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1" r:id="rId4"/>
    <p:sldId id="290" r:id="rId5"/>
    <p:sldId id="257"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10" r:id="rId22"/>
    <p:sldId id="307" r:id="rId23"/>
    <p:sldId id="308" r:id="rId24"/>
    <p:sldId id="309" r:id="rId25"/>
    <p:sldId id="311" r:id="rId26"/>
    <p:sldId id="312" r:id="rId27"/>
    <p:sldId id="313" r:id="rId28"/>
    <p:sldId id="314" r:id="rId29"/>
    <p:sldId id="315" r:id="rId30"/>
    <p:sldId id="316" r:id="rId31"/>
    <p:sldId id="317" r:id="rId32"/>
    <p:sldId id="318" r:id="rId33"/>
    <p:sldId id="319" r:id="rId34"/>
    <p:sldId id="320" r:id="rId35"/>
    <p:sldId id="322" r:id="rId36"/>
    <p:sldId id="327" r:id="rId37"/>
    <p:sldId id="328" r:id="rId38"/>
    <p:sldId id="329" r:id="rId39"/>
    <p:sldId id="330" r:id="rId40"/>
    <p:sldId id="331" r:id="rId41"/>
    <p:sldId id="321" r:id="rId42"/>
    <p:sldId id="324" r:id="rId43"/>
    <p:sldId id="325" r:id="rId44"/>
    <p:sldId id="326" r:id="rId45"/>
    <p:sldId id="332" r:id="rId46"/>
    <p:sldId id="333" r:id="rId47"/>
    <p:sldId id="334" r:id="rId48"/>
    <p:sldId id="336" r:id="rId49"/>
    <p:sldId id="337" r:id="rId50"/>
    <p:sldId id="342" r:id="rId51"/>
    <p:sldId id="343" r:id="rId52"/>
    <p:sldId id="335" r:id="rId53"/>
    <p:sldId id="344" r:id="rId54"/>
    <p:sldId id="338" r:id="rId55"/>
    <p:sldId id="339" r:id="rId56"/>
    <p:sldId id="340" r:id="rId57"/>
    <p:sldId id="341" r:id="rId58"/>
    <p:sldId id="345" r:id="rId59"/>
    <p:sldId id="348" r:id="rId60"/>
    <p:sldId id="347" r:id="rId61"/>
    <p:sldId id="346" r:id="rId62"/>
    <p:sldId id="349" r:id="rId63"/>
    <p:sldId id="350" r:id="rId64"/>
    <p:sldId id="351" r:id="rId65"/>
    <p:sldId id="352" r:id="rId66"/>
    <p:sldId id="353" r:id="rId6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82288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773268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369896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34B0777-9F57-4F09-B3E0-05874A085A2D}" type="datetimeFigureOut">
              <a:rPr lang="tr-TR" smtClean="0"/>
              <a:t>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851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034B0777-9F57-4F09-B3E0-05874A085A2D}" type="datetimeFigureOut">
              <a:rPr lang="tr-TR" smtClean="0"/>
              <a:t>8.10.2022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5592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34B0777-9F57-4F09-B3E0-05874A085A2D}" type="datetimeFigureOut">
              <a:rPr lang="tr-TR" smtClean="0"/>
              <a:t>8.10.2022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00648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34B0777-9F57-4F09-B3E0-05874A085A2D}" type="datetimeFigureOut">
              <a:rPr lang="tr-TR" smtClean="0"/>
              <a:t>8.10.2022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2418594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34B0777-9F57-4F09-B3E0-05874A085A2D}" type="datetimeFigureOut">
              <a:rPr lang="tr-TR" smtClean="0"/>
              <a:t>8.10.2022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94341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34B0777-9F57-4F09-B3E0-05874A085A2D}" type="datetimeFigureOut">
              <a:rPr lang="tr-TR" smtClean="0"/>
              <a:t>8.10.2022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3914774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8.10.2022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426213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034B0777-9F57-4F09-B3E0-05874A085A2D}" type="datetimeFigureOut">
              <a:rPr lang="tr-TR" smtClean="0"/>
              <a:t>8.10.2022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F7726A-5902-4726-BA74-8F3EDC4BD855}" type="slidenum">
              <a:rPr lang="tr-TR" smtClean="0"/>
              <a:t>‹#›</a:t>
            </a:fld>
            <a:endParaRPr lang="tr-TR"/>
          </a:p>
        </p:txBody>
      </p:sp>
    </p:spTree>
    <p:extLst>
      <p:ext uri="{BB962C8B-B14F-4D97-AF65-F5344CB8AC3E}">
        <p14:creationId xmlns:p14="http://schemas.microsoft.com/office/powerpoint/2010/main" val="120098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B0777-9F57-4F09-B3E0-05874A085A2D}" type="datetimeFigureOut">
              <a:rPr lang="tr-TR" smtClean="0"/>
              <a:t>8.10.2022</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7726A-5902-4726-BA74-8F3EDC4BD855}" type="slidenum">
              <a:rPr lang="tr-TR" smtClean="0"/>
              <a:t>‹#›</a:t>
            </a:fld>
            <a:endParaRPr lang="tr-TR"/>
          </a:p>
        </p:txBody>
      </p:sp>
    </p:spTree>
    <p:extLst>
      <p:ext uri="{BB962C8B-B14F-4D97-AF65-F5344CB8AC3E}">
        <p14:creationId xmlns:p14="http://schemas.microsoft.com/office/powerpoint/2010/main" val="3263322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4" Type="http://schemas.openxmlformats.org/officeDocument/2006/relationships/image" Target="../media/image62.png"/></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4.png"/><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8.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xml"/><Relationship Id="rId4" Type="http://schemas.openxmlformats.org/officeDocument/2006/relationships/image" Target="../media/image9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9432" y="79131"/>
            <a:ext cx="11898728" cy="3005406"/>
          </a:xfrm>
        </p:spPr>
        <p:txBody>
          <a:bodyPr>
            <a:noAutofit/>
          </a:bodyPr>
          <a:lstStyle/>
          <a:p>
            <a:pPr algn="l"/>
            <a:r>
              <a:rPr lang="en-US" sz="2400" b="1" i="1" dirty="0" smtClean="0">
                <a:solidFill>
                  <a:srgbClr val="FF0000"/>
                </a:solidFill>
                <a:latin typeface="Calibri gövde"/>
              </a:rPr>
              <a:t>Chapter </a:t>
            </a:r>
            <a:r>
              <a:rPr lang="tr-TR" sz="2400" b="1" i="1" dirty="0" smtClean="0">
                <a:solidFill>
                  <a:srgbClr val="FF0000"/>
                </a:solidFill>
                <a:latin typeface="Calibri gövde"/>
              </a:rPr>
              <a:t>2</a:t>
            </a:r>
            <a:r>
              <a:rPr lang="en-US" sz="2400" b="1" i="1" dirty="0" smtClean="0">
                <a:solidFill>
                  <a:srgbClr val="FF0000"/>
                </a:solidFill>
                <a:latin typeface="Calibri gövde"/>
              </a:rPr>
              <a:t> </a:t>
            </a:r>
            <a:r>
              <a:rPr lang="tr-TR" sz="2400" b="1" i="1" dirty="0" smtClean="0">
                <a:solidFill>
                  <a:srgbClr val="FF0000"/>
                </a:solidFill>
                <a:latin typeface="Calibri gövde"/>
              </a:rPr>
              <a:t/>
            </a:r>
            <a:br>
              <a:rPr lang="tr-TR" sz="2400" b="1" i="1" dirty="0" smtClean="0">
                <a:solidFill>
                  <a:srgbClr val="FF0000"/>
                </a:solidFill>
                <a:latin typeface="Calibri gövde"/>
              </a:rPr>
            </a:br>
            <a:r>
              <a:rPr lang="en-US" sz="2400" b="1" i="1" u="sng" dirty="0">
                <a:solidFill>
                  <a:srgbClr val="FF0000"/>
                </a:solidFill>
                <a:latin typeface="Calibri gövde"/>
              </a:rPr>
              <a:t>Motion Along a Straight Line </a:t>
            </a:r>
            <a:r>
              <a:rPr lang="tr-TR" sz="2400" b="1" dirty="0" smtClean="0">
                <a:solidFill>
                  <a:srgbClr val="FF0000"/>
                </a:solidFill>
                <a:latin typeface="Calibri gövde"/>
              </a:rPr>
              <a:t/>
            </a:r>
            <a:br>
              <a:rPr lang="tr-TR" sz="2400" b="1" dirty="0" smtClean="0">
                <a:solidFill>
                  <a:srgbClr val="FF0000"/>
                </a:solidFill>
                <a:latin typeface="Calibri gövde"/>
              </a:rPr>
            </a:br>
            <a:r>
              <a:rPr lang="en-US" sz="2400" b="1" dirty="0" smtClean="0">
                <a:solidFill>
                  <a:srgbClr val="FF0000"/>
                </a:solidFill>
                <a:latin typeface="Calibri gövde"/>
              </a:rPr>
              <a:t>2.1</a:t>
            </a:r>
            <a:r>
              <a:rPr lang="en-US" sz="2400" b="1" dirty="0">
                <a:solidFill>
                  <a:srgbClr val="FF0000"/>
                </a:solidFill>
                <a:latin typeface="Calibri gövde"/>
              </a:rPr>
              <a:t>. Motion </a:t>
            </a:r>
            <a:r>
              <a:rPr lang="tr-TR" sz="2400" b="1" dirty="0" smtClean="0">
                <a:solidFill>
                  <a:srgbClr val="FF0000"/>
                </a:solidFill>
                <a:latin typeface="Calibri gövde"/>
              </a:rPr>
              <a:t/>
            </a:r>
            <a:br>
              <a:rPr lang="tr-TR" sz="2400" b="1" dirty="0" smtClean="0">
                <a:solidFill>
                  <a:srgbClr val="FF0000"/>
                </a:solidFill>
                <a:latin typeface="Calibri gövde"/>
              </a:rPr>
            </a:br>
            <a:r>
              <a:rPr lang="en-US" sz="2400" b="1" dirty="0" smtClean="0">
                <a:solidFill>
                  <a:srgbClr val="FF0000"/>
                </a:solidFill>
                <a:latin typeface="Calibri gövde"/>
              </a:rPr>
              <a:t>2.2</a:t>
            </a:r>
            <a:r>
              <a:rPr lang="en-US" sz="2400" b="1" dirty="0">
                <a:solidFill>
                  <a:srgbClr val="FF0000"/>
                </a:solidFill>
                <a:latin typeface="Calibri gövde"/>
              </a:rPr>
              <a:t>. Position and Displacement </a:t>
            </a:r>
            <a:r>
              <a:rPr lang="tr-TR" sz="2400" b="1" dirty="0" smtClean="0">
                <a:solidFill>
                  <a:srgbClr val="FF0000"/>
                </a:solidFill>
                <a:latin typeface="Calibri gövde"/>
              </a:rPr>
              <a:t/>
            </a:r>
            <a:br>
              <a:rPr lang="tr-TR" sz="2400" b="1" dirty="0" smtClean="0">
                <a:solidFill>
                  <a:srgbClr val="FF0000"/>
                </a:solidFill>
                <a:latin typeface="Calibri gövde"/>
              </a:rPr>
            </a:br>
            <a:r>
              <a:rPr lang="en-US" sz="2400" b="1" dirty="0" smtClean="0">
                <a:solidFill>
                  <a:srgbClr val="FF0000"/>
                </a:solidFill>
                <a:latin typeface="Calibri gövde"/>
              </a:rPr>
              <a:t>2.3</a:t>
            </a:r>
            <a:r>
              <a:rPr lang="en-US" sz="2400" b="1" dirty="0">
                <a:solidFill>
                  <a:srgbClr val="FF0000"/>
                </a:solidFill>
                <a:latin typeface="Calibri gövde"/>
              </a:rPr>
              <a:t>. Average Velocity and Speed </a:t>
            </a:r>
            <a:r>
              <a:rPr lang="tr-TR" sz="2400" b="1" dirty="0" smtClean="0">
                <a:solidFill>
                  <a:srgbClr val="FF0000"/>
                </a:solidFill>
                <a:latin typeface="Calibri gövde"/>
              </a:rPr>
              <a:t/>
            </a:r>
            <a:br>
              <a:rPr lang="tr-TR" sz="2400" b="1" dirty="0" smtClean="0">
                <a:solidFill>
                  <a:srgbClr val="FF0000"/>
                </a:solidFill>
                <a:latin typeface="Calibri gövde"/>
              </a:rPr>
            </a:br>
            <a:r>
              <a:rPr lang="en-US" sz="2400" b="1" dirty="0" smtClean="0">
                <a:solidFill>
                  <a:srgbClr val="FF0000"/>
                </a:solidFill>
                <a:latin typeface="Calibri gövde"/>
              </a:rPr>
              <a:t>2.4</a:t>
            </a:r>
            <a:r>
              <a:rPr lang="en-US" sz="2400" b="1" dirty="0">
                <a:solidFill>
                  <a:srgbClr val="FF0000"/>
                </a:solidFill>
                <a:latin typeface="Calibri gövde"/>
              </a:rPr>
              <a:t>. Instantaneous Velocity and Speed </a:t>
            </a:r>
            <a:r>
              <a:rPr lang="tr-TR" sz="2400" b="1" dirty="0" smtClean="0">
                <a:solidFill>
                  <a:srgbClr val="FF0000"/>
                </a:solidFill>
                <a:latin typeface="Calibri gövde"/>
              </a:rPr>
              <a:t/>
            </a:r>
            <a:br>
              <a:rPr lang="tr-TR" sz="2400" b="1" dirty="0" smtClean="0">
                <a:solidFill>
                  <a:srgbClr val="FF0000"/>
                </a:solidFill>
                <a:latin typeface="Calibri gövde"/>
              </a:rPr>
            </a:br>
            <a:r>
              <a:rPr lang="en-US" sz="2400" b="1" dirty="0" smtClean="0">
                <a:solidFill>
                  <a:srgbClr val="FF0000"/>
                </a:solidFill>
                <a:latin typeface="Calibri gövde"/>
              </a:rPr>
              <a:t>2.5</a:t>
            </a:r>
            <a:r>
              <a:rPr lang="en-US" sz="2400" b="1" dirty="0">
                <a:solidFill>
                  <a:srgbClr val="FF0000"/>
                </a:solidFill>
                <a:latin typeface="Calibri gövde"/>
              </a:rPr>
              <a:t>. Acceleration </a:t>
            </a:r>
            <a:r>
              <a:rPr lang="en-US" sz="2400" b="1" dirty="0" smtClean="0">
                <a:solidFill>
                  <a:srgbClr val="FF0000"/>
                </a:solidFill>
                <a:latin typeface="Calibri gövde"/>
              </a:rPr>
              <a:t>2.6</a:t>
            </a:r>
            <a:r>
              <a:rPr lang="en-US" sz="2400" b="1" dirty="0">
                <a:solidFill>
                  <a:srgbClr val="FF0000"/>
                </a:solidFill>
                <a:latin typeface="Calibri gövde"/>
              </a:rPr>
              <a:t>. Constant Acceleration </a:t>
            </a:r>
            <a:r>
              <a:rPr lang="tr-TR" sz="2400" b="1" dirty="0" smtClean="0">
                <a:solidFill>
                  <a:srgbClr val="FF0000"/>
                </a:solidFill>
                <a:latin typeface="Calibri gövde"/>
              </a:rPr>
              <a:t/>
            </a:r>
            <a:br>
              <a:rPr lang="tr-TR" sz="2400" b="1" dirty="0" smtClean="0">
                <a:solidFill>
                  <a:srgbClr val="FF0000"/>
                </a:solidFill>
                <a:latin typeface="Calibri gövde"/>
              </a:rPr>
            </a:br>
            <a:r>
              <a:rPr lang="en-US" sz="2400" b="1" dirty="0" smtClean="0">
                <a:solidFill>
                  <a:srgbClr val="FF0000"/>
                </a:solidFill>
                <a:latin typeface="Calibri gövde"/>
              </a:rPr>
              <a:t>2.7</a:t>
            </a:r>
            <a:r>
              <a:rPr lang="en-US" sz="2400" b="1" dirty="0">
                <a:solidFill>
                  <a:srgbClr val="FF0000"/>
                </a:solidFill>
                <a:latin typeface="Calibri gövde"/>
              </a:rPr>
              <a:t>. Free Fall Acceleration </a:t>
            </a:r>
            <a:r>
              <a:rPr lang="tr-TR" sz="2400" b="1" dirty="0" smtClean="0">
                <a:solidFill>
                  <a:srgbClr val="FF0000"/>
                </a:solidFill>
                <a:latin typeface="Calibri gövde"/>
              </a:rPr>
              <a:t/>
            </a:r>
            <a:br>
              <a:rPr lang="tr-TR" sz="2400" b="1" dirty="0" smtClean="0">
                <a:solidFill>
                  <a:srgbClr val="FF0000"/>
                </a:solidFill>
                <a:latin typeface="Calibri gövde"/>
              </a:rPr>
            </a:br>
            <a:endParaRPr lang="tr-TR" sz="2400" b="1" i="1" dirty="0">
              <a:solidFill>
                <a:srgbClr val="FF0000"/>
              </a:solidFill>
              <a:latin typeface="Calibri gövde"/>
            </a:endParaRPr>
          </a:p>
        </p:txBody>
      </p:sp>
      <p:sp>
        <p:nvSpPr>
          <p:cNvPr id="4" name="Dikdörtgen 3"/>
          <p:cNvSpPr/>
          <p:nvPr/>
        </p:nvSpPr>
        <p:spPr>
          <a:xfrm>
            <a:off x="140872" y="2448560"/>
            <a:ext cx="11715848" cy="461665"/>
          </a:xfrm>
          <a:prstGeom prst="rect">
            <a:avLst/>
          </a:prstGeom>
        </p:spPr>
        <p:txBody>
          <a:bodyPr wrap="square">
            <a:spAutoFit/>
          </a:bodyPr>
          <a:lstStyle/>
          <a:p>
            <a:endParaRPr lang="tr-TR" sz="2400" dirty="0"/>
          </a:p>
        </p:txBody>
      </p:sp>
      <p:sp>
        <p:nvSpPr>
          <p:cNvPr id="3" name="Dikdörtgen 2"/>
          <p:cNvSpPr/>
          <p:nvPr/>
        </p:nvSpPr>
        <p:spPr>
          <a:xfrm>
            <a:off x="1732085" y="3072348"/>
            <a:ext cx="9486900" cy="3785652"/>
          </a:xfrm>
          <a:prstGeom prst="rect">
            <a:avLst/>
          </a:prstGeom>
        </p:spPr>
        <p:txBody>
          <a:bodyPr wrap="square">
            <a:spAutoFit/>
          </a:bodyPr>
          <a:lstStyle/>
          <a:p>
            <a:pPr algn="just"/>
            <a:r>
              <a:rPr lang="en-US" sz="2400" dirty="0"/>
              <a:t>This early knowledge formed the foundation for the work of Galileo Galilei (1564–1642), who stands out as the dominant facilitator of the entrance of physics into the modern era. In 1609 he became one of the first to make astronomical observations with a telescope. </a:t>
            </a:r>
            <a:endParaRPr lang="tr-TR" sz="2400" dirty="0" smtClean="0"/>
          </a:p>
          <a:p>
            <a:pPr algn="just"/>
            <a:r>
              <a:rPr lang="en-US" sz="2400" dirty="0" smtClean="0"/>
              <a:t>He </a:t>
            </a:r>
            <a:r>
              <a:rPr lang="en-US" sz="2400" dirty="0"/>
              <a:t>observed mountains on the Moon, the larger satellites of Jupiter, spots on the Sun, and the phases of Venus. </a:t>
            </a:r>
            <a:endParaRPr lang="tr-TR" sz="2400" dirty="0" smtClean="0"/>
          </a:p>
          <a:p>
            <a:pPr algn="just"/>
            <a:r>
              <a:rPr lang="en-US" sz="2400" dirty="0" smtClean="0"/>
              <a:t>Galileo’s </a:t>
            </a:r>
            <a:r>
              <a:rPr lang="en-US" sz="2400" dirty="0"/>
              <a:t>observations convinced him of the correctness of the Copernican theory. </a:t>
            </a:r>
            <a:endParaRPr lang="tr-TR" sz="2400" dirty="0" smtClean="0"/>
          </a:p>
          <a:p>
            <a:pPr algn="just"/>
            <a:r>
              <a:rPr lang="en-US" sz="2400" dirty="0" smtClean="0"/>
              <a:t>His </a:t>
            </a:r>
            <a:r>
              <a:rPr lang="en-US" sz="2400" dirty="0"/>
              <a:t>quantitative study of motion formed the foundation of Newton’s revolutionary work in the next century.</a:t>
            </a:r>
            <a:endParaRPr lang="tr-TR" sz="2400" dirty="0"/>
          </a:p>
        </p:txBody>
      </p:sp>
    </p:spTree>
    <p:extLst>
      <p:ext uri="{BB962C8B-B14F-4D97-AF65-F5344CB8AC3E}">
        <p14:creationId xmlns:p14="http://schemas.microsoft.com/office/powerpoint/2010/main" val="178468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mc:AlternateContent xmlns:mc="http://schemas.openxmlformats.org/markup-compatibility/2006">
        <mc:Choice xmlns:a14="http://schemas.microsoft.com/office/drawing/2010/main" Requires="a14">
          <p:sp>
            <p:nvSpPr>
              <p:cNvPr id="6" name="Dikdörtgen 5"/>
              <p:cNvSpPr/>
              <p:nvPr/>
            </p:nvSpPr>
            <p:spPr>
              <a:xfrm>
                <a:off x="181396" y="1286194"/>
                <a:ext cx="9639612" cy="2177776"/>
              </a:xfrm>
              <a:prstGeom prst="rect">
                <a:avLst/>
              </a:prstGeom>
            </p:spPr>
            <p:txBody>
              <a:bodyPr wrap="square">
                <a:spAutoFit/>
              </a:bodyPr>
              <a:lstStyle/>
              <a:p>
                <a:r>
                  <a:rPr lang="en-US" sz="2200" dirty="0" smtClean="0"/>
                  <a:t>Unlike average speed, </a:t>
                </a:r>
                <a:r>
                  <a:rPr lang="en-US" sz="2200" b="1" i="1" u="sng" dirty="0">
                    <a:solidFill>
                      <a:srgbClr val="FF0000"/>
                    </a:solidFill>
                  </a:rPr>
                  <a:t>average velocity </a:t>
                </a:r>
                <a:r>
                  <a:rPr lang="en-US" sz="2200" dirty="0"/>
                  <a:t>is a vector quantity, having both a magnitude and a direction. Consider again the car </a:t>
                </a:r>
                <a:r>
                  <a:rPr lang="en-US" sz="2200" dirty="0" smtClean="0"/>
                  <a:t>of</a:t>
                </a:r>
                <a:r>
                  <a:rPr lang="tr-TR" sz="2200" dirty="0" smtClean="0"/>
                  <a:t> </a:t>
                </a:r>
                <a:r>
                  <a:rPr lang="tr-TR" sz="2200" dirty="0" err="1" smtClean="0"/>
                  <a:t>above</a:t>
                </a:r>
                <a:r>
                  <a:rPr lang="en-US" sz="2200" dirty="0" smtClean="0"/>
                  <a:t>, </a:t>
                </a:r>
                <a:r>
                  <a:rPr lang="en-US" sz="2200" dirty="0"/>
                  <a:t>moving along the road (the x-axis). </a:t>
                </a:r>
                <a:endParaRPr lang="tr-TR" sz="2200" dirty="0" smtClean="0"/>
              </a:p>
              <a:p>
                <a:r>
                  <a:rPr lang="en-US" sz="2200" dirty="0" smtClean="0"/>
                  <a:t>Let </a:t>
                </a:r>
                <a:r>
                  <a:rPr lang="en-US" sz="2200" dirty="0"/>
                  <a:t>the car’s position be x</a:t>
                </a:r>
                <a:r>
                  <a:rPr lang="en-US" sz="2200" baseline="-25000" dirty="0"/>
                  <a:t>i</a:t>
                </a:r>
                <a:r>
                  <a:rPr lang="en-US" sz="2200" dirty="0"/>
                  <a:t> at some time </a:t>
                </a:r>
                <a:r>
                  <a:rPr lang="en-US" sz="2200" dirty="0" err="1" smtClean="0"/>
                  <a:t>t</a:t>
                </a:r>
                <a:r>
                  <a:rPr lang="en-US" sz="2200" baseline="-25000" dirty="0" err="1" smtClean="0"/>
                  <a:t>i</a:t>
                </a:r>
                <a:r>
                  <a:rPr lang="en-US" sz="2200" baseline="-25000" dirty="0" smtClean="0"/>
                  <a:t> </a:t>
                </a:r>
                <a:r>
                  <a:rPr lang="en-US" sz="2200" dirty="0"/>
                  <a:t>and </a:t>
                </a:r>
                <a:r>
                  <a:rPr lang="en-US" sz="2200" dirty="0" err="1"/>
                  <a:t>x</a:t>
                </a:r>
                <a:r>
                  <a:rPr lang="en-US" sz="2200" baseline="-25000" dirty="0" err="1"/>
                  <a:t>f</a:t>
                </a:r>
                <a:r>
                  <a:rPr lang="en-US" sz="2200" baseline="-25000" dirty="0"/>
                  <a:t> </a:t>
                </a:r>
                <a:r>
                  <a:rPr lang="en-US" sz="2200" dirty="0"/>
                  <a:t>at a later time </a:t>
                </a:r>
                <a:r>
                  <a:rPr lang="en-US" sz="2200" dirty="0" err="1" smtClean="0"/>
                  <a:t>t</a:t>
                </a:r>
                <a:r>
                  <a:rPr lang="en-US" sz="2200" baseline="-25000" dirty="0" err="1" smtClean="0"/>
                  <a:t>f</a:t>
                </a:r>
                <a:r>
                  <a:rPr lang="en-US" sz="2200" dirty="0" smtClean="0"/>
                  <a:t> </a:t>
                </a:r>
                <a:r>
                  <a:rPr lang="en-US" sz="2200" dirty="0"/>
                  <a:t>. </a:t>
                </a:r>
                <a:endParaRPr lang="tr-TR" sz="2200" dirty="0" smtClean="0"/>
              </a:p>
              <a:p>
                <a:r>
                  <a:rPr lang="en-US" sz="2200" dirty="0" smtClean="0"/>
                  <a:t>In </a:t>
                </a:r>
                <a:r>
                  <a:rPr lang="en-US" sz="2200" dirty="0"/>
                  <a:t>the time interval </a:t>
                </a:r>
                <a14:m>
                  <m:oMath xmlns:m="http://schemas.openxmlformats.org/officeDocument/2006/math">
                    <m:r>
                      <a:rPr lang="en-US" sz="2200" i="1" u="sng">
                        <a:solidFill>
                          <a:srgbClr val="FF0000"/>
                        </a:solidFill>
                        <a:latin typeface="Cambria Math" panose="02040503050406030204" pitchFamily="18" charset="0"/>
                        <a:ea typeface="Cambria Math" panose="02040503050406030204" pitchFamily="18" charset="0"/>
                      </a:rPr>
                      <m:t>∆</m:t>
                    </m:r>
                    <m:r>
                      <a:rPr lang="tr-TR" sz="2200" b="0" i="1" u="sng" smtClean="0">
                        <a:solidFill>
                          <a:srgbClr val="FF0000"/>
                        </a:solidFill>
                        <a:latin typeface="Cambria Math" panose="02040503050406030204" pitchFamily="18" charset="0"/>
                        <a:ea typeface="Cambria Math" panose="02040503050406030204" pitchFamily="18" charset="0"/>
                      </a:rPr>
                      <m:t>𝑡</m:t>
                    </m:r>
                    <m:r>
                      <a:rPr lang="tr-TR" sz="2200" i="1" u="sng">
                        <a:solidFill>
                          <a:srgbClr val="FF0000"/>
                        </a:solidFill>
                        <a:latin typeface="Cambria Math" panose="02040503050406030204" pitchFamily="18" charset="0"/>
                        <a:ea typeface="Cambria Math" panose="02040503050406030204" pitchFamily="18" charset="0"/>
                      </a:rPr>
                      <m:t>=</m:t>
                    </m:r>
                    <m:sSub>
                      <m:sSubPr>
                        <m:ctrlPr>
                          <a:rPr lang="en-US" sz="2200" i="1" u="sng" dirty="0">
                            <a:solidFill>
                              <a:srgbClr val="FF0000"/>
                            </a:solidFill>
                            <a:latin typeface="Cambria Math" panose="02040503050406030204" pitchFamily="18" charset="0"/>
                          </a:rPr>
                        </m:ctrlPr>
                      </m:sSubPr>
                      <m:e>
                        <m:r>
                          <a:rPr lang="tr-TR" sz="2200" b="0" i="1" u="sng" dirty="0" smtClean="0">
                            <a:solidFill>
                              <a:srgbClr val="FF0000"/>
                            </a:solidFill>
                            <a:latin typeface="Cambria Math" panose="02040503050406030204" pitchFamily="18" charset="0"/>
                          </a:rPr>
                          <m:t>𝑡</m:t>
                        </m:r>
                      </m:e>
                      <m:sub>
                        <m:r>
                          <a:rPr lang="tr-TR" sz="2200" i="1" u="sng" dirty="0">
                            <a:solidFill>
                              <a:srgbClr val="FF0000"/>
                            </a:solidFill>
                            <a:latin typeface="Cambria Math" panose="02040503050406030204" pitchFamily="18" charset="0"/>
                          </a:rPr>
                          <m:t>𝑓</m:t>
                        </m:r>
                      </m:sub>
                    </m:sSub>
                    <m:r>
                      <a:rPr lang="tr-TR" sz="2200" i="1" u="sng" dirty="0">
                        <a:solidFill>
                          <a:srgbClr val="FF0000"/>
                        </a:solidFill>
                        <a:latin typeface="Cambria Math" panose="02040503050406030204" pitchFamily="18" charset="0"/>
                      </a:rPr>
                      <m:t>−</m:t>
                    </m:r>
                    <m:sSub>
                      <m:sSubPr>
                        <m:ctrlPr>
                          <a:rPr lang="en-US" sz="2200" i="1" u="sng" dirty="0">
                            <a:solidFill>
                              <a:srgbClr val="FF0000"/>
                            </a:solidFill>
                            <a:latin typeface="Cambria Math" panose="02040503050406030204" pitchFamily="18" charset="0"/>
                          </a:rPr>
                        </m:ctrlPr>
                      </m:sSubPr>
                      <m:e>
                        <m:r>
                          <a:rPr lang="tr-TR" sz="2200" i="1" u="sng" dirty="0">
                            <a:solidFill>
                              <a:srgbClr val="FF0000"/>
                            </a:solidFill>
                            <a:latin typeface="Cambria Math" panose="02040503050406030204" pitchFamily="18" charset="0"/>
                          </a:rPr>
                          <m:t>𝑡</m:t>
                        </m:r>
                      </m:e>
                      <m:sub>
                        <m:r>
                          <a:rPr lang="tr-TR" sz="2200" b="0" i="1" u="sng" dirty="0" smtClean="0">
                            <a:solidFill>
                              <a:srgbClr val="FF0000"/>
                            </a:solidFill>
                            <a:latin typeface="Cambria Math" panose="02040503050406030204" pitchFamily="18" charset="0"/>
                          </a:rPr>
                          <m:t>𝑖</m:t>
                        </m:r>
                      </m:sub>
                    </m:sSub>
                  </m:oMath>
                </a14:m>
                <a:r>
                  <a:rPr lang="en-US" sz="2200" dirty="0" smtClean="0"/>
                  <a:t>, </a:t>
                </a:r>
                <a:endParaRPr lang="tr-TR" sz="2200" dirty="0" smtClean="0"/>
              </a:p>
              <a:p>
                <a:r>
                  <a:rPr lang="en-US" sz="2200" dirty="0" smtClean="0"/>
                  <a:t>the </a:t>
                </a:r>
                <a:r>
                  <a:rPr lang="en-US" sz="2200" dirty="0"/>
                  <a:t>displacement of the car is </a:t>
                </a:r>
                <a14:m>
                  <m:oMath xmlns:m="http://schemas.openxmlformats.org/officeDocument/2006/math">
                    <m:r>
                      <a:rPr lang="en-US" sz="2200" i="1" u="sng">
                        <a:solidFill>
                          <a:srgbClr val="FF0000"/>
                        </a:solidFill>
                        <a:latin typeface="Cambria Math" panose="02040503050406030204" pitchFamily="18" charset="0"/>
                        <a:ea typeface="Cambria Math" panose="02040503050406030204" pitchFamily="18" charset="0"/>
                      </a:rPr>
                      <m:t>∆</m:t>
                    </m:r>
                    <m:r>
                      <a:rPr lang="tr-TR" sz="2200" i="1" u="sng">
                        <a:solidFill>
                          <a:srgbClr val="FF0000"/>
                        </a:solidFill>
                        <a:latin typeface="Cambria Math" panose="02040503050406030204" pitchFamily="18" charset="0"/>
                        <a:ea typeface="Cambria Math" panose="02040503050406030204" pitchFamily="18" charset="0"/>
                      </a:rPr>
                      <m:t>𝑥</m:t>
                    </m:r>
                    <m:r>
                      <a:rPr lang="tr-TR" sz="2200" i="1" u="sng">
                        <a:solidFill>
                          <a:srgbClr val="FF0000"/>
                        </a:solidFill>
                        <a:latin typeface="Cambria Math" panose="02040503050406030204" pitchFamily="18" charset="0"/>
                        <a:ea typeface="Cambria Math" panose="02040503050406030204" pitchFamily="18" charset="0"/>
                      </a:rPr>
                      <m:t>=</m:t>
                    </m:r>
                    <m:sSub>
                      <m:sSubPr>
                        <m:ctrlPr>
                          <a:rPr lang="en-US" sz="2200" i="1" u="sng" dirty="0">
                            <a:solidFill>
                              <a:srgbClr val="FF0000"/>
                            </a:solidFill>
                            <a:latin typeface="Cambria Math" panose="02040503050406030204" pitchFamily="18" charset="0"/>
                          </a:rPr>
                        </m:ctrlPr>
                      </m:sSubPr>
                      <m:e>
                        <m:r>
                          <a:rPr lang="tr-TR" sz="2200" i="1" u="sng" dirty="0">
                            <a:solidFill>
                              <a:srgbClr val="FF0000"/>
                            </a:solidFill>
                            <a:latin typeface="Cambria Math" panose="02040503050406030204" pitchFamily="18" charset="0"/>
                          </a:rPr>
                          <m:t>𝑥</m:t>
                        </m:r>
                      </m:e>
                      <m:sub>
                        <m:r>
                          <a:rPr lang="tr-TR" sz="2200" i="1" u="sng" dirty="0">
                            <a:solidFill>
                              <a:srgbClr val="FF0000"/>
                            </a:solidFill>
                            <a:latin typeface="Cambria Math" panose="02040503050406030204" pitchFamily="18" charset="0"/>
                          </a:rPr>
                          <m:t>𝑓</m:t>
                        </m:r>
                      </m:sub>
                    </m:sSub>
                    <m:r>
                      <a:rPr lang="tr-TR" sz="2200" i="1" u="sng" dirty="0">
                        <a:solidFill>
                          <a:srgbClr val="FF0000"/>
                        </a:solidFill>
                        <a:latin typeface="Cambria Math" panose="02040503050406030204" pitchFamily="18" charset="0"/>
                      </a:rPr>
                      <m:t>−</m:t>
                    </m:r>
                    <m:sSub>
                      <m:sSubPr>
                        <m:ctrlPr>
                          <a:rPr lang="en-US" sz="2200" i="1" u="sng" dirty="0">
                            <a:solidFill>
                              <a:srgbClr val="FF0000"/>
                            </a:solidFill>
                            <a:latin typeface="Cambria Math" panose="02040503050406030204" pitchFamily="18" charset="0"/>
                          </a:rPr>
                        </m:ctrlPr>
                      </m:sSubPr>
                      <m:e>
                        <m:r>
                          <a:rPr lang="tr-TR" sz="2200" i="1" u="sng" dirty="0">
                            <a:solidFill>
                              <a:srgbClr val="FF0000"/>
                            </a:solidFill>
                            <a:latin typeface="Cambria Math" panose="02040503050406030204" pitchFamily="18" charset="0"/>
                          </a:rPr>
                          <m:t>𝑥</m:t>
                        </m:r>
                      </m:e>
                      <m:sub>
                        <m:r>
                          <a:rPr lang="tr-TR" sz="2200" b="0" i="1" u="sng" dirty="0" smtClean="0">
                            <a:solidFill>
                              <a:srgbClr val="FF0000"/>
                            </a:solidFill>
                            <a:latin typeface="Cambria Math" panose="02040503050406030204" pitchFamily="18" charset="0"/>
                          </a:rPr>
                          <m:t>𝑖</m:t>
                        </m:r>
                      </m:sub>
                    </m:sSub>
                  </m:oMath>
                </a14:m>
                <a:r>
                  <a:rPr lang="en-US" sz="2200" dirty="0" smtClean="0"/>
                  <a:t> </a:t>
                </a:r>
                <a:r>
                  <a:rPr lang="en-US" sz="2200" dirty="0"/>
                  <a:t>.</a:t>
                </a:r>
                <a:endParaRPr lang="tr-TR" sz="2200" dirty="0"/>
              </a:p>
            </p:txBody>
          </p:sp>
        </mc:Choice>
        <mc:Fallback>
          <p:sp>
            <p:nvSpPr>
              <p:cNvPr id="6" name="Dikdörtgen 5"/>
              <p:cNvSpPr>
                <a:spLocks noRot="1" noChangeAspect="1" noMove="1" noResize="1" noEditPoints="1" noAdjustHandles="1" noChangeArrowheads="1" noChangeShapeType="1" noTextEdit="1"/>
              </p:cNvSpPr>
              <p:nvPr/>
            </p:nvSpPr>
            <p:spPr>
              <a:xfrm>
                <a:off x="181396" y="1286194"/>
                <a:ext cx="9639612" cy="2177776"/>
              </a:xfrm>
              <a:prstGeom prst="rect">
                <a:avLst/>
              </a:prstGeom>
              <a:blipFill>
                <a:blip r:embed="rId2"/>
                <a:stretch>
                  <a:fillRect l="-822" t="-1961" r="-569" b="-3641"/>
                </a:stretch>
              </a:blipFill>
            </p:spPr>
            <p:txBody>
              <a:bodyPr/>
              <a:lstStyle/>
              <a:p>
                <a:r>
                  <a:rPr lang="tr-TR">
                    <a:noFill/>
                  </a:rPr>
                  <a:t> </a:t>
                </a:r>
              </a:p>
            </p:txBody>
          </p:sp>
        </mc:Fallback>
      </mc:AlternateContent>
      <p:pic>
        <p:nvPicPr>
          <p:cNvPr id="7" name="Resim 6"/>
          <p:cNvPicPr>
            <a:picLocks noChangeAspect="1"/>
          </p:cNvPicPr>
          <p:nvPr/>
        </p:nvPicPr>
        <p:blipFill>
          <a:blip r:embed="rId3"/>
          <a:stretch>
            <a:fillRect/>
          </a:stretch>
        </p:blipFill>
        <p:spPr>
          <a:xfrm>
            <a:off x="520021" y="3646549"/>
            <a:ext cx="9763105" cy="2156373"/>
          </a:xfrm>
          <a:prstGeom prst="rect">
            <a:avLst/>
          </a:prstGeom>
        </p:spPr>
      </p:pic>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556874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96715" y="1261885"/>
            <a:ext cx="11412416" cy="1200329"/>
          </a:xfrm>
          <a:prstGeom prst="rect">
            <a:avLst/>
          </a:prstGeom>
        </p:spPr>
        <p:txBody>
          <a:bodyPr wrap="square">
            <a:spAutoFit/>
          </a:bodyPr>
          <a:lstStyle/>
          <a:p>
            <a:r>
              <a:rPr lang="en-US" sz="2400" b="1" i="1" u="sng" dirty="0"/>
              <a:t>Unlike the average speed, which is always positive</a:t>
            </a:r>
            <a:r>
              <a:rPr lang="en-US" sz="2400" dirty="0"/>
              <a:t>, </a:t>
            </a:r>
            <a:endParaRPr lang="tr-TR" sz="2400" dirty="0" smtClean="0"/>
          </a:p>
          <a:p>
            <a:r>
              <a:rPr lang="en-US" sz="2400" b="1" i="1" u="sng" dirty="0" smtClean="0"/>
              <a:t>the </a:t>
            </a:r>
            <a:r>
              <a:rPr lang="en-US" sz="2400" b="1" i="1" u="sng" dirty="0"/>
              <a:t>average velocity of an object in one dimension can be either positive or negative, depending on the sign of the displacement.</a:t>
            </a:r>
            <a:r>
              <a:rPr lang="en-US" sz="2400" dirty="0"/>
              <a:t> (The time interval </a:t>
            </a:r>
            <a:r>
              <a:rPr lang="en-US" sz="2400" dirty="0">
                <a:latin typeface="Symbol" panose="05050102010706020507" pitchFamily="18" charset="2"/>
              </a:rPr>
              <a:t>D</a:t>
            </a:r>
            <a:r>
              <a:rPr lang="en-US" sz="2400" dirty="0"/>
              <a:t>t is always positive.)</a:t>
            </a:r>
            <a:endParaRPr lang="tr-TR" sz="2400" dirty="0"/>
          </a:p>
        </p:txBody>
      </p:sp>
      <p:pic>
        <p:nvPicPr>
          <p:cNvPr id="11" name="Resim 10"/>
          <p:cNvPicPr>
            <a:picLocks noChangeAspect="1"/>
          </p:cNvPicPr>
          <p:nvPr/>
        </p:nvPicPr>
        <p:blipFill>
          <a:blip r:embed="rId2"/>
          <a:stretch>
            <a:fillRect/>
          </a:stretch>
        </p:blipFill>
        <p:spPr>
          <a:xfrm>
            <a:off x="377365" y="2893102"/>
            <a:ext cx="5660552" cy="3560754"/>
          </a:xfrm>
          <a:prstGeom prst="rect">
            <a:avLst/>
          </a:prstGeom>
        </p:spPr>
      </p:pic>
    </p:spTree>
    <p:extLst>
      <p:ext uri="{BB962C8B-B14F-4D97-AF65-F5344CB8AC3E}">
        <p14:creationId xmlns:p14="http://schemas.microsoft.com/office/powerpoint/2010/main" val="45605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96715" y="1261885"/>
            <a:ext cx="11412416" cy="1200329"/>
          </a:xfrm>
          <a:prstGeom prst="rect">
            <a:avLst/>
          </a:prstGeom>
        </p:spPr>
        <p:txBody>
          <a:bodyPr wrap="square">
            <a:spAutoFit/>
          </a:bodyPr>
          <a:lstStyle/>
          <a:p>
            <a:r>
              <a:rPr lang="en-US" sz="2400" b="1" i="1" u="sng" dirty="0"/>
              <a:t>Unlike the average speed, which is always positive</a:t>
            </a:r>
            <a:r>
              <a:rPr lang="en-US" sz="2400" dirty="0"/>
              <a:t>, </a:t>
            </a:r>
            <a:endParaRPr lang="tr-TR" sz="2400" dirty="0" smtClean="0"/>
          </a:p>
          <a:p>
            <a:r>
              <a:rPr lang="en-US" sz="2400" b="1" i="1" u="sng" dirty="0" smtClean="0"/>
              <a:t>the </a:t>
            </a:r>
            <a:r>
              <a:rPr lang="en-US" sz="2400" b="1" i="1" u="sng" dirty="0"/>
              <a:t>average velocity of an object in one dimension can be either positive or negative, depending on the sign of the displacement.</a:t>
            </a:r>
            <a:r>
              <a:rPr lang="en-US" sz="2400" dirty="0"/>
              <a:t> (The time interval </a:t>
            </a:r>
            <a:r>
              <a:rPr lang="en-US" sz="2400" dirty="0">
                <a:latin typeface="Symbol" panose="05050102010706020507" pitchFamily="18" charset="2"/>
              </a:rPr>
              <a:t>D</a:t>
            </a:r>
            <a:r>
              <a:rPr lang="en-US" sz="2400" dirty="0"/>
              <a:t>t is always positive.)</a:t>
            </a:r>
            <a:endParaRPr lang="tr-TR" sz="2400" dirty="0"/>
          </a:p>
        </p:txBody>
      </p:sp>
      <p:pic>
        <p:nvPicPr>
          <p:cNvPr id="6" name="Resim 5"/>
          <p:cNvPicPr>
            <a:picLocks noChangeAspect="1"/>
          </p:cNvPicPr>
          <p:nvPr/>
        </p:nvPicPr>
        <p:blipFill>
          <a:blip r:embed="rId2"/>
          <a:stretch>
            <a:fillRect/>
          </a:stretch>
        </p:blipFill>
        <p:spPr>
          <a:xfrm>
            <a:off x="440397" y="2523622"/>
            <a:ext cx="10629119" cy="4334378"/>
          </a:xfrm>
          <a:prstGeom prst="rect">
            <a:avLst/>
          </a:prstGeom>
        </p:spPr>
      </p:pic>
    </p:spTree>
    <p:extLst>
      <p:ext uri="{BB962C8B-B14F-4D97-AF65-F5344CB8AC3E}">
        <p14:creationId xmlns:p14="http://schemas.microsoft.com/office/powerpoint/2010/main" val="2032296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96715" y="1261885"/>
            <a:ext cx="11412416" cy="1200329"/>
          </a:xfrm>
          <a:prstGeom prst="rect">
            <a:avLst/>
          </a:prstGeom>
        </p:spPr>
        <p:txBody>
          <a:bodyPr wrap="square">
            <a:spAutoFit/>
          </a:bodyPr>
          <a:lstStyle/>
          <a:p>
            <a:r>
              <a:rPr lang="en-US" sz="2400" b="1" i="1" u="sng" dirty="0"/>
              <a:t>Unlike the average speed, which is always positive</a:t>
            </a:r>
            <a:r>
              <a:rPr lang="en-US" sz="2400" dirty="0"/>
              <a:t>, </a:t>
            </a:r>
            <a:endParaRPr lang="tr-TR" sz="2400" dirty="0" smtClean="0"/>
          </a:p>
          <a:p>
            <a:r>
              <a:rPr lang="en-US" sz="2400" b="1" i="1" u="sng" dirty="0" smtClean="0"/>
              <a:t>the </a:t>
            </a:r>
            <a:r>
              <a:rPr lang="en-US" sz="2400" b="1" i="1" u="sng" dirty="0"/>
              <a:t>average velocity of an object in one dimension can be either positive or negative, depending on the sign of the displacement.</a:t>
            </a:r>
            <a:r>
              <a:rPr lang="en-US" sz="2400" dirty="0"/>
              <a:t> (The time interval </a:t>
            </a:r>
            <a:r>
              <a:rPr lang="en-US" sz="2400" dirty="0">
                <a:latin typeface="Symbol" panose="05050102010706020507" pitchFamily="18" charset="2"/>
              </a:rPr>
              <a:t>D</a:t>
            </a:r>
            <a:r>
              <a:rPr lang="en-US" sz="2400" dirty="0"/>
              <a:t>t is always positive.)</a:t>
            </a:r>
            <a:endParaRPr lang="tr-TR" sz="2400" dirty="0"/>
          </a:p>
        </p:txBody>
      </p:sp>
      <p:pic>
        <p:nvPicPr>
          <p:cNvPr id="2" name="Resim 1"/>
          <p:cNvPicPr>
            <a:picLocks noChangeAspect="1"/>
          </p:cNvPicPr>
          <p:nvPr/>
        </p:nvPicPr>
        <p:blipFill>
          <a:blip r:embed="rId2"/>
          <a:stretch>
            <a:fillRect/>
          </a:stretch>
        </p:blipFill>
        <p:spPr>
          <a:xfrm>
            <a:off x="553713" y="2502297"/>
            <a:ext cx="10392709" cy="4355703"/>
          </a:xfrm>
          <a:prstGeom prst="rect">
            <a:avLst/>
          </a:prstGeom>
        </p:spPr>
      </p:pic>
    </p:spTree>
    <p:extLst>
      <p:ext uri="{BB962C8B-B14F-4D97-AF65-F5344CB8AC3E}">
        <p14:creationId xmlns:p14="http://schemas.microsoft.com/office/powerpoint/2010/main" val="20398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96715" y="1261885"/>
            <a:ext cx="11412416" cy="1200329"/>
          </a:xfrm>
          <a:prstGeom prst="rect">
            <a:avLst/>
          </a:prstGeom>
        </p:spPr>
        <p:txBody>
          <a:bodyPr wrap="square">
            <a:spAutoFit/>
          </a:bodyPr>
          <a:lstStyle/>
          <a:p>
            <a:r>
              <a:rPr lang="en-US" sz="2400" b="1" i="1" u="sng" dirty="0"/>
              <a:t>Unlike the average speed, which is always positive</a:t>
            </a:r>
            <a:r>
              <a:rPr lang="en-US" sz="2400" dirty="0"/>
              <a:t>, </a:t>
            </a:r>
            <a:endParaRPr lang="tr-TR" sz="2400" dirty="0" smtClean="0"/>
          </a:p>
          <a:p>
            <a:r>
              <a:rPr lang="en-US" sz="2400" b="1" i="1" u="sng" dirty="0" smtClean="0"/>
              <a:t>the </a:t>
            </a:r>
            <a:r>
              <a:rPr lang="en-US" sz="2400" b="1" i="1" u="sng" dirty="0"/>
              <a:t>average velocity of an object in one dimension can be either positive or negative, depending on the sign of the displacement.</a:t>
            </a:r>
            <a:r>
              <a:rPr lang="en-US" sz="2400" dirty="0"/>
              <a:t> (The time interval </a:t>
            </a:r>
            <a:r>
              <a:rPr lang="en-US" sz="2400" dirty="0">
                <a:latin typeface="Symbol" panose="05050102010706020507" pitchFamily="18" charset="2"/>
              </a:rPr>
              <a:t>D</a:t>
            </a:r>
            <a:r>
              <a:rPr lang="en-US" sz="2400" dirty="0"/>
              <a:t>t is always positive.)</a:t>
            </a:r>
            <a:endParaRPr lang="tr-TR" sz="2400" dirty="0"/>
          </a:p>
        </p:txBody>
      </p:sp>
      <p:pic>
        <p:nvPicPr>
          <p:cNvPr id="6" name="Resim 5"/>
          <p:cNvPicPr>
            <a:picLocks noChangeAspect="1"/>
          </p:cNvPicPr>
          <p:nvPr/>
        </p:nvPicPr>
        <p:blipFill>
          <a:blip r:embed="rId2"/>
          <a:stretch>
            <a:fillRect/>
          </a:stretch>
        </p:blipFill>
        <p:spPr>
          <a:xfrm>
            <a:off x="1397294" y="1322938"/>
            <a:ext cx="9415690" cy="5385593"/>
          </a:xfrm>
          <a:prstGeom prst="rect">
            <a:avLst/>
          </a:prstGeom>
        </p:spPr>
      </p:pic>
    </p:spTree>
    <p:extLst>
      <p:ext uri="{BB962C8B-B14F-4D97-AF65-F5344CB8AC3E}">
        <p14:creationId xmlns:p14="http://schemas.microsoft.com/office/powerpoint/2010/main" val="34489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874953" y="1200329"/>
            <a:ext cx="9939586" cy="5547877"/>
          </a:xfrm>
          <a:prstGeom prst="rect">
            <a:avLst/>
          </a:prstGeom>
        </p:spPr>
      </p:pic>
    </p:spTree>
    <p:extLst>
      <p:ext uri="{BB962C8B-B14F-4D97-AF65-F5344CB8AC3E}">
        <p14:creationId xmlns:p14="http://schemas.microsoft.com/office/powerpoint/2010/main" val="697949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565848" y="1445875"/>
            <a:ext cx="7254869" cy="3825572"/>
          </a:xfrm>
          <a:prstGeom prst="rect">
            <a:avLst/>
          </a:prstGeom>
        </p:spPr>
      </p:pic>
      <p:pic>
        <p:nvPicPr>
          <p:cNvPr id="6" name="Resim 5"/>
          <p:cNvPicPr>
            <a:picLocks noChangeAspect="1"/>
          </p:cNvPicPr>
          <p:nvPr/>
        </p:nvPicPr>
        <p:blipFill>
          <a:blip r:embed="rId3"/>
          <a:stretch>
            <a:fillRect/>
          </a:stretch>
        </p:blipFill>
        <p:spPr>
          <a:xfrm>
            <a:off x="7687890" y="797052"/>
            <a:ext cx="3656632" cy="2692503"/>
          </a:xfrm>
          <a:prstGeom prst="rect">
            <a:avLst/>
          </a:prstGeom>
        </p:spPr>
      </p:pic>
      <p:pic>
        <p:nvPicPr>
          <p:cNvPr id="7" name="Resim 6"/>
          <p:cNvPicPr>
            <a:picLocks noChangeAspect="1"/>
          </p:cNvPicPr>
          <p:nvPr/>
        </p:nvPicPr>
        <p:blipFill>
          <a:blip r:embed="rId4"/>
          <a:stretch>
            <a:fillRect/>
          </a:stretch>
        </p:blipFill>
        <p:spPr>
          <a:xfrm>
            <a:off x="8140441" y="3666391"/>
            <a:ext cx="2974932" cy="2946733"/>
          </a:xfrm>
          <a:prstGeom prst="rect">
            <a:avLst/>
          </a:prstGeom>
        </p:spPr>
      </p:pic>
    </p:spTree>
    <p:extLst>
      <p:ext uri="{BB962C8B-B14F-4D97-AF65-F5344CB8AC3E}">
        <p14:creationId xmlns:p14="http://schemas.microsoft.com/office/powerpoint/2010/main" val="2458517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565848" y="1445875"/>
            <a:ext cx="7254869" cy="3825572"/>
          </a:xfrm>
          <a:prstGeom prst="rect">
            <a:avLst/>
          </a:prstGeom>
        </p:spPr>
      </p:pic>
      <p:pic>
        <p:nvPicPr>
          <p:cNvPr id="2" name="Resim 1"/>
          <p:cNvPicPr>
            <a:picLocks noChangeAspect="1"/>
          </p:cNvPicPr>
          <p:nvPr/>
        </p:nvPicPr>
        <p:blipFill>
          <a:blip r:embed="rId3"/>
          <a:stretch>
            <a:fillRect/>
          </a:stretch>
        </p:blipFill>
        <p:spPr>
          <a:xfrm>
            <a:off x="272520" y="809113"/>
            <a:ext cx="9082495" cy="6048887"/>
          </a:xfrm>
          <a:prstGeom prst="rect">
            <a:avLst/>
          </a:prstGeom>
        </p:spPr>
      </p:pic>
    </p:spTree>
    <p:extLst>
      <p:ext uri="{BB962C8B-B14F-4D97-AF65-F5344CB8AC3E}">
        <p14:creationId xmlns:p14="http://schemas.microsoft.com/office/powerpoint/2010/main" val="1568006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565848" y="1445875"/>
            <a:ext cx="7254869" cy="3825572"/>
          </a:xfrm>
          <a:prstGeom prst="rect">
            <a:avLst/>
          </a:prstGeom>
        </p:spPr>
      </p:pic>
      <p:pic>
        <p:nvPicPr>
          <p:cNvPr id="6" name="Resim 5"/>
          <p:cNvPicPr>
            <a:picLocks noChangeAspect="1"/>
          </p:cNvPicPr>
          <p:nvPr/>
        </p:nvPicPr>
        <p:blipFill>
          <a:blip r:embed="rId3"/>
          <a:stretch>
            <a:fillRect/>
          </a:stretch>
        </p:blipFill>
        <p:spPr>
          <a:xfrm>
            <a:off x="520918" y="1445875"/>
            <a:ext cx="10170528" cy="5368270"/>
          </a:xfrm>
          <a:prstGeom prst="rect">
            <a:avLst/>
          </a:prstGeom>
        </p:spPr>
      </p:pic>
    </p:spTree>
    <p:extLst>
      <p:ext uri="{BB962C8B-B14F-4D97-AF65-F5344CB8AC3E}">
        <p14:creationId xmlns:p14="http://schemas.microsoft.com/office/powerpoint/2010/main" val="152666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0" y="1231106"/>
            <a:ext cx="12063046" cy="2031325"/>
          </a:xfrm>
          <a:prstGeom prst="rect">
            <a:avLst/>
          </a:prstGeom>
        </p:spPr>
        <p:txBody>
          <a:bodyPr wrap="square">
            <a:spAutoFit/>
          </a:bodyPr>
          <a:lstStyle/>
          <a:p>
            <a:r>
              <a:rPr lang="en-US" dirty="0" smtClean="0"/>
              <a:t>Average </a:t>
            </a:r>
            <a:r>
              <a:rPr lang="en-US" dirty="0"/>
              <a:t>velocity doesn’t take into account the details of what happens during an interval of time. On a car trip, for example, you may speed up or slow down a number of times in response to the traffic and the condition of the road, and on rare occasions even pull over to chat with a police officer about your speed. </a:t>
            </a:r>
            <a:endParaRPr lang="tr-TR" dirty="0" smtClean="0"/>
          </a:p>
          <a:p>
            <a:r>
              <a:rPr lang="en-US" dirty="0" smtClean="0"/>
              <a:t>What </a:t>
            </a:r>
            <a:r>
              <a:rPr lang="en-US" dirty="0"/>
              <a:t>is most important to the police (and to your own safety) is the speed of your car and the direction it was going at a particular instant in time, which together determine the car’s instantaneous velocity. </a:t>
            </a:r>
            <a:endParaRPr lang="tr-TR" dirty="0" smtClean="0"/>
          </a:p>
          <a:p>
            <a:r>
              <a:rPr lang="en-US" dirty="0" smtClean="0"/>
              <a:t>So </a:t>
            </a:r>
            <a:r>
              <a:rPr lang="en-US" dirty="0"/>
              <a:t>in driving a car between two points, the average velocity must be computed over an interval of time, but the magnitude of instantaneous velocity can be read on the car’s speedometer.</a:t>
            </a:r>
            <a:endParaRPr lang="tr-TR" dirty="0"/>
          </a:p>
        </p:txBody>
      </p:sp>
      <p:pic>
        <p:nvPicPr>
          <p:cNvPr id="7" name="Resim 6"/>
          <p:cNvPicPr>
            <a:picLocks noChangeAspect="1"/>
          </p:cNvPicPr>
          <p:nvPr/>
        </p:nvPicPr>
        <p:blipFill>
          <a:blip r:embed="rId2"/>
          <a:stretch>
            <a:fillRect/>
          </a:stretch>
        </p:blipFill>
        <p:spPr>
          <a:xfrm>
            <a:off x="861750" y="3462366"/>
            <a:ext cx="10312808" cy="2375725"/>
          </a:xfrm>
          <a:prstGeom prst="rect">
            <a:avLst/>
          </a:prstGeom>
        </p:spPr>
      </p:pic>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3"/>
          <a:stretch>
            <a:fillRect/>
          </a:stretch>
        </p:blipFill>
        <p:spPr>
          <a:xfrm>
            <a:off x="7933148" y="5416942"/>
            <a:ext cx="3482642" cy="1242168"/>
          </a:xfrm>
          <a:prstGeom prst="rect">
            <a:avLst/>
          </a:prstGeom>
          <a:ln>
            <a:solidFill>
              <a:srgbClr val="FF0000"/>
            </a:solidFill>
          </a:ln>
        </p:spPr>
      </p:pic>
    </p:spTree>
    <p:extLst>
      <p:ext uri="{BB962C8B-B14F-4D97-AF65-F5344CB8AC3E}">
        <p14:creationId xmlns:p14="http://schemas.microsoft.com/office/powerpoint/2010/main" val="1405949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369277" y="1034038"/>
            <a:ext cx="10392508" cy="4154984"/>
          </a:xfrm>
          <a:prstGeom prst="rect">
            <a:avLst/>
          </a:prstGeom>
        </p:spPr>
        <p:txBody>
          <a:bodyPr wrap="square">
            <a:spAutoFit/>
          </a:bodyPr>
          <a:lstStyle/>
          <a:p>
            <a:r>
              <a:rPr lang="en-US" sz="2400" b="1" dirty="0"/>
              <a:t>Three types of motion are defined in physics </a:t>
            </a:r>
            <a:endParaRPr lang="tr-TR" sz="2400" b="1" dirty="0" smtClean="0"/>
          </a:p>
          <a:p>
            <a:r>
              <a:rPr lang="en-US" sz="2400" b="1" dirty="0" smtClean="0"/>
              <a:t>• </a:t>
            </a:r>
            <a:r>
              <a:rPr lang="en-US" sz="2400" b="1" dirty="0">
                <a:solidFill>
                  <a:srgbClr val="FF0000"/>
                </a:solidFill>
              </a:rPr>
              <a:t>translational motion: </a:t>
            </a:r>
            <a:r>
              <a:rPr lang="en-US" sz="2400" b="1" dirty="0"/>
              <a:t>A car moving down a highway </a:t>
            </a:r>
            <a:endParaRPr lang="tr-TR" sz="2400" b="1" dirty="0" smtClean="0"/>
          </a:p>
          <a:p>
            <a:r>
              <a:rPr lang="en-US" sz="2400" b="1" dirty="0" smtClean="0"/>
              <a:t>• </a:t>
            </a:r>
            <a:r>
              <a:rPr lang="en-US" sz="2400" b="1" dirty="0">
                <a:solidFill>
                  <a:srgbClr val="FF0000"/>
                </a:solidFill>
              </a:rPr>
              <a:t>rotational motion: </a:t>
            </a:r>
            <a:r>
              <a:rPr lang="en-US" sz="2400" b="1" dirty="0"/>
              <a:t>Earth’s spin on its axis </a:t>
            </a:r>
            <a:endParaRPr lang="tr-TR" sz="2400" b="1" dirty="0" smtClean="0"/>
          </a:p>
          <a:p>
            <a:r>
              <a:rPr lang="en-US" sz="2400" b="1" dirty="0" smtClean="0"/>
              <a:t>• </a:t>
            </a:r>
            <a:r>
              <a:rPr lang="en-US" sz="2400" b="1" dirty="0">
                <a:solidFill>
                  <a:srgbClr val="FF0000"/>
                </a:solidFill>
              </a:rPr>
              <a:t>vibrational motion: </a:t>
            </a:r>
            <a:r>
              <a:rPr lang="en-US" sz="2400" b="1" dirty="0"/>
              <a:t>back-and-forth movement of a pendulum </a:t>
            </a:r>
            <a:endParaRPr lang="tr-TR" sz="2400" b="1" dirty="0" smtClean="0"/>
          </a:p>
          <a:p>
            <a:endParaRPr lang="tr-TR" sz="2400" b="1" dirty="0" smtClean="0"/>
          </a:p>
          <a:p>
            <a:r>
              <a:rPr lang="tr-TR" sz="2400" b="1" u="sng" dirty="0" smtClean="0">
                <a:solidFill>
                  <a:srgbClr val="FF0000"/>
                </a:solidFill>
              </a:rPr>
              <a:t>G</a:t>
            </a:r>
            <a:r>
              <a:rPr lang="en-US" sz="2400" b="1" u="sng" dirty="0" err="1" smtClean="0">
                <a:solidFill>
                  <a:srgbClr val="FF0000"/>
                </a:solidFill>
              </a:rPr>
              <a:t>eneral</a:t>
            </a:r>
            <a:r>
              <a:rPr lang="en-US" sz="2400" b="1" u="sng" dirty="0" smtClean="0">
                <a:solidFill>
                  <a:srgbClr val="FF0000"/>
                </a:solidFill>
              </a:rPr>
              <a:t> </a:t>
            </a:r>
            <a:r>
              <a:rPr lang="en-US" sz="2400" b="1" u="sng" dirty="0">
                <a:solidFill>
                  <a:srgbClr val="FF0000"/>
                </a:solidFill>
              </a:rPr>
              <a:t>properties of translation motion </a:t>
            </a:r>
            <a:endParaRPr lang="tr-TR" sz="2400" b="1" u="sng" dirty="0" smtClean="0">
              <a:solidFill>
                <a:srgbClr val="FF0000"/>
              </a:solidFill>
            </a:endParaRPr>
          </a:p>
          <a:p>
            <a:pPr marL="342900" indent="-342900">
              <a:buAutoNum type="arabicPeriod"/>
            </a:pPr>
            <a:r>
              <a:rPr lang="en-US" sz="2400" b="1" dirty="0" smtClean="0"/>
              <a:t>The </a:t>
            </a:r>
            <a:r>
              <a:rPr lang="en-US" sz="2400" b="1" dirty="0"/>
              <a:t>motion is along a straight line only. The line may be vertical, horizontal, or slanted, but it must be straight. </a:t>
            </a:r>
            <a:endParaRPr lang="tr-TR" sz="2400" b="1" dirty="0"/>
          </a:p>
          <a:p>
            <a:pPr marL="342900" indent="-342900">
              <a:buAutoNum type="arabicPeriod"/>
            </a:pPr>
            <a:r>
              <a:rPr lang="en-US" sz="2400" b="1" dirty="0" smtClean="0"/>
              <a:t>We </a:t>
            </a:r>
            <a:r>
              <a:rPr lang="en-US" sz="2400" b="1" dirty="0"/>
              <a:t>discuss only the motion itself and changes in the motion. What causes to this motion will be discussed later. </a:t>
            </a:r>
            <a:endParaRPr lang="tr-TR" sz="2400" b="1" dirty="0" smtClean="0"/>
          </a:p>
          <a:p>
            <a:pPr marL="342900" indent="-342900">
              <a:buAutoNum type="arabicPeriod"/>
            </a:pPr>
            <a:r>
              <a:rPr lang="en-US" sz="2400" b="1" dirty="0" smtClean="0"/>
              <a:t>We </a:t>
            </a:r>
            <a:r>
              <a:rPr lang="en-US" sz="2400" b="1" dirty="0"/>
              <a:t>will describe the moving object as a particle regardless of its size. </a:t>
            </a:r>
            <a:endParaRPr lang="tr-TR" sz="2400" b="1" dirty="0"/>
          </a:p>
        </p:txBody>
      </p:sp>
      <p:sp>
        <p:nvSpPr>
          <p:cNvPr id="8" name="Dikdörtgen 7"/>
          <p:cNvSpPr/>
          <p:nvPr/>
        </p:nvSpPr>
        <p:spPr>
          <a:xfrm>
            <a:off x="7781192"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9" name="Dikdörtgen 8"/>
          <p:cNvSpPr/>
          <p:nvPr/>
        </p:nvSpPr>
        <p:spPr>
          <a:xfrm>
            <a:off x="0" y="0"/>
            <a:ext cx="2303836" cy="553998"/>
          </a:xfrm>
          <a:prstGeom prst="rect">
            <a:avLst/>
          </a:prstGeom>
        </p:spPr>
        <p:txBody>
          <a:bodyPr wrap="none">
            <a:spAutoFit/>
          </a:bodyPr>
          <a:lstStyle/>
          <a:p>
            <a:r>
              <a:rPr lang="en-US" sz="3000" b="1" dirty="0">
                <a:solidFill>
                  <a:srgbClr val="FF0000"/>
                </a:solidFill>
                <a:latin typeface="Calibri gövde"/>
              </a:rPr>
              <a:t>2.1. Motion </a:t>
            </a:r>
            <a:endParaRPr lang="tr-TR" sz="3000" dirty="0"/>
          </a:p>
        </p:txBody>
      </p:sp>
    </p:spTree>
    <p:extLst>
      <p:ext uri="{BB962C8B-B14F-4D97-AF65-F5344CB8AC3E}">
        <p14:creationId xmlns:p14="http://schemas.microsoft.com/office/powerpoint/2010/main" val="3782526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0" y="1231106"/>
            <a:ext cx="6488723" cy="3693319"/>
          </a:xfrm>
          <a:prstGeom prst="rect">
            <a:avLst/>
          </a:prstGeom>
        </p:spPr>
        <p:txBody>
          <a:bodyPr wrap="square">
            <a:spAutoFit/>
          </a:bodyPr>
          <a:lstStyle/>
          <a:p>
            <a:pPr algn="just"/>
            <a:r>
              <a:rPr lang="en-US" dirty="0"/>
              <a:t>As can be seen in </a:t>
            </a:r>
            <a:r>
              <a:rPr lang="en-US" dirty="0" smtClean="0"/>
              <a:t>Figure, </a:t>
            </a:r>
            <a:r>
              <a:rPr lang="en-US" dirty="0"/>
              <a:t>the chords formed by the blue lines gradually approach a tangent line as the time interval becomes smaller. </a:t>
            </a:r>
            <a:endParaRPr lang="tr-TR" dirty="0" smtClean="0"/>
          </a:p>
          <a:p>
            <a:pPr algn="just"/>
            <a:r>
              <a:rPr lang="en-US" dirty="0" smtClean="0"/>
              <a:t>The </a:t>
            </a:r>
            <a:r>
              <a:rPr lang="en-US" dirty="0"/>
              <a:t>slope of the line tangent to the position vs. time curve at “a given time” is defined to be the instantaneous velocity at that time. </a:t>
            </a:r>
            <a:endParaRPr lang="tr-TR" dirty="0" smtClean="0"/>
          </a:p>
          <a:p>
            <a:pPr algn="just"/>
            <a:r>
              <a:rPr lang="en-US" dirty="0" smtClean="0"/>
              <a:t>The </a:t>
            </a:r>
            <a:r>
              <a:rPr lang="en-US" dirty="0"/>
              <a:t>instantaneous speed of an object, which is a scalar quantity, is defined as the magnitude of the instantaneous velocity. </a:t>
            </a:r>
            <a:endParaRPr lang="tr-TR" dirty="0" smtClean="0"/>
          </a:p>
          <a:p>
            <a:pPr algn="just"/>
            <a:r>
              <a:rPr lang="en-US" dirty="0" smtClean="0"/>
              <a:t>Like </a:t>
            </a:r>
            <a:r>
              <a:rPr lang="en-US" dirty="0"/>
              <a:t>average speed, instantaneous speed (which we will usually call, simply, “speed”) has no direction associated with it and hence carries no algebraic sign. For example, if one object has an instantaneous velocity of </a:t>
            </a:r>
            <a:r>
              <a:rPr lang="tr-TR" dirty="0" smtClean="0"/>
              <a:t>+</a:t>
            </a:r>
            <a:r>
              <a:rPr lang="en-US" dirty="0" smtClean="0"/>
              <a:t>15 </a:t>
            </a:r>
            <a:r>
              <a:rPr lang="en-US" dirty="0"/>
              <a:t>m/s along a given line and another object has an instantaneous velocity of </a:t>
            </a:r>
            <a:r>
              <a:rPr lang="tr-TR" dirty="0" smtClean="0"/>
              <a:t>-</a:t>
            </a:r>
            <a:r>
              <a:rPr lang="en-US" dirty="0" smtClean="0"/>
              <a:t>15 </a:t>
            </a:r>
            <a:r>
              <a:rPr lang="en-US" dirty="0"/>
              <a:t>m/s along the same line, both have an instantaneous speed of 15 m/s.</a:t>
            </a:r>
            <a:endParaRPr lang="tr-TR" dirty="0"/>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6618982" y="3092446"/>
            <a:ext cx="5329763" cy="3659405"/>
          </a:xfrm>
          <a:prstGeom prst="rect">
            <a:avLst/>
          </a:prstGeom>
        </p:spPr>
      </p:pic>
    </p:spTree>
    <p:extLst>
      <p:ext uri="{BB962C8B-B14F-4D97-AF65-F5344CB8AC3E}">
        <p14:creationId xmlns:p14="http://schemas.microsoft.com/office/powerpoint/2010/main" val="950472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181396" y="1248701"/>
            <a:ext cx="10597973" cy="5521863"/>
          </a:xfrm>
          <a:prstGeom prst="rect">
            <a:avLst/>
          </a:prstGeom>
        </p:spPr>
      </p:pic>
    </p:spTree>
    <p:extLst>
      <p:ext uri="{BB962C8B-B14F-4D97-AF65-F5344CB8AC3E}">
        <p14:creationId xmlns:p14="http://schemas.microsoft.com/office/powerpoint/2010/main" val="1557268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5002689" y="1318674"/>
            <a:ext cx="6440810" cy="1812349"/>
          </a:xfrm>
          <a:prstGeom prst="rect">
            <a:avLst/>
          </a:prstGeom>
        </p:spPr>
      </p:pic>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3"/>
          <a:stretch>
            <a:fillRect/>
          </a:stretch>
        </p:blipFill>
        <p:spPr>
          <a:xfrm>
            <a:off x="944632" y="3284487"/>
            <a:ext cx="3909664" cy="3111355"/>
          </a:xfrm>
          <a:prstGeom prst="rect">
            <a:avLst/>
          </a:prstGeom>
        </p:spPr>
      </p:pic>
    </p:spTree>
    <p:extLst>
      <p:ext uri="{BB962C8B-B14F-4D97-AF65-F5344CB8AC3E}">
        <p14:creationId xmlns:p14="http://schemas.microsoft.com/office/powerpoint/2010/main" val="2762264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Resim 12"/>
          <p:cNvPicPr>
            <a:picLocks noChangeAspect="1"/>
          </p:cNvPicPr>
          <p:nvPr/>
        </p:nvPicPr>
        <p:blipFill>
          <a:blip r:embed="rId2"/>
          <a:stretch>
            <a:fillRect/>
          </a:stretch>
        </p:blipFill>
        <p:spPr>
          <a:xfrm>
            <a:off x="33779" y="1213521"/>
            <a:ext cx="8572500" cy="5399636"/>
          </a:xfrm>
          <a:prstGeom prst="rect">
            <a:avLst/>
          </a:prstGeom>
        </p:spPr>
      </p:pic>
      <p:pic>
        <p:nvPicPr>
          <p:cNvPr id="12" name="Resim 11"/>
          <p:cNvPicPr>
            <a:picLocks noChangeAspect="1"/>
          </p:cNvPicPr>
          <p:nvPr/>
        </p:nvPicPr>
        <p:blipFill>
          <a:blip r:embed="rId3"/>
          <a:stretch>
            <a:fillRect/>
          </a:stretch>
        </p:blipFill>
        <p:spPr>
          <a:xfrm>
            <a:off x="8156322" y="936504"/>
            <a:ext cx="3909664" cy="3111355"/>
          </a:xfrm>
          <a:prstGeom prst="rect">
            <a:avLst/>
          </a:prstGeom>
        </p:spPr>
      </p:pic>
    </p:spTree>
    <p:extLst>
      <p:ext uri="{BB962C8B-B14F-4D97-AF65-F5344CB8AC3E}">
        <p14:creationId xmlns:p14="http://schemas.microsoft.com/office/powerpoint/2010/main" val="340341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93105" y="1292662"/>
            <a:ext cx="11055541" cy="5428298"/>
          </a:xfrm>
          <a:prstGeom prst="rect">
            <a:avLst/>
          </a:prstGeom>
        </p:spPr>
      </p:pic>
    </p:spTree>
    <p:extLst>
      <p:ext uri="{BB962C8B-B14F-4D97-AF65-F5344CB8AC3E}">
        <p14:creationId xmlns:p14="http://schemas.microsoft.com/office/powerpoint/2010/main" val="4267295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81396" y="1328522"/>
            <a:ext cx="10061642" cy="5054005"/>
          </a:xfrm>
          <a:prstGeom prst="rect">
            <a:avLst/>
          </a:prstGeom>
        </p:spPr>
      </p:pic>
    </p:spTree>
    <p:extLst>
      <p:ext uri="{BB962C8B-B14F-4D97-AF65-F5344CB8AC3E}">
        <p14:creationId xmlns:p14="http://schemas.microsoft.com/office/powerpoint/2010/main" val="280840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414020" y="1373154"/>
            <a:ext cx="10180711" cy="5322909"/>
          </a:xfrm>
          <a:prstGeom prst="rect">
            <a:avLst/>
          </a:prstGeom>
        </p:spPr>
      </p:pic>
    </p:spTree>
    <p:extLst>
      <p:ext uri="{BB962C8B-B14F-4D97-AF65-F5344CB8AC3E}">
        <p14:creationId xmlns:p14="http://schemas.microsoft.com/office/powerpoint/2010/main" val="37772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81396" y="1292662"/>
            <a:ext cx="8892266" cy="5399161"/>
          </a:xfrm>
          <a:prstGeom prst="rect">
            <a:avLst/>
          </a:prstGeom>
        </p:spPr>
      </p:pic>
    </p:spTree>
    <p:extLst>
      <p:ext uri="{BB962C8B-B14F-4D97-AF65-F5344CB8AC3E}">
        <p14:creationId xmlns:p14="http://schemas.microsoft.com/office/powerpoint/2010/main" val="210697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82243" y="1292661"/>
            <a:ext cx="7801172" cy="5507659"/>
          </a:xfrm>
          <a:prstGeom prst="rect">
            <a:avLst/>
          </a:prstGeom>
        </p:spPr>
      </p:pic>
    </p:spTree>
    <p:extLst>
      <p:ext uri="{BB962C8B-B14F-4D97-AF65-F5344CB8AC3E}">
        <p14:creationId xmlns:p14="http://schemas.microsoft.com/office/powerpoint/2010/main" val="427991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385277" y="1292661"/>
            <a:ext cx="9725877" cy="5163457"/>
          </a:xfrm>
          <a:prstGeom prst="rect">
            <a:avLst/>
          </a:prstGeom>
        </p:spPr>
      </p:pic>
    </p:spTree>
    <p:extLst>
      <p:ext uri="{BB962C8B-B14F-4D97-AF65-F5344CB8AC3E}">
        <p14:creationId xmlns:p14="http://schemas.microsoft.com/office/powerpoint/2010/main" val="395643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781192"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9" name="Dikdörtgen 8"/>
          <p:cNvSpPr/>
          <p:nvPr/>
        </p:nvSpPr>
        <p:spPr>
          <a:xfrm>
            <a:off x="0" y="0"/>
            <a:ext cx="2303836" cy="553998"/>
          </a:xfrm>
          <a:prstGeom prst="rect">
            <a:avLst/>
          </a:prstGeom>
        </p:spPr>
        <p:txBody>
          <a:bodyPr wrap="none">
            <a:spAutoFit/>
          </a:bodyPr>
          <a:lstStyle/>
          <a:p>
            <a:r>
              <a:rPr lang="en-US" sz="3000" b="1" dirty="0">
                <a:solidFill>
                  <a:srgbClr val="FF0000"/>
                </a:solidFill>
                <a:latin typeface="Calibri gövde"/>
              </a:rPr>
              <a:t>2.1. Motion </a:t>
            </a:r>
            <a:endParaRPr lang="tr-TR" sz="3000" dirty="0"/>
          </a:p>
        </p:txBody>
      </p:sp>
      <p:sp>
        <p:nvSpPr>
          <p:cNvPr id="2" name="Dikdörtgen 1"/>
          <p:cNvSpPr/>
          <p:nvPr/>
        </p:nvSpPr>
        <p:spPr>
          <a:xfrm>
            <a:off x="782516" y="1650667"/>
            <a:ext cx="8264769" cy="4247317"/>
          </a:xfrm>
          <a:prstGeom prst="rect">
            <a:avLst/>
          </a:prstGeom>
        </p:spPr>
        <p:txBody>
          <a:bodyPr wrap="square">
            <a:spAutoFit/>
          </a:bodyPr>
          <a:lstStyle/>
          <a:p>
            <a:r>
              <a:rPr lang="en-US" dirty="0"/>
              <a:t>A particle’s position is the location of the particle with respect to a chosen reference point that we can consider to be the origin of a coordinate system. </a:t>
            </a:r>
            <a:endParaRPr lang="tr-TR" dirty="0" smtClean="0"/>
          </a:p>
          <a:p>
            <a:endParaRPr lang="tr-TR" dirty="0"/>
          </a:p>
          <a:p>
            <a:endParaRPr lang="tr-TR" dirty="0" smtClean="0"/>
          </a:p>
          <a:p>
            <a:endParaRPr lang="tr-TR" dirty="0" smtClean="0"/>
          </a:p>
          <a:p>
            <a:endParaRPr lang="tr-TR" dirty="0"/>
          </a:p>
          <a:p>
            <a:endParaRPr lang="tr-TR" dirty="0" smtClean="0"/>
          </a:p>
          <a:p>
            <a:endParaRPr lang="tr-TR" dirty="0"/>
          </a:p>
          <a:p>
            <a:endParaRPr lang="tr-TR" dirty="0"/>
          </a:p>
          <a:p>
            <a:endParaRPr lang="tr-TR" dirty="0" smtClean="0"/>
          </a:p>
          <a:p>
            <a:endParaRPr lang="tr-TR" dirty="0"/>
          </a:p>
          <a:p>
            <a:endParaRPr lang="tr-TR" dirty="0" smtClean="0"/>
          </a:p>
          <a:p>
            <a:endParaRPr lang="tr-TR" dirty="0"/>
          </a:p>
          <a:p>
            <a:endParaRPr lang="tr-TR" dirty="0" smtClean="0"/>
          </a:p>
          <a:p>
            <a:r>
              <a:rPr lang="en-US" dirty="0" smtClean="0"/>
              <a:t>You </a:t>
            </a:r>
            <a:r>
              <a:rPr lang="en-US" dirty="0"/>
              <a:t>can freely choose the positive and negative direction. </a:t>
            </a:r>
            <a:endParaRPr lang="tr-TR" dirty="0"/>
          </a:p>
        </p:txBody>
      </p:sp>
      <p:pic>
        <p:nvPicPr>
          <p:cNvPr id="3" name="Resim 2"/>
          <p:cNvPicPr>
            <a:picLocks noChangeAspect="1"/>
          </p:cNvPicPr>
          <p:nvPr/>
        </p:nvPicPr>
        <p:blipFill>
          <a:blip r:embed="rId2"/>
          <a:stretch>
            <a:fillRect/>
          </a:stretch>
        </p:blipFill>
        <p:spPr>
          <a:xfrm>
            <a:off x="3275519" y="2828836"/>
            <a:ext cx="4656223" cy="2209992"/>
          </a:xfrm>
          <a:prstGeom prst="rect">
            <a:avLst/>
          </a:prstGeom>
        </p:spPr>
      </p:pic>
      <p:sp>
        <p:nvSpPr>
          <p:cNvPr id="4" name="Dikdörtgen 3"/>
          <p:cNvSpPr/>
          <p:nvPr/>
        </p:nvSpPr>
        <p:spPr>
          <a:xfrm>
            <a:off x="5703277" y="5897984"/>
            <a:ext cx="6096000" cy="646331"/>
          </a:xfrm>
          <a:prstGeom prst="rect">
            <a:avLst/>
          </a:prstGeom>
          <a:ln w="57150">
            <a:solidFill>
              <a:srgbClr val="FF0000"/>
            </a:solidFill>
          </a:ln>
        </p:spPr>
        <p:txBody>
          <a:bodyPr>
            <a:spAutoFit/>
          </a:bodyPr>
          <a:lstStyle/>
          <a:p>
            <a:r>
              <a:rPr lang="en-US" dirty="0"/>
              <a:t>Displacement is an example of a </a:t>
            </a:r>
            <a:r>
              <a:rPr lang="en-US" b="1" dirty="0">
                <a:solidFill>
                  <a:srgbClr val="FF0000"/>
                </a:solidFill>
              </a:rPr>
              <a:t>vector quantity</a:t>
            </a:r>
            <a:r>
              <a:rPr lang="en-US" dirty="0"/>
              <a:t>, which is a quantity that has both a direction and a magnitude. </a:t>
            </a:r>
            <a:endParaRPr lang="tr-TR" dirty="0"/>
          </a:p>
        </p:txBody>
      </p:sp>
    </p:spTree>
    <p:extLst>
      <p:ext uri="{BB962C8B-B14F-4D97-AF65-F5344CB8AC3E}">
        <p14:creationId xmlns:p14="http://schemas.microsoft.com/office/powerpoint/2010/main" val="3399193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138633" cy="584775"/>
          </a:xfrm>
          <a:prstGeom prst="rect">
            <a:avLst/>
          </a:prstGeom>
        </p:spPr>
        <p:txBody>
          <a:bodyPr wrap="none">
            <a:spAutoFit/>
          </a:bodyPr>
          <a:lstStyle/>
          <a:p>
            <a:r>
              <a:rPr lang="en-US" sz="3200" b="1" u="sng" dirty="0">
                <a:solidFill>
                  <a:srgbClr val="FF0000"/>
                </a:solidFill>
              </a:rPr>
              <a:t>Instantaneous Velocity</a:t>
            </a:r>
            <a:r>
              <a:rPr lang="en-US" sz="3000" b="1" i="1" u="sng" dirty="0" smtClean="0">
                <a:solidFill>
                  <a:srgbClr val="FF0000"/>
                </a:solidFill>
              </a:rPr>
              <a:t> </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a:blip r:embed="rId2"/>
          <a:stretch>
            <a:fillRect/>
          </a:stretch>
        </p:blipFill>
        <p:spPr>
          <a:xfrm>
            <a:off x="380328" y="1292662"/>
            <a:ext cx="9009857" cy="5129413"/>
          </a:xfrm>
          <a:prstGeom prst="rect">
            <a:avLst/>
          </a:prstGeom>
        </p:spPr>
      </p:pic>
    </p:spTree>
    <p:extLst>
      <p:ext uri="{BB962C8B-B14F-4D97-AF65-F5344CB8AC3E}">
        <p14:creationId xmlns:p14="http://schemas.microsoft.com/office/powerpoint/2010/main" val="1729000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 17"/>
          <p:cNvGrpSpPr/>
          <p:nvPr/>
        </p:nvGrpSpPr>
        <p:grpSpPr>
          <a:xfrm>
            <a:off x="91013" y="0"/>
            <a:ext cx="12073456" cy="6298064"/>
            <a:chOff x="91013" y="0"/>
            <a:chExt cx="12073456" cy="6298064"/>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246185" y="1437363"/>
              <a:ext cx="11918284" cy="1569660"/>
            </a:xfrm>
            <a:prstGeom prst="rect">
              <a:avLst/>
            </a:prstGeom>
          </p:spPr>
          <p:txBody>
            <a:bodyPr wrap="square">
              <a:spAutoFit/>
            </a:bodyPr>
            <a:lstStyle/>
            <a:p>
              <a:r>
                <a:rPr lang="en-US" sz="2400" dirty="0" smtClean="0"/>
                <a:t>Going </a:t>
              </a:r>
              <a:r>
                <a:rPr lang="en-US" sz="2400" dirty="0"/>
                <a:t>from place to place in your car, you rarely travel long distances at constant velocity. The velocity of the car increases when you step harder on the gas pedal and decreases when you apply the brakes. The velocity also changes when you round a curve, altering your direction of motion. The changing of an object’s velocity with time is called acceleration.</a:t>
              </a:r>
              <a:endParaRPr lang="tr-TR" sz="2400" dirty="0"/>
            </a:p>
          </p:txBody>
        </p:sp>
        <p:pic>
          <p:nvPicPr>
            <p:cNvPr id="12" name="Resim 11"/>
            <p:cNvPicPr>
              <a:picLocks noChangeAspect="1"/>
            </p:cNvPicPr>
            <p:nvPr/>
          </p:nvPicPr>
          <p:blipFill>
            <a:blip r:embed="rId2"/>
            <a:stretch>
              <a:fillRect/>
            </a:stretch>
          </p:blipFill>
          <p:spPr>
            <a:xfrm>
              <a:off x="8524142" y="2930998"/>
              <a:ext cx="3393618" cy="2695343"/>
            </a:xfrm>
            <a:prstGeom prst="rect">
              <a:avLst/>
            </a:prstGeom>
          </p:spPr>
        </p:pic>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3"/>
            <a:stretch>
              <a:fillRect/>
            </a:stretch>
          </p:blipFill>
          <p:spPr>
            <a:xfrm>
              <a:off x="145449" y="3300329"/>
              <a:ext cx="8484414" cy="2997735"/>
            </a:xfrm>
            <a:prstGeom prst="rect">
              <a:avLst/>
            </a:prstGeom>
          </p:spPr>
        </p:pic>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7507795" y="5023492"/>
              <a:ext cx="729859" cy="972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721604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62753" y="1837381"/>
            <a:ext cx="8198732" cy="1851326"/>
          </a:xfrm>
          <a:prstGeom prst="rect">
            <a:avLst/>
          </a:prstGeom>
        </p:spPr>
      </p:pic>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0" name="Resim 19"/>
          <p:cNvPicPr>
            <a:picLocks noChangeAspect="1"/>
          </p:cNvPicPr>
          <p:nvPr/>
        </p:nvPicPr>
        <p:blipFill>
          <a:blip r:embed="rId3"/>
          <a:stretch>
            <a:fillRect/>
          </a:stretch>
        </p:blipFill>
        <p:spPr>
          <a:xfrm>
            <a:off x="7869328" y="2947310"/>
            <a:ext cx="3393618" cy="2695343"/>
          </a:xfrm>
          <a:prstGeom prst="rect">
            <a:avLst/>
          </a:prstGeom>
        </p:spPr>
      </p:pic>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169401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337722" y="1582341"/>
            <a:ext cx="11030732" cy="4154984"/>
          </a:xfrm>
          <a:prstGeom prst="rect">
            <a:avLst/>
          </a:prstGeom>
        </p:spPr>
        <p:txBody>
          <a:bodyPr wrap="square">
            <a:spAutoFit/>
          </a:bodyPr>
          <a:lstStyle/>
          <a:p>
            <a:r>
              <a:rPr lang="en-US" sz="2400" dirty="0"/>
              <a:t>Acceleration is a vector quantity having dimensions of length divided by the time squared. Common units of acceleration are meters per second per second ((m/s)/s, which is usually written m/s</a:t>
            </a:r>
            <a:r>
              <a:rPr lang="en-US" sz="2400" baseline="30000" dirty="0"/>
              <a:t>2</a:t>
            </a:r>
            <a:r>
              <a:rPr lang="en-US" sz="2400" dirty="0"/>
              <a:t>) and feet per second per second (</a:t>
            </a:r>
            <a:r>
              <a:rPr lang="en-US" sz="2400" dirty="0" err="1"/>
              <a:t>ft</a:t>
            </a:r>
            <a:r>
              <a:rPr lang="en-US" sz="2400" dirty="0"/>
              <a:t>/s</a:t>
            </a:r>
            <a:r>
              <a:rPr lang="en-US" sz="2400" baseline="30000" dirty="0"/>
              <a:t>2</a:t>
            </a:r>
            <a:r>
              <a:rPr lang="en-US" sz="2400" dirty="0"/>
              <a:t>). </a:t>
            </a:r>
            <a:endParaRPr lang="tr-TR" sz="2400" dirty="0" smtClean="0"/>
          </a:p>
          <a:p>
            <a:r>
              <a:rPr lang="en-US" sz="2400" b="1" i="1" u="sng" dirty="0" smtClean="0">
                <a:solidFill>
                  <a:srgbClr val="FF0000"/>
                </a:solidFill>
              </a:rPr>
              <a:t>An </a:t>
            </a:r>
            <a:r>
              <a:rPr lang="en-US" sz="2400" b="1" i="1" u="sng" dirty="0">
                <a:solidFill>
                  <a:srgbClr val="FF0000"/>
                </a:solidFill>
              </a:rPr>
              <a:t>average acceleration of </a:t>
            </a:r>
            <a:r>
              <a:rPr lang="tr-TR" sz="2400" b="1" i="1" u="sng" dirty="0" smtClean="0">
                <a:solidFill>
                  <a:srgbClr val="FF0000"/>
                </a:solidFill>
              </a:rPr>
              <a:t>+</a:t>
            </a:r>
            <a:r>
              <a:rPr lang="en-US" sz="2400" b="1" i="1" u="sng" dirty="0" smtClean="0">
                <a:solidFill>
                  <a:srgbClr val="FF0000"/>
                </a:solidFill>
              </a:rPr>
              <a:t>5 </a:t>
            </a:r>
            <a:r>
              <a:rPr lang="en-US" sz="2400" b="1" i="1" u="sng" dirty="0">
                <a:solidFill>
                  <a:srgbClr val="FF0000"/>
                </a:solidFill>
              </a:rPr>
              <a:t>m/s</a:t>
            </a:r>
            <a:r>
              <a:rPr lang="en-US" sz="2400" b="1" i="1" u="sng" baseline="30000" dirty="0">
                <a:solidFill>
                  <a:srgbClr val="FF0000"/>
                </a:solidFill>
              </a:rPr>
              <a:t>2</a:t>
            </a:r>
            <a:r>
              <a:rPr lang="en-US" sz="2400" b="1" i="1" u="sng" dirty="0">
                <a:solidFill>
                  <a:srgbClr val="FF0000"/>
                </a:solidFill>
              </a:rPr>
              <a:t> means that, on average, the car increases its velocity by 5 m/s every second in the positive x-direction. </a:t>
            </a:r>
            <a:endParaRPr lang="tr-TR" sz="2400" b="1" i="1" u="sng" dirty="0" smtClean="0">
              <a:solidFill>
                <a:srgbClr val="FF0000"/>
              </a:solidFill>
            </a:endParaRPr>
          </a:p>
          <a:p>
            <a:r>
              <a:rPr lang="en-US" sz="2400" dirty="0" smtClean="0"/>
              <a:t>For </a:t>
            </a:r>
            <a:r>
              <a:rPr lang="en-US" sz="2400" dirty="0"/>
              <a:t>the case of motion in a straight line, the direction of the velocity of an object and the direction of its acceleration are related as follows</a:t>
            </a:r>
            <a:r>
              <a:rPr lang="en-US" sz="2400" dirty="0" smtClean="0"/>
              <a:t>:</a:t>
            </a:r>
            <a:endParaRPr lang="tr-TR" sz="2400" dirty="0" smtClean="0"/>
          </a:p>
          <a:p>
            <a:pPr marL="285750" indent="-285750">
              <a:buFont typeface="Arial" panose="020B0604020202020204" pitchFamily="34" charset="0"/>
              <a:buChar char="•"/>
            </a:pPr>
            <a:r>
              <a:rPr lang="en-US" sz="2400" dirty="0" smtClean="0"/>
              <a:t>When </a:t>
            </a:r>
            <a:r>
              <a:rPr lang="en-US" sz="2400" dirty="0"/>
              <a:t>the object’s velocity and acceleration are in the same direction, the speed of the object increases with </a:t>
            </a:r>
            <a:r>
              <a:rPr lang="en-US" sz="2400" dirty="0" smtClean="0"/>
              <a:t>time.</a:t>
            </a:r>
            <a:endParaRPr lang="tr-TR" sz="2400" dirty="0" smtClean="0"/>
          </a:p>
          <a:p>
            <a:pPr marL="285750" indent="-285750">
              <a:buFont typeface="Arial" panose="020B0604020202020204" pitchFamily="34" charset="0"/>
              <a:buChar char="•"/>
            </a:pPr>
            <a:r>
              <a:rPr lang="en-US" sz="2400" dirty="0" smtClean="0"/>
              <a:t>When </a:t>
            </a:r>
            <a:r>
              <a:rPr lang="en-US" sz="2400" dirty="0"/>
              <a:t>the object’s velocity and acceleration are in opposite directions, the speed of the object decreases with time.</a:t>
            </a:r>
            <a:endParaRPr lang="tr-TR" sz="2400" dirty="0"/>
          </a:p>
        </p:txBody>
      </p:sp>
    </p:spTree>
    <p:extLst>
      <p:ext uri="{BB962C8B-B14F-4D97-AF65-F5344CB8AC3E}">
        <p14:creationId xmlns:p14="http://schemas.microsoft.com/office/powerpoint/2010/main" val="22284978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37970" y="1437020"/>
            <a:ext cx="10306103" cy="2326088"/>
          </a:xfrm>
          <a:prstGeom prst="rect">
            <a:avLst/>
          </a:prstGeom>
        </p:spPr>
      </p:pic>
      <p:sp>
        <p:nvSpPr>
          <p:cNvPr id="12" name="Dikdörtgen 11"/>
          <p:cNvSpPr/>
          <p:nvPr/>
        </p:nvSpPr>
        <p:spPr>
          <a:xfrm>
            <a:off x="445477" y="3795907"/>
            <a:ext cx="11424138" cy="2677656"/>
          </a:xfrm>
          <a:prstGeom prst="rect">
            <a:avLst/>
          </a:prstGeom>
        </p:spPr>
        <p:txBody>
          <a:bodyPr wrap="square">
            <a:spAutoFit/>
          </a:bodyPr>
          <a:lstStyle/>
          <a:p>
            <a:r>
              <a:rPr lang="en-US" sz="2400" b="1" u="sng" dirty="0">
                <a:solidFill>
                  <a:srgbClr val="FF0000"/>
                </a:solidFill>
              </a:rPr>
              <a:t>The minus sign indicates that the acceleration vector is also in the negative x-direction. </a:t>
            </a:r>
            <a:endParaRPr lang="tr-TR" sz="2400" b="1" u="sng" dirty="0" smtClean="0">
              <a:solidFill>
                <a:srgbClr val="FF0000"/>
              </a:solidFill>
            </a:endParaRPr>
          </a:p>
          <a:p>
            <a:r>
              <a:rPr lang="en-US" sz="2400" b="1" u="sng" dirty="0" smtClean="0">
                <a:solidFill>
                  <a:srgbClr val="FF0000"/>
                </a:solidFill>
              </a:rPr>
              <a:t>Because </a:t>
            </a:r>
            <a:r>
              <a:rPr lang="en-US" sz="2400" b="1" u="sng" dirty="0">
                <a:solidFill>
                  <a:srgbClr val="FF0000"/>
                </a:solidFill>
              </a:rPr>
              <a:t>the velocity and acceleration vectors are in the same direction, the speed of the car must increase as the car moves to the left. </a:t>
            </a:r>
            <a:endParaRPr lang="tr-TR" sz="2400" b="1" u="sng" dirty="0" smtClean="0">
              <a:solidFill>
                <a:srgbClr val="FF0000"/>
              </a:solidFill>
            </a:endParaRPr>
          </a:p>
          <a:p>
            <a:r>
              <a:rPr lang="en-US" sz="2400" b="1" u="sng" dirty="0" smtClean="0">
                <a:solidFill>
                  <a:srgbClr val="FF0000"/>
                </a:solidFill>
              </a:rPr>
              <a:t>Positive </a:t>
            </a:r>
            <a:r>
              <a:rPr lang="en-US" sz="2400" b="1" u="sng" dirty="0">
                <a:solidFill>
                  <a:srgbClr val="FF0000"/>
                </a:solidFill>
              </a:rPr>
              <a:t>and negative accelerations specify directions relative to chosen axes, not “</a:t>
            </a:r>
            <a:r>
              <a:rPr lang="en-US" sz="2400" b="1" u="sng" dirty="0"/>
              <a:t>speeding up</a:t>
            </a:r>
            <a:r>
              <a:rPr lang="en-US" sz="2400" b="1" u="sng" dirty="0">
                <a:solidFill>
                  <a:srgbClr val="FF0000"/>
                </a:solidFill>
              </a:rPr>
              <a:t>” or “</a:t>
            </a:r>
            <a:r>
              <a:rPr lang="en-US" sz="2400" b="1" u="sng" dirty="0"/>
              <a:t>slowing down.” </a:t>
            </a:r>
            <a:endParaRPr lang="tr-TR" sz="2400" b="1" u="sng" dirty="0" smtClean="0"/>
          </a:p>
          <a:p>
            <a:r>
              <a:rPr lang="en-US" sz="2400" b="1" u="sng" dirty="0" smtClean="0">
                <a:solidFill>
                  <a:srgbClr val="FF0000"/>
                </a:solidFill>
              </a:rPr>
              <a:t>The </a:t>
            </a:r>
            <a:r>
              <a:rPr lang="en-US" sz="2400" b="1" u="sng" dirty="0">
                <a:solidFill>
                  <a:srgbClr val="FF0000"/>
                </a:solidFill>
              </a:rPr>
              <a:t>terms speeding up or slowing down refer to an increase and a decrease in speed, respectively.</a:t>
            </a:r>
            <a:endParaRPr lang="tr-TR" sz="2400" b="1" u="sng" dirty="0">
              <a:solidFill>
                <a:srgbClr val="FF0000"/>
              </a:solidFill>
            </a:endParaRPr>
          </a:p>
        </p:txBody>
      </p:sp>
    </p:spTree>
    <p:extLst>
      <p:ext uri="{BB962C8B-B14F-4D97-AF65-F5344CB8AC3E}">
        <p14:creationId xmlns:p14="http://schemas.microsoft.com/office/powerpoint/2010/main" val="38901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1742269" y="1292662"/>
            <a:ext cx="8443692" cy="5387807"/>
          </a:xfrm>
          <a:prstGeom prst="rect">
            <a:avLst/>
          </a:prstGeom>
        </p:spPr>
      </p:pic>
      <p:sp>
        <p:nvSpPr>
          <p:cNvPr id="14" name="Dikdörtgen 13"/>
          <p:cNvSpPr/>
          <p:nvPr/>
        </p:nvSpPr>
        <p:spPr>
          <a:xfrm>
            <a:off x="9548446" y="1231106"/>
            <a:ext cx="896816" cy="43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07476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548446" y="1231106"/>
            <a:ext cx="896816" cy="43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385828" y="1446426"/>
            <a:ext cx="8740897" cy="5159187"/>
          </a:xfrm>
          <a:prstGeom prst="rect">
            <a:avLst/>
          </a:prstGeom>
        </p:spPr>
      </p:pic>
    </p:spTree>
    <p:extLst>
      <p:ext uri="{BB962C8B-B14F-4D97-AF65-F5344CB8AC3E}">
        <p14:creationId xmlns:p14="http://schemas.microsoft.com/office/powerpoint/2010/main" val="36722074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548446" y="1231106"/>
            <a:ext cx="896816" cy="43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2805620" y="760025"/>
            <a:ext cx="5063708" cy="5927357"/>
          </a:xfrm>
          <a:prstGeom prst="rect">
            <a:avLst/>
          </a:prstGeom>
        </p:spPr>
      </p:pic>
    </p:spTree>
    <p:extLst>
      <p:ext uri="{BB962C8B-B14F-4D97-AF65-F5344CB8AC3E}">
        <p14:creationId xmlns:p14="http://schemas.microsoft.com/office/powerpoint/2010/main" val="3965215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548446" y="1231106"/>
            <a:ext cx="896816" cy="43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81396" y="1446426"/>
            <a:ext cx="11890442" cy="5076256"/>
          </a:xfrm>
          <a:prstGeom prst="rect">
            <a:avLst/>
          </a:prstGeom>
        </p:spPr>
      </p:pic>
    </p:spTree>
    <p:extLst>
      <p:ext uri="{BB962C8B-B14F-4D97-AF65-F5344CB8AC3E}">
        <p14:creationId xmlns:p14="http://schemas.microsoft.com/office/powerpoint/2010/main" val="3254618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548446" y="1231106"/>
            <a:ext cx="896816" cy="43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2"/>
          <a:stretch>
            <a:fillRect/>
          </a:stretch>
        </p:blipFill>
        <p:spPr>
          <a:xfrm>
            <a:off x="91013" y="1120579"/>
            <a:ext cx="11778602" cy="5497511"/>
          </a:xfrm>
          <a:prstGeom prst="rect">
            <a:avLst/>
          </a:prstGeom>
        </p:spPr>
      </p:pic>
    </p:spTree>
    <p:extLst>
      <p:ext uri="{BB962C8B-B14F-4D97-AF65-F5344CB8AC3E}">
        <p14:creationId xmlns:p14="http://schemas.microsoft.com/office/powerpoint/2010/main" val="239777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5851282" cy="553998"/>
          </a:xfrm>
          <a:prstGeom prst="rect">
            <a:avLst/>
          </a:prstGeom>
        </p:spPr>
        <p:txBody>
          <a:bodyPr wrap="none">
            <a:spAutoFit/>
          </a:bodyPr>
          <a:lstStyle/>
          <a:p>
            <a:r>
              <a:rPr lang="en-US" sz="3000" b="1" dirty="0">
                <a:solidFill>
                  <a:srgbClr val="FF0000"/>
                </a:solidFill>
                <a:latin typeface="Calibri gövde"/>
              </a:rPr>
              <a:t>2.2. Position and Displacement</a:t>
            </a:r>
            <a:endParaRPr lang="tr-TR" sz="3000" dirty="0"/>
          </a:p>
        </p:txBody>
      </p:sp>
      <p:sp>
        <p:nvSpPr>
          <p:cNvPr id="11" name="Dikdörtgen 10"/>
          <p:cNvSpPr/>
          <p:nvPr/>
        </p:nvSpPr>
        <p:spPr>
          <a:xfrm>
            <a:off x="246185" y="1255013"/>
            <a:ext cx="11918284" cy="1200329"/>
          </a:xfrm>
          <a:prstGeom prst="rect">
            <a:avLst/>
          </a:prstGeom>
        </p:spPr>
        <p:txBody>
          <a:bodyPr wrap="square">
            <a:spAutoFit/>
          </a:bodyPr>
          <a:lstStyle/>
          <a:p>
            <a:r>
              <a:rPr lang="en-US" dirty="0" smtClean="0"/>
              <a:t>Motion </a:t>
            </a:r>
            <a:r>
              <a:rPr lang="en-US" dirty="0"/>
              <a:t>involves the displacement of an object from one place in space and time to another. </a:t>
            </a:r>
            <a:endParaRPr lang="tr-TR" dirty="0" smtClean="0"/>
          </a:p>
          <a:p>
            <a:r>
              <a:rPr lang="en-US" dirty="0" smtClean="0"/>
              <a:t>Describing </a:t>
            </a:r>
            <a:r>
              <a:rPr lang="en-US" dirty="0"/>
              <a:t>motion requires some convenient coordinate system and a specified origin. </a:t>
            </a:r>
            <a:endParaRPr lang="tr-TR" dirty="0" smtClean="0"/>
          </a:p>
          <a:p>
            <a:r>
              <a:rPr lang="en-US" dirty="0" smtClean="0"/>
              <a:t>A </a:t>
            </a:r>
            <a:r>
              <a:rPr lang="en-US" dirty="0"/>
              <a:t>frame of reference is </a:t>
            </a:r>
            <a:r>
              <a:rPr lang="en-US" dirty="0" smtClean="0"/>
              <a:t>a</a:t>
            </a:r>
            <a:r>
              <a:rPr lang="tr-TR" dirty="0" smtClean="0"/>
              <a:t> </a:t>
            </a:r>
            <a:r>
              <a:rPr lang="en-US" dirty="0"/>
              <a:t>choice of coordinate axes that defines the starting point for measuring any quantity, an essential first step in solving virtually any problem in mechanics</a:t>
            </a:r>
            <a:endParaRPr lang="tr-TR" dirty="0"/>
          </a:p>
        </p:txBody>
      </p:sp>
      <p:sp>
        <p:nvSpPr>
          <p:cNvPr id="13" name="Dikdörtgen 12"/>
          <p:cNvSpPr/>
          <p:nvPr/>
        </p:nvSpPr>
        <p:spPr>
          <a:xfrm>
            <a:off x="322384" y="2556192"/>
            <a:ext cx="4311162" cy="1477328"/>
          </a:xfrm>
          <a:prstGeom prst="rect">
            <a:avLst/>
          </a:prstGeom>
        </p:spPr>
        <p:txBody>
          <a:bodyPr wrap="square">
            <a:spAutoFit/>
          </a:bodyPr>
          <a:lstStyle/>
          <a:p>
            <a:pPr algn="just"/>
            <a:r>
              <a:rPr lang="en-US" dirty="0"/>
              <a:t>In </a:t>
            </a:r>
            <a:r>
              <a:rPr lang="tr-TR" dirty="0" err="1" smtClean="0"/>
              <a:t>this</a:t>
            </a:r>
            <a:r>
              <a:rPr lang="tr-TR" dirty="0" smtClean="0"/>
              <a:t> f</a:t>
            </a:r>
            <a:r>
              <a:rPr lang="en-US" dirty="0" err="1" smtClean="0"/>
              <a:t>igure</a:t>
            </a:r>
            <a:r>
              <a:rPr lang="en-US" dirty="0" smtClean="0"/>
              <a:t>, </a:t>
            </a:r>
            <a:r>
              <a:rPr lang="en-US" dirty="0"/>
              <a:t>for example, a car moves along the x-axis. The coordinates of the car at any time describe its position in space and, more importantly, its displacement at some given time of interest</a:t>
            </a:r>
            <a:endParaRPr lang="tr-TR" dirty="0"/>
          </a:p>
        </p:txBody>
      </p:sp>
      <p:pic>
        <p:nvPicPr>
          <p:cNvPr id="14" name="Resim 13"/>
          <p:cNvPicPr>
            <a:picLocks noChangeAspect="1"/>
          </p:cNvPicPr>
          <p:nvPr/>
        </p:nvPicPr>
        <p:blipFill>
          <a:blip r:embed="rId2"/>
          <a:stretch>
            <a:fillRect/>
          </a:stretch>
        </p:blipFill>
        <p:spPr>
          <a:xfrm>
            <a:off x="5672342" y="2094527"/>
            <a:ext cx="6241233" cy="4220876"/>
          </a:xfrm>
          <a:prstGeom prst="rect">
            <a:avLst/>
          </a:prstGeom>
        </p:spPr>
      </p:pic>
      <p:sp>
        <p:nvSpPr>
          <p:cNvPr id="15" name="Dikdörtgen 14"/>
          <p:cNvSpPr/>
          <p:nvPr/>
        </p:nvSpPr>
        <p:spPr>
          <a:xfrm>
            <a:off x="293443" y="4134370"/>
            <a:ext cx="4369044" cy="646331"/>
          </a:xfrm>
          <a:prstGeom prst="rect">
            <a:avLst/>
          </a:prstGeom>
        </p:spPr>
        <p:txBody>
          <a:bodyPr wrap="square">
            <a:spAutoFit/>
          </a:bodyPr>
          <a:lstStyle/>
          <a:p>
            <a:r>
              <a:rPr lang="en-US" b="1" dirty="0">
                <a:solidFill>
                  <a:srgbClr val="FF0000"/>
                </a:solidFill>
              </a:rPr>
              <a:t>The displacement </a:t>
            </a:r>
            <a:r>
              <a:rPr lang="en-US" b="1" i="1" dirty="0" err="1">
                <a:latin typeface="Symbol" panose="05050102010706020507" pitchFamily="18" charset="2"/>
              </a:rPr>
              <a:t>D</a:t>
            </a:r>
            <a:r>
              <a:rPr lang="en-US" b="1" i="1" dirty="0" err="1"/>
              <a:t>x</a:t>
            </a:r>
            <a:r>
              <a:rPr lang="en-US" b="1" i="1" dirty="0"/>
              <a:t> </a:t>
            </a:r>
            <a:r>
              <a:rPr lang="en-US" b="1" dirty="0">
                <a:solidFill>
                  <a:srgbClr val="FF0000"/>
                </a:solidFill>
              </a:rPr>
              <a:t>of an object is defined as its change in position and is given by</a:t>
            </a:r>
            <a:endParaRPr lang="tr-TR" b="1" dirty="0">
              <a:solidFill>
                <a:srgbClr val="FF0000"/>
              </a:solidFill>
            </a:endParaRPr>
          </a:p>
        </p:txBody>
      </p:sp>
      <p:pic>
        <p:nvPicPr>
          <p:cNvPr id="16" name="Resim 15"/>
          <p:cNvPicPr>
            <a:picLocks noChangeAspect="1"/>
          </p:cNvPicPr>
          <p:nvPr/>
        </p:nvPicPr>
        <p:blipFill>
          <a:blip r:embed="rId3"/>
          <a:stretch>
            <a:fillRect/>
          </a:stretch>
        </p:blipFill>
        <p:spPr>
          <a:xfrm>
            <a:off x="1200465" y="4948296"/>
            <a:ext cx="2555000" cy="865404"/>
          </a:xfrm>
          <a:prstGeom prst="rect">
            <a:avLst/>
          </a:prstGeom>
          <a:ln>
            <a:solidFill>
              <a:schemeClr val="accent1"/>
            </a:solidFill>
          </a:ln>
        </p:spPr>
      </p:pic>
      <p:sp>
        <p:nvSpPr>
          <p:cNvPr id="17" name="Dikdörtgen 16"/>
          <p:cNvSpPr/>
          <p:nvPr/>
        </p:nvSpPr>
        <p:spPr>
          <a:xfrm>
            <a:off x="246185" y="5853738"/>
            <a:ext cx="6350977" cy="923330"/>
          </a:xfrm>
          <a:prstGeom prst="rect">
            <a:avLst/>
          </a:prstGeom>
          <a:ln>
            <a:solidFill>
              <a:schemeClr val="accent1"/>
            </a:solidFill>
          </a:ln>
        </p:spPr>
        <p:txBody>
          <a:bodyPr wrap="square">
            <a:spAutoFit/>
          </a:bodyPr>
          <a:lstStyle/>
          <a:p>
            <a:r>
              <a:rPr lang="en-US" i="1" dirty="0"/>
              <a:t>where x</a:t>
            </a:r>
            <a:r>
              <a:rPr lang="en-US" i="1" baseline="-25000" dirty="0"/>
              <a:t>i</a:t>
            </a:r>
            <a:r>
              <a:rPr lang="en-US" i="1" dirty="0"/>
              <a:t> is the coordinate of the initial position of the car and </a:t>
            </a:r>
            <a:endParaRPr lang="tr-TR" i="1" dirty="0" smtClean="0"/>
          </a:p>
          <a:p>
            <a:r>
              <a:rPr lang="en-US" i="1" dirty="0" err="1" smtClean="0"/>
              <a:t>x</a:t>
            </a:r>
            <a:r>
              <a:rPr lang="en-US" i="1" baseline="-25000" dirty="0" err="1" smtClean="0"/>
              <a:t>f</a:t>
            </a:r>
            <a:r>
              <a:rPr lang="en-US" i="1" dirty="0" smtClean="0"/>
              <a:t> </a:t>
            </a:r>
            <a:r>
              <a:rPr lang="en-US" i="1" dirty="0"/>
              <a:t>is the coordinate of the car’s final position. </a:t>
            </a:r>
            <a:endParaRPr lang="tr-TR" i="1" dirty="0" smtClean="0"/>
          </a:p>
          <a:p>
            <a:r>
              <a:rPr lang="en-US" i="1" dirty="0" smtClean="0"/>
              <a:t>(</a:t>
            </a:r>
            <a:r>
              <a:rPr lang="en-US" i="1" dirty="0"/>
              <a:t>The indices </a:t>
            </a:r>
            <a:r>
              <a:rPr lang="en-US" i="1" dirty="0" err="1"/>
              <a:t>i</a:t>
            </a:r>
            <a:r>
              <a:rPr lang="en-US" i="1" dirty="0"/>
              <a:t> and f stand for initial and final, respectively.)</a:t>
            </a:r>
            <a:endParaRPr lang="tr-TR" i="1" dirty="0"/>
          </a:p>
        </p:txBody>
      </p:sp>
      <p:sp>
        <p:nvSpPr>
          <p:cNvPr id="2" name="Dikdörtgen 1"/>
          <p:cNvSpPr/>
          <p:nvPr/>
        </p:nvSpPr>
        <p:spPr>
          <a:xfrm>
            <a:off x="6120748" y="6130737"/>
            <a:ext cx="5187462" cy="646331"/>
          </a:xfrm>
          <a:prstGeom prst="rect">
            <a:avLst/>
          </a:prstGeom>
          <a:ln>
            <a:solidFill>
              <a:srgbClr val="FF0000"/>
            </a:solidFill>
          </a:ln>
        </p:spPr>
        <p:txBody>
          <a:bodyPr wrap="square">
            <a:spAutoFit/>
          </a:bodyPr>
          <a:lstStyle/>
          <a:p>
            <a:r>
              <a:rPr lang="en-US" dirty="0"/>
              <a:t>We will use the Greek letter delta, </a:t>
            </a:r>
            <a:r>
              <a:rPr lang="en-US" b="1" dirty="0">
                <a:solidFill>
                  <a:srgbClr val="FF0000"/>
                </a:solidFill>
                <a:latin typeface="Symbol" panose="05050102010706020507" pitchFamily="18" charset="2"/>
              </a:rPr>
              <a:t>D</a:t>
            </a:r>
            <a:r>
              <a:rPr lang="en-US" dirty="0"/>
              <a:t>, to denote a change in any physical quantity. </a:t>
            </a:r>
            <a:endParaRPr lang="tr-TR" dirty="0"/>
          </a:p>
        </p:txBody>
      </p:sp>
    </p:spTree>
    <p:extLst>
      <p:ext uri="{BB962C8B-B14F-4D97-AF65-F5344CB8AC3E}">
        <p14:creationId xmlns:p14="http://schemas.microsoft.com/office/powerpoint/2010/main" val="452985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2310248" cy="584775"/>
          </a:xfrm>
          <a:prstGeom prst="rect">
            <a:avLst/>
          </a:prstGeom>
        </p:spPr>
        <p:txBody>
          <a:bodyPr wrap="none">
            <a:spAutoFit/>
          </a:bodyPr>
          <a:lstStyle/>
          <a:p>
            <a:r>
              <a:rPr lang="en-US" sz="3200" b="1" i="1" u="sng" dirty="0">
                <a:solidFill>
                  <a:srgbClr val="FF0000"/>
                </a:solidFill>
              </a:rPr>
              <a:t>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9548446" y="1231106"/>
            <a:ext cx="896816" cy="430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37722" y="1319039"/>
            <a:ext cx="9562416" cy="5314950"/>
          </a:xfrm>
          <a:prstGeom prst="rect">
            <a:avLst/>
          </a:prstGeom>
        </p:spPr>
      </p:pic>
    </p:spTree>
    <p:extLst>
      <p:ext uri="{BB962C8B-B14F-4D97-AF65-F5344CB8AC3E}">
        <p14:creationId xmlns:p14="http://schemas.microsoft.com/office/powerpoint/2010/main" val="52423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818499" cy="584775"/>
          </a:xfrm>
          <a:prstGeom prst="rect">
            <a:avLst/>
          </a:prstGeom>
        </p:spPr>
        <p:txBody>
          <a:bodyPr wrap="none">
            <a:spAutoFit/>
          </a:bodyPr>
          <a:lstStyle/>
          <a:p>
            <a:r>
              <a:rPr lang="en-US" sz="3200" b="1" u="sng" dirty="0">
                <a:solidFill>
                  <a:srgbClr val="FF0000"/>
                </a:solidFill>
              </a:rPr>
              <a:t>Instantaneous Acceleration</a:t>
            </a:r>
            <a:endParaRPr lang="tr-TR" sz="3000" b="1" i="1" u="sng" dirty="0">
              <a:solidFill>
                <a:srgbClr val="FF0000"/>
              </a:solidFill>
            </a:endParaRPr>
          </a:p>
        </p:txBody>
      </p:sp>
      <p:sp>
        <p:nvSpPr>
          <p:cNvPr id="8" name="Dikdörtgen 7"/>
          <p:cNvSpPr/>
          <p:nvPr/>
        </p:nvSpPr>
        <p:spPr>
          <a:xfrm>
            <a:off x="9284677" y="4695092"/>
            <a:ext cx="1160585" cy="509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p:nvSpPr>
        <p:spPr>
          <a:xfrm>
            <a:off x="10111154" y="4589585"/>
            <a:ext cx="1151792" cy="5011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8590085" y="4466492"/>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8343376"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935271" y="4482804"/>
            <a:ext cx="1125415" cy="3077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114300" y="1263886"/>
            <a:ext cx="11016762" cy="646331"/>
          </a:xfrm>
          <a:prstGeom prst="rect">
            <a:avLst/>
          </a:prstGeom>
        </p:spPr>
        <p:txBody>
          <a:bodyPr wrap="square">
            <a:spAutoFit/>
          </a:bodyPr>
          <a:lstStyle/>
          <a:p>
            <a:r>
              <a:rPr lang="en-US" dirty="0" smtClean="0"/>
              <a:t>The </a:t>
            </a:r>
            <a:r>
              <a:rPr lang="en-US" dirty="0"/>
              <a:t>value of the average acceleration often differs in different time intervals, so it’s useful to define the instantaneous acceleration, which is analogous to the instantaneous velocity discussed </a:t>
            </a:r>
            <a:r>
              <a:rPr lang="en-US" dirty="0" smtClean="0"/>
              <a:t> </a:t>
            </a:r>
            <a:r>
              <a:rPr lang="tr-TR" dirty="0" err="1" smtClean="0"/>
              <a:t>before</a:t>
            </a:r>
            <a:endParaRPr lang="tr-TR" dirty="0"/>
          </a:p>
        </p:txBody>
      </p:sp>
      <p:pic>
        <p:nvPicPr>
          <p:cNvPr id="14" name="Resim 13"/>
          <p:cNvPicPr>
            <a:picLocks noChangeAspect="1"/>
          </p:cNvPicPr>
          <p:nvPr/>
        </p:nvPicPr>
        <p:blipFill>
          <a:blip r:embed="rId2"/>
          <a:stretch>
            <a:fillRect/>
          </a:stretch>
        </p:blipFill>
        <p:spPr>
          <a:xfrm>
            <a:off x="520241" y="2106777"/>
            <a:ext cx="9925021" cy="2201739"/>
          </a:xfrm>
          <a:prstGeom prst="rect">
            <a:avLst/>
          </a:prstGeom>
        </p:spPr>
      </p:pic>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a:picLocks noChangeAspect="1"/>
          </p:cNvPicPr>
          <p:nvPr/>
        </p:nvPicPr>
        <p:blipFill>
          <a:blip r:embed="rId3"/>
          <a:stretch>
            <a:fillRect/>
          </a:stretch>
        </p:blipFill>
        <p:spPr>
          <a:xfrm>
            <a:off x="3814395" y="4673382"/>
            <a:ext cx="8051015" cy="941092"/>
          </a:xfrm>
          <a:prstGeom prst="rect">
            <a:avLst/>
          </a:prstGeom>
          <a:ln>
            <a:solidFill>
              <a:srgbClr val="FF0000"/>
            </a:solidFill>
          </a:ln>
        </p:spPr>
      </p:pic>
      <p:pic>
        <p:nvPicPr>
          <p:cNvPr id="20" name="Resim 19"/>
          <p:cNvPicPr>
            <a:picLocks noChangeAspect="1"/>
          </p:cNvPicPr>
          <p:nvPr/>
        </p:nvPicPr>
        <p:blipFill>
          <a:blip r:embed="rId4"/>
          <a:stretch>
            <a:fillRect/>
          </a:stretch>
        </p:blipFill>
        <p:spPr>
          <a:xfrm>
            <a:off x="271284" y="5752602"/>
            <a:ext cx="3543607" cy="876376"/>
          </a:xfrm>
          <a:prstGeom prst="rect">
            <a:avLst/>
          </a:prstGeom>
        </p:spPr>
      </p:pic>
    </p:spTree>
    <p:extLst>
      <p:ext uri="{BB962C8B-B14F-4D97-AF65-F5344CB8AC3E}">
        <p14:creationId xmlns:p14="http://schemas.microsoft.com/office/powerpoint/2010/main" val="1198863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207894" y="3558271"/>
            <a:ext cx="3815312" cy="3299729"/>
          </a:xfrm>
          <a:prstGeom prst="rect">
            <a:avLst/>
          </a:prstGeom>
        </p:spPr>
      </p:pic>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818499" cy="584775"/>
          </a:xfrm>
          <a:prstGeom prst="rect">
            <a:avLst/>
          </a:prstGeom>
        </p:spPr>
        <p:txBody>
          <a:bodyPr wrap="none">
            <a:spAutoFit/>
          </a:bodyPr>
          <a:lstStyle/>
          <a:p>
            <a:r>
              <a:rPr lang="en-US" sz="3200" b="1" u="sng" dirty="0">
                <a:solidFill>
                  <a:srgbClr val="FF0000"/>
                </a:solidFill>
              </a:rPr>
              <a:t>Instantaneous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3"/>
          <a:stretch>
            <a:fillRect/>
          </a:stretch>
        </p:blipFill>
        <p:spPr>
          <a:xfrm>
            <a:off x="152091" y="1421753"/>
            <a:ext cx="11717524" cy="2543577"/>
          </a:xfrm>
          <a:prstGeom prst="rect">
            <a:avLst/>
          </a:prstGeom>
        </p:spPr>
      </p:pic>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107762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479456" y="2329962"/>
            <a:ext cx="3815312" cy="3299729"/>
          </a:xfrm>
          <a:prstGeom prst="rect">
            <a:avLst/>
          </a:prstGeom>
        </p:spPr>
      </p:pic>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818499" cy="584775"/>
          </a:xfrm>
          <a:prstGeom prst="rect">
            <a:avLst/>
          </a:prstGeom>
        </p:spPr>
        <p:txBody>
          <a:bodyPr wrap="none">
            <a:spAutoFit/>
          </a:bodyPr>
          <a:lstStyle/>
          <a:p>
            <a:r>
              <a:rPr lang="en-US" sz="3200" b="1" u="sng" dirty="0">
                <a:solidFill>
                  <a:srgbClr val="FF0000"/>
                </a:solidFill>
              </a:rPr>
              <a:t>Instantaneous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4" name="Resim 3"/>
          <p:cNvPicPr>
            <a:picLocks noChangeAspect="1"/>
          </p:cNvPicPr>
          <p:nvPr/>
        </p:nvPicPr>
        <p:blipFill>
          <a:blip r:embed="rId3"/>
          <a:stretch>
            <a:fillRect/>
          </a:stretch>
        </p:blipFill>
        <p:spPr>
          <a:xfrm>
            <a:off x="5207572" y="1231106"/>
            <a:ext cx="3277005" cy="5345961"/>
          </a:xfrm>
          <a:prstGeom prst="rect">
            <a:avLst/>
          </a:prstGeom>
        </p:spPr>
      </p:pic>
      <p:pic>
        <p:nvPicPr>
          <p:cNvPr id="8" name="Resim 7"/>
          <p:cNvPicPr>
            <a:picLocks noChangeAspect="1"/>
          </p:cNvPicPr>
          <p:nvPr/>
        </p:nvPicPr>
        <p:blipFill>
          <a:blip r:embed="rId4"/>
          <a:stretch>
            <a:fillRect/>
          </a:stretch>
        </p:blipFill>
        <p:spPr>
          <a:xfrm>
            <a:off x="7246506" y="6104586"/>
            <a:ext cx="2150875" cy="753414"/>
          </a:xfrm>
          <a:prstGeom prst="rect">
            <a:avLst/>
          </a:prstGeom>
        </p:spPr>
      </p:pic>
      <p:pic>
        <p:nvPicPr>
          <p:cNvPr id="11" name="Resim 10"/>
          <p:cNvPicPr>
            <a:picLocks noChangeAspect="1"/>
          </p:cNvPicPr>
          <p:nvPr/>
        </p:nvPicPr>
        <p:blipFill>
          <a:blip r:embed="rId5"/>
          <a:stretch>
            <a:fillRect/>
          </a:stretch>
        </p:blipFill>
        <p:spPr>
          <a:xfrm>
            <a:off x="7389587" y="1900290"/>
            <a:ext cx="1393928" cy="764810"/>
          </a:xfrm>
          <a:prstGeom prst="rect">
            <a:avLst/>
          </a:prstGeom>
        </p:spPr>
      </p:pic>
    </p:spTree>
    <p:extLst>
      <p:ext uri="{BB962C8B-B14F-4D97-AF65-F5344CB8AC3E}">
        <p14:creationId xmlns:p14="http://schemas.microsoft.com/office/powerpoint/2010/main" val="2611656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181396" y="646331"/>
            <a:ext cx="4818499" cy="584775"/>
          </a:xfrm>
          <a:prstGeom prst="rect">
            <a:avLst/>
          </a:prstGeom>
        </p:spPr>
        <p:txBody>
          <a:bodyPr wrap="none">
            <a:spAutoFit/>
          </a:bodyPr>
          <a:lstStyle/>
          <a:p>
            <a:r>
              <a:rPr lang="en-US" sz="3200" b="1" u="sng" dirty="0">
                <a:solidFill>
                  <a:srgbClr val="FF0000"/>
                </a:solidFill>
              </a:rPr>
              <a:t>Instantaneous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2"/>
          <a:stretch>
            <a:fillRect/>
          </a:stretch>
        </p:blipFill>
        <p:spPr>
          <a:xfrm>
            <a:off x="91013" y="1162376"/>
            <a:ext cx="7496216" cy="1546305"/>
          </a:xfrm>
          <a:prstGeom prst="rect">
            <a:avLst/>
          </a:prstGeom>
        </p:spPr>
      </p:pic>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Resim 13"/>
          <p:cNvPicPr>
            <a:picLocks noChangeAspect="1"/>
          </p:cNvPicPr>
          <p:nvPr/>
        </p:nvPicPr>
        <p:blipFill>
          <a:blip r:embed="rId3"/>
          <a:stretch>
            <a:fillRect/>
          </a:stretch>
        </p:blipFill>
        <p:spPr>
          <a:xfrm>
            <a:off x="8070265" y="752724"/>
            <a:ext cx="3477721" cy="2837951"/>
          </a:xfrm>
          <a:prstGeom prst="rect">
            <a:avLst/>
          </a:prstGeom>
        </p:spPr>
      </p:pic>
      <p:pic>
        <p:nvPicPr>
          <p:cNvPr id="15" name="Resim 14"/>
          <p:cNvPicPr>
            <a:picLocks noChangeAspect="1"/>
          </p:cNvPicPr>
          <p:nvPr/>
        </p:nvPicPr>
        <p:blipFill>
          <a:blip r:embed="rId4"/>
          <a:stretch>
            <a:fillRect/>
          </a:stretch>
        </p:blipFill>
        <p:spPr>
          <a:xfrm>
            <a:off x="157412" y="3664415"/>
            <a:ext cx="10614014" cy="3055181"/>
          </a:xfrm>
          <a:prstGeom prst="rect">
            <a:avLst/>
          </a:prstGeom>
        </p:spPr>
      </p:pic>
    </p:spTree>
    <p:extLst>
      <p:ext uri="{BB962C8B-B14F-4D97-AF65-F5344CB8AC3E}">
        <p14:creationId xmlns:p14="http://schemas.microsoft.com/office/powerpoint/2010/main" val="276558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Dikdörtgen 1"/>
          <p:cNvSpPr/>
          <p:nvPr/>
        </p:nvSpPr>
        <p:spPr>
          <a:xfrm>
            <a:off x="271778" y="1437363"/>
            <a:ext cx="7912619" cy="2308324"/>
          </a:xfrm>
          <a:prstGeom prst="rect">
            <a:avLst/>
          </a:prstGeom>
        </p:spPr>
        <p:txBody>
          <a:bodyPr wrap="square">
            <a:spAutoFit/>
          </a:bodyPr>
          <a:lstStyle/>
          <a:p>
            <a:pPr algn="just"/>
            <a:r>
              <a:rPr lang="en-US" sz="2400" smtClean="0"/>
              <a:t>Many applications of mechanics involve objects moving with constant acceleration. This type of motion is important because it applies to numerous objects in nature, such as an object in free fall near Earth’s surface (assuming air resistance can be neglected). A graph of acceleration versus time for motion with constant accelera</a:t>
            </a:r>
            <a:r>
              <a:rPr lang="tr-TR" sz="2400" smtClean="0"/>
              <a:t>tion </a:t>
            </a:r>
            <a:r>
              <a:rPr lang="en-US" sz="2400" smtClean="0"/>
              <a:t>is shown in Active Figure</a:t>
            </a:r>
            <a:endParaRPr lang="tr-TR" sz="2400" dirty="0"/>
          </a:p>
        </p:txBody>
      </p:sp>
      <p:pic>
        <p:nvPicPr>
          <p:cNvPr id="4" name="Resim 3"/>
          <p:cNvPicPr>
            <a:picLocks noChangeAspect="1"/>
          </p:cNvPicPr>
          <p:nvPr/>
        </p:nvPicPr>
        <p:blipFill>
          <a:blip r:embed="rId2"/>
          <a:stretch>
            <a:fillRect/>
          </a:stretch>
        </p:blipFill>
        <p:spPr>
          <a:xfrm>
            <a:off x="8184397" y="1447628"/>
            <a:ext cx="3804965" cy="2380127"/>
          </a:xfrm>
          <a:prstGeom prst="rect">
            <a:avLst/>
          </a:prstGeom>
        </p:spPr>
      </p:pic>
      <mc:AlternateContent xmlns:mc="http://schemas.openxmlformats.org/markup-compatibility/2006">
        <mc:Choice xmlns:a14="http://schemas.microsoft.com/office/drawing/2010/main" Requires="a14">
          <p:sp>
            <p:nvSpPr>
              <p:cNvPr id="8" name="Dikdörtgen 7"/>
              <p:cNvSpPr/>
              <p:nvPr/>
            </p:nvSpPr>
            <p:spPr>
              <a:xfrm>
                <a:off x="385396" y="3970070"/>
                <a:ext cx="11603966" cy="1501758"/>
              </a:xfrm>
              <a:prstGeom prst="rect">
                <a:avLst/>
              </a:prstGeom>
            </p:spPr>
            <p:txBody>
              <a:bodyPr wrap="square">
                <a:spAutoFit/>
              </a:bodyPr>
              <a:lstStyle/>
              <a:p>
                <a:r>
                  <a:rPr lang="en-US" dirty="0" smtClean="0"/>
                  <a:t>When an object moves with constant acceleration, the instantaneous acceleration at any point in a time interval is equal to the value of the average acceleration over the entire time interval. Consequently, the velocity increases or decreases at the same rate throughout the motion, and a plot of v versus t gives a straight line with either positive, zero, or negative slope. Because the average acceleration equals the instantaneous acceleration when a is constant, we can eliminate the bar used to denote average values from our defining equation for acceleration, writing</a:t>
                </a:r>
                <a14:m>
                  <m:oMath xmlns:m="http://schemas.openxmlformats.org/officeDocument/2006/math">
                    <m:r>
                      <a:rPr lang="tr-TR" b="0" i="0" smtClean="0">
                        <a:solidFill>
                          <a:srgbClr val="FF0000"/>
                        </a:solidFill>
                        <a:latin typeface="Cambria Math" panose="02040503050406030204" pitchFamily="18" charset="0"/>
                      </a:rPr>
                      <m:t> </m:t>
                    </m:r>
                    <m:acc>
                      <m:accPr>
                        <m:chr m:val="̅"/>
                        <m:ctrlPr>
                          <a:rPr lang="en-US" b="1" i="1" smtClean="0">
                            <a:solidFill>
                              <a:srgbClr val="FF0000"/>
                            </a:solidFill>
                            <a:latin typeface="Cambria Math" panose="02040503050406030204" pitchFamily="18" charset="0"/>
                          </a:rPr>
                        </m:ctrlPr>
                      </m:accPr>
                      <m:e>
                        <m:r>
                          <a:rPr lang="tr-TR" b="1" i="1" smtClean="0">
                            <a:solidFill>
                              <a:srgbClr val="FF0000"/>
                            </a:solidFill>
                            <a:latin typeface="Cambria Math" panose="02040503050406030204" pitchFamily="18" charset="0"/>
                          </a:rPr>
                          <m:t>𝒂</m:t>
                        </m:r>
                      </m:e>
                    </m:acc>
                    <m:r>
                      <a:rPr lang="tr-TR" b="1" i="1" smtClean="0">
                        <a:solidFill>
                          <a:srgbClr val="FF0000"/>
                        </a:solidFill>
                        <a:latin typeface="Cambria Math" panose="02040503050406030204" pitchFamily="18" charset="0"/>
                      </a:rPr>
                      <m:t>=</m:t>
                    </m:r>
                    <m:r>
                      <a:rPr lang="tr-TR" b="1" i="1" smtClean="0">
                        <a:solidFill>
                          <a:srgbClr val="FF0000"/>
                        </a:solidFill>
                        <a:latin typeface="Cambria Math" panose="02040503050406030204" pitchFamily="18" charset="0"/>
                      </a:rPr>
                      <m:t>𝒂</m:t>
                    </m:r>
                  </m:oMath>
                </a14:m>
                <a:r>
                  <a:rPr lang="en-US" b="1" dirty="0" smtClean="0">
                    <a:solidFill>
                      <a:srgbClr val="FF0000"/>
                    </a:solidFill>
                  </a:rPr>
                  <a:t>, </a:t>
                </a:r>
                <a:r>
                  <a:rPr lang="en-US" dirty="0"/>
                  <a:t>so that Equation 2.4 becomes</a:t>
                </a:r>
                <a:endParaRPr lang="tr-TR" dirty="0"/>
              </a:p>
            </p:txBody>
          </p:sp>
        </mc:Choice>
        <mc:Fallback>
          <p:sp>
            <p:nvSpPr>
              <p:cNvPr id="8" name="Dikdörtgen 7"/>
              <p:cNvSpPr>
                <a:spLocks noRot="1" noChangeAspect="1" noMove="1" noResize="1" noEditPoints="1" noAdjustHandles="1" noChangeArrowheads="1" noChangeShapeType="1" noTextEdit="1"/>
              </p:cNvSpPr>
              <p:nvPr/>
            </p:nvSpPr>
            <p:spPr>
              <a:xfrm>
                <a:off x="385396" y="3970070"/>
                <a:ext cx="11603966" cy="1501758"/>
              </a:xfrm>
              <a:prstGeom prst="rect">
                <a:avLst/>
              </a:prstGeom>
              <a:blipFill>
                <a:blip r:embed="rId3"/>
                <a:stretch>
                  <a:fillRect l="-420" t="-2024" r="-735" b="-3644"/>
                </a:stretch>
              </a:blipFill>
            </p:spPr>
            <p:txBody>
              <a:bodyPr/>
              <a:lstStyle/>
              <a:p>
                <a:r>
                  <a:rPr lang="tr-TR">
                    <a:noFill/>
                  </a:rPr>
                  <a:t> </a:t>
                </a:r>
              </a:p>
            </p:txBody>
          </p:sp>
        </mc:Fallback>
      </mc:AlternateContent>
      <p:pic>
        <p:nvPicPr>
          <p:cNvPr id="21" name="Resim 20"/>
          <p:cNvPicPr>
            <a:picLocks noChangeAspect="1"/>
          </p:cNvPicPr>
          <p:nvPr/>
        </p:nvPicPr>
        <p:blipFill>
          <a:blip r:embed="rId4"/>
          <a:stretch>
            <a:fillRect/>
          </a:stretch>
        </p:blipFill>
        <p:spPr>
          <a:xfrm>
            <a:off x="9776941" y="5144470"/>
            <a:ext cx="2150875" cy="753414"/>
          </a:xfrm>
          <a:prstGeom prst="rect">
            <a:avLst/>
          </a:prstGeom>
          <a:ln>
            <a:solidFill>
              <a:srgbClr val="FF0000"/>
            </a:solidFill>
          </a:ln>
        </p:spPr>
      </p:pic>
      <p:pic>
        <p:nvPicPr>
          <p:cNvPr id="11" name="Resim 10"/>
          <p:cNvPicPr>
            <a:picLocks noChangeAspect="1"/>
          </p:cNvPicPr>
          <p:nvPr/>
        </p:nvPicPr>
        <p:blipFill>
          <a:blip r:embed="rId5"/>
          <a:stretch>
            <a:fillRect/>
          </a:stretch>
        </p:blipFill>
        <p:spPr>
          <a:xfrm rot="20832244">
            <a:off x="7597106" y="5572839"/>
            <a:ext cx="1174581" cy="250882"/>
          </a:xfrm>
          <a:prstGeom prst="rect">
            <a:avLst/>
          </a:prstGeom>
        </p:spPr>
      </p:pic>
      <p:pic>
        <p:nvPicPr>
          <p:cNvPr id="18" name="Resim 17"/>
          <p:cNvPicPr>
            <a:picLocks noChangeAspect="1"/>
          </p:cNvPicPr>
          <p:nvPr/>
        </p:nvPicPr>
        <p:blipFill>
          <a:blip r:embed="rId6"/>
          <a:stretch>
            <a:fillRect/>
          </a:stretch>
        </p:blipFill>
        <p:spPr>
          <a:xfrm>
            <a:off x="1850780" y="5589713"/>
            <a:ext cx="2211520" cy="963997"/>
          </a:xfrm>
          <a:prstGeom prst="rect">
            <a:avLst/>
          </a:prstGeom>
          <a:ln>
            <a:solidFill>
              <a:srgbClr val="FF0000"/>
            </a:solidFill>
          </a:ln>
        </p:spPr>
      </p:pic>
      <p:sp>
        <p:nvSpPr>
          <p:cNvPr id="22" name="Aşağı Ok 21"/>
          <p:cNvSpPr/>
          <p:nvPr/>
        </p:nvSpPr>
        <p:spPr>
          <a:xfrm rot="4694650">
            <a:off x="8205711" y="5154376"/>
            <a:ext cx="311549" cy="17492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799537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2"/>
          <a:stretch>
            <a:fillRect/>
          </a:stretch>
        </p:blipFill>
        <p:spPr>
          <a:xfrm>
            <a:off x="91012" y="1504335"/>
            <a:ext cx="10301495" cy="2218025"/>
          </a:xfrm>
          <a:prstGeom prst="rect">
            <a:avLst/>
          </a:prstGeom>
        </p:spPr>
      </p:pic>
      <p:pic>
        <p:nvPicPr>
          <p:cNvPr id="12" name="Resim 11"/>
          <p:cNvPicPr>
            <a:picLocks noChangeAspect="1"/>
          </p:cNvPicPr>
          <p:nvPr/>
        </p:nvPicPr>
        <p:blipFill>
          <a:blip r:embed="rId3"/>
          <a:stretch>
            <a:fillRect/>
          </a:stretch>
        </p:blipFill>
        <p:spPr>
          <a:xfrm>
            <a:off x="342376" y="3719146"/>
            <a:ext cx="8775247" cy="3059790"/>
          </a:xfrm>
          <a:prstGeom prst="rect">
            <a:avLst/>
          </a:prstGeom>
        </p:spPr>
      </p:pic>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5" name="Resim 24"/>
          <p:cNvPicPr>
            <a:picLocks noChangeAspect="1"/>
          </p:cNvPicPr>
          <p:nvPr/>
        </p:nvPicPr>
        <p:blipFill>
          <a:blip r:embed="rId4"/>
          <a:stretch>
            <a:fillRect/>
          </a:stretch>
        </p:blipFill>
        <p:spPr>
          <a:xfrm>
            <a:off x="9117623" y="2737073"/>
            <a:ext cx="3097886" cy="2204800"/>
          </a:xfrm>
          <a:prstGeom prst="rect">
            <a:avLst/>
          </a:prstGeom>
        </p:spPr>
      </p:pic>
      <p:sp>
        <p:nvSpPr>
          <p:cNvPr id="26" name="Sağ Ok 25"/>
          <p:cNvSpPr/>
          <p:nvPr/>
        </p:nvSpPr>
        <p:spPr>
          <a:xfrm rot="20198342">
            <a:off x="7213954" y="5538443"/>
            <a:ext cx="2209928" cy="179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70950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271779" y="1383240"/>
            <a:ext cx="9727535" cy="5147094"/>
          </a:xfrm>
          <a:prstGeom prst="rect">
            <a:avLst/>
          </a:prstGeom>
        </p:spPr>
      </p:pic>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155543" y="2693700"/>
            <a:ext cx="1845066" cy="628392"/>
          </a:xfrm>
          <a:prstGeom prst="rect">
            <a:avLst/>
          </a:prstGeom>
          <a:ln>
            <a:solidFill>
              <a:srgbClr val="FF0000"/>
            </a:solidFill>
          </a:ln>
        </p:spPr>
      </p:pic>
      <p:cxnSp>
        <p:nvCxnSpPr>
          <p:cNvPr id="18" name="Düz Ok Bağlayıcısı 17"/>
          <p:cNvCxnSpPr/>
          <p:nvPr/>
        </p:nvCxnSpPr>
        <p:spPr>
          <a:xfrm flipH="1" flipV="1">
            <a:off x="1120051" y="3007896"/>
            <a:ext cx="524110" cy="1272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735051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2"/>
          <a:stretch>
            <a:fillRect/>
          </a:stretch>
        </p:blipFill>
        <p:spPr>
          <a:xfrm>
            <a:off x="337904" y="1296102"/>
            <a:ext cx="11331530" cy="2332962"/>
          </a:xfrm>
          <a:prstGeom prst="rect">
            <a:avLst/>
          </a:prstGeom>
        </p:spPr>
      </p:pic>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915389" y="1897295"/>
            <a:ext cx="487233" cy="2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546469" y="1865182"/>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0641038" y="3307218"/>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486757" y="2168189"/>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182379" y="3719146"/>
            <a:ext cx="8022222" cy="1476727"/>
          </a:xfrm>
          <a:prstGeom prst="rect">
            <a:avLst/>
          </a:prstGeom>
        </p:spPr>
      </p:pic>
      <p:sp>
        <p:nvSpPr>
          <p:cNvPr id="12" name="Dikdörtgen 11"/>
          <p:cNvSpPr/>
          <p:nvPr/>
        </p:nvSpPr>
        <p:spPr>
          <a:xfrm>
            <a:off x="5915746" y="4017704"/>
            <a:ext cx="281354" cy="254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Dikdörtgen 26"/>
          <p:cNvSpPr/>
          <p:nvPr/>
        </p:nvSpPr>
        <p:spPr>
          <a:xfrm>
            <a:off x="7381843" y="4333046"/>
            <a:ext cx="573719" cy="248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9" name="Resim 28"/>
          <p:cNvPicPr>
            <a:picLocks noChangeAspect="1"/>
          </p:cNvPicPr>
          <p:nvPr/>
        </p:nvPicPr>
        <p:blipFill>
          <a:blip r:embed="rId4"/>
          <a:stretch>
            <a:fillRect/>
          </a:stretch>
        </p:blipFill>
        <p:spPr>
          <a:xfrm>
            <a:off x="8681756" y="2559260"/>
            <a:ext cx="3097886" cy="2204800"/>
          </a:xfrm>
          <a:prstGeom prst="rect">
            <a:avLst/>
          </a:prstGeom>
        </p:spPr>
      </p:pic>
      <p:cxnSp>
        <p:nvCxnSpPr>
          <p:cNvPr id="30" name="Düz Ok Bağlayıcısı 29"/>
          <p:cNvCxnSpPr/>
          <p:nvPr/>
        </p:nvCxnSpPr>
        <p:spPr>
          <a:xfrm flipV="1">
            <a:off x="7820717" y="4217362"/>
            <a:ext cx="989175" cy="530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1" name="Resim 30"/>
          <p:cNvPicPr>
            <a:picLocks noChangeAspect="1"/>
          </p:cNvPicPr>
          <p:nvPr/>
        </p:nvPicPr>
        <p:blipFill>
          <a:blip r:embed="rId5"/>
          <a:stretch>
            <a:fillRect/>
          </a:stretch>
        </p:blipFill>
        <p:spPr>
          <a:xfrm>
            <a:off x="3627456" y="5145481"/>
            <a:ext cx="2569644" cy="1731963"/>
          </a:xfrm>
          <a:prstGeom prst="rect">
            <a:avLst/>
          </a:prstGeom>
        </p:spPr>
      </p:pic>
      <p:cxnSp>
        <p:nvCxnSpPr>
          <p:cNvPr id="32" name="Düz Ok Bağlayıcısı 31"/>
          <p:cNvCxnSpPr/>
          <p:nvPr/>
        </p:nvCxnSpPr>
        <p:spPr>
          <a:xfrm>
            <a:off x="1707187" y="4100826"/>
            <a:ext cx="1348872" cy="1385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Dikdörtgen 34"/>
          <p:cNvSpPr/>
          <p:nvPr/>
        </p:nvSpPr>
        <p:spPr>
          <a:xfrm>
            <a:off x="1542934" y="3961439"/>
            <a:ext cx="527005"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9847639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915389" y="1897295"/>
            <a:ext cx="487233" cy="2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546469" y="1865182"/>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0641038" y="3307218"/>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486757" y="2168189"/>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183609" y="1607372"/>
            <a:ext cx="6611963" cy="2595350"/>
          </a:xfrm>
          <a:prstGeom prst="rect">
            <a:avLst/>
          </a:prstGeom>
        </p:spPr>
      </p:pic>
      <p:sp>
        <p:nvSpPr>
          <p:cNvPr id="6" name="Dikdörtgen 5"/>
          <p:cNvSpPr/>
          <p:nvPr/>
        </p:nvSpPr>
        <p:spPr>
          <a:xfrm>
            <a:off x="896815" y="1538654"/>
            <a:ext cx="457200" cy="358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3"/>
          <a:stretch>
            <a:fillRect/>
          </a:stretch>
        </p:blipFill>
        <p:spPr>
          <a:xfrm>
            <a:off x="758496" y="4312626"/>
            <a:ext cx="9554381" cy="2001870"/>
          </a:xfrm>
          <a:prstGeom prst="rect">
            <a:avLst/>
          </a:prstGeom>
        </p:spPr>
      </p:pic>
      <p:sp>
        <p:nvSpPr>
          <p:cNvPr id="13" name="Dikdörtgen 12"/>
          <p:cNvSpPr/>
          <p:nvPr/>
        </p:nvSpPr>
        <p:spPr>
          <a:xfrm>
            <a:off x="4677508" y="4677507"/>
            <a:ext cx="2927838"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1354016" y="4677507"/>
            <a:ext cx="395654"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Dikdörtgen 33"/>
          <p:cNvSpPr/>
          <p:nvPr/>
        </p:nvSpPr>
        <p:spPr>
          <a:xfrm>
            <a:off x="8848958" y="5928873"/>
            <a:ext cx="2927838"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55908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5851282" cy="553998"/>
          </a:xfrm>
          <a:prstGeom prst="rect">
            <a:avLst/>
          </a:prstGeom>
        </p:spPr>
        <p:txBody>
          <a:bodyPr wrap="none">
            <a:spAutoFit/>
          </a:bodyPr>
          <a:lstStyle/>
          <a:p>
            <a:r>
              <a:rPr lang="en-US" sz="3000" b="1" dirty="0">
                <a:solidFill>
                  <a:srgbClr val="FF0000"/>
                </a:solidFill>
                <a:latin typeface="Calibri gövde"/>
              </a:rPr>
              <a:t>2.2. Position and Displacement</a:t>
            </a:r>
            <a:endParaRPr lang="tr-TR" sz="3000" dirty="0"/>
          </a:p>
        </p:txBody>
      </p:sp>
      <p:pic>
        <p:nvPicPr>
          <p:cNvPr id="14" name="Resim 13"/>
          <p:cNvPicPr>
            <a:picLocks noChangeAspect="1"/>
          </p:cNvPicPr>
          <p:nvPr/>
        </p:nvPicPr>
        <p:blipFill>
          <a:blip r:embed="rId2"/>
          <a:stretch>
            <a:fillRect/>
          </a:stretch>
        </p:blipFill>
        <p:spPr>
          <a:xfrm>
            <a:off x="5698719" y="2637124"/>
            <a:ext cx="6241233" cy="4220876"/>
          </a:xfrm>
          <a:prstGeom prst="rect">
            <a:avLst/>
          </a:prstGeom>
        </p:spPr>
      </p:pic>
      <p:pic>
        <p:nvPicPr>
          <p:cNvPr id="16" name="Resim 15"/>
          <p:cNvPicPr>
            <a:picLocks noChangeAspect="1"/>
          </p:cNvPicPr>
          <p:nvPr/>
        </p:nvPicPr>
        <p:blipFill>
          <a:blip r:embed="rId3"/>
          <a:stretch>
            <a:fillRect/>
          </a:stretch>
        </p:blipFill>
        <p:spPr>
          <a:xfrm>
            <a:off x="1200465" y="4948296"/>
            <a:ext cx="2555000" cy="865404"/>
          </a:xfrm>
          <a:prstGeom prst="rect">
            <a:avLst/>
          </a:prstGeom>
          <a:ln>
            <a:solidFill>
              <a:schemeClr val="accent1"/>
            </a:solidFill>
          </a:ln>
        </p:spPr>
      </p:pic>
      <mc:AlternateContent xmlns:mc="http://schemas.openxmlformats.org/markup-compatibility/2006">
        <mc:Choice xmlns:a14="http://schemas.microsoft.com/office/drawing/2010/main" Requires="a14">
          <p:sp>
            <p:nvSpPr>
              <p:cNvPr id="18" name="Dikdörtgen 17"/>
              <p:cNvSpPr/>
              <p:nvPr/>
            </p:nvSpPr>
            <p:spPr>
              <a:xfrm>
                <a:off x="0" y="950637"/>
                <a:ext cx="8238392" cy="3257430"/>
              </a:xfrm>
              <a:prstGeom prst="rect">
                <a:avLst/>
              </a:prstGeom>
            </p:spPr>
            <p:txBody>
              <a:bodyPr wrap="square">
                <a:spAutoFit/>
              </a:bodyPr>
              <a:lstStyle/>
              <a:p>
                <a:r>
                  <a:rPr lang="en-US" sz="2200" dirty="0" smtClean="0"/>
                  <a:t>For example, if the car moves </a:t>
                </a:r>
                <a:r>
                  <a:rPr lang="en-US" sz="2200" b="1" i="1" u="sng" dirty="0" smtClean="0">
                    <a:solidFill>
                      <a:srgbClr val="FF0000"/>
                    </a:solidFill>
                  </a:rPr>
                  <a:t>from point </a:t>
                </a:r>
                <a:r>
                  <a:rPr lang="tr-TR" sz="2200" b="1" i="1" u="sng" dirty="0" smtClean="0">
                    <a:solidFill>
                      <a:srgbClr val="FF0000"/>
                    </a:solidFill>
                  </a:rPr>
                  <a:t>A </a:t>
                </a:r>
                <a:r>
                  <a:rPr lang="en-US" sz="2200" b="1" i="1" u="sng" dirty="0" smtClean="0">
                    <a:solidFill>
                      <a:srgbClr val="FF0000"/>
                    </a:solidFill>
                  </a:rPr>
                  <a:t>to point </a:t>
                </a:r>
                <a:r>
                  <a:rPr lang="tr-TR" sz="2200" b="1" i="1" u="sng" dirty="0" smtClean="0">
                    <a:solidFill>
                      <a:srgbClr val="FF0000"/>
                    </a:solidFill>
                  </a:rPr>
                  <a:t>B</a:t>
                </a:r>
                <a:r>
                  <a:rPr lang="tr-TR" sz="2200" dirty="0" smtClean="0"/>
                  <a:t> </a:t>
                </a:r>
                <a:r>
                  <a:rPr lang="en-US" sz="2200" dirty="0" smtClean="0"/>
                  <a:t>so that </a:t>
                </a:r>
                <a:endParaRPr lang="tr-TR" sz="2200" dirty="0" smtClean="0"/>
              </a:p>
              <a:p>
                <a:r>
                  <a:rPr lang="en-US" sz="2200" i="1" u="sng" dirty="0" smtClean="0">
                    <a:solidFill>
                      <a:srgbClr val="FF0000"/>
                    </a:solidFill>
                  </a:rPr>
                  <a:t>the initial position is </a:t>
                </a:r>
                <a14:m>
                  <m:oMath xmlns:m="http://schemas.openxmlformats.org/officeDocument/2006/math">
                    <m:sSub>
                      <m:sSubPr>
                        <m:ctrlPr>
                          <a:rPr lang="en-US" sz="2200" i="1" u="sng" dirty="0" smtClean="0">
                            <a:solidFill>
                              <a:srgbClr val="FF0000"/>
                            </a:solidFill>
                            <a:latin typeface="Cambria Math" panose="02040503050406030204" pitchFamily="18" charset="0"/>
                          </a:rPr>
                        </m:ctrlPr>
                      </m:sSubPr>
                      <m:e>
                        <m:r>
                          <a:rPr lang="tr-TR" sz="2200" b="0" i="1" u="sng" dirty="0" smtClean="0">
                            <a:solidFill>
                              <a:srgbClr val="FF0000"/>
                            </a:solidFill>
                            <a:latin typeface="Cambria Math" panose="02040503050406030204" pitchFamily="18" charset="0"/>
                          </a:rPr>
                          <m:t>𝑥</m:t>
                        </m:r>
                      </m:e>
                      <m:sub>
                        <m:r>
                          <a:rPr lang="tr-TR" sz="2200" b="0" i="1" u="sng" dirty="0" smtClean="0">
                            <a:solidFill>
                              <a:srgbClr val="FF0000"/>
                            </a:solidFill>
                            <a:latin typeface="Cambria Math" panose="02040503050406030204" pitchFamily="18" charset="0"/>
                          </a:rPr>
                          <m:t>𝑖</m:t>
                        </m:r>
                      </m:sub>
                    </m:sSub>
                    <m:r>
                      <a:rPr lang="tr-TR" sz="2200" b="0" i="1" u="sng" dirty="0" smtClean="0">
                        <a:solidFill>
                          <a:srgbClr val="FF0000"/>
                        </a:solidFill>
                        <a:latin typeface="Cambria Math" panose="02040503050406030204" pitchFamily="18" charset="0"/>
                      </a:rPr>
                      <m:t>=30</m:t>
                    </m:r>
                    <m:r>
                      <a:rPr lang="en-US" sz="2200" i="1" u="sng" dirty="0" smtClean="0">
                        <a:solidFill>
                          <a:srgbClr val="FF0000"/>
                        </a:solidFill>
                        <a:latin typeface="Cambria Math" panose="02040503050406030204" pitchFamily="18" charset="0"/>
                      </a:rPr>
                      <m:t> </m:t>
                    </m:r>
                    <m:r>
                      <a:rPr lang="en-US" sz="2200" i="1" u="sng" dirty="0" smtClean="0">
                        <a:solidFill>
                          <a:srgbClr val="FF0000"/>
                        </a:solidFill>
                        <a:latin typeface="Cambria Math" panose="02040503050406030204" pitchFamily="18" charset="0"/>
                      </a:rPr>
                      <m:t>𝑚</m:t>
                    </m:r>
                    <m:r>
                      <a:rPr lang="en-US" sz="2200" i="1" u="sng" dirty="0" smtClean="0">
                        <a:solidFill>
                          <a:srgbClr val="FF0000"/>
                        </a:solidFill>
                        <a:latin typeface="Cambria Math" panose="02040503050406030204" pitchFamily="18" charset="0"/>
                      </a:rPr>
                      <m:t> </m:t>
                    </m:r>
                  </m:oMath>
                </a14:m>
                <a:r>
                  <a:rPr lang="en-US" sz="2200" i="1" u="sng" dirty="0">
                    <a:solidFill>
                      <a:srgbClr val="FF0000"/>
                    </a:solidFill>
                  </a:rPr>
                  <a:t>and </a:t>
                </a:r>
                <a:endParaRPr lang="tr-TR" sz="2200" i="1" u="sng" dirty="0" smtClean="0">
                  <a:solidFill>
                    <a:srgbClr val="FF0000"/>
                  </a:solidFill>
                </a:endParaRPr>
              </a:p>
              <a:p>
                <a:r>
                  <a:rPr lang="en-US" sz="2200" i="1" u="sng" dirty="0" smtClean="0">
                    <a:solidFill>
                      <a:srgbClr val="FF0000"/>
                    </a:solidFill>
                  </a:rPr>
                  <a:t>the </a:t>
                </a:r>
                <a:r>
                  <a:rPr lang="en-US" sz="2200" i="1" u="sng" dirty="0">
                    <a:solidFill>
                      <a:srgbClr val="FF0000"/>
                    </a:solidFill>
                  </a:rPr>
                  <a:t>final position is </a:t>
                </a:r>
                <a14:m>
                  <m:oMath xmlns:m="http://schemas.openxmlformats.org/officeDocument/2006/math">
                    <m:sSub>
                      <m:sSubPr>
                        <m:ctrlPr>
                          <a:rPr lang="en-US" sz="2200" i="1" u="sng" dirty="0">
                            <a:solidFill>
                              <a:srgbClr val="FF0000"/>
                            </a:solidFill>
                            <a:latin typeface="Cambria Math" panose="02040503050406030204" pitchFamily="18" charset="0"/>
                          </a:rPr>
                        </m:ctrlPr>
                      </m:sSubPr>
                      <m:e>
                        <m:r>
                          <a:rPr lang="tr-TR" sz="2200" i="1" u="sng" dirty="0">
                            <a:solidFill>
                              <a:srgbClr val="FF0000"/>
                            </a:solidFill>
                            <a:latin typeface="Cambria Math" panose="02040503050406030204" pitchFamily="18" charset="0"/>
                          </a:rPr>
                          <m:t>𝑥</m:t>
                        </m:r>
                      </m:e>
                      <m:sub>
                        <m:r>
                          <a:rPr lang="tr-TR" sz="2200" b="0" i="1" u="sng" dirty="0" smtClean="0">
                            <a:solidFill>
                              <a:srgbClr val="FF0000"/>
                            </a:solidFill>
                            <a:latin typeface="Cambria Math" panose="02040503050406030204" pitchFamily="18" charset="0"/>
                          </a:rPr>
                          <m:t>𝑓</m:t>
                        </m:r>
                      </m:sub>
                    </m:sSub>
                    <m:r>
                      <a:rPr lang="tr-TR" sz="2200" i="1" u="sng" dirty="0">
                        <a:solidFill>
                          <a:srgbClr val="FF0000"/>
                        </a:solidFill>
                        <a:latin typeface="Cambria Math" panose="02040503050406030204" pitchFamily="18" charset="0"/>
                      </a:rPr>
                      <m:t>=</m:t>
                    </m:r>
                    <m:r>
                      <a:rPr lang="tr-TR" sz="2200" b="0" i="1" u="sng" dirty="0" smtClean="0">
                        <a:solidFill>
                          <a:srgbClr val="FF0000"/>
                        </a:solidFill>
                        <a:latin typeface="Cambria Math" panose="02040503050406030204" pitchFamily="18" charset="0"/>
                      </a:rPr>
                      <m:t>52</m:t>
                    </m:r>
                    <m:r>
                      <a:rPr lang="en-US" sz="2200" i="1" u="sng" dirty="0">
                        <a:solidFill>
                          <a:srgbClr val="FF0000"/>
                        </a:solidFill>
                        <a:latin typeface="Cambria Math" panose="02040503050406030204" pitchFamily="18" charset="0"/>
                      </a:rPr>
                      <m:t> </m:t>
                    </m:r>
                    <m:r>
                      <a:rPr lang="en-US" sz="2200" i="1" u="sng" dirty="0">
                        <a:solidFill>
                          <a:srgbClr val="FF0000"/>
                        </a:solidFill>
                        <a:latin typeface="Cambria Math" panose="02040503050406030204" pitchFamily="18" charset="0"/>
                      </a:rPr>
                      <m:t>𝑚</m:t>
                    </m:r>
                    <m:r>
                      <a:rPr lang="en-US" sz="2200" i="1" u="sng" dirty="0">
                        <a:solidFill>
                          <a:srgbClr val="FF0000"/>
                        </a:solidFill>
                        <a:latin typeface="Cambria Math" panose="02040503050406030204" pitchFamily="18" charset="0"/>
                      </a:rPr>
                      <m:t> </m:t>
                    </m:r>
                  </m:oMath>
                </a14:m>
                <a:r>
                  <a:rPr lang="en-US" sz="2200" i="1" u="sng" dirty="0">
                    <a:solidFill>
                      <a:srgbClr val="FF0000"/>
                    </a:solidFill>
                  </a:rPr>
                  <a:t>, </a:t>
                </a:r>
                <a:endParaRPr lang="tr-TR" sz="2200" i="1" u="sng" dirty="0" smtClean="0">
                  <a:solidFill>
                    <a:srgbClr val="FF0000"/>
                  </a:solidFill>
                </a:endParaRPr>
              </a:p>
              <a:p>
                <a:r>
                  <a:rPr lang="en-US" sz="2200" i="1" u="sng" dirty="0" smtClean="0">
                    <a:solidFill>
                      <a:srgbClr val="FF0000"/>
                    </a:solidFill>
                  </a:rPr>
                  <a:t>the </a:t>
                </a:r>
                <a:r>
                  <a:rPr lang="en-US" sz="2200" i="1" u="sng" dirty="0">
                    <a:solidFill>
                      <a:srgbClr val="FF0000"/>
                    </a:solidFill>
                  </a:rPr>
                  <a:t>displacement </a:t>
                </a:r>
                <a:r>
                  <a:rPr lang="en-US" sz="2200" i="1" u="sng" dirty="0" smtClean="0">
                    <a:solidFill>
                      <a:srgbClr val="FF0000"/>
                    </a:solidFill>
                  </a:rPr>
                  <a:t>is</a:t>
                </a:r>
                <a:r>
                  <a:rPr lang="tr-TR" sz="2200" i="1" u="sng" dirty="0" smtClean="0">
                    <a:solidFill>
                      <a:srgbClr val="FF0000"/>
                    </a:solidFill>
                  </a:rPr>
                  <a:t> </a:t>
                </a:r>
                <a14:m>
                  <m:oMath xmlns:m="http://schemas.openxmlformats.org/officeDocument/2006/math">
                    <m:r>
                      <a:rPr lang="en-US" sz="2200" i="1" u="sng" smtClean="0">
                        <a:solidFill>
                          <a:srgbClr val="FF0000"/>
                        </a:solidFill>
                        <a:latin typeface="Cambria Math" panose="02040503050406030204" pitchFamily="18" charset="0"/>
                        <a:ea typeface="Cambria Math" panose="02040503050406030204" pitchFamily="18" charset="0"/>
                      </a:rPr>
                      <m:t>∆</m:t>
                    </m:r>
                    <m:r>
                      <a:rPr lang="tr-TR" sz="2200" b="0" i="1" u="sng" smtClean="0">
                        <a:solidFill>
                          <a:srgbClr val="FF0000"/>
                        </a:solidFill>
                        <a:latin typeface="Cambria Math" panose="02040503050406030204" pitchFamily="18" charset="0"/>
                        <a:ea typeface="Cambria Math" panose="02040503050406030204" pitchFamily="18" charset="0"/>
                      </a:rPr>
                      <m:t>𝑥</m:t>
                    </m:r>
                    <m:r>
                      <a:rPr lang="tr-TR" sz="2200" b="0" i="1" u="sng" smtClean="0">
                        <a:solidFill>
                          <a:srgbClr val="FF0000"/>
                        </a:solidFill>
                        <a:latin typeface="Cambria Math" panose="02040503050406030204" pitchFamily="18" charset="0"/>
                        <a:ea typeface="Cambria Math" panose="02040503050406030204" pitchFamily="18" charset="0"/>
                      </a:rPr>
                      <m:t>=</m:t>
                    </m:r>
                    <m:sSub>
                      <m:sSubPr>
                        <m:ctrlPr>
                          <a:rPr lang="en-US" sz="2200" i="1" u="sng" dirty="0">
                            <a:solidFill>
                              <a:srgbClr val="FF0000"/>
                            </a:solidFill>
                            <a:latin typeface="Cambria Math" panose="02040503050406030204" pitchFamily="18" charset="0"/>
                          </a:rPr>
                        </m:ctrlPr>
                      </m:sSubPr>
                      <m:e>
                        <m:r>
                          <a:rPr lang="tr-TR" sz="2200" i="1" u="sng" dirty="0">
                            <a:solidFill>
                              <a:srgbClr val="FF0000"/>
                            </a:solidFill>
                            <a:latin typeface="Cambria Math" panose="02040503050406030204" pitchFamily="18" charset="0"/>
                          </a:rPr>
                          <m:t>𝑥</m:t>
                        </m:r>
                      </m:e>
                      <m:sub>
                        <m:r>
                          <a:rPr lang="tr-TR" sz="2200" i="1" u="sng" dirty="0">
                            <a:solidFill>
                              <a:srgbClr val="FF0000"/>
                            </a:solidFill>
                            <a:latin typeface="Cambria Math" panose="02040503050406030204" pitchFamily="18" charset="0"/>
                          </a:rPr>
                          <m:t>𝑓</m:t>
                        </m:r>
                      </m:sub>
                    </m:sSub>
                    <m:r>
                      <a:rPr lang="tr-TR" sz="2200" b="0" i="1" u="sng" dirty="0" smtClean="0">
                        <a:solidFill>
                          <a:srgbClr val="FF0000"/>
                        </a:solidFill>
                        <a:latin typeface="Cambria Math" panose="02040503050406030204" pitchFamily="18" charset="0"/>
                      </a:rPr>
                      <m:t>−</m:t>
                    </m:r>
                    <m:sSub>
                      <m:sSubPr>
                        <m:ctrlPr>
                          <a:rPr lang="en-US" sz="2200" i="1" u="sng" dirty="0">
                            <a:solidFill>
                              <a:srgbClr val="FF0000"/>
                            </a:solidFill>
                            <a:latin typeface="Cambria Math" panose="02040503050406030204" pitchFamily="18" charset="0"/>
                          </a:rPr>
                        </m:ctrlPr>
                      </m:sSubPr>
                      <m:e>
                        <m:r>
                          <a:rPr lang="tr-TR" sz="2200" i="1" u="sng" dirty="0">
                            <a:solidFill>
                              <a:srgbClr val="FF0000"/>
                            </a:solidFill>
                            <a:latin typeface="Cambria Math" panose="02040503050406030204" pitchFamily="18" charset="0"/>
                          </a:rPr>
                          <m:t>𝑥</m:t>
                        </m:r>
                      </m:e>
                      <m:sub>
                        <m:r>
                          <a:rPr lang="tr-TR" sz="2200" b="0" i="1" u="sng" dirty="0" smtClean="0">
                            <a:solidFill>
                              <a:srgbClr val="FF0000"/>
                            </a:solidFill>
                            <a:latin typeface="Cambria Math" panose="02040503050406030204" pitchFamily="18" charset="0"/>
                          </a:rPr>
                          <m:t>İ</m:t>
                        </m:r>
                      </m:sub>
                    </m:sSub>
                    <m:r>
                      <a:rPr lang="tr-TR" sz="2200" i="1" u="sng" dirty="0">
                        <a:solidFill>
                          <a:srgbClr val="FF0000"/>
                        </a:solidFill>
                        <a:latin typeface="Cambria Math" panose="02040503050406030204" pitchFamily="18" charset="0"/>
                      </a:rPr>
                      <m:t>=+22 </m:t>
                    </m:r>
                    <m:r>
                      <a:rPr lang="tr-TR" sz="2200" b="0" i="1" u="sng" dirty="0" smtClean="0">
                        <a:solidFill>
                          <a:srgbClr val="FF0000"/>
                        </a:solidFill>
                        <a:latin typeface="Cambria Math" panose="02040503050406030204" pitchFamily="18" charset="0"/>
                      </a:rPr>
                      <m:t>𝑚</m:t>
                    </m:r>
                  </m:oMath>
                </a14:m>
                <a:r>
                  <a:rPr lang="en-US" sz="2200" i="1" u="sng" dirty="0" smtClean="0">
                    <a:solidFill>
                      <a:srgbClr val="FF0000"/>
                    </a:solidFill>
                  </a:rPr>
                  <a:t>. </a:t>
                </a:r>
                <a:endParaRPr lang="tr-TR" sz="2200" i="1" u="sng" dirty="0" smtClean="0">
                  <a:solidFill>
                    <a:srgbClr val="FF0000"/>
                  </a:solidFill>
                </a:endParaRPr>
              </a:p>
              <a:p>
                <a:r>
                  <a:rPr lang="en-US" sz="2200" dirty="0" smtClean="0"/>
                  <a:t>However</a:t>
                </a:r>
                <a:r>
                  <a:rPr lang="en-US" sz="2200" dirty="0"/>
                  <a:t>, if the car moves from </a:t>
                </a:r>
                <a:r>
                  <a:rPr lang="en-US" sz="2200" b="1" i="1" u="sng" dirty="0">
                    <a:solidFill>
                      <a:srgbClr val="FF0000"/>
                    </a:solidFill>
                  </a:rPr>
                  <a:t>point </a:t>
                </a:r>
                <a:r>
                  <a:rPr lang="tr-TR" sz="2200" b="1" i="1" u="sng" dirty="0" smtClean="0">
                    <a:solidFill>
                      <a:srgbClr val="FF0000"/>
                    </a:solidFill>
                  </a:rPr>
                  <a:t>C</a:t>
                </a:r>
                <a:r>
                  <a:rPr lang="en-US" sz="2200" b="1" i="1" u="sng" dirty="0" smtClean="0">
                    <a:solidFill>
                      <a:srgbClr val="FF0000"/>
                    </a:solidFill>
                  </a:rPr>
                  <a:t> </a:t>
                </a:r>
                <a:r>
                  <a:rPr lang="en-US" sz="2200" b="1" i="1" u="sng" dirty="0">
                    <a:solidFill>
                      <a:srgbClr val="FF0000"/>
                    </a:solidFill>
                  </a:rPr>
                  <a:t>to point </a:t>
                </a:r>
                <a:r>
                  <a:rPr lang="tr-TR" sz="2200" b="1" i="1" u="sng" dirty="0" smtClean="0">
                    <a:solidFill>
                      <a:srgbClr val="FF0000"/>
                    </a:solidFill>
                  </a:rPr>
                  <a:t>F</a:t>
                </a:r>
                <a:r>
                  <a:rPr lang="en-US" sz="2200" i="1" dirty="0" smtClean="0"/>
                  <a:t>, </a:t>
                </a:r>
                <a:r>
                  <a:rPr lang="en-US" sz="2200" dirty="0"/>
                  <a:t>then </a:t>
                </a:r>
                <a:endParaRPr lang="tr-TR" sz="2200" dirty="0" smtClean="0"/>
              </a:p>
              <a:p>
                <a:r>
                  <a:rPr lang="en-US" sz="2200" dirty="0" smtClean="0"/>
                  <a:t>the </a:t>
                </a:r>
                <a:r>
                  <a:rPr lang="en-US" sz="2200" b="1" i="1" u="sng" dirty="0" smtClean="0">
                    <a:solidFill>
                      <a:srgbClr val="FF0000"/>
                    </a:solidFill>
                  </a:rPr>
                  <a:t>initial position is </a:t>
                </a:r>
                <a14:m>
                  <m:oMath xmlns:m="http://schemas.openxmlformats.org/officeDocument/2006/math">
                    <m:sSub>
                      <m:sSubPr>
                        <m:ctrlPr>
                          <a:rPr lang="en-US" sz="2200" b="1" i="1" u="sng" dirty="0">
                            <a:solidFill>
                              <a:srgbClr val="FF0000"/>
                            </a:solidFill>
                            <a:latin typeface="Cambria Math" panose="02040503050406030204" pitchFamily="18" charset="0"/>
                          </a:rPr>
                        </m:ctrlPr>
                      </m:sSubPr>
                      <m:e>
                        <m:r>
                          <a:rPr lang="tr-TR" sz="2200" b="1" i="1" u="sng" dirty="0">
                            <a:solidFill>
                              <a:srgbClr val="FF0000"/>
                            </a:solidFill>
                            <a:latin typeface="Cambria Math" panose="02040503050406030204" pitchFamily="18" charset="0"/>
                          </a:rPr>
                          <m:t>𝒙</m:t>
                        </m:r>
                      </m:e>
                      <m:sub>
                        <m:r>
                          <a:rPr lang="tr-TR" sz="2200" b="1" i="1" u="sng" dirty="0">
                            <a:solidFill>
                              <a:srgbClr val="FF0000"/>
                            </a:solidFill>
                            <a:latin typeface="Cambria Math" panose="02040503050406030204" pitchFamily="18" charset="0"/>
                          </a:rPr>
                          <m:t>𝒊</m:t>
                        </m:r>
                      </m:sub>
                    </m:sSub>
                    <m:r>
                      <a:rPr lang="tr-TR" sz="2200" b="1" i="1" u="sng" dirty="0">
                        <a:solidFill>
                          <a:srgbClr val="FF0000"/>
                        </a:solidFill>
                        <a:latin typeface="Cambria Math" panose="02040503050406030204" pitchFamily="18" charset="0"/>
                      </a:rPr>
                      <m:t>=</m:t>
                    </m:r>
                    <m:r>
                      <a:rPr lang="tr-TR" sz="2200" b="1" i="1" u="sng" dirty="0">
                        <a:solidFill>
                          <a:srgbClr val="FF0000"/>
                        </a:solidFill>
                        <a:latin typeface="Cambria Math" panose="02040503050406030204" pitchFamily="18" charset="0"/>
                      </a:rPr>
                      <m:t>𝟑𝟖</m:t>
                    </m:r>
                    <m:r>
                      <a:rPr lang="en-US" sz="2200" b="1" i="1" u="sng" dirty="0">
                        <a:solidFill>
                          <a:srgbClr val="FF0000"/>
                        </a:solidFill>
                        <a:latin typeface="Cambria Math" panose="02040503050406030204" pitchFamily="18" charset="0"/>
                      </a:rPr>
                      <m:t> </m:t>
                    </m:r>
                    <m:r>
                      <a:rPr lang="en-US" sz="2200" b="1" i="1" u="sng" dirty="0">
                        <a:solidFill>
                          <a:srgbClr val="FF0000"/>
                        </a:solidFill>
                        <a:latin typeface="Cambria Math" panose="02040503050406030204" pitchFamily="18" charset="0"/>
                      </a:rPr>
                      <m:t>𝒎</m:t>
                    </m:r>
                    <m:r>
                      <a:rPr lang="en-US" sz="2200" b="1" i="1" u="sng" dirty="0">
                        <a:solidFill>
                          <a:srgbClr val="FF0000"/>
                        </a:solidFill>
                        <a:latin typeface="Cambria Math" panose="02040503050406030204" pitchFamily="18" charset="0"/>
                      </a:rPr>
                      <m:t> </m:t>
                    </m:r>
                  </m:oMath>
                </a14:m>
                <a:r>
                  <a:rPr lang="en-US" sz="2200" b="1" i="1" u="sng" dirty="0">
                    <a:solidFill>
                      <a:srgbClr val="FF0000"/>
                    </a:solidFill>
                  </a:rPr>
                  <a:t>and </a:t>
                </a:r>
                <a:r>
                  <a:rPr lang="en-US" sz="2200" b="1" i="1" u="sng" dirty="0">
                    <a:solidFill>
                      <a:srgbClr val="FF0000"/>
                    </a:solidFill>
                  </a:rPr>
                  <a:t> </a:t>
                </a:r>
                <a:endParaRPr lang="tr-TR" sz="2200" b="1" i="1" u="sng" dirty="0" smtClean="0">
                  <a:solidFill>
                    <a:srgbClr val="FF0000"/>
                  </a:solidFill>
                </a:endParaRPr>
              </a:p>
              <a:p>
                <a:r>
                  <a:rPr lang="en-US" sz="2200" b="1" i="1" u="sng" dirty="0" smtClean="0">
                    <a:solidFill>
                      <a:srgbClr val="FF0000"/>
                    </a:solidFill>
                  </a:rPr>
                  <a:t>the </a:t>
                </a:r>
                <a:r>
                  <a:rPr lang="en-US" sz="2200" b="1" i="1" u="sng" dirty="0">
                    <a:solidFill>
                      <a:srgbClr val="FF0000"/>
                    </a:solidFill>
                  </a:rPr>
                  <a:t>final position is </a:t>
                </a:r>
                <a14:m>
                  <m:oMath xmlns:m="http://schemas.openxmlformats.org/officeDocument/2006/math">
                    <m:sSub>
                      <m:sSubPr>
                        <m:ctrlPr>
                          <a:rPr lang="en-US" sz="2200" b="1" i="1" u="sng" dirty="0">
                            <a:solidFill>
                              <a:srgbClr val="FF0000"/>
                            </a:solidFill>
                            <a:latin typeface="Cambria Math" panose="02040503050406030204" pitchFamily="18" charset="0"/>
                          </a:rPr>
                        </m:ctrlPr>
                      </m:sSubPr>
                      <m:e>
                        <m:r>
                          <a:rPr lang="tr-TR" sz="2200" b="1" i="1" u="sng" dirty="0">
                            <a:solidFill>
                              <a:srgbClr val="FF0000"/>
                            </a:solidFill>
                            <a:latin typeface="Cambria Math" panose="02040503050406030204" pitchFamily="18" charset="0"/>
                          </a:rPr>
                          <m:t>𝒙</m:t>
                        </m:r>
                      </m:e>
                      <m:sub>
                        <m:r>
                          <a:rPr lang="tr-TR" sz="2200" b="1" i="1" u="sng" dirty="0" smtClean="0">
                            <a:solidFill>
                              <a:srgbClr val="FF0000"/>
                            </a:solidFill>
                            <a:latin typeface="Cambria Math" panose="02040503050406030204" pitchFamily="18" charset="0"/>
                          </a:rPr>
                          <m:t>𝒇</m:t>
                        </m:r>
                      </m:sub>
                    </m:sSub>
                    <m:r>
                      <a:rPr lang="tr-TR" sz="2200" b="1" i="1" u="sng" dirty="0">
                        <a:solidFill>
                          <a:srgbClr val="FF0000"/>
                        </a:solidFill>
                        <a:latin typeface="Cambria Math" panose="02040503050406030204" pitchFamily="18" charset="0"/>
                      </a:rPr>
                      <m:t>=</m:t>
                    </m:r>
                    <m:r>
                      <a:rPr lang="tr-TR" sz="2200" b="1" i="1" u="sng" dirty="0" smtClean="0">
                        <a:solidFill>
                          <a:srgbClr val="FF0000"/>
                        </a:solidFill>
                        <a:latin typeface="Cambria Math" panose="02040503050406030204" pitchFamily="18" charset="0"/>
                      </a:rPr>
                      <m:t>−</m:t>
                    </m:r>
                    <m:r>
                      <a:rPr lang="tr-TR" sz="2200" b="1" i="1" u="sng" dirty="0" smtClean="0">
                        <a:solidFill>
                          <a:srgbClr val="FF0000"/>
                        </a:solidFill>
                        <a:latin typeface="Cambria Math" panose="02040503050406030204" pitchFamily="18" charset="0"/>
                      </a:rPr>
                      <m:t>𝟓𝟑</m:t>
                    </m:r>
                    <m:r>
                      <a:rPr lang="en-US" sz="2200" b="1" i="1" u="sng" dirty="0">
                        <a:solidFill>
                          <a:srgbClr val="FF0000"/>
                        </a:solidFill>
                        <a:latin typeface="Cambria Math" panose="02040503050406030204" pitchFamily="18" charset="0"/>
                      </a:rPr>
                      <m:t> </m:t>
                    </m:r>
                    <m:r>
                      <a:rPr lang="en-US" sz="2200" b="1" i="1" u="sng" dirty="0">
                        <a:solidFill>
                          <a:srgbClr val="FF0000"/>
                        </a:solidFill>
                        <a:latin typeface="Cambria Math" panose="02040503050406030204" pitchFamily="18" charset="0"/>
                      </a:rPr>
                      <m:t>𝒎</m:t>
                    </m:r>
                    <m:r>
                      <a:rPr lang="en-US" sz="2200" b="1" i="1" u="sng" dirty="0">
                        <a:solidFill>
                          <a:srgbClr val="FF0000"/>
                        </a:solidFill>
                        <a:latin typeface="Cambria Math" panose="02040503050406030204" pitchFamily="18" charset="0"/>
                      </a:rPr>
                      <m:t> </m:t>
                    </m:r>
                  </m:oMath>
                </a14:m>
                <a:r>
                  <a:rPr lang="en-US" sz="2200" b="1" i="1" u="sng" dirty="0" smtClean="0">
                    <a:solidFill>
                      <a:srgbClr val="FF0000"/>
                    </a:solidFill>
                  </a:rPr>
                  <a:t>, and</a:t>
                </a:r>
                <a:endParaRPr lang="tr-TR" sz="2200" b="1" i="1" u="sng" dirty="0" smtClean="0">
                  <a:solidFill>
                    <a:srgbClr val="FF0000"/>
                  </a:solidFill>
                </a:endParaRPr>
              </a:p>
              <a:p>
                <a:r>
                  <a:rPr lang="en-US" sz="2200" b="1" i="1" u="sng" dirty="0" smtClean="0">
                    <a:solidFill>
                      <a:srgbClr val="FF0000"/>
                    </a:solidFill>
                  </a:rPr>
                  <a:t> </a:t>
                </a:r>
                <a:r>
                  <a:rPr lang="en-US" sz="2200" b="1" i="1" u="sng" dirty="0">
                    <a:solidFill>
                      <a:srgbClr val="FF0000"/>
                    </a:solidFill>
                  </a:rPr>
                  <a:t>the displacement is </a:t>
                </a:r>
                <a14:m>
                  <m:oMath xmlns:m="http://schemas.openxmlformats.org/officeDocument/2006/math">
                    <m:r>
                      <a:rPr lang="en-US" sz="2200" b="1" i="1" u="sng">
                        <a:solidFill>
                          <a:srgbClr val="FF0000"/>
                        </a:solidFill>
                        <a:latin typeface="Cambria Math" panose="02040503050406030204" pitchFamily="18" charset="0"/>
                        <a:ea typeface="Cambria Math" panose="02040503050406030204" pitchFamily="18" charset="0"/>
                      </a:rPr>
                      <m:t>∆</m:t>
                    </m:r>
                    <m:r>
                      <a:rPr lang="tr-TR" sz="2200" b="1" i="1" u="sng">
                        <a:solidFill>
                          <a:srgbClr val="FF0000"/>
                        </a:solidFill>
                        <a:latin typeface="Cambria Math" panose="02040503050406030204" pitchFamily="18" charset="0"/>
                        <a:ea typeface="Cambria Math" panose="02040503050406030204" pitchFamily="18" charset="0"/>
                      </a:rPr>
                      <m:t>𝒙</m:t>
                    </m:r>
                    <m:r>
                      <a:rPr lang="tr-TR" sz="2200" b="1" i="1" u="sng">
                        <a:solidFill>
                          <a:srgbClr val="FF0000"/>
                        </a:solidFill>
                        <a:latin typeface="Cambria Math" panose="02040503050406030204" pitchFamily="18" charset="0"/>
                        <a:ea typeface="Cambria Math" panose="02040503050406030204" pitchFamily="18" charset="0"/>
                      </a:rPr>
                      <m:t>=</m:t>
                    </m:r>
                    <m:sSub>
                      <m:sSubPr>
                        <m:ctrlPr>
                          <a:rPr lang="en-US" sz="2200" b="1" i="1" u="sng" dirty="0">
                            <a:solidFill>
                              <a:srgbClr val="FF0000"/>
                            </a:solidFill>
                            <a:latin typeface="Cambria Math" panose="02040503050406030204" pitchFamily="18" charset="0"/>
                          </a:rPr>
                        </m:ctrlPr>
                      </m:sSubPr>
                      <m:e>
                        <m:r>
                          <a:rPr lang="tr-TR" sz="2200" b="1" i="1" u="sng" dirty="0">
                            <a:solidFill>
                              <a:srgbClr val="FF0000"/>
                            </a:solidFill>
                            <a:latin typeface="Cambria Math" panose="02040503050406030204" pitchFamily="18" charset="0"/>
                          </a:rPr>
                          <m:t>𝒙</m:t>
                        </m:r>
                      </m:e>
                      <m:sub>
                        <m:r>
                          <a:rPr lang="tr-TR" sz="2200" b="1" i="1" u="sng" dirty="0">
                            <a:solidFill>
                              <a:srgbClr val="FF0000"/>
                            </a:solidFill>
                            <a:latin typeface="Cambria Math" panose="02040503050406030204" pitchFamily="18" charset="0"/>
                          </a:rPr>
                          <m:t>𝒇</m:t>
                        </m:r>
                      </m:sub>
                    </m:sSub>
                    <m:r>
                      <a:rPr lang="tr-TR" sz="2200" b="1" i="1" u="sng" dirty="0">
                        <a:solidFill>
                          <a:srgbClr val="FF0000"/>
                        </a:solidFill>
                        <a:latin typeface="Cambria Math" panose="02040503050406030204" pitchFamily="18" charset="0"/>
                      </a:rPr>
                      <m:t>−</m:t>
                    </m:r>
                    <m:sSub>
                      <m:sSubPr>
                        <m:ctrlPr>
                          <a:rPr lang="en-US" sz="2200" b="1" i="1" u="sng" dirty="0">
                            <a:solidFill>
                              <a:srgbClr val="FF0000"/>
                            </a:solidFill>
                            <a:latin typeface="Cambria Math" panose="02040503050406030204" pitchFamily="18" charset="0"/>
                          </a:rPr>
                        </m:ctrlPr>
                      </m:sSubPr>
                      <m:e>
                        <m:r>
                          <a:rPr lang="tr-TR" sz="2200" b="1" i="1" u="sng" dirty="0">
                            <a:solidFill>
                              <a:srgbClr val="FF0000"/>
                            </a:solidFill>
                            <a:latin typeface="Cambria Math" panose="02040503050406030204" pitchFamily="18" charset="0"/>
                          </a:rPr>
                          <m:t>𝒙</m:t>
                        </m:r>
                      </m:e>
                      <m:sub>
                        <m:r>
                          <a:rPr lang="tr-TR" sz="2200" b="1" i="1" u="sng" dirty="0">
                            <a:solidFill>
                              <a:srgbClr val="FF0000"/>
                            </a:solidFill>
                            <a:latin typeface="Cambria Math" panose="02040503050406030204" pitchFamily="18" charset="0"/>
                          </a:rPr>
                          <m:t>İ</m:t>
                        </m:r>
                      </m:sub>
                    </m:sSub>
                    <m:r>
                      <a:rPr lang="tr-TR" sz="2200" b="1" i="1" u="sng" dirty="0">
                        <a:solidFill>
                          <a:srgbClr val="FF0000"/>
                        </a:solidFill>
                        <a:latin typeface="Cambria Math" panose="02040503050406030204" pitchFamily="18" charset="0"/>
                      </a:rPr>
                      <m:t>=</m:t>
                    </m:r>
                    <m:r>
                      <a:rPr lang="tr-TR" sz="2200" b="1" i="1" u="sng" dirty="0" smtClean="0">
                        <a:solidFill>
                          <a:srgbClr val="FF0000"/>
                        </a:solidFill>
                        <a:latin typeface="Cambria Math" panose="02040503050406030204" pitchFamily="18" charset="0"/>
                      </a:rPr>
                      <m:t>−</m:t>
                    </m:r>
                    <m:r>
                      <a:rPr lang="tr-TR" sz="2200" b="1" i="1" u="sng" dirty="0" smtClean="0">
                        <a:solidFill>
                          <a:srgbClr val="FF0000"/>
                        </a:solidFill>
                        <a:latin typeface="Cambria Math" panose="02040503050406030204" pitchFamily="18" charset="0"/>
                      </a:rPr>
                      <m:t>𝟓𝟑</m:t>
                    </m:r>
                    <m:r>
                      <a:rPr lang="tr-TR" sz="2200" b="1" i="1" u="sng" dirty="0" smtClean="0">
                        <a:solidFill>
                          <a:srgbClr val="FF0000"/>
                        </a:solidFill>
                        <a:latin typeface="Cambria Math" panose="02040503050406030204" pitchFamily="18" charset="0"/>
                      </a:rPr>
                      <m:t>−</m:t>
                    </m:r>
                    <m:r>
                      <a:rPr lang="tr-TR" sz="2200" b="1" i="1" u="sng" dirty="0" smtClean="0">
                        <a:solidFill>
                          <a:srgbClr val="FF0000"/>
                        </a:solidFill>
                        <a:latin typeface="Cambria Math" panose="02040503050406030204" pitchFamily="18" charset="0"/>
                      </a:rPr>
                      <m:t>𝟑𝟖</m:t>
                    </m:r>
                    <m:r>
                      <a:rPr lang="tr-TR" sz="2200" b="1" i="1" u="sng" dirty="0" smtClean="0">
                        <a:solidFill>
                          <a:srgbClr val="FF0000"/>
                        </a:solidFill>
                        <a:latin typeface="Cambria Math" panose="02040503050406030204" pitchFamily="18" charset="0"/>
                      </a:rPr>
                      <m:t>=−</m:t>
                    </m:r>
                    <m:r>
                      <a:rPr lang="tr-TR" sz="2200" b="1" i="1" u="sng" dirty="0" smtClean="0">
                        <a:solidFill>
                          <a:srgbClr val="FF0000"/>
                        </a:solidFill>
                        <a:latin typeface="Cambria Math" panose="02040503050406030204" pitchFamily="18" charset="0"/>
                      </a:rPr>
                      <m:t>𝟗𝟏</m:t>
                    </m:r>
                    <m:r>
                      <a:rPr lang="tr-TR" sz="2200" b="1" i="1" u="sng" dirty="0" smtClean="0">
                        <a:solidFill>
                          <a:srgbClr val="FF0000"/>
                        </a:solidFill>
                        <a:latin typeface="Cambria Math" panose="02040503050406030204" pitchFamily="18" charset="0"/>
                      </a:rPr>
                      <m:t> </m:t>
                    </m:r>
                    <m:r>
                      <a:rPr lang="tr-TR" sz="2200" b="1" i="1" u="sng" dirty="0" smtClean="0">
                        <a:solidFill>
                          <a:srgbClr val="FF0000"/>
                        </a:solidFill>
                        <a:latin typeface="Cambria Math" panose="02040503050406030204" pitchFamily="18" charset="0"/>
                      </a:rPr>
                      <m:t>𝒎</m:t>
                    </m:r>
                  </m:oMath>
                </a14:m>
                <a:r>
                  <a:rPr lang="en-US" sz="2200" b="1" i="1" u="sng" dirty="0">
                    <a:solidFill>
                      <a:srgbClr val="FF0000"/>
                    </a:solidFill>
                  </a:rPr>
                  <a:t>. </a:t>
                </a:r>
                <a:endParaRPr lang="tr-TR" sz="2200" b="1" i="1" u="sng" dirty="0" smtClean="0">
                  <a:solidFill>
                    <a:srgbClr val="FF0000"/>
                  </a:solidFill>
                </a:endParaRPr>
              </a:p>
              <a:p>
                <a:r>
                  <a:rPr lang="en-US" sz="2200" dirty="0" smtClean="0"/>
                  <a:t>positive </a:t>
                </a:r>
                <a:r>
                  <a:rPr lang="en-US" sz="2200" dirty="0"/>
                  <a:t>answer indicates a displacement in </a:t>
                </a:r>
                <a:endParaRPr lang="tr-TR" sz="2200" dirty="0"/>
              </a:p>
            </p:txBody>
          </p:sp>
        </mc:Choice>
        <mc:Fallback>
          <p:sp>
            <p:nvSpPr>
              <p:cNvPr id="18" name="Dikdörtgen 17"/>
              <p:cNvSpPr>
                <a:spLocks noRot="1" noChangeAspect="1" noMove="1" noResize="1" noEditPoints="1" noAdjustHandles="1" noChangeArrowheads="1" noChangeShapeType="1" noTextEdit="1"/>
              </p:cNvSpPr>
              <p:nvPr/>
            </p:nvSpPr>
            <p:spPr>
              <a:xfrm>
                <a:off x="0" y="950637"/>
                <a:ext cx="8238392" cy="3257430"/>
              </a:xfrm>
              <a:prstGeom prst="rect">
                <a:avLst/>
              </a:prstGeom>
              <a:blipFill>
                <a:blip r:embed="rId4"/>
                <a:stretch>
                  <a:fillRect l="-962" t="-1311" b="-2809"/>
                </a:stretch>
              </a:blipFill>
            </p:spPr>
            <p:txBody>
              <a:bodyPr/>
              <a:lstStyle/>
              <a:p>
                <a:r>
                  <a:rPr lang="tr-TR">
                    <a:noFill/>
                  </a:rPr>
                  <a:t> </a:t>
                </a:r>
              </a:p>
            </p:txBody>
          </p:sp>
        </mc:Fallback>
      </mc:AlternateContent>
    </p:spTree>
    <p:extLst>
      <p:ext uri="{BB962C8B-B14F-4D97-AF65-F5344CB8AC3E}">
        <p14:creationId xmlns:p14="http://schemas.microsoft.com/office/powerpoint/2010/main" val="30029507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915389" y="1897295"/>
            <a:ext cx="487233" cy="2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546469" y="1865182"/>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0641038" y="3307218"/>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486757" y="2168189"/>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96815" y="1538654"/>
            <a:ext cx="457200" cy="358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77508" y="4677507"/>
            <a:ext cx="2927838"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1354016" y="4677507"/>
            <a:ext cx="395654"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Dikdörtgen 33"/>
          <p:cNvSpPr/>
          <p:nvPr/>
        </p:nvSpPr>
        <p:spPr>
          <a:xfrm>
            <a:off x="8848958" y="5928873"/>
            <a:ext cx="2927838"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2"/>
          <a:stretch>
            <a:fillRect/>
          </a:stretch>
        </p:blipFill>
        <p:spPr>
          <a:xfrm>
            <a:off x="300202" y="1383240"/>
            <a:ext cx="8548756" cy="5323668"/>
          </a:xfrm>
          <a:prstGeom prst="rect">
            <a:avLst/>
          </a:prstGeom>
        </p:spPr>
      </p:pic>
    </p:spTree>
    <p:extLst>
      <p:ext uri="{BB962C8B-B14F-4D97-AF65-F5344CB8AC3E}">
        <p14:creationId xmlns:p14="http://schemas.microsoft.com/office/powerpoint/2010/main" val="1944447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2915389" y="1897295"/>
            <a:ext cx="487233" cy="284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5546469" y="1865182"/>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Dikdörtgen 24"/>
          <p:cNvSpPr/>
          <p:nvPr/>
        </p:nvSpPr>
        <p:spPr>
          <a:xfrm>
            <a:off x="10641038" y="3307218"/>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Dikdörtgen 25"/>
          <p:cNvSpPr/>
          <p:nvPr/>
        </p:nvSpPr>
        <p:spPr>
          <a:xfrm>
            <a:off x="2486757" y="2168189"/>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896815" y="1538654"/>
            <a:ext cx="457200" cy="358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77508" y="4677507"/>
            <a:ext cx="2927838"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Dikdörtgen 32"/>
          <p:cNvSpPr/>
          <p:nvPr/>
        </p:nvSpPr>
        <p:spPr>
          <a:xfrm>
            <a:off x="1354016" y="4677507"/>
            <a:ext cx="395654"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4" name="Dikdörtgen 33"/>
          <p:cNvSpPr/>
          <p:nvPr/>
        </p:nvSpPr>
        <p:spPr>
          <a:xfrm>
            <a:off x="8848958" y="5928873"/>
            <a:ext cx="2927838" cy="3341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2"/>
          <a:stretch>
            <a:fillRect/>
          </a:stretch>
        </p:blipFill>
        <p:spPr>
          <a:xfrm>
            <a:off x="3736731" y="1465023"/>
            <a:ext cx="8404453" cy="5366923"/>
          </a:xfrm>
          <a:prstGeom prst="rect">
            <a:avLst/>
          </a:prstGeom>
        </p:spPr>
      </p:pic>
      <p:pic>
        <p:nvPicPr>
          <p:cNvPr id="27" name="Resim 26"/>
          <p:cNvPicPr>
            <a:picLocks noChangeAspect="1"/>
          </p:cNvPicPr>
          <p:nvPr/>
        </p:nvPicPr>
        <p:blipFill>
          <a:blip r:embed="rId3"/>
          <a:stretch>
            <a:fillRect/>
          </a:stretch>
        </p:blipFill>
        <p:spPr>
          <a:xfrm>
            <a:off x="96683" y="2014902"/>
            <a:ext cx="5559691" cy="1516887"/>
          </a:xfrm>
          <a:prstGeom prst="rect">
            <a:avLst/>
          </a:prstGeom>
        </p:spPr>
      </p:pic>
    </p:spTree>
    <p:extLst>
      <p:ext uri="{BB962C8B-B14F-4D97-AF65-F5344CB8AC3E}">
        <p14:creationId xmlns:p14="http://schemas.microsoft.com/office/powerpoint/2010/main" val="28986539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2" name="Resim 11"/>
          <p:cNvPicPr>
            <a:picLocks noChangeAspect="1"/>
          </p:cNvPicPr>
          <p:nvPr/>
        </p:nvPicPr>
        <p:blipFill>
          <a:blip r:embed="rId2"/>
          <a:stretch>
            <a:fillRect/>
          </a:stretch>
        </p:blipFill>
        <p:spPr>
          <a:xfrm>
            <a:off x="1652953" y="1650259"/>
            <a:ext cx="9227556" cy="4550173"/>
          </a:xfrm>
          <a:prstGeom prst="rect">
            <a:avLst/>
          </a:prstGeom>
        </p:spPr>
      </p:pic>
    </p:spTree>
    <p:extLst>
      <p:ext uri="{BB962C8B-B14F-4D97-AF65-F5344CB8AC3E}">
        <p14:creationId xmlns:p14="http://schemas.microsoft.com/office/powerpoint/2010/main" val="35364145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2"/>
          <a:stretch>
            <a:fillRect/>
          </a:stretch>
        </p:blipFill>
        <p:spPr>
          <a:xfrm>
            <a:off x="48530" y="1443382"/>
            <a:ext cx="9170783" cy="1040445"/>
          </a:xfrm>
          <a:prstGeom prst="rect">
            <a:avLst/>
          </a:prstGeom>
        </p:spPr>
      </p:pic>
      <p:pic>
        <p:nvPicPr>
          <p:cNvPr id="11" name="Resim 10"/>
          <p:cNvPicPr>
            <a:picLocks noChangeAspect="1"/>
          </p:cNvPicPr>
          <p:nvPr/>
        </p:nvPicPr>
        <p:blipFill>
          <a:blip r:embed="rId3"/>
          <a:stretch>
            <a:fillRect/>
          </a:stretch>
        </p:blipFill>
        <p:spPr>
          <a:xfrm>
            <a:off x="7495058" y="2399797"/>
            <a:ext cx="4509629" cy="2209171"/>
          </a:xfrm>
          <a:prstGeom prst="rect">
            <a:avLst/>
          </a:prstGeom>
        </p:spPr>
      </p:pic>
    </p:spTree>
    <p:extLst>
      <p:ext uri="{BB962C8B-B14F-4D97-AF65-F5344CB8AC3E}">
        <p14:creationId xmlns:p14="http://schemas.microsoft.com/office/powerpoint/2010/main" val="1212954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0" name="Resim 9"/>
          <p:cNvPicPr>
            <a:picLocks noChangeAspect="1"/>
          </p:cNvPicPr>
          <p:nvPr/>
        </p:nvPicPr>
        <p:blipFill>
          <a:blip r:embed="rId2"/>
          <a:stretch>
            <a:fillRect/>
          </a:stretch>
        </p:blipFill>
        <p:spPr>
          <a:xfrm>
            <a:off x="48530" y="1443382"/>
            <a:ext cx="9170783" cy="1040445"/>
          </a:xfrm>
          <a:prstGeom prst="rect">
            <a:avLst/>
          </a:prstGeom>
        </p:spPr>
      </p:pic>
      <p:pic>
        <p:nvPicPr>
          <p:cNvPr id="2" name="Resim 1"/>
          <p:cNvPicPr>
            <a:picLocks noChangeAspect="1"/>
          </p:cNvPicPr>
          <p:nvPr/>
        </p:nvPicPr>
        <p:blipFill>
          <a:blip r:embed="rId3"/>
          <a:stretch>
            <a:fillRect/>
          </a:stretch>
        </p:blipFill>
        <p:spPr>
          <a:xfrm>
            <a:off x="91012" y="1496546"/>
            <a:ext cx="8852637" cy="4944717"/>
          </a:xfrm>
          <a:prstGeom prst="rect">
            <a:avLst/>
          </a:prstGeom>
        </p:spPr>
      </p:pic>
      <p:pic>
        <p:nvPicPr>
          <p:cNvPr id="11" name="Resim 10"/>
          <p:cNvPicPr>
            <a:picLocks noChangeAspect="1"/>
          </p:cNvPicPr>
          <p:nvPr/>
        </p:nvPicPr>
        <p:blipFill>
          <a:blip r:embed="rId4"/>
          <a:stretch>
            <a:fillRect/>
          </a:stretch>
        </p:blipFill>
        <p:spPr>
          <a:xfrm>
            <a:off x="7649308" y="3617449"/>
            <a:ext cx="4164886" cy="2040289"/>
          </a:xfrm>
          <a:prstGeom prst="rect">
            <a:avLst/>
          </a:prstGeom>
        </p:spPr>
      </p:pic>
    </p:spTree>
    <p:extLst>
      <p:ext uri="{BB962C8B-B14F-4D97-AF65-F5344CB8AC3E}">
        <p14:creationId xmlns:p14="http://schemas.microsoft.com/office/powerpoint/2010/main" val="5324881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215469" y="1533189"/>
            <a:ext cx="6326008" cy="1607861"/>
          </a:xfrm>
          <a:prstGeom prst="rect">
            <a:avLst/>
          </a:prstGeom>
        </p:spPr>
      </p:pic>
      <p:pic>
        <p:nvPicPr>
          <p:cNvPr id="12" name="Resim 11"/>
          <p:cNvPicPr>
            <a:picLocks noChangeAspect="1"/>
          </p:cNvPicPr>
          <p:nvPr/>
        </p:nvPicPr>
        <p:blipFill>
          <a:blip r:embed="rId3"/>
          <a:stretch>
            <a:fillRect/>
          </a:stretch>
        </p:blipFill>
        <p:spPr>
          <a:xfrm>
            <a:off x="6916352" y="4165851"/>
            <a:ext cx="5143555" cy="2446664"/>
          </a:xfrm>
          <a:prstGeom prst="rect">
            <a:avLst/>
          </a:prstGeom>
        </p:spPr>
      </p:pic>
    </p:spTree>
    <p:extLst>
      <p:ext uri="{BB962C8B-B14F-4D97-AF65-F5344CB8AC3E}">
        <p14:creationId xmlns:p14="http://schemas.microsoft.com/office/powerpoint/2010/main" val="2998722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30194" y="798465"/>
            <a:ext cx="9189119" cy="584775"/>
          </a:xfrm>
          <a:prstGeom prst="rect">
            <a:avLst/>
          </a:prstGeom>
        </p:spPr>
        <p:txBody>
          <a:bodyPr wrap="none">
            <a:spAutoFit/>
          </a:bodyPr>
          <a:lstStyle/>
          <a:p>
            <a:r>
              <a:rPr lang="en-US" sz="3200" b="1" u="sng" dirty="0">
                <a:solidFill>
                  <a:srgbClr val="FF0000"/>
                </a:solidFill>
              </a:rPr>
              <a:t>One-Dimensional Motion with Constant Acceleration</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0194" y="2013438"/>
            <a:ext cx="11065505" cy="4753312"/>
          </a:xfrm>
          <a:prstGeom prst="rect">
            <a:avLst/>
          </a:prstGeom>
        </p:spPr>
      </p:pic>
      <p:pic>
        <p:nvPicPr>
          <p:cNvPr id="25" name="Resim 24"/>
          <p:cNvPicPr>
            <a:picLocks noChangeAspect="1"/>
          </p:cNvPicPr>
          <p:nvPr/>
        </p:nvPicPr>
        <p:blipFill>
          <a:blip r:embed="rId3"/>
          <a:stretch>
            <a:fillRect/>
          </a:stretch>
        </p:blipFill>
        <p:spPr>
          <a:xfrm>
            <a:off x="6867343" y="191780"/>
            <a:ext cx="5143555" cy="2446664"/>
          </a:xfrm>
          <a:prstGeom prst="rect">
            <a:avLst/>
          </a:prstGeom>
        </p:spPr>
      </p:pic>
    </p:spTree>
    <p:extLst>
      <p:ext uri="{BB962C8B-B14F-4D97-AF65-F5344CB8AC3E}">
        <p14:creationId xmlns:p14="http://schemas.microsoft.com/office/powerpoint/2010/main" val="9837939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1" y="911663"/>
            <a:ext cx="10216662" cy="1938992"/>
          </a:xfrm>
          <a:prstGeom prst="rect">
            <a:avLst/>
          </a:prstGeom>
        </p:spPr>
        <p:txBody>
          <a:bodyPr wrap="square">
            <a:spAutoFit/>
          </a:bodyPr>
          <a:lstStyle/>
          <a:p>
            <a:pPr algn="just"/>
            <a:r>
              <a:rPr lang="en-US" sz="2400" dirty="0" smtClean="0"/>
              <a:t>When </a:t>
            </a:r>
            <a:r>
              <a:rPr lang="en-US" sz="2400" dirty="0"/>
              <a:t>air resistance is negligible, all objects dropped under the influence of gravity near Earth’s surface fall toward Earth with the same constant acceleration. This idea may seem obvious today, but it wasn’t until about 1600 that it was accepted. Prior to that time, the teachings of the great philosopher Aristotle (384–322 </a:t>
            </a:r>
            <a:r>
              <a:rPr lang="en-US" sz="2400" dirty="0" err="1"/>
              <a:t>b.c.</a:t>
            </a:r>
            <a:r>
              <a:rPr lang="en-US" sz="2400" dirty="0"/>
              <a:t>) had held that heavier objects fell faster than lighter ones.</a:t>
            </a:r>
            <a:endParaRPr lang="tr-TR" sz="2400" dirty="0"/>
          </a:p>
        </p:txBody>
      </p:sp>
      <p:pic>
        <p:nvPicPr>
          <p:cNvPr id="10" name="Resim 9"/>
          <p:cNvPicPr>
            <a:picLocks noChangeAspect="1"/>
          </p:cNvPicPr>
          <p:nvPr/>
        </p:nvPicPr>
        <p:blipFill>
          <a:blip r:embed="rId2"/>
          <a:stretch>
            <a:fillRect/>
          </a:stretch>
        </p:blipFill>
        <p:spPr>
          <a:xfrm>
            <a:off x="10132800" y="847578"/>
            <a:ext cx="2019475" cy="2339543"/>
          </a:xfrm>
          <a:prstGeom prst="rect">
            <a:avLst/>
          </a:prstGeom>
        </p:spPr>
      </p:pic>
      <p:sp>
        <p:nvSpPr>
          <p:cNvPr id="11" name="Dikdörtgen 10"/>
          <p:cNvSpPr/>
          <p:nvPr/>
        </p:nvSpPr>
        <p:spPr>
          <a:xfrm>
            <a:off x="607757" y="3173868"/>
            <a:ext cx="9525043" cy="3477875"/>
          </a:xfrm>
          <a:prstGeom prst="rect">
            <a:avLst/>
          </a:prstGeom>
          <a:ln>
            <a:solidFill>
              <a:srgbClr val="FF0000"/>
            </a:solidFill>
          </a:ln>
        </p:spPr>
        <p:txBody>
          <a:bodyPr wrap="square">
            <a:spAutoFit/>
          </a:bodyPr>
          <a:lstStyle/>
          <a:p>
            <a:pPr algn="just"/>
            <a:r>
              <a:rPr lang="en-US" sz="2000" dirty="0"/>
              <a:t>The expression freely falling object doesn’t necessarily refer to an object dropped from rest. A freely falling object is any object moving freely under the influence of gravity alone, regardless of its initial motion. Objects thrown upward or downward and those released from rest are all considered freely falling. </a:t>
            </a:r>
            <a:endParaRPr lang="tr-TR" sz="2000" dirty="0" smtClean="0"/>
          </a:p>
          <a:p>
            <a:pPr algn="just"/>
            <a:endParaRPr lang="tr-TR" sz="2000" dirty="0"/>
          </a:p>
          <a:p>
            <a:pPr algn="just"/>
            <a:r>
              <a:rPr lang="en-US" sz="2000" dirty="0" smtClean="0"/>
              <a:t>We </a:t>
            </a:r>
            <a:r>
              <a:rPr lang="en-US" sz="2000" dirty="0"/>
              <a:t>denote the magnitude of the free-fall acceleration by the symbol </a:t>
            </a:r>
            <a:r>
              <a:rPr lang="en-US" sz="2000" b="1" dirty="0"/>
              <a:t>g. </a:t>
            </a:r>
            <a:endParaRPr lang="tr-TR" sz="2000" b="1" dirty="0" smtClean="0"/>
          </a:p>
          <a:p>
            <a:pPr algn="just"/>
            <a:endParaRPr lang="tr-TR" sz="2000" dirty="0"/>
          </a:p>
          <a:p>
            <a:pPr algn="just"/>
            <a:r>
              <a:rPr lang="en-US" sz="2000" dirty="0" smtClean="0">
                <a:solidFill>
                  <a:srgbClr val="FF0000"/>
                </a:solidFill>
              </a:rPr>
              <a:t>The </a:t>
            </a:r>
            <a:r>
              <a:rPr lang="en-US" sz="2000" dirty="0">
                <a:solidFill>
                  <a:srgbClr val="FF0000"/>
                </a:solidFill>
              </a:rPr>
              <a:t>value of g decreases with increasing altitude, and varies slightly with latitude as well. At Earth’s surface, the value of </a:t>
            </a:r>
            <a:r>
              <a:rPr lang="en-US" sz="2000" b="1" dirty="0">
                <a:solidFill>
                  <a:srgbClr val="FF0000"/>
                </a:solidFill>
              </a:rPr>
              <a:t>g</a:t>
            </a:r>
            <a:r>
              <a:rPr lang="en-US" sz="2000" dirty="0">
                <a:solidFill>
                  <a:srgbClr val="FF0000"/>
                </a:solidFill>
              </a:rPr>
              <a:t> is approximately </a:t>
            </a:r>
            <a:r>
              <a:rPr lang="en-US" sz="2000" b="1" dirty="0">
                <a:solidFill>
                  <a:srgbClr val="FF0000"/>
                </a:solidFill>
              </a:rPr>
              <a:t>9.80 m/s</a:t>
            </a:r>
            <a:r>
              <a:rPr lang="en-US" sz="2000" b="1" baseline="30000" dirty="0">
                <a:solidFill>
                  <a:srgbClr val="FF0000"/>
                </a:solidFill>
              </a:rPr>
              <a:t>2</a:t>
            </a:r>
            <a:r>
              <a:rPr lang="en-US" sz="2000" dirty="0">
                <a:solidFill>
                  <a:srgbClr val="FF0000"/>
                </a:solidFill>
              </a:rPr>
              <a:t>. </a:t>
            </a:r>
            <a:endParaRPr lang="tr-TR" sz="2000" dirty="0" smtClean="0">
              <a:solidFill>
                <a:srgbClr val="FF0000"/>
              </a:solidFill>
            </a:endParaRPr>
          </a:p>
          <a:p>
            <a:pPr algn="just"/>
            <a:r>
              <a:rPr lang="en-US" sz="2000" dirty="0" smtClean="0">
                <a:solidFill>
                  <a:srgbClr val="FF0000"/>
                </a:solidFill>
              </a:rPr>
              <a:t>Unless </a:t>
            </a:r>
            <a:r>
              <a:rPr lang="en-US" sz="2000" dirty="0">
                <a:solidFill>
                  <a:srgbClr val="FF0000"/>
                </a:solidFill>
              </a:rPr>
              <a:t>stated otherwise, we will use this value for g in doing calculations. </a:t>
            </a:r>
            <a:endParaRPr lang="tr-TR" sz="2000" dirty="0" smtClean="0">
              <a:solidFill>
                <a:srgbClr val="FF0000"/>
              </a:solidFill>
            </a:endParaRPr>
          </a:p>
          <a:p>
            <a:pPr algn="just"/>
            <a:r>
              <a:rPr lang="en-US" sz="2000" b="1" dirty="0" smtClean="0">
                <a:solidFill>
                  <a:srgbClr val="FF0000"/>
                </a:solidFill>
              </a:rPr>
              <a:t>For </a:t>
            </a:r>
            <a:r>
              <a:rPr lang="en-US" sz="2000" b="1" dirty="0">
                <a:solidFill>
                  <a:srgbClr val="FF0000"/>
                </a:solidFill>
              </a:rPr>
              <a:t>quick estimates, use g &lt; 10 m/s</a:t>
            </a:r>
            <a:r>
              <a:rPr lang="en-US" sz="2000" b="1" baseline="30000" dirty="0">
                <a:solidFill>
                  <a:srgbClr val="FF0000"/>
                </a:solidFill>
              </a:rPr>
              <a:t>2</a:t>
            </a:r>
            <a:endParaRPr lang="tr-TR" sz="2000" b="1" baseline="30000" dirty="0">
              <a:solidFill>
                <a:srgbClr val="FF0000"/>
              </a:solidFill>
            </a:endParaRPr>
          </a:p>
        </p:txBody>
      </p:sp>
    </p:spTree>
    <p:extLst>
      <p:ext uri="{BB962C8B-B14F-4D97-AF65-F5344CB8AC3E}">
        <p14:creationId xmlns:p14="http://schemas.microsoft.com/office/powerpoint/2010/main" val="21301594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2"/>
          <a:stretch>
            <a:fillRect/>
          </a:stretch>
        </p:blipFill>
        <p:spPr>
          <a:xfrm>
            <a:off x="222735" y="954962"/>
            <a:ext cx="9756533" cy="5757775"/>
          </a:xfrm>
          <a:prstGeom prst="rect">
            <a:avLst/>
          </a:prstGeom>
        </p:spPr>
      </p:pic>
    </p:spTree>
    <p:extLst>
      <p:ext uri="{BB962C8B-B14F-4D97-AF65-F5344CB8AC3E}">
        <p14:creationId xmlns:p14="http://schemas.microsoft.com/office/powerpoint/2010/main" val="7015465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3200680" y="20"/>
            <a:ext cx="8991320" cy="4500638"/>
          </a:xfrm>
          <a:prstGeom prst="rect">
            <a:avLst/>
          </a:prstGeom>
        </p:spPr>
      </p:pic>
      <p:pic>
        <p:nvPicPr>
          <p:cNvPr id="8" name="Resim 7"/>
          <p:cNvPicPr>
            <a:picLocks noChangeAspect="1"/>
          </p:cNvPicPr>
          <p:nvPr/>
        </p:nvPicPr>
        <p:blipFill>
          <a:blip r:embed="rId3"/>
          <a:stretch>
            <a:fillRect/>
          </a:stretch>
        </p:blipFill>
        <p:spPr>
          <a:xfrm>
            <a:off x="91013" y="2944663"/>
            <a:ext cx="4587638" cy="3718882"/>
          </a:xfrm>
          <a:prstGeom prst="rect">
            <a:avLst/>
          </a:prstGeom>
        </p:spPr>
      </p:pic>
    </p:spTree>
    <p:extLst>
      <p:ext uri="{BB962C8B-B14F-4D97-AF65-F5344CB8AC3E}">
        <p14:creationId xmlns:p14="http://schemas.microsoft.com/office/powerpoint/2010/main" val="2739236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5851282" cy="553998"/>
          </a:xfrm>
          <a:prstGeom prst="rect">
            <a:avLst/>
          </a:prstGeom>
        </p:spPr>
        <p:txBody>
          <a:bodyPr wrap="none">
            <a:spAutoFit/>
          </a:bodyPr>
          <a:lstStyle/>
          <a:p>
            <a:r>
              <a:rPr lang="en-US" sz="3000" b="1" dirty="0">
                <a:solidFill>
                  <a:srgbClr val="FF0000"/>
                </a:solidFill>
                <a:latin typeface="Calibri gövde"/>
              </a:rPr>
              <a:t>2.2. Position and Displacement</a:t>
            </a:r>
            <a:endParaRPr lang="tr-TR" sz="3000" dirty="0"/>
          </a:p>
        </p:txBody>
      </p:sp>
      <p:pic>
        <p:nvPicPr>
          <p:cNvPr id="16" name="Resim 15"/>
          <p:cNvPicPr>
            <a:picLocks noChangeAspect="1"/>
          </p:cNvPicPr>
          <p:nvPr/>
        </p:nvPicPr>
        <p:blipFill>
          <a:blip r:embed="rId2"/>
          <a:stretch>
            <a:fillRect/>
          </a:stretch>
        </p:blipFill>
        <p:spPr>
          <a:xfrm>
            <a:off x="8948666" y="1310712"/>
            <a:ext cx="2555000" cy="865404"/>
          </a:xfrm>
          <a:prstGeom prst="rect">
            <a:avLst/>
          </a:prstGeom>
          <a:ln>
            <a:solidFill>
              <a:schemeClr val="accent1"/>
            </a:solidFill>
          </a:ln>
        </p:spPr>
      </p:pic>
      <p:sp>
        <p:nvSpPr>
          <p:cNvPr id="18" name="Dikdörtgen 17"/>
          <p:cNvSpPr/>
          <p:nvPr/>
        </p:nvSpPr>
        <p:spPr>
          <a:xfrm>
            <a:off x="0" y="950637"/>
            <a:ext cx="8238392" cy="1938992"/>
          </a:xfrm>
          <a:prstGeom prst="rect">
            <a:avLst/>
          </a:prstGeom>
        </p:spPr>
        <p:txBody>
          <a:bodyPr wrap="square">
            <a:spAutoFit/>
          </a:bodyPr>
          <a:lstStyle/>
          <a:p>
            <a:pPr algn="just"/>
            <a:r>
              <a:rPr lang="en-US" sz="2200" dirty="0" smtClean="0"/>
              <a:t>positive </a:t>
            </a:r>
            <a:r>
              <a:rPr lang="en-US" sz="2200" dirty="0"/>
              <a:t>answer indicates a displacement in </a:t>
            </a:r>
            <a:r>
              <a:rPr lang="en-US" sz="2400" dirty="0"/>
              <a:t>the positive x-direction, whereas a negative answer indicates a displacement in the negative x-direction. </a:t>
            </a:r>
            <a:endParaRPr lang="tr-TR" sz="2400" dirty="0" smtClean="0"/>
          </a:p>
          <a:p>
            <a:pPr algn="just"/>
            <a:r>
              <a:rPr lang="en-US" sz="2400" dirty="0" smtClean="0"/>
              <a:t>Active </a:t>
            </a:r>
            <a:r>
              <a:rPr lang="en-US" sz="2400" dirty="0"/>
              <a:t>Figure </a:t>
            </a:r>
            <a:r>
              <a:rPr lang="tr-TR" sz="2400" dirty="0"/>
              <a:t>b</a:t>
            </a:r>
            <a:r>
              <a:rPr lang="en-US" sz="2400" dirty="0" smtClean="0"/>
              <a:t> </a:t>
            </a:r>
            <a:r>
              <a:rPr lang="en-US" sz="2400" dirty="0"/>
              <a:t>displays the graph of the car’s position as a function of time.</a:t>
            </a:r>
            <a:endParaRPr lang="tr-TR" sz="2200" dirty="0"/>
          </a:p>
        </p:txBody>
      </p:sp>
      <p:pic>
        <p:nvPicPr>
          <p:cNvPr id="2" name="Resim 1"/>
          <p:cNvPicPr>
            <a:picLocks noChangeAspect="1"/>
          </p:cNvPicPr>
          <p:nvPr/>
        </p:nvPicPr>
        <p:blipFill>
          <a:blip r:embed="rId3"/>
          <a:stretch>
            <a:fillRect/>
          </a:stretch>
        </p:blipFill>
        <p:spPr>
          <a:xfrm>
            <a:off x="7189197" y="2536190"/>
            <a:ext cx="5024743" cy="4075625"/>
          </a:xfrm>
          <a:prstGeom prst="rect">
            <a:avLst/>
          </a:prstGeom>
        </p:spPr>
      </p:pic>
      <p:sp>
        <p:nvSpPr>
          <p:cNvPr id="3" name="Dikdörtgen 2"/>
          <p:cNvSpPr/>
          <p:nvPr/>
        </p:nvSpPr>
        <p:spPr>
          <a:xfrm>
            <a:off x="0" y="3442038"/>
            <a:ext cx="6849207" cy="2031325"/>
          </a:xfrm>
          <a:prstGeom prst="rect">
            <a:avLst/>
          </a:prstGeom>
        </p:spPr>
        <p:txBody>
          <a:bodyPr wrap="square">
            <a:spAutoFit/>
          </a:bodyPr>
          <a:lstStyle/>
          <a:p>
            <a:r>
              <a:rPr lang="en-US" dirty="0"/>
              <a:t>Because displacement has both a magnitude (size) and a direction, it’s a vector quantity, as are velocity and acceleration. </a:t>
            </a:r>
            <a:endParaRPr lang="tr-TR" dirty="0" smtClean="0"/>
          </a:p>
          <a:p>
            <a:r>
              <a:rPr lang="en-US" dirty="0" smtClean="0"/>
              <a:t>In </a:t>
            </a:r>
            <a:r>
              <a:rPr lang="en-US" dirty="0"/>
              <a:t>general, </a:t>
            </a:r>
            <a:r>
              <a:rPr lang="en-US" b="1" i="1" u="sng" dirty="0">
                <a:solidFill>
                  <a:srgbClr val="FF0000"/>
                </a:solidFill>
              </a:rPr>
              <a:t>a vector quantity is characterized by having both a magnitude and a direction</a:t>
            </a:r>
            <a:r>
              <a:rPr lang="en-US" dirty="0"/>
              <a:t>. </a:t>
            </a:r>
            <a:endParaRPr lang="tr-TR" dirty="0" smtClean="0"/>
          </a:p>
          <a:p>
            <a:r>
              <a:rPr lang="en-US" dirty="0" smtClean="0"/>
              <a:t>By </a:t>
            </a:r>
            <a:r>
              <a:rPr lang="en-US" dirty="0"/>
              <a:t>contrast, a scalar quantity has magnitude, but no direction. Scalar quantities such as mass and temperature are completely specified by a numeric value with appropriate units; no direction is involved.</a:t>
            </a:r>
            <a:endParaRPr lang="tr-TR" dirty="0"/>
          </a:p>
        </p:txBody>
      </p:sp>
    </p:spTree>
    <p:extLst>
      <p:ext uri="{BB962C8B-B14F-4D97-AF65-F5344CB8AC3E}">
        <p14:creationId xmlns:p14="http://schemas.microsoft.com/office/powerpoint/2010/main" val="28979134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2"/>
          <a:stretch>
            <a:fillRect/>
          </a:stretch>
        </p:blipFill>
        <p:spPr>
          <a:xfrm>
            <a:off x="72864" y="928874"/>
            <a:ext cx="4015559" cy="3348285"/>
          </a:xfrm>
          <a:prstGeom prst="rect">
            <a:avLst/>
          </a:prstGeom>
        </p:spPr>
      </p:pic>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a:picLocks noChangeAspect="1"/>
          </p:cNvPicPr>
          <p:nvPr/>
        </p:nvPicPr>
        <p:blipFill>
          <a:blip r:embed="rId3"/>
          <a:stretch>
            <a:fillRect/>
          </a:stretch>
        </p:blipFill>
        <p:spPr>
          <a:xfrm>
            <a:off x="4425461" y="120601"/>
            <a:ext cx="2885302" cy="6768939"/>
          </a:xfrm>
          <a:prstGeom prst="rect">
            <a:avLst/>
          </a:prstGeom>
        </p:spPr>
      </p:pic>
    </p:spTree>
    <p:extLst>
      <p:ext uri="{BB962C8B-B14F-4D97-AF65-F5344CB8AC3E}">
        <p14:creationId xmlns:p14="http://schemas.microsoft.com/office/powerpoint/2010/main" val="26119468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a:picLocks noChangeAspect="1"/>
          </p:cNvPicPr>
          <p:nvPr/>
        </p:nvPicPr>
        <p:blipFill>
          <a:blip r:embed="rId2"/>
          <a:stretch>
            <a:fillRect/>
          </a:stretch>
        </p:blipFill>
        <p:spPr>
          <a:xfrm>
            <a:off x="9268261" y="89061"/>
            <a:ext cx="2885302" cy="6768939"/>
          </a:xfrm>
          <a:prstGeom prst="rect">
            <a:avLst/>
          </a:prstGeom>
        </p:spPr>
      </p:pic>
      <p:pic>
        <p:nvPicPr>
          <p:cNvPr id="8" name="Resim 7"/>
          <p:cNvPicPr>
            <a:picLocks noChangeAspect="1"/>
          </p:cNvPicPr>
          <p:nvPr/>
        </p:nvPicPr>
        <p:blipFill>
          <a:blip r:embed="rId3"/>
          <a:stretch>
            <a:fillRect/>
          </a:stretch>
        </p:blipFill>
        <p:spPr>
          <a:xfrm>
            <a:off x="85680" y="808083"/>
            <a:ext cx="9139452" cy="4924502"/>
          </a:xfrm>
          <a:prstGeom prst="rect">
            <a:avLst/>
          </a:prstGeom>
        </p:spPr>
      </p:pic>
    </p:spTree>
    <p:extLst>
      <p:ext uri="{BB962C8B-B14F-4D97-AF65-F5344CB8AC3E}">
        <p14:creationId xmlns:p14="http://schemas.microsoft.com/office/powerpoint/2010/main" val="31118821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a:picLocks noChangeAspect="1"/>
          </p:cNvPicPr>
          <p:nvPr/>
        </p:nvPicPr>
        <p:blipFill>
          <a:blip r:embed="rId2"/>
          <a:stretch>
            <a:fillRect/>
          </a:stretch>
        </p:blipFill>
        <p:spPr>
          <a:xfrm>
            <a:off x="9268261" y="89061"/>
            <a:ext cx="2885302" cy="6768939"/>
          </a:xfrm>
          <a:prstGeom prst="rect">
            <a:avLst/>
          </a:prstGeom>
        </p:spPr>
      </p:pic>
      <p:pic>
        <p:nvPicPr>
          <p:cNvPr id="2" name="Resim 1"/>
          <p:cNvPicPr>
            <a:picLocks noChangeAspect="1"/>
          </p:cNvPicPr>
          <p:nvPr/>
        </p:nvPicPr>
        <p:blipFill>
          <a:blip r:embed="rId3"/>
          <a:stretch>
            <a:fillRect/>
          </a:stretch>
        </p:blipFill>
        <p:spPr>
          <a:xfrm>
            <a:off x="115826" y="1622168"/>
            <a:ext cx="8570974" cy="2290180"/>
          </a:xfrm>
          <a:prstGeom prst="rect">
            <a:avLst/>
          </a:prstGeom>
        </p:spPr>
      </p:pic>
      <p:sp>
        <p:nvSpPr>
          <p:cNvPr id="10" name="Dikdörtgen 9"/>
          <p:cNvSpPr/>
          <p:nvPr/>
        </p:nvSpPr>
        <p:spPr>
          <a:xfrm>
            <a:off x="181396" y="3430098"/>
            <a:ext cx="3177266" cy="192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4697885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81396" y="3430098"/>
            <a:ext cx="3177266" cy="192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181396" y="1407586"/>
            <a:ext cx="9093427" cy="679394"/>
          </a:xfrm>
          <a:prstGeom prst="rect">
            <a:avLst/>
          </a:prstGeom>
        </p:spPr>
      </p:pic>
      <p:sp>
        <p:nvSpPr>
          <p:cNvPr id="11" name="Metin kutusu 10"/>
          <p:cNvSpPr txBox="1"/>
          <p:nvPr/>
        </p:nvSpPr>
        <p:spPr>
          <a:xfrm>
            <a:off x="1770029" y="1021289"/>
            <a:ext cx="1002323" cy="646331"/>
          </a:xfrm>
          <a:prstGeom prst="rect">
            <a:avLst/>
          </a:prstGeom>
          <a:solidFill>
            <a:schemeClr val="bg1"/>
          </a:solidFill>
          <a:ln>
            <a:solidFill>
              <a:schemeClr val="bg1"/>
            </a:solidFill>
          </a:ln>
        </p:spPr>
        <p:txBody>
          <a:bodyPr wrap="square" rtlCol="0">
            <a:spAutoFit/>
          </a:bodyPr>
          <a:lstStyle/>
          <a:p>
            <a:r>
              <a:rPr lang="tr-TR" dirty="0" err="1" smtClean="0"/>
              <a:t>Before</a:t>
            </a:r>
            <a:r>
              <a:rPr lang="tr-TR" dirty="0" smtClean="0"/>
              <a:t> </a:t>
            </a:r>
            <a:r>
              <a:rPr lang="tr-TR" dirty="0" err="1" smtClean="0"/>
              <a:t>example</a:t>
            </a:r>
            <a:endParaRPr lang="tr-TR" dirty="0"/>
          </a:p>
        </p:txBody>
      </p:sp>
      <p:pic>
        <p:nvPicPr>
          <p:cNvPr id="21" name="Resim 20"/>
          <p:cNvPicPr>
            <a:picLocks noChangeAspect="1"/>
          </p:cNvPicPr>
          <p:nvPr/>
        </p:nvPicPr>
        <p:blipFill>
          <a:blip r:embed="rId3"/>
          <a:stretch>
            <a:fillRect/>
          </a:stretch>
        </p:blipFill>
        <p:spPr>
          <a:xfrm>
            <a:off x="137435" y="2329961"/>
            <a:ext cx="7204142" cy="4434177"/>
          </a:xfrm>
          <a:prstGeom prst="rect">
            <a:avLst/>
          </a:prstGeom>
        </p:spPr>
      </p:pic>
    </p:spTree>
    <p:extLst>
      <p:ext uri="{BB962C8B-B14F-4D97-AF65-F5344CB8AC3E}">
        <p14:creationId xmlns:p14="http://schemas.microsoft.com/office/powerpoint/2010/main" val="15212071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81396" y="3430098"/>
            <a:ext cx="3177266" cy="192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p:nvPicPr>
        <p:blipFill>
          <a:blip r:embed="rId2"/>
          <a:stretch>
            <a:fillRect/>
          </a:stretch>
        </p:blipFill>
        <p:spPr>
          <a:xfrm>
            <a:off x="181396" y="1407586"/>
            <a:ext cx="9093427" cy="679394"/>
          </a:xfrm>
          <a:prstGeom prst="rect">
            <a:avLst/>
          </a:prstGeom>
        </p:spPr>
      </p:pic>
      <p:sp>
        <p:nvSpPr>
          <p:cNvPr id="11" name="Metin kutusu 10"/>
          <p:cNvSpPr txBox="1"/>
          <p:nvPr/>
        </p:nvSpPr>
        <p:spPr>
          <a:xfrm>
            <a:off x="1770029" y="1021289"/>
            <a:ext cx="1002323" cy="646331"/>
          </a:xfrm>
          <a:prstGeom prst="rect">
            <a:avLst/>
          </a:prstGeom>
          <a:solidFill>
            <a:schemeClr val="bg1"/>
          </a:solidFill>
          <a:ln>
            <a:solidFill>
              <a:schemeClr val="bg1"/>
            </a:solidFill>
          </a:ln>
        </p:spPr>
        <p:txBody>
          <a:bodyPr wrap="square" rtlCol="0">
            <a:spAutoFit/>
          </a:bodyPr>
          <a:lstStyle/>
          <a:p>
            <a:r>
              <a:rPr lang="tr-TR" dirty="0" err="1" smtClean="0"/>
              <a:t>Before</a:t>
            </a:r>
            <a:r>
              <a:rPr lang="tr-TR" dirty="0" smtClean="0"/>
              <a:t> </a:t>
            </a:r>
            <a:r>
              <a:rPr lang="tr-TR" dirty="0" err="1" smtClean="0"/>
              <a:t>example</a:t>
            </a:r>
            <a:endParaRPr lang="tr-TR" dirty="0"/>
          </a:p>
        </p:txBody>
      </p:sp>
      <p:pic>
        <p:nvPicPr>
          <p:cNvPr id="2" name="Resim 1"/>
          <p:cNvPicPr>
            <a:picLocks noChangeAspect="1"/>
          </p:cNvPicPr>
          <p:nvPr/>
        </p:nvPicPr>
        <p:blipFill>
          <a:blip r:embed="rId3"/>
          <a:stretch>
            <a:fillRect/>
          </a:stretch>
        </p:blipFill>
        <p:spPr>
          <a:xfrm>
            <a:off x="216803" y="2281794"/>
            <a:ext cx="8505166" cy="2126291"/>
          </a:xfrm>
          <a:prstGeom prst="rect">
            <a:avLst/>
          </a:prstGeom>
        </p:spPr>
      </p:pic>
    </p:spTree>
    <p:extLst>
      <p:ext uri="{BB962C8B-B14F-4D97-AF65-F5344CB8AC3E}">
        <p14:creationId xmlns:p14="http://schemas.microsoft.com/office/powerpoint/2010/main" val="2200969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81396" y="3430098"/>
            <a:ext cx="3177266" cy="192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8" name="Resim 17"/>
          <p:cNvPicPr>
            <a:picLocks noChangeAspect="1"/>
          </p:cNvPicPr>
          <p:nvPr/>
        </p:nvPicPr>
        <p:blipFill>
          <a:blip r:embed="rId2"/>
          <a:stretch>
            <a:fillRect/>
          </a:stretch>
        </p:blipFill>
        <p:spPr>
          <a:xfrm>
            <a:off x="36136" y="725933"/>
            <a:ext cx="3755479" cy="3586693"/>
          </a:xfrm>
          <a:prstGeom prst="rect">
            <a:avLst/>
          </a:prstGeom>
        </p:spPr>
      </p:pic>
      <p:pic>
        <p:nvPicPr>
          <p:cNvPr id="21" name="Resim 20"/>
          <p:cNvPicPr>
            <a:picLocks noChangeAspect="1"/>
          </p:cNvPicPr>
          <p:nvPr/>
        </p:nvPicPr>
        <p:blipFill>
          <a:blip r:embed="rId3"/>
          <a:stretch>
            <a:fillRect/>
          </a:stretch>
        </p:blipFill>
        <p:spPr>
          <a:xfrm>
            <a:off x="5234032" y="922155"/>
            <a:ext cx="4293616" cy="5150115"/>
          </a:xfrm>
          <a:prstGeom prst="rect">
            <a:avLst/>
          </a:prstGeom>
        </p:spPr>
      </p:pic>
    </p:spTree>
    <p:extLst>
      <p:ext uri="{BB962C8B-B14F-4D97-AF65-F5344CB8AC3E}">
        <p14:creationId xmlns:p14="http://schemas.microsoft.com/office/powerpoint/2010/main" val="4222966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5" name="Dikdörtgen 4"/>
          <p:cNvSpPr/>
          <p:nvPr/>
        </p:nvSpPr>
        <p:spPr>
          <a:xfrm>
            <a:off x="0" y="120601"/>
            <a:ext cx="3791615" cy="584775"/>
          </a:xfrm>
          <a:prstGeom prst="rect">
            <a:avLst/>
          </a:prstGeom>
        </p:spPr>
        <p:txBody>
          <a:bodyPr wrap="none">
            <a:spAutoFit/>
          </a:bodyPr>
          <a:lstStyle/>
          <a:p>
            <a:r>
              <a:rPr lang="en-US" sz="3200" b="1" u="sng" dirty="0">
                <a:solidFill>
                  <a:srgbClr val="FF0000"/>
                </a:solidFill>
              </a:rPr>
              <a:t>Freely Falling Objects</a:t>
            </a:r>
            <a:endParaRPr lang="tr-TR" sz="3000" b="1" i="1" u="sng" dirty="0">
              <a:solidFill>
                <a:srgbClr val="FF0000"/>
              </a:solidFill>
            </a:endParaRPr>
          </a:p>
        </p:txBody>
      </p:sp>
      <p:sp>
        <p:nvSpPr>
          <p:cNvPr id="3" name="Dikdörtgen 2"/>
          <p:cNvSpPr/>
          <p:nvPr/>
        </p:nvSpPr>
        <p:spPr>
          <a:xfrm>
            <a:off x="8361485" y="2329962"/>
            <a:ext cx="325315" cy="307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p:cNvSpPr/>
          <p:nvPr/>
        </p:nvSpPr>
        <p:spPr>
          <a:xfrm>
            <a:off x="6093069" y="1661746"/>
            <a:ext cx="448408"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91013" y="4500658"/>
            <a:ext cx="180766" cy="1777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5275385" y="1890346"/>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Dikdörtgen 18"/>
          <p:cNvSpPr/>
          <p:nvPr/>
        </p:nvSpPr>
        <p:spPr>
          <a:xfrm>
            <a:off x="3625361" y="2639951"/>
            <a:ext cx="378069" cy="24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9627577" y="3141050"/>
            <a:ext cx="975946" cy="578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Dikdörtgen 19"/>
          <p:cNvSpPr/>
          <p:nvPr/>
        </p:nvSpPr>
        <p:spPr>
          <a:xfrm>
            <a:off x="1644161" y="1496547"/>
            <a:ext cx="457200"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Dikdörtgen 12"/>
          <p:cNvSpPr/>
          <p:nvPr/>
        </p:nvSpPr>
        <p:spPr>
          <a:xfrm>
            <a:off x="4624754" y="2013438"/>
            <a:ext cx="650631" cy="3165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Dikdörtgen 13"/>
          <p:cNvSpPr/>
          <p:nvPr/>
        </p:nvSpPr>
        <p:spPr>
          <a:xfrm>
            <a:off x="8361485" y="3719146"/>
            <a:ext cx="756138" cy="4132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Dikdörtgen 14"/>
          <p:cNvSpPr/>
          <p:nvPr/>
        </p:nvSpPr>
        <p:spPr>
          <a:xfrm>
            <a:off x="1354015" y="4202723"/>
            <a:ext cx="395654" cy="2979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Dikdörtgen 22"/>
          <p:cNvSpPr/>
          <p:nvPr/>
        </p:nvSpPr>
        <p:spPr>
          <a:xfrm>
            <a:off x="7121769" y="5937171"/>
            <a:ext cx="698948" cy="270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Dikdörtgen 23"/>
          <p:cNvSpPr/>
          <p:nvPr/>
        </p:nvSpPr>
        <p:spPr>
          <a:xfrm>
            <a:off x="5842529" y="6277708"/>
            <a:ext cx="443971"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Dikdörtgen 3"/>
          <p:cNvSpPr/>
          <p:nvPr/>
        </p:nvSpPr>
        <p:spPr>
          <a:xfrm>
            <a:off x="8976946" y="2483827"/>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Dikdörtgen 21"/>
          <p:cNvSpPr/>
          <p:nvPr/>
        </p:nvSpPr>
        <p:spPr>
          <a:xfrm>
            <a:off x="8918828" y="5856576"/>
            <a:ext cx="1138604" cy="5846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Dikdörtgen 27"/>
          <p:cNvSpPr/>
          <p:nvPr/>
        </p:nvSpPr>
        <p:spPr>
          <a:xfrm>
            <a:off x="1872761" y="4202722"/>
            <a:ext cx="427229" cy="219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80848" y="2136531"/>
            <a:ext cx="423698" cy="193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p:cNvSpPr/>
          <p:nvPr/>
        </p:nvSpPr>
        <p:spPr>
          <a:xfrm>
            <a:off x="181396" y="3430098"/>
            <a:ext cx="3177266" cy="1923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1" name="Resim 20"/>
          <p:cNvPicPr>
            <a:picLocks noChangeAspect="1"/>
          </p:cNvPicPr>
          <p:nvPr/>
        </p:nvPicPr>
        <p:blipFill>
          <a:blip r:embed="rId2"/>
          <a:stretch>
            <a:fillRect/>
          </a:stretch>
        </p:blipFill>
        <p:spPr>
          <a:xfrm>
            <a:off x="8734895" y="1557327"/>
            <a:ext cx="3429573" cy="4113711"/>
          </a:xfrm>
          <a:prstGeom prst="rect">
            <a:avLst/>
          </a:prstGeom>
        </p:spPr>
      </p:pic>
      <p:pic>
        <p:nvPicPr>
          <p:cNvPr id="2" name="Resim 1"/>
          <p:cNvPicPr>
            <a:picLocks noChangeAspect="1"/>
          </p:cNvPicPr>
          <p:nvPr/>
        </p:nvPicPr>
        <p:blipFill>
          <a:blip r:embed="rId3"/>
          <a:stretch>
            <a:fillRect/>
          </a:stretch>
        </p:blipFill>
        <p:spPr>
          <a:xfrm>
            <a:off x="0" y="621633"/>
            <a:ext cx="8071855" cy="1482350"/>
          </a:xfrm>
          <a:prstGeom prst="rect">
            <a:avLst/>
          </a:prstGeom>
        </p:spPr>
      </p:pic>
      <p:pic>
        <p:nvPicPr>
          <p:cNvPr id="11" name="Resim 10"/>
          <p:cNvPicPr>
            <a:picLocks noChangeAspect="1"/>
          </p:cNvPicPr>
          <p:nvPr/>
        </p:nvPicPr>
        <p:blipFill>
          <a:blip r:embed="rId4"/>
          <a:stretch>
            <a:fillRect/>
          </a:stretch>
        </p:blipFill>
        <p:spPr>
          <a:xfrm>
            <a:off x="91013" y="1974090"/>
            <a:ext cx="8500165" cy="4883910"/>
          </a:xfrm>
          <a:prstGeom prst="rect">
            <a:avLst/>
          </a:prstGeom>
        </p:spPr>
      </p:pic>
    </p:spTree>
    <p:extLst>
      <p:ext uri="{BB962C8B-B14F-4D97-AF65-F5344CB8AC3E}">
        <p14:creationId xmlns:p14="http://schemas.microsoft.com/office/powerpoint/2010/main" val="1372857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4" name="Dikdörtgen 3"/>
          <p:cNvSpPr/>
          <p:nvPr/>
        </p:nvSpPr>
        <p:spPr>
          <a:xfrm>
            <a:off x="181397" y="1261885"/>
            <a:ext cx="11916818" cy="3477875"/>
          </a:xfrm>
          <a:prstGeom prst="rect">
            <a:avLst/>
          </a:prstGeom>
          <a:ln>
            <a:solidFill>
              <a:srgbClr val="FF0000"/>
            </a:solidFill>
          </a:ln>
        </p:spPr>
        <p:txBody>
          <a:bodyPr wrap="square">
            <a:spAutoFit/>
          </a:bodyPr>
          <a:lstStyle/>
          <a:p>
            <a:r>
              <a:rPr lang="en-US" sz="2200" b="1" dirty="0" smtClean="0"/>
              <a:t>In </a:t>
            </a:r>
            <a:r>
              <a:rPr lang="en-US" sz="2200" b="1" dirty="0"/>
              <a:t>everyday usage the terms speed and velocity are interchangeable. </a:t>
            </a:r>
            <a:endParaRPr lang="tr-TR" sz="2200" b="1" dirty="0" smtClean="0"/>
          </a:p>
          <a:p>
            <a:r>
              <a:rPr lang="en-US" sz="2200" b="1" dirty="0" smtClean="0"/>
              <a:t>In </a:t>
            </a:r>
            <a:r>
              <a:rPr lang="en-US" sz="2200" b="1" dirty="0"/>
              <a:t>physics, however, there’s a clear distinction between them: </a:t>
            </a:r>
            <a:endParaRPr lang="tr-TR" sz="2200" b="1" dirty="0" smtClean="0"/>
          </a:p>
          <a:p>
            <a:r>
              <a:rPr lang="en-US" sz="2200" b="1" dirty="0" smtClean="0"/>
              <a:t>Speed </a:t>
            </a:r>
            <a:r>
              <a:rPr lang="en-US" sz="2200" b="1" dirty="0"/>
              <a:t>is a scalar quantity, having only magnitude, whereas </a:t>
            </a:r>
            <a:endParaRPr lang="tr-TR" sz="2200" b="1" dirty="0" smtClean="0"/>
          </a:p>
          <a:p>
            <a:r>
              <a:rPr lang="en-US" sz="2200" b="1" dirty="0" smtClean="0"/>
              <a:t>velocity </a:t>
            </a:r>
            <a:r>
              <a:rPr lang="en-US" sz="2200" b="1" dirty="0"/>
              <a:t>is a vector, having both magnitude and direction. </a:t>
            </a:r>
            <a:endParaRPr lang="tr-TR" sz="2200" b="1" dirty="0" smtClean="0"/>
          </a:p>
          <a:p>
            <a:endParaRPr lang="tr-TR" sz="2200" b="1" dirty="0"/>
          </a:p>
          <a:p>
            <a:r>
              <a:rPr lang="en-US" sz="2200" b="1" dirty="0" smtClean="0"/>
              <a:t>Why </a:t>
            </a:r>
            <a:r>
              <a:rPr lang="en-US" sz="2200" b="1" dirty="0"/>
              <a:t>must velocity be a vector? </a:t>
            </a:r>
            <a:endParaRPr lang="tr-TR" sz="2200" b="1" dirty="0" smtClean="0"/>
          </a:p>
          <a:p>
            <a:r>
              <a:rPr lang="en-US" sz="2200" b="1" dirty="0" smtClean="0"/>
              <a:t>If </a:t>
            </a:r>
            <a:r>
              <a:rPr lang="en-US" sz="2200" b="1" dirty="0"/>
              <a:t>you want to get to a town 70 km away in an hour’s time, it’s not enough to drive at a speed of 70 km/h; you must travel in the correct direction as well. </a:t>
            </a:r>
            <a:endParaRPr lang="tr-TR" sz="2200" b="1" dirty="0" smtClean="0"/>
          </a:p>
          <a:p>
            <a:r>
              <a:rPr lang="en-US" sz="2200" b="1" dirty="0" smtClean="0"/>
              <a:t>That’s </a:t>
            </a:r>
            <a:r>
              <a:rPr lang="en-US" sz="2200" b="1" dirty="0"/>
              <a:t>obvious, but it shows that velocity gives considerably more information than speed, as will be made more precise in the formal definitions.</a:t>
            </a:r>
            <a:endParaRPr lang="tr-TR" sz="2200" b="1"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pic>
        <p:nvPicPr>
          <p:cNvPr id="6" name="Resim 5"/>
          <p:cNvPicPr>
            <a:picLocks noChangeAspect="1"/>
          </p:cNvPicPr>
          <p:nvPr/>
        </p:nvPicPr>
        <p:blipFill>
          <a:blip r:embed="rId2"/>
          <a:stretch>
            <a:fillRect/>
          </a:stretch>
        </p:blipFill>
        <p:spPr>
          <a:xfrm>
            <a:off x="3446364" y="4801316"/>
            <a:ext cx="8651851" cy="1880838"/>
          </a:xfrm>
          <a:prstGeom prst="rect">
            <a:avLst/>
          </a:prstGeom>
        </p:spPr>
      </p:pic>
    </p:spTree>
    <p:extLst>
      <p:ext uri="{BB962C8B-B14F-4D97-AF65-F5344CB8AC3E}">
        <p14:creationId xmlns:p14="http://schemas.microsoft.com/office/powerpoint/2010/main" val="1810304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4" name="Dikdörtgen 3"/>
          <p:cNvSpPr/>
          <p:nvPr/>
        </p:nvSpPr>
        <p:spPr>
          <a:xfrm>
            <a:off x="181397" y="1261885"/>
            <a:ext cx="11916818" cy="3477875"/>
          </a:xfrm>
          <a:prstGeom prst="rect">
            <a:avLst/>
          </a:prstGeom>
          <a:ln>
            <a:solidFill>
              <a:srgbClr val="FF0000"/>
            </a:solidFill>
          </a:ln>
        </p:spPr>
        <p:txBody>
          <a:bodyPr wrap="square">
            <a:spAutoFit/>
          </a:bodyPr>
          <a:lstStyle/>
          <a:p>
            <a:r>
              <a:rPr lang="en-US" sz="2200" b="1" dirty="0" smtClean="0"/>
              <a:t>In </a:t>
            </a:r>
            <a:r>
              <a:rPr lang="en-US" sz="2200" b="1" dirty="0"/>
              <a:t>everyday usage the terms speed and velocity are interchangeable. </a:t>
            </a:r>
            <a:endParaRPr lang="tr-TR" sz="2200" b="1" dirty="0" smtClean="0"/>
          </a:p>
          <a:p>
            <a:r>
              <a:rPr lang="en-US" sz="2200" b="1" dirty="0" smtClean="0"/>
              <a:t>In </a:t>
            </a:r>
            <a:r>
              <a:rPr lang="en-US" sz="2200" b="1" dirty="0"/>
              <a:t>physics, however, there’s a clear distinction between them: </a:t>
            </a:r>
            <a:endParaRPr lang="tr-TR" sz="2200" b="1" dirty="0" smtClean="0"/>
          </a:p>
          <a:p>
            <a:r>
              <a:rPr lang="en-US" sz="2200" b="1" dirty="0" smtClean="0"/>
              <a:t>Speed </a:t>
            </a:r>
            <a:r>
              <a:rPr lang="en-US" sz="2200" b="1" dirty="0"/>
              <a:t>is a scalar quantity, having only magnitude, whereas </a:t>
            </a:r>
            <a:endParaRPr lang="tr-TR" sz="2200" b="1" dirty="0" smtClean="0"/>
          </a:p>
          <a:p>
            <a:r>
              <a:rPr lang="en-US" sz="2200" b="1" dirty="0" smtClean="0"/>
              <a:t>velocity </a:t>
            </a:r>
            <a:r>
              <a:rPr lang="en-US" sz="2200" b="1" dirty="0"/>
              <a:t>is a vector, having both magnitude and direction. </a:t>
            </a:r>
            <a:endParaRPr lang="tr-TR" sz="2200" b="1" dirty="0" smtClean="0"/>
          </a:p>
          <a:p>
            <a:endParaRPr lang="tr-TR" sz="2200" b="1" dirty="0"/>
          </a:p>
          <a:p>
            <a:r>
              <a:rPr lang="en-US" sz="2200" b="1" dirty="0" smtClean="0"/>
              <a:t>Why </a:t>
            </a:r>
            <a:r>
              <a:rPr lang="en-US" sz="2200" b="1" dirty="0"/>
              <a:t>must velocity be a vector? </a:t>
            </a:r>
            <a:endParaRPr lang="tr-TR" sz="2200" b="1" dirty="0" smtClean="0"/>
          </a:p>
          <a:p>
            <a:r>
              <a:rPr lang="en-US" sz="2200" b="1" dirty="0" smtClean="0"/>
              <a:t>If </a:t>
            </a:r>
            <a:r>
              <a:rPr lang="en-US" sz="2200" b="1" dirty="0"/>
              <a:t>you want to get to a town 70 km away in an hour’s time, it’s not enough to drive at a speed of 70 km/h; you must travel in the correct direction as well. </a:t>
            </a:r>
            <a:endParaRPr lang="tr-TR" sz="2200" b="1" dirty="0" smtClean="0"/>
          </a:p>
          <a:p>
            <a:r>
              <a:rPr lang="en-US" sz="2200" b="1" dirty="0" smtClean="0"/>
              <a:t>That’s </a:t>
            </a:r>
            <a:r>
              <a:rPr lang="en-US" sz="2200" b="1" dirty="0"/>
              <a:t>obvious, but it shows that velocity gives considerably more information than speed, as will be made more precise in the formal definitions.</a:t>
            </a:r>
            <a:endParaRPr lang="tr-TR" sz="2200" b="1"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pic>
        <p:nvPicPr>
          <p:cNvPr id="6" name="Resim 5"/>
          <p:cNvPicPr>
            <a:picLocks noChangeAspect="1"/>
          </p:cNvPicPr>
          <p:nvPr/>
        </p:nvPicPr>
        <p:blipFill>
          <a:blip r:embed="rId2"/>
          <a:stretch>
            <a:fillRect/>
          </a:stretch>
        </p:blipFill>
        <p:spPr>
          <a:xfrm>
            <a:off x="3446364" y="4801316"/>
            <a:ext cx="8651851" cy="1880838"/>
          </a:xfrm>
          <a:prstGeom prst="rect">
            <a:avLst/>
          </a:prstGeom>
        </p:spPr>
      </p:pic>
    </p:spTree>
    <p:extLst>
      <p:ext uri="{BB962C8B-B14F-4D97-AF65-F5344CB8AC3E}">
        <p14:creationId xmlns:p14="http://schemas.microsoft.com/office/powerpoint/2010/main" val="410691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kdörtgen 8"/>
          <p:cNvSpPr/>
          <p:nvPr/>
        </p:nvSpPr>
        <p:spPr>
          <a:xfrm>
            <a:off x="7820717" y="0"/>
            <a:ext cx="4343752" cy="830997"/>
          </a:xfrm>
          <a:prstGeom prst="rect">
            <a:avLst/>
          </a:prstGeom>
        </p:spPr>
        <p:txBody>
          <a:bodyPr wrap="square">
            <a:spAutoFit/>
          </a:bodyPr>
          <a:lstStyle/>
          <a:p>
            <a:pPr algn="r"/>
            <a:r>
              <a:rPr lang="en-US" sz="2400" b="1" i="1" dirty="0">
                <a:solidFill>
                  <a:srgbClr val="FF0000"/>
                </a:solidFill>
                <a:latin typeface="Calibri gövde"/>
              </a:rPr>
              <a:t>Chapter </a:t>
            </a:r>
            <a:r>
              <a:rPr lang="tr-TR" sz="2400" b="1" i="1" dirty="0">
                <a:solidFill>
                  <a:srgbClr val="FF0000"/>
                </a:solidFill>
                <a:latin typeface="Calibri gövde"/>
              </a:rPr>
              <a:t>2</a:t>
            </a:r>
            <a:r>
              <a:rPr lang="en-US" sz="2400" b="1" i="1" dirty="0">
                <a:solidFill>
                  <a:srgbClr val="FF0000"/>
                </a:solidFill>
                <a:latin typeface="Calibri gövde"/>
              </a:rPr>
              <a:t> </a:t>
            </a:r>
            <a:r>
              <a:rPr lang="tr-TR" sz="2400" b="1" i="1" dirty="0">
                <a:solidFill>
                  <a:srgbClr val="FF0000"/>
                </a:solidFill>
                <a:latin typeface="Calibri gövde"/>
              </a:rPr>
              <a:t/>
            </a:r>
            <a:br>
              <a:rPr lang="tr-TR" sz="2400" b="1" i="1" dirty="0">
                <a:solidFill>
                  <a:srgbClr val="FF0000"/>
                </a:solidFill>
                <a:latin typeface="Calibri gövde"/>
              </a:rPr>
            </a:br>
            <a:r>
              <a:rPr lang="en-US" sz="2400" b="1" i="1" u="sng" dirty="0">
                <a:solidFill>
                  <a:srgbClr val="FF0000"/>
                </a:solidFill>
                <a:latin typeface="Calibri gövde"/>
              </a:rPr>
              <a:t>Motion Along a Straight Line </a:t>
            </a:r>
            <a:endParaRPr lang="tr-TR" sz="2400" dirty="0"/>
          </a:p>
        </p:txBody>
      </p:sp>
      <p:sp>
        <p:nvSpPr>
          <p:cNvPr id="10" name="Dikdörtgen 9"/>
          <p:cNvSpPr/>
          <p:nvPr/>
        </p:nvSpPr>
        <p:spPr>
          <a:xfrm>
            <a:off x="0" y="0"/>
            <a:ext cx="6415282" cy="584775"/>
          </a:xfrm>
          <a:prstGeom prst="rect">
            <a:avLst/>
          </a:prstGeom>
        </p:spPr>
        <p:txBody>
          <a:bodyPr wrap="none">
            <a:spAutoFit/>
          </a:bodyPr>
          <a:lstStyle/>
          <a:p>
            <a:r>
              <a:rPr lang="en-US" sz="3200" b="1" dirty="0">
                <a:solidFill>
                  <a:srgbClr val="FF0000"/>
                </a:solidFill>
                <a:latin typeface="Calibri gövde"/>
              </a:rPr>
              <a:t>2.3. Average Velocity and Speed</a:t>
            </a:r>
            <a:endParaRPr lang="tr-TR" sz="3000" dirty="0"/>
          </a:p>
        </p:txBody>
      </p:sp>
      <p:sp>
        <p:nvSpPr>
          <p:cNvPr id="5" name="Dikdörtgen 4"/>
          <p:cNvSpPr/>
          <p:nvPr/>
        </p:nvSpPr>
        <p:spPr>
          <a:xfrm>
            <a:off x="181396" y="646331"/>
            <a:ext cx="1545103" cy="553998"/>
          </a:xfrm>
          <a:prstGeom prst="rect">
            <a:avLst/>
          </a:prstGeom>
        </p:spPr>
        <p:txBody>
          <a:bodyPr wrap="none">
            <a:spAutoFit/>
          </a:bodyPr>
          <a:lstStyle/>
          <a:p>
            <a:r>
              <a:rPr lang="en-US" sz="3000" b="1" i="1" u="sng" dirty="0">
                <a:solidFill>
                  <a:srgbClr val="FF0000"/>
                </a:solidFill>
              </a:rPr>
              <a:t>Velocity </a:t>
            </a:r>
            <a:endParaRPr lang="tr-TR" sz="3000" b="1" i="1" u="sng" dirty="0">
              <a:solidFill>
                <a:srgbClr val="FF0000"/>
              </a:solidFill>
            </a:endParaRPr>
          </a:p>
        </p:txBody>
      </p:sp>
      <p:pic>
        <p:nvPicPr>
          <p:cNvPr id="2" name="Resim 1"/>
          <p:cNvPicPr>
            <a:picLocks noChangeAspect="1"/>
          </p:cNvPicPr>
          <p:nvPr/>
        </p:nvPicPr>
        <p:blipFill>
          <a:blip r:embed="rId2"/>
          <a:stretch>
            <a:fillRect/>
          </a:stretch>
        </p:blipFill>
        <p:spPr>
          <a:xfrm>
            <a:off x="0" y="1261885"/>
            <a:ext cx="12082220" cy="1226338"/>
          </a:xfrm>
          <a:prstGeom prst="rect">
            <a:avLst/>
          </a:prstGeom>
        </p:spPr>
      </p:pic>
      <p:pic>
        <p:nvPicPr>
          <p:cNvPr id="3" name="Resim 2"/>
          <p:cNvPicPr>
            <a:picLocks noChangeAspect="1"/>
          </p:cNvPicPr>
          <p:nvPr/>
        </p:nvPicPr>
        <p:blipFill>
          <a:blip r:embed="rId3"/>
          <a:stretch>
            <a:fillRect/>
          </a:stretch>
        </p:blipFill>
        <p:spPr>
          <a:xfrm>
            <a:off x="546416" y="2389048"/>
            <a:ext cx="11737731" cy="4468952"/>
          </a:xfrm>
          <a:prstGeom prst="rect">
            <a:avLst/>
          </a:prstGeom>
        </p:spPr>
      </p:pic>
    </p:spTree>
    <p:extLst>
      <p:ext uri="{BB962C8B-B14F-4D97-AF65-F5344CB8AC3E}">
        <p14:creationId xmlns:p14="http://schemas.microsoft.com/office/powerpoint/2010/main" val="1801787450"/>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2311</TotalTime>
  <Words>2379</Words>
  <Application>Microsoft Office PowerPoint</Application>
  <PresentationFormat>Geniş ekran</PresentationFormat>
  <Paragraphs>252</Paragraphs>
  <Slides>66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66</vt:i4>
      </vt:variant>
    </vt:vector>
  </HeadingPairs>
  <TitlesOfParts>
    <vt:vector size="73" baseType="lpstr">
      <vt:lpstr>Arial</vt:lpstr>
      <vt:lpstr>Calibri</vt:lpstr>
      <vt:lpstr>Calibri gövde</vt:lpstr>
      <vt:lpstr>Calibri Light</vt:lpstr>
      <vt:lpstr>Cambria Math</vt:lpstr>
      <vt:lpstr>Symbol</vt:lpstr>
      <vt:lpstr>Office Teması</vt:lpstr>
      <vt:lpstr>Chapter 2  Motion Along a Straight Line  2.1. Motion  2.2. Position and Displacement  2.3. Average Velocity and Speed  2.4. Instantaneous Velocity and Speed  2.5. Acceleration 2.6. Constant Acceleration  2.7. Free Fall Acceleration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Physics and Measurements   1.1 Standards of Length, Mass and Time  1.2 Matter and Model Building  1.3. Density and Atomic Mass  1.4 Dimensional Analysis  1.5 Conversion of Units  1.6 Estimates and Order of Magnitude Calculations  1.7 Significant Figures</dc:title>
  <dc:creator>SÜREYYA AYDIN YÜKSEL</dc:creator>
  <cp:lastModifiedBy>SÜREYYA AYDIN YÜKSEL</cp:lastModifiedBy>
  <cp:revision>127</cp:revision>
  <dcterms:created xsi:type="dcterms:W3CDTF">2022-10-01T11:27:28Z</dcterms:created>
  <dcterms:modified xsi:type="dcterms:W3CDTF">2022-10-09T03:28:44Z</dcterms:modified>
</cp:coreProperties>
</file>