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65" r:id="rId3"/>
    <p:sldId id="264" r:id="rId4"/>
    <p:sldId id="26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9942513" cy="676116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631790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42485-621F-4DBE-BF54-99D9F18B2C26}" type="datetimeFigureOut">
              <a:rPr lang="tr-TR" smtClean="0"/>
              <a:t>20.08.2020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631790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E550A-C1B9-4125-8C74-A8E7DF9861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5235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1A71-FA6B-4318-A83A-53B800C7B679}" type="datetimeFigureOut">
              <a:rPr lang="tr-TR" smtClean="0"/>
              <a:t>20.08.2020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3CFD-C515-4E21-BF2D-DD3D220451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0028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1A71-FA6B-4318-A83A-53B800C7B679}" type="datetimeFigureOut">
              <a:rPr lang="tr-TR" smtClean="0"/>
              <a:t>20.08.2020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3CFD-C515-4E21-BF2D-DD3D220451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843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1A71-FA6B-4318-A83A-53B800C7B679}" type="datetimeFigureOut">
              <a:rPr lang="tr-TR" smtClean="0"/>
              <a:t>20.08.2020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3CFD-C515-4E21-BF2D-DD3D220451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36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1A71-FA6B-4318-A83A-53B800C7B679}" type="datetimeFigureOut">
              <a:rPr lang="tr-TR" smtClean="0"/>
              <a:t>20.08.2020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3CFD-C515-4E21-BF2D-DD3D220451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021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1A71-FA6B-4318-A83A-53B800C7B679}" type="datetimeFigureOut">
              <a:rPr lang="tr-TR" smtClean="0"/>
              <a:t>20.08.2020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3CFD-C515-4E21-BF2D-DD3D220451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497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1A71-FA6B-4318-A83A-53B800C7B679}" type="datetimeFigureOut">
              <a:rPr lang="tr-TR" smtClean="0"/>
              <a:t>20.08.2020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3CFD-C515-4E21-BF2D-DD3D220451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181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1A71-FA6B-4318-A83A-53B800C7B679}" type="datetimeFigureOut">
              <a:rPr lang="tr-TR" smtClean="0"/>
              <a:t>20.08.2020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3CFD-C515-4E21-BF2D-DD3D220451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2112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1A71-FA6B-4318-A83A-53B800C7B679}" type="datetimeFigureOut">
              <a:rPr lang="tr-TR" smtClean="0"/>
              <a:t>20.08.2020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3CFD-C515-4E21-BF2D-DD3D220451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672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1A71-FA6B-4318-A83A-53B800C7B679}" type="datetimeFigureOut">
              <a:rPr lang="tr-TR" smtClean="0"/>
              <a:t>20.08.2020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3CFD-C515-4E21-BF2D-DD3D220451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5788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1A71-FA6B-4318-A83A-53B800C7B679}" type="datetimeFigureOut">
              <a:rPr lang="tr-TR" smtClean="0"/>
              <a:t>20.08.2020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3CFD-C515-4E21-BF2D-DD3D220451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8636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1A71-FA6B-4318-A83A-53B800C7B679}" type="datetimeFigureOut">
              <a:rPr lang="tr-TR" smtClean="0"/>
              <a:t>20.08.2020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3CFD-C515-4E21-BF2D-DD3D220451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9869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71A71-FA6B-4318-A83A-53B800C7B679}" type="datetimeFigureOut">
              <a:rPr lang="tr-TR" smtClean="0"/>
              <a:t>20.08.2020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D3CFD-C515-4E21-BF2D-DD3D220451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331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59" y="156718"/>
            <a:ext cx="6675865" cy="1427639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24559" y="870537"/>
            <a:ext cx="10694332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500" b="1" dirty="0" smtClean="0">
                <a:solidFill>
                  <a:srgbClr val="FF0000"/>
                </a:solidFill>
              </a:rPr>
              <a:t>KUSUR: </a:t>
            </a:r>
            <a:r>
              <a:rPr lang="tr-TR" sz="2500" dirty="0" smtClean="0"/>
              <a:t>Kristalde atomların uzak düzende dizilişinde hatalara denir. Bu durum fazla atom, eksik atom veya </a:t>
            </a:r>
            <a:r>
              <a:rPr lang="tr-TR" sz="2500" dirty="0" err="1" smtClean="0"/>
              <a:t>safsızlık</a:t>
            </a:r>
            <a:r>
              <a:rPr lang="tr-TR" sz="2500" dirty="0" smtClean="0"/>
              <a:t> atomuyla gerçekleşebilir.</a:t>
            </a:r>
            <a:endParaRPr lang="tr-TR" sz="2500" dirty="0"/>
          </a:p>
        </p:txBody>
      </p:sp>
      <p:sp>
        <p:nvSpPr>
          <p:cNvPr id="10" name="Dikdörtgen 9"/>
          <p:cNvSpPr/>
          <p:nvPr/>
        </p:nvSpPr>
        <p:spPr>
          <a:xfrm>
            <a:off x="506994" y="2690336"/>
            <a:ext cx="86370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kristal yapıda örgü noktasında atomun olması gereken yerde olmaması durumu: BOŞLUK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Atomik sıralamada bir bölgede atomik düzeni bozan fazladan bir atom olması durumuna ARAYER ATOMU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Yapıda kristalin kendi atomu yerine başka bir yabancı atom bulunması durumu SAFSIZLIK /KİRLİLİK ATOMU, olarak adlandırılır.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6998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58" y="228459"/>
            <a:ext cx="7126363" cy="163655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58" y="1865014"/>
            <a:ext cx="11173333" cy="5109838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334979" y="1937442"/>
            <a:ext cx="5069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2-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5915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02" y="86067"/>
            <a:ext cx="5417174" cy="195597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208230" y="2363451"/>
            <a:ext cx="1180571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dirty="0" smtClean="0"/>
              <a:t>2D kristal kusurları</a:t>
            </a:r>
          </a:p>
          <a:p>
            <a:endParaRPr lang="tr-TR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000" dirty="0" smtClean="0"/>
              <a:t>Kristal yüzeyi ile iç kısımlardaki atomların durumları farklıdır.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000" dirty="0" smtClean="0"/>
              <a:t>İç kısımlardaki atomlar komşu atomların etkilerinden tüm yönlerde simetrik etkilenirken yüzey atomlarında bu etki farklılaşır çünkü komşu atom kavramı sadece 2D vardır.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000" dirty="0" smtClean="0"/>
              <a:t>Bu nedenle yüzey atomları arası mesafeler değişmektedir.</a:t>
            </a:r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val="497614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02" y="86067"/>
            <a:ext cx="5417174" cy="195597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298765" y="3259744"/>
            <a:ext cx="118057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dirty="0" smtClean="0"/>
              <a:t>2D kristal kusurları</a:t>
            </a:r>
          </a:p>
          <a:p>
            <a:endParaRPr lang="tr-TR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000" dirty="0" smtClean="0"/>
              <a:t>Yüzey atomlarının bazı bağlarının kopması nedeniyle bu kopan bağlara ait elektronları serbest durumdadırlar.</a:t>
            </a:r>
            <a:endParaRPr lang="tr-TR" sz="3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302" y="298435"/>
            <a:ext cx="3332010" cy="348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28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02" y="86067"/>
            <a:ext cx="5417174" cy="195597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298765" y="3259744"/>
            <a:ext cx="118057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dirty="0" smtClean="0"/>
              <a:t>2D kristal kusurları</a:t>
            </a:r>
          </a:p>
          <a:p>
            <a:endParaRPr lang="tr-TR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000" dirty="0" smtClean="0"/>
              <a:t>Veya Komşu iki atomun sp3 </a:t>
            </a:r>
            <a:r>
              <a:rPr lang="tr-TR" sz="3000" dirty="0" err="1" smtClean="0"/>
              <a:t>hibritleşmesiyle</a:t>
            </a:r>
            <a:r>
              <a:rPr lang="tr-TR" sz="3000" dirty="0" smtClean="0"/>
              <a:t> birleşmesi de söz konusu olabilir </a:t>
            </a:r>
            <a:endParaRPr lang="tr-TR" sz="3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864" y="358129"/>
            <a:ext cx="4371807" cy="387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1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02" y="86067"/>
            <a:ext cx="5417174" cy="195597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298765" y="3259744"/>
            <a:ext cx="1180571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dirty="0" smtClean="0"/>
              <a:t>Katılar 3 farklı türde </a:t>
            </a:r>
            <a:r>
              <a:rPr lang="tr-TR" sz="3000" dirty="0" err="1" smtClean="0"/>
              <a:t>kristallenir</a:t>
            </a:r>
            <a:r>
              <a:rPr lang="tr-TR" sz="3000" dirty="0" smtClean="0"/>
              <a:t> ve hangi tipte </a:t>
            </a:r>
            <a:r>
              <a:rPr lang="tr-TR" sz="3000" dirty="0" err="1" smtClean="0"/>
              <a:t>kristalleneceği</a:t>
            </a:r>
            <a:r>
              <a:rPr lang="tr-TR" sz="3000" dirty="0" smtClean="0"/>
              <a:t> kristal büyütme zamanındaki süreçlerle ilişkilidir. Eğer soğutma sürecinde tek merkezden </a:t>
            </a:r>
            <a:r>
              <a:rPr lang="tr-TR" sz="3000" dirty="0" err="1" smtClean="0"/>
              <a:t>kristallenirse</a:t>
            </a:r>
            <a:r>
              <a:rPr lang="tr-TR" sz="3000" dirty="0" smtClean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000" dirty="0" smtClean="0"/>
              <a:t>1- Tek kristal</a:t>
            </a:r>
          </a:p>
          <a:p>
            <a:r>
              <a:rPr lang="tr-TR" sz="3000" dirty="0" smtClean="0"/>
              <a:t>Çoklu merkezlerden </a:t>
            </a:r>
            <a:r>
              <a:rPr lang="tr-TR" sz="3000" dirty="0" err="1" smtClean="0"/>
              <a:t>kristallenirse</a:t>
            </a:r>
            <a:r>
              <a:rPr lang="tr-TR" sz="3000" dirty="0" smtClean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000" dirty="0" smtClean="0"/>
              <a:t>2-Mozaik Kristal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000" dirty="0" smtClean="0"/>
              <a:t>3-Polikristal</a:t>
            </a:r>
            <a:endParaRPr lang="tr-TR" sz="3000" dirty="0"/>
          </a:p>
        </p:txBody>
      </p:sp>
      <p:sp>
        <p:nvSpPr>
          <p:cNvPr id="2" name="Dikdörtgen 1"/>
          <p:cNvSpPr/>
          <p:nvPr/>
        </p:nvSpPr>
        <p:spPr>
          <a:xfrm>
            <a:off x="199176" y="1530036"/>
            <a:ext cx="5232903" cy="5120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8672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02" y="86067"/>
            <a:ext cx="5417174" cy="195597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298765" y="3259744"/>
            <a:ext cx="1180571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000" dirty="0" smtClean="0"/>
              <a:t>Katılar 3 farklı türde </a:t>
            </a:r>
            <a:r>
              <a:rPr lang="tr-TR" sz="3000" dirty="0" err="1" smtClean="0"/>
              <a:t>kristallenir</a:t>
            </a:r>
            <a:endParaRPr lang="tr-TR" sz="3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000" dirty="0" smtClean="0"/>
              <a:t>1- Tek kristal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000" dirty="0" smtClean="0"/>
              <a:t>2-Mozaik Kristal: Tane boyutu 0.1-1 mm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000" dirty="0" smtClean="0"/>
              <a:t>3-Polikristal: Tane boyutu 1-20 </a:t>
            </a:r>
            <a:r>
              <a:rPr lang="tr-TR" sz="3000" dirty="0" smtClean="0">
                <a:latin typeface="Symbol" panose="05050102010706020507" pitchFamily="18" charset="2"/>
              </a:rPr>
              <a:t>m</a:t>
            </a:r>
            <a:r>
              <a:rPr lang="tr-TR" sz="3000" dirty="0" smtClean="0"/>
              <a:t>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sz="3000" dirty="0"/>
          </a:p>
        </p:txBody>
      </p:sp>
      <p:sp>
        <p:nvSpPr>
          <p:cNvPr id="2" name="Metin kutusu 1"/>
          <p:cNvSpPr txBox="1"/>
          <p:nvPr/>
        </p:nvSpPr>
        <p:spPr>
          <a:xfrm>
            <a:off x="7396681" y="4309450"/>
            <a:ext cx="4237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Mozaik ve </a:t>
            </a:r>
            <a:r>
              <a:rPr lang="tr-TR" b="1" dirty="0" err="1" smtClean="0">
                <a:solidFill>
                  <a:srgbClr val="FF0000"/>
                </a:solidFill>
              </a:rPr>
              <a:t>polikristaller</a:t>
            </a:r>
            <a:r>
              <a:rPr lang="tr-TR" b="1" dirty="0" smtClean="0">
                <a:solidFill>
                  <a:srgbClr val="FF0000"/>
                </a:solidFill>
              </a:rPr>
              <a:t> tane denilen yapılardan oluşmaktadır.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725878" y="5512052"/>
            <a:ext cx="101382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="1" dirty="0" smtClean="0">
                <a:solidFill>
                  <a:srgbClr val="FF0000"/>
                </a:solidFill>
              </a:rPr>
              <a:t>Bu tanelerin kristal yönelimleri farklıdır. </a:t>
            </a:r>
            <a:endParaRPr lang="tr-TR" sz="2500" b="1" dirty="0">
              <a:solidFill>
                <a:srgbClr val="FF0000"/>
              </a:solidFill>
            </a:endParaRPr>
          </a:p>
          <a:p>
            <a:r>
              <a:rPr lang="tr-TR" sz="2500" b="1" dirty="0" smtClean="0">
                <a:solidFill>
                  <a:srgbClr val="FF0000"/>
                </a:solidFill>
              </a:rPr>
              <a:t>Bu nedenle tane sınırlarında atomlar arasında kusurlar oluşmaktadır.</a:t>
            </a:r>
            <a:endParaRPr lang="tr-TR" sz="2500" b="1" dirty="0">
              <a:solidFill>
                <a:srgbClr val="FF0000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99176" y="1530036"/>
            <a:ext cx="5232903" cy="5120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1162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02" y="86067"/>
            <a:ext cx="5417174" cy="195597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626290" y="4154032"/>
            <a:ext cx="1013828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="1" dirty="0">
                <a:solidFill>
                  <a:srgbClr val="FF0000"/>
                </a:solidFill>
              </a:rPr>
              <a:t>T</a:t>
            </a:r>
            <a:r>
              <a:rPr lang="tr-TR" sz="2500" b="1" dirty="0" smtClean="0">
                <a:solidFill>
                  <a:srgbClr val="FF0000"/>
                </a:solidFill>
              </a:rPr>
              <a:t>ane sınırları: katı cismin iki tane sınırı arası bölgesine denir.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500" b="1" dirty="0" smtClean="0">
                <a:solidFill>
                  <a:srgbClr val="FF0000"/>
                </a:solidFill>
              </a:rPr>
              <a:t>Bu bölgelerde atom yoğunluğu diğer bölgelere kıyasla daha azdır.</a:t>
            </a:r>
          </a:p>
          <a:p>
            <a:endParaRPr lang="tr-TR" sz="2500" b="1" dirty="0" smtClean="0">
              <a:solidFill>
                <a:srgbClr val="FF00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310" y="1064055"/>
            <a:ext cx="6578710" cy="2777155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199176" y="1530036"/>
            <a:ext cx="5232903" cy="5120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4336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02" y="86067"/>
            <a:ext cx="5417174" cy="195597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427114" y="5041272"/>
            <a:ext cx="1166831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="1" dirty="0" smtClean="0">
                <a:solidFill>
                  <a:srgbClr val="FF0000"/>
                </a:solidFill>
              </a:rPr>
              <a:t>Paketleme kusurları atomik tabakaların ardışık yerleşmesinde oluşan sapmalara denir.</a:t>
            </a:r>
          </a:p>
          <a:p>
            <a:r>
              <a:rPr lang="tr-TR" sz="2500" b="1" dirty="0" smtClean="0">
                <a:solidFill>
                  <a:srgbClr val="FF0000"/>
                </a:solidFill>
              </a:rPr>
              <a:t>ABCABC şeklinde paketlemede C düzeyinin bir kısmının olamaması iç paketleme kusuru (2.19a)</a:t>
            </a:r>
          </a:p>
          <a:p>
            <a:r>
              <a:rPr lang="tr-TR" sz="2500" b="1" dirty="0" smtClean="0">
                <a:solidFill>
                  <a:srgbClr val="FF0000"/>
                </a:solidFill>
              </a:rPr>
              <a:t>İlave bir düzeyin gelmesine de dış paketleme </a:t>
            </a:r>
            <a:r>
              <a:rPr lang="tr-TR" sz="2500" b="1" smtClean="0">
                <a:solidFill>
                  <a:srgbClr val="FF0000"/>
                </a:solidFill>
              </a:rPr>
              <a:t>kusuru (2.19b)</a:t>
            </a:r>
          </a:p>
          <a:p>
            <a:r>
              <a:rPr lang="tr-TR" sz="2500" b="1" dirty="0" smtClean="0">
                <a:solidFill>
                  <a:srgbClr val="FF0000"/>
                </a:solidFill>
              </a:rPr>
              <a:t>denir.</a:t>
            </a:r>
          </a:p>
          <a:p>
            <a:endParaRPr lang="tr-TR" sz="2500" b="1" dirty="0" smtClean="0">
              <a:solidFill>
                <a:srgbClr val="FF000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200" y="1865014"/>
            <a:ext cx="6280859" cy="305119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44855" y="1064055"/>
            <a:ext cx="5232903" cy="5120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2280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59" y="156718"/>
            <a:ext cx="6675865" cy="1427639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24559" y="870537"/>
            <a:ext cx="10694332" cy="1246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500" dirty="0" smtClean="0"/>
          </a:p>
          <a:p>
            <a:endParaRPr lang="tr-TR" sz="2500" dirty="0"/>
          </a:p>
          <a:p>
            <a:endParaRPr lang="tr-TR" sz="2500" dirty="0"/>
          </a:p>
        </p:txBody>
      </p:sp>
      <p:sp>
        <p:nvSpPr>
          <p:cNvPr id="10" name="Dikdörtgen 9"/>
          <p:cNvSpPr/>
          <p:nvPr/>
        </p:nvSpPr>
        <p:spPr>
          <a:xfrm>
            <a:off x="506994" y="2690336"/>
            <a:ext cx="109003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dirty="0" smtClean="0"/>
              <a:t>Kristallerde görülen üç farklı örgü kusuru tanımlanabilir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000" dirty="0" smtClean="0"/>
              <a:t>1. Noktasal kusurlar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000" dirty="0" smtClean="0"/>
              <a:t>2. Çizgisel kusurlar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000" dirty="0" smtClean="0"/>
              <a:t>3. Düzlemsel kusurlar</a:t>
            </a:r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val="2781159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59" y="156718"/>
            <a:ext cx="6675865" cy="142763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325925" y="1919335"/>
            <a:ext cx="1193246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dirty="0" smtClean="0"/>
              <a:t>Kristalin tekrarlayan atom sıralama düzenindeki hata birkaç atom boyutunda ise, bu tür kusurlar Nokta Kusur denir.</a:t>
            </a:r>
          </a:p>
          <a:p>
            <a:endParaRPr lang="tr-TR" sz="3000" dirty="0"/>
          </a:p>
          <a:p>
            <a:r>
              <a:rPr lang="tr-TR" sz="3000" dirty="0" smtClean="0"/>
              <a:t>Kristalde oluşan bu noktasal kusur, sadece kristalin bulunduğu kısmındaki durumları etkiler</a:t>
            </a:r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val="2133205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59" y="156718"/>
            <a:ext cx="6675865" cy="142763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77" y="1865015"/>
            <a:ext cx="9567643" cy="534154"/>
          </a:xfrm>
          <a:prstGeom prst="rect">
            <a:avLst/>
          </a:prstGeom>
        </p:spPr>
      </p:pic>
      <p:pic>
        <p:nvPicPr>
          <p:cNvPr id="1028" name="Picture 4" descr="arayer kusur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414" y="2598345"/>
            <a:ext cx="3992099" cy="417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35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59" y="156718"/>
            <a:ext cx="6675865" cy="142763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02787"/>
            <a:ext cx="12082925" cy="136191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3920" y="3573354"/>
            <a:ext cx="2978590" cy="320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0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59" y="156718"/>
            <a:ext cx="6675865" cy="142763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59" y="2449591"/>
            <a:ext cx="11959628" cy="100114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6654" y="3529311"/>
            <a:ext cx="4336610" cy="248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75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59" y="156718"/>
            <a:ext cx="6675865" cy="142763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8513"/>
            <a:ext cx="11944827" cy="120114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530" y="3088736"/>
            <a:ext cx="5480898" cy="238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71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045"/>
            <a:ext cx="6264998" cy="467190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58" y="228459"/>
            <a:ext cx="7126363" cy="1636555"/>
          </a:xfrm>
          <a:prstGeom prst="rect">
            <a:avLst/>
          </a:prstGeom>
        </p:spPr>
      </p:pic>
      <p:grpSp>
        <p:nvGrpSpPr>
          <p:cNvPr id="10" name="Grup 9"/>
          <p:cNvGrpSpPr/>
          <p:nvPr/>
        </p:nvGrpSpPr>
        <p:grpSpPr>
          <a:xfrm>
            <a:off x="373720" y="1898469"/>
            <a:ext cx="11818280" cy="2586219"/>
            <a:chOff x="171656" y="2058209"/>
            <a:chExt cx="11818280" cy="2586219"/>
          </a:xfrm>
        </p:grpSpPr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1656" y="2058209"/>
              <a:ext cx="4994960" cy="838899"/>
            </a:xfrm>
            <a:prstGeom prst="rect">
              <a:avLst/>
            </a:prstGeom>
          </p:spPr>
        </p:pic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6616" y="2094421"/>
              <a:ext cx="6823320" cy="2486631"/>
            </a:xfrm>
            <a:prstGeom prst="rect">
              <a:avLst/>
            </a:prstGeom>
          </p:spPr>
        </p:pic>
        <p:sp>
          <p:nvSpPr>
            <p:cNvPr id="8" name="Dikdörtgen 7"/>
            <p:cNvSpPr/>
            <p:nvPr/>
          </p:nvSpPr>
          <p:spPr>
            <a:xfrm>
              <a:off x="10755517" y="4336610"/>
              <a:ext cx="1234419" cy="3078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7600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58" y="228459"/>
            <a:ext cx="7126363" cy="163655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149" y="2133430"/>
            <a:ext cx="5476516" cy="423693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31" y="2133430"/>
            <a:ext cx="6404518" cy="241141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31" y="4599855"/>
            <a:ext cx="5604262" cy="426802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58" y="5081672"/>
            <a:ext cx="4816802" cy="362255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118" y="6047335"/>
            <a:ext cx="6418205" cy="28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04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326</Words>
  <Application>Microsoft Office PowerPoint</Application>
  <PresentationFormat>Geniş ekran</PresentationFormat>
  <Paragraphs>42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sony</dc:creator>
  <cp:lastModifiedBy>sony</cp:lastModifiedBy>
  <cp:revision>14</cp:revision>
  <cp:lastPrinted>2020-08-20T13:36:25Z</cp:lastPrinted>
  <dcterms:created xsi:type="dcterms:W3CDTF">2020-03-20T14:07:12Z</dcterms:created>
  <dcterms:modified xsi:type="dcterms:W3CDTF">2020-08-20T13:36:30Z</dcterms:modified>
</cp:coreProperties>
</file>