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61" r:id="rId5"/>
    <p:sldId id="259" r:id="rId6"/>
    <p:sldId id="262" r:id="rId7"/>
    <p:sldId id="263" r:id="rId8"/>
    <p:sldId id="264" r:id="rId9"/>
    <p:sldId id="265" r:id="rId10"/>
    <p:sldId id="266" r:id="rId11"/>
    <p:sldId id="260"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610EE-C7DE-4669-8410-D62C51356EE4}" type="datetimeFigureOut">
              <a:rPr lang="tr-TR" smtClean="0"/>
              <a:t>21.04.2020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4ABC2A-2C4A-468A-AA6A-44D05D88FC08}" type="slidenum">
              <a:rPr lang="tr-TR" smtClean="0"/>
              <a:t>‹#›</a:t>
            </a:fld>
            <a:endParaRPr lang="tr-TR"/>
          </a:p>
        </p:txBody>
      </p:sp>
    </p:spTree>
    <p:extLst>
      <p:ext uri="{BB962C8B-B14F-4D97-AF65-F5344CB8AC3E}">
        <p14:creationId xmlns:p14="http://schemas.microsoft.com/office/powerpoint/2010/main" val="171482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C4ABC2A-2C4A-468A-AA6A-44D05D88FC08}" type="slidenum">
              <a:rPr lang="tr-TR" smtClean="0"/>
              <a:t>1</a:t>
            </a:fld>
            <a:endParaRPr lang="tr-TR"/>
          </a:p>
        </p:txBody>
      </p:sp>
    </p:spTree>
    <p:extLst>
      <p:ext uri="{BB962C8B-B14F-4D97-AF65-F5344CB8AC3E}">
        <p14:creationId xmlns:p14="http://schemas.microsoft.com/office/powerpoint/2010/main" val="81737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8EAC79-9BE1-4C06-8E0E-418AD6EC8DFA}" type="datetime1">
              <a:rPr lang="tr-TR" smtClean="0"/>
              <a:t>21.04.2020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340367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797C19-D81C-4E55-905C-77A9C4D45826}" type="datetime1">
              <a:rPr lang="tr-TR" smtClean="0"/>
              <a:t>21.04.2020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137725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29A9C8-EE2B-4365-9164-D631ADE1598A}" type="datetime1">
              <a:rPr lang="tr-TR" smtClean="0"/>
              <a:t>21.04.2020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309628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6C697F-6848-41DE-A87F-8B117BA1DD43}" type="datetime1">
              <a:rPr lang="tr-TR" smtClean="0"/>
              <a:t>21.04.2020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184281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22B6B1-3DBA-456F-BA9B-70FD827EF811}" type="datetime1">
              <a:rPr lang="tr-TR" smtClean="0"/>
              <a:t>21.04.2020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319296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FC841D-7809-4566-88C4-D4FBDA42B2DB}" type="datetime1">
              <a:rPr lang="tr-TR" smtClean="0"/>
              <a:t>21.04.2020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169551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BE68D8-9B93-4BA5-AAAE-4FE9C530F035}" type="datetime1">
              <a:rPr lang="tr-TR" smtClean="0"/>
              <a:t>21.04.2020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34394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657072-FA92-4EFF-ADDC-B26122B0D8E7}" type="datetime1">
              <a:rPr lang="tr-TR" smtClean="0"/>
              <a:t>21.04.2020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82526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479E9C-0DFC-4DC0-AC5A-71D358678EBA}" type="datetime1">
              <a:rPr lang="tr-TR" smtClean="0"/>
              <a:t>21.04.2020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134764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ACDFDB-7427-4073-AD22-E7C4229C0CFF}" type="datetime1">
              <a:rPr lang="tr-TR" smtClean="0"/>
              <a:t>21.04.2020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332428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B9FD8D-C0F9-445B-974E-780275A598B9}" type="datetime1">
              <a:rPr lang="tr-TR" smtClean="0"/>
              <a:t>21.04.2020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870A2-11BE-41D8-B0C0-86F4CEF26A5D}" type="slidenum">
              <a:rPr lang="tr-TR" smtClean="0"/>
              <a:t>‹#›</a:t>
            </a:fld>
            <a:endParaRPr lang="tr-TR"/>
          </a:p>
        </p:txBody>
      </p:sp>
    </p:spTree>
    <p:extLst>
      <p:ext uri="{BB962C8B-B14F-4D97-AF65-F5344CB8AC3E}">
        <p14:creationId xmlns:p14="http://schemas.microsoft.com/office/powerpoint/2010/main" val="24470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DDC4C-D9A1-4D19-9FB4-F34CAEEEB61A}" type="datetime1">
              <a:rPr lang="tr-TR" smtClean="0"/>
              <a:t>21.04.2020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870A2-11BE-41D8-B0C0-86F4CEF26A5D}" type="slidenum">
              <a:rPr lang="tr-TR" smtClean="0"/>
              <a:t>‹#›</a:t>
            </a:fld>
            <a:endParaRPr lang="tr-TR"/>
          </a:p>
        </p:txBody>
      </p:sp>
    </p:spTree>
    <p:extLst>
      <p:ext uri="{BB962C8B-B14F-4D97-AF65-F5344CB8AC3E}">
        <p14:creationId xmlns:p14="http://schemas.microsoft.com/office/powerpoint/2010/main" val="2175389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7266" y="271574"/>
            <a:ext cx="9144000" cy="2387600"/>
          </a:xfrm>
        </p:spPr>
        <p:txBody>
          <a:bodyPr/>
          <a:lstStyle/>
          <a:p>
            <a:r>
              <a:rPr lang="tr-TR" b="1" i="1" dirty="0" smtClean="0">
                <a:solidFill>
                  <a:srgbClr val="FF0000"/>
                </a:solidFill>
                <a:effectLst>
                  <a:outerShdw blurRad="38100" dist="38100" dir="2700000" algn="tl">
                    <a:srgbClr val="000000">
                      <a:alpha val="43137"/>
                    </a:srgbClr>
                  </a:outerShdw>
                </a:effectLst>
              </a:rPr>
              <a:t>FAZ VE FAZ DİYAGRAMLARI</a:t>
            </a:r>
            <a:endParaRPr lang="tr-TR" b="1" i="1" dirty="0">
              <a:solidFill>
                <a:srgbClr val="FF0000"/>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normAutofit fontScale="85000" lnSpcReduction="20000"/>
          </a:bodyPr>
          <a:lstStyle/>
          <a:p>
            <a:r>
              <a:rPr lang="tr-TR" sz="3000" b="1" i="1" dirty="0" smtClean="0">
                <a:solidFill>
                  <a:srgbClr val="00B050"/>
                </a:solidFill>
                <a:effectLst>
                  <a:outerShdw blurRad="38100" dist="38100" dir="2700000" algn="tl">
                    <a:srgbClr val="000000">
                      <a:alpha val="43137"/>
                    </a:srgbClr>
                  </a:outerShdw>
                </a:effectLst>
              </a:rPr>
              <a:t>Maddenin Yapısına Giriş </a:t>
            </a:r>
          </a:p>
          <a:p>
            <a:r>
              <a:rPr lang="tr-TR" sz="3000" b="1" i="1" dirty="0" smtClean="0">
                <a:solidFill>
                  <a:srgbClr val="00B050"/>
                </a:solidFill>
                <a:effectLst>
                  <a:outerShdw blurRad="38100" dist="38100" dir="2700000" algn="tl">
                    <a:srgbClr val="000000">
                      <a:alpha val="43137"/>
                    </a:srgbClr>
                  </a:outerShdw>
                </a:effectLst>
              </a:rPr>
              <a:t>Dersi</a:t>
            </a:r>
          </a:p>
          <a:p>
            <a:r>
              <a:rPr lang="tr-TR" sz="3000" b="1" i="1" dirty="0" smtClean="0">
                <a:solidFill>
                  <a:srgbClr val="00B050"/>
                </a:solidFill>
                <a:effectLst>
                  <a:outerShdw blurRad="38100" dist="38100" dir="2700000" algn="tl">
                    <a:srgbClr val="000000">
                      <a:alpha val="43137"/>
                    </a:srgbClr>
                  </a:outerShdw>
                </a:effectLst>
              </a:rPr>
              <a:t>2020 Bahar YY.</a:t>
            </a:r>
          </a:p>
          <a:p>
            <a:r>
              <a:rPr lang="tr-TR" sz="3000" b="1" i="1" dirty="0" err="1" smtClean="0">
                <a:solidFill>
                  <a:srgbClr val="00B050"/>
                </a:solidFill>
                <a:effectLst>
                  <a:outerShdw blurRad="38100" dist="38100" dir="2700000" algn="tl">
                    <a:srgbClr val="000000">
                      <a:alpha val="43137"/>
                    </a:srgbClr>
                  </a:outerShdw>
                </a:effectLst>
              </a:rPr>
              <a:t>Prof.Dr</a:t>
            </a:r>
            <a:r>
              <a:rPr lang="tr-TR" sz="3000" b="1" i="1" dirty="0" smtClean="0">
                <a:solidFill>
                  <a:srgbClr val="00B050"/>
                </a:solidFill>
                <a:effectLst>
                  <a:outerShdw blurRad="38100" dist="38100" dir="2700000" algn="tl">
                    <a:srgbClr val="000000">
                      <a:alpha val="43137"/>
                    </a:srgbClr>
                  </a:outerShdw>
                </a:effectLst>
              </a:rPr>
              <a:t>. Çiğdem NUHOĞLU</a:t>
            </a:r>
          </a:p>
          <a:p>
            <a:endParaRPr lang="tr-TR" sz="3000" b="1" i="1" dirty="0">
              <a:solidFill>
                <a:srgbClr val="00B05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7870A2-11BE-41D8-B0C0-86F4CEF26A5D}" type="slidenum">
              <a:rPr lang="tr-TR" smtClean="0"/>
              <a:t>1</a:t>
            </a:fld>
            <a:endParaRPr lang="tr-TR"/>
          </a:p>
        </p:txBody>
      </p:sp>
    </p:spTree>
    <p:extLst>
      <p:ext uri="{BB962C8B-B14F-4D97-AF65-F5344CB8AC3E}">
        <p14:creationId xmlns:p14="http://schemas.microsoft.com/office/powerpoint/2010/main" val="140063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2886431"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a:t>
            </a:r>
            <a:endParaRPr lang="tr-TR" b="1" u="sng" dirty="0">
              <a:solidFill>
                <a:srgbClr val="00B050"/>
              </a:solidFill>
              <a:effectLst>
                <a:outerShdw blurRad="38100" dist="38100" dir="2700000" algn="tl">
                  <a:srgbClr val="000000">
                    <a:alpha val="43137"/>
                  </a:srgbClr>
                </a:outerShdw>
              </a:effectLst>
            </a:endParaRPr>
          </a:p>
        </p:txBody>
      </p:sp>
      <p:sp>
        <p:nvSpPr>
          <p:cNvPr id="4" name="Dikdörtgen 3"/>
          <p:cNvSpPr/>
          <p:nvPr/>
        </p:nvSpPr>
        <p:spPr>
          <a:xfrm>
            <a:off x="4630310" y="922351"/>
            <a:ext cx="7561690" cy="4401205"/>
          </a:xfrm>
          <a:prstGeom prst="rect">
            <a:avLst/>
          </a:prstGeom>
        </p:spPr>
        <p:txBody>
          <a:bodyPr wrap="square">
            <a:spAutoFit/>
          </a:bodyPr>
          <a:lstStyle/>
          <a:p>
            <a:r>
              <a:rPr lang="tr-TR" sz="2000" dirty="0"/>
              <a:t>*Bir madde diyagramı olarak gözlenen sıcaklık değişikliklerinin örüntüsünü açıklamak için bir faz diyagramı </a:t>
            </a:r>
            <a:r>
              <a:rPr lang="tr-TR" sz="2000" dirty="0" smtClean="0"/>
              <a:t>kullanılabilir</a:t>
            </a:r>
          </a:p>
          <a:p>
            <a:r>
              <a:rPr lang="tr-TR" sz="2000" dirty="0" smtClean="0"/>
              <a:t>Örneğin</a:t>
            </a:r>
            <a:r>
              <a:rPr lang="tr-TR" sz="2000" dirty="0"/>
              <a:t>, A'daki bir su numunesi, su-buz fazı sınırındaki B noktasına ulaşılana kadar sabit bir şekilde soğuyacaktır. Sıcaklığın zaman eğrisine (soğutma eğrisi adı verilen) eğimi düzgün bir şekilde değişecektir. B noktasında, daha fazla soğutma varsa, buz oluşmaya başlayacak ve iki faz mevcut olacaktır. Sıcaklık şimdi sabit kalacak ve tüm su buz haline gelene kadar daha fazla buz oluşacaktır. Bu doğrudan faz kuralından gelir </a:t>
            </a:r>
            <a:r>
              <a:rPr lang="tr-TR" sz="2000" dirty="0" smtClean="0"/>
              <a:t>. </a:t>
            </a:r>
          </a:p>
          <a:p>
            <a:r>
              <a:rPr lang="tr-TR" sz="2000" dirty="0" smtClean="0"/>
              <a:t>Daha </a:t>
            </a:r>
            <a:r>
              <a:rPr lang="tr-TR" sz="2000" dirty="0"/>
              <a:t>sonra buz, tekrar C noktasına gelene kadar sürekli olarak soğuyacak ve düzgün bir soğutma eğrisi bulunacaktır. Bu soğutma eğrisi formu, bir örnek bir faz sınırı boyunca yavaşça soğutulduğu için herhangi bir tek bileşenli sistemde bulunur, böylece sistem her zaman dengede olur. </a:t>
            </a:r>
            <a:endParaRPr lang="tr-TR" sz="2000" dirty="0" smtClean="0"/>
          </a:p>
        </p:txBody>
      </p:sp>
      <p:pic>
        <p:nvPicPr>
          <p:cNvPr id="2" name="Resim 1"/>
          <p:cNvPicPr>
            <a:picLocks noChangeAspect="1"/>
          </p:cNvPicPr>
          <p:nvPr/>
        </p:nvPicPr>
        <p:blipFill>
          <a:blip r:embed="rId2"/>
          <a:stretch>
            <a:fillRect/>
          </a:stretch>
        </p:blipFill>
        <p:spPr>
          <a:xfrm>
            <a:off x="201350" y="1375792"/>
            <a:ext cx="4010025" cy="2162175"/>
          </a:xfrm>
          <a:prstGeom prst="rect">
            <a:avLst/>
          </a:prstGeom>
        </p:spPr>
      </p:pic>
      <p:sp>
        <p:nvSpPr>
          <p:cNvPr id="14" name="Dikdörtgen 13"/>
          <p:cNvSpPr/>
          <p:nvPr/>
        </p:nvSpPr>
        <p:spPr>
          <a:xfrm>
            <a:off x="798363" y="3260968"/>
            <a:ext cx="2565254" cy="646331"/>
          </a:xfrm>
          <a:prstGeom prst="rect">
            <a:avLst/>
          </a:prstGeom>
        </p:spPr>
        <p:txBody>
          <a:bodyPr wrap="none">
            <a:spAutoFit/>
          </a:bodyPr>
          <a:lstStyle/>
          <a:p>
            <a:r>
              <a:rPr lang="tr-TR" dirty="0" smtClean="0"/>
              <a:t>Yaklaşık olarak suyun </a:t>
            </a:r>
          </a:p>
          <a:p>
            <a:r>
              <a:rPr lang="tr-TR" dirty="0" smtClean="0"/>
              <a:t>faz diyagramının bir kısmı</a:t>
            </a:r>
            <a:endParaRPr lang="tr-TR" dirty="0"/>
          </a:p>
        </p:txBody>
      </p:sp>
      <p:sp>
        <p:nvSpPr>
          <p:cNvPr id="9" name="Dikdörtgen 8"/>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FD7870A2-11BE-41D8-B0C0-86F4CEF26A5D}" type="slidenum">
              <a:rPr lang="tr-TR" smtClean="0"/>
              <a:t>10</a:t>
            </a:fld>
            <a:endParaRPr lang="tr-TR"/>
          </a:p>
        </p:txBody>
      </p:sp>
    </p:spTree>
    <p:extLst>
      <p:ext uri="{BB962C8B-B14F-4D97-AF65-F5344CB8AC3E}">
        <p14:creationId xmlns:p14="http://schemas.microsoft.com/office/powerpoint/2010/main" val="172804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242560" y="1993215"/>
            <a:ext cx="6096000" cy="2862322"/>
          </a:xfrm>
          <a:prstGeom prst="rect">
            <a:avLst/>
          </a:prstGeom>
        </p:spPr>
        <p:txBody>
          <a:bodyPr>
            <a:spAutoFit/>
          </a:bodyPr>
          <a:lstStyle/>
          <a:p>
            <a:pPr marL="285750" indent="-285750">
              <a:buFont typeface="Arial" panose="020B0604020202020204" pitchFamily="34" charset="0"/>
              <a:buChar char="•"/>
            </a:pPr>
            <a:r>
              <a:rPr lang="tr-TR" dirty="0" smtClean="0"/>
              <a:t>İkili </a:t>
            </a:r>
            <a:r>
              <a:rPr lang="tr-TR" dirty="0"/>
              <a:t>sistemler iki bileşen içerir, örneğin, Fe-C, NaNbO3-LiNbO3, Pb-Sn. </a:t>
            </a:r>
          </a:p>
          <a:p>
            <a:pPr marL="285750" indent="-285750">
              <a:buFont typeface="Arial" panose="020B0604020202020204" pitchFamily="34" charset="0"/>
              <a:buChar char="•"/>
            </a:pPr>
            <a:r>
              <a:rPr lang="tr-TR" dirty="0" smtClean="0"/>
              <a:t>Eklenen bileşeni, </a:t>
            </a:r>
            <a:r>
              <a:rPr lang="tr-TR" dirty="0"/>
              <a:t>bir faz diyagramını görüntülemek için üç değişkenin gerekli olduğu anlamına gelir. </a:t>
            </a:r>
          </a:p>
          <a:p>
            <a:pPr marL="285750" indent="-285750">
              <a:buFont typeface="Arial" panose="020B0604020202020204" pitchFamily="34" charset="0"/>
              <a:buChar char="•"/>
            </a:pPr>
            <a:r>
              <a:rPr lang="tr-TR" dirty="0" smtClean="0"/>
              <a:t>Değişkenler </a:t>
            </a:r>
            <a:r>
              <a:rPr lang="tr-TR" dirty="0"/>
              <a:t>genellikle sıcaklık, basınç ve bileşim olarak seçilir. Dolayısıyla bir ikili faz diyagramının üç eksenli bir şekil olarak çizilmesi gerekir </a:t>
            </a:r>
            <a:r>
              <a:rPr lang="tr-TR" dirty="0" smtClean="0"/>
              <a:t>(Şekil a). </a:t>
            </a:r>
          </a:p>
          <a:p>
            <a:pPr marL="285750" indent="-285750">
              <a:buFont typeface="Arial" panose="020B0604020202020204" pitchFamily="34" charset="0"/>
              <a:buChar char="•"/>
            </a:pPr>
            <a:r>
              <a:rPr lang="tr-TR" dirty="0" smtClean="0"/>
              <a:t>Tek </a:t>
            </a:r>
            <a:r>
              <a:rPr lang="tr-TR" dirty="0"/>
              <a:t>bir faz, şemadaki bir hacim ile temsil edilecektir. Faz sınırları, gösterimde iki boyutlu yüzeyler oluşturur ve üç faz, </a:t>
            </a:r>
            <a:r>
              <a:rPr lang="tr-TR" dirty="0" smtClean="0"/>
              <a:t>faz diyagramdaki </a:t>
            </a:r>
            <a:r>
              <a:rPr lang="tr-TR" dirty="0"/>
              <a:t>bir çizgi boyunca bir arada </a:t>
            </a:r>
            <a:r>
              <a:rPr lang="tr-TR" dirty="0" smtClean="0"/>
              <a:t>bulunur</a:t>
            </a:r>
            <a:endParaRPr lang="tr-TR" dirty="0"/>
          </a:p>
        </p:txBody>
      </p:sp>
      <p:sp>
        <p:nvSpPr>
          <p:cNvPr id="7" name="Dikdörtgen 6"/>
          <p:cNvSpPr/>
          <p:nvPr/>
        </p:nvSpPr>
        <p:spPr>
          <a:xfrm>
            <a:off x="224306" y="1006460"/>
            <a:ext cx="4432945"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smtClean="0">
                <a:solidFill>
                  <a:srgbClr val="00B050"/>
                </a:solidFill>
                <a:effectLst>
                  <a:outerShdw blurRad="38100" dist="38100" dir="2700000" algn="tl">
                    <a:srgbClr val="000000">
                      <a:alpha val="43137"/>
                    </a:srgbClr>
                  </a:outerShdw>
                </a:effectLst>
              </a:rPr>
              <a:t>)</a:t>
            </a:r>
            <a:endParaRPr lang="tr-TR" b="1" u="sng" dirty="0">
              <a:solidFill>
                <a:srgbClr val="00B050"/>
              </a:solidFill>
              <a:effectLst>
                <a:outerShdw blurRad="38100" dist="38100" dir="2700000" algn="tl">
                  <a:srgbClr val="000000">
                    <a:alpha val="43137"/>
                  </a:srgbClr>
                </a:outerShdw>
              </a:effectLst>
            </a:endParaRPr>
          </a:p>
        </p:txBody>
      </p:sp>
      <p:pic>
        <p:nvPicPr>
          <p:cNvPr id="5" name="Resim 4"/>
          <p:cNvPicPr>
            <a:picLocks noChangeAspect="1"/>
          </p:cNvPicPr>
          <p:nvPr/>
        </p:nvPicPr>
        <p:blipFill>
          <a:blip r:embed="rId2"/>
          <a:stretch>
            <a:fillRect/>
          </a:stretch>
        </p:blipFill>
        <p:spPr>
          <a:xfrm>
            <a:off x="353874" y="1578872"/>
            <a:ext cx="4010025" cy="2905125"/>
          </a:xfrm>
          <a:prstGeom prst="rect">
            <a:avLst/>
          </a:prstGeom>
        </p:spPr>
      </p:pic>
      <p:sp>
        <p:nvSpPr>
          <p:cNvPr id="8" name="Slayt Numarası Yer Tutucusu 7"/>
          <p:cNvSpPr>
            <a:spLocks noGrp="1"/>
          </p:cNvSpPr>
          <p:nvPr>
            <p:ph type="sldNum" sz="quarter" idx="12"/>
          </p:nvPr>
        </p:nvSpPr>
        <p:spPr/>
        <p:txBody>
          <a:bodyPr/>
          <a:lstStyle/>
          <a:p>
            <a:fld id="{FD7870A2-11BE-41D8-B0C0-86F4CEF26A5D}" type="slidenum">
              <a:rPr lang="tr-TR" smtClean="0"/>
              <a:t>11</a:t>
            </a:fld>
            <a:endParaRPr lang="tr-TR"/>
          </a:p>
        </p:txBody>
      </p:sp>
    </p:spTree>
    <p:extLst>
      <p:ext uri="{BB962C8B-B14F-4D97-AF65-F5344CB8AC3E}">
        <p14:creationId xmlns:p14="http://schemas.microsoft.com/office/powerpoint/2010/main" val="280155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194851" y="1191126"/>
            <a:ext cx="6565127" cy="4801314"/>
          </a:xfrm>
          <a:prstGeom prst="rect">
            <a:avLst/>
          </a:prstGeom>
        </p:spPr>
        <p:txBody>
          <a:bodyPr wrap="square">
            <a:spAutoFit/>
          </a:bodyPr>
          <a:lstStyle/>
          <a:p>
            <a:pPr marL="285750" indent="-285750">
              <a:buFont typeface="Arial" panose="020B0604020202020204" pitchFamily="34" charset="0"/>
              <a:buChar char="•"/>
            </a:pPr>
            <a:r>
              <a:rPr lang="tr-TR" dirty="0" smtClean="0"/>
              <a:t>Bununla birlikte, çoğu deney atmosfer basıncında gerçekleştirildiğinden, sıcaklık ve bileşim değişken olarak kullanan düzlemsel bir diyagram genellikle yeterlidir (Şekil b).</a:t>
            </a:r>
          </a:p>
          <a:p>
            <a:pPr marL="285750" indent="-285750">
              <a:buFont typeface="Arial" panose="020B0604020202020204" pitchFamily="34" charset="0"/>
              <a:buChar char="•"/>
            </a:pPr>
            <a:r>
              <a:rPr lang="tr-TR" dirty="0"/>
              <a:t>Sabit bir basınçtaki bu bölümlere </a:t>
            </a:r>
            <a:r>
              <a:rPr lang="tr-TR" b="1" dirty="0" err="1"/>
              <a:t>izobarik</a:t>
            </a:r>
            <a:r>
              <a:rPr lang="tr-TR" b="1" dirty="0"/>
              <a:t> faz diyagramları </a:t>
            </a:r>
            <a:r>
              <a:rPr lang="tr-TR" dirty="0"/>
              <a:t>denir, ancak sıklıkla bu açıkça belirtilmez. </a:t>
            </a:r>
            <a:endParaRPr lang="tr-TR" dirty="0" smtClean="0"/>
          </a:p>
          <a:p>
            <a:pPr marL="285750" indent="-285750">
              <a:buFont typeface="Arial" panose="020B0604020202020204" pitchFamily="34" charset="0"/>
              <a:buChar char="•"/>
            </a:pPr>
            <a:r>
              <a:rPr lang="tr-TR" dirty="0" err="1" smtClean="0"/>
              <a:t>Metalurjik</a:t>
            </a:r>
            <a:r>
              <a:rPr lang="tr-TR" dirty="0" smtClean="0"/>
              <a:t> </a:t>
            </a:r>
            <a:r>
              <a:rPr lang="tr-TR" dirty="0"/>
              <a:t>faz diyagramlarında, bileşimler genellikle ağırlık yüzdeleri (ağırlıkça%) olarak ifade edilir. Yani, toplam ağırlık 100 g (veya kilogram ve benzeri) olarak ifade edilir ve her bir bileşenin miktarı x g ve </a:t>
            </a:r>
            <a:r>
              <a:rPr lang="tr-TR" dirty="0" smtClean="0"/>
              <a:t>(100- x) g </a:t>
            </a:r>
            <a:r>
              <a:rPr lang="tr-TR" dirty="0"/>
              <a:t>olarak verilir. </a:t>
            </a:r>
            <a:endParaRPr lang="tr-TR" dirty="0" smtClean="0"/>
          </a:p>
          <a:p>
            <a:pPr marL="285750" indent="-285750">
              <a:buFont typeface="Arial" panose="020B0604020202020204" pitchFamily="34" charset="0"/>
              <a:buChar char="•"/>
            </a:pPr>
            <a:r>
              <a:rPr lang="tr-TR" dirty="0"/>
              <a:t>Kimyasal çalışmada atom yüzdeleri (% olarak) veya </a:t>
            </a:r>
            <a:r>
              <a:rPr lang="tr-TR" dirty="0" err="1"/>
              <a:t>mol</a:t>
            </a:r>
            <a:r>
              <a:rPr lang="tr-TR" dirty="0"/>
              <a:t> yüzdeleri (% </a:t>
            </a:r>
            <a:r>
              <a:rPr lang="tr-TR" dirty="0" err="1"/>
              <a:t>mol</a:t>
            </a:r>
            <a:r>
              <a:rPr lang="tr-TR" dirty="0"/>
              <a:t>) kullanılır. Bu durumlarda, her bileşenin miktarları x atomları (veya </a:t>
            </a:r>
            <a:r>
              <a:rPr lang="tr-TR" dirty="0" err="1"/>
              <a:t>mol</a:t>
            </a:r>
            <a:r>
              <a:rPr lang="tr-TR" dirty="0"/>
              <a:t>) ve </a:t>
            </a:r>
            <a:r>
              <a:rPr lang="tr-TR" dirty="0" smtClean="0"/>
              <a:t>(100-x) </a:t>
            </a:r>
            <a:r>
              <a:rPr lang="tr-TR" dirty="0"/>
              <a:t>atomları (veya </a:t>
            </a:r>
            <a:r>
              <a:rPr lang="tr-TR" dirty="0" err="1"/>
              <a:t>mol</a:t>
            </a:r>
            <a:r>
              <a:rPr lang="tr-TR" dirty="0"/>
              <a:t>) tarafından verilir. </a:t>
            </a:r>
            <a:endParaRPr lang="tr-TR" dirty="0" smtClean="0"/>
          </a:p>
          <a:p>
            <a:pPr marL="285750" indent="-285750">
              <a:buFont typeface="Arial" panose="020B0604020202020204" pitchFamily="34" charset="0"/>
              <a:buChar char="•"/>
            </a:pPr>
            <a:r>
              <a:rPr lang="tr-TR" dirty="0" smtClean="0"/>
              <a:t>Bu </a:t>
            </a:r>
            <a:r>
              <a:rPr lang="tr-TR" dirty="0"/>
              <a:t>sabit basınç şemalarında, sıcaklık </a:t>
            </a:r>
            <a:r>
              <a:rPr lang="tr-TR" dirty="0" err="1" smtClean="0"/>
              <a:t>oC</a:t>
            </a:r>
            <a:r>
              <a:rPr lang="tr-TR" dirty="0" smtClean="0"/>
              <a:t> olarak </a:t>
            </a:r>
            <a:r>
              <a:rPr lang="tr-TR" dirty="0"/>
              <a:t>belirtilir. </a:t>
            </a:r>
            <a:endParaRPr lang="tr-TR" dirty="0" smtClean="0"/>
          </a:p>
          <a:p>
            <a:pPr marL="285750" indent="-285750">
              <a:buFont typeface="Arial" panose="020B0604020202020204" pitchFamily="34" charset="0"/>
              <a:buChar char="•"/>
            </a:pPr>
            <a:r>
              <a:rPr lang="tr-TR" dirty="0" smtClean="0"/>
              <a:t>Şekildeki </a:t>
            </a:r>
            <a:r>
              <a:rPr lang="tr-TR" dirty="0"/>
              <a:t>bir alan üzerinde tek bir faz oluşur ve faz sınırları çizgiler olarak çizilir. Böyle bir ikili faz diyagramındaki bir nokta sistemin sıcaklığını ve bileşimini tanımlar</a:t>
            </a:r>
          </a:p>
        </p:txBody>
      </p:sp>
      <p:sp>
        <p:nvSpPr>
          <p:cNvPr id="7" name="Dikdörtgen 6"/>
          <p:cNvSpPr/>
          <p:nvPr/>
        </p:nvSpPr>
        <p:spPr>
          <a:xfrm>
            <a:off x="224306" y="1006460"/>
            <a:ext cx="4432945"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smtClean="0">
                <a:solidFill>
                  <a:srgbClr val="00B050"/>
                </a:solidFill>
                <a:effectLst>
                  <a:outerShdw blurRad="38100" dist="38100" dir="2700000" algn="tl">
                    <a:srgbClr val="000000">
                      <a:alpha val="43137"/>
                    </a:srgbClr>
                  </a:outerShdw>
                </a:effectLst>
              </a:rPr>
              <a:t>)</a:t>
            </a:r>
            <a:endParaRPr lang="tr-TR" b="1" u="sng" dirty="0">
              <a:solidFill>
                <a:srgbClr val="00B050"/>
              </a:solidFill>
              <a:effectLst>
                <a:outerShdw blurRad="38100" dist="38100" dir="2700000" algn="tl">
                  <a:srgbClr val="000000">
                    <a:alpha val="43137"/>
                  </a:srgbClr>
                </a:outerShdw>
              </a:effectLst>
            </a:endParaRPr>
          </a:p>
        </p:txBody>
      </p:sp>
      <p:pic>
        <p:nvPicPr>
          <p:cNvPr id="2" name="Resim 1"/>
          <p:cNvPicPr>
            <a:picLocks noChangeAspect="1"/>
          </p:cNvPicPr>
          <p:nvPr/>
        </p:nvPicPr>
        <p:blipFill>
          <a:blip r:embed="rId2"/>
          <a:stretch>
            <a:fillRect/>
          </a:stretch>
        </p:blipFill>
        <p:spPr>
          <a:xfrm>
            <a:off x="361476" y="1881326"/>
            <a:ext cx="4295775" cy="3086100"/>
          </a:xfrm>
          <a:prstGeom prst="rect">
            <a:avLst/>
          </a:prstGeom>
        </p:spPr>
      </p:pic>
      <p:sp>
        <p:nvSpPr>
          <p:cNvPr id="3" name="Slayt Numarası Yer Tutucusu 2"/>
          <p:cNvSpPr>
            <a:spLocks noGrp="1"/>
          </p:cNvSpPr>
          <p:nvPr>
            <p:ph type="sldNum" sz="quarter" idx="12"/>
          </p:nvPr>
        </p:nvSpPr>
        <p:spPr/>
        <p:txBody>
          <a:bodyPr/>
          <a:lstStyle/>
          <a:p>
            <a:fld id="{FD7870A2-11BE-41D8-B0C0-86F4CEF26A5D}" type="slidenum">
              <a:rPr lang="tr-TR" smtClean="0"/>
              <a:t>12</a:t>
            </a:fld>
            <a:endParaRPr lang="tr-TR"/>
          </a:p>
        </p:txBody>
      </p:sp>
    </p:spTree>
    <p:extLst>
      <p:ext uri="{BB962C8B-B14F-4D97-AF65-F5344CB8AC3E}">
        <p14:creationId xmlns:p14="http://schemas.microsoft.com/office/powerpoint/2010/main" val="152564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210754" y="1342201"/>
            <a:ext cx="6565127" cy="4524315"/>
          </a:xfrm>
          <a:prstGeom prst="rect">
            <a:avLst/>
          </a:prstGeom>
        </p:spPr>
        <p:txBody>
          <a:bodyPr wrap="square">
            <a:spAutoFit/>
          </a:bodyPr>
          <a:lstStyle/>
          <a:p>
            <a:pPr marL="285750" indent="-285750">
              <a:buFont typeface="Arial" panose="020B0604020202020204" pitchFamily="34" charset="0"/>
              <a:buChar char="•"/>
            </a:pPr>
            <a:r>
              <a:rPr lang="tr-TR" dirty="0"/>
              <a:t>İki bileşenli faz diyagramının en basit şekli, kimyasal ve fiziksel özelliklerde çok benzer bileşenler tarafından sergilenmektedir. </a:t>
            </a:r>
            <a:endParaRPr lang="tr-TR" dirty="0" smtClean="0"/>
          </a:p>
          <a:p>
            <a:pPr marL="285750" indent="-285750">
              <a:buFont typeface="Arial" panose="020B0604020202020204" pitchFamily="34" charset="0"/>
              <a:buChar char="•"/>
            </a:pPr>
            <a:r>
              <a:rPr lang="tr-TR" dirty="0"/>
              <a:t>Nikel-bakır (</a:t>
            </a:r>
            <a:r>
              <a:rPr lang="tr-TR" dirty="0" err="1"/>
              <a:t>Ni</a:t>
            </a:r>
            <a:r>
              <a:rPr lang="tr-TR" dirty="0"/>
              <a:t> – Cu) sistemi iyi bir örnek </a:t>
            </a:r>
            <a:r>
              <a:rPr lang="tr-TR" dirty="0" smtClean="0"/>
              <a:t>sunmaktadır. </a:t>
            </a:r>
            <a:r>
              <a:rPr lang="tr-TR" dirty="0"/>
              <a:t>(Şekil)</a:t>
            </a:r>
          </a:p>
          <a:p>
            <a:pPr marL="285750" indent="-285750">
              <a:buFont typeface="Arial" panose="020B0604020202020204" pitchFamily="34" charset="0"/>
              <a:buChar char="•"/>
            </a:pPr>
            <a:r>
              <a:rPr lang="tr-TR" dirty="0" smtClean="0"/>
              <a:t>Diyagramın </a:t>
            </a:r>
            <a:r>
              <a:rPr lang="tr-TR" dirty="0"/>
              <a:t>üstünde, en yüksek sıcaklıklara karşılık gelen bir homojen faz, bir sıvı faz meydana gelir. Bu sıvıda, bakır ve nikel atomları rastgele karıştırılır. </a:t>
            </a:r>
            <a:endParaRPr lang="tr-TR" dirty="0" smtClean="0"/>
          </a:p>
          <a:p>
            <a:pPr marL="285750" indent="-285750">
              <a:buFont typeface="Arial" panose="020B0604020202020204" pitchFamily="34" charset="0"/>
              <a:buChar char="•"/>
            </a:pPr>
            <a:r>
              <a:rPr lang="tr-TR" dirty="0" smtClean="0"/>
              <a:t>Diyagramın </a:t>
            </a:r>
            <a:r>
              <a:rPr lang="tr-TR" dirty="0"/>
              <a:t>bakır açısından zengin bölümünde (sol taraf), sıvı erimiş bakırdaki nikel çözeltisi olarak kabul edilebilir ve nikel bakımından zengin bölgede (sağ taraf), </a:t>
            </a:r>
            <a:r>
              <a:rPr lang="tr-TR" dirty="0" err="1" smtClean="0"/>
              <a:t>ssıvı</a:t>
            </a:r>
            <a:r>
              <a:rPr lang="tr-TR" dirty="0" smtClean="0"/>
              <a:t> </a:t>
            </a:r>
            <a:r>
              <a:rPr lang="tr-TR" dirty="0"/>
              <a:t>nikelde </a:t>
            </a:r>
            <a:r>
              <a:rPr lang="tr-TR" dirty="0" smtClean="0"/>
              <a:t>bakır çözeltisi olarak </a:t>
            </a:r>
            <a:r>
              <a:rPr lang="tr-TR" dirty="0"/>
              <a:t>kabul edilebilir</a:t>
            </a:r>
            <a:r>
              <a:rPr lang="tr-TR" dirty="0" smtClean="0"/>
              <a:t>.</a:t>
            </a:r>
          </a:p>
          <a:p>
            <a:pPr marL="285750" indent="-285750">
              <a:buFont typeface="Arial" panose="020B0604020202020204" pitchFamily="34" charset="0"/>
              <a:buChar char="•"/>
            </a:pPr>
            <a:r>
              <a:rPr lang="tr-TR" dirty="0"/>
              <a:t>Diyagramın altında, en düşük sıcaklıklara karşılık gelen, başka bir homojen faz, faz adı verilen bir katı bulunur. Sıvı fazda olduğu gibi, bakır ve nikel atomları rastgele dağıtılır ve </a:t>
            </a:r>
            <a:r>
              <a:rPr lang="tr-TR" dirty="0" smtClean="0"/>
              <a:t>malzemeye </a:t>
            </a:r>
            <a:r>
              <a:rPr lang="tr-TR" dirty="0"/>
              <a:t>katı bir çözelti denir. </a:t>
            </a:r>
            <a:endParaRPr lang="tr-TR" dirty="0" smtClean="0"/>
          </a:p>
          <a:p>
            <a:pPr marL="285750" indent="-285750">
              <a:buFont typeface="Arial" panose="020B0604020202020204" pitchFamily="34" charset="0"/>
              <a:buChar char="•"/>
            </a:pPr>
            <a:r>
              <a:rPr lang="tr-TR" dirty="0" smtClean="0"/>
              <a:t>Katı çözeltide </a:t>
            </a:r>
            <a:r>
              <a:rPr lang="tr-TR" dirty="0"/>
              <a:t>saf </a:t>
            </a:r>
            <a:r>
              <a:rPr lang="tr-TR" dirty="0" smtClean="0"/>
              <a:t>bakır ve </a:t>
            </a:r>
            <a:r>
              <a:rPr lang="tr-TR" dirty="0"/>
              <a:t>saf </a:t>
            </a:r>
            <a:r>
              <a:rPr lang="tr-TR" dirty="0" smtClean="0"/>
              <a:t>nikel </a:t>
            </a:r>
            <a:r>
              <a:rPr lang="tr-TR" dirty="0"/>
              <a:t>var olduğu için buna tam bir katı çözelti denir</a:t>
            </a:r>
            <a:r>
              <a:rPr lang="tr-TR" dirty="0" smtClean="0"/>
              <a:t>.</a:t>
            </a:r>
          </a:p>
        </p:txBody>
      </p:sp>
      <p:sp>
        <p:nvSpPr>
          <p:cNvPr id="7" name="Dikdörtgen 6"/>
          <p:cNvSpPr/>
          <p:nvPr/>
        </p:nvSpPr>
        <p:spPr>
          <a:xfrm>
            <a:off x="224306" y="1006460"/>
            <a:ext cx="4485843" cy="923330"/>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a:p>
            <a:r>
              <a:rPr lang="tr-TR" b="1" dirty="0" smtClean="0">
                <a:solidFill>
                  <a:srgbClr val="00B050"/>
                </a:solidFill>
              </a:rPr>
              <a:t>Basit </a:t>
            </a:r>
            <a:r>
              <a:rPr lang="tr-TR" b="1" dirty="0">
                <a:solidFill>
                  <a:srgbClr val="00B050"/>
                </a:solidFill>
              </a:rPr>
              <a:t>ikili diyagramlar: nikel — bakır</a:t>
            </a:r>
          </a:p>
        </p:txBody>
      </p:sp>
      <p:pic>
        <p:nvPicPr>
          <p:cNvPr id="3" name="Resim 2"/>
          <p:cNvPicPr>
            <a:picLocks noChangeAspect="1"/>
          </p:cNvPicPr>
          <p:nvPr/>
        </p:nvPicPr>
        <p:blipFill>
          <a:blip r:embed="rId2"/>
          <a:stretch>
            <a:fillRect/>
          </a:stretch>
        </p:blipFill>
        <p:spPr>
          <a:xfrm>
            <a:off x="666275" y="2013899"/>
            <a:ext cx="3694015" cy="4029092"/>
          </a:xfrm>
          <a:prstGeom prst="rect">
            <a:avLst/>
          </a:prstGeom>
        </p:spPr>
      </p:pic>
      <p:sp>
        <p:nvSpPr>
          <p:cNvPr id="8" name="Dikdörtgen 7"/>
          <p:cNvSpPr/>
          <p:nvPr/>
        </p:nvSpPr>
        <p:spPr>
          <a:xfrm>
            <a:off x="666275" y="6042991"/>
            <a:ext cx="4898713" cy="369332"/>
          </a:xfrm>
          <a:prstGeom prst="rect">
            <a:avLst/>
          </a:prstGeom>
        </p:spPr>
        <p:txBody>
          <a:bodyPr wrap="none">
            <a:spAutoFit/>
          </a:bodyPr>
          <a:lstStyle/>
          <a:p>
            <a:r>
              <a:rPr lang="tr-TR" dirty="0" smtClean="0"/>
              <a:t>Atmosferik basınçta </a:t>
            </a:r>
            <a:r>
              <a:rPr lang="tr-TR" dirty="0" err="1" smtClean="0"/>
              <a:t>Ni</a:t>
            </a:r>
            <a:r>
              <a:rPr lang="tr-TR" dirty="0" smtClean="0"/>
              <a:t>-Cu alaşımının faz diyagramı</a:t>
            </a:r>
            <a:endParaRPr lang="tr-TR" dirty="0"/>
          </a:p>
        </p:txBody>
      </p:sp>
      <p:sp>
        <p:nvSpPr>
          <p:cNvPr id="5" name="Slayt Numarası Yer Tutucusu 4"/>
          <p:cNvSpPr>
            <a:spLocks noGrp="1"/>
          </p:cNvSpPr>
          <p:nvPr>
            <p:ph type="sldNum" sz="quarter" idx="12"/>
          </p:nvPr>
        </p:nvSpPr>
        <p:spPr/>
        <p:txBody>
          <a:bodyPr/>
          <a:lstStyle/>
          <a:p>
            <a:fld id="{FD7870A2-11BE-41D8-B0C0-86F4CEF26A5D}" type="slidenum">
              <a:rPr lang="tr-TR" smtClean="0"/>
              <a:t>13</a:t>
            </a:fld>
            <a:endParaRPr lang="tr-TR"/>
          </a:p>
        </p:txBody>
      </p:sp>
    </p:spTree>
    <p:extLst>
      <p:ext uri="{BB962C8B-B14F-4D97-AF65-F5344CB8AC3E}">
        <p14:creationId xmlns:p14="http://schemas.microsoft.com/office/powerpoint/2010/main" val="35888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004020" y="2678021"/>
            <a:ext cx="6565127" cy="1754326"/>
          </a:xfrm>
          <a:prstGeom prst="rect">
            <a:avLst/>
          </a:prstGeom>
        </p:spPr>
        <p:txBody>
          <a:bodyPr wrap="square">
            <a:spAutoFit/>
          </a:bodyPr>
          <a:lstStyle/>
          <a:p>
            <a:pPr marL="285750" indent="-285750">
              <a:buFont typeface="Arial" panose="020B0604020202020204" pitchFamily="34" charset="0"/>
              <a:buChar char="•"/>
            </a:pPr>
            <a:r>
              <a:rPr lang="tr-TR" dirty="0"/>
              <a:t>Sıvı ve katı fazlar arasında faz sınırları mercek şeklindeki bir bölgeyi tanımlar. Bu alanda katı </a:t>
            </a:r>
            <a:r>
              <a:rPr lang="tr-TR" dirty="0" smtClean="0"/>
              <a:t>(</a:t>
            </a:r>
            <a:r>
              <a:rPr lang="tr-TR" dirty="0" smtClean="0">
                <a:latin typeface="Symbol" panose="05050102010706020507" pitchFamily="18" charset="2"/>
              </a:rPr>
              <a:t>a</a:t>
            </a:r>
            <a:r>
              <a:rPr lang="tr-TR" dirty="0" smtClean="0"/>
              <a:t>) </a:t>
            </a:r>
            <a:r>
              <a:rPr lang="tr-TR" dirty="0"/>
              <a:t>ve sıvı (L) bir arada bulunur. Katı ve </a:t>
            </a:r>
            <a:r>
              <a:rPr lang="tr-TR" dirty="0" err="1" smtClean="0"/>
              <a:t>sıvı+katı</a:t>
            </a:r>
            <a:r>
              <a:rPr lang="tr-TR" dirty="0" smtClean="0"/>
              <a:t> </a:t>
            </a:r>
            <a:r>
              <a:rPr lang="tr-TR" dirty="0"/>
              <a:t>bölgesi arasındaki alt faz sınırına </a:t>
            </a:r>
            <a:r>
              <a:rPr lang="tr-TR" dirty="0" err="1" smtClean="0"/>
              <a:t>solidus</a:t>
            </a:r>
            <a:r>
              <a:rPr lang="tr-TR" dirty="0" smtClean="0"/>
              <a:t> (Katılaşma) </a:t>
            </a:r>
            <a:r>
              <a:rPr lang="tr-TR" dirty="0"/>
              <a:t>denir. </a:t>
            </a:r>
            <a:endParaRPr lang="tr-TR" dirty="0" smtClean="0"/>
          </a:p>
          <a:p>
            <a:pPr marL="285750" indent="-285750">
              <a:buFont typeface="Arial" panose="020B0604020202020204" pitchFamily="34" charset="0"/>
              <a:buChar char="•"/>
            </a:pPr>
            <a:r>
              <a:rPr lang="tr-TR" dirty="0" smtClean="0"/>
              <a:t>Sıvı </a:t>
            </a:r>
            <a:r>
              <a:rPr lang="tr-TR" dirty="0"/>
              <a:t>fazı katı bölgesi ile sadece sıvı bölgesi arasındaki üst faz sınırına </a:t>
            </a:r>
            <a:r>
              <a:rPr lang="tr-TR" dirty="0" err="1" smtClean="0"/>
              <a:t>likitus</a:t>
            </a:r>
            <a:r>
              <a:rPr lang="tr-TR" dirty="0" smtClean="0"/>
              <a:t> (</a:t>
            </a:r>
            <a:r>
              <a:rPr lang="tr-TR" dirty="0"/>
              <a:t>malzemenin tamamen sıvı olduğu sıcaklığı </a:t>
            </a:r>
            <a:r>
              <a:rPr lang="tr-TR" dirty="0" smtClean="0"/>
              <a:t>) </a:t>
            </a:r>
            <a:r>
              <a:rPr lang="tr-TR" dirty="0"/>
              <a:t>denir.</a:t>
            </a:r>
            <a:endParaRPr lang="tr-TR" dirty="0" smtClean="0"/>
          </a:p>
        </p:txBody>
      </p:sp>
      <p:sp>
        <p:nvSpPr>
          <p:cNvPr id="7" name="Dikdörtgen 6"/>
          <p:cNvSpPr/>
          <p:nvPr/>
        </p:nvSpPr>
        <p:spPr>
          <a:xfrm>
            <a:off x="224306" y="1006460"/>
            <a:ext cx="4485843" cy="923330"/>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a:p>
            <a:r>
              <a:rPr lang="tr-TR" b="1" dirty="0" smtClean="0">
                <a:solidFill>
                  <a:srgbClr val="00B050"/>
                </a:solidFill>
              </a:rPr>
              <a:t>Basit </a:t>
            </a:r>
            <a:r>
              <a:rPr lang="tr-TR" b="1" dirty="0">
                <a:solidFill>
                  <a:srgbClr val="00B050"/>
                </a:solidFill>
              </a:rPr>
              <a:t>ikili diyagramlar: nikel — bakır</a:t>
            </a:r>
          </a:p>
        </p:txBody>
      </p:sp>
      <p:pic>
        <p:nvPicPr>
          <p:cNvPr id="3" name="Resim 2"/>
          <p:cNvPicPr>
            <a:picLocks noChangeAspect="1"/>
          </p:cNvPicPr>
          <p:nvPr/>
        </p:nvPicPr>
        <p:blipFill>
          <a:blip r:embed="rId2"/>
          <a:stretch>
            <a:fillRect/>
          </a:stretch>
        </p:blipFill>
        <p:spPr>
          <a:xfrm>
            <a:off x="666275" y="2013899"/>
            <a:ext cx="3694015" cy="4029092"/>
          </a:xfrm>
          <a:prstGeom prst="rect">
            <a:avLst/>
          </a:prstGeom>
        </p:spPr>
      </p:pic>
      <p:sp>
        <p:nvSpPr>
          <p:cNvPr id="8" name="Dikdörtgen 7"/>
          <p:cNvSpPr/>
          <p:nvPr/>
        </p:nvSpPr>
        <p:spPr>
          <a:xfrm>
            <a:off x="666275" y="6042991"/>
            <a:ext cx="4898713" cy="369332"/>
          </a:xfrm>
          <a:prstGeom prst="rect">
            <a:avLst/>
          </a:prstGeom>
        </p:spPr>
        <p:txBody>
          <a:bodyPr wrap="none">
            <a:spAutoFit/>
          </a:bodyPr>
          <a:lstStyle/>
          <a:p>
            <a:r>
              <a:rPr lang="tr-TR" dirty="0" smtClean="0"/>
              <a:t>Atmosferik basınçta </a:t>
            </a:r>
            <a:r>
              <a:rPr lang="tr-TR" dirty="0" err="1" smtClean="0"/>
              <a:t>Ni</a:t>
            </a:r>
            <a:r>
              <a:rPr lang="tr-TR" dirty="0" smtClean="0"/>
              <a:t>-Cu alaşımının faz diyagramı</a:t>
            </a:r>
            <a:endParaRPr lang="tr-TR" dirty="0"/>
          </a:p>
        </p:txBody>
      </p:sp>
      <p:sp>
        <p:nvSpPr>
          <p:cNvPr id="2" name="Slayt Numarası Yer Tutucusu 1"/>
          <p:cNvSpPr>
            <a:spLocks noGrp="1"/>
          </p:cNvSpPr>
          <p:nvPr>
            <p:ph type="sldNum" sz="quarter" idx="12"/>
          </p:nvPr>
        </p:nvSpPr>
        <p:spPr/>
        <p:txBody>
          <a:bodyPr/>
          <a:lstStyle/>
          <a:p>
            <a:fld id="{FD7870A2-11BE-41D8-B0C0-86F4CEF26A5D}" type="slidenum">
              <a:rPr lang="tr-TR" smtClean="0"/>
              <a:t>14</a:t>
            </a:fld>
            <a:endParaRPr lang="tr-TR"/>
          </a:p>
        </p:txBody>
      </p:sp>
    </p:spTree>
    <p:extLst>
      <p:ext uri="{BB962C8B-B14F-4D97-AF65-F5344CB8AC3E}">
        <p14:creationId xmlns:p14="http://schemas.microsoft.com/office/powerpoint/2010/main" val="573238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027874" y="1468125"/>
            <a:ext cx="6565127" cy="4247317"/>
          </a:xfrm>
          <a:prstGeom prst="rect">
            <a:avLst/>
          </a:prstGeom>
        </p:spPr>
        <p:txBody>
          <a:bodyPr wrap="square">
            <a:spAutoFit/>
          </a:bodyPr>
          <a:lstStyle/>
          <a:p>
            <a:pPr marL="285750" indent="-285750">
              <a:buFont typeface="Arial" panose="020B0604020202020204" pitchFamily="34" charset="0"/>
              <a:buChar char="•"/>
            </a:pPr>
            <a:r>
              <a:rPr lang="tr-TR" dirty="0"/>
              <a:t>Diyagramda bulunan en belirgin bilgi, herhangi bir sıcaklıkta mevcut faz veya fazlardır. Bu nedenle, 50 g bakır ve 50 g nikel karışımının ısıtıldığını </a:t>
            </a:r>
            <a:r>
              <a:rPr lang="tr-TR" dirty="0" smtClean="0"/>
              <a:t>varsayarsak;</a:t>
            </a:r>
          </a:p>
          <a:p>
            <a:pPr marL="285750" indent="-285750">
              <a:buFont typeface="Arial" panose="020B0604020202020204" pitchFamily="34" charset="0"/>
              <a:buChar char="•"/>
            </a:pPr>
            <a:r>
              <a:rPr lang="tr-TR" dirty="0" smtClean="0"/>
              <a:t> </a:t>
            </a:r>
            <a:r>
              <a:rPr lang="tr-TR" dirty="0"/>
              <a:t>1400 ° C'de bir faz mevcut olacak, homojen bir sıvı. </a:t>
            </a:r>
            <a:endParaRPr lang="tr-TR" dirty="0" smtClean="0"/>
          </a:p>
          <a:p>
            <a:pPr marL="285750" indent="-285750">
              <a:buFont typeface="Arial" panose="020B0604020202020204" pitchFamily="34" charset="0"/>
              <a:buChar char="•"/>
            </a:pPr>
            <a:r>
              <a:rPr lang="tr-TR" dirty="0" smtClean="0"/>
              <a:t>1100 </a:t>
            </a:r>
            <a:r>
              <a:rPr lang="tr-TR" dirty="0"/>
              <a:t>° C'de, bir faz, homojen bir katı olan faz </a:t>
            </a:r>
            <a:r>
              <a:rPr lang="tr-TR" dirty="0" smtClean="0"/>
              <a:t>mevcut </a:t>
            </a:r>
            <a:r>
              <a:rPr lang="tr-TR" dirty="0"/>
              <a:t>olacaktır. 1250 ° C'de iki faz mevcuttur, sıvı (L) </a:t>
            </a:r>
            <a:r>
              <a:rPr lang="tr-TR" dirty="0" smtClean="0"/>
              <a:t>+ </a:t>
            </a:r>
            <a:r>
              <a:rPr lang="tr-TR" dirty="0"/>
              <a:t>katı </a:t>
            </a:r>
            <a:r>
              <a:rPr lang="tr-TR" dirty="0" smtClean="0"/>
              <a:t>(</a:t>
            </a:r>
            <a:r>
              <a:rPr lang="tr-TR" dirty="0" smtClean="0">
                <a:latin typeface="Symbol" panose="05050102010706020507" pitchFamily="18" charset="2"/>
              </a:rPr>
              <a:t>a</a:t>
            </a:r>
            <a:r>
              <a:rPr lang="tr-TR" dirty="0" smtClean="0"/>
              <a:t>).</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Diyagramdaki herhangi bir noktanın bileşimi, bileşim ekseninden basitçe okunur. </a:t>
            </a:r>
            <a:endParaRPr lang="tr-TR" dirty="0" smtClean="0"/>
          </a:p>
          <a:p>
            <a:pPr marL="285750" indent="-285750">
              <a:buFont typeface="Arial" panose="020B0604020202020204" pitchFamily="34" charset="0"/>
              <a:buChar char="•"/>
            </a:pPr>
            <a:r>
              <a:rPr lang="tr-TR" dirty="0" smtClean="0"/>
              <a:t>Dolayısıyla</a:t>
            </a:r>
            <a:r>
              <a:rPr lang="tr-TR" dirty="0"/>
              <a:t>, </a:t>
            </a:r>
            <a:r>
              <a:rPr lang="tr-TR" dirty="0" smtClean="0"/>
              <a:t>A </a:t>
            </a:r>
            <a:r>
              <a:rPr lang="tr-TR" dirty="0"/>
              <a:t>noktası ağırlıkça% 80 bakır (ve dolayısıyla ağırlıkça% 20 nikel) bileşimine sahiptir. </a:t>
            </a:r>
            <a:endParaRPr lang="tr-TR" dirty="0" smtClean="0"/>
          </a:p>
          <a:p>
            <a:pPr marL="285750" indent="-285750">
              <a:buFont typeface="Arial" panose="020B0604020202020204" pitchFamily="34" charset="0"/>
              <a:buChar char="•"/>
            </a:pPr>
            <a:r>
              <a:rPr lang="tr-TR" dirty="0" smtClean="0"/>
              <a:t>B </a:t>
            </a:r>
            <a:r>
              <a:rPr lang="tr-TR" dirty="0"/>
              <a:t>noktası ağırlıkça% 20 bakır (ve dolayısıyla ağırlıkça% 80 nikel) bileşimine sahiptir.</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smtClean="0"/>
          </a:p>
        </p:txBody>
      </p:sp>
      <p:sp>
        <p:nvSpPr>
          <p:cNvPr id="7" name="Dikdörtgen 6"/>
          <p:cNvSpPr/>
          <p:nvPr/>
        </p:nvSpPr>
        <p:spPr>
          <a:xfrm>
            <a:off x="224306" y="1006460"/>
            <a:ext cx="4485843" cy="923330"/>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a:p>
            <a:r>
              <a:rPr lang="tr-TR" b="1" dirty="0" smtClean="0">
                <a:solidFill>
                  <a:srgbClr val="00B050"/>
                </a:solidFill>
              </a:rPr>
              <a:t>Basit </a:t>
            </a:r>
            <a:r>
              <a:rPr lang="tr-TR" b="1" dirty="0">
                <a:solidFill>
                  <a:srgbClr val="00B050"/>
                </a:solidFill>
              </a:rPr>
              <a:t>ikili diyagramlar: nikel — bakır</a:t>
            </a:r>
          </a:p>
        </p:txBody>
      </p:sp>
      <p:pic>
        <p:nvPicPr>
          <p:cNvPr id="3" name="Resim 2"/>
          <p:cNvPicPr>
            <a:picLocks noChangeAspect="1"/>
          </p:cNvPicPr>
          <p:nvPr/>
        </p:nvPicPr>
        <p:blipFill>
          <a:blip r:embed="rId2"/>
          <a:stretch>
            <a:fillRect/>
          </a:stretch>
        </p:blipFill>
        <p:spPr>
          <a:xfrm>
            <a:off x="666275" y="2013899"/>
            <a:ext cx="3694015" cy="4029092"/>
          </a:xfrm>
          <a:prstGeom prst="rect">
            <a:avLst/>
          </a:prstGeom>
        </p:spPr>
      </p:pic>
      <p:sp>
        <p:nvSpPr>
          <p:cNvPr id="8" name="Dikdörtgen 7"/>
          <p:cNvSpPr/>
          <p:nvPr/>
        </p:nvSpPr>
        <p:spPr>
          <a:xfrm>
            <a:off x="666275" y="6042991"/>
            <a:ext cx="4898713" cy="369332"/>
          </a:xfrm>
          <a:prstGeom prst="rect">
            <a:avLst/>
          </a:prstGeom>
        </p:spPr>
        <p:txBody>
          <a:bodyPr wrap="none">
            <a:spAutoFit/>
          </a:bodyPr>
          <a:lstStyle/>
          <a:p>
            <a:r>
              <a:rPr lang="tr-TR" dirty="0" smtClean="0"/>
              <a:t>Atmosferik basınçta </a:t>
            </a:r>
            <a:r>
              <a:rPr lang="tr-TR" dirty="0" err="1" smtClean="0"/>
              <a:t>Ni</a:t>
            </a:r>
            <a:r>
              <a:rPr lang="tr-TR" dirty="0" smtClean="0"/>
              <a:t>-Cu alaşımının faz diyagramı</a:t>
            </a:r>
            <a:endParaRPr lang="tr-TR" dirty="0"/>
          </a:p>
        </p:txBody>
      </p:sp>
      <p:sp>
        <p:nvSpPr>
          <p:cNvPr id="2" name="Slayt Numarası Yer Tutucusu 1"/>
          <p:cNvSpPr>
            <a:spLocks noGrp="1"/>
          </p:cNvSpPr>
          <p:nvPr>
            <p:ph type="sldNum" sz="quarter" idx="12"/>
          </p:nvPr>
        </p:nvSpPr>
        <p:spPr/>
        <p:txBody>
          <a:bodyPr/>
          <a:lstStyle/>
          <a:p>
            <a:fld id="{FD7870A2-11BE-41D8-B0C0-86F4CEF26A5D}" type="slidenum">
              <a:rPr lang="tr-TR" smtClean="0"/>
              <a:t>15</a:t>
            </a:fld>
            <a:endParaRPr lang="tr-TR"/>
          </a:p>
        </p:txBody>
      </p:sp>
    </p:spTree>
    <p:extLst>
      <p:ext uri="{BB962C8B-B14F-4D97-AF65-F5344CB8AC3E}">
        <p14:creationId xmlns:p14="http://schemas.microsoft.com/office/powerpoint/2010/main" val="1431679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7" name="Dikdörtgen 6"/>
          <p:cNvSpPr/>
          <p:nvPr/>
        </p:nvSpPr>
        <p:spPr>
          <a:xfrm>
            <a:off x="224306" y="1006460"/>
            <a:ext cx="4485843" cy="923330"/>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a:p>
            <a:r>
              <a:rPr lang="tr-TR" b="1" dirty="0" smtClean="0">
                <a:solidFill>
                  <a:srgbClr val="00B050"/>
                </a:solidFill>
              </a:rPr>
              <a:t>Basit </a:t>
            </a:r>
            <a:r>
              <a:rPr lang="tr-TR" b="1" dirty="0">
                <a:solidFill>
                  <a:srgbClr val="00B050"/>
                </a:solidFill>
              </a:rPr>
              <a:t>ikili diyagramlar: nikel — bakır</a:t>
            </a:r>
          </a:p>
        </p:txBody>
      </p:sp>
      <p:sp>
        <p:nvSpPr>
          <p:cNvPr id="8" name="Dikdörtgen 7"/>
          <p:cNvSpPr/>
          <p:nvPr/>
        </p:nvSpPr>
        <p:spPr>
          <a:xfrm>
            <a:off x="666275" y="6042991"/>
            <a:ext cx="4898713" cy="369332"/>
          </a:xfrm>
          <a:prstGeom prst="rect">
            <a:avLst/>
          </a:prstGeom>
        </p:spPr>
        <p:txBody>
          <a:bodyPr wrap="none">
            <a:spAutoFit/>
          </a:bodyPr>
          <a:lstStyle/>
          <a:p>
            <a:r>
              <a:rPr lang="tr-TR" dirty="0" smtClean="0"/>
              <a:t>Atmosferik basınçta </a:t>
            </a:r>
            <a:r>
              <a:rPr lang="tr-TR" dirty="0" err="1" smtClean="0"/>
              <a:t>Ni</a:t>
            </a:r>
            <a:r>
              <a:rPr lang="tr-TR" dirty="0" smtClean="0"/>
              <a:t>-Cu alaşımının faz diyagramı</a:t>
            </a:r>
            <a:endParaRPr lang="tr-TR" dirty="0"/>
          </a:p>
        </p:txBody>
      </p:sp>
      <p:pic>
        <p:nvPicPr>
          <p:cNvPr id="5" name="Resim 4"/>
          <p:cNvPicPr>
            <a:picLocks noChangeAspect="1"/>
          </p:cNvPicPr>
          <p:nvPr/>
        </p:nvPicPr>
        <p:blipFill>
          <a:blip r:embed="rId2"/>
          <a:stretch>
            <a:fillRect/>
          </a:stretch>
        </p:blipFill>
        <p:spPr>
          <a:xfrm>
            <a:off x="0" y="2075290"/>
            <a:ext cx="5803617" cy="3768917"/>
          </a:xfrm>
          <a:prstGeom prst="rect">
            <a:avLst/>
          </a:prstGeom>
        </p:spPr>
      </p:pic>
      <p:sp>
        <p:nvSpPr>
          <p:cNvPr id="11" name="Slayt Numarası Yer Tutucusu 10"/>
          <p:cNvSpPr>
            <a:spLocks noGrp="1"/>
          </p:cNvSpPr>
          <p:nvPr>
            <p:ph type="sldNum" sz="quarter" idx="12"/>
          </p:nvPr>
        </p:nvSpPr>
        <p:spPr/>
        <p:txBody>
          <a:bodyPr/>
          <a:lstStyle/>
          <a:p>
            <a:fld id="{FD7870A2-11BE-41D8-B0C0-86F4CEF26A5D}" type="slidenum">
              <a:rPr lang="tr-TR" smtClean="0"/>
              <a:t>16</a:t>
            </a:fld>
            <a:endParaRPr lang="tr-TR"/>
          </a:p>
        </p:txBody>
      </p:sp>
      <p:sp>
        <p:nvSpPr>
          <p:cNvPr id="4" name="Dikdörtgen 3"/>
          <p:cNvSpPr/>
          <p:nvPr/>
        </p:nvSpPr>
        <p:spPr>
          <a:xfrm>
            <a:off x="5448837" y="2190009"/>
            <a:ext cx="6565127" cy="2585323"/>
          </a:xfrm>
          <a:prstGeom prst="rect">
            <a:avLst/>
          </a:prstGeom>
        </p:spPr>
        <p:txBody>
          <a:bodyPr wrap="square">
            <a:spAutoFit/>
          </a:bodyPr>
          <a:lstStyle/>
          <a:p>
            <a:pPr marL="285750" indent="-285750">
              <a:buFont typeface="Arial" panose="020B0604020202020204" pitchFamily="34" charset="0"/>
              <a:buChar char="•"/>
            </a:pPr>
            <a:r>
              <a:rPr lang="tr-TR" dirty="0"/>
              <a:t>C noktası ortalama ağırlıkça% 40 bakır (ve dolayısıyla ağırlıkça% 60 nikel) bileşimine sahiptir. Ortalama C noktası için verilmiştir, çünkü katı ve sıvı olmak üzere iki faz vardır. </a:t>
            </a:r>
            <a:endParaRPr lang="tr-TR" dirty="0" smtClean="0"/>
          </a:p>
          <a:p>
            <a:pPr marL="285750" indent="-285750">
              <a:buFont typeface="Arial" panose="020B0604020202020204" pitchFamily="34" charset="0"/>
              <a:buChar char="•"/>
            </a:pPr>
            <a:r>
              <a:rPr lang="tr-TR" dirty="0" smtClean="0"/>
              <a:t>Bu </a:t>
            </a:r>
            <a:r>
              <a:rPr lang="tr-TR" dirty="0"/>
              <a:t>aşamaların her birinin kompozisyonunu belirlemek için, birleştirme hattı adı verilen kompozisyon eksenine paralel bir çizgi çizmek yeterlidir. </a:t>
            </a:r>
            <a:endParaRPr lang="tr-TR" dirty="0" smtClean="0"/>
          </a:p>
          <a:p>
            <a:pPr marL="285750" indent="-285750">
              <a:buFont typeface="Arial" panose="020B0604020202020204" pitchFamily="34" charset="0"/>
              <a:buChar char="•"/>
            </a:pPr>
            <a:r>
              <a:rPr lang="tr-TR" dirty="0" smtClean="0"/>
              <a:t>Katı </a:t>
            </a:r>
            <a:r>
              <a:rPr lang="tr-TR" dirty="0"/>
              <a:t>fazın bileşimi, bağlantı hattının katı ile kesiştiği bileşim olarak diyagramdan okunur. </a:t>
            </a:r>
            <a:endParaRPr lang="tr-TR" dirty="0" smtClean="0"/>
          </a:p>
          <a:p>
            <a:pPr marL="285750" indent="-285750">
              <a:buFont typeface="Arial" panose="020B0604020202020204" pitchFamily="34" charset="0"/>
              <a:buChar char="•"/>
            </a:pPr>
            <a:endParaRPr lang="tr-TR" dirty="0" smtClean="0"/>
          </a:p>
        </p:txBody>
      </p:sp>
    </p:spTree>
    <p:extLst>
      <p:ext uri="{BB962C8B-B14F-4D97-AF65-F5344CB8AC3E}">
        <p14:creationId xmlns:p14="http://schemas.microsoft.com/office/powerpoint/2010/main" val="282840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059679" y="922351"/>
            <a:ext cx="6565127" cy="2308324"/>
          </a:xfrm>
          <a:prstGeom prst="rect">
            <a:avLst/>
          </a:prstGeom>
        </p:spPr>
        <p:txBody>
          <a:bodyPr wrap="square">
            <a:spAutoFit/>
          </a:bodyPr>
          <a:lstStyle/>
          <a:p>
            <a:pPr marL="285750" indent="-285750">
              <a:buFont typeface="Arial" panose="020B0604020202020204" pitchFamily="34" charset="0"/>
              <a:buChar char="•"/>
            </a:pPr>
            <a:r>
              <a:rPr lang="tr-TR" dirty="0" smtClean="0"/>
              <a:t>Sıvının </a:t>
            </a:r>
            <a:r>
              <a:rPr lang="tr-TR" dirty="0"/>
              <a:t>bileşimi, bağlantı hattının sıvı ile kesiştiği bileşim olarak diyagramdan okunur (Şekil 4.8). </a:t>
            </a:r>
            <a:endParaRPr lang="tr-TR" dirty="0" smtClean="0"/>
          </a:p>
          <a:p>
            <a:pPr marL="285750" indent="-285750">
              <a:buFont typeface="Arial" panose="020B0604020202020204" pitchFamily="34" charset="0"/>
              <a:buChar char="•"/>
            </a:pPr>
            <a:r>
              <a:rPr lang="tr-TR" dirty="0" smtClean="0"/>
              <a:t>Sıvı </a:t>
            </a:r>
            <a:r>
              <a:rPr lang="tr-TR" dirty="0"/>
              <a:t>fazın (c</a:t>
            </a:r>
            <a:r>
              <a:rPr lang="tr-TR" baseline="-25000" dirty="0"/>
              <a:t>l</a:t>
            </a:r>
            <a:r>
              <a:rPr lang="tr-TR" dirty="0"/>
              <a:t>) bileşimi, ağırlıkça yaklaşık% 51 bakırdır ve katı maddenin </a:t>
            </a:r>
            <a:r>
              <a:rPr lang="tr-TR" dirty="0" err="1"/>
              <a:t>c</a:t>
            </a:r>
            <a:r>
              <a:rPr lang="tr-TR" baseline="-25000" dirty="0" err="1"/>
              <a:t>s</a:t>
            </a:r>
            <a:r>
              <a:rPr lang="tr-TR" dirty="0" err="1"/>
              <a:t>'si</a:t>
            </a:r>
            <a:r>
              <a:rPr lang="tr-TR" dirty="0"/>
              <a:t> ağırlıkça yaklaşık% 33 bakırdır</a:t>
            </a:r>
            <a:r>
              <a:rPr lang="tr-TR" dirty="0" smtClean="0"/>
              <a:t>.</a:t>
            </a:r>
          </a:p>
          <a:p>
            <a:pPr marL="285750" indent="-285750">
              <a:buFont typeface="Arial" panose="020B0604020202020204" pitchFamily="34" charset="0"/>
              <a:buChar char="•"/>
            </a:pPr>
            <a:r>
              <a:rPr lang="tr-TR" dirty="0"/>
              <a:t>İki fazlı bir bölgedeki fazların her birinin miktarları kaldıraç kuralı kullanılarak </a:t>
            </a:r>
            <a:r>
              <a:rPr lang="tr-TR" dirty="0" smtClean="0"/>
              <a:t>hesaplanabilir.</a:t>
            </a:r>
          </a:p>
          <a:p>
            <a:pPr marL="285750" indent="-285750">
              <a:buFont typeface="Arial" panose="020B0604020202020204" pitchFamily="34" charset="0"/>
              <a:buChar char="•"/>
            </a:pPr>
            <a:r>
              <a:rPr lang="tr-TR" dirty="0" smtClean="0"/>
              <a:t>Katı </a:t>
            </a:r>
            <a:r>
              <a:rPr lang="tr-TR" dirty="0"/>
              <a:t>faz </a:t>
            </a:r>
            <a:r>
              <a:rPr lang="tr-TR" dirty="0" err="1" smtClean="0"/>
              <a:t>x</a:t>
            </a:r>
            <a:r>
              <a:rPr lang="tr-TR" baseline="-25000" dirty="0" err="1" smtClean="0"/>
              <a:t>s</a:t>
            </a:r>
            <a:r>
              <a:rPr lang="tr-TR" baseline="-25000" dirty="0" smtClean="0"/>
              <a:t>  </a:t>
            </a:r>
            <a:r>
              <a:rPr lang="tr-TR" dirty="0" smtClean="0"/>
              <a:t>ve sıvı faz fraksiyonları </a:t>
            </a:r>
            <a:r>
              <a:rPr lang="tr-TR" dirty="0"/>
              <a:t>şu şekilde verilir:</a:t>
            </a:r>
          </a:p>
          <a:p>
            <a:pPr marL="285750" indent="-285750">
              <a:buFont typeface="Arial" panose="020B0604020202020204" pitchFamily="34" charset="0"/>
              <a:buChar char="•"/>
            </a:pPr>
            <a:endParaRPr lang="tr-TR" dirty="0" smtClean="0"/>
          </a:p>
        </p:txBody>
      </p:sp>
      <p:sp>
        <p:nvSpPr>
          <p:cNvPr id="7" name="Dikdörtgen 6"/>
          <p:cNvSpPr/>
          <p:nvPr/>
        </p:nvSpPr>
        <p:spPr>
          <a:xfrm>
            <a:off x="224306" y="1006460"/>
            <a:ext cx="4485843" cy="923330"/>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İki bileşenli (tekli) sistemler (</a:t>
            </a:r>
            <a:r>
              <a:rPr lang="tr-TR" b="1" u="sng" dirty="0" err="1" smtClean="0">
                <a:solidFill>
                  <a:srgbClr val="00B050"/>
                </a:solidFill>
                <a:effectLst>
                  <a:outerShdw blurRad="38100" dist="38100" dir="2700000" algn="tl">
                    <a:srgbClr val="000000">
                      <a:alpha val="43137"/>
                    </a:srgbClr>
                  </a:outerShdw>
                </a:effectLst>
              </a:rPr>
              <a:t>Binary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a:p>
            <a:r>
              <a:rPr lang="tr-TR" b="1" dirty="0" smtClean="0">
                <a:solidFill>
                  <a:srgbClr val="00B050"/>
                </a:solidFill>
              </a:rPr>
              <a:t>Basit </a:t>
            </a:r>
            <a:r>
              <a:rPr lang="tr-TR" b="1" dirty="0">
                <a:solidFill>
                  <a:srgbClr val="00B050"/>
                </a:solidFill>
              </a:rPr>
              <a:t>ikili diyagramlar: nikel — bakır</a:t>
            </a:r>
          </a:p>
        </p:txBody>
      </p:sp>
      <p:sp>
        <p:nvSpPr>
          <p:cNvPr id="8" name="Dikdörtgen 7"/>
          <p:cNvSpPr/>
          <p:nvPr/>
        </p:nvSpPr>
        <p:spPr>
          <a:xfrm>
            <a:off x="523151" y="5396659"/>
            <a:ext cx="3606565" cy="646331"/>
          </a:xfrm>
          <a:prstGeom prst="rect">
            <a:avLst/>
          </a:prstGeom>
        </p:spPr>
        <p:txBody>
          <a:bodyPr wrap="none">
            <a:spAutoFit/>
          </a:bodyPr>
          <a:lstStyle/>
          <a:p>
            <a:r>
              <a:rPr lang="tr-TR" dirty="0" smtClean="0"/>
              <a:t>Atmosferik basınçta </a:t>
            </a:r>
            <a:r>
              <a:rPr lang="tr-TR" dirty="0" err="1" smtClean="0"/>
              <a:t>Ni</a:t>
            </a:r>
            <a:r>
              <a:rPr lang="tr-TR" dirty="0" smtClean="0"/>
              <a:t>-Cu alaşımının</a:t>
            </a:r>
          </a:p>
          <a:p>
            <a:r>
              <a:rPr lang="tr-TR" dirty="0" smtClean="0"/>
              <a:t> faz diyagramı</a:t>
            </a:r>
            <a:endParaRPr lang="tr-TR" dirty="0"/>
          </a:p>
        </p:txBody>
      </p:sp>
      <p:pic>
        <p:nvPicPr>
          <p:cNvPr id="5" name="Resim 4"/>
          <p:cNvPicPr>
            <a:picLocks noChangeAspect="1"/>
          </p:cNvPicPr>
          <p:nvPr/>
        </p:nvPicPr>
        <p:blipFill>
          <a:blip r:embed="rId2"/>
          <a:stretch>
            <a:fillRect/>
          </a:stretch>
        </p:blipFill>
        <p:spPr>
          <a:xfrm>
            <a:off x="753714" y="2650136"/>
            <a:ext cx="4115297" cy="2672508"/>
          </a:xfrm>
          <a:prstGeom prst="rect">
            <a:avLst/>
          </a:prstGeom>
        </p:spPr>
      </p:pic>
      <p:pic>
        <p:nvPicPr>
          <p:cNvPr id="9" name="Resim 8"/>
          <p:cNvPicPr>
            <a:picLocks noChangeAspect="1"/>
          </p:cNvPicPr>
          <p:nvPr/>
        </p:nvPicPr>
        <p:blipFill>
          <a:blip r:embed="rId3"/>
          <a:stretch>
            <a:fillRect/>
          </a:stretch>
        </p:blipFill>
        <p:spPr>
          <a:xfrm>
            <a:off x="5871934" y="3445980"/>
            <a:ext cx="1793123" cy="793902"/>
          </a:xfrm>
          <a:prstGeom prst="rect">
            <a:avLst/>
          </a:prstGeom>
        </p:spPr>
      </p:pic>
      <p:pic>
        <p:nvPicPr>
          <p:cNvPr id="10" name="Resim 9"/>
          <p:cNvPicPr>
            <a:picLocks noChangeAspect="1"/>
          </p:cNvPicPr>
          <p:nvPr/>
        </p:nvPicPr>
        <p:blipFill>
          <a:blip r:embed="rId4"/>
          <a:stretch>
            <a:fillRect/>
          </a:stretch>
        </p:blipFill>
        <p:spPr>
          <a:xfrm>
            <a:off x="8342242" y="3445980"/>
            <a:ext cx="1746584" cy="793902"/>
          </a:xfrm>
          <a:prstGeom prst="rect">
            <a:avLst/>
          </a:prstGeom>
        </p:spPr>
      </p:pic>
      <p:sp>
        <p:nvSpPr>
          <p:cNvPr id="11" name="Dikdörtgen 10"/>
          <p:cNvSpPr/>
          <p:nvPr/>
        </p:nvSpPr>
        <p:spPr>
          <a:xfrm>
            <a:off x="5059678" y="4350688"/>
            <a:ext cx="6565127" cy="1477328"/>
          </a:xfrm>
          <a:prstGeom prst="rect">
            <a:avLst/>
          </a:prstGeom>
        </p:spPr>
        <p:txBody>
          <a:bodyPr wrap="square">
            <a:spAutoFit/>
          </a:bodyPr>
          <a:lstStyle/>
          <a:p>
            <a:pPr marL="285750" indent="-285750">
              <a:buFont typeface="Arial" panose="020B0604020202020204" pitchFamily="34" charset="0"/>
              <a:buChar char="•"/>
            </a:pPr>
            <a:r>
              <a:rPr lang="tr-TR" dirty="0"/>
              <a:t>Bu denklemlerde, c</a:t>
            </a:r>
            <a:r>
              <a:rPr lang="tr-TR" baseline="-25000" dirty="0"/>
              <a:t>0</a:t>
            </a:r>
            <a:r>
              <a:rPr lang="tr-TR" dirty="0"/>
              <a:t> numunenin ortalama bileşimidir, </a:t>
            </a:r>
            <a:r>
              <a:rPr lang="tr-TR" dirty="0" err="1"/>
              <a:t>c</a:t>
            </a:r>
            <a:r>
              <a:rPr lang="tr-TR" baseline="-25000" dirty="0" err="1"/>
              <a:t>s</a:t>
            </a:r>
            <a:r>
              <a:rPr lang="tr-TR" dirty="0" smtClean="0"/>
              <a:t> </a:t>
            </a:r>
            <a:r>
              <a:rPr lang="tr-TR" dirty="0"/>
              <a:t>iki fazlı karışımda bulunan katı fazın bileşimidir ve </a:t>
            </a:r>
            <a:r>
              <a:rPr lang="tr-TR" dirty="0" smtClean="0"/>
              <a:t>c</a:t>
            </a:r>
            <a:r>
              <a:rPr lang="tr-TR" baseline="-25000" dirty="0" smtClean="0"/>
              <a:t>l</a:t>
            </a:r>
            <a:r>
              <a:rPr lang="tr-TR" dirty="0" smtClean="0"/>
              <a:t> iki </a:t>
            </a:r>
            <a:r>
              <a:rPr lang="tr-TR" dirty="0"/>
              <a:t>fazlı karışımda bulunan sıvı fazın bileşimidir. </a:t>
            </a:r>
            <a:endParaRPr lang="tr-TR" dirty="0" smtClean="0"/>
          </a:p>
          <a:p>
            <a:pPr marL="285750" indent="-285750">
              <a:buFont typeface="Arial" panose="020B0604020202020204" pitchFamily="34" charset="0"/>
              <a:buChar char="•"/>
            </a:pPr>
            <a:r>
              <a:rPr lang="tr-TR" dirty="0" smtClean="0"/>
              <a:t>Bu </a:t>
            </a:r>
            <a:r>
              <a:rPr lang="tr-TR" dirty="0"/>
              <a:t>kompozisyonlar, yukarıda tarif edildiği gibi kompozisyon ekseninden okunur. </a:t>
            </a:r>
            <a:endParaRPr lang="tr-TR" dirty="0" smtClean="0"/>
          </a:p>
        </p:txBody>
      </p:sp>
      <p:sp>
        <p:nvSpPr>
          <p:cNvPr id="2" name="Slayt Numarası Yer Tutucusu 1"/>
          <p:cNvSpPr>
            <a:spLocks noGrp="1"/>
          </p:cNvSpPr>
          <p:nvPr>
            <p:ph type="sldNum" sz="quarter" idx="12"/>
          </p:nvPr>
        </p:nvSpPr>
        <p:spPr/>
        <p:txBody>
          <a:bodyPr/>
          <a:lstStyle/>
          <a:p>
            <a:fld id="{FD7870A2-11BE-41D8-B0C0-86F4CEF26A5D}" type="slidenum">
              <a:rPr lang="tr-TR" smtClean="0"/>
              <a:t>17</a:t>
            </a:fld>
            <a:endParaRPr lang="tr-TR"/>
          </a:p>
        </p:txBody>
      </p:sp>
    </p:spTree>
    <p:extLst>
      <p:ext uri="{BB962C8B-B14F-4D97-AF65-F5344CB8AC3E}">
        <p14:creationId xmlns:p14="http://schemas.microsoft.com/office/powerpoint/2010/main" val="423563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059679" y="922351"/>
            <a:ext cx="6565127" cy="4801314"/>
          </a:xfrm>
          <a:prstGeom prst="rect">
            <a:avLst/>
          </a:prstGeom>
        </p:spPr>
        <p:txBody>
          <a:bodyPr wrap="square">
            <a:spAutoFit/>
          </a:bodyPr>
          <a:lstStyle/>
          <a:p>
            <a:pPr marL="285750" indent="-285750">
              <a:buFont typeface="Arial" panose="020B0604020202020204" pitchFamily="34" charset="0"/>
              <a:buChar char="•"/>
            </a:pPr>
            <a:r>
              <a:rPr lang="tr-TR" dirty="0"/>
              <a:t>Üçlü sistemlerin üç bileşeni vardır. </a:t>
            </a:r>
            <a:endParaRPr lang="tr-TR" dirty="0" smtClean="0"/>
          </a:p>
          <a:p>
            <a:pPr marL="285750" indent="-285750">
              <a:buFont typeface="Arial" panose="020B0604020202020204" pitchFamily="34" charset="0"/>
              <a:buChar char="•"/>
            </a:pPr>
            <a:r>
              <a:rPr lang="tr-TR" dirty="0" smtClean="0"/>
              <a:t>Bunlar</a:t>
            </a:r>
            <a:r>
              <a:rPr lang="tr-TR" dirty="0"/>
              <a:t>, faz ilişkilerini göstermek için beş eksenli koordinat sistemleri gerektirir - üçü kompozisyonlar için, biri basınç ve biri sıcaklık için. </a:t>
            </a:r>
            <a:endParaRPr lang="tr-TR" dirty="0" smtClean="0"/>
          </a:p>
          <a:p>
            <a:pPr marL="285750" indent="-285750">
              <a:buFont typeface="Arial" panose="020B0604020202020204" pitchFamily="34" charset="0"/>
              <a:buChar char="•"/>
            </a:pPr>
            <a:r>
              <a:rPr lang="tr-TR" dirty="0" smtClean="0"/>
              <a:t>Uygulamada</a:t>
            </a:r>
            <a:r>
              <a:rPr lang="tr-TR" dirty="0"/>
              <a:t>, üç bileşen eşkenar üçgenin köşelerinde düzenlenmiştir ve her bileşenin bileşimi üçgenin kenarları boyunca belirtilmiştir. </a:t>
            </a:r>
            <a:endParaRPr lang="tr-TR" dirty="0" smtClean="0"/>
          </a:p>
          <a:p>
            <a:pPr marL="285750" indent="-285750">
              <a:buFont typeface="Arial" panose="020B0604020202020204" pitchFamily="34" charset="0"/>
              <a:buChar char="•"/>
            </a:pPr>
            <a:r>
              <a:rPr lang="tr-TR" dirty="0" smtClean="0"/>
              <a:t>Sıcaklık </a:t>
            </a:r>
            <a:r>
              <a:rPr lang="tr-TR" dirty="0"/>
              <a:t>ekseni, üçgen bir prizma oluşturmak için bileşim düzlemine normal olarak çekilir (</a:t>
            </a:r>
            <a:r>
              <a:rPr lang="tr-TR" dirty="0" smtClean="0"/>
              <a:t>Şekil a). </a:t>
            </a:r>
          </a:p>
          <a:p>
            <a:pPr marL="285750" indent="-285750">
              <a:buFont typeface="Arial" panose="020B0604020202020204" pitchFamily="34" charset="0"/>
              <a:buChar char="•"/>
            </a:pPr>
            <a:r>
              <a:rPr lang="tr-TR" dirty="0" smtClean="0"/>
              <a:t>Her </a:t>
            </a:r>
            <a:r>
              <a:rPr lang="tr-TR" dirty="0"/>
              <a:t>basınç için farklı bir prizma çizmek gerekir</a:t>
            </a:r>
            <a:r>
              <a:rPr lang="tr-TR" dirty="0" smtClean="0"/>
              <a:t>.</a:t>
            </a:r>
          </a:p>
          <a:p>
            <a:pPr marL="285750" indent="-285750">
              <a:buFont typeface="Arial" panose="020B0604020202020204" pitchFamily="34" charset="0"/>
              <a:buChar char="•"/>
            </a:pPr>
            <a:r>
              <a:rPr lang="tr-TR" dirty="0" smtClean="0"/>
              <a:t>Çalışma </a:t>
            </a:r>
            <a:r>
              <a:rPr lang="tr-TR" dirty="0"/>
              <a:t>fazı diyagramları normalde prizma boyunca seçilen bir sıcaklık değerinde ve 1 </a:t>
            </a:r>
            <a:r>
              <a:rPr lang="tr-TR" dirty="0" err="1"/>
              <a:t>atm</a:t>
            </a:r>
            <a:r>
              <a:rPr lang="tr-TR" dirty="0"/>
              <a:t> basınçta kesitlerdir (Şekil </a:t>
            </a:r>
            <a:r>
              <a:rPr lang="tr-TR" dirty="0" smtClean="0"/>
              <a:t>b</a:t>
            </a:r>
            <a:r>
              <a:rPr lang="tr-TR" dirty="0"/>
              <a:t>). Diyagramlara izotermal bölümler denir. Bileşenlerin bileşimi, ağırlıkça</a:t>
            </a:r>
            <a:r>
              <a:rPr lang="tr-TR" dirty="0" smtClean="0"/>
              <a:t>% </a:t>
            </a:r>
            <a:r>
              <a:rPr lang="tr-TR" dirty="0" err="1" smtClean="0"/>
              <a:t>wt</a:t>
            </a:r>
            <a:r>
              <a:rPr lang="tr-TR" dirty="0" smtClean="0"/>
              <a:t>,% at veya % </a:t>
            </a:r>
            <a:r>
              <a:rPr lang="tr-TR" dirty="0" err="1" smtClean="0"/>
              <a:t>mol</a:t>
            </a:r>
            <a:r>
              <a:rPr lang="tr-TR" dirty="0" smtClean="0"/>
              <a:t> </a:t>
            </a:r>
            <a:r>
              <a:rPr lang="tr-TR" dirty="0"/>
              <a:t>olarak, eşkenar üçgenin üç tarafı boyunca ölçülür. </a:t>
            </a:r>
            <a:endParaRPr lang="tr-TR" dirty="0" smtClean="0"/>
          </a:p>
          <a:p>
            <a:pPr marL="285750" indent="-285750">
              <a:buFont typeface="Arial" panose="020B0604020202020204" pitchFamily="34" charset="0"/>
              <a:buChar char="•"/>
            </a:pPr>
            <a:r>
              <a:rPr lang="tr-TR" dirty="0" smtClean="0"/>
              <a:t>Prizmanın </a:t>
            </a:r>
            <a:r>
              <a:rPr lang="tr-TR" dirty="0"/>
              <a:t>üç yüzünün her biri A - B, A – C veya B – C ikili faz diyagramıdır</a:t>
            </a:r>
            <a:r>
              <a:rPr lang="tr-TR" dirty="0" smtClean="0"/>
              <a:t>.</a:t>
            </a:r>
          </a:p>
        </p:txBody>
      </p:sp>
      <p:sp>
        <p:nvSpPr>
          <p:cNvPr id="7" name="Dikdörtgen 6"/>
          <p:cNvSpPr/>
          <p:nvPr/>
        </p:nvSpPr>
        <p:spPr>
          <a:xfrm>
            <a:off x="224306" y="1006460"/>
            <a:ext cx="4593758" cy="646331"/>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Üç bileşenli (üçlü) sistemler (</a:t>
            </a:r>
            <a:r>
              <a:rPr lang="tr-TR" b="1" u="sng" dirty="0" err="1" smtClean="0">
                <a:solidFill>
                  <a:srgbClr val="00B050"/>
                </a:solidFill>
                <a:effectLst>
                  <a:outerShdw blurRad="38100" dist="38100" dir="2700000" algn="tl">
                    <a:srgbClr val="000000">
                      <a:alpha val="43137"/>
                    </a:srgbClr>
                  </a:outerShdw>
                </a:effectLst>
              </a:rPr>
              <a:t>Ternary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p:txBody>
      </p:sp>
      <p:sp>
        <p:nvSpPr>
          <p:cNvPr id="8" name="Dikdörtgen 7"/>
          <p:cNvSpPr/>
          <p:nvPr/>
        </p:nvSpPr>
        <p:spPr>
          <a:xfrm>
            <a:off x="0" y="4960780"/>
            <a:ext cx="2644698" cy="1200329"/>
          </a:xfrm>
          <a:prstGeom prst="rect">
            <a:avLst/>
          </a:prstGeom>
        </p:spPr>
        <p:txBody>
          <a:bodyPr wrap="none">
            <a:spAutoFit/>
          </a:bodyPr>
          <a:lstStyle/>
          <a:p>
            <a:r>
              <a:rPr lang="tr-TR" dirty="0" smtClean="0"/>
              <a:t>(a) Bir </a:t>
            </a:r>
            <a:r>
              <a:rPr lang="tr-TR" dirty="0" err="1"/>
              <a:t>izobarik</a:t>
            </a:r>
            <a:r>
              <a:rPr lang="tr-TR" dirty="0"/>
              <a:t> üçlü faz </a:t>
            </a:r>
            <a:endParaRPr lang="tr-TR" dirty="0" smtClean="0"/>
          </a:p>
          <a:p>
            <a:r>
              <a:rPr lang="tr-TR" dirty="0" smtClean="0"/>
              <a:t>diyagramının </a:t>
            </a:r>
            <a:r>
              <a:rPr lang="tr-TR" dirty="0"/>
              <a:t>genel formu </a:t>
            </a:r>
            <a:endParaRPr lang="tr-TR" dirty="0" smtClean="0"/>
          </a:p>
          <a:p>
            <a:r>
              <a:rPr lang="tr-TR" dirty="0" smtClean="0"/>
              <a:t>ve (b)  a kısmı </a:t>
            </a:r>
            <a:r>
              <a:rPr lang="tr-TR" dirty="0"/>
              <a:t>boyunca </a:t>
            </a:r>
            <a:endParaRPr lang="tr-TR" dirty="0" smtClean="0"/>
          </a:p>
          <a:p>
            <a:r>
              <a:rPr lang="tr-TR" dirty="0" smtClean="0"/>
              <a:t>izotermal </a:t>
            </a:r>
            <a:r>
              <a:rPr lang="tr-TR" dirty="0"/>
              <a:t>bir kesit</a:t>
            </a:r>
          </a:p>
        </p:txBody>
      </p:sp>
      <p:pic>
        <p:nvPicPr>
          <p:cNvPr id="3" name="Resim 2"/>
          <p:cNvPicPr>
            <a:picLocks noChangeAspect="1"/>
          </p:cNvPicPr>
          <p:nvPr/>
        </p:nvPicPr>
        <p:blipFill>
          <a:blip r:embed="rId2"/>
          <a:stretch>
            <a:fillRect/>
          </a:stretch>
        </p:blipFill>
        <p:spPr>
          <a:xfrm>
            <a:off x="2696669" y="4050326"/>
            <a:ext cx="2583346" cy="2467241"/>
          </a:xfrm>
          <a:prstGeom prst="rect">
            <a:avLst/>
          </a:prstGeom>
        </p:spPr>
      </p:pic>
      <p:pic>
        <p:nvPicPr>
          <p:cNvPr id="12" name="Resim 11"/>
          <p:cNvPicPr>
            <a:picLocks noChangeAspect="1"/>
          </p:cNvPicPr>
          <p:nvPr/>
        </p:nvPicPr>
        <p:blipFill>
          <a:blip r:embed="rId3"/>
          <a:stretch>
            <a:fillRect/>
          </a:stretch>
        </p:blipFill>
        <p:spPr>
          <a:xfrm>
            <a:off x="655367" y="1513208"/>
            <a:ext cx="3465728" cy="2856714"/>
          </a:xfrm>
          <a:prstGeom prst="rect">
            <a:avLst/>
          </a:prstGeom>
        </p:spPr>
      </p:pic>
      <p:sp>
        <p:nvSpPr>
          <p:cNvPr id="13" name="Slayt Numarası Yer Tutucusu 12"/>
          <p:cNvSpPr>
            <a:spLocks noGrp="1"/>
          </p:cNvSpPr>
          <p:nvPr>
            <p:ph type="sldNum" sz="quarter" idx="12"/>
          </p:nvPr>
        </p:nvSpPr>
        <p:spPr/>
        <p:txBody>
          <a:bodyPr/>
          <a:lstStyle/>
          <a:p>
            <a:fld id="{FD7870A2-11BE-41D8-B0C0-86F4CEF26A5D}" type="slidenum">
              <a:rPr lang="tr-TR" smtClean="0"/>
              <a:t>18</a:t>
            </a:fld>
            <a:endParaRPr lang="tr-TR"/>
          </a:p>
        </p:txBody>
      </p:sp>
    </p:spTree>
    <p:extLst>
      <p:ext uri="{BB962C8B-B14F-4D97-AF65-F5344CB8AC3E}">
        <p14:creationId xmlns:p14="http://schemas.microsoft.com/office/powerpoint/2010/main" val="316927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4" name="Dikdörtgen 3"/>
          <p:cNvSpPr/>
          <p:nvPr/>
        </p:nvSpPr>
        <p:spPr>
          <a:xfrm>
            <a:off x="5067630" y="2623930"/>
            <a:ext cx="6565127" cy="2031325"/>
          </a:xfrm>
          <a:prstGeom prst="rect">
            <a:avLst/>
          </a:prstGeom>
        </p:spPr>
        <p:txBody>
          <a:bodyPr wrap="square">
            <a:spAutoFit/>
          </a:bodyPr>
          <a:lstStyle/>
          <a:p>
            <a:pPr marL="285750" indent="-285750">
              <a:buFont typeface="Arial" panose="020B0604020202020204" pitchFamily="34" charset="0"/>
              <a:buChar char="•"/>
            </a:pPr>
            <a:r>
              <a:rPr lang="tr-TR" dirty="0"/>
              <a:t>İzotermal bölümlerdeki bileşimler en kolay şekilde üçgen grafik kağıdı kullanılarak çizilir (Şekil </a:t>
            </a:r>
            <a:r>
              <a:rPr lang="tr-TR" dirty="0" smtClean="0"/>
              <a:t>). </a:t>
            </a:r>
            <a:r>
              <a:rPr lang="tr-TR" dirty="0"/>
              <a:t>Kenarlardan birindeki bir noktanın bileşimi doğrudan diyagramdan okunur</a:t>
            </a:r>
            <a:r>
              <a:rPr lang="tr-TR" dirty="0" smtClean="0"/>
              <a:t>.</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Örneğin, </a:t>
            </a:r>
            <a:r>
              <a:rPr lang="tr-TR" dirty="0" smtClean="0"/>
              <a:t>Şekildeki </a:t>
            </a:r>
            <a:r>
              <a:rPr lang="tr-TR" dirty="0"/>
              <a:t>D noktası,% 60 A ve% 40 </a:t>
            </a:r>
            <a:r>
              <a:rPr lang="tr-TR" dirty="0" err="1"/>
              <a:t>C'lik</a:t>
            </a:r>
            <a:r>
              <a:rPr lang="tr-TR" dirty="0"/>
              <a:t> bir kompozisyonu temsil eder. Malzeme, katı </a:t>
            </a:r>
            <a:r>
              <a:rPr lang="tr-TR" dirty="0" smtClean="0"/>
              <a:t>A+ </a:t>
            </a:r>
            <a:r>
              <a:rPr lang="tr-TR" dirty="0"/>
              <a:t>katı C'den oluşur. </a:t>
            </a:r>
            <a:endParaRPr lang="tr-TR" dirty="0" smtClean="0"/>
          </a:p>
          <a:p>
            <a:pPr marL="285750" indent="-285750">
              <a:buFont typeface="Arial" panose="020B0604020202020204" pitchFamily="34" charset="0"/>
              <a:buChar char="•"/>
            </a:pPr>
            <a:r>
              <a:rPr lang="tr-TR" dirty="0" smtClean="0"/>
              <a:t>İki </a:t>
            </a:r>
            <a:r>
              <a:rPr lang="tr-TR" dirty="0"/>
              <a:t>fazın miktarları, </a:t>
            </a:r>
            <a:r>
              <a:rPr lang="tr-TR" dirty="0" smtClean="0"/>
              <a:t>kaldıraç </a:t>
            </a:r>
            <a:r>
              <a:rPr lang="tr-TR" dirty="0"/>
              <a:t>kuralı ile belirlenebilir.</a:t>
            </a:r>
            <a:endParaRPr lang="tr-TR" dirty="0" smtClean="0"/>
          </a:p>
        </p:txBody>
      </p:sp>
      <p:sp>
        <p:nvSpPr>
          <p:cNvPr id="7" name="Dikdörtgen 6"/>
          <p:cNvSpPr/>
          <p:nvPr/>
        </p:nvSpPr>
        <p:spPr>
          <a:xfrm>
            <a:off x="224306" y="1006460"/>
            <a:ext cx="4593758" cy="646331"/>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Üç bileşenli (üçlü) sistemler (</a:t>
            </a:r>
            <a:r>
              <a:rPr lang="tr-TR" b="1" u="sng" dirty="0" err="1" smtClean="0">
                <a:solidFill>
                  <a:srgbClr val="00B050"/>
                </a:solidFill>
                <a:effectLst>
                  <a:outerShdw blurRad="38100" dist="38100" dir="2700000" algn="tl">
                    <a:srgbClr val="000000">
                      <a:alpha val="43137"/>
                    </a:srgbClr>
                  </a:outerShdw>
                </a:effectLst>
              </a:rPr>
              <a:t>Ternary</a:t>
            </a:r>
            <a:r>
              <a:rPr lang="tr-TR" b="1" u="sng" dirty="0" smtClean="0">
                <a:solidFill>
                  <a:srgbClr val="00B050"/>
                </a:solidFill>
                <a:effectLst>
                  <a:outerShdw blurRad="38100" dist="38100" dir="2700000" algn="tl">
                    <a:srgbClr val="000000">
                      <a:alpha val="43137"/>
                    </a:srgbClr>
                  </a:outerShdw>
                </a:effectLst>
              </a:rPr>
              <a:t> </a:t>
            </a:r>
            <a:r>
              <a:rPr lang="tr-TR" b="1" u="sng" dirty="0" err="1" smtClean="0">
                <a:solidFill>
                  <a:srgbClr val="00B050"/>
                </a:solidFill>
                <a:effectLst>
                  <a:outerShdw blurRad="38100" dist="38100" dir="2700000" algn="tl">
                    <a:srgbClr val="000000">
                      <a:alpha val="43137"/>
                    </a:srgbClr>
                  </a:outerShdw>
                </a:effectLst>
              </a:rPr>
              <a:t>Systems</a:t>
            </a:r>
            <a:r>
              <a:rPr lang="tr-TR" b="1" u="sng" dirty="0">
                <a:solidFill>
                  <a:srgbClr val="00B050"/>
                </a:solidFill>
                <a:effectLst>
                  <a:outerShdw blurRad="38100" dist="38100" dir="2700000" algn="tl">
                    <a:srgbClr val="000000">
                      <a:alpha val="43137"/>
                    </a:srgbClr>
                  </a:outerShdw>
                </a:effectLst>
              </a:rPr>
              <a:t>) </a:t>
            </a:r>
            <a:endParaRPr lang="tr-TR" b="1" u="sng" dirty="0" smtClean="0">
              <a:solidFill>
                <a:srgbClr val="00B050"/>
              </a:solidFill>
              <a:effectLst>
                <a:outerShdw blurRad="38100" dist="38100" dir="2700000" algn="tl">
                  <a:srgbClr val="000000">
                    <a:alpha val="43137"/>
                  </a:srgbClr>
                </a:outerShdw>
              </a:effectLst>
            </a:endParaRPr>
          </a:p>
          <a:p>
            <a:endParaRPr lang="tr-TR" b="1" u="sng" dirty="0">
              <a:solidFill>
                <a:srgbClr val="00B050"/>
              </a:solidFill>
              <a:effectLst>
                <a:outerShdw blurRad="38100" dist="38100" dir="2700000" algn="tl">
                  <a:srgbClr val="000000">
                    <a:alpha val="43137"/>
                  </a:srgbClr>
                </a:outerShdw>
              </a:effectLst>
            </a:endParaRPr>
          </a:p>
        </p:txBody>
      </p:sp>
      <p:sp>
        <p:nvSpPr>
          <p:cNvPr id="8" name="Dikdörtgen 7"/>
          <p:cNvSpPr/>
          <p:nvPr/>
        </p:nvSpPr>
        <p:spPr>
          <a:xfrm>
            <a:off x="224306" y="5223173"/>
            <a:ext cx="3926909" cy="646331"/>
          </a:xfrm>
          <a:prstGeom prst="rect">
            <a:avLst/>
          </a:prstGeom>
        </p:spPr>
        <p:txBody>
          <a:bodyPr wrap="none">
            <a:spAutoFit/>
          </a:bodyPr>
          <a:lstStyle/>
          <a:p>
            <a:r>
              <a:rPr lang="tr-TR" dirty="0"/>
              <a:t>Kompozisyonların izotermal üç bileşenli </a:t>
            </a:r>
            <a:endParaRPr lang="tr-TR" dirty="0" smtClean="0"/>
          </a:p>
          <a:p>
            <a:r>
              <a:rPr lang="tr-TR" dirty="0" smtClean="0"/>
              <a:t>bir </a:t>
            </a:r>
            <a:r>
              <a:rPr lang="tr-TR" dirty="0"/>
              <a:t>faz diyagramında gösterimi</a:t>
            </a:r>
          </a:p>
        </p:txBody>
      </p:sp>
      <p:pic>
        <p:nvPicPr>
          <p:cNvPr id="2" name="Resim 1"/>
          <p:cNvPicPr>
            <a:picLocks noChangeAspect="1"/>
          </p:cNvPicPr>
          <p:nvPr/>
        </p:nvPicPr>
        <p:blipFill>
          <a:blip r:embed="rId2"/>
          <a:stretch>
            <a:fillRect/>
          </a:stretch>
        </p:blipFill>
        <p:spPr>
          <a:xfrm>
            <a:off x="456164" y="1520848"/>
            <a:ext cx="4295775" cy="3571875"/>
          </a:xfrm>
          <a:prstGeom prst="rect">
            <a:avLst/>
          </a:prstGeom>
        </p:spPr>
      </p:pic>
      <p:sp>
        <p:nvSpPr>
          <p:cNvPr id="5" name="Slayt Numarası Yer Tutucusu 4"/>
          <p:cNvSpPr>
            <a:spLocks noGrp="1"/>
          </p:cNvSpPr>
          <p:nvPr>
            <p:ph type="sldNum" sz="quarter" idx="12"/>
          </p:nvPr>
        </p:nvSpPr>
        <p:spPr/>
        <p:txBody>
          <a:bodyPr/>
          <a:lstStyle/>
          <a:p>
            <a:fld id="{FD7870A2-11BE-41D8-B0C0-86F4CEF26A5D}" type="slidenum">
              <a:rPr lang="tr-TR" smtClean="0"/>
              <a:t>19</a:t>
            </a:fld>
            <a:endParaRPr lang="tr-TR"/>
          </a:p>
        </p:txBody>
      </p:sp>
    </p:spTree>
    <p:extLst>
      <p:ext uri="{BB962C8B-B14F-4D97-AF65-F5344CB8AC3E}">
        <p14:creationId xmlns:p14="http://schemas.microsoft.com/office/powerpoint/2010/main" val="205680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96292" y="4919008"/>
            <a:ext cx="7495708" cy="1938992"/>
          </a:xfrm>
          <a:prstGeom prst="rect">
            <a:avLst/>
          </a:prstGeom>
          <a:solidFill>
            <a:srgbClr val="00FF99"/>
          </a:solidFill>
        </p:spPr>
        <p:txBody>
          <a:bodyPr wrap="square">
            <a:spAutoFit/>
          </a:bodyPr>
          <a:lstStyle/>
          <a:p>
            <a:r>
              <a:rPr lang="tr-TR" sz="2000" b="1" dirty="0" smtClean="0"/>
              <a:t>Dejenere Gaz:</a:t>
            </a:r>
          </a:p>
          <a:p>
            <a:r>
              <a:rPr lang="tr-TR" sz="2000" dirty="0" smtClean="0"/>
              <a:t>Dejenere bir gaz, süper sıkıştırılmış ve çok yoğun olan bir gazdır. Bu dejenere gazın molekülleri neredeyse birbirine değiyor ve gaz bir katı gibi davranmaktadır.</a:t>
            </a:r>
          </a:p>
          <a:p>
            <a:r>
              <a:rPr lang="tr-TR" sz="2000" dirty="0" smtClean="0"/>
              <a:t>Normal şartlar altındaki gazların aksine, dejenere bir gazdaki sıcaklık basınca bağlı değildir. Bu gazlar kuantum mekaniği yasalarına uyar.</a:t>
            </a:r>
            <a:endParaRPr lang="tr-TR" sz="2000" dirty="0"/>
          </a:p>
        </p:txBody>
      </p:sp>
      <p:sp>
        <p:nvSpPr>
          <p:cNvPr id="5" name="Dikdörtgen 4"/>
          <p:cNvSpPr/>
          <p:nvPr/>
        </p:nvSpPr>
        <p:spPr>
          <a:xfrm>
            <a:off x="75433" y="735449"/>
            <a:ext cx="8660018" cy="1754326"/>
          </a:xfrm>
          <a:prstGeom prst="rect">
            <a:avLst/>
          </a:prstGeom>
          <a:solidFill>
            <a:schemeClr val="accent6">
              <a:lumMod val="40000"/>
              <a:lumOff val="60000"/>
            </a:schemeClr>
          </a:solidFill>
        </p:spPr>
        <p:txBody>
          <a:bodyPr wrap="square">
            <a:spAutoFit/>
          </a:bodyPr>
          <a:lstStyle/>
          <a:p>
            <a:r>
              <a:rPr lang="tr-TR" dirty="0" smtClean="0"/>
              <a:t>Madde dört ana fazda bulunabilir: </a:t>
            </a:r>
          </a:p>
          <a:p>
            <a:pPr algn="ctr"/>
            <a:r>
              <a:rPr lang="tr-TR" b="1" dirty="0" smtClean="0"/>
              <a:t>Katı</a:t>
            </a:r>
          </a:p>
          <a:p>
            <a:pPr algn="ctr"/>
            <a:r>
              <a:rPr lang="tr-TR" b="1" dirty="0" smtClean="0"/>
              <a:t>Sıvı</a:t>
            </a:r>
          </a:p>
          <a:p>
            <a:pPr algn="ctr"/>
            <a:r>
              <a:rPr lang="tr-TR" b="1" dirty="0" smtClean="0"/>
              <a:t> gaz </a:t>
            </a:r>
            <a:endParaRPr lang="tr-TR" b="1" dirty="0"/>
          </a:p>
          <a:p>
            <a:pPr algn="ctr"/>
            <a:r>
              <a:rPr lang="tr-TR" b="1" dirty="0" smtClean="0"/>
              <a:t>Plazma</a:t>
            </a:r>
          </a:p>
          <a:p>
            <a:r>
              <a:rPr lang="tr-TR" dirty="0" smtClean="0"/>
              <a:t>Ek olarak</a:t>
            </a:r>
            <a:r>
              <a:rPr lang="tr-TR" b="1" dirty="0" smtClean="0"/>
              <a:t>; kritik sıvılar </a:t>
            </a:r>
            <a:r>
              <a:rPr lang="tr-TR" dirty="0" smtClean="0"/>
              <a:t>ve </a:t>
            </a:r>
            <a:r>
              <a:rPr lang="tr-TR" b="1" dirty="0" smtClean="0"/>
              <a:t>dejenere gazlar </a:t>
            </a:r>
            <a:r>
              <a:rPr lang="tr-TR" dirty="0" smtClean="0"/>
              <a:t>gibi birkaç aşırı fazda da olabilir.</a:t>
            </a:r>
            <a:endParaRPr lang="tr-TR" dirty="0"/>
          </a:p>
        </p:txBody>
      </p:sp>
      <p:sp>
        <p:nvSpPr>
          <p:cNvPr id="6" name="Unvan 1"/>
          <p:cNvSpPr txBox="1">
            <a:spLocks/>
          </p:cNvSpPr>
          <p:nvPr/>
        </p:nvSpPr>
        <p:spPr>
          <a:xfrm>
            <a:off x="148424" y="128449"/>
            <a:ext cx="9144000"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7" name="Dikdörtgen 6"/>
          <p:cNvSpPr/>
          <p:nvPr/>
        </p:nvSpPr>
        <p:spPr>
          <a:xfrm>
            <a:off x="7748896" y="378396"/>
            <a:ext cx="2550695" cy="1754326"/>
          </a:xfrm>
          <a:prstGeom prst="rect">
            <a:avLst/>
          </a:prstGeom>
          <a:solidFill>
            <a:srgbClr val="FFC000"/>
          </a:solidFill>
        </p:spPr>
        <p:txBody>
          <a:bodyPr wrap="square">
            <a:spAutoFit/>
          </a:bodyPr>
          <a:lstStyle/>
          <a:p>
            <a:r>
              <a:rPr lang="tr-TR" b="1" dirty="0" smtClean="0"/>
              <a:t>Katı:</a:t>
            </a:r>
          </a:p>
          <a:p>
            <a:r>
              <a:rPr lang="tr-TR" dirty="0" smtClean="0"/>
              <a:t>Katı, moleküllerin birbirine çok yakın olduğu ve denge konumu etrafında </a:t>
            </a:r>
            <a:r>
              <a:rPr lang="tr-TR" dirty="0" err="1" smtClean="0"/>
              <a:t>tireşim</a:t>
            </a:r>
            <a:r>
              <a:rPr lang="tr-TR" dirty="0" smtClean="0"/>
              <a:t> hareketi yaptığı madde halidir. </a:t>
            </a:r>
          </a:p>
        </p:txBody>
      </p:sp>
      <p:sp>
        <p:nvSpPr>
          <p:cNvPr id="8" name="Dikdörtgen 7"/>
          <p:cNvSpPr/>
          <p:nvPr/>
        </p:nvSpPr>
        <p:spPr>
          <a:xfrm>
            <a:off x="87430" y="2489775"/>
            <a:ext cx="3104147" cy="1754326"/>
          </a:xfrm>
          <a:prstGeom prst="rect">
            <a:avLst/>
          </a:prstGeom>
          <a:solidFill>
            <a:srgbClr val="00B0F0"/>
          </a:solidFill>
        </p:spPr>
        <p:txBody>
          <a:bodyPr wrap="square">
            <a:spAutoFit/>
          </a:bodyPr>
          <a:lstStyle/>
          <a:p>
            <a:r>
              <a:rPr lang="tr-TR" b="1" dirty="0" smtClean="0"/>
              <a:t>Sıvı:</a:t>
            </a:r>
          </a:p>
          <a:p>
            <a:r>
              <a:rPr lang="tr-TR" dirty="0" smtClean="0"/>
              <a:t>Bir sıvı, moleküllerin birbirine yakın ve hareket hareketli olduğu madde halidir. Bulundukları kabın şeklin alırlar.</a:t>
            </a:r>
          </a:p>
        </p:txBody>
      </p:sp>
      <p:sp>
        <p:nvSpPr>
          <p:cNvPr id="9" name="Dikdörtgen 8"/>
          <p:cNvSpPr/>
          <p:nvPr/>
        </p:nvSpPr>
        <p:spPr>
          <a:xfrm>
            <a:off x="7904782" y="2382669"/>
            <a:ext cx="2775284" cy="1477328"/>
          </a:xfrm>
          <a:prstGeom prst="rect">
            <a:avLst/>
          </a:prstGeom>
          <a:solidFill>
            <a:schemeClr val="accent4">
              <a:lumMod val="40000"/>
              <a:lumOff val="60000"/>
            </a:schemeClr>
          </a:solidFill>
        </p:spPr>
        <p:txBody>
          <a:bodyPr wrap="square">
            <a:spAutoFit/>
          </a:bodyPr>
          <a:lstStyle/>
          <a:p>
            <a:r>
              <a:rPr lang="tr-TR" b="1" dirty="0" smtClean="0"/>
              <a:t>Gaz:</a:t>
            </a:r>
          </a:p>
          <a:p>
            <a:r>
              <a:rPr lang="tr-TR" dirty="0" smtClean="0"/>
              <a:t>Bir gaz, moleküllerin uzaklaştığı, serbestçe ve yüksek hızlarda hareket ettiği madde halidir.</a:t>
            </a:r>
          </a:p>
        </p:txBody>
      </p:sp>
      <p:sp>
        <p:nvSpPr>
          <p:cNvPr id="10" name="Dikdörtgen 9"/>
          <p:cNvSpPr/>
          <p:nvPr/>
        </p:nvSpPr>
        <p:spPr>
          <a:xfrm>
            <a:off x="3652718" y="2420523"/>
            <a:ext cx="3489298" cy="2585323"/>
          </a:xfrm>
          <a:prstGeom prst="rect">
            <a:avLst/>
          </a:prstGeom>
          <a:solidFill>
            <a:srgbClr val="FFFF00"/>
          </a:solidFill>
        </p:spPr>
        <p:txBody>
          <a:bodyPr wrap="square">
            <a:spAutoFit/>
          </a:bodyPr>
          <a:lstStyle/>
          <a:p>
            <a:r>
              <a:rPr lang="tr-TR" b="1" dirty="0" smtClean="0"/>
              <a:t>Plazma:</a:t>
            </a:r>
          </a:p>
          <a:p>
            <a:r>
              <a:rPr lang="tr-TR" dirty="0" smtClean="0"/>
              <a:t>Plazma, serbest yüzen iyonlardan (bazı pozitif yüklü elektronlardan ayrılmış atomlar) ve serbest elektronlardan oluşan bir gaz halidir.</a:t>
            </a:r>
          </a:p>
          <a:p>
            <a:r>
              <a:rPr lang="tr-TR" dirty="0" smtClean="0"/>
              <a:t>Plazma elektrik akımları iletir. Plazma 1879'da William </a:t>
            </a:r>
            <a:r>
              <a:rPr lang="tr-TR" dirty="0" err="1" smtClean="0"/>
              <a:t>Crookes</a:t>
            </a:r>
            <a:r>
              <a:rPr lang="tr-TR" dirty="0" smtClean="0"/>
              <a:t> tarafından keşfedilmiştir.</a:t>
            </a:r>
          </a:p>
        </p:txBody>
      </p:sp>
      <p:sp>
        <p:nvSpPr>
          <p:cNvPr id="11" name="Dikdörtgen 10"/>
          <p:cNvSpPr/>
          <p:nvPr/>
        </p:nvSpPr>
        <p:spPr>
          <a:xfrm>
            <a:off x="0" y="4919008"/>
            <a:ext cx="4696292" cy="1938992"/>
          </a:xfrm>
          <a:prstGeom prst="rect">
            <a:avLst/>
          </a:prstGeom>
          <a:solidFill>
            <a:srgbClr val="FFCCFF"/>
          </a:solidFill>
        </p:spPr>
        <p:txBody>
          <a:bodyPr wrap="square">
            <a:spAutoFit/>
          </a:bodyPr>
          <a:lstStyle/>
          <a:p>
            <a:r>
              <a:rPr lang="tr-TR" sz="2000" b="1" dirty="0" err="1" smtClean="0"/>
              <a:t>Süperkritik</a:t>
            </a:r>
            <a:r>
              <a:rPr lang="tr-TR" sz="2000" b="1" dirty="0" smtClean="0"/>
              <a:t> sıvı:</a:t>
            </a:r>
          </a:p>
          <a:p>
            <a:r>
              <a:rPr lang="tr-TR" sz="2000" dirty="0" err="1" smtClean="0"/>
              <a:t>Süperkritik</a:t>
            </a:r>
            <a:r>
              <a:rPr lang="tr-TR" sz="2000" dirty="0" smtClean="0"/>
              <a:t> sıvı, aşırı basınç altındaki bir sıvı ve/veya gaza denir. Bir sıvının yoğunluğu ve bir gazın hareketliliğine sahip olan sıvılardır.</a:t>
            </a:r>
          </a:p>
          <a:p>
            <a:r>
              <a:rPr lang="tr-TR" sz="2000" dirty="0" smtClean="0"/>
              <a:t> Gezegenlerin derin yer katmanlarında bulunur.</a:t>
            </a:r>
          </a:p>
        </p:txBody>
      </p:sp>
      <p:sp>
        <p:nvSpPr>
          <p:cNvPr id="2" name="Slayt Numarası Yer Tutucusu 1"/>
          <p:cNvSpPr>
            <a:spLocks noGrp="1"/>
          </p:cNvSpPr>
          <p:nvPr>
            <p:ph type="sldNum" sz="quarter" idx="12"/>
          </p:nvPr>
        </p:nvSpPr>
        <p:spPr/>
        <p:txBody>
          <a:bodyPr/>
          <a:lstStyle/>
          <a:p>
            <a:fld id="{FD7870A2-11BE-41D8-B0C0-86F4CEF26A5D}" type="slidenum">
              <a:rPr lang="tr-TR" smtClean="0"/>
              <a:t>2</a:t>
            </a:fld>
            <a:endParaRPr lang="tr-TR"/>
          </a:p>
        </p:txBody>
      </p:sp>
    </p:spTree>
    <p:extLst>
      <p:ext uri="{BB962C8B-B14F-4D97-AF65-F5344CB8AC3E}">
        <p14:creationId xmlns:p14="http://schemas.microsoft.com/office/powerpoint/2010/main" val="694849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7" name="Dikdörtgen 6"/>
          <p:cNvSpPr/>
          <p:nvPr/>
        </p:nvSpPr>
        <p:spPr>
          <a:xfrm>
            <a:off x="224306" y="1006460"/>
            <a:ext cx="1126527" cy="646331"/>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Kaynaklar</a:t>
            </a:r>
          </a:p>
          <a:p>
            <a:endParaRPr lang="tr-TR" b="1" u="sng" dirty="0">
              <a:solidFill>
                <a:srgbClr val="00B050"/>
              </a:solidFill>
              <a:effectLst>
                <a:outerShdw blurRad="38100" dist="38100" dir="2700000" algn="tl">
                  <a:srgbClr val="000000">
                    <a:alpha val="43137"/>
                  </a:srgbClr>
                </a:outerShdw>
              </a:effectLst>
            </a:endParaRPr>
          </a:p>
        </p:txBody>
      </p:sp>
      <p:sp>
        <p:nvSpPr>
          <p:cNvPr id="3" name="Dikdörtgen 2"/>
          <p:cNvSpPr/>
          <p:nvPr/>
        </p:nvSpPr>
        <p:spPr>
          <a:xfrm>
            <a:off x="3048000" y="2828836"/>
            <a:ext cx="6096000" cy="1200329"/>
          </a:xfrm>
          <a:prstGeom prst="rect">
            <a:avLst/>
          </a:prstGeom>
        </p:spPr>
        <p:txBody>
          <a:bodyPr>
            <a:spAutoFit/>
          </a:bodyPr>
          <a:lstStyle/>
          <a:p>
            <a:pPr marL="342900" indent="-342900">
              <a:buAutoNum type="arabicPeriod"/>
            </a:pPr>
            <a:r>
              <a:rPr lang="en-US" dirty="0" smtClean="0">
                <a:solidFill>
                  <a:srgbClr val="555555"/>
                </a:solidFill>
                <a:latin typeface="Arial" panose="020B0604020202020204" pitchFamily="34" charset="0"/>
              </a:rPr>
              <a:t>Richard </a:t>
            </a:r>
            <a:r>
              <a:rPr lang="en-US" dirty="0">
                <a:solidFill>
                  <a:srgbClr val="555555"/>
                </a:solidFill>
                <a:latin typeface="Arial" panose="020B0604020202020204" pitchFamily="34" charset="0"/>
              </a:rPr>
              <a:t>J. D. Tilley, Understanding Solids, Wiley, 2004 2. </a:t>
            </a:r>
            <a:r>
              <a:rPr lang="en-US" dirty="0" err="1">
                <a:solidFill>
                  <a:srgbClr val="555555"/>
                </a:solidFill>
                <a:latin typeface="Arial" panose="020B0604020202020204" pitchFamily="34" charset="0"/>
              </a:rPr>
              <a:t>Haken&amp;Wolf</a:t>
            </a:r>
            <a:r>
              <a:rPr lang="en-US" dirty="0">
                <a:solidFill>
                  <a:srgbClr val="555555"/>
                </a:solidFill>
                <a:latin typeface="Arial" panose="020B0604020202020204" pitchFamily="34" charset="0"/>
              </a:rPr>
              <a:t>, The Physics of atoms and </a:t>
            </a:r>
            <a:r>
              <a:rPr lang="en-US" dirty="0" smtClean="0">
                <a:solidFill>
                  <a:srgbClr val="555555"/>
                </a:solidFill>
                <a:latin typeface="Arial" panose="020B0604020202020204" pitchFamily="34" charset="0"/>
              </a:rPr>
              <a:t>quanta</a:t>
            </a:r>
            <a:endParaRPr lang="tr-TR" dirty="0" smtClean="0">
              <a:solidFill>
                <a:srgbClr val="555555"/>
              </a:solidFill>
              <a:latin typeface="Arial" panose="020B0604020202020204" pitchFamily="34" charset="0"/>
            </a:endParaRPr>
          </a:p>
          <a:p>
            <a:pPr marL="342900" indent="-342900">
              <a:buAutoNum type="arabicPeriod"/>
            </a:pPr>
            <a:r>
              <a:rPr lang="en-US" dirty="0" smtClean="0">
                <a:solidFill>
                  <a:srgbClr val="555555"/>
                </a:solidFill>
                <a:latin typeface="Arial" panose="020B0604020202020204" pitchFamily="34" charset="0"/>
              </a:rPr>
              <a:t> </a:t>
            </a:r>
            <a:r>
              <a:rPr lang="en-US" dirty="0">
                <a:solidFill>
                  <a:srgbClr val="555555"/>
                </a:solidFill>
                <a:latin typeface="Arial" panose="020B0604020202020204" pitchFamily="34" charset="0"/>
              </a:rPr>
              <a:t>3. P. Atkins, </a:t>
            </a:r>
            <a:r>
              <a:rPr lang="en-US" dirty="0" err="1">
                <a:solidFill>
                  <a:srgbClr val="555555"/>
                </a:solidFill>
                <a:latin typeface="Arial" panose="020B0604020202020204" pitchFamily="34" charset="0"/>
              </a:rPr>
              <a:t>Physcical</a:t>
            </a:r>
            <a:r>
              <a:rPr lang="en-US" dirty="0">
                <a:solidFill>
                  <a:srgbClr val="555555"/>
                </a:solidFill>
                <a:latin typeface="Arial" panose="020B0604020202020204" pitchFamily="34" charset="0"/>
              </a:rPr>
              <a:t> Chemistry </a:t>
            </a:r>
            <a:endParaRPr lang="tr-TR" dirty="0" smtClean="0">
              <a:solidFill>
                <a:srgbClr val="555555"/>
              </a:solidFill>
              <a:latin typeface="Arial" panose="020B0604020202020204" pitchFamily="34" charset="0"/>
            </a:endParaRPr>
          </a:p>
          <a:p>
            <a:pPr marL="342900" indent="-342900">
              <a:buAutoNum type="arabicPeriod"/>
            </a:pPr>
            <a:r>
              <a:rPr lang="en-US" dirty="0" smtClean="0">
                <a:solidFill>
                  <a:srgbClr val="555555"/>
                </a:solidFill>
                <a:latin typeface="Arial" panose="020B0604020202020204" pitchFamily="34" charset="0"/>
              </a:rPr>
              <a:t>4</a:t>
            </a:r>
            <a:r>
              <a:rPr lang="en-US" dirty="0">
                <a:solidFill>
                  <a:srgbClr val="555555"/>
                </a:solidFill>
                <a:latin typeface="Arial" panose="020B0604020202020204" pitchFamily="34" charset="0"/>
              </a:rPr>
              <a:t>. W. </a:t>
            </a:r>
            <a:r>
              <a:rPr lang="en-US" dirty="0" err="1">
                <a:solidFill>
                  <a:srgbClr val="555555"/>
                </a:solidFill>
                <a:latin typeface="Arial" panose="020B0604020202020204" pitchFamily="34" charset="0"/>
              </a:rPr>
              <a:t>Demtröder</a:t>
            </a:r>
            <a:r>
              <a:rPr lang="en-US" dirty="0">
                <a:solidFill>
                  <a:srgbClr val="555555"/>
                </a:solidFill>
                <a:latin typeface="Arial" panose="020B0604020202020204" pitchFamily="34" charset="0"/>
              </a:rPr>
              <a:t>, Atoms and Molecules</a:t>
            </a:r>
            <a:endParaRPr lang="tr-TR" dirty="0"/>
          </a:p>
        </p:txBody>
      </p:sp>
      <p:sp>
        <p:nvSpPr>
          <p:cNvPr id="5" name="Slayt Numarası Yer Tutucusu 4"/>
          <p:cNvSpPr>
            <a:spLocks noGrp="1"/>
          </p:cNvSpPr>
          <p:nvPr>
            <p:ph type="sldNum" sz="quarter" idx="12"/>
          </p:nvPr>
        </p:nvSpPr>
        <p:spPr/>
        <p:txBody>
          <a:bodyPr/>
          <a:lstStyle/>
          <a:p>
            <a:fld id="{FD7870A2-11BE-41D8-B0C0-86F4CEF26A5D}" type="slidenum">
              <a:rPr lang="tr-TR" smtClean="0"/>
              <a:t>20</a:t>
            </a:fld>
            <a:endParaRPr lang="tr-TR"/>
          </a:p>
        </p:txBody>
      </p:sp>
    </p:spTree>
    <p:extLst>
      <p:ext uri="{BB962C8B-B14F-4D97-AF65-F5344CB8AC3E}">
        <p14:creationId xmlns:p14="http://schemas.microsoft.com/office/powerpoint/2010/main" val="3672013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424" y="128449"/>
            <a:ext cx="7516633" cy="793902"/>
          </a:xfrm>
        </p:spPr>
        <p:txBody>
          <a:bodyPr>
            <a:normAutofit fontScale="90000"/>
          </a:bodyPr>
          <a:lstStyle/>
          <a:p>
            <a:r>
              <a:rPr lang="tr-TR" b="1" i="1" dirty="0" smtClean="0">
                <a:solidFill>
                  <a:srgbClr val="FF0000"/>
                </a:solidFill>
              </a:rPr>
              <a:t>FAZ VE FAZ DİYAGRAMLARI</a:t>
            </a:r>
            <a:endParaRPr lang="tr-TR" b="1" i="1" dirty="0">
              <a:solidFill>
                <a:srgbClr val="FF0000"/>
              </a:solidFill>
            </a:endParaRPr>
          </a:p>
        </p:txBody>
      </p:sp>
      <p:sp>
        <p:nvSpPr>
          <p:cNvPr id="4" name="Rectangle 1"/>
          <p:cNvSpPr>
            <a:spLocks noChangeArrowheads="1"/>
          </p:cNvSpPr>
          <p:nvPr/>
        </p:nvSpPr>
        <p:spPr bwMode="auto">
          <a:xfrm>
            <a:off x="148424" y="3174557"/>
            <a:ext cx="11020403" cy="3477875"/>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lvl="0" indent="-342900" algn="just">
              <a:buFont typeface="Arial" panose="020B0604020202020204" pitchFamily="34" charset="0"/>
              <a:buChar char="•"/>
            </a:pPr>
            <a:r>
              <a:rPr lang="tr-TR" sz="2000" dirty="0" smtClean="0"/>
              <a:t>Faz diyagramları, bir sistemde mevcut fazların, çoğunlukla kompozisyon, sıcaklık ve basınç altında, belirli koşullar altında </a:t>
            </a:r>
            <a:r>
              <a:rPr lang="tr-TR" sz="2000" dirty="0" err="1" smtClean="0"/>
              <a:t>diyagramatik</a:t>
            </a:r>
            <a:r>
              <a:rPr lang="tr-TR" sz="2000" dirty="0" smtClean="0"/>
              <a:t> temsilleridir. </a:t>
            </a:r>
            <a:r>
              <a:rPr lang="tr-TR" sz="2000" b="1" dirty="0" smtClean="0"/>
              <a:t>Faz diyagramları </a:t>
            </a:r>
            <a:r>
              <a:rPr lang="tr-TR" sz="2000" dirty="0" smtClean="0"/>
              <a:t>çoğunlukla </a:t>
            </a:r>
            <a:r>
              <a:rPr lang="tr-TR" sz="2000" b="1" dirty="0" smtClean="0"/>
              <a:t>denge koşulları </a:t>
            </a:r>
            <a:r>
              <a:rPr lang="tr-TR" sz="2000" dirty="0" smtClean="0"/>
              <a:t>ile ilgilidir. Bir diyagram </a:t>
            </a:r>
            <a:r>
              <a:rPr lang="tr-TR" sz="2000" b="1" dirty="0" smtClean="0">
                <a:solidFill>
                  <a:srgbClr val="00B050"/>
                </a:solidFill>
              </a:rPr>
              <a:t>dengesiz koşulları </a:t>
            </a:r>
            <a:r>
              <a:rPr lang="tr-TR" sz="2000" dirty="0" smtClean="0"/>
              <a:t>temsil ediyorsa buna bir </a:t>
            </a:r>
            <a:r>
              <a:rPr lang="tr-TR" sz="2000" b="1" dirty="0" smtClean="0">
                <a:solidFill>
                  <a:srgbClr val="00B050"/>
                </a:solidFill>
              </a:rPr>
              <a:t>varlık</a:t>
            </a:r>
            <a:r>
              <a:rPr lang="tr-TR" sz="2000" dirty="0" smtClean="0"/>
              <a:t> diyagramı denir. </a:t>
            </a:r>
          </a:p>
          <a:p>
            <a:pPr marL="342900" lvl="0" indent="-342900" algn="just">
              <a:buFont typeface="Arial" panose="020B0604020202020204" pitchFamily="34" charset="0"/>
              <a:buChar char="•"/>
            </a:pPr>
            <a:r>
              <a:rPr lang="tr-TR" sz="2000" dirty="0" smtClean="0"/>
              <a:t>Faz diyagramları esas olarak termodinamik bilgileri gösterir ve faz diyagramları termodinamik veriler kullanılarak oluşturulabilir. Fazların varlığını ve birlikte varlığını sınırlayan koşullar, başlangıçta </a:t>
            </a:r>
            <a:r>
              <a:rPr lang="tr-TR" sz="2000" dirty="0" err="1" smtClean="0"/>
              <a:t>Gibbs</a:t>
            </a:r>
            <a:r>
              <a:rPr lang="tr-TR" sz="2000" dirty="0" smtClean="0"/>
              <a:t> tarafından formüle edilen faz kuralı adı verilen termodinamik ifadeyle verilir.</a:t>
            </a:r>
          </a:p>
          <a:p>
            <a:pPr marL="342900" lvl="0" indent="-342900" algn="just">
              <a:buFont typeface="Arial" panose="020B0604020202020204" pitchFamily="34" charset="0"/>
              <a:buChar char="•"/>
            </a:pPr>
            <a:r>
              <a:rPr lang="tr-TR" sz="2000" dirty="0" smtClean="0"/>
              <a:t>Bir faz diyagramında bulunan fazlar, çeşitli bileşen kombinasyonlarından oluşur. Bileşenler basitçe bu amaç için yeterli kimyasal maddelerdir. Bir bileşen, karbon gibi bir element veya sodyum klorür gibi bir bileşik olabilir.</a:t>
            </a:r>
          </a:p>
        </p:txBody>
      </p:sp>
      <p:sp>
        <p:nvSpPr>
          <p:cNvPr id="7" name="Dikdörtgen 6"/>
          <p:cNvSpPr/>
          <p:nvPr/>
        </p:nvSpPr>
        <p:spPr>
          <a:xfrm>
            <a:off x="2109537" y="1147632"/>
            <a:ext cx="9432477" cy="2015936"/>
          </a:xfrm>
          <a:prstGeom prst="rect">
            <a:avLst/>
          </a:prstGeom>
          <a:solidFill>
            <a:srgbClr val="FFFF00"/>
          </a:solidFill>
        </p:spPr>
        <p:txBody>
          <a:bodyPr wrap="square">
            <a:spAutoFit/>
          </a:bodyPr>
          <a:lstStyle/>
          <a:p>
            <a:r>
              <a:rPr kumimoji="0" lang="tr-TR" sz="2500" i="1" u="none" strike="noStrike" cap="none" normalizeH="0" baseline="0" dirty="0" smtClean="0">
                <a:ln>
                  <a:noFill/>
                </a:ln>
                <a:solidFill>
                  <a:schemeClr val="tx1"/>
                </a:solidFill>
                <a:effectLst/>
                <a:latin typeface="Roboto"/>
              </a:rPr>
              <a:t>İç yapının atomsal boyutların üzerinde kimyasal, fiziksel ve yapısal olarak homojen ve özellikleri birbirinden farklı bölümlerinin her birine</a:t>
            </a:r>
            <a:r>
              <a:rPr kumimoji="0" lang="tr-TR" sz="2500" i="1" u="none" strike="noStrike" cap="none" normalizeH="0" dirty="0" smtClean="0">
                <a:ln>
                  <a:noFill/>
                </a:ln>
                <a:solidFill>
                  <a:schemeClr val="tx1"/>
                </a:solidFill>
                <a:effectLst/>
                <a:latin typeface="Roboto"/>
              </a:rPr>
              <a:t> </a:t>
            </a:r>
            <a:r>
              <a:rPr kumimoji="0" lang="tr-TR" sz="2500" b="1" i="1" u="none" strike="noStrike" cap="none" normalizeH="0" dirty="0" smtClean="0">
                <a:ln>
                  <a:noFill/>
                </a:ln>
                <a:solidFill>
                  <a:schemeClr val="tx1"/>
                </a:solidFill>
                <a:effectLst/>
                <a:latin typeface="Roboto"/>
              </a:rPr>
              <a:t>faz</a:t>
            </a:r>
            <a:r>
              <a:rPr kumimoji="0" lang="tr-TR" sz="2500" i="1" u="none" strike="noStrike" cap="none" normalizeH="0" dirty="0" smtClean="0">
                <a:ln>
                  <a:noFill/>
                </a:ln>
                <a:solidFill>
                  <a:schemeClr val="tx1"/>
                </a:solidFill>
                <a:effectLst/>
                <a:latin typeface="Roboto"/>
              </a:rPr>
              <a:t> denir ve bir karışımda </a:t>
            </a:r>
            <a:r>
              <a:rPr kumimoji="0" lang="tr-TR" sz="2500" i="1" u="none" strike="noStrike" cap="none" normalizeH="0" baseline="0" dirty="0" smtClean="0">
                <a:ln>
                  <a:noFill/>
                </a:ln>
                <a:solidFill>
                  <a:schemeClr val="tx1"/>
                </a:solidFill>
                <a:effectLst/>
                <a:latin typeface="Roboto"/>
              </a:rPr>
              <a:t>her biri faz sınırı ile birbirinden ayrıdır. </a:t>
            </a:r>
            <a:r>
              <a:rPr lang="tr-TR" sz="2500" dirty="0" smtClean="0"/>
              <a:t>Fazlar katılar, sıvılar ve gazlar olabilir ve bir fazdan diğerine geçerken bir faz sınırını geçmek gerekir. </a:t>
            </a:r>
          </a:p>
        </p:txBody>
      </p:sp>
      <p:sp>
        <p:nvSpPr>
          <p:cNvPr id="3" name="Slayt Numarası Yer Tutucusu 2"/>
          <p:cNvSpPr>
            <a:spLocks noGrp="1"/>
          </p:cNvSpPr>
          <p:nvPr>
            <p:ph type="sldNum" sz="quarter" idx="12"/>
          </p:nvPr>
        </p:nvSpPr>
        <p:spPr/>
        <p:txBody>
          <a:bodyPr/>
          <a:lstStyle/>
          <a:p>
            <a:fld id="{FD7870A2-11BE-41D8-B0C0-86F4CEF26A5D}" type="slidenum">
              <a:rPr lang="tr-TR" smtClean="0"/>
              <a:t>3</a:t>
            </a:fld>
            <a:endParaRPr lang="tr-TR"/>
          </a:p>
        </p:txBody>
      </p:sp>
    </p:spTree>
    <p:extLst>
      <p:ext uri="{BB962C8B-B14F-4D97-AF65-F5344CB8AC3E}">
        <p14:creationId xmlns:p14="http://schemas.microsoft.com/office/powerpoint/2010/main" val="45693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424" y="128449"/>
            <a:ext cx="7516633" cy="793902"/>
          </a:xfrm>
        </p:spPr>
        <p:txBody>
          <a:bodyPr>
            <a:normAutofit fontScale="90000"/>
          </a:bodyPr>
          <a:lstStyle/>
          <a:p>
            <a:r>
              <a:rPr lang="tr-TR" b="1" i="1" dirty="0" smtClean="0">
                <a:solidFill>
                  <a:srgbClr val="FF0000"/>
                </a:solidFill>
              </a:rPr>
              <a:t>FAZ VE FAZ DİYAGRAMLARI</a:t>
            </a:r>
            <a:endParaRPr lang="tr-TR" b="1" i="1" dirty="0">
              <a:solidFill>
                <a:srgbClr val="FF0000"/>
              </a:solidFill>
            </a:endParaRPr>
          </a:p>
        </p:txBody>
      </p:sp>
      <p:sp>
        <p:nvSpPr>
          <p:cNvPr id="9" name="Dikdörtgen 8"/>
          <p:cNvSpPr/>
          <p:nvPr/>
        </p:nvSpPr>
        <p:spPr>
          <a:xfrm>
            <a:off x="5590674" y="3906062"/>
            <a:ext cx="6096000" cy="2308324"/>
          </a:xfrm>
          <a:prstGeom prst="rect">
            <a:avLst/>
          </a:prstGeom>
          <a:solidFill>
            <a:schemeClr val="accent6">
              <a:lumMod val="40000"/>
              <a:lumOff val="60000"/>
            </a:schemeClr>
          </a:solidFill>
        </p:spPr>
        <p:txBody>
          <a:bodyPr>
            <a:spAutoFit/>
          </a:bodyPr>
          <a:lstStyle/>
          <a:p>
            <a:r>
              <a:rPr lang="tr-TR" dirty="0" smtClean="0"/>
              <a:t>Bir faz, maddenin bölünebileceği en küçük kısımların birbirinden ayırt edilemeyecek şekilde homojen olan kısmıdır. Dengede bir arada var olan iki madde kısmı bileşim, kristal yapı veya durumda farklıysa, dikkate alınan maddenin farklı aşamalarıdır. Belirli bir basınç ve sıcaklıkta bir malzeme için denge fazı, bu koşullar altında en kararlı olanı olacaktır. Örneğin, normal sıcaklıkta, su buz veya su buharından daha kararlıdır, 0 ° C'nin altında buz en kararlı hale gelir.</a:t>
            </a:r>
            <a:endParaRPr lang="tr-TR" dirty="0"/>
          </a:p>
        </p:txBody>
      </p:sp>
      <p:sp>
        <p:nvSpPr>
          <p:cNvPr id="10" name="Dikdörtgen 9"/>
          <p:cNvSpPr/>
          <p:nvPr/>
        </p:nvSpPr>
        <p:spPr>
          <a:xfrm>
            <a:off x="187623" y="1459963"/>
            <a:ext cx="5908377" cy="2031325"/>
          </a:xfrm>
          <a:prstGeom prst="rect">
            <a:avLst/>
          </a:prstGeom>
        </p:spPr>
        <p:txBody>
          <a:bodyPr wrap="square">
            <a:spAutoFit/>
          </a:bodyPr>
          <a:lstStyle/>
          <a:p>
            <a:r>
              <a:rPr lang="tr-TR" dirty="0" smtClean="0"/>
              <a:t>Genel olarak, bir </a:t>
            </a:r>
            <a:r>
              <a:rPr lang="tr-TR" b="1" dirty="0" smtClean="0"/>
              <a:t>katı</a:t>
            </a:r>
            <a:r>
              <a:rPr lang="tr-TR" dirty="0" smtClean="0"/>
              <a:t> ısıtıldıkça (veya basınç azaldıkça), </a:t>
            </a:r>
            <a:r>
              <a:rPr lang="tr-TR" b="1" dirty="0" smtClean="0"/>
              <a:t>sıvı </a:t>
            </a:r>
            <a:r>
              <a:rPr lang="tr-TR" dirty="0" smtClean="0"/>
              <a:t>bir forma dönüşecek ve sonunda bir </a:t>
            </a:r>
            <a:r>
              <a:rPr lang="tr-TR" b="1" dirty="0" smtClean="0"/>
              <a:t>gaz</a:t>
            </a:r>
            <a:r>
              <a:rPr lang="tr-TR" dirty="0" smtClean="0"/>
              <a:t> haline gelecektir. Örneğin, buz (</a:t>
            </a:r>
            <a:r>
              <a:rPr lang="tr-TR" b="1" dirty="0" smtClean="0">
                <a:solidFill>
                  <a:srgbClr val="00B050"/>
                </a:solidFill>
              </a:rPr>
              <a:t>donmuş</a:t>
            </a:r>
            <a:r>
              <a:rPr lang="tr-TR" dirty="0" smtClean="0"/>
              <a:t> su) ısıtıldığında </a:t>
            </a:r>
            <a:r>
              <a:rPr lang="tr-TR" b="1" dirty="0" smtClean="0">
                <a:solidFill>
                  <a:srgbClr val="00B050"/>
                </a:solidFill>
              </a:rPr>
              <a:t>erir</a:t>
            </a:r>
            <a:r>
              <a:rPr lang="tr-TR" dirty="0" smtClean="0"/>
              <a:t> su olur ve su kaynadıkça </a:t>
            </a:r>
            <a:r>
              <a:rPr lang="tr-TR" b="1" dirty="0" smtClean="0">
                <a:solidFill>
                  <a:srgbClr val="00B050"/>
                </a:solidFill>
              </a:rPr>
              <a:t>buharlaşır</a:t>
            </a:r>
            <a:r>
              <a:rPr lang="tr-TR" dirty="0" smtClean="0"/>
              <a:t> ve su buharı (gaz faz) haline gelir.</a:t>
            </a:r>
          </a:p>
          <a:p>
            <a:endParaRPr lang="tr-TR" dirty="0" smtClean="0"/>
          </a:p>
          <a:p>
            <a:r>
              <a:rPr lang="tr-TR" dirty="0" smtClean="0"/>
              <a:t>Bazen, bir katı doğrudan katıdan gaza geçer - bu </a:t>
            </a:r>
            <a:r>
              <a:rPr lang="tr-TR" b="1" dirty="0" err="1" smtClean="0">
                <a:solidFill>
                  <a:srgbClr val="00B050"/>
                </a:solidFill>
              </a:rPr>
              <a:t>süblimasyon</a:t>
            </a:r>
            <a:r>
              <a:rPr lang="tr-TR" b="1" dirty="0" smtClean="0">
                <a:solidFill>
                  <a:srgbClr val="00B050"/>
                </a:solidFill>
              </a:rPr>
              <a:t> </a:t>
            </a:r>
            <a:r>
              <a:rPr lang="tr-TR" dirty="0" smtClean="0"/>
              <a:t>olarak adlandırılır.  </a:t>
            </a:r>
            <a:endParaRPr lang="tr-TR" dirty="0"/>
          </a:p>
        </p:txBody>
      </p:sp>
      <p:sp>
        <p:nvSpPr>
          <p:cNvPr id="3" name="Slayt Numarası Yer Tutucusu 2"/>
          <p:cNvSpPr>
            <a:spLocks noGrp="1"/>
          </p:cNvSpPr>
          <p:nvPr>
            <p:ph type="sldNum" sz="quarter" idx="12"/>
          </p:nvPr>
        </p:nvSpPr>
        <p:spPr/>
        <p:txBody>
          <a:bodyPr/>
          <a:lstStyle/>
          <a:p>
            <a:fld id="{FD7870A2-11BE-41D8-B0C0-86F4CEF26A5D}" type="slidenum">
              <a:rPr lang="tr-TR" smtClean="0"/>
              <a:t>4</a:t>
            </a:fld>
            <a:endParaRPr lang="tr-TR"/>
          </a:p>
        </p:txBody>
      </p:sp>
    </p:spTree>
    <p:extLst>
      <p:ext uri="{BB962C8B-B14F-4D97-AF65-F5344CB8AC3E}">
        <p14:creationId xmlns:p14="http://schemas.microsoft.com/office/powerpoint/2010/main" val="144067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2"/>
          <a:stretch>
            <a:fillRect/>
          </a:stretch>
        </p:blipFill>
        <p:spPr>
          <a:xfrm>
            <a:off x="0" y="1790666"/>
            <a:ext cx="4210050" cy="3495675"/>
          </a:xfrm>
          <a:prstGeom prst="rect">
            <a:avLst/>
          </a:prstGeom>
        </p:spPr>
      </p:pic>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12" name="Dikdörtgen 11"/>
          <p:cNvSpPr/>
          <p:nvPr/>
        </p:nvSpPr>
        <p:spPr>
          <a:xfrm>
            <a:off x="4896678" y="922351"/>
            <a:ext cx="6096000" cy="2031325"/>
          </a:xfrm>
          <a:prstGeom prst="rect">
            <a:avLst/>
          </a:prstGeom>
          <a:solidFill>
            <a:srgbClr val="FFCCFF"/>
          </a:solidFill>
        </p:spPr>
        <p:txBody>
          <a:bodyPr>
            <a:spAutoFit/>
          </a:bodyPr>
          <a:lstStyle/>
          <a:p>
            <a:r>
              <a:rPr lang="tr-TR" dirty="0" smtClean="0"/>
              <a:t>Tek bileşenli veya tekli bir sistemde, faz ilişkilerini, örneğin demir (Fe), su (H</a:t>
            </a:r>
            <a:r>
              <a:rPr lang="tr-TR" baseline="-25000" dirty="0" smtClean="0"/>
              <a:t>2</a:t>
            </a:r>
            <a:r>
              <a:rPr lang="tr-TR" dirty="0" smtClean="0"/>
              <a:t>O) veya metan (CH</a:t>
            </a:r>
            <a:r>
              <a:rPr lang="tr-TR" baseline="-25000" dirty="0" smtClean="0"/>
              <a:t>4</a:t>
            </a:r>
            <a:r>
              <a:rPr lang="tr-TR" dirty="0" smtClean="0"/>
              <a:t>) tanımlamak için sadece bir kimyasal bileşen gereklidir. </a:t>
            </a:r>
          </a:p>
          <a:p>
            <a:r>
              <a:rPr lang="tr-TR" dirty="0" smtClean="0"/>
              <a:t>Tüm saf elementler ve bileşikler dahil olmak üzere birçok tek bileşenli sistem vardır. </a:t>
            </a:r>
          </a:p>
          <a:p>
            <a:r>
              <a:rPr lang="tr-TR" dirty="0" smtClean="0"/>
              <a:t>Tek bileşenli bir sistemde bulunabilecek fazlar buhar, sıvı ve katı ile sınırlıdır.</a:t>
            </a:r>
            <a:endParaRPr lang="tr-TR" baseline="30000" dirty="0"/>
          </a:p>
        </p:txBody>
      </p:sp>
      <p:sp>
        <p:nvSpPr>
          <p:cNvPr id="14" name="Dikdörtgen 13"/>
          <p:cNvSpPr/>
          <p:nvPr/>
        </p:nvSpPr>
        <p:spPr>
          <a:xfrm>
            <a:off x="224306" y="5701216"/>
            <a:ext cx="2918941" cy="646331"/>
          </a:xfrm>
          <a:prstGeom prst="rect">
            <a:avLst/>
          </a:prstGeom>
        </p:spPr>
        <p:txBody>
          <a:bodyPr wrap="none">
            <a:spAutoFit/>
          </a:bodyPr>
          <a:lstStyle/>
          <a:p>
            <a:r>
              <a:rPr lang="tr-TR" dirty="0" smtClean="0"/>
              <a:t>Tek bileşenli bir sistemin</a:t>
            </a:r>
          </a:p>
          <a:p>
            <a:r>
              <a:rPr lang="tr-TR" dirty="0" smtClean="0"/>
              <a:t> faz diyagram genel gösterimi</a:t>
            </a:r>
            <a:endParaRPr lang="tr-TR" dirty="0"/>
          </a:p>
        </p:txBody>
      </p:sp>
      <p:sp>
        <p:nvSpPr>
          <p:cNvPr id="15" name="Dikdörtgen 14"/>
          <p:cNvSpPr/>
          <p:nvPr/>
        </p:nvSpPr>
        <p:spPr>
          <a:xfrm>
            <a:off x="5894567" y="2869624"/>
            <a:ext cx="6096000" cy="923330"/>
          </a:xfrm>
          <a:prstGeom prst="rect">
            <a:avLst/>
          </a:prstGeom>
        </p:spPr>
        <p:txBody>
          <a:bodyPr>
            <a:spAutoFit/>
          </a:bodyPr>
          <a:lstStyle/>
          <a:p>
            <a:r>
              <a:rPr lang="tr-TR" smtClean="0"/>
              <a:t>Tek bileşenli sistemler için faz diyagramları, atmosferde belirtilen sıcaklık ve basınç (1 atmosfer= 1.01325x10</a:t>
            </a:r>
            <a:r>
              <a:rPr lang="tr-TR" baseline="30000" smtClean="0"/>
              <a:t>5</a:t>
            </a:r>
            <a:r>
              <a:rPr lang="tr-TR" smtClean="0"/>
              <a:t> Pa) olmak üzere iki değişken olarak belirtilir.</a:t>
            </a:r>
            <a:endParaRPr lang="tr-TR" dirty="0"/>
          </a:p>
        </p:txBody>
      </p:sp>
      <p:sp>
        <p:nvSpPr>
          <p:cNvPr id="16" name="Dikdörtgen 15"/>
          <p:cNvSpPr/>
          <p:nvPr/>
        </p:nvSpPr>
        <p:spPr>
          <a:xfrm>
            <a:off x="3697356" y="4457036"/>
            <a:ext cx="8494644" cy="2031325"/>
          </a:xfrm>
          <a:prstGeom prst="rect">
            <a:avLst/>
          </a:prstGeom>
        </p:spPr>
        <p:txBody>
          <a:bodyPr wrap="square">
            <a:spAutoFit/>
          </a:bodyPr>
          <a:lstStyle/>
          <a:p>
            <a:pPr marL="285750" indent="-285750">
              <a:buFont typeface="Arial" panose="020B0604020202020204" pitchFamily="34" charset="0"/>
              <a:buChar char="•"/>
            </a:pPr>
            <a:r>
              <a:rPr lang="tr-TR" dirty="0" smtClean="0"/>
              <a:t>y ekseni basıncı ve x ekseni sıcaklığı belirler. </a:t>
            </a:r>
          </a:p>
          <a:p>
            <a:pPr marL="285750" indent="-285750">
              <a:buFont typeface="Arial" panose="020B0604020202020204" pitchFamily="34" charset="0"/>
              <a:buChar char="•"/>
            </a:pPr>
            <a:r>
              <a:rPr lang="tr-TR" dirty="0" smtClean="0"/>
              <a:t>Diyagram üzerinde tek bir fazın bulunduğu alanlar, mevcut fazın adıyla etiketlenir. </a:t>
            </a:r>
          </a:p>
          <a:p>
            <a:pPr marL="285750" indent="-285750">
              <a:buFont typeface="Arial" panose="020B0604020202020204" pitchFamily="34" charset="0"/>
              <a:buChar char="•"/>
            </a:pPr>
            <a:r>
              <a:rPr lang="tr-TR" dirty="0" smtClean="0"/>
              <a:t>Belirli bir sıcaklık ve basınçta meydana gelen faz veya fazlar diyagramdan okunur.  </a:t>
            </a:r>
          </a:p>
          <a:p>
            <a:pPr marL="285750" indent="-285750">
              <a:buFont typeface="Arial" panose="020B0604020202020204" pitchFamily="34" charset="0"/>
              <a:buChar char="•"/>
            </a:pPr>
            <a:r>
              <a:rPr lang="tr-TR" dirty="0" smtClean="0"/>
              <a:t>Tek fazların meydana geldiği alanlar, faz sınırları adı verilen çizgilerle sınırlıdır. </a:t>
            </a:r>
          </a:p>
          <a:p>
            <a:pPr marL="285750" indent="-285750">
              <a:buFont typeface="Arial" panose="020B0604020202020204" pitchFamily="34" charset="0"/>
              <a:buChar char="•"/>
            </a:pPr>
            <a:r>
              <a:rPr lang="tr-TR" dirty="0" smtClean="0"/>
              <a:t>Bir faz sınırında, iki faz bir arada bulunur. </a:t>
            </a:r>
          </a:p>
          <a:p>
            <a:pPr marL="285750" indent="-285750">
              <a:buFont typeface="Arial" panose="020B0604020202020204" pitchFamily="34" charset="0"/>
              <a:buChar char="•"/>
            </a:pPr>
            <a:r>
              <a:rPr lang="tr-TR" dirty="0" smtClean="0"/>
              <a:t>Tek bileşenli bir sistemde sıvı ve buhar arasındaki faz sınırı daha yüksek sıcaklık ve basınçlara kadar takip edilirse, sonuç olarak sona erer.</a:t>
            </a:r>
            <a:endParaRPr lang="tr-TR" dirty="0"/>
          </a:p>
        </p:txBody>
      </p:sp>
      <p:sp>
        <p:nvSpPr>
          <p:cNvPr id="2" name="Slayt Numarası Yer Tutucusu 1"/>
          <p:cNvSpPr>
            <a:spLocks noGrp="1"/>
          </p:cNvSpPr>
          <p:nvPr>
            <p:ph type="sldNum" sz="quarter" idx="12"/>
          </p:nvPr>
        </p:nvSpPr>
        <p:spPr/>
        <p:txBody>
          <a:bodyPr/>
          <a:lstStyle/>
          <a:p>
            <a:fld id="{FD7870A2-11BE-41D8-B0C0-86F4CEF26A5D}" type="slidenum">
              <a:rPr lang="tr-TR" smtClean="0"/>
              <a:t>5</a:t>
            </a:fld>
            <a:endParaRPr lang="tr-TR"/>
          </a:p>
        </p:txBody>
      </p:sp>
    </p:spTree>
    <p:extLst>
      <p:ext uri="{BB962C8B-B14F-4D97-AF65-F5344CB8AC3E}">
        <p14:creationId xmlns:p14="http://schemas.microsoft.com/office/powerpoint/2010/main" val="339983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p:cNvPicPr>
            <a:picLocks noChangeAspect="1"/>
          </p:cNvPicPr>
          <p:nvPr/>
        </p:nvPicPr>
        <p:blipFill>
          <a:blip r:embed="rId2"/>
          <a:stretch>
            <a:fillRect/>
          </a:stretch>
        </p:blipFill>
        <p:spPr>
          <a:xfrm>
            <a:off x="0" y="1790666"/>
            <a:ext cx="4210050" cy="3495675"/>
          </a:xfrm>
          <a:prstGeom prst="rect">
            <a:avLst/>
          </a:prstGeom>
        </p:spPr>
      </p:pic>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2886431"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a:t>
            </a:r>
            <a:endParaRPr lang="tr-TR" b="1" u="sng" dirty="0">
              <a:solidFill>
                <a:srgbClr val="00B050"/>
              </a:solidFill>
              <a:effectLst>
                <a:outerShdw blurRad="38100" dist="38100" dir="2700000" algn="tl">
                  <a:srgbClr val="000000">
                    <a:alpha val="43137"/>
                  </a:srgbClr>
                </a:outerShdw>
              </a:effectLst>
            </a:endParaRPr>
          </a:p>
        </p:txBody>
      </p:sp>
      <p:sp>
        <p:nvSpPr>
          <p:cNvPr id="14" name="Dikdörtgen 13"/>
          <p:cNvSpPr/>
          <p:nvPr/>
        </p:nvSpPr>
        <p:spPr>
          <a:xfrm>
            <a:off x="224306" y="5701216"/>
            <a:ext cx="2918941" cy="646331"/>
          </a:xfrm>
          <a:prstGeom prst="rect">
            <a:avLst/>
          </a:prstGeom>
        </p:spPr>
        <p:txBody>
          <a:bodyPr wrap="none">
            <a:spAutoFit/>
          </a:bodyPr>
          <a:lstStyle/>
          <a:p>
            <a:r>
              <a:rPr lang="tr-TR" dirty="0" smtClean="0"/>
              <a:t>Tek bileşenli bir sistemin</a:t>
            </a:r>
          </a:p>
          <a:p>
            <a:r>
              <a:rPr lang="tr-TR" dirty="0" smtClean="0"/>
              <a:t> faz diyagram genel gösterimi</a:t>
            </a:r>
            <a:endParaRPr lang="tr-TR" dirty="0"/>
          </a:p>
        </p:txBody>
      </p:sp>
      <p:sp>
        <p:nvSpPr>
          <p:cNvPr id="2" name="Dikdörtgen 1"/>
          <p:cNvSpPr/>
          <p:nvPr/>
        </p:nvSpPr>
        <p:spPr>
          <a:xfrm>
            <a:off x="4672716" y="2222507"/>
            <a:ext cx="6096000" cy="2308324"/>
          </a:xfrm>
          <a:prstGeom prst="rect">
            <a:avLst/>
          </a:prstGeom>
        </p:spPr>
        <p:txBody>
          <a:bodyPr>
            <a:spAutoFit/>
          </a:bodyPr>
          <a:lstStyle/>
          <a:p>
            <a:pPr marL="285750" indent="-285750">
              <a:buFont typeface="Arial" panose="020B0604020202020204" pitchFamily="34" charset="0"/>
              <a:buChar char="•"/>
            </a:pPr>
            <a:r>
              <a:rPr lang="tr-TR" dirty="0" smtClean="0"/>
              <a:t>Kritik nokta denilen bu noktada, kritik sıcaklık ve kritik basınçta, sıvı ve buhar ayırt edilemez. </a:t>
            </a:r>
          </a:p>
          <a:p>
            <a:pPr marL="285750" indent="-285750">
              <a:buFont typeface="Arial" panose="020B0604020202020204" pitchFamily="34" charset="0"/>
              <a:buChar char="•"/>
            </a:pPr>
            <a:r>
              <a:rPr lang="tr-TR" dirty="0" smtClean="0"/>
              <a:t>Bir gaz, ancak kritik sıcaklığın altındaysa basınç uygulanarak bir sıvıya dönüştürülebilir. Bir noktada dengede üç faz bir arada var olur. Bu noktaya </a:t>
            </a:r>
            <a:r>
              <a:rPr lang="tr-TR" b="1" dirty="0" smtClean="0"/>
              <a:t>üçlü nokta </a:t>
            </a:r>
            <a:r>
              <a:rPr lang="tr-TR" dirty="0" smtClean="0"/>
              <a:t>denir. </a:t>
            </a:r>
          </a:p>
          <a:p>
            <a:pPr marL="285750" indent="-285750">
              <a:buFont typeface="Arial" panose="020B0604020202020204" pitchFamily="34" charset="0"/>
              <a:buChar char="•"/>
            </a:pPr>
            <a:r>
              <a:rPr lang="tr-TR" dirty="0" smtClean="0"/>
              <a:t>Sıcaklıkta veya basınçta herhangi bir değişiklik olursa, üç faz artık mevcut olmayacaktır. </a:t>
            </a:r>
          </a:p>
          <a:p>
            <a:pPr marL="285750" indent="-285750">
              <a:buFont typeface="Arial" panose="020B0604020202020204" pitchFamily="34" charset="0"/>
              <a:buChar char="•"/>
            </a:pPr>
            <a:r>
              <a:rPr lang="tr-TR" dirty="0" smtClean="0"/>
              <a:t>Üçlü nokta değişmez noktaya bir örnektir</a:t>
            </a:r>
            <a:endParaRPr lang="tr-TR" dirty="0"/>
          </a:p>
        </p:txBody>
      </p:sp>
      <p:sp>
        <p:nvSpPr>
          <p:cNvPr id="7" name="Dikdörtgen 6"/>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3" name="Slayt Numarası Yer Tutucusu 2"/>
          <p:cNvSpPr>
            <a:spLocks noGrp="1"/>
          </p:cNvSpPr>
          <p:nvPr>
            <p:ph type="sldNum" sz="quarter" idx="12"/>
          </p:nvPr>
        </p:nvSpPr>
        <p:spPr/>
        <p:txBody>
          <a:bodyPr/>
          <a:lstStyle/>
          <a:p>
            <a:fld id="{FD7870A2-11BE-41D8-B0C0-86F4CEF26A5D}" type="slidenum">
              <a:rPr lang="tr-TR" smtClean="0"/>
              <a:t>6</a:t>
            </a:fld>
            <a:endParaRPr lang="tr-TR"/>
          </a:p>
        </p:txBody>
      </p:sp>
    </p:spTree>
    <p:extLst>
      <p:ext uri="{BB962C8B-B14F-4D97-AF65-F5344CB8AC3E}">
        <p14:creationId xmlns:p14="http://schemas.microsoft.com/office/powerpoint/2010/main" val="296086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2886431"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a:t>
            </a:r>
            <a:endParaRPr lang="tr-TR" b="1" u="sng" dirty="0">
              <a:solidFill>
                <a:srgbClr val="00B050"/>
              </a:solidFill>
              <a:effectLst>
                <a:outerShdw blurRad="38100" dist="38100" dir="2700000" algn="tl">
                  <a:srgbClr val="000000">
                    <a:alpha val="43137"/>
                  </a:srgbClr>
                </a:outerShdw>
              </a:effectLst>
            </a:endParaRPr>
          </a:p>
        </p:txBody>
      </p:sp>
      <p:sp>
        <p:nvSpPr>
          <p:cNvPr id="14" name="Dikdörtgen 13"/>
          <p:cNvSpPr/>
          <p:nvPr/>
        </p:nvSpPr>
        <p:spPr>
          <a:xfrm>
            <a:off x="510553" y="6154657"/>
            <a:ext cx="3439852" cy="369332"/>
          </a:xfrm>
          <a:prstGeom prst="rect">
            <a:avLst/>
          </a:prstGeom>
        </p:spPr>
        <p:txBody>
          <a:bodyPr wrap="none">
            <a:spAutoFit/>
          </a:bodyPr>
          <a:lstStyle/>
          <a:p>
            <a:r>
              <a:rPr lang="tr-TR" dirty="0" smtClean="0"/>
              <a:t>Yaklaşık olarak suyun faz diyagramı</a:t>
            </a:r>
            <a:endParaRPr lang="tr-TR" dirty="0"/>
          </a:p>
        </p:txBody>
      </p:sp>
      <p:pic>
        <p:nvPicPr>
          <p:cNvPr id="3" name="Resim 2"/>
          <p:cNvPicPr>
            <a:picLocks noChangeAspect="1"/>
          </p:cNvPicPr>
          <p:nvPr/>
        </p:nvPicPr>
        <p:blipFill>
          <a:blip r:embed="rId2"/>
          <a:stretch>
            <a:fillRect/>
          </a:stretch>
        </p:blipFill>
        <p:spPr>
          <a:xfrm>
            <a:off x="224306" y="1496932"/>
            <a:ext cx="4486275" cy="4657725"/>
          </a:xfrm>
          <a:prstGeom prst="rect">
            <a:avLst/>
          </a:prstGeom>
        </p:spPr>
      </p:pic>
      <p:sp>
        <p:nvSpPr>
          <p:cNvPr id="4" name="Dikdörtgen 3"/>
          <p:cNvSpPr/>
          <p:nvPr/>
        </p:nvSpPr>
        <p:spPr>
          <a:xfrm>
            <a:off x="4924508" y="1191126"/>
            <a:ext cx="6096000" cy="2585323"/>
          </a:xfrm>
          <a:prstGeom prst="rect">
            <a:avLst/>
          </a:prstGeom>
        </p:spPr>
        <p:txBody>
          <a:bodyPr>
            <a:spAutoFit/>
          </a:bodyPr>
          <a:lstStyle/>
          <a:p>
            <a:pPr marL="285750" indent="-285750">
              <a:buFont typeface="Arial" panose="020B0604020202020204" pitchFamily="34" charset="0"/>
              <a:buChar char="•"/>
            </a:pPr>
            <a:r>
              <a:rPr lang="tr-TR" dirty="0" smtClean="0"/>
              <a:t>Bulunan üç faz buz (katı), su (sıvı) ve buhardır (buhar). </a:t>
            </a:r>
          </a:p>
          <a:p>
            <a:pPr marL="285750" indent="-285750">
              <a:buFont typeface="Arial" panose="020B0604020202020204" pitchFamily="34" charset="0"/>
              <a:buChar char="•"/>
            </a:pPr>
            <a:r>
              <a:rPr lang="tr-TR" dirty="0" smtClean="0"/>
              <a:t>Bu fazların bulunduğu sıcaklık ve basınç aralıkları diyagramdan okunur. </a:t>
            </a:r>
          </a:p>
          <a:p>
            <a:r>
              <a:rPr lang="tr-TR" dirty="0" smtClean="0"/>
              <a:t>Örneğin, 1 </a:t>
            </a:r>
            <a:r>
              <a:rPr lang="tr-TR" dirty="0" err="1" smtClean="0"/>
              <a:t>atm</a:t>
            </a:r>
            <a:r>
              <a:rPr lang="tr-TR" dirty="0" smtClean="0"/>
              <a:t> basınç ve 50 ° C'de su, mevcut fazdır. </a:t>
            </a:r>
          </a:p>
          <a:p>
            <a:r>
              <a:rPr lang="tr-TR" dirty="0" smtClean="0"/>
              <a:t>Tek fazlı bir bölgede, hem basınç hem de sıcaklık, mevcut fazı değiştirmeden birbirinden bağımsız olarak değiştirilebilir. Örneğin, sıvı su bir dizi sıcaklık ve basınç üzerinde bulunur ve her iki özellik de durumu değiştirmeden değiştirilebilir (faz diyagramında verilen sınırlar dahilinde)</a:t>
            </a:r>
            <a:endParaRPr lang="tr-TR" dirty="0"/>
          </a:p>
        </p:txBody>
      </p:sp>
      <p:sp>
        <p:nvSpPr>
          <p:cNvPr id="5" name="Dikdörtgen 4"/>
          <p:cNvSpPr/>
          <p:nvPr/>
        </p:nvSpPr>
        <p:spPr>
          <a:xfrm>
            <a:off x="4924508" y="4123332"/>
            <a:ext cx="6096000" cy="2031325"/>
          </a:xfrm>
          <a:prstGeom prst="rect">
            <a:avLst/>
          </a:prstGeom>
        </p:spPr>
        <p:txBody>
          <a:bodyPr>
            <a:spAutoFit/>
          </a:bodyPr>
          <a:lstStyle/>
          <a:p>
            <a:pPr marL="285750" indent="-285750">
              <a:buFont typeface="Arial" panose="020B0604020202020204" pitchFamily="34" charset="0"/>
              <a:buChar char="•"/>
            </a:pPr>
            <a:r>
              <a:rPr lang="tr-TR" dirty="0" smtClean="0"/>
              <a:t>Faz sınırlarında, iki faz süresiz olarak bir arada bulunur: buz ve su, su ve buhar veya buz ve buhar. </a:t>
            </a:r>
          </a:p>
          <a:p>
            <a:pPr marL="285750" indent="-285750">
              <a:buFont typeface="Arial" panose="020B0604020202020204" pitchFamily="34" charset="0"/>
              <a:buChar char="•"/>
            </a:pPr>
            <a:r>
              <a:rPr lang="tr-TR" dirty="0" smtClean="0"/>
              <a:t>Bir değişken değiştirilirse, iki fazlı denge genellikle kaybolur.</a:t>
            </a:r>
          </a:p>
          <a:p>
            <a:pPr marL="285750" indent="-285750">
              <a:buFont typeface="Arial" panose="020B0604020202020204" pitchFamily="34" charset="0"/>
              <a:buChar char="•"/>
            </a:pPr>
            <a:r>
              <a:rPr lang="tr-TR" dirty="0" smtClean="0"/>
              <a:t>İki fazlı bir dengeyi korumak için, bir değişken, basınç veya sıcaklık, istenildiği zaman değiştirilebilir, ancak diğeri, iki fazın bir arada bulunmasını sağlamak için tam olarak faz diyagramında belirtilen miktar kadar değişmelidir. </a:t>
            </a:r>
            <a:endParaRPr lang="tr-TR" dirty="0"/>
          </a:p>
        </p:txBody>
      </p:sp>
      <p:sp>
        <p:nvSpPr>
          <p:cNvPr id="8" name="Dikdörtgen 7"/>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2" name="Slayt Numarası Yer Tutucusu 1"/>
          <p:cNvSpPr>
            <a:spLocks noGrp="1"/>
          </p:cNvSpPr>
          <p:nvPr>
            <p:ph type="sldNum" sz="quarter" idx="12"/>
          </p:nvPr>
        </p:nvSpPr>
        <p:spPr/>
        <p:txBody>
          <a:bodyPr/>
          <a:lstStyle/>
          <a:p>
            <a:fld id="{FD7870A2-11BE-41D8-B0C0-86F4CEF26A5D}" type="slidenum">
              <a:rPr lang="tr-TR" smtClean="0"/>
              <a:t>7</a:t>
            </a:fld>
            <a:endParaRPr lang="tr-TR"/>
          </a:p>
        </p:txBody>
      </p:sp>
    </p:spTree>
    <p:extLst>
      <p:ext uri="{BB962C8B-B14F-4D97-AF65-F5344CB8AC3E}">
        <p14:creationId xmlns:p14="http://schemas.microsoft.com/office/powerpoint/2010/main" val="274251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2886431"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a:t>
            </a:r>
            <a:endParaRPr lang="tr-TR" b="1" u="sng" dirty="0">
              <a:solidFill>
                <a:srgbClr val="00B050"/>
              </a:solidFill>
              <a:effectLst>
                <a:outerShdw blurRad="38100" dist="38100" dir="2700000" algn="tl">
                  <a:srgbClr val="000000">
                    <a:alpha val="43137"/>
                  </a:srgbClr>
                </a:outerShdw>
              </a:effectLst>
            </a:endParaRPr>
          </a:p>
        </p:txBody>
      </p:sp>
      <p:sp>
        <p:nvSpPr>
          <p:cNvPr id="14" name="Dikdörtgen 13"/>
          <p:cNvSpPr/>
          <p:nvPr/>
        </p:nvSpPr>
        <p:spPr>
          <a:xfrm>
            <a:off x="510553" y="6154657"/>
            <a:ext cx="3439852" cy="369332"/>
          </a:xfrm>
          <a:prstGeom prst="rect">
            <a:avLst/>
          </a:prstGeom>
        </p:spPr>
        <p:txBody>
          <a:bodyPr wrap="none">
            <a:spAutoFit/>
          </a:bodyPr>
          <a:lstStyle/>
          <a:p>
            <a:r>
              <a:rPr lang="tr-TR" dirty="0" smtClean="0"/>
              <a:t>Yaklaşık olarak suyun faz diyagramı</a:t>
            </a:r>
            <a:endParaRPr lang="tr-TR" dirty="0"/>
          </a:p>
        </p:txBody>
      </p:sp>
      <p:pic>
        <p:nvPicPr>
          <p:cNvPr id="3" name="Resim 2"/>
          <p:cNvPicPr>
            <a:picLocks noChangeAspect="1"/>
          </p:cNvPicPr>
          <p:nvPr/>
        </p:nvPicPr>
        <p:blipFill>
          <a:blip r:embed="rId2"/>
          <a:stretch>
            <a:fillRect/>
          </a:stretch>
        </p:blipFill>
        <p:spPr>
          <a:xfrm>
            <a:off x="224306" y="1496932"/>
            <a:ext cx="4486275" cy="4657725"/>
          </a:xfrm>
          <a:prstGeom prst="rect">
            <a:avLst/>
          </a:prstGeom>
        </p:spPr>
      </p:pic>
      <p:sp>
        <p:nvSpPr>
          <p:cNvPr id="2" name="Dikdörtgen 1"/>
          <p:cNvSpPr/>
          <p:nvPr/>
        </p:nvSpPr>
        <p:spPr>
          <a:xfrm>
            <a:off x="5147144" y="2591593"/>
            <a:ext cx="6096000" cy="1754326"/>
          </a:xfrm>
          <a:prstGeom prst="rect">
            <a:avLst/>
          </a:prstGeom>
        </p:spPr>
        <p:txBody>
          <a:bodyPr>
            <a:spAutoFit/>
          </a:bodyPr>
          <a:lstStyle/>
          <a:p>
            <a:r>
              <a:rPr lang="tr-TR" dirty="0" smtClean="0"/>
              <a:t>374 </a:t>
            </a:r>
            <a:r>
              <a:rPr lang="tr-TR" baseline="30000" dirty="0" err="1" smtClean="0"/>
              <a:t>o</a:t>
            </a:r>
            <a:r>
              <a:rPr lang="tr-TR" dirty="0" err="1" smtClean="0"/>
              <a:t>C</a:t>
            </a:r>
            <a:r>
              <a:rPr lang="tr-TR" dirty="0" smtClean="0"/>
              <a:t> ve 218 </a:t>
            </a:r>
            <a:r>
              <a:rPr lang="tr-TR" dirty="0" err="1" smtClean="0"/>
              <a:t>atm</a:t>
            </a:r>
            <a:r>
              <a:rPr lang="tr-TR" dirty="0" smtClean="0"/>
              <a:t>‘ deki suyun kritik noktası, su ve buharın özdeşleştiği noktadır. </a:t>
            </a:r>
          </a:p>
          <a:p>
            <a:r>
              <a:rPr lang="tr-TR" dirty="0" smtClean="0"/>
              <a:t>Üçlü nokta 0.01 </a:t>
            </a:r>
            <a:r>
              <a:rPr lang="tr-TR" baseline="30000" dirty="0" err="1" smtClean="0"/>
              <a:t>o</a:t>
            </a:r>
            <a:r>
              <a:rPr lang="tr-TR" dirty="0" err="1" smtClean="0"/>
              <a:t>C</a:t>
            </a:r>
            <a:r>
              <a:rPr lang="tr-TR" dirty="0" smtClean="0"/>
              <a:t> (273.16K )ve 0.006 </a:t>
            </a:r>
            <a:r>
              <a:rPr lang="tr-TR" dirty="0" err="1" smtClean="0"/>
              <a:t>atm'de</a:t>
            </a:r>
            <a:r>
              <a:rPr lang="tr-TR" dirty="0" smtClean="0"/>
              <a:t> (611 </a:t>
            </a:r>
            <a:r>
              <a:rPr lang="tr-TR" dirty="0" err="1" smtClean="0"/>
              <a:t>Pa</a:t>
            </a:r>
            <a:r>
              <a:rPr lang="tr-TR" dirty="0" smtClean="0"/>
              <a:t>) bulunur. </a:t>
            </a:r>
          </a:p>
          <a:p>
            <a:r>
              <a:rPr lang="tr-TR" dirty="0" smtClean="0"/>
              <a:t>Bu noktada ve sadece su, buz ve buhar birlikte bulunur.</a:t>
            </a:r>
          </a:p>
          <a:p>
            <a:r>
              <a:rPr lang="tr-TR" dirty="0" smtClean="0"/>
              <a:t> Sıcaklık veya basınçtaki herhangi bir değişiklik üç fazlı dengeyi yok eder.</a:t>
            </a:r>
            <a:endParaRPr lang="tr-TR" dirty="0"/>
          </a:p>
        </p:txBody>
      </p:sp>
      <p:sp>
        <p:nvSpPr>
          <p:cNvPr id="7" name="Dikdörtgen 6"/>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7870A2-11BE-41D8-B0C0-86F4CEF26A5D}" type="slidenum">
              <a:rPr lang="tr-TR" smtClean="0"/>
              <a:t>8</a:t>
            </a:fld>
            <a:endParaRPr lang="tr-TR"/>
          </a:p>
        </p:txBody>
      </p:sp>
    </p:spTree>
    <p:extLst>
      <p:ext uri="{BB962C8B-B14F-4D97-AF65-F5344CB8AC3E}">
        <p14:creationId xmlns:p14="http://schemas.microsoft.com/office/powerpoint/2010/main" val="312636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48424" y="128449"/>
            <a:ext cx="7516633" cy="7939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i="1" smtClean="0">
                <a:solidFill>
                  <a:srgbClr val="FF0000"/>
                </a:solidFill>
              </a:rPr>
              <a:t>FAZ VE FAZ DİYAGRAMLARI</a:t>
            </a:r>
            <a:endParaRPr lang="tr-TR" b="1" i="1" dirty="0">
              <a:solidFill>
                <a:srgbClr val="FF0000"/>
              </a:solidFill>
            </a:endParaRPr>
          </a:p>
        </p:txBody>
      </p:sp>
      <p:sp>
        <p:nvSpPr>
          <p:cNvPr id="11" name="Dikdörtgen 10"/>
          <p:cNvSpPr/>
          <p:nvPr/>
        </p:nvSpPr>
        <p:spPr>
          <a:xfrm>
            <a:off x="224306" y="1006460"/>
            <a:ext cx="2886431"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a:t>
            </a:r>
            <a:endParaRPr lang="tr-TR" b="1" u="sng" dirty="0">
              <a:solidFill>
                <a:srgbClr val="00B050"/>
              </a:solidFill>
              <a:effectLst>
                <a:outerShdw blurRad="38100" dist="38100" dir="2700000" algn="tl">
                  <a:srgbClr val="000000">
                    <a:alpha val="43137"/>
                  </a:srgbClr>
                </a:outerShdw>
              </a:effectLst>
            </a:endParaRPr>
          </a:p>
        </p:txBody>
      </p:sp>
      <p:sp>
        <p:nvSpPr>
          <p:cNvPr id="14" name="Dikdörtgen 13"/>
          <p:cNvSpPr/>
          <p:nvPr/>
        </p:nvSpPr>
        <p:spPr>
          <a:xfrm>
            <a:off x="510553" y="6154657"/>
            <a:ext cx="3439852" cy="369332"/>
          </a:xfrm>
          <a:prstGeom prst="rect">
            <a:avLst/>
          </a:prstGeom>
        </p:spPr>
        <p:txBody>
          <a:bodyPr wrap="none">
            <a:spAutoFit/>
          </a:bodyPr>
          <a:lstStyle/>
          <a:p>
            <a:r>
              <a:rPr lang="tr-TR" dirty="0" smtClean="0"/>
              <a:t>Yaklaşık olarak suyun faz diyagramı</a:t>
            </a:r>
            <a:endParaRPr lang="tr-TR" dirty="0"/>
          </a:p>
        </p:txBody>
      </p:sp>
      <p:pic>
        <p:nvPicPr>
          <p:cNvPr id="3" name="Resim 2"/>
          <p:cNvPicPr>
            <a:picLocks noChangeAspect="1"/>
          </p:cNvPicPr>
          <p:nvPr/>
        </p:nvPicPr>
        <p:blipFill>
          <a:blip r:embed="rId2"/>
          <a:stretch>
            <a:fillRect/>
          </a:stretch>
        </p:blipFill>
        <p:spPr>
          <a:xfrm>
            <a:off x="224306" y="1496932"/>
            <a:ext cx="4486275" cy="4657725"/>
          </a:xfrm>
          <a:prstGeom prst="rect">
            <a:avLst/>
          </a:prstGeom>
        </p:spPr>
      </p:pic>
      <p:sp>
        <p:nvSpPr>
          <p:cNvPr id="4" name="Dikdörtgen 3"/>
          <p:cNvSpPr/>
          <p:nvPr/>
        </p:nvSpPr>
        <p:spPr>
          <a:xfrm>
            <a:off x="4264300" y="894222"/>
            <a:ext cx="7927700" cy="5863144"/>
          </a:xfrm>
          <a:prstGeom prst="rect">
            <a:avLst/>
          </a:prstGeom>
        </p:spPr>
        <p:txBody>
          <a:bodyPr wrap="square">
            <a:spAutoFit/>
          </a:bodyPr>
          <a:lstStyle/>
          <a:p>
            <a:r>
              <a:rPr lang="tr-TR" sz="2500" dirty="0" smtClean="0"/>
              <a:t>* Faz sınırlarının eğimleri, basınç değiştikçe kaynama ve donma noktalarının değişimi hakkında bazı bilgiler verir. </a:t>
            </a:r>
          </a:p>
          <a:p>
            <a:r>
              <a:rPr lang="tr-TR" sz="2500" dirty="0" smtClean="0"/>
              <a:t>Örneğin,</a:t>
            </a:r>
          </a:p>
          <a:p>
            <a:pPr marL="285750" indent="-285750">
              <a:buFont typeface="Arial" panose="020B0604020202020204" pitchFamily="34" charset="0"/>
              <a:buChar char="•"/>
            </a:pPr>
            <a:r>
              <a:rPr lang="tr-TR" sz="2500" dirty="0" smtClean="0"/>
              <a:t>su ve buhar arasındaki faz sınırı yukarı doğru sağa eğimlidir. Bu, basınçtaki bir artışın buharla karşılaştırıldığında sıvıyı tercih edeceğini ve suyun kaynama noktasının artan basınçla arttığını gösterir. </a:t>
            </a:r>
          </a:p>
          <a:p>
            <a:pPr marL="285750" indent="-285750">
              <a:buFont typeface="Arial" panose="020B0604020202020204" pitchFamily="34" charset="0"/>
              <a:buChar char="•"/>
            </a:pPr>
            <a:r>
              <a:rPr lang="tr-TR" sz="2500" dirty="0" smtClean="0"/>
              <a:t>Buz-su faz sınırı yukarı doğru sola doğru eğimlidir. Bu, basınçtaki bir artışın sıvıyı katı üzerine tercih edeceğini gösterir. </a:t>
            </a:r>
            <a:endParaRPr lang="tr-TR" sz="2500" dirty="0"/>
          </a:p>
          <a:p>
            <a:pPr marL="285750" indent="-285750">
              <a:buFont typeface="Arial" panose="020B0604020202020204" pitchFamily="34" charset="0"/>
              <a:buChar char="•"/>
            </a:pPr>
            <a:r>
              <a:rPr lang="tr-TR" sz="2500" dirty="0" smtClean="0"/>
              <a:t>Basınçtaki bir artış suyun daha düşük bir sıcaklıkta donmasına veya buzun erimesine neden olur. Bu, sıvı suyun güneş sistemindeki bazı soğuk kış ayların yüzeyinin altındaki derinliklerde bulunabileceğini varsaymak için bir nedendir.</a:t>
            </a:r>
            <a:endParaRPr lang="tr-TR" sz="2500" dirty="0"/>
          </a:p>
        </p:txBody>
      </p:sp>
      <p:sp>
        <p:nvSpPr>
          <p:cNvPr id="7" name="Dikdörtgen 6"/>
          <p:cNvSpPr/>
          <p:nvPr/>
        </p:nvSpPr>
        <p:spPr>
          <a:xfrm>
            <a:off x="224306" y="1006460"/>
            <a:ext cx="4554580" cy="369332"/>
          </a:xfrm>
          <a:prstGeom prst="rect">
            <a:avLst/>
          </a:prstGeom>
        </p:spPr>
        <p:txBody>
          <a:bodyPr wrap="none">
            <a:spAutoFit/>
          </a:bodyPr>
          <a:lstStyle/>
          <a:p>
            <a:r>
              <a:rPr lang="tr-TR" b="1" u="sng" dirty="0" smtClean="0">
                <a:solidFill>
                  <a:srgbClr val="00B050"/>
                </a:solidFill>
                <a:effectLst>
                  <a:outerShdw blurRad="38100" dist="38100" dir="2700000" algn="tl">
                    <a:srgbClr val="000000">
                      <a:alpha val="43137"/>
                    </a:srgbClr>
                  </a:outerShdw>
                </a:effectLst>
              </a:rPr>
              <a:t>Tek bileşenli (tekli) sistemler (</a:t>
            </a:r>
            <a:r>
              <a:rPr lang="tr-TR" dirty="0" err="1" smtClean="0"/>
              <a:t>unary</a:t>
            </a:r>
            <a:r>
              <a:rPr lang="tr-TR" dirty="0" smtClean="0"/>
              <a:t> </a:t>
            </a:r>
            <a:r>
              <a:rPr lang="tr-TR" dirty="0" err="1" smtClean="0"/>
              <a:t>systems</a:t>
            </a:r>
            <a:r>
              <a:rPr lang="tr-TR" dirty="0" smtClean="0"/>
              <a:t>)</a:t>
            </a:r>
            <a:endParaRPr lang="tr-TR" b="1" u="sng" dirty="0">
              <a:solidFill>
                <a:srgbClr val="00B050"/>
              </a:solidFill>
              <a:effectLst>
                <a:outerShdw blurRad="38100" dist="38100" dir="2700000" algn="tl">
                  <a:srgbClr val="000000">
                    <a:alpha val="43137"/>
                  </a:srgbClr>
                </a:outerShdw>
              </a:effectLst>
            </a:endParaRPr>
          </a:p>
        </p:txBody>
      </p:sp>
      <p:sp>
        <p:nvSpPr>
          <p:cNvPr id="2" name="Slayt Numarası Yer Tutucusu 1"/>
          <p:cNvSpPr>
            <a:spLocks noGrp="1"/>
          </p:cNvSpPr>
          <p:nvPr>
            <p:ph type="sldNum" sz="quarter" idx="12"/>
          </p:nvPr>
        </p:nvSpPr>
        <p:spPr/>
        <p:txBody>
          <a:bodyPr/>
          <a:lstStyle/>
          <a:p>
            <a:fld id="{FD7870A2-11BE-41D8-B0C0-86F4CEF26A5D}" type="slidenum">
              <a:rPr lang="tr-TR" smtClean="0"/>
              <a:t>9</a:t>
            </a:fld>
            <a:endParaRPr lang="tr-TR"/>
          </a:p>
        </p:txBody>
      </p:sp>
    </p:spTree>
    <p:extLst>
      <p:ext uri="{BB962C8B-B14F-4D97-AF65-F5344CB8AC3E}">
        <p14:creationId xmlns:p14="http://schemas.microsoft.com/office/powerpoint/2010/main" val="6555500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1823</TotalTime>
  <Words>2601</Words>
  <Application>Microsoft Office PowerPoint</Application>
  <PresentationFormat>Geniş ekran</PresentationFormat>
  <Paragraphs>207</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Roboto</vt:lpstr>
      <vt:lpstr>Symbol</vt:lpstr>
      <vt:lpstr>Office Teması</vt:lpstr>
      <vt:lpstr>FAZ VE FAZ DİYAGRAMLARI</vt:lpstr>
      <vt:lpstr>PowerPoint Sunusu</vt:lpstr>
      <vt:lpstr>FAZ VE FAZ DİYAGRAMLARI</vt:lpstr>
      <vt:lpstr>FAZ VE FAZ DİYAGRAMLARI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FAZ VE FAZ DİYAGRAMLARI</dc:title>
  <dc:creator>sony</dc:creator>
  <cp:lastModifiedBy>sony</cp:lastModifiedBy>
  <cp:revision>32</cp:revision>
  <dcterms:created xsi:type="dcterms:W3CDTF">2020-04-18T13:10:35Z</dcterms:created>
  <dcterms:modified xsi:type="dcterms:W3CDTF">2020-04-21T07:04:48Z</dcterms:modified>
</cp:coreProperties>
</file>