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7" r:id="rId4"/>
    <p:sldId id="290" r:id="rId5"/>
    <p:sldId id="258" r:id="rId6"/>
    <p:sldId id="259" r:id="rId7"/>
    <p:sldId id="260" r:id="rId8"/>
    <p:sldId id="261" r:id="rId9"/>
    <p:sldId id="262" r:id="rId10"/>
    <p:sldId id="263" r:id="rId11"/>
    <p:sldId id="264" r:id="rId12"/>
    <p:sldId id="265" r:id="rId13"/>
    <p:sldId id="267" r:id="rId14"/>
    <p:sldId id="268" r:id="rId15"/>
    <p:sldId id="291" r:id="rId16"/>
    <p:sldId id="269" r:id="rId17"/>
    <p:sldId id="292" r:id="rId18"/>
    <p:sldId id="293" r:id="rId19"/>
    <p:sldId id="270" r:id="rId20"/>
    <p:sldId id="294" r:id="rId21"/>
    <p:sldId id="271" r:id="rId22"/>
    <p:sldId id="273" r:id="rId23"/>
    <p:sldId id="296" r:id="rId24"/>
    <p:sldId id="297" r:id="rId25"/>
    <p:sldId id="298" r:id="rId26"/>
    <p:sldId id="299" r:id="rId27"/>
    <p:sldId id="300" r:id="rId28"/>
    <p:sldId id="301" r:id="rId29"/>
    <p:sldId id="295" r:id="rId30"/>
    <p:sldId id="302" r:id="rId31"/>
    <p:sldId id="275" r:id="rId32"/>
    <p:sldId id="276" r:id="rId33"/>
    <p:sldId id="277" r:id="rId34"/>
    <p:sldId id="314" r:id="rId35"/>
    <p:sldId id="315" r:id="rId36"/>
    <p:sldId id="316" r:id="rId37"/>
    <p:sldId id="317" r:id="rId38"/>
    <p:sldId id="318" r:id="rId39"/>
    <p:sldId id="279" r:id="rId40"/>
    <p:sldId id="306" r:id="rId41"/>
    <p:sldId id="307" r:id="rId42"/>
    <p:sldId id="308" r:id="rId43"/>
    <p:sldId id="309" r:id="rId44"/>
    <p:sldId id="310" r:id="rId45"/>
    <p:sldId id="311" r:id="rId46"/>
    <p:sldId id="312" r:id="rId47"/>
    <p:sldId id="313" r:id="rId48"/>
    <p:sldId id="304" r:id="rId49"/>
    <p:sldId id="280" r:id="rId50"/>
    <p:sldId id="281" r:id="rId51"/>
    <p:sldId id="282" r:id="rId52"/>
    <p:sldId id="283" r:id="rId53"/>
    <p:sldId id="284" r:id="rId54"/>
    <p:sldId id="285" r:id="rId55"/>
    <p:sldId id="286" r:id="rId56"/>
    <p:sldId id="287" r:id="rId57"/>
    <p:sldId id="288" r:id="rId5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34B0777-9F57-4F09-B3E0-05874A085A2D}" type="datetimeFigureOut">
              <a:rPr lang="tr-TR" smtClean="0"/>
              <a:t>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48228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34B0777-9F57-4F09-B3E0-05874A085A2D}" type="datetimeFigureOut">
              <a:rPr lang="tr-TR" smtClean="0"/>
              <a:t>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773268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34B0777-9F57-4F09-B3E0-05874A085A2D}" type="datetimeFigureOut">
              <a:rPr lang="tr-TR" smtClean="0"/>
              <a:t>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136989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34B0777-9F57-4F09-B3E0-05874A085A2D}" type="datetimeFigureOut">
              <a:rPr lang="tr-TR" smtClean="0"/>
              <a:t>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8514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34B0777-9F57-4F09-B3E0-05874A085A2D}" type="datetimeFigureOut">
              <a:rPr lang="tr-TR" smtClean="0"/>
              <a:t>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4559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34B0777-9F57-4F09-B3E0-05874A085A2D}" type="datetimeFigureOut">
              <a:rPr lang="tr-TR" smtClean="0"/>
              <a:t>1.10.2022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006484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34B0777-9F57-4F09-B3E0-05874A085A2D}" type="datetimeFigureOut">
              <a:rPr lang="tr-TR" smtClean="0"/>
              <a:t>1.10.2022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41859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34B0777-9F57-4F09-B3E0-05874A085A2D}" type="datetimeFigureOut">
              <a:rPr lang="tr-TR" smtClean="0"/>
              <a:t>1.10.2022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94341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34B0777-9F57-4F09-B3E0-05874A085A2D}" type="datetimeFigureOut">
              <a:rPr lang="tr-TR" smtClean="0"/>
              <a:t>1.10.2022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391477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34B0777-9F57-4F09-B3E0-05874A085A2D}" type="datetimeFigureOut">
              <a:rPr lang="tr-TR" smtClean="0"/>
              <a:t>1.10.2022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426213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34B0777-9F57-4F09-B3E0-05874A085A2D}" type="datetimeFigureOut">
              <a:rPr lang="tr-TR" smtClean="0"/>
              <a:t>1.10.2022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1200987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B0777-9F57-4F09-B3E0-05874A085A2D}" type="datetimeFigureOut">
              <a:rPr lang="tr-TR" smtClean="0"/>
              <a:t>1.10.2022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7726A-5902-4726-BA74-8F3EDC4BD855}" type="slidenum">
              <a:rPr lang="tr-TR" smtClean="0"/>
              <a:t>‹#›</a:t>
            </a:fld>
            <a:endParaRPr lang="tr-TR"/>
          </a:p>
        </p:txBody>
      </p:sp>
    </p:spTree>
    <p:extLst>
      <p:ext uri="{BB962C8B-B14F-4D97-AF65-F5344CB8AC3E}">
        <p14:creationId xmlns:p14="http://schemas.microsoft.com/office/powerpoint/2010/main" val="3263322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0872" y="153768"/>
            <a:ext cx="11898728" cy="1989992"/>
          </a:xfrm>
        </p:spPr>
        <p:txBody>
          <a:bodyPr>
            <a:noAutofit/>
          </a:bodyPr>
          <a:lstStyle/>
          <a:p>
            <a:pPr algn="l"/>
            <a:r>
              <a:rPr lang="en-US" sz="2400" b="1" i="1" dirty="0" smtClean="0">
                <a:solidFill>
                  <a:srgbClr val="FF0000"/>
                </a:solidFill>
                <a:latin typeface="+mn-lt"/>
              </a:rPr>
              <a:t>Chapter 1 </a:t>
            </a:r>
            <a:r>
              <a:rPr lang="tr-TR" sz="2400" b="1" i="1" dirty="0" smtClean="0">
                <a:solidFill>
                  <a:srgbClr val="FF0000"/>
                </a:solidFill>
                <a:latin typeface="+mn-lt"/>
              </a:rPr>
              <a:t/>
            </a:r>
            <a:br>
              <a:rPr lang="tr-TR" sz="2400" b="1" i="1" dirty="0" smtClean="0">
                <a:solidFill>
                  <a:srgbClr val="FF0000"/>
                </a:solidFill>
                <a:latin typeface="+mn-lt"/>
              </a:rPr>
            </a:br>
            <a:r>
              <a:rPr lang="en-US" sz="2400" b="1" i="1" dirty="0" smtClean="0">
                <a:solidFill>
                  <a:srgbClr val="FF0000"/>
                </a:solidFill>
                <a:latin typeface="+mn-lt"/>
              </a:rPr>
              <a:t>Physics and Measurements </a:t>
            </a:r>
            <a:r>
              <a:rPr lang="tr-TR" sz="2400" b="1" i="1" dirty="0" smtClean="0">
                <a:solidFill>
                  <a:srgbClr val="FF0000"/>
                </a:solidFill>
                <a:latin typeface="+mn-lt"/>
              </a:rPr>
              <a:t/>
            </a:r>
            <a:br>
              <a:rPr lang="tr-TR" sz="2400" b="1" i="1" dirty="0" smtClean="0">
                <a:solidFill>
                  <a:srgbClr val="FF0000"/>
                </a:solidFill>
                <a:latin typeface="+mn-lt"/>
              </a:rPr>
            </a:br>
            <a:r>
              <a:rPr lang="en-US" sz="2400" b="1" i="1" dirty="0" smtClean="0">
                <a:solidFill>
                  <a:srgbClr val="FF0000"/>
                </a:solidFill>
                <a:latin typeface="+mn-lt"/>
              </a:rPr>
              <a:t>1.1 Standards of Length, Mass and Time </a:t>
            </a:r>
            <a:r>
              <a:rPr lang="tr-TR" sz="2400" b="1" i="1" dirty="0" smtClean="0">
                <a:solidFill>
                  <a:srgbClr val="FF0000"/>
                </a:solidFill>
                <a:latin typeface="+mn-lt"/>
              </a:rPr>
              <a:t/>
            </a:r>
            <a:br>
              <a:rPr lang="tr-TR" sz="2400" b="1" i="1" dirty="0" smtClean="0">
                <a:solidFill>
                  <a:srgbClr val="FF0000"/>
                </a:solidFill>
                <a:latin typeface="+mn-lt"/>
              </a:rPr>
            </a:br>
            <a:r>
              <a:rPr lang="en-US" sz="2400" b="1" i="1" dirty="0" smtClean="0">
                <a:solidFill>
                  <a:srgbClr val="FF0000"/>
                </a:solidFill>
                <a:latin typeface="+mn-lt"/>
              </a:rPr>
              <a:t>1.</a:t>
            </a:r>
            <a:r>
              <a:rPr lang="tr-TR" sz="2400" b="1" i="1" dirty="0" smtClean="0">
                <a:solidFill>
                  <a:srgbClr val="FF0000"/>
                </a:solidFill>
                <a:latin typeface="+mn-lt"/>
              </a:rPr>
              <a:t>4</a:t>
            </a:r>
            <a:r>
              <a:rPr lang="en-US" sz="2400" b="1" i="1" dirty="0" smtClean="0">
                <a:solidFill>
                  <a:srgbClr val="FF0000"/>
                </a:solidFill>
                <a:latin typeface="+mn-lt"/>
              </a:rPr>
              <a:t> Dimensional Analysis </a:t>
            </a:r>
            <a:r>
              <a:rPr lang="tr-TR" sz="2400" b="1" i="1" dirty="0" smtClean="0">
                <a:solidFill>
                  <a:srgbClr val="FF0000"/>
                </a:solidFill>
                <a:latin typeface="+mn-lt"/>
              </a:rPr>
              <a:t/>
            </a:r>
            <a:br>
              <a:rPr lang="tr-TR" sz="2400" b="1" i="1" dirty="0" smtClean="0">
                <a:solidFill>
                  <a:srgbClr val="FF0000"/>
                </a:solidFill>
                <a:latin typeface="+mn-lt"/>
              </a:rPr>
            </a:br>
            <a:r>
              <a:rPr lang="en-US" sz="2400" b="1" i="1" dirty="0" smtClean="0">
                <a:solidFill>
                  <a:srgbClr val="FF0000"/>
                </a:solidFill>
                <a:latin typeface="+mn-lt"/>
              </a:rPr>
              <a:t>1.5 Conversion of Units </a:t>
            </a:r>
            <a:r>
              <a:rPr lang="tr-TR" sz="2400" b="1" i="1" dirty="0" smtClean="0">
                <a:solidFill>
                  <a:srgbClr val="FF0000"/>
                </a:solidFill>
                <a:latin typeface="+mn-lt"/>
              </a:rPr>
              <a:t/>
            </a:r>
            <a:br>
              <a:rPr lang="tr-TR" sz="2400" b="1" i="1" dirty="0" smtClean="0">
                <a:solidFill>
                  <a:srgbClr val="FF0000"/>
                </a:solidFill>
                <a:latin typeface="+mn-lt"/>
              </a:rPr>
            </a:br>
            <a:r>
              <a:rPr lang="en-US" sz="2400" b="1" i="1" dirty="0" smtClean="0">
                <a:solidFill>
                  <a:srgbClr val="FF0000"/>
                </a:solidFill>
                <a:latin typeface="+mn-lt"/>
              </a:rPr>
              <a:t>1.7 Uncertainty in Measurement and Significant Figures</a:t>
            </a:r>
            <a:endParaRPr lang="tr-TR" sz="2400" b="1" i="1" dirty="0">
              <a:solidFill>
                <a:srgbClr val="FF0000"/>
              </a:solidFill>
              <a:latin typeface="+mn-lt"/>
            </a:endParaRPr>
          </a:p>
        </p:txBody>
      </p:sp>
      <p:sp>
        <p:nvSpPr>
          <p:cNvPr id="4" name="Dikdörtgen 3"/>
          <p:cNvSpPr/>
          <p:nvPr/>
        </p:nvSpPr>
        <p:spPr>
          <a:xfrm>
            <a:off x="140872" y="2448560"/>
            <a:ext cx="11715848" cy="4524315"/>
          </a:xfrm>
          <a:prstGeom prst="rect">
            <a:avLst/>
          </a:prstGeom>
        </p:spPr>
        <p:txBody>
          <a:bodyPr wrap="square">
            <a:spAutoFit/>
          </a:bodyPr>
          <a:lstStyle/>
          <a:p>
            <a:r>
              <a:rPr lang="en-US" sz="2400" dirty="0" smtClean="0"/>
              <a:t>To communicate the result of a measurement of a certain physical quantity, a unit for the quantity must be defined. </a:t>
            </a:r>
            <a:endParaRPr lang="tr-TR" sz="2400" dirty="0" smtClean="0"/>
          </a:p>
          <a:p>
            <a:r>
              <a:rPr lang="en-US" sz="2400" dirty="0" smtClean="0"/>
              <a:t>If our fundamental unit of length is defined to be 1.0 meter, for example, and someone familiar with our system of measurement reports that a wall is 2.0 meters high, we know that the height of the wall is twice the fundamental unit of length. </a:t>
            </a:r>
            <a:endParaRPr lang="tr-TR" sz="2400" dirty="0" smtClean="0"/>
          </a:p>
          <a:p>
            <a:r>
              <a:rPr lang="en-US" sz="2400" dirty="0" smtClean="0"/>
              <a:t>Likewise, if our fundamental unit of mass is defined as 1.0 kilogram and we are told that a person has a mass of 75 kilograms, then that person has a mass 75 times as great as the fundamental unit of mass.</a:t>
            </a:r>
            <a:endParaRPr lang="tr-TR" sz="2400" dirty="0" smtClean="0"/>
          </a:p>
          <a:p>
            <a:endParaRPr lang="tr-TR" sz="2400" dirty="0"/>
          </a:p>
          <a:p>
            <a:r>
              <a:rPr lang="en-US" sz="2400" dirty="0" smtClean="0"/>
              <a:t> In 1960 an international committee agreed on a standard system of units for the fundamental quantities of science, called SI (</a:t>
            </a:r>
            <a:r>
              <a:rPr lang="en-US" sz="2400" dirty="0" err="1" smtClean="0"/>
              <a:t>Système</a:t>
            </a:r>
            <a:r>
              <a:rPr lang="en-US" sz="2400" dirty="0" smtClean="0"/>
              <a:t> International). Its units of length, mass, and time are the meter, kilogram, and second, respectively</a:t>
            </a:r>
            <a:endParaRPr lang="tr-TR" sz="2400" dirty="0"/>
          </a:p>
        </p:txBody>
      </p:sp>
    </p:spTree>
    <p:extLst>
      <p:ext uri="{BB962C8B-B14F-4D97-AF65-F5344CB8AC3E}">
        <p14:creationId xmlns:p14="http://schemas.microsoft.com/office/powerpoint/2010/main" val="1784689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pic>
        <p:nvPicPr>
          <p:cNvPr id="3" name="Resim 2"/>
          <p:cNvPicPr>
            <a:picLocks noChangeAspect="1"/>
          </p:cNvPicPr>
          <p:nvPr/>
        </p:nvPicPr>
        <p:blipFill>
          <a:blip r:embed="rId2"/>
          <a:stretch>
            <a:fillRect/>
          </a:stretch>
        </p:blipFill>
        <p:spPr>
          <a:xfrm>
            <a:off x="386081" y="611664"/>
            <a:ext cx="4124374" cy="6246336"/>
          </a:xfrm>
          <a:prstGeom prst="rect">
            <a:avLst/>
          </a:prstGeom>
        </p:spPr>
      </p:pic>
      <p:sp>
        <p:nvSpPr>
          <p:cNvPr id="6" name="Dikdörtgen 5"/>
          <p:cNvSpPr/>
          <p:nvPr/>
        </p:nvSpPr>
        <p:spPr>
          <a:xfrm>
            <a:off x="4765039" y="2486025"/>
            <a:ext cx="6096000" cy="1200329"/>
          </a:xfrm>
          <a:prstGeom prst="rect">
            <a:avLst/>
          </a:prstGeom>
        </p:spPr>
        <p:txBody>
          <a:bodyPr>
            <a:spAutoFit/>
          </a:bodyPr>
          <a:lstStyle/>
          <a:p>
            <a:pPr algn="just"/>
            <a:r>
              <a:rPr lang="en-US" sz="2400" dirty="0" smtClean="0"/>
              <a:t>Some of the most frequently used “metric” (SI and </a:t>
            </a:r>
            <a:r>
              <a:rPr lang="en-US" sz="2400" dirty="0" err="1" smtClean="0"/>
              <a:t>cgs</a:t>
            </a:r>
            <a:r>
              <a:rPr lang="en-US" sz="2400" dirty="0" smtClean="0"/>
              <a:t>) prefixes representing powers of 10 and their abbreviations are listed in Table 1.4.</a:t>
            </a:r>
            <a:endParaRPr lang="tr-TR" sz="2400" dirty="0"/>
          </a:p>
        </p:txBody>
      </p:sp>
      <p:sp>
        <p:nvSpPr>
          <p:cNvPr id="7" name="Dikdörtgen 6"/>
          <p:cNvSpPr/>
          <p:nvPr/>
        </p:nvSpPr>
        <p:spPr>
          <a:xfrm>
            <a:off x="0" y="47446"/>
            <a:ext cx="5345951" cy="461665"/>
          </a:xfrm>
          <a:prstGeom prst="rect">
            <a:avLst/>
          </a:prstGeom>
        </p:spPr>
        <p:txBody>
          <a:bodyPr wrap="none">
            <a:spAutoFit/>
          </a:bodyPr>
          <a:lstStyle/>
          <a:p>
            <a:r>
              <a:rPr lang="en-US" sz="2400" b="1" i="1" dirty="0">
                <a:solidFill>
                  <a:srgbClr val="FF0000"/>
                </a:solidFill>
              </a:rPr>
              <a:t>1.1 Standards of Length, Mass and Time </a:t>
            </a:r>
            <a:endParaRPr lang="tr-TR" sz="2400" dirty="0"/>
          </a:p>
        </p:txBody>
      </p:sp>
    </p:spTree>
    <p:extLst>
      <p:ext uri="{BB962C8B-B14F-4D97-AF65-F5344CB8AC3E}">
        <p14:creationId xmlns:p14="http://schemas.microsoft.com/office/powerpoint/2010/main" val="3409312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67360" y="457200"/>
            <a:ext cx="9286607" cy="6096424"/>
          </a:xfrm>
          <a:prstGeom prst="rect">
            <a:avLst/>
          </a:prstGeom>
        </p:spPr>
      </p:pic>
      <p:sp>
        <p:nvSpPr>
          <p:cNvPr id="4" name="Dikdörtgen 3"/>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
        <p:nvSpPr>
          <p:cNvPr id="5" name="Dikdörtgen 4"/>
          <p:cNvSpPr/>
          <p:nvPr/>
        </p:nvSpPr>
        <p:spPr>
          <a:xfrm>
            <a:off x="342900" y="1204546"/>
            <a:ext cx="1855177" cy="378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47446"/>
            <a:ext cx="5345951" cy="461665"/>
          </a:xfrm>
          <a:prstGeom prst="rect">
            <a:avLst/>
          </a:prstGeom>
        </p:spPr>
        <p:txBody>
          <a:bodyPr wrap="none">
            <a:spAutoFit/>
          </a:bodyPr>
          <a:lstStyle/>
          <a:p>
            <a:r>
              <a:rPr lang="en-US" sz="2400" b="1" i="1" dirty="0">
                <a:solidFill>
                  <a:srgbClr val="FF0000"/>
                </a:solidFill>
              </a:rPr>
              <a:t>1.1 Standards of Length, Mass and Time </a:t>
            </a:r>
            <a:endParaRPr lang="tr-TR" sz="2400" dirty="0"/>
          </a:p>
        </p:txBody>
      </p:sp>
    </p:spTree>
    <p:extLst>
      <p:ext uri="{BB962C8B-B14F-4D97-AF65-F5344CB8AC3E}">
        <p14:creationId xmlns:p14="http://schemas.microsoft.com/office/powerpoint/2010/main" val="1467810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1120" y="857588"/>
            <a:ext cx="8331200" cy="1938992"/>
          </a:xfrm>
          <a:prstGeom prst="rect">
            <a:avLst/>
          </a:prstGeom>
        </p:spPr>
        <p:txBody>
          <a:bodyPr wrap="square">
            <a:spAutoFit/>
          </a:bodyPr>
          <a:lstStyle/>
          <a:p>
            <a:r>
              <a:rPr lang="en-US" sz="2400" b="1" u="sng" dirty="0" smtClean="0">
                <a:solidFill>
                  <a:srgbClr val="FF0000"/>
                </a:solidFill>
              </a:rPr>
              <a:t>Example </a:t>
            </a:r>
            <a:endParaRPr lang="tr-TR" sz="2400" b="1" u="sng" dirty="0" smtClean="0">
              <a:solidFill>
                <a:srgbClr val="FF0000"/>
              </a:solidFill>
            </a:endParaRPr>
          </a:p>
          <a:p>
            <a:r>
              <a:rPr lang="en-US" sz="2400" dirty="0" smtClean="0"/>
              <a:t>How many Atoms in the solid cube of aluminum (density 2.70 g/cm</a:t>
            </a:r>
            <a:r>
              <a:rPr lang="en-US" sz="2400" baseline="30000" dirty="0" smtClean="0"/>
              <a:t>3</a:t>
            </a:r>
            <a:r>
              <a:rPr lang="en-US" sz="2400" dirty="0" smtClean="0"/>
              <a:t>) has a volume of 0.200 cm</a:t>
            </a:r>
            <a:r>
              <a:rPr lang="en-US" sz="2400" baseline="30000" dirty="0" smtClean="0"/>
              <a:t>3</a:t>
            </a:r>
            <a:r>
              <a:rPr lang="en-US" sz="2400" dirty="0" smtClean="0"/>
              <a:t>. </a:t>
            </a:r>
            <a:endParaRPr lang="tr-TR" sz="2400" dirty="0" smtClean="0"/>
          </a:p>
          <a:p>
            <a:r>
              <a:rPr lang="en-US" sz="2400" dirty="0" smtClean="0"/>
              <a:t>It is known that 27.0 g of aluminum contains 6.02x10</a:t>
            </a:r>
            <a:r>
              <a:rPr lang="en-US" sz="2400" baseline="30000" dirty="0" smtClean="0"/>
              <a:t>23</a:t>
            </a:r>
            <a:r>
              <a:rPr lang="en-US" sz="2400" dirty="0" smtClean="0"/>
              <a:t> atoms. </a:t>
            </a:r>
            <a:endParaRPr lang="tr-TR" sz="2400" dirty="0" smtClean="0"/>
          </a:p>
          <a:p>
            <a:r>
              <a:rPr lang="en-US" sz="2400" dirty="0" smtClean="0"/>
              <a:t>How many aluminum atoms are</a:t>
            </a:r>
            <a:r>
              <a:rPr lang="tr-TR" sz="2400" dirty="0" smtClean="0"/>
              <a:t> </a:t>
            </a:r>
            <a:r>
              <a:rPr lang="en-US" sz="2400" dirty="0" smtClean="0"/>
              <a:t>contained in the cube? </a:t>
            </a:r>
            <a:endParaRPr lang="tr-TR" sz="2400" dirty="0"/>
          </a:p>
        </p:txBody>
      </p:sp>
      <p:sp>
        <p:nvSpPr>
          <p:cNvPr id="6" name="Dikdörtgen 5"/>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pic>
        <p:nvPicPr>
          <p:cNvPr id="7" name="Resim 6"/>
          <p:cNvPicPr>
            <a:picLocks noChangeAspect="1"/>
          </p:cNvPicPr>
          <p:nvPr/>
        </p:nvPicPr>
        <p:blipFill>
          <a:blip r:embed="rId2"/>
          <a:stretch>
            <a:fillRect/>
          </a:stretch>
        </p:blipFill>
        <p:spPr>
          <a:xfrm>
            <a:off x="3454399" y="3005376"/>
            <a:ext cx="7822259" cy="3334464"/>
          </a:xfrm>
          <a:prstGeom prst="rect">
            <a:avLst/>
          </a:prstGeom>
        </p:spPr>
      </p:pic>
      <p:sp>
        <p:nvSpPr>
          <p:cNvPr id="8" name="Dikdörtgen 7"/>
          <p:cNvSpPr/>
          <p:nvPr/>
        </p:nvSpPr>
        <p:spPr>
          <a:xfrm>
            <a:off x="0" y="47446"/>
            <a:ext cx="5345951" cy="461665"/>
          </a:xfrm>
          <a:prstGeom prst="rect">
            <a:avLst/>
          </a:prstGeom>
        </p:spPr>
        <p:txBody>
          <a:bodyPr wrap="none">
            <a:spAutoFit/>
          </a:bodyPr>
          <a:lstStyle/>
          <a:p>
            <a:r>
              <a:rPr lang="en-US" sz="2400" b="1" i="1" dirty="0">
                <a:solidFill>
                  <a:srgbClr val="FF0000"/>
                </a:solidFill>
              </a:rPr>
              <a:t>1.1 Standards of Length, Mass and Time </a:t>
            </a:r>
            <a:endParaRPr lang="tr-TR" sz="2400" dirty="0"/>
          </a:p>
        </p:txBody>
      </p:sp>
    </p:spTree>
    <p:extLst>
      <p:ext uri="{BB962C8B-B14F-4D97-AF65-F5344CB8AC3E}">
        <p14:creationId xmlns:p14="http://schemas.microsoft.com/office/powerpoint/2010/main" val="98789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
        <p:nvSpPr>
          <p:cNvPr id="7" name="Unvan 1"/>
          <p:cNvSpPr txBox="1">
            <a:spLocks/>
          </p:cNvSpPr>
          <p:nvPr/>
        </p:nvSpPr>
        <p:spPr>
          <a:xfrm>
            <a:off x="140872" y="153768"/>
            <a:ext cx="11898728" cy="6265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latin typeface="Calibri "/>
              </a:rPr>
              <a:t>1.</a:t>
            </a:r>
            <a:r>
              <a:rPr lang="tr-TR" sz="2400" b="1" i="1" dirty="0" smtClean="0">
                <a:solidFill>
                  <a:srgbClr val="FF0000"/>
                </a:solidFill>
                <a:latin typeface="Calibri "/>
              </a:rPr>
              <a:t>4</a:t>
            </a:r>
            <a:r>
              <a:rPr lang="en-US" sz="2400" b="1" i="1" dirty="0" smtClean="0">
                <a:solidFill>
                  <a:srgbClr val="FF0000"/>
                </a:solidFill>
                <a:latin typeface="Calibri "/>
              </a:rPr>
              <a:t> Dimensional Analysis </a:t>
            </a:r>
            <a:r>
              <a:rPr lang="tr-TR" sz="2400" b="1" i="1" dirty="0" smtClean="0">
                <a:solidFill>
                  <a:srgbClr val="FF0000"/>
                </a:solidFill>
                <a:latin typeface="Calibri "/>
              </a:rPr>
              <a:t/>
            </a:r>
            <a:br>
              <a:rPr lang="tr-TR" sz="2400" b="1" i="1" dirty="0" smtClean="0">
                <a:solidFill>
                  <a:srgbClr val="FF0000"/>
                </a:solidFill>
                <a:latin typeface="Calibri "/>
              </a:rPr>
            </a:br>
            <a:endParaRPr lang="tr-TR" sz="2400" b="1" i="1" dirty="0">
              <a:solidFill>
                <a:srgbClr val="FF0000"/>
              </a:solidFill>
              <a:latin typeface="Calibri "/>
            </a:endParaRPr>
          </a:p>
        </p:txBody>
      </p:sp>
      <mc:AlternateContent xmlns:mc="http://schemas.openxmlformats.org/markup-compatibility/2006">
        <mc:Choice xmlns:a14="http://schemas.microsoft.com/office/drawing/2010/main" Requires="a14">
          <p:sp>
            <p:nvSpPr>
              <p:cNvPr id="4" name="Dikdörtgen 3"/>
              <p:cNvSpPr/>
              <p:nvPr/>
            </p:nvSpPr>
            <p:spPr>
              <a:xfrm>
                <a:off x="487680" y="1054021"/>
                <a:ext cx="11551920" cy="5262979"/>
              </a:xfrm>
              <a:prstGeom prst="rect">
                <a:avLst/>
              </a:prstGeom>
            </p:spPr>
            <p:txBody>
              <a:bodyPr wrap="square">
                <a:spAutoFit/>
              </a:bodyPr>
              <a:lstStyle/>
              <a:p>
                <a:pPr marL="285750" indent="-285750">
                  <a:buFont typeface="Arial" panose="020B0604020202020204" pitchFamily="34" charset="0"/>
                  <a:buChar char="•"/>
                </a:pPr>
                <a:r>
                  <a:rPr lang="en-US" sz="2400" dirty="0" smtClean="0"/>
                  <a:t>In physics the word dimension denotes the physical nature of a quantity. </a:t>
                </a:r>
                <a:endParaRPr lang="tr-TR" sz="2400" dirty="0" smtClean="0"/>
              </a:p>
              <a:p>
                <a:pPr marL="285750" indent="-285750">
                  <a:buFont typeface="Arial" panose="020B0604020202020204" pitchFamily="34" charset="0"/>
                  <a:buChar char="•"/>
                </a:pPr>
                <a:r>
                  <a:rPr lang="en-US" sz="2400" dirty="0" smtClean="0"/>
                  <a:t>The distance between two points, for example, can be measured in feet, meters, or furlongs, which are different ways of expressing the dimension of length. </a:t>
                </a:r>
                <a:endParaRPr lang="tr-TR" sz="2400" dirty="0" smtClean="0"/>
              </a:p>
              <a:p>
                <a:pPr marL="285750" indent="-285750">
                  <a:buFont typeface="Arial" panose="020B0604020202020204" pitchFamily="34" charset="0"/>
                  <a:buChar char="•"/>
                </a:pPr>
                <a:r>
                  <a:rPr lang="en-US" sz="2400" dirty="0" smtClean="0"/>
                  <a:t>The symbols used in this section to specify the dimensions of length, mass, and time are L, M, and T, respectively.</a:t>
                </a:r>
                <a:endParaRPr lang="tr-TR" sz="2400" dirty="0" smtClean="0"/>
              </a:p>
              <a:p>
                <a:pPr marL="285750" indent="-285750">
                  <a:buFont typeface="Arial" panose="020B0604020202020204" pitchFamily="34" charset="0"/>
                  <a:buChar char="•"/>
                </a:pPr>
                <a:r>
                  <a:rPr lang="en-US" sz="2400" dirty="0" smtClean="0"/>
                  <a:t>Brackets [ ] will often be used to denote the dimensions of a physical quantity. </a:t>
                </a:r>
                <a:endParaRPr lang="tr-TR" sz="2400" dirty="0" smtClean="0"/>
              </a:p>
              <a:p>
                <a:pPr marL="285750" indent="-285750">
                  <a:buFont typeface="Arial" panose="020B0604020202020204" pitchFamily="34" charset="0"/>
                  <a:buChar char="•"/>
                </a:pPr>
                <a:r>
                  <a:rPr lang="en-US" sz="2400" dirty="0" smtClean="0"/>
                  <a:t>In this notation, for example, </a:t>
                </a:r>
                <a:endParaRPr lang="tr-TR" sz="2400" dirty="0" smtClean="0"/>
              </a:p>
              <a:p>
                <a:endParaRPr lang="tr-TR" sz="2400" dirty="0"/>
              </a:p>
              <a:p>
                <a:pPr algn="ctr"/>
                <a:r>
                  <a:rPr lang="en-US" sz="2400" dirty="0" smtClean="0"/>
                  <a:t>the dimensions of velocity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𝜗</m:t>
                    </m:r>
                  </m:oMath>
                </a14:m>
                <a:r>
                  <a:rPr lang="en-US" sz="2400" dirty="0" smtClean="0"/>
                  <a:t> are written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𝜗</m:t>
                    </m:r>
                  </m:oMath>
                </a14:m>
                <a:r>
                  <a:rPr lang="en-US" sz="2400" dirty="0" smtClean="0"/>
                  <a:t>] </a:t>
                </a:r>
                <a:r>
                  <a:rPr lang="tr-TR" sz="2400" dirty="0" smtClean="0"/>
                  <a:t>=</a:t>
                </a:r>
                <a:r>
                  <a:rPr lang="en-US" sz="2400" dirty="0" smtClean="0"/>
                  <a:t> L/T, </a:t>
                </a:r>
                <a:endParaRPr lang="tr-TR" sz="2400" dirty="0" smtClean="0"/>
              </a:p>
              <a:p>
                <a:pPr algn="ctr"/>
                <a:r>
                  <a:rPr lang="en-US" sz="2400" dirty="0" smtClean="0"/>
                  <a:t>the dimensions of area A are [A] </a:t>
                </a:r>
                <a:r>
                  <a:rPr lang="tr-TR" sz="2400" dirty="0" smtClean="0"/>
                  <a:t>=</a:t>
                </a:r>
                <a:r>
                  <a:rPr lang="en-US" sz="2400" dirty="0" smtClean="0"/>
                  <a:t> L</a:t>
                </a:r>
                <a:r>
                  <a:rPr lang="en-US" sz="2400" baseline="30000" dirty="0" smtClean="0"/>
                  <a:t>2</a:t>
                </a:r>
                <a:r>
                  <a:rPr lang="en-US" sz="2400" dirty="0" smtClean="0"/>
                  <a:t>. </a:t>
                </a:r>
                <a:endParaRPr lang="tr-TR" sz="2400" dirty="0" smtClean="0"/>
              </a:p>
              <a:p>
                <a:pPr marL="285750" indent="-285750">
                  <a:buFont typeface="Arial" panose="020B0604020202020204" pitchFamily="34" charset="0"/>
                  <a:buChar char="•"/>
                </a:pPr>
                <a:r>
                  <a:rPr lang="en-US" sz="2400" dirty="0" smtClean="0"/>
                  <a:t>The dimensions of area, volume, velocity, and acceleration are listed in Table 1.5, along with their units in the three common systems. </a:t>
                </a:r>
                <a:endParaRPr lang="tr-TR" sz="2400" dirty="0"/>
              </a:p>
              <a:p>
                <a:pPr marL="285750" indent="-285750">
                  <a:buFont typeface="Arial" panose="020B0604020202020204" pitchFamily="34" charset="0"/>
                  <a:buChar char="•"/>
                </a:pPr>
                <a:r>
                  <a:rPr lang="en-US" sz="2400" dirty="0" smtClean="0"/>
                  <a:t>The dimensions of other quantities, such as force and energy, will be described later as they are introduced.</a:t>
                </a:r>
                <a:endParaRPr lang="tr-TR" sz="2400" dirty="0"/>
              </a:p>
            </p:txBody>
          </p:sp>
        </mc:Choice>
        <mc:Fallback>
          <p:sp>
            <p:nvSpPr>
              <p:cNvPr id="4" name="Dikdörtgen 3"/>
              <p:cNvSpPr>
                <a:spLocks noRot="1" noChangeAspect="1" noMove="1" noResize="1" noEditPoints="1" noAdjustHandles="1" noChangeArrowheads="1" noChangeShapeType="1" noTextEdit="1"/>
              </p:cNvSpPr>
              <p:nvPr/>
            </p:nvSpPr>
            <p:spPr>
              <a:xfrm>
                <a:off x="487680" y="1054021"/>
                <a:ext cx="11551920" cy="5262979"/>
              </a:xfrm>
              <a:prstGeom prst="rect">
                <a:avLst/>
              </a:prstGeom>
              <a:blipFill>
                <a:blip r:embed="rId2"/>
                <a:stretch>
                  <a:fillRect l="-686" t="-927" b="-1738"/>
                </a:stretch>
              </a:blipFill>
            </p:spPr>
            <p:txBody>
              <a:bodyPr/>
              <a:lstStyle/>
              <a:p>
                <a:r>
                  <a:rPr lang="tr-TR">
                    <a:noFill/>
                  </a:rPr>
                  <a:t> </a:t>
                </a:r>
              </a:p>
            </p:txBody>
          </p:sp>
        </mc:Fallback>
      </mc:AlternateContent>
    </p:spTree>
    <p:extLst>
      <p:ext uri="{BB962C8B-B14F-4D97-AF65-F5344CB8AC3E}">
        <p14:creationId xmlns:p14="http://schemas.microsoft.com/office/powerpoint/2010/main" val="3590319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
        <p:nvSpPr>
          <p:cNvPr id="7" name="Dikdörtgen 6"/>
          <p:cNvSpPr/>
          <p:nvPr/>
        </p:nvSpPr>
        <p:spPr>
          <a:xfrm>
            <a:off x="1" y="891474"/>
            <a:ext cx="12191999" cy="1569660"/>
          </a:xfrm>
          <a:prstGeom prst="rect">
            <a:avLst/>
          </a:prstGeom>
          <a:ln>
            <a:solidFill>
              <a:srgbClr val="FF0000"/>
            </a:solidFill>
          </a:ln>
        </p:spPr>
        <p:txBody>
          <a:bodyPr wrap="square">
            <a:spAutoFit/>
          </a:bodyPr>
          <a:lstStyle/>
          <a:p>
            <a:r>
              <a:rPr lang="en-US" sz="2400" dirty="0" smtClean="0"/>
              <a:t>In physics it’s often necessary to deal with mathematical expressions that relate different physical quantities. </a:t>
            </a:r>
            <a:endParaRPr lang="tr-TR" sz="2400" dirty="0" smtClean="0"/>
          </a:p>
          <a:p>
            <a:r>
              <a:rPr lang="en-US" sz="2400" dirty="0" smtClean="0"/>
              <a:t>One way to analyze such expressions, called dimensional analysis, makes use of the fact that dimensions can be treated as algebraic quantities. </a:t>
            </a:r>
            <a:endParaRPr lang="tr-TR" sz="2400" dirty="0"/>
          </a:p>
        </p:txBody>
      </p:sp>
      <p:sp>
        <p:nvSpPr>
          <p:cNvPr id="8" name="Unvan 1"/>
          <p:cNvSpPr txBox="1">
            <a:spLocks/>
          </p:cNvSpPr>
          <p:nvPr/>
        </p:nvSpPr>
        <p:spPr>
          <a:xfrm>
            <a:off x="140872" y="153768"/>
            <a:ext cx="11898728" cy="6265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latin typeface="Calibri "/>
              </a:rPr>
              <a:t>1.</a:t>
            </a:r>
            <a:r>
              <a:rPr lang="tr-TR" sz="2400" b="1" i="1" dirty="0" smtClean="0">
                <a:solidFill>
                  <a:srgbClr val="FF0000"/>
                </a:solidFill>
                <a:latin typeface="Calibri "/>
              </a:rPr>
              <a:t>4</a:t>
            </a:r>
            <a:r>
              <a:rPr lang="en-US" sz="2400" b="1" i="1" dirty="0" smtClean="0">
                <a:solidFill>
                  <a:srgbClr val="FF0000"/>
                </a:solidFill>
                <a:latin typeface="Calibri "/>
              </a:rPr>
              <a:t> Dimensional Analysis </a:t>
            </a:r>
            <a:r>
              <a:rPr lang="tr-TR" sz="2400" b="1" i="1" dirty="0" smtClean="0">
                <a:solidFill>
                  <a:srgbClr val="FF0000"/>
                </a:solidFill>
                <a:latin typeface="Calibri "/>
              </a:rPr>
              <a:t/>
            </a:r>
            <a:br>
              <a:rPr lang="tr-TR" sz="2400" b="1" i="1" dirty="0" smtClean="0">
                <a:solidFill>
                  <a:srgbClr val="FF0000"/>
                </a:solidFill>
                <a:latin typeface="Calibri "/>
              </a:rPr>
            </a:br>
            <a:endParaRPr lang="tr-TR" sz="2400" b="1" i="1" dirty="0">
              <a:solidFill>
                <a:srgbClr val="FF0000"/>
              </a:solidFill>
              <a:latin typeface="Calibri "/>
            </a:endParaRPr>
          </a:p>
        </p:txBody>
      </p:sp>
      <mc:AlternateContent xmlns:mc="http://schemas.openxmlformats.org/markup-compatibility/2006">
        <mc:Choice xmlns:a14="http://schemas.microsoft.com/office/drawing/2010/main" Requires="a14">
          <p:sp>
            <p:nvSpPr>
              <p:cNvPr id="9" name="Dikdörtgen 8"/>
              <p:cNvSpPr/>
              <p:nvPr/>
            </p:nvSpPr>
            <p:spPr>
              <a:xfrm>
                <a:off x="72292" y="2694163"/>
                <a:ext cx="11785600" cy="2862322"/>
              </a:xfrm>
              <a:prstGeom prst="rect">
                <a:avLst/>
              </a:prstGeom>
            </p:spPr>
            <p:txBody>
              <a:bodyPr wrap="square">
                <a:spAutoFit/>
              </a:bodyPr>
              <a:lstStyle/>
              <a:p>
                <a:r>
                  <a:rPr lang="en-US" sz="2000" dirty="0" smtClean="0"/>
                  <a:t>The procedure can be illustrated by using it to develop some relationships between acceleration, velocity, time, and distance. </a:t>
                </a:r>
                <a:endParaRPr lang="tr-TR" sz="2000" dirty="0" smtClean="0"/>
              </a:p>
              <a:p>
                <a:r>
                  <a:rPr lang="en-US" sz="2000" dirty="0" smtClean="0"/>
                  <a:t>Distance x has the dimension of length: [x] </a:t>
                </a:r>
                <a:r>
                  <a:rPr lang="tr-TR" sz="2000" dirty="0" smtClean="0"/>
                  <a:t>=</a:t>
                </a:r>
                <a:r>
                  <a:rPr lang="en-US" sz="2000" dirty="0" smtClean="0"/>
                  <a:t> L. </a:t>
                </a:r>
                <a:endParaRPr lang="tr-TR" sz="2000" dirty="0" smtClean="0"/>
              </a:p>
              <a:p>
                <a:r>
                  <a:rPr lang="en-US" sz="2000" dirty="0" smtClean="0"/>
                  <a:t>Time t has dimension [t] </a:t>
                </a:r>
                <a:r>
                  <a:rPr lang="tr-TR" sz="2000" dirty="0" smtClean="0"/>
                  <a:t>=</a:t>
                </a:r>
                <a:r>
                  <a:rPr lang="en-US" sz="2000" dirty="0" smtClean="0"/>
                  <a:t> T. </a:t>
                </a:r>
                <a:endParaRPr lang="tr-TR" sz="2000" dirty="0" smtClean="0"/>
              </a:p>
              <a:p>
                <a:r>
                  <a:rPr lang="en-US" sz="2000" dirty="0" smtClean="0"/>
                  <a:t>Velocity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𝜗</m:t>
                    </m:r>
                  </m:oMath>
                </a14:m>
                <a:r>
                  <a:rPr lang="en-US" sz="2000" dirty="0" smtClean="0"/>
                  <a:t> has the dimensions length over time: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𝜗</m:t>
                    </m:r>
                  </m:oMath>
                </a14:m>
                <a:r>
                  <a:rPr lang="en-US" sz="2000" dirty="0" smtClean="0"/>
                  <a:t>] </a:t>
                </a:r>
                <a:r>
                  <a:rPr lang="tr-TR" sz="2000" dirty="0" smtClean="0"/>
                  <a:t>=</a:t>
                </a:r>
                <a:r>
                  <a:rPr lang="en-US" sz="2000" dirty="0" smtClean="0"/>
                  <a:t> L/T, and </a:t>
                </a:r>
                <a:endParaRPr lang="tr-TR" sz="2000" dirty="0" smtClean="0"/>
              </a:p>
              <a:p>
                <a:r>
                  <a:rPr lang="en-US" sz="2000" dirty="0" smtClean="0"/>
                  <a:t>acceleration the dimensions length divided by time squared: [</a:t>
                </a:r>
                <a14:m>
                  <m:oMath xmlns:m="http://schemas.openxmlformats.org/officeDocument/2006/math">
                    <m:r>
                      <a:rPr lang="en-US" sz="2000" i="1" dirty="0" smtClean="0">
                        <a:latin typeface="Cambria Math" panose="02040503050406030204" pitchFamily="18" charset="0"/>
                      </a:rPr>
                      <m:t>𝑎</m:t>
                    </m:r>
                  </m:oMath>
                </a14:m>
                <a:r>
                  <a:rPr lang="en-US" sz="2000" dirty="0" smtClean="0"/>
                  <a:t>] </a:t>
                </a:r>
                <a:r>
                  <a:rPr lang="tr-TR" sz="2000" dirty="0" smtClean="0"/>
                  <a:t>=</a:t>
                </a:r>
                <a:r>
                  <a:rPr lang="en-US" sz="2000" dirty="0" smtClean="0"/>
                  <a:t> L/T</a:t>
                </a:r>
                <a:r>
                  <a:rPr lang="en-US" sz="2000" baseline="30000" dirty="0" smtClean="0"/>
                  <a:t>2</a:t>
                </a:r>
                <a:r>
                  <a:rPr lang="en-US" sz="2000" dirty="0" smtClean="0"/>
                  <a:t>. </a:t>
                </a:r>
                <a:endParaRPr lang="tr-TR" sz="2000" dirty="0" smtClean="0"/>
              </a:p>
              <a:p>
                <a:endParaRPr lang="tr-TR" sz="2000" dirty="0"/>
              </a:p>
              <a:p>
                <a:r>
                  <a:rPr lang="en-US" sz="2000" dirty="0" smtClean="0"/>
                  <a:t>Notice that velocity and acceleration have similar dimensions, except for an extra dimension of time in the denominator of acceleration. It follows that </a:t>
                </a:r>
                <a:endParaRPr lang="tr-TR" sz="2000" dirty="0"/>
              </a:p>
            </p:txBody>
          </p:sp>
        </mc:Choice>
        <mc:Fallback>
          <p:sp>
            <p:nvSpPr>
              <p:cNvPr id="9" name="Dikdörtgen 8"/>
              <p:cNvSpPr>
                <a:spLocks noRot="1" noChangeAspect="1" noMove="1" noResize="1" noEditPoints="1" noAdjustHandles="1" noChangeArrowheads="1" noChangeShapeType="1" noTextEdit="1"/>
              </p:cNvSpPr>
              <p:nvPr/>
            </p:nvSpPr>
            <p:spPr>
              <a:xfrm>
                <a:off x="72292" y="2694163"/>
                <a:ext cx="11785600" cy="2862322"/>
              </a:xfrm>
              <a:prstGeom prst="rect">
                <a:avLst/>
              </a:prstGeom>
              <a:blipFill>
                <a:blip r:embed="rId2"/>
                <a:stretch>
                  <a:fillRect l="-569" t="-1279" b="-2985"/>
                </a:stretch>
              </a:blipFill>
            </p:spPr>
            <p:txBody>
              <a:bodyPr/>
              <a:lstStyle/>
              <a:p>
                <a:r>
                  <a:rPr lang="tr-TR">
                    <a:noFill/>
                  </a:rPr>
                  <a:t> </a:t>
                </a:r>
              </a:p>
            </p:txBody>
          </p:sp>
        </mc:Fallback>
      </mc:AlternateContent>
      <p:pic>
        <p:nvPicPr>
          <p:cNvPr id="10" name="Resim 9"/>
          <p:cNvPicPr>
            <a:picLocks noChangeAspect="1"/>
          </p:cNvPicPr>
          <p:nvPr/>
        </p:nvPicPr>
        <p:blipFill>
          <a:blip r:embed="rId3"/>
          <a:stretch>
            <a:fillRect/>
          </a:stretch>
        </p:blipFill>
        <p:spPr>
          <a:xfrm>
            <a:off x="5459888" y="5255142"/>
            <a:ext cx="4334809" cy="1365466"/>
          </a:xfrm>
          <a:prstGeom prst="rect">
            <a:avLst/>
          </a:prstGeom>
        </p:spPr>
      </p:pic>
    </p:spTree>
    <p:extLst>
      <p:ext uri="{BB962C8B-B14F-4D97-AF65-F5344CB8AC3E}">
        <p14:creationId xmlns:p14="http://schemas.microsoft.com/office/powerpoint/2010/main" val="1677327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pic>
        <p:nvPicPr>
          <p:cNvPr id="2" name="Resim 1"/>
          <p:cNvPicPr>
            <a:picLocks noChangeAspect="1"/>
          </p:cNvPicPr>
          <p:nvPr/>
        </p:nvPicPr>
        <p:blipFill>
          <a:blip r:embed="rId2"/>
          <a:stretch>
            <a:fillRect/>
          </a:stretch>
        </p:blipFill>
        <p:spPr>
          <a:xfrm>
            <a:off x="2135471" y="3494041"/>
            <a:ext cx="6908883" cy="1438444"/>
          </a:xfrm>
          <a:prstGeom prst="rect">
            <a:avLst/>
          </a:prstGeom>
        </p:spPr>
      </p:pic>
      <mc:AlternateContent xmlns:mc="http://schemas.openxmlformats.org/markup-compatibility/2006">
        <mc:Choice xmlns:a14="http://schemas.microsoft.com/office/drawing/2010/main" Requires="a14">
          <p:sp>
            <p:nvSpPr>
              <p:cNvPr id="3" name="Dikdörtgen 2"/>
              <p:cNvSpPr/>
              <p:nvPr/>
            </p:nvSpPr>
            <p:spPr>
              <a:xfrm>
                <a:off x="211209" y="1378777"/>
                <a:ext cx="11649613" cy="1938992"/>
              </a:xfrm>
              <a:prstGeom prst="rect">
                <a:avLst/>
              </a:prstGeom>
            </p:spPr>
            <p:txBody>
              <a:bodyPr wrap="square">
                <a:spAutoFit/>
              </a:bodyPr>
              <a:lstStyle/>
              <a:p>
                <a:r>
                  <a:rPr lang="en-US" sz="2400" dirty="0" smtClean="0"/>
                  <a:t>From this it might be guessed that velocity equals acceleration multiplied by time,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𝜗</m:t>
                    </m:r>
                    <m:r>
                      <a:rPr lang="tr-TR" sz="2400" b="0" i="1" dirty="0" smtClean="0">
                        <a:latin typeface="Cambria Math" panose="02040503050406030204" pitchFamily="18" charset="0"/>
                        <a:ea typeface="Cambria Math" panose="02040503050406030204" pitchFamily="18" charset="0"/>
                      </a:rPr>
                      <m:t>=</m:t>
                    </m:r>
                    <m:r>
                      <a:rPr lang="tr-TR" sz="2400" b="0" i="1" dirty="0" smtClean="0">
                        <a:latin typeface="Cambria Math" panose="02040503050406030204" pitchFamily="18" charset="0"/>
                        <a:ea typeface="Cambria Math" panose="02040503050406030204" pitchFamily="18" charset="0"/>
                      </a:rPr>
                      <m:t>𝑎</m:t>
                    </m:r>
                    <m:r>
                      <a:rPr lang="tr-TR" sz="2400" b="0" i="1" dirty="0" smtClean="0">
                        <a:latin typeface="Cambria Math" panose="02040503050406030204" pitchFamily="18" charset="0"/>
                        <a:ea typeface="Cambria Math" panose="02040503050406030204" pitchFamily="18" charset="0"/>
                      </a:rPr>
                      <m:t>.</m:t>
                    </m:r>
                    <m:r>
                      <a:rPr lang="tr-TR" sz="2400" b="0" i="1" dirty="0" smtClean="0">
                        <a:latin typeface="Cambria Math" panose="02040503050406030204" pitchFamily="18" charset="0"/>
                        <a:ea typeface="Cambria Math" panose="02040503050406030204" pitchFamily="18" charset="0"/>
                      </a:rPr>
                      <m:t>𝑡</m:t>
                    </m:r>
                  </m:oMath>
                </a14:m>
                <a:r>
                  <a:rPr lang="en-US" sz="2400" dirty="0" smtClean="0"/>
                  <a:t>, and that is true for the special case of motion with constant acceleration starting at rest. </a:t>
                </a:r>
                <a:endParaRPr lang="tr-TR" sz="2400" dirty="0" smtClean="0"/>
              </a:p>
              <a:p>
                <a:endParaRPr lang="tr-TR" sz="2400" dirty="0"/>
              </a:p>
              <a:p>
                <a:r>
                  <a:rPr lang="en-US" sz="2400" dirty="0" smtClean="0"/>
                  <a:t>Noticing that velocity has dimensions of length divided by time and distance has dimensions of length, it’s reasonable to guess that</a:t>
                </a:r>
                <a:endParaRPr lang="tr-TR" sz="2400" dirty="0"/>
              </a:p>
            </p:txBody>
          </p:sp>
        </mc:Choice>
        <mc:Fallback>
          <p:sp>
            <p:nvSpPr>
              <p:cNvPr id="3" name="Dikdörtgen 2"/>
              <p:cNvSpPr>
                <a:spLocks noRot="1" noChangeAspect="1" noMove="1" noResize="1" noEditPoints="1" noAdjustHandles="1" noChangeArrowheads="1" noChangeShapeType="1" noTextEdit="1"/>
              </p:cNvSpPr>
              <p:nvPr/>
            </p:nvSpPr>
            <p:spPr>
              <a:xfrm>
                <a:off x="211209" y="1378777"/>
                <a:ext cx="11649613" cy="1938992"/>
              </a:xfrm>
              <a:prstGeom prst="rect">
                <a:avLst/>
              </a:prstGeom>
              <a:blipFill>
                <a:blip r:embed="rId3"/>
                <a:stretch>
                  <a:fillRect l="-837" t="-2516" r="-523" b="-6289"/>
                </a:stretch>
              </a:blipFill>
            </p:spPr>
            <p:txBody>
              <a:bodyPr/>
              <a:lstStyle/>
              <a:p>
                <a:r>
                  <a:rPr lang="tr-TR">
                    <a:noFill/>
                  </a:rPr>
                  <a:t> </a:t>
                </a:r>
              </a:p>
            </p:txBody>
          </p:sp>
        </mc:Fallback>
      </mc:AlternateContent>
      <p:pic>
        <p:nvPicPr>
          <p:cNvPr id="4" name="Resim 3"/>
          <p:cNvPicPr>
            <a:picLocks noChangeAspect="1"/>
          </p:cNvPicPr>
          <p:nvPr/>
        </p:nvPicPr>
        <p:blipFill>
          <a:blip r:embed="rId4"/>
          <a:stretch>
            <a:fillRect/>
          </a:stretch>
        </p:blipFill>
        <p:spPr>
          <a:xfrm>
            <a:off x="0" y="4702367"/>
            <a:ext cx="8984126" cy="2155633"/>
          </a:xfrm>
          <a:prstGeom prst="rect">
            <a:avLst/>
          </a:prstGeom>
        </p:spPr>
      </p:pic>
      <p:sp>
        <p:nvSpPr>
          <p:cNvPr id="11" name="Unvan 1"/>
          <p:cNvSpPr txBox="1">
            <a:spLocks/>
          </p:cNvSpPr>
          <p:nvPr/>
        </p:nvSpPr>
        <p:spPr>
          <a:xfrm>
            <a:off x="140872" y="153768"/>
            <a:ext cx="11898728" cy="6265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latin typeface="Calibri "/>
              </a:rPr>
              <a:t>1.</a:t>
            </a:r>
            <a:r>
              <a:rPr lang="tr-TR" sz="2400" b="1" i="1" dirty="0" smtClean="0">
                <a:solidFill>
                  <a:srgbClr val="FF0000"/>
                </a:solidFill>
                <a:latin typeface="Calibri "/>
              </a:rPr>
              <a:t>4</a:t>
            </a:r>
            <a:r>
              <a:rPr lang="en-US" sz="2400" b="1" i="1" dirty="0" smtClean="0">
                <a:solidFill>
                  <a:srgbClr val="FF0000"/>
                </a:solidFill>
                <a:latin typeface="Calibri "/>
              </a:rPr>
              <a:t> Dimensional Analysis </a:t>
            </a:r>
            <a:r>
              <a:rPr lang="tr-TR" sz="2400" b="1" i="1" dirty="0" smtClean="0">
                <a:solidFill>
                  <a:srgbClr val="FF0000"/>
                </a:solidFill>
                <a:latin typeface="Calibri "/>
              </a:rPr>
              <a:t/>
            </a:r>
            <a:br>
              <a:rPr lang="tr-TR" sz="2400" b="1" i="1" dirty="0" smtClean="0">
                <a:solidFill>
                  <a:srgbClr val="FF0000"/>
                </a:solidFill>
                <a:latin typeface="Calibri "/>
              </a:rPr>
            </a:br>
            <a:endParaRPr lang="tr-TR" sz="2400" b="1" i="1" dirty="0">
              <a:solidFill>
                <a:srgbClr val="FF0000"/>
              </a:solidFill>
              <a:latin typeface="Calibri "/>
            </a:endParaRPr>
          </a:p>
        </p:txBody>
      </p:sp>
    </p:spTree>
    <p:extLst>
      <p:ext uri="{BB962C8B-B14F-4D97-AF65-F5344CB8AC3E}">
        <p14:creationId xmlns:p14="http://schemas.microsoft.com/office/powerpoint/2010/main" val="3058205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Dikdörtgen 1"/>
              <p:cNvSpPr/>
              <p:nvPr/>
            </p:nvSpPr>
            <p:spPr>
              <a:xfrm>
                <a:off x="140872" y="688142"/>
                <a:ext cx="11054080" cy="1292662"/>
              </a:xfrm>
              <a:prstGeom prst="rect">
                <a:avLst/>
              </a:prstGeom>
            </p:spPr>
            <p:txBody>
              <a:bodyPr wrap="square">
                <a:spAutoFit/>
              </a:bodyPr>
              <a:lstStyle/>
              <a:p>
                <a:r>
                  <a:rPr lang="en-US" sz="2400" b="1" u="sng" dirty="0" smtClean="0">
                    <a:solidFill>
                      <a:srgbClr val="FF0000"/>
                    </a:solidFill>
                  </a:rPr>
                  <a:t>Example </a:t>
                </a:r>
                <a:endParaRPr lang="tr-TR" sz="2400" b="1" u="sng" dirty="0" smtClean="0">
                  <a:solidFill>
                    <a:srgbClr val="FF0000"/>
                  </a:solidFill>
                </a:endParaRPr>
              </a:p>
              <a:p>
                <a:r>
                  <a:rPr lang="en-US" dirty="0" smtClean="0"/>
                  <a:t>Analysis of Power Law Suppose we are told that the acceleration a of a particle moving with uniform speed </a:t>
                </a:r>
                <a14:m>
                  <m:oMath xmlns:m="http://schemas.openxmlformats.org/officeDocument/2006/math">
                    <m:r>
                      <a:rPr lang="en-US" i="1" dirty="0" smtClean="0">
                        <a:latin typeface="Cambria Math" panose="02040503050406030204" pitchFamily="18" charset="0"/>
                        <a:ea typeface="Cambria Math" panose="02040503050406030204" pitchFamily="18" charset="0"/>
                      </a:rPr>
                      <m:t>𝜗</m:t>
                    </m:r>
                  </m:oMath>
                </a14:m>
                <a:r>
                  <a:rPr lang="en-US" dirty="0" smtClean="0"/>
                  <a:t> in a circle of radius r is proportional to some power of r, say </a:t>
                </a:r>
                <a:r>
                  <a:rPr lang="en-US" dirty="0" err="1" smtClean="0"/>
                  <a:t>r</a:t>
                </a:r>
                <a:r>
                  <a:rPr lang="en-US" baseline="30000" dirty="0" err="1" smtClean="0"/>
                  <a:t>n</a:t>
                </a:r>
                <a:r>
                  <a:rPr lang="en-US" dirty="0" smtClean="0"/>
                  <a:t>, and some power of </a:t>
                </a:r>
                <a14:m>
                  <m:oMath xmlns:m="http://schemas.openxmlformats.org/officeDocument/2006/math">
                    <m:r>
                      <a:rPr lang="en-US" i="1" dirty="0" smtClean="0">
                        <a:latin typeface="Cambria Math" panose="02040503050406030204" pitchFamily="18" charset="0"/>
                        <a:ea typeface="Cambria Math" panose="02040503050406030204" pitchFamily="18" charset="0"/>
                      </a:rPr>
                      <m:t>𝜗</m:t>
                    </m:r>
                  </m:oMath>
                </a14:m>
                <a:r>
                  <a:rPr lang="en-US" dirty="0" smtClean="0"/>
                  <a:t>, say </a:t>
                </a:r>
                <a:r>
                  <a:rPr lang="en-US" dirty="0" err="1" smtClean="0"/>
                  <a:t>v</a:t>
                </a:r>
                <a:r>
                  <a:rPr lang="en-US" baseline="30000" dirty="0" err="1" smtClean="0"/>
                  <a:t>m</a:t>
                </a:r>
                <a:r>
                  <a:rPr lang="en-US" dirty="0" smtClean="0"/>
                  <a:t>. </a:t>
                </a:r>
                <a:endParaRPr lang="tr-TR" dirty="0" smtClean="0"/>
              </a:p>
              <a:p>
                <a:r>
                  <a:rPr lang="en-US" dirty="0" smtClean="0"/>
                  <a:t>Determine the values of n and m and write the simplest form of an equation for the acceleration. </a:t>
                </a:r>
                <a:endParaRPr lang="tr-TR" dirty="0"/>
              </a:p>
            </p:txBody>
          </p:sp>
        </mc:Choice>
        <mc:Fallback>
          <p:sp>
            <p:nvSpPr>
              <p:cNvPr id="2" name="Dikdörtgen 1"/>
              <p:cNvSpPr>
                <a:spLocks noRot="1" noChangeAspect="1" noMove="1" noResize="1" noEditPoints="1" noAdjustHandles="1" noChangeArrowheads="1" noChangeShapeType="1" noTextEdit="1"/>
              </p:cNvSpPr>
              <p:nvPr/>
            </p:nvSpPr>
            <p:spPr>
              <a:xfrm>
                <a:off x="140872" y="688142"/>
                <a:ext cx="11054080" cy="1292662"/>
              </a:xfrm>
              <a:prstGeom prst="rect">
                <a:avLst/>
              </a:prstGeom>
              <a:blipFill>
                <a:blip r:embed="rId2"/>
                <a:stretch>
                  <a:fillRect l="-827" t="-3774" b="-6604"/>
                </a:stretch>
              </a:blipFill>
            </p:spPr>
            <p:txBody>
              <a:bodyPr/>
              <a:lstStyle/>
              <a:p>
                <a:r>
                  <a:rPr lang="tr-TR">
                    <a:noFill/>
                  </a:rPr>
                  <a:t> </a:t>
                </a:r>
              </a:p>
            </p:txBody>
          </p:sp>
        </mc:Fallback>
      </mc:AlternateContent>
      <p:pic>
        <p:nvPicPr>
          <p:cNvPr id="6" name="Resim 5"/>
          <p:cNvPicPr>
            <a:picLocks noChangeAspect="1"/>
          </p:cNvPicPr>
          <p:nvPr/>
        </p:nvPicPr>
        <p:blipFill>
          <a:blip r:embed="rId3"/>
          <a:stretch>
            <a:fillRect/>
          </a:stretch>
        </p:blipFill>
        <p:spPr>
          <a:xfrm>
            <a:off x="2162597" y="1936787"/>
            <a:ext cx="7163421" cy="3635055"/>
          </a:xfrm>
          <a:prstGeom prst="rect">
            <a:avLst/>
          </a:prstGeom>
        </p:spPr>
      </p:pic>
      <p:sp>
        <p:nvSpPr>
          <p:cNvPr id="7" name="Dikdörtgen 6"/>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
        <p:nvSpPr>
          <p:cNvPr id="9" name="Unvan 1"/>
          <p:cNvSpPr txBox="1">
            <a:spLocks/>
          </p:cNvSpPr>
          <p:nvPr/>
        </p:nvSpPr>
        <p:spPr>
          <a:xfrm>
            <a:off x="140872" y="153768"/>
            <a:ext cx="11898728" cy="6265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latin typeface="Calibri "/>
              </a:rPr>
              <a:t>1.</a:t>
            </a:r>
            <a:r>
              <a:rPr lang="tr-TR" sz="2400" b="1" i="1" dirty="0" smtClean="0">
                <a:solidFill>
                  <a:srgbClr val="FF0000"/>
                </a:solidFill>
                <a:latin typeface="Calibri "/>
              </a:rPr>
              <a:t>4</a:t>
            </a:r>
            <a:r>
              <a:rPr lang="en-US" sz="2400" b="1" i="1" dirty="0" smtClean="0">
                <a:solidFill>
                  <a:srgbClr val="FF0000"/>
                </a:solidFill>
                <a:latin typeface="Calibri "/>
              </a:rPr>
              <a:t> Dimensional Analysis </a:t>
            </a:r>
            <a:r>
              <a:rPr lang="tr-TR" sz="2400" b="1" i="1" dirty="0" smtClean="0">
                <a:solidFill>
                  <a:srgbClr val="FF0000"/>
                </a:solidFill>
                <a:latin typeface="Calibri "/>
              </a:rPr>
              <a:t/>
            </a:r>
            <a:br>
              <a:rPr lang="tr-TR" sz="2400" b="1" i="1" dirty="0" smtClean="0">
                <a:solidFill>
                  <a:srgbClr val="FF0000"/>
                </a:solidFill>
                <a:latin typeface="Calibri "/>
              </a:rPr>
            </a:br>
            <a:endParaRPr lang="tr-TR" sz="2400" b="1" i="1" dirty="0">
              <a:solidFill>
                <a:srgbClr val="FF0000"/>
              </a:solidFill>
              <a:latin typeface="Calibri "/>
            </a:endParaRPr>
          </a:p>
        </p:txBody>
      </p:sp>
    </p:spTree>
    <p:extLst>
      <p:ext uri="{BB962C8B-B14F-4D97-AF65-F5344CB8AC3E}">
        <p14:creationId xmlns:p14="http://schemas.microsoft.com/office/powerpoint/2010/main" val="1574517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mc:AlternateContent xmlns:mc="http://schemas.openxmlformats.org/markup-compatibility/2006">
        <mc:Choice xmlns:a14="http://schemas.microsoft.com/office/drawing/2010/main" Requires="a14">
          <p:sp>
            <p:nvSpPr>
              <p:cNvPr id="3" name="Dikdörtgen 2"/>
              <p:cNvSpPr/>
              <p:nvPr/>
            </p:nvSpPr>
            <p:spPr>
              <a:xfrm>
                <a:off x="196459" y="637373"/>
                <a:ext cx="11594026" cy="1200329"/>
              </a:xfrm>
              <a:prstGeom prst="rect">
                <a:avLst/>
              </a:prstGeom>
            </p:spPr>
            <p:txBody>
              <a:bodyPr wrap="square">
                <a:spAutoFit/>
              </a:bodyPr>
              <a:lstStyle/>
              <a:p>
                <a:r>
                  <a:rPr lang="en-US" sz="2400" b="1" u="sng" dirty="0" smtClean="0">
                    <a:solidFill>
                      <a:srgbClr val="FF0000"/>
                    </a:solidFill>
                  </a:rPr>
                  <a:t>Example </a:t>
                </a:r>
                <a:endParaRPr lang="tr-TR" sz="2400" b="1" u="sng" dirty="0">
                  <a:solidFill>
                    <a:srgbClr val="FF0000"/>
                  </a:solidFill>
                </a:endParaRPr>
              </a:p>
              <a:p>
                <a:r>
                  <a:rPr lang="en-US" sz="2400" dirty="0" smtClean="0"/>
                  <a:t>Show that the expression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𝜗</m:t>
                    </m:r>
                    <m:r>
                      <a:rPr lang="tr-TR" sz="2400" b="0" i="1" dirty="0" smtClean="0">
                        <a:latin typeface="Cambria Math" panose="02040503050406030204" pitchFamily="18" charset="0"/>
                        <a:ea typeface="Cambria Math" panose="02040503050406030204" pitchFamily="18" charset="0"/>
                      </a:rPr>
                      <m:t>=</m:t>
                    </m:r>
                    <m:sSub>
                      <m:sSubPr>
                        <m:ctrlPr>
                          <a:rPr lang="tr-TR" sz="2400" b="0" i="1" dirty="0" smtClean="0">
                            <a:latin typeface="Cambria Math" panose="02040503050406030204" pitchFamily="18" charset="0"/>
                            <a:ea typeface="Cambria Math" panose="02040503050406030204" pitchFamily="18" charset="0"/>
                          </a:rPr>
                        </m:ctrlPr>
                      </m:sSubPr>
                      <m:e>
                        <m:r>
                          <a:rPr lang="tr-TR" sz="2400" b="0" i="1" dirty="0" smtClean="0">
                            <a:latin typeface="Cambria Math" panose="02040503050406030204" pitchFamily="18" charset="0"/>
                            <a:ea typeface="Cambria Math" panose="02040503050406030204" pitchFamily="18" charset="0"/>
                          </a:rPr>
                          <m:t>𝜗</m:t>
                        </m:r>
                      </m:e>
                      <m:sub>
                        <m:r>
                          <a:rPr lang="tr-TR" sz="2400" b="0" i="1" dirty="0" smtClean="0">
                            <a:latin typeface="Cambria Math" panose="02040503050406030204" pitchFamily="18" charset="0"/>
                            <a:ea typeface="Cambria Math" panose="02040503050406030204" pitchFamily="18" charset="0"/>
                          </a:rPr>
                          <m:t>0</m:t>
                        </m:r>
                      </m:sub>
                    </m:sSub>
                    <m:r>
                      <a:rPr lang="tr-TR" sz="2400" b="0" i="1" dirty="0" smtClean="0">
                        <a:latin typeface="Cambria Math" panose="02040503050406030204" pitchFamily="18" charset="0"/>
                        <a:ea typeface="Cambria Math" panose="02040503050406030204" pitchFamily="18" charset="0"/>
                      </a:rPr>
                      <m:t>+</m:t>
                    </m:r>
                    <m:r>
                      <a:rPr lang="tr-TR" sz="2400" b="0" i="1" dirty="0" smtClean="0">
                        <a:latin typeface="Cambria Math" panose="02040503050406030204" pitchFamily="18" charset="0"/>
                        <a:ea typeface="Cambria Math" panose="02040503050406030204" pitchFamily="18" charset="0"/>
                      </a:rPr>
                      <m:t>𝑎𝑡</m:t>
                    </m:r>
                  </m:oMath>
                </a14:m>
                <a:r>
                  <a:rPr lang="tr-TR" sz="2400" dirty="0" smtClean="0"/>
                  <a:t> i</a:t>
                </a:r>
                <a:r>
                  <a:rPr lang="en-US" sz="2400" dirty="0" smtClean="0"/>
                  <a:t>s dimensionally correct, where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𝜗</m:t>
                    </m:r>
                    <m:r>
                      <a:rPr lang="tr-TR" sz="2400" b="0" i="1" dirty="0" smtClean="0">
                        <a:latin typeface="Cambria Math" panose="02040503050406030204" pitchFamily="18" charset="0"/>
                        <a:ea typeface="Cambria Math" panose="02040503050406030204" pitchFamily="18" charset="0"/>
                      </a:rPr>
                      <m:t> </m:t>
                    </m:r>
                    <m:r>
                      <a:rPr lang="tr-TR" sz="2400" b="0" i="1" dirty="0" smtClean="0">
                        <a:latin typeface="Cambria Math" panose="02040503050406030204" pitchFamily="18" charset="0"/>
                        <a:ea typeface="Cambria Math" panose="02040503050406030204" pitchFamily="18" charset="0"/>
                      </a:rPr>
                      <m:t>𝑎𝑛𝑑</m:t>
                    </m:r>
                    <m:r>
                      <a:rPr lang="tr-TR" sz="2400" b="0" i="1" dirty="0" smtClean="0">
                        <a:latin typeface="Cambria Math" panose="02040503050406030204" pitchFamily="18" charset="0"/>
                        <a:ea typeface="Cambria Math" panose="02040503050406030204" pitchFamily="18" charset="0"/>
                      </a:rPr>
                      <m:t> </m:t>
                    </m:r>
                    <m:sSub>
                      <m:sSubPr>
                        <m:ctrlPr>
                          <a:rPr lang="tr-TR" sz="2400" b="0" i="1" dirty="0" smtClean="0">
                            <a:latin typeface="Cambria Math" panose="02040503050406030204" pitchFamily="18" charset="0"/>
                            <a:ea typeface="Cambria Math" panose="02040503050406030204" pitchFamily="18" charset="0"/>
                          </a:rPr>
                        </m:ctrlPr>
                      </m:sSubPr>
                      <m:e>
                        <m:r>
                          <a:rPr lang="tr-TR" sz="2400" b="0" i="1" dirty="0" smtClean="0">
                            <a:latin typeface="Cambria Math" panose="02040503050406030204" pitchFamily="18" charset="0"/>
                            <a:ea typeface="Cambria Math" panose="02040503050406030204" pitchFamily="18" charset="0"/>
                          </a:rPr>
                          <m:t>𝜗</m:t>
                        </m:r>
                      </m:e>
                      <m:sub>
                        <m:r>
                          <a:rPr lang="tr-TR" sz="2400" b="0" i="1" dirty="0" smtClean="0">
                            <a:latin typeface="Cambria Math" panose="02040503050406030204" pitchFamily="18" charset="0"/>
                            <a:ea typeface="Cambria Math" panose="02040503050406030204" pitchFamily="18" charset="0"/>
                          </a:rPr>
                          <m:t>0</m:t>
                        </m:r>
                      </m:sub>
                    </m:sSub>
                  </m:oMath>
                </a14:m>
                <a:r>
                  <a:rPr lang="tr-TR" sz="2400" dirty="0" smtClean="0"/>
                  <a:t> </a:t>
                </a:r>
                <a:r>
                  <a:rPr lang="en-US" sz="2400" dirty="0" smtClean="0"/>
                  <a:t>represent velocities, </a:t>
                </a:r>
                <a14:m>
                  <m:oMath xmlns:m="http://schemas.openxmlformats.org/officeDocument/2006/math">
                    <m:r>
                      <a:rPr lang="en-US" sz="2400" i="1" dirty="0" smtClean="0">
                        <a:latin typeface="Cambria Math" panose="02040503050406030204" pitchFamily="18" charset="0"/>
                      </a:rPr>
                      <m:t>𝑎</m:t>
                    </m:r>
                    <m:r>
                      <a:rPr lang="en-US" sz="2400" i="1" dirty="0" smtClean="0">
                        <a:latin typeface="Cambria Math" panose="02040503050406030204" pitchFamily="18" charset="0"/>
                      </a:rPr>
                      <m:t> </m:t>
                    </m:r>
                  </m:oMath>
                </a14:m>
                <a:r>
                  <a:rPr lang="en-US" sz="2400" dirty="0" smtClean="0"/>
                  <a:t>is acceleration, and </a:t>
                </a:r>
                <a14:m>
                  <m:oMath xmlns:m="http://schemas.openxmlformats.org/officeDocument/2006/math">
                    <m:r>
                      <a:rPr lang="en-US" sz="2400" i="1" dirty="0" smtClean="0">
                        <a:latin typeface="Cambria Math" panose="02040503050406030204" pitchFamily="18" charset="0"/>
                      </a:rPr>
                      <m:t>𝑡</m:t>
                    </m:r>
                  </m:oMath>
                </a14:m>
                <a:r>
                  <a:rPr lang="en-US" sz="2400" dirty="0" smtClean="0"/>
                  <a:t> is a time interval.</a:t>
                </a:r>
                <a:endParaRPr lang="tr-TR" sz="2400" dirty="0"/>
              </a:p>
            </p:txBody>
          </p:sp>
        </mc:Choice>
        <mc:Fallback>
          <p:sp>
            <p:nvSpPr>
              <p:cNvPr id="3" name="Dikdörtgen 2"/>
              <p:cNvSpPr>
                <a:spLocks noRot="1" noChangeAspect="1" noMove="1" noResize="1" noEditPoints="1" noAdjustHandles="1" noChangeArrowheads="1" noChangeShapeType="1" noTextEdit="1"/>
              </p:cNvSpPr>
              <p:nvPr/>
            </p:nvSpPr>
            <p:spPr>
              <a:xfrm>
                <a:off x="196459" y="637373"/>
                <a:ext cx="11594026" cy="1200329"/>
              </a:xfrm>
              <a:prstGeom prst="rect">
                <a:avLst/>
              </a:prstGeom>
              <a:blipFill>
                <a:blip r:embed="rId2"/>
                <a:stretch>
                  <a:fillRect l="-789" t="-4082" b="-11224"/>
                </a:stretch>
              </a:blipFill>
            </p:spPr>
            <p:txBody>
              <a:bodyPr/>
              <a:lstStyle/>
              <a:p>
                <a:r>
                  <a:rPr lang="tr-TR">
                    <a:noFill/>
                  </a:rPr>
                  <a:t> </a:t>
                </a:r>
              </a:p>
            </p:txBody>
          </p:sp>
        </mc:Fallback>
      </mc:AlternateContent>
      <p:pic>
        <p:nvPicPr>
          <p:cNvPr id="5" name="Resim 4"/>
          <p:cNvPicPr>
            <a:picLocks noChangeAspect="1"/>
          </p:cNvPicPr>
          <p:nvPr/>
        </p:nvPicPr>
        <p:blipFill>
          <a:blip r:embed="rId3"/>
          <a:stretch>
            <a:fillRect/>
          </a:stretch>
        </p:blipFill>
        <p:spPr>
          <a:xfrm>
            <a:off x="196458" y="2003729"/>
            <a:ext cx="11764739" cy="1513193"/>
          </a:xfrm>
          <a:prstGeom prst="rect">
            <a:avLst/>
          </a:prstGeom>
        </p:spPr>
      </p:pic>
      <p:sp>
        <p:nvSpPr>
          <p:cNvPr id="9" name="Unvan 1"/>
          <p:cNvSpPr txBox="1">
            <a:spLocks/>
          </p:cNvSpPr>
          <p:nvPr/>
        </p:nvSpPr>
        <p:spPr>
          <a:xfrm>
            <a:off x="140872" y="153768"/>
            <a:ext cx="11898728" cy="6265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latin typeface="Calibri "/>
              </a:rPr>
              <a:t>1.</a:t>
            </a:r>
            <a:r>
              <a:rPr lang="tr-TR" sz="2400" b="1" i="1" dirty="0" smtClean="0">
                <a:solidFill>
                  <a:srgbClr val="FF0000"/>
                </a:solidFill>
                <a:latin typeface="Calibri "/>
              </a:rPr>
              <a:t>4</a:t>
            </a:r>
            <a:r>
              <a:rPr lang="en-US" sz="2400" b="1" i="1" dirty="0" smtClean="0">
                <a:solidFill>
                  <a:srgbClr val="FF0000"/>
                </a:solidFill>
                <a:latin typeface="Calibri "/>
              </a:rPr>
              <a:t> Dimensional Analysis </a:t>
            </a:r>
            <a:r>
              <a:rPr lang="tr-TR" sz="2400" b="1" i="1" dirty="0" smtClean="0">
                <a:solidFill>
                  <a:srgbClr val="FF0000"/>
                </a:solidFill>
                <a:latin typeface="Calibri "/>
              </a:rPr>
              <a:t/>
            </a:r>
            <a:br>
              <a:rPr lang="tr-TR" sz="2400" b="1" i="1" dirty="0" smtClean="0">
                <a:solidFill>
                  <a:srgbClr val="FF0000"/>
                </a:solidFill>
                <a:latin typeface="Calibri "/>
              </a:rPr>
            </a:br>
            <a:endParaRPr lang="tr-TR" sz="2400" b="1" i="1" dirty="0">
              <a:solidFill>
                <a:srgbClr val="FF0000"/>
              </a:solidFill>
              <a:latin typeface="Calibri "/>
            </a:endParaRPr>
          </a:p>
        </p:txBody>
      </p:sp>
    </p:spTree>
    <p:extLst>
      <p:ext uri="{BB962C8B-B14F-4D97-AF65-F5344CB8AC3E}">
        <p14:creationId xmlns:p14="http://schemas.microsoft.com/office/powerpoint/2010/main" val="3799792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mc:AlternateContent xmlns:mc="http://schemas.openxmlformats.org/markup-compatibility/2006">
        <mc:Choice xmlns:a14="http://schemas.microsoft.com/office/drawing/2010/main" Requires="a14">
          <p:sp>
            <p:nvSpPr>
              <p:cNvPr id="3" name="Dikdörtgen 2"/>
              <p:cNvSpPr/>
              <p:nvPr/>
            </p:nvSpPr>
            <p:spPr>
              <a:xfrm>
                <a:off x="196459" y="637373"/>
                <a:ext cx="11594026" cy="1200329"/>
              </a:xfrm>
              <a:prstGeom prst="rect">
                <a:avLst/>
              </a:prstGeom>
            </p:spPr>
            <p:txBody>
              <a:bodyPr wrap="square">
                <a:spAutoFit/>
              </a:bodyPr>
              <a:lstStyle/>
              <a:p>
                <a:r>
                  <a:rPr lang="en-US" sz="2400" b="1" u="sng" dirty="0" smtClean="0">
                    <a:solidFill>
                      <a:srgbClr val="FF0000"/>
                    </a:solidFill>
                  </a:rPr>
                  <a:t>Example </a:t>
                </a:r>
                <a:endParaRPr lang="tr-TR" sz="2400" b="1" u="sng" dirty="0">
                  <a:solidFill>
                    <a:srgbClr val="FF0000"/>
                  </a:solidFill>
                </a:endParaRPr>
              </a:p>
              <a:p>
                <a:r>
                  <a:rPr lang="en-US" sz="2400" dirty="0" smtClean="0"/>
                  <a:t>Find a relationship between a constant acceleration </a:t>
                </a:r>
                <a14:m>
                  <m:oMath xmlns:m="http://schemas.openxmlformats.org/officeDocument/2006/math">
                    <m:r>
                      <a:rPr lang="en-US" sz="2400" i="1" dirty="0" smtClean="0">
                        <a:latin typeface="Cambria Math" panose="02040503050406030204" pitchFamily="18" charset="0"/>
                      </a:rPr>
                      <m:t>𝑎</m:t>
                    </m:r>
                  </m:oMath>
                </a14:m>
                <a:r>
                  <a:rPr lang="en-US" sz="2400" dirty="0" smtClean="0"/>
                  <a:t>, speed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𝜗</m:t>
                    </m:r>
                  </m:oMath>
                </a14:m>
                <a:r>
                  <a:rPr lang="en-US" sz="2400" dirty="0" smtClean="0"/>
                  <a:t>, and distance</a:t>
                </a:r>
                <a14:m>
                  <m:oMath xmlns:m="http://schemas.openxmlformats.org/officeDocument/2006/math">
                    <m:r>
                      <a:rPr lang="en-US" sz="2400" i="1" dirty="0" smtClean="0">
                        <a:latin typeface="Cambria Math" panose="02040503050406030204" pitchFamily="18" charset="0"/>
                      </a:rPr>
                      <m:t> </m:t>
                    </m:r>
                    <m:r>
                      <a:rPr lang="en-US" sz="2400" i="1" dirty="0" smtClean="0">
                        <a:latin typeface="Cambria Math" panose="02040503050406030204" pitchFamily="18" charset="0"/>
                      </a:rPr>
                      <m:t>𝑟</m:t>
                    </m:r>
                    <m:r>
                      <a:rPr lang="en-US" sz="2400" i="1" dirty="0" smtClean="0">
                        <a:latin typeface="Cambria Math" panose="02040503050406030204" pitchFamily="18" charset="0"/>
                      </a:rPr>
                      <m:t> </m:t>
                    </m:r>
                  </m:oMath>
                </a14:m>
                <a:r>
                  <a:rPr lang="en-US" sz="2400" dirty="0" smtClean="0"/>
                  <a:t>from the origin for a particle traveling in a circle.</a:t>
                </a:r>
                <a:endParaRPr lang="tr-TR" sz="2400" dirty="0"/>
              </a:p>
            </p:txBody>
          </p:sp>
        </mc:Choice>
        <mc:Fallback>
          <p:sp>
            <p:nvSpPr>
              <p:cNvPr id="3" name="Dikdörtgen 2"/>
              <p:cNvSpPr>
                <a:spLocks noRot="1" noChangeAspect="1" noMove="1" noResize="1" noEditPoints="1" noAdjustHandles="1" noChangeArrowheads="1" noChangeShapeType="1" noTextEdit="1"/>
              </p:cNvSpPr>
              <p:nvPr/>
            </p:nvSpPr>
            <p:spPr>
              <a:xfrm>
                <a:off x="196459" y="637373"/>
                <a:ext cx="11594026" cy="1200329"/>
              </a:xfrm>
              <a:prstGeom prst="rect">
                <a:avLst/>
              </a:prstGeom>
              <a:blipFill>
                <a:blip r:embed="rId2"/>
                <a:stretch>
                  <a:fillRect l="-789" t="-4082" b="-11224"/>
                </a:stretch>
              </a:blipFill>
            </p:spPr>
            <p:txBody>
              <a:bodyPr/>
              <a:lstStyle/>
              <a:p>
                <a:r>
                  <a:rPr lang="tr-TR">
                    <a:noFill/>
                  </a:rPr>
                  <a:t> </a:t>
                </a:r>
              </a:p>
            </p:txBody>
          </p:sp>
        </mc:Fallback>
      </mc:AlternateContent>
      <p:pic>
        <p:nvPicPr>
          <p:cNvPr id="2" name="Resim 1"/>
          <p:cNvPicPr>
            <a:picLocks noChangeAspect="1"/>
          </p:cNvPicPr>
          <p:nvPr/>
        </p:nvPicPr>
        <p:blipFill>
          <a:blip r:embed="rId3"/>
          <a:stretch>
            <a:fillRect/>
          </a:stretch>
        </p:blipFill>
        <p:spPr>
          <a:xfrm>
            <a:off x="196459" y="2448878"/>
            <a:ext cx="11375041" cy="3690117"/>
          </a:xfrm>
          <a:prstGeom prst="rect">
            <a:avLst/>
          </a:prstGeom>
        </p:spPr>
      </p:pic>
      <p:sp>
        <p:nvSpPr>
          <p:cNvPr id="9" name="Unvan 1"/>
          <p:cNvSpPr txBox="1">
            <a:spLocks/>
          </p:cNvSpPr>
          <p:nvPr/>
        </p:nvSpPr>
        <p:spPr>
          <a:xfrm>
            <a:off x="140872" y="153768"/>
            <a:ext cx="11898728" cy="6265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latin typeface="Calibri "/>
              </a:rPr>
              <a:t>1.</a:t>
            </a:r>
            <a:r>
              <a:rPr lang="tr-TR" sz="2400" b="1" i="1" dirty="0" smtClean="0">
                <a:solidFill>
                  <a:srgbClr val="FF0000"/>
                </a:solidFill>
                <a:latin typeface="Calibri "/>
              </a:rPr>
              <a:t>4</a:t>
            </a:r>
            <a:r>
              <a:rPr lang="en-US" sz="2400" b="1" i="1" dirty="0" smtClean="0">
                <a:solidFill>
                  <a:srgbClr val="FF0000"/>
                </a:solidFill>
                <a:latin typeface="Calibri "/>
              </a:rPr>
              <a:t> Dimensional Analysis </a:t>
            </a:r>
            <a:r>
              <a:rPr lang="tr-TR" sz="2400" b="1" i="1" dirty="0" smtClean="0">
                <a:solidFill>
                  <a:srgbClr val="FF0000"/>
                </a:solidFill>
                <a:latin typeface="Calibri "/>
              </a:rPr>
              <a:t/>
            </a:r>
            <a:br>
              <a:rPr lang="tr-TR" sz="2400" b="1" i="1" dirty="0" smtClean="0">
                <a:solidFill>
                  <a:srgbClr val="FF0000"/>
                </a:solidFill>
                <a:latin typeface="Calibri "/>
              </a:rPr>
            </a:br>
            <a:endParaRPr lang="tr-TR" sz="2400" b="1" i="1" dirty="0">
              <a:solidFill>
                <a:srgbClr val="FF0000"/>
              </a:solidFill>
              <a:latin typeface="Calibri "/>
            </a:endParaRPr>
          </a:p>
        </p:txBody>
      </p:sp>
    </p:spTree>
    <p:extLst>
      <p:ext uri="{BB962C8B-B14F-4D97-AF65-F5344CB8AC3E}">
        <p14:creationId xmlns:p14="http://schemas.microsoft.com/office/powerpoint/2010/main" val="4236837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1624" y="808675"/>
            <a:ext cx="11572240" cy="646331"/>
          </a:xfrm>
          <a:prstGeom prst="rect">
            <a:avLst/>
          </a:prstGeom>
        </p:spPr>
        <p:txBody>
          <a:bodyPr wrap="square">
            <a:spAutoFit/>
          </a:bodyPr>
          <a:lstStyle/>
          <a:p>
            <a:r>
              <a:rPr lang="en-US" dirty="0" smtClean="0"/>
              <a:t>Sometimes it’s necessary to convert units from one system to another. Conversion factors between the SI and U.S. customary systems for units of length are as follows:</a:t>
            </a:r>
            <a:endParaRPr lang="tr-TR" dirty="0"/>
          </a:p>
        </p:txBody>
      </p:sp>
      <p:pic>
        <p:nvPicPr>
          <p:cNvPr id="4" name="Resim 3"/>
          <p:cNvPicPr>
            <a:picLocks noChangeAspect="1"/>
          </p:cNvPicPr>
          <p:nvPr/>
        </p:nvPicPr>
        <p:blipFill>
          <a:blip r:embed="rId2"/>
          <a:stretch>
            <a:fillRect/>
          </a:stretch>
        </p:blipFill>
        <p:spPr>
          <a:xfrm>
            <a:off x="2000828" y="1455006"/>
            <a:ext cx="8062659" cy="883997"/>
          </a:xfrm>
          <a:prstGeom prst="rect">
            <a:avLst/>
          </a:prstGeom>
        </p:spPr>
      </p:pic>
      <p:sp>
        <p:nvSpPr>
          <p:cNvPr id="7" name="Dikdörtgen 6"/>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
        <p:nvSpPr>
          <p:cNvPr id="9" name="Unvan 1"/>
          <p:cNvSpPr txBox="1">
            <a:spLocks/>
          </p:cNvSpPr>
          <p:nvPr/>
        </p:nvSpPr>
        <p:spPr>
          <a:xfrm>
            <a:off x="61624" y="-76807"/>
            <a:ext cx="11898728" cy="743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latin typeface="+mn-lt"/>
              </a:rPr>
              <a:t>1.5 Conversion of Units </a:t>
            </a:r>
            <a:endParaRPr lang="tr-TR" sz="2400" b="1" i="1" dirty="0">
              <a:solidFill>
                <a:srgbClr val="FF0000"/>
              </a:solidFill>
              <a:latin typeface="+mn-lt"/>
            </a:endParaRPr>
          </a:p>
        </p:txBody>
      </p:sp>
      <p:sp>
        <p:nvSpPr>
          <p:cNvPr id="12" name="Dikdörtgen 11"/>
          <p:cNvSpPr/>
          <p:nvPr/>
        </p:nvSpPr>
        <p:spPr>
          <a:xfrm>
            <a:off x="-1" y="2523669"/>
            <a:ext cx="12064316" cy="369332"/>
          </a:xfrm>
          <a:prstGeom prst="rect">
            <a:avLst/>
          </a:prstGeom>
        </p:spPr>
        <p:txBody>
          <a:bodyPr wrap="square">
            <a:spAutoFit/>
          </a:bodyPr>
          <a:lstStyle/>
          <a:p>
            <a:r>
              <a:rPr lang="en-US" b="1" dirty="0" smtClean="0">
                <a:solidFill>
                  <a:srgbClr val="FF0000"/>
                </a:solidFill>
              </a:rPr>
              <a:t>For example, suppose we want to convert 15.0 in</a:t>
            </a:r>
            <a:r>
              <a:rPr lang="tr-TR" b="1" dirty="0" smtClean="0">
                <a:solidFill>
                  <a:srgbClr val="FF0000"/>
                </a:solidFill>
              </a:rPr>
              <a:t>c</a:t>
            </a:r>
            <a:r>
              <a:rPr lang="en-US" b="1" dirty="0" smtClean="0">
                <a:solidFill>
                  <a:srgbClr val="FF0000"/>
                </a:solidFill>
              </a:rPr>
              <a:t>. to centimeters. Because 1 in</a:t>
            </a:r>
            <a:r>
              <a:rPr lang="tr-TR" b="1" dirty="0" smtClean="0">
                <a:solidFill>
                  <a:srgbClr val="FF0000"/>
                </a:solidFill>
              </a:rPr>
              <a:t>c</a:t>
            </a:r>
            <a:r>
              <a:rPr lang="en-US" b="1" dirty="0" smtClean="0">
                <a:solidFill>
                  <a:srgbClr val="FF0000"/>
                </a:solidFill>
              </a:rPr>
              <a:t>.</a:t>
            </a:r>
            <a:r>
              <a:rPr lang="tr-TR" b="1" dirty="0">
                <a:solidFill>
                  <a:srgbClr val="FF0000"/>
                </a:solidFill>
              </a:rPr>
              <a:t>=</a:t>
            </a:r>
            <a:r>
              <a:rPr lang="en-US" b="1" dirty="0" smtClean="0">
                <a:solidFill>
                  <a:srgbClr val="FF0000"/>
                </a:solidFill>
              </a:rPr>
              <a:t>2.54 cm, we find that</a:t>
            </a:r>
            <a:endParaRPr lang="tr-TR" b="1" dirty="0">
              <a:solidFill>
                <a:srgbClr val="FF0000"/>
              </a:solidFill>
            </a:endParaRPr>
          </a:p>
        </p:txBody>
      </p:sp>
      <p:pic>
        <p:nvPicPr>
          <p:cNvPr id="13" name="Resim 12"/>
          <p:cNvPicPr>
            <a:picLocks noChangeAspect="1"/>
          </p:cNvPicPr>
          <p:nvPr/>
        </p:nvPicPr>
        <p:blipFill>
          <a:blip r:embed="rId3"/>
          <a:stretch>
            <a:fillRect/>
          </a:stretch>
        </p:blipFill>
        <p:spPr>
          <a:xfrm>
            <a:off x="2695673" y="2839300"/>
            <a:ext cx="6844480" cy="955933"/>
          </a:xfrm>
          <a:prstGeom prst="rect">
            <a:avLst/>
          </a:prstGeom>
        </p:spPr>
      </p:pic>
      <p:sp>
        <p:nvSpPr>
          <p:cNvPr id="14" name="Dikdörtgen 13"/>
          <p:cNvSpPr/>
          <p:nvPr/>
        </p:nvSpPr>
        <p:spPr>
          <a:xfrm>
            <a:off x="-1" y="3999334"/>
            <a:ext cx="11176556" cy="369332"/>
          </a:xfrm>
          <a:prstGeom prst="rect">
            <a:avLst/>
          </a:prstGeom>
        </p:spPr>
        <p:txBody>
          <a:bodyPr wrap="square">
            <a:spAutoFit/>
          </a:bodyPr>
          <a:lstStyle/>
          <a:p>
            <a:r>
              <a:rPr lang="en-US" b="1" u="sng" dirty="0" smtClean="0">
                <a:solidFill>
                  <a:srgbClr val="FF0000"/>
                </a:solidFill>
              </a:rPr>
              <a:t>If a car is traveling at a speed of 28.0 m/s, is the driver exceeding the speed limit of 55.0 mi/h?</a:t>
            </a:r>
            <a:endParaRPr lang="tr-TR" b="1" u="sng" dirty="0">
              <a:solidFill>
                <a:srgbClr val="FF0000"/>
              </a:solidFill>
            </a:endParaRPr>
          </a:p>
        </p:txBody>
      </p:sp>
      <p:pic>
        <p:nvPicPr>
          <p:cNvPr id="15" name="Resim 14"/>
          <p:cNvPicPr>
            <a:picLocks noChangeAspect="1"/>
          </p:cNvPicPr>
          <p:nvPr/>
        </p:nvPicPr>
        <p:blipFill>
          <a:blip r:embed="rId4"/>
          <a:stretch>
            <a:fillRect/>
          </a:stretch>
        </p:blipFill>
        <p:spPr>
          <a:xfrm>
            <a:off x="1071382" y="4442617"/>
            <a:ext cx="10345467" cy="1861468"/>
          </a:xfrm>
          <a:prstGeom prst="rect">
            <a:avLst/>
          </a:prstGeom>
        </p:spPr>
      </p:pic>
    </p:spTree>
    <p:extLst>
      <p:ext uri="{BB962C8B-B14F-4D97-AF65-F5344CB8AC3E}">
        <p14:creationId xmlns:p14="http://schemas.microsoft.com/office/powerpoint/2010/main" val="3381116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0872" y="153768"/>
            <a:ext cx="11898728" cy="1989992"/>
          </a:xfrm>
        </p:spPr>
        <p:txBody>
          <a:bodyPr>
            <a:noAutofit/>
          </a:bodyPr>
          <a:lstStyle/>
          <a:p>
            <a:pPr algn="l"/>
            <a:r>
              <a:rPr lang="en-US" sz="2400" b="1" i="1" dirty="0" smtClean="0">
                <a:solidFill>
                  <a:srgbClr val="FF0000"/>
                </a:solidFill>
              </a:rPr>
              <a:t>Chapter 1 </a:t>
            </a:r>
            <a:r>
              <a:rPr lang="tr-TR" sz="2400" b="1" i="1" dirty="0" smtClean="0">
                <a:solidFill>
                  <a:srgbClr val="FF0000"/>
                </a:solidFill>
              </a:rPr>
              <a:t/>
            </a:r>
            <a:br>
              <a:rPr lang="tr-TR" sz="2400" b="1" i="1" dirty="0" smtClean="0">
                <a:solidFill>
                  <a:srgbClr val="FF0000"/>
                </a:solidFill>
              </a:rPr>
            </a:br>
            <a:r>
              <a:rPr lang="en-US" sz="2400" b="1" i="1" dirty="0" smtClean="0">
                <a:solidFill>
                  <a:srgbClr val="FF0000"/>
                </a:solidFill>
              </a:rPr>
              <a:t>Physics and Measurements </a:t>
            </a:r>
            <a:r>
              <a:rPr lang="tr-TR" sz="2400" b="1" i="1" dirty="0" smtClean="0">
                <a:solidFill>
                  <a:srgbClr val="FF0000"/>
                </a:solidFill>
              </a:rPr>
              <a:t/>
            </a:r>
            <a:br>
              <a:rPr lang="tr-TR" sz="2400" b="1" i="1" dirty="0" smtClean="0">
                <a:solidFill>
                  <a:srgbClr val="FF0000"/>
                </a:solidFill>
              </a:rPr>
            </a:br>
            <a:r>
              <a:rPr lang="en-US" sz="2400" b="1" i="1" dirty="0" smtClean="0">
                <a:solidFill>
                  <a:srgbClr val="FF0000"/>
                </a:solidFill>
              </a:rPr>
              <a:t>1.1 Standards of Length, Mass and Time </a:t>
            </a:r>
            <a:r>
              <a:rPr lang="tr-TR" sz="2400" b="1" i="1" dirty="0" smtClean="0">
                <a:solidFill>
                  <a:srgbClr val="FF0000"/>
                </a:solidFill>
              </a:rPr>
              <a:t/>
            </a:r>
            <a:br>
              <a:rPr lang="tr-TR" sz="2400" b="1" i="1" dirty="0" smtClean="0">
                <a:solidFill>
                  <a:srgbClr val="FF0000"/>
                </a:solidFill>
              </a:rPr>
            </a:br>
            <a:r>
              <a:rPr lang="en-US" sz="2400" b="1" i="1" dirty="0" smtClean="0">
                <a:solidFill>
                  <a:srgbClr val="FF0000"/>
                </a:solidFill>
              </a:rPr>
              <a:t>1.</a:t>
            </a:r>
            <a:r>
              <a:rPr lang="tr-TR" sz="2400" b="1" i="1" dirty="0" smtClean="0">
                <a:solidFill>
                  <a:srgbClr val="FF0000"/>
                </a:solidFill>
              </a:rPr>
              <a:t>4</a:t>
            </a:r>
            <a:r>
              <a:rPr lang="en-US" sz="2400" b="1" i="1" dirty="0" smtClean="0">
                <a:solidFill>
                  <a:srgbClr val="FF0000"/>
                </a:solidFill>
              </a:rPr>
              <a:t> Dimensional Analysis </a:t>
            </a:r>
            <a:r>
              <a:rPr lang="tr-TR" sz="2400" b="1" i="1" dirty="0" smtClean="0">
                <a:solidFill>
                  <a:srgbClr val="FF0000"/>
                </a:solidFill>
              </a:rPr>
              <a:t/>
            </a:r>
            <a:br>
              <a:rPr lang="tr-TR" sz="2400" b="1" i="1" dirty="0" smtClean="0">
                <a:solidFill>
                  <a:srgbClr val="FF0000"/>
                </a:solidFill>
              </a:rPr>
            </a:br>
            <a:r>
              <a:rPr lang="en-US" sz="2400" b="1" i="1" dirty="0" smtClean="0">
                <a:solidFill>
                  <a:srgbClr val="FF0000"/>
                </a:solidFill>
              </a:rPr>
              <a:t>1.5 Conversion of Units </a:t>
            </a:r>
            <a:r>
              <a:rPr lang="tr-TR" sz="2400" b="1" i="1" dirty="0" smtClean="0">
                <a:solidFill>
                  <a:srgbClr val="FF0000"/>
                </a:solidFill>
              </a:rPr>
              <a:t/>
            </a:r>
            <a:br>
              <a:rPr lang="tr-TR" sz="2400" b="1" i="1" dirty="0" smtClean="0">
                <a:solidFill>
                  <a:srgbClr val="FF0000"/>
                </a:solidFill>
              </a:rPr>
            </a:br>
            <a:r>
              <a:rPr lang="en-US" sz="2400" b="1" i="1" dirty="0" smtClean="0">
                <a:solidFill>
                  <a:srgbClr val="FF0000"/>
                </a:solidFill>
              </a:rPr>
              <a:t>1.7 Significant Figures </a:t>
            </a:r>
            <a:endParaRPr lang="tr-TR" sz="2400" b="1" i="1" dirty="0">
              <a:solidFill>
                <a:srgbClr val="FF0000"/>
              </a:solidFill>
            </a:endParaRPr>
          </a:p>
        </p:txBody>
      </p:sp>
      <p:pic>
        <p:nvPicPr>
          <p:cNvPr id="3" name="Resim 2"/>
          <p:cNvPicPr>
            <a:picLocks noChangeAspect="1"/>
          </p:cNvPicPr>
          <p:nvPr/>
        </p:nvPicPr>
        <p:blipFill>
          <a:blip r:embed="rId2"/>
          <a:stretch>
            <a:fillRect/>
          </a:stretch>
        </p:blipFill>
        <p:spPr>
          <a:xfrm>
            <a:off x="386081" y="2501745"/>
            <a:ext cx="5384800" cy="4305673"/>
          </a:xfrm>
          <a:prstGeom prst="rect">
            <a:avLst/>
          </a:prstGeom>
        </p:spPr>
      </p:pic>
      <p:pic>
        <p:nvPicPr>
          <p:cNvPr id="5" name="Resim 4"/>
          <p:cNvPicPr>
            <a:picLocks noChangeAspect="1"/>
          </p:cNvPicPr>
          <p:nvPr/>
        </p:nvPicPr>
        <p:blipFill>
          <a:blip r:embed="rId3"/>
          <a:stretch>
            <a:fillRect/>
          </a:stretch>
        </p:blipFill>
        <p:spPr>
          <a:xfrm>
            <a:off x="6526298" y="2501745"/>
            <a:ext cx="5357324" cy="3581710"/>
          </a:xfrm>
          <a:prstGeom prst="rect">
            <a:avLst/>
          </a:prstGeom>
        </p:spPr>
      </p:pic>
      <p:sp>
        <p:nvSpPr>
          <p:cNvPr id="6" name="Sağ Ok 5"/>
          <p:cNvSpPr/>
          <p:nvPr/>
        </p:nvSpPr>
        <p:spPr>
          <a:xfrm>
            <a:off x="5794778" y="3896360"/>
            <a:ext cx="731520" cy="792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82526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
        <p:nvSpPr>
          <p:cNvPr id="9" name="Unvan 1"/>
          <p:cNvSpPr txBox="1">
            <a:spLocks/>
          </p:cNvSpPr>
          <p:nvPr/>
        </p:nvSpPr>
        <p:spPr>
          <a:xfrm>
            <a:off x="61624" y="-76807"/>
            <a:ext cx="11898728" cy="743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latin typeface="+mn-lt"/>
              </a:rPr>
              <a:t>1.5 Conversion of Units </a:t>
            </a:r>
            <a:endParaRPr lang="tr-TR" sz="2400" b="1" i="1" dirty="0">
              <a:solidFill>
                <a:srgbClr val="FF0000"/>
              </a:solidFill>
              <a:latin typeface="+mn-lt"/>
            </a:endParaRPr>
          </a:p>
        </p:txBody>
      </p:sp>
      <p:sp>
        <p:nvSpPr>
          <p:cNvPr id="2" name="Dikdörtgen 1"/>
          <p:cNvSpPr/>
          <p:nvPr/>
        </p:nvSpPr>
        <p:spPr>
          <a:xfrm>
            <a:off x="61624" y="1641995"/>
            <a:ext cx="12054176" cy="923330"/>
          </a:xfrm>
          <a:prstGeom prst="rect">
            <a:avLst/>
          </a:prstGeom>
        </p:spPr>
        <p:txBody>
          <a:bodyPr wrap="square">
            <a:spAutoFit/>
          </a:bodyPr>
          <a:lstStyle/>
          <a:p>
            <a:r>
              <a:rPr lang="en-US" b="1" u="sng" dirty="0" smtClean="0">
                <a:solidFill>
                  <a:srgbClr val="FF0000"/>
                </a:solidFill>
              </a:rPr>
              <a:t>The traffic light turns green, and the driver of a high-performance car slams the accelerator to the floor. The accelerometer registers 22.0 m/s</a:t>
            </a:r>
            <a:r>
              <a:rPr lang="en-US" b="1" u="sng" baseline="30000" dirty="0" smtClean="0">
                <a:solidFill>
                  <a:srgbClr val="FF0000"/>
                </a:solidFill>
              </a:rPr>
              <a:t>2</a:t>
            </a:r>
            <a:r>
              <a:rPr lang="en-US" b="1" u="sng" dirty="0" smtClean="0">
                <a:solidFill>
                  <a:srgbClr val="FF0000"/>
                </a:solidFill>
              </a:rPr>
              <a:t>. </a:t>
            </a:r>
            <a:endParaRPr lang="tr-TR" b="1" u="sng" dirty="0" smtClean="0">
              <a:solidFill>
                <a:srgbClr val="FF0000"/>
              </a:solidFill>
            </a:endParaRPr>
          </a:p>
          <a:p>
            <a:r>
              <a:rPr lang="en-US" b="1" u="sng" dirty="0" smtClean="0">
                <a:solidFill>
                  <a:srgbClr val="FF0000"/>
                </a:solidFill>
              </a:rPr>
              <a:t>Convert this reading to km/min</a:t>
            </a:r>
            <a:r>
              <a:rPr lang="en-US" b="1" u="sng" baseline="30000" dirty="0" smtClean="0">
                <a:solidFill>
                  <a:srgbClr val="FF0000"/>
                </a:solidFill>
              </a:rPr>
              <a:t>2</a:t>
            </a:r>
            <a:r>
              <a:rPr lang="en-US" b="1" u="sng" dirty="0" smtClean="0">
                <a:solidFill>
                  <a:srgbClr val="FF0000"/>
                </a:solidFill>
              </a:rPr>
              <a:t>.</a:t>
            </a:r>
            <a:endParaRPr lang="tr-TR" b="1" u="sng" dirty="0">
              <a:solidFill>
                <a:srgbClr val="FF0000"/>
              </a:solidFill>
            </a:endParaRPr>
          </a:p>
        </p:txBody>
      </p:sp>
      <p:pic>
        <p:nvPicPr>
          <p:cNvPr id="5" name="Resim 4"/>
          <p:cNvPicPr>
            <a:picLocks noChangeAspect="1"/>
          </p:cNvPicPr>
          <p:nvPr/>
        </p:nvPicPr>
        <p:blipFill>
          <a:blip r:embed="rId2"/>
          <a:stretch>
            <a:fillRect/>
          </a:stretch>
        </p:blipFill>
        <p:spPr>
          <a:xfrm>
            <a:off x="61624" y="2890885"/>
            <a:ext cx="12126641" cy="1012899"/>
          </a:xfrm>
          <a:prstGeom prst="rect">
            <a:avLst/>
          </a:prstGeom>
        </p:spPr>
      </p:pic>
    </p:spTree>
    <p:extLst>
      <p:ext uri="{BB962C8B-B14F-4D97-AF65-F5344CB8AC3E}">
        <p14:creationId xmlns:p14="http://schemas.microsoft.com/office/powerpoint/2010/main" val="2779790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88222" y="991208"/>
            <a:ext cx="11658338" cy="4942232"/>
          </a:xfrm>
          <a:prstGeom prst="rect">
            <a:avLst/>
          </a:prstGeom>
        </p:spPr>
      </p:pic>
      <p:sp>
        <p:nvSpPr>
          <p:cNvPr id="6" name="Dikdörtgen 5"/>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
        <p:nvSpPr>
          <p:cNvPr id="7" name="Unvan 1"/>
          <p:cNvSpPr txBox="1">
            <a:spLocks/>
          </p:cNvSpPr>
          <p:nvPr/>
        </p:nvSpPr>
        <p:spPr>
          <a:xfrm>
            <a:off x="61624" y="-76807"/>
            <a:ext cx="11898728" cy="743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latin typeface="+mn-lt"/>
              </a:rPr>
              <a:t>1.5 Conversion of Units </a:t>
            </a:r>
            <a:endParaRPr lang="tr-TR" sz="2400" b="1" i="1" dirty="0">
              <a:solidFill>
                <a:srgbClr val="FF0000"/>
              </a:solidFill>
              <a:latin typeface="+mn-lt"/>
            </a:endParaRPr>
          </a:p>
        </p:txBody>
      </p:sp>
    </p:spTree>
    <p:extLst>
      <p:ext uri="{BB962C8B-B14F-4D97-AF65-F5344CB8AC3E}">
        <p14:creationId xmlns:p14="http://schemas.microsoft.com/office/powerpoint/2010/main" val="1232404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
        <p:nvSpPr>
          <p:cNvPr id="5" name="Unvan 1"/>
          <p:cNvSpPr txBox="1">
            <a:spLocks/>
          </p:cNvSpPr>
          <p:nvPr/>
        </p:nvSpPr>
        <p:spPr>
          <a:xfrm>
            <a:off x="0" y="0"/>
            <a:ext cx="11898728" cy="3561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latin typeface="+mn-lt"/>
              </a:rPr>
              <a:t>1.7 Uncertainty in Measurement and Significant Figures</a:t>
            </a:r>
            <a:endParaRPr lang="tr-TR" sz="2400" b="1" i="1" dirty="0">
              <a:solidFill>
                <a:srgbClr val="FF0000"/>
              </a:solidFill>
              <a:latin typeface="+mn-lt"/>
            </a:endParaRPr>
          </a:p>
        </p:txBody>
      </p:sp>
      <p:sp>
        <p:nvSpPr>
          <p:cNvPr id="6" name="Dikdörtgen 5"/>
          <p:cNvSpPr/>
          <p:nvPr/>
        </p:nvSpPr>
        <p:spPr>
          <a:xfrm>
            <a:off x="268126" y="2143174"/>
            <a:ext cx="11362475" cy="2308324"/>
          </a:xfrm>
          <a:prstGeom prst="rect">
            <a:avLst/>
          </a:prstGeom>
        </p:spPr>
        <p:txBody>
          <a:bodyPr wrap="square">
            <a:spAutoFit/>
          </a:bodyPr>
          <a:lstStyle/>
          <a:p>
            <a:pPr marL="285750" indent="-285750" algn="just">
              <a:buFont typeface="Wingdings" panose="05000000000000000000" pitchFamily="2" charset="2"/>
              <a:buChar char="Ø"/>
            </a:pPr>
            <a:r>
              <a:rPr lang="en-US" sz="2400" dirty="0" smtClean="0"/>
              <a:t>Physics is a science in which mathematical laws are tested by experiment. </a:t>
            </a:r>
            <a:endParaRPr lang="tr-TR" sz="2400" dirty="0"/>
          </a:p>
          <a:p>
            <a:pPr marL="285750" indent="-285750" algn="just">
              <a:buFont typeface="Wingdings" panose="05000000000000000000" pitchFamily="2" charset="2"/>
              <a:buChar char="Ø"/>
            </a:pPr>
            <a:r>
              <a:rPr lang="en-US" sz="2400" dirty="0" smtClean="0"/>
              <a:t>No physical quantity can be determined with complete accuracy because our senses are physically limited, even when extended with microscopes, cyclotrons, and other instruments. </a:t>
            </a:r>
            <a:endParaRPr lang="tr-TR" sz="2400" dirty="0"/>
          </a:p>
          <a:p>
            <a:pPr marL="285750" indent="-285750" algn="just">
              <a:buFont typeface="Wingdings" panose="05000000000000000000" pitchFamily="2" charset="2"/>
              <a:buChar char="Ø"/>
            </a:pPr>
            <a:r>
              <a:rPr lang="en-US" sz="2400" dirty="0" smtClean="0"/>
              <a:t>Consequently, it’s important to develop methods of determining the accuracy of measurements.</a:t>
            </a:r>
            <a:endParaRPr lang="tr-TR" sz="2400" dirty="0"/>
          </a:p>
        </p:txBody>
      </p:sp>
    </p:spTree>
    <p:extLst>
      <p:ext uri="{BB962C8B-B14F-4D97-AF65-F5344CB8AC3E}">
        <p14:creationId xmlns:p14="http://schemas.microsoft.com/office/powerpoint/2010/main" val="1068242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211408" y="0"/>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
        <p:nvSpPr>
          <p:cNvPr id="5" name="Unvan 1"/>
          <p:cNvSpPr txBox="1">
            <a:spLocks/>
          </p:cNvSpPr>
          <p:nvPr/>
        </p:nvSpPr>
        <p:spPr>
          <a:xfrm>
            <a:off x="0" y="0"/>
            <a:ext cx="11898728" cy="3561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latin typeface="+mn-lt"/>
              </a:rPr>
              <a:t>1.7 Uncertainty in Measurement and Significant Figures</a:t>
            </a:r>
            <a:endParaRPr lang="tr-TR" sz="2400" b="1" i="1" dirty="0">
              <a:solidFill>
                <a:srgbClr val="FF0000"/>
              </a:solidFill>
              <a:latin typeface="+mn-lt"/>
            </a:endParaRPr>
          </a:p>
        </p:txBody>
      </p:sp>
      <mc:AlternateContent xmlns:mc="http://schemas.openxmlformats.org/markup-compatibility/2006">
        <mc:Choice xmlns:a14="http://schemas.microsoft.com/office/drawing/2010/main" Requires="a14">
          <p:sp>
            <p:nvSpPr>
              <p:cNvPr id="7" name="Dikdörtgen 6"/>
              <p:cNvSpPr/>
              <p:nvPr/>
            </p:nvSpPr>
            <p:spPr>
              <a:xfrm>
                <a:off x="61546" y="580294"/>
                <a:ext cx="12130454" cy="6370975"/>
              </a:xfrm>
              <a:prstGeom prst="rect">
                <a:avLst/>
              </a:prstGeom>
            </p:spPr>
            <p:txBody>
              <a:bodyPr wrap="square">
                <a:spAutoFit/>
              </a:bodyPr>
              <a:lstStyle/>
              <a:p>
                <a:pPr marL="285750" indent="-285750">
                  <a:buFont typeface="Wingdings" panose="05000000000000000000" pitchFamily="2" charset="2"/>
                  <a:buChar char="Ø"/>
                </a:pPr>
                <a:r>
                  <a:rPr lang="en-US" sz="2400" dirty="0" smtClean="0"/>
                  <a:t>Suppose that in a laboratory experiment we measure the area of a rectangular plate with a meter stick.</a:t>
                </a:r>
                <a:endParaRPr lang="tr-TR" sz="2400" dirty="0" smtClean="0"/>
              </a:p>
              <a:p>
                <a:pPr marL="285750" indent="-285750">
                  <a:buFont typeface="Wingdings" panose="05000000000000000000" pitchFamily="2" charset="2"/>
                  <a:buChar char="Ø"/>
                </a:pPr>
                <a:r>
                  <a:rPr lang="en-US" sz="2400" dirty="0" smtClean="0"/>
                  <a:t> Let’s assume that the accuracy to which we can measure a particular dimension of the plate is 60.1 cm. </a:t>
                </a:r>
                <a:endParaRPr lang="tr-TR" sz="2400" dirty="0" smtClean="0"/>
              </a:p>
              <a:p>
                <a:pPr marL="285750" indent="-285750">
                  <a:buFont typeface="Wingdings" panose="05000000000000000000" pitchFamily="2" charset="2"/>
                  <a:buChar char="Ø"/>
                </a:pPr>
                <a:endParaRPr lang="tr-TR" sz="2400" dirty="0"/>
              </a:p>
              <a:p>
                <a:pPr marL="285750" indent="-285750">
                  <a:buFont typeface="Wingdings" panose="05000000000000000000" pitchFamily="2" charset="2"/>
                  <a:buChar char="Ø"/>
                </a:pPr>
                <a:r>
                  <a:rPr lang="en-US" sz="2400" dirty="0" smtClean="0"/>
                  <a:t>If the length of the plate is measured to be 16.3 cm, we can claim only that it lies somewhere between 16.2 cm and 16.4 cm.</a:t>
                </a:r>
                <a:endParaRPr lang="tr-TR" sz="2400" dirty="0" smtClean="0"/>
              </a:p>
              <a:p>
                <a:pPr marL="285750" indent="-285750">
                  <a:buFont typeface="Wingdings" panose="05000000000000000000" pitchFamily="2" charset="2"/>
                  <a:buChar char="Ø"/>
                </a:pPr>
                <a:r>
                  <a:rPr lang="en-US" sz="2400" dirty="0" smtClean="0"/>
                  <a:t> In this case, we say that the measured value has three significant figures. </a:t>
                </a:r>
                <a:endParaRPr lang="tr-TR" sz="2400" dirty="0" smtClean="0"/>
              </a:p>
              <a:p>
                <a:pPr marL="285750" indent="-285750">
                  <a:buFont typeface="Wingdings" panose="05000000000000000000" pitchFamily="2" charset="2"/>
                  <a:buChar char="Ø"/>
                </a:pPr>
                <a:r>
                  <a:rPr lang="en-US" sz="2400" dirty="0" smtClean="0"/>
                  <a:t>Likewise, if the plate’s width is measured to be 4.5 cm, the actual value lies between 4.4 cm and 4.6 cm. </a:t>
                </a:r>
                <a:endParaRPr lang="tr-TR" sz="2400" dirty="0" smtClean="0"/>
              </a:p>
              <a:p>
                <a:pPr marL="285750" indent="-285750">
                  <a:buFont typeface="Wingdings" panose="05000000000000000000" pitchFamily="2" charset="2"/>
                  <a:buChar char="Ø"/>
                </a:pPr>
                <a:r>
                  <a:rPr lang="en-US" sz="2400" dirty="0" smtClean="0"/>
                  <a:t>This measured value has only two significant figures. </a:t>
                </a:r>
                <a:endParaRPr lang="tr-TR" sz="2400" dirty="0" smtClean="0"/>
              </a:p>
              <a:p>
                <a:pPr marL="285750" indent="-285750">
                  <a:buFont typeface="Wingdings" panose="05000000000000000000" pitchFamily="2" charset="2"/>
                  <a:buChar char="Ø"/>
                </a:pPr>
                <a:r>
                  <a:rPr lang="en-US" sz="2400" dirty="0" smtClean="0"/>
                  <a:t>We could write the measured values as </a:t>
                </a:r>
                <a14:m>
                  <m:oMath xmlns:m="http://schemas.openxmlformats.org/officeDocument/2006/math">
                    <m:r>
                      <a:rPr lang="tr-TR" sz="2400" b="0" i="1" dirty="0" smtClean="0">
                        <a:latin typeface="Cambria Math" panose="02040503050406030204" pitchFamily="18" charset="0"/>
                      </a:rPr>
                      <m:t>16.3</m:t>
                    </m:r>
                    <m:r>
                      <a:rPr lang="tr-TR" sz="2400" b="0" i="1" dirty="0" smtClean="0">
                        <a:latin typeface="Cambria Math" panose="02040503050406030204" pitchFamily="18" charset="0"/>
                        <a:ea typeface="Cambria Math" panose="02040503050406030204" pitchFamily="18" charset="0"/>
                      </a:rPr>
                      <m:t>±0.1</m:t>
                    </m:r>
                  </m:oMath>
                </a14:m>
                <a:r>
                  <a:rPr lang="en-US" sz="2400" dirty="0" smtClean="0"/>
                  <a:t>cm and </a:t>
                </a:r>
                <a14:m>
                  <m:oMath xmlns:m="http://schemas.openxmlformats.org/officeDocument/2006/math">
                    <m:r>
                      <a:rPr lang="tr-TR" sz="2400" b="0" i="1" dirty="0" smtClean="0">
                        <a:latin typeface="Cambria Math" panose="02040503050406030204" pitchFamily="18" charset="0"/>
                      </a:rPr>
                      <m:t>4.5</m:t>
                    </m:r>
                    <m:r>
                      <a:rPr lang="tr-TR" sz="2400" b="0" i="1" dirty="0" smtClean="0">
                        <a:latin typeface="Cambria Math" panose="02040503050406030204" pitchFamily="18" charset="0"/>
                        <a:ea typeface="Cambria Math" panose="02040503050406030204" pitchFamily="18" charset="0"/>
                      </a:rPr>
                      <m:t>±0.1</m:t>
                    </m:r>
                  </m:oMath>
                </a14:m>
                <a:r>
                  <a:rPr lang="en-US" sz="2400" dirty="0" smtClean="0"/>
                  <a:t>cm. In general, a significant figure is a reliably known digit (other than a zero used to locate a decimal point). </a:t>
                </a:r>
                <a:endParaRPr lang="tr-TR" sz="2400" dirty="0" smtClean="0"/>
              </a:p>
              <a:p>
                <a:pPr marL="285750" indent="-285750">
                  <a:buFont typeface="Wingdings" panose="05000000000000000000" pitchFamily="2" charset="2"/>
                  <a:buChar char="Ø"/>
                </a:pPr>
                <a:r>
                  <a:rPr lang="en-US" sz="2400" dirty="0" smtClean="0"/>
                  <a:t>Note that in each case, the final number has some uncertainty associated with it, and is therefore not 100% reliable. </a:t>
                </a:r>
                <a:endParaRPr lang="tr-TR" sz="2400" dirty="0" smtClean="0"/>
              </a:p>
              <a:p>
                <a:pPr marL="285750" indent="-285750">
                  <a:buFont typeface="Wingdings" panose="05000000000000000000" pitchFamily="2" charset="2"/>
                  <a:buChar char="Ø"/>
                </a:pPr>
                <a:r>
                  <a:rPr lang="en-US" sz="2400" dirty="0" smtClean="0"/>
                  <a:t>Despite the uncertainty, that number is retained and considered significant because it does convey some information.</a:t>
                </a:r>
                <a:endParaRPr lang="tr-TR" sz="2400" dirty="0"/>
              </a:p>
            </p:txBody>
          </p:sp>
        </mc:Choice>
        <mc:Fallback>
          <p:sp>
            <p:nvSpPr>
              <p:cNvPr id="7" name="Dikdörtgen 6"/>
              <p:cNvSpPr>
                <a:spLocks noRot="1" noChangeAspect="1" noMove="1" noResize="1" noEditPoints="1" noAdjustHandles="1" noChangeArrowheads="1" noChangeShapeType="1" noTextEdit="1"/>
              </p:cNvSpPr>
              <p:nvPr/>
            </p:nvSpPr>
            <p:spPr>
              <a:xfrm>
                <a:off x="61546" y="580294"/>
                <a:ext cx="12130454" cy="6370975"/>
              </a:xfrm>
              <a:prstGeom prst="rect">
                <a:avLst/>
              </a:prstGeom>
              <a:blipFill>
                <a:blip r:embed="rId2"/>
                <a:stretch>
                  <a:fillRect l="-653" t="-766" r="-1307" b="-1244"/>
                </a:stretch>
              </a:blipFill>
            </p:spPr>
            <p:txBody>
              <a:bodyPr/>
              <a:lstStyle/>
              <a:p>
                <a:r>
                  <a:rPr lang="tr-TR">
                    <a:noFill/>
                  </a:rPr>
                  <a:t> </a:t>
                </a:r>
              </a:p>
            </p:txBody>
          </p:sp>
        </mc:Fallback>
      </mc:AlternateContent>
    </p:spTree>
    <p:extLst>
      <p:ext uri="{BB962C8B-B14F-4D97-AF65-F5344CB8AC3E}">
        <p14:creationId xmlns:p14="http://schemas.microsoft.com/office/powerpoint/2010/main" val="1708168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211408" y="0"/>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
        <p:nvSpPr>
          <p:cNvPr id="5" name="Unvan 1"/>
          <p:cNvSpPr txBox="1">
            <a:spLocks/>
          </p:cNvSpPr>
          <p:nvPr/>
        </p:nvSpPr>
        <p:spPr>
          <a:xfrm>
            <a:off x="0" y="0"/>
            <a:ext cx="11898728" cy="3561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latin typeface="+mn-lt"/>
              </a:rPr>
              <a:t>1.7 Uncertainty in Measurement and Significant Figures</a:t>
            </a:r>
            <a:endParaRPr lang="tr-TR" sz="2400" b="1" i="1" dirty="0">
              <a:solidFill>
                <a:srgbClr val="FF0000"/>
              </a:solidFill>
              <a:latin typeface="+mn-lt"/>
            </a:endParaRPr>
          </a:p>
        </p:txBody>
      </p:sp>
      <p:sp>
        <p:nvSpPr>
          <p:cNvPr id="7" name="Dikdörtgen 6"/>
          <p:cNvSpPr/>
          <p:nvPr/>
        </p:nvSpPr>
        <p:spPr>
          <a:xfrm>
            <a:off x="61546" y="580294"/>
            <a:ext cx="12130454" cy="6001643"/>
          </a:xfrm>
          <a:prstGeom prst="rect">
            <a:avLst/>
          </a:prstGeom>
        </p:spPr>
        <p:txBody>
          <a:bodyPr wrap="square">
            <a:spAutoFit/>
          </a:bodyPr>
          <a:lstStyle/>
          <a:p>
            <a:pPr marL="285750" indent="-285750">
              <a:buFont typeface="Wingdings" panose="05000000000000000000" pitchFamily="2" charset="2"/>
              <a:buChar char="Ø"/>
            </a:pPr>
            <a:r>
              <a:rPr lang="en-US" sz="2400" dirty="0" smtClean="0"/>
              <a:t>Suppose we would like to find the area of the plate by multiplying the two measured values together. </a:t>
            </a:r>
            <a:endParaRPr lang="tr-TR" sz="2400" dirty="0" smtClean="0"/>
          </a:p>
          <a:p>
            <a:pPr marL="285750" indent="-285750">
              <a:buFont typeface="Wingdings" panose="05000000000000000000" pitchFamily="2" charset="2"/>
              <a:buChar char="Ø"/>
            </a:pPr>
            <a:r>
              <a:rPr lang="en-US" sz="2400" dirty="0" smtClean="0"/>
              <a:t>The final value can range between </a:t>
            </a:r>
            <a:endParaRPr lang="tr-TR" sz="2400" dirty="0" smtClean="0"/>
          </a:p>
          <a:p>
            <a:pPr marL="285750" indent="-285750">
              <a:buFont typeface="Wingdings" panose="05000000000000000000" pitchFamily="2" charset="2"/>
              <a:buChar char="Ø"/>
            </a:pPr>
            <a:r>
              <a:rPr lang="en-US" sz="2400" dirty="0" smtClean="0"/>
              <a:t>(16.3 </a:t>
            </a:r>
            <a:r>
              <a:rPr lang="tr-TR" sz="2400" dirty="0" smtClean="0"/>
              <a:t>-</a:t>
            </a:r>
            <a:r>
              <a:rPr lang="en-US" sz="2400" dirty="0" smtClean="0"/>
              <a:t> 0.1 cm)(4.5 </a:t>
            </a:r>
            <a:r>
              <a:rPr lang="tr-TR" sz="2400" dirty="0" smtClean="0"/>
              <a:t>-</a:t>
            </a:r>
            <a:r>
              <a:rPr lang="en-US" sz="2400" dirty="0" smtClean="0"/>
              <a:t> 0.1 cm) </a:t>
            </a:r>
            <a:r>
              <a:rPr lang="tr-TR" sz="2400" dirty="0" smtClean="0"/>
              <a:t>=</a:t>
            </a:r>
            <a:r>
              <a:rPr lang="en-US" sz="2400" dirty="0" smtClean="0"/>
              <a:t> (16.2 cm)(4.4 cm) </a:t>
            </a:r>
            <a:r>
              <a:rPr lang="tr-TR" sz="2400" dirty="0" smtClean="0"/>
              <a:t>=</a:t>
            </a:r>
            <a:r>
              <a:rPr lang="en-US" sz="2400" dirty="0" smtClean="0"/>
              <a:t> 71.28 cm</a:t>
            </a:r>
            <a:r>
              <a:rPr lang="en-US" sz="2400" baseline="30000" dirty="0" smtClean="0"/>
              <a:t>2</a:t>
            </a:r>
            <a:r>
              <a:rPr lang="en-US" sz="2400" dirty="0" smtClean="0"/>
              <a:t> and </a:t>
            </a:r>
            <a:endParaRPr lang="tr-TR" sz="2400" dirty="0" smtClean="0"/>
          </a:p>
          <a:p>
            <a:pPr marL="285750" indent="-285750">
              <a:buFont typeface="Wingdings" panose="05000000000000000000" pitchFamily="2" charset="2"/>
              <a:buChar char="Ø"/>
            </a:pPr>
            <a:r>
              <a:rPr lang="en-US" sz="2400" dirty="0" smtClean="0"/>
              <a:t>(16.3 </a:t>
            </a:r>
            <a:r>
              <a:rPr lang="tr-TR" sz="2400" dirty="0" smtClean="0"/>
              <a:t>+</a:t>
            </a:r>
            <a:r>
              <a:rPr lang="en-US" sz="2400" dirty="0" smtClean="0"/>
              <a:t> 0.1 cm)(4.5 </a:t>
            </a:r>
            <a:r>
              <a:rPr lang="tr-TR" sz="2400" dirty="0" smtClean="0"/>
              <a:t>+</a:t>
            </a:r>
            <a:r>
              <a:rPr lang="en-US" sz="2400" dirty="0" smtClean="0"/>
              <a:t>0.1 cm) </a:t>
            </a:r>
            <a:r>
              <a:rPr lang="tr-TR" sz="2400" dirty="0" smtClean="0"/>
              <a:t>=</a:t>
            </a:r>
            <a:r>
              <a:rPr lang="en-US" sz="2400" dirty="0" smtClean="0"/>
              <a:t> (16.4 cm)(4.6 cm) </a:t>
            </a:r>
            <a:r>
              <a:rPr lang="tr-TR" sz="2400" dirty="0" smtClean="0"/>
              <a:t>=</a:t>
            </a:r>
            <a:r>
              <a:rPr lang="en-US" sz="2400" dirty="0" smtClean="0"/>
              <a:t> 75.44 cm</a:t>
            </a:r>
            <a:r>
              <a:rPr lang="en-US" sz="2400" baseline="30000" dirty="0" smtClean="0"/>
              <a:t>2</a:t>
            </a:r>
            <a:r>
              <a:rPr lang="en-US" sz="2400" dirty="0" smtClean="0"/>
              <a:t>. </a:t>
            </a:r>
            <a:endParaRPr lang="tr-TR" sz="2400" dirty="0" smtClean="0"/>
          </a:p>
          <a:p>
            <a:pPr marL="285750" indent="-285750">
              <a:buFont typeface="Wingdings" panose="05000000000000000000" pitchFamily="2" charset="2"/>
              <a:buChar char="Ø"/>
            </a:pPr>
            <a:r>
              <a:rPr lang="en-US" sz="2400" dirty="0" smtClean="0"/>
              <a:t>Claiming to know anything about the hundredths place, or even the tenths place, doesn’t make any sense, because it’s clear we can’t even be certain of the units place, whether it’s the 1 in 71, the 5 in 75, or somewhere in between. </a:t>
            </a:r>
            <a:endParaRPr lang="tr-TR" sz="2400" dirty="0" smtClean="0"/>
          </a:p>
          <a:p>
            <a:pPr marL="285750" indent="-285750">
              <a:buFont typeface="Wingdings" panose="05000000000000000000" pitchFamily="2" charset="2"/>
              <a:buChar char="Ø"/>
            </a:pPr>
            <a:r>
              <a:rPr lang="en-US" sz="2400" dirty="0" smtClean="0"/>
              <a:t>The tenths and the hundredths places are clearly not significant. </a:t>
            </a:r>
            <a:endParaRPr lang="tr-TR" sz="2400" dirty="0" smtClean="0"/>
          </a:p>
          <a:p>
            <a:pPr marL="285750" indent="-285750">
              <a:buFont typeface="Wingdings" panose="05000000000000000000" pitchFamily="2" charset="2"/>
              <a:buChar char="Ø"/>
            </a:pPr>
            <a:r>
              <a:rPr lang="en-US" sz="2400" dirty="0" smtClean="0"/>
              <a:t>We have some information about the units place, so that number is significant. </a:t>
            </a:r>
            <a:endParaRPr lang="tr-TR" sz="2400" dirty="0" smtClean="0"/>
          </a:p>
          <a:p>
            <a:pPr marL="285750" indent="-285750">
              <a:buFont typeface="Wingdings" panose="05000000000000000000" pitchFamily="2" charset="2"/>
              <a:buChar char="Ø"/>
            </a:pPr>
            <a:r>
              <a:rPr lang="en-US" sz="2400" dirty="0" smtClean="0"/>
              <a:t>Multiplying the numbers at the middle of the uncertainty ranges gives </a:t>
            </a:r>
            <a:endParaRPr lang="tr-TR" sz="2400" dirty="0" smtClean="0"/>
          </a:p>
          <a:p>
            <a:pPr marL="285750" indent="-285750">
              <a:buFont typeface="Wingdings" panose="05000000000000000000" pitchFamily="2" charset="2"/>
              <a:buChar char="Ø"/>
            </a:pPr>
            <a:r>
              <a:rPr lang="en-US" sz="2400" dirty="0" smtClean="0"/>
              <a:t>(16.3 cm) (4.5 cm) </a:t>
            </a:r>
            <a:r>
              <a:rPr lang="tr-TR" sz="2400" dirty="0" smtClean="0"/>
              <a:t>=</a:t>
            </a:r>
            <a:r>
              <a:rPr lang="en-US" sz="2400" dirty="0" smtClean="0"/>
              <a:t> 73.35 cm</a:t>
            </a:r>
            <a:r>
              <a:rPr lang="en-US" sz="2400" baseline="30000" dirty="0" smtClean="0"/>
              <a:t>2</a:t>
            </a:r>
            <a:r>
              <a:rPr lang="en-US" sz="2400" dirty="0" smtClean="0"/>
              <a:t>, which is also in the middle of the area’s uncertainty range. Because the hundredths and tenths are not significant, we drop them and take the answer to be 73 cm</a:t>
            </a:r>
            <a:r>
              <a:rPr lang="en-US" sz="2400" baseline="30000" dirty="0" smtClean="0"/>
              <a:t>2</a:t>
            </a:r>
            <a:r>
              <a:rPr lang="en-US" sz="2400" dirty="0" smtClean="0"/>
              <a:t>, with an uncertainty of 62 cm</a:t>
            </a:r>
            <a:r>
              <a:rPr lang="en-US" sz="2400" baseline="30000" dirty="0" smtClean="0"/>
              <a:t>2</a:t>
            </a:r>
            <a:r>
              <a:rPr lang="en-US" sz="2400" dirty="0" smtClean="0"/>
              <a:t>. </a:t>
            </a:r>
            <a:endParaRPr lang="tr-TR" sz="2400" dirty="0" smtClean="0"/>
          </a:p>
          <a:p>
            <a:pPr marL="285750" indent="-285750">
              <a:buFont typeface="Wingdings" panose="05000000000000000000" pitchFamily="2" charset="2"/>
              <a:buChar char="Ø"/>
            </a:pPr>
            <a:r>
              <a:rPr lang="en-US" sz="2400" dirty="0" smtClean="0"/>
              <a:t>Note that the answer has two significant figures, the same number of figures as the least accurately known quantity being multiplied, the 4.5-cm width</a:t>
            </a:r>
            <a:endParaRPr lang="tr-TR" sz="2400" dirty="0"/>
          </a:p>
        </p:txBody>
      </p:sp>
    </p:spTree>
    <p:extLst>
      <p:ext uri="{BB962C8B-B14F-4D97-AF65-F5344CB8AC3E}">
        <p14:creationId xmlns:p14="http://schemas.microsoft.com/office/powerpoint/2010/main" val="2277192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211408" y="0"/>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
        <p:nvSpPr>
          <p:cNvPr id="5" name="Unvan 1"/>
          <p:cNvSpPr txBox="1">
            <a:spLocks/>
          </p:cNvSpPr>
          <p:nvPr/>
        </p:nvSpPr>
        <p:spPr>
          <a:xfrm>
            <a:off x="0" y="0"/>
            <a:ext cx="11898728" cy="3561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latin typeface="+mn-lt"/>
              </a:rPr>
              <a:t>1.7 Uncertainty in Measurement and Significant Figures</a:t>
            </a:r>
            <a:endParaRPr lang="tr-TR" sz="2400" b="1" i="1" dirty="0">
              <a:solidFill>
                <a:srgbClr val="FF0000"/>
              </a:solidFill>
              <a:latin typeface="+mn-lt"/>
            </a:endParaRPr>
          </a:p>
        </p:txBody>
      </p:sp>
      <p:sp>
        <p:nvSpPr>
          <p:cNvPr id="7" name="Dikdörtgen 6"/>
          <p:cNvSpPr/>
          <p:nvPr/>
        </p:nvSpPr>
        <p:spPr>
          <a:xfrm>
            <a:off x="61546" y="580294"/>
            <a:ext cx="12130454" cy="1569660"/>
          </a:xfrm>
          <a:prstGeom prst="rect">
            <a:avLst/>
          </a:prstGeom>
        </p:spPr>
        <p:txBody>
          <a:bodyPr wrap="square">
            <a:spAutoFit/>
          </a:bodyPr>
          <a:lstStyle/>
          <a:p>
            <a:pPr marL="285750" indent="-285750">
              <a:buFont typeface="Wingdings" panose="05000000000000000000" pitchFamily="2" charset="2"/>
              <a:buChar char="Ø"/>
            </a:pPr>
            <a:r>
              <a:rPr lang="en-US" sz="2400" dirty="0" smtClean="0"/>
              <a:t> In multiplying (dividing) two or more quantities, the number of significant figures in the final product (quotient) is the same as the number of significant figures in the least accurate of the factors being combined, where least accurate means having the lowest number of significant figures.</a:t>
            </a:r>
            <a:endParaRPr lang="tr-TR" sz="2400" dirty="0"/>
          </a:p>
        </p:txBody>
      </p:sp>
    </p:spTree>
    <p:extLst>
      <p:ext uri="{BB962C8B-B14F-4D97-AF65-F5344CB8AC3E}">
        <p14:creationId xmlns:p14="http://schemas.microsoft.com/office/powerpoint/2010/main" val="3363593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211408" y="0"/>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
        <p:nvSpPr>
          <p:cNvPr id="5" name="Unvan 1"/>
          <p:cNvSpPr txBox="1">
            <a:spLocks/>
          </p:cNvSpPr>
          <p:nvPr/>
        </p:nvSpPr>
        <p:spPr>
          <a:xfrm>
            <a:off x="0" y="0"/>
            <a:ext cx="11898728" cy="3561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latin typeface="+mn-lt"/>
              </a:rPr>
              <a:t>1.7 Uncertainty in Measurement and Significant Figures</a:t>
            </a:r>
            <a:endParaRPr lang="tr-TR" sz="2400" b="1" i="1" dirty="0">
              <a:solidFill>
                <a:srgbClr val="FF0000"/>
              </a:solidFill>
              <a:latin typeface="+mn-lt"/>
            </a:endParaRPr>
          </a:p>
        </p:txBody>
      </p:sp>
      <p:sp>
        <p:nvSpPr>
          <p:cNvPr id="7" name="Dikdörtgen 6"/>
          <p:cNvSpPr/>
          <p:nvPr/>
        </p:nvSpPr>
        <p:spPr>
          <a:xfrm>
            <a:off x="61546" y="1397979"/>
            <a:ext cx="12130454" cy="4524315"/>
          </a:xfrm>
          <a:prstGeom prst="rect">
            <a:avLst/>
          </a:prstGeom>
        </p:spPr>
        <p:txBody>
          <a:bodyPr wrap="square">
            <a:spAutoFit/>
          </a:bodyPr>
          <a:lstStyle/>
          <a:p>
            <a:pPr marL="285750" indent="-285750">
              <a:buFont typeface="Wingdings" panose="05000000000000000000" pitchFamily="2" charset="2"/>
              <a:buChar char="Ø"/>
            </a:pPr>
            <a:r>
              <a:rPr lang="en-US" sz="2400" dirty="0" smtClean="0"/>
              <a:t> To get the final number of significant figures, it’s usually necessary to do some rounding. If the last digit dropped is less than 5, simply drop the digit. </a:t>
            </a:r>
            <a:endParaRPr lang="tr-TR" sz="2400" dirty="0" smtClean="0"/>
          </a:p>
          <a:p>
            <a:pPr marL="285750" indent="-285750">
              <a:buFont typeface="Wingdings" panose="05000000000000000000" pitchFamily="2" charset="2"/>
              <a:buChar char="Ø"/>
            </a:pPr>
            <a:r>
              <a:rPr lang="en-US" sz="2400" dirty="0" smtClean="0"/>
              <a:t>If the last digit dropped is greater than or equal to 5, raise the last retained digit by one.</a:t>
            </a:r>
            <a:endParaRPr lang="tr-TR" sz="2400" dirty="0" smtClean="0"/>
          </a:p>
          <a:p>
            <a:pPr marL="285750" indent="-285750">
              <a:buFont typeface="Wingdings" panose="05000000000000000000" pitchFamily="2" charset="2"/>
              <a:buChar char="Ø"/>
            </a:pPr>
            <a:r>
              <a:rPr lang="en-US" sz="2400" dirty="0" smtClean="0"/>
              <a:t>Zeros may or may not be significant figures. Zeros used to position the decimal point in such numbers as 0.03 and 0.0075 are not considered significant figures. </a:t>
            </a:r>
            <a:endParaRPr lang="tr-TR" sz="2400" dirty="0" smtClean="0"/>
          </a:p>
          <a:p>
            <a:pPr marL="285750" indent="-285750">
              <a:buFont typeface="Wingdings" panose="05000000000000000000" pitchFamily="2" charset="2"/>
              <a:buChar char="Ø"/>
            </a:pPr>
            <a:r>
              <a:rPr lang="en-US" sz="2400" dirty="0" smtClean="0"/>
              <a:t>Hence, 0.03 has one significant figure, and 0.0075 has two</a:t>
            </a:r>
            <a:endParaRPr lang="tr-TR" sz="2400" dirty="0" smtClean="0"/>
          </a:p>
          <a:p>
            <a:endParaRPr lang="tr-TR" sz="2400" dirty="0" smtClean="0"/>
          </a:p>
          <a:p>
            <a:pPr marL="285750" indent="-285750">
              <a:buFont typeface="Wingdings" panose="05000000000000000000" pitchFamily="2" charset="2"/>
              <a:buChar char="Ø"/>
            </a:pPr>
            <a:r>
              <a:rPr lang="en-US" sz="2400" b="1" u="sng" dirty="0" smtClean="0">
                <a:solidFill>
                  <a:srgbClr val="FF0000"/>
                </a:solidFill>
              </a:rPr>
              <a:t>When zeros are placed after other digits in a whole number, there is a possibility of misinterpretation</a:t>
            </a:r>
            <a:r>
              <a:rPr lang="en-US" sz="2400" dirty="0" smtClean="0"/>
              <a:t>. </a:t>
            </a:r>
            <a:endParaRPr lang="tr-TR" sz="2400" dirty="0" smtClean="0"/>
          </a:p>
          <a:p>
            <a:pPr marL="285750" indent="-285750">
              <a:buFont typeface="Wingdings" panose="05000000000000000000" pitchFamily="2" charset="2"/>
              <a:buChar char="Ø"/>
            </a:pPr>
            <a:r>
              <a:rPr lang="en-US" sz="2400" dirty="0" smtClean="0"/>
              <a:t>For example, suppose the mass of an object is given as 1 500 g. This value is ambiguous, because we don’t know whether the last two zeros are being used to locate the decimal point or whether they represent significant figures in the measurement.</a:t>
            </a:r>
            <a:endParaRPr lang="tr-TR" sz="2400" dirty="0"/>
          </a:p>
        </p:txBody>
      </p:sp>
    </p:spTree>
    <p:extLst>
      <p:ext uri="{BB962C8B-B14F-4D97-AF65-F5344CB8AC3E}">
        <p14:creationId xmlns:p14="http://schemas.microsoft.com/office/powerpoint/2010/main" val="2475749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211408" y="0"/>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
        <p:nvSpPr>
          <p:cNvPr id="5" name="Unvan 1"/>
          <p:cNvSpPr txBox="1">
            <a:spLocks/>
          </p:cNvSpPr>
          <p:nvPr/>
        </p:nvSpPr>
        <p:spPr>
          <a:xfrm>
            <a:off x="0" y="0"/>
            <a:ext cx="11898728" cy="3561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latin typeface="+mn-lt"/>
              </a:rPr>
              <a:t>1.7 Uncertainty in Measurement and Significant Figures</a:t>
            </a:r>
            <a:endParaRPr lang="tr-TR" sz="2400" b="1" i="1" dirty="0">
              <a:solidFill>
                <a:srgbClr val="FF0000"/>
              </a:solidFill>
              <a:latin typeface="+mn-lt"/>
            </a:endParaRPr>
          </a:p>
        </p:txBody>
      </p:sp>
      <p:sp>
        <p:nvSpPr>
          <p:cNvPr id="7" name="Dikdörtgen 6"/>
          <p:cNvSpPr/>
          <p:nvPr/>
        </p:nvSpPr>
        <p:spPr>
          <a:xfrm>
            <a:off x="61546" y="1397979"/>
            <a:ext cx="12130454" cy="3416320"/>
          </a:xfrm>
          <a:prstGeom prst="rect">
            <a:avLst/>
          </a:prstGeom>
        </p:spPr>
        <p:txBody>
          <a:bodyPr wrap="square">
            <a:spAutoFit/>
          </a:bodyPr>
          <a:lstStyle/>
          <a:p>
            <a:pPr marL="285750" indent="-285750">
              <a:buFont typeface="Wingdings" panose="05000000000000000000" pitchFamily="2" charset="2"/>
              <a:buChar char="Ø"/>
            </a:pPr>
            <a:r>
              <a:rPr lang="en-US" sz="2400" dirty="0" smtClean="0"/>
              <a:t> Using scientific notation to indicate the number of significant figures removes this ambiguity. In this case, we express the mass as 1.5</a:t>
            </a:r>
            <a:r>
              <a:rPr lang="tr-TR" sz="2400" dirty="0" smtClean="0"/>
              <a:t>x</a:t>
            </a:r>
            <a:r>
              <a:rPr lang="en-US" sz="2400" dirty="0" smtClean="0"/>
              <a:t>10</a:t>
            </a:r>
            <a:r>
              <a:rPr lang="en-US" sz="2400" baseline="30000" dirty="0" smtClean="0"/>
              <a:t>3</a:t>
            </a:r>
            <a:r>
              <a:rPr lang="en-US" sz="2400" dirty="0" smtClean="0"/>
              <a:t> g if there are two significant figures in the measured value,</a:t>
            </a:r>
            <a:endParaRPr lang="tr-TR" sz="2400" dirty="0" smtClean="0"/>
          </a:p>
          <a:p>
            <a:pPr marL="285750" indent="-285750">
              <a:buFont typeface="Wingdings" panose="05000000000000000000" pitchFamily="2" charset="2"/>
              <a:buChar char="Ø"/>
            </a:pPr>
            <a:r>
              <a:rPr lang="en-US" sz="2400" dirty="0" smtClean="0"/>
              <a:t> 1.50</a:t>
            </a:r>
            <a:r>
              <a:rPr lang="tr-TR" sz="2400" dirty="0" smtClean="0"/>
              <a:t>x</a:t>
            </a:r>
            <a:r>
              <a:rPr lang="en-US" sz="2400" dirty="0" smtClean="0"/>
              <a:t>10</a:t>
            </a:r>
            <a:r>
              <a:rPr lang="en-US" sz="2400" baseline="30000" dirty="0" smtClean="0"/>
              <a:t>3</a:t>
            </a:r>
            <a:r>
              <a:rPr lang="en-US" sz="2400" dirty="0" smtClean="0"/>
              <a:t> g if there are three significant figures, </a:t>
            </a:r>
            <a:endParaRPr lang="tr-TR" sz="2400" dirty="0" smtClean="0"/>
          </a:p>
          <a:p>
            <a:pPr marL="285750" indent="-285750">
              <a:buFont typeface="Wingdings" panose="05000000000000000000" pitchFamily="2" charset="2"/>
              <a:buChar char="Ø"/>
            </a:pPr>
            <a:r>
              <a:rPr lang="en-US" sz="2400" dirty="0" smtClean="0"/>
              <a:t>and 1.500</a:t>
            </a:r>
            <a:r>
              <a:rPr lang="tr-TR" sz="2400" dirty="0" smtClean="0"/>
              <a:t>x</a:t>
            </a:r>
            <a:r>
              <a:rPr lang="en-US" sz="2400" dirty="0" smtClean="0"/>
              <a:t>10</a:t>
            </a:r>
            <a:r>
              <a:rPr lang="en-US" sz="2400" baseline="30000" dirty="0" smtClean="0"/>
              <a:t>3</a:t>
            </a:r>
            <a:r>
              <a:rPr lang="en-US" sz="2400" dirty="0" smtClean="0"/>
              <a:t> g if there are four. </a:t>
            </a:r>
            <a:endParaRPr lang="tr-TR" sz="2400" dirty="0" smtClean="0"/>
          </a:p>
          <a:p>
            <a:pPr marL="285750" indent="-285750">
              <a:buFont typeface="Wingdings" panose="05000000000000000000" pitchFamily="2" charset="2"/>
              <a:buChar char="Ø"/>
            </a:pPr>
            <a:r>
              <a:rPr lang="en-US" sz="2400" dirty="0" smtClean="0"/>
              <a:t>Likewise, 0.000 15 is expressed in scientific notation as 1.5</a:t>
            </a:r>
            <a:r>
              <a:rPr lang="tr-TR" sz="2400" dirty="0" smtClean="0"/>
              <a:t>x</a:t>
            </a:r>
            <a:r>
              <a:rPr lang="en-US" sz="2400" dirty="0" smtClean="0"/>
              <a:t>10</a:t>
            </a:r>
            <a:r>
              <a:rPr lang="tr-TR" sz="2400" baseline="30000" dirty="0" smtClean="0"/>
              <a:t>-</a:t>
            </a:r>
            <a:r>
              <a:rPr lang="en-US" sz="2400" baseline="30000" dirty="0" smtClean="0"/>
              <a:t>4</a:t>
            </a:r>
            <a:endParaRPr lang="tr-TR" sz="2400" baseline="30000" dirty="0" smtClean="0"/>
          </a:p>
          <a:p>
            <a:pPr marL="285750" indent="-285750">
              <a:buFont typeface="Wingdings" panose="05000000000000000000" pitchFamily="2" charset="2"/>
              <a:buChar char="Ø"/>
            </a:pPr>
            <a:r>
              <a:rPr lang="en-US" sz="2400" dirty="0" smtClean="0"/>
              <a:t> if it has two significant figures or as 1.50</a:t>
            </a:r>
            <a:r>
              <a:rPr lang="tr-TR" sz="2400" dirty="0" smtClean="0"/>
              <a:t>x</a:t>
            </a:r>
            <a:r>
              <a:rPr lang="en-US" sz="2400" dirty="0" smtClean="0"/>
              <a:t>10</a:t>
            </a:r>
            <a:r>
              <a:rPr lang="tr-TR" sz="2400" baseline="30000" dirty="0" smtClean="0"/>
              <a:t>-</a:t>
            </a:r>
            <a:r>
              <a:rPr lang="en-US" sz="2400" baseline="30000" dirty="0" smtClean="0"/>
              <a:t>4</a:t>
            </a:r>
            <a:r>
              <a:rPr lang="en-US" sz="2400" dirty="0" smtClean="0"/>
              <a:t> if it has three significant figures. </a:t>
            </a:r>
            <a:endParaRPr lang="tr-TR" sz="2400" dirty="0" smtClean="0"/>
          </a:p>
          <a:p>
            <a:pPr marL="285750" indent="-285750">
              <a:buFont typeface="Wingdings" panose="05000000000000000000" pitchFamily="2" charset="2"/>
              <a:buChar char="Ø"/>
            </a:pPr>
            <a:r>
              <a:rPr lang="en-US" sz="2400" dirty="0" smtClean="0"/>
              <a:t>The three zeros between the decimal point and the digit 1 in the number 0.000 15 are not counted as significant figures because they only locate the decimal point. </a:t>
            </a:r>
            <a:endParaRPr lang="tr-TR" sz="2400" dirty="0"/>
          </a:p>
        </p:txBody>
      </p:sp>
    </p:spTree>
    <p:extLst>
      <p:ext uri="{BB962C8B-B14F-4D97-AF65-F5344CB8AC3E}">
        <p14:creationId xmlns:p14="http://schemas.microsoft.com/office/powerpoint/2010/main" val="618588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211408" y="0"/>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
        <p:nvSpPr>
          <p:cNvPr id="5" name="Unvan 1"/>
          <p:cNvSpPr txBox="1">
            <a:spLocks/>
          </p:cNvSpPr>
          <p:nvPr/>
        </p:nvSpPr>
        <p:spPr>
          <a:xfrm>
            <a:off x="0" y="0"/>
            <a:ext cx="11898728" cy="3561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latin typeface="+mn-lt"/>
              </a:rPr>
              <a:t>1.7 Uncertainty in Measurement and Significant Figures</a:t>
            </a:r>
            <a:endParaRPr lang="tr-TR" sz="2400" b="1" i="1" dirty="0">
              <a:solidFill>
                <a:srgbClr val="FF0000"/>
              </a:solidFill>
              <a:latin typeface="+mn-lt"/>
            </a:endParaRPr>
          </a:p>
        </p:txBody>
      </p:sp>
      <mc:AlternateContent xmlns:mc="http://schemas.openxmlformats.org/markup-compatibility/2006">
        <mc:Choice xmlns:a14="http://schemas.microsoft.com/office/drawing/2010/main" Requires="a14">
          <p:sp>
            <p:nvSpPr>
              <p:cNvPr id="7" name="Dikdörtgen 6"/>
              <p:cNvSpPr/>
              <p:nvPr/>
            </p:nvSpPr>
            <p:spPr>
              <a:xfrm>
                <a:off x="184638" y="764933"/>
                <a:ext cx="12130454" cy="5632311"/>
              </a:xfrm>
              <a:prstGeom prst="rect">
                <a:avLst/>
              </a:prstGeom>
            </p:spPr>
            <p:txBody>
              <a:bodyPr wrap="square">
                <a:spAutoFit/>
              </a:bodyPr>
              <a:lstStyle/>
              <a:p>
                <a:pPr marL="285750" indent="-285750">
                  <a:buFont typeface="Wingdings" panose="05000000000000000000" pitchFamily="2" charset="2"/>
                  <a:buChar char="Ø"/>
                </a:pPr>
                <a:r>
                  <a:rPr lang="en-US" sz="2400" dirty="0" smtClean="0"/>
                  <a:t> For addition and subtraction, it’s best to focus on the number of decimal places in the quantities involved rather than on the number of significant figures. </a:t>
                </a:r>
                <a:endParaRPr lang="tr-TR" sz="2400" dirty="0" smtClean="0"/>
              </a:p>
              <a:p>
                <a:pPr marL="285750" indent="-285750">
                  <a:buFont typeface="Wingdings" panose="05000000000000000000" pitchFamily="2" charset="2"/>
                  <a:buChar char="Ø"/>
                </a:pPr>
                <a:r>
                  <a:rPr lang="en-US" sz="2400" dirty="0" smtClean="0"/>
                  <a:t>When numbers are added (subtracted), the number of decimal places in the result should equal the smallest number of decimal places of any term in the sum (difference). </a:t>
                </a:r>
                <a:endParaRPr lang="tr-TR" sz="2400" dirty="0" smtClean="0"/>
              </a:p>
              <a:p>
                <a:pPr marL="285750" indent="-285750">
                  <a:buFont typeface="Wingdings" panose="05000000000000000000" pitchFamily="2" charset="2"/>
                  <a:buChar char="Ø"/>
                </a:pPr>
                <a:r>
                  <a:rPr lang="en-US" sz="2400" dirty="0" smtClean="0"/>
                  <a:t>For example, if we wish to compute 1</a:t>
                </a:r>
                <a:r>
                  <a:rPr lang="tr-TR" sz="2400" dirty="0"/>
                  <a:t>2</a:t>
                </a:r>
                <a:r>
                  <a:rPr lang="en-US" sz="2400" dirty="0" smtClean="0"/>
                  <a:t>3 (zero decimal places)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smtClean="0"/>
                  <a:t> 5.35 (two decimal places), the answer is 128 (zero decimal places) and not 128.35.</a:t>
                </a:r>
                <a:endParaRPr lang="tr-TR" sz="2400" dirty="0" smtClean="0"/>
              </a:p>
              <a:p>
                <a:pPr marL="285750" indent="-285750">
                  <a:buFont typeface="Wingdings" panose="05000000000000000000" pitchFamily="2" charset="2"/>
                  <a:buChar char="Ø"/>
                </a:pPr>
                <a:r>
                  <a:rPr lang="en-US" sz="2400" dirty="0" smtClean="0"/>
                  <a:t> </a:t>
                </a:r>
                <a:r>
                  <a:rPr lang="en-US" sz="2000" dirty="0" smtClean="0"/>
                  <a:t>If we compute the sum 1.000 1 (four decimal places) </a:t>
                </a:r>
                <a:r>
                  <a:rPr lang="tr-TR" sz="2000" dirty="0" smtClean="0"/>
                  <a:t>+</a:t>
                </a:r>
                <a:r>
                  <a:rPr lang="en-US" sz="2000" dirty="0" smtClean="0"/>
                  <a:t> 0.000 3 (four decimal places) </a:t>
                </a:r>
                <a:r>
                  <a:rPr lang="tr-TR" sz="2000" dirty="0" smtClean="0"/>
                  <a:t>=</a:t>
                </a:r>
                <a:r>
                  <a:rPr lang="en-US" sz="2000" dirty="0" smtClean="0"/>
                  <a:t> 1.000 4, </a:t>
                </a:r>
                <a:endParaRPr lang="tr-TR" sz="2000" dirty="0" smtClean="0"/>
              </a:p>
              <a:p>
                <a:pPr marL="285750" indent="-285750">
                  <a:buFont typeface="Wingdings" panose="05000000000000000000" pitchFamily="2" charset="2"/>
                  <a:buChar char="Ø"/>
                </a:pPr>
                <a:r>
                  <a:rPr lang="en-US" sz="2400" dirty="0" smtClean="0"/>
                  <a:t>the result has the correct number of decimal places, namely four. </a:t>
                </a:r>
                <a:endParaRPr lang="tr-TR" sz="2400" dirty="0" smtClean="0"/>
              </a:p>
              <a:p>
                <a:pPr marL="285750" indent="-285750">
                  <a:buFont typeface="Wingdings" panose="05000000000000000000" pitchFamily="2" charset="2"/>
                  <a:buChar char="Ø"/>
                </a:pPr>
                <a:r>
                  <a:rPr lang="en-US" sz="2400" dirty="0" smtClean="0"/>
                  <a:t>Observe that the rules for multiplying significant figures don’t work here because the answer has five significant figures even though one of the terms in the sum, 0.000 3, has only one significant figure. </a:t>
                </a:r>
                <a:endParaRPr lang="tr-TR" sz="2400" dirty="0" smtClean="0"/>
              </a:p>
              <a:p>
                <a:pPr marL="285750" indent="-285750">
                  <a:buFont typeface="Wingdings" panose="05000000000000000000" pitchFamily="2" charset="2"/>
                  <a:buChar char="Ø"/>
                </a:pPr>
                <a:r>
                  <a:rPr lang="en-US" sz="2400" dirty="0" smtClean="0"/>
                  <a:t>Likewise, if we perform the subtraction</a:t>
                </a:r>
                <a:endParaRPr lang="tr-TR" sz="2400" dirty="0" smtClean="0"/>
              </a:p>
              <a:p>
                <a:pPr marL="285750" indent="-285750">
                  <a:buFont typeface="Wingdings" panose="05000000000000000000" pitchFamily="2" charset="2"/>
                  <a:buChar char="Ø"/>
                </a:pPr>
                <a:r>
                  <a:rPr lang="en-US" sz="2400" dirty="0" smtClean="0"/>
                  <a:t>1.002 </a:t>
                </a:r>
                <a:r>
                  <a:rPr lang="tr-TR" sz="2400" dirty="0" smtClean="0"/>
                  <a:t>-</a:t>
                </a:r>
                <a:r>
                  <a:rPr lang="en-US" sz="2400" dirty="0" smtClean="0"/>
                  <a:t> 0.998 </a:t>
                </a:r>
                <a:r>
                  <a:rPr lang="tr-TR" sz="2400" dirty="0"/>
                  <a:t>=</a:t>
                </a:r>
                <a:r>
                  <a:rPr lang="en-US" sz="2400" dirty="0" smtClean="0"/>
                  <a:t>0.004, </a:t>
                </a:r>
                <a:endParaRPr lang="tr-TR" sz="2400" dirty="0" smtClean="0"/>
              </a:p>
              <a:p>
                <a:pPr marL="285750" indent="-285750">
                  <a:buFont typeface="Wingdings" panose="05000000000000000000" pitchFamily="2" charset="2"/>
                  <a:buChar char="Ø"/>
                </a:pPr>
                <a:r>
                  <a:rPr lang="en-US" sz="2400" dirty="0" smtClean="0"/>
                  <a:t>the result has three decimal places because each term in the subtraction has three decimal places.</a:t>
                </a:r>
                <a:endParaRPr lang="tr-TR" sz="2400" dirty="0"/>
              </a:p>
            </p:txBody>
          </p:sp>
        </mc:Choice>
        <mc:Fallback>
          <p:sp>
            <p:nvSpPr>
              <p:cNvPr id="7" name="Dikdörtgen 6"/>
              <p:cNvSpPr>
                <a:spLocks noRot="1" noChangeAspect="1" noMove="1" noResize="1" noEditPoints="1" noAdjustHandles="1" noChangeArrowheads="1" noChangeShapeType="1" noTextEdit="1"/>
              </p:cNvSpPr>
              <p:nvPr/>
            </p:nvSpPr>
            <p:spPr>
              <a:xfrm>
                <a:off x="184638" y="764933"/>
                <a:ext cx="12130454" cy="5632311"/>
              </a:xfrm>
              <a:prstGeom prst="rect">
                <a:avLst/>
              </a:prstGeom>
              <a:blipFill>
                <a:blip r:embed="rId2"/>
                <a:stretch>
                  <a:fillRect l="-653" t="-866" r="-1307" b="-1515"/>
                </a:stretch>
              </a:blipFill>
            </p:spPr>
            <p:txBody>
              <a:bodyPr/>
              <a:lstStyle/>
              <a:p>
                <a:r>
                  <a:rPr lang="tr-TR">
                    <a:noFill/>
                  </a:rPr>
                  <a:t> </a:t>
                </a:r>
              </a:p>
            </p:txBody>
          </p:sp>
        </mc:Fallback>
      </mc:AlternateContent>
    </p:spTree>
    <p:extLst>
      <p:ext uri="{BB962C8B-B14F-4D97-AF65-F5344CB8AC3E}">
        <p14:creationId xmlns:p14="http://schemas.microsoft.com/office/powerpoint/2010/main" val="1397206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
        <p:nvSpPr>
          <p:cNvPr id="5" name="Unvan 1"/>
          <p:cNvSpPr txBox="1">
            <a:spLocks/>
          </p:cNvSpPr>
          <p:nvPr/>
        </p:nvSpPr>
        <p:spPr>
          <a:xfrm>
            <a:off x="0" y="0"/>
            <a:ext cx="11898728" cy="3561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latin typeface="+mn-lt"/>
              </a:rPr>
              <a:t>1.7 Uncertainty in Measurement and Significant Figures</a:t>
            </a:r>
            <a:endParaRPr lang="tr-TR" sz="2400" b="1" i="1" dirty="0">
              <a:solidFill>
                <a:srgbClr val="FF0000"/>
              </a:solidFill>
              <a:latin typeface="+mn-lt"/>
            </a:endParaRPr>
          </a:p>
        </p:txBody>
      </p:sp>
      <p:sp>
        <p:nvSpPr>
          <p:cNvPr id="3" name="Dikdörtgen 2"/>
          <p:cNvSpPr/>
          <p:nvPr/>
        </p:nvSpPr>
        <p:spPr>
          <a:xfrm>
            <a:off x="23330" y="1006569"/>
            <a:ext cx="8848526" cy="1477328"/>
          </a:xfrm>
          <a:prstGeom prst="rect">
            <a:avLst/>
          </a:prstGeom>
        </p:spPr>
        <p:txBody>
          <a:bodyPr wrap="square">
            <a:spAutoFit/>
          </a:bodyPr>
          <a:lstStyle/>
          <a:p>
            <a:r>
              <a:rPr lang="en-US" dirty="0" smtClean="0"/>
              <a:t>Several carpet installers make measurements for carpet installation in the different rooms of a restaurant, reporting their measurements with inconsistent accuracy, as compiled in Table 1.6. Compute the areas for (a) the banquet hall, (b) the meeting room, and (c) the dining room, taking into account significant figures. (d) What total area of carpet is required for these rooms?</a:t>
            </a:r>
            <a:endParaRPr lang="tr-TR" dirty="0"/>
          </a:p>
        </p:txBody>
      </p:sp>
      <p:pic>
        <p:nvPicPr>
          <p:cNvPr id="6" name="Resim 5"/>
          <p:cNvPicPr>
            <a:picLocks noChangeAspect="1"/>
          </p:cNvPicPr>
          <p:nvPr/>
        </p:nvPicPr>
        <p:blipFill>
          <a:blip r:embed="rId2"/>
          <a:stretch>
            <a:fillRect/>
          </a:stretch>
        </p:blipFill>
        <p:spPr>
          <a:xfrm>
            <a:off x="8871855" y="1112889"/>
            <a:ext cx="2884676" cy="987688"/>
          </a:xfrm>
          <a:prstGeom prst="rect">
            <a:avLst/>
          </a:prstGeom>
        </p:spPr>
      </p:pic>
      <p:pic>
        <p:nvPicPr>
          <p:cNvPr id="7" name="Resim 6"/>
          <p:cNvPicPr>
            <a:picLocks noChangeAspect="1"/>
          </p:cNvPicPr>
          <p:nvPr/>
        </p:nvPicPr>
        <p:blipFill>
          <a:blip r:embed="rId3"/>
          <a:stretch>
            <a:fillRect/>
          </a:stretch>
        </p:blipFill>
        <p:spPr>
          <a:xfrm>
            <a:off x="2057400" y="2190380"/>
            <a:ext cx="9293469" cy="4630656"/>
          </a:xfrm>
          <a:prstGeom prst="rect">
            <a:avLst/>
          </a:prstGeom>
        </p:spPr>
      </p:pic>
    </p:spTree>
    <p:extLst>
      <p:ext uri="{BB962C8B-B14F-4D97-AF65-F5344CB8AC3E}">
        <p14:creationId xmlns:p14="http://schemas.microsoft.com/office/powerpoint/2010/main" val="342437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30469" y="2631623"/>
            <a:ext cx="6236091" cy="2793232"/>
          </a:xfrm>
          <a:ln>
            <a:solidFill>
              <a:schemeClr val="accent1"/>
            </a:solidFill>
          </a:ln>
        </p:spPr>
        <p:txBody>
          <a:bodyPr>
            <a:noAutofit/>
          </a:bodyPr>
          <a:lstStyle/>
          <a:p>
            <a:pPr algn="l"/>
            <a:r>
              <a:rPr lang="tr-TR" sz="2400" b="1" i="1" dirty="0" smtClean="0"/>
              <a:t/>
            </a:r>
            <a:br>
              <a:rPr lang="tr-TR" sz="2400" b="1" i="1" dirty="0" smtClean="0"/>
            </a:br>
            <a:r>
              <a:rPr lang="tr-TR" sz="2400" b="1" i="1" dirty="0" smtClean="0"/>
              <a:t/>
            </a:r>
            <a:br>
              <a:rPr lang="tr-TR" sz="2400" b="1" i="1" dirty="0" smtClean="0"/>
            </a:br>
            <a:r>
              <a:rPr lang="en-US" sz="2400" dirty="0" smtClean="0"/>
              <a:t>To develop a scientific theory: </a:t>
            </a:r>
            <a:r>
              <a:rPr lang="tr-TR" sz="2400" dirty="0" smtClean="0"/>
              <a:t/>
            </a:r>
            <a:br>
              <a:rPr lang="tr-TR" sz="2400" dirty="0" smtClean="0"/>
            </a:br>
            <a:r>
              <a:rPr lang="en-US" sz="2400" dirty="0" smtClean="0"/>
              <a:t>• Ask appropriate question </a:t>
            </a:r>
            <a:r>
              <a:rPr lang="tr-TR" sz="2400" dirty="0" smtClean="0"/>
              <a:t/>
            </a:r>
            <a:br>
              <a:rPr lang="tr-TR" sz="2400" dirty="0" smtClean="0"/>
            </a:br>
            <a:r>
              <a:rPr lang="en-US" sz="2400" dirty="0" smtClean="0"/>
              <a:t>• Design experiments to try to answer the question </a:t>
            </a:r>
            <a:r>
              <a:rPr lang="tr-TR" sz="2400" dirty="0" smtClean="0"/>
              <a:t/>
            </a:r>
            <a:br>
              <a:rPr lang="tr-TR" sz="2400" dirty="0" smtClean="0"/>
            </a:br>
            <a:r>
              <a:rPr lang="en-US" sz="2400" dirty="0" smtClean="0"/>
              <a:t>• Draw appropriate conclusions from experimental results </a:t>
            </a:r>
            <a:r>
              <a:rPr lang="tr-TR" sz="2400" dirty="0" smtClean="0"/>
              <a:t/>
            </a:r>
            <a:br>
              <a:rPr lang="tr-TR" sz="2400" dirty="0" smtClean="0"/>
            </a:br>
            <a:r>
              <a:rPr lang="en-US" sz="2400" dirty="0" smtClean="0"/>
              <a:t>An Example: The legendary experiment of Galileo Galilei and his theory about the gravitation field. </a:t>
            </a:r>
            <a:endParaRPr lang="tr-TR" sz="2400" b="1" i="1" dirty="0"/>
          </a:p>
        </p:txBody>
      </p:sp>
      <p:sp>
        <p:nvSpPr>
          <p:cNvPr id="3" name="Dikdörtgen 2"/>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
        <p:nvSpPr>
          <p:cNvPr id="4" name="Dikdörtgen 3"/>
          <p:cNvSpPr/>
          <p:nvPr/>
        </p:nvSpPr>
        <p:spPr>
          <a:xfrm>
            <a:off x="168459" y="967330"/>
            <a:ext cx="11449501" cy="1477328"/>
          </a:xfrm>
          <a:prstGeom prst="rect">
            <a:avLst/>
          </a:prstGeom>
          <a:ln>
            <a:solidFill>
              <a:schemeClr val="accent1"/>
            </a:solidFill>
          </a:ln>
        </p:spPr>
        <p:txBody>
          <a:bodyPr wrap="square">
            <a:spAutoFit/>
          </a:bodyPr>
          <a:lstStyle/>
          <a:p>
            <a:pPr algn="ctr"/>
            <a:r>
              <a:rPr lang="en-US" dirty="0" smtClean="0"/>
              <a:t>Observation the phenomena of </a:t>
            </a:r>
            <a:r>
              <a:rPr lang="en-US" dirty="0" err="1" smtClean="0"/>
              <a:t>nat</a:t>
            </a:r>
            <a:r>
              <a:rPr lang="tr-TR" dirty="0" smtClean="0"/>
              <a:t>u</a:t>
            </a:r>
            <a:r>
              <a:rPr lang="en-US" dirty="0" smtClean="0"/>
              <a:t>re</a:t>
            </a:r>
            <a:r>
              <a:rPr lang="tr-TR" dirty="0" smtClean="0"/>
              <a:t> </a:t>
            </a:r>
          </a:p>
          <a:p>
            <a:pPr algn="ctr"/>
            <a:r>
              <a:rPr lang="tr-TR" dirty="0" smtClean="0"/>
              <a:t>+</a:t>
            </a:r>
          </a:p>
          <a:p>
            <a:pPr algn="ctr"/>
            <a:r>
              <a:rPr lang="en-US" dirty="0" smtClean="0"/>
              <a:t> Try the find a pattern relate to this phenomena</a:t>
            </a:r>
            <a:endParaRPr lang="tr-TR" dirty="0" smtClean="0"/>
          </a:p>
          <a:p>
            <a:endParaRPr lang="tr-TR" dirty="0" smtClean="0"/>
          </a:p>
          <a:p>
            <a:pPr algn="ctr"/>
            <a:r>
              <a:rPr lang="tr-TR" dirty="0" smtClean="0"/>
              <a:t>THEORY</a:t>
            </a:r>
            <a:r>
              <a:rPr lang="en-US" dirty="0" smtClean="0"/>
              <a:t> </a:t>
            </a:r>
            <a:endParaRPr lang="tr-TR" dirty="0"/>
          </a:p>
        </p:txBody>
      </p:sp>
      <p:sp>
        <p:nvSpPr>
          <p:cNvPr id="5" name="Dikdörtgen 4"/>
          <p:cNvSpPr/>
          <p:nvPr/>
        </p:nvSpPr>
        <p:spPr>
          <a:xfrm>
            <a:off x="168459" y="272534"/>
            <a:ext cx="4672498" cy="461665"/>
          </a:xfrm>
          <a:prstGeom prst="rect">
            <a:avLst/>
          </a:prstGeom>
        </p:spPr>
        <p:txBody>
          <a:bodyPr wrap="none">
            <a:spAutoFit/>
          </a:bodyPr>
          <a:lstStyle/>
          <a:p>
            <a:r>
              <a:rPr lang="en-US" sz="2400" b="1" dirty="0" smtClean="0">
                <a:solidFill>
                  <a:srgbClr val="FF0000"/>
                </a:solidFill>
              </a:rPr>
              <a:t>Physics is an experimental science. </a:t>
            </a:r>
            <a:endParaRPr lang="tr-TR" sz="2400" b="1" dirty="0">
              <a:solidFill>
                <a:srgbClr val="FF0000"/>
              </a:solidFill>
            </a:endParaRPr>
          </a:p>
        </p:txBody>
      </p:sp>
      <p:sp>
        <p:nvSpPr>
          <p:cNvPr id="7" name="Dikdörtgen 6"/>
          <p:cNvSpPr/>
          <p:nvPr/>
        </p:nvSpPr>
        <p:spPr>
          <a:xfrm>
            <a:off x="7328408" y="3289575"/>
            <a:ext cx="4187952" cy="1477328"/>
          </a:xfrm>
          <a:prstGeom prst="rect">
            <a:avLst/>
          </a:prstGeom>
          <a:ln>
            <a:solidFill>
              <a:schemeClr val="accent1"/>
            </a:solidFill>
          </a:ln>
        </p:spPr>
        <p:txBody>
          <a:bodyPr wrap="square">
            <a:spAutoFit/>
          </a:bodyPr>
          <a:lstStyle/>
          <a:p>
            <a:r>
              <a:rPr lang="en-US" dirty="0" smtClean="0"/>
              <a:t>Experiments require measurements and generally the numbers are used to describe the results of measurements. When we measure a quantity we always compare it with some reference standard. </a:t>
            </a:r>
            <a:endParaRPr lang="tr-TR" dirty="0"/>
          </a:p>
        </p:txBody>
      </p:sp>
      <p:sp>
        <p:nvSpPr>
          <p:cNvPr id="8" name="Aşağı Ok 7"/>
          <p:cNvSpPr/>
          <p:nvPr/>
        </p:nvSpPr>
        <p:spPr>
          <a:xfrm>
            <a:off x="5756049" y="1798320"/>
            <a:ext cx="274320" cy="375920"/>
          </a:xfrm>
          <a:prstGeom prst="down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02950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
        <p:nvSpPr>
          <p:cNvPr id="5" name="Unvan 1"/>
          <p:cNvSpPr txBox="1">
            <a:spLocks/>
          </p:cNvSpPr>
          <p:nvPr/>
        </p:nvSpPr>
        <p:spPr>
          <a:xfrm>
            <a:off x="0" y="0"/>
            <a:ext cx="11898728" cy="3561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FF0000"/>
                </a:solidFill>
                <a:latin typeface="+mn-lt"/>
              </a:rPr>
              <a:t>1.7 Uncertainty in Measurement and Significant Figures</a:t>
            </a:r>
            <a:endParaRPr lang="tr-TR" sz="2400" b="1" i="1" dirty="0">
              <a:solidFill>
                <a:srgbClr val="FF0000"/>
              </a:solidFill>
              <a:latin typeface="+mn-lt"/>
            </a:endParaRPr>
          </a:p>
        </p:txBody>
      </p:sp>
      <p:sp>
        <p:nvSpPr>
          <p:cNvPr id="3" name="Dikdörtgen 2"/>
          <p:cNvSpPr/>
          <p:nvPr/>
        </p:nvSpPr>
        <p:spPr>
          <a:xfrm>
            <a:off x="23330" y="1006569"/>
            <a:ext cx="8848526" cy="1477328"/>
          </a:xfrm>
          <a:prstGeom prst="rect">
            <a:avLst/>
          </a:prstGeom>
        </p:spPr>
        <p:txBody>
          <a:bodyPr wrap="square">
            <a:spAutoFit/>
          </a:bodyPr>
          <a:lstStyle/>
          <a:p>
            <a:r>
              <a:rPr lang="en-US" dirty="0" smtClean="0"/>
              <a:t>Several carpet installers make measurements for carpet installation in the different rooms of a restaurant, reporting their measurements with inconsistent accuracy, as compiled in Table 1.6. Compute the areas for (a) the banquet hall, (b) the meeting room, and (c) the dining room, taking into account significant figures. (d) What total area of carpet is required for these rooms?</a:t>
            </a:r>
            <a:endParaRPr lang="tr-TR" dirty="0"/>
          </a:p>
        </p:txBody>
      </p:sp>
      <p:pic>
        <p:nvPicPr>
          <p:cNvPr id="6" name="Resim 5"/>
          <p:cNvPicPr>
            <a:picLocks noChangeAspect="1"/>
          </p:cNvPicPr>
          <p:nvPr/>
        </p:nvPicPr>
        <p:blipFill>
          <a:blip r:embed="rId2"/>
          <a:stretch>
            <a:fillRect/>
          </a:stretch>
        </p:blipFill>
        <p:spPr>
          <a:xfrm>
            <a:off x="8871855" y="1112889"/>
            <a:ext cx="2884676" cy="987688"/>
          </a:xfrm>
          <a:prstGeom prst="rect">
            <a:avLst/>
          </a:prstGeom>
        </p:spPr>
      </p:pic>
      <p:pic>
        <p:nvPicPr>
          <p:cNvPr id="2" name="Resim 1"/>
          <p:cNvPicPr>
            <a:picLocks noChangeAspect="1"/>
          </p:cNvPicPr>
          <p:nvPr/>
        </p:nvPicPr>
        <p:blipFill>
          <a:blip r:embed="rId3"/>
          <a:stretch>
            <a:fillRect/>
          </a:stretch>
        </p:blipFill>
        <p:spPr>
          <a:xfrm>
            <a:off x="171935" y="2846019"/>
            <a:ext cx="10467550" cy="2112843"/>
          </a:xfrm>
          <a:prstGeom prst="rect">
            <a:avLst/>
          </a:prstGeom>
        </p:spPr>
      </p:pic>
    </p:spTree>
    <p:extLst>
      <p:ext uri="{BB962C8B-B14F-4D97-AF65-F5344CB8AC3E}">
        <p14:creationId xmlns:p14="http://schemas.microsoft.com/office/powerpoint/2010/main" val="3091701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21360" y="944664"/>
            <a:ext cx="9497417" cy="5723028"/>
          </a:xfrm>
          <a:prstGeom prst="rect">
            <a:avLst/>
          </a:prstGeom>
        </p:spPr>
      </p:pic>
      <p:sp>
        <p:nvSpPr>
          <p:cNvPr id="5" name="Dikdörtgen 4"/>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Tree>
    <p:extLst>
      <p:ext uri="{BB962C8B-B14F-4D97-AF65-F5344CB8AC3E}">
        <p14:creationId xmlns:p14="http://schemas.microsoft.com/office/powerpoint/2010/main" val="1830779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018946" y="1935350"/>
            <a:ext cx="8154107" cy="2987299"/>
          </a:xfrm>
          <a:prstGeom prst="rect">
            <a:avLst/>
          </a:prstGeom>
        </p:spPr>
      </p:pic>
      <p:sp>
        <p:nvSpPr>
          <p:cNvPr id="4" name="Dikdörtgen 3"/>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Tree>
    <p:extLst>
      <p:ext uri="{BB962C8B-B14F-4D97-AF65-F5344CB8AC3E}">
        <p14:creationId xmlns:p14="http://schemas.microsoft.com/office/powerpoint/2010/main" val="407302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018946" y="1935350"/>
            <a:ext cx="8154107" cy="2987299"/>
          </a:xfrm>
          <a:prstGeom prst="rect">
            <a:avLst/>
          </a:prstGeom>
        </p:spPr>
      </p:pic>
      <p:sp>
        <p:nvSpPr>
          <p:cNvPr id="4" name="Dikdörtgen 3"/>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Tree>
    <p:extLst>
      <p:ext uri="{BB962C8B-B14F-4D97-AF65-F5344CB8AC3E}">
        <p14:creationId xmlns:p14="http://schemas.microsoft.com/office/powerpoint/2010/main" val="3722919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pic>
        <p:nvPicPr>
          <p:cNvPr id="2" name="Resim 1"/>
          <p:cNvPicPr>
            <a:picLocks noChangeAspect="1"/>
          </p:cNvPicPr>
          <p:nvPr/>
        </p:nvPicPr>
        <p:blipFill>
          <a:blip r:embed="rId2"/>
          <a:stretch>
            <a:fillRect/>
          </a:stretch>
        </p:blipFill>
        <p:spPr>
          <a:xfrm>
            <a:off x="316523" y="457200"/>
            <a:ext cx="8625254" cy="6300878"/>
          </a:xfrm>
          <a:prstGeom prst="rect">
            <a:avLst/>
          </a:prstGeom>
        </p:spPr>
      </p:pic>
      <p:pic>
        <p:nvPicPr>
          <p:cNvPr id="5" name="Resim 4"/>
          <p:cNvPicPr>
            <a:picLocks noChangeAspect="1"/>
          </p:cNvPicPr>
          <p:nvPr/>
        </p:nvPicPr>
        <p:blipFill>
          <a:blip r:embed="rId3"/>
          <a:stretch>
            <a:fillRect/>
          </a:stretch>
        </p:blipFill>
        <p:spPr>
          <a:xfrm>
            <a:off x="133554" y="0"/>
            <a:ext cx="2042337" cy="434378"/>
          </a:xfrm>
          <a:prstGeom prst="rect">
            <a:avLst/>
          </a:prstGeom>
        </p:spPr>
      </p:pic>
    </p:spTree>
    <p:extLst>
      <p:ext uri="{BB962C8B-B14F-4D97-AF65-F5344CB8AC3E}">
        <p14:creationId xmlns:p14="http://schemas.microsoft.com/office/powerpoint/2010/main" val="57429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pic>
        <p:nvPicPr>
          <p:cNvPr id="5" name="Resim 4"/>
          <p:cNvPicPr>
            <a:picLocks noChangeAspect="1"/>
          </p:cNvPicPr>
          <p:nvPr/>
        </p:nvPicPr>
        <p:blipFill>
          <a:blip r:embed="rId2"/>
          <a:stretch>
            <a:fillRect/>
          </a:stretch>
        </p:blipFill>
        <p:spPr>
          <a:xfrm>
            <a:off x="133554" y="0"/>
            <a:ext cx="2042337" cy="434378"/>
          </a:xfrm>
          <a:prstGeom prst="rect">
            <a:avLst/>
          </a:prstGeom>
        </p:spPr>
      </p:pic>
      <p:pic>
        <p:nvPicPr>
          <p:cNvPr id="3" name="Resim 2"/>
          <p:cNvPicPr>
            <a:picLocks noChangeAspect="1"/>
          </p:cNvPicPr>
          <p:nvPr/>
        </p:nvPicPr>
        <p:blipFill>
          <a:blip r:embed="rId3"/>
          <a:stretch>
            <a:fillRect/>
          </a:stretch>
        </p:blipFill>
        <p:spPr>
          <a:xfrm>
            <a:off x="133554" y="666066"/>
            <a:ext cx="9278656" cy="5611995"/>
          </a:xfrm>
          <a:prstGeom prst="rect">
            <a:avLst/>
          </a:prstGeom>
        </p:spPr>
      </p:pic>
    </p:spTree>
    <p:extLst>
      <p:ext uri="{BB962C8B-B14F-4D97-AF65-F5344CB8AC3E}">
        <p14:creationId xmlns:p14="http://schemas.microsoft.com/office/powerpoint/2010/main" val="3894151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pic>
        <p:nvPicPr>
          <p:cNvPr id="5" name="Resim 4"/>
          <p:cNvPicPr>
            <a:picLocks noChangeAspect="1"/>
          </p:cNvPicPr>
          <p:nvPr/>
        </p:nvPicPr>
        <p:blipFill>
          <a:blip r:embed="rId2"/>
          <a:stretch>
            <a:fillRect/>
          </a:stretch>
        </p:blipFill>
        <p:spPr>
          <a:xfrm>
            <a:off x="133554" y="0"/>
            <a:ext cx="2042337" cy="434378"/>
          </a:xfrm>
          <a:prstGeom prst="rect">
            <a:avLst/>
          </a:prstGeom>
        </p:spPr>
      </p:pic>
      <p:pic>
        <p:nvPicPr>
          <p:cNvPr id="2" name="Resim 1"/>
          <p:cNvPicPr>
            <a:picLocks noChangeAspect="1"/>
          </p:cNvPicPr>
          <p:nvPr/>
        </p:nvPicPr>
        <p:blipFill>
          <a:blip r:embed="rId3"/>
          <a:stretch>
            <a:fillRect/>
          </a:stretch>
        </p:blipFill>
        <p:spPr>
          <a:xfrm>
            <a:off x="263402" y="1178670"/>
            <a:ext cx="10875860" cy="3560384"/>
          </a:xfrm>
          <a:prstGeom prst="rect">
            <a:avLst/>
          </a:prstGeom>
        </p:spPr>
      </p:pic>
    </p:spTree>
    <p:extLst>
      <p:ext uri="{BB962C8B-B14F-4D97-AF65-F5344CB8AC3E}">
        <p14:creationId xmlns:p14="http://schemas.microsoft.com/office/powerpoint/2010/main" val="3077230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pic>
        <p:nvPicPr>
          <p:cNvPr id="5" name="Resim 4"/>
          <p:cNvPicPr>
            <a:picLocks noChangeAspect="1"/>
          </p:cNvPicPr>
          <p:nvPr/>
        </p:nvPicPr>
        <p:blipFill>
          <a:blip r:embed="rId2"/>
          <a:stretch>
            <a:fillRect/>
          </a:stretch>
        </p:blipFill>
        <p:spPr>
          <a:xfrm>
            <a:off x="133554" y="0"/>
            <a:ext cx="2042337" cy="434378"/>
          </a:xfrm>
          <a:prstGeom prst="rect">
            <a:avLst/>
          </a:prstGeom>
        </p:spPr>
      </p:pic>
      <p:pic>
        <p:nvPicPr>
          <p:cNvPr id="3" name="Resim 2"/>
          <p:cNvPicPr>
            <a:picLocks noChangeAspect="1"/>
          </p:cNvPicPr>
          <p:nvPr/>
        </p:nvPicPr>
        <p:blipFill>
          <a:blip r:embed="rId3"/>
          <a:stretch>
            <a:fillRect/>
          </a:stretch>
        </p:blipFill>
        <p:spPr>
          <a:xfrm>
            <a:off x="58615" y="434378"/>
            <a:ext cx="8985739" cy="6052039"/>
          </a:xfrm>
          <a:prstGeom prst="rect">
            <a:avLst/>
          </a:prstGeom>
        </p:spPr>
      </p:pic>
      <p:pic>
        <p:nvPicPr>
          <p:cNvPr id="6" name="Resim 5"/>
          <p:cNvPicPr>
            <a:picLocks noChangeAspect="1"/>
          </p:cNvPicPr>
          <p:nvPr/>
        </p:nvPicPr>
        <p:blipFill>
          <a:blip r:embed="rId4"/>
          <a:stretch>
            <a:fillRect/>
          </a:stretch>
        </p:blipFill>
        <p:spPr>
          <a:xfrm>
            <a:off x="5648535" y="4651131"/>
            <a:ext cx="6227225" cy="2042746"/>
          </a:xfrm>
          <a:prstGeom prst="rect">
            <a:avLst/>
          </a:prstGeom>
          <a:ln>
            <a:solidFill>
              <a:schemeClr val="tx1"/>
            </a:solidFill>
          </a:ln>
        </p:spPr>
      </p:pic>
    </p:spTree>
    <p:extLst>
      <p:ext uri="{BB962C8B-B14F-4D97-AF65-F5344CB8AC3E}">
        <p14:creationId xmlns:p14="http://schemas.microsoft.com/office/powerpoint/2010/main" val="1612290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pic>
        <p:nvPicPr>
          <p:cNvPr id="5" name="Resim 4"/>
          <p:cNvPicPr>
            <a:picLocks noChangeAspect="1"/>
          </p:cNvPicPr>
          <p:nvPr/>
        </p:nvPicPr>
        <p:blipFill>
          <a:blip r:embed="rId2"/>
          <a:stretch>
            <a:fillRect/>
          </a:stretch>
        </p:blipFill>
        <p:spPr>
          <a:xfrm>
            <a:off x="133554" y="0"/>
            <a:ext cx="2042337" cy="434378"/>
          </a:xfrm>
          <a:prstGeom prst="rect">
            <a:avLst/>
          </a:prstGeom>
        </p:spPr>
      </p:pic>
      <p:pic>
        <p:nvPicPr>
          <p:cNvPr id="6" name="Resim 5"/>
          <p:cNvPicPr>
            <a:picLocks noChangeAspect="1"/>
          </p:cNvPicPr>
          <p:nvPr/>
        </p:nvPicPr>
        <p:blipFill>
          <a:blip r:embed="rId3"/>
          <a:stretch>
            <a:fillRect/>
          </a:stretch>
        </p:blipFill>
        <p:spPr>
          <a:xfrm>
            <a:off x="439615" y="632631"/>
            <a:ext cx="7978391" cy="5275800"/>
          </a:xfrm>
          <a:prstGeom prst="rect">
            <a:avLst/>
          </a:prstGeom>
        </p:spPr>
      </p:pic>
    </p:spTree>
    <p:extLst>
      <p:ext uri="{BB962C8B-B14F-4D97-AF65-F5344CB8AC3E}">
        <p14:creationId xmlns:p14="http://schemas.microsoft.com/office/powerpoint/2010/main" val="2170480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52399" y="81895"/>
            <a:ext cx="7874977" cy="1938992"/>
          </a:xfrm>
          <a:prstGeom prst="rect">
            <a:avLst/>
          </a:prstGeom>
        </p:spPr>
        <p:txBody>
          <a:bodyPr wrap="square">
            <a:spAutoFit/>
          </a:bodyPr>
          <a:lstStyle/>
          <a:p>
            <a:r>
              <a:rPr lang="en-US" sz="2400" dirty="0" smtClean="0">
                <a:solidFill>
                  <a:srgbClr val="FF0000"/>
                </a:solidFill>
              </a:rPr>
              <a:t>Chapter 3 Vectors </a:t>
            </a:r>
            <a:endParaRPr lang="tr-TR" sz="2400" dirty="0" smtClean="0">
              <a:solidFill>
                <a:srgbClr val="FF0000"/>
              </a:solidFill>
            </a:endParaRPr>
          </a:p>
          <a:p>
            <a:r>
              <a:rPr lang="en-US" sz="2400" dirty="0" smtClean="0">
                <a:solidFill>
                  <a:srgbClr val="FF0000"/>
                </a:solidFill>
              </a:rPr>
              <a:t>3.1. Vectors and Scalars </a:t>
            </a:r>
            <a:endParaRPr lang="tr-TR" sz="2400" dirty="0" smtClean="0">
              <a:solidFill>
                <a:srgbClr val="FF0000"/>
              </a:solidFill>
            </a:endParaRPr>
          </a:p>
          <a:p>
            <a:r>
              <a:rPr lang="en-US" sz="2400" dirty="0" smtClean="0">
                <a:solidFill>
                  <a:srgbClr val="FF0000"/>
                </a:solidFill>
              </a:rPr>
              <a:t>3.2. Adding Vectors Geometrically </a:t>
            </a:r>
            <a:endParaRPr lang="tr-TR" sz="2400" dirty="0" smtClean="0">
              <a:solidFill>
                <a:srgbClr val="FF0000"/>
              </a:solidFill>
            </a:endParaRPr>
          </a:p>
          <a:p>
            <a:r>
              <a:rPr lang="en-US" sz="2400" dirty="0" smtClean="0">
                <a:solidFill>
                  <a:srgbClr val="FF0000"/>
                </a:solidFill>
              </a:rPr>
              <a:t>3.3. Components of Vectors and Unit Vectors </a:t>
            </a:r>
            <a:endParaRPr lang="tr-TR" sz="2400" dirty="0" smtClean="0">
              <a:solidFill>
                <a:srgbClr val="FF0000"/>
              </a:solidFill>
            </a:endParaRPr>
          </a:p>
          <a:p>
            <a:r>
              <a:rPr lang="en-US" sz="2400" dirty="0" smtClean="0">
                <a:solidFill>
                  <a:srgbClr val="FF0000"/>
                </a:solidFill>
              </a:rPr>
              <a:t>3.4. Multiplying Vectors</a:t>
            </a:r>
            <a:endParaRPr lang="tr-TR" sz="2400" dirty="0">
              <a:solidFill>
                <a:srgbClr val="FF0000"/>
              </a:solidFill>
            </a:endParaRPr>
          </a:p>
        </p:txBody>
      </p:sp>
    </p:spTree>
    <p:extLst>
      <p:ext uri="{BB962C8B-B14F-4D97-AF65-F5344CB8AC3E}">
        <p14:creationId xmlns:p14="http://schemas.microsoft.com/office/powerpoint/2010/main" val="108336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0872" y="153768"/>
            <a:ext cx="11898728" cy="1349912"/>
          </a:xfrm>
        </p:spPr>
        <p:txBody>
          <a:bodyPr>
            <a:noAutofit/>
          </a:bodyPr>
          <a:lstStyle/>
          <a:p>
            <a:pPr algn="l"/>
            <a:r>
              <a:rPr lang="en-US" sz="2400" b="1" i="1" dirty="0" smtClean="0">
                <a:solidFill>
                  <a:srgbClr val="FF0000"/>
                </a:solidFill>
              </a:rPr>
              <a:t>Chapter 1 </a:t>
            </a:r>
            <a:r>
              <a:rPr lang="tr-TR" sz="2400" b="1" i="1" dirty="0" smtClean="0">
                <a:solidFill>
                  <a:srgbClr val="FF0000"/>
                </a:solidFill>
              </a:rPr>
              <a:t/>
            </a:r>
            <a:br>
              <a:rPr lang="tr-TR" sz="2400" b="1" i="1" dirty="0" smtClean="0">
                <a:solidFill>
                  <a:srgbClr val="FF0000"/>
                </a:solidFill>
              </a:rPr>
            </a:br>
            <a:r>
              <a:rPr lang="en-US" sz="2400" b="1" i="1" dirty="0" smtClean="0">
                <a:solidFill>
                  <a:srgbClr val="FF0000"/>
                </a:solidFill>
              </a:rPr>
              <a:t>Physics and Measurements </a:t>
            </a:r>
            <a:r>
              <a:rPr lang="tr-TR" sz="2400" b="1" i="1" dirty="0" smtClean="0">
                <a:solidFill>
                  <a:srgbClr val="FF0000"/>
                </a:solidFill>
              </a:rPr>
              <a:t/>
            </a:r>
            <a:br>
              <a:rPr lang="tr-TR" sz="2400" b="1" i="1" dirty="0" smtClean="0">
                <a:solidFill>
                  <a:srgbClr val="FF0000"/>
                </a:solidFill>
              </a:rPr>
            </a:br>
            <a:r>
              <a:rPr lang="en-US" sz="2400" b="1" i="1" dirty="0" smtClean="0">
                <a:solidFill>
                  <a:srgbClr val="FF0000"/>
                </a:solidFill>
              </a:rPr>
              <a:t>1.1 Standards of Length, Mass and Time </a:t>
            </a:r>
            <a:r>
              <a:rPr lang="tr-TR" sz="2400" b="1" i="1" dirty="0" smtClean="0">
                <a:solidFill>
                  <a:srgbClr val="FF0000"/>
                </a:solidFill>
              </a:rPr>
              <a:t/>
            </a:r>
            <a:br>
              <a:rPr lang="tr-TR" sz="2400" b="1" i="1" dirty="0" smtClean="0">
                <a:solidFill>
                  <a:srgbClr val="FF0000"/>
                </a:solidFill>
              </a:rPr>
            </a:br>
            <a:endParaRPr lang="tr-TR" sz="2400" b="1" i="1" dirty="0">
              <a:solidFill>
                <a:srgbClr val="FF0000"/>
              </a:solidFill>
            </a:endParaRPr>
          </a:p>
        </p:txBody>
      </p:sp>
      <p:pic>
        <p:nvPicPr>
          <p:cNvPr id="4" name="Resim 3"/>
          <p:cNvPicPr>
            <a:picLocks noChangeAspect="1"/>
          </p:cNvPicPr>
          <p:nvPr/>
        </p:nvPicPr>
        <p:blipFill>
          <a:blip r:embed="rId2"/>
          <a:stretch>
            <a:fillRect/>
          </a:stretch>
        </p:blipFill>
        <p:spPr>
          <a:xfrm>
            <a:off x="599223" y="1244520"/>
            <a:ext cx="6345815" cy="2321639"/>
          </a:xfrm>
          <a:prstGeom prst="rect">
            <a:avLst/>
          </a:prstGeom>
        </p:spPr>
      </p:pic>
      <p:pic>
        <p:nvPicPr>
          <p:cNvPr id="7" name="Resim 6"/>
          <p:cNvPicPr>
            <a:picLocks noChangeAspect="1"/>
          </p:cNvPicPr>
          <p:nvPr/>
        </p:nvPicPr>
        <p:blipFill>
          <a:blip r:embed="rId3"/>
          <a:stretch>
            <a:fillRect/>
          </a:stretch>
        </p:blipFill>
        <p:spPr>
          <a:xfrm>
            <a:off x="4635271" y="3429984"/>
            <a:ext cx="7019177" cy="3275616"/>
          </a:xfrm>
          <a:prstGeom prst="rect">
            <a:avLst/>
          </a:prstGeom>
        </p:spPr>
      </p:pic>
    </p:spTree>
    <p:extLst>
      <p:ext uri="{BB962C8B-B14F-4D97-AF65-F5344CB8AC3E}">
        <p14:creationId xmlns:p14="http://schemas.microsoft.com/office/powerpoint/2010/main" val="3762518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428557" y="3806000"/>
            <a:ext cx="4509486" cy="3052000"/>
          </a:xfrm>
          <a:prstGeom prst="rect">
            <a:avLst/>
          </a:prstGeom>
        </p:spPr>
      </p:pic>
      <p:sp>
        <p:nvSpPr>
          <p:cNvPr id="3" name="Dikdörtgen 2"/>
          <p:cNvSpPr/>
          <p:nvPr/>
        </p:nvSpPr>
        <p:spPr>
          <a:xfrm>
            <a:off x="0" y="537652"/>
            <a:ext cx="7866186" cy="3170099"/>
          </a:xfrm>
          <a:prstGeom prst="rect">
            <a:avLst/>
          </a:prstGeom>
          <a:ln>
            <a:solidFill>
              <a:schemeClr val="tx1"/>
            </a:solidFill>
          </a:ln>
        </p:spPr>
        <p:txBody>
          <a:bodyPr wrap="square">
            <a:spAutoFit/>
          </a:bodyPr>
          <a:lstStyle/>
          <a:p>
            <a:r>
              <a:rPr lang="en-US" sz="2000" dirty="0" smtClean="0"/>
              <a:t>Many aspects of physics deal with locations in space, which require the definition of a coordinate system.</a:t>
            </a:r>
            <a:endParaRPr lang="tr-TR" sz="2000" dirty="0" smtClean="0"/>
          </a:p>
          <a:p>
            <a:r>
              <a:rPr lang="en-US" sz="2000" dirty="0" smtClean="0"/>
              <a:t> A point on a line can be located with one coordinate, a point in a plane with two coordinates, and a point in space with three. </a:t>
            </a:r>
            <a:endParaRPr lang="tr-TR" sz="2000" dirty="0" smtClean="0"/>
          </a:p>
          <a:p>
            <a:r>
              <a:rPr lang="en-US" sz="2000" dirty="0" smtClean="0"/>
              <a:t>A coordinate system used to specify locations in space consists of the following: </a:t>
            </a:r>
            <a:endParaRPr lang="tr-TR" sz="2000" dirty="0" smtClean="0"/>
          </a:p>
          <a:p>
            <a:r>
              <a:rPr lang="en-US" sz="2000" dirty="0" smtClean="0"/>
              <a:t>■ A fixed reference point O, called the origin </a:t>
            </a:r>
            <a:endParaRPr lang="tr-TR" sz="2000" dirty="0" smtClean="0"/>
          </a:p>
          <a:p>
            <a:r>
              <a:rPr lang="en-US" sz="2000" dirty="0" smtClean="0"/>
              <a:t>■ A set of specified axes, or directions, with an appropriate scale and labels on the axes </a:t>
            </a:r>
            <a:endParaRPr lang="tr-TR" sz="2000" dirty="0" smtClean="0"/>
          </a:p>
          <a:p>
            <a:r>
              <a:rPr lang="en-US" sz="2000" dirty="0" smtClean="0"/>
              <a:t>■ Instructions on labeling a point in space relative to the origin and axes</a:t>
            </a:r>
            <a:endParaRPr lang="tr-TR" sz="2000" dirty="0" smtClean="0">
              <a:solidFill>
                <a:srgbClr val="FF0000"/>
              </a:solidFill>
            </a:endParaRPr>
          </a:p>
        </p:txBody>
      </p:sp>
      <p:sp>
        <p:nvSpPr>
          <p:cNvPr id="8" name="Dikdörtgen 7"/>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4" name="Dikdörtgen 3"/>
          <p:cNvSpPr/>
          <p:nvPr/>
        </p:nvSpPr>
        <p:spPr>
          <a:xfrm>
            <a:off x="2001716" y="3791415"/>
            <a:ext cx="6096000" cy="923330"/>
          </a:xfrm>
          <a:prstGeom prst="rect">
            <a:avLst/>
          </a:prstGeom>
        </p:spPr>
        <p:txBody>
          <a:bodyPr>
            <a:spAutoFit/>
          </a:bodyPr>
          <a:lstStyle/>
          <a:p>
            <a:r>
              <a:rPr lang="en-US" b="1" u="sng" dirty="0" smtClean="0">
                <a:solidFill>
                  <a:srgbClr val="FF0000"/>
                </a:solidFill>
              </a:rPr>
              <a:t>Designation of points in a two-dimensional </a:t>
            </a:r>
            <a:r>
              <a:rPr lang="en-US" b="1" u="sng" dirty="0" smtClean="0">
                <a:solidFill>
                  <a:srgbClr val="0070C0"/>
                </a:solidFill>
              </a:rPr>
              <a:t>Cartesian coordinate system.</a:t>
            </a:r>
            <a:r>
              <a:rPr lang="en-US" b="1" u="sng" dirty="0" smtClean="0">
                <a:solidFill>
                  <a:srgbClr val="FF0000"/>
                </a:solidFill>
              </a:rPr>
              <a:t> </a:t>
            </a:r>
            <a:endParaRPr lang="tr-TR" b="1" u="sng" dirty="0" smtClean="0">
              <a:solidFill>
                <a:srgbClr val="FF0000"/>
              </a:solidFill>
            </a:endParaRPr>
          </a:p>
          <a:p>
            <a:r>
              <a:rPr lang="en-US" b="1" u="sng" dirty="0" smtClean="0">
                <a:solidFill>
                  <a:srgbClr val="FF0000"/>
                </a:solidFill>
              </a:rPr>
              <a:t>Every point is labeled with coordinates (x, y).</a:t>
            </a:r>
            <a:endParaRPr lang="tr-TR" b="1" u="sng" dirty="0">
              <a:solidFill>
                <a:srgbClr val="FF0000"/>
              </a:solidFill>
            </a:endParaRPr>
          </a:p>
        </p:txBody>
      </p:sp>
      <p:sp>
        <p:nvSpPr>
          <p:cNvPr id="5" name="Sağ Ok 4"/>
          <p:cNvSpPr/>
          <p:nvPr/>
        </p:nvSpPr>
        <p:spPr>
          <a:xfrm>
            <a:off x="7069015" y="4064045"/>
            <a:ext cx="562708" cy="378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43254" y="4911243"/>
            <a:ext cx="7185303" cy="1754326"/>
          </a:xfrm>
          <a:prstGeom prst="rect">
            <a:avLst/>
          </a:prstGeom>
        </p:spPr>
        <p:txBody>
          <a:bodyPr wrap="square">
            <a:spAutoFit/>
          </a:bodyPr>
          <a:lstStyle/>
          <a:p>
            <a:r>
              <a:rPr lang="en-US" dirty="0" smtClean="0"/>
              <a:t>For example, the point P in the figure has coordinates (5, 3). If we start at the origin O, we can reach P by moving 5 meters horizontally to the right and then 3 meters vertically upward. </a:t>
            </a:r>
            <a:endParaRPr lang="tr-TR" dirty="0" smtClean="0"/>
          </a:p>
          <a:p>
            <a:r>
              <a:rPr lang="en-US" dirty="0" smtClean="0"/>
              <a:t>In the same way, the point Q has coordinates (23, 4), which corresponds to going 3 meters horizontally to the left of the origin and 4 meters vertically upward from there.</a:t>
            </a:r>
            <a:endParaRPr lang="tr-TR" dirty="0"/>
          </a:p>
        </p:txBody>
      </p:sp>
      <p:sp>
        <p:nvSpPr>
          <p:cNvPr id="7" name="Dikdörtgen 6"/>
          <p:cNvSpPr/>
          <p:nvPr/>
        </p:nvSpPr>
        <p:spPr>
          <a:xfrm>
            <a:off x="7850576" y="1648160"/>
            <a:ext cx="4334608" cy="2308324"/>
          </a:xfrm>
          <a:prstGeom prst="rect">
            <a:avLst/>
          </a:prstGeom>
          <a:ln>
            <a:solidFill>
              <a:schemeClr val="tx1"/>
            </a:solidFill>
          </a:ln>
        </p:spPr>
        <p:txBody>
          <a:bodyPr wrap="square">
            <a:spAutoFit/>
          </a:bodyPr>
          <a:lstStyle/>
          <a:p>
            <a:pPr algn="just"/>
            <a:r>
              <a:rPr lang="en-US" dirty="0" smtClean="0"/>
              <a:t>Positive x is usually selected as right of the origin and positive y upward from the origin, but in two dimensions this choice is largely a matter of taste. (In three dimensions, however, there are “right-handed” and “left-handed” coordinates, which lead to minus sign differences in certain operations. These will be addressed as needed.)</a:t>
            </a:r>
            <a:endParaRPr lang="tr-TR" dirty="0"/>
          </a:p>
        </p:txBody>
      </p:sp>
      <p:sp>
        <p:nvSpPr>
          <p:cNvPr id="9" name="Dikdörtgen 8"/>
          <p:cNvSpPr/>
          <p:nvPr/>
        </p:nvSpPr>
        <p:spPr>
          <a:xfrm>
            <a:off x="0" y="22678"/>
            <a:ext cx="2773580" cy="461665"/>
          </a:xfrm>
          <a:prstGeom prst="rect">
            <a:avLst/>
          </a:prstGeom>
        </p:spPr>
        <p:txBody>
          <a:bodyPr wrap="none">
            <a:spAutoFit/>
          </a:bodyPr>
          <a:lstStyle/>
          <a:p>
            <a:r>
              <a:rPr lang="en-US" sz="2400" b="1" u="sng" dirty="0">
                <a:solidFill>
                  <a:srgbClr val="FF0000"/>
                </a:solidFill>
              </a:rPr>
              <a:t>Coordinate Systems </a:t>
            </a:r>
            <a:endParaRPr lang="tr-TR" sz="2400" b="1" u="sng" dirty="0">
              <a:solidFill>
                <a:srgbClr val="FF0000"/>
              </a:solidFill>
            </a:endParaRPr>
          </a:p>
        </p:txBody>
      </p:sp>
    </p:spTree>
    <p:extLst>
      <p:ext uri="{BB962C8B-B14F-4D97-AF65-F5344CB8AC3E}">
        <p14:creationId xmlns:p14="http://schemas.microsoft.com/office/powerpoint/2010/main" val="1517579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537652"/>
            <a:ext cx="7866186" cy="2862322"/>
          </a:xfrm>
          <a:prstGeom prst="rect">
            <a:avLst/>
          </a:prstGeom>
          <a:ln>
            <a:solidFill>
              <a:schemeClr val="tx1"/>
            </a:solidFill>
          </a:ln>
        </p:spPr>
        <p:txBody>
          <a:bodyPr wrap="square">
            <a:spAutoFit/>
          </a:bodyPr>
          <a:lstStyle/>
          <a:p>
            <a:r>
              <a:rPr lang="en-US" sz="2000" dirty="0" smtClean="0"/>
              <a:t>Sometimes it’s more convenient to locate a point in space by its plane polar coordinates (r, u), as in Figure 1.5. In this coordinate system, an origin O and a reference line are selected as shown. A point is then specified by the distance r from the origin to the point and by the angle u between the reference line and a line drawn from the origin to the point. The standard reference line is usually selected to be the positive x-axis of a Cartesian coordinate system. The angle u is considered positive when measured counterclockwise from the reference line and negative when measured clockwise.</a:t>
            </a:r>
            <a:endParaRPr lang="tr-TR" sz="2000" dirty="0" smtClean="0">
              <a:solidFill>
                <a:srgbClr val="FF0000"/>
              </a:solidFill>
            </a:endParaRPr>
          </a:p>
        </p:txBody>
      </p:sp>
      <p:sp>
        <p:nvSpPr>
          <p:cNvPr id="8" name="Dikdörtgen 7"/>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4" name="Dikdörtgen 3"/>
          <p:cNvSpPr/>
          <p:nvPr/>
        </p:nvSpPr>
        <p:spPr>
          <a:xfrm>
            <a:off x="771328" y="3693943"/>
            <a:ext cx="6561992" cy="923330"/>
          </a:xfrm>
          <a:prstGeom prst="rect">
            <a:avLst/>
          </a:prstGeom>
          <a:ln>
            <a:solidFill>
              <a:schemeClr val="tx1"/>
            </a:solidFill>
          </a:ln>
        </p:spPr>
        <p:txBody>
          <a:bodyPr wrap="square">
            <a:spAutoFit/>
          </a:bodyPr>
          <a:lstStyle/>
          <a:p>
            <a:r>
              <a:rPr lang="en-US" dirty="0" smtClean="0"/>
              <a:t>The plane </a:t>
            </a:r>
            <a:r>
              <a:rPr lang="en-US" b="1" dirty="0" smtClean="0">
                <a:solidFill>
                  <a:srgbClr val="0070C0"/>
                </a:solidFill>
              </a:rPr>
              <a:t>polar coordinates </a:t>
            </a:r>
            <a:r>
              <a:rPr lang="en-US" dirty="0" smtClean="0"/>
              <a:t>of a point are represented by the distance r and the angle u, where u is measured counterclockwise from the positive x-axis.</a:t>
            </a:r>
            <a:endParaRPr lang="tr-TR" b="1" u="sng" dirty="0">
              <a:solidFill>
                <a:srgbClr val="FF0000"/>
              </a:solidFill>
            </a:endParaRPr>
          </a:p>
        </p:txBody>
      </p:sp>
      <p:sp>
        <p:nvSpPr>
          <p:cNvPr id="5" name="Sağ Ok 4"/>
          <p:cNvSpPr/>
          <p:nvPr/>
        </p:nvSpPr>
        <p:spPr>
          <a:xfrm>
            <a:off x="7147203" y="4473768"/>
            <a:ext cx="562708" cy="378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43254" y="4911243"/>
            <a:ext cx="7185303" cy="1477328"/>
          </a:xfrm>
          <a:prstGeom prst="rect">
            <a:avLst/>
          </a:prstGeom>
        </p:spPr>
        <p:txBody>
          <a:bodyPr wrap="square">
            <a:spAutoFit/>
          </a:bodyPr>
          <a:lstStyle/>
          <a:p>
            <a:r>
              <a:rPr lang="en-US" dirty="0" smtClean="0"/>
              <a:t>For example, if a point is specified by the polar coordinates 3 m and 60°, we locate this point by moving out 3 m from the origin at an angle of 60° above (counterclockwise from) the reference line. A point specified by polar coordinates 3 m and 260° is located 3 m out from the origin and 60° below (clockwise from) the reference line.</a:t>
            </a:r>
            <a:endParaRPr lang="tr-TR" dirty="0"/>
          </a:p>
        </p:txBody>
      </p:sp>
      <p:sp>
        <p:nvSpPr>
          <p:cNvPr id="9" name="Dikdörtgen 8"/>
          <p:cNvSpPr/>
          <p:nvPr/>
        </p:nvSpPr>
        <p:spPr>
          <a:xfrm>
            <a:off x="0" y="22678"/>
            <a:ext cx="2773580" cy="461665"/>
          </a:xfrm>
          <a:prstGeom prst="rect">
            <a:avLst/>
          </a:prstGeom>
        </p:spPr>
        <p:txBody>
          <a:bodyPr wrap="none">
            <a:spAutoFit/>
          </a:bodyPr>
          <a:lstStyle/>
          <a:p>
            <a:r>
              <a:rPr lang="en-US" sz="2400" b="1" u="sng" dirty="0">
                <a:solidFill>
                  <a:srgbClr val="FF0000"/>
                </a:solidFill>
              </a:rPr>
              <a:t>Coordinate Systems </a:t>
            </a:r>
            <a:endParaRPr lang="tr-TR" sz="2400" b="1" u="sng" dirty="0">
              <a:solidFill>
                <a:srgbClr val="FF0000"/>
              </a:solidFill>
            </a:endParaRPr>
          </a:p>
        </p:txBody>
      </p:sp>
      <p:pic>
        <p:nvPicPr>
          <p:cNvPr id="10" name="Resim 9"/>
          <p:cNvPicPr>
            <a:picLocks noChangeAspect="1"/>
          </p:cNvPicPr>
          <p:nvPr/>
        </p:nvPicPr>
        <p:blipFill>
          <a:blip r:embed="rId2"/>
          <a:stretch>
            <a:fillRect/>
          </a:stretch>
        </p:blipFill>
        <p:spPr>
          <a:xfrm>
            <a:off x="7951343" y="3591810"/>
            <a:ext cx="4085326" cy="3306660"/>
          </a:xfrm>
          <a:prstGeom prst="rect">
            <a:avLst/>
          </a:prstGeom>
        </p:spPr>
      </p:pic>
    </p:spTree>
    <p:extLst>
      <p:ext uri="{BB962C8B-B14F-4D97-AF65-F5344CB8AC3E}">
        <p14:creationId xmlns:p14="http://schemas.microsoft.com/office/powerpoint/2010/main" val="4030337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537652"/>
            <a:ext cx="6532685" cy="3170099"/>
          </a:xfrm>
          <a:prstGeom prst="rect">
            <a:avLst/>
          </a:prstGeom>
          <a:ln>
            <a:solidFill>
              <a:schemeClr val="tx1"/>
            </a:solidFill>
          </a:ln>
        </p:spPr>
        <p:txBody>
          <a:bodyPr wrap="square">
            <a:spAutoFit/>
          </a:bodyPr>
          <a:lstStyle/>
          <a:p>
            <a:r>
              <a:rPr lang="en-US" sz="2000" dirty="0" smtClean="0"/>
              <a:t>Trigonometry </a:t>
            </a:r>
            <a:endParaRPr lang="tr-TR" sz="2000" dirty="0" smtClean="0"/>
          </a:p>
          <a:p>
            <a:pPr marL="342900" indent="-342900">
              <a:buFont typeface="Arial" panose="020B0604020202020204" pitchFamily="34" charset="0"/>
              <a:buChar char="•"/>
            </a:pPr>
            <a:r>
              <a:rPr lang="en-US" sz="2000" dirty="0" smtClean="0"/>
              <a:t>Consider the right triangle shown in Active Figure , where side y is opposite the angle </a:t>
            </a:r>
            <a:r>
              <a:rPr lang="tr-TR" sz="2000" dirty="0" smtClean="0">
                <a:latin typeface="Symbol" panose="05050102010706020507" pitchFamily="18" charset="2"/>
              </a:rPr>
              <a:t>q</a:t>
            </a:r>
            <a:r>
              <a:rPr lang="en-US" sz="2000" dirty="0" smtClean="0"/>
              <a:t>, side x is adjacent to the angle </a:t>
            </a:r>
            <a:r>
              <a:rPr lang="tr-TR" sz="2000" dirty="0" smtClean="0">
                <a:latin typeface="Symbol" panose="05050102010706020507" pitchFamily="18" charset="2"/>
              </a:rPr>
              <a:t>q</a:t>
            </a:r>
            <a:r>
              <a:rPr lang="en-US" sz="2000" dirty="0" smtClean="0"/>
              <a:t>, and side r is the hypotenuse of the triangle. </a:t>
            </a:r>
            <a:endParaRPr lang="tr-TR" sz="2000" dirty="0" smtClean="0"/>
          </a:p>
          <a:p>
            <a:pPr marL="342900" indent="-342900">
              <a:buFont typeface="Arial" panose="020B0604020202020204" pitchFamily="34" charset="0"/>
              <a:buChar char="•"/>
            </a:pPr>
            <a:r>
              <a:rPr lang="en-US" sz="2000" dirty="0" smtClean="0"/>
              <a:t>The basic trigonometric functions defined by such a triangle are the ratios of the lengths of the sides of the triangle. </a:t>
            </a:r>
            <a:endParaRPr lang="tr-TR" sz="2000" dirty="0" smtClean="0"/>
          </a:p>
          <a:p>
            <a:pPr marL="342900" indent="-342900">
              <a:buFont typeface="Arial" panose="020B0604020202020204" pitchFamily="34" charset="0"/>
              <a:buChar char="•"/>
            </a:pPr>
            <a:r>
              <a:rPr lang="en-US" sz="2000" dirty="0" smtClean="0"/>
              <a:t>These relationships are called the sine (sin), cosine (cos), and tangent (tan) functions. In terms of</a:t>
            </a:r>
            <a:r>
              <a:rPr lang="en-US" sz="2000" dirty="0" smtClean="0">
                <a:latin typeface="Symbol" panose="05050102010706020507" pitchFamily="18" charset="2"/>
              </a:rPr>
              <a:t> </a:t>
            </a:r>
            <a:r>
              <a:rPr lang="tr-TR" sz="2000" dirty="0" smtClean="0">
                <a:latin typeface="Symbol" panose="05050102010706020507" pitchFamily="18" charset="2"/>
              </a:rPr>
              <a:t>q</a:t>
            </a:r>
            <a:r>
              <a:rPr lang="en-US" sz="2000" dirty="0" smtClean="0"/>
              <a:t>, the basic trigonometric functions are as follows:</a:t>
            </a:r>
            <a:endParaRPr lang="tr-TR" sz="2000" dirty="0" smtClean="0">
              <a:solidFill>
                <a:srgbClr val="FF0000"/>
              </a:solidFill>
            </a:endParaRPr>
          </a:p>
        </p:txBody>
      </p:sp>
      <p:sp>
        <p:nvSpPr>
          <p:cNvPr id="8" name="Dikdörtgen 7"/>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4" name="Dikdörtgen 3"/>
          <p:cNvSpPr/>
          <p:nvPr/>
        </p:nvSpPr>
        <p:spPr>
          <a:xfrm>
            <a:off x="2863897" y="3786276"/>
            <a:ext cx="6561992" cy="369332"/>
          </a:xfrm>
          <a:prstGeom prst="rect">
            <a:avLst/>
          </a:prstGeom>
          <a:ln>
            <a:solidFill>
              <a:schemeClr val="tx1"/>
            </a:solidFill>
          </a:ln>
        </p:spPr>
        <p:txBody>
          <a:bodyPr wrap="square">
            <a:spAutoFit/>
          </a:bodyPr>
          <a:lstStyle/>
          <a:p>
            <a:r>
              <a:rPr lang="en-US" dirty="0" smtClean="0"/>
              <a:t>Certain trigonometric functions of a right triangle.</a:t>
            </a:r>
            <a:endParaRPr lang="tr-TR" b="1" u="sng" dirty="0">
              <a:solidFill>
                <a:srgbClr val="FF0000"/>
              </a:solidFill>
            </a:endParaRPr>
          </a:p>
        </p:txBody>
      </p:sp>
      <p:sp>
        <p:nvSpPr>
          <p:cNvPr id="5" name="Sağ Ok 4"/>
          <p:cNvSpPr/>
          <p:nvPr/>
        </p:nvSpPr>
        <p:spPr>
          <a:xfrm>
            <a:off x="7584832" y="3777538"/>
            <a:ext cx="562708" cy="378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0" y="22678"/>
            <a:ext cx="2773580" cy="461665"/>
          </a:xfrm>
          <a:prstGeom prst="rect">
            <a:avLst/>
          </a:prstGeom>
        </p:spPr>
        <p:txBody>
          <a:bodyPr wrap="none">
            <a:spAutoFit/>
          </a:bodyPr>
          <a:lstStyle/>
          <a:p>
            <a:r>
              <a:rPr lang="en-US" sz="2400" b="1" u="sng" dirty="0">
                <a:solidFill>
                  <a:srgbClr val="FF0000"/>
                </a:solidFill>
              </a:rPr>
              <a:t>Coordinate Systems </a:t>
            </a:r>
            <a:endParaRPr lang="tr-TR" sz="2400" b="1" u="sng" dirty="0">
              <a:solidFill>
                <a:srgbClr val="FF0000"/>
              </a:solidFill>
            </a:endParaRPr>
          </a:p>
        </p:txBody>
      </p:sp>
      <p:pic>
        <p:nvPicPr>
          <p:cNvPr id="2" name="Resim 1"/>
          <p:cNvPicPr>
            <a:picLocks noChangeAspect="1"/>
          </p:cNvPicPr>
          <p:nvPr/>
        </p:nvPicPr>
        <p:blipFill>
          <a:blip r:embed="rId2"/>
          <a:stretch>
            <a:fillRect/>
          </a:stretch>
        </p:blipFill>
        <p:spPr>
          <a:xfrm>
            <a:off x="8196061" y="2886631"/>
            <a:ext cx="3893362" cy="3762915"/>
          </a:xfrm>
          <a:prstGeom prst="rect">
            <a:avLst/>
          </a:prstGeom>
        </p:spPr>
      </p:pic>
      <p:pic>
        <p:nvPicPr>
          <p:cNvPr id="7" name="Resim 6"/>
          <p:cNvPicPr>
            <a:picLocks noChangeAspect="1"/>
          </p:cNvPicPr>
          <p:nvPr/>
        </p:nvPicPr>
        <p:blipFill>
          <a:blip r:embed="rId3"/>
          <a:stretch>
            <a:fillRect/>
          </a:stretch>
        </p:blipFill>
        <p:spPr>
          <a:xfrm>
            <a:off x="273817" y="4164346"/>
            <a:ext cx="4185862" cy="2569738"/>
          </a:xfrm>
          <a:prstGeom prst="rect">
            <a:avLst/>
          </a:prstGeom>
        </p:spPr>
      </p:pic>
      <p:sp>
        <p:nvSpPr>
          <p:cNvPr id="11" name="Dikdörtgen 10"/>
          <p:cNvSpPr/>
          <p:nvPr/>
        </p:nvSpPr>
        <p:spPr>
          <a:xfrm>
            <a:off x="4646905" y="5642037"/>
            <a:ext cx="3524896" cy="923330"/>
          </a:xfrm>
          <a:prstGeom prst="rect">
            <a:avLst/>
          </a:prstGeom>
          <a:ln>
            <a:solidFill>
              <a:schemeClr val="tx1"/>
            </a:solidFill>
          </a:ln>
        </p:spPr>
        <p:txBody>
          <a:bodyPr wrap="square">
            <a:spAutoFit/>
          </a:bodyPr>
          <a:lstStyle/>
          <a:p>
            <a:r>
              <a:rPr lang="en-US" b="1" dirty="0" smtClean="0">
                <a:solidFill>
                  <a:srgbClr val="0070C0"/>
                </a:solidFill>
              </a:rPr>
              <a:t>For example, if the angle </a:t>
            </a:r>
            <a:r>
              <a:rPr lang="tr-TR" b="1" dirty="0" smtClean="0">
                <a:solidFill>
                  <a:srgbClr val="0070C0"/>
                </a:solidFill>
                <a:latin typeface="Symbol" panose="05050102010706020507" pitchFamily="18" charset="2"/>
              </a:rPr>
              <a:t>q</a:t>
            </a:r>
            <a:r>
              <a:rPr lang="en-US" b="1" dirty="0" smtClean="0">
                <a:solidFill>
                  <a:srgbClr val="0070C0"/>
                </a:solidFill>
              </a:rPr>
              <a:t> is equal to 30°, then the ratio of y to r is always 0.50; that is, sin 30° </a:t>
            </a:r>
            <a:r>
              <a:rPr lang="tr-TR" b="1" dirty="0" smtClean="0">
                <a:solidFill>
                  <a:srgbClr val="0070C0"/>
                </a:solidFill>
              </a:rPr>
              <a:t>=</a:t>
            </a:r>
            <a:r>
              <a:rPr lang="en-US" b="1" dirty="0" smtClean="0">
                <a:solidFill>
                  <a:srgbClr val="0070C0"/>
                </a:solidFill>
              </a:rPr>
              <a:t> 0.50. </a:t>
            </a:r>
            <a:endParaRPr lang="tr-TR" b="1" dirty="0">
              <a:solidFill>
                <a:srgbClr val="0070C0"/>
              </a:solidFill>
            </a:endParaRPr>
          </a:p>
        </p:txBody>
      </p:sp>
      <p:sp>
        <p:nvSpPr>
          <p:cNvPr id="12" name="Dikdörtgen 11"/>
          <p:cNvSpPr/>
          <p:nvPr/>
        </p:nvSpPr>
        <p:spPr>
          <a:xfrm>
            <a:off x="6963509" y="643654"/>
            <a:ext cx="5125914" cy="1754326"/>
          </a:xfrm>
          <a:prstGeom prst="rect">
            <a:avLst/>
          </a:prstGeom>
        </p:spPr>
        <p:txBody>
          <a:bodyPr wrap="square">
            <a:spAutoFit/>
          </a:bodyPr>
          <a:lstStyle/>
          <a:p>
            <a:r>
              <a:rPr lang="en-US" dirty="0" smtClean="0"/>
              <a:t>Note that the sine, cosine, and tangent functions are quantities without units because each represents the ratio of two lengths. </a:t>
            </a:r>
            <a:endParaRPr lang="tr-TR" dirty="0" smtClean="0"/>
          </a:p>
          <a:p>
            <a:r>
              <a:rPr lang="en-US" dirty="0" smtClean="0"/>
              <a:t>Another important relationship, called the Pythagorean theorem, exists between the lengths of the sides of a right triangle:</a:t>
            </a:r>
            <a:endParaRPr lang="tr-TR" dirty="0"/>
          </a:p>
        </p:txBody>
      </p:sp>
      <p:pic>
        <p:nvPicPr>
          <p:cNvPr id="13" name="Resim 12"/>
          <p:cNvPicPr>
            <a:picLocks noChangeAspect="1"/>
          </p:cNvPicPr>
          <p:nvPr/>
        </p:nvPicPr>
        <p:blipFill>
          <a:blip r:embed="rId4"/>
          <a:stretch>
            <a:fillRect/>
          </a:stretch>
        </p:blipFill>
        <p:spPr>
          <a:xfrm>
            <a:off x="9906241" y="2397980"/>
            <a:ext cx="1958608" cy="523813"/>
          </a:xfrm>
          <a:prstGeom prst="rect">
            <a:avLst/>
          </a:prstGeom>
        </p:spPr>
      </p:pic>
    </p:spTree>
    <p:extLst>
      <p:ext uri="{BB962C8B-B14F-4D97-AF65-F5344CB8AC3E}">
        <p14:creationId xmlns:p14="http://schemas.microsoft.com/office/powerpoint/2010/main" val="2701712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298638" y="2737162"/>
            <a:ext cx="3893362" cy="3762915"/>
          </a:xfrm>
          <a:prstGeom prst="rect">
            <a:avLst/>
          </a:prstGeom>
        </p:spPr>
      </p:pic>
      <p:sp>
        <p:nvSpPr>
          <p:cNvPr id="3" name="Dikdörtgen 2"/>
          <p:cNvSpPr/>
          <p:nvPr/>
        </p:nvSpPr>
        <p:spPr>
          <a:xfrm>
            <a:off x="78493" y="709458"/>
            <a:ext cx="8309368" cy="5940088"/>
          </a:xfrm>
          <a:prstGeom prst="rect">
            <a:avLst/>
          </a:prstGeom>
          <a:ln>
            <a:solidFill>
              <a:schemeClr val="tx1"/>
            </a:solidFill>
          </a:ln>
        </p:spPr>
        <p:txBody>
          <a:bodyPr wrap="square">
            <a:spAutoFit/>
          </a:bodyPr>
          <a:lstStyle/>
          <a:p>
            <a:pPr marL="342900" indent="-342900">
              <a:buFont typeface="Arial" panose="020B0604020202020204" pitchFamily="34" charset="0"/>
              <a:buChar char="•"/>
            </a:pPr>
            <a:r>
              <a:rPr lang="en-US" sz="2000" dirty="0" smtClean="0"/>
              <a:t>Finally, it will often be necessary to find the values of inverse relationships. </a:t>
            </a:r>
            <a:endParaRPr lang="tr-TR" sz="2000" dirty="0" smtClean="0"/>
          </a:p>
          <a:p>
            <a:pPr marL="342900" indent="-342900">
              <a:buFont typeface="Arial" panose="020B0604020202020204" pitchFamily="34" charset="0"/>
              <a:buChar char="•"/>
            </a:pPr>
            <a:r>
              <a:rPr lang="en-US" sz="2000" dirty="0" smtClean="0"/>
              <a:t>For example, suppose you know that the sine of an angle is 0.866, but you need to know the value of the angle itself. </a:t>
            </a:r>
            <a:endParaRPr lang="tr-TR" sz="2000" dirty="0" smtClean="0"/>
          </a:p>
          <a:p>
            <a:pPr marL="342900" indent="-342900">
              <a:buFont typeface="Arial" panose="020B0604020202020204" pitchFamily="34" charset="0"/>
              <a:buChar char="•"/>
            </a:pPr>
            <a:r>
              <a:rPr lang="en-US" sz="2000" dirty="0" smtClean="0"/>
              <a:t>The inverse sine function may be expressed as sin</a:t>
            </a:r>
            <a:r>
              <a:rPr lang="tr-TR" sz="2000" baseline="30000" dirty="0" smtClean="0"/>
              <a:t>-</a:t>
            </a:r>
            <a:r>
              <a:rPr lang="en-US" sz="2000" baseline="30000" dirty="0" smtClean="0"/>
              <a:t>1</a:t>
            </a:r>
            <a:r>
              <a:rPr lang="en-US" sz="2000" dirty="0" smtClean="0"/>
              <a:t>(0.866), which is a shorthand way of asking the question </a:t>
            </a:r>
            <a:endParaRPr lang="tr-TR" sz="2000" dirty="0" smtClean="0"/>
          </a:p>
          <a:p>
            <a:pPr marL="342900" indent="-342900">
              <a:buFont typeface="Arial" panose="020B0604020202020204" pitchFamily="34" charset="0"/>
              <a:buChar char="•"/>
            </a:pPr>
            <a:r>
              <a:rPr lang="en-US" sz="2000" dirty="0" smtClean="0"/>
              <a:t>“What angle has a sine of 0.866?” </a:t>
            </a:r>
            <a:endParaRPr lang="tr-TR" sz="2000" dirty="0" smtClean="0"/>
          </a:p>
          <a:p>
            <a:pPr marL="342900" indent="-342900">
              <a:buFont typeface="Arial" panose="020B0604020202020204" pitchFamily="34" charset="0"/>
              <a:buChar char="•"/>
            </a:pPr>
            <a:r>
              <a:rPr lang="en-US" sz="2000" dirty="0" smtClean="0"/>
              <a:t>Punching a couple of buttons on your calculator reveals that this angle is 60.0°. </a:t>
            </a:r>
            <a:endParaRPr lang="tr-TR" sz="2000" dirty="0" smtClean="0"/>
          </a:p>
          <a:p>
            <a:pPr marL="342900" indent="-342900">
              <a:buFont typeface="Arial" panose="020B0604020202020204" pitchFamily="34" charset="0"/>
              <a:buChar char="•"/>
            </a:pPr>
            <a:r>
              <a:rPr lang="en-US" sz="2000" dirty="0" smtClean="0"/>
              <a:t>Try it for yourself and show that tan</a:t>
            </a:r>
            <a:r>
              <a:rPr lang="tr-TR" sz="2000" baseline="30000" dirty="0" smtClean="0"/>
              <a:t>-1</a:t>
            </a:r>
            <a:r>
              <a:rPr lang="en-US" sz="2000" dirty="0" smtClean="0"/>
              <a:t> (0.400) </a:t>
            </a:r>
            <a:r>
              <a:rPr lang="tr-TR" sz="2000" dirty="0" smtClean="0"/>
              <a:t>=</a:t>
            </a:r>
            <a:r>
              <a:rPr lang="en-US" sz="2000" dirty="0" smtClean="0"/>
              <a:t> 21.8°. </a:t>
            </a:r>
            <a:endParaRPr lang="tr-TR" sz="2000" dirty="0" smtClean="0"/>
          </a:p>
          <a:p>
            <a:pPr marL="342900" indent="-342900">
              <a:buFont typeface="Arial" panose="020B0604020202020204" pitchFamily="34" charset="0"/>
              <a:buChar char="•"/>
            </a:pPr>
            <a:r>
              <a:rPr lang="en-US" sz="2000" dirty="0" smtClean="0"/>
              <a:t>Be sure that your calculator is set for degrees and not radians.</a:t>
            </a:r>
            <a:endParaRPr lang="tr-TR" sz="2000" dirty="0" smtClean="0"/>
          </a:p>
          <a:p>
            <a:pPr marL="342900" indent="-342900">
              <a:buFont typeface="Arial" panose="020B0604020202020204" pitchFamily="34" charset="0"/>
              <a:buChar char="•"/>
            </a:pPr>
            <a:r>
              <a:rPr lang="en-US" sz="2000" dirty="0" smtClean="0"/>
              <a:t> In addition, the inverse tangent function can return only values between 290° and 190°, so when an angle is in the second or third quadrant, it’s necessary to add 180° to the answer in the calculator window. </a:t>
            </a:r>
            <a:endParaRPr lang="tr-TR" sz="2000" dirty="0" smtClean="0"/>
          </a:p>
          <a:p>
            <a:pPr marL="342900" indent="-342900">
              <a:buFont typeface="Arial" panose="020B0604020202020204" pitchFamily="34" charset="0"/>
              <a:buChar char="•"/>
            </a:pPr>
            <a:r>
              <a:rPr lang="en-US" sz="2000" dirty="0" smtClean="0"/>
              <a:t>The definitions of the trigonometric functions and the inverse trigonometric functions, as well as the Pythagorean theorem, can be applied to any right triangle, regardless of whether its sides correspond to x- and y-coordinates. </a:t>
            </a:r>
            <a:endParaRPr lang="tr-TR" sz="2000" dirty="0" smtClean="0"/>
          </a:p>
          <a:p>
            <a:pPr marL="342900" indent="-342900">
              <a:buFont typeface="Arial" panose="020B0604020202020204" pitchFamily="34" charset="0"/>
              <a:buChar char="•"/>
            </a:pPr>
            <a:r>
              <a:rPr lang="en-US" sz="2000" dirty="0" smtClean="0"/>
              <a:t>These results from trigonometry are useful in converting from rectangular coordinates to polar coordinates, or vice versa, as the next example shows.</a:t>
            </a:r>
            <a:endParaRPr lang="tr-TR" sz="2000" dirty="0" smtClean="0">
              <a:solidFill>
                <a:srgbClr val="FF0000"/>
              </a:solidFill>
            </a:endParaRPr>
          </a:p>
        </p:txBody>
      </p:sp>
      <p:sp>
        <p:nvSpPr>
          <p:cNvPr id="8" name="Dikdörtgen 7"/>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9" name="Dikdörtgen 8"/>
          <p:cNvSpPr/>
          <p:nvPr/>
        </p:nvSpPr>
        <p:spPr>
          <a:xfrm>
            <a:off x="0" y="22678"/>
            <a:ext cx="2773580" cy="461665"/>
          </a:xfrm>
          <a:prstGeom prst="rect">
            <a:avLst/>
          </a:prstGeom>
        </p:spPr>
        <p:txBody>
          <a:bodyPr wrap="none">
            <a:spAutoFit/>
          </a:bodyPr>
          <a:lstStyle/>
          <a:p>
            <a:r>
              <a:rPr lang="en-US" sz="2400" b="1" u="sng" dirty="0">
                <a:solidFill>
                  <a:srgbClr val="FF0000"/>
                </a:solidFill>
              </a:rPr>
              <a:t>Coordinate Systems </a:t>
            </a:r>
            <a:endParaRPr lang="tr-TR" sz="2400" b="1" u="sng" dirty="0">
              <a:solidFill>
                <a:srgbClr val="FF0000"/>
              </a:solidFill>
            </a:endParaRPr>
          </a:p>
        </p:txBody>
      </p:sp>
      <p:pic>
        <p:nvPicPr>
          <p:cNvPr id="13" name="Resim 12"/>
          <p:cNvPicPr>
            <a:picLocks noChangeAspect="1"/>
          </p:cNvPicPr>
          <p:nvPr/>
        </p:nvPicPr>
        <p:blipFill>
          <a:blip r:embed="rId3"/>
          <a:stretch>
            <a:fillRect/>
          </a:stretch>
        </p:blipFill>
        <p:spPr>
          <a:xfrm>
            <a:off x="9958346" y="2886631"/>
            <a:ext cx="1958608" cy="523813"/>
          </a:xfrm>
          <a:prstGeom prst="rect">
            <a:avLst/>
          </a:prstGeom>
        </p:spPr>
      </p:pic>
    </p:spTree>
    <p:extLst>
      <p:ext uri="{BB962C8B-B14F-4D97-AF65-F5344CB8AC3E}">
        <p14:creationId xmlns:p14="http://schemas.microsoft.com/office/powerpoint/2010/main" val="715676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7031051" y="126313"/>
            <a:ext cx="3906599" cy="3094686"/>
          </a:xfrm>
          <a:prstGeom prst="rect">
            <a:avLst/>
          </a:prstGeom>
        </p:spPr>
      </p:pic>
      <p:sp>
        <p:nvSpPr>
          <p:cNvPr id="8" name="Dikdörtgen 7"/>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9" name="Dikdörtgen 8"/>
          <p:cNvSpPr/>
          <p:nvPr/>
        </p:nvSpPr>
        <p:spPr>
          <a:xfrm>
            <a:off x="0" y="22678"/>
            <a:ext cx="2773580" cy="461665"/>
          </a:xfrm>
          <a:prstGeom prst="rect">
            <a:avLst/>
          </a:prstGeom>
        </p:spPr>
        <p:txBody>
          <a:bodyPr wrap="none">
            <a:spAutoFit/>
          </a:bodyPr>
          <a:lstStyle/>
          <a:p>
            <a:r>
              <a:rPr lang="en-US" sz="2400" b="1" u="sng" dirty="0">
                <a:solidFill>
                  <a:srgbClr val="FF0000"/>
                </a:solidFill>
              </a:rPr>
              <a:t>Coordinate Systems </a:t>
            </a:r>
            <a:endParaRPr lang="tr-TR" sz="2400" b="1" u="sng" dirty="0">
              <a:solidFill>
                <a:srgbClr val="FF0000"/>
              </a:solidFill>
            </a:endParaRPr>
          </a:p>
        </p:txBody>
      </p:sp>
      <p:pic>
        <p:nvPicPr>
          <p:cNvPr id="4" name="Resim 3"/>
          <p:cNvPicPr>
            <a:picLocks noChangeAspect="1"/>
          </p:cNvPicPr>
          <p:nvPr/>
        </p:nvPicPr>
        <p:blipFill>
          <a:blip r:embed="rId3"/>
          <a:stretch>
            <a:fillRect/>
          </a:stretch>
        </p:blipFill>
        <p:spPr>
          <a:xfrm>
            <a:off x="232042" y="667279"/>
            <a:ext cx="5751037" cy="1565967"/>
          </a:xfrm>
          <a:prstGeom prst="rect">
            <a:avLst/>
          </a:prstGeom>
        </p:spPr>
      </p:pic>
      <p:sp>
        <p:nvSpPr>
          <p:cNvPr id="6" name="Dikdörtgen 5"/>
          <p:cNvSpPr/>
          <p:nvPr/>
        </p:nvSpPr>
        <p:spPr>
          <a:xfrm>
            <a:off x="4636475" y="2014619"/>
            <a:ext cx="3121269" cy="923330"/>
          </a:xfrm>
          <a:prstGeom prst="rect">
            <a:avLst/>
          </a:prstGeom>
        </p:spPr>
        <p:txBody>
          <a:bodyPr wrap="square">
            <a:spAutoFit/>
          </a:bodyPr>
          <a:lstStyle/>
          <a:p>
            <a:r>
              <a:rPr lang="en-US" dirty="0" smtClean="0"/>
              <a:t>Converting from Cartesian coordinates to polar coordinates.</a:t>
            </a:r>
            <a:endParaRPr lang="tr-TR" dirty="0"/>
          </a:p>
        </p:txBody>
      </p:sp>
      <p:pic>
        <p:nvPicPr>
          <p:cNvPr id="7" name="Resim 6"/>
          <p:cNvPicPr>
            <a:picLocks noChangeAspect="1"/>
          </p:cNvPicPr>
          <p:nvPr/>
        </p:nvPicPr>
        <p:blipFill>
          <a:blip r:embed="rId4"/>
          <a:stretch>
            <a:fillRect/>
          </a:stretch>
        </p:blipFill>
        <p:spPr>
          <a:xfrm>
            <a:off x="0" y="2937948"/>
            <a:ext cx="11735072" cy="3735413"/>
          </a:xfrm>
          <a:prstGeom prst="rect">
            <a:avLst/>
          </a:prstGeom>
        </p:spPr>
      </p:pic>
    </p:spTree>
    <p:extLst>
      <p:ext uri="{BB962C8B-B14F-4D97-AF65-F5344CB8AC3E}">
        <p14:creationId xmlns:p14="http://schemas.microsoft.com/office/powerpoint/2010/main" val="3193532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9" name="Dikdörtgen 8"/>
          <p:cNvSpPr/>
          <p:nvPr/>
        </p:nvSpPr>
        <p:spPr>
          <a:xfrm>
            <a:off x="0" y="22678"/>
            <a:ext cx="2773580" cy="461665"/>
          </a:xfrm>
          <a:prstGeom prst="rect">
            <a:avLst/>
          </a:prstGeom>
        </p:spPr>
        <p:txBody>
          <a:bodyPr wrap="none">
            <a:spAutoFit/>
          </a:bodyPr>
          <a:lstStyle/>
          <a:p>
            <a:r>
              <a:rPr lang="en-US" sz="2400" b="1" u="sng" dirty="0">
                <a:solidFill>
                  <a:srgbClr val="FF0000"/>
                </a:solidFill>
              </a:rPr>
              <a:t>Coordinate Systems </a:t>
            </a:r>
            <a:endParaRPr lang="tr-TR" sz="2400" b="1" u="sng" dirty="0">
              <a:solidFill>
                <a:srgbClr val="FF0000"/>
              </a:solidFill>
            </a:endParaRPr>
          </a:p>
        </p:txBody>
      </p:sp>
      <p:pic>
        <p:nvPicPr>
          <p:cNvPr id="2" name="Resim 1"/>
          <p:cNvPicPr>
            <a:picLocks noChangeAspect="1"/>
          </p:cNvPicPr>
          <p:nvPr/>
        </p:nvPicPr>
        <p:blipFill>
          <a:blip r:embed="rId2"/>
          <a:stretch>
            <a:fillRect/>
          </a:stretch>
        </p:blipFill>
        <p:spPr>
          <a:xfrm>
            <a:off x="100856" y="599264"/>
            <a:ext cx="6751474" cy="2047221"/>
          </a:xfrm>
          <a:prstGeom prst="rect">
            <a:avLst/>
          </a:prstGeom>
        </p:spPr>
      </p:pic>
      <p:pic>
        <p:nvPicPr>
          <p:cNvPr id="3" name="Resim 2"/>
          <p:cNvPicPr>
            <a:picLocks noChangeAspect="1"/>
          </p:cNvPicPr>
          <p:nvPr/>
        </p:nvPicPr>
        <p:blipFill>
          <a:blip r:embed="rId3"/>
          <a:stretch>
            <a:fillRect/>
          </a:stretch>
        </p:blipFill>
        <p:spPr>
          <a:xfrm>
            <a:off x="7467402" y="699149"/>
            <a:ext cx="4572396" cy="3033023"/>
          </a:xfrm>
          <a:prstGeom prst="rect">
            <a:avLst/>
          </a:prstGeom>
        </p:spPr>
      </p:pic>
      <p:pic>
        <p:nvPicPr>
          <p:cNvPr id="10" name="Resim 9"/>
          <p:cNvPicPr>
            <a:picLocks noChangeAspect="1"/>
          </p:cNvPicPr>
          <p:nvPr/>
        </p:nvPicPr>
        <p:blipFill>
          <a:blip r:embed="rId4"/>
          <a:stretch>
            <a:fillRect/>
          </a:stretch>
        </p:blipFill>
        <p:spPr>
          <a:xfrm>
            <a:off x="165128" y="3732172"/>
            <a:ext cx="11323670" cy="3011528"/>
          </a:xfrm>
          <a:prstGeom prst="rect">
            <a:avLst/>
          </a:prstGeom>
        </p:spPr>
      </p:pic>
    </p:spTree>
    <p:extLst>
      <p:ext uri="{BB962C8B-B14F-4D97-AF65-F5344CB8AC3E}">
        <p14:creationId xmlns:p14="http://schemas.microsoft.com/office/powerpoint/2010/main" val="3539584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
        <p:nvSpPr>
          <p:cNvPr id="9" name="Dikdörtgen 8"/>
          <p:cNvSpPr/>
          <p:nvPr/>
        </p:nvSpPr>
        <p:spPr>
          <a:xfrm>
            <a:off x="0" y="22678"/>
            <a:ext cx="2773580" cy="461665"/>
          </a:xfrm>
          <a:prstGeom prst="rect">
            <a:avLst/>
          </a:prstGeom>
        </p:spPr>
        <p:txBody>
          <a:bodyPr wrap="none">
            <a:spAutoFit/>
          </a:bodyPr>
          <a:lstStyle/>
          <a:p>
            <a:r>
              <a:rPr lang="en-US" sz="2400" b="1" u="sng" dirty="0">
                <a:solidFill>
                  <a:srgbClr val="FF0000"/>
                </a:solidFill>
              </a:rPr>
              <a:t>Coordinate Systems </a:t>
            </a:r>
            <a:endParaRPr lang="tr-TR" sz="2400" b="1" u="sng" dirty="0">
              <a:solidFill>
                <a:srgbClr val="FF0000"/>
              </a:solidFill>
            </a:endParaRPr>
          </a:p>
        </p:txBody>
      </p:sp>
      <p:pic>
        <p:nvPicPr>
          <p:cNvPr id="4" name="Resim 3"/>
          <p:cNvPicPr>
            <a:picLocks noChangeAspect="1"/>
          </p:cNvPicPr>
          <p:nvPr/>
        </p:nvPicPr>
        <p:blipFill>
          <a:blip r:embed="rId2"/>
          <a:stretch>
            <a:fillRect/>
          </a:stretch>
        </p:blipFill>
        <p:spPr>
          <a:xfrm>
            <a:off x="165128" y="675543"/>
            <a:ext cx="7864522" cy="876376"/>
          </a:xfrm>
          <a:prstGeom prst="rect">
            <a:avLst/>
          </a:prstGeom>
        </p:spPr>
      </p:pic>
      <p:pic>
        <p:nvPicPr>
          <p:cNvPr id="5" name="Resim 4"/>
          <p:cNvPicPr>
            <a:picLocks noChangeAspect="1"/>
          </p:cNvPicPr>
          <p:nvPr/>
        </p:nvPicPr>
        <p:blipFill>
          <a:blip r:embed="rId3"/>
          <a:stretch>
            <a:fillRect/>
          </a:stretch>
        </p:blipFill>
        <p:spPr>
          <a:xfrm>
            <a:off x="8405619" y="675543"/>
            <a:ext cx="3371743" cy="2331426"/>
          </a:xfrm>
          <a:prstGeom prst="rect">
            <a:avLst/>
          </a:prstGeom>
        </p:spPr>
      </p:pic>
      <p:pic>
        <p:nvPicPr>
          <p:cNvPr id="6" name="Resim 5"/>
          <p:cNvPicPr>
            <a:picLocks noChangeAspect="1"/>
          </p:cNvPicPr>
          <p:nvPr/>
        </p:nvPicPr>
        <p:blipFill>
          <a:blip r:embed="rId4"/>
          <a:stretch>
            <a:fillRect/>
          </a:stretch>
        </p:blipFill>
        <p:spPr>
          <a:xfrm>
            <a:off x="203266" y="3449446"/>
            <a:ext cx="11815422" cy="1922653"/>
          </a:xfrm>
          <a:prstGeom prst="rect">
            <a:avLst/>
          </a:prstGeom>
        </p:spPr>
      </p:pic>
    </p:spTree>
    <p:extLst>
      <p:ext uri="{BB962C8B-B14F-4D97-AF65-F5344CB8AC3E}">
        <p14:creationId xmlns:p14="http://schemas.microsoft.com/office/powerpoint/2010/main" val="183341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Tree>
    <p:extLst>
      <p:ext uri="{BB962C8B-B14F-4D97-AF65-F5344CB8AC3E}">
        <p14:creationId xmlns:p14="http://schemas.microsoft.com/office/powerpoint/2010/main" val="2135745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52399" y="81895"/>
            <a:ext cx="7874977" cy="461665"/>
          </a:xfrm>
          <a:prstGeom prst="rect">
            <a:avLst/>
          </a:prstGeom>
        </p:spPr>
        <p:txBody>
          <a:bodyPr wrap="square">
            <a:spAutoFit/>
          </a:bodyPr>
          <a:lstStyle/>
          <a:p>
            <a:r>
              <a:rPr lang="en-US" sz="2400" dirty="0" smtClean="0">
                <a:solidFill>
                  <a:srgbClr val="FF0000"/>
                </a:solidFill>
              </a:rPr>
              <a:t>3.1. Vectors and Scalars </a:t>
            </a:r>
            <a:endParaRPr lang="tr-TR" sz="2400" dirty="0" smtClean="0">
              <a:solidFill>
                <a:srgbClr val="FF0000"/>
              </a:solidFill>
            </a:endParaRPr>
          </a:p>
        </p:txBody>
      </p:sp>
      <p:sp>
        <p:nvSpPr>
          <p:cNvPr id="5" name="Dikdörtgen 4"/>
          <p:cNvSpPr/>
          <p:nvPr/>
        </p:nvSpPr>
        <p:spPr>
          <a:xfrm>
            <a:off x="266700" y="2539610"/>
            <a:ext cx="4866640" cy="923330"/>
          </a:xfrm>
          <a:prstGeom prst="rect">
            <a:avLst/>
          </a:prstGeom>
          <a:solidFill>
            <a:schemeClr val="accent2"/>
          </a:solidFill>
          <a:ln>
            <a:solidFill>
              <a:srgbClr val="FF0000"/>
            </a:solidFill>
          </a:ln>
        </p:spPr>
        <p:txBody>
          <a:bodyPr wrap="square">
            <a:spAutoFit/>
          </a:bodyPr>
          <a:lstStyle/>
          <a:p>
            <a:r>
              <a:rPr lang="en-US" dirty="0" smtClean="0"/>
              <a:t>Scalar quantities : • A scalar quantity is completely specified by a single value with an appropriate unit and has no direction. </a:t>
            </a:r>
            <a:endParaRPr lang="tr-TR" dirty="0"/>
          </a:p>
        </p:txBody>
      </p:sp>
      <p:sp>
        <p:nvSpPr>
          <p:cNvPr id="6" name="Dikdörtgen 5"/>
          <p:cNvSpPr/>
          <p:nvPr/>
        </p:nvSpPr>
        <p:spPr>
          <a:xfrm>
            <a:off x="6546557" y="2179994"/>
            <a:ext cx="4866640" cy="646331"/>
          </a:xfrm>
          <a:prstGeom prst="rect">
            <a:avLst/>
          </a:prstGeom>
          <a:solidFill>
            <a:schemeClr val="accent2"/>
          </a:solidFill>
          <a:ln>
            <a:solidFill>
              <a:srgbClr val="FF0000"/>
            </a:solidFill>
          </a:ln>
        </p:spPr>
        <p:txBody>
          <a:bodyPr wrap="square">
            <a:spAutoFit/>
          </a:bodyPr>
          <a:lstStyle/>
          <a:p>
            <a:r>
              <a:rPr lang="en-US" dirty="0" smtClean="0"/>
              <a:t>A vector quantity is completely specified by a number and appropriate units plus a direction. </a:t>
            </a:r>
            <a:endParaRPr lang="tr-TR" dirty="0"/>
          </a:p>
        </p:txBody>
      </p:sp>
      <p:pic>
        <p:nvPicPr>
          <p:cNvPr id="7" name="Resim 6"/>
          <p:cNvPicPr>
            <a:picLocks noChangeAspect="1"/>
          </p:cNvPicPr>
          <p:nvPr/>
        </p:nvPicPr>
        <p:blipFill>
          <a:blip r:embed="rId2"/>
          <a:stretch>
            <a:fillRect/>
          </a:stretch>
        </p:blipFill>
        <p:spPr>
          <a:xfrm>
            <a:off x="7665665" y="3658468"/>
            <a:ext cx="3528366" cy="2514818"/>
          </a:xfrm>
          <a:prstGeom prst="rect">
            <a:avLst/>
          </a:prstGeom>
        </p:spPr>
      </p:pic>
      <p:sp>
        <p:nvSpPr>
          <p:cNvPr id="8" name="Dikdörtgen 7"/>
          <p:cNvSpPr/>
          <p:nvPr/>
        </p:nvSpPr>
        <p:spPr>
          <a:xfrm>
            <a:off x="9683300" y="0"/>
            <a:ext cx="2508700" cy="461665"/>
          </a:xfrm>
          <a:prstGeom prst="rect">
            <a:avLst/>
          </a:prstGeom>
        </p:spPr>
        <p:txBody>
          <a:bodyPr wrap="none">
            <a:spAutoFit/>
          </a:bodyPr>
          <a:lstStyle/>
          <a:p>
            <a:r>
              <a:rPr lang="en-US" sz="2400" b="1" dirty="0">
                <a:solidFill>
                  <a:srgbClr val="FF0000"/>
                </a:solidFill>
              </a:rPr>
              <a:t>Chapter 3 Vectors </a:t>
            </a:r>
            <a:endParaRPr lang="tr-TR" sz="2400" b="1" dirty="0">
              <a:solidFill>
                <a:srgbClr val="FF0000"/>
              </a:solidFill>
            </a:endParaRPr>
          </a:p>
        </p:txBody>
      </p:sp>
    </p:spTree>
    <p:extLst>
      <p:ext uri="{BB962C8B-B14F-4D97-AF65-F5344CB8AC3E}">
        <p14:creationId xmlns:p14="http://schemas.microsoft.com/office/powerpoint/2010/main" val="1633166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84800" y="851376"/>
            <a:ext cx="6096000" cy="2862322"/>
          </a:xfrm>
          <a:prstGeom prst="rect">
            <a:avLst/>
          </a:prstGeom>
        </p:spPr>
        <p:txBody>
          <a:bodyPr>
            <a:spAutoFit/>
          </a:bodyPr>
          <a:lstStyle/>
          <a:p>
            <a:r>
              <a:rPr lang="en-US" dirty="0" err="1" smtClean="0"/>
              <a:t>Displecement</a:t>
            </a:r>
            <a:r>
              <a:rPr lang="en-US" dirty="0" smtClean="0"/>
              <a:t> as a vector quantity:</a:t>
            </a:r>
            <a:endParaRPr lang="tr-TR" dirty="0" smtClean="0"/>
          </a:p>
          <a:p>
            <a:r>
              <a:rPr lang="en-US" dirty="0" smtClean="0"/>
              <a:t> As a particle moves from A to B along an arbitrary paths represented by the blue or pink line, its displacement is a vector quantity shown by the arrow drawn from A to B.</a:t>
            </a:r>
            <a:endParaRPr lang="tr-TR" dirty="0" smtClean="0"/>
          </a:p>
          <a:p>
            <a:r>
              <a:rPr lang="en-US" dirty="0" smtClean="0"/>
              <a:t>The displacement vector tells us nothing about the actual path that the particle takes. </a:t>
            </a:r>
            <a:endParaRPr lang="tr-TR" dirty="0"/>
          </a:p>
          <a:p>
            <a:endParaRPr lang="tr-TR" dirty="0" smtClean="0"/>
          </a:p>
          <a:p>
            <a:endParaRPr lang="tr-TR" dirty="0"/>
          </a:p>
          <a:p>
            <a:r>
              <a:rPr lang="en-US" dirty="0" smtClean="0"/>
              <a:t> A vector quantity can be shown as:  The magnitude of a vector: A  A</a:t>
            </a:r>
            <a:endParaRPr lang="tr-TR" dirty="0"/>
          </a:p>
        </p:txBody>
      </p:sp>
      <p:pic>
        <p:nvPicPr>
          <p:cNvPr id="4" name="Resim 3"/>
          <p:cNvPicPr>
            <a:picLocks noChangeAspect="1"/>
          </p:cNvPicPr>
          <p:nvPr/>
        </p:nvPicPr>
        <p:blipFill>
          <a:blip r:embed="rId2"/>
          <a:stretch>
            <a:fillRect/>
          </a:stretch>
        </p:blipFill>
        <p:spPr>
          <a:xfrm>
            <a:off x="6743468" y="3967561"/>
            <a:ext cx="5349704" cy="1585097"/>
          </a:xfrm>
          <a:prstGeom prst="rect">
            <a:avLst/>
          </a:prstGeom>
        </p:spPr>
      </p:pic>
      <p:pic>
        <p:nvPicPr>
          <p:cNvPr id="8" name="Resim 7"/>
          <p:cNvPicPr>
            <a:picLocks noChangeAspect="1"/>
          </p:cNvPicPr>
          <p:nvPr/>
        </p:nvPicPr>
        <p:blipFill>
          <a:blip r:embed="rId3"/>
          <a:stretch>
            <a:fillRect/>
          </a:stretch>
        </p:blipFill>
        <p:spPr>
          <a:xfrm>
            <a:off x="247489" y="0"/>
            <a:ext cx="3711262" cy="3863675"/>
          </a:xfrm>
          <a:prstGeom prst="rect">
            <a:avLst/>
          </a:prstGeom>
        </p:spPr>
      </p:pic>
    </p:spTree>
    <p:extLst>
      <p:ext uri="{BB962C8B-B14F-4D97-AF65-F5344CB8AC3E}">
        <p14:creationId xmlns:p14="http://schemas.microsoft.com/office/powerpoint/2010/main" val="1178797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93032" y="4599570"/>
            <a:ext cx="4559886" cy="646331"/>
          </a:xfrm>
          <a:prstGeom prst="rect">
            <a:avLst/>
          </a:prstGeom>
        </p:spPr>
        <p:txBody>
          <a:bodyPr wrap="square">
            <a:spAutoFit/>
          </a:bodyPr>
          <a:lstStyle/>
          <a:p>
            <a:r>
              <a:rPr lang="en-US" b="1" dirty="0" smtClean="0">
                <a:solidFill>
                  <a:srgbClr val="FF0000"/>
                </a:solidFill>
              </a:rPr>
              <a:t>One meter (</a:t>
            </a:r>
            <a:r>
              <a:rPr lang="tr-TR" b="1" dirty="0" smtClean="0">
                <a:solidFill>
                  <a:srgbClr val="FF0000"/>
                </a:solidFill>
              </a:rPr>
              <a:t>m</a:t>
            </a:r>
            <a:r>
              <a:rPr lang="en-US" b="1" dirty="0" smtClean="0">
                <a:solidFill>
                  <a:srgbClr val="FF0000"/>
                </a:solidFill>
              </a:rPr>
              <a:t>) is the distance that light travels in vacuum in 1 / 299,792,458 second </a:t>
            </a:r>
            <a:endParaRPr lang="tr-TR" b="1" dirty="0">
              <a:solidFill>
                <a:srgbClr val="FF0000"/>
              </a:solidFill>
            </a:endParaRPr>
          </a:p>
        </p:txBody>
      </p:sp>
      <p:sp>
        <p:nvSpPr>
          <p:cNvPr id="6" name="Dikdörtgen 5"/>
          <p:cNvSpPr/>
          <p:nvPr/>
        </p:nvSpPr>
        <p:spPr>
          <a:xfrm>
            <a:off x="0" y="856222"/>
            <a:ext cx="12192000" cy="3477875"/>
          </a:xfrm>
          <a:prstGeom prst="rect">
            <a:avLst/>
          </a:prstGeom>
        </p:spPr>
        <p:txBody>
          <a:bodyPr wrap="square">
            <a:spAutoFit/>
          </a:bodyPr>
          <a:lstStyle/>
          <a:p>
            <a:r>
              <a:rPr lang="en-US" sz="2000" b="1" dirty="0" smtClean="0">
                <a:solidFill>
                  <a:srgbClr val="FF0000"/>
                </a:solidFill>
              </a:rPr>
              <a:t>Length</a:t>
            </a:r>
            <a:r>
              <a:rPr lang="en-US" sz="2000" dirty="0" smtClean="0"/>
              <a:t> </a:t>
            </a:r>
            <a:endParaRPr lang="tr-TR" sz="2000" dirty="0" smtClean="0"/>
          </a:p>
          <a:p>
            <a:r>
              <a:rPr lang="en-US" sz="2000" dirty="0" smtClean="0"/>
              <a:t>In 1799 the legal standard of length in France became the meter, defined as one ten-millionth of the distance from the equator to the North Pole. </a:t>
            </a:r>
            <a:endParaRPr lang="tr-TR" sz="2000" dirty="0" smtClean="0"/>
          </a:p>
          <a:p>
            <a:r>
              <a:rPr lang="en-US" sz="2000" dirty="0" smtClean="0"/>
              <a:t>Until 1960, the official length of the meter was the distance between two lines on a specific bar of platinum-iridium alloy stored under controlled conditions. </a:t>
            </a:r>
            <a:endParaRPr lang="tr-TR" sz="2000" dirty="0" smtClean="0"/>
          </a:p>
          <a:p>
            <a:r>
              <a:rPr lang="en-US" sz="2000" dirty="0" smtClean="0"/>
              <a:t>This standard was abandoned for several reasons, the principal one being that measurements of the separation between the lines are not precise enough. </a:t>
            </a:r>
            <a:endParaRPr lang="tr-TR" sz="2000" dirty="0" smtClean="0"/>
          </a:p>
          <a:p>
            <a:r>
              <a:rPr lang="en-US" sz="2000" dirty="0" smtClean="0"/>
              <a:t>In 1960 the meter was defined as 1 650 763.73 wavelengths of orange-red light emitted from a krypton-86 lamp. </a:t>
            </a:r>
            <a:endParaRPr lang="tr-TR" sz="2000" dirty="0" smtClean="0"/>
          </a:p>
          <a:p>
            <a:r>
              <a:rPr lang="en-US" sz="2000" dirty="0" smtClean="0"/>
              <a:t>In October 1983 this definition was abandoned also, and the meter was redefined as the distance traveled by light in vacuum during a time interval of 1/299 792 458 second. This latest definition establishes the speed of light at 299 792 458 meters per second.</a:t>
            </a:r>
            <a:endParaRPr lang="tr-TR" sz="2000" dirty="0"/>
          </a:p>
        </p:txBody>
      </p:sp>
      <p:sp>
        <p:nvSpPr>
          <p:cNvPr id="7" name="Dikdörtgen 6"/>
          <p:cNvSpPr/>
          <p:nvPr/>
        </p:nvSpPr>
        <p:spPr>
          <a:xfrm>
            <a:off x="393032" y="492653"/>
            <a:ext cx="3196581" cy="461665"/>
          </a:xfrm>
          <a:prstGeom prst="rect">
            <a:avLst/>
          </a:prstGeom>
        </p:spPr>
        <p:txBody>
          <a:bodyPr wrap="none">
            <a:spAutoFit/>
          </a:bodyPr>
          <a:lstStyle/>
          <a:p>
            <a:r>
              <a:rPr lang="en-US" sz="2400" b="1" dirty="0" smtClean="0">
                <a:solidFill>
                  <a:srgbClr val="FF0000"/>
                </a:solidFill>
              </a:rPr>
              <a:t>Definition of the meter </a:t>
            </a:r>
            <a:endParaRPr lang="tr-TR" sz="2400" b="1" dirty="0">
              <a:solidFill>
                <a:srgbClr val="FF0000"/>
              </a:solidFill>
            </a:endParaRPr>
          </a:p>
        </p:txBody>
      </p:sp>
      <p:sp>
        <p:nvSpPr>
          <p:cNvPr id="8" name="Dikdörtgen 7"/>
          <p:cNvSpPr/>
          <p:nvPr/>
        </p:nvSpPr>
        <p:spPr>
          <a:xfrm>
            <a:off x="0" y="47446"/>
            <a:ext cx="5345951" cy="461665"/>
          </a:xfrm>
          <a:prstGeom prst="rect">
            <a:avLst/>
          </a:prstGeom>
        </p:spPr>
        <p:txBody>
          <a:bodyPr wrap="none">
            <a:spAutoFit/>
          </a:bodyPr>
          <a:lstStyle/>
          <a:p>
            <a:r>
              <a:rPr lang="en-US" sz="2400" b="1" i="1" dirty="0">
                <a:solidFill>
                  <a:srgbClr val="FF0000"/>
                </a:solidFill>
              </a:rPr>
              <a:t>1.1 Standards of Length, Mass and Time </a:t>
            </a:r>
            <a:endParaRPr lang="tr-TR" sz="2400" dirty="0"/>
          </a:p>
        </p:txBody>
      </p:sp>
      <p:sp>
        <p:nvSpPr>
          <p:cNvPr id="9" name="Dikdörtgen 8"/>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pic>
        <p:nvPicPr>
          <p:cNvPr id="10" name="Resim 9"/>
          <p:cNvPicPr>
            <a:picLocks noChangeAspect="1"/>
          </p:cNvPicPr>
          <p:nvPr/>
        </p:nvPicPr>
        <p:blipFill>
          <a:blip r:embed="rId2"/>
          <a:stretch>
            <a:fillRect/>
          </a:stretch>
        </p:blipFill>
        <p:spPr>
          <a:xfrm>
            <a:off x="6808299" y="5013471"/>
            <a:ext cx="3939881" cy="464860"/>
          </a:xfrm>
          <a:prstGeom prst="rect">
            <a:avLst/>
          </a:prstGeom>
        </p:spPr>
      </p:pic>
      <p:pic>
        <p:nvPicPr>
          <p:cNvPr id="11" name="Resim 10"/>
          <p:cNvPicPr>
            <a:picLocks noChangeAspect="1"/>
          </p:cNvPicPr>
          <p:nvPr/>
        </p:nvPicPr>
        <p:blipFill>
          <a:blip r:embed="rId3"/>
          <a:stretch>
            <a:fillRect/>
          </a:stretch>
        </p:blipFill>
        <p:spPr>
          <a:xfrm>
            <a:off x="5730187" y="4599570"/>
            <a:ext cx="1219306" cy="1546994"/>
          </a:xfrm>
          <a:prstGeom prst="rect">
            <a:avLst/>
          </a:prstGeom>
        </p:spPr>
      </p:pic>
      <p:cxnSp>
        <p:nvCxnSpPr>
          <p:cNvPr id="13" name="Düz Bağlayıcı 12"/>
          <p:cNvCxnSpPr/>
          <p:nvPr/>
        </p:nvCxnSpPr>
        <p:spPr>
          <a:xfrm flipV="1">
            <a:off x="6949493" y="5689600"/>
            <a:ext cx="3657547" cy="1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flipV="1">
            <a:off x="10099040" y="5882640"/>
            <a:ext cx="508000" cy="9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flipH="1">
            <a:off x="6949493" y="5953760"/>
            <a:ext cx="4266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Metin kutusu 19"/>
          <p:cNvSpPr txBox="1"/>
          <p:nvPr/>
        </p:nvSpPr>
        <p:spPr>
          <a:xfrm>
            <a:off x="8409354" y="5788373"/>
            <a:ext cx="1270000" cy="369332"/>
          </a:xfrm>
          <a:prstGeom prst="rect">
            <a:avLst/>
          </a:prstGeom>
          <a:noFill/>
        </p:spPr>
        <p:txBody>
          <a:bodyPr wrap="square" rtlCol="0">
            <a:spAutoFit/>
          </a:bodyPr>
          <a:lstStyle/>
          <a:p>
            <a:r>
              <a:rPr lang="tr-TR" dirty="0" smtClean="0"/>
              <a:t>1 </a:t>
            </a:r>
            <a:r>
              <a:rPr lang="tr-TR" dirty="0" err="1" smtClean="0"/>
              <a:t>meter</a:t>
            </a:r>
            <a:endParaRPr lang="tr-TR" dirty="0"/>
          </a:p>
        </p:txBody>
      </p:sp>
    </p:spTree>
    <p:extLst>
      <p:ext uri="{BB962C8B-B14F-4D97-AF65-F5344CB8AC3E}">
        <p14:creationId xmlns:p14="http://schemas.microsoft.com/office/powerpoint/2010/main" val="34029406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97280" y="1795195"/>
            <a:ext cx="6096000" cy="646331"/>
          </a:xfrm>
          <a:prstGeom prst="rect">
            <a:avLst/>
          </a:prstGeom>
        </p:spPr>
        <p:txBody>
          <a:bodyPr>
            <a:spAutoFit/>
          </a:bodyPr>
          <a:lstStyle/>
          <a:p>
            <a:r>
              <a:rPr lang="en-US" dirty="0" smtClean="0"/>
              <a:t>Two vectors are equal only if they have the same magnitude and point in the same direction</a:t>
            </a:r>
            <a:endParaRPr lang="tr-TR" dirty="0"/>
          </a:p>
        </p:txBody>
      </p:sp>
      <p:sp>
        <p:nvSpPr>
          <p:cNvPr id="5" name="Dikdörtgen 4"/>
          <p:cNvSpPr/>
          <p:nvPr/>
        </p:nvSpPr>
        <p:spPr>
          <a:xfrm>
            <a:off x="1203237" y="663694"/>
            <a:ext cx="2892458" cy="369332"/>
          </a:xfrm>
          <a:prstGeom prst="rect">
            <a:avLst/>
          </a:prstGeom>
        </p:spPr>
        <p:txBody>
          <a:bodyPr wrap="none">
            <a:spAutoFit/>
          </a:bodyPr>
          <a:lstStyle/>
          <a:p>
            <a:r>
              <a:rPr lang="tr-TR" b="1" dirty="0" smtClean="0">
                <a:solidFill>
                  <a:srgbClr val="FF0000"/>
                </a:solidFill>
              </a:rPr>
              <a:t>EQUALİTY OF TWO VECTORS</a:t>
            </a:r>
            <a:endParaRPr lang="tr-TR" b="1" dirty="0">
              <a:solidFill>
                <a:srgbClr val="FF0000"/>
              </a:solidFill>
            </a:endParaRPr>
          </a:p>
        </p:txBody>
      </p:sp>
      <p:pic>
        <p:nvPicPr>
          <p:cNvPr id="6" name="Resim 5"/>
          <p:cNvPicPr>
            <a:picLocks noChangeAspect="1"/>
          </p:cNvPicPr>
          <p:nvPr/>
        </p:nvPicPr>
        <p:blipFill>
          <a:blip r:embed="rId2"/>
          <a:stretch>
            <a:fillRect/>
          </a:stretch>
        </p:blipFill>
        <p:spPr>
          <a:xfrm>
            <a:off x="8072018" y="963118"/>
            <a:ext cx="2347163" cy="2956816"/>
          </a:xfrm>
          <a:prstGeom prst="rect">
            <a:avLst/>
          </a:prstGeom>
        </p:spPr>
      </p:pic>
      <p:sp>
        <p:nvSpPr>
          <p:cNvPr id="7" name="Dikdörtgen 6"/>
          <p:cNvSpPr/>
          <p:nvPr/>
        </p:nvSpPr>
        <p:spPr>
          <a:xfrm>
            <a:off x="351378" y="3550602"/>
            <a:ext cx="2116413" cy="369332"/>
          </a:xfrm>
          <a:prstGeom prst="rect">
            <a:avLst/>
          </a:prstGeom>
        </p:spPr>
        <p:txBody>
          <a:bodyPr wrap="none">
            <a:spAutoFit/>
          </a:bodyPr>
          <a:lstStyle/>
          <a:p>
            <a:r>
              <a:rPr lang="tr-TR" b="1" dirty="0" err="1" smtClean="0">
                <a:solidFill>
                  <a:srgbClr val="FF0000"/>
                </a:solidFill>
              </a:rPr>
              <a:t>Negative</a:t>
            </a:r>
            <a:r>
              <a:rPr lang="tr-TR" b="1" dirty="0" smtClean="0">
                <a:solidFill>
                  <a:srgbClr val="FF0000"/>
                </a:solidFill>
              </a:rPr>
              <a:t> of a </a:t>
            </a:r>
            <a:r>
              <a:rPr lang="tr-TR" b="1" dirty="0" err="1" smtClean="0">
                <a:solidFill>
                  <a:srgbClr val="FF0000"/>
                </a:solidFill>
              </a:rPr>
              <a:t>Vector</a:t>
            </a:r>
            <a:endParaRPr lang="tr-TR" b="1" dirty="0">
              <a:solidFill>
                <a:srgbClr val="FF0000"/>
              </a:solidFill>
            </a:endParaRPr>
          </a:p>
        </p:txBody>
      </p:sp>
      <p:pic>
        <p:nvPicPr>
          <p:cNvPr id="9" name="Resim 8"/>
          <p:cNvPicPr>
            <a:picLocks noChangeAspect="1"/>
          </p:cNvPicPr>
          <p:nvPr/>
        </p:nvPicPr>
        <p:blipFill>
          <a:blip r:embed="rId3"/>
          <a:stretch>
            <a:fillRect/>
          </a:stretch>
        </p:blipFill>
        <p:spPr>
          <a:xfrm>
            <a:off x="1409584" y="4373633"/>
            <a:ext cx="4061812" cy="1310754"/>
          </a:xfrm>
          <a:prstGeom prst="rect">
            <a:avLst/>
          </a:prstGeom>
        </p:spPr>
      </p:pic>
    </p:spTree>
    <p:extLst>
      <p:ext uri="{BB962C8B-B14F-4D97-AF65-F5344CB8AC3E}">
        <p14:creationId xmlns:p14="http://schemas.microsoft.com/office/powerpoint/2010/main" val="14497012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93982" y="551934"/>
            <a:ext cx="3061416" cy="369332"/>
          </a:xfrm>
          <a:prstGeom prst="rect">
            <a:avLst/>
          </a:prstGeom>
        </p:spPr>
        <p:txBody>
          <a:bodyPr wrap="none">
            <a:spAutoFit/>
          </a:bodyPr>
          <a:lstStyle/>
          <a:p>
            <a:r>
              <a:rPr lang="tr-TR" b="1" dirty="0" err="1" smtClean="0">
                <a:solidFill>
                  <a:srgbClr val="FF0000"/>
                </a:solidFill>
              </a:rPr>
              <a:t>Adding</a:t>
            </a:r>
            <a:r>
              <a:rPr lang="tr-TR" b="1" dirty="0" smtClean="0">
                <a:solidFill>
                  <a:srgbClr val="FF0000"/>
                </a:solidFill>
              </a:rPr>
              <a:t> </a:t>
            </a:r>
            <a:r>
              <a:rPr lang="tr-TR" b="1" dirty="0" err="1" smtClean="0">
                <a:solidFill>
                  <a:srgbClr val="FF0000"/>
                </a:solidFill>
              </a:rPr>
              <a:t>Vectors</a:t>
            </a:r>
            <a:r>
              <a:rPr lang="tr-TR" b="1" dirty="0" smtClean="0">
                <a:solidFill>
                  <a:srgbClr val="FF0000"/>
                </a:solidFill>
              </a:rPr>
              <a:t> </a:t>
            </a:r>
            <a:r>
              <a:rPr lang="tr-TR" b="1" dirty="0" err="1" smtClean="0">
                <a:solidFill>
                  <a:srgbClr val="FF0000"/>
                </a:solidFill>
              </a:rPr>
              <a:t>Geometrically</a:t>
            </a:r>
            <a:r>
              <a:rPr lang="tr-TR" b="1" dirty="0" smtClean="0">
                <a:solidFill>
                  <a:srgbClr val="FF0000"/>
                </a:solidFill>
              </a:rPr>
              <a:t> </a:t>
            </a:r>
            <a:endParaRPr lang="tr-TR" b="1" dirty="0">
              <a:solidFill>
                <a:srgbClr val="FF0000"/>
              </a:solidFill>
            </a:endParaRPr>
          </a:p>
        </p:txBody>
      </p:sp>
      <p:pic>
        <p:nvPicPr>
          <p:cNvPr id="5" name="Resim 4"/>
          <p:cNvPicPr>
            <a:picLocks noChangeAspect="1"/>
          </p:cNvPicPr>
          <p:nvPr/>
        </p:nvPicPr>
        <p:blipFill>
          <a:blip r:embed="rId2"/>
          <a:stretch>
            <a:fillRect/>
          </a:stretch>
        </p:blipFill>
        <p:spPr>
          <a:xfrm>
            <a:off x="2563824" y="1215198"/>
            <a:ext cx="7064352" cy="4427604"/>
          </a:xfrm>
          <a:prstGeom prst="rect">
            <a:avLst/>
          </a:prstGeom>
        </p:spPr>
      </p:pic>
    </p:spTree>
    <p:extLst>
      <p:ext uri="{BB962C8B-B14F-4D97-AF65-F5344CB8AC3E}">
        <p14:creationId xmlns:p14="http://schemas.microsoft.com/office/powerpoint/2010/main" val="34462930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93982" y="551934"/>
            <a:ext cx="3061416" cy="369332"/>
          </a:xfrm>
          <a:prstGeom prst="rect">
            <a:avLst/>
          </a:prstGeom>
        </p:spPr>
        <p:txBody>
          <a:bodyPr wrap="none">
            <a:spAutoFit/>
          </a:bodyPr>
          <a:lstStyle/>
          <a:p>
            <a:r>
              <a:rPr lang="tr-TR" b="1" dirty="0" err="1" smtClean="0">
                <a:solidFill>
                  <a:srgbClr val="FF0000"/>
                </a:solidFill>
              </a:rPr>
              <a:t>Adding</a:t>
            </a:r>
            <a:r>
              <a:rPr lang="tr-TR" b="1" dirty="0" smtClean="0">
                <a:solidFill>
                  <a:srgbClr val="FF0000"/>
                </a:solidFill>
              </a:rPr>
              <a:t> </a:t>
            </a:r>
            <a:r>
              <a:rPr lang="tr-TR" b="1" dirty="0" err="1" smtClean="0">
                <a:solidFill>
                  <a:srgbClr val="FF0000"/>
                </a:solidFill>
              </a:rPr>
              <a:t>Vectors</a:t>
            </a:r>
            <a:r>
              <a:rPr lang="tr-TR" b="1" dirty="0" smtClean="0">
                <a:solidFill>
                  <a:srgbClr val="FF0000"/>
                </a:solidFill>
              </a:rPr>
              <a:t> </a:t>
            </a:r>
            <a:r>
              <a:rPr lang="tr-TR" b="1" dirty="0" err="1" smtClean="0">
                <a:solidFill>
                  <a:srgbClr val="FF0000"/>
                </a:solidFill>
              </a:rPr>
              <a:t>Geometrically</a:t>
            </a:r>
            <a:r>
              <a:rPr lang="tr-TR" b="1" dirty="0" smtClean="0">
                <a:solidFill>
                  <a:srgbClr val="FF0000"/>
                </a:solidFill>
              </a:rPr>
              <a:t> </a:t>
            </a:r>
            <a:endParaRPr lang="tr-TR" b="1" dirty="0">
              <a:solidFill>
                <a:srgbClr val="FF0000"/>
              </a:solidFill>
            </a:endParaRPr>
          </a:p>
        </p:txBody>
      </p:sp>
      <p:pic>
        <p:nvPicPr>
          <p:cNvPr id="2" name="Resim 1"/>
          <p:cNvPicPr>
            <a:picLocks noChangeAspect="1"/>
          </p:cNvPicPr>
          <p:nvPr/>
        </p:nvPicPr>
        <p:blipFill>
          <a:blip r:embed="rId2"/>
          <a:stretch>
            <a:fillRect/>
          </a:stretch>
        </p:blipFill>
        <p:spPr>
          <a:xfrm>
            <a:off x="1725551" y="1207577"/>
            <a:ext cx="8740897" cy="4442845"/>
          </a:xfrm>
          <a:prstGeom prst="rect">
            <a:avLst/>
          </a:prstGeom>
        </p:spPr>
      </p:pic>
    </p:spTree>
    <p:extLst>
      <p:ext uri="{BB962C8B-B14F-4D97-AF65-F5344CB8AC3E}">
        <p14:creationId xmlns:p14="http://schemas.microsoft.com/office/powerpoint/2010/main" val="13461503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93982" y="551934"/>
            <a:ext cx="3061416" cy="369332"/>
          </a:xfrm>
          <a:prstGeom prst="rect">
            <a:avLst/>
          </a:prstGeom>
        </p:spPr>
        <p:txBody>
          <a:bodyPr wrap="none">
            <a:spAutoFit/>
          </a:bodyPr>
          <a:lstStyle/>
          <a:p>
            <a:r>
              <a:rPr lang="tr-TR" b="1" dirty="0" err="1" smtClean="0">
                <a:solidFill>
                  <a:srgbClr val="FF0000"/>
                </a:solidFill>
              </a:rPr>
              <a:t>Adding</a:t>
            </a:r>
            <a:r>
              <a:rPr lang="tr-TR" b="1" dirty="0" smtClean="0">
                <a:solidFill>
                  <a:srgbClr val="FF0000"/>
                </a:solidFill>
              </a:rPr>
              <a:t> </a:t>
            </a:r>
            <a:r>
              <a:rPr lang="tr-TR" b="1" dirty="0" err="1" smtClean="0">
                <a:solidFill>
                  <a:srgbClr val="FF0000"/>
                </a:solidFill>
              </a:rPr>
              <a:t>Vectors</a:t>
            </a:r>
            <a:r>
              <a:rPr lang="tr-TR" b="1" dirty="0" smtClean="0">
                <a:solidFill>
                  <a:srgbClr val="FF0000"/>
                </a:solidFill>
              </a:rPr>
              <a:t> </a:t>
            </a:r>
            <a:r>
              <a:rPr lang="tr-TR" b="1" dirty="0" err="1" smtClean="0">
                <a:solidFill>
                  <a:srgbClr val="FF0000"/>
                </a:solidFill>
              </a:rPr>
              <a:t>Geometrically</a:t>
            </a:r>
            <a:r>
              <a:rPr lang="tr-TR" b="1" dirty="0" smtClean="0">
                <a:solidFill>
                  <a:srgbClr val="FF0000"/>
                </a:solidFill>
              </a:rPr>
              <a:t> </a:t>
            </a:r>
            <a:endParaRPr lang="tr-TR" b="1" dirty="0">
              <a:solidFill>
                <a:srgbClr val="FF0000"/>
              </a:solidFill>
            </a:endParaRPr>
          </a:p>
        </p:txBody>
      </p:sp>
      <p:pic>
        <p:nvPicPr>
          <p:cNvPr id="3" name="Resim 2"/>
          <p:cNvPicPr>
            <a:picLocks noChangeAspect="1"/>
          </p:cNvPicPr>
          <p:nvPr/>
        </p:nvPicPr>
        <p:blipFill>
          <a:blip r:embed="rId2"/>
          <a:stretch>
            <a:fillRect/>
          </a:stretch>
        </p:blipFill>
        <p:spPr>
          <a:xfrm>
            <a:off x="1744603" y="1169474"/>
            <a:ext cx="8702794" cy="4519052"/>
          </a:xfrm>
          <a:prstGeom prst="rect">
            <a:avLst/>
          </a:prstGeom>
        </p:spPr>
      </p:pic>
    </p:spTree>
    <p:extLst>
      <p:ext uri="{BB962C8B-B14F-4D97-AF65-F5344CB8AC3E}">
        <p14:creationId xmlns:p14="http://schemas.microsoft.com/office/powerpoint/2010/main" val="398111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93982" y="551934"/>
            <a:ext cx="3061416" cy="369332"/>
          </a:xfrm>
          <a:prstGeom prst="rect">
            <a:avLst/>
          </a:prstGeom>
        </p:spPr>
        <p:txBody>
          <a:bodyPr wrap="none">
            <a:spAutoFit/>
          </a:bodyPr>
          <a:lstStyle/>
          <a:p>
            <a:r>
              <a:rPr lang="tr-TR" b="1" dirty="0" err="1" smtClean="0">
                <a:solidFill>
                  <a:srgbClr val="FF0000"/>
                </a:solidFill>
              </a:rPr>
              <a:t>Adding</a:t>
            </a:r>
            <a:r>
              <a:rPr lang="tr-TR" b="1" dirty="0" smtClean="0">
                <a:solidFill>
                  <a:srgbClr val="FF0000"/>
                </a:solidFill>
              </a:rPr>
              <a:t> </a:t>
            </a:r>
            <a:r>
              <a:rPr lang="tr-TR" b="1" dirty="0" err="1" smtClean="0">
                <a:solidFill>
                  <a:srgbClr val="FF0000"/>
                </a:solidFill>
              </a:rPr>
              <a:t>Vectors</a:t>
            </a:r>
            <a:r>
              <a:rPr lang="tr-TR" b="1" dirty="0" smtClean="0">
                <a:solidFill>
                  <a:srgbClr val="FF0000"/>
                </a:solidFill>
              </a:rPr>
              <a:t> </a:t>
            </a:r>
            <a:r>
              <a:rPr lang="tr-TR" b="1" dirty="0" err="1" smtClean="0">
                <a:solidFill>
                  <a:srgbClr val="FF0000"/>
                </a:solidFill>
              </a:rPr>
              <a:t>Geometrically</a:t>
            </a:r>
            <a:r>
              <a:rPr lang="tr-TR" b="1" dirty="0" smtClean="0">
                <a:solidFill>
                  <a:srgbClr val="FF0000"/>
                </a:solidFill>
              </a:rPr>
              <a:t> </a:t>
            </a:r>
            <a:endParaRPr lang="tr-TR" b="1" dirty="0">
              <a:solidFill>
                <a:srgbClr val="FF0000"/>
              </a:solidFill>
            </a:endParaRPr>
          </a:p>
        </p:txBody>
      </p:sp>
      <p:pic>
        <p:nvPicPr>
          <p:cNvPr id="2" name="Resim 1"/>
          <p:cNvPicPr>
            <a:picLocks noChangeAspect="1"/>
          </p:cNvPicPr>
          <p:nvPr/>
        </p:nvPicPr>
        <p:blipFill>
          <a:blip r:embed="rId2"/>
          <a:stretch>
            <a:fillRect/>
          </a:stretch>
        </p:blipFill>
        <p:spPr>
          <a:xfrm>
            <a:off x="1174471" y="1310477"/>
            <a:ext cx="10321922" cy="4755043"/>
          </a:xfrm>
          <a:prstGeom prst="rect">
            <a:avLst/>
          </a:prstGeom>
        </p:spPr>
      </p:pic>
    </p:spTree>
    <p:extLst>
      <p:ext uri="{BB962C8B-B14F-4D97-AF65-F5344CB8AC3E}">
        <p14:creationId xmlns:p14="http://schemas.microsoft.com/office/powerpoint/2010/main" val="884540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93982" y="551934"/>
            <a:ext cx="3061416" cy="369332"/>
          </a:xfrm>
          <a:prstGeom prst="rect">
            <a:avLst/>
          </a:prstGeom>
        </p:spPr>
        <p:txBody>
          <a:bodyPr wrap="none">
            <a:spAutoFit/>
          </a:bodyPr>
          <a:lstStyle/>
          <a:p>
            <a:r>
              <a:rPr lang="tr-TR" b="1" dirty="0" err="1" smtClean="0">
                <a:solidFill>
                  <a:srgbClr val="FF0000"/>
                </a:solidFill>
              </a:rPr>
              <a:t>Adding</a:t>
            </a:r>
            <a:r>
              <a:rPr lang="tr-TR" b="1" dirty="0" smtClean="0">
                <a:solidFill>
                  <a:srgbClr val="FF0000"/>
                </a:solidFill>
              </a:rPr>
              <a:t> </a:t>
            </a:r>
            <a:r>
              <a:rPr lang="tr-TR" b="1" dirty="0" err="1" smtClean="0">
                <a:solidFill>
                  <a:srgbClr val="FF0000"/>
                </a:solidFill>
              </a:rPr>
              <a:t>Vectors</a:t>
            </a:r>
            <a:r>
              <a:rPr lang="tr-TR" b="1" dirty="0" smtClean="0">
                <a:solidFill>
                  <a:srgbClr val="FF0000"/>
                </a:solidFill>
              </a:rPr>
              <a:t> </a:t>
            </a:r>
            <a:r>
              <a:rPr lang="tr-TR" b="1" dirty="0" err="1" smtClean="0">
                <a:solidFill>
                  <a:srgbClr val="FF0000"/>
                </a:solidFill>
              </a:rPr>
              <a:t>Geometrically</a:t>
            </a:r>
            <a:r>
              <a:rPr lang="tr-TR" b="1" dirty="0" smtClean="0">
                <a:solidFill>
                  <a:srgbClr val="FF0000"/>
                </a:solidFill>
              </a:rPr>
              <a:t> </a:t>
            </a:r>
            <a:endParaRPr lang="tr-TR" b="1" dirty="0">
              <a:solidFill>
                <a:srgbClr val="FF0000"/>
              </a:solidFill>
            </a:endParaRPr>
          </a:p>
        </p:txBody>
      </p:sp>
      <p:pic>
        <p:nvPicPr>
          <p:cNvPr id="3" name="Resim 2"/>
          <p:cNvPicPr>
            <a:picLocks noChangeAspect="1"/>
          </p:cNvPicPr>
          <p:nvPr/>
        </p:nvPicPr>
        <p:blipFill>
          <a:blip r:embed="rId2"/>
          <a:stretch>
            <a:fillRect/>
          </a:stretch>
        </p:blipFill>
        <p:spPr>
          <a:xfrm>
            <a:off x="1178463" y="1042446"/>
            <a:ext cx="9663914" cy="5587079"/>
          </a:xfrm>
          <a:prstGeom prst="rect">
            <a:avLst/>
          </a:prstGeom>
        </p:spPr>
      </p:pic>
    </p:spTree>
    <p:extLst>
      <p:ext uri="{BB962C8B-B14F-4D97-AF65-F5344CB8AC3E}">
        <p14:creationId xmlns:p14="http://schemas.microsoft.com/office/powerpoint/2010/main" val="33816916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93982" y="551934"/>
            <a:ext cx="3061416" cy="369332"/>
          </a:xfrm>
          <a:prstGeom prst="rect">
            <a:avLst/>
          </a:prstGeom>
        </p:spPr>
        <p:txBody>
          <a:bodyPr wrap="none">
            <a:spAutoFit/>
          </a:bodyPr>
          <a:lstStyle/>
          <a:p>
            <a:r>
              <a:rPr lang="tr-TR" b="1" dirty="0" err="1" smtClean="0">
                <a:solidFill>
                  <a:srgbClr val="FF0000"/>
                </a:solidFill>
              </a:rPr>
              <a:t>Adding</a:t>
            </a:r>
            <a:r>
              <a:rPr lang="tr-TR" b="1" dirty="0" smtClean="0">
                <a:solidFill>
                  <a:srgbClr val="FF0000"/>
                </a:solidFill>
              </a:rPr>
              <a:t> </a:t>
            </a:r>
            <a:r>
              <a:rPr lang="tr-TR" b="1" dirty="0" err="1" smtClean="0">
                <a:solidFill>
                  <a:srgbClr val="FF0000"/>
                </a:solidFill>
              </a:rPr>
              <a:t>Vectors</a:t>
            </a:r>
            <a:r>
              <a:rPr lang="tr-TR" b="1" dirty="0" smtClean="0">
                <a:solidFill>
                  <a:srgbClr val="FF0000"/>
                </a:solidFill>
              </a:rPr>
              <a:t> </a:t>
            </a:r>
            <a:r>
              <a:rPr lang="tr-TR" b="1" dirty="0" err="1" smtClean="0">
                <a:solidFill>
                  <a:srgbClr val="FF0000"/>
                </a:solidFill>
              </a:rPr>
              <a:t>Geometrically</a:t>
            </a:r>
            <a:r>
              <a:rPr lang="tr-TR" b="1" dirty="0" smtClean="0">
                <a:solidFill>
                  <a:srgbClr val="FF0000"/>
                </a:solidFill>
              </a:rPr>
              <a:t> </a:t>
            </a:r>
            <a:endParaRPr lang="tr-TR" b="1" dirty="0">
              <a:solidFill>
                <a:srgbClr val="FF0000"/>
              </a:solidFill>
            </a:endParaRPr>
          </a:p>
        </p:txBody>
      </p:sp>
      <p:pic>
        <p:nvPicPr>
          <p:cNvPr id="2" name="Resim 1"/>
          <p:cNvPicPr>
            <a:picLocks noChangeAspect="1"/>
          </p:cNvPicPr>
          <p:nvPr/>
        </p:nvPicPr>
        <p:blipFill>
          <a:blip r:embed="rId2"/>
          <a:stretch>
            <a:fillRect/>
          </a:stretch>
        </p:blipFill>
        <p:spPr>
          <a:xfrm>
            <a:off x="1173005" y="1373966"/>
            <a:ext cx="10875875" cy="4843954"/>
          </a:xfrm>
          <a:prstGeom prst="rect">
            <a:avLst/>
          </a:prstGeom>
        </p:spPr>
      </p:pic>
    </p:spTree>
    <p:extLst>
      <p:ext uri="{BB962C8B-B14F-4D97-AF65-F5344CB8AC3E}">
        <p14:creationId xmlns:p14="http://schemas.microsoft.com/office/powerpoint/2010/main" val="8945026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93982" y="551934"/>
            <a:ext cx="3061416" cy="369332"/>
          </a:xfrm>
          <a:prstGeom prst="rect">
            <a:avLst/>
          </a:prstGeom>
        </p:spPr>
        <p:txBody>
          <a:bodyPr wrap="none">
            <a:spAutoFit/>
          </a:bodyPr>
          <a:lstStyle/>
          <a:p>
            <a:r>
              <a:rPr lang="tr-TR" b="1" dirty="0" err="1" smtClean="0">
                <a:solidFill>
                  <a:srgbClr val="FF0000"/>
                </a:solidFill>
              </a:rPr>
              <a:t>Adding</a:t>
            </a:r>
            <a:r>
              <a:rPr lang="tr-TR" b="1" dirty="0" smtClean="0">
                <a:solidFill>
                  <a:srgbClr val="FF0000"/>
                </a:solidFill>
              </a:rPr>
              <a:t> </a:t>
            </a:r>
            <a:r>
              <a:rPr lang="tr-TR" b="1" dirty="0" err="1" smtClean="0">
                <a:solidFill>
                  <a:srgbClr val="FF0000"/>
                </a:solidFill>
              </a:rPr>
              <a:t>Vectors</a:t>
            </a:r>
            <a:r>
              <a:rPr lang="tr-TR" b="1" dirty="0" smtClean="0">
                <a:solidFill>
                  <a:srgbClr val="FF0000"/>
                </a:solidFill>
              </a:rPr>
              <a:t> </a:t>
            </a:r>
            <a:r>
              <a:rPr lang="tr-TR" b="1" dirty="0" err="1" smtClean="0">
                <a:solidFill>
                  <a:srgbClr val="FF0000"/>
                </a:solidFill>
              </a:rPr>
              <a:t>Geometrically</a:t>
            </a:r>
            <a:r>
              <a:rPr lang="tr-TR" b="1" dirty="0" smtClean="0">
                <a:solidFill>
                  <a:srgbClr val="FF0000"/>
                </a:solidFill>
              </a:rPr>
              <a:t> </a:t>
            </a:r>
            <a:endParaRPr lang="tr-TR" b="1" dirty="0">
              <a:solidFill>
                <a:srgbClr val="FF0000"/>
              </a:solidFill>
            </a:endParaRPr>
          </a:p>
        </p:txBody>
      </p:sp>
      <p:pic>
        <p:nvPicPr>
          <p:cNvPr id="3" name="Resim 2"/>
          <p:cNvPicPr>
            <a:picLocks noChangeAspect="1"/>
          </p:cNvPicPr>
          <p:nvPr/>
        </p:nvPicPr>
        <p:blipFill>
          <a:blip r:embed="rId2"/>
          <a:stretch>
            <a:fillRect/>
          </a:stretch>
        </p:blipFill>
        <p:spPr>
          <a:xfrm>
            <a:off x="3799840" y="921266"/>
            <a:ext cx="7450131" cy="5512464"/>
          </a:xfrm>
          <a:prstGeom prst="rect">
            <a:avLst/>
          </a:prstGeom>
        </p:spPr>
      </p:pic>
    </p:spTree>
    <p:extLst>
      <p:ext uri="{BB962C8B-B14F-4D97-AF65-F5344CB8AC3E}">
        <p14:creationId xmlns:p14="http://schemas.microsoft.com/office/powerpoint/2010/main" val="1819657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9129023" y="93612"/>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
        <p:nvSpPr>
          <p:cNvPr id="7" name="Dikdörtgen 6"/>
          <p:cNvSpPr/>
          <p:nvPr/>
        </p:nvSpPr>
        <p:spPr>
          <a:xfrm>
            <a:off x="0" y="47446"/>
            <a:ext cx="5345951" cy="461665"/>
          </a:xfrm>
          <a:prstGeom prst="rect">
            <a:avLst/>
          </a:prstGeom>
        </p:spPr>
        <p:txBody>
          <a:bodyPr wrap="none">
            <a:spAutoFit/>
          </a:bodyPr>
          <a:lstStyle/>
          <a:p>
            <a:r>
              <a:rPr lang="en-US" sz="2400" b="1" i="1" dirty="0">
                <a:solidFill>
                  <a:srgbClr val="FF0000"/>
                </a:solidFill>
              </a:rPr>
              <a:t>1.1 Standards of Length, Mass and Time </a:t>
            </a:r>
            <a:endParaRPr lang="tr-TR" sz="2400" dirty="0"/>
          </a:p>
        </p:txBody>
      </p:sp>
      <p:sp>
        <p:nvSpPr>
          <p:cNvPr id="8" name="Dikdörtgen 7"/>
          <p:cNvSpPr/>
          <p:nvPr/>
        </p:nvSpPr>
        <p:spPr>
          <a:xfrm>
            <a:off x="650240" y="509111"/>
            <a:ext cx="3196581" cy="461665"/>
          </a:xfrm>
          <a:prstGeom prst="rect">
            <a:avLst/>
          </a:prstGeom>
        </p:spPr>
        <p:txBody>
          <a:bodyPr wrap="none">
            <a:spAutoFit/>
          </a:bodyPr>
          <a:lstStyle/>
          <a:p>
            <a:r>
              <a:rPr lang="en-US" sz="2400" b="1" dirty="0" smtClean="0">
                <a:solidFill>
                  <a:srgbClr val="FF0000"/>
                </a:solidFill>
              </a:rPr>
              <a:t>Definition of the meter </a:t>
            </a:r>
            <a:endParaRPr lang="tr-TR" sz="2400" b="1" dirty="0">
              <a:solidFill>
                <a:srgbClr val="FF0000"/>
              </a:solidFill>
            </a:endParaRPr>
          </a:p>
        </p:txBody>
      </p:sp>
      <p:pic>
        <p:nvPicPr>
          <p:cNvPr id="3" name="Resim 2"/>
          <p:cNvPicPr>
            <a:picLocks noChangeAspect="1"/>
          </p:cNvPicPr>
          <p:nvPr/>
        </p:nvPicPr>
        <p:blipFill>
          <a:blip r:embed="rId2"/>
          <a:stretch>
            <a:fillRect/>
          </a:stretch>
        </p:blipFill>
        <p:spPr>
          <a:xfrm>
            <a:off x="145306" y="1074509"/>
            <a:ext cx="9029174" cy="5831032"/>
          </a:xfrm>
          <a:prstGeom prst="rect">
            <a:avLst/>
          </a:prstGeom>
        </p:spPr>
      </p:pic>
      <p:sp>
        <p:nvSpPr>
          <p:cNvPr id="9" name="Dikdörtgen 8"/>
          <p:cNvSpPr/>
          <p:nvPr/>
        </p:nvSpPr>
        <p:spPr>
          <a:xfrm>
            <a:off x="9357360" y="1876425"/>
            <a:ext cx="2834640" cy="923330"/>
          </a:xfrm>
          <a:prstGeom prst="rect">
            <a:avLst/>
          </a:prstGeom>
        </p:spPr>
        <p:txBody>
          <a:bodyPr wrap="square">
            <a:spAutoFit/>
          </a:bodyPr>
          <a:lstStyle/>
          <a:p>
            <a:r>
              <a:rPr lang="en-US" dirty="0" smtClean="0"/>
              <a:t>Approximate values of some lengths, intervals are presented in Tables 1.1, </a:t>
            </a:r>
            <a:endParaRPr lang="tr-TR" dirty="0"/>
          </a:p>
        </p:txBody>
      </p:sp>
    </p:spTree>
    <p:extLst>
      <p:ext uri="{BB962C8B-B14F-4D97-AF65-F5344CB8AC3E}">
        <p14:creationId xmlns:p14="http://schemas.microsoft.com/office/powerpoint/2010/main" val="708812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
        <p:nvSpPr>
          <p:cNvPr id="7" name="Dikdörtgen 6"/>
          <p:cNvSpPr/>
          <p:nvPr/>
        </p:nvSpPr>
        <p:spPr>
          <a:xfrm>
            <a:off x="193040" y="780366"/>
            <a:ext cx="8646160" cy="3046988"/>
          </a:xfrm>
          <a:prstGeom prst="rect">
            <a:avLst/>
          </a:prstGeom>
        </p:spPr>
        <p:txBody>
          <a:bodyPr wrap="square">
            <a:spAutoFit/>
          </a:bodyPr>
          <a:lstStyle/>
          <a:p>
            <a:pPr algn="just"/>
            <a:r>
              <a:rPr lang="en-US" sz="2400" b="1" i="1" dirty="0" smtClean="0">
                <a:solidFill>
                  <a:srgbClr val="FF0000"/>
                </a:solidFill>
              </a:rPr>
              <a:t>Mass </a:t>
            </a:r>
            <a:endParaRPr lang="tr-TR" sz="2400" b="1" i="1" dirty="0" smtClean="0">
              <a:solidFill>
                <a:srgbClr val="FF0000"/>
              </a:solidFill>
            </a:endParaRPr>
          </a:p>
          <a:p>
            <a:pPr marL="342900" indent="-342900" algn="just">
              <a:buFont typeface="Arial" panose="020B0604020202020204" pitchFamily="34" charset="0"/>
              <a:buChar char="•"/>
            </a:pPr>
            <a:r>
              <a:rPr lang="en-US" sz="2400" dirty="0" smtClean="0"/>
              <a:t>The SI unit of mass, the kilogram, is defined as the mass of a specific platinum– iridium alloy cylinder kept at the International Bureau of Weights and Measures at </a:t>
            </a:r>
            <a:r>
              <a:rPr lang="en-US" sz="2400" dirty="0" err="1" smtClean="0"/>
              <a:t>Sèvres</a:t>
            </a:r>
            <a:r>
              <a:rPr lang="en-US" sz="2400" dirty="0" smtClean="0"/>
              <a:t>, France. </a:t>
            </a:r>
            <a:endParaRPr lang="tr-TR" sz="2400" dirty="0"/>
          </a:p>
          <a:p>
            <a:pPr marL="342900" indent="-342900" algn="just">
              <a:buFont typeface="Arial" panose="020B0604020202020204" pitchFamily="34" charset="0"/>
              <a:buChar char="•"/>
            </a:pPr>
            <a:r>
              <a:rPr lang="en-US" sz="2400" dirty="0" smtClean="0"/>
              <a:t>As we’ll see in </a:t>
            </a:r>
            <a:r>
              <a:rPr lang="tr-TR" sz="2400" dirty="0" err="1" smtClean="0"/>
              <a:t>lecture</a:t>
            </a:r>
            <a:r>
              <a:rPr lang="en-US" sz="2400" dirty="0" smtClean="0"/>
              <a:t>, mass is a quantity used to measure the resistance to a change in the motion of an object.</a:t>
            </a:r>
            <a:endParaRPr lang="tr-TR" sz="2400" dirty="0" smtClean="0"/>
          </a:p>
          <a:p>
            <a:pPr marL="342900" indent="-342900" algn="just">
              <a:buFont typeface="Arial" panose="020B0604020202020204" pitchFamily="34" charset="0"/>
              <a:buChar char="•"/>
            </a:pPr>
            <a:r>
              <a:rPr lang="en-US" sz="2400" dirty="0" smtClean="0"/>
              <a:t> It’s more difficult to cause a change in the motion of an object with a large mass than an object with a small mass.</a:t>
            </a:r>
            <a:endParaRPr lang="tr-TR" sz="2400" dirty="0"/>
          </a:p>
        </p:txBody>
      </p:sp>
      <p:sp>
        <p:nvSpPr>
          <p:cNvPr id="8" name="Dikdörtgen 7"/>
          <p:cNvSpPr/>
          <p:nvPr/>
        </p:nvSpPr>
        <p:spPr>
          <a:xfrm>
            <a:off x="193040" y="457200"/>
            <a:ext cx="3667030" cy="461665"/>
          </a:xfrm>
          <a:prstGeom prst="rect">
            <a:avLst/>
          </a:prstGeom>
        </p:spPr>
        <p:txBody>
          <a:bodyPr wrap="none">
            <a:spAutoFit/>
          </a:bodyPr>
          <a:lstStyle/>
          <a:p>
            <a:r>
              <a:rPr lang="en-US" sz="2400" b="1" dirty="0" smtClean="0">
                <a:solidFill>
                  <a:srgbClr val="FF0000"/>
                </a:solidFill>
              </a:rPr>
              <a:t>Definition of the kilogram </a:t>
            </a:r>
            <a:endParaRPr lang="tr-TR" sz="2400" b="1" dirty="0">
              <a:solidFill>
                <a:srgbClr val="FF0000"/>
              </a:solidFill>
            </a:endParaRPr>
          </a:p>
        </p:txBody>
      </p:sp>
      <p:sp>
        <p:nvSpPr>
          <p:cNvPr id="9" name="Dikdörtgen 8"/>
          <p:cNvSpPr/>
          <p:nvPr/>
        </p:nvSpPr>
        <p:spPr>
          <a:xfrm>
            <a:off x="0" y="47446"/>
            <a:ext cx="5345951" cy="461665"/>
          </a:xfrm>
          <a:prstGeom prst="rect">
            <a:avLst/>
          </a:prstGeom>
        </p:spPr>
        <p:txBody>
          <a:bodyPr wrap="none">
            <a:spAutoFit/>
          </a:bodyPr>
          <a:lstStyle/>
          <a:p>
            <a:r>
              <a:rPr lang="en-US" sz="2400" b="1" i="1" dirty="0">
                <a:solidFill>
                  <a:srgbClr val="FF0000"/>
                </a:solidFill>
              </a:rPr>
              <a:t>1.1 Standards of Length, Mass and Time </a:t>
            </a:r>
            <a:endParaRPr lang="tr-TR" sz="2400" dirty="0"/>
          </a:p>
        </p:txBody>
      </p:sp>
      <p:pic>
        <p:nvPicPr>
          <p:cNvPr id="10" name="Resim 9"/>
          <p:cNvPicPr>
            <a:picLocks noChangeAspect="1"/>
          </p:cNvPicPr>
          <p:nvPr/>
        </p:nvPicPr>
        <p:blipFill>
          <a:blip r:embed="rId2"/>
          <a:stretch>
            <a:fillRect/>
          </a:stretch>
        </p:blipFill>
        <p:spPr>
          <a:xfrm>
            <a:off x="78294" y="3773080"/>
            <a:ext cx="2594681" cy="3084920"/>
          </a:xfrm>
          <a:prstGeom prst="rect">
            <a:avLst/>
          </a:prstGeom>
        </p:spPr>
      </p:pic>
      <p:pic>
        <p:nvPicPr>
          <p:cNvPr id="11" name="Resim 10"/>
          <p:cNvPicPr>
            <a:picLocks noChangeAspect="1"/>
          </p:cNvPicPr>
          <p:nvPr/>
        </p:nvPicPr>
        <p:blipFill>
          <a:blip r:embed="rId3"/>
          <a:stretch>
            <a:fillRect/>
          </a:stretch>
        </p:blipFill>
        <p:spPr>
          <a:xfrm>
            <a:off x="9044354" y="2352405"/>
            <a:ext cx="3147646" cy="4346750"/>
          </a:xfrm>
          <a:prstGeom prst="rect">
            <a:avLst/>
          </a:prstGeom>
        </p:spPr>
      </p:pic>
      <p:sp>
        <p:nvSpPr>
          <p:cNvPr id="12" name="Dikdörtgen 11"/>
          <p:cNvSpPr/>
          <p:nvPr/>
        </p:nvSpPr>
        <p:spPr>
          <a:xfrm>
            <a:off x="4998720" y="4791747"/>
            <a:ext cx="3907944" cy="646331"/>
          </a:xfrm>
          <a:prstGeom prst="rect">
            <a:avLst/>
          </a:prstGeom>
        </p:spPr>
        <p:txBody>
          <a:bodyPr wrap="square">
            <a:spAutoFit/>
          </a:bodyPr>
          <a:lstStyle/>
          <a:p>
            <a:r>
              <a:rPr lang="en-US" dirty="0" smtClean="0"/>
              <a:t>Approximate values of some masses, intervals are presented in Tables 1.2</a:t>
            </a:r>
            <a:endParaRPr lang="tr-TR" dirty="0"/>
          </a:p>
        </p:txBody>
      </p:sp>
    </p:spTree>
    <p:extLst>
      <p:ext uri="{BB962C8B-B14F-4D97-AF65-F5344CB8AC3E}">
        <p14:creationId xmlns:p14="http://schemas.microsoft.com/office/powerpoint/2010/main" val="325082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a:blip r:embed="rId2"/>
          <a:stretch>
            <a:fillRect/>
          </a:stretch>
        </p:blipFill>
        <p:spPr>
          <a:xfrm>
            <a:off x="9977120" y="2651760"/>
            <a:ext cx="2133601" cy="4025129"/>
          </a:xfrm>
          <a:prstGeom prst="rect">
            <a:avLst/>
          </a:prstGeom>
        </p:spPr>
      </p:pic>
      <p:sp>
        <p:nvSpPr>
          <p:cNvPr id="7" name="Dikdörtgen 6"/>
          <p:cNvSpPr/>
          <p:nvPr/>
        </p:nvSpPr>
        <p:spPr>
          <a:xfrm>
            <a:off x="359498" y="5736505"/>
            <a:ext cx="6096000" cy="646331"/>
          </a:xfrm>
          <a:prstGeom prst="rect">
            <a:avLst/>
          </a:prstGeom>
        </p:spPr>
        <p:txBody>
          <a:bodyPr>
            <a:spAutoFit/>
          </a:bodyPr>
          <a:lstStyle/>
          <a:p>
            <a:r>
              <a:rPr lang="en-US" dirty="0" smtClean="0"/>
              <a:t>One second (abbreviated s) is defined as the time required for 9,192,631,770 cycles of this microwave radiation </a:t>
            </a:r>
            <a:endParaRPr lang="tr-TR" dirty="0"/>
          </a:p>
        </p:txBody>
      </p:sp>
      <p:sp>
        <p:nvSpPr>
          <p:cNvPr id="8" name="Dikdörtgen 7"/>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sp>
        <p:nvSpPr>
          <p:cNvPr id="9" name="Dikdörtgen 8"/>
          <p:cNvSpPr/>
          <p:nvPr/>
        </p:nvSpPr>
        <p:spPr>
          <a:xfrm>
            <a:off x="127388" y="780366"/>
            <a:ext cx="10225652" cy="4154984"/>
          </a:xfrm>
          <a:prstGeom prst="rect">
            <a:avLst/>
          </a:prstGeom>
        </p:spPr>
        <p:txBody>
          <a:bodyPr wrap="square">
            <a:spAutoFit/>
          </a:bodyPr>
          <a:lstStyle/>
          <a:p>
            <a:pPr algn="just"/>
            <a:r>
              <a:rPr lang="en-US" sz="2400" b="1" i="1" dirty="0" smtClean="0">
                <a:solidFill>
                  <a:srgbClr val="FF0000"/>
                </a:solidFill>
              </a:rPr>
              <a:t>Time </a:t>
            </a:r>
            <a:endParaRPr lang="tr-TR" sz="2400" b="1" i="1" dirty="0" smtClean="0">
              <a:solidFill>
                <a:srgbClr val="FF0000"/>
              </a:solidFill>
            </a:endParaRPr>
          </a:p>
          <a:p>
            <a:pPr marL="285750" indent="-285750" algn="just">
              <a:buFont typeface="Arial" panose="020B0604020202020204" pitchFamily="34" charset="0"/>
              <a:buChar char="•"/>
            </a:pPr>
            <a:r>
              <a:rPr lang="en-US" sz="2400" dirty="0" smtClean="0"/>
              <a:t>Before 1960, the time standard was defined in terms of the average length of a solar day in the year 1900. (A solar day is the time between successive appearances of the Sun at the highest point it reaches in the sky each day.) </a:t>
            </a:r>
            <a:endParaRPr lang="tr-TR" sz="2400" dirty="0" smtClean="0"/>
          </a:p>
          <a:p>
            <a:pPr marL="285750" indent="-285750" algn="just">
              <a:buFont typeface="Arial" panose="020B0604020202020204" pitchFamily="34" charset="0"/>
              <a:buChar char="•"/>
            </a:pPr>
            <a:r>
              <a:rPr lang="en-US" sz="2400" dirty="0" smtClean="0"/>
              <a:t>The basic unit of time, the second, was defined to be (1/60)(1/60)(1/24) 5 1/86 400 of the average solar day. </a:t>
            </a:r>
            <a:endParaRPr lang="tr-TR" sz="2400" dirty="0" smtClean="0"/>
          </a:p>
          <a:p>
            <a:pPr marL="285750" indent="-285750" algn="just">
              <a:buFont typeface="Arial" panose="020B0604020202020204" pitchFamily="34" charset="0"/>
              <a:buChar char="•"/>
            </a:pPr>
            <a:r>
              <a:rPr lang="en-US" sz="2400" dirty="0" smtClean="0"/>
              <a:t>In 1967 the second was redefined to take advantage of the high precision attainable with an atomic clock, which uses the characteristic frequency of the light emitted from the cesium-133 atom as its “reference clock.” The second is now defined as 9 192 631 700 times the period of oscillation of radiation from the cesium atom. The newest type of cesium atomic clock is shown in Figure</a:t>
            </a:r>
            <a:endParaRPr lang="tr-TR" sz="2400" dirty="0"/>
          </a:p>
        </p:txBody>
      </p:sp>
      <p:sp>
        <p:nvSpPr>
          <p:cNvPr id="10" name="Dikdörtgen 9"/>
          <p:cNvSpPr/>
          <p:nvPr/>
        </p:nvSpPr>
        <p:spPr>
          <a:xfrm>
            <a:off x="0" y="47446"/>
            <a:ext cx="5345951" cy="461665"/>
          </a:xfrm>
          <a:prstGeom prst="rect">
            <a:avLst/>
          </a:prstGeom>
        </p:spPr>
        <p:txBody>
          <a:bodyPr wrap="none">
            <a:spAutoFit/>
          </a:bodyPr>
          <a:lstStyle/>
          <a:p>
            <a:r>
              <a:rPr lang="en-US" sz="2400" b="1" i="1" dirty="0">
                <a:solidFill>
                  <a:srgbClr val="FF0000"/>
                </a:solidFill>
              </a:rPr>
              <a:t>1.1 Standards of Length, Mass and Time </a:t>
            </a:r>
            <a:endParaRPr lang="tr-TR" sz="2400" dirty="0"/>
          </a:p>
        </p:txBody>
      </p:sp>
      <p:sp>
        <p:nvSpPr>
          <p:cNvPr id="11" name="Dikdörtgen 10"/>
          <p:cNvSpPr/>
          <p:nvPr/>
        </p:nvSpPr>
        <p:spPr>
          <a:xfrm>
            <a:off x="650240" y="509111"/>
            <a:ext cx="3257110" cy="461665"/>
          </a:xfrm>
          <a:prstGeom prst="rect">
            <a:avLst/>
          </a:prstGeom>
        </p:spPr>
        <p:txBody>
          <a:bodyPr wrap="none">
            <a:spAutoFit/>
          </a:bodyPr>
          <a:lstStyle/>
          <a:p>
            <a:r>
              <a:rPr lang="en-US" sz="2400" b="1" dirty="0" smtClean="0">
                <a:solidFill>
                  <a:srgbClr val="FF0000"/>
                </a:solidFill>
              </a:rPr>
              <a:t>Definition of the </a:t>
            </a:r>
            <a:r>
              <a:rPr lang="tr-TR" sz="2400" b="1" dirty="0" err="1" smtClean="0">
                <a:solidFill>
                  <a:srgbClr val="FF0000"/>
                </a:solidFill>
              </a:rPr>
              <a:t>second</a:t>
            </a:r>
            <a:endParaRPr lang="tr-TR" sz="2400" b="1" dirty="0">
              <a:solidFill>
                <a:srgbClr val="FF0000"/>
              </a:solidFill>
            </a:endParaRPr>
          </a:p>
        </p:txBody>
      </p:sp>
    </p:spTree>
    <p:extLst>
      <p:ext uri="{BB962C8B-B14F-4D97-AF65-F5344CB8AC3E}">
        <p14:creationId xmlns:p14="http://schemas.microsoft.com/office/powerpoint/2010/main" val="91369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044354" y="134035"/>
            <a:ext cx="2915998" cy="646331"/>
          </a:xfrm>
          <a:prstGeom prst="rect">
            <a:avLst/>
          </a:prstGeom>
        </p:spPr>
        <p:txBody>
          <a:bodyPr wrap="square">
            <a:spAutoFit/>
          </a:bodyPr>
          <a:lstStyle/>
          <a:p>
            <a:r>
              <a:rPr lang="en-US" b="1" i="1" dirty="0"/>
              <a:t>Chapter 1 </a:t>
            </a:r>
            <a:r>
              <a:rPr lang="tr-TR" b="1" i="1" dirty="0"/>
              <a:t/>
            </a:r>
            <a:br>
              <a:rPr lang="tr-TR" b="1" i="1" dirty="0"/>
            </a:br>
            <a:r>
              <a:rPr lang="en-US" b="1" i="1" dirty="0"/>
              <a:t>Physics and Measurements </a:t>
            </a:r>
            <a:endParaRPr lang="tr-TR" dirty="0"/>
          </a:p>
        </p:txBody>
      </p:sp>
      <p:pic>
        <p:nvPicPr>
          <p:cNvPr id="6" name="Resim 5"/>
          <p:cNvPicPr>
            <a:picLocks noChangeAspect="1"/>
          </p:cNvPicPr>
          <p:nvPr/>
        </p:nvPicPr>
        <p:blipFill>
          <a:blip r:embed="rId2"/>
          <a:stretch>
            <a:fillRect/>
          </a:stretch>
        </p:blipFill>
        <p:spPr>
          <a:xfrm>
            <a:off x="152400" y="902222"/>
            <a:ext cx="10454639" cy="5855977"/>
          </a:xfrm>
          <a:prstGeom prst="rect">
            <a:avLst/>
          </a:prstGeom>
        </p:spPr>
      </p:pic>
      <p:sp>
        <p:nvSpPr>
          <p:cNvPr id="7" name="Dikdörtgen 6"/>
          <p:cNvSpPr/>
          <p:nvPr/>
        </p:nvSpPr>
        <p:spPr>
          <a:xfrm>
            <a:off x="5743330" y="134035"/>
            <a:ext cx="3159760" cy="923330"/>
          </a:xfrm>
          <a:prstGeom prst="rect">
            <a:avLst/>
          </a:prstGeom>
        </p:spPr>
        <p:txBody>
          <a:bodyPr wrap="square">
            <a:spAutoFit/>
          </a:bodyPr>
          <a:lstStyle/>
          <a:p>
            <a:r>
              <a:rPr lang="en-US" dirty="0" smtClean="0"/>
              <a:t>Approximate values of some time intervals are presented in Tables 1.3 </a:t>
            </a:r>
            <a:endParaRPr lang="tr-TR" dirty="0"/>
          </a:p>
        </p:txBody>
      </p:sp>
      <p:sp>
        <p:nvSpPr>
          <p:cNvPr id="8" name="Dikdörtgen 7"/>
          <p:cNvSpPr/>
          <p:nvPr/>
        </p:nvSpPr>
        <p:spPr>
          <a:xfrm>
            <a:off x="0" y="47446"/>
            <a:ext cx="5345951" cy="461665"/>
          </a:xfrm>
          <a:prstGeom prst="rect">
            <a:avLst/>
          </a:prstGeom>
        </p:spPr>
        <p:txBody>
          <a:bodyPr wrap="none">
            <a:spAutoFit/>
          </a:bodyPr>
          <a:lstStyle/>
          <a:p>
            <a:r>
              <a:rPr lang="en-US" sz="2400" b="1" i="1" dirty="0">
                <a:solidFill>
                  <a:srgbClr val="FF0000"/>
                </a:solidFill>
              </a:rPr>
              <a:t>1.1 Standards of Length, Mass and Time </a:t>
            </a:r>
            <a:endParaRPr lang="tr-TR" sz="2400" dirty="0"/>
          </a:p>
        </p:txBody>
      </p:sp>
    </p:spTree>
    <p:extLst>
      <p:ext uri="{BB962C8B-B14F-4D97-AF65-F5344CB8AC3E}">
        <p14:creationId xmlns:p14="http://schemas.microsoft.com/office/powerpoint/2010/main" val="72338298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TotalTime>
  <Words>3577</Words>
  <Application>Microsoft Office PowerPoint</Application>
  <PresentationFormat>Geniş ekran</PresentationFormat>
  <Paragraphs>261</Paragraphs>
  <Slides>57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57</vt:i4>
      </vt:variant>
    </vt:vector>
  </HeadingPairs>
  <TitlesOfParts>
    <vt:vector size="65" baseType="lpstr">
      <vt:lpstr>Arial</vt:lpstr>
      <vt:lpstr>Calibri</vt:lpstr>
      <vt:lpstr>Calibri </vt:lpstr>
      <vt:lpstr>Calibri Light</vt:lpstr>
      <vt:lpstr>Cambria Math</vt:lpstr>
      <vt:lpstr>Symbol</vt:lpstr>
      <vt:lpstr>Wingdings</vt:lpstr>
      <vt:lpstr>Office Teması</vt:lpstr>
      <vt:lpstr>Chapter 1  Physics and Measurements  1.1 Standards of Length, Mass and Time  1.4 Dimensional Analysis  1.5 Conversion of Units  1.7 Uncertainty in Measurement and Significant Figures</vt:lpstr>
      <vt:lpstr>Chapter 1  Physics and Measurements  1.1 Standards of Length, Mass and Time  1.4 Dimensional Analysis  1.5 Conversion of Units  1.7 Significant Figures </vt:lpstr>
      <vt:lpstr>  To develop a scientific theory:  • Ask appropriate question  • Design experiments to try to answer the question  • Draw appropriate conclusions from experimental results  An Example: The legendary experiment of Galileo Galilei and his theory about the gravitation field. </vt:lpstr>
      <vt:lpstr>Chapter 1  Physics and Measurements  1.1 Standards of Length, Mass and Time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Physics and Measurements   1.1 Standards of Length, Mass and Time  1.2 Matter and Model Building  1.3. Density and Atomic Mass  1.4 Dimensional Analysis  1.5 Conversion of Units  1.6 Estimates and Order of Magnitude Calculations  1.7 Significant Figures</dc:title>
  <dc:creator>SÜREYYA AYDIN YÜKSEL</dc:creator>
  <cp:lastModifiedBy>SÜREYYA AYDIN YÜKSEL</cp:lastModifiedBy>
  <cp:revision>51</cp:revision>
  <dcterms:created xsi:type="dcterms:W3CDTF">2022-10-01T11:27:28Z</dcterms:created>
  <dcterms:modified xsi:type="dcterms:W3CDTF">2022-10-02T03:51:41Z</dcterms:modified>
</cp:coreProperties>
</file>