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258" r:id="rId3"/>
    <p:sldId id="2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7" r:id="rId20"/>
    <p:sldId id="379" r:id="rId21"/>
    <p:sldId id="380" r:id="rId22"/>
    <p:sldId id="381" r:id="rId23"/>
    <p:sldId id="376"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8" r:id="rId40"/>
    <p:sldId id="397"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7" r:id="rId59"/>
    <p:sldId id="418" r:id="rId60"/>
    <p:sldId id="419" r:id="rId61"/>
    <p:sldId id="420" r:id="rId62"/>
    <p:sldId id="421" r:id="rId63"/>
    <p:sldId id="422" r:id="rId64"/>
    <p:sldId id="423" r:id="rId65"/>
    <p:sldId id="424" r:id="rId66"/>
    <p:sldId id="425" r:id="rId67"/>
    <p:sldId id="426" r:id="rId68"/>
    <p:sldId id="427" r:id="rId6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4660"/>
  </p:normalViewPr>
  <p:slideViewPr>
    <p:cSldViewPr snapToGrid="0">
      <p:cViewPr>
        <p:scale>
          <a:sx n="66" d="100"/>
          <a:sy n="66" d="100"/>
        </p:scale>
        <p:origin x="917" y="5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AKIM VE DİRENÇ SORU ÇÖZÜMÜ</a:t>
            </a: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42684-545C-44BC-8EFC-AD126144A3EF}" type="datetimeFigureOut">
              <a:rPr lang="tr-TR" smtClean="0"/>
              <a:t>12.11.2022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C6B5F5-988B-47EC-8B33-9E394BC7560C}" type="slidenum">
              <a:rPr lang="tr-TR" smtClean="0"/>
              <a:t>‹#›</a:t>
            </a:fld>
            <a:endParaRPr lang="tr-TR"/>
          </a:p>
        </p:txBody>
      </p:sp>
    </p:spTree>
    <p:extLst>
      <p:ext uri="{BB962C8B-B14F-4D97-AF65-F5344CB8AC3E}">
        <p14:creationId xmlns:p14="http://schemas.microsoft.com/office/powerpoint/2010/main" val="40570845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AKIM VE DİRENÇ SORU ÇÖZÜMÜ</a:t>
            </a: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E1334-4C0E-4060-8D88-15E9CED8020B}" type="datetimeFigureOut">
              <a:rPr lang="tr-TR" smtClean="0"/>
              <a:t>12.11.2022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D9C57-8D76-4C02-9808-494E1232090E}" type="slidenum">
              <a:rPr lang="tr-TR" smtClean="0"/>
              <a:t>‹#›</a:t>
            </a:fld>
            <a:endParaRPr lang="tr-TR"/>
          </a:p>
        </p:txBody>
      </p:sp>
    </p:spTree>
    <p:extLst>
      <p:ext uri="{BB962C8B-B14F-4D97-AF65-F5344CB8AC3E}">
        <p14:creationId xmlns:p14="http://schemas.microsoft.com/office/powerpoint/2010/main" val="142283435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3D9C57-8D76-4C02-9808-494E1232090E}" type="slidenum">
              <a:rPr lang="tr-TR" smtClean="0"/>
              <a:t>1</a:t>
            </a:fld>
            <a:endParaRPr lang="tr-TR"/>
          </a:p>
        </p:txBody>
      </p:sp>
      <p:sp>
        <p:nvSpPr>
          <p:cNvPr id="5" name="Üstbilgi Yer Tutucusu 4"/>
          <p:cNvSpPr>
            <a:spLocks noGrp="1"/>
          </p:cNvSpPr>
          <p:nvPr>
            <p:ph type="hdr" sz="quarter" idx="11"/>
          </p:nvPr>
        </p:nvSpPr>
        <p:spPr/>
        <p:txBody>
          <a:bodyPr/>
          <a:lstStyle/>
          <a:p>
            <a:r>
              <a:rPr lang="tr-TR" smtClean="0"/>
              <a:t>AKIM VE DİRENÇ SORU ÇÖZÜMÜ</a:t>
            </a:r>
            <a:endParaRPr lang="tr-TR"/>
          </a:p>
        </p:txBody>
      </p:sp>
    </p:spTree>
    <p:extLst>
      <p:ext uri="{BB962C8B-B14F-4D97-AF65-F5344CB8AC3E}">
        <p14:creationId xmlns:p14="http://schemas.microsoft.com/office/powerpoint/2010/main" val="93910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116115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118962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40121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6301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22494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70982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26.03.2020</a:t>
            </a:r>
            <a:endParaRPr lang="tr-TR"/>
          </a:p>
        </p:txBody>
      </p:sp>
      <p:sp>
        <p:nvSpPr>
          <p:cNvPr id="8" name="Altbilgi Yer Tutucusu 7"/>
          <p:cNvSpPr>
            <a:spLocks noGrp="1"/>
          </p:cNvSpPr>
          <p:nvPr>
            <p:ph type="ftr" sz="quarter" idx="11"/>
          </p:nvPr>
        </p:nvSpPr>
        <p:spPr/>
        <p:txBody>
          <a:bodyPr/>
          <a:lstStyle/>
          <a:p>
            <a:r>
              <a:rPr lang="tr-TR" smtClean="0"/>
              <a:t>YILDIZ TEKNİK ÜNİVERSİTESİ FEN EDEBİYAT FAKÜLTESİ FİZİK BÖLÜMÜ</a:t>
            </a:r>
            <a:endParaRPr lang="tr-TR"/>
          </a:p>
        </p:txBody>
      </p:sp>
      <p:sp>
        <p:nvSpPr>
          <p:cNvPr id="9" name="Slayt Numarası Yer Tutucusu 8"/>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65181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26.03.2020</a:t>
            </a:r>
            <a:endParaRPr lang="tr-TR"/>
          </a:p>
        </p:txBody>
      </p:sp>
      <p:sp>
        <p:nvSpPr>
          <p:cNvPr id="4" name="Altbilgi Yer Tutucusu 3"/>
          <p:cNvSpPr>
            <a:spLocks noGrp="1"/>
          </p:cNvSpPr>
          <p:nvPr>
            <p:ph type="ftr" sz="quarter" idx="11"/>
          </p:nvPr>
        </p:nvSpPr>
        <p:spPr/>
        <p:txBody>
          <a:bodyPr/>
          <a:lstStyle/>
          <a:p>
            <a:r>
              <a:rPr lang="tr-TR" smtClean="0"/>
              <a:t>YILDIZ TEKNİK ÜNİVERSİTESİ FEN EDEBİYAT FAKÜLTESİ FİZİK BÖLÜMÜ</a:t>
            </a:r>
            <a:endParaRPr lang="tr-TR"/>
          </a:p>
        </p:txBody>
      </p:sp>
      <p:sp>
        <p:nvSpPr>
          <p:cNvPr id="5" name="Slayt Numarası Yer Tutucusu 4"/>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410433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26.03.2020</a:t>
            </a:r>
            <a:endParaRPr lang="tr-TR"/>
          </a:p>
        </p:txBody>
      </p:sp>
      <p:sp>
        <p:nvSpPr>
          <p:cNvPr id="3" name="Altbilgi Yer Tutucusu 2"/>
          <p:cNvSpPr>
            <a:spLocks noGrp="1"/>
          </p:cNvSpPr>
          <p:nvPr>
            <p:ph type="ftr" sz="quarter" idx="11"/>
          </p:nvPr>
        </p:nvSpPr>
        <p:spPr/>
        <p:txBody>
          <a:bodyPr/>
          <a:lstStyle/>
          <a:p>
            <a:r>
              <a:rPr lang="tr-TR" smtClean="0"/>
              <a:t>YILDIZ TEKNİK ÜNİVERSİTESİ FEN EDEBİYAT FAKÜLTESİ FİZİK BÖLÜMÜ</a:t>
            </a:r>
            <a:endParaRPr lang="tr-TR"/>
          </a:p>
        </p:txBody>
      </p:sp>
      <p:sp>
        <p:nvSpPr>
          <p:cNvPr id="4" name="Slayt Numarası Yer Tutucusu 3"/>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276889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293600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427366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26.03.2020</a:t>
            </a:r>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BACA-4D67-49C6-B372-AD1FA4BF7E8B}" type="slidenum">
              <a:rPr lang="tr-TR" smtClean="0"/>
              <a:t>‹#›</a:t>
            </a:fld>
            <a:endParaRPr lang="tr-TR"/>
          </a:p>
        </p:txBody>
      </p:sp>
    </p:spTree>
    <p:extLst>
      <p:ext uri="{BB962C8B-B14F-4D97-AF65-F5344CB8AC3E}">
        <p14:creationId xmlns:p14="http://schemas.microsoft.com/office/powerpoint/2010/main" val="111499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955409"/>
            <a:ext cx="9144000" cy="2964934"/>
          </a:xfrm>
          <a:solidFill>
            <a:schemeClr val="bg1"/>
          </a:solidFill>
          <a:ln>
            <a:solidFill>
              <a:srgbClr val="00B050"/>
            </a:solidFill>
          </a:ln>
        </p:spPr>
        <p:txBody>
          <a:bodyPr>
            <a:normAutofit fontScale="90000"/>
          </a:bodyPr>
          <a:lstStyle/>
          <a:p>
            <a:r>
              <a:rPr lang="tr-TR" b="1" dirty="0" smtClean="0">
                <a:ln w="22225">
                  <a:solidFill>
                    <a:sysClr val="windowText" lastClr="000000"/>
                  </a:solidFill>
                  <a:prstDash val="solid"/>
                </a:ln>
                <a:solidFill>
                  <a:srgbClr val="FF0000"/>
                </a:solidFill>
              </a:rPr>
              <a:t>2022-2023/Güz</a:t>
            </a:r>
            <a:br>
              <a:rPr lang="tr-TR" b="1" dirty="0" smtClean="0">
                <a:ln w="22225">
                  <a:solidFill>
                    <a:sysClr val="windowText" lastClr="000000"/>
                  </a:solidFill>
                  <a:prstDash val="solid"/>
                </a:ln>
                <a:solidFill>
                  <a:srgbClr val="FF0000"/>
                </a:solidFill>
              </a:rPr>
            </a:br>
            <a:r>
              <a:rPr lang="tr-TR" b="1" dirty="0" smtClean="0">
                <a:ln w="22225">
                  <a:solidFill>
                    <a:sysClr val="windowText" lastClr="000000"/>
                  </a:solidFill>
                  <a:prstDash val="solid"/>
                </a:ln>
                <a:solidFill>
                  <a:srgbClr val="FF0000"/>
                </a:solidFill>
              </a:rPr>
              <a:t>FİZİK 1 DERSİ</a:t>
            </a:r>
            <a:br>
              <a:rPr lang="tr-TR" b="1" dirty="0" smtClean="0">
                <a:ln w="22225">
                  <a:solidFill>
                    <a:sysClr val="windowText" lastClr="000000"/>
                  </a:solidFill>
                  <a:prstDash val="solid"/>
                </a:ln>
                <a:solidFill>
                  <a:srgbClr val="FF0000"/>
                </a:solidFill>
              </a:rPr>
            </a:br>
            <a:r>
              <a:rPr lang="tr-TR" b="1" dirty="0" smtClean="0">
                <a:ln w="22225">
                  <a:solidFill>
                    <a:sysClr val="windowText" lastClr="000000"/>
                  </a:solidFill>
                  <a:prstDash val="solid"/>
                </a:ln>
                <a:solidFill>
                  <a:srgbClr val="FF0000"/>
                </a:solidFill>
              </a:rPr>
              <a:t>FIZ1001</a:t>
            </a:r>
            <a:br>
              <a:rPr lang="tr-TR" b="1" dirty="0" smtClean="0">
                <a:ln w="22225">
                  <a:solidFill>
                    <a:sysClr val="windowText" lastClr="000000"/>
                  </a:solidFill>
                  <a:prstDash val="solid"/>
                </a:ln>
                <a:solidFill>
                  <a:srgbClr val="FF0000"/>
                </a:solidFill>
              </a:rPr>
            </a:br>
            <a:endParaRPr lang="tr-TR" sz="3300" b="1" dirty="0">
              <a:ln w="22225">
                <a:solidFill>
                  <a:sysClr val="windowText" lastClr="000000"/>
                </a:solidFill>
                <a:prstDash val="solid"/>
              </a:ln>
              <a:solidFill>
                <a:srgbClr val="FF0000"/>
              </a:solidFill>
            </a:endParaRPr>
          </a:p>
        </p:txBody>
      </p:sp>
    </p:spTree>
    <p:extLst>
      <p:ext uri="{BB962C8B-B14F-4D97-AF65-F5344CB8AC3E}">
        <p14:creationId xmlns:p14="http://schemas.microsoft.com/office/powerpoint/2010/main" val="2566159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10" name="Yuvarlatılmış Dikdörtgen 9"/>
          <p:cNvSpPr/>
          <p:nvPr/>
        </p:nvSpPr>
        <p:spPr>
          <a:xfrm>
            <a:off x="9478108" y="1902002"/>
            <a:ext cx="852854" cy="524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61547" y="1032495"/>
            <a:ext cx="12130454" cy="634734"/>
          </a:xfrm>
          <a:prstGeom prst="rect">
            <a:avLst/>
          </a:prstGeom>
        </p:spPr>
      </p:pic>
      <p:pic>
        <p:nvPicPr>
          <p:cNvPr id="5" name="Resim 4"/>
          <p:cNvPicPr>
            <a:picLocks noChangeAspect="1"/>
          </p:cNvPicPr>
          <p:nvPr/>
        </p:nvPicPr>
        <p:blipFill>
          <a:blip r:embed="rId3"/>
          <a:stretch>
            <a:fillRect/>
          </a:stretch>
        </p:blipFill>
        <p:spPr>
          <a:xfrm>
            <a:off x="61546" y="1832938"/>
            <a:ext cx="8209724" cy="1187477"/>
          </a:xfrm>
          <a:prstGeom prst="rect">
            <a:avLst/>
          </a:prstGeom>
        </p:spPr>
      </p:pic>
      <p:sp>
        <p:nvSpPr>
          <p:cNvPr id="8" name="Dikdörtgen 7"/>
          <p:cNvSpPr/>
          <p:nvPr/>
        </p:nvSpPr>
        <p:spPr>
          <a:xfrm>
            <a:off x="7874000" y="1788160"/>
            <a:ext cx="345440" cy="28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4"/>
          <a:stretch>
            <a:fillRect/>
          </a:stretch>
        </p:blipFill>
        <p:spPr>
          <a:xfrm>
            <a:off x="8376587" y="1676040"/>
            <a:ext cx="3397402" cy="2292083"/>
          </a:xfrm>
          <a:prstGeom prst="rect">
            <a:avLst/>
          </a:prstGeom>
        </p:spPr>
      </p:pic>
      <p:pic>
        <p:nvPicPr>
          <p:cNvPr id="11" name="Resim 10"/>
          <p:cNvPicPr>
            <a:picLocks noChangeAspect="1"/>
          </p:cNvPicPr>
          <p:nvPr/>
        </p:nvPicPr>
        <p:blipFill>
          <a:blip r:embed="rId5"/>
          <a:stretch>
            <a:fillRect/>
          </a:stretch>
        </p:blipFill>
        <p:spPr>
          <a:xfrm>
            <a:off x="1506095" y="2979209"/>
            <a:ext cx="6050502" cy="3793569"/>
          </a:xfrm>
          <a:prstGeom prst="rect">
            <a:avLst/>
          </a:prstGeom>
        </p:spPr>
      </p:pic>
    </p:spTree>
    <p:extLst>
      <p:ext uri="{BB962C8B-B14F-4D97-AF65-F5344CB8AC3E}">
        <p14:creationId xmlns:p14="http://schemas.microsoft.com/office/powerpoint/2010/main" val="883961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10" name="Yuvarlatılmış Dikdörtgen 9"/>
          <p:cNvSpPr/>
          <p:nvPr/>
        </p:nvSpPr>
        <p:spPr>
          <a:xfrm>
            <a:off x="9478108" y="1902002"/>
            <a:ext cx="852854" cy="524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7874000" y="1788160"/>
            <a:ext cx="345440" cy="28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 name="Grup 11"/>
          <p:cNvGrpSpPr/>
          <p:nvPr/>
        </p:nvGrpSpPr>
        <p:grpSpPr>
          <a:xfrm>
            <a:off x="61546" y="828017"/>
            <a:ext cx="7041014" cy="2489246"/>
            <a:chOff x="61546" y="828017"/>
            <a:chExt cx="7041014" cy="2489246"/>
          </a:xfrm>
        </p:grpSpPr>
        <p:pic>
          <p:nvPicPr>
            <p:cNvPr id="2" name="Resim 1"/>
            <p:cNvPicPr>
              <a:picLocks noChangeAspect="1"/>
            </p:cNvPicPr>
            <p:nvPr/>
          </p:nvPicPr>
          <p:blipFill>
            <a:blip r:embed="rId2"/>
            <a:stretch>
              <a:fillRect/>
            </a:stretch>
          </p:blipFill>
          <p:spPr>
            <a:xfrm>
              <a:off x="61546" y="828017"/>
              <a:ext cx="7041014" cy="2489246"/>
            </a:xfrm>
            <a:prstGeom prst="rect">
              <a:avLst/>
            </a:prstGeom>
          </p:spPr>
        </p:pic>
        <p:sp>
          <p:nvSpPr>
            <p:cNvPr id="6" name="Dikdörtgen 5"/>
            <p:cNvSpPr/>
            <p:nvPr/>
          </p:nvSpPr>
          <p:spPr>
            <a:xfrm>
              <a:off x="5886994" y="1178560"/>
              <a:ext cx="52396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3" name="Resim 12"/>
          <p:cNvPicPr>
            <a:picLocks noChangeAspect="1"/>
          </p:cNvPicPr>
          <p:nvPr/>
        </p:nvPicPr>
        <p:blipFill>
          <a:blip r:embed="rId3"/>
          <a:stretch>
            <a:fillRect/>
          </a:stretch>
        </p:blipFill>
        <p:spPr>
          <a:xfrm>
            <a:off x="9254563" y="128965"/>
            <a:ext cx="2865226" cy="3546073"/>
          </a:xfrm>
          <a:prstGeom prst="rect">
            <a:avLst/>
          </a:prstGeom>
        </p:spPr>
      </p:pic>
      <p:pic>
        <p:nvPicPr>
          <p:cNvPr id="14" name="Resim 13"/>
          <p:cNvPicPr>
            <a:picLocks noChangeAspect="1"/>
          </p:cNvPicPr>
          <p:nvPr/>
        </p:nvPicPr>
        <p:blipFill>
          <a:blip r:embed="rId4"/>
          <a:stretch>
            <a:fillRect/>
          </a:stretch>
        </p:blipFill>
        <p:spPr>
          <a:xfrm>
            <a:off x="4000368" y="3040953"/>
            <a:ext cx="5781954" cy="3966013"/>
          </a:xfrm>
          <a:prstGeom prst="rect">
            <a:avLst/>
          </a:prstGeom>
        </p:spPr>
      </p:pic>
    </p:spTree>
    <p:extLst>
      <p:ext uri="{BB962C8B-B14F-4D97-AF65-F5344CB8AC3E}">
        <p14:creationId xmlns:p14="http://schemas.microsoft.com/office/powerpoint/2010/main" val="1290570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10" name="Yuvarlatılmış Dikdörtgen 9"/>
          <p:cNvSpPr/>
          <p:nvPr/>
        </p:nvSpPr>
        <p:spPr>
          <a:xfrm>
            <a:off x="9478108" y="1902002"/>
            <a:ext cx="852854" cy="524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7874000" y="1788160"/>
            <a:ext cx="345440" cy="28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9125308" y="43817"/>
            <a:ext cx="3066691" cy="3674743"/>
          </a:xfrm>
          <a:prstGeom prst="rect">
            <a:avLst/>
          </a:prstGeom>
        </p:spPr>
      </p:pic>
      <p:sp>
        <p:nvSpPr>
          <p:cNvPr id="5" name="Dikdörtgen 4"/>
          <p:cNvSpPr/>
          <p:nvPr/>
        </p:nvSpPr>
        <p:spPr>
          <a:xfrm>
            <a:off x="294640" y="839044"/>
            <a:ext cx="9296400" cy="5940088"/>
          </a:xfrm>
          <a:prstGeom prst="rect">
            <a:avLst/>
          </a:prstGeom>
        </p:spPr>
        <p:txBody>
          <a:bodyPr wrap="square">
            <a:spAutoFit/>
          </a:bodyPr>
          <a:lstStyle/>
          <a:p>
            <a:pPr algn="just"/>
            <a:r>
              <a:rPr lang="en-US" sz="2000" dirty="0"/>
              <a:t>When a collision occurs in an isolated system, the total momentum of the system doesn’t change with the passage of time. </a:t>
            </a:r>
            <a:endParaRPr lang="tr-TR" sz="2000" dirty="0" smtClean="0"/>
          </a:p>
          <a:p>
            <a:pPr algn="just"/>
            <a:r>
              <a:rPr lang="en-US" sz="2000" dirty="0" smtClean="0"/>
              <a:t>Instead</a:t>
            </a:r>
            <a:r>
              <a:rPr lang="en-US" sz="2000" dirty="0"/>
              <a:t>, it remains constant both in magnitude and in direction. </a:t>
            </a:r>
            <a:endParaRPr lang="tr-TR" sz="2000" dirty="0" smtClean="0"/>
          </a:p>
          <a:p>
            <a:pPr algn="just"/>
            <a:r>
              <a:rPr lang="en-US" sz="2000" dirty="0" smtClean="0"/>
              <a:t>The </a:t>
            </a:r>
            <a:r>
              <a:rPr lang="en-US" sz="2000" dirty="0"/>
              <a:t>momenta of the individual objects in the system may change, but the vector sum of all the momenta will not change. </a:t>
            </a:r>
            <a:endParaRPr lang="tr-TR" sz="2000" dirty="0" smtClean="0"/>
          </a:p>
          <a:p>
            <a:pPr algn="just"/>
            <a:r>
              <a:rPr lang="en-US" sz="2000" dirty="0" smtClean="0"/>
              <a:t>The </a:t>
            </a:r>
            <a:r>
              <a:rPr lang="en-US" sz="2000" dirty="0"/>
              <a:t>total momentum is therefore said to be conserved. In this section, we will see how the laws of motion lead us to this important conservation law. </a:t>
            </a:r>
            <a:endParaRPr lang="tr-TR" sz="2000" dirty="0" smtClean="0"/>
          </a:p>
          <a:p>
            <a:pPr algn="just"/>
            <a:r>
              <a:rPr lang="en-US" sz="2000" dirty="0" smtClean="0"/>
              <a:t>A </a:t>
            </a:r>
            <a:r>
              <a:rPr lang="en-US" sz="2000" dirty="0"/>
              <a:t>collision may be the result of physical contact between two objects, as illustrated </a:t>
            </a:r>
            <a:r>
              <a:rPr lang="en-US" sz="2000" dirty="0" smtClean="0"/>
              <a:t>in </a:t>
            </a:r>
            <a:r>
              <a:rPr lang="en-US" sz="2000" dirty="0"/>
              <a:t>Figure </a:t>
            </a:r>
            <a:r>
              <a:rPr lang="en-US" sz="2000" dirty="0" smtClean="0"/>
              <a:t>a</a:t>
            </a:r>
            <a:r>
              <a:rPr lang="en-US" sz="2000" dirty="0"/>
              <a:t>. This is a common macroscopic event, as when a pair of billiard balls or a baseball and a bat strike each other. </a:t>
            </a:r>
            <a:endParaRPr lang="tr-TR" sz="2000" dirty="0" smtClean="0"/>
          </a:p>
          <a:p>
            <a:pPr algn="just"/>
            <a:r>
              <a:rPr lang="en-US" sz="2000" dirty="0" smtClean="0"/>
              <a:t>By </a:t>
            </a:r>
            <a:r>
              <a:rPr lang="en-US" sz="2000" dirty="0"/>
              <a:t>contrast, because contact on a submicroscopic scale is hard to define accurately, the notion of collision must be generalized to that scale. </a:t>
            </a:r>
            <a:endParaRPr lang="tr-TR" sz="2000" dirty="0" smtClean="0"/>
          </a:p>
          <a:p>
            <a:pPr algn="just"/>
            <a:r>
              <a:rPr lang="en-US" sz="2000" dirty="0" smtClean="0"/>
              <a:t>Forces </a:t>
            </a:r>
            <a:r>
              <a:rPr lang="en-US" sz="2000" dirty="0"/>
              <a:t>between two objects arise from the electrostatic interaction of the electrons in the surface atoms of the objects</a:t>
            </a:r>
            <a:r>
              <a:rPr lang="en-US" sz="2000" dirty="0" smtClean="0"/>
              <a:t>.</a:t>
            </a:r>
            <a:endParaRPr lang="tr-TR" sz="2000" dirty="0" smtClean="0"/>
          </a:p>
          <a:p>
            <a:pPr algn="just"/>
            <a:r>
              <a:rPr lang="en-US" sz="2000" dirty="0"/>
              <a:t>other. To understand the distinction between macroscopic and microscopic collisions, consider the collision between two positive charges, as shown </a:t>
            </a:r>
            <a:r>
              <a:rPr lang="en-US" sz="2000" dirty="0" smtClean="0"/>
              <a:t>in Figure</a:t>
            </a:r>
            <a:r>
              <a:rPr lang="tr-TR" sz="2000" dirty="0" smtClean="0"/>
              <a:t> </a:t>
            </a:r>
            <a:r>
              <a:rPr lang="en-US" sz="2000" dirty="0" smtClean="0"/>
              <a:t>b</a:t>
            </a:r>
            <a:r>
              <a:rPr lang="en-US" sz="2000" dirty="0"/>
              <a:t>. Because the two particles in the figure are both positively charged, they repel each other. During such a microscopic collision, particles need not touch in the normal sense in order to interact and transfer momentum.</a:t>
            </a:r>
            <a:endParaRPr lang="tr-TR" sz="2000" dirty="0" smtClean="0"/>
          </a:p>
        </p:txBody>
      </p:sp>
    </p:spTree>
    <p:extLst>
      <p:ext uri="{BB962C8B-B14F-4D97-AF65-F5344CB8AC3E}">
        <p14:creationId xmlns:p14="http://schemas.microsoft.com/office/powerpoint/2010/main" val="224274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0" y="43817"/>
            <a:ext cx="12014235" cy="6466496"/>
            <a:chOff x="0" y="43817"/>
            <a:chExt cx="12014235" cy="6466496"/>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10" name="Yuvarlatılmış Dikdörtgen 9"/>
            <p:cNvSpPr/>
            <p:nvPr/>
          </p:nvSpPr>
          <p:spPr>
            <a:xfrm>
              <a:off x="9478108" y="1902002"/>
              <a:ext cx="852854" cy="524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7874000" y="1788160"/>
              <a:ext cx="345440" cy="28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9107652" y="77248"/>
              <a:ext cx="2906583" cy="3990784"/>
            </a:xfrm>
            <a:prstGeom prst="rect">
              <a:avLst/>
            </a:prstGeom>
          </p:spPr>
        </p:pic>
        <p:pic>
          <p:nvPicPr>
            <p:cNvPr id="6" name="Resim 5"/>
            <p:cNvPicPr>
              <a:picLocks noChangeAspect="1"/>
            </p:cNvPicPr>
            <p:nvPr/>
          </p:nvPicPr>
          <p:blipFill>
            <a:blip r:embed="rId3"/>
            <a:stretch>
              <a:fillRect/>
            </a:stretch>
          </p:blipFill>
          <p:spPr>
            <a:xfrm>
              <a:off x="61546" y="777127"/>
              <a:ext cx="8670598" cy="4770233"/>
            </a:xfrm>
            <a:prstGeom prst="rect">
              <a:avLst/>
            </a:prstGeom>
          </p:spPr>
        </p:pic>
        <p:sp>
          <p:nvSpPr>
            <p:cNvPr id="9" name="Dikdörtgen 8"/>
            <p:cNvSpPr/>
            <p:nvPr/>
          </p:nvSpPr>
          <p:spPr>
            <a:xfrm>
              <a:off x="1828800" y="731787"/>
              <a:ext cx="497840" cy="274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506720" y="4430027"/>
              <a:ext cx="345440" cy="253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4"/>
            <a:stretch>
              <a:fillRect/>
            </a:stretch>
          </p:blipFill>
          <p:spPr>
            <a:xfrm>
              <a:off x="9067988" y="4068032"/>
              <a:ext cx="2706001" cy="2442281"/>
            </a:xfrm>
            <a:prstGeom prst="rect">
              <a:avLst/>
            </a:prstGeom>
          </p:spPr>
        </p:pic>
        <p:sp>
          <p:nvSpPr>
            <p:cNvPr id="13" name="Dikdörtgen 12"/>
            <p:cNvSpPr/>
            <p:nvPr/>
          </p:nvSpPr>
          <p:spPr>
            <a:xfrm>
              <a:off x="7706642" y="3824459"/>
              <a:ext cx="345440" cy="253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570949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3" name="Resim 2"/>
          <p:cNvPicPr>
            <a:picLocks noChangeAspect="1"/>
          </p:cNvPicPr>
          <p:nvPr/>
        </p:nvPicPr>
        <p:blipFill>
          <a:blip r:embed="rId2"/>
          <a:stretch>
            <a:fillRect/>
          </a:stretch>
        </p:blipFill>
        <p:spPr>
          <a:xfrm>
            <a:off x="362393" y="958091"/>
            <a:ext cx="11778401" cy="4134769"/>
          </a:xfrm>
          <a:prstGeom prst="rect">
            <a:avLst/>
          </a:prstGeom>
        </p:spPr>
      </p:pic>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61132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3" name="Resim 2"/>
          <p:cNvPicPr>
            <a:picLocks noChangeAspect="1"/>
          </p:cNvPicPr>
          <p:nvPr/>
        </p:nvPicPr>
        <p:blipFill>
          <a:blip r:embed="rId2"/>
          <a:stretch>
            <a:fillRect/>
          </a:stretch>
        </p:blipFill>
        <p:spPr>
          <a:xfrm>
            <a:off x="362393" y="958091"/>
            <a:ext cx="11778401" cy="4134769"/>
          </a:xfrm>
          <a:prstGeom prst="rect">
            <a:avLst/>
          </a:prstGeom>
        </p:spPr>
      </p:pic>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362393" y="5615966"/>
            <a:ext cx="8812059" cy="958454"/>
          </a:xfrm>
          <a:prstGeom prst="rect">
            <a:avLst/>
          </a:prstGeom>
        </p:spPr>
      </p:pic>
      <p:pic>
        <p:nvPicPr>
          <p:cNvPr id="6" name="Resim 5"/>
          <p:cNvPicPr>
            <a:picLocks noChangeAspect="1"/>
          </p:cNvPicPr>
          <p:nvPr/>
        </p:nvPicPr>
        <p:blipFill>
          <a:blip r:embed="rId4"/>
          <a:stretch>
            <a:fillRect/>
          </a:stretch>
        </p:blipFill>
        <p:spPr>
          <a:xfrm>
            <a:off x="8739964" y="5456157"/>
            <a:ext cx="3400830" cy="481663"/>
          </a:xfrm>
          <a:prstGeom prst="rect">
            <a:avLst/>
          </a:prstGeom>
        </p:spPr>
      </p:pic>
    </p:spTree>
    <p:extLst>
      <p:ext uri="{BB962C8B-B14F-4D97-AF65-F5344CB8AC3E}">
        <p14:creationId xmlns:p14="http://schemas.microsoft.com/office/powerpoint/2010/main" val="2633573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494360" y="749570"/>
            <a:ext cx="11279629" cy="2456048"/>
          </a:xfrm>
          <a:prstGeom prst="rect">
            <a:avLst/>
          </a:prstGeom>
        </p:spPr>
      </p:pic>
      <p:pic>
        <p:nvPicPr>
          <p:cNvPr id="9" name="Resim 8"/>
          <p:cNvPicPr>
            <a:picLocks noChangeAspect="1"/>
          </p:cNvPicPr>
          <p:nvPr/>
        </p:nvPicPr>
        <p:blipFill>
          <a:blip r:embed="rId3"/>
          <a:stretch>
            <a:fillRect/>
          </a:stretch>
        </p:blipFill>
        <p:spPr>
          <a:xfrm>
            <a:off x="735609" y="3165274"/>
            <a:ext cx="11038380" cy="3452847"/>
          </a:xfrm>
          <a:prstGeom prst="rect">
            <a:avLst/>
          </a:prstGeom>
        </p:spPr>
      </p:pic>
    </p:spTree>
    <p:extLst>
      <p:ext uri="{BB962C8B-B14F-4D97-AF65-F5344CB8AC3E}">
        <p14:creationId xmlns:p14="http://schemas.microsoft.com/office/powerpoint/2010/main" val="477301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p:cNvGrpSpPr/>
          <p:nvPr/>
        </p:nvGrpSpPr>
        <p:grpSpPr>
          <a:xfrm>
            <a:off x="174058" y="731787"/>
            <a:ext cx="6168870" cy="2080861"/>
            <a:chOff x="174057" y="816496"/>
            <a:chExt cx="7574799" cy="1996152"/>
          </a:xfrm>
        </p:grpSpPr>
        <p:pic>
          <p:nvPicPr>
            <p:cNvPr id="2" name="Resim 1"/>
            <p:cNvPicPr>
              <a:picLocks noChangeAspect="1"/>
            </p:cNvPicPr>
            <p:nvPr/>
          </p:nvPicPr>
          <p:blipFill>
            <a:blip r:embed="rId2"/>
            <a:stretch>
              <a:fillRect/>
            </a:stretch>
          </p:blipFill>
          <p:spPr>
            <a:xfrm>
              <a:off x="174057" y="816496"/>
              <a:ext cx="7574799" cy="1996152"/>
            </a:xfrm>
            <a:prstGeom prst="rect">
              <a:avLst/>
            </a:prstGeom>
          </p:spPr>
        </p:pic>
        <p:sp>
          <p:nvSpPr>
            <p:cNvPr id="3" name="Yuvarlatılmış Dikdörtgen 2"/>
            <p:cNvSpPr/>
            <p:nvPr/>
          </p:nvSpPr>
          <p:spPr>
            <a:xfrm>
              <a:off x="5034987" y="1134319"/>
              <a:ext cx="335666" cy="2546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6" name="Resim 5"/>
          <p:cNvPicPr>
            <a:picLocks noChangeAspect="1"/>
          </p:cNvPicPr>
          <p:nvPr/>
        </p:nvPicPr>
        <p:blipFill>
          <a:blip r:embed="rId3"/>
          <a:stretch>
            <a:fillRect/>
          </a:stretch>
        </p:blipFill>
        <p:spPr>
          <a:xfrm>
            <a:off x="546610" y="2948288"/>
            <a:ext cx="2567477" cy="3657090"/>
          </a:xfrm>
          <a:prstGeom prst="rect">
            <a:avLst/>
          </a:prstGeom>
        </p:spPr>
      </p:pic>
      <p:pic>
        <p:nvPicPr>
          <p:cNvPr id="9" name="Resim 8"/>
          <p:cNvPicPr>
            <a:picLocks noChangeAspect="1"/>
          </p:cNvPicPr>
          <p:nvPr/>
        </p:nvPicPr>
        <p:blipFill>
          <a:blip r:embed="rId4"/>
          <a:stretch>
            <a:fillRect/>
          </a:stretch>
        </p:blipFill>
        <p:spPr>
          <a:xfrm>
            <a:off x="6342929" y="1163142"/>
            <a:ext cx="5852972" cy="5442236"/>
          </a:xfrm>
          <a:prstGeom prst="rect">
            <a:avLst/>
          </a:prstGeom>
        </p:spPr>
      </p:pic>
    </p:spTree>
    <p:extLst>
      <p:ext uri="{BB962C8B-B14F-4D97-AF65-F5344CB8AC3E}">
        <p14:creationId xmlns:p14="http://schemas.microsoft.com/office/powerpoint/2010/main" val="2387859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p:cNvGrpSpPr/>
          <p:nvPr/>
        </p:nvGrpSpPr>
        <p:grpSpPr>
          <a:xfrm>
            <a:off x="174058" y="731787"/>
            <a:ext cx="6168870" cy="2080861"/>
            <a:chOff x="174057" y="816496"/>
            <a:chExt cx="7574799" cy="1996152"/>
          </a:xfrm>
        </p:grpSpPr>
        <p:pic>
          <p:nvPicPr>
            <p:cNvPr id="2" name="Resim 1"/>
            <p:cNvPicPr>
              <a:picLocks noChangeAspect="1"/>
            </p:cNvPicPr>
            <p:nvPr/>
          </p:nvPicPr>
          <p:blipFill>
            <a:blip r:embed="rId2"/>
            <a:stretch>
              <a:fillRect/>
            </a:stretch>
          </p:blipFill>
          <p:spPr>
            <a:xfrm>
              <a:off x="174057" y="816496"/>
              <a:ext cx="7574799" cy="1996152"/>
            </a:xfrm>
            <a:prstGeom prst="rect">
              <a:avLst/>
            </a:prstGeom>
          </p:spPr>
        </p:pic>
        <p:sp>
          <p:nvSpPr>
            <p:cNvPr id="3" name="Yuvarlatılmış Dikdörtgen 2"/>
            <p:cNvSpPr/>
            <p:nvPr/>
          </p:nvSpPr>
          <p:spPr>
            <a:xfrm>
              <a:off x="5034987" y="1134319"/>
              <a:ext cx="335666" cy="2546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6" name="Resim 5"/>
          <p:cNvPicPr>
            <a:picLocks noChangeAspect="1"/>
          </p:cNvPicPr>
          <p:nvPr/>
        </p:nvPicPr>
        <p:blipFill>
          <a:blip r:embed="rId3"/>
          <a:stretch>
            <a:fillRect/>
          </a:stretch>
        </p:blipFill>
        <p:spPr>
          <a:xfrm>
            <a:off x="546610" y="2948288"/>
            <a:ext cx="2567477" cy="3657090"/>
          </a:xfrm>
          <a:prstGeom prst="rect">
            <a:avLst/>
          </a:prstGeom>
        </p:spPr>
      </p:pic>
      <p:pic>
        <p:nvPicPr>
          <p:cNvPr id="8" name="Resim 7"/>
          <p:cNvPicPr>
            <a:picLocks noChangeAspect="1"/>
          </p:cNvPicPr>
          <p:nvPr/>
        </p:nvPicPr>
        <p:blipFill>
          <a:blip r:embed="rId4"/>
          <a:stretch>
            <a:fillRect/>
          </a:stretch>
        </p:blipFill>
        <p:spPr>
          <a:xfrm>
            <a:off x="3150640" y="3143958"/>
            <a:ext cx="8806008" cy="2597085"/>
          </a:xfrm>
          <a:prstGeom prst="rect">
            <a:avLst/>
          </a:prstGeom>
        </p:spPr>
      </p:pic>
    </p:spTree>
    <p:extLst>
      <p:ext uri="{BB962C8B-B14F-4D97-AF65-F5344CB8AC3E}">
        <p14:creationId xmlns:p14="http://schemas.microsoft.com/office/powerpoint/2010/main" val="3206469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6.2 Conservation of </a:t>
            </a:r>
            <a:r>
              <a:rPr lang="en-US" sz="2400" b="1" i="1" u="sng" dirty="0" smtClean="0">
                <a:solidFill>
                  <a:srgbClr val="FF0000"/>
                </a:solidFill>
                <a:effectLst>
                  <a:outerShdw blurRad="38100" dist="38100" dir="2700000" algn="tl">
                    <a:srgbClr val="000000">
                      <a:alpha val="43137"/>
                    </a:srgbClr>
                  </a:outerShdw>
                </a:effectLst>
              </a:rPr>
              <a:t>Momentum</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8009669" y="2438360"/>
            <a:ext cx="2567477" cy="3657090"/>
          </a:xfrm>
          <a:prstGeom prst="rect">
            <a:avLst/>
          </a:prstGeom>
        </p:spPr>
      </p:pic>
      <p:pic>
        <p:nvPicPr>
          <p:cNvPr id="9" name="Resim 8"/>
          <p:cNvPicPr>
            <a:picLocks noChangeAspect="1"/>
          </p:cNvPicPr>
          <p:nvPr/>
        </p:nvPicPr>
        <p:blipFill>
          <a:blip r:embed="rId3"/>
          <a:stretch>
            <a:fillRect/>
          </a:stretch>
        </p:blipFill>
        <p:spPr>
          <a:xfrm>
            <a:off x="0" y="882289"/>
            <a:ext cx="7191800" cy="5901726"/>
          </a:xfrm>
          <a:prstGeom prst="rect">
            <a:avLst/>
          </a:prstGeom>
        </p:spPr>
      </p:pic>
      <p:grpSp>
        <p:nvGrpSpPr>
          <p:cNvPr id="10" name="Grup 9"/>
          <p:cNvGrpSpPr/>
          <p:nvPr/>
        </p:nvGrpSpPr>
        <p:grpSpPr>
          <a:xfrm>
            <a:off x="5787778" y="119620"/>
            <a:ext cx="6168870" cy="2080861"/>
            <a:chOff x="174057" y="816496"/>
            <a:chExt cx="7574799" cy="1996152"/>
          </a:xfrm>
        </p:grpSpPr>
        <p:pic>
          <p:nvPicPr>
            <p:cNvPr id="2" name="Resim 1"/>
            <p:cNvPicPr>
              <a:picLocks noChangeAspect="1"/>
            </p:cNvPicPr>
            <p:nvPr/>
          </p:nvPicPr>
          <p:blipFill>
            <a:blip r:embed="rId4"/>
            <a:stretch>
              <a:fillRect/>
            </a:stretch>
          </p:blipFill>
          <p:spPr>
            <a:xfrm>
              <a:off x="174057" y="816496"/>
              <a:ext cx="7574799" cy="1996152"/>
            </a:xfrm>
            <a:prstGeom prst="rect">
              <a:avLst/>
            </a:prstGeom>
          </p:spPr>
        </p:pic>
        <p:sp>
          <p:nvSpPr>
            <p:cNvPr id="3" name="Yuvarlatılmış Dikdörtgen 2"/>
            <p:cNvSpPr/>
            <p:nvPr/>
          </p:nvSpPr>
          <p:spPr>
            <a:xfrm>
              <a:off x="5034987" y="1134319"/>
              <a:ext cx="335666" cy="2546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789225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8671BACA-4D67-49C6-B372-AD1FA4BF7E8B}" type="slidenum">
              <a:rPr lang="tr-TR" smtClean="0"/>
              <a:t>2</a:t>
            </a:fld>
            <a:endParaRPr lang="tr-TR"/>
          </a:p>
        </p:txBody>
      </p:sp>
      <p:pic>
        <p:nvPicPr>
          <p:cNvPr id="8" name="Resim 7"/>
          <p:cNvPicPr>
            <a:picLocks noChangeAspect="1"/>
          </p:cNvPicPr>
          <p:nvPr/>
        </p:nvPicPr>
        <p:blipFill>
          <a:blip r:embed="rId2"/>
          <a:stretch>
            <a:fillRect/>
          </a:stretch>
        </p:blipFill>
        <p:spPr>
          <a:xfrm>
            <a:off x="452437" y="22225"/>
            <a:ext cx="6257925" cy="6334125"/>
          </a:xfrm>
          <a:prstGeom prst="rect">
            <a:avLst/>
          </a:prstGeom>
        </p:spPr>
      </p:pic>
      <p:pic>
        <p:nvPicPr>
          <p:cNvPr id="9" name="Resim 8"/>
          <p:cNvPicPr>
            <a:picLocks noChangeAspect="1"/>
          </p:cNvPicPr>
          <p:nvPr/>
        </p:nvPicPr>
        <p:blipFill>
          <a:blip r:embed="rId3"/>
          <a:stretch>
            <a:fillRect/>
          </a:stretch>
        </p:blipFill>
        <p:spPr>
          <a:xfrm>
            <a:off x="6710362" y="31750"/>
            <a:ext cx="1800225" cy="6324600"/>
          </a:xfrm>
          <a:prstGeom prst="rect">
            <a:avLst/>
          </a:prstGeom>
        </p:spPr>
      </p:pic>
      <p:sp>
        <p:nvSpPr>
          <p:cNvPr id="10" name="Sol Ok 9"/>
          <p:cNvSpPr/>
          <p:nvPr/>
        </p:nvSpPr>
        <p:spPr>
          <a:xfrm>
            <a:off x="8610600" y="168812"/>
            <a:ext cx="2502877" cy="3516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9551963" y="168812"/>
            <a:ext cx="2372751" cy="369332"/>
          </a:xfrm>
          <a:prstGeom prst="rect">
            <a:avLst/>
          </a:prstGeom>
          <a:noFill/>
        </p:spPr>
        <p:txBody>
          <a:bodyPr wrap="square" rtlCol="0">
            <a:spAutoFit/>
          </a:bodyPr>
          <a:lstStyle/>
          <a:p>
            <a:r>
              <a:rPr lang="tr-TR" dirty="0" smtClean="0"/>
              <a:t>KAYNAK KİTAP</a:t>
            </a:r>
            <a:endParaRPr lang="tr-TR" dirty="0"/>
          </a:p>
        </p:txBody>
      </p:sp>
      <p:sp>
        <p:nvSpPr>
          <p:cNvPr id="12" name="Sağ Ayraç 11"/>
          <p:cNvSpPr/>
          <p:nvPr/>
        </p:nvSpPr>
        <p:spPr>
          <a:xfrm>
            <a:off x="8518023" y="608482"/>
            <a:ext cx="366127" cy="868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Sağ Ayraç 13"/>
          <p:cNvSpPr/>
          <p:nvPr/>
        </p:nvSpPr>
        <p:spPr>
          <a:xfrm>
            <a:off x="8510587" y="1475648"/>
            <a:ext cx="366127" cy="87008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15" name="Sağ Ayraç 14"/>
          <p:cNvSpPr/>
          <p:nvPr/>
        </p:nvSpPr>
        <p:spPr>
          <a:xfrm>
            <a:off x="8522309" y="5487725"/>
            <a:ext cx="366127" cy="868625"/>
          </a:xfrm>
          <a:prstGeom prst="rightBrac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6" name="Sağ Ayraç 15"/>
          <p:cNvSpPr/>
          <p:nvPr/>
        </p:nvSpPr>
        <p:spPr>
          <a:xfrm>
            <a:off x="8518023" y="4184788"/>
            <a:ext cx="366127" cy="173725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8" name="Sağ Ayraç 17"/>
          <p:cNvSpPr/>
          <p:nvPr/>
        </p:nvSpPr>
        <p:spPr>
          <a:xfrm>
            <a:off x="8518023" y="2359560"/>
            <a:ext cx="366127" cy="1811159"/>
          </a:xfrm>
          <a:prstGeom prst="rightBrac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3" name="Düz Bağlayıcı 2"/>
          <p:cNvCxnSpPr/>
          <p:nvPr/>
        </p:nvCxnSpPr>
        <p:spPr>
          <a:xfrm>
            <a:off x="452437" y="4170719"/>
            <a:ext cx="8158163"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31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6.3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46926" y="802283"/>
            <a:ext cx="11945073" cy="4770537"/>
          </a:xfrm>
          <a:prstGeom prst="rect">
            <a:avLst/>
          </a:prstGeom>
        </p:spPr>
        <p:txBody>
          <a:bodyPr wrap="square">
            <a:spAutoFit/>
          </a:bodyPr>
          <a:lstStyle/>
          <a:p>
            <a:pPr algn="just"/>
            <a:r>
              <a:rPr lang="en-US" sz="2200" dirty="0"/>
              <a:t>We have seen that for any type of collision, the total momentum of the system just before the collision equals the total momentum just after the collision as long as the system may be considered isolated. The total kinetic energy, on the other hand, is generally not conserved in a collision because some of the kinetic energy is converted to internal energy, sound energy, and the work needed to </a:t>
            </a:r>
            <a:r>
              <a:rPr lang="en-US" sz="2200" dirty="0" smtClean="0"/>
              <a:t>permanently</a:t>
            </a:r>
            <a:r>
              <a:rPr lang="tr-TR" sz="2200" dirty="0" smtClean="0"/>
              <a:t> </a:t>
            </a:r>
            <a:r>
              <a:rPr lang="en-US" sz="2400" dirty="0"/>
              <a:t>deform the objects involved, such as cars in a car crash. </a:t>
            </a:r>
            <a:r>
              <a:rPr lang="en-US" sz="2400" b="1" dirty="0">
                <a:solidFill>
                  <a:srgbClr val="FF0000"/>
                </a:solidFill>
              </a:rPr>
              <a:t>We define an inelastic collision as a collision in which momentum is conserved, but kinetic energy is not</a:t>
            </a:r>
            <a:r>
              <a:rPr lang="en-US" sz="2400" dirty="0"/>
              <a:t>. The collision of a rubber ball with a hard surface is inelastic, because some of the kinetic energy is lost when the ball is deformed during contact with the surface. </a:t>
            </a:r>
            <a:r>
              <a:rPr lang="en-US" sz="2400" b="1" dirty="0">
                <a:solidFill>
                  <a:srgbClr val="FF0000"/>
                </a:solidFill>
              </a:rPr>
              <a:t>When two objects collide and stick together, the collision is called perfectly inelastic.</a:t>
            </a:r>
            <a:r>
              <a:rPr lang="en-US" sz="2400" dirty="0"/>
              <a:t> For example, if two pieces of putty collide, they stick together and move with some common velocity after the collision. If a meteorite collides head on with Earth, it becomes buried in Earth and the collision is considered perfectly inelastic. Only in very special circumstances is all the initial kinetic energy lost in a perfectly inelastic collision</a:t>
            </a:r>
            <a:r>
              <a:rPr lang="en-US" sz="2200" dirty="0" smtClean="0"/>
              <a:t> </a:t>
            </a:r>
            <a:endParaRPr lang="tr-TR" sz="2200" dirty="0"/>
          </a:p>
        </p:txBody>
      </p:sp>
    </p:spTree>
    <p:extLst>
      <p:ext uri="{BB962C8B-B14F-4D97-AF65-F5344CB8AC3E}">
        <p14:creationId xmlns:p14="http://schemas.microsoft.com/office/powerpoint/2010/main" val="1538569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6.3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46926" y="802283"/>
            <a:ext cx="11945073" cy="2677656"/>
          </a:xfrm>
          <a:prstGeom prst="rect">
            <a:avLst/>
          </a:prstGeom>
        </p:spPr>
        <p:txBody>
          <a:bodyPr wrap="square">
            <a:spAutoFit/>
          </a:bodyPr>
          <a:lstStyle/>
          <a:p>
            <a:pPr algn="just"/>
            <a:r>
              <a:rPr lang="en-US" sz="2400" b="1" dirty="0">
                <a:solidFill>
                  <a:srgbClr val="FF0000"/>
                </a:solidFill>
              </a:rPr>
              <a:t>An elastic collision is defined as one in which both momentum and kinetic energy are conserved</a:t>
            </a:r>
            <a:r>
              <a:rPr lang="en-US" sz="2400" dirty="0"/>
              <a:t>. Billiard ball collisions and the collisions of air molecules with the walls of a container at ordinary temperatures are highly elastic. Macroscopic collisions such as those between billiard balls are only approximately elastic, because some loss of kinetic energy takes place—for example, in the clicking sound when two balls strike each other. Perfectly elastic collisions do occur, however, between atomic and subatomic particles. Elastic and perfectly inelastic collisions are limiting cases; most actual collisions fall into a range in between them</a:t>
            </a:r>
            <a:endParaRPr lang="tr-TR" sz="2200" dirty="0"/>
          </a:p>
        </p:txBody>
      </p:sp>
      <p:pic>
        <p:nvPicPr>
          <p:cNvPr id="2" name="Resim 1"/>
          <p:cNvPicPr>
            <a:picLocks noChangeAspect="1"/>
          </p:cNvPicPr>
          <p:nvPr/>
        </p:nvPicPr>
        <p:blipFill>
          <a:blip r:embed="rId2"/>
          <a:stretch>
            <a:fillRect/>
          </a:stretch>
        </p:blipFill>
        <p:spPr>
          <a:xfrm>
            <a:off x="874969" y="4387516"/>
            <a:ext cx="11521517" cy="2212131"/>
          </a:xfrm>
          <a:prstGeom prst="rect">
            <a:avLst/>
          </a:prstGeom>
        </p:spPr>
      </p:pic>
      <p:pic>
        <p:nvPicPr>
          <p:cNvPr id="3" name="Resim 2"/>
          <p:cNvPicPr>
            <a:picLocks noChangeAspect="1"/>
          </p:cNvPicPr>
          <p:nvPr/>
        </p:nvPicPr>
        <p:blipFill>
          <a:blip r:embed="rId3"/>
          <a:stretch>
            <a:fillRect/>
          </a:stretch>
        </p:blipFill>
        <p:spPr>
          <a:xfrm>
            <a:off x="246926" y="3413820"/>
            <a:ext cx="2290242" cy="973696"/>
          </a:xfrm>
          <a:prstGeom prst="rect">
            <a:avLst/>
          </a:prstGeom>
        </p:spPr>
      </p:pic>
    </p:spTree>
    <p:extLst>
      <p:ext uri="{BB962C8B-B14F-4D97-AF65-F5344CB8AC3E}">
        <p14:creationId xmlns:p14="http://schemas.microsoft.com/office/powerpoint/2010/main" val="2584724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6.3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46926" y="802283"/>
            <a:ext cx="11945073" cy="2677656"/>
          </a:xfrm>
          <a:prstGeom prst="rect">
            <a:avLst/>
          </a:prstGeom>
        </p:spPr>
        <p:txBody>
          <a:bodyPr wrap="square">
            <a:spAutoFit/>
          </a:bodyPr>
          <a:lstStyle/>
          <a:p>
            <a:pPr algn="just"/>
            <a:r>
              <a:rPr lang="en-US" sz="2400" b="1" dirty="0">
                <a:solidFill>
                  <a:srgbClr val="FF0000"/>
                </a:solidFill>
              </a:rPr>
              <a:t>An elastic collision is defined as one in which both momentum and kinetic energy are conserved</a:t>
            </a:r>
            <a:r>
              <a:rPr lang="en-US" sz="2400" dirty="0"/>
              <a:t>. Billiard ball collisions and the collisions of air molecules with the walls of a container at ordinary temperatures are highly elastic. Macroscopic collisions such as those between billiard balls are only approximately elastic, because some loss of kinetic energy takes place—for example, in the clicking sound when two balls strike each other. Perfectly elastic collisions do occur, however, between atomic and subatomic particles. Elastic and perfectly inelastic collisions are limiting cases; most actual collisions fall into a range in between them</a:t>
            </a:r>
            <a:endParaRPr lang="tr-TR" sz="2200" dirty="0"/>
          </a:p>
        </p:txBody>
      </p:sp>
      <p:pic>
        <p:nvPicPr>
          <p:cNvPr id="2" name="Resim 1"/>
          <p:cNvPicPr>
            <a:picLocks noChangeAspect="1"/>
          </p:cNvPicPr>
          <p:nvPr/>
        </p:nvPicPr>
        <p:blipFill>
          <a:blip r:embed="rId2"/>
          <a:stretch>
            <a:fillRect/>
          </a:stretch>
        </p:blipFill>
        <p:spPr>
          <a:xfrm>
            <a:off x="874969" y="4387516"/>
            <a:ext cx="11521517" cy="2212131"/>
          </a:xfrm>
          <a:prstGeom prst="rect">
            <a:avLst/>
          </a:prstGeom>
        </p:spPr>
      </p:pic>
      <p:pic>
        <p:nvPicPr>
          <p:cNvPr id="3" name="Resim 2"/>
          <p:cNvPicPr>
            <a:picLocks noChangeAspect="1"/>
          </p:cNvPicPr>
          <p:nvPr/>
        </p:nvPicPr>
        <p:blipFill>
          <a:blip r:embed="rId3"/>
          <a:stretch>
            <a:fillRect/>
          </a:stretch>
        </p:blipFill>
        <p:spPr>
          <a:xfrm>
            <a:off x="246926" y="3413820"/>
            <a:ext cx="2290242" cy="973696"/>
          </a:xfrm>
          <a:prstGeom prst="rect">
            <a:avLst/>
          </a:prstGeom>
        </p:spPr>
      </p:pic>
    </p:spTree>
    <p:extLst>
      <p:ext uri="{BB962C8B-B14F-4D97-AF65-F5344CB8AC3E}">
        <p14:creationId xmlns:p14="http://schemas.microsoft.com/office/powerpoint/2010/main" val="2605252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 17"/>
          <p:cNvGrpSpPr/>
          <p:nvPr/>
        </p:nvGrpSpPr>
        <p:grpSpPr>
          <a:xfrm>
            <a:off x="0" y="0"/>
            <a:ext cx="11956648" cy="6834178"/>
            <a:chOff x="0" y="0"/>
            <a:chExt cx="11956648" cy="6834178"/>
          </a:xfrm>
        </p:grpSpPr>
        <p:pic>
          <p:nvPicPr>
            <p:cNvPr id="13" name="Resim 12"/>
            <p:cNvPicPr>
              <a:picLocks noChangeAspect="1"/>
            </p:cNvPicPr>
            <p:nvPr/>
          </p:nvPicPr>
          <p:blipFill>
            <a:blip r:embed="rId2"/>
            <a:stretch>
              <a:fillRect/>
            </a:stretch>
          </p:blipFill>
          <p:spPr>
            <a:xfrm>
              <a:off x="1220291" y="2511707"/>
              <a:ext cx="5815564" cy="2523281"/>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tr-TR" sz="2400" i="1" u="sng" dirty="0" err="1">
                  <a:solidFill>
                    <a:srgbClr val="FF0000"/>
                  </a:solidFill>
                  <a:effectLst>
                    <a:outerShdw blurRad="38100" dist="38100" dir="2700000" algn="tl">
                      <a:srgbClr val="000000">
                        <a:alpha val="43137"/>
                      </a:srgbClr>
                    </a:outerShdw>
                  </a:effectLst>
                </a:rPr>
                <a:t>Perfectly</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Inelastic</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Collisions</a:t>
              </a:r>
              <a:endParaRPr lang="tr-TR" sz="2400"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11042248" y="3669175"/>
              <a:ext cx="914400" cy="462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8256145" y="0"/>
              <a:ext cx="3700503" cy="6571584"/>
            </a:xfrm>
            <a:prstGeom prst="rect">
              <a:avLst/>
            </a:prstGeom>
          </p:spPr>
        </p:pic>
        <p:pic>
          <p:nvPicPr>
            <p:cNvPr id="11" name="Resim 10"/>
            <p:cNvPicPr>
              <a:picLocks noChangeAspect="1"/>
            </p:cNvPicPr>
            <p:nvPr/>
          </p:nvPicPr>
          <p:blipFill>
            <a:blip r:embed="rId4"/>
            <a:stretch>
              <a:fillRect/>
            </a:stretch>
          </p:blipFill>
          <p:spPr>
            <a:xfrm>
              <a:off x="0" y="697708"/>
              <a:ext cx="8822520" cy="2091791"/>
            </a:xfrm>
            <a:prstGeom prst="rect">
              <a:avLst/>
            </a:prstGeom>
          </p:spPr>
        </p:pic>
        <p:sp>
          <p:nvSpPr>
            <p:cNvPr id="12" name="Dikdörtgen 11"/>
            <p:cNvSpPr/>
            <p:nvPr/>
          </p:nvSpPr>
          <p:spPr>
            <a:xfrm>
              <a:off x="7106856" y="1001909"/>
              <a:ext cx="428263" cy="317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5"/>
            <a:stretch>
              <a:fillRect/>
            </a:stretch>
          </p:blipFill>
          <p:spPr>
            <a:xfrm>
              <a:off x="61546" y="4852500"/>
              <a:ext cx="8428866" cy="1762901"/>
            </a:xfrm>
            <a:prstGeom prst="rect">
              <a:avLst/>
            </a:prstGeom>
          </p:spPr>
        </p:pic>
        <p:sp>
          <p:nvSpPr>
            <p:cNvPr id="15" name="Dikdörtgen 14"/>
            <p:cNvSpPr/>
            <p:nvPr/>
          </p:nvSpPr>
          <p:spPr>
            <a:xfrm>
              <a:off x="4826643" y="5497975"/>
              <a:ext cx="492703" cy="327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727588" y="6090213"/>
              <a:ext cx="7762824" cy="525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60300" y="6308990"/>
              <a:ext cx="7762824" cy="525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370821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233372" y="1861161"/>
            <a:ext cx="7625837" cy="5055135"/>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tr-TR" sz="2400" i="1" u="sng" dirty="0" err="1">
                <a:solidFill>
                  <a:srgbClr val="FF0000"/>
                </a:solidFill>
                <a:effectLst>
                  <a:outerShdw blurRad="38100" dist="38100" dir="2700000" algn="tl">
                    <a:srgbClr val="000000">
                      <a:alpha val="43137"/>
                    </a:srgbClr>
                  </a:outerShdw>
                </a:effectLst>
              </a:rPr>
              <a:t>Perfectly</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Inelastic</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Collisions</a:t>
            </a:r>
            <a:endParaRPr lang="tr-TR" sz="2400"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3"/>
          <a:stretch>
            <a:fillRect/>
          </a:stretch>
        </p:blipFill>
        <p:spPr>
          <a:xfrm>
            <a:off x="0" y="731788"/>
            <a:ext cx="8299544" cy="1365580"/>
          </a:xfrm>
          <a:prstGeom prst="rect">
            <a:avLst/>
          </a:prstGeom>
        </p:spPr>
      </p:pic>
      <p:pic>
        <p:nvPicPr>
          <p:cNvPr id="3" name="Resim 2"/>
          <p:cNvPicPr>
            <a:picLocks noChangeAspect="1"/>
          </p:cNvPicPr>
          <p:nvPr/>
        </p:nvPicPr>
        <p:blipFill>
          <a:blip r:embed="rId4"/>
          <a:stretch>
            <a:fillRect/>
          </a:stretch>
        </p:blipFill>
        <p:spPr>
          <a:xfrm>
            <a:off x="8299544" y="0"/>
            <a:ext cx="3892456" cy="3320945"/>
          </a:xfrm>
          <a:prstGeom prst="rect">
            <a:avLst/>
          </a:prstGeom>
        </p:spPr>
      </p:pic>
      <p:sp>
        <p:nvSpPr>
          <p:cNvPr id="6" name="Dikdörtgen 5"/>
          <p:cNvSpPr/>
          <p:nvPr/>
        </p:nvSpPr>
        <p:spPr>
          <a:xfrm>
            <a:off x="474562" y="1319514"/>
            <a:ext cx="428263"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17559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tr-TR" sz="2400" i="1" u="sng" dirty="0" err="1">
                <a:solidFill>
                  <a:srgbClr val="FF0000"/>
                </a:solidFill>
                <a:effectLst>
                  <a:outerShdw blurRad="38100" dist="38100" dir="2700000" algn="tl">
                    <a:srgbClr val="000000">
                      <a:alpha val="43137"/>
                    </a:srgbClr>
                  </a:outerShdw>
                </a:effectLst>
              </a:rPr>
              <a:t>Perfectly</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Inelastic</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Collisions</a:t>
            </a:r>
            <a:endParaRPr lang="tr-TR" sz="2400"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0" y="731788"/>
            <a:ext cx="8299544" cy="1365580"/>
          </a:xfrm>
          <a:prstGeom prst="rect">
            <a:avLst/>
          </a:prstGeom>
        </p:spPr>
      </p:pic>
      <p:pic>
        <p:nvPicPr>
          <p:cNvPr id="3" name="Resim 2"/>
          <p:cNvPicPr>
            <a:picLocks noChangeAspect="1"/>
          </p:cNvPicPr>
          <p:nvPr/>
        </p:nvPicPr>
        <p:blipFill>
          <a:blip r:embed="rId3"/>
          <a:stretch>
            <a:fillRect/>
          </a:stretch>
        </p:blipFill>
        <p:spPr>
          <a:xfrm>
            <a:off x="8299544" y="0"/>
            <a:ext cx="3892456" cy="3320945"/>
          </a:xfrm>
          <a:prstGeom prst="rect">
            <a:avLst/>
          </a:prstGeom>
        </p:spPr>
      </p:pic>
      <p:sp>
        <p:nvSpPr>
          <p:cNvPr id="6" name="Dikdörtgen 5"/>
          <p:cNvSpPr/>
          <p:nvPr/>
        </p:nvSpPr>
        <p:spPr>
          <a:xfrm>
            <a:off x="474562" y="1319514"/>
            <a:ext cx="428263"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stretch>
            <a:fillRect/>
          </a:stretch>
        </p:blipFill>
        <p:spPr>
          <a:xfrm>
            <a:off x="61546" y="2347084"/>
            <a:ext cx="8237998" cy="4273075"/>
          </a:xfrm>
          <a:prstGeom prst="rect">
            <a:avLst/>
          </a:prstGeom>
        </p:spPr>
      </p:pic>
    </p:spTree>
    <p:extLst>
      <p:ext uri="{BB962C8B-B14F-4D97-AF65-F5344CB8AC3E}">
        <p14:creationId xmlns:p14="http://schemas.microsoft.com/office/powerpoint/2010/main" val="1214194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tr-TR" sz="2400" i="1" u="sng" dirty="0" err="1">
                <a:solidFill>
                  <a:srgbClr val="FF0000"/>
                </a:solidFill>
                <a:effectLst>
                  <a:outerShdw blurRad="38100" dist="38100" dir="2700000" algn="tl">
                    <a:srgbClr val="000000">
                      <a:alpha val="43137"/>
                    </a:srgbClr>
                  </a:outerShdw>
                </a:effectLst>
              </a:rPr>
              <a:t>Perfectly</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Inelastic</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Collisions</a:t>
            </a:r>
            <a:endParaRPr lang="tr-TR" sz="2400"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0" y="731788"/>
            <a:ext cx="8299544" cy="1365580"/>
          </a:xfrm>
          <a:prstGeom prst="rect">
            <a:avLst/>
          </a:prstGeom>
        </p:spPr>
      </p:pic>
      <p:pic>
        <p:nvPicPr>
          <p:cNvPr id="3" name="Resim 2"/>
          <p:cNvPicPr>
            <a:picLocks noChangeAspect="1"/>
          </p:cNvPicPr>
          <p:nvPr/>
        </p:nvPicPr>
        <p:blipFill>
          <a:blip r:embed="rId3"/>
          <a:stretch>
            <a:fillRect/>
          </a:stretch>
        </p:blipFill>
        <p:spPr>
          <a:xfrm>
            <a:off x="8299544" y="0"/>
            <a:ext cx="3892456" cy="3320945"/>
          </a:xfrm>
          <a:prstGeom prst="rect">
            <a:avLst/>
          </a:prstGeom>
        </p:spPr>
      </p:pic>
      <p:sp>
        <p:nvSpPr>
          <p:cNvPr id="6" name="Dikdörtgen 5"/>
          <p:cNvSpPr/>
          <p:nvPr/>
        </p:nvSpPr>
        <p:spPr>
          <a:xfrm>
            <a:off x="474562" y="1319514"/>
            <a:ext cx="428263"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stretch>
            <a:fillRect/>
          </a:stretch>
        </p:blipFill>
        <p:spPr>
          <a:xfrm>
            <a:off x="61546" y="2347084"/>
            <a:ext cx="8237998" cy="4273075"/>
          </a:xfrm>
          <a:prstGeom prst="rect">
            <a:avLst/>
          </a:prstGeom>
        </p:spPr>
      </p:pic>
    </p:spTree>
    <p:extLst>
      <p:ext uri="{BB962C8B-B14F-4D97-AF65-F5344CB8AC3E}">
        <p14:creationId xmlns:p14="http://schemas.microsoft.com/office/powerpoint/2010/main" val="1842076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6075141" y="1965863"/>
            <a:ext cx="5698848" cy="3809904"/>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tr-TR" sz="2400" i="1" u="sng" dirty="0" err="1">
                <a:solidFill>
                  <a:srgbClr val="FF0000"/>
                </a:solidFill>
                <a:effectLst>
                  <a:outerShdw blurRad="38100" dist="38100" dir="2700000" algn="tl">
                    <a:srgbClr val="000000">
                      <a:alpha val="43137"/>
                    </a:srgbClr>
                  </a:outerShdw>
                </a:effectLst>
              </a:rPr>
              <a:t>Perfectly</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Inelastic</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Collisions</a:t>
            </a:r>
            <a:endParaRPr lang="tr-TR" sz="2400"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6" name="Dikdörtgen 5"/>
          <p:cNvSpPr/>
          <p:nvPr/>
        </p:nvSpPr>
        <p:spPr>
          <a:xfrm>
            <a:off x="474562" y="1319514"/>
            <a:ext cx="428263"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61546" y="731787"/>
            <a:ext cx="7429546" cy="2958061"/>
          </a:xfrm>
          <a:prstGeom prst="rect">
            <a:avLst/>
          </a:prstGeom>
        </p:spPr>
      </p:pic>
      <p:sp>
        <p:nvSpPr>
          <p:cNvPr id="9" name="Yuvarlatılmış Dikdörtgen 8"/>
          <p:cNvSpPr/>
          <p:nvPr/>
        </p:nvSpPr>
        <p:spPr>
          <a:xfrm>
            <a:off x="5208608" y="731787"/>
            <a:ext cx="497711" cy="4372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68248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6075141" y="1965863"/>
            <a:ext cx="5698848" cy="3809904"/>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tr-TR" sz="2400" i="1" u="sng" dirty="0" err="1">
                <a:solidFill>
                  <a:srgbClr val="FF0000"/>
                </a:solidFill>
                <a:effectLst>
                  <a:outerShdw blurRad="38100" dist="38100" dir="2700000" algn="tl">
                    <a:srgbClr val="000000">
                      <a:alpha val="43137"/>
                    </a:srgbClr>
                  </a:outerShdw>
                </a:effectLst>
              </a:rPr>
              <a:t>Perfectly</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Inelastic</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Collisions</a:t>
            </a:r>
            <a:endParaRPr lang="tr-TR" sz="2400"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6" name="Dikdörtgen 5"/>
          <p:cNvSpPr/>
          <p:nvPr/>
        </p:nvSpPr>
        <p:spPr>
          <a:xfrm>
            <a:off x="474562" y="1319514"/>
            <a:ext cx="428263"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61546" y="731787"/>
            <a:ext cx="7429546" cy="2958061"/>
          </a:xfrm>
          <a:prstGeom prst="rect">
            <a:avLst/>
          </a:prstGeom>
        </p:spPr>
      </p:pic>
      <p:sp>
        <p:nvSpPr>
          <p:cNvPr id="9" name="Yuvarlatılmış Dikdörtgen 8"/>
          <p:cNvSpPr/>
          <p:nvPr/>
        </p:nvSpPr>
        <p:spPr>
          <a:xfrm>
            <a:off x="5208608" y="731787"/>
            <a:ext cx="497711" cy="4372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175287" y="3689848"/>
            <a:ext cx="5264814" cy="3052708"/>
          </a:xfrm>
          <a:prstGeom prst="rect">
            <a:avLst/>
          </a:prstGeom>
        </p:spPr>
      </p:pic>
    </p:spTree>
    <p:extLst>
      <p:ext uri="{BB962C8B-B14F-4D97-AF65-F5344CB8AC3E}">
        <p14:creationId xmlns:p14="http://schemas.microsoft.com/office/powerpoint/2010/main" val="636736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6075141" y="1965863"/>
            <a:ext cx="5698848" cy="3809904"/>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tr-TR" sz="2400" i="1" u="sng" dirty="0" err="1">
                <a:solidFill>
                  <a:srgbClr val="FF0000"/>
                </a:solidFill>
                <a:effectLst>
                  <a:outerShdw blurRad="38100" dist="38100" dir="2700000" algn="tl">
                    <a:srgbClr val="000000">
                      <a:alpha val="43137"/>
                    </a:srgbClr>
                  </a:outerShdw>
                </a:effectLst>
              </a:rPr>
              <a:t>Perfectly</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Inelastic</a:t>
            </a:r>
            <a:r>
              <a:rPr lang="tr-TR" sz="2400" i="1" u="sng" dirty="0">
                <a:solidFill>
                  <a:srgbClr val="FF0000"/>
                </a:solidFill>
                <a:effectLst>
                  <a:outerShdw blurRad="38100" dist="38100" dir="2700000" algn="tl">
                    <a:srgbClr val="000000">
                      <a:alpha val="43137"/>
                    </a:srgbClr>
                  </a:outerShdw>
                </a:effectLst>
              </a:rPr>
              <a:t> </a:t>
            </a:r>
            <a:r>
              <a:rPr lang="tr-TR" sz="2400" i="1" u="sng" dirty="0" err="1">
                <a:solidFill>
                  <a:srgbClr val="FF0000"/>
                </a:solidFill>
                <a:effectLst>
                  <a:outerShdw blurRad="38100" dist="38100" dir="2700000" algn="tl">
                    <a:srgbClr val="000000">
                      <a:alpha val="43137"/>
                    </a:srgbClr>
                  </a:outerShdw>
                </a:effectLst>
              </a:rPr>
              <a:t>Collisions</a:t>
            </a:r>
            <a:endParaRPr lang="tr-TR" sz="2400"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6" name="Dikdörtgen 5"/>
          <p:cNvSpPr/>
          <p:nvPr/>
        </p:nvSpPr>
        <p:spPr>
          <a:xfrm>
            <a:off x="474562" y="1319514"/>
            <a:ext cx="428263"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61546" y="731787"/>
            <a:ext cx="7429546" cy="2958061"/>
          </a:xfrm>
          <a:prstGeom prst="rect">
            <a:avLst/>
          </a:prstGeom>
        </p:spPr>
      </p:pic>
      <p:sp>
        <p:nvSpPr>
          <p:cNvPr id="9" name="Yuvarlatılmış Dikdörtgen 8"/>
          <p:cNvSpPr/>
          <p:nvPr/>
        </p:nvSpPr>
        <p:spPr>
          <a:xfrm>
            <a:off x="5208608" y="731787"/>
            <a:ext cx="497711" cy="4372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stretch>
            <a:fillRect/>
          </a:stretch>
        </p:blipFill>
        <p:spPr>
          <a:xfrm>
            <a:off x="186143" y="3689847"/>
            <a:ext cx="5888998" cy="2961719"/>
          </a:xfrm>
          <a:prstGeom prst="rect">
            <a:avLst/>
          </a:prstGeom>
        </p:spPr>
      </p:pic>
    </p:spTree>
    <p:extLst>
      <p:ext uri="{BB962C8B-B14F-4D97-AF65-F5344CB8AC3E}">
        <p14:creationId xmlns:p14="http://schemas.microsoft.com/office/powerpoint/2010/main" val="100766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2182"/>
            <a:ext cx="10515600" cy="305435"/>
          </a:xfrm>
        </p:spPr>
        <p:txBody>
          <a:bodyPr>
            <a:normAutofit fontScale="90000"/>
          </a:bodyPr>
          <a:lstStyle/>
          <a:p>
            <a:r>
              <a:rPr lang="en-US" sz="3200" b="1" i="1" dirty="0" smtClean="0">
                <a:solidFill>
                  <a:srgbClr val="FF0000"/>
                </a:solidFill>
              </a:rPr>
              <a:t>Momentum </a:t>
            </a:r>
            <a:r>
              <a:rPr lang="en-US" sz="3200" b="1" i="1" dirty="0">
                <a:solidFill>
                  <a:srgbClr val="FF0000"/>
                </a:solidFill>
              </a:rPr>
              <a:t>and </a:t>
            </a:r>
            <a:r>
              <a:rPr lang="tr-TR" sz="3200" b="1" i="1" dirty="0" err="1">
                <a:solidFill>
                  <a:srgbClr val="FF0000"/>
                </a:solidFill>
              </a:rPr>
              <a:t>C</a:t>
            </a:r>
            <a:r>
              <a:rPr lang="tr-TR" sz="3200" b="1" i="1" dirty="0" err="1" smtClean="0">
                <a:solidFill>
                  <a:srgbClr val="FF0000"/>
                </a:solidFill>
              </a:rPr>
              <a:t>ollisions</a:t>
            </a:r>
            <a:endParaRPr lang="tr-TR" sz="3000" b="1" i="1" dirty="0">
              <a:solidFill>
                <a:srgbClr val="FF0000"/>
              </a:solidFill>
            </a:endParaRPr>
          </a:p>
        </p:txBody>
      </p:sp>
      <p:sp>
        <p:nvSpPr>
          <p:cNvPr id="3" name="İçerik Yer Tutucusu 2"/>
          <p:cNvSpPr>
            <a:spLocks noGrp="1"/>
          </p:cNvSpPr>
          <p:nvPr>
            <p:ph idx="1"/>
          </p:nvPr>
        </p:nvSpPr>
        <p:spPr>
          <a:xfrm>
            <a:off x="79132" y="543463"/>
            <a:ext cx="12027876" cy="6314538"/>
          </a:xfrm>
        </p:spPr>
        <p:txBody>
          <a:bodyPr>
            <a:noAutofit/>
          </a:bodyPr>
          <a:lstStyle/>
          <a:p>
            <a:pPr algn="just"/>
            <a:r>
              <a:rPr lang="en-US" sz="2000" dirty="0"/>
              <a:t>What happens when two automobiles collide? </a:t>
            </a:r>
            <a:endParaRPr lang="tr-TR" sz="2000" dirty="0" smtClean="0"/>
          </a:p>
          <a:p>
            <a:pPr algn="just"/>
            <a:r>
              <a:rPr lang="en-US" sz="2000" dirty="0" smtClean="0"/>
              <a:t>How </a:t>
            </a:r>
            <a:r>
              <a:rPr lang="en-US" sz="2000" dirty="0"/>
              <a:t>does the impact affect the motion of each vehicle, and what basic physical principles determine the likelihood of serious injury? </a:t>
            </a:r>
            <a:endParaRPr lang="tr-TR" sz="2000" dirty="0" smtClean="0"/>
          </a:p>
          <a:p>
            <a:pPr algn="just"/>
            <a:r>
              <a:rPr lang="en-US" sz="2000" dirty="0" smtClean="0"/>
              <a:t>How </a:t>
            </a:r>
            <a:r>
              <a:rPr lang="en-US" sz="2000" dirty="0"/>
              <a:t>do rockets work, and what mechanisms can be used to overcome the limitations imposed by exhaust speed? </a:t>
            </a:r>
            <a:endParaRPr lang="tr-TR" sz="2000" dirty="0" smtClean="0"/>
          </a:p>
          <a:p>
            <a:pPr algn="just"/>
            <a:r>
              <a:rPr lang="en-US" sz="2000" dirty="0" smtClean="0"/>
              <a:t>Why </a:t>
            </a:r>
            <a:r>
              <a:rPr lang="en-US" sz="2000" dirty="0"/>
              <a:t>do we have to brace ourselves when firing small projectiles at high velocity? </a:t>
            </a:r>
            <a:endParaRPr lang="tr-TR" sz="2000" dirty="0" smtClean="0"/>
          </a:p>
          <a:p>
            <a:pPr algn="just"/>
            <a:r>
              <a:rPr lang="en-US" sz="2000" dirty="0" smtClean="0"/>
              <a:t>Finally</a:t>
            </a:r>
            <a:r>
              <a:rPr lang="en-US" sz="2000" dirty="0"/>
              <a:t>, how can we use physics to improve our golf game? </a:t>
            </a:r>
            <a:endParaRPr lang="tr-TR" sz="2000" dirty="0" smtClean="0"/>
          </a:p>
          <a:p>
            <a:pPr algn="just"/>
            <a:r>
              <a:rPr lang="en-US" sz="2000" dirty="0" smtClean="0"/>
              <a:t>To </a:t>
            </a:r>
            <a:r>
              <a:rPr lang="en-US" sz="2000" dirty="0"/>
              <a:t>begin answering such questions, we introduce momentum</a:t>
            </a:r>
            <a:r>
              <a:rPr lang="en-US" sz="2000" dirty="0" smtClean="0"/>
              <a:t>.</a:t>
            </a:r>
            <a:endParaRPr lang="tr-TR" sz="2000" dirty="0"/>
          </a:p>
          <a:p>
            <a:pPr algn="just"/>
            <a:r>
              <a:rPr lang="en-US" sz="2000" dirty="0" smtClean="0"/>
              <a:t>Intuitively</a:t>
            </a:r>
            <a:r>
              <a:rPr lang="en-US" sz="2000" dirty="0"/>
              <a:t>, anyone or anything that has a lot of momentum is going to be hard to stop. </a:t>
            </a:r>
            <a:endParaRPr lang="tr-TR" sz="2000" dirty="0" smtClean="0"/>
          </a:p>
          <a:p>
            <a:pPr algn="just"/>
            <a:r>
              <a:rPr lang="en-US" sz="2000" dirty="0" smtClean="0"/>
              <a:t>In </a:t>
            </a:r>
            <a:r>
              <a:rPr lang="en-US" sz="2000" dirty="0"/>
              <a:t>politics, the term is metaphorical. </a:t>
            </a:r>
            <a:endParaRPr lang="tr-TR" sz="2000" dirty="0" smtClean="0"/>
          </a:p>
          <a:p>
            <a:pPr algn="just"/>
            <a:r>
              <a:rPr lang="en-US" sz="2000" dirty="0" smtClean="0"/>
              <a:t>Physically</a:t>
            </a:r>
            <a:r>
              <a:rPr lang="en-US" sz="2000" dirty="0"/>
              <a:t>, the more momentum an object has, the more force has to be applied to stop it in a given </a:t>
            </a:r>
            <a:r>
              <a:rPr lang="en-US" sz="2000" dirty="0" smtClean="0"/>
              <a:t>time.</a:t>
            </a:r>
            <a:endParaRPr lang="tr-TR" sz="2000" dirty="0" smtClean="0"/>
          </a:p>
          <a:p>
            <a:pPr algn="just"/>
            <a:r>
              <a:rPr lang="en-US" sz="2000" dirty="0" smtClean="0"/>
              <a:t>This </a:t>
            </a:r>
            <a:r>
              <a:rPr lang="en-US" sz="2000" dirty="0"/>
              <a:t>concept leads to one of the most powerful principles in physics: conservation of momentum. </a:t>
            </a:r>
            <a:endParaRPr lang="tr-TR" sz="2000" dirty="0" smtClean="0"/>
          </a:p>
          <a:p>
            <a:pPr algn="just"/>
            <a:r>
              <a:rPr lang="en-US" sz="2000" dirty="0" smtClean="0"/>
              <a:t>Using </a:t>
            </a:r>
            <a:r>
              <a:rPr lang="en-US" sz="2000" dirty="0"/>
              <a:t>this law, complex collision problems can be solved without knowing much about the forces involved during contact. </a:t>
            </a:r>
            <a:endParaRPr lang="tr-TR" sz="2000" dirty="0" smtClean="0"/>
          </a:p>
          <a:p>
            <a:pPr algn="just"/>
            <a:r>
              <a:rPr lang="en-US" sz="2000" dirty="0" smtClean="0"/>
              <a:t>We’ll </a:t>
            </a:r>
            <a:r>
              <a:rPr lang="en-US" sz="2000" dirty="0"/>
              <a:t>also be able to derive information about the average force delivered in an impact. </a:t>
            </a:r>
            <a:endParaRPr lang="tr-TR" sz="2000" dirty="0" smtClean="0"/>
          </a:p>
          <a:p>
            <a:pPr algn="just"/>
            <a:r>
              <a:rPr lang="en-US" sz="2000" dirty="0" smtClean="0"/>
              <a:t>With </a:t>
            </a:r>
            <a:r>
              <a:rPr lang="en-US" sz="2000" dirty="0"/>
              <a:t>conservation of momentum, we’ll have a better understanding of what choices to make when designing an automobile or a moon rocket, or when addressing a golf ball on a </a:t>
            </a:r>
            <a:r>
              <a:rPr lang="en-US" sz="2000" dirty="0" smtClean="0"/>
              <a:t>tee</a:t>
            </a:r>
            <a:endParaRPr lang="tr-TR" sz="2000"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a:t>
            </a:fld>
            <a:endParaRPr lang="tr-TR"/>
          </a:p>
        </p:txBody>
      </p:sp>
    </p:spTree>
    <p:extLst>
      <p:ext uri="{BB962C8B-B14F-4D97-AF65-F5344CB8AC3E}">
        <p14:creationId xmlns:p14="http://schemas.microsoft.com/office/powerpoint/2010/main" val="98675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p:cNvGrpSpPr/>
          <p:nvPr/>
        </p:nvGrpSpPr>
        <p:grpSpPr>
          <a:xfrm>
            <a:off x="0" y="43817"/>
            <a:ext cx="11773989" cy="5639353"/>
            <a:chOff x="0" y="43817"/>
            <a:chExt cx="11773989" cy="5639353"/>
          </a:xfrm>
        </p:grpSpPr>
        <p:sp>
          <p:nvSpPr>
            <p:cNvPr id="4" name="Dikdörtgen 3"/>
            <p:cNvSpPr/>
            <p:nvPr/>
          </p:nvSpPr>
          <p:spPr>
            <a:xfrm>
              <a:off x="0" y="270122"/>
              <a:ext cx="11773989" cy="461665"/>
            </a:xfrm>
            <a:prstGeom prst="rect">
              <a:avLst/>
            </a:prstGeom>
          </p:spPr>
          <p:txBody>
            <a:bodyPr wrap="square">
              <a:spAutoFit/>
            </a:bodyPr>
            <a:lstStyle/>
            <a:p>
              <a:r>
                <a:rPr lang="tr-TR" sz="2400" b="1" i="1" u="sng" dirty="0" err="1">
                  <a:solidFill>
                    <a:srgbClr val="FF0000"/>
                  </a:solidFill>
                  <a:effectLst>
                    <a:outerShdw blurRad="38100" dist="38100" dir="2700000" algn="tl">
                      <a:srgbClr val="000000">
                        <a:alpha val="43137"/>
                      </a:srgbClr>
                    </a:outerShdw>
                  </a:effectLst>
                </a:rPr>
                <a:t>Elastic</a:t>
              </a:r>
              <a:r>
                <a:rPr lang="tr-TR" sz="2400" b="1" i="1" u="sng" dirty="0">
                  <a:solidFill>
                    <a:srgbClr val="FF0000"/>
                  </a:solidFill>
                  <a:effectLst>
                    <a:outerShdw blurRad="38100" dist="38100" dir="2700000" algn="tl">
                      <a:srgbClr val="000000">
                        <a:alpha val="43137"/>
                      </a:srgbClr>
                    </a:outerShdw>
                  </a:effectLst>
                </a:rPr>
                <a:t> </a:t>
              </a:r>
              <a:r>
                <a:rPr lang="tr-TR" sz="2400" b="1" i="1" u="sng" dirty="0" err="1">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6" name="Dikdörtgen 5"/>
            <p:cNvSpPr/>
            <p:nvPr/>
          </p:nvSpPr>
          <p:spPr>
            <a:xfrm>
              <a:off x="474562" y="1319514"/>
              <a:ext cx="428263"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5208608" y="731787"/>
              <a:ext cx="497711" cy="4372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61546" y="851646"/>
              <a:ext cx="9286760" cy="4831524"/>
            </a:xfrm>
            <a:prstGeom prst="rect">
              <a:avLst/>
            </a:prstGeom>
          </p:spPr>
        </p:pic>
        <p:sp>
          <p:nvSpPr>
            <p:cNvPr id="5" name="Yuvarlatılmış Dikdörtgen 4"/>
            <p:cNvSpPr/>
            <p:nvPr/>
          </p:nvSpPr>
          <p:spPr>
            <a:xfrm>
              <a:off x="231494" y="1169043"/>
              <a:ext cx="497711" cy="3825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005162" y="833377"/>
              <a:ext cx="849471" cy="3825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varlatılmış Dikdörtgen 11"/>
            <p:cNvSpPr/>
            <p:nvPr/>
          </p:nvSpPr>
          <p:spPr>
            <a:xfrm>
              <a:off x="8498835" y="2009078"/>
              <a:ext cx="849471" cy="3825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8498835" y="2774148"/>
              <a:ext cx="849471" cy="3825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uvarlatılmış Dikdörtgen 13"/>
            <p:cNvSpPr/>
            <p:nvPr/>
          </p:nvSpPr>
          <p:spPr>
            <a:xfrm>
              <a:off x="2389331" y="3933545"/>
              <a:ext cx="1395591" cy="3825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6" name="Resim 15"/>
          <p:cNvPicPr>
            <a:picLocks noChangeAspect="1"/>
          </p:cNvPicPr>
          <p:nvPr/>
        </p:nvPicPr>
        <p:blipFill>
          <a:blip r:embed="rId3"/>
          <a:stretch>
            <a:fillRect/>
          </a:stretch>
        </p:blipFill>
        <p:spPr>
          <a:xfrm>
            <a:off x="9303805" y="500954"/>
            <a:ext cx="2902701" cy="4452349"/>
          </a:xfrm>
          <a:prstGeom prst="rect">
            <a:avLst/>
          </a:prstGeom>
        </p:spPr>
      </p:pic>
    </p:spTree>
    <p:extLst>
      <p:ext uri="{BB962C8B-B14F-4D97-AF65-F5344CB8AC3E}">
        <p14:creationId xmlns:p14="http://schemas.microsoft.com/office/powerpoint/2010/main" val="974619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 20"/>
          <p:cNvGrpSpPr/>
          <p:nvPr/>
        </p:nvGrpSpPr>
        <p:grpSpPr>
          <a:xfrm>
            <a:off x="0" y="43817"/>
            <a:ext cx="12057741" cy="6777545"/>
            <a:chOff x="0" y="43817"/>
            <a:chExt cx="12057741" cy="6777545"/>
          </a:xfrm>
        </p:grpSpPr>
        <p:sp>
          <p:nvSpPr>
            <p:cNvPr id="4" name="Dikdörtgen 3"/>
            <p:cNvSpPr/>
            <p:nvPr/>
          </p:nvSpPr>
          <p:spPr>
            <a:xfrm>
              <a:off x="0" y="270122"/>
              <a:ext cx="11773989" cy="461665"/>
            </a:xfrm>
            <a:prstGeom prst="rect">
              <a:avLst/>
            </a:prstGeom>
          </p:spPr>
          <p:txBody>
            <a:bodyPr wrap="square">
              <a:spAutoFit/>
            </a:bodyPr>
            <a:lstStyle/>
            <a:p>
              <a:r>
                <a:rPr lang="tr-TR" sz="2400" b="1" i="1" u="sng" dirty="0" err="1">
                  <a:solidFill>
                    <a:srgbClr val="FF0000"/>
                  </a:solidFill>
                  <a:effectLst>
                    <a:outerShdw blurRad="38100" dist="38100" dir="2700000" algn="tl">
                      <a:srgbClr val="000000">
                        <a:alpha val="43137"/>
                      </a:srgbClr>
                    </a:outerShdw>
                  </a:effectLst>
                </a:rPr>
                <a:t>Elastic</a:t>
              </a:r>
              <a:r>
                <a:rPr lang="tr-TR" sz="2400" b="1" i="1" u="sng" dirty="0">
                  <a:solidFill>
                    <a:srgbClr val="FF0000"/>
                  </a:solidFill>
                  <a:effectLst>
                    <a:outerShdw blurRad="38100" dist="38100" dir="2700000" algn="tl">
                      <a:srgbClr val="000000">
                        <a:alpha val="43137"/>
                      </a:srgbClr>
                    </a:outerShdw>
                  </a:effectLst>
                </a:rPr>
                <a:t> </a:t>
              </a:r>
              <a:r>
                <a:rPr lang="tr-TR" sz="2400" b="1" i="1" u="sng" dirty="0" err="1">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3" name="Resim 2"/>
            <p:cNvPicPr>
              <a:picLocks noChangeAspect="1"/>
            </p:cNvPicPr>
            <p:nvPr/>
          </p:nvPicPr>
          <p:blipFill>
            <a:blip r:embed="rId2"/>
            <a:stretch>
              <a:fillRect/>
            </a:stretch>
          </p:blipFill>
          <p:spPr>
            <a:xfrm>
              <a:off x="153208" y="731787"/>
              <a:ext cx="11896038" cy="4080285"/>
            </a:xfrm>
            <a:prstGeom prst="rect">
              <a:avLst/>
            </a:prstGeom>
          </p:spPr>
        </p:pic>
        <p:sp>
          <p:nvSpPr>
            <p:cNvPr id="8" name="Yuvarlatılmış Dikdörtgen 7"/>
            <p:cNvSpPr/>
            <p:nvPr/>
          </p:nvSpPr>
          <p:spPr>
            <a:xfrm>
              <a:off x="10822329" y="2210765"/>
              <a:ext cx="1076446" cy="5671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Yuvarlatılmış Dikdörtgen 16"/>
            <p:cNvSpPr/>
            <p:nvPr/>
          </p:nvSpPr>
          <p:spPr>
            <a:xfrm>
              <a:off x="10822329" y="3689743"/>
              <a:ext cx="1076446" cy="5671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Yuvarlatılmış Dikdörtgen 17"/>
            <p:cNvSpPr/>
            <p:nvPr/>
          </p:nvSpPr>
          <p:spPr>
            <a:xfrm>
              <a:off x="3391382" y="3239622"/>
              <a:ext cx="1307940" cy="5671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510709" y="4407596"/>
              <a:ext cx="11538537" cy="2413766"/>
            </a:xfrm>
            <a:prstGeom prst="rect">
              <a:avLst/>
            </a:prstGeom>
          </p:spPr>
        </p:pic>
        <p:sp>
          <p:nvSpPr>
            <p:cNvPr id="19" name="Yuvarlatılmış Dikdörtgen 18"/>
            <p:cNvSpPr/>
            <p:nvPr/>
          </p:nvSpPr>
          <p:spPr>
            <a:xfrm>
              <a:off x="7317127" y="4528492"/>
              <a:ext cx="2961191" cy="5671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Yuvarlatılmış Dikdörtgen 19"/>
            <p:cNvSpPr/>
            <p:nvPr/>
          </p:nvSpPr>
          <p:spPr>
            <a:xfrm>
              <a:off x="9096550" y="6158164"/>
              <a:ext cx="2961191" cy="5671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580809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4421121" y="3252486"/>
            <a:ext cx="7770879" cy="3598727"/>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tr-TR" sz="2400" b="1" i="1" u="sng" dirty="0" err="1">
                <a:solidFill>
                  <a:srgbClr val="FF0000"/>
                </a:solidFill>
                <a:effectLst>
                  <a:outerShdw blurRad="38100" dist="38100" dir="2700000" algn="tl">
                    <a:srgbClr val="000000">
                      <a:alpha val="43137"/>
                    </a:srgbClr>
                  </a:outerShdw>
                </a:effectLst>
              </a:rPr>
              <a:t>Elastic</a:t>
            </a:r>
            <a:r>
              <a:rPr lang="tr-TR" sz="2400" b="1" i="1" u="sng" dirty="0">
                <a:solidFill>
                  <a:srgbClr val="FF0000"/>
                </a:solidFill>
                <a:effectLst>
                  <a:outerShdw blurRad="38100" dist="38100" dir="2700000" algn="tl">
                    <a:srgbClr val="000000">
                      <a:alpha val="43137"/>
                    </a:srgbClr>
                  </a:outerShdw>
                </a:effectLst>
              </a:rPr>
              <a:t> </a:t>
            </a:r>
            <a:r>
              <a:rPr lang="tr-TR" sz="2400" b="1" i="1" u="sng" dirty="0" err="1">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3"/>
          <a:stretch>
            <a:fillRect/>
          </a:stretch>
        </p:blipFill>
        <p:spPr>
          <a:xfrm>
            <a:off x="61546" y="847914"/>
            <a:ext cx="12056531" cy="1142931"/>
          </a:xfrm>
          <a:prstGeom prst="rect">
            <a:avLst/>
          </a:prstGeom>
        </p:spPr>
      </p:pic>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4"/>
          <a:stretch>
            <a:fillRect/>
          </a:stretch>
        </p:blipFill>
        <p:spPr>
          <a:xfrm>
            <a:off x="61546" y="1990845"/>
            <a:ext cx="6419751" cy="1798303"/>
          </a:xfrm>
          <a:prstGeom prst="rect">
            <a:avLst/>
          </a:prstGeom>
        </p:spPr>
      </p:pic>
    </p:spTree>
    <p:extLst>
      <p:ext uri="{BB962C8B-B14F-4D97-AF65-F5344CB8AC3E}">
        <p14:creationId xmlns:p14="http://schemas.microsoft.com/office/powerpoint/2010/main" val="4084075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tr-TR" sz="2400" b="1" i="1" u="sng" dirty="0" err="1">
                <a:solidFill>
                  <a:srgbClr val="FF0000"/>
                </a:solidFill>
                <a:effectLst>
                  <a:outerShdw blurRad="38100" dist="38100" dir="2700000" algn="tl">
                    <a:srgbClr val="000000">
                      <a:alpha val="43137"/>
                    </a:srgbClr>
                  </a:outerShdw>
                </a:effectLst>
              </a:rPr>
              <a:t>Elastic</a:t>
            </a:r>
            <a:r>
              <a:rPr lang="tr-TR" sz="2400" b="1" i="1" u="sng" dirty="0">
                <a:solidFill>
                  <a:srgbClr val="FF0000"/>
                </a:solidFill>
                <a:effectLst>
                  <a:outerShdw blurRad="38100" dist="38100" dir="2700000" algn="tl">
                    <a:srgbClr val="000000">
                      <a:alpha val="43137"/>
                    </a:srgbClr>
                  </a:outerShdw>
                </a:effectLst>
              </a:rPr>
              <a:t> </a:t>
            </a:r>
            <a:r>
              <a:rPr lang="tr-TR" sz="2400" b="1" i="1" u="sng" dirty="0" err="1">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p:cNvGrpSpPr/>
          <p:nvPr/>
        </p:nvGrpSpPr>
        <p:grpSpPr>
          <a:xfrm>
            <a:off x="61546" y="827917"/>
            <a:ext cx="7244433" cy="2274098"/>
            <a:chOff x="61546" y="827917"/>
            <a:chExt cx="7244433" cy="2274098"/>
          </a:xfrm>
        </p:grpSpPr>
        <p:pic>
          <p:nvPicPr>
            <p:cNvPr id="3" name="Resim 2"/>
            <p:cNvPicPr>
              <a:picLocks noChangeAspect="1"/>
            </p:cNvPicPr>
            <p:nvPr/>
          </p:nvPicPr>
          <p:blipFill>
            <a:blip r:embed="rId2"/>
            <a:stretch>
              <a:fillRect/>
            </a:stretch>
          </p:blipFill>
          <p:spPr>
            <a:xfrm>
              <a:off x="61546" y="827917"/>
              <a:ext cx="7244433" cy="2274098"/>
            </a:xfrm>
            <a:prstGeom prst="rect">
              <a:avLst/>
            </a:prstGeom>
          </p:spPr>
        </p:pic>
        <p:sp>
          <p:nvSpPr>
            <p:cNvPr id="8" name="Yuvarlatılmış Dikdörtgen 7"/>
            <p:cNvSpPr/>
            <p:nvPr/>
          </p:nvSpPr>
          <p:spPr>
            <a:xfrm>
              <a:off x="2824223" y="2500132"/>
              <a:ext cx="393539" cy="2662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6217534" y="1698749"/>
              <a:ext cx="393539" cy="2662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2" name="Resim 11"/>
          <p:cNvPicPr>
            <a:picLocks noChangeAspect="1"/>
          </p:cNvPicPr>
          <p:nvPr/>
        </p:nvPicPr>
        <p:blipFill>
          <a:blip r:embed="rId3"/>
          <a:stretch>
            <a:fillRect/>
          </a:stretch>
        </p:blipFill>
        <p:spPr>
          <a:xfrm>
            <a:off x="7743462" y="196534"/>
            <a:ext cx="4213185" cy="5348913"/>
          </a:xfrm>
          <a:prstGeom prst="rect">
            <a:avLst/>
          </a:prstGeom>
        </p:spPr>
      </p:pic>
      <p:pic>
        <p:nvPicPr>
          <p:cNvPr id="14" name="Resim 13"/>
          <p:cNvPicPr>
            <a:picLocks noChangeAspect="1"/>
          </p:cNvPicPr>
          <p:nvPr/>
        </p:nvPicPr>
        <p:blipFill>
          <a:blip r:embed="rId4"/>
          <a:stretch>
            <a:fillRect/>
          </a:stretch>
        </p:blipFill>
        <p:spPr>
          <a:xfrm>
            <a:off x="61544" y="3082086"/>
            <a:ext cx="8053885" cy="2689666"/>
          </a:xfrm>
          <a:prstGeom prst="rect">
            <a:avLst/>
          </a:prstGeom>
        </p:spPr>
      </p:pic>
    </p:spTree>
    <p:extLst>
      <p:ext uri="{BB962C8B-B14F-4D97-AF65-F5344CB8AC3E}">
        <p14:creationId xmlns:p14="http://schemas.microsoft.com/office/powerpoint/2010/main" val="1573485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tr-TR" sz="2400" b="1" i="1" u="sng" dirty="0" err="1">
                <a:solidFill>
                  <a:srgbClr val="FF0000"/>
                </a:solidFill>
                <a:effectLst>
                  <a:outerShdw blurRad="38100" dist="38100" dir="2700000" algn="tl">
                    <a:srgbClr val="000000">
                      <a:alpha val="43137"/>
                    </a:srgbClr>
                  </a:outerShdw>
                </a:effectLst>
              </a:rPr>
              <a:t>Elastic</a:t>
            </a:r>
            <a:r>
              <a:rPr lang="tr-TR" sz="2400" b="1" i="1" u="sng" dirty="0">
                <a:solidFill>
                  <a:srgbClr val="FF0000"/>
                </a:solidFill>
                <a:effectLst>
                  <a:outerShdw blurRad="38100" dist="38100" dir="2700000" algn="tl">
                    <a:srgbClr val="000000">
                      <a:alpha val="43137"/>
                    </a:srgbClr>
                  </a:outerShdw>
                </a:effectLst>
              </a:rPr>
              <a:t> </a:t>
            </a:r>
            <a:r>
              <a:rPr lang="tr-TR" sz="2400" b="1" i="1" u="sng" dirty="0" err="1">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p:cNvGrpSpPr/>
          <p:nvPr/>
        </p:nvGrpSpPr>
        <p:grpSpPr>
          <a:xfrm>
            <a:off x="61546" y="827917"/>
            <a:ext cx="7244433" cy="2274098"/>
            <a:chOff x="61546" y="827917"/>
            <a:chExt cx="7244433" cy="2274098"/>
          </a:xfrm>
        </p:grpSpPr>
        <p:pic>
          <p:nvPicPr>
            <p:cNvPr id="3" name="Resim 2"/>
            <p:cNvPicPr>
              <a:picLocks noChangeAspect="1"/>
            </p:cNvPicPr>
            <p:nvPr/>
          </p:nvPicPr>
          <p:blipFill>
            <a:blip r:embed="rId2"/>
            <a:stretch>
              <a:fillRect/>
            </a:stretch>
          </p:blipFill>
          <p:spPr>
            <a:xfrm>
              <a:off x="61546" y="827917"/>
              <a:ext cx="7244433" cy="2274098"/>
            </a:xfrm>
            <a:prstGeom prst="rect">
              <a:avLst/>
            </a:prstGeom>
          </p:spPr>
        </p:pic>
        <p:sp>
          <p:nvSpPr>
            <p:cNvPr id="8" name="Yuvarlatılmış Dikdörtgen 7"/>
            <p:cNvSpPr/>
            <p:nvPr/>
          </p:nvSpPr>
          <p:spPr>
            <a:xfrm>
              <a:off x="2824223" y="2500132"/>
              <a:ext cx="393539" cy="2662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6217534" y="1698749"/>
              <a:ext cx="393539" cy="2662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2" name="Resim 11"/>
          <p:cNvPicPr>
            <a:picLocks noChangeAspect="1"/>
          </p:cNvPicPr>
          <p:nvPr/>
        </p:nvPicPr>
        <p:blipFill>
          <a:blip r:embed="rId3"/>
          <a:stretch>
            <a:fillRect/>
          </a:stretch>
        </p:blipFill>
        <p:spPr>
          <a:xfrm>
            <a:off x="7743462" y="196534"/>
            <a:ext cx="4213185" cy="5348913"/>
          </a:xfrm>
          <a:prstGeom prst="rect">
            <a:avLst/>
          </a:prstGeom>
        </p:spPr>
      </p:pic>
      <p:pic>
        <p:nvPicPr>
          <p:cNvPr id="2" name="Resim 1"/>
          <p:cNvPicPr>
            <a:picLocks noChangeAspect="1"/>
          </p:cNvPicPr>
          <p:nvPr/>
        </p:nvPicPr>
        <p:blipFill>
          <a:blip r:embed="rId4"/>
          <a:stretch>
            <a:fillRect/>
          </a:stretch>
        </p:blipFill>
        <p:spPr>
          <a:xfrm>
            <a:off x="61545" y="3198144"/>
            <a:ext cx="7473545" cy="1443303"/>
          </a:xfrm>
          <a:prstGeom prst="rect">
            <a:avLst/>
          </a:prstGeom>
        </p:spPr>
      </p:pic>
      <p:pic>
        <p:nvPicPr>
          <p:cNvPr id="6" name="Resim 5"/>
          <p:cNvPicPr>
            <a:picLocks noChangeAspect="1"/>
          </p:cNvPicPr>
          <p:nvPr/>
        </p:nvPicPr>
        <p:blipFill>
          <a:blip r:embed="rId5"/>
          <a:stretch>
            <a:fillRect/>
          </a:stretch>
        </p:blipFill>
        <p:spPr>
          <a:xfrm>
            <a:off x="2500051" y="4549802"/>
            <a:ext cx="2367421" cy="901874"/>
          </a:xfrm>
          <a:prstGeom prst="rect">
            <a:avLst/>
          </a:prstGeom>
        </p:spPr>
      </p:pic>
    </p:spTree>
    <p:extLst>
      <p:ext uri="{BB962C8B-B14F-4D97-AF65-F5344CB8AC3E}">
        <p14:creationId xmlns:p14="http://schemas.microsoft.com/office/powerpoint/2010/main" val="3522303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0" y="3300692"/>
            <a:ext cx="12010848" cy="2031325"/>
          </a:xfrm>
          <a:prstGeom prst="rect">
            <a:avLst/>
          </a:prstGeom>
        </p:spPr>
        <p:txBody>
          <a:bodyPr wrap="square">
            <a:spAutoFit/>
          </a:bodyPr>
          <a:lstStyle/>
          <a:p>
            <a:pPr algn="just"/>
            <a:r>
              <a:rPr lang="tr-TR" dirty="0" err="1" smtClean="0"/>
              <a:t>Before</a:t>
            </a:r>
            <a:r>
              <a:rPr lang="tr-TR" dirty="0" smtClean="0"/>
              <a:t> </a:t>
            </a:r>
            <a:r>
              <a:rPr lang="en-US" dirty="0" smtClean="0"/>
              <a:t>we </a:t>
            </a:r>
            <a:r>
              <a:rPr lang="en-US" dirty="0"/>
              <a:t>showed that the total linear momentum of a system is conserved when the system is isolated (that is, when no external forces act on the system). For a general collision of two objects in three-dimensional space, the conservation of momentum principle implies that the total momentum of the system in each direction is conserved. However, an important subset of collisions takes place in a plane. The game of billiards is a familiar example involving multiple collisions of objects moving on a two-dimensional surface. We restrict our attention to a single two-dimensional collision between two objects that takes place in a plane, and ignore any possible rotation. For such collisions, we obtain two component equations for the conservation of momentum:</a:t>
            </a:r>
            <a:endParaRPr lang="tr-TR" dirty="0"/>
          </a:p>
        </p:txBody>
      </p:sp>
      <p:pic>
        <p:nvPicPr>
          <p:cNvPr id="14" name="Resim 13"/>
          <p:cNvPicPr>
            <a:picLocks noChangeAspect="1"/>
          </p:cNvPicPr>
          <p:nvPr/>
        </p:nvPicPr>
        <p:blipFill>
          <a:blip r:embed="rId2"/>
          <a:stretch>
            <a:fillRect/>
          </a:stretch>
        </p:blipFill>
        <p:spPr>
          <a:xfrm>
            <a:off x="2839359" y="5181229"/>
            <a:ext cx="6559131" cy="1676771"/>
          </a:xfrm>
          <a:prstGeom prst="rect">
            <a:avLst/>
          </a:prstGeom>
        </p:spPr>
      </p:pic>
      <p:pic>
        <p:nvPicPr>
          <p:cNvPr id="16" name="Resim 15"/>
          <p:cNvPicPr>
            <a:picLocks noChangeAspect="1"/>
          </p:cNvPicPr>
          <p:nvPr/>
        </p:nvPicPr>
        <p:blipFill>
          <a:blip r:embed="rId3"/>
          <a:stretch>
            <a:fillRect/>
          </a:stretch>
        </p:blipFill>
        <p:spPr>
          <a:xfrm>
            <a:off x="5207380" y="0"/>
            <a:ext cx="6530575" cy="3271109"/>
          </a:xfrm>
          <a:prstGeom prst="rect">
            <a:avLst/>
          </a:prstGeom>
        </p:spPr>
      </p:pic>
    </p:spTree>
    <p:extLst>
      <p:ext uri="{BB962C8B-B14F-4D97-AF65-F5344CB8AC3E}">
        <p14:creationId xmlns:p14="http://schemas.microsoft.com/office/powerpoint/2010/main" val="309332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4945" y="3787472"/>
            <a:ext cx="12130454" cy="1754326"/>
          </a:xfrm>
          <a:prstGeom prst="rect">
            <a:avLst/>
          </a:prstGeom>
        </p:spPr>
        <p:txBody>
          <a:bodyPr wrap="square">
            <a:spAutoFit/>
          </a:bodyPr>
          <a:lstStyle/>
          <a:p>
            <a:r>
              <a:rPr lang="en-US" dirty="0"/>
              <a:t>We must use three subscripts in this general equation, to represent, respectively, (1) the object in question, and (2) the initial and final values of the components of velocity. </a:t>
            </a:r>
            <a:endParaRPr lang="tr-TR" dirty="0" smtClean="0"/>
          </a:p>
          <a:p>
            <a:r>
              <a:rPr lang="en-US" dirty="0" smtClean="0"/>
              <a:t>Now</a:t>
            </a:r>
            <a:r>
              <a:rPr lang="en-US" dirty="0"/>
              <a:t>, consider a two-dimensional problem in which an object of mass m1 collides with an object of mass m2 that is initially at rest, as in </a:t>
            </a:r>
            <a:r>
              <a:rPr lang="tr-TR" dirty="0" err="1" smtClean="0"/>
              <a:t>figure</a:t>
            </a:r>
            <a:r>
              <a:rPr lang="en-US" dirty="0" smtClean="0"/>
              <a:t>. </a:t>
            </a:r>
            <a:r>
              <a:rPr lang="en-US" dirty="0"/>
              <a:t>After the collision, object 1 moves at an angle u with respect to the horizontal, and object 2 moves at an angle f with respect to the horizontal. This is called a glancing collision. Applying the law of conservation of momentum in component form, and noting that the initial y-component of momentum is zero, we have</a:t>
            </a:r>
            <a:endParaRPr lang="tr-TR" dirty="0"/>
          </a:p>
        </p:txBody>
      </p:sp>
      <p:pic>
        <p:nvPicPr>
          <p:cNvPr id="16" name="Resim 15"/>
          <p:cNvPicPr>
            <a:picLocks noChangeAspect="1"/>
          </p:cNvPicPr>
          <p:nvPr/>
        </p:nvPicPr>
        <p:blipFill>
          <a:blip r:embed="rId2"/>
          <a:stretch>
            <a:fillRect/>
          </a:stretch>
        </p:blipFill>
        <p:spPr>
          <a:xfrm>
            <a:off x="4011259" y="48614"/>
            <a:ext cx="7464408" cy="3738858"/>
          </a:xfrm>
          <a:prstGeom prst="rect">
            <a:avLst/>
          </a:prstGeom>
        </p:spPr>
      </p:pic>
      <p:pic>
        <p:nvPicPr>
          <p:cNvPr id="2" name="Resim 1"/>
          <p:cNvPicPr>
            <a:picLocks noChangeAspect="1"/>
          </p:cNvPicPr>
          <p:nvPr/>
        </p:nvPicPr>
        <p:blipFill>
          <a:blip r:embed="rId3"/>
          <a:stretch>
            <a:fillRect/>
          </a:stretch>
        </p:blipFill>
        <p:spPr>
          <a:xfrm>
            <a:off x="4556640" y="5541798"/>
            <a:ext cx="7474466" cy="1301359"/>
          </a:xfrm>
          <a:prstGeom prst="rect">
            <a:avLst/>
          </a:prstGeom>
        </p:spPr>
      </p:pic>
    </p:spTree>
    <p:extLst>
      <p:ext uri="{BB962C8B-B14F-4D97-AF65-F5344CB8AC3E}">
        <p14:creationId xmlns:p14="http://schemas.microsoft.com/office/powerpoint/2010/main" val="590145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4945" y="3787472"/>
            <a:ext cx="12130454" cy="1754326"/>
          </a:xfrm>
          <a:prstGeom prst="rect">
            <a:avLst/>
          </a:prstGeom>
        </p:spPr>
        <p:txBody>
          <a:bodyPr wrap="square">
            <a:spAutoFit/>
          </a:bodyPr>
          <a:lstStyle/>
          <a:p>
            <a:r>
              <a:rPr lang="en-US" dirty="0"/>
              <a:t>We must use three subscripts in this general equation, to represent, respectively, (1) the object in question, and (2) the initial and final values of the components of velocity. </a:t>
            </a:r>
            <a:endParaRPr lang="tr-TR" dirty="0" smtClean="0"/>
          </a:p>
          <a:p>
            <a:r>
              <a:rPr lang="en-US" dirty="0" smtClean="0"/>
              <a:t>Now</a:t>
            </a:r>
            <a:r>
              <a:rPr lang="en-US" dirty="0"/>
              <a:t>, consider a two-dimensional problem in which an object of mass m1 collides with an object of mass m2 that is initially at rest, as in </a:t>
            </a:r>
            <a:r>
              <a:rPr lang="tr-TR" dirty="0" err="1" smtClean="0"/>
              <a:t>figure</a:t>
            </a:r>
            <a:r>
              <a:rPr lang="en-US" dirty="0" smtClean="0"/>
              <a:t>. </a:t>
            </a:r>
            <a:r>
              <a:rPr lang="en-US" dirty="0"/>
              <a:t>After the collision, object 1 moves at an angle u with respect to the horizontal, and object 2 moves at an angle f with respect to the horizontal. This is called a glancing collision. Applying the law of conservation of momentum in component form, and noting that the initial y-component of momentum is zero, we have</a:t>
            </a:r>
            <a:endParaRPr lang="tr-TR" dirty="0"/>
          </a:p>
        </p:txBody>
      </p:sp>
      <p:pic>
        <p:nvPicPr>
          <p:cNvPr id="16" name="Resim 15"/>
          <p:cNvPicPr>
            <a:picLocks noChangeAspect="1"/>
          </p:cNvPicPr>
          <p:nvPr/>
        </p:nvPicPr>
        <p:blipFill>
          <a:blip r:embed="rId2"/>
          <a:stretch>
            <a:fillRect/>
          </a:stretch>
        </p:blipFill>
        <p:spPr>
          <a:xfrm>
            <a:off x="4011259" y="48614"/>
            <a:ext cx="7464408" cy="3738858"/>
          </a:xfrm>
          <a:prstGeom prst="rect">
            <a:avLst/>
          </a:prstGeom>
        </p:spPr>
      </p:pic>
      <p:pic>
        <p:nvPicPr>
          <p:cNvPr id="2" name="Resim 1"/>
          <p:cNvPicPr>
            <a:picLocks noChangeAspect="1"/>
          </p:cNvPicPr>
          <p:nvPr/>
        </p:nvPicPr>
        <p:blipFill>
          <a:blip r:embed="rId3"/>
          <a:stretch>
            <a:fillRect/>
          </a:stretch>
        </p:blipFill>
        <p:spPr>
          <a:xfrm>
            <a:off x="4556640" y="5541798"/>
            <a:ext cx="7474466" cy="1301359"/>
          </a:xfrm>
          <a:prstGeom prst="rect">
            <a:avLst/>
          </a:prstGeom>
        </p:spPr>
      </p:pic>
    </p:spTree>
    <p:extLst>
      <p:ext uri="{BB962C8B-B14F-4D97-AF65-F5344CB8AC3E}">
        <p14:creationId xmlns:p14="http://schemas.microsoft.com/office/powerpoint/2010/main" val="761431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a:blip r:embed="rId2"/>
          <a:stretch>
            <a:fillRect/>
          </a:stretch>
        </p:blipFill>
        <p:spPr>
          <a:xfrm>
            <a:off x="4011259" y="48614"/>
            <a:ext cx="7464408" cy="3738858"/>
          </a:xfrm>
          <a:prstGeom prst="rect">
            <a:avLst/>
          </a:prstGeom>
        </p:spPr>
      </p:pic>
      <p:pic>
        <p:nvPicPr>
          <p:cNvPr id="3" name="Resim 2"/>
          <p:cNvPicPr>
            <a:picLocks noChangeAspect="1"/>
          </p:cNvPicPr>
          <p:nvPr/>
        </p:nvPicPr>
        <p:blipFill>
          <a:blip r:embed="rId3"/>
          <a:stretch>
            <a:fillRect/>
          </a:stretch>
        </p:blipFill>
        <p:spPr>
          <a:xfrm>
            <a:off x="533571" y="3698374"/>
            <a:ext cx="8471533" cy="3062162"/>
          </a:xfrm>
          <a:prstGeom prst="rect">
            <a:avLst/>
          </a:prstGeom>
        </p:spPr>
      </p:pic>
      <p:sp>
        <p:nvSpPr>
          <p:cNvPr id="6" name="Yuvarlatılmış Dikdörtgen 5"/>
          <p:cNvSpPr/>
          <p:nvPr/>
        </p:nvSpPr>
        <p:spPr>
          <a:xfrm>
            <a:off x="1655180" y="6342927"/>
            <a:ext cx="405114" cy="3009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72106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087975" y="400343"/>
            <a:ext cx="9104025" cy="1835256"/>
          </a:xfrm>
          <a:prstGeom prst="rect">
            <a:avLst/>
          </a:prstGeom>
        </p:spPr>
      </p:pic>
      <p:sp>
        <p:nvSpPr>
          <p:cNvPr id="8" name="Yuvarlatılmış Dikdörtgen 7"/>
          <p:cNvSpPr/>
          <p:nvPr/>
        </p:nvSpPr>
        <p:spPr>
          <a:xfrm>
            <a:off x="4952731" y="1001210"/>
            <a:ext cx="462988" cy="3588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8472668" y="2113791"/>
            <a:ext cx="3522786" cy="3730883"/>
          </a:xfrm>
          <a:prstGeom prst="rect">
            <a:avLst/>
          </a:prstGeom>
        </p:spPr>
      </p:pic>
      <p:pic>
        <p:nvPicPr>
          <p:cNvPr id="3" name="Resim 2"/>
          <p:cNvPicPr>
            <a:picLocks noChangeAspect="1"/>
          </p:cNvPicPr>
          <p:nvPr/>
        </p:nvPicPr>
        <p:blipFill>
          <a:blip r:embed="rId4"/>
          <a:stretch>
            <a:fillRect/>
          </a:stretch>
        </p:blipFill>
        <p:spPr>
          <a:xfrm>
            <a:off x="389782" y="2174077"/>
            <a:ext cx="7521735" cy="4450577"/>
          </a:xfrm>
          <a:prstGeom prst="rect">
            <a:avLst/>
          </a:prstGeom>
        </p:spPr>
      </p:pic>
    </p:spTree>
    <p:extLst>
      <p:ext uri="{BB962C8B-B14F-4D97-AF65-F5344CB8AC3E}">
        <p14:creationId xmlns:p14="http://schemas.microsoft.com/office/powerpoint/2010/main" val="3969164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Dikdörtgen 2"/>
          <p:cNvSpPr/>
          <p:nvPr/>
        </p:nvSpPr>
        <p:spPr>
          <a:xfrm>
            <a:off x="61546" y="855132"/>
            <a:ext cx="11971958" cy="3693319"/>
          </a:xfrm>
          <a:prstGeom prst="rect">
            <a:avLst/>
          </a:prstGeom>
        </p:spPr>
        <p:txBody>
          <a:bodyPr wrap="square">
            <a:spAutoFit/>
          </a:bodyPr>
          <a:lstStyle/>
          <a:p>
            <a:pPr algn="just"/>
            <a:r>
              <a:rPr lang="en-US" dirty="0"/>
              <a:t>In physics, momentum has a precise definition. A slowly moving brontosaurus has a lot of momentum, but so does a little hot lead shot from the muzzle of a gun. </a:t>
            </a:r>
            <a:r>
              <a:rPr lang="en-US" dirty="0" smtClean="0"/>
              <a:t>We</a:t>
            </a:r>
            <a:r>
              <a:rPr lang="tr-TR" dirty="0" smtClean="0"/>
              <a:t>, </a:t>
            </a:r>
            <a:r>
              <a:rPr lang="tr-TR" dirty="0" err="1" smtClean="0"/>
              <a:t>therefore</a:t>
            </a:r>
            <a:r>
              <a:rPr lang="tr-TR" dirty="0" smtClean="0"/>
              <a:t>,</a:t>
            </a:r>
            <a:r>
              <a:rPr lang="en-US" dirty="0" smtClean="0"/>
              <a:t> </a:t>
            </a:r>
            <a:r>
              <a:rPr lang="en-US" dirty="0"/>
              <a:t>expect that momentum will depend on an object’s mass and velocity</a:t>
            </a:r>
            <a:r>
              <a:rPr lang="en-US" dirty="0" smtClean="0"/>
              <a:t>.</a:t>
            </a:r>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r>
              <a:rPr lang="en-US" dirty="0"/>
              <a:t>Doubling either the mass or the velocity of an object doubles its momentum; doubling both quantities quadruples its momentum</a:t>
            </a:r>
            <a:r>
              <a:rPr lang="en-US" dirty="0" smtClean="0"/>
              <a:t>.</a:t>
            </a:r>
            <a:endParaRPr lang="tr-TR" dirty="0"/>
          </a:p>
          <a:p>
            <a:pPr algn="just"/>
            <a:r>
              <a:rPr lang="en-US" dirty="0" smtClean="0"/>
              <a:t>Momentum </a:t>
            </a:r>
            <a:r>
              <a:rPr lang="en-US" dirty="0"/>
              <a:t>is a vector quantity with the same direction as the object’s velocity. Its components are given in two dimensions by</a:t>
            </a:r>
            <a:endParaRPr lang="tr-TR" dirty="0"/>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grpSp>
        <p:nvGrpSpPr>
          <p:cNvPr id="11" name="Grup 10"/>
          <p:cNvGrpSpPr/>
          <p:nvPr/>
        </p:nvGrpSpPr>
        <p:grpSpPr>
          <a:xfrm>
            <a:off x="1660682" y="1499998"/>
            <a:ext cx="8773685" cy="1650355"/>
            <a:chOff x="3000304" y="2165100"/>
            <a:chExt cx="8773685" cy="1650355"/>
          </a:xfrm>
        </p:grpSpPr>
        <p:pic>
          <p:nvPicPr>
            <p:cNvPr id="9" name="Resim 8"/>
            <p:cNvPicPr>
              <a:picLocks noChangeAspect="1"/>
            </p:cNvPicPr>
            <p:nvPr/>
          </p:nvPicPr>
          <p:blipFill>
            <a:blip r:embed="rId2"/>
            <a:stretch>
              <a:fillRect/>
            </a:stretch>
          </p:blipFill>
          <p:spPr>
            <a:xfrm>
              <a:off x="3000304" y="2165100"/>
              <a:ext cx="8773685" cy="1650355"/>
            </a:xfrm>
            <a:prstGeom prst="rect">
              <a:avLst/>
            </a:prstGeom>
          </p:spPr>
        </p:pic>
        <p:sp>
          <p:nvSpPr>
            <p:cNvPr id="10" name="Yuvarlatılmış Dikdörtgen 9"/>
            <p:cNvSpPr/>
            <p:nvPr/>
          </p:nvSpPr>
          <p:spPr>
            <a:xfrm>
              <a:off x="10817352" y="2835217"/>
              <a:ext cx="801189" cy="7126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2" name="Resim 11"/>
          <p:cNvPicPr>
            <a:picLocks noChangeAspect="1"/>
          </p:cNvPicPr>
          <p:nvPr/>
        </p:nvPicPr>
        <p:blipFill>
          <a:blip r:embed="rId3"/>
          <a:stretch>
            <a:fillRect/>
          </a:stretch>
        </p:blipFill>
        <p:spPr>
          <a:xfrm>
            <a:off x="790009" y="4205826"/>
            <a:ext cx="5096985" cy="982230"/>
          </a:xfrm>
          <a:prstGeom prst="rect">
            <a:avLst/>
          </a:prstGeom>
        </p:spPr>
      </p:pic>
      <p:sp>
        <p:nvSpPr>
          <p:cNvPr id="13" name="Dikdörtgen 12"/>
          <p:cNvSpPr/>
          <p:nvPr/>
        </p:nvSpPr>
        <p:spPr>
          <a:xfrm>
            <a:off x="5770927" y="4337524"/>
            <a:ext cx="4663440" cy="1477328"/>
          </a:xfrm>
          <a:prstGeom prst="rect">
            <a:avLst/>
          </a:prstGeom>
          <a:ln>
            <a:solidFill>
              <a:schemeClr val="tx1"/>
            </a:solidFill>
          </a:ln>
        </p:spPr>
        <p:txBody>
          <a:bodyPr wrap="square">
            <a:spAutoFit/>
          </a:bodyPr>
          <a:lstStyle/>
          <a:p>
            <a:r>
              <a:rPr lang="en-US" dirty="0"/>
              <a:t>where </a:t>
            </a:r>
            <a:r>
              <a:rPr lang="en-US" dirty="0" err="1"/>
              <a:t>p</a:t>
            </a:r>
            <a:r>
              <a:rPr lang="en-US" baseline="-25000" dirty="0" err="1"/>
              <a:t>x</a:t>
            </a:r>
            <a:r>
              <a:rPr lang="en-US" dirty="0"/>
              <a:t> is the momentum of the object in the x-direction and </a:t>
            </a:r>
            <a:r>
              <a:rPr lang="en-US" dirty="0" err="1"/>
              <a:t>p</a:t>
            </a:r>
            <a:r>
              <a:rPr lang="en-US" baseline="-25000" dirty="0" err="1"/>
              <a:t>y</a:t>
            </a:r>
            <a:r>
              <a:rPr lang="en-US" dirty="0"/>
              <a:t> its momentum in the y-direction. The magnitude of the momentum p of an object of mass m can be related to its kinetic energy KE:</a:t>
            </a:r>
            <a:endParaRPr lang="tr-TR" dirty="0"/>
          </a:p>
        </p:txBody>
      </p:sp>
      <p:pic>
        <p:nvPicPr>
          <p:cNvPr id="14" name="Resim 13"/>
          <p:cNvPicPr>
            <a:picLocks noChangeAspect="1"/>
          </p:cNvPicPr>
          <p:nvPr/>
        </p:nvPicPr>
        <p:blipFill>
          <a:blip r:embed="rId4"/>
          <a:stretch>
            <a:fillRect/>
          </a:stretch>
        </p:blipFill>
        <p:spPr>
          <a:xfrm>
            <a:off x="8312658" y="5548100"/>
            <a:ext cx="1565666" cy="1016877"/>
          </a:xfrm>
          <a:prstGeom prst="rect">
            <a:avLst/>
          </a:prstGeom>
          <a:ln>
            <a:solidFill>
              <a:schemeClr val="tx1"/>
            </a:solidFill>
          </a:ln>
        </p:spPr>
      </p:pic>
    </p:spTree>
    <p:extLst>
      <p:ext uri="{BB962C8B-B14F-4D97-AF65-F5344CB8AC3E}">
        <p14:creationId xmlns:p14="http://schemas.microsoft.com/office/powerpoint/2010/main" val="65494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087975" y="400343"/>
            <a:ext cx="9104025" cy="1835256"/>
          </a:xfrm>
          <a:prstGeom prst="rect">
            <a:avLst/>
          </a:prstGeom>
        </p:spPr>
      </p:pic>
      <p:sp>
        <p:nvSpPr>
          <p:cNvPr id="8" name="Yuvarlatılmış Dikdörtgen 7"/>
          <p:cNvSpPr/>
          <p:nvPr/>
        </p:nvSpPr>
        <p:spPr>
          <a:xfrm>
            <a:off x="4952731" y="1001210"/>
            <a:ext cx="462988" cy="3588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8472668" y="2113791"/>
            <a:ext cx="3522786" cy="3730883"/>
          </a:xfrm>
          <a:prstGeom prst="rect">
            <a:avLst/>
          </a:prstGeom>
        </p:spPr>
      </p:pic>
      <p:pic>
        <p:nvPicPr>
          <p:cNvPr id="12" name="Resim 11"/>
          <p:cNvPicPr>
            <a:picLocks noChangeAspect="1"/>
          </p:cNvPicPr>
          <p:nvPr/>
        </p:nvPicPr>
        <p:blipFill>
          <a:blip r:embed="rId4"/>
          <a:stretch>
            <a:fillRect/>
          </a:stretch>
        </p:blipFill>
        <p:spPr>
          <a:xfrm>
            <a:off x="265218" y="2286690"/>
            <a:ext cx="7830898" cy="3778444"/>
          </a:xfrm>
          <a:prstGeom prst="rect">
            <a:avLst/>
          </a:prstGeom>
        </p:spPr>
      </p:pic>
    </p:spTree>
    <p:extLst>
      <p:ext uri="{BB962C8B-B14F-4D97-AF65-F5344CB8AC3E}">
        <p14:creationId xmlns:p14="http://schemas.microsoft.com/office/powerpoint/2010/main" val="3540039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087975" y="400343"/>
            <a:ext cx="9104025" cy="1835256"/>
          </a:xfrm>
          <a:prstGeom prst="rect">
            <a:avLst/>
          </a:prstGeom>
        </p:spPr>
      </p:pic>
      <p:sp>
        <p:nvSpPr>
          <p:cNvPr id="8" name="Yuvarlatılmış Dikdörtgen 7"/>
          <p:cNvSpPr/>
          <p:nvPr/>
        </p:nvSpPr>
        <p:spPr>
          <a:xfrm>
            <a:off x="4952731" y="1001210"/>
            <a:ext cx="462988" cy="3588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8472668" y="2113791"/>
            <a:ext cx="3522786" cy="3730883"/>
          </a:xfrm>
          <a:prstGeom prst="rect">
            <a:avLst/>
          </a:prstGeom>
        </p:spPr>
      </p:pic>
      <p:pic>
        <p:nvPicPr>
          <p:cNvPr id="12" name="Resim 11"/>
          <p:cNvPicPr>
            <a:picLocks noChangeAspect="1"/>
          </p:cNvPicPr>
          <p:nvPr/>
        </p:nvPicPr>
        <p:blipFill>
          <a:blip r:embed="rId4"/>
          <a:stretch>
            <a:fillRect/>
          </a:stretch>
        </p:blipFill>
        <p:spPr>
          <a:xfrm>
            <a:off x="265218" y="2286690"/>
            <a:ext cx="7830898" cy="3778444"/>
          </a:xfrm>
          <a:prstGeom prst="rect">
            <a:avLst/>
          </a:prstGeom>
        </p:spPr>
      </p:pic>
    </p:spTree>
    <p:extLst>
      <p:ext uri="{BB962C8B-B14F-4D97-AF65-F5344CB8AC3E}">
        <p14:creationId xmlns:p14="http://schemas.microsoft.com/office/powerpoint/2010/main" val="2385923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61546" y="2628935"/>
            <a:ext cx="9614900" cy="4229065"/>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952731" y="1001210"/>
            <a:ext cx="462988" cy="3588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61546" y="349252"/>
            <a:ext cx="12080158" cy="3041560"/>
          </a:xfrm>
          <a:prstGeom prst="rect">
            <a:avLst/>
          </a:prstGeom>
        </p:spPr>
      </p:pic>
    </p:spTree>
    <p:extLst>
      <p:ext uri="{BB962C8B-B14F-4D97-AF65-F5344CB8AC3E}">
        <p14:creationId xmlns:p14="http://schemas.microsoft.com/office/powerpoint/2010/main" val="25106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952731" y="1001210"/>
            <a:ext cx="462988" cy="3588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61546" y="349252"/>
            <a:ext cx="12080158" cy="3041560"/>
          </a:xfrm>
          <a:prstGeom prst="rect">
            <a:avLst/>
          </a:prstGeom>
        </p:spPr>
      </p:pic>
      <p:pic>
        <p:nvPicPr>
          <p:cNvPr id="2" name="Resim 1"/>
          <p:cNvPicPr>
            <a:picLocks noChangeAspect="1"/>
          </p:cNvPicPr>
          <p:nvPr/>
        </p:nvPicPr>
        <p:blipFill>
          <a:blip r:embed="rId3"/>
          <a:stretch>
            <a:fillRect/>
          </a:stretch>
        </p:blipFill>
        <p:spPr>
          <a:xfrm>
            <a:off x="302302" y="3390812"/>
            <a:ext cx="11631197" cy="3010966"/>
          </a:xfrm>
          <a:prstGeom prst="rect">
            <a:avLst/>
          </a:prstGeom>
        </p:spPr>
      </p:pic>
    </p:spTree>
    <p:extLst>
      <p:ext uri="{BB962C8B-B14F-4D97-AF65-F5344CB8AC3E}">
        <p14:creationId xmlns:p14="http://schemas.microsoft.com/office/powerpoint/2010/main" val="1115853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952731" y="1001210"/>
            <a:ext cx="462988" cy="3588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1" y="384580"/>
            <a:ext cx="12117241" cy="3737366"/>
          </a:xfrm>
          <a:prstGeom prst="rect">
            <a:avLst/>
          </a:prstGeom>
        </p:spPr>
      </p:pic>
      <p:pic>
        <p:nvPicPr>
          <p:cNvPr id="10" name="Resim 9"/>
          <p:cNvPicPr>
            <a:picLocks noChangeAspect="1"/>
          </p:cNvPicPr>
          <p:nvPr/>
        </p:nvPicPr>
        <p:blipFill>
          <a:blip r:embed="rId3"/>
          <a:stretch>
            <a:fillRect/>
          </a:stretch>
        </p:blipFill>
        <p:spPr>
          <a:xfrm>
            <a:off x="184125" y="3926599"/>
            <a:ext cx="6835001" cy="2520499"/>
          </a:xfrm>
          <a:prstGeom prst="rect">
            <a:avLst/>
          </a:prstGeom>
        </p:spPr>
      </p:pic>
    </p:spTree>
    <p:extLst>
      <p:ext uri="{BB962C8B-B14F-4D97-AF65-F5344CB8AC3E}">
        <p14:creationId xmlns:p14="http://schemas.microsoft.com/office/powerpoint/2010/main" val="3017506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6.4 Glancing </a:t>
            </a:r>
            <a:r>
              <a:rPr lang="en-US" sz="2400" b="1" i="1" u="sng" dirty="0" smtClean="0">
                <a:solidFill>
                  <a:srgbClr val="FF0000"/>
                </a:solidFill>
                <a:effectLst>
                  <a:outerShdw blurRad="38100" dist="38100" dir="2700000" algn="tl">
                    <a:srgbClr val="000000">
                      <a:alpha val="43137"/>
                    </a:srgbClr>
                  </a:outerShdw>
                </a:effectLst>
              </a:rPr>
              <a:t>Collisions</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7743463" y="731787"/>
            <a:ext cx="729205"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201566" y="827917"/>
            <a:ext cx="393848" cy="448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8108064" y="4504481"/>
            <a:ext cx="897039" cy="275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952731" y="1001210"/>
            <a:ext cx="462988" cy="3588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1" y="384580"/>
            <a:ext cx="12117241" cy="3737366"/>
          </a:xfrm>
          <a:prstGeom prst="rect">
            <a:avLst/>
          </a:prstGeom>
        </p:spPr>
      </p:pic>
      <p:pic>
        <p:nvPicPr>
          <p:cNvPr id="2" name="Resim 1"/>
          <p:cNvPicPr>
            <a:picLocks noChangeAspect="1"/>
          </p:cNvPicPr>
          <p:nvPr/>
        </p:nvPicPr>
        <p:blipFill>
          <a:blip r:embed="rId3"/>
          <a:stretch>
            <a:fillRect/>
          </a:stretch>
        </p:blipFill>
        <p:spPr>
          <a:xfrm>
            <a:off x="176059" y="3398582"/>
            <a:ext cx="6911018" cy="3291586"/>
          </a:xfrm>
          <a:prstGeom prst="rect">
            <a:avLst/>
          </a:prstGeom>
        </p:spPr>
      </p:pic>
    </p:spTree>
    <p:extLst>
      <p:ext uri="{BB962C8B-B14F-4D97-AF65-F5344CB8AC3E}">
        <p14:creationId xmlns:p14="http://schemas.microsoft.com/office/powerpoint/2010/main" val="3234790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3" name="Resim 2"/>
          <p:cNvPicPr>
            <a:picLocks noChangeAspect="1"/>
          </p:cNvPicPr>
          <p:nvPr/>
        </p:nvPicPr>
        <p:blipFill>
          <a:blip r:embed="rId2"/>
          <a:stretch>
            <a:fillRect/>
          </a:stretch>
        </p:blipFill>
        <p:spPr>
          <a:xfrm>
            <a:off x="-1" y="349252"/>
            <a:ext cx="11945073" cy="4165602"/>
          </a:xfrm>
          <a:prstGeom prst="rect">
            <a:avLst/>
          </a:prstGeom>
        </p:spPr>
      </p:pic>
    </p:spTree>
    <p:extLst>
      <p:ext uri="{BB962C8B-B14F-4D97-AF65-F5344CB8AC3E}">
        <p14:creationId xmlns:p14="http://schemas.microsoft.com/office/powerpoint/2010/main" val="3789508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88867" y="349252"/>
            <a:ext cx="10515600" cy="4414567"/>
          </a:xfrm>
          <a:prstGeom prst="rect">
            <a:avLst/>
          </a:prstGeom>
        </p:spPr>
      </p:pic>
      <p:pic>
        <p:nvPicPr>
          <p:cNvPr id="4" name="Resim 3"/>
          <p:cNvPicPr>
            <a:picLocks noChangeAspect="1"/>
          </p:cNvPicPr>
          <p:nvPr/>
        </p:nvPicPr>
        <p:blipFill>
          <a:blip r:embed="rId3"/>
          <a:stretch>
            <a:fillRect/>
          </a:stretch>
        </p:blipFill>
        <p:spPr>
          <a:xfrm>
            <a:off x="538105" y="4763819"/>
            <a:ext cx="10293683" cy="1990113"/>
          </a:xfrm>
          <a:prstGeom prst="rect">
            <a:avLst/>
          </a:prstGeom>
        </p:spPr>
      </p:pic>
    </p:spTree>
    <p:extLst>
      <p:ext uri="{BB962C8B-B14F-4D97-AF65-F5344CB8AC3E}">
        <p14:creationId xmlns:p14="http://schemas.microsoft.com/office/powerpoint/2010/main" val="17358086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88867" y="349252"/>
            <a:ext cx="10515600" cy="4414567"/>
          </a:xfrm>
          <a:prstGeom prst="rect">
            <a:avLst/>
          </a:prstGeom>
        </p:spPr>
      </p:pic>
      <p:pic>
        <p:nvPicPr>
          <p:cNvPr id="3" name="Resim 2"/>
          <p:cNvPicPr>
            <a:picLocks noChangeAspect="1"/>
          </p:cNvPicPr>
          <p:nvPr/>
        </p:nvPicPr>
        <p:blipFill>
          <a:blip r:embed="rId3"/>
          <a:stretch>
            <a:fillRect/>
          </a:stretch>
        </p:blipFill>
        <p:spPr>
          <a:xfrm>
            <a:off x="1305572" y="3644191"/>
            <a:ext cx="9632504" cy="3027357"/>
          </a:xfrm>
          <a:prstGeom prst="rect">
            <a:avLst/>
          </a:prstGeom>
        </p:spPr>
      </p:pic>
    </p:spTree>
    <p:extLst>
      <p:ext uri="{BB962C8B-B14F-4D97-AF65-F5344CB8AC3E}">
        <p14:creationId xmlns:p14="http://schemas.microsoft.com/office/powerpoint/2010/main" val="1162490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88867" y="349252"/>
            <a:ext cx="10515600" cy="4414567"/>
          </a:xfrm>
          <a:prstGeom prst="rect">
            <a:avLst/>
          </a:prstGeom>
        </p:spPr>
      </p:pic>
      <p:pic>
        <p:nvPicPr>
          <p:cNvPr id="4" name="Resim 3"/>
          <p:cNvPicPr>
            <a:picLocks noChangeAspect="1"/>
          </p:cNvPicPr>
          <p:nvPr/>
        </p:nvPicPr>
        <p:blipFill>
          <a:blip r:embed="rId3"/>
          <a:stretch>
            <a:fillRect/>
          </a:stretch>
        </p:blipFill>
        <p:spPr>
          <a:xfrm>
            <a:off x="405231" y="3324865"/>
            <a:ext cx="10171915" cy="3488777"/>
          </a:xfrm>
          <a:prstGeom prst="rect">
            <a:avLst/>
          </a:prstGeom>
        </p:spPr>
      </p:pic>
    </p:spTree>
    <p:extLst>
      <p:ext uri="{BB962C8B-B14F-4D97-AF65-F5344CB8AC3E}">
        <p14:creationId xmlns:p14="http://schemas.microsoft.com/office/powerpoint/2010/main" val="1350205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234919" y="1631924"/>
            <a:ext cx="11957081" cy="1568476"/>
          </a:xfrm>
          <a:prstGeom prst="rect">
            <a:avLst/>
          </a:prstGeom>
        </p:spPr>
      </p:pic>
      <p:sp>
        <p:nvSpPr>
          <p:cNvPr id="5" name="Yuvarlatılmış Dikdörtgen 4"/>
          <p:cNvSpPr/>
          <p:nvPr/>
        </p:nvSpPr>
        <p:spPr>
          <a:xfrm>
            <a:off x="436880" y="1229360"/>
            <a:ext cx="701040" cy="8534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508000" y="2560320"/>
            <a:ext cx="558800" cy="35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50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88867" y="349252"/>
            <a:ext cx="10515600" cy="4414567"/>
          </a:xfrm>
          <a:prstGeom prst="rect">
            <a:avLst/>
          </a:prstGeom>
        </p:spPr>
      </p:pic>
      <p:pic>
        <p:nvPicPr>
          <p:cNvPr id="3" name="Resim 2"/>
          <p:cNvPicPr>
            <a:picLocks noChangeAspect="1"/>
          </p:cNvPicPr>
          <p:nvPr/>
        </p:nvPicPr>
        <p:blipFill>
          <a:blip r:embed="rId3"/>
          <a:stretch>
            <a:fillRect/>
          </a:stretch>
        </p:blipFill>
        <p:spPr>
          <a:xfrm>
            <a:off x="744452" y="3159323"/>
            <a:ext cx="10642921" cy="3514835"/>
          </a:xfrm>
          <a:prstGeom prst="rect">
            <a:avLst/>
          </a:prstGeom>
        </p:spPr>
      </p:pic>
    </p:spTree>
    <p:extLst>
      <p:ext uri="{BB962C8B-B14F-4D97-AF65-F5344CB8AC3E}">
        <p14:creationId xmlns:p14="http://schemas.microsoft.com/office/powerpoint/2010/main" val="3644831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4" name="Resim 3"/>
          <p:cNvPicPr>
            <a:picLocks noChangeAspect="1"/>
          </p:cNvPicPr>
          <p:nvPr/>
        </p:nvPicPr>
        <p:blipFill>
          <a:blip r:embed="rId2"/>
          <a:stretch>
            <a:fillRect/>
          </a:stretch>
        </p:blipFill>
        <p:spPr>
          <a:xfrm>
            <a:off x="61546" y="444877"/>
            <a:ext cx="10737634" cy="5071700"/>
          </a:xfrm>
          <a:prstGeom prst="rect">
            <a:avLst/>
          </a:prstGeom>
        </p:spPr>
      </p:pic>
      <p:pic>
        <p:nvPicPr>
          <p:cNvPr id="5" name="Resim 4"/>
          <p:cNvPicPr>
            <a:picLocks noChangeAspect="1"/>
          </p:cNvPicPr>
          <p:nvPr/>
        </p:nvPicPr>
        <p:blipFill>
          <a:blip r:embed="rId3"/>
          <a:stretch>
            <a:fillRect/>
          </a:stretch>
        </p:blipFill>
        <p:spPr>
          <a:xfrm>
            <a:off x="6337616" y="5500397"/>
            <a:ext cx="5540490" cy="1357603"/>
          </a:xfrm>
          <a:prstGeom prst="rect">
            <a:avLst/>
          </a:prstGeom>
        </p:spPr>
      </p:pic>
    </p:spTree>
    <p:extLst>
      <p:ext uri="{BB962C8B-B14F-4D97-AF65-F5344CB8AC3E}">
        <p14:creationId xmlns:p14="http://schemas.microsoft.com/office/powerpoint/2010/main" val="129759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6430997" y="196534"/>
            <a:ext cx="5418290" cy="2476715"/>
          </a:xfrm>
          <a:prstGeom prst="rect">
            <a:avLst/>
          </a:prstGeom>
        </p:spPr>
      </p:pic>
      <p:pic>
        <p:nvPicPr>
          <p:cNvPr id="3" name="Resim 2"/>
          <p:cNvPicPr>
            <a:picLocks noChangeAspect="1"/>
          </p:cNvPicPr>
          <p:nvPr/>
        </p:nvPicPr>
        <p:blipFill>
          <a:blip r:embed="rId3"/>
          <a:stretch>
            <a:fillRect/>
          </a:stretch>
        </p:blipFill>
        <p:spPr>
          <a:xfrm>
            <a:off x="428264" y="2673249"/>
            <a:ext cx="10324618" cy="4038702"/>
          </a:xfrm>
          <a:prstGeom prst="rect">
            <a:avLst/>
          </a:prstGeom>
        </p:spPr>
      </p:pic>
    </p:spTree>
    <p:extLst>
      <p:ext uri="{BB962C8B-B14F-4D97-AF65-F5344CB8AC3E}">
        <p14:creationId xmlns:p14="http://schemas.microsoft.com/office/powerpoint/2010/main" val="2375511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6430997" y="196534"/>
            <a:ext cx="5418290" cy="2476715"/>
          </a:xfrm>
          <a:prstGeom prst="rect">
            <a:avLst/>
          </a:prstGeom>
        </p:spPr>
      </p:pic>
      <p:pic>
        <p:nvPicPr>
          <p:cNvPr id="4" name="Resim 3"/>
          <p:cNvPicPr>
            <a:picLocks noChangeAspect="1"/>
          </p:cNvPicPr>
          <p:nvPr/>
        </p:nvPicPr>
        <p:blipFill>
          <a:blip r:embed="rId3"/>
          <a:stretch>
            <a:fillRect/>
          </a:stretch>
        </p:blipFill>
        <p:spPr>
          <a:xfrm>
            <a:off x="61546" y="3020489"/>
            <a:ext cx="9899588" cy="3527903"/>
          </a:xfrm>
          <a:prstGeom prst="rect">
            <a:avLst/>
          </a:prstGeom>
        </p:spPr>
      </p:pic>
    </p:spTree>
    <p:extLst>
      <p:ext uri="{BB962C8B-B14F-4D97-AF65-F5344CB8AC3E}">
        <p14:creationId xmlns:p14="http://schemas.microsoft.com/office/powerpoint/2010/main" val="55988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3" name="Resim 2"/>
          <p:cNvPicPr>
            <a:picLocks noChangeAspect="1"/>
          </p:cNvPicPr>
          <p:nvPr/>
        </p:nvPicPr>
        <p:blipFill>
          <a:blip r:embed="rId2"/>
          <a:stretch>
            <a:fillRect/>
          </a:stretch>
        </p:blipFill>
        <p:spPr>
          <a:xfrm>
            <a:off x="61546" y="448761"/>
            <a:ext cx="10679760" cy="3779398"/>
          </a:xfrm>
          <a:prstGeom prst="rect">
            <a:avLst/>
          </a:prstGeom>
        </p:spPr>
      </p:pic>
    </p:spTree>
    <p:extLst>
      <p:ext uri="{BB962C8B-B14F-4D97-AF65-F5344CB8AC3E}">
        <p14:creationId xmlns:p14="http://schemas.microsoft.com/office/powerpoint/2010/main" val="4232052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0" y="576508"/>
            <a:ext cx="10577146" cy="6302159"/>
          </a:xfrm>
          <a:prstGeom prst="rect">
            <a:avLst/>
          </a:prstGeom>
        </p:spPr>
      </p:pic>
    </p:spTree>
    <p:extLst>
      <p:ext uri="{BB962C8B-B14F-4D97-AF65-F5344CB8AC3E}">
        <p14:creationId xmlns:p14="http://schemas.microsoft.com/office/powerpoint/2010/main" val="489572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3" name="Resim 2"/>
          <p:cNvPicPr>
            <a:picLocks noChangeAspect="1"/>
          </p:cNvPicPr>
          <p:nvPr/>
        </p:nvPicPr>
        <p:blipFill>
          <a:blip r:embed="rId2"/>
          <a:stretch>
            <a:fillRect/>
          </a:stretch>
        </p:blipFill>
        <p:spPr>
          <a:xfrm>
            <a:off x="0" y="491893"/>
            <a:ext cx="12101946" cy="5388045"/>
          </a:xfrm>
          <a:prstGeom prst="rect">
            <a:avLst/>
          </a:prstGeom>
        </p:spPr>
      </p:pic>
    </p:spTree>
    <p:extLst>
      <p:ext uri="{BB962C8B-B14F-4D97-AF65-F5344CB8AC3E}">
        <p14:creationId xmlns:p14="http://schemas.microsoft.com/office/powerpoint/2010/main" val="4021456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73834" y="541571"/>
            <a:ext cx="11562895" cy="5310367"/>
          </a:xfrm>
          <a:prstGeom prst="rect">
            <a:avLst/>
          </a:prstGeom>
        </p:spPr>
      </p:pic>
    </p:spTree>
    <p:extLst>
      <p:ext uri="{BB962C8B-B14F-4D97-AF65-F5344CB8AC3E}">
        <p14:creationId xmlns:p14="http://schemas.microsoft.com/office/powerpoint/2010/main" val="2308689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73834" y="541571"/>
            <a:ext cx="11562895" cy="5310367"/>
          </a:xfrm>
          <a:prstGeom prst="rect">
            <a:avLst/>
          </a:prstGeom>
        </p:spPr>
      </p:pic>
      <p:pic>
        <p:nvPicPr>
          <p:cNvPr id="3" name="Resim 2"/>
          <p:cNvPicPr>
            <a:picLocks noChangeAspect="1"/>
          </p:cNvPicPr>
          <p:nvPr/>
        </p:nvPicPr>
        <p:blipFill>
          <a:blip r:embed="rId3"/>
          <a:stretch>
            <a:fillRect/>
          </a:stretch>
        </p:blipFill>
        <p:spPr>
          <a:xfrm>
            <a:off x="-208130" y="2897061"/>
            <a:ext cx="8729100" cy="3480590"/>
          </a:xfrm>
          <a:prstGeom prst="rect">
            <a:avLst/>
          </a:prstGeom>
        </p:spPr>
      </p:pic>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3866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73834" y="541571"/>
            <a:ext cx="11562895" cy="5310367"/>
          </a:xfrm>
          <a:prstGeom prst="rect">
            <a:avLst/>
          </a:prstGeom>
        </p:spPr>
      </p:pic>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3"/>
          <a:stretch>
            <a:fillRect/>
          </a:stretch>
        </p:blipFill>
        <p:spPr>
          <a:xfrm>
            <a:off x="591391" y="3969194"/>
            <a:ext cx="11145338" cy="2706964"/>
          </a:xfrm>
          <a:prstGeom prst="rect">
            <a:avLst/>
          </a:prstGeom>
        </p:spPr>
      </p:pic>
    </p:spTree>
    <p:extLst>
      <p:ext uri="{BB962C8B-B14F-4D97-AF65-F5344CB8AC3E}">
        <p14:creationId xmlns:p14="http://schemas.microsoft.com/office/powerpoint/2010/main" val="200867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436880" y="1229360"/>
            <a:ext cx="701040" cy="8534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85329" y="958092"/>
            <a:ext cx="9623689" cy="3228694"/>
          </a:xfrm>
          <a:prstGeom prst="rect">
            <a:avLst/>
          </a:prstGeom>
        </p:spPr>
      </p:pic>
      <p:pic>
        <p:nvPicPr>
          <p:cNvPr id="6" name="Resim 5"/>
          <p:cNvPicPr>
            <a:picLocks noChangeAspect="1"/>
          </p:cNvPicPr>
          <p:nvPr/>
        </p:nvPicPr>
        <p:blipFill>
          <a:blip r:embed="rId3"/>
          <a:stretch>
            <a:fillRect/>
          </a:stretch>
        </p:blipFill>
        <p:spPr>
          <a:xfrm>
            <a:off x="6319345" y="4413091"/>
            <a:ext cx="5275965" cy="955923"/>
          </a:xfrm>
          <a:prstGeom prst="rect">
            <a:avLst/>
          </a:prstGeom>
        </p:spPr>
      </p:pic>
    </p:spTree>
    <p:extLst>
      <p:ext uri="{BB962C8B-B14F-4D97-AF65-F5344CB8AC3E}">
        <p14:creationId xmlns:p14="http://schemas.microsoft.com/office/powerpoint/2010/main" val="1629102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173834" y="541571"/>
            <a:ext cx="11562895" cy="5310367"/>
          </a:xfrm>
          <a:prstGeom prst="rect">
            <a:avLst/>
          </a:prstGeom>
        </p:spPr>
      </p:pic>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61546" y="625329"/>
            <a:ext cx="11901787" cy="5023117"/>
          </a:xfrm>
          <a:prstGeom prst="rect">
            <a:avLst/>
          </a:prstGeom>
        </p:spPr>
      </p:pic>
    </p:spTree>
    <p:extLst>
      <p:ext uri="{BB962C8B-B14F-4D97-AF65-F5344CB8AC3E}">
        <p14:creationId xmlns:p14="http://schemas.microsoft.com/office/powerpoint/2010/main" val="359040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0" y="510079"/>
            <a:ext cx="10891777" cy="6038085"/>
          </a:xfrm>
          <a:prstGeom prst="rect">
            <a:avLst/>
          </a:prstGeom>
        </p:spPr>
      </p:pic>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61865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61546" y="349252"/>
            <a:ext cx="11434552" cy="2447530"/>
          </a:xfrm>
          <a:prstGeom prst="rect">
            <a:avLst/>
          </a:prstGeom>
        </p:spPr>
      </p:pic>
      <p:pic>
        <p:nvPicPr>
          <p:cNvPr id="3" name="Resim 2"/>
          <p:cNvPicPr>
            <a:picLocks noChangeAspect="1"/>
          </p:cNvPicPr>
          <p:nvPr/>
        </p:nvPicPr>
        <p:blipFill>
          <a:blip r:embed="rId3"/>
          <a:stretch>
            <a:fillRect/>
          </a:stretch>
        </p:blipFill>
        <p:spPr>
          <a:xfrm>
            <a:off x="559257" y="2705176"/>
            <a:ext cx="10112601" cy="4152824"/>
          </a:xfrm>
          <a:prstGeom prst="rect">
            <a:avLst/>
          </a:prstGeom>
        </p:spPr>
      </p:pic>
    </p:spTree>
    <p:extLst>
      <p:ext uri="{BB962C8B-B14F-4D97-AF65-F5344CB8AC3E}">
        <p14:creationId xmlns:p14="http://schemas.microsoft.com/office/powerpoint/2010/main" val="2204596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61546" y="349252"/>
            <a:ext cx="11434552" cy="2447530"/>
          </a:xfrm>
          <a:prstGeom prst="rect">
            <a:avLst/>
          </a:prstGeom>
        </p:spPr>
      </p:pic>
      <p:pic>
        <p:nvPicPr>
          <p:cNvPr id="5" name="Resim 4"/>
          <p:cNvPicPr>
            <a:picLocks noChangeAspect="1"/>
          </p:cNvPicPr>
          <p:nvPr/>
        </p:nvPicPr>
        <p:blipFill>
          <a:blip r:embed="rId3"/>
          <a:stretch>
            <a:fillRect/>
          </a:stretch>
        </p:blipFill>
        <p:spPr>
          <a:xfrm>
            <a:off x="327763" y="3046739"/>
            <a:ext cx="11434552" cy="3698703"/>
          </a:xfrm>
          <a:prstGeom prst="rect">
            <a:avLst/>
          </a:prstGeom>
        </p:spPr>
      </p:pic>
    </p:spTree>
    <p:extLst>
      <p:ext uri="{BB962C8B-B14F-4D97-AF65-F5344CB8AC3E}">
        <p14:creationId xmlns:p14="http://schemas.microsoft.com/office/powerpoint/2010/main" val="3337125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61546" y="349252"/>
            <a:ext cx="11434552" cy="2447530"/>
          </a:xfrm>
          <a:prstGeom prst="rect">
            <a:avLst/>
          </a:prstGeom>
        </p:spPr>
      </p:pic>
      <p:pic>
        <p:nvPicPr>
          <p:cNvPr id="3" name="Resim 2"/>
          <p:cNvPicPr>
            <a:picLocks noChangeAspect="1"/>
          </p:cNvPicPr>
          <p:nvPr/>
        </p:nvPicPr>
        <p:blipFill>
          <a:blip r:embed="rId3"/>
          <a:stretch>
            <a:fillRect/>
          </a:stretch>
        </p:blipFill>
        <p:spPr>
          <a:xfrm>
            <a:off x="219919" y="2342243"/>
            <a:ext cx="11817752" cy="4359948"/>
          </a:xfrm>
          <a:prstGeom prst="rect">
            <a:avLst/>
          </a:prstGeom>
        </p:spPr>
      </p:pic>
      <p:sp>
        <p:nvSpPr>
          <p:cNvPr id="8" name="Dikdörtgen 7"/>
          <p:cNvSpPr/>
          <p:nvPr/>
        </p:nvSpPr>
        <p:spPr>
          <a:xfrm>
            <a:off x="10891777" y="5949387"/>
            <a:ext cx="833377" cy="428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64401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4" name="Dikdörtgen 3"/>
          <p:cNvSpPr/>
          <p:nvPr/>
        </p:nvSpPr>
        <p:spPr>
          <a:xfrm>
            <a:off x="8171727" y="4896091"/>
            <a:ext cx="2720050" cy="148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891777" y="5949387"/>
            <a:ext cx="833377" cy="428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219919" y="1099595"/>
            <a:ext cx="12035749" cy="4546839"/>
          </a:xfrm>
          <a:prstGeom prst="rect">
            <a:avLst/>
          </a:prstGeom>
        </p:spPr>
      </p:pic>
    </p:spTree>
    <p:extLst>
      <p:ext uri="{BB962C8B-B14F-4D97-AF65-F5344CB8AC3E}">
        <p14:creationId xmlns:p14="http://schemas.microsoft.com/office/powerpoint/2010/main" val="8255970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891777" y="5949387"/>
            <a:ext cx="833377" cy="428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61546" y="349251"/>
            <a:ext cx="12130454" cy="5206807"/>
          </a:xfrm>
          <a:prstGeom prst="rect">
            <a:avLst/>
          </a:prstGeom>
        </p:spPr>
      </p:pic>
      <p:sp>
        <p:nvSpPr>
          <p:cNvPr id="3" name="Dikdörtgen 2"/>
          <p:cNvSpPr/>
          <p:nvPr/>
        </p:nvSpPr>
        <p:spPr>
          <a:xfrm>
            <a:off x="219919" y="349252"/>
            <a:ext cx="342610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7620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891777" y="5949387"/>
            <a:ext cx="833377" cy="428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19919" y="349252"/>
            <a:ext cx="342610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4191659" y="3952774"/>
            <a:ext cx="7637668" cy="2854592"/>
          </a:xfrm>
          <a:prstGeom prst="rect">
            <a:avLst/>
          </a:prstGeom>
        </p:spPr>
      </p:pic>
      <p:pic>
        <p:nvPicPr>
          <p:cNvPr id="5" name="Resim 4"/>
          <p:cNvPicPr>
            <a:picLocks noChangeAspect="1"/>
          </p:cNvPicPr>
          <p:nvPr/>
        </p:nvPicPr>
        <p:blipFill>
          <a:blip r:embed="rId3"/>
          <a:stretch>
            <a:fillRect/>
          </a:stretch>
        </p:blipFill>
        <p:spPr>
          <a:xfrm>
            <a:off x="91262" y="654687"/>
            <a:ext cx="8200794" cy="3060786"/>
          </a:xfrm>
          <a:prstGeom prst="rect">
            <a:avLst/>
          </a:prstGeom>
        </p:spPr>
      </p:pic>
    </p:spTree>
    <p:extLst>
      <p:ext uri="{BB962C8B-B14F-4D97-AF65-F5344CB8AC3E}">
        <p14:creationId xmlns:p14="http://schemas.microsoft.com/office/powerpoint/2010/main" val="13568776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6" name="Dikdörtgen 5"/>
          <p:cNvSpPr/>
          <p:nvPr/>
        </p:nvSpPr>
        <p:spPr>
          <a:xfrm>
            <a:off x="219919" y="567159"/>
            <a:ext cx="2870522"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891777" y="5949387"/>
            <a:ext cx="833377" cy="428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19919" y="349252"/>
            <a:ext cx="342610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91262" y="654687"/>
            <a:ext cx="8200794" cy="3060786"/>
          </a:xfrm>
          <a:prstGeom prst="rect">
            <a:avLst/>
          </a:prstGeom>
        </p:spPr>
      </p:pic>
      <p:pic>
        <p:nvPicPr>
          <p:cNvPr id="2" name="Resim 1"/>
          <p:cNvPicPr>
            <a:picLocks noChangeAspect="1"/>
          </p:cNvPicPr>
          <p:nvPr/>
        </p:nvPicPr>
        <p:blipFill>
          <a:blip r:embed="rId3"/>
          <a:stretch>
            <a:fillRect/>
          </a:stretch>
        </p:blipFill>
        <p:spPr>
          <a:xfrm>
            <a:off x="3646025" y="3123288"/>
            <a:ext cx="8443483" cy="3624753"/>
          </a:xfrm>
          <a:prstGeom prst="rect">
            <a:avLst/>
          </a:prstGeom>
        </p:spPr>
      </p:pic>
    </p:spTree>
    <p:extLst>
      <p:ext uri="{BB962C8B-B14F-4D97-AF65-F5344CB8AC3E}">
        <p14:creationId xmlns:p14="http://schemas.microsoft.com/office/powerpoint/2010/main" val="1822746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91037" y="575557"/>
            <a:ext cx="9623689" cy="3228694"/>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436880" y="1229360"/>
            <a:ext cx="701040" cy="8534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7355978" y="3631354"/>
            <a:ext cx="4749286" cy="860497"/>
          </a:xfrm>
          <a:prstGeom prst="rect">
            <a:avLst/>
          </a:prstGeom>
        </p:spPr>
      </p:pic>
      <mc:AlternateContent xmlns:mc="http://schemas.openxmlformats.org/markup-compatibility/2006">
        <mc:Choice xmlns:a14="http://schemas.microsoft.com/office/drawing/2010/main" Requires="a14">
          <p:sp>
            <p:nvSpPr>
              <p:cNvPr id="2" name="Dikdörtgen 1"/>
              <p:cNvSpPr/>
              <p:nvPr/>
            </p:nvSpPr>
            <p:spPr>
              <a:xfrm>
                <a:off x="0" y="4614944"/>
                <a:ext cx="12105264" cy="2164823"/>
              </a:xfrm>
              <a:prstGeom prst="rect">
                <a:avLst/>
              </a:prstGeom>
            </p:spPr>
            <p:txBody>
              <a:bodyPr wrap="square">
                <a:spAutoFit/>
              </a:bodyPr>
              <a:lstStyle/>
              <a:p>
                <a:pPr algn="just"/>
                <a:r>
                  <a:rPr lang="en-US" sz="2200" dirty="0" smtClean="0"/>
                  <a:t>This equation is also valid when the forces are not constant, provided the limit is taken as </a:t>
                </a:r>
                <a:r>
                  <a:rPr lang="en-US" sz="2200" dirty="0">
                    <a:latin typeface="Symbol" panose="05050102010706020507" pitchFamily="18" charset="2"/>
                  </a:rPr>
                  <a:t>D</a:t>
                </a:r>
                <a:r>
                  <a:rPr lang="en-US" sz="2200" dirty="0"/>
                  <a:t>t becomes infinitesimally small. Equation </a:t>
                </a:r>
                <a:r>
                  <a:rPr lang="en-US" sz="2200" dirty="0" smtClean="0"/>
                  <a:t>says </a:t>
                </a:r>
                <a:r>
                  <a:rPr lang="en-US" sz="2200" dirty="0"/>
                  <a:t>that if the net force on an object is zero, the object’s momentum doesn’t change. </a:t>
                </a:r>
                <a:endParaRPr lang="tr-TR" sz="2200" dirty="0" smtClean="0"/>
              </a:p>
              <a:p>
                <a:pPr algn="just"/>
                <a:r>
                  <a:rPr lang="en-US" sz="2200" dirty="0" smtClean="0"/>
                  <a:t>In </a:t>
                </a:r>
                <a:r>
                  <a:rPr lang="en-US" sz="2200" dirty="0"/>
                  <a:t>other words, the linear momentum of an object is conserved when </a:t>
                </a:r>
                <a14:m>
                  <m:oMath xmlns:m="http://schemas.openxmlformats.org/officeDocument/2006/math">
                    <m:acc>
                      <m:accPr>
                        <m:chr m:val="⃗"/>
                        <m:ctrlPr>
                          <a:rPr lang="en-US" sz="2200" i="1" dirty="0" smtClean="0">
                            <a:latin typeface="Cambria Math" panose="02040503050406030204" pitchFamily="18" charset="0"/>
                          </a:rPr>
                        </m:ctrlPr>
                      </m:accPr>
                      <m:e>
                        <m:sSub>
                          <m:sSubPr>
                            <m:ctrlPr>
                              <a:rPr lang="en-US" sz="2200" i="1" dirty="0" smtClean="0">
                                <a:latin typeface="Cambria Math" panose="02040503050406030204" pitchFamily="18" charset="0"/>
                              </a:rPr>
                            </m:ctrlPr>
                          </m:sSubPr>
                          <m:e>
                            <m:r>
                              <a:rPr lang="tr-TR" sz="2200" b="0" i="1" dirty="0" smtClean="0">
                                <a:latin typeface="Cambria Math" panose="02040503050406030204" pitchFamily="18" charset="0"/>
                              </a:rPr>
                              <m:t>𝐹</m:t>
                            </m:r>
                          </m:e>
                          <m:sub>
                            <m:r>
                              <a:rPr lang="tr-TR" sz="2200" b="0" i="1" dirty="0" smtClean="0">
                                <a:latin typeface="Cambria Math" panose="02040503050406030204" pitchFamily="18" charset="0"/>
                              </a:rPr>
                              <m:t>𝑛𝑒𝑡</m:t>
                            </m:r>
                          </m:sub>
                        </m:sSub>
                      </m:e>
                    </m:acc>
                    <m:r>
                      <a:rPr lang="tr-TR" sz="2200" b="0" i="1" dirty="0" smtClean="0">
                        <a:latin typeface="Cambria Math" panose="02040503050406030204" pitchFamily="18" charset="0"/>
                      </a:rPr>
                      <m:t>=0</m:t>
                    </m:r>
                  </m:oMath>
                </a14:m>
                <a:r>
                  <a:rPr lang="tr-TR" sz="2200" dirty="0" smtClean="0"/>
                  <a:t>.</a:t>
                </a:r>
                <a:r>
                  <a:rPr lang="en-US" sz="2200" dirty="0"/>
                  <a:t> </a:t>
                </a:r>
                <a:endParaRPr lang="tr-TR" sz="2200" dirty="0" smtClean="0"/>
              </a:p>
              <a:p>
                <a:pPr algn="just"/>
                <a:r>
                  <a:rPr lang="en-US" sz="2200" dirty="0" smtClean="0"/>
                  <a:t>Equation also </a:t>
                </a:r>
                <a:r>
                  <a:rPr lang="en-US" sz="2200" dirty="0"/>
                  <a:t>tells us that changing an object’s momentum requires the continuous application of a force over a period of time </a:t>
                </a:r>
                <a:r>
                  <a:rPr lang="en-US" sz="2200" dirty="0">
                    <a:latin typeface="Symbol" panose="05050102010706020507" pitchFamily="18" charset="2"/>
                  </a:rPr>
                  <a:t>D</a:t>
                </a:r>
                <a:r>
                  <a:rPr lang="en-US" sz="2200" dirty="0"/>
                  <a:t>t, leading to the definition of impulse:</a:t>
                </a:r>
                <a:endParaRPr lang="tr-TR" sz="2200" dirty="0"/>
              </a:p>
            </p:txBody>
          </p:sp>
        </mc:Choice>
        <mc:Fallback>
          <p:sp>
            <p:nvSpPr>
              <p:cNvPr id="2" name="Dikdörtgen 1"/>
              <p:cNvSpPr>
                <a:spLocks noRot="1" noChangeAspect="1" noMove="1" noResize="1" noEditPoints="1" noAdjustHandles="1" noChangeArrowheads="1" noChangeShapeType="1" noTextEdit="1"/>
              </p:cNvSpPr>
              <p:nvPr/>
            </p:nvSpPr>
            <p:spPr>
              <a:xfrm>
                <a:off x="0" y="4614944"/>
                <a:ext cx="12105264" cy="2164823"/>
              </a:xfrm>
              <a:prstGeom prst="rect">
                <a:avLst/>
              </a:prstGeom>
              <a:blipFill>
                <a:blip r:embed="rId4"/>
                <a:stretch>
                  <a:fillRect l="-655" t="-2535" r="-655" b="-5070"/>
                </a:stretch>
              </a:blipFill>
            </p:spPr>
            <p:txBody>
              <a:bodyPr/>
              <a:lstStyle/>
              <a:p>
                <a:r>
                  <a:rPr lang="tr-TR">
                    <a:noFill/>
                  </a:rPr>
                  <a:t> </a:t>
                </a:r>
              </a:p>
            </p:txBody>
          </p:sp>
        </mc:Fallback>
      </mc:AlternateContent>
      <p:pic>
        <p:nvPicPr>
          <p:cNvPr id="8" name="Resim 7"/>
          <p:cNvPicPr>
            <a:picLocks noChangeAspect="1"/>
          </p:cNvPicPr>
          <p:nvPr/>
        </p:nvPicPr>
        <p:blipFill>
          <a:blip r:embed="rId5"/>
          <a:stretch>
            <a:fillRect/>
          </a:stretch>
        </p:blipFill>
        <p:spPr>
          <a:xfrm>
            <a:off x="4668715" y="3957128"/>
            <a:ext cx="2687263" cy="550562"/>
          </a:xfrm>
          <a:prstGeom prst="rect">
            <a:avLst/>
          </a:prstGeom>
          <a:ln>
            <a:solidFill>
              <a:schemeClr val="accent1"/>
            </a:solidFill>
          </a:ln>
        </p:spPr>
      </p:pic>
    </p:spTree>
    <p:extLst>
      <p:ext uri="{BB962C8B-B14F-4D97-AF65-F5344CB8AC3E}">
        <p14:creationId xmlns:p14="http://schemas.microsoft.com/office/powerpoint/2010/main" val="575155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5" name="Yuvarlatılmış Dikdörtgen 4"/>
          <p:cNvSpPr/>
          <p:nvPr/>
        </p:nvSpPr>
        <p:spPr>
          <a:xfrm>
            <a:off x="436880" y="1229360"/>
            <a:ext cx="701040" cy="8534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436880" y="1040867"/>
            <a:ext cx="10238565" cy="1878179"/>
          </a:xfrm>
          <a:prstGeom prst="rect">
            <a:avLst/>
          </a:prstGeom>
        </p:spPr>
      </p:pic>
      <mc:AlternateContent xmlns:mc="http://schemas.openxmlformats.org/markup-compatibility/2006">
        <mc:Choice xmlns:a14="http://schemas.microsoft.com/office/drawing/2010/main" Requires="a14">
          <p:sp>
            <p:nvSpPr>
              <p:cNvPr id="9" name="Dikdörtgen 8"/>
              <p:cNvSpPr/>
              <p:nvPr/>
            </p:nvSpPr>
            <p:spPr>
              <a:xfrm>
                <a:off x="214490" y="3107539"/>
                <a:ext cx="11345008" cy="705642"/>
              </a:xfrm>
              <a:prstGeom prst="rect">
                <a:avLst/>
              </a:prstGeom>
            </p:spPr>
            <p:txBody>
              <a:bodyPr wrap="square">
                <a:spAutoFit/>
              </a:bodyPr>
              <a:lstStyle/>
              <a:p>
                <a:r>
                  <a:rPr lang="en-US" dirty="0" smtClean="0"/>
                  <a:t>Impulse is a vector quantity with the same direction as the constant force acting on the object. When a single constant force  </a:t>
                </a:r>
                <a14:m>
                  <m:oMath xmlns:m="http://schemas.openxmlformats.org/officeDocument/2006/math">
                    <m:acc>
                      <m:accPr>
                        <m:chr m:val="⃗"/>
                        <m:ctrlPr>
                          <a:rPr lang="en-US" i="1" dirty="0">
                            <a:latin typeface="Cambria Math" panose="02040503050406030204" pitchFamily="18" charset="0"/>
                          </a:rPr>
                        </m:ctrlPr>
                      </m:accPr>
                      <m:e>
                        <m:r>
                          <a:rPr lang="tr-TR" b="0" i="1" dirty="0" smtClean="0">
                            <a:latin typeface="Cambria Math" panose="02040503050406030204" pitchFamily="18" charset="0"/>
                          </a:rPr>
                          <m:t>𝐹</m:t>
                        </m:r>
                      </m:e>
                    </m:acc>
                  </m:oMath>
                </a14:m>
                <a:r>
                  <a:rPr lang="en-US" dirty="0" smtClean="0"/>
                  <a:t> </a:t>
                </a:r>
                <a:r>
                  <a:rPr lang="en-US" dirty="0"/>
                  <a:t>acts on an object, Equation </a:t>
                </a:r>
                <a:r>
                  <a:rPr lang="en-US" dirty="0" smtClean="0"/>
                  <a:t> </a:t>
                </a:r>
                <a:r>
                  <a:rPr lang="en-US" dirty="0"/>
                  <a:t>can be written as</a:t>
                </a:r>
                <a:endParaRPr lang="tr-TR" dirty="0"/>
              </a:p>
            </p:txBody>
          </p:sp>
        </mc:Choice>
        <mc:Fallback>
          <p:sp>
            <p:nvSpPr>
              <p:cNvPr id="9" name="Dikdörtgen 8"/>
              <p:cNvSpPr>
                <a:spLocks noRot="1" noChangeAspect="1" noMove="1" noResize="1" noEditPoints="1" noAdjustHandles="1" noChangeArrowheads="1" noChangeShapeType="1" noTextEdit="1"/>
              </p:cNvSpPr>
              <p:nvPr/>
            </p:nvSpPr>
            <p:spPr>
              <a:xfrm>
                <a:off x="214490" y="3107539"/>
                <a:ext cx="11345008" cy="705642"/>
              </a:xfrm>
              <a:prstGeom prst="rect">
                <a:avLst/>
              </a:prstGeom>
              <a:blipFill>
                <a:blip r:embed="rId3"/>
                <a:stretch>
                  <a:fillRect l="-430" t="-5172" b="-9483"/>
                </a:stretch>
              </a:blipFill>
            </p:spPr>
            <p:txBody>
              <a:bodyPr/>
              <a:lstStyle/>
              <a:p>
                <a:r>
                  <a:rPr lang="tr-TR">
                    <a:noFill/>
                  </a:rPr>
                  <a:t> </a:t>
                </a:r>
              </a:p>
            </p:txBody>
          </p:sp>
        </mc:Fallback>
      </mc:AlternateContent>
      <p:sp>
        <p:nvSpPr>
          <p:cNvPr id="10" name="Yuvarlatılmış Dikdörtgen 9"/>
          <p:cNvSpPr/>
          <p:nvPr/>
        </p:nvSpPr>
        <p:spPr>
          <a:xfrm>
            <a:off x="9478108" y="1902002"/>
            <a:ext cx="852854" cy="524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4"/>
          <a:stretch>
            <a:fillRect/>
          </a:stretch>
        </p:blipFill>
        <p:spPr>
          <a:xfrm>
            <a:off x="5125546" y="3813181"/>
            <a:ext cx="4285807" cy="679688"/>
          </a:xfrm>
          <a:prstGeom prst="rect">
            <a:avLst/>
          </a:prstGeom>
        </p:spPr>
      </p:pic>
      <p:pic>
        <p:nvPicPr>
          <p:cNvPr id="12" name="Resim 11"/>
          <p:cNvPicPr>
            <a:picLocks noChangeAspect="1"/>
          </p:cNvPicPr>
          <p:nvPr/>
        </p:nvPicPr>
        <p:blipFill>
          <a:blip r:embed="rId5"/>
          <a:stretch>
            <a:fillRect/>
          </a:stretch>
        </p:blipFill>
        <p:spPr>
          <a:xfrm>
            <a:off x="2734408" y="3867526"/>
            <a:ext cx="2391138" cy="642191"/>
          </a:xfrm>
          <a:prstGeom prst="rect">
            <a:avLst/>
          </a:prstGeom>
        </p:spPr>
      </p:pic>
      <p:sp>
        <p:nvSpPr>
          <p:cNvPr id="13" name="Dikdörtgen 12"/>
          <p:cNvSpPr/>
          <p:nvPr/>
        </p:nvSpPr>
        <p:spPr>
          <a:xfrm>
            <a:off x="5017477" y="4664250"/>
            <a:ext cx="6096000" cy="1477328"/>
          </a:xfrm>
          <a:prstGeom prst="rect">
            <a:avLst/>
          </a:prstGeom>
        </p:spPr>
        <p:txBody>
          <a:bodyPr>
            <a:spAutoFit/>
          </a:bodyPr>
          <a:lstStyle/>
          <a:p>
            <a:r>
              <a:rPr lang="en-US" dirty="0"/>
              <a:t>which is a special case of the </a:t>
            </a:r>
            <a:r>
              <a:rPr lang="tr-TR" dirty="0" err="1" smtClean="0"/>
              <a:t>impulse</a:t>
            </a:r>
            <a:r>
              <a:rPr lang="tr-TR" dirty="0" smtClean="0"/>
              <a:t>-momentum</a:t>
            </a:r>
            <a:r>
              <a:rPr lang="en-US" dirty="0" smtClean="0"/>
              <a:t> </a:t>
            </a:r>
            <a:r>
              <a:rPr lang="en-US" dirty="0"/>
              <a:t>theorem. </a:t>
            </a:r>
            <a:r>
              <a:rPr lang="tr-TR" dirty="0" err="1" smtClean="0"/>
              <a:t>The</a:t>
            </a:r>
            <a:r>
              <a:rPr lang="tr-TR" dirty="0" smtClean="0"/>
              <a:t> </a:t>
            </a:r>
            <a:r>
              <a:rPr lang="tr-TR" dirty="0" err="1" smtClean="0"/>
              <a:t>equation</a:t>
            </a:r>
            <a:r>
              <a:rPr lang="tr-TR" dirty="0" smtClean="0"/>
              <a:t> </a:t>
            </a:r>
            <a:r>
              <a:rPr lang="en-US" dirty="0" smtClean="0"/>
              <a:t>shows </a:t>
            </a:r>
            <a:r>
              <a:rPr lang="en-US" dirty="0"/>
              <a:t>that the impulse of the force acting on an object equals the change in momentum of that object. That equality is true even if the force is not constant, as long as the time interval Dt is taken to be arbitrarily small. </a:t>
            </a:r>
            <a:endParaRPr lang="tr-TR" dirty="0"/>
          </a:p>
        </p:txBody>
      </p:sp>
    </p:spTree>
    <p:extLst>
      <p:ext uri="{BB962C8B-B14F-4D97-AF65-F5344CB8AC3E}">
        <p14:creationId xmlns:p14="http://schemas.microsoft.com/office/powerpoint/2010/main" val="3855800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93720" y="731787"/>
            <a:ext cx="9384388" cy="3680151"/>
            <a:chOff x="253746" y="1351279"/>
            <a:chExt cx="9384388" cy="3680151"/>
          </a:xfrm>
        </p:grpSpPr>
        <p:pic>
          <p:nvPicPr>
            <p:cNvPr id="2" name="Resim 1"/>
            <p:cNvPicPr>
              <a:picLocks noChangeAspect="1"/>
            </p:cNvPicPr>
            <p:nvPr/>
          </p:nvPicPr>
          <p:blipFill>
            <a:blip r:embed="rId2"/>
            <a:stretch>
              <a:fillRect/>
            </a:stretch>
          </p:blipFill>
          <p:spPr>
            <a:xfrm>
              <a:off x="253746" y="1351279"/>
              <a:ext cx="9384388" cy="3680151"/>
            </a:xfrm>
            <a:prstGeom prst="rect">
              <a:avLst/>
            </a:prstGeom>
          </p:spPr>
        </p:pic>
        <p:sp>
          <p:nvSpPr>
            <p:cNvPr id="6" name="Dikdörtgen 5"/>
            <p:cNvSpPr/>
            <p:nvPr/>
          </p:nvSpPr>
          <p:spPr>
            <a:xfrm>
              <a:off x="5882640" y="1934439"/>
              <a:ext cx="436880" cy="296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859280" y="3505200"/>
              <a:ext cx="436880" cy="296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5" name="Resim 14"/>
          <p:cNvPicPr>
            <a:picLocks noChangeAspect="1"/>
          </p:cNvPicPr>
          <p:nvPr/>
        </p:nvPicPr>
        <p:blipFill>
          <a:blip r:embed="rId3"/>
          <a:stretch>
            <a:fillRect/>
          </a:stretch>
        </p:blipFill>
        <p:spPr>
          <a:xfrm>
            <a:off x="6852198" y="3455412"/>
            <a:ext cx="5251819" cy="3402588"/>
          </a:xfrm>
          <a:prstGeom prst="rect">
            <a:avLst/>
          </a:prstGeom>
        </p:spPr>
      </p:pic>
      <p:sp>
        <p:nvSpPr>
          <p:cNvPr id="4" name="Dikdörtgen 3"/>
          <p:cNvSpPr/>
          <p:nvPr/>
        </p:nvSpPr>
        <p:spPr>
          <a:xfrm>
            <a:off x="0" y="270122"/>
            <a:ext cx="11773989" cy="461665"/>
          </a:xfrm>
          <a:prstGeom prst="rect">
            <a:avLst/>
          </a:prstGeom>
        </p:spPr>
        <p:txBody>
          <a:bodyPr wrap="square">
            <a:spAutoFit/>
          </a:bodyPr>
          <a:lstStyle/>
          <a:p>
            <a:r>
              <a:rPr lang="en-US" sz="2400" b="1" i="1" u="sng" dirty="0">
                <a:solidFill>
                  <a:srgbClr val="FF0000"/>
                </a:solidFill>
                <a:effectLst>
                  <a:outerShdw blurRad="38100" dist="38100" dir="2700000" algn="tl">
                    <a:srgbClr val="000000">
                      <a:alpha val="43137"/>
                    </a:srgbClr>
                  </a:outerShdw>
                </a:effectLst>
              </a:rPr>
              <a:t>6.1 Momentum and </a:t>
            </a:r>
            <a:r>
              <a:rPr lang="en-US" sz="2400" b="1" i="1" u="sng" dirty="0" smtClean="0">
                <a:solidFill>
                  <a:srgbClr val="FF0000"/>
                </a:solidFill>
                <a:effectLst>
                  <a:outerShdw blurRad="38100" dist="38100" dir="2700000" algn="tl">
                    <a:srgbClr val="000000">
                      <a:alpha val="43137"/>
                    </a:srgbClr>
                  </a:outerShdw>
                </a:effectLst>
              </a:rPr>
              <a:t>Impulse</a:t>
            </a:r>
            <a:endParaRPr lang="tr-TR"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61546" y="43817"/>
            <a:ext cx="10515600" cy="3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rPr>
              <a:t>MOMENTUM AND </a:t>
            </a:r>
            <a:r>
              <a:rPr lang="tr-TR" sz="2400" b="1" i="1" dirty="0" smtClean="0">
                <a:solidFill>
                  <a:srgbClr val="FF0000"/>
                </a:solidFill>
              </a:rPr>
              <a:t>COLLISIONS</a:t>
            </a:r>
            <a:endParaRPr lang="tr-TR" sz="2400" b="1" i="1" dirty="0">
              <a:solidFill>
                <a:srgbClr val="FF0000"/>
              </a:solidFill>
            </a:endParaRPr>
          </a:p>
        </p:txBody>
      </p:sp>
      <p:sp>
        <p:nvSpPr>
          <p:cNvPr id="10" name="Yuvarlatılmış Dikdörtgen 9"/>
          <p:cNvSpPr/>
          <p:nvPr/>
        </p:nvSpPr>
        <p:spPr>
          <a:xfrm>
            <a:off x="9478108" y="1902002"/>
            <a:ext cx="852854" cy="524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558800" y="4722336"/>
            <a:ext cx="6736080" cy="923330"/>
          </a:xfrm>
          <a:prstGeom prst="rect">
            <a:avLst/>
          </a:prstGeom>
          <a:ln>
            <a:solidFill>
              <a:schemeClr val="tx1"/>
            </a:solidFill>
          </a:ln>
        </p:spPr>
        <p:txBody>
          <a:bodyPr wrap="square">
            <a:spAutoFit/>
          </a:bodyPr>
          <a:lstStyle/>
          <a:p>
            <a:r>
              <a:rPr lang="en-US" dirty="0"/>
              <a:t>The magnitude of the impulse delivered by a force during the time interval </a:t>
            </a:r>
            <a:r>
              <a:rPr lang="en-US" dirty="0">
                <a:latin typeface="Symbol" panose="05050102010706020507" pitchFamily="18" charset="2"/>
              </a:rPr>
              <a:t>D</a:t>
            </a:r>
            <a:r>
              <a:rPr lang="en-US" dirty="0"/>
              <a:t>t is equal to the area under the force vs. time graph as in Figure </a:t>
            </a:r>
            <a:r>
              <a:rPr lang="en-US" dirty="0" smtClean="0"/>
              <a:t>a </a:t>
            </a:r>
            <a:r>
              <a:rPr lang="en-US" dirty="0"/>
              <a:t>or, equivalently, to </a:t>
            </a:r>
            <a:r>
              <a:rPr lang="en-US" dirty="0" err="1"/>
              <a:t>F</a:t>
            </a:r>
            <a:r>
              <a:rPr lang="en-US" baseline="-25000" dirty="0" err="1"/>
              <a:t>av</a:t>
            </a:r>
            <a:r>
              <a:rPr lang="en-US" dirty="0" err="1">
                <a:latin typeface="Symbol" panose="05050102010706020507" pitchFamily="18" charset="2"/>
              </a:rPr>
              <a:t>D</a:t>
            </a:r>
            <a:r>
              <a:rPr lang="en-US" dirty="0" err="1"/>
              <a:t>t</a:t>
            </a:r>
            <a:r>
              <a:rPr lang="en-US" dirty="0"/>
              <a:t> as shown in Figure </a:t>
            </a:r>
            <a:r>
              <a:rPr lang="en-US" dirty="0" smtClean="0"/>
              <a:t>b</a:t>
            </a:r>
            <a:r>
              <a:rPr lang="en-US" dirty="0"/>
              <a:t>. </a:t>
            </a:r>
            <a:endParaRPr lang="tr-TR" dirty="0"/>
          </a:p>
        </p:txBody>
      </p:sp>
    </p:spTree>
    <p:extLst>
      <p:ext uri="{BB962C8B-B14F-4D97-AF65-F5344CB8AC3E}">
        <p14:creationId xmlns:p14="http://schemas.microsoft.com/office/powerpoint/2010/main" val="3353338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3567</TotalTime>
  <Words>1945</Words>
  <Application>Microsoft Office PowerPoint</Application>
  <PresentationFormat>Geniş ekran</PresentationFormat>
  <Paragraphs>160</Paragraphs>
  <Slides>68</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68</vt:i4>
      </vt:variant>
    </vt:vector>
  </HeadingPairs>
  <TitlesOfParts>
    <vt:vector size="75" baseType="lpstr">
      <vt:lpstr>Arial</vt:lpstr>
      <vt:lpstr>Calibri</vt:lpstr>
      <vt:lpstr>Calibri Light</vt:lpstr>
      <vt:lpstr>Cambria Math</vt:lpstr>
      <vt:lpstr>Symbol</vt:lpstr>
      <vt:lpstr>Times New Roman</vt:lpstr>
      <vt:lpstr>Office Teması</vt:lpstr>
      <vt:lpstr>2022-2023/Güz FİZİK 1 DERSİ FIZ1001 </vt:lpstr>
      <vt:lpstr>PowerPoint Sunusu</vt:lpstr>
      <vt:lpstr>Momentum and Collisions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AKIM VE DİRENÇ SORU ÇÖZÜMÜ</dc:title>
  <dc:creator>sony</dc:creator>
  <cp:lastModifiedBy>SÜREYYA AYDIN YÜKSEL</cp:lastModifiedBy>
  <cp:revision>448</cp:revision>
  <dcterms:created xsi:type="dcterms:W3CDTF">2020-03-25T17:45:21Z</dcterms:created>
  <dcterms:modified xsi:type="dcterms:W3CDTF">2022-11-12T14:24:24Z</dcterms:modified>
</cp:coreProperties>
</file>