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5"/>
  </p:notesMasterIdLst>
  <p:sldIdLst>
    <p:sldId id="288" r:id="rId2"/>
    <p:sldId id="259" r:id="rId3"/>
    <p:sldId id="260" r:id="rId4"/>
    <p:sldId id="261" r:id="rId5"/>
    <p:sldId id="262" r:id="rId6"/>
    <p:sldId id="263" r:id="rId7"/>
    <p:sldId id="264" r:id="rId8"/>
    <p:sldId id="292" r:id="rId9"/>
    <p:sldId id="267" r:id="rId10"/>
    <p:sldId id="293" r:id="rId11"/>
    <p:sldId id="269" r:id="rId12"/>
    <p:sldId id="270" r:id="rId13"/>
    <p:sldId id="291" r:id="rId14"/>
    <p:sldId id="271" r:id="rId15"/>
    <p:sldId id="272" r:id="rId16"/>
    <p:sldId id="273" r:id="rId17"/>
    <p:sldId id="274" r:id="rId18"/>
    <p:sldId id="275" r:id="rId19"/>
    <p:sldId id="276" r:id="rId20"/>
    <p:sldId id="277" r:id="rId21"/>
    <p:sldId id="278" r:id="rId22"/>
    <p:sldId id="279" r:id="rId23"/>
    <p:sldId id="280" r:id="rId24"/>
    <p:sldId id="290" r:id="rId25"/>
    <p:sldId id="281" r:id="rId26"/>
    <p:sldId id="282" r:id="rId27"/>
    <p:sldId id="283" r:id="rId28"/>
    <p:sldId id="285" r:id="rId29"/>
    <p:sldId id="289" r:id="rId30"/>
    <p:sldId id="287" r:id="rId31"/>
    <p:sldId id="294" r:id="rId32"/>
    <p:sldId id="295" r:id="rId33"/>
    <p:sldId id="296"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6"/>
    <a:srgbClr val="E9EFF7"/>
    <a:srgbClr val="0000FF"/>
    <a:srgbClr val="25C3E3"/>
    <a:srgbClr val="0000B4"/>
    <a:srgbClr val="5353FF"/>
    <a:srgbClr val="FF9D53"/>
    <a:srgbClr val="3B4285"/>
    <a:srgbClr val="17A3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576" autoAdjust="0"/>
  </p:normalViewPr>
  <p:slideViewPr>
    <p:cSldViewPr>
      <p:cViewPr varScale="1">
        <p:scale>
          <a:sx n="126" d="100"/>
          <a:sy n="126" d="100"/>
        </p:scale>
        <p:origin x="-1194" y="-90"/>
      </p:cViewPr>
      <p:guideLst>
        <p:guide orient="horz" pos="2160"/>
        <p:guide pos="2880"/>
      </p:guideLst>
    </p:cSldViewPr>
  </p:slideViewPr>
  <p:outlineViewPr>
    <p:cViewPr>
      <p:scale>
        <a:sx n="33" d="100"/>
        <a:sy n="33" d="100"/>
      </p:scale>
      <p:origin x="48" y="26226"/>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2FE50-FB2A-4DC7-9227-F859CF7B47F7}" type="doc">
      <dgm:prSet loTypeId="urn:microsoft.com/office/officeart/2005/8/layout/process1" loCatId="process" qsTypeId="urn:microsoft.com/office/officeart/2005/8/quickstyle/3d1" qsCatId="3D" csTypeId="urn:microsoft.com/office/officeart/2005/8/colors/colorful1#15" csCatId="colorful" phldr="1"/>
      <dgm:spPr/>
      <dgm:t>
        <a:bodyPr/>
        <a:lstStyle/>
        <a:p>
          <a:endParaRPr lang="tr-TR"/>
        </a:p>
      </dgm:t>
    </dgm:pt>
    <dgm:pt modelId="{A5DBA924-11B7-43B8-80F6-5FEA0A446050}">
      <dgm:prSet/>
      <dgm:spPr/>
      <dgm:t>
        <a:bodyPr/>
        <a:lstStyle/>
        <a:p>
          <a:pPr algn="l" rtl="0"/>
          <a:r>
            <a:rPr lang="tr-TR" dirty="0" err="1" smtClean="0"/>
            <a:t>Sib’lerin</a:t>
          </a:r>
          <a:r>
            <a:rPr lang="tr-TR" dirty="0" smtClean="0"/>
            <a:t> fonksiyonel bölümlerle, en alt birimlerinin performansları ile ilgili hususları.</a:t>
          </a:r>
          <a:endParaRPr lang="tr-TR" dirty="0"/>
        </a:p>
      </dgm:t>
    </dgm:pt>
    <dgm:pt modelId="{10569CD6-3C8C-41D0-B3D1-0D28CD0C762D}" type="parTrans" cxnId="{0736C538-6916-4971-8F18-3C4B3D815102}">
      <dgm:prSet/>
      <dgm:spPr/>
      <dgm:t>
        <a:bodyPr/>
        <a:lstStyle/>
        <a:p>
          <a:pPr algn="l"/>
          <a:endParaRPr lang="tr-TR">
            <a:solidFill>
              <a:schemeClr val="tx1"/>
            </a:solidFill>
          </a:endParaRPr>
        </a:p>
      </dgm:t>
    </dgm:pt>
    <dgm:pt modelId="{1168245A-0F4D-4EA3-8A90-C56E02D3D0B0}" type="sibTrans" cxnId="{0736C538-6916-4971-8F18-3C4B3D815102}">
      <dgm:prSet/>
      <dgm:spPr/>
      <dgm:t>
        <a:bodyPr/>
        <a:lstStyle/>
        <a:p>
          <a:pPr algn="l"/>
          <a:endParaRPr lang="tr-TR">
            <a:solidFill>
              <a:schemeClr val="tx1"/>
            </a:solidFill>
          </a:endParaRPr>
        </a:p>
      </dgm:t>
    </dgm:pt>
    <dgm:pt modelId="{03C785FC-DC15-49EA-9356-238A28852A6F}">
      <dgm:prSet/>
      <dgm:spPr>
        <a:solidFill>
          <a:srgbClr val="0000B4"/>
        </a:solidFill>
      </dgm:spPr>
      <dgm:t>
        <a:bodyPr/>
        <a:lstStyle/>
        <a:p>
          <a:pPr algn="l" rtl="0"/>
          <a:r>
            <a:rPr lang="tr-TR" dirty="0" smtClean="0"/>
            <a:t>Bu raporlar fonksiyonel taktik planların, eylem programlarının bütçelerinin içerdiği hedef, norm, faaliyet, standart ve politikaların stratejiye uygunluğu konusunu da araştır. </a:t>
          </a:r>
          <a:endParaRPr lang="tr-TR" dirty="0"/>
        </a:p>
      </dgm:t>
    </dgm:pt>
    <dgm:pt modelId="{A5FEE278-C470-4345-9FF3-3077ED405D76}" type="parTrans" cxnId="{5C3CD27B-D083-48A7-A4E2-B25F1E0C267A}">
      <dgm:prSet/>
      <dgm:spPr/>
      <dgm:t>
        <a:bodyPr/>
        <a:lstStyle/>
        <a:p>
          <a:pPr algn="l"/>
          <a:endParaRPr lang="tr-TR">
            <a:solidFill>
              <a:schemeClr val="tx1"/>
            </a:solidFill>
          </a:endParaRPr>
        </a:p>
      </dgm:t>
    </dgm:pt>
    <dgm:pt modelId="{2A733FBB-6042-4737-8B92-CB542FD1D8AE}" type="sibTrans" cxnId="{5C3CD27B-D083-48A7-A4E2-B25F1E0C267A}">
      <dgm:prSet/>
      <dgm:spPr/>
      <dgm:t>
        <a:bodyPr/>
        <a:lstStyle/>
        <a:p>
          <a:pPr algn="l"/>
          <a:endParaRPr lang="tr-TR">
            <a:solidFill>
              <a:schemeClr val="tx1"/>
            </a:solidFill>
          </a:endParaRPr>
        </a:p>
      </dgm:t>
    </dgm:pt>
    <dgm:pt modelId="{B69B9FA0-BEA9-4752-84BE-40DE9EB2C50A}">
      <dgm:prSet/>
      <dgm:spPr/>
      <dgm:t>
        <a:bodyPr/>
        <a:lstStyle/>
        <a:p>
          <a:pPr algn="l" rtl="0"/>
          <a:r>
            <a:rPr lang="tr-TR" dirty="0" smtClean="0"/>
            <a:t>Değişen çevre koşullarını da analiz edip stratejinin ve genel amaçların çevre koşullarına ve işletmenin niteliğine ya da özelliğine uygun olup olmadığında karar verir. </a:t>
          </a:r>
          <a:endParaRPr lang="tr-TR" dirty="0"/>
        </a:p>
      </dgm:t>
    </dgm:pt>
    <dgm:pt modelId="{B9D29AE5-BFCF-4FCA-93CE-4FE9525EFFB4}" type="parTrans" cxnId="{F5ED6BA5-07D4-4923-A8EC-B468D8B8B17E}">
      <dgm:prSet/>
      <dgm:spPr/>
      <dgm:t>
        <a:bodyPr/>
        <a:lstStyle/>
        <a:p>
          <a:pPr algn="l"/>
          <a:endParaRPr lang="tr-TR">
            <a:solidFill>
              <a:schemeClr val="tx1"/>
            </a:solidFill>
          </a:endParaRPr>
        </a:p>
      </dgm:t>
    </dgm:pt>
    <dgm:pt modelId="{12DEEB7F-FBA5-482A-86E3-51B1C8ECDB0A}" type="sibTrans" cxnId="{F5ED6BA5-07D4-4923-A8EC-B468D8B8B17E}">
      <dgm:prSet/>
      <dgm:spPr/>
      <dgm:t>
        <a:bodyPr/>
        <a:lstStyle/>
        <a:p>
          <a:pPr algn="l"/>
          <a:endParaRPr lang="tr-TR">
            <a:solidFill>
              <a:schemeClr val="tx1"/>
            </a:solidFill>
          </a:endParaRPr>
        </a:p>
      </dgm:t>
    </dgm:pt>
    <dgm:pt modelId="{3FE45ED8-22F4-45E2-8B11-00928962F4E3}" type="pres">
      <dgm:prSet presAssocID="{67D2FE50-FB2A-4DC7-9227-F859CF7B47F7}" presName="Name0" presStyleCnt="0">
        <dgm:presLayoutVars>
          <dgm:dir/>
          <dgm:resizeHandles val="exact"/>
        </dgm:presLayoutVars>
      </dgm:prSet>
      <dgm:spPr/>
      <dgm:t>
        <a:bodyPr/>
        <a:lstStyle/>
        <a:p>
          <a:endParaRPr lang="tr-TR"/>
        </a:p>
      </dgm:t>
    </dgm:pt>
    <dgm:pt modelId="{29A84F67-F4D4-4368-BC40-1DD6E0022C18}" type="pres">
      <dgm:prSet presAssocID="{A5DBA924-11B7-43B8-80F6-5FEA0A446050}" presName="node" presStyleLbl="node1" presStyleIdx="0" presStyleCnt="3">
        <dgm:presLayoutVars>
          <dgm:bulletEnabled val="1"/>
        </dgm:presLayoutVars>
      </dgm:prSet>
      <dgm:spPr/>
      <dgm:t>
        <a:bodyPr/>
        <a:lstStyle/>
        <a:p>
          <a:endParaRPr lang="tr-TR"/>
        </a:p>
      </dgm:t>
    </dgm:pt>
    <dgm:pt modelId="{FEE9F855-7301-418F-99DD-47D77FAB753D}" type="pres">
      <dgm:prSet presAssocID="{1168245A-0F4D-4EA3-8A90-C56E02D3D0B0}" presName="sibTrans" presStyleLbl="sibTrans2D1" presStyleIdx="0" presStyleCnt="2"/>
      <dgm:spPr/>
      <dgm:t>
        <a:bodyPr/>
        <a:lstStyle/>
        <a:p>
          <a:endParaRPr lang="tr-TR"/>
        </a:p>
      </dgm:t>
    </dgm:pt>
    <dgm:pt modelId="{662B96D7-C779-4C46-841D-58FAE86CF49C}" type="pres">
      <dgm:prSet presAssocID="{1168245A-0F4D-4EA3-8A90-C56E02D3D0B0}" presName="connectorText" presStyleLbl="sibTrans2D1" presStyleIdx="0" presStyleCnt="2"/>
      <dgm:spPr/>
      <dgm:t>
        <a:bodyPr/>
        <a:lstStyle/>
        <a:p>
          <a:endParaRPr lang="tr-TR"/>
        </a:p>
      </dgm:t>
    </dgm:pt>
    <dgm:pt modelId="{73CCC834-583D-4EE8-A043-F7BDCA06326E}" type="pres">
      <dgm:prSet presAssocID="{03C785FC-DC15-49EA-9356-238A28852A6F}" presName="node" presStyleLbl="node1" presStyleIdx="1" presStyleCnt="3">
        <dgm:presLayoutVars>
          <dgm:bulletEnabled val="1"/>
        </dgm:presLayoutVars>
      </dgm:prSet>
      <dgm:spPr/>
      <dgm:t>
        <a:bodyPr/>
        <a:lstStyle/>
        <a:p>
          <a:endParaRPr lang="tr-TR"/>
        </a:p>
      </dgm:t>
    </dgm:pt>
    <dgm:pt modelId="{69696E2C-BF73-4208-8F02-FF831FE0F44D}" type="pres">
      <dgm:prSet presAssocID="{2A733FBB-6042-4737-8B92-CB542FD1D8AE}" presName="sibTrans" presStyleLbl="sibTrans2D1" presStyleIdx="1" presStyleCnt="2"/>
      <dgm:spPr/>
      <dgm:t>
        <a:bodyPr/>
        <a:lstStyle/>
        <a:p>
          <a:endParaRPr lang="tr-TR"/>
        </a:p>
      </dgm:t>
    </dgm:pt>
    <dgm:pt modelId="{FF80A36F-1851-4D44-A5B4-4F0F46CE789E}" type="pres">
      <dgm:prSet presAssocID="{2A733FBB-6042-4737-8B92-CB542FD1D8AE}" presName="connectorText" presStyleLbl="sibTrans2D1" presStyleIdx="1" presStyleCnt="2"/>
      <dgm:spPr/>
      <dgm:t>
        <a:bodyPr/>
        <a:lstStyle/>
        <a:p>
          <a:endParaRPr lang="tr-TR"/>
        </a:p>
      </dgm:t>
    </dgm:pt>
    <dgm:pt modelId="{C33F3543-137A-41B2-B711-230AA24F9F93}" type="pres">
      <dgm:prSet presAssocID="{B69B9FA0-BEA9-4752-84BE-40DE9EB2C50A}" presName="node" presStyleLbl="node1" presStyleIdx="2" presStyleCnt="3">
        <dgm:presLayoutVars>
          <dgm:bulletEnabled val="1"/>
        </dgm:presLayoutVars>
      </dgm:prSet>
      <dgm:spPr/>
      <dgm:t>
        <a:bodyPr/>
        <a:lstStyle/>
        <a:p>
          <a:endParaRPr lang="tr-TR"/>
        </a:p>
      </dgm:t>
    </dgm:pt>
  </dgm:ptLst>
  <dgm:cxnLst>
    <dgm:cxn modelId="{DBB62D2B-F3E2-4D1D-9908-646D2BCB3E6A}" type="presOf" srcId="{1168245A-0F4D-4EA3-8A90-C56E02D3D0B0}" destId="{FEE9F855-7301-418F-99DD-47D77FAB753D}" srcOrd="0" destOrd="0" presId="urn:microsoft.com/office/officeart/2005/8/layout/process1"/>
    <dgm:cxn modelId="{5C3CD27B-D083-48A7-A4E2-B25F1E0C267A}" srcId="{67D2FE50-FB2A-4DC7-9227-F859CF7B47F7}" destId="{03C785FC-DC15-49EA-9356-238A28852A6F}" srcOrd="1" destOrd="0" parTransId="{A5FEE278-C470-4345-9FF3-3077ED405D76}" sibTransId="{2A733FBB-6042-4737-8B92-CB542FD1D8AE}"/>
    <dgm:cxn modelId="{BC741FE9-E1C0-4239-812D-B18B76D26553}" type="presOf" srcId="{B69B9FA0-BEA9-4752-84BE-40DE9EB2C50A}" destId="{C33F3543-137A-41B2-B711-230AA24F9F93}" srcOrd="0" destOrd="0" presId="urn:microsoft.com/office/officeart/2005/8/layout/process1"/>
    <dgm:cxn modelId="{FF0425DD-6341-40CA-A6FE-A549936695A0}" type="presOf" srcId="{67D2FE50-FB2A-4DC7-9227-F859CF7B47F7}" destId="{3FE45ED8-22F4-45E2-8B11-00928962F4E3}" srcOrd="0" destOrd="0" presId="urn:microsoft.com/office/officeart/2005/8/layout/process1"/>
    <dgm:cxn modelId="{7CF969F6-0634-4DC8-A5D3-AF7AA49337BD}" type="presOf" srcId="{2A733FBB-6042-4737-8B92-CB542FD1D8AE}" destId="{69696E2C-BF73-4208-8F02-FF831FE0F44D}" srcOrd="0" destOrd="0" presId="urn:microsoft.com/office/officeart/2005/8/layout/process1"/>
    <dgm:cxn modelId="{0736C538-6916-4971-8F18-3C4B3D815102}" srcId="{67D2FE50-FB2A-4DC7-9227-F859CF7B47F7}" destId="{A5DBA924-11B7-43B8-80F6-5FEA0A446050}" srcOrd="0" destOrd="0" parTransId="{10569CD6-3C8C-41D0-B3D1-0D28CD0C762D}" sibTransId="{1168245A-0F4D-4EA3-8A90-C56E02D3D0B0}"/>
    <dgm:cxn modelId="{F5ED6BA5-07D4-4923-A8EC-B468D8B8B17E}" srcId="{67D2FE50-FB2A-4DC7-9227-F859CF7B47F7}" destId="{B69B9FA0-BEA9-4752-84BE-40DE9EB2C50A}" srcOrd="2" destOrd="0" parTransId="{B9D29AE5-BFCF-4FCA-93CE-4FE9525EFFB4}" sibTransId="{12DEEB7F-FBA5-482A-86E3-51B1C8ECDB0A}"/>
    <dgm:cxn modelId="{0F421DA9-1736-45D6-81F6-AA63BA991B92}" type="presOf" srcId="{2A733FBB-6042-4737-8B92-CB542FD1D8AE}" destId="{FF80A36F-1851-4D44-A5B4-4F0F46CE789E}" srcOrd="1" destOrd="0" presId="urn:microsoft.com/office/officeart/2005/8/layout/process1"/>
    <dgm:cxn modelId="{C475C969-CFED-431B-9C56-AD5F6B76F1B2}" type="presOf" srcId="{03C785FC-DC15-49EA-9356-238A28852A6F}" destId="{73CCC834-583D-4EE8-A043-F7BDCA06326E}" srcOrd="0" destOrd="0" presId="urn:microsoft.com/office/officeart/2005/8/layout/process1"/>
    <dgm:cxn modelId="{D9368247-454B-454F-A86E-E6CC8CE97A7E}" type="presOf" srcId="{1168245A-0F4D-4EA3-8A90-C56E02D3D0B0}" destId="{662B96D7-C779-4C46-841D-58FAE86CF49C}" srcOrd="1" destOrd="0" presId="urn:microsoft.com/office/officeart/2005/8/layout/process1"/>
    <dgm:cxn modelId="{9B3DC1E5-5044-4F47-AE5D-FCF358C1CAF9}" type="presOf" srcId="{A5DBA924-11B7-43B8-80F6-5FEA0A446050}" destId="{29A84F67-F4D4-4368-BC40-1DD6E0022C18}" srcOrd="0" destOrd="0" presId="urn:microsoft.com/office/officeart/2005/8/layout/process1"/>
    <dgm:cxn modelId="{49AE3D6F-0721-42F3-BC19-4DBA063B3B63}" type="presParOf" srcId="{3FE45ED8-22F4-45E2-8B11-00928962F4E3}" destId="{29A84F67-F4D4-4368-BC40-1DD6E0022C18}" srcOrd="0" destOrd="0" presId="urn:microsoft.com/office/officeart/2005/8/layout/process1"/>
    <dgm:cxn modelId="{70F91BD7-FB78-4F08-B125-3FB4ACFF949C}" type="presParOf" srcId="{3FE45ED8-22F4-45E2-8B11-00928962F4E3}" destId="{FEE9F855-7301-418F-99DD-47D77FAB753D}" srcOrd="1" destOrd="0" presId="urn:microsoft.com/office/officeart/2005/8/layout/process1"/>
    <dgm:cxn modelId="{EC8B6884-6B5D-4FC4-8D2A-C4BF82B69B10}" type="presParOf" srcId="{FEE9F855-7301-418F-99DD-47D77FAB753D}" destId="{662B96D7-C779-4C46-841D-58FAE86CF49C}" srcOrd="0" destOrd="0" presId="urn:microsoft.com/office/officeart/2005/8/layout/process1"/>
    <dgm:cxn modelId="{49E25DAE-ED72-4C98-B1B3-1FDA210C3EA6}" type="presParOf" srcId="{3FE45ED8-22F4-45E2-8B11-00928962F4E3}" destId="{73CCC834-583D-4EE8-A043-F7BDCA06326E}" srcOrd="2" destOrd="0" presId="urn:microsoft.com/office/officeart/2005/8/layout/process1"/>
    <dgm:cxn modelId="{4684FA68-316C-440E-897F-ED27528B8257}" type="presParOf" srcId="{3FE45ED8-22F4-45E2-8B11-00928962F4E3}" destId="{69696E2C-BF73-4208-8F02-FF831FE0F44D}" srcOrd="3" destOrd="0" presId="urn:microsoft.com/office/officeart/2005/8/layout/process1"/>
    <dgm:cxn modelId="{55088F3A-ABE8-4B77-8829-BD1AFF89F03B}" type="presParOf" srcId="{69696E2C-BF73-4208-8F02-FF831FE0F44D}" destId="{FF80A36F-1851-4D44-A5B4-4F0F46CE789E}" srcOrd="0" destOrd="0" presId="urn:microsoft.com/office/officeart/2005/8/layout/process1"/>
    <dgm:cxn modelId="{DDF5FAEC-446D-4104-AF43-C222FAD586E1}" type="presParOf" srcId="{3FE45ED8-22F4-45E2-8B11-00928962F4E3}" destId="{C33F3543-137A-41B2-B711-230AA24F9F93}"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BF776-982C-4ECB-8059-8084B6FDB39A}" type="doc">
      <dgm:prSet loTypeId="urn:microsoft.com/office/officeart/2005/8/layout/chevron2" loCatId="process" qsTypeId="urn:microsoft.com/office/officeart/2005/8/quickstyle/3d2" qsCatId="3D" csTypeId="urn:microsoft.com/office/officeart/2005/8/colors/colorful1#16" csCatId="colorful" phldr="1"/>
      <dgm:spPr/>
      <dgm:t>
        <a:bodyPr/>
        <a:lstStyle/>
        <a:p>
          <a:endParaRPr lang="tr-TR"/>
        </a:p>
      </dgm:t>
    </dgm:pt>
    <dgm:pt modelId="{6A33E657-A501-4B2D-969B-EEB8F1983461}">
      <dgm:prSet custT="1"/>
      <dgm:spPr/>
      <dgm:t>
        <a:bodyPr/>
        <a:lstStyle/>
        <a:p>
          <a:pPr rtl="0"/>
          <a:endParaRPr lang="tr-TR" sz="1800"/>
        </a:p>
      </dgm:t>
    </dgm:pt>
    <dgm:pt modelId="{A5E32A6A-67BA-4ABC-A037-C357CC3E650B}" type="parTrans" cxnId="{137DF558-A99B-4943-9643-995637F59299}">
      <dgm:prSet/>
      <dgm:spPr/>
      <dgm:t>
        <a:bodyPr/>
        <a:lstStyle/>
        <a:p>
          <a:endParaRPr lang="tr-TR" sz="1800"/>
        </a:p>
      </dgm:t>
    </dgm:pt>
    <dgm:pt modelId="{CAE62B3F-1CD3-4E05-8733-DE8CF5963D73}" type="sibTrans" cxnId="{137DF558-A99B-4943-9643-995637F59299}">
      <dgm:prSet/>
      <dgm:spPr/>
      <dgm:t>
        <a:bodyPr/>
        <a:lstStyle/>
        <a:p>
          <a:endParaRPr lang="tr-TR" sz="1800"/>
        </a:p>
      </dgm:t>
    </dgm:pt>
    <dgm:pt modelId="{81C7B9EB-1A4C-4FD5-83FC-40FDD493FCBC}">
      <dgm:prSet custT="1"/>
      <dgm:spPr/>
      <dgm:t>
        <a:bodyPr/>
        <a:lstStyle/>
        <a:p>
          <a:pPr rtl="0"/>
          <a:r>
            <a:rPr lang="tr-TR" sz="1800" dirty="0" smtClean="0"/>
            <a:t>Yöneticilerin  aldıkları kararlar plan, program ve politika çerçevesinde oluyor mu?</a:t>
          </a:r>
          <a:endParaRPr lang="tr-TR" sz="1800" dirty="0"/>
        </a:p>
      </dgm:t>
    </dgm:pt>
    <dgm:pt modelId="{81DC9B37-75D5-4269-9E7D-B2DE698E4A23}" type="parTrans" cxnId="{CB026CBD-0F82-47BC-B4FE-2D91EC1D727C}">
      <dgm:prSet/>
      <dgm:spPr/>
      <dgm:t>
        <a:bodyPr/>
        <a:lstStyle/>
        <a:p>
          <a:endParaRPr lang="tr-TR" sz="1800"/>
        </a:p>
      </dgm:t>
    </dgm:pt>
    <dgm:pt modelId="{1C28001A-EB2F-40E5-92FC-898E36E844C3}" type="sibTrans" cxnId="{CB026CBD-0F82-47BC-B4FE-2D91EC1D727C}">
      <dgm:prSet/>
      <dgm:spPr/>
      <dgm:t>
        <a:bodyPr/>
        <a:lstStyle/>
        <a:p>
          <a:endParaRPr lang="tr-TR" sz="1800"/>
        </a:p>
      </dgm:t>
    </dgm:pt>
    <dgm:pt modelId="{437CD363-D72A-43B9-8769-A6A36720797E}">
      <dgm:prSet custT="1"/>
      <dgm:spPr/>
      <dgm:t>
        <a:bodyPr/>
        <a:lstStyle/>
        <a:p>
          <a:pPr rtl="0"/>
          <a:r>
            <a:rPr lang="tr-TR" sz="1800" dirty="0" smtClean="0"/>
            <a:t>Ayrılan kaynaklar yeterli mi?</a:t>
          </a:r>
          <a:endParaRPr lang="tr-TR" sz="1800" dirty="0"/>
        </a:p>
      </dgm:t>
    </dgm:pt>
    <dgm:pt modelId="{28A79AF0-D79C-459E-8068-39944EC8C13F}" type="parTrans" cxnId="{66E05DAF-5FC6-4C75-A86E-BAAF5E1BC172}">
      <dgm:prSet/>
      <dgm:spPr/>
      <dgm:t>
        <a:bodyPr/>
        <a:lstStyle/>
        <a:p>
          <a:endParaRPr lang="tr-TR" sz="1800"/>
        </a:p>
      </dgm:t>
    </dgm:pt>
    <dgm:pt modelId="{F1814838-F323-4632-83C2-F6EE6224F12A}" type="sibTrans" cxnId="{66E05DAF-5FC6-4C75-A86E-BAAF5E1BC172}">
      <dgm:prSet/>
      <dgm:spPr/>
      <dgm:t>
        <a:bodyPr/>
        <a:lstStyle/>
        <a:p>
          <a:endParaRPr lang="tr-TR" sz="1800"/>
        </a:p>
      </dgm:t>
    </dgm:pt>
    <dgm:pt modelId="{3C7E905C-0626-4E01-8EAD-9979F74B0BD0}">
      <dgm:prSet custT="1"/>
      <dgm:spPr/>
      <dgm:t>
        <a:bodyPr/>
        <a:lstStyle/>
        <a:p>
          <a:pPr rtl="0"/>
          <a:r>
            <a:rPr lang="tr-TR" sz="1800" dirty="0" smtClean="0"/>
            <a:t>Kaynaklar  yerinde ve akıllıca kullanılıyor mu?</a:t>
          </a:r>
          <a:endParaRPr lang="tr-TR" sz="1800" dirty="0"/>
        </a:p>
      </dgm:t>
    </dgm:pt>
    <dgm:pt modelId="{FDB35CEA-9470-4330-B3BB-A69828F8C9DC}" type="parTrans" cxnId="{323FDB12-FF6D-4866-9EE3-613D9E0C2CEB}">
      <dgm:prSet/>
      <dgm:spPr/>
      <dgm:t>
        <a:bodyPr/>
        <a:lstStyle/>
        <a:p>
          <a:endParaRPr lang="tr-TR" sz="1800"/>
        </a:p>
      </dgm:t>
    </dgm:pt>
    <dgm:pt modelId="{DC603375-929D-4E8B-9DA0-B2F2CB917FD6}" type="sibTrans" cxnId="{323FDB12-FF6D-4866-9EE3-613D9E0C2CEB}">
      <dgm:prSet/>
      <dgm:spPr/>
      <dgm:t>
        <a:bodyPr/>
        <a:lstStyle/>
        <a:p>
          <a:endParaRPr lang="tr-TR" sz="1800"/>
        </a:p>
      </dgm:t>
    </dgm:pt>
    <dgm:pt modelId="{A37E475B-7A65-4BDE-880F-31DAF7F5BEA0}">
      <dgm:prSet custT="1"/>
      <dgm:spPr/>
      <dgm:t>
        <a:bodyPr/>
        <a:lstStyle/>
        <a:p>
          <a:pPr rtl="0"/>
          <a:r>
            <a:rPr lang="tr-TR" sz="1800" dirty="0" smtClean="0"/>
            <a:t>Çevredeki olaylar beklenildiği gibi gelişiyor mu?</a:t>
          </a:r>
          <a:endParaRPr lang="tr-TR" sz="1800" dirty="0"/>
        </a:p>
      </dgm:t>
    </dgm:pt>
    <dgm:pt modelId="{9A077F40-DC78-440A-B26B-7B6D8C12B153}" type="parTrans" cxnId="{471B6E64-3CB6-4E98-A173-92B6EAB90098}">
      <dgm:prSet/>
      <dgm:spPr/>
      <dgm:t>
        <a:bodyPr/>
        <a:lstStyle/>
        <a:p>
          <a:endParaRPr lang="tr-TR" sz="1800"/>
        </a:p>
      </dgm:t>
    </dgm:pt>
    <dgm:pt modelId="{FE0747B3-967E-43F4-8CDA-1C293BB6C3C8}" type="sibTrans" cxnId="{471B6E64-3CB6-4E98-A173-92B6EAB90098}">
      <dgm:prSet/>
      <dgm:spPr/>
      <dgm:t>
        <a:bodyPr/>
        <a:lstStyle/>
        <a:p>
          <a:endParaRPr lang="tr-TR" sz="1800"/>
        </a:p>
      </dgm:t>
    </dgm:pt>
    <dgm:pt modelId="{C109AE92-93B4-4E2F-85D2-5F4E26E84EF7}">
      <dgm:prSet custT="1"/>
      <dgm:spPr/>
      <dgm:t>
        <a:bodyPr/>
        <a:lstStyle/>
        <a:p>
          <a:pPr rtl="0"/>
          <a:r>
            <a:rPr lang="tr-TR" sz="1800" dirty="0" smtClean="0"/>
            <a:t>Rakip firmaların tepkileri nasıl?</a:t>
          </a:r>
          <a:endParaRPr lang="tr-TR" sz="1800" dirty="0"/>
        </a:p>
      </dgm:t>
    </dgm:pt>
    <dgm:pt modelId="{9D132AE4-0BA7-4117-B560-CE3F244CCE37}" type="parTrans" cxnId="{2148F871-98A0-4771-96FC-51D274F69EFB}">
      <dgm:prSet/>
      <dgm:spPr/>
      <dgm:t>
        <a:bodyPr/>
        <a:lstStyle/>
        <a:p>
          <a:endParaRPr lang="tr-TR" sz="1800"/>
        </a:p>
      </dgm:t>
    </dgm:pt>
    <dgm:pt modelId="{BEEA5C54-2C73-49BA-AF37-1FFE51FBBAC3}" type="sibTrans" cxnId="{2148F871-98A0-4771-96FC-51D274F69EFB}">
      <dgm:prSet/>
      <dgm:spPr/>
      <dgm:t>
        <a:bodyPr/>
        <a:lstStyle/>
        <a:p>
          <a:endParaRPr lang="tr-TR" sz="1800"/>
        </a:p>
      </dgm:t>
    </dgm:pt>
    <dgm:pt modelId="{76287BF8-D72F-44EC-A04D-5C9083C8D166}">
      <dgm:prSet custT="1"/>
      <dgm:spPr/>
      <dgm:t>
        <a:bodyPr/>
        <a:lstStyle/>
        <a:p>
          <a:pPr rtl="0"/>
          <a:endParaRPr lang="tr-TR" sz="1800" dirty="0"/>
        </a:p>
      </dgm:t>
    </dgm:pt>
    <dgm:pt modelId="{F8D31C47-75DE-42BC-A372-B867E0478D7C}" type="parTrans" cxnId="{C4FC494A-47A6-4153-8070-190BDE0A5DC4}">
      <dgm:prSet/>
      <dgm:spPr/>
      <dgm:t>
        <a:bodyPr/>
        <a:lstStyle/>
        <a:p>
          <a:endParaRPr lang="tr-TR" sz="1800"/>
        </a:p>
      </dgm:t>
    </dgm:pt>
    <dgm:pt modelId="{2AB72A11-4991-4C4A-BF1B-4296D7328F91}" type="sibTrans" cxnId="{C4FC494A-47A6-4153-8070-190BDE0A5DC4}">
      <dgm:prSet/>
      <dgm:spPr/>
      <dgm:t>
        <a:bodyPr/>
        <a:lstStyle/>
        <a:p>
          <a:endParaRPr lang="tr-TR" sz="1800"/>
        </a:p>
      </dgm:t>
    </dgm:pt>
    <dgm:pt modelId="{F5C67105-1869-4F7B-8A0C-E83F9E46D38A}">
      <dgm:prSet custT="1"/>
      <dgm:spPr/>
      <dgm:t>
        <a:bodyPr/>
        <a:lstStyle/>
        <a:p>
          <a:pPr rtl="0"/>
          <a:endParaRPr lang="tr-TR" sz="1800" dirty="0"/>
        </a:p>
      </dgm:t>
    </dgm:pt>
    <dgm:pt modelId="{8E9ABC28-FDF9-41B8-8989-8A165B2545F6}" type="parTrans" cxnId="{0AFB0F91-CAFC-4CF6-A1A9-6168CF11E64F}">
      <dgm:prSet/>
      <dgm:spPr/>
      <dgm:t>
        <a:bodyPr/>
        <a:lstStyle/>
        <a:p>
          <a:endParaRPr lang="tr-TR" sz="1800"/>
        </a:p>
      </dgm:t>
    </dgm:pt>
    <dgm:pt modelId="{6DF73D88-2B2B-466F-9628-D9069978CC7E}" type="sibTrans" cxnId="{0AFB0F91-CAFC-4CF6-A1A9-6168CF11E64F}">
      <dgm:prSet/>
      <dgm:spPr/>
      <dgm:t>
        <a:bodyPr/>
        <a:lstStyle/>
        <a:p>
          <a:endParaRPr lang="tr-TR" sz="1800"/>
        </a:p>
      </dgm:t>
    </dgm:pt>
    <dgm:pt modelId="{8E20466E-1466-4097-A8D8-036D836177B1}">
      <dgm:prSet custT="1"/>
      <dgm:spPr/>
      <dgm:t>
        <a:bodyPr/>
        <a:lstStyle/>
        <a:p>
          <a:pPr rtl="0"/>
          <a:endParaRPr lang="tr-TR" sz="1800" dirty="0"/>
        </a:p>
      </dgm:t>
    </dgm:pt>
    <dgm:pt modelId="{627A2A8C-EBF2-40E4-A513-95CF4D9ECEA4}" type="parTrans" cxnId="{5EBAD6A8-8F6E-40C7-9F28-FDCF9182538B}">
      <dgm:prSet/>
      <dgm:spPr/>
      <dgm:t>
        <a:bodyPr/>
        <a:lstStyle/>
        <a:p>
          <a:endParaRPr lang="tr-TR" sz="1800"/>
        </a:p>
      </dgm:t>
    </dgm:pt>
    <dgm:pt modelId="{89CE8791-AA33-42FC-ACE5-96AAE4AEA200}" type="sibTrans" cxnId="{5EBAD6A8-8F6E-40C7-9F28-FDCF9182538B}">
      <dgm:prSet/>
      <dgm:spPr/>
      <dgm:t>
        <a:bodyPr/>
        <a:lstStyle/>
        <a:p>
          <a:endParaRPr lang="tr-TR" sz="1800"/>
        </a:p>
      </dgm:t>
    </dgm:pt>
    <dgm:pt modelId="{F5E156EE-220C-4DB7-8046-6DAF04B01E96}">
      <dgm:prSet custT="1"/>
      <dgm:spPr/>
      <dgm:t>
        <a:bodyPr/>
        <a:lstStyle/>
        <a:p>
          <a:pPr rtl="0"/>
          <a:endParaRPr lang="tr-TR" sz="1800" dirty="0"/>
        </a:p>
      </dgm:t>
    </dgm:pt>
    <dgm:pt modelId="{396C20BB-0F7A-41CF-A243-EA3549953965}" type="parTrans" cxnId="{FE744F04-78D4-47C0-9AE5-8812B738256D}">
      <dgm:prSet/>
      <dgm:spPr/>
      <dgm:t>
        <a:bodyPr/>
        <a:lstStyle/>
        <a:p>
          <a:endParaRPr lang="tr-TR" sz="1800"/>
        </a:p>
      </dgm:t>
    </dgm:pt>
    <dgm:pt modelId="{7657913F-B9D0-418A-A8F9-876E9EC3ADC4}" type="sibTrans" cxnId="{FE744F04-78D4-47C0-9AE5-8812B738256D}">
      <dgm:prSet/>
      <dgm:spPr/>
      <dgm:t>
        <a:bodyPr/>
        <a:lstStyle/>
        <a:p>
          <a:endParaRPr lang="tr-TR" sz="1800"/>
        </a:p>
      </dgm:t>
    </dgm:pt>
    <dgm:pt modelId="{BB56513B-1A09-479D-954C-3FFBE9B24356}">
      <dgm:prSet custT="1"/>
      <dgm:spPr/>
      <dgm:t>
        <a:bodyPr/>
        <a:lstStyle/>
        <a:p>
          <a:pPr rtl="0"/>
          <a:endParaRPr lang="tr-TR" sz="1800" dirty="0"/>
        </a:p>
      </dgm:t>
    </dgm:pt>
    <dgm:pt modelId="{A60FB7AE-DB1D-4140-A902-01EB17BFDB43}" type="parTrans" cxnId="{4B6AC385-8054-41A3-A01E-25109C3226AD}">
      <dgm:prSet/>
      <dgm:spPr/>
      <dgm:t>
        <a:bodyPr/>
        <a:lstStyle/>
        <a:p>
          <a:endParaRPr lang="tr-TR" sz="1800"/>
        </a:p>
      </dgm:t>
    </dgm:pt>
    <dgm:pt modelId="{48A4C434-1356-4AB2-8924-1E53A5CEDFF8}" type="sibTrans" cxnId="{4B6AC385-8054-41A3-A01E-25109C3226AD}">
      <dgm:prSet/>
      <dgm:spPr/>
      <dgm:t>
        <a:bodyPr/>
        <a:lstStyle/>
        <a:p>
          <a:endParaRPr lang="tr-TR" sz="1800"/>
        </a:p>
      </dgm:t>
    </dgm:pt>
    <dgm:pt modelId="{65276352-4080-4AF8-A247-43CACF501FB7}">
      <dgm:prSet custT="1"/>
      <dgm:spPr/>
      <dgm:t>
        <a:bodyPr/>
        <a:lstStyle/>
        <a:p>
          <a:pPr rtl="0"/>
          <a:endParaRPr lang="tr-TR" sz="1800" dirty="0"/>
        </a:p>
      </dgm:t>
    </dgm:pt>
    <dgm:pt modelId="{F472ED22-5B14-41F3-8662-E7047A79B3E3}" type="parTrans" cxnId="{7555B8D0-6A07-49AE-871A-48573FDFC164}">
      <dgm:prSet/>
      <dgm:spPr/>
      <dgm:t>
        <a:bodyPr/>
        <a:lstStyle/>
        <a:p>
          <a:endParaRPr lang="tr-TR" sz="1800"/>
        </a:p>
      </dgm:t>
    </dgm:pt>
    <dgm:pt modelId="{7B581006-99AA-46DD-AEC5-9EDBC40A98FE}" type="sibTrans" cxnId="{7555B8D0-6A07-49AE-871A-48573FDFC164}">
      <dgm:prSet/>
      <dgm:spPr/>
      <dgm:t>
        <a:bodyPr/>
        <a:lstStyle/>
        <a:p>
          <a:endParaRPr lang="tr-TR" sz="1800"/>
        </a:p>
      </dgm:t>
    </dgm:pt>
    <dgm:pt modelId="{3ADA964D-A35B-4736-96BF-068079F5F336}">
      <dgm:prSet custT="1"/>
      <dgm:spPr/>
      <dgm:t>
        <a:bodyPr/>
        <a:lstStyle/>
        <a:p>
          <a:pPr rtl="0"/>
          <a:r>
            <a:rPr lang="tr-TR" sz="1800" dirty="0" smtClean="0"/>
            <a:t>Kısa vadeli hedeflerden, orta ve uzun vadeli hedeflere ulaşmak nasıl oluyor?</a:t>
          </a:r>
          <a:endParaRPr lang="tr-TR" sz="1800" dirty="0"/>
        </a:p>
      </dgm:t>
    </dgm:pt>
    <dgm:pt modelId="{6D44EA29-E7D5-4EEB-9C4F-4FC0E740A772}" type="parTrans" cxnId="{D607106A-7EB1-4C33-B74B-0B8A4B20CC1E}">
      <dgm:prSet/>
      <dgm:spPr/>
      <dgm:t>
        <a:bodyPr/>
        <a:lstStyle/>
        <a:p>
          <a:endParaRPr lang="tr-TR" sz="1800"/>
        </a:p>
      </dgm:t>
    </dgm:pt>
    <dgm:pt modelId="{3B55A2DA-D050-47B3-B3E8-2A7701CB2645}" type="sibTrans" cxnId="{D607106A-7EB1-4C33-B74B-0B8A4B20CC1E}">
      <dgm:prSet/>
      <dgm:spPr/>
      <dgm:t>
        <a:bodyPr/>
        <a:lstStyle/>
        <a:p>
          <a:endParaRPr lang="tr-TR" sz="1800"/>
        </a:p>
      </dgm:t>
    </dgm:pt>
    <dgm:pt modelId="{E6D14A99-8B51-4610-B337-5B68873BD8A5}">
      <dgm:prSet custT="1"/>
      <dgm:spPr/>
      <dgm:t>
        <a:bodyPr/>
        <a:lstStyle/>
        <a:p>
          <a:pPr rtl="0"/>
          <a:endParaRPr lang="tr-TR" sz="1800" dirty="0"/>
        </a:p>
      </dgm:t>
    </dgm:pt>
    <dgm:pt modelId="{04B5262E-6B44-4FD1-9A05-F6BBEA39988B}" type="parTrans" cxnId="{7E53B031-E9F0-420B-8DE9-3EDC18B7E526}">
      <dgm:prSet/>
      <dgm:spPr/>
      <dgm:t>
        <a:bodyPr/>
        <a:lstStyle/>
        <a:p>
          <a:endParaRPr lang="tr-TR" sz="1800"/>
        </a:p>
      </dgm:t>
    </dgm:pt>
    <dgm:pt modelId="{0A8BC4D5-7CB3-4E68-8DE8-2181B3CD6748}" type="sibTrans" cxnId="{7E53B031-E9F0-420B-8DE9-3EDC18B7E526}">
      <dgm:prSet/>
      <dgm:spPr/>
      <dgm:t>
        <a:bodyPr/>
        <a:lstStyle/>
        <a:p>
          <a:endParaRPr lang="tr-TR" sz="1800"/>
        </a:p>
      </dgm:t>
    </dgm:pt>
    <dgm:pt modelId="{E48160F7-9CED-479C-B648-06C5EBA8EAA9}">
      <dgm:prSet custT="1"/>
      <dgm:spPr/>
      <dgm:t>
        <a:bodyPr/>
        <a:lstStyle/>
        <a:p>
          <a:pPr rtl="0"/>
          <a:r>
            <a:rPr lang="tr-TR" sz="1800" dirty="0" smtClean="0"/>
            <a:t>İleri ki dönemlerde gidişat ne olacak?</a:t>
          </a:r>
          <a:endParaRPr lang="tr-TR" sz="1800" dirty="0"/>
        </a:p>
      </dgm:t>
    </dgm:pt>
    <dgm:pt modelId="{92E4A6FC-F900-4A64-B922-9C21244E3EE6}" type="parTrans" cxnId="{2F6DA94C-9511-4C17-802F-500CF612F932}">
      <dgm:prSet/>
      <dgm:spPr/>
      <dgm:t>
        <a:bodyPr/>
        <a:lstStyle/>
        <a:p>
          <a:endParaRPr lang="tr-TR" sz="1800"/>
        </a:p>
      </dgm:t>
    </dgm:pt>
    <dgm:pt modelId="{66E45C91-3133-4576-AA65-966BB16C9F27}" type="sibTrans" cxnId="{2F6DA94C-9511-4C17-802F-500CF612F932}">
      <dgm:prSet/>
      <dgm:spPr/>
      <dgm:t>
        <a:bodyPr/>
        <a:lstStyle/>
        <a:p>
          <a:endParaRPr lang="tr-TR" sz="1800"/>
        </a:p>
      </dgm:t>
    </dgm:pt>
    <dgm:pt modelId="{09433ACC-1CF0-416A-AF4F-2CBD65D3F2B6}">
      <dgm:prSet custT="1"/>
      <dgm:spPr/>
      <dgm:t>
        <a:bodyPr/>
        <a:lstStyle/>
        <a:p>
          <a:pPr rtl="0"/>
          <a:endParaRPr lang="tr-TR" sz="1800" dirty="0"/>
        </a:p>
      </dgm:t>
    </dgm:pt>
    <dgm:pt modelId="{5C8D3665-2AFF-45D6-9884-EA7F0299501F}" type="parTrans" cxnId="{12460283-E335-4C23-AF4E-D68D1B4533BB}">
      <dgm:prSet/>
      <dgm:spPr/>
      <dgm:t>
        <a:bodyPr/>
        <a:lstStyle/>
        <a:p>
          <a:endParaRPr lang="tr-TR" sz="1800"/>
        </a:p>
      </dgm:t>
    </dgm:pt>
    <dgm:pt modelId="{90521EF0-F458-4519-B4DD-7DBD3AD845B4}" type="sibTrans" cxnId="{12460283-E335-4C23-AF4E-D68D1B4533BB}">
      <dgm:prSet/>
      <dgm:spPr/>
      <dgm:t>
        <a:bodyPr/>
        <a:lstStyle/>
        <a:p>
          <a:endParaRPr lang="tr-TR" sz="1800"/>
        </a:p>
      </dgm:t>
    </dgm:pt>
    <dgm:pt modelId="{4CD28F3C-3C2A-43E3-9E3C-4B1CA0117C04}">
      <dgm:prSet custT="1"/>
      <dgm:spPr/>
      <dgm:t>
        <a:bodyPr/>
        <a:lstStyle/>
        <a:p>
          <a:pPr rtl="0"/>
          <a:r>
            <a:rPr lang="tr-TR" sz="1800" dirty="0" smtClean="0"/>
            <a:t>Stratejik planlardan eylemsel planlara kadar bütünleşik plan sisteminin genel başarısı nasıl, hazırlanıldığı şekilde uygulamaya devam edilmeli mi? </a:t>
          </a:r>
          <a:endParaRPr lang="tr-TR" sz="1800" dirty="0"/>
        </a:p>
      </dgm:t>
    </dgm:pt>
    <dgm:pt modelId="{C0E98ADA-A786-42E3-A6A7-759795D04FC9}" type="parTrans" cxnId="{5009E12A-F3AB-41B0-BA39-BF2A9147A81F}">
      <dgm:prSet/>
      <dgm:spPr/>
      <dgm:t>
        <a:bodyPr/>
        <a:lstStyle/>
        <a:p>
          <a:endParaRPr lang="tr-TR" sz="1800"/>
        </a:p>
      </dgm:t>
    </dgm:pt>
    <dgm:pt modelId="{55953DA8-A14F-4D1D-BA6F-33B4A04CAD2F}" type="sibTrans" cxnId="{5009E12A-F3AB-41B0-BA39-BF2A9147A81F}">
      <dgm:prSet/>
      <dgm:spPr/>
      <dgm:t>
        <a:bodyPr/>
        <a:lstStyle/>
        <a:p>
          <a:endParaRPr lang="tr-TR" sz="1800"/>
        </a:p>
      </dgm:t>
    </dgm:pt>
    <dgm:pt modelId="{04F0F346-D8E6-4469-8D8F-09807A32B229}">
      <dgm:prSet custT="1"/>
      <dgm:spPr/>
      <dgm:t>
        <a:bodyPr/>
        <a:lstStyle/>
        <a:p>
          <a:pPr rtl="0"/>
          <a:endParaRPr lang="tr-TR" sz="1800" dirty="0"/>
        </a:p>
      </dgm:t>
    </dgm:pt>
    <dgm:pt modelId="{112EC59F-384B-4750-A63C-A07DF4BE07C8}" type="parTrans" cxnId="{F60869F8-CC9E-48F2-9DEE-8E3CE4D0B3F3}">
      <dgm:prSet/>
      <dgm:spPr/>
      <dgm:t>
        <a:bodyPr/>
        <a:lstStyle/>
        <a:p>
          <a:endParaRPr lang="tr-TR" sz="1800"/>
        </a:p>
      </dgm:t>
    </dgm:pt>
    <dgm:pt modelId="{4BEF04CD-2B69-4873-9BD0-02C1C83161CA}" type="sibTrans" cxnId="{F60869F8-CC9E-48F2-9DEE-8E3CE4D0B3F3}">
      <dgm:prSet/>
      <dgm:spPr/>
      <dgm:t>
        <a:bodyPr/>
        <a:lstStyle/>
        <a:p>
          <a:endParaRPr lang="tr-TR" sz="1800"/>
        </a:p>
      </dgm:t>
    </dgm:pt>
    <dgm:pt modelId="{254FBE0B-1B5A-4A85-975A-502861CE5995}" type="pres">
      <dgm:prSet presAssocID="{E65BF776-982C-4ECB-8059-8084B6FDB39A}" presName="linearFlow" presStyleCnt="0">
        <dgm:presLayoutVars>
          <dgm:dir/>
          <dgm:animLvl val="lvl"/>
          <dgm:resizeHandles val="exact"/>
        </dgm:presLayoutVars>
      </dgm:prSet>
      <dgm:spPr/>
      <dgm:t>
        <a:bodyPr/>
        <a:lstStyle/>
        <a:p>
          <a:endParaRPr lang="tr-TR"/>
        </a:p>
      </dgm:t>
    </dgm:pt>
    <dgm:pt modelId="{D931F372-532F-418E-A306-A3CA11C00471}" type="pres">
      <dgm:prSet presAssocID="{6A33E657-A501-4B2D-969B-EEB8F1983461}" presName="composite" presStyleCnt="0"/>
      <dgm:spPr/>
      <dgm:t>
        <a:bodyPr/>
        <a:lstStyle/>
        <a:p>
          <a:endParaRPr lang="tr-TR"/>
        </a:p>
      </dgm:t>
    </dgm:pt>
    <dgm:pt modelId="{8CE08ADD-71AF-43B4-9C72-6645A657CB88}" type="pres">
      <dgm:prSet presAssocID="{6A33E657-A501-4B2D-969B-EEB8F1983461}" presName="parentText" presStyleLbl="alignNode1" presStyleIdx="0" presStyleCnt="8">
        <dgm:presLayoutVars>
          <dgm:chMax val="1"/>
          <dgm:bulletEnabled val="1"/>
        </dgm:presLayoutVars>
      </dgm:prSet>
      <dgm:spPr/>
      <dgm:t>
        <a:bodyPr/>
        <a:lstStyle/>
        <a:p>
          <a:endParaRPr lang="tr-TR"/>
        </a:p>
      </dgm:t>
    </dgm:pt>
    <dgm:pt modelId="{8DC2AF9C-5D34-42C3-A6B8-22EFC58BF2BF}" type="pres">
      <dgm:prSet presAssocID="{6A33E657-A501-4B2D-969B-EEB8F1983461}" presName="descendantText" presStyleLbl="alignAcc1" presStyleIdx="0" presStyleCnt="8">
        <dgm:presLayoutVars>
          <dgm:bulletEnabled val="1"/>
        </dgm:presLayoutVars>
      </dgm:prSet>
      <dgm:spPr/>
      <dgm:t>
        <a:bodyPr/>
        <a:lstStyle/>
        <a:p>
          <a:endParaRPr lang="tr-TR"/>
        </a:p>
      </dgm:t>
    </dgm:pt>
    <dgm:pt modelId="{0FF65BBC-1A07-4B54-A320-B3EE2EC0F2FA}" type="pres">
      <dgm:prSet presAssocID="{CAE62B3F-1CD3-4E05-8733-DE8CF5963D73}" presName="sp" presStyleCnt="0"/>
      <dgm:spPr/>
      <dgm:t>
        <a:bodyPr/>
        <a:lstStyle/>
        <a:p>
          <a:endParaRPr lang="tr-TR"/>
        </a:p>
      </dgm:t>
    </dgm:pt>
    <dgm:pt modelId="{FED2D4DA-E202-4C94-BFF2-21BA37CDB97A}" type="pres">
      <dgm:prSet presAssocID="{F5C67105-1869-4F7B-8A0C-E83F9E46D38A}" presName="composite" presStyleCnt="0"/>
      <dgm:spPr/>
      <dgm:t>
        <a:bodyPr/>
        <a:lstStyle/>
        <a:p>
          <a:endParaRPr lang="tr-TR"/>
        </a:p>
      </dgm:t>
    </dgm:pt>
    <dgm:pt modelId="{B5EDAC78-AD78-4B29-92C7-7EE57859625D}" type="pres">
      <dgm:prSet presAssocID="{F5C67105-1869-4F7B-8A0C-E83F9E46D38A}" presName="parentText" presStyleLbl="alignNode1" presStyleIdx="1" presStyleCnt="8">
        <dgm:presLayoutVars>
          <dgm:chMax val="1"/>
          <dgm:bulletEnabled val="1"/>
        </dgm:presLayoutVars>
      </dgm:prSet>
      <dgm:spPr/>
      <dgm:t>
        <a:bodyPr/>
        <a:lstStyle/>
        <a:p>
          <a:endParaRPr lang="tr-TR"/>
        </a:p>
      </dgm:t>
    </dgm:pt>
    <dgm:pt modelId="{064E5627-AC2C-4EFC-908F-6D223B2976F6}" type="pres">
      <dgm:prSet presAssocID="{F5C67105-1869-4F7B-8A0C-E83F9E46D38A}" presName="descendantText" presStyleLbl="alignAcc1" presStyleIdx="1" presStyleCnt="8">
        <dgm:presLayoutVars>
          <dgm:bulletEnabled val="1"/>
        </dgm:presLayoutVars>
      </dgm:prSet>
      <dgm:spPr/>
      <dgm:t>
        <a:bodyPr/>
        <a:lstStyle/>
        <a:p>
          <a:endParaRPr lang="tr-TR"/>
        </a:p>
      </dgm:t>
    </dgm:pt>
    <dgm:pt modelId="{AEE2D098-FDFC-4476-A172-90F22F20845A}" type="pres">
      <dgm:prSet presAssocID="{6DF73D88-2B2B-466F-9628-D9069978CC7E}" presName="sp" presStyleCnt="0"/>
      <dgm:spPr/>
      <dgm:t>
        <a:bodyPr/>
        <a:lstStyle/>
        <a:p>
          <a:endParaRPr lang="tr-TR"/>
        </a:p>
      </dgm:t>
    </dgm:pt>
    <dgm:pt modelId="{2503C6DF-ECD7-4CEB-B14B-3091A0FCA600}" type="pres">
      <dgm:prSet presAssocID="{8E20466E-1466-4097-A8D8-036D836177B1}" presName="composite" presStyleCnt="0"/>
      <dgm:spPr/>
      <dgm:t>
        <a:bodyPr/>
        <a:lstStyle/>
        <a:p>
          <a:endParaRPr lang="tr-TR"/>
        </a:p>
      </dgm:t>
    </dgm:pt>
    <dgm:pt modelId="{1E50EC67-CA02-40B5-ACD2-CE6FCCEF00AA}" type="pres">
      <dgm:prSet presAssocID="{8E20466E-1466-4097-A8D8-036D836177B1}" presName="parentText" presStyleLbl="alignNode1" presStyleIdx="2" presStyleCnt="8">
        <dgm:presLayoutVars>
          <dgm:chMax val="1"/>
          <dgm:bulletEnabled val="1"/>
        </dgm:presLayoutVars>
      </dgm:prSet>
      <dgm:spPr/>
      <dgm:t>
        <a:bodyPr/>
        <a:lstStyle/>
        <a:p>
          <a:endParaRPr lang="tr-TR"/>
        </a:p>
      </dgm:t>
    </dgm:pt>
    <dgm:pt modelId="{7DB93593-D03B-4125-B074-C24126414702}" type="pres">
      <dgm:prSet presAssocID="{8E20466E-1466-4097-A8D8-036D836177B1}" presName="descendantText" presStyleLbl="alignAcc1" presStyleIdx="2" presStyleCnt="8">
        <dgm:presLayoutVars>
          <dgm:bulletEnabled val="1"/>
        </dgm:presLayoutVars>
      </dgm:prSet>
      <dgm:spPr/>
      <dgm:t>
        <a:bodyPr/>
        <a:lstStyle/>
        <a:p>
          <a:endParaRPr lang="tr-TR"/>
        </a:p>
      </dgm:t>
    </dgm:pt>
    <dgm:pt modelId="{3756538F-3A9E-4D04-B4E5-0D030921BEAC}" type="pres">
      <dgm:prSet presAssocID="{89CE8791-AA33-42FC-ACE5-96AAE4AEA200}" presName="sp" presStyleCnt="0"/>
      <dgm:spPr/>
      <dgm:t>
        <a:bodyPr/>
        <a:lstStyle/>
        <a:p>
          <a:endParaRPr lang="tr-TR"/>
        </a:p>
      </dgm:t>
    </dgm:pt>
    <dgm:pt modelId="{B2CE3127-6CEA-4A19-A868-79B517EEAB59}" type="pres">
      <dgm:prSet presAssocID="{F5E156EE-220C-4DB7-8046-6DAF04B01E96}" presName="composite" presStyleCnt="0"/>
      <dgm:spPr/>
      <dgm:t>
        <a:bodyPr/>
        <a:lstStyle/>
        <a:p>
          <a:endParaRPr lang="tr-TR"/>
        </a:p>
      </dgm:t>
    </dgm:pt>
    <dgm:pt modelId="{298ABF3F-7398-4050-877B-91757FF7F966}" type="pres">
      <dgm:prSet presAssocID="{F5E156EE-220C-4DB7-8046-6DAF04B01E96}" presName="parentText" presStyleLbl="alignNode1" presStyleIdx="3" presStyleCnt="8">
        <dgm:presLayoutVars>
          <dgm:chMax val="1"/>
          <dgm:bulletEnabled val="1"/>
        </dgm:presLayoutVars>
      </dgm:prSet>
      <dgm:spPr/>
      <dgm:t>
        <a:bodyPr/>
        <a:lstStyle/>
        <a:p>
          <a:endParaRPr lang="tr-TR"/>
        </a:p>
      </dgm:t>
    </dgm:pt>
    <dgm:pt modelId="{6890DE74-832D-43EF-8C78-BF690AC5A1FA}" type="pres">
      <dgm:prSet presAssocID="{F5E156EE-220C-4DB7-8046-6DAF04B01E96}" presName="descendantText" presStyleLbl="alignAcc1" presStyleIdx="3" presStyleCnt="8">
        <dgm:presLayoutVars>
          <dgm:bulletEnabled val="1"/>
        </dgm:presLayoutVars>
      </dgm:prSet>
      <dgm:spPr/>
      <dgm:t>
        <a:bodyPr/>
        <a:lstStyle/>
        <a:p>
          <a:endParaRPr lang="tr-TR"/>
        </a:p>
      </dgm:t>
    </dgm:pt>
    <dgm:pt modelId="{929E7231-F777-4048-BBC7-BE4C2845F3BC}" type="pres">
      <dgm:prSet presAssocID="{7657913F-B9D0-418A-A8F9-876E9EC3ADC4}" presName="sp" presStyleCnt="0"/>
      <dgm:spPr/>
      <dgm:t>
        <a:bodyPr/>
        <a:lstStyle/>
        <a:p>
          <a:endParaRPr lang="tr-TR"/>
        </a:p>
      </dgm:t>
    </dgm:pt>
    <dgm:pt modelId="{9506961E-8290-4A1E-A58E-7A25873FF0AF}" type="pres">
      <dgm:prSet presAssocID="{BB56513B-1A09-479D-954C-3FFBE9B24356}" presName="composite" presStyleCnt="0"/>
      <dgm:spPr/>
      <dgm:t>
        <a:bodyPr/>
        <a:lstStyle/>
        <a:p>
          <a:endParaRPr lang="tr-TR"/>
        </a:p>
      </dgm:t>
    </dgm:pt>
    <dgm:pt modelId="{4BA33C01-3893-4CFF-A251-506AD11BDA04}" type="pres">
      <dgm:prSet presAssocID="{BB56513B-1A09-479D-954C-3FFBE9B24356}" presName="parentText" presStyleLbl="alignNode1" presStyleIdx="4" presStyleCnt="8">
        <dgm:presLayoutVars>
          <dgm:chMax val="1"/>
          <dgm:bulletEnabled val="1"/>
        </dgm:presLayoutVars>
      </dgm:prSet>
      <dgm:spPr/>
      <dgm:t>
        <a:bodyPr/>
        <a:lstStyle/>
        <a:p>
          <a:endParaRPr lang="tr-TR"/>
        </a:p>
      </dgm:t>
    </dgm:pt>
    <dgm:pt modelId="{E017CBCF-6F5B-4C06-9205-2D56C16BB1AE}" type="pres">
      <dgm:prSet presAssocID="{BB56513B-1A09-479D-954C-3FFBE9B24356}" presName="descendantText" presStyleLbl="alignAcc1" presStyleIdx="4" presStyleCnt="8">
        <dgm:presLayoutVars>
          <dgm:bulletEnabled val="1"/>
        </dgm:presLayoutVars>
      </dgm:prSet>
      <dgm:spPr/>
      <dgm:t>
        <a:bodyPr/>
        <a:lstStyle/>
        <a:p>
          <a:endParaRPr lang="tr-TR"/>
        </a:p>
      </dgm:t>
    </dgm:pt>
    <dgm:pt modelId="{784B5FFA-31BD-44BE-A14D-51C263698292}" type="pres">
      <dgm:prSet presAssocID="{48A4C434-1356-4AB2-8924-1E53A5CEDFF8}" presName="sp" presStyleCnt="0"/>
      <dgm:spPr/>
      <dgm:t>
        <a:bodyPr/>
        <a:lstStyle/>
        <a:p>
          <a:endParaRPr lang="tr-TR"/>
        </a:p>
      </dgm:t>
    </dgm:pt>
    <dgm:pt modelId="{AE393E6C-3C91-45EA-B9BD-832D0C6BAEF6}" type="pres">
      <dgm:prSet presAssocID="{65276352-4080-4AF8-A247-43CACF501FB7}" presName="composite" presStyleCnt="0"/>
      <dgm:spPr/>
      <dgm:t>
        <a:bodyPr/>
        <a:lstStyle/>
        <a:p>
          <a:endParaRPr lang="tr-TR"/>
        </a:p>
      </dgm:t>
    </dgm:pt>
    <dgm:pt modelId="{9EE882F2-898B-48D1-B0F3-C01F09BE7DD3}" type="pres">
      <dgm:prSet presAssocID="{65276352-4080-4AF8-A247-43CACF501FB7}" presName="parentText" presStyleLbl="alignNode1" presStyleIdx="5" presStyleCnt="8">
        <dgm:presLayoutVars>
          <dgm:chMax val="1"/>
          <dgm:bulletEnabled val="1"/>
        </dgm:presLayoutVars>
      </dgm:prSet>
      <dgm:spPr/>
      <dgm:t>
        <a:bodyPr/>
        <a:lstStyle/>
        <a:p>
          <a:endParaRPr lang="tr-TR"/>
        </a:p>
      </dgm:t>
    </dgm:pt>
    <dgm:pt modelId="{BCF750AF-EEC0-4274-BCB3-AA24EF0FE21B}" type="pres">
      <dgm:prSet presAssocID="{65276352-4080-4AF8-A247-43CACF501FB7}" presName="descendantText" presStyleLbl="alignAcc1" presStyleIdx="5" presStyleCnt="8">
        <dgm:presLayoutVars>
          <dgm:bulletEnabled val="1"/>
        </dgm:presLayoutVars>
      </dgm:prSet>
      <dgm:spPr/>
      <dgm:t>
        <a:bodyPr/>
        <a:lstStyle/>
        <a:p>
          <a:endParaRPr lang="tr-TR"/>
        </a:p>
      </dgm:t>
    </dgm:pt>
    <dgm:pt modelId="{848C0BA4-71AD-4301-9917-974B81A3F7B5}" type="pres">
      <dgm:prSet presAssocID="{7B581006-99AA-46DD-AEC5-9EDBC40A98FE}" presName="sp" presStyleCnt="0"/>
      <dgm:spPr/>
      <dgm:t>
        <a:bodyPr/>
        <a:lstStyle/>
        <a:p>
          <a:endParaRPr lang="tr-TR"/>
        </a:p>
      </dgm:t>
    </dgm:pt>
    <dgm:pt modelId="{C57D9CE2-0152-4EED-A599-9FD1F398469F}" type="pres">
      <dgm:prSet presAssocID="{E6D14A99-8B51-4610-B337-5B68873BD8A5}" presName="composite" presStyleCnt="0"/>
      <dgm:spPr/>
      <dgm:t>
        <a:bodyPr/>
        <a:lstStyle/>
        <a:p>
          <a:endParaRPr lang="tr-TR"/>
        </a:p>
      </dgm:t>
    </dgm:pt>
    <dgm:pt modelId="{BBEBFBCE-7CCA-4D9E-9CF6-AB5CC0E17681}" type="pres">
      <dgm:prSet presAssocID="{E6D14A99-8B51-4610-B337-5B68873BD8A5}" presName="parentText" presStyleLbl="alignNode1" presStyleIdx="6" presStyleCnt="8">
        <dgm:presLayoutVars>
          <dgm:chMax val="1"/>
          <dgm:bulletEnabled val="1"/>
        </dgm:presLayoutVars>
      </dgm:prSet>
      <dgm:spPr/>
      <dgm:t>
        <a:bodyPr/>
        <a:lstStyle/>
        <a:p>
          <a:endParaRPr lang="tr-TR"/>
        </a:p>
      </dgm:t>
    </dgm:pt>
    <dgm:pt modelId="{FF478DC4-9E36-49B8-A13E-E05B4A2902F7}" type="pres">
      <dgm:prSet presAssocID="{E6D14A99-8B51-4610-B337-5B68873BD8A5}" presName="descendantText" presStyleLbl="alignAcc1" presStyleIdx="6" presStyleCnt="8">
        <dgm:presLayoutVars>
          <dgm:bulletEnabled val="1"/>
        </dgm:presLayoutVars>
      </dgm:prSet>
      <dgm:spPr/>
      <dgm:t>
        <a:bodyPr/>
        <a:lstStyle/>
        <a:p>
          <a:endParaRPr lang="tr-TR"/>
        </a:p>
      </dgm:t>
    </dgm:pt>
    <dgm:pt modelId="{46980714-9FB7-4E11-98A8-614C1B111444}" type="pres">
      <dgm:prSet presAssocID="{0A8BC4D5-7CB3-4E68-8DE8-2181B3CD6748}" presName="sp" presStyleCnt="0"/>
      <dgm:spPr/>
      <dgm:t>
        <a:bodyPr/>
        <a:lstStyle/>
        <a:p>
          <a:endParaRPr lang="tr-TR"/>
        </a:p>
      </dgm:t>
    </dgm:pt>
    <dgm:pt modelId="{B70DE480-2708-4469-B986-2E7E9A902F2C}" type="pres">
      <dgm:prSet presAssocID="{09433ACC-1CF0-416A-AF4F-2CBD65D3F2B6}" presName="composite" presStyleCnt="0"/>
      <dgm:spPr/>
      <dgm:t>
        <a:bodyPr/>
        <a:lstStyle/>
        <a:p>
          <a:endParaRPr lang="tr-TR"/>
        </a:p>
      </dgm:t>
    </dgm:pt>
    <dgm:pt modelId="{EC41E925-6556-4205-9CC4-1CB8F77FA4BB}" type="pres">
      <dgm:prSet presAssocID="{09433ACC-1CF0-416A-AF4F-2CBD65D3F2B6}" presName="parentText" presStyleLbl="alignNode1" presStyleIdx="7" presStyleCnt="8" custScaleY="133917" custLinFactNeighborY="-10362">
        <dgm:presLayoutVars>
          <dgm:chMax val="1"/>
          <dgm:bulletEnabled val="1"/>
        </dgm:presLayoutVars>
      </dgm:prSet>
      <dgm:spPr/>
      <dgm:t>
        <a:bodyPr/>
        <a:lstStyle/>
        <a:p>
          <a:endParaRPr lang="tr-TR"/>
        </a:p>
      </dgm:t>
    </dgm:pt>
    <dgm:pt modelId="{5B6B4F0D-B3A7-4886-B04F-CC9E148D902F}" type="pres">
      <dgm:prSet presAssocID="{09433ACC-1CF0-416A-AF4F-2CBD65D3F2B6}" presName="descendantText" presStyleLbl="alignAcc1" presStyleIdx="7" presStyleCnt="8" custScaleY="125007">
        <dgm:presLayoutVars>
          <dgm:bulletEnabled val="1"/>
        </dgm:presLayoutVars>
      </dgm:prSet>
      <dgm:spPr/>
      <dgm:t>
        <a:bodyPr/>
        <a:lstStyle/>
        <a:p>
          <a:endParaRPr lang="tr-TR"/>
        </a:p>
      </dgm:t>
    </dgm:pt>
  </dgm:ptLst>
  <dgm:cxnLst>
    <dgm:cxn modelId="{FBE81E0D-5170-4DD3-B2CD-539097AD375A}" type="presOf" srcId="{65276352-4080-4AF8-A247-43CACF501FB7}" destId="{9EE882F2-898B-48D1-B0F3-C01F09BE7DD3}" srcOrd="0" destOrd="0" presId="urn:microsoft.com/office/officeart/2005/8/layout/chevron2"/>
    <dgm:cxn modelId="{425F88EB-F56D-489E-AA9C-F78DB0ECF357}" type="presOf" srcId="{F5C67105-1869-4F7B-8A0C-E83F9E46D38A}" destId="{B5EDAC78-AD78-4B29-92C7-7EE57859625D}" srcOrd="0" destOrd="0" presId="urn:microsoft.com/office/officeart/2005/8/layout/chevron2"/>
    <dgm:cxn modelId="{66E05DAF-5FC6-4C75-A86E-BAAF5E1BC172}" srcId="{F5C67105-1869-4F7B-8A0C-E83F9E46D38A}" destId="{437CD363-D72A-43B9-8769-A6A36720797E}" srcOrd="0" destOrd="0" parTransId="{28A79AF0-D79C-459E-8068-39944EC8C13F}" sibTransId="{F1814838-F323-4632-83C2-F6EE6224F12A}"/>
    <dgm:cxn modelId="{FE744F04-78D4-47C0-9AE5-8812B738256D}" srcId="{E65BF776-982C-4ECB-8059-8084B6FDB39A}" destId="{F5E156EE-220C-4DB7-8046-6DAF04B01E96}" srcOrd="3" destOrd="0" parTransId="{396C20BB-0F7A-41CF-A243-EA3549953965}" sibTransId="{7657913F-B9D0-418A-A8F9-876E9EC3ADC4}"/>
    <dgm:cxn modelId="{69CA5F41-85FD-4C1E-A96A-6F8E4ADAA19B}" type="presOf" srcId="{4CD28F3C-3C2A-43E3-9E3C-4B1CA0117C04}" destId="{5B6B4F0D-B3A7-4886-B04F-CC9E148D902F}" srcOrd="0" destOrd="0" presId="urn:microsoft.com/office/officeart/2005/8/layout/chevron2"/>
    <dgm:cxn modelId="{7851AB5A-E07C-4A52-8292-2AB8D5075564}" type="presOf" srcId="{E65BF776-982C-4ECB-8059-8084B6FDB39A}" destId="{254FBE0B-1B5A-4A85-975A-502861CE5995}" srcOrd="0" destOrd="0" presId="urn:microsoft.com/office/officeart/2005/8/layout/chevron2"/>
    <dgm:cxn modelId="{8D1920AF-1F5A-4BEC-B2F1-DFB9940FE7D5}" type="presOf" srcId="{09433ACC-1CF0-416A-AF4F-2CBD65D3F2B6}" destId="{EC41E925-6556-4205-9CC4-1CB8F77FA4BB}" srcOrd="0" destOrd="0" presId="urn:microsoft.com/office/officeart/2005/8/layout/chevron2"/>
    <dgm:cxn modelId="{2148F871-98A0-4771-96FC-51D274F69EFB}" srcId="{BB56513B-1A09-479D-954C-3FFBE9B24356}" destId="{C109AE92-93B4-4E2F-85D2-5F4E26E84EF7}" srcOrd="0" destOrd="0" parTransId="{9D132AE4-0BA7-4117-B560-CE3F244CCE37}" sibTransId="{BEEA5C54-2C73-49BA-AF37-1FFE51FBBAC3}"/>
    <dgm:cxn modelId="{D607106A-7EB1-4C33-B74B-0B8A4B20CC1E}" srcId="{65276352-4080-4AF8-A247-43CACF501FB7}" destId="{3ADA964D-A35B-4736-96BF-068079F5F336}" srcOrd="0" destOrd="0" parTransId="{6D44EA29-E7D5-4EEB-9C4F-4FC0E740A772}" sibTransId="{3B55A2DA-D050-47B3-B3E8-2A7701CB2645}"/>
    <dgm:cxn modelId="{C4FC494A-47A6-4153-8070-190BDE0A5DC4}" srcId="{6A33E657-A501-4B2D-969B-EEB8F1983461}" destId="{76287BF8-D72F-44EC-A04D-5C9083C8D166}" srcOrd="2" destOrd="0" parTransId="{F8D31C47-75DE-42BC-A372-B867E0478D7C}" sibTransId="{2AB72A11-4991-4C4A-BF1B-4296D7328F91}"/>
    <dgm:cxn modelId="{1A2D21BB-AFC2-4B91-9BBC-CADF8FCD67D5}" type="presOf" srcId="{E48160F7-9CED-479C-B648-06C5EBA8EAA9}" destId="{FF478DC4-9E36-49B8-A13E-E05B4A2902F7}" srcOrd="0" destOrd="0" presId="urn:microsoft.com/office/officeart/2005/8/layout/chevron2"/>
    <dgm:cxn modelId="{F60869F8-CC9E-48F2-9DEE-8E3CE4D0B3F3}" srcId="{6A33E657-A501-4B2D-969B-EEB8F1983461}" destId="{04F0F346-D8E6-4469-8D8F-09807A32B229}" srcOrd="0" destOrd="0" parTransId="{112EC59F-384B-4750-A63C-A07DF4BE07C8}" sibTransId="{4BEF04CD-2B69-4873-9BD0-02C1C83161CA}"/>
    <dgm:cxn modelId="{2F6DA94C-9511-4C17-802F-500CF612F932}" srcId="{E6D14A99-8B51-4610-B337-5B68873BD8A5}" destId="{E48160F7-9CED-479C-B648-06C5EBA8EAA9}" srcOrd="0" destOrd="0" parTransId="{92E4A6FC-F900-4A64-B922-9C21244E3EE6}" sibTransId="{66E45C91-3133-4576-AA65-966BB16C9F27}"/>
    <dgm:cxn modelId="{2065A27E-B387-4527-9385-E0A4DE963872}" type="presOf" srcId="{BB56513B-1A09-479D-954C-3FFBE9B24356}" destId="{4BA33C01-3893-4CFF-A251-506AD11BDA04}" srcOrd="0" destOrd="0" presId="urn:microsoft.com/office/officeart/2005/8/layout/chevron2"/>
    <dgm:cxn modelId="{392B6317-B1FE-4373-895C-61D9FEA3AAC5}" type="presOf" srcId="{C109AE92-93B4-4E2F-85D2-5F4E26E84EF7}" destId="{E017CBCF-6F5B-4C06-9205-2D56C16BB1AE}" srcOrd="0" destOrd="0" presId="urn:microsoft.com/office/officeart/2005/8/layout/chevron2"/>
    <dgm:cxn modelId="{AA4434BD-309F-4856-A4DD-9C1F50BCFED9}" type="presOf" srcId="{6A33E657-A501-4B2D-969B-EEB8F1983461}" destId="{8CE08ADD-71AF-43B4-9C72-6645A657CB88}" srcOrd="0" destOrd="0" presId="urn:microsoft.com/office/officeart/2005/8/layout/chevron2"/>
    <dgm:cxn modelId="{471B6E64-3CB6-4E98-A173-92B6EAB90098}" srcId="{F5E156EE-220C-4DB7-8046-6DAF04B01E96}" destId="{A37E475B-7A65-4BDE-880F-31DAF7F5BEA0}" srcOrd="0" destOrd="0" parTransId="{9A077F40-DC78-440A-B26B-7B6D8C12B153}" sibTransId="{FE0747B3-967E-43F4-8CDA-1C293BB6C3C8}"/>
    <dgm:cxn modelId="{549F50CD-A76E-476C-881B-0B61CC6F7F97}" type="presOf" srcId="{76287BF8-D72F-44EC-A04D-5C9083C8D166}" destId="{8DC2AF9C-5D34-42C3-A6B8-22EFC58BF2BF}" srcOrd="0" destOrd="2" presId="urn:microsoft.com/office/officeart/2005/8/layout/chevron2"/>
    <dgm:cxn modelId="{CB026CBD-0F82-47BC-B4FE-2D91EC1D727C}" srcId="{6A33E657-A501-4B2D-969B-EEB8F1983461}" destId="{81C7B9EB-1A4C-4FD5-83FC-40FDD493FCBC}" srcOrd="1" destOrd="0" parTransId="{81DC9B37-75D5-4269-9E7D-B2DE698E4A23}" sibTransId="{1C28001A-EB2F-40E5-92FC-898E36E844C3}"/>
    <dgm:cxn modelId="{7555B8D0-6A07-49AE-871A-48573FDFC164}" srcId="{E65BF776-982C-4ECB-8059-8084B6FDB39A}" destId="{65276352-4080-4AF8-A247-43CACF501FB7}" srcOrd="5" destOrd="0" parTransId="{F472ED22-5B14-41F3-8662-E7047A79B3E3}" sibTransId="{7B581006-99AA-46DD-AEC5-9EDBC40A98FE}"/>
    <dgm:cxn modelId="{5009E12A-F3AB-41B0-BA39-BF2A9147A81F}" srcId="{09433ACC-1CF0-416A-AF4F-2CBD65D3F2B6}" destId="{4CD28F3C-3C2A-43E3-9E3C-4B1CA0117C04}" srcOrd="0" destOrd="0" parTransId="{C0E98ADA-A786-42E3-A6A7-759795D04FC9}" sibTransId="{55953DA8-A14F-4D1D-BA6F-33B4A04CAD2F}"/>
    <dgm:cxn modelId="{0AFB0F91-CAFC-4CF6-A1A9-6168CF11E64F}" srcId="{E65BF776-982C-4ECB-8059-8084B6FDB39A}" destId="{F5C67105-1869-4F7B-8A0C-E83F9E46D38A}" srcOrd="1" destOrd="0" parTransId="{8E9ABC28-FDF9-41B8-8989-8A165B2545F6}" sibTransId="{6DF73D88-2B2B-466F-9628-D9069978CC7E}"/>
    <dgm:cxn modelId="{C9E71533-F33A-43EE-8357-0182BF076895}" type="presOf" srcId="{F5E156EE-220C-4DB7-8046-6DAF04B01E96}" destId="{298ABF3F-7398-4050-877B-91757FF7F966}" srcOrd="0" destOrd="0" presId="urn:microsoft.com/office/officeart/2005/8/layout/chevron2"/>
    <dgm:cxn modelId="{7560BE51-6EFE-4AC1-9363-67BDDDEF1500}" type="presOf" srcId="{3ADA964D-A35B-4736-96BF-068079F5F336}" destId="{BCF750AF-EEC0-4274-BCB3-AA24EF0FE21B}" srcOrd="0" destOrd="0" presId="urn:microsoft.com/office/officeart/2005/8/layout/chevron2"/>
    <dgm:cxn modelId="{4B6AC385-8054-41A3-A01E-25109C3226AD}" srcId="{E65BF776-982C-4ECB-8059-8084B6FDB39A}" destId="{BB56513B-1A09-479D-954C-3FFBE9B24356}" srcOrd="4" destOrd="0" parTransId="{A60FB7AE-DB1D-4140-A902-01EB17BFDB43}" sibTransId="{48A4C434-1356-4AB2-8924-1E53A5CEDFF8}"/>
    <dgm:cxn modelId="{DC8CC896-6C63-4EC2-8A88-198432E5DCA8}" type="presOf" srcId="{81C7B9EB-1A4C-4FD5-83FC-40FDD493FCBC}" destId="{8DC2AF9C-5D34-42C3-A6B8-22EFC58BF2BF}" srcOrd="0" destOrd="1" presId="urn:microsoft.com/office/officeart/2005/8/layout/chevron2"/>
    <dgm:cxn modelId="{C26D7FCA-7578-481F-B347-96A14BF01384}" type="presOf" srcId="{437CD363-D72A-43B9-8769-A6A36720797E}" destId="{064E5627-AC2C-4EFC-908F-6D223B2976F6}" srcOrd="0" destOrd="0" presId="urn:microsoft.com/office/officeart/2005/8/layout/chevron2"/>
    <dgm:cxn modelId="{2AF7D341-FFC5-4EC9-A74B-204536693EED}" type="presOf" srcId="{E6D14A99-8B51-4610-B337-5B68873BD8A5}" destId="{BBEBFBCE-7CCA-4D9E-9CF6-AB5CC0E17681}" srcOrd="0" destOrd="0" presId="urn:microsoft.com/office/officeart/2005/8/layout/chevron2"/>
    <dgm:cxn modelId="{909263BB-C47B-4024-B8C0-9BB00B624E63}" type="presOf" srcId="{A37E475B-7A65-4BDE-880F-31DAF7F5BEA0}" destId="{6890DE74-832D-43EF-8C78-BF690AC5A1FA}" srcOrd="0" destOrd="0" presId="urn:microsoft.com/office/officeart/2005/8/layout/chevron2"/>
    <dgm:cxn modelId="{12460283-E335-4C23-AF4E-D68D1B4533BB}" srcId="{E65BF776-982C-4ECB-8059-8084B6FDB39A}" destId="{09433ACC-1CF0-416A-AF4F-2CBD65D3F2B6}" srcOrd="7" destOrd="0" parTransId="{5C8D3665-2AFF-45D6-9884-EA7F0299501F}" sibTransId="{90521EF0-F458-4519-B4DD-7DBD3AD845B4}"/>
    <dgm:cxn modelId="{5FA5166F-DE81-4C34-A086-2018C6F234FE}" type="presOf" srcId="{8E20466E-1466-4097-A8D8-036D836177B1}" destId="{1E50EC67-CA02-40B5-ACD2-CE6FCCEF00AA}" srcOrd="0" destOrd="0" presId="urn:microsoft.com/office/officeart/2005/8/layout/chevron2"/>
    <dgm:cxn modelId="{137DF558-A99B-4943-9643-995637F59299}" srcId="{E65BF776-982C-4ECB-8059-8084B6FDB39A}" destId="{6A33E657-A501-4B2D-969B-EEB8F1983461}" srcOrd="0" destOrd="0" parTransId="{A5E32A6A-67BA-4ABC-A037-C357CC3E650B}" sibTransId="{CAE62B3F-1CD3-4E05-8733-DE8CF5963D73}"/>
    <dgm:cxn modelId="{5EBAD6A8-8F6E-40C7-9F28-FDCF9182538B}" srcId="{E65BF776-982C-4ECB-8059-8084B6FDB39A}" destId="{8E20466E-1466-4097-A8D8-036D836177B1}" srcOrd="2" destOrd="0" parTransId="{627A2A8C-EBF2-40E4-A513-95CF4D9ECEA4}" sibTransId="{89CE8791-AA33-42FC-ACE5-96AAE4AEA200}"/>
    <dgm:cxn modelId="{7E53B031-E9F0-420B-8DE9-3EDC18B7E526}" srcId="{E65BF776-982C-4ECB-8059-8084B6FDB39A}" destId="{E6D14A99-8B51-4610-B337-5B68873BD8A5}" srcOrd="6" destOrd="0" parTransId="{04B5262E-6B44-4FD1-9A05-F6BBEA39988B}" sibTransId="{0A8BC4D5-7CB3-4E68-8DE8-2181B3CD6748}"/>
    <dgm:cxn modelId="{323FDB12-FF6D-4866-9EE3-613D9E0C2CEB}" srcId="{8E20466E-1466-4097-A8D8-036D836177B1}" destId="{3C7E905C-0626-4E01-8EAD-9979F74B0BD0}" srcOrd="0" destOrd="0" parTransId="{FDB35CEA-9470-4330-B3BB-A69828F8C9DC}" sibTransId="{DC603375-929D-4E8B-9DA0-B2F2CB917FD6}"/>
    <dgm:cxn modelId="{5D0CEC41-FF31-4720-900E-927867697B8C}" type="presOf" srcId="{3C7E905C-0626-4E01-8EAD-9979F74B0BD0}" destId="{7DB93593-D03B-4125-B074-C24126414702}" srcOrd="0" destOrd="0" presId="urn:microsoft.com/office/officeart/2005/8/layout/chevron2"/>
    <dgm:cxn modelId="{BC214CFE-FB26-4229-85F8-708F7E38C5E2}" type="presOf" srcId="{04F0F346-D8E6-4469-8D8F-09807A32B229}" destId="{8DC2AF9C-5D34-42C3-A6B8-22EFC58BF2BF}" srcOrd="0" destOrd="0" presId="urn:microsoft.com/office/officeart/2005/8/layout/chevron2"/>
    <dgm:cxn modelId="{E2E6FB79-22F3-4271-AC56-22A70451050F}" type="presParOf" srcId="{254FBE0B-1B5A-4A85-975A-502861CE5995}" destId="{D931F372-532F-418E-A306-A3CA11C00471}" srcOrd="0" destOrd="0" presId="urn:microsoft.com/office/officeart/2005/8/layout/chevron2"/>
    <dgm:cxn modelId="{66547685-CBEF-42D3-B751-4D2D87A82050}" type="presParOf" srcId="{D931F372-532F-418E-A306-A3CA11C00471}" destId="{8CE08ADD-71AF-43B4-9C72-6645A657CB88}" srcOrd="0" destOrd="0" presId="urn:microsoft.com/office/officeart/2005/8/layout/chevron2"/>
    <dgm:cxn modelId="{D8395D52-93BA-40E1-8AF2-8E9B78DE252D}" type="presParOf" srcId="{D931F372-532F-418E-A306-A3CA11C00471}" destId="{8DC2AF9C-5D34-42C3-A6B8-22EFC58BF2BF}" srcOrd="1" destOrd="0" presId="urn:microsoft.com/office/officeart/2005/8/layout/chevron2"/>
    <dgm:cxn modelId="{48D065A0-93A7-4741-84E7-23AB89EA3B61}" type="presParOf" srcId="{254FBE0B-1B5A-4A85-975A-502861CE5995}" destId="{0FF65BBC-1A07-4B54-A320-B3EE2EC0F2FA}" srcOrd="1" destOrd="0" presId="urn:microsoft.com/office/officeart/2005/8/layout/chevron2"/>
    <dgm:cxn modelId="{E1F023F1-3479-4B8B-98E9-5AD41A83537D}" type="presParOf" srcId="{254FBE0B-1B5A-4A85-975A-502861CE5995}" destId="{FED2D4DA-E202-4C94-BFF2-21BA37CDB97A}" srcOrd="2" destOrd="0" presId="urn:microsoft.com/office/officeart/2005/8/layout/chevron2"/>
    <dgm:cxn modelId="{A6BA7F81-2F8B-4472-A225-1C2AE436C5C9}" type="presParOf" srcId="{FED2D4DA-E202-4C94-BFF2-21BA37CDB97A}" destId="{B5EDAC78-AD78-4B29-92C7-7EE57859625D}" srcOrd="0" destOrd="0" presId="urn:microsoft.com/office/officeart/2005/8/layout/chevron2"/>
    <dgm:cxn modelId="{260233DA-A5F5-4D1B-9A0D-FE1D69B6FA78}" type="presParOf" srcId="{FED2D4DA-E202-4C94-BFF2-21BA37CDB97A}" destId="{064E5627-AC2C-4EFC-908F-6D223B2976F6}" srcOrd="1" destOrd="0" presId="urn:microsoft.com/office/officeart/2005/8/layout/chevron2"/>
    <dgm:cxn modelId="{467095E2-3D5C-4AD5-8220-3B861241D12D}" type="presParOf" srcId="{254FBE0B-1B5A-4A85-975A-502861CE5995}" destId="{AEE2D098-FDFC-4476-A172-90F22F20845A}" srcOrd="3" destOrd="0" presId="urn:microsoft.com/office/officeart/2005/8/layout/chevron2"/>
    <dgm:cxn modelId="{9867D91D-A503-49F6-9389-C608701100A8}" type="presParOf" srcId="{254FBE0B-1B5A-4A85-975A-502861CE5995}" destId="{2503C6DF-ECD7-4CEB-B14B-3091A0FCA600}" srcOrd="4" destOrd="0" presId="urn:microsoft.com/office/officeart/2005/8/layout/chevron2"/>
    <dgm:cxn modelId="{0E09F294-4530-4B5D-9A80-2B3FC87D73AD}" type="presParOf" srcId="{2503C6DF-ECD7-4CEB-B14B-3091A0FCA600}" destId="{1E50EC67-CA02-40B5-ACD2-CE6FCCEF00AA}" srcOrd="0" destOrd="0" presId="urn:microsoft.com/office/officeart/2005/8/layout/chevron2"/>
    <dgm:cxn modelId="{25BD2438-B779-43D4-BF42-97A721638D50}" type="presParOf" srcId="{2503C6DF-ECD7-4CEB-B14B-3091A0FCA600}" destId="{7DB93593-D03B-4125-B074-C24126414702}" srcOrd="1" destOrd="0" presId="urn:microsoft.com/office/officeart/2005/8/layout/chevron2"/>
    <dgm:cxn modelId="{42F2C9AE-BC95-4347-BC9C-F99E0FA1A735}" type="presParOf" srcId="{254FBE0B-1B5A-4A85-975A-502861CE5995}" destId="{3756538F-3A9E-4D04-B4E5-0D030921BEAC}" srcOrd="5" destOrd="0" presId="urn:microsoft.com/office/officeart/2005/8/layout/chevron2"/>
    <dgm:cxn modelId="{D2D5918D-8268-45B2-B0C2-18C862774A22}" type="presParOf" srcId="{254FBE0B-1B5A-4A85-975A-502861CE5995}" destId="{B2CE3127-6CEA-4A19-A868-79B517EEAB59}" srcOrd="6" destOrd="0" presId="urn:microsoft.com/office/officeart/2005/8/layout/chevron2"/>
    <dgm:cxn modelId="{DF1A095E-17C2-4212-B9BC-6F141C8CF8A5}" type="presParOf" srcId="{B2CE3127-6CEA-4A19-A868-79B517EEAB59}" destId="{298ABF3F-7398-4050-877B-91757FF7F966}" srcOrd="0" destOrd="0" presId="urn:microsoft.com/office/officeart/2005/8/layout/chevron2"/>
    <dgm:cxn modelId="{23A11A51-CBB3-4E6C-A2EE-66C68E1DEFF2}" type="presParOf" srcId="{B2CE3127-6CEA-4A19-A868-79B517EEAB59}" destId="{6890DE74-832D-43EF-8C78-BF690AC5A1FA}" srcOrd="1" destOrd="0" presId="urn:microsoft.com/office/officeart/2005/8/layout/chevron2"/>
    <dgm:cxn modelId="{14FBC951-7A09-4903-8862-28264C97B271}" type="presParOf" srcId="{254FBE0B-1B5A-4A85-975A-502861CE5995}" destId="{929E7231-F777-4048-BBC7-BE4C2845F3BC}" srcOrd="7" destOrd="0" presId="urn:microsoft.com/office/officeart/2005/8/layout/chevron2"/>
    <dgm:cxn modelId="{59A1424F-E5D9-4051-B75C-4F56DE855049}" type="presParOf" srcId="{254FBE0B-1B5A-4A85-975A-502861CE5995}" destId="{9506961E-8290-4A1E-A58E-7A25873FF0AF}" srcOrd="8" destOrd="0" presId="urn:microsoft.com/office/officeart/2005/8/layout/chevron2"/>
    <dgm:cxn modelId="{A68472EB-88F9-476C-9978-87A04FE8B9AA}" type="presParOf" srcId="{9506961E-8290-4A1E-A58E-7A25873FF0AF}" destId="{4BA33C01-3893-4CFF-A251-506AD11BDA04}" srcOrd="0" destOrd="0" presId="urn:microsoft.com/office/officeart/2005/8/layout/chevron2"/>
    <dgm:cxn modelId="{BA136D28-105C-4CB2-AB7E-90B6A301B85C}" type="presParOf" srcId="{9506961E-8290-4A1E-A58E-7A25873FF0AF}" destId="{E017CBCF-6F5B-4C06-9205-2D56C16BB1AE}" srcOrd="1" destOrd="0" presId="urn:microsoft.com/office/officeart/2005/8/layout/chevron2"/>
    <dgm:cxn modelId="{AAF7DF1F-F1F5-41B8-B142-090C3AF72AF1}" type="presParOf" srcId="{254FBE0B-1B5A-4A85-975A-502861CE5995}" destId="{784B5FFA-31BD-44BE-A14D-51C263698292}" srcOrd="9" destOrd="0" presId="urn:microsoft.com/office/officeart/2005/8/layout/chevron2"/>
    <dgm:cxn modelId="{9F1066B4-9C63-450E-A2B2-4F9EB3DE646A}" type="presParOf" srcId="{254FBE0B-1B5A-4A85-975A-502861CE5995}" destId="{AE393E6C-3C91-45EA-B9BD-832D0C6BAEF6}" srcOrd="10" destOrd="0" presId="urn:microsoft.com/office/officeart/2005/8/layout/chevron2"/>
    <dgm:cxn modelId="{A5B15A1E-5302-4B7D-B312-BA592DBA4B8B}" type="presParOf" srcId="{AE393E6C-3C91-45EA-B9BD-832D0C6BAEF6}" destId="{9EE882F2-898B-48D1-B0F3-C01F09BE7DD3}" srcOrd="0" destOrd="0" presId="urn:microsoft.com/office/officeart/2005/8/layout/chevron2"/>
    <dgm:cxn modelId="{FB445511-FAD5-4CCB-AC40-EA2D8FDBE8CD}" type="presParOf" srcId="{AE393E6C-3C91-45EA-B9BD-832D0C6BAEF6}" destId="{BCF750AF-EEC0-4274-BCB3-AA24EF0FE21B}" srcOrd="1" destOrd="0" presId="urn:microsoft.com/office/officeart/2005/8/layout/chevron2"/>
    <dgm:cxn modelId="{7763180F-DDF4-4010-9DA3-75DA03A5AE0B}" type="presParOf" srcId="{254FBE0B-1B5A-4A85-975A-502861CE5995}" destId="{848C0BA4-71AD-4301-9917-974B81A3F7B5}" srcOrd="11" destOrd="0" presId="urn:microsoft.com/office/officeart/2005/8/layout/chevron2"/>
    <dgm:cxn modelId="{27DE07D4-2EE3-49BB-A729-597D8258F3BD}" type="presParOf" srcId="{254FBE0B-1B5A-4A85-975A-502861CE5995}" destId="{C57D9CE2-0152-4EED-A599-9FD1F398469F}" srcOrd="12" destOrd="0" presId="urn:microsoft.com/office/officeart/2005/8/layout/chevron2"/>
    <dgm:cxn modelId="{7CE09286-0E21-4DE1-A7FC-F28F95E5FEEC}" type="presParOf" srcId="{C57D9CE2-0152-4EED-A599-9FD1F398469F}" destId="{BBEBFBCE-7CCA-4D9E-9CF6-AB5CC0E17681}" srcOrd="0" destOrd="0" presId="urn:microsoft.com/office/officeart/2005/8/layout/chevron2"/>
    <dgm:cxn modelId="{9085ACCE-0FE9-4CAE-9B53-29C3161FEAAE}" type="presParOf" srcId="{C57D9CE2-0152-4EED-A599-9FD1F398469F}" destId="{FF478DC4-9E36-49B8-A13E-E05B4A2902F7}" srcOrd="1" destOrd="0" presId="urn:microsoft.com/office/officeart/2005/8/layout/chevron2"/>
    <dgm:cxn modelId="{C40310A6-9111-4A9A-ADE8-E040BF6E1679}" type="presParOf" srcId="{254FBE0B-1B5A-4A85-975A-502861CE5995}" destId="{46980714-9FB7-4E11-98A8-614C1B111444}" srcOrd="13" destOrd="0" presId="urn:microsoft.com/office/officeart/2005/8/layout/chevron2"/>
    <dgm:cxn modelId="{78275CE7-E0E8-49E0-B17E-C676B35D0CA7}" type="presParOf" srcId="{254FBE0B-1B5A-4A85-975A-502861CE5995}" destId="{B70DE480-2708-4469-B986-2E7E9A902F2C}" srcOrd="14" destOrd="0" presId="urn:microsoft.com/office/officeart/2005/8/layout/chevron2"/>
    <dgm:cxn modelId="{7EAA1E4C-1AD4-483D-865C-004BDE5EB567}" type="presParOf" srcId="{B70DE480-2708-4469-B986-2E7E9A902F2C}" destId="{EC41E925-6556-4205-9CC4-1CB8F77FA4BB}" srcOrd="0" destOrd="0" presId="urn:microsoft.com/office/officeart/2005/8/layout/chevron2"/>
    <dgm:cxn modelId="{105F4527-8E8F-4783-8BCF-407AD6A6562A}" type="presParOf" srcId="{B70DE480-2708-4469-B986-2E7E9A902F2C}" destId="{5B6B4F0D-B3A7-4886-B04F-CC9E148D902F}"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FDF957-4A0F-4209-A3E8-38DD1EF3D723}" type="doc">
      <dgm:prSet loTypeId="urn:microsoft.com/office/officeart/2005/8/layout/process4" loCatId="list" qsTypeId="urn:microsoft.com/office/officeart/2005/8/quickstyle/3d3" qsCatId="3D" csTypeId="urn:microsoft.com/office/officeart/2005/8/colors/colorful4" csCatId="colorful" phldr="1"/>
      <dgm:spPr/>
      <dgm:t>
        <a:bodyPr/>
        <a:lstStyle/>
        <a:p>
          <a:endParaRPr lang="tr-TR"/>
        </a:p>
      </dgm:t>
    </dgm:pt>
    <dgm:pt modelId="{1DA2C90F-DEA6-4B5D-9668-69241F24D71B}">
      <dgm:prSet custT="1"/>
      <dgm:spPr/>
      <dgm:t>
        <a:bodyPr/>
        <a:lstStyle/>
        <a:p>
          <a:pPr algn="just" rtl="0"/>
          <a:r>
            <a:rPr lang="tr-TR" sz="1900" i="0" dirty="0" err="1" smtClean="0">
              <a:latin typeface="Times New Roman" pitchFamily="18" charset="0"/>
              <a:cs typeface="Times New Roman" pitchFamily="18" charset="0"/>
            </a:rPr>
            <a:t>Sib</a:t>
          </a:r>
          <a:r>
            <a:rPr lang="tr-TR" sz="1900" i="0" dirty="0" smtClean="0">
              <a:latin typeface="Times New Roman" pitchFamily="18" charset="0"/>
              <a:cs typeface="Times New Roman" pitchFamily="18" charset="0"/>
            </a:rPr>
            <a:t> düzeyinde başarı kontrolü yapıldığı gibi işlevsel düzeylerde işlevsel standartlara ulaşma bakımından yönetsel ve bütçe kontrolleri yapılmaktadır. </a:t>
          </a:r>
          <a:endParaRPr lang="tr-TR" sz="1900" i="0" dirty="0">
            <a:latin typeface="Times New Roman" pitchFamily="18" charset="0"/>
            <a:cs typeface="Times New Roman" pitchFamily="18" charset="0"/>
          </a:endParaRPr>
        </a:p>
      </dgm:t>
    </dgm:pt>
    <dgm:pt modelId="{DAD30CCF-8E9E-4D3F-93BF-508A3CAAD3D3}" type="parTrans" cxnId="{1A7BDA3D-8339-408E-8CF6-FBDBD01637E5}">
      <dgm:prSet/>
      <dgm:spPr/>
      <dgm:t>
        <a:bodyPr/>
        <a:lstStyle/>
        <a:p>
          <a:pPr algn="just"/>
          <a:endParaRPr lang="tr-TR" sz="1900" i="0">
            <a:latin typeface="Times New Roman" pitchFamily="18" charset="0"/>
            <a:cs typeface="Times New Roman" pitchFamily="18" charset="0"/>
          </a:endParaRPr>
        </a:p>
      </dgm:t>
    </dgm:pt>
    <dgm:pt modelId="{CBCDC436-F1F1-469D-8E34-458A3233BB4D}" type="sibTrans" cxnId="{1A7BDA3D-8339-408E-8CF6-FBDBD01637E5}">
      <dgm:prSet/>
      <dgm:spPr/>
      <dgm:t>
        <a:bodyPr/>
        <a:lstStyle/>
        <a:p>
          <a:pPr algn="just"/>
          <a:endParaRPr lang="tr-TR" sz="1900" i="0">
            <a:latin typeface="Times New Roman" pitchFamily="18" charset="0"/>
            <a:cs typeface="Times New Roman" pitchFamily="18" charset="0"/>
          </a:endParaRPr>
        </a:p>
      </dgm:t>
    </dgm:pt>
    <dgm:pt modelId="{D0339E5C-D4A0-4BE3-89F3-EC16EDE2A2EF}">
      <dgm:prSet custT="1"/>
      <dgm:spPr/>
      <dgm:t>
        <a:bodyPr/>
        <a:lstStyle/>
        <a:p>
          <a:pPr algn="just" rtl="0"/>
          <a:r>
            <a:rPr lang="tr-TR" sz="1900" i="0" smtClean="0">
              <a:latin typeface="Times New Roman" pitchFamily="18" charset="0"/>
              <a:cs typeface="Times New Roman" pitchFamily="18" charset="0"/>
            </a:rPr>
            <a:t>En alt örgütsel düzeylerde ise bireysel açıdan her bir kişinin standartlara ve verimlilik normlarına ulaşma durumu kontrol edilir.</a:t>
          </a:r>
          <a:endParaRPr lang="tr-TR" sz="1900" i="0">
            <a:latin typeface="Times New Roman" pitchFamily="18" charset="0"/>
            <a:cs typeface="Times New Roman" pitchFamily="18" charset="0"/>
          </a:endParaRPr>
        </a:p>
      </dgm:t>
    </dgm:pt>
    <dgm:pt modelId="{7BF5ECEC-2C88-4F28-B2A0-D5CE8F69E218}" type="parTrans" cxnId="{6607DFBC-8CCC-4E3B-9D7F-181AD783A8B8}">
      <dgm:prSet/>
      <dgm:spPr/>
      <dgm:t>
        <a:bodyPr/>
        <a:lstStyle/>
        <a:p>
          <a:pPr algn="just"/>
          <a:endParaRPr lang="tr-TR" sz="1900" i="0">
            <a:latin typeface="Times New Roman" pitchFamily="18" charset="0"/>
            <a:cs typeface="Times New Roman" pitchFamily="18" charset="0"/>
          </a:endParaRPr>
        </a:p>
      </dgm:t>
    </dgm:pt>
    <dgm:pt modelId="{37A0127C-E676-441D-AF7C-7180F22B572B}" type="sibTrans" cxnId="{6607DFBC-8CCC-4E3B-9D7F-181AD783A8B8}">
      <dgm:prSet/>
      <dgm:spPr/>
      <dgm:t>
        <a:bodyPr/>
        <a:lstStyle/>
        <a:p>
          <a:pPr algn="just"/>
          <a:endParaRPr lang="tr-TR" sz="1900" i="0">
            <a:latin typeface="Times New Roman" pitchFamily="18" charset="0"/>
            <a:cs typeface="Times New Roman" pitchFamily="18" charset="0"/>
          </a:endParaRPr>
        </a:p>
      </dgm:t>
    </dgm:pt>
    <dgm:pt modelId="{2221FA49-6AC1-4641-A2D3-E15CA22378D1}">
      <dgm:prSet custT="1"/>
      <dgm:spPr/>
      <dgm:t>
        <a:bodyPr/>
        <a:lstStyle/>
        <a:p>
          <a:pPr algn="just" rtl="0"/>
          <a:r>
            <a:rPr lang="tr-TR" sz="1900" i="0" dirty="0" smtClean="0">
              <a:latin typeface="Times New Roman" pitchFamily="18" charset="0"/>
              <a:cs typeface="Times New Roman" pitchFamily="18" charset="0"/>
            </a:rPr>
            <a:t>Ayrıca her endüstri kolundaki işletmeler ayrı ayrı değerlendirilir ve </a:t>
          </a:r>
          <a:r>
            <a:rPr lang="tr-TR" sz="1900" i="0" dirty="0" err="1" smtClean="0">
              <a:latin typeface="Times New Roman" pitchFamily="18" charset="0"/>
              <a:cs typeface="Times New Roman" pitchFamily="18" charset="0"/>
            </a:rPr>
            <a:t>sib’lerin</a:t>
          </a:r>
          <a:r>
            <a:rPr lang="tr-TR" sz="1900" i="0" dirty="0" smtClean="0">
              <a:latin typeface="Times New Roman" pitchFamily="18" charset="0"/>
              <a:cs typeface="Times New Roman" pitchFamily="18" charset="0"/>
            </a:rPr>
            <a:t> gerek birbirleriyle gerekse sektörler arası başarı durumları karşılaştırılır.</a:t>
          </a:r>
          <a:endParaRPr lang="tr-TR" sz="1900" i="0" dirty="0">
            <a:latin typeface="Times New Roman" pitchFamily="18" charset="0"/>
            <a:cs typeface="Times New Roman" pitchFamily="18" charset="0"/>
          </a:endParaRPr>
        </a:p>
      </dgm:t>
    </dgm:pt>
    <dgm:pt modelId="{85E7EA38-B8DE-4A87-B508-7E74EC569835}" type="parTrans" cxnId="{C9215294-DBFE-421B-ADF3-E1501A398E72}">
      <dgm:prSet/>
      <dgm:spPr/>
      <dgm:t>
        <a:bodyPr/>
        <a:lstStyle/>
        <a:p>
          <a:pPr algn="just"/>
          <a:endParaRPr lang="tr-TR" sz="1900" i="0">
            <a:latin typeface="Times New Roman" pitchFamily="18" charset="0"/>
            <a:cs typeface="Times New Roman" pitchFamily="18" charset="0"/>
          </a:endParaRPr>
        </a:p>
      </dgm:t>
    </dgm:pt>
    <dgm:pt modelId="{E8DB66B9-ED83-4E57-AF16-F0585E413B91}" type="sibTrans" cxnId="{C9215294-DBFE-421B-ADF3-E1501A398E72}">
      <dgm:prSet/>
      <dgm:spPr/>
      <dgm:t>
        <a:bodyPr/>
        <a:lstStyle/>
        <a:p>
          <a:pPr algn="just"/>
          <a:endParaRPr lang="tr-TR" sz="1900" i="0">
            <a:latin typeface="Times New Roman" pitchFamily="18" charset="0"/>
            <a:cs typeface="Times New Roman" pitchFamily="18" charset="0"/>
          </a:endParaRPr>
        </a:p>
      </dgm:t>
    </dgm:pt>
    <dgm:pt modelId="{A8768C07-C34B-4E9A-A4E5-4254868CD8E5}">
      <dgm:prSet custT="1"/>
      <dgm:spPr/>
      <dgm:t>
        <a:bodyPr/>
        <a:lstStyle/>
        <a:p>
          <a:pPr algn="just" rtl="0"/>
          <a:r>
            <a:rPr lang="tr-TR" sz="1900" i="0" dirty="0" smtClean="0">
              <a:latin typeface="Times New Roman" pitchFamily="18" charset="0"/>
              <a:cs typeface="Times New Roman" pitchFamily="18" charset="0"/>
            </a:rPr>
            <a:t>Yatırımlarını çeşitlendirmiş </a:t>
          </a:r>
          <a:r>
            <a:rPr lang="tr-TR" sz="1900" i="0" dirty="0" err="1" smtClean="0">
              <a:latin typeface="Times New Roman" pitchFamily="18" charset="0"/>
              <a:cs typeface="Times New Roman" pitchFamily="18" charset="0"/>
            </a:rPr>
            <a:t>sib’lerde</a:t>
          </a:r>
          <a:r>
            <a:rPr lang="tr-TR" sz="1900" i="0" dirty="0" smtClean="0">
              <a:latin typeface="Times New Roman" pitchFamily="18" charset="0"/>
              <a:cs typeface="Times New Roman" pitchFamily="18" charset="0"/>
            </a:rPr>
            <a:t> ve endüstri kollarında ise stratejik kontrolün en üst düzeyi şirketin genel amaç ve hedeflerine ulaşması, genel karlılığı, büyüme durumu </a:t>
          </a:r>
          <a:r>
            <a:rPr lang="tr-TR" sz="1900" i="0" dirty="0" err="1" smtClean="0">
              <a:latin typeface="Times New Roman" pitchFamily="18" charset="0"/>
              <a:cs typeface="Times New Roman" pitchFamily="18" charset="0"/>
            </a:rPr>
            <a:t>v.B</a:t>
          </a:r>
          <a:r>
            <a:rPr lang="tr-TR" sz="1900" i="0" dirty="0" smtClean="0">
              <a:latin typeface="Times New Roman" pitchFamily="18" charset="0"/>
              <a:cs typeface="Times New Roman" pitchFamily="18" charset="0"/>
            </a:rPr>
            <a:t> açılardan yapılır.</a:t>
          </a:r>
          <a:endParaRPr lang="tr-TR" sz="1900" i="0" dirty="0">
            <a:latin typeface="Times New Roman" pitchFamily="18" charset="0"/>
            <a:cs typeface="Times New Roman" pitchFamily="18" charset="0"/>
          </a:endParaRPr>
        </a:p>
      </dgm:t>
    </dgm:pt>
    <dgm:pt modelId="{8C72A098-256D-48AB-8107-DC160795E4D6}" type="sibTrans" cxnId="{E9196CAE-8311-46EA-B367-345D9BA5367F}">
      <dgm:prSet/>
      <dgm:spPr/>
      <dgm:t>
        <a:bodyPr/>
        <a:lstStyle/>
        <a:p>
          <a:pPr algn="just"/>
          <a:endParaRPr lang="tr-TR" sz="1900" i="0">
            <a:latin typeface="Times New Roman" pitchFamily="18" charset="0"/>
            <a:cs typeface="Times New Roman" pitchFamily="18" charset="0"/>
          </a:endParaRPr>
        </a:p>
      </dgm:t>
    </dgm:pt>
    <dgm:pt modelId="{00037DCE-13A8-415C-B7F9-FBF22103F164}" type="parTrans" cxnId="{E9196CAE-8311-46EA-B367-345D9BA5367F}">
      <dgm:prSet/>
      <dgm:spPr/>
      <dgm:t>
        <a:bodyPr/>
        <a:lstStyle/>
        <a:p>
          <a:pPr algn="just"/>
          <a:endParaRPr lang="tr-TR" sz="1900" i="0">
            <a:latin typeface="Times New Roman" pitchFamily="18" charset="0"/>
            <a:cs typeface="Times New Roman" pitchFamily="18" charset="0"/>
          </a:endParaRPr>
        </a:p>
      </dgm:t>
    </dgm:pt>
    <dgm:pt modelId="{5D147DF6-AC2D-487C-9C36-C42A5B26382B}" type="pres">
      <dgm:prSet presAssocID="{64FDF957-4A0F-4209-A3E8-38DD1EF3D723}" presName="Name0" presStyleCnt="0">
        <dgm:presLayoutVars>
          <dgm:dir/>
          <dgm:animLvl val="lvl"/>
          <dgm:resizeHandles val="exact"/>
        </dgm:presLayoutVars>
      </dgm:prSet>
      <dgm:spPr/>
      <dgm:t>
        <a:bodyPr/>
        <a:lstStyle/>
        <a:p>
          <a:endParaRPr lang="tr-TR"/>
        </a:p>
      </dgm:t>
    </dgm:pt>
    <dgm:pt modelId="{57A4EF62-BCB1-4C13-9AFA-331C24EF9111}" type="pres">
      <dgm:prSet presAssocID="{2221FA49-6AC1-4641-A2D3-E15CA22378D1}" presName="boxAndChildren" presStyleCnt="0"/>
      <dgm:spPr/>
      <dgm:t>
        <a:bodyPr/>
        <a:lstStyle/>
        <a:p>
          <a:endParaRPr lang="tr-TR"/>
        </a:p>
      </dgm:t>
    </dgm:pt>
    <dgm:pt modelId="{CABE52A4-C014-42E0-8FC2-CB534FAC285F}" type="pres">
      <dgm:prSet presAssocID="{2221FA49-6AC1-4641-A2D3-E15CA22378D1}" presName="parentTextBox" presStyleLbl="node1" presStyleIdx="0" presStyleCnt="4"/>
      <dgm:spPr/>
      <dgm:t>
        <a:bodyPr/>
        <a:lstStyle/>
        <a:p>
          <a:endParaRPr lang="tr-TR"/>
        </a:p>
      </dgm:t>
    </dgm:pt>
    <dgm:pt modelId="{6011F776-02B7-4EA2-9B1C-62D3654D6E4F}" type="pres">
      <dgm:prSet presAssocID="{8C72A098-256D-48AB-8107-DC160795E4D6}" presName="sp" presStyleCnt="0"/>
      <dgm:spPr/>
      <dgm:t>
        <a:bodyPr/>
        <a:lstStyle/>
        <a:p>
          <a:endParaRPr lang="tr-TR"/>
        </a:p>
      </dgm:t>
    </dgm:pt>
    <dgm:pt modelId="{9CC92449-36BC-48EA-8219-3BAEEAB53567}" type="pres">
      <dgm:prSet presAssocID="{A8768C07-C34B-4E9A-A4E5-4254868CD8E5}" presName="arrowAndChildren" presStyleCnt="0"/>
      <dgm:spPr/>
      <dgm:t>
        <a:bodyPr/>
        <a:lstStyle/>
        <a:p>
          <a:endParaRPr lang="tr-TR"/>
        </a:p>
      </dgm:t>
    </dgm:pt>
    <dgm:pt modelId="{155CB51F-30C7-429D-AF4B-FD6D68B75D14}" type="pres">
      <dgm:prSet presAssocID="{A8768C07-C34B-4E9A-A4E5-4254868CD8E5}" presName="parentTextArrow" presStyleLbl="node1" presStyleIdx="1" presStyleCnt="4"/>
      <dgm:spPr/>
      <dgm:t>
        <a:bodyPr/>
        <a:lstStyle/>
        <a:p>
          <a:endParaRPr lang="tr-TR"/>
        </a:p>
      </dgm:t>
    </dgm:pt>
    <dgm:pt modelId="{31A3415F-5F11-40B1-8057-55378E3BE244}" type="pres">
      <dgm:prSet presAssocID="{37A0127C-E676-441D-AF7C-7180F22B572B}" presName="sp" presStyleCnt="0"/>
      <dgm:spPr/>
      <dgm:t>
        <a:bodyPr/>
        <a:lstStyle/>
        <a:p>
          <a:endParaRPr lang="tr-TR"/>
        </a:p>
      </dgm:t>
    </dgm:pt>
    <dgm:pt modelId="{571610F3-6675-4081-8E64-568973B3E6C3}" type="pres">
      <dgm:prSet presAssocID="{D0339E5C-D4A0-4BE3-89F3-EC16EDE2A2EF}" presName="arrowAndChildren" presStyleCnt="0"/>
      <dgm:spPr/>
      <dgm:t>
        <a:bodyPr/>
        <a:lstStyle/>
        <a:p>
          <a:endParaRPr lang="tr-TR"/>
        </a:p>
      </dgm:t>
    </dgm:pt>
    <dgm:pt modelId="{9BE7F9B5-9772-465F-96ED-D3F18E9C3622}" type="pres">
      <dgm:prSet presAssocID="{D0339E5C-D4A0-4BE3-89F3-EC16EDE2A2EF}" presName="parentTextArrow" presStyleLbl="node1" presStyleIdx="2" presStyleCnt="4"/>
      <dgm:spPr/>
      <dgm:t>
        <a:bodyPr/>
        <a:lstStyle/>
        <a:p>
          <a:endParaRPr lang="tr-TR"/>
        </a:p>
      </dgm:t>
    </dgm:pt>
    <dgm:pt modelId="{2CB0309A-20A8-4F44-B796-1A07655EC474}" type="pres">
      <dgm:prSet presAssocID="{CBCDC436-F1F1-469D-8E34-458A3233BB4D}" presName="sp" presStyleCnt="0"/>
      <dgm:spPr/>
      <dgm:t>
        <a:bodyPr/>
        <a:lstStyle/>
        <a:p>
          <a:endParaRPr lang="tr-TR"/>
        </a:p>
      </dgm:t>
    </dgm:pt>
    <dgm:pt modelId="{0FB844DE-F4FA-4EBE-8032-BA92FA258B88}" type="pres">
      <dgm:prSet presAssocID="{1DA2C90F-DEA6-4B5D-9668-69241F24D71B}" presName="arrowAndChildren" presStyleCnt="0"/>
      <dgm:spPr/>
      <dgm:t>
        <a:bodyPr/>
        <a:lstStyle/>
        <a:p>
          <a:endParaRPr lang="tr-TR"/>
        </a:p>
      </dgm:t>
    </dgm:pt>
    <dgm:pt modelId="{2B3B0D63-1141-4749-A9AF-23A29EFCDCC7}" type="pres">
      <dgm:prSet presAssocID="{1DA2C90F-DEA6-4B5D-9668-69241F24D71B}" presName="parentTextArrow" presStyleLbl="node1" presStyleIdx="3" presStyleCnt="4"/>
      <dgm:spPr/>
      <dgm:t>
        <a:bodyPr/>
        <a:lstStyle/>
        <a:p>
          <a:endParaRPr lang="tr-TR"/>
        </a:p>
      </dgm:t>
    </dgm:pt>
  </dgm:ptLst>
  <dgm:cxnLst>
    <dgm:cxn modelId="{C9215294-DBFE-421B-ADF3-E1501A398E72}" srcId="{64FDF957-4A0F-4209-A3E8-38DD1EF3D723}" destId="{2221FA49-6AC1-4641-A2D3-E15CA22378D1}" srcOrd="3" destOrd="0" parTransId="{85E7EA38-B8DE-4A87-B508-7E74EC569835}" sibTransId="{E8DB66B9-ED83-4E57-AF16-F0585E413B91}"/>
    <dgm:cxn modelId="{BEED637F-E875-440A-AB91-520A5E9D8293}" type="presOf" srcId="{1DA2C90F-DEA6-4B5D-9668-69241F24D71B}" destId="{2B3B0D63-1141-4749-A9AF-23A29EFCDCC7}" srcOrd="0" destOrd="0" presId="urn:microsoft.com/office/officeart/2005/8/layout/process4"/>
    <dgm:cxn modelId="{37092114-45B9-46B6-A101-63AF0B1CDE3E}" type="presOf" srcId="{2221FA49-6AC1-4641-A2D3-E15CA22378D1}" destId="{CABE52A4-C014-42E0-8FC2-CB534FAC285F}" srcOrd="0" destOrd="0" presId="urn:microsoft.com/office/officeart/2005/8/layout/process4"/>
    <dgm:cxn modelId="{AE064C5D-372D-4F09-B8E4-8341C0A7EED9}" type="presOf" srcId="{A8768C07-C34B-4E9A-A4E5-4254868CD8E5}" destId="{155CB51F-30C7-429D-AF4B-FD6D68B75D14}" srcOrd="0" destOrd="0" presId="urn:microsoft.com/office/officeart/2005/8/layout/process4"/>
    <dgm:cxn modelId="{5BFF985F-9BF6-45E0-8664-C61AE4349A99}" type="presOf" srcId="{D0339E5C-D4A0-4BE3-89F3-EC16EDE2A2EF}" destId="{9BE7F9B5-9772-465F-96ED-D3F18E9C3622}" srcOrd="0" destOrd="0" presId="urn:microsoft.com/office/officeart/2005/8/layout/process4"/>
    <dgm:cxn modelId="{1A7BDA3D-8339-408E-8CF6-FBDBD01637E5}" srcId="{64FDF957-4A0F-4209-A3E8-38DD1EF3D723}" destId="{1DA2C90F-DEA6-4B5D-9668-69241F24D71B}" srcOrd="0" destOrd="0" parTransId="{DAD30CCF-8E9E-4D3F-93BF-508A3CAAD3D3}" sibTransId="{CBCDC436-F1F1-469D-8E34-458A3233BB4D}"/>
    <dgm:cxn modelId="{6607DFBC-8CCC-4E3B-9D7F-181AD783A8B8}" srcId="{64FDF957-4A0F-4209-A3E8-38DD1EF3D723}" destId="{D0339E5C-D4A0-4BE3-89F3-EC16EDE2A2EF}" srcOrd="1" destOrd="0" parTransId="{7BF5ECEC-2C88-4F28-B2A0-D5CE8F69E218}" sibTransId="{37A0127C-E676-441D-AF7C-7180F22B572B}"/>
    <dgm:cxn modelId="{E9196CAE-8311-46EA-B367-345D9BA5367F}" srcId="{64FDF957-4A0F-4209-A3E8-38DD1EF3D723}" destId="{A8768C07-C34B-4E9A-A4E5-4254868CD8E5}" srcOrd="2" destOrd="0" parTransId="{00037DCE-13A8-415C-B7F9-FBF22103F164}" sibTransId="{8C72A098-256D-48AB-8107-DC160795E4D6}"/>
    <dgm:cxn modelId="{550C3D7F-8F7F-49B6-BDB2-1715B6E02B39}" type="presOf" srcId="{64FDF957-4A0F-4209-A3E8-38DD1EF3D723}" destId="{5D147DF6-AC2D-487C-9C36-C42A5B26382B}" srcOrd="0" destOrd="0" presId="urn:microsoft.com/office/officeart/2005/8/layout/process4"/>
    <dgm:cxn modelId="{0ABA463E-C99E-4ACE-B78E-E03E7EBAD204}" type="presParOf" srcId="{5D147DF6-AC2D-487C-9C36-C42A5B26382B}" destId="{57A4EF62-BCB1-4C13-9AFA-331C24EF9111}" srcOrd="0" destOrd="0" presId="urn:microsoft.com/office/officeart/2005/8/layout/process4"/>
    <dgm:cxn modelId="{27D59606-E311-4618-98C9-7B3FC0382D09}" type="presParOf" srcId="{57A4EF62-BCB1-4C13-9AFA-331C24EF9111}" destId="{CABE52A4-C014-42E0-8FC2-CB534FAC285F}" srcOrd="0" destOrd="0" presId="urn:microsoft.com/office/officeart/2005/8/layout/process4"/>
    <dgm:cxn modelId="{4C5167CF-68C8-45BE-B857-CF609D4BE2EA}" type="presParOf" srcId="{5D147DF6-AC2D-487C-9C36-C42A5B26382B}" destId="{6011F776-02B7-4EA2-9B1C-62D3654D6E4F}" srcOrd="1" destOrd="0" presId="urn:microsoft.com/office/officeart/2005/8/layout/process4"/>
    <dgm:cxn modelId="{3023E009-639F-4714-8913-FA5683A51137}" type="presParOf" srcId="{5D147DF6-AC2D-487C-9C36-C42A5B26382B}" destId="{9CC92449-36BC-48EA-8219-3BAEEAB53567}" srcOrd="2" destOrd="0" presId="urn:microsoft.com/office/officeart/2005/8/layout/process4"/>
    <dgm:cxn modelId="{BA13BB0C-B2D6-4A5F-A33E-FA6BA51C2413}" type="presParOf" srcId="{9CC92449-36BC-48EA-8219-3BAEEAB53567}" destId="{155CB51F-30C7-429D-AF4B-FD6D68B75D14}" srcOrd="0" destOrd="0" presId="urn:microsoft.com/office/officeart/2005/8/layout/process4"/>
    <dgm:cxn modelId="{27DBDC1D-CA33-4082-9213-D163F6DD0A48}" type="presParOf" srcId="{5D147DF6-AC2D-487C-9C36-C42A5B26382B}" destId="{31A3415F-5F11-40B1-8057-55378E3BE244}" srcOrd="3" destOrd="0" presId="urn:microsoft.com/office/officeart/2005/8/layout/process4"/>
    <dgm:cxn modelId="{C243ACDC-A65E-4FC1-8040-5CE1EC21D4B1}" type="presParOf" srcId="{5D147DF6-AC2D-487C-9C36-C42A5B26382B}" destId="{571610F3-6675-4081-8E64-568973B3E6C3}" srcOrd="4" destOrd="0" presId="urn:microsoft.com/office/officeart/2005/8/layout/process4"/>
    <dgm:cxn modelId="{466DA5FC-1218-43E2-9AA1-6B6FF4F3CC97}" type="presParOf" srcId="{571610F3-6675-4081-8E64-568973B3E6C3}" destId="{9BE7F9B5-9772-465F-96ED-D3F18E9C3622}" srcOrd="0" destOrd="0" presId="urn:microsoft.com/office/officeart/2005/8/layout/process4"/>
    <dgm:cxn modelId="{70459BC3-D82C-4CEE-93BB-F36F5CB9AB53}" type="presParOf" srcId="{5D147DF6-AC2D-487C-9C36-C42A5B26382B}" destId="{2CB0309A-20A8-4F44-B796-1A07655EC474}" srcOrd="5" destOrd="0" presId="urn:microsoft.com/office/officeart/2005/8/layout/process4"/>
    <dgm:cxn modelId="{4BCC740A-8881-4999-8FD2-93E193854D03}" type="presParOf" srcId="{5D147DF6-AC2D-487C-9C36-C42A5B26382B}" destId="{0FB844DE-F4FA-4EBE-8032-BA92FA258B88}" srcOrd="6" destOrd="0" presId="urn:microsoft.com/office/officeart/2005/8/layout/process4"/>
    <dgm:cxn modelId="{99F812BD-6D04-41B1-9015-66EEBEE7F089}" type="presParOf" srcId="{0FB844DE-F4FA-4EBE-8032-BA92FA258B88}" destId="{2B3B0D63-1141-4749-A9AF-23A29EFCDCC7}"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F61BC5-4EA2-49D2-A90E-D4B390562EFF}"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tr-TR"/>
        </a:p>
      </dgm:t>
    </dgm:pt>
    <dgm:pt modelId="{08F70397-D885-4D54-BD80-DDE075F2FED5}">
      <dgm:prSet custT="1"/>
      <dgm:spPr/>
      <dgm:t>
        <a:bodyPr/>
        <a:lstStyle/>
        <a:p>
          <a:pPr algn="l" rtl="0"/>
          <a:r>
            <a:rPr lang="tr-TR" sz="1900" dirty="0" smtClean="0"/>
            <a:t>Bu faaliyet işletmenin pazarda rakiplerine ve diğer yatırım alanlarına göre sermaye karlılıkları, hisse başına getirileri göz önünde bulundurularak ve karşılaştırmalar yapılarak gerçekleştirilir. </a:t>
          </a:r>
          <a:endParaRPr lang="tr-TR" sz="1900" dirty="0"/>
        </a:p>
      </dgm:t>
    </dgm:pt>
    <dgm:pt modelId="{6D41CB96-E947-4EE5-B111-AB1BA5252C62}" type="parTrans" cxnId="{98E105C2-A433-470E-BFE1-46E628CDC791}">
      <dgm:prSet/>
      <dgm:spPr/>
      <dgm:t>
        <a:bodyPr/>
        <a:lstStyle/>
        <a:p>
          <a:endParaRPr lang="tr-TR"/>
        </a:p>
      </dgm:t>
    </dgm:pt>
    <dgm:pt modelId="{5BA6C61B-59D1-4DE6-B4B8-E162CC04A560}" type="sibTrans" cxnId="{98E105C2-A433-470E-BFE1-46E628CDC791}">
      <dgm:prSet/>
      <dgm:spPr/>
      <dgm:t>
        <a:bodyPr/>
        <a:lstStyle/>
        <a:p>
          <a:endParaRPr lang="tr-TR"/>
        </a:p>
      </dgm:t>
    </dgm:pt>
    <dgm:pt modelId="{92150F3E-9AE3-4515-9B45-D3841778D069}">
      <dgm:prSet custT="1"/>
      <dgm:spPr/>
      <dgm:t>
        <a:bodyPr/>
        <a:lstStyle/>
        <a:p>
          <a:pPr rtl="0"/>
          <a:r>
            <a:rPr lang="tr-TR" sz="1800" dirty="0" smtClean="0"/>
            <a:t>İşlevsel düzeyde kontrol pazarlama, satış, üretim, personel, muhasebe ve finans, ar-ge bölümlerinin her biri için ayrı ayrı geliştirilmiş işlevsel hedefler ve bunların alt standartları için yapılır. </a:t>
          </a:r>
          <a:endParaRPr lang="tr-TR" sz="1800" dirty="0"/>
        </a:p>
      </dgm:t>
    </dgm:pt>
    <dgm:pt modelId="{FCF0FBF2-ACBF-4979-8AB1-C2B6F3913F0E}" type="parTrans" cxnId="{4BAB1B53-3F9D-4ADC-938C-8B509F52A940}">
      <dgm:prSet/>
      <dgm:spPr/>
      <dgm:t>
        <a:bodyPr/>
        <a:lstStyle/>
        <a:p>
          <a:endParaRPr lang="tr-TR"/>
        </a:p>
      </dgm:t>
    </dgm:pt>
    <dgm:pt modelId="{321DD7E3-474D-4357-8AFC-28D9BF131F35}" type="sibTrans" cxnId="{4BAB1B53-3F9D-4ADC-938C-8B509F52A940}">
      <dgm:prSet/>
      <dgm:spPr/>
      <dgm:t>
        <a:bodyPr/>
        <a:lstStyle/>
        <a:p>
          <a:endParaRPr lang="tr-TR"/>
        </a:p>
      </dgm:t>
    </dgm:pt>
    <dgm:pt modelId="{E8D3BA91-C7FE-4EBE-9846-E07D89491389}">
      <dgm:prSet custT="1"/>
      <dgm:spPr/>
      <dgm:t>
        <a:bodyPr/>
        <a:lstStyle/>
        <a:p>
          <a:pPr rtl="0"/>
          <a:r>
            <a:rPr lang="tr-TR" sz="2200" dirty="0" smtClean="0"/>
            <a:t>Örneğin, pazarlama departmanı için satış hacmi, yeni müşterilerinin sayısı, yeni pazar kısımları, reklam araçlarının etkinliği </a:t>
          </a:r>
          <a:r>
            <a:rPr lang="tr-TR" sz="2200" dirty="0" err="1" smtClean="0"/>
            <a:t>v.B</a:t>
          </a:r>
          <a:r>
            <a:rPr lang="tr-TR" sz="2200" dirty="0" smtClean="0"/>
            <a:t>. Durumlar göz önüne alınır. </a:t>
          </a:r>
          <a:endParaRPr lang="tr-TR" sz="2200" dirty="0"/>
        </a:p>
      </dgm:t>
    </dgm:pt>
    <dgm:pt modelId="{AEBCC055-9CD1-45FF-9E04-10C104763F41}" type="parTrans" cxnId="{E721080B-37BD-4685-8B75-EC560B5E4F48}">
      <dgm:prSet/>
      <dgm:spPr/>
      <dgm:t>
        <a:bodyPr/>
        <a:lstStyle/>
        <a:p>
          <a:endParaRPr lang="tr-TR"/>
        </a:p>
      </dgm:t>
    </dgm:pt>
    <dgm:pt modelId="{A488CEC2-308B-4A75-86C0-86AED0D000EE}" type="sibTrans" cxnId="{E721080B-37BD-4685-8B75-EC560B5E4F48}">
      <dgm:prSet/>
      <dgm:spPr/>
      <dgm:t>
        <a:bodyPr/>
        <a:lstStyle/>
        <a:p>
          <a:endParaRPr lang="tr-TR"/>
        </a:p>
      </dgm:t>
    </dgm:pt>
    <dgm:pt modelId="{ABC48F73-23A3-48FC-B030-286A29C8215E}" type="pres">
      <dgm:prSet presAssocID="{90F61BC5-4EA2-49D2-A90E-D4B390562EFF}" presName="Name0" presStyleCnt="0">
        <dgm:presLayoutVars>
          <dgm:dir/>
          <dgm:resizeHandles val="exact"/>
        </dgm:presLayoutVars>
      </dgm:prSet>
      <dgm:spPr/>
      <dgm:t>
        <a:bodyPr/>
        <a:lstStyle/>
        <a:p>
          <a:endParaRPr lang="tr-TR"/>
        </a:p>
      </dgm:t>
    </dgm:pt>
    <dgm:pt modelId="{DB4A098A-004C-496B-B3AC-017FF54652F7}" type="pres">
      <dgm:prSet presAssocID="{08F70397-D885-4D54-BD80-DDE075F2FED5}" presName="composite" presStyleCnt="0"/>
      <dgm:spPr/>
    </dgm:pt>
    <dgm:pt modelId="{1EC0A339-7EFD-4957-8625-CE113AE78132}" type="pres">
      <dgm:prSet presAssocID="{08F70397-D885-4D54-BD80-DDE075F2FED5}" presName="rect1" presStyleLbl="trAlignAcc1" presStyleIdx="0" presStyleCnt="3" custScaleX="85779" custScaleY="187398" custLinFactNeighborX="2506" custLinFactNeighborY="2330">
        <dgm:presLayoutVars>
          <dgm:bulletEnabled val="1"/>
        </dgm:presLayoutVars>
      </dgm:prSet>
      <dgm:spPr/>
      <dgm:t>
        <a:bodyPr/>
        <a:lstStyle/>
        <a:p>
          <a:endParaRPr lang="tr-TR"/>
        </a:p>
      </dgm:t>
    </dgm:pt>
    <dgm:pt modelId="{AC6FF1A5-5E5B-42B8-8A59-5374D296B23D}" type="pres">
      <dgm:prSet presAssocID="{08F70397-D885-4D54-BD80-DDE075F2FED5}" presName="rect2" presStyleLbl="fgImgPlace1" presStyleIdx="0" presStyleCnt="3" custScaleX="166444" custScaleY="163553" custLinFactNeighborX="-53" custLinFactNeighborY="-1396"/>
      <dgm:spPr>
        <a:blipFill>
          <a:blip xmlns:r="http://schemas.openxmlformats.org/officeDocument/2006/relationships" r:embed="rId1">
            <a:extLst>
              <a:ext uri="{28A0092B-C50C-407E-A947-70E740481C1C}">
                <a14:useLocalDpi xmlns:a14="http://schemas.microsoft.com/office/drawing/2010/main" xmlns="" val="0"/>
              </a:ext>
            </a:extLst>
          </a:blip>
          <a:srcRect/>
          <a:stretch>
            <a:fillRect l="-34000" r="-34000"/>
          </a:stretch>
        </a:blipFill>
      </dgm:spPr>
    </dgm:pt>
    <dgm:pt modelId="{DD54E95A-6D9A-423C-8513-78E27A9C27B2}" type="pres">
      <dgm:prSet presAssocID="{5BA6C61B-59D1-4DE6-B4B8-E162CC04A560}" presName="sibTrans" presStyleCnt="0"/>
      <dgm:spPr/>
    </dgm:pt>
    <dgm:pt modelId="{0A7D12A2-B158-418D-BD27-AAA4514B369F}" type="pres">
      <dgm:prSet presAssocID="{92150F3E-9AE3-4515-9B45-D3841778D069}" presName="composite" presStyleCnt="0"/>
      <dgm:spPr/>
    </dgm:pt>
    <dgm:pt modelId="{7D2A8E6A-17D0-4081-BC99-57C847D445FE}" type="pres">
      <dgm:prSet presAssocID="{92150F3E-9AE3-4515-9B45-D3841778D069}" presName="rect1" presStyleLbl="trAlignAcc1" presStyleIdx="1" presStyleCnt="3" custScaleX="100344" custScaleY="196388" custLinFactNeighborX="3213">
        <dgm:presLayoutVars>
          <dgm:bulletEnabled val="1"/>
        </dgm:presLayoutVars>
      </dgm:prSet>
      <dgm:spPr/>
      <dgm:t>
        <a:bodyPr/>
        <a:lstStyle/>
        <a:p>
          <a:endParaRPr lang="tr-TR"/>
        </a:p>
      </dgm:t>
    </dgm:pt>
    <dgm:pt modelId="{7A5D717C-7EF6-43BC-820E-174329D918EC}" type="pres">
      <dgm:prSet presAssocID="{92150F3E-9AE3-4515-9B45-D3841778D069}" presName="rect2" presStyleLbl="fgImgPlace1" presStyleIdx="1" presStyleCnt="3" custScaleX="143454" custScaleY="198237"/>
      <dgm:spPr>
        <a:blipFill>
          <a:blip xmlns:r="http://schemas.openxmlformats.org/officeDocument/2006/relationships" r:embed="rId2">
            <a:extLst>
              <a:ext uri="{28A0092B-C50C-407E-A947-70E740481C1C}">
                <a14:useLocalDpi xmlns:a14="http://schemas.microsoft.com/office/drawing/2010/main" xmlns="" val="0"/>
              </a:ext>
            </a:extLst>
          </a:blip>
          <a:srcRect/>
          <a:stretch>
            <a:fillRect l="-45000" r="-45000"/>
          </a:stretch>
        </a:blipFill>
      </dgm:spPr>
    </dgm:pt>
    <dgm:pt modelId="{3C680B21-CE36-4F4F-BE5C-D84735909FBE}" type="pres">
      <dgm:prSet presAssocID="{321DD7E3-474D-4357-8AFC-28D9BF131F35}" presName="sibTrans" presStyleCnt="0"/>
      <dgm:spPr/>
    </dgm:pt>
    <dgm:pt modelId="{345B8AAE-8A17-4AE3-A476-538A2A14401D}" type="pres">
      <dgm:prSet presAssocID="{E8D3BA91-C7FE-4EBE-9846-E07D89491389}" presName="composite" presStyleCnt="0"/>
      <dgm:spPr/>
    </dgm:pt>
    <dgm:pt modelId="{D17908E4-605F-4653-B726-6DB637D3BF54}" type="pres">
      <dgm:prSet presAssocID="{E8D3BA91-C7FE-4EBE-9846-E07D89491389}" presName="rect1" presStyleLbl="trAlignAcc1" presStyleIdx="2" presStyleCnt="3" custScaleX="135225" custScaleY="183928">
        <dgm:presLayoutVars>
          <dgm:bulletEnabled val="1"/>
        </dgm:presLayoutVars>
      </dgm:prSet>
      <dgm:spPr/>
      <dgm:t>
        <a:bodyPr/>
        <a:lstStyle/>
        <a:p>
          <a:endParaRPr lang="tr-TR"/>
        </a:p>
      </dgm:t>
    </dgm:pt>
    <dgm:pt modelId="{AEEBE448-C451-40CC-8B6B-9F36112DBA66}" type="pres">
      <dgm:prSet presAssocID="{E8D3BA91-C7FE-4EBE-9846-E07D89491389}" presName="rect2" presStyleLbl="fgImgPlace1" presStyleIdx="2" presStyleCnt="3" custScaleX="139254" custScaleY="133512" custLinFactX="-14387" custLinFactNeighborX="-100000" custLinFactNeighborY="4367"/>
      <dgm:spPr>
        <a:blipFill>
          <a:blip xmlns:r="http://schemas.openxmlformats.org/officeDocument/2006/relationships" r:embed="rId3">
            <a:extLst>
              <a:ext uri="{28A0092B-C50C-407E-A947-70E740481C1C}">
                <a14:useLocalDpi xmlns:a14="http://schemas.microsoft.com/office/drawing/2010/main" xmlns="" val="0"/>
              </a:ext>
            </a:extLst>
          </a:blip>
          <a:srcRect/>
          <a:stretch>
            <a:fillRect l="-36000" r="-36000"/>
          </a:stretch>
        </a:blipFill>
      </dgm:spPr>
    </dgm:pt>
  </dgm:ptLst>
  <dgm:cxnLst>
    <dgm:cxn modelId="{4BAB1B53-3F9D-4ADC-938C-8B509F52A940}" srcId="{90F61BC5-4EA2-49D2-A90E-D4B390562EFF}" destId="{92150F3E-9AE3-4515-9B45-D3841778D069}" srcOrd="1" destOrd="0" parTransId="{FCF0FBF2-ACBF-4979-8AB1-C2B6F3913F0E}" sibTransId="{321DD7E3-474D-4357-8AFC-28D9BF131F35}"/>
    <dgm:cxn modelId="{CA4CC102-E24C-41FB-B0FF-D006707E6729}" type="presOf" srcId="{08F70397-D885-4D54-BD80-DDE075F2FED5}" destId="{1EC0A339-7EFD-4957-8625-CE113AE78132}" srcOrd="0" destOrd="0" presId="urn:microsoft.com/office/officeart/2008/layout/PictureStrips"/>
    <dgm:cxn modelId="{98E105C2-A433-470E-BFE1-46E628CDC791}" srcId="{90F61BC5-4EA2-49D2-A90E-D4B390562EFF}" destId="{08F70397-D885-4D54-BD80-DDE075F2FED5}" srcOrd="0" destOrd="0" parTransId="{6D41CB96-E947-4EE5-B111-AB1BA5252C62}" sibTransId="{5BA6C61B-59D1-4DE6-B4B8-E162CC04A560}"/>
    <dgm:cxn modelId="{4AD25522-C419-4F21-8F23-F554984AB21F}" type="presOf" srcId="{E8D3BA91-C7FE-4EBE-9846-E07D89491389}" destId="{D17908E4-605F-4653-B726-6DB637D3BF54}" srcOrd="0" destOrd="0" presId="urn:microsoft.com/office/officeart/2008/layout/PictureStrips"/>
    <dgm:cxn modelId="{E721080B-37BD-4685-8B75-EC560B5E4F48}" srcId="{90F61BC5-4EA2-49D2-A90E-D4B390562EFF}" destId="{E8D3BA91-C7FE-4EBE-9846-E07D89491389}" srcOrd="2" destOrd="0" parTransId="{AEBCC055-9CD1-45FF-9E04-10C104763F41}" sibTransId="{A488CEC2-308B-4A75-86C0-86AED0D000EE}"/>
    <dgm:cxn modelId="{B5D2ADC7-ADE6-4755-9C24-B46BF8D4826A}" type="presOf" srcId="{92150F3E-9AE3-4515-9B45-D3841778D069}" destId="{7D2A8E6A-17D0-4081-BC99-57C847D445FE}" srcOrd="0" destOrd="0" presId="urn:microsoft.com/office/officeart/2008/layout/PictureStrips"/>
    <dgm:cxn modelId="{4F6E7B02-BDE5-445B-BCC7-4EDBF5D7B9FE}" type="presOf" srcId="{90F61BC5-4EA2-49D2-A90E-D4B390562EFF}" destId="{ABC48F73-23A3-48FC-B030-286A29C8215E}" srcOrd="0" destOrd="0" presId="urn:microsoft.com/office/officeart/2008/layout/PictureStrips"/>
    <dgm:cxn modelId="{D9F67753-FFF6-469E-A0CF-8B44A5ED7A67}" type="presParOf" srcId="{ABC48F73-23A3-48FC-B030-286A29C8215E}" destId="{DB4A098A-004C-496B-B3AC-017FF54652F7}" srcOrd="0" destOrd="0" presId="urn:microsoft.com/office/officeart/2008/layout/PictureStrips"/>
    <dgm:cxn modelId="{FBC37FA6-8977-4015-973D-203422ED7887}" type="presParOf" srcId="{DB4A098A-004C-496B-B3AC-017FF54652F7}" destId="{1EC0A339-7EFD-4957-8625-CE113AE78132}" srcOrd="0" destOrd="0" presId="urn:microsoft.com/office/officeart/2008/layout/PictureStrips"/>
    <dgm:cxn modelId="{4FC1C469-E5E3-492D-ADFB-B41FE178F564}" type="presParOf" srcId="{DB4A098A-004C-496B-B3AC-017FF54652F7}" destId="{AC6FF1A5-5E5B-42B8-8A59-5374D296B23D}" srcOrd="1" destOrd="0" presId="urn:microsoft.com/office/officeart/2008/layout/PictureStrips"/>
    <dgm:cxn modelId="{00ED29FF-5A63-43E3-A5BF-0C373B2ED61C}" type="presParOf" srcId="{ABC48F73-23A3-48FC-B030-286A29C8215E}" destId="{DD54E95A-6D9A-423C-8513-78E27A9C27B2}" srcOrd="1" destOrd="0" presId="urn:microsoft.com/office/officeart/2008/layout/PictureStrips"/>
    <dgm:cxn modelId="{3939818D-6C71-4507-BDC5-9897F9D5B807}" type="presParOf" srcId="{ABC48F73-23A3-48FC-B030-286A29C8215E}" destId="{0A7D12A2-B158-418D-BD27-AAA4514B369F}" srcOrd="2" destOrd="0" presId="urn:microsoft.com/office/officeart/2008/layout/PictureStrips"/>
    <dgm:cxn modelId="{430B438A-3BE2-45AF-83A6-D472352FE933}" type="presParOf" srcId="{0A7D12A2-B158-418D-BD27-AAA4514B369F}" destId="{7D2A8E6A-17D0-4081-BC99-57C847D445FE}" srcOrd="0" destOrd="0" presId="urn:microsoft.com/office/officeart/2008/layout/PictureStrips"/>
    <dgm:cxn modelId="{1D74A11E-13C7-4219-933E-D5BAABDE9381}" type="presParOf" srcId="{0A7D12A2-B158-418D-BD27-AAA4514B369F}" destId="{7A5D717C-7EF6-43BC-820E-174329D918EC}" srcOrd="1" destOrd="0" presId="urn:microsoft.com/office/officeart/2008/layout/PictureStrips"/>
    <dgm:cxn modelId="{E29B85F4-5064-4DBD-896E-BF88D0067A6B}" type="presParOf" srcId="{ABC48F73-23A3-48FC-B030-286A29C8215E}" destId="{3C680B21-CE36-4F4F-BE5C-D84735909FBE}" srcOrd="3" destOrd="0" presId="urn:microsoft.com/office/officeart/2008/layout/PictureStrips"/>
    <dgm:cxn modelId="{69B58DB7-4EC7-47EA-83C7-1384D6081F22}" type="presParOf" srcId="{ABC48F73-23A3-48FC-B030-286A29C8215E}" destId="{345B8AAE-8A17-4AE3-A476-538A2A14401D}" srcOrd="4" destOrd="0" presId="urn:microsoft.com/office/officeart/2008/layout/PictureStrips"/>
    <dgm:cxn modelId="{CBB5EBB1-8188-4EE3-B08D-E7BDF43B4C00}" type="presParOf" srcId="{345B8AAE-8A17-4AE3-A476-538A2A14401D}" destId="{D17908E4-605F-4653-B726-6DB637D3BF54}" srcOrd="0" destOrd="0" presId="urn:microsoft.com/office/officeart/2008/layout/PictureStrips"/>
    <dgm:cxn modelId="{AC9A87D6-A820-4AE4-964D-B0F742FF0C4A}" type="presParOf" srcId="{345B8AAE-8A17-4AE3-A476-538A2A14401D}" destId="{AEEBE448-C451-40CC-8B6B-9F36112DBA66}"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3DB3FF-A537-430B-8757-4DAD3970743F}" type="doc">
      <dgm:prSet loTypeId="urn:microsoft.com/office/officeart/2005/8/layout/pList2#1" loCatId="list" qsTypeId="urn:microsoft.com/office/officeart/2005/8/quickstyle/simple5" qsCatId="simple" csTypeId="urn:microsoft.com/office/officeart/2005/8/colors/colorful4" csCatId="colorful" phldr="1"/>
      <dgm:spPr/>
      <dgm:t>
        <a:bodyPr/>
        <a:lstStyle/>
        <a:p>
          <a:endParaRPr lang="tr-TR"/>
        </a:p>
      </dgm:t>
    </dgm:pt>
    <dgm:pt modelId="{C5483EDE-8E5B-4761-9D4A-399A99660834}">
      <dgm:prSet/>
      <dgm:spPr/>
      <dgm:t>
        <a:bodyPr/>
        <a:lstStyle/>
        <a:p>
          <a:pPr algn="l" rtl="0"/>
          <a:r>
            <a:rPr lang="tr-TR" dirty="0" smtClean="0">
              <a:latin typeface="Times New Roman" pitchFamily="18" charset="0"/>
              <a:cs typeface="Times New Roman" pitchFamily="18" charset="0"/>
            </a:rPr>
            <a:t>Değerlendirme ve kontrol sistemlerinin etkin olabilmesi için her kademe için üst yönetim tarafından teşvik edilecek bir başarı değerleme sistemi oluşturulmalıdır.</a:t>
          </a:r>
          <a:endParaRPr lang="tr-TR" dirty="0">
            <a:latin typeface="Times New Roman" pitchFamily="18" charset="0"/>
            <a:cs typeface="Times New Roman" pitchFamily="18" charset="0"/>
          </a:endParaRPr>
        </a:p>
      </dgm:t>
    </dgm:pt>
    <dgm:pt modelId="{FBD0E6BF-E30D-46DE-BE42-16FE0A0C6801}" type="parTrans" cxnId="{60696731-CF60-4050-98B9-BAE4EA4C2EFF}">
      <dgm:prSet/>
      <dgm:spPr/>
      <dgm:t>
        <a:bodyPr/>
        <a:lstStyle/>
        <a:p>
          <a:pPr algn="l"/>
          <a:endParaRPr lang="tr-TR">
            <a:latin typeface="Times New Roman" pitchFamily="18" charset="0"/>
            <a:cs typeface="Times New Roman" pitchFamily="18" charset="0"/>
          </a:endParaRPr>
        </a:p>
      </dgm:t>
    </dgm:pt>
    <dgm:pt modelId="{358151C8-70C2-4D58-A8B8-A711227B7894}" type="sibTrans" cxnId="{60696731-CF60-4050-98B9-BAE4EA4C2EFF}">
      <dgm:prSet/>
      <dgm:spPr/>
      <dgm:t>
        <a:bodyPr/>
        <a:lstStyle/>
        <a:p>
          <a:pPr algn="l"/>
          <a:endParaRPr lang="tr-TR">
            <a:latin typeface="Times New Roman" pitchFamily="18" charset="0"/>
            <a:cs typeface="Times New Roman" pitchFamily="18" charset="0"/>
          </a:endParaRPr>
        </a:p>
      </dgm:t>
    </dgm:pt>
    <dgm:pt modelId="{99EA66BF-B3FE-4402-8230-00863C89E5C6}">
      <dgm:prSet/>
      <dgm:spPr/>
      <dgm:t>
        <a:bodyPr/>
        <a:lstStyle/>
        <a:p>
          <a:pPr algn="l" rtl="0"/>
          <a:r>
            <a:rPr lang="tr-TR" smtClean="0">
              <a:latin typeface="Times New Roman" pitchFamily="18" charset="0"/>
              <a:cs typeface="Times New Roman" pitchFamily="18" charset="0"/>
            </a:rPr>
            <a:t>Yöneticiler tarafından yüksek başarılar ödüllendirileceğinin bilinmesi kendi bölümü ile ilgili stratejileri değerlendirmeye yönelmesini sağlayacaktır.</a:t>
          </a:r>
          <a:endParaRPr lang="tr-TR">
            <a:latin typeface="Times New Roman" pitchFamily="18" charset="0"/>
            <a:cs typeface="Times New Roman" pitchFamily="18" charset="0"/>
          </a:endParaRPr>
        </a:p>
      </dgm:t>
    </dgm:pt>
    <dgm:pt modelId="{5174343A-2974-43AF-9AE8-D711B043B2DD}" type="parTrans" cxnId="{47B5DF9D-1AF5-42C1-A126-91390F35384E}">
      <dgm:prSet/>
      <dgm:spPr/>
      <dgm:t>
        <a:bodyPr/>
        <a:lstStyle/>
        <a:p>
          <a:pPr algn="l"/>
          <a:endParaRPr lang="tr-TR">
            <a:latin typeface="Times New Roman" pitchFamily="18" charset="0"/>
            <a:cs typeface="Times New Roman" pitchFamily="18" charset="0"/>
          </a:endParaRPr>
        </a:p>
      </dgm:t>
    </dgm:pt>
    <dgm:pt modelId="{7BF1BBEB-69D8-4192-A707-1ED327AC6A73}" type="sibTrans" cxnId="{47B5DF9D-1AF5-42C1-A126-91390F35384E}">
      <dgm:prSet/>
      <dgm:spPr/>
      <dgm:t>
        <a:bodyPr/>
        <a:lstStyle/>
        <a:p>
          <a:pPr algn="l"/>
          <a:endParaRPr lang="tr-TR">
            <a:latin typeface="Times New Roman" pitchFamily="18" charset="0"/>
            <a:cs typeface="Times New Roman" pitchFamily="18" charset="0"/>
          </a:endParaRPr>
        </a:p>
      </dgm:t>
    </dgm:pt>
    <dgm:pt modelId="{D414348C-BDB5-48AC-9F7B-541F5D7B9DBF}">
      <dgm:prSet/>
      <dgm:spPr/>
      <dgm:t>
        <a:bodyPr/>
        <a:lstStyle/>
        <a:p>
          <a:pPr algn="l" rtl="0"/>
          <a:r>
            <a:rPr lang="tr-TR" smtClean="0">
              <a:latin typeface="Times New Roman" pitchFamily="18" charset="0"/>
              <a:cs typeface="Times New Roman" pitchFamily="18" charset="0"/>
            </a:rPr>
            <a:t>Stratejik kontrol için başarı tayininde veya başarısızlığı belirleme de neden-sonuç ilişkisini oluşturmak ve ödüllendirme veya ödülsüz bırakmada adil davranmak en önemli husustur.</a:t>
          </a:r>
          <a:endParaRPr lang="tr-TR">
            <a:latin typeface="Times New Roman" pitchFamily="18" charset="0"/>
            <a:cs typeface="Times New Roman" pitchFamily="18" charset="0"/>
          </a:endParaRPr>
        </a:p>
      </dgm:t>
    </dgm:pt>
    <dgm:pt modelId="{78DF3A55-A092-45ED-A72A-C7AFB72CAA03}" type="parTrans" cxnId="{26561EAF-5B9A-4B2E-8892-0351F83FDAB2}">
      <dgm:prSet/>
      <dgm:spPr/>
      <dgm:t>
        <a:bodyPr/>
        <a:lstStyle/>
        <a:p>
          <a:pPr algn="l"/>
          <a:endParaRPr lang="tr-TR">
            <a:latin typeface="Times New Roman" pitchFamily="18" charset="0"/>
            <a:cs typeface="Times New Roman" pitchFamily="18" charset="0"/>
          </a:endParaRPr>
        </a:p>
      </dgm:t>
    </dgm:pt>
    <dgm:pt modelId="{85D5CF24-19DA-46E1-8E6F-B084072FE393}" type="sibTrans" cxnId="{26561EAF-5B9A-4B2E-8892-0351F83FDAB2}">
      <dgm:prSet/>
      <dgm:spPr/>
      <dgm:t>
        <a:bodyPr/>
        <a:lstStyle/>
        <a:p>
          <a:pPr algn="l"/>
          <a:endParaRPr lang="tr-TR">
            <a:latin typeface="Times New Roman" pitchFamily="18" charset="0"/>
            <a:cs typeface="Times New Roman" pitchFamily="18" charset="0"/>
          </a:endParaRPr>
        </a:p>
      </dgm:t>
    </dgm:pt>
    <dgm:pt modelId="{026C0129-0412-4B7B-BE12-DD93A2C843F2}" type="pres">
      <dgm:prSet presAssocID="{AC3DB3FF-A537-430B-8757-4DAD3970743F}" presName="Name0" presStyleCnt="0">
        <dgm:presLayoutVars>
          <dgm:dir/>
          <dgm:resizeHandles val="exact"/>
        </dgm:presLayoutVars>
      </dgm:prSet>
      <dgm:spPr/>
      <dgm:t>
        <a:bodyPr/>
        <a:lstStyle/>
        <a:p>
          <a:endParaRPr lang="tr-TR"/>
        </a:p>
      </dgm:t>
    </dgm:pt>
    <dgm:pt modelId="{F108FF46-AA33-4E04-A49C-6261F6739938}" type="pres">
      <dgm:prSet presAssocID="{AC3DB3FF-A537-430B-8757-4DAD3970743F}" presName="bkgdShp" presStyleLbl="alignAccFollowNode1" presStyleIdx="0" presStyleCnt="1"/>
      <dgm:spPr/>
    </dgm:pt>
    <dgm:pt modelId="{28AEA8C7-7F81-45D1-8CA8-BA2BD2038242}" type="pres">
      <dgm:prSet presAssocID="{AC3DB3FF-A537-430B-8757-4DAD3970743F}" presName="linComp" presStyleCnt="0"/>
      <dgm:spPr/>
    </dgm:pt>
    <dgm:pt modelId="{E579196B-6BD8-448D-9DC9-C6645D6ADA31}" type="pres">
      <dgm:prSet presAssocID="{C5483EDE-8E5B-4761-9D4A-399A99660834}" presName="compNode" presStyleCnt="0"/>
      <dgm:spPr/>
    </dgm:pt>
    <dgm:pt modelId="{E3AD8C49-1EAC-4587-91E8-E6568660FAC0}" type="pres">
      <dgm:prSet presAssocID="{C5483EDE-8E5B-4761-9D4A-399A99660834}" presName="node" presStyleLbl="node1" presStyleIdx="0" presStyleCnt="3">
        <dgm:presLayoutVars>
          <dgm:bulletEnabled val="1"/>
        </dgm:presLayoutVars>
      </dgm:prSet>
      <dgm:spPr/>
      <dgm:t>
        <a:bodyPr/>
        <a:lstStyle/>
        <a:p>
          <a:endParaRPr lang="tr-TR"/>
        </a:p>
      </dgm:t>
    </dgm:pt>
    <dgm:pt modelId="{8CACD120-0604-4C87-8DB8-BBEE86E6EB94}" type="pres">
      <dgm:prSet presAssocID="{C5483EDE-8E5B-4761-9D4A-399A99660834}" presName="invisiNode" presStyleLbl="node1" presStyleIdx="0" presStyleCnt="3"/>
      <dgm:spPr/>
    </dgm:pt>
    <dgm:pt modelId="{D9D9AA47-654C-45B2-82FC-FFFC28F4DA4D}" type="pres">
      <dgm:prSet presAssocID="{C5483EDE-8E5B-4761-9D4A-399A99660834}" presName="imagNode" presStyleLbl="fgImgPlace1" presStyleIdx="0" presStyleCnt="3"/>
      <dgm:spPr>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xmlns="" val="0"/>
              </a:ext>
            </a:extLst>
          </a:blip>
          <a:srcRect/>
          <a:stretch>
            <a:fillRect t="-26000" b="-26000"/>
          </a:stretch>
        </a:blipFill>
      </dgm:spPr>
    </dgm:pt>
    <dgm:pt modelId="{7D866AD6-9890-46B1-9DDC-3CE2EB8ACD62}" type="pres">
      <dgm:prSet presAssocID="{358151C8-70C2-4D58-A8B8-A711227B7894}" presName="sibTrans" presStyleLbl="sibTrans2D1" presStyleIdx="0" presStyleCnt="0"/>
      <dgm:spPr/>
      <dgm:t>
        <a:bodyPr/>
        <a:lstStyle/>
        <a:p>
          <a:endParaRPr lang="tr-TR"/>
        </a:p>
      </dgm:t>
    </dgm:pt>
    <dgm:pt modelId="{BF7AD710-2F64-4D76-B4EB-7FD366BA53EE}" type="pres">
      <dgm:prSet presAssocID="{99EA66BF-B3FE-4402-8230-00863C89E5C6}" presName="compNode" presStyleCnt="0"/>
      <dgm:spPr/>
    </dgm:pt>
    <dgm:pt modelId="{8A7966EE-57B7-4EE3-9424-3E8E11E0E9FD}" type="pres">
      <dgm:prSet presAssocID="{99EA66BF-B3FE-4402-8230-00863C89E5C6}" presName="node" presStyleLbl="node1" presStyleIdx="1" presStyleCnt="3">
        <dgm:presLayoutVars>
          <dgm:bulletEnabled val="1"/>
        </dgm:presLayoutVars>
      </dgm:prSet>
      <dgm:spPr/>
      <dgm:t>
        <a:bodyPr/>
        <a:lstStyle/>
        <a:p>
          <a:endParaRPr lang="tr-TR"/>
        </a:p>
      </dgm:t>
    </dgm:pt>
    <dgm:pt modelId="{8412BC50-E78B-4855-952A-7C53DFAEAE6C}" type="pres">
      <dgm:prSet presAssocID="{99EA66BF-B3FE-4402-8230-00863C89E5C6}" presName="invisiNode" presStyleLbl="node1" presStyleIdx="1" presStyleCnt="3"/>
      <dgm:spPr/>
    </dgm:pt>
    <dgm:pt modelId="{062F0DB4-29AE-4DDE-9841-4B3AEBC531AA}" type="pres">
      <dgm:prSet presAssocID="{99EA66BF-B3FE-4402-8230-00863C89E5C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t="-45000" b="-45000"/>
          </a:stretch>
        </a:blipFill>
      </dgm:spPr>
    </dgm:pt>
    <dgm:pt modelId="{00CEFCD6-62B6-405F-ADD2-C0EF99142058}" type="pres">
      <dgm:prSet presAssocID="{7BF1BBEB-69D8-4192-A707-1ED327AC6A73}" presName="sibTrans" presStyleLbl="sibTrans2D1" presStyleIdx="0" presStyleCnt="0"/>
      <dgm:spPr/>
      <dgm:t>
        <a:bodyPr/>
        <a:lstStyle/>
        <a:p>
          <a:endParaRPr lang="tr-TR"/>
        </a:p>
      </dgm:t>
    </dgm:pt>
    <dgm:pt modelId="{40C6CD46-9A50-4356-A577-D7AD778D57C8}" type="pres">
      <dgm:prSet presAssocID="{D414348C-BDB5-48AC-9F7B-541F5D7B9DBF}" presName="compNode" presStyleCnt="0"/>
      <dgm:spPr/>
    </dgm:pt>
    <dgm:pt modelId="{4BDAA7B5-643E-4A36-A65E-9EC7F43281EF}" type="pres">
      <dgm:prSet presAssocID="{D414348C-BDB5-48AC-9F7B-541F5D7B9DBF}" presName="node" presStyleLbl="node1" presStyleIdx="2" presStyleCnt="3">
        <dgm:presLayoutVars>
          <dgm:bulletEnabled val="1"/>
        </dgm:presLayoutVars>
      </dgm:prSet>
      <dgm:spPr/>
      <dgm:t>
        <a:bodyPr/>
        <a:lstStyle/>
        <a:p>
          <a:endParaRPr lang="tr-TR"/>
        </a:p>
      </dgm:t>
    </dgm:pt>
    <dgm:pt modelId="{6FEADD46-7035-4961-9A37-6627D3C0B5B7}" type="pres">
      <dgm:prSet presAssocID="{D414348C-BDB5-48AC-9F7B-541F5D7B9DBF}" presName="invisiNode" presStyleLbl="node1" presStyleIdx="2" presStyleCnt="3"/>
      <dgm:spPr/>
    </dgm:pt>
    <dgm:pt modelId="{2E85BF7D-D4F9-4F25-8334-A89ECA519AEB}" type="pres">
      <dgm:prSet presAssocID="{D414348C-BDB5-48AC-9F7B-541F5D7B9DBF}" presName="imagNode" presStyleLbl="fgImgPlace1" presStyleIdx="2" presStyleCnt="3"/>
      <dgm:spPr>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xmlns="" val="0"/>
              </a:ext>
            </a:extLst>
          </a:blip>
          <a:srcRect/>
          <a:stretch>
            <a:fillRect t="-29000" b="-29000"/>
          </a:stretch>
        </a:blipFill>
      </dgm:spPr>
    </dgm:pt>
  </dgm:ptLst>
  <dgm:cxnLst>
    <dgm:cxn modelId="{BA0C0439-5155-4AAF-A246-6E0DA93AF1E0}" type="presOf" srcId="{358151C8-70C2-4D58-A8B8-A711227B7894}" destId="{7D866AD6-9890-46B1-9DDC-3CE2EB8ACD62}" srcOrd="0" destOrd="0" presId="urn:microsoft.com/office/officeart/2005/8/layout/pList2#1"/>
    <dgm:cxn modelId="{47B5DF9D-1AF5-42C1-A126-91390F35384E}" srcId="{AC3DB3FF-A537-430B-8757-4DAD3970743F}" destId="{99EA66BF-B3FE-4402-8230-00863C89E5C6}" srcOrd="1" destOrd="0" parTransId="{5174343A-2974-43AF-9AE8-D711B043B2DD}" sibTransId="{7BF1BBEB-69D8-4192-A707-1ED327AC6A73}"/>
    <dgm:cxn modelId="{68BE799F-7CFA-4DF3-AF13-5DD9FC1030DE}" type="presOf" srcId="{99EA66BF-B3FE-4402-8230-00863C89E5C6}" destId="{8A7966EE-57B7-4EE3-9424-3E8E11E0E9FD}" srcOrd="0" destOrd="0" presId="urn:microsoft.com/office/officeart/2005/8/layout/pList2#1"/>
    <dgm:cxn modelId="{BB98544B-8DCC-42D6-BD27-FBFFAE581410}" type="presOf" srcId="{7BF1BBEB-69D8-4192-A707-1ED327AC6A73}" destId="{00CEFCD6-62B6-405F-ADD2-C0EF99142058}" srcOrd="0" destOrd="0" presId="urn:microsoft.com/office/officeart/2005/8/layout/pList2#1"/>
    <dgm:cxn modelId="{60696731-CF60-4050-98B9-BAE4EA4C2EFF}" srcId="{AC3DB3FF-A537-430B-8757-4DAD3970743F}" destId="{C5483EDE-8E5B-4761-9D4A-399A99660834}" srcOrd="0" destOrd="0" parTransId="{FBD0E6BF-E30D-46DE-BE42-16FE0A0C6801}" sibTransId="{358151C8-70C2-4D58-A8B8-A711227B7894}"/>
    <dgm:cxn modelId="{ED733089-9851-49F6-90F3-6B90956A2D1D}" type="presOf" srcId="{C5483EDE-8E5B-4761-9D4A-399A99660834}" destId="{E3AD8C49-1EAC-4587-91E8-E6568660FAC0}" srcOrd="0" destOrd="0" presId="urn:microsoft.com/office/officeart/2005/8/layout/pList2#1"/>
    <dgm:cxn modelId="{4AB31391-E302-479D-95D0-BA7FABE383FE}" type="presOf" srcId="{D414348C-BDB5-48AC-9F7B-541F5D7B9DBF}" destId="{4BDAA7B5-643E-4A36-A65E-9EC7F43281EF}" srcOrd="0" destOrd="0" presId="urn:microsoft.com/office/officeart/2005/8/layout/pList2#1"/>
    <dgm:cxn modelId="{26561EAF-5B9A-4B2E-8892-0351F83FDAB2}" srcId="{AC3DB3FF-A537-430B-8757-4DAD3970743F}" destId="{D414348C-BDB5-48AC-9F7B-541F5D7B9DBF}" srcOrd="2" destOrd="0" parTransId="{78DF3A55-A092-45ED-A72A-C7AFB72CAA03}" sibTransId="{85D5CF24-19DA-46E1-8E6F-B084072FE393}"/>
    <dgm:cxn modelId="{3F4774B9-807B-44CE-9CB2-5BF76DD04DBE}" type="presOf" srcId="{AC3DB3FF-A537-430B-8757-4DAD3970743F}" destId="{026C0129-0412-4B7B-BE12-DD93A2C843F2}" srcOrd="0" destOrd="0" presId="urn:microsoft.com/office/officeart/2005/8/layout/pList2#1"/>
    <dgm:cxn modelId="{34B1E033-F551-4557-9128-47D6D3F644AD}" type="presParOf" srcId="{026C0129-0412-4B7B-BE12-DD93A2C843F2}" destId="{F108FF46-AA33-4E04-A49C-6261F6739938}" srcOrd="0" destOrd="0" presId="urn:microsoft.com/office/officeart/2005/8/layout/pList2#1"/>
    <dgm:cxn modelId="{D93B68BF-C925-49E7-BFFA-F6B97DC773B1}" type="presParOf" srcId="{026C0129-0412-4B7B-BE12-DD93A2C843F2}" destId="{28AEA8C7-7F81-45D1-8CA8-BA2BD2038242}" srcOrd="1" destOrd="0" presId="urn:microsoft.com/office/officeart/2005/8/layout/pList2#1"/>
    <dgm:cxn modelId="{64F8C536-2818-4FA2-8B6D-C69AF599AC5A}" type="presParOf" srcId="{28AEA8C7-7F81-45D1-8CA8-BA2BD2038242}" destId="{E579196B-6BD8-448D-9DC9-C6645D6ADA31}" srcOrd="0" destOrd="0" presId="urn:microsoft.com/office/officeart/2005/8/layout/pList2#1"/>
    <dgm:cxn modelId="{44B2CABB-ED87-408B-8333-42E705631E22}" type="presParOf" srcId="{E579196B-6BD8-448D-9DC9-C6645D6ADA31}" destId="{E3AD8C49-1EAC-4587-91E8-E6568660FAC0}" srcOrd="0" destOrd="0" presId="urn:microsoft.com/office/officeart/2005/8/layout/pList2#1"/>
    <dgm:cxn modelId="{03BC2FB6-51A6-4873-8D1C-A0F958211BB8}" type="presParOf" srcId="{E579196B-6BD8-448D-9DC9-C6645D6ADA31}" destId="{8CACD120-0604-4C87-8DB8-BBEE86E6EB94}" srcOrd="1" destOrd="0" presId="urn:microsoft.com/office/officeart/2005/8/layout/pList2#1"/>
    <dgm:cxn modelId="{ACE9356C-AAB4-46EB-B427-A6576F9E9F0A}" type="presParOf" srcId="{E579196B-6BD8-448D-9DC9-C6645D6ADA31}" destId="{D9D9AA47-654C-45B2-82FC-FFFC28F4DA4D}" srcOrd="2" destOrd="0" presId="urn:microsoft.com/office/officeart/2005/8/layout/pList2#1"/>
    <dgm:cxn modelId="{11F647A7-945F-4828-B5BF-7C72EBE0DD89}" type="presParOf" srcId="{28AEA8C7-7F81-45D1-8CA8-BA2BD2038242}" destId="{7D866AD6-9890-46B1-9DDC-3CE2EB8ACD62}" srcOrd="1" destOrd="0" presId="urn:microsoft.com/office/officeart/2005/8/layout/pList2#1"/>
    <dgm:cxn modelId="{C89D4270-AF6B-4660-B369-1012C4AB206A}" type="presParOf" srcId="{28AEA8C7-7F81-45D1-8CA8-BA2BD2038242}" destId="{BF7AD710-2F64-4D76-B4EB-7FD366BA53EE}" srcOrd="2" destOrd="0" presId="urn:microsoft.com/office/officeart/2005/8/layout/pList2#1"/>
    <dgm:cxn modelId="{670074BD-14C1-412F-8B77-168C2465C2F0}" type="presParOf" srcId="{BF7AD710-2F64-4D76-B4EB-7FD366BA53EE}" destId="{8A7966EE-57B7-4EE3-9424-3E8E11E0E9FD}" srcOrd="0" destOrd="0" presId="urn:microsoft.com/office/officeart/2005/8/layout/pList2#1"/>
    <dgm:cxn modelId="{3CC29974-C70F-418E-AB88-F61B1073DE15}" type="presParOf" srcId="{BF7AD710-2F64-4D76-B4EB-7FD366BA53EE}" destId="{8412BC50-E78B-4855-952A-7C53DFAEAE6C}" srcOrd="1" destOrd="0" presId="urn:microsoft.com/office/officeart/2005/8/layout/pList2#1"/>
    <dgm:cxn modelId="{5014BDFD-943D-477B-B482-7479781CD880}" type="presParOf" srcId="{BF7AD710-2F64-4D76-B4EB-7FD366BA53EE}" destId="{062F0DB4-29AE-4DDE-9841-4B3AEBC531AA}" srcOrd="2" destOrd="0" presId="urn:microsoft.com/office/officeart/2005/8/layout/pList2#1"/>
    <dgm:cxn modelId="{487F59EB-0B29-4EA6-853D-7AEDE525778F}" type="presParOf" srcId="{28AEA8C7-7F81-45D1-8CA8-BA2BD2038242}" destId="{00CEFCD6-62B6-405F-ADD2-C0EF99142058}" srcOrd="3" destOrd="0" presId="urn:microsoft.com/office/officeart/2005/8/layout/pList2#1"/>
    <dgm:cxn modelId="{7F919C45-E87E-4B13-895E-22AEFAF90949}" type="presParOf" srcId="{28AEA8C7-7F81-45D1-8CA8-BA2BD2038242}" destId="{40C6CD46-9A50-4356-A577-D7AD778D57C8}" srcOrd="4" destOrd="0" presId="urn:microsoft.com/office/officeart/2005/8/layout/pList2#1"/>
    <dgm:cxn modelId="{113008C6-FEF4-471B-819C-0E192E2FD639}" type="presParOf" srcId="{40C6CD46-9A50-4356-A577-D7AD778D57C8}" destId="{4BDAA7B5-643E-4A36-A65E-9EC7F43281EF}" srcOrd="0" destOrd="0" presId="urn:microsoft.com/office/officeart/2005/8/layout/pList2#1"/>
    <dgm:cxn modelId="{280938A1-0709-4BC4-A024-0F56757FA2D6}" type="presParOf" srcId="{40C6CD46-9A50-4356-A577-D7AD778D57C8}" destId="{6FEADD46-7035-4961-9A37-6627D3C0B5B7}" srcOrd="1" destOrd="0" presId="urn:microsoft.com/office/officeart/2005/8/layout/pList2#1"/>
    <dgm:cxn modelId="{4B32E56C-A0AC-4B3F-A3A1-032AB654AA6F}" type="presParOf" srcId="{40C6CD46-9A50-4356-A577-D7AD778D57C8}" destId="{2E85BF7D-D4F9-4F25-8334-A89ECA519AEB}" srcOrd="2" destOrd="0" presId="urn:microsoft.com/office/officeart/2005/8/layout/p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A84F67-F4D4-4368-BC40-1DD6E0022C18}">
      <dsp:nvSpPr>
        <dsp:cNvPr id="0" name=""/>
        <dsp:cNvSpPr/>
      </dsp:nvSpPr>
      <dsp:spPr>
        <a:xfrm>
          <a:off x="7657" y="196292"/>
          <a:ext cx="2288855" cy="28297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err="1" smtClean="0"/>
            <a:t>Sib’lerin</a:t>
          </a:r>
          <a:r>
            <a:rPr lang="tr-TR" sz="1800" kern="1200" dirty="0" smtClean="0"/>
            <a:t> fonksiyonel bölümlerle, en alt birimlerinin performansları ile ilgili hususları.</a:t>
          </a:r>
          <a:endParaRPr lang="tr-TR" sz="1800" kern="1200" dirty="0"/>
        </a:p>
      </dsp:txBody>
      <dsp:txXfrm>
        <a:off x="7657" y="196292"/>
        <a:ext cx="2288855" cy="2829776"/>
      </dsp:txXfrm>
    </dsp:sp>
    <dsp:sp modelId="{FEE9F855-7301-418F-99DD-47D77FAB753D}">
      <dsp:nvSpPr>
        <dsp:cNvPr id="0" name=""/>
        <dsp:cNvSpPr/>
      </dsp:nvSpPr>
      <dsp:spPr>
        <a:xfrm>
          <a:off x="2525399" y="1327362"/>
          <a:ext cx="485237" cy="56763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tr-TR" sz="1400" kern="1200">
            <a:solidFill>
              <a:schemeClr val="tx1"/>
            </a:solidFill>
          </a:endParaRPr>
        </a:p>
      </dsp:txBody>
      <dsp:txXfrm>
        <a:off x="2525399" y="1327362"/>
        <a:ext cx="485237" cy="567636"/>
      </dsp:txXfrm>
    </dsp:sp>
    <dsp:sp modelId="{73CCC834-583D-4EE8-A043-F7BDCA06326E}">
      <dsp:nvSpPr>
        <dsp:cNvPr id="0" name=""/>
        <dsp:cNvSpPr/>
      </dsp:nvSpPr>
      <dsp:spPr>
        <a:xfrm>
          <a:off x="3212056" y="196292"/>
          <a:ext cx="2288855" cy="2829776"/>
        </a:xfrm>
        <a:prstGeom prst="roundRect">
          <a:avLst>
            <a:gd name="adj" fmla="val 10000"/>
          </a:avLst>
        </a:prstGeom>
        <a:solidFill>
          <a:srgbClr val="0000B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Bu raporlar fonksiyonel taktik planların, eylem programlarının bütçelerinin içerdiği hedef, norm, faaliyet, standart ve politikaların stratejiye uygunluğu konusunu da araştır. </a:t>
          </a:r>
          <a:endParaRPr lang="tr-TR" sz="1800" kern="1200" dirty="0"/>
        </a:p>
      </dsp:txBody>
      <dsp:txXfrm>
        <a:off x="3212056" y="196292"/>
        <a:ext cx="2288855" cy="2829776"/>
      </dsp:txXfrm>
    </dsp:sp>
    <dsp:sp modelId="{69696E2C-BF73-4208-8F02-FF831FE0F44D}">
      <dsp:nvSpPr>
        <dsp:cNvPr id="0" name=""/>
        <dsp:cNvSpPr/>
      </dsp:nvSpPr>
      <dsp:spPr>
        <a:xfrm>
          <a:off x="5729797" y="1327362"/>
          <a:ext cx="485237" cy="567636"/>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endParaRPr lang="tr-TR" sz="1400" kern="1200">
            <a:solidFill>
              <a:schemeClr val="tx1"/>
            </a:solidFill>
          </a:endParaRPr>
        </a:p>
      </dsp:txBody>
      <dsp:txXfrm>
        <a:off x="5729797" y="1327362"/>
        <a:ext cx="485237" cy="567636"/>
      </dsp:txXfrm>
    </dsp:sp>
    <dsp:sp modelId="{C33F3543-137A-41B2-B711-230AA24F9F93}">
      <dsp:nvSpPr>
        <dsp:cNvPr id="0" name=""/>
        <dsp:cNvSpPr/>
      </dsp:nvSpPr>
      <dsp:spPr>
        <a:xfrm>
          <a:off x="6416454" y="196292"/>
          <a:ext cx="2288855" cy="282977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Değişen çevre koşullarını da analiz edip stratejinin ve genel amaçların çevre koşullarına ve işletmenin niteliğine ya da özelliğine uygun olup olmadığında karar verir. </a:t>
          </a:r>
          <a:endParaRPr lang="tr-TR" sz="1800" kern="1200" dirty="0"/>
        </a:p>
      </dsp:txBody>
      <dsp:txXfrm>
        <a:off x="6416454" y="196292"/>
        <a:ext cx="2288855" cy="282977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E08ADD-71AF-43B4-9C72-6645A657CB88}">
      <dsp:nvSpPr>
        <dsp:cNvPr id="0" name=""/>
        <dsp:cNvSpPr/>
      </dsp:nvSpPr>
      <dsp:spPr>
        <a:xfrm rot="5400000">
          <a:off x="-96736" y="102936"/>
          <a:ext cx="644910" cy="451437"/>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a:p>
      </dsp:txBody>
      <dsp:txXfrm rot="5400000">
        <a:off x="-96736" y="102936"/>
        <a:ext cx="644910" cy="451437"/>
      </dsp:txXfrm>
    </dsp:sp>
    <dsp:sp modelId="{8DC2AF9C-5D34-42C3-A6B8-22EFC58BF2BF}">
      <dsp:nvSpPr>
        <dsp:cNvPr id="0" name=""/>
        <dsp:cNvSpPr/>
      </dsp:nvSpPr>
      <dsp:spPr>
        <a:xfrm rot="5400000">
          <a:off x="4336602" y="-3878965"/>
          <a:ext cx="419191" cy="818952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endParaRPr lang="tr-TR" sz="1800" kern="1200" dirty="0"/>
        </a:p>
        <a:p>
          <a:pPr marL="171450" lvl="1" indent="-171450" algn="l" defTabSz="800100" rtl="0">
            <a:lnSpc>
              <a:spcPct val="90000"/>
            </a:lnSpc>
            <a:spcBef>
              <a:spcPct val="0"/>
            </a:spcBef>
            <a:spcAft>
              <a:spcPct val="15000"/>
            </a:spcAft>
            <a:buChar char="••"/>
          </a:pPr>
          <a:r>
            <a:rPr lang="tr-TR" sz="1800" kern="1200" dirty="0" smtClean="0"/>
            <a:t>Yöneticilerin  aldıkları kararlar plan, program ve politika çerçevesinde oluyor mu?</a:t>
          </a:r>
          <a:endParaRPr lang="tr-TR" sz="1800" kern="1200" dirty="0"/>
        </a:p>
        <a:p>
          <a:pPr marL="171450" lvl="1" indent="-171450" algn="l" defTabSz="800100" rtl="0">
            <a:lnSpc>
              <a:spcPct val="90000"/>
            </a:lnSpc>
            <a:spcBef>
              <a:spcPct val="0"/>
            </a:spcBef>
            <a:spcAft>
              <a:spcPct val="15000"/>
            </a:spcAft>
            <a:buChar char="••"/>
          </a:pPr>
          <a:endParaRPr lang="tr-TR" sz="1800" kern="1200" dirty="0"/>
        </a:p>
      </dsp:txBody>
      <dsp:txXfrm rot="5400000">
        <a:off x="4336602" y="-3878965"/>
        <a:ext cx="419191" cy="8189522"/>
      </dsp:txXfrm>
    </dsp:sp>
    <dsp:sp modelId="{B5EDAC78-AD78-4B29-92C7-7EE57859625D}">
      <dsp:nvSpPr>
        <dsp:cNvPr id="0" name=""/>
        <dsp:cNvSpPr/>
      </dsp:nvSpPr>
      <dsp:spPr>
        <a:xfrm rot="5400000">
          <a:off x="-96736" y="677293"/>
          <a:ext cx="644910" cy="45143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p>
      </dsp:txBody>
      <dsp:txXfrm rot="5400000">
        <a:off x="-96736" y="677293"/>
        <a:ext cx="644910" cy="451437"/>
      </dsp:txXfrm>
    </dsp:sp>
    <dsp:sp modelId="{064E5627-AC2C-4EFC-908F-6D223B2976F6}">
      <dsp:nvSpPr>
        <dsp:cNvPr id="0" name=""/>
        <dsp:cNvSpPr/>
      </dsp:nvSpPr>
      <dsp:spPr>
        <a:xfrm rot="5400000">
          <a:off x="4336602" y="-3304608"/>
          <a:ext cx="419191" cy="818952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Ayrılan kaynaklar yeterli mi?</a:t>
          </a:r>
          <a:endParaRPr lang="tr-TR" sz="1800" kern="1200" dirty="0"/>
        </a:p>
      </dsp:txBody>
      <dsp:txXfrm rot="5400000">
        <a:off x="4336602" y="-3304608"/>
        <a:ext cx="419191" cy="8189522"/>
      </dsp:txXfrm>
    </dsp:sp>
    <dsp:sp modelId="{1E50EC67-CA02-40B5-ACD2-CE6FCCEF00AA}">
      <dsp:nvSpPr>
        <dsp:cNvPr id="0" name=""/>
        <dsp:cNvSpPr/>
      </dsp:nvSpPr>
      <dsp:spPr>
        <a:xfrm rot="5400000">
          <a:off x="-96736" y="1251650"/>
          <a:ext cx="644910" cy="45143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p>
      </dsp:txBody>
      <dsp:txXfrm rot="5400000">
        <a:off x="-96736" y="1251650"/>
        <a:ext cx="644910" cy="451437"/>
      </dsp:txXfrm>
    </dsp:sp>
    <dsp:sp modelId="{7DB93593-D03B-4125-B074-C24126414702}">
      <dsp:nvSpPr>
        <dsp:cNvPr id="0" name=""/>
        <dsp:cNvSpPr/>
      </dsp:nvSpPr>
      <dsp:spPr>
        <a:xfrm rot="5400000">
          <a:off x="4336602" y="-2730251"/>
          <a:ext cx="419191" cy="818952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Kaynaklar  yerinde ve akıllıca kullanılıyor mu?</a:t>
          </a:r>
          <a:endParaRPr lang="tr-TR" sz="1800" kern="1200" dirty="0"/>
        </a:p>
      </dsp:txBody>
      <dsp:txXfrm rot="5400000">
        <a:off x="4336602" y="-2730251"/>
        <a:ext cx="419191" cy="8189522"/>
      </dsp:txXfrm>
    </dsp:sp>
    <dsp:sp modelId="{298ABF3F-7398-4050-877B-91757FF7F966}">
      <dsp:nvSpPr>
        <dsp:cNvPr id="0" name=""/>
        <dsp:cNvSpPr/>
      </dsp:nvSpPr>
      <dsp:spPr>
        <a:xfrm rot="5400000">
          <a:off x="-96736" y="1826007"/>
          <a:ext cx="644910" cy="45143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p>
      </dsp:txBody>
      <dsp:txXfrm rot="5400000">
        <a:off x="-96736" y="1826007"/>
        <a:ext cx="644910" cy="451437"/>
      </dsp:txXfrm>
    </dsp:sp>
    <dsp:sp modelId="{6890DE74-832D-43EF-8C78-BF690AC5A1FA}">
      <dsp:nvSpPr>
        <dsp:cNvPr id="0" name=""/>
        <dsp:cNvSpPr/>
      </dsp:nvSpPr>
      <dsp:spPr>
        <a:xfrm rot="5400000">
          <a:off x="4336602" y="-2155894"/>
          <a:ext cx="419191" cy="818952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Çevredeki olaylar beklenildiği gibi gelişiyor mu?</a:t>
          </a:r>
          <a:endParaRPr lang="tr-TR" sz="1800" kern="1200" dirty="0"/>
        </a:p>
      </dsp:txBody>
      <dsp:txXfrm rot="5400000">
        <a:off x="4336602" y="-2155894"/>
        <a:ext cx="419191" cy="8189522"/>
      </dsp:txXfrm>
    </dsp:sp>
    <dsp:sp modelId="{4BA33C01-3893-4CFF-A251-506AD11BDA04}">
      <dsp:nvSpPr>
        <dsp:cNvPr id="0" name=""/>
        <dsp:cNvSpPr/>
      </dsp:nvSpPr>
      <dsp:spPr>
        <a:xfrm rot="5400000">
          <a:off x="-96736" y="2400364"/>
          <a:ext cx="644910" cy="451437"/>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p>
      </dsp:txBody>
      <dsp:txXfrm rot="5400000">
        <a:off x="-96736" y="2400364"/>
        <a:ext cx="644910" cy="451437"/>
      </dsp:txXfrm>
    </dsp:sp>
    <dsp:sp modelId="{E017CBCF-6F5B-4C06-9205-2D56C16BB1AE}">
      <dsp:nvSpPr>
        <dsp:cNvPr id="0" name=""/>
        <dsp:cNvSpPr/>
      </dsp:nvSpPr>
      <dsp:spPr>
        <a:xfrm rot="5400000">
          <a:off x="4336602" y="-1581537"/>
          <a:ext cx="419191" cy="8189522"/>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Rakip firmaların tepkileri nasıl?</a:t>
          </a:r>
          <a:endParaRPr lang="tr-TR" sz="1800" kern="1200" dirty="0"/>
        </a:p>
      </dsp:txBody>
      <dsp:txXfrm rot="5400000">
        <a:off x="4336602" y="-1581537"/>
        <a:ext cx="419191" cy="8189522"/>
      </dsp:txXfrm>
    </dsp:sp>
    <dsp:sp modelId="{9EE882F2-898B-48D1-B0F3-C01F09BE7DD3}">
      <dsp:nvSpPr>
        <dsp:cNvPr id="0" name=""/>
        <dsp:cNvSpPr/>
      </dsp:nvSpPr>
      <dsp:spPr>
        <a:xfrm rot="5400000">
          <a:off x="-96736" y="2974722"/>
          <a:ext cx="644910" cy="451437"/>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p>
      </dsp:txBody>
      <dsp:txXfrm rot="5400000">
        <a:off x="-96736" y="2974722"/>
        <a:ext cx="644910" cy="451437"/>
      </dsp:txXfrm>
    </dsp:sp>
    <dsp:sp modelId="{BCF750AF-EEC0-4274-BCB3-AA24EF0FE21B}">
      <dsp:nvSpPr>
        <dsp:cNvPr id="0" name=""/>
        <dsp:cNvSpPr/>
      </dsp:nvSpPr>
      <dsp:spPr>
        <a:xfrm rot="5400000">
          <a:off x="4336602" y="-1007180"/>
          <a:ext cx="419191" cy="818952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Kısa vadeli hedeflerden, orta ve uzun vadeli hedeflere ulaşmak nasıl oluyor?</a:t>
          </a:r>
          <a:endParaRPr lang="tr-TR" sz="1800" kern="1200" dirty="0"/>
        </a:p>
      </dsp:txBody>
      <dsp:txXfrm rot="5400000">
        <a:off x="4336602" y="-1007180"/>
        <a:ext cx="419191" cy="8189522"/>
      </dsp:txXfrm>
    </dsp:sp>
    <dsp:sp modelId="{BBEBFBCE-7CCA-4D9E-9CF6-AB5CC0E17681}">
      <dsp:nvSpPr>
        <dsp:cNvPr id="0" name=""/>
        <dsp:cNvSpPr/>
      </dsp:nvSpPr>
      <dsp:spPr>
        <a:xfrm rot="5400000">
          <a:off x="-96736" y="3549079"/>
          <a:ext cx="644910" cy="45143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p>
      </dsp:txBody>
      <dsp:txXfrm rot="5400000">
        <a:off x="-96736" y="3549079"/>
        <a:ext cx="644910" cy="451437"/>
      </dsp:txXfrm>
    </dsp:sp>
    <dsp:sp modelId="{FF478DC4-9E36-49B8-A13E-E05B4A2902F7}">
      <dsp:nvSpPr>
        <dsp:cNvPr id="0" name=""/>
        <dsp:cNvSpPr/>
      </dsp:nvSpPr>
      <dsp:spPr>
        <a:xfrm rot="5400000">
          <a:off x="4336602" y="-432822"/>
          <a:ext cx="419191" cy="818952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İleri ki dönemlerde gidişat ne olacak?</a:t>
          </a:r>
          <a:endParaRPr lang="tr-TR" sz="1800" kern="1200" dirty="0"/>
        </a:p>
      </dsp:txBody>
      <dsp:txXfrm rot="5400000">
        <a:off x="4336602" y="-432822"/>
        <a:ext cx="419191" cy="8189522"/>
      </dsp:txXfrm>
    </dsp:sp>
    <dsp:sp modelId="{EC41E925-6556-4205-9CC4-1CB8F77FA4BB}">
      <dsp:nvSpPr>
        <dsp:cNvPr id="0" name=""/>
        <dsp:cNvSpPr/>
      </dsp:nvSpPr>
      <dsp:spPr>
        <a:xfrm rot="5400000">
          <a:off x="-206103" y="4165977"/>
          <a:ext cx="863644" cy="451437"/>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p>
      </dsp:txBody>
      <dsp:txXfrm rot="5400000">
        <a:off x="-206103" y="4165977"/>
        <a:ext cx="863644" cy="451437"/>
      </dsp:txXfrm>
    </dsp:sp>
    <dsp:sp modelId="{5B6B4F0D-B3A7-4886-B04F-CC9E148D902F}">
      <dsp:nvSpPr>
        <dsp:cNvPr id="0" name=""/>
        <dsp:cNvSpPr/>
      </dsp:nvSpPr>
      <dsp:spPr>
        <a:xfrm rot="5400000">
          <a:off x="4284189" y="250901"/>
          <a:ext cx="524018" cy="818952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Stratejik planlardan eylemsel planlara kadar bütünleşik plan sisteminin genel başarısı nasıl, hazırlanıldığı şekilde uygulamaya devam edilmeli mi? </a:t>
          </a:r>
          <a:endParaRPr lang="tr-TR" sz="1800" kern="1200" dirty="0"/>
        </a:p>
      </dsp:txBody>
      <dsp:txXfrm rot="5400000">
        <a:off x="4284189" y="250901"/>
        <a:ext cx="524018" cy="81895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BE52A4-C014-42E0-8FC2-CB534FAC285F}">
      <dsp:nvSpPr>
        <dsp:cNvPr id="0" name=""/>
        <dsp:cNvSpPr/>
      </dsp:nvSpPr>
      <dsp:spPr>
        <a:xfrm>
          <a:off x="0" y="3957164"/>
          <a:ext cx="8784976" cy="865730"/>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just" defTabSz="844550" rtl="0">
            <a:lnSpc>
              <a:spcPct val="90000"/>
            </a:lnSpc>
            <a:spcBef>
              <a:spcPct val="0"/>
            </a:spcBef>
            <a:spcAft>
              <a:spcPct val="35000"/>
            </a:spcAft>
          </a:pPr>
          <a:r>
            <a:rPr lang="tr-TR" sz="1900" i="0" kern="1200" dirty="0" smtClean="0">
              <a:latin typeface="Times New Roman" pitchFamily="18" charset="0"/>
              <a:cs typeface="Times New Roman" pitchFamily="18" charset="0"/>
            </a:rPr>
            <a:t>Ayrıca her endüstri kolundaki işletmeler ayrı ayrı değerlendirilir ve </a:t>
          </a:r>
          <a:r>
            <a:rPr lang="tr-TR" sz="1900" i="0" kern="1200" dirty="0" err="1" smtClean="0">
              <a:latin typeface="Times New Roman" pitchFamily="18" charset="0"/>
              <a:cs typeface="Times New Roman" pitchFamily="18" charset="0"/>
            </a:rPr>
            <a:t>sib’lerin</a:t>
          </a:r>
          <a:r>
            <a:rPr lang="tr-TR" sz="1900" i="0" kern="1200" dirty="0" smtClean="0">
              <a:latin typeface="Times New Roman" pitchFamily="18" charset="0"/>
              <a:cs typeface="Times New Roman" pitchFamily="18" charset="0"/>
            </a:rPr>
            <a:t> gerek birbirleriyle gerekse sektörler arası başarı durumları karşılaştırılır.</a:t>
          </a:r>
          <a:endParaRPr lang="tr-TR" sz="1900" i="0" kern="1200" dirty="0">
            <a:latin typeface="Times New Roman" pitchFamily="18" charset="0"/>
            <a:cs typeface="Times New Roman" pitchFamily="18" charset="0"/>
          </a:endParaRPr>
        </a:p>
      </dsp:txBody>
      <dsp:txXfrm>
        <a:off x="0" y="3957164"/>
        <a:ext cx="8784976" cy="865730"/>
      </dsp:txXfrm>
    </dsp:sp>
    <dsp:sp modelId="{155CB51F-30C7-429D-AF4B-FD6D68B75D14}">
      <dsp:nvSpPr>
        <dsp:cNvPr id="0" name=""/>
        <dsp:cNvSpPr/>
      </dsp:nvSpPr>
      <dsp:spPr>
        <a:xfrm rot="10800000">
          <a:off x="0" y="2638656"/>
          <a:ext cx="8784976" cy="1331494"/>
        </a:xfrm>
        <a:prstGeom prst="upArrowCallout">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just" defTabSz="844550" rtl="0">
            <a:lnSpc>
              <a:spcPct val="90000"/>
            </a:lnSpc>
            <a:spcBef>
              <a:spcPct val="0"/>
            </a:spcBef>
            <a:spcAft>
              <a:spcPct val="35000"/>
            </a:spcAft>
          </a:pPr>
          <a:r>
            <a:rPr lang="tr-TR" sz="1900" i="0" kern="1200" dirty="0" smtClean="0">
              <a:latin typeface="Times New Roman" pitchFamily="18" charset="0"/>
              <a:cs typeface="Times New Roman" pitchFamily="18" charset="0"/>
            </a:rPr>
            <a:t>Yatırımlarını çeşitlendirmiş </a:t>
          </a:r>
          <a:r>
            <a:rPr lang="tr-TR" sz="1900" i="0" kern="1200" dirty="0" err="1" smtClean="0">
              <a:latin typeface="Times New Roman" pitchFamily="18" charset="0"/>
              <a:cs typeface="Times New Roman" pitchFamily="18" charset="0"/>
            </a:rPr>
            <a:t>sib’lerde</a:t>
          </a:r>
          <a:r>
            <a:rPr lang="tr-TR" sz="1900" i="0" kern="1200" dirty="0" smtClean="0">
              <a:latin typeface="Times New Roman" pitchFamily="18" charset="0"/>
              <a:cs typeface="Times New Roman" pitchFamily="18" charset="0"/>
            </a:rPr>
            <a:t> ve endüstri kollarında ise stratejik kontrolün en üst düzeyi şirketin genel amaç ve hedeflerine ulaşması, genel karlılığı, büyüme durumu </a:t>
          </a:r>
          <a:r>
            <a:rPr lang="tr-TR" sz="1900" i="0" kern="1200" dirty="0" err="1" smtClean="0">
              <a:latin typeface="Times New Roman" pitchFamily="18" charset="0"/>
              <a:cs typeface="Times New Roman" pitchFamily="18" charset="0"/>
            </a:rPr>
            <a:t>v.B</a:t>
          </a:r>
          <a:r>
            <a:rPr lang="tr-TR" sz="1900" i="0" kern="1200" dirty="0" smtClean="0">
              <a:latin typeface="Times New Roman" pitchFamily="18" charset="0"/>
              <a:cs typeface="Times New Roman" pitchFamily="18" charset="0"/>
            </a:rPr>
            <a:t> açılardan yapılır.</a:t>
          </a:r>
          <a:endParaRPr lang="tr-TR" sz="1900" i="0" kern="1200" dirty="0">
            <a:latin typeface="Times New Roman" pitchFamily="18" charset="0"/>
            <a:cs typeface="Times New Roman" pitchFamily="18" charset="0"/>
          </a:endParaRPr>
        </a:p>
      </dsp:txBody>
      <dsp:txXfrm rot="10800000">
        <a:off x="0" y="2638656"/>
        <a:ext cx="8784976" cy="1331494"/>
      </dsp:txXfrm>
    </dsp:sp>
    <dsp:sp modelId="{9BE7F9B5-9772-465F-96ED-D3F18E9C3622}">
      <dsp:nvSpPr>
        <dsp:cNvPr id="0" name=""/>
        <dsp:cNvSpPr/>
      </dsp:nvSpPr>
      <dsp:spPr>
        <a:xfrm rot="10800000">
          <a:off x="0" y="1320148"/>
          <a:ext cx="8784976" cy="1331494"/>
        </a:xfrm>
        <a:prstGeom prst="upArrowCallout">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just" defTabSz="844550" rtl="0">
            <a:lnSpc>
              <a:spcPct val="90000"/>
            </a:lnSpc>
            <a:spcBef>
              <a:spcPct val="0"/>
            </a:spcBef>
            <a:spcAft>
              <a:spcPct val="35000"/>
            </a:spcAft>
          </a:pPr>
          <a:r>
            <a:rPr lang="tr-TR" sz="1900" i="0" kern="1200" smtClean="0">
              <a:latin typeface="Times New Roman" pitchFamily="18" charset="0"/>
              <a:cs typeface="Times New Roman" pitchFamily="18" charset="0"/>
            </a:rPr>
            <a:t>En alt örgütsel düzeylerde ise bireysel açıdan her bir kişinin standartlara ve verimlilik normlarına ulaşma durumu kontrol edilir.</a:t>
          </a:r>
          <a:endParaRPr lang="tr-TR" sz="1900" i="0" kern="1200">
            <a:latin typeface="Times New Roman" pitchFamily="18" charset="0"/>
            <a:cs typeface="Times New Roman" pitchFamily="18" charset="0"/>
          </a:endParaRPr>
        </a:p>
      </dsp:txBody>
      <dsp:txXfrm rot="10800000">
        <a:off x="0" y="1320148"/>
        <a:ext cx="8784976" cy="1331494"/>
      </dsp:txXfrm>
    </dsp:sp>
    <dsp:sp modelId="{2B3B0D63-1141-4749-A9AF-23A29EFCDCC7}">
      <dsp:nvSpPr>
        <dsp:cNvPr id="0" name=""/>
        <dsp:cNvSpPr/>
      </dsp:nvSpPr>
      <dsp:spPr>
        <a:xfrm rot="10800000">
          <a:off x="0" y="1640"/>
          <a:ext cx="8784976" cy="1331494"/>
        </a:xfrm>
        <a:prstGeom prst="upArrowCallou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just" defTabSz="844550" rtl="0">
            <a:lnSpc>
              <a:spcPct val="90000"/>
            </a:lnSpc>
            <a:spcBef>
              <a:spcPct val="0"/>
            </a:spcBef>
            <a:spcAft>
              <a:spcPct val="35000"/>
            </a:spcAft>
          </a:pPr>
          <a:r>
            <a:rPr lang="tr-TR" sz="1900" i="0" kern="1200" dirty="0" err="1" smtClean="0">
              <a:latin typeface="Times New Roman" pitchFamily="18" charset="0"/>
              <a:cs typeface="Times New Roman" pitchFamily="18" charset="0"/>
            </a:rPr>
            <a:t>Sib</a:t>
          </a:r>
          <a:r>
            <a:rPr lang="tr-TR" sz="1900" i="0" kern="1200" dirty="0" smtClean="0">
              <a:latin typeface="Times New Roman" pitchFamily="18" charset="0"/>
              <a:cs typeface="Times New Roman" pitchFamily="18" charset="0"/>
            </a:rPr>
            <a:t> düzeyinde başarı kontrolü yapıldığı gibi işlevsel düzeylerde işlevsel standartlara ulaşma bakımından yönetsel ve bütçe kontrolleri yapılmaktadır. </a:t>
          </a:r>
          <a:endParaRPr lang="tr-TR" sz="1900" i="0" kern="1200" dirty="0">
            <a:latin typeface="Times New Roman" pitchFamily="18" charset="0"/>
            <a:cs typeface="Times New Roman" pitchFamily="18" charset="0"/>
          </a:endParaRPr>
        </a:p>
      </dsp:txBody>
      <dsp:txXfrm rot="10800000">
        <a:off x="0" y="1640"/>
        <a:ext cx="8784976" cy="13314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C0A339-7EFD-4957-8625-CE113AE78132}">
      <dsp:nvSpPr>
        <dsp:cNvPr id="0" name=""/>
        <dsp:cNvSpPr/>
      </dsp:nvSpPr>
      <dsp:spPr>
        <a:xfrm>
          <a:off x="869189" y="335236"/>
          <a:ext cx="3524471" cy="240617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9692" tIns="72390" rIns="72390" bIns="72390" numCol="1" spcCol="1270" anchor="ctr" anchorCtr="0">
          <a:noAutofit/>
        </a:bodyPr>
        <a:lstStyle/>
        <a:p>
          <a:pPr lvl="0" algn="l" defTabSz="844550" rtl="0">
            <a:lnSpc>
              <a:spcPct val="90000"/>
            </a:lnSpc>
            <a:spcBef>
              <a:spcPct val="0"/>
            </a:spcBef>
            <a:spcAft>
              <a:spcPct val="35000"/>
            </a:spcAft>
          </a:pPr>
          <a:r>
            <a:rPr lang="tr-TR" sz="1900" kern="1200" dirty="0" smtClean="0"/>
            <a:t>Bu faaliyet işletmenin pazarda rakiplerine ve diğer yatırım alanlarına göre sermaye karlılıkları, hisse başına getirileri göz önünde bulundurularak ve karşılaştırmalar yapılarak gerçekleştirilir. </a:t>
          </a:r>
          <a:endParaRPr lang="tr-TR" sz="1900" kern="1200" dirty="0"/>
        </a:p>
      </dsp:txBody>
      <dsp:txXfrm>
        <a:off x="869189" y="335236"/>
        <a:ext cx="3524471" cy="2406179"/>
      </dsp:txXfrm>
    </dsp:sp>
    <dsp:sp modelId="{AC6FF1A5-5E5B-42B8-8A59-5374D296B23D}">
      <dsp:nvSpPr>
        <dsp:cNvPr id="0" name=""/>
        <dsp:cNvSpPr/>
      </dsp:nvSpPr>
      <dsp:spPr>
        <a:xfrm>
          <a:off x="3794" y="233716"/>
          <a:ext cx="1495992" cy="2205011"/>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A8E6A-17D0-4081-BC99-57C847D445FE}">
      <dsp:nvSpPr>
        <dsp:cNvPr id="0" name=""/>
        <dsp:cNvSpPr/>
      </dsp:nvSpPr>
      <dsp:spPr>
        <a:xfrm>
          <a:off x="4913580" y="335648"/>
          <a:ext cx="4122915" cy="25216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9692"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İşlevsel düzeyde kontrol pazarlama, satış, üretim, personel, muhasebe ve finans, ar-ge bölümlerinin her biri için ayrı ayrı geliştirilmiş işlevsel hedefler ve bunların alt standartları için yapılır. </a:t>
          </a:r>
          <a:endParaRPr lang="tr-TR" sz="1800" kern="1200" dirty="0"/>
        </a:p>
      </dsp:txBody>
      <dsp:txXfrm>
        <a:off x="4913580" y="335648"/>
        <a:ext cx="4122915" cy="2521610"/>
      </dsp:txXfrm>
    </dsp:sp>
    <dsp:sp modelId="{7A5D717C-7EF6-43BC-820E-174329D918EC}">
      <dsp:nvSpPr>
        <dsp:cNvPr id="0" name=""/>
        <dsp:cNvSpPr/>
      </dsp:nvSpPr>
      <dsp:spPr>
        <a:xfrm>
          <a:off x="4549895" y="106777"/>
          <a:ext cx="1289358" cy="2672619"/>
        </a:xfrm>
        <a:prstGeom prst="rect">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45000" r="-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908E4-605F-4653-B726-6DB637D3BF54}">
      <dsp:nvSpPr>
        <dsp:cNvPr id="0" name=""/>
        <dsp:cNvSpPr/>
      </dsp:nvSpPr>
      <dsp:spPr>
        <a:xfrm>
          <a:off x="1740197" y="3004205"/>
          <a:ext cx="5556100" cy="236162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9692"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t>Örneğin, pazarlama departmanı için satış hacmi, yeni müşterilerinin sayısı, yeni pazar kısımları, reklam araçlarının etkinliği </a:t>
          </a:r>
          <a:r>
            <a:rPr lang="tr-TR" sz="2200" kern="1200" dirty="0" err="1" smtClean="0"/>
            <a:t>v.B</a:t>
          </a:r>
          <a:r>
            <a:rPr lang="tr-TR" sz="2200" kern="1200" dirty="0" smtClean="0"/>
            <a:t>. Durumlar göz önüne alınır. </a:t>
          </a:r>
          <a:endParaRPr lang="tr-TR" sz="2200" kern="1200" dirty="0"/>
        </a:p>
      </dsp:txBody>
      <dsp:txXfrm>
        <a:off x="1740197" y="3004205"/>
        <a:ext cx="5556100" cy="2361625"/>
      </dsp:txXfrm>
    </dsp:sp>
    <dsp:sp modelId="{AEEBE448-C451-40CC-8B6B-9F36112DBA66}">
      <dsp:nvSpPr>
        <dsp:cNvPr id="0" name=""/>
        <dsp:cNvSpPr/>
      </dsp:nvSpPr>
      <dsp:spPr>
        <a:xfrm>
          <a:off x="1088145" y="3190526"/>
          <a:ext cx="1251609" cy="1800000"/>
        </a:xfrm>
        <a:prstGeom prst="rect">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36000" r="-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08FF46-AA33-4E04-A49C-6261F6739938}">
      <dsp:nvSpPr>
        <dsp:cNvPr id="0" name=""/>
        <dsp:cNvSpPr/>
      </dsp:nvSpPr>
      <dsp:spPr>
        <a:xfrm>
          <a:off x="0" y="0"/>
          <a:ext cx="9036496" cy="2300655"/>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9D9AA47-654C-45B2-82FC-FFFC28F4DA4D}">
      <dsp:nvSpPr>
        <dsp:cNvPr id="0" name=""/>
        <dsp:cNvSpPr/>
      </dsp:nvSpPr>
      <dsp:spPr>
        <a:xfrm>
          <a:off x="271094" y="306754"/>
          <a:ext cx="2654470" cy="1687147"/>
        </a:xfrm>
        <a:prstGeom prst="roundRect">
          <a:avLst>
            <a:gd name="adj" fmla="val 10000"/>
          </a:avLst>
        </a:prstGeom>
        <a:blipFill>
          <a:blip xmlns:r="http://schemas.openxmlformats.org/officeDocument/2006/relationships" r:embed="rId1">
            <a:duotone>
              <a:schemeClr val="accent4">
                <a:shade val="45000"/>
                <a:satMod val="135000"/>
              </a:schemeClr>
              <a:prstClr val="white"/>
            </a:duotone>
            <a:extLst>
              <a:ext uri="{28A0092B-C50C-407E-A947-70E740481C1C}">
                <a14:useLocalDpi xmlns:a14="http://schemas.microsoft.com/office/drawing/2010/main" xmlns="" val="0"/>
              </a:ext>
            </a:extLst>
          </a:blip>
          <a:srcRect/>
          <a:stretch>
            <a:fillRect t="-26000" b="-2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3AD8C49-1EAC-4587-91E8-E6568660FAC0}">
      <dsp:nvSpPr>
        <dsp:cNvPr id="0" name=""/>
        <dsp:cNvSpPr/>
      </dsp:nvSpPr>
      <dsp:spPr>
        <a:xfrm rot="10800000">
          <a:off x="271094" y="2300655"/>
          <a:ext cx="2654470" cy="2811912"/>
        </a:xfrm>
        <a:prstGeom prst="round2SameRect">
          <a:avLst>
            <a:gd name="adj1" fmla="val 105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rtl="0">
            <a:lnSpc>
              <a:spcPct val="90000"/>
            </a:lnSpc>
            <a:spcBef>
              <a:spcPct val="0"/>
            </a:spcBef>
            <a:spcAft>
              <a:spcPct val="35000"/>
            </a:spcAft>
          </a:pPr>
          <a:r>
            <a:rPr lang="tr-TR" sz="1900" kern="1200" dirty="0" smtClean="0">
              <a:latin typeface="Times New Roman" pitchFamily="18" charset="0"/>
              <a:cs typeface="Times New Roman" pitchFamily="18" charset="0"/>
            </a:rPr>
            <a:t>Değerlendirme ve kontrol sistemlerinin etkin olabilmesi için her kademe için üst yönetim tarafından teşvik edilecek bir başarı değerleme sistemi oluşturulmalıdır.</a:t>
          </a:r>
          <a:endParaRPr lang="tr-TR" sz="1900" kern="1200" dirty="0">
            <a:latin typeface="Times New Roman" pitchFamily="18" charset="0"/>
            <a:cs typeface="Times New Roman" pitchFamily="18" charset="0"/>
          </a:endParaRPr>
        </a:p>
      </dsp:txBody>
      <dsp:txXfrm rot="10800000">
        <a:off x="271094" y="2300655"/>
        <a:ext cx="2654470" cy="2811912"/>
      </dsp:txXfrm>
    </dsp:sp>
    <dsp:sp modelId="{062F0DB4-29AE-4DDE-9841-4B3AEBC531AA}">
      <dsp:nvSpPr>
        <dsp:cNvPr id="0" name=""/>
        <dsp:cNvSpPr/>
      </dsp:nvSpPr>
      <dsp:spPr>
        <a:xfrm>
          <a:off x="3191012" y="306754"/>
          <a:ext cx="2654470" cy="168714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45000" b="-4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A7966EE-57B7-4EE3-9424-3E8E11E0E9FD}">
      <dsp:nvSpPr>
        <dsp:cNvPr id="0" name=""/>
        <dsp:cNvSpPr/>
      </dsp:nvSpPr>
      <dsp:spPr>
        <a:xfrm rot="10800000">
          <a:off x="3191012" y="2300655"/>
          <a:ext cx="2654470" cy="2811912"/>
        </a:xfrm>
        <a:prstGeom prst="round2SameRect">
          <a:avLst>
            <a:gd name="adj1" fmla="val 10500"/>
            <a:gd name="adj2" fmla="val 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rtl="0">
            <a:lnSpc>
              <a:spcPct val="90000"/>
            </a:lnSpc>
            <a:spcBef>
              <a:spcPct val="0"/>
            </a:spcBef>
            <a:spcAft>
              <a:spcPct val="35000"/>
            </a:spcAft>
          </a:pPr>
          <a:r>
            <a:rPr lang="tr-TR" sz="1900" kern="1200" smtClean="0">
              <a:latin typeface="Times New Roman" pitchFamily="18" charset="0"/>
              <a:cs typeface="Times New Roman" pitchFamily="18" charset="0"/>
            </a:rPr>
            <a:t>Yöneticiler tarafından yüksek başarılar ödüllendirileceğinin bilinmesi kendi bölümü ile ilgili stratejileri değerlendirmeye yönelmesini sağlayacaktır.</a:t>
          </a:r>
          <a:endParaRPr lang="tr-TR" sz="1900" kern="1200">
            <a:latin typeface="Times New Roman" pitchFamily="18" charset="0"/>
            <a:cs typeface="Times New Roman" pitchFamily="18" charset="0"/>
          </a:endParaRPr>
        </a:p>
      </dsp:txBody>
      <dsp:txXfrm rot="10800000">
        <a:off x="3191012" y="2300655"/>
        <a:ext cx="2654470" cy="2811912"/>
      </dsp:txXfrm>
    </dsp:sp>
    <dsp:sp modelId="{2E85BF7D-D4F9-4F25-8334-A89ECA519AEB}">
      <dsp:nvSpPr>
        <dsp:cNvPr id="0" name=""/>
        <dsp:cNvSpPr/>
      </dsp:nvSpPr>
      <dsp:spPr>
        <a:xfrm>
          <a:off x="6110930" y="306754"/>
          <a:ext cx="2654470" cy="1687147"/>
        </a:xfrm>
        <a:prstGeom prst="roundRect">
          <a:avLst>
            <a:gd name="adj" fmla="val 10000"/>
          </a:avLst>
        </a:prstGeom>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xmlns="" val="0"/>
              </a:ext>
            </a:extLst>
          </a:blip>
          <a:srcRect/>
          <a:stretch>
            <a:fillRect t="-29000" b="-2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BDAA7B5-643E-4A36-A65E-9EC7F43281EF}">
      <dsp:nvSpPr>
        <dsp:cNvPr id="0" name=""/>
        <dsp:cNvSpPr/>
      </dsp:nvSpPr>
      <dsp:spPr>
        <a:xfrm rot="10800000">
          <a:off x="6110930" y="2300655"/>
          <a:ext cx="2654470" cy="2811912"/>
        </a:xfrm>
        <a:prstGeom prst="round2SameRect">
          <a:avLst>
            <a:gd name="adj1" fmla="val 10500"/>
            <a:gd name="adj2" fmla="val 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rtl="0">
            <a:lnSpc>
              <a:spcPct val="90000"/>
            </a:lnSpc>
            <a:spcBef>
              <a:spcPct val="0"/>
            </a:spcBef>
            <a:spcAft>
              <a:spcPct val="35000"/>
            </a:spcAft>
          </a:pPr>
          <a:r>
            <a:rPr lang="tr-TR" sz="1900" kern="1200" smtClean="0">
              <a:latin typeface="Times New Roman" pitchFamily="18" charset="0"/>
              <a:cs typeface="Times New Roman" pitchFamily="18" charset="0"/>
            </a:rPr>
            <a:t>Stratejik kontrol için başarı tayininde veya başarısızlığı belirleme de neden-sonuç ilişkisini oluşturmak ve ödüllendirme veya ödülsüz bırakmada adil davranmak en önemli husustur.</a:t>
          </a:r>
          <a:endParaRPr lang="tr-TR" sz="1900" kern="1200">
            <a:latin typeface="Times New Roman" pitchFamily="18" charset="0"/>
            <a:cs typeface="Times New Roman" pitchFamily="18" charset="0"/>
          </a:endParaRPr>
        </a:p>
      </dsp:txBody>
      <dsp:txXfrm rot="10800000">
        <a:off x="6110930" y="2300655"/>
        <a:ext cx="2654470" cy="28119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43ADD-CFBA-4452-947F-08EBDEEBE19F}" type="datetimeFigureOut">
              <a:rPr lang="tr-TR" smtClean="0"/>
              <a:pPr/>
              <a:t>31.03.2020</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F0C5F-FAE2-4AD2-B145-AB99292BE4A9}" type="slidenum">
              <a:rPr lang="tr-TR" smtClean="0"/>
              <a:pPr/>
              <a:t>‹#›</a:t>
            </a:fld>
            <a:endParaRPr lang="tr-TR" dirty="0"/>
          </a:p>
        </p:txBody>
      </p:sp>
    </p:spTree>
    <p:extLst>
      <p:ext uri="{BB962C8B-B14F-4D97-AF65-F5344CB8AC3E}">
        <p14:creationId xmlns:p14="http://schemas.microsoft.com/office/powerpoint/2010/main" xmlns="" val="145573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8C120-F88B-4680-B32E-F2E90AFD3FB9}" type="slidenum">
              <a:rPr lang="tr-TR"/>
              <a:pPr/>
              <a:t>2</a:t>
            </a:fld>
            <a:endParaRPr lang="tr-TR" dirty="0">
              <a:latin typeface="Times New Roman Tur" charset="-94"/>
            </a:endParaRPr>
          </a:p>
        </p:txBody>
      </p:sp>
      <p:sp>
        <p:nvSpPr>
          <p:cNvPr id="53250" name="Rectangle 2"/>
          <p:cNvSpPr>
            <a:spLocks noGrp="1" noRot="1" noChangeAspect="1" noChangeArrowheads="1" noTextEdit="1"/>
          </p:cNvSpPr>
          <p:nvPr>
            <p:ph type="sldImg"/>
          </p:nvPr>
        </p:nvSpPr>
        <p:spPr>
          <a:xfrm>
            <a:off x="1150938" y="692150"/>
            <a:ext cx="4556125" cy="3416300"/>
          </a:xfrm>
          <a:ln cap="flat"/>
        </p:spPr>
      </p:sp>
      <p:sp>
        <p:nvSpPr>
          <p:cNvPr id="53251" name="Rectangle 3"/>
          <p:cNvSpPr>
            <a:spLocks noGrp="1" noChangeArrowheads="1"/>
          </p:cNvSpPr>
          <p:nvPr>
            <p:ph type="body" idx="1"/>
          </p:nvPr>
        </p:nvSpPr>
        <p:spPr>
          <a:ln/>
        </p:spPr>
        <p:txBody>
          <a:bodyPr/>
          <a:lstStyle/>
          <a:p>
            <a:endParaRPr lang="tr-TR" dirty="0"/>
          </a:p>
        </p:txBody>
      </p:sp>
    </p:spTree>
    <p:extLst>
      <p:ext uri="{BB962C8B-B14F-4D97-AF65-F5344CB8AC3E}">
        <p14:creationId xmlns:p14="http://schemas.microsoft.com/office/powerpoint/2010/main" xmlns="" val="358172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798CD-DDAD-458B-A109-4DB4E86FF70E}" type="slidenum">
              <a:rPr lang="tr-TR"/>
              <a:pPr/>
              <a:t>11</a:t>
            </a:fld>
            <a:endParaRPr lang="tr-TR">
              <a:latin typeface="Times New Roman Tur" charset="-94"/>
            </a:endParaRPr>
          </a:p>
        </p:txBody>
      </p:sp>
      <p:sp>
        <p:nvSpPr>
          <p:cNvPr id="73730" name="Rectangle 2"/>
          <p:cNvSpPr>
            <a:spLocks noGrp="1" noRot="1" noChangeAspect="1" noChangeArrowheads="1" noTextEdit="1"/>
          </p:cNvSpPr>
          <p:nvPr>
            <p:ph type="sldImg"/>
          </p:nvPr>
        </p:nvSpPr>
        <p:spPr>
          <a:xfrm>
            <a:off x="1150938" y="692150"/>
            <a:ext cx="4556125" cy="3416300"/>
          </a:xfrm>
          <a:ln cap="flat"/>
        </p:spPr>
      </p:sp>
      <p:sp>
        <p:nvSpPr>
          <p:cNvPr id="73731"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4046579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B3F2A-0F27-454A-814B-982A25370D7C}" type="slidenum">
              <a:rPr lang="tr-TR"/>
              <a:pPr/>
              <a:t>12</a:t>
            </a:fld>
            <a:endParaRPr lang="tr-TR">
              <a:latin typeface="Times New Roman Tur" charset="-94"/>
            </a:endParaRPr>
          </a:p>
        </p:txBody>
      </p:sp>
      <p:sp>
        <p:nvSpPr>
          <p:cNvPr id="75778" name="Rectangle 2"/>
          <p:cNvSpPr>
            <a:spLocks noGrp="1" noRot="1" noChangeAspect="1" noChangeArrowheads="1" noTextEdit="1"/>
          </p:cNvSpPr>
          <p:nvPr>
            <p:ph type="sldImg"/>
          </p:nvPr>
        </p:nvSpPr>
        <p:spPr>
          <a:xfrm>
            <a:off x="1150938" y="692150"/>
            <a:ext cx="4556125" cy="3416300"/>
          </a:xfrm>
          <a:ln cap="flat"/>
        </p:spPr>
      </p:sp>
      <p:sp>
        <p:nvSpPr>
          <p:cNvPr id="75779"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05183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B3F2A-0F27-454A-814B-982A25370D7C}" type="slidenum">
              <a:rPr lang="tr-TR"/>
              <a:pPr/>
              <a:t>13</a:t>
            </a:fld>
            <a:endParaRPr lang="tr-TR">
              <a:latin typeface="Times New Roman Tur" charset="-94"/>
            </a:endParaRPr>
          </a:p>
        </p:txBody>
      </p:sp>
      <p:sp>
        <p:nvSpPr>
          <p:cNvPr id="75778" name="Rectangle 2"/>
          <p:cNvSpPr>
            <a:spLocks noGrp="1" noRot="1" noChangeAspect="1" noChangeArrowheads="1" noTextEdit="1"/>
          </p:cNvSpPr>
          <p:nvPr>
            <p:ph type="sldImg"/>
          </p:nvPr>
        </p:nvSpPr>
        <p:spPr>
          <a:xfrm>
            <a:off x="1150938" y="692150"/>
            <a:ext cx="4556125" cy="3416300"/>
          </a:xfrm>
          <a:ln cap="flat"/>
        </p:spPr>
      </p:sp>
      <p:sp>
        <p:nvSpPr>
          <p:cNvPr id="75779"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02303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CB358-E46B-4972-BF63-F8868AD30C9B}" type="slidenum">
              <a:rPr lang="tr-TR"/>
              <a:pPr/>
              <a:t>14</a:t>
            </a:fld>
            <a:endParaRPr lang="tr-TR">
              <a:latin typeface="Times New Roman Tur" charset="-94"/>
            </a:endParaRPr>
          </a:p>
        </p:txBody>
      </p:sp>
      <p:sp>
        <p:nvSpPr>
          <p:cNvPr id="77826" name="Rectangle 2"/>
          <p:cNvSpPr>
            <a:spLocks noGrp="1" noRot="1" noChangeAspect="1" noChangeArrowheads="1" noTextEdit="1"/>
          </p:cNvSpPr>
          <p:nvPr>
            <p:ph type="sldImg"/>
          </p:nvPr>
        </p:nvSpPr>
        <p:spPr>
          <a:xfrm>
            <a:off x="1150938" y="692150"/>
            <a:ext cx="4556125" cy="3416300"/>
          </a:xfrm>
          <a:ln cap="flat"/>
        </p:spPr>
      </p:sp>
      <p:sp>
        <p:nvSpPr>
          <p:cNvPr id="77827"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1359512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FB89B-0F15-4B2E-8342-50D15180E81E}" type="slidenum">
              <a:rPr lang="tr-TR"/>
              <a:pPr/>
              <a:t>15</a:t>
            </a:fld>
            <a:endParaRPr lang="tr-TR">
              <a:latin typeface="Times New Roman Tur" charset="-94"/>
            </a:endParaRPr>
          </a:p>
        </p:txBody>
      </p:sp>
      <p:sp>
        <p:nvSpPr>
          <p:cNvPr id="79874" name="Rectangle 2"/>
          <p:cNvSpPr>
            <a:spLocks noGrp="1" noRot="1" noChangeAspect="1" noChangeArrowheads="1" noTextEdit="1"/>
          </p:cNvSpPr>
          <p:nvPr>
            <p:ph type="sldImg"/>
          </p:nvPr>
        </p:nvSpPr>
        <p:spPr>
          <a:xfrm>
            <a:off x="1150938" y="692150"/>
            <a:ext cx="4556125" cy="3416300"/>
          </a:xfrm>
          <a:ln cap="flat"/>
        </p:spPr>
      </p:sp>
      <p:sp>
        <p:nvSpPr>
          <p:cNvPr id="79875"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422148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747B9-8E1A-4CBD-B283-6092195E79BF}" type="slidenum">
              <a:rPr lang="tr-TR"/>
              <a:pPr/>
              <a:t>16</a:t>
            </a:fld>
            <a:endParaRPr lang="tr-TR">
              <a:latin typeface="Times New Roman Tur" charset="-94"/>
            </a:endParaRPr>
          </a:p>
        </p:txBody>
      </p:sp>
      <p:sp>
        <p:nvSpPr>
          <p:cNvPr id="81922" name="Rectangle 2"/>
          <p:cNvSpPr>
            <a:spLocks noGrp="1" noRot="1" noChangeAspect="1" noChangeArrowheads="1" noTextEdit="1"/>
          </p:cNvSpPr>
          <p:nvPr>
            <p:ph type="sldImg"/>
          </p:nvPr>
        </p:nvSpPr>
        <p:spPr>
          <a:xfrm>
            <a:off x="1150938" y="692150"/>
            <a:ext cx="4556125" cy="3416300"/>
          </a:xfrm>
          <a:ln cap="flat"/>
        </p:spPr>
      </p:sp>
      <p:sp>
        <p:nvSpPr>
          <p:cNvPr id="81923"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181679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4E9A8-ECA7-4493-85E8-7B510B512704}" type="slidenum">
              <a:rPr lang="tr-TR"/>
              <a:pPr/>
              <a:t>17</a:t>
            </a:fld>
            <a:endParaRPr lang="tr-TR">
              <a:latin typeface="Times New Roman Tur" charset="-94"/>
            </a:endParaRPr>
          </a:p>
        </p:txBody>
      </p:sp>
      <p:sp>
        <p:nvSpPr>
          <p:cNvPr id="83970" name="Rectangle 2"/>
          <p:cNvSpPr>
            <a:spLocks noGrp="1" noRot="1" noChangeAspect="1" noChangeArrowheads="1" noTextEdit="1"/>
          </p:cNvSpPr>
          <p:nvPr>
            <p:ph type="sldImg"/>
          </p:nvPr>
        </p:nvSpPr>
        <p:spPr>
          <a:xfrm>
            <a:off x="1150938" y="692150"/>
            <a:ext cx="4556125" cy="3416300"/>
          </a:xfrm>
          <a:ln cap="flat"/>
        </p:spPr>
      </p:sp>
      <p:sp>
        <p:nvSpPr>
          <p:cNvPr id="83971"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432797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CD2DF-1BB2-48D5-B59D-0A2B44522249}" type="slidenum">
              <a:rPr lang="tr-TR"/>
              <a:pPr/>
              <a:t>18</a:t>
            </a:fld>
            <a:endParaRPr lang="tr-TR">
              <a:latin typeface="Times New Roman Tur" charset="-94"/>
            </a:endParaRPr>
          </a:p>
        </p:txBody>
      </p:sp>
      <p:sp>
        <p:nvSpPr>
          <p:cNvPr id="86018" name="Rectangle 2"/>
          <p:cNvSpPr>
            <a:spLocks noGrp="1" noRot="1" noChangeAspect="1" noChangeArrowheads="1" noTextEdit="1"/>
          </p:cNvSpPr>
          <p:nvPr>
            <p:ph type="sldImg"/>
          </p:nvPr>
        </p:nvSpPr>
        <p:spPr>
          <a:xfrm>
            <a:off x="1150938" y="692150"/>
            <a:ext cx="4556125" cy="3416300"/>
          </a:xfrm>
          <a:ln cap="flat"/>
        </p:spPr>
      </p:sp>
      <p:sp>
        <p:nvSpPr>
          <p:cNvPr id="86019"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146234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0A32A-EDFA-43FF-90FF-6C53F20B0E86}" type="slidenum">
              <a:rPr lang="tr-TR"/>
              <a:pPr/>
              <a:t>19</a:t>
            </a:fld>
            <a:endParaRPr lang="tr-TR">
              <a:latin typeface="Times New Roman Tur" charset="-94"/>
            </a:endParaRPr>
          </a:p>
        </p:txBody>
      </p:sp>
      <p:sp>
        <p:nvSpPr>
          <p:cNvPr id="88066" name="Rectangle 2"/>
          <p:cNvSpPr>
            <a:spLocks noGrp="1" noRot="1" noChangeAspect="1" noChangeArrowheads="1" noTextEdit="1"/>
          </p:cNvSpPr>
          <p:nvPr>
            <p:ph type="sldImg"/>
          </p:nvPr>
        </p:nvSpPr>
        <p:spPr>
          <a:xfrm>
            <a:off x="1150938" y="692150"/>
            <a:ext cx="4556125" cy="3416300"/>
          </a:xfrm>
          <a:ln cap="flat"/>
        </p:spPr>
      </p:sp>
      <p:sp>
        <p:nvSpPr>
          <p:cNvPr id="88067"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515879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8483C-1ED5-4CD9-9C60-30A0AA6E2570}" type="slidenum">
              <a:rPr lang="tr-TR"/>
              <a:pPr/>
              <a:t>20</a:t>
            </a:fld>
            <a:endParaRPr lang="tr-TR">
              <a:latin typeface="Times New Roman Tur" charset="-94"/>
            </a:endParaRPr>
          </a:p>
        </p:txBody>
      </p:sp>
      <p:sp>
        <p:nvSpPr>
          <p:cNvPr id="90114" name="Rectangle 2"/>
          <p:cNvSpPr>
            <a:spLocks noGrp="1" noRot="1" noChangeAspect="1" noChangeArrowheads="1" noTextEdit="1"/>
          </p:cNvSpPr>
          <p:nvPr>
            <p:ph type="sldImg"/>
          </p:nvPr>
        </p:nvSpPr>
        <p:spPr>
          <a:xfrm>
            <a:off x="1150938" y="692150"/>
            <a:ext cx="4556125" cy="3416300"/>
          </a:xfrm>
          <a:ln cap="flat"/>
        </p:spPr>
      </p:sp>
      <p:sp>
        <p:nvSpPr>
          <p:cNvPr id="90115"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06224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28714-A20F-4D98-84A6-DFE12CFEF389}" type="slidenum">
              <a:rPr lang="tr-TR"/>
              <a:pPr/>
              <a:t>3</a:t>
            </a:fld>
            <a:endParaRPr lang="tr-TR" dirty="0">
              <a:latin typeface="Times New Roman Tur" charset="-94"/>
            </a:endParaRPr>
          </a:p>
        </p:txBody>
      </p:sp>
      <p:sp>
        <p:nvSpPr>
          <p:cNvPr id="55298" name="Rectangle 2"/>
          <p:cNvSpPr>
            <a:spLocks noGrp="1" noRot="1" noChangeAspect="1" noChangeArrowheads="1" noTextEdit="1"/>
          </p:cNvSpPr>
          <p:nvPr>
            <p:ph type="sldImg"/>
          </p:nvPr>
        </p:nvSpPr>
        <p:spPr>
          <a:xfrm>
            <a:off x="1150938" y="692150"/>
            <a:ext cx="4556125" cy="3416300"/>
          </a:xfrm>
          <a:ln cap="flat"/>
        </p:spPr>
      </p:sp>
      <p:sp>
        <p:nvSpPr>
          <p:cNvPr id="55299" name="Rectangle 3"/>
          <p:cNvSpPr>
            <a:spLocks noGrp="1" noChangeArrowheads="1"/>
          </p:cNvSpPr>
          <p:nvPr>
            <p:ph type="body" idx="1"/>
          </p:nvPr>
        </p:nvSpPr>
        <p:spPr>
          <a:ln/>
        </p:spPr>
        <p:txBody>
          <a:bodyPr/>
          <a:lstStyle/>
          <a:p>
            <a:endParaRPr lang="tr-TR" dirty="0"/>
          </a:p>
        </p:txBody>
      </p:sp>
    </p:spTree>
    <p:extLst>
      <p:ext uri="{BB962C8B-B14F-4D97-AF65-F5344CB8AC3E}">
        <p14:creationId xmlns:p14="http://schemas.microsoft.com/office/powerpoint/2010/main" xmlns="" val="1888883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80F54-A914-4220-B6C6-D81D47EF4468}" type="slidenum">
              <a:rPr lang="tr-TR"/>
              <a:pPr/>
              <a:t>21</a:t>
            </a:fld>
            <a:endParaRPr lang="tr-TR">
              <a:latin typeface="Times New Roman Tur" charset="-94"/>
            </a:endParaRPr>
          </a:p>
        </p:txBody>
      </p:sp>
      <p:sp>
        <p:nvSpPr>
          <p:cNvPr id="92162" name="Rectangle 2"/>
          <p:cNvSpPr>
            <a:spLocks noGrp="1" noRot="1" noChangeAspect="1" noChangeArrowheads="1" noTextEdit="1"/>
          </p:cNvSpPr>
          <p:nvPr>
            <p:ph type="sldImg"/>
          </p:nvPr>
        </p:nvSpPr>
        <p:spPr>
          <a:xfrm>
            <a:off x="1150938" y="692150"/>
            <a:ext cx="4556125" cy="3416300"/>
          </a:xfrm>
          <a:ln cap="flat"/>
        </p:spPr>
      </p:sp>
      <p:sp>
        <p:nvSpPr>
          <p:cNvPr id="92163"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3382086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CF678-D109-45DB-8B33-0F6A9A8C9AF4}" type="slidenum">
              <a:rPr lang="tr-TR"/>
              <a:pPr/>
              <a:t>22</a:t>
            </a:fld>
            <a:endParaRPr lang="tr-TR">
              <a:latin typeface="Times New Roman Tur" charset="-94"/>
            </a:endParaRPr>
          </a:p>
        </p:txBody>
      </p:sp>
      <p:sp>
        <p:nvSpPr>
          <p:cNvPr id="94210" name="Rectangle 2"/>
          <p:cNvSpPr>
            <a:spLocks noGrp="1" noRot="1" noChangeAspect="1" noChangeArrowheads="1" noTextEdit="1"/>
          </p:cNvSpPr>
          <p:nvPr>
            <p:ph type="sldImg"/>
          </p:nvPr>
        </p:nvSpPr>
        <p:spPr>
          <a:xfrm>
            <a:off x="1150938" y="692150"/>
            <a:ext cx="4556125" cy="3416300"/>
          </a:xfrm>
          <a:ln cap="flat"/>
        </p:spPr>
      </p:sp>
      <p:sp>
        <p:nvSpPr>
          <p:cNvPr id="94211"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37169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6407A-E103-4F93-9F1A-9B5FB4B59E58}" type="slidenum">
              <a:rPr lang="tr-TR"/>
              <a:pPr/>
              <a:t>23</a:t>
            </a:fld>
            <a:endParaRPr lang="tr-TR">
              <a:latin typeface="Times New Roman Tur" charset="-94"/>
            </a:endParaRPr>
          </a:p>
        </p:txBody>
      </p:sp>
      <p:sp>
        <p:nvSpPr>
          <p:cNvPr id="96258" name="Rectangle 2"/>
          <p:cNvSpPr>
            <a:spLocks noGrp="1" noRot="1" noChangeAspect="1" noChangeArrowheads="1" noTextEdit="1"/>
          </p:cNvSpPr>
          <p:nvPr>
            <p:ph type="sldImg"/>
          </p:nvPr>
        </p:nvSpPr>
        <p:spPr>
          <a:xfrm>
            <a:off x="1150938" y="692150"/>
            <a:ext cx="4556125" cy="3416300"/>
          </a:xfrm>
          <a:ln cap="flat"/>
        </p:spPr>
      </p:sp>
      <p:sp>
        <p:nvSpPr>
          <p:cNvPr id="96259"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10094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6407A-E103-4F93-9F1A-9B5FB4B59E58}" type="slidenum">
              <a:rPr lang="tr-TR"/>
              <a:pPr/>
              <a:t>24</a:t>
            </a:fld>
            <a:endParaRPr lang="tr-TR">
              <a:latin typeface="Times New Roman Tur" charset="-94"/>
            </a:endParaRPr>
          </a:p>
        </p:txBody>
      </p:sp>
      <p:sp>
        <p:nvSpPr>
          <p:cNvPr id="96258" name="Rectangle 2"/>
          <p:cNvSpPr>
            <a:spLocks noGrp="1" noRot="1" noChangeAspect="1" noChangeArrowheads="1" noTextEdit="1"/>
          </p:cNvSpPr>
          <p:nvPr>
            <p:ph type="sldImg"/>
          </p:nvPr>
        </p:nvSpPr>
        <p:spPr>
          <a:xfrm>
            <a:off x="1150938" y="692150"/>
            <a:ext cx="4556125" cy="3416300"/>
          </a:xfrm>
          <a:ln cap="flat"/>
        </p:spPr>
      </p:sp>
      <p:sp>
        <p:nvSpPr>
          <p:cNvPr id="96259"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3123393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3BE75-154D-4D10-AF7D-094B2529C27C}" type="slidenum">
              <a:rPr lang="tr-TR"/>
              <a:pPr/>
              <a:t>25</a:t>
            </a:fld>
            <a:endParaRPr lang="tr-TR">
              <a:latin typeface="Times New Roman Tur" charset="-94"/>
            </a:endParaRPr>
          </a:p>
        </p:txBody>
      </p:sp>
      <p:sp>
        <p:nvSpPr>
          <p:cNvPr id="98306" name="Rectangle 2"/>
          <p:cNvSpPr>
            <a:spLocks noGrp="1" noRot="1" noChangeAspect="1" noChangeArrowheads="1" noTextEdit="1"/>
          </p:cNvSpPr>
          <p:nvPr>
            <p:ph type="sldImg"/>
          </p:nvPr>
        </p:nvSpPr>
        <p:spPr>
          <a:xfrm>
            <a:off x="1150938" y="692150"/>
            <a:ext cx="4556125" cy="3416300"/>
          </a:xfrm>
          <a:ln cap="flat"/>
        </p:spPr>
      </p:sp>
      <p:sp>
        <p:nvSpPr>
          <p:cNvPr id="98307"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302144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4F778-6F8A-4B20-B074-212B054891E0}" type="slidenum">
              <a:rPr lang="tr-TR"/>
              <a:pPr/>
              <a:t>26</a:t>
            </a:fld>
            <a:endParaRPr lang="tr-TR">
              <a:latin typeface="Times New Roman Tur" charset="-94"/>
            </a:endParaRPr>
          </a:p>
        </p:txBody>
      </p:sp>
      <p:sp>
        <p:nvSpPr>
          <p:cNvPr id="100354" name="Rectangle 2"/>
          <p:cNvSpPr>
            <a:spLocks noGrp="1" noRot="1" noChangeAspect="1" noChangeArrowheads="1" noTextEdit="1"/>
          </p:cNvSpPr>
          <p:nvPr>
            <p:ph type="sldImg"/>
          </p:nvPr>
        </p:nvSpPr>
        <p:spPr>
          <a:xfrm>
            <a:off x="1150938" y="692150"/>
            <a:ext cx="4556125" cy="3416300"/>
          </a:xfrm>
          <a:ln cap="flat"/>
        </p:spPr>
      </p:sp>
      <p:sp>
        <p:nvSpPr>
          <p:cNvPr id="100355"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66561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6E37C-E27A-4F1C-8D64-C85E2DDD1ADC}" type="slidenum">
              <a:rPr lang="tr-TR"/>
              <a:pPr/>
              <a:t>27</a:t>
            </a:fld>
            <a:endParaRPr lang="tr-TR">
              <a:latin typeface="Times New Roman Tur" charset="-94"/>
            </a:endParaRPr>
          </a:p>
        </p:txBody>
      </p:sp>
      <p:sp>
        <p:nvSpPr>
          <p:cNvPr id="102402" name="Rectangle 2"/>
          <p:cNvSpPr>
            <a:spLocks noGrp="1" noRot="1" noChangeAspect="1" noChangeArrowheads="1" noTextEdit="1"/>
          </p:cNvSpPr>
          <p:nvPr>
            <p:ph type="sldImg"/>
          </p:nvPr>
        </p:nvSpPr>
        <p:spPr>
          <a:xfrm>
            <a:off x="1150938" y="692150"/>
            <a:ext cx="4556125" cy="3416300"/>
          </a:xfrm>
          <a:ln cap="flat"/>
        </p:spPr>
      </p:sp>
      <p:sp>
        <p:nvSpPr>
          <p:cNvPr id="102403"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3506279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A6DFB-4E0F-4E15-86D6-CF150601C5AE}" type="slidenum">
              <a:rPr lang="tr-TR"/>
              <a:pPr/>
              <a:t>28</a:t>
            </a:fld>
            <a:endParaRPr lang="tr-TR" dirty="0">
              <a:latin typeface="Times New Roman Tur" charset="-94"/>
            </a:endParaRPr>
          </a:p>
        </p:txBody>
      </p:sp>
      <p:sp>
        <p:nvSpPr>
          <p:cNvPr id="106498" name="Rectangle 2"/>
          <p:cNvSpPr>
            <a:spLocks noGrp="1" noRot="1" noChangeAspect="1" noChangeArrowheads="1" noTextEdit="1"/>
          </p:cNvSpPr>
          <p:nvPr>
            <p:ph type="sldImg"/>
          </p:nvPr>
        </p:nvSpPr>
        <p:spPr>
          <a:xfrm>
            <a:off x="1150938" y="692150"/>
            <a:ext cx="4556125" cy="3416300"/>
          </a:xfrm>
          <a:ln cap="flat"/>
        </p:spPr>
      </p:sp>
      <p:sp>
        <p:nvSpPr>
          <p:cNvPr id="106499" name="Rectangle 3"/>
          <p:cNvSpPr>
            <a:spLocks noGrp="1" noChangeArrowheads="1"/>
          </p:cNvSpPr>
          <p:nvPr>
            <p:ph type="body" idx="1"/>
          </p:nvPr>
        </p:nvSpPr>
        <p:spPr>
          <a:ln/>
        </p:spPr>
        <p:txBody>
          <a:bodyPr/>
          <a:lstStyle/>
          <a:p>
            <a:endParaRPr lang="tr-TR" dirty="0"/>
          </a:p>
        </p:txBody>
      </p:sp>
    </p:spTree>
    <p:extLst>
      <p:ext uri="{BB962C8B-B14F-4D97-AF65-F5344CB8AC3E}">
        <p14:creationId xmlns:p14="http://schemas.microsoft.com/office/powerpoint/2010/main" xmlns="" val="1798493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A6DFB-4E0F-4E15-86D6-CF150601C5AE}" type="slidenum">
              <a:rPr lang="tr-TR"/>
              <a:pPr/>
              <a:t>29</a:t>
            </a:fld>
            <a:endParaRPr lang="tr-TR" dirty="0">
              <a:latin typeface="Times New Roman Tur" charset="-94"/>
            </a:endParaRPr>
          </a:p>
        </p:txBody>
      </p:sp>
      <p:sp>
        <p:nvSpPr>
          <p:cNvPr id="106498" name="Rectangle 2"/>
          <p:cNvSpPr>
            <a:spLocks noGrp="1" noRot="1" noChangeAspect="1" noChangeArrowheads="1" noTextEdit="1"/>
          </p:cNvSpPr>
          <p:nvPr>
            <p:ph type="sldImg"/>
          </p:nvPr>
        </p:nvSpPr>
        <p:spPr>
          <a:xfrm>
            <a:off x="1150938" y="692150"/>
            <a:ext cx="4556125" cy="3416300"/>
          </a:xfrm>
          <a:ln cap="flat"/>
        </p:spPr>
      </p:sp>
      <p:sp>
        <p:nvSpPr>
          <p:cNvPr id="106499" name="Rectangle 3"/>
          <p:cNvSpPr>
            <a:spLocks noGrp="1" noChangeArrowheads="1"/>
          </p:cNvSpPr>
          <p:nvPr>
            <p:ph type="body" idx="1"/>
          </p:nvPr>
        </p:nvSpPr>
        <p:spPr>
          <a:ln/>
        </p:spPr>
        <p:txBody>
          <a:bodyPr/>
          <a:lstStyle/>
          <a:p>
            <a:endParaRPr lang="tr-TR" dirty="0"/>
          </a:p>
        </p:txBody>
      </p:sp>
    </p:spTree>
    <p:extLst>
      <p:ext uri="{BB962C8B-B14F-4D97-AF65-F5344CB8AC3E}">
        <p14:creationId xmlns:p14="http://schemas.microsoft.com/office/powerpoint/2010/main" xmlns="" val="2483780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4A37E-B245-45CF-A4BF-E3F8C4BF7620}" type="slidenum">
              <a:rPr lang="tr-TR"/>
              <a:pPr/>
              <a:t>30</a:t>
            </a:fld>
            <a:endParaRPr lang="tr-TR" dirty="0">
              <a:latin typeface="Times New Roman Tur" charset="-94"/>
            </a:endParaRPr>
          </a:p>
        </p:txBody>
      </p:sp>
      <p:sp>
        <p:nvSpPr>
          <p:cNvPr id="110594" name="Rectangle 2"/>
          <p:cNvSpPr>
            <a:spLocks noGrp="1" noRot="1" noChangeAspect="1" noChangeArrowheads="1" noTextEdit="1"/>
          </p:cNvSpPr>
          <p:nvPr>
            <p:ph type="sldImg"/>
          </p:nvPr>
        </p:nvSpPr>
        <p:spPr>
          <a:xfrm>
            <a:off x="1150938" y="692150"/>
            <a:ext cx="4556125" cy="3416300"/>
          </a:xfrm>
          <a:ln cap="flat"/>
        </p:spPr>
      </p:sp>
      <p:sp>
        <p:nvSpPr>
          <p:cNvPr id="110595" name="Rectangle 3"/>
          <p:cNvSpPr>
            <a:spLocks noGrp="1" noChangeArrowheads="1"/>
          </p:cNvSpPr>
          <p:nvPr>
            <p:ph type="body" idx="1"/>
          </p:nvPr>
        </p:nvSpPr>
        <p:spPr>
          <a:ln/>
        </p:spPr>
        <p:txBody>
          <a:bodyPr/>
          <a:lstStyle/>
          <a:p>
            <a:endParaRPr lang="tr-TR" dirty="0"/>
          </a:p>
        </p:txBody>
      </p:sp>
    </p:spTree>
    <p:extLst>
      <p:ext uri="{BB962C8B-B14F-4D97-AF65-F5344CB8AC3E}">
        <p14:creationId xmlns:p14="http://schemas.microsoft.com/office/powerpoint/2010/main" xmlns="" val="316735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23587-4698-41D5-9DD8-D96C0728E449}" type="slidenum">
              <a:rPr lang="tr-TR"/>
              <a:pPr/>
              <a:t>4</a:t>
            </a:fld>
            <a:endParaRPr lang="tr-TR">
              <a:latin typeface="Times New Roman Tur" charset="-94"/>
            </a:endParaRPr>
          </a:p>
        </p:txBody>
      </p:sp>
      <p:sp>
        <p:nvSpPr>
          <p:cNvPr id="57346" name="Rectangle 2"/>
          <p:cNvSpPr>
            <a:spLocks noGrp="1" noRot="1" noChangeAspect="1" noChangeArrowheads="1" noTextEdit="1"/>
          </p:cNvSpPr>
          <p:nvPr>
            <p:ph type="sldImg"/>
          </p:nvPr>
        </p:nvSpPr>
        <p:spPr>
          <a:xfrm>
            <a:off x="1150938" y="692150"/>
            <a:ext cx="4556125" cy="3416300"/>
          </a:xfrm>
          <a:ln cap="flat"/>
        </p:spPr>
      </p:sp>
      <p:sp>
        <p:nvSpPr>
          <p:cNvPr id="57347"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68896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40DFD-1734-4964-A1C7-053D0ED36BD4}" type="slidenum">
              <a:rPr lang="tr-TR"/>
              <a:pPr/>
              <a:t>5</a:t>
            </a:fld>
            <a:endParaRPr lang="tr-TR">
              <a:latin typeface="Times New Roman Tur" charset="-94"/>
            </a:endParaRPr>
          </a:p>
        </p:txBody>
      </p:sp>
      <p:sp>
        <p:nvSpPr>
          <p:cNvPr id="59394" name="Rectangle 2"/>
          <p:cNvSpPr>
            <a:spLocks noGrp="1" noRot="1" noChangeAspect="1" noChangeArrowheads="1" noTextEdit="1"/>
          </p:cNvSpPr>
          <p:nvPr>
            <p:ph type="sldImg"/>
          </p:nvPr>
        </p:nvSpPr>
        <p:spPr>
          <a:xfrm>
            <a:off x="1150938" y="692150"/>
            <a:ext cx="4556125" cy="3416300"/>
          </a:xfrm>
          <a:ln cap="flat"/>
        </p:spPr>
      </p:sp>
      <p:sp>
        <p:nvSpPr>
          <p:cNvPr id="59395"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97886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58514-28C5-4218-BF5B-855D9826AA24}" type="slidenum">
              <a:rPr lang="tr-TR"/>
              <a:pPr/>
              <a:t>6</a:t>
            </a:fld>
            <a:endParaRPr lang="tr-TR">
              <a:latin typeface="Times New Roman Tur" charset="-94"/>
            </a:endParaRPr>
          </a:p>
        </p:txBody>
      </p:sp>
      <p:sp>
        <p:nvSpPr>
          <p:cNvPr id="61442" name="Rectangle 2"/>
          <p:cNvSpPr>
            <a:spLocks noGrp="1" noRot="1" noChangeAspect="1" noChangeArrowheads="1" noTextEdit="1"/>
          </p:cNvSpPr>
          <p:nvPr>
            <p:ph type="sldImg"/>
          </p:nvPr>
        </p:nvSpPr>
        <p:spPr>
          <a:xfrm>
            <a:off x="1150938" y="692150"/>
            <a:ext cx="4556125" cy="3416300"/>
          </a:xfrm>
          <a:ln cap="flat"/>
        </p:spPr>
      </p:sp>
      <p:sp>
        <p:nvSpPr>
          <p:cNvPr id="61443"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265663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6BC20-CB46-4E14-922E-9B2BAF6725E2}" type="slidenum">
              <a:rPr lang="tr-TR"/>
              <a:pPr/>
              <a:t>7</a:t>
            </a:fld>
            <a:endParaRPr lang="tr-TR">
              <a:latin typeface="Times New Roman Tur" charset="-94"/>
            </a:endParaRPr>
          </a:p>
        </p:txBody>
      </p:sp>
      <p:sp>
        <p:nvSpPr>
          <p:cNvPr id="63490" name="Rectangle 2"/>
          <p:cNvSpPr>
            <a:spLocks noGrp="1" noRot="1" noChangeAspect="1" noChangeArrowheads="1" noTextEdit="1"/>
          </p:cNvSpPr>
          <p:nvPr>
            <p:ph type="sldImg"/>
          </p:nvPr>
        </p:nvSpPr>
        <p:spPr>
          <a:xfrm>
            <a:off x="1150938" y="692150"/>
            <a:ext cx="4556125" cy="3416300"/>
          </a:xfrm>
          <a:ln cap="flat"/>
        </p:spPr>
      </p:sp>
      <p:sp>
        <p:nvSpPr>
          <p:cNvPr id="63491"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16365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2862D-C963-410A-8194-C6284C1B050E}" type="slidenum">
              <a:rPr lang="tr-TR"/>
              <a:pPr/>
              <a:t>8</a:t>
            </a:fld>
            <a:endParaRPr lang="tr-TR">
              <a:latin typeface="Times New Roman Tur" charset="-94"/>
            </a:endParaRPr>
          </a:p>
        </p:txBody>
      </p:sp>
      <p:sp>
        <p:nvSpPr>
          <p:cNvPr id="67586" name="Rectangle 2"/>
          <p:cNvSpPr>
            <a:spLocks noGrp="1" noRot="1" noChangeAspect="1" noChangeArrowheads="1" noTextEdit="1"/>
          </p:cNvSpPr>
          <p:nvPr>
            <p:ph type="sldImg"/>
          </p:nvPr>
        </p:nvSpPr>
        <p:spPr>
          <a:xfrm>
            <a:off x="1150938" y="692150"/>
            <a:ext cx="4556125" cy="3416300"/>
          </a:xfrm>
          <a:ln cap="flat"/>
        </p:spPr>
      </p:sp>
      <p:sp>
        <p:nvSpPr>
          <p:cNvPr id="67587"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405602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10127-776B-4D5A-8D9A-1DE5277090B4}" type="slidenum">
              <a:rPr lang="tr-TR"/>
              <a:pPr/>
              <a:t>9</a:t>
            </a:fld>
            <a:endParaRPr lang="tr-TR">
              <a:latin typeface="Times New Roman Tur" charset="-94"/>
            </a:endParaRPr>
          </a:p>
        </p:txBody>
      </p:sp>
      <p:sp>
        <p:nvSpPr>
          <p:cNvPr id="69634" name="Rectangle 2"/>
          <p:cNvSpPr>
            <a:spLocks noGrp="1" noRot="1" noChangeAspect="1" noChangeArrowheads="1" noTextEdit="1"/>
          </p:cNvSpPr>
          <p:nvPr>
            <p:ph type="sldImg"/>
          </p:nvPr>
        </p:nvSpPr>
        <p:spPr>
          <a:xfrm>
            <a:off x="1150938" y="692150"/>
            <a:ext cx="4556125" cy="3416300"/>
          </a:xfrm>
          <a:ln cap="flat"/>
        </p:spPr>
      </p:sp>
      <p:sp>
        <p:nvSpPr>
          <p:cNvPr id="69635"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158036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38DD7-EE9E-4893-9C4C-100E449E4F63}" type="slidenum">
              <a:rPr lang="tr-TR"/>
              <a:pPr/>
              <a:t>10</a:t>
            </a:fld>
            <a:endParaRPr lang="tr-TR">
              <a:latin typeface="Times New Roman Tur" charset="-94"/>
            </a:endParaRPr>
          </a:p>
        </p:txBody>
      </p:sp>
      <p:sp>
        <p:nvSpPr>
          <p:cNvPr id="71682" name="Rectangle 2"/>
          <p:cNvSpPr>
            <a:spLocks noGrp="1" noRot="1" noChangeAspect="1" noChangeArrowheads="1" noTextEdit="1"/>
          </p:cNvSpPr>
          <p:nvPr>
            <p:ph type="sldImg"/>
          </p:nvPr>
        </p:nvSpPr>
        <p:spPr>
          <a:xfrm>
            <a:off x="1150938" y="692150"/>
            <a:ext cx="4556125" cy="3416300"/>
          </a:xfrm>
          <a:ln cap="flat"/>
        </p:spPr>
      </p:sp>
      <p:sp>
        <p:nvSpPr>
          <p:cNvPr id="71683" name="Rectangle 3"/>
          <p:cNvSpPr>
            <a:spLocks noGrp="1" noChangeArrowheads="1"/>
          </p:cNvSpPr>
          <p:nvPr>
            <p:ph type="body" idx="1"/>
          </p:nvPr>
        </p:nvSpPr>
        <p:spPr>
          <a:ln/>
        </p:spPr>
        <p:txBody>
          <a:bodyPr/>
          <a:lstStyle/>
          <a:p>
            <a:endParaRPr lang="tr-TR"/>
          </a:p>
        </p:txBody>
      </p:sp>
    </p:spTree>
    <p:extLst>
      <p:ext uri="{BB962C8B-B14F-4D97-AF65-F5344CB8AC3E}">
        <p14:creationId xmlns:p14="http://schemas.microsoft.com/office/powerpoint/2010/main" xmlns="" val="74121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172378302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3993584009"/>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120082401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2536731448"/>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236484294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790466710"/>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567431770"/>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194163650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281076422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98212372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2A30AB-4C96-41C2-BD36-D920C21516E3}" type="datetimeFigureOut">
              <a:rPr lang="tr-TR" smtClean="0"/>
              <a:pPr/>
              <a:t>31.03.2020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433424309"/>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A30AB-4C96-41C2-BD36-D920C21516E3}" type="datetimeFigureOut">
              <a:rPr lang="tr-TR" smtClean="0"/>
              <a:pPr/>
              <a:t>31.03.2020</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B58D7-A431-46AB-985D-8AA18FCC798D}" type="slidenum">
              <a:rPr lang="tr-TR" smtClean="0"/>
              <a:pPr/>
              <a:t>‹#›</a:t>
            </a:fld>
            <a:endParaRPr lang="tr-TR" dirty="0"/>
          </a:p>
        </p:txBody>
      </p:sp>
    </p:spTree>
    <p:extLst>
      <p:ext uri="{BB962C8B-B14F-4D97-AF65-F5344CB8AC3E}">
        <p14:creationId xmlns:p14="http://schemas.microsoft.com/office/powerpoint/2010/main" xmlns="" val="217244357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Yasemin.KLMN-AA0CC8569B\Belgelerim\Downloads\küçükr\august-18-0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461" b="5448"/>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txBox="1">
            <a:spLocks noChangeArrowheads="1"/>
          </p:cNvSpPr>
          <p:nvPr/>
        </p:nvSpPr>
        <p:spPr>
          <a:xfrm>
            <a:off x="107504" y="2410122"/>
            <a:ext cx="8856984" cy="24590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5400" b="1" dirty="0" smtClean="0">
                <a:ln>
                  <a:solidFill>
                    <a:schemeClr val="tx1"/>
                  </a:solidFill>
                </a:ln>
                <a:gradFill flip="none" rotWithShape="1">
                  <a:gsLst>
                    <a:gs pos="0">
                      <a:schemeClr val="bg1">
                        <a:lumMod val="85000"/>
                      </a:schemeClr>
                    </a:gs>
                    <a:gs pos="100000">
                      <a:schemeClr val="bg1"/>
                    </a:gs>
                  </a:gsLst>
                  <a:path path="circle">
                    <a:fillToRect l="100000" b="100000"/>
                  </a:path>
                  <a:tileRect t="-100000" r="-100000"/>
                </a:gradFill>
                <a:effectLst>
                  <a:outerShdw blurRad="38100" dist="38100" dir="2700000" algn="tl">
                    <a:srgbClr val="000000">
                      <a:alpha val="43137"/>
                    </a:srgbClr>
                  </a:outerShdw>
                </a:effectLst>
                <a:latin typeface="Georgia" pitchFamily="18" charset="0"/>
                <a:cs typeface="Arial" pitchFamily="34" charset="0"/>
              </a:rPr>
              <a:t>STRATEJİNİN DEĞERLENDİRİLMESİ </a:t>
            </a:r>
          </a:p>
          <a:p>
            <a:pPr algn="l"/>
            <a:r>
              <a:rPr lang="tr-TR" sz="5400" b="1" dirty="0" smtClean="0">
                <a:ln>
                  <a:solidFill>
                    <a:schemeClr val="tx1"/>
                  </a:solidFill>
                </a:ln>
                <a:gradFill flip="none" rotWithShape="1">
                  <a:gsLst>
                    <a:gs pos="0">
                      <a:schemeClr val="bg1">
                        <a:lumMod val="85000"/>
                      </a:schemeClr>
                    </a:gs>
                    <a:gs pos="100000">
                      <a:schemeClr val="bg1"/>
                    </a:gs>
                  </a:gsLst>
                  <a:path path="circle">
                    <a:fillToRect l="100000" b="100000"/>
                  </a:path>
                  <a:tileRect t="-100000" r="-100000"/>
                </a:gradFill>
                <a:effectLst>
                  <a:outerShdw blurRad="38100" dist="38100" dir="2700000" algn="tl">
                    <a:srgbClr val="000000">
                      <a:alpha val="43137"/>
                    </a:srgbClr>
                  </a:outerShdw>
                </a:effectLst>
                <a:latin typeface="Georgia" pitchFamily="18" charset="0"/>
                <a:cs typeface="Arial" pitchFamily="34" charset="0"/>
              </a:rPr>
              <a:t>VE KONTROLÜ</a:t>
            </a:r>
            <a:endParaRPr lang="tr-TR" sz="5400" b="1" dirty="0">
              <a:ln>
                <a:solidFill>
                  <a:schemeClr val="tx1"/>
                </a:solidFill>
              </a:ln>
              <a:gradFill flip="none" rotWithShape="1">
                <a:gsLst>
                  <a:gs pos="0">
                    <a:schemeClr val="bg1">
                      <a:lumMod val="85000"/>
                    </a:schemeClr>
                  </a:gs>
                  <a:gs pos="100000">
                    <a:schemeClr val="bg1"/>
                  </a:gs>
                </a:gsLst>
                <a:path path="circle">
                  <a:fillToRect l="100000" b="100000"/>
                </a:path>
                <a:tileRect t="-100000" r="-100000"/>
              </a:gradFill>
              <a:effectLst>
                <a:outerShdw blurRad="38100" dist="38100" dir="2700000" algn="tl">
                  <a:srgbClr val="000000">
                    <a:alpha val="43137"/>
                  </a:srgbClr>
                </a:outerShdw>
              </a:effectLst>
              <a:latin typeface="Georgia" pitchFamily="18" charset="0"/>
              <a:cs typeface="Arial" pitchFamily="34" charset="0"/>
            </a:endParaRPr>
          </a:p>
        </p:txBody>
      </p:sp>
      <p:sp>
        <p:nvSpPr>
          <p:cNvPr id="4" name="Rectangle 3"/>
          <p:cNvSpPr txBox="1">
            <a:spLocks noChangeArrowheads="1"/>
          </p:cNvSpPr>
          <p:nvPr/>
        </p:nvSpPr>
        <p:spPr>
          <a:xfrm>
            <a:off x="3923927" y="6308626"/>
            <a:ext cx="5256585" cy="57675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tr-TR" sz="1400" smtClean="0">
                <a:latin typeface="Arial Black" pitchFamily="34" charset="0"/>
                <a:ea typeface="+mj-ea"/>
                <a:cs typeface="Times New Roman" pitchFamily="18" charset="0"/>
              </a:rPr>
              <a:t>PROF. </a:t>
            </a:r>
            <a:r>
              <a:rPr lang="tr-TR" sz="1400" dirty="0">
                <a:latin typeface="Arial Black" pitchFamily="34" charset="0"/>
                <a:ea typeface="+mj-ea"/>
                <a:cs typeface="Times New Roman" pitchFamily="18" charset="0"/>
              </a:rPr>
              <a:t>DR. CEMAL ZEHİR</a:t>
            </a:r>
          </a:p>
          <a:p>
            <a:pPr marL="0" indent="0" algn="r">
              <a:buFont typeface="Arial" pitchFamily="34" charset="0"/>
              <a:buNone/>
            </a:pPr>
            <a:r>
              <a:rPr lang="tr-TR" sz="1400" dirty="0">
                <a:latin typeface="Arial Black" pitchFamily="34" charset="0"/>
                <a:ea typeface="+mj-ea"/>
                <a:cs typeface="Times New Roman" pitchFamily="18" charset="0"/>
              </a:rPr>
              <a:t>Yönetim ve Organizasyon Ana Bilim Dalı</a:t>
            </a:r>
          </a:p>
        </p:txBody>
      </p:sp>
    </p:spTree>
    <p:extLst>
      <p:ext uri="{BB962C8B-B14F-4D97-AF65-F5344CB8AC3E}">
        <p14:creationId xmlns:p14="http://schemas.microsoft.com/office/powerpoint/2010/main" xmlns="" val="364355765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0658" name="Rectangle 2"/>
          <p:cNvSpPr>
            <a:spLocks noGrp="1" noChangeArrowheads="1"/>
          </p:cNvSpPr>
          <p:nvPr>
            <p:ph type="title"/>
          </p:nvPr>
        </p:nvSpPr>
        <p:spPr>
          <a:xfrm>
            <a:off x="474784" y="5852120"/>
            <a:ext cx="8106508" cy="457200"/>
          </a:xfrm>
          <a:noFill/>
          <a:ln/>
        </p:spPr>
        <p:txBody>
          <a:bodyPr/>
          <a:lstStyle/>
          <a:p>
            <a:r>
              <a:rPr lang="tr-TR" sz="2200" dirty="0" smtClean="0">
                <a:latin typeface="Times New Roman" pitchFamily="18" charset="0"/>
                <a:cs typeface="Times New Roman" pitchFamily="18" charset="0"/>
              </a:rPr>
              <a:t>Stratejik kontrollerde küresel ve çağdaş yaklaşım</a:t>
            </a:r>
            <a:endParaRPr lang="tr-TR" sz="2200" dirty="0">
              <a:latin typeface="Times New Roman" pitchFamily="18" charset="0"/>
              <a:cs typeface="Times New Roman" pitchFamily="18" charset="0"/>
            </a:endParaRPr>
          </a:p>
        </p:txBody>
      </p:sp>
      <p:sp>
        <p:nvSpPr>
          <p:cNvPr id="35870"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5907"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pSp>
        <p:nvGrpSpPr>
          <p:cNvPr id="35880" name="Group 40"/>
          <p:cNvGrpSpPr>
            <a:grpSpLocks/>
          </p:cNvGrpSpPr>
          <p:nvPr/>
        </p:nvGrpSpPr>
        <p:grpSpPr bwMode="auto">
          <a:xfrm>
            <a:off x="323528" y="707443"/>
            <a:ext cx="8496944" cy="5025813"/>
            <a:chOff x="-1" y="0"/>
            <a:chExt cx="20003" cy="19936"/>
          </a:xfrm>
        </p:grpSpPr>
        <p:grpSp>
          <p:nvGrpSpPr>
            <p:cNvPr id="35890" name="Group 50"/>
            <p:cNvGrpSpPr>
              <a:grpSpLocks/>
            </p:cNvGrpSpPr>
            <p:nvPr/>
          </p:nvGrpSpPr>
          <p:grpSpPr bwMode="auto">
            <a:xfrm>
              <a:off x="-1" y="0"/>
              <a:ext cx="18614" cy="7933"/>
              <a:chOff x="-648" y="4641"/>
              <a:chExt cx="9649" cy="1873"/>
            </a:xfrm>
          </p:grpSpPr>
          <p:sp>
            <p:nvSpPr>
              <p:cNvPr id="35901" name="Rectangle 61"/>
              <p:cNvSpPr>
                <a:spLocks noChangeArrowheads="1"/>
              </p:cNvSpPr>
              <p:nvPr/>
            </p:nvSpPr>
            <p:spPr bwMode="auto">
              <a:xfrm>
                <a:off x="2665" y="5073"/>
                <a:ext cx="1442" cy="798"/>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BAŞARI STANDART VE ÖLÇÜTLERİ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906" name="Rectangle 66"/>
              <p:cNvSpPr>
                <a:spLocks noChangeArrowheads="1"/>
              </p:cNvSpPr>
              <p:nvPr/>
            </p:nvSpPr>
            <p:spPr bwMode="auto">
              <a:xfrm>
                <a:off x="219" y="4641"/>
                <a:ext cx="1296" cy="433"/>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AMAÇ HEDEF</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905" name="Rectangle 65"/>
              <p:cNvSpPr>
                <a:spLocks noChangeArrowheads="1"/>
              </p:cNvSpPr>
              <p:nvPr/>
            </p:nvSpPr>
            <p:spPr bwMode="auto">
              <a:xfrm>
                <a:off x="219" y="5794"/>
                <a:ext cx="1296" cy="72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UYGULAMA, PLAN VE POLİTİKALAR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904" name="Rectangle 64"/>
              <p:cNvSpPr>
                <a:spLocks noChangeArrowheads="1"/>
              </p:cNvSpPr>
              <p:nvPr/>
            </p:nvSpPr>
            <p:spPr bwMode="auto">
              <a:xfrm>
                <a:off x="219" y="5217"/>
                <a:ext cx="1296" cy="433"/>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STRATEJİLER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902" name="Rectangle 62"/>
              <p:cNvSpPr>
                <a:spLocks noChangeArrowheads="1"/>
              </p:cNvSpPr>
              <p:nvPr/>
            </p:nvSpPr>
            <p:spPr bwMode="auto">
              <a:xfrm>
                <a:off x="4969" y="4785"/>
                <a:ext cx="1585" cy="129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UYGULAMA SONUÇLARINI BELİRLEME </a:t>
                </a:r>
                <a:endParaRPr kumimoji="0" 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(GERİ BESLEME VE RAPORLAMA)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900" name="Line 60"/>
              <p:cNvSpPr>
                <a:spLocks noChangeShapeType="1"/>
              </p:cNvSpPr>
              <p:nvPr/>
            </p:nvSpPr>
            <p:spPr bwMode="auto">
              <a:xfrm>
                <a:off x="-648" y="4789"/>
                <a:ext cx="865" cy="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9" name="Line 59"/>
              <p:cNvSpPr>
                <a:spLocks noChangeShapeType="1"/>
              </p:cNvSpPr>
              <p:nvPr/>
            </p:nvSpPr>
            <p:spPr bwMode="auto">
              <a:xfrm>
                <a:off x="-645" y="5361"/>
                <a:ext cx="865" cy="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8" name="Line 58"/>
              <p:cNvSpPr>
                <a:spLocks noChangeShapeType="1"/>
              </p:cNvSpPr>
              <p:nvPr/>
            </p:nvSpPr>
            <p:spPr bwMode="auto">
              <a:xfrm>
                <a:off x="-645" y="6081"/>
                <a:ext cx="865" cy="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7" name="Line 57"/>
              <p:cNvSpPr>
                <a:spLocks noChangeShapeType="1"/>
              </p:cNvSpPr>
              <p:nvPr/>
            </p:nvSpPr>
            <p:spPr bwMode="auto">
              <a:xfrm>
                <a:off x="1514" y="5505"/>
                <a:ext cx="1152" cy="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6" name="Line 56"/>
              <p:cNvSpPr>
                <a:spLocks noChangeShapeType="1"/>
              </p:cNvSpPr>
              <p:nvPr/>
            </p:nvSpPr>
            <p:spPr bwMode="auto">
              <a:xfrm>
                <a:off x="4106" y="5504"/>
                <a:ext cx="865" cy="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5" name="Line 55"/>
              <p:cNvSpPr>
                <a:spLocks noChangeShapeType="1"/>
              </p:cNvSpPr>
              <p:nvPr/>
            </p:nvSpPr>
            <p:spPr bwMode="auto">
              <a:xfrm>
                <a:off x="6552" y="5505"/>
                <a:ext cx="865" cy="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4" name="Line 54"/>
              <p:cNvSpPr>
                <a:spLocks noChangeShapeType="1"/>
              </p:cNvSpPr>
              <p:nvPr/>
            </p:nvSpPr>
            <p:spPr bwMode="auto">
              <a:xfrm>
                <a:off x="1514" y="4785"/>
                <a:ext cx="432" cy="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3" name="Line 53"/>
              <p:cNvSpPr>
                <a:spLocks noChangeShapeType="1"/>
              </p:cNvSpPr>
              <p:nvPr/>
            </p:nvSpPr>
            <p:spPr bwMode="auto">
              <a:xfrm>
                <a:off x="1947" y="4785"/>
                <a:ext cx="1" cy="72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2" name="Line 52"/>
              <p:cNvSpPr>
                <a:spLocks noChangeShapeType="1"/>
              </p:cNvSpPr>
              <p:nvPr/>
            </p:nvSpPr>
            <p:spPr bwMode="auto">
              <a:xfrm>
                <a:off x="1514" y="6225"/>
                <a:ext cx="432" cy="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91" name="Line 51"/>
              <p:cNvSpPr>
                <a:spLocks noChangeShapeType="1"/>
              </p:cNvSpPr>
              <p:nvPr/>
            </p:nvSpPr>
            <p:spPr bwMode="auto">
              <a:xfrm flipV="1">
                <a:off x="1947" y="5505"/>
                <a:ext cx="1" cy="721"/>
              </a:xfrm>
              <a:prstGeom prst="line">
                <a:avLst/>
              </a:prstGeom>
              <a:noFill/>
              <a:ln w="19050">
                <a:solidFill>
                  <a:srgbClr val="000076"/>
                </a:solidFill>
                <a:round/>
                <a:headEnd type="none" w="med" len="med"/>
                <a:tailEnd type="arrow" w="med" len="med"/>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903" name="Rectangle 63"/>
              <p:cNvSpPr>
                <a:spLocks noChangeArrowheads="1"/>
              </p:cNvSpPr>
              <p:nvPr/>
            </p:nvSpPr>
            <p:spPr bwMode="auto">
              <a:xfrm>
                <a:off x="7416" y="4862"/>
                <a:ext cx="1585" cy="1152"/>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BAŞARI ÖLÇME VE STRATEJİLERİ DEĞERLEME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5881" name="Group 41"/>
            <p:cNvGrpSpPr>
              <a:grpSpLocks/>
            </p:cNvGrpSpPr>
            <p:nvPr/>
          </p:nvGrpSpPr>
          <p:grpSpPr bwMode="auto">
            <a:xfrm>
              <a:off x="-1" y="627"/>
              <a:ext cx="20003" cy="19309"/>
              <a:chOff x="-648" y="4789"/>
              <a:chExt cx="10369" cy="4559"/>
            </a:xfrm>
          </p:grpSpPr>
          <p:grpSp>
            <p:nvGrpSpPr>
              <p:cNvPr id="35882" name="Group 42"/>
              <p:cNvGrpSpPr>
                <a:grpSpLocks/>
              </p:cNvGrpSpPr>
              <p:nvPr/>
            </p:nvGrpSpPr>
            <p:grpSpPr bwMode="auto">
              <a:xfrm>
                <a:off x="-648" y="4789"/>
                <a:ext cx="9361" cy="4559"/>
                <a:chOff x="-648" y="4789"/>
                <a:chExt cx="9361" cy="4559"/>
              </a:xfrm>
            </p:grpSpPr>
            <p:sp>
              <p:nvSpPr>
                <p:cNvPr id="35888" name="Line 48"/>
                <p:cNvSpPr>
                  <a:spLocks noChangeShapeType="1"/>
                </p:cNvSpPr>
                <p:nvPr/>
              </p:nvSpPr>
              <p:spPr bwMode="auto">
                <a:xfrm flipH="1">
                  <a:off x="7704" y="9214"/>
                  <a:ext cx="1009" cy="1"/>
                </a:xfrm>
                <a:prstGeom prst="line">
                  <a:avLst/>
                </a:prstGeom>
                <a:noFill/>
                <a:ln w="19050">
                  <a:solidFill>
                    <a:srgbClr val="000076"/>
                  </a:solidFill>
                  <a:round/>
                  <a:headEnd type="none" w="sm" len="sm"/>
                  <a:tailEnd type="triangle" w="sm" len="sm"/>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87" name="Line 47"/>
                <p:cNvSpPr>
                  <a:spLocks noChangeShapeType="1"/>
                </p:cNvSpPr>
                <p:nvPr/>
              </p:nvSpPr>
              <p:spPr bwMode="auto">
                <a:xfrm>
                  <a:off x="7704" y="6050"/>
                  <a:ext cx="1" cy="3025"/>
                </a:xfrm>
                <a:prstGeom prst="line">
                  <a:avLst/>
                </a:prstGeom>
                <a:noFill/>
                <a:ln w="19050">
                  <a:solidFill>
                    <a:srgbClr val="000076"/>
                  </a:solidFill>
                  <a:round/>
                  <a:headEnd type="none" w="sm" len="sm"/>
                  <a:tailEnd type="none" w="sm" len="sm"/>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86" name="Line 46"/>
                <p:cNvSpPr>
                  <a:spLocks noChangeShapeType="1"/>
                </p:cNvSpPr>
                <p:nvPr/>
              </p:nvSpPr>
              <p:spPr bwMode="auto">
                <a:xfrm flipV="1">
                  <a:off x="-648" y="4789"/>
                  <a:ext cx="1" cy="4321"/>
                </a:xfrm>
                <a:prstGeom prst="line">
                  <a:avLst/>
                </a:prstGeom>
                <a:noFill/>
                <a:ln w="19050">
                  <a:solidFill>
                    <a:srgbClr val="000076"/>
                  </a:solidFill>
                  <a:round/>
                  <a:headEnd type="none" w="sm" len="sm"/>
                  <a:tailEnd type="none" w="sm" len="sm"/>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85" name="Line 45"/>
                <p:cNvSpPr>
                  <a:spLocks noChangeShapeType="1"/>
                </p:cNvSpPr>
                <p:nvPr/>
              </p:nvSpPr>
              <p:spPr bwMode="auto">
                <a:xfrm>
                  <a:off x="8713" y="7511"/>
                  <a:ext cx="0" cy="1704"/>
                </a:xfrm>
                <a:prstGeom prst="line">
                  <a:avLst/>
                </a:prstGeom>
                <a:noFill/>
                <a:ln w="19050">
                  <a:solidFill>
                    <a:srgbClr val="000076"/>
                  </a:solidFill>
                  <a:round/>
                  <a:headEnd type="none" w="sm" len="sm"/>
                  <a:tailEnd type="none" w="sm" len="sm"/>
                </a:ln>
                <a:scene3d>
                  <a:camera prst="orthographicFront"/>
                  <a:lightRig rig="threePt" dir="t"/>
                </a:scene3d>
                <a:sp3d>
                  <a:bevelT w="152400" h="50800" prst="softRound"/>
                </a:sp3d>
              </p:spPr>
              <p:txBody>
                <a:bodyPr vert="horz" wrap="square" lIns="91440" tIns="45720" rIns="91440" bIns="45720" numCol="1" anchor="ctr" anchorCtr="0" compatLnSpc="1">
                  <a:prstTxWarp prst="textNoShape">
                    <a:avLst/>
                  </a:prstTxWarp>
                </a:bodyPr>
                <a:lstStyle/>
                <a:p>
                  <a:pPr algn="ctr"/>
                  <a:endParaRPr lang="tr-TR"/>
                </a:p>
              </p:txBody>
            </p:sp>
            <p:sp>
              <p:nvSpPr>
                <p:cNvPr id="35883" name="Rectangle 43"/>
                <p:cNvSpPr>
                  <a:spLocks noChangeArrowheads="1"/>
                </p:cNvSpPr>
                <p:nvPr/>
              </p:nvSpPr>
              <p:spPr bwMode="auto">
                <a:xfrm>
                  <a:off x="-648" y="9074"/>
                  <a:ext cx="8508" cy="274"/>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STRATEJİK GÖZETİM VE AYARLAMALAR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84" name="Rectangle 44"/>
                <p:cNvSpPr>
                  <a:spLocks noChangeArrowheads="1"/>
                </p:cNvSpPr>
                <p:nvPr/>
              </p:nvSpPr>
              <p:spPr bwMode="auto">
                <a:xfrm>
                  <a:off x="-648" y="8499"/>
                  <a:ext cx="8508" cy="274"/>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STRATEJİK TAHMİNLERİN KONTROLÜ (GÖZDEN GEÇİRİLMESİ)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5889" name="Rectangle 49"/>
              <p:cNvSpPr>
                <a:spLocks noChangeArrowheads="1"/>
              </p:cNvSpPr>
              <p:nvPr/>
            </p:nvSpPr>
            <p:spPr bwMode="auto">
              <a:xfrm>
                <a:off x="7848" y="6641"/>
                <a:ext cx="1873" cy="878"/>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a:scene3d>
                <a:camera prst="orthographicFront"/>
                <a:lightRig rig="threePt" dir="t"/>
              </a:scene3d>
              <a:sp3d>
                <a:bevelT w="152400" h="50800" prst="softRound"/>
              </a:sp3d>
            </p:spPr>
            <p:txBody>
              <a:bodyPr vert="horz" wrap="square" lIns="12700" tIns="12700" rIns="12700" bIns="1270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ENDÜSTRİ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BAŞARISI ULUSAL VE ULUSLARARASI VERİLERLE FİRMANIN VERİLERİNİ DEĞERLEME</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BENCHMARKING</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xmlns="" val="78489089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2706" name="Rectangle 2"/>
          <p:cNvSpPr>
            <a:spLocks noGrp="1" noChangeArrowheads="1"/>
          </p:cNvSpPr>
          <p:nvPr>
            <p:ph type="title"/>
          </p:nvPr>
        </p:nvSpPr>
        <p:spPr>
          <a:xfrm>
            <a:off x="-612576" y="731168"/>
            <a:ext cx="9756576" cy="609600"/>
          </a:xfrm>
          <a:noFill/>
          <a:ln/>
        </p:spPr>
        <p:txBody>
          <a:bodyPr>
            <a:noAutofit/>
          </a:bodyPr>
          <a:lstStyle/>
          <a:p>
            <a:pPr algn="l"/>
            <a:r>
              <a:rPr lang="tr-TR" dirty="0" smtClean="0">
                <a:effectLst/>
                <a:latin typeface="Times New Roman" pitchFamily="18" charset="0"/>
                <a:cs typeface="Times New Roman" pitchFamily="18" charset="0"/>
              </a:rPr>
              <a:t>	</a:t>
            </a:r>
            <a:r>
              <a:rPr lang="tr-TR" b="1" dirty="0" smtClean="0">
                <a:solidFill>
                  <a:srgbClr val="002060"/>
                </a:solidFill>
                <a:effectLst>
                  <a:reflection blurRad="6350" stA="55000" endA="300" endPos="45500" dir="5400000" sy="-100000" algn="bl" rotWithShape="0"/>
                </a:effectLst>
                <a:latin typeface="Times New Roman" pitchFamily="18" charset="0"/>
                <a:ea typeface="+mn-ea"/>
                <a:cs typeface="Times New Roman" pitchFamily="18" charset="0"/>
              </a:rPr>
              <a:t>A. TAHMİNLERİN KONTROLÜ</a:t>
            </a:r>
            <a:endParaRPr lang="tr-TR" b="1" dirty="0">
              <a:solidFill>
                <a:srgbClr val="002060"/>
              </a:solidFill>
              <a:effectLst>
                <a:reflection blurRad="6350" stA="55000" endA="300" endPos="45500" dir="5400000" sy="-100000" algn="bl" rotWithShape="0"/>
              </a:effectLst>
              <a:latin typeface="Times New Roman" pitchFamily="18" charset="0"/>
              <a:ea typeface="+mn-ea"/>
              <a:cs typeface="Times New Roman" pitchFamily="18" charset="0"/>
            </a:endParaRPr>
          </a:p>
        </p:txBody>
      </p:sp>
      <p:sp>
        <p:nvSpPr>
          <p:cNvPr id="72707" name="Rectangle 3"/>
          <p:cNvSpPr>
            <a:spLocks noGrp="1" noChangeArrowheads="1"/>
          </p:cNvSpPr>
          <p:nvPr>
            <p:ph idx="1"/>
          </p:nvPr>
        </p:nvSpPr>
        <p:spPr>
          <a:xfrm>
            <a:off x="395536" y="1563960"/>
            <a:ext cx="8280920" cy="5105400"/>
          </a:xfrm>
          <a:noFill/>
          <a:ln/>
        </p:spPr>
        <p:txBody>
          <a:bodyPr>
            <a:normAutofit/>
          </a:bodyPr>
          <a:lstStyle/>
          <a:p>
            <a:pPr algn="just">
              <a:buClr>
                <a:schemeClr val="tx2">
                  <a:lumMod val="75000"/>
                </a:schemeClr>
              </a:buClr>
              <a:buFont typeface="Times New Roman" pitchFamily="18" charset="0"/>
              <a:buChar char="■"/>
            </a:pPr>
            <a:r>
              <a:rPr lang="tr-TR" sz="2100" dirty="0" smtClean="0">
                <a:latin typeface="Times New Roman" pitchFamily="18" charset="0"/>
                <a:cs typeface="Times New Roman" pitchFamily="18" charset="0"/>
              </a:rPr>
              <a:t>Çeşitli değişkenlerin tahmini ve gelişimi önemli bir husustur. Stratejileri oluşturmak kadar onları uygulamak ve zaman içerisinde geçerli olup olmadığına karar vermek için tahminleri kontrole tabi tutmak ve önemli çevresel faktörleri sistematik ve sürekli çevre analizler ile izlemek gerekli bir zorunluluktur. Böylece gelecekte olabilecek büyük değişmeleri önceden görerek hedef stratejilerde ne gibi değişiklikler yapılması gerektiğine zamanını da karar verilir.</a:t>
            </a:r>
          </a:p>
          <a:p>
            <a:pPr algn="just">
              <a:buClr>
                <a:schemeClr val="tx2">
                  <a:lumMod val="75000"/>
                </a:schemeClr>
              </a:buClr>
              <a:buFont typeface="Times New Roman" pitchFamily="18" charset="0"/>
              <a:buChar char="■"/>
            </a:pPr>
            <a:endParaRPr lang="tr-TR" sz="1200" dirty="0" smtClean="0">
              <a:latin typeface="Times New Roman" pitchFamily="18" charset="0"/>
              <a:cs typeface="Times New Roman" pitchFamily="18" charset="0"/>
            </a:endParaRPr>
          </a:p>
          <a:p>
            <a:pPr algn="just">
              <a:buClr>
                <a:schemeClr val="tx2">
                  <a:lumMod val="75000"/>
                </a:schemeClr>
              </a:buClr>
              <a:buFont typeface="Times New Roman" pitchFamily="18" charset="0"/>
              <a:buChar char="■"/>
            </a:pPr>
            <a:r>
              <a:rPr lang="tr-TR" sz="2100" dirty="0" smtClean="0">
                <a:latin typeface="Times New Roman" pitchFamily="18" charset="0"/>
                <a:cs typeface="Times New Roman" pitchFamily="18" charset="0"/>
              </a:rPr>
              <a:t>Tahminlerin kontrolü firma içerisinden gerekli eğitimi almış uzmanlar veya dışarıdan istihdam edilmiş danışmanlar tarafından yapılır. </a:t>
            </a:r>
          </a:p>
          <a:p>
            <a:pPr algn="just">
              <a:buClr>
                <a:schemeClr val="tx2">
                  <a:lumMod val="75000"/>
                </a:schemeClr>
              </a:buClr>
              <a:buFont typeface="Times New Roman" pitchFamily="18" charset="0"/>
              <a:buChar char="■"/>
            </a:pPr>
            <a:endParaRPr lang="tr-TR" sz="1200" dirty="0" smtClean="0">
              <a:latin typeface="Times New Roman" pitchFamily="18" charset="0"/>
              <a:cs typeface="Times New Roman" pitchFamily="18" charset="0"/>
            </a:endParaRPr>
          </a:p>
          <a:p>
            <a:pPr algn="just">
              <a:buClr>
                <a:schemeClr val="tx2">
                  <a:lumMod val="75000"/>
                </a:schemeClr>
              </a:buClr>
              <a:buFont typeface="Times New Roman" pitchFamily="18" charset="0"/>
              <a:buChar char="■"/>
            </a:pPr>
            <a:r>
              <a:rPr lang="tr-TR" sz="2100" dirty="0" smtClean="0">
                <a:latin typeface="Times New Roman" pitchFamily="18" charset="0"/>
                <a:cs typeface="Times New Roman" pitchFamily="18" charset="0"/>
              </a:rPr>
              <a:t>Tahminlerin kontrolü sırasında fazla değişkenlerin izlenmesi yerine kuruluşu başarıya yöneltecek anahtar bazı faktörlerin geleceğine ilişkin trendlerin izlenmesi daha doğru olacaktır. </a:t>
            </a:r>
            <a:endParaRPr lang="tr-TR" sz="21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04154443"/>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4755" name="Rectangle 3"/>
          <p:cNvSpPr>
            <a:spLocks noGrp="1" noChangeArrowheads="1"/>
          </p:cNvSpPr>
          <p:nvPr>
            <p:ph idx="1"/>
          </p:nvPr>
        </p:nvSpPr>
        <p:spPr>
          <a:xfrm>
            <a:off x="455204" y="2826568"/>
            <a:ext cx="8365268" cy="2762672"/>
          </a:xfrm>
          <a:noFill/>
          <a:ln/>
        </p:spPr>
        <p:txBody>
          <a:bodyPr>
            <a:noAutofit/>
          </a:bodyPr>
          <a:lstStyle/>
          <a:p>
            <a:pPr algn="just">
              <a:buClr>
                <a:srgbClr val="002060"/>
              </a:buClr>
              <a:buFont typeface="Times New Roman" pitchFamily="18" charset="0"/>
              <a:buChar char="■"/>
            </a:pPr>
            <a:r>
              <a:rPr lang="tr-TR" sz="2200" dirty="0" smtClean="0">
                <a:latin typeface="Times New Roman" pitchFamily="18" charset="0"/>
                <a:cs typeface="Times New Roman" pitchFamily="18" charset="0"/>
              </a:rPr>
              <a:t>Stratejik gözetim, tahminlerin kontrolünden daha esnektir. Burada tahminlerim kontrolünde olduğu gibi önceden seçilmiş bazı değişkenlere ilişkin tahminleri gözetmek yerine işletme için imkan ve fırsat ya da tehlike ve tehdit olan çevre elemanlarının izlenmesidir. </a:t>
            </a:r>
          </a:p>
          <a:p>
            <a:pPr marL="0" indent="0" algn="just">
              <a:buClr>
                <a:srgbClr val="002060"/>
              </a:buClr>
              <a:buNone/>
            </a:pPr>
            <a:endParaRPr lang="tr-TR" sz="2200" dirty="0" smtClean="0">
              <a:latin typeface="Times New Roman" pitchFamily="18" charset="0"/>
              <a:cs typeface="Times New Roman" pitchFamily="18" charset="0"/>
            </a:endParaRPr>
          </a:p>
          <a:p>
            <a:pPr algn="just">
              <a:buClr>
                <a:srgbClr val="002060"/>
              </a:buClr>
              <a:buFont typeface="Times New Roman" pitchFamily="18" charset="0"/>
              <a:buChar char="■"/>
            </a:pPr>
            <a:r>
              <a:rPr lang="tr-TR" sz="2200" dirty="0" smtClean="0">
                <a:latin typeface="Times New Roman" pitchFamily="18" charset="0"/>
                <a:cs typeface="Times New Roman" pitchFamily="18" charset="0"/>
              </a:rPr>
              <a:t>Sadece çevre elemanlarını izlemekle kalmaz aynı zamanda ortaya çıkacak yeni fırsatlarında farkına varılmasına yardımcı olur.</a:t>
            </a:r>
          </a:p>
          <a:p>
            <a:pPr algn="just">
              <a:buClr>
                <a:srgbClr val="002060"/>
              </a:buClr>
              <a:buFont typeface="Times New Roman" pitchFamily="18" charset="0"/>
              <a:buChar char="■"/>
            </a:pPr>
            <a:endParaRPr lang="tr-TR" sz="2200" dirty="0" smtClean="0">
              <a:latin typeface="Times New Roman" pitchFamily="18" charset="0"/>
              <a:cs typeface="Times New Roman" pitchFamily="18" charset="0"/>
            </a:endParaRPr>
          </a:p>
        </p:txBody>
      </p:sp>
      <p:pic>
        <p:nvPicPr>
          <p:cNvPr id="7" name="Picture 2" descr="C:\Users\Kara\Pictures\business_vision.jpg"/>
          <p:cNvPicPr>
            <a:picLocks noChangeAspect="1" noChangeArrowheads="1"/>
          </p:cNvPicPr>
          <p:nvPr/>
        </p:nvPicPr>
        <p:blipFill>
          <a:blip r:embed="rId4" cstate="print">
            <a:lum bright="70000" contrast="-70000"/>
          </a:blip>
          <a:srcRect/>
          <a:stretch>
            <a:fillRect/>
          </a:stretch>
        </p:blipFill>
        <p:spPr bwMode="auto">
          <a:xfrm>
            <a:off x="6444208" y="-27384"/>
            <a:ext cx="2699792" cy="2782021"/>
          </a:xfrm>
          <a:prstGeom prst="rect">
            <a:avLst/>
          </a:prstGeom>
          <a:ln>
            <a:noFill/>
          </a:ln>
          <a:effectLst>
            <a:softEdge rad="112500"/>
          </a:effectLst>
        </p:spPr>
      </p:pic>
      <p:sp>
        <p:nvSpPr>
          <p:cNvPr id="5" name="Rectangle 2"/>
          <p:cNvSpPr txBox="1">
            <a:spLocks noChangeArrowheads="1"/>
          </p:cNvSpPr>
          <p:nvPr/>
        </p:nvSpPr>
        <p:spPr>
          <a:xfrm>
            <a:off x="-536666" y="1602432"/>
            <a:ext cx="9213122" cy="609600"/>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effectLst/>
                <a:latin typeface="Times New Roman" pitchFamily="18" charset="0"/>
                <a:cs typeface="Times New Roman" pitchFamily="18" charset="0"/>
              </a:rPr>
              <a:t>	</a:t>
            </a:r>
            <a:r>
              <a:rPr lang="tr-TR" b="1" dirty="0" smtClean="0">
                <a:solidFill>
                  <a:srgbClr val="002060"/>
                </a:solidFill>
                <a:effectLst>
                  <a:reflection blurRad="6350" stA="55000" endA="300" endPos="45500" dir="5400000" sy="-100000" algn="bl" rotWithShape="0"/>
                </a:effectLst>
                <a:latin typeface="Times New Roman" pitchFamily="18" charset="0"/>
                <a:ea typeface="+mn-ea"/>
                <a:cs typeface="Times New Roman" pitchFamily="18" charset="0"/>
              </a:rPr>
              <a:t>B.STRATEJİK GÖZETİM</a:t>
            </a:r>
            <a:endParaRPr lang="tr-TR" b="1" dirty="0">
              <a:solidFill>
                <a:srgbClr val="002060"/>
              </a:solidFill>
              <a:effectLst>
                <a:reflection blurRad="6350" stA="55000" endA="300" endPos="45500" dir="5400000" sy="-100000" algn="bl" rotWithShape="0"/>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422430269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2"/>
          <p:cNvSpPr txBox="1">
            <a:spLocks noChangeArrowheads="1"/>
          </p:cNvSpPr>
          <p:nvPr/>
        </p:nvSpPr>
        <p:spPr>
          <a:xfrm>
            <a:off x="-536666" y="908720"/>
            <a:ext cx="9213122" cy="609600"/>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dirty="0" smtClean="0">
                <a:effectLst/>
                <a:latin typeface="Times New Roman" pitchFamily="18" charset="0"/>
                <a:cs typeface="Times New Roman" pitchFamily="18" charset="0"/>
              </a:rPr>
              <a:t>	</a:t>
            </a:r>
            <a:r>
              <a:rPr lang="tr-TR" b="1" dirty="0" smtClean="0">
                <a:solidFill>
                  <a:srgbClr val="002060"/>
                </a:solidFill>
                <a:effectLst>
                  <a:reflection blurRad="6350" stA="55000" endA="300" endPos="45500" dir="5400000" sy="-100000" algn="bl" rotWithShape="0"/>
                </a:effectLst>
                <a:latin typeface="Times New Roman" pitchFamily="18" charset="0"/>
                <a:ea typeface="+mn-ea"/>
                <a:cs typeface="Times New Roman" pitchFamily="18" charset="0"/>
              </a:rPr>
              <a:t>B.STRATEJİK GÖZETİM</a:t>
            </a:r>
            <a:endParaRPr lang="tr-TR" b="1" dirty="0">
              <a:solidFill>
                <a:srgbClr val="002060"/>
              </a:solidFill>
              <a:effectLst>
                <a:reflection blurRad="6350" stA="55000" endA="300" endPos="45500" dir="5400000" sy="-100000" algn="bl" rotWithShape="0"/>
              </a:effectLst>
              <a:latin typeface="Times New Roman" pitchFamily="18" charset="0"/>
              <a:ea typeface="+mn-ea"/>
              <a:cs typeface="Times New Roman" pitchFamily="18" charset="0"/>
            </a:endParaRPr>
          </a:p>
        </p:txBody>
      </p:sp>
      <p:sp>
        <p:nvSpPr>
          <p:cNvPr id="74755" name="Rectangle 3"/>
          <p:cNvSpPr>
            <a:spLocks noGrp="1" noChangeArrowheads="1"/>
          </p:cNvSpPr>
          <p:nvPr>
            <p:ph idx="1"/>
          </p:nvPr>
        </p:nvSpPr>
        <p:spPr>
          <a:xfrm>
            <a:off x="455204" y="1890464"/>
            <a:ext cx="8365268" cy="4562872"/>
          </a:xfrm>
          <a:noFill/>
          <a:ln/>
        </p:spPr>
        <p:txBody>
          <a:bodyPr>
            <a:noAutofit/>
          </a:bodyPr>
          <a:lstStyle/>
          <a:p>
            <a:pPr algn="just">
              <a:buClr>
                <a:srgbClr val="002060"/>
              </a:buClr>
              <a:buFont typeface="Times New Roman" pitchFamily="18" charset="0"/>
              <a:buChar char="■"/>
            </a:pPr>
            <a:r>
              <a:rPr lang="tr-TR" sz="2200" dirty="0" smtClean="0">
                <a:latin typeface="Times New Roman" pitchFamily="18" charset="0"/>
                <a:cs typeface="Times New Roman" pitchFamily="18" charset="0"/>
              </a:rPr>
              <a:t>Stratejik gözetim, çevresel taramalarla rakiplerin sürekli kontrol altında tutulmasını ve işletmenin stratejisine tehdit oluşturan hususların hedefler, stratejiler ve politikalar üzerindeki etkilerinin görülmesini ve gerekli görüldüğü taktirde zorunlu olan değişikliklerin yapılarak bazı düzenlemelerin yapılmasını sağlar. </a:t>
            </a:r>
          </a:p>
          <a:p>
            <a:pPr algn="just">
              <a:buClr>
                <a:srgbClr val="002060"/>
              </a:buClr>
              <a:buFont typeface="Times New Roman" pitchFamily="18" charset="0"/>
              <a:buChar char="■"/>
            </a:pPr>
            <a:endParaRPr lang="tr-TR" sz="1200" dirty="0" smtClean="0">
              <a:latin typeface="Times New Roman" pitchFamily="18" charset="0"/>
              <a:cs typeface="Times New Roman" pitchFamily="18" charset="0"/>
            </a:endParaRPr>
          </a:p>
          <a:p>
            <a:pPr algn="just">
              <a:buClr>
                <a:srgbClr val="002060"/>
              </a:buClr>
              <a:buFont typeface="Times New Roman" pitchFamily="18" charset="0"/>
              <a:buChar char="■"/>
            </a:pPr>
            <a:r>
              <a:rPr lang="tr-TR" sz="2200" dirty="0" smtClean="0">
                <a:latin typeface="Times New Roman" pitchFamily="18" charset="0"/>
                <a:cs typeface="Times New Roman" pitchFamily="18" charset="0"/>
              </a:rPr>
              <a:t>Ayrıca şirketin rakiplerine nazaran güçlü ve zayıf yönlerinin belirlenmesi için bir organizasyona ihtiyaç vardır. Bu sebeple işletmenin güçlü ve zayıf yönlerinin bir listesi hazırlanır. Daha sonra da değişen rekabet koşullarının bu liste üzerinde ne gibi etkiler yapacağını ve bunların stratejik kontrol elemanlarını nasıl etkileyeceği konusuna karar verilir.</a:t>
            </a: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061846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34330" y="0"/>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76802" name="Rectangle 2"/>
          <p:cNvSpPr>
            <a:spLocks noGrp="1" noChangeArrowheads="1"/>
          </p:cNvSpPr>
          <p:nvPr>
            <p:ph type="title"/>
          </p:nvPr>
        </p:nvSpPr>
        <p:spPr>
          <a:xfrm>
            <a:off x="251520" y="908720"/>
            <a:ext cx="8712968" cy="762000"/>
          </a:xfrm>
          <a:noFill/>
          <a:ln/>
        </p:spPr>
        <p:txBody>
          <a:bodyPr>
            <a:noAutofit/>
          </a:bodyPr>
          <a:lstStyle/>
          <a:p>
            <a:pPr algn="just"/>
            <a:r>
              <a:rPr lang="tr-TR" sz="3000" b="1" dirty="0">
                <a:solidFill>
                  <a:srgbClr val="002060"/>
                </a:solidFill>
                <a:latin typeface="Times New Roman" pitchFamily="18" charset="0"/>
                <a:ea typeface="+mn-ea"/>
                <a:cs typeface="Times New Roman" pitchFamily="18" charset="0"/>
              </a:rPr>
              <a:t>Stratejik gözetim açısından ele alınabilecek önemli dış çevresel </a:t>
            </a:r>
            <a:r>
              <a:rPr lang="tr-TR" sz="3000" b="1" dirty="0" smtClean="0">
                <a:solidFill>
                  <a:srgbClr val="002060"/>
                </a:solidFill>
                <a:latin typeface="Times New Roman" pitchFamily="18" charset="0"/>
                <a:ea typeface="+mn-ea"/>
                <a:cs typeface="Times New Roman" pitchFamily="18" charset="0"/>
              </a:rPr>
              <a:t>değişkenler:</a:t>
            </a:r>
            <a:endParaRPr lang="tr-TR" sz="3000" b="1" dirty="0">
              <a:solidFill>
                <a:srgbClr val="002060"/>
              </a:solidFill>
              <a:latin typeface="Times New Roman" pitchFamily="18" charset="0"/>
              <a:ea typeface="+mn-ea"/>
              <a:cs typeface="Times New Roman" pitchFamily="18" charset="0"/>
            </a:endParaRPr>
          </a:p>
        </p:txBody>
      </p:sp>
      <p:sp>
        <p:nvSpPr>
          <p:cNvPr id="76803" name="Rectangle 3"/>
          <p:cNvSpPr>
            <a:spLocks noGrp="1" noChangeArrowheads="1"/>
          </p:cNvSpPr>
          <p:nvPr>
            <p:ph idx="1"/>
          </p:nvPr>
        </p:nvSpPr>
        <p:spPr>
          <a:xfrm>
            <a:off x="251520" y="2060848"/>
            <a:ext cx="6336704" cy="4032448"/>
          </a:xfrm>
          <a:noFill/>
          <a:ln/>
        </p:spPr>
        <p:txBody>
          <a:bodyPr>
            <a:normAutofit fontScale="77500" lnSpcReduction="20000"/>
          </a:bodyPr>
          <a:lstStyle/>
          <a:p>
            <a:pPr algn="just">
              <a:lnSpc>
                <a:spcPct val="120000"/>
              </a:lnSpc>
              <a:buClr>
                <a:schemeClr val="tx2"/>
              </a:buClr>
              <a:buFont typeface="Times New Roman" pitchFamily="18" charset="0"/>
              <a:buChar char="■"/>
            </a:pPr>
            <a:r>
              <a:rPr lang="tr-TR" sz="3000" dirty="0" smtClean="0">
                <a:latin typeface="Times New Roman" pitchFamily="18" charset="0"/>
                <a:cs typeface="Times New Roman" pitchFamily="18" charset="0"/>
              </a:rPr>
              <a:t>Devletin bir müşteri olarak büyüme göstermesi</a:t>
            </a:r>
          </a:p>
          <a:p>
            <a:pPr algn="just">
              <a:lnSpc>
                <a:spcPct val="120000"/>
              </a:lnSpc>
              <a:buClr>
                <a:schemeClr val="tx2"/>
              </a:buClr>
              <a:buFont typeface="Times New Roman" pitchFamily="18" charset="0"/>
              <a:buChar char="■"/>
            </a:pPr>
            <a:endParaRPr lang="tr-TR" sz="600" dirty="0" smtClean="0">
              <a:latin typeface="Times New Roman" pitchFamily="18" charset="0"/>
              <a:cs typeface="Times New Roman" pitchFamily="18" charset="0"/>
            </a:endParaRPr>
          </a:p>
          <a:p>
            <a:pPr algn="just">
              <a:lnSpc>
                <a:spcPct val="120000"/>
              </a:lnSpc>
              <a:buClr>
                <a:schemeClr val="tx2"/>
              </a:buClr>
              <a:buFont typeface="Times New Roman" pitchFamily="18" charset="0"/>
              <a:buChar char="■"/>
            </a:pPr>
            <a:r>
              <a:rPr lang="tr-TR" sz="3000" dirty="0" smtClean="0">
                <a:latin typeface="Times New Roman" pitchFamily="18" charset="0"/>
                <a:cs typeface="Times New Roman" pitchFamily="18" charset="0"/>
              </a:rPr>
              <a:t>AB’nin Dağılma Eğilimi</a:t>
            </a:r>
          </a:p>
          <a:p>
            <a:pPr algn="just">
              <a:lnSpc>
                <a:spcPct val="120000"/>
              </a:lnSpc>
              <a:buClr>
                <a:schemeClr val="tx2"/>
              </a:buClr>
              <a:buFont typeface="Times New Roman" pitchFamily="18" charset="0"/>
              <a:buChar char="■"/>
            </a:pPr>
            <a:endParaRPr lang="tr-TR" sz="600" dirty="0" smtClean="0">
              <a:latin typeface="Times New Roman" pitchFamily="18" charset="0"/>
              <a:cs typeface="Times New Roman" pitchFamily="18" charset="0"/>
            </a:endParaRPr>
          </a:p>
          <a:p>
            <a:pPr algn="just">
              <a:lnSpc>
                <a:spcPct val="120000"/>
              </a:lnSpc>
              <a:buClr>
                <a:schemeClr val="tx2"/>
              </a:buClr>
              <a:buFont typeface="Times New Roman" pitchFamily="18" charset="0"/>
              <a:buChar char="■"/>
            </a:pPr>
            <a:r>
              <a:rPr lang="tr-TR" sz="3000" dirty="0" smtClean="0">
                <a:latin typeface="Times New Roman" pitchFamily="18" charset="0"/>
                <a:cs typeface="Times New Roman" pitchFamily="18" charset="0"/>
              </a:rPr>
              <a:t>Doğu </a:t>
            </a:r>
            <a:r>
              <a:rPr lang="tr-TR" sz="3000" dirty="0">
                <a:latin typeface="Times New Roman" pitchFamily="18" charset="0"/>
                <a:cs typeface="Times New Roman" pitchFamily="18" charset="0"/>
              </a:rPr>
              <a:t>A</a:t>
            </a:r>
            <a:r>
              <a:rPr lang="tr-TR" sz="3000" dirty="0" smtClean="0">
                <a:latin typeface="Times New Roman" pitchFamily="18" charset="0"/>
                <a:cs typeface="Times New Roman" pitchFamily="18" charset="0"/>
              </a:rPr>
              <a:t>vrupa ülkeleri ile iş imkanları</a:t>
            </a:r>
          </a:p>
          <a:p>
            <a:pPr algn="just">
              <a:lnSpc>
                <a:spcPct val="120000"/>
              </a:lnSpc>
              <a:buClr>
                <a:schemeClr val="tx2"/>
              </a:buClr>
              <a:buFont typeface="Times New Roman" pitchFamily="18" charset="0"/>
              <a:buChar char="■"/>
            </a:pPr>
            <a:endParaRPr lang="tr-TR" sz="600" dirty="0" smtClean="0">
              <a:latin typeface="Times New Roman" pitchFamily="18" charset="0"/>
              <a:cs typeface="Times New Roman" pitchFamily="18" charset="0"/>
            </a:endParaRPr>
          </a:p>
          <a:p>
            <a:pPr algn="just">
              <a:lnSpc>
                <a:spcPct val="120000"/>
              </a:lnSpc>
              <a:buClr>
                <a:schemeClr val="tx2"/>
              </a:buClr>
              <a:buFont typeface="Times New Roman" pitchFamily="18" charset="0"/>
              <a:buChar char="■"/>
            </a:pPr>
            <a:r>
              <a:rPr lang="tr-TR" sz="3000" dirty="0" smtClean="0">
                <a:latin typeface="Times New Roman" pitchFamily="18" charset="0"/>
                <a:cs typeface="Times New Roman" pitchFamily="18" charset="0"/>
              </a:rPr>
              <a:t>Hizmet sektörünün büyümesi</a:t>
            </a:r>
          </a:p>
          <a:p>
            <a:pPr algn="just">
              <a:lnSpc>
                <a:spcPct val="120000"/>
              </a:lnSpc>
              <a:buClr>
                <a:schemeClr val="tx2"/>
              </a:buClr>
              <a:buFont typeface="Times New Roman" pitchFamily="18" charset="0"/>
              <a:buChar char="■"/>
            </a:pPr>
            <a:endParaRPr lang="tr-TR" sz="600" dirty="0" smtClean="0">
              <a:latin typeface="Times New Roman" pitchFamily="18" charset="0"/>
              <a:cs typeface="Times New Roman" pitchFamily="18" charset="0"/>
            </a:endParaRPr>
          </a:p>
          <a:p>
            <a:pPr algn="just">
              <a:lnSpc>
                <a:spcPct val="120000"/>
              </a:lnSpc>
              <a:buClr>
                <a:schemeClr val="tx2"/>
              </a:buClr>
              <a:buFont typeface="Times New Roman" pitchFamily="18" charset="0"/>
              <a:buChar char="■"/>
            </a:pPr>
            <a:r>
              <a:rPr lang="tr-TR" sz="3000" dirty="0" smtClean="0">
                <a:latin typeface="Times New Roman" pitchFamily="18" charset="0"/>
                <a:cs typeface="Times New Roman" pitchFamily="18" charset="0"/>
              </a:rPr>
              <a:t>Ekolojik değerlere halkın ve devletin ilgisi</a:t>
            </a:r>
          </a:p>
          <a:p>
            <a:pPr algn="just">
              <a:lnSpc>
                <a:spcPct val="120000"/>
              </a:lnSpc>
              <a:buClr>
                <a:schemeClr val="tx2"/>
              </a:buClr>
              <a:buFont typeface="Times New Roman" pitchFamily="18" charset="0"/>
              <a:buChar char="■"/>
            </a:pPr>
            <a:endParaRPr lang="tr-TR" sz="600" dirty="0" smtClean="0">
              <a:latin typeface="Times New Roman" pitchFamily="18" charset="0"/>
              <a:cs typeface="Times New Roman" pitchFamily="18" charset="0"/>
            </a:endParaRPr>
          </a:p>
          <a:p>
            <a:pPr algn="just">
              <a:lnSpc>
                <a:spcPct val="120000"/>
              </a:lnSpc>
              <a:buClr>
                <a:schemeClr val="tx2"/>
              </a:buClr>
              <a:buFont typeface="Times New Roman" pitchFamily="18" charset="0"/>
              <a:buChar char="■"/>
            </a:pPr>
            <a:r>
              <a:rPr lang="tr-TR" sz="3000" dirty="0" smtClean="0">
                <a:latin typeface="Times New Roman" pitchFamily="18" charset="0"/>
                <a:cs typeface="Times New Roman" pitchFamily="18" charset="0"/>
              </a:rPr>
              <a:t>Gelişmekte olan ülkelerde rekabetin eğilimi</a:t>
            </a:r>
          </a:p>
          <a:p>
            <a:pPr algn="just">
              <a:lnSpc>
                <a:spcPct val="120000"/>
              </a:lnSpc>
              <a:buClr>
                <a:schemeClr val="tx2"/>
              </a:buClr>
              <a:buFont typeface="Times New Roman" pitchFamily="18" charset="0"/>
              <a:buChar char="■"/>
            </a:pPr>
            <a:endParaRPr lang="tr-TR" sz="600" dirty="0" smtClean="0">
              <a:latin typeface="Times New Roman" pitchFamily="18" charset="0"/>
              <a:cs typeface="Times New Roman" pitchFamily="18" charset="0"/>
            </a:endParaRPr>
          </a:p>
          <a:p>
            <a:pPr algn="just">
              <a:lnSpc>
                <a:spcPct val="120000"/>
              </a:lnSpc>
              <a:buClr>
                <a:schemeClr val="tx2"/>
              </a:buClr>
              <a:buFont typeface="Times New Roman" pitchFamily="18" charset="0"/>
              <a:buChar char="■"/>
            </a:pPr>
            <a:r>
              <a:rPr lang="tr-TR" sz="3000" dirty="0" smtClean="0">
                <a:latin typeface="Times New Roman" pitchFamily="18" charset="0"/>
                <a:cs typeface="Times New Roman" pitchFamily="18" charset="0"/>
              </a:rPr>
              <a:t>Stratejik kaynakların eksikliği</a:t>
            </a:r>
          </a:p>
          <a:p>
            <a:pPr algn="just">
              <a:lnSpc>
                <a:spcPct val="120000"/>
              </a:lnSpc>
              <a:buClr>
                <a:schemeClr val="tx2"/>
              </a:buClr>
              <a:buFont typeface="Times New Roman" pitchFamily="18" charset="0"/>
              <a:buChar char="■"/>
            </a:pPr>
            <a:r>
              <a:rPr lang="tr-TR" sz="3000" dirty="0" smtClean="0">
                <a:latin typeface="Times New Roman" pitchFamily="18" charset="0"/>
                <a:cs typeface="Times New Roman" pitchFamily="18" charset="0"/>
              </a:rPr>
              <a:t>Bölgesel savaş olasılığının devamı </a:t>
            </a:r>
            <a:endParaRPr lang="tr-TR" sz="3000" dirty="0">
              <a:latin typeface="Times New Roman" pitchFamily="18" charset="0"/>
              <a:cs typeface="Times New Roman" pitchFamily="18" charset="0"/>
            </a:endParaRPr>
          </a:p>
        </p:txBody>
      </p:sp>
      <p:pic>
        <p:nvPicPr>
          <p:cNvPr id="11267" name="Picture 3" descr="C:\Documents and Settings\Yasemin.KLMN-AA0CC8569B\Desktop\Stratejik Yonetim\strateji\digital_world_globe_red.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012160" y="2132856"/>
            <a:ext cx="3131840" cy="374441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94309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8850" name="Rectangle 2"/>
          <p:cNvSpPr>
            <a:spLocks noGrp="1" noChangeArrowheads="1"/>
          </p:cNvSpPr>
          <p:nvPr>
            <p:ph type="title"/>
          </p:nvPr>
        </p:nvSpPr>
        <p:spPr>
          <a:xfrm>
            <a:off x="323528" y="404664"/>
            <a:ext cx="7772400" cy="662136"/>
          </a:xfrm>
          <a:noFill/>
          <a:ln/>
        </p:spPr>
        <p:txBody>
          <a:bodyPr>
            <a:noAutofit/>
          </a:bodyPr>
          <a:lstStyle/>
          <a:p>
            <a:pPr algn="l"/>
            <a:r>
              <a:rPr lang="tr-TR" b="1" dirty="0" smtClean="0">
                <a:solidFill>
                  <a:srgbClr val="002060"/>
                </a:solidFill>
                <a:effectLst>
                  <a:reflection blurRad="6350" stA="55000" endA="300" endPos="45500" dir="5400000" sy="-100000" algn="bl" rotWithShape="0"/>
                </a:effectLst>
                <a:latin typeface="Times New Roman" pitchFamily="18" charset="0"/>
                <a:ea typeface="+mn-ea"/>
                <a:cs typeface="Times New Roman" pitchFamily="18" charset="0"/>
              </a:rPr>
              <a:t>C. UYGULAMA KONTROLÜ</a:t>
            </a:r>
            <a:endParaRPr lang="tr-TR" b="1" dirty="0">
              <a:solidFill>
                <a:srgbClr val="002060"/>
              </a:solidFill>
              <a:effectLst>
                <a:reflection blurRad="6350" stA="55000" endA="300" endPos="45500" dir="5400000" sy="-100000" algn="bl" rotWithShape="0"/>
              </a:effectLst>
              <a:latin typeface="Times New Roman" pitchFamily="18" charset="0"/>
              <a:ea typeface="+mn-ea"/>
              <a:cs typeface="Times New Roman" pitchFamily="18" charset="0"/>
            </a:endParaRPr>
          </a:p>
        </p:txBody>
      </p:sp>
      <p:pic>
        <p:nvPicPr>
          <p:cNvPr id="12290" name="Picture 2" descr="C:\Documents and Settings\Yasemin.KLMN-AA0CC8569B\Belgelerim\Downloads\küçükr\images (47).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444208" y="2852936"/>
            <a:ext cx="2232248" cy="36004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8851" name="Rectangle 3"/>
          <p:cNvSpPr>
            <a:spLocks noGrp="1" noChangeArrowheads="1"/>
          </p:cNvSpPr>
          <p:nvPr>
            <p:ph idx="1"/>
          </p:nvPr>
        </p:nvSpPr>
        <p:spPr>
          <a:xfrm>
            <a:off x="395536" y="1268760"/>
            <a:ext cx="8229600" cy="5589240"/>
          </a:xfrm>
          <a:noFill/>
          <a:ln/>
        </p:spPr>
        <p:txBody>
          <a:bodyPr>
            <a:normAutofit lnSpcReduction="10000"/>
          </a:bodyPr>
          <a:lstStyle/>
          <a:p>
            <a:pPr marL="0" indent="0" algn="just">
              <a:lnSpc>
                <a:spcPct val="110000"/>
              </a:lnSpc>
              <a:buNone/>
            </a:pPr>
            <a:r>
              <a:rPr lang="tr-TR" sz="2200" dirty="0" smtClean="0">
                <a:latin typeface="Times New Roman" pitchFamily="18" charset="0"/>
                <a:cs typeface="Times New Roman" pitchFamily="18" charset="0"/>
              </a:rPr>
              <a:t>Buradaki iki önemli unsur </a:t>
            </a:r>
            <a:r>
              <a:rPr lang="tr-TR" sz="2200" dirty="0">
                <a:solidFill>
                  <a:srgbClr val="0000B4"/>
                </a:solidFill>
                <a:latin typeface="Times New Roman" pitchFamily="18" charset="0"/>
                <a:cs typeface="Times New Roman" pitchFamily="18" charset="0"/>
              </a:rPr>
              <a:t>süreç</a:t>
            </a:r>
            <a:r>
              <a:rPr lang="tr-TR" sz="2200" dirty="0" smtClean="0">
                <a:latin typeface="Times New Roman" pitchFamily="18" charset="0"/>
                <a:cs typeface="Times New Roman" pitchFamily="18" charset="0"/>
              </a:rPr>
              <a:t> </a:t>
            </a:r>
            <a:r>
              <a:rPr lang="tr-TR" sz="2200" dirty="0">
                <a:solidFill>
                  <a:srgbClr val="0000B4"/>
                </a:solidFill>
                <a:latin typeface="Times New Roman" pitchFamily="18" charset="0"/>
                <a:cs typeface="Times New Roman" pitchFamily="18" charset="0"/>
              </a:rPr>
              <a:t>kontrolü</a:t>
            </a:r>
            <a:r>
              <a:rPr lang="tr-TR" sz="2200" dirty="0" smtClean="0">
                <a:latin typeface="Times New Roman" pitchFamily="18" charset="0"/>
                <a:cs typeface="Times New Roman" pitchFamily="18" charset="0"/>
              </a:rPr>
              <a:t> ile </a:t>
            </a:r>
            <a:r>
              <a:rPr lang="tr-TR" sz="2200" dirty="0">
                <a:solidFill>
                  <a:srgbClr val="0000B4"/>
                </a:solidFill>
                <a:latin typeface="Times New Roman" pitchFamily="18" charset="0"/>
                <a:cs typeface="Times New Roman" pitchFamily="18" charset="0"/>
              </a:rPr>
              <a:t>stratejik uygulama kontrolüdür. </a:t>
            </a:r>
          </a:p>
          <a:p>
            <a:pPr algn="just">
              <a:lnSpc>
                <a:spcPct val="110000"/>
              </a:lnSpc>
              <a:buFontTx/>
              <a:buNone/>
            </a:pPr>
            <a:endParaRPr lang="tr-TR" sz="1200" b="1" i="1" dirty="0">
              <a:solidFill>
                <a:srgbClr val="008080"/>
              </a:solidFill>
              <a:latin typeface="Times New Roman" pitchFamily="18" charset="0"/>
              <a:cs typeface="Times New Roman" pitchFamily="18" charset="0"/>
            </a:endParaRPr>
          </a:p>
          <a:p>
            <a:pPr algn="just">
              <a:lnSpc>
                <a:spcPct val="110000"/>
              </a:lnSpc>
              <a:buFontTx/>
              <a:buNone/>
            </a:pPr>
            <a:r>
              <a:rPr lang="tr-TR" sz="3000" b="1" dirty="0">
                <a:solidFill>
                  <a:srgbClr val="002060"/>
                </a:solidFill>
                <a:effectLst/>
                <a:latin typeface="Times New Roman" pitchFamily="18" charset="0"/>
                <a:cs typeface="Times New Roman" pitchFamily="18" charset="0"/>
              </a:rPr>
              <a:t>SÜREÇ KONTROLÜ</a:t>
            </a:r>
          </a:p>
          <a:p>
            <a:pPr algn="just">
              <a:lnSpc>
                <a:spcPct val="110000"/>
              </a:lnSpc>
              <a:buFontTx/>
              <a:buNone/>
            </a:pPr>
            <a:endParaRPr lang="tr-TR" sz="500" b="1" dirty="0">
              <a:solidFill>
                <a:srgbClr val="000076"/>
              </a:solidFill>
              <a:latin typeface="Times New Roman" pitchFamily="18" charset="0"/>
              <a:cs typeface="Times New Roman" pitchFamily="18" charset="0"/>
            </a:endParaRPr>
          </a:p>
          <a:p>
            <a:pPr algn="just">
              <a:lnSpc>
                <a:spcPct val="110000"/>
              </a:lnSpc>
              <a:buClr>
                <a:schemeClr val="tx2">
                  <a:lumMod val="75000"/>
                </a:schemeClr>
              </a:buClr>
              <a:buFont typeface="Times New Roman" pitchFamily="18" charset="0"/>
              <a:buChar char="■"/>
            </a:pPr>
            <a:r>
              <a:rPr lang="tr-TR" sz="2000" dirty="0" smtClean="0">
                <a:latin typeface="Times New Roman" pitchFamily="18" charset="0"/>
                <a:cs typeface="Times New Roman" pitchFamily="18" charset="0"/>
              </a:rPr>
              <a:t>Bu klasik kontrol sistemidir. Bir şirketin stratejisinin planlandığı gibi yürütülüp yürütülmediği ile ilgilidir. </a:t>
            </a:r>
          </a:p>
          <a:p>
            <a:pPr marL="0" indent="0" algn="just">
              <a:lnSpc>
                <a:spcPct val="110000"/>
              </a:lnSpc>
              <a:buClr>
                <a:schemeClr val="tx2">
                  <a:lumMod val="75000"/>
                </a:schemeClr>
              </a:buClr>
              <a:buNone/>
            </a:pPr>
            <a:r>
              <a:rPr lang="tr-TR" sz="500" dirty="0" smtClean="0">
                <a:latin typeface="Times New Roman" pitchFamily="18" charset="0"/>
                <a:cs typeface="Times New Roman" pitchFamily="18" charset="0"/>
              </a:rPr>
              <a:t> </a:t>
            </a:r>
          </a:p>
          <a:p>
            <a:pPr algn="just">
              <a:lnSpc>
                <a:spcPct val="110000"/>
              </a:lnSpc>
              <a:buClr>
                <a:schemeClr val="tx2">
                  <a:lumMod val="75000"/>
                </a:schemeClr>
              </a:buClr>
              <a:buFont typeface="Times New Roman" pitchFamily="18" charset="0"/>
              <a:buChar char="■"/>
            </a:pPr>
            <a:r>
              <a:rPr lang="tr-TR" sz="2000" dirty="0" smtClean="0">
                <a:latin typeface="Times New Roman" pitchFamily="18" charset="0"/>
                <a:cs typeface="Times New Roman" pitchFamily="18" charset="0"/>
              </a:rPr>
              <a:t>Burada aşağıdaki sorular önem arz etmektedir.</a:t>
            </a:r>
          </a:p>
          <a:p>
            <a:pPr algn="just">
              <a:lnSpc>
                <a:spcPct val="110000"/>
              </a:lnSpc>
              <a:buClr>
                <a:schemeClr val="tx2">
                  <a:lumMod val="75000"/>
                </a:schemeClr>
              </a:buClr>
              <a:buFont typeface="Times New Roman" pitchFamily="18" charset="0"/>
              <a:buChar char="■"/>
            </a:pPr>
            <a:endParaRPr lang="tr-TR" sz="500" dirty="0" smtClean="0">
              <a:latin typeface="Times New Roman" pitchFamily="18" charset="0"/>
              <a:cs typeface="Times New Roman" pitchFamily="18" charset="0"/>
            </a:endParaRPr>
          </a:p>
          <a:p>
            <a:pPr algn="just">
              <a:lnSpc>
                <a:spcPct val="110000"/>
              </a:lnSpc>
              <a:buClr>
                <a:schemeClr val="tx2">
                  <a:lumMod val="75000"/>
                </a:schemeClr>
              </a:buClr>
              <a:buFont typeface="Times New Roman" pitchFamily="18" charset="0"/>
              <a:buChar char="■"/>
            </a:pPr>
            <a:r>
              <a:rPr lang="tr-TR" sz="2000" dirty="0" smtClean="0">
                <a:latin typeface="Times New Roman" pitchFamily="18" charset="0"/>
                <a:cs typeface="Times New Roman" pitchFamily="18" charset="0"/>
              </a:rPr>
              <a:t>Kısa dönem kar, büyüme ve verimlilik amaçları elde edilmiş midir ?</a:t>
            </a:r>
          </a:p>
          <a:p>
            <a:pPr algn="just">
              <a:lnSpc>
                <a:spcPct val="110000"/>
              </a:lnSpc>
              <a:buClr>
                <a:schemeClr val="tx2">
                  <a:lumMod val="75000"/>
                </a:schemeClr>
              </a:buClr>
              <a:buFont typeface="Times New Roman" pitchFamily="18" charset="0"/>
              <a:buChar char="■"/>
            </a:pPr>
            <a:endParaRPr lang="tr-TR" sz="500" dirty="0" smtClean="0">
              <a:latin typeface="Times New Roman" pitchFamily="18" charset="0"/>
              <a:cs typeface="Times New Roman" pitchFamily="18" charset="0"/>
            </a:endParaRPr>
          </a:p>
          <a:p>
            <a:pPr algn="just">
              <a:lnSpc>
                <a:spcPct val="110000"/>
              </a:lnSpc>
              <a:buClr>
                <a:schemeClr val="tx2">
                  <a:lumMod val="75000"/>
                </a:schemeClr>
              </a:buClr>
              <a:buFont typeface="Times New Roman" pitchFamily="18" charset="0"/>
              <a:buChar char="■"/>
            </a:pPr>
            <a:r>
              <a:rPr lang="tr-TR" sz="2000" dirty="0" smtClean="0">
                <a:latin typeface="Times New Roman" pitchFamily="18" charset="0"/>
                <a:cs typeface="Times New Roman" pitchFamily="18" charset="0"/>
              </a:rPr>
              <a:t>Kaynaklar düzenli olarak sağlanıyor mu ?</a:t>
            </a:r>
          </a:p>
          <a:p>
            <a:pPr algn="just">
              <a:lnSpc>
                <a:spcPct val="110000"/>
              </a:lnSpc>
              <a:buClr>
                <a:schemeClr val="tx2">
                  <a:lumMod val="75000"/>
                </a:schemeClr>
              </a:buClr>
              <a:buFont typeface="Times New Roman" pitchFamily="18" charset="0"/>
              <a:buChar char="■"/>
            </a:pPr>
            <a:endParaRPr lang="tr-TR" sz="500" dirty="0" smtClean="0">
              <a:latin typeface="Times New Roman" pitchFamily="18" charset="0"/>
              <a:cs typeface="Times New Roman" pitchFamily="18" charset="0"/>
            </a:endParaRPr>
          </a:p>
          <a:p>
            <a:pPr algn="just">
              <a:lnSpc>
                <a:spcPct val="110000"/>
              </a:lnSpc>
              <a:buClr>
                <a:schemeClr val="tx2">
                  <a:lumMod val="75000"/>
                </a:schemeClr>
              </a:buClr>
              <a:buFont typeface="Times New Roman" pitchFamily="18" charset="0"/>
              <a:buChar char="■"/>
            </a:pPr>
            <a:r>
              <a:rPr lang="tr-TR" sz="2000" dirty="0" smtClean="0">
                <a:latin typeface="Times New Roman" pitchFamily="18" charset="0"/>
                <a:cs typeface="Times New Roman" pitchFamily="18" charset="0"/>
              </a:rPr>
              <a:t>Şirket bütçe ve program dahilinde işleri yürütüyor mu ?</a:t>
            </a:r>
          </a:p>
          <a:p>
            <a:pPr algn="just">
              <a:lnSpc>
                <a:spcPct val="110000"/>
              </a:lnSpc>
              <a:buClr>
                <a:schemeClr val="tx2">
                  <a:lumMod val="75000"/>
                </a:schemeClr>
              </a:buClr>
              <a:buFont typeface="Times New Roman" pitchFamily="18" charset="0"/>
              <a:buChar char="■"/>
            </a:pPr>
            <a:endParaRPr lang="tr-TR" sz="500" dirty="0" smtClean="0">
              <a:latin typeface="Times New Roman" pitchFamily="18" charset="0"/>
              <a:cs typeface="Times New Roman" pitchFamily="18" charset="0"/>
            </a:endParaRPr>
          </a:p>
          <a:p>
            <a:pPr algn="just">
              <a:lnSpc>
                <a:spcPct val="110000"/>
              </a:lnSpc>
              <a:buClr>
                <a:schemeClr val="tx2">
                  <a:lumMod val="75000"/>
                </a:schemeClr>
              </a:buClr>
              <a:buFont typeface="Times New Roman" pitchFamily="18" charset="0"/>
              <a:buChar char="■"/>
            </a:pPr>
            <a:r>
              <a:rPr lang="tr-TR" sz="2000" dirty="0" smtClean="0">
                <a:latin typeface="Times New Roman" pitchFamily="18" charset="0"/>
                <a:cs typeface="Times New Roman" pitchFamily="18" charset="0"/>
              </a:rPr>
              <a:t>Süreç kontrolü için gerekli olan verimlilik, nakit akışı, bütçe değişkenleri ve bunun gibi veriler, bilinen muhasebe ve mali raporlar ile uygulamadan sorumlu işlevsel yönetici raporlarından elde edilir.</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923467769"/>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0898" name="Rectangle 2"/>
          <p:cNvSpPr>
            <a:spLocks noGrp="1" noChangeArrowheads="1"/>
          </p:cNvSpPr>
          <p:nvPr>
            <p:ph type="title"/>
          </p:nvPr>
        </p:nvSpPr>
        <p:spPr>
          <a:xfrm>
            <a:off x="-108520" y="620688"/>
            <a:ext cx="9144000" cy="457200"/>
          </a:xfrm>
          <a:noFill/>
          <a:ln/>
        </p:spPr>
        <p:txBody>
          <a:bodyPr>
            <a:noAutofit/>
          </a:bodyPr>
          <a:lstStyle/>
          <a:p>
            <a:r>
              <a:rPr lang="tr-TR" sz="3600" b="1" dirty="0" smtClean="0">
                <a:solidFill>
                  <a:srgbClr val="002060"/>
                </a:solidFill>
                <a:effectLst/>
                <a:latin typeface="Times New Roman" pitchFamily="18" charset="0"/>
                <a:ea typeface="+mn-ea"/>
                <a:cs typeface="Times New Roman" pitchFamily="18" charset="0"/>
              </a:rPr>
              <a:t>STRATEJİK UYGULAMA KONTROLÜ</a:t>
            </a:r>
            <a:endParaRPr lang="tr-TR" sz="3600" b="1" dirty="0">
              <a:solidFill>
                <a:srgbClr val="002060"/>
              </a:solidFill>
              <a:effectLst/>
              <a:latin typeface="Times New Roman" pitchFamily="18" charset="0"/>
              <a:ea typeface="+mn-ea"/>
              <a:cs typeface="Times New Roman" pitchFamily="18" charset="0"/>
            </a:endParaRPr>
          </a:p>
        </p:txBody>
      </p:sp>
      <p:sp>
        <p:nvSpPr>
          <p:cNvPr id="80899" name="Rectangle 3"/>
          <p:cNvSpPr>
            <a:spLocks noGrp="1" noChangeArrowheads="1"/>
          </p:cNvSpPr>
          <p:nvPr>
            <p:ph idx="1"/>
          </p:nvPr>
        </p:nvSpPr>
        <p:spPr>
          <a:xfrm>
            <a:off x="323528" y="1196752"/>
            <a:ext cx="5184576" cy="5544617"/>
          </a:xfrm>
          <a:noFill/>
          <a:ln/>
        </p:spPr>
        <p:txBody>
          <a:bodyPr>
            <a:normAutofit fontScale="92500" lnSpcReduction="10000"/>
          </a:bodyPr>
          <a:lstStyle/>
          <a:p>
            <a:pPr algn="just">
              <a:lnSpc>
                <a:spcPct val="110000"/>
              </a:lnSpc>
              <a:spcBef>
                <a:spcPct val="0"/>
              </a:spcBef>
              <a:buClr>
                <a:srgbClr val="002060"/>
              </a:buClr>
              <a:buFont typeface="Times New Roman" pitchFamily="18" charset="0"/>
              <a:buChar char="■"/>
            </a:pPr>
            <a:r>
              <a:rPr lang="tr-TR" sz="2200" dirty="0" smtClean="0">
                <a:latin typeface="Times New Roman" pitchFamily="18" charset="0"/>
                <a:cs typeface="Times New Roman" pitchFamily="18" charset="0"/>
              </a:rPr>
              <a:t>Daha geniş bir konu ile ilgilenmektedir.</a:t>
            </a:r>
          </a:p>
          <a:p>
            <a:pPr algn="just">
              <a:lnSpc>
                <a:spcPct val="110000"/>
              </a:lnSpc>
              <a:spcBef>
                <a:spcPct val="0"/>
              </a:spcBef>
              <a:buClr>
                <a:srgbClr val="002060"/>
              </a:buClr>
              <a:buFont typeface="Times New Roman" pitchFamily="18" charset="0"/>
              <a:buChar char="■"/>
            </a:pPr>
            <a:endParaRPr lang="tr-TR" sz="1000" dirty="0" smtClean="0">
              <a:latin typeface="Times New Roman" pitchFamily="18" charset="0"/>
              <a:cs typeface="Times New Roman" pitchFamily="18" charset="0"/>
            </a:endParaRPr>
          </a:p>
          <a:p>
            <a:pPr algn="just">
              <a:lnSpc>
                <a:spcPct val="110000"/>
              </a:lnSpc>
              <a:spcBef>
                <a:spcPct val="0"/>
              </a:spcBef>
              <a:buClr>
                <a:srgbClr val="002060"/>
              </a:buClr>
              <a:buFont typeface="Times New Roman" pitchFamily="18" charset="0"/>
              <a:buChar char="■"/>
            </a:pPr>
            <a:r>
              <a:rPr lang="tr-TR" sz="2200" dirty="0" smtClean="0">
                <a:latin typeface="Times New Roman" pitchFamily="18" charset="0"/>
                <a:cs typeface="Times New Roman" pitchFamily="18" charset="0"/>
              </a:rPr>
              <a:t>Şirketin stratejisi gelişen olaylar ve trendler ışığında değişmeli midir? </a:t>
            </a:r>
          </a:p>
          <a:p>
            <a:pPr algn="just">
              <a:lnSpc>
                <a:spcPct val="110000"/>
              </a:lnSpc>
              <a:spcBef>
                <a:spcPct val="0"/>
              </a:spcBef>
              <a:buClr>
                <a:srgbClr val="002060"/>
              </a:buClr>
              <a:buFont typeface="Times New Roman" pitchFamily="18" charset="0"/>
              <a:buChar char="■"/>
            </a:pPr>
            <a:endParaRPr lang="tr-TR" sz="1000" dirty="0">
              <a:latin typeface="Times New Roman" pitchFamily="18" charset="0"/>
              <a:cs typeface="Times New Roman" pitchFamily="18" charset="0"/>
            </a:endParaRPr>
          </a:p>
          <a:p>
            <a:pPr algn="just">
              <a:lnSpc>
                <a:spcPct val="110000"/>
              </a:lnSpc>
              <a:spcBef>
                <a:spcPct val="0"/>
              </a:spcBef>
              <a:buClr>
                <a:srgbClr val="002060"/>
              </a:buClr>
              <a:buFont typeface="Times New Roman" pitchFamily="18" charset="0"/>
              <a:buChar char="■"/>
            </a:pPr>
            <a:r>
              <a:rPr lang="tr-TR" sz="2200" dirty="0" smtClean="0">
                <a:latin typeface="Times New Roman" pitchFamily="18" charset="0"/>
                <a:cs typeface="Times New Roman" pitchFamily="18" charset="0"/>
              </a:rPr>
              <a:t>Eğer planda bir sapma gözlenirse bu otomatik olarak bir kriz ya da başarısızlığa işaret eder mi?</a:t>
            </a:r>
          </a:p>
          <a:p>
            <a:pPr algn="just">
              <a:lnSpc>
                <a:spcPct val="110000"/>
              </a:lnSpc>
              <a:spcBef>
                <a:spcPct val="0"/>
              </a:spcBef>
              <a:buClr>
                <a:srgbClr val="002060"/>
              </a:buClr>
              <a:buFont typeface="Times New Roman" pitchFamily="18" charset="0"/>
              <a:buChar char="■"/>
            </a:pPr>
            <a:endParaRPr lang="tr-TR" sz="1000" dirty="0">
              <a:latin typeface="Times New Roman" pitchFamily="18" charset="0"/>
              <a:cs typeface="Times New Roman" pitchFamily="18" charset="0"/>
            </a:endParaRPr>
          </a:p>
          <a:p>
            <a:pPr algn="just">
              <a:lnSpc>
                <a:spcPct val="110000"/>
              </a:lnSpc>
              <a:spcBef>
                <a:spcPct val="0"/>
              </a:spcBef>
              <a:buClr>
                <a:srgbClr val="002060"/>
              </a:buClr>
              <a:buFont typeface="Times New Roman" pitchFamily="18" charset="0"/>
              <a:buChar char="■"/>
            </a:pPr>
            <a:r>
              <a:rPr lang="tr-TR" sz="2200" dirty="0" smtClean="0">
                <a:latin typeface="Times New Roman" pitchFamily="18" charset="0"/>
                <a:cs typeface="Times New Roman" pitchFamily="18" charset="0"/>
              </a:rPr>
              <a:t>Uygulamalı kontrol kısa dönemli hedeflerin elde edilip edilmemesinden daha fazlasıyla ilgilenmektedir. İç ve dış çevresel olaylarla ilgilenmektedir.</a:t>
            </a:r>
          </a:p>
          <a:p>
            <a:pPr algn="just">
              <a:lnSpc>
                <a:spcPct val="110000"/>
              </a:lnSpc>
              <a:spcBef>
                <a:spcPct val="0"/>
              </a:spcBef>
              <a:buClr>
                <a:srgbClr val="002060"/>
              </a:buClr>
              <a:buFont typeface="Times New Roman" pitchFamily="18" charset="0"/>
              <a:buChar char="■"/>
            </a:pPr>
            <a:endParaRPr lang="tr-TR" sz="1000" dirty="0" smtClean="0">
              <a:latin typeface="Times New Roman" pitchFamily="18" charset="0"/>
              <a:cs typeface="Times New Roman" pitchFamily="18" charset="0"/>
            </a:endParaRPr>
          </a:p>
          <a:p>
            <a:pPr algn="just">
              <a:lnSpc>
                <a:spcPct val="110000"/>
              </a:lnSpc>
              <a:spcBef>
                <a:spcPct val="0"/>
              </a:spcBef>
              <a:buClr>
                <a:srgbClr val="002060"/>
              </a:buClr>
              <a:buFont typeface="Times New Roman" pitchFamily="18" charset="0"/>
              <a:buChar char="■"/>
            </a:pPr>
            <a:r>
              <a:rPr lang="tr-TR" sz="2200" dirty="0" smtClean="0">
                <a:latin typeface="Times New Roman" pitchFamily="18" charset="0"/>
                <a:cs typeface="Times New Roman" pitchFamily="18" charset="0"/>
              </a:rPr>
              <a:t>Bir şirketin bütçesi stratejisinin uygulanmasında önemli bir araçtır. Eğer yöneticiler, bütçelerini şirketin stratejisine uygun bir biçimde geliştirmişlerse stratejik kontrol daha etkin olacaktır.</a:t>
            </a:r>
            <a:endParaRPr lang="tr-TR" sz="2200" dirty="0">
              <a:latin typeface="Times New Roman" pitchFamily="18" charset="0"/>
              <a:cs typeface="Times New Roman" pitchFamily="18" charset="0"/>
            </a:endParaRPr>
          </a:p>
        </p:txBody>
      </p:sp>
      <p:pic>
        <p:nvPicPr>
          <p:cNvPr id="13314" name="Picture 2" descr="C:\Documents and Settings\Yasemin.KLMN-AA0CC8569B\Desktop\Stratejik Yonetim\strateji\strategy.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580113" y="1268760"/>
            <a:ext cx="3024336" cy="475252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970540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2946" name="Rectangle 2"/>
          <p:cNvSpPr>
            <a:spLocks noGrp="1" noChangeArrowheads="1"/>
          </p:cNvSpPr>
          <p:nvPr>
            <p:ph type="title"/>
          </p:nvPr>
        </p:nvSpPr>
        <p:spPr>
          <a:xfrm>
            <a:off x="108520" y="548680"/>
            <a:ext cx="9144000" cy="533400"/>
          </a:xfrm>
          <a:noFill/>
          <a:ln/>
        </p:spPr>
        <p:txBody>
          <a:bodyPr>
            <a:noAutofit/>
          </a:bodyPr>
          <a:lstStyle/>
          <a:p>
            <a:pPr algn="l"/>
            <a:r>
              <a:rPr lang="tr-TR" sz="2900" b="1" dirty="0" smtClean="0">
                <a:solidFill>
                  <a:srgbClr val="002060"/>
                </a:solidFill>
                <a:effectLst/>
                <a:latin typeface="Times New Roman" pitchFamily="18" charset="0"/>
                <a:ea typeface="+mn-ea"/>
                <a:cs typeface="Times New Roman" pitchFamily="18" charset="0"/>
              </a:rPr>
              <a:t>STRATEJİK KONTROLDE ÖRGÜTSEL DÜZEYLER</a:t>
            </a:r>
            <a:endParaRPr lang="tr-TR" sz="2900" b="1" dirty="0">
              <a:solidFill>
                <a:srgbClr val="002060"/>
              </a:solidFill>
              <a:effectLst/>
              <a:latin typeface="Times New Roman" pitchFamily="18" charset="0"/>
              <a:ea typeface="+mn-ea"/>
              <a:cs typeface="Times New Roman" pitchFamily="18" charset="0"/>
            </a:endParaRPr>
          </a:p>
        </p:txBody>
      </p:sp>
      <p:sp>
        <p:nvSpPr>
          <p:cNvPr id="82947" name="Rectangle 3"/>
          <p:cNvSpPr>
            <a:spLocks noGrp="1" noChangeArrowheads="1"/>
          </p:cNvSpPr>
          <p:nvPr>
            <p:ph idx="1"/>
          </p:nvPr>
        </p:nvSpPr>
        <p:spPr>
          <a:xfrm>
            <a:off x="35496" y="980728"/>
            <a:ext cx="9145016" cy="1208584"/>
          </a:xfrm>
          <a:noFill/>
          <a:ln/>
        </p:spPr>
        <p:txBody>
          <a:bodyPr>
            <a:normAutofit/>
          </a:bodyPr>
          <a:lstStyle/>
          <a:p>
            <a:pPr marL="185738" indent="-185738">
              <a:lnSpc>
                <a:spcPct val="105000"/>
              </a:lnSpc>
              <a:spcBef>
                <a:spcPct val="5000"/>
              </a:spcBef>
              <a:buFontTx/>
              <a:buNone/>
            </a:pPr>
            <a:r>
              <a:rPr lang="tr-TR" sz="2100" dirty="0">
                <a:latin typeface="Times New Roman" pitchFamily="18" charset="0"/>
                <a:cs typeface="Times New Roman" pitchFamily="18" charset="0"/>
              </a:rPr>
              <a:t> </a:t>
            </a:r>
            <a:r>
              <a:rPr lang="tr-TR" sz="2100" dirty="0" smtClean="0">
                <a:latin typeface="Times New Roman" pitchFamily="18" charset="0"/>
                <a:cs typeface="Times New Roman" pitchFamily="18" charset="0"/>
              </a:rPr>
              <a:t>Stratejik kontrol uygulamalarında hiyerarşik düzeylerin önemli bir yeri vardır. </a:t>
            </a:r>
          </a:p>
        </p:txBody>
      </p:sp>
      <p:graphicFrame>
        <p:nvGraphicFramePr>
          <p:cNvPr id="3" name="Diyagram 2"/>
          <p:cNvGraphicFramePr/>
          <p:nvPr>
            <p:extLst>
              <p:ext uri="{D42A27DB-BD31-4B8C-83A1-F6EECF244321}">
                <p14:modId xmlns:p14="http://schemas.microsoft.com/office/powerpoint/2010/main" xmlns="" val="4027397964"/>
              </p:ext>
            </p:extLst>
          </p:nvPr>
        </p:nvGraphicFramePr>
        <p:xfrm>
          <a:off x="179512" y="1628800"/>
          <a:ext cx="8784976"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08837454"/>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4994" name="Rectangle 2"/>
          <p:cNvSpPr>
            <a:spLocks noGrp="1" noChangeArrowheads="1"/>
          </p:cNvSpPr>
          <p:nvPr>
            <p:ph type="title"/>
          </p:nvPr>
        </p:nvSpPr>
        <p:spPr>
          <a:xfrm>
            <a:off x="0" y="332656"/>
            <a:ext cx="9144000" cy="731168"/>
          </a:xfrm>
          <a:noFill/>
          <a:ln/>
        </p:spPr>
        <p:txBody>
          <a:bodyPr>
            <a:noAutofit/>
          </a:bodyPr>
          <a:lstStyle/>
          <a:p>
            <a:r>
              <a:rPr lang="tr-TR" sz="3100" b="1" u="sng" dirty="0" smtClean="0">
                <a:solidFill>
                  <a:srgbClr val="002060"/>
                </a:solidFill>
                <a:effectLst/>
                <a:latin typeface="Times New Roman" pitchFamily="18" charset="0"/>
                <a:ea typeface="+mn-ea"/>
                <a:cs typeface="Times New Roman" pitchFamily="18" charset="0"/>
              </a:rPr>
              <a:t>STRATEJİK KONTROLDE PAZAR BAŞARISI</a:t>
            </a:r>
            <a:endParaRPr lang="tr-TR" sz="3100" b="1" u="sng" dirty="0">
              <a:solidFill>
                <a:srgbClr val="002060"/>
              </a:solidFill>
              <a:effectLst/>
              <a:latin typeface="Times New Roman" pitchFamily="18" charset="0"/>
              <a:ea typeface="+mn-ea"/>
              <a:cs typeface="Times New Roman" pitchFamily="18"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xmlns="" val="3651469770"/>
              </p:ext>
            </p:extLst>
          </p:nvPr>
        </p:nvGraphicFramePr>
        <p:xfrm>
          <a:off x="0" y="1124744"/>
          <a:ext cx="9036496"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38688707"/>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198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descr="C:\Documents and Settings\Yasemin.KLMN-AA0CC8569B\Desktop\Stratejik Yonetim\strateji\success.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2902" t="-2977" r="14366" b="2977"/>
          <a:stretch/>
        </p:blipFill>
        <p:spPr bwMode="auto">
          <a:xfrm>
            <a:off x="6084168" y="1746393"/>
            <a:ext cx="3024336" cy="48509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7043" name="Rectangle 3"/>
          <p:cNvSpPr>
            <a:spLocks noGrp="1" noChangeArrowheads="1"/>
          </p:cNvSpPr>
          <p:nvPr>
            <p:ph idx="1"/>
          </p:nvPr>
        </p:nvSpPr>
        <p:spPr>
          <a:xfrm>
            <a:off x="107504" y="1556791"/>
            <a:ext cx="8176846" cy="5040561"/>
          </a:xfrm>
          <a:noFill/>
          <a:ln/>
        </p:spPr>
        <p:txBody>
          <a:bodyPr>
            <a:normAutofit fontScale="70000" lnSpcReduction="20000"/>
          </a:bodyPr>
          <a:lstStyle/>
          <a:p>
            <a:pPr algn="just">
              <a:lnSpc>
                <a:spcPct val="120000"/>
              </a:lnSpc>
              <a:buClr>
                <a:srgbClr val="0000B4"/>
              </a:buClr>
              <a:buFont typeface="Wingdings" pitchFamily="2" charset="2"/>
              <a:buChar char="§"/>
            </a:pPr>
            <a:endParaRPr lang="tr-TR" b="1" i="1" dirty="0">
              <a:solidFill>
                <a:srgbClr val="008080"/>
              </a:solidFill>
              <a:latin typeface="Times New Roman" pitchFamily="18" charset="0"/>
              <a:cs typeface="Times New Roman" pitchFamily="18" charset="0"/>
            </a:endParaRPr>
          </a:p>
          <a:p>
            <a:pPr algn="just">
              <a:lnSpc>
                <a:spcPct val="120000"/>
              </a:lnSpc>
              <a:buClr>
                <a:srgbClr val="0000B4"/>
              </a:buClr>
              <a:buFont typeface="Wingdings" pitchFamily="2" charset="2"/>
              <a:buChar char="§"/>
            </a:pPr>
            <a:endParaRPr lang="tr-TR" sz="600" b="1" dirty="0" smtClean="0">
              <a:latin typeface="Times New Roman" pitchFamily="18" charset="0"/>
              <a:cs typeface="Times New Roman" pitchFamily="18" charset="0"/>
            </a:endParaRP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Karlılık oranları, verimlilik oranları, hisse senedi fiyatı,</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Hisse başına düşen kar oranı veya kazanç,</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Satış tutarlarındaki gelişmeler, pazar payındaki artış,</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Çeşitli nedenlerle kaybedilen (grev, lokavt </a:t>
            </a:r>
            <a:r>
              <a:rPr lang="tr-TR" dirty="0" err="1" smtClean="0">
                <a:latin typeface="Times New Roman" pitchFamily="18" charset="0"/>
                <a:cs typeface="Times New Roman" pitchFamily="18" charset="0"/>
              </a:rPr>
              <a:t>vb</a:t>
            </a:r>
            <a:r>
              <a:rPr lang="tr-TR" dirty="0" smtClean="0">
                <a:latin typeface="Times New Roman" pitchFamily="18" charset="0"/>
                <a:cs typeface="Times New Roman" pitchFamily="18" charset="0"/>
              </a:rPr>
              <a:t>) İşgünü sayısı,</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Kapasite kullanım yüzdesi,</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Yeni müşteri sayısı ve eski müşterilere oranı,</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Sermaye ve yatırım dönüşüm hızı, </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Üretim maliyetleri ve etkisi,</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Dağıtım maliyetleri ve etkisi,</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İşgücü devir hızı, işe devamsızlık oranı,</a:t>
            </a:r>
          </a:p>
          <a:p>
            <a:pPr algn="just">
              <a:lnSpc>
                <a:spcPct val="120000"/>
              </a:lnSpc>
              <a:buClr>
                <a:srgbClr val="25C3E3"/>
              </a:buClr>
              <a:buFont typeface="Wingdings" pitchFamily="2" charset="2"/>
              <a:buChar char="§"/>
            </a:pPr>
            <a:r>
              <a:rPr lang="tr-TR" dirty="0" smtClean="0">
                <a:latin typeface="Times New Roman" pitchFamily="18" charset="0"/>
                <a:cs typeface="Times New Roman" pitchFamily="18" charset="0"/>
              </a:rPr>
              <a:t>İş yeri ortamı, yönetim biçimi.</a:t>
            </a:r>
            <a:endParaRPr lang="tr-TR" dirty="0">
              <a:latin typeface="Times New Roman" pitchFamily="18" charset="0"/>
              <a:cs typeface="Times New Roman" pitchFamily="18" charset="0"/>
            </a:endParaRPr>
          </a:p>
        </p:txBody>
      </p:sp>
      <p:sp>
        <p:nvSpPr>
          <p:cNvPr id="87042" name="Rectangle 2"/>
          <p:cNvSpPr>
            <a:spLocks noGrp="1" noChangeArrowheads="1"/>
          </p:cNvSpPr>
          <p:nvPr>
            <p:ph type="title"/>
          </p:nvPr>
        </p:nvSpPr>
        <p:spPr>
          <a:xfrm>
            <a:off x="36511" y="366936"/>
            <a:ext cx="9109469" cy="685800"/>
          </a:xfrm>
          <a:noFill/>
          <a:ln/>
        </p:spPr>
        <p:txBody>
          <a:bodyPr>
            <a:noAutofit/>
          </a:bodyPr>
          <a:lstStyle/>
          <a:p>
            <a:pPr algn="l"/>
            <a:r>
              <a:rPr lang="tr-TR" sz="2890" b="1" dirty="0" smtClean="0">
                <a:solidFill>
                  <a:srgbClr val="002060"/>
                </a:solidFill>
                <a:effectLst/>
                <a:latin typeface="Times New Roman" pitchFamily="18" charset="0"/>
                <a:ea typeface="+mn-ea"/>
                <a:cs typeface="Times New Roman" pitchFamily="18" charset="0"/>
              </a:rPr>
              <a:t>STRATEJİK KONTROL İÇİN KULLANILABİLECEK BAŞARI DEĞERLENDİRME ÖLÇÜTLERİ </a:t>
            </a:r>
            <a:endParaRPr lang="tr-TR" sz="2890" b="1" dirty="0">
              <a:solidFill>
                <a:srgbClr val="002060"/>
              </a:solidFill>
              <a:effectLst/>
              <a:latin typeface="Times New Roman" pitchFamily="18" charset="0"/>
              <a:ea typeface="+mn-ea"/>
              <a:cs typeface="Times New Roman" pitchFamily="18" charset="0"/>
            </a:endParaRPr>
          </a:p>
        </p:txBody>
      </p:sp>
      <p:sp>
        <p:nvSpPr>
          <p:cNvPr id="2" name="Dikdörtgen 1"/>
          <p:cNvSpPr/>
          <p:nvPr/>
        </p:nvSpPr>
        <p:spPr>
          <a:xfrm>
            <a:off x="99329" y="1484783"/>
            <a:ext cx="6272871" cy="523220"/>
          </a:xfrm>
          <a:prstGeom prst="rect">
            <a:avLst/>
          </a:prstGeom>
        </p:spPr>
        <p:txBody>
          <a:bodyPr wrap="none">
            <a:spAutoFit/>
          </a:bodyPr>
          <a:lstStyle/>
          <a:p>
            <a:pPr algn="just">
              <a:buFontTx/>
              <a:buNone/>
            </a:pPr>
            <a:r>
              <a:rPr lang="tr-TR" sz="2800" b="1" dirty="0" smtClean="0">
                <a:solidFill>
                  <a:srgbClr val="25C3E3"/>
                </a:solidFill>
                <a:effectLst>
                  <a:innerShdw blurRad="63500" dist="50800" dir="10800000">
                    <a:prstClr val="black">
                      <a:alpha val="50000"/>
                    </a:prstClr>
                  </a:innerShdw>
                </a:effectLst>
                <a:latin typeface="Times New Roman" pitchFamily="18" charset="0"/>
                <a:cs typeface="Times New Roman" pitchFamily="18" charset="0"/>
              </a:rPr>
              <a:t>I. Strateji Değerlemede Sayısal Ölçütler</a:t>
            </a:r>
            <a:endParaRPr lang="tr-TR" sz="2800" b="1" dirty="0">
              <a:solidFill>
                <a:srgbClr val="25C3E3"/>
              </a:solidFill>
              <a:effectLst>
                <a:innerShdw blurRad="63500" dist="50800" dir="10800000">
                  <a:prstClr val="black">
                    <a:alpha val="50000"/>
                  </a:prstClr>
                </a:innerShdw>
              </a:effectLst>
              <a:latin typeface="Times New Roman" pitchFamily="18" charset="0"/>
              <a:cs typeface="Times New Roman" pitchFamily="18" charset="0"/>
            </a:endParaRPr>
          </a:p>
        </p:txBody>
      </p:sp>
      <p:cxnSp>
        <p:nvCxnSpPr>
          <p:cNvPr id="7" name="Düz Bağlayıcı 5"/>
          <p:cNvCxnSpPr/>
          <p:nvPr/>
        </p:nvCxnSpPr>
        <p:spPr>
          <a:xfrm>
            <a:off x="323528" y="404664"/>
            <a:ext cx="8496944" cy="0"/>
          </a:xfrm>
          <a:prstGeom prst="line">
            <a:avLst/>
          </a:prstGeom>
          <a:ln w="3175"/>
        </p:spPr>
        <p:style>
          <a:lnRef idx="2">
            <a:schemeClr val="accent5"/>
          </a:lnRef>
          <a:fillRef idx="0">
            <a:schemeClr val="accent5"/>
          </a:fillRef>
          <a:effectRef idx="1">
            <a:schemeClr val="accent5"/>
          </a:effectRef>
          <a:fontRef idx="minor">
            <a:schemeClr val="tx1"/>
          </a:fontRef>
        </p:style>
      </p:cxnSp>
      <p:cxnSp>
        <p:nvCxnSpPr>
          <p:cNvPr id="8" name="Düz Bağlayıcı 5"/>
          <p:cNvCxnSpPr/>
          <p:nvPr/>
        </p:nvCxnSpPr>
        <p:spPr>
          <a:xfrm>
            <a:off x="475928" y="557064"/>
            <a:ext cx="8496944" cy="0"/>
          </a:xfrm>
          <a:prstGeom prst="line">
            <a:avLst/>
          </a:prstGeom>
          <a:ln w="3175"/>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xmlns="" val="296158034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360040" y="377369"/>
            <a:ext cx="9828584" cy="1323439"/>
          </a:xfrm>
          <a:prstGeom prst="rect">
            <a:avLst/>
          </a:prstGeom>
        </p:spPr>
        <p:txBody>
          <a:bodyPr wrap="square">
            <a:spAutoFit/>
          </a:bodyPr>
          <a:lstStyle/>
          <a:p>
            <a:pPr algn="ctr"/>
            <a:r>
              <a:rPr lang="tr-TR" sz="39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GELENEKSEL STRATEJİK KONTROL YAKLAŞIMI</a:t>
            </a:r>
          </a:p>
        </p:txBody>
      </p:sp>
      <p:pic>
        <p:nvPicPr>
          <p:cNvPr id="4100" name="Picture 4" descr="C:\Documents and Settings\Yasemin.KLMN-AA0CC8569B\Desktop\Stratejik Yonetim\strateji\image_strategic_managemen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5627" b="3346"/>
          <a:stretch/>
        </p:blipFill>
        <p:spPr bwMode="auto">
          <a:xfrm>
            <a:off x="6300192" y="1872119"/>
            <a:ext cx="2610037" cy="46532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Dikdörtgen 7"/>
          <p:cNvSpPr/>
          <p:nvPr/>
        </p:nvSpPr>
        <p:spPr>
          <a:xfrm>
            <a:off x="75151" y="1872119"/>
            <a:ext cx="6009017" cy="4797241"/>
          </a:xfrm>
          <a:prstGeom prst="rect">
            <a:avLst/>
          </a:prstGeom>
        </p:spPr>
        <p:txBody>
          <a:bodyPr/>
          <a:lstStyle/>
          <a:p>
            <a:pPr marL="342900" lvl="1" indent="-342900" algn="just" rtl="0">
              <a:buClr>
                <a:srgbClr val="002060"/>
              </a:buClr>
              <a:buFont typeface="Times New Roman" pitchFamily="18" charset="0"/>
              <a:buChar char="■"/>
            </a:pPr>
            <a:r>
              <a:rPr lang="tr-TR" sz="2000" dirty="0" smtClean="0">
                <a:latin typeface="Times New Roman" pitchFamily="18" charset="0"/>
                <a:cs typeface="Times New Roman" pitchFamily="18" charset="0"/>
              </a:rPr>
              <a:t>Stratejinin değerlendirilmesi, değerlendirme ölçütlerinin belirlenmesi ve kontrolün yapılmasıyla olur.</a:t>
            </a:r>
            <a:endParaRPr lang="tr-TR" sz="2000" dirty="0">
              <a:latin typeface="Times New Roman" pitchFamily="18" charset="0"/>
              <a:cs typeface="Times New Roman" pitchFamily="18" charset="0"/>
            </a:endParaRPr>
          </a:p>
          <a:p>
            <a:pPr marL="171450" lvl="0" indent="-171450" algn="just" rtl="0">
              <a:buClr>
                <a:srgbClr val="002060"/>
              </a:buClr>
              <a:buFont typeface="Times New Roman" pitchFamily="18" charset="0"/>
              <a:buChar char="■"/>
            </a:pPr>
            <a:endParaRPr lang="tr-TR" sz="800" dirty="0">
              <a:latin typeface="Times New Roman" pitchFamily="18" charset="0"/>
              <a:cs typeface="Times New Roman" pitchFamily="18" charset="0"/>
            </a:endParaRPr>
          </a:p>
          <a:p>
            <a:pPr marL="342900" lvl="1" indent="-342900" algn="just" rtl="0">
              <a:buClr>
                <a:srgbClr val="002060"/>
              </a:buClr>
              <a:buFont typeface="Times New Roman" pitchFamily="18" charset="0"/>
              <a:buChar char="■"/>
            </a:pPr>
            <a:r>
              <a:rPr lang="tr-TR" sz="2000" dirty="0" smtClean="0">
                <a:latin typeface="Times New Roman" pitchFamily="18" charset="0"/>
                <a:cs typeface="Times New Roman" pitchFamily="18" charset="0"/>
              </a:rPr>
              <a:t>Tepe yönetim, değerlendirme evresinde, stratejik seçimlerinin ve bunlarla ilgili kararların işletmenin genel amaçlarını gerçekleştirip gerçekleştirmediğine bakarlar.</a:t>
            </a:r>
            <a:endParaRPr lang="tr-TR" sz="2000" dirty="0">
              <a:latin typeface="Times New Roman" pitchFamily="18" charset="0"/>
              <a:cs typeface="Times New Roman" pitchFamily="18" charset="0"/>
            </a:endParaRPr>
          </a:p>
          <a:p>
            <a:pPr marL="171450" lvl="0" indent="-171450" algn="just" rtl="0">
              <a:buClr>
                <a:srgbClr val="002060"/>
              </a:buClr>
              <a:buFont typeface="Times New Roman" pitchFamily="18" charset="0"/>
              <a:buChar char="■"/>
            </a:pPr>
            <a:endParaRPr lang="tr-TR" sz="800" dirty="0">
              <a:latin typeface="Times New Roman" pitchFamily="18" charset="0"/>
              <a:cs typeface="Times New Roman" pitchFamily="18" charset="0"/>
            </a:endParaRPr>
          </a:p>
          <a:p>
            <a:pPr marL="342900" lvl="1" indent="-342900" algn="just" rtl="0">
              <a:buClr>
                <a:srgbClr val="002060"/>
              </a:buClr>
              <a:buFont typeface="Times New Roman" pitchFamily="18" charset="0"/>
              <a:buChar char="■"/>
            </a:pPr>
            <a:r>
              <a:rPr lang="tr-TR" sz="2000" dirty="0" smtClean="0">
                <a:latin typeface="Times New Roman" pitchFamily="18" charset="0"/>
                <a:cs typeface="Times New Roman" pitchFamily="18" charset="0"/>
              </a:rPr>
              <a:t>Stratejiyi uygulamak için bölüm planları, programları ve bütçeleri hazırlanır. </a:t>
            </a:r>
            <a:endParaRPr lang="tr-TR" sz="2000" dirty="0">
              <a:latin typeface="Times New Roman" pitchFamily="18" charset="0"/>
              <a:cs typeface="Times New Roman" pitchFamily="18" charset="0"/>
            </a:endParaRPr>
          </a:p>
          <a:p>
            <a:pPr marL="171450" lvl="0" indent="-171450" algn="just" rtl="0">
              <a:buClr>
                <a:srgbClr val="002060"/>
              </a:buClr>
              <a:buFont typeface="Times New Roman" pitchFamily="18" charset="0"/>
              <a:buChar char="■"/>
            </a:pPr>
            <a:endParaRPr lang="tr-TR" sz="800" dirty="0">
              <a:latin typeface="Times New Roman" pitchFamily="18" charset="0"/>
              <a:cs typeface="Times New Roman" pitchFamily="18" charset="0"/>
            </a:endParaRPr>
          </a:p>
          <a:p>
            <a:pPr marL="342900" lvl="1" indent="-342900" algn="just" rtl="0">
              <a:buClr>
                <a:srgbClr val="002060"/>
              </a:buClr>
              <a:buFont typeface="Times New Roman" pitchFamily="18" charset="0"/>
              <a:buChar char="■"/>
            </a:pPr>
            <a:r>
              <a:rPr lang="tr-TR" sz="2000" dirty="0" smtClean="0">
                <a:latin typeface="Times New Roman" pitchFamily="18" charset="0"/>
                <a:cs typeface="Times New Roman" pitchFamily="18" charset="0"/>
              </a:rPr>
              <a:t>Bütçe  oluşurken kaynak tahsisi ve tedarikleri yapılır.  </a:t>
            </a:r>
            <a:endParaRPr lang="tr-TR" sz="2000" dirty="0">
              <a:latin typeface="Times New Roman" pitchFamily="18" charset="0"/>
              <a:cs typeface="Times New Roman" pitchFamily="18" charset="0"/>
            </a:endParaRPr>
          </a:p>
          <a:p>
            <a:pPr marL="171450" lvl="0" indent="-171450" algn="just" rtl="0">
              <a:buClr>
                <a:srgbClr val="002060"/>
              </a:buClr>
              <a:buFont typeface="Times New Roman" pitchFamily="18" charset="0"/>
              <a:buChar char="■"/>
            </a:pPr>
            <a:endParaRPr lang="tr-TR" sz="800" dirty="0">
              <a:latin typeface="Times New Roman" pitchFamily="18" charset="0"/>
              <a:cs typeface="Times New Roman" pitchFamily="18" charset="0"/>
            </a:endParaRPr>
          </a:p>
          <a:p>
            <a:pPr marL="342900" lvl="1" indent="-342900" algn="just" rtl="0">
              <a:buClr>
                <a:srgbClr val="002060"/>
              </a:buClr>
              <a:buFont typeface="Times New Roman" pitchFamily="18" charset="0"/>
              <a:buChar char="■"/>
            </a:pPr>
            <a:r>
              <a:rPr lang="tr-TR" sz="2000" dirty="0" smtClean="0">
                <a:latin typeface="Times New Roman" pitchFamily="18" charset="0"/>
                <a:cs typeface="Times New Roman" pitchFamily="18" charset="0"/>
              </a:rPr>
              <a:t>Stratejileri, programları ve planları harekete geçirecek bir örgütsel yapı, kültür ve liderlik biçimi oluşturulur.</a:t>
            </a:r>
            <a:endParaRPr lang="tr-TR" sz="2000" dirty="0">
              <a:latin typeface="Times New Roman" pitchFamily="18" charset="0"/>
              <a:cs typeface="Times New Roman" pitchFamily="18" charset="0"/>
            </a:endParaRPr>
          </a:p>
          <a:p>
            <a:pPr marL="171450" lvl="0" indent="-171450" algn="just" rtl="0">
              <a:buClr>
                <a:srgbClr val="002060"/>
              </a:buClr>
              <a:buFont typeface="Times New Roman" pitchFamily="18" charset="0"/>
              <a:buChar char="■"/>
            </a:pPr>
            <a:endParaRPr lang="tr-TR" sz="800" dirty="0">
              <a:latin typeface="Times New Roman" pitchFamily="18" charset="0"/>
              <a:cs typeface="Times New Roman" pitchFamily="18" charset="0"/>
            </a:endParaRPr>
          </a:p>
        </p:txBody>
      </p:sp>
    </p:spTree>
    <p:extLst>
      <p:ext uri="{BB962C8B-B14F-4D97-AF65-F5344CB8AC3E}">
        <p14:creationId xmlns:p14="http://schemas.microsoft.com/office/powerpoint/2010/main" xmlns="" val="83178230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9090" name="Rectangle 2"/>
          <p:cNvSpPr>
            <a:spLocks noGrp="1" noChangeArrowheads="1"/>
          </p:cNvSpPr>
          <p:nvPr>
            <p:ph type="title"/>
          </p:nvPr>
        </p:nvSpPr>
        <p:spPr>
          <a:xfrm>
            <a:off x="-324544" y="260648"/>
            <a:ext cx="7772400" cy="609600"/>
          </a:xfrm>
          <a:noFill/>
          <a:ln/>
        </p:spPr>
        <p:txBody>
          <a:bodyPr>
            <a:normAutofit/>
          </a:bodyPr>
          <a:lstStyle/>
          <a:p>
            <a:r>
              <a:rPr lang="tr-TR" sz="2800" b="1" dirty="0" smtClean="0">
                <a:solidFill>
                  <a:srgbClr val="25C3E3"/>
                </a:solidFill>
                <a:effectLst>
                  <a:innerShdw blurRad="63500" dist="50800" dir="10800000">
                    <a:prstClr val="black">
                      <a:alpha val="50000"/>
                    </a:prstClr>
                  </a:innerShdw>
                </a:effectLst>
                <a:latin typeface="Times New Roman" pitchFamily="18" charset="0"/>
                <a:ea typeface="+mn-ea"/>
                <a:cs typeface="Times New Roman" pitchFamily="18" charset="0"/>
              </a:rPr>
              <a:t>II. Strateji Değerlemede Niteliksel Ölçütler</a:t>
            </a:r>
            <a:endParaRPr lang="tr-TR" sz="2800" b="1" dirty="0">
              <a:solidFill>
                <a:srgbClr val="25C3E3"/>
              </a:solidFill>
              <a:effectLst>
                <a:innerShdw blurRad="63500" dist="50800" dir="10800000">
                  <a:prstClr val="black">
                    <a:alpha val="50000"/>
                  </a:prstClr>
                </a:innerShdw>
              </a:effectLst>
              <a:latin typeface="Times New Roman" pitchFamily="18" charset="0"/>
              <a:ea typeface="+mn-ea"/>
              <a:cs typeface="Times New Roman" pitchFamily="18" charset="0"/>
            </a:endParaRPr>
          </a:p>
        </p:txBody>
      </p:sp>
      <p:sp>
        <p:nvSpPr>
          <p:cNvPr id="89091" name="Rectangle 3"/>
          <p:cNvSpPr>
            <a:spLocks noGrp="1" noChangeArrowheads="1"/>
          </p:cNvSpPr>
          <p:nvPr>
            <p:ph idx="1"/>
          </p:nvPr>
        </p:nvSpPr>
        <p:spPr>
          <a:xfrm>
            <a:off x="251520" y="854968"/>
            <a:ext cx="8712968" cy="4572000"/>
          </a:xfrm>
          <a:noFill/>
          <a:ln/>
        </p:spPr>
        <p:txBody>
          <a:bodyPr>
            <a:normAutofit fontScale="77500" lnSpcReduction="20000"/>
          </a:bodyPr>
          <a:lstStyle/>
          <a:p>
            <a:pPr marL="0" indent="0" algn="just">
              <a:lnSpc>
                <a:spcPct val="120000"/>
              </a:lnSpc>
              <a:buNone/>
            </a:pPr>
            <a:r>
              <a:rPr lang="tr-TR" sz="3100" b="1" dirty="0" smtClean="0">
                <a:solidFill>
                  <a:srgbClr val="002060"/>
                </a:solidFill>
                <a:latin typeface="Times New Roman" pitchFamily="18" charset="0"/>
                <a:cs typeface="Times New Roman" pitchFamily="18" charset="0"/>
              </a:rPr>
              <a:t>1) Hedef Ve Planların Tutarlılığı,</a:t>
            </a:r>
          </a:p>
          <a:p>
            <a:pPr marL="514350" indent="-514350" algn="just">
              <a:lnSpc>
                <a:spcPct val="120000"/>
              </a:lnSpc>
              <a:buFontTx/>
              <a:buAutoNum type="arabicParenR"/>
            </a:pPr>
            <a:endParaRPr lang="tr-TR" sz="1400" b="1" dirty="0" smtClean="0">
              <a:solidFill>
                <a:srgbClr val="002060"/>
              </a:solidFill>
              <a:latin typeface="Times New Roman" pitchFamily="18" charset="0"/>
              <a:cs typeface="Times New Roman" pitchFamily="18" charset="0"/>
            </a:endParaRPr>
          </a:p>
          <a:p>
            <a:pPr algn="just">
              <a:lnSpc>
                <a:spcPct val="120000"/>
              </a:lnSpc>
              <a:buClr>
                <a:srgbClr val="25C3E3"/>
              </a:buClr>
              <a:buFont typeface="Times New Roman" pitchFamily="18" charset="0"/>
              <a:buChar char="■"/>
            </a:pPr>
            <a:r>
              <a:rPr lang="tr-TR" sz="3000" dirty="0" smtClean="0">
                <a:latin typeface="Times New Roman" pitchFamily="18" charset="0"/>
                <a:cs typeface="Times New Roman" pitchFamily="18" charset="0"/>
              </a:rPr>
              <a:t>Kapsamlı hedefler birbiriyle ve işletme içi koşullarla uyumlu mudur ?</a:t>
            </a:r>
          </a:p>
          <a:p>
            <a:pPr algn="just">
              <a:lnSpc>
                <a:spcPct val="120000"/>
              </a:lnSpc>
              <a:buClr>
                <a:srgbClr val="25C3E3"/>
              </a:buClr>
              <a:buFont typeface="Times New Roman" pitchFamily="18" charset="0"/>
              <a:buChar char="■"/>
            </a:pPr>
            <a:endParaRPr lang="tr-TR" sz="600" b="1" dirty="0" smtClean="0">
              <a:latin typeface="Times New Roman" pitchFamily="18" charset="0"/>
              <a:cs typeface="Times New Roman" pitchFamily="18" charset="0"/>
            </a:endParaRPr>
          </a:p>
          <a:p>
            <a:pPr algn="just">
              <a:lnSpc>
                <a:spcPct val="120000"/>
              </a:lnSpc>
              <a:buClr>
                <a:srgbClr val="25C3E3"/>
              </a:buClr>
              <a:buFont typeface="Times New Roman" pitchFamily="18" charset="0"/>
              <a:buChar char="■"/>
            </a:pPr>
            <a:r>
              <a:rPr lang="tr-TR" sz="3000" dirty="0" smtClean="0">
                <a:latin typeface="Times New Roman" pitchFamily="18" charset="0"/>
                <a:cs typeface="Times New Roman" pitchFamily="18" charset="0"/>
              </a:rPr>
              <a:t>Plan ve programlar çevresel imkan ve fırsatları değerlendirme tehlike ve güçlükleri bertaraf etme veya azaltma bakımından nasıl değerlendirebilir </a:t>
            </a:r>
            <a:r>
              <a:rPr lang="tr-TR" sz="2700" dirty="0" smtClean="0">
                <a:latin typeface="Times New Roman" pitchFamily="18" charset="0"/>
                <a:cs typeface="Times New Roman" pitchFamily="18" charset="0"/>
              </a:rPr>
              <a:t>?</a:t>
            </a:r>
          </a:p>
          <a:p>
            <a:pPr algn="just">
              <a:lnSpc>
                <a:spcPct val="120000"/>
              </a:lnSpc>
              <a:buClr>
                <a:srgbClr val="25C3E3"/>
              </a:buClr>
              <a:buFont typeface="Times New Roman" pitchFamily="18" charset="0"/>
              <a:buChar char="■"/>
            </a:pPr>
            <a:endParaRPr lang="tr-TR" sz="600" b="1" dirty="0" smtClean="0">
              <a:latin typeface="Times New Roman" pitchFamily="18" charset="0"/>
              <a:cs typeface="Times New Roman" pitchFamily="18" charset="0"/>
            </a:endParaRPr>
          </a:p>
          <a:p>
            <a:pPr algn="just">
              <a:lnSpc>
                <a:spcPct val="120000"/>
              </a:lnSpc>
              <a:buClr>
                <a:srgbClr val="25C3E3"/>
              </a:buClr>
              <a:buFont typeface="Times New Roman" pitchFamily="18" charset="0"/>
              <a:buChar char="■"/>
            </a:pPr>
            <a:r>
              <a:rPr lang="tr-TR" sz="3000" dirty="0" smtClean="0">
                <a:latin typeface="Times New Roman" pitchFamily="18" charset="0"/>
                <a:cs typeface="Times New Roman" pitchFamily="18" charset="0"/>
              </a:rPr>
              <a:t>İşletme içinde stratejiler, politikalar, kaynak tahsisleri, örgüt yapısı birbirleri ile uyumlu biçimde belirlenmiş midir ?</a:t>
            </a:r>
          </a:p>
          <a:p>
            <a:pPr algn="just">
              <a:lnSpc>
                <a:spcPct val="120000"/>
              </a:lnSpc>
              <a:buClr>
                <a:srgbClr val="25C3E3"/>
              </a:buClr>
              <a:buFont typeface="Times New Roman" pitchFamily="18" charset="0"/>
              <a:buChar char="■"/>
            </a:pPr>
            <a:endParaRPr lang="tr-TR" sz="600" b="1" dirty="0" smtClean="0">
              <a:latin typeface="Times New Roman" pitchFamily="18" charset="0"/>
              <a:cs typeface="Times New Roman" pitchFamily="18" charset="0"/>
            </a:endParaRPr>
          </a:p>
          <a:p>
            <a:pPr algn="just">
              <a:lnSpc>
                <a:spcPct val="120000"/>
              </a:lnSpc>
              <a:buClr>
                <a:srgbClr val="25C3E3"/>
              </a:buClr>
              <a:buFont typeface="Times New Roman" pitchFamily="18" charset="0"/>
              <a:buChar char="■"/>
            </a:pPr>
            <a:r>
              <a:rPr lang="tr-TR" sz="3000" dirty="0" smtClean="0">
                <a:latin typeface="Times New Roman" pitchFamily="18" charset="0"/>
                <a:cs typeface="Times New Roman" pitchFamily="18" charset="0"/>
              </a:rPr>
              <a:t>Strateji, plan, program ve politikaları uygulamaya elverişli lider ve yöneticiler mevcut mudur, bunlar işletme içinde korunmakta mıdır ?</a:t>
            </a:r>
            <a:endParaRPr lang="tr-TR" sz="3000" dirty="0">
              <a:latin typeface="Times New Roman" pitchFamily="18" charset="0"/>
              <a:cs typeface="Times New Roman" pitchFamily="18" charset="0"/>
            </a:endParaRPr>
          </a:p>
        </p:txBody>
      </p:sp>
      <p:pic>
        <p:nvPicPr>
          <p:cNvPr id="4100" name="Picture 4" descr="C:\Documents and Settings\Yasemin.KLMN-AA0CC8569B\Desktop\Stratejik Yonetim\strateji\marketing-small-business.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7634"/>
          <a:stretch/>
        </p:blipFill>
        <p:spPr bwMode="auto">
          <a:xfrm>
            <a:off x="2627784" y="4941168"/>
            <a:ext cx="3888432" cy="184482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311535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1138" name="Rectangle 2"/>
          <p:cNvSpPr>
            <a:spLocks noGrp="1" noChangeArrowheads="1"/>
          </p:cNvSpPr>
          <p:nvPr>
            <p:ph idx="1"/>
          </p:nvPr>
        </p:nvSpPr>
        <p:spPr>
          <a:xfrm>
            <a:off x="0" y="753616"/>
            <a:ext cx="8964488" cy="1307232"/>
          </a:xfrm>
          <a:noFill/>
          <a:ln/>
        </p:spPr>
        <p:txBody>
          <a:bodyPr>
            <a:normAutofit/>
          </a:bodyPr>
          <a:lstStyle/>
          <a:p>
            <a:pPr algn="just">
              <a:lnSpc>
                <a:spcPct val="110000"/>
              </a:lnSpc>
              <a:buFontTx/>
              <a:buNone/>
            </a:pPr>
            <a:r>
              <a:rPr lang="tr-TR" sz="2400" b="1" dirty="0">
                <a:solidFill>
                  <a:srgbClr val="002060"/>
                </a:solidFill>
                <a:latin typeface="Times New Roman" pitchFamily="18" charset="0"/>
                <a:cs typeface="Times New Roman" pitchFamily="18" charset="0"/>
              </a:rPr>
              <a:t>2) Hedef, strateji, plan ve kaynakların risk tercihi ve zaman ufku ile uygunluğu</a:t>
            </a:r>
          </a:p>
        </p:txBody>
      </p:sp>
      <p:sp>
        <p:nvSpPr>
          <p:cNvPr id="2" name="Dikdörtgen 1"/>
          <p:cNvSpPr/>
          <p:nvPr/>
        </p:nvSpPr>
        <p:spPr>
          <a:xfrm>
            <a:off x="323528" y="1815782"/>
            <a:ext cx="8568952" cy="4493538"/>
          </a:xfrm>
          <a:prstGeom prst="rect">
            <a:avLst/>
          </a:prstGeom>
        </p:spPr>
        <p:txBody>
          <a:bodyPr wrap="square">
            <a:spAutoFit/>
          </a:bodyPr>
          <a:lstStyle/>
          <a:p>
            <a:pPr marL="342900" indent="-342900" algn="just">
              <a:lnSpc>
                <a:spcPct val="110000"/>
              </a:lnSpc>
              <a:buClr>
                <a:srgbClr val="000076"/>
              </a:buClr>
              <a:buFont typeface="Times New Roman" pitchFamily="18" charset="0"/>
              <a:buChar char="■"/>
            </a:pPr>
            <a:r>
              <a:rPr lang="tr-TR" sz="2100" dirty="0">
                <a:latin typeface="Times New Roman" pitchFamily="18" charset="0"/>
                <a:cs typeface="Times New Roman" pitchFamily="18" charset="0"/>
              </a:rPr>
              <a:t>Kaynak dağıtımı stratejik önceliklerine göre dağıtılmış </a:t>
            </a:r>
            <a:r>
              <a:rPr lang="tr-TR" sz="2100" dirty="0" smtClean="0">
                <a:latin typeface="Times New Roman" pitchFamily="18" charset="0"/>
                <a:cs typeface="Times New Roman" pitchFamily="18" charset="0"/>
              </a:rPr>
              <a:t>mıdır ?</a:t>
            </a:r>
          </a:p>
          <a:p>
            <a:pPr marL="171450" indent="-171450" algn="just">
              <a:lnSpc>
                <a:spcPct val="110000"/>
              </a:lnSpc>
              <a:buClr>
                <a:srgbClr val="000076"/>
              </a:buClr>
              <a:buFont typeface="Times New Roman" pitchFamily="18" charset="0"/>
              <a:buChar char="■"/>
            </a:pPr>
            <a:endParaRPr lang="tr-TR" sz="1000" dirty="0">
              <a:latin typeface="Times New Roman" pitchFamily="18" charset="0"/>
              <a:cs typeface="Times New Roman" pitchFamily="18" charset="0"/>
            </a:endParaRPr>
          </a:p>
          <a:p>
            <a:pPr marL="342900" indent="-342900" algn="just">
              <a:lnSpc>
                <a:spcPct val="110000"/>
              </a:lnSpc>
              <a:buClr>
                <a:srgbClr val="000076"/>
              </a:buClr>
              <a:buFont typeface="Times New Roman" pitchFamily="18" charset="0"/>
              <a:buChar char="■"/>
            </a:pPr>
            <a:r>
              <a:rPr lang="tr-TR" sz="2100" dirty="0">
                <a:latin typeface="Times New Roman" pitchFamily="18" charset="0"/>
                <a:cs typeface="Times New Roman" pitchFamily="18" charset="0"/>
              </a:rPr>
              <a:t>Eldeki kaynaklar başarmak istediğimiz iş için uygun ve yeterli midir</a:t>
            </a:r>
            <a:r>
              <a:rPr lang="tr-TR" sz="2100" dirty="0" smtClean="0">
                <a:latin typeface="Times New Roman" pitchFamily="18" charset="0"/>
                <a:cs typeface="Times New Roman" pitchFamily="18" charset="0"/>
              </a:rPr>
              <a:t>?</a:t>
            </a:r>
          </a:p>
          <a:p>
            <a:pPr marL="171450" indent="-171450" algn="just">
              <a:lnSpc>
                <a:spcPct val="110000"/>
              </a:lnSpc>
              <a:buClr>
                <a:srgbClr val="000076"/>
              </a:buClr>
              <a:buFont typeface="Times New Roman" pitchFamily="18" charset="0"/>
              <a:buChar char="■"/>
            </a:pPr>
            <a:endParaRPr lang="tr-TR" sz="1000" dirty="0">
              <a:latin typeface="Times New Roman" pitchFamily="18" charset="0"/>
              <a:cs typeface="Times New Roman" pitchFamily="18" charset="0"/>
            </a:endParaRPr>
          </a:p>
          <a:p>
            <a:pPr marL="342900" indent="-342900" algn="just">
              <a:lnSpc>
                <a:spcPct val="110000"/>
              </a:lnSpc>
              <a:buClr>
                <a:srgbClr val="000076"/>
              </a:buClr>
              <a:buFont typeface="Times New Roman" pitchFamily="18" charset="0"/>
              <a:buChar char="■"/>
            </a:pPr>
            <a:r>
              <a:rPr lang="tr-TR" sz="2100" dirty="0">
                <a:latin typeface="Times New Roman" pitchFamily="18" charset="0"/>
                <a:cs typeface="Times New Roman" pitchFamily="18" charset="0"/>
              </a:rPr>
              <a:t>Teknoloji, tesisler, hammaddeler ve işgücü imkanları hedef strateji ve başarılması gereken işler için uygun </a:t>
            </a:r>
            <a:r>
              <a:rPr lang="tr-TR" sz="2100" dirty="0" smtClean="0">
                <a:latin typeface="Times New Roman" pitchFamily="18" charset="0"/>
                <a:cs typeface="Times New Roman" pitchFamily="18" charset="0"/>
              </a:rPr>
              <a:t>mudur ?</a:t>
            </a:r>
          </a:p>
          <a:p>
            <a:pPr marL="171450" indent="-171450" algn="just">
              <a:lnSpc>
                <a:spcPct val="110000"/>
              </a:lnSpc>
              <a:buClr>
                <a:srgbClr val="000076"/>
              </a:buClr>
              <a:buFont typeface="Times New Roman" pitchFamily="18" charset="0"/>
              <a:buChar char="■"/>
            </a:pPr>
            <a:endParaRPr lang="tr-TR" sz="1000" b="1" dirty="0">
              <a:latin typeface="Times New Roman" pitchFamily="18" charset="0"/>
              <a:cs typeface="Times New Roman" pitchFamily="18" charset="0"/>
            </a:endParaRPr>
          </a:p>
          <a:p>
            <a:pPr marL="342900" indent="-342900" algn="just">
              <a:lnSpc>
                <a:spcPct val="110000"/>
              </a:lnSpc>
              <a:buClr>
                <a:srgbClr val="000076"/>
              </a:buClr>
              <a:buFont typeface="Times New Roman" pitchFamily="18" charset="0"/>
              <a:buChar char="■"/>
            </a:pPr>
            <a:r>
              <a:rPr lang="tr-TR" sz="2100" dirty="0" smtClean="0">
                <a:latin typeface="Times New Roman" pitchFamily="18" charset="0"/>
                <a:cs typeface="Times New Roman" pitchFamily="18" charset="0"/>
              </a:rPr>
              <a:t>Firma </a:t>
            </a:r>
            <a:r>
              <a:rPr lang="tr-TR" sz="2100" dirty="0">
                <a:latin typeface="Times New Roman" pitchFamily="18" charset="0"/>
                <a:cs typeface="Times New Roman" pitchFamily="18" charset="0"/>
              </a:rPr>
              <a:t>için nakit akışından sağlanacak kaynak temininin risk derecesi </a:t>
            </a:r>
            <a:r>
              <a:rPr lang="tr-TR" sz="2100" dirty="0" smtClean="0">
                <a:latin typeface="Times New Roman" pitchFamily="18" charset="0"/>
                <a:cs typeface="Times New Roman" pitchFamily="18" charset="0"/>
              </a:rPr>
              <a:t> nedir ? </a:t>
            </a:r>
          </a:p>
          <a:p>
            <a:pPr marL="171450" indent="-171450" algn="just">
              <a:lnSpc>
                <a:spcPct val="110000"/>
              </a:lnSpc>
              <a:buClr>
                <a:srgbClr val="000076"/>
              </a:buClr>
              <a:buFont typeface="Times New Roman" pitchFamily="18" charset="0"/>
              <a:buChar char="■"/>
            </a:pPr>
            <a:endParaRPr lang="tr-TR" sz="1000" b="1" dirty="0">
              <a:latin typeface="Times New Roman" pitchFamily="18" charset="0"/>
              <a:cs typeface="Times New Roman" pitchFamily="18" charset="0"/>
            </a:endParaRPr>
          </a:p>
          <a:p>
            <a:pPr marL="342900" indent="-342900" algn="just">
              <a:lnSpc>
                <a:spcPct val="110000"/>
              </a:lnSpc>
              <a:buClr>
                <a:srgbClr val="000076"/>
              </a:buClr>
              <a:buFont typeface="Times New Roman" pitchFamily="18" charset="0"/>
              <a:buChar char="■"/>
            </a:pPr>
            <a:r>
              <a:rPr lang="tr-TR" sz="2100" dirty="0">
                <a:latin typeface="Times New Roman" pitchFamily="18" charset="0"/>
                <a:cs typeface="Times New Roman" pitchFamily="18" charset="0"/>
              </a:rPr>
              <a:t>Hedef strateji ve planları gerçekleştirmek için uzun zaman ufku mevcut </a:t>
            </a:r>
            <a:r>
              <a:rPr lang="tr-TR" sz="2100" dirty="0" smtClean="0">
                <a:latin typeface="Times New Roman" pitchFamily="18" charset="0"/>
                <a:cs typeface="Times New Roman" pitchFamily="18" charset="0"/>
              </a:rPr>
              <a:t>mudur ?</a:t>
            </a:r>
          </a:p>
          <a:p>
            <a:pPr marL="342900" indent="-342900" algn="just">
              <a:lnSpc>
                <a:spcPct val="110000"/>
              </a:lnSpc>
              <a:buClr>
                <a:srgbClr val="000076"/>
              </a:buClr>
              <a:buFont typeface="Times New Roman" pitchFamily="18" charset="0"/>
              <a:buChar char="■"/>
            </a:pPr>
            <a:endParaRPr lang="tr-TR" sz="1000" dirty="0">
              <a:latin typeface="Times New Roman" pitchFamily="18" charset="0"/>
              <a:cs typeface="Times New Roman" pitchFamily="18" charset="0"/>
            </a:endParaRPr>
          </a:p>
          <a:p>
            <a:pPr marL="342900" indent="-342900" algn="just">
              <a:lnSpc>
                <a:spcPct val="110000"/>
              </a:lnSpc>
              <a:buClr>
                <a:srgbClr val="000076"/>
              </a:buClr>
              <a:buFont typeface="Times New Roman" pitchFamily="18" charset="0"/>
              <a:buChar char="■"/>
            </a:pPr>
            <a:r>
              <a:rPr lang="tr-TR" sz="2100" dirty="0">
                <a:latin typeface="Times New Roman" pitchFamily="18" charset="0"/>
                <a:cs typeface="Times New Roman" pitchFamily="18" charset="0"/>
              </a:rPr>
              <a:t>Risk derecesi aşırı mı, yoksa normal </a:t>
            </a:r>
            <a:r>
              <a:rPr lang="tr-TR" sz="2100" dirty="0" smtClean="0">
                <a:latin typeface="Times New Roman" pitchFamily="18" charset="0"/>
                <a:cs typeface="Times New Roman" pitchFamily="18" charset="0"/>
              </a:rPr>
              <a:t>midir </a:t>
            </a:r>
            <a:r>
              <a:rPr lang="tr-TR" sz="2100" dirty="0">
                <a:latin typeface="Times New Roman" pitchFamily="18" charset="0"/>
                <a:cs typeface="Times New Roman" pitchFamily="18" charset="0"/>
              </a:rPr>
              <a:t>? </a:t>
            </a:r>
          </a:p>
          <a:p>
            <a:pPr marL="342900" indent="-342900" algn="just">
              <a:lnSpc>
                <a:spcPct val="110000"/>
              </a:lnSpc>
              <a:buClr>
                <a:srgbClr val="000076"/>
              </a:buClr>
              <a:buFont typeface="Times New Roman" pitchFamily="18" charset="0"/>
              <a:buChar char="■"/>
            </a:pPr>
            <a:endParaRPr lang="tr-TR" sz="2100" dirty="0">
              <a:latin typeface="Times New Roman" pitchFamily="18" charset="0"/>
              <a:cs typeface="Times New Roman" pitchFamily="18" charset="0"/>
            </a:endParaRPr>
          </a:p>
        </p:txBody>
      </p:sp>
      <p:pic>
        <p:nvPicPr>
          <p:cNvPr id="5123" name="Picture 3" descr="C:\Documents and Settings\Yasemin.KLMN-AA0CC8569B\Belgelerim\Downloads\küçükr\images (58).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300191" y="4941168"/>
            <a:ext cx="2664297" cy="19168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4557059"/>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3186" name="Rectangle 2"/>
          <p:cNvSpPr>
            <a:spLocks noGrp="1" noChangeArrowheads="1"/>
          </p:cNvSpPr>
          <p:nvPr>
            <p:ph idx="1"/>
          </p:nvPr>
        </p:nvSpPr>
        <p:spPr>
          <a:xfrm>
            <a:off x="1" y="404664"/>
            <a:ext cx="9036496" cy="1008112"/>
          </a:xfrm>
          <a:noFill/>
          <a:ln/>
        </p:spPr>
        <p:txBody>
          <a:bodyPr>
            <a:noAutofit/>
          </a:bodyPr>
          <a:lstStyle/>
          <a:p>
            <a:pPr algn="just">
              <a:lnSpc>
                <a:spcPct val="120000"/>
              </a:lnSpc>
              <a:buFontTx/>
              <a:buNone/>
            </a:pPr>
            <a:r>
              <a:rPr lang="tr-TR" sz="2600" dirty="0" smtClean="0">
                <a:latin typeface="Times New Roman" pitchFamily="18" charset="0"/>
                <a:cs typeface="Times New Roman" pitchFamily="18" charset="0"/>
              </a:rPr>
              <a:t>	</a:t>
            </a:r>
            <a:endParaRPr lang="tr-TR" sz="2600" dirty="0">
              <a:latin typeface="Times New Roman" pitchFamily="18" charset="0"/>
              <a:cs typeface="Times New Roman" pitchFamily="18" charset="0"/>
            </a:endParaRPr>
          </a:p>
        </p:txBody>
      </p:sp>
      <p:sp>
        <p:nvSpPr>
          <p:cNvPr id="4" name="Dikdörtgen 3"/>
          <p:cNvSpPr/>
          <p:nvPr/>
        </p:nvSpPr>
        <p:spPr>
          <a:xfrm>
            <a:off x="36512" y="1047363"/>
            <a:ext cx="9144000" cy="869469"/>
          </a:xfrm>
          <a:prstGeom prst="rect">
            <a:avLst/>
          </a:prstGeom>
        </p:spPr>
        <p:txBody>
          <a:bodyPr wrap="square">
            <a:spAutoFit/>
          </a:bodyPr>
          <a:lstStyle/>
          <a:p>
            <a:pPr>
              <a:lnSpc>
                <a:spcPct val="120000"/>
              </a:lnSpc>
              <a:buFontTx/>
              <a:buNone/>
            </a:pPr>
            <a:r>
              <a:rPr lang="tr-TR" sz="2200" b="1" dirty="0" smtClean="0">
                <a:solidFill>
                  <a:srgbClr val="002060"/>
                </a:solidFill>
                <a:latin typeface="Times New Roman" pitchFamily="18" charset="0"/>
                <a:cs typeface="Times New Roman" pitchFamily="18" charset="0"/>
              </a:rPr>
              <a:t>3)</a:t>
            </a:r>
            <a:r>
              <a:rPr lang="tr-TR" b="1" dirty="0" smtClean="0">
                <a:solidFill>
                  <a:srgbClr val="002060"/>
                </a:solidFill>
                <a:latin typeface="Times New Roman" pitchFamily="18" charset="0"/>
                <a:cs typeface="Times New Roman" pitchFamily="18" charset="0"/>
              </a:rPr>
              <a:t> </a:t>
            </a:r>
            <a:r>
              <a:rPr lang="tr-TR" sz="2200" b="1" dirty="0" smtClean="0">
                <a:solidFill>
                  <a:srgbClr val="002060"/>
                </a:solidFill>
                <a:latin typeface="Times New Roman" pitchFamily="18" charset="0"/>
                <a:cs typeface="Times New Roman" pitchFamily="18" charset="0"/>
              </a:rPr>
              <a:t>Hedefler </a:t>
            </a:r>
            <a:r>
              <a:rPr lang="tr-TR" sz="2200" b="1" dirty="0">
                <a:solidFill>
                  <a:srgbClr val="002060"/>
                </a:solidFill>
                <a:latin typeface="Times New Roman" pitchFamily="18" charset="0"/>
                <a:cs typeface="Times New Roman" pitchFamily="18" charset="0"/>
              </a:rPr>
              <a:t>bütünün ilgilendiren kapsamlı </a:t>
            </a:r>
            <a:r>
              <a:rPr lang="tr-TR" sz="2200" b="1" dirty="0" smtClean="0">
                <a:solidFill>
                  <a:srgbClr val="002060"/>
                </a:solidFill>
                <a:latin typeface="Times New Roman" pitchFamily="18" charset="0"/>
                <a:cs typeface="Times New Roman" pitchFamily="18" charset="0"/>
              </a:rPr>
              <a:t>planların uygulanabilirliği </a:t>
            </a:r>
            <a:r>
              <a:rPr lang="tr-TR" sz="2200" b="1" dirty="0">
                <a:solidFill>
                  <a:srgbClr val="002060"/>
                </a:solidFill>
                <a:latin typeface="Times New Roman" pitchFamily="18" charset="0"/>
                <a:cs typeface="Times New Roman" pitchFamily="18" charset="0"/>
              </a:rPr>
              <a:t>ve </a:t>
            </a:r>
            <a:r>
              <a:rPr lang="tr-TR" sz="2200" b="1" dirty="0" smtClean="0">
                <a:solidFill>
                  <a:srgbClr val="002060"/>
                </a:solidFill>
                <a:latin typeface="Times New Roman" pitchFamily="18" charset="0"/>
                <a:cs typeface="Times New Roman" pitchFamily="18" charset="0"/>
              </a:rPr>
              <a:t> personeli </a:t>
            </a:r>
            <a:r>
              <a:rPr lang="tr-TR" sz="2200" b="1" dirty="0">
                <a:solidFill>
                  <a:srgbClr val="002060"/>
                </a:solidFill>
                <a:latin typeface="Times New Roman" pitchFamily="18" charset="0"/>
                <a:cs typeface="Times New Roman" pitchFamily="18" charset="0"/>
              </a:rPr>
              <a:t>teşvik edebilme durumu</a:t>
            </a:r>
          </a:p>
        </p:txBody>
      </p:sp>
      <p:pic>
        <p:nvPicPr>
          <p:cNvPr id="6148" name="Picture 4" descr="C:\Documents and Settings\Yasemin.KLMN-AA0CC8569B\Belgelerim\Downloads\küçükr\images (22).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228184" y="4869160"/>
            <a:ext cx="2786266" cy="19888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Dikdörtgen 1"/>
          <p:cNvSpPr/>
          <p:nvPr/>
        </p:nvSpPr>
        <p:spPr>
          <a:xfrm>
            <a:off x="35496" y="2132856"/>
            <a:ext cx="9001000" cy="3262432"/>
          </a:xfrm>
          <a:prstGeom prst="rect">
            <a:avLst/>
          </a:prstGeom>
        </p:spPr>
        <p:txBody>
          <a:bodyPr wrap="square">
            <a:spAutoFit/>
          </a:bodyPr>
          <a:lstStyle/>
          <a:p>
            <a:pPr marL="342900" indent="-342900" algn="just">
              <a:buClr>
                <a:srgbClr val="000076"/>
              </a:buClr>
              <a:buFont typeface="Times New Roman" pitchFamily="18" charset="0"/>
              <a:buChar char="■"/>
            </a:pPr>
            <a:r>
              <a:rPr lang="tr-TR" sz="2200" dirty="0">
                <a:latin typeface="Times New Roman" pitchFamily="18" charset="0"/>
                <a:cs typeface="Times New Roman" pitchFamily="18" charset="0"/>
              </a:rPr>
              <a:t>Hedef ve planlar kaynakları ve yönetsel kültür, kadro ve imkanlarını alt yapıyı zorlayabilecek </a:t>
            </a:r>
            <a:r>
              <a:rPr lang="tr-TR" sz="2200" dirty="0" smtClean="0">
                <a:latin typeface="Times New Roman" pitchFamily="18" charset="0"/>
                <a:cs typeface="Times New Roman" pitchFamily="18" charset="0"/>
              </a:rPr>
              <a:t>mi ?</a:t>
            </a:r>
          </a:p>
          <a:p>
            <a:pPr marL="342900" indent="-342900" algn="just">
              <a:buClr>
                <a:srgbClr val="000076"/>
              </a:buClr>
              <a:buFont typeface="Times New Roman" pitchFamily="18" charset="0"/>
              <a:buChar char="■"/>
            </a:pPr>
            <a:endParaRPr lang="tr-TR" sz="1000" b="1" dirty="0">
              <a:latin typeface="Times New Roman" pitchFamily="18" charset="0"/>
              <a:cs typeface="Times New Roman" pitchFamily="18" charset="0"/>
            </a:endParaRPr>
          </a:p>
          <a:p>
            <a:pPr marL="342900" indent="-342900" algn="just">
              <a:buClr>
                <a:srgbClr val="000076"/>
              </a:buClr>
              <a:buFont typeface="Times New Roman" pitchFamily="18" charset="0"/>
              <a:buChar char="■"/>
            </a:pPr>
            <a:r>
              <a:rPr lang="tr-TR" sz="2200" dirty="0">
                <a:latin typeface="Times New Roman" pitchFamily="18" charset="0"/>
                <a:cs typeface="Times New Roman" pitchFamily="18" charset="0"/>
              </a:rPr>
              <a:t>Hedef ve strateji personel tarafından kabul edilebilir ölçüde açık seçik ve makul </a:t>
            </a:r>
            <a:r>
              <a:rPr lang="tr-TR" sz="2200" dirty="0" smtClean="0">
                <a:latin typeface="Times New Roman" pitchFamily="18" charset="0"/>
                <a:cs typeface="Times New Roman" pitchFamily="18" charset="0"/>
              </a:rPr>
              <a:t>mudur ?</a:t>
            </a:r>
            <a:endParaRPr lang="tr-TR" sz="1000" dirty="0" smtClean="0">
              <a:latin typeface="Times New Roman" pitchFamily="18" charset="0"/>
              <a:cs typeface="Times New Roman" pitchFamily="18" charset="0"/>
            </a:endParaRPr>
          </a:p>
          <a:p>
            <a:pPr marL="342900" indent="-342900" algn="just">
              <a:buClr>
                <a:srgbClr val="000076"/>
              </a:buClr>
              <a:buFont typeface="Times New Roman" pitchFamily="18" charset="0"/>
              <a:buChar char="■"/>
            </a:pPr>
            <a:endParaRPr lang="tr-TR" sz="1000" b="1" dirty="0">
              <a:latin typeface="Times New Roman" pitchFamily="18" charset="0"/>
              <a:cs typeface="Times New Roman" pitchFamily="18" charset="0"/>
            </a:endParaRPr>
          </a:p>
          <a:p>
            <a:pPr marL="342900" indent="-342900" algn="just">
              <a:buClr>
                <a:srgbClr val="000076"/>
              </a:buClr>
              <a:buFont typeface="Times New Roman" pitchFamily="18" charset="0"/>
              <a:buChar char="■"/>
            </a:pPr>
            <a:r>
              <a:rPr lang="tr-TR" sz="2200" dirty="0">
                <a:latin typeface="Times New Roman" pitchFamily="18" charset="0"/>
                <a:cs typeface="Times New Roman" pitchFamily="18" charset="0"/>
              </a:rPr>
              <a:t>Hedeflerin tutarlılığı, strateji ve planların çalışacağına ilişkin olarak yöneticiler tarafından fikir birliği mevcut </a:t>
            </a:r>
            <a:r>
              <a:rPr lang="tr-TR" sz="2200" dirty="0" smtClean="0">
                <a:latin typeface="Times New Roman" pitchFamily="18" charset="0"/>
                <a:cs typeface="Times New Roman" pitchFamily="18" charset="0"/>
              </a:rPr>
              <a:t>mudur ?</a:t>
            </a:r>
          </a:p>
          <a:p>
            <a:pPr marL="342900" indent="-342900" algn="just">
              <a:buClr>
                <a:srgbClr val="000076"/>
              </a:buClr>
              <a:buFont typeface="Times New Roman" pitchFamily="18" charset="0"/>
              <a:buChar char="■"/>
            </a:pPr>
            <a:endParaRPr lang="tr-TR" sz="1000" b="1" dirty="0">
              <a:latin typeface="Times New Roman" pitchFamily="18" charset="0"/>
              <a:cs typeface="Times New Roman" pitchFamily="18" charset="0"/>
            </a:endParaRPr>
          </a:p>
          <a:p>
            <a:pPr marL="342900" indent="-342900" algn="just">
              <a:buClr>
                <a:srgbClr val="000076"/>
              </a:buClr>
              <a:buFont typeface="Times New Roman" pitchFamily="18" charset="0"/>
              <a:buChar char="■"/>
            </a:pPr>
            <a:r>
              <a:rPr lang="tr-TR" sz="2200" dirty="0">
                <a:latin typeface="Times New Roman" pitchFamily="18" charset="0"/>
                <a:cs typeface="Times New Roman" pitchFamily="18" charset="0"/>
              </a:rPr>
              <a:t>Hedef ve standartları gerçekleştirebilmek ve çalışanları teşvik için tutarlı ödül sistemleri geliştirilmiş </a:t>
            </a:r>
            <a:r>
              <a:rPr lang="tr-TR" sz="2200" dirty="0" smtClean="0">
                <a:latin typeface="Times New Roman" pitchFamily="18" charset="0"/>
                <a:cs typeface="Times New Roman" pitchFamily="18" charset="0"/>
              </a:rPr>
              <a:t>midir ?</a:t>
            </a:r>
            <a:endParaRPr lang="tr-TR" sz="2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136697869"/>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endParaRPr lang="tr-TR" sz="4400" kern="1200" dirty="0" smtClean="0">
              <a:solidFill>
                <a:schemeClr val="tx1"/>
              </a:solidFill>
              <a:latin typeface="Times New Roman" pitchFamily="18" charset="0"/>
              <a:ea typeface="+mj-ea"/>
              <a:cs typeface="Times New Roman" pitchFamily="18" charset="0"/>
            </a:endParaRPr>
          </a:p>
          <a:p>
            <a:endParaRPr lang="tr-TR" dirty="0"/>
          </a:p>
        </p:txBody>
      </p:sp>
      <p:sp>
        <p:nvSpPr>
          <p:cNvPr id="95234" name="Rectangle 2"/>
          <p:cNvSpPr>
            <a:spLocks noGrp="1" noChangeArrowheads="1"/>
          </p:cNvSpPr>
          <p:nvPr>
            <p:ph idx="1"/>
          </p:nvPr>
        </p:nvSpPr>
        <p:spPr>
          <a:xfrm>
            <a:off x="323528" y="1177280"/>
            <a:ext cx="8424936" cy="739552"/>
          </a:xfrm>
          <a:noFill/>
          <a:ln/>
        </p:spPr>
        <p:txBody>
          <a:bodyPr>
            <a:noAutofit/>
          </a:bodyPr>
          <a:lstStyle/>
          <a:p>
            <a:pPr algn="just">
              <a:buFontTx/>
              <a:buNone/>
            </a:pPr>
            <a:r>
              <a:rPr lang="tr-TR" sz="2500" b="1" dirty="0" smtClean="0">
                <a:solidFill>
                  <a:srgbClr val="002060"/>
                </a:solidFill>
                <a:latin typeface="Times New Roman" pitchFamily="18" charset="0"/>
                <a:cs typeface="Times New Roman" pitchFamily="18" charset="0"/>
              </a:rPr>
              <a:t>4) Strateji </a:t>
            </a:r>
            <a:r>
              <a:rPr lang="tr-TR" sz="2500" b="1" dirty="0">
                <a:solidFill>
                  <a:srgbClr val="002060"/>
                </a:solidFill>
                <a:latin typeface="Times New Roman" pitchFamily="18" charset="0"/>
                <a:cs typeface="Times New Roman" pitchFamily="18" charset="0"/>
              </a:rPr>
              <a:t>ve planların çevresel ihtiyaçlara </a:t>
            </a:r>
            <a:r>
              <a:rPr lang="tr-TR" sz="2500" b="1" dirty="0" err="1" smtClean="0">
                <a:solidFill>
                  <a:srgbClr val="002060"/>
                </a:solidFill>
                <a:latin typeface="Times New Roman" pitchFamily="18" charset="0"/>
                <a:cs typeface="Times New Roman" pitchFamily="18" charset="0"/>
              </a:rPr>
              <a:t>uyarlanabilirliği</a:t>
            </a:r>
            <a:endParaRPr lang="tr-TR" sz="2500" b="1" dirty="0">
              <a:solidFill>
                <a:srgbClr val="002060"/>
              </a:solidFill>
              <a:latin typeface="Times New Roman" pitchFamily="18" charset="0"/>
              <a:cs typeface="Times New Roman" pitchFamily="18" charset="0"/>
            </a:endParaRPr>
          </a:p>
          <a:p>
            <a:pPr algn="just">
              <a:buFontTx/>
              <a:buNone/>
            </a:pPr>
            <a:endParaRPr lang="tr-TR" sz="2500" b="1" i="1" dirty="0" smtClean="0">
              <a:latin typeface="Times New Roman" pitchFamily="18" charset="0"/>
              <a:cs typeface="Times New Roman" pitchFamily="18" charset="0"/>
            </a:endParaRPr>
          </a:p>
        </p:txBody>
      </p:sp>
      <p:sp>
        <p:nvSpPr>
          <p:cNvPr id="3" name="Dikdörtgen 2"/>
          <p:cNvSpPr/>
          <p:nvPr/>
        </p:nvSpPr>
        <p:spPr>
          <a:xfrm>
            <a:off x="323528" y="1916827"/>
            <a:ext cx="8352928" cy="3816429"/>
          </a:xfrm>
          <a:prstGeom prst="rect">
            <a:avLst/>
          </a:prstGeom>
        </p:spPr>
        <p:txBody>
          <a:bodyPr wrap="square">
            <a:spAutoFit/>
          </a:bodyPr>
          <a:lstStyle/>
          <a:p>
            <a:pPr marL="342900" indent="-342900" algn="just">
              <a:buClr>
                <a:srgbClr val="002060"/>
              </a:buClr>
              <a:buSzPct val="105000"/>
              <a:buFont typeface="Times New Roman" pitchFamily="18" charset="0"/>
              <a:buChar char="■"/>
            </a:pPr>
            <a:r>
              <a:rPr lang="tr-TR" sz="2200" dirty="0" smtClean="0">
                <a:latin typeface="Times New Roman" pitchFamily="18" charset="0"/>
                <a:cs typeface="Times New Roman" pitchFamily="18" charset="0"/>
              </a:rPr>
              <a:t>Strateji</a:t>
            </a:r>
            <a:r>
              <a:rPr lang="tr-TR" sz="2200" dirty="0">
                <a:latin typeface="Times New Roman" pitchFamily="18" charset="0"/>
                <a:cs typeface="Times New Roman" pitchFamily="18" charset="0"/>
              </a:rPr>
              <a:t>, planlar ve politikalar yöneticilere ileri görüşlülük, yaratıcılık ve hayal gücünü kullanma, yargılama gücünü geliştirme imkanlarını sağlayabilecek </a:t>
            </a:r>
            <a:r>
              <a:rPr lang="tr-TR" sz="2200" dirty="0" smtClean="0">
                <a:latin typeface="Times New Roman" pitchFamily="18" charset="0"/>
                <a:cs typeface="Times New Roman" pitchFamily="18" charset="0"/>
              </a:rPr>
              <a:t>midir ?</a:t>
            </a:r>
          </a:p>
          <a:p>
            <a:pPr marL="342900" indent="-342900" algn="just">
              <a:buClr>
                <a:srgbClr val="002060"/>
              </a:buClr>
              <a:buSzPct val="105000"/>
              <a:buFont typeface="Times New Roman" pitchFamily="18" charset="0"/>
              <a:buChar char="■"/>
            </a:pPr>
            <a:endParaRPr lang="tr-TR" sz="2200" b="1" dirty="0">
              <a:latin typeface="Times New Roman" pitchFamily="18" charset="0"/>
              <a:cs typeface="Times New Roman" pitchFamily="18" charset="0"/>
            </a:endParaRPr>
          </a:p>
          <a:p>
            <a:pPr marL="342900" indent="-342900" algn="just">
              <a:buClr>
                <a:srgbClr val="002060"/>
              </a:buClr>
              <a:buSzPct val="105000"/>
              <a:buFont typeface="Times New Roman" pitchFamily="18" charset="0"/>
              <a:buChar char="■"/>
            </a:pPr>
            <a:r>
              <a:rPr lang="tr-TR" sz="2200" dirty="0">
                <a:latin typeface="Times New Roman" pitchFamily="18" charset="0"/>
                <a:cs typeface="Times New Roman" pitchFamily="18" charset="0"/>
              </a:rPr>
              <a:t>Çevrede yeni iş fırsatları çıktığında, yöneticilerde kazanç oranına uygun biçimde riske girme istek ve arzusunu yaratabilecek </a:t>
            </a:r>
            <a:r>
              <a:rPr lang="tr-TR" sz="2200" dirty="0" smtClean="0">
                <a:latin typeface="Times New Roman" pitchFamily="18" charset="0"/>
                <a:cs typeface="Times New Roman" pitchFamily="18" charset="0"/>
              </a:rPr>
              <a:t>midir ?</a:t>
            </a:r>
          </a:p>
          <a:p>
            <a:pPr marL="342900" indent="-342900" algn="just">
              <a:buClr>
                <a:srgbClr val="002060"/>
              </a:buClr>
              <a:buSzPct val="105000"/>
              <a:buFont typeface="Times New Roman" pitchFamily="18" charset="0"/>
              <a:buChar char="■"/>
            </a:pPr>
            <a:endParaRPr lang="tr-TR" sz="2200" b="1" dirty="0">
              <a:latin typeface="Times New Roman" pitchFamily="18" charset="0"/>
              <a:cs typeface="Times New Roman" pitchFamily="18" charset="0"/>
            </a:endParaRPr>
          </a:p>
          <a:p>
            <a:pPr marL="342900" indent="-342900" algn="just">
              <a:buClr>
                <a:srgbClr val="002060"/>
              </a:buClr>
              <a:buSzPct val="105000"/>
              <a:buFont typeface="Times New Roman" pitchFamily="18" charset="0"/>
              <a:buChar char="■"/>
            </a:pPr>
            <a:r>
              <a:rPr lang="tr-TR" sz="2200" dirty="0">
                <a:latin typeface="Times New Roman" pitchFamily="18" charset="0"/>
                <a:cs typeface="Times New Roman" pitchFamily="18" charset="0"/>
              </a:rPr>
              <a:t>Uygulamanın her aşamasında, özellikle sayısal ölçütlere ulaşma bakımından sorunlar ortaya çıktığında bu niteliksel ölçütlere göre stratejik yönetim aşaması yeniden gözden geçirilir ve muhtemel bir sorun veya sorunlarla ilgili ayarlama ve düzenlemeler yapılır.</a:t>
            </a:r>
          </a:p>
        </p:txBody>
      </p:sp>
    </p:spTree>
    <p:extLst>
      <p:ext uri="{BB962C8B-B14F-4D97-AF65-F5344CB8AC3E}">
        <p14:creationId xmlns:p14="http://schemas.microsoft.com/office/powerpoint/2010/main" xmlns="" val="209769277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title"/>
          </p:nvPr>
        </p:nvSpPr>
        <p:spPr/>
        <p:txBody>
          <a:bodyPr/>
          <a:lstStyle/>
          <a:p>
            <a:endParaRPr lang="tr-TR" sz="4400" kern="1200" dirty="0" smtClean="0">
              <a:solidFill>
                <a:schemeClr val="tx1"/>
              </a:solidFill>
              <a:latin typeface="Times New Roman" pitchFamily="18" charset="0"/>
              <a:ea typeface="+mj-ea"/>
              <a:cs typeface="Times New Roman" pitchFamily="18" charset="0"/>
            </a:endParaRPr>
          </a:p>
          <a:p>
            <a:endParaRPr lang="tr-TR" dirty="0"/>
          </a:p>
        </p:txBody>
      </p:sp>
      <p:sp>
        <p:nvSpPr>
          <p:cNvPr id="95234" name="Rectangle 2"/>
          <p:cNvSpPr>
            <a:spLocks noGrp="1" noChangeArrowheads="1"/>
          </p:cNvSpPr>
          <p:nvPr>
            <p:ph idx="1"/>
          </p:nvPr>
        </p:nvSpPr>
        <p:spPr>
          <a:xfrm>
            <a:off x="179512" y="1124744"/>
            <a:ext cx="8424936" cy="739552"/>
          </a:xfrm>
          <a:noFill/>
          <a:ln/>
        </p:spPr>
        <p:txBody>
          <a:bodyPr>
            <a:noAutofit/>
          </a:bodyPr>
          <a:lstStyle/>
          <a:p>
            <a:pPr algn="just">
              <a:buFontTx/>
              <a:buNone/>
            </a:pPr>
            <a:r>
              <a:rPr lang="tr-TR" sz="2500" b="1" dirty="0" smtClean="0">
                <a:solidFill>
                  <a:srgbClr val="002060"/>
                </a:solidFill>
                <a:latin typeface="Times New Roman" pitchFamily="18" charset="0"/>
                <a:cs typeface="Times New Roman" pitchFamily="18" charset="0"/>
              </a:rPr>
              <a:t>4) Strateji </a:t>
            </a:r>
            <a:r>
              <a:rPr lang="tr-TR" sz="2500" b="1" dirty="0">
                <a:solidFill>
                  <a:srgbClr val="002060"/>
                </a:solidFill>
                <a:latin typeface="Times New Roman" pitchFamily="18" charset="0"/>
                <a:cs typeface="Times New Roman" pitchFamily="18" charset="0"/>
              </a:rPr>
              <a:t>ve planların çevresel ihtiyaçlara </a:t>
            </a:r>
            <a:r>
              <a:rPr lang="tr-TR" sz="2500" b="1" dirty="0" err="1" smtClean="0">
                <a:solidFill>
                  <a:srgbClr val="002060"/>
                </a:solidFill>
                <a:latin typeface="Times New Roman" pitchFamily="18" charset="0"/>
                <a:cs typeface="Times New Roman" pitchFamily="18" charset="0"/>
              </a:rPr>
              <a:t>uyarlanabilirliği</a:t>
            </a:r>
            <a:endParaRPr lang="tr-TR" sz="2500" b="1" dirty="0">
              <a:solidFill>
                <a:srgbClr val="002060"/>
              </a:solidFill>
              <a:latin typeface="Times New Roman" pitchFamily="18" charset="0"/>
              <a:cs typeface="Times New Roman" pitchFamily="18" charset="0"/>
            </a:endParaRPr>
          </a:p>
          <a:p>
            <a:pPr algn="just">
              <a:buFontTx/>
              <a:buNone/>
            </a:pPr>
            <a:endParaRPr lang="tr-TR" sz="2500" b="1" i="1" dirty="0" smtClean="0">
              <a:latin typeface="Times New Roman" pitchFamily="18" charset="0"/>
              <a:cs typeface="Times New Roman" pitchFamily="18" charset="0"/>
            </a:endParaRPr>
          </a:p>
        </p:txBody>
      </p:sp>
      <p:sp>
        <p:nvSpPr>
          <p:cNvPr id="3" name="Dikdörtgen 2"/>
          <p:cNvSpPr/>
          <p:nvPr/>
        </p:nvSpPr>
        <p:spPr>
          <a:xfrm>
            <a:off x="251520" y="1844819"/>
            <a:ext cx="8280920" cy="3816429"/>
          </a:xfrm>
          <a:prstGeom prst="rect">
            <a:avLst/>
          </a:prstGeom>
        </p:spPr>
        <p:txBody>
          <a:bodyPr wrap="square">
            <a:spAutoFit/>
          </a:bodyPr>
          <a:lstStyle/>
          <a:p>
            <a:pPr marL="342900" indent="-342900" algn="just">
              <a:buClr>
                <a:srgbClr val="002060"/>
              </a:buClr>
              <a:buFont typeface="Times New Roman" pitchFamily="18" charset="0"/>
              <a:buChar char="■"/>
            </a:pPr>
            <a:r>
              <a:rPr lang="tr-TR" sz="2200" dirty="0" smtClean="0">
                <a:latin typeface="Times New Roman" pitchFamily="18" charset="0"/>
                <a:cs typeface="Times New Roman" pitchFamily="18" charset="0"/>
              </a:rPr>
              <a:t>Strateji</a:t>
            </a:r>
            <a:r>
              <a:rPr lang="tr-TR" sz="2200" dirty="0">
                <a:latin typeface="Times New Roman" pitchFamily="18" charset="0"/>
                <a:cs typeface="Times New Roman" pitchFamily="18" charset="0"/>
              </a:rPr>
              <a:t>, planlar ve politikalar yöneticilere ileri görüşlülük, yaratıcılık ve hayal gücünü kullanma, yargılama gücünü geliştirme imkanlarını sağlayabilecek </a:t>
            </a:r>
            <a:r>
              <a:rPr lang="tr-TR" sz="2200" dirty="0" smtClean="0">
                <a:latin typeface="Times New Roman" pitchFamily="18" charset="0"/>
                <a:cs typeface="Times New Roman" pitchFamily="18" charset="0"/>
              </a:rPr>
              <a:t>midir ?</a:t>
            </a:r>
          </a:p>
          <a:p>
            <a:pPr marL="342900" indent="-342900" algn="just">
              <a:buClr>
                <a:srgbClr val="002060"/>
              </a:buClr>
              <a:buFont typeface="Times New Roman" pitchFamily="18" charset="0"/>
              <a:buChar char="■"/>
            </a:pPr>
            <a:endParaRPr lang="tr-TR" sz="2200" b="1" dirty="0">
              <a:latin typeface="Times New Roman" pitchFamily="18" charset="0"/>
              <a:cs typeface="Times New Roman" pitchFamily="18" charset="0"/>
            </a:endParaRPr>
          </a:p>
          <a:p>
            <a:pPr marL="342900" indent="-342900" algn="just">
              <a:buClr>
                <a:srgbClr val="002060"/>
              </a:buClr>
              <a:buFont typeface="Times New Roman" pitchFamily="18" charset="0"/>
              <a:buChar char="■"/>
            </a:pPr>
            <a:r>
              <a:rPr lang="tr-TR" sz="2200" dirty="0">
                <a:latin typeface="Times New Roman" pitchFamily="18" charset="0"/>
                <a:cs typeface="Times New Roman" pitchFamily="18" charset="0"/>
              </a:rPr>
              <a:t>Çevrede yeni iş fırsatları çıktığında, yöneticilerde kazanç oranına uygun biçimde riske girme istek ve arzusunu yaratabilecek </a:t>
            </a:r>
            <a:r>
              <a:rPr lang="tr-TR" sz="2200" dirty="0" smtClean="0">
                <a:latin typeface="Times New Roman" pitchFamily="18" charset="0"/>
                <a:cs typeface="Times New Roman" pitchFamily="18" charset="0"/>
              </a:rPr>
              <a:t>midir ?</a:t>
            </a:r>
          </a:p>
          <a:p>
            <a:pPr marL="342900" indent="-342900" algn="just">
              <a:buClr>
                <a:srgbClr val="002060"/>
              </a:buClr>
              <a:buFont typeface="Times New Roman" pitchFamily="18" charset="0"/>
              <a:buChar char="■"/>
            </a:pPr>
            <a:endParaRPr lang="tr-TR" sz="2200" b="1" dirty="0">
              <a:latin typeface="Times New Roman" pitchFamily="18" charset="0"/>
              <a:cs typeface="Times New Roman" pitchFamily="18" charset="0"/>
            </a:endParaRPr>
          </a:p>
          <a:p>
            <a:pPr marL="342900" indent="-342900" algn="just">
              <a:buClr>
                <a:srgbClr val="002060"/>
              </a:buClr>
              <a:buFont typeface="Times New Roman" pitchFamily="18" charset="0"/>
              <a:buChar char="■"/>
            </a:pPr>
            <a:r>
              <a:rPr lang="tr-TR" sz="2200" dirty="0">
                <a:latin typeface="Times New Roman" pitchFamily="18" charset="0"/>
                <a:cs typeface="Times New Roman" pitchFamily="18" charset="0"/>
              </a:rPr>
              <a:t>Uygulamanın her aşamasında, özellikle sayısal ölçütlere ulaşma bakımından sorunlar ortaya çıktığında bu niteliksel ölçütlere göre stratejik yönetim aşaması yeniden gözden geçirilir ve muhtemel bir sorun veya sorunlarla ilgili ayarlama ve düzenlemeler yapılır.</a:t>
            </a:r>
          </a:p>
        </p:txBody>
      </p:sp>
    </p:spTree>
    <p:extLst>
      <p:ext uri="{BB962C8B-B14F-4D97-AF65-F5344CB8AC3E}">
        <p14:creationId xmlns:p14="http://schemas.microsoft.com/office/powerpoint/2010/main" xmlns="" val="2039487749"/>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7282" name="Rectangle 2"/>
          <p:cNvSpPr>
            <a:spLocks noGrp="1" noChangeArrowheads="1"/>
          </p:cNvSpPr>
          <p:nvPr>
            <p:ph type="title"/>
          </p:nvPr>
        </p:nvSpPr>
        <p:spPr>
          <a:xfrm>
            <a:off x="0" y="566192"/>
            <a:ext cx="9144000" cy="990600"/>
          </a:xfrm>
          <a:noFill/>
          <a:ln/>
        </p:spPr>
        <p:txBody>
          <a:bodyPr>
            <a:noAutofit/>
          </a:bodyPr>
          <a:lstStyle/>
          <a:p>
            <a:r>
              <a:rPr lang="tr-TR" sz="2900" b="1" dirty="0" smtClean="0">
                <a:solidFill>
                  <a:srgbClr val="002060"/>
                </a:solidFill>
                <a:latin typeface="Times New Roman" pitchFamily="18" charset="0"/>
                <a:ea typeface="+mn-ea"/>
                <a:cs typeface="Times New Roman" pitchFamily="18" charset="0"/>
              </a:rPr>
              <a:t>STRATEJİK KONTROL VE DEĞERLENDİRME İÇİN G.E’NİN PIMS ANALİZİ ÖLÇÜTLERİ İLE FORTUNE ÖLÇÜTLERİ</a:t>
            </a:r>
            <a:endParaRPr lang="tr-TR" sz="2900" b="1" dirty="0">
              <a:solidFill>
                <a:srgbClr val="002060"/>
              </a:solidFill>
              <a:latin typeface="Times New Roman" pitchFamily="18" charset="0"/>
              <a:ea typeface="+mn-ea"/>
              <a:cs typeface="Times New Roman" pitchFamily="18" charset="0"/>
            </a:endParaRPr>
          </a:p>
        </p:txBody>
      </p:sp>
      <p:pic>
        <p:nvPicPr>
          <p:cNvPr id="5123" name="Picture 3" descr="C:\Documents and Settings\Yasemin.KLMN-AA0CC8569B\Desktop\Stratejik Yonetim\strateji\020-Strategic-Planning.jp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l="34975" t="26101" r="-6298" b="-1530"/>
          <a:stretch/>
        </p:blipFill>
        <p:spPr bwMode="auto">
          <a:xfrm>
            <a:off x="4932039" y="2204864"/>
            <a:ext cx="4422975" cy="30963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97283" name="Rectangle 3"/>
          <p:cNvSpPr>
            <a:spLocks noGrp="1" noChangeArrowheads="1"/>
          </p:cNvSpPr>
          <p:nvPr>
            <p:ph idx="1"/>
          </p:nvPr>
        </p:nvSpPr>
        <p:spPr>
          <a:xfrm>
            <a:off x="107504" y="1991072"/>
            <a:ext cx="8640960" cy="3886200"/>
          </a:xfrm>
          <a:noFill/>
          <a:ln/>
        </p:spPr>
        <p:txBody>
          <a:bodyPr>
            <a:noAutofit/>
          </a:bodyPr>
          <a:lstStyle/>
          <a:p>
            <a:pPr algn="just">
              <a:buClr>
                <a:srgbClr val="000076"/>
              </a:buClr>
              <a:buSzPct val="105000"/>
              <a:buFont typeface="Times New Roman" pitchFamily="18" charset="0"/>
              <a:buChar char="■"/>
            </a:pPr>
            <a:r>
              <a:rPr lang="tr-TR" sz="2300" dirty="0" smtClean="0">
                <a:latin typeface="Times New Roman" pitchFamily="18" charset="0"/>
                <a:cs typeface="Times New Roman" pitchFamily="18" charset="0"/>
              </a:rPr>
              <a:t>Ürün ve hizmetleri kalitesi</a:t>
            </a:r>
          </a:p>
          <a:p>
            <a:pPr algn="just">
              <a:buClr>
                <a:srgbClr val="000076"/>
              </a:buClr>
              <a:buSzPct val="105000"/>
              <a:buFont typeface="Times New Roman" pitchFamily="18" charset="0"/>
              <a:buChar char="■"/>
            </a:pPr>
            <a:endParaRPr lang="tr-TR" sz="500" b="1" dirty="0" smtClean="0">
              <a:latin typeface="Times New Roman" pitchFamily="18" charset="0"/>
              <a:cs typeface="Times New Roman" pitchFamily="18" charset="0"/>
            </a:endParaRPr>
          </a:p>
          <a:p>
            <a:pPr algn="just">
              <a:buClr>
                <a:srgbClr val="000076"/>
              </a:buClr>
              <a:buSzPct val="105000"/>
              <a:buFont typeface="Times New Roman" pitchFamily="18" charset="0"/>
              <a:buChar char="■"/>
            </a:pPr>
            <a:r>
              <a:rPr lang="tr-TR" sz="2300" dirty="0" smtClean="0">
                <a:latin typeface="Times New Roman" pitchFamily="18" charset="0"/>
                <a:cs typeface="Times New Roman" pitchFamily="18" charset="0"/>
              </a:rPr>
              <a:t>Yönetim kalitesi</a:t>
            </a:r>
          </a:p>
          <a:p>
            <a:pPr algn="just">
              <a:buClr>
                <a:srgbClr val="000076"/>
              </a:buClr>
              <a:buSzPct val="105000"/>
              <a:buFont typeface="Times New Roman" pitchFamily="18" charset="0"/>
              <a:buChar char="■"/>
            </a:pPr>
            <a:endParaRPr lang="tr-TR" sz="500" b="1" dirty="0" smtClean="0">
              <a:latin typeface="Times New Roman" pitchFamily="18" charset="0"/>
              <a:cs typeface="Times New Roman" pitchFamily="18" charset="0"/>
            </a:endParaRPr>
          </a:p>
          <a:p>
            <a:pPr algn="just">
              <a:buClr>
                <a:srgbClr val="000076"/>
              </a:buClr>
              <a:buSzPct val="105000"/>
              <a:buFont typeface="Times New Roman" pitchFamily="18" charset="0"/>
              <a:buChar char="■"/>
            </a:pPr>
            <a:r>
              <a:rPr lang="tr-TR" sz="2300" dirty="0" smtClean="0">
                <a:latin typeface="Times New Roman" pitchFamily="18" charset="0"/>
                <a:cs typeface="Times New Roman" pitchFamily="18" charset="0"/>
              </a:rPr>
              <a:t>Yaratıcılık ve yeni ürünler</a:t>
            </a:r>
          </a:p>
          <a:p>
            <a:pPr algn="just">
              <a:buClr>
                <a:srgbClr val="000076"/>
              </a:buClr>
              <a:buSzPct val="105000"/>
              <a:buFont typeface="Times New Roman" pitchFamily="18" charset="0"/>
              <a:buChar char="■"/>
            </a:pPr>
            <a:endParaRPr lang="tr-TR" sz="500" b="1" dirty="0" smtClean="0">
              <a:latin typeface="Times New Roman" pitchFamily="18" charset="0"/>
              <a:cs typeface="Times New Roman" pitchFamily="18" charset="0"/>
            </a:endParaRPr>
          </a:p>
          <a:p>
            <a:pPr algn="just">
              <a:buClr>
                <a:srgbClr val="000076"/>
              </a:buClr>
              <a:buSzPct val="105000"/>
              <a:buFont typeface="Times New Roman" pitchFamily="18" charset="0"/>
              <a:buChar char="■"/>
            </a:pPr>
            <a:r>
              <a:rPr lang="tr-TR" sz="2300" dirty="0" smtClean="0">
                <a:latin typeface="Times New Roman" pitchFamily="18" charset="0"/>
                <a:cs typeface="Times New Roman" pitchFamily="18" charset="0"/>
              </a:rPr>
              <a:t>Uzun dönemli yatırım imkanları</a:t>
            </a:r>
          </a:p>
          <a:p>
            <a:pPr algn="just">
              <a:buClr>
                <a:srgbClr val="000076"/>
              </a:buClr>
              <a:buSzPct val="105000"/>
              <a:buFont typeface="Times New Roman" pitchFamily="18" charset="0"/>
              <a:buChar char="■"/>
            </a:pPr>
            <a:endParaRPr lang="tr-TR" sz="500" b="1" dirty="0" smtClean="0">
              <a:latin typeface="Times New Roman" pitchFamily="18" charset="0"/>
              <a:cs typeface="Times New Roman" pitchFamily="18" charset="0"/>
            </a:endParaRPr>
          </a:p>
          <a:p>
            <a:pPr algn="just">
              <a:buClr>
                <a:srgbClr val="000076"/>
              </a:buClr>
              <a:buSzPct val="105000"/>
              <a:buFont typeface="Times New Roman" pitchFamily="18" charset="0"/>
              <a:buChar char="■"/>
            </a:pPr>
            <a:r>
              <a:rPr lang="tr-TR" sz="2300" dirty="0" smtClean="0">
                <a:latin typeface="Times New Roman" pitchFamily="18" charset="0"/>
                <a:cs typeface="Times New Roman" pitchFamily="18" charset="0"/>
              </a:rPr>
              <a:t>Mali yapının sağlamlığı</a:t>
            </a:r>
          </a:p>
          <a:p>
            <a:pPr algn="just">
              <a:buClr>
                <a:srgbClr val="000076"/>
              </a:buClr>
              <a:buSzPct val="105000"/>
              <a:buFont typeface="Times New Roman" pitchFamily="18" charset="0"/>
              <a:buChar char="■"/>
            </a:pPr>
            <a:endParaRPr lang="tr-TR" sz="500" b="1" dirty="0" smtClean="0">
              <a:latin typeface="Times New Roman" pitchFamily="18" charset="0"/>
              <a:cs typeface="Times New Roman" pitchFamily="18" charset="0"/>
            </a:endParaRPr>
          </a:p>
          <a:p>
            <a:pPr algn="just">
              <a:buClr>
                <a:srgbClr val="000076"/>
              </a:buClr>
              <a:buSzPct val="105000"/>
              <a:buFont typeface="Times New Roman" pitchFamily="18" charset="0"/>
              <a:buChar char="■"/>
            </a:pPr>
            <a:r>
              <a:rPr lang="tr-TR" sz="2300" dirty="0" smtClean="0">
                <a:latin typeface="Times New Roman" pitchFamily="18" charset="0"/>
                <a:cs typeface="Times New Roman" pitchFamily="18" charset="0"/>
              </a:rPr>
              <a:t>İşletmenin toplum ve çevre sorumluluğu</a:t>
            </a:r>
          </a:p>
          <a:p>
            <a:pPr algn="just">
              <a:buClr>
                <a:srgbClr val="000076"/>
              </a:buClr>
              <a:buSzPct val="105000"/>
              <a:buFont typeface="Times New Roman" pitchFamily="18" charset="0"/>
              <a:buChar char="■"/>
            </a:pPr>
            <a:endParaRPr lang="tr-TR" sz="500" b="1" dirty="0" smtClean="0">
              <a:latin typeface="Times New Roman" pitchFamily="18" charset="0"/>
              <a:cs typeface="Times New Roman" pitchFamily="18" charset="0"/>
            </a:endParaRPr>
          </a:p>
          <a:p>
            <a:pPr algn="just">
              <a:buClr>
                <a:srgbClr val="000076"/>
              </a:buClr>
              <a:buSzPct val="105000"/>
              <a:buFont typeface="Times New Roman" pitchFamily="18" charset="0"/>
              <a:buChar char="■"/>
            </a:pPr>
            <a:r>
              <a:rPr lang="tr-TR" sz="2300" dirty="0" smtClean="0">
                <a:latin typeface="Times New Roman" pitchFamily="18" charset="0"/>
                <a:cs typeface="Times New Roman" pitchFamily="18" charset="0"/>
              </a:rPr>
              <a:t>İşletmenin kapasite kullanım ölçütleri</a:t>
            </a:r>
          </a:p>
          <a:p>
            <a:pPr algn="just">
              <a:buClr>
                <a:srgbClr val="000076"/>
              </a:buClr>
              <a:buSzPct val="105000"/>
              <a:buFont typeface="Times New Roman" pitchFamily="18" charset="0"/>
              <a:buChar char="■"/>
            </a:pPr>
            <a:endParaRPr lang="tr-TR" sz="500" b="1" dirty="0" smtClean="0">
              <a:latin typeface="Times New Roman" pitchFamily="18" charset="0"/>
              <a:cs typeface="Times New Roman" pitchFamily="18" charset="0"/>
            </a:endParaRPr>
          </a:p>
          <a:p>
            <a:pPr algn="just">
              <a:buClr>
                <a:srgbClr val="000076"/>
              </a:buClr>
              <a:buSzPct val="105000"/>
              <a:buFont typeface="Times New Roman" pitchFamily="18" charset="0"/>
              <a:buChar char="■"/>
            </a:pPr>
            <a:r>
              <a:rPr lang="tr-TR" sz="2300" dirty="0" smtClean="0">
                <a:latin typeface="Times New Roman" pitchFamily="18" charset="0"/>
                <a:cs typeface="Times New Roman" pitchFamily="18" charset="0"/>
              </a:rPr>
              <a:t>İşletmenin yetenekli kişileri çekme, geliştirme ve ellerinde tutma yeteneği.</a:t>
            </a:r>
            <a:endParaRPr lang="tr-TR" sz="23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71638350"/>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9330" name="Rectangle 2"/>
          <p:cNvSpPr>
            <a:spLocks noGrp="1" noChangeArrowheads="1"/>
          </p:cNvSpPr>
          <p:nvPr>
            <p:ph type="title"/>
          </p:nvPr>
        </p:nvSpPr>
        <p:spPr>
          <a:xfrm>
            <a:off x="-36512" y="692696"/>
            <a:ext cx="9180512" cy="533400"/>
          </a:xfrm>
          <a:noFill/>
          <a:ln/>
        </p:spPr>
        <p:txBody>
          <a:bodyPr>
            <a:noAutofit/>
          </a:bodyPr>
          <a:lstStyle/>
          <a:p>
            <a:r>
              <a:rPr lang="tr-TR" sz="3200" b="1" dirty="0" smtClean="0">
                <a:solidFill>
                  <a:srgbClr val="002060"/>
                </a:solidFill>
                <a:latin typeface="Times New Roman" pitchFamily="18" charset="0"/>
                <a:ea typeface="+mn-ea"/>
                <a:cs typeface="Times New Roman" pitchFamily="18" charset="0"/>
              </a:rPr>
              <a:t>STRATEJİK KONTROL İÇİN MOTİVASYONUN ÖNEMİ</a:t>
            </a:r>
            <a:endParaRPr lang="tr-TR" sz="3200" b="1" dirty="0">
              <a:solidFill>
                <a:srgbClr val="002060"/>
              </a:solidFill>
              <a:latin typeface="Times New Roman" pitchFamily="18" charset="0"/>
              <a:ea typeface="+mn-ea"/>
              <a:cs typeface="Times New Roman" pitchFamily="18"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xmlns="" val="3220652156"/>
              </p:ext>
            </p:extLst>
          </p:nvPr>
        </p:nvGraphicFramePr>
        <p:xfrm>
          <a:off x="0" y="1628800"/>
          <a:ext cx="903649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93906353"/>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C:\Documents and Settings\Yasemin.KLMN-AA0CC8569B\Belgelerim\Downloads\küçükr\images (76).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51520" y="44624"/>
            <a:ext cx="1922572" cy="167492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1378" name="Rectangle 2"/>
          <p:cNvSpPr>
            <a:spLocks noGrp="1" noChangeArrowheads="1"/>
          </p:cNvSpPr>
          <p:nvPr>
            <p:ph type="title"/>
          </p:nvPr>
        </p:nvSpPr>
        <p:spPr>
          <a:xfrm>
            <a:off x="827584" y="609600"/>
            <a:ext cx="7772400" cy="533400"/>
          </a:xfrm>
          <a:noFill/>
          <a:ln/>
        </p:spPr>
        <p:txBody>
          <a:bodyPr>
            <a:noAutofit/>
          </a:bodyPr>
          <a:lstStyle/>
          <a:p>
            <a:r>
              <a:rPr lang="tr-TR" b="1" dirty="0" smtClean="0">
                <a:solidFill>
                  <a:srgbClr val="002060"/>
                </a:solidFill>
                <a:latin typeface="Times New Roman" pitchFamily="18" charset="0"/>
                <a:ea typeface="+mn-ea"/>
                <a:cs typeface="Times New Roman" pitchFamily="18" charset="0"/>
              </a:rPr>
              <a:t>ÖLÇME VE GERİ BESLEME </a:t>
            </a:r>
            <a:endParaRPr lang="tr-TR" b="1" dirty="0">
              <a:solidFill>
                <a:srgbClr val="002060"/>
              </a:solidFill>
              <a:latin typeface="Times New Roman" pitchFamily="18" charset="0"/>
              <a:ea typeface="+mn-ea"/>
              <a:cs typeface="Times New Roman" pitchFamily="18" charset="0"/>
            </a:endParaRPr>
          </a:p>
        </p:txBody>
      </p:sp>
      <p:cxnSp>
        <p:nvCxnSpPr>
          <p:cNvPr id="3" name="Düz Bağlayıcı 2"/>
          <p:cNvCxnSpPr/>
          <p:nvPr/>
        </p:nvCxnSpPr>
        <p:spPr>
          <a:xfrm>
            <a:off x="1212806" y="1628800"/>
            <a:ext cx="0"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101379" name="Rectangle 3"/>
          <p:cNvSpPr>
            <a:spLocks noGrp="1" noChangeArrowheads="1"/>
          </p:cNvSpPr>
          <p:nvPr>
            <p:ph idx="1"/>
          </p:nvPr>
        </p:nvSpPr>
        <p:spPr>
          <a:xfrm>
            <a:off x="1043608" y="1484784"/>
            <a:ext cx="7488832" cy="4752528"/>
          </a:xfrm>
          <a:noFill/>
          <a:ln/>
        </p:spPr>
        <p:txBody>
          <a:bodyPr>
            <a:noAutofit/>
          </a:bodyPr>
          <a:lstStyle/>
          <a:p>
            <a:pPr algn="just">
              <a:lnSpc>
                <a:spcPct val="110000"/>
              </a:lnSpc>
              <a:buClr>
                <a:srgbClr val="000076"/>
              </a:buClr>
              <a:buSzPct val="105000"/>
              <a:buFont typeface="Times New Roman" pitchFamily="18" charset="0"/>
              <a:buChar char="■"/>
            </a:pPr>
            <a:r>
              <a:rPr lang="tr-TR" sz="2100" dirty="0">
                <a:latin typeface="Times New Roman" pitchFamily="18" charset="0"/>
                <a:cs typeface="Times New Roman" pitchFamily="18" charset="0"/>
              </a:rPr>
              <a:t>Stratejik kontrol ve değerlendirmenin bu evresinde ölçme ve değerlendirme standartlarla fiili durum karşılaştırılarak yapılır ve ilgili yöneticilere geri besleme verilir.</a:t>
            </a:r>
          </a:p>
          <a:p>
            <a:pPr algn="just">
              <a:lnSpc>
                <a:spcPct val="110000"/>
              </a:lnSpc>
              <a:buClr>
                <a:srgbClr val="000076"/>
              </a:buClr>
              <a:buSzPct val="105000"/>
              <a:buFont typeface="Times New Roman" pitchFamily="18" charset="0"/>
              <a:buChar char="■"/>
            </a:pPr>
            <a:endParaRPr lang="tr-TR" sz="800" dirty="0">
              <a:latin typeface="Times New Roman" pitchFamily="18" charset="0"/>
              <a:cs typeface="Times New Roman" pitchFamily="18" charset="0"/>
            </a:endParaRPr>
          </a:p>
          <a:p>
            <a:pPr algn="just">
              <a:lnSpc>
                <a:spcPct val="110000"/>
              </a:lnSpc>
              <a:buClr>
                <a:srgbClr val="000076"/>
              </a:buClr>
              <a:buSzPct val="105000"/>
              <a:buFont typeface="Times New Roman" pitchFamily="18" charset="0"/>
              <a:buChar char="■"/>
            </a:pPr>
            <a:r>
              <a:rPr lang="tr-TR" sz="2100" dirty="0">
                <a:latin typeface="Times New Roman" pitchFamily="18" charset="0"/>
                <a:cs typeface="Times New Roman" pitchFamily="18" charset="0"/>
              </a:rPr>
              <a:t>Burada önemli olan konu “</a:t>
            </a:r>
            <a:r>
              <a:rPr lang="tr-TR" sz="2200" dirty="0">
                <a:solidFill>
                  <a:srgbClr val="0000B4"/>
                </a:solidFill>
                <a:latin typeface="Times New Roman" pitchFamily="18" charset="0"/>
                <a:cs typeface="Times New Roman" pitchFamily="18" charset="0"/>
              </a:rPr>
              <a:t>ne</a:t>
            </a:r>
            <a:r>
              <a:rPr lang="tr-TR" sz="2100" dirty="0">
                <a:latin typeface="Times New Roman" pitchFamily="18" charset="0"/>
                <a:cs typeface="Times New Roman" pitchFamily="18" charset="0"/>
              </a:rPr>
              <a:t> </a:t>
            </a:r>
            <a:r>
              <a:rPr lang="tr-TR" sz="2200" dirty="0">
                <a:solidFill>
                  <a:srgbClr val="0000B4"/>
                </a:solidFill>
                <a:latin typeface="Times New Roman" pitchFamily="18" charset="0"/>
                <a:cs typeface="Times New Roman" pitchFamily="18" charset="0"/>
              </a:rPr>
              <a:t>zaman ölçeriz</a:t>
            </a:r>
            <a:r>
              <a:rPr lang="tr-TR" sz="2100" dirty="0">
                <a:latin typeface="Times New Roman" pitchFamily="18" charset="0"/>
                <a:cs typeface="Times New Roman" pitchFamily="18" charset="0"/>
              </a:rPr>
              <a:t>” ve “</a:t>
            </a:r>
            <a:r>
              <a:rPr lang="tr-TR" sz="2200" dirty="0">
                <a:solidFill>
                  <a:srgbClr val="0000B4"/>
                </a:solidFill>
                <a:latin typeface="Times New Roman" pitchFamily="18" charset="0"/>
                <a:cs typeface="Times New Roman" pitchFamily="18" charset="0"/>
              </a:rPr>
              <a:t>neyi rapor ederiz</a:t>
            </a:r>
            <a:r>
              <a:rPr lang="tr-TR" sz="2100" dirty="0">
                <a:latin typeface="Times New Roman" pitchFamily="18" charset="0"/>
                <a:cs typeface="Times New Roman" pitchFamily="18" charset="0"/>
              </a:rPr>
              <a:t>” </a:t>
            </a:r>
            <a:r>
              <a:rPr lang="tr-TR" sz="2100" dirty="0" err="1">
                <a:latin typeface="Times New Roman" pitchFamily="18" charset="0"/>
                <a:cs typeface="Times New Roman" pitchFamily="18" charset="0"/>
              </a:rPr>
              <a:t>dir</a:t>
            </a:r>
            <a:r>
              <a:rPr lang="tr-TR" sz="2100" dirty="0">
                <a:latin typeface="Times New Roman" pitchFamily="18" charset="0"/>
                <a:cs typeface="Times New Roman" pitchFamily="18" charset="0"/>
              </a:rPr>
              <a:t>.</a:t>
            </a:r>
          </a:p>
          <a:p>
            <a:pPr algn="just">
              <a:lnSpc>
                <a:spcPct val="110000"/>
              </a:lnSpc>
              <a:buClr>
                <a:srgbClr val="000076"/>
              </a:buClr>
              <a:buSzPct val="105000"/>
              <a:buFont typeface="Times New Roman" pitchFamily="18" charset="0"/>
              <a:buChar char="■"/>
            </a:pPr>
            <a:endParaRPr lang="tr-TR" sz="800" dirty="0">
              <a:latin typeface="Times New Roman" pitchFamily="18" charset="0"/>
              <a:cs typeface="Times New Roman" pitchFamily="18" charset="0"/>
            </a:endParaRPr>
          </a:p>
          <a:p>
            <a:pPr algn="just">
              <a:lnSpc>
                <a:spcPct val="110000"/>
              </a:lnSpc>
              <a:buClr>
                <a:srgbClr val="000076"/>
              </a:buClr>
              <a:buSzPct val="105000"/>
              <a:buFont typeface="Times New Roman" pitchFamily="18" charset="0"/>
              <a:buChar char="■"/>
            </a:pPr>
            <a:r>
              <a:rPr lang="tr-TR" sz="2100" dirty="0">
                <a:latin typeface="Times New Roman" pitchFamily="18" charset="0"/>
                <a:cs typeface="Times New Roman" pitchFamily="18" charset="0"/>
              </a:rPr>
              <a:t>Sonuçlar ne zaman </a:t>
            </a:r>
            <a:r>
              <a:rPr lang="tr-TR" sz="2100" dirty="0" smtClean="0">
                <a:latin typeface="Times New Roman" pitchFamily="18" charset="0"/>
                <a:cs typeface="Times New Roman" pitchFamily="18" charset="0"/>
              </a:rPr>
              <a:t>değerlendirmelidir ?</a:t>
            </a:r>
          </a:p>
          <a:p>
            <a:pPr algn="just">
              <a:lnSpc>
                <a:spcPct val="110000"/>
              </a:lnSpc>
              <a:buClr>
                <a:srgbClr val="000076"/>
              </a:buClr>
              <a:buSzPct val="105000"/>
              <a:buFont typeface="Times New Roman" pitchFamily="18" charset="0"/>
              <a:buChar char="■"/>
            </a:pPr>
            <a:endParaRPr lang="tr-TR" sz="800" dirty="0">
              <a:latin typeface="Times New Roman" pitchFamily="18" charset="0"/>
              <a:cs typeface="Times New Roman" pitchFamily="18" charset="0"/>
            </a:endParaRPr>
          </a:p>
          <a:p>
            <a:pPr algn="just">
              <a:lnSpc>
                <a:spcPct val="110000"/>
              </a:lnSpc>
              <a:buClr>
                <a:srgbClr val="000076"/>
              </a:buClr>
              <a:buSzPct val="105000"/>
              <a:buFont typeface="Times New Roman" pitchFamily="18" charset="0"/>
              <a:buChar char="■"/>
            </a:pPr>
            <a:r>
              <a:rPr lang="tr-TR" sz="2100" dirty="0">
                <a:latin typeface="Times New Roman" pitchFamily="18" charset="0"/>
                <a:cs typeface="Times New Roman" pitchFamily="18" charset="0"/>
              </a:rPr>
              <a:t>Zamanlama kolay değildir. Öyle zamanlar var ki yöneticiler hangi olayların belirli sonuçlara götüreceğini bilmemektedir</a:t>
            </a:r>
            <a:r>
              <a:rPr lang="tr-TR" sz="2100" dirty="0" smtClean="0">
                <a:latin typeface="Times New Roman" pitchFamily="18" charset="0"/>
                <a:cs typeface="Times New Roman" pitchFamily="18" charset="0"/>
              </a:rPr>
              <a:t>.</a:t>
            </a:r>
          </a:p>
          <a:p>
            <a:pPr algn="just">
              <a:lnSpc>
                <a:spcPct val="110000"/>
              </a:lnSpc>
              <a:buClr>
                <a:srgbClr val="000076"/>
              </a:buClr>
              <a:buSzPct val="105000"/>
              <a:buFont typeface="Times New Roman" pitchFamily="18" charset="0"/>
              <a:buChar char="■"/>
            </a:pPr>
            <a:endParaRPr lang="tr-TR" sz="800" dirty="0">
              <a:latin typeface="Times New Roman" pitchFamily="18" charset="0"/>
              <a:cs typeface="Times New Roman" pitchFamily="18" charset="0"/>
            </a:endParaRPr>
          </a:p>
          <a:p>
            <a:pPr algn="just">
              <a:lnSpc>
                <a:spcPct val="110000"/>
              </a:lnSpc>
              <a:buClr>
                <a:srgbClr val="000076"/>
              </a:buClr>
              <a:buSzPct val="105000"/>
              <a:buFont typeface="Times New Roman" pitchFamily="18" charset="0"/>
              <a:buChar char="■"/>
            </a:pPr>
            <a:r>
              <a:rPr lang="tr-TR" sz="2100" dirty="0">
                <a:latin typeface="Times New Roman" pitchFamily="18" charset="0"/>
                <a:cs typeface="Times New Roman" pitchFamily="18" charset="0"/>
              </a:rPr>
              <a:t>Uzun vadeli hedeflere ulaşmak için orta vadeli hedefler hazırlanır ve ölçümler yapılır.  Böylece, gidişat yapılan ara kontrol ölçümleri ve sağlanan geri besleme bilgileriyle denetlenir.</a:t>
            </a:r>
          </a:p>
        </p:txBody>
      </p:sp>
    </p:spTree>
    <p:extLst>
      <p:ext uri="{BB962C8B-B14F-4D97-AF65-F5344CB8AC3E}">
        <p14:creationId xmlns:p14="http://schemas.microsoft.com/office/powerpoint/2010/main" xmlns="" val="307647253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flipV="1">
            <a:off x="0" y="1"/>
            <a:ext cx="9144000"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105475" name="Rectangle 3"/>
          <p:cNvSpPr>
            <a:spLocks noGrp="1" noChangeArrowheads="1"/>
          </p:cNvSpPr>
          <p:nvPr>
            <p:ph idx="4294967295"/>
          </p:nvPr>
        </p:nvSpPr>
        <p:spPr>
          <a:xfrm>
            <a:off x="363441" y="2132856"/>
            <a:ext cx="8457031" cy="4104456"/>
          </a:xfrm>
          <a:noFill/>
          <a:ln/>
        </p:spPr>
        <p:txBody>
          <a:bodyPr>
            <a:normAutofit/>
          </a:bodyPr>
          <a:lstStyle/>
          <a:p>
            <a:pPr algn="just">
              <a:lnSpc>
                <a:spcPct val="105000"/>
              </a:lnSpc>
              <a:buClr>
                <a:srgbClr val="000076"/>
              </a:buClr>
              <a:buSzPct val="105000"/>
              <a:buFont typeface="Times New Roman" pitchFamily="18" charset="0"/>
              <a:buChar char="■"/>
            </a:pPr>
            <a:r>
              <a:rPr lang="tr-TR" sz="2200" dirty="0">
                <a:latin typeface="Times New Roman" pitchFamily="18" charset="0"/>
                <a:cs typeface="Times New Roman" pitchFamily="18" charset="0"/>
              </a:rPr>
              <a:t>Toplam aktif karlılığı veya yatırım karlılığı ölçütü bu ölçümde yaygın olarak kullanılır. </a:t>
            </a:r>
            <a:endParaRPr lang="tr-TR" sz="2200" dirty="0" smtClean="0">
              <a:latin typeface="Times New Roman" pitchFamily="18" charset="0"/>
              <a:cs typeface="Times New Roman" pitchFamily="18" charset="0"/>
            </a:endParaRPr>
          </a:p>
          <a:p>
            <a:pPr algn="just">
              <a:lnSpc>
                <a:spcPct val="105000"/>
              </a:lnSpc>
              <a:buClr>
                <a:srgbClr val="000076"/>
              </a:buClr>
              <a:buSzPct val="105000"/>
              <a:buFont typeface="Times New Roman" pitchFamily="18" charset="0"/>
              <a:buChar char="■"/>
            </a:pPr>
            <a:endParaRPr lang="tr-TR" sz="2200" dirty="0">
              <a:latin typeface="Times New Roman" pitchFamily="18" charset="0"/>
              <a:cs typeface="Times New Roman" pitchFamily="18" charset="0"/>
            </a:endParaRPr>
          </a:p>
          <a:p>
            <a:pPr algn="just">
              <a:lnSpc>
                <a:spcPct val="105000"/>
              </a:lnSpc>
              <a:buClr>
                <a:srgbClr val="000076"/>
              </a:buClr>
              <a:buSzPct val="105000"/>
              <a:buFont typeface="Times New Roman" pitchFamily="18" charset="0"/>
              <a:buChar char="■"/>
            </a:pPr>
            <a:r>
              <a:rPr lang="tr-TR" sz="2200" dirty="0">
                <a:latin typeface="Times New Roman" pitchFamily="18" charset="0"/>
                <a:cs typeface="Times New Roman" pitchFamily="18" charset="0"/>
              </a:rPr>
              <a:t>Hisse başına karlılık, öz sermaye karlılığı da </a:t>
            </a:r>
            <a:r>
              <a:rPr lang="tr-TR" sz="2200" dirty="0" err="1">
                <a:latin typeface="Times New Roman" pitchFamily="18" charset="0"/>
                <a:cs typeface="Times New Roman" pitchFamily="18" charset="0"/>
              </a:rPr>
              <a:t>gözönüne</a:t>
            </a:r>
            <a:r>
              <a:rPr lang="tr-TR" sz="2200" dirty="0">
                <a:latin typeface="Times New Roman" pitchFamily="18" charset="0"/>
                <a:cs typeface="Times New Roman" pitchFamily="18" charset="0"/>
              </a:rPr>
              <a:t> alınacak diğer hususlardır. Hisse başına karlılık şirketin artan gelir imkanlarına bağlıdır ve paranın zaman değerini dikkate almaz. Ancak bunların hiçbiri tek başına başarı ölçümünde etkin değildir.</a:t>
            </a:r>
          </a:p>
        </p:txBody>
      </p:sp>
      <p:sp>
        <p:nvSpPr>
          <p:cNvPr id="5" name="Rectangle 2"/>
          <p:cNvSpPr txBox="1">
            <a:spLocks noChangeArrowheads="1"/>
          </p:cNvSpPr>
          <p:nvPr/>
        </p:nvSpPr>
        <p:spPr>
          <a:xfrm>
            <a:off x="-35496" y="1099592"/>
            <a:ext cx="9144000" cy="457200"/>
          </a:xfrm>
          <a:prstGeom prst="rect">
            <a:avLst/>
          </a:prstGeom>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002060"/>
                </a:solidFill>
                <a:latin typeface="Times New Roman" pitchFamily="18" charset="0"/>
                <a:ea typeface="+mn-ea"/>
                <a:cs typeface="Times New Roman" pitchFamily="18" charset="0"/>
              </a:rPr>
              <a:t>İŞLETME VEYA SİB BAŞARISININ ÖLÇÜMÜ</a:t>
            </a:r>
            <a:endParaRPr lang="tr-TR" sz="4000" b="1" dirty="0">
              <a:solidFill>
                <a:srgbClr val="002060"/>
              </a:solidFill>
              <a:latin typeface="Times New Roman" pitchFamily="18" charset="0"/>
              <a:ea typeface="+mn-ea"/>
              <a:cs typeface="Times New Roman" pitchFamily="18" charset="0"/>
            </a:endParaRPr>
          </a:p>
        </p:txBody>
      </p:sp>
      <p:pic>
        <p:nvPicPr>
          <p:cNvPr id="8196" name="Picture 4" descr="C:\Documents and Settings\Yasemin.KLMN-AA0CC8569B\Belgelerim\Downloads\küçükr\Tape Measure Flower.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472343" y="4596912"/>
            <a:ext cx="2694875" cy="231085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1199668"/>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5474" name="Rectangle 2"/>
          <p:cNvSpPr>
            <a:spLocks noGrp="1" noChangeArrowheads="1"/>
          </p:cNvSpPr>
          <p:nvPr>
            <p:ph type="title" idx="4294967295"/>
          </p:nvPr>
        </p:nvSpPr>
        <p:spPr>
          <a:xfrm>
            <a:off x="-35496" y="883568"/>
            <a:ext cx="9144000" cy="457200"/>
          </a:xfrm>
          <a:noFill/>
          <a:ln/>
        </p:spPr>
        <p:txBody>
          <a:bodyPr>
            <a:noAutofit/>
          </a:bodyPr>
          <a:lstStyle/>
          <a:p>
            <a:r>
              <a:rPr lang="tr-TR" sz="4000" b="1" dirty="0" smtClean="0">
                <a:solidFill>
                  <a:srgbClr val="002060"/>
                </a:solidFill>
                <a:latin typeface="Times New Roman" pitchFamily="18" charset="0"/>
                <a:ea typeface="+mn-ea"/>
                <a:cs typeface="Times New Roman" pitchFamily="18" charset="0"/>
              </a:rPr>
              <a:t>İŞLETME VEYA SİB BAŞARISININ ÖLÇÜMÜ</a:t>
            </a:r>
            <a:endParaRPr lang="tr-TR" sz="4000" b="1" dirty="0">
              <a:solidFill>
                <a:srgbClr val="002060"/>
              </a:solidFill>
              <a:latin typeface="Times New Roman" pitchFamily="18" charset="0"/>
              <a:ea typeface="+mn-ea"/>
              <a:cs typeface="Times New Roman" pitchFamily="18" charset="0"/>
            </a:endParaRPr>
          </a:p>
        </p:txBody>
      </p:sp>
      <p:sp>
        <p:nvSpPr>
          <p:cNvPr id="105475" name="Rectangle 3"/>
          <p:cNvSpPr>
            <a:spLocks noGrp="1" noChangeArrowheads="1"/>
          </p:cNvSpPr>
          <p:nvPr>
            <p:ph idx="4294967295"/>
          </p:nvPr>
        </p:nvSpPr>
        <p:spPr>
          <a:xfrm>
            <a:off x="93290" y="1916832"/>
            <a:ext cx="8799190" cy="5715000"/>
          </a:xfrm>
          <a:noFill/>
          <a:ln/>
        </p:spPr>
        <p:txBody>
          <a:bodyPr>
            <a:normAutofit/>
          </a:bodyPr>
          <a:lstStyle/>
          <a:p>
            <a:pPr algn="just">
              <a:lnSpc>
                <a:spcPct val="105000"/>
              </a:lnSpc>
              <a:buClr>
                <a:srgbClr val="000076"/>
              </a:buClr>
              <a:buSzPct val="105000"/>
              <a:buFont typeface="Times New Roman" pitchFamily="18" charset="0"/>
              <a:buChar char="■"/>
            </a:pPr>
            <a:r>
              <a:rPr lang="tr-TR" sz="2100" dirty="0" smtClean="0">
                <a:latin typeface="Times New Roman" pitchFamily="18" charset="0"/>
                <a:cs typeface="Times New Roman" pitchFamily="18" charset="0"/>
              </a:rPr>
              <a:t>İşletme başarısında </a:t>
            </a:r>
            <a:r>
              <a:rPr lang="tr-TR" sz="2100" dirty="0" smtClean="0">
                <a:solidFill>
                  <a:srgbClr val="0000FF"/>
                </a:solidFill>
                <a:latin typeface="Times New Roman" pitchFamily="18" charset="0"/>
                <a:cs typeface="Times New Roman" pitchFamily="18" charset="0"/>
              </a:rPr>
              <a:t>hissedarlar</a:t>
            </a:r>
            <a:r>
              <a:rPr lang="tr-TR" sz="2100" dirty="0" smtClean="0">
                <a:latin typeface="Times New Roman" pitchFamily="18" charset="0"/>
                <a:cs typeface="Times New Roman" pitchFamily="18" charset="0"/>
              </a:rPr>
              <a:t> için hisse başına karlılık, katma değer karlılığı, hissedar değeri gibi kavramlar ve </a:t>
            </a:r>
            <a:r>
              <a:rPr lang="tr-TR" sz="2100" dirty="0" smtClean="0">
                <a:solidFill>
                  <a:srgbClr val="0000FF"/>
                </a:solidFill>
                <a:latin typeface="Times New Roman" pitchFamily="18" charset="0"/>
                <a:cs typeface="Times New Roman" pitchFamily="18" charset="0"/>
              </a:rPr>
              <a:t>müşteri</a:t>
            </a:r>
            <a:r>
              <a:rPr lang="tr-TR" sz="2100" dirty="0" smtClean="0">
                <a:latin typeface="Times New Roman" pitchFamily="18" charset="0"/>
                <a:cs typeface="Times New Roman" pitchFamily="18" charset="0"/>
              </a:rPr>
              <a:t> bakımından ise satışlar, satış büyüme oranı, yeni müşteri sayısı, geliştirilen ürünler ve yeni ürünlerin sayısı önemlidir. İşletmeye </a:t>
            </a:r>
            <a:r>
              <a:rPr lang="tr-TR" sz="2100" i="1" dirty="0" smtClean="0">
                <a:latin typeface="Times New Roman" pitchFamily="18" charset="0"/>
                <a:cs typeface="Times New Roman" pitchFamily="18" charset="0"/>
              </a:rPr>
              <a:t>mal satanlar</a:t>
            </a:r>
            <a:r>
              <a:rPr lang="tr-TR" sz="2100" dirty="0" smtClean="0">
                <a:latin typeface="Times New Roman" pitchFamily="18" charset="0"/>
                <a:cs typeface="Times New Roman" pitchFamily="18" charset="0"/>
              </a:rPr>
              <a:t> için ise işletme değeri, hammadde miktarlarındaki artış ve elde edilebilirliği, tedarikçilerden sağlanan fikirler önemlidir.</a:t>
            </a:r>
            <a:endParaRPr lang="tr-TR" sz="2100" b="1" dirty="0" smtClean="0">
              <a:latin typeface="Times New Roman" pitchFamily="18" charset="0"/>
              <a:cs typeface="Times New Roman" pitchFamily="18" charset="0"/>
            </a:endParaRPr>
          </a:p>
          <a:p>
            <a:pPr algn="just">
              <a:lnSpc>
                <a:spcPct val="105000"/>
              </a:lnSpc>
              <a:buClr>
                <a:srgbClr val="000076"/>
              </a:buClr>
              <a:buSzPct val="105000"/>
              <a:buFont typeface="Times New Roman" pitchFamily="18" charset="0"/>
              <a:buChar char="■"/>
            </a:pPr>
            <a:endParaRPr lang="tr-TR" sz="2100" dirty="0" smtClean="0">
              <a:latin typeface="Times New Roman" pitchFamily="18" charset="0"/>
              <a:cs typeface="Times New Roman" pitchFamily="18" charset="0"/>
            </a:endParaRPr>
          </a:p>
          <a:p>
            <a:pPr algn="just">
              <a:lnSpc>
                <a:spcPct val="105000"/>
              </a:lnSpc>
              <a:buClr>
                <a:srgbClr val="000076"/>
              </a:buClr>
              <a:buSzPct val="105000"/>
              <a:buFont typeface="Times New Roman" pitchFamily="18" charset="0"/>
              <a:buChar char="■"/>
            </a:pPr>
            <a:r>
              <a:rPr lang="tr-TR" sz="2100" dirty="0" smtClean="0">
                <a:latin typeface="Times New Roman" pitchFamily="18" charset="0"/>
                <a:cs typeface="Times New Roman" pitchFamily="18" charset="0"/>
              </a:rPr>
              <a:t>Üst düzey yöneticilerin başarılarının ölçümü için stratejik yön belirleme, liderlik, kar ve verimlilik hedeflerine ulaşma, personel ile iyi ilişkiler, teknoloji liderliği, nakit akışını iyileştirme, devlet ile ilişkiler, maliyeti düşürme gibi hususlar ön plandadır.  İş ahlakına ilişkin değerleme de diğer bir kontrol konusudur. </a:t>
            </a:r>
            <a:endParaRPr lang="tr-TR" sz="21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5062993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4274" name="Rectangle 2"/>
          <p:cNvSpPr>
            <a:spLocks noGrp="1" noChangeArrowheads="1"/>
          </p:cNvSpPr>
          <p:nvPr>
            <p:ph idx="4294967295"/>
          </p:nvPr>
        </p:nvSpPr>
        <p:spPr>
          <a:xfrm>
            <a:off x="-180528" y="548680"/>
            <a:ext cx="8964613" cy="3960490"/>
          </a:xfrm>
          <a:noFill/>
          <a:ln/>
        </p:spPr>
        <p:txBody>
          <a:bodyPr>
            <a:noAutofit/>
          </a:bodyPr>
          <a:lstStyle/>
          <a:p>
            <a:pPr lvl="1" algn="just">
              <a:buClr>
                <a:srgbClr val="002060"/>
              </a:buClr>
              <a:buFont typeface="Times New Roman" pitchFamily="18" charset="0"/>
              <a:buChar char="■"/>
            </a:pPr>
            <a:r>
              <a:rPr lang="tr-TR" sz="2300" dirty="0">
                <a:latin typeface="Times New Roman" pitchFamily="18" charset="0"/>
                <a:cs typeface="Times New Roman" pitchFamily="18" charset="0"/>
              </a:rPr>
              <a:t>Daha sonra personelin faaliyetlerini yönlendirecek genel hareket biçimleri ve politikaları belirlenip personele duyurulur. Strateji uygulamaya hazır hale gelinir. </a:t>
            </a:r>
            <a:endParaRPr lang="tr-TR" sz="2300" dirty="0" smtClean="0">
              <a:latin typeface="Times New Roman" pitchFamily="18" charset="0"/>
              <a:cs typeface="Times New Roman" pitchFamily="18" charset="0"/>
            </a:endParaRPr>
          </a:p>
          <a:p>
            <a:pPr lvl="1" algn="just">
              <a:buClr>
                <a:srgbClr val="002060"/>
              </a:buClr>
              <a:buFont typeface="Times New Roman" pitchFamily="18" charset="0"/>
              <a:buChar char="■"/>
            </a:pPr>
            <a:endParaRPr lang="tr-TR" sz="1000" dirty="0">
              <a:latin typeface="Times New Roman" pitchFamily="18" charset="0"/>
              <a:cs typeface="Times New Roman" pitchFamily="18" charset="0"/>
            </a:endParaRPr>
          </a:p>
          <a:p>
            <a:pPr lvl="1" algn="just">
              <a:buClr>
                <a:srgbClr val="002060"/>
              </a:buClr>
              <a:buFont typeface="Times New Roman" pitchFamily="18" charset="0"/>
              <a:buChar char="■"/>
            </a:pPr>
            <a:r>
              <a:rPr lang="tr-TR" sz="2300" dirty="0" smtClean="0">
                <a:solidFill>
                  <a:schemeClr val="tx1">
                    <a:lumMod val="50000"/>
                  </a:schemeClr>
                </a:solidFill>
                <a:latin typeface="Times New Roman" pitchFamily="18" charset="0"/>
                <a:cs typeface="Times New Roman" pitchFamily="18" charset="0"/>
              </a:rPr>
              <a:t>Stratejik uygulamalar için oluşturulan alt yapı yanında, uygulamanın başarısı için sorumlu yönetici ve personeli güdüleyecek teşvik edecek sistem ile alt kademelerden üst kademelere doğru, eksiksiz bilgi akışının sağlanması, uygulama programlarına kadar tüm sistemlerin birbirleriyle uyumlu çalışması stratejik değerlendirme ve kontrol için şarttır.</a:t>
            </a:r>
            <a:endParaRPr lang="tr-TR" sz="2300" dirty="0">
              <a:solidFill>
                <a:schemeClr val="tx1">
                  <a:lumMod val="50000"/>
                </a:schemeClr>
              </a:solidFill>
              <a:latin typeface="Times New Roman" pitchFamily="18" charset="0"/>
              <a:cs typeface="Times New Roman" pitchFamily="18" charset="0"/>
            </a:endParaRPr>
          </a:p>
        </p:txBody>
      </p:sp>
      <p:pic>
        <p:nvPicPr>
          <p:cNvPr id="5125" name="Picture 5" descr="C:\Documents and Settings\Yasemin.KLMN-AA0CC8569B\Desktop\Stratejik Yonetim\strateji\conference-strategy.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907704" y="4143120"/>
            <a:ext cx="6048672" cy="25227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0340651"/>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9570" name="Rectangle 2"/>
          <p:cNvSpPr>
            <a:spLocks noGrp="1" noChangeArrowheads="1"/>
          </p:cNvSpPr>
          <p:nvPr>
            <p:ph type="title" idx="4294967295"/>
          </p:nvPr>
        </p:nvSpPr>
        <p:spPr>
          <a:xfrm>
            <a:off x="685800" y="609600"/>
            <a:ext cx="8206680" cy="731168"/>
          </a:xfrm>
          <a:noFill/>
          <a:ln/>
        </p:spPr>
        <p:txBody>
          <a:bodyPr>
            <a:noAutofit/>
          </a:bodyPr>
          <a:lstStyle/>
          <a:p>
            <a:r>
              <a:rPr lang="tr-TR" b="1" dirty="0" smtClean="0">
                <a:solidFill>
                  <a:srgbClr val="002060"/>
                </a:solidFill>
                <a:latin typeface="Times New Roman" pitchFamily="18" charset="0"/>
                <a:ea typeface="+mn-ea"/>
                <a:cs typeface="Times New Roman" pitchFamily="18" charset="0"/>
              </a:rPr>
              <a:t>GERİ BESLEME</a:t>
            </a:r>
            <a:endParaRPr lang="tr-TR" b="1" dirty="0">
              <a:solidFill>
                <a:srgbClr val="002060"/>
              </a:solidFill>
              <a:latin typeface="Times New Roman" pitchFamily="18" charset="0"/>
              <a:ea typeface="+mn-ea"/>
              <a:cs typeface="Times New Roman" pitchFamily="18" charset="0"/>
            </a:endParaRPr>
          </a:p>
        </p:txBody>
      </p:sp>
      <p:sp>
        <p:nvSpPr>
          <p:cNvPr id="109571" name="Rectangle 3"/>
          <p:cNvSpPr>
            <a:spLocks noGrp="1" noChangeArrowheads="1"/>
          </p:cNvSpPr>
          <p:nvPr>
            <p:ph idx="4294967295"/>
          </p:nvPr>
        </p:nvSpPr>
        <p:spPr>
          <a:xfrm>
            <a:off x="179513" y="1652736"/>
            <a:ext cx="8856983" cy="4800600"/>
          </a:xfrm>
          <a:noFill/>
          <a:ln/>
        </p:spPr>
        <p:txBody>
          <a:bodyPr>
            <a:normAutofit/>
          </a:bodyPr>
          <a:lstStyle/>
          <a:p>
            <a:pPr algn="just">
              <a:buClr>
                <a:srgbClr val="000076"/>
              </a:buClr>
              <a:buFont typeface="Times New Roman" pitchFamily="18" charset="0"/>
              <a:buChar char="■"/>
            </a:pPr>
            <a:r>
              <a:rPr lang="tr-TR" sz="2100" dirty="0">
                <a:latin typeface="Times New Roman" pitchFamily="18" charset="0"/>
                <a:cs typeface="Times New Roman" pitchFamily="18" charset="0"/>
              </a:rPr>
              <a:t>Geri besleme hiyerarşinin alt düzeylerinden olup biteni üst kademelerdeki yöneticilere aktarılmasıdır. Her bilgi her yöneticiye gönderilmez. Bu yüzden sonuçların doğru ve eksiksiz bir şekilde değerlendirilmesi için yönetim bilgi sistemleri </a:t>
            </a:r>
            <a:r>
              <a:rPr lang="tr-TR" sz="2100" dirty="0" smtClean="0">
                <a:latin typeface="Times New Roman" pitchFamily="18" charset="0"/>
                <a:cs typeface="Times New Roman" pitchFamily="18" charset="0"/>
              </a:rPr>
              <a:t>(</a:t>
            </a:r>
            <a:r>
              <a:rPr lang="tr-TR" sz="2100" dirty="0" smtClean="0">
                <a:solidFill>
                  <a:srgbClr val="0000FF"/>
                </a:solidFill>
                <a:latin typeface="Times New Roman" pitchFamily="18" charset="0"/>
                <a:cs typeface="Times New Roman" pitchFamily="18" charset="0"/>
              </a:rPr>
              <a:t>MIS</a:t>
            </a:r>
            <a:r>
              <a:rPr lang="tr-TR" sz="2100" dirty="0" smtClean="0">
                <a:latin typeface="Times New Roman" pitchFamily="18" charset="0"/>
                <a:cs typeface="Times New Roman" pitchFamily="18" charset="0"/>
              </a:rPr>
              <a:t>) </a:t>
            </a:r>
            <a:r>
              <a:rPr lang="tr-TR" sz="2100" dirty="0">
                <a:latin typeface="Times New Roman" pitchFamily="18" charset="0"/>
                <a:cs typeface="Times New Roman" pitchFamily="18" charset="0"/>
              </a:rPr>
              <a:t>gereklidir. </a:t>
            </a:r>
            <a:endParaRPr lang="tr-TR" sz="2100" dirty="0" smtClean="0">
              <a:latin typeface="Times New Roman" pitchFamily="18" charset="0"/>
              <a:cs typeface="Times New Roman" pitchFamily="18" charset="0"/>
            </a:endParaRPr>
          </a:p>
          <a:p>
            <a:pPr algn="just">
              <a:buClr>
                <a:srgbClr val="000076"/>
              </a:buClr>
              <a:buFont typeface="Times New Roman" pitchFamily="18" charset="0"/>
              <a:buChar char="■"/>
            </a:pPr>
            <a:endParaRPr lang="tr-TR" sz="2100" dirty="0">
              <a:latin typeface="Times New Roman" pitchFamily="18" charset="0"/>
              <a:cs typeface="Times New Roman" pitchFamily="18" charset="0"/>
            </a:endParaRPr>
          </a:p>
          <a:p>
            <a:pPr algn="just">
              <a:buClr>
                <a:srgbClr val="000076"/>
              </a:buClr>
              <a:buFont typeface="Times New Roman" pitchFamily="18" charset="0"/>
              <a:buChar char="■"/>
            </a:pPr>
            <a:r>
              <a:rPr lang="tr-TR" sz="2100" dirty="0">
                <a:latin typeface="Times New Roman" pitchFamily="18" charset="0"/>
                <a:cs typeface="Times New Roman" pitchFamily="18" charset="0"/>
              </a:rPr>
              <a:t>Pek çok </a:t>
            </a:r>
            <a:r>
              <a:rPr lang="tr-TR" sz="2100" dirty="0" smtClean="0">
                <a:latin typeface="Times New Roman" pitchFamily="18" charset="0"/>
                <a:cs typeface="Times New Roman" pitchFamily="18" charset="0"/>
              </a:rPr>
              <a:t>MIS bilgisayar </a:t>
            </a:r>
            <a:r>
              <a:rPr lang="tr-TR" sz="2100" dirty="0">
                <a:latin typeface="Times New Roman" pitchFamily="18" charset="0"/>
                <a:cs typeface="Times New Roman" pitchFamily="18" charset="0"/>
              </a:rPr>
              <a:t>kullanmayı bilen uzmanlarca geliştirilmiştir. </a:t>
            </a:r>
            <a:r>
              <a:rPr lang="tr-TR" sz="2100" dirty="0" smtClean="0">
                <a:latin typeface="Times New Roman" pitchFamily="18" charset="0"/>
                <a:cs typeface="Times New Roman" pitchFamily="18" charset="0"/>
              </a:rPr>
              <a:t>MIS operatörleri </a:t>
            </a:r>
            <a:r>
              <a:rPr lang="tr-TR" sz="2100" dirty="0">
                <a:latin typeface="Times New Roman" pitchFamily="18" charset="0"/>
                <a:cs typeface="Times New Roman" pitchFamily="18" charset="0"/>
              </a:rPr>
              <a:t>her seviyedeki yöneticiden ne tür bilgiyi ne zaman alacağını bilir. Bu bilgileri bilgisayar ortamına taşıyarak yöneticinin kullanacağı hale getirir. Bu sayede yöneticiler arzulanan hedef ve standartları karşılaştırabilir. </a:t>
            </a:r>
            <a:endParaRPr lang="tr-TR" sz="2100" dirty="0" smtClean="0">
              <a:latin typeface="Times New Roman" pitchFamily="18" charset="0"/>
              <a:cs typeface="Times New Roman" pitchFamily="18" charset="0"/>
            </a:endParaRPr>
          </a:p>
          <a:p>
            <a:pPr algn="just">
              <a:buClr>
                <a:srgbClr val="000076"/>
              </a:buClr>
              <a:buFont typeface="Times New Roman" pitchFamily="18" charset="0"/>
              <a:buChar char="■"/>
            </a:pPr>
            <a:endParaRPr lang="tr-TR" sz="2100" dirty="0">
              <a:latin typeface="Times New Roman" pitchFamily="18" charset="0"/>
              <a:cs typeface="Times New Roman" pitchFamily="18" charset="0"/>
            </a:endParaRPr>
          </a:p>
          <a:p>
            <a:pPr algn="just">
              <a:buClr>
                <a:srgbClr val="000076"/>
              </a:buClr>
              <a:buFont typeface="Times New Roman" pitchFamily="18" charset="0"/>
              <a:buChar char="■"/>
            </a:pPr>
            <a:r>
              <a:rPr lang="tr-TR" sz="2100" dirty="0">
                <a:latin typeface="Times New Roman" pitchFamily="18" charset="0"/>
                <a:cs typeface="Times New Roman" pitchFamily="18" charset="0"/>
              </a:rPr>
              <a:t>Günümüzde </a:t>
            </a:r>
            <a:r>
              <a:rPr lang="tr-TR" sz="2100" dirty="0" smtClean="0">
                <a:latin typeface="Times New Roman" pitchFamily="18" charset="0"/>
                <a:cs typeface="Times New Roman" pitchFamily="18" charset="0"/>
              </a:rPr>
              <a:t>İnternet'in </a:t>
            </a:r>
            <a:r>
              <a:rPr lang="tr-TR" sz="2100" dirty="0">
                <a:latin typeface="Times New Roman" pitchFamily="18" charset="0"/>
                <a:cs typeface="Times New Roman" pitchFamily="18" charset="0"/>
              </a:rPr>
              <a:t>yaygınlaşması ile bu bilgi akışı daha kolay sağlanabilir hale geldi. Bu sayede yöneticiler daha kolay bir şekilde raporları elde edip gerekli karşılaştırmaları yapabilirler.</a:t>
            </a:r>
          </a:p>
        </p:txBody>
      </p:sp>
      <p:pic>
        <p:nvPicPr>
          <p:cNvPr id="6148" name="Picture 4" descr="C:\Documents and Settings\Yasemin.KLMN-AA0CC8569B\Belgelerim\Downloads\küçükr\feedback1.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8520" y="-99392"/>
            <a:ext cx="2411760" cy="1800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0446353"/>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609600"/>
            <a:ext cx="8229600" cy="685800"/>
          </a:xfrm>
        </p:spPr>
        <p:txBody>
          <a:bodyPr/>
          <a:lstStyle/>
          <a:p>
            <a:pPr eaLnBrk="1" hangingPunct="1"/>
            <a:r>
              <a:rPr lang="tr-TR" sz="3200" b="1" dirty="0" smtClean="0">
                <a:solidFill>
                  <a:srgbClr val="FF0000"/>
                </a:solidFill>
              </a:rPr>
              <a:t>Stratejik Değerleme ve Kontrol Teknikleri</a:t>
            </a:r>
          </a:p>
        </p:txBody>
      </p:sp>
      <p:sp>
        <p:nvSpPr>
          <p:cNvPr id="218115" name="Rectangle 3"/>
          <p:cNvSpPr>
            <a:spLocks noGrp="1" noChangeArrowheads="1"/>
          </p:cNvSpPr>
          <p:nvPr>
            <p:ph type="body" idx="1"/>
          </p:nvPr>
        </p:nvSpPr>
        <p:spPr>
          <a:xfrm>
            <a:off x="179388" y="1700213"/>
            <a:ext cx="8785225" cy="4395787"/>
          </a:xfrm>
        </p:spPr>
        <p:txBody>
          <a:bodyPr/>
          <a:lstStyle/>
          <a:p>
            <a:pPr eaLnBrk="1" hangingPunct="1">
              <a:lnSpc>
                <a:spcPct val="140000"/>
              </a:lnSpc>
              <a:defRPr/>
            </a:pPr>
            <a:r>
              <a:rPr lang="tr-TR" sz="2400" b="1" dirty="0" smtClean="0">
                <a:solidFill>
                  <a:schemeClr val="accent1">
                    <a:lumMod val="75000"/>
                  </a:schemeClr>
                </a:solidFill>
              </a:rPr>
              <a:t>Dengeli Değerlendirme Çizelgesi (</a:t>
            </a:r>
            <a:r>
              <a:rPr lang="tr-TR" sz="2400" b="1" dirty="0" err="1" smtClean="0">
                <a:solidFill>
                  <a:schemeClr val="accent1">
                    <a:lumMod val="75000"/>
                  </a:schemeClr>
                </a:solidFill>
              </a:rPr>
              <a:t>Balanced</a:t>
            </a:r>
            <a:r>
              <a:rPr lang="tr-TR" sz="2400" b="1" dirty="0" smtClean="0">
                <a:solidFill>
                  <a:schemeClr val="accent1">
                    <a:lumMod val="75000"/>
                  </a:schemeClr>
                </a:solidFill>
              </a:rPr>
              <a:t> </a:t>
            </a:r>
            <a:r>
              <a:rPr lang="tr-TR" sz="2400" b="1" dirty="0" err="1" smtClean="0">
                <a:solidFill>
                  <a:schemeClr val="accent1">
                    <a:lumMod val="75000"/>
                  </a:schemeClr>
                </a:solidFill>
              </a:rPr>
              <a:t>Scorecard</a:t>
            </a:r>
            <a:r>
              <a:rPr lang="tr-TR" sz="2400" b="1" dirty="0" smtClean="0">
                <a:solidFill>
                  <a:schemeClr val="accent1">
                    <a:lumMod val="75000"/>
                  </a:schemeClr>
                </a:solidFill>
              </a:rPr>
              <a:t>),</a:t>
            </a:r>
          </a:p>
          <a:p>
            <a:pPr eaLnBrk="1" hangingPunct="1">
              <a:lnSpc>
                <a:spcPct val="140000"/>
              </a:lnSpc>
              <a:buFontTx/>
              <a:buNone/>
              <a:defRPr/>
            </a:pPr>
            <a:r>
              <a:rPr lang="tr-TR" sz="2000" b="1" dirty="0" smtClean="0">
                <a:solidFill>
                  <a:schemeClr val="accent1">
                    <a:lumMod val="75000"/>
                  </a:schemeClr>
                </a:solidFill>
              </a:rPr>
              <a:t>	Bu kontrol yönteminde, işletmenin üst düzey yönetimi bir çizelge hazırlayarak seçilen stratejilerin gerçekleşmesine yardım edecek faaliyetlerle ilgili performans kriterleri hakkında bilgiler sağlamakta, çalışanlar ise belirtilen kriterleri sağlamaya çaba göstermektedir.</a:t>
            </a:r>
          </a:p>
        </p:txBody>
      </p:sp>
      <p:sp>
        <p:nvSpPr>
          <p:cNvPr id="218116" name="Text Box 4"/>
          <p:cNvSpPr txBox="1">
            <a:spLocks noChangeArrowheads="1"/>
          </p:cNvSpPr>
          <p:nvPr/>
        </p:nvSpPr>
        <p:spPr bwMode="auto">
          <a:xfrm>
            <a:off x="7391400" y="6477000"/>
            <a:ext cx="1752600" cy="336550"/>
          </a:xfrm>
          <a:prstGeom prst="rect">
            <a:avLst/>
          </a:prstGeom>
          <a:noFill/>
          <a:ln w="9525">
            <a:noFill/>
            <a:miter lim="800000"/>
            <a:headEnd/>
            <a:tailEnd/>
          </a:ln>
        </p:spPr>
        <p:txBody>
          <a:bodyPr>
            <a:spAutoFit/>
          </a:bodyPr>
          <a:lstStyle/>
          <a:p>
            <a:pPr algn="r">
              <a:spcBef>
                <a:spcPct val="50000"/>
              </a:spcBef>
            </a:pPr>
            <a:r>
              <a:rPr lang="tr-TR" sz="1200" b="1">
                <a:solidFill>
                  <a:schemeClr val="bg1"/>
                </a:solidFill>
                <a:cs typeface="Times New Roman" pitchFamily="18" charset="0"/>
              </a:rPr>
              <a:t>©</a:t>
            </a:r>
            <a:r>
              <a:rPr lang="tr-TR" sz="1200" b="1">
                <a:solidFill>
                  <a:schemeClr val="bg1"/>
                </a:solidFill>
              </a:rPr>
              <a:t> Ülgen&amp;Mirze 2004</a:t>
            </a:r>
            <a:r>
              <a:rPr lang="tr-TR" sz="1600" b="1">
                <a:solidFill>
                  <a:schemeClr val="bg1"/>
                </a:solidFill>
              </a:rPr>
              <a:t> </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31</a:t>
            </a:fld>
            <a:endParaRPr lang="tr-TR"/>
          </a:p>
        </p:txBody>
      </p:sp>
    </p:spTree>
    <p:extLst>
      <p:ext uri="{BB962C8B-B14F-4D97-AF65-F5344CB8AC3E}">
        <p14:creationId xmlns:p14="http://schemas.microsoft.com/office/powerpoint/2010/main" xmlns="" val="502556109"/>
      </p:ext>
    </p:extLst>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SEKÜL 14-9"/>
          <p:cNvPicPr>
            <a:picLocks noChangeAspect="1" noChangeArrowheads="1"/>
          </p:cNvPicPr>
          <p:nvPr/>
        </p:nvPicPr>
        <p:blipFill>
          <a:blip r:embed="rId2" cstate="print"/>
          <a:srcRect/>
          <a:stretch>
            <a:fillRect/>
          </a:stretch>
        </p:blipFill>
        <p:spPr bwMode="auto">
          <a:xfrm>
            <a:off x="971600" y="357187"/>
            <a:ext cx="6934200" cy="6119813"/>
          </a:xfrm>
          <a:prstGeom prst="rect">
            <a:avLst/>
          </a:prstGeom>
          <a:noFill/>
          <a:ln w="9525">
            <a:noFill/>
            <a:miter lim="800000"/>
            <a:headEnd/>
            <a:tailEnd/>
          </a:ln>
        </p:spPr>
      </p:pic>
      <p:sp>
        <p:nvSpPr>
          <p:cNvPr id="219139" name="Text Box 3"/>
          <p:cNvSpPr txBox="1">
            <a:spLocks noChangeArrowheads="1"/>
          </p:cNvSpPr>
          <p:nvPr/>
        </p:nvSpPr>
        <p:spPr bwMode="auto">
          <a:xfrm>
            <a:off x="7391400" y="6477000"/>
            <a:ext cx="1752600" cy="336550"/>
          </a:xfrm>
          <a:prstGeom prst="rect">
            <a:avLst/>
          </a:prstGeom>
          <a:noFill/>
          <a:ln w="9525">
            <a:noFill/>
            <a:miter lim="800000"/>
            <a:headEnd/>
            <a:tailEnd/>
          </a:ln>
        </p:spPr>
        <p:txBody>
          <a:bodyPr>
            <a:spAutoFit/>
          </a:bodyPr>
          <a:lstStyle/>
          <a:p>
            <a:pPr algn="r">
              <a:spcBef>
                <a:spcPct val="50000"/>
              </a:spcBef>
            </a:pPr>
            <a:r>
              <a:rPr lang="tr-TR" sz="1200" b="1">
                <a:solidFill>
                  <a:schemeClr val="bg1"/>
                </a:solidFill>
                <a:cs typeface="Times New Roman" pitchFamily="18" charset="0"/>
              </a:rPr>
              <a:t>©</a:t>
            </a:r>
            <a:r>
              <a:rPr lang="tr-TR" sz="1200" b="1">
                <a:solidFill>
                  <a:schemeClr val="bg1"/>
                </a:solidFill>
              </a:rPr>
              <a:t> Ülgen&amp;Mirze 2004</a:t>
            </a:r>
            <a:r>
              <a:rPr lang="tr-TR" sz="1600" b="1">
                <a:solidFill>
                  <a:schemeClr val="bg1"/>
                </a:solidFill>
              </a:rPr>
              <a:t> </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32</a:t>
            </a:fld>
            <a:endParaRPr lang="tr-TR"/>
          </a:p>
        </p:txBody>
      </p:sp>
    </p:spTree>
    <p:extLst>
      <p:ext uri="{BB962C8B-B14F-4D97-AF65-F5344CB8AC3E}">
        <p14:creationId xmlns:p14="http://schemas.microsoft.com/office/powerpoint/2010/main" xmlns="" val="725846876"/>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14-10"/>
          <p:cNvPicPr>
            <a:picLocks noChangeAspect="1" noChangeArrowheads="1"/>
          </p:cNvPicPr>
          <p:nvPr/>
        </p:nvPicPr>
        <p:blipFill>
          <a:blip r:embed="rId2" cstate="print"/>
          <a:srcRect/>
          <a:stretch>
            <a:fillRect/>
          </a:stretch>
        </p:blipFill>
        <p:spPr bwMode="auto">
          <a:xfrm>
            <a:off x="311150" y="1268413"/>
            <a:ext cx="8521700" cy="5184775"/>
          </a:xfrm>
          <a:prstGeom prst="rect">
            <a:avLst/>
          </a:prstGeom>
          <a:noFill/>
          <a:ln w="9525">
            <a:noFill/>
            <a:miter lim="800000"/>
            <a:headEnd/>
            <a:tailEnd/>
          </a:ln>
        </p:spPr>
      </p:pic>
      <p:sp>
        <p:nvSpPr>
          <p:cNvPr id="221187" name="Rectangle 3"/>
          <p:cNvSpPr>
            <a:spLocks noChangeArrowheads="1"/>
          </p:cNvSpPr>
          <p:nvPr/>
        </p:nvSpPr>
        <p:spPr bwMode="auto">
          <a:xfrm>
            <a:off x="323850" y="115888"/>
            <a:ext cx="8496300" cy="1098550"/>
          </a:xfrm>
          <a:prstGeom prst="rect">
            <a:avLst/>
          </a:prstGeom>
          <a:noFill/>
          <a:ln w="9525">
            <a:noFill/>
            <a:miter lim="800000"/>
            <a:headEnd/>
            <a:tailEnd/>
          </a:ln>
        </p:spPr>
        <p:txBody>
          <a:bodyPr>
            <a:spAutoFit/>
          </a:bodyPr>
          <a:lstStyle/>
          <a:p>
            <a:pPr algn="ctr"/>
            <a:r>
              <a:rPr lang="tr-TR" sz="2800" b="1">
                <a:solidFill>
                  <a:srgbClr val="FFCC00"/>
                </a:solidFill>
              </a:rPr>
              <a:t>Stratejik Değerleme ve Kontrol Teknikleri</a:t>
            </a:r>
          </a:p>
          <a:p>
            <a:pPr algn="ctr"/>
            <a:endParaRPr lang="tr-TR" sz="1000" b="1">
              <a:solidFill>
                <a:srgbClr val="FFCC00"/>
              </a:solidFill>
            </a:endParaRPr>
          </a:p>
          <a:p>
            <a:pPr algn="ctr">
              <a:buFontTx/>
              <a:buChar char="•"/>
            </a:pPr>
            <a:r>
              <a:rPr lang="tr-TR" sz="2800" b="1">
                <a:solidFill>
                  <a:schemeClr val="bg1"/>
                </a:solidFill>
              </a:rPr>
              <a:t>  </a:t>
            </a:r>
            <a:r>
              <a:rPr lang="tr-TR" sz="2400" b="1">
                <a:solidFill>
                  <a:schemeClr val="bg1"/>
                </a:solidFill>
              </a:rPr>
              <a:t>Diğer Stratejik Kontrol Teknikleri</a:t>
            </a:r>
          </a:p>
        </p:txBody>
      </p:sp>
      <p:sp>
        <p:nvSpPr>
          <p:cNvPr id="221188" name="Text Box 4"/>
          <p:cNvSpPr txBox="1">
            <a:spLocks noChangeArrowheads="1"/>
          </p:cNvSpPr>
          <p:nvPr/>
        </p:nvSpPr>
        <p:spPr bwMode="auto">
          <a:xfrm>
            <a:off x="7391400" y="6477000"/>
            <a:ext cx="1752600" cy="336550"/>
          </a:xfrm>
          <a:prstGeom prst="rect">
            <a:avLst/>
          </a:prstGeom>
          <a:noFill/>
          <a:ln w="9525">
            <a:noFill/>
            <a:miter lim="800000"/>
            <a:headEnd/>
            <a:tailEnd/>
          </a:ln>
        </p:spPr>
        <p:txBody>
          <a:bodyPr>
            <a:spAutoFit/>
          </a:bodyPr>
          <a:lstStyle/>
          <a:p>
            <a:pPr algn="r">
              <a:spcBef>
                <a:spcPct val="50000"/>
              </a:spcBef>
            </a:pPr>
            <a:r>
              <a:rPr lang="tr-TR" sz="1200" b="1">
                <a:solidFill>
                  <a:schemeClr val="bg1"/>
                </a:solidFill>
                <a:cs typeface="Times New Roman" pitchFamily="18" charset="0"/>
              </a:rPr>
              <a:t>©</a:t>
            </a:r>
            <a:r>
              <a:rPr lang="tr-TR" sz="1200" b="1">
                <a:solidFill>
                  <a:schemeClr val="bg1"/>
                </a:solidFill>
              </a:rPr>
              <a:t> Ülgen&amp;Mirze 2004</a:t>
            </a:r>
            <a:r>
              <a:rPr lang="tr-TR" sz="1600" b="1">
                <a:solidFill>
                  <a:schemeClr val="bg1"/>
                </a:solidFill>
              </a:rPr>
              <a:t> </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33</a:t>
            </a:fld>
            <a:endParaRPr lang="tr-TR"/>
          </a:p>
        </p:txBody>
      </p:sp>
    </p:spTree>
    <p:extLst>
      <p:ext uri="{BB962C8B-B14F-4D97-AF65-F5344CB8AC3E}">
        <p14:creationId xmlns:p14="http://schemas.microsoft.com/office/powerpoint/2010/main" xmlns="" val="533374319"/>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6322" name="Rectangle 2"/>
          <p:cNvSpPr>
            <a:spLocks noGrp="1" noChangeArrowheads="1"/>
          </p:cNvSpPr>
          <p:nvPr>
            <p:ph type="title"/>
          </p:nvPr>
        </p:nvSpPr>
        <p:spPr>
          <a:xfrm>
            <a:off x="323528" y="116632"/>
            <a:ext cx="9721080" cy="1143000"/>
          </a:xfrm>
          <a:noFill/>
          <a:ln/>
        </p:spPr>
        <p:txBody>
          <a:bodyPr>
            <a:noAutofit/>
          </a:bodyPr>
          <a:lstStyle/>
          <a:p>
            <a:pPr algn="l"/>
            <a:r>
              <a:rPr lang="tr-TR" sz="3000" b="1" dirty="0" smtClean="0">
                <a:solidFill>
                  <a:srgbClr val="002060"/>
                </a:solidFill>
                <a:latin typeface="Times New Roman" pitchFamily="18" charset="0"/>
                <a:ea typeface="+mn-ea"/>
                <a:cs typeface="Times New Roman" pitchFamily="18" charset="0"/>
              </a:rPr>
              <a:t>Kontrol</a:t>
            </a:r>
            <a:r>
              <a:rPr lang="tr-TR" sz="3000" b="1" dirty="0" smtClean="0">
                <a:solidFill>
                  <a:srgbClr val="002060"/>
                </a:solidFill>
                <a:latin typeface="Times New Roman" pitchFamily="18" charset="0"/>
                <a:cs typeface="Times New Roman" pitchFamily="18" charset="0"/>
              </a:rPr>
              <a:t> </a:t>
            </a:r>
            <a:r>
              <a:rPr lang="tr-TR" sz="3000" b="1" dirty="0" smtClean="0">
                <a:solidFill>
                  <a:srgbClr val="002060"/>
                </a:solidFill>
                <a:latin typeface="Times New Roman" pitchFamily="18" charset="0"/>
                <a:ea typeface="+mn-ea"/>
                <a:cs typeface="Times New Roman" pitchFamily="18" charset="0"/>
              </a:rPr>
              <a:t>Evresinin Başlayabilmesi İçin Şu Hususların Belirlenmesi Zorunludur : </a:t>
            </a:r>
            <a:endParaRPr lang="tr-TR" sz="3000" b="1" dirty="0">
              <a:solidFill>
                <a:srgbClr val="002060"/>
              </a:solidFill>
              <a:latin typeface="Times New Roman" pitchFamily="18" charset="0"/>
              <a:ea typeface="+mn-ea"/>
              <a:cs typeface="Times New Roman" pitchFamily="18" charset="0"/>
            </a:endParaRPr>
          </a:p>
        </p:txBody>
      </p:sp>
      <p:pic>
        <p:nvPicPr>
          <p:cNvPr id="6149" name="Picture 5" descr="C:\Documents and Settings\Yasemin.KLMN-AA0CC8569B\Desktop\Stratejik Yonetim\strateji\images (5).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rot="16200000">
            <a:off x="5904148" y="3176972"/>
            <a:ext cx="5184576" cy="108012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6323" name="Rectangle 3"/>
          <p:cNvSpPr>
            <a:spLocks noGrp="1" noChangeArrowheads="1"/>
          </p:cNvSpPr>
          <p:nvPr>
            <p:ph idx="1"/>
          </p:nvPr>
        </p:nvSpPr>
        <p:spPr>
          <a:xfrm>
            <a:off x="395536" y="1268759"/>
            <a:ext cx="7560840" cy="5256585"/>
          </a:xfrm>
          <a:noFill/>
          <a:ln/>
        </p:spPr>
        <p:txBody>
          <a:bodyPr>
            <a:noAutofit/>
          </a:bodyPr>
          <a:lstStyle/>
          <a:p>
            <a:pPr algn="just">
              <a:spcBef>
                <a:spcPts val="0"/>
              </a:spcBef>
              <a:buClr>
                <a:srgbClr val="002060"/>
              </a:buClr>
              <a:buFont typeface="Times New Roman" pitchFamily="18" charset="0"/>
              <a:buChar char="■"/>
            </a:pPr>
            <a:r>
              <a:rPr lang="tr-TR" sz="2100" dirty="0" smtClean="0">
                <a:solidFill>
                  <a:schemeClr val="tx1">
                    <a:lumMod val="50000"/>
                  </a:schemeClr>
                </a:solidFill>
                <a:latin typeface="Times New Roman" pitchFamily="18" charset="0"/>
                <a:cs typeface="Times New Roman" pitchFamily="18" charset="0"/>
              </a:rPr>
              <a:t>İşletme yatırımlarını çeşitlendirmiş ise şirketin amaçları ve stratejileri  ile kaynak dağılımları.</a:t>
            </a:r>
          </a:p>
          <a:p>
            <a:pPr algn="just">
              <a:spcBef>
                <a:spcPts val="0"/>
              </a:spcBef>
              <a:buClr>
                <a:srgbClr val="002060"/>
              </a:buClr>
              <a:buFont typeface="Times New Roman" pitchFamily="18" charset="0"/>
              <a:buChar char="■"/>
            </a:pPr>
            <a:endParaRPr lang="tr-TR" sz="1200" b="1" dirty="0" smtClean="0">
              <a:solidFill>
                <a:schemeClr val="tx1">
                  <a:lumMod val="50000"/>
                </a:schemeClr>
              </a:solidFill>
              <a:latin typeface="Times New Roman" pitchFamily="18" charset="0"/>
              <a:cs typeface="Times New Roman" pitchFamily="18" charset="0"/>
            </a:endParaRPr>
          </a:p>
          <a:p>
            <a:pPr algn="just">
              <a:spcBef>
                <a:spcPts val="0"/>
              </a:spcBef>
              <a:buClr>
                <a:srgbClr val="002060"/>
              </a:buClr>
              <a:buFont typeface="Times New Roman" pitchFamily="18" charset="0"/>
              <a:buChar char="■"/>
            </a:pPr>
            <a:r>
              <a:rPr lang="tr-TR" sz="2100" dirty="0" err="1" smtClean="0">
                <a:solidFill>
                  <a:schemeClr val="tx1">
                    <a:lumMod val="50000"/>
                  </a:schemeClr>
                </a:solidFill>
                <a:latin typeface="Times New Roman" pitchFamily="18" charset="0"/>
                <a:cs typeface="Times New Roman" pitchFamily="18" charset="0"/>
              </a:rPr>
              <a:t>Sib</a:t>
            </a:r>
            <a:r>
              <a:rPr lang="tr-TR" sz="2100" dirty="0" smtClean="0">
                <a:solidFill>
                  <a:schemeClr val="tx1">
                    <a:lumMod val="50000"/>
                  </a:schemeClr>
                </a:solidFill>
                <a:latin typeface="Times New Roman" pitchFamily="18" charset="0"/>
                <a:cs typeface="Times New Roman" pitchFamily="18" charset="0"/>
              </a:rPr>
              <a:t> veya </a:t>
            </a:r>
            <a:r>
              <a:rPr lang="tr-TR" sz="2100" dirty="0" err="1" smtClean="0">
                <a:solidFill>
                  <a:schemeClr val="tx1">
                    <a:lumMod val="50000"/>
                  </a:schemeClr>
                </a:solidFill>
                <a:latin typeface="Times New Roman" pitchFamily="18" charset="0"/>
                <a:cs typeface="Times New Roman" pitchFamily="18" charset="0"/>
              </a:rPr>
              <a:t>sib’lerin</a:t>
            </a:r>
            <a:r>
              <a:rPr lang="tr-TR" sz="2100" dirty="0" smtClean="0">
                <a:solidFill>
                  <a:schemeClr val="tx1">
                    <a:lumMod val="50000"/>
                  </a:schemeClr>
                </a:solidFill>
                <a:latin typeface="Times New Roman" pitchFamily="18" charset="0"/>
                <a:cs typeface="Times New Roman" pitchFamily="18" charset="0"/>
              </a:rPr>
              <a:t> genel amaçları ve stratejileri.</a:t>
            </a:r>
          </a:p>
          <a:p>
            <a:pPr algn="just">
              <a:spcBef>
                <a:spcPts val="0"/>
              </a:spcBef>
              <a:buClr>
                <a:srgbClr val="002060"/>
              </a:buClr>
              <a:buFont typeface="Times New Roman" pitchFamily="18" charset="0"/>
              <a:buChar char="■"/>
            </a:pPr>
            <a:endParaRPr lang="tr-TR" sz="1200" b="1" dirty="0" smtClean="0">
              <a:solidFill>
                <a:schemeClr val="tx1">
                  <a:lumMod val="50000"/>
                </a:schemeClr>
              </a:solidFill>
              <a:latin typeface="Times New Roman" pitchFamily="18" charset="0"/>
              <a:cs typeface="Times New Roman" pitchFamily="18" charset="0"/>
            </a:endParaRPr>
          </a:p>
          <a:p>
            <a:pPr algn="just">
              <a:spcBef>
                <a:spcPts val="0"/>
              </a:spcBef>
              <a:buClr>
                <a:srgbClr val="002060"/>
              </a:buClr>
              <a:buFont typeface="Times New Roman" pitchFamily="18" charset="0"/>
              <a:buChar char="■"/>
            </a:pPr>
            <a:r>
              <a:rPr lang="tr-TR" sz="2100" dirty="0" err="1" smtClean="0">
                <a:solidFill>
                  <a:schemeClr val="tx1">
                    <a:lumMod val="50000"/>
                  </a:schemeClr>
                </a:solidFill>
                <a:latin typeface="Times New Roman" pitchFamily="18" charset="0"/>
                <a:cs typeface="Times New Roman" pitchFamily="18" charset="0"/>
              </a:rPr>
              <a:t>Sib</a:t>
            </a:r>
            <a:r>
              <a:rPr lang="tr-TR" sz="2100" dirty="0" smtClean="0">
                <a:solidFill>
                  <a:schemeClr val="tx1">
                    <a:lumMod val="50000"/>
                  </a:schemeClr>
                </a:solidFill>
                <a:latin typeface="Times New Roman" pitchFamily="18" charset="0"/>
                <a:cs typeface="Times New Roman" pitchFamily="18" charset="0"/>
              </a:rPr>
              <a:t> veya </a:t>
            </a:r>
            <a:r>
              <a:rPr lang="tr-TR" sz="2100" dirty="0" err="1" smtClean="0">
                <a:solidFill>
                  <a:schemeClr val="tx1">
                    <a:lumMod val="50000"/>
                  </a:schemeClr>
                </a:solidFill>
                <a:latin typeface="Times New Roman" pitchFamily="18" charset="0"/>
                <a:cs typeface="Times New Roman" pitchFamily="18" charset="0"/>
              </a:rPr>
              <a:t>sib’lerin</a:t>
            </a:r>
            <a:r>
              <a:rPr lang="tr-TR" sz="2100" dirty="0" smtClean="0">
                <a:solidFill>
                  <a:schemeClr val="tx1">
                    <a:lumMod val="50000"/>
                  </a:schemeClr>
                </a:solidFill>
                <a:latin typeface="Times New Roman" pitchFamily="18" charset="0"/>
                <a:cs typeface="Times New Roman" pitchFamily="18" charset="0"/>
              </a:rPr>
              <a:t> örgüt yapısının ve ayrılan kaynakların belirlenmesi. </a:t>
            </a:r>
          </a:p>
          <a:p>
            <a:pPr algn="just">
              <a:spcBef>
                <a:spcPts val="0"/>
              </a:spcBef>
              <a:buClr>
                <a:srgbClr val="002060"/>
              </a:buClr>
              <a:buFont typeface="Times New Roman" pitchFamily="18" charset="0"/>
              <a:buChar char="■"/>
            </a:pPr>
            <a:endParaRPr lang="tr-TR" sz="1200" b="1" dirty="0" smtClean="0">
              <a:solidFill>
                <a:schemeClr val="tx1">
                  <a:lumMod val="50000"/>
                </a:schemeClr>
              </a:solidFill>
              <a:latin typeface="Times New Roman" pitchFamily="18" charset="0"/>
              <a:cs typeface="Times New Roman" pitchFamily="18" charset="0"/>
            </a:endParaRPr>
          </a:p>
          <a:p>
            <a:pPr algn="just">
              <a:spcBef>
                <a:spcPts val="0"/>
              </a:spcBef>
              <a:buClr>
                <a:srgbClr val="002060"/>
              </a:buClr>
              <a:buFont typeface="Times New Roman" pitchFamily="18" charset="0"/>
              <a:buChar char="■"/>
            </a:pPr>
            <a:r>
              <a:rPr lang="tr-TR" sz="2100" dirty="0" err="1" smtClean="0">
                <a:solidFill>
                  <a:schemeClr val="tx1">
                    <a:lumMod val="50000"/>
                  </a:schemeClr>
                </a:solidFill>
                <a:latin typeface="Times New Roman" pitchFamily="18" charset="0"/>
                <a:cs typeface="Times New Roman" pitchFamily="18" charset="0"/>
              </a:rPr>
              <a:t>Sib’lerinin</a:t>
            </a:r>
            <a:r>
              <a:rPr lang="tr-TR" sz="2100" dirty="0" smtClean="0">
                <a:solidFill>
                  <a:schemeClr val="tx1">
                    <a:lumMod val="50000"/>
                  </a:schemeClr>
                </a:solidFill>
                <a:latin typeface="Times New Roman" pitchFamily="18" charset="0"/>
                <a:cs typeface="Times New Roman" pitchFamily="18" charset="0"/>
              </a:rPr>
              <a:t> fonksiyonel birimlerinin ayrı ayrı uygulama politikalarının belirlenmesi.</a:t>
            </a:r>
          </a:p>
          <a:p>
            <a:pPr algn="just">
              <a:spcBef>
                <a:spcPts val="0"/>
              </a:spcBef>
              <a:buClr>
                <a:srgbClr val="002060"/>
              </a:buClr>
              <a:buFont typeface="Times New Roman" pitchFamily="18" charset="0"/>
              <a:buChar char="■"/>
            </a:pPr>
            <a:endParaRPr lang="tr-TR" sz="1200" dirty="0" smtClean="0">
              <a:solidFill>
                <a:schemeClr val="tx1">
                  <a:lumMod val="50000"/>
                </a:schemeClr>
              </a:solidFill>
              <a:latin typeface="Times New Roman" pitchFamily="18" charset="0"/>
              <a:cs typeface="Times New Roman" pitchFamily="18" charset="0"/>
            </a:endParaRPr>
          </a:p>
          <a:p>
            <a:pPr algn="just">
              <a:spcBef>
                <a:spcPts val="0"/>
              </a:spcBef>
              <a:buClr>
                <a:srgbClr val="002060"/>
              </a:buClr>
              <a:buFont typeface="Times New Roman" pitchFamily="18" charset="0"/>
              <a:buChar char="■"/>
            </a:pPr>
            <a:r>
              <a:rPr lang="tr-TR" sz="2100" dirty="0" smtClean="0">
                <a:solidFill>
                  <a:schemeClr val="tx1">
                    <a:lumMod val="50000"/>
                  </a:schemeClr>
                </a:solidFill>
                <a:latin typeface="Times New Roman" pitchFamily="18" charset="0"/>
                <a:cs typeface="Times New Roman" pitchFamily="18" charset="0"/>
              </a:rPr>
              <a:t>Her </a:t>
            </a:r>
            <a:r>
              <a:rPr lang="tr-TR" sz="2100" dirty="0" err="1" smtClean="0">
                <a:solidFill>
                  <a:schemeClr val="tx1">
                    <a:lumMod val="50000"/>
                  </a:schemeClr>
                </a:solidFill>
                <a:latin typeface="Times New Roman" pitchFamily="18" charset="0"/>
                <a:cs typeface="Times New Roman" pitchFamily="18" charset="0"/>
              </a:rPr>
              <a:t>sib’e</a:t>
            </a:r>
            <a:r>
              <a:rPr lang="tr-TR" sz="2100" dirty="0" smtClean="0">
                <a:solidFill>
                  <a:schemeClr val="tx1">
                    <a:lumMod val="50000"/>
                  </a:schemeClr>
                </a:solidFill>
                <a:latin typeface="Times New Roman" pitchFamily="18" charset="0"/>
                <a:cs typeface="Times New Roman" pitchFamily="18" charset="0"/>
              </a:rPr>
              <a:t> uygun lider ve liderlik biçiminin belirlenmesi.</a:t>
            </a:r>
          </a:p>
          <a:p>
            <a:pPr algn="just">
              <a:spcBef>
                <a:spcPts val="0"/>
              </a:spcBef>
              <a:buClr>
                <a:srgbClr val="002060"/>
              </a:buClr>
              <a:buFont typeface="Times New Roman" pitchFamily="18" charset="0"/>
              <a:buChar char="■"/>
            </a:pPr>
            <a:endParaRPr lang="tr-TR" sz="1200" dirty="0" smtClean="0">
              <a:solidFill>
                <a:schemeClr val="tx1">
                  <a:lumMod val="50000"/>
                </a:schemeClr>
              </a:solidFill>
              <a:latin typeface="Times New Roman" pitchFamily="18" charset="0"/>
              <a:cs typeface="Times New Roman" pitchFamily="18" charset="0"/>
            </a:endParaRPr>
          </a:p>
          <a:p>
            <a:pPr algn="just">
              <a:spcBef>
                <a:spcPts val="0"/>
              </a:spcBef>
              <a:buClr>
                <a:srgbClr val="002060"/>
              </a:buClr>
              <a:buFont typeface="Times New Roman" pitchFamily="18" charset="0"/>
              <a:buChar char="■"/>
            </a:pPr>
            <a:r>
              <a:rPr lang="tr-TR" sz="2100" dirty="0" smtClean="0">
                <a:solidFill>
                  <a:schemeClr val="tx1">
                    <a:lumMod val="50000"/>
                  </a:schemeClr>
                </a:solidFill>
                <a:latin typeface="Times New Roman" pitchFamily="18" charset="0"/>
                <a:cs typeface="Times New Roman" pitchFamily="18" charset="0"/>
              </a:rPr>
              <a:t>Her </a:t>
            </a:r>
            <a:r>
              <a:rPr lang="tr-TR" sz="2100" dirty="0" err="1" smtClean="0">
                <a:solidFill>
                  <a:schemeClr val="tx1">
                    <a:lumMod val="50000"/>
                  </a:schemeClr>
                </a:solidFill>
                <a:latin typeface="Times New Roman" pitchFamily="18" charset="0"/>
                <a:cs typeface="Times New Roman" pitchFamily="18" charset="0"/>
              </a:rPr>
              <a:t>sib’in</a:t>
            </a:r>
            <a:r>
              <a:rPr lang="tr-TR" sz="2100" dirty="0" smtClean="0">
                <a:solidFill>
                  <a:schemeClr val="tx1">
                    <a:lumMod val="50000"/>
                  </a:schemeClr>
                </a:solidFill>
                <a:latin typeface="Times New Roman" pitchFamily="18" charset="0"/>
                <a:cs typeface="Times New Roman" pitchFamily="18" charset="0"/>
              </a:rPr>
              <a:t> ayrı ayrı yıllık hedef ve bölüm planlarının yapılması.</a:t>
            </a:r>
          </a:p>
          <a:p>
            <a:pPr algn="just">
              <a:spcBef>
                <a:spcPts val="0"/>
              </a:spcBef>
              <a:buClr>
                <a:srgbClr val="002060"/>
              </a:buClr>
              <a:buFont typeface="Times New Roman" pitchFamily="18" charset="0"/>
              <a:buChar char="■"/>
            </a:pPr>
            <a:endParaRPr lang="tr-TR" sz="1200" dirty="0" smtClean="0">
              <a:solidFill>
                <a:schemeClr val="tx1">
                  <a:lumMod val="50000"/>
                </a:schemeClr>
              </a:solidFill>
              <a:latin typeface="Times New Roman" pitchFamily="18" charset="0"/>
              <a:cs typeface="Times New Roman" pitchFamily="18" charset="0"/>
            </a:endParaRPr>
          </a:p>
          <a:p>
            <a:pPr algn="just">
              <a:spcBef>
                <a:spcPts val="0"/>
              </a:spcBef>
              <a:buClr>
                <a:srgbClr val="002060"/>
              </a:buClr>
              <a:buFont typeface="Times New Roman" pitchFamily="18" charset="0"/>
              <a:buChar char="■"/>
            </a:pPr>
            <a:r>
              <a:rPr lang="tr-TR" sz="2100" dirty="0" smtClean="0">
                <a:solidFill>
                  <a:schemeClr val="tx1">
                    <a:lumMod val="50000"/>
                  </a:schemeClr>
                </a:solidFill>
                <a:latin typeface="Times New Roman" pitchFamily="18" charset="0"/>
                <a:cs typeface="Times New Roman" pitchFamily="18" charset="0"/>
              </a:rPr>
              <a:t>Fonksiyonel bölümlere bağlı </a:t>
            </a:r>
            <a:r>
              <a:rPr lang="tr-TR" sz="2100" dirty="0" err="1" smtClean="0">
                <a:solidFill>
                  <a:schemeClr val="tx1">
                    <a:lumMod val="50000"/>
                  </a:schemeClr>
                </a:solidFill>
                <a:latin typeface="Times New Roman" pitchFamily="18" charset="0"/>
                <a:cs typeface="Times New Roman" pitchFamily="18" charset="0"/>
              </a:rPr>
              <a:t>operasyonel</a:t>
            </a:r>
            <a:r>
              <a:rPr lang="tr-TR" sz="2100" dirty="0" smtClean="0">
                <a:solidFill>
                  <a:schemeClr val="tx1">
                    <a:lumMod val="50000"/>
                  </a:schemeClr>
                </a:solidFill>
                <a:latin typeface="Times New Roman" pitchFamily="18" charset="0"/>
                <a:cs typeface="Times New Roman" pitchFamily="18" charset="0"/>
              </a:rPr>
              <a:t> birimlerin yıllık, altı aylık, aylık, haftalık faaliyet hedefleri ile eylemsel planlarının yapılması.</a:t>
            </a:r>
            <a:endParaRPr lang="tr-TR" sz="21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5296975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C:\Documents and Settings\Yasemin.KLMN-AA0CC8569B\Desktop\Stratejik Yonetim\strateji\2011-butcesi-resmi-gazete-de.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220072" y="3905672"/>
            <a:ext cx="3918858" cy="29523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8370" name="Rectangle 2"/>
          <p:cNvSpPr>
            <a:spLocks noGrp="1" noChangeArrowheads="1"/>
          </p:cNvSpPr>
          <p:nvPr>
            <p:ph idx="4294967295"/>
          </p:nvPr>
        </p:nvSpPr>
        <p:spPr>
          <a:xfrm>
            <a:off x="107504" y="692696"/>
            <a:ext cx="8785225" cy="6120680"/>
          </a:xfrm>
          <a:noFill/>
          <a:ln/>
        </p:spPr>
        <p:txBody>
          <a:bodyPr>
            <a:noAutofit/>
          </a:bodyPr>
          <a:lstStyle/>
          <a:p>
            <a:pPr algn="just">
              <a:buClr>
                <a:srgbClr val="3B4285"/>
              </a:buClr>
              <a:buFont typeface="Times New Roman" pitchFamily="18" charset="0"/>
              <a:buChar char="■"/>
            </a:pPr>
            <a:r>
              <a:rPr lang="tr-TR" sz="2200" dirty="0" err="1">
                <a:solidFill>
                  <a:schemeClr val="tx1">
                    <a:lumMod val="50000"/>
                  </a:schemeClr>
                </a:solidFill>
                <a:latin typeface="Times New Roman" pitchFamily="18" charset="0"/>
                <a:cs typeface="Times New Roman" pitchFamily="18" charset="0"/>
              </a:rPr>
              <a:t>Sib’lerin</a:t>
            </a:r>
            <a:r>
              <a:rPr lang="tr-TR" sz="2200" dirty="0">
                <a:solidFill>
                  <a:schemeClr val="tx1">
                    <a:lumMod val="50000"/>
                  </a:schemeClr>
                </a:solidFill>
                <a:latin typeface="Times New Roman" pitchFamily="18" charset="0"/>
                <a:cs typeface="Times New Roman" pitchFamily="18" charset="0"/>
              </a:rPr>
              <a:t> faaliyet planları ile yıllık programlarını gerçekleştirecek bütçelerin oluşturulması</a:t>
            </a:r>
            <a:r>
              <a:rPr lang="tr-TR" sz="2200" dirty="0" smtClean="0">
                <a:solidFill>
                  <a:schemeClr val="tx1">
                    <a:lumMod val="50000"/>
                  </a:schemeClr>
                </a:solidFill>
                <a:latin typeface="Times New Roman" pitchFamily="18" charset="0"/>
                <a:cs typeface="Times New Roman" pitchFamily="18" charset="0"/>
              </a:rPr>
              <a:t>.</a:t>
            </a:r>
          </a:p>
          <a:p>
            <a:pPr algn="just">
              <a:buClr>
                <a:srgbClr val="3B4285"/>
              </a:buClr>
              <a:buFont typeface="Times New Roman" pitchFamily="18" charset="0"/>
              <a:buChar char="■"/>
            </a:pPr>
            <a:endParaRPr lang="tr-TR" sz="1000" dirty="0">
              <a:solidFill>
                <a:schemeClr val="tx1">
                  <a:lumMod val="50000"/>
                </a:schemeClr>
              </a:solidFill>
              <a:latin typeface="Times New Roman" pitchFamily="18" charset="0"/>
              <a:cs typeface="Times New Roman" pitchFamily="18" charset="0"/>
            </a:endParaRPr>
          </a:p>
          <a:p>
            <a:pPr algn="just">
              <a:buClr>
                <a:srgbClr val="3B4285"/>
              </a:buClr>
              <a:buFont typeface="Times New Roman" pitchFamily="18" charset="0"/>
              <a:buChar char="■"/>
            </a:pPr>
            <a:r>
              <a:rPr lang="tr-TR" sz="2200" dirty="0" smtClean="0">
                <a:solidFill>
                  <a:schemeClr val="tx1">
                    <a:lumMod val="50000"/>
                  </a:schemeClr>
                </a:solidFill>
                <a:latin typeface="Times New Roman" pitchFamily="18" charset="0"/>
                <a:cs typeface="Times New Roman" pitchFamily="18" charset="0"/>
              </a:rPr>
              <a:t>İşçiler </a:t>
            </a:r>
            <a:r>
              <a:rPr lang="tr-TR" sz="2200" dirty="0">
                <a:solidFill>
                  <a:schemeClr val="tx1">
                    <a:lumMod val="50000"/>
                  </a:schemeClr>
                </a:solidFill>
                <a:latin typeface="Times New Roman" pitchFamily="18" charset="0"/>
                <a:cs typeface="Times New Roman" pitchFamily="18" charset="0"/>
              </a:rPr>
              <a:t>ve çalışan memurlar için saatlik ve günlük personel verimlilik normlarının belirlenmesi</a:t>
            </a:r>
            <a:r>
              <a:rPr lang="tr-TR" sz="2200" dirty="0" smtClean="0">
                <a:solidFill>
                  <a:schemeClr val="tx1">
                    <a:lumMod val="50000"/>
                  </a:schemeClr>
                </a:solidFill>
                <a:latin typeface="Times New Roman" pitchFamily="18" charset="0"/>
                <a:cs typeface="Times New Roman" pitchFamily="18" charset="0"/>
              </a:rPr>
              <a:t>.</a:t>
            </a:r>
          </a:p>
          <a:p>
            <a:pPr algn="just">
              <a:buClr>
                <a:srgbClr val="3B4285"/>
              </a:buClr>
              <a:buFont typeface="Times New Roman" pitchFamily="18" charset="0"/>
              <a:buChar char="■"/>
            </a:pPr>
            <a:endParaRPr lang="tr-TR" sz="1000" dirty="0">
              <a:solidFill>
                <a:schemeClr val="tx1">
                  <a:lumMod val="50000"/>
                </a:schemeClr>
              </a:solidFill>
              <a:latin typeface="Times New Roman" pitchFamily="18" charset="0"/>
              <a:cs typeface="Times New Roman" pitchFamily="18" charset="0"/>
            </a:endParaRPr>
          </a:p>
          <a:p>
            <a:pPr algn="just">
              <a:buClr>
                <a:srgbClr val="3B4285"/>
              </a:buClr>
              <a:buFont typeface="Times New Roman" pitchFamily="18" charset="0"/>
              <a:buChar char="■"/>
            </a:pPr>
            <a:r>
              <a:rPr lang="tr-TR" sz="2200" dirty="0" smtClean="0">
                <a:solidFill>
                  <a:schemeClr val="tx1">
                    <a:lumMod val="50000"/>
                  </a:schemeClr>
                </a:solidFill>
                <a:latin typeface="Times New Roman" pitchFamily="18" charset="0"/>
                <a:cs typeface="Times New Roman" pitchFamily="18" charset="0"/>
              </a:rPr>
              <a:t>Personeli </a:t>
            </a:r>
            <a:r>
              <a:rPr lang="tr-TR" sz="2200" dirty="0">
                <a:solidFill>
                  <a:schemeClr val="tx1">
                    <a:lumMod val="50000"/>
                  </a:schemeClr>
                </a:solidFill>
                <a:latin typeface="Times New Roman" pitchFamily="18" charset="0"/>
                <a:cs typeface="Times New Roman" pitchFamily="18" charset="0"/>
              </a:rPr>
              <a:t>motive edecek</a:t>
            </a:r>
            <a:r>
              <a:rPr lang="tr-TR" sz="2200" dirty="0" smtClean="0">
                <a:solidFill>
                  <a:schemeClr val="tx1">
                    <a:lumMod val="50000"/>
                  </a:schemeClr>
                </a:solidFill>
                <a:latin typeface="Times New Roman" pitchFamily="18" charset="0"/>
                <a:cs typeface="Times New Roman" pitchFamily="18" charset="0"/>
              </a:rPr>
              <a:t>, harekete </a:t>
            </a:r>
            <a:r>
              <a:rPr lang="tr-TR" sz="2200" dirty="0">
                <a:solidFill>
                  <a:schemeClr val="tx1">
                    <a:lumMod val="50000"/>
                  </a:schemeClr>
                </a:solidFill>
                <a:latin typeface="Times New Roman" pitchFamily="18" charset="0"/>
                <a:cs typeface="Times New Roman" pitchFamily="18" charset="0"/>
              </a:rPr>
              <a:t>geçirecek teşvik ve ödül sistemlerinin belirlenmesi</a:t>
            </a:r>
            <a:r>
              <a:rPr lang="tr-TR" sz="2200" dirty="0" smtClean="0">
                <a:solidFill>
                  <a:schemeClr val="tx1">
                    <a:lumMod val="50000"/>
                  </a:schemeClr>
                </a:solidFill>
                <a:latin typeface="Times New Roman" pitchFamily="18" charset="0"/>
                <a:cs typeface="Times New Roman" pitchFamily="18" charset="0"/>
              </a:rPr>
              <a:t>.</a:t>
            </a:r>
          </a:p>
          <a:p>
            <a:pPr algn="just">
              <a:buClr>
                <a:srgbClr val="3B4285"/>
              </a:buClr>
              <a:buFont typeface="Times New Roman" pitchFamily="18" charset="0"/>
              <a:buChar char="■"/>
            </a:pPr>
            <a:endParaRPr lang="tr-TR" sz="1000" dirty="0">
              <a:solidFill>
                <a:schemeClr val="tx1">
                  <a:lumMod val="50000"/>
                </a:schemeClr>
              </a:solidFill>
              <a:latin typeface="Times New Roman" pitchFamily="18" charset="0"/>
              <a:cs typeface="Times New Roman" pitchFamily="18" charset="0"/>
            </a:endParaRPr>
          </a:p>
          <a:p>
            <a:pPr algn="just">
              <a:buClr>
                <a:srgbClr val="3B4285"/>
              </a:buClr>
              <a:buFont typeface="Times New Roman" pitchFamily="18" charset="0"/>
              <a:buChar char="■"/>
            </a:pPr>
            <a:r>
              <a:rPr lang="tr-TR" sz="2200" dirty="0" smtClean="0">
                <a:solidFill>
                  <a:schemeClr val="tx1">
                    <a:lumMod val="50000"/>
                  </a:schemeClr>
                </a:solidFill>
                <a:latin typeface="Times New Roman" pitchFamily="18" charset="0"/>
                <a:cs typeface="Times New Roman" pitchFamily="18" charset="0"/>
              </a:rPr>
              <a:t>Program </a:t>
            </a:r>
            <a:r>
              <a:rPr lang="tr-TR" sz="2200" dirty="0">
                <a:solidFill>
                  <a:schemeClr val="tx1">
                    <a:lumMod val="50000"/>
                  </a:schemeClr>
                </a:solidFill>
                <a:latin typeface="Times New Roman" pitchFamily="18" charset="0"/>
                <a:cs typeface="Times New Roman" pitchFamily="18" charset="0"/>
              </a:rPr>
              <a:t>hedeflerinin gerçekleşme ve gerçekleşmeme durumunun tam olarak belirlenmesi ve sürekli bir kontrole imkan verecek bilgi sisteminin oluşturulması için düzenli veri sağlayıcı geri besleme sistemi oluşturulmalı</a:t>
            </a:r>
            <a:r>
              <a:rPr lang="tr-TR" sz="2200" dirty="0" smtClean="0">
                <a:solidFill>
                  <a:schemeClr val="tx1">
                    <a:lumMod val="50000"/>
                  </a:schemeClr>
                </a:solidFill>
                <a:latin typeface="Times New Roman" pitchFamily="18" charset="0"/>
                <a:cs typeface="Times New Roman" pitchFamily="18" charset="0"/>
              </a:rPr>
              <a:t>.</a:t>
            </a:r>
          </a:p>
          <a:p>
            <a:pPr algn="just">
              <a:buClr>
                <a:srgbClr val="3B4285"/>
              </a:buClr>
              <a:buFont typeface="Times New Roman" pitchFamily="18" charset="0"/>
              <a:buChar char="■"/>
            </a:pPr>
            <a:endParaRPr lang="tr-TR" sz="1000" dirty="0">
              <a:solidFill>
                <a:schemeClr val="tx1">
                  <a:lumMod val="50000"/>
                </a:schemeClr>
              </a:solidFill>
              <a:latin typeface="Times New Roman" pitchFamily="18" charset="0"/>
              <a:cs typeface="Times New Roman" pitchFamily="18" charset="0"/>
            </a:endParaRPr>
          </a:p>
          <a:p>
            <a:pPr algn="just">
              <a:buClr>
                <a:srgbClr val="3B4285"/>
              </a:buClr>
              <a:buFont typeface="Times New Roman" pitchFamily="18" charset="0"/>
              <a:buChar char="■"/>
            </a:pPr>
            <a:r>
              <a:rPr lang="tr-TR" sz="2200" dirty="0" smtClean="0">
                <a:solidFill>
                  <a:schemeClr val="tx1">
                    <a:lumMod val="50000"/>
                  </a:schemeClr>
                </a:solidFill>
                <a:latin typeface="Times New Roman" pitchFamily="18" charset="0"/>
                <a:cs typeface="Times New Roman" pitchFamily="18" charset="0"/>
              </a:rPr>
              <a:t>Yukarıda </a:t>
            </a:r>
            <a:r>
              <a:rPr lang="tr-TR" sz="2200" dirty="0">
                <a:solidFill>
                  <a:schemeClr val="tx1">
                    <a:lumMod val="50000"/>
                  </a:schemeClr>
                </a:solidFill>
                <a:latin typeface="Times New Roman" pitchFamily="18" charset="0"/>
                <a:cs typeface="Times New Roman" pitchFamily="18" charset="0"/>
              </a:rPr>
              <a:t>belirtilen </a:t>
            </a:r>
            <a:r>
              <a:rPr lang="tr-TR" sz="2200" dirty="0" smtClean="0">
                <a:solidFill>
                  <a:schemeClr val="tx1">
                    <a:lumMod val="50000"/>
                  </a:schemeClr>
                </a:solidFill>
                <a:latin typeface="Times New Roman" pitchFamily="18" charset="0"/>
                <a:cs typeface="Times New Roman" pitchFamily="18" charset="0"/>
              </a:rPr>
              <a:t>hususlar </a:t>
            </a:r>
            <a:r>
              <a:rPr lang="tr-TR" sz="2200" dirty="0">
                <a:solidFill>
                  <a:schemeClr val="tx1">
                    <a:lumMod val="50000"/>
                  </a:schemeClr>
                </a:solidFill>
                <a:latin typeface="Times New Roman" pitchFamily="18" charset="0"/>
                <a:cs typeface="Times New Roman" pitchFamily="18" charset="0"/>
              </a:rPr>
              <a:t>için faaliyet etkinliğini belirleyecek ölçütler oluşturulması. Bunlar sayısal olabileceği gibi niteliksel özellikte taşıyabilir.</a:t>
            </a:r>
          </a:p>
        </p:txBody>
      </p:sp>
    </p:spTree>
    <p:extLst>
      <p:ext uri="{BB962C8B-B14F-4D97-AF65-F5344CB8AC3E}">
        <p14:creationId xmlns:p14="http://schemas.microsoft.com/office/powerpoint/2010/main" xmlns="" val="204644278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Diyagram 5"/>
          <p:cNvGraphicFramePr/>
          <p:nvPr>
            <p:extLst>
              <p:ext uri="{D42A27DB-BD31-4B8C-83A1-F6EECF244321}">
                <p14:modId xmlns:p14="http://schemas.microsoft.com/office/powerpoint/2010/main" xmlns="" val="4062510843"/>
              </p:ext>
            </p:extLst>
          </p:nvPr>
        </p:nvGraphicFramePr>
        <p:xfrm>
          <a:off x="179512" y="3212976"/>
          <a:ext cx="8712968" cy="322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0418" name="Rectangle 2"/>
          <p:cNvSpPr>
            <a:spLocks noGrp="1" noChangeArrowheads="1"/>
          </p:cNvSpPr>
          <p:nvPr>
            <p:ph idx="4294967295"/>
          </p:nvPr>
        </p:nvSpPr>
        <p:spPr>
          <a:xfrm>
            <a:off x="125412" y="460375"/>
            <a:ext cx="8893175" cy="2968625"/>
          </a:xfrm>
          <a:noFill/>
          <a:ln/>
        </p:spPr>
        <p:txBody>
          <a:bodyPr>
            <a:normAutofit/>
          </a:bodyPr>
          <a:lstStyle/>
          <a:p>
            <a:pPr marL="0" algn="just">
              <a:spcBef>
                <a:spcPts val="1200"/>
              </a:spcBef>
              <a:buFontTx/>
              <a:buNone/>
            </a:pPr>
            <a:r>
              <a:rPr lang="tr-TR" sz="2100" u="sng" dirty="0" smtClean="0">
                <a:solidFill>
                  <a:srgbClr val="0000B4"/>
                </a:solidFill>
                <a:latin typeface="Times New Roman" pitchFamily="18" charset="0"/>
                <a:cs typeface="Times New Roman" pitchFamily="18" charset="0"/>
              </a:rPr>
              <a:t>STRATEJİK</a:t>
            </a:r>
            <a:r>
              <a:rPr lang="tr-TR" sz="2100" dirty="0" smtClean="0">
                <a:solidFill>
                  <a:srgbClr val="0000B4"/>
                </a:solidFill>
                <a:latin typeface="Times New Roman" pitchFamily="18" charset="0"/>
                <a:cs typeface="Times New Roman" pitchFamily="18" charset="0"/>
              </a:rPr>
              <a:t> </a:t>
            </a:r>
            <a:r>
              <a:rPr lang="tr-TR" sz="2100" dirty="0" smtClean="0">
                <a:latin typeface="Times New Roman" pitchFamily="18" charset="0"/>
                <a:cs typeface="Times New Roman" pitchFamily="18" charset="0"/>
              </a:rPr>
              <a:t>değerlendirme işlemlerini ilk olarak en alt kademede </a:t>
            </a:r>
            <a:r>
              <a:rPr lang="tr-TR" sz="2100" u="sng" dirty="0">
                <a:solidFill>
                  <a:srgbClr val="0000B4"/>
                </a:solidFill>
                <a:latin typeface="Times New Roman" pitchFamily="18" charset="0"/>
                <a:cs typeface="Times New Roman" pitchFamily="18" charset="0"/>
              </a:rPr>
              <a:t>EYLEMSEL</a:t>
            </a:r>
            <a:r>
              <a:rPr lang="tr-TR" sz="2100" dirty="0" smtClean="0">
                <a:solidFill>
                  <a:srgbClr val="C00000"/>
                </a:solidFill>
                <a:latin typeface="Times New Roman" pitchFamily="18" charset="0"/>
                <a:cs typeface="Times New Roman" pitchFamily="18" charset="0"/>
              </a:rPr>
              <a:t> </a:t>
            </a:r>
            <a:r>
              <a:rPr lang="tr-TR" sz="2100" dirty="0" smtClean="0">
                <a:latin typeface="Times New Roman" pitchFamily="18" charset="0"/>
                <a:cs typeface="Times New Roman" pitchFamily="18" charset="0"/>
              </a:rPr>
              <a:t>birimlerin faaliyete geçmesi ile elde edilecek ilk sonuçlarla başlatmak ve bunun dalga </a:t>
            </a:r>
            <a:r>
              <a:rPr lang="tr-TR" sz="2100" dirty="0" err="1" smtClean="0">
                <a:latin typeface="Times New Roman" pitchFamily="18" charset="0"/>
                <a:cs typeface="Times New Roman" pitchFamily="18" charset="0"/>
              </a:rPr>
              <a:t>dalga</a:t>
            </a:r>
            <a:r>
              <a:rPr lang="tr-TR" sz="2100" dirty="0" smtClean="0">
                <a:latin typeface="Times New Roman" pitchFamily="18" charset="0"/>
                <a:cs typeface="Times New Roman" pitchFamily="18" charset="0"/>
              </a:rPr>
              <a:t> </a:t>
            </a:r>
            <a:r>
              <a:rPr lang="tr-TR" sz="2100" u="sng" dirty="0">
                <a:solidFill>
                  <a:srgbClr val="0000B4"/>
                </a:solidFill>
                <a:latin typeface="Times New Roman" pitchFamily="18" charset="0"/>
                <a:cs typeface="Times New Roman" pitchFamily="18" charset="0"/>
              </a:rPr>
              <a:t>ORTA VE ÜST </a:t>
            </a:r>
            <a:r>
              <a:rPr lang="tr-TR" sz="2100" u="sng" dirty="0" smtClean="0">
                <a:solidFill>
                  <a:srgbClr val="0000B4"/>
                </a:solidFill>
                <a:latin typeface="Times New Roman" pitchFamily="18" charset="0"/>
                <a:cs typeface="Times New Roman" pitchFamily="18" charset="0"/>
              </a:rPr>
              <a:t>KADEME</a:t>
            </a:r>
            <a:r>
              <a:rPr lang="tr-TR" sz="2100" dirty="0">
                <a:solidFill>
                  <a:srgbClr val="C00000"/>
                </a:solidFill>
                <a:latin typeface="Times New Roman" pitchFamily="18" charset="0"/>
                <a:cs typeface="Times New Roman" pitchFamily="18" charset="0"/>
              </a:rPr>
              <a:t> </a:t>
            </a:r>
            <a:r>
              <a:rPr lang="tr-TR" sz="2100" dirty="0" smtClean="0">
                <a:latin typeface="Times New Roman" pitchFamily="18" charset="0"/>
                <a:cs typeface="Times New Roman" pitchFamily="18" charset="0"/>
              </a:rPr>
              <a:t>hedefleri üzerindeki etkilerinin olabileceğine ve dolayısı ile stratejik amaçları nasıl etkileyeceğine karar vermelidir. </a:t>
            </a:r>
          </a:p>
          <a:p>
            <a:pPr marL="0" algn="just">
              <a:spcBef>
                <a:spcPts val="1200"/>
              </a:spcBef>
              <a:buFontTx/>
              <a:buNone/>
            </a:pPr>
            <a:endParaRPr lang="tr-TR" sz="300" dirty="0" smtClean="0">
              <a:latin typeface="Times New Roman" pitchFamily="18" charset="0"/>
              <a:cs typeface="Times New Roman" pitchFamily="18" charset="0"/>
            </a:endParaRPr>
          </a:p>
          <a:p>
            <a:pPr marL="0" algn="just">
              <a:spcBef>
                <a:spcPts val="1200"/>
              </a:spcBef>
              <a:buFontTx/>
              <a:buNone/>
            </a:pPr>
            <a:endParaRPr lang="tr-TR" sz="300" dirty="0" smtClean="0">
              <a:latin typeface="Times New Roman" pitchFamily="18" charset="0"/>
              <a:cs typeface="Times New Roman" pitchFamily="18" charset="0"/>
            </a:endParaRPr>
          </a:p>
          <a:p>
            <a:pPr marL="0" algn="just">
              <a:spcBef>
                <a:spcPts val="1200"/>
              </a:spcBef>
              <a:buFontTx/>
              <a:buNone/>
            </a:pPr>
            <a:r>
              <a:rPr lang="tr-TR" sz="2800" b="1" u="sng" dirty="0">
                <a:solidFill>
                  <a:srgbClr val="0000B4"/>
                </a:solidFill>
                <a:latin typeface="Times New Roman" pitchFamily="18" charset="0"/>
                <a:cs typeface="Times New Roman" pitchFamily="18" charset="0"/>
              </a:rPr>
              <a:t>Stratejik Kontrol Raporları :</a:t>
            </a:r>
          </a:p>
        </p:txBody>
      </p:sp>
    </p:spTree>
    <p:extLst>
      <p:ext uri="{BB962C8B-B14F-4D97-AF65-F5344CB8AC3E}">
        <p14:creationId xmlns:p14="http://schemas.microsoft.com/office/powerpoint/2010/main" xmlns="" val="88218108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2466" name="Rectangle 2"/>
          <p:cNvSpPr>
            <a:spLocks noGrp="1" noChangeArrowheads="1"/>
          </p:cNvSpPr>
          <p:nvPr>
            <p:ph idx="1"/>
          </p:nvPr>
        </p:nvSpPr>
        <p:spPr>
          <a:xfrm>
            <a:off x="179512" y="188640"/>
            <a:ext cx="8712968" cy="1440160"/>
          </a:xfrm>
          <a:noFill/>
          <a:ln/>
        </p:spPr>
        <p:txBody>
          <a:bodyPr>
            <a:normAutofit/>
          </a:bodyPr>
          <a:lstStyle/>
          <a:p>
            <a:pPr marL="0" indent="0" algn="just">
              <a:buFontTx/>
              <a:buNone/>
            </a:pPr>
            <a:r>
              <a:rPr lang="tr-TR" sz="2100" dirty="0" smtClean="0">
                <a:latin typeface="Times New Roman" pitchFamily="18" charset="0"/>
                <a:cs typeface="Times New Roman" pitchFamily="18" charset="0"/>
              </a:rPr>
              <a:t>Stratejik kontrol, strateji belirleme sürecini her defasında canlı tutan bir geri besleme özelliği taşımaktadır. </a:t>
            </a:r>
          </a:p>
          <a:p>
            <a:pPr marL="0" indent="0" algn="just">
              <a:buFontTx/>
              <a:buNone/>
            </a:pPr>
            <a:endParaRPr lang="tr-TR" sz="150" dirty="0" smtClean="0">
              <a:latin typeface="Times New Roman" pitchFamily="18" charset="0"/>
              <a:cs typeface="Times New Roman" pitchFamily="18" charset="0"/>
            </a:endParaRPr>
          </a:p>
          <a:p>
            <a:pPr marL="0" indent="0" algn="just">
              <a:buFontTx/>
              <a:buNone/>
            </a:pPr>
            <a:r>
              <a:rPr lang="tr-TR" sz="2200" b="1" dirty="0" smtClean="0">
                <a:solidFill>
                  <a:srgbClr val="0000B4"/>
                </a:solidFill>
                <a:latin typeface="Times New Roman" pitchFamily="18" charset="0"/>
                <a:cs typeface="Times New Roman" pitchFamily="18" charset="0"/>
              </a:rPr>
              <a:t>Bu </a:t>
            </a:r>
            <a:r>
              <a:rPr lang="tr-TR" sz="2200" b="1" dirty="0">
                <a:solidFill>
                  <a:srgbClr val="0000B4"/>
                </a:solidFill>
                <a:latin typeface="Times New Roman" pitchFamily="18" charset="0"/>
                <a:cs typeface="Times New Roman" pitchFamily="18" charset="0"/>
              </a:rPr>
              <a:t>süreçte cevap aranması gereken sorular:</a:t>
            </a:r>
          </a:p>
          <a:p>
            <a:pPr marL="0" indent="0" algn="just"/>
            <a:endParaRPr lang="tr-TR" sz="2200" dirty="0">
              <a:latin typeface="Times New Roman" pitchFamily="18" charset="0"/>
              <a:cs typeface="Times New Roman" pitchFamily="18" charset="0"/>
            </a:endParaRPr>
          </a:p>
        </p:txBody>
      </p:sp>
      <p:graphicFrame>
        <p:nvGraphicFramePr>
          <p:cNvPr id="6" name="Diyagram 5"/>
          <p:cNvGraphicFramePr/>
          <p:nvPr>
            <p:extLst>
              <p:ext uri="{D42A27DB-BD31-4B8C-83A1-F6EECF244321}">
                <p14:modId xmlns:p14="http://schemas.microsoft.com/office/powerpoint/2010/main" xmlns="" val="2397627470"/>
              </p:ext>
            </p:extLst>
          </p:nvPr>
        </p:nvGraphicFramePr>
        <p:xfrm>
          <a:off x="251520" y="1412776"/>
          <a:ext cx="8640960"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ikdörtgen 6"/>
          <p:cNvSpPr/>
          <p:nvPr/>
        </p:nvSpPr>
        <p:spPr>
          <a:xfrm>
            <a:off x="179512" y="6309320"/>
            <a:ext cx="9361040" cy="430887"/>
          </a:xfrm>
          <a:prstGeom prst="rect">
            <a:avLst/>
          </a:prstGeom>
        </p:spPr>
        <p:txBody>
          <a:bodyPr wrap="square">
            <a:spAutoFit/>
          </a:bodyPr>
          <a:lstStyle/>
          <a:p>
            <a:pPr lvl="0"/>
            <a:r>
              <a:rPr lang="tr-TR" sz="2100" b="1" dirty="0">
                <a:solidFill>
                  <a:srgbClr val="0000B4"/>
                </a:solidFill>
                <a:latin typeface="Times New Roman" pitchFamily="18" charset="0"/>
                <a:cs typeface="Times New Roman" pitchFamily="18" charset="0"/>
              </a:rPr>
              <a:t>Tüm</a:t>
            </a:r>
            <a:r>
              <a:rPr lang="tr-TR" sz="2100" dirty="0" smtClean="0">
                <a:solidFill>
                  <a:srgbClr val="0000FF"/>
                </a:solidFill>
              </a:rPr>
              <a:t> </a:t>
            </a:r>
            <a:r>
              <a:rPr lang="tr-TR" sz="2100" b="1" dirty="0">
                <a:solidFill>
                  <a:srgbClr val="0000B4"/>
                </a:solidFill>
                <a:latin typeface="Times New Roman" pitchFamily="18" charset="0"/>
                <a:cs typeface="Times New Roman" pitchFamily="18" charset="0"/>
              </a:rPr>
              <a:t>bu anlatılanlar stratejik kontrolün geleneksel tanımını içermektedir.</a:t>
            </a:r>
          </a:p>
        </p:txBody>
      </p:sp>
    </p:spTree>
    <p:extLst>
      <p:ext uri="{BB962C8B-B14F-4D97-AF65-F5344CB8AC3E}">
        <p14:creationId xmlns:p14="http://schemas.microsoft.com/office/powerpoint/2010/main" xmlns="" val="373477122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6562" name="Rectangle 2"/>
          <p:cNvSpPr>
            <a:spLocks noGrp="1" noChangeArrowheads="1"/>
          </p:cNvSpPr>
          <p:nvPr>
            <p:ph type="title"/>
          </p:nvPr>
        </p:nvSpPr>
        <p:spPr>
          <a:xfrm>
            <a:off x="417748" y="5949280"/>
            <a:ext cx="7772400" cy="609600"/>
          </a:xfrm>
          <a:noFill/>
          <a:ln/>
        </p:spPr>
        <p:txBody>
          <a:bodyPr/>
          <a:lstStyle/>
          <a:p>
            <a:r>
              <a:rPr lang="tr-TR" sz="2200" dirty="0" smtClean="0">
                <a:latin typeface="Times New Roman" pitchFamily="18" charset="0"/>
                <a:cs typeface="Times New Roman" pitchFamily="18" charset="0"/>
              </a:rPr>
              <a:t>Geleneksel stratejik kontrol süreci</a:t>
            </a:r>
            <a:endParaRPr lang="tr-TR" sz="2200" dirty="0">
              <a:latin typeface="Times New Roman" pitchFamily="18" charset="0"/>
              <a:cs typeface="Times New Roman" pitchFamily="18" charset="0"/>
            </a:endParaRPr>
          </a:p>
        </p:txBody>
      </p:sp>
      <p:sp>
        <p:nvSpPr>
          <p:cNvPr id="35" name="34 Dikdörtgen"/>
          <p:cNvSpPr/>
          <p:nvPr/>
        </p:nvSpPr>
        <p:spPr>
          <a:xfrm>
            <a:off x="827584" y="404664"/>
            <a:ext cx="1368152" cy="648072"/>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37" name="36 Dikdörtgen"/>
          <p:cNvSpPr/>
          <p:nvPr/>
        </p:nvSpPr>
        <p:spPr>
          <a:xfrm>
            <a:off x="827584" y="2276872"/>
            <a:ext cx="1368152" cy="648072"/>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38" name="37 Metin kutusu"/>
          <p:cNvSpPr txBox="1"/>
          <p:nvPr/>
        </p:nvSpPr>
        <p:spPr>
          <a:xfrm>
            <a:off x="899592" y="548680"/>
            <a:ext cx="1440160" cy="276999"/>
          </a:xfrm>
          <a:prstGeom prst="rect">
            <a:avLst/>
          </a:prstGeom>
          <a:noFill/>
        </p:spPr>
        <p:txBody>
          <a:bodyPr wrap="square" rtlCol="0" anchor="ctr">
            <a:spAutoFit/>
          </a:bodyPr>
          <a:lstStyle/>
          <a:p>
            <a:r>
              <a:rPr lang="tr-TR" sz="1200" dirty="0" smtClean="0">
                <a:latin typeface="Times New Roman" pitchFamily="18" charset="0"/>
                <a:cs typeface="Times New Roman" pitchFamily="18" charset="0"/>
              </a:rPr>
              <a:t>AMAÇ HEDEF</a:t>
            </a:r>
            <a:endParaRPr lang="tr-TR" sz="1200" dirty="0">
              <a:latin typeface="Times New Roman" pitchFamily="18" charset="0"/>
              <a:cs typeface="Times New Roman" pitchFamily="18" charset="0"/>
            </a:endParaRPr>
          </a:p>
        </p:txBody>
      </p:sp>
      <p:sp>
        <p:nvSpPr>
          <p:cNvPr id="40" name="39 Metin kutusu"/>
          <p:cNvSpPr txBox="1"/>
          <p:nvPr/>
        </p:nvSpPr>
        <p:spPr>
          <a:xfrm>
            <a:off x="899592" y="2276872"/>
            <a:ext cx="1440160" cy="646331"/>
          </a:xfrm>
          <a:prstGeom prst="rect">
            <a:avLst/>
          </a:prstGeom>
          <a:noFill/>
        </p:spPr>
        <p:txBody>
          <a:bodyPr wrap="square" rtlCol="0">
            <a:spAutoFit/>
          </a:bodyPr>
          <a:lstStyle/>
          <a:p>
            <a:r>
              <a:rPr lang="tr-TR" sz="1200" dirty="0" smtClean="0">
                <a:latin typeface="Times New Roman" pitchFamily="18" charset="0"/>
                <a:cs typeface="Times New Roman" pitchFamily="18" charset="0"/>
              </a:rPr>
              <a:t>UYGULAMA, PLAN VE POLİTİKALAR</a:t>
            </a:r>
            <a:endParaRPr lang="tr-TR" sz="1200" dirty="0">
              <a:latin typeface="Times New Roman" pitchFamily="18" charset="0"/>
              <a:cs typeface="Times New Roman" pitchFamily="18" charset="0"/>
            </a:endParaRPr>
          </a:p>
        </p:txBody>
      </p:sp>
      <p:sp>
        <p:nvSpPr>
          <p:cNvPr id="46" name="45 Dikdörtgen"/>
          <p:cNvSpPr/>
          <p:nvPr/>
        </p:nvSpPr>
        <p:spPr>
          <a:xfrm>
            <a:off x="7380312" y="1124744"/>
            <a:ext cx="1547664" cy="1152127"/>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47" name="46 Metin kutusu"/>
          <p:cNvSpPr txBox="1"/>
          <p:nvPr/>
        </p:nvSpPr>
        <p:spPr>
          <a:xfrm>
            <a:off x="7380312" y="1373867"/>
            <a:ext cx="1619672" cy="830997"/>
          </a:xfrm>
          <a:prstGeom prst="rect">
            <a:avLst/>
          </a:prstGeom>
          <a:noFill/>
        </p:spPr>
        <p:txBody>
          <a:bodyPr wrap="square" rtlCol="0">
            <a:spAutoFit/>
          </a:bodyPr>
          <a:lstStyle/>
          <a:p>
            <a:pPr lvl="0" algn="ctr"/>
            <a:r>
              <a:rPr lang="tr-TR" sz="1200" dirty="0" smtClean="0">
                <a:latin typeface="Times New Roman" pitchFamily="18" charset="0"/>
                <a:cs typeface="Times New Roman" pitchFamily="18" charset="0"/>
              </a:rPr>
              <a:t>BAŞARI ÖLÇME VE STRATEJİLERİ DEĞERLEME</a:t>
            </a:r>
          </a:p>
          <a:p>
            <a:pPr algn="ctr"/>
            <a:endParaRPr lang="tr-TR" sz="1200" dirty="0">
              <a:latin typeface="Times New Roman" pitchFamily="18" charset="0"/>
              <a:cs typeface="Times New Roman" pitchFamily="18" charset="0"/>
            </a:endParaRPr>
          </a:p>
        </p:txBody>
      </p:sp>
      <p:sp>
        <p:nvSpPr>
          <p:cNvPr id="50" name="49 Dikdörtgen"/>
          <p:cNvSpPr/>
          <p:nvPr/>
        </p:nvSpPr>
        <p:spPr>
          <a:xfrm>
            <a:off x="3707904" y="4509120"/>
            <a:ext cx="2004972" cy="1224136"/>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51" name="50 Metin kutusu"/>
          <p:cNvSpPr txBox="1"/>
          <p:nvPr/>
        </p:nvSpPr>
        <p:spPr>
          <a:xfrm>
            <a:off x="3707904" y="4798893"/>
            <a:ext cx="2011930" cy="646331"/>
          </a:xfrm>
          <a:prstGeom prst="rect">
            <a:avLst/>
          </a:prstGeom>
          <a:noFill/>
        </p:spPr>
        <p:txBody>
          <a:bodyPr wrap="square" rtlCol="0">
            <a:spAutoFit/>
          </a:bodyPr>
          <a:lstStyle/>
          <a:p>
            <a:pPr lvl="0" algn="ctr" fontAlgn="base">
              <a:spcBef>
                <a:spcPct val="0"/>
              </a:spcBef>
              <a:spcAft>
                <a:spcPts val="1000"/>
              </a:spcAft>
            </a:pPr>
            <a:r>
              <a:rPr lang="tr-TR" sz="1200" dirty="0" smtClean="0">
                <a:latin typeface="Times New Roman" pitchFamily="18" charset="0"/>
                <a:cs typeface="Times New Roman" pitchFamily="18" charset="0"/>
              </a:rPr>
              <a:t>DÜZELTİCİ VE AYARLAYICI ÖNLEMLER ALMA</a:t>
            </a:r>
          </a:p>
        </p:txBody>
      </p:sp>
      <p:sp>
        <p:nvSpPr>
          <p:cNvPr id="52" name="51 Dikdörtgen"/>
          <p:cNvSpPr/>
          <p:nvPr/>
        </p:nvSpPr>
        <p:spPr>
          <a:xfrm>
            <a:off x="1032357" y="4509120"/>
            <a:ext cx="1883459" cy="1224135"/>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53" name="52 Metin kutusu"/>
          <p:cNvSpPr txBox="1"/>
          <p:nvPr/>
        </p:nvSpPr>
        <p:spPr>
          <a:xfrm>
            <a:off x="1032357" y="4653136"/>
            <a:ext cx="1872208" cy="1015663"/>
          </a:xfrm>
          <a:prstGeom prst="rect">
            <a:avLst/>
          </a:prstGeom>
          <a:noFill/>
        </p:spPr>
        <p:txBody>
          <a:bodyPr wrap="square" rtlCol="0">
            <a:spAutoFit/>
          </a:bodyPr>
          <a:lstStyle/>
          <a:p>
            <a:pPr lvl="0" algn="ctr"/>
            <a:r>
              <a:rPr lang="tr-TR" sz="1200" dirty="0" smtClean="0">
                <a:latin typeface="Times New Roman" pitchFamily="18" charset="0"/>
                <a:cs typeface="Times New Roman" pitchFamily="18" charset="0"/>
              </a:rPr>
              <a:t>AMAÇ, STRATEJİ, UYGULAMA, PLAN VE POLİTİKALARINDA DÜZELTME YAP</a:t>
            </a:r>
          </a:p>
          <a:p>
            <a:pPr algn="ctr"/>
            <a:endParaRPr lang="tr-TR" sz="1200" dirty="0">
              <a:latin typeface="Times New Roman" pitchFamily="18" charset="0"/>
              <a:cs typeface="Times New Roman" pitchFamily="18" charset="0"/>
            </a:endParaRPr>
          </a:p>
        </p:txBody>
      </p:sp>
      <p:sp>
        <p:nvSpPr>
          <p:cNvPr id="69" name="68 Sağ Ok"/>
          <p:cNvSpPr/>
          <p:nvPr/>
        </p:nvSpPr>
        <p:spPr>
          <a:xfrm flipV="1">
            <a:off x="2195736" y="1556792"/>
            <a:ext cx="648072" cy="360040"/>
          </a:xfrm>
          <a:prstGeom prst="righ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71" name="70 Sağ Ok"/>
          <p:cNvSpPr/>
          <p:nvPr/>
        </p:nvSpPr>
        <p:spPr>
          <a:xfrm>
            <a:off x="216024" y="620688"/>
            <a:ext cx="611560" cy="288032"/>
          </a:xfrm>
          <a:prstGeom prst="righ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72" name="71 Sağ Ok"/>
          <p:cNvSpPr/>
          <p:nvPr/>
        </p:nvSpPr>
        <p:spPr>
          <a:xfrm flipV="1">
            <a:off x="323528" y="1556792"/>
            <a:ext cx="432048" cy="288032"/>
          </a:xfrm>
          <a:prstGeom prst="righ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77" name="76 Aşağı Ok"/>
          <p:cNvSpPr/>
          <p:nvPr/>
        </p:nvSpPr>
        <p:spPr>
          <a:xfrm>
            <a:off x="7956376" y="2276872"/>
            <a:ext cx="360040" cy="2232248"/>
          </a:xfrm>
          <a:prstGeom prst="down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78" name="77 Sol Ok"/>
          <p:cNvSpPr/>
          <p:nvPr/>
        </p:nvSpPr>
        <p:spPr>
          <a:xfrm>
            <a:off x="5724128" y="5085184"/>
            <a:ext cx="1152128" cy="288032"/>
          </a:xfrm>
          <a:prstGeom prst="lef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80" name="79 Yukarı Ok"/>
          <p:cNvSpPr/>
          <p:nvPr/>
        </p:nvSpPr>
        <p:spPr>
          <a:xfrm>
            <a:off x="3347864" y="3717032"/>
            <a:ext cx="288032" cy="1440160"/>
          </a:xfrm>
          <a:prstGeom prst="up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88" name="87 Sağ Ok"/>
          <p:cNvSpPr/>
          <p:nvPr/>
        </p:nvSpPr>
        <p:spPr>
          <a:xfrm>
            <a:off x="323528" y="5085184"/>
            <a:ext cx="683568" cy="288031"/>
          </a:xfrm>
          <a:prstGeom prst="righ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89" name="88 Sağ Ok"/>
          <p:cNvSpPr/>
          <p:nvPr/>
        </p:nvSpPr>
        <p:spPr>
          <a:xfrm flipV="1">
            <a:off x="323528" y="2492896"/>
            <a:ext cx="432048" cy="288032"/>
          </a:xfrm>
          <a:prstGeom prst="righ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90" name="89 Yukarı Ok"/>
          <p:cNvSpPr/>
          <p:nvPr/>
        </p:nvSpPr>
        <p:spPr>
          <a:xfrm>
            <a:off x="3347864" y="2276872"/>
            <a:ext cx="288032" cy="1080120"/>
          </a:xfrm>
          <a:prstGeom prst="up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92" name="91 Sağ Ok"/>
          <p:cNvSpPr/>
          <p:nvPr/>
        </p:nvSpPr>
        <p:spPr>
          <a:xfrm flipV="1">
            <a:off x="4427984" y="1556792"/>
            <a:ext cx="648072" cy="360040"/>
          </a:xfrm>
          <a:prstGeom prst="righ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93" name="92 Sağ Ok"/>
          <p:cNvSpPr/>
          <p:nvPr/>
        </p:nvSpPr>
        <p:spPr>
          <a:xfrm flipV="1">
            <a:off x="6660232" y="1556792"/>
            <a:ext cx="720080" cy="360040"/>
          </a:xfrm>
          <a:prstGeom prst="righ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96" name="95 Yukarı Bükülü Ok"/>
          <p:cNvSpPr/>
          <p:nvPr/>
        </p:nvSpPr>
        <p:spPr>
          <a:xfrm>
            <a:off x="2195736" y="1916832"/>
            <a:ext cx="432048" cy="936104"/>
          </a:xfrm>
          <a:prstGeom prst="bentUp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97" name="96 Yukarı Bükülü Ok"/>
          <p:cNvSpPr/>
          <p:nvPr/>
        </p:nvSpPr>
        <p:spPr>
          <a:xfrm flipV="1">
            <a:off x="2195736" y="548680"/>
            <a:ext cx="432048" cy="1080120"/>
          </a:xfrm>
          <a:prstGeom prst="bentUpArrow">
            <a:avLst>
              <a:gd name="adj1" fmla="val 25000"/>
              <a:gd name="adj2" fmla="val 25000"/>
              <a:gd name="adj3" fmla="val 33818"/>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79" name="78 Sol Ok"/>
          <p:cNvSpPr/>
          <p:nvPr/>
        </p:nvSpPr>
        <p:spPr>
          <a:xfrm>
            <a:off x="2915816" y="5085184"/>
            <a:ext cx="792088" cy="288032"/>
          </a:xfrm>
          <a:prstGeom prst="leftArrow">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54" name="53 Dikdörtgen"/>
          <p:cNvSpPr/>
          <p:nvPr/>
        </p:nvSpPr>
        <p:spPr>
          <a:xfrm>
            <a:off x="6876256" y="4509120"/>
            <a:ext cx="2160240" cy="1224136"/>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84" name="83 Dikdörtgen"/>
          <p:cNvSpPr/>
          <p:nvPr/>
        </p:nvSpPr>
        <p:spPr>
          <a:xfrm>
            <a:off x="216025" y="836712"/>
            <a:ext cx="107504" cy="4464496"/>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58" name="57 Dikdörtgen"/>
          <p:cNvSpPr/>
          <p:nvPr/>
        </p:nvSpPr>
        <p:spPr>
          <a:xfrm>
            <a:off x="2123728" y="3356992"/>
            <a:ext cx="3024336" cy="360040"/>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98" name="97 Metin kutusu"/>
          <p:cNvSpPr txBox="1"/>
          <p:nvPr/>
        </p:nvSpPr>
        <p:spPr>
          <a:xfrm>
            <a:off x="2555776" y="3356992"/>
            <a:ext cx="2448272" cy="307777"/>
          </a:xfrm>
          <a:prstGeom prst="rect">
            <a:avLst/>
          </a:prstGeom>
          <a:noFill/>
        </p:spPr>
        <p:txBody>
          <a:bodyPr wrap="square" rtlCol="0" anchor="ctr">
            <a:spAutoFit/>
          </a:bodyPr>
          <a:lstStyle/>
          <a:p>
            <a:r>
              <a:rPr lang="tr-TR" sz="1400" dirty="0" smtClean="0">
                <a:latin typeface="Times New Roman" pitchFamily="18" charset="0"/>
                <a:cs typeface="Times New Roman" pitchFamily="18" charset="0"/>
              </a:rPr>
              <a:t>ÖLÇÜTLERİ AYARLA </a:t>
            </a:r>
            <a:endParaRPr lang="tr-TR" sz="1400" dirty="0">
              <a:latin typeface="Times New Roman" pitchFamily="18" charset="0"/>
              <a:cs typeface="Times New Roman" pitchFamily="18" charset="0"/>
            </a:endParaRPr>
          </a:p>
        </p:txBody>
      </p:sp>
      <p:sp>
        <p:nvSpPr>
          <p:cNvPr id="99" name="98 Metin kutusu"/>
          <p:cNvSpPr txBox="1"/>
          <p:nvPr/>
        </p:nvSpPr>
        <p:spPr>
          <a:xfrm>
            <a:off x="6948264" y="4564285"/>
            <a:ext cx="2088232" cy="1384995"/>
          </a:xfrm>
          <a:prstGeom prst="rect">
            <a:avLst/>
          </a:prstGeom>
          <a:noFill/>
        </p:spPr>
        <p:txBody>
          <a:bodyPr wrap="square" rtlCol="0">
            <a:spAutoFit/>
          </a:bodyPr>
          <a:lstStyle/>
          <a:p>
            <a:pPr lvl="0" algn="ctr"/>
            <a:r>
              <a:rPr lang="tr-TR" sz="1200" dirty="0" smtClean="0">
                <a:latin typeface="Times New Roman" pitchFamily="18" charset="0"/>
                <a:cs typeface="Times New Roman" pitchFamily="18" charset="0"/>
              </a:rPr>
              <a:t>NİTELİKSEL ÖLÇÜTLERDEN DE YARARLANARAK SAPMALARIN NEDENLERİNİ ANALİZ ETME</a:t>
            </a:r>
          </a:p>
          <a:p>
            <a:pPr algn="ctr"/>
            <a:endParaRPr lang="tr-TR" sz="1200" dirty="0">
              <a:latin typeface="Times New Roman" pitchFamily="18" charset="0"/>
              <a:cs typeface="Times New Roman" pitchFamily="18" charset="0"/>
            </a:endParaRPr>
          </a:p>
        </p:txBody>
      </p:sp>
      <p:sp>
        <p:nvSpPr>
          <p:cNvPr id="42" name="41 Dikdörtgen"/>
          <p:cNvSpPr/>
          <p:nvPr/>
        </p:nvSpPr>
        <p:spPr>
          <a:xfrm>
            <a:off x="2880320" y="1124744"/>
            <a:ext cx="1547664" cy="1152127"/>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43" name="42 Metin kutusu"/>
          <p:cNvSpPr txBox="1"/>
          <p:nvPr/>
        </p:nvSpPr>
        <p:spPr>
          <a:xfrm>
            <a:off x="2987824" y="1394192"/>
            <a:ext cx="1467992" cy="646331"/>
          </a:xfrm>
          <a:prstGeom prst="rect">
            <a:avLst/>
          </a:prstGeom>
          <a:noFill/>
        </p:spPr>
        <p:txBody>
          <a:bodyPr wrap="square" rtlCol="0">
            <a:spAutoFit/>
          </a:bodyPr>
          <a:lstStyle/>
          <a:p>
            <a:r>
              <a:rPr lang="tr-TR" sz="1200" dirty="0" smtClean="0">
                <a:latin typeface="Times New Roman" pitchFamily="18" charset="0"/>
                <a:cs typeface="Times New Roman" pitchFamily="18" charset="0"/>
              </a:rPr>
              <a:t>BAŞARI STANDART VE ÖLÇÜLERİ</a:t>
            </a:r>
            <a:endParaRPr lang="tr-TR" sz="1200" dirty="0">
              <a:latin typeface="Times New Roman" pitchFamily="18" charset="0"/>
              <a:cs typeface="Times New Roman" pitchFamily="18" charset="0"/>
            </a:endParaRPr>
          </a:p>
        </p:txBody>
      </p:sp>
      <p:sp>
        <p:nvSpPr>
          <p:cNvPr id="44" name="43 Dikdörtgen"/>
          <p:cNvSpPr/>
          <p:nvPr/>
        </p:nvSpPr>
        <p:spPr>
          <a:xfrm>
            <a:off x="5112567" y="1124744"/>
            <a:ext cx="1547664" cy="1152127"/>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45" name="44 Metin kutusu"/>
          <p:cNvSpPr txBox="1"/>
          <p:nvPr/>
        </p:nvSpPr>
        <p:spPr>
          <a:xfrm>
            <a:off x="4932040" y="1189201"/>
            <a:ext cx="1944215" cy="1015663"/>
          </a:xfrm>
          <a:prstGeom prst="rect">
            <a:avLst/>
          </a:prstGeom>
          <a:noFill/>
        </p:spPr>
        <p:txBody>
          <a:bodyPr wrap="square" rtlCol="0">
            <a:spAutoFit/>
          </a:bodyPr>
          <a:lstStyle/>
          <a:p>
            <a:pPr algn="ctr"/>
            <a:r>
              <a:rPr lang="tr-TR" sz="1200" dirty="0" smtClean="0">
                <a:latin typeface="Times New Roman" pitchFamily="18" charset="0"/>
                <a:cs typeface="Times New Roman" pitchFamily="18" charset="0"/>
              </a:rPr>
              <a:t>UYGULAMA SONUÇLARINI BELİRLEME</a:t>
            </a:r>
          </a:p>
          <a:p>
            <a:pPr algn="ctr"/>
            <a:r>
              <a:rPr lang="tr-TR" sz="1200" dirty="0" smtClean="0">
                <a:latin typeface="Times New Roman" pitchFamily="18" charset="0"/>
                <a:cs typeface="Times New Roman" pitchFamily="18" charset="0"/>
              </a:rPr>
              <a:t>(GERİ BESLEME VE RAPORLAMA)</a:t>
            </a:r>
            <a:endParaRPr lang="tr-TR" sz="1200" dirty="0">
              <a:latin typeface="Times New Roman" pitchFamily="18" charset="0"/>
              <a:cs typeface="Times New Roman" pitchFamily="18" charset="0"/>
            </a:endParaRPr>
          </a:p>
        </p:txBody>
      </p:sp>
      <p:sp>
        <p:nvSpPr>
          <p:cNvPr id="36" name="35 Dikdörtgen"/>
          <p:cNvSpPr/>
          <p:nvPr/>
        </p:nvSpPr>
        <p:spPr>
          <a:xfrm>
            <a:off x="827584" y="1340768"/>
            <a:ext cx="1368152" cy="648072"/>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sz="1400">
              <a:latin typeface="Times New Roman" pitchFamily="18" charset="0"/>
              <a:cs typeface="Times New Roman" pitchFamily="18" charset="0"/>
            </a:endParaRPr>
          </a:p>
        </p:txBody>
      </p:sp>
      <p:sp>
        <p:nvSpPr>
          <p:cNvPr id="39" name="38 Metin kutusu"/>
          <p:cNvSpPr txBox="1"/>
          <p:nvPr/>
        </p:nvSpPr>
        <p:spPr>
          <a:xfrm>
            <a:off x="899592" y="1567825"/>
            <a:ext cx="1440160" cy="276999"/>
          </a:xfrm>
          <a:prstGeom prst="rect">
            <a:avLst/>
          </a:prstGeom>
          <a:noFill/>
        </p:spPr>
        <p:txBody>
          <a:bodyPr wrap="square" rtlCol="0" anchor="ctr">
            <a:spAutoFit/>
          </a:bodyPr>
          <a:lstStyle/>
          <a:p>
            <a:r>
              <a:rPr lang="tr-TR" sz="1200" dirty="0" smtClean="0">
                <a:latin typeface="Times New Roman" pitchFamily="18" charset="0"/>
                <a:cs typeface="Times New Roman" pitchFamily="18" charset="0"/>
              </a:rPr>
              <a:t>STRATEJİLER</a:t>
            </a:r>
            <a:endParaRPr lang="tr-TR"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9176162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Yasemin.KLMN-AA0CC8569B\Belgelerim\Downloads\küçükr\arka_plan2.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8610" name="Rectangle 2"/>
          <p:cNvSpPr>
            <a:spLocks noGrp="1" noChangeArrowheads="1"/>
          </p:cNvSpPr>
          <p:nvPr>
            <p:ph type="title"/>
          </p:nvPr>
        </p:nvSpPr>
        <p:spPr>
          <a:xfrm>
            <a:off x="0" y="515144"/>
            <a:ext cx="9144000" cy="1257672"/>
          </a:xfrm>
          <a:noFill/>
          <a:ln/>
        </p:spPr>
        <p:txBody>
          <a:bodyPr>
            <a:noAutofit/>
          </a:bodyPr>
          <a:lstStyle/>
          <a:p>
            <a:pPr algn="ctr"/>
            <a:r>
              <a:rPr lang="tr-TR"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ea typeface="+mn-ea"/>
                <a:cs typeface="Times New Roman" pitchFamily="18" charset="0"/>
              </a:rPr>
              <a:t>ÇAĞDAŞ</a:t>
            </a:r>
            <a:r>
              <a:rPr lang="tr-TR" b="1" dirty="0" smtClean="0">
                <a:ln w="12700">
                  <a:solidFill>
                    <a:schemeClr val="tx2">
                      <a:satMod val="155000"/>
                    </a:schemeClr>
                  </a:solidFill>
                  <a:prstDash val="solid"/>
                </a:ln>
                <a:solidFill>
                  <a:srgbClr val="5353FF"/>
                </a:solidFill>
                <a:latin typeface="Times New Roman" pitchFamily="18" charset="0"/>
                <a:cs typeface="Times New Roman" pitchFamily="18" charset="0"/>
              </a:rPr>
              <a:t> </a:t>
            </a:r>
            <a:r>
              <a:rPr lang="tr-TR"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ea typeface="+mn-ea"/>
                <a:cs typeface="Times New Roman" pitchFamily="18" charset="0"/>
              </a:rPr>
              <a:t>STRATEJİK KONTROL </a:t>
            </a:r>
            <a:r>
              <a:rPr lang="tr-TR"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ea typeface="+mn-ea"/>
                <a:cs typeface="Times New Roman" pitchFamily="18" charset="0"/>
              </a:rPr>
              <a:t>YAKLAŞIMI</a:t>
            </a:r>
            <a:endParaRPr lang="tr-TR"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ea typeface="+mn-ea"/>
              <a:cs typeface="Times New Roman" pitchFamily="18" charset="0"/>
            </a:endParaRPr>
          </a:p>
        </p:txBody>
      </p:sp>
      <p:sp>
        <p:nvSpPr>
          <p:cNvPr id="68611" name="Rectangle 3"/>
          <p:cNvSpPr>
            <a:spLocks noGrp="1" noChangeArrowheads="1"/>
          </p:cNvSpPr>
          <p:nvPr>
            <p:ph idx="1"/>
          </p:nvPr>
        </p:nvSpPr>
        <p:spPr>
          <a:xfrm>
            <a:off x="179512" y="4193704"/>
            <a:ext cx="8784976" cy="2403648"/>
          </a:xfrm>
          <a:noFill/>
          <a:ln/>
        </p:spPr>
        <p:txBody>
          <a:bodyPr>
            <a:normAutofit/>
          </a:bodyPr>
          <a:lstStyle/>
          <a:p>
            <a:pPr marL="0" indent="0" algn="just">
              <a:buFontTx/>
              <a:buNone/>
            </a:pPr>
            <a:r>
              <a:rPr lang="tr-TR" sz="2200" dirty="0" smtClean="0">
                <a:latin typeface="Times New Roman" pitchFamily="18" charset="0"/>
                <a:cs typeface="Times New Roman" pitchFamily="18" charset="0"/>
              </a:rPr>
              <a:t>Çağdaş kontrol sistemi geleneksel kontrol sistemindeki gibi yürütmenin kontrolü ve düzeltilmesi için </a:t>
            </a:r>
            <a:r>
              <a:rPr lang="tr-TR" sz="2200" dirty="0" smtClean="0">
                <a:solidFill>
                  <a:srgbClr val="0000B4"/>
                </a:solidFill>
                <a:latin typeface="Times New Roman" pitchFamily="18" charset="0"/>
                <a:cs typeface="Times New Roman" pitchFamily="18" charset="0"/>
              </a:rPr>
              <a:t>geri besleme kontrolünü </a:t>
            </a:r>
            <a:r>
              <a:rPr lang="tr-TR" sz="2200" dirty="0" smtClean="0">
                <a:latin typeface="Times New Roman" pitchFamily="18" charset="0"/>
                <a:cs typeface="Times New Roman" pitchFamily="18" charset="0"/>
              </a:rPr>
              <a:t>içerdiği gibi aynı zamanda </a:t>
            </a:r>
            <a:r>
              <a:rPr lang="tr-TR" sz="2200" dirty="0" smtClean="0">
                <a:solidFill>
                  <a:srgbClr val="0000B4"/>
                </a:solidFill>
                <a:latin typeface="Times New Roman" pitchFamily="18" charset="0"/>
                <a:cs typeface="Times New Roman" pitchFamily="18" charset="0"/>
              </a:rPr>
              <a:t>tahminlerin kontrolü ve stratejik gözetim </a:t>
            </a:r>
            <a:r>
              <a:rPr lang="tr-TR" sz="2200" dirty="0" smtClean="0">
                <a:latin typeface="Times New Roman" pitchFamily="18" charset="0"/>
                <a:cs typeface="Times New Roman" pitchFamily="18" charset="0"/>
              </a:rPr>
              <a:t>gibi iki işlevi ile </a:t>
            </a:r>
            <a:r>
              <a:rPr lang="tr-TR" sz="2200" dirty="0">
                <a:solidFill>
                  <a:srgbClr val="0000B4"/>
                </a:solidFill>
                <a:latin typeface="Times New Roman" pitchFamily="18" charset="0"/>
                <a:cs typeface="Times New Roman" pitchFamily="18" charset="0"/>
              </a:rPr>
              <a:t>ileri besleme </a:t>
            </a:r>
            <a:r>
              <a:rPr lang="tr-TR" sz="2200" dirty="0" smtClean="0">
                <a:latin typeface="Times New Roman" pitchFamily="18" charset="0"/>
                <a:cs typeface="Times New Roman" pitchFamily="18" charset="0"/>
              </a:rPr>
              <a:t>özelliğine de sahiptir. </a:t>
            </a:r>
          </a:p>
          <a:p>
            <a:pPr marL="0" indent="0" algn="just">
              <a:buFontTx/>
              <a:buNone/>
            </a:pPr>
            <a:endParaRPr lang="tr-TR" sz="1200" dirty="0" smtClean="0">
              <a:latin typeface="Times New Roman" pitchFamily="18" charset="0"/>
              <a:cs typeface="Times New Roman" pitchFamily="18" charset="0"/>
            </a:endParaRPr>
          </a:p>
          <a:p>
            <a:pPr marL="0" indent="0" algn="just">
              <a:buFontTx/>
              <a:buNone/>
            </a:pPr>
            <a:r>
              <a:rPr lang="tr-TR" sz="2200" dirty="0" smtClean="0">
                <a:latin typeface="Times New Roman" pitchFamily="18" charset="0"/>
                <a:cs typeface="Times New Roman" pitchFamily="18" charset="0"/>
              </a:rPr>
              <a:t>Böylece önemli değişme ve trendleri de izleyerek değişmesi gereken hedef, standart ve stratejilerin zamanında değişmesine yardımcı olur. </a:t>
            </a:r>
            <a:endParaRPr lang="tr-TR" sz="2200" dirty="0">
              <a:latin typeface="Times New Roman" pitchFamily="18" charset="0"/>
              <a:cs typeface="Times New Roman" pitchFamily="18" charset="0"/>
            </a:endParaRPr>
          </a:p>
        </p:txBody>
      </p:sp>
      <p:pic>
        <p:nvPicPr>
          <p:cNvPr id="8194" name="Picture 2" descr="C:\Documents and Settings\Yasemin.KLMN-AA0CC8569B\Desktop\Stratejik Yonetim\strateji\maltepe-bilgisayar-kursu-hastan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5816" y="1844824"/>
            <a:ext cx="3240360" cy="237626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191567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2393</Words>
  <Application>Microsoft Office PowerPoint</Application>
  <PresentationFormat>Ekran Gösterisi (4:3)</PresentationFormat>
  <Paragraphs>299</Paragraphs>
  <Slides>33</Slides>
  <Notes>29</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Slayt 1</vt:lpstr>
      <vt:lpstr>Slayt 2</vt:lpstr>
      <vt:lpstr>Slayt 3</vt:lpstr>
      <vt:lpstr>Kontrol Evresinin Başlayabilmesi İçin Şu Hususların Belirlenmesi Zorunludur : </vt:lpstr>
      <vt:lpstr>Slayt 5</vt:lpstr>
      <vt:lpstr>Slayt 6</vt:lpstr>
      <vt:lpstr>Slayt 7</vt:lpstr>
      <vt:lpstr>Geleneksel stratejik kontrol süreci</vt:lpstr>
      <vt:lpstr>ÇAĞDAŞ STRATEJİK KONTROL YAKLAŞIMI</vt:lpstr>
      <vt:lpstr>Stratejik kontrollerde küresel ve çağdaş yaklaşım</vt:lpstr>
      <vt:lpstr> A. TAHMİNLERİN KONTROLÜ</vt:lpstr>
      <vt:lpstr>Slayt 12</vt:lpstr>
      <vt:lpstr>Slayt 13</vt:lpstr>
      <vt:lpstr>Stratejik gözetim açısından ele alınabilecek önemli dış çevresel değişkenler:</vt:lpstr>
      <vt:lpstr>C. UYGULAMA KONTROLÜ</vt:lpstr>
      <vt:lpstr>STRATEJİK UYGULAMA KONTROLÜ</vt:lpstr>
      <vt:lpstr>STRATEJİK KONTROLDE ÖRGÜTSEL DÜZEYLER</vt:lpstr>
      <vt:lpstr>STRATEJİK KONTROLDE PAZAR BAŞARISI</vt:lpstr>
      <vt:lpstr>STRATEJİK KONTROL İÇİN KULLANILABİLECEK BAŞARI DEĞERLENDİRME ÖLÇÜTLERİ </vt:lpstr>
      <vt:lpstr>II. Strateji Değerlemede Niteliksel Ölçütler</vt:lpstr>
      <vt:lpstr>Slayt 21</vt:lpstr>
      <vt:lpstr>Slayt 22</vt:lpstr>
      <vt:lpstr> </vt:lpstr>
      <vt:lpstr> </vt:lpstr>
      <vt:lpstr>STRATEJİK KONTROL VE DEĞERLENDİRME İÇİN G.E’NİN PIMS ANALİZİ ÖLÇÜTLERİ İLE FORTUNE ÖLÇÜTLERİ</vt:lpstr>
      <vt:lpstr>STRATEJİK KONTROL İÇİN MOTİVASYONUN ÖNEMİ</vt:lpstr>
      <vt:lpstr>ÖLÇME VE GERİ BESLEME </vt:lpstr>
      <vt:lpstr>Slayt 28</vt:lpstr>
      <vt:lpstr>İŞLETME VEYA SİB BAŞARISININ ÖLÇÜMÜ</vt:lpstr>
      <vt:lpstr>GERİ BESLEME</vt:lpstr>
      <vt:lpstr>Stratejik Değerleme ve Kontrol Teknikleri</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klmn</dc:creator>
  <cp:lastModifiedBy>Windows Kullanıcısı</cp:lastModifiedBy>
  <cp:revision>93</cp:revision>
  <dcterms:created xsi:type="dcterms:W3CDTF">2011-04-21T09:38:23Z</dcterms:created>
  <dcterms:modified xsi:type="dcterms:W3CDTF">2020-03-31T20:15:43Z</dcterms:modified>
</cp:coreProperties>
</file>