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Default Extension="wdp" ContentType="image/vnd.ms-photo"/>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10" r:id="rId3"/>
    <p:sldId id="311" r:id="rId4"/>
    <p:sldId id="312" r:id="rId5"/>
    <p:sldId id="259" r:id="rId6"/>
    <p:sldId id="299" r:id="rId7"/>
    <p:sldId id="260" r:id="rId8"/>
    <p:sldId id="261" r:id="rId9"/>
    <p:sldId id="262" r:id="rId10"/>
    <p:sldId id="300" r:id="rId11"/>
    <p:sldId id="265" r:id="rId12"/>
    <p:sldId id="266" r:id="rId13"/>
    <p:sldId id="267" r:id="rId14"/>
    <p:sldId id="268" r:id="rId15"/>
    <p:sldId id="269" r:id="rId16"/>
    <p:sldId id="302" r:id="rId17"/>
    <p:sldId id="303" r:id="rId18"/>
    <p:sldId id="304" r:id="rId19"/>
    <p:sldId id="307" r:id="rId20"/>
    <p:sldId id="306" r:id="rId21"/>
    <p:sldId id="274" r:id="rId22"/>
    <p:sldId id="275" r:id="rId23"/>
    <p:sldId id="276" r:id="rId24"/>
    <p:sldId id="277" r:id="rId25"/>
    <p:sldId id="278" r:id="rId26"/>
    <p:sldId id="289" r:id="rId27"/>
    <p:sldId id="290" r:id="rId28"/>
    <p:sldId id="291" r:id="rId29"/>
    <p:sldId id="292" r:id="rId30"/>
    <p:sldId id="293" r:id="rId31"/>
    <p:sldId id="294" r:id="rId32"/>
    <p:sldId id="308" r:id="rId33"/>
    <p:sldId id="301" r:id="rId34"/>
    <p:sldId id="30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FFC9E4"/>
    <a:srgbClr val="FFFF99"/>
    <a:srgbClr val="FDDBEA"/>
    <a:srgbClr val="FFC1C1"/>
    <a:srgbClr val="F89EA0"/>
    <a:srgbClr val="D0827E"/>
    <a:srgbClr val="FF7575"/>
    <a:srgbClr val="FF9F9F"/>
    <a:srgbClr val="F0E5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66" autoAdjust="0"/>
    <p:restoredTop sz="94545" autoAdjust="0"/>
  </p:normalViewPr>
  <p:slideViewPr>
    <p:cSldViewPr>
      <p:cViewPr varScale="1">
        <p:scale>
          <a:sx n="107" d="100"/>
          <a:sy n="107" d="100"/>
        </p:scale>
        <p:origin x="-168"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image" Target="../media/image3.jpeg"/><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gif"/></Relationships>
</file>

<file path=ppt/diagrams/_rels/data4.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image" Target="../media/image3.jpeg"/><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gif"/></Relationships>
</file>

<file path=ppt/diagrams/_rels/drawing4.xml.rels><?xml version="1.0" encoding="UTF-8" standalone="yes"?>
<Relationships xmlns="http://schemas.openxmlformats.org/package/2006/relationships"><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14CE02-8CC9-4B42-B39F-C8BEB9F14264}" type="doc">
      <dgm:prSet loTypeId="urn:microsoft.com/office/officeart/2008/layout/PictureStrips" loCatId="list" qsTypeId="urn:microsoft.com/office/officeart/2005/8/quickstyle/simple1" qsCatId="simple" csTypeId="urn:microsoft.com/office/officeart/2005/8/colors/colorful1#1" csCatId="colorful" phldr="1"/>
      <dgm:spPr/>
      <dgm:t>
        <a:bodyPr/>
        <a:lstStyle/>
        <a:p>
          <a:endParaRPr lang="tr-TR"/>
        </a:p>
      </dgm:t>
    </dgm:pt>
    <dgm:pt modelId="{037B94C3-FFB5-4CBF-9E58-126EB136A8F8}">
      <dgm:prSet/>
      <dgm:spPr/>
      <dgm:t>
        <a:bodyPr/>
        <a:lstStyle/>
        <a:p>
          <a:pPr rtl="0"/>
          <a:r>
            <a:rPr lang="tr-TR" dirty="0" smtClean="0"/>
            <a:t>Boston danışma kuruluşu portföy analizi</a:t>
          </a:r>
          <a:endParaRPr lang="tr-TR" dirty="0"/>
        </a:p>
      </dgm:t>
    </dgm:pt>
    <dgm:pt modelId="{D058A2E5-EB5C-42E4-BA0B-80D9F8020107}" type="parTrans" cxnId="{D1A7E0FA-412D-4464-A25C-9074EE4F8107}">
      <dgm:prSet/>
      <dgm:spPr/>
      <dgm:t>
        <a:bodyPr/>
        <a:lstStyle/>
        <a:p>
          <a:endParaRPr lang="tr-TR"/>
        </a:p>
      </dgm:t>
    </dgm:pt>
    <dgm:pt modelId="{B208814E-BF4D-4D51-A07D-F65ACC4C8373}" type="sibTrans" cxnId="{D1A7E0FA-412D-4464-A25C-9074EE4F8107}">
      <dgm:prSet/>
      <dgm:spPr/>
      <dgm:t>
        <a:bodyPr/>
        <a:lstStyle/>
        <a:p>
          <a:endParaRPr lang="tr-TR"/>
        </a:p>
      </dgm:t>
    </dgm:pt>
    <dgm:pt modelId="{6F64E719-9236-4F5B-B920-F8045DA2E54F}">
      <dgm:prSet/>
      <dgm:spPr/>
      <dgm:t>
        <a:bodyPr/>
        <a:lstStyle/>
        <a:p>
          <a:pPr rtl="0"/>
          <a:r>
            <a:rPr lang="tr-TR" dirty="0" smtClean="0"/>
            <a:t>Yönlendirici politika matrisi</a:t>
          </a:r>
          <a:endParaRPr lang="tr-TR" dirty="0"/>
        </a:p>
      </dgm:t>
    </dgm:pt>
    <dgm:pt modelId="{5E592E89-A43C-4EBB-BBED-A672969E8978}" type="parTrans" cxnId="{8E25AB7D-5B15-4EAA-B54E-FEA7022729F5}">
      <dgm:prSet/>
      <dgm:spPr/>
      <dgm:t>
        <a:bodyPr/>
        <a:lstStyle/>
        <a:p>
          <a:endParaRPr lang="tr-TR"/>
        </a:p>
      </dgm:t>
    </dgm:pt>
    <dgm:pt modelId="{0BA43F4A-8F9D-42E0-B0AE-24156E08A8C7}" type="sibTrans" cxnId="{8E25AB7D-5B15-4EAA-B54E-FEA7022729F5}">
      <dgm:prSet/>
      <dgm:spPr/>
      <dgm:t>
        <a:bodyPr/>
        <a:lstStyle/>
        <a:p>
          <a:endParaRPr lang="tr-TR"/>
        </a:p>
      </dgm:t>
    </dgm:pt>
    <dgm:pt modelId="{6E4E6AF6-D043-4835-BA1D-3103EC97EFFB}">
      <dgm:prSet/>
      <dgm:spPr/>
      <dgm:t>
        <a:bodyPr/>
        <a:lstStyle/>
        <a:p>
          <a:pPr rtl="0"/>
          <a:r>
            <a:rPr lang="tr-TR" dirty="0" smtClean="0"/>
            <a:t>Risk Matrisi </a:t>
          </a:r>
          <a:endParaRPr lang="tr-TR" dirty="0"/>
        </a:p>
      </dgm:t>
    </dgm:pt>
    <dgm:pt modelId="{1F4535D3-CE26-4304-936C-F5AABC35CE21}" type="parTrans" cxnId="{1907A085-5250-4058-A635-1E32234913D0}">
      <dgm:prSet/>
      <dgm:spPr/>
      <dgm:t>
        <a:bodyPr/>
        <a:lstStyle/>
        <a:p>
          <a:endParaRPr lang="tr-TR"/>
        </a:p>
      </dgm:t>
    </dgm:pt>
    <dgm:pt modelId="{8B5B2B83-8785-425A-9613-310FA64D80F3}" type="sibTrans" cxnId="{1907A085-5250-4058-A635-1E32234913D0}">
      <dgm:prSet/>
      <dgm:spPr/>
      <dgm:t>
        <a:bodyPr/>
        <a:lstStyle/>
        <a:p>
          <a:endParaRPr lang="tr-TR"/>
        </a:p>
      </dgm:t>
    </dgm:pt>
    <dgm:pt modelId="{2FE279FA-180D-4DA4-BCDD-37B49E85386E}">
      <dgm:prSet/>
      <dgm:spPr/>
      <dgm:t>
        <a:bodyPr/>
        <a:lstStyle/>
        <a:p>
          <a:pPr rtl="0"/>
          <a:r>
            <a:rPr lang="tr-TR" dirty="0" smtClean="0"/>
            <a:t>Trafik lambaları matrisi</a:t>
          </a:r>
          <a:endParaRPr lang="tr-TR" dirty="0"/>
        </a:p>
      </dgm:t>
    </dgm:pt>
    <dgm:pt modelId="{4A75BD90-1881-44B4-A533-5725EC946E82}" type="parTrans" cxnId="{7CC2E456-4A8D-45D7-9ECC-4FD9BFE5DCAB}">
      <dgm:prSet/>
      <dgm:spPr/>
      <dgm:t>
        <a:bodyPr/>
        <a:lstStyle/>
        <a:p>
          <a:endParaRPr lang="tr-TR"/>
        </a:p>
      </dgm:t>
    </dgm:pt>
    <dgm:pt modelId="{7332E431-B33F-4D4C-9A1A-0EA28F0E5631}" type="sibTrans" cxnId="{7CC2E456-4A8D-45D7-9ECC-4FD9BFE5DCAB}">
      <dgm:prSet/>
      <dgm:spPr/>
      <dgm:t>
        <a:bodyPr/>
        <a:lstStyle/>
        <a:p>
          <a:endParaRPr lang="tr-TR"/>
        </a:p>
      </dgm:t>
    </dgm:pt>
    <dgm:pt modelId="{1993E377-77BF-43C1-8939-61C03663C74B}">
      <dgm:prSet/>
      <dgm:spPr/>
      <dgm:t>
        <a:bodyPr/>
        <a:lstStyle/>
        <a:p>
          <a:pPr rtl="0"/>
          <a:r>
            <a:rPr lang="tr-TR" dirty="0" smtClean="0"/>
            <a:t>Stratejik kümeler analizi</a:t>
          </a:r>
          <a:endParaRPr lang="tr-TR" dirty="0"/>
        </a:p>
      </dgm:t>
    </dgm:pt>
    <dgm:pt modelId="{F455C63E-4C9B-431D-B39A-96F4E4FEE885}" type="parTrans" cxnId="{5EE090DF-16E1-433D-97F7-EF78C4F408B8}">
      <dgm:prSet/>
      <dgm:spPr/>
      <dgm:t>
        <a:bodyPr/>
        <a:lstStyle/>
        <a:p>
          <a:endParaRPr lang="tr-TR"/>
        </a:p>
      </dgm:t>
    </dgm:pt>
    <dgm:pt modelId="{E36F4174-E9D3-46DD-A5B7-FD41B31913F3}" type="sibTrans" cxnId="{5EE090DF-16E1-433D-97F7-EF78C4F408B8}">
      <dgm:prSet/>
      <dgm:spPr/>
      <dgm:t>
        <a:bodyPr/>
        <a:lstStyle/>
        <a:p>
          <a:endParaRPr lang="tr-TR"/>
        </a:p>
      </dgm:t>
    </dgm:pt>
    <dgm:pt modelId="{3920515D-B0B8-47F5-96E9-904804D65B09}">
      <dgm:prSet/>
      <dgm:spPr/>
      <dgm:t>
        <a:bodyPr/>
        <a:lstStyle/>
        <a:p>
          <a:pPr rtl="0"/>
          <a:r>
            <a:rPr lang="tr-TR" smtClean="0"/>
            <a:t>Hofer analizi</a:t>
          </a:r>
          <a:endParaRPr lang="tr-TR"/>
        </a:p>
      </dgm:t>
    </dgm:pt>
    <dgm:pt modelId="{3F706020-3BCF-449F-A683-D8D77B7E9F39}" type="parTrans" cxnId="{0C613B41-3245-4088-8E51-DBE2B1F7CF85}">
      <dgm:prSet/>
      <dgm:spPr/>
      <dgm:t>
        <a:bodyPr/>
        <a:lstStyle/>
        <a:p>
          <a:endParaRPr lang="tr-TR"/>
        </a:p>
      </dgm:t>
    </dgm:pt>
    <dgm:pt modelId="{0448463F-87A2-4517-A81B-642F07E718A7}" type="sibTrans" cxnId="{0C613B41-3245-4088-8E51-DBE2B1F7CF85}">
      <dgm:prSet/>
      <dgm:spPr/>
      <dgm:t>
        <a:bodyPr/>
        <a:lstStyle/>
        <a:p>
          <a:endParaRPr lang="tr-TR"/>
        </a:p>
      </dgm:t>
    </dgm:pt>
    <dgm:pt modelId="{80433AAE-B9A7-4BD4-890E-3C21B385B0FF}">
      <dgm:prSet/>
      <dgm:spPr/>
      <dgm:t>
        <a:bodyPr/>
        <a:lstStyle/>
        <a:p>
          <a:pPr rtl="0"/>
          <a:r>
            <a:rPr lang="tr-TR" dirty="0" smtClean="0"/>
            <a:t>Ana Şirket Stratejisi Geliştirme </a:t>
          </a:r>
          <a:endParaRPr lang="tr-TR" dirty="0"/>
        </a:p>
      </dgm:t>
    </dgm:pt>
    <dgm:pt modelId="{E5625357-8162-46D1-8D0E-E1EFF2209126}" type="parTrans" cxnId="{D6D2C406-02ED-462B-B401-B96D4D274668}">
      <dgm:prSet/>
      <dgm:spPr/>
      <dgm:t>
        <a:bodyPr/>
        <a:lstStyle/>
        <a:p>
          <a:endParaRPr lang="tr-TR"/>
        </a:p>
      </dgm:t>
    </dgm:pt>
    <dgm:pt modelId="{11EA1E34-93E6-4E23-A45B-E457DD9891FC}" type="sibTrans" cxnId="{D6D2C406-02ED-462B-B401-B96D4D274668}">
      <dgm:prSet/>
      <dgm:spPr/>
      <dgm:t>
        <a:bodyPr/>
        <a:lstStyle/>
        <a:p>
          <a:endParaRPr lang="tr-TR"/>
        </a:p>
      </dgm:t>
    </dgm:pt>
    <dgm:pt modelId="{34B6F1D2-4667-42B0-AFA4-47B10BC36A8D}" type="pres">
      <dgm:prSet presAssocID="{9514CE02-8CC9-4B42-B39F-C8BEB9F14264}" presName="Name0" presStyleCnt="0">
        <dgm:presLayoutVars>
          <dgm:dir/>
          <dgm:resizeHandles val="exact"/>
        </dgm:presLayoutVars>
      </dgm:prSet>
      <dgm:spPr/>
      <dgm:t>
        <a:bodyPr/>
        <a:lstStyle/>
        <a:p>
          <a:endParaRPr lang="tr-TR"/>
        </a:p>
      </dgm:t>
    </dgm:pt>
    <dgm:pt modelId="{FA7588C6-F83B-4A44-8BBF-C6BD9E4342FD}" type="pres">
      <dgm:prSet presAssocID="{037B94C3-FFB5-4CBF-9E58-126EB136A8F8}" presName="composite" presStyleCnt="0"/>
      <dgm:spPr/>
    </dgm:pt>
    <dgm:pt modelId="{4B61DDA6-0E8B-43BA-BFFB-C9FFA573EC4C}" type="pres">
      <dgm:prSet presAssocID="{037B94C3-FFB5-4CBF-9E58-126EB136A8F8}" presName="rect1" presStyleLbl="trAlignAcc1" presStyleIdx="0" presStyleCnt="7" custScaleY="146982">
        <dgm:presLayoutVars>
          <dgm:bulletEnabled val="1"/>
        </dgm:presLayoutVars>
      </dgm:prSet>
      <dgm:spPr/>
      <dgm:t>
        <a:bodyPr/>
        <a:lstStyle/>
        <a:p>
          <a:endParaRPr lang="tr-TR"/>
        </a:p>
      </dgm:t>
    </dgm:pt>
    <dgm:pt modelId="{59AE2098-9773-4EBF-A017-C0035FCEC4A5}" type="pres">
      <dgm:prSet presAssocID="{037B94C3-FFB5-4CBF-9E58-126EB136A8F8}" presName="rect2" presStyleLbl="fgImgPlace1" presStyleIdx="0" presStyleCnt="7" custScaleY="146982"/>
      <dgm:spPr>
        <a:blipFill>
          <a:blip xmlns:r="http://schemas.openxmlformats.org/officeDocument/2006/relationships" r:embed="rId1">
            <a:extLst>
              <a:ext uri="{28A0092B-C50C-407E-A947-70E740481C1C}">
                <a14:useLocalDpi xmlns="" xmlns:a14="http://schemas.microsoft.com/office/drawing/2010/main" val="0"/>
              </a:ext>
            </a:extLst>
          </a:blip>
          <a:srcRect/>
          <a:stretch>
            <a:fillRect l="-97000" r="-97000"/>
          </a:stretch>
        </a:blipFill>
      </dgm:spPr>
    </dgm:pt>
    <dgm:pt modelId="{A9B81239-E3D2-4402-A930-114B6091E89B}" type="pres">
      <dgm:prSet presAssocID="{B208814E-BF4D-4D51-A07D-F65ACC4C8373}" presName="sibTrans" presStyleCnt="0"/>
      <dgm:spPr/>
    </dgm:pt>
    <dgm:pt modelId="{C19806EF-E884-456C-9800-38C9C2DE0CB4}" type="pres">
      <dgm:prSet presAssocID="{6F64E719-9236-4F5B-B920-F8045DA2E54F}" presName="composite" presStyleCnt="0"/>
      <dgm:spPr/>
    </dgm:pt>
    <dgm:pt modelId="{C3CAAFE3-E388-4AFE-B998-D7C0A4054224}" type="pres">
      <dgm:prSet presAssocID="{6F64E719-9236-4F5B-B920-F8045DA2E54F}" presName="rect1" presStyleLbl="trAlignAcc1" presStyleIdx="1" presStyleCnt="7" custScaleY="146982">
        <dgm:presLayoutVars>
          <dgm:bulletEnabled val="1"/>
        </dgm:presLayoutVars>
      </dgm:prSet>
      <dgm:spPr/>
      <dgm:t>
        <a:bodyPr/>
        <a:lstStyle/>
        <a:p>
          <a:endParaRPr lang="tr-TR"/>
        </a:p>
      </dgm:t>
    </dgm:pt>
    <dgm:pt modelId="{2088C2B3-D301-43BB-A650-4BEB778C85CD}" type="pres">
      <dgm:prSet presAssocID="{6F64E719-9236-4F5B-B920-F8045DA2E54F}" presName="rect2" presStyleLbl="fgImgPlace1" presStyleIdx="1" presStyleCnt="7" custScaleY="146982"/>
      <dgm:spPr>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l="-33000" r="-33000"/>
          </a:stretch>
        </a:blipFill>
      </dgm:spPr>
    </dgm:pt>
    <dgm:pt modelId="{2E6B9990-7C99-4CD8-B911-9371EF9F902A}" type="pres">
      <dgm:prSet presAssocID="{0BA43F4A-8F9D-42E0-B0AE-24156E08A8C7}" presName="sibTrans" presStyleCnt="0"/>
      <dgm:spPr/>
    </dgm:pt>
    <dgm:pt modelId="{B3105AF1-227D-4E80-BA8E-16604876A7C8}" type="pres">
      <dgm:prSet presAssocID="{6E4E6AF6-D043-4835-BA1D-3103EC97EFFB}" presName="composite" presStyleCnt="0"/>
      <dgm:spPr/>
    </dgm:pt>
    <dgm:pt modelId="{1CF133DA-F4BD-4CE8-BDBB-BFE60101B41B}" type="pres">
      <dgm:prSet presAssocID="{6E4E6AF6-D043-4835-BA1D-3103EC97EFFB}" presName="rect1" presStyleLbl="trAlignAcc1" presStyleIdx="2" presStyleCnt="7" custScaleY="146982">
        <dgm:presLayoutVars>
          <dgm:bulletEnabled val="1"/>
        </dgm:presLayoutVars>
      </dgm:prSet>
      <dgm:spPr/>
      <dgm:t>
        <a:bodyPr/>
        <a:lstStyle/>
        <a:p>
          <a:endParaRPr lang="tr-TR"/>
        </a:p>
      </dgm:t>
    </dgm:pt>
    <dgm:pt modelId="{3C2F6598-F04F-4D91-B94E-1FCE4C98E307}" type="pres">
      <dgm:prSet presAssocID="{6E4E6AF6-D043-4835-BA1D-3103EC97EFFB}" presName="rect2" presStyleLbl="fgImgPlace1" presStyleIdx="2" presStyleCnt="7" custScaleY="146982"/>
      <dgm:spPr>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l="-95000" r="-95000"/>
          </a:stretch>
        </a:blipFill>
      </dgm:spPr>
    </dgm:pt>
    <dgm:pt modelId="{1969CC68-5410-465D-84E3-F9DAFB1BF5DE}" type="pres">
      <dgm:prSet presAssocID="{8B5B2B83-8785-425A-9613-310FA64D80F3}" presName="sibTrans" presStyleCnt="0"/>
      <dgm:spPr/>
    </dgm:pt>
    <dgm:pt modelId="{C8FBD50B-7B8D-4112-BB4D-D0BE0CD8E4FA}" type="pres">
      <dgm:prSet presAssocID="{2FE279FA-180D-4DA4-BCDD-37B49E85386E}" presName="composite" presStyleCnt="0"/>
      <dgm:spPr/>
    </dgm:pt>
    <dgm:pt modelId="{1A4508D7-2FFC-445E-A5EB-B76539D5E24A}" type="pres">
      <dgm:prSet presAssocID="{2FE279FA-180D-4DA4-BCDD-37B49E85386E}" presName="rect1" presStyleLbl="trAlignAcc1" presStyleIdx="3" presStyleCnt="7" custScaleY="146982">
        <dgm:presLayoutVars>
          <dgm:bulletEnabled val="1"/>
        </dgm:presLayoutVars>
      </dgm:prSet>
      <dgm:spPr/>
      <dgm:t>
        <a:bodyPr/>
        <a:lstStyle/>
        <a:p>
          <a:endParaRPr lang="tr-TR"/>
        </a:p>
      </dgm:t>
    </dgm:pt>
    <dgm:pt modelId="{CF9C94E8-BCA6-4373-92D7-0D7079B15244}" type="pres">
      <dgm:prSet presAssocID="{2FE279FA-180D-4DA4-BCDD-37B49E85386E}" presName="rect2" presStyleLbl="fgImgPlace1" presStyleIdx="3" presStyleCnt="7" custScaleY="146982"/>
      <dgm:spPr>
        <a:blipFill>
          <a:blip xmlns:r="http://schemas.openxmlformats.org/officeDocument/2006/relationships" r:embed="rId4">
            <a:extLst>
              <a:ext uri="{28A0092B-C50C-407E-A947-70E740481C1C}">
                <a14:useLocalDpi xmlns="" xmlns:a14="http://schemas.microsoft.com/office/drawing/2010/main" val="0"/>
              </a:ext>
            </a:extLst>
          </a:blip>
          <a:srcRect/>
          <a:stretch>
            <a:fillRect l="-38000" r="-38000"/>
          </a:stretch>
        </a:blipFill>
      </dgm:spPr>
      <dgm:t>
        <a:bodyPr/>
        <a:lstStyle/>
        <a:p>
          <a:endParaRPr lang="tr-TR"/>
        </a:p>
      </dgm:t>
    </dgm:pt>
    <dgm:pt modelId="{79B63361-9D32-40EC-8A84-7DC36FAC5287}" type="pres">
      <dgm:prSet presAssocID="{7332E431-B33F-4D4C-9A1A-0EA28F0E5631}" presName="sibTrans" presStyleCnt="0"/>
      <dgm:spPr/>
    </dgm:pt>
    <dgm:pt modelId="{3D6D0AA7-5E75-4285-8B30-AC582A72AAA2}" type="pres">
      <dgm:prSet presAssocID="{1993E377-77BF-43C1-8939-61C03663C74B}" presName="composite" presStyleCnt="0"/>
      <dgm:spPr/>
    </dgm:pt>
    <dgm:pt modelId="{90474EE2-8B04-4241-BC50-45467E4512C5}" type="pres">
      <dgm:prSet presAssocID="{1993E377-77BF-43C1-8939-61C03663C74B}" presName="rect1" presStyleLbl="trAlignAcc1" presStyleIdx="4" presStyleCnt="7" custScaleY="146982">
        <dgm:presLayoutVars>
          <dgm:bulletEnabled val="1"/>
        </dgm:presLayoutVars>
      </dgm:prSet>
      <dgm:spPr/>
      <dgm:t>
        <a:bodyPr/>
        <a:lstStyle/>
        <a:p>
          <a:endParaRPr lang="tr-TR"/>
        </a:p>
      </dgm:t>
    </dgm:pt>
    <dgm:pt modelId="{7BFDBD35-CECF-40B6-9276-9201A0468CD5}" type="pres">
      <dgm:prSet presAssocID="{1993E377-77BF-43C1-8939-61C03663C74B}" presName="rect2" presStyleLbl="fgImgPlace1" presStyleIdx="4" presStyleCnt="7" custScaleY="146982"/>
      <dgm:spPr>
        <a:blipFill>
          <a:blip xmlns:r="http://schemas.openxmlformats.org/officeDocument/2006/relationships" r:embed="rId5">
            <a:extLst>
              <a:ext uri="{28A0092B-C50C-407E-A947-70E740481C1C}">
                <a14:useLocalDpi xmlns="" xmlns:a14="http://schemas.microsoft.com/office/drawing/2010/main" val="0"/>
              </a:ext>
            </a:extLst>
          </a:blip>
          <a:srcRect/>
          <a:stretch>
            <a:fillRect l="-97000" r="-97000"/>
          </a:stretch>
        </a:blipFill>
      </dgm:spPr>
    </dgm:pt>
    <dgm:pt modelId="{B58CF547-34A9-4757-AAB7-6DE8D8EFC2B4}" type="pres">
      <dgm:prSet presAssocID="{E36F4174-E9D3-46DD-A5B7-FD41B31913F3}" presName="sibTrans" presStyleCnt="0"/>
      <dgm:spPr/>
    </dgm:pt>
    <dgm:pt modelId="{4B517EEF-CE84-4A8C-AF05-7FE3D02AE1CA}" type="pres">
      <dgm:prSet presAssocID="{3920515D-B0B8-47F5-96E9-904804D65B09}" presName="composite" presStyleCnt="0"/>
      <dgm:spPr/>
    </dgm:pt>
    <dgm:pt modelId="{D2C593D7-075C-48A4-8B67-36B35B01A9F3}" type="pres">
      <dgm:prSet presAssocID="{3920515D-B0B8-47F5-96E9-904804D65B09}" presName="rect1" presStyleLbl="trAlignAcc1" presStyleIdx="5" presStyleCnt="7" custScaleY="146982">
        <dgm:presLayoutVars>
          <dgm:bulletEnabled val="1"/>
        </dgm:presLayoutVars>
      </dgm:prSet>
      <dgm:spPr/>
      <dgm:t>
        <a:bodyPr/>
        <a:lstStyle/>
        <a:p>
          <a:endParaRPr lang="tr-TR"/>
        </a:p>
      </dgm:t>
    </dgm:pt>
    <dgm:pt modelId="{3E010D67-C586-4E48-9BAC-5B94F58D9639}" type="pres">
      <dgm:prSet presAssocID="{3920515D-B0B8-47F5-96E9-904804D65B09}" presName="rect2" presStyleLbl="fgImgPlace1" presStyleIdx="5" presStyleCnt="7" custScaleY="146982"/>
      <dgm:spPr>
        <a:blipFill>
          <a:blip xmlns:r="http://schemas.openxmlformats.org/officeDocument/2006/relationships" r:embed="rId6">
            <a:extLst>
              <a:ext uri="{28A0092B-C50C-407E-A947-70E740481C1C}">
                <a14:useLocalDpi xmlns="" xmlns:a14="http://schemas.microsoft.com/office/drawing/2010/main" val="0"/>
              </a:ext>
            </a:extLst>
          </a:blip>
          <a:srcRect/>
          <a:stretch>
            <a:fillRect l="-215000" r="-215000"/>
          </a:stretch>
        </a:blipFill>
      </dgm:spPr>
    </dgm:pt>
    <dgm:pt modelId="{70B6B906-506C-4814-95A4-8EFD5DDBC1B1}" type="pres">
      <dgm:prSet presAssocID="{0448463F-87A2-4517-A81B-642F07E718A7}" presName="sibTrans" presStyleCnt="0"/>
      <dgm:spPr/>
    </dgm:pt>
    <dgm:pt modelId="{774A907E-4A72-4FB5-BF4D-4446F9BBC999}" type="pres">
      <dgm:prSet presAssocID="{80433AAE-B9A7-4BD4-890E-3C21B385B0FF}" presName="composite" presStyleCnt="0"/>
      <dgm:spPr/>
    </dgm:pt>
    <dgm:pt modelId="{E4A7EB21-A0FF-418D-8C43-E6C65D5E9112}" type="pres">
      <dgm:prSet presAssocID="{80433AAE-B9A7-4BD4-890E-3C21B385B0FF}" presName="rect1" presStyleLbl="trAlignAcc1" presStyleIdx="6" presStyleCnt="7" custScaleY="146982">
        <dgm:presLayoutVars>
          <dgm:bulletEnabled val="1"/>
        </dgm:presLayoutVars>
      </dgm:prSet>
      <dgm:spPr/>
      <dgm:t>
        <a:bodyPr/>
        <a:lstStyle/>
        <a:p>
          <a:endParaRPr lang="tr-TR"/>
        </a:p>
      </dgm:t>
    </dgm:pt>
    <dgm:pt modelId="{40783C0A-3A9D-4326-AE79-6F44C881E064}" type="pres">
      <dgm:prSet presAssocID="{80433AAE-B9A7-4BD4-890E-3C21B385B0FF}" presName="rect2" presStyleLbl="fgImgPlace1" presStyleIdx="6" presStyleCnt="7" custScaleY="146982"/>
      <dgm:spPr>
        <a:blipFill>
          <a:blip xmlns:r="http://schemas.openxmlformats.org/officeDocument/2006/relationships" r:embed="rId7">
            <a:extLst>
              <a:ext uri="{28A0092B-C50C-407E-A947-70E740481C1C}">
                <a14:useLocalDpi xmlns="" xmlns:a14="http://schemas.microsoft.com/office/drawing/2010/main" val="0"/>
              </a:ext>
            </a:extLst>
          </a:blip>
          <a:srcRect/>
          <a:stretch>
            <a:fillRect l="-104000" r="-104000"/>
          </a:stretch>
        </a:blipFill>
      </dgm:spPr>
    </dgm:pt>
  </dgm:ptLst>
  <dgm:cxnLst>
    <dgm:cxn modelId="{50690116-5D58-4DA0-AAFB-BB3ED61BCF12}" type="presOf" srcId="{80433AAE-B9A7-4BD4-890E-3C21B385B0FF}" destId="{E4A7EB21-A0FF-418D-8C43-E6C65D5E9112}" srcOrd="0" destOrd="0" presId="urn:microsoft.com/office/officeart/2008/layout/PictureStrips"/>
    <dgm:cxn modelId="{1907A085-5250-4058-A635-1E32234913D0}" srcId="{9514CE02-8CC9-4B42-B39F-C8BEB9F14264}" destId="{6E4E6AF6-D043-4835-BA1D-3103EC97EFFB}" srcOrd="2" destOrd="0" parTransId="{1F4535D3-CE26-4304-936C-F5AABC35CE21}" sibTransId="{8B5B2B83-8785-425A-9613-310FA64D80F3}"/>
    <dgm:cxn modelId="{AE2A2C2B-6F08-41E8-81A6-B92F33C4A65F}" type="presOf" srcId="{3920515D-B0B8-47F5-96E9-904804D65B09}" destId="{D2C593D7-075C-48A4-8B67-36B35B01A9F3}" srcOrd="0" destOrd="0" presId="urn:microsoft.com/office/officeart/2008/layout/PictureStrips"/>
    <dgm:cxn modelId="{11757F30-4427-4737-A627-6B4DE4697771}" type="presOf" srcId="{037B94C3-FFB5-4CBF-9E58-126EB136A8F8}" destId="{4B61DDA6-0E8B-43BA-BFFB-C9FFA573EC4C}" srcOrd="0" destOrd="0" presId="urn:microsoft.com/office/officeart/2008/layout/PictureStrips"/>
    <dgm:cxn modelId="{0C613B41-3245-4088-8E51-DBE2B1F7CF85}" srcId="{9514CE02-8CC9-4B42-B39F-C8BEB9F14264}" destId="{3920515D-B0B8-47F5-96E9-904804D65B09}" srcOrd="5" destOrd="0" parTransId="{3F706020-3BCF-449F-A683-D8D77B7E9F39}" sibTransId="{0448463F-87A2-4517-A81B-642F07E718A7}"/>
    <dgm:cxn modelId="{7CC2E456-4A8D-45D7-9ECC-4FD9BFE5DCAB}" srcId="{9514CE02-8CC9-4B42-B39F-C8BEB9F14264}" destId="{2FE279FA-180D-4DA4-BCDD-37B49E85386E}" srcOrd="3" destOrd="0" parTransId="{4A75BD90-1881-44B4-A533-5725EC946E82}" sibTransId="{7332E431-B33F-4D4C-9A1A-0EA28F0E5631}"/>
    <dgm:cxn modelId="{8E25AB7D-5B15-4EAA-B54E-FEA7022729F5}" srcId="{9514CE02-8CC9-4B42-B39F-C8BEB9F14264}" destId="{6F64E719-9236-4F5B-B920-F8045DA2E54F}" srcOrd="1" destOrd="0" parTransId="{5E592E89-A43C-4EBB-BBED-A672969E8978}" sibTransId="{0BA43F4A-8F9D-42E0-B0AE-24156E08A8C7}"/>
    <dgm:cxn modelId="{EE2EF781-7B24-40C1-B55E-8FA339FA13A7}" type="presOf" srcId="{1993E377-77BF-43C1-8939-61C03663C74B}" destId="{90474EE2-8B04-4241-BC50-45467E4512C5}" srcOrd="0" destOrd="0" presId="urn:microsoft.com/office/officeart/2008/layout/PictureStrips"/>
    <dgm:cxn modelId="{1B4B1FBA-B87E-4570-9EAA-0D9BF56C6FF2}" type="presOf" srcId="{9514CE02-8CC9-4B42-B39F-C8BEB9F14264}" destId="{34B6F1D2-4667-42B0-AFA4-47B10BC36A8D}" srcOrd="0" destOrd="0" presId="urn:microsoft.com/office/officeart/2008/layout/PictureStrips"/>
    <dgm:cxn modelId="{5EE090DF-16E1-433D-97F7-EF78C4F408B8}" srcId="{9514CE02-8CC9-4B42-B39F-C8BEB9F14264}" destId="{1993E377-77BF-43C1-8939-61C03663C74B}" srcOrd="4" destOrd="0" parTransId="{F455C63E-4C9B-431D-B39A-96F4E4FEE885}" sibTransId="{E36F4174-E9D3-46DD-A5B7-FD41B31913F3}"/>
    <dgm:cxn modelId="{D1A7E0FA-412D-4464-A25C-9074EE4F8107}" srcId="{9514CE02-8CC9-4B42-B39F-C8BEB9F14264}" destId="{037B94C3-FFB5-4CBF-9E58-126EB136A8F8}" srcOrd="0" destOrd="0" parTransId="{D058A2E5-EB5C-42E4-BA0B-80D9F8020107}" sibTransId="{B208814E-BF4D-4D51-A07D-F65ACC4C8373}"/>
    <dgm:cxn modelId="{D6D2C406-02ED-462B-B401-B96D4D274668}" srcId="{9514CE02-8CC9-4B42-B39F-C8BEB9F14264}" destId="{80433AAE-B9A7-4BD4-890E-3C21B385B0FF}" srcOrd="6" destOrd="0" parTransId="{E5625357-8162-46D1-8D0E-E1EFF2209126}" sibTransId="{11EA1E34-93E6-4E23-A45B-E457DD9891FC}"/>
    <dgm:cxn modelId="{AD9D0FE5-A971-4A69-889F-AE63D0563DB3}" type="presOf" srcId="{6F64E719-9236-4F5B-B920-F8045DA2E54F}" destId="{C3CAAFE3-E388-4AFE-B998-D7C0A4054224}" srcOrd="0" destOrd="0" presId="urn:microsoft.com/office/officeart/2008/layout/PictureStrips"/>
    <dgm:cxn modelId="{F3E06B15-D3F9-4C1E-97F5-5E149D842782}" type="presOf" srcId="{2FE279FA-180D-4DA4-BCDD-37B49E85386E}" destId="{1A4508D7-2FFC-445E-A5EB-B76539D5E24A}" srcOrd="0" destOrd="0" presId="urn:microsoft.com/office/officeart/2008/layout/PictureStrips"/>
    <dgm:cxn modelId="{4A0ADE3C-B646-48B3-A26F-86D9741CA189}" type="presOf" srcId="{6E4E6AF6-D043-4835-BA1D-3103EC97EFFB}" destId="{1CF133DA-F4BD-4CE8-BDBB-BFE60101B41B}" srcOrd="0" destOrd="0" presId="urn:microsoft.com/office/officeart/2008/layout/PictureStrips"/>
    <dgm:cxn modelId="{6F517617-7E23-41EC-9A6C-5A51084D8D5F}" type="presParOf" srcId="{34B6F1D2-4667-42B0-AFA4-47B10BC36A8D}" destId="{FA7588C6-F83B-4A44-8BBF-C6BD9E4342FD}" srcOrd="0" destOrd="0" presId="urn:microsoft.com/office/officeart/2008/layout/PictureStrips"/>
    <dgm:cxn modelId="{1C879C2F-0A72-42F0-865D-BA532C799764}" type="presParOf" srcId="{FA7588C6-F83B-4A44-8BBF-C6BD9E4342FD}" destId="{4B61DDA6-0E8B-43BA-BFFB-C9FFA573EC4C}" srcOrd="0" destOrd="0" presId="urn:microsoft.com/office/officeart/2008/layout/PictureStrips"/>
    <dgm:cxn modelId="{4F11B136-191F-47BE-B30A-730ACD9C3640}" type="presParOf" srcId="{FA7588C6-F83B-4A44-8BBF-C6BD9E4342FD}" destId="{59AE2098-9773-4EBF-A017-C0035FCEC4A5}" srcOrd="1" destOrd="0" presId="urn:microsoft.com/office/officeart/2008/layout/PictureStrips"/>
    <dgm:cxn modelId="{1F6ADD0F-2A90-419D-9D34-A077CC365B15}" type="presParOf" srcId="{34B6F1D2-4667-42B0-AFA4-47B10BC36A8D}" destId="{A9B81239-E3D2-4402-A930-114B6091E89B}" srcOrd="1" destOrd="0" presId="urn:microsoft.com/office/officeart/2008/layout/PictureStrips"/>
    <dgm:cxn modelId="{264C206A-B38C-4386-A8E9-B01D0133514B}" type="presParOf" srcId="{34B6F1D2-4667-42B0-AFA4-47B10BC36A8D}" destId="{C19806EF-E884-456C-9800-38C9C2DE0CB4}" srcOrd="2" destOrd="0" presId="urn:microsoft.com/office/officeart/2008/layout/PictureStrips"/>
    <dgm:cxn modelId="{D098F4F9-88FA-4AE0-913E-C373BA84DEFD}" type="presParOf" srcId="{C19806EF-E884-456C-9800-38C9C2DE0CB4}" destId="{C3CAAFE3-E388-4AFE-B998-D7C0A4054224}" srcOrd="0" destOrd="0" presId="urn:microsoft.com/office/officeart/2008/layout/PictureStrips"/>
    <dgm:cxn modelId="{242675C1-6482-4620-B3D5-54D06AEF5275}" type="presParOf" srcId="{C19806EF-E884-456C-9800-38C9C2DE0CB4}" destId="{2088C2B3-D301-43BB-A650-4BEB778C85CD}" srcOrd="1" destOrd="0" presId="urn:microsoft.com/office/officeart/2008/layout/PictureStrips"/>
    <dgm:cxn modelId="{9ABDCC45-4BC6-47E6-9865-698472A9162D}" type="presParOf" srcId="{34B6F1D2-4667-42B0-AFA4-47B10BC36A8D}" destId="{2E6B9990-7C99-4CD8-B911-9371EF9F902A}" srcOrd="3" destOrd="0" presId="urn:microsoft.com/office/officeart/2008/layout/PictureStrips"/>
    <dgm:cxn modelId="{8497778F-E7A9-4C1C-9FE4-04A5650641CC}" type="presParOf" srcId="{34B6F1D2-4667-42B0-AFA4-47B10BC36A8D}" destId="{B3105AF1-227D-4E80-BA8E-16604876A7C8}" srcOrd="4" destOrd="0" presId="urn:microsoft.com/office/officeart/2008/layout/PictureStrips"/>
    <dgm:cxn modelId="{5CFBA50E-2C7C-40C1-8023-B434EB2EC9DE}" type="presParOf" srcId="{B3105AF1-227D-4E80-BA8E-16604876A7C8}" destId="{1CF133DA-F4BD-4CE8-BDBB-BFE60101B41B}" srcOrd="0" destOrd="0" presId="urn:microsoft.com/office/officeart/2008/layout/PictureStrips"/>
    <dgm:cxn modelId="{41DF1E88-50B8-47C7-86B8-4413E485716B}" type="presParOf" srcId="{B3105AF1-227D-4E80-BA8E-16604876A7C8}" destId="{3C2F6598-F04F-4D91-B94E-1FCE4C98E307}" srcOrd="1" destOrd="0" presId="urn:microsoft.com/office/officeart/2008/layout/PictureStrips"/>
    <dgm:cxn modelId="{387C1542-1AA5-4A28-91D1-CFF8C447ACAC}" type="presParOf" srcId="{34B6F1D2-4667-42B0-AFA4-47B10BC36A8D}" destId="{1969CC68-5410-465D-84E3-F9DAFB1BF5DE}" srcOrd="5" destOrd="0" presId="urn:microsoft.com/office/officeart/2008/layout/PictureStrips"/>
    <dgm:cxn modelId="{361C77C2-85E4-4B9E-B693-64E556D77372}" type="presParOf" srcId="{34B6F1D2-4667-42B0-AFA4-47B10BC36A8D}" destId="{C8FBD50B-7B8D-4112-BB4D-D0BE0CD8E4FA}" srcOrd="6" destOrd="0" presId="urn:microsoft.com/office/officeart/2008/layout/PictureStrips"/>
    <dgm:cxn modelId="{DCC4AC0E-57C5-41AB-A0A2-3EFFED196782}" type="presParOf" srcId="{C8FBD50B-7B8D-4112-BB4D-D0BE0CD8E4FA}" destId="{1A4508D7-2FFC-445E-A5EB-B76539D5E24A}" srcOrd="0" destOrd="0" presId="urn:microsoft.com/office/officeart/2008/layout/PictureStrips"/>
    <dgm:cxn modelId="{5E7248FA-C514-4632-BD5F-560AE758A15D}" type="presParOf" srcId="{C8FBD50B-7B8D-4112-BB4D-D0BE0CD8E4FA}" destId="{CF9C94E8-BCA6-4373-92D7-0D7079B15244}" srcOrd="1" destOrd="0" presId="urn:microsoft.com/office/officeart/2008/layout/PictureStrips"/>
    <dgm:cxn modelId="{C70ABBDB-5B7F-40F6-8404-E683C9A1B436}" type="presParOf" srcId="{34B6F1D2-4667-42B0-AFA4-47B10BC36A8D}" destId="{79B63361-9D32-40EC-8A84-7DC36FAC5287}" srcOrd="7" destOrd="0" presId="urn:microsoft.com/office/officeart/2008/layout/PictureStrips"/>
    <dgm:cxn modelId="{0D1D89D4-C7A1-4535-AFE8-D0DCF8F34079}" type="presParOf" srcId="{34B6F1D2-4667-42B0-AFA4-47B10BC36A8D}" destId="{3D6D0AA7-5E75-4285-8B30-AC582A72AAA2}" srcOrd="8" destOrd="0" presId="urn:microsoft.com/office/officeart/2008/layout/PictureStrips"/>
    <dgm:cxn modelId="{89F94567-093F-4D40-AA4F-80DB8CF89ADA}" type="presParOf" srcId="{3D6D0AA7-5E75-4285-8B30-AC582A72AAA2}" destId="{90474EE2-8B04-4241-BC50-45467E4512C5}" srcOrd="0" destOrd="0" presId="urn:microsoft.com/office/officeart/2008/layout/PictureStrips"/>
    <dgm:cxn modelId="{87924777-9AD9-4974-BB90-F063F98CE47C}" type="presParOf" srcId="{3D6D0AA7-5E75-4285-8B30-AC582A72AAA2}" destId="{7BFDBD35-CECF-40B6-9276-9201A0468CD5}" srcOrd="1" destOrd="0" presId="urn:microsoft.com/office/officeart/2008/layout/PictureStrips"/>
    <dgm:cxn modelId="{3FB5B1D2-FF7D-48D2-943E-04F7A9DCB626}" type="presParOf" srcId="{34B6F1D2-4667-42B0-AFA4-47B10BC36A8D}" destId="{B58CF547-34A9-4757-AAB7-6DE8D8EFC2B4}" srcOrd="9" destOrd="0" presId="urn:microsoft.com/office/officeart/2008/layout/PictureStrips"/>
    <dgm:cxn modelId="{A7215EAF-D86F-498E-A859-FF3FFF9A76E0}" type="presParOf" srcId="{34B6F1D2-4667-42B0-AFA4-47B10BC36A8D}" destId="{4B517EEF-CE84-4A8C-AF05-7FE3D02AE1CA}" srcOrd="10" destOrd="0" presId="urn:microsoft.com/office/officeart/2008/layout/PictureStrips"/>
    <dgm:cxn modelId="{990B7A75-6B1A-40F9-B2F4-BE0EFDF4A0FD}" type="presParOf" srcId="{4B517EEF-CE84-4A8C-AF05-7FE3D02AE1CA}" destId="{D2C593D7-075C-48A4-8B67-36B35B01A9F3}" srcOrd="0" destOrd="0" presId="urn:microsoft.com/office/officeart/2008/layout/PictureStrips"/>
    <dgm:cxn modelId="{B703F9D4-5CE4-4702-84CA-2F6D884D8051}" type="presParOf" srcId="{4B517EEF-CE84-4A8C-AF05-7FE3D02AE1CA}" destId="{3E010D67-C586-4E48-9BAC-5B94F58D9639}" srcOrd="1" destOrd="0" presId="urn:microsoft.com/office/officeart/2008/layout/PictureStrips"/>
    <dgm:cxn modelId="{2553B68D-3DA4-43B9-9CA2-68488F7DA2A1}" type="presParOf" srcId="{34B6F1D2-4667-42B0-AFA4-47B10BC36A8D}" destId="{70B6B906-506C-4814-95A4-8EFD5DDBC1B1}" srcOrd="11" destOrd="0" presId="urn:microsoft.com/office/officeart/2008/layout/PictureStrips"/>
    <dgm:cxn modelId="{7A4553F4-0BF9-4F76-BBDA-529DDC654D17}" type="presParOf" srcId="{34B6F1D2-4667-42B0-AFA4-47B10BC36A8D}" destId="{774A907E-4A72-4FB5-BF4D-4446F9BBC999}" srcOrd="12" destOrd="0" presId="urn:microsoft.com/office/officeart/2008/layout/PictureStrips"/>
    <dgm:cxn modelId="{7EF8A6EE-7E98-43E4-AE6F-BD62B003672E}" type="presParOf" srcId="{774A907E-4A72-4FB5-BF4D-4446F9BBC999}" destId="{E4A7EB21-A0FF-418D-8C43-E6C65D5E9112}" srcOrd="0" destOrd="0" presId="urn:microsoft.com/office/officeart/2008/layout/PictureStrips"/>
    <dgm:cxn modelId="{4EF57235-164E-4F66-8A1C-8E27BEF1B27C}" type="presParOf" srcId="{774A907E-4A72-4FB5-BF4D-4446F9BBC999}" destId="{40783C0A-3A9D-4326-AE79-6F44C881E064}" srcOrd="1" destOrd="0" presId="urn:microsoft.com/office/officeart/2008/layout/PictureStrips"/>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392961-3417-49D3-A51E-FCC349E14E8F}" type="doc">
      <dgm:prSet loTypeId="urn:microsoft.com/office/officeart/2005/8/layout/venn3" loCatId="relationship" qsTypeId="urn:microsoft.com/office/officeart/2005/8/quickstyle/simple1" qsCatId="simple" csTypeId="urn:microsoft.com/office/officeart/2005/8/colors/accent2_1" csCatId="accent2" phldr="1"/>
      <dgm:spPr/>
      <dgm:t>
        <a:bodyPr/>
        <a:lstStyle/>
        <a:p>
          <a:endParaRPr lang="tr-TR"/>
        </a:p>
      </dgm:t>
    </dgm:pt>
    <dgm:pt modelId="{B996700E-A2D4-45C6-B948-B89EA8BAE240}">
      <dgm:prSet/>
      <dgm:spPr/>
      <dgm:t>
        <a:bodyPr/>
        <a:lstStyle/>
        <a:p>
          <a:pPr algn="l" rtl="0"/>
          <a:r>
            <a:rPr lang="tr-TR" b="1" dirty="0" smtClean="0">
              <a:latin typeface="Times New Roman" pitchFamily="18" charset="0"/>
              <a:cs typeface="Times New Roman" pitchFamily="18" charset="0"/>
            </a:rPr>
            <a:t>Yatırım İçin Uygun Olmayan Yabancı İşletmeler:</a:t>
          </a:r>
          <a:endParaRPr lang="tr-TR" dirty="0">
            <a:latin typeface="Times New Roman" pitchFamily="18" charset="0"/>
            <a:cs typeface="Times New Roman" pitchFamily="18" charset="0"/>
          </a:endParaRPr>
        </a:p>
      </dgm:t>
    </dgm:pt>
    <dgm:pt modelId="{D2FCC952-2A12-40A0-875B-7CD155147EEA}" type="parTrans" cxnId="{55C8D042-2CA3-486B-B930-D34D9132D4B9}">
      <dgm:prSet/>
      <dgm:spPr/>
      <dgm:t>
        <a:bodyPr/>
        <a:lstStyle/>
        <a:p>
          <a:pPr algn="l"/>
          <a:endParaRPr lang="tr-TR">
            <a:latin typeface="Times New Roman" pitchFamily="18" charset="0"/>
            <a:cs typeface="Times New Roman" pitchFamily="18" charset="0"/>
          </a:endParaRPr>
        </a:p>
      </dgm:t>
    </dgm:pt>
    <dgm:pt modelId="{3DFC9378-E1A2-4A77-8143-1B617C0D8F9C}" type="sibTrans" cxnId="{55C8D042-2CA3-486B-B930-D34D9132D4B9}">
      <dgm:prSet/>
      <dgm:spPr/>
      <dgm:t>
        <a:bodyPr/>
        <a:lstStyle/>
        <a:p>
          <a:pPr algn="l"/>
          <a:endParaRPr lang="tr-TR">
            <a:latin typeface="Times New Roman" pitchFamily="18" charset="0"/>
            <a:cs typeface="Times New Roman" pitchFamily="18" charset="0"/>
          </a:endParaRPr>
        </a:p>
      </dgm:t>
    </dgm:pt>
    <dgm:pt modelId="{7F290D41-0443-4477-BFAC-7B6FA4623004}">
      <dgm:prSet/>
      <dgm:spPr/>
      <dgm:t>
        <a:bodyPr/>
        <a:lstStyle/>
        <a:p>
          <a:pPr algn="l" rtl="0"/>
          <a:r>
            <a:rPr lang="tr-TR" dirty="0" smtClean="0">
              <a:latin typeface="Times New Roman" pitchFamily="18" charset="0"/>
              <a:cs typeface="Times New Roman" pitchFamily="18" charset="0"/>
            </a:rPr>
            <a:t>Ana şirketin özellikleri ile kendilerinin kritik başarı faktörleri arasında uyumsuzluk vardır.</a:t>
          </a:r>
          <a:endParaRPr lang="tr-TR" dirty="0">
            <a:latin typeface="Times New Roman" pitchFamily="18" charset="0"/>
            <a:cs typeface="Times New Roman" pitchFamily="18" charset="0"/>
          </a:endParaRPr>
        </a:p>
      </dgm:t>
    </dgm:pt>
    <dgm:pt modelId="{3C46D2DE-68AD-4B0F-9781-D4453472F753}" type="parTrans" cxnId="{5D9B5310-7887-4DF7-B6CA-C0F13C716858}">
      <dgm:prSet/>
      <dgm:spPr/>
      <dgm:t>
        <a:bodyPr/>
        <a:lstStyle/>
        <a:p>
          <a:pPr algn="l"/>
          <a:endParaRPr lang="tr-TR">
            <a:latin typeface="Times New Roman" pitchFamily="18" charset="0"/>
            <a:cs typeface="Times New Roman" pitchFamily="18" charset="0"/>
          </a:endParaRPr>
        </a:p>
      </dgm:t>
    </dgm:pt>
    <dgm:pt modelId="{A5A4B7CB-6D0D-4B5A-9C37-E5F34FA22D10}" type="sibTrans" cxnId="{5D9B5310-7887-4DF7-B6CA-C0F13C716858}">
      <dgm:prSet/>
      <dgm:spPr/>
      <dgm:t>
        <a:bodyPr/>
        <a:lstStyle/>
        <a:p>
          <a:pPr algn="l"/>
          <a:endParaRPr lang="tr-TR">
            <a:latin typeface="Times New Roman" pitchFamily="18" charset="0"/>
            <a:cs typeface="Times New Roman" pitchFamily="18" charset="0"/>
          </a:endParaRPr>
        </a:p>
      </dgm:t>
    </dgm:pt>
    <dgm:pt modelId="{FBDC8428-765A-4FF7-B7C3-820A4D227E8F}">
      <dgm:prSet/>
      <dgm:spPr/>
      <dgm:t>
        <a:bodyPr/>
        <a:lstStyle/>
        <a:p>
          <a:pPr algn="l" rtl="0"/>
          <a:r>
            <a:rPr lang="tr-TR" b="1" dirty="0" smtClean="0">
              <a:latin typeface="Times New Roman" pitchFamily="18" charset="0"/>
              <a:cs typeface="Times New Roman" pitchFamily="18" charset="0"/>
            </a:rPr>
            <a:t>Değer Tuzağı İşletmeler:</a:t>
          </a:r>
          <a:endParaRPr lang="tr-TR" dirty="0">
            <a:latin typeface="Times New Roman" pitchFamily="18" charset="0"/>
            <a:cs typeface="Times New Roman" pitchFamily="18" charset="0"/>
          </a:endParaRPr>
        </a:p>
      </dgm:t>
    </dgm:pt>
    <dgm:pt modelId="{BA6DF993-5AA7-4F2E-B908-769CA5523376}" type="parTrans" cxnId="{786A7514-A2DF-4251-ADEA-8C5F10BE9F89}">
      <dgm:prSet/>
      <dgm:spPr/>
      <dgm:t>
        <a:bodyPr/>
        <a:lstStyle/>
        <a:p>
          <a:pPr algn="l"/>
          <a:endParaRPr lang="tr-TR">
            <a:latin typeface="Times New Roman" pitchFamily="18" charset="0"/>
            <a:cs typeface="Times New Roman" pitchFamily="18" charset="0"/>
          </a:endParaRPr>
        </a:p>
      </dgm:t>
    </dgm:pt>
    <dgm:pt modelId="{8BD9DB05-D1C2-445B-A529-A3F6551D1B64}" type="sibTrans" cxnId="{786A7514-A2DF-4251-ADEA-8C5F10BE9F89}">
      <dgm:prSet/>
      <dgm:spPr/>
      <dgm:t>
        <a:bodyPr/>
        <a:lstStyle/>
        <a:p>
          <a:pPr algn="l"/>
          <a:endParaRPr lang="tr-TR">
            <a:latin typeface="Times New Roman" pitchFamily="18" charset="0"/>
            <a:cs typeface="Times New Roman" pitchFamily="18" charset="0"/>
          </a:endParaRPr>
        </a:p>
      </dgm:t>
    </dgm:pt>
    <dgm:pt modelId="{676EDC46-8F75-44D8-A759-2B739147DED3}">
      <dgm:prSet/>
      <dgm:spPr/>
      <dgm:t>
        <a:bodyPr/>
        <a:lstStyle/>
        <a:p>
          <a:pPr algn="l" rtl="0"/>
          <a:r>
            <a:rPr lang="tr-TR" dirty="0" smtClean="0">
              <a:latin typeface="Times New Roman" pitchFamily="18" charset="0"/>
              <a:cs typeface="Times New Roman" pitchFamily="18" charset="0"/>
            </a:rPr>
            <a:t>Ana işletmenin  çevresel fırsatları  ve içsel özellikleri ile iyi örtüşmelerine rağmen işletmenin kritik başarı faktörleri ana işletme tarafından ana şirketle uyuşmamaktadır.</a:t>
          </a:r>
          <a:endParaRPr lang="tr-TR" dirty="0">
            <a:latin typeface="Times New Roman" pitchFamily="18" charset="0"/>
            <a:cs typeface="Times New Roman" pitchFamily="18" charset="0"/>
          </a:endParaRPr>
        </a:p>
      </dgm:t>
    </dgm:pt>
    <dgm:pt modelId="{EE5134B3-B645-434F-8A8F-A94C66F97F95}" type="parTrans" cxnId="{BF2F32DF-A524-412B-A35B-89D3B08F69AB}">
      <dgm:prSet/>
      <dgm:spPr/>
      <dgm:t>
        <a:bodyPr/>
        <a:lstStyle/>
        <a:p>
          <a:pPr algn="l"/>
          <a:endParaRPr lang="tr-TR">
            <a:latin typeface="Times New Roman" pitchFamily="18" charset="0"/>
            <a:cs typeface="Times New Roman" pitchFamily="18" charset="0"/>
          </a:endParaRPr>
        </a:p>
      </dgm:t>
    </dgm:pt>
    <dgm:pt modelId="{DF41436C-1B42-4BB9-BB60-A5A56FDC0A7D}" type="sibTrans" cxnId="{BF2F32DF-A524-412B-A35B-89D3B08F69AB}">
      <dgm:prSet/>
      <dgm:spPr/>
      <dgm:t>
        <a:bodyPr/>
        <a:lstStyle/>
        <a:p>
          <a:pPr algn="l"/>
          <a:endParaRPr lang="tr-TR">
            <a:latin typeface="Times New Roman" pitchFamily="18" charset="0"/>
            <a:cs typeface="Times New Roman" pitchFamily="18" charset="0"/>
          </a:endParaRPr>
        </a:p>
      </dgm:t>
    </dgm:pt>
    <dgm:pt modelId="{2DF7D64D-6836-459E-9EAB-883792B2B7AF}" type="pres">
      <dgm:prSet presAssocID="{C5392961-3417-49D3-A51E-FCC349E14E8F}" presName="Name0" presStyleCnt="0">
        <dgm:presLayoutVars>
          <dgm:dir/>
          <dgm:resizeHandles val="exact"/>
        </dgm:presLayoutVars>
      </dgm:prSet>
      <dgm:spPr/>
      <dgm:t>
        <a:bodyPr/>
        <a:lstStyle/>
        <a:p>
          <a:endParaRPr lang="tr-TR"/>
        </a:p>
      </dgm:t>
    </dgm:pt>
    <dgm:pt modelId="{495ADE94-2BCA-4623-A5E2-771AD686EE48}" type="pres">
      <dgm:prSet presAssocID="{B996700E-A2D4-45C6-B948-B89EA8BAE240}" presName="Name5" presStyleLbl="vennNode1" presStyleIdx="0" presStyleCnt="2">
        <dgm:presLayoutVars>
          <dgm:bulletEnabled val="1"/>
        </dgm:presLayoutVars>
      </dgm:prSet>
      <dgm:spPr/>
      <dgm:t>
        <a:bodyPr/>
        <a:lstStyle/>
        <a:p>
          <a:endParaRPr lang="tr-TR"/>
        </a:p>
      </dgm:t>
    </dgm:pt>
    <dgm:pt modelId="{465E891F-AFDD-4FC9-BBA7-D53008D56412}" type="pres">
      <dgm:prSet presAssocID="{3DFC9378-E1A2-4A77-8143-1B617C0D8F9C}" presName="space" presStyleCnt="0"/>
      <dgm:spPr/>
    </dgm:pt>
    <dgm:pt modelId="{1FC1C3DD-4370-4130-9B05-FBBE600A0E17}" type="pres">
      <dgm:prSet presAssocID="{FBDC8428-765A-4FF7-B7C3-820A4D227E8F}" presName="Name5" presStyleLbl="vennNode1" presStyleIdx="1" presStyleCnt="2">
        <dgm:presLayoutVars>
          <dgm:bulletEnabled val="1"/>
        </dgm:presLayoutVars>
      </dgm:prSet>
      <dgm:spPr/>
      <dgm:t>
        <a:bodyPr/>
        <a:lstStyle/>
        <a:p>
          <a:endParaRPr lang="tr-TR"/>
        </a:p>
      </dgm:t>
    </dgm:pt>
  </dgm:ptLst>
  <dgm:cxnLst>
    <dgm:cxn modelId="{55C8D042-2CA3-486B-B930-D34D9132D4B9}" srcId="{C5392961-3417-49D3-A51E-FCC349E14E8F}" destId="{B996700E-A2D4-45C6-B948-B89EA8BAE240}" srcOrd="0" destOrd="0" parTransId="{D2FCC952-2A12-40A0-875B-7CD155147EEA}" sibTransId="{3DFC9378-E1A2-4A77-8143-1B617C0D8F9C}"/>
    <dgm:cxn modelId="{1591857B-908C-4D74-841B-B54990BFD5CE}" type="presOf" srcId="{FBDC8428-765A-4FF7-B7C3-820A4D227E8F}" destId="{1FC1C3DD-4370-4130-9B05-FBBE600A0E17}" srcOrd="0" destOrd="0" presId="urn:microsoft.com/office/officeart/2005/8/layout/venn3"/>
    <dgm:cxn modelId="{5D9B5310-7887-4DF7-B6CA-C0F13C716858}" srcId="{B996700E-A2D4-45C6-B948-B89EA8BAE240}" destId="{7F290D41-0443-4477-BFAC-7B6FA4623004}" srcOrd="0" destOrd="0" parTransId="{3C46D2DE-68AD-4B0F-9781-D4453472F753}" sibTransId="{A5A4B7CB-6D0D-4B5A-9C37-E5F34FA22D10}"/>
    <dgm:cxn modelId="{7AC10AC0-402F-462B-BA22-7E4412ABD9FD}" type="presOf" srcId="{B996700E-A2D4-45C6-B948-B89EA8BAE240}" destId="{495ADE94-2BCA-4623-A5E2-771AD686EE48}" srcOrd="0" destOrd="0" presId="urn:microsoft.com/office/officeart/2005/8/layout/venn3"/>
    <dgm:cxn modelId="{786A7514-A2DF-4251-ADEA-8C5F10BE9F89}" srcId="{C5392961-3417-49D3-A51E-FCC349E14E8F}" destId="{FBDC8428-765A-4FF7-B7C3-820A4D227E8F}" srcOrd="1" destOrd="0" parTransId="{BA6DF993-5AA7-4F2E-B908-769CA5523376}" sibTransId="{8BD9DB05-D1C2-445B-A529-A3F6551D1B64}"/>
    <dgm:cxn modelId="{BF2F32DF-A524-412B-A35B-89D3B08F69AB}" srcId="{FBDC8428-765A-4FF7-B7C3-820A4D227E8F}" destId="{676EDC46-8F75-44D8-A759-2B739147DED3}" srcOrd="0" destOrd="0" parTransId="{EE5134B3-B645-434F-8A8F-A94C66F97F95}" sibTransId="{DF41436C-1B42-4BB9-BB60-A5A56FDC0A7D}"/>
    <dgm:cxn modelId="{D670AC4E-AAA8-4EED-9C19-CBBBD2313775}" type="presOf" srcId="{7F290D41-0443-4477-BFAC-7B6FA4623004}" destId="{495ADE94-2BCA-4623-A5E2-771AD686EE48}" srcOrd="0" destOrd="1" presId="urn:microsoft.com/office/officeart/2005/8/layout/venn3"/>
    <dgm:cxn modelId="{4D67C7A6-9B88-47EA-8009-098DD9292CFB}" type="presOf" srcId="{676EDC46-8F75-44D8-A759-2B739147DED3}" destId="{1FC1C3DD-4370-4130-9B05-FBBE600A0E17}" srcOrd="0" destOrd="1" presId="urn:microsoft.com/office/officeart/2005/8/layout/venn3"/>
    <dgm:cxn modelId="{998F468F-42C0-43AE-BD6A-055CC91D0503}" type="presOf" srcId="{C5392961-3417-49D3-A51E-FCC349E14E8F}" destId="{2DF7D64D-6836-459E-9EAB-883792B2B7AF}" srcOrd="0" destOrd="0" presId="urn:microsoft.com/office/officeart/2005/8/layout/venn3"/>
    <dgm:cxn modelId="{2CC7771B-E7C6-4BAE-AF42-167E2521299A}" type="presParOf" srcId="{2DF7D64D-6836-459E-9EAB-883792B2B7AF}" destId="{495ADE94-2BCA-4623-A5E2-771AD686EE48}" srcOrd="0" destOrd="0" presId="urn:microsoft.com/office/officeart/2005/8/layout/venn3"/>
    <dgm:cxn modelId="{5D6430E6-E1E7-44B2-B969-CC7760F74673}" type="presParOf" srcId="{2DF7D64D-6836-459E-9EAB-883792B2B7AF}" destId="{465E891F-AFDD-4FC9-BBA7-D53008D56412}" srcOrd="1" destOrd="0" presId="urn:microsoft.com/office/officeart/2005/8/layout/venn3"/>
    <dgm:cxn modelId="{5056616D-A004-4444-8D24-8FEA804FC3BD}" type="presParOf" srcId="{2DF7D64D-6836-459E-9EAB-883792B2B7AF}" destId="{1FC1C3DD-4370-4130-9B05-FBBE600A0E17}" srcOrd="2" destOrd="0" presId="urn:microsoft.com/office/officeart/2005/8/layout/venn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F633DE7-7E88-40BF-A3B3-50DC03E79C09}" type="doc">
      <dgm:prSet loTypeId="urn:microsoft.com/office/officeart/2005/8/layout/process1" loCatId="process" qsTypeId="urn:microsoft.com/office/officeart/2005/8/quickstyle/simple5" qsCatId="simple" csTypeId="urn:microsoft.com/office/officeart/2005/8/colors/colorful1#8" csCatId="colorful" phldr="1"/>
      <dgm:spPr/>
      <dgm:t>
        <a:bodyPr/>
        <a:lstStyle/>
        <a:p>
          <a:endParaRPr lang="tr-TR"/>
        </a:p>
      </dgm:t>
    </dgm:pt>
    <dgm:pt modelId="{DDE8CDA5-CCA7-44FF-A0EA-ECCA59503AD1}">
      <dgm:prSet/>
      <dgm:spPr/>
      <dgm:t>
        <a:bodyPr/>
        <a:lstStyle/>
        <a:p>
          <a:pPr algn="ctr" rtl="0"/>
          <a:r>
            <a:rPr lang="tr-TR" dirty="0" smtClean="0"/>
            <a:t>Öncelikle uzmanlaşma stratejisi en uygun olanıdır.</a:t>
          </a:r>
          <a:endParaRPr lang="tr-TR" dirty="0"/>
        </a:p>
      </dgm:t>
    </dgm:pt>
    <dgm:pt modelId="{BC63D5CB-DAAC-4B67-88AA-6A98A8F12CBF}" type="parTrans" cxnId="{31BED066-F329-4898-9F55-7D83071B2887}">
      <dgm:prSet/>
      <dgm:spPr/>
      <dgm:t>
        <a:bodyPr/>
        <a:lstStyle/>
        <a:p>
          <a:endParaRPr lang="tr-TR"/>
        </a:p>
      </dgm:t>
    </dgm:pt>
    <dgm:pt modelId="{4B921F6E-0DBD-4572-9819-E872707FE45A}" type="sibTrans" cxnId="{31BED066-F329-4898-9F55-7D83071B2887}">
      <dgm:prSet/>
      <dgm:spPr/>
      <dgm:t>
        <a:bodyPr/>
        <a:lstStyle/>
        <a:p>
          <a:endParaRPr lang="tr-TR"/>
        </a:p>
      </dgm:t>
    </dgm:pt>
    <dgm:pt modelId="{E7D069FF-A61A-469C-8554-424024D86B97}">
      <dgm:prSet/>
      <dgm:spPr/>
      <dgm:t>
        <a:bodyPr/>
        <a:lstStyle/>
        <a:p>
          <a:pPr rtl="0"/>
          <a:r>
            <a:rPr lang="tr-TR" smtClean="0"/>
            <a:t>Dikey entegrasyona gitme ikinci senektir.</a:t>
          </a:r>
          <a:endParaRPr lang="tr-TR"/>
        </a:p>
      </dgm:t>
    </dgm:pt>
    <dgm:pt modelId="{1FF1B574-17ED-4E8D-8E6B-1076FDAE8186}" type="parTrans" cxnId="{57A5E40A-74E0-4157-A58A-7729449AD51F}">
      <dgm:prSet/>
      <dgm:spPr/>
      <dgm:t>
        <a:bodyPr/>
        <a:lstStyle/>
        <a:p>
          <a:endParaRPr lang="tr-TR"/>
        </a:p>
      </dgm:t>
    </dgm:pt>
    <dgm:pt modelId="{874E4A73-5E0D-4A55-A19D-07F87C7F1D61}" type="sibTrans" cxnId="{57A5E40A-74E0-4157-A58A-7729449AD51F}">
      <dgm:prSet/>
      <dgm:spPr/>
      <dgm:t>
        <a:bodyPr/>
        <a:lstStyle/>
        <a:p>
          <a:endParaRPr lang="tr-TR"/>
        </a:p>
      </dgm:t>
    </dgm:pt>
    <dgm:pt modelId="{F7939FC6-E532-43CE-B5F6-8E10EA522BF7}">
      <dgm:prSet/>
      <dgm:spPr/>
      <dgm:t>
        <a:bodyPr/>
        <a:lstStyle/>
        <a:p>
          <a:pPr rtl="0"/>
          <a:r>
            <a:rPr lang="tr-TR" dirty="0" smtClean="0"/>
            <a:t>Tek yönlü farklılaştırma üçüncü seçenektir.</a:t>
          </a:r>
          <a:endParaRPr lang="tr-TR" dirty="0"/>
        </a:p>
      </dgm:t>
    </dgm:pt>
    <dgm:pt modelId="{2D7021D9-3D5D-4E33-9B1F-F075B2045C29}" type="parTrans" cxnId="{0330B86F-DAF7-46BE-A299-6F742580AC0D}">
      <dgm:prSet/>
      <dgm:spPr/>
      <dgm:t>
        <a:bodyPr/>
        <a:lstStyle/>
        <a:p>
          <a:endParaRPr lang="tr-TR"/>
        </a:p>
      </dgm:t>
    </dgm:pt>
    <dgm:pt modelId="{F12E1CC8-E10E-4124-889D-A113C6FA566A}" type="sibTrans" cxnId="{0330B86F-DAF7-46BE-A299-6F742580AC0D}">
      <dgm:prSet/>
      <dgm:spPr/>
      <dgm:t>
        <a:bodyPr/>
        <a:lstStyle/>
        <a:p>
          <a:endParaRPr lang="tr-TR"/>
        </a:p>
      </dgm:t>
    </dgm:pt>
    <dgm:pt modelId="{A354E2FE-2DAF-4D64-A4BE-1CB5D3DFA996}" type="pres">
      <dgm:prSet presAssocID="{6F633DE7-7E88-40BF-A3B3-50DC03E79C09}" presName="Name0" presStyleCnt="0">
        <dgm:presLayoutVars>
          <dgm:dir/>
          <dgm:resizeHandles val="exact"/>
        </dgm:presLayoutVars>
      </dgm:prSet>
      <dgm:spPr/>
      <dgm:t>
        <a:bodyPr/>
        <a:lstStyle/>
        <a:p>
          <a:endParaRPr lang="tr-TR"/>
        </a:p>
      </dgm:t>
    </dgm:pt>
    <dgm:pt modelId="{7B9ECA86-3400-41A2-A3F1-E15DC1EDAC4A}" type="pres">
      <dgm:prSet presAssocID="{DDE8CDA5-CCA7-44FF-A0EA-ECCA59503AD1}" presName="node" presStyleLbl="node1" presStyleIdx="0" presStyleCnt="3">
        <dgm:presLayoutVars>
          <dgm:bulletEnabled val="1"/>
        </dgm:presLayoutVars>
      </dgm:prSet>
      <dgm:spPr/>
      <dgm:t>
        <a:bodyPr/>
        <a:lstStyle/>
        <a:p>
          <a:endParaRPr lang="tr-TR"/>
        </a:p>
      </dgm:t>
    </dgm:pt>
    <dgm:pt modelId="{05B76498-CE6E-4D15-93E5-8AB9AA942B02}" type="pres">
      <dgm:prSet presAssocID="{4B921F6E-0DBD-4572-9819-E872707FE45A}" presName="sibTrans" presStyleLbl="sibTrans2D1" presStyleIdx="0" presStyleCnt="2" custScaleX="138691"/>
      <dgm:spPr/>
      <dgm:t>
        <a:bodyPr/>
        <a:lstStyle/>
        <a:p>
          <a:endParaRPr lang="tr-TR"/>
        </a:p>
      </dgm:t>
    </dgm:pt>
    <dgm:pt modelId="{1B8CDAC5-3376-487C-86DC-A9C01BC513A2}" type="pres">
      <dgm:prSet presAssocID="{4B921F6E-0DBD-4572-9819-E872707FE45A}" presName="connectorText" presStyleLbl="sibTrans2D1" presStyleIdx="0" presStyleCnt="2"/>
      <dgm:spPr/>
      <dgm:t>
        <a:bodyPr/>
        <a:lstStyle/>
        <a:p>
          <a:endParaRPr lang="tr-TR"/>
        </a:p>
      </dgm:t>
    </dgm:pt>
    <dgm:pt modelId="{CA2C4ADB-F3AC-431A-AE42-EA64DC385DEF}" type="pres">
      <dgm:prSet presAssocID="{E7D069FF-A61A-469C-8554-424024D86B97}" presName="node" presStyleLbl="node1" presStyleIdx="1" presStyleCnt="3" custLinFactNeighborX="-12851">
        <dgm:presLayoutVars>
          <dgm:bulletEnabled val="1"/>
        </dgm:presLayoutVars>
      </dgm:prSet>
      <dgm:spPr/>
      <dgm:t>
        <a:bodyPr/>
        <a:lstStyle/>
        <a:p>
          <a:endParaRPr lang="tr-TR"/>
        </a:p>
      </dgm:t>
    </dgm:pt>
    <dgm:pt modelId="{4EC14508-CC8C-4E98-8613-070E4B28A43D}" type="pres">
      <dgm:prSet presAssocID="{874E4A73-5E0D-4A55-A19D-07F87C7F1D61}" presName="sibTrans" presStyleLbl="sibTrans2D1" presStyleIdx="1" presStyleCnt="2" custScaleX="164937" custLinFactNeighborX="0"/>
      <dgm:spPr/>
      <dgm:t>
        <a:bodyPr/>
        <a:lstStyle/>
        <a:p>
          <a:endParaRPr lang="tr-TR"/>
        </a:p>
      </dgm:t>
    </dgm:pt>
    <dgm:pt modelId="{3D62D207-A617-46E4-9B5E-2AD0B43E7B03}" type="pres">
      <dgm:prSet presAssocID="{874E4A73-5E0D-4A55-A19D-07F87C7F1D61}" presName="connectorText" presStyleLbl="sibTrans2D1" presStyleIdx="1" presStyleCnt="2"/>
      <dgm:spPr/>
      <dgm:t>
        <a:bodyPr/>
        <a:lstStyle/>
        <a:p>
          <a:endParaRPr lang="tr-TR"/>
        </a:p>
      </dgm:t>
    </dgm:pt>
    <dgm:pt modelId="{919C8399-D21F-465D-A2E9-8AAA798850B9}" type="pres">
      <dgm:prSet presAssocID="{F7939FC6-E532-43CE-B5F6-8E10EA522BF7}" presName="node" presStyleLbl="node1" presStyleIdx="2" presStyleCnt="3">
        <dgm:presLayoutVars>
          <dgm:bulletEnabled val="1"/>
        </dgm:presLayoutVars>
      </dgm:prSet>
      <dgm:spPr/>
      <dgm:t>
        <a:bodyPr/>
        <a:lstStyle/>
        <a:p>
          <a:endParaRPr lang="tr-TR"/>
        </a:p>
      </dgm:t>
    </dgm:pt>
  </dgm:ptLst>
  <dgm:cxnLst>
    <dgm:cxn modelId="{B69A4461-04BA-4CBD-82F1-D5DDF65AB2C0}" type="presOf" srcId="{4B921F6E-0DBD-4572-9819-E872707FE45A}" destId="{1B8CDAC5-3376-487C-86DC-A9C01BC513A2}" srcOrd="1" destOrd="0" presId="urn:microsoft.com/office/officeart/2005/8/layout/process1"/>
    <dgm:cxn modelId="{C7863A0A-C34E-491B-A623-D4F016CFC39D}" type="presOf" srcId="{DDE8CDA5-CCA7-44FF-A0EA-ECCA59503AD1}" destId="{7B9ECA86-3400-41A2-A3F1-E15DC1EDAC4A}" srcOrd="0" destOrd="0" presId="urn:microsoft.com/office/officeart/2005/8/layout/process1"/>
    <dgm:cxn modelId="{CCDE8FE7-1A23-4C92-BF62-CF7C4CE9E693}" type="presOf" srcId="{E7D069FF-A61A-469C-8554-424024D86B97}" destId="{CA2C4ADB-F3AC-431A-AE42-EA64DC385DEF}" srcOrd="0" destOrd="0" presId="urn:microsoft.com/office/officeart/2005/8/layout/process1"/>
    <dgm:cxn modelId="{2F29BE30-CDC4-40F9-9BC6-DDFBB12D2891}" type="presOf" srcId="{4B921F6E-0DBD-4572-9819-E872707FE45A}" destId="{05B76498-CE6E-4D15-93E5-8AB9AA942B02}" srcOrd="0" destOrd="0" presId="urn:microsoft.com/office/officeart/2005/8/layout/process1"/>
    <dgm:cxn modelId="{0330B86F-DAF7-46BE-A299-6F742580AC0D}" srcId="{6F633DE7-7E88-40BF-A3B3-50DC03E79C09}" destId="{F7939FC6-E532-43CE-B5F6-8E10EA522BF7}" srcOrd="2" destOrd="0" parTransId="{2D7021D9-3D5D-4E33-9B1F-F075B2045C29}" sibTransId="{F12E1CC8-E10E-4124-889D-A113C6FA566A}"/>
    <dgm:cxn modelId="{31BED066-F329-4898-9F55-7D83071B2887}" srcId="{6F633DE7-7E88-40BF-A3B3-50DC03E79C09}" destId="{DDE8CDA5-CCA7-44FF-A0EA-ECCA59503AD1}" srcOrd="0" destOrd="0" parTransId="{BC63D5CB-DAAC-4B67-88AA-6A98A8F12CBF}" sibTransId="{4B921F6E-0DBD-4572-9819-E872707FE45A}"/>
    <dgm:cxn modelId="{0E0AEE03-CC8B-440E-8BA3-D3EA58DF92DE}" type="presOf" srcId="{874E4A73-5E0D-4A55-A19D-07F87C7F1D61}" destId="{3D62D207-A617-46E4-9B5E-2AD0B43E7B03}" srcOrd="1" destOrd="0" presId="urn:microsoft.com/office/officeart/2005/8/layout/process1"/>
    <dgm:cxn modelId="{AAB1DABE-9A9F-45D4-AC07-0147DE3DF220}" type="presOf" srcId="{874E4A73-5E0D-4A55-A19D-07F87C7F1D61}" destId="{4EC14508-CC8C-4E98-8613-070E4B28A43D}" srcOrd="0" destOrd="0" presId="urn:microsoft.com/office/officeart/2005/8/layout/process1"/>
    <dgm:cxn modelId="{FEE12551-0815-4DC1-B919-20EF2A95F523}" type="presOf" srcId="{F7939FC6-E532-43CE-B5F6-8E10EA522BF7}" destId="{919C8399-D21F-465D-A2E9-8AAA798850B9}" srcOrd="0" destOrd="0" presId="urn:microsoft.com/office/officeart/2005/8/layout/process1"/>
    <dgm:cxn modelId="{F4199DB7-73D8-4A10-BC35-3412E17345E4}" type="presOf" srcId="{6F633DE7-7E88-40BF-A3B3-50DC03E79C09}" destId="{A354E2FE-2DAF-4D64-A4BE-1CB5D3DFA996}" srcOrd="0" destOrd="0" presId="urn:microsoft.com/office/officeart/2005/8/layout/process1"/>
    <dgm:cxn modelId="{57A5E40A-74E0-4157-A58A-7729449AD51F}" srcId="{6F633DE7-7E88-40BF-A3B3-50DC03E79C09}" destId="{E7D069FF-A61A-469C-8554-424024D86B97}" srcOrd="1" destOrd="0" parTransId="{1FF1B574-17ED-4E8D-8E6B-1076FDAE8186}" sibTransId="{874E4A73-5E0D-4A55-A19D-07F87C7F1D61}"/>
    <dgm:cxn modelId="{469D9D10-0C98-4C6D-92CF-50C285E63B7F}" type="presParOf" srcId="{A354E2FE-2DAF-4D64-A4BE-1CB5D3DFA996}" destId="{7B9ECA86-3400-41A2-A3F1-E15DC1EDAC4A}" srcOrd="0" destOrd="0" presId="urn:microsoft.com/office/officeart/2005/8/layout/process1"/>
    <dgm:cxn modelId="{F002742A-1B3D-4816-B73A-7FDB2420E8EF}" type="presParOf" srcId="{A354E2FE-2DAF-4D64-A4BE-1CB5D3DFA996}" destId="{05B76498-CE6E-4D15-93E5-8AB9AA942B02}" srcOrd="1" destOrd="0" presId="urn:microsoft.com/office/officeart/2005/8/layout/process1"/>
    <dgm:cxn modelId="{A1CD1457-97BF-43A8-BFE4-B6A27810BCF7}" type="presParOf" srcId="{05B76498-CE6E-4D15-93E5-8AB9AA942B02}" destId="{1B8CDAC5-3376-487C-86DC-A9C01BC513A2}" srcOrd="0" destOrd="0" presId="urn:microsoft.com/office/officeart/2005/8/layout/process1"/>
    <dgm:cxn modelId="{854AB32B-A7E0-465C-9F49-7FB7AAB0229C}" type="presParOf" srcId="{A354E2FE-2DAF-4D64-A4BE-1CB5D3DFA996}" destId="{CA2C4ADB-F3AC-431A-AE42-EA64DC385DEF}" srcOrd="2" destOrd="0" presId="urn:microsoft.com/office/officeart/2005/8/layout/process1"/>
    <dgm:cxn modelId="{F8E38A5A-B9AC-467B-87AA-36F53D889C9C}" type="presParOf" srcId="{A354E2FE-2DAF-4D64-A4BE-1CB5D3DFA996}" destId="{4EC14508-CC8C-4E98-8613-070E4B28A43D}" srcOrd="3" destOrd="0" presId="urn:microsoft.com/office/officeart/2005/8/layout/process1"/>
    <dgm:cxn modelId="{51F24229-B2F2-4BF2-B440-6AFD8C49FD4D}" type="presParOf" srcId="{4EC14508-CC8C-4E98-8613-070E4B28A43D}" destId="{3D62D207-A617-46E4-9B5E-2AD0B43E7B03}" srcOrd="0" destOrd="0" presId="urn:microsoft.com/office/officeart/2005/8/layout/process1"/>
    <dgm:cxn modelId="{C7C0FFEE-36EA-4B2B-B6AD-6D7157BCC2DF}" type="presParOf" srcId="{A354E2FE-2DAF-4D64-A4BE-1CB5D3DFA996}" destId="{919C8399-D21F-465D-A2E9-8AAA798850B9}" srcOrd="4"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51018A-DBF5-4165-BBAF-5944C713BE28}" type="doc">
      <dgm:prSet loTypeId="urn:microsoft.com/office/officeart/2005/8/layout/process1" loCatId="process" qsTypeId="urn:microsoft.com/office/officeart/2005/8/quickstyle/3d2" qsCatId="3D" csTypeId="urn:microsoft.com/office/officeart/2005/8/colors/colorful1#3" csCatId="colorful" phldr="1"/>
      <dgm:spPr/>
      <dgm:t>
        <a:bodyPr/>
        <a:lstStyle/>
        <a:p>
          <a:endParaRPr lang="tr-TR"/>
        </a:p>
      </dgm:t>
    </dgm:pt>
    <dgm:pt modelId="{DB4E47AB-1C0F-4675-97A1-2CAE3D738BBB}">
      <dgm:prSet/>
      <dgm:spPr/>
      <dgm:t>
        <a:bodyPr/>
        <a:lstStyle/>
        <a:p>
          <a:pPr rtl="0"/>
          <a:r>
            <a:rPr lang="tr-TR" dirty="0" smtClean="0"/>
            <a:t>Uzmanlaşma</a:t>
          </a:r>
          <a:endParaRPr lang="tr-TR" dirty="0"/>
        </a:p>
      </dgm:t>
    </dgm:pt>
    <dgm:pt modelId="{1AB6958E-0401-4FED-8FAC-43D4EE9A63D7}" type="parTrans" cxnId="{B5D0E59F-607D-451A-A662-00EAF354EA82}">
      <dgm:prSet/>
      <dgm:spPr/>
      <dgm:t>
        <a:bodyPr/>
        <a:lstStyle/>
        <a:p>
          <a:endParaRPr lang="tr-TR"/>
        </a:p>
      </dgm:t>
    </dgm:pt>
    <dgm:pt modelId="{1E8D6A4A-4D0A-4F79-95C1-C4AA3BD23A35}" type="sibTrans" cxnId="{B5D0E59F-607D-451A-A662-00EAF354EA82}">
      <dgm:prSet/>
      <dgm:spPr/>
      <dgm:t>
        <a:bodyPr/>
        <a:lstStyle/>
        <a:p>
          <a:endParaRPr lang="tr-TR"/>
        </a:p>
      </dgm:t>
    </dgm:pt>
    <dgm:pt modelId="{60DDC339-4C59-442D-A1CF-C082114771A3}">
      <dgm:prSet/>
      <dgm:spPr/>
      <dgm:t>
        <a:bodyPr/>
        <a:lstStyle/>
        <a:p>
          <a:pPr rtl="0"/>
          <a:r>
            <a:rPr lang="tr-TR" dirty="0" smtClean="0"/>
            <a:t>Yatay entegrasyon</a:t>
          </a:r>
          <a:endParaRPr lang="tr-TR" dirty="0"/>
        </a:p>
      </dgm:t>
    </dgm:pt>
    <dgm:pt modelId="{7018F867-135B-49D3-9133-0E467187AA55}" type="parTrans" cxnId="{4CE086C8-68E2-4940-AE52-FE2ABF844517}">
      <dgm:prSet/>
      <dgm:spPr/>
      <dgm:t>
        <a:bodyPr/>
        <a:lstStyle/>
        <a:p>
          <a:endParaRPr lang="tr-TR"/>
        </a:p>
      </dgm:t>
    </dgm:pt>
    <dgm:pt modelId="{D5A838E8-FFE1-49C9-BFAC-8BE80B414177}" type="sibTrans" cxnId="{4CE086C8-68E2-4940-AE52-FE2ABF844517}">
      <dgm:prSet/>
      <dgm:spPr/>
      <dgm:t>
        <a:bodyPr/>
        <a:lstStyle/>
        <a:p>
          <a:endParaRPr lang="tr-TR"/>
        </a:p>
      </dgm:t>
    </dgm:pt>
    <dgm:pt modelId="{FA71B02B-64CA-43E6-B4C4-6EB66DB28BB1}">
      <dgm:prSet/>
      <dgm:spPr/>
      <dgm:t>
        <a:bodyPr/>
        <a:lstStyle/>
        <a:p>
          <a:pPr rtl="0"/>
          <a:r>
            <a:rPr lang="tr-TR" dirty="0" smtClean="0"/>
            <a:t>Birleşme </a:t>
          </a:r>
          <a:endParaRPr lang="tr-TR" dirty="0"/>
        </a:p>
      </dgm:t>
    </dgm:pt>
    <dgm:pt modelId="{550DBA76-983F-43E2-B139-75E5C901465A}" type="parTrans" cxnId="{F13CF2A4-79D6-4082-823E-19B1C1E37AC8}">
      <dgm:prSet/>
      <dgm:spPr/>
      <dgm:t>
        <a:bodyPr/>
        <a:lstStyle/>
        <a:p>
          <a:endParaRPr lang="tr-TR"/>
        </a:p>
      </dgm:t>
    </dgm:pt>
    <dgm:pt modelId="{32D950B8-E13C-4EA2-936C-FF250CBE51E2}" type="sibTrans" cxnId="{F13CF2A4-79D6-4082-823E-19B1C1E37AC8}">
      <dgm:prSet/>
      <dgm:spPr/>
      <dgm:t>
        <a:bodyPr/>
        <a:lstStyle/>
        <a:p>
          <a:endParaRPr lang="tr-TR"/>
        </a:p>
      </dgm:t>
    </dgm:pt>
    <dgm:pt modelId="{BC8B5DFC-86DE-45F5-83BB-FE89156BD04B}">
      <dgm:prSet/>
      <dgm:spPr/>
      <dgm:t>
        <a:bodyPr/>
        <a:lstStyle/>
        <a:p>
          <a:pPr rtl="0"/>
          <a:r>
            <a:rPr lang="tr-TR" dirty="0" smtClean="0"/>
            <a:t>Kopma ve tasfiye</a:t>
          </a:r>
          <a:endParaRPr lang="tr-TR" dirty="0"/>
        </a:p>
      </dgm:t>
    </dgm:pt>
    <dgm:pt modelId="{63810217-D880-4041-88B2-4C5A1FCFCF7D}" type="parTrans" cxnId="{157D1428-015B-408C-B558-38C7401DBBCD}">
      <dgm:prSet/>
      <dgm:spPr/>
      <dgm:t>
        <a:bodyPr/>
        <a:lstStyle/>
        <a:p>
          <a:endParaRPr lang="tr-TR"/>
        </a:p>
      </dgm:t>
    </dgm:pt>
    <dgm:pt modelId="{3C592B47-05E2-4D75-B723-A91B553D4A36}" type="sibTrans" cxnId="{157D1428-015B-408C-B558-38C7401DBBCD}">
      <dgm:prSet/>
      <dgm:spPr/>
      <dgm:t>
        <a:bodyPr/>
        <a:lstStyle/>
        <a:p>
          <a:endParaRPr lang="tr-TR"/>
        </a:p>
      </dgm:t>
    </dgm:pt>
    <dgm:pt modelId="{878FAB54-A1E8-4844-82C0-2497FE305B9F}" type="pres">
      <dgm:prSet presAssocID="{2351018A-DBF5-4165-BBAF-5944C713BE28}" presName="Name0" presStyleCnt="0">
        <dgm:presLayoutVars>
          <dgm:dir/>
          <dgm:resizeHandles val="exact"/>
        </dgm:presLayoutVars>
      </dgm:prSet>
      <dgm:spPr/>
      <dgm:t>
        <a:bodyPr/>
        <a:lstStyle/>
        <a:p>
          <a:endParaRPr lang="tr-TR"/>
        </a:p>
      </dgm:t>
    </dgm:pt>
    <dgm:pt modelId="{DB624CD1-4738-485B-9E52-B01740E3B76A}" type="pres">
      <dgm:prSet presAssocID="{DB4E47AB-1C0F-4675-97A1-2CAE3D738BBB}" presName="node" presStyleLbl="node1" presStyleIdx="0" presStyleCnt="4" custScaleY="197337">
        <dgm:presLayoutVars>
          <dgm:bulletEnabled val="1"/>
        </dgm:presLayoutVars>
      </dgm:prSet>
      <dgm:spPr/>
      <dgm:t>
        <a:bodyPr/>
        <a:lstStyle/>
        <a:p>
          <a:endParaRPr lang="tr-TR"/>
        </a:p>
      </dgm:t>
    </dgm:pt>
    <dgm:pt modelId="{5AC07A97-75FA-4FB0-ADEA-A045AD8AE4E2}" type="pres">
      <dgm:prSet presAssocID="{1E8D6A4A-4D0A-4F79-95C1-C4AA3BD23A35}" presName="sibTrans" presStyleLbl="sibTrans2D1" presStyleIdx="0" presStyleCnt="3" custScaleY="197337"/>
      <dgm:spPr/>
      <dgm:t>
        <a:bodyPr/>
        <a:lstStyle/>
        <a:p>
          <a:endParaRPr lang="tr-TR"/>
        </a:p>
      </dgm:t>
    </dgm:pt>
    <dgm:pt modelId="{7B11A89E-523A-4E0D-A7EF-373F068E9A7C}" type="pres">
      <dgm:prSet presAssocID="{1E8D6A4A-4D0A-4F79-95C1-C4AA3BD23A35}" presName="connectorText" presStyleLbl="sibTrans2D1" presStyleIdx="0" presStyleCnt="3"/>
      <dgm:spPr/>
      <dgm:t>
        <a:bodyPr/>
        <a:lstStyle/>
        <a:p>
          <a:endParaRPr lang="tr-TR"/>
        </a:p>
      </dgm:t>
    </dgm:pt>
    <dgm:pt modelId="{933E6FB0-304B-4A6E-8731-95A65A05BC83}" type="pres">
      <dgm:prSet presAssocID="{60DDC339-4C59-442D-A1CF-C082114771A3}" presName="node" presStyleLbl="node1" presStyleIdx="1" presStyleCnt="4" custScaleY="197337">
        <dgm:presLayoutVars>
          <dgm:bulletEnabled val="1"/>
        </dgm:presLayoutVars>
      </dgm:prSet>
      <dgm:spPr/>
      <dgm:t>
        <a:bodyPr/>
        <a:lstStyle/>
        <a:p>
          <a:endParaRPr lang="tr-TR"/>
        </a:p>
      </dgm:t>
    </dgm:pt>
    <dgm:pt modelId="{77FEC8C4-84B3-4287-A097-F51F00E7D3F3}" type="pres">
      <dgm:prSet presAssocID="{D5A838E8-FFE1-49C9-BFAC-8BE80B414177}" presName="sibTrans" presStyleLbl="sibTrans2D1" presStyleIdx="1" presStyleCnt="3" custScaleY="197337"/>
      <dgm:spPr/>
      <dgm:t>
        <a:bodyPr/>
        <a:lstStyle/>
        <a:p>
          <a:endParaRPr lang="tr-TR"/>
        </a:p>
      </dgm:t>
    </dgm:pt>
    <dgm:pt modelId="{5806A83A-D736-4AD7-8F61-13079C5ACEDD}" type="pres">
      <dgm:prSet presAssocID="{D5A838E8-FFE1-49C9-BFAC-8BE80B414177}" presName="connectorText" presStyleLbl="sibTrans2D1" presStyleIdx="1" presStyleCnt="3"/>
      <dgm:spPr/>
      <dgm:t>
        <a:bodyPr/>
        <a:lstStyle/>
        <a:p>
          <a:endParaRPr lang="tr-TR"/>
        </a:p>
      </dgm:t>
    </dgm:pt>
    <dgm:pt modelId="{A7ECF324-4BF5-48F9-B76E-311CCAA376C6}" type="pres">
      <dgm:prSet presAssocID="{FA71B02B-64CA-43E6-B4C4-6EB66DB28BB1}" presName="node" presStyleLbl="node1" presStyleIdx="2" presStyleCnt="4" custScaleY="197337">
        <dgm:presLayoutVars>
          <dgm:bulletEnabled val="1"/>
        </dgm:presLayoutVars>
      </dgm:prSet>
      <dgm:spPr/>
      <dgm:t>
        <a:bodyPr/>
        <a:lstStyle/>
        <a:p>
          <a:endParaRPr lang="tr-TR"/>
        </a:p>
      </dgm:t>
    </dgm:pt>
    <dgm:pt modelId="{2C9DFEE0-728A-4F4E-899C-3941EC4843BA}" type="pres">
      <dgm:prSet presAssocID="{32D950B8-E13C-4EA2-936C-FF250CBE51E2}" presName="sibTrans" presStyleLbl="sibTrans2D1" presStyleIdx="2" presStyleCnt="3" custScaleY="197337"/>
      <dgm:spPr/>
      <dgm:t>
        <a:bodyPr/>
        <a:lstStyle/>
        <a:p>
          <a:endParaRPr lang="tr-TR"/>
        </a:p>
      </dgm:t>
    </dgm:pt>
    <dgm:pt modelId="{239CB863-C813-4386-B2F0-DA64BC185C29}" type="pres">
      <dgm:prSet presAssocID="{32D950B8-E13C-4EA2-936C-FF250CBE51E2}" presName="connectorText" presStyleLbl="sibTrans2D1" presStyleIdx="2" presStyleCnt="3"/>
      <dgm:spPr/>
      <dgm:t>
        <a:bodyPr/>
        <a:lstStyle/>
        <a:p>
          <a:endParaRPr lang="tr-TR"/>
        </a:p>
      </dgm:t>
    </dgm:pt>
    <dgm:pt modelId="{5433441D-611E-4424-BEFD-74AD9E97EBB3}" type="pres">
      <dgm:prSet presAssocID="{BC8B5DFC-86DE-45F5-83BB-FE89156BD04B}" presName="node" presStyleLbl="node1" presStyleIdx="3" presStyleCnt="4" custScaleY="197337">
        <dgm:presLayoutVars>
          <dgm:bulletEnabled val="1"/>
        </dgm:presLayoutVars>
      </dgm:prSet>
      <dgm:spPr/>
      <dgm:t>
        <a:bodyPr/>
        <a:lstStyle/>
        <a:p>
          <a:endParaRPr lang="tr-TR"/>
        </a:p>
      </dgm:t>
    </dgm:pt>
  </dgm:ptLst>
  <dgm:cxnLst>
    <dgm:cxn modelId="{4CE086C8-68E2-4940-AE52-FE2ABF844517}" srcId="{2351018A-DBF5-4165-BBAF-5944C713BE28}" destId="{60DDC339-4C59-442D-A1CF-C082114771A3}" srcOrd="1" destOrd="0" parTransId="{7018F867-135B-49D3-9133-0E467187AA55}" sibTransId="{D5A838E8-FFE1-49C9-BFAC-8BE80B414177}"/>
    <dgm:cxn modelId="{8A2B4AF4-4725-4411-ADD9-0DA49E67EC5A}" type="presOf" srcId="{FA71B02B-64CA-43E6-B4C4-6EB66DB28BB1}" destId="{A7ECF324-4BF5-48F9-B76E-311CCAA376C6}" srcOrd="0" destOrd="0" presId="urn:microsoft.com/office/officeart/2005/8/layout/process1"/>
    <dgm:cxn modelId="{F457EF0A-8A70-4DC7-9DEF-E241B550D221}" type="presOf" srcId="{60DDC339-4C59-442D-A1CF-C082114771A3}" destId="{933E6FB0-304B-4A6E-8731-95A65A05BC83}" srcOrd="0" destOrd="0" presId="urn:microsoft.com/office/officeart/2005/8/layout/process1"/>
    <dgm:cxn modelId="{F13CF2A4-79D6-4082-823E-19B1C1E37AC8}" srcId="{2351018A-DBF5-4165-BBAF-5944C713BE28}" destId="{FA71B02B-64CA-43E6-B4C4-6EB66DB28BB1}" srcOrd="2" destOrd="0" parTransId="{550DBA76-983F-43E2-B139-75E5C901465A}" sibTransId="{32D950B8-E13C-4EA2-936C-FF250CBE51E2}"/>
    <dgm:cxn modelId="{27921F4E-49F5-4E78-A9E1-43C7578CB3A1}" type="presOf" srcId="{2351018A-DBF5-4165-BBAF-5944C713BE28}" destId="{878FAB54-A1E8-4844-82C0-2497FE305B9F}" srcOrd="0" destOrd="0" presId="urn:microsoft.com/office/officeart/2005/8/layout/process1"/>
    <dgm:cxn modelId="{294DF9C7-2E99-4EEF-8B16-18CB0FAAF0BD}" type="presOf" srcId="{1E8D6A4A-4D0A-4F79-95C1-C4AA3BD23A35}" destId="{5AC07A97-75FA-4FB0-ADEA-A045AD8AE4E2}" srcOrd="0" destOrd="0" presId="urn:microsoft.com/office/officeart/2005/8/layout/process1"/>
    <dgm:cxn modelId="{5721890C-867E-4092-ADCD-C00E799B6BB8}" type="presOf" srcId="{1E8D6A4A-4D0A-4F79-95C1-C4AA3BD23A35}" destId="{7B11A89E-523A-4E0D-A7EF-373F068E9A7C}" srcOrd="1" destOrd="0" presId="urn:microsoft.com/office/officeart/2005/8/layout/process1"/>
    <dgm:cxn modelId="{369BA758-F444-4EB5-BED9-B8F51D874E31}" type="presOf" srcId="{D5A838E8-FFE1-49C9-BFAC-8BE80B414177}" destId="{5806A83A-D736-4AD7-8F61-13079C5ACEDD}" srcOrd="1" destOrd="0" presId="urn:microsoft.com/office/officeart/2005/8/layout/process1"/>
    <dgm:cxn modelId="{B5D0E59F-607D-451A-A662-00EAF354EA82}" srcId="{2351018A-DBF5-4165-BBAF-5944C713BE28}" destId="{DB4E47AB-1C0F-4675-97A1-2CAE3D738BBB}" srcOrd="0" destOrd="0" parTransId="{1AB6958E-0401-4FED-8FAC-43D4EE9A63D7}" sibTransId="{1E8D6A4A-4D0A-4F79-95C1-C4AA3BD23A35}"/>
    <dgm:cxn modelId="{EA89CEAE-3672-4240-898E-EA44034F8EBC}" type="presOf" srcId="{32D950B8-E13C-4EA2-936C-FF250CBE51E2}" destId="{2C9DFEE0-728A-4F4E-899C-3941EC4843BA}" srcOrd="0" destOrd="0" presId="urn:microsoft.com/office/officeart/2005/8/layout/process1"/>
    <dgm:cxn modelId="{99AD2B42-D2D2-48A2-8207-1696D0AF2B89}" type="presOf" srcId="{D5A838E8-FFE1-49C9-BFAC-8BE80B414177}" destId="{77FEC8C4-84B3-4287-A097-F51F00E7D3F3}" srcOrd="0" destOrd="0" presId="urn:microsoft.com/office/officeart/2005/8/layout/process1"/>
    <dgm:cxn modelId="{8B59F5CC-E9EC-4DC2-A06A-9985034F9A0A}" type="presOf" srcId="{DB4E47AB-1C0F-4675-97A1-2CAE3D738BBB}" destId="{DB624CD1-4738-485B-9E52-B01740E3B76A}" srcOrd="0" destOrd="0" presId="urn:microsoft.com/office/officeart/2005/8/layout/process1"/>
    <dgm:cxn modelId="{157D1428-015B-408C-B558-38C7401DBBCD}" srcId="{2351018A-DBF5-4165-BBAF-5944C713BE28}" destId="{BC8B5DFC-86DE-45F5-83BB-FE89156BD04B}" srcOrd="3" destOrd="0" parTransId="{63810217-D880-4041-88B2-4C5A1FCFCF7D}" sibTransId="{3C592B47-05E2-4D75-B723-A91B553D4A36}"/>
    <dgm:cxn modelId="{F87AAAE4-3988-48E3-AC42-81E1DC697935}" type="presOf" srcId="{BC8B5DFC-86DE-45F5-83BB-FE89156BD04B}" destId="{5433441D-611E-4424-BEFD-74AD9E97EBB3}" srcOrd="0" destOrd="0" presId="urn:microsoft.com/office/officeart/2005/8/layout/process1"/>
    <dgm:cxn modelId="{01113DEA-D186-4651-B937-EECF2CF6ADBB}" type="presOf" srcId="{32D950B8-E13C-4EA2-936C-FF250CBE51E2}" destId="{239CB863-C813-4386-B2F0-DA64BC185C29}" srcOrd="1" destOrd="0" presId="urn:microsoft.com/office/officeart/2005/8/layout/process1"/>
    <dgm:cxn modelId="{75CBDEE1-B90C-46B5-A208-BB0CF6E1ECC7}" type="presParOf" srcId="{878FAB54-A1E8-4844-82C0-2497FE305B9F}" destId="{DB624CD1-4738-485B-9E52-B01740E3B76A}" srcOrd="0" destOrd="0" presId="urn:microsoft.com/office/officeart/2005/8/layout/process1"/>
    <dgm:cxn modelId="{8D7B8943-7292-49D8-AB2C-6142F81D0549}" type="presParOf" srcId="{878FAB54-A1E8-4844-82C0-2497FE305B9F}" destId="{5AC07A97-75FA-4FB0-ADEA-A045AD8AE4E2}" srcOrd="1" destOrd="0" presId="urn:microsoft.com/office/officeart/2005/8/layout/process1"/>
    <dgm:cxn modelId="{8FD8FC43-9B9E-4B51-B73B-CB7EB4DDDC7D}" type="presParOf" srcId="{5AC07A97-75FA-4FB0-ADEA-A045AD8AE4E2}" destId="{7B11A89E-523A-4E0D-A7EF-373F068E9A7C}" srcOrd="0" destOrd="0" presId="urn:microsoft.com/office/officeart/2005/8/layout/process1"/>
    <dgm:cxn modelId="{30E124A9-5FF2-4D9D-AE90-3F252C3F1412}" type="presParOf" srcId="{878FAB54-A1E8-4844-82C0-2497FE305B9F}" destId="{933E6FB0-304B-4A6E-8731-95A65A05BC83}" srcOrd="2" destOrd="0" presId="urn:microsoft.com/office/officeart/2005/8/layout/process1"/>
    <dgm:cxn modelId="{8722567B-9494-4EDA-9E84-72093799F345}" type="presParOf" srcId="{878FAB54-A1E8-4844-82C0-2497FE305B9F}" destId="{77FEC8C4-84B3-4287-A097-F51F00E7D3F3}" srcOrd="3" destOrd="0" presId="urn:microsoft.com/office/officeart/2005/8/layout/process1"/>
    <dgm:cxn modelId="{AA6F6EA7-CD5B-4C08-9408-C35B2B056E15}" type="presParOf" srcId="{77FEC8C4-84B3-4287-A097-F51F00E7D3F3}" destId="{5806A83A-D736-4AD7-8F61-13079C5ACEDD}" srcOrd="0" destOrd="0" presId="urn:microsoft.com/office/officeart/2005/8/layout/process1"/>
    <dgm:cxn modelId="{519E5624-B903-4983-9709-2E06ABADA2FC}" type="presParOf" srcId="{878FAB54-A1E8-4844-82C0-2497FE305B9F}" destId="{A7ECF324-4BF5-48F9-B76E-311CCAA376C6}" srcOrd="4" destOrd="0" presId="urn:microsoft.com/office/officeart/2005/8/layout/process1"/>
    <dgm:cxn modelId="{2CD642BC-DA9F-4E02-9C91-CEEDBDAF248C}" type="presParOf" srcId="{878FAB54-A1E8-4844-82C0-2497FE305B9F}" destId="{2C9DFEE0-728A-4F4E-899C-3941EC4843BA}" srcOrd="5" destOrd="0" presId="urn:microsoft.com/office/officeart/2005/8/layout/process1"/>
    <dgm:cxn modelId="{DE40A2BB-AB92-433E-90E7-1BEB7E29112B}" type="presParOf" srcId="{2C9DFEE0-728A-4F4E-899C-3941EC4843BA}" destId="{239CB863-C813-4386-B2F0-DA64BC185C29}" srcOrd="0" destOrd="0" presId="urn:microsoft.com/office/officeart/2005/8/layout/process1"/>
    <dgm:cxn modelId="{07AEB8FC-1A96-451B-9FFD-0CE4D3A7E48B}" type="presParOf" srcId="{878FAB54-A1E8-4844-82C0-2497FE305B9F}" destId="{5433441D-611E-4424-BEFD-74AD9E97EBB3}" srcOrd="6"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5024D96-A354-4B5D-90A7-4872CFA890E5}" type="doc">
      <dgm:prSet loTypeId="urn:microsoft.com/office/officeart/2005/8/layout/process1" loCatId="process" qsTypeId="urn:microsoft.com/office/officeart/2005/8/quickstyle/simple5" qsCatId="simple" csTypeId="urn:microsoft.com/office/officeart/2005/8/colors/colorful2" csCatId="colorful"/>
      <dgm:spPr/>
      <dgm:t>
        <a:bodyPr/>
        <a:lstStyle/>
        <a:p>
          <a:endParaRPr lang="tr-TR"/>
        </a:p>
      </dgm:t>
    </dgm:pt>
    <dgm:pt modelId="{5BFDDC2C-3477-4AFB-AAE5-24F3E254932E}">
      <dgm:prSet/>
      <dgm:spPr/>
      <dgm:t>
        <a:bodyPr/>
        <a:lstStyle/>
        <a:p>
          <a:pPr algn="l" rtl="0"/>
          <a:r>
            <a:rPr lang="tr-TR" smtClean="0"/>
            <a:t>Tasarruf stratejisi ilk olarak izlemelidir .</a:t>
          </a:r>
          <a:endParaRPr lang="tr-TR"/>
        </a:p>
      </dgm:t>
    </dgm:pt>
    <dgm:pt modelId="{623936CE-64C5-49EA-9AB5-DDAD80088343}" type="parTrans" cxnId="{6BE81740-169E-4BCC-9ACF-39EC10B4961C}">
      <dgm:prSet/>
      <dgm:spPr/>
      <dgm:t>
        <a:bodyPr/>
        <a:lstStyle/>
        <a:p>
          <a:pPr algn="l"/>
          <a:endParaRPr lang="tr-TR"/>
        </a:p>
      </dgm:t>
    </dgm:pt>
    <dgm:pt modelId="{FE1A01EB-B6D0-409B-8F6D-B56F66180934}" type="sibTrans" cxnId="{6BE81740-169E-4BCC-9ACF-39EC10B4961C}">
      <dgm:prSet/>
      <dgm:spPr/>
      <dgm:t>
        <a:bodyPr/>
        <a:lstStyle/>
        <a:p>
          <a:pPr algn="l"/>
          <a:endParaRPr lang="tr-TR"/>
        </a:p>
      </dgm:t>
    </dgm:pt>
    <dgm:pt modelId="{0637091A-47FB-4AC3-A4EA-92DC920688D9}">
      <dgm:prSet/>
      <dgm:spPr/>
      <dgm:t>
        <a:bodyPr/>
        <a:lstStyle/>
        <a:p>
          <a:pPr algn="l" rtl="0"/>
          <a:r>
            <a:rPr lang="tr-TR" dirty="0" smtClean="0"/>
            <a:t>Eğer mümkün değilse  bu takdirde işletme çeşitlendirme stratejisi gütmelidir.</a:t>
          </a:r>
          <a:endParaRPr lang="tr-TR" dirty="0"/>
        </a:p>
      </dgm:t>
    </dgm:pt>
    <dgm:pt modelId="{13A10ECC-A1F2-4AF2-8E5A-CF29EB5B7AE0}" type="parTrans" cxnId="{F26A1C26-CEF5-4B5F-B513-C88E941A2320}">
      <dgm:prSet/>
      <dgm:spPr/>
      <dgm:t>
        <a:bodyPr/>
        <a:lstStyle/>
        <a:p>
          <a:pPr algn="l"/>
          <a:endParaRPr lang="tr-TR"/>
        </a:p>
      </dgm:t>
    </dgm:pt>
    <dgm:pt modelId="{C909C19F-4875-4C0F-81EF-1D076A6AFB91}" type="sibTrans" cxnId="{F26A1C26-CEF5-4B5F-B513-C88E941A2320}">
      <dgm:prSet/>
      <dgm:spPr/>
      <dgm:t>
        <a:bodyPr/>
        <a:lstStyle/>
        <a:p>
          <a:pPr algn="l"/>
          <a:endParaRPr lang="tr-TR"/>
        </a:p>
      </dgm:t>
    </dgm:pt>
    <dgm:pt modelId="{674C6CD1-4D07-4E46-8DBB-CD61F83FBD52}">
      <dgm:prSet/>
      <dgm:spPr/>
      <dgm:t>
        <a:bodyPr/>
        <a:lstStyle/>
        <a:p>
          <a:pPr algn="l" rtl="0"/>
          <a:r>
            <a:rPr lang="tr-TR" dirty="0" smtClean="0"/>
            <a:t>Nihayet kopma yada tasfiye etme seçenekleri düşünülmelidir.</a:t>
          </a:r>
          <a:endParaRPr lang="tr-TR" dirty="0"/>
        </a:p>
      </dgm:t>
    </dgm:pt>
    <dgm:pt modelId="{ADD0FA1F-A700-449E-ACCA-1FFC8D56AE67}" type="parTrans" cxnId="{ECCC2E8B-85BD-4EC3-9E82-56AA3B0820F8}">
      <dgm:prSet/>
      <dgm:spPr/>
      <dgm:t>
        <a:bodyPr/>
        <a:lstStyle/>
        <a:p>
          <a:pPr algn="l"/>
          <a:endParaRPr lang="tr-TR"/>
        </a:p>
      </dgm:t>
    </dgm:pt>
    <dgm:pt modelId="{283E646E-03AF-400C-90A9-A5F09A044EA2}" type="sibTrans" cxnId="{ECCC2E8B-85BD-4EC3-9E82-56AA3B0820F8}">
      <dgm:prSet/>
      <dgm:spPr/>
      <dgm:t>
        <a:bodyPr/>
        <a:lstStyle/>
        <a:p>
          <a:pPr algn="l"/>
          <a:endParaRPr lang="tr-TR"/>
        </a:p>
      </dgm:t>
    </dgm:pt>
    <dgm:pt modelId="{82810470-4F70-41C9-A361-1BECC6902B6D}" type="pres">
      <dgm:prSet presAssocID="{F5024D96-A354-4B5D-90A7-4872CFA890E5}" presName="Name0" presStyleCnt="0">
        <dgm:presLayoutVars>
          <dgm:dir/>
          <dgm:resizeHandles val="exact"/>
        </dgm:presLayoutVars>
      </dgm:prSet>
      <dgm:spPr/>
      <dgm:t>
        <a:bodyPr/>
        <a:lstStyle/>
        <a:p>
          <a:endParaRPr lang="tr-TR"/>
        </a:p>
      </dgm:t>
    </dgm:pt>
    <dgm:pt modelId="{A76AA635-634F-47D1-97FD-86EE5A5E7E95}" type="pres">
      <dgm:prSet presAssocID="{5BFDDC2C-3477-4AFB-AAE5-24F3E254932E}" presName="node" presStyleLbl="node1" presStyleIdx="0" presStyleCnt="3">
        <dgm:presLayoutVars>
          <dgm:bulletEnabled val="1"/>
        </dgm:presLayoutVars>
      </dgm:prSet>
      <dgm:spPr/>
      <dgm:t>
        <a:bodyPr/>
        <a:lstStyle/>
        <a:p>
          <a:endParaRPr lang="tr-TR"/>
        </a:p>
      </dgm:t>
    </dgm:pt>
    <dgm:pt modelId="{FEF29DDD-9DE2-4B9E-8C88-56B3604359CF}" type="pres">
      <dgm:prSet presAssocID="{FE1A01EB-B6D0-409B-8F6D-B56F66180934}" presName="sibTrans" presStyleLbl="sibTrans2D1" presStyleIdx="0" presStyleCnt="2"/>
      <dgm:spPr/>
      <dgm:t>
        <a:bodyPr/>
        <a:lstStyle/>
        <a:p>
          <a:endParaRPr lang="tr-TR"/>
        </a:p>
      </dgm:t>
    </dgm:pt>
    <dgm:pt modelId="{8D68BBA6-F9E5-4DA0-AC8F-0D3C50868BC7}" type="pres">
      <dgm:prSet presAssocID="{FE1A01EB-B6D0-409B-8F6D-B56F66180934}" presName="connectorText" presStyleLbl="sibTrans2D1" presStyleIdx="0" presStyleCnt="2"/>
      <dgm:spPr/>
      <dgm:t>
        <a:bodyPr/>
        <a:lstStyle/>
        <a:p>
          <a:endParaRPr lang="tr-TR"/>
        </a:p>
      </dgm:t>
    </dgm:pt>
    <dgm:pt modelId="{DB143037-96FB-447D-9695-D667420D4BDF}" type="pres">
      <dgm:prSet presAssocID="{0637091A-47FB-4AC3-A4EA-92DC920688D9}" presName="node" presStyleLbl="node1" presStyleIdx="1" presStyleCnt="3">
        <dgm:presLayoutVars>
          <dgm:bulletEnabled val="1"/>
        </dgm:presLayoutVars>
      </dgm:prSet>
      <dgm:spPr/>
      <dgm:t>
        <a:bodyPr/>
        <a:lstStyle/>
        <a:p>
          <a:endParaRPr lang="tr-TR"/>
        </a:p>
      </dgm:t>
    </dgm:pt>
    <dgm:pt modelId="{9B908E3E-41D8-4EE4-8458-E7D0274EF8C2}" type="pres">
      <dgm:prSet presAssocID="{C909C19F-4875-4C0F-81EF-1D076A6AFB91}" presName="sibTrans" presStyleLbl="sibTrans2D1" presStyleIdx="1" presStyleCnt="2"/>
      <dgm:spPr/>
      <dgm:t>
        <a:bodyPr/>
        <a:lstStyle/>
        <a:p>
          <a:endParaRPr lang="tr-TR"/>
        </a:p>
      </dgm:t>
    </dgm:pt>
    <dgm:pt modelId="{F5FE7132-D29B-4634-9239-4A5FDE89DFD5}" type="pres">
      <dgm:prSet presAssocID="{C909C19F-4875-4C0F-81EF-1D076A6AFB91}" presName="connectorText" presStyleLbl="sibTrans2D1" presStyleIdx="1" presStyleCnt="2"/>
      <dgm:spPr/>
      <dgm:t>
        <a:bodyPr/>
        <a:lstStyle/>
        <a:p>
          <a:endParaRPr lang="tr-TR"/>
        </a:p>
      </dgm:t>
    </dgm:pt>
    <dgm:pt modelId="{24B4BD18-1C21-446A-BF12-54C7DE2D4288}" type="pres">
      <dgm:prSet presAssocID="{674C6CD1-4D07-4E46-8DBB-CD61F83FBD52}" presName="node" presStyleLbl="node1" presStyleIdx="2" presStyleCnt="3">
        <dgm:presLayoutVars>
          <dgm:bulletEnabled val="1"/>
        </dgm:presLayoutVars>
      </dgm:prSet>
      <dgm:spPr/>
      <dgm:t>
        <a:bodyPr/>
        <a:lstStyle/>
        <a:p>
          <a:endParaRPr lang="tr-TR"/>
        </a:p>
      </dgm:t>
    </dgm:pt>
  </dgm:ptLst>
  <dgm:cxnLst>
    <dgm:cxn modelId="{96E202A6-1060-489E-A4A4-F2EDD3130291}" type="presOf" srcId="{5BFDDC2C-3477-4AFB-AAE5-24F3E254932E}" destId="{A76AA635-634F-47D1-97FD-86EE5A5E7E95}" srcOrd="0" destOrd="0" presId="urn:microsoft.com/office/officeart/2005/8/layout/process1"/>
    <dgm:cxn modelId="{E163F75C-298A-4892-825B-CDC4DCFBC716}" type="presOf" srcId="{FE1A01EB-B6D0-409B-8F6D-B56F66180934}" destId="{FEF29DDD-9DE2-4B9E-8C88-56B3604359CF}" srcOrd="0" destOrd="0" presId="urn:microsoft.com/office/officeart/2005/8/layout/process1"/>
    <dgm:cxn modelId="{286F2B1B-1D1D-461F-8690-6CEEDA8BA59F}" type="presOf" srcId="{FE1A01EB-B6D0-409B-8F6D-B56F66180934}" destId="{8D68BBA6-F9E5-4DA0-AC8F-0D3C50868BC7}" srcOrd="1" destOrd="0" presId="urn:microsoft.com/office/officeart/2005/8/layout/process1"/>
    <dgm:cxn modelId="{6BE81740-169E-4BCC-9ACF-39EC10B4961C}" srcId="{F5024D96-A354-4B5D-90A7-4872CFA890E5}" destId="{5BFDDC2C-3477-4AFB-AAE5-24F3E254932E}" srcOrd="0" destOrd="0" parTransId="{623936CE-64C5-49EA-9AB5-DDAD80088343}" sibTransId="{FE1A01EB-B6D0-409B-8F6D-B56F66180934}"/>
    <dgm:cxn modelId="{DDEADDEF-B0F4-465A-A67A-3C3F9D75061B}" type="presOf" srcId="{C909C19F-4875-4C0F-81EF-1D076A6AFB91}" destId="{9B908E3E-41D8-4EE4-8458-E7D0274EF8C2}" srcOrd="0" destOrd="0" presId="urn:microsoft.com/office/officeart/2005/8/layout/process1"/>
    <dgm:cxn modelId="{1FDBAA5D-442D-441B-8C65-24E56E72E519}" type="presOf" srcId="{674C6CD1-4D07-4E46-8DBB-CD61F83FBD52}" destId="{24B4BD18-1C21-446A-BF12-54C7DE2D4288}" srcOrd="0" destOrd="0" presId="urn:microsoft.com/office/officeart/2005/8/layout/process1"/>
    <dgm:cxn modelId="{49FB3DF2-17CE-471A-BF44-C31804C5D0E9}" type="presOf" srcId="{0637091A-47FB-4AC3-A4EA-92DC920688D9}" destId="{DB143037-96FB-447D-9695-D667420D4BDF}" srcOrd="0" destOrd="0" presId="urn:microsoft.com/office/officeart/2005/8/layout/process1"/>
    <dgm:cxn modelId="{29D60EF8-A5BD-4C51-8FDE-C271117618B7}" type="presOf" srcId="{F5024D96-A354-4B5D-90A7-4872CFA890E5}" destId="{82810470-4F70-41C9-A361-1BECC6902B6D}" srcOrd="0" destOrd="0" presId="urn:microsoft.com/office/officeart/2005/8/layout/process1"/>
    <dgm:cxn modelId="{FADBD597-1FA3-4093-A5CE-7BB3ADC3844B}" type="presOf" srcId="{C909C19F-4875-4C0F-81EF-1D076A6AFB91}" destId="{F5FE7132-D29B-4634-9239-4A5FDE89DFD5}" srcOrd="1" destOrd="0" presId="urn:microsoft.com/office/officeart/2005/8/layout/process1"/>
    <dgm:cxn modelId="{F26A1C26-CEF5-4B5F-B513-C88E941A2320}" srcId="{F5024D96-A354-4B5D-90A7-4872CFA890E5}" destId="{0637091A-47FB-4AC3-A4EA-92DC920688D9}" srcOrd="1" destOrd="0" parTransId="{13A10ECC-A1F2-4AF2-8E5A-CF29EB5B7AE0}" sibTransId="{C909C19F-4875-4C0F-81EF-1D076A6AFB91}"/>
    <dgm:cxn modelId="{ECCC2E8B-85BD-4EC3-9E82-56AA3B0820F8}" srcId="{F5024D96-A354-4B5D-90A7-4872CFA890E5}" destId="{674C6CD1-4D07-4E46-8DBB-CD61F83FBD52}" srcOrd="2" destOrd="0" parTransId="{ADD0FA1F-A700-449E-ACCA-1FFC8D56AE67}" sibTransId="{283E646E-03AF-400C-90A9-A5F09A044EA2}"/>
    <dgm:cxn modelId="{FE220B59-C781-425E-B59C-DBA86D5F209A}" type="presParOf" srcId="{82810470-4F70-41C9-A361-1BECC6902B6D}" destId="{A76AA635-634F-47D1-97FD-86EE5A5E7E95}" srcOrd="0" destOrd="0" presId="urn:microsoft.com/office/officeart/2005/8/layout/process1"/>
    <dgm:cxn modelId="{F94002CE-B886-4034-9ECD-F652D2FC9FD5}" type="presParOf" srcId="{82810470-4F70-41C9-A361-1BECC6902B6D}" destId="{FEF29DDD-9DE2-4B9E-8C88-56B3604359CF}" srcOrd="1" destOrd="0" presId="urn:microsoft.com/office/officeart/2005/8/layout/process1"/>
    <dgm:cxn modelId="{09D2F522-F877-466A-B6E0-93D6DFE04166}" type="presParOf" srcId="{FEF29DDD-9DE2-4B9E-8C88-56B3604359CF}" destId="{8D68BBA6-F9E5-4DA0-AC8F-0D3C50868BC7}" srcOrd="0" destOrd="0" presId="urn:microsoft.com/office/officeart/2005/8/layout/process1"/>
    <dgm:cxn modelId="{ABF3DCD3-1E6C-4660-A918-3889E947C609}" type="presParOf" srcId="{82810470-4F70-41C9-A361-1BECC6902B6D}" destId="{DB143037-96FB-447D-9695-D667420D4BDF}" srcOrd="2" destOrd="0" presId="urn:microsoft.com/office/officeart/2005/8/layout/process1"/>
    <dgm:cxn modelId="{FB4DCCC8-5793-4C29-9A73-6CDC8CC82E2A}" type="presParOf" srcId="{82810470-4F70-41C9-A361-1BECC6902B6D}" destId="{9B908E3E-41D8-4EE4-8458-E7D0274EF8C2}" srcOrd="3" destOrd="0" presId="urn:microsoft.com/office/officeart/2005/8/layout/process1"/>
    <dgm:cxn modelId="{F7D3FB6E-000F-4510-A465-FAF9BCD272AB}" type="presParOf" srcId="{9B908E3E-41D8-4EE4-8458-E7D0274EF8C2}" destId="{F5FE7132-D29B-4634-9239-4A5FDE89DFD5}" srcOrd="0" destOrd="0" presId="urn:microsoft.com/office/officeart/2005/8/layout/process1"/>
    <dgm:cxn modelId="{C36F8450-E3C5-45FC-9146-4CEF0B1DF95F}" type="presParOf" srcId="{82810470-4F70-41C9-A361-1BECC6902B6D}" destId="{24B4BD18-1C21-446A-BF12-54C7DE2D4288}" srcOrd="4"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6497811-65BC-4BED-A3E7-E1676CEF2021}" type="doc">
      <dgm:prSet loTypeId="urn:microsoft.com/office/officeart/2005/8/layout/process1" loCatId="process" qsTypeId="urn:microsoft.com/office/officeart/2005/8/quickstyle/3d2" qsCatId="3D" csTypeId="urn:microsoft.com/office/officeart/2005/8/colors/colorful1#4" csCatId="colorful"/>
      <dgm:spPr/>
      <dgm:t>
        <a:bodyPr/>
        <a:lstStyle/>
        <a:p>
          <a:endParaRPr lang="tr-TR"/>
        </a:p>
      </dgm:t>
    </dgm:pt>
    <dgm:pt modelId="{ABCFD57D-FB4C-42E4-81EE-77F931D07D37}">
      <dgm:prSet/>
      <dgm:spPr/>
      <dgm:t>
        <a:bodyPr/>
        <a:lstStyle/>
        <a:p>
          <a:pPr rtl="0"/>
          <a:r>
            <a:rPr lang="tr-TR" dirty="0" smtClean="0"/>
            <a:t>İşletme tekyönlü çeşitlendirme uygulayarak mevcut pazarın  mümkün olduğu ölçüde tüm isteklerine ( kalite ve fiyat farklılaştırması ile) cevap vermelidir.</a:t>
          </a:r>
          <a:endParaRPr lang="tr-TR" dirty="0"/>
        </a:p>
      </dgm:t>
    </dgm:pt>
    <dgm:pt modelId="{98676A45-F5CE-4853-8129-1D74C0CF8BBF}" type="parTrans" cxnId="{5839496D-BA2B-4DDE-863F-B9BE1FB784A7}">
      <dgm:prSet/>
      <dgm:spPr/>
      <dgm:t>
        <a:bodyPr/>
        <a:lstStyle/>
        <a:p>
          <a:endParaRPr lang="tr-TR"/>
        </a:p>
      </dgm:t>
    </dgm:pt>
    <dgm:pt modelId="{3B6271A3-BB1C-4916-B6A6-E35B541A2ECC}" type="sibTrans" cxnId="{5839496D-BA2B-4DDE-863F-B9BE1FB784A7}">
      <dgm:prSet/>
      <dgm:spPr/>
      <dgm:t>
        <a:bodyPr/>
        <a:lstStyle/>
        <a:p>
          <a:endParaRPr lang="tr-TR"/>
        </a:p>
      </dgm:t>
    </dgm:pt>
    <dgm:pt modelId="{7C0F50E8-6F5E-48E8-8CCC-2804B0308F20}">
      <dgm:prSet/>
      <dgm:spPr/>
      <dgm:t>
        <a:bodyPr/>
        <a:lstStyle/>
        <a:p>
          <a:pPr rtl="0"/>
          <a:r>
            <a:rPr lang="tr-TR" smtClean="0"/>
            <a:t>Daha sonra farklı endüstrilere girme  yığışım  ve diğer işletmelerle müşterek yatırım ortaklığı düşünülmelidir.</a:t>
          </a:r>
          <a:endParaRPr lang="tr-TR"/>
        </a:p>
      </dgm:t>
    </dgm:pt>
    <dgm:pt modelId="{E6B1291C-2B4A-4A3D-98E1-D73C62717F96}" type="parTrans" cxnId="{3CFF8A8F-7AE9-4705-8698-4F69333B924C}">
      <dgm:prSet/>
      <dgm:spPr/>
      <dgm:t>
        <a:bodyPr/>
        <a:lstStyle/>
        <a:p>
          <a:endParaRPr lang="tr-TR"/>
        </a:p>
      </dgm:t>
    </dgm:pt>
    <dgm:pt modelId="{80620DC7-B237-4B01-8261-D95EABC08E69}" type="sibTrans" cxnId="{3CFF8A8F-7AE9-4705-8698-4F69333B924C}">
      <dgm:prSet/>
      <dgm:spPr/>
      <dgm:t>
        <a:bodyPr/>
        <a:lstStyle/>
        <a:p>
          <a:endParaRPr lang="tr-TR"/>
        </a:p>
      </dgm:t>
    </dgm:pt>
    <dgm:pt modelId="{CDCB3B51-DBE1-4EFF-AC5E-CFB60775A01A}" type="pres">
      <dgm:prSet presAssocID="{F6497811-65BC-4BED-A3E7-E1676CEF2021}" presName="Name0" presStyleCnt="0">
        <dgm:presLayoutVars>
          <dgm:dir/>
          <dgm:resizeHandles val="exact"/>
        </dgm:presLayoutVars>
      </dgm:prSet>
      <dgm:spPr/>
      <dgm:t>
        <a:bodyPr/>
        <a:lstStyle/>
        <a:p>
          <a:endParaRPr lang="tr-TR"/>
        </a:p>
      </dgm:t>
    </dgm:pt>
    <dgm:pt modelId="{1B341E1A-7095-4892-84C0-BAB9BAA55B5C}" type="pres">
      <dgm:prSet presAssocID="{ABCFD57D-FB4C-42E4-81EE-77F931D07D37}" presName="node" presStyleLbl="node1" presStyleIdx="0" presStyleCnt="2">
        <dgm:presLayoutVars>
          <dgm:bulletEnabled val="1"/>
        </dgm:presLayoutVars>
      </dgm:prSet>
      <dgm:spPr/>
      <dgm:t>
        <a:bodyPr/>
        <a:lstStyle/>
        <a:p>
          <a:endParaRPr lang="tr-TR"/>
        </a:p>
      </dgm:t>
    </dgm:pt>
    <dgm:pt modelId="{54CE1936-1406-4EE2-9F40-390F838462D2}" type="pres">
      <dgm:prSet presAssocID="{3B6271A3-BB1C-4916-B6A6-E35B541A2ECC}" presName="sibTrans" presStyleLbl="sibTrans2D1" presStyleIdx="0" presStyleCnt="1"/>
      <dgm:spPr/>
      <dgm:t>
        <a:bodyPr/>
        <a:lstStyle/>
        <a:p>
          <a:endParaRPr lang="tr-TR"/>
        </a:p>
      </dgm:t>
    </dgm:pt>
    <dgm:pt modelId="{609938BA-C060-49AD-9FE2-B60E25D65CDD}" type="pres">
      <dgm:prSet presAssocID="{3B6271A3-BB1C-4916-B6A6-E35B541A2ECC}" presName="connectorText" presStyleLbl="sibTrans2D1" presStyleIdx="0" presStyleCnt="1"/>
      <dgm:spPr/>
      <dgm:t>
        <a:bodyPr/>
        <a:lstStyle/>
        <a:p>
          <a:endParaRPr lang="tr-TR"/>
        </a:p>
      </dgm:t>
    </dgm:pt>
    <dgm:pt modelId="{FBEB4D2E-EBA6-43E6-AB17-3FEF2F355632}" type="pres">
      <dgm:prSet presAssocID="{7C0F50E8-6F5E-48E8-8CCC-2804B0308F20}" presName="node" presStyleLbl="node1" presStyleIdx="1" presStyleCnt="2">
        <dgm:presLayoutVars>
          <dgm:bulletEnabled val="1"/>
        </dgm:presLayoutVars>
      </dgm:prSet>
      <dgm:spPr/>
      <dgm:t>
        <a:bodyPr/>
        <a:lstStyle/>
        <a:p>
          <a:endParaRPr lang="tr-TR"/>
        </a:p>
      </dgm:t>
    </dgm:pt>
  </dgm:ptLst>
  <dgm:cxnLst>
    <dgm:cxn modelId="{9E9FD87A-68BE-439D-97DB-1C3BD753D3DB}" type="presOf" srcId="{3B6271A3-BB1C-4916-B6A6-E35B541A2ECC}" destId="{609938BA-C060-49AD-9FE2-B60E25D65CDD}" srcOrd="1" destOrd="0" presId="urn:microsoft.com/office/officeart/2005/8/layout/process1"/>
    <dgm:cxn modelId="{91FCFD0A-00BE-45CE-9990-3189956858E8}" type="presOf" srcId="{F6497811-65BC-4BED-A3E7-E1676CEF2021}" destId="{CDCB3B51-DBE1-4EFF-AC5E-CFB60775A01A}" srcOrd="0" destOrd="0" presId="urn:microsoft.com/office/officeart/2005/8/layout/process1"/>
    <dgm:cxn modelId="{84AC458C-2E6A-4959-B729-25B3F346979C}" type="presOf" srcId="{3B6271A3-BB1C-4916-B6A6-E35B541A2ECC}" destId="{54CE1936-1406-4EE2-9F40-390F838462D2}" srcOrd="0" destOrd="0" presId="urn:microsoft.com/office/officeart/2005/8/layout/process1"/>
    <dgm:cxn modelId="{AD181532-0492-4D25-895E-697E9715109D}" type="presOf" srcId="{ABCFD57D-FB4C-42E4-81EE-77F931D07D37}" destId="{1B341E1A-7095-4892-84C0-BAB9BAA55B5C}" srcOrd="0" destOrd="0" presId="urn:microsoft.com/office/officeart/2005/8/layout/process1"/>
    <dgm:cxn modelId="{3CFF8A8F-7AE9-4705-8698-4F69333B924C}" srcId="{F6497811-65BC-4BED-A3E7-E1676CEF2021}" destId="{7C0F50E8-6F5E-48E8-8CCC-2804B0308F20}" srcOrd="1" destOrd="0" parTransId="{E6B1291C-2B4A-4A3D-98E1-D73C62717F96}" sibTransId="{80620DC7-B237-4B01-8261-D95EABC08E69}"/>
    <dgm:cxn modelId="{0CF6EFB8-3C58-460F-B27F-C42B9A1209D6}" type="presOf" srcId="{7C0F50E8-6F5E-48E8-8CCC-2804B0308F20}" destId="{FBEB4D2E-EBA6-43E6-AB17-3FEF2F355632}" srcOrd="0" destOrd="0" presId="urn:microsoft.com/office/officeart/2005/8/layout/process1"/>
    <dgm:cxn modelId="{5839496D-BA2B-4DDE-863F-B9BE1FB784A7}" srcId="{F6497811-65BC-4BED-A3E7-E1676CEF2021}" destId="{ABCFD57D-FB4C-42E4-81EE-77F931D07D37}" srcOrd="0" destOrd="0" parTransId="{98676A45-F5CE-4853-8129-1D74C0CF8BBF}" sibTransId="{3B6271A3-BB1C-4916-B6A6-E35B541A2ECC}"/>
    <dgm:cxn modelId="{52E6A48F-56E6-439B-B716-E6C9322595FF}" type="presParOf" srcId="{CDCB3B51-DBE1-4EFF-AC5E-CFB60775A01A}" destId="{1B341E1A-7095-4892-84C0-BAB9BAA55B5C}" srcOrd="0" destOrd="0" presId="urn:microsoft.com/office/officeart/2005/8/layout/process1"/>
    <dgm:cxn modelId="{9CD9427E-6926-4BF2-A960-E5189BC9C145}" type="presParOf" srcId="{CDCB3B51-DBE1-4EFF-AC5E-CFB60775A01A}" destId="{54CE1936-1406-4EE2-9F40-390F838462D2}" srcOrd="1" destOrd="0" presId="urn:microsoft.com/office/officeart/2005/8/layout/process1"/>
    <dgm:cxn modelId="{B08967FA-AB9A-4578-8D0D-7F860BCB27CD}" type="presParOf" srcId="{54CE1936-1406-4EE2-9F40-390F838462D2}" destId="{609938BA-C060-49AD-9FE2-B60E25D65CDD}" srcOrd="0" destOrd="0" presId="urn:microsoft.com/office/officeart/2005/8/layout/process1"/>
    <dgm:cxn modelId="{F97B324B-31FE-48A0-B030-80343493295D}" type="presParOf" srcId="{CDCB3B51-DBE1-4EFF-AC5E-CFB60775A01A}" destId="{FBEB4D2E-EBA6-43E6-AB17-3FEF2F355632}" srcOrd="2"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CC0C45D-0139-4118-AC33-25587FEE0245}" type="doc">
      <dgm:prSet loTypeId="urn:microsoft.com/office/officeart/2005/8/layout/matrix2" loCatId="matrix" qsTypeId="urn:microsoft.com/office/officeart/2005/8/quickstyle/simple1" qsCatId="simple" csTypeId="urn:microsoft.com/office/officeart/2005/8/colors/accent2_1" csCatId="accent2" phldr="1"/>
      <dgm:spPr/>
      <dgm:t>
        <a:bodyPr/>
        <a:lstStyle/>
        <a:p>
          <a:endParaRPr lang="tr-TR"/>
        </a:p>
      </dgm:t>
    </dgm:pt>
    <dgm:pt modelId="{AFA13C60-89E6-41FF-9145-CCCBF8E6EBF5}">
      <dgm:prSet phldrT="[Metin]" custT="1"/>
      <dgm:spPr>
        <a:ln>
          <a:solidFill>
            <a:srgbClr val="FF7575"/>
          </a:solidFill>
        </a:ln>
      </dgm:spPr>
      <dgm:t>
        <a:bodyPr/>
        <a:lstStyle/>
        <a:p>
          <a:pPr algn="l"/>
          <a:r>
            <a:rPr kumimoji="0" lang="tr-TR" sz="1800" u="none" strike="noStrike" cap="none" normalizeH="0" baseline="0" dirty="0" smtClean="0">
              <a:ln/>
              <a:effectLst/>
              <a:latin typeface="Times New Roman" pitchFamily="18" charset="0"/>
              <a:cs typeface="Times New Roman" pitchFamily="18" charset="0"/>
            </a:rPr>
            <a:t>2. BÖLGE STRATEJİLERİ</a:t>
          </a:r>
        </a:p>
        <a:p>
          <a:pPr marL="144000" indent="-457200" algn="l" rtl="0"/>
          <a:r>
            <a:rPr kumimoji="0" lang="tr-TR" sz="1800" u="none" strike="noStrike" cap="none" normalizeH="0" baseline="0" dirty="0" smtClean="0">
              <a:ln/>
              <a:effectLst/>
              <a:latin typeface="Times New Roman" pitchFamily="18" charset="0"/>
              <a:cs typeface="Times New Roman" pitchFamily="18" charset="0"/>
            </a:rPr>
            <a:t>* Uzmanlık stratejisinin yeniden   düzenlenmesi</a:t>
          </a:r>
        </a:p>
        <a:p>
          <a:pPr algn="l" rtl="0"/>
          <a:r>
            <a:rPr kumimoji="0" lang="tr-TR" sz="1800" u="none" strike="noStrike" cap="none" normalizeH="0" baseline="0" dirty="0" smtClean="0">
              <a:ln/>
              <a:effectLst/>
              <a:latin typeface="Times New Roman" pitchFamily="18" charset="0"/>
              <a:cs typeface="Times New Roman" pitchFamily="18" charset="0"/>
            </a:rPr>
            <a:t>* Yatay entegrasyon ve birleşme</a:t>
          </a:r>
        </a:p>
        <a:p>
          <a:pPr algn="l" rtl="0"/>
          <a:r>
            <a:rPr kumimoji="0" lang="tr-TR" sz="1800" u="none" strike="noStrike" cap="none" normalizeH="0" baseline="0" dirty="0" smtClean="0">
              <a:ln/>
              <a:effectLst/>
              <a:latin typeface="Times New Roman" pitchFamily="18" charset="0"/>
              <a:cs typeface="Times New Roman" pitchFamily="18" charset="0"/>
            </a:rPr>
            <a:t>* Kopma</a:t>
          </a:r>
        </a:p>
        <a:p>
          <a:pPr algn="l" rtl="0"/>
          <a:r>
            <a:rPr kumimoji="0" lang="tr-TR" sz="1800" u="none" strike="noStrike" cap="none" normalizeH="0" baseline="0" dirty="0" smtClean="0">
              <a:ln/>
              <a:effectLst/>
              <a:latin typeface="Times New Roman" pitchFamily="18" charset="0"/>
              <a:cs typeface="Times New Roman" pitchFamily="18" charset="0"/>
            </a:rPr>
            <a:t>* Tasfiye etme </a:t>
          </a:r>
          <a:endParaRPr lang="tr-TR" sz="1800" dirty="0"/>
        </a:p>
      </dgm:t>
    </dgm:pt>
    <dgm:pt modelId="{EED2BF50-B050-4687-9936-F34CDECCED66}" type="parTrans" cxnId="{28E23DFF-1CBE-4CEA-904B-2EAE1267ED2F}">
      <dgm:prSet/>
      <dgm:spPr/>
      <dgm:t>
        <a:bodyPr/>
        <a:lstStyle/>
        <a:p>
          <a:endParaRPr lang="tr-TR"/>
        </a:p>
      </dgm:t>
    </dgm:pt>
    <dgm:pt modelId="{405F62DE-0414-4056-BE5F-0232F9072491}" type="sibTrans" cxnId="{28E23DFF-1CBE-4CEA-904B-2EAE1267ED2F}">
      <dgm:prSet/>
      <dgm:spPr/>
      <dgm:t>
        <a:bodyPr/>
        <a:lstStyle/>
        <a:p>
          <a:endParaRPr lang="tr-TR"/>
        </a:p>
      </dgm:t>
    </dgm:pt>
    <dgm:pt modelId="{94505A61-66E5-4E35-9FBA-63FC5B5FE12B}">
      <dgm:prSet phldrT="[Metin]" custT="1">
        <dgm:style>
          <a:lnRef idx="2">
            <a:schemeClr val="accent3"/>
          </a:lnRef>
          <a:fillRef idx="1">
            <a:schemeClr val="lt1"/>
          </a:fillRef>
          <a:effectRef idx="0">
            <a:schemeClr val="accent3"/>
          </a:effectRef>
          <a:fontRef idx="minor">
            <a:schemeClr val="dk1"/>
          </a:fontRef>
        </dgm:style>
      </dgm:prSet>
      <dgm:spPr/>
      <dgm:t>
        <a:bodyPr anchor="t"/>
        <a:lstStyle/>
        <a:p>
          <a:pPr algn="ctr"/>
          <a:endParaRPr kumimoji="0" lang="tr-TR" sz="1800" u="none" strike="noStrike" cap="none" normalizeH="0" baseline="0" dirty="0" smtClean="0">
            <a:ln/>
            <a:effectLst/>
            <a:latin typeface="Times New Roman" pitchFamily="18" charset="0"/>
            <a:cs typeface="Times New Roman" pitchFamily="18" charset="0"/>
          </a:endParaRPr>
        </a:p>
        <a:p>
          <a:pPr algn="l"/>
          <a:r>
            <a:rPr kumimoji="0" lang="tr-TR" sz="1800" u="none" strike="noStrike" cap="none" normalizeH="0" baseline="0" dirty="0" smtClean="0">
              <a:ln/>
              <a:effectLst/>
              <a:latin typeface="Times New Roman" pitchFamily="18" charset="0"/>
              <a:cs typeface="Times New Roman" pitchFamily="18" charset="0"/>
            </a:rPr>
            <a:t>1. BÖLGE STRATEJİLERİ</a:t>
          </a:r>
        </a:p>
        <a:p>
          <a:pPr algn="l" rtl="0"/>
          <a:r>
            <a:rPr kumimoji="0" lang="tr-TR" sz="1800" u="none" strike="noStrike" cap="none" normalizeH="0" baseline="0" dirty="0" smtClean="0">
              <a:ln/>
              <a:effectLst/>
              <a:latin typeface="Times New Roman" pitchFamily="18" charset="0"/>
              <a:cs typeface="Times New Roman" pitchFamily="18" charset="0"/>
            </a:rPr>
            <a:t>* Uzmanlaşma</a:t>
          </a:r>
        </a:p>
        <a:p>
          <a:pPr algn="l" rtl="0"/>
          <a:r>
            <a:rPr kumimoji="0" lang="tr-TR" sz="1800" u="none" strike="noStrike" cap="none" normalizeH="0" baseline="0" dirty="0" smtClean="0">
              <a:ln/>
              <a:effectLst/>
              <a:latin typeface="Times New Roman" pitchFamily="18" charset="0"/>
              <a:cs typeface="Times New Roman" pitchFamily="18" charset="0"/>
            </a:rPr>
            <a:t>* Dikey entegrasyon</a:t>
          </a:r>
        </a:p>
        <a:p>
          <a:pPr algn="l" rtl="0"/>
          <a:r>
            <a:rPr kumimoji="0" lang="tr-TR" sz="1800" u="none" strike="noStrike" cap="none" normalizeH="0" baseline="0" dirty="0" smtClean="0">
              <a:ln/>
              <a:effectLst/>
              <a:latin typeface="Times New Roman" pitchFamily="18" charset="0"/>
              <a:cs typeface="Times New Roman" pitchFamily="18" charset="0"/>
            </a:rPr>
            <a:t>* Tek yönlü farklılaştırma</a:t>
          </a:r>
          <a:endParaRPr lang="tr-TR" sz="1800" dirty="0"/>
        </a:p>
      </dgm:t>
    </dgm:pt>
    <dgm:pt modelId="{093A8E57-FF03-4059-B051-318A2F1647E7}" type="parTrans" cxnId="{7E9B6DB3-4C0F-4E42-A9F1-2D1088DCC4CB}">
      <dgm:prSet/>
      <dgm:spPr/>
      <dgm:t>
        <a:bodyPr/>
        <a:lstStyle/>
        <a:p>
          <a:endParaRPr lang="tr-TR"/>
        </a:p>
      </dgm:t>
    </dgm:pt>
    <dgm:pt modelId="{ED57779D-4188-4843-8E0E-BAE1F1B62F3B}" type="sibTrans" cxnId="{7E9B6DB3-4C0F-4E42-A9F1-2D1088DCC4CB}">
      <dgm:prSet/>
      <dgm:spPr/>
      <dgm:t>
        <a:bodyPr/>
        <a:lstStyle/>
        <a:p>
          <a:endParaRPr lang="tr-TR"/>
        </a:p>
      </dgm:t>
    </dgm:pt>
    <dgm:pt modelId="{0960BD58-BB4E-44AA-876E-958A53659941}">
      <dgm:prSet phldrT="[Metin]" custT="1">
        <dgm:style>
          <a:lnRef idx="2">
            <a:schemeClr val="accent6"/>
          </a:lnRef>
          <a:fillRef idx="1">
            <a:schemeClr val="lt1"/>
          </a:fillRef>
          <a:effectRef idx="0">
            <a:schemeClr val="accent6"/>
          </a:effectRef>
          <a:fontRef idx="minor">
            <a:schemeClr val="dk1"/>
          </a:fontRef>
        </dgm:style>
      </dgm:prSet>
      <dgm:spPr/>
      <dgm:t>
        <a:bodyPr/>
        <a:lstStyle/>
        <a:p>
          <a:pPr algn="l"/>
          <a:r>
            <a:rPr kumimoji="0" lang="tr-TR" sz="1800" u="none" strike="noStrike" cap="none" normalizeH="0" baseline="0" dirty="0" smtClean="0">
              <a:ln/>
              <a:effectLst/>
              <a:latin typeface="Times New Roman" pitchFamily="18" charset="0"/>
              <a:cs typeface="Times New Roman" pitchFamily="18" charset="0"/>
            </a:rPr>
            <a:t>3. BÖLGE STRATEJİLERİ</a:t>
          </a:r>
        </a:p>
        <a:p>
          <a:pPr algn="l" rtl="0"/>
          <a:r>
            <a:rPr kumimoji="0" lang="tr-TR" sz="1800" u="none" strike="noStrike" cap="none" normalizeH="0" baseline="0" dirty="0" smtClean="0">
              <a:ln/>
              <a:effectLst/>
              <a:latin typeface="Times New Roman" pitchFamily="18" charset="0"/>
              <a:cs typeface="Times New Roman" pitchFamily="18" charset="0"/>
            </a:rPr>
            <a:t>* Tasarruf etme</a:t>
          </a:r>
        </a:p>
        <a:p>
          <a:pPr algn="l" rtl="0"/>
          <a:r>
            <a:rPr kumimoji="0" lang="tr-TR" sz="1800" u="none" strike="noStrike" cap="none" normalizeH="0" baseline="0" dirty="0" smtClean="0">
              <a:ln/>
              <a:effectLst/>
              <a:latin typeface="Times New Roman" pitchFamily="18" charset="0"/>
              <a:cs typeface="Times New Roman" pitchFamily="18" charset="0"/>
            </a:rPr>
            <a:t>* Çeşitlendirme</a:t>
          </a:r>
        </a:p>
        <a:p>
          <a:pPr algn="l" rtl="0"/>
          <a:r>
            <a:rPr kumimoji="0" lang="tr-TR" sz="1800" u="none" strike="noStrike" cap="none" normalizeH="0" baseline="0" dirty="0" smtClean="0">
              <a:ln/>
              <a:effectLst/>
              <a:latin typeface="Times New Roman" pitchFamily="18" charset="0"/>
              <a:cs typeface="Times New Roman" pitchFamily="18" charset="0"/>
            </a:rPr>
            <a:t>* Kopma</a:t>
          </a:r>
        </a:p>
        <a:p>
          <a:pPr algn="l" rtl="0"/>
          <a:r>
            <a:rPr kumimoji="0" lang="tr-TR" sz="1800" u="none" strike="noStrike" cap="none" normalizeH="0" baseline="0" dirty="0" smtClean="0">
              <a:ln/>
              <a:effectLst/>
              <a:latin typeface="Times New Roman" pitchFamily="18" charset="0"/>
              <a:cs typeface="Times New Roman" pitchFamily="18" charset="0"/>
            </a:rPr>
            <a:t>* Tasfiye etme</a:t>
          </a:r>
          <a:endParaRPr lang="tr-TR" sz="1800" dirty="0"/>
        </a:p>
      </dgm:t>
    </dgm:pt>
    <dgm:pt modelId="{BD15AFA2-3708-4EF0-93FB-24BC40E88403}" type="parTrans" cxnId="{2C50DE34-0589-42EB-A994-3F6BF6CEA6E5}">
      <dgm:prSet/>
      <dgm:spPr/>
      <dgm:t>
        <a:bodyPr/>
        <a:lstStyle/>
        <a:p>
          <a:endParaRPr lang="tr-TR"/>
        </a:p>
      </dgm:t>
    </dgm:pt>
    <dgm:pt modelId="{8B27136B-7EFA-4A0B-B281-329AA40B7F9A}" type="sibTrans" cxnId="{2C50DE34-0589-42EB-A994-3F6BF6CEA6E5}">
      <dgm:prSet/>
      <dgm:spPr/>
      <dgm:t>
        <a:bodyPr/>
        <a:lstStyle/>
        <a:p>
          <a:endParaRPr lang="tr-TR"/>
        </a:p>
      </dgm:t>
    </dgm:pt>
    <dgm:pt modelId="{AFAE0960-5CBC-428F-A91C-33648476EBCB}">
      <dgm:prSet phldrT="[Metin]" custT="1">
        <dgm:style>
          <a:lnRef idx="2">
            <a:schemeClr val="accent5"/>
          </a:lnRef>
          <a:fillRef idx="1">
            <a:schemeClr val="lt1"/>
          </a:fillRef>
          <a:effectRef idx="0">
            <a:schemeClr val="accent5"/>
          </a:effectRef>
          <a:fontRef idx="minor">
            <a:schemeClr val="dk1"/>
          </a:fontRef>
        </dgm:style>
      </dgm:prSet>
      <dgm:spPr>
        <a:ln>
          <a:solidFill>
            <a:schemeClr val="accent1">
              <a:lumMod val="60000"/>
              <a:lumOff val="40000"/>
            </a:schemeClr>
          </a:solidFill>
        </a:ln>
      </dgm:spPr>
      <dgm:t>
        <a:bodyPr/>
        <a:lstStyle/>
        <a:p>
          <a:pPr algn="l"/>
          <a:r>
            <a:rPr kumimoji="0" lang="tr-TR" sz="1800" u="none" strike="noStrike" cap="none" normalizeH="0" baseline="0" dirty="0" smtClean="0">
              <a:ln/>
              <a:effectLst/>
              <a:latin typeface="Times New Roman" pitchFamily="18" charset="0"/>
              <a:cs typeface="Times New Roman" pitchFamily="18" charset="0"/>
            </a:rPr>
            <a:t>4. BÖLGE STRATEJİLERİ</a:t>
          </a:r>
        </a:p>
        <a:p>
          <a:pPr algn="l" rtl="0"/>
          <a:r>
            <a:rPr kumimoji="0" lang="tr-TR" sz="1800" u="none" strike="noStrike" cap="none" normalizeH="0" baseline="0" dirty="0" smtClean="0">
              <a:ln/>
              <a:effectLst/>
              <a:latin typeface="Times New Roman" pitchFamily="18" charset="0"/>
              <a:cs typeface="Times New Roman" pitchFamily="18" charset="0"/>
            </a:rPr>
            <a:t>* Tek yönlü farklılaştırma</a:t>
          </a:r>
        </a:p>
        <a:p>
          <a:pPr marL="144000" indent="-457200" algn="l" rtl="0"/>
          <a:r>
            <a:rPr kumimoji="0" lang="tr-TR" sz="1800" u="none" strike="noStrike" cap="none" normalizeH="0" baseline="0" dirty="0" smtClean="0">
              <a:ln/>
              <a:effectLst/>
              <a:latin typeface="Times New Roman" pitchFamily="18" charset="0"/>
              <a:cs typeface="Times New Roman" pitchFamily="18" charset="0"/>
            </a:rPr>
            <a:t>* Her alana girme ve yatırım yapma</a:t>
          </a:r>
        </a:p>
        <a:p>
          <a:pPr marL="144000" indent="-457200" algn="l" rtl="0"/>
          <a:r>
            <a:rPr kumimoji="0" lang="tr-TR" sz="1800" u="none" strike="noStrike" cap="none" normalizeH="0" baseline="0" dirty="0" smtClean="0">
              <a:ln/>
              <a:effectLst/>
              <a:latin typeface="Times New Roman" pitchFamily="18" charset="0"/>
              <a:cs typeface="Times New Roman" pitchFamily="18" charset="0"/>
            </a:rPr>
            <a:t>* Yeni alanlarda müşterek yatırım       ortaklığı</a:t>
          </a:r>
          <a:endParaRPr lang="tr-TR" sz="1800" dirty="0"/>
        </a:p>
      </dgm:t>
    </dgm:pt>
    <dgm:pt modelId="{6C56D6A4-F875-4DF8-9D7A-08D84A92EB16}" type="parTrans" cxnId="{7C7C94E3-705D-4551-869F-1CC4537F737A}">
      <dgm:prSet/>
      <dgm:spPr/>
      <dgm:t>
        <a:bodyPr/>
        <a:lstStyle/>
        <a:p>
          <a:endParaRPr lang="tr-TR"/>
        </a:p>
      </dgm:t>
    </dgm:pt>
    <dgm:pt modelId="{EC299751-642A-4A93-A3A2-DD0364C80C19}" type="sibTrans" cxnId="{7C7C94E3-705D-4551-869F-1CC4537F737A}">
      <dgm:prSet/>
      <dgm:spPr/>
      <dgm:t>
        <a:bodyPr/>
        <a:lstStyle/>
        <a:p>
          <a:endParaRPr lang="tr-TR"/>
        </a:p>
      </dgm:t>
    </dgm:pt>
    <dgm:pt modelId="{43A04F90-4ED9-449D-81C5-34049B42E909}" type="pres">
      <dgm:prSet presAssocID="{DCC0C45D-0139-4118-AC33-25587FEE0245}" presName="matrix" presStyleCnt="0">
        <dgm:presLayoutVars>
          <dgm:chMax val="1"/>
          <dgm:dir/>
          <dgm:resizeHandles val="exact"/>
        </dgm:presLayoutVars>
      </dgm:prSet>
      <dgm:spPr/>
      <dgm:t>
        <a:bodyPr/>
        <a:lstStyle/>
        <a:p>
          <a:endParaRPr lang="tr-TR"/>
        </a:p>
      </dgm:t>
    </dgm:pt>
    <dgm:pt modelId="{94AEEB00-6C9B-48D4-9D4B-FBDD87E780AA}" type="pres">
      <dgm:prSet presAssocID="{DCC0C45D-0139-4118-AC33-25587FEE0245}" presName="axisShape" presStyleLbl="bgShp" presStyleIdx="0" presStyleCnt="1" custScaleX="147222">
        <dgm:style>
          <a:lnRef idx="2">
            <a:schemeClr val="accent2"/>
          </a:lnRef>
          <a:fillRef idx="1">
            <a:schemeClr val="lt1"/>
          </a:fillRef>
          <a:effectRef idx="0">
            <a:schemeClr val="accent2"/>
          </a:effectRef>
          <a:fontRef idx="minor">
            <a:schemeClr val="dk1"/>
          </a:fontRef>
        </dgm:style>
      </dgm:prSet>
      <dgm:spPr/>
    </dgm:pt>
    <dgm:pt modelId="{D90027FC-4A89-40C8-B73B-3BA5CCFE640A}" type="pres">
      <dgm:prSet presAssocID="{DCC0C45D-0139-4118-AC33-25587FEE0245}" presName="rect1" presStyleLbl="node1" presStyleIdx="0" presStyleCnt="4" custScaleX="171852" custScaleY="111667" custLinFactNeighborX="-39352" custLinFactNeighborY="-6944">
        <dgm:presLayoutVars>
          <dgm:chMax val="0"/>
          <dgm:chPref val="0"/>
          <dgm:bulletEnabled val="1"/>
        </dgm:presLayoutVars>
      </dgm:prSet>
      <dgm:spPr/>
      <dgm:t>
        <a:bodyPr/>
        <a:lstStyle/>
        <a:p>
          <a:endParaRPr lang="tr-TR"/>
        </a:p>
      </dgm:t>
    </dgm:pt>
    <dgm:pt modelId="{449A5FDF-21E2-46D4-9D42-A89F851B039C}" type="pres">
      <dgm:prSet presAssocID="{DCC0C45D-0139-4118-AC33-25587FEE0245}" presName="rect2" presStyleLbl="node1" presStyleIdx="1" presStyleCnt="4" custScaleX="171852" custScaleY="111667" custLinFactNeighborX="39352" custLinFactNeighborY="-6944">
        <dgm:presLayoutVars>
          <dgm:chMax val="0"/>
          <dgm:chPref val="0"/>
          <dgm:bulletEnabled val="1"/>
        </dgm:presLayoutVars>
      </dgm:prSet>
      <dgm:spPr/>
      <dgm:t>
        <a:bodyPr/>
        <a:lstStyle/>
        <a:p>
          <a:endParaRPr lang="tr-TR"/>
        </a:p>
      </dgm:t>
    </dgm:pt>
    <dgm:pt modelId="{224526C1-98A7-4951-8728-21CEB43ADA24}" type="pres">
      <dgm:prSet presAssocID="{DCC0C45D-0139-4118-AC33-25587FEE0245}" presName="rect3" presStyleLbl="node1" presStyleIdx="2" presStyleCnt="4" custScaleX="171852" custScaleY="111667" custLinFactNeighborX="-39352" custLinFactNeighborY="6944">
        <dgm:presLayoutVars>
          <dgm:chMax val="0"/>
          <dgm:chPref val="0"/>
          <dgm:bulletEnabled val="1"/>
        </dgm:presLayoutVars>
      </dgm:prSet>
      <dgm:spPr/>
      <dgm:t>
        <a:bodyPr/>
        <a:lstStyle/>
        <a:p>
          <a:endParaRPr lang="tr-TR"/>
        </a:p>
      </dgm:t>
    </dgm:pt>
    <dgm:pt modelId="{1C0FB463-1EA1-4DA7-8A41-94796B551CC1}" type="pres">
      <dgm:prSet presAssocID="{DCC0C45D-0139-4118-AC33-25587FEE0245}" presName="rect4" presStyleLbl="node1" presStyleIdx="3" presStyleCnt="4" custScaleX="171852" custScaleY="111667" custLinFactNeighborX="39352" custLinFactNeighborY="6944">
        <dgm:presLayoutVars>
          <dgm:chMax val="0"/>
          <dgm:chPref val="0"/>
          <dgm:bulletEnabled val="1"/>
        </dgm:presLayoutVars>
      </dgm:prSet>
      <dgm:spPr/>
      <dgm:t>
        <a:bodyPr/>
        <a:lstStyle/>
        <a:p>
          <a:endParaRPr lang="tr-TR"/>
        </a:p>
      </dgm:t>
    </dgm:pt>
  </dgm:ptLst>
  <dgm:cxnLst>
    <dgm:cxn modelId="{8CD58A64-7977-4175-AE90-758522D2ED26}" type="presOf" srcId="{94505A61-66E5-4E35-9FBA-63FC5B5FE12B}" destId="{449A5FDF-21E2-46D4-9D42-A89F851B039C}" srcOrd="0" destOrd="0" presId="urn:microsoft.com/office/officeart/2005/8/layout/matrix2"/>
    <dgm:cxn modelId="{2C50DE34-0589-42EB-A994-3F6BF6CEA6E5}" srcId="{DCC0C45D-0139-4118-AC33-25587FEE0245}" destId="{0960BD58-BB4E-44AA-876E-958A53659941}" srcOrd="2" destOrd="0" parTransId="{BD15AFA2-3708-4EF0-93FB-24BC40E88403}" sibTransId="{8B27136B-7EFA-4A0B-B281-329AA40B7F9A}"/>
    <dgm:cxn modelId="{7C7C94E3-705D-4551-869F-1CC4537F737A}" srcId="{DCC0C45D-0139-4118-AC33-25587FEE0245}" destId="{AFAE0960-5CBC-428F-A91C-33648476EBCB}" srcOrd="3" destOrd="0" parTransId="{6C56D6A4-F875-4DF8-9D7A-08D84A92EB16}" sibTransId="{EC299751-642A-4A93-A3A2-DD0364C80C19}"/>
    <dgm:cxn modelId="{BB051FE1-BF43-486F-A8D5-F119E8C425B7}" type="presOf" srcId="{AFA13C60-89E6-41FF-9145-CCCBF8E6EBF5}" destId="{D90027FC-4A89-40C8-B73B-3BA5CCFE640A}" srcOrd="0" destOrd="0" presId="urn:microsoft.com/office/officeart/2005/8/layout/matrix2"/>
    <dgm:cxn modelId="{28E23DFF-1CBE-4CEA-904B-2EAE1267ED2F}" srcId="{DCC0C45D-0139-4118-AC33-25587FEE0245}" destId="{AFA13C60-89E6-41FF-9145-CCCBF8E6EBF5}" srcOrd="0" destOrd="0" parTransId="{EED2BF50-B050-4687-9936-F34CDECCED66}" sibTransId="{405F62DE-0414-4056-BE5F-0232F9072491}"/>
    <dgm:cxn modelId="{7E9B6DB3-4C0F-4E42-A9F1-2D1088DCC4CB}" srcId="{DCC0C45D-0139-4118-AC33-25587FEE0245}" destId="{94505A61-66E5-4E35-9FBA-63FC5B5FE12B}" srcOrd="1" destOrd="0" parTransId="{093A8E57-FF03-4059-B051-318A2F1647E7}" sibTransId="{ED57779D-4188-4843-8E0E-BAE1F1B62F3B}"/>
    <dgm:cxn modelId="{63F39AED-7B48-49BD-9808-6574B27B3961}" type="presOf" srcId="{DCC0C45D-0139-4118-AC33-25587FEE0245}" destId="{43A04F90-4ED9-449D-81C5-34049B42E909}" srcOrd="0" destOrd="0" presId="urn:microsoft.com/office/officeart/2005/8/layout/matrix2"/>
    <dgm:cxn modelId="{F66CEC5B-1FD9-43B2-AC95-8165D7EC69B7}" type="presOf" srcId="{0960BD58-BB4E-44AA-876E-958A53659941}" destId="{224526C1-98A7-4951-8728-21CEB43ADA24}" srcOrd="0" destOrd="0" presId="urn:microsoft.com/office/officeart/2005/8/layout/matrix2"/>
    <dgm:cxn modelId="{F360CF5F-D032-4D0F-982A-BF4FAC7CD9CC}" type="presOf" srcId="{AFAE0960-5CBC-428F-A91C-33648476EBCB}" destId="{1C0FB463-1EA1-4DA7-8A41-94796B551CC1}" srcOrd="0" destOrd="0" presId="urn:microsoft.com/office/officeart/2005/8/layout/matrix2"/>
    <dgm:cxn modelId="{603EE74E-CDAA-4EB8-80D1-037369E0A320}" type="presParOf" srcId="{43A04F90-4ED9-449D-81C5-34049B42E909}" destId="{94AEEB00-6C9B-48D4-9D4B-FBDD87E780AA}" srcOrd="0" destOrd="0" presId="urn:microsoft.com/office/officeart/2005/8/layout/matrix2"/>
    <dgm:cxn modelId="{0A5CE21A-243C-48A8-9DD0-B3BDA7F8B95C}" type="presParOf" srcId="{43A04F90-4ED9-449D-81C5-34049B42E909}" destId="{D90027FC-4A89-40C8-B73B-3BA5CCFE640A}" srcOrd="1" destOrd="0" presId="urn:microsoft.com/office/officeart/2005/8/layout/matrix2"/>
    <dgm:cxn modelId="{81A7D33A-BBDB-46E2-B5BF-F0255217522D}" type="presParOf" srcId="{43A04F90-4ED9-449D-81C5-34049B42E909}" destId="{449A5FDF-21E2-46D4-9D42-A89F851B039C}" srcOrd="2" destOrd="0" presId="urn:microsoft.com/office/officeart/2005/8/layout/matrix2"/>
    <dgm:cxn modelId="{1AC9E396-F843-4FC5-93A8-6F222D7FE86B}" type="presParOf" srcId="{43A04F90-4ED9-449D-81C5-34049B42E909}" destId="{224526C1-98A7-4951-8728-21CEB43ADA24}" srcOrd="3" destOrd="0" presId="urn:microsoft.com/office/officeart/2005/8/layout/matrix2"/>
    <dgm:cxn modelId="{772C52AE-E02E-4A8C-9E7B-8FDC95A5903A}" type="presParOf" srcId="{43A04F90-4ED9-449D-81C5-34049B42E909}" destId="{1C0FB463-1EA1-4DA7-8A41-94796B551CC1}" srcOrd="4" destOrd="0" presId="urn:microsoft.com/office/officeart/2005/8/layout/matrix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29E2DE1-A385-4EF6-9FAE-EC9DFDFFE7AC}" type="doc">
      <dgm:prSet loTypeId="urn:microsoft.com/office/officeart/2005/8/layout/hList3" loCatId="list" qsTypeId="urn:microsoft.com/office/officeart/2005/8/quickstyle/simple5" qsCatId="simple" csTypeId="urn:microsoft.com/office/officeart/2005/8/colors/colorful1#5" csCatId="colorful" phldr="1"/>
      <dgm:spPr/>
      <dgm:t>
        <a:bodyPr/>
        <a:lstStyle/>
        <a:p>
          <a:endParaRPr lang="tr-TR"/>
        </a:p>
      </dgm:t>
    </dgm:pt>
    <dgm:pt modelId="{F2E34C19-D7CA-4776-85FB-7E6D70CF65E5}">
      <dgm:prSet/>
      <dgm:spPr/>
      <dgm:t>
        <a:bodyPr/>
        <a:lstStyle/>
        <a:p>
          <a:pPr rtl="0"/>
          <a:r>
            <a:rPr lang="tr-TR" dirty="0" smtClean="0">
              <a:solidFill>
                <a:schemeClr val="tx1"/>
              </a:solidFill>
              <a:latin typeface="Times New Roman" pitchFamily="18" charset="0"/>
              <a:cs typeface="Times New Roman" pitchFamily="18" charset="0"/>
            </a:rPr>
            <a:t>Matrislerin içerisindeki daireler, işletmenin çalıştığı endüstrinin pazar büyüklüğünü ifade etmektedir.</a:t>
          </a:r>
          <a:endParaRPr lang="tr-TR" dirty="0">
            <a:solidFill>
              <a:schemeClr val="tx1"/>
            </a:solidFill>
            <a:latin typeface="Times New Roman" pitchFamily="18" charset="0"/>
            <a:cs typeface="Times New Roman" pitchFamily="18" charset="0"/>
          </a:endParaRPr>
        </a:p>
      </dgm:t>
    </dgm:pt>
    <dgm:pt modelId="{80850E55-4C66-4A3C-BA71-AEAD405AEBC7}" type="parTrans" cxnId="{FCDD70F5-0E48-4194-ADA8-806D2891689B}">
      <dgm:prSet/>
      <dgm:spPr/>
      <dgm:t>
        <a:bodyPr/>
        <a:lstStyle/>
        <a:p>
          <a:endParaRPr lang="tr-TR"/>
        </a:p>
      </dgm:t>
    </dgm:pt>
    <dgm:pt modelId="{3A746D71-6AEF-4B90-8099-51C5F79FE71A}" type="sibTrans" cxnId="{FCDD70F5-0E48-4194-ADA8-806D2891689B}">
      <dgm:prSet/>
      <dgm:spPr/>
      <dgm:t>
        <a:bodyPr/>
        <a:lstStyle/>
        <a:p>
          <a:endParaRPr lang="tr-TR"/>
        </a:p>
      </dgm:t>
    </dgm:pt>
    <dgm:pt modelId="{6E6DE3D4-BCC6-4D22-813A-7A322C0D50D7}">
      <dgm:prSet/>
      <dgm:spPr/>
      <dgm:t>
        <a:bodyPr/>
        <a:lstStyle/>
        <a:p>
          <a:pPr rtl="0"/>
          <a:r>
            <a:rPr lang="tr-TR" dirty="0" smtClean="0"/>
            <a:t>Matrisin içindeki daireler, işletmenin faaliyet gösterdiği sektörün büyüklüğünü gösterirken mavi bölümler, işletmenin o pazar içindeki payını temsil etmektedir.</a:t>
          </a:r>
          <a:endParaRPr lang="tr-TR" dirty="0">
            <a:latin typeface="Times New Roman" pitchFamily="18" charset="0"/>
            <a:cs typeface="Times New Roman" pitchFamily="18" charset="0"/>
          </a:endParaRPr>
        </a:p>
      </dgm:t>
    </dgm:pt>
    <dgm:pt modelId="{CA2884F3-9468-4D28-B17C-AFFA60BF043D}" type="parTrans" cxnId="{61A5DBD9-C5DD-46A4-9A4C-2F9D575A0690}">
      <dgm:prSet/>
      <dgm:spPr/>
      <dgm:t>
        <a:bodyPr/>
        <a:lstStyle/>
        <a:p>
          <a:endParaRPr lang="tr-TR"/>
        </a:p>
      </dgm:t>
    </dgm:pt>
    <dgm:pt modelId="{07DABC80-1BA2-4F80-B647-42DDAB08DC41}" type="sibTrans" cxnId="{61A5DBD9-C5DD-46A4-9A4C-2F9D575A0690}">
      <dgm:prSet/>
      <dgm:spPr/>
      <dgm:t>
        <a:bodyPr/>
        <a:lstStyle/>
        <a:p>
          <a:endParaRPr lang="tr-TR"/>
        </a:p>
      </dgm:t>
    </dgm:pt>
    <dgm:pt modelId="{FA0449EA-FA69-4695-B129-13838AA43770}">
      <dgm:prSet/>
      <dgm:spPr/>
      <dgm:t>
        <a:bodyPr/>
        <a:lstStyle/>
        <a:p>
          <a:pPr algn="l" rtl="0"/>
          <a:r>
            <a:rPr lang="tr-TR" dirty="0" smtClean="0">
              <a:solidFill>
                <a:schemeClr val="tx1"/>
              </a:solidFill>
              <a:effectLst/>
              <a:latin typeface="Times New Roman" pitchFamily="18" charset="0"/>
              <a:cs typeface="Times New Roman" pitchFamily="18" charset="0"/>
            </a:rPr>
            <a:t>Önemli olan matristeki dört değişkenin bir arada incelenmesi  ve buna göre elde bulundurulan kaynakların dağılımında , ürün-pazar gelişme evreleri de dikkate alınarak, gelecekte en iyi durumu sağlayacak optimumun aranmasıdır.</a:t>
          </a:r>
          <a:endParaRPr lang="tr-TR" dirty="0">
            <a:solidFill>
              <a:schemeClr val="tx1"/>
            </a:solidFill>
            <a:latin typeface="Times New Roman" pitchFamily="18" charset="0"/>
            <a:cs typeface="Times New Roman" pitchFamily="18" charset="0"/>
          </a:endParaRPr>
        </a:p>
      </dgm:t>
    </dgm:pt>
    <dgm:pt modelId="{862880D8-0098-41D1-9113-2FA79B0F5D1F}" type="parTrans" cxnId="{A6ED5AFE-6C64-4301-93AE-70F8C287F4F5}">
      <dgm:prSet/>
      <dgm:spPr/>
      <dgm:t>
        <a:bodyPr/>
        <a:lstStyle/>
        <a:p>
          <a:endParaRPr lang="tr-TR"/>
        </a:p>
      </dgm:t>
    </dgm:pt>
    <dgm:pt modelId="{7737FDE3-EFBE-4D5F-ABC9-F3C94E95874F}" type="sibTrans" cxnId="{A6ED5AFE-6C64-4301-93AE-70F8C287F4F5}">
      <dgm:prSet/>
      <dgm:spPr/>
      <dgm:t>
        <a:bodyPr/>
        <a:lstStyle/>
        <a:p>
          <a:endParaRPr lang="tr-TR"/>
        </a:p>
      </dgm:t>
    </dgm:pt>
    <dgm:pt modelId="{F458D2C5-26DD-43FD-BB49-8735102A7D91}">
      <dgm:prSet/>
      <dgm:spPr/>
      <dgm:t>
        <a:bodyPr/>
        <a:lstStyle/>
        <a:p>
          <a:r>
            <a:rPr lang="tr-TR" dirty="0" smtClean="0">
              <a:effectLst/>
              <a:latin typeface="Times New Roman" pitchFamily="18" charset="0"/>
              <a:cs typeface="Times New Roman" pitchFamily="18" charset="0"/>
            </a:rPr>
            <a:t>A-b-c-d-e-f ve yatırımlarını çeşitlendirmiş bir  x işletmesinin değişik endüstrilerde faaliyet gösteren stratejik iş birimleridir. </a:t>
          </a:r>
          <a:endParaRPr lang="tr-TR" dirty="0">
            <a:effectLst/>
            <a:latin typeface="Times New Roman" pitchFamily="18" charset="0"/>
            <a:cs typeface="Times New Roman" pitchFamily="18" charset="0"/>
          </a:endParaRPr>
        </a:p>
      </dgm:t>
    </dgm:pt>
    <dgm:pt modelId="{70E0A66F-9AE9-484F-B9D7-5367C62F6BEE}" type="parTrans" cxnId="{46356025-AAED-4CD8-89B7-B803C740A75D}">
      <dgm:prSet/>
      <dgm:spPr/>
      <dgm:t>
        <a:bodyPr/>
        <a:lstStyle/>
        <a:p>
          <a:endParaRPr lang="tr-TR"/>
        </a:p>
      </dgm:t>
    </dgm:pt>
    <dgm:pt modelId="{60DF6368-9CCC-4ED2-B06A-B6D8F2568DF8}" type="sibTrans" cxnId="{46356025-AAED-4CD8-89B7-B803C740A75D}">
      <dgm:prSet/>
      <dgm:spPr/>
      <dgm:t>
        <a:bodyPr/>
        <a:lstStyle/>
        <a:p>
          <a:endParaRPr lang="tr-TR"/>
        </a:p>
      </dgm:t>
    </dgm:pt>
    <dgm:pt modelId="{684CBC21-0A6D-4A38-94E7-501998D74382}">
      <dgm:prSet/>
      <dgm:spPr/>
      <dgm:t>
        <a:bodyPr/>
        <a:lstStyle/>
        <a:p>
          <a:r>
            <a:rPr lang="tr-TR" dirty="0" smtClean="0">
              <a:effectLst/>
              <a:latin typeface="Times New Roman" pitchFamily="18" charset="0"/>
              <a:cs typeface="Times New Roman" pitchFamily="18" charset="0"/>
            </a:rPr>
            <a:t>Bunların gelecekte şirkete katkılarına göre </a:t>
          </a:r>
          <a:r>
            <a:rPr lang="tr-TR" dirty="0" err="1" smtClean="0">
              <a:effectLst/>
              <a:latin typeface="Times New Roman" pitchFamily="18" charset="0"/>
              <a:cs typeface="Times New Roman" pitchFamily="18" charset="0"/>
            </a:rPr>
            <a:t>büyüme,kararlılık</a:t>
          </a:r>
          <a:r>
            <a:rPr lang="tr-TR" dirty="0" smtClean="0">
              <a:effectLst/>
              <a:latin typeface="Times New Roman" pitchFamily="18" charset="0"/>
              <a:cs typeface="Times New Roman" pitchFamily="18" charset="0"/>
            </a:rPr>
            <a:t> ve tasarruf stratejilerinden hangisini uygulayacağına karar vermelidir.</a:t>
          </a:r>
          <a:endParaRPr lang="tr-TR" dirty="0">
            <a:effectLst/>
            <a:latin typeface="Times New Roman" pitchFamily="18" charset="0"/>
            <a:cs typeface="Times New Roman" pitchFamily="18" charset="0"/>
          </a:endParaRPr>
        </a:p>
      </dgm:t>
    </dgm:pt>
    <dgm:pt modelId="{D00E7E6E-F0D4-4146-8438-5EF23A83F03F}" type="parTrans" cxnId="{D39CBD95-ADEA-42A0-A097-282296C4AD1B}">
      <dgm:prSet/>
      <dgm:spPr/>
      <dgm:t>
        <a:bodyPr/>
        <a:lstStyle/>
        <a:p>
          <a:endParaRPr lang="tr-TR"/>
        </a:p>
      </dgm:t>
    </dgm:pt>
    <dgm:pt modelId="{16AEB597-465C-4DF2-99BE-15F11E916298}" type="sibTrans" cxnId="{D39CBD95-ADEA-42A0-A097-282296C4AD1B}">
      <dgm:prSet/>
      <dgm:spPr/>
      <dgm:t>
        <a:bodyPr/>
        <a:lstStyle/>
        <a:p>
          <a:endParaRPr lang="tr-TR"/>
        </a:p>
      </dgm:t>
    </dgm:pt>
    <dgm:pt modelId="{555FCE76-1DD8-4698-8792-1774D6D7A332}">
      <dgm:prSet/>
      <dgm:spPr/>
      <dgm:t>
        <a:bodyPr/>
        <a:lstStyle/>
        <a:p>
          <a:pPr rtl="0"/>
          <a:r>
            <a:rPr lang="tr-TR" dirty="0" smtClean="0">
              <a:latin typeface="Times New Roman" pitchFamily="18" charset="0"/>
              <a:cs typeface="Times New Roman" pitchFamily="18" charset="0"/>
            </a:rPr>
            <a:t>İşletmeyi rekabet durumu ve ürün pazar geliştirme safhaları acısından analiz etmektedir.</a:t>
          </a:r>
          <a:endParaRPr lang="tr-TR" dirty="0">
            <a:latin typeface="Times New Roman" pitchFamily="18" charset="0"/>
            <a:cs typeface="Times New Roman" pitchFamily="18" charset="0"/>
          </a:endParaRPr>
        </a:p>
      </dgm:t>
    </dgm:pt>
    <dgm:pt modelId="{52ADF09F-65D2-4E3D-80BC-F790BD3422B0}" type="sibTrans" cxnId="{09667FDE-0D0B-4C5C-BC83-487535C58E30}">
      <dgm:prSet/>
      <dgm:spPr/>
      <dgm:t>
        <a:bodyPr/>
        <a:lstStyle/>
        <a:p>
          <a:endParaRPr lang="tr-TR"/>
        </a:p>
      </dgm:t>
    </dgm:pt>
    <dgm:pt modelId="{627DEFDB-DD24-4653-9CC4-FC5DF7578DE9}" type="parTrans" cxnId="{09667FDE-0D0B-4C5C-BC83-487535C58E30}">
      <dgm:prSet/>
      <dgm:spPr/>
      <dgm:t>
        <a:bodyPr/>
        <a:lstStyle/>
        <a:p>
          <a:endParaRPr lang="tr-TR"/>
        </a:p>
      </dgm:t>
    </dgm:pt>
    <dgm:pt modelId="{7944B592-01E8-437C-B52F-730DFDE86E73}">
      <dgm:prSet/>
      <dgm:spPr/>
      <dgm:t>
        <a:bodyPr/>
        <a:lstStyle/>
        <a:p>
          <a:pPr rtl="0"/>
          <a:r>
            <a:rPr lang="tr-TR" dirty="0" smtClean="0">
              <a:latin typeface="Times New Roman" pitchFamily="18" charset="0"/>
              <a:cs typeface="Times New Roman" pitchFamily="18" charset="0"/>
            </a:rPr>
            <a:t>HOFER’İN ANALİZİ</a:t>
          </a:r>
          <a:endParaRPr lang="tr-TR" dirty="0">
            <a:latin typeface="Times New Roman" pitchFamily="18" charset="0"/>
            <a:cs typeface="Times New Roman" pitchFamily="18" charset="0"/>
          </a:endParaRPr>
        </a:p>
      </dgm:t>
    </dgm:pt>
    <dgm:pt modelId="{F1F39B12-1E71-44BD-9F1E-5CE2E4E0A370}" type="sibTrans" cxnId="{33A65E29-12FA-4C15-8DAC-D140DF93A620}">
      <dgm:prSet/>
      <dgm:spPr/>
      <dgm:t>
        <a:bodyPr/>
        <a:lstStyle/>
        <a:p>
          <a:endParaRPr lang="tr-TR"/>
        </a:p>
      </dgm:t>
    </dgm:pt>
    <dgm:pt modelId="{98E794BC-3962-42D9-AC9F-E46C96D60B67}" type="parTrans" cxnId="{33A65E29-12FA-4C15-8DAC-D140DF93A620}">
      <dgm:prSet/>
      <dgm:spPr/>
      <dgm:t>
        <a:bodyPr/>
        <a:lstStyle/>
        <a:p>
          <a:endParaRPr lang="tr-TR"/>
        </a:p>
      </dgm:t>
    </dgm:pt>
    <dgm:pt modelId="{A03676D2-7857-48F2-A6C6-F87A2C3B63ED}" type="pres">
      <dgm:prSet presAssocID="{A29E2DE1-A385-4EF6-9FAE-EC9DFDFFE7AC}" presName="composite" presStyleCnt="0">
        <dgm:presLayoutVars>
          <dgm:chMax val="1"/>
          <dgm:dir/>
          <dgm:resizeHandles val="exact"/>
        </dgm:presLayoutVars>
      </dgm:prSet>
      <dgm:spPr/>
      <dgm:t>
        <a:bodyPr/>
        <a:lstStyle/>
        <a:p>
          <a:endParaRPr lang="tr-TR"/>
        </a:p>
      </dgm:t>
    </dgm:pt>
    <dgm:pt modelId="{8DDF8E23-61AD-4CA9-9B3B-F614178D1310}" type="pres">
      <dgm:prSet presAssocID="{7944B592-01E8-437C-B52F-730DFDE86E73}" presName="roof" presStyleLbl="dkBgShp" presStyleIdx="0" presStyleCnt="2"/>
      <dgm:spPr/>
      <dgm:t>
        <a:bodyPr/>
        <a:lstStyle/>
        <a:p>
          <a:endParaRPr lang="tr-TR"/>
        </a:p>
      </dgm:t>
    </dgm:pt>
    <dgm:pt modelId="{5DC5DBC2-51B2-4C2F-B15F-26DF4BD6935A}" type="pres">
      <dgm:prSet presAssocID="{7944B592-01E8-437C-B52F-730DFDE86E73}" presName="pillars" presStyleCnt="0"/>
      <dgm:spPr/>
      <dgm:t>
        <a:bodyPr/>
        <a:lstStyle/>
        <a:p>
          <a:endParaRPr lang="tr-TR"/>
        </a:p>
      </dgm:t>
    </dgm:pt>
    <dgm:pt modelId="{91A3A988-0B8A-4325-A6F4-C8E4289FAC75}" type="pres">
      <dgm:prSet presAssocID="{7944B592-01E8-437C-B52F-730DFDE86E73}" presName="pillar1" presStyleLbl="node1" presStyleIdx="0" presStyleCnt="6">
        <dgm:presLayoutVars>
          <dgm:bulletEnabled val="1"/>
        </dgm:presLayoutVars>
      </dgm:prSet>
      <dgm:spPr/>
      <dgm:t>
        <a:bodyPr/>
        <a:lstStyle/>
        <a:p>
          <a:endParaRPr lang="tr-TR"/>
        </a:p>
      </dgm:t>
    </dgm:pt>
    <dgm:pt modelId="{1C2FACB4-9E92-4608-9D90-0ED89DD6BC0C}" type="pres">
      <dgm:prSet presAssocID="{F2E34C19-D7CA-4776-85FB-7E6D70CF65E5}" presName="pillarX" presStyleLbl="node1" presStyleIdx="1" presStyleCnt="6">
        <dgm:presLayoutVars>
          <dgm:bulletEnabled val="1"/>
        </dgm:presLayoutVars>
      </dgm:prSet>
      <dgm:spPr/>
      <dgm:t>
        <a:bodyPr/>
        <a:lstStyle/>
        <a:p>
          <a:endParaRPr lang="tr-TR"/>
        </a:p>
      </dgm:t>
    </dgm:pt>
    <dgm:pt modelId="{3F30ECE2-4829-445B-AD2B-16BB2978361A}" type="pres">
      <dgm:prSet presAssocID="{6E6DE3D4-BCC6-4D22-813A-7A322C0D50D7}" presName="pillarX" presStyleLbl="node1" presStyleIdx="2" presStyleCnt="6">
        <dgm:presLayoutVars>
          <dgm:bulletEnabled val="1"/>
        </dgm:presLayoutVars>
      </dgm:prSet>
      <dgm:spPr/>
      <dgm:t>
        <a:bodyPr/>
        <a:lstStyle/>
        <a:p>
          <a:endParaRPr lang="tr-TR"/>
        </a:p>
      </dgm:t>
    </dgm:pt>
    <dgm:pt modelId="{181AED24-F77A-4042-B455-37E81227F9F9}" type="pres">
      <dgm:prSet presAssocID="{FA0449EA-FA69-4695-B129-13838AA43770}" presName="pillarX" presStyleLbl="node1" presStyleIdx="3" presStyleCnt="6">
        <dgm:presLayoutVars>
          <dgm:bulletEnabled val="1"/>
        </dgm:presLayoutVars>
      </dgm:prSet>
      <dgm:spPr/>
      <dgm:t>
        <a:bodyPr/>
        <a:lstStyle/>
        <a:p>
          <a:endParaRPr lang="tr-TR"/>
        </a:p>
      </dgm:t>
    </dgm:pt>
    <dgm:pt modelId="{AF779BF6-C749-4C90-9D19-57EA3F09E0A0}" type="pres">
      <dgm:prSet presAssocID="{F458D2C5-26DD-43FD-BB49-8735102A7D91}" presName="pillarX" presStyleLbl="node1" presStyleIdx="4" presStyleCnt="6">
        <dgm:presLayoutVars>
          <dgm:bulletEnabled val="1"/>
        </dgm:presLayoutVars>
      </dgm:prSet>
      <dgm:spPr/>
      <dgm:t>
        <a:bodyPr/>
        <a:lstStyle/>
        <a:p>
          <a:endParaRPr lang="tr-TR"/>
        </a:p>
      </dgm:t>
    </dgm:pt>
    <dgm:pt modelId="{2721D306-C265-42FD-B099-8E3DFE47C8DB}" type="pres">
      <dgm:prSet presAssocID="{684CBC21-0A6D-4A38-94E7-501998D74382}" presName="pillarX" presStyleLbl="node1" presStyleIdx="5" presStyleCnt="6">
        <dgm:presLayoutVars>
          <dgm:bulletEnabled val="1"/>
        </dgm:presLayoutVars>
      </dgm:prSet>
      <dgm:spPr/>
      <dgm:t>
        <a:bodyPr/>
        <a:lstStyle/>
        <a:p>
          <a:endParaRPr lang="tr-TR"/>
        </a:p>
      </dgm:t>
    </dgm:pt>
    <dgm:pt modelId="{E7875836-41FD-4630-885C-CFD8BF0043D9}" type="pres">
      <dgm:prSet presAssocID="{7944B592-01E8-437C-B52F-730DFDE86E73}" presName="base" presStyleLbl="dkBgShp" presStyleIdx="1" presStyleCnt="2"/>
      <dgm:spPr/>
      <dgm:t>
        <a:bodyPr/>
        <a:lstStyle/>
        <a:p>
          <a:endParaRPr lang="tr-TR"/>
        </a:p>
      </dgm:t>
    </dgm:pt>
  </dgm:ptLst>
  <dgm:cxnLst>
    <dgm:cxn modelId="{999260CA-1D53-4FA6-BD9A-6D178F0C19AE}" type="presOf" srcId="{684CBC21-0A6D-4A38-94E7-501998D74382}" destId="{2721D306-C265-42FD-B099-8E3DFE47C8DB}" srcOrd="0" destOrd="0" presId="urn:microsoft.com/office/officeart/2005/8/layout/hList3"/>
    <dgm:cxn modelId="{46356025-AAED-4CD8-89B7-B803C740A75D}" srcId="{7944B592-01E8-437C-B52F-730DFDE86E73}" destId="{F458D2C5-26DD-43FD-BB49-8735102A7D91}" srcOrd="4" destOrd="0" parTransId="{70E0A66F-9AE9-484F-B9D7-5367C62F6BEE}" sibTransId="{60DF6368-9CCC-4ED2-B06A-B6D8F2568DF8}"/>
    <dgm:cxn modelId="{60D82F16-649C-427A-9099-168DF6F49A49}" type="presOf" srcId="{6E6DE3D4-BCC6-4D22-813A-7A322C0D50D7}" destId="{3F30ECE2-4829-445B-AD2B-16BB2978361A}" srcOrd="0" destOrd="0" presId="urn:microsoft.com/office/officeart/2005/8/layout/hList3"/>
    <dgm:cxn modelId="{5DBCFB42-3C65-4402-A661-24CCE55BF34C}" type="presOf" srcId="{7944B592-01E8-437C-B52F-730DFDE86E73}" destId="{8DDF8E23-61AD-4CA9-9B3B-F614178D1310}" srcOrd="0" destOrd="0" presId="urn:microsoft.com/office/officeart/2005/8/layout/hList3"/>
    <dgm:cxn modelId="{A6ED5AFE-6C64-4301-93AE-70F8C287F4F5}" srcId="{7944B592-01E8-437C-B52F-730DFDE86E73}" destId="{FA0449EA-FA69-4695-B129-13838AA43770}" srcOrd="3" destOrd="0" parTransId="{862880D8-0098-41D1-9113-2FA79B0F5D1F}" sibTransId="{7737FDE3-EFBE-4D5F-ABC9-F3C94E95874F}"/>
    <dgm:cxn modelId="{61A5DBD9-C5DD-46A4-9A4C-2F9D575A0690}" srcId="{7944B592-01E8-437C-B52F-730DFDE86E73}" destId="{6E6DE3D4-BCC6-4D22-813A-7A322C0D50D7}" srcOrd="2" destOrd="0" parTransId="{CA2884F3-9468-4D28-B17C-AFFA60BF043D}" sibTransId="{07DABC80-1BA2-4F80-B647-42DDAB08DC41}"/>
    <dgm:cxn modelId="{45DF89C0-EDC0-4C4F-9FC0-101EB5290821}" type="presOf" srcId="{FA0449EA-FA69-4695-B129-13838AA43770}" destId="{181AED24-F77A-4042-B455-37E81227F9F9}" srcOrd="0" destOrd="0" presId="urn:microsoft.com/office/officeart/2005/8/layout/hList3"/>
    <dgm:cxn modelId="{3E116CA1-2F82-4F9B-B5BE-E8A61CCE0118}" type="presOf" srcId="{F2E34C19-D7CA-4776-85FB-7E6D70CF65E5}" destId="{1C2FACB4-9E92-4608-9D90-0ED89DD6BC0C}" srcOrd="0" destOrd="0" presId="urn:microsoft.com/office/officeart/2005/8/layout/hList3"/>
    <dgm:cxn modelId="{FCDD70F5-0E48-4194-ADA8-806D2891689B}" srcId="{7944B592-01E8-437C-B52F-730DFDE86E73}" destId="{F2E34C19-D7CA-4776-85FB-7E6D70CF65E5}" srcOrd="1" destOrd="0" parTransId="{80850E55-4C66-4A3C-BA71-AEAD405AEBC7}" sibTransId="{3A746D71-6AEF-4B90-8099-51C5F79FE71A}"/>
    <dgm:cxn modelId="{7ACB4AED-04FB-4484-8721-BD98FC36FEF2}" type="presOf" srcId="{A29E2DE1-A385-4EF6-9FAE-EC9DFDFFE7AC}" destId="{A03676D2-7857-48F2-A6C6-F87A2C3B63ED}" srcOrd="0" destOrd="0" presId="urn:microsoft.com/office/officeart/2005/8/layout/hList3"/>
    <dgm:cxn modelId="{44A68D66-0748-4810-9442-DA3401B5BFE1}" type="presOf" srcId="{F458D2C5-26DD-43FD-BB49-8735102A7D91}" destId="{AF779BF6-C749-4C90-9D19-57EA3F09E0A0}" srcOrd="0" destOrd="0" presId="urn:microsoft.com/office/officeart/2005/8/layout/hList3"/>
    <dgm:cxn modelId="{09667FDE-0D0B-4C5C-BC83-487535C58E30}" srcId="{7944B592-01E8-437C-B52F-730DFDE86E73}" destId="{555FCE76-1DD8-4698-8792-1774D6D7A332}" srcOrd="0" destOrd="0" parTransId="{627DEFDB-DD24-4653-9CC4-FC5DF7578DE9}" sibTransId="{52ADF09F-65D2-4E3D-80BC-F790BD3422B0}"/>
    <dgm:cxn modelId="{33A65E29-12FA-4C15-8DAC-D140DF93A620}" srcId="{A29E2DE1-A385-4EF6-9FAE-EC9DFDFFE7AC}" destId="{7944B592-01E8-437C-B52F-730DFDE86E73}" srcOrd="0" destOrd="0" parTransId="{98E794BC-3962-42D9-AC9F-E46C96D60B67}" sibTransId="{F1F39B12-1E71-44BD-9F1E-5CE2E4E0A370}"/>
    <dgm:cxn modelId="{A5DA04EE-BA88-45BB-8FED-2D59AB06797A}" type="presOf" srcId="{555FCE76-1DD8-4698-8792-1774D6D7A332}" destId="{91A3A988-0B8A-4325-A6F4-C8E4289FAC75}" srcOrd="0" destOrd="0" presId="urn:microsoft.com/office/officeart/2005/8/layout/hList3"/>
    <dgm:cxn modelId="{D39CBD95-ADEA-42A0-A097-282296C4AD1B}" srcId="{7944B592-01E8-437C-B52F-730DFDE86E73}" destId="{684CBC21-0A6D-4A38-94E7-501998D74382}" srcOrd="5" destOrd="0" parTransId="{D00E7E6E-F0D4-4146-8438-5EF23A83F03F}" sibTransId="{16AEB597-465C-4DF2-99BE-15F11E916298}"/>
    <dgm:cxn modelId="{FCFB484B-73D3-4A64-96E4-85D8F56B72BB}" type="presParOf" srcId="{A03676D2-7857-48F2-A6C6-F87A2C3B63ED}" destId="{8DDF8E23-61AD-4CA9-9B3B-F614178D1310}" srcOrd="0" destOrd="0" presId="urn:microsoft.com/office/officeart/2005/8/layout/hList3"/>
    <dgm:cxn modelId="{EE96ADF0-6BCE-4EB7-A1EF-34BB599BAD6E}" type="presParOf" srcId="{A03676D2-7857-48F2-A6C6-F87A2C3B63ED}" destId="{5DC5DBC2-51B2-4C2F-B15F-26DF4BD6935A}" srcOrd="1" destOrd="0" presId="urn:microsoft.com/office/officeart/2005/8/layout/hList3"/>
    <dgm:cxn modelId="{7A6153AB-9847-45BD-850F-38B4F2BBAC43}" type="presParOf" srcId="{5DC5DBC2-51B2-4C2F-B15F-26DF4BD6935A}" destId="{91A3A988-0B8A-4325-A6F4-C8E4289FAC75}" srcOrd="0" destOrd="0" presId="urn:microsoft.com/office/officeart/2005/8/layout/hList3"/>
    <dgm:cxn modelId="{D6BC0D03-0FAE-4D7A-A423-AF8008C649D5}" type="presParOf" srcId="{5DC5DBC2-51B2-4C2F-B15F-26DF4BD6935A}" destId="{1C2FACB4-9E92-4608-9D90-0ED89DD6BC0C}" srcOrd="1" destOrd="0" presId="urn:microsoft.com/office/officeart/2005/8/layout/hList3"/>
    <dgm:cxn modelId="{BD7896DF-002F-41A0-9805-A1F56F4A4821}" type="presParOf" srcId="{5DC5DBC2-51B2-4C2F-B15F-26DF4BD6935A}" destId="{3F30ECE2-4829-445B-AD2B-16BB2978361A}" srcOrd="2" destOrd="0" presId="urn:microsoft.com/office/officeart/2005/8/layout/hList3"/>
    <dgm:cxn modelId="{3184D8E6-4933-4324-B5EF-689CBCD97EE5}" type="presParOf" srcId="{5DC5DBC2-51B2-4C2F-B15F-26DF4BD6935A}" destId="{181AED24-F77A-4042-B455-37E81227F9F9}" srcOrd="3" destOrd="0" presId="urn:microsoft.com/office/officeart/2005/8/layout/hList3"/>
    <dgm:cxn modelId="{BA78D96A-2189-4943-AB86-8E63AAD9ED3F}" type="presParOf" srcId="{5DC5DBC2-51B2-4C2F-B15F-26DF4BD6935A}" destId="{AF779BF6-C749-4C90-9D19-57EA3F09E0A0}" srcOrd="4" destOrd="0" presId="urn:microsoft.com/office/officeart/2005/8/layout/hList3"/>
    <dgm:cxn modelId="{FF94CE59-0C0B-4264-B7C7-18F88162849F}" type="presParOf" srcId="{5DC5DBC2-51B2-4C2F-B15F-26DF4BD6935A}" destId="{2721D306-C265-42FD-B099-8E3DFE47C8DB}" srcOrd="5" destOrd="0" presId="urn:microsoft.com/office/officeart/2005/8/layout/hList3"/>
    <dgm:cxn modelId="{88959AD4-E37D-4E37-88A9-0DBF4F8D0054}" type="presParOf" srcId="{A03676D2-7857-48F2-A6C6-F87A2C3B63ED}" destId="{E7875836-41FD-4630-885C-CFD8BF0043D9}" srcOrd="2" destOrd="0" presId="urn:microsoft.com/office/officeart/2005/8/layout/hList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F919E2-62BB-4F0C-AC67-137B23D89163}" type="doc">
      <dgm:prSet loTypeId="urn:microsoft.com/office/officeart/2005/8/layout/matrix2" loCatId="matrix" qsTypeId="urn:microsoft.com/office/officeart/2005/8/quickstyle/3d1" qsCatId="3D" csTypeId="urn:microsoft.com/office/officeart/2005/8/colors/colorful1#2" csCatId="colorful" phldr="1"/>
      <dgm:spPr/>
      <dgm:t>
        <a:bodyPr/>
        <a:lstStyle/>
        <a:p>
          <a:endParaRPr lang="tr-TR"/>
        </a:p>
      </dgm:t>
    </dgm:pt>
    <dgm:pt modelId="{9AAFA0EB-E5B7-4817-84F5-CA0193A79ABC}">
      <dgm:prSet phldrT="[Metin]" custT="1"/>
      <dgm:spPr/>
      <dgm:t>
        <a:bodyPr/>
        <a:lstStyle/>
        <a:p>
          <a:pPr algn="ctr"/>
          <a:endParaRPr kumimoji="0" lang="tr-TR" sz="2000" b="0" i="0" u="none" strike="noStrike" cap="none" normalizeH="0" baseline="0" smtClean="0">
            <a:ln/>
            <a:effectLst/>
            <a:latin typeface="Times New Roman" pitchFamily="18" charset="0"/>
            <a:cs typeface="Times New Roman" pitchFamily="18" charset="0"/>
          </a:endParaRPr>
        </a:p>
        <a:p>
          <a:pPr algn="ctr"/>
          <a:r>
            <a:rPr kumimoji="0" lang="tr-TR" sz="2000" b="0" i="0" u="none" strike="noStrike" cap="none" normalizeH="0" baseline="0" smtClean="0">
              <a:ln/>
              <a:effectLst/>
              <a:latin typeface="Times New Roman" pitchFamily="18" charset="0"/>
              <a:cs typeface="Times New Roman" pitchFamily="18" charset="0"/>
            </a:rPr>
            <a:t>Orta Düzeyde (+)</a:t>
          </a:r>
        </a:p>
        <a:p>
          <a:pPr algn="ctr"/>
          <a:r>
            <a:rPr kumimoji="0" lang="tr-TR" sz="2000" b="0" i="0" u="none" strike="noStrike" cap="none" normalizeH="0" baseline="0" smtClean="0">
              <a:ln/>
              <a:effectLst/>
              <a:latin typeface="Times New Roman" pitchFamily="18" charset="0"/>
              <a:cs typeface="Times New Roman" pitchFamily="18" charset="0"/>
            </a:rPr>
            <a:t> Veya (-) Nakit Akışı</a:t>
          </a:r>
        </a:p>
        <a:p>
          <a:pPr algn="ctr"/>
          <a:r>
            <a:rPr kumimoji="0" lang="tr-TR" sz="2000" b="0" i="0" u="none" strike="noStrike" cap="none" normalizeH="0" baseline="0" smtClean="0">
              <a:ln/>
              <a:effectLst/>
              <a:latin typeface="Times New Roman" pitchFamily="18" charset="0"/>
              <a:cs typeface="Times New Roman" pitchFamily="18" charset="0"/>
            </a:rPr>
            <a:t> Yıldızlar  Ürünler</a:t>
          </a:r>
        </a:p>
        <a:p>
          <a:pPr algn="ctr"/>
          <a:endParaRPr kumimoji="0" lang="tr-TR" sz="200" b="0" i="0" u="none" strike="noStrike" cap="none" normalizeH="0" baseline="0" smtClean="0">
            <a:ln/>
            <a:effectLst/>
            <a:latin typeface="Times New Roman" pitchFamily="18" charset="0"/>
            <a:cs typeface="Times New Roman" pitchFamily="18" charset="0"/>
          </a:endParaRPr>
        </a:p>
        <a:p>
          <a:pPr algn="l" rtl="0"/>
          <a:r>
            <a:rPr kumimoji="0" lang="tr-TR" sz="2800" b="1" i="0" u="none" strike="noStrike" cap="none" normalizeH="0" baseline="0" smtClean="0">
              <a:ln/>
              <a:effectLst/>
              <a:latin typeface="Times New Roman" pitchFamily="18" charset="0"/>
              <a:cs typeface="Times New Roman" pitchFamily="18" charset="0"/>
            </a:rPr>
            <a:t>  *</a:t>
          </a:r>
          <a:endParaRPr lang="tr-TR" sz="2800" dirty="0"/>
        </a:p>
      </dgm:t>
    </dgm:pt>
    <dgm:pt modelId="{777D4120-CB4B-4108-A2B5-59A760968D6E}" type="parTrans" cxnId="{1008895E-A143-40D0-8E75-40B60C37D874}">
      <dgm:prSet/>
      <dgm:spPr/>
      <dgm:t>
        <a:bodyPr/>
        <a:lstStyle/>
        <a:p>
          <a:endParaRPr lang="tr-TR"/>
        </a:p>
      </dgm:t>
    </dgm:pt>
    <dgm:pt modelId="{91880045-02ED-4F08-BDB2-51DA64A22668}" type="sibTrans" cxnId="{1008895E-A143-40D0-8E75-40B60C37D874}">
      <dgm:prSet/>
      <dgm:spPr/>
      <dgm:t>
        <a:bodyPr/>
        <a:lstStyle/>
        <a:p>
          <a:endParaRPr lang="tr-TR"/>
        </a:p>
      </dgm:t>
    </dgm:pt>
    <dgm:pt modelId="{284139B4-9352-4AE1-8BF3-D2879445CADA}">
      <dgm:prSet phldrT="[Metin]" custT="1"/>
      <dgm:spPr/>
      <dgm:t>
        <a:bodyPr/>
        <a:lstStyle/>
        <a:p>
          <a:pPr algn="ctr"/>
          <a:endParaRPr kumimoji="0" lang="tr-TR" sz="2000" b="0" i="0" u="none" strike="noStrike" cap="none" normalizeH="0" baseline="0" dirty="0" smtClean="0">
            <a:ln/>
            <a:effectLst/>
            <a:latin typeface="Times New Roman" pitchFamily="18" charset="0"/>
            <a:cs typeface="Times New Roman" pitchFamily="18" charset="0"/>
          </a:endParaRPr>
        </a:p>
        <a:p>
          <a:pPr algn="ctr"/>
          <a:r>
            <a:rPr kumimoji="0" lang="tr-TR" sz="2000" b="0" i="0" u="none" strike="noStrike" cap="none" normalizeH="0" baseline="0" dirty="0" smtClean="0">
              <a:ln/>
              <a:effectLst/>
              <a:latin typeface="Times New Roman" pitchFamily="18" charset="0"/>
              <a:cs typeface="Times New Roman" pitchFamily="18" charset="0"/>
            </a:rPr>
            <a:t>Çocuk Gibi Bakıma Muhtaç Ürünler</a:t>
          </a:r>
        </a:p>
        <a:p>
          <a:pPr algn="ctr"/>
          <a:endParaRPr kumimoji="0" lang="tr-TR" sz="2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ctr"/>
          <a:endParaRPr kumimoji="0" lang="tr-TR" sz="100" b="0" i="0" u="none" strike="noStrike" cap="none" normalizeH="0" baseline="0" dirty="0" smtClean="0">
            <a:ln/>
            <a:effectLst/>
            <a:latin typeface="Times New Roman" pitchFamily="18" charset="0"/>
            <a:cs typeface="Times New Roman" pitchFamily="18" charset="0"/>
          </a:endParaRPr>
        </a:p>
        <a:p>
          <a:pPr algn="l" rtl="0"/>
          <a:r>
            <a:rPr kumimoji="0" lang="tr-TR" sz="2800" b="1" i="0" u="none" strike="noStrike" cap="none" normalizeH="0" baseline="0" dirty="0" smtClean="0">
              <a:ln/>
              <a:effectLst/>
              <a:latin typeface="Times New Roman" pitchFamily="18" charset="0"/>
              <a:cs typeface="Times New Roman" pitchFamily="18" charset="0"/>
            </a:rPr>
            <a:t>   ?</a:t>
          </a:r>
          <a:endParaRPr lang="tr-TR" sz="2800" dirty="0"/>
        </a:p>
      </dgm:t>
    </dgm:pt>
    <dgm:pt modelId="{E0763C6F-DD84-44FA-BB92-BEB1C407CF04}" type="parTrans" cxnId="{914532F4-82FC-47BD-BB36-C608B602C798}">
      <dgm:prSet/>
      <dgm:spPr/>
      <dgm:t>
        <a:bodyPr/>
        <a:lstStyle/>
        <a:p>
          <a:endParaRPr lang="tr-TR"/>
        </a:p>
      </dgm:t>
    </dgm:pt>
    <dgm:pt modelId="{ED2DA1AA-F0C7-46CA-8C47-62E71CD73B4F}" type="sibTrans" cxnId="{914532F4-82FC-47BD-BB36-C608B602C798}">
      <dgm:prSet/>
      <dgm:spPr/>
      <dgm:t>
        <a:bodyPr/>
        <a:lstStyle/>
        <a:p>
          <a:endParaRPr lang="tr-TR"/>
        </a:p>
      </dgm:t>
    </dgm:pt>
    <dgm:pt modelId="{2B3340D2-245D-4D3E-AF47-5F926598B768}">
      <dgm:prSet phldrT="[Metin]" custT="1"/>
      <dgm:spPr/>
      <dgm:t>
        <a:bodyPr/>
        <a:lstStyle/>
        <a:p>
          <a:pPr algn="ctr">
            <a:lnSpc>
              <a:spcPct val="100000"/>
            </a:lnSpc>
            <a:spcAft>
              <a:spcPts val="0"/>
            </a:spcAft>
          </a:pPr>
          <a:endParaRPr kumimoji="0" lang="tr-TR" sz="2000" b="0" i="0" u="none" strike="noStrike" cap="none" normalizeH="0" baseline="0" smtClean="0">
            <a:ln/>
            <a:effectLst/>
            <a:latin typeface="Times New Roman" pitchFamily="18" charset="0"/>
            <a:cs typeface="Times New Roman" pitchFamily="18" charset="0"/>
          </a:endParaRPr>
        </a:p>
        <a:p>
          <a:pPr algn="ctr">
            <a:lnSpc>
              <a:spcPct val="100000"/>
            </a:lnSpc>
            <a:spcAft>
              <a:spcPts val="0"/>
            </a:spcAft>
          </a:pPr>
          <a:r>
            <a:rPr kumimoji="0" lang="tr-TR" sz="2000" b="0" i="0" u="none" strike="noStrike" cap="none" normalizeH="0" baseline="0" smtClean="0">
              <a:ln/>
              <a:effectLst/>
              <a:latin typeface="Times New Roman" pitchFamily="18" charset="0"/>
              <a:cs typeface="Times New Roman" pitchFamily="18" charset="0"/>
            </a:rPr>
            <a:t>Büyük Oranda </a:t>
          </a:r>
        </a:p>
        <a:p>
          <a:pPr algn="ctr">
            <a:lnSpc>
              <a:spcPct val="100000"/>
            </a:lnSpc>
            <a:spcAft>
              <a:spcPts val="0"/>
            </a:spcAft>
          </a:pPr>
          <a:r>
            <a:rPr kumimoji="0" lang="tr-TR" sz="2000" b="0" i="0" u="none" strike="noStrike" cap="none" normalizeH="0" baseline="0" smtClean="0">
              <a:ln/>
              <a:effectLst/>
              <a:latin typeface="Times New Roman" pitchFamily="18" charset="0"/>
              <a:cs typeface="Times New Roman" pitchFamily="18" charset="0"/>
            </a:rPr>
            <a:t>Pozitif Nakit Akışı</a:t>
          </a:r>
        </a:p>
        <a:p>
          <a:pPr algn="ctr" rtl="0">
            <a:lnSpc>
              <a:spcPct val="100000"/>
            </a:lnSpc>
            <a:spcAft>
              <a:spcPts val="0"/>
            </a:spcAft>
          </a:pPr>
          <a:r>
            <a:rPr kumimoji="0" lang="tr-TR" sz="2000" b="0" i="0" u="none" strike="noStrike" cap="none" normalizeH="0" baseline="0" smtClean="0">
              <a:ln/>
              <a:effectLst/>
              <a:latin typeface="Times New Roman" pitchFamily="18" charset="0"/>
              <a:cs typeface="Times New Roman" pitchFamily="18" charset="0"/>
            </a:rPr>
            <a:t>Nakit İnekleri</a:t>
          </a:r>
        </a:p>
        <a:p>
          <a:pPr algn="ctr" rtl="0">
            <a:lnSpc>
              <a:spcPct val="100000"/>
            </a:lnSpc>
            <a:spcAft>
              <a:spcPts val="0"/>
            </a:spcAft>
          </a:pPr>
          <a:endParaRPr kumimoji="0" lang="tr-TR" sz="2000" b="0" i="0" u="none" strike="noStrike" cap="none" normalizeH="0" baseline="0" smtClean="0">
            <a:ln/>
            <a:effectLst/>
            <a:latin typeface="Times New Roman" pitchFamily="18" charset="0"/>
            <a:cs typeface="Times New Roman" pitchFamily="18" charset="0"/>
          </a:endParaRPr>
        </a:p>
        <a:p>
          <a:pPr algn="l" rtl="0">
            <a:lnSpc>
              <a:spcPct val="90000"/>
            </a:lnSpc>
            <a:spcAft>
              <a:spcPct val="35000"/>
            </a:spcAft>
          </a:pPr>
          <a:r>
            <a:rPr kumimoji="0" lang="tr-TR" sz="2000" b="1" i="0" u="none" strike="noStrike" cap="none" normalizeH="0" baseline="0" smtClean="0">
              <a:ln/>
              <a:effectLst/>
              <a:latin typeface="Times New Roman" pitchFamily="18" charset="0"/>
              <a:cs typeface="Times New Roman" pitchFamily="18" charset="0"/>
            </a:rPr>
            <a:t>TL</a:t>
          </a:r>
          <a:endParaRPr lang="tr-TR" sz="2000" dirty="0"/>
        </a:p>
      </dgm:t>
    </dgm:pt>
    <dgm:pt modelId="{9EE05262-34EE-4206-BB3A-CB2912D7BB9B}" type="parTrans" cxnId="{C8D4A9CF-FA34-41A2-8583-3202CE4EA4D2}">
      <dgm:prSet/>
      <dgm:spPr/>
      <dgm:t>
        <a:bodyPr/>
        <a:lstStyle/>
        <a:p>
          <a:endParaRPr lang="tr-TR"/>
        </a:p>
      </dgm:t>
    </dgm:pt>
    <dgm:pt modelId="{B702E08D-F3D6-4AC7-AADC-9544861CB382}" type="sibTrans" cxnId="{C8D4A9CF-FA34-41A2-8583-3202CE4EA4D2}">
      <dgm:prSet/>
      <dgm:spPr/>
      <dgm:t>
        <a:bodyPr/>
        <a:lstStyle/>
        <a:p>
          <a:endParaRPr lang="tr-TR"/>
        </a:p>
      </dgm:t>
    </dgm:pt>
    <dgm:pt modelId="{2584A922-607C-40B1-938F-DD481C363D41}">
      <dgm:prSet phldrT="[Metin]" custT="1"/>
      <dgm:spPr/>
      <dgm:t>
        <a:bodyPr/>
        <a:lstStyle/>
        <a:p>
          <a:pPr algn="ctr">
            <a:lnSpc>
              <a:spcPct val="100000"/>
            </a:lnSpc>
            <a:spcAft>
              <a:spcPts val="0"/>
            </a:spcAft>
          </a:pPr>
          <a:endParaRPr kumimoji="0" lang="tr-TR" sz="1800" b="0" i="0" u="none" strike="noStrike" cap="none" normalizeH="0" baseline="0" dirty="0" smtClean="0">
            <a:ln/>
            <a:effectLst/>
            <a:latin typeface="Times New Roman" pitchFamily="18" charset="0"/>
            <a:cs typeface="Times New Roman" pitchFamily="18" charset="0"/>
          </a:endParaRPr>
        </a:p>
        <a:p>
          <a:pPr algn="ctr">
            <a:lnSpc>
              <a:spcPct val="100000"/>
            </a:lnSpc>
            <a:spcAft>
              <a:spcPts val="0"/>
            </a:spcAft>
          </a:pPr>
          <a:r>
            <a:rPr kumimoji="0" lang="tr-TR" sz="1800" b="0" i="0" u="none" strike="noStrike" cap="none" normalizeH="0" baseline="0" dirty="0" smtClean="0">
              <a:ln/>
              <a:effectLst/>
              <a:latin typeface="Times New Roman" pitchFamily="18" charset="0"/>
              <a:cs typeface="Times New Roman" pitchFamily="18" charset="0"/>
            </a:rPr>
            <a:t>Orta Düzeyde (+)Veya</a:t>
          </a:r>
        </a:p>
        <a:p>
          <a:pPr algn="ctr">
            <a:lnSpc>
              <a:spcPct val="100000"/>
            </a:lnSpc>
            <a:spcAft>
              <a:spcPts val="0"/>
            </a:spcAft>
          </a:pPr>
          <a:r>
            <a:rPr kumimoji="0" lang="tr-TR" sz="1800" b="0" i="0" u="none" strike="noStrike" cap="none" normalizeH="0" baseline="0" dirty="0" smtClean="0">
              <a:ln/>
              <a:effectLst/>
              <a:latin typeface="Times New Roman" pitchFamily="18" charset="0"/>
              <a:cs typeface="Times New Roman" pitchFamily="18" charset="0"/>
            </a:rPr>
            <a:t> (-) Nakit Akışı</a:t>
          </a:r>
        </a:p>
        <a:p>
          <a:pPr algn="ctr" rtl="0">
            <a:lnSpc>
              <a:spcPct val="100000"/>
            </a:lnSpc>
            <a:spcAft>
              <a:spcPts val="0"/>
            </a:spcAft>
          </a:pPr>
          <a:r>
            <a:rPr kumimoji="0" lang="tr-TR" sz="1800" b="0" i="0" u="none" strike="noStrike" cap="none" normalizeH="0" baseline="0" dirty="0" smtClean="0">
              <a:ln/>
              <a:effectLst/>
              <a:latin typeface="Times New Roman" pitchFamily="18" charset="0"/>
              <a:cs typeface="Times New Roman" pitchFamily="18" charset="0"/>
            </a:rPr>
            <a:t>Elenmesi Gereken Ürünler</a:t>
          </a:r>
        </a:p>
        <a:p>
          <a:pPr algn="ctr" rtl="0">
            <a:lnSpc>
              <a:spcPct val="100000"/>
            </a:lnSpc>
            <a:spcAft>
              <a:spcPts val="0"/>
            </a:spcAft>
          </a:pPr>
          <a:endParaRPr kumimoji="0" lang="tr-TR" sz="1200" b="0" i="0" u="none" strike="noStrike" cap="none" normalizeH="0" baseline="0" dirty="0" smtClean="0">
            <a:ln/>
            <a:effectLst/>
            <a:latin typeface="Times New Roman" pitchFamily="18" charset="0"/>
            <a:cs typeface="Times New Roman" pitchFamily="18" charset="0"/>
          </a:endParaRPr>
        </a:p>
        <a:p>
          <a:pPr algn="ctr" rtl="0">
            <a:lnSpc>
              <a:spcPct val="100000"/>
            </a:lnSpc>
            <a:spcAft>
              <a:spcPts val="0"/>
            </a:spcAft>
          </a:pPr>
          <a:r>
            <a:rPr kumimoji="0" lang="tr-TR" sz="1200" b="0" i="0" u="none" strike="noStrike" cap="none" normalizeH="0" baseline="0" dirty="0" smtClean="0">
              <a:ln/>
              <a:effectLst/>
              <a:latin typeface="Times New Roman" pitchFamily="18" charset="0"/>
              <a:cs typeface="Times New Roman" pitchFamily="18" charset="0"/>
            </a:rPr>
            <a:t> </a:t>
          </a:r>
        </a:p>
        <a:p>
          <a:pPr algn="l" rtl="0">
            <a:lnSpc>
              <a:spcPct val="90000"/>
            </a:lnSpc>
            <a:spcAft>
              <a:spcPts val="0"/>
            </a:spcAft>
          </a:pPr>
          <a:r>
            <a:rPr kumimoji="0" lang="tr-TR" sz="2000" b="1" i="0" u="none" strike="noStrike" cap="none" normalizeH="0" baseline="0" dirty="0" smtClean="0">
              <a:ln/>
              <a:effectLst/>
              <a:latin typeface="Times New Roman" pitchFamily="18" charset="0"/>
              <a:cs typeface="Times New Roman" pitchFamily="18" charset="0"/>
            </a:rPr>
            <a:t>KÖPEKLER</a:t>
          </a:r>
          <a:endParaRPr lang="tr-TR" sz="2000" dirty="0"/>
        </a:p>
      </dgm:t>
    </dgm:pt>
    <dgm:pt modelId="{957EDBA2-F109-41C8-B6EE-34B43E5FACC2}" type="parTrans" cxnId="{523ED2AC-2ACE-48B7-A597-0B8E1E6B7A6F}">
      <dgm:prSet/>
      <dgm:spPr/>
      <dgm:t>
        <a:bodyPr/>
        <a:lstStyle/>
        <a:p>
          <a:endParaRPr lang="tr-TR"/>
        </a:p>
      </dgm:t>
    </dgm:pt>
    <dgm:pt modelId="{65963792-FD99-4B8D-B62A-7620F4A1A75C}" type="sibTrans" cxnId="{523ED2AC-2ACE-48B7-A597-0B8E1E6B7A6F}">
      <dgm:prSet/>
      <dgm:spPr/>
      <dgm:t>
        <a:bodyPr/>
        <a:lstStyle/>
        <a:p>
          <a:endParaRPr lang="tr-TR"/>
        </a:p>
      </dgm:t>
    </dgm:pt>
    <dgm:pt modelId="{9C170E2A-FE5A-4081-B0E3-18CB6898650C}" type="pres">
      <dgm:prSet presAssocID="{A5F919E2-62BB-4F0C-AC67-137B23D89163}" presName="matrix" presStyleCnt="0">
        <dgm:presLayoutVars>
          <dgm:chMax val="1"/>
          <dgm:dir/>
          <dgm:resizeHandles val="exact"/>
        </dgm:presLayoutVars>
      </dgm:prSet>
      <dgm:spPr/>
      <dgm:t>
        <a:bodyPr/>
        <a:lstStyle/>
        <a:p>
          <a:endParaRPr lang="tr-TR"/>
        </a:p>
      </dgm:t>
    </dgm:pt>
    <dgm:pt modelId="{9720DF00-290A-4A1D-8E7D-72239FB06362}" type="pres">
      <dgm:prSet presAssocID="{A5F919E2-62BB-4F0C-AC67-137B23D89163}" presName="axisShape" presStyleLbl="bgShp" presStyleIdx="0" presStyleCnt="1" custScaleX="144127"/>
      <dgm:spPr>
        <a:ln>
          <a:solidFill>
            <a:srgbClr val="CC0066"/>
          </a:solidFill>
        </a:ln>
      </dgm:spPr>
    </dgm:pt>
    <dgm:pt modelId="{305B27EC-A5D3-4678-8938-6BB944917859}" type="pres">
      <dgm:prSet presAssocID="{A5F919E2-62BB-4F0C-AC67-137B23D89163}" presName="rect1" presStyleLbl="node1" presStyleIdx="0" presStyleCnt="4" custScaleX="156195" custScaleY="109423" custLinFactNeighborX="-26614" custLinFactNeighborY="-3846">
        <dgm:presLayoutVars>
          <dgm:chMax val="0"/>
          <dgm:chPref val="0"/>
          <dgm:bulletEnabled val="1"/>
        </dgm:presLayoutVars>
      </dgm:prSet>
      <dgm:spPr/>
      <dgm:t>
        <a:bodyPr/>
        <a:lstStyle/>
        <a:p>
          <a:endParaRPr lang="tr-TR"/>
        </a:p>
      </dgm:t>
    </dgm:pt>
    <dgm:pt modelId="{6D3EF911-485C-4E58-A8F4-15A07F1C4BFD}" type="pres">
      <dgm:prSet presAssocID="{A5F919E2-62BB-4F0C-AC67-137B23D89163}" presName="rect2" presStyleLbl="node1" presStyleIdx="1" presStyleCnt="4" custScaleX="156195" custScaleY="109423" custLinFactNeighborX="26614" custLinFactNeighborY="-3846">
        <dgm:presLayoutVars>
          <dgm:chMax val="0"/>
          <dgm:chPref val="0"/>
          <dgm:bulletEnabled val="1"/>
        </dgm:presLayoutVars>
      </dgm:prSet>
      <dgm:spPr/>
      <dgm:t>
        <a:bodyPr/>
        <a:lstStyle/>
        <a:p>
          <a:endParaRPr lang="tr-TR"/>
        </a:p>
      </dgm:t>
    </dgm:pt>
    <dgm:pt modelId="{723233B8-F3F3-40F1-8F01-225BC33A35B0}" type="pres">
      <dgm:prSet presAssocID="{A5F919E2-62BB-4F0C-AC67-137B23D89163}" presName="rect3" presStyleLbl="node1" presStyleIdx="2" presStyleCnt="4" custScaleX="156195" custScaleY="109423" custLinFactNeighborX="-26614" custLinFactNeighborY="3846">
        <dgm:presLayoutVars>
          <dgm:chMax val="0"/>
          <dgm:chPref val="0"/>
          <dgm:bulletEnabled val="1"/>
        </dgm:presLayoutVars>
      </dgm:prSet>
      <dgm:spPr/>
      <dgm:t>
        <a:bodyPr/>
        <a:lstStyle/>
        <a:p>
          <a:endParaRPr lang="tr-TR"/>
        </a:p>
      </dgm:t>
    </dgm:pt>
    <dgm:pt modelId="{F4330F2B-D0C3-4770-B546-B9274A7137A7}" type="pres">
      <dgm:prSet presAssocID="{A5F919E2-62BB-4F0C-AC67-137B23D89163}" presName="rect4" presStyleLbl="node1" presStyleIdx="3" presStyleCnt="4" custScaleX="156195" custScaleY="109423" custLinFactNeighborX="26614" custLinFactNeighborY="3846">
        <dgm:presLayoutVars>
          <dgm:chMax val="0"/>
          <dgm:chPref val="0"/>
          <dgm:bulletEnabled val="1"/>
        </dgm:presLayoutVars>
      </dgm:prSet>
      <dgm:spPr/>
      <dgm:t>
        <a:bodyPr/>
        <a:lstStyle/>
        <a:p>
          <a:endParaRPr lang="tr-TR"/>
        </a:p>
      </dgm:t>
    </dgm:pt>
  </dgm:ptLst>
  <dgm:cxnLst>
    <dgm:cxn modelId="{6236D4A8-1E4B-4FF9-A378-091495497D41}" type="presOf" srcId="{A5F919E2-62BB-4F0C-AC67-137B23D89163}" destId="{9C170E2A-FE5A-4081-B0E3-18CB6898650C}" srcOrd="0" destOrd="0" presId="urn:microsoft.com/office/officeart/2005/8/layout/matrix2"/>
    <dgm:cxn modelId="{914532F4-82FC-47BD-BB36-C608B602C798}" srcId="{A5F919E2-62BB-4F0C-AC67-137B23D89163}" destId="{284139B4-9352-4AE1-8BF3-D2879445CADA}" srcOrd="1" destOrd="0" parTransId="{E0763C6F-DD84-44FA-BB92-BEB1C407CF04}" sibTransId="{ED2DA1AA-F0C7-46CA-8C47-62E71CD73B4F}"/>
    <dgm:cxn modelId="{523ED2AC-2ACE-48B7-A597-0B8E1E6B7A6F}" srcId="{A5F919E2-62BB-4F0C-AC67-137B23D89163}" destId="{2584A922-607C-40B1-938F-DD481C363D41}" srcOrd="3" destOrd="0" parTransId="{957EDBA2-F109-41C8-B6EE-34B43E5FACC2}" sibTransId="{65963792-FD99-4B8D-B62A-7620F4A1A75C}"/>
    <dgm:cxn modelId="{FB0033FF-43AC-4095-99AD-B30839A42374}" type="presOf" srcId="{2B3340D2-245D-4D3E-AF47-5F926598B768}" destId="{723233B8-F3F3-40F1-8F01-225BC33A35B0}" srcOrd="0" destOrd="0" presId="urn:microsoft.com/office/officeart/2005/8/layout/matrix2"/>
    <dgm:cxn modelId="{7AD33EC4-8E60-4204-9873-81003828A369}" type="presOf" srcId="{284139B4-9352-4AE1-8BF3-D2879445CADA}" destId="{6D3EF911-485C-4E58-A8F4-15A07F1C4BFD}" srcOrd="0" destOrd="0" presId="urn:microsoft.com/office/officeart/2005/8/layout/matrix2"/>
    <dgm:cxn modelId="{25EA9CD2-72D0-40CC-8C44-86411A80D995}" type="presOf" srcId="{9AAFA0EB-E5B7-4817-84F5-CA0193A79ABC}" destId="{305B27EC-A5D3-4678-8938-6BB944917859}" srcOrd="0" destOrd="0" presId="urn:microsoft.com/office/officeart/2005/8/layout/matrix2"/>
    <dgm:cxn modelId="{6950A244-DFE7-4754-820B-541C477E271E}" type="presOf" srcId="{2584A922-607C-40B1-938F-DD481C363D41}" destId="{F4330F2B-D0C3-4770-B546-B9274A7137A7}" srcOrd="0" destOrd="0" presId="urn:microsoft.com/office/officeart/2005/8/layout/matrix2"/>
    <dgm:cxn modelId="{C8D4A9CF-FA34-41A2-8583-3202CE4EA4D2}" srcId="{A5F919E2-62BB-4F0C-AC67-137B23D89163}" destId="{2B3340D2-245D-4D3E-AF47-5F926598B768}" srcOrd="2" destOrd="0" parTransId="{9EE05262-34EE-4206-BB3A-CB2912D7BB9B}" sibTransId="{B702E08D-F3D6-4AC7-AADC-9544861CB382}"/>
    <dgm:cxn modelId="{1008895E-A143-40D0-8E75-40B60C37D874}" srcId="{A5F919E2-62BB-4F0C-AC67-137B23D89163}" destId="{9AAFA0EB-E5B7-4817-84F5-CA0193A79ABC}" srcOrd="0" destOrd="0" parTransId="{777D4120-CB4B-4108-A2B5-59A760968D6E}" sibTransId="{91880045-02ED-4F08-BDB2-51DA64A22668}"/>
    <dgm:cxn modelId="{81E6F58A-EA2D-4C7E-B055-78EB92AE21E6}" type="presParOf" srcId="{9C170E2A-FE5A-4081-B0E3-18CB6898650C}" destId="{9720DF00-290A-4A1D-8E7D-72239FB06362}" srcOrd="0" destOrd="0" presId="urn:microsoft.com/office/officeart/2005/8/layout/matrix2"/>
    <dgm:cxn modelId="{EDE0E592-9063-416F-9EA9-1EB504F8453B}" type="presParOf" srcId="{9C170E2A-FE5A-4081-B0E3-18CB6898650C}" destId="{305B27EC-A5D3-4678-8938-6BB944917859}" srcOrd="1" destOrd="0" presId="urn:microsoft.com/office/officeart/2005/8/layout/matrix2"/>
    <dgm:cxn modelId="{E8A05345-2221-4D99-8EF4-5BDBE0AF0985}" type="presParOf" srcId="{9C170E2A-FE5A-4081-B0E3-18CB6898650C}" destId="{6D3EF911-485C-4E58-A8F4-15A07F1C4BFD}" srcOrd="2" destOrd="0" presId="urn:microsoft.com/office/officeart/2005/8/layout/matrix2"/>
    <dgm:cxn modelId="{C80B0756-7D7B-4E87-A0C2-45348B7AC842}" type="presParOf" srcId="{9C170E2A-FE5A-4081-B0E3-18CB6898650C}" destId="{723233B8-F3F3-40F1-8F01-225BC33A35B0}" srcOrd="3" destOrd="0" presId="urn:microsoft.com/office/officeart/2005/8/layout/matrix2"/>
    <dgm:cxn modelId="{1B766946-EC8C-498C-8D97-EA55E6CC4489}" type="presParOf" srcId="{9C170E2A-FE5A-4081-B0E3-18CB6898650C}" destId="{F4330F2B-D0C3-4770-B546-B9274A7137A7}" srcOrd="4" destOrd="0" presId="urn:microsoft.com/office/officeart/2005/8/layout/matrix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CA6C16-E9A8-4543-99C7-81526AF65D5B}" type="doc">
      <dgm:prSet loTypeId="urn:microsoft.com/office/officeart/2005/8/layout/hList1" loCatId="list" qsTypeId="urn:microsoft.com/office/officeart/2005/8/quickstyle/3d3" qsCatId="3D" csTypeId="urn:microsoft.com/office/officeart/2005/8/colors/colorful1#3" csCatId="colorful" phldr="1"/>
      <dgm:spPr/>
      <dgm:t>
        <a:bodyPr/>
        <a:lstStyle/>
        <a:p>
          <a:endParaRPr lang="tr-TR"/>
        </a:p>
      </dgm:t>
    </dgm:pt>
    <dgm:pt modelId="{6786FB4B-5173-43C2-8FFA-A9CB0A15D8C3}">
      <dgm:prSet phldrT="[Metin]" custT="1"/>
      <dgm:spPr/>
      <dgm:t>
        <a:bodyPr/>
        <a:lstStyle/>
        <a:p>
          <a:r>
            <a:rPr lang="tr-TR" sz="2100" b="1" dirty="0" smtClean="0"/>
            <a:t>NAKİT İNEKLERİ</a:t>
          </a:r>
          <a:endParaRPr lang="tr-TR" sz="2100" b="1" dirty="0"/>
        </a:p>
      </dgm:t>
    </dgm:pt>
    <dgm:pt modelId="{8CDC3617-2068-47F1-B8F8-C6C08B028AE2}" type="parTrans" cxnId="{13B49C41-8387-4635-BD52-58C12A7FFD36}">
      <dgm:prSet/>
      <dgm:spPr/>
      <dgm:t>
        <a:bodyPr/>
        <a:lstStyle/>
        <a:p>
          <a:endParaRPr lang="tr-TR"/>
        </a:p>
      </dgm:t>
    </dgm:pt>
    <dgm:pt modelId="{58DFAFE5-794A-4BA5-970E-9D10009FD485}" type="sibTrans" cxnId="{13B49C41-8387-4635-BD52-58C12A7FFD36}">
      <dgm:prSet/>
      <dgm:spPr/>
      <dgm:t>
        <a:bodyPr/>
        <a:lstStyle/>
        <a:p>
          <a:endParaRPr lang="tr-TR"/>
        </a:p>
      </dgm:t>
    </dgm:pt>
    <dgm:pt modelId="{E1B3B06B-A74E-47B9-B16A-8C4535C574C7}">
      <dgm:prSet phldrT="[Metin]"/>
      <dgm:spPr/>
      <dgm:t>
        <a:bodyPr/>
        <a:lstStyle/>
        <a:p>
          <a:pPr algn="l"/>
          <a:r>
            <a:rPr lang="tr-TR" dirty="0" smtClean="0">
              <a:latin typeface="Times New Roman" pitchFamily="18" charset="0"/>
              <a:cs typeface="Times New Roman" pitchFamily="18" charset="0"/>
            </a:rPr>
            <a:t>Pazar payları yüksek pazar büyüme hızları düşük ürünlerdir.</a:t>
          </a:r>
          <a:endParaRPr lang="tr-TR" dirty="0"/>
        </a:p>
      </dgm:t>
    </dgm:pt>
    <dgm:pt modelId="{2A97262D-0B94-4AA2-A1B0-60EE030CFCB8}" type="parTrans" cxnId="{FB944862-AEE3-4A58-B7C2-2A75BB52ECD5}">
      <dgm:prSet/>
      <dgm:spPr/>
      <dgm:t>
        <a:bodyPr/>
        <a:lstStyle/>
        <a:p>
          <a:endParaRPr lang="tr-TR"/>
        </a:p>
      </dgm:t>
    </dgm:pt>
    <dgm:pt modelId="{93F01425-20B1-4B1C-B655-E25C5EBA45DC}" type="sibTrans" cxnId="{FB944862-AEE3-4A58-B7C2-2A75BB52ECD5}">
      <dgm:prSet/>
      <dgm:spPr/>
      <dgm:t>
        <a:bodyPr/>
        <a:lstStyle/>
        <a:p>
          <a:endParaRPr lang="tr-TR"/>
        </a:p>
      </dgm:t>
    </dgm:pt>
    <dgm:pt modelId="{216C092A-7AEC-46A7-A2C7-A548C08D2E2D}">
      <dgm:prSet phldrT="[Metin]" custT="1"/>
      <dgm:spPr/>
      <dgm:t>
        <a:bodyPr/>
        <a:lstStyle/>
        <a:p>
          <a:r>
            <a:rPr lang="tr-TR" sz="2200" b="1" dirty="0" smtClean="0"/>
            <a:t>KÖPEKLER</a:t>
          </a:r>
          <a:endParaRPr lang="tr-TR" sz="2200" b="1" dirty="0"/>
        </a:p>
      </dgm:t>
    </dgm:pt>
    <dgm:pt modelId="{3C718380-B93C-4430-A6ED-E1C56FBA54EA}" type="parTrans" cxnId="{72522738-AFB0-4140-9AB0-565A8D33CA5D}">
      <dgm:prSet/>
      <dgm:spPr/>
      <dgm:t>
        <a:bodyPr/>
        <a:lstStyle/>
        <a:p>
          <a:endParaRPr lang="tr-TR"/>
        </a:p>
      </dgm:t>
    </dgm:pt>
    <dgm:pt modelId="{D11C2152-31B5-4A2E-B6B3-77AD8B44BC6B}" type="sibTrans" cxnId="{72522738-AFB0-4140-9AB0-565A8D33CA5D}">
      <dgm:prSet/>
      <dgm:spPr/>
      <dgm:t>
        <a:bodyPr/>
        <a:lstStyle/>
        <a:p>
          <a:endParaRPr lang="tr-TR"/>
        </a:p>
      </dgm:t>
    </dgm:pt>
    <dgm:pt modelId="{1DCA4349-2A3B-42BC-8820-00AE34AF8A8C}">
      <dgm:prSet phldrT="[Metin]"/>
      <dgm:spPr/>
      <dgm:t>
        <a:bodyPr/>
        <a:lstStyle/>
        <a:p>
          <a:pPr algn="l"/>
          <a:r>
            <a:rPr lang="tr-TR" dirty="0" smtClean="0">
              <a:latin typeface="Times New Roman" pitchFamily="18" charset="0"/>
              <a:cs typeface="Times New Roman" pitchFamily="18" charset="0"/>
            </a:rPr>
            <a:t>Pazar payı ve pazar büyüme hızları düşük ürünlerdir. </a:t>
          </a:r>
          <a:endParaRPr lang="tr-TR" dirty="0"/>
        </a:p>
      </dgm:t>
    </dgm:pt>
    <dgm:pt modelId="{5656976C-B0AD-49C1-A414-C410F7CAC08D}" type="parTrans" cxnId="{13A8C083-DFB0-444D-84A3-0242093BACBE}">
      <dgm:prSet/>
      <dgm:spPr/>
      <dgm:t>
        <a:bodyPr/>
        <a:lstStyle/>
        <a:p>
          <a:endParaRPr lang="tr-TR"/>
        </a:p>
      </dgm:t>
    </dgm:pt>
    <dgm:pt modelId="{910D90D3-1752-4F6F-B219-38D790C0C571}" type="sibTrans" cxnId="{13A8C083-DFB0-444D-84A3-0242093BACBE}">
      <dgm:prSet/>
      <dgm:spPr/>
      <dgm:t>
        <a:bodyPr/>
        <a:lstStyle/>
        <a:p>
          <a:endParaRPr lang="tr-TR"/>
        </a:p>
      </dgm:t>
    </dgm:pt>
    <dgm:pt modelId="{EF7449AA-322D-4D99-AE33-EAAF9FA75F77}">
      <dgm:prSet phldrT="[Metin]"/>
      <dgm:spPr/>
      <dgm:t>
        <a:bodyPr/>
        <a:lstStyle/>
        <a:p>
          <a:r>
            <a:rPr lang="tr-TR" dirty="0" smtClean="0"/>
            <a:t>ÇOCUK GİBİ BAKIMA MUHTAÇ ÜRÜNLER</a:t>
          </a:r>
          <a:endParaRPr lang="tr-TR" dirty="0"/>
        </a:p>
      </dgm:t>
    </dgm:pt>
    <dgm:pt modelId="{1A80E1BB-8C8C-4545-9FB8-75CC26A70FB3}" type="parTrans" cxnId="{FAF9B83B-B61B-4D83-9980-194849DDF389}">
      <dgm:prSet/>
      <dgm:spPr/>
      <dgm:t>
        <a:bodyPr/>
        <a:lstStyle/>
        <a:p>
          <a:endParaRPr lang="tr-TR"/>
        </a:p>
      </dgm:t>
    </dgm:pt>
    <dgm:pt modelId="{A56BBFD3-AB4E-4607-89B5-09CC997BF9EF}" type="sibTrans" cxnId="{FAF9B83B-B61B-4D83-9980-194849DDF389}">
      <dgm:prSet/>
      <dgm:spPr/>
      <dgm:t>
        <a:bodyPr/>
        <a:lstStyle/>
        <a:p>
          <a:endParaRPr lang="tr-TR"/>
        </a:p>
      </dgm:t>
    </dgm:pt>
    <dgm:pt modelId="{0FB041CA-D2FD-401E-AC25-5DEE29F79475}">
      <dgm:prSet phldrT="[Metin]" custT="1"/>
      <dgm:spPr/>
      <dgm:t>
        <a:bodyPr/>
        <a:lstStyle/>
        <a:p>
          <a:r>
            <a:rPr lang="tr-TR" sz="2300" dirty="0" smtClean="0"/>
            <a:t>YILDIZLAR</a:t>
          </a:r>
          <a:endParaRPr lang="tr-TR" sz="2300" dirty="0"/>
        </a:p>
      </dgm:t>
    </dgm:pt>
    <dgm:pt modelId="{1D7E9945-9AE8-42CB-8E91-2506C5E7C36C}" type="parTrans" cxnId="{F10BC27C-6205-4323-B7DA-6467355FD673}">
      <dgm:prSet/>
      <dgm:spPr/>
      <dgm:t>
        <a:bodyPr/>
        <a:lstStyle/>
        <a:p>
          <a:endParaRPr lang="tr-TR"/>
        </a:p>
      </dgm:t>
    </dgm:pt>
    <dgm:pt modelId="{719D6A7C-E118-4B41-9FF1-C6F1E24E4CC8}" type="sibTrans" cxnId="{F10BC27C-6205-4323-B7DA-6467355FD673}">
      <dgm:prSet/>
      <dgm:spPr/>
      <dgm:t>
        <a:bodyPr/>
        <a:lstStyle/>
        <a:p>
          <a:endParaRPr lang="tr-TR"/>
        </a:p>
      </dgm:t>
    </dgm:pt>
    <dgm:pt modelId="{C4AD7E49-05D9-49C4-AA5A-8462D12787B4}">
      <dgm:prSet phldrT="[Metin]"/>
      <dgm:spPr/>
      <dgm:t>
        <a:bodyPr/>
        <a:lstStyle/>
        <a:p>
          <a:pPr algn="l"/>
          <a:r>
            <a:rPr lang="tr-TR" dirty="0" smtClean="0">
              <a:effectLst/>
              <a:latin typeface="Times New Roman" pitchFamily="18" charset="0"/>
              <a:cs typeface="Times New Roman" pitchFamily="18" charset="0"/>
            </a:rPr>
            <a:t>Yüksek pazar payı ve yüksek büyüme hızına sahiptir.</a:t>
          </a:r>
          <a:endParaRPr lang="tr-TR" dirty="0"/>
        </a:p>
      </dgm:t>
    </dgm:pt>
    <dgm:pt modelId="{FC7F7CD2-1BFE-4F05-A7F7-6EF7B6FCB3A0}" type="parTrans" cxnId="{DA755F88-555E-43B4-8AD4-65C5469089F5}">
      <dgm:prSet/>
      <dgm:spPr/>
      <dgm:t>
        <a:bodyPr/>
        <a:lstStyle/>
        <a:p>
          <a:endParaRPr lang="tr-TR"/>
        </a:p>
      </dgm:t>
    </dgm:pt>
    <dgm:pt modelId="{4E0EDCB6-6D3D-47FF-AA04-0D962E710321}" type="sibTrans" cxnId="{DA755F88-555E-43B4-8AD4-65C5469089F5}">
      <dgm:prSet/>
      <dgm:spPr/>
      <dgm:t>
        <a:bodyPr/>
        <a:lstStyle/>
        <a:p>
          <a:endParaRPr lang="tr-TR"/>
        </a:p>
      </dgm:t>
    </dgm:pt>
    <dgm:pt modelId="{7984BE3C-E7F6-4D42-9B53-7C919B667C17}">
      <dgm:prSet/>
      <dgm:spPr/>
      <dgm:t>
        <a:bodyPr/>
        <a:lstStyle/>
        <a:p>
          <a:pPr algn="l"/>
          <a:r>
            <a:rPr lang="tr-TR" dirty="0" smtClean="0">
              <a:effectLst/>
              <a:latin typeface="Times New Roman" pitchFamily="18" charset="0"/>
              <a:cs typeface="Times New Roman" pitchFamily="18" charset="0"/>
            </a:rPr>
            <a:t>Yüksek büyüme hızına düşük pazar payına sahiptir.</a:t>
          </a:r>
        </a:p>
      </dgm:t>
    </dgm:pt>
    <dgm:pt modelId="{1ED47789-E61E-45DD-B300-DDE5E3F878A5}" type="parTrans" cxnId="{87B21823-61DD-4D1A-B8D5-9D3C5DC5D461}">
      <dgm:prSet/>
      <dgm:spPr/>
      <dgm:t>
        <a:bodyPr/>
        <a:lstStyle/>
        <a:p>
          <a:endParaRPr lang="tr-TR"/>
        </a:p>
      </dgm:t>
    </dgm:pt>
    <dgm:pt modelId="{FC335C0E-0600-48E6-A7EE-1AEE7A770E65}" type="sibTrans" cxnId="{87B21823-61DD-4D1A-B8D5-9D3C5DC5D461}">
      <dgm:prSet/>
      <dgm:spPr/>
      <dgm:t>
        <a:bodyPr/>
        <a:lstStyle/>
        <a:p>
          <a:endParaRPr lang="tr-TR"/>
        </a:p>
      </dgm:t>
    </dgm:pt>
    <dgm:pt modelId="{6DF3A653-E667-4DFB-800D-7B6B7FD9DD7E}">
      <dgm:prSet/>
      <dgm:spPr/>
      <dgm:t>
        <a:bodyPr/>
        <a:lstStyle/>
        <a:p>
          <a:pPr algn="l"/>
          <a:r>
            <a:rPr lang="tr-TR" dirty="0" smtClean="0">
              <a:effectLst/>
              <a:latin typeface="Times New Roman" pitchFamily="18" charset="0"/>
              <a:cs typeface="Times New Roman" pitchFamily="18" charset="0"/>
            </a:rPr>
            <a:t>Ürün hayat eğrisinin pazara giriş aşamasıdır.</a:t>
          </a:r>
        </a:p>
      </dgm:t>
    </dgm:pt>
    <dgm:pt modelId="{CA409AD9-3FEC-4E6C-95A2-2BDD6E001185}" type="parTrans" cxnId="{C3AB362D-BEE2-4E27-A5DF-141DECF9C13A}">
      <dgm:prSet/>
      <dgm:spPr/>
      <dgm:t>
        <a:bodyPr/>
        <a:lstStyle/>
        <a:p>
          <a:endParaRPr lang="tr-TR"/>
        </a:p>
      </dgm:t>
    </dgm:pt>
    <dgm:pt modelId="{C7A6F34D-10BC-4D41-A74B-5753C5AE85D9}" type="sibTrans" cxnId="{C3AB362D-BEE2-4E27-A5DF-141DECF9C13A}">
      <dgm:prSet/>
      <dgm:spPr/>
      <dgm:t>
        <a:bodyPr/>
        <a:lstStyle/>
        <a:p>
          <a:endParaRPr lang="tr-TR"/>
        </a:p>
      </dgm:t>
    </dgm:pt>
    <dgm:pt modelId="{99BCBD0F-BECE-4E5A-A3EC-B8A70B5101CA}">
      <dgm:prSet/>
      <dgm:spPr/>
      <dgm:t>
        <a:bodyPr/>
        <a:lstStyle/>
        <a:p>
          <a:pPr algn="l"/>
          <a:endParaRPr lang="tr-TR" dirty="0" smtClean="0">
            <a:effectLst/>
            <a:latin typeface="Times New Roman" pitchFamily="18" charset="0"/>
            <a:cs typeface="Times New Roman" pitchFamily="18" charset="0"/>
          </a:endParaRPr>
        </a:p>
      </dgm:t>
    </dgm:pt>
    <dgm:pt modelId="{91E6142D-8D21-4555-A234-895C601254DA}" type="parTrans" cxnId="{BC9563AF-8C88-400C-B057-1943CD63201F}">
      <dgm:prSet/>
      <dgm:spPr/>
      <dgm:t>
        <a:bodyPr/>
        <a:lstStyle/>
        <a:p>
          <a:endParaRPr lang="tr-TR"/>
        </a:p>
      </dgm:t>
    </dgm:pt>
    <dgm:pt modelId="{A7465C1C-BDA0-410A-8820-8695F82F3D81}" type="sibTrans" cxnId="{BC9563AF-8C88-400C-B057-1943CD63201F}">
      <dgm:prSet/>
      <dgm:spPr/>
      <dgm:t>
        <a:bodyPr/>
        <a:lstStyle/>
        <a:p>
          <a:endParaRPr lang="tr-TR"/>
        </a:p>
      </dgm:t>
    </dgm:pt>
    <dgm:pt modelId="{AACB9D6E-DB64-460C-A6F7-FAEBC9926340}">
      <dgm:prSet phldrT="[Metin]"/>
      <dgm:spPr/>
      <dgm:t>
        <a:bodyPr/>
        <a:lstStyle/>
        <a:p>
          <a:pPr algn="l"/>
          <a:r>
            <a:rPr lang="tr-TR" dirty="0" smtClean="0">
              <a:latin typeface="Times New Roman" pitchFamily="18" charset="0"/>
              <a:cs typeface="Times New Roman" pitchFamily="18" charset="0"/>
            </a:rPr>
            <a:t>Ürün hayat eğrisinin son aşamasıdır</a:t>
          </a:r>
          <a:endParaRPr lang="tr-TR" dirty="0"/>
        </a:p>
      </dgm:t>
    </dgm:pt>
    <dgm:pt modelId="{6646852D-CEFF-46B4-936E-73A6CCC0743D}" type="parTrans" cxnId="{E6375E98-8136-4F14-9820-19DF6A366A78}">
      <dgm:prSet/>
      <dgm:spPr/>
      <dgm:t>
        <a:bodyPr/>
        <a:lstStyle/>
        <a:p>
          <a:endParaRPr lang="tr-TR"/>
        </a:p>
      </dgm:t>
    </dgm:pt>
    <dgm:pt modelId="{6A8F97A7-5854-4BA9-8067-56FB70024D7D}" type="sibTrans" cxnId="{E6375E98-8136-4F14-9820-19DF6A366A78}">
      <dgm:prSet/>
      <dgm:spPr/>
      <dgm:t>
        <a:bodyPr/>
        <a:lstStyle/>
        <a:p>
          <a:endParaRPr lang="tr-TR"/>
        </a:p>
      </dgm:t>
    </dgm:pt>
    <dgm:pt modelId="{7648AE0E-42FF-499E-AF90-ACF0CF8668C7}">
      <dgm:prSet phldrT="[Metin]"/>
      <dgm:spPr/>
      <dgm:t>
        <a:bodyPr/>
        <a:lstStyle/>
        <a:p>
          <a:pPr algn="l"/>
          <a:endParaRPr lang="tr-TR" dirty="0"/>
        </a:p>
      </dgm:t>
    </dgm:pt>
    <dgm:pt modelId="{78E5A39B-BE73-437E-BD43-A3B717ADBCCD}" type="parTrans" cxnId="{F3A3B2F8-4C5D-4F98-AB4B-4A517CE08F91}">
      <dgm:prSet/>
      <dgm:spPr/>
      <dgm:t>
        <a:bodyPr/>
        <a:lstStyle/>
        <a:p>
          <a:endParaRPr lang="tr-TR"/>
        </a:p>
      </dgm:t>
    </dgm:pt>
    <dgm:pt modelId="{4E7EE770-A670-4F61-9BAE-ABF12D46046A}" type="sibTrans" cxnId="{F3A3B2F8-4C5D-4F98-AB4B-4A517CE08F91}">
      <dgm:prSet/>
      <dgm:spPr/>
      <dgm:t>
        <a:bodyPr/>
        <a:lstStyle/>
        <a:p>
          <a:endParaRPr lang="tr-TR"/>
        </a:p>
      </dgm:t>
    </dgm:pt>
    <dgm:pt modelId="{5FAB1523-0B7D-4FA1-8C3F-C66BBDF0B7BC}">
      <dgm:prSet phldrT="[Metin]"/>
      <dgm:spPr/>
      <dgm:t>
        <a:bodyPr/>
        <a:lstStyle/>
        <a:p>
          <a:pPr algn="l"/>
          <a:r>
            <a:rPr lang="tr-TR" dirty="0" smtClean="0">
              <a:latin typeface="Times New Roman" pitchFamily="18" charset="0"/>
              <a:cs typeface="Times New Roman" pitchFamily="18" charset="0"/>
            </a:rPr>
            <a:t>Ürün hayat eğrisinin üçüncü aşamasıdır.</a:t>
          </a:r>
          <a:endParaRPr lang="tr-TR" dirty="0"/>
        </a:p>
      </dgm:t>
    </dgm:pt>
    <dgm:pt modelId="{17FCE764-42D9-4B5F-B3F9-002DF4FE7038}" type="parTrans" cxnId="{D5F9654C-1D36-4E07-8852-0D0FE2DC507F}">
      <dgm:prSet/>
      <dgm:spPr/>
      <dgm:t>
        <a:bodyPr/>
        <a:lstStyle/>
        <a:p>
          <a:endParaRPr lang="tr-TR"/>
        </a:p>
      </dgm:t>
    </dgm:pt>
    <dgm:pt modelId="{B7178539-21D7-4137-982A-C07BFAB302FC}" type="sibTrans" cxnId="{D5F9654C-1D36-4E07-8852-0D0FE2DC507F}">
      <dgm:prSet/>
      <dgm:spPr/>
      <dgm:t>
        <a:bodyPr/>
        <a:lstStyle/>
        <a:p>
          <a:endParaRPr lang="tr-TR"/>
        </a:p>
      </dgm:t>
    </dgm:pt>
    <dgm:pt modelId="{49E0833D-3566-45F2-8360-B8ED360DD22D}">
      <dgm:prSet phldrT="[Metin]"/>
      <dgm:spPr/>
      <dgm:t>
        <a:bodyPr/>
        <a:lstStyle/>
        <a:p>
          <a:pPr algn="l"/>
          <a:endParaRPr lang="tr-TR" dirty="0"/>
        </a:p>
      </dgm:t>
    </dgm:pt>
    <dgm:pt modelId="{2444849F-DA95-46AF-8F89-47383A602A2F}" type="parTrans" cxnId="{B1F1D7BF-72BC-4B1F-9102-371AE0F4C112}">
      <dgm:prSet/>
      <dgm:spPr/>
      <dgm:t>
        <a:bodyPr/>
        <a:lstStyle/>
        <a:p>
          <a:endParaRPr lang="tr-TR"/>
        </a:p>
      </dgm:t>
    </dgm:pt>
    <dgm:pt modelId="{D55E9D14-5D2F-4F5E-AF98-DEF2A0081648}" type="sibTrans" cxnId="{B1F1D7BF-72BC-4B1F-9102-371AE0F4C112}">
      <dgm:prSet/>
      <dgm:spPr/>
      <dgm:t>
        <a:bodyPr/>
        <a:lstStyle/>
        <a:p>
          <a:endParaRPr lang="tr-TR"/>
        </a:p>
      </dgm:t>
    </dgm:pt>
    <dgm:pt modelId="{F30DA4CD-64CD-49F6-88A1-BCDF1EA3C98F}">
      <dgm:prSet phldrT="[Metin]"/>
      <dgm:spPr/>
      <dgm:t>
        <a:bodyPr/>
        <a:lstStyle/>
        <a:p>
          <a:pPr algn="l"/>
          <a:r>
            <a:rPr lang="tr-TR" dirty="0" smtClean="0">
              <a:effectLst/>
              <a:latin typeface="Times New Roman" pitchFamily="18" charset="0"/>
              <a:cs typeface="Times New Roman" pitchFamily="18" charset="0"/>
            </a:rPr>
            <a:t>Ürün hayat eğrisinin  gelişme aşamasıdır.</a:t>
          </a:r>
          <a:endParaRPr lang="tr-TR" dirty="0"/>
        </a:p>
      </dgm:t>
    </dgm:pt>
    <dgm:pt modelId="{1F77A4E5-1BB5-47F4-B26C-3CFE2CC5B4BE}" type="parTrans" cxnId="{9CAEF7A2-B0B2-47D5-9735-F4AEF86B3E20}">
      <dgm:prSet/>
      <dgm:spPr/>
      <dgm:t>
        <a:bodyPr/>
        <a:lstStyle/>
        <a:p>
          <a:endParaRPr lang="tr-TR"/>
        </a:p>
      </dgm:t>
    </dgm:pt>
    <dgm:pt modelId="{CEFD0C2B-0011-4FF0-98DD-E61872196C4A}" type="sibTrans" cxnId="{9CAEF7A2-B0B2-47D5-9735-F4AEF86B3E20}">
      <dgm:prSet/>
      <dgm:spPr/>
      <dgm:t>
        <a:bodyPr/>
        <a:lstStyle/>
        <a:p>
          <a:endParaRPr lang="tr-TR"/>
        </a:p>
      </dgm:t>
    </dgm:pt>
    <dgm:pt modelId="{7D94916B-628F-4FF0-AE81-BB3D7E2EFAC2}">
      <dgm:prSet phldrT="[Metin]"/>
      <dgm:spPr/>
      <dgm:t>
        <a:bodyPr/>
        <a:lstStyle/>
        <a:p>
          <a:pPr algn="l"/>
          <a:endParaRPr lang="tr-TR" dirty="0"/>
        </a:p>
      </dgm:t>
    </dgm:pt>
    <dgm:pt modelId="{6CB8B59D-0C1F-48E9-AADB-12F7E2555BF8}" type="parTrans" cxnId="{D57C97F7-E58C-43B8-9560-1AE6796FF0AA}">
      <dgm:prSet/>
      <dgm:spPr/>
      <dgm:t>
        <a:bodyPr/>
        <a:lstStyle/>
        <a:p>
          <a:endParaRPr lang="tr-TR"/>
        </a:p>
      </dgm:t>
    </dgm:pt>
    <dgm:pt modelId="{09C0D8ED-5183-4F82-B7EC-D928DF421EA3}" type="sibTrans" cxnId="{D57C97F7-E58C-43B8-9560-1AE6796FF0AA}">
      <dgm:prSet/>
      <dgm:spPr/>
      <dgm:t>
        <a:bodyPr/>
        <a:lstStyle/>
        <a:p>
          <a:endParaRPr lang="tr-TR"/>
        </a:p>
      </dgm:t>
    </dgm:pt>
    <dgm:pt modelId="{4E6DDA2D-14C3-41DA-AA38-7BC38CA6F32F}" type="pres">
      <dgm:prSet presAssocID="{40CA6C16-E9A8-4543-99C7-81526AF65D5B}" presName="Name0" presStyleCnt="0">
        <dgm:presLayoutVars>
          <dgm:dir/>
          <dgm:animLvl val="lvl"/>
          <dgm:resizeHandles val="exact"/>
        </dgm:presLayoutVars>
      </dgm:prSet>
      <dgm:spPr/>
      <dgm:t>
        <a:bodyPr/>
        <a:lstStyle/>
        <a:p>
          <a:endParaRPr lang="tr-TR"/>
        </a:p>
      </dgm:t>
    </dgm:pt>
    <dgm:pt modelId="{0614BC5A-8315-43EF-AE03-87B33819C558}" type="pres">
      <dgm:prSet presAssocID="{6786FB4B-5173-43C2-8FFA-A9CB0A15D8C3}" presName="composite" presStyleCnt="0"/>
      <dgm:spPr/>
    </dgm:pt>
    <dgm:pt modelId="{9792AEDC-4ED1-4283-BF1C-5A725E779997}" type="pres">
      <dgm:prSet presAssocID="{6786FB4B-5173-43C2-8FFA-A9CB0A15D8C3}" presName="parTx" presStyleLbl="alignNode1" presStyleIdx="0" presStyleCnt="4">
        <dgm:presLayoutVars>
          <dgm:chMax val="0"/>
          <dgm:chPref val="0"/>
          <dgm:bulletEnabled val="1"/>
        </dgm:presLayoutVars>
      </dgm:prSet>
      <dgm:spPr/>
      <dgm:t>
        <a:bodyPr/>
        <a:lstStyle/>
        <a:p>
          <a:endParaRPr lang="tr-TR"/>
        </a:p>
      </dgm:t>
    </dgm:pt>
    <dgm:pt modelId="{DBCDA2AD-5FE3-496D-A187-F8C58CA8E54B}" type="pres">
      <dgm:prSet presAssocID="{6786FB4B-5173-43C2-8FFA-A9CB0A15D8C3}" presName="desTx" presStyleLbl="alignAccFollowNode1" presStyleIdx="0" presStyleCnt="4">
        <dgm:presLayoutVars>
          <dgm:bulletEnabled val="1"/>
        </dgm:presLayoutVars>
      </dgm:prSet>
      <dgm:spPr/>
      <dgm:t>
        <a:bodyPr/>
        <a:lstStyle/>
        <a:p>
          <a:endParaRPr lang="tr-TR"/>
        </a:p>
      </dgm:t>
    </dgm:pt>
    <dgm:pt modelId="{FFCB4740-2D41-41E7-A75A-6C566C747C54}" type="pres">
      <dgm:prSet presAssocID="{58DFAFE5-794A-4BA5-970E-9D10009FD485}" presName="space" presStyleCnt="0"/>
      <dgm:spPr/>
    </dgm:pt>
    <dgm:pt modelId="{83F21095-AE95-4FE8-8168-B4AB3CA8CC08}" type="pres">
      <dgm:prSet presAssocID="{216C092A-7AEC-46A7-A2C7-A548C08D2E2D}" presName="composite" presStyleCnt="0"/>
      <dgm:spPr/>
    </dgm:pt>
    <dgm:pt modelId="{5F33B4DA-B853-4C45-BF10-4A23E31B42D0}" type="pres">
      <dgm:prSet presAssocID="{216C092A-7AEC-46A7-A2C7-A548C08D2E2D}" presName="parTx" presStyleLbl="alignNode1" presStyleIdx="1" presStyleCnt="4">
        <dgm:presLayoutVars>
          <dgm:chMax val="0"/>
          <dgm:chPref val="0"/>
          <dgm:bulletEnabled val="1"/>
        </dgm:presLayoutVars>
      </dgm:prSet>
      <dgm:spPr/>
      <dgm:t>
        <a:bodyPr/>
        <a:lstStyle/>
        <a:p>
          <a:endParaRPr lang="tr-TR"/>
        </a:p>
      </dgm:t>
    </dgm:pt>
    <dgm:pt modelId="{60D5BA06-EF0E-4428-835D-D05F4657E99F}" type="pres">
      <dgm:prSet presAssocID="{216C092A-7AEC-46A7-A2C7-A548C08D2E2D}" presName="desTx" presStyleLbl="alignAccFollowNode1" presStyleIdx="1" presStyleCnt="4">
        <dgm:presLayoutVars>
          <dgm:bulletEnabled val="1"/>
        </dgm:presLayoutVars>
      </dgm:prSet>
      <dgm:spPr/>
      <dgm:t>
        <a:bodyPr/>
        <a:lstStyle/>
        <a:p>
          <a:endParaRPr lang="tr-TR"/>
        </a:p>
      </dgm:t>
    </dgm:pt>
    <dgm:pt modelId="{A5D2F853-4BB6-4A60-A8C0-BF2EE5EF7B9F}" type="pres">
      <dgm:prSet presAssocID="{D11C2152-31B5-4A2E-B6B3-77AD8B44BC6B}" presName="space" presStyleCnt="0"/>
      <dgm:spPr/>
    </dgm:pt>
    <dgm:pt modelId="{948EF816-673D-49A7-ACAC-25E259076128}" type="pres">
      <dgm:prSet presAssocID="{EF7449AA-322D-4D99-AE33-EAAF9FA75F77}" presName="composite" presStyleCnt="0"/>
      <dgm:spPr/>
    </dgm:pt>
    <dgm:pt modelId="{745C8766-D9B3-4034-AC38-2364F0D28BD6}" type="pres">
      <dgm:prSet presAssocID="{EF7449AA-322D-4D99-AE33-EAAF9FA75F77}" presName="parTx" presStyleLbl="alignNode1" presStyleIdx="2" presStyleCnt="4">
        <dgm:presLayoutVars>
          <dgm:chMax val="0"/>
          <dgm:chPref val="0"/>
          <dgm:bulletEnabled val="1"/>
        </dgm:presLayoutVars>
      </dgm:prSet>
      <dgm:spPr/>
      <dgm:t>
        <a:bodyPr/>
        <a:lstStyle/>
        <a:p>
          <a:endParaRPr lang="tr-TR"/>
        </a:p>
      </dgm:t>
    </dgm:pt>
    <dgm:pt modelId="{CFC7AB46-BFE2-4770-92AD-62C7F1292C38}" type="pres">
      <dgm:prSet presAssocID="{EF7449AA-322D-4D99-AE33-EAAF9FA75F77}" presName="desTx" presStyleLbl="alignAccFollowNode1" presStyleIdx="2" presStyleCnt="4">
        <dgm:presLayoutVars>
          <dgm:bulletEnabled val="1"/>
        </dgm:presLayoutVars>
      </dgm:prSet>
      <dgm:spPr/>
      <dgm:t>
        <a:bodyPr/>
        <a:lstStyle/>
        <a:p>
          <a:endParaRPr lang="tr-TR"/>
        </a:p>
      </dgm:t>
    </dgm:pt>
    <dgm:pt modelId="{68A5CC55-D49B-4B84-9C89-29ECD11335A8}" type="pres">
      <dgm:prSet presAssocID="{A56BBFD3-AB4E-4607-89B5-09CC997BF9EF}" presName="space" presStyleCnt="0"/>
      <dgm:spPr/>
    </dgm:pt>
    <dgm:pt modelId="{ECC40AA8-1E9B-44A8-8EBF-CBF15C06DE6A}" type="pres">
      <dgm:prSet presAssocID="{0FB041CA-D2FD-401E-AC25-5DEE29F79475}" presName="composite" presStyleCnt="0"/>
      <dgm:spPr/>
    </dgm:pt>
    <dgm:pt modelId="{FF808A70-671D-4C1F-81E0-0E998688F542}" type="pres">
      <dgm:prSet presAssocID="{0FB041CA-D2FD-401E-AC25-5DEE29F79475}" presName="parTx" presStyleLbl="alignNode1" presStyleIdx="3" presStyleCnt="4">
        <dgm:presLayoutVars>
          <dgm:chMax val="0"/>
          <dgm:chPref val="0"/>
          <dgm:bulletEnabled val="1"/>
        </dgm:presLayoutVars>
      </dgm:prSet>
      <dgm:spPr/>
      <dgm:t>
        <a:bodyPr/>
        <a:lstStyle/>
        <a:p>
          <a:endParaRPr lang="tr-TR"/>
        </a:p>
      </dgm:t>
    </dgm:pt>
    <dgm:pt modelId="{4A131577-065D-4BB5-B83B-5879D2FDFE4F}" type="pres">
      <dgm:prSet presAssocID="{0FB041CA-D2FD-401E-AC25-5DEE29F79475}" presName="desTx" presStyleLbl="alignAccFollowNode1" presStyleIdx="3" presStyleCnt="4">
        <dgm:presLayoutVars>
          <dgm:bulletEnabled val="1"/>
        </dgm:presLayoutVars>
      </dgm:prSet>
      <dgm:spPr/>
      <dgm:t>
        <a:bodyPr/>
        <a:lstStyle/>
        <a:p>
          <a:endParaRPr lang="tr-TR"/>
        </a:p>
      </dgm:t>
    </dgm:pt>
  </dgm:ptLst>
  <dgm:cxnLst>
    <dgm:cxn modelId="{D466544A-C449-4DCE-B583-96400E7E48F3}" type="presOf" srcId="{7648AE0E-42FF-499E-AF90-ACF0CF8668C7}" destId="{60D5BA06-EF0E-4428-835D-D05F4657E99F}" srcOrd="0" destOrd="1" presId="urn:microsoft.com/office/officeart/2005/8/layout/hList1"/>
    <dgm:cxn modelId="{B1F1D7BF-72BC-4B1F-9102-371AE0F4C112}" srcId="{6786FB4B-5173-43C2-8FFA-A9CB0A15D8C3}" destId="{49E0833D-3566-45F2-8360-B8ED360DD22D}" srcOrd="1" destOrd="0" parTransId="{2444849F-DA95-46AF-8F89-47383A602A2F}" sibTransId="{D55E9D14-5D2F-4F5E-AF98-DEF2A0081648}"/>
    <dgm:cxn modelId="{D5F9654C-1D36-4E07-8852-0D0FE2DC507F}" srcId="{6786FB4B-5173-43C2-8FFA-A9CB0A15D8C3}" destId="{5FAB1523-0B7D-4FA1-8C3F-C66BBDF0B7BC}" srcOrd="2" destOrd="0" parTransId="{17FCE764-42D9-4B5F-B3F9-002DF4FE7038}" sibTransId="{B7178539-21D7-4137-982A-C07BFAB302FC}"/>
    <dgm:cxn modelId="{1537A17E-AB84-4AE2-A24B-8A95D1FF780D}" type="presOf" srcId="{6786FB4B-5173-43C2-8FFA-A9CB0A15D8C3}" destId="{9792AEDC-4ED1-4283-BF1C-5A725E779997}" srcOrd="0" destOrd="0" presId="urn:microsoft.com/office/officeart/2005/8/layout/hList1"/>
    <dgm:cxn modelId="{DA755F88-555E-43B4-8AD4-65C5469089F5}" srcId="{0FB041CA-D2FD-401E-AC25-5DEE29F79475}" destId="{C4AD7E49-05D9-49C4-AA5A-8462D12787B4}" srcOrd="0" destOrd="0" parTransId="{FC7F7CD2-1BFE-4F05-A7F7-6EF7B6FCB3A0}" sibTransId="{4E0EDCB6-6D3D-47FF-AA04-0D962E710321}"/>
    <dgm:cxn modelId="{C3AB362D-BEE2-4E27-A5DF-141DECF9C13A}" srcId="{EF7449AA-322D-4D99-AE33-EAAF9FA75F77}" destId="{6DF3A653-E667-4DFB-800D-7B6B7FD9DD7E}" srcOrd="2" destOrd="0" parTransId="{CA409AD9-3FEC-4E6C-95A2-2BDD6E001185}" sibTransId="{C7A6F34D-10BC-4D41-A74B-5753C5AE85D9}"/>
    <dgm:cxn modelId="{798D71B5-4F91-4CA0-A2C2-A3B4CD2EA021}" type="presOf" srcId="{AACB9D6E-DB64-460C-A6F7-FAEBC9926340}" destId="{60D5BA06-EF0E-4428-835D-D05F4657E99F}" srcOrd="0" destOrd="2" presId="urn:microsoft.com/office/officeart/2005/8/layout/hList1"/>
    <dgm:cxn modelId="{E04A8A6C-8C6F-4CF5-A2C8-CAB4A3EA87BA}" type="presOf" srcId="{216C092A-7AEC-46A7-A2C7-A548C08D2E2D}" destId="{5F33B4DA-B853-4C45-BF10-4A23E31B42D0}" srcOrd="0" destOrd="0" presId="urn:microsoft.com/office/officeart/2005/8/layout/hList1"/>
    <dgm:cxn modelId="{BC9563AF-8C88-400C-B057-1943CD63201F}" srcId="{EF7449AA-322D-4D99-AE33-EAAF9FA75F77}" destId="{99BCBD0F-BECE-4E5A-A3EC-B8A70B5101CA}" srcOrd="1" destOrd="0" parTransId="{91E6142D-8D21-4555-A234-895C601254DA}" sibTransId="{A7465C1C-BDA0-410A-8820-8695F82F3D81}"/>
    <dgm:cxn modelId="{76C060EE-52C6-49C8-96D1-F562BD19D32F}" type="presOf" srcId="{7984BE3C-E7F6-4D42-9B53-7C919B667C17}" destId="{CFC7AB46-BFE2-4770-92AD-62C7F1292C38}" srcOrd="0" destOrd="0" presId="urn:microsoft.com/office/officeart/2005/8/layout/hList1"/>
    <dgm:cxn modelId="{E6ABCAB4-8CFF-4D50-8C5A-5CEC2104C2B4}" type="presOf" srcId="{0FB041CA-D2FD-401E-AC25-5DEE29F79475}" destId="{FF808A70-671D-4C1F-81E0-0E998688F542}" srcOrd="0" destOrd="0" presId="urn:microsoft.com/office/officeart/2005/8/layout/hList1"/>
    <dgm:cxn modelId="{FB944862-AEE3-4A58-B7C2-2A75BB52ECD5}" srcId="{6786FB4B-5173-43C2-8FFA-A9CB0A15D8C3}" destId="{E1B3B06B-A74E-47B9-B16A-8C4535C574C7}" srcOrd="0" destOrd="0" parTransId="{2A97262D-0B94-4AA2-A1B0-60EE030CFCB8}" sibTransId="{93F01425-20B1-4B1C-B655-E25C5EBA45DC}"/>
    <dgm:cxn modelId="{86CBC445-FBBC-49F6-8209-77A9942CB4CF}" type="presOf" srcId="{C4AD7E49-05D9-49C4-AA5A-8462D12787B4}" destId="{4A131577-065D-4BB5-B83B-5879D2FDFE4F}" srcOrd="0" destOrd="0" presId="urn:microsoft.com/office/officeart/2005/8/layout/hList1"/>
    <dgm:cxn modelId="{CA9A316F-38C7-45E0-9551-C075845695F9}" type="presOf" srcId="{99BCBD0F-BECE-4E5A-A3EC-B8A70B5101CA}" destId="{CFC7AB46-BFE2-4770-92AD-62C7F1292C38}" srcOrd="0" destOrd="1" presId="urn:microsoft.com/office/officeart/2005/8/layout/hList1"/>
    <dgm:cxn modelId="{F10BC27C-6205-4323-B7DA-6467355FD673}" srcId="{40CA6C16-E9A8-4543-99C7-81526AF65D5B}" destId="{0FB041CA-D2FD-401E-AC25-5DEE29F79475}" srcOrd="3" destOrd="0" parTransId="{1D7E9945-9AE8-42CB-8E91-2506C5E7C36C}" sibTransId="{719D6A7C-E118-4B41-9FF1-C6F1E24E4CC8}"/>
    <dgm:cxn modelId="{D57C97F7-E58C-43B8-9560-1AE6796FF0AA}" srcId="{0FB041CA-D2FD-401E-AC25-5DEE29F79475}" destId="{7D94916B-628F-4FF0-AE81-BB3D7E2EFAC2}" srcOrd="1" destOrd="0" parTransId="{6CB8B59D-0C1F-48E9-AADB-12F7E2555BF8}" sibTransId="{09C0D8ED-5183-4F82-B7EC-D928DF421EA3}"/>
    <dgm:cxn modelId="{F1E2405F-6072-4C09-A48F-88030EBBE85A}" type="presOf" srcId="{6DF3A653-E667-4DFB-800D-7B6B7FD9DD7E}" destId="{CFC7AB46-BFE2-4770-92AD-62C7F1292C38}" srcOrd="0" destOrd="2" presId="urn:microsoft.com/office/officeart/2005/8/layout/hList1"/>
    <dgm:cxn modelId="{13A8C083-DFB0-444D-84A3-0242093BACBE}" srcId="{216C092A-7AEC-46A7-A2C7-A548C08D2E2D}" destId="{1DCA4349-2A3B-42BC-8820-00AE34AF8A8C}" srcOrd="0" destOrd="0" parTransId="{5656976C-B0AD-49C1-A414-C410F7CAC08D}" sibTransId="{910D90D3-1752-4F6F-B219-38D790C0C571}"/>
    <dgm:cxn modelId="{F6E44DA3-3746-4827-9403-D93F31FC6AAA}" type="presOf" srcId="{1DCA4349-2A3B-42BC-8820-00AE34AF8A8C}" destId="{60D5BA06-EF0E-4428-835D-D05F4657E99F}" srcOrd="0" destOrd="0" presId="urn:microsoft.com/office/officeart/2005/8/layout/hList1"/>
    <dgm:cxn modelId="{13B49C41-8387-4635-BD52-58C12A7FFD36}" srcId="{40CA6C16-E9A8-4543-99C7-81526AF65D5B}" destId="{6786FB4B-5173-43C2-8FFA-A9CB0A15D8C3}" srcOrd="0" destOrd="0" parTransId="{8CDC3617-2068-47F1-B8F8-C6C08B028AE2}" sibTransId="{58DFAFE5-794A-4BA5-970E-9D10009FD485}"/>
    <dgm:cxn modelId="{87B21823-61DD-4D1A-B8D5-9D3C5DC5D461}" srcId="{EF7449AA-322D-4D99-AE33-EAAF9FA75F77}" destId="{7984BE3C-E7F6-4D42-9B53-7C919B667C17}" srcOrd="0" destOrd="0" parTransId="{1ED47789-E61E-45DD-B300-DDE5E3F878A5}" sibTransId="{FC335C0E-0600-48E6-A7EE-1AEE7A770E65}"/>
    <dgm:cxn modelId="{B569B6D9-6F33-4626-B1AF-38D90CDD1C5C}" type="presOf" srcId="{49E0833D-3566-45F2-8360-B8ED360DD22D}" destId="{DBCDA2AD-5FE3-496D-A187-F8C58CA8E54B}" srcOrd="0" destOrd="1" presId="urn:microsoft.com/office/officeart/2005/8/layout/hList1"/>
    <dgm:cxn modelId="{241A622F-73F1-42DA-AADF-0A711B903F87}" type="presOf" srcId="{5FAB1523-0B7D-4FA1-8C3F-C66BBDF0B7BC}" destId="{DBCDA2AD-5FE3-496D-A187-F8C58CA8E54B}" srcOrd="0" destOrd="2" presId="urn:microsoft.com/office/officeart/2005/8/layout/hList1"/>
    <dgm:cxn modelId="{9CAEF7A2-B0B2-47D5-9735-F4AEF86B3E20}" srcId="{0FB041CA-D2FD-401E-AC25-5DEE29F79475}" destId="{F30DA4CD-64CD-49F6-88A1-BCDF1EA3C98F}" srcOrd="2" destOrd="0" parTransId="{1F77A4E5-1BB5-47F4-B26C-3CFE2CC5B4BE}" sibTransId="{CEFD0C2B-0011-4FF0-98DD-E61872196C4A}"/>
    <dgm:cxn modelId="{72522738-AFB0-4140-9AB0-565A8D33CA5D}" srcId="{40CA6C16-E9A8-4543-99C7-81526AF65D5B}" destId="{216C092A-7AEC-46A7-A2C7-A548C08D2E2D}" srcOrd="1" destOrd="0" parTransId="{3C718380-B93C-4430-A6ED-E1C56FBA54EA}" sibTransId="{D11C2152-31B5-4A2E-B6B3-77AD8B44BC6B}"/>
    <dgm:cxn modelId="{E6375E98-8136-4F14-9820-19DF6A366A78}" srcId="{216C092A-7AEC-46A7-A2C7-A548C08D2E2D}" destId="{AACB9D6E-DB64-460C-A6F7-FAEBC9926340}" srcOrd="2" destOrd="0" parTransId="{6646852D-CEFF-46B4-936E-73A6CCC0743D}" sibTransId="{6A8F97A7-5854-4BA9-8067-56FB70024D7D}"/>
    <dgm:cxn modelId="{96477A7B-060A-4623-BA63-B5E32908C7DF}" type="presOf" srcId="{7D94916B-628F-4FF0-AE81-BB3D7E2EFAC2}" destId="{4A131577-065D-4BB5-B83B-5879D2FDFE4F}" srcOrd="0" destOrd="1" presId="urn:microsoft.com/office/officeart/2005/8/layout/hList1"/>
    <dgm:cxn modelId="{F3A3B2F8-4C5D-4F98-AB4B-4A517CE08F91}" srcId="{216C092A-7AEC-46A7-A2C7-A548C08D2E2D}" destId="{7648AE0E-42FF-499E-AF90-ACF0CF8668C7}" srcOrd="1" destOrd="0" parTransId="{78E5A39B-BE73-437E-BD43-A3B717ADBCCD}" sibTransId="{4E7EE770-A670-4F61-9BAE-ABF12D46046A}"/>
    <dgm:cxn modelId="{7640CB7A-3B56-4378-9BE5-B41C341B6B96}" type="presOf" srcId="{EF7449AA-322D-4D99-AE33-EAAF9FA75F77}" destId="{745C8766-D9B3-4034-AC38-2364F0D28BD6}" srcOrd="0" destOrd="0" presId="urn:microsoft.com/office/officeart/2005/8/layout/hList1"/>
    <dgm:cxn modelId="{FAF9B83B-B61B-4D83-9980-194849DDF389}" srcId="{40CA6C16-E9A8-4543-99C7-81526AF65D5B}" destId="{EF7449AA-322D-4D99-AE33-EAAF9FA75F77}" srcOrd="2" destOrd="0" parTransId="{1A80E1BB-8C8C-4545-9FB8-75CC26A70FB3}" sibTransId="{A56BBFD3-AB4E-4607-89B5-09CC997BF9EF}"/>
    <dgm:cxn modelId="{AD54672E-54E4-49E4-8C21-A17508FF481F}" type="presOf" srcId="{40CA6C16-E9A8-4543-99C7-81526AF65D5B}" destId="{4E6DDA2D-14C3-41DA-AA38-7BC38CA6F32F}" srcOrd="0" destOrd="0" presId="urn:microsoft.com/office/officeart/2005/8/layout/hList1"/>
    <dgm:cxn modelId="{9D606A37-011B-4DDC-8304-2C5C8D011B09}" type="presOf" srcId="{E1B3B06B-A74E-47B9-B16A-8C4535C574C7}" destId="{DBCDA2AD-5FE3-496D-A187-F8C58CA8E54B}" srcOrd="0" destOrd="0" presId="urn:microsoft.com/office/officeart/2005/8/layout/hList1"/>
    <dgm:cxn modelId="{BB0B7B9E-EED4-4DAC-BF3B-25CA9EABC4BC}" type="presOf" srcId="{F30DA4CD-64CD-49F6-88A1-BCDF1EA3C98F}" destId="{4A131577-065D-4BB5-B83B-5879D2FDFE4F}" srcOrd="0" destOrd="2" presId="urn:microsoft.com/office/officeart/2005/8/layout/hList1"/>
    <dgm:cxn modelId="{939E3667-50E0-4F2F-BBAA-8A3D1A99D828}" type="presParOf" srcId="{4E6DDA2D-14C3-41DA-AA38-7BC38CA6F32F}" destId="{0614BC5A-8315-43EF-AE03-87B33819C558}" srcOrd="0" destOrd="0" presId="urn:microsoft.com/office/officeart/2005/8/layout/hList1"/>
    <dgm:cxn modelId="{C4E6F8CD-E438-4256-90B2-4AF5185508D7}" type="presParOf" srcId="{0614BC5A-8315-43EF-AE03-87B33819C558}" destId="{9792AEDC-4ED1-4283-BF1C-5A725E779997}" srcOrd="0" destOrd="0" presId="urn:microsoft.com/office/officeart/2005/8/layout/hList1"/>
    <dgm:cxn modelId="{9FBA896F-4629-4F89-AB6C-07CB0C8E1B9F}" type="presParOf" srcId="{0614BC5A-8315-43EF-AE03-87B33819C558}" destId="{DBCDA2AD-5FE3-496D-A187-F8C58CA8E54B}" srcOrd="1" destOrd="0" presId="urn:microsoft.com/office/officeart/2005/8/layout/hList1"/>
    <dgm:cxn modelId="{47D48BCD-E473-4C2D-A9D3-BB0C111D2A5B}" type="presParOf" srcId="{4E6DDA2D-14C3-41DA-AA38-7BC38CA6F32F}" destId="{FFCB4740-2D41-41E7-A75A-6C566C747C54}" srcOrd="1" destOrd="0" presId="urn:microsoft.com/office/officeart/2005/8/layout/hList1"/>
    <dgm:cxn modelId="{B3D1BD2B-8E60-4139-93F8-0ADFD60D2962}" type="presParOf" srcId="{4E6DDA2D-14C3-41DA-AA38-7BC38CA6F32F}" destId="{83F21095-AE95-4FE8-8168-B4AB3CA8CC08}" srcOrd="2" destOrd="0" presId="urn:microsoft.com/office/officeart/2005/8/layout/hList1"/>
    <dgm:cxn modelId="{A8E65460-8C49-4D48-92EB-1AE434C44E2C}" type="presParOf" srcId="{83F21095-AE95-4FE8-8168-B4AB3CA8CC08}" destId="{5F33B4DA-B853-4C45-BF10-4A23E31B42D0}" srcOrd="0" destOrd="0" presId="urn:microsoft.com/office/officeart/2005/8/layout/hList1"/>
    <dgm:cxn modelId="{3AE11B4D-4428-478D-B73C-FA40CD8F9CB6}" type="presParOf" srcId="{83F21095-AE95-4FE8-8168-B4AB3CA8CC08}" destId="{60D5BA06-EF0E-4428-835D-D05F4657E99F}" srcOrd="1" destOrd="0" presId="urn:microsoft.com/office/officeart/2005/8/layout/hList1"/>
    <dgm:cxn modelId="{462A1D9E-C222-4B27-A029-3AD4079566F7}" type="presParOf" srcId="{4E6DDA2D-14C3-41DA-AA38-7BC38CA6F32F}" destId="{A5D2F853-4BB6-4A60-A8C0-BF2EE5EF7B9F}" srcOrd="3" destOrd="0" presId="urn:microsoft.com/office/officeart/2005/8/layout/hList1"/>
    <dgm:cxn modelId="{0AA22ECD-A236-4046-BAF2-BC427B7143D0}" type="presParOf" srcId="{4E6DDA2D-14C3-41DA-AA38-7BC38CA6F32F}" destId="{948EF816-673D-49A7-ACAC-25E259076128}" srcOrd="4" destOrd="0" presId="urn:microsoft.com/office/officeart/2005/8/layout/hList1"/>
    <dgm:cxn modelId="{22929CA6-4CF6-41FC-8D63-CC9DF1F55923}" type="presParOf" srcId="{948EF816-673D-49A7-ACAC-25E259076128}" destId="{745C8766-D9B3-4034-AC38-2364F0D28BD6}" srcOrd="0" destOrd="0" presId="urn:microsoft.com/office/officeart/2005/8/layout/hList1"/>
    <dgm:cxn modelId="{A0C965E6-430E-4EA7-ABEC-D195468232F3}" type="presParOf" srcId="{948EF816-673D-49A7-ACAC-25E259076128}" destId="{CFC7AB46-BFE2-4770-92AD-62C7F1292C38}" srcOrd="1" destOrd="0" presId="urn:microsoft.com/office/officeart/2005/8/layout/hList1"/>
    <dgm:cxn modelId="{0853BD2E-CFB1-4DDC-8D75-40D04574C235}" type="presParOf" srcId="{4E6DDA2D-14C3-41DA-AA38-7BC38CA6F32F}" destId="{68A5CC55-D49B-4B84-9C89-29ECD11335A8}" srcOrd="5" destOrd="0" presId="urn:microsoft.com/office/officeart/2005/8/layout/hList1"/>
    <dgm:cxn modelId="{FF4C1530-5BA2-4552-BB01-587D35D35BAB}" type="presParOf" srcId="{4E6DDA2D-14C3-41DA-AA38-7BC38CA6F32F}" destId="{ECC40AA8-1E9B-44A8-8EBF-CBF15C06DE6A}" srcOrd="6" destOrd="0" presId="urn:microsoft.com/office/officeart/2005/8/layout/hList1"/>
    <dgm:cxn modelId="{61691CFF-3B17-43ED-BAD5-0731EFD1EEBD}" type="presParOf" srcId="{ECC40AA8-1E9B-44A8-8EBF-CBF15C06DE6A}" destId="{FF808A70-671D-4C1F-81E0-0E998688F542}" srcOrd="0" destOrd="0" presId="urn:microsoft.com/office/officeart/2005/8/layout/hList1"/>
    <dgm:cxn modelId="{CEB8A64C-5EBD-4EC9-87B5-E5F71511459C}" type="presParOf" srcId="{ECC40AA8-1E9B-44A8-8EBF-CBF15C06DE6A}" destId="{4A131577-065D-4BB5-B83B-5879D2FDFE4F}" srcOrd="1" destOrd="0" presId="urn:microsoft.com/office/officeart/2005/8/layout/h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0BD25B-2609-4A77-BE1E-483D2147ED77}" type="doc">
      <dgm:prSet loTypeId="urn:microsoft.com/office/officeart/2009/3/layout/FramedTextPicture" loCatId="picture" qsTypeId="urn:microsoft.com/office/officeart/2005/8/quickstyle/simple2" qsCatId="simple" csTypeId="urn:microsoft.com/office/officeart/2005/8/colors/colorful1#4" csCatId="colorful" phldr="1"/>
      <dgm:spPr/>
      <dgm:t>
        <a:bodyPr/>
        <a:lstStyle/>
        <a:p>
          <a:endParaRPr lang="tr-TR"/>
        </a:p>
      </dgm:t>
    </dgm:pt>
    <dgm:pt modelId="{72A966A9-A280-4DAD-AACA-4ABBF48F19AD}">
      <dgm:prSet/>
      <dgm:spPr/>
      <dgm:t>
        <a:bodyPr/>
        <a:lstStyle/>
        <a:p>
          <a:pPr algn="ctr" rtl="0"/>
          <a:r>
            <a:rPr lang="tr-TR" dirty="0" smtClean="0">
              <a:latin typeface="Times New Roman" pitchFamily="18" charset="0"/>
              <a:cs typeface="Times New Roman" pitchFamily="18" charset="0"/>
            </a:rPr>
            <a:t>Bu matris ilk defa SHELL uluslar arası kimya şirketi tarafından geliştirilmiştir. </a:t>
          </a:r>
          <a:endParaRPr lang="tr-TR" dirty="0">
            <a:latin typeface="Times New Roman" pitchFamily="18" charset="0"/>
            <a:cs typeface="Times New Roman" pitchFamily="18" charset="0"/>
          </a:endParaRPr>
        </a:p>
      </dgm:t>
    </dgm:pt>
    <dgm:pt modelId="{982D43E8-A9C6-4922-85CC-F882E3456EB7}" type="parTrans" cxnId="{72ED1900-24E1-436E-A9A9-5B1584330ADE}">
      <dgm:prSet/>
      <dgm:spPr/>
      <dgm:t>
        <a:bodyPr/>
        <a:lstStyle/>
        <a:p>
          <a:endParaRPr lang="tr-TR"/>
        </a:p>
      </dgm:t>
    </dgm:pt>
    <dgm:pt modelId="{2804698C-16E1-4BE3-94F4-2B0663BD1F78}" type="sibTrans" cxnId="{72ED1900-24E1-436E-A9A9-5B1584330ADE}">
      <dgm:prSet/>
      <dgm:spPr/>
      <dgm:t>
        <a:bodyPr/>
        <a:lstStyle/>
        <a:p>
          <a:endParaRPr lang="tr-TR"/>
        </a:p>
      </dgm:t>
    </dgm:pt>
    <dgm:pt modelId="{C29ABBD3-827B-4EA4-B83F-07F11BCFE89E}">
      <dgm:prSet/>
      <dgm:spPr/>
      <dgm:t>
        <a:bodyPr/>
        <a:lstStyle/>
        <a:p>
          <a:pPr rtl="0"/>
          <a:r>
            <a:rPr lang="tr-TR" dirty="0" smtClean="0">
              <a:latin typeface="Times New Roman" pitchFamily="18" charset="0"/>
              <a:cs typeface="Times New Roman" pitchFamily="18" charset="0"/>
            </a:rPr>
            <a:t>1978 yılında işletme politikası ve stratejik planlama literatürüne ilk defa girmiştir. </a:t>
          </a:r>
          <a:endParaRPr lang="tr-TR" dirty="0">
            <a:latin typeface="Times New Roman" pitchFamily="18" charset="0"/>
            <a:cs typeface="Times New Roman" pitchFamily="18" charset="0"/>
          </a:endParaRPr>
        </a:p>
      </dgm:t>
    </dgm:pt>
    <dgm:pt modelId="{A2F3E168-5BDF-460D-BA66-C8C73BA039FA}" type="parTrans" cxnId="{ED9AA564-A642-41FF-ACF2-DB92BADE120E}">
      <dgm:prSet/>
      <dgm:spPr/>
      <dgm:t>
        <a:bodyPr/>
        <a:lstStyle/>
        <a:p>
          <a:endParaRPr lang="tr-TR"/>
        </a:p>
      </dgm:t>
    </dgm:pt>
    <dgm:pt modelId="{863A8074-2BCC-4480-AF83-91D5759BE40E}" type="sibTrans" cxnId="{ED9AA564-A642-41FF-ACF2-DB92BADE120E}">
      <dgm:prSet/>
      <dgm:spPr/>
      <dgm:t>
        <a:bodyPr/>
        <a:lstStyle/>
        <a:p>
          <a:endParaRPr lang="tr-TR"/>
        </a:p>
      </dgm:t>
    </dgm:pt>
    <dgm:pt modelId="{3A90CD3B-38E2-448B-9513-0AC18CAC291D}" type="pres">
      <dgm:prSet presAssocID="{A40BD25B-2609-4A77-BE1E-483D2147ED77}" presName="Name0" presStyleCnt="0">
        <dgm:presLayoutVars>
          <dgm:chMax/>
          <dgm:chPref/>
          <dgm:dir/>
        </dgm:presLayoutVars>
      </dgm:prSet>
      <dgm:spPr/>
      <dgm:t>
        <a:bodyPr/>
        <a:lstStyle/>
        <a:p>
          <a:endParaRPr lang="tr-TR"/>
        </a:p>
      </dgm:t>
    </dgm:pt>
    <dgm:pt modelId="{1C0DDF03-E828-4BDC-852D-B010016367FF}" type="pres">
      <dgm:prSet presAssocID="{72A966A9-A280-4DAD-AACA-4ABBF48F19AD}" presName="composite" presStyleCnt="0">
        <dgm:presLayoutVars>
          <dgm:chMax/>
          <dgm:chPref/>
        </dgm:presLayoutVars>
      </dgm:prSet>
      <dgm:spPr/>
    </dgm:pt>
    <dgm:pt modelId="{B46A4623-DE87-4B95-B413-A8AECE4B5AEF}" type="pres">
      <dgm:prSet presAssocID="{72A966A9-A280-4DAD-AACA-4ABBF48F19AD}" presName="Image" presStyleLbl="bgImgPlace1" presStyleIdx="0" presStyleCnt="2" custScaleX="14739" custScaleY="36522" custLinFactNeighborX="27041" custLinFactNeighborY="40271"/>
      <dgm:spPr>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33000" r="-33000"/>
          </a:stretch>
        </a:blipFill>
      </dgm:spPr>
      <dgm:t>
        <a:bodyPr/>
        <a:lstStyle/>
        <a:p>
          <a:endParaRPr lang="tr-TR"/>
        </a:p>
      </dgm:t>
    </dgm:pt>
    <dgm:pt modelId="{5365D9F3-7914-42DF-9522-89086A5F037C}" type="pres">
      <dgm:prSet presAssocID="{72A966A9-A280-4DAD-AACA-4ABBF48F19AD}" presName="ParentText" presStyleLbl="revTx" presStyleIdx="0" presStyleCnt="2">
        <dgm:presLayoutVars>
          <dgm:chMax val="0"/>
          <dgm:chPref val="0"/>
          <dgm:bulletEnabled val="1"/>
        </dgm:presLayoutVars>
      </dgm:prSet>
      <dgm:spPr/>
      <dgm:t>
        <a:bodyPr/>
        <a:lstStyle/>
        <a:p>
          <a:endParaRPr lang="tr-TR"/>
        </a:p>
      </dgm:t>
    </dgm:pt>
    <dgm:pt modelId="{39B8EADF-2F6F-4417-9DE2-C2DF6E73B878}" type="pres">
      <dgm:prSet presAssocID="{72A966A9-A280-4DAD-AACA-4ABBF48F19AD}" presName="tlFrame" presStyleLbl="node1" presStyleIdx="0" presStyleCnt="8"/>
      <dgm:spPr/>
    </dgm:pt>
    <dgm:pt modelId="{B51A22BA-520C-485C-8BDB-31AA034461EE}" type="pres">
      <dgm:prSet presAssocID="{72A966A9-A280-4DAD-AACA-4ABBF48F19AD}" presName="trFrame" presStyleLbl="node1" presStyleIdx="1" presStyleCnt="8"/>
      <dgm:spPr/>
    </dgm:pt>
    <dgm:pt modelId="{544EE071-56E6-4A78-B526-1922570470D8}" type="pres">
      <dgm:prSet presAssocID="{72A966A9-A280-4DAD-AACA-4ABBF48F19AD}" presName="blFrame" presStyleLbl="node1" presStyleIdx="2" presStyleCnt="8"/>
      <dgm:spPr/>
    </dgm:pt>
    <dgm:pt modelId="{5DDFFDE4-C8E4-4020-ACFC-A532D4B26848}" type="pres">
      <dgm:prSet presAssocID="{72A966A9-A280-4DAD-AACA-4ABBF48F19AD}" presName="brFrame" presStyleLbl="node1" presStyleIdx="3" presStyleCnt="8"/>
      <dgm:spPr/>
    </dgm:pt>
    <dgm:pt modelId="{AFE82A0B-140C-43B0-A7B5-B9FD8ECAD22D}" type="pres">
      <dgm:prSet presAssocID="{2804698C-16E1-4BE3-94F4-2B0663BD1F78}" presName="sibTrans" presStyleCnt="0"/>
      <dgm:spPr/>
    </dgm:pt>
    <dgm:pt modelId="{FFA373DE-F21A-4C92-A60B-728BA3CA349F}" type="pres">
      <dgm:prSet presAssocID="{C29ABBD3-827B-4EA4-B83F-07F11BCFE89E}" presName="composite" presStyleCnt="0">
        <dgm:presLayoutVars>
          <dgm:chMax/>
          <dgm:chPref/>
        </dgm:presLayoutVars>
      </dgm:prSet>
      <dgm:spPr/>
    </dgm:pt>
    <dgm:pt modelId="{7AD4DF89-E334-49E1-BCE5-6EF51846176F}" type="pres">
      <dgm:prSet presAssocID="{C29ABBD3-827B-4EA4-B83F-07F11BCFE89E}" presName="Image" presStyleLbl="bgImgPlace1" presStyleIdx="1" presStyleCnt="2" custScaleX="14739" custScaleY="36522" custLinFactNeighborX="27916" custLinFactNeighborY="40271"/>
      <dgm:spPr>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33000" r="-33000"/>
          </a:stretch>
        </a:blipFill>
      </dgm:spPr>
      <dgm:t>
        <a:bodyPr/>
        <a:lstStyle/>
        <a:p>
          <a:endParaRPr lang="tr-TR"/>
        </a:p>
      </dgm:t>
    </dgm:pt>
    <dgm:pt modelId="{1ED0D859-2695-4CA9-8273-C142B20FA9C1}" type="pres">
      <dgm:prSet presAssocID="{C29ABBD3-827B-4EA4-B83F-07F11BCFE89E}" presName="ParentText" presStyleLbl="revTx" presStyleIdx="1" presStyleCnt="2">
        <dgm:presLayoutVars>
          <dgm:chMax val="0"/>
          <dgm:chPref val="0"/>
          <dgm:bulletEnabled val="1"/>
        </dgm:presLayoutVars>
      </dgm:prSet>
      <dgm:spPr/>
      <dgm:t>
        <a:bodyPr/>
        <a:lstStyle/>
        <a:p>
          <a:endParaRPr lang="tr-TR"/>
        </a:p>
      </dgm:t>
    </dgm:pt>
    <dgm:pt modelId="{15AE17A8-6B31-46B8-8213-B23C842361B9}" type="pres">
      <dgm:prSet presAssocID="{C29ABBD3-827B-4EA4-B83F-07F11BCFE89E}" presName="tlFrame" presStyleLbl="node1" presStyleIdx="4" presStyleCnt="8"/>
      <dgm:spPr/>
    </dgm:pt>
    <dgm:pt modelId="{CBFDBEF7-DC74-4C6A-81B2-B46879C3B7C7}" type="pres">
      <dgm:prSet presAssocID="{C29ABBD3-827B-4EA4-B83F-07F11BCFE89E}" presName="trFrame" presStyleLbl="node1" presStyleIdx="5" presStyleCnt="8"/>
      <dgm:spPr/>
    </dgm:pt>
    <dgm:pt modelId="{DAC998A2-4D52-485D-8C7C-074FCE136CEA}" type="pres">
      <dgm:prSet presAssocID="{C29ABBD3-827B-4EA4-B83F-07F11BCFE89E}" presName="blFrame" presStyleLbl="node1" presStyleIdx="6" presStyleCnt="8"/>
      <dgm:spPr/>
    </dgm:pt>
    <dgm:pt modelId="{BBC5C0A7-77ED-4A58-8643-2A2CE99D31AB}" type="pres">
      <dgm:prSet presAssocID="{C29ABBD3-827B-4EA4-B83F-07F11BCFE89E}" presName="brFrame" presStyleLbl="node1" presStyleIdx="7" presStyleCnt="8"/>
      <dgm:spPr/>
    </dgm:pt>
  </dgm:ptLst>
  <dgm:cxnLst>
    <dgm:cxn modelId="{C93BDF33-08B4-480F-8E80-121A6DC9445B}" type="presOf" srcId="{72A966A9-A280-4DAD-AACA-4ABBF48F19AD}" destId="{5365D9F3-7914-42DF-9522-89086A5F037C}" srcOrd="0" destOrd="0" presId="urn:microsoft.com/office/officeart/2009/3/layout/FramedTextPicture"/>
    <dgm:cxn modelId="{ED9AA564-A642-41FF-ACF2-DB92BADE120E}" srcId="{A40BD25B-2609-4A77-BE1E-483D2147ED77}" destId="{C29ABBD3-827B-4EA4-B83F-07F11BCFE89E}" srcOrd="1" destOrd="0" parTransId="{A2F3E168-5BDF-460D-BA66-C8C73BA039FA}" sibTransId="{863A8074-2BCC-4480-AF83-91D5759BE40E}"/>
    <dgm:cxn modelId="{2AE8B406-2CBE-4BE0-B6F2-D4517C8279FB}" type="presOf" srcId="{A40BD25B-2609-4A77-BE1E-483D2147ED77}" destId="{3A90CD3B-38E2-448B-9513-0AC18CAC291D}" srcOrd="0" destOrd="0" presId="urn:microsoft.com/office/officeart/2009/3/layout/FramedTextPicture"/>
    <dgm:cxn modelId="{71BE4838-A8A6-4373-925C-28E30FAD24CA}" type="presOf" srcId="{C29ABBD3-827B-4EA4-B83F-07F11BCFE89E}" destId="{1ED0D859-2695-4CA9-8273-C142B20FA9C1}" srcOrd="0" destOrd="0" presId="urn:microsoft.com/office/officeart/2009/3/layout/FramedTextPicture"/>
    <dgm:cxn modelId="{72ED1900-24E1-436E-A9A9-5B1584330ADE}" srcId="{A40BD25B-2609-4A77-BE1E-483D2147ED77}" destId="{72A966A9-A280-4DAD-AACA-4ABBF48F19AD}" srcOrd="0" destOrd="0" parTransId="{982D43E8-A9C6-4922-85CC-F882E3456EB7}" sibTransId="{2804698C-16E1-4BE3-94F4-2B0663BD1F78}"/>
    <dgm:cxn modelId="{5B636828-3CB2-4659-B0E9-D2D53578B5B0}" type="presParOf" srcId="{3A90CD3B-38E2-448B-9513-0AC18CAC291D}" destId="{1C0DDF03-E828-4BDC-852D-B010016367FF}" srcOrd="0" destOrd="0" presId="urn:microsoft.com/office/officeart/2009/3/layout/FramedTextPicture"/>
    <dgm:cxn modelId="{0E21021D-CCB2-4D80-9094-58F6B48E3F52}" type="presParOf" srcId="{1C0DDF03-E828-4BDC-852D-B010016367FF}" destId="{B46A4623-DE87-4B95-B413-A8AECE4B5AEF}" srcOrd="0" destOrd="0" presId="urn:microsoft.com/office/officeart/2009/3/layout/FramedTextPicture"/>
    <dgm:cxn modelId="{010B941B-19B5-467F-BC3A-1B9382D7E11E}" type="presParOf" srcId="{1C0DDF03-E828-4BDC-852D-B010016367FF}" destId="{5365D9F3-7914-42DF-9522-89086A5F037C}" srcOrd="1" destOrd="0" presId="urn:microsoft.com/office/officeart/2009/3/layout/FramedTextPicture"/>
    <dgm:cxn modelId="{19654EB4-60EE-43D9-9AF1-365A2DCE8331}" type="presParOf" srcId="{1C0DDF03-E828-4BDC-852D-B010016367FF}" destId="{39B8EADF-2F6F-4417-9DE2-C2DF6E73B878}" srcOrd="2" destOrd="0" presId="urn:microsoft.com/office/officeart/2009/3/layout/FramedTextPicture"/>
    <dgm:cxn modelId="{EF906195-A567-4398-9899-0C1C50954F65}" type="presParOf" srcId="{1C0DDF03-E828-4BDC-852D-B010016367FF}" destId="{B51A22BA-520C-485C-8BDB-31AA034461EE}" srcOrd="3" destOrd="0" presId="urn:microsoft.com/office/officeart/2009/3/layout/FramedTextPicture"/>
    <dgm:cxn modelId="{0FA01728-50C0-4337-93AB-A495431ABACA}" type="presParOf" srcId="{1C0DDF03-E828-4BDC-852D-B010016367FF}" destId="{544EE071-56E6-4A78-B526-1922570470D8}" srcOrd="4" destOrd="0" presId="urn:microsoft.com/office/officeart/2009/3/layout/FramedTextPicture"/>
    <dgm:cxn modelId="{6A50CB4A-3A93-4E04-AE97-7D9B8D50085A}" type="presParOf" srcId="{1C0DDF03-E828-4BDC-852D-B010016367FF}" destId="{5DDFFDE4-C8E4-4020-ACFC-A532D4B26848}" srcOrd="5" destOrd="0" presId="urn:microsoft.com/office/officeart/2009/3/layout/FramedTextPicture"/>
    <dgm:cxn modelId="{AB80D8C8-D71A-4D57-B493-CF4CF2CDD8C7}" type="presParOf" srcId="{3A90CD3B-38E2-448B-9513-0AC18CAC291D}" destId="{AFE82A0B-140C-43B0-A7B5-B9FD8ECAD22D}" srcOrd="1" destOrd="0" presId="urn:microsoft.com/office/officeart/2009/3/layout/FramedTextPicture"/>
    <dgm:cxn modelId="{1F877C8E-28E1-4F5E-8B69-277024366C4A}" type="presParOf" srcId="{3A90CD3B-38E2-448B-9513-0AC18CAC291D}" destId="{FFA373DE-F21A-4C92-A60B-728BA3CA349F}" srcOrd="2" destOrd="0" presId="urn:microsoft.com/office/officeart/2009/3/layout/FramedTextPicture"/>
    <dgm:cxn modelId="{B2E77F5E-9872-4DA9-AEE3-4FD7067BE716}" type="presParOf" srcId="{FFA373DE-F21A-4C92-A60B-728BA3CA349F}" destId="{7AD4DF89-E334-49E1-BCE5-6EF51846176F}" srcOrd="0" destOrd="0" presId="urn:microsoft.com/office/officeart/2009/3/layout/FramedTextPicture"/>
    <dgm:cxn modelId="{971E0910-F509-4331-878C-99EF9329BDB9}" type="presParOf" srcId="{FFA373DE-F21A-4C92-A60B-728BA3CA349F}" destId="{1ED0D859-2695-4CA9-8273-C142B20FA9C1}" srcOrd="1" destOrd="0" presId="urn:microsoft.com/office/officeart/2009/3/layout/FramedTextPicture"/>
    <dgm:cxn modelId="{305F040B-74C7-44F0-9154-AAEA50B53F86}" type="presParOf" srcId="{FFA373DE-F21A-4C92-A60B-728BA3CA349F}" destId="{15AE17A8-6B31-46B8-8213-B23C842361B9}" srcOrd="2" destOrd="0" presId="urn:microsoft.com/office/officeart/2009/3/layout/FramedTextPicture"/>
    <dgm:cxn modelId="{FBE257C3-9626-4DDC-A095-584654958472}" type="presParOf" srcId="{FFA373DE-F21A-4C92-A60B-728BA3CA349F}" destId="{CBFDBEF7-DC74-4C6A-81B2-B46879C3B7C7}" srcOrd="3" destOrd="0" presId="urn:microsoft.com/office/officeart/2009/3/layout/FramedTextPicture"/>
    <dgm:cxn modelId="{8179360C-17E1-4368-AE0B-9F421C84A89E}" type="presParOf" srcId="{FFA373DE-F21A-4C92-A60B-728BA3CA349F}" destId="{DAC998A2-4D52-485D-8C7C-074FCE136CEA}" srcOrd="4" destOrd="0" presId="urn:microsoft.com/office/officeart/2009/3/layout/FramedTextPicture"/>
    <dgm:cxn modelId="{EFA6EE63-3F5C-43EB-B51C-2664DB8085D6}" type="presParOf" srcId="{FFA373DE-F21A-4C92-A60B-728BA3CA349F}" destId="{BBC5C0A7-77ED-4A58-8643-2A2CE99D31AB}" srcOrd="5" destOrd="0" presId="urn:microsoft.com/office/officeart/2009/3/layout/FramedTextPicture"/>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A12537-1C76-41AE-9B70-F67B3D6F2B48}" type="doc">
      <dgm:prSet loTypeId="urn:microsoft.com/office/officeart/2005/8/layout/hProcess7#1" loCatId="list" qsTypeId="urn:microsoft.com/office/officeart/2005/8/quickstyle/simple4" qsCatId="simple" csTypeId="urn:microsoft.com/office/officeart/2005/8/colors/colorful5" csCatId="colorful" phldr="1"/>
      <dgm:spPr/>
      <dgm:t>
        <a:bodyPr/>
        <a:lstStyle/>
        <a:p>
          <a:endParaRPr lang="tr-TR"/>
        </a:p>
      </dgm:t>
    </dgm:pt>
    <dgm:pt modelId="{A6BE141D-2C8E-4099-8C36-2A80E2330857}">
      <dgm:prSet custT="1"/>
      <dgm:spPr/>
      <dgm:t>
        <a:bodyPr/>
        <a:lstStyle/>
        <a:p>
          <a:pPr algn="l" rtl="0"/>
          <a:r>
            <a:rPr lang="tr-TR" sz="2400" dirty="0" smtClean="0">
              <a:latin typeface="Times New Roman" pitchFamily="18" charset="0"/>
              <a:cs typeface="Times New Roman" pitchFamily="18" charset="0"/>
            </a:rPr>
            <a:t>Faaliyet alanının özellikle pazarın gelecekteki durumu cazip olmama </a:t>
          </a:r>
          <a:r>
            <a:rPr lang="tr-TR" sz="2400" dirty="0" smtClean="0">
              <a:effectLst/>
              <a:latin typeface="Times New Roman" pitchFamily="18" charset="0"/>
              <a:cs typeface="Times New Roman" pitchFamily="18" charset="0"/>
            </a:rPr>
            <a:t>durumundan </a:t>
          </a:r>
          <a:r>
            <a:rPr lang="tr-TR" sz="2400" dirty="0" smtClean="0">
              <a:latin typeface="Times New Roman" pitchFamily="18" charset="0"/>
              <a:cs typeface="Times New Roman" pitchFamily="18" charset="0"/>
            </a:rPr>
            <a:t>cazip olma durumuna göre dereceli olarak incelenmiştir.</a:t>
          </a:r>
          <a:endParaRPr lang="tr-TR" sz="2400" dirty="0">
            <a:latin typeface="Times New Roman" pitchFamily="18" charset="0"/>
            <a:cs typeface="Times New Roman" pitchFamily="18" charset="0"/>
          </a:endParaRPr>
        </a:p>
      </dgm:t>
    </dgm:pt>
    <dgm:pt modelId="{D2B5E22F-0095-43BC-9314-44D3168F3601}" type="parTrans" cxnId="{481F31DF-1C34-4475-8402-C552353811D3}">
      <dgm:prSet/>
      <dgm:spPr/>
      <dgm:t>
        <a:bodyPr/>
        <a:lstStyle/>
        <a:p>
          <a:endParaRPr lang="tr-TR"/>
        </a:p>
      </dgm:t>
    </dgm:pt>
    <dgm:pt modelId="{E129398D-9374-461F-91CF-000B2C747DC7}" type="sibTrans" cxnId="{481F31DF-1C34-4475-8402-C552353811D3}">
      <dgm:prSet/>
      <dgm:spPr/>
      <dgm:t>
        <a:bodyPr/>
        <a:lstStyle/>
        <a:p>
          <a:endParaRPr lang="tr-TR"/>
        </a:p>
      </dgm:t>
    </dgm:pt>
    <dgm:pt modelId="{C670BC78-E1CC-450F-A821-6D34A89BF81C}">
      <dgm:prSet/>
      <dgm:spPr/>
      <dgm:t>
        <a:bodyPr anchor="ctr"/>
        <a:lstStyle/>
        <a:p>
          <a:pPr rtl="0"/>
          <a:endParaRPr lang="tr-TR" dirty="0">
            <a:latin typeface="Times New Roman" pitchFamily="18" charset="0"/>
            <a:cs typeface="Times New Roman" pitchFamily="18" charset="0"/>
          </a:endParaRPr>
        </a:p>
      </dgm:t>
    </dgm:pt>
    <dgm:pt modelId="{05F10A5C-36D5-482E-BE83-9AA2ABE2A47C}" type="sibTrans" cxnId="{699C82C7-BC36-4B9E-9D01-67A28F747DD1}">
      <dgm:prSet/>
      <dgm:spPr/>
      <dgm:t>
        <a:bodyPr/>
        <a:lstStyle/>
        <a:p>
          <a:endParaRPr lang="tr-TR"/>
        </a:p>
      </dgm:t>
    </dgm:pt>
    <dgm:pt modelId="{48E4F9BE-9299-4845-B25E-4AD1C3F21D24}" type="parTrans" cxnId="{699C82C7-BC36-4B9E-9D01-67A28F747DD1}">
      <dgm:prSet/>
      <dgm:spPr/>
      <dgm:t>
        <a:bodyPr/>
        <a:lstStyle/>
        <a:p>
          <a:endParaRPr lang="tr-TR"/>
        </a:p>
      </dgm:t>
    </dgm:pt>
    <dgm:pt modelId="{B8299C5C-65FF-4D6C-9FB0-B8F63468C0C9}">
      <dgm:prSet custT="1"/>
      <dgm:spPr/>
      <dgm:t>
        <a:bodyPr/>
        <a:lstStyle/>
        <a:p>
          <a:pPr algn="l" rtl="0"/>
          <a:endParaRPr lang="tr-TR" sz="2800" b="1" u="sng" dirty="0" smtClean="0">
            <a:latin typeface="Times New Roman" pitchFamily="18" charset="0"/>
            <a:cs typeface="Times New Roman" pitchFamily="18" charset="0"/>
          </a:endParaRPr>
        </a:p>
        <a:p>
          <a:pPr algn="l" rtl="0"/>
          <a:r>
            <a:rPr lang="tr-TR" sz="3100" b="1" u="sng" dirty="0" smtClean="0">
              <a:effectLst/>
              <a:latin typeface="Times New Roman" pitchFamily="18" charset="0"/>
              <a:cs typeface="Times New Roman" pitchFamily="18" charset="0"/>
            </a:rPr>
            <a:t>YATAY EKSEN      </a:t>
          </a:r>
          <a:endParaRPr lang="tr-TR" sz="3100" b="1" u="sng" dirty="0">
            <a:effectLst/>
            <a:latin typeface="Times New Roman" pitchFamily="18" charset="0"/>
            <a:cs typeface="Times New Roman" pitchFamily="18" charset="0"/>
          </a:endParaRPr>
        </a:p>
      </dgm:t>
    </dgm:pt>
    <dgm:pt modelId="{AC2BF12B-F028-4708-93FA-F1D58992E992}" type="parTrans" cxnId="{73BE25E8-44F3-4EE9-BEC9-399AE451B90C}">
      <dgm:prSet/>
      <dgm:spPr/>
      <dgm:t>
        <a:bodyPr/>
        <a:lstStyle/>
        <a:p>
          <a:endParaRPr lang="tr-TR"/>
        </a:p>
      </dgm:t>
    </dgm:pt>
    <dgm:pt modelId="{7F4AD2E1-EF89-4618-B97E-A02688CB3B52}" type="sibTrans" cxnId="{73BE25E8-44F3-4EE9-BEC9-399AE451B90C}">
      <dgm:prSet/>
      <dgm:spPr/>
      <dgm:t>
        <a:bodyPr/>
        <a:lstStyle/>
        <a:p>
          <a:endParaRPr lang="tr-TR"/>
        </a:p>
      </dgm:t>
    </dgm:pt>
    <dgm:pt modelId="{6A1F35FF-A6C2-46B9-80D2-EDCF4A692903}">
      <dgm:prSet custT="1"/>
      <dgm:spPr/>
      <dgm:t>
        <a:bodyPr/>
        <a:lstStyle/>
        <a:p>
          <a:pPr algn="l" rtl="0"/>
          <a:r>
            <a:rPr lang="tr-TR" sz="3500" u="sng" dirty="0" smtClean="0">
              <a:latin typeface="Times New Roman" pitchFamily="18" charset="0"/>
              <a:cs typeface="Times New Roman" pitchFamily="18" charset="0"/>
            </a:rPr>
            <a:t>DİKEY EKSEN</a:t>
          </a:r>
          <a:endParaRPr lang="tr-TR" sz="3500" u="sng" dirty="0">
            <a:latin typeface="Times New Roman" pitchFamily="18" charset="0"/>
            <a:cs typeface="Times New Roman" pitchFamily="18" charset="0"/>
          </a:endParaRPr>
        </a:p>
      </dgm:t>
    </dgm:pt>
    <dgm:pt modelId="{9C0688E4-5E54-40D6-BA3C-311A51CB1A78}" type="sibTrans" cxnId="{C98DCD77-3A8F-4D05-9EFB-E18D5D81863F}">
      <dgm:prSet/>
      <dgm:spPr/>
      <dgm:t>
        <a:bodyPr/>
        <a:lstStyle/>
        <a:p>
          <a:endParaRPr lang="tr-TR"/>
        </a:p>
      </dgm:t>
    </dgm:pt>
    <dgm:pt modelId="{5EFBBA42-684C-476E-9AC7-00785F1A47BC}" type="parTrans" cxnId="{C98DCD77-3A8F-4D05-9EFB-E18D5D81863F}">
      <dgm:prSet/>
      <dgm:spPr/>
      <dgm:t>
        <a:bodyPr/>
        <a:lstStyle/>
        <a:p>
          <a:endParaRPr lang="tr-TR"/>
        </a:p>
      </dgm:t>
    </dgm:pt>
    <dgm:pt modelId="{B6F92D8D-78E0-4A40-8C8B-B07717E046EB}">
      <dgm:prSet custT="1"/>
      <dgm:spPr/>
      <dgm:t>
        <a:bodyPr/>
        <a:lstStyle/>
        <a:p>
          <a:pPr algn="just" rtl="0"/>
          <a:endParaRPr lang="tr-TR" sz="2400" dirty="0" smtClean="0">
            <a:latin typeface="Times New Roman" pitchFamily="18" charset="0"/>
            <a:cs typeface="Times New Roman" pitchFamily="18" charset="0"/>
          </a:endParaRPr>
        </a:p>
        <a:p>
          <a:pPr algn="just" rtl="0"/>
          <a:endParaRPr lang="tr-TR" sz="2400" dirty="0" smtClean="0">
            <a:latin typeface="Times New Roman" pitchFamily="18" charset="0"/>
            <a:cs typeface="Times New Roman" pitchFamily="18" charset="0"/>
          </a:endParaRPr>
        </a:p>
        <a:p>
          <a:pPr algn="just" rtl="0"/>
          <a:endParaRPr lang="tr-TR" sz="2200" dirty="0" smtClean="0">
            <a:latin typeface="Times New Roman" pitchFamily="18" charset="0"/>
            <a:cs typeface="Times New Roman" pitchFamily="18" charset="0"/>
          </a:endParaRPr>
        </a:p>
        <a:p>
          <a:pPr algn="just" rtl="0"/>
          <a:r>
            <a:rPr lang="tr-TR" sz="2200" dirty="0" smtClean="0">
              <a:latin typeface="Times New Roman" pitchFamily="18" charset="0"/>
              <a:cs typeface="Times New Roman" pitchFamily="18" charset="0"/>
            </a:rPr>
            <a:t>İşletmenin rekabet yeteneğini zayıftan kuvvetliye doğru derece derece ele alır.</a:t>
          </a:r>
          <a:endParaRPr lang="tr-TR" sz="2200" dirty="0">
            <a:latin typeface="Times New Roman" pitchFamily="18" charset="0"/>
            <a:cs typeface="Times New Roman" pitchFamily="18" charset="0"/>
          </a:endParaRPr>
        </a:p>
      </dgm:t>
    </dgm:pt>
    <dgm:pt modelId="{1A786146-4383-4911-AC73-7E322A89F179}" type="parTrans" cxnId="{46E76D4F-DB54-429C-AABA-3623BF718330}">
      <dgm:prSet/>
      <dgm:spPr/>
      <dgm:t>
        <a:bodyPr/>
        <a:lstStyle/>
        <a:p>
          <a:endParaRPr lang="tr-TR"/>
        </a:p>
      </dgm:t>
    </dgm:pt>
    <dgm:pt modelId="{59BE5343-3EE3-45FB-B4E1-3B5A0744FC61}" type="sibTrans" cxnId="{46E76D4F-DB54-429C-AABA-3623BF718330}">
      <dgm:prSet/>
      <dgm:spPr/>
      <dgm:t>
        <a:bodyPr/>
        <a:lstStyle/>
        <a:p>
          <a:endParaRPr lang="tr-TR"/>
        </a:p>
      </dgm:t>
    </dgm:pt>
    <dgm:pt modelId="{22462F0D-A321-4A35-882E-275ECCBCCAD6}" type="pres">
      <dgm:prSet presAssocID="{BFA12537-1C76-41AE-9B70-F67B3D6F2B48}" presName="Name0" presStyleCnt="0">
        <dgm:presLayoutVars>
          <dgm:dir/>
          <dgm:animLvl val="lvl"/>
          <dgm:resizeHandles val="exact"/>
        </dgm:presLayoutVars>
      </dgm:prSet>
      <dgm:spPr/>
      <dgm:t>
        <a:bodyPr/>
        <a:lstStyle/>
        <a:p>
          <a:endParaRPr lang="tr-TR"/>
        </a:p>
      </dgm:t>
    </dgm:pt>
    <dgm:pt modelId="{86CAC84A-FAD6-4DFA-9042-53001F2210D9}" type="pres">
      <dgm:prSet presAssocID="{C670BC78-E1CC-450F-A821-6D34A89BF81C}" presName="compositeNode" presStyleCnt="0">
        <dgm:presLayoutVars>
          <dgm:bulletEnabled val="1"/>
        </dgm:presLayoutVars>
      </dgm:prSet>
      <dgm:spPr/>
      <dgm:t>
        <a:bodyPr/>
        <a:lstStyle/>
        <a:p>
          <a:endParaRPr lang="tr-TR"/>
        </a:p>
      </dgm:t>
    </dgm:pt>
    <dgm:pt modelId="{C3E49F8E-E8DA-478A-BA04-B9E0EC6DF5A9}" type="pres">
      <dgm:prSet presAssocID="{C670BC78-E1CC-450F-A821-6D34A89BF81C}" presName="bgRect" presStyleLbl="node1" presStyleIdx="0" presStyleCnt="2" custScaleX="131206" custScaleY="114571" custLinFactNeighborX="-11116" custLinFactNeighborY="1961"/>
      <dgm:spPr/>
      <dgm:t>
        <a:bodyPr/>
        <a:lstStyle/>
        <a:p>
          <a:endParaRPr lang="tr-TR"/>
        </a:p>
      </dgm:t>
    </dgm:pt>
    <dgm:pt modelId="{347F832B-8DAC-4BFB-A517-7A30173D58F7}" type="pres">
      <dgm:prSet presAssocID="{C670BC78-E1CC-450F-A821-6D34A89BF81C}" presName="parentNode" presStyleLbl="node1" presStyleIdx="0" presStyleCnt="2">
        <dgm:presLayoutVars>
          <dgm:chMax val="0"/>
          <dgm:bulletEnabled val="1"/>
        </dgm:presLayoutVars>
      </dgm:prSet>
      <dgm:spPr/>
      <dgm:t>
        <a:bodyPr/>
        <a:lstStyle/>
        <a:p>
          <a:endParaRPr lang="tr-TR"/>
        </a:p>
      </dgm:t>
    </dgm:pt>
    <dgm:pt modelId="{A9C12DCC-8E14-44C7-AF9F-203FBFBB8AB6}" type="pres">
      <dgm:prSet presAssocID="{C670BC78-E1CC-450F-A821-6D34A89BF81C}" presName="childNode" presStyleLbl="node1" presStyleIdx="0" presStyleCnt="2">
        <dgm:presLayoutVars>
          <dgm:bulletEnabled val="1"/>
        </dgm:presLayoutVars>
      </dgm:prSet>
      <dgm:spPr/>
      <dgm:t>
        <a:bodyPr/>
        <a:lstStyle/>
        <a:p>
          <a:endParaRPr lang="tr-TR"/>
        </a:p>
      </dgm:t>
    </dgm:pt>
    <dgm:pt modelId="{5F9B2A19-741B-4CA5-9034-1EFB179F3FB5}" type="pres">
      <dgm:prSet presAssocID="{05F10A5C-36D5-482E-BE83-9AA2ABE2A47C}" presName="hSp" presStyleCnt="0"/>
      <dgm:spPr/>
      <dgm:t>
        <a:bodyPr/>
        <a:lstStyle/>
        <a:p>
          <a:endParaRPr lang="tr-TR"/>
        </a:p>
      </dgm:t>
    </dgm:pt>
    <dgm:pt modelId="{0F5B7B41-C92A-4DFA-9873-404EBF7F9F47}" type="pres">
      <dgm:prSet presAssocID="{05F10A5C-36D5-482E-BE83-9AA2ABE2A47C}" presName="vProcSp" presStyleCnt="0"/>
      <dgm:spPr/>
      <dgm:t>
        <a:bodyPr/>
        <a:lstStyle/>
        <a:p>
          <a:endParaRPr lang="tr-TR"/>
        </a:p>
      </dgm:t>
    </dgm:pt>
    <dgm:pt modelId="{5C322822-EDED-439C-8A5E-BD20FCEA6FFE}" type="pres">
      <dgm:prSet presAssocID="{05F10A5C-36D5-482E-BE83-9AA2ABE2A47C}" presName="vSp1" presStyleCnt="0"/>
      <dgm:spPr/>
      <dgm:t>
        <a:bodyPr/>
        <a:lstStyle/>
        <a:p>
          <a:endParaRPr lang="tr-TR"/>
        </a:p>
      </dgm:t>
    </dgm:pt>
    <dgm:pt modelId="{F725DE7D-5EBE-4CCE-8796-F107B87C98AF}" type="pres">
      <dgm:prSet presAssocID="{05F10A5C-36D5-482E-BE83-9AA2ABE2A47C}" presName="simulatedConn" presStyleLbl="solidFgAcc1" presStyleIdx="0" presStyleCnt="1" custScaleX="108636" custScaleY="70157" custLinFactY="16649" custLinFactNeighborX="226" custLinFactNeighborY="100000"/>
      <dgm:spPr/>
      <dgm:t>
        <a:bodyPr/>
        <a:lstStyle/>
        <a:p>
          <a:endParaRPr lang="tr-TR"/>
        </a:p>
      </dgm:t>
    </dgm:pt>
    <dgm:pt modelId="{3C1E7C72-5090-452A-9D3E-ECE0DFC59FE6}" type="pres">
      <dgm:prSet presAssocID="{05F10A5C-36D5-482E-BE83-9AA2ABE2A47C}" presName="vSp2" presStyleCnt="0"/>
      <dgm:spPr/>
      <dgm:t>
        <a:bodyPr/>
        <a:lstStyle/>
        <a:p>
          <a:endParaRPr lang="tr-TR"/>
        </a:p>
      </dgm:t>
    </dgm:pt>
    <dgm:pt modelId="{5DD41907-2C02-49EF-8F18-D409A8A11CFE}" type="pres">
      <dgm:prSet presAssocID="{05F10A5C-36D5-482E-BE83-9AA2ABE2A47C}" presName="sibTrans" presStyleCnt="0"/>
      <dgm:spPr/>
      <dgm:t>
        <a:bodyPr/>
        <a:lstStyle/>
        <a:p>
          <a:endParaRPr lang="tr-TR"/>
        </a:p>
      </dgm:t>
    </dgm:pt>
    <dgm:pt modelId="{3470B0E7-2263-47A5-ADAF-CCEBAE72D7C2}" type="pres">
      <dgm:prSet presAssocID="{6A1F35FF-A6C2-46B9-80D2-EDCF4A692903}" presName="compositeNode" presStyleCnt="0">
        <dgm:presLayoutVars>
          <dgm:bulletEnabled val="1"/>
        </dgm:presLayoutVars>
      </dgm:prSet>
      <dgm:spPr/>
      <dgm:t>
        <a:bodyPr/>
        <a:lstStyle/>
        <a:p>
          <a:endParaRPr lang="tr-TR"/>
        </a:p>
      </dgm:t>
    </dgm:pt>
    <dgm:pt modelId="{A3FB16F2-DB8C-48E4-BBEC-065BE69E9A68}" type="pres">
      <dgm:prSet presAssocID="{6A1F35FF-A6C2-46B9-80D2-EDCF4A692903}" presName="bgRect" presStyleLbl="node1" presStyleIdx="1" presStyleCnt="2" custScaleY="114155" custLinFactNeighborX="687" custLinFactNeighborY="1959"/>
      <dgm:spPr/>
      <dgm:t>
        <a:bodyPr/>
        <a:lstStyle/>
        <a:p>
          <a:endParaRPr lang="tr-TR"/>
        </a:p>
      </dgm:t>
    </dgm:pt>
    <dgm:pt modelId="{D8686B2E-AB80-4F8A-B661-B08164E30A4C}" type="pres">
      <dgm:prSet presAssocID="{6A1F35FF-A6C2-46B9-80D2-EDCF4A692903}" presName="parentNode" presStyleLbl="node1" presStyleIdx="1" presStyleCnt="2">
        <dgm:presLayoutVars>
          <dgm:chMax val="0"/>
          <dgm:bulletEnabled val="1"/>
        </dgm:presLayoutVars>
      </dgm:prSet>
      <dgm:spPr/>
      <dgm:t>
        <a:bodyPr/>
        <a:lstStyle/>
        <a:p>
          <a:endParaRPr lang="tr-TR"/>
        </a:p>
      </dgm:t>
    </dgm:pt>
    <dgm:pt modelId="{2ED8A0E3-DA9F-4DC9-B452-3C3F65505969}" type="pres">
      <dgm:prSet presAssocID="{6A1F35FF-A6C2-46B9-80D2-EDCF4A692903}" presName="childNode" presStyleLbl="node1" presStyleIdx="1" presStyleCnt="2">
        <dgm:presLayoutVars>
          <dgm:bulletEnabled val="1"/>
        </dgm:presLayoutVars>
      </dgm:prSet>
      <dgm:spPr/>
      <dgm:t>
        <a:bodyPr/>
        <a:lstStyle/>
        <a:p>
          <a:endParaRPr lang="tr-TR"/>
        </a:p>
      </dgm:t>
    </dgm:pt>
  </dgm:ptLst>
  <dgm:cxnLst>
    <dgm:cxn modelId="{62C5532A-8B12-47F9-BBBD-3C412629E8F4}" type="presOf" srcId="{C670BC78-E1CC-450F-A821-6D34A89BF81C}" destId="{C3E49F8E-E8DA-478A-BA04-B9E0EC6DF5A9}" srcOrd="0" destOrd="0" presId="urn:microsoft.com/office/officeart/2005/8/layout/hProcess7#1"/>
    <dgm:cxn modelId="{699C82C7-BC36-4B9E-9D01-67A28F747DD1}" srcId="{BFA12537-1C76-41AE-9B70-F67B3D6F2B48}" destId="{C670BC78-E1CC-450F-A821-6D34A89BF81C}" srcOrd="0" destOrd="0" parTransId="{48E4F9BE-9299-4845-B25E-4AD1C3F21D24}" sibTransId="{05F10A5C-36D5-482E-BE83-9AA2ABE2A47C}"/>
    <dgm:cxn modelId="{481F31DF-1C34-4475-8402-C552353811D3}" srcId="{C670BC78-E1CC-450F-A821-6D34A89BF81C}" destId="{A6BE141D-2C8E-4099-8C36-2A80E2330857}" srcOrd="1" destOrd="0" parTransId="{D2B5E22F-0095-43BC-9314-44D3168F3601}" sibTransId="{E129398D-9374-461F-91CF-000B2C747DC7}"/>
    <dgm:cxn modelId="{32F6CAB2-4A3B-4F20-909C-D3F1F0BD87A0}" type="presOf" srcId="{BFA12537-1C76-41AE-9B70-F67B3D6F2B48}" destId="{22462F0D-A321-4A35-882E-275ECCBCCAD6}" srcOrd="0" destOrd="0" presId="urn:microsoft.com/office/officeart/2005/8/layout/hProcess7#1"/>
    <dgm:cxn modelId="{C98DCD77-3A8F-4D05-9EFB-E18D5D81863F}" srcId="{BFA12537-1C76-41AE-9B70-F67B3D6F2B48}" destId="{6A1F35FF-A6C2-46B9-80D2-EDCF4A692903}" srcOrd="1" destOrd="0" parTransId="{5EFBBA42-684C-476E-9AC7-00785F1A47BC}" sibTransId="{9C0688E4-5E54-40D6-BA3C-311A51CB1A78}"/>
    <dgm:cxn modelId="{46E76D4F-DB54-429C-AABA-3623BF718330}" srcId="{6A1F35FF-A6C2-46B9-80D2-EDCF4A692903}" destId="{B6F92D8D-78E0-4A40-8C8B-B07717E046EB}" srcOrd="0" destOrd="0" parTransId="{1A786146-4383-4911-AC73-7E322A89F179}" sibTransId="{59BE5343-3EE3-45FB-B4E1-3B5A0744FC61}"/>
    <dgm:cxn modelId="{81AFCCB1-D645-4F5D-B301-C5A8AE2C008A}" type="presOf" srcId="{6A1F35FF-A6C2-46B9-80D2-EDCF4A692903}" destId="{A3FB16F2-DB8C-48E4-BBEC-065BE69E9A68}" srcOrd="0" destOrd="0" presId="urn:microsoft.com/office/officeart/2005/8/layout/hProcess7#1"/>
    <dgm:cxn modelId="{A9A65216-03B4-4C96-BAA7-588A7F8EC919}" type="presOf" srcId="{6A1F35FF-A6C2-46B9-80D2-EDCF4A692903}" destId="{D8686B2E-AB80-4F8A-B661-B08164E30A4C}" srcOrd="1" destOrd="0" presId="urn:microsoft.com/office/officeart/2005/8/layout/hProcess7#1"/>
    <dgm:cxn modelId="{41B7996B-EA74-488F-91FE-B4B3DC58447F}" type="presOf" srcId="{A6BE141D-2C8E-4099-8C36-2A80E2330857}" destId="{A9C12DCC-8E14-44C7-AF9F-203FBFBB8AB6}" srcOrd="0" destOrd="1" presId="urn:microsoft.com/office/officeart/2005/8/layout/hProcess7#1"/>
    <dgm:cxn modelId="{8711AFCA-AAF0-4208-8A1D-93977CA9CA59}" type="presOf" srcId="{C670BC78-E1CC-450F-A821-6D34A89BF81C}" destId="{347F832B-8DAC-4BFB-A517-7A30173D58F7}" srcOrd="1" destOrd="0" presId="urn:microsoft.com/office/officeart/2005/8/layout/hProcess7#1"/>
    <dgm:cxn modelId="{719D1BDA-5631-4DD6-A699-704B701C7448}" type="presOf" srcId="{B8299C5C-65FF-4D6C-9FB0-B8F63468C0C9}" destId="{A9C12DCC-8E14-44C7-AF9F-203FBFBB8AB6}" srcOrd="0" destOrd="0" presId="urn:microsoft.com/office/officeart/2005/8/layout/hProcess7#1"/>
    <dgm:cxn modelId="{6ACE3C90-60D3-4F09-AEDC-3769A1FB04F3}" type="presOf" srcId="{B6F92D8D-78E0-4A40-8C8B-B07717E046EB}" destId="{2ED8A0E3-DA9F-4DC9-B452-3C3F65505969}" srcOrd="0" destOrd="0" presId="urn:microsoft.com/office/officeart/2005/8/layout/hProcess7#1"/>
    <dgm:cxn modelId="{73BE25E8-44F3-4EE9-BEC9-399AE451B90C}" srcId="{C670BC78-E1CC-450F-A821-6D34A89BF81C}" destId="{B8299C5C-65FF-4D6C-9FB0-B8F63468C0C9}" srcOrd="0" destOrd="0" parTransId="{AC2BF12B-F028-4708-93FA-F1D58992E992}" sibTransId="{7F4AD2E1-EF89-4618-B97E-A02688CB3B52}"/>
    <dgm:cxn modelId="{F2C27384-3A3B-477C-96DA-762CE3FFE066}" type="presParOf" srcId="{22462F0D-A321-4A35-882E-275ECCBCCAD6}" destId="{86CAC84A-FAD6-4DFA-9042-53001F2210D9}" srcOrd="0" destOrd="0" presId="urn:microsoft.com/office/officeart/2005/8/layout/hProcess7#1"/>
    <dgm:cxn modelId="{7CFCD666-4462-4DD1-9F6F-AF6053CACE2C}" type="presParOf" srcId="{86CAC84A-FAD6-4DFA-9042-53001F2210D9}" destId="{C3E49F8E-E8DA-478A-BA04-B9E0EC6DF5A9}" srcOrd="0" destOrd="0" presId="urn:microsoft.com/office/officeart/2005/8/layout/hProcess7#1"/>
    <dgm:cxn modelId="{6DD10360-350D-4151-8FE7-1A759E31CDE5}" type="presParOf" srcId="{86CAC84A-FAD6-4DFA-9042-53001F2210D9}" destId="{347F832B-8DAC-4BFB-A517-7A30173D58F7}" srcOrd="1" destOrd="0" presId="urn:microsoft.com/office/officeart/2005/8/layout/hProcess7#1"/>
    <dgm:cxn modelId="{A41ED30B-7634-4BDA-9CAC-4E40A21B476B}" type="presParOf" srcId="{86CAC84A-FAD6-4DFA-9042-53001F2210D9}" destId="{A9C12DCC-8E14-44C7-AF9F-203FBFBB8AB6}" srcOrd="2" destOrd="0" presId="urn:microsoft.com/office/officeart/2005/8/layout/hProcess7#1"/>
    <dgm:cxn modelId="{168471C9-50FA-4002-8A7D-91D1C25A65B8}" type="presParOf" srcId="{22462F0D-A321-4A35-882E-275ECCBCCAD6}" destId="{5F9B2A19-741B-4CA5-9034-1EFB179F3FB5}" srcOrd="1" destOrd="0" presId="urn:microsoft.com/office/officeart/2005/8/layout/hProcess7#1"/>
    <dgm:cxn modelId="{973EEC99-02CA-4AFD-A1F8-D59439F428AE}" type="presParOf" srcId="{22462F0D-A321-4A35-882E-275ECCBCCAD6}" destId="{0F5B7B41-C92A-4DFA-9873-404EBF7F9F47}" srcOrd="2" destOrd="0" presId="urn:microsoft.com/office/officeart/2005/8/layout/hProcess7#1"/>
    <dgm:cxn modelId="{F882F5DF-2503-4C15-8815-32C2469AAD22}" type="presParOf" srcId="{0F5B7B41-C92A-4DFA-9873-404EBF7F9F47}" destId="{5C322822-EDED-439C-8A5E-BD20FCEA6FFE}" srcOrd="0" destOrd="0" presId="urn:microsoft.com/office/officeart/2005/8/layout/hProcess7#1"/>
    <dgm:cxn modelId="{4E6BC1AD-AD02-4724-8FA7-CB5EB22BA9F5}" type="presParOf" srcId="{0F5B7B41-C92A-4DFA-9873-404EBF7F9F47}" destId="{F725DE7D-5EBE-4CCE-8796-F107B87C98AF}" srcOrd="1" destOrd="0" presId="urn:microsoft.com/office/officeart/2005/8/layout/hProcess7#1"/>
    <dgm:cxn modelId="{83B2C810-60E3-44AD-891C-A6A44A5E54A8}" type="presParOf" srcId="{0F5B7B41-C92A-4DFA-9873-404EBF7F9F47}" destId="{3C1E7C72-5090-452A-9D3E-ECE0DFC59FE6}" srcOrd="2" destOrd="0" presId="urn:microsoft.com/office/officeart/2005/8/layout/hProcess7#1"/>
    <dgm:cxn modelId="{42936BF3-AAF6-49B5-88A9-BB55B106C611}" type="presParOf" srcId="{22462F0D-A321-4A35-882E-275ECCBCCAD6}" destId="{5DD41907-2C02-49EF-8F18-D409A8A11CFE}" srcOrd="3" destOrd="0" presId="urn:microsoft.com/office/officeart/2005/8/layout/hProcess7#1"/>
    <dgm:cxn modelId="{75728746-4B52-4C84-9717-2AAF7510FD2D}" type="presParOf" srcId="{22462F0D-A321-4A35-882E-275ECCBCCAD6}" destId="{3470B0E7-2263-47A5-ADAF-CCEBAE72D7C2}" srcOrd="4" destOrd="0" presId="urn:microsoft.com/office/officeart/2005/8/layout/hProcess7#1"/>
    <dgm:cxn modelId="{7E75F3F9-A35C-4A0D-A729-51A54AA8A5AF}" type="presParOf" srcId="{3470B0E7-2263-47A5-ADAF-CCEBAE72D7C2}" destId="{A3FB16F2-DB8C-48E4-BBEC-065BE69E9A68}" srcOrd="0" destOrd="0" presId="urn:microsoft.com/office/officeart/2005/8/layout/hProcess7#1"/>
    <dgm:cxn modelId="{280CBFCC-014E-4C9C-81A9-15758CE0F3BF}" type="presParOf" srcId="{3470B0E7-2263-47A5-ADAF-CCEBAE72D7C2}" destId="{D8686B2E-AB80-4F8A-B661-B08164E30A4C}" srcOrd="1" destOrd="0" presId="urn:microsoft.com/office/officeart/2005/8/layout/hProcess7#1"/>
    <dgm:cxn modelId="{4681EC19-34C3-4079-B71C-05856A0B1621}" type="presParOf" srcId="{3470B0E7-2263-47A5-ADAF-CCEBAE72D7C2}" destId="{2ED8A0E3-DA9F-4DC9-B452-3C3F65505969}" srcOrd="2" destOrd="0" presId="urn:microsoft.com/office/officeart/2005/8/layout/hProcess7#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EEA34A-1C1B-4ADE-B925-4467F39727CB}" type="doc">
      <dgm:prSet loTypeId="urn:microsoft.com/office/officeart/2008/layout/VerticalCircleList" loCatId="list" qsTypeId="urn:microsoft.com/office/officeart/2005/8/quickstyle/3d3" qsCatId="3D" csTypeId="urn:microsoft.com/office/officeart/2005/8/colors/colorful1#6" csCatId="colorful" phldr="1"/>
      <dgm:spPr/>
      <dgm:t>
        <a:bodyPr/>
        <a:lstStyle/>
        <a:p>
          <a:endParaRPr lang="tr-TR"/>
        </a:p>
      </dgm:t>
    </dgm:pt>
    <dgm:pt modelId="{DC1D9843-1FF9-4CCC-A1CF-A6F77B0F25B3}">
      <dgm:prSet custT="1"/>
      <dgm:spPr/>
      <dgm:t>
        <a:bodyPr/>
        <a:lstStyle/>
        <a:p>
          <a:pPr rtl="0"/>
          <a:r>
            <a:rPr lang="tr-TR" sz="2000" dirty="0" smtClean="0">
              <a:latin typeface="Times New Roman" pitchFamily="18" charset="0"/>
              <a:cs typeface="Times New Roman" pitchFamily="18" charset="0"/>
            </a:rPr>
            <a:t>İşletmenin sahip olduğu teknolojik seviye,</a:t>
          </a:r>
          <a:endParaRPr lang="tr-TR" sz="2000" dirty="0">
            <a:latin typeface="Times New Roman" pitchFamily="18" charset="0"/>
            <a:cs typeface="Times New Roman" pitchFamily="18" charset="0"/>
          </a:endParaRPr>
        </a:p>
      </dgm:t>
    </dgm:pt>
    <dgm:pt modelId="{B804340F-E332-4BCF-B4AF-3C7C38D317D9}" type="parTrans" cxnId="{A1D03B25-5220-4E49-BC0A-4CC7428521F5}">
      <dgm:prSet/>
      <dgm:spPr/>
      <dgm:t>
        <a:bodyPr/>
        <a:lstStyle/>
        <a:p>
          <a:endParaRPr lang="tr-TR"/>
        </a:p>
      </dgm:t>
    </dgm:pt>
    <dgm:pt modelId="{31E4E13F-6D1E-4495-96B2-0E170765AF8A}" type="sibTrans" cxnId="{A1D03B25-5220-4E49-BC0A-4CC7428521F5}">
      <dgm:prSet/>
      <dgm:spPr/>
      <dgm:t>
        <a:bodyPr/>
        <a:lstStyle/>
        <a:p>
          <a:endParaRPr lang="tr-TR"/>
        </a:p>
      </dgm:t>
    </dgm:pt>
    <dgm:pt modelId="{F960EEFC-E27A-4921-A4F8-C19B605EDE6D}">
      <dgm:prSet custT="1"/>
      <dgm:spPr/>
      <dgm:t>
        <a:bodyPr/>
        <a:lstStyle/>
        <a:p>
          <a:pPr rtl="0"/>
          <a:r>
            <a:rPr lang="tr-TR" sz="2000" dirty="0" smtClean="0">
              <a:latin typeface="Times New Roman" pitchFamily="18" charset="0"/>
              <a:cs typeface="Times New Roman" pitchFamily="18" charset="0"/>
            </a:rPr>
            <a:t>İşletmenin endüstrideki karlılık oranına oranla karlılığı,</a:t>
          </a:r>
          <a:endParaRPr lang="tr-TR" sz="2000" dirty="0">
            <a:latin typeface="Times New Roman" pitchFamily="18" charset="0"/>
            <a:cs typeface="Times New Roman" pitchFamily="18" charset="0"/>
          </a:endParaRPr>
        </a:p>
      </dgm:t>
    </dgm:pt>
    <dgm:pt modelId="{F2AE835F-CD80-4DA6-904C-E3D54A5564FC}" type="parTrans" cxnId="{2F84B536-CD30-48C9-ADCC-D7C9F675AEFA}">
      <dgm:prSet/>
      <dgm:spPr/>
      <dgm:t>
        <a:bodyPr/>
        <a:lstStyle/>
        <a:p>
          <a:endParaRPr lang="tr-TR"/>
        </a:p>
      </dgm:t>
    </dgm:pt>
    <dgm:pt modelId="{BC4A193A-D407-463D-B304-DDC2BE8FDDE1}" type="sibTrans" cxnId="{2F84B536-CD30-48C9-ADCC-D7C9F675AEFA}">
      <dgm:prSet/>
      <dgm:spPr/>
      <dgm:t>
        <a:bodyPr/>
        <a:lstStyle/>
        <a:p>
          <a:endParaRPr lang="tr-TR"/>
        </a:p>
      </dgm:t>
    </dgm:pt>
    <dgm:pt modelId="{7C17E871-5BF2-48F0-9091-62881B02699E}">
      <dgm:prSet custT="1"/>
      <dgm:spPr/>
      <dgm:t>
        <a:bodyPr/>
        <a:lstStyle/>
        <a:p>
          <a:pPr rtl="0"/>
          <a:r>
            <a:rPr lang="tr-TR" sz="2000" dirty="0" smtClean="0">
              <a:latin typeface="Times New Roman" pitchFamily="18" charset="0"/>
              <a:cs typeface="Times New Roman" pitchFamily="18" charset="0"/>
            </a:rPr>
            <a:t>İşletmenin pazar büyüme oranı,</a:t>
          </a:r>
          <a:endParaRPr lang="tr-TR" sz="2000" dirty="0">
            <a:latin typeface="Times New Roman" pitchFamily="18" charset="0"/>
            <a:cs typeface="Times New Roman" pitchFamily="18" charset="0"/>
          </a:endParaRPr>
        </a:p>
      </dgm:t>
    </dgm:pt>
    <dgm:pt modelId="{47384A25-B29E-42DF-B8E4-0E803BDB7B33}" type="parTrans" cxnId="{CC05CF08-90FF-4AE0-A5A5-50A5AF7B5F47}">
      <dgm:prSet/>
      <dgm:spPr/>
      <dgm:t>
        <a:bodyPr/>
        <a:lstStyle/>
        <a:p>
          <a:endParaRPr lang="tr-TR"/>
        </a:p>
      </dgm:t>
    </dgm:pt>
    <dgm:pt modelId="{F76E1814-A4C0-4C2D-904A-0ED04CA55460}" type="sibTrans" cxnId="{CC05CF08-90FF-4AE0-A5A5-50A5AF7B5F47}">
      <dgm:prSet/>
      <dgm:spPr/>
      <dgm:t>
        <a:bodyPr/>
        <a:lstStyle/>
        <a:p>
          <a:endParaRPr lang="tr-TR"/>
        </a:p>
      </dgm:t>
    </dgm:pt>
    <dgm:pt modelId="{FA4FC3C0-D7E9-49ED-BEC1-88CA2D82D73D}">
      <dgm:prSet custT="1"/>
      <dgm:spPr/>
      <dgm:t>
        <a:bodyPr/>
        <a:lstStyle/>
        <a:p>
          <a:pPr rtl="0"/>
          <a:r>
            <a:rPr lang="tr-TR" sz="2000" dirty="0" smtClean="0">
              <a:latin typeface="Times New Roman" pitchFamily="18" charset="0"/>
              <a:cs typeface="Times New Roman" pitchFamily="18" charset="0"/>
            </a:rPr>
            <a:t>Müşteriler ve sahipler nezrinde sahip olduğu prestij ve imaj,</a:t>
          </a:r>
          <a:endParaRPr lang="tr-TR" sz="2000" dirty="0">
            <a:latin typeface="Times New Roman" pitchFamily="18" charset="0"/>
            <a:cs typeface="Times New Roman" pitchFamily="18" charset="0"/>
          </a:endParaRPr>
        </a:p>
      </dgm:t>
    </dgm:pt>
    <dgm:pt modelId="{AC6F636D-049F-413D-B109-A3F2A2CB40FD}" type="parTrans" cxnId="{A428AEDD-AF64-498C-B354-772EA7110669}">
      <dgm:prSet/>
      <dgm:spPr/>
      <dgm:t>
        <a:bodyPr/>
        <a:lstStyle/>
        <a:p>
          <a:endParaRPr lang="tr-TR"/>
        </a:p>
      </dgm:t>
    </dgm:pt>
    <dgm:pt modelId="{9F6C772C-0373-41D9-B1D1-AF40AD0F98C3}" type="sibTrans" cxnId="{A428AEDD-AF64-498C-B354-772EA7110669}">
      <dgm:prSet/>
      <dgm:spPr/>
      <dgm:t>
        <a:bodyPr/>
        <a:lstStyle/>
        <a:p>
          <a:endParaRPr lang="tr-TR"/>
        </a:p>
      </dgm:t>
    </dgm:pt>
    <dgm:pt modelId="{F6F656F8-65DA-4D51-AF59-339D0D919FD2}">
      <dgm:prSet custT="1"/>
      <dgm:spPr/>
      <dgm:t>
        <a:bodyPr/>
        <a:lstStyle/>
        <a:p>
          <a:pPr rtl="0"/>
          <a:r>
            <a:rPr lang="tr-TR" sz="2000" dirty="0" smtClean="0">
              <a:latin typeface="Times New Roman" pitchFamily="18" charset="0"/>
              <a:cs typeface="Times New Roman" pitchFamily="18" charset="0"/>
            </a:rPr>
            <a:t>İşletmenin beşeri ve yönetsel gücü,</a:t>
          </a:r>
          <a:endParaRPr lang="tr-TR" sz="2000" dirty="0">
            <a:latin typeface="Times New Roman" pitchFamily="18" charset="0"/>
            <a:cs typeface="Times New Roman" pitchFamily="18" charset="0"/>
          </a:endParaRPr>
        </a:p>
      </dgm:t>
    </dgm:pt>
    <dgm:pt modelId="{82DE6563-CFD8-461B-A542-9DF0C7E93615}" type="parTrans" cxnId="{D688CF9A-D261-4A75-A1C8-906FE4E5E744}">
      <dgm:prSet/>
      <dgm:spPr/>
      <dgm:t>
        <a:bodyPr/>
        <a:lstStyle/>
        <a:p>
          <a:endParaRPr lang="tr-TR"/>
        </a:p>
      </dgm:t>
    </dgm:pt>
    <dgm:pt modelId="{6B32ACB7-EF63-4B01-9D83-57CD27874B55}" type="sibTrans" cxnId="{D688CF9A-D261-4A75-A1C8-906FE4E5E744}">
      <dgm:prSet/>
      <dgm:spPr/>
      <dgm:t>
        <a:bodyPr/>
        <a:lstStyle/>
        <a:p>
          <a:endParaRPr lang="tr-TR"/>
        </a:p>
      </dgm:t>
    </dgm:pt>
    <dgm:pt modelId="{F5AF105D-EA49-4358-A9CD-138AB1BFA4EB}">
      <dgm:prSet custT="1"/>
      <dgm:spPr/>
      <dgm:t>
        <a:bodyPr/>
        <a:lstStyle/>
        <a:p>
          <a:pPr rtl="0"/>
          <a:r>
            <a:rPr lang="tr-TR" sz="2000" dirty="0" smtClean="0">
              <a:latin typeface="Times New Roman" pitchFamily="18" charset="0"/>
              <a:cs typeface="Times New Roman" pitchFamily="18" charset="0"/>
            </a:rPr>
            <a:t>Rakiplere oranla sahip olduğu rekabet gücü,</a:t>
          </a:r>
          <a:endParaRPr lang="tr-TR" sz="2000" dirty="0">
            <a:latin typeface="Times New Roman" pitchFamily="18" charset="0"/>
            <a:cs typeface="Times New Roman" pitchFamily="18" charset="0"/>
          </a:endParaRPr>
        </a:p>
      </dgm:t>
    </dgm:pt>
    <dgm:pt modelId="{17D5AD13-C60F-461D-844F-DA19C92B86A7}" type="parTrans" cxnId="{4DBE8A89-7FA1-40CB-A3F3-6C71F1E1DC42}">
      <dgm:prSet/>
      <dgm:spPr/>
      <dgm:t>
        <a:bodyPr/>
        <a:lstStyle/>
        <a:p>
          <a:endParaRPr lang="tr-TR"/>
        </a:p>
      </dgm:t>
    </dgm:pt>
    <dgm:pt modelId="{926267B0-7DC2-489A-BF66-44502B1FB602}" type="sibTrans" cxnId="{4DBE8A89-7FA1-40CB-A3F3-6C71F1E1DC42}">
      <dgm:prSet/>
      <dgm:spPr/>
      <dgm:t>
        <a:bodyPr/>
        <a:lstStyle/>
        <a:p>
          <a:endParaRPr lang="tr-TR"/>
        </a:p>
      </dgm:t>
    </dgm:pt>
    <dgm:pt modelId="{CA00FEE7-8A79-4071-8F4C-F7DBD48742B1}">
      <dgm:prSet custT="1"/>
      <dgm:spPr/>
      <dgm:t>
        <a:bodyPr/>
        <a:lstStyle/>
        <a:p>
          <a:pPr rtl="0"/>
          <a:r>
            <a:rPr lang="tr-TR" sz="2000" dirty="0" smtClean="0">
              <a:latin typeface="Times New Roman" pitchFamily="18" charset="0"/>
              <a:cs typeface="Times New Roman" pitchFamily="18" charset="0"/>
            </a:rPr>
            <a:t>Sahip olduğu pazar payı </a:t>
          </a:r>
          <a:endParaRPr lang="tr-TR" sz="2000" dirty="0">
            <a:latin typeface="Times New Roman" pitchFamily="18" charset="0"/>
            <a:cs typeface="Times New Roman" pitchFamily="18" charset="0"/>
          </a:endParaRPr>
        </a:p>
      </dgm:t>
    </dgm:pt>
    <dgm:pt modelId="{F25F38E9-CE47-4FD4-8440-8104149113EF}" type="parTrans" cxnId="{6369D475-6CB5-4732-887B-85A511D684E1}">
      <dgm:prSet/>
      <dgm:spPr/>
      <dgm:t>
        <a:bodyPr/>
        <a:lstStyle/>
        <a:p>
          <a:endParaRPr lang="tr-TR"/>
        </a:p>
      </dgm:t>
    </dgm:pt>
    <dgm:pt modelId="{19227735-19F2-4997-BCFF-1313B4DCE7E8}" type="sibTrans" cxnId="{6369D475-6CB5-4732-887B-85A511D684E1}">
      <dgm:prSet/>
      <dgm:spPr/>
      <dgm:t>
        <a:bodyPr/>
        <a:lstStyle/>
        <a:p>
          <a:endParaRPr lang="tr-TR"/>
        </a:p>
      </dgm:t>
    </dgm:pt>
    <dgm:pt modelId="{0A79E3BF-45C0-43E5-AE14-02D7F6A34EFD}">
      <dgm:prSet custT="1"/>
      <dgm:spPr/>
      <dgm:t>
        <a:bodyPr/>
        <a:lstStyle/>
        <a:p>
          <a:pPr rtl="0"/>
          <a:r>
            <a:rPr lang="tr-TR" sz="2000" dirty="0" smtClean="0">
              <a:latin typeface="Times New Roman" pitchFamily="18" charset="0"/>
              <a:cs typeface="Times New Roman" pitchFamily="18" charset="0"/>
            </a:rPr>
            <a:t>Endüstri içindeki büyüklüğü</a:t>
          </a:r>
          <a:endParaRPr lang="tr-TR" sz="2000" dirty="0">
            <a:latin typeface="Times New Roman" pitchFamily="18" charset="0"/>
            <a:cs typeface="Times New Roman" pitchFamily="18" charset="0"/>
          </a:endParaRPr>
        </a:p>
      </dgm:t>
    </dgm:pt>
    <dgm:pt modelId="{361CDD44-7387-4405-949A-DE464A12C64E}" type="parTrans" cxnId="{CBE233CC-949F-46F4-89CD-9B0957355FFB}">
      <dgm:prSet/>
      <dgm:spPr/>
      <dgm:t>
        <a:bodyPr/>
        <a:lstStyle/>
        <a:p>
          <a:endParaRPr lang="tr-TR"/>
        </a:p>
      </dgm:t>
    </dgm:pt>
    <dgm:pt modelId="{0DBEF27C-7DF3-415D-970F-752526B71CCD}" type="sibTrans" cxnId="{CBE233CC-949F-46F4-89CD-9B0957355FFB}">
      <dgm:prSet/>
      <dgm:spPr/>
      <dgm:t>
        <a:bodyPr/>
        <a:lstStyle/>
        <a:p>
          <a:endParaRPr lang="tr-TR"/>
        </a:p>
      </dgm:t>
    </dgm:pt>
    <dgm:pt modelId="{6AE45FBC-85A3-457C-9194-BC4B160D4ACB}" type="pres">
      <dgm:prSet presAssocID="{B5EEA34A-1C1B-4ADE-B925-4467F39727CB}" presName="Name0" presStyleCnt="0">
        <dgm:presLayoutVars>
          <dgm:dir/>
        </dgm:presLayoutVars>
      </dgm:prSet>
      <dgm:spPr/>
      <dgm:t>
        <a:bodyPr/>
        <a:lstStyle/>
        <a:p>
          <a:endParaRPr lang="tr-TR"/>
        </a:p>
      </dgm:t>
    </dgm:pt>
    <dgm:pt modelId="{4C00CE47-EEFF-4297-ACF3-53523C6061E1}" type="pres">
      <dgm:prSet presAssocID="{DC1D9843-1FF9-4CCC-A1CF-A6F77B0F25B3}" presName="noChildren" presStyleCnt="0"/>
      <dgm:spPr/>
    </dgm:pt>
    <dgm:pt modelId="{6D9BCD52-A978-4D1F-B97C-96A7EEAD076A}" type="pres">
      <dgm:prSet presAssocID="{DC1D9843-1FF9-4CCC-A1CF-A6F77B0F25B3}" presName="gap" presStyleCnt="0"/>
      <dgm:spPr/>
    </dgm:pt>
    <dgm:pt modelId="{FAF87265-6F57-4790-86F5-56C53E5AB56F}" type="pres">
      <dgm:prSet presAssocID="{DC1D9843-1FF9-4CCC-A1CF-A6F77B0F25B3}" presName="medCircle2" presStyleLbl="vennNode1" presStyleIdx="0" presStyleCnt="8" custScaleX="77953" custScaleY="78546" custLinFactX="-200000" custLinFactNeighborX="-239393"/>
      <dgm:spPr/>
    </dgm:pt>
    <dgm:pt modelId="{F55C5AB0-51F2-44DE-AAD1-18128CE735EE}" type="pres">
      <dgm:prSet presAssocID="{DC1D9843-1FF9-4CCC-A1CF-A6F77B0F25B3}" presName="txLvlOnly1" presStyleLbl="revTx" presStyleIdx="0" presStyleCnt="8" custScaleX="217585" custLinFactNeighborX="9418"/>
      <dgm:spPr/>
      <dgm:t>
        <a:bodyPr/>
        <a:lstStyle/>
        <a:p>
          <a:endParaRPr lang="tr-TR"/>
        </a:p>
      </dgm:t>
    </dgm:pt>
    <dgm:pt modelId="{E8290F07-D2D8-4574-84A0-9A1C80D5CD54}" type="pres">
      <dgm:prSet presAssocID="{F960EEFC-E27A-4921-A4F8-C19B605EDE6D}" presName="noChildren" presStyleCnt="0"/>
      <dgm:spPr/>
    </dgm:pt>
    <dgm:pt modelId="{A817C393-20A7-4B3C-B84D-EF4C04066CFC}" type="pres">
      <dgm:prSet presAssocID="{F960EEFC-E27A-4921-A4F8-C19B605EDE6D}" presName="gap" presStyleCnt="0"/>
      <dgm:spPr/>
    </dgm:pt>
    <dgm:pt modelId="{06FD1257-4FA4-4842-A24A-8A470B52FF30}" type="pres">
      <dgm:prSet presAssocID="{F960EEFC-E27A-4921-A4F8-C19B605EDE6D}" presName="medCircle2" presStyleLbl="vennNode1" presStyleIdx="1" presStyleCnt="8" custScaleX="77953" custScaleY="78546" custLinFactX="-200000" custLinFactNeighborX="-239393"/>
      <dgm:spPr/>
    </dgm:pt>
    <dgm:pt modelId="{F442B87D-514F-4961-AE52-B676C995CB28}" type="pres">
      <dgm:prSet presAssocID="{F960EEFC-E27A-4921-A4F8-C19B605EDE6D}" presName="txLvlOnly1" presStyleLbl="revTx" presStyleIdx="1" presStyleCnt="8" custScaleX="217585" custLinFactNeighborX="9418"/>
      <dgm:spPr/>
      <dgm:t>
        <a:bodyPr/>
        <a:lstStyle/>
        <a:p>
          <a:endParaRPr lang="tr-TR"/>
        </a:p>
      </dgm:t>
    </dgm:pt>
    <dgm:pt modelId="{30FF5430-97BD-4BD0-B16D-B68DC4808DF8}" type="pres">
      <dgm:prSet presAssocID="{7C17E871-5BF2-48F0-9091-62881B02699E}" presName="noChildren" presStyleCnt="0"/>
      <dgm:spPr/>
    </dgm:pt>
    <dgm:pt modelId="{5C597C26-BB74-4A62-A112-00551343331B}" type="pres">
      <dgm:prSet presAssocID="{7C17E871-5BF2-48F0-9091-62881B02699E}" presName="gap" presStyleCnt="0"/>
      <dgm:spPr/>
    </dgm:pt>
    <dgm:pt modelId="{B4C89FCB-4E5C-4516-9297-59C5E51AFC85}" type="pres">
      <dgm:prSet presAssocID="{7C17E871-5BF2-48F0-9091-62881B02699E}" presName="medCircle2" presStyleLbl="vennNode1" presStyleIdx="2" presStyleCnt="8" custScaleX="77953" custScaleY="78546" custLinFactX="-200000" custLinFactNeighborX="-239393"/>
      <dgm:spPr/>
    </dgm:pt>
    <dgm:pt modelId="{BA5B4F2E-393D-4786-A880-7D952743E54A}" type="pres">
      <dgm:prSet presAssocID="{7C17E871-5BF2-48F0-9091-62881B02699E}" presName="txLvlOnly1" presStyleLbl="revTx" presStyleIdx="2" presStyleCnt="8" custScaleX="217585" custLinFactNeighborX="9418"/>
      <dgm:spPr/>
      <dgm:t>
        <a:bodyPr/>
        <a:lstStyle/>
        <a:p>
          <a:endParaRPr lang="tr-TR"/>
        </a:p>
      </dgm:t>
    </dgm:pt>
    <dgm:pt modelId="{64C4FDC1-33D6-46AF-82EC-248D7C348B22}" type="pres">
      <dgm:prSet presAssocID="{FA4FC3C0-D7E9-49ED-BEC1-88CA2D82D73D}" presName="noChildren" presStyleCnt="0"/>
      <dgm:spPr/>
    </dgm:pt>
    <dgm:pt modelId="{31B43D4E-ABC3-4EAD-AEC1-6272194C6664}" type="pres">
      <dgm:prSet presAssocID="{FA4FC3C0-D7E9-49ED-BEC1-88CA2D82D73D}" presName="gap" presStyleCnt="0"/>
      <dgm:spPr/>
    </dgm:pt>
    <dgm:pt modelId="{9BD7B210-765A-4EC2-BEA7-9CEF26E70ABE}" type="pres">
      <dgm:prSet presAssocID="{FA4FC3C0-D7E9-49ED-BEC1-88CA2D82D73D}" presName="medCircle2" presStyleLbl="vennNode1" presStyleIdx="3" presStyleCnt="8" custScaleX="77953" custScaleY="78546" custLinFactX="-200000" custLinFactNeighborX="-239393"/>
      <dgm:spPr/>
    </dgm:pt>
    <dgm:pt modelId="{1A8F6875-22A6-499C-9D20-3EB3A9E5DE84}" type="pres">
      <dgm:prSet presAssocID="{FA4FC3C0-D7E9-49ED-BEC1-88CA2D82D73D}" presName="txLvlOnly1" presStyleLbl="revTx" presStyleIdx="3" presStyleCnt="8" custScaleX="217585" custLinFactNeighborX="9418"/>
      <dgm:spPr/>
      <dgm:t>
        <a:bodyPr/>
        <a:lstStyle/>
        <a:p>
          <a:endParaRPr lang="tr-TR"/>
        </a:p>
      </dgm:t>
    </dgm:pt>
    <dgm:pt modelId="{39B97239-17E2-478C-8AC9-0F481FCCFD9D}" type="pres">
      <dgm:prSet presAssocID="{F6F656F8-65DA-4D51-AF59-339D0D919FD2}" presName="noChildren" presStyleCnt="0"/>
      <dgm:spPr/>
    </dgm:pt>
    <dgm:pt modelId="{9A45C20C-B8DC-4A44-BCBF-C25DF4EB74CF}" type="pres">
      <dgm:prSet presAssocID="{F6F656F8-65DA-4D51-AF59-339D0D919FD2}" presName="gap" presStyleCnt="0"/>
      <dgm:spPr/>
    </dgm:pt>
    <dgm:pt modelId="{BEFCCD04-D0AF-46F0-AC96-46D89AD04A65}" type="pres">
      <dgm:prSet presAssocID="{F6F656F8-65DA-4D51-AF59-339D0D919FD2}" presName="medCircle2" presStyleLbl="vennNode1" presStyleIdx="4" presStyleCnt="8" custScaleX="77953" custScaleY="78546" custLinFactX="-200000" custLinFactNeighborX="-239393"/>
      <dgm:spPr/>
    </dgm:pt>
    <dgm:pt modelId="{9631257F-BD90-45A1-90C1-00A92FCFFE45}" type="pres">
      <dgm:prSet presAssocID="{F6F656F8-65DA-4D51-AF59-339D0D919FD2}" presName="txLvlOnly1" presStyleLbl="revTx" presStyleIdx="4" presStyleCnt="8" custScaleX="217585" custLinFactNeighborX="9418"/>
      <dgm:spPr/>
      <dgm:t>
        <a:bodyPr/>
        <a:lstStyle/>
        <a:p>
          <a:endParaRPr lang="tr-TR"/>
        </a:p>
      </dgm:t>
    </dgm:pt>
    <dgm:pt modelId="{8DA07769-311B-49B9-8268-3B2DEFD71D40}" type="pres">
      <dgm:prSet presAssocID="{F5AF105D-EA49-4358-A9CD-138AB1BFA4EB}" presName="noChildren" presStyleCnt="0"/>
      <dgm:spPr/>
    </dgm:pt>
    <dgm:pt modelId="{8E55F7ED-E556-469E-BAF0-42FD9456E0C9}" type="pres">
      <dgm:prSet presAssocID="{F5AF105D-EA49-4358-A9CD-138AB1BFA4EB}" presName="gap" presStyleCnt="0"/>
      <dgm:spPr/>
    </dgm:pt>
    <dgm:pt modelId="{EF9E46F4-CE4F-4EA4-9A54-7F5E3EC221BA}" type="pres">
      <dgm:prSet presAssocID="{F5AF105D-EA49-4358-A9CD-138AB1BFA4EB}" presName="medCircle2" presStyleLbl="vennNode1" presStyleIdx="5" presStyleCnt="8" custScaleX="77953" custScaleY="78546" custLinFactX="-200000" custLinFactNeighborX="-239393"/>
      <dgm:spPr/>
    </dgm:pt>
    <dgm:pt modelId="{069C463C-1D4D-4816-AFD5-1686AFB97C3D}" type="pres">
      <dgm:prSet presAssocID="{F5AF105D-EA49-4358-A9CD-138AB1BFA4EB}" presName="txLvlOnly1" presStyleLbl="revTx" presStyleIdx="5" presStyleCnt="8" custScaleX="217585" custLinFactNeighborX="9418"/>
      <dgm:spPr/>
      <dgm:t>
        <a:bodyPr/>
        <a:lstStyle/>
        <a:p>
          <a:endParaRPr lang="tr-TR"/>
        </a:p>
      </dgm:t>
    </dgm:pt>
    <dgm:pt modelId="{30B45F42-6E3A-4019-B32C-B8EB5CFE57B2}" type="pres">
      <dgm:prSet presAssocID="{CA00FEE7-8A79-4071-8F4C-F7DBD48742B1}" presName="noChildren" presStyleCnt="0"/>
      <dgm:spPr/>
    </dgm:pt>
    <dgm:pt modelId="{7E0EEEBE-FF89-4D59-B71E-0952F5F13778}" type="pres">
      <dgm:prSet presAssocID="{CA00FEE7-8A79-4071-8F4C-F7DBD48742B1}" presName="gap" presStyleCnt="0"/>
      <dgm:spPr/>
    </dgm:pt>
    <dgm:pt modelId="{6BEF23ED-BE44-4ACF-856B-A29495139D6F}" type="pres">
      <dgm:prSet presAssocID="{CA00FEE7-8A79-4071-8F4C-F7DBD48742B1}" presName="medCircle2" presStyleLbl="vennNode1" presStyleIdx="6" presStyleCnt="8" custScaleX="77953" custScaleY="78546" custLinFactX="-200000" custLinFactNeighborX="-239393"/>
      <dgm:spPr/>
    </dgm:pt>
    <dgm:pt modelId="{BED3D366-8345-4663-988D-292EBB6B1693}" type="pres">
      <dgm:prSet presAssocID="{CA00FEE7-8A79-4071-8F4C-F7DBD48742B1}" presName="txLvlOnly1" presStyleLbl="revTx" presStyleIdx="6" presStyleCnt="8" custScaleX="217585" custLinFactNeighborX="9418"/>
      <dgm:spPr/>
      <dgm:t>
        <a:bodyPr/>
        <a:lstStyle/>
        <a:p>
          <a:endParaRPr lang="tr-TR"/>
        </a:p>
      </dgm:t>
    </dgm:pt>
    <dgm:pt modelId="{4BDCD41D-854E-49EC-B553-3B580C767FE5}" type="pres">
      <dgm:prSet presAssocID="{0A79E3BF-45C0-43E5-AE14-02D7F6A34EFD}" presName="noChildren" presStyleCnt="0"/>
      <dgm:spPr/>
    </dgm:pt>
    <dgm:pt modelId="{CD9FB3F7-0813-4E6F-9A01-3631DAE89758}" type="pres">
      <dgm:prSet presAssocID="{0A79E3BF-45C0-43E5-AE14-02D7F6A34EFD}" presName="gap" presStyleCnt="0"/>
      <dgm:spPr/>
    </dgm:pt>
    <dgm:pt modelId="{B5034F48-21A9-44D8-B257-3BD404BE3FC4}" type="pres">
      <dgm:prSet presAssocID="{0A79E3BF-45C0-43E5-AE14-02D7F6A34EFD}" presName="medCircle2" presStyleLbl="vennNode1" presStyleIdx="7" presStyleCnt="8" custScaleX="77953" custScaleY="78546" custLinFactX="-200000" custLinFactNeighborX="-239393"/>
      <dgm:spPr/>
    </dgm:pt>
    <dgm:pt modelId="{3A8961B2-1C1F-4E6C-81D9-12E1999BDC6D}" type="pres">
      <dgm:prSet presAssocID="{0A79E3BF-45C0-43E5-AE14-02D7F6A34EFD}" presName="txLvlOnly1" presStyleLbl="revTx" presStyleIdx="7" presStyleCnt="8" custScaleX="217585" custLinFactNeighborX="9418"/>
      <dgm:spPr/>
      <dgm:t>
        <a:bodyPr/>
        <a:lstStyle/>
        <a:p>
          <a:endParaRPr lang="tr-TR"/>
        </a:p>
      </dgm:t>
    </dgm:pt>
  </dgm:ptLst>
  <dgm:cxnLst>
    <dgm:cxn modelId="{2F84B536-CD30-48C9-ADCC-D7C9F675AEFA}" srcId="{B5EEA34A-1C1B-4ADE-B925-4467F39727CB}" destId="{F960EEFC-E27A-4921-A4F8-C19B605EDE6D}" srcOrd="1" destOrd="0" parTransId="{F2AE835F-CD80-4DA6-904C-E3D54A5564FC}" sibTransId="{BC4A193A-D407-463D-B304-DDC2BE8FDDE1}"/>
    <dgm:cxn modelId="{48D77453-1917-4BA1-BF34-5B5A90EE4EA4}" type="presOf" srcId="{CA00FEE7-8A79-4071-8F4C-F7DBD48742B1}" destId="{BED3D366-8345-4663-988D-292EBB6B1693}" srcOrd="0" destOrd="0" presId="urn:microsoft.com/office/officeart/2008/layout/VerticalCircleList"/>
    <dgm:cxn modelId="{6806C572-E7F3-4513-BFDF-5E4D30F1CFE4}" type="presOf" srcId="{F6F656F8-65DA-4D51-AF59-339D0D919FD2}" destId="{9631257F-BD90-45A1-90C1-00A92FCFFE45}" srcOrd="0" destOrd="0" presId="urn:microsoft.com/office/officeart/2008/layout/VerticalCircleList"/>
    <dgm:cxn modelId="{017D9387-DFF8-4ABE-B2B7-F4D4F1E407E2}" type="presOf" srcId="{DC1D9843-1FF9-4CCC-A1CF-A6F77B0F25B3}" destId="{F55C5AB0-51F2-44DE-AAD1-18128CE735EE}" srcOrd="0" destOrd="0" presId="urn:microsoft.com/office/officeart/2008/layout/VerticalCircleList"/>
    <dgm:cxn modelId="{A428AEDD-AF64-498C-B354-772EA7110669}" srcId="{B5EEA34A-1C1B-4ADE-B925-4467F39727CB}" destId="{FA4FC3C0-D7E9-49ED-BEC1-88CA2D82D73D}" srcOrd="3" destOrd="0" parTransId="{AC6F636D-049F-413D-B109-A3F2A2CB40FD}" sibTransId="{9F6C772C-0373-41D9-B1D1-AF40AD0F98C3}"/>
    <dgm:cxn modelId="{D39BBDF4-82EB-4CA0-9756-AE0AD4470BCF}" type="presOf" srcId="{F960EEFC-E27A-4921-A4F8-C19B605EDE6D}" destId="{F442B87D-514F-4961-AE52-B676C995CB28}" srcOrd="0" destOrd="0" presId="urn:microsoft.com/office/officeart/2008/layout/VerticalCircleList"/>
    <dgm:cxn modelId="{CC05CF08-90FF-4AE0-A5A5-50A5AF7B5F47}" srcId="{B5EEA34A-1C1B-4ADE-B925-4467F39727CB}" destId="{7C17E871-5BF2-48F0-9091-62881B02699E}" srcOrd="2" destOrd="0" parTransId="{47384A25-B29E-42DF-B8E4-0E803BDB7B33}" sibTransId="{F76E1814-A4C0-4C2D-904A-0ED04CA55460}"/>
    <dgm:cxn modelId="{5DC94E72-5B37-4F0D-96A4-740F571D4E1F}" type="presOf" srcId="{0A79E3BF-45C0-43E5-AE14-02D7F6A34EFD}" destId="{3A8961B2-1C1F-4E6C-81D9-12E1999BDC6D}" srcOrd="0" destOrd="0" presId="urn:microsoft.com/office/officeart/2008/layout/VerticalCircleList"/>
    <dgm:cxn modelId="{A1D03B25-5220-4E49-BC0A-4CC7428521F5}" srcId="{B5EEA34A-1C1B-4ADE-B925-4467F39727CB}" destId="{DC1D9843-1FF9-4CCC-A1CF-A6F77B0F25B3}" srcOrd="0" destOrd="0" parTransId="{B804340F-E332-4BCF-B4AF-3C7C38D317D9}" sibTransId="{31E4E13F-6D1E-4495-96B2-0E170765AF8A}"/>
    <dgm:cxn modelId="{393C0629-6A2F-48E9-AA02-FAB2A1B51AC3}" type="presOf" srcId="{FA4FC3C0-D7E9-49ED-BEC1-88CA2D82D73D}" destId="{1A8F6875-22A6-499C-9D20-3EB3A9E5DE84}" srcOrd="0" destOrd="0" presId="urn:microsoft.com/office/officeart/2008/layout/VerticalCircleList"/>
    <dgm:cxn modelId="{24C3826F-F971-401F-B79A-DAD4293AAE4B}" type="presOf" srcId="{7C17E871-5BF2-48F0-9091-62881B02699E}" destId="{BA5B4F2E-393D-4786-A880-7D952743E54A}" srcOrd="0" destOrd="0" presId="urn:microsoft.com/office/officeart/2008/layout/VerticalCircleList"/>
    <dgm:cxn modelId="{CBE233CC-949F-46F4-89CD-9B0957355FFB}" srcId="{B5EEA34A-1C1B-4ADE-B925-4467F39727CB}" destId="{0A79E3BF-45C0-43E5-AE14-02D7F6A34EFD}" srcOrd="7" destOrd="0" parTransId="{361CDD44-7387-4405-949A-DE464A12C64E}" sibTransId="{0DBEF27C-7DF3-415D-970F-752526B71CCD}"/>
    <dgm:cxn modelId="{6369D475-6CB5-4732-887B-85A511D684E1}" srcId="{B5EEA34A-1C1B-4ADE-B925-4467F39727CB}" destId="{CA00FEE7-8A79-4071-8F4C-F7DBD48742B1}" srcOrd="6" destOrd="0" parTransId="{F25F38E9-CE47-4FD4-8440-8104149113EF}" sibTransId="{19227735-19F2-4997-BCFF-1313B4DCE7E8}"/>
    <dgm:cxn modelId="{E65CCDDF-768E-4923-836C-5083F42E5C49}" type="presOf" srcId="{B5EEA34A-1C1B-4ADE-B925-4467F39727CB}" destId="{6AE45FBC-85A3-457C-9194-BC4B160D4ACB}" srcOrd="0" destOrd="0" presId="urn:microsoft.com/office/officeart/2008/layout/VerticalCircleList"/>
    <dgm:cxn modelId="{2C995168-7899-4D8F-8DFA-062B1F58ED3A}" type="presOf" srcId="{F5AF105D-EA49-4358-A9CD-138AB1BFA4EB}" destId="{069C463C-1D4D-4816-AFD5-1686AFB97C3D}" srcOrd="0" destOrd="0" presId="urn:microsoft.com/office/officeart/2008/layout/VerticalCircleList"/>
    <dgm:cxn modelId="{D688CF9A-D261-4A75-A1C8-906FE4E5E744}" srcId="{B5EEA34A-1C1B-4ADE-B925-4467F39727CB}" destId="{F6F656F8-65DA-4D51-AF59-339D0D919FD2}" srcOrd="4" destOrd="0" parTransId="{82DE6563-CFD8-461B-A542-9DF0C7E93615}" sibTransId="{6B32ACB7-EF63-4B01-9D83-57CD27874B55}"/>
    <dgm:cxn modelId="{4DBE8A89-7FA1-40CB-A3F3-6C71F1E1DC42}" srcId="{B5EEA34A-1C1B-4ADE-B925-4467F39727CB}" destId="{F5AF105D-EA49-4358-A9CD-138AB1BFA4EB}" srcOrd="5" destOrd="0" parTransId="{17D5AD13-C60F-461D-844F-DA19C92B86A7}" sibTransId="{926267B0-7DC2-489A-BF66-44502B1FB602}"/>
    <dgm:cxn modelId="{C4DD4E3A-26A3-4F8F-8688-D6EEF711B852}" type="presParOf" srcId="{6AE45FBC-85A3-457C-9194-BC4B160D4ACB}" destId="{4C00CE47-EEFF-4297-ACF3-53523C6061E1}" srcOrd="0" destOrd="0" presId="urn:microsoft.com/office/officeart/2008/layout/VerticalCircleList"/>
    <dgm:cxn modelId="{467A3765-F3FD-4EB9-A363-B92B91FD34FE}" type="presParOf" srcId="{4C00CE47-EEFF-4297-ACF3-53523C6061E1}" destId="{6D9BCD52-A978-4D1F-B97C-96A7EEAD076A}" srcOrd="0" destOrd="0" presId="urn:microsoft.com/office/officeart/2008/layout/VerticalCircleList"/>
    <dgm:cxn modelId="{85E19C99-B0E5-4098-8E11-127BCC13086D}" type="presParOf" srcId="{4C00CE47-EEFF-4297-ACF3-53523C6061E1}" destId="{FAF87265-6F57-4790-86F5-56C53E5AB56F}" srcOrd="1" destOrd="0" presId="urn:microsoft.com/office/officeart/2008/layout/VerticalCircleList"/>
    <dgm:cxn modelId="{2FE4842F-88AB-4580-A201-85B5D5EAB545}" type="presParOf" srcId="{4C00CE47-EEFF-4297-ACF3-53523C6061E1}" destId="{F55C5AB0-51F2-44DE-AAD1-18128CE735EE}" srcOrd="2" destOrd="0" presId="urn:microsoft.com/office/officeart/2008/layout/VerticalCircleList"/>
    <dgm:cxn modelId="{3818C91D-73C9-477E-A834-8F7369D44F8D}" type="presParOf" srcId="{6AE45FBC-85A3-457C-9194-BC4B160D4ACB}" destId="{E8290F07-D2D8-4574-84A0-9A1C80D5CD54}" srcOrd="1" destOrd="0" presId="urn:microsoft.com/office/officeart/2008/layout/VerticalCircleList"/>
    <dgm:cxn modelId="{EFCE6F74-99A9-410A-BD88-5AA204D34F93}" type="presParOf" srcId="{E8290F07-D2D8-4574-84A0-9A1C80D5CD54}" destId="{A817C393-20A7-4B3C-B84D-EF4C04066CFC}" srcOrd="0" destOrd="0" presId="urn:microsoft.com/office/officeart/2008/layout/VerticalCircleList"/>
    <dgm:cxn modelId="{D2C4B5F3-84B2-4388-9574-52F73610A581}" type="presParOf" srcId="{E8290F07-D2D8-4574-84A0-9A1C80D5CD54}" destId="{06FD1257-4FA4-4842-A24A-8A470B52FF30}" srcOrd="1" destOrd="0" presId="urn:microsoft.com/office/officeart/2008/layout/VerticalCircleList"/>
    <dgm:cxn modelId="{0E43FCB0-E8C7-4F8E-8B32-3ADA324B1080}" type="presParOf" srcId="{E8290F07-D2D8-4574-84A0-9A1C80D5CD54}" destId="{F442B87D-514F-4961-AE52-B676C995CB28}" srcOrd="2" destOrd="0" presId="urn:microsoft.com/office/officeart/2008/layout/VerticalCircleList"/>
    <dgm:cxn modelId="{6733A67A-4980-4AD1-A07C-00A01FFE5FC9}" type="presParOf" srcId="{6AE45FBC-85A3-457C-9194-BC4B160D4ACB}" destId="{30FF5430-97BD-4BD0-B16D-B68DC4808DF8}" srcOrd="2" destOrd="0" presId="urn:microsoft.com/office/officeart/2008/layout/VerticalCircleList"/>
    <dgm:cxn modelId="{98ED6DDB-88EC-42F1-906B-000D4AEAF013}" type="presParOf" srcId="{30FF5430-97BD-4BD0-B16D-B68DC4808DF8}" destId="{5C597C26-BB74-4A62-A112-00551343331B}" srcOrd="0" destOrd="0" presId="urn:microsoft.com/office/officeart/2008/layout/VerticalCircleList"/>
    <dgm:cxn modelId="{9DB8D77C-B27D-4445-96A4-528F75548031}" type="presParOf" srcId="{30FF5430-97BD-4BD0-B16D-B68DC4808DF8}" destId="{B4C89FCB-4E5C-4516-9297-59C5E51AFC85}" srcOrd="1" destOrd="0" presId="urn:microsoft.com/office/officeart/2008/layout/VerticalCircleList"/>
    <dgm:cxn modelId="{01C7A068-0FA5-4FE6-B5AE-608AE3F9AEA8}" type="presParOf" srcId="{30FF5430-97BD-4BD0-B16D-B68DC4808DF8}" destId="{BA5B4F2E-393D-4786-A880-7D952743E54A}" srcOrd="2" destOrd="0" presId="urn:microsoft.com/office/officeart/2008/layout/VerticalCircleList"/>
    <dgm:cxn modelId="{69517C69-B217-4203-ACAF-5BF1EDD7AA41}" type="presParOf" srcId="{6AE45FBC-85A3-457C-9194-BC4B160D4ACB}" destId="{64C4FDC1-33D6-46AF-82EC-248D7C348B22}" srcOrd="3" destOrd="0" presId="urn:microsoft.com/office/officeart/2008/layout/VerticalCircleList"/>
    <dgm:cxn modelId="{73EAF46D-F86E-403A-9AE4-EE7EAA04D720}" type="presParOf" srcId="{64C4FDC1-33D6-46AF-82EC-248D7C348B22}" destId="{31B43D4E-ABC3-4EAD-AEC1-6272194C6664}" srcOrd="0" destOrd="0" presId="urn:microsoft.com/office/officeart/2008/layout/VerticalCircleList"/>
    <dgm:cxn modelId="{60D261AA-A0EA-468A-98D4-BE66DE520AA7}" type="presParOf" srcId="{64C4FDC1-33D6-46AF-82EC-248D7C348B22}" destId="{9BD7B210-765A-4EC2-BEA7-9CEF26E70ABE}" srcOrd="1" destOrd="0" presId="urn:microsoft.com/office/officeart/2008/layout/VerticalCircleList"/>
    <dgm:cxn modelId="{EE65DE3B-CD36-4700-9BFC-4AA373320C52}" type="presParOf" srcId="{64C4FDC1-33D6-46AF-82EC-248D7C348B22}" destId="{1A8F6875-22A6-499C-9D20-3EB3A9E5DE84}" srcOrd="2" destOrd="0" presId="urn:microsoft.com/office/officeart/2008/layout/VerticalCircleList"/>
    <dgm:cxn modelId="{4E4EC926-3864-487C-948B-4200AC2B1488}" type="presParOf" srcId="{6AE45FBC-85A3-457C-9194-BC4B160D4ACB}" destId="{39B97239-17E2-478C-8AC9-0F481FCCFD9D}" srcOrd="4" destOrd="0" presId="urn:microsoft.com/office/officeart/2008/layout/VerticalCircleList"/>
    <dgm:cxn modelId="{72B1A9DE-FE90-4056-BBDB-83DB222EB889}" type="presParOf" srcId="{39B97239-17E2-478C-8AC9-0F481FCCFD9D}" destId="{9A45C20C-B8DC-4A44-BCBF-C25DF4EB74CF}" srcOrd="0" destOrd="0" presId="urn:microsoft.com/office/officeart/2008/layout/VerticalCircleList"/>
    <dgm:cxn modelId="{DCD630E5-43EF-4ED2-8D07-3970A9B97312}" type="presParOf" srcId="{39B97239-17E2-478C-8AC9-0F481FCCFD9D}" destId="{BEFCCD04-D0AF-46F0-AC96-46D89AD04A65}" srcOrd="1" destOrd="0" presId="urn:microsoft.com/office/officeart/2008/layout/VerticalCircleList"/>
    <dgm:cxn modelId="{DD7B79E1-9A54-4032-B476-FBBB1CBED950}" type="presParOf" srcId="{39B97239-17E2-478C-8AC9-0F481FCCFD9D}" destId="{9631257F-BD90-45A1-90C1-00A92FCFFE45}" srcOrd="2" destOrd="0" presId="urn:microsoft.com/office/officeart/2008/layout/VerticalCircleList"/>
    <dgm:cxn modelId="{0522DEFF-81C0-47AC-B9FD-5A3BE398EC6A}" type="presParOf" srcId="{6AE45FBC-85A3-457C-9194-BC4B160D4ACB}" destId="{8DA07769-311B-49B9-8268-3B2DEFD71D40}" srcOrd="5" destOrd="0" presId="urn:microsoft.com/office/officeart/2008/layout/VerticalCircleList"/>
    <dgm:cxn modelId="{3F8FE274-85E7-4FC3-81DB-1CA0AA456619}" type="presParOf" srcId="{8DA07769-311B-49B9-8268-3B2DEFD71D40}" destId="{8E55F7ED-E556-469E-BAF0-42FD9456E0C9}" srcOrd="0" destOrd="0" presId="urn:microsoft.com/office/officeart/2008/layout/VerticalCircleList"/>
    <dgm:cxn modelId="{1E03E840-2D98-4026-A64C-2DEA0A6F0643}" type="presParOf" srcId="{8DA07769-311B-49B9-8268-3B2DEFD71D40}" destId="{EF9E46F4-CE4F-4EA4-9A54-7F5E3EC221BA}" srcOrd="1" destOrd="0" presId="urn:microsoft.com/office/officeart/2008/layout/VerticalCircleList"/>
    <dgm:cxn modelId="{7FD0A72D-7323-41AA-B7DB-639274541579}" type="presParOf" srcId="{8DA07769-311B-49B9-8268-3B2DEFD71D40}" destId="{069C463C-1D4D-4816-AFD5-1686AFB97C3D}" srcOrd="2" destOrd="0" presId="urn:microsoft.com/office/officeart/2008/layout/VerticalCircleList"/>
    <dgm:cxn modelId="{DD280D20-8B6E-403B-B5CF-D53ACFABA8FE}" type="presParOf" srcId="{6AE45FBC-85A3-457C-9194-BC4B160D4ACB}" destId="{30B45F42-6E3A-4019-B32C-B8EB5CFE57B2}" srcOrd="6" destOrd="0" presId="urn:microsoft.com/office/officeart/2008/layout/VerticalCircleList"/>
    <dgm:cxn modelId="{E8934634-F597-4F98-90B6-95F0FBF61F9F}" type="presParOf" srcId="{30B45F42-6E3A-4019-B32C-B8EB5CFE57B2}" destId="{7E0EEEBE-FF89-4D59-B71E-0952F5F13778}" srcOrd="0" destOrd="0" presId="urn:microsoft.com/office/officeart/2008/layout/VerticalCircleList"/>
    <dgm:cxn modelId="{69F25506-0413-4A98-B501-09B50E0FF59E}" type="presParOf" srcId="{30B45F42-6E3A-4019-B32C-B8EB5CFE57B2}" destId="{6BEF23ED-BE44-4ACF-856B-A29495139D6F}" srcOrd="1" destOrd="0" presId="urn:microsoft.com/office/officeart/2008/layout/VerticalCircleList"/>
    <dgm:cxn modelId="{59A96C1B-528F-4015-B842-1AE932202232}" type="presParOf" srcId="{30B45F42-6E3A-4019-B32C-B8EB5CFE57B2}" destId="{BED3D366-8345-4663-988D-292EBB6B1693}" srcOrd="2" destOrd="0" presId="urn:microsoft.com/office/officeart/2008/layout/VerticalCircleList"/>
    <dgm:cxn modelId="{A259E6AF-AE35-4011-973B-EC8FAE4A9AE2}" type="presParOf" srcId="{6AE45FBC-85A3-457C-9194-BC4B160D4ACB}" destId="{4BDCD41D-854E-49EC-B553-3B580C767FE5}" srcOrd="7" destOrd="0" presId="urn:microsoft.com/office/officeart/2008/layout/VerticalCircleList"/>
    <dgm:cxn modelId="{EEC51608-2390-478E-8F91-D3BDB98F85D6}" type="presParOf" srcId="{4BDCD41D-854E-49EC-B553-3B580C767FE5}" destId="{CD9FB3F7-0813-4E6F-9A01-3631DAE89758}" srcOrd="0" destOrd="0" presId="urn:microsoft.com/office/officeart/2008/layout/VerticalCircleList"/>
    <dgm:cxn modelId="{BF482870-4A37-4506-8619-7B0B9A712094}" type="presParOf" srcId="{4BDCD41D-854E-49EC-B553-3B580C767FE5}" destId="{B5034F48-21A9-44D8-B257-3BD404BE3FC4}" srcOrd="1" destOrd="0" presId="urn:microsoft.com/office/officeart/2008/layout/VerticalCircleList"/>
    <dgm:cxn modelId="{97BF7115-88F6-429E-9D8D-0CF90258AD7D}" type="presParOf" srcId="{4BDCD41D-854E-49EC-B553-3B580C767FE5}" destId="{3A8961B2-1C1F-4E6C-81D9-12E1999BDC6D}" srcOrd="2" destOrd="0" presId="urn:microsoft.com/office/officeart/2008/layout/VerticalCircle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012895-C2D5-43B8-A2DB-ECB2DCC91FFC}" type="doc">
      <dgm:prSet loTypeId="urn:microsoft.com/office/officeart/2005/8/layout/vList3#1" loCatId="list" qsTypeId="urn:microsoft.com/office/officeart/2005/8/quickstyle/simple5" qsCatId="simple" csTypeId="urn:microsoft.com/office/officeart/2005/8/colors/colorful1#7" csCatId="colorful" phldr="1"/>
      <dgm:spPr/>
      <dgm:t>
        <a:bodyPr/>
        <a:lstStyle/>
        <a:p>
          <a:endParaRPr lang="tr-TR"/>
        </a:p>
      </dgm:t>
    </dgm:pt>
    <dgm:pt modelId="{BE72A05C-538C-4C66-9C7C-047A459DE2B4}">
      <dgm:prSet custT="1"/>
      <dgm:spPr/>
      <dgm:t>
        <a:bodyPr/>
        <a:lstStyle/>
        <a:p>
          <a:pPr algn="just" rtl="0"/>
          <a:r>
            <a:rPr lang="tr-TR" sz="1800" dirty="0" smtClean="0">
              <a:latin typeface="Times New Roman" pitchFamily="18" charset="0"/>
              <a:cs typeface="Times New Roman" pitchFamily="18" charset="0"/>
            </a:rPr>
            <a:t>Firmanın faaliyette bulunduğu endüstrinin büyüme hızı,</a:t>
          </a:r>
          <a:endParaRPr lang="tr-TR" sz="1800" dirty="0">
            <a:latin typeface="Times New Roman" pitchFamily="18" charset="0"/>
            <a:cs typeface="Times New Roman" pitchFamily="18" charset="0"/>
          </a:endParaRPr>
        </a:p>
      </dgm:t>
    </dgm:pt>
    <dgm:pt modelId="{D5FFF869-4A13-4D0F-ADB8-950F9028EA59}" type="parTrans" cxnId="{FA640FA8-E446-46C3-8A81-065C69BD537E}">
      <dgm:prSet/>
      <dgm:spPr/>
      <dgm:t>
        <a:bodyPr/>
        <a:lstStyle/>
        <a:p>
          <a:endParaRPr lang="tr-TR"/>
        </a:p>
      </dgm:t>
    </dgm:pt>
    <dgm:pt modelId="{8CDC38EA-AAB6-4ACC-9071-05286AA87602}" type="sibTrans" cxnId="{FA640FA8-E446-46C3-8A81-065C69BD537E}">
      <dgm:prSet/>
      <dgm:spPr/>
      <dgm:t>
        <a:bodyPr/>
        <a:lstStyle/>
        <a:p>
          <a:endParaRPr lang="tr-TR"/>
        </a:p>
      </dgm:t>
    </dgm:pt>
    <dgm:pt modelId="{41E85EA9-EF6D-4D4E-BE12-0091331A8C8A}">
      <dgm:prSet custT="1"/>
      <dgm:spPr/>
      <dgm:t>
        <a:bodyPr/>
        <a:lstStyle/>
        <a:p>
          <a:pPr algn="just" rtl="0"/>
          <a:r>
            <a:rPr lang="tr-TR" sz="1800" dirty="0" smtClean="0">
              <a:latin typeface="Times New Roman" pitchFamily="18" charset="0"/>
              <a:cs typeface="Times New Roman" pitchFamily="18" charset="0"/>
            </a:rPr>
            <a:t>Endüstrinin yaşı,</a:t>
          </a:r>
          <a:endParaRPr lang="tr-TR" sz="1800" dirty="0">
            <a:latin typeface="Times New Roman" pitchFamily="18" charset="0"/>
            <a:cs typeface="Times New Roman" pitchFamily="18" charset="0"/>
          </a:endParaRPr>
        </a:p>
      </dgm:t>
    </dgm:pt>
    <dgm:pt modelId="{1F9AEAE0-07A6-4D61-A18B-886E26F4A670}" type="parTrans" cxnId="{AD466AC6-9A66-432E-898F-2741B66D77F5}">
      <dgm:prSet/>
      <dgm:spPr/>
      <dgm:t>
        <a:bodyPr/>
        <a:lstStyle/>
        <a:p>
          <a:endParaRPr lang="tr-TR"/>
        </a:p>
      </dgm:t>
    </dgm:pt>
    <dgm:pt modelId="{36C789C0-FAB6-4311-9AAD-53B7B6647929}" type="sibTrans" cxnId="{AD466AC6-9A66-432E-898F-2741B66D77F5}">
      <dgm:prSet/>
      <dgm:spPr/>
      <dgm:t>
        <a:bodyPr/>
        <a:lstStyle/>
        <a:p>
          <a:endParaRPr lang="tr-TR"/>
        </a:p>
      </dgm:t>
    </dgm:pt>
    <dgm:pt modelId="{9DF13BF9-52DB-4735-BB42-A2AFB63F9B2E}">
      <dgm:prSet custT="1"/>
      <dgm:spPr/>
      <dgm:t>
        <a:bodyPr/>
        <a:lstStyle/>
        <a:p>
          <a:pPr algn="just" rtl="0"/>
          <a:r>
            <a:rPr lang="tr-TR" sz="1800" dirty="0" smtClean="0">
              <a:latin typeface="Times New Roman" pitchFamily="18" charset="0"/>
              <a:cs typeface="Times New Roman" pitchFamily="18" charset="0"/>
            </a:rPr>
            <a:t>Endüstrinin pazar büyüklüğü,</a:t>
          </a:r>
          <a:endParaRPr lang="tr-TR" sz="1800" dirty="0">
            <a:latin typeface="Times New Roman" pitchFamily="18" charset="0"/>
            <a:cs typeface="Times New Roman" pitchFamily="18" charset="0"/>
          </a:endParaRPr>
        </a:p>
      </dgm:t>
    </dgm:pt>
    <dgm:pt modelId="{3AA93269-9430-47BC-A159-F8768C32E9E5}" type="parTrans" cxnId="{D5865C68-628F-4DF5-8119-15A91366F946}">
      <dgm:prSet/>
      <dgm:spPr/>
      <dgm:t>
        <a:bodyPr/>
        <a:lstStyle/>
        <a:p>
          <a:endParaRPr lang="tr-TR"/>
        </a:p>
      </dgm:t>
    </dgm:pt>
    <dgm:pt modelId="{9AA89502-A94B-41C2-8B76-5B07885644E2}" type="sibTrans" cxnId="{D5865C68-628F-4DF5-8119-15A91366F946}">
      <dgm:prSet/>
      <dgm:spPr/>
      <dgm:t>
        <a:bodyPr/>
        <a:lstStyle/>
        <a:p>
          <a:endParaRPr lang="tr-TR"/>
        </a:p>
      </dgm:t>
    </dgm:pt>
    <dgm:pt modelId="{81708450-5447-47B8-AB0F-5E7365233F04}">
      <dgm:prSet custT="1"/>
      <dgm:spPr/>
      <dgm:t>
        <a:bodyPr/>
        <a:lstStyle/>
        <a:p>
          <a:pPr algn="just" rtl="0"/>
          <a:r>
            <a:rPr lang="tr-TR" sz="1800" dirty="0" smtClean="0">
              <a:latin typeface="Times New Roman" pitchFamily="18" charset="0"/>
              <a:cs typeface="Times New Roman" pitchFamily="18" charset="0"/>
            </a:rPr>
            <a:t>Rekabetin şiddeti veya zayıf olma durumuna göre yapısı,</a:t>
          </a:r>
          <a:endParaRPr lang="tr-TR" sz="1800" dirty="0">
            <a:latin typeface="Times New Roman" pitchFamily="18" charset="0"/>
            <a:cs typeface="Times New Roman" pitchFamily="18" charset="0"/>
          </a:endParaRPr>
        </a:p>
      </dgm:t>
    </dgm:pt>
    <dgm:pt modelId="{5150AFBC-81C8-46B0-857C-3D3E8C47D66D}" type="parTrans" cxnId="{6515EC8F-4A5A-409E-9916-8463F3F1ECC1}">
      <dgm:prSet/>
      <dgm:spPr/>
      <dgm:t>
        <a:bodyPr/>
        <a:lstStyle/>
        <a:p>
          <a:endParaRPr lang="tr-TR"/>
        </a:p>
      </dgm:t>
    </dgm:pt>
    <dgm:pt modelId="{E2EC0B87-7F8F-497F-BF2C-F2086FF29687}" type="sibTrans" cxnId="{6515EC8F-4A5A-409E-9916-8463F3F1ECC1}">
      <dgm:prSet/>
      <dgm:spPr/>
      <dgm:t>
        <a:bodyPr/>
        <a:lstStyle/>
        <a:p>
          <a:endParaRPr lang="tr-TR"/>
        </a:p>
      </dgm:t>
    </dgm:pt>
    <dgm:pt modelId="{C397E387-27F7-4248-A991-FAE0FD037F72}">
      <dgm:prSet custT="1"/>
      <dgm:spPr/>
      <dgm:t>
        <a:bodyPr/>
        <a:lstStyle/>
        <a:p>
          <a:pPr algn="just" rtl="0"/>
          <a:r>
            <a:rPr lang="tr-TR" sz="1800" dirty="0" smtClean="0">
              <a:latin typeface="Times New Roman" pitchFamily="18" charset="0"/>
              <a:cs typeface="Times New Roman" pitchFamily="18" charset="0"/>
            </a:rPr>
            <a:t>Endüstri dalının sosyal, beşeri ve yasal koşulları,</a:t>
          </a:r>
          <a:endParaRPr lang="tr-TR" sz="1800" dirty="0">
            <a:latin typeface="Times New Roman" pitchFamily="18" charset="0"/>
            <a:cs typeface="Times New Roman" pitchFamily="18" charset="0"/>
          </a:endParaRPr>
        </a:p>
      </dgm:t>
    </dgm:pt>
    <dgm:pt modelId="{B0E1A296-B2A6-43B3-AEA4-98FEFBD72BD4}" type="parTrans" cxnId="{2C2C9C03-50DA-4FA1-92C7-C03747F5054D}">
      <dgm:prSet/>
      <dgm:spPr/>
      <dgm:t>
        <a:bodyPr/>
        <a:lstStyle/>
        <a:p>
          <a:endParaRPr lang="tr-TR"/>
        </a:p>
      </dgm:t>
    </dgm:pt>
    <dgm:pt modelId="{BEC7CE82-0016-4B52-8B94-312D843D8A25}" type="sibTrans" cxnId="{2C2C9C03-50DA-4FA1-92C7-C03747F5054D}">
      <dgm:prSet/>
      <dgm:spPr/>
      <dgm:t>
        <a:bodyPr/>
        <a:lstStyle/>
        <a:p>
          <a:endParaRPr lang="tr-TR"/>
        </a:p>
      </dgm:t>
    </dgm:pt>
    <dgm:pt modelId="{3D313BA2-2CB9-439D-9AEF-248EEE98C47D}">
      <dgm:prSet custT="1"/>
      <dgm:spPr/>
      <dgm:t>
        <a:bodyPr/>
        <a:lstStyle/>
        <a:p>
          <a:pPr algn="just" rtl="0"/>
          <a:r>
            <a:rPr lang="tr-TR" sz="1800" dirty="0" smtClean="0">
              <a:latin typeface="Times New Roman" pitchFamily="18" charset="0"/>
              <a:cs typeface="Times New Roman" pitchFamily="18" charset="0"/>
            </a:rPr>
            <a:t>Endüstride sahip bulunulan teknolojik seviye, </a:t>
          </a:r>
          <a:endParaRPr lang="tr-TR" sz="1800" dirty="0">
            <a:latin typeface="Times New Roman" pitchFamily="18" charset="0"/>
            <a:cs typeface="Times New Roman" pitchFamily="18" charset="0"/>
          </a:endParaRPr>
        </a:p>
      </dgm:t>
    </dgm:pt>
    <dgm:pt modelId="{975201F4-0350-4B40-831E-908FD3C17C5C}" type="parTrans" cxnId="{A8CC8562-0CFA-42E6-B0D3-286382674BCE}">
      <dgm:prSet/>
      <dgm:spPr/>
      <dgm:t>
        <a:bodyPr/>
        <a:lstStyle/>
        <a:p>
          <a:endParaRPr lang="tr-TR"/>
        </a:p>
      </dgm:t>
    </dgm:pt>
    <dgm:pt modelId="{BC2A5605-0F09-44F7-A63A-9E77003231CA}" type="sibTrans" cxnId="{A8CC8562-0CFA-42E6-B0D3-286382674BCE}">
      <dgm:prSet/>
      <dgm:spPr/>
      <dgm:t>
        <a:bodyPr/>
        <a:lstStyle/>
        <a:p>
          <a:endParaRPr lang="tr-TR"/>
        </a:p>
      </dgm:t>
    </dgm:pt>
    <dgm:pt modelId="{8F16D36E-39AB-4200-99E0-6CBE6E32B6E8}">
      <dgm:prSet custT="1"/>
      <dgm:spPr/>
      <dgm:t>
        <a:bodyPr/>
        <a:lstStyle/>
        <a:p>
          <a:pPr algn="just" rtl="0"/>
          <a:r>
            <a:rPr lang="tr-TR" sz="1800" dirty="0" smtClean="0">
              <a:latin typeface="Times New Roman" pitchFamily="18" charset="0"/>
              <a:cs typeface="Times New Roman" pitchFamily="18" charset="0"/>
            </a:rPr>
            <a:t>Söz konusu endüstride  diğer endüstrilere oranla sahip olunan teknolojik seviye.</a:t>
          </a:r>
          <a:endParaRPr lang="tr-TR" sz="1800" dirty="0">
            <a:latin typeface="Times New Roman" pitchFamily="18" charset="0"/>
            <a:cs typeface="Times New Roman" pitchFamily="18" charset="0"/>
          </a:endParaRPr>
        </a:p>
      </dgm:t>
    </dgm:pt>
    <dgm:pt modelId="{13AAD9DC-DD1E-4BA1-BCEB-752732E0326A}" type="parTrans" cxnId="{D467C538-5D67-4862-A54C-493E481C2423}">
      <dgm:prSet/>
      <dgm:spPr/>
      <dgm:t>
        <a:bodyPr/>
        <a:lstStyle/>
        <a:p>
          <a:endParaRPr lang="tr-TR"/>
        </a:p>
      </dgm:t>
    </dgm:pt>
    <dgm:pt modelId="{5EFB701D-99A0-40E1-A1AF-959D98B7173B}" type="sibTrans" cxnId="{D467C538-5D67-4862-A54C-493E481C2423}">
      <dgm:prSet/>
      <dgm:spPr/>
      <dgm:t>
        <a:bodyPr/>
        <a:lstStyle/>
        <a:p>
          <a:endParaRPr lang="tr-TR"/>
        </a:p>
      </dgm:t>
    </dgm:pt>
    <dgm:pt modelId="{DB81A88F-FC10-47F5-BA46-09C604503FC1}" type="pres">
      <dgm:prSet presAssocID="{C9012895-C2D5-43B8-A2DB-ECB2DCC91FFC}" presName="linearFlow" presStyleCnt="0">
        <dgm:presLayoutVars>
          <dgm:dir/>
          <dgm:resizeHandles val="exact"/>
        </dgm:presLayoutVars>
      </dgm:prSet>
      <dgm:spPr/>
      <dgm:t>
        <a:bodyPr/>
        <a:lstStyle/>
        <a:p>
          <a:endParaRPr lang="tr-TR"/>
        </a:p>
      </dgm:t>
    </dgm:pt>
    <dgm:pt modelId="{C0FCF61E-F3BF-4954-A6B8-BFB74859F81E}" type="pres">
      <dgm:prSet presAssocID="{BE72A05C-538C-4C66-9C7C-047A459DE2B4}" presName="composite" presStyleCnt="0"/>
      <dgm:spPr/>
    </dgm:pt>
    <dgm:pt modelId="{7D74CBC3-1C61-478E-9CD2-B4AD4BF527D9}" type="pres">
      <dgm:prSet presAssocID="{BE72A05C-538C-4C66-9C7C-047A459DE2B4}" presName="imgShp" presStyleLbl="fgImgPlace1" presStyleIdx="0" presStyleCnt="7" custLinFactX="-100000" custLinFactNeighborX="-147238"/>
      <dgm:spPr/>
    </dgm:pt>
    <dgm:pt modelId="{9BF0684A-40A6-45F7-99F7-38F997EE46ED}" type="pres">
      <dgm:prSet presAssocID="{BE72A05C-538C-4C66-9C7C-047A459DE2B4}" presName="txShp" presStyleLbl="node1" presStyleIdx="0" presStyleCnt="7" custScaleX="145191" custLinFactNeighborX="1297">
        <dgm:presLayoutVars>
          <dgm:bulletEnabled val="1"/>
        </dgm:presLayoutVars>
      </dgm:prSet>
      <dgm:spPr/>
      <dgm:t>
        <a:bodyPr/>
        <a:lstStyle/>
        <a:p>
          <a:endParaRPr lang="tr-TR"/>
        </a:p>
      </dgm:t>
    </dgm:pt>
    <dgm:pt modelId="{275FFD88-A672-41B0-A3D8-702067FA0029}" type="pres">
      <dgm:prSet presAssocID="{8CDC38EA-AAB6-4ACC-9071-05286AA87602}" presName="spacing" presStyleCnt="0"/>
      <dgm:spPr/>
    </dgm:pt>
    <dgm:pt modelId="{533F2D9E-8231-45F6-91C1-F66FF3ABEDFF}" type="pres">
      <dgm:prSet presAssocID="{41E85EA9-EF6D-4D4E-BE12-0091331A8C8A}" presName="composite" presStyleCnt="0"/>
      <dgm:spPr/>
    </dgm:pt>
    <dgm:pt modelId="{3330C9B1-83C1-4081-AA87-7755A1DE47A1}" type="pres">
      <dgm:prSet presAssocID="{41E85EA9-EF6D-4D4E-BE12-0091331A8C8A}" presName="imgShp" presStyleLbl="fgImgPlace1" presStyleIdx="1" presStyleCnt="7" custLinFactX="-100000" custLinFactNeighborX="-147238"/>
      <dgm:spPr/>
    </dgm:pt>
    <dgm:pt modelId="{2013A2CB-030F-4E6B-B1CB-9B739AF8C0BB}" type="pres">
      <dgm:prSet presAssocID="{41E85EA9-EF6D-4D4E-BE12-0091331A8C8A}" presName="txShp" presStyleLbl="node1" presStyleIdx="1" presStyleCnt="7" custScaleX="145191" custLinFactNeighborX="1297">
        <dgm:presLayoutVars>
          <dgm:bulletEnabled val="1"/>
        </dgm:presLayoutVars>
      </dgm:prSet>
      <dgm:spPr/>
      <dgm:t>
        <a:bodyPr/>
        <a:lstStyle/>
        <a:p>
          <a:endParaRPr lang="tr-TR"/>
        </a:p>
      </dgm:t>
    </dgm:pt>
    <dgm:pt modelId="{DF310F6C-6627-4CFC-A487-5B211ED10D56}" type="pres">
      <dgm:prSet presAssocID="{36C789C0-FAB6-4311-9AAD-53B7B6647929}" presName="spacing" presStyleCnt="0"/>
      <dgm:spPr/>
    </dgm:pt>
    <dgm:pt modelId="{7EB69784-E2EC-41A2-BCF6-A0EA4230F01D}" type="pres">
      <dgm:prSet presAssocID="{9DF13BF9-52DB-4735-BB42-A2AFB63F9B2E}" presName="composite" presStyleCnt="0"/>
      <dgm:spPr/>
    </dgm:pt>
    <dgm:pt modelId="{3A9A29E1-FD76-4765-BC2B-0210DEA6671B}" type="pres">
      <dgm:prSet presAssocID="{9DF13BF9-52DB-4735-BB42-A2AFB63F9B2E}" presName="imgShp" presStyleLbl="fgImgPlace1" presStyleIdx="2" presStyleCnt="7" custLinFactX="-100000" custLinFactNeighborX="-147238"/>
      <dgm:spPr/>
    </dgm:pt>
    <dgm:pt modelId="{8B712AFA-9F83-40CB-A249-672DEA1DE2E9}" type="pres">
      <dgm:prSet presAssocID="{9DF13BF9-52DB-4735-BB42-A2AFB63F9B2E}" presName="txShp" presStyleLbl="node1" presStyleIdx="2" presStyleCnt="7" custScaleX="145191" custLinFactNeighborX="1297">
        <dgm:presLayoutVars>
          <dgm:bulletEnabled val="1"/>
        </dgm:presLayoutVars>
      </dgm:prSet>
      <dgm:spPr/>
      <dgm:t>
        <a:bodyPr/>
        <a:lstStyle/>
        <a:p>
          <a:endParaRPr lang="tr-TR"/>
        </a:p>
      </dgm:t>
    </dgm:pt>
    <dgm:pt modelId="{2789B30D-ACDE-4922-9266-4214CDE26FCC}" type="pres">
      <dgm:prSet presAssocID="{9AA89502-A94B-41C2-8B76-5B07885644E2}" presName="spacing" presStyleCnt="0"/>
      <dgm:spPr/>
    </dgm:pt>
    <dgm:pt modelId="{798B1502-BCBE-4329-A92C-CBF4E5B92BDC}" type="pres">
      <dgm:prSet presAssocID="{81708450-5447-47B8-AB0F-5E7365233F04}" presName="composite" presStyleCnt="0"/>
      <dgm:spPr/>
    </dgm:pt>
    <dgm:pt modelId="{59DBA26A-5D62-4ACD-A46B-5DCF85FA8DB2}" type="pres">
      <dgm:prSet presAssocID="{81708450-5447-47B8-AB0F-5E7365233F04}" presName="imgShp" presStyleLbl="fgImgPlace1" presStyleIdx="3" presStyleCnt="7" custLinFactX="-100000" custLinFactNeighborX="-147238"/>
      <dgm:spPr/>
    </dgm:pt>
    <dgm:pt modelId="{93AF4B16-48AC-4CE8-A4B4-C8E943C9314F}" type="pres">
      <dgm:prSet presAssocID="{81708450-5447-47B8-AB0F-5E7365233F04}" presName="txShp" presStyleLbl="node1" presStyleIdx="3" presStyleCnt="7" custScaleX="145191" custLinFactNeighborX="1297">
        <dgm:presLayoutVars>
          <dgm:bulletEnabled val="1"/>
        </dgm:presLayoutVars>
      </dgm:prSet>
      <dgm:spPr/>
      <dgm:t>
        <a:bodyPr/>
        <a:lstStyle/>
        <a:p>
          <a:endParaRPr lang="tr-TR"/>
        </a:p>
      </dgm:t>
    </dgm:pt>
    <dgm:pt modelId="{A934459A-89CF-4D46-AE88-B081BCA27531}" type="pres">
      <dgm:prSet presAssocID="{E2EC0B87-7F8F-497F-BF2C-F2086FF29687}" presName="spacing" presStyleCnt="0"/>
      <dgm:spPr/>
    </dgm:pt>
    <dgm:pt modelId="{8DC803D0-6C81-478A-A5DD-F00B41F3CBE6}" type="pres">
      <dgm:prSet presAssocID="{C397E387-27F7-4248-A991-FAE0FD037F72}" presName="composite" presStyleCnt="0"/>
      <dgm:spPr/>
    </dgm:pt>
    <dgm:pt modelId="{05F664FD-195A-4D57-BB88-707B9A0BB693}" type="pres">
      <dgm:prSet presAssocID="{C397E387-27F7-4248-A991-FAE0FD037F72}" presName="imgShp" presStyleLbl="fgImgPlace1" presStyleIdx="4" presStyleCnt="7" custLinFactX="-100000" custLinFactNeighborX="-147238"/>
      <dgm:spPr/>
    </dgm:pt>
    <dgm:pt modelId="{5AB7A20E-B51D-417D-91EC-216A73B7463A}" type="pres">
      <dgm:prSet presAssocID="{C397E387-27F7-4248-A991-FAE0FD037F72}" presName="txShp" presStyleLbl="node1" presStyleIdx="4" presStyleCnt="7" custScaleX="145191" custLinFactNeighborX="1297">
        <dgm:presLayoutVars>
          <dgm:bulletEnabled val="1"/>
        </dgm:presLayoutVars>
      </dgm:prSet>
      <dgm:spPr/>
      <dgm:t>
        <a:bodyPr/>
        <a:lstStyle/>
        <a:p>
          <a:endParaRPr lang="tr-TR"/>
        </a:p>
      </dgm:t>
    </dgm:pt>
    <dgm:pt modelId="{3BCB2246-D453-404B-B403-E90390E5D975}" type="pres">
      <dgm:prSet presAssocID="{BEC7CE82-0016-4B52-8B94-312D843D8A25}" presName="spacing" presStyleCnt="0"/>
      <dgm:spPr/>
    </dgm:pt>
    <dgm:pt modelId="{591707F4-E613-4394-AACB-AB8DDE0AE184}" type="pres">
      <dgm:prSet presAssocID="{3D313BA2-2CB9-439D-9AEF-248EEE98C47D}" presName="composite" presStyleCnt="0"/>
      <dgm:spPr/>
    </dgm:pt>
    <dgm:pt modelId="{5F391FA0-6F1E-497F-A3F0-3D94460E1143}" type="pres">
      <dgm:prSet presAssocID="{3D313BA2-2CB9-439D-9AEF-248EEE98C47D}" presName="imgShp" presStyleLbl="fgImgPlace1" presStyleIdx="5" presStyleCnt="7" custLinFactX="-100000" custLinFactNeighborX="-147238"/>
      <dgm:spPr/>
    </dgm:pt>
    <dgm:pt modelId="{52BA854A-382C-433C-B842-E9CEA22D4214}" type="pres">
      <dgm:prSet presAssocID="{3D313BA2-2CB9-439D-9AEF-248EEE98C47D}" presName="txShp" presStyleLbl="node1" presStyleIdx="5" presStyleCnt="7" custScaleX="145191" custLinFactNeighborX="1297">
        <dgm:presLayoutVars>
          <dgm:bulletEnabled val="1"/>
        </dgm:presLayoutVars>
      </dgm:prSet>
      <dgm:spPr/>
      <dgm:t>
        <a:bodyPr/>
        <a:lstStyle/>
        <a:p>
          <a:endParaRPr lang="tr-TR"/>
        </a:p>
      </dgm:t>
    </dgm:pt>
    <dgm:pt modelId="{102832F8-87C4-4C66-9D23-A454154D7812}" type="pres">
      <dgm:prSet presAssocID="{BC2A5605-0F09-44F7-A63A-9E77003231CA}" presName="spacing" presStyleCnt="0"/>
      <dgm:spPr/>
    </dgm:pt>
    <dgm:pt modelId="{C373C398-D105-4822-964B-34631B1F5D9E}" type="pres">
      <dgm:prSet presAssocID="{8F16D36E-39AB-4200-99E0-6CBE6E32B6E8}" presName="composite" presStyleCnt="0"/>
      <dgm:spPr/>
    </dgm:pt>
    <dgm:pt modelId="{C5088BD7-49CB-47C1-AFFF-49FF3D97B6C9}" type="pres">
      <dgm:prSet presAssocID="{8F16D36E-39AB-4200-99E0-6CBE6E32B6E8}" presName="imgShp" presStyleLbl="fgImgPlace1" presStyleIdx="6" presStyleCnt="7" custLinFactX="-100000" custLinFactNeighborX="-147238"/>
      <dgm:spPr/>
    </dgm:pt>
    <dgm:pt modelId="{6F9BEA4C-B305-4279-9021-02440359552D}" type="pres">
      <dgm:prSet presAssocID="{8F16D36E-39AB-4200-99E0-6CBE6E32B6E8}" presName="txShp" presStyleLbl="node1" presStyleIdx="6" presStyleCnt="7" custScaleX="145191" custLinFactNeighborX="1297">
        <dgm:presLayoutVars>
          <dgm:bulletEnabled val="1"/>
        </dgm:presLayoutVars>
      </dgm:prSet>
      <dgm:spPr/>
      <dgm:t>
        <a:bodyPr/>
        <a:lstStyle/>
        <a:p>
          <a:endParaRPr lang="tr-TR"/>
        </a:p>
      </dgm:t>
    </dgm:pt>
  </dgm:ptLst>
  <dgm:cxnLst>
    <dgm:cxn modelId="{589125FA-21E7-4FAE-954D-A24C4F52EC57}" type="presOf" srcId="{BE72A05C-538C-4C66-9C7C-047A459DE2B4}" destId="{9BF0684A-40A6-45F7-99F7-38F997EE46ED}" srcOrd="0" destOrd="0" presId="urn:microsoft.com/office/officeart/2005/8/layout/vList3#1"/>
    <dgm:cxn modelId="{FA640FA8-E446-46C3-8A81-065C69BD537E}" srcId="{C9012895-C2D5-43B8-A2DB-ECB2DCC91FFC}" destId="{BE72A05C-538C-4C66-9C7C-047A459DE2B4}" srcOrd="0" destOrd="0" parTransId="{D5FFF869-4A13-4D0F-ADB8-950F9028EA59}" sibTransId="{8CDC38EA-AAB6-4ACC-9071-05286AA87602}"/>
    <dgm:cxn modelId="{8AFAE59B-6688-4C69-8878-BE72756EFCB6}" type="presOf" srcId="{3D313BA2-2CB9-439D-9AEF-248EEE98C47D}" destId="{52BA854A-382C-433C-B842-E9CEA22D4214}" srcOrd="0" destOrd="0" presId="urn:microsoft.com/office/officeart/2005/8/layout/vList3#1"/>
    <dgm:cxn modelId="{352C4B52-6092-4DC6-9623-F53505CA8A4A}" type="presOf" srcId="{C397E387-27F7-4248-A991-FAE0FD037F72}" destId="{5AB7A20E-B51D-417D-91EC-216A73B7463A}" srcOrd="0" destOrd="0" presId="urn:microsoft.com/office/officeart/2005/8/layout/vList3#1"/>
    <dgm:cxn modelId="{16A8119D-72FE-45B8-A99C-17858E13C74D}" type="presOf" srcId="{81708450-5447-47B8-AB0F-5E7365233F04}" destId="{93AF4B16-48AC-4CE8-A4B4-C8E943C9314F}" srcOrd="0" destOrd="0" presId="urn:microsoft.com/office/officeart/2005/8/layout/vList3#1"/>
    <dgm:cxn modelId="{CE3BF891-44D2-4276-BEFB-4578AF151B6A}" type="presOf" srcId="{C9012895-C2D5-43B8-A2DB-ECB2DCC91FFC}" destId="{DB81A88F-FC10-47F5-BA46-09C604503FC1}" srcOrd="0" destOrd="0" presId="urn:microsoft.com/office/officeart/2005/8/layout/vList3#1"/>
    <dgm:cxn modelId="{D467C538-5D67-4862-A54C-493E481C2423}" srcId="{C9012895-C2D5-43B8-A2DB-ECB2DCC91FFC}" destId="{8F16D36E-39AB-4200-99E0-6CBE6E32B6E8}" srcOrd="6" destOrd="0" parTransId="{13AAD9DC-DD1E-4BA1-BCEB-752732E0326A}" sibTransId="{5EFB701D-99A0-40E1-A1AF-959D98B7173B}"/>
    <dgm:cxn modelId="{D142B26B-E59C-40E6-804F-E29B4AB30075}" type="presOf" srcId="{9DF13BF9-52DB-4735-BB42-A2AFB63F9B2E}" destId="{8B712AFA-9F83-40CB-A249-672DEA1DE2E9}" srcOrd="0" destOrd="0" presId="urn:microsoft.com/office/officeart/2005/8/layout/vList3#1"/>
    <dgm:cxn modelId="{2C2C9C03-50DA-4FA1-92C7-C03747F5054D}" srcId="{C9012895-C2D5-43B8-A2DB-ECB2DCC91FFC}" destId="{C397E387-27F7-4248-A991-FAE0FD037F72}" srcOrd="4" destOrd="0" parTransId="{B0E1A296-B2A6-43B3-AEA4-98FEFBD72BD4}" sibTransId="{BEC7CE82-0016-4B52-8B94-312D843D8A25}"/>
    <dgm:cxn modelId="{6515EC8F-4A5A-409E-9916-8463F3F1ECC1}" srcId="{C9012895-C2D5-43B8-A2DB-ECB2DCC91FFC}" destId="{81708450-5447-47B8-AB0F-5E7365233F04}" srcOrd="3" destOrd="0" parTransId="{5150AFBC-81C8-46B0-857C-3D3E8C47D66D}" sibTransId="{E2EC0B87-7F8F-497F-BF2C-F2086FF29687}"/>
    <dgm:cxn modelId="{E5535416-7C34-4C31-A844-F307D0034E83}" type="presOf" srcId="{41E85EA9-EF6D-4D4E-BE12-0091331A8C8A}" destId="{2013A2CB-030F-4E6B-B1CB-9B739AF8C0BB}" srcOrd="0" destOrd="0" presId="urn:microsoft.com/office/officeart/2005/8/layout/vList3#1"/>
    <dgm:cxn modelId="{D5865C68-628F-4DF5-8119-15A91366F946}" srcId="{C9012895-C2D5-43B8-A2DB-ECB2DCC91FFC}" destId="{9DF13BF9-52DB-4735-BB42-A2AFB63F9B2E}" srcOrd="2" destOrd="0" parTransId="{3AA93269-9430-47BC-A159-F8768C32E9E5}" sibTransId="{9AA89502-A94B-41C2-8B76-5B07885644E2}"/>
    <dgm:cxn modelId="{AD466AC6-9A66-432E-898F-2741B66D77F5}" srcId="{C9012895-C2D5-43B8-A2DB-ECB2DCC91FFC}" destId="{41E85EA9-EF6D-4D4E-BE12-0091331A8C8A}" srcOrd="1" destOrd="0" parTransId="{1F9AEAE0-07A6-4D61-A18B-886E26F4A670}" sibTransId="{36C789C0-FAB6-4311-9AAD-53B7B6647929}"/>
    <dgm:cxn modelId="{A8CC8562-0CFA-42E6-B0D3-286382674BCE}" srcId="{C9012895-C2D5-43B8-A2DB-ECB2DCC91FFC}" destId="{3D313BA2-2CB9-439D-9AEF-248EEE98C47D}" srcOrd="5" destOrd="0" parTransId="{975201F4-0350-4B40-831E-908FD3C17C5C}" sibTransId="{BC2A5605-0F09-44F7-A63A-9E77003231CA}"/>
    <dgm:cxn modelId="{532B6F6C-F70E-4741-A25E-5668F4099B4B}" type="presOf" srcId="{8F16D36E-39AB-4200-99E0-6CBE6E32B6E8}" destId="{6F9BEA4C-B305-4279-9021-02440359552D}" srcOrd="0" destOrd="0" presId="urn:microsoft.com/office/officeart/2005/8/layout/vList3#1"/>
    <dgm:cxn modelId="{209BD894-4714-4071-8138-FDA6ECC55567}" type="presParOf" srcId="{DB81A88F-FC10-47F5-BA46-09C604503FC1}" destId="{C0FCF61E-F3BF-4954-A6B8-BFB74859F81E}" srcOrd="0" destOrd="0" presId="urn:microsoft.com/office/officeart/2005/8/layout/vList3#1"/>
    <dgm:cxn modelId="{C93BEE47-7DF3-4D30-9556-C611CD260767}" type="presParOf" srcId="{C0FCF61E-F3BF-4954-A6B8-BFB74859F81E}" destId="{7D74CBC3-1C61-478E-9CD2-B4AD4BF527D9}" srcOrd="0" destOrd="0" presId="urn:microsoft.com/office/officeart/2005/8/layout/vList3#1"/>
    <dgm:cxn modelId="{F1D0BE8C-7290-4F81-B779-F6DBF2EF3017}" type="presParOf" srcId="{C0FCF61E-F3BF-4954-A6B8-BFB74859F81E}" destId="{9BF0684A-40A6-45F7-99F7-38F997EE46ED}" srcOrd="1" destOrd="0" presId="urn:microsoft.com/office/officeart/2005/8/layout/vList3#1"/>
    <dgm:cxn modelId="{A9D42478-F0D1-40A9-8619-B4E14C60A983}" type="presParOf" srcId="{DB81A88F-FC10-47F5-BA46-09C604503FC1}" destId="{275FFD88-A672-41B0-A3D8-702067FA0029}" srcOrd="1" destOrd="0" presId="urn:microsoft.com/office/officeart/2005/8/layout/vList3#1"/>
    <dgm:cxn modelId="{A9833378-2E22-47ED-9473-51C7791F435D}" type="presParOf" srcId="{DB81A88F-FC10-47F5-BA46-09C604503FC1}" destId="{533F2D9E-8231-45F6-91C1-F66FF3ABEDFF}" srcOrd="2" destOrd="0" presId="urn:microsoft.com/office/officeart/2005/8/layout/vList3#1"/>
    <dgm:cxn modelId="{757F0C24-5698-4C4E-90D4-41770E45FE54}" type="presParOf" srcId="{533F2D9E-8231-45F6-91C1-F66FF3ABEDFF}" destId="{3330C9B1-83C1-4081-AA87-7755A1DE47A1}" srcOrd="0" destOrd="0" presId="urn:microsoft.com/office/officeart/2005/8/layout/vList3#1"/>
    <dgm:cxn modelId="{4519E54B-99A5-4DD2-8A44-049D4BBF3D96}" type="presParOf" srcId="{533F2D9E-8231-45F6-91C1-F66FF3ABEDFF}" destId="{2013A2CB-030F-4E6B-B1CB-9B739AF8C0BB}" srcOrd="1" destOrd="0" presId="urn:microsoft.com/office/officeart/2005/8/layout/vList3#1"/>
    <dgm:cxn modelId="{E41D557A-42EA-4E6B-8BE6-FD49C2C1F13D}" type="presParOf" srcId="{DB81A88F-FC10-47F5-BA46-09C604503FC1}" destId="{DF310F6C-6627-4CFC-A487-5B211ED10D56}" srcOrd="3" destOrd="0" presId="urn:microsoft.com/office/officeart/2005/8/layout/vList3#1"/>
    <dgm:cxn modelId="{627E4C84-7922-4ACB-87B6-D4DFE54D4844}" type="presParOf" srcId="{DB81A88F-FC10-47F5-BA46-09C604503FC1}" destId="{7EB69784-E2EC-41A2-BCF6-A0EA4230F01D}" srcOrd="4" destOrd="0" presId="urn:microsoft.com/office/officeart/2005/8/layout/vList3#1"/>
    <dgm:cxn modelId="{897A625A-3F6B-4815-BC4E-637359F7CB06}" type="presParOf" srcId="{7EB69784-E2EC-41A2-BCF6-A0EA4230F01D}" destId="{3A9A29E1-FD76-4765-BC2B-0210DEA6671B}" srcOrd="0" destOrd="0" presId="urn:microsoft.com/office/officeart/2005/8/layout/vList3#1"/>
    <dgm:cxn modelId="{E75A87F2-96AB-441E-ABB9-A866811B279F}" type="presParOf" srcId="{7EB69784-E2EC-41A2-BCF6-A0EA4230F01D}" destId="{8B712AFA-9F83-40CB-A249-672DEA1DE2E9}" srcOrd="1" destOrd="0" presId="urn:microsoft.com/office/officeart/2005/8/layout/vList3#1"/>
    <dgm:cxn modelId="{C6847E78-A2D6-4E6E-A4FD-B48A7BD3C261}" type="presParOf" srcId="{DB81A88F-FC10-47F5-BA46-09C604503FC1}" destId="{2789B30D-ACDE-4922-9266-4214CDE26FCC}" srcOrd="5" destOrd="0" presId="urn:microsoft.com/office/officeart/2005/8/layout/vList3#1"/>
    <dgm:cxn modelId="{695B7100-DE3A-4C59-9DF3-75B31938482C}" type="presParOf" srcId="{DB81A88F-FC10-47F5-BA46-09C604503FC1}" destId="{798B1502-BCBE-4329-A92C-CBF4E5B92BDC}" srcOrd="6" destOrd="0" presId="urn:microsoft.com/office/officeart/2005/8/layout/vList3#1"/>
    <dgm:cxn modelId="{0926578E-B4EF-4438-BAA5-673D8E19FF4C}" type="presParOf" srcId="{798B1502-BCBE-4329-A92C-CBF4E5B92BDC}" destId="{59DBA26A-5D62-4ACD-A46B-5DCF85FA8DB2}" srcOrd="0" destOrd="0" presId="urn:microsoft.com/office/officeart/2005/8/layout/vList3#1"/>
    <dgm:cxn modelId="{142F7D3A-E988-4AA4-9839-C62DCBD12149}" type="presParOf" srcId="{798B1502-BCBE-4329-A92C-CBF4E5B92BDC}" destId="{93AF4B16-48AC-4CE8-A4B4-C8E943C9314F}" srcOrd="1" destOrd="0" presId="urn:microsoft.com/office/officeart/2005/8/layout/vList3#1"/>
    <dgm:cxn modelId="{EECE7304-2800-4A70-917D-6D6DF4130B2C}" type="presParOf" srcId="{DB81A88F-FC10-47F5-BA46-09C604503FC1}" destId="{A934459A-89CF-4D46-AE88-B081BCA27531}" srcOrd="7" destOrd="0" presId="urn:microsoft.com/office/officeart/2005/8/layout/vList3#1"/>
    <dgm:cxn modelId="{373D457C-93CC-4E4A-B465-F4D080E3281E}" type="presParOf" srcId="{DB81A88F-FC10-47F5-BA46-09C604503FC1}" destId="{8DC803D0-6C81-478A-A5DD-F00B41F3CBE6}" srcOrd="8" destOrd="0" presId="urn:microsoft.com/office/officeart/2005/8/layout/vList3#1"/>
    <dgm:cxn modelId="{224AF6BC-1B9F-4C6D-9562-0350021DA7DD}" type="presParOf" srcId="{8DC803D0-6C81-478A-A5DD-F00B41F3CBE6}" destId="{05F664FD-195A-4D57-BB88-707B9A0BB693}" srcOrd="0" destOrd="0" presId="urn:microsoft.com/office/officeart/2005/8/layout/vList3#1"/>
    <dgm:cxn modelId="{B108ACA1-C744-4B57-B794-5BC18932027D}" type="presParOf" srcId="{8DC803D0-6C81-478A-A5DD-F00B41F3CBE6}" destId="{5AB7A20E-B51D-417D-91EC-216A73B7463A}" srcOrd="1" destOrd="0" presId="urn:microsoft.com/office/officeart/2005/8/layout/vList3#1"/>
    <dgm:cxn modelId="{467BA021-67E3-4EE0-9F2A-E2CBAA5537B5}" type="presParOf" srcId="{DB81A88F-FC10-47F5-BA46-09C604503FC1}" destId="{3BCB2246-D453-404B-B403-E90390E5D975}" srcOrd="9" destOrd="0" presId="urn:microsoft.com/office/officeart/2005/8/layout/vList3#1"/>
    <dgm:cxn modelId="{D5E79271-106A-4C1E-BC97-CF8820E7DE56}" type="presParOf" srcId="{DB81A88F-FC10-47F5-BA46-09C604503FC1}" destId="{591707F4-E613-4394-AACB-AB8DDE0AE184}" srcOrd="10" destOrd="0" presId="urn:microsoft.com/office/officeart/2005/8/layout/vList3#1"/>
    <dgm:cxn modelId="{81056B2B-8A6D-4C01-9FFB-C9C2FB105B75}" type="presParOf" srcId="{591707F4-E613-4394-AACB-AB8DDE0AE184}" destId="{5F391FA0-6F1E-497F-A3F0-3D94460E1143}" srcOrd="0" destOrd="0" presId="urn:microsoft.com/office/officeart/2005/8/layout/vList3#1"/>
    <dgm:cxn modelId="{D318CDEF-47DE-40CA-8950-173CCC201CAD}" type="presParOf" srcId="{591707F4-E613-4394-AACB-AB8DDE0AE184}" destId="{52BA854A-382C-433C-B842-E9CEA22D4214}" srcOrd="1" destOrd="0" presId="urn:microsoft.com/office/officeart/2005/8/layout/vList3#1"/>
    <dgm:cxn modelId="{165F1325-D358-4B7E-AF71-AAA5F43826DF}" type="presParOf" srcId="{DB81A88F-FC10-47F5-BA46-09C604503FC1}" destId="{102832F8-87C4-4C66-9D23-A454154D7812}" srcOrd="11" destOrd="0" presId="urn:microsoft.com/office/officeart/2005/8/layout/vList3#1"/>
    <dgm:cxn modelId="{DFAC83C5-F1CD-4280-B325-E88F0E7D88A2}" type="presParOf" srcId="{DB81A88F-FC10-47F5-BA46-09C604503FC1}" destId="{C373C398-D105-4822-964B-34631B1F5D9E}" srcOrd="12" destOrd="0" presId="urn:microsoft.com/office/officeart/2005/8/layout/vList3#1"/>
    <dgm:cxn modelId="{A1D346FA-1772-4C1C-A0AD-BB4D0D7E2EB3}" type="presParOf" srcId="{C373C398-D105-4822-964B-34631B1F5D9E}" destId="{C5088BD7-49CB-47C1-AFFF-49FF3D97B6C9}" srcOrd="0" destOrd="0" presId="urn:microsoft.com/office/officeart/2005/8/layout/vList3#1"/>
    <dgm:cxn modelId="{A8D637B2-464A-4DF3-92DC-751C92581A30}" type="presParOf" srcId="{C373C398-D105-4822-964B-34631B1F5D9E}" destId="{6F9BEA4C-B305-4279-9021-02440359552D}" srcOrd="1" destOrd="0" presId="urn:microsoft.com/office/officeart/2005/8/layout/vList3#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CC2D17-4A66-4AE9-826D-1A915ACC2FFD}" type="doc">
      <dgm:prSet loTypeId="urn:microsoft.com/office/officeart/2009/3/layout/PhasedProcess" loCatId="process" qsTypeId="urn:microsoft.com/office/officeart/2005/8/quickstyle/3d3" qsCatId="3D" csTypeId="urn:microsoft.com/office/officeart/2005/8/colors/colorful1#5" csCatId="colorful" phldr="1"/>
      <dgm:spPr/>
      <dgm:t>
        <a:bodyPr/>
        <a:lstStyle/>
        <a:p>
          <a:endParaRPr lang="tr-TR"/>
        </a:p>
      </dgm:t>
    </dgm:pt>
    <dgm:pt modelId="{5822603A-276C-4E63-9E1C-9DDECBB280FC}">
      <dgm:prSet custT="1"/>
      <dgm:spPr/>
      <dgm:t>
        <a:bodyPr/>
        <a:lstStyle/>
        <a:p>
          <a:pPr algn="ctr" rtl="0"/>
          <a:r>
            <a:rPr lang="tr-TR" sz="2200" dirty="0" smtClean="0">
              <a:latin typeface="Times New Roman" pitchFamily="18" charset="0"/>
              <a:cs typeface="Times New Roman" pitchFamily="18" charset="0"/>
            </a:rPr>
            <a:t>Yatırımın kalbi olan bölge her iki boyut açısından en uygun yatırım alanıdır.</a:t>
          </a:r>
          <a:endParaRPr lang="tr-TR" sz="2200" dirty="0">
            <a:latin typeface="Times New Roman" pitchFamily="18" charset="0"/>
            <a:cs typeface="Times New Roman" pitchFamily="18" charset="0"/>
          </a:endParaRPr>
        </a:p>
      </dgm:t>
    </dgm:pt>
    <dgm:pt modelId="{F9D3443B-D997-4450-9F16-80B3BAFE445F}" type="parTrans" cxnId="{0739FCEE-9CDB-4F10-8CD1-AC873AFE08A4}">
      <dgm:prSet/>
      <dgm:spPr/>
      <dgm:t>
        <a:bodyPr/>
        <a:lstStyle/>
        <a:p>
          <a:endParaRPr lang="tr-TR"/>
        </a:p>
      </dgm:t>
    </dgm:pt>
    <dgm:pt modelId="{4812F726-48B7-47B2-B51C-FF228A968A05}" type="sibTrans" cxnId="{0739FCEE-9CDB-4F10-8CD1-AC873AFE08A4}">
      <dgm:prSet/>
      <dgm:spPr/>
      <dgm:t>
        <a:bodyPr/>
        <a:lstStyle/>
        <a:p>
          <a:endParaRPr lang="tr-TR"/>
        </a:p>
      </dgm:t>
    </dgm:pt>
    <dgm:pt modelId="{C8158467-B479-4BE3-8285-570B99B12545}">
      <dgm:prSet/>
      <dgm:spPr/>
      <dgm:t>
        <a:bodyPr/>
        <a:lstStyle/>
        <a:p>
          <a:pPr rtl="0"/>
          <a:endParaRPr lang="tr-TR" dirty="0">
            <a:latin typeface="Times New Roman" pitchFamily="18" charset="0"/>
            <a:cs typeface="Times New Roman" pitchFamily="18" charset="0"/>
          </a:endParaRPr>
        </a:p>
      </dgm:t>
    </dgm:pt>
    <dgm:pt modelId="{B8ADB52F-2BAC-463C-8A20-584AB07E70D3}" type="sibTrans" cxnId="{6C594F2F-FA63-4912-848F-64973146BA0E}">
      <dgm:prSet/>
      <dgm:spPr/>
      <dgm:t>
        <a:bodyPr/>
        <a:lstStyle/>
        <a:p>
          <a:endParaRPr lang="tr-TR"/>
        </a:p>
      </dgm:t>
    </dgm:pt>
    <dgm:pt modelId="{EE82A86C-0100-4460-887D-D86CB8DA1FB9}" type="parTrans" cxnId="{6C594F2F-FA63-4912-848F-64973146BA0E}">
      <dgm:prSet/>
      <dgm:spPr/>
      <dgm:t>
        <a:bodyPr/>
        <a:lstStyle/>
        <a:p>
          <a:endParaRPr lang="tr-TR"/>
        </a:p>
      </dgm:t>
    </dgm:pt>
    <dgm:pt modelId="{736F3D90-4C7C-42D6-BB09-BD183DFCD3A9}" type="pres">
      <dgm:prSet presAssocID="{C4CC2D17-4A66-4AE9-826D-1A915ACC2FFD}" presName="Name0" presStyleCnt="0">
        <dgm:presLayoutVars>
          <dgm:chMax val="3"/>
          <dgm:chPref val="3"/>
          <dgm:bulletEnabled val="1"/>
          <dgm:dir/>
          <dgm:animLvl val="lvl"/>
        </dgm:presLayoutVars>
      </dgm:prSet>
      <dgm:spPr/>
      <dgm:t>
        <a:bodyPr/>
        <a:lstStyle/>
        <a:p>
          <a:endParaRPr lang="tr-TR"/>
        </a:p>
      </dgm:t>
    </dgm:pt>
    <dgm:pt modelId="{FF26899F-F8F0-46C6-88F2-B7F79C2AE87B}" type="pres">
      <dgm:prSet presAssocID="{C4CC2D17-4A66-4AE9-826D-1A915ACC2FFD}" presName="middleComposite" presStyleCnt="0"/>
      <dgm:spPr/>
    </dgm:pt>
    <dgm:pt modelId="{9481EB74-3B8D-48C6-80FA-A3E6DC35644A}" type="pres">
      <dgm:prSet presAssocID="{C4CC2D17-4A66-4AE9-826D-1A915ACC2FFD}" presName="leftComposite" presStyleCnt="0"/>
      <dgm:spPr/>
    </dgm:pt>
    <dgm:pt modelId="{363092E5-7214-4352-B673-B97707AE5AC3}" type="pres">
      <dgm:prSet presAssocID="{5822603A-276C-4E63-9E1C-9DDECBB280FC}" presName="childText1_1" presStyleLbl="vennNode1" presStyleIdx="0" presStyleCnt="3" custScaleX="130436" custScaleY="132706">
        <dgm:presLayoutVars>
          <dgm:chMax val="0"/>
          <dgm:chPref val="0"/>
        </dgm:presLayoutVars>
      </dgm:prSet>
      <dgm:spPr/>
      <dgm:t>
        <a:bodyPr/>
        <a:lstStyle/>
        <a:p>
          <a:endParaRPr lang="tr-TR"/>
        </a:p>
      </dgm:t>
    </dgm:pt>
    <dgm:pt modelId="{D8A75F07-07FA-48C1-8E50-8AF2724F444E}" type="pres">
      <dgm:prSet presAssocID="{5822603A-276C-4E63-9E1C-9DDECBB280FC}" presName="ellipse1" presStyleLbl="vennNode1" presStyleIdx="1" presStyleCnt="3" custScaleX="151339" custScaleY="148628" custLinFactX="-16120" custLinFactNeighborX="-100000"/>
      <dgm:spPr/>
    </dgm:pt>
    <dgm:pt modelId="{31405AA5-0439-4D8F-8FA8-3C4FE630D69C}" type="pres">
      <dgm:prSet presAssocID="{5822603A-276C-4E63-9E1C-9DDECBB280FC}" presName="ellipse2" presStyleLbl="vennNode1" presStyleIdx="2" presStyleCnt="3" custScaleX="175647" custScaleY="177307" custLinFactX="57796" custLinFactNeighborX="100000" custLinFactNeighborY="-94142"/>
      <dgm:spPr/>
    </dgm:pt>
    <dgm:pt modelId="{11239345-173E-4990-8BE8-9249A7DAC65E}" type="pres">
      <dgm:prSet presAssocID="{C4CC2D17-4A66-4AE9-826D-1A915ACC2FFD}" presName="parentText1" presStyleLbl="revTx" presStyleIdx="0" presStyleCnt="1">
        <dgm:presLayoutVars>
          <dgm:chMax val="4"/>
          <dgm:chPref val="3"/>
          <dgm:bulletEnabled val="1"/>
        </dgm:presLayoutVars>
      </dgm:prSet>
      <dgm:spPr/>
      <dgm:t>
        <a:bodyPr/>
        <a:lstStyle/>
        <a:p>
          <a:endParaRPr lang="tr-TR"/>
        </a:p>
      </dgm:t>
    </dgm:pt>
  </dgm:ptLst>
  <dgm:cxnLst>
    <dgm:cxn modelId="{43E2EDD4-2C77-448E-80FD-019A636E43AF}" type="presOf" srcId="{5822603A-276C-4E63-9E1C-9DDECBB280FC}" destId="{363092E5-7214-4352-B673-B97707AE5AC3}" srcOrd="0" destOrd="0" presId="urn:microsoft.com/office/officeart/2009/3/layout/PhasedProcess"/>
    <dgm:cxn modelId="{F0CB1C21-9F13-42B2-BA84-75D8F1172431}" type="presOf" srcId="{C8158467-B479-4BE3-8285-570B99B12545}" destId="{11239345-173E-4990-8BE8-9249A7DAC65E}" srcOrd="0" destOrd="0" presId="urn:microsoft.com/office/officeart/2009/3/layout/PhasedProcess"/>
    <dgm:cxn modelId="{58DF2CD7-3284-49C4-9487-A40CF7DD9877}" type="presOf" srcId="{C4CC2D17-4A66-4AE9-826D-1A915ACC2FFD}" destId="{736F3D90-4C7C-42D6-BB09-BD183DFCD3A9}" srcOrd="0" destOrd="0" presId="urn:microsoft.com/office/officeart/2009/3/layout/PhasedProcess"/>
    <dgm:cxn modelId="{0739FCEE-9CDB-4F10-8CD1-AC873AFE08A4}" srcId="{C8158467-B479-4BE3-8285-570B99B12545}" destId="{5822603A-276C-4E63-9E1C-9DDECBB280FC}" srcOrd="0" destOrd="0" parTransId="{F9D3443B-D997-4450-9F16-80B3BAFE445F}" sibTransId="{4812F726-48B7-47B2-B51C-FF228A968A05}"/>
    <dgm:cxn modelId="{6C594F2F-FA63-4912-848F-64973146BA0E}" srcId="{C4CC2D17-4A66-4AE9-826D-1A915ACC2FFD}" destId="{C8158467-B479-4BE3-8285-570B99B12545}" srcOrd="0" destOrd="0" parTransId="{EE82A86C-0100-4460-887D-D86CB8DA1FB9}" sibTransId="{B8ADB52F-2BAC-463C-8A20-584AB07E70D3}"/>
    <dgm:cxn modelId="{71FA33F3-258B-4428-98A5-B0E848C5FAB8}" type="presParOf" srcId="{736F3D90-4C7C-42D6-BB09-BD183DFCD3A9}" destId="{FF26899F-F8F0-46C6-88F2-B7F79C2AE87B}" srcOrd="0" destOrd="0" presId="urn:microsoft.com/office/officeart/2009/3/layout/PhasedProcess"/>
    <dgm:cxn modelId="{2CE8B7DA-8A1E-4AD8-A378-1E35ABF001D1}" type="presParOf" srcId="{736F3D90-4C7C-42D6-BB09-BD183DFCD3A9}" destId="{9481EB74-3B8D-48C6-80FA-A3E6DC35644A}" srcOrd="1" destOrd="0" presId="urn:microsoft.com/office/officeart/2009/3/layout/PhasedProcess"/>
    <dgm:cxn modelId="{8B3255E5-498D-417F-8226-FB3855C17400}" type="presParOf" srcId="{9481EB74-3B8D-48C6-80FA-A3E6DC35644A}" destId="{363092E5-7214-4352-B673-B97707AE5AC3}" srcOrd="0" destOrd="0" presId="urn:microsoft.com/office/officeart/2009/3/layout/PhasedProcess"/>
    <dgm:cxn modelId="{0137692C-6BDB-47F1-B590-60499E32114A}" type="presParOf" srcId="{9481EB74-3B8D-48C6-80FA-A3E6DC35644A}" destId="{D8A75F07-07FA-48C1-8E50-8AF2724F444E}" srcOrd="1" destOrd="0" presId="urn:microsoft.com/office/officeart/2009/3/layout/PhasedProcess"/>
    <dgm:cxn modelId="{031DCA8E-72DA-41A9-8439-4A03ED552E10}" type="presParOf" srcId="{9481EB74-3B8D-48C6-80FA-A3E6DC35644A}" destId="{31405AA5-0439-4D8F-8FA8-3C4FE630D69C}" srcOrd="2" destOrd="0" presId="urn:microsoft.com/office/officeart/2009/3/layout/PhasedProcess"/>
    <dgm:cxn modelId="{2D082B1F-28EE-49C6-B461-57E3116D32F9}" type="presParOf" srcId="{736F3D90-4C7C-42D6-BB09-BD183DFCD3A9}" destId="{11239345-173E-4990-8BE8-9249A7DAC65E}" srcOrd="2" destOrd="0" presId="urn:microsoft.com/office/officeart/2009/3/layout/PhasedProcess"/>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96C366-026A-4F82-A7BC-DB0E6EBE6DEB}" type="doc">
      <dgm:prSet loTypeId="urn:microsoft.com/office/officeart/2005/8/layout/bProcess2" loCatId="process" qsTypeId="urn:microsoft.com/office/officeart/2005/8/quickstyle/3d2" qsCatId="3D" csTypeId="urn:microsoft.com/office/officeart/2005/8/colors/accent2_1" csCatId="accent2" phldr="1"/>
      <dgm:spPr/>
      <dgm:t>
        <a:bodyPr/>
        <a:lstStyle/>
        <a:p>
          <a:endParaRPr lang="tr-TR"/>
        </a:p>
      </dgm:t>
    </dgm:pt>
    <dgm:pt modelId="{505664A8-F381-4B6D-AA1D-2DD08E09D870}">
      <dgm:prSet/>
      <dgm:spPr>
        <a:solidFill>
          <a:schemeClr val="accent2">
            <a:lumMod val="20000"/>
            <a:lumOff val="80000"/>
          </a:schemeClr>
        </a:solidFill>
      </dgm:spPr>
      <dgm:t>
        <a:bodyPr/>
        <a:lstStyle/>
        <a:p>
          <a:pPr algn="l" rtl="0"/>
          <a:r>
            <a:rPr lang="tr-TR" b="1" dirty="0" smtClean="0">
              <a:latin typeface="Times New Roman" pitchFamily="18" charset="0"/>
              <a:cs typeface="Times New Roman" pitchFamily="18" charset="0"/>
            </a:rPr>
            <a:t>Yatırımın Kalbinin Eşiğindeki İşletmeler:</a:t>
          </a:r>
          <a:endParaRPr lang="tr-TR" dirty="0">
            <a:latin typeface="Times New Roman" pitchFamily="18" charset="0"/>
            <a:cs typeface="Times New Roman" pitchFamily="18" charset="0"/>
          </a:endParaRPr>
        </a:p>
      </dgm:t>
    </dgm:pt>
    <dgm:pt modelId="{1224EE15-5C58-47D6-BA72-58FB04634E94}" type="parTrans" cxnId="{05A9EC8E-96E9-4712-B497-56C96238C6FB}">
      <dgm:prSet/>
      <dgm:spPr/>
      <dgm:t>
        <a:bodyPr/>
        <a:lstStyle/>
        <a:p>
          <a:pPr algn="l"/>
          <a:endParaRPr lang="tr-TR"/>
        </a:p>
      </dgm:t>
    </dgm:pt>
    <dgm:pt modelId="{CBF1ACAF-12C0-42B3-A9E5-98197E93D659}" type="sibTrans" cxnId="{05A9EC8E-96E9-4712-B497-56C96238C6FB}">
      <dgm:prSet/>
      <dgm:spPr/>
      <dgm:t>
        <a:bodyPr/>
        <a:lstStyle/>
        <a:p>
          <a:pPr algn="l"/>
          <a:endParaRPr lang="tr-TR"/>
        </a:p>
      </dgm:t>
    </dgm:pt>
    <dgm:pt modelId="{A75579CD-76BB-47F8-A5B6-CEE69674BED2}">
      <dgm:prSet/>
      <dgm:spPr>
        <a:solidFill>
          <a:schemeClr val="accent2">
            <a:lumMod val="20000"/>
            <a:lumOff val="80000"/>
          </a:schemeClr>
        </a:solidFill>
      </dgm:spPr>
      <dgm:t>
        <a:bodyPr/>
        <a:lstStyle/>
        <a:p>
          <a:pPr algn="l" rtl="0"/>
          <a:r>
            <a:rPr lang="tr-TR" dirty="0" smtClean="0">
              <a:latin typeface="Times New Roman" pitchFamily="18" charset="0"/>
              <a:cs typeface="Times New Roman" pitchFamily="18" charset="0"/>
            </a:rPr>
            <a:t>Ana şirketin dikkatini kendi üzerine çekerek yatırım için uygun koşulları sağlayabilirler.</a:t>
          </a:r>
          <a:endParaRPr lang="tr-TR" dirty="0">
            <a:latin typeface="Times New Roman" pitchFamily="18" charset="0"/>
            <a:cs typeface="Times New Roman" pitchFamily="18" charset="0"/>
          </a:endParaRPr>
        </a:p>
      </dgm:t>
    </dgm:pt>
    <dgm:pt modelId="{4A20F9EF-2232-4F2C-9E7B-E233BEEBE84E}" type="parTrans" cxnId="{BE4AD26A-58A5-4146-9D20-29FC57AFF21D}">
      <dgm:prSet/>
      <dgm:spPr/>
      <dgm:t>
        <a:bodyPr/>
        <a:lstStyle/>
        <a:p>
          <a:pPr algn="l"/>
          <a:endParaRPr lang="tr-TR"/>
        </a:p>
      </dgm:t>
    </dgm:pt>
    <dgm:pt modelId="{65B5E3D6-ECD4-4F11-A6F8-7ABCDFCFBD4F}" type="sibTrans" cxnId="{BE4AD26A-58A5-4146-9D20-29FC57AFF21D}">
      <dgm:prSet/>
      <dgm:spPr/>
      <dgm:t>
        <a:bodyPr/>
        <a:lstStyle/>
        <a:p>
          <a:pPr algn="l"/>
          <a:endParaRPr lang="tr-TR"/>
        </a:p>
      </dgm:t>
    </dgm:pt>
    <dgm:pt modelId="{EB54DDD2-A648-443D-A18A-7D3D20E90AE3}">
      <dgm:prSet/>
      <dgm:spPr>
        <a:solidFill>
          <a:schemeClr val="accent4">
            <a:lumMod val="20000"/>
            <a:lumOff val="80000"/>
          </a:schemeClr>
        </a:solidFill>
      </dgm:spPr>
      <dgm:t>
        <a:bodyPr/>
        <a:lstStyle/>
        <a:p>
          <a:pPr algn="l" rtl="0"/>
          <a:r>
            <a:rPr lang="tr-TR" b="1" dirty="0" smtClean="0">
              <a:latin typeface="Times New Roman" pitchFamily="18" charset="0"/>
              <a:cs typeface="Times New Roman" pitchFamily="18" charset="0"/>
            </a:rPr>
            <a:t>Safra İşletmeler:</a:t>
          </a:r>
          <a:endParaRPr lang="tr-TR" dirty="0">
            <a:latin typeface="Times New Roman" pitchFamily="18" charset="0"/>
            <a:cs typeface="Times New Roman" pitchFamily="18" charset="0"/>
          </a:endParaRPr>
        </a:p>
      </dgm:t>
    </dgm:pt>
    <dgm:pt modelId="{0A7616EE-E3CD-4EED-A7EA-51621FA3AA69}" type="parTrans" cxnId="{79793FC0-3B7C-4605-B2B2-9D42674D261F}">
      <dgm:prSet/>
      <dgm:spPr/>
      <dgm:t>
        <a:bodyPr/>
        <a:lstStyle/>
        <a:p>
          <a:pPr algn="l"/>
          <a:endParaRPr lang="tr-TR"/>
        </a:p>
      </dgm:t>
    </dgm:pt>
    <dgm:pt modelId="{D14175F9-79A1-4AF1-958E-53EC9E6E08E5}" type="sibTrans" cxnId="{79793FC0-3B7C-4605-B2B2-9D42674D261F}">
      <dgm:prSet/>
      <dgm:spPr/>
      <dgm:t>
        <a:bodyPr/>
        <a:lstStyle/>
        <a:p>
          <a:pPr algn="l"/>
          <a:endParaRPr lang="tr-TR"/>
        </a:p>
      </dgm:t>
    </dgm:pt>
    <dgm:pt modelId="{C4B1E9DE-ED4E-422C-8376-BAF719B268DB}">
      <dgm:prSet/>
      <dgm:spPr>
        <a:solidFill>
          <a:schemeClr val="accent4">
            <a:lumMod val="20000"/>
            <a:lumOff val="80000"/>
          </a:schemeClr>
        </a:solidFill>
      </dgm:spPr>
      <dgm:t>
        <a:bodyPr/>
        <a:lstStyle/>
        <a:p>
          <a:pPr algn="l" rtl="0"/>
          <a:r>
            <a:rPr lang="tr-TR" dirty="0" smtClean="0">
              <a:latin typeface="Times New Roman" pitchFamily="18" charset="0"/>
              <a:cs typeface="Times New Roman" pitchFamily="18" charset="0"/>
            </a:rPr>
            <a:t>Ana şirketin kritik başarı faktörleri ile çok az uyum gösterirler. </a:t>
          </a:r>
          <a:endParaRPr lang="tr-TR" dirty="0">
            <a:latin typeface="Times New Roman" pitchFamily="18" charset="0"/>
            <a:cs typeface="Times New Roman" pitchFamily="18" charset="0"/>
          </a:endParaRPr>
        </a:p>
      </dgm:t>
    </dgm:pt>
    <dgm:pt modelId="{02CDA158-BA1E-41CB-AB8A-99CD05B75354}" type="parTrans" cxnId="{8B75AC2A-5A73-4576-8784-6D0E7F5EE7B8}">
      <dgm:prSet/>
      <dgm:spPr/>
      <dgm:t>
        <a:bodyPr/>
        <a:lstStyle/>
        <a:p>
          <a:pPr algn="l"/>
          <a:endParaRPr lang="tr-TR"/>
        </a:p>
      </dgm:t>
    </dgm:pt>
    <dgm:pt modelId="{665E0982-DDB7-463B-8315-EEF28F0B18DF}" type="sibTrans" cxnId="{8B75AC2A-5A73-4576-8784-6D0E7F5EE7B8}">
      <dgm:prSet/>
      <dgm:spPr/>
      <dgm:t>
        <a:bodyPr/>
        <a:lstStyle/>
        <a:p>
          <a:pPr algn="l"/>
          <a:endParaRPr lang="tr-TR"/>
        </a:p>
      </dgm:t>
    </dgm:pt>
    <dgm:pt modelId="{96E9ED3D-491B-47AA-AEB4-7CE817623DAF}">
      <dgm:prSet/>
      <dgm:spPr>
        <a:solidFill>
          <a:schemeClr val="accent4">
            <a:lumMod val="20000"/>
            <a:lumOff val="80000"/>
          </a:schemeClr>
        </a:solidFill>
      </dgm:spPr>
      <dgm:t>
        <a:bodyPr/>
        <a:lstStyle/>
        <a:p>
          <a:pPr algn="l" rtl="0"/>
          <a:r>
            <a:rPr lang="tr-TR" dirty="0" smtClean="0">
              <a:latin typeface="Times New Roman" pitchFamily="18" charset="0"/>
              <a:cs typeface="Times New Roman" pitchFamily="18" charset="0"/>
            </a:rPr>
            <a:t>Ana şirket tarafından yatırım yapılarak iyileştirilecek çok az imkan ve fırsat vardır.</a:t>
          </a:r>
          <a:endParaRPr lang="tr-TR" dirty="0">
            <a:latin typeface="Times New Roman" pitchFamily="18" charset="0"/>
            <a:cs typeface="Times New Roman" pitchFamily="18" charset="0"/>
          </a:endParaRPr>
        </a:p>
      </dgm:t>
    </dgm:pt>
    <dgm:pt modelId="{90FA4FED-B4FA-4BB6-98E1-24FA7C05B1A1}" type="parTrans" cxnId="{28E6B137-2C19-48EE-8339-E64D5F241D71}">
      <dgm:prSet/>
      <dgm:spPr/>
      <dgm:t>
        <a:bodyPr/>
        <a:lstStyle/>
        <a:p>
          <a:pPr algn="l"/>
          <a:endParaRPr lang="tr-TR"/>
        </a:p>
      </dgm:t>
    </dgm:pt>
    <dgm:pt modelId="{0701D481-A3F4-4D3F-8F35-32EF2CCB4D48}" type="sibTrans" cxnId="{28E6B137-2C19-48EE-8339-E64D5F241D71}">
      <dgm:prSet/>
      <dgm:spPr/>
      <dgm:t>
        <a:bodyPr/>
        <a:lstStyle/>
        <a:p>
          <a:pPr algn="l"/>
          <a:endParaRPr lang="tr-TR"/>
        </a:p>
      </dgm:t>
    </dgm:pt>
    <dgm:pt modelId="{5A648218-1405-4A7D-862F-F8899E1A0951}" type="pres">
      <dgm:prSet presAssocID="{9496C366-026A-4F82-A7BC-DB0E6EBE6DEB}" presName="diagram" presStyleCnt="0">
        <dgm:presLayoutVars>
          <dgm:dir/>
          <dgm:resizeHandles/>
        </dgm:presLayoutVars>
      </dgm:prSet>
      <dgm:spPr/>
      <dgm:t>
        <a:bodyPr/>
        <a:lstStyle/>
        <a:p>
          <a:endParaRPr lang="tr-TR"/>
        </a:p>
      </dgm:t>
    </dgm:pt>
    <dgm:pt modelId="{AB522E21-2EAB-4BED-83DF-6F1AF13DCB64}" type="pres">
      <dgm:prSet presAssocID="{505664A8-F381-4B6D-AA1D-2DD08E09D870}" presName="firstNode" presStyleLbl="node1" presStyleIdx="0" presStyleCnt="2">
        <dgm:presLayoutVars>
          <dgm:bulletEnabled val="1"/>
        </dgm:presLayoutVars>
      </dgm:prSet>
      <dgm:spPr/>
      <dgm:t>
        <a:bodyPr/>
        <a:lstStyle/>
        <a:p>
          <a:endParaRPr lang="tr-TR"/>
        </a:p>
      </dgm:t>
    </dgm:pt>
    <dgm:pt modelId="{44CB594C-1E8C-4DD7-9E36-6FBB8A1EE5CC}" type="pres">
      <dgm:prSet presAssocID="{CBF1ACAF-12C0-42B3-A9E5-98197E93D659}" presName="sibTrans" presStyleLbl="sibTrans2D1" presStyleIdx="0" presStyleCnt="1"/>
      <dgm:spPr/>
      <dgm:t>
        <a:bodyPr/>
        <a:lstStyle/>
        <a:p>
          <a:endParaRPr lang="tr-TR"/>
        </a:p>
      </dgm:t>
    </dgm:pt>
    <dgm:pt modelId="{F03F5BAA-2470-419F-9707-BDAD766F11C7}" type="pres">
      <dgm:prSet presAssocID="{EB54DDD2-A648-443D-A18A-7D3D20E90AE3}" presName="lastNode" presStyleLbl="node1" presStyleIdx="1" presStyleCnt="2">
        <dgm:presLayoutVars>
          <dgm:bulletEnabled val="1"/>
        </dgm:presLayoutVars>
      </dgm:prSet>
      <dgm:spPr/>
      <dgm:t>
        <a:bodyPr/>
        <a:lstStyle/>
        <a:p>
          <a:endParaRPr lang="tr-TR"/>
        </a:p>
      </dgm:t>
    </dgm:pt>
  </dgm:ptLst>
  <dgm:cxnLst>
    <dgm:cxn modelId="{BE4AD26A-58A5-4146-9D20-29FC57AFF21D}" srcId="{505664A8-F381-4B6D-AA1D-2DD08E09D870}" destId="{A75579CD-76BB-47F8-A5B6-CEE69674BED2}" srcOrd="0" destOrd="0" parTransId="{4A20F9EF-2232-4F2C-9E7B-E233BEEBE84E}" sibTransId="{65B5E3D6-ECD4-4F11-A6F8-7ABCDFCFBD4F}"/>
    <dgm:cxn modelId="{5616CD12-5F3D-4B52-8B08-777D5A8B1E0D}" type="presOf" srcId="{96E9ED3D-491B-47AA-AEB4-7CE817623DAF}" destId="{F03F5BAA-2470-419F-9707-BDAD766F11C7}" srcOrd="0" destOrd="2" presId="urn:microsoft.com/office/officeart/2005/8/layout/bProcess2"/>
    <dgm:cxn modelId="{7C044306-B900-4952-A2F5-9CFAADE23E89}" type="presOf" srcId="{EB54DDD2-A648-443D-A18A-7D3D20E90AE3}" destId="{F03F5BAA-2470-419F-9707-BDAD766F11C7}" srcOrd="0" destOrd="0" presId="urn:microsoft.com/office/officeart/2005/8/layout/bProcess2"/>
    <dgm:cxn modelId="{8B75AC2A-5A73-4576-8784-6D0E7F5EE7B8}" srcId="{EB54DDD2-A648-443D-A18A-7D3D20E90AE3}" destId="{C4B1E9DE-ED4E-422C-8376-BAF719B268DB}" srcOrd="0" destOrd="0" parTransId="{02CDA158-BA1E-41CB-AB8A-99CD05B75354}" sibTransId="{665E0982-DDB7-463B-8315-EEF28F0B18DF}"/>
    <dgm:cxn modelId="{31C47809-9C67-4292-9FA1-9437833D2380}" type="presOf" srcId="{A75579CD-76BB-47F8-A5B6-CEE69674BED2}" destId="{AB522E21-2EAB-4BED-83DF-6F1AF13DCB64}" srcOrd="0" destOrd="1" presId="urn:microsoft.com/office/officeart/2005/8/layout/bProcess2"/>
    <dgm:cxn modelId="{28E6B137-2C19-48EE-8339-E64D5F241D71}" srcId="{EB54DDD2-A648-443D-A18A-7D3D20E90AE3}" destId="{96E9ED3D-491B-47AA-AEB4-7CE817623DAF}" srcOrd="1" destOrd="0" parTransId="{90FA4FED-B4FA-4BB6-98E1-24FA7C05B1A1}" sibTransId="{0701D481-A3F4-4D3F-8F35-32EF2CCB4D48}"/>
    <dgm:cxn modelId="{1F4178B9-1619-4401-8B2C-D0BF7B5C98B1}" type="presOf" srcId="{CBF1ACAF-12C0-42B3-A9E5-98197E93D659}" destId="{44CB594C-1E8C-4DD7-9E36-6FBB8A1EE5CC}" srcOrd="0" destOrd="0" presId="urn:microsoft.com/office/officeart/2005/8/layout/bProcess2"/>
    <dgm:cxn modelId="{F266BB31-7435-4AE7-B4C4-9AA3C9939E0D}" type="presOf" srcId="{9496C366-026A-4F82-A7BC-DB0E6EBE6DEB}" destId="{5A648218-1405-4A7D-862F-F8899E1A0951}" srcOrd="0" destOrd="0" presId="urn:microsoft.com/office/officeart/2005/8/layout/bProcess2"/>
    <dgm:cxn modelId="{8A992F2B-FAEA-4755-9E2E-391A803D0882}" type="presOf" srcId="{C4B1E9DE-ED4E-422C-8376-BAF719B268DB}" destId="{F03F5BAA-2470-419F-9707-BDAD766F11C7}" srcOrd="0" destOrd="1" presId="urn:microsoft.com/office/officeart/2005/8/layout/bProcess2"/>
    <dgm:cxn modelId="{FBADFD3B-55CB-4951-B2F6-5A368A2DFE38}" type="presOf" srcId="{505664A8-F381-4B6D-AA1D-2DD08E09D870}" destId="{AB522E21-2EAB-4BED-83DF-6F1AF13DCB64}" srcOrd="0" destOrd="0" presId="urn:microsoft.com/office/officeart/2005/8/layout/bProcess2"/>
    <dgm:cxn modelId="{05A9EC8E-96E9-4712-B497-56C96238C6FB}" srcId="{9496C366-026A-4F82-A7BC-DB0E6EBE6DEB}" destId="{505664A8-F381-4B6D-AA1D-2DD08E09D870}" srcOrd="0" destOrd="0" parTransId="{1224EE15-5C58-47D6-BA72-58FB04634E94}" sibTransId="{CBF1ACAF-12C0-42B3-A9E5-98197E93D659}"/>
    <dgm:cxn modelId="{79793FC0-3B7C-4605-B2B2-9D42674D261F}" srcId="{9496C366-026A-4F82-A7BC-DB0E6EBE6DEB}" destId="{EB54DDD2-A648-443D-A18A-7D3D20E90AE3}" srcOrd="1" destOrd="0" parTransId="{0A7616EE-E3CD-4EED-A7EA-51621FA3AA69}" sibTransId="{D14175F9-79A1-4AF1-958E-53EC9E6E08E5}"/>
    <dgm:cxn modelId="{CF2CABCD-164D-4B24-9270-424972CC835C}" type="presParOf" srcId="{5A648218-1405-4A7D-862F-F8899E1A0951}" destId="{AB522E21-2EAB-4BED-83DF-6F1AF13DCB64}" srcOrd="0" destOrd="0" presId="urn:microsoft.com/office/officeart/2005/8/layout/bProcess2"/>
    <dgm:cxn modelId="{A201AFE0-A376-4862-8EC8-82C15184F0CA}" type="presParOf" srcId="{5A648218-1405-4A7D-862F-F8899E1A0951}" destId="{44CB594C-1E8C-4DD7-9E36-6FBB8A1EE5CC}" srcOrd="1" destOrd="0" presId="urn:microsoft.com/office/officeart/2005/8/layout/bProcess2"/>
    <dgm:cxn modelId="{284A4131-7AE1-499B-8545-4B21108F0A63}" type="presParOf" srcId="{5A648218-1405-4A7D-862F-F8899E1A0951}" destId="{F03F5BAA-2470-419F-9707-BDAD766F11C7}" srcOrd="2" destOrd="0" presId="urn:microsoft.com/office/officeart/2005/8/layout/bProcess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61DDA6-0E8B-43BA-BFFB-C9FFA573EC4C}">
      <dsp:nvSpPr>
        <dsp:cNvPr id="0" name=""/>
        <dsp:cNvSpPr/>
      </dsp:nvSpPr>
      <dsp:spPr>
        <a:xfrm>
          <a:off x="110650" y="526239"/>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Boston danışma kuruluşu portföy analizi</a:t>
          </a:r>
          <a:endParaRPr lang="tr-TR" sz="2300" kern="1200" dirty="0"/>
        </a:p>
      </dsp:txBody>
      <dsp:txXfrm>
        <a:off x="110650" y="526239"/>
        <a:ext cx="2524240" cy="1159430"/>
      </dsp:txXfrm>
    </dsp:sp>
    <dsp:sp modelId="{59AE2098-9773-4EBF-A017-C0035FCEC4A5}">
      <dsp:nvSpPr>
        <dsp:cNvPr id="0" name=""/>
        <dsp:cNvSpPr/>
      </dsp:nvSpPr>
      <dsp:spPr>
        <a:xfrm>
          <a:off x="5474" y="403033"/>
          <a:ext cx="552177" cy="1217402"/>
        </a:xfrm>
        <a:prstGeom prst="rect">
          <a:avLst/>
        </a:prstGeom>
        <a:blipFill>
          <a:blip xmlns:r="http://schemas.openxmlformats.org/officeDocument/2006/relationships" r:embed="rId1">
            <a:extLst>
              <a:ext uri="{28A0092B-C50C-407E-A947-70E740481C1C}">
                <a14:useLocalDpi xmlns="" xmlns:a14="http://schemas.microsoft.com/office/drawing/2010/main" val="0"/>
              </a:ext>
            </a:extLst>
          </a:blip>
          <a:srcRect/>
          <a:stretch>
            <a:fillRect l="-97000" r="-9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CAAFE3-E388-4AFE-B998-D7C0A4054224}">
      <dsp:nvSpPr>
        <dsp:cNvPr id="0" name=""/>
        <dsp:cNvSpPr/>
      </dsp:nvSpPr>
      <dsp:spPr>
        <a:xfrm>
          <a:off x="2894924" y="526239"/>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Yönlendirici politika matrisi</a:t>
          </a:r>
          <a:endParaRPr lang="tr-TR" sz="2300" kern="1200" dirty="0"/>
        </a:p>
      </dsp:txBody>
      <dsp:txXfrm>
        <a:off x="2894924" y="526239"/>
        <a:ext cx="2524240" cy="1159430"/>
      </dsp:txXfrm>
    </dsp:sp>
    <dsp:sp modelId="{2088C2B3-D301-43BB-A650-4BEB778C85CD}">
      <dsp:nvSpPr>
        <dsp:cNvPr id="0" name=""/>
        <dsp:cNvSpPr/>
      </dsp:nvSpPr>
      <dsp:spPr>
        <a:xfrm>
          <a:off x="2789747" y="403033"/>
          <a:ext cx="552177" cy="1217402"/>
        </a:xfrm>
        <a:prstGeom prst="rect">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l="-33000" r="-3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133DA-F4BD-4CE8-BDBB-BFE60101B41B}">
      <dsp:nvSpPr>
        <dsp:cNvPr id="0" name=""/>
        <dsp:cNvSpPr/>
      </dsp:nvSpPr>
      <dsp:spPr>
        <a:xfrm>
          <a:off x="5679197" y="526239"/>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Risk Matrisi </a:t>
          </a:r>
          <a:endParaRPr lang="tr-TR" sz="2300" kern="1200" dirty="0"/>
        </a:p>
      </dsp:txBody>
      <dsp:txXfrm>
        <a:off x="5679197" y="526239"/>
        <a:ext cx="2524240" cy="1159430"/>
      </dsp:txXfrm>
    </dsp:sp>
    <dsp:sp modelId="{3C2F6598-F04F-4D91-B94E-1FCE4C98E307}">
      <dsp:nvSpPr>
        <dsp:cNvPr id="0" name=""/>
        <dsp:cNvSpPr/>
      </dsp:nvSpPr>
      <dsp:spPr>
        <a:xfrm>
          <a:off x="5574020" y="403033"/>
          <a:ext cx="552177" cy="1217402"/>
        </a:xfrm>
        <a:prstGeom prst="rect">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l="-95000" r="-9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4508D7-2FFC-445E-A5EB-B76539D5E24A}">
      <dsp:nvSpPr>
        <dsp:cNvPr id="0" name=""/>
        <dsp:cNvSpPr/>
      </dsp:nvSpPr>
      <dsp:spPr>
        <a:xfrm>
          <a:off x="110650" y="1899153"/>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Trafik lambaları matrisi</a:t>
          </a:r>
          <a:endParaRPr lang="tr-TR" sz="2300" kern="1200" dirty="0"/>
        </a:p>
      </dsp:txBody>
      <dsp:txXfrm>
        <a:off x="110650" y="1899153"/>
        <a:ext cx="2524240" cy="1159430"/>
      </dsp:txXfrm>
    </dsp:sp>
    <dsp:sp modelId="{CF9C94E8-BCA6-4373-92D7-0D7079B15244}">
      <dsp:nvSpPr>
        <dsp:cNvPr id="0" name=""/>
        <dsp:cNvSpPr/>
      </dsp:nvSpPr>
      <dsp:spPr>
        <a:xfrm>
          <a:off x="5474" y="1775947"/>
          <a:ext cx="552177" cy="1217402"/>
        </a:xfrm>
        <a:prstGeom prst="rect">
          <a:avLst/>
        </a:prstGeom>
        <a:blipFill>
          <a:blip xmlns:r="http://schemas.openxmlformats.org/officeDocument/2006/relationships" r:embed="rId4">
            <a:extLst>
              <a:ext uri="{28A0092B-C50C-407E-A947-70E740481C1C}">
                <a14:useLocalDpi xmlns="" xmlns:a14="http://schemas.microsoft.com/office/drawing/2010/main" val="0"/>
              </a:ext>
            </a:extLst>
          </a:blip>
          <a:srcRect/>
          <a:stretch>
            <a:fillRect l="-38000" r="-3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474EE2-8B04-4241-BC50-45467E4512C5}">
      <dsp:nvSpPr>
        <dsp:cNvPr id="0" name=""/>
        <dsp:cNvSpPr/>
      </dsp:nvSpPr>
      <dsp:spPr>
        <a:xfrm>
          <a:off x="2894924" y="1899153"/>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Stratejik kümeler analizi</a:t>
          </a:r>
          <a:endParaRPr lang="tr-TR" sz="2300" kern="1200" dirty="0"/>
        </a:p>
      </dsp:txBody>
      <dsp:txXfrm>
        <a:off x="2894924" y="1899153"/>
        <a:ext cx="2524240" cy="1159430"/>
      </dsp:txXfrm>
    </dsp:sp>
    <dsp:sp modelId="{7BFDBD35-CECF-40B6-9276-9201A0468CD5}">
      <dsp:nvSpPr>
        <dsp:cNvPr id="0" name=""/>
        <dsp:cNvSpPr/>
      </dsp:nvSpPr>
      <dsp:spPr>
        <a:xfrm>
          <a:off x="2789747" y="1775947"/>
          <a:ext cx="552177" cy="1217402"/>
        </a:xfrm>
        <a:prstGeom prst="rect">
          <a:avLst/>
        </a:prstGeom>
        <a:blipFill>
          <a:blip xmlns:r="http://schemas.openxmlformats.org/officeDocument/2006/relationships" r:embed="rId5">
            <a:extLst>
              <a:ext uri="{28A0092B-C50C-407E-A947-70E740481C1C}">
                <a14:useLocalDpi xmlns="" xmlns:a14="http://schemas.microsoft.com/office/drawing/2010/main" val="0"/>
              </a:ext>
            </a:extLst>
          </a:blip>
          <a:srcRect/>
          <a:stretch>
            <a:fillRect l="-97000" r="-9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C593D7-075C-48A4-8B67-36B35B01A9F3}">
      <dsp:nvSpPr>
        <dsp:cNvPr id="0" name=""/>
        <dsp:cNvSpPr/>
      </dsp:nvSpPr>
      <dsp:spPr>
        <a:xfrm>
          <a:off x="5679197" y="1899153"/>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smtClean="0"/>
            <a:t>Hofer analizi</a:t>
          </a:r>
          <a:endParaRPr lang="tr-TR" sz="2300" kern="1200"/>
        </a:p>
      </dsp:txBody>
      <dsp:txXfrm>
        <a:off x="5679197" y="1899153"/>
        <a:ext cx="2524240" cy="1159430"/>
      </dsp:txXfrm>
    </dsp:sp>
    <dsp:sp modelId="{3E010D67-C586-4E48-9BAC-5B94F58D9639}">
      <dsp:nvSpPr>
        <dsp:cNvPr id="0" name=""/>
        <dsp:cNvSpPr/>
      </dsp:nvSpPr>
      <dsp:spPr>
        <a:xfrm>
          <a:off x="5574020" y="1775947"/>
          <a:ext cx="552177" cy="1217402"/>
        </a:xfrm>
        <a:prstGeom prst="rect">
          <a:avLst/>
        </a:prstGeom>
        <a:blipFill>
          <a:blip xmlns:r="http://schemas.openxmlformats.org/officeDocument/2006/relationships" r:embed="rId6">
            <a:extLst>
              <a:ext uri="{28A0092B-C50C-407E-A947-70E740481C1C}">
                <a14:useLocalDpi xmlns="" xmlns:a14="http://schemas.microsoft.com/office/drawing/2010/main" val="0"/>
              </a:ext>
            </a:extLst>
          </a:blip>
          <a:srcRect/>
          <a:stretch>
            <a:fillRect l="-215000" r="-2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A7EB21-A0FF-418D-8C43-E6C65D5E9112}">
      <dsp:nvSpPr>
        <dsp:cNvPr id="0" name=""/>
        <dsp:cNvSpPr/>
      </dsp:nvSpPr>
      <dsp:spPr>
        <a:xfrm>
          <a:off x="2894924" y="3272067"/>
          <a:ext cx="2524240" cy="1159430"/>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4298"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Ana Şirket Stratejisi Geliştirme </a:t>
          </a:r>
          <a:endParaRPr lang="tr-TR" sz="2300" kern="1200" dirty="0"/>
        </a:p>
      </dsp:txBody>
      <dsp:txXfrm>
        <a:off x="2894924" y="3272067"/>
        <a:ext cx="2524240" cy="1159430"/>
      </dsp:txXfrm>
    </dsp:sp>
    <dsp:sp modelId="{40783C0A-3A9D-4326-AE79-6F44C881E064}">
      <dsp:nvSpPr>
        <dsp:cNvPr id="0" name=""/>
        <dsp:cNvSpPr/>
      </dsp:nvSpPr>
      <dsp:spPr>
        <a:xfrm>
          <a:off x="2789747" y="3148861"/>
          <a:ext cx="552177" cy="1217402"/>
        </a:xfrm>
        <a:prstGeom prst="rect">
          <a:avLst/>
        </a:prstGeom>
        <a:blipFill>
          <a:blip xmlns:r="http://schemas.openxmlformats.org/officeDocument/2006/relationships" r:embed="rId7">
            <a:extLst>
              <a:ext uri="{28A0092B-C50C-407E-A947-70E740481C1C}">
                <a14:useLocalDpi xmlns="" xmlns:a14="http://schemas.microsoft.com/office/drawing/2010/main" val="0"/>
              </a:ext>
            </a:extLst>
          </a:blip>
          <a:srcRect/>
          <a:stretch>
            <a:fillRect l="-104000" r="-10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5ADE94-2BCA-4623-A5E2-771AD686EE48}">
      <dsp:nvSpPr>
        <dsp:cNvPr id="0" name=""/>
        <dsp:cNvSpPr/>
      </dsp:nvSpPr>
      <dsp:spPr>
        <a:xfrm>
          <a:off x="274832" y="680"/>
          <a:ext cx="4535167" cy="4535167"/>
        </a:xfrm>
        <a:prstGeom prst="ellipse">
          <a:avLst/>
        </a:prstGeom>
        <a:solidFill>
          <a:schemeClr val="lt1">
            <a:alpha val="5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9585" tIns="34290" rIns="249585" bIns="34290" numCol="1" spcCol="1270" anchor="ctr" anchorCtr="1">
          <a:noAutofit/>
        </a:bodyPr>
        <a:lstStyle/>
        <a:p>
          <a:pPr lvl="0" algn="l" defTabSz="1200150" rtl="0">
            <a:lnSpc>
              <a:spcPct val="90000"/>
            </a:lnSpc>
            <a:spcBef>
              <a:spcPct val="0"/>
            </a:spcBef>
            <a:spcAft>
              <a:spcPct val="35000"/>
            </a:spcAft>
          </a:pPr>
          <a:r>
            <a:rPr lang="tr-TR" sz="2700" b="1" kern="1200" dirty="0" smtClean="0">
              <a:latin typeface="Times New Roman" pitchFamily="18" charset="0"/>
              <a:cs typeface="Times New Roman" pitchFamily="18" charset="0"/>
            </a:rPr>
            <a:t>Yatırım İçin Uygun Olmayan Yabancı İşletmeler:</a:t>
          </a:r>
          <a:endParaRPr lang="tr-TR" sz="2700" kern="1200" dirty="0">
            <a:latin typeface="Times New Roman" pitchFamily="18" charset="0"/>
            <a:cs typeface="Times New Roman" pitchFamily="18" charset="0"/>
          </a:endParaRPr>
        </a:p>
        <a:p>
          <a:pPr marL="228600" lvl="1" indent="-228600" algn="l" defTabSz="933450" rtl="0">
            <a:lnSpc>
              <a:spcPct val="90000"/>
            </a:lnSpc>
            <a:spcBef>
              <a:spcPct val="0"/>
            </a:spcBef>
            <a:spcAft>
              <a:spcPct val="15000"/>
            </a:spcAft>
            <a:buChar char="••"/>
          </a:pPr>
          <a:r>
            <a:rPr lang="tr-TR" sz="2100" kern="1200" dirty="0" smtClean="0">
              <a:latin typeface="Times New Roman" pitchFamily="18" charset="0"/>
              <a:cs typeface="Times New Roman" pitchFamily="18" charset="0"/>
            </a:rPr>
            <a:t>Ana şirketin özellikleri ile kendilerinin kritik başarı faktörleri arasında uyumsuzluk vardır.</a:t>
          </a:r>
          <a:endParaRPr lang="tr-TR" sz="2100" kern="1200" dirty="0">
            <a:latin typeface="Times New Roman" pitchFamily="18" charset="0"/>
            <a:cs typeface="Times New Roman" pitchFamily="18" charset="0"/>
          </a:endParaRPr>
        </a:p>
      </dsp:txBody>
      <dsp:txXfrm>
        <a:off x="274832" y="680"/>
        <a:ext cx="4535167" cy="4535167"/>
      </dsp:txXfrm>
    </dsp:sp>
    <dsp:sp modelId="{1FC1C3DD-4370-4130-9B05-FBBE600A0E17}">
      <dsp:nvSpPr>
        <dsp:cNvPr id="0" name=""/>
        <dsp:cNvSpPr/>
      </dsp:nvSpPr>
      <dsp:spPr>
        <a:xfrm>
          <a:off x="3902967" y="680"/>
          <a:ext cx="4535167" cy="4535167"/>
        </a:xfrm>
        <a:prstGeom prst="ellipse">
          <a:avLst/>
        </a:prstGeom>
        <a:solidFill>
          <a:schemeClr val="lt1">
            <a:alpha val="5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9585" tIns="34290" rIns="249585" bIns="34290" numCol="1" spcCol="1270" anchor="ctr" anchorCtr="1">
          <a:noAutofit/>
        </a:bodyPr>
        <a:lstStyle/>
        <a:p>
          <a:pPr lvl="0" algn="l" defTabSz="1200150" rtl="0">
            <a:lnSpc>
              <a:spcPct val="90000"/>
            </a:lnSpc>
            <a:spcBef>
              <a:spcPct val="0"/>
            </a:spcBef>
            <a:spcAft>
              <a:spcPct val="35000"/>
            </a:spcAft>
          </a:pPr>
          <a:r>
            <a:rPr lang="tr-TR" sz="2700" b="1" kern="1200" dirty="0" smtClean="0">
              <a:latin typeface="Times New Roman" pitchFamily="18" charset="0"/>
              <a:cs typeface="Times New Roman" pitchFamily="18" charset="0"/>
            </a:rPr>
            <a:t>Değer Tuzağı İşletmeler:</a:t>
          </a:r>
          <a:endParaRPr lang="tr-TR" sz="2700" kern="1200" dirty="0">
            <a:latin typeface="Times New Roman" pitchFamily="18" charset="0"/>
            <a:cs typeface="Times New Roman" pitchFamily="18" charset="0"/>
          </a:endParaRPr>
        </a:p>
        <a:p>
          <a:pPr marL="228600" lvl="1" indent="-228600" algn="l" defTabSz="933450" rtl="0">
            <a:lnSpc>
              <a:spcPct val="90000"/>
            </a:lnSpc>
            <a:spcBef>
              <a:spcPct val="0"/>
            </a:spcBef>
            <a:spcAft>
              <a:spcPct val="15000"/>
            </a:spcAft>
            <a:buChar char="••"/>
          </a:pPr>
          <a:r>
            <a:rPr lang="tr-TR" sz="2100" kern="1200" dirty="0" smtClean="0">
              <a:latin typeface="Times New Roman" pitchFamily="18" charset="0"/>
              <a:cs typeface="Times New Roman" pitchFamily="18" charset="0"/>
            </a:rPr>
            <a:t>Ana işletmenin  çevresel fırsatları  ve içsel özellikleri ile iyi örtüşmelerine rağmen işletmenin kritik başarı faktörleri ana işletme tarafından ana şirketle uyuşmamaktadır.</a:t>
          </a:r>
          <a:endParaRPr lang="tr-TR" sz="2100" kern="1200" dirty="0">
            <a:latin typeface="Times New Roman" pitchFamily="18" charset="0"/>
            <a:cs typeface="Times New Roman" pitchFamily="18" charset="0"/>
          </a:endParaRPr>
        </a:p>
      </dsp:txBody>
      <dsp:txXfrm>
        <a:off x="3902967" y="680"/>
        <a:ext cx="4535167" cy="453516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9ECA86-3400-41A2-A3F1-E15DC1EDAC4A}">
      <dsp:nvSpPr>
        <dsp:cNvPr id="0" name=""/>
        <dsp:cNvSpPr/>
      </dsp:nvSpPr>
      <dsp:spPr>
        <a:xfrm>
          <a:off x="7341" y="637861"/>
          <a:ext cx="2194275" cy="131656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t>Öncelikle uzmanlaşma stratejisi en uygun olanıdır.</a:t>
          </a:r>
          <a:endParaRPr lang="tr-TR" sz="1900" kern="1200" dirty="0"/>
        </a:p>
      </dsp:txBody>
      <dsp:txXfrm>
        <a:off x="7341" y="637861"/>
        <a:ext cx="2194275" cy="1316565"/>
      </dsp:txXfrm>
    </dsp:sp>
    <dsp:sp modelId="{05B76498-CE6E-4D15-93E5-8AB9AA942B02}">
      <dsp:nvSpPr>
        <dsp:cNvPr id="0" name=""/>
        <dsp:cNvSpPr/>
      </dsp:nvSpPr>
      <dsp:spPr>
        <a:xfrm>
          <a:off x="2320966" y="1024053"/>
          <a:ext cx="594903" cy="544180"/>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2320966" y="1024053"/>
        <a:ext cx="594903" cy="544180"/>
      </dsp:txXfrm>
    </dsp:sp>
    <dsp:sp modelId="{CA2C4ADB-F3AC-431A-AE42-EA64DC385DEF}">
      <dsp:nvSpPr>
        <dsp:cNvPr id="0" name=""/>
        <dsp:cNvSpPr/>
      </dsp:nvSpPr>
      <dsp:spPr>
        <a:xfrm>
          <a:off x="3010940" y="637861"/>
          <a:ext cx="2194275" cy="1316565"/>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smtClean="0"/>
            <a:t>Dikey entegrasyona gitme ikinci senektir.</a:t>
          </a:r>
          <a:endParaRPr lang="tr-TR" sz="1900" kern="1200"/>
        </a:p>
      </dsp:txBody>
      <dsp:txXfrm>
        <a:off x="3010940" y="637861"/>
        <a:ext cx="2194275" cy="1316565"/>
      </dsp:txXfrm>
    </dsp:sp>
    <dsp:sp modelId="{4EC14508-CC8C-4E98-8613-070E4B28A43D}">
      <dsp:nvSpPr>
        <dsp:cNvPr id="0" name=""/>
        <dsp:cNvSpPr/>
      </dsp:nvSpPr>
      <dsp:spPr>
        <a:xfrm>
          <a:off x="5278932" y="1024053"/>
          <a:ext cx="827045" cy="544180"/>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5278932" y="1024053"/>
        <a:ext cx="827045" cy="544180"/>
      </dsp:txXfrm>
    </dsp:sp>
    <dsp:sp modelId="{919C8399-D21F-465D-A2E9-8AAA798850B9}">
      <dsp:nvSpPr>
        <dsp:cNvPr id="0" name=""/>
        <dsp:cNvSpPr/>
      </dsp:nvSpPr>
      <dsp:spPr>
        <a:xfrm>
          <a:off x="6151311" y="637861"/>
          <a:ext cx="2194275" cy="131656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tr-TR" sz="1900" kern="1200" dirty="0" smtClean="0"/>
            <a:t>Tek yönlü farklılaştırma üçüncü seçenektir.</a:t>
          </a:r>
          <a:endParaRPr lang="tr-TR" sz="1900" kern="1200" dirty="0"/>
        </a:p>
      </dsp:txBody>
      <dsp:txXfrm>
        <a:off x="6151311" y="637861"/>
        <a:ext cx="2194275" cy="131656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624CD1-4738-485B-9E52-B01740E3B76A}">
      <dsp:nvSpPr>
        <dsp:cNvPr id="0" name=""/>
        <dsp:cNvSpPr/>
      </dsp:nvSpPr>
      <dsp:spPr>
        <a:xfrm>
          <a:off x="3616" y="576065"/>
          <a:ext cx="1581224" cy="18722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Uzmanlaşma</a:t>
          </a:r>
          <a:endParaRPr lang="tr-TR" sz="2000" kern="1200" dirty="0"/>
        </a:p>
      </dsp:txBody>
      <dsp:txXfrm>
        <a:off x="3616" y="576065"/>
        <a:ext cx="1581224" cy="1872204"/>
      </dsp:txXfrm>
    </dsp:sp>
    <dsp:sp modelId="{5AC07A97-75FA-4FB0-ADEA-A045AD8AE4E2}">
      <dsp:nvSpPr>
        <dsp:cNvPr id="0" name=""/>
        <dsp:cNvSpPr/>
      </dsp:nvSpPr>
      <dsp:spPr>
        <a:xfrm>
          <a:off x="1742963" y="1125245"/>
          <a:ext cx="335219" cy="773844"/>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1742963" y="1125245"/>
        <a:ext cx="335219" cy="773844"/>
      </dsp:txXfrm>
    </dsp:sp>
    <dsp:sp modelId="{933E6FB0-304B-4A6E-8731-95A65A05BC83}">
      <dsp:nvSpPr>
        <dsp:cNvPr id="0" name=""/>
        <dsp:cNvSpPr/>
      </dsp:nvSpPr>
      <dsp:spPr>
        <a:xfrm>
          <a:off x="2217330" y="576065"/>
          <a:ext cx="1581224" cy="187220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Yatay entegrasyon</a:t>
          </a:r>
          <a:endParaRPr lang="tr-TR" sz="2000" kern="1200" dirty="0"/>
        </a:p>
      </dsp:txBody>
      <dsp:txXfrm>
        <a:off x="2217330" y="576065"/>
        <a:ext cx="1581224" cy="1872204"/>
      </dsp:txXfrm>
    </dsp:sp>
    <dsp:sp modelId="{77FEC8C4-84B3-4287-A097-F51F00E7D3F3}">
      <dsp:nvSpPr>
        <dsp:cNvPr id="0" name=""/>
        <dsp:cNvSpPr/>
      </dsp:nvSpPr>
      <dsp:spPr>
        <a:xfrm>
          <a:off x="3956677" y="1125245"/>
          <a:ext cx="335219" cy="773844"/>
        </a:xfrm>
        <a:prstGeom prst="righ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3956677" y="1125245"/>
        <a:ext cx="335219" cy="773844"/>
      </dsp:txXfrm>
    </dsp:sp>
    <dsp:sp modelId="{A7ECF324-4BF5-48F9-B76E-311CCAA376C6}">
      <dsp:nvSpPr>
        <dsp:cNvPr id="0" name=""/>
        <dsp:cNvSpPr/>
      </dsp:nvSpPr>
      <dsp:spPr>
        <a:xfrm>
          <a:off x="4431044" y="576065"/>
          <a:ext cx="1581224" cy="187220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Birleşme </a:t>
          </a:r>
          <a:endParaRPr lang="tr-TR" sz="2000" kern="1200" dirty="0"/>
        </a:p>
      </dsp:txBody>
      <dsp:txXfrm>
        <a:off x="4431044" y="576065"/>
        <a:ext cx="1581224" cy="1872204"/>
      </dsp:txXfrm>
    </dsp:sp>
    <dsp:sp modelId="{2C9DFEE0-728A-4F4E-899C-3941EC4843BA}">
      <dsp:nvSpPr>
        <dsp:cNvPr id="0" name=""/>
        <dsp:cNvSpPr/>
      </dsp:nvSpPr>
      <dsp:spPr>
        <a:xfrm>
          <a:off x="6170391" y="1125245"/>
          <a:ext cx="335219" cy="773844"/>
        </a:xfrm>
        <a:prstGeom prst="rightArrow">
          <a:avLst>
            <a:gd name="adj1" fmla="val 60000"/>
            <a:gd name="adj2" fmla="val 5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6170391" y="1125245"/>
        <a:ext cx="335219" cy="773844"/>
      </dsp:txXfrm>
    </dsp:sp>
    <dsp:sp modelId="{5433441D-611E-4424-BEFD-74AD9E97EBB3}">
      <dsp:nvSpPr>
        <dsp:cNvPr id="0" name=""/>
        <dsp:cNvSpPr/>
      </dsp:nvSpPr>
      <dsp:spPr>
        <a:xfrm>
          <a:off x="6644759" y="576065"/>
          <a:ext cx="1581224" cy="187220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Kopma ve tasfiye</a:t>
          </a:r>
          <a:endParaRPr lang="tr-TR" sz="2000" kern="1200" dirty="0"/>
        </a:p>
      </dsp:txBody>
      <dsp:txXfrm>
        <a:off x="6644759" y="576065"/>
        <a:ext cx="1581224" cy="187220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6AA635-634F-47D1-97FD-86EE5A5E7E95}">
      <dsp:nvSpPr>
        <dsp:cNvPr id="0" name=""/>
        <dsp:cNvSpPr/>
      </dsp:nvSpPr>
      <dsp:spPr>
        <a:xfrm>
          <a:off x="7278" y="712212"/>
          <a:ext cx="2175358" cy="148876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smtClean="0"/>
            <a:t>Tasarruf stratejisi ilk olarak izlemelidir .</a:t>
          </a:r>
          <a:endParaRPr lang="tr-TR" sz="1800" kern="1200"/>
        </a:p>
      </dsp:txBody>
      <dsp:txXfrm>
        <a:off x="7278" y="712212"/>
        <a:ext cx="2175358" cy="1488761"/>
      </dsp:txXfrm>
    </dsp:sp>
    <dsp:sp modelId="{FEF29DDD-9DE2-4B9E-8C88-56B3604359CF}">
      <dsp:nvSpPr>
        <dsp:cNvPr id="0" name=""/>
        <dsp:cNvSpPr/>
      </dsp:nvSpPr>
      <dsp:spPr>
        <a:xfrm>
          <a:off x="2400172" y="1186849"/>
          <a:ext cx="461176" cy="539488"/>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endParaRPr lang="tr-TR" sz="1400" kern="1200"/>
        </a:p>
      </dsp:txBody>
      <dsp:txXfrm>
        <a:off x="2400172" y="1186849"/>
        <a:ext cx="461176" cy="539488"/>
      </dsp:txXfrm>
    </dsp:sp>
    <dsp:sp modelId="{DB143037-96FB-447D-9695-D667420D4BDF}">
      <dsp:nvSpPr>
        <dsp:cNvPr id="0" name=""/>
        <dsp:cNvSpPr/>
      </dsp:nvSpPr>
      <dsp:spPr>
        <a:xfrm>
          <a:off x="3052780" y="712212"/>
          <a:ext cx="2175358" cy="1488761"/>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Eğer mümkün değilse  bu takdirde işletme çeşitlendirme stratejisi gütmelidir.</a:t>
          </a:r>
          <a:endParaRPr lang="tr-TR" sz="1800" kern="1200" dirty="0"/>
        </a:p>
      </dsp:txBody>
      <dsp:txXfrm>
        <a:off x="3052780" y="712212"/>
        <a:ext cx="2175358" cy="1488761"/>
      </dsp:txXfrm>
    </dsp:sp>
    <dsp:sp modelId="{9B908E3E-41D8-4EE4-8458-E7D0274EF8C2}">
      <dsp:nvSpPr>
        <dsp:cNvPr id="0" name=""/>
        <dsp:cNvSpPr/>
      </dsp:nvSpPr>
      <dsp:spPr>
        <a:xfrm>
          <a:off x="5445675" y="1186849"/>
          <a:ext cx="461176" cy="539488"/>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endParaRPr lang="tr-TR" sz="1400" kern="1200"/>
        </a:p>
      </dsp:txBody>
      <dsp:txXfrm>
        <a:off x="5445675" y="1186849"/>
        <a:ext cx="461176" cy="539488"/>
      </dsp:txXfrm>
    </dsp:sp>
    <dsp:sp modelId="{24B4BD18-1C21-446A-BF12-54C7DE2D4288}">
      <dsp:nvSpPr>
        <dsp:cNvPr id="0" name=""/>
        <dsp:cNvSpPr/>
      </dsp:nvSpPr>
      <dsp:spPr>
        <a:xfrm>
          <a:off x="6098282" y="712212"/>
          <a:ext cx="2175358" cy="1488761"/>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t>Nihayet kopma yada tasfiye etme seçenekleri düşünülmelidir.</a:t>
          </a:r>
          <a:endParaRPr lang="tr-TR" sz="1800" kern="1200" dirty="0"/>
        </a:p>
      </dsp:txBody>
      <dsp:txXfrm>
        <a:off x="6098282" y="712212"/>
        <a:ext cx="2175358" cy="1488761"/>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341E1A-7095-4892-84C0-BAB9BAA55B5C}">
      <dsp:nvSpPr>
        <dsp:cNvPr id="0" name=""/>
        <dsp:cNvSpPr/>
      </dsp:nvSpPr>
      <dsp:spPr>
        <a:xfrm>
          <a:off x="1607" y="1234683"/>
          <a:ext cx="3427660" cy="205659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İşletme tekyönlü çeşitlendirme uygulayarak mevcut pazarın  mümkün olduğu ölçüde tüm isteklerine ( kalite ve fiyat farklılaştırması ile) cevap vermelidir.</a:t>
          </a:r>
          <a:endParaRPr lang="tr-TR" sz="2000" kern="1200" dirty="0"/>
        </a:p>
      </dsp:txBody>
      <dsp:txXfrm>
        <a:off x="1607" y="1234683"/>
        <a:ext cx="3427660" cy="2056596"/>
      </dsp:txXfrm>
    </dsp:sp>
    <dsp:sp modelId="{54CE1936-1406-4EE2-9F40-390F838462D2}">
      <dsp:nvSpPr>
        <dsp:cNvPr id="0" name=""/>
        <dsp:cNvSpPr/>
      </dsp:nvSpPr>
      <dsp:spPr>
        <a:xfrm>
          <a:off x="3772033" y="1837951"/>
          <a:ext cx="726664" cy="850059"/>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3772033" y="1837951"/>
        <a:ext cx="726664" cy="850059"/>
      </dsp:txXfrm>
    </dsp:sp>
    <dsp:sp modelId="{FBEB4D2E-EBA6-43E6-AB17-3FEF2F355632}">
      <dsp:nvSpPr>
        <dsp:cNvPr id="0" name=""/>
        <dsp:cNvSpPr/>
      </dsp:nvSpPr>
      <dsp:spPr>
        <a:xfrm>
          <a:off x="4800332" y="1234683"/>
          <a:ext cx="3427660" cy="205659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t>Daha sonra farklı endüstrilere girme  yığışım  ve diğer işletmelerle müşterek yatırım ortaklığı düşünülmelidir.</a:t>
          </a:r>
          <a:endParaRPr lang="tr-TR" sz="2000" kern="1200"/>
        </a:p>
      </dsp:txBody>
      <dsp:txXfrm>
        <a:off x="4800332" y="1234683"/>
        <a:ext cx="3427660" cy="2056596"/>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AEEB00-6C9B-48D4-9D4B-FBDD87E780AA}">
      <dsp:nvSpPr>
        <dsp:cNvPr id="0" name=""/>
        <dsp:cNvSpPr/>
      </dsp:nvSpPr>
      <dsp:spPr>
        <a:xfrm>
          <a:off x="36009" y="0"/>
          <a:ext cx="7632836" cy="5184576"/>
        </a:xfrm>
        <a:prstGeom prst="quadArrow">
          <a:avLst>
            <a:gd name="adj1" fmla="val 2000"/>
            <a:gd name="adj2" fmla="val 4000"/>
            <a:gd name="adj3" fmla="val 5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D90027FC-4A89-40C8-B73B-3BA5CCFE640A}">
      <dsp:nvSpPr>
        <dsp:cNvPr id="0" name=""/>
        <dsp:cNvSpPr/>
      </dsp:nvSpPr>
      <dsp:spPr>
        <a:xfrm>
          <a:off x="35999" y="72013"/>
          <a:ext cx="3563919" cy="2315784"/>
        </a:xfrm>
        <a:prstGeom prst="roundRect">
          <a:avLst/>
        </a:prstGeom>
        <a:solidFill>
          <a:schemeClr val="lt1">
            <a:hueOff val="0"/>
            <a:satOff val="0"/>
            <a:lumOff val="0"/>
            <a:alphaOff val="0"/>
          </a:schemeClr>
        </a:solidFill>
        <a:ln w="25400" cap="flat" cmpd="sng" algn="ctr">
          <a:solidFill>
            <a:srgbClr val="FF757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2. BÖLGE STRATEJİLERİ</a:t>
          </a:r>
        </a:p>
        <a:p>
          <a:pPr marL="144000" lvl="0" indent="-45720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Uzmanlık stratejisinin yeniden   düzenlenmesi</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Yatay entegrasyon ve birleşme</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Kopma</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Tasfiye etme </a:t>
          </a:r>
          <a:endParaRPr lang="tr-TR" sz="1800" kern="1200" dirty="0"/>
        </a:p>
      </dsp:txBody>
      <dsp:txXfrm>
        <a:off x="35999" y="72013"/>
        <a:ext cx="3563919" cy="2315784"/>
      </dsp:txXfrm>
    </dsp:sp>
    <dsp:sp modelId="{449A5FDF-21E2-46D4-9D42-A89F851B039C}">
      <dsp:nvSpPr>
        <dsp:cNvPr id="0" name=""/>
        <dsp:cNvSpPr/>
      </dsp:nvSpPr>
      <dsp:spPr>
        <a:xfrm>
          <a:off x="4104937" y="72013"/>
          <a:ext cx="3563919" cy="2315784"/>
        </a:xfrm>
        <a:prstGeom prst="round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endParaRPr kumimoji="0" lang="tr-TR" sz="1800" u="none" strike="noStrike" kern="1200" cap="none" normalizeH="0" baseline="0" dirty="0" smtClean="0">
            <a:ln/>
            <a:effectLst/>
            <a:latin typeface="Times New Roman" pitchFamily="18" charset="0"/>
            <a:cs typeface="Times New Roman" pitchFamily="18" charset="0"/>
          </a:endParaRPr>
        </a:p>
        <a:p>
          <a:pPr lvl="0" algn="l" defTabSz="80010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1. BÖLGE STRATEJİLERİ</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Uzmanlaşma</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Dikey entegrasyon</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Tek yönlü farklılaştırma</a:t>
          </a:r>
          <a:endParaRPr lang="tr-TR" sz="1800" kern="1200" dirty="0"/>
        </a:p>
      </dsp:txBody>
      <dsp:txXfrm>
        <a:off x="4104937" y="72013"/>
        <a:ext cx="3563919" cy="2315784"/>
      </dsp:txXfrm>
    </dsp:sp>
    <dsp:sp modelId="{224526C1-98A7-4951-8728-21CEB43ADA24}">
      <dsp:nvSpPr>
        <dsp:cNvPr id="0" name=""/>
        <dsp:cNvSpPr/>
      </dsp:nvSpPr>
      <dsp:spPr>
        <a:xfrm>
          <a:off x="35999" y="2796778"/>
          <a:ext cx="3563919" cy="2315784"/>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3. BÖLGE STRATEJİLERİ</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Tasarruf etme</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Çeşitlendirme</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Kopma</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Tasfiye etme</a:t>
          </a:r>
          <a:endParaRPr lang="tr-TR" sz="1800" kern="1200" dirty="0"/>
        </a:p>
      </dsp:txBody>
      <dsp:txXfrm>
        <a:off x="35999" y="2796778"/>
        <a:ext cx="3563919" cy="2315784"/>
      </dsp:txXfrm>
    </dsp:sp>
    <dsp:sp modelId="{1C0FB463-1EA1-4DA7-8A41-94796B551CC1}">
      <dsp:nvSpPr>
        <dsp:cNvPr id="0" name=""/>
        <dsp:cNvSpPr/>
      </dsp:nvSpPr>
      <dsp:spPr>
        <a:xfrm>
          <a:off x="4104937" y="2796778"/>
          <a:ext cx="3563919" cy="2315784"/>
        </a:xfrm>
        <a:prstGeom prst="roundRect">
          <a:avLst/>
        </a:prstGeom>
        <a:solidFill>
          <a:schemeClr val="lt1"/>
        </a:solidFill>
        <a:ln w="25400" cap="flat" cmpd="sng" algn="ctr">
          <a:solidFill>
            <a:schemeClr val="accent1">
              <a:lumMod val="60000"/>
              <a:lumOff val="40000"/>
            </a:schemeClr>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4. BÖLGE STRATEJİLERİ</a:t>
          </a:r>
        </a:p>
        <a:p>
          <a:pPr lvl="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Tek yönlü farklılaştırma</a:t>
          </a:r>
        </a:p>
        <a:p>
          <a:pPr marL="144000" lvl="0" indent="-45720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Her alana girme ve yatırım yapma</a:t>
          </a:r>
        </a:p>
        <a:p>
          <a:pPr marL="144000" lvl="0" indent="-457200" algn="l" defTabSz="800100" rtl="0">
            <a:lnSpc>
              <a:spcPct val="90000"/>
            </a:lnSpc>
            <a:spcBef>
              <a:spcPct val="0"/>
            </a:spcBef>
            <a:spcAft>
              <a:spcPct val="35000"/>
            </a:spcAft>
          </a:pPr>
          <a:r>
            <a:rPr kumimoji="0" lang="tr-TR" sz="1800" u="none" strike="noStrike" kern="1200" cap="none" normalizeH="0" baseline="0" dirty="0" smtClean="0">
              <a:ln/>
              <a:effectLst/>
              <a:latin typeface="Times New Roman" pitchFamily="18" charset="0"/>
              <a:cs typeface="Times New Roman" pitchFamily="18" charset="0"/>
            </a:rPr>
            <a:t>* Yeni alanlarda müşterek yatırım       ortaklığı</a:t>
          </a:r>
          <a:endParaRPr lang="tr-TR" sz="1800" kern="1200" dirty="0"/>
        </a:p>
      </dsp:txBody>
      <dsp:txXfrm>
        <a:off x="4104937" y="2796778"/>
        <a:ext cx="3563919" cy="231578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DF8E23-61AD-4CA9-9B3B-F614178D1310}">
      <dsp:nvSpPr>
        <dsp:cNvPr id="0" name=""/>
        <dsp:cNvSpPr/>
      </dsp:nvSpPr>
      <dsp:spPr>
        <a:xfrm>
          <a:off x="0" y="0"/>
          <a:ext cx="8352928" cy="1814601"/>
        </a:xfrm>
        <a:prstGeom prst="rect">
          <a:avLst/>
        </a:prstGeom>
        <a:solidFill>
          <a:schemeClr val="accent2">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tr-TR" sz="6500" kern="1200" dirty="0" smtClean="0">
              <a:latin typeface="Times New Roman" pitchFamily="18" charset="0"/>
              <a:cs typeface="Times New Roman" pitchFamily="18" charset="0"/>
            </a:rPr>
            <a:t>HOFER’İN ANALİZİ</a:t>
          </a:r>
          <a:endParaRPr lang="tr-TR" sz="6500" kern="1200" dirty="0">
            <a:latin typeface="Times New Roman" pitchFamily="18" charset="0"/>
            <a:cs typeface="Times New Roman" pitchFamily="18" charset="0"/>
          </a:endParaRPr>
        </a:p>
      </dsp:txBody>
      <dsp:txXfrm>
        <a:off x="0" y="0"/>
        <a:ext cx="8352928" cy="1814601"/>
      </dsp:txXfrm>
    </dsp:sp>
    <dsp:sp modelId="{91A3A988-0B8A-4325-A6F4-C8E4289FAC75}">
      <dsp:nvSpPr>
        <dsp:cNvPr id="0" name=""/>
        <dsp:cNvSpPr/>
      </dsp:nvSpPr>
      <dsp:spPr>
        <a:xfrm>
          <a:off x="4078" y="1814601"/>
          <a:ext cx="1390795" cy="381066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latin typeface="Times New Roman" pitchFamily="18" charset="0"/>
              <a:cs typeface="Times New Roman" pitchFamily="18" charset="0"/>
            </a:rPr>
            <a:t>İşletmeyi rekabet durumu ve ürün pazar geliştirme safhaları acısından analiz etmektedir.</a:t>
          </a:r>
          <a:endParaRPr lang="tr-TR" sz="1400" kern="1200" dirty="0">
            <a:latin typeface="Times New Roman" pitchFamily="18" charset="0"/>
            <a:cs typeface="Times New Roman" pitchFamily="18" charset="0"/>
          </a:endParaRPr>
        </a:p>
      </dsp:txBody>
      <dsp:txXfrm>
        <a:off x="4078" y="1814601"/>
        <a:ext cx="1390795" cy="3810663"/>
      </dsp:txXfrm>
    </dsp:sp>
    <dsp:sp modelId="{1C2FACB4-9E92-4608-9D90-0ED89DD6BC0C}">
      <dsp:nvSpPr>
        <dsp:cNvPr id="0" name=""/>
        <dsp:cNvSpPr/>
      </dsp:nvSpPr>
      <dsp:spPr>
        <a:xfrm>
          <a:off x="1394873" y="1814601"/>
          <a:ext cx="1390795" cy="381066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solidFill>
                <a:schemeClr val="tx1"/>
              </a:solidFill>
              <a:latin typeface="Times New Roman" pitchFamily="18" charset="0"/>
              <a:cs typeface="Times New Roman" pitchFamily="18" charset="0"/>
            </a:rPr>
            <a:t>Matrislerin içerisindeki daireler, işletmenin çalıştığı endüstrinin pazar büyüklüğünü ifade etmektedir.</a:t>
          </a:r>
          <a:endParaRPr lang="tr-TR" sz="1400" kern="1200" dirty="0">
            <a:solidFill>
              <a:schemeClr val="tx1"/>
            </a:solidFill>
            <a:latin typeface="Times New Roman" pitchFamily="18" charset="0"/>
            <a:cs typeface="Times New Roman" pitchFamily="18" charset="0"/>
          </a:endParaRPr>
        </a:p>
      </dsp:txBody>
      <dsp:txXfrm>
        <a:off x="1394873" y="1814601"/>
        <a:ext cx="1390795" cy="3810663"/>
      </dsp:txXfrm>
    </dsp:sp>
    <dsp:sp modelId="{3F30ECE2-4829-445B-AD2B-16BB2978361A}">
      <dsp:nvSpPr>
        <dsp:cNvPr id="0" name=""/>
        <dsp:cNvSpPr/>
      </dsp:nvSpPr>
      <dsp:spPr>
        <a:xfrm>
          <a:off x="2785668" y="1814601"/>
          <a:ext cx="1390795" cy="38106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Matrisin içindeki daireler, işletmenin faaliyet gösterdiği sektörün büyüklüğünü gösterirken mavi bölümler, işletmenin o pazar içindeki payını temsil etmektedir.</a:t>
          </a:r>
          <a:endParaRPr lang="tr-TR" sz="1400" kern="1200" dirty="0">
            <a:latin typeface="Times New Roman" pitchFamily="18" charset="0"/>
            <a:cs typeface="Times New Roman" pitchFamily="18" charset="0"/>
          </a:endParaRPr>
        </a:p>
      </dsp:txBody>
      <dsp:txXfrm>
        <a:off x="2785668" y="1814601"/>
        <a:ext cx="1390795" cy="3810663"/>
      </dsp:txXfrm>
    </dsp:sp>
    <dsp:sp modelId="{181AED24-F77A-4042-B455-37E81227F9F9}">
      <dsp:nvSpPr>
        <dsp:cNvPr id="0" name=""/>
        <dsp:cNvSpPr/>
      </dsp:nvSpPr>
      <dsp:spPr>
        <a:xfrm>
          <a:off x="4176464" y="1814601"/>
          <a:ext cx="1390795" cy="381066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solidFill>
                <a:schemeClr val="tx1"/>
              </a:solidFill>
              <a:effectLst/>
              <a:latin typeface="Times New Roman" pitchFamily="18" charset="0"/>
              <a:cs typeface="Times New Roman" pitchFamily="18" charset="0"/>
            </a:rPr>
            <a:t>Önemli olan matristeki dört değişkenin bir arada incelenmesi  ve buna göre elde bulundurulan kaynakların dağılımında , ürün-pazar gelişme evreleri de dikkate alınarak, gelecekte en iyi durumu sağlayacak optimumun aranmasıdır.</a:t>
          </a:r>
          <a:endParaRPr lang="tr-TR" sz="1400" kern="1200" dirty="0">
            <a:solidFill>
              <a:schemeClr val="tx1"/>
            </a:solidFill>
            <a:latin typeface="Times New Roman" pitchFamily="18" charset="0"/>
            <a:cs typeface="Times New Roman" pitchFamily="18" charset="0"/>
          </a:endParaRPr>
        </a:p>
      </dsp:txBody>
      <dsp:txXfrm>
        <a:off x="4176464" y="1814601"/>
        <a:ext cx="1390795" cy="3810663"/>
      </dsp:txXfrm>
    </dsp:sp>
    <dsp:sp modelId="{AF779BF6-C749-4C90-9D19-57EA3F09E0A0}">
      <dsp:nvSpPr>
        <dsp:cNvPr id="0" name=""/>
        <dsp:cNvSpPr/>
      </dsp:nvSpPr>
      <dsp:spPr>
        <a:xfrm>
          <a:off x="5567259" y="1814601"/>
          <a:ext cx="1390795" cy="381066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effectLst/>
              <a:latin typeface="Times New Roman" pitchFamily="18" charset="0"/>
              <a:cs typeface="Times New Roman" pitchFamily="18" charset="0"/>
            </a:rPr>
            <a:t>A-b-c-d-e-f ve yatırımlarını çeşitlendirmiş bir  x işletmesinin değişik endüstrilerde faaliyet gösteren stratejik iş birimleridir. </a:t>
          </a:r>
          <a:endParaRPr lang="tr-TR" sz="1400" kern="1200" dirty="0">
            <a:effectLst/>
            <a:latin typeface="Times New Roman" pitchFamily="18" charset="0"/>
            <a:cs typeface="Times New Roman" pitchFamily="18" charset="0"/>
          </a:endParaRPr>
        </a:p>
      </dsp:txBody>
      <dsp:txXfrm>
        <a:off x="5567259" y="1814601"/>
        <a:ext cx="1390795" cy="3810663"/>
      </dsp:txXfrm>
    </dsp:sp>
    <dsp:sp modelId="{2721D306-C265-42FD-B099-8E3DFE47C8DB}">
      <dsp:nvSpPr>
        <dsp:cNvPr id="0" name=""/>
        <dsp:cNvSpPr/>
      </dsp:nvSpPr>
      <dsp:spPr>
        <a:xfrm>
          <a:off x="6958054" y="1814601"/>
          <a:ext cx="1390795" cy="381066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effectLst/>
              <a:latin typeface="Times New Roman" pitchFamily="18" charset="0"/>
              <a:cs typeface="Times New Roman" pitchFamily="18" charset="0"/>
            </a:rPr>
            <a:t>Bunların gelecekte şirkete katkılarına göre </a:t>
          </a:r>
          <a:r>
            <a:rPr lang="tr-TR" sz="1400" kern="1200" dirty="0" err="1" smtClean="0">
              <a:effectLst/>
              <a:latin typeface="Times New Roman" pitchFamily="18" charset="0"/>
              <a:cs typeface="Times New Roman" pitchFamily="18" charset="0"/>
            </a:rPr>
            <a:t>büyüme,kararlılık</a:t>
          </a:r>
          <a:r>
            <a:rPr lang="tr-TR" sz="1400" kern="1200" dirty="0" smtClean="0">
              <a:effectLst/>
              <a:latin typeface="Times New Roman" pitchFamily="18" charset="0"/>
              <a:cs typeface="Times New Roman" pitchFamily="18" charset="0"/>
            </a:rPr>
            <a:t> ve tasarruf stratejilerinden hangisini uygulayacağına karar vermelidir.</a:t>
          </a:r>
          <a:endParaRPr lang="tr-TR" sz="1400" kern="1200" dirty="0">
            <a:effectLst/>
            <a:latin typeface="Times New Roman" pitchFamily="18" charset="0"/>
            <a:cs typeface="Times New Roman" pitchFamily="18" charset="0"/>
          </a:endParaRPr>
        </a:p>
      </dsp:txBody>
      <dsp:txXfrm>
        <a:off x="6958054" y="1814601"/>
        <a:ext cx="1390795" cy="3810663"/>
      </dsp:txXfrm>
    </dsp:sp>
    <dsp:sp modelId="{E7875836-41FD-4630-885C-CFD8BF0043D9}">
      <dsp:nvSpPr>
        <dsp:cNvPr id="0" name=""/>
        <dsp:cNvSpPr/>
      </dsp:nvSpPr>
      <dsp:spPr>
        <a:xfrm>
          <a:off x="0" y="5625264"/>
          <a:ext cx="8352928" cy="423407"/>
        </a:xfrm>
        <a:prstGeom prst="rect">
          <a:avLst/>
        </a:prstGeom>
        <a:solidFill>
          <a:schemeClr val="accent2">
            <a:shade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20DF00-290A-4A1D-8E7D-72239FB06362}">
      <dsp:nvSpPr>
        <dsp:cNvPr id="0" name=""/>
        <dsp:cNvSpPr/>
      </dsp:nvSpPr>
      <dsp:spPr>
        <a:xfrm>
          <a:off x="-232140" y="0"/>
          <a:ext cx="7161024" cy="4968552"/>
        </a:xfrm>
        <a:prstGeom prst="quadArrow">
          <a:avLst>
            <a:gd name="adj1" fmla="val 2000"/>
            <a:gd name="adj2" fmla="val 4000"/>
            <a:gd name="adj3" fmla="val 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solidFill>
            <a:srgbClr val="CC0066"/>
          </a:solid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05B27EC-A5D3-4678-8938-6BB944917859}">
      <dsp:nvSpPr>
        <dsp:cNvPr id="0" name=""/>
        <dsp:cNvSpPr/>
      </dsp:nvSpPr>
      <dsp:spPr>
        <a:xfrm>
          <a:off x="99704" y="152882"/>
          <a:ext cx="3104251" cy="217469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kumimoji="0" lang="tr-TR" sz="2000" b="0" i="0" u="none" strike="noStrike" kern="1200" cap="none" normalizeH="0" baseline="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r>
            <a:rPr kumimoji="0" lang="tr-TR" sz="2000" b="0" i="0" u="none" strike="noStrike" kern="1200" cap="none" normalizeH="0" baseline="0" smtClean="0">
              <a:ln/>
              <a:effectLst/>
              <a:latin typeface="Times New Roman" pitchFamily="18" charset="0"/>
              <a:cs typeface="Times New Roman" pitchFamily="18" charset="0"/>
            </a:rPr>
            <a:t>Orta Düzeyde (+)</a:t>
          </a:r>
        </a:p>
        <a:p>
          <a:pPr lvl="0" algn="ctr" defTabSz="889000">
            <a:lnSpc>
              <a:spcPct val="90000"/>
            </a:lnSpc>
            <a:spcBef>
              <a:spcPct val="0"/>
            </a:spcBef>
            <a:spcAft>
              <a:spcPct val="35000"/>
            </a:spcAft>
          </a:pPr>
          <a:r>
            <a:rPr kumimoji="0" lang="tr-TR" sz="2000" b="0" i="0" u="none" strike="noStrike" kern="1200" cap="none" normalizeH="0" baseline="0" smtClean="0">
              <a:ln/>
              <a:effectLst/>
              <a:latin typeface="Times New Roman" pitchFamily="18" charset="0"/>
              <a:cs typeface="Times New Roman" pitchFamily="18" charset="0"/>
            </a:rPr>
            <a:t> Veya (-) Nakit Akışı</a:t>
          </a:r>
        </a:p>
        <a:p>
          <a:pPr lvl="0" algn="ctr" defTabSz="889000">
            <a:lnSpc>
              <a:spcPct val="90000"/>
            </a:lnSpc>
            <a:spcBef>
              <a:spcPct val="0"/>
            </a:spcBef>
            <a:spcAft>
              <a:spcPct val="35000"/>
            </a:spcAft>
          </a:pPr>
          <a:r>
            <a:rPr kumimoji="0" lang="tr-TR" sz="2000" b="0" i="0" u="none" strike="noStrike" kern="1200" cap="none" normalizeH="0" baseline="0" smtClean="0">
              <a:ln/>
              <a:effectLst/>
              <a:latin typeface="Times New Roman" pitchFamily="18" charset="0"/>
              <a:cs typeface="Times New Roman" pitchFamily="18" charset="0"/>
            </a:rPr>
            <a:t> Yıldızlar  Ürünler</a:t>
          </a:r>
        </a:p>
        <a:p>
          <a:pPr lvl="0" algn="ctr" defTabSz="889000">
            <a:lnSpc>
              <a:spcPct val="90000"/>
            </a:lnSpc>
            <a:spcBef>
              <a:spcPct val="0"/>
            </a:spcBef>
            <a:spcAft>
              <a:spcPct val="35000"/>
            </a:spcAft>
          </a:pPr>
          <a:endParaRPr kumimoji="0" lang="tr-TR" sz="200" b="0" i="0" u="none" strike="noStrike" kern="1200" cap="none" normalizeH="0" baseline="0" smtClean="0">
            <a:ln/>
            <a:effectLst/>
            <a:latin typeface="Times New Roman" pitchFamily="18" charset="0"/>
            <a:cs typeface="Times New Roman" pitchFamily="18" charset="0"/>
          </a:endParaRPr>
        </a:p>
        <a:p>
          <a:pPr lvl="0" algn="l" defTabSz="889000" rtl="0">
            <a:lnSpc>
              <a:spcPct val="90000"/>
            </a:lnSpc>
            <a:spcBef>
              <a:spcPct val="0"/>
            </a:spcBef>
            <a:spcAft>
              <a:spcPct val="35000"/>
            </a:spcAft>
          </a:pPr>
          <a:r>
            <a:rPr kumimoji="0" lang="tr-TR" sz="2800" b="1" i="0" u="none" strike="noStrike" kern="1200" cap="none" normalizeH="0" baseline="0" smtClean="0">
              <a:ln/>
              <a:effectLst/>
              <a:latin typeface="Times New Roman" pitchFamily="18" charset="0"/>
              <a:cs typeface="Times New Roman" pitchFamily="18" charset="0"/>
            </a:rPr>
            <a:t>  *</a:t>
          </a:r>
          <a:endParaRPr lang="tr-TR" sz="2800" kern="1200" dirty="0"/>
        </a:p>
      </dsp:txBody>
      <dsp:txXfrm>
        <a:off x="99704" y="152882"/>
        <a:ext cx="3104251" cy="2174695"/>
      </dsp:txXfrm>
    </dsp:sp>
    <dsp:sp modelId="{6D3EF911-485C-4E58-A8F4-15A07F1C4BFD}">
      <dsp:nvSpPr>
        <dsp:cNvPr id="0" name=""/>
        <dsp:cNvSpPr/>
      </dsp:nvSpPr>
      <dsp:spPr>
        <a:xfrm>
          <a:off x="3492787" y="152882"/>
          <a:ext cx="3104251" cy="217469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kumimoji="0" lang="tr-TR" sz="20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r>
            <a:rPr kumimoji="0" lang="tr-TR" sz="2000" b="0" i="0" u="none" strike="noStrike" kern="1200" cap="none" normalizeH="0" baseline="0" dirty="0" smtClean="0">
              <a:ln/>
              <a:effectLst/>
              <a:latin typeface="Times New Roman" pitchFamily="18" charset="0"/>
              <a:cs typeface="Times New Roman" pitchFamily="18" charset="0"/>
            </a:rPr>
            <a:t>Çocuk Gibi Bakıma Muhtaç Ürünler</a:t>
          </a:r>
        </a:p>
        <a:p>
          <a:pPr lvl="0" algn="ctr" defTabSz="889000">
            <a:lnSpc>
              <a:spcPct val="90000"/>
            </a:lnSpc>
            <a:spcBef>
              <a:spcPct val="0"/>
            </a:spcBef>
            <a:spcAft>
              <a:spcPct val="35000"/>
            </a:spcAft>
          </a:pPr>
          <a:endParaRPr kumimoji="0" lang="tr-TR" sz="2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ctr" defTabSz="889000">
            <a:lnSpc>
              <a:spcPct val="90000"/>
            </a:lnSpc>
            <a:spcBef>
              <a:spcPct val="0"/>
            </a:spcBef>
            <a:spcAft>
              <a:spcPct val="35000"/>
            </a:spcAft>
          </a:pPr>
          <a:endParaRPr kumimoji="0" lang="tr-TR" sz="100" b="0" i="0" u="none" strike="noStrike" kern="1200" cap="none" normalizeH="0" baseline="0" dirty="0" smtClean="0">
            <a:ln/>
            <a:effectLst/>
            <a:latin typeface="Times New Roman" pitchFamily="18" charset="0"/>
            <a:cs typeface="Times New Roman" pitchFamily="18" charset="0"/>
          </a:endParaRPr>
        </a:p>
        <a:p>
          <a:pPr lvl="0" algn="l" defTabSz="889000" rtl="0">
            <a:lnSpc>
              <a:spcPct val="90000"/>
            </a:lnSpc>
            <a:spcBef>
              <a:spcPct val="0"/>
            </a:spcBef>
            <a:spcAft>
              <a:spcPct val="35000"/>
            </a:spcAft>
          </a:pPr>
          <a:r>
            <a:rPr kumimoji="0" lang="tr-TR" sz="2800" b="1" i="0" u="none" strike="noStrike" kern="1200" cap="none" normalizeH="0" baseline="0" dirty="0" smtClean="0">
              <a:ln/>
              <a:effectLst/>
              <a:latin typeface="Times New Roman" pitchFamily="18" charset="0"/>
              <a:cs typeface="Times New Roman" pitchFamily="18" charset="0"/>
            </a:rPr>
            <a:t>   ?</a:t>
          </a:r>
          <a:endParaRPr lang="tr-TR" sz="2800" kern="1200" dirty="0"/>
        </a:p>
      </dsp:txBody>
      <dsp:txXfrm>
        <a:off x="3492787" y="152882"/>
        <a:ext cx="3104251" cy="2174695"/>
      </dsp:txXfrm>
    </dsp:sp>
    <dsp:sp modelId="{723233B8-F3F3-40F1-8F01-225BC33A35B0}">
      <dsp:nvSpPr>
        <dsp:cNvPr id="0" name=""/>
        <dsp:cNvSpPr/>
      </dsp:nvSpPr>
      <dsp:spPr>
        <a:xfrm>
          <a:off x="99704" y="2640974"/>
          <a:ext cx="3104251" cy="217469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endParaRPr kumimoji="0" lang="tr-TR" sz="2000" b="0" i="0" u="none" strike="noStrike" kern="1200" cap="none" normalizeH="0" baseline="0" smtClean="0">
            <a:ln/>
            <a:effectLst/>
            <a:latin typeface="Times New Roman" pitchFamily="18" charset="0"/>
            <a:cs typeface="Times New Roman" pitchFamily="18" charset="0"/>
          </a:endParaRPr>
        </a:p>
        <a:p>
          <a:pPr lvl="0" algn="ctr" defTabSz="889000">
            <a:lnSpc>
              <a:spcPct val="100000"/>
            </a:lnSpc>
            <a:spcBef>
              <a:spcPct val="0"/>
            </a:spcBef>
            <a:spcAft>
              <a:spcPts val="0"/>
            </a:spcAft>
          </a:pPr>
          <a:r>
            <a:rPr kumimoji="0" lang="tr-TR" sz="2000" b="0" i="0" u="none" strike="noStrike" kern="1200" cap="none" normalizeH="0" baseline="0" smtClean="0">
              <a:ln/>
              <a:effectLst/>
              <a:latin typeface="Times New Roman" pitchFamily="18" charset="0"/>
              <a:cs typeface="Times New Roman" pitchFamily="18" charset="0"/>
            </a:rPr>
            <a:t>Büyük Oranda </a:t>
          </a:r>
        </a:p>
        <a:p>
          <a:pPr lvl="0" algn="ctr" defTabSz="889000">
            <a:lnSpc>
              <a:spcPct val="100000"/>
            </a:lnSpc>
            <a:spcBef>
              <a:spcPct val="0"/>
            </a:spcBef>
            <a:spcAft>
              <a:spcPts val="0"/>
            </a:spcAft>
          </a:pPr>
          <a:r>
            <a:rPr kumimoji="0" lang="tr-TR" sz="2000" b="0" i="0" u="none" strike="noStrike" kern="1200" cap="none" normalizeH="0" baseline="0" smtClean="0">
              <a:ln/>
              <a:effectLst/>
              <a:latin typeface="Times New Roman" pitchFamily="18" charset="0"/>
              <a:cs typeface="Times New Roman" pitchFamily="18" charset="0"/>
            </a:rPr>
            <a:t>Pozitif Nakit Akışı</a:t>
          </a:r>
        </a:p>
        <a:p>
          <a:pPr lvl="0" algn="ctr" defTabSz="889000" rtl="0">
            <a:lnSpc>
              <a:spcPct val="100000"/>
            </a:lnSpc>
            <a:spcBef>
              <a:spcPct val="0"/>
            </a:spcBef>
            <a:spcAft>
              <a:spcPts val="0"/>
            </a:spcAft>
          </a:pPr>
          <a:r>
            <a:rPr kumimoji="0" lang="tr-TR" sz="2000" b="0" i="0" u="none" strike="noStrike" kern="1200" cap="none" normalizeH="0" baseline="0" smtClean="0">
              <a:ln/>
              <a:effectLst/>
              <a:latin typeface="Times New Roman" pitchFamily="18" charset="0"/>
              <a:cs typeface="Times New Roman" pitchFamily="18" charset="0"/>
            </a:rPr>
            <a:t>Nakit İnekleri</a:t>
          </a:r>
        </a:p>
        <a:p>
          <a:pPr lvl="0" algn="ctr" defTabSz="889000" rtl="0">
            <a:lnSpc>
              <a:spcPct val="100000"/>
            </a:lnSpc>
            <a:spcBef>
              <a:spcPct val="0"/>
            </a:spcBef>
            <a:spcAft>
              <a:spcPts val="0"/>
            </a:spcAft>
          </a:pPr>
          <a:endParaRPr kumimoji="0" lang="tr-TR" sz="2000" b="0" i="0" u="none" strike="noStrike" kern="1200" cap="none" normalizeH="0" baseline="0" smtClean="0">
            <a:ln/>
            <a:effectLst/>
            <a:latin typeface="Times New Roman" pitchFamily="18" charset="0"/>
            <a:cs typeface="Times New Roman" pitchFamily="18" charset="0"/>
          </a:endParaRPr>
        </a:p>
        <a:p>
          <a:pPr lvl="0" algn="l" defTabSz="889000" rtl="0">
            <a:lnSpc>
              <a:spcPct val="90000"/>
            </a:lnSpc>
            <a:spcBef>
              <a:spcPct val="0"/>
            </a:spcBef>
            <a:spcAft>
              <a:spcPct val="35000"/>
            </a:spcAft>
          </a:pPr>
          <a:r>
            <a:rPr kumimoji="0" lang="tr-TR" sz="2000" b="1" i="0" u="none" strike="noStrike" kern="1200" cap="none" normalizeH="0" baseline="0" smtClean="0">
              <a:ln/>
              <a:effectLst/>
              <a:latin typeface="Times New Roman" pitchFamily="18" charset="0"/>
              <a:cs typeface="Times New Roman" pitchFamily="18" charset="0"/>
            </a:rPr>
            <a:t>TL</a:t>
          </a:r>
          <a:endParaRPr lang="tr-TR" sz="2000" kern="1200" dirty="0"/>
        </a:p>
      </dsp:txBody>
      <dsp:txXfrm>
        <a:off x="99704" y="2640974"/>
        <a:ext cx="3104251" cy="2174695"/>
      </dsp:txXfrm>
    </dsp:sp>
    <dsp:sp modelId="{F4330F2B-D0C3-4770-B546-B9274A7137A7}">
      <dsp:nvSpPr>
        <dsp:cNvPr id="0" name=""/>
        <dsp:cNvSpPr/>
      </dsp:nvSpPr>
      <dsp:spPr>
        <a:xfrm>
          <a:off x="3492787" y="2640974"/>
          <a:ext cx="3104251" cy="217469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endParaRPr kumimoji="0" lang="tr-TR" sz="1800" b="0" i="0" u="none" strike="noStrike" kern="1200" cap="none" normalizeH="0" baseline="0" dirty="0" smtClean="0">
            <a:ln/>
            <a:effectLst/>
            <a:latin typeface="Times New Roman" pitchFamily="18" charset="0"/>
            <a:cs typeface="Times New Roman" pitchFamily="18" charset="0"/>
          </a:endParaRPr>
        </a:p>
        <a:p>
          <a:pPr lvl="0" algn="ctr" defTabSz="800100">
            <a:lnSpc>
              <a:spcPct val="100000"/>
            </a:lnSpc>
            <a:spcBef>
              <a:spcPct val="0"/>
            </a:spcBef>
            <a:spcAft>
              <a:spcPts val="0"/>
            </a:spcAft>
          </a:pPr>
          <a:r>
            <a:rPr kumimoji="0" lang="tr-TR" sz="1800" b="0" i="0" u="none" strike="noStrike" kern="1200" cap="none" normalizeH="0" baseline="0" dirty="0" smtClean="0">
              <a:ln/>
              <a:effectLst/>
              <a:latin typeface="Times New Roman" pitchFamily="18" charset="0"/>
              <a:cs typeface="Times New Roman" pitchFamily="18" charset="0"/>
            </a:rPr>
            <a:t>Orta Düzeyde (+)Veya</a:t>
          </a:r>
        </a:p>
        <a:p>
          <a:pPr lvl="0" algn="ctr" defTabSz="800100">
            <a:lnSpc>
              <a:spcPct val="100000"/>
            </a:lnSpc>
            <a:spcBef>
              <a:spcPct val="0"/>
            </a:spcBef>
            <a:spcAft>
              <a:spcPts val="0"/>
            </a:spcAft>
          </a:pPr>
          <a:r>
            <a:rPr kumimoji="0" lang="tr-TR" sz="1800" b="0" i="0" u="none" strike="noStrike" kern="1200" cap="none" normalizeH="0" baseline="0" dirty="0" smtClean="0">
              <a:ln/>
              <a:effectLst/>
              <a:latin typeface="Times New Roman" pitchFamily="18" charset="0"/>
              <a:cs typeface="Times New Roman" pitchFamily="18" charset="0"/>
            </a:rPr>
            <a:t> (-) Nakit Akışı</a:t>
          </a:r>
        </a:p>
        <a:p>
          <a:pPr lvl="0" algn="ctr" defTabSz="800100" rtl="0">
            <a:lnSpc>
              <a:spcPct val="100000"/>
            </a:lnSpc>
            <a:spcBef>
              <a:spcPct val="0"/>
            </a:spcBef>
            <a:spcAft>
              <a:spcPts val="0"/>
            </a:spcAft>
          </a:pPr>
          <a:r>
            <a:rPr kumimoji="0" lang="tr-TR" sz="1800" b="0" i="0" u="none" strike="noStrike" kern="1200" cap="none" normalizeH="0" baseline="0" dirty="0" smtClean="0">
              <a:ln/>
              <a:effectLst/>
              <a:latin typeface="Times New Roman" pitchFamily="18" charset="0"/>
              <a:cs typeface="Times New Roman" pitchFamily="18" charset="0"/>
            </a:rPr>
            <a:t>Elenmesi Gereken Ürünler</a:t>
          </a:r>
        </a:p>
        <a:p>
          <a:pPr lvl="0" algn="ctr" defTabSz="800100" rtl="0">
            <a:lnSpc>
              <a:spcPct val="100000"/>
            </a:lnSpc>
            <a:spcBef>
              <a:spcPct val="0"/>
            </a:spcBef>
            <a:spcAft>
              <a:spcPts val="0"/>
            </a:spcAft>
          </a:pPr>
          <a:endParaRPr kumimoji="0" lang="tr-TR" sz="1200" b="0" i="0" u="none" strike="noStrike" kern="1200" cap="none" normalizeH="0" baseline="0" dirty="0" smtClean="0">
            <a:ln/>
            <a:effectLst/>
            <a:latin typeface="Times New Roman" pitchFamily="18" charset="0"/>
            <a:cs typeface="Times New Roman" pitchFamily="18" charset="0"/>
          </a:endParaRPr>
        </a:p>
        <a:p>
          <a:pPr lvl="0" algn="ctr" defTabSz="800100" rtl="0">
            <a:lnSpc>
              <a:spcPct val="100000"/>
            </a:lnSpc>
            <a:spcBef>
              <a:spcPct val="0"/>
            </a:spcBef>
            <a:spcAft>
              <a:spcPts val="0"/>
            </a:spcAft>
          </a:pPr>
          <a:r>
            <a:rPr kumimoji="0" lang="tr-TR" sz="1200" b="0" i="0" u="none" strike="noStrike" kern="1200" cap="none" normalizeH="0" baseline="0" dirty="0" smtClean="0">
              <a:ln/>
              <a:effectLst/>
              <a:latin typeface="Times New Roman" pitchFamily="18" charset="0"/>
              <a:cs typeface="Times New Roman" pitchFamily="18" charset="0"/>
            </a:rPr>
            <a:t> </a:t>
          </a:r>
        </a:p>
        <a:p>
          <a:pPr lvl="0" algn="l" defTabSz="800100" rtl="0">
            <a:lnSpc>
              <a:spcPct val="90000"/>
            </a:lnSpc>
            <a:spcBef>
              <a:spcPct val="0"/>
            </a:spcBef>
            <a:spcAft>
              <a:spcPts val="0"/>
            </a:spcAft>
          </a:pPr>
          <a:r>
            <a:rPr kumimoji="0" lang="tr-TR" sz="2000" b="1" i="0" u="none" strike="noStrike" kern="1200" cap="none" normalizeH="0" baseline="0" dirty="0" smtClean="0">
              <a:ln/>
              <a:effectLst/>
              <a:latin typeface="Times New Roman" pitchFamily="18" charset="0"/>
              <a:cs typeface="Times New Roman" pitchFamily="18" charset="0"/>
            </a:rPr>
            <a:t>KÖPEKLER</a:t>
          </a:r>
          <a:endParaRPr lang="tr-TR" sz="2000" kern="1200" dirty="0"/>
        </a:p>
      </dsp:txBody>
      <dsp:txXfrm>
        <a:off x="3492787" y="2640974"/>
        <a:ext cx="3104251" cy="21746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92AEDC-4ED1-4283-BF1C-5A725E779997}">
      <dsp:nvSpPr>
        <dsp:cNvPr id="0" name=""/>
        <dsp:cNvSpPr/>
      </dsp:nvSpPr>
      <dsp:spPr>
        <a:xfrm>
          <a:off x="3221" y="2194011"/>
          <a:ext cx="1937219" cy="765072"/>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tr-TR" sz="2100" b="1" kern="1200" dirty="0" smtClean="0"/>
            <a:t>NAKİT İNEKLERİ</a:t>
          </a:r>
          <a:endParaRPr lang="tr-TR" sz="2100" b="1" kern="1200" dirty="0"/>
        </a:p>
      </dsp:txBody>
      <dsp:txXfrm>
        <a:off x="3221" y="2194011"/>
        <a:ext cx="1937219" cy="765072"/>
      </dsp:txXfrm>
    </dsp:sp>
    <dsp:sp modelId="{DBCDA2AD-5FE3-496D-A187-F8C58CA8E54B}">
      <dsp:nvSpPr>
        <dsp:cNvPr id="0" name=""/>
        <dsp:cNvSpPr/>
      </dsp:nvSpPr>
      <dsp:spPr>
        <a:xfrm>
          <a:off x="3221" y="2959084"/>
          <a:ext cx="1937219" cy="2020320"/>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latin typeface="Times New Roman" pitchFamily="18" charset="0"/>
              <a:cs typeface="Times New Roman" pitchFamily="18" charset="0"/>
            </a:rPr>
            <a:t>Pazar payları yüksek pazar büyüme hızları düşük ürünlerdir.</a:t>
          </a:r>
          <a:endParaRPr lang="tr-TR" sz="1600" kern="1200" dirty="0"/>
        </a:p>
        <a:p>
          <a:pPr marL="171450" lvl="1" indent="-171450" algn="l" defTabSz="711200">
            <a:lnSpc>
              <a:spcPct val="90000"/>
            </a:lnSpc>
            <a:spcBef>
              <a:spcPct val="0"/>
            </a:spcBef>
            <a:spcAft>
              <a:spcPct val="15000"/>
            </a:spcAft>
            <a:buChar char="••"/>
          </a:pPr>
          <a:endParaRPr lang="tr-TR" sz="1600" kern="1200" dirty="0"/>
        </a:p>
        <a:p>
          <a:pPr marL="171450" lvl="1" indent="-171450" algn="l" defTabSz="711200">
            <a:lnSpc>
              <a:spcPct val="90000"/>
            </a:lnSpc>
            <a:spcBef>
              <a:spcPct val="0"/>
            </a:spcBef>
            <a:spcAft>
              <a:spcPct val="15000"/>
            </a:spcAft>
            <a:buChar char="••"/>
          </a:pPr>
          <a:r>
            <a:rPr lang="tr-TR" sz="1600" kern="1200" dirty="0" smtClean="0">
              <a:latin typeface="Times New Roman" pitchFamily="18" charset="0"/>
              <a:cs typeface="Times New Roman" pitchFamily="18" charset="0"/>
            </a:rPr>
            <a:t>Ürün hayat eğrisinin üçüncü aşamasıdır.</a:t>
          </a:r>
          <a:endParaRPr lang="tr-TR" sz="1600" kern="1200" dirty="0"/>
        </a:p>
      </dsp:txBody>
      <dsp:txXfrm>
        <a:off x="3221" y="2959084"/>
        <a:ext cx="1937219" cy="2020320"/>
      </dsp:txXfrm>
    </dsp:sp>
    <dsp:sp modelId="{5F33B4DA-B853-4C45-BF10-4A23E31B42D0}">
      <dsp:nvSpPr>
        <dsp:cNvPr id="0" name=""/>
        <dsp:cNvSpPr/>
      </dsp:nvSpPr>
      <dsp:spPr>
        <a:xfrm>
          <a:off x="2211651" y="2194011"/>
          <a:ext cx="1937219" cy="765072"/>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tr-TR" sz="2200" b="1" kern="1200" dirty="0" smtClean="0"/>
            <a:t>KÖPEKLER</a:t>
          </a:r>
          <a:endParaRPr lang="tr-TR" sz="2200" b="1" kern="1200" dirty="0"/>
        </a:p>
      </dsp:txBody>
      <dsp:txXfrm>
        <a:off x="2211651" y="2194011"/>
        <a:ext cx="1937219" cy="765072"/>
      </dsp:txXfrm>
    </dsp:sp>
    <dsp:sp modelId="{60D5BA06-EF0E-4428-835D-D05F4657E99F}">
      <dsp:nvSpPr>
        <dsp:cNvPr id="0" name=""/>
        <dsp:cNvSpPr/>
      </dsp:nvSpPr>
      <dsp:spPr>
        <a:xfrm>
          <a:off x="2211651" y="2959084"/>
          <a:ext cx="1937219" cy="2020320"/>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latin typeface="Times New Roman" pitchFamily="18" charset="0"/>
              <a:cs typeface="Times New Roman" pitchFamily="18" charset="0"/>
            </a:rPr>
            <a:t>Pazar payı ve pazar büyüme hızları düşük ürünlerdir. </a:t>
          </a:r>
          <a:endParaRPr lang="tr-TR" sz="1600" kern="1200" dirty="0"/>
        </a:p>
        <a:p>
          <a:pPr marL="171450" lvl="1" indent="-171450" algn="l" defTabSz="711200">
            <a:lnSpc>
              <a:spcPct val="90000"/>
            </a:lnSpc>
            <a:spcBef>
              <a:spcPct val="0"/>
            </a:spcBef>
            <a:spcAft>
              <a:spcPct val="15000"/>
            </a:spcAft>
            <a:buChar char="••"/>
          </a:pPr>
          <a:endParaRPr lang="tr-TR" sz="1600" kern="1200" dirty="0"/>
        </a:p>
        <a:p>
          <a:pPr marL="171450" lvl="1" indent="-171450" algn="l" defTabSz="711200">
            <a:lnSpc>
              <a:spcPct val="90000"/>
            </a:lnSpc>
            <a:spcBef>
              <a:spcPct val="0"/>
            </a:spcBef>
            <a:spcAft>
              <a:spcPct val="15000"/>
            </a:spcAft>
            <a:buChar char="••"/>
          </a:pPr>
          <a:r>
            <a:rPr lang="tr-TR" sz="1600" kern="1200" dirty="0" smtClean="0">
              <a:latin typeface="Times New Roman" pitchFamily="18" charset="0"/>
              <a:cs typeface="Times New Roman" pitchFamily="18" charset="0"/>
            </a:rPr>
            <a:t>Ürün hayat eğrisinin son aşamasıdır</a:t>
          </a:r>
          <a:endParaRPr lang="tr-TR" sz="1600" kern="1200" dirty="0"/>
        </a:p>
      </dsp:txBody>
      <dsp:txXfrm>
        <a:off x="2211651" y="2959084"/>
        <a:ext cx="1937219" cy="2020320"/>
      </dsp:txXfrm>
    </dsp:sp>
    <dsp:sp modelId="{745C8766-D9B3-4034-AC38-2364F0D28BD6}">
      <dsp:nvSpPr>
        <dsp:cNvPr id="0" name=""/>
        <dsp:cNvSpPr/>
      </dsp:nvSpPr>
      <dsp:spPr>
        <a:xfrm>
          <a:off x="4420081" y="2194011"/>
          <a:ext cx="1937219" cy="765072"/>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tr-TR" sz="1600" kern="1200" dirty="0" smtClean="0"/>
            <a:t>ÇOCUK GİBİ BAKIMA MUHTAÇ ÜRÜNLER</a:t>
          </a:r>
          <a:endParaRPr lang="tr-TR" sz="1600" kern="1200" dirty="0"/>
        </a:p>
      </dsp:txBody>
      <dsp:txXfrm>
        <a:off x="4420081" y="2194011"/>
        <a:ext cx="1937219" cy="765072"/>
      </dsp:txXfrm>
    </dsp:sp>
    <dsp:sp modelId="{CFC7AB46-BFE2-4770-92AD-62C7F1292C38}">
      <dsp:nvSpPr>
        <dsp:cNvPr id="0" name=""/>
        <dsp:cNvSpPr/>
      </dsp:nvSpPr>
      <dsp:spPr>
        <a:xfrm>
          <a:off x="4420081" y="2959084"/>
          <a:ext cx="1937219" cy="2020320"/>
        </a:xfrm>
        <a:prstGeom prst="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effectLst/>
              <a:latin typeface="Times New Roman" pitchFamily="18" charset="0"/>
              <a:cs typeface="Times New Roman" pitchFamily="18" charset="0"/>
            </a:rPr>
            <a:t>Yüksek büyüme hızına düşük pazar payına sahiptir.</a:t>
          </a:r>
        </a:p>
        <a:p>
          <a:pPr marL="171450" lvl="1" indent="-171450" algn="l" defTabSz="711200">
            <a:lnSpc>
              <a:spcPct val="90000"/>
            </a:lnSpc>
            <a:spcBef>
              <a:spcPct val="0"/>
            </a:spcBef>
            <a:spcAft>
              <a:spcPct val="15000"/>
            </a:spcAft>
            <a:buChar char="••"/>
          </a:pPr>
          <a:endParaRPr lang="tr-TR" sz="1600" kern="1200" dirty="0" smtClean="0">
            <a:effectLst/>
            <a:latin typeface="Times New Roman" pitchFamily="18" charset="0"/>
            <a:cs typeface="Times New Roman" pitchFamily="18" charset="0"/>
          </a:endParaRPr>
        </a:p>
        <a:p>
          <a:pPr marL="171450" lvl="1" indent="-171450" algn="l" defTabSz="711200">
            <a:lnSpc>
              <a:spcPct val="90000"/>
            </a:lnSpc>
            <a:spcBef>
              <a:spcPct val="0"/>
            </a:spcBef>
            <a:spcAft>
              <a:spcPct val="15000"/>
            </a:spcAft>
            <a:buChar char="••"/>
          </a:pPr>
          <a:r>
            <a:rPr lang="tr-TR" sz="1600" kern="1200" dirty="0" smtClean="0">
              <a:effectLst/>
              <a:latin typeface="Times New Roman" pitchFamily="18" charset="0"/>
              <a:cs typeface="Times New Roman" pitchFamily="18" charset="0"/>
            </a:rPr>
            <a:t>Ürün hayat eğrisinin pazara giriş aşamasıdır.</a:t>
          </a:r>
        </a:p>
      </dsp:txBody>
      <dsp:txXfrm>
        <a:off x="4420081" y="2959084"/>
        <a:ext cx="1937219" cy="2020320"/>
      </dsp:txXfrm>
    </dsp:sp>
    <dsp:sp modelId="{FF808A70-671D-4C1F-81E0-0E998688F542}">
      <dsp:nvSpPr>
        <dsp:cNvPr id="0" name=""/>
        <dsp:cNvSpPr/>
      </dsp:nvSpPr>
      <dsp:spPr>
        <a:xfrm>
          <a:off x="6628511" y="2194011"/>
          <a:ext cx="1937219" cy="765072"/>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tr-TR" sz="2300" kern="1200" dirty="0" smtClean="0"/>
            <a:t>YILDIZLAR</a:t>
          </a:r>
          <a:endParaRPr lang="tr-TR" sz="2300" kern="1200" dirty="0"/>
        </a:p>
      </dsp:txBody>
      <dsp:txXfrm>
        <a:off x="6628511" y="2194011"/>
        <a:ext cx="1937219" cy="765072"/>
      </dsp:txXfrm>
    </dsp:sp>
    <dsp:sp modelId="{4A131577-065D-4BB5-B83B-5879D2FDFE4F}">
      <dsp:nvSpPr>
        <dsp:cNvPr id="0" name=""/>
        <dsp:cNvSpPr/>
      </dsp:nvSpPr>
      <dsp:spPr>
        <a:xfrm>
          <a:off x="6628511" y="2959084"/>
          <a:ext cx="1937219" cy="2020320"/>
        </a:xfrm>
        <a:prstGeom prst="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effectLst/>
              <a:latin typeface="Times New Roman" pitchFamily="18" charset="0"/>
              <a:cs typeface="Times New Roman" pitchFamily="18" charset="0"/>
            </a:rPr>
            <a:t>Yüksek pazar payı ve yüksek büyüme hızına sahiptir.</a:t>
          </a:r>
          <a:endParaRPr lang="tr-TR" sz="1600" kern="1200" dirty="0"/>
        </a:p>
        <a:p>
          <a:pPr marL="171450" lvl="1" indent="-171450" algn="l" defTabSz="711200">
            <a:lnSpc>
              <a:spcPct val="90000"/>
            </a:lnSpc>
            <a:spcBef>
              <a:spcPct val="0"/>
            </a:spcBef>
            <a:spcAft>
              <a:spcPct val="15000"/>
            </a:spcAft>
            <a:buChar char="••"/>
          </a:pPr>
          <a:endParaRPr lang="tr-TR" sz="1600" kern="1200" dirty="0"/>
        </a:p>
        <a:p>
          <a:pPr marL="171450" lvl="1" indent="-171450" algn="l" defTabSz="711200">
            <a:lnSpc>
              <a:spcPct val="90000"/>
            </a:lnSpc>
            <a:spcBef>
              <a:spcPct val="0"/>
            </a:spcBef>
            <a:spcAft>
              <a:spcPct val="15000"/>
            </a:spcAft>
            <a:buChar char="••"/>
          </a:pPr>
          <a:r>
            <a:rPr lang="tr-TR" sz="1600" kern="1200" dirty="0" smtClean="0">
              <a:effectLst/>
              <a:latin typeface="Times New Roman" pitchFamily="18" charset="0"/>
              <a:cs typeface="Times New Roman" pitchFamily="18" charset="0"/>
            </a:rPr>
            <a:t>Ürün hayat eğrisinin  gelişme aşamasıdır.</a:t>
          </a:r>
          <a:endParaRPr lang="tr-TR" sz="1600" kern="1200" dirty="0"/>
        </a:p>
      </dsp:txBody>
      <dsp:txXfrm>
        <a:off x="6628511" y="2959084"/>
        <a:ext cx="1937219" cy="20203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6A4623-DE87-4B95-B413-A8AECE4B5AEF}">
      <dsp:nvSpPr>
        <dsp:cNvPr id="0" name=""/>
        <dsp:cNvSpPr/>
      </dsp:nvSpPr>
      <dsp:spPr>
        <a:xfrm>
          <a:off x="504059" y="841552"/>
          <a:ext cx="272258" cy="449754"/>
        </a:xfrm>
        <a:prstGeom prst="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33000" r="-3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365D9F3-7914-42DF-9522-89086A5F037C}">
      <dsp:nvSpPr>
        <dsp:cNvPr id="0" name=""/>
        <dsp:cNvSpPr/>
      </dsp:nvSpPr>
      <dsp:spPr>
        <a:xfrm>
          <a:off x="1141414" y="1263244"/>
          <a:ext cx="2617025" cy="161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kern="1200" dirty="0" smtClean="0">
              <a:latin typeface="Times New Roman" pitchFamily="18" charset="0"/>
              <a:cs typeface="Times New Roman" pitchFamily="18" charset="0"/>
            </a:rPr>
            <a:t>Bu matris ilk defa SHELL uluslar arası kimya şirketi tarafından geliştirilmiştir. </a:t>
          </a:r>
          <a:endParaRPr lang="tr-TR" sz="2200" kern="1200" dirty="0">
            <a:latin typeface="Times New Roman" pitchFamily="18" charset="0"/>
            <a:cs typeface="Times New Roman" pitchFamily="18" charset="0"/>
          </a:endParaRPr>
        </a:p>
      </dsp:txBody>
      <dsp:txXfrm>
        <a:off x="1141414" y="1263244"/>
        <a:ext cx="2617025" cy="1616490"/>
      </dsp:txXfrm>
    </dsp:sp>
    <dsp:sp modelId="{39B8EADF-2F6F-4417-9DE2-C2DF6E73B878}">
      <dsp:nvSpPr>
        <dsp:cNvPr id="0" name=""/>
        <dsp:cNvSpPr/>
      </dsp:nvSpPr>
      <dsp:spPr>
        <a:xfrm>
          <a:off x="910514" y="1032543"/>
          <a:ext cx="628507" cy="628670"/>
        </a:xfrm>
        <a:prstGeom prst="halfFrame">
          <a:avLst>
            <a:gd name="adj1" fmla="val 25770"/>
            <a:gd name="adj2" fmla="val 2577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51A22BA-520C-485C-8BDB-31AA034461EE}">
      <dsp:nvSpPr>
        <dsp:cNvPr id="0" name=""/>
        <dsp:cNvSpPr/>
      </dsp:nvSpPr>
      <dsp:spPr>
        <a:xfrm rot="5400000">
          <a:off x="3378954" y="1032624"/>
          <a:ext cx="628670" cy="628507"/>
        </a:xfrm>
        <a:prstGeom prst="halfFrame">
          <a:avLst>
            <a:gd name="adj1" fmla="val 25770"/>
            <a:gd name="adj2" fmla="val 2577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44EE071-56E6-4A78-B526-1922570470D8}">
      <dsp:nvSpPr>
        <dsp:cNvPr id="0" name=""/>
        <dsp:cNvSpPr/>
      </dsp:nvSpPr>
      <dsp:spPr>
        <a:xfrm rot="16200000">
          <a:off x="910432" y="2482163"/>
          <a:ext cx="628670" cy="628507"/>
        </a:xfrm>
        <a:prstGeom prst="halfFrame">
          <a:avLst>
            <a:gd name="adj1" fmla="val 25770"/>
            <a:gd name="adj2" fmla="val 257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DDFFDE4-C8E4-4020-ACFC-A532D4B26848}">
      <dsp:nvSpPr>
        <dsp:cNvPr id="0" name=""/>
        <dsp:cNvSpPr/>
      </dsp:nvSpPr>
      <dsp:spPr>
        <a:xfrm rot="10800000">
          <a:off x="3379035" y="2482082"/>
          <a:ext cx="628507" cy="628670"/>
        </a:xfrm>
        <a:prstGeom prst="halfFrame">
          <a:avLst>
            <a:gd name="adj1" fmla="val 25770"/>
            <a:gd name="adj2" fmla="val 2577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AD4DF89-E334-49E1-BCE5-6EF51846176F}">
      <dsp:nvSpPr>
        <dsp:cNvPr id="0" name=""/>
        <dsp:cNvSpPr/>
      </dsp:nvSpPr>
      <dsp:spPr>
        <a:xfrm>
          <a:off x="5328592" y="841552"/>
          <a:ext cx="272258" cy="449754"/>
        </a:xfrm>
        <a:prstGeom prst="rect">
          <a:avLst/>
        </a:prstGeom>
        <a:blipFill>
          <a:blip xmlns:r="http://schemas.openxmlformats.org/officeDocument/2006/relationships" r:embed="rId1" cstate="print">
            <a:extLst>
              <a:ext uri="{28A0092B-C50C-407E-A947-70E740481C1C}">
                <a14:useLocalDpi xmlns="" xmlns:a14="http://schemas.microsoft.com/office/drawing/2010/main" val="0"/>
              </a:ext>
            </a:extLst>
          </a:blip>
          <a:srcRect/>
          <a:stretch>
            <a:fillRect l="-33000" r="-3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ED0D859-2695-4CA9-8273-C142B20FA9C1}">
      <dsp:nvSpPr>
        <dsp:cNvPr id="0" name=""/>
        <dsp:cNvSpPr/>
      </dsp:nvSpPr>
      <dsp:spPr>
        <a:xfrm>
          <a:off x="5949783" y="1263244"/>
          <a:ext cx="2617025" cy="161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kern="1200" dirty="0" smtClean="0">
              <a:latin typeface="Times New Roman" pitchFamily="18" charset="0"/>
              <a:cs typeface="Times New Roman" pitchFamily="18" charset="0"/>
            </a:rPr>
            <a:t>1978 yılında işletme politikası ve stratejik planlama literatürüne ilk defa girmiştir. </a:t>
          </a:r>
          <a:endParaRPr lang="tr-TR" sz="2200" kern="1200" dirty="0">
            <a:latin typeface="Times New Roman" pitchFamily="18" charset="0"/>
            <a:cs typeface="Times New Roman" pitchFamily="18" charset="0"/>
          </a:endParaRPr>
        </a:p>
      </dsp:txBody>
      <dsp:txXfrm>
        <a:off x="5949783" y="1263244"/>
        <a:ext cx="2617025" cy="1616490"/>
      </dsp:txXfrm>
    </dsp:sp>
    <dsp:sp modelId="{15AE17A8-6B31-46B8-8213-B23C842361B9}">
      <dsp:nvSpPr>
        <dsp:cNvPr id="0" name=""/>
        <dsp:cNvSpPr/>
      </dsp:nvSpPr>
      <dsp:spPr>
        <a:xfrm>
          <a:off x="5718884" y="1032543"/>
          <a:ext cx="628507" cy="628670"/>
        </a:xfrm>
        <a:prstGeom prst="halfFrame">
          <a:avLst>
            <a:gd name="adj1" fmla="val 25770"/>
            <a:gd name="adj2" fmla="val 2577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BFDBEF7-DC74-4C6A-81B2-B46879C3B7C7}">
      <dsp:nvSpPr>
        <dsp:cNvPr id="0" name=""/>
        <dsp:cNvSpPr/>
      </dsp:nvSpPr>
      <dsp:spPr>
        <a:xfrm rot="5400000">
          <a:off x="8187324" y="1032624"/>
          <a:ext cx="628670" cy="628507"/>
        </a:xfrm>
        <a:prstGeom prst="halfFrame">
          <a:avLst>
            <a:gd name="adj1" fmla="val 25770"/>
            <a:gd name="adj2" fmla="val 2577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AC998A2-4D52-485D-8C7C-074FCE136CEA}">
      <dsp:nvSpPr>
        <dsp:cNvPr id="0" name=""/>
        <dsp:cNvSpPr/>
      </dsp:nvSpPr>
      <dsp:spPr>
        <a:xfrm rot="16200000">
          <a:off x="5718802" y="2482163"/>
          <a:ext cx="628670" cy="628507"/>
        </a:xfrm>
        <a:prstGeom prst="halfFrame">
          <a:avLst>
            <a:gd name="adj1" fmla="val 25770"/>
            <a:gd name="adj2" fmla="val 2577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BC5C0A7-77ED-4A58-8643-2A2CE99D31AB}">
      <dsp:nvSpPr>
        <dsp:cNvPr id="0" name=""/>
        <dsp:cNvSpPr/>
      </dsp:nvSpPr>
      <dsp:spPr>
        <a:xfrm rot="10800000">
          <a:off x="8187405" y="2482082"/>
          <a:ext cx="628507" cy="628670"/>
        </a:xfrm>
        <a:prstGeom prst="halfFrame">
          <a:avLst>
            <a:gd name="adj1" fmla="val 25770"/>
            <a:gd name="adj2" fmla="val 257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E49F8E-E8DA-478A-BA04-B9E0EC6DF5A9}">
      <dsp:nvSpPr>
        <dsp:cNvPr id="0" name=""/>
        <dsp:cNvSpPr/>
      </dsp:nvSpPr>
      <dsp:spPr>
        <a:xfrm>
          <a:off x="0" y="311707"/>
          <a:ext cx="3839678" cy="4023435"/>
        </a:xfrm>
        <a:prstGeom prst="roundRect">
          <a:avLst>
            <a:gd name="adj" fmla="val 5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7734" rIns="204470" bIns="0" numCol="1" spcCol="1270" anchor="ctr" anchorCtr="0">
          <a:noAutofit/>
        </a:bodyPr>
        <a:lstStyle/>
        <a:p>
          <a:pPr lvl="0" algn="r" defTabSz="2044700" rtl="0">
            <a:lnSpc>
              <a:spcPct val="90000"/>
            </a:lnSpc>
            <a:spcBef>
              <a:spcPct val="0"/>
            </a:spcBef>
            <a:spcAft>
              <a:spcPct val="35000"/>
            </a:spcAft>
          </a:pPr>
          <a:endParaRPr lang="tr-TR" sz="4600" kern="1200" dirty="0">
            <a:latin typeface="Times New Roman" pitchFamily="18" charset="0"/>
            <a:cs typeface="Times New Roman" pitchFamily="18" charset="0"/>
          </a:endParaRPr>
        </a:p>
      </dsp:txBody>
      <dsp:txXfrm rot="16200000">
        <a:off x="-1265640" y="1577348"/>
        <a:ext cx="3299217" cy="767935"/>
      </dsp:txXfrm>
    </dsp:sp>
    <dsp:sp modelId="{A9C12DCC-8E14-44C7-AF9F-203FBFBB8AB6}">
      <dsp:nvSpPr>
        <dsp:cNvPr id="0" name=""/>
        <dsp:cNvSpPr/>
      </dsp:nvSpPr>
      <dsp:spPr>
        <a:xfrm>
          <a:off x="701726" y="311707"/>
          <a:ext cx="2860560" cy="4023435"/>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rtl="0">
            <a:lnSpc>
              <a:spcPct val="90000"/>
            </a:lnSpc>
            <a:spcBef>
              <a:spcPct val="0"/>
            </a:spcBef>
            <a:spcAft>
              <a:spcPct val="35000"/>
            </a:spcAft>
          </a:pPr>
          <a:endParaRPr lang="tr-TR" sz="2800" b="1" u="sng" kern="1200" dirty="0" smtClean="0">
            <a:latin typeface="Times New Roman" pitchFamily="18" charset="0"/>
            <a:cs typeface="Times New Roman" pitchFamily="18" charset="0"/>
          </a:endParaRPr>
        </a:p>
        <a:p>
          <a:pPr lvl="0" algn="l" defTabSz="1244600" rtl="0">
            <a:lnSpc>
              <a:spcPct val="90000"/>
            </a:lnSpc>
            <a:spcBef>
              <a:spcPct val="0"/>
            </a:spcBef>
            <a:spcAft>
              <a:spcPct val="35000"/>
            </a:spcAft>
          </a:pPr>
          <a:r>
            <a:rPr lang="tr-TR" sz="3100" b="1" u="sng" kern="1200" dirty="0" smtClean="0">
              <a:effectLst/>
              <a:latin typeface="Times New Roman" pitchFamily="18" charset="0"/>
              <a:cs typeface="Times New Roman" pitchFamily="18" charset="0"/>
            </a:rPr>
            <a:t>YATAY EKSEN      </a:t>
          </a:r>
          <a:endParaRPr lang="tr-TR" sz="3100" b="1" u="sng" kern="1200" dirty="0">
            <a:effectLst/>
            <a:latin typeface="Times New Roman" pitchFamily="18" charset="0"/>
            <a:cs typeface="Times New Roman" pitchFamily="18" charset="0"/>
          </a:endParaRPr>
        </a:p>
        <a:p>
          <a:pPr lvl="0" algn="l" defTabSz="1066800" rtl="0">
            <a:lnSpc>
              <a:spcPct val="90000"/>
            </a:lnSpc>
            <a:spcBef>
              <a:spcPct val="0"/>
            </a:spcBef>
            <a:spcAft>
              <a:spcPct val="35000"/>
            </a:spcAft>
          </a:pPr>
          <a:r>
            <a:rPr lang="tr-TR" sz="2400" kern="1200" dirty="0" smtClean="0">
              <a:latin typeface="Times New Roman" pitchFamily="18" charset="0"/>
              <a:cs typeface="Times New Roman" pitchFamily="18" charset="0"/>
            </a:rPr>
            <a:t>Faaliyet alanının özellikle pazarın gelecekteki durumu cazip olmama </a:t>
          </a:r>
          <a:r>
            <a:rPr lang="tr-TR" sz="2400" kern="1200" dirty="0" smtClean="0">
              <a:effectLst/>
              <a:latin typeface="Times New Roman" pitchFamily="18" charset="0"/>
              <a:cs typeface="Times New Roman" pitchFamily="18" charset="0"/>
            </a:rPr>
            <a:t>durumundan </a:t>
          </a:r>
          <a:r>
            <a:rPr lang="tr-TR" sz="2400" kern="1200" dirty="0" smtClean="0">
              <a:latin typeface="Times New Roman" pitchFamily="18" charset="0"/>
              <a:cs typeface="Times New Roman" pitchFamily="18" charset="0"/>
            </a:rPr>
            <a:t>cazip olma durumuna göre dereceli olarak incelenmiştir.</a:t>
          </a:r>
          <a:endParaRPr lang="tr-TR" sz="2400" kern="1200" dirty="0">
            <a:latin typeface="Times New Roman" pitchFamily="18" charset="0"/>
            <a:cs typeface="Times New Roman" pitchFamily="18" charset="0"/>
          </a:endParaRPr>
        </a:p>
      </dsp:txBody>
      <dsp:txXfrm>
        <a:off x="701726" y="311707"/>
        <a:ext cx="2860560" cy="4023435"/>
      </dsp:txXfrm>
    </dsp:sp>
    <dsp:sp modelId="{A3FB16F2-DB8C-48E4-BBEC-065BE69E9A68}">
      <dsp:nvSpPr>
        <dsp:cNvPr id="0" name=""/>
        <dsp:cNvSpPr/>
      </dsp:nvSpPr>
      <dsp:spPr>
        <a:xfrm>
          <a:off x="3986317" y="311637"/>
          <a:ext cx="2926450" cy="4008826"/>
        </a:xfrm>
        <a:prstGeom prst="roundRect">
          <a:avLst>
            <a:gd name="adj" fmla="val 5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20015" rIns="155575" bIns="0" numCol="1" spcCol="1270" anchor="t" anchorCtr="0">
          <a:noAutofit/>
        </a:bodyPr>
        <a:lstStyle/>
        <a:p>
          <a:pPr lvl="0" algn="l" defTabSz="1555750" rtl="0">
            <a:lnSpc>
              <a:spcPct val="90000"/>
            </a:lnSpc>
            <a:spcBef>
              <a:spcPct val="0"/>
            </a:spcBef>
            <a:spcAft>
              <a:spcPct val="35000"/>
            </a:spcAft>
          </a:pPr>
          <a:r>
            <a:rPr lang="tr-TR" sz="3500" u="sng" kern="1200" dirty="0" smtClean="0">
              <a:latin typeface="Times New Roman" pitchFamily="18" charset="0"/>
              <a:cs typeface="Times New Roman" pitchFamily="18" charset="0"/>
            </a:rPr>
            <a:t>DİKEY EKSEN</a:t>
          </a:r>
          <a:endParaRPr lang="tr-TR" sz="3500" u="sng" kern="1200" dirty="0">
            <a:latin typeface="Times New Roman" pitchFamily="18" charset="0"/>
            <a:cs typeface="Times New Roman" pitchFamily="18" charset="0"/>
          </a:endParaRPr>
        </a:p>
      </dsp:txBody>
      <dsp:txXfrm rot="16200000">
        <a:off x="2635343" y="1662611"/>
        <a:ext cx="3287238" cy="585290"/>
      </dsp:txXfrm>
    </dsp:sp>
    <dsp:sp modelId="{F725DE7D-5EBE-4CCE-8796-F107B87C98AF}">
      <dsp:nvSpPr>
        <dsp:cNvPr id="0" name=""/>
        <dsp:cNvSpPr/>
      </dsp:nvSpPr>
      <dsp:spPr>
        <a:xfrm rot="5400000">
          <a:off x="3790494" y="3414228"/>
          <a:ext cx="378680" cy="476876"/>
        </a:xfrm>
        <a:prstGeom prst="flowChartExtra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ED8A0E3-DA9F-4DC9-B452-3C3F65505969}">
      <dsp:nvSpPr>
        <dsp:cNvPr id="0" name=""/>
        <dsp:cNvSpPr/>
      </dsp:nvSpPr>
      <dsp:spPr>
        <a:xfrm>
          <a:off x="4571607" y="311637"/>
          <a:ext cx="2180205" cy="4008826"/>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just" defTabSz="1066800" rtl="0">
            <a:lnSpc>
              <a:spcPct val="90000"/>
            </a:lnSpc>
            <a:spcBef>
              <a:spcPct val="0"/>
            </a:spcBef>
            <a:spcAft>
              <a:spcPct val="35000"/>
            </a:spcAft>
          </a:pPr>
          <a:endParaRPr lang="tr-TR" sz="2400" kern="1200" dirty="0" smtClean="0">
            <a:latin typeface="Times New Roman" pitchFamily="18" charset="0"/>
            <a:cs typeface="Times New Roman" pitchFamily="18" charset="0"/>
          </a:endParaRPr>
        </a:p>
        <a:p>
          <a:pPr lvl="0" algn="just" defTabSz="1066800" rtl="0">
            <a:lnSpc>
              <a:spcPct val="90000"/>
            </a:lnSpc>
            <a:spcBef>
              <a:spcPct val="0"/>
            </a:spcBef>
            <a:spcAft>
              <a:spcPct val="35000"/>
            </a:spcAft>
          </a:pPr>
          <a:endParaRPr lang="tr-TR" sz="2400" kern="1200" dirty="0" smtClean="0">
            <a:latin typeface="Times New Roman" pitchFamily="18" charset="0"/>
            <a:cs typeface="Times New Roman" pitchFamily="18" charset="0"/>
          </a:endParaRPr>
        </a:p>
        <a:p>
          <a:pPr lvl="0" algn="just" defTabSz="1066800" rtl="0">
            <a:lnSpc>
              <a:spcPct val="90000"/>
            </a:lnSpc>
            <a:spcBef>
              <a:spcPct val="0"/>
            </a:spcBef>
            <a:spcAft>
              <a:spcPct val="35000"/>
            </a:spcAft>
          </a:pPr>
          <a:endParaRPr lang="tr-TR" sz="2200" kern="1200" dirty="0" smtClean="0">
            <a:latin typeface="Times New Roman" pitchFamily="18" charset="0"/>
            <a:cs typeface="Times New Roman" pitchFamily="18" charset="0"/>
          </a:endParaRPr>
        </a:p>
        <a:p>
          <a:pPr lvl="0" algn="just" defTabSz="1066800" rtl="0">
            <a:lnSpc>
              <a:spcPct val="90000"/>
            </a:lnSpc>
            <a:spcBef>
              <a:spcPct val="0"/>
            </a:spcBef>
            <a:spcAft>
              <a:spcPct val="35000"/>
            </a:spcAft>
          </a:pPr>
          <a:r>
            <a:rPr lang="tr-TR" sz="2200" kern="1200" dirty="0" smtClean="0">
              <a:latin typeface="Times New Roman" pitchFamily="18" charset="0"/>
              <a:cs typeface="Times New Roman" pitchFamily="18" charset="0"/>
            </a:rPr>
            <a:t>İşletmenin rekabet yeteneğini zayıftan kuvvetliye doğru derece derece ele alır.</a:t>
          </a:r>
          <a:endParaRPr lang="tr-TR" sz="2200" kern="1200" dirty="0">
            <a:latin typeface="Times New Roman" pitchFamily="18" charset="0"/>
            <a:cs typeface="Times New Roman" pitchFamily="18" charset="0"/>
          </a:endParaRPr>
        </a:p>
      </dsp:txBody>
      <dsp:txXfrm>
        <a:off x="4571607" y="311637"/>
        <a:ext cx="2180205" cy="400882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F87265-6F57-4790-86F5-56C53E5AB56F}">
      <dsp:nvSpPr>
        <dsp:cNvPr id="0" name=""/>
        <dsp:cNvSpPr/>
      </dsp:nvSpPr>
      <dsp:spPr>
        <a:xfrm>
          <a:off x="0" y="72008"/>
          <a:ext cx="504693" cy="50853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55C5AB0-51F2-44DE-AAD1-18128CE735EE}">
      <dsp:nvSpPr>
        <dsp:cNvPr id="0" name=""/>
        <dsp:cNvSpPr/>
      </dsp:nvSpPr>
      <dsp:spPr>
        <a:xfrm>
          <a:off x="743459" y="2558"/>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İşletmenin sahip olduğu teknolojik seviye,</a:t>
          </a:r>
          <a:endParaRPr lang="tr-TR" sz="2000" kern="1200" dirty="0">
            <a:latin typeface="Times New Roman" pitchFamily="18" charset="0"/>
            <a:cs typeface="Times New Roman" pitchFamily="18" charset="0"/>
          </a:endParaRPr>
        </a:p>
      </dsp:txBody>
      <dsp:txXfrm>
        <a:off x="743459" y="2558"/>
        <a:ext cx="7516014" cy="647432"/>
      </dsp:txXfrm>
    </dsp:sp>
    <dsp:sp modelId="{06FD1257-4FA4-4842-A24A-8A470B52FF30}">
      <dsp:nvSpPr>
        <dsp:cNvPr id="0" name=""/>
        <dsp:cNvSpPr/>
      </dsp:nvSpPr>
      <dsp:spPr>
        <a:xfrm>
          <a:off x="0" y="719440"/>
          <a:ext cx="504693" cy="508532"/>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442B87D-514F-4961-AE52-B676C995CB28}">
      <dsp:nvSpPr>
        <dsp:cNvPr id="0" name=""/>
        <dsp:cNvSpPr/>
      </dsp:nvSpPr>
      <dsp:spPr>
        <a:xfrm>
          <a:off x="743459" y="649990"/>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İşletmenin endüstrideki karlılık oranına oranla karlılığı,</a:t>
          </a:r>
          <a:endParaRPr lang="tr-TR" sz="2000" kern="1200" dirty="0">
            <a:latin typeface="Times New Roman" pitchFamily="18" charset="0"/>
            <a:cs typeface="Times New Roman" pitchFamily="18" charset="0"/>
          </a:endParaRPr>
        </a:p>
      </dsp:txBody>
      <dsp:txXfrm>
        <a:off x="743459" y="649990"/>
        <a:ext cx="7516014" cy="647432"/>
      </dsp:txXfrm>
    </dsp:sp>
    <dsp:sp modelId="{B4C89FCB-4E5C-4516-9297-59C5E51AFC85}">
      <dsp:nvSpPr>
        <dsp:cNvPr id="0" name=""/>
        <dsp:cNvSpPr/>
      </dsp:nvSpPr>
      <dsp:spPr>
        <a:xfrm>
          <a:off x="0" y="1366873"/>
          <a:ext cx="504693" cy="50853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A5B4F2E-393D-4786-A880-7D952743E54A}">
      <dsp:nvSpPr>
        <dsp:cNvPr id="0" name=""/>
        <dsp:cNvSpPr/>
      </dsp:nvSpPr>
      <dsp:spPr>
        <a:xfrm>
          <a:off x="743459" y="1297423"/>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İşletmenin pazar büyüme oranı,</a:t>
          </a:r>
          <a:endParaRPr lang="tr-TR" sz="2000" kern="1200" dirty="0">
            <a:latin typeface="Times New Roman" pitchFamily="18" charset="0"/>
            <a:cs typeface="Times New Roman" pitchFamily="18" charset="0"/>
          </a:endParaRPr>
        </a:p>
      </dsp:txBody>
      <dsp:txXfrm>
        <a:off x="743459" y="1297423"/>
        <a:ext cx="7516014" cy="647432"/>
      </dsp:txXfrm>
    </dsp:sp>
    <dsp:sp modelId="{9BD7B210-765A-4EC2-BEA7-9CEF26E70ABE}">
      <dsp:nvSpPr>
        <dsp:cNvPr id="0" name=""/>
        <dsp:cNvSpPr/>
      </dsp:nvSpPr>
      <dsp:spPr>
        <a:xfrm>
          <a:off x="0" y="2014305"/>
          <a:ext cx="504693" cy="508532"/>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A8F6875-22A6-499C-9D20-3EB3A9E5DE84}">
      <dsp:nvSpPr>
        <dsp:cNvPr id="0" name=""/>
        <dsp:cNvSpPr/>
      </dsp:nvSpPr>
      <dsp:spPr>
        <a:xfrm>
          <a:off x="743459" y="1944855"/>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Müşteriler ve sahipler nezrinde sahip olduğu prestij ve imaj,</a:t>
          </a:r>
          <a:endParaRPr lang="tr-TR" sz="2000" kern="1200" dirty="0">
            <a:latin typeface="Times New Roman" pitchFamily="18" charset="0"/>
            <a:cs typeface="Times New Roman" pitchFamily="18" charset="0"/>
          </a:endParaRPr>
        </a:p>
      </dsp:txBody>
      <dsp:txXfrm>
        <a:off x="743459" y="1944855"/>
        <a:ext cx="7516014" cy="647432"/>
      </dsp:txXfrm>
    </dsp:sp>
    <dsp:sp modelId="{BEFCCD04-D0AF-46F0-AC96-46D89AD04A65}">
      <dsp:nvSpPr>
        <dsp:cNvPr id="0" name=""/>
        <dsp:cNvSpPr/>
      </dsp:nvSpPr>
      <dsp:spPr>
        <a:xfrm>
          <a:off x="0" y="2661738"/>
          <a:ext cx="504693" cy="508532"/>
        </a:xfrm>
        <a:prstGeom prst="ellipse">
          <a:avLst/>
        </a:prstGeom>
        <a:solidFill>
          <a:schemeClr val="accent6">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9631257F-BD90-45A1-90C1-00A92FCFFE45}">
      <dsp:nvSpPr>
        <dsp:cNvPr id="0" name=""/>
        <dsp:cNvSpPr/>
      </dsp:nvSpPr>
      <dsp:spPr>
        <a:xfrm>
          <a:off x="743459" y="2592288"/>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İşletmenin beşeri ve yönetsel gücü,</a:t>
          </a:r>
          <a:endParaRPr lang="tr-TR" sz="2000" kern="1200" dirty="0">
            <a:latin typeface="Times New Roman" pitchFamily="18" charset="0"/>
            <a:cs typeface="Times New Roman" pitchFamily="18" charset="0"/>
          </a:endParaRPr>
        </a:p>
      </dsp:txBody>
      <dsp:txXfrm>
        <a:off x="743459" y="2592288"/>
        <a:ext cx="7516014" cy="647432"/>
      </dsp:txXfrm>
    </dsp:sp>
    <dsp:sp modelId="{EF9E46F4-CE4F-4EA4-9A54-7F5E3EC221BA}">
      <dsp:nvSpPr>
        <dsp:cNvPr id="0" name=""/>
        <dsp:cNvSpPr/>
      </dsp:nvSpPr>
      <dsp:spPr>
        <a:xfrm>
          <a:off x="0" y="3309170"/>
          <a:ext cx="504693" cy="50853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069C463C-1D4D-4816-AFD5-1686AFB97C3D}">
      <dsp:nvSpPr>
        <dsp:cNvPr id="0" name=""/>
        <dsp:cNvSpPr/>
      </dsp:nvSpPr>
      <dsp:spPr>
        <a:xfrm>
          <a:off x="743459" y="3239720"/>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Rakiplere oranla sahip olduğu rekabet gücü,</a:t>
          </a:r>
          <a:endParaRPr lang="tr-TR" sz="2000" kern="1200" dirty="0">
            <a:latin typeface="Times New Roman" pitchFamily="18" charset="0"/>
            <a:cs typeface="Times New Roman" pitchFamily="18" charset="0"/>
          </a:endParaRPr>
        </a:p>
      </dsp:txBody>
      <dsp:txXfrm>
        <a:off x="743459" y="3239720"/>
        <a:ext cx="7516014" cy="647432"/>
      </dsp:txXfrm>
    </dsp:sp>
    <dsp:sp modelId="{6BEF23ED-BE44-4ACF-856B-A29495139D6F}">
      <dsp:nvSpPr>
        <dsp:cNvPr id="0" name=""/>
        <dsp:cNvSpPr/>
      </dsp:nvSpPr>
      <dsp:spPr>
        <a:xfrm>
          <a:off x="0" y="3956602"/>
          <a:ext cx="504693" cy="508532"/>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ED3D366-8345-4663-988D-292EBB6B1693}">
      <dsp:nvSpPr>
        <dsp:cNvPr id="0" name=""/>
        <dsp:cNvSpPr/>
      </dsp:nvSpPr>
      <dsp:spPr>
        <a:xfrm>
          <a:off x="743459" y="3887152"/>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Sahip olduğu pazar payı </a:t>
          </a:r>
          <a:endParaRPr lang="tr-TR" sz="2000" kern="1200" dirty="0">
            <a:latin typeface="Times New Roman" pitchFamily="18" charset="0"/>
            <a:cs typeface="Times New Roman" pitchFamily="18" charset="0"/>
          </a:endParaRPr>
        </a:p>
      </dsp:txBody>
      <dsp:txXfrm>
        <a:off x="743459" y="3887152"/>
        <a:ext cx="7516014" cy="647432"/>
      </dsp:txXfrm>
    </dsp:sp>
    <dsp:sp modelId="{B5034F48-21A9-44D8-B257-3BD404BE3FC4}">
      <dsp:nvSpPr>
        <dsp:cNvPr id="0" name=""/>
        <dsp:cNvSpPr/>
      </dsp:nvSpPr>
      <dsp:spPr>
        <a:xfrm>
          <a:off x="0" y="4604035"/>
          <a:ext cx="504693" cy="50853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A8961B2-1C1F-4E6C-81D9-12E1999BDC6D}">
      <dsp:nvSpPr>
        <dsp:cNvPr id="0" name=""/>
        <dsp:cNvSpPr/>
      </dsp:nvSpPr>
      <dsp:spPr>
        <a:xfrm>
          <a:off x="743459" y="4534585"/>
          <a:ext cx="7516014" cy="64743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itchFamily="18" charset="0"/>
              <a:cs typeface="Times New Roman" pitchFamily="18" charset="0"/>
            </a:rPr>
            <a:t>Endüstri içindeki büyüklüğü</a:t>
          </a:r>
          <a:endParaRPr lang="tr-TR" sz="2000" kern="1200" dirty="0">
            <a:latin typeface="Times New Roman" pitchFamily="18" charset="0"/>
            <a:cs typeface="Times New Roman" pitchFamily="18" charset="0"/>
          </a:endParaRPr>
        </a:p>
      </dsp:txBody>
      <dsp:txXfrm>
        <a:off x="743459" y="4534585"/>
        <a:ext cx="7516014" cy="64743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F0684A-40A6-45F7-99F7-38F997EE46ED}">
      <dsp:nvSpPr>
        <dsp:cNvPr id="0" name=""/>
        <dsp:cNvSpPr/>
      </dsp:nvSpPr>
      <dsp:spPr>
        <a:xfrm rot="10800000">
          <a:off x="216048" y="1019"/>
          <a:ext cx="8064920" cy="540381"/>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Firmanın faaliyette bulunduğu endüstrinin büyüme hızı,</a:t>
          </a:r>
          <a:endParaRPr lang="tr-TR" sz="1800" kern="1200" dirty="0">
            <a:latin typeface="Times New Roman" pitchFamily="18" charset="0"/>
            <a:cs typeface="Times New Roman" pitchFamily="18" charset="0"/>
          </a:endParaRPr>
        </a:p>
      </dsp:txBody>
      <dsp:txXfrm rot="10800000">
        <a:off x="216048" y="1019"/>
        <a:ext cx="8064920" cy="540381"/>
      </dsp:txXfrm>
    </dsp:sp>
    <dsp:sp modelId="{7D74CBC3-1C61-478E-9CD2-B4AD4BF527D9}">
      <dsp:nvSpPr>
        <dsp:cNvPr id="0" name=""/>
        <dsp:cNvSpPr/>
      </dsp:nvSpPr>
      <dsp:spPr>
        <a:xfrm>
          <a:off x="0" y="1019"/>
          <a:ext cx="540381" cy="540381"/>
        </a:xfrm>
        <a:prstGeom prst="ellipse">
          <a:avLst/>
        </a:prstGeom>
        <a:solidFill>
          <a:schemeClr val="accent2">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2013A2CB-030F-4E6B-B1CB-9B739AF8C0BB}">
      <dsp:nvSpPr>
        <dsp:cNvPr id="0" name=""/>
        <dsp:cNvSpPr/>
      </dsp:nvSpPr>
      <dsp:spPr>
        <a:xfrm rot="10800000">
          <a:off x="216048" y="702708"/>
          <a:ext cx="8064920" cy="540381"/>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Endüstrinin yaşı,</a:t>
          </a:r>
          <a:endParaRPr lang="tr-TR" sz="1800" kern="1200" dirty="0">
            <a:latin typeface="Times New Roman" pitchFamily="18" charset="0"/>
            <a:cs typeface="Times New Roman" pitchFamily="18" charset="0"/>
          </a:endParaRPr>
        </a:p>
      </dsp:txBody>
      <dsp:txXfrm rot="10800000">
        <a:off x="216048" y="702708"/>
        <a:ext cx="8064920" cy="540381"/>
      </dsp:txXfrm>
    </dsp:sp>
    <dsp:sp modelId="{3330C9B1-83C1-4081-AA87-7755A1DE47A1}">
      <dsp:nvSpPr>
        <dsp:cNvPr id="0" name=""/>
        <dsp:cNvSpPr/>
      </dsp:nvSpPr>
      <dsp:spPr>
        <a:xfrm>
          <a:off x="0" y="702708"/>
          <a:ext cx="540381" cy="540381"/>
        </a:xfrm>
        <a:prstGeom prst="ellipse">
          <a:avLst/>
        </a:prstGeom>
        <a:solidFill>
          <a:schemeClr val="accent3">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8B712AFA-9F83-40CB-A249-672DEA1DE2E9}">
      <dsp:nvSpPr>
        <dsp:cNvPr id="0" name=""/>
        <dsp:cNvSpPr/>
      </dsp:nvSpPr>
      <dsp:spPr>
        <a:xfrm rot="10800000">
          <a:off x="216048" y="1404397"/>
          <a:ext cx="8064920" cy="540381"/>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Endüstrinin pazar büyüklüğü,</a:t>
          </a:r>
          <a:endParaRPr lang="tr-TR" sz="1800" kern="1200" dirty="0">
            <a:latin typeface="Times New Roman" pitchFamily="18" charset="0"/>
            <a:cs typeface="Times New Roman" pitchFamily="18" charset="0"/>
          </a:endParaRPr>
        </a:p>
      </dsp:txBody>
      <dsp:txXfrm rot="10800000">
        <a:off x="216048" y="1404397"/>
        <a:ext cx="8064920" cy="540381"/>
      </dsp:txXfrm>
    </dsp:sp>
    <dsp:sp modelId="{3A9A29E1-FD76-4765-BC2B-0210DEA6671B}">
      <dsp:nvSpPr>
        <dsp:cNvPr id="0" name=""/>
        <dsp:cNvSpPr/>
      </dsp:nvSpPr>
      <dsp:spPr>
        <a:xfrm>
          <a:off x="0" y="1404397"/>
          <a:ext cx="540381" cy="540381"/>
        </a:xfrm>
        <a:prstGeom prst="ellipse">
          <a:avLst/>
        </a:prstGeom>
        <a:solidFill>
          <a:schemeClr val="accent4">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93AF4B16-48AC-4CE8-A4B4-C8E943C9314F}">
      <dsp:nvSpPr>
        <dsp:cNvPr id="0" name=""/>
        <dsp:cNvSpPr/>
      </dsp:nvSpPr>
      <dsp:spPr>
        <a:xfrm rot="10800000">
          <a:off x="216048" y="2106085"/>
          <a:ext cx="8064920" cy="540381"/>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Rekabetin şiddeti veya zayıf olma durumuna göre yapısı,</a:t>
          </a:r>
          <a:endParaRPr lang="tr-TR" sz="1800" kern="1200" dirty="0">
            <a:latin typeface="Times New Roman" pitchFamily="18" charset="0"/>
            <a:cs typeface="Times New Roman" pitchFamily="18" charset="0"/>
          </a:endParaRPr>
        </a:p>
      </dsp:txBody>
      <dsp:txXfrm rot="10800000">
        <a:off x="216048" y="2106085"/>
        <a:ext cx="8064920" cy="540381"/>
      </dsp:txXfrm>
    </dsp:sp>
    <dsp:sp modelId="{59DBA26A-5D62-4ACD-A46B-5DCF85FA8DB2}">
      <dsp:nvSpPr>
        <dsp:cNvPr id="0" name=""/>
        <dsp:cNvSpPr/>
      </dsp:nvSpPr>
      <dsp:spPr>
        <a:xfrm>
          <a:off x="0" y="2106085"/>
          <a:ext cx="540381" cy="540381"/>
        </a:xfrm>
        <a:prstGeom prst="ellipse">
          <a:avLst/>
        </a:prstGeom>
        <a:solidFill>
          <a:schemeClr val="accent5">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5AB7A20E-B51D-417D-91EC-216A73B7463A}">
      <dsp:nvSpPr>
        <dsp:cNvPr id="0" name=""/>
        <dsp:cNvSpPr/>
      </dsp:nvSpPr>
      <dsp:spPr>
        <a:xfrm rot="10800000">
          <a:off x="216048" y="2807774"/>
          <a:ext cx="8064920" cy="540381"/>
        </a:xfrm>
        <a:prstGeom prst="homePlat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Endüstri dalının sosyal, beşeri ve yasal koşulları,</a:t>
          </a:r>
          <a:endParaRPr lang="tr-TR" sz="1800" kern="1200" dirty="0">
            <a:latin typeface="Times New Roman" pitchFamily="18" charset="0"/>
            <a:cs typeface="Times New Roman" pitchFamily="18" charset="0"/>
          </a:endParaRPr>
        </a:p>
      </dsp:txBody>
      <dsp:txXfrm rot="10800000">
        <a:off x="216048" y="2807774"/>
        <a:ext cx="8064920" cy="540381"/>
      </dsp:txXfrm>
    </dsp:sp>
    <dsp:sp modelId="{05F664FD-195A-4D57-BB88-707B9A0BB693}">
      <dsp:nvSpPr>
        <dsp:cNvPr id="0" name=""/>
        <dsp:cNvSpPr/>
      </dsp:nvSpPr>
      <dsp:spPr>
        <a:xfrm>
          <a:off x="0" y="2807774"/>
          <a:ext cx="540381" cy="540381"/>
        </a:xfrm>
        <a:prstGeom prst="ellipse">
          <a:avLst/>
        </a:prstGeom>
        <a:solidFill>
          <a:schemeClr val="accent6">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52BA854A-382C-433C-B842-E9CEA22D4214}">
      <dsp:nvSpPr>
        <dsp:cNvPr id="0" name=""/>
        <dsp:cNvSpPr/>
      </dsp:nvSpPr>
      <dsp:spPr>
        <a:xfrm rot="10800000">
          <a:off x="216048" y="3509463"/>
          <a:ext cx="8064920" cy="540381"/>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Endüstride sahip bulunulan teknolojik seviye, </a:t>
          </a:r>
          <a:endParaRPr lang="tr-TR" sz="1800" kern="1200" dirty="0">
            <a:latin typeface="Times New Roman" pitchFamily="18" charset="0"/>
            <a:cs typeface="Times New Roman" pitchFamily="18" charset="0"/>
          </a:endParaRPr>
        </a:p>
      </dsp:txBody>
      <dsp:txXfrm rot="10800000">
        <a:off x="216048" y="3509463"/>
        <a:ext cx="8064920" cy="540381"/>
      </dsp:txXfrm>
    </dsp:sp>
    <dsp:sp modelId="{5F391FA0-6F1E-497F-A3F0-3D94460E1143}">
      <dsp:nvSpPr>
        <dsp:cNvPr id="0" name=""/>
        <dsp:cNvSpPr/>
      </dsp:nvSpPr>
      <dsp:spPr>
        <a:xfrm>
          <a:off x="0" y="3509463"/>
          <a:ext cx="540381" cy="540381"/>
        </a:xfrm>
        <a:prstGeom prst="ellipse">
          <a:avLst/>
        </a:prstGeom>
        <a:solidFill>
          <a:schemeClr val="accent2">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6F9BEA4C-B305-4279-9021-02440359552D}">
      <dsp:nvSpPr>
        <dsp:cNvPr id="0" name=""/>
        <dsp:cNvSpPr/>
      </dsp:nvSpPr>
      <dsp:spPr>
        <a:xfrm rot="10800000">
          <a:off x="216048" y="4211152"/>
          <a:ext cx="8064920" cy="540381"/>
        </a:xfrm>
        <a:prstGeom prst="homePlat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8293" tIns="68580" rIns="128016" bIns="68580" numCol="1" spcCol="1270" anchor="ctr" anchorCtr="0">
          <a:noAutofit/>
        </a:bodyPr>
        <a:lstStyle/>
        <a:p>
          <a:pPr lvl="0" algn="just" defTabSz="800100" rtl="0">
            <a:lnSpc>
              <a:spcPct val="90000"/>
            </a:lnSpc>
            <a:spcBef>
              <a:spcPct val="0"/>
            </a:spcBef>
            <a:spcAft>
              <a:spcPct val="35000"/>
            </a:spcAft>
          </a:pPr>
          <a:r>
            <a:rPr lang="tr-TR" sz="1800" kern="1200" dirty="0" smtClean="0">
              <a:latin typeface="Times New Roman" pitchFamily="18" charset="0"/>
              <a:cs typeface="Times New Roman" pitchFamily="18" charset="0"/>
            </a:rPr>
            <a:t>Söz konusu endüstride  diğer endüstrilere oranla sahip olunan teknolojik seviye.</a:t>
          </a:r>
          <a:endParaRPr lang="tr-TR" sz="1800" kern="1200" dirty="0">
            <a:latin typeface="Times New Roman" pitchFamily="18" charset="0"/>
            <a:cs typeface="Times New Roman" pitchFamily="18" charset="0"/>
          </a:endParaRPr>
        </a:p>
      </dsp:txBody>
      <dsp:txXfrm rot="10800000">
        <a:off x="216048" y="4211152"/>
        <a:ext cx="8064920" cy="540381"/>
      </dsp:txXfrm>
    </dsp:sp>
    <dsp:sp modelId="{C5088BD7-49CB-47C1-AFFF-49FF3D97B6C9}">
      <dsp:nvSpPr>
        <dsp:cNvPr id="0" name=""/>
        <dsp:cNvSpPr/>
      </dsp:nvSpPr>
      <dsp:spPr>
        <a:xfrm>
          <a:off x="0" y="4211152"/>
          <a:ext cx="540381" cy="540381"/>
        </a:xfrm>
        <a:prstGeom prst="ellipse">
          <a:avLst/>
        </a:prstGeom>
        <a:solidFill>
          <a:schemeClr val="accent3">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3092E5-7214-4352-B673-B97707AE5AC3}">
      <dsp:nvSpPr>
        <dsp:cNvPr id="0" name=""/>
        <dsp:cNvSpPr/>
      </dsp:nvSpPr>
      <dsp:spPr>
        <a:xfrm>
          <a:off x="2954572" y="196623"/>
          <a:ext cx="2608053" cy="265321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kern="1200" dirty="0" smtClean="0">
              <a:latin typeface="Times New Roman" pitchFamily="18" charset="0"/>
              <a:cs typeface="Times New Roman" pitchFamily="18" charset="0"/>
            </a:rPr>
            <a:t>Yatırımın kalbi olan bölge her iki boyut açısından en uygun yatırım alanıdır.</a:t>
          </a:r>
          <a:endParaRPr lang="tr-TR" sz="2200" kern="1200" dirty="0">
            <a:latin typeface="Times New Roman" pitchFamily="18" charset="0"/>
            <a:cs typeface="Times New Roman" pitchFamily="18" charset="0"/>
          </a:endParaRPr>
        </a:p>
      </dsp:txBody>
      <dsp:txXfrm>
        <a:off x="2954572" y="196623"/>
        <a:ext cx="2608053" cy="2653212"/>
      </dsp:txXfrm>
    </dsp:sp>
    <dsp:sp modelId="{D8A75F07-07FA-48C1-8E50-8AF2724F444E}">
      <dsp:nvSpPr>
        <dsp:cNvPr id="0" name=""/>
        <dsp:cNvSpPr/>
      </dsp:nvSpPr>
      <dsp:spPr>
        <a:xfrm>
          <a:off x="1129235" y="1956494"/>
          <a:ext cx="1485943" cy="1459152"/>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31405AA5-0439-4D8F-8FA8-3C4FE630D69C}">
      <dsp:nvSpPr>
        <dsp:cNvPr id="0" name=""/>
        <dsp:cNvSpPr/>
      </dsp:nvSpPr>
      <dsp:spPr>
        <a:xfrm>
          <a:off x="6053607" y="216022"/>
          <a:ext cx="1003179" cy="1012903"/>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11239345-173E-4990-8BE8-9249A7DAC65E}">
      <dsp:nvSpPr>
        <dsp:cNvPr id="0" name=""/>
        <dsp:cNvSpPr/>
      </dsp:nvSpPr>
      <dsp:spPr>
        <a:xfrm>
          <a:off x="2476499" y="3315062"/>
          <a:ext cx="3471937" cy="8087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endParaRPr lang="tr-TR" sz="3800" kern="1200" dirty="0">
            <a:latin typeface="Times New Roman" pitchFamily="18" charset="0"/>
            <a:cs typeface="Times New Roman" pitchFamily="18" charset="0"/>
          </a:endParaRPr>
        </a:p>
      </dsp:txBody>
      <dsp:txXfrm>
        <a:off x="2476499" y="3315062"/>
        <a:ext cx="3471937" cy="80879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522E21-2EAB-4BED-83DF-6F1AF13DCB64}">
      <dsp:nvSpPr>
        <dsp:cNvPr id="0" name=""/>
        <dsp:cNvSpPr/>
      </dsp:nvSpPr>
      <dsp:spPr>
        <a:xfrm>
          <a:off x="1046" y="867732"/>
          <a:ext cx="3426743" cy="3426743"/>
        </a:xfrm>
        <a:prstGeom prst="ellipse">
          <a:avLst/>
        </a:prstGeom>
        <a:solidFill>
          <a:schemeClr val="accent2">
            <a:lumMod val="20000"/>
            <a:lumOff val="8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l" defTabSz="977900" rtl="0">
            <a:lnSpc>
              <a:spcPct val="90000"/>
            </a:lnSpc>
            <a:spcBef>
              <a:spcPct val="0"/>
            </a:spcBef>
            <a:spcAft>
              <a:spcPct val="35000"/>
            </a:spcAft>
          </a:pPr>
          <a:r>
            <a:rPr lang="tr-TR" sz="2200" b="1" kern="1200" dirty="0" smtClean="0">
              <a:latin typeface="Times New Roman" pitchFamily="18" charset="0"/>
              <a:cs typeface="Times New Roman" pitchFamily="18" charset="0"/>
            </a:rPr>
            <a:t>Yatırımın Kalbinin Eşiğindeki İşletmeler:</a:t>
          </a:r>
          <a:endParaRPr lang="tr-TR" sz="2200" kern="1200" dirty="0">
            <a:latin typeface="Times New Roman" pitchFamily="18" charset="0"/>
            <a:cs typeface="Times New Roman" pitchFamily="18" charset="0"/>
          </a:endParaRPr>
        </a:p>
        <a:p>
          <a:pPr marL="171450" lvl="1" indent="-171450" algn="l" defTabSz="755650" rtl="0">
            <a:lnSpc>
              <a:spcPct val="90000"/>
            </a:lnSpc>
            <a:spcBef>
              <a:spcPct val="0"/>
            </a:spcBef>
            <a:spcAft>
              <a:spcPct val="15000"/>
            </a:spcAft>
            <a:buChar char="••"/>
          </a:pPr>
          <a:r>
            <a:rPr lang="tr-TR" sz="1700" kern="1200" dirty="0" smtClean="0">
              <a:latin typeface="Times New Roman" pitchFamily="18" charset="0"/>
              <a:cs typeface="Times New Roman" pitchFamily="18" charset="0"/>
            </a:rPr>
            <a:t>Ana şirketin dikkatini kendi üzerine çekerek yatırım için uygun koşulları sağlayabilirler.</a:t>
          </a:r>
          <a:endParaRPr lang="tr-TR" sz="1700" kern="1200" dirty="0">
            <a:latin typeface="Times New Roman" pitchFamily="18" charset="0"/>
            <a:cs typeface="Times New Roman" pitchFamily="18" charset="0"/>
          </a:endParaRPr>
        </a:p>
      </dsp:txBody>
      <dsp:txXfrm>
        <a:off x="1046" y="867732"/>
        <a:ext cx="3426743" cy="3426743"/>
      </dsp:txXfrm>
    </dsp:sp>
    <dsp:sp modelId="{44CB594C-1E8C-4DD7-9E36-6FBB8A1EE5CC}">
      <dsp:nvSpPr>
        <dsp:cNvPr id="0" name=""/>
        <dsp:cNvSpPr/>
      </dsp:nvSpPr>
      <dsp:spPr>
        <a:xfrm rot="5400000">
          <a:off x="3710496" y="2127060"/>
          <a:ext cx="1199360" cy="908087"/>
        </a:xfrm>
        <a:prstGeom prst="triangle">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03F5BAA-2470-419F-9707-BDAD766F11C7}">
      <dsp:nvSpPr>
        <dsp:cNvPr id="0" name=""/>
        <dsp:cNvSpPr/>
      </dsp:nvSpPr>
      <dsp:spPr>
        <a:xfrm>
          <a:off x="5141161" y="867732"/>
          <a:ext cx="3426743" cy="3426743"/>
        </a:xfrm>
        <a:prstGeom prst="ellipse">
          <a:avLst/>
        </a:prstGeom>
        <a:solidFill>
          <a:schemeClr val="accent4">
            <a:lumMod val="20000"/>
            <a:lumOff val="8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l" defTabSz="977900" rtl="0">
            <a:lnSpc>
              <a:spcPct val="90000"/>
            </a:lnSpc>
            <a:spcBef>
              <a:spcPct val="0"/>
            </a:spcBef>
            <a:spcAft>
              <a:spcPct val="35000"/>
            </a:spcAft>
          </a:pPr>
          <a:r>
            <a:rPr lang="tr-TR" sz="2200" b="1" kern="1200" dirty="0" smtClean="0">
              <a:latin typeface="Times New Roman" pitchFamily="18" charset="0"/>
              <a:cs typeface="Times New Roman" pitchFamily="18" charset="0"/>
            </a:rPr>
            <a:t>Safra İşletmeler:</a:t>
          </a:r>
          <a:endParaRPr lang="tr-TR" sz="2200" kern="1200" dirty="0">
            <a:latin typeface="Times New Roman" pitchFamily="18" charset="0"/>
            <a:cs typeface="Times New Roman" pitchFamily="18" charset="0"/>
          </a:endParaRPr>
        </a:p>
        <a:p>
          <a:pPr marL="171450" lvl="1" indent="-171450" algn="l" defTabSz="755650" rtl="0">
            <a:lnSpc>
              <a:spcPct val="90000"/>
            </a:lnSpc>
            <a:spcBef>
              <a:spcPct val="0"/>
            </a:spcBef>
            <a:spcAft>
              <a:spcPct val="15000"/>
            </a:spcAft>
            <a:buChar char="••"/>
          </a:pPr>
          <a:r>
            <a:rPr lang="tr-TR" sz="1700" kern="1200" dirty="0" smtClean="0">
              <a:latin typeface="Times New Roman" pitchFamily="18" charset="0"/>
              <a:cs typeface="Times New Roman" pitchFamily="18" charset="0"/>
            </a:rPr>
            <a:t>Ana şirketin kritik başarı faktörleri ile çok az uyum gösterirler. </a:t>
          </a:r>
          <a:endParaRPr lang="tr-TR" sz="1700" kern="1200" dirty="0">
            <a:latin typeface="Times New Roman" pitchFamily="18" charset="0"/>
            <a:cs typeface="Times New Roman" pitchFamily="18" charset="0"/>
          </a:endParaRPr>
        </a:p>
        <a:p>
          <a:pPr marL="171450" lvl="1" indent="-171450" algn="l" defTabSz="755650" rtl="0">
            <a:lnSpc>
              <a:spcPct val="90000"/>
            </a:lnSpc>
            <a:spcBef>
              <a:spcPct val="0"/>
            </a:spcBef>
            <a:spcAft>
              <a:spcPct val="15000"/>
            </a:spcAft>
            <a:buChar char="••"/>
          </a:pPr>
          <a:r>
            <a:rPr lang="tr-TR" sz="1700" kern="1200" dirty="0" smtClean="0">
              <a:latin typeface="Times New Roman" pitchFamily="18" charset="0"/>
              <a:cs typeface="Times New Roman" pitchFamily="18" charset="0"/>
            </a:rPr>
            <a:t>Ana şirket tarafından yatırım yapılarak iyileştirilecek çok az imkan ve fırsat vardır.</a:t>
          </a:r>
          <a:endParaRPr lang="tr-TR" sz="1700" kern="1200" dirty="0">
            <a:latin typeface="Times New Roman" pitchFamily="18" charset="0"/>
            <a:cs typeface="Times New Roman" pitchFamily="18" charset="0"/>
          </a:endParaRPr>
        </a:p>
      </dsp:txBody>
      <dsp:txXfrm>
        <a:off x="5141161" y="867732"/>
        <a:ext cx="3426743" cy="3426743"/>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106E4-6661-46E0-AADD-2C2B4681AC25}" type="datetimeFigureOut">
              <a:rPr lang="tr-TR" smtClean="0"/>
              <a:pPr/>
              <a:t>6.05.2021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DA690-31A7-4C4F-95FD-7E65C45324D7}" type="slidenum">
              <a:rPr lang="tr-TR" smtClean="0"/>
              <a:pPr/>
              <a:t>‹#›</a:t>
            </a:fld>
            <a:endParaRPr lang="tr-TR"/>
          </a:p>
        </p:txBody>
      </p:sp>
    </p:spTree>
    <p:extLst>
      <p:ext uri="{BB962C8B-B14F-4D97-AF65-F5344CB8AC3E}">
        <p14:creationId xmlns="" xmlns:p14="http://schemas.microsoft.com/office/powerpoint/2010/main" val="5885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2BDA690-31A7-4C4F-95FD-7E65C45324D7}" type="slidenum">
              <a:rPr lang="tr-TR" smtClean="0"/>
              <a:pPr/>
              <a:t>1</a:t>
            </a:fld>
            <a:endParaRPr lang="tr-TR"/>
          </a:p>
        </p:txBody>
      </p:sp>
    </p:spTree>
    <p:extLst>
      <p:ext uri="{BB962C8B-B14F-4D97-AF65-F5344CB8AC3E}">
        <p14:creationId xmlns="" xmlns:p14="http://schemas.microsoft.com/office/powerpoint/2010/main" val="304183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2BDA690-31A7-4C4F-95FD-7E65C45324D7}" type="slidenum">
              <a:rPr lang="tr-TR" smtClean="0"/>
              <a:pPr/>
              <a:t>5</a:t>
            </a:fld>
            <a:endParaRPr lang="tr-TR"/>
          </a:p>
        </p:txBody>
      </p:sp>
    </p:spTree>
    <p:extLst>
      <p:ext uri="{BB962C8B-B14F-4D97-AF65-F5344CB8AC3E}">
        <p14:creationId xmlns="" xmlns:p14="http://schemas.microsoft.com/office/powerpoint/2010/main" val="195735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F078617-7F54-49F5-B1FA-9CA3B9593B2D}" type="datetimeFigureOut">
              <a:rPr lang="tr-TR" smtClean="0"/>
              <a:pPr/>
              <a:t>6.05.2021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2841608824"/>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078617-7F54-49F5-B1FA-9CA3B9593B2D}" type="datetimeFigureOut">
              <a:rPr lang="tr-TR" smtClean="0"/>
              <a:pPr/>
              <a:t>6.05.2021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1717486929"/>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078617-7F54-49F5-B1FA-9CA3B9593B2D}" type="datetimeFigureOut">
              <a:rPr lang="tr-TR" smtClean="0"/>
              <a:pPr/>
              <a:t>6.05.2021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35755613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30725"/>
          </a:xfrm>
        </p:spPr>
        <p:txBody>
          <a:bodyPr/>
          <a:lstStyle/>
          <a:p>
            <a:endParaRPr lang="tr-TR"/>
          </a:p>
        </p:txBody>
      </p:sp>
      <p:sp>
        <p:nvSpPr>
          <p:cNvPr id="4" name="Veri Yer Tutucusu 3"/>
          <p:cNvSpPr>
            <a:spLocks noGrp="1"/>
          </p:cNvSpPr>
          <p:nvPr>
            <p:ph type="dt" sz="half" idx="10"/>
          </p:nvPr>
        </p:nvSpPr>
        <p:spPr>
          <a:xfrm>
            <a:off x="457200" y="6243638"/>
            <a:ext cx="2133600" cy="457200"/>
          </a:xfrm>
        </p:spPr>
        <p:txBody>
          <a:bodyPr/>
          <a:lstStyle>
            <a:lvl1pPr>
              <a:defRPr/>
            </a:lvl1pPr>
          </a:lstStyle>
          <a:p>
            <a:endParaRPr lang="tr-TR"/>
          </a:p>
        </p:txBody>
      </p:sp>
      <p:sp>
        <p:nvSpPr>
          <p:cNvPr id="5" name="Altbilgi Yer Tutucusu 4"/>
          <p:cNvSpPr>
            <a:spLocks noGrp="1"/>
          </p:cNvSpPr>
          <p:nvPr>
            <p:ph type="ftr" sz="quarter" idx="11"/>
          </p:nvPr>
        </p:nvSpPr>
        <p:spPr>
          <a:xfrm>
            <a:off x="3124200" y="6248400"/>
            <a:ext cx="2895600" cy="457200"/>
          </a:xfrm>
        </p:spPr>
        <p:txBody>
          <a:bodyPr/>
          <a:lstStyle>
            <a:lvl1pPr>
              <a:defRPr/>
            </a:lvl1pPr>
          </a:lstStyle>
          <a:p>
            <a:endParaRPr lang="tr-TR"/>
          </a:p>
        </p:txBody>
      </p:sp>
      <p:sp>
        <p:nvSpPr>
          <p:cNvPr id="6" name="Slayt Numarası Yer Tutucusu 5"/>
          <p:cNvSpPr>
            <a:spLocks noGrp="1"/>
          </p:cNvSpPr>
          <p:nvPr>
            <p:ph type="sldNum" sz="quarter" idx="12"/>
          </p:nvPr>
        </p:nvSpPr>
        <p:spPr>
          <a:xfrm>
            <a:off x="6553200" y="6243638"/>
            <a:ext cx="2133600" cy="457200"/>
          </a:xfrm>
        </p:spPr>
        <p:txBody>
          <a:bodyPr/>
          <a:lstStyle>
            <a:lvl1pPr>
              <a:defRPr/>
            </a:lvl1pPr>
          </a:lstStyle>
          <a:p>
            <a:fld id="{686B16EF-0BB9-4D0C-9FE9-1066805C21D1}" type="slidenum">
              <a:rPr lang="tr-TR"/>
              <a:pPr/>
              <a:t>‹#›</a:t>
            </a:fld>
            <a:endParaRPr lang="tr-TR"/>
          </a:p>
        </p:txBody>
      </p:sp>
    </p:spTree>
    <p:extLst>
      <p:ext uri="{BB962C8B-B14F-4D97-AF65-F5344CB8AC3E}">
        <p14:creationId xmlns="" xmlns:p14="http://schemas.microsoft.com/office/powerpoint/2010/main" val="3364886304"/>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078617-7F54-49F5-B1FA-9CA3B9593B2D}" type="datetimeFigureOut">
              <a:rPr lang="tr-TR" smtClean="0"/>
              <a:pPr/>
              <a:t>6.05.2021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209194799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F078617-7F54-49F5-B1FA-9CA3B9593B2D}" type="datetimeFigureOut">
              <a:rPr lang="tr-TR" smtClean="0"/>
              <a:pPr/>
              <a:t>6.05.2021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4064002994"/>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F078617-7F54-49F5-B1FA-9CA3B9593B2D}" type="datetimeFigureOut">
              <a:rPr lang="tr-TR" smtClean="0"/>
              <a:pPr/>
              <a:t>6.05.2021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302507180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F078617-7F54-49F5-B1FA-9CA3B9593B2D}" type="datetimeFigureOut">
              <a:rPr lang="tr-TR" smtClean="0"/>
              <a:pPr/>
              <a:t>6.05.2021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4269941336"/>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F078617-7F54-49F5-B1FA-9CA3B9593B2D}" type="datetimeFigureOut">
              <a:rPr lang="tr-TR" smtClean="0"/>
              <a:pPr/>
              <a:t>6.05.2021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240327217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F078617-7F54-49F5-B1FA-9CA3B9593B2D}" type="datetimeFigureOut">
              <a:rPr lang="tr-TR" smtClean="0"/>
              <a:pPr/>
              <a:t>6.05.2021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227641166"/>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F078617-7F54-49F5-B1FA-9CA3B9593B2D}" type="datetimeFigureOut">
              <a:rPr lang="tr-TR" smtClean="0"/>
              <a:pPr/>
              <a:t>6.05.2021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1497967929"/>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F078617-7F54-49F5-B1FA-9CA3B9593B2D}" type="datetimeFigureOut">
              <a:rPr lang="tr-TR" smtClean="0"/>
              <a:pPr/>
              <a:t>6.05.2021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228612795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78617-7F54-49F5-B1FA-9CA3B9593B2D}" type="datetimeFigureOut">
              <a:rPr lang="tr-TR" smtClean="0"/>
              <a:pPr/>
              <a:t>6.05.2021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2855D-236D-43A4-B191-270DC39FCC8E}" type="slidenum">
              <a:rPr lang="tr-TR" smtClean="0"/>
              <a:pPr/>
              <a:t>‹#›</a:t>
            </a:fld>
            <a:endParaRPr lang="tr-TR"/>
          </a:p>
        </p:txBody>
      </p:sp>
    </p:spTree>
    <p:extLst>
      <p:ext uri="{BB962C8B-B14F-4D97-AF65-F5344CB8AC3E}">
        <p14:creationId xmlns="" xmlns:p14="http://schemas.microsoft.com/office/powerpoint/2010/main" val="426380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1.wdp"/><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microsoft.com/office/2007/relationships/hdphoto" Target="../media/hdphoto1.wdp"/><Relationship Id="rId7" Type="http://schemas.openxmlformats.org/officeDocument/2006/relationships/diagramColors" Target="../diagrams/colors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microsoft.com/office/2007/relationships/hdphoto" Target="../media/hdphoto1.wdp"/><Relationship Id="rId7" Type="http://schemas.openxmlformats.org/officeDocument/2006/relationships/diagramColors" Target="../diagrams/colors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8" Type="http://schemas.microsoft.com/office/2007/relationships/diagramDrawing" Target="../diagrams/drawing6.xml"/><Relationship Id="rId3" Type="http://schemas.microsoft.com/office/2007/relationships/hdphoto" Target="../media/hdphoto1.wdp"/><Relationship Id="rId7" Type="http://schemas.openxmlformats.org/officeDocument/2006/relationships/diagramColors" Target="../diagrams/colors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8.xml.rels><?xml version="1.0" encoding="UTF-8" standalone="yes"?>
<Relationships xmlns="http://schemas.openxmlformats.org/package/2006/relationships"><Relationship Id="rId8" Type="http://schemas.microsoft.com/office/2007/relationships/diagramDrawing" Target="../diagrams/drawing7.xml"/><Relationship Id="rId3" Type="http://schemas.microsoft.com/office/2007/relationships/hdphoto" Target="../media/hdphoto1.wdp"/><Relationship Id="rId7" Type="http://schemas.openxmlformats.org/officeDocument/2006/relationships/diagramColors" Target="../diagrams/colors7.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microsoft.com/office/2007/relationships/diagramDrawing" Target="../diagrams/drawing8.xml"/><Relationship Id="rId3" Type="http://schemas.microsoft.com/office/2007/relationships/hdphoto" Target="../media/hdphoto1.wdp"/><Relationship Id="rId7" Type="http://schemas.openxmlformats.org/officeDocument/2006/relationships/diagramColors" Target="../diagrams/colors8.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8" Type="http://schemas.microsoft.com/office/2007/relationships/diagramDrawing" Target="../diagrams/drawing9.xml"/><Relationship Id="rId3" Type="http://schemas.microsoft.com/office/2007/relationships/hdphoto" Target="../media/hdphoto1.wdp"/><Relationship Id="rId7" Type="http://schemas.openxmlformats.org/officeDocument/2006/relationships/diagramColors" Target="../diagrams/colors9.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5.xml.rels><?xml version="1.0" encoding="UTF-8" standalone="yes"?>
<Relationships xmlns="http://schemas.openxmlformats.org/package/2006/relationships"><Relationship Id="rId8" Type="http://schemas.microsoft.com/office/2007/relationships/diagramDrawing" Target="../diagrams/drawing10.xml"/><Relationship Id="rId3" Type="http://schemas.microsoft.com/office/2007/relationships/hdphoto" Target="../media/hdphoto1.wdp"/><Relationship Id="rId7" Type="http://schemas.openxmlformats.org/officeDocument/2006/relationships/diagramColors" Target="../diagrams/colors10.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11.xml"/><Relationship Id="rId3" Type="http://schemas.microsoft.com/office/2007/relationships/hdphoto" Target="../media/hdphoto1.wdp"/><Relationship Id="rId7" Type="http://schemas.openxmlformats.org/officeDocument/2006/relationships/diagramColors" Target="../diagrams/colors1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8.xml.rels><?xml version="1.0" encoding="UTF-8" standalone="yes"?>
<Relationships xmlns="http://schemas.openxmlformats.org/package/2006/relationships"><Relationship Id="rId8" Type="http://schemas.microsoft.com/office/2007/relationships/diagramDrawing" Target="../diagrams/drawing12.xml"/><Relationship Id="rId3" Type="http://schemas.microsoft.com/office/2007/relationships/hdphoto" Target="../media/hdphoto1.wdp"/><Relationship Id="rId7" Type="http://schemas.openxmlformats.org/officeDocument/2006/relationships/diagramColors" Target="../diagrams/colors1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9.xml.rels><?xml version="1.0" encoding="UTF-8" standalone="yes"?>
<Relationships xmlns="http://schemas.openxmlformats.org/package/2006/relationships"><Relationship Id="rId8" Type="http://schemas.microsoft.com/office/2007/relationships/diagramDrawing" Target="../diagrams/drawing13.xml"/><Relationship Id="rId3" Type="http://schemas.microsoft.com/office/2007/relationships/hdphoto" Target="../media/hdphoto1.wdp"/><Relationship Id="rId7" Type="http://schemas.openxmlformats.org/officeDocument/2006/relationships/diagramColors" Target="../diagrams/colors1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14.xml"/><Relationship Id="rId3" Type="http://schemas.microsoft.com/office/2007/relationships/hdphoto" Target="../media/hdphoto1.wdp"/><Relationship Id="rId7" Type="http://schemas.openxmlformats.org/officeDocument/2006/relationships/diagramColors" Target="../diagrams/colors1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1.xml.rels><?xml version="1.0" encoding="UTF-8" standalone="yes"?>
<Relationships xmlns="http://schemas.openxmlformats.org/package/2006/relationships"><Relationship Id="rId8" Type="http://schemas.microsoft.com/office/2007/relationships/diagramDrawing" Target="../diagrams/drawing15.xml"/><Relationship Id="rId3" Type="http://schemas.microsoft.com/office/2007/relationships/hdphoto" Target="../media/hdphoto1.wdp"/><Relationship Id="rId7" Type="http://schemas.openxmlformats.org/officeDocument/2006/relationships/diagramColors" Target="../diagrams/colors15.xm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microsoft.com/office/2007/relationships/diagramDrawing" Target="../diagrams/drawing16.xml"/><Relationship Id="rId3" Type="http://schemas.microsoft.com/office/2007/relationships/hdphoto" Target="../media/hdphoto1.wdp"/><Relationship Id="rId7" Type="http://schemas.openxmlformats.org/officeDocument/2006/relationships/diagramColors" Target="../diagrams/colors1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1.wdp"/><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asemin.KLMN-AA0CC8569B\Belgelerim\Downloads\küçükr\black_and_red_abstract-1600x1200.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9915"/>
          <a:stretch/>
        </p:blipFill>
        <p:spPr bwMode="auto">
          <a:xfrm>
            <a:off x="-252536" y="0"/>
            <a:ext cx="9142499"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2"/>
          <p:cNvSpPr txBox="1">
            <a:spLocks noChangeArrowheads="1"/>
          </p:cNvSpPr>
          <p:nvPr/>
        </p:nvSpPr>
        <p:spPr>
          <a:xfrm>
            <a:off x="179512" y="476672"/>
            <a:ext cx="9361040" cy="144016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5500" b="1" dirty="0" smtClean="0">
                <a:ln w="11430">
                  <a:noFill/>
                </a:ln>
                <a:gradFill flip="none" rotWithShape="1">
                  <a:gsLst>
                    <a:gs pos="1667">
                      <a:schemeClr val="bg1"/>
                    </a:gs>
                    <a:gs pos="52000">
                      <a:schemeClr val="bg1">
                        <a:lumMod val="65000"/>
                      </a:schemeClr>
                    </a:gs>
                    <a:gs pos="100000">
                      <a:srgbClr val="C00000"/>
                    </a:gs>
                  </a:gsLst>
                  <a:path path="circle">
                    <a:fillToRect l="100000" t="100000"/>
                  </a:path>
                  <a:tileRect r="-100000" b="-100000"/>
                </a:gradFill>
                <a:effectLst>
                  <a:outerShdw blurRad="50800" dist="39000" dir="5460000" algn="tl">
                    <a:srgbClr val="000000">
                      <a:alpha val="38000"/>
                    </a:srgbClr>
                  </a:outerShdw>
                  <a:reflection blurRad="6350" stA="55000" endA="300" endPos="45500" dir="5400000" sy="-100000" algn="bl" rotWithShape="0"/>
                </a:effectLst>
                <a:cs typeface="Times New Roman" pitchFamily="18" charset="0"/>
              </a:rPr>
              <a:t>STRATEJİK FAYDA VE PORTFOY ANALİZ TEKNİKLERİ</a:t>
            </a:r>
            <a:endParaRPr lang="tr-TR" sz="5500" b="1" dirty="0">
              <a:ln w="11430">
                <a:noFill/>
              </a:ln>
              <a:gradFill flip="none" rotWithShape="1">
                <a:gsLst>
                  <a:gs pos="1667">
                    <a:schemeClr val="bg1"/>
                  </a:gs>
                  <a:gs pos="52000">
                    <a:schemeClr val="bg1">
                      <a:lumMod val="65000"/>
                    </a:schemeClr>
                  </a:gs>
                  <a:gs pos="100000">
                    <a:srgbClr val="C00000"/>
                  </a:gs>
                </a:gsLst>
                <a:path path="circle">
                  <a:fillToRect l="100000" t="100000"/>
                </a:path>
                <a:tileRect r="-100000" b="-100000"/>
              </a:gradFill>
              <a:effectLst>
                <a:outerShdw blurRad="50800" dist="39000" dir="5460000" algn="tl">
                  <a:srgbClr val="000000">
                    <a:alpha val="38000"/>
                  </a:srgbClr>
                </a:outerShdw>
                <a:reflection blurRad="6350" stA="55000" endA="300" endPos="45500" dir="5400000" sy="-100000" algn="bl" rotWithShape="0"/>
              </a:effectLst>
              <a:cs typeface="Times New Roman" pitchFamily="18" charset="0"/>
            </a:endParaRPr>
          </a:p>
        </p:txBody>
      </p:sp>
      <p:sp>
        <p:nvSpPr>
          <p:cNvPr id="4" name="Rectangle 4"/>
          <p:cNvSpPr txBox="1">
            <a:spLocks noChangeArrowheads="1"/>
          </p:cNvSpPr>
          <p:nvPr/>
        </p:nvSpPr>
        <p:spPr>
          <a:xfrm>
            <a:off x="2779712" y="6294065"/>
            <a:ext cx="6400800" cy="59131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tr-TR" sz="1700" b="1" dirty="0" smtClean="0">
                <a:solidFill>
                  <a:schemeClr val="bg1"/>
                </a:solidFill>
                <a:latin typeface="Times New Roman" pitchFamily="18" charset="0"/>
                <a:cs typeface="Times New Roman" pitchFamily="18" charset="0"/>
              </a:rPr>
              <a:t>PROF. Dr. CEMAL ZEHİR</a:t>
            </a:r>
          </a:p>
          <a:p>
            <a:pPr marL="0" indent="0" algn="r">
              <a:spcBef>
                <a:spcPts val="0"/>
              </a:spcBef>
              <a:buNone/>
            </a:pPr>
            <a:r>
              <a:rPr lang="tr-TR" sz="1700" b="1" dirty="0" smtClean="0">
                <a:solidFill>
                  <a:schemeClr val="bg1"/>
                </a:solidFill>
                <a:latin typeface="Times New Roman" pitchFamily="18" charset="0"/>
                <a:cs typeface="Times New Roman" pitchFamily="18" charset="0"/>
              </a:rPr>
              <a:t>Yönetim ve Organizasyon Ana Bilim Dalı</a:t>
            </a:r>
            <a:endParaRPr lang="tr-TR" sz="1700" b="1" dirty="0">
              <a:solidFill>
                <a:schemeClr val="bg1"/>
              </a:solidFill>
              <a:latin typeface="Times New Roman" pitchFamily="18" charset="0"/>
              <a:cs typeface="Times New Roman" pitchFamily="18" charset="0"/>
            </a:endParaRPr>
          </a:p>
        </p:txBody>
      </p:sp>
      <p:sp>
        <p:nvSpPr>
          <p:cNvPr id="5" name="Rectangle 5"/>
          <p:cNvSpPr>
            <a:spLocks noChangeArrowheads="1"/>
          </p:cNvSpPr>
          <p:nvPr/>
        </p:nvSpPr>
        <p:spPr bwMode="auto">
          <a:xfrm>
            <a:off x="179512" y="2420888"/>
            <a:ext cx="9361040" cy="6481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20000"/>
              </a:spcBef>
              <a:buClr>
                <a:schemeClr val="hlink"/>
              </a:buClr>
              <a:buSzPct val="90000"/>
              <a:buFont typeface="Wingdings" pitchFamily="2" charset="2"/>
              <a:buNone/>
            </a:pPr>
            <a:r>
              <a:rPr lang="tr-TR" sz="3300" i="1" dirty="0" smtClean="0">
                <a:solidFill>
                  <a:schemeClr val="bg1"/>
                </a:solidFill>
                <a:effectLst>
                  <a:outerShdw blurRad="38100" dist="38100" dir="2700000" algn="tl">
                    <a:srgbClr val="000000"/>
                  </a:outerShdw>
                </a:effectLst>
              </a:rPr>
              <a:t>Stratejik Yönetimde Vaka Analizleri</a:t>
            </a:r>
          </a:p>
          <a:p>
            <a:pPr>
              <a:spcBef>
                <a:spcPct val="20000"/>
              </a:spcBef>
              <a:buClr>
                <a:schemeClr val="hlink"/>
              </a:buClr>
              <a:buSzPct val="90000"/>
              <a:buFont typeface="Wingdings" pitchFamily="2" charset="2"/>
              <a:buNone/>
            </a:pPr>
            <a:endParaRPr lang="tr-TR" sz="3300" i="1" dirty="0">
              <a:solidFill>
                <a:schemeClr val="bg1"/>
              </a:solidFill>
              <a:effectLst>
                <a:outerShdw blurRad="38100" dist="38100" dir="2700000" algn="tl">
                  <a:srgbClr val="000000"/>
                </a:outerShdw>
              </a:effectLst>
            </a:endParaRPr>
          </a:p>
        </p:txBody>
      </p:sp>
    </p:spTree>
    <p:extLst>
      <p:ext uri="{BB962C8B-B14F-4D97-AF65-F5344CB8AC3E}">
        <p14:creationId xmlns="" xmlns:p14="http://schemas.microsoft.com/office/powerpoint/2010/main" val="1909501784"/>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7" name="Diyagram 6"/>
          <p:cNvGraphicFramePr/>
          <p:nvPr>
            <p:extLst>
              <p:ext uri="{D42A27DB-BD31-4B8C-83A1-F6EECF244321}">
                <p14:modId xmlns="" xmlns:p14="http://schemas.microsoft.com/office/powerpoint/2010/main" val="1126851478"/>
              </p:ext>
            </p:extLst>
          </p:nvPr>
        </p:nvGraphicFramePr>
        <p:xfrm>
          <a:off x="251520" y="864096"/>
          <a:ext cx="8568952" cy="71734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386" name="Rectangle 2"/>
          <p:cNvSpPr>
            <a:spLocks noGrp="1" noChangeArrowheads="1"/>
          </p:cNvSpPr>
          <p:nvPr>
            <p:ph type="title"/>
          </p:nvPr>
        </p:nvSpPr>
        <p:spPr>
          <a:xfrm>
            <a:off x="328532" y="638572"/>
            <a:ext cx="8563948" cy="1638300"/>
          </a:xfrm>
        </p:spPr>
        <p:txBody>
          <a:bodyPr>
            <a:noAutofit/>
          </a:bodyPr>
          <a:lstStyle/>
          <a:p>
            <a:r>
              <a:rPr lang="tr-TR"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Boston</a:t>
            </a:r>
            <a:r>
              <a:rPr lang="tr-TR" b="1" dirty="0" smtClean="0">
                <a:solidFill>
                  <a:srgbClr val="FC1D06"/>
                </a:solidFill>
                <a:effectLst/>
                <a:latin typeface="Times New Roman" pitchFamily="18" charset="0"/>
                <a:cs typeface="Times New Roman" pitchFamily="18" charset="0"/>
              </a:rPr>
              <a:t> </a:t>
            </a:r>
            <a:r>
              <a:rPr lang="tr-TR"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Danışma Kuruluşu Portföy Analizindeki Sembollerin Yorumu</a:t>
            </a:r>
            <a:endParaRPr lang="tr-TR" b="1" dirty="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3175551675"/>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17410" name="Rectangle 2"/>
          <p:cNvSpPr>
            <a:spLocks noGrp="1" noChangeArrowheads="1"/>
          </p:cNvSpPr>
          <p:nvPr>
            <p:ph type="title"/>
          </p:nvPr>
        </p:nvSpPr>
        <p:spPr>
          <a:xfrm>
            <a:off x="205680" y="764704"/>
            <a:ext cx="8686800" cy="1143000"/>
          </a:xfrm>
        </p:spPr>
        <p:txBody>
          <a:bodyPr>
            <a:noAutofit/>
          </a:bodyPr>
          <a:lstStyle/>
          <a:p>
            <a:r>
              <a:rPr lang="tr-TR" sz="36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YÖNLENDİRİCİ</a:t>
            </a:r>
            <a:r>
              <a:rPr lang="tr-TR" sz="3600" b="1" dirty="0" smtClean="0">
                <a:solidFill>
                  <a:srgbClr val="FFFF00"/>
                </a:solidFill>
                <a:effectLst/>
                <a:latin typeface="Times New Roman" pitchFamily="18" charset="0"/>
                <a:cs typeface="Times New Roman" pitchFamily="18" charset="0"/>
              </a:rPr>
              <a:t> </a:t>
            </a:r>
            <a:r>
              <a:rPr lang="tr-TR" sz="36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POLİTİKA MATRİSİNE GÖRE PORTFÖY ANALİZİ</a:t>
            </a:r>
            <a:endParaRPr lang="tr-TR" sz="36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endParaRPr>
          </a:p>
        </p:txBody>
      </p:sp>
      <p:graphicFrame>
        <p:nvGraphicFramePr>
          <p:cNvPr id="2" name="İçerik Yer Tutucusu 1"/>
          <p:cNvGraphicFramePr>
            <a:graphicFrameLocks noGrp="1"/>
          </p:cNvGraphicFramePr>
          <p:nvPr>
            <p:ph idx="1"/>
            <p:extLst>
              <p:ext uri="{D42A27DB-BD31-4B8C-83A1-F6EECF244321}">
                <p14:modId xmlns="" xmlns:p14="http://schemas.microsoft.com/office/powerpoint/2010/main" val="2019869042"/>
              </p:ext>
            </p:extLst>
          </p:nvPr>
        </p:nvGraphicFramePr>
        <p:xfrm>
          <a:off x="-36512" y="2348880"/>
          <a:ext cx="8820472" cy="34563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6224405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77826" name="Rectangle 2"/>
          <p:cNvSpPr>
            <a:spLocks noGrp="1" noChangeArrowheads="1"/>
          </p:cNvSpPr>
          <p:nvPr>
            <p:ph type="title"/>
          </p:nvPr>
        </p:nvSpPr>
        <p:spPr>
          <a:xfrm>
            <a:off x="457200" y="404664"/>
            <a:ext cx="8229600" cy="1143000"/>
          </a:xfrm>
        </p:spPr>
        <p:txBody>
          <a:bodyPr>
            <a:noAutofit/>
          </a:bodyPr>
          <a:lstStyle/>
          <a:p>
            <a:r>
              <a:rPr lang="tr-TR" sz="36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Yönlendirici</a:t>
            </a:r>
            <a:r>
              <a:rPr lang="tr-TR" sz="3600" dirty="0" smtClean="0">
                <a:solidFill>
                  <a:srgbClr val="FFFF00"/>
                </a:solidFill>
                <a:effectLst/>
                <a:latin typeface="Times New Roman" pitchFamily="18" charset="0"/>
                <a:cs typeface="Times New Roman" pitchFamily="18" charset="0"/>
              </a:rPr>
              <a:t> </a:t>
            </a:r>
            <a:r>
              <a:rPr lang="tr-TR" sz="36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Politika Matrisine Göre Portföy Analizi</a:t>
            </a:r>
            <a:endParaRPr lang="tr-TR" sz="36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endParaRPr>
          </a:p>
        </p:txBody>
      </p:sp>
      <p:graphicFrame>
        <p:nvGraphicFramePr>
          <p:cNvPr id="3" name="İçerik Yer Tutucusu 2"/>
          <p:cNvGraphicFramePr>
            <a:graphicFrameLocks noGrp="1"/>
          </p:cNvGraphicFramePr>
          <p:nvPr>
            <p:ph idx="1"/>
            <p:extLst>
              <p:ext uri="{D42A27DB-BD31-4B8C-83A1-F6EECF244321}">
                <p14:modId xmlns="" xmlns:p14="http://schemas.microsoft.com/office/powerpoint/2010/main" val="1070246362"/>
              </p:ext>
            </p:extLst>
          </p:nvPr>
        </p:nvGraphicFramePr>
        <p:xfrm>
          <a:off x="1115616" y="2132856"/>
          <a:ext cx="6912768" cy="4509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Dikdörtgen 1"/>
          <p:cNvSpPr/>
          <p:nvPr/>
        </p:nvSpPr>
        <p:spPr>
          <a:xfrm>
            <a:off x="1115616" y="1844824"/>
            <a:ext cx="6859337" cy="424732"/>
          </a:xfrm>
          <a:prstGeom prst="rect">
            <a:avLst/>
          </a:prstGeom>
        </p:spPr>
        <p:txBody>
          <a:bodyPr wrap="square">
            <a:spAutoFit/>
          </a:bodyPr>
          <a:lstStyle/>
          <a:p>
            <a:pPr algn="ctr">
              <a:lnSpc>
                <a:spcPct val="90000"/>
              </a:lnSpc>
            </a:pPr>
            <a:r>
              <a:rPr lang="tr-TR" sz="2400" dirty="0">
                <a:latin typeface="Times New Roman" pitchFamily="18" charset="0"/>
                <a:cs typeface="Times New Roman" pitchFamily="18" charset="0"/>
              </a:rPr>
              <a:t>Bu matriste iki boyutlu alan söz </a:t>
            </a:r>
            <a:r>
              <a:rPr lang="tr-TR" sz="2400" dirty="0" smtClean="0">
                <a:latin typeface="Times New Roman" pitchFamily="18" charset="0"/>
                <a:cs typeface="Times New Roman" pitchFamily="18" charset="0"/>
              </a:rPr>
              <a:t>konusudur.</a:t>
            </a:r>
            <a:endParaRPr lang="tr-T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1890053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8506" name="Group 74"/>
          <p:cNvGraphicFramePr>
            <a:graphicFrameLocks noGrp="1"/>
          </p:cNvGraphicFramePr>
          <p:nvPr>
            <p:ph type="tbl" idx="1"/>
            <p:extLst>
              <p:ext uri="{D42A27DB-BD31-4B8C-83A1-F6EECF244321}">
                <p14:modId xmlns="" xmlns:p14="http://schemas.microsoft.com/office/powerpoint/2010/main" val="1793891745"/>
              </p:ext>
            </p:extLst>
          </p:nvPr>
        </p:nvGraphicFramePr>
        <p:xfrm>
          <a:off x="1152127" y="1124521"/>
          <a:ext cx="7740353" cy="5040783"/>
        </p:xfrm>
        <a:graphic>
          <a:graphicData uri="http://schemas.openxmlformats.org/drawingml/2006/table">
            <a:tbl>
              <a:tblPr>
                <a:tableStyleId>{284E427A-3D55-4303-BF80-6455036E1DE7}</a:tableStyleId>
              </a:tblPr>
              <a:tblGrid>
                <a:gridCol w="1448703"/>
                <a:gridCol w="1838010"/>
                <a:gridCol w="2312445"/>
                <a:gridCol w="2141195"/>
              </a:tblGrid>
              <a:tr h="68836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CAZİP DEĞİL</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ORTA </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CAZİP</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r>
              <a:tr h="160360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6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6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ZAYIF</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Yatırımlara son ver</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4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Yatırımlara peyderpey son ver </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Dikkatle devam et</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Faaliyetleri iki misli büyüt veya duruma göre yatırımlara son ver</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r>
              <a:tr h="115138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ORTA </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Yatırımlara peyderpey </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son ver</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Dikkatle devam et</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Büyümeye devam et</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Daha çok gayret göster</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r>
              <a:tr h="15974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8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u="none" strike="noStrike" cap="none" normalizeH="0" baseline="0" dirty="0" smtClean="0">
                        <a:ln>
                          <a:noFill/>
                        </a:ln>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900" u="none" strike="noStrike" cap="none" normalizeH="0" baseline="0" dirty="0" smtClean="0">
                          <a:ln>
                            <a:noFill/>
                          </a:ln>
                          <a:effectLst/>
                          <a:latin typeface="Times New Roman" pitchFamily="18" charset="0"/>
                          <a:cs typeface="Times New Roman" pitchFamily="18" charset="0"/>
                        </a:rPr>
                        <a:t>KUVVETLİ</a:t>
                      </a:r>
                      <a:endParaRPr kumimoji="0" lang="tr-TR" sz="19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Nakit yaratıcı olma faaliyetleri artırmamaya çalış</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Büyümeye devam et</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Pazar lideri ol</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400" u="none" strike="noStrike" cap="none" normalizeH="0" baseline="0" dirty="0" smtClean="0">
                          <a:ln>
                            <a:noFill/>
                          </a:ln>
                          <a:effectLst/>
                          <a:latin typeface="Times New Roman" pitchFamily="18" charset="0"/>
                          <a:cs typeface="Times New Roman" pitchFamily="18" charset="0"/>
                        </a:rPr>
                        <a:t>Pazar liderliği</a:t>
                      </a:r>
                      <a:endParaRPr kumimoji="0" lang="tr-TR" sz="1400" b="0" i="0" u="none" strike="noStrike" cap="none" normalizeH="0" baseline="0" dirty="0" smtClean="0">
                        <a:ln>
                          <a:noFill/>
                        </a:ln>
                        <a:solidFill>
                          <a:srgbClr val="FFFF00"/>
                        </a:solidFill>
                        <a:effectLst/>
                        <a:latin typeface="Times New Roman" pitchFamily="18" charset="0"/>
                        <a:cs typeface="Times New Roman" pitchFamily="18" charset="0"/>
                      </a:endParaRPr>
                    </a:p>
                  </a:txBody>
                  <a:tcPr anchor="ctr" horzOverflow="overflow">
                    <a:cell3D prstMaterial="dkEdge">
                      <a:bevel prst="relaxedInset"/>
                      <a:lightRig rig="flood" dir="t"/>
                    </a:cell3D>
                    <a:noFill/>
                  </a:tcPr>
                </a:tc>
              </a:tr>
            </a:tbl>
          </a:graphicData>
        </a:graphic>
      </p:graphicFrame>
      <p:sp>
        <p:nvSpPr>
          <p:cNvPr id="18495" name="Text Box 63"/>
          <p:cNvSpPr txBox="1">
            <a:spLocks noChangeArrowheads="1"/>
          </p:cNvSpPr>
          <p:nvPr/>
        </p:nvSpPr>
        <p:spPr bwMode="auto">
          <a:xfrm>
            <a:off x="0" y="620713"/>
            <a:ext cx="468313"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tr-TR"/>
          </a:p>
        </p:txBody>
      </p:sp>
      <p:sp>
        <p:nvSpPr>
          <p:cNvPr id="18496" name="Text Box 64"/>
          <p:cNvSpPr txBox="1">
            <a:spLocks noChangeArrowheads="1"/>
          </p:cNvSpPr>
          <p:nvPr/>
        </p:nvSpPr>
        <p:spPr bwMode="auto">
          <a:xfrm>
            <a:off x="179512" y="1988840"/>
            <a:ext cx="323850" cy="3140075"/>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pPr>
            <a:r>
              <a:rPr lang="tr-TR" sz="2000" b="1" dirty="0">
                <a:latin typeface="Times New Roman" pitchFamily="18" charset="0"/>
                <a:cs typeface="Times New Roman" pitchFamily="18" charset="0"/>
              </a:rPr>
              <a:t>İŞLETMENİN</a:t>
            </a:r>
          </a:p>
        </p:txBody>
      </p:sp>
      <p:sp>
        <p:nvSpPr>
          <p:cNvPr id="18498" name="Text Box 66"/>
          <p:cNvSpPr txBox="1">
            <a:spLocks noChangeArrowheads="1"/>
          </p:cNvSpPr>
          <p:nvPr/>
        </p:nvSpPr>
        <p:spPr bwMode="auto">
          <a:xfrm>
            <a:off x="1619672" y="260648"/>
            <a:ext cx="6875885"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sz="3200" b="1" dirty="0">
                <a:latin typeface="Times New Roman" pitchFamily="18" charset="0"/>
                <a:cs typeface="Times New Roman" pitchFamily="18" charset="0"/>
              </a:rPr>
              <a:t>FAALİYET ALANININ GELECEĞİ</a:t>
            </a:r>
          </a:p>
        </p:txBody>
      </p:sp>
      <p:sp>
        <p:nvSpPr>
          <p:cNvPr id="18502" name="Text Box 70"/>
          <p:cNvSpPr txBox="1">
            <a:spLocks noChangeArrowheads="1"/>
          </p:cNvSpPr>
          <p:nvPr/>
        </p:nvSpPr>
        <p:spPr bwMode="auto">
          <a:xfrm>
            <a:off x="900113" y="1052513"/>
            <a:ext cx="414337"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tr-TR"/>
          </a:p>
        </p:txBody>
      </p:sp>
      <p:sp>
        <p:nvSpPr>
          <p:cNvPr id="18503" name="Text Box 71"/>
          <p:cNvSpPr txBox="1">
            <a:spLocks noChangeArrowheads="1"/>
          </p:cNvSpPr>
          <p:nvPr/>
        </p:nvSpPr>
        <p:spPr bwMode="auto">
          <a:xfrm>
            <a:off x="611808" y="1196752"/>
            <a:ext cx="431800" cy="5016758"/>
          </a:xfrm>
          <a:prstGeom prst="rect">
            <a:avLst/>
          </a:prstGeom>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a:spAutoFit/>
          </a:bodyPr>
          <a:lstStyle/>
          <a:p>
            <a:pPr algn="l"/>
            <a:r>
              <a:rPr lang="tr-TR" sz="2000" b="1" dirty="0" smtClean="0">
                <a:latin typeface="Times New Roman" pitchFamily="18" charset="0"/>
                <a:cs typeface="Times New Roman" pitchFamily="18" charset="0"/>
              </a:rPr>
              <a:t>REKABET</a:t>
            </a:r>
          </a:p>
          <a:p>
            <a:pPr algn="l"/>
            <a:r>
              <a:rPr lang="tr-TR" sz="2000" b="1" dirty="0" smtClean="0">
                <a:latin typeface="Times New Roman" pitchFamily="18" charset="0"/>
                <a:cs typeface="Times New Roman" pitchFamily="18" charset="0"/>
              </a:rPr>
              <a:t> YETENEĞ</a:t>
            </a:r>
          </a:p>
          <a:p>
            <a:pPr algn="ctr"/>
            <a:r>
              <a:rPr lang="tr-TR" sz="2000" b="1" dirty="0" smtClean="0">
                <a:latin typeface="Times New Roman" pitchFamily="18" charset="0"/>
                <a:cs typeface="Times New Roman" pitchFamily="18" charset="0"/>
              </a:rPr>
              <a:t>İ</a:t>
            </a:r>
            <a:endParaRPr lang="tr-TR"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08984697"/>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20482" name="Rectangle 2"/>
          <p:cNvSpPr>
            <a:spLocks noGrp="1" noChangeArrowheads="1"/>
          </p:cNvSpPr>
          <p:nvPr>
            <p:ph type="title"/>
          </p:nvPr>
        </p:nvSpPr>
        <p:spPr>
          <a:xfrm>
            <a:off x="-180528" y="692696"/>
            <a:ext cx="9064649" cy="1143000"/>
          </a:xfrm>
        </p:spPr>
        <p:txBody>
          <a:bodyPr>
            <a:noAutofit/>
          </a:bodyPr>
          <a:lstStyle/>
          <a:p>
            <a:r>
              <a:rPr lang="tr-TR" sz="40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STRATEJİK</a:t>
            </a:r>
            <a:r>
              <a:rPr lang="tr-TR" sz="4000" dirty="0" smtClean="0">
                <a:solidFill>
                  <a:srgbClr val="FC1D06"/>
                </a:solidFill>
                <a:effectLst/>
                <a:latin typeface="Times New Roman" pitchFamily="18" charset="0"/>
                <a:cs typeface="Times New Roman" pitchFamily="18" charset="0"/>
              </a:rPr>
              <a:t> </a:t>
            </a:r>
            <a:r>
              <a:rPr lang="tr-TR" sz="40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ALTERNATİFLERİN SEÇİMİNDE RİSK MATRİSLERİ</a:t>
            </a:r>
            <a:endParaRPr lang="tr-TR" sz="40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endParaRPr>
          </a:p>
        </p:txBody>
      </p:sp>
      <p:sp>
        <p:nvSpPr>
          <p:cNvPr id="20483" name="Rectangle 3"/>
          <p:cNvSpPr>
            <a:spLocks noGrp="1" noChangeArrowheads="1"/>
          </p:cNvSpPr>
          <p:nvPr>
            <p:ph idx="1"/>
          </p:nvPr>
        </p:nvSpPr>
        <p:spPr>
          <a:xfrm>
            <a:off x="539552" y="2564904"/>
            <a:ext cx="7704856" cy="3744416"/>
          </a:xfrm>
        </p:spPr>
        <p:txBody>
          <a:bodyPr>
            <a:noAutofit/>
          </a:bodyPr>
          <a:lstStyle/>
          <a:p>
            <a:pPr marL="0" indent="0" algn="just">
              <a:buClr>
                <a:srgbClr val="B80000"/>
              </a:buClr>
              <a:buSzPct val="150000"/>
              <a:buNone/>
            </a:pPr>
            <a:endParaRPr lang="tr-TR" sz="800" dirty="0" smtClean="0">
              <a:effectLst/>
              <a:latin typeface="Times New Roman" pitchFamily="18" charset="0"/>
              <a:cs typeface="Times New Roman" pitchFamily="18" charset="0"/>
            </a:endParaRPr>
          </a:p>
          <a:p>
            <a:pPr marL="0" indent="0" algn="just">
              <a:buClr>
                <a:srgbClr val="B80000"/>
              </a:buClr>
              <a:buSzPct val="150000"/>
              <a:buNone/>
            </a:pPr>
            <a:endParaRPr lang="tr-TR" sz="800" dirty="0" smtClean="0">
              <a:effectLst/>
              <a:latin typeface="Times New Roman" pitchFamily="18" charset="0"/>
              <a:cs typeface="Times New Roman" pitchFamily="18" charset="0"/>
            </a:endParaRPr>
          </a:p>
          <a:p>
            <a:pPr marL="0" indent="0" algn="just">
              <a:buClr>
                <a:srgbClr val="B80000"/>
              </a:buClr>
              <a:buNone/>
            </a:pPr>
            <a:endParaRPr lang="tr-TR" sz="400" dirty="0" smtClean="0">
              <a:effectLst/>
              <a:latin typeface="Times New Roman" pitchFamily="18" charset="0"/>
              <a:cs typeface="Times New Roman" pitchFamily="18" charset="0"/>
            </a:endParaRPr>
          </a:p>
          <a:p>
            <a:pPr marL="457200" lvl="1" indent="0" algn="just">
              <a:buClr>
                <a:srgbClr val="B80000"/>
              </a:buClr>
              <a:buNone/>
            </a:pPr>
            <a:r>
              <a:rPr lang="tr-TR" sz="2300" dirty="0" smtClean="0">
                <a:effectLst/>
                <a:latin typeface="Times New Roman" pitchFamily="18" charset="0"/>
                <a:cs typeface="Times New Roman" pitchFamily="18" charset="0"/>
              </a:rPr>
              <a:t>	İşletme mevcut pazar ve ürün konumunda düşük riske 	sahipken, pazarlarından veya ürünlerinden birini 	çeşitlendirmeye gittiği taktirde risk artmaya 	başlamaktadır.</a:t>
            </a:r>
          </a:p>
          <a:p>
            <a:pPr marL="457200" lvl="1" indent="0" algn="just">
              <a:buClr>
                <a:srgbClr val="B80000"/>
              </a:buClr>
              <a:buNone/>
            </a:pPr>
            <a:endParaRPr lang="tr-TR" sz="500" dirty="0" smtClean="0">
              <a:effectLst/>
              <a:latin typeface="Times New Roman" pitchFamily="18" charset="0"/>
              <a:cs typeface="Times New Roman" pitchFamily="18" charset="0"/>
            </a:endParaRPr>
          </a:p>
          <a:p>
            <a:pPr marL="457200" lvl="1" indent="0" algn="just">
              <a:buClr>
                <a:srgbClr val="B80000"/>
              </a:buClr>
              <a:buNone/>
            </a:pPr>
            <a:endParaRPr lang="tr-TR" sz="500" dirty="0" smtClean="0">
              <a:effectLst/>
              <a:latin typeface="Times New Roman" pitchFamily="18" charset="0"/>
              <a:cs typeface="Times New Roman" pitchFamily="18" charset="0"/>
            </a:endParaRPr>
          </a:p>
          <a:p>
            <a:pPr marL="457200" lvl="1" indent="0" algn="just">
              <a:buClr>
                <a:srgbClr val="B80000"/>
              </a:buClr>
              <a:buNone/>
            </a:pPr>
            <a:r>
              <a:rPr lang="tr-TR" sz="2300" dirty="0" smtClean="0">
                <a:effectLst/>
                <a:latin typeface="Times New Roman" pitchFamily="18" charset="0"/>
                <a:cs typeface="Times New Roman" pitchFamily="18" charset="0"/>
              </a:rPr>
              <a:t>	İşletme hiç bilmediği pazarlara daha önceki ürünleri ile 	hiçbir ilgisi olmayan ve </a:t>
            </a:r>
            <a:r>
              <a:rPr lang="tr-TR" sz="2300" dirty="0" err="1" smtClean="0">
                <a:effectLst/>
                <a:latin typeface="Times New Roman" pitchFamily="18" charset="0"/>
                <a:cs typeface="Times New Roman" pitchFamily="18" charset="0"/>
              </a:rPr>
              <a:t>sinerjik</a:t>
            </a:r>
            <a:r>
              <a:rPr lang="tr-TR" sz="2300" dirty="0" smtClean="0">
                <a:effectLst/>
                <a:latin typeface="Times New Roman" pitchFamily="18" charset="0"/>
                <a:cs typeface="Times New Roman" pitchFamily="18" charset="0"/>
              </a:rPr>
              <a:t> destek görmeyeceği 	ürünler ile girdiği takdirde aşırı risk ortamına girmiş 	olmaktadır.</a:t>
            </a:r>
            <a:endParaRPr lang="tr-TR" sz="2300" dirty="0">
              <a:effectLst/>
              <a:latin typeface="Times New Roman" pitchFamily="18" charset="0"/>
              <a:cs typeface="Times New Roman" pitchFamily="18" charset="0"/>
            </a:endParaRPr>
          </a:p>
        </p:txBody>
      </p:sp>
      <p:sp>
        <p:nvSpPr>
          <p:cNvPr id="13" name="Yukarı Bükülü Ok 12"/>
          <p:cNvSpPr/>
          <p:nvPr/>
        </p:nvSpPr>
        <p:spPr>
          <a:xfrm rot="5400000">
            <a:off x="683568" y="2636912"/>
            <a:ext cx="648072" cy="792088"/>
          </a:xfrm>
          <a:prstGeom prst="bentUpArrow">
            <a:avLst/>
          </a:prstGeom>
          <a:noFill/>
          <a:ln>
            <a:solidFill>
              <a:srgbClr val="B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dörtgen 10"/>
          <p:cNvSpPr/>
          <p:nvPr/>
        </p:nvSpPr>
        <p:spPr>
          <a:xfrm>
            <a:off x="467544" y="2060848"/>
            <a:ext cx="7704856" cy="523220"/>
          </a:xfrm>
          <a:prstGeom prst="rect">
            <a:avLst/>
          </a:prstGeom>
        </p:spPr>
        <p:txBody>
          <a:bodyPr wrap="square">
            <a:spAutoFit/>
          </a:bodyPr>
          <a:lstStyle/>
          <a:p>
            <a:pPr algn="just">
              <a:buClr>
                <a:srgbClr val="B80000"/>
              </a:buClr>
              <a:buSzPct val="140000"/>
              <a:buFont typeface="Times New Roman" pitchFamily="18" charset="0"/>
              <a:buChar char="●"/>
            </a:pPr>
            <a:r>
              <a:rPr lang="tr-TR" sz="2800" b="1" dirty="0">
                <a:latin typeface="Times New Roman" pitchFamily="18" charset="0"/>
                <a:cs typeface="Times New Roman" pitchFamily="18" charset="0"/>
              </a:rPr>
              <a:t>Ürün-pazar matrisine göre risk dağılımı:</a:t>
            </a:r>
          </a:p>
        </p:txBody>
      </p:sp>
      <p:sp>
        <p:nvSpPr>
          <p:cNvPr id="16" name="Yukarı Bükülü Ok 15"/>
          <p:cNvSpPr/>
          <p:nvPr/>
        </p:nvSpPr>
        <p:spPr>
          <a:xfrm rot="5400000">
            <a:off x="791580" y="4401108"/>
            <a:ext cx="504056" cy="720080"/>
          </a:xfrm>
          <a:prstGeom prst="bentUpArrow">
            <a:avLst/>
          </a:prstGeom>
          <a:noFill/>
          <a:ln>
            <a:solidFill>
              <a:srgbClr val="B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96570295"/>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21506" name="Rectangle 2"/>
          <p:cNvSpPr>
            <a:spLocks noGrp="1" noChangeArrowheads="1"/>
          </p:cNvSpPr>
          <p:nvPr>
            <p:ph type="title"/>
          </p:nvPr>
        </p:nvSpPr>
        <p:spPr>
          <a:xfrm>
            <a:off x="107504" y="332656"/>
            <a:ext cx="8229600" cy="656109"/>
          </a:xfrm>
        </p:spPr>
        <p:txBody>
          <a:bodyPr>
            <a:normAutofit fontScale="90000"/>
          </a:bodyPr>
          <a:lstStyle/>
          <a:p>
            <a:r>
              <a:rPr lang="tr-TR" dirty="0" smtClean="0">
                <a:effectLst/>
                <a:latin typeface="Times New Roman" pitchFamily="18" charset="0"/>
                <a:cs typeface="Times New Roman" pitchFamily="18" charset="0"/>
              </a:rPr>
              <a:t>Yönlendirici Risk Matrisi</a:t>
            </a:r>
            <a:endParaRPr lang="tr-TR" dirty="0">
              <a:effectLst/>
              <a:latin typeface="Times New Roman" pitchFamily="18" charset="0"/>
              <a:cs typeface="Times New Roman" pitchFamily="18" charset="0"/>
            </a:endParaRPr>
          </a:p>
        </p:txBody>
      </p:sp>
      <p:graphicFrame>
        <p:nvGraphicFramePr>
          <p:cNvPr id="21543" name="Group 39"/>
          <p:cNvGraphicFramePr>
            <a:graphicFrameLocks noGrp="1"/>
          </p:cNvGraphicFramePr>
          <p:nvPr>
            <p:ph type="tbl" idx="1"/>
          </p:nvPr>
        </p:nvGraphicFramePr>
        <p:xfrm>
          <a:off x="323850" y="1125538"/>
          <a:ext cx="7993063" cy="4936364"/>
        </p:xfrm>
        <a:graphic>
          <a:graphicData uri="http://schemas.openxmlformats.org/drawingml/2006/table">
            <a:tbl>
              <a:tblPr>
                <a:effectLst>
                  <a:innerShdw blurRad="114300">
                    <a:prstClr val="black"/>
                  </a:innerShdw>
                </a:effectLst>
                <a:tableStyleId>{8A107856-5554-42FB-B03E-39F5DBC370BA}</a:tableStyleId>
              </a:tblPr>
              <a:tblGrid>
                <a:gridCol w="1998663"/>
                <a:gridCol w="1998662"/>
                <a:gridCol w="1997075"/>
                <a:gridCol w="1998663"/>
              </a:tblGrid>
              <a:tr h="1206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 u="none" strike="noStrike" cap="none" normalizeH="0" baseline="0" dirty="0" smtClean="0">
                          <a:ln>
                            <a:noFill/>
                          </a:ln>
                          <a:effectLst/>
                        </a:rPr>
                        <a:t>      </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100" u="none" strike="noStrike" cap="none" normalizeH="0" baseline="0" dirty="0" smtClean="0">
                          <a:ln>
                            <a:noFill/>
                          </a:ln>
                          <a:effectLst/>
                        </a:rPr>
                        <a:t>          </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400" u="none" strike="noStrike" cap="none" normalizeH="0" baseline="0" dirty="0" smtClean="0">
                          <a:ln>
                            <a:noFill/>
                          </a:ln>
                          <a:effectLst/>
                        </a:rPr>
                        <a:t>               ÜRÜN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2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400" u="none" strike="noStrike" cap="none" normalizeH="0" baseline="0" dirty="0" smtClean="0">
                          <a:ln>
                            <a:noFill/>
                          </a:ln>
                          <a:effectLst/>
                        </a:rPr>
                        <a:t>       PAZAR</a:t>
                      </a: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MEVCUT</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İLGİLİ </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İLGİSİZ</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r>
              <a:tr h="1246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MEVCUT</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c>
                  <a:txBody>
                    <a:bodyPr/>
                    <a:lstStyle/>
                    <a:p>
                      <a:pPr marL="0" marR="0" lvl="0" indent="0" algn="l" defTabSz="914400" rtl="0" eaLnBrk="1" fontAlgn="base" latinLnBrk="0" hangingPunct="1">
                        <a:lnSpc>
                          <a:spcPct val="100000"/>
                        </a:lnSpc>
                        <a:spcBef>
                          <a:spcPts val="0"/>
                        </a:spcBef>
                        <a:spcAft>
                          <a:spcPct val="0"/>
                        </a:spcAft>
                        <a:buClr>
                          <a:schemeClr val="hlink"/>
                        </a:buClr>
                        <a:buSzPct val="90000"/>
                        <a:buFont typeface="Wingdings" pitchFamily="2" charset="2"/>
                        <a:buNone/>
                        <a:tabLst/>
                      </a:pPr>
                      <a:r>
                        <a:rPr kumimoji="0" lang="tr-TR" sz="2800" u="none" strike="noStrike" cap="none" normalizeH="0" baseline="0" dirty="0" smtClean="0">
                          <a:ln>
                            <a:noFill/>
                          </a:ln>
                          <a:solidFill>
                            <a:srgbClr val="009644"/>
                          </a:solidFill>
                          <a:effectLst/>
                        </a:rPr>
                        <a:t>DÜŞÜK RİSK</a:t>
                      </a:r>
                      <a:endParaRPr kumimoji="0" lang="tr-TR" sz="2800" b="0" i="0" u="none" strike="noStrike" cap="none" normalizeH="0" baseline="0" dirty="0" smtClean="0">
                        <a:ln>
                          <a:noFill/>
                        </a:ln>
                        <a:solidFill>
                          <a:srgbClr val="009644"/>
                        </a:solidFill>
                        <a:effectLst/>
                        <a:latin typeface="Times New Roman" pitchFamily="18" charset="0"/>
                        <a:cs typeface="Times New Roman" pitchFamily="18"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6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200" u="none" strike="noStrike" cap="none" normalizeH="0" baseline="0" dirty="0" smtClean="0">
                        <a:ln>
                          <a:noFill/>
                        </a:ln>
                        <a:solidFill>
                          <a:srgbClr val="FF0000"/>
                        </a:solidFill>
                        <a:effectLst/>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solidFill>
                            <a:srgbClr val="FF0000"/>
                          </a:solidFill>
                          <a:effectLst/>
                        </a:rPr>
                        <a:t>YÜKSEK RİSK</a:t>
                      </a:r>
                      <a:endParaRPr kumimoji="0" lang="tr-TR" sz="28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tc>
              </a:tr>
              <a:tr h="1206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İLGİLİ </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800" b="0" i="0" u="none" strike="noStrike" cap="none" normalizeH="0" baseline="0" dirty="0" smtClean="0">
                        <a:ln>
                          <a:noFill/>
                        </a:ln>
                        <a:solidFill>
                          <a:srgbClr val="FC1D06"/>
                        </a:solidFill>
                        <a:effectLst/>
                        <a:latin typeface="Times New Roman" pitchFamily="18" charset="0"/>
                        <a:cs typeface="Times New Roman" pitchFamily="18" charset="0"/>
                      </a:endParaRPr>
                    </a:p>
                  </a:txBody>
                  <a:tcPr horzOverflow="overflow"/>
                </a:tc>
              </a:tr>
              <a:tr h="12461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effectLst/>
                        </a:rPr>
                        <a:t>İLGİSİZ</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2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solidFill>
                            <a:srgbClr val="FF0000"/>
                          </a:solidFill>
                          <a:effectLst/>
                        </a:rPr>
                        <a:t>YÜKSEK RİSK</a:t>
                      </a:r>
                      <a:endParaRPr kumimoji="0" lang="tr-TR" sz="28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2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800" u="none" strike="noStrike" cap="none" normalizeH="0" baseline="0" dirty="0" smtClean="0">
                          <a:ln>
                            <a:noFill/>
                          </a:ln>
                          <a:solidFill>
                            <a:srgbClr val="FF0000"/>
                          </a:solidFill>
                          <a:effectLst/>
                        </a:rPr>
                        <a:t>  AŞIRI RİSK</a:t>
                      </a:r>
                      <a:endParaRPr kumimoji="0" lang="tr-TR" sz="2800" b="0" i="0" u="none" strike="noStrike" cap="none" normalizeH="0" baseline="0" dirty="0" smtClean="0">
                        <a:ln>
                          <a:noFill/>
                        </a:ln>
                        <a:solidFill>
                          <a:srgbClr val="FF0000"/>
                        </a:solidFill>
                        <a:effectLst/>
                        <a:latin typeface="Times New Roman" pitchFamily="18" charset="0"/>
                        <a:cs typeface="Times New Roman" pitchFamily="18" charset="0"/>
                      </a:endParaRPr>
                    </a:p>
                  </a:txBody>
                  <a:tcPr horzOverflow="overflow"/>
                </a:tc>
              </a:tr>
            </a:tbl>
          </a:graphicData>
        </a:graphic>
      </p:graphicFrame>
      <p:sp>
        <p:nvSpPr>
          <p:cNvPr id="21536" name="Line 32"/>
          <p:cNvSpPr>
            <a:spLocks noChangeShapeType="1"/>
          </p:cNvSpPr>
          <p:nvPr/>
        </p:nvSpPr>
        <p:spPr bwMode="auto">
          <a:xfrm>
            <a:off x="323851" y="1196974"/>
            <a:ext cx="2015902" cy="1151905"/>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txBody>
          <a:bodyPr/>
          <a:lstStyle/>
          <a:p>
            <a:endParaRPr lang="tr-TR"/>
          </a:p>
        </p:txBody>
      </p:sp>
      <p:sp>
        <p:nvSpPr>
          <p:cNvPr id="21537" name="Line 33"/>
          <p:cNvSpPr>
            <a:spLocks noChangeShapeType="1"/>
          </p:cNvSpPr>
          <p:nvPr/>
        </p:nvSpPr>
        <p:spPr bwMode="auto">
          <a:xfrm>
            <a:off x="3635375" y="3213100"/>
            <a:ext cx="0" cy="1800225"/>
          </a:xfrm>
          <a:prstGeom prst="line">
            <a:avLst/>
          </a:prstGeom>
          <a:ln>
            <a:headEnd/>
            <a:tailEnd type="triangle" w="med" len="me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txBody>
          <a:bodyPr/>
          <a:lstStyle/>
          <a:p>
            <a:endParaRPr lang="tr-TR"/>
          </a:p>
        </p:txBody>
      </p:sp>
      <p:sp>
        <p:nvSpPr>
          <p:cNvPr id="21538" name="Line 34"/>
          <p:cNvSpPr>
            <a:spLocks noChangeShapeType="1"/>
          </p:cNvSpPr>
          <p:nvPr/>
        </p:nvSpPr>
        <p:spPr bwMode="auto">
          <a:xfrm>
            <a:off x="3635375" y="3213100"/>
            <a:ext cx="2592388" cy="0"/>
          </a:xfrm>
          <a:prstGeom prst="line">
            <a:avLst/>
          </a:prstGeom>
          <a:ln>
            <a:headEnd type="oval" w="med" len="med"/>
            <a:tailEnd type="triangle" w="med" len="me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txBody>
          <a:bodyPr/>
          <a:lstStyle/>
          <a:p>
            <a:endParaRPr lang="tr-TR"/>
          </a:p>
        </p:txBody>
      </p:sp>
      <p:sp>
        <p:nvSpPr>
          <p:cNvPr id="21539" name="Line 35"/>
          <p:cNvSpPr>
            <a:spLocks noChangeShapeType="1"/>
          </p:cNvSpPr>
          <p:nvPr/>
        </p:nvSpPr>
        <p:spPr bwMode="auto">
          <a:xfrm>
            <a:off x="3635375" y="3213100"/>
            <a:ext cx="3097213" cy="1800225"/>
          </a:xfrm>
          <a:prstGeom prst="line">
            <a:avLst/>
          </a:prstGeom>
          <a:ln>
            <a:headEnd/>
            <a:tailEnd type="triangle" w="med" len="me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txBody>
          <a:bodyPr/>
          <a:lstStyle/>
          <a:p>
            <a:endParaRPr lang="tr-TR"/>
          </a:p>
        </p:txBody>
      </p:sp>
    </p:spTree>
    <p:extLst>
      <p:ext uri="{BB962C8B-B14F-4D97-AF65-F5344CB8AC3E}">
        <p14:creationId xmlns="" xmlns:p14="http://schemas.microsoft.com/office/powerpoint/2010/main" val="49148491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30722" name="Rectangle 2"/>
          <p:cNvSpPr>
            <a:spLocks noGrp="1" noChangeArrowheads="1"/>
          </p:cNvSpPr>
          <p:nvPr>
            <p:ph type="title"/>
          </p:nvPr>
        </p:nvSpPr>
        <p:spPr>
          <a:xfrm>
            <a:off x="107504" y="350416"/>
            <a:ext cx="8723312" cy="1422400"/>
          </a:xfrm>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b="1" dirty="0">
                <a:ln w="11430">
                  <a:noFill/>
                </a:ln>
                <a:solidFill>
                  <a:srgbClr val="FFC000"/>
                </a:solidFill>
                <a:latin typeface="Times New Roman" pitchFamily="18" charset="0"/>
                <a:cs typeface="Times New Roman" pitchFamily="18" charset="0"/>
              </a:rPr>
              <a:t>T</a:t>
            </a:r>
            <a:r>
              <a:rPr lang="tr-TR" b="1" dirty="0" smtClean="0">
                <a:ln w="11430">
                  <a:noFill/>
                </a:ln>
                <a:solidFill>
                  <a:srgbClr val="FFC000"/>
                </a:solidFill>
                <a:latin typeface="Times New Roman" pitchFamily="18" charset="0"/>
                <a:cs typeface="Times New Roman" pitchFamily="18" charset="0"/>
              </a:rPr>
              <a:t>RAFİK</a:t>
            </a:r>
            <a:r>
              <a:rPr lang="tr-TR" b="1" dirty="0" smtClean="0">
                <a:ln w="11430">
                  <a:no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tr-TR" b="1" dirty="0" smtClean="0">
                <a:ln w="11430"/>
                <a:solidFill>
                  <a:srgbClr val="A80000"/>
                </a:solidFill>
                <a:latin typeface="Times New Roman" pitchFamily="18" charset="0"/>
                <a:cs typeface="Times New Roman" pitchFamily="18" charset="0"/>
              </a:rPr>
              <a:t>LAMBALARI</a:t>
            </a: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tr-TR" b="1" dirty="0" smtClean="0">
                <a:ln w="11430">
                  <a:noFill/>
                </a:ln>
                <a:solidFill>
                  <a:srgbClr val="00B050"/>
                </a:solidFill>
                <a:latin typeface="Times New Roman" pitchFamily="18" charset="0"/>
                <a:cs typeface="Times New Roman" pitchFamily="18" charset="0"/>
              </a:rPr>
              <a:t>MATRİS</a:t>
            </a:r>
            <a:r>
              <a:rPr lang="tr-TR" b="1" dirty="0" smtClean="0">
                <a:ln w="11430">
                  <a:no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 </a:t>
            </a:r>
            <a:r>
              <a:rPr lang="tr-TR" b="1" dirty="0" smtClean="0">
                <a:ln w="11430"/>
                <a:latin typeface="Times New Roman" pitchFamily="18" charset="0"/>
                <a:cs typeface="Times New Roman" pitchFamily="18" charset="0"/>
              </a:rPr>
              <a:t>ANALİZİ</a:t>
            </a:r>
            <a:endParaRPr lang="tr-TR" b="1" dirty="0">
              <a:ln w="11430"/>
              <a:latin typeface="Times New Roman" pitchFamily="18" charset="0"/>
              <a:cs typeface="Times New Roman" pitchFamily="18" charset="0"/>
            </a:endParaRPr>
          </a:p>
        </p:txBody>
      </p:sp>
      <p:sp>
        <p:nvSpPr>
          <p:cNvPr id="2" name="Dikdörtgen 1"/>
          <p:cNvSpPr/>
          <p:nvPr/>
        </p:nvSpPr>
        <p:spPr>
          <a:xfrm>
            <a:off x="395536" y="2275125"/>
            <a:ext cx="6204819" cy="3170099"/>
          </a:xfrm>
          <a:prstGeom prst="rect">
            <a:avLst/>
          </a:prstGeom>
        </p:spPr>
        <p:txBody>
          <a:bodyPr wrap="square">
            <a:spAutoFit/>
          </a:bodyPr>
          <a:lstStyle/>
          <a:p>
            <a:pPr>
              <a:buFont typeface="Wingdings" pitchFamily="2" charset="2"/>
              <a:buNone/>
            </a:pPr>
            <a:r>
              <a:rPr lang="tr-TR" sz="2800" dirty="0">
                <a:latin typeface="Times New Roman" pitchFamily="18" charset="0"/>
                <a:cs typeface="Times New Roman" pitchFamily="18" charset="0"/>
              </a:rPr>
              <a:t>General elektrik firması tarafından geliştirilen </a:t>
            </a:r>
            <a:r>
              <a:rPr lang="tr-TR" sz="2800" dirty="0" smtClean="0">
                <a:latin typeface="Times New Roman" pitchFamily="18" charset="0"/>
                <a:cs typeface="Times New Roman" pitchFamily="18" charset="0"/>
              </a:rPr>
              <a:t>bu matris </a:t>
            </a:r>
            <a:r>
              <a:rPr lang="tr-TR" sz="2800" dirty="0">
                <a:latin typeface="Times New Roman" pitchFamily="18" charset="0"/>
                <a:cs typeface="Times New Roman" pitchFamily="18" charset="0"/>
              </a:rPr>
              <a:t>iki </a:t>
            </a:r>
            <a:r>
              <a:rPr lang="tr-TR" sz="2800" dirty="0" smtClean="0">
                <a:latin typeface="Times New Roman" pitchFamily="18" charset="0"/>
                <a:cs typeface="Times New Roman" pitchFamily="18" charset="0"/>
              </a:rPr>
              <a:t>boyutludur. </a:t>
            </a:r>
          </a:p>
          <a:p>
            <a:pPr>
              <a:buFont typeface="Wingdings" pitchFamily="2" charset="2"/>
              <a:buNone/>
            </a:pPr>
            <a:endParaRPr lang="tr-TR" sz="1200" dirty="0" smtClean="0">
              <a:latin typeface="Times New Roman" pitchFamily="18" charset="0"/>
              <a:cs typeface="Times New Roman" pitchFamily="18" charset="0"/>
            </a:endParaRPr>
          </a:p>
          <a:p>
            <a:pPr>
              <a:buFont typeface="Wingdings" pitchFamily="2" charset="2"/>
              <a:buNone/>
            </a:pPr>
            <a:r>
              <a:rPr lang="tr-TR" sz="2800" dirty="0" smtClean="0">
                <a:latin typeface="Times New Roman" pitchFamily="18" charset="0"/>
                <a:cs typeface="Times New Roman" pitchFamily="18" charset="0"/>
              </a:rPr>
              <a:t>Bu boyutlar:</a:t>
            </a:r>
          </a:p>
          <a:p>
            <a:pPr>
              <a:buFont typeface="Wingdings" pitchFamily="2" charset="2"/>
              <a:buNone/>
            </a:pPr>
            <a:endParaRPr lang="tr-TR" sz="2000" dirty="0">
              <a:latin typeface="Times New Roman" pitchFamily="18" charset="0"/>
              <a:cs typeface="Times New Roman" pitchFamily="18" charset="0"/>
            </a:endParaRPr>
          </a:p>
          <a:p>
            <a:r>
              <a:rPr lang="tr-TR" sz="2800" dirty="0" smtClean="0">
                <a:latin typeface="Times New Roman" pitchFamily="18" charset="0"/>
                <a:cs typeface="Times New Roman" pitchFamily="18" charset="0"/>
              </a:rPr>
              <a:t>1. İşletmenin </a:t>
            </a:r>
            <a:r>
              <a:rPr lang="tr-TR" sz="2800" dirty="0">
                <a:latin typeface="Times New Roman" pitchFamily="18" charset="0"/>
                <a:cs typeface="Times New Roman" pitchFamily="18" charset="0"/>
              </a:rPr>
              <a:t>gücünün </a:t>
            </a:r>
            <a:r>
              <a:rPr lang="tr-TR" sz="2800" dirty="0" smtClean="0">
                <a:latin typeface="Times New Roman" pitchFamily="18" charset="0"/>
                <a:cs typeface="Times New Roman" pitchFamily="18" charset="0"/>
              </a:rPr>
              <a:t>değişkenleri</a:t>
            </a:r>
          </a:p>
          <a:p>
            <a:endParaRPr lang="tr-TR" sz="1600" dirty="0" smtClean="0">
              <a:latin typeface="Times New Roman" pitchFamily="18" charset="0"/>
              <a:cs typeface="Times New Roman" pitchFamily="18" charset="0"/>
            </a:endParaRPr>
          </a:p>
          <a:p>
            <a:pPr marL="514350" indent="-514350">
              <a:buAutoNum type="arabicPeriod"/>
            </a:pPr>
            <a:endParaRPr lang="tr-TR" sz="1200" dirty="0">
              <a:latin typeface="Times New Roman" pitchFamily="18" charset="0"/>
              <a:cs typeface="Times New Roman" pitchFamily="18" charset="0"/>
            </a:endParaRPr>
          </a:p>
          <a:p>
            <a:r>
              <a:rPr lang="tr-TR" sz="2800" dirty="0" smtClean="0">
                <a:latin typeface="Times New Roman" pitchFamily="18" charset="0"/>
                <a:cs typeface="Times New Roman" pitchFamily="18" charset="0"/>
              </a:rPr>
              <a:t>2. Endüstri </a:t>
            </a:r>
            <a:r>
              <a:rPr lang="tr-TR" sz="2800" dirty="0">
                <a:latin typeface="Times New Roman" pitchFamily="18" charset="0"/>
                <a:cs typeface="Times New Roman" pitchFamily="18" charset="0"/>
              </a:rPr>
              <a:t>dalının çekiciliği değişkenleri</a:t>
            </a:r>
          </a:p>
        </p:txBody>
      </p:sp>
      <p:pic>
        <p:nvPicPr>
          <p:cNvPr id="8" name="Resim 7"/>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17611" t="5598" r="17225"/>
          <a:stretch/>
        </p:blipFill>
        <p:spPr>
          <a:xfrm>
            <a:off x="6571935" y="1628800"/>
            <a:ext cx="2176529" cy="4196187"/>
          </a:xfrm>
          <a:prstGeom prst="rect">
            <a:avLst/>
          </a:prstGeom>
        </p:spPr>
      </p:pic>
    </p:spTree>
    <p:extLst>
      <p:ext uri="{BB962C8B-B14F-4D97-AF65-F5344CB8AC3E}">
        <p14:creationId xmlns="" xmlns:p14="http://schemas.microsoft.com/office/powerpoint/2010/main" val="170225476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82946" name="Rectangle 2"/>
          <p:cNvSpPr>
            <a:spLocks noGrp="1" noChangeArrowheads="1"/>
          </p:cNvSpPr>
          <p:nvPr>
            <p:ph type="title"/>
          </p:nvPr>
        </p:nvSpPr>
        <p:spPr>
          <a:xfrm>
            <a:off x="-396552" y="260648"/>
            <a:ext cx="8856984" cy="113506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4000" b="1" dirty="0">
                <a:ln w="11430"/>
                <a:solidFill>
                  <a:srgbClr val="A80000"/>
                </a:solidFill>
                <a:latin typeface="Times New Roman" pitchFamily="18" charset="0"/>
                <a:cs typeface="Times New Roman" pitchFamily="18" charset="0"/>
              </a:rPr>
              <a:t>İ</a:t>
            </a:r>
            <a:r>
              <a:rPr lang="tr-TR" sz="4000" b="1" dirty="0" smtClean="0">
                <a:ln w="11430"/>
                <a:solidFill>
                  <a:srgbClr val="A80000"/>
                </a:solidFill>
                <a:latin typeface="Times New Roman" pitchFamily="18" charset="0"/>
                <a:cs typeface="Times New Roman" pitchFamily="18" charset="0"/>
              </a:rPr>
              <a:t>ŞLETMENİN GÜCÜNÜN DEĞİŞKENLERİ</a:t>
            </a:r>
            <a:endParaRPr lang="tr-TR" sz="4000" b="1" dirty="0">
              <a:ln w="11430"/>
              <a:solidFill>
                <a:srgbClr val="A80000"/>
              </a:solidFill>
              <a:latin typeface="Times New Roman" pitchFamily="18" charset="0"/>
              <a:cs typeface="Times New Roman" pitchFamily="18" charset="0"/>
            </a:endParaRPr>
          </a:p>
        </p:txBody>
      </p:sp>
      <p:graphicFrame>
        <p:nvGraphicFramePr>
          <p:cNvPr id="3" name="İçerik Yer Tutucusu 2"/>
          <p:cNvGraphicFramePr>
            <a:graphicFrameLocks noGrp="1"/>
          </p:cNvGraphicFramePr>
          <p:nvPr>
            <p:ph idx="1"/>
            <p:extLst>
              <p:ext uri="{D42A27DB-BD31-4B8C-83A1-F6EECF244321}">
                <p14:modId xmlns="" xmlns:p14="http://schemas.microsoft.com/office/powerpoint/2010/main" val="3781590729"/>
              </p:ext>
            </p:extLst>
          </p:nvPr>
        </p:nvGraphicFramePr>
        <p:xfrm>
          <a:off x="972245" y="1556792"/>
          <a:ext cx="8352283" cy="51845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9008272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31746" name="Rectangle 2"/>
          <p:cNvSpPr>
            <a:spLocks noGrp="1" noChangeArrowheads="1"/>
          </p:cNvSpPr>
          <p:nvPr>
            <p:ph type="title"/>
          </p:nvPr>
        </p:nvSpPr>
        <p:spPr>
          <a:xfrm>
            <a:off x="179512" y="274638"/>
            <a:ext cx="8507288"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4000" b="1" dirty="0" smtClean="0">
                <a:ln w="11430"/>
                <a:solidFill>
                  <a:srgbClr val="A80000"/>
                </a:solidFill>
                <a:latin typeface="Times New Roman" pitchFamily="18" charset="0"/>
                <a:cs typeface="Times New Roman" pitchFamily="18" charset="0"/>
              </a:rPr>
              <a:t>ENDÜSTRİ DALININ ÇEKİCİLİĞİ DEĞİŞKENLERİ</a:t>
            </a:r>
            <a:endParaRPr lang="tr-TR" sz="4000" b="1" dirty="0">
              <a:ln w="11430"/>
              <a:solidFill>
                <a:srgbClr val="A80000"/>
              </a:solidFill>
              <a:latin typeface="Times New Roman" pitchFamily="18" charset="0"/>
              <a:cs typeface="Times New Roman" pitchFamily="18" charset="0"/>
            </a:endParaRPr>
          </a:p>
        </p:txBody>
      </p:sp>
      <p:graphicFrame>
        <p:nvGraphicFramePr>
          <p:cNvPr id="2" name="İçerik Yer Tutucusu 1"/>
          <p:cNvGraphicFramePr>
            <a:graphicFrameLocks noGrp="1"/>
          </p:cNvGraphicFramePr>
          <p:nvPr>
            <p:ph idx="1"/>
            <p:extLst>
              <p:ext uri="{D42A27DB-BD31-4B8C-83A1-F6EECF244321}">
                <p14:modId xmlns="" xmlns:p14="http://schemas.microsoft.com/office/powerpoint/2010/main" val="1342850243"/>
              </p:ext>
            </p:extLst>
          </p:nvPr>
        </p:nvGraphicFramePr>
        <p:xfrm>
          <a:off x="395536" y="1772816"/>
          <a:ext cx="8352928" cy="47525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95020114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tr-TR" sz="4000"/>
              <a:t>Trafik Lamba Matrisinin Bölgeleri</a:t>
            </a:r>
          </a:p>
        </p:txBody>
      </p:sp>
      <p:sp>
        <p:nvSpPr>
          <p:cNvPr id="77827" name="Rectangle 3"/>
          <p:cNvSpPr>
            <a:spLocks noGrp="1" noChangeArrowheads="1"/>
          </p:cNvSpPr>
          <p:nvPr>
            <p:ph type="body" idx="1"/>
          </p:nvPr>
        </p:nvSpPr>
        <p:spPr/>
        <p:txBody>
          <a:bodyPr/>
          <a:lstStyle/>
          <a:p>
            <a:pPr>
              <a:lnSpc>
                <a:spcPct val="80000"/>
              </a:lnSpc>
            </a:pPr>
            <a:r>
              <a:rPr lang="tr-TR" sz="2800"/>
              <a:t>Yeşil Işık:</a:t>
            </a:r>
          </a:p>
          <a:p>
            <a:pPr lvl="2">
              <a:lnSpc>
                <a:spcPct val="80000"/>
              </a:lnSpc>
            </a:pPr>
            <a:r>
              <a:rPr lang="tr-TR" sz="2000"/>
              <a:t>Yeşik ışık bölgesinde yer alan ürün ve pazarlar konusunda faaliyet gösteren işletmeler, mevcut faaliyetlerini sürdürmek yanında büyütme ve genişletme yoluna da gitmelidirler. Yatırım yapmak oldukça karlıdır.</a:t>
            </a:r>
          </a:p>
          <a:p>
            <a:pPr>
              <a:lnSpc>
                <a:spcPct val="80000"/>
              </a:lnSpc>
            </a:pPr>
            <a:r>
              <a:rPr lang="tr-TR" sz="2800"/>
              <a:t>Sarı Işık:</a:t>
            </a:r>
          </a:p>
          <a:p>
            <a:pPr lvl="2">
              <a:lnSpc>
                <a:spcPct val="80000"/>
              </a:lnSpc>
            </a:pPr>
            <a:r>
              <a:rPr lang="tr-TR" sz="2000"/>
              <a:t>Sarı ışık bölgesinde yer alan ürün ve pazarlar konusunda faaliyet gösteren işletmeler mevcut faaliyetlerini ihtiyatla sürdürüp yatırım ve faaliyetlerini genişletme konusunda dikkatli olmaları gerekir. Bu bölge oldukça risklidir</a:t>
            </a:r>
          </a:p>
          <a:p>
            <a:pPr>
              <a:lnSpc>
                <a:spcPct val="80000"/>
              </a:lnSpc>
            </a:pPr>
            <a:r>
              <a:rPr lang="tr-TR" sz="2800"/>
              <a:t>Kırmızı Işık:</a:t>
            </a:r>
          </a:p>
          <a:p>
            <a:pPr lvl="2">
              <a:lnSpc>
                <a:spcPct val="80000"/>
              </a:lnSpc>
            </a:pPr>
            <a:r>
              <a:rPr lang="tr-TR" sz="2000"/>
              <a:t>Kırmızı ışık bölgesinde yer alan ürün ve pazarla konusunda faaliyet gösteren işletmeler faaliyetlerini durdurmak ve yatırımlarını geri çekerek tasfiye etmeleri gerekmektedir.</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r-TR"/>
              <a:t>PORTFÖY ANALİZİ TANIMI</a:t>
            </a:r>
          </a:p>
        </p:txBody>
      </p:sp>
      <p:sp>
        <p:nvSpPr>
          <p:cNvPr id="35843" name="Rectangle 3"/>
          <p:cNvSpPr>
            <a:spLocks noGrp="1" noChangeArrowheads="1"/>
          </p:cNvSpPr>
          <p:nvPr>
            <p:ph type="body" idx="1"/>
          </p:nvPr>
        </p:nvSpPr>
        <p:spPr/>
        <p:txBody>
          <a:bodyPr>
            <a:normAutofit lnSpcReduction="10000"/>
          </a:bodyPr>
          <a:lstStyle/>
          <a:p>
            <a:r>
              <a:rPr lang="tr-TR" smtClean="0"/>
              <a:t>Tanım:</a:t>
            </a:r>
          </a:p>
          <a:p>
            <a:r>
              <a:rPr lang="tr-TR" smtClean="0"/>
              <a:t>Yatırımlarını </a:t>
            </a:r>
            <a:r>
              <a:rPr lang="tr-TR" dirty="0"/>
              <a:t>çeşitlendirmiş bir şirketin işletme veya stratejik iş birimi olarak mevcut yatırımlarını kullanılan çeşitli ölçülere göre değerlendirme, bunların gelecekte sağlayacakları yarar ve olanakları tahmin etme, nihayetinde bu değerlemeden hareketle işletmenin mevcut kaynaklarının tahsisinde yol gösterme amacıyla yapılan analitik teknik</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8229600" cy="922337"/>
          </a:xfrm>
        </p:spPr>
        <p:txBody>
          <a:bodyPr/>
          <a:lstStyle/>
          <a:p>
            <a:r>
              <a:rPr lang="tr-TR" sz="2800">
                <a:solidFill>
                  <a:schemeClr val="tx1"/>
                </a:solidFill>
              </a:rPr>
              <a:t>General Elektrik Firmasının Trafik Lambası Matrisi</a:t>
            </a:r>
          </a:p>
        </p:txBody>
      </p:sp>
      <p:grpSp>
        <p:nvGrpSpPr>
          <p:cNvPr id="2" name="Group 27"/>
          <p:cNvGrpSpPr>
            <a:grpSpLocks/>
          </p:cNvGrpSpPr>
          <p:nvPr/>
        </p:nvGrpSpPr>
        <p:grpSpPr bwMode="auto">
          <a:xfrm>
            <a:off x="1835150" y="981075"/>
            <a:ext cx="5257800" cy="5086350"/>
            <a:chOff x="1156" y="618"/>
            <a:chExt cx="3312" cy="3204"/>
          </a:xfrm>
        </p:grpSpPr>
        <p:sp>
          <p:nvSpPr>
            <p:cNvPr id="76804" name="Rectangle 4"/>
            <p:cNvSpPr>
              <a:spLocks noChangeArrowheads="1"/>
            </p:cNvSpPr>
            <p:nvPr/>
          </p:nvSpPr>
          <p:spPr bwMode="auto">
            <a:xfrm>
              <a:off x="1156" y="1252"/>
              <a:ext cx="771" cy="726"/>
            </a:xfrm>
            <a:prstGeom prst="rect">
              <a:avLst/>
            </a:prstGeom>
            <a:solidFill>
              <a:srgbClr val="FFFF00"/>
            </a:solidFill>
            <a:ln w="9525">
              <a:solidFill>
                <a:schemeClr val="tx1"/>
              </a:solidFill>
              <a:miter lim="800000"/>
              <a:headEnd/>
              <a:tailEnd/>
            </a:ln>
            <a:effectLst/>
          </p:spPr>
          <p:txBody>
            <a:bodyPr wrap="none" anchor="ctr"/>
            <a:lstStyle/>
            <a:p>
              <a:endParaRPr lang="tr-TR"/>
            </a:p>
          </p:txBody>
        </p:sp>
        <p:sp>
          <p:nvSpPr>
            <p:cNvPr id="76805" name="Rectangle 5"/>
            <p:cNvSpPr>
              <a:spLocks noChangeArrowheads="1"/>
            </p:cNvSpPr>
            <p:nvPr/>
          </p:nvSpPr>
          <p:spPr bwMode="auto">
            <a:xfrm>
              <a:off x="2109" y="1252"/>
              <a:ext cx="771" cy="726"/>
            </a:xfrm>
            <a:prstGeom prst="rect">
              <a:avLst/>
            </a:prstGeom>
            <a:solidFill>
              <a:srgbClr val="00CC00"/>
            </a:solidFill>
            <a:ln w="9525">
              <a:solidFill>
                <a:schemeClr val="tx1"/>
              </a:solidFill>
              <a:miter lim="800000"/>
              <a:headEnd/>
              <a:tailEnd/>
            </a:ln>
            <a:effectLst/>
          </p:spPr>
          <p:txBody>
            <a:bodyPr wrap="none" anchor="ctr"/>
            <a:lstStyle/>
            <a:p>
              <a:endParaRPr lang="tr-TR"/>
            </a:p>
          </p:txBody>
        </p:sp>
        <p:sp>
          <p:nvSpPr>
            <p:cNvPr id="76806" name="Rectangle 6"/>
            <p:cNvSpPr>
              <a:spLocks noChangeArrowheads="1"/>
            </p:cNvSpPr>
            <p:nvPr/>
          </p:nvSpPr>
          <p:spPr bwMode="auto">
            <a:xfrm>
              <a:off x="2109" y="2159"/>
              <a:ext cx="771" cy="726"/>
            </a:xfrm>
            <a:prstGeom prst="rect">
              <a:avLst/>
            </a:prstGeom>
            <a:solidFill>
              <a:srgbClr val="FFFF00"/>
            </a:solidFill>
            <a:ln w="9525">
              <a:solidFill>
                <a:schemeClr val="tx1"/>
              </a:solidFill>
              <a:miter lim="800000"/>
              <a:headEnd/>
              <a:tailEnd/>
            </a:ln>
            <a:effectLst/>
          </p:spPr>
          <p:txBody>
            <a:bodyPr wrap="none" anchor="ctr"/>
            <a:lstStyle/>
            <a:p>
              <a:endParaRPr lang="tr-TR"/>
            </a:p>
          </p:txBody>
        </p:sp>
        <p:sp>
          <p:nvSpPr>
            <p:cNvPr id="76807" name="Rectangle 7"/>
            <p:cNvSpPr>
              <a:spLocks noChangeArrowheads="1"/>
            </p:cNvSpPr>
            <p:nvPr/>
          </p:nvSpPr>
          <p:spPr bwMode="auto">
            <a:xfrm>
              <a:off x="2109" y="3067"/>
              <a:ext cx="771" cy="726"/>
            </a:xfrm>
            <a:prstGeom prst="rect">
              <a:avLst/>
            </a:prstGeom>
            <a:solidFill>
              <a:srgbClr val="FF3300"/>
            </a:solidFill>
            <a:ln w="9525">
              <a:solidFill>
                <a:schemeClr val="tx1"/>
              </a:solidFill>
              <a:miter lim="800000"/>
              <a:headEnd/>
              <a:tailEnd/>
            </a:ln>
            <a:effectLst/>
          </p:spPr>
          <p:txBody>
            <a:bodyPr wrap="none" anchor="ctr"/>
            <a:lstStyle/>
            <a:p>
              <a:endParaRPr lang="tr-TR"/>
            </a:p>
          </p:txBody>
        </p:sp>
        <p:sp>
          <p:nvSpPr>
            <p:cNvPr id="76808" name="Rectangle 8"/>
            <p:cNvSpPr>
              <a:spLocks noChangeArrowheads="1"/>
            </p:cNvSpPr>
            <p:nvPr/>
          </p:nvSpPr>
          <p:spPr bwMode="auto">
            <a:xfrm>
              <a:off x="1156" y="2159"/>
              <a:ext cx="771" cy="726"/>
            </a:xfrm>
            <a:prstGeom prst="rect">
              <a:avLst/>
            </a:prstGeom>
            <a:solidFill>
              <a:srgbClr val="FF3300"/>
            </a:solidFill>
            <a:ln w="9525">
              <a:solidFill>
                <a:schemeClr val="tx1"/>
              </a:solidFill>
              <a:miter lim="800000"/>
              <a:headEnd/>
              <a:tailEnd/>
            </a:ln>
            <a:effectLst/>
          </p:spPr>
          <p:txBody>
            <a:bodyPr wrap="none" anchor="ctr"/>
            <a:lstStyle/>
            <a:p>
              <a:endParaRPr lang="tr-TR"/>
            </a:p>
          </p:txBody>
        </p:sp>
        <p:sp>
          <p:nvSpPr>
            <p:cNvPr id="76809" name="Rectangle 9"/>
            <p:cNvSpPr>
              <a:spLocks noChangeArrowheads="1"/>
            </p:cNvSpPr>
            <p:nvPr/>
          </p:nvSpPr>
          <p:spPr bwMode="auto">
            <a:xfrm>
              <a:off x="1156" y="3067"/>
              <a:ext cx="771" cy="726"/>
            </a:xfrm>
            <a:prstGeom prst="rect">
              <a:avLst/>
            </a:prstGeom>
            <a:solidFill>
              <a:srgbClr val="FF3300"/>
            </a:solidFill>
            <a:ln w="9525">
              <a:solidFill>
                <a:schemeClr val="tx1"/>
              </a:solidFill>
              <a:miter lim="800000"/>
              <a:headEnd/>
              <a:tailEnd/>
            </a:ln>
            <a:effectLst/>
          </p:spPr>
          <p:txBody>
            <a:bodyPr wrap="none" anchor="ctr"/>
            <a:lstStyle/>
            <a:p>
              <a:endParaRPr lang="tr-TR"/>
            </a:p>
          </p:txBody>
        </p:sp>
        <p:sp>
          <p:nvSpPr>
            <p:cNvPr id="76810" name="Rectangle 10"/>
            <p:cNvSpPr>
              <a:spLocks noChangeArrowheads="1"/>
            </p:cNvSpPr>
            <p:nvPr/>
          </p:nvSpPr>
          <p:spPr bwMode="auto">
            <a:xfrm>
              <a:off x="3061" y="3021"/>
              <a:ext cx="771" cy="726"/>
            </a:xfrm>
            <a:prstGeom prst="rect">
              <a:avLst/>
            </a:prstGeom>
            <a:solidFill>
              <a:srgbClr val="FFFF00"/>
            </a:solidFill>
            <a:ln w="9525">
              <a:solidFill>
                <a:schemeClr val="tx1"/>
              </a:solidFill>
              <a:miter lim="800000"/>
              <a:headEnd/>
              <a:tailEnd/>
            </a:ln>
            <a:effectLst/>
          </p:spPr>
          <p:txBody>
            <a:bodyPr wrap="none" anchor="ctr"/>
            <a:lstStyle/>
            <a:p>
              <a:endParaRPr lang="tr-TR"/>
            </a:p>
          </p:txBody>
        </p:sp>
        <p:sp>
          <p:nvSpPr>
            <p:cNvPr id="76811" name="Rectangle 11"/>
            <p:cNvSpPr>
              <a:spLocks noChangeArrowheads="1"/>
            </p:cNvSpPr>
            <p:nvPr/>
          </p:nvSpPr>
          <p:spPr bwMode="auto">
            <a:xfrm>
              <a:off x="3061" y="2159"/>
              <a:ext cx="771" cy="726"/>
            </a:xfrm>
            <a:prstGeom prst="rect">
              <a:avLst/>
            </a:prstGeom>
            <a:solidFill>
              <a:srgbClr val="00CC00"/>
            </a:solidFill>
            <a:ln w="9525">
              <a:solidFill>
                <a:schemeClr val="tx1"/>
              </a:solidFill>
              <a:miter lim="800000"/>
              <a:headEnd/>
              <a:tailEnd/>
            </a:ln>
            <a:effectLst/>
          </p:spPr>
          <p:txBody>
            <a:bodyPr wrap="none" anchor="ctr"/>
            <a:lstStyle/>
            <a:p>
              <a:endParaRPr lang="tr-TR"/>
            </a:p>
          </p:txBody>
        </p:sp>
        <p:sp>
          <p:nvSpPr>
            <p:cNvPr id="76812" name="Rectangle 12"/>
            <p:cNvSpPr>
              <a:spLocks noChangeArrowheads="1"/>
            </p:cNvSpPr>
            <p:nvPr/>
          </p:nvSpPr>
          <p:spPr bwMode="auto">
            <a:xfrm>
              <a:off x="3061" y="1252"/>
              <a:ext cx="771" cy="726"/>
            </a:xfrm>
            <a:prstGeom prst="rect">
              <a:avLst/>
            </a:prstGeom>
            <a:solidFill>
              <a:srgbClr val="00CC00"/>
            </a:solidFill>
            <a:ln w="9525">
              <a:solidFill>
                <a:schemeClr val="tx1"/>
              </a:solidFill>
              <a:miter lim="800000"/>
              <a:headEnd/>
              <a:tailEnd/>
            </a:ln>
            <a:effectLst/>
          </p:spPr>
          <p:txBody>
            <a:bodyPr wrap="none" anchor="ctr"/>
            <a:lstStyle/>
            <a:p>
              <a:pPr algn="ctr"/>
              <a:endParaRPr lang="tr-TR"/>
            </a:p>
          </p:txBody>
        </p:sp>
        <p:sp>
          <p:nvSpPr>
            <p:cNvPr id="76814" name="AutoShape 14"/>
            <p:cNvSpPr>
              <a:spLocks noChangeArrowheads="1"/>
            </p:cNvSpPr>
            <p:nvPr/>
          </p:nvSpPr>
          <p:spPr bwMode="auto">
            <a:xfrm>
              <a:off x="1156" y="618"/>
              <a:ext cx="2722" cy="408"/>
            </a:xfrm>
            <a:prstGeom prst="rightArrow">
              <a:avLst>
                <a:gd name="adj1" fmla="val 50000"/>
                <a:gd name="adj2" fmla="val 166789"/>
              </a:avLst>
            </a:prstGeom>
            <a:solidFill>
              <a:schemeClr val="accent1"/>
            </a:solidFill>
            <a:ln w="9525">
              <a:solidFill>
                <a:schemeClr val="tx1"/>
              </a:solidFill>
              <a:miter lim="800000"/>
              <a:headEnd/>
              <a:tailEnd/>
            </a:ln>
            <a:effectLst/>
          </p:spPr>
          <p:txBody>
            <a:bodyPr wrap="none" anchor="ctr"/>
            <a:lstStyle/>
            <a:p>
              <a:pPr algn="ctr"/>
              <a:r>
                <a:rPr lang="tr-TR"/>
                <a:t>İŞLETMENİN GÜCÜ</a:t>
              </a:r>
            </a:p>
          </p:txBody>
        </p:sp>
        <p:sp>
          <p:nvSpPr>
            <p:cNvPr id="76815" name="AutoShape 15"/>
            <p:cNvSpPr>
              <a:spLocks noChangeArrowheads="1"/>
            </p:cNvSpPr>
            <p:nvPr/>
          </p:nvSpPr>
          <p:spPr bwMode="auto">
            <a:xfrm>
              <a:off x="4059" y="1025"/>
              <a:ext cx="409" cy="2767"/>
            </a:xfrm>
            <a:prstGeom prst="upArrow">
              <a:avLst>
                <a:gd name="adj1" fmla="val 50000"/>
                <a:gd name="adj2" fmla="val 169132"/>
              </a:avLst>
            </a:prstGeom>
            <a:solidFill>
              <a:schemeClr val="accent1"/>
            </a:solidFill>
            <a:ln w="9525">
              <a:solidFill>
                <a:schemeClr val="tx1"/>
              </a:solidFill>
              <a:miter lim="800000"/>
              <a:headEnd/>
              <a:tailEnd/>
            </a:ln>
            <a:effectLst/>
          </p:spPr>
          <p:txBody>
            <a:bodyPr wrap="none" anchor="ctr"/>
            <a:lstStyle/>
            <a:p>
              <a:pPr algn="ctr"/>
              <a:endParaRPr lang="tr-TR"/>
            </a:p>
          </p:txBody>
        </p:sp>
        <p:sp>
          <p:nvSpPr>
            <p:cNvPr id="76818" name="Text Box 18"/>
            <p:cNvSpPr txBox="1">
              <a:spLocks noChangeArrowheads="1"/>
            </p:cNvSpPr>
            <p:nvPr/>
          </p:nvSpPr>
          <p:spPr bwMode="auto">
            <a:xfrm rot="16200000">
              <a:off x="3140" y="2580"/>
              <a:ext cx="2252" cy="231"/>
            </a:xfrm>
            <a:prstGeom prst="rect">
              <a:avLst/>
            </a:prstGeom>
            <a:noFill/>
            <a:ln w="9525">
              <a:noFill/>
              <a:miter lim="800000"/>
              <a:headEnd/>
              <a:tailEnd/>
            </a:ln>
            <a:effectLst/>
          </p:spPr>
          <p:txBody>
            <a:bodyPr wrap="none">
              <a:spAutoFit/>
            </a:bodyPr>
            <a:lstStyle/>
            <a:p>
              <a:r>
                <a:rPr lang="tr-TR"/>
                <a:t>ENDÜSTRİ DALININ ÇEKİCİLİĞİ</a:t>
              </a:r>
            </a:p>
          </p:txBody>
        </p:sp>
        <p:sp>
          <p:nvSpPr>
            <p:cNvPr id="76820" name="Text Box 20"/>
            <p:cNvSpPr txBox="1">
              <a:spLocks noChangeArrowheads="1"/>
            </p:cNvSpPr>
            <p:nvPr/>
          </p:nvSpPr>
          <p:spPr bwMode="auto">
            <a:xfrm>
              <a:off x="1292" y="1026"/>
              <a:ext cx="556" cy="231"/>
            </a:xfrm>
            <a:prstGeom prst="rect">
              <a:avLst/>
            </a:prstGeom>
            <a:noFill/>
            <a:ln w="9525">
              <a:noFill/>
              <a:miter lim="800000"/>
              <a:headEnd/>
              <a:tailEnd/>
            </a:ln>
            <a:effectLst/>
          </p:spPr>
          <p:txBody>
            <a:bodyPr wrap="none">
              <a:spAutoFit/>
            </a:bodyPr>
            <a:lstStyle/>
            <a:p>
              <a:r>
                <a:rPr lang="tr-TR" b="1"/>
                <a:t>Düşük</a:t>
              </a:r>
            </a:p>
          </p:txBody>
        </p:sp>
        <p:sp>
          <p:nvSpPr>
            <p:cNvPr id="76821" name="Text Box 21"/>
            <p:cNvSpPr txBox="1">
              <a:spLocks noChangeArrowheads="1"/>
            </p:cNvSpPr>
            <p:nvPr/>
          </p:nvSpPr>
          <p:spPr bwMode="auto">
            <a:xfrm>
              <a:off x="2245" y="1026"/>
              <a:ext cx="412" cy="231"/>
            </a:xfrm>
            <a:prstGeom prst="rect">
              <a:avLst/>
            </a:prstGeom>
            <a:noFill/>
            <a:ln w="9525">
              <a:noFill/>
              <a:miter lim="800000"/>
              <a:headEnd/>
              <a:tailEnd/>
            </a:ln>
            <a:effectLst/>
          </p:spPr>
          <p:txBody>
            <a:bodyPr wrap="none">
              <a:spAutoFit/>
            </a:bodyPr>
            <a:lstStyle/>
            <a:p>
              <a:r>
                <a:rPr lang="tr-TR" b="1"/>
                <a:t>Orta</a:t>
              </a:r>
            </a:p>
          </p:txBody>
        </p:sp>
        <p:sp>
          <p:nvSpPr>
            <p:cNvPr id="76823" name="Text Box 23"/>
            <p:cNvSpPr txBox="1">
              <a:spLocks noChangeArrowheads="1"/>
            </p:cNvSpPr>
            <p:nvPr/>
          </p:nvSpPr>
          <p:spPr bwMode="auto">
            <a:xfrm>
              <a:off x="3107" y="1026"/>
              <a:ext cx="620" cy="231"/>
            </a:xfrm>
            <a:prstGeom prst="rect">
              <a:avLst/>
            </a:prstGeom>
            <a:noFill/>
            <a:ln w="9525">
              <a:noFill/>
              <a:miter lim="800000"/>
              <a:headEnd/>
              <a:tailEnd/>
            </a:ln>
            <a:effectLst/>
          </p:spPr>
          <p:txBody>
            <a:bodyPr wrap="none">
              <a:spAutoFit/>
            </a:bodyPr>
            <a:lstStyle/>
            <a:p>
              <a:r>
                <a:rPr lang="tr-TR" b="1"/>
                <a:t>Yüksek</a:t>
              </a:r>
            </a:p>
          </p:txBody>
        </p:sp>
        <p:sp>
          <p:nvSpPr>
            <p:cNvPr id="76824" name="Text Box 24"/>
            <p:cNvSpPr txBox="1">
              <a:spLocks noChangeArrowheads="1"/>
            </p:cNvSpPr>
            <p:nvPr/>
          </p:nvSpPr>
          <p:spPr bwMode="auto">
            <a:xfrm rot="5400000">
              <a:off x="3593" y="1492"/>
              <a:ext cx="620" cy="231"/>
            </a:xfrm>
            <a:prstGeom prst="rect">
              <a:avLst/>
            </a:prstGeom>
            <a:noFill/>
            <a:ln w="9525">
              <a:noFill/>
              <a:miter lim="800000"/>
              <a:headEnd/>
              <a:tailEnd/>
            </a:ln>
            <a:effectLst/>
          </p:spPr>
          <p:txBody>
            <a:bodyPr wrap="none">
              <a:spAutoFit/>
            </a:bodyPr>
            <a:lstStyle/>
            <a:p>
              <a:r>
                <a:rPr lang="tr-TR" b="1"/>
                <a:t>Yüksek</a:t>
              </a:r>
            </a:p>
          </p:txBody>
        </p:sp>
        <p:sp>
          <p:nvSpPr>
            <p:cNvPr id="76825" name="Text Box 25"/>
            <p:cNvSpPr txBox="1">
              <a:spLocks noChangeArrowheads="1"/>
            </p:cNvSpPr>
            <p:nvPr/>
          </p:nvSpPr>
          <p:spPr bwMode="auto">
            <a:xfrm rot="5400000">
              <a:off x="3697" y="2386"/>
              <a:ext cx="412" cy="231"/>
            </a:xfrm>
            <a:prstGeom prst="rect">
              <a:avLst/>
            </a:prstGeom>
            <a:noFill/>
            <a:ln w="9525">
              <a:noFill/>
              <a:miter lim="800000"/>
              <a:headEnd/>
              <a:tailEnd/>
            </a:ln>
            <a:effectLst/>
          </p:spPr>
          <p:txBody>
            <a:bodyPr wrap="none">
              <a:spAutoFit/>
            </a:bodyPr>
            <a:lstStyle/>
            <a:p>
              <a:r>
                <a:rPr lang="tr-TR" b="1"/>
                <a:t>Orta</a:t>
              </a:r>
            </a:p>
          </p:txBody>
        </p:sp>
        <p:sp>
          <p:nvSpPr>
            <p:cNvPr id="76826" name="Text Box 26"/>
            <p:cNvSpPr txBox="1">
              <a:spLocks noChangeArrowheads="1"/>
            </p:cNvSpPr>
            <p:nvPr/>
          </p:nvSpPr>
          <p:spPr bwMode="auto">
            <a:xfrm rot="5400000">
              <a:off x="3625" y="3275"/>
              <a:ext cx="556" cy="231"/>
            </a:xfrm>
            <a:prstGeom prst="rect">
              <a:avLst/>
            </a:prstGeom>
            <a:noFill/>
            <a:ln w="9525">
              <a:noFill/>
              <a:miter lim="800000"/>
              <a:headEnd/>
              <a:tailEnd/>
            </a:ln>
            <a:effectLst/>
          </p:spPr>
          <p:txBody>
            <a:bodyPr wrap="none">
              <a:spAutoFit/>
            </a:bodyPr>
            <a:lstStyle/>
            <a:p>
              <a:r>
                <a:rPr lang="tr-TR" b="1"/>
                <a:t>Düşük</a:t>
              </a:r>
            </a:p>
          </p:txBody>
        </p:sp>
      </p:gr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25602" name="Rectangle 2"/>
          <p:cNvSpPr>
            <a:spLocks noGrp="1" noChangeArrowheads="1"/>
          </p:cNvSpPr>
          <p:nvPr>
            <p:ph type="title"/>
          </p:nvPr>
        </p:nvSpPr>
        <p:spPr>
          <a:xfrm>
            <a:off x="17190" y="485800"/>
            <a:ext cx="9019306"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5400" b="1" dirty="0" smtClean="0">
                <a:ln w="11430"/>
                <a:solidFill>
                  <a:srgbClr val="A80000"/>
                </a:solidFill>
                <a:latin typeface="Times New Roman" pitchFamily="18" charset="0"/>
                <a:ea typeface="+mn-ea"/>
                <a:cs typeface="Times New Roman" pitchFamily="18" charset="0"/>
              </a:rPr>
              <a:t>ANA ŞİRKET SRATEJİSİ GELİŞTİRME</a:t>
            </a:r>
            <a:endParaRPr lang="tr-TR" sz="5400" b="1" dirty="0">
              <a:ln w="11430"/>
              <a:solidFill>
                <a:srgbClr val="A80000"/>
              </a:solidFill>
              <a:latin typeface="Times New Roman" pitchFamily="18" charset="0"/>
              <a:ea typeface="+mn-ea"/>
              <a:cs typeface="Times New Roman" pitchFamily="18" charset="0"/>
            </a:endParaRPr>
          </a:p>
        </p:txBody>
      </p:sp>
      <p:sp>
        <p:nvSpPr>
          <p:cNvPr id="25603" name="Rectangle 3"/>
          <p:cNvSpPr>
            <a:spLocks noGrp="1" noChangeArrowheads="1"/>
          </p:cNvSpPr>
          <p:nvPr>
            <p:ph idx="1"/>
          </p:nvPr>
        </p:nvSpPr>
        <p:spPr>
          <a:xfrm>
            <a:off x="323528" y="2032248"/>
            <a:ext cx="8496944" cy="820688"/>
          </a:xfrm>
        </p:spPr>
        <p:txBody>
          <a:bodyPr>
            <a:noAutofit/>
          </a:bodyPr>
          <a:lstStyle/>
          <a:p>
            <a:pPr marL="0" indent="0" algn="just">
              <a:buNone/>
            </a:pPr>
            <a:r>
              <a:rPr lang="tr-TR" sz="2400" dirty="0" smtClean="0">
                <a:latin typeface="Times New Roman" pitchFamily="18" charset="0"/>
                <a:cs typeface="Times New Roman" pitchFamily="18" charset="0"/>
              </a:rPr>
              <a:t>Bir </a:t>
            </a:r>
            <a:r>
              <a:rPr lang="tr-TR" sz="2400" dirty="0">
                <a:latin typeface="Times New Roman" pitchFamily="18" charset="0"/>
                <a:cs typeface="Times New Roman" pitchFamily="18" charset="0"/>
              </a:rPr>
              <a:t>stratejik iş biriminin ana şirkete uygunluğunun ölçümü </a:t>
            </a:r>
            <a:r>
              <a:rPr lang="tr-TR" sz="2400" dirty="0" smtClean="0">
                <a:latin typeface="Times New Roman" pitchFamily="18" charset="0"/>
                <a:cs typeface="Times New Roman" pitchFamily="18" charset="0"/>
              </a:rPr>
              <a:t>üç </a:t>
            </a:r>
            <a:r>
              <a:rPr lang="tr-TR" sz="2400" dirty="0">
                <a:latin typeface="Times New Roman" pitchFamily="18" charset="0"/>
                <a:cs typeface="Times New Roman" pitchFamily="18" charset="0"/>
              </a:rPr>
              <a:t>analitik aşamada </a:t>
            </a:r>
            <a:r>
              <a:rPr lang="tr-TR" sz="2400" dirty="0" smtClean="0">
                <a:latin typeface="Times New Roman" pitchFamily="18" charset="0"/>
                <a:cs typeface="Times New Roman" pitchFamily="18" charset="0"/>
              </a:rPr>
              <a:t>araştırılır.</a:t>
            </a:r>
            <a:endParaRPr lang="tr-TR" sz="2400" dirty="0">
              <a:latin typeface="Times New Roman" pitchFamily="18" charset="0"/>
              <a:cs typeface="Times New Roman" pitchFamily="18" charset="0"/>
            </a:endParaRPr>
          </a:p>
          <a:p>
            <a:pPr marL="533400" indent="-533400" algn="just">
              <a:buFont typeface="Wingdings" pitchFamily="2" charset="2"/>
              <a:buAutoNum type="arabicPeriod"/>
            </a:pPr>
            <a:endParaRPr lang="tr-TR" sz="2400" dirty="0" smtClean="0">
              <a:effectLst/>
              <a:latin typeface="Times New Roman" pitchFamily="18" charset="0"/>
              <a:cs typeface="Times New Roman" pitchFamily="18" charset="0"/>
            </a:endParaRPr>
          </a:p>
        </p:txBody>
      </p:sp>
      <p:sp>
        <p:nvSpPr>
          <p:cNvPr id="6" name="Dikdörtgen 5"/>
          <p:cNvSpPr/>
          <p:nvPr/>
        </p:nvSpPr>
        <p:spPr>
          <a:xfrm>
            <a:off x="323528" y="2996952"/>
            <a:ext cx="8496944" cy="3312368"/>
          </a:xfrm>
          <a:prstGeom prst="rect">
            <a:avLst/>
          </a:prstGeom>
        </p:spPr>
        <p:txBody>
          <a:bodyPr/>
          <a:lstStyle/>
          <a:p>
            <a:pPr marL="457200" lvl="0" indent="-457200" algn="just" rtl="0">
              <a:lnSpc>
                <a:spcPct val="100000"/>
              </a:lnSpc>
              <a:buFont typeface="+mj-lt"/>
              <a:buAutoNum type="arabicPeriod"/>
            </a:pPr>
            <a:r>
              <a:rPr lang="tr-TR" sz="2300" dirty="0">
                <a:latin typeface="Times New Roman" pitchFamily="18" charset="0"/>
                <a:cs typeface="Times New Roman" pitchFamily="18" charset="0"/>
              </a:rPr>
              <a:t>Kurulacak her  </a:t>
            </a:r>
            <a:r>
              <a:rPr lang="tr-TR" sz="2300" dirty="0" err="1" smtClean="0">
                <a:latin typeface="Times New Roman" pitchFamily="18" charset="0"/>
                <a:cs typeface="Times New Roman" pitchFamily="18" charset="0"/>
              </a:rPr>
              <a:t>Sib</a:t>
            </a:r>
            <a:r>
              <a:rPr lang="tr-TR" sz="2300" dirty="0" smtClean="0">
                <a:latin typeface="Times New Roman" pitchFamily="18" charset="0"/>
                <a:cs typeface="Times New Roman" pitchFamily="18" charset="0"/>
              </a:rPr>
              <a:t> </a:t>
            </a:r>
            <a:r>
              <a:rPr lang="tr-TR" sz="2300" dirty="0">
                <a:latin typeface="Times New Roman" pitchFamily="18" charset="0"/>
                <a:cs typeface="Times New Roman" pitchFamily="18" charset="0"/>
              </a:rPr>
              <a:t>için veya başka bir firmayı satın alarak büyüme söz konusu ise alınması hedeflenen bu firmayı ana firmanın kritik başarı faktörleri açısından inceleme</a:t>
            </a:r>
          </a:p>
          <a:p>
            <a:pPr marL="457200" lvl="0" indent="-457200" algn="just" rtl="0">
              <a:lnSpc>
                <a:spcPct val="100000"/>
              </a:lnSpc>
              <a:buFont typeface="+mj-lt"/>
              <a:buAutoNum type="arabicPeriod"/>
            </a:pPr>
            <a:endParaRPr lang="tr-TR" sz="2300" dirty="0" smtClean="0">
              <a:latin typeface="Times New Roman" pitchFamily="18" charset="0"/>
              <a:cs typeface="Times New Roman" pitchFamily="18" charset="0"/>
            </a:endParaRPr>
          </a:p>
          <a:p>
            <a:pPr marL="457200" lvl="0" indent="-457200" algn="just" rtl="0">
              <a:lnSpc>
                <a:spcPct val="100000"/>
              </a:lnSpc>
              <a:buFont typeface="+mj-lt"/>
              <a:buAutoNum type="arabicPeriod"/>
            </a:pPr>
            <a:r>
              <a:rPr lang="tr-TR" sz="2300" dirty="0" smtClean="0">
                <a:latin typeface="Times New Roman" pitchFamily="18" charset="0"/>
                <a:cs typeface="Times New Roman" pitchFamily="18" charset="0"/>
              </a:rPr>
              <a:t>Bu </a:t>
            </a:r>
            <a:r>
              <a:rPr lang="tr-TR" sz="2300" dirty="0">
                <a:latin typeface="Times New Roman" pitchFamily="18" charset="0"/>
                <a:cs typeface="Times New Roman" pitchFamily="18" charset="0"/>
              </a:rPr>
              <a:t>firmayı ana firmanın başarısına katkısı ya da onu iyileştirmesi açısından değerleme</a:t>
            </a:r>
          </a:p>
          <a:p>
            <a:pPr marL="457200" lvl="0" indent="-457200" algn="l" rtl="0">
              <a:lnSpc>
                <a:spcPct val="100000"/>
              </a:lnSpc>
              <a:buFont typeface="+mj-lt"/>
              <a:buAutoNum type="arabicPeriod"/>
            </a:pPr>
            <a:endParaRPr lang="tr-TR" sz="2300" dirty="0" smtClean="0">
              <a:latin typeface="Times New Roman" pitchFamily="18" charset="0"/>
              <a:cs typeface="Times New Roman" pitchFamily="18" charset="0"/>
            </a:endParaRPr>
          </a:p>
          <a:p>
            <a:pPr marL="457200" lvl="0" indent="-457200" algn="l" rtl="0">
              <a:lnSpc>
                <a:spcPct val="100000"/>
              </a:lnSpc>
              <a:buFont typeface="+mj-lt"/>
              <a:buAutoNum type="arabicPeriod"/>
            </a:pPr>
            <a:r>
              <a:rPr lang="tr-TR" sz="2300" dirty="0" smtClean="0">
                <a:latin typeface="Times New Roman" pitchFamily="18" charset="0"/>
                <a:cs typeface="Times New Roman" pitchFamily="18" charset="0"/>
              </a:rPr>
              <a:t>Bu </a:t>
            </a:r>
            <a:r>
              <a:rPr lang="tr-TR" sz="2300" dirty="0">
                <a:latin typeface="Times New Roman" pitchFamily="18" charset="0"/>
                <a:cs typeface="Times New Roman" pitchFamily="18" charset="0"/>
              </a:rPr>
              <a:t>firmayı ana firmanın faaliyetleri ile ne ölçüde uyumlu olacağını ve birbirini tamamlayıp sinerji oluşturacağını analiz etmedir.</a:t>
            </a:r>
          </a:p>
        </p:txBody>
      </p:sp>
    </p:spTree>
    <p:extLst>
      <p:ext uri="{BB962C8B-B14F-4D97-AF65-F5344CB8AC3E}">
        <p14:creationId xmlns="" xmlns:p14="http://schemas.microsoft.com/office/powerpoint/2010/main" val="189668309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81" name="Group 57"/>
          <p:cNvGraphicFramePr>
            <a:graphicFrameLocks noGrp="1"/>
          </p:cNvGraphicFramePr>
          <p:nvPr>
            <p:ph type="tbl" idx="1"/>
          </p:nvPr>
        </p:nvGraphicFramePr>
        <p:xfrm>
          <a:off x="1835025" y="860554"/>
          <a:ext cx="6635750" cy="4752975"/>
        </p:xfrm>
        <a:graphic>
          <a:graphicData uri="http://schemas.openxmlformats.org/drawingml/2006/table">
            <a:tbl>
              <a:tblPr>
                <a:tableStyleId>{284E427A-3D55-4303-BF80-6455036E1DE7}</a:tableStyleId>
              </a:tblPr>
              <a:tblGrid>
                <a:gridCol w="6635750"/>
              </a:tblGrid>
              <a:tr h="4752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1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KAYNAKLARIN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İSRAF EDİLECEĞİ BÖLGE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60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SAFRA BÖLGE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YATIRIM İÇİN HİÇ UYGUN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tr-TR" sz="2000" u="none" strike="noStrike" cap="none" normalizeH="0" baseline="0" dirty="0" smtClean="0">
                          <a:ln>
                            <a:noFill/>
                          </a:ln>
                          <a:effectLst/>
                          <a:latin typeface="Times New Roman" pitchFamily="18" charset="0"/>
                          <a:cs typeface="Times New Roman" pitchFamily="18" charset="0"/>
                        </a:rPr>
                        <a:t>OLMAYAN BÖLGE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tr-TR" sz="2000" b="0" i="0" u="none" strike="noStrike" cap="none" normalizeH="0" baseline="0" dirty="0" smtClean="0">
                        <a:ln>
                          <a:noFill/>
                        </a:ln>
                        <a:solidFill>
                          <a:srgbClr val="FC1D06"/>
                        </a:solidFill>
                        <a:effectLst/>
                        <a:latin typeface="Times New Roman" pitchFamily="18" charset="0"/>
                        <a:cs typeface="Times New Roman" pitchFamily="18" charset="0"/>
                      </a:endParaRPr>
                    </a:p>
                  </a:txBody>
                  <a:tcPr anchor="ctr" horzOverflow="overflow"/>
                </a:tc>
              </a:tr>
            </a:tbl>
          </a:graphicData>
        </a:graphic>
      </p:graphicFrame>
      <p:sp>
        <p:nvSpPr>
          <p:cNvPr id="26641" name="Text Box 17"/>
          <p:cNvSpPr txBox="1">
            <a:spLocks noChangeArrowheads="1"/>
          </p:cNvSpPr>
          <p:nvPr/>
        </p:nvSpPr>
        <p:spPr bwMode="auto">
          <a:xfrm>
            <a:off x="35496" y="2386206"/>
            <a:ext cx="1584176" cy="1754326"/>
          </a:xfrm>
          <a:prstGeom prst="rect">
            <a:avLst/>
          </a:prstGeom>
          <a:ln/>
          <a:effectLst>
            <a:glow rad="63500">
              <a:schemeClr val="accent2">
                <a:satMod val="175000"/>
                <a:alpha val="40000"/>
              </a:schemeClr>
            </a:glo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wrap="square">
            <a:spAutoFit/>
          </a:bodyPr>
          <a:lstStyle/>
          <a:p>
            <a:pPr>
              <a:spcBef>
                <a:spcPct val="50000"/>
              </a:spcBef>
            </a:pPr>
            <a:r>
              <a:rPr lang="tr-TR" dirty="0" smtClean="0">
                <a:latin typeface="Times New Roman" pitchFamily="18" charset="0"/>
                <a:cs typeface="Times New Roman" pitchFamily="18" charset="0"/>
              </a:rPr>
              <a:t>Kritik Başarı Faktörleri ve Firma Özellikleri Bakımından Uyumsuzluk</a:t>
            </a:r>
            <a:endParaRPr lang="tr-TR" dirty="0">
              <a:latin typeface="Times New Roman" pitchFamily="18" charset="0"/>
              <a:cs typeface="Times New Roman" pitchFamily="18" charset="0"/>
            </a:endParaRPr>
          </a:p>
        </p:txBody>
      </p:sp>
      <p:sp>
        <p:nvSpPr>
          <p:cNvPr id="26646" name="Text Box 22"/>
          <p:cNvSpPr txBox="1">
            <a:spLocks noChangeArrowheads="1"/>
          </p:cNvSpPr>
          <p:nvPr/>
        </p:nvSpPr>
        <p:spPr bwMode="auto">
          <a:xfrm>
            <a:off x="1859559" y="6220326"/>
            <a:ext cx="6600871" cy="377026"/>
          </a:xfrm>
          <a:prstGeom prst="rect">
            <a:avLst/>
          </a:prstGeom>
          <a:ln/>
          <a:effectLst>
            <a:glow rad="63500">
              <a:schemeClr val="accent2">
                <a:satMod val="175000"/>
                <a:alpha val="40000"/>
              </a:schemeClr>
            </a:glo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6"/>
          </a:lnRef>
          <a:fillRef idx="1">
            <a:schemeClr val="lt1"/>
          </a:fillRef>
          <a:effectRef idx="0">
            <a:schemeClr val="accent6"/>
          </a:effectRef>
          <a:fontRef idx="minor">
            <a:schemeClr val="dk1"/>
          </a:fontRef>
        </p:style>
        <p:txBody>
          <a:bodyPr wrap="square">
            <a:spAutoFit/>
          </a:bodyPr>
          <a:lstStyle/>
          <a:p>
            <a:r>
              <a:rPr lang="tr-TR" sz="1850" dirty="0" smtClean="0">
                <a:latin typeface="Times New Roman" pitchFamily="18" charset="0"/>
                <a:cs typeface="Times New Roman" pitchFamily="18" charset="0"/>
              </a:rPr>
              <a:t>Ana Firma </a:t>
            </a:r>
            <a:r>
              <a:rPr lang="tr-TR" sz="1850" dirty="0" err="1" smtClean="0">
                <a:latin typeface="Times New Roman" pitchFamily="18" charset="0"/>
                <a:cs typeface="Times New Roman" pitchFamily="18" charset="0"/>
              </a:rPr>
              <a:t>Fırsatları&amp;Ana</a:t>
            </a:r>
            <a:r>
              <a:rPr lang="tr-TR" sz="1850" dirty="0" smtClean="0">
                <a:latin typeface="Times New Roman" pitchFamily="18" charset="0"/>
                <a:cs typeface="Times New Roman" pitchFamily="18" charset="0"/>
              </a:rPr>
              <a:t> Firmanın Özellikleri ile Uyum Gösterme</a:t>
            </a:r>
            <a:endParaRPr lang="tr-TR" sz="1850" dirty="0">
              <a:latin typeface="Times New Roman" pitchFamily="18" charset="0"/>
              <a:cs typeface="Times New Roman" pitchFamily="18" charset="0"/>
            </a:endParaRPr>
          </a:p>
        </p:txBody>
      </p:sp>
      <p:sp>
        <p:nvSpPr>
          <p:cNvPr id="26647" name="Text Box 23"/>
          <p:cNvSpPr txBox="1">
            <a:spLocks noChangeArrowheads="1"/>
          </p:cNvSpPr>
          <p:nvPr/>
        </p:nvSpPr>
        <p:spPr bwMode="auto">
          <a:xfrm>
            <a:off x="1835696" y="5589240"/>
            <a:ext cx="15128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DÜŞÜK</a:t>
            </a:r>
          </a:p>
        </p:txBody>
      </p:sp>
      <p:sp>
        <p:nvSpPr>
          <p:cNvPr id="26648" name="Text Box 24"/>
          <p:cNvSpPr txBox="1">
            <a:spLocks noChangeArrowheads="1"/>
          </p:cNvSpPr>
          <p:nvPr/>
        </p:nvSpPr>
        <p:spPr bwMode="auto">
          <a:xfrm>
            <a:off x="7380312" y="5589240"/>
            <a:ext cx="1547812"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YÜKSEK</a:t>
            </a:r>
          </a:p>
        </p:txBody>
      </p:sp>
      <p:sp>
        <p:nvSpPr>
          <p:cNvPr id="26649" name="Line 25"/>
          <p:cNvSpPr>
            <a:spLocks noChangeShapeType="1"/>
          </p:cNvSpPr>
          <p:nvPr/>
        </p:nvSpPr>
        <p:spPr bwMode="auto">
          <a:xfrm>
            <a:off x="1859559" y="5949280"/>
            <a:ext cx="6600872" cy="6672"/>
          </a:xfrm>
          <a:prstGeom prst="line">
            <a:avLst/>
          </a:prstGeom>
          <a:ln>
            <a:headEnd/>
            <a:tailEnd type="triangle" w="med" len="me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txBody>
          <a:bodyPr/>
          <a:lstStyle/>
          <a:p>
            <a:endParaRPr lang="tr-TR"/>
          </a:p>
        </p:txBody>
      </p:sp>
      <p:sp>
        <p:nvSpPr>
          <p:cNvPr id="26650" name="Text Box 26"/>
          <p:cNvSpPr txBox="1">
            <a:spLocks noChangeArrowheads="1"/>
          </p:cNvSpPr>
          <p:nvPr/>
        </p:nvSpPr>
        <p:spPr bwMode="auto">
          <a:xfrm>
            <a:off x="755749" y="933579"/>
            <a:ext cx="122396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DÜŞÜK</a:t>
            </a:r>
          </a:p>
        </p:txBody>
      </p:sp>
      <p:sp>
        <p:nvSpPr>
          <p:cNvPr id="26651" name="Text Box 27"/>
          <p:cNvSpPr txBox="1">
            <a:spLocks noChangeArrowheads="1"/>
          </p:cNvSpPr>
          <p:nvPr/>
        </p:nvSpPr>
        <p:spPr bwMode="auto">
          <a:xfrm>
            <a:off x="612751" y="5181580"/>
            <a:ext cx="115093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dirty="0">
                <a:latin typeface="Times New Roman" pitchFamily="18" charset="0"/>
                <a:cs typeface="Times New Roman" pitchFamily="18" charset="0"/>
              </a:rPr>
              <a:t>YÜKSEK</a:t>
            </a:r>
          </a:p>
        </p:txBody>
      </p:sp>
      <p:sp>
        <p:nvSpPr>
          <p:cNvPr id="26652" name="Line 28"/>
          <p:cNvSpPr>
            <a:spLocks noChangeShapeType="1"/>
          </p:cNvSpPr>
          <p:nvPr/>
        </p:nvSpPr>
        <p:spPr bwMode="auto">
          <a:xfrm>
            <a:off x="1727175" y="861100"/>
            <a:ext cx="0" cy="4752429"/>
          </a:xfrm>
          <a:prstGeom prst="line">
            <a:avLst/>
          </a:prstGeom>
          <a:ln>
            <a:headEnd/>
            <a:tailEnd type="triangle" w="med" len="me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0">
            <a:schemeClr val="accent2"/>
          </a:fillRef>
          <a:effectRef idx="1">
            <a:schemeClr val="accent2"/>
          </a:effectRef>
          <a:fontRef idx="minor">
            <a:schemeClr val="tx1"/>
          </a:fontRef>
        </p:style>
        <p:txBody>
          <a:bodyPr/>
          <a:lstStyle/>
          <a:p>
            <a:endParaRPr lang="tr-TR"/>
          </a:p>
        </p:txBody>
      </p:sp>
      <p:sp>
        <p:nvSpPr>
          <p:cNvPr id="26682" name="Line 58"/>
          <p:cNvSpPr>
            <a:spLocks noChangeShapeType="1"/>
          </p:cNvSpPr>
          <p:nvPr/>
        </p:nvSpPr>
        <p:spPr bwMode="auto">
          <a:xfrm flipV="1">
            <a:off x="1835025" y="3452942"/>
            <a:ext cx="3600450" cy="0"/>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83" name="Line 59"/>
          <p:cNvSpPr>
            <a:spLocks noChangeShapeType="1"/>
          </p:cNvSpPr>
          <p:nvPr/>
        </p:nvSpPr>
        <p:spPr bwMode="auto">
          <a:xfrm flipH="1">
            <a:off x="5435475" y="3452942"/>
            <a:ext cx="0" cy="2160587"/>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84" name="Line 60"/>
          <p:cNvSpPr>
            <a:spLocks noChangeShapeType="1"/>
          </p:cNvSpPr>
          <p:nvPr/>
        </p:nvSpPr>
        <p:spPr bwMode="auto">
          <a:xfrm>
            <a:off x="4211959" y="861101"/>
            <a:ext cx="1223516" cy="2591842"/>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85" name="Line 61"/>
          <p:cNvSpPr>
            <a:spLocks noChangeShapeType="1"/>
          </p:cNvSpPr>
          <p:nvPr/>
        </p:nvSpPr>
        <p:spPr bwMode="auto">
          <a:xfrm>
            <a:off x="5436095" y="3453388"/>
            <a:ext cx="3023568" cy="1080120"/>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86" name="Text Box 62"/>
          <p:cNvSpPr txBox="1">
            <a:spLocks noChangeArrowheads="1"/>
          </p:cNvSpPr>
          <p:nvPr/>
        </p:nvSpPr>
        <p:spPr bwMode="auto">
          <a:xfrm>
            <a:off x="5436095" y="4677524"/>
            <a:ext cx="309634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b="1" dirty="0">
                <a:solidFill>
                  <a:srgbClr val="FC1D06"/>
                </a:solidFill>
                <a:latin typeface="Times New Roman" pitchFamily="18" charset="0"/>
                <a:cs typeface="Times New Roman" pitchFamily="18" charset="0"/>
              </a:rPr>
              <a:t>DEĞER TUZAĞI BÖLGESİ</a:t>
            </a:r>
          </a:p>
        </p:txBody>
      </p:sp>
      <p:sp>
        <p:nvSpPr>
          <p:cNvPr id="26687" name="Text Box 63"/>
          <p:cNvSpPr txBox="1">
            <a:spLocks noChangeArrowheads="1"/>
          </p:cNvSpPr>
          <p:nvPr/>
        </p:nvSpPr>
        <p:spPr bwMode="auto">
          <a:xfrm>
            <a:off x="5292079" y="2530058"/>
            <a:ext cx="2160240" cy="923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tr-TR" b="1" dirty="0">
                <a:solidFill>
                  <a:srgbClr val="009644"/>
                </a:solidFill>
                <a:latin typeface="Times New Roman" pitchFamily="18" charset="0"/>
                <a:cs typeface="Times New Roman" pitchFamily="18" charset="0"/>
              </a:rPr>
              <a:t>YATIRIM YAPILABİLECEK </a:t>
            </a:r>
          </a:p>
          <a:p>
            <a:pPr algn="ctr"/>
            <a:r>
              <a:rPr lang="tr-TR" b="1" dirty="0">
                <a:solidFill>
                  <a:srgbClr val="009644"/>
                </a:solidFill>
                <a:latin typeface="Times New Roman" pitchFamily="18" charset="0"/>
                <a:cs typeface="Times New Roman" pitchFamily="18" charset="0"/>
              </a:rPr>
              <a:t>EŞİK BÖLGE</a:t>
            </a:r>
          </a:p>
        </p:txBody>
      </p:sp>
      <p:sp>
        <p:nvSpPr>
          <p:cNvPr id="26688" name="Line 64"/>
          <p:cNvSpPr>
            <a:spLocks noChangeShapeType="1"/>
          </p:cNvSpPr>
          <p:nvPr/>
        </p:nvSpPr>
        <p:spPr bwMode="auto">
          <a:xfrm>
            <a:off x="6011738" y="860554"/>
            <a:ext cx="792162" cy="1657350"/>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89" name="Line 65"/>
          <p:cNvSpPr>
            <a:spLocks noChangeShapeType="1"/>
          </p:cNvSpPr>
          <p:nvPr/>
        </p:nvSpPr>
        <p:spPr bwMode="auto">
          <a:xfrm>
            <a:off x="6803900" y="2517904"/>
            <a:ext cx="1655763" cy="358775"/>
          </a:xfrm>
          <a:prstGeom prst="line">
            <a:avLst/>
          </a:prstGeom>
          <a:ln>
            <a:headEnd/>
            <a:tailEnd/>
          </a:ln>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txBody>
          <a:bodyPr/>
          <a:lstStyle/>
          <a:p>
            <a:endParaRPr lang="tr-TR"/>
          </a:p>
        </p:txBody>
      </p:sp>
      <p:sp>
        <p:nvSpPr>
          <p:cNvPr id="26690" name="Text Box 66"/>
          <p:cNvSpPr txBox="1">
            <a:spLocks noChangeArrowheads="1"/>
          </p:cNvSpPr>
          <p:nvPr/>
        </p:nvSpPr>
        <p:spPr bwMode="auto">
          <a:xfrm>
            <a:off x="6516314" y="1254239"/>
            <a:ext cx="2016125"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tr-TR" sz="1600" b="1" dirty="0">
                <a:solidFill>
                  <a:schemeClr val="folHlink"/>
                </a:solidFill>
                <a:latin typeface="Times New Roman" pitchFamily="18" charset="0"/>
                <a:cs typeface="Times New Roman" pitchFamily="18" charset="0"/>
              </a:rPr>
              <a:t>YATIRIM İÇİN EN UYGUN BÖLGE</a:t>
            </a:r>
          </a:p>
          <a:p>
            <a:pPr algn="ctr"/>
            <a:r>
              <a:rPr lang="tr-TR" sz="1600" b="1" dirty="0">
                <a:solidFill>
                  <a:schemeClr val="folHlink"/>
                </a:solidFill>
                <a:latin typeface="Times New Roman" pitchFamily="18" charset="0"/>
                <a:cs typeface="Times New Roman" pitchFamily="18" charset="0"/>
              </a:rPr>
              <a:t>YATIRIMIN KALBİ</a:t>
            </a:r>
          </a:p>
        </p:txBody>
      </p:sp>
      <p:sp>
        <p:nvSpPr>
          <p:cNvPr id="26691" name="Text Box 67"/>
          <p:cNvSpPr txBox="1">
            <a:spLocks noChangeArrowheads="1"/>
          </p:cNvSpPr>
          <p:nvPr/>
        </p:nvSpPr>
        <p:spPr bwMode="auto">
          <a:xfrm>
            <a:off x="1548134" y="187624"/>
            <a:ext cx="7272338" cy="6309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ctr">
              <a:spcBef>
                <a:spcPct val="50000"/>
              </a:spcBef>
            </a:pPr>
            <a:r>
              <a:rPr lang="tr-TR" sz="3400" dirty="0">
                <a:latin typeface="Times New Roman" pitchFamily="18" charset="0"/>
                <a:cs typeface="Times New Roman" pitchFamily="18" charset="0"/>
              </a:rPr>
              <a:t>ANA ŞİRKET İLE UYUM MATRİSİ</a:t>
            </a:r>
          </a:p>
        </p:txBody>
      </p:sp>
    </p:spTree>
    <p:extLst>
      <p:ext uri="{BB962C8B-B14F-4D97-AF65-F5344CB8AC3E}">
        <p14:creationId xmlns="" xmlns:p14="http://schemas.microsoft.com/office/powerpoint/2010/main" val="109300473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28674" name="Rectangle 2"/>
          <p:cNvSpPr>
            <a:spLocks noGrp="1" noChangeArrowheads="1"/>
          </p:cNvSpPr>
          <p:nvPr>
            <p:ph type="title"/>
          </p:nvPr>
        </p:nvSpPr>
        <p:spPr>
          <a:xfrm>
            <a:off x="323528" y="260648"/>
            <a:ext cx="8568952" cy="72008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tr-TR" sz="3400" b="1" dirty="0" smtClean="0">
                <a:ln w="11430"/>
                <a:solidFill>
                  <a:srgbClr val="A80000"/>
                </a:solidFill>
                <a:latin typeface="Times New Roman" pitchFamily="18" charset="0"/>
                <a:ea typeface="+mn-ea"/>
                <a:cs typeface="Times New Roman" pitchFamily="18" charset="0"/>
              </a:rPr>
              <a:t>ANA</a:t>
            </a:r>
            <a:r>
              <a:rPr lang="tr-TR" sz="3400" b="1" dirty="0" smtClean="0">
                <a:ln w="11430"/>
                <a:solidFill>
                  <a:srgbClr val="A80000"/>
                </a:solidFill>
                <a:latin typeface="Times New Roman" pitchFamily="18" charset="0"/>
                <a:cs typeface="Times New Roman" pitchFamily="18" charset="0"/>
              </a:rPr>
              <a:t> </a:t>
            </a:r>
            <a:r>
              <a:rPr lang="tr-TR" sz="3400" b="1" dirty="0" smtClean="0">
                <a:ln w="11430"/>
                <a:solidFill>
                  <a:srgbClr val="A80000"/>
                </a:solidFill>
                <a:latin typeface="Times New Roman" pitchFamily="18" charset="0"/>
                <a:ea typeface="+mn-ea"/>
                <a:cs typeface="Times New Roman" pitchFamily="18" charset="0"/>
              </a:rPr>
              <a:t>ŞİRKET STRATEJİSİ GELİŞTİRME</a:t>
            </a:r>
            <a:endParaRPr lang="tr-TR" sz="3400" b="1" dirty="0">
              <a:ln w="11430"/>
              <a:solidFill>
                <a:srgbClr val="A80000"/>
              </a:solidFill>
              <a:latin typeface="Times New Roman" pitchFamily="18" charset="0"/>
              <a:ea typeface="+mn-ea"/>
              <a:cs typeface="Times New Roman" pitchFamily="18" charset="0"/>
            </a:endParaRPr>
          </a:p>
        </p:txBody>
      </p:sp>
      <p:sp>
        <p:nvSpPr>
          <p:cNvPr id="2" name="Dikdörtgen 1"/>
          <p:cNvSpPr/>
          <p:nvPr/>
        </p:nvSpPr>
        <p:spPr>
          <a:xfrm>
            <a:off x="323528" y="1052736"/>
            <a:ext cx="8352928" cy="830997"/>
          </a:xfrm>
          <a:prstGeom prst="rect">
            <a:avLst/>
          </a:prstGeom>
        </p:spPr>
        <p:txBody>
          <a:bodyPr wrap="square">
            <a:spAutoFit/>
          </a:bodyPr>
          <a:lstStyle/>
          <a:p>
            <a:pPr algn="just">
              <a:buFont typeface="Wingdings" pitchFamily="2" charset="2"/>
              <a:buNone/>
            </a:pPr>
            <a:r>
              <a:rPr lang="tr-TR" sz="2400" dirty="0">
                <a:latin typeface="Times New Roman" pitchFamily="18" charset="0"/>
                <a:cs typeface="Times New Roman" pitchFamily="18" charset="0"/>
              </a:rPr>
              <a:t>Ana şirketin üstünlükleri ile kurulacak yeni işletmenin çevresel fırsatları birbirleri ile uyumlu olmalıdır</a:t>
            </a:r>
            <a:r>
              <a:rPr lang="tr-TR" sz="2400"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p:txBody>
      </p:sp>
      <p:sp>
        <p:nvSpPr>
          <p:cNvPr id="3" name="Dikdörtgen 2"/>
          <p:cNvSpPr/>
          <p:nvPr/>
        </p:nvSpPr>
        <p:spPr>
          <a:xfrm>
            <a:off x="251520" y="1914416"/>
            <a:ext cx="8856984" cy="523220"/>
          </a:xfrm>
          <a:prstGeom prst="rect">
            <a:avLst/>
          </a:prstGeom>
        </p:spPr>
        <p:txBody>
          <a:bodyPr wrap="square">
            <a:spAutoFit/>
          </a:bodyPr>
          <a:lstStyle/>
          <a:p>
            <a:pPr>
              <a:buFont typeface="Wingdings" pitchFamily="2" charset="2"/>
              <a:buNone/>
            </a:pPr>
            <a:r>
              <a:rPr lang="tr-TR" sz="2800" dirty="0">
                <a:latin typeface="Times New Roman" pitchFamily="18" charset="0"/>
                <a:cs typeface="Times New Roman" pitchFamily="18" charset="0"/>
              </a:rPr>
              <a:t>YATIRIM BÖLGELERİNİN </a:t>
            </a:r>
            <a:r>
              <a:rPr lang="tr-TR" sz="2800" dirty="0" smtClean="0">
                <a:latin typeface="Times New Roman" pitchFamily="18" charset="0"/>
                <a:cs typeface="Times New Roman" pitchFamily="18" charset="0"/>
              </a:rPr>
              <a:t>DEĞERLENDİRİLMESİ</a:t>
            </a:r>
            <a:endParaRPr lang="tr-TR" sz="2800" dirty="0">
              <a:latin typeface="Times New Roman" pitchFamily="18" charset="0"/>
              <a:cs typeface="Times New Roman" pitchFamily="18" charset="0"/>
            </a:endParaRPr>
          </a:p>
        </p:txBody>
      </p:sp>
      <p:graphicFrame>
        <p:nvGraphicFramePr>
          <p:cNvPr id="6" name="Diyagram 5"/>
          <p:cNvGraphicFramePr/>
          <p:nvPr>
            <p:extLst>
              <p:ext uri="{D42A27DB-BD31-4B8C-83A1-F6EECF244321}">
                <p14:modId xmlns="" xmlns:p14="http://schemas.microsoft.com/office/powerpoint/2010/main" val="1477847373"/>
              </p:ext>
            </p:extLst>
          </p:nvPr>
        </p:nvGraphicFramePr>
        <p:xfrm>
          <a:off x="251520" y="3068960"/>
          <a:ext cx="8424936"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Dikdörtgen 6"/>
          <p:cNvSpPr/>
          <p:nvPr/>
        </p:nvSpPr>
        <p:spPr>
          <a:xfrm>
            <a:off x="318982" y="2516821"/>
            <a:ext cx="4613058" cy="480131"/>
          </a:xfrm>
          <a:prstGeom prst="rect">
            <a:avLst/>
          </a:prstGeom>
        </p:spPr>
        <p:txBody>
          <a:bodyPr wrap="none">
            <a:spAutoFit/>
          </a:bodyPr>
          <a:lstStyle/>
          <a:p>
            <a:pPr marL="457200" lvl="0" indent="-457200" algn="ctr" defTabSz="1022350">
              <a:lnSpc>
                <a:spcPct val="90000"/>
              </a:lnSpc>
              <a:spcBef>
                <a:spcPct val="0"/>
              </a:spcBef>
              <a:spcAft>
                <a:spcPct val="35000"/>
              </a:spcAft>
              <a:buClr>
                <a:srgbClr val="A80000"/>
              </a:buClr>
              <a:buFont typeface="Times New Roman" pitchFamily="18" charset="0"/>
              <a:buChar char="●"/>
            </a:pPr>
            <a:r>
              <a:rPr lang="tr-TR" sz="2800" dirty="0">
                <a:latin typeface="Times New Roman" pitchFamily="18" charset="0"/>
                <a:cs typeface="Times New Roman" pitchFamily="18" charset="0"/>
              </a:rPr>
              <a:t>Yatırımın Kalbi İşletmeleri:</a:t>
            </a:r>
          </a:p>
        </p:txBody>
      </p:sp>
    </p:spTree>
    <p:extLst>
      <p:ext uri="{BB962C8B-B14F-4D97-AF65-F5344CB8AC3E}">
        <p14:creationId xmlns="" xmlns:p14="http://schemas.microsoft.com/office/powerpoint/2010/main" val="2860335947"/>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İçerik Yer Tutucusu 1"/>
          <p:cNvGraphicFramePr>
            <a:graphicFrameLocks noGrp="1"/>
          </p:cNvGraphicFramePr>
          <p:nvPr>
            <p:ph idx="1"/>
            <p:extLst>
              <p:ext uri="{D42A27DB-BD31-4B8C-83A1-F6EECF244321}">
                <p14:modId xmlns="" xmlns:p14="http://schemas.microsoft.com/office/powerpoint/2010/main" val="3166386407"/>
              </p:ext>
            </p:extLst>
          </p:nvPr>
        </p:nvGraphicFramePr>
        <p:xfrm>
          <a:off x="323528" y="1412776"/>
          <a:ext cx="8568952" cy="51622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2"/>
          <p:cNvSpPr txBox="1">
            <a:spLocks noChangeArrowheads="1"/>
          </p:cNvSpPr>
          <p:nvPr/>
        </p:nvSpPr>
        <p:spPr>
          <a:xfrm>
            <a:off x="323528" y="548680"/>
            <a:ext cx="8568952" cy="864096"/>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400" b="1" dirty="0" smtClean="0">
                <a:ln w="11430"/>
                <a:solidFill>
                  <a:srgbClr val="A80000"/>
                </a:solidFill>
                <a:latin typeface="Times New Roman" pitchFamily="18" charset="0"/>
                <a:ea typeface="+mn-ea"/>
                <a:cs typeface="Times New Roman" pitchFamily="18" charset="0"/>
              </a:rPr>
              <a:t>ANA</a:t>
            </a:r>
            <a:r>
              <a:rPr lang="tr-TR" sz="3400" b="1" dirty="0" smtClean="0">
                <a:ln w="11430"/>
                <a:solidFill>
                  <a:srgbClr val="A80000"/>
                </a:solidFill>
                <a:latin typeface="Times New Roman" pitchFamily="18" charset="0"/>
                <a:cs typeface="Times New Roman" pitchFamily="18" charset="0"/>
              </a:rPr>
              <a:t> </a:t>
            </a:r>
            <a:r>
              <a:rPr lang="tr-TR" sz="3400" b="1" dirty="0" smtClean="0">
                <a:ln w="11430"/>
                <a:solidFill>
                  <a:srgbClr val="A80000"/>
                </a:solidFill>
                <a:latin typeface="Times New Roman" pitchFamily="18" charset="0"/>
                <a:ea typeface="+mn-ea"/>
                <a:cs typeface="Times New Roman" pitchFamily="18" charset="0"/>
              </a:rPr>
              <a:t>ŞİRKET STRATEJİSİ GELİŞTİRME</a:t>
            </a:r>
            <a:endParaRPr lang="tr-TR" sz="3400" b="1" dirty="0">
              <a:ln w="11430"/>
              <a:solidFill>
                <a:srgbClr val="A80000"/>
              </a:solidFill>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295351229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İçerik Yer Tutucusu 1"/>
          <p:cNvGraphicFramePr>
            <a:graphicFrameLocks noGrp="1"/>
          </p:cNvGraphicFramePr>
          <p:nvPr>
            <p:ph idx="1"/>
            <p:extLst>
              <p:ext uri="{D42A27DB-BD31-4B8C-83A1-F6EECF244321}">
                <p14:modId xmlns="" xmlns:p14="http://schemas.microsoft.com/office/powerpoint/2010/main" val="869080436"/>
              </p:ext>
            </p:extLst>
          </p:nvPr>
        </p:nvGraphicFramePr>
        <p:xfrm>
          <a:off x="35496" y="1628775"/>
          <a:ext cx="8712968" cy="45365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2"/>
          <p:cNvSpPr txBox="1">
            <a:spLocks noChangeArrowheads="1"/>
          </p:cNvSpPr>
          <p:nvPr/>
        </p:nvSpPr>
        <p:spPr>
          <a:xfrm>
            <a:off x="323528" y="404664"/>
            <a:ext cx="8568952" cy="1135062"/>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400" b="1" dirty="0" smtClean="0">
                <a:ln w="11430"/>
                <a:solidFill>
                  <a:srgbClr val="A80000"/>
                </a:solidFill>
                <a:latin typeface="Times New Roman" pitchFamily="18" charset="0"/>
                <a:ea typeface="+mn-ea"/>
                <a:cs typeface="Times New Roman" pitchFamily="18" charset="0"/>
              </a:rPr>
              <a:t>ANA</a:t>
            </a:r>
            <a:r>
              <a:rPr lang="tr-TR" sz="3400" b="1" dirty="0" smtClean="0">
                <a:ln w="11430"/>
                <a:solidFill>
                  <a:srgbClr val="A80000"/>
                </a:solidFill>
                <a:latin typeface="Times New Roman" pitchFamily="18" charset="0"/>
                <a:cs typeface="Times New Roman" pitchFamily="18" charset="0"/>
              </a:rPr>
              <a:t> </a:t>
            </a:r>
            <a:r>
              <a:rPr lang="tr-TR" sz="3400" b="1" dirty="0" smtClean="0">
                <a:ln w="11430"/>
                <a:solidFill>
                  <a:srgbClr val="A80000"/>
                </a:solidFill>
                <a:latin typeface="Times New Roman" pitchFamily="18" charset="0"/>
                <a:ea typeface="+mn-ea"/>
                <a:cs typeface="Times New Roman" pitchFamily="18" charset="0"/>
              </a:rPr>
              <a:t>ŞİRKET STRATEJİSİ GELİŞTİRME</a:t>
            </a:r>
            <a:endParaRPr lang="tr-TR" sz="3400" b="1" dirty="0">
              <a:ln w="11430"/>
              <a:solidFill>
                <a:srgbClr val="A80000"/>
              </a:solidFill>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945534297"/>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41986" name="Rectangle 2"/>
          <p:cNvSpPr>
            <a:spLocks noGrp="1" noChangeArrowheads="1"/>
          </p:cNvSpPr>
          <p:nvPr>
            <p:ph type="title"/>
          </p:nvPr>
        </p:nvSpPr>
        <p:spPr>
          <a:xfrm>
            <a:off x="395536" y="1426543"/>
            <a:ext cx="8352928" cy="922337"/>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4000" b="1" dirty="0" smtClean="0">
                <a:ln w="11430"/>
                <a:solidFill>
                  <a:srgbClr val="A80000"/>
                </a:solidFill>
                <a:latin typeface="Times New Roman" pitchFamily="18" charset="0"/>
                <a:cs typeface="Times New Roman" pitchFamily="18" charset="0"/>
              </a:rPr>
              <a:t>TOMPSON  VE STRICKLAND’IN </a:t>
            </a:r>
            <a:br>
              <a:rPr lang="tr-TR" sz="4000" b="1" dirty="0" smtClean="0">
                <a:ln w="11430"/>
                <a:solidFill>
                  <a:srgbClr val="A80000"/>
                </a:solidFill>
                <a:latin typeface="Times New Roman" pitchFamily="18" charset="0"/>
                <a:cs typeface="Times New Roman" pitchFamily="18" charset="0"/>
              </a:rPr>
            </a:br>
            <a:r>
              <a:rPr lang="tr-TR" sz="4000" b="1" dirty="0" smtClean="0">
                <a:ln w="11430"/>
                <a:solidFill>
                  <a:srgbClr val="A80000"/>
                </a:solidFill>
                <a:latin typeface="Times New Roman" pitchFamily="18" charset="0"/>
                <a:cs typeface="Times New Roman" pitchFamily="18" charset="0"/>
              </a:rPr>
              <a:t>STRATEJİK KÜMELEME ANALİZİ</a:t>
            </a:r>
            <a:endParaRPr lang="tr-TR" sz="4000" b="1" dirty="0">
              <a:ln w="11430"/>
              <a:solidFill>
                <a:srgbClr val="A80000"/>
              </a:solidFill>
              <a:latin typeface="Times New Roman" pitchFamily="18" charset="0"/>
              <a:cs typeface="Times New Roman" pitchFamily="18" charset="0"/>
            </a:endParaRPr>
          </a:p>
        </p:txBody>
      </p:sp>
      <p:sp>
        <p:nvSpPr>
          <p:cNvPr id="41987" name="Rectangle 3"/>
          <p:cNvSpPr>
            <a:spLocks noGrp="1" noChangeArrowheads="1"/>
          </p:cNvSpPr>
          <p:nvPr>
            <p:ph idx="1"/>
          </p:nvPr>
        </p:nvSpPr>
        <p:spPr>
          <a:xfrm>
            <a:off x="457200" y="3284984"/>
            <a:ext cx="8229600" cy="2520280"/>
          </a:xfrm>
        </p:spPr>
        <p:txBody>
          <a:bodyPr>
            <a:normAutofit/>
          </a:bodyPr>
          <a:lstStyle/>
          <a:p>
            <a:pPr marL="0" indent="0" algn="just">
              <a:lnSpc>
                <a:spcPct val="110000"/>
              </a:lnSpc>
              <a:buFont typeface="Wingdings" pitchFamily="2" charset="2"/>
              <a:buNone/>
            </a:pPr>
            <a:r>
              <a:rPr lang="tr-TR" sz="2400" dirty="0" smtClean="0">
                <a:effectLst/>
                <a:latin typeface="Times New Roman" pitchFamily="18" charset="0"/>
                <a:cs typeface="Times New Roman" pitchFamily="18" charset="0"/>
              </a:rPr>
              <a:t>Stratejik kümeleme analizi aynı endüstride bulunan işletmelerin neden farklı işletme stratejileri izlediklerini göstermek bakımından anlamlı olmaktadır.</a:t>
            </a:r>
          </a:p>
          <a:p>
            <a:pPr marL="0" indent="0" algn="just">
              <a:lnSpc>
                <a:spcPct val="110000"/>
              </a:lnSpc>
              <a:buFont typeface="Wingdings" pitchFamily="2" charset="2"/>
              <a:buNone/>
            </a:pPr>
            <a:endParaRPr lang="tr-TR" sz="1200" dirty="0" smtClean="0">
              <a:effectLst/>
              <a:latin typeface="Times New Roman" pitchFamily="18" charset="0"/>
              <a:cs typeface="Times New Roman" pitchFamily="18" charset="0"/>
            </a:endParaRPr>
          </a:p>
          <a:p>
            <a:pPr marL="0" indent="0" algn="just">
              <a:lnSpc>
                <a:spcPct val="110000"/>
              </a:lnSpc>
              <a:buFont typeface="Wingdings" pitchFamily="2" charset="2"/>
              <a:buNone/>
            </a:pPr>
            <a:r>
              <a:rPr lang="tr-TR" sz="2400" dirty="0" smtClean="0">
                <a:effectLst/>
                <a:latin typeface="Times New Roman" pitchFamily="18" charset="0"/>
                <a:cs typeface="Times New Roman" pitchFamily="18" charset="0"/>
              </a:rPr>
              <a:t>Stratejik kümeleme analizinde  dört bölge vardır.</a:t>
            </a:r>
            <a:endParaRPr lang="tr-TR" sz="2400" dirty="0">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865099357"/>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87043" name="Rectangle 3"/>
          <p:cNvSpPr>
            <a:spLocks noGrp="1" noChangeArrowheads="1"/>
          </p:cNvSpPr>
          <p:nvPr>
            <p:ph idx="1"/>
          </p:nvPr>
        </p:nvSpPr>
        <p:spPr>
          <a:xfrm>
            <a:off x="395536" y="1990067"/>
            <a:ext cx="8229600" cy="1108719"/>
          </a:xfrm>
        </p:spPr>
        <p:txBody>
          <a:bodyPr/>
          <a:lstStyle/>
          <a:p>
            <a:pPr>
              <a:buFont typeface="Wingdings" pitchFamily="2" charset="2"/>
              <a:buNone/>
            </a:pPr>
            <a:r>
              <a:rPr lang="tr-TR" sz="3000" b="1" dirty="0" smtClean="0">
                <a:effectLst/>
                <a:latin typeface="Times New Roman" pitchFamily="18" charset="0"/>
                <a:cs typeface="Times New Roman" pitchFamily="18" charset="0"/>
              </a:rPr>
              <a:t>BİRİNCİ BÖLGE </a:t>
            </a:r>
          </a:p>
          <a:p>
            <a:pPr>
              <a:buFont typeface="Wingdings" pitchFamily="2" charset="2"/>
              <a:buNone/>
            </a:pPr>
            <a:endParaRPr lang="tr-TR" sz="300" b="1" dirty="0" smtClean="0">
              <a:effectLst/>
              <a:latin typeface="Times New Roman" pitchFamily="18" charset="0"/>
              <a:cs typeface="Times New Roman" pitchFamily="18" charset="0"/>
            </a:endParaRPr>
          </a:p>
          <a:p>
            <a:pPr>
              <a:buFont typeface="Wingdings" pitchFamily="2" charset="2"/>
              <a:buNone/>
            </a:pPr>
            <a:r>
              <a:rPr lang="tr-TR" sz="2400" dirty="0" smtClean="0">
                <a:effectLst/>
                <a:latin typeface="Times New Roman" pitchFamily="18" charset="0"/>
                <a:cs typeface="Times New Roman" pitchFamily="18" charset="0"/>
              </a:rPr>
              <a:t>En mükemmel stratejik durumu oluşturmaktadır. </a:t>
            </a:r>
          </a:p>
          <a:p>
            <a:pPr>
              <a:buFont typeface="Wingdings" pitchFamily="2" charset="2"/>
              <a:buNone/>
            </a:pPr>
            <a:endParaRPr lang="tr-TR" sz="300" dirty="0" smtClean="0">
              <a:effectLst/>
              <a:latin typeface="Times New Roman" pitchFamily="18" charset="0"/>
              <a:cs typeface="Times New Roman" pitchFamily="18" charset="0"/>
            </a:endParaRPr>
          </a:p>
          <a:p>
            <a:pPr>
              <a:buFont typeface="Wingdings" pitchFamily="2" charset="2"/>
              <a:buNone/>
            </a:pPr>
            <a:endParaRPr lang="tr-TR" sz="300" dirty="0" smtClean="0">
              <a:effectLst/>
              <a:latin typeface="Times New Roman" pitchFamily="18" charset="0"/>
              <a:cs typeface="Times New Roman" pitchFamily="18" charset="0"/>
            </a:endParaRPr>
          </a:p>
        </p:txBody>
      </p:sp>
      <p:sp>
        <p:nvSpPr>
          <p:cNvPr id="6" name="Rectangle 2"/>
          <p:cNvSpPr>
            <a:spLocks noGrp="1" noChangeArrowheads="1"/>
          </p:cNvSpPr>
          <p:nvPr>
            <p:ph type="title"/>
          </p:nvPr>
        </p:nvSpPr>
        <p:spPr>
          <a:xfrm>
            <a:off x="395536" y="476672"/>
            <a:ext cx="8568952" cy="100811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tr-TR" sz="3800" b="1" dirty="0" smtClean="0">
                <a:ln w="11430"/>
                <a:solidFill>
                  <a:srgbClr val="A80000"/>
                </a:solidFill>
                <a:latin typeface="Times New Roman" pitchFamily="18" charset="0"/>
                <a:cs typeface="Times New Roman" pitchFamily="18" charset="0"/>
              </a:rPr>
              <a:t>TOMPSON  VE STRICKLAND’IN </a:t>
            </a:r>
            <a:br>
              <a:rPr lang="tr-TR" sz="3800" b="1" dirty="0" smtClean="0">
                <a:ln w="11430"/>
                <a:solidFill>
                  <a:srgbClr val="A80000"/>
                </a:solidFill>
                <a:latin typeface="Times New Roman" pitchFamily="18" charset="0"/>
                <a:cs typeface="Times New Roman" pitchFamily="18" charset="0"/>
              </a:rPr>
            </a:br>
            <a:r>
              <a:rPr lang="tr-TR" sz="3800" b="1" dirty="0" smtClean="0">
                <a:ln w="11430"/>
                <a:solidFill>
                  <a:srgbClr val="A80000"/>
                </a:solidFill>
                <a:latin typeface="Times New Roman" pitchFamily="18" charset="0"/>
                <a:cs typeface="Times New Roman" pitchFamily="18" charset="0"/>
              </a:rPr>
              <a:t>STRATEJİK KÜMELEME ANALİZİ</a:t>
            </a:r>
            <a:endParaRPr lang="tr-TR" sz="3800" b="1" dirty="0">
              <a:ln w="11430"/>
              <a:solidFill>
                <a:srgbClr val="A80000"/>
              </a:solidFill>
              <a:latin typeface="Times New Roman" pitchFamily="18" charset="0"/>
              <a:cs typeface="Times New Roman" pitchFamily="18" charset="0"/>
            </a:endParaRPr>
          </a:p>
        </p:txBody>
      </p:sp>
      <p:graphicFrame>
        <p:nvGraphicFramePr>
          <p:cNvPr id="5" name="Diyagram 4"/>
          <p:cNvGraphicFramePr/>
          <p:nvPr>
            <p:extLst>
              <p:ext uri="{D42A27DB-BD31-4B8C-83A1-F6EECF244321}">
                <p14:modId xmlns="" xmlns:p14="http://schemas.microsoft.com/office/powerpoint/2010/main" val="1181752033"/>
              </p:ext>
            </p:extLst>
          </p:nvPr>
        </p:nvGraphicFramePr>
        <p:xfrm>
          <a:off x="539552" y="3026778"/>
          <a:ext cx="8352928" cy="2592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Dikdörtgen 1"/>
          <p:cNvSpPr/>
          <p:nvPr/>
        </p:nvSpPr>
        <p:spPr>
          <a:xfrm>
            <a:off x="3016125" y="5199583"/>
            <a:ext cx="3111749" cy="461665"/>
          </a:xfrm>
          <a:prstGeom prst="rect">
            <a:avLst/>
          </a:prstGeom>
        </p:spPr>
        <p:txBody>
          <a:bodyPr wrap="none">
            <a:spAutoFit/>
          </a:bodyPr>
          <a:lstStyle/>
          <a:p>
            <a:pPr>
              <a:buFont typeface="Wingdings" pitchFamily="2" charset="2"/>
              <a:buNone/>
            </a:pPr>
            <a:r>
              <a:rPr lang="tr-TR" sz="2400" dirty="0">
                <a:latin typeface="Times New Roman" pitchFamily="18" charset="0"/>
                <a:cs typeface="Times New Roman" pitchFamily="18" charset="0"/>
              </a:rPr>
              <a:t>Çekicilik sırasına </a:t>
            </a:r>
            <a:r>
              <a:rPr lang="tr-TR" sz="2400" dirty="0" smtClean="0">
                <a:latin typeface="Times New Roman" pitchFamily="18" charset="0"/>
                <a:cs typeface="Times New Roman" pitchFamily="18" charset="0"/>
              </a:rPr>
              <a:t>göre </a:t>
            </a:r>
            <a:endParaRPr lang="tr-T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6290913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5" name="İçerik Yer Tutucusu 4"/>
          <p:cNvGraphicFramePr>
            <a:graphicFrameLocks noGrp="1"/>
          </p:cNvGraphicFramePr>
          <p:nvPr>
            <p:ph idx="1"/>
            <p:extLst>
              <p:ext uri="{D42A27DB-BD31-4B8C-83A1-F6EECF244321}">
                <p14:modId xmlns="" xmlns:p14="http://schemas.microsoft.com/office/powerpoint/2010/main" val="2536391114"/>
              </p:ext>
            </p:extLst>
          </p:nvPr>
        </p:nvGraphicFramePr>
        <p:xfrm>
          <a:off x="457200" y="3068960"/>
          <a:ext cx="8229600" cy="30243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2"/>
          <p:cNvSpPr>
            <a:spLocks noGrp="1" noChangeArrowheads="1"/>
          </p:cNvSpPr>
          <p:nvPr>
            <p:ph type="title"/>
          </p:nvPr>
        </p:nvSpPr>
        <p:spPr>
          <a:xfrm>
            <a:off x="429094" y="764704"/>
            <a:ext cx="8568952" cy="922337"/>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tr-TR" sz="3800" b="1" dirty="0" smtClean="0">
                <a:ln w="11430"/>
                <a:solidFill>
                  <a:srgbClr val="A80000"/>
                </a:solidFill>
                <a:latin typeface="Times New Roman" pitchFamily="18" charset="0"/>
                <a:cs typeface="Times New Roman" pitchFamily="18" charset="0"/>
              </a:rPr>
              <a:t>TOMPSON  VE STRİCKLAND’IN </a:t>
            </a:r>
            <a:br>
              <a:rPr lang="tr-TR" sz="3800" b="1" dirty="0" smtClean="0">
                <a:ln w="11430"/>
                <a:solidFill>
                  <a:srgbClr val="A80000"/>
                </a:solidFill>
                <a:latin typeface="Times New Roman" pitchFamily="18" charset="0"/>
                <a:cs typeface="Times New Roman" pitchFamily="18" charset="0"/>
              </a:rPr>
            </a:br>
            <a:r>
              <a:rPr lang="tr-TR" sz="3800" b="1" dirty="0" smtClean="0">
                <a:ln w="11430"/>
                <a:solidFill>
                  <a:srgbClr val="A80000"/>
                </a:solidFill>
                <a:latin typeface="Times New Roman" pitchFamily="18" charset="0"/>
                <a:cs typeface="Times New Roman" pitchFamily="18" charset="0"/>
              </a:rPr>
              <a:t>STRATEJİK KÜMELEME ANALİZİ</a:t>
            </a:r>
            <a:endParaRPr lang="tr-TR" sz="3800" b="1" dirty="0">
              <a:ln w="11430"/>
              <a:solidFill>
                <a:srgbClr val="A80000"/>
              </a:solidFill>
              <a:latin typeface="Times New Roman" pitchFamily="18" charset="0"/>
              <a:cs typeface="Times New Roman" pitchFamily="18" charset="0"/>
            </a:endParaRPr>
          </a:p>
        </p:txBody>
      </p:sp>
      <p:sp>
        <p:nvSpPr>
          <p:cNvPr id="9" name="Rectangle 3"/>
          <p:cNvSpPr txBox="1">
            <a:spLocks noChangeArrowheads="1"/>
          </p:cNvSpPr>
          <p:nvPr/>
        </p:nvSpPr>
        <p:spPr>
          <a:xfrm>
            <a:off x="457200" y="2238046"/>
            <a:ext cx="8229600" cy="842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tr-TR" sz="3000" b="1" dirty="0" smtClean="0">
                <a:latin typeface="Times New Roman" pitchFamily="18" charset="0"/>
                <a:cs typeface="Times New Roman" pitchFamily="18" charset="0"/>
              </a:rPr>
              <a:t>İKİNCİ BÖLGE İŞLETMELERİ </a:t>
            </a:r>
          </a:p>
          <a:p>
            <a:pPr>
              <a:buFont typeface="Wingdings" pitchFamily="2" charset="2"/>
              <a:buNone/>
            </a:pPr>
            <a:endParaRPr lang="tr-TR" sz="300" b="1" dirty="0" smtClean="0">
              <a:latin typeface="Times New Roman" pitchFamily="18" charset="0"/>
              <a:cs typeface="Times New Roman" pitchFamily="18" charset="0"/>
            </a:endParaRPr>
          </a:p>
          <a:p>
            <a:pPr>
              <a:buFont typeface="Wingdings" pitchFamily="2" charset="2"/>
              <a:buNone/>
            </a:pPr>
            <a:endParaRPr lang="tr-TR" sz="3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3011923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3" name="İçerik Yer Tutucusu 2"/>
          <p:cNvGraphicFramePr>
            <a:graphicFrameLocks noGrp="1"/>
          </p:cNvGraphicFramePr>
          <p:nvPr>
            <p:ph idx="1"/>
            <p:extLst>
              <p:ext uri="{D42A27DB-BD31-4B8C-83A1-F6EECF244321}">
                <p14:modId xmlns="" xmlns:p14="http://schemas.microsoft.com/office/powerpoint/2010/main" val="4271717080"/>
              </p:ext>
            </p:extLst>
          </p:nvPr>
        </p:nvGraphicFramePr>
        <p:xfrm>
          <a:off x="395536" y="2964085"/>
          <a:ext cx="8280920" cy="29131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2"/>
          <p:cNvSpPr>
            <a:spLocks noGrp="1" noChangeArrowheads="1"/>
          </p:cNvSpPr>
          <p:nvPr>
            <p:ph type="title"/>
          </p:nvPr>
        </p:nvSpPr>
        <p:spPr>
          <a:xfrm>
            <a:off x="364704" y="1056058"/>
            <a:ext cx="8568952" cy="922337"/>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tr-TR" sz="3800" b="1" dirty="0" smtClean="0">
                <a:ln w="11430"/>
                <a:solidFill>
                  <a:srgbClr val="A80000"/>
                </a:solidFill>
                <a:latin typeface="Times New Roman" pitchFamily="18" charset="0"/>
                <a:cs typeface="Times New Roman" pitchFamily="18" charset="0"/>
              </a:rPr>
              <a:t>TOMPSON  VE STRICKLAND’IN </a:t>
            </a:r>
            <a:br>
              <a:rPr lang="tr-TR" sz="3800" b="1" dirty="0" smtClean="0">
                <a:ln w="11430"/>
                <a:solidFill>
                  <a:srgbClr val="A80000"/>
                </a:solidFill>
                <a:latin typeface="Times New Roman" pitchFamily="18" charset="0"/>
                <a:cs typeface="Times New Roman" pitchFamily="18" charset="0"/>
              </a:rPr>
            </a:br>
            <a:r>
              <a:rPr lang="tr-TR" sz="3800" b="1" dirty="0" smtClean="0">
                <a:ln w="11430"/>
                <a:solidFill>
                  <a:srgbClr val="A80000"/>
                </a:solidFill>
                <a:latin typeface="Times New Roman" pitchFamily="18" charset="0"/>
                <a:cs typeface="Times New Roman" pitchFamily="18" charset="0"/>
              </a:rPr>
              <a:t>STRATEJİK KÜMELEME ANALİZİ</a:t>
            </a:r>
            <a:endParaRPr lang="tr-TR" sz="3800" b="1" dirty="0">
              <a:ln w="11430"/>
              <a:solidFill>
                <a:srgbClr val="A80000"/>
              </a:solidFill>
              <a:latin typeface="Times New Roman" pitchFamily="18" charset="0"/>
              <a:cs typeface="Times New Roman" pitchFamily="18" charset="0"/>
            </a:endParaRPr>
          </a:p>
        </p:txBody>
      </p:sp>
      <p:sp>
        <p:nvSpPr>
          <p:cNvPr id="7" name="Rectangle 3"/>
          <p:cNvSpPr txBox="1">
            <a:spLocks noChangeArrowheads="1"/>
          </p:cNvSpPr>
          <p:nvPr/>
        </p:nvSpPr>
        <p:spPr>
          <a:xfrm>
            <a:off x="395536" y="2661938"/>
            <a:ext cx="8507288" cy="84239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tr-TR" sz="3000" b="1" dirty="0" smtClean="0">
                <a:latin typeface="Times New Roman" pitchFamily="18" charset="0"/>
                <a:cs typeface="Times New Roman" pitchFamily="18" charset="0"/>
              </a:rPr>
              <a:t>ÜÇÜNCÜ BÖLGE İŞLETMELERİ STRATEJİLERİ </a:t>
            </a:r>
          </a:p>
          <a:p>
            <a:pPr>
              <a:buFont typeface="Wingdings" pitchFamily="2" charset="2"/>
              <a:buNone/>
            </a:pPr>
            <a:endParaRPr lang="tr-TR" sz="300" b="1" dirty="0" smtClean="0">
              <a:latin typeface="Times New Roman" pitchFamily="18" charset="0"/>
              <a:cs typeface="Times New Roman" pitchFamily="18" charset="0"/>
            </a:endParaRPr>
          </a:p>
          <a:p>
            <a:pPr>
              <a:buFont typeface="Wingdings" pitchFamily="2" charset="2"/>
              <a:buNone/>
            </a:pPr>
            <a:endParaRPr lang="tr-TR" sz="3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04649864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a:t>PORTFÖY ANALİZİNİN ÖNEMİ</a:t>
            </a:r>
          </a:p>
        </p:txBody>
      </p:sp>
      <p:sp>
        <p:nvSpPr>
          <p:cNvPr id="36867" name="Rectangle 3"/>
          <p:cNvSpPr>
            <a:spLocks noGrp="1" noChangeArrowheads="1"/>
          </p:cNvSpPr>
          <p:nvPr>
            <p:ph type="body" idx="1"/>
          </p:nvPr>
        </p:nvSpPr>
        <p:spPr/>
        <p:txBody>
          <a:bodyPr/>
          <a:lstStyle/>
          <a:p>
            <a:pPr>
              <a:lnSpc>
                <a:spcPct val="90000"/>
              </a:lnSpc>
            </a:pPr>
            <a:r>
              <a:rPr lang="tr-TR" sz="2800"/>
              <a:t>İşletmenin mevcut faaliyet alanları içinde yön ve yollarını tayin etmesine yardımcı olur</a:t>
            </a:r>
          </a:p>
          <a:p>
            <a:pPr>
              <a:lnSpc>
                <a:spcPct val="90000"/>
              </a:lnSpc>
            </a:pPr>
            <a:endParaRPr lang="tr-TR" sz="2800"/>
          </a:p>
          <a:p>
            <a:pPr>
              <a:lnSpc>
                <a:spcPct val="90000"/>
              </a:lnSpc>
            </a:pPr>
            <a:r>
              <a:rPr lang="tr-TR" sz="2800"/>
              <a:t>Ana iş alanları ve stratejik birimlerin ortaya çıkmasına yardımcı olur</a:t>
            </a:r>
          </a:p>
          <a:p>
            <a:pPr>
              <a:lnSpc>
                <a:spcPct val="90000"/>
              </a:lnSpc>
            </a:pPr>
            <a:endParaRPr lang="tr-TR" sz="2800"/>
          </a:p>
          <a:p>
            <a:pPr>
              <a:lnSpc>
                <a:spcPct val="90000"/>
              </a:lnSpc>
            </a:pPr>
            <a:r>
              <a:rPr lang="tr-TR" sz="2800"/>
              <a:t>Tepe yöneticilerin uzun vadeli planlama çabalarında kullanıldığı gibi işletmenin pazar, maliyet ve rekabet koşulları hakkında bilgi veren ve bölüm planlamalarına yol gösteren bir araçtır</a:t>
            </a: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3" name="İçerik Yer Tutucusu 2"/>
          <p:cNvGraphicFramePr>
            <a:graphicFrameLocks noGrp="1"/>
          </p:cNvGraphicFramePr>
          <p:nvPr>
            <p:ph idx="1"/>
            <p:extLst>
              <p:ext uri="{D42A27DB-BD31-4B8C-83A1-F6EECF244321}">
                <p14:modId xmlns="" xmlns:p14="http://schemas.microsoft.com/office/powerpoint/2010/main" val="1657109857"/>
              </p:ext>
            </p:extLst>
          </p:nvPr>
        </p:nvGraphicFramePr>
        <p:xfrm>
          <a:off x="539552" y="2287413"/>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2"/>
          <p:cNvSpPr>
            <a:spLocks noGrp="1" noChangeArrowheads="1"/>
          </p:cNvSpPr>
          <p:nvPr>
            <p:ph type="title"/>
          </p:nvPr>
        </p:nvSpPr>
        <p:spPr>
          <a:xfrm>
            <a:off x="456632" y="922487"/>
            <a:ext cx="8568952" cy="922337"/>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tr-TR" sz="3800" b="1" dirty="0" smtClean="0">
                <a:ln w="11430"/>
                <a:solidFill>
                  <a:srgbClr val="A80000"/>
                </a:solidFill>
                <a:latin typeface="Times New Roman" pitchFamily="18" charset="0"/>
                <a:cs typeface="Times New Roman" pitchFamily="18" charset="0"/>
              </a:rPr>
              <a:t>TOMPSON  VE STRİCKLAND’IN </a:t>
            </a:r>
            <a:br>
              <a:rPr lang="tr-TR" sz="3800" b="1" dirty="0" smtClean="0">
                <a:ln w="11430"/>
                <a:solidFill>
                  <a:srgbClr val="A80000"/>
                </a:solidFill>
                <a:latin typeface="Times New Roman" pitchFamily="18" charset="0"/>
                <a:cs typeface="Times New Roman" pitchFamily="18" charset="0"/>
              </a:rPr>
            </a:br>
            <a:r>
              <a:rPr lang="tr-TR" sz="3800" b="1" dirty="0" smtClean="0">
                <a:ln w="11430"/>
                <a:solidFill>
                  <a:srgbClr val="A80000"/>
                </a:solidFill>
                <a:latin typeface="Times New Roman" pitchFamily="18" charset="0"/>
                <a:cs typeface="Times New Roman" pitchFamily="18" charset="0"/>
              </a:rPr>
              <a:t>STRATEJİK KÜMELEME ANALİZİ</a:t>
            </a:r>
            <a:endParaRPr lang="tr-TR" sz="3800" b="1" dirty="0">
              <a:ln w="11430"/>
              <a:solidFill>
                <a:srgbClr val="A80000"/>
              </a:solidFill>
              <a:latin typeface="Times New Roman" pitchFamily="18" charset="0"/>
              <a:cs typeface="Times New Roman" pitchFamily="18" charset="0"/>
            </a:endParaRPr>
          </a:p>
        </p:txBody>
      </p:sp>
      <p:sp>
        <p:nvSpPr>
          <p:cNvPr id="7" name="Rectangle 3"/>
          <p:cNvSpPr txBox="1">
            <a:spLocks noChangeArrowheads="1"/>
          </p:cNvSpPr>
          <p:nvPr/>
        </p:nvSpPr>
        <p:spPr>
          <a:xfrm>
            <a:off x="456632" y="2420888"/>
            <a:ext cx="8229600"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tr-TR" sz="3000" b="1" smtClean="0">
                <a:latin typeface="Times New Roman" pitchFamily="18" charset="0"/>
                <a:cs typeface="Times New Roman" pitchFamily="18" charset="0"/>
              </a:rPr>
              <a:t>DÖRDÜNCÜ </a:t>
            </a:r>
            <a:r>
              <a:rPr lang="tr-TR" sz="3000" b="1" dirty="0" smtClean="0">
                <a:latin typeface="Times New Roman" pitchFamily="18" charset="0"/>
                <a:cs typeface="Times New Roman" pitchFamily="18" charset="0"/>
              </a:rPr>
              <a:t>BÖLGE STRATEJİLERİ</a:t>
            </a:r>
          </a:p>
          <a:p>
            <a:pPr>
              <a:buFont typeface="Wingdings" pitchFamily="2" charset="2"/>
              <a:buNone/>
            </a:pPr>
            <a:endParaRPr lang="tr-TR" sz="300" b="1" dirty="0" smtClean="0">
              <a:latin typeface="Times New Roman" pitchFamily="18" charset="0"/>
              <a:cs typeface="Times New Roman" pitchFamily="18" charset="0"/>
            </a:endParaRPr>
          </a:p>
          <a:p>
            <a:pPr>
              <a:buFont typeface="Wingdings" pitchFamily="2" charset="2"/>
              <a:buNone/>
            </a:pPr>
            <a:endParaRPr lang="tr-TR" sz="3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026033975"/>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39954" name="Text Box 18"/>
          <p:cNvSpPr txBox="1">
            <a:spLocks noChangeArrowheads="1"/>
          </p:cNvSpPr>
          <p:nvPr/>
        </p:nvSpPr>
        <p:spPr bwMode="auto">
          <a:xfrm>
            <a:off x="3239344" y="758031"/>
            <a:ext cx="302336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dirty="0">
                <a:latin typeface="Times New Roman" pitchFamily="18" charset="0"/>
                <a:cs typeface="Times New Roman" pitchFamily="18" charset="0"/>
              </a:rPr>
              <a:t>HIZLI </a:t>
            </a:r>
            <a:r>
              <a:rPr lang="tr-TR" dirty="0" smtClean="0">
                <a:latin typeface="Times New Roman" pitchFamily="18" charset="0"/>
                <a:cs typeface="Times New Roman" pitchFamily="18" charset="0"/>
              </a:rPr>
              <a:t> PAZAR  BÜYÜMESİ</a:t>
            </a:r>
            <a:endParaRPr lang="tr-TR" dirty="0">
              <a:latin typeface="Times New Roman" pitchFamily="18" charset="0"/>
              <a:cs typeface="Times New Roman" pitchFamily="18" charset="0"/>
            </a:endParaRPr>
          </a:p>
        </p:txBody>
      </p:sp>
      <p:sp>
        <p:nvSpPr>
          <p:cNvPr id="39955" name="Text Box 19"/>
          <p:cNvSpPr txBox="1">
            <a:spLocks noChangeArrowheads="1"/>
          </p:cNvSpPr>
          <p:nvPr/>
        </p:nvSpPr>
        <p:spPr bwMode="auto">
          <a:xfrm>
            <a:off x="3095328" y="6302648"/>
            <a:ext cx="309562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YAVAŞ </a:t>
            </a:r>
            <a:r>
              <a:rPr lang="tr-TR" dirty="0" smtClean="0">
                <a:latin typeface="Times New Roman" pitchFamily="18" charset="0"/>
                <a:cs typeface="Times New Roman" pitchFamily="18" charset="0"/>
              </a:rPr>
              <a:t> PAZAR  </a:t>
            </a:r>
            <a:r>
              <a:rPr lang="tr-TR" dirty="0">
                <a:latin typeface="Times New Roman" pitchFamily="18" charset="0"/>
                <a:cs typeface="Times New Roman" pitchFamily="18" charset="0"/>
              </a:rPr>
              <a:t>BÜYÜMESİ</a:t>
            </a:r>
          </a:p>
        </p:txBody>
      </p:sp>
      <p:sp>
        <p:nvSpPr>
          <p:cNvPr id="39957" name="Text Box 21"/>
          <p:cNvSpPr txBox="1">
            <a:spLocks noChangeArrowheads="1"/>
          </p:cNvSpPr>
          <p:nvPr/>
        </p:nvSpPr>
        <p:spPr bwMode="auto">
          <a:xfrm>
            <a:off x="8475984" y="1164515"/>
            <a:ext cx="344488" cy="5216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b="1" dirty="0" smtClean="0">
                <a:latin typeface="Times New Roman" pitchFamily="18" charset="0"/>
                <a:cs typeface="Times New Roman" pitchFamily="18" charset="0"/>
              </a:rPr>
              <a:t>GÜÇLÜ</a:t>
            </a:r>
          </a:p>
          <a:p>
            <a:pPr algn="l">
              <a:spcBef>
                <a:spcPct val="50000"/>
              </a:spcBef>
            </a:pPr>
            <a:r>
              <a:rPr lang="tr-TR" b="1" dirty="0" smtClean="0">
                <a:latin typeface="Times New Roman" pitchFamily="18" charset="0"/>
                <a:cs typeface="Times New Roman" pitchFamily="18" charset="0"/>
              </a:rPr>
              <a:t>REKABET </a:t>
            </a:r>
            <a:r>
              <a:rPr lang="tr-TR" b="1" dirty="0">
                <a:latin typeface="Times New Roman" pitchFamily="18" charset="0"/>
                <a:cs typeface="Times New Roman" pitchFamily="18" charset="0"/>
              </a:rPr>
              <a:t>DURUMU</a:t>
            </a:r>
          </a:p>
        </p:txBody>
      </p:sp>
      <p:sp>
        <p:nvSpPr>
          <p:cNvPr id="39959" name="Text Box 23"/>
          <p:cNvSpPr txBox="1">
            <a:spLocks noChangeArrowheads="1"/>
          </p:cNvSpPr>
          <p:nvPr/>
        </p:nvSpPr>
        <p:spPr bwMode="auto">
          <a:xfrm>
            <a:off x="251520" y="1052736"/>
            <a:ext cx="360362" cy="52565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tr-TR" b="1" dirty="0" smtClean="0">
                <a:latin typeface="Times New Roman" pitchFamily="18" charset="0"/>
                <a:cs typeface="Times New Roman" pitchFamily="18" charset="0"/>
              </a:rPr>
              <a:t>ZAYIF</a:t>
            </a:r>
          </a:p>
          <a:p>
            <a:pPr algn="l"/>
            <a:r>
              <a:rPr lang="tr-TR" sz="600"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REKABET</a:t>
            </a:r>
          </a:p>
          <a:p>
            <a:pPr algn="l"/>
            <a:r>
              <a:rPr lang="tr-TR" sz="600" b="1" dirty="0" smtClean="0">
                <a:latin typeface="Times New Roman" pitchFamily="18" charset="0"/>
                <a:cs typeface="Times New Roman" pitchFamily="18" charset="0"/>
              </a:rPr>
              <a:t> </a:t>
            </a:r>
            <a:r>
              <a:rPr lang="tr-TR" b="1" dirty="0">
                <a:latin typeface="Times New Roman" pitchFamily="18" charset="0"/>
                <a:cs typeface="Times New Roman" pitchFamily="18" charset="0"/>
              </a:rPr>
              <a:t>DURUMU</a:t>
            </a:r>
          </a:p>
        </p:txBody>
      </p:sp>
      <p:sp>
        <p:nvSpPr>
          <p:cNvPr id="39965" name="Text Box 29"/>
          <p:cNvSpPr txBox="1">
            <a:spLocks noChangeArrowheads="1"/>
          </p:cNvSpPr>
          <p:nvPr/>
        </p:nvSpPr>
        <p:spPr bwMode="auto">
          <a:xfrm>
            <a:off x="288032" y="189801"/>
            <a:ext cx="8748464" cy="4154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tr-TR" sz="2100" b="1" dirty="0">
                <a:latin typeface="Times New Roman" pitchFamily="18" charset="0"/>
                <a:cs typeface="Times New Roman" pitchFamily="18" charset="0"/>
              </a:rPr>
              <a:t>TOMPSON  VE STRİCKLAND’IN STRATEJİK KÜMELEME ANALİZİ</a:t>
            </a:r>
          </a:p>
        </p:txBody>
      </p:sp>
      <p:graphicFrame>
        <p:nvGraphicFramePr>
          <p:cNvPr id="12" name="11 Diyagram"/>
          <p:cNvGraphicFramePr/>
          <p:nvPr/>
        </p:nvGraphicFramePr>
        <p:xfrm>
          <a:off x="611560" y="1124744"/>
          <a:ext cx="7704856" cy="51845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082052644"/>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tr-TR" dirty="0">
                <a:solidFill>
                  <a:srgbClr val="FF0000"/>
                </a:solidFill>
              </a:rPr>
              <a:t>HOFER ANALİZİ</a:t>
            </a:r>
          </a:p>
        </p:txBody>
      </p:sp>
      <p:sp>
        <p:nvSpPr>
          <p:cNvPr id="81923" name="Rectangle 3"/>
          <p:cNvSpPr>
            <a:spLocks noGrp="1" noChangeArrowheads="1"/>
          </p:cNvSpPr>
          <p:nvPr>
            <p:ph type="body" idx="1"/>
          </p:nvPr>
        </p:nvSpPr>
        <p:spPr/>
        <p:txBody>
          <a:bodyPr/>
          <a:lstStyle/>
          <a:p>
            <a:pPr>
              <a:lnSpc>
                <a:spcPct val="80000"/>
              </a:lnSpc>
            </a:pPr>
            <a:endParaRPr lang="tr-TR" sz="2800" dirty="0"/>
          </a:p>
          <a:p>
            <a:pPr>
              <a:lnSpc>
                <a:spcPct val="80000"/>
              </a:lnSpc>
            </a:pPr>
            <a:r>
              <a:rPr lang="tr-TR" sz="2800" dirty="0"/>
              <a:t>Boston Danışma Grubu ile General Elektrik portföy analizlerinin birlikte kullanılması ve genişletilmesiyle oluşturulan </a:t>
            </a:r>
            <a:r>
              <a:rPr lang="tr-TR" sz="2800" dirty="0" err="1"/>
              <a:t>Hofer</a:t>
            </a:r>
            <a:r>
              <a:rPr lang="tr-TR" sz="2800" dirty="0"/>
              <a:t> Matrisinde işletme rekabet durumu ile ürün-pazar gelişme safhaları analiz edilmektedir. </a:t>
            </a:r>
          </a:p>
          <a:p>
            <a:pPr>
              <a:lnSpc>
                <a:spcPct val="80000"/>
              </a:lnSpc>
            </a:pPr>
            <a:endParaRPr lang="tr-TR" sz="2800" dirty="0"/>
          </a:p>
          <a:p>
            <a:pPr>
              <a:lnSpc>
                <a:spcPct val="80000"/>
              </a:lnSpc>
            </a:pPr>
            <a:r>
              <a:rPr lang="tr-TR" sz="2800" dirty="0"/>
              <a:t>Matrisin içindeki daireler, işletmenin faaliyet gösterdiği sektörün büyüklüğünü gösterirken mavi bölümler, işletmenin o pazar içindeki payını temsil etmektedir.</a:t>
            </a: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İçerik Yer Tutucusu 1"/>
          <p:cNvGraphicFramePr>
            <a:graphicFrameLocks noGrp="1"/>
          </p:cNvGraphicFramePr>
          <p:nvPr>
            <p:ph idx="1"/>
            <p:extLst>
              <p:ext uri="{D42A27DB-BD31-4B8C-83A1-F6EECF244321}">
                <p14:modId xmlns="" xmlns:p14="http://schemas.microsoft.com/office/powerpoint/2010/main" val="1400812164"/>
              </p:ext>
            </p:extLst>
          </p:nvPr>
        </p:nvGraphicFramePr>
        <p:xfrm>
          <a:off x="395536" y="404664"/>
          <a:ext cx="8352928" cy="6048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193875646"/>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82" name="Rectangle 38"/>
          <p:cNvSpPr>
            <a:spLocks noGrp="1" noChangeArrowheads="1"/>
          </p:cNvSpPr>
          <p:nvPr>
            <p:ph type="title"/>
          </p:nvPr>
        </p:nvSpPr>
        <p:spPr>
          <a:xfrm>
            <a:off x="457200" y="274638"/>
            <a:ext cx="8229600" cy="561975"/>
          </a:xfrm>
        </p:spPr>
        <p:txBody>
          <a:bodyPr>
            <a:normAutofit fontScale="90000"/>
          </a:bodyPr>
          <a:lstStyle/>
          <a:p>
            <a:r>
              <a:rPr lang="tr-TR" sz="2400"/>
              <a:t>Rekabet Durumu ile Ürün-Pazar Gelişim Safhaları Analiz Edildiği Hofer Matrisi</a:t>
            </a:r>
          </a:p>
        </p:txBody>
      </p:sp>
      <p:graphicFrame>
        <p:nvGraphicFramePr>
          <p:cNvPr id="83030" name="Group 86"/>
          <p:cNvGraphicFramePr>
            <a:graphicFrameLocks noGrp="1"/>
          </p:cNvGraphicFramePr>
          <p:nvPr>
            <p:ph idx="1"/>
          </p:nvPr>
        </p:nvGraphicFramePr>
        <p:xfrm>
          <a:off x="468313" y="1844675"/>
          <a:ext cx="8229600" cy="4608513"/>
        </p:xfrm>
        <a:graphic>
          <a:graphicData uri="http://schemas.openxmlformats.org/drawingml/2006/table">
            <a:tbl>
              <a:tblPr/>
              <a:tblGrid>
                <a:gridCol w="3382962"/>
                <a:gridCol w="1584325"/>
                <a:gridCol w="1728788"/>
                <a:gridCol w="1533525"/>
              </a:tblGrid>
              <a:tr h="927100">
                <a:tc row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8688">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52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3010" name="Oval 66"/>
          <p:cNvSpPr>
            <a:spLocks noChangeArrowheads="1"/>
          </p:cNvSpPr>
          <p:nvPr/>
        </p:nvSpPr>
        <p:spPr bwMode="auto">
          <a:xfrm>
            <a:off x="5076825" y="4149725"/>
            <a:ext cx="1079500" cy="1008063"/>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8" name="Line 74"/>
          <p:cNvSpPr>
            <a:spLocks noChangeShapeType="1"/>
          </p:cNvSpPr>
          <p:nvPr/>
        </p:nvSpPr>
        <p:spPr bwMode="auto">
          <a:xfrm>
            <a:off x="5508625" y="5300663"/>
            <a:ext cx="0" cy="431800"/>
          </a:xfrm>
          <a:prstGeom prst="line">
            <a:avLst/>
          </a:prstGeom>
          <a:noFill/>
          <a:ln w="9525">
            <a:solidFill>
              <a:schemeClr val="tx1"/>
            </a:solidFill>
            <a:round/>
            <a:headEnd/>
            <a:tailEnd/>
          </a:ln>
          <a:effectLst/>
        </p:spPr>
        <p:txBody>
          <a:bodyPr/>
          <a:lstStyle/>
          <a:p>
            <a:endParaRPr lang="tr-TR"/>
          </a:p>
        </p:txBody>
      </p:sp>
      <p:sp>
        <p:nvSpPr>
          <p:cNvPr id="83019" name="Line 75"/>
          <p:cNvSpPr>
            <a:spLocks noChangeShapeType="1"/>
          </p:cNvSpPr>
          <p:nvPr/>
        </p:nvSpPr>
        <p:spPr bwMode="auto">
          <a:xfrm>
            <a:off x="5508625" y="5734050"/>
            <a:ext cx="358775" cy="287338"/>
          </a:xfrm>
          <a:prstGeom prst="line">
            <a:avLst/>
          </a:prstGeom>
          <a:noFill/>
          <a:ln w="9525">
            <a:solidFill>
              <a:schemeClr val="tx1"/>
            </a:solidFill>
            <a:round/>
            <a:headEnd/>
            <a:tailEnd/>
          </a:ln>
          <a:effectLst/>
        </p:spPr>
        <p:txBody>
          <a:bodyPr/>
          <a:lstStyle/>
          <a:p>
            <a:endParaRPr lang="tr-TR"/>
          </a:p>
        </p:txBody>
      </p:sp>
      <p:grpSp>
        <p:nvGrpSpPr>
          <p:cNvPr id="2" name="Group 94"/>
          <p:cNvGrpSpPr>
            <a:grpSpLocks/>
          </p:cNvGrpSpPr>
          <p:nvPr/>
        </p:nvGrpSpPr>
        <p:grpSpPr bwMode="auto">
          <a:xfrm>
            <a:off x="1187450" y="908050"/>
            <a:ext cx="7131050" cy="5400675"/>
            <a:chOff x="748" y="572"/>
            <a:chExt cx="4492" cy="3402"/>
          </a:xfrm>
        </p:grpSpPr>
        <p:sp>
          <p:nvSpPr>
            <p:cNvPr id="82995" name="Text Box 51"/>
            <p:cNvSpPr txBox="1">
              <a:spLocks noChangeArrowheads="1"/>
            </p:cNvSpPr>
            <p:nvPr/>
          </p:nvSpPr>
          <p:spPr bwMode="auto">
            <a:xfrm>
              <a:off x="2653" y="935"/>
              <a:ext cx="524" cy="231"/>
            </a:xfrm>
            <a:prstGeom prst="rect">
              <a:avLst/>
            </a:prstGeom>
            <a:noFill/>
            <a:ln w="9525">
              <a:noFill/>
              <a:miter lim="800000"/>
              <a:headEnd/>
              <a:tailEnd/>
            </a:ln>
            <a:effectLst/>
          </p:spPr>
          <p:txBody>
            <a:bodyPr wrap="none">
              <a:spAutoFit/>
            </a:bodyPr>
            <a:lstStyle/>
            <a:p>
              <a:r>
                <a:rPr lang="tr-TR" b="1"/>
                <a:t>Güçlü</a:t>
              </a:r>
            </a:p>
          </p:txBody>
        </p:sp>
        <p:sp>
          <p:nvSpPr>
            <p:cNvPr id="82996" name="Text Box 52"/>
            <p:cNvSpPr txBox="1">
              <a:spLocks noChangeArrowheads="1"/>
            </p:cNvSpPr>
            <p:nvPr/>
          </p:nvSpPr>
          <p:spPr bwMode="auto">
            <a:xfrm>
              <a:off x="3742" y="935"/>
              <a:ext cx="421" cy="231"/>
            </a:xfrm>
            <a:prstGeom prst="rect">
              <a:avLst/>
            </a:prstGeom>
            <a:noFill/>
            <a:ln w="9525">
              <a:noFill/>
              <a:miter lim="800000"/>
              <a:headEnd/>
              <a:tailEnd/>
            </a:ln>
            <a:effectLst/>
          </p:spPr>
          <p:txBody>
            <a:bodyPr>
              <a:spAutoFit/>
            </a:bodyPr>
            <a:lstStyle/>
            <a:p>
              <a:r>
                <a:rPr lang="tr-TR" b="1"/>
                <a:t>Orta</a:t>
              </a:r>
            </a:p>
          </p:txBody>
        </p:sp>
        <p:sp>
          <p:nvSpPr>
            <p:cNvPr id="82997" name="Text Box 53"/>
            <p:cNvSpPr txBox="1">
              <a:spLocks noChangeArrowheads="1"/>
            </p:cNvSpPr>
            <p:nvPr/>
          </p:nvSpPr>
          <p:spPr bwMode="auto">
            <a:xfrm>
              <a:off x="4740" y="935"/>
              <a:ext cx="452" cy="231"/>
            </a:xfrm>
            <a:prstGeom prst="rect">
              <a:avLst/>
            </a:prstGeom>
            <a:noFill/>
            <a:ln w="9525">
              <a:noFill/>
              <a:miter lim="800000"/>
              <a:headEnd/>
              <a:tailEnd/>
            </a:ln>
            <a:effectLst/>
          </p:spPr>
          <p:txBody>
            <a:bodyPr wrap="none">
              <a:spAutoFit/>
            </a:bodyPr>
            <a:lstStyle/>
            <a:p>
              <a:r>
                <a:rPr lang="tr-TR" b="1"/>
                <a:t>Zayıf</a:t>
              </a:r>
            </a:p>
          </p:txBody>
        </p:sp>
        <p:sp>
          <p:nvSpPr>
            <p:cNvPr id="82998" name="Text Box 54"/>
            <p:cNvSpPr txBox="1">
              <a:spLocks noChangeArrowheads="1"/>
            </p:cNvSpPr>
            <p:nvPr/>
          </p:nvSpPr>
          <p:spPr bwMode="auto">
            <a:xfrm>
              <a:off x="1610" y="1253"/>
              <a:ext cx="796" cy="404"/>
            </a:xfrm>
            <a:prstGeom prst="rect">
              <a:avLst/>
            </a:prstGeom>
            <a:noFill/>
            <a:ln w="9525">
              <a:noFill/>
              <a:miter lim="800000"/>
              <a:headEnd/>
              <a:tailEnd/>
            </a:ln>
            <a:effectLst/>
          </p:spPr>
          <p:txBody>
            <a:bodyPr wrap="none">
              <a:spAutoFit/>
            </a:bodyPr>
            <a:lstStyle/>
            <a:p>
              <a:r>
                <a:rPr lang="tr-TR" b="1"/>
                <a:t>Başlangıç</a:t>
              </a:r>
            </a:p>
            <a:p>
              <a:r>
                <a:rPr lang="tr-TR" b="1"/>
                <a:t>(Gelişme)</a:t>
              </a:r>
            </a:p>
          </p:txBody>
        </p:sp>
        <p:sp>
          <p:nvSpPr>
            <p:cNvPr id="82999" name="Text Box 55"/>
            <p:cNvSpPr txBox="1">
              <a:spLocks noChangeArrowheads="1"/>
            </p:cNvSpPr>
            <p:nvPr/>
          </p:nvSpPr>
          <p:spPr bwMode="auto">
            <a:xfrm>
              <a:off x="1610" y="1888"/>
              <a:ext cx="684" cy="231"/>
            </a:xfrm>
            <a:prstGeom prst="rect">
              <a:avLst/>
            </a:prstGeom>
            <a:noFill/>
            <a:ln w="9525">
              <a:noFill/>
              <a:miter lim="800000"/>
              <a:headEnd/>
              <a:tailEnd/>
            </a:ln>
            <a:effectLst/>
          </p:spPr>
          <p:txBody>
            <a:bodyPr wrap="none">
              <a:spAutoFit/>
            </a:bodyPr>
            <a:lstStyle/>
            <a:p>
              <a:r>
                <a:rPr lang="tr-TR" b="1"/>
                <a:t>Büyüme</a:t>
              </a:r>
            </a:p>
          </p:txBody>
        </p:sp>
        <p:sp>
          <p:nvSpPr>
            <p:cNvPr id="83000" name="Text Box 56"/>
            <p:cNvSpPr txBox="1">
              <a:spLocks noChangeArrowheads="1"/>
            </p:cNvSpPr>
            <p:nvPr/>
          </p:nvSpPr>
          <p:spPr bwMode="auto">
            <a:xfrm>
              <a:off x="1565" y="2341"/>
              <a:ext cx="868" cy="577"/>
            </a:xfrm>
            <a:prstGeom prst="rect">
              <a:avLst/>
            </a:prstGeom>
            <a:noFill/>
            <a:ln w="9525">
              <a:noFill/>
              <a:miter lim="800000"/>
              <a:headEnd/>
              <a:tailEnd/>
            </a:ln>
            <a:effectLst/>
          </p:spPr>
          <p:txBody>
            <a:bodyPr wrap="none">
              <a:spAutoFit/>
            </a:bodyPr>
            <a:lstStyle/>
            <a:p>
              <a:r>
                <a:rPr lang="tr-TR" b="1"/>
                <a:t>Kar </a:t>
              </a:r>
            </a:p>
            <a:p>
              <a:r>
                <a:rPr lang="tr-TR" b="1"/>
                <a:t>Sağlamaya</a:t>
              </a:r>
            </a:p>
            <a:p>
              <a:r>
                <a:rPr lang="tr-TR" b="1"/>
                <a:t>Başlama</a:t>
              </a:r>
            </a:p>
          </p:txBody>
        </p:sp>
        <p:sp>
          <p:nvSpPr>
            <p:cNvPr id="83001" name="Text Box 57"/>
            <p:cNvSpPr txBox="1">
              <a:spLocks noChangeArrowheads="1"/>
            </p:cNvSpPr>
            <p:nvPr/>
          </p:nvSpPr>
          <p:spPr bwMode="auto">
            <a:xfrm>
              <a:off x="1565" y="3022"/>
              <a:ext cx="740" cy="404"/>
            </a:xfrm>
            <a:prstGeom prst="rect">
              <a:avLst/>
            </a:prstGeom>
            <a:noFill/>
            <a:ln w="9525">
              <a:noFill/>
              <a:miter lim="800000"/>
              <a:headEnd/>
              <a:tailEnd/>
            </a:ln>
            <a:effectLst/>
          </p:spPr>
          <p:txBody>
            <a:bodyPr wrap="none">
              <a:spAutoFit/>
            </a:bodyPr>
            <a:lstStyle/>
            <a:p>
              <a:r>
                <a:rPr lang="tr-TR" b="1"/>
                <a:t>Olgunluk</a:t>
              </a:r>
            </a:p>
            <a:p>
              <a:r>
                <a:rPr lang="tr-TR" b="1"/>
                <a:t>Doyum</a:t>
              </a:r>
            </a:p>
          </p:txBody>
        </p:sp>
        <p:sp>
          <p:nvSpPr>
            <p:cNvPr id="83002" name="Text Box 58"/>
            <p:cNvSpPr txBox="1">
              <a:spLocks noChangeArrowheads="1"/>
            </p:cNvSpPr>
            <p:nvPr/>
          </p:nvSpPr>
          <p:spPr bwMode="auto">
            <a:xfrm>
              <a:off x="1610" y="3702"/>
              <a:ext cx="556" cy="231"/>
            </a:xfrm>
            <a:prstGeom prst="rect">
              <a:avLst/>
            </a:prstGeom>
            <a:noFill/>
            <a:ln w="9525">
              <a:noFill/>
              <a:miter lim="800000"/>
              <a:headEnd/>
              <a:tailEnd/>
            </a:ln>
            <a:effectLst/>
          </p:spPr>
          <p:txBody>
            <a:bodyPr wrap="none">
              <a:spAutoFit/>
            </a:bodyPr>
            <a:lstStyle/>
            <a:p>
              <a:r>
                <a:rPr lang="tr-TR" b="1"/>
                <a:t>Düşüş</a:t>
              </a:r>
            </a:p>
          </p:txBody>
        </p:sp>
        <p:sp>
          <p:nvSpPr>
            <p:cNvPr id="83003" name="AutoShape 59"/>
            <p:cNvSpPr>
              <a:spLocks/>
            </p:cNvSpPr>
            <p:nvPr/>
          </p:nvSpPr>
          <p:spPr bwMode="auto">
            <a:xfrm>
              <a:off x="1156" y="1207"/>
              <a:ext cx="454" cy="2767"/>
            </a:xfrm>
            <a:prstGeom prst="leftBrace">
              <a:avLst>
                <a:gd name="adj1" fmla="val 50789"/>
                <a:gd name="adj2" fmla="val 50000"/>
              </a:avLst>
            </a:prstGeom>
            <a:noFill/>
            <a:ln w="38100">
              <a:solidFill>
                <a:schemeClr val="tx1"/>
              </a:solidFill>
              <a:round/>
              <a:headEnd/>
              <a:tailEnd/>
            </a:ln>
            <a:effectLst/>
          </p:spPr>
          <p:txBody>
            <a:bodyPr wrap="none" anchor="ctr"/>
            <a:lstStyle/>
            <a:p>
              <a:endParaRPr lang="tr-TR"/>
            </a:p>
          </p:txBody>
        </p:sp>
        <p:sp>
          <p:nvSpPr>
            <p:cNvPr id="83004" name="Text Box 60"/>
            <p:cNvSpPr txBox="1">
              <a:spLocks noChangeArrowheads="1"/>
            </p:cNvSpPr>
            <p:nvPr/>
          </p:nvSpPr>
          <p:spPr bwMode="auto">
            <a:xfrm rot="16200000">
              <a:off x="-198" y="2426"/>
              <a:ext cx="2124" cy="231"/>
            </a:xfrm>
            <a:prstGeom prst="rect">
              <a:avLst/>
            </a:prstGeom>
            <a:noFill/>
            <a:ln w="9525">
              <a:noFill/>
              <a:miter lim="800000"/>
              <a:headEnd/>
              <a:tailEnd/>
            </a:ln>
            <a:effectLst/>
          </p:spPr>
          <p:txBody>
            <a:bodyPr wrap="none">
              <a:spAutoFit/>
            </a:bodyPr>
            <a:lstStyle/>
            <a:p>
              <a:r>
                <a:rPr lang="tr-TR" b="1"/>
                <a:t>Ürün/Pazar Gelişme Safhaları</a:t>
              </a:r>
            </a:p>
          </p:txBody>
        </p:sp>
        <p:sp>
          <p:nvSpPr>
            <p:cNvPr id="83006" name="AutoShape 62"/>
            <p:cNvSpPr>
              <a:spLocks/>
            </p:cNvSpPr>
            <p:nvPr/>
          </p:nvSpPr>
          <p:spPr bwMode="auto">
            <a:xfrm rot="5400000">
              <a:off x="3786" y="-379"/>
              <a:ext cx="273" cy="2630"/>
            </a:xfrm>
            <a:prstGeom prst="leftBrace">
              <a:avLst>
                <a:gd name="adj1" fmla="val 80281"/>
                <a:gd name="adj2" fmla="val 49616"/>
              </a:avLst>
            </a:prstGeom>
            <a:noFill/>
            <a:ln w="38100">
              <a:solidFill>
                <a:schemeClr val="tx1"/>
              </a:solidFill>
              <a:round/>
              <a:headEnd/>
              <a:tailEnd/>
            </a:ln>
            <a:effectLst/>
          </p:spPr>
          <p:txBody>
            <a:bodyPr wrap="none" anchor="ctr"/>
            <a:lstStyle/>
            <a:p>
              <a:endParaRPr lang="tr-TR"/>
            </a:p>
          </p:txBody>
        </p:sp>
        <p:sp>
          <p:nvSpPr>
            <p:cNvPr id="83007" name="Text Box 63"/>
            <p:cNvSpPr txBox="1">
              <a:spLocks noChangeArrowheads="1"/>
            </p:cNvSpPr>
            <p:nvPr/>
          </p:nvSpPr>
          <p:spPr bwMode="auto">
            <a:xfrm>
              <a:off x="3288" y="572"/>
              <a:ext cx="1268" cy="231"/>
            </a:xfrm>
            <a:prstGeom prst="rect">
              <a:avLst/>
            </a:prstGeom>
            <a:noFill/>
            <a:ln w="9525">
              <a:noFill/>
              <a:miter lim="800000"/>
              <a:headEnd/>
              <a:tailEnd/>
            </a:ln>
            <a:effectLst/>
          </p:spPr>
          <p:txBody>
            <a:bodyPr wrap="none">
              <a:spAutoFit/>
            </a:bodyPr>
            <a:lstStyle/>
            <a:p>
              <a:r>
                <a:rPr lang="tr-TR" b="1"/>
                <a:t>Rekabet Durumu</a:t>
              </a:r>
            </a:p>
          </p:txBody>
        </p:sp>
        <p:sp>
          <p:nvSpPr>
            <p:cNvPr id="83008" name="Oval 64"/>
            <p:cNvSpPr>
              <a:spLocks noChangeArrowheads="1"/>
            </p:cNvSpPr>
            <p:nvPr/>
          </p:nvSpPr>
          <p:spPr bwMode="auto">
            <a:xfrm>
              <a:off x="4332" y="3657"/>
              <a:ext cx="272" cy="272"/>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09" name="Oval 65"/>
            <p:cNvSpPr>
              <a:spLocks noChangeArrowheads="1"/>
            </p:cNvSpPr>
            <p:nvPr/>
          </p:nvSpPr>
          <p:spPr bwMode="auto">
            <a:xfrm>
              <a:off x="3152" y="3339"/>
              <a:ext cx="635" cy="590"/>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1" name="Oval 67"/>
            <p:cNvSpPr>
              <a:spLocks noChangeArrowheads="1"/>
            </p:cNvSpPr>
            <p:nvPr/>
          </p:nvSpPr>
          <p:spPr bwMode="auto">
            <a:xfrm>
              <a:off x="3016" y="2478"/>
              <a:ext cx="408" cy="453"/>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2" name="Oval 68"/>
            <p:cNvSpPr>
              <a:spLocks noChangeArrowheads="1"/>
            </p:cNvSpPr>
            <p:nvPr/>
          </p:nvSpPr>
          <p:spPr bwMode="auto">
            <a:xfrm>
              <a:off x="2789" y="1888"/>
              <a:ext cx="318" cy="363"/>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3" name="Oval 69"/>
            <p:cNvSpPr>
              <a:spLocks noChangeArrowheads="1"/>
            </p:cNvSpPr>
            <p:nvPr/>
          </p:nvSpPr>
          <p:spPr bwMode="auto">
            <a:xfrm>
              <a:off x="3288" y="1888"/>
              <a:ext cx="408" cy="362"/>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4" name="Oval 70"/>
            <p:cNvSpPr>
              <a:spLocks noChangeArrowheads="1"/>
            </p:cNvSpPr>
            <p:nvPr/>
          </p:nvSpPr>
          <p:spPr bwMode="auto">
            <a:xfrm>
              <a:off x="4876" y="1888"/>
              <a:ext cx="363" cy="363"/>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15" name="Oval 71"/>
            <p:cNvSpPr>
              <a:spLocks noChangeArrowheads="1"/>
            </p:cNvSpPr>
            <p:nvPr/>
          </p:nvSpPr>
          <p:spPr bwMode="auto">
            <a:xfrm>
              <a:off x="3334" y="1344"/>
              <a:ext cx="453" cy="453"/>
            </a:xfrm>
            <a:prstGeom prst="ellipse">
              <a:avLst/>
            </a:prstGeom>
            <a:solidFill>
              <a:schemeClr val="accent1"/>
            </a:solidFill>
            <a:ln w="9525">
              <a:solidFill>
                <a:schemeClr val="tx1"/>
              </a:solidFill>
              <a:round/>
              <a:headEnd/>
              <a:tailEnd/>
            </a:ln>
            <a:effectLst/>
          </p:spPr>
          <p:txBody>
            <a:bodyPr wrap="none" anchor="ctr"/>
            <a:lstStyle/>
            <a:p>
              <a:endParaRPr lang="tr-TR"/>
            </a:p>
          </p:txBody>
        </p:sp>
        <p:sp>
          <p:nvSpPr>
            <p:cNvPr id="83022" name="PubPieSlice"/>
            <p:cNvSpPr>
              <a:spLocks noEditPoints="1" noChangeArrowheads="1"/>
            </p:cNvSpPr>
            <p:nvPr/>
          </p:nvSpPr>
          <p:spPr bwMode="auto">
            <a:xfrm>
              <a:off x="3152" y="3339"/>
              <a:ext cx="621" cy="621"/>
            </a:xfrm>
            <a:custGeom>
              <a:avLst/>
              <a:gdLst>
                <a:gd name="G0" fmla="+- 0 0 0"/>
                <a:gd name="G1" fmla="sin 10800 17694720"/>
                <a:gd name="G2" fmla="cos 10800 17694720"/>
                <a:gd name="G3" fmla="sin 10800 1419735"/>
                <a:gd name="G4" fmla="cos 10800 1419735"/>
                <a:gd name="G5" fmla="+- G1 10800 0"/>
                <a:gd name="G6" fmla="+- G2 10800 0"/>
                <a:gd name="G7" fmla="+- G3 10800 0"/>
                <a:gd name="G8" fmla="+- G4 10800 0"/>
                <a:gd name="G9" fmla="+- 10800 0 0"/>
                <a:gd name="T0" fmla="*/ 10799 w 21600"/>
                <a:gd name="T1" fmla="*/ 0 h 21600"/>
                <a:gd name="T2" fmla="*/ 10800 w 21600"/>
                <a:gd name="T3" fmla="*/ 10800 h 21600"/>
                <a:gd name="T4" fmla="*/ 20837 w 21600"/>
                <a:gd name="T5" fmla="*/ 14786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5225" y="21600"/>
                    <a:pt x="19203" y="18899"/>
                    <a:pt x="20837" y="14786"/>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3" name="PubPieSlice"/>
            <p:cNvSpPr>
              <a:spLocks noEditPoints="1" noChangeArrowheads="1"/>
            </p:cNvSpPr>
            <p:nvPr/>
          </p:nvSpPr>
          <p:spPr bwMode="auto">
            <a:xfrm>
              <a:off x="3334" y="1298"/>
              <a:ext cx="453" cy="499"/>
            </a:xfrm>
            <a:custGeom>
              <a:avLst/>
              <a:gdLst>
                <a:gd name="G0" fmla="+- 0 0 0"/>
                <a:gd name="G1" fmla="sin 10800 17694720"/>
                <a:gd name="G2" fmla="cos 10800 17694720"/>
                <a:gd name="G3" fmla="sin 10800 2476764"/>
                <a:gd name="G4" fmla="cos 10800 2476764"/>
                <a:gd name="G5" fmla="+- G1 10800 0"/>
                <a:gd name="G6" fmla="+- G2 10800 0"/>
                <a:gd name="G7" fmla="+- G3 10800 0"/>
                <a:gd name="G8" fmla="+- G4 10800 0"/>
                <a:gd name="G9" fmla="+- 10800 0 0"/>
                <a:gd name="T0" fmla="*/ 10799 w 21600"/>
                <a:gd name="T1" fmla="*/ 0 h 21600"/>
                <a:gd name="T2" fmla="*/ 10800 w 21600"/>
                <a:gd name="T3" fmla="*/ 10800 h 21600"/>
                <a:gd name="T4" fmla="*/ 19334 w 21600"/>
                <a:gd name="T5" fmla="*/ 17418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4138" y="21600"/>
                    <a:pt x="17288" y="20056"/>
                    <a:pt x="19334" y="17418"/>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4" name="PubPieSlice"/>
            <p:cNvSpPr>
              <a:spLocks noEditPoints="1" noChangeArrowheads="1"/>
            </p:cNvSpPr>
            <p:nvPr/>
          </p:nvSpPr>
          <p:spPr bwMode="auto">
            <a:xfrm rot="-413055">
              <a:off x="3288" y="1884"/>
              <a:ext cx="439" cy="349"/>
            </a:xfrm>
            <a:custGeom>
              <a:avLst/>
              <a:gdLst>
                <a:gd name="G0" fmla="+- 0 0 0"/>
                <a:gd name="G1" fmla="sin 10800 -7881754"/>
                <a:gd name="G2" fmla="cos 10800 -7881754"/>
                <a:gd name="G3" fmla="sin 10800 -610496"/>
                <a:gd name="G4" fmla="cos 10800 -610496"/>
                <a:gd name="G5" fmla="+- G1 10800 0"/>
                <a:gd name="G6" fmla="+- G2 10800 0"/>
                <a:gd name="G7" fmla="+- G3 10800 0"/>
                <a:gd name="G8" fmla="+- G4 10800 0"/>
                <a:gd name="G9" fmla="+- 10800 0 0"/>
                <a:gd name="T0" fmla="*/ 5356 w 21600"/>
                <a:gd name="T1" fmla="*/ 1472 h 21600"/>
                <a:gd name="T2" fmla="*/ 10800 w 21600"/>
                <a:gd name="T3" fmla="*/ 10800 h 21600"/>
                <a:gd name="T4" fmla="*/ 21457 w 21600"/>
                <a:gd name="T5" fmla="*/ 9051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5356" y="1472"/>
                  </a:moveTo>
                  <a:cubicBezTo>
                    <a:pt x="2039" y="3408"/>
                    <a:pt x="0" y="6959"/>
                    <a:pt x="0" y="10799"/>
                  </a:cubicBezTo>
                  <a:cubicBezTo>
                    <a:pt x="0" y="16764"/>
                    <a:pt x="4835" y="21600"/>
                    <a:pt x="10800" y="21600"/>
                  </a:cubicBezTo>
                  <a:cubicBezTo>
                    <a:pt x="16764" y="21600"/>
                    <a:pt x="21600" y="16764"/>
                    <a:pt x="21600" y="10800"/>
                  </a:cubicBezTo>
                  <a:cubicBezTo>
                    <a:pt x="21600" y="10214"/>
                    <a:pt x="21552" y="9629"/>
                    <a:pt x="21457" y="905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5" name="PubPieSlice"/>
            <p:cNvSpPr>
              <a:spLocks noEditPoints="1" noChangeArrowheads="1"/>
            </p:cNvSpPr>
            <p:nvPr/>
          </p:nvSpPr>
          <p:spPr bwMode="auto">
            <a:xfrm rot="-3727592">
              <a:off x="2773" y="1876"/>
              <a:ext cx="387" cy="367"/>
            </a:xfrm>
            <a:custGeom>
              <a:avLst/>
              <a:gdLst>
                <a:gd name="G0" fmla="+- 0 0 0"/>
                <a:gd name="G1" fmla="sin 10800 17694720"/>
                <a:gd name="G2" fmla="cos 10800 17694720"/>
                <a:gd name="G3" fmla="sin 10800 0"/>
                <a:gd name="G4" fmla="cos 10800 0"/>
                <a:gd name="G5" fmla="+- G1 10800 0"/>
                <a:gd name="G6" fmla="+- G2 10800 0"/>
                <a:gd name="G7" fmla="+- G3 10800 0"/>
                <a:gd name="G8" fmla="+- G4 10800 0"/>
                <a:gd name="G9" fmla="+- 10800 0 0"/>
                <a:gd name="T0" fmla="*/ 10799 w 21600"/>
                <a:gd name="T1" fmla="*/ 0 h 21600"/>
                <a:gd name="T2" fmla="*/ 10800 w 21600"/>
                <a:gd name="T3" fmla="*/ 10800 h 21600"/>
                <a:gd name="T4" fmla="*/ 2160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6" name="PubPieSlice"/>
            <p:cNvSpPr>
              <a:spLocks noEditPoints="1" noChangeArrowheads="1"/>
            </p:cNvSpPr>
            <p:nvPr/>
          </p:nvSpPr>
          <p:spPr bwMode="auto">
            <a:xfrm rot="881473">
              <a:off x="3009" y="2441"/>
              <a:ext cx="408" cy="499"/>
            </a:xfrm>
            <a:custGeom>
              <a:avLst/>
              <a:gdLst>
                <a:gd name="G0" fmla="+- 0 0 0"/>
                <a:gd name="G1" fmla="sin 10800 -7410296"/>
                <a:gd name="G2" fmla="cos 10800 -7410296"/>
                <a:gd name="G3" fmla="sin 10800 1325471"/>
                <a:gd name="G4" fmla="cos 10800 1325471"/>
                <a:gd name="G5" fmla="+- G1 10800 0"/>
                <a:gd name="G6" fmla="+- G2 10800 0"/>
                <a:gd name="G7" fmla="+- G3 10800 0"/>
                <a:gd name="G8" fmla="+- G4 10800 0"/>
                <a:gd name="G9" fmla="+- 10800 0 0"/>
                <a:gd name="T0" fmla="*/ 6567 w 21600"/>
                <a:gd name="T1" fmla="*/ 863 h 21600"/>
                <a:gd name="T2" fmla="*/ 10800 w 21600"/>
                <a:gd name="T3" fmla="*/ 10800 h 21600"/>
                <a:gd name="T4" fmla="*/ 20934 w 21600"/>
                <a:gd name="T5" fmla="*/ 14533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6567" y="863"/>
                  </a:moveTo>
                  <a:cubicBezTo>
                    <a:pt x="2584" y="2560"/>
                    <a:pt x="0" y="6471"/>
                    <a:pt x="0" y="10799"/>
                  </a:cubicBezTo>
                  <a:cubicBezTo>
                    <a:pt x="0" y="16764"/>
                    <a:pt x="4835" y="21600"/>
                    <a:pt x="10800" y="21600"/>
                  </a:cubicBezTo>
                  <a:cubicBezTo>
                    <a:pt x="15324" y="21600"/>
                    <a:pt x="19370" y="18779"/>
                    <a:pt x="20934" y="14533"/>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7" name="PubPieSlice"/>
            <p:cNvSpPr>
              <a:spLocks noEditPoints="1" noChangeArrowheads="1"/>
            </p:cNvSpPr>
            <p:nvPr/>
          </p:nvSpPr>
          <p:spPr bwMode="auto">
            <a:xfrm>
              <a:off x="3198" y="2614"/>
              <a:ext cx="680" cy="621"/>
            </a:xfrm>
            <a:custGeom>
              <a:avLst/>
              <a:gdLst>
                <a:gd name="G0" fmla="+- 0 0 0"/>
                <a:gd name="G1" fmla="sin 10800 17694720"/>
                <a:gd name="G2" fmla="cos 10800 17694720"/>
                <a:gd name="G3" fmla="sin 10800 -655514"/>
                <a:gd name="G4" fmla="cos 10800 -655514"/>
                <a:gd name="G5" fmla="+- G1 10800 0"/>
                <a:gd name="G6" fmla="+- G2 10800 0"/>
                <a:gd name="G7" fmla="+- G3 10800 0"/>
                <a:gd name="G8" fmla="+- G4 10800 0"/>
                <a:gd name="G9" fmla="+- 10800 0 0"/>
                <a:gd name="T0" fmla="*/ 10799 w 21600"/>
                <a:gd name="T1" fmla="*/ 0 h 21600"/>
                <a:gd name="T2" fmla="*/ 10800 w 21600"/>
                <a:gd name="T3" fmla="*/ 10800 h 21600"/>
                <a:gd name="T4" fmla="*/ 21435 w 21600"/>
                <a:gd name="T5" fmla="*/ 892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cubicBezTo>
                    <a:pt x="21600" y="10171"/>
                    <a:pt x="21545" y="9543"/>
                    <a:pt x="21435" y="8923"/>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8" name="PubPieSlice"/>
            <p:cNvSpPr>
              <a:spLocks noEditPoints="1" noChangeArrowheads="1"/>
            </p:cNvSpPr>
            <p:nvPr/>
          </p:nvSpPr>
          <p:spPr bwMode="auto">
            <a:xfrm rot="-2446519">
              <a:off x="4868" y="1848"/>
              <a:ext cx="372" cy="388"/>
            </a:xfrm>
            <a:custGeom>
              <a:avLst/>
              <a:gdLst>
                <a:gd name="G0" fmla="+- 0 0 0"/>
                <a:gd name="G1" fmla="sin 10800 17694720"/>
                <a:gd name="G2" fmla="cos 10800 17694720"/>
                <a:gd name="G3" fmla="sin 10800 0"/>
                <a:gd name="G4" fmla="cos 10800 0"/>
                <a:gd name="G5" fmla="+- G1 10800 0"/>
                <a:gd name="G6" fmla="+- G2 10800 0"/>
                <a:gd name="G7" fmla="+- G3 10800 0"/>
                <a:gd name="G8" fmla="+- G4 10800 0"/>
                <a:gd name="G9" fmla="+- 10800 0 0"/>
                <a:gd name="T0" fmla="*/ 10799 w 21600"/>
                <a:gd name="T1" fmla="*/ 0 h 21600"/>
                <a:gd name="T2" fmla="*/ 10800 w 21600"/>
                <a:gd name="T3" fmla="*/ 10800 h 21600"/>
                <a:gd name="T4" fmla="*/ 2160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29" name="PubPieSlice"/>
            <p:cNvSpPr>
              <a:spLocks noEditPoints="1" noChangeArrowheads="1"/>
            </p:cNvSpPr>
            <p:nvPr/>
          </p:nvSpPr>
          <p:spPr bwMode="auto">
            <a:xfrm rot="-1998541">
              <a:off x="4332" y="3657"/>
              <a:ext cx="272" cy="317"/>
            </a:xfrm>
            <a:custGeom>
              <a:avLst/>
              <a:gdLst>
                <a:gd name="G0" fmla="+- 0 0 0"/>
                <a:gd name="G1" fmla="sin 10800 17694720"/>
                <a:gd name="G2" fmla="cos 10800 17694720"/>
                <a:gd name="G3" fmla="sin 10800 0"/>
                <a:gd name="G4" fmla="cos 10800 0"/>
                <a:gd name="G5" fmla="+- G1 10800 0"/>
                <a:gd name="G6" fmla="+- G2 10800 0"/>
                <a:gd name="G7" fmla="+- G3 10800 0"/>
                <a:gd name="G8" fmla="+- G4 10800 0"/>
                <a:gd name="G9" fmla="+- 10800 0 0"/>
                <a:gd name="T0" fmla="*/ 10799 w 21600"/>
                <a:gd name="T1" fmla="*/ 0 h 21600"/>
                <a:gd name="T2" fmla="*/ 10800 w 21600"/>
                <a:gd name="T3" fmla="*/ 10800 h 21600"/>
                <a:gd name="T4" fmla="*/ 2160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799" y="0"/>
                  </a:moveTo>
                  <a:cubicBezTo>
                    <a:pt x="4834" y="0"/>
                    <a:pt x="0" y="4835"/>
                    <a:pt x="0" y="10799"/>
                  </a:cubicBezTo>
                  <a:cubicBezTo>
                    <a:pt x="0" y="16764"/>
                    <a:pt x="4835" y="21600"/>
                    <a:pt x="10800" y="21600"/>
                  </a:cubicBezTo>
                  <a:cubicBezTo>
                    <a:pt x="16764" y="21600"/>
                    <a:pt x="21600" y="16764"/>
                    <a:pt x="21600" y="10800"/>
                  </a:cubicBezTo>
                  <a:lnTo>
                    <a:pt x="10800" y="1080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tr-TR"/>
            </a:p>
          </p:txBody>
        </p:sp>
        <p:sp>
          <p:nvSpPr>
            <p:cNvPr id="83031" name="Text Box 87"/>
            <p:cNvSpPr txBox="1">
              <a:spLocks noChangeArrowheads="1"/>
            </p:cNvSpPr>
            <p:nvPr/>
          </p:nvSpPr>
          <p:spPr bwMode="auto">
            <a:xfrm>
              <a:off x="4682" y="1764"/>
              <a:ext cx="220" cy="231"/>
            </a:xfrm>
            <a:prstGeom prst="rect">
              <a:avLst/>
            </a:prstGeom>
            <a:noFill/>
            <a:ln w="9525">
              <a:noFill/>
              <a:miter lim="800000"/>
              <a:headEnd/>
              <a:tailEnd/>
            </a:ln>
            <a:effectLst/>
          </p:spPr>
          <p:txBody>
            <a:bodyPr wrap="none">
              <a:spAutoFit/>
            </a:bodyPr>
            <a:lstStyle/>
            <a:p>
              <a:r>
                <a:rPr lang="tr-TR"/>
                <a:t>C</a:t>
              </a:r>
            </a:p>
          </p:txBody>
        </p:sp>
        <p:sp>
          <p:nvSpPr>
            <p:cNvPr id="83032" name="Text Box 88"/>
            <p:cNvSpPr txBox="1">
              <a:spLocks noChangeArrowheads="1"/>
            </p:cNvSpPr>
            <p:nvPr/>
          </p:nvSpPr>
          <p:spPr bwMode="auto">
            <a:xfrm>
              <a:off x="3003" y="1265"/>
              <a:ext cx="212" cy="231"/>
            </a:xfrm>
            <a:prstGeom prst="rect">
              <a:avLst/>
            </a:prstGeom>
            <a:noFill/>
            <a:ln w="9525">
              <a:noFill/>
              <a:miter lim="800000"/>
              <a:headEnd/>
              <a:tailEnd/>
            </a:ln>
            <a:effectLst/>
          </p:spPr>
          <p:txBody>
            <a:bodyPr wrap="none">
              <a:spAutoFit/>
            </a:bodyPr>
            <a:lstStyle/>
            <a:p>
              <a:r>
                <a:rPr lang="tr-TR"/>
                <a:t>A</a:t>
              </a:r>
            </a:p>
          </p:txBody>
        </p:sp>
        <p:sp>
          <p:nvSpPr>
            <p:cNvPr id="83033" name="Text Box 89"/>
            <p:cNvSpPr txBox="1">
              <a:spLocks noChangeArrowheads="1"/>
            </p:cNvSpPr>
            <p:nvPr/>
          </p:nvSpPr>
          <p:spPr bwMode="auto">
            <a:xfrm>
              <a:off x="3094" y="1719"/>
              <a:ext cx="212" cy="231"/>
            </a:xfrm>
            <a:prstGeom prst="rect">
              <a:avLst/>
            </a:prstGeom>
            <a:noFill/>
            <a:ln w="9525">
              <a:noFill/>
              <a:miter lim="800000"/>
              <a:headEnd/>
              <a:tailEnd/>
            </a:ln>
            <a:effectLst/>
          </p:spPr>
          <p:txBody>
            <a:bodyPr wrap="none">
              <a:spAutoFit/>
            </a:bodyPr>
            <a:lstStyle/>
            <a:p>
              <a:r>
                <a:rPr lang="tr-TR"/>
                <a:t>B</a:t>
              </a:r>
            </a:p>
          </p:txBody>
        </p:sp>
        <p:sp>
          <p:nvSpPr>
            <p:cNvPr id="83034" name="Text Box 90"/>
            <p:cNvSpPr txBox="1">
              <a:spLocks noChangeArrowheads="1"/>
            </p:cNvSpPr>
            <p:nvPr/>
          </p:nvSpPr>
          <p:spPr bwMode="auto">
            <a:xfrm>
              <a:off x="2913" y="2309"/>
              <a:ext cx="220" cy="231"/>
            </a:xfrm>
            <a:prstGeom prst="rect">
              <a:avLst/>
            </a:prstGeom>
            <a:noFill/>
            <a:ln w="9525">
              <a:noFill/>
              <a:miter lim="800000"/>
              <a:headEnd/>
              <a:tailEnd/>
            </a:ln>
            <a:effectLst/>
          </p:spPr>
          <p:txBody>
            <a:bodyPr wrap="none">
              <a:spAutoFit/>
            </a:bodyPr>
            <a:lstStyle/>
            <a:p>
              <a:r>
                <a:rPr lang="tr-TR"/>
                <a:t>D</a:t>
              </a:r>
            </a:p>
          </p:txBody>
        </p:sp>
        <p:sp>
          <p:nvSpPr>
            <p:cNvPr id="83035" name="Text Box 91"/>
            <p:cNvSpPr txBox="1">
              <a:spLocks noChangeArrowheads="1"/>
            </p:cNvSpPr>
            <p:nvPr/>
          </p:nvSpPr>
          <p:spPr bwMode="auto">
            <a:xfrm>
              <a:off x="3049" y="2898"/>
              <a:ext cx="212" cy="231"/>
            </a:xfrm>
            <a:prstGeom prst="rect">
              <a:avLst/>
            </a:prstGeom>
            <a:noFill/>
            <a:ln w="9525">
              <a:noFill/>
              <a:miter lim="800000"/>
              <a:headEnd/>
              <a:tailEnd/>
            </a:ln>
            <a:effectLst/>
          </p:spPr>
          <p:txBody>
            <a:bodyPr wrap="none">
              <a:spAutoFit/>
            </a:bodyPr>
            <a:lstStyle/>
            <a:p>
              <a:r>
                <a:rPr lang="tr-TR"/>
                <a:t>E</a:t>
              </a:r>
            </a:p>
          </p:txBody>
        </p:sp>
        <p:sp>
          <p:nvSpPr>
            <p:cNvPr id="83036" name="Text Box 92"/>
            <p:cNvSpPr txBox="1">
              <a:spLocks noChangeArrowheads="1"/>
            </p:cNvSpPr>
            <p:nvPr/>
          </p:nvSpPr>
          <p:spPr bwMode="auto">
            <a:xfrm>
              <a:off x="2913" y="3579"/>
              <a:ext cx="204" cy="231"/>
            </a:xfrm>
            <a:prstGeom prst="rect">
              <a:avLst/>
            </a:prstGeom>
            <a:noFill/>
            <a:ln w="9525">
              <a:noFill/>
              <a:miter lim="800000"/>
              <a:headEnd/>
              <a:tailEnd/>
            </a:ln>
            <a:effectLst/>
          </p:spPr>
          <p:txBody>
            <a:bodyPr wrap="none">
              <a:spAutoFit/>
            </a:bodyPr>
            <a:lstStyle/>
            <a:p>
              <a:r>
                <a:rPr lang="tr-TR"/>
                <a:t>F</a:t>
              </a:r>
            </a:p>
          </p:txBody>
        </p:sp>
        <p:sp>
          <p:nvSpPr>
            <p:cNvPr id="83037" name="Text Box 93"/>
            <p:cNvSpPr txBox="1">
              <a:spLocks noChangeArrowheads="1"/>
            </p:cNvSpPr>
            <p:nvPr/>
          </p:nvSpPr>
          <p:spPr bwMode="auto">
            <a:xfrm>
              <a:off x="4092" y="3669"/>
              <a:ext cx="228" cy="231"/>
            </a:xfrm>
            <a:prstGeom prst="rect">
              <a:avLst/>
            </a:prstGeom>
            <a:noFill/>
            <a:ln w="9525">
              <a:noFill/>
              <a:miter lim="800000"/>
              <a:headEnd/>
              <a:tailEnd/>
            </a:ln>
            <a:effectLst/>
          </p:spPr>
          <p:txBody>
            <a:bodyPr wrap="none">
              <a:spAutoFit/>
            </a:bodyPr>
            <a:lstStyle/>
            <a:p>
              <a:r>
                <a:rPr lang="tr-TR"/>
                <a:t>G</a:t>
              </a:r>
            </a:p>
          </p:txBody>
        </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tr-TR"/>
              <a:t>PORTFÖY ANALİZİ</a:t>
            </a:r>
          </a:p>
        </p:txBody>
      </p:sp>
      <p:sp>
        <p:nvSpPr>
          <p:cNvPr id="37891" name="Rectangle 3"/>
          <p:cNvSpPr>
            <a:spLocks noGrp="1" noChangeArrowheads="1"/>
          </p:cNvSpPr>
          <p:nvPr>
            <p:ph type="body" idx="1"/>
          </p:nvPr>
        </p:nvSpPr>
        <p:spPr/>
        <p:txBody>
          <a:bodyPr/>
          <a:lstStyle/>
          <a:p>
            <a:r>
              <a:rPr lang="tr-TR"/>
              <a:t>Portföy analizlerinde önemli olan</a:t>
            </a:r>
          </a:p>
          <a:p>
            <a:pPr lvl="1"/>
            <a:endParaRPr lang="tr-TR"/>
          </a:p>
          <a:p>
            <a:pPr lvl="1"/>
            <a:r>
              <a:rPr lang="tr-TR"/>
              <a:t>Ürün ya da pazarı çeşitlendirmiş olmak</a:t>
            </a:r>
          </a:p>
          <a:p>
            <a:pPr lvl="1"/>
            <a:endParaRPr lang="tr-TR"/>
          </a:p>
          <a:p>
            <a:pPr lvl="1"/>
            <a:r>
              <a:rPr lang="tr-TR"/>
              <a:t>Bu çeşitli ürün ve pazar faaliyetlerinin her biri için ayrı ayrı değerleme yapmak</a:t>
            </a:r>
          </a:p>
          <a:p>
            <a:pPr lvl="1"/>
            <a:endParaRPr lang="tr-TR"/>
          </a:p>
          <a:p>
            <a:pPr lvl="1"/>
            <a:r>
              <a:rPr lang="tr-TR"/>
              <a:t>Stratejik hareket biçimi belirlemek</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Documents and Settings\Yasemin.KLMN-AA0CC8569B\Belgelerim\Downloads\küçükr\yellow.jpg"/>
          <p:cNvPicPr>
            <a:picLocks noChangeAspect="1" noChangeArrowheads="1"/>
          </p:cNvPicPr>
          <p:nvPr/>
        </p:nvPicPr>
        <p:blipFill rotWithShape="1">
          <a:blip r:embed="rId3" cstate="print">
            <a:duotone>
              <a:schemeClr val="accent2">
                <a:shade val="45000"/>
                <a:satMod val="135000"/>
              </a:schemeClr>
              <a:prstClr val="white"/>
            </a:duotone>
            <a:extLst>
              <a:ext uri="{BEBA8EAE-BF5A-486C-A8C5-ECC9F3942E4B}">
                <a14:imgProps xmlns="" xmlns:a14="http://schemas.microsoft.com/office/drawing/2010/main">
                  <a14:imgLayer r:embed="rId4">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İçerik Yer Tutucusu 1"/>
          <p:cNvGraphicFramePr>
            <a:graphicFrameLocks noGrp="1"/>
          </p:cNvGraphicFramePr>
          <p:nvPr>
            <p:ph idx="1"/>
            <p:extLst>
              <p:ext uri="{D42A27DB-BD31-4B8C-83A1-F6EECF244321}">
                <p14:modId xmlns="" xmlns:p14="http://schemas.microsoft.com/office/powerpoint/2010/main" val="4192220338"/>
              </p:ext>
            </p:extLst>
          </p:nvPr>
        </p:nvGraphicFramePr>
        <p:xfrm>
          <a:off x="467544" y="1772816"/>
          <a:ext cx="8208912" cy="48345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Dikdörtgen 3"/>
          <p:cNvSpPr/>
          <p:nvPr/>
        </p:nvSpPr>
        <p:spPr>
          <a:xfrm>
            <a:off x="84634" y="162506"/>
            <a:ext cx="8784976" cy="175432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18300">
                      <a:srgbClr val="B80000"/>
                    </a:gs>
                    <a:gs pos="0">
                      <a:schemeClr val="accent2">
                        <a:lumMod val="60000"/>
                        <a:lumOff val="40000"/>
                      </a:schemeClr>
                    </a:gs>
                    <a:gs pos="100000">
                      <a:schemeClr val="tx1"/>
                    </a:gs>
                  </a:gsLst>
                  <a:lin ang="5400000"/>
                </a:gradFill>
                <a:latin typeface="Verdana" pitchFamily="34" charset="0"/>
                <a:cs typeface="Times New Roman" pitchFamily="18" charset="0"/>
              </a:rPr>
              <a:t>PORTFÖY </a:t>
            </a:r>
            <a:r>
              <a:rPr lang="tr-TR" sz="5400" b="1" dirty="0">
                <a:ln w="11430"/>
                <a:gradFill>
                  <a:gsLst>
                    <a:gs pos="18300">
                      <a:srgbClr val="B80000"/>
                    </a:gs>
                    <a:gs pos="0">
                      <a:schemeClr val="accent2">
                        <a:lumMod val="60000"/>
                        <a:lumOff val="40000"/>
                      </a:schemeClr>
                    </a:gs>
                    <a:gs pos="100000">
                      <a:schemeClr val="tx1"/>
                    </a:gs>
                  </a:gsLst>
                  <a:lin ang="5400000"/>
                </a:gradFill>
                <a:latin typeface="Verdana" pitchFamily="34" charset="0"/>
                <a:cs typeface="Times New Roman" pitchFamily="18" charset="0"/>
              </a:rPr>
              <a:t>ANALİZ TEKNİKLERİ</a:t>
            </a:r>
            <a:endParaRPr lang="tr-TR" sz="5400" b="1" dirty="0">
              <a:ln w="11430"/>
              <a:gradFill>
                <a:gsLst>
                  <a:gs pos="18300">
                    <a:srgbClr val="B80000"/>
                  </a:gs>
                  <a:gs pos="0">
                    <a:schemeClr val="accent2">
                      <a:lumMod val="60000"/>
                      <a:lumOff val="40000"/>
                    </a:schemeClr>
                  </a:gs>
                  <a:gs pos="100000">
                    <a:schemeClr val="tx1"/>
                  </a:gs>
                </a:gsLst>
                <a:lin ang="5400000"/>
              </a:gradFill>
            </a:endParaRPr>
          </a:p>
        </p:txBody>
      </p:sp>
    </p:spTree>
    <p:extLst>
      <p:ext uri="{BB962C8B-B14F-4D97-AF65-F5344CB8AC3E}">
        <p14:creationId xmlns="" xmlns:p14="http://schemas.microsoft.com/office/powerpoint/2010/main" val="2228592510"/>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4098" name="Rectangle 2"/>
          <p:cNvSpPr>
            <a:spLocks noGrp="1" noChangeArrowheads="1"/>
          </p:cNvSpPr>
          <p:nvPr>
            <p:ph type="title"/>
          </p:nvPr>
        </p:nvSpPr>
        <p:spPr>
          <a:xfrm>
            <a:off x="107504" y="1844824"/>
            <a:ext cx="8424936" cy="2952328"/>
          </a:xfrm>
          <a:noFill/>
          <a:ln/>
          <a:extLst>
            <a:ext uri="{91240B29-F687-4F45-9708-019B960494DF}">
              <a14:hiddenLine xmlns="" xmlns:a14="http://schemas.microsoft.com/office/drawing/2010/main" w="9525">
                <a:solidFill>
                  <a:schemeClr val="accent1"/>
                </a:solidFill>
                <a:miter lim="800000"/>
                <a:headEnd/>
                <a:tailEnd/>
              </a14:hiddenLine>
            </a:ext>
          </a:extLst>
        </p:spPr>
        <p:txBody>
          <a:bodyPr>
            <a:noAutofit/>
          </a:bodyPr>
          <a:lstStyle/>
          <a:p>
            <a:pPr algn="l"/>
            <a:r>
              <a:rPr lang="tr-TR" sz="48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YATIRIMLARINI</a:t>
            </a:r>
            <a:r>
              <a:rPr lang="tr-TR" sz="4800" b="1" dirty="0" smtClean="0">
                <a:solidFill>
                  <a:srgbClr val="FC1D06"/>
                </a:solidFill>
                <a:latin typeface="Times New Roman" pitchFamily="18" charset="0"/>
                <a:cs typeface="Times New Roman" pitchFamily="18" charset="0"/>
              </a:rPr>
              <a:t> </a:t>
            </a:r>
            <a:r>
              <a:rPr lang="tr-TR" sz="4800" b="1" dirty="0" smtClean="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rPr>
              <a:t>ÇEŞİTLENDİRMİŞ  KURULUŞLARDA STRATEJİ SEÇİMİ</a:t>
            </a:r>
            <a:endParaRPr lang="tr-TR" sz="48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771680166"/>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19371"/>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Dikdörtgen 2"/>
          <p:cNvSpPr/>
          <p:nvPr/>
        </p:nvSpPr>
        <p:spPr>
          <a:xfrm>
            <a:off x="359241" y="2780928"/>
            <a:ext cx="8208912" cy="892552"/>
          </a:xfrm>
          <a:prstGeom prst="rect">
            <a:avLst/>
          </a:prstGeom>
        </p:spPr>
        <p:txBody>
          <a:bodyPr wrap="square">
            <a:spAutoFit/>
          </a:bodyPr>
          <a:lstStyle/>
          <a:p>
            <a:pPr marL="457200" indent="-457200" algn="just">
              <a:spcBef>
                <a:spcPts val="600"/>
              </a:spcBef>
              <a:spcAft>
                <a:spcPts val="600"/>
              </a:spcAft>
              <a:buClr>
                <a:srgbClr val="6F2927"/>
              </a:buClr>
              <a:buSzPct val="90000"/>
              <a:buBlip>
                <a:blip r:embed="rId4"/>
              </a:buBlip>
            </a:pPr>
            <a:r>
              <a:rPr lang="tr-TR" sz="2600" dirty="0" smtClean="0">
                <a:latin typeface="Times New Roman" pitchFamily="18" charset="0"/>
                <a:cs typeface="Times New Roman" pitchFamily="18" charset="0"/>
              </a:rPr>
              <a:t>Yatırımlarını </a:t>
            </a:r>
            <a:r>
              <a:rPr lang="tr-TR" sz="2600" dirty="0">
                <a:latin typeface="Times New Roman" pitchFamily="18" charset="0"/>
                <a:cs typeface="Times New Roman" pitchFamily="18" charset="0"/>
              </a:rPr>
              <a:t>çeşitlendirilmiş işletmelerde her  yatırım bir </a:t>
            </a:r>
            <a:r>
              <a:rPr lang="tr-TR" sz="2600" dirty="0" smtClean="0">
                <a:latin typeface="Times New Roman" pitchFamily="18" charset="0"/>
                <a:cs typeface="Times New Roman" pitchFamily="18" charset="0"/>
              </a:rPr>
              <a:t>  </a:t>
            </a:r>
            <a:r>
              <a:rPr lang="tr-TR" sz="2600" dirty="0" smtClean="0">
                <a:solidFill>
                  <a:srgbClr val="6F2927"/>
                </a:solidFill>
                <a:latin typeface="Times New Roman" pitchFamily="18" charset="0"/>
                <a:cs typeface="Times New Roman" pitchFamily="18" charset="0"/>
              </a:rPr>
              <a:t>SİB </a:t>
            </a:r>
            <a:r>
              <a:rPr lang="tr-TR" sz="2600" dirty="0" smtClean="0">
                <a:latin typeface="Times New Roman" pitchFamily="18" charset="0"/>
                <a:cs typeface="Times New Roman" pitchFamily="18" charset="0"/>
              </a:rPr>
              <a:t>(stratejik iş birimi) olarak kabul </a:t>
            </a:r>
            <a:r>
              <a:rPr lang="tr-TR" sz="2600" dirty="0">
                <a:latin typeface="Times New Roman" pitchFamily="18" charset="0"/>
                <a:cs typeface="Times New Roman" pitchFamily="18" charset="0"/>
              </a:rPr>
              <a:t>edilmektedir.</a:t>
            </a:r>
          </a:p>
        </p:txBody>
      </p:sp>
      <p:sp>
        <p:nvSpPr>
          <p:cNvPr id="2" name="Dikdörtgen 1"/>
          <p:cNvSpPr/>
          <p:nvPr/>
        </p:nvSpPr>
        <p:spPr>
          <a:xfrm>
            <a:off x="359241" y="1412776"/>
            <a:ext cx="8514382" cy="861774"/>
          </a:xfrm>
          <a:prstGeom prst="rect">
            <a:avLst/>
          </a:prstGeom>
        </p:spPr>
        <p:txBody>
          <a:bodyPr wrap="none">
            <a:spAutoFit/>
          </a:bodyPr>
          <a:lstStyle/>
          <a:p>
            <a:pPr>
              <a:buFont typeface="Wingdings" pitchFamily="2" charset="2"/>
              <a:buNone/>
            </a:pPr>
            <a:r>
              <a:rPr lang="tr-TR" sz="50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cs typeface="Times New Roman" pitchFamily="18" charset="0"/>
              </a:rPr>
              <a:t>STRATEJİK</a:t>
            </a:r>
            <a:r>
              <a:rPr lang="tr-TR" sz="5000" b="1" dirty="0" smtClean="0">
                <a:latin typeface="Times New Roman" pitchFamily="18" charset="0"/>
                <a:cs typeface="Times New Roman" pitchFamily="18" charset="0"/>
              </a:rPr>
              <a:t> </a:t>
            </a:r>
            <a:r>
              <a:rPr lang="tr-TR" sz="50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cs typeface="Times New Roman" pitchFamily="18" charset="0"/>
              </a:rPr>
              <a:t>İŞ BİRİMİ: SİB </a:t>
            </a:r>
          </a:p>
        </p:txBody>
      </p:sp>
      <p:pic>
        <p:nvPicPr>
          <p:cNvPr id="6" name="Resim 5"/>
          <p:cNvPicPr>
            <a:picLocks noChangeAspect="1"/>
          </p:cNvPicPr>
          <p:nvPr/>
        </p:nvPicPr>
        <p:blipFill>
          <a:blip r:embed="rId5"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2051720" y="3896761"/>
            <a:ext cx="4728648" cy="2136359"/>
          </a:xfrm>
          <a:prstGeom prst="rect">
            <a:avLst/>
          </a:prstGeom>
        </p:spPr>
      </p:pic>
    </p:spTree>
    <p:extLst>
      <p:ext uri="{BB962C8B-B14F-4D97-AF65-F5344CB8AC3E}">
        <p14:creationId xmlns="" xmlns:p14="http://schemas.microsoft.com/office/powerpoint/2010/main" val="866273573"/>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75779" name="Rectangle 3"/>
          <p:cNvSpPr>
            <a:spLocks noGrp="1" noChangeArrowheads="1"/>
          </p:cNvSpPr>
          <p:nvPr>
            <p:ph idx="1"/>
          </p:nvPr>
        </p:nvSpPr>
        <p:spPr>
          <a:xfrm>
            <a:off x="513384" y="1988840"/>
            <a:ext cx="8630616" cy="3701008"/>
          </a:xfrm>
          <a:noFill/>
          <a:ln/>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FF9900"/>
                </a:solidFill>
                <a:miter lim="800000"/>
                <a:headEnd/>
                <a:tailEnd/>
              </a14:hiddenLine>
            </a:ext>
          </a:extLst>
        </p:spPr>
        <p:txBody>
          <a:bodyPr>
            <a:normAutofit/>
          </a:bodyPr>
          <a:lstStyle/>
          <a:p>
            <a:pPr marL="0" indent="0" algn="just">
              <a:lnSpc>
                <a:spcPct val="150000"/>
              </a:lnSpc>
              <a:buClr>
                <a:srgbClr val="C00000"/>
              </a:buClr>
              <a:buSzPct val="60000"/>
              <a:buNone/>
            </a:pPr>
            <a:r>
              <a:rPr lang="tr-TR" sz="2400" b="1" dirty="0" err="1" smtClean="0">
                <a:solidFill>
                  <a:srgbClr val="6F2927"/>
                </a:solidFill>
                <a:effectLst/>
                <a:latin typeface="Times New Roman" pitchFamily="18" charset="0"/>
                <a:cs typeface="Times New Roman" pitchFamily="18" charset="0"/>
              </a:rPr>
              <a:t>Sib</a:t>
            </a:r>
            <a:r>
              <a:rPr lang="tr-TR" sz="2400" dirty="0" err="1" smtClean="0">
                <a:effectLst/>
                <a:latin typeface="Times New Roman" pitchFamily="18" charset="0"/>
                <a:cs typeface="Times New Roman" pitchFamily="18" charset="0"/>
              </a:rPr>
              <a:t>’lerin</a:t>
            </a:r>
            <a:r>
              <a:rPr lang="tr-TR" sz="2400" dirty="0" smtClean="0">
                <a:effectLst/>
                <a:latin typeface="Times New Roman" pitchFamily="18" charset="0"/>
                <a:cs typeface="Times New Roman" pitchFamily="18" charset="0"/>
              </a:rPr>
              <a:t> her biri ayrı bir işletme birimidir.</a:t>
            </a:r>
          </a:p>
          <a:p>
            <a:pPr marL="0" indent="0" algn="just">
              <a:lnSpc>
                <a:spcPct val="150000"/>
              </a:lnSpc>
              <a:buClr>
                <a:srgbClr val="C00000"/>
              </a:buClr>
              <a:buSzPct val="60000"/>
              <a:buNone/>
            </a:pPr>
            <a:r>
              <a:rPr lang="tr-TR" sz="2400" dirty="0" smtClean="0">
                <a:effectLst/>
                <a:latin typeface="Times New Roman" pitchFamily="18" charset="0"/>
                <a:cs typeface="Times New Roman" pitchFamily="18" charset="0"/>
              </a:rPr>
              <a:t>Yatırılmış sabit ve döner sermaye kaynakları ile tahsis edilmiş personeli mevcuttur.</a:t>
            </a:r>
          </a:p>
          <a:p>
            <a:pPr marL="0" indent="0" algn="just">
              <a:lnSpc>
                <a:spcPct val="150000"/>
              </a:lnSpc>
              <a:buClr>
                <a:srgbClr val="C00000"/>
              </a:buClr>
              <a:buSzPct val="60000"/>
              <a:buNone/>
            </a:pPr>
            <a:r>
              <a:rPr lang="tr-TR" sz="2400" dirty="0" smtClean="0">
                <a:effectLst/>
                <a:latin typeface="Times New Roman" pitchFamily="18" charset="0"/>
                <a:cs typeface="Times New Roman" pitchFamily="18" charset="0"/>
              </a:rPr>
              <a:t>Her </a:t>
            </a:r>
            <a:r>
              <a:rPr lang="tr-TR" sz="2400" b="1" dirty="0" err="1">
                <a:solidFill>
                  <a:srgbClr val="6F2927"/>
                </a:solidFill>
                <a:latin typeface="Times New Roman" pitchFamily="18" charset="0"/>
                <a:cs typeface="Times New Roman" pitchFamily="18" charset="0"/>
              </a:rPr>
              <a:t>S</a:t>
            </a:r>
            <a:r>
              <a:rPr lang="tr-TR" sz="2400" b="1" dirty="0" err="1" smtClean="0">
                <a:solidFill>
                  <a:srgbClr val="6F2927"/>
                </a:solidFill>
                <a:effectLst/>
                <a:latin typeface="Times New Roman" pitchFamily="18" charset="0"/>
                <a:cs typeface="Times New Roman" pitchFamily="18" charset="0"/>
              </a:rPr>
              <a:t>ib</a:t>
            </a:r>
            <a:r>
              <a:rPr lang="tr-TR" sz="2400" dirty="0" err="1" smtClean="0">
                <a:effectLst/>
                <a:latin typeface="Times New Roman" pitchFamily="18" charset="0"/>
                <a:cs typeface="Times New Roman" pitchFamily="18" charset="0"/>
              </a:rPr>
              <a:t>’in</a:t>
            </a:r>
            <a:r>
              <a:rPr lang="tr-TR" sz="2400" dirty="0" smtClean="0">
                <a:effectLst/>
                <a:latin typeface="Times New Roman" pitchFamily="18" charset="0"/>
                <a:cs typeface="Times New Roman" pitchFamily="18" charset="0"/>
              </a:rPr>
              <a:t> genel sorumlu yöneticisi vardır.</a:t>
            </a:r>
          </a:p>
          <a:p>
            <a:pPr marL="0" indent="0" algn="just">
              <a:lnSpc>
                <a:spcPct val="150000"/>
              </a:lnSpc>
              <a:buClr>
                <a:srgbClr val="C00000"/>
              </a:buClr>
              <a:buSzPct val="60000"/>
              <a:buNone/>
            </a:pPr>
            <a:r>
              <a:rPr lang="tr-TR" sz="2400" dirty="0" smtClean="0">
                <a:effectLst/>
                <a:latin typeface="Times New Roman" pitchFamily="18" charset="0"/>
                <a:cs typeface="Times New Roman" pitchFamily="18" charset="0"/>
              </a:rPr>
              <a:t>Her </a:t>
            </a:r>
            <a:r>
              <a:rPr lang="tr-TR" sz="2400" b="1" dirty="0" err="1">
                <a:solidFill>
                  <a:srgbClr val="6F2927"/>
                </a:solidFill>
                <a:latin typeface="Times New Roman" pitchFamily="18" charset="0"/>
                <a:cs typeface="Times New Roman" pitchFamily="18" charset="0"/>
              </a:rPr>
              <a:t>S</a:t>
            </a:r>
            <a:r>
              <a:rPr lang="tr-TR" sz="2400" b="1" dirty="0" err="1" smtClean="0">
                <a:solidFill>
                  <a:srgbClr val="6F2927"/>
                </a:solidFill>
                <a:effectLst/>
                <a:latin typeface="Times New Roman" pitchFamily="18" charset="0"/>
                <a:cs typeface="Times New Roman" pitchFamily="18" charset="0"/>
              </a:rPr>
              <a:t>ib</a:t>
            </a:r>
            <a:r>
              <a:rPr lang="tr-TR" sz="2400" dirty="0" err="1" smtClean="0">
                <a:effectLst/>
                <a:latin typeface="Times New Roman" pitchFamily="18" charset="0"/>
                <a:cs typeface="Times New Roman" pitchFamily="18" charset="0"/>
              </a:rPr>
              <a:t>’in</a:t>
            </a:r>
            <a:r>
              <a:rPr lang="tr-TR" sz="2400" dirty="0" smtClean="0">
                <a:effectLst/>
                <a:latin typeface="Times New Roman" pitchFamily="18" charset="0"/>
                <a:cs typeface="Times New Roman" pitchFamily="18" charset="0"/>
              </a:rPr>
              <a:t> kendi rakipleri vardır.</a:t>
            </a:r>
          </a:p>
          <a:p>
            <a:pPr marL="0" indent="0" algn="just">
              <a:lnSpc>
                <a:spcPct val="150000"/>
              </a:lnSpc>
              <a:buClr>
                <a:srgbClr val="C00000"/>
              </a:buClr>
              <a:buSzPct val="60000"/>
              <a:buNone/>
            </a:pPr>
            <a:r>
              <a:rPr lang="tr-TR" sz="2400" dirty="0" smtClean="0">
                <a:effectLst/>
                <a:latin typeface="Times New Roman" pitchFamily="18" charset="0"/>
                <a:cs typeface="Times New Roman" pitchFamily="18" charset="0"/>
              </a:rPr>
              <a:t>Her </a:t>
            </a:r>
            <a:r>
              <a:rPr lang="tr-TR" sz="2400" b="1" dirty="0" err="1">
                <a:solidFill>
                  <a:srgbClr val="6F2927"/>
                </a:solidFill>
                <a:latin typeface="Times New Roman" pitchFamily="18" charset="0"/>
                <a:cs typeface="Times New Roman" pitchFamily="18" charset="0"/>
              </a:rPr>
              <a:t>S</a:t>
            </a:r>
            <a:r>
              <a:rPr lang="tr-TR" sz="2400" b="1" dirty="0" err="1" smtClean="0">
                <a:solidFill>
                  <a:srgbClr val="6F2927"/>
                </a:solidFill>
                <a:effectLst/>
                <a:latin typeface="Times New Roman" pitchFamily="18" charset="0"/>
                <a:cs typeface="Times New Roman" pitchFamily="18" charset="0"/>
              </a:rPr>
              <a:t>ib</a:t>
            </a:r>
            <a:r>
              <a:rPr lang="tr-TR" sz="2400" dirty="0" err="1" smtClean="0">
                <a:effectLst/>
                <a:latin typeface="Times New Roman" pitchFamily="18" charset="0"/>
                <a:cs typeface="Times New Roman" pitchFamily="18" charset="0"/>
              </a:rPr>
              <a:t>’in</a:t>
            </a:r>
            <a:r>
              <a:rPr lang="tr-TR" sz="2400" dirty="0" smtClean="0">
                <a:effectLst/>
                <a:latin typeface="Times New Roman" pitchFamily="18" charset="0"/>
                <a:cs typeface="Times New Roman" pitchFamily="18" charset="0"/>
              </a:rPr>
              <a:t> fonksiyonel bölümleri vardır.</a:t>
            </a:r>
            <a:endParaRPr lang="tr-TR" sz="2400" dirty="0">
              <a:effectLst/>
              <a:latin typeface="Times New Roman" pitchFamily="18" charset="0"/>
              <a:cs typeface="Times New Roman" pitchFamily="18" charset="0"/>
            </a:endParaRPr>
          </a:p>
        </p:txBody>
      </p:sp>
      <p:sp>
        <p:nvSpPr>
          <p:cNvPr id="3" name="Dikdörtgen 2"/>
          <p:cNvSpPr/>
          <p:nvPr/>
        </p:nvSpPr>
        <p:spPr>
          <a:xfrm>
            <a:off x="251520" y="1052736"/>
            <a:ext cx="8758808" cy="615553"/>
          </a:xfrm>
          <a:prstGeom prst="rect">
            <a:avLst/>
          </a:prstGeom>
        </p:spPr>
        <p:txBody>
          <a:bodyPr wrap="none">
            <a:spAutoFit/>
          </a:bodyPr>
          <a:lstStyle/>
          <a:p>
            <a:pPr>
              <a:buFont typeface="Wingdings" pitchFamily="2" charset="2"/>
              <a:buNone/>
            </a:pPr>
            <a:r>
              <a:rPr lang="tr-TR" sz="34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cs typeface="Times New Roman" pitchFamily="18" charset="0"/>
              </a:rPr>
              <a:t>STRATEJİK</a:t>
            </a:r>
            <a:r>
              <a:rPr lang="tr-TR" sz="3400" b="1" dirty="0" smtClean="0">
                <a:latin typeface="Times New Roman" pitchFamily="18" charset="0"/>
                <a:cs typeface="Times New Roman" pitchFamily="18" charset="0"/>
              </a:rPr>
              <a:t> </a:t>
            </a:r>
            <a:r>
              <a:rPr lang="tr-TR" sz="3400" b="1" dirty="0">
                <a:ln w="11430"/>
                <a:gradFill>
                  <a:gsLst>
                    <a:gs pos="18300">
                      <a:srgbClr val="B80000"/>
                    </a:gs>
                    <a:gs pos="0">
                      <a:schemeClr val="accent2">
                        <a:lumMod val="60000"/>
                        <a:lumOff val="40000"/>
                      </a:schemeClr>
                    </a:gs>
                    <a:gs pos="100000">
                      <a:schemeClr val="tx1"/>
                    </a:gs>
                  </a:gsLst>
                  <a:lin ang="5400000"/>
                </a:gradFill>
                <a:latin typeface="Times New Roman" pitchFamily="18" charset="0"/>
                <a:cs typeface="Times New Roman" pitchFamily="18" charset="0"/>
              </a:rPr>
              <a:t>İŞ BİRİMİNİN ÖZELLİKLERİ</a:t>
            </a:r>
          </a:p>
        </p:txBody>
      </p:sp>
      <p:sp>
        <p:nvSpPr>
          <p:cNvPr id="2" name="Yuvarlatılmış Dikdörtgen 1"/>
          <p:cNvSpPr/>
          <p:nvPr/>
        </p:nvSpPr>
        <p:spPr>
          <a:xfrm>
            <a:off x="377788" y="2240868"/>
            <a:ext cx="89756" cy="10801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7" name="Yuvarlatılmış Dikdörtgen 6"/>
          <p:cNvSpPr/>
          <p:nvPr/>
        </p:nvSpPr>
        <p:spPr>
          <a:xfrm>
            <a:off x="395536" y="2850468"/>
            <a:ext cx="89756" cy="10801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8" name="Yuvarlatılmış Dikdörtgen 7"/>
          <p:cNvSpPr/>
          <p:nvPr/>
        </p:nvSpPr>
        <p:spPr>
          <a:xfrm>
            <a:off x="395536" y="4005064"/>
            <a:ext cx="89756" cy="10801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9" name="Yuvarlatılmış Dikdörtgen 8"/>
          <p:cNvSpPr/>
          <p:nvPr/>
        </p:nvSpPr>
        <p:spPr>
          <a:xfrm>
            <a:off x="394769" y="4617132"/>
            <a:ext cx="89756" cy="108012"/>
          </a:xfrm>
          <a:prstGeom prst="roundRect">
            <a:avLst/>
          </a:prstGeom>
        </p:spPr>
        <p:style>
          <a:lnRef idx="0">
            <a:schemeClr val="accent2"/>
          </a:lnRef>
          <a:fillRef idx="3">
            <a:schemeClr val="accent2"/>
          </a:fillRef>
          <a:effectRef idx="3">
            <a:schemeClr val="accent2"/>
          </a:effectRef>
          <a:fontRef idx="minor">
            <a:schemeClr val="lt1"/>
          </a:fontRef>
        </p:style>
        <p:txBody>
          <a:bodyPr vert="vert" rtlCol="0" anchor="ctr"/>
          <a:lstStyle/>
          <a:p>
            <a:pPr algn="ctr"/>
            <a:endParaRPr lang="tr-TR"/>
          </a:p>
        </p:txBody>
      </p:sp>
      <p:sp>
        <p:nvSpPr>
          <p:cNvPr id="10" name="Yuvarlatılmış Dikdörtgen 9"/>
          <p:cNvSpPr/>
          <p:nvPr/>
        </p:nvSpPr>
        <p:spPr>
          <a:xfrm>
            <a:off x="394769" y="5229200"/>
            <a:ext cx="89756" cy="108012"/>
          </a:xfrm>
          <a:prstGeom prst="roundRect">
            <a:avLst/>
          </a:prstGeom>
        </p:spPr>
        <p:style>
          <a:lnRef idx="0">
            <a:schemeClr val="accent2"/>
          </a:lnRef>
          <a:fillRef idx="3">
            <a:schemeClr val="accent2"/>
          </a:fillRef>
          <a:effectRef idx="3">
            <a:schemeClr val="accent2"/>
          </a:effectRef>
          <a:fontRef idx="minor">
            <a:schemeClr val="lt1"/>
          </a:fontRef>
        </p:style>
        <p:txBody>
          <a:bodyPr vert="vert" rtlCol="0" anchor="ctr"/>
          <a:lstStyle/>
          <a:p>
            <a:pPr algn="ctr"/>
            <a:endParaRPr lang="tr-TR"/>
          </a:p>
        </p:txBody>
      </p:sp>
    </p:spTree>
    <p:extLst>
      <p:ext uri="{BB962C8B-B14F-4D97-AF65-F5344CB8AC3E}">
        <p14:creationId xmlns="" xmlns:p14="http://schemas.microsoft.com/office/powerpoint/2010/main" val="286948041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7" descr="C:\Documents and Settings\Yasemin.KLMN-AA0CC8569B\Belgelerim\Downloads\küçükr\yellow.jpg"/>
          <p:cNvPicPr>
            <a:picLocks noChangeAspect="1" noChangeArrowheads="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brightnessContrast contrast="-40000"/>
                    </a14:imgEffect>
                  </a14:imgLayer>
                </a14:imgProps>
              </a:ext>
              <a:ext uri="{28A0092B-C50C-407E-A947-70E740481C1C}">
                <a14:useLocalDpi xmlns="" xmlns:a14="http://schemas.microsoft.com/office/drawing/2010/main" val="0"/>
              </a:ext>
            </a:extLst>
          </a:blip>
          <a:srcRect b="2865"/>
          <a:stretch/>
        </p:blipFill>
        <p:spPr bwMode="auto">
          <a:xfrm flipV="1">
            <a:off x="0" y="-27384"/>
            <a:ext cx="9144000" cy="6885384"/>
          </a:xfrm>
          <a:prstGeom prst="rect">
            <a:avLst/>
          </a:prstGeom>
          <a:noFill/>
          <a:extLst>
            <a:ext uri="{909E8E84-426E-40DD-AFC4-6F175D3DCCD1}">
              <a14:hiddenFill xmlns="" xmlns:a14="http://schemas.microsoft.com/office/drawing/2010/main">
                <a:solidFill>
                  <a:srgbClr val="FFFFFF"/>
                </a:solidFill>
              </a14:hiddenFill>
            </a:ext>
          </a:extLst>
        </p:spPr>
      </p:pic>
      <p:sp>
        <p:nvSpPr>
          <p:cNvPr id="14338" name="Rectangle 2"/>
          <p:cNvSpPr>
            <a:spLocks noGrp="1" noChangeArrowheads="1"/>
          </p:cNvSpPr>
          <p:nvPr>
            <p:ph type="title"/>
          </p:nvPr>
        </p:nvSpPr>
        <p:spPr>
          <a:xfrm>
            <a:off x="457200" y="44624"/>
            <a:ext cx="8229600" cy="1143000"/>
          </a:xfrm>
        </p:spPr>
        <p:txBody>
          <a:bodyPr>
            <a:normAutofit fontScale="90000"/>
          </a:bodyPr>
          <a:lstStyle/>
          <a:p>
            <a:r>
              <a:rPr lang="tr-TR" sz="3600" b="1" dirty="0" smtClean="0">
                <a:solidFill>
                  <a:srgbClr val="FC1D06"/>
                </a:solidFill>
                <a:effectLst/>
                <a:latin typeface="Times New Roman" pitchFamily="18" charset="0"/>
                <a:cs typeface="Times New Roman" pitchFamily="18" charset="0"/>
              </a:rPr>
              <a:t>Boston Danışma Kuruluşu Portföy Analizi</a:t>
            </a:r>
            <a:endParaRPr lang="tr-TR" sz="3600" b="1" dirty="0">
              <a:solidFill>
                <a:srgbClr val="FC1D06"/>
              </a:solidFill>
              <a:effectLst/>
              <a:latin typeface="Times New Roman" pitchFamily="18" charset="0"/>
              <a:cs typeface="Times New Roman" pitchFamily="18" charset="0"/>
            </a:endParaRPr>
          </a:p>
        </p:txBody>
      </p:sp>
      <p:sp>
        <p:nvSpPr>
          <p:cNvPr id="14382" name="Text Box 46"/>
          <p:cNvSpPr txBox="1">
            <a:spLocks noChangeArrowheads="1"/>
          </p:cNvSpPr>
          <p:nvPr/>
        </p:nvSpPr>
        <p:spPr bwMode="auto">
          <a:xfrm>
            <a:off x="971278" y="1484784"/>
            <a:ext cx="360362" cy="4624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b="1" dirty="0">
                <a:latin typeface="Times New Roman" pitchFamily="18" charset="0"/>
                <a:cs typeface="Times New Roman" pitchFamily="18" charset="0"/>
              </a:rPr>
              <a:t>PAZAR </a:t>
            </a:r>
          </a:p>
          <a:p>
            <a:pPr algn="l">
              <a:spcBef>
                <a:spcPct val="50000"/>
              </a:spcBef>
            </a:pPr>
            <a:r>
              <a:rPr lang="tr-TR" b="1" dirty="0">
                <a:latin typeface="Times New Roman" pitchFamily="18" charset="0"/>
                <a:cs typeface="Times New Roman" pitchFamily="18" charset="0"/>
              </a:rPr>
              <a:t>BÜYÜME ORANI</a:t>
            </a:r>
          </a:p>
        </p:txBody>
      </p:sp>
      <p:sp>
        <p:nvSpPr>
          <p:cNvPr id="14384" name="Text Box 48"/>
          <p:cNvSpPr txBox="1">
            <a:spLocks noChangeArrowheads="1"/>
          </p:cNvSpPr>
          <p:nvPr/>
        </p:nvSpPr>
        <p:spPr bwMode="auto">
          <a:xfrm>
            <a:off x="323131" y="6021288"/>
            <a:ext cx="115252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DÜŞÜK</a:t>
            </a:r>
          </a:p>
        </p:txBody>
      </p:sp>
      <p:sp>
        <p:nvSpPr>
          <p:cNvPr id="14385" name="Text Box 49"/>
          <p:cNvSpPr txBox="1">
            <a:spLocks noChangeArrowheads="1"/>
          </p:cNvSpPr>
          <p:nvPr/>
        </p:nvSpPr>
        <p:spPr bwMode="auto">
          <a:xfrm>
            <a:off x="4211960" y="6300028"/>
            <a:ext cx="158412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b="1" dirty="0">
                <a:latin typeface="Times New Roman" pitchFamily="18" charset="0"/>
                <a:cs typeface="Times New Roman" pitchFamily="18" charset="0"/>
              </a:rPr>
              <a:t>PAZAR PAYI</a:t>
            </a:r>
          </a:p>
        </p:txBody>
      </p:sp>
      <p:sp>
        <p:nvSpPr>
          <p:cNvPr id="14386" name="Text Box 50"/>
          <p:cNvSpPr txBox="1">
            <a:spLocks noChangeArrowheads="1"/>
          </p:cNvSpPr>
          <p:nvPr/>
        </p:nvSpPr>
        <p:spPr bwMode="auto">
          <a:xfrm>
            <a:off x="1692275" y="6295564"/>
            <a:ext cx="1295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YÜKSEK</a:t>
            </a:r>
          </a:p>
        </p:txBody>
      </p:sp>
      <p:sp>
        <p:nvSpPr>
          <p:cNvPr id="14387" name="Text Box 51"/>
          <p:cNvSpPr txBox="1">
            <a:spLocks noChangeArrowheads="1"/>
          </p:cNvSpPr>
          <p:nvPr/>
        </p:nvSpPr>
        <p:spPr bwMode="auto">
          <a:xfrm>
            <a:off x="7092280" y="6230639"/>
            <a:ext cx="115140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tr-TR" dirty="0">
                <a:latin typeface="Times New Roman" pitchFamily="18" charset="0"/>
                <a:cs typeface="Times New Roman" pitchFamily="18" charset="0"/>
              </a:rPr>
              <a:t>DÜŞÜK</a:t>
            </a:r>
          </a:p>
        </p:txBody>
      </p:sp>
      <p:graphicFrame>
        <p:nvGraphicFramePr>
          <p:cNvPr id="11" name="10 Diyagram"/>
          <p:cNvGraphicFramePr/>
          <p:nvPr/>
        </p:nvGraphicFramePr>
        <p:xfrm>
          <a:off x="1547664" y="1268760"/>
          <a:ext cx="6696744"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 Box 47"/>
          <p:cNvSpPr txBox="1">
            <a:spLocks noChangeArrowheads="1"/>
          </p:cNvSpPr>
          <p:nvPr/>
        </p:nvSpPr>
        <p:spPr bwMode="auto">
          <a:xfrm>
            <a:off x="179512" y="1196752"/>
            <a:ext cx="14763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dirty="0">
                <a:latin typeface="Times New Roman" pitchFamily="18" charset="0"/>
                <a:cs typeface="Times New Roman" pitchFamily="18" charset="0"/>
              </a:rPr>
              <a:t>YÜKSEK</a:t>
            </a:r>
          </a:p>
        </p:txBody>
      </p:sp>
    </p:spTree>
    <p:extLst>
      <p:ext uri="{BB962C8B-B14F-4D97-AF65-F5344CB8AC3E}">
        <p14:creationId xmlns="" xmlns:p14="http://schemas.microsoft.com/office/powerpoint/2010/main" val="289623923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1470</Words>
  <Application>Microsoft Office PowerPoint</Application>
  <PresentationFormat>Ekran Gösterisi (4:3)</PresentationFormat>
  <Paragraphs>342</Paragraphs>
  <Slides>34</Slides>
  <Notes>2</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Slayt 1</vt:lpstr>
      <vt:lpstr>PORTFÖY ANALİZİ TANIMI</vt:lpstr>
      <vt:lpstr>PORTFÖY ANALİZİNİN ÖNEMİ</vt:lpstr>
      <vt:lpstr>PORTFÖY ANALİZİ</vt:lpstr>
      <vt:lpstr>Slayt 5</vt:lpstr>
      <vt:lpstr>YATIRIMLARINI ÇEŞİTLENDİRMİŞ  KURULUŞLARDA STRATEJİ SEÇİMİ</vt:lpstr>
      <vt:lpstr>Slayt 7</vt:lpstr>
      <vt:lpstr>Slayt 8</vt:lpstr>
      <vt:lpstr>Boston Danışma Kuruluşu Portföy Analizi</vt:lpstr>
      <vt:lpstr>Boston Danışma Kuruluşu Portföy Analizindeki Sembollerin Yorumu</vt:lpstr>
      <vt:lpstr>YÖNLENDİRİCİ POLİTİKA MATRİSİNE GÖRE PORTFÖY ANALİZİ</vt:lpstr>
      <vt:lpstr>Yönlendirici Politika Matrisine Göre Portföy Analizi</vt:lpstr>
      <vt:lpstr>Slayt 13</vt:lpstr>
      <vt:lpstr>STRATEJİK ALTERNATİFLERİN SEÇİMİNDE RİSK MATRİSLERİ</vt:lpstr>
      <vt:lpstr>Yönlendirici Risk Matrisi</vt:lpstr>
      <vt:lpstr>TRAFİK LAMBALARI MATRİS ANALİZİ</vt:lpstr>
      <vt:lpstr>İŞLETMENİN GÜCÜNÜN DEĞİŞKENLERİ</vt:lpstr>
      <vt:lpstr>ENDÜSTRİ DALININ ÇEKİCİLİĞİ DEĞİŞKENLERİ</vt:lpstr>
      <vt:lpstr>Trafik Lamba Matrisinin Bölgeleri</vt:lpstr>
      <vt:lpstr>General Elektrik Firmasının Trafik Lambası Matrisi</vt:lpstr>
      <vt:lpstr>ANA ŞİRKET SRATEJİSİ GELİŞTİRME</vt:lpstr>
      <vt:lpstr>Slayt 22</vt:lpstr>
      <vt:lpstr>ANA ŞİRKET STRATEJİSİ GELİŞTİRME</vt:lpstr>
      <vt:lpstr>Slayt 24</vt:lpstr>
      <vt:lpstr>Slayt 25</vt:lpstr>
      <vt:lpstr>TOMPSON  VE STRICKLAND’IN  STRATEJİK KÜMELEME ANALİZİ</vt:lpstr>
      <vt:lpstr>TOMPSON  VE STRICKLAND’IN  STRATEJİK KÜMELEME ANALİZİ</vt:lpstr>
      <vt:lpstr>TOMPSON  VE STRİCKLAND’IN  STRATEJİK KÜMELEME ANALİZİ</vt:lpstr>
      <vt:lpstr>TOMPSON  VE STRICKLAND’IN  STRATEJİK KÜMELEME ANALİZİ</vt:lpstr>
      <vt:lpstr>TOMPSON  VE STRİCKLAND’IN  STRATEJİK KÜMELEME ANALİZİ</vt:lpstr>
      <vt:lpstr>Slayt 31</vt:lpstr>
      <vt:lpstr>HOFER ANALİZİ</vt:lpstr>
      <vt:lpstr>Slayt 33</vt:lpstr>
      <vt:lpstr>Rekabet Durumu ile Ürün-Pazar Gelişim Safhaları Analiz Edildiği Hofer Matrisi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klmn</dc:creator>
  <cp:lastModifiedBy>Windows Kullanıcısı</cp:lastModifiedBy>
  <cp:revision>155</cp:revision>
  <dcterms:created xsi:type="dcterms:W3CDTF">2011-04-20T20:06:50Z</dcterms:created>
  <dcterms:modified xsi:type="dcterms:W3CDTF">2021-05-06T17:52:36Z</dcterms:modified>
</cp:coreProperties>
</file>