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B4"/>
    <a:srgbClr val="009644"/>
    <a:srgbClr val="005C2A"/>
    <a:srgbClr val="005A9E"/>
    <a:srgbClr val="FF4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6" d="100"/>
          <a:sy n="76" d="100"/>
        </p:scale>
        <p:origin x="3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D520B-F310-4AFC-9739-F2D9E0C6F098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9D84299-1679-4763-9606-B8745264C9DE}">
      <dgm:prSet custT="1"/>
      <dgm:spPr/>
      <dgm:t>
        <a:bodyPr/>
        <a:lstStyle/>
        <a:p>
          <a:pPr rtl="0"/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- Kısa ve uzun dönem borçlanma politikası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AF46A108-52D2-496A-AA4D-A1382DEA4A20}" type="parTrans" cxnId="{C3E336C7-558F-4D3D-86C6-92E4179E4EB3}">
      <dgm:prSet/>
      <dgm:spPr/>
      <dgm:t>
        <a:bodyPr/>
        <a:lstStyle/>
        <a:p>
          <a:endParaRPr lang="tr-TR" sz="2200" b="0"/>
        </a:p>
      </dgm:t>
    </dgm:pt>
    <dgm:pt modelId="{CD55FD79-7E3F-4159-B26C-DD3A4606B197}" type="sibTrans" cxnId="{C3E336C7-558F-4D3D-86C6-92E4179E4EB3}">
      <dgm:prSet/>
      <dgm:spPr/>
      <dgm:t>
        <a:bodyPr/>
        <a:lstStyle/>
        <a:p>
          <a:endParaRPr lang="tr-TR" sz="2200" b="0"/>
        </a:p>
      </dgm:t>
    </dgm:pt>
    <dgm:pt modelId="{C03857DE-7A91-4284-82A2-E8291769781C}">
      <dgm:prSet custT="1"/>
      <dgm:spPr/>
      <dgm:t>
        <a:bodyPr/>
        <a:lstStyle/>
        <a:p>
          <a:pPr rtl="0"/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- Kiralama ve satın alma politikaları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C14CACAC-A1B1-49FB-A627-A9A0DF4948AA}" type="parTrans" cxnId="{5A7647A9-D9D0-48F2-B48A-775B6B072822}">
      <dgm:prSet/>
      <dgm:spPr/>
      <dgm:t>
        <a:bodyPr/>
        <a:lstStyle/>
        <a:p>
          <a:endParaRPr lang="tr-TR" sz="2200" b="0"/>
        </a:p>
      </dgm:t>
    </dgm:pt>
    <dgm:pt modelId="{C621219A-6BA5-4100-922F-0F5F62D6EABE}" type="sibTrans" cxnId="{5A7647A9-D9D0-48F2-B48A-775B6B072822}">
      <dgm:prSet/>
      <dgm:spPr/>
      <dgm:t>
        <a:bodyPr/>
        <a:lstStyle/>
        <a:p>
          <a:endParaRPr lang="tr-TR" sz="2200" b="0"/>
        </a:p>
      </dgm:t>
    </dgm:pt>
    <dgm:pt modelId="{CBDB4749-DA01-4893-9227-2F934027A638}">
      <dgm:prSet custT="1"/>
      <dgm:spPr/>
      <dgm:t>
        <a:bodyPr/>
        <a:lstStyle/>
        <a:p>
          <a:pPr rtl="0"/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- Yatırım risk politikaları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EC93A369-EA79-41AD-A7BA-A1A1A011922B}" type="parTrans" cxnId="{5EC34F7E-7069-4613-83E2-F341815F8E5B}">
      <dgm:prSet/>
      <dgm:spPr/>
      <dgm:t>
        <a:bodyPr/>
        <a:lstStyle/>
        <a:p>
          <a:endParaRPr lang="tr-TR" sz="2200" b="0"/>
        </a:p>
      </dgm:t>
    </dgm:pt>
    <dgm:pt modelId="{EA68ABF8-DD83-4628-8985-F2CF6DCAD4BA}" type="sibTrans" cxnId="{5EC34F7E-7069-4613-83E2-F341815F8E5B}">
      <dgm:prSet/>
      <dgm:spPr/>
      <dgm:t>
        <a:bodyPr/>
        <a:lstStyle/>
        <a:p>
          <a:endParaRPr lang="tr-TR" sz="2200" b="0"/>
        </a:p>
      </dgm:t>
    </dgm:pt>
    <dgm:pt modelId="{2608F17C-77DC-4F1D-941C-ABE44B7BE333}">
      <dgm:prSet custT="1"/>
      <dgm:spPr/>
      <dgm:t>
        <a:bodyPr/>
        <a:lstStyle/>
        <a:p>
          <a:pPr rtl="0"/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sz="2200" b="0" dirty="0" err="1" smtClean="0">
              <a:latin typeface="Times New Roman" pitchFamily="18" charset="0"/>
              <a:cs typeface="Times New Roman" pitchFamily="18" charset="0"/>
            </a:rPr>
            <a:t>Dividant</a:t>
          </a:r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 politikası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0C0B163C-E95A-4283-A9A9-A1E471EC664B}" type="parTrans" cxnId="{7BCB656A-EF0E-4BF2-B883-3FC0A0DD5514}">
      <dgm:prSet/>
      <dgm:spPr/>
      <dgm:t>
        <a:bodyPr/>
        <a:lstStyle/>
        <a:p>
          <a:endParaRPr lang="tr-TR" sz="2200" b="0"/>
        </a:p>
      </dgm:t>
    </dgm:pt>
    <dgm:pt modelId="{F6BCA391-83FC-4648-8A5D-EAE0C163EE56}" type="sibTrans" cxnId="{7BCB656A-EF0E-4BF2-B883-3FC0A0DD5514}">
      <dgm:prSet/>
      <dgm:spPr/>
      <dgm:t>
        <a:bodyPr/>
        <a:lstStyle/>
        <a:p>
          <a:endParaRPr lang="tr-TR" sz="2200" b="0"/>
        </a:p>
      </dgm:t>
    </dgm:pt>
    <dgm:pt modelId="{EC363563-0F75-4E95-A774-26EE867001E1}">
      <dgm:prSet custT="1"/>
      <dgm:spPr/>
      <dgm:t>
        <a:bodyPr/>
        <a:lstStyle/>
        <a:p>
          <a:pPr rtl="0"/>
          <a:r>
            <a:rPr lang="tr-TR" sz="2200" b="0" dirty="0" smtClean="0">
              <a:latin typeface="Times New Roman" pitchFamily="18" charset="0"/>
              <a:cs typeface="Times New Roman" pitchFamily="18" charset="0"/>
            </a:rPr>
            <a:t>- Hisse senedi veya tahvil seçenekleri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8BF1CF56-5286-48F5-828C-E86910B854CC}" type="parTrans" cxnId="{09F9601B-6ADF-4567-9A8A-36FFB7126147}">
      <dgm:prSet/>
      <dgm:spPr/>
      <dgm:t>
        <a:bodyPr/>
        <a:lstStyle/>
        <a:p>
          <a:endParaRPr lang="tr-TR" sz="2200" b="0"/>
        </a:p>
      </dgm:t>
    </dgm:pt>
    <dgm:pt modelId="{B9EE026A-4A49-4C73-BD3B-B064F6450BAD}" type="sibTrans" cxnId="{09F9601B-6ADF-4567-9A8A-36FFB7126147}">
      <dgm:prSet/>
      <dgm:spPr/>
      <dgm:t>
        <a:bodyPr/>
        <a:lstStyle/>
        <a:p>
          <a:endParaRPr lang="tr-TR" sz="2200" b="0"/>
        </a:p>
      </dgm:t>
    </dgm:pt>
    <dgm:pt modelId="{65F0A5BC-03F4-409B-88CC-F77FD793C282}">
      <dgm:prSet custT="1"/>
      <dgm:spPr/>
      <dgm:t>
        <a:bodyPr/>
        <a:lstStyle/>
        <a:p>
          <a:pPr rtl="0"/>
          <a:r>
            <a:rPr lang="tr-TR" sz="2200" b="0" dirty="0" smtClean="0">
              <a:effectLst/>
              <a:latin typeface="Times New Roman" pitchFamily="18" charset="0"/>
              <a:cs typeface="Times New Roman" pitchFamily="18" charset="0"/>
            </a:rPr>
            <a:t>- Büyüme fonları içerden mi dışarıdan mı olacak?</a:t>
          </a:r>
          <a:endParaRPr lang="tr-TR" sz="2200" b="0" dirty="0">
            <a:latin typeface="Times New Roman" pitchFamily="18" charset="0"/>
            <a:cs typeface="Times New Roman" pitchFamily="18" charset="0"/>
          </a:endParaRPr>
        </a:p>
      </dgm:t>
    </dgm:pt>
    <dgm:pt modelId="{B56CAC2B-3953-4865-8508-0900D1E06F20}" type="parTrans" cxnId="{979710B2-49C2-42B2-A24A-CA3482EA7F1C}">
      <dgm:prSet/>
      <dgm:spPr/>
      <dgm:t>
        <a:bodyPr/>
        <a:lstStyle/>
        <a:p>
          <a:endParaRPr lang="tr-TR" sz="2200" b="0"/>
        </a:p>
      </dgm:t>
    </dgm:pt>
    <dgm:pt modelId="{4E2CB9CA-6559-40C5-A629-B68817926DC2}" type="sibTrans" cxnId="{979710B2-49C2-42B2-A24A-CA3482EA7F1C}">
      <dgm:prSet/>
      <dgm:spPr/>
      <dgm:t>
        <a:bodyPr/>
        <a:lstStyle/>
        <a:p>
          <a:endParaRPr lang="tr-TR" sz="2200" b="0"/>
        </a:p>
      </dgm:t>
    </dgm:pt>
    <dgm:pt modelId="{3AA9A760-FF16-4FAA-9E4B-26738E9467A1}">
      <dgm:prSet custT="1"/>
      <dgm:spPr/>
      <dgm:t>
        <a:bodyPr/>
        <a:lstStyle/>
        <a:p>
          <a:endParaRPr lang="tr-TR" sz="2100" b="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27D781B-053F-4163-9728-69E3C74FBAD6}" type="parTrans" cxnId="{65843416-F0CD-408F-B909-FC41EA7D67FE}">
      <dgm:prSet/>
      <dgm:spPr/>
      <dgm:t>
        <a:bodyPr/>
        <a:lstStyle/>
        <a:p>
          <a:endParaRPr lang="tr-TR" sz="2200" b="0"/>
        </a:p>
      </dgm:t>
    </dgm:pt>
    <dgm:pt modelId="{DD5136B7-02D8-431E-AE7F-433F2BA05ADC}" type="sibTrans" cxnId="{65843416-F0CD-408F-B909-FC41EA7D67FE}">
      <dgm:prSet/>
      <dgm:spPr/>
      <dgm:t>
        <a:bodyPr/>
        <a:lstStyle/>
        <a:p>
          <a:endParaRPr lang="tr-TR" sz="2200" b="0"/>
        </a:p>
      </dgm:t>
    </dgm:pt>
    <dgm:pt modelId="{21184F21-9032-4F97-A467-468118A5E22B}">
      <dgm:prSet custT="1"/>
      <dgm:spPr/>
      <dgm:t>
        <a:bodyPr/>
        <a:lstStyle/>
        <a:p>
          <a:r>
            <a:rPr lang="tr-TR" sz="2200" b="0" dirty="0" smtClean="0">
              <a:effectLst/>
              <a:latin typeface="Times New Roman" pitchFamily="18" charset="0"/>
              <a:cs typeface="Times New Roman" pitchFamily="18" charset="0"/>
            </a:rPr>
            <a:t>- Stok politikaları (mamul ve hammadde), stok devir hızı</a:t>
          </a:r>
        </a:p>
      </dgm:t>
    </dgm:pt>
    <dgm:pt modelId="{9C19B50D-1084-42E3-A887-622A0F495D06}" type="parTrans" cxnId="{107F4AB3-5B69-416D-B3ED-614B2E226540}">
      <dgm:prSet/>
      <dgm:spPr/>
      <dgm:t>
        <a:bodyPr/>
        <a:lstStyle/>
        <a:p>
          <a:endParaRPr lang="tr-TR" sz="2200" b="0"/>
        </a:p>
      </dgm:t>
    </dgm:pt>
    <dgm:pt modelId="{D4A45F27-E6D2-4DD5-BBBD-04E2E3B6187C}" type="sibTrans" cxnId="{107F4AB3-5B69-416D-B3ED-614B2E226540}">
      <dgm:prSet/>
      <dgm:spPr/>
      <dgm:t>
        <a:bodyPr/>
        <a:lstStyle/>
        <a:p>
          <a:endParaRPr lang="tr-TR" sz="2200" b="0"/>
        </a:p>
      </dgm:t>
    </dgm:pt>
    <dgm:pt modelId="{663D86D1-9034-4566-86C8-0DF3FD92CDF2}">
      <dgm:prSet custT="1"/>
      <dgm:spPr/>
      <dgm:t>
        <a:bodyPr/>
        <a:lstStyle/>
        <a:p>
          <a:r>
            <a:rPr lang="tr-TR" sz="2200" b="0" dirty="0" smtClean="0">
              <a:effectLst/>
              <a:latin typeface="Times New Roman" pitchFamily="18" charset="0"/>
              <a:cs typeface="Times New Roman" pitchFamily="18" charset="0"/>
            </a:rPr>
            <a:t>- Alacaklarla ilgili politikalar (devir hızı)</a:t>
          </a:r>
        </a:p>
      </dgm:t>
    </dgm:pt>
    <dgm:pt modelId="{55D66F14-9052-4A4C-888A-A0FBE126D5C1}" type="parTrans" cxnId="{766426C0-BD45-4D2C-B2F6-9DDC2CEE28BB}">
      <dgm:prSet/>
      <dgm:spPr/>
      <dgm:t>
        <a:bodyPr/>
        <a:lstStyle/>
        <a:p>
          <a:endParaRPr lang="tr-TR" sz="2200" b="0"/>
        </a:p>
      </dgm:t>
    </dgm:pt>
    <dgm:pt modelId="{79BC3559-216D-439C-8B3A-886FED98C9FF}" type="sibTrans" cxnId="{766426C0-BD45-4D2C-B2F6-9DDC2CEE28BB}">
      <dgm:prSet/>
      <dgm:spPr/>
      <dgm:t>
        <a:bodyPr/>
        <a:lstStyle/>
        <a:p>
          <a:endParaRPr lang="tr-TR" sz="2200" b="0"/>
        </a:p>
      </dgm:t>
    </dgm:pt>
    <dgm:pt modelId="{D3C2F0D9-B0A0-4743-A56E-278D2605ED39}">
      <dgm:prSet custT="1"/>
      <dgm:spPr/>
      <dgm:t>
        <a:bodyPr/>
        <a:lstStyle/>
        <a:p>
          <a:r>
            <a:rPr lang="tr-TR" sz="2200" b="0" dirty="0" smtClean="0">
              <a:effectLst/>
              <a:latin typeface="Times New Roman" pitchFamily="18" charset="0"/>
              <a:cs typeface="Times New Roman" pitchFamily="18" charset="0"/>
            </a:rPr>
            <a:t>- Ne kadar nakit ne kadar diğer varlıklardan bulunduralım?</a:t>
          </a:r>
        </a:p>
      </dgm:t>
    </dgm:pt>
    <dgm:pt modelId="{E34482E9-BD80-42E1-B142-F288E72D1B6A}" type="parTrans" cxnId="{26070D27-0003-44D6-B1AC-B518614912F3}">
      <dgm:prSet/>
      <dgm:spPr/>
      <dgm:t>
        <a:bodyPr/>
        <a:lstStyle/>
        <a:p>
          <a:endParaRPr lang="tr-TR" sz="2200" b="0"/>
        </a:p>
      </dgm:t>
    </dgm:pt>
    <dgm:pt modelId="{36F03451-BBD1-4EE4-A2D2-937257C1C0EA}" type="sibTrans" cxnId="{26070D27-0003-44D6-B1AC-B518614912F3}">
      <dgm:prSet/>
      <dgm:spPr/>
      <dgm:t>
        <a:bodyPr/>
        <a:lstStyle/>
        <a:p>
          <a:endParaRPr lang="tr-TR" sz="2200" b="0"/>
        </a:p>
      </dgm:t>
    </dgm:pt>
    <dgm:pt modelId="{7AF7C641-F3F3-4304-AF32-A1421FCF5E19}">
      <dgm:prSet custT="1"/>
      <dgm:spPr/>
      <dgm:t>
        <a:bodyPr/>
        <a:lstStyle/>
        <a:p>
          <a:r>
            <a:rPr lang="tr-TR" sz="2200" b="0" dirty="0" smtClean="0">
              <a:effectLst/>
              <a:latin typeface="Times New Roman" pitchFamily="18" charset="0"/>
              <a:cs typeface="Times New Roman" pitchFamily="18" charset="0"/>
            </a:rPr>
            <a:t>- Duran varlıkların kullanım politikaları (amortismanlar)</a:t>
          </a:r>
          <a:endParaRPr lang="tr-TR" sz="22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99CDAE0-58F2-45F4-BA3A-14510781429C}" type="parTrans" cxnId="{772F3046-52FD-447C-9FED-57B4428BBE08}">
      <dgm:prSet/>
      <dgm:spPr/>
      <dgm:t>
        <a:bodyPr/>
        <a:lstStyle/>
        <a:p>
          <a:endParaRPr lang="tr-TR" sz="2200" b="0"/>
        </a:p>
      </dgm:t>
    </dgm:pt>
    <dgm:pt modelId="{37D40ACB-3175-4EF4-87D8-155E2CEED152}" type="sibTrans" cxnId="{772F3046-52FD-447C-9FED-57B4428BBE08}">
      <dgm:prSet/>
      <dgm:spPr/>
      <dgm:t>
        <a:bodyPr/>
        <a:lstStyle/>
        <a:p>
          <a:endParaRPr lang="tr-TR" sz="2200" b="0"/>
        </a:p>
      </dgm:t>
    </dgm:pt>
    <dgm:pt modelId="{D7DCD61D-94FD-40F4-A33C-CC7D9CC1C9D0}" type="pres">
      <dgm:prSet presAssocID="{8C6D520B-F310-4AFC-9739-F2D9E0C6F09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E4E63374-E3F4-4EA3-9B38-905A81FCF36B}" type="pres">
      <dgm:prSet presAssocID="{B9D84299-1679-4763-9606-B8745264C9DE}" presName="thickLine" presStyleLbl="alignNode1" presStyleIdx="0" presStyleCnt="11"/>
      <dgm:spPr/>
    </dgm:pt>
    <dgm:pt modelId="{7A840700-F63D-413C-A6A2-33ED557B295A}" type="pres">
      <dgm:prSet presAssocID="{B9D84299-1679-4763-9606-B8745264C9DE}" presName="horz1" presStyleCnt="0"/>
      <dgm:spPr/>
    </dgm:pt>
    <dgm:pt modelId="{5478BBD0-749B-486B-9633-5A4CC0958671}" type="pres">
      <dgm:prSet presAssocID="{B9D84299-1679-4763-9606-B8745264C9DE}" presName="tx1" presStyleLbl="revTx" presStyleIdx="0" presStyleCnt="11"/>
      <dgm:spPr/>
      <dgm:t>
        <a:bodyPr/>
        <a:lstStyle/>
        <a:p>
          <a:endParaRPr lang="tr-TR"/>
        </a:p>
      </dgm:t>
    </dgm:pt>
    <dgm:pt modelId="{F6144A0E-9739-489C-A66C-55562103EAC8}" type="pres">
      <dgm:prSet presAssocID="{B9D84299-1679-4763-9606-B8745264C9DE}" presName="vert1" presStyleCnt="0"/>
      <dgm:spPr/>
    </dgm:pt>
    <dgm:pt modelId="{F8517BA4-85A8-4C9C-BB38-372AFC01EF68}" type="pres">
      <dgm:prSet presAssocID="{C03857DE-7A91-4284-82A2-E8291769781C}" presName="thickLine" presStyleLbl="alignNode1" presStyleIdx="1" presStyleCnt="11"/>
      <dgm:spPr/>
    </dgm:pt>
    <dgm:pt modelId="{6CF2B0CA-3C76-4F6C-8189-44EA7CC12190}" type="pres">
      <dgm:prSet presAssocID="{C03857DE-7A91-4284-82A2-E8291769781C}" presName="horz1" presStyleCnt="0"/>
      <dgm:spPr/>
    </dgm:pt>
    <dgm:pt modelId="{24EA0071-9B2F-4AEF-9CAF-D0B66ECC3FD8}" type="pres">
      <dgm:prSet presAssocID="{C03857DE-7A91-4284-82A2-E8291769781C}" presName="tx1" presStyleLbl="revTx" presStyleIdx="1" presStyleCnt="11"/>
      <dgm:spPr/>
      <dgm:t>
        <a:bodyPr/>
        <a:lstStyle/>
        <a:p>
          <a:endParaRPr lang="tr-TR"/>
        </a:p>
      </dgm:t>
    </dgm:pt>
    <dgm:pt modelId="{141252F3-A3CE-4920-A235-3AA613A28DDA}" type="pres">
      <dgm:prSet presAssocID="{C03857DE-7A91-4284-82A2-E8291769781C}" presName="vert1" presStyleCnt="0"/>
      <dgm:spPr/>
    </dgm:pt>
    <dgm:pt modelId="{BDDB2E71-D39C-47C7-B082-2B778AC963B2}" type="pres">
      <dgm:prSet presAssocID="{CBDB4749-DA01-4893-9227-2F934027A638}" presName="thickLine" presStyleLbl="alignNode1" presStyleIdx="2" presStyleCnt="11"/>
      <dgm:spPr/>
    </dgm:pt>
    <dgm:pt modelId="{22DBB449-B27C-40E8-A85D-68130EF86497}" type="pres">
      <dgm:prSet presAssocID="{CBDB4749-DA01-4893-9227-2F934027A638}" presName="horz1" presStyleCnt="0"/>
      <dgm:spPr/>
    </dgm:pt>
    <dgm:pt modelId="{F0C28C89-C235-46CA-A895-934FC5BBB4C7}" type="pres">
      <dgm:prSet presAssocID="{CBDB4749-DA01-4893-9227-2F934027A638}" presName="tx1" presStyleLbl="revTx" presStyleIdx="2" presStyleCnt="11"/>
      <dgm:spPr/>
      <dgm:t>
        <a:bodyPr/>
        <a:lstStyle/>
        <a:p>
          <a:endParaRPr lang="tr-TR"/>
        </a:p>
      </dgm:t>
    </dgm:pt>
    <dgm:pt modelId="{ED085985-E9C7-4EC9-9D48-68BD594B4E4F}" type="pres">
      <dgm:prSet presAssocID="{CBDB4749-DA01-4893-9227-2F934027A638}" presName="vert1" presStyleCnt="0"/>
      <dgm:spPr/>
    </dgm:pt>
    <dgm:pt modelId="{F115014F-4511-461A-8300-09885DC11785}" type="pres">
      <dgm:prSet presAssocID="{2608F17C-77DC-4F1D-941C-ABE44B7BE333}" presName="thickLine" presStyleLbl="alignNode1" presStyleIdx="3" presStyleCnt="11"/>
      <dgm:spPr/>
    </dgm:pt>
    <dgm:pt modelId="{553BB389-813E-4756-A939-B5F0111E16C4}" type="pres">
      <dgm:prSet presAssocID="{2608F17C-77DC-4F1D-941C-ABE44B7BE333}" presName="horz1" presStyleCnt="0"/>
      <dgm:spPr/>
    </dgm:pt>
    <dgm:pt modelId="{F21C174B-551C-4C37-83AE-C07513E9DBC2}" type="pres">
      <dgm:prSet presAssocID="{2608F17C-77DC-4F1D-941C-ABE44B7BE333}" presName="tx1" presStyleLbl="revTx" presStyleIdx="3" presStyleCnt="11"/>
      <dgm:spPr/>
      <dgm:t>
        <a:bodyPr/>
        <a:lstStyle/>
        <a:p>
          <a:endParaRPr lang="tr-TR"/>
        </a:p>
      </dgm:t>
    </dgm:pt>
    <dgm:pt modelId="{D531FA73-0B02-468A-A2FF-0414A4D90E26}" type="pres">
      <dgm:prSet presAssocID="{2608F17C-77DC-4F1D-941C-ABE44B7BE333}" presName="vert1" presStyleCnt="0"/>
      <dgm:spPr/>
    </dgm:pt>
    <dgm:pt modelId="{3189868C-A2AA-4ECA-990F-9FFFEFB130DE}" type="pres">
      <dgm:prSet presAssocID="{EC363563-0F75-4E95-A774-26EE867001E1}" presName="thickLine" presStyleLbl="alignNode1" presStyleIdx="4" presStyleCnt="11"/>
      <dgm:spPr/>
    </dgm:pt>
    <dgm:pt modelId="{4705BA64-5654-4F27-A8D9-7D4152696185}" type="pres">
      <dgm:prSet presAssocID="{EC363563-0F75-4E95-A774-26EE867001E1}" presName="horz1" presStyleCnt="0"/>
      <dgm:spPr/>
    </dgm:pt>
    <dgm:pt modelId="{83DF2C9C-BD8F-41A2-B4D9-9089157A9674}" type="pres">
      <dgm:prSet presAssocID="{EC363563-0F75-4E95-A774-26EE867001E1}" presName="tx1" presStyleLbl="revTx" presStyleIdx="4" presStyleCnt="11"/>
      <dgm:spPr/>
      <dgm:t>
        <a:bodyPr/>
        <a:lstStyle/>
        <a:p>
          <a:endParaRPr lang="tr-TR"/>
        </a:p>
      </dgm:t>
    </dgm:pt>
    <dgm:pt modelId="{C9A302C5-C13E-4042-B1DE-2D16BA762BBE}" type="pres">
      <dgm:prSet presAssocID="{EC363563-0F75-4E95-A774-26EE867001E1}" presName="vert1" presStyleCnt="0"/>
      <dgm:spPr/>
    </dgm:pt>
    <dgm:pt modelId="{88FE6136-5A51-453F-8DFF-05C1FD6F027A}" type="pres">
      <dgm:prSet presAssocID="{65F0A5BC-03F4-409B-88CC-F77FD793C282}" presName="thickLine" presStyleLbl="alignNode1" presStyleIdx="5" presStyleCnt="11"/>
      <dgm:spPr/>
    </dgm:pt>
    <dgm:pt modelId="{F50FF7AD-2147-4B76-83B7-87606A23E411}" type="pres">
      <dgm:prSet presAssocID="{65F0A5BC-03F4-409B-88CC-F77FD793C282}" presName="horz1" presStyleCnt="0"/>
      <dgm:spPr/>
    </dgm:pt>
    <dgm:pt modelId="{827045E3-F793-491D-B4CF-1282CA080C50}" type="pres">
      <dgm:prSet presAssocID="{65F0A5BC-03F4-409B-88CC-F77FD793C282}" presName="tx1" presStyleLbl="revTx" presStyleIdx="5" presStyleCnt="11"/>
      <dgm:spPr/>
      <dgm:t>
        <a:bodyPr/>
        <a:lstStyle/>
        <a:p>
          <a:endParaRPr lang="tr-TR"/>
        </a:p>
      </dgm:t>
    </dgm:pt>
    <dgm:pt modelId="{5BB5E4AF-21C6-41C1-A93C-FB19D6F144F3}" type="pres">
      <dgm:prSet presAssocID="{65F0A5BC-03F4-409B-88CC-F77FD793C282}" presName="vert1" presStyleCnt="0"/>
      <dgm:spPr/>
    </dgm:pt>
    <dgm:pt modelId="{96894B68-6101-4120-B66B-4DEDB9D6CE41}" type="pres">
      <dgm:prSet presAssocID="{3AA9A760-FF16-4FAA-9E4B-26738E9467A1}" presName="thickLine" presStyleLbl="alignNode1" presStyleIdx="6" presStyleCnt="11"/>
      <dgm:spPr/>
    </dgm:pt>
    <dgm:pt modelId="{4437CF83-3344-43AC-AED7-951A87553904}" type="pres">
      <dgm:prSet presAssocID="{3AA9A760-FF16-4FAA-9E4B-26738E9467A1}" presName="horz1" presStyleCnt="0"/>
      <dgm:spPr/>
    </dgm:pt>
    <dgm:pt modelId="{1974C042-D406-48A6-9D9D-7C8AEB5405F5}" type="pres">
      <dgm:prSet presAssocID="{3AA9A760-FF16-4FAA-9E4B-26738E9467A1}" presName="tx1" presStyleLbl="revTx" presStyleIdx="6" presStyleCnt="11"/>
      <dgm:spPr/>
      <dgm:t>
        <a:bodyPr/>
        <a:lstStyle/>
        <a:p>
          <a:endParaRPr lang="tr-TR"/>
        </a:p>
      </dgm:t>
    </dgm:pt>
    <dgm:pt modelId="{FADD2108-10E5-4751-9466-099E8A23DD09}" type="pres">
      <dgm:prSet presAssocID="{3AA9A760-FF16-4FAA-9E4B-26738E9467A1}" presName="vert1" presStyleCnt="0"/>
      <dgm:spPr/>
    </dgm:pt>
    <dgm:pt modelId="{94645A97-4E85-4AE9-997E-229D0D827A47}" type="pres">
      <dgm:prSet presAssocID="{21184F21-9032-4F97-A467-468118A5E22B}" presName="thickLine" presStyleLbl="alignNode1" presStyleIdx="7" presStyleCnt="11"/>
      <dgm:spPr/>
    </dgm:pt>
    <dgm:pt modelId="{ADA103DC-FDA7-419C-ABFD-35B3DE1B96FD}" type="pres">
      <dgm:prSet presAssocID="{21184F21-9032-4F97-A467-468118A5E22B}" presName="horz1" presStyleCnt="0"/>
      <dgm:spPr/>
    </dgm:pt>
    <dgm:pt modelId="{EAFD1E33-D0DB-4CA9-B1ED-73E4241F3B86}" type="pres">
      <dgm:prSet presAssocID="{21184F21-9032-4F97-A467-468118A5E22B}" presName="tx1" presStyleLbl="revTx" presStyleIdx="7" presStyleCnt="11"/>
      <dgm:spPr/>
      <dgm:t>
        <a:bodyPr/>
        <a:lstStyle/>
        <a:p>
          <a:endParaRPr lang="tr-TR"/>
        </a:p>
      </dgm:t>
    </dgm:pt>
    <dgm:pt modelId="{B94594E2-9AE5-440C-9AEC-F57BB5C19B31}" type="pres">
      <dgm:prSet presAssocID="{21184F21-9032-4F97-A467-468118A5E22B}" presName="vert1" presStyleCnt="0"/>
      <dgm:spPr/>
    </dgm:pt>
    <dgm:pt modelId="{370FD697-075C-4FA5-8B90-A00CEBFB9EE1}" type="pres">
      <dgm:prSet presAssocID="{663D86D1-9034-4566-86C8-0DF3FD92CDF2}" presName="thickLine" presStyleLbl="alignNode1" presStyleIdx="8" presStyleCnt="11"/>
      <dgm:spPr/>
    </dgm:pt>
    <dgm:pt modelId="{56A0E1CD-5752-4308-9A16-9420E2BCF849}" type="pres">
      <dgm:prSet presAssocID="{663D86D1-9034-4566-86C8-0DF3FD92CDF2}" presName="horz1" presStyleCnt="0"/>
      <dgm:spPr/>
    </dgm:pt>
    <dgm:pt modelId="{CFDB6CE6-2FA1-4DD4-AE30-710C3558EFBB}" type="pres">
      <dgm:prSet presAssocID="{663D86D1-9034-4566-86C8-0DF3FD92CDF2}" presName="tx1" presStyleLbl="revTx" presStyleIdx="8" presStyleCnt="11"/>
      <dgm:spPr/>
      <dgm:t>
        <a:bodyPr/>
        <a:lstStyle/>
        <a:p>
          <a:endParaRPr lang="tr-TR"/>
        </a:p>
      </dgm:t>
    </dgm:pt>
    <dgm:pt modelId="{DF957366-6A6E-4D4B-8E5B-B05CCDE13F4D}" type="pres">
      <dgm:prSet presAssocID="{663D86D1-9034-4566-86C8-0DF3FD92CDF2}" presName="vert1" presStyleCnt="0"/>
      <dgm:spPr/>
    </dgm:pt>
    <dgm:pt modelId="{511D9B31-5B36-4025-8AB7-8D6F069817CF}" type="pres">
      <dgm:prSet presAssocID="{D3C2F0D9-B0A0-4743-A56E-278D2605ED39}" presName="thickLine" presStyleLbl="alignNode1" presStyleIdx="9" presStyleCnt="11"/>
      <dgm:spPr/>
    </dgm:pt>
    <dgm:pt modelId="{A0C2BC6D-4F04-423E-AD5E-048A24D00C02}" type="pres">
      <dgm:prSet presAssocID="{D3C2F0D9-B0A0-4743-A56E-278D2605ED39}" presName="horz1" presStyleCnt="0"/>
      <dgm:spPr/>
    </dgm:pt>
    <dgm:pt modelId="{794A012E-DDD2-427F-9E17-9D94C858225F}" type="pres">
      <dgm:prSet presAssocID="{D3C2F0D9-B0A0-4743-A56E-278D2605ED39}" presName="tx1" presStyleLbl="revTx" presStyleIdx="9" presStyleCnt="11"/>
      <dgm:spPr/>
      <dgm:t>
        <a:bodyPr/>
        <a:lstStyle/>
        <a:p>
          <a:endParaRPr lang="tr-TR"/>
        </a:p>
      </dgm:t>
    </dgm:pt>
    <dgm:pt modelId="{6958FEF9-34AB-4C93-9AB0-348FFA84CCA1}" type="pres">
      <dgm:prSet presAssocID="{D3C2F0D9-B0A0-4743-A56E-278D2605ED39}" presName="vert1" presStyleCnt="0"/>
      <dgm:spPr/>
    </dgm:pt>
    <dgm:pt modelId="{1889100A-A429-4E94-BF07-466404774003}" type="pres">
      <dgm:prSet presAssocID="{7AF7C641-F3F3-4304-AF32-A1421FCF5E19}" presName="thickLine" presStyleLbl="alignNode1" presStyleIdx="10" presStyleCnt="11"/>
      <dgm:spPr/>
    </dgm:pt>
    <dgm:pt modelId="{C48B1A84-438C-4DD2-87BD-DDB2FA244C44}" type="pres">
      <dgm:prSet presAssocID="{7AF7C641-F3F3-4304-AF32-A1421FCF5E19}" presName="horz1" presStyleCnt="0"/>
      <dgm:spPr/>
    </dgm:pt>
    <dgm:pt modelId="{8ED2ABCB-1AA3-499C-868A-4A58A45FC5DF}" type="pres">
      <dgm:prSet presAssocID="{7AF7C641-F3F3-4304-AF32-A1421FCF5E19}" presName="tx1" presStyleLbl="revTx" presStyleIdx="10" presStyleCnt="11"/>
      <dgm:spPr/>
      <dgm:t>
        <a:bodyPr/>
        <a:lstStyle/>
        <a:p>
          <a:endParaRPr lang="tr-TR"/>
        </a:p>
      </dgm:t>
    </dgm:pt>
    <dgm:pt modelId="{310BD66E-A427-4FEE-80C5-05F8FEB6D9BD}" type="pres">
      <dgm:prSet presAssocID="{7AF7C641-F3F3-4304-AF32-A1421FCF5E19}" presName="vert1" presStyleCnt="0"/>
      <dgm:spPr/>
    </dgm:pt>
  </dgm:ptLst>
  <dgm:cxnLst>
    <dgm:cxn modelId="{107F4AB3-5B69-416D-B3ED-614B2E226540}" srcId="{8C6D520B-F310-4AFC-9739-F2D9E0C6F098}" destId="{21184F21-9032-4F97-A467-468118A5E22B}" srcOrd="7" destOrd="0" parTransId="{9C19B50D-1084-42E3-A887-622A0F495D06}" sibTransId="{D4A45F27-E6D2-4DD5-BBBD-04E2E3B6187C}"/>
    <dgm:cxn modelId="{629618A5-7AED-4D9E-AB1C-F178E00EA95B}" type="presOf" srcId="{EC363563-0F75-4E95-A774-26EE867001E1}" destId="{83DF2C9C-BD8F-41A2-B4D9-9089157A9674}" srcOrd="0" destOrd="0" presId="urn:microsoft.com/office/officeart/2008/layout/LinedList"/>
    <dgm:cxn modelId="{772F3046-52FD-447C-9FED-57B4428BBE08}" srcId="{8C6D520B-F310-4AFC-9739-F2D9E0C6F098}" destId="{7AF7C641-F3F3-4304-AF32-A1421FCF5E19}" srcOrd="10" destOrd="0" parTransId="{A99CDAE0-58F2-45F4-BA3A-14510781429C}" sibTransId="{37D40ACB-3175-4EF4-87D8-155E2CEED152}"/>
    <dgm:cxn modelId="{65843416-F0CD-408F-B909-FC41EA7D67FE}" srcId="{8C6D520B-F310-4AFC-9739-F2D9E0C6F098}" destId="{3AA9A760-FF16-4FAA-9E4B-26738E9467A1}" srcOrd="6" destOrd="0" parTransId="{827D781B-053F-4163-9728-69E3C74FBAD6}" sibTransId="{DD5136B7-02D8-431E-AE7F-433F2BA05ADC}"/>
    <dgm:cxn modelId="{E828F4B8-9C2A-45E9-A89A-820821BBE278}" type="presOf" srcId="{CBDB4749-DA01-4893-9227-2F934027A638}" destId="{F0C28C89-C235-46CA-A895-934FC5BBB4C7}" srcOrd="0" destOrd="0" presId="urn:microsoft.com/office/officeart/2008/layout/LinedList"/>
    <dgm:cxn modelId="{979710B2-49C2-42B2-A24A-CA3482EA7F1C}" srcId="{8C6D520B-F310-4AFC-9739-F2D9E0C6F098}" destId="{65F0A5BC-03F4-409B-88CC-F77FD793C282}" srcOrd="5" destOrd="0" parTransId="{B56CAC2B-3953-4865-8508-0900D1E06F20}" sibTransId="{4E2CB9CA-6559-40C5-A629-B68817926DC2}"/>
    <dgm:cxn modelId="{26070D27-0003-44D6-B1AC-B518614912F3}" srcId="{8C6D520B-F310-4AFC-9739-F2D9E0C6F098}" destId="{D3C2F0D9-B0A0-4743-A56E-278D2605ED39}" srcOrd="9" destOrd="0" parTransId="{E34482E9-BD80-42E1-B142-F288E72D1B6A}" sibTransId="{36F03451-BBD1-4EE4-A2D2-937257C1C0EA}"/>
    <dgm:cxn modelId="{0CB609AA-E2E6-4EAC-9956-F3D118C4FF05}" type="presOf" srcId="{663D86D1-9034-4566-86C8-0DF3FD92CDF2}" destId="{CFDB6CE6-2FA1-4DD4-AE30-710C3558EFBB}" srcOrd="0" destOrd="0" presId="urn:microsoft.com/office/officeart/2008/layout/LinedList"/>
    <dgm:cxn modelId="{C3E336C7-558F-4D3D-86C6-92E4179E4EB3}" srcId="{8C6D520B-F310-4AFC-9739-F2D9E0C6F098}" destId="{B9D84299-1679-4763-9606-B8745264C9DE}" srcOrd="0" destOrd="0" parTransId="{AF46A108-52D2-496A-AA4D-A1382DEA4A20}" sibTransId="{CD55FD79-7E3F-4159-B26C-DD3A4606B197}"/>
    <dgm:cxn modelId="{99267AF8-4927-4648-98A1-49B7731053FE}" type="presOf" srcId="{B9D84299-1679-4763-9606-B8745264C9DE}" destId="{5478BBD0-749B-486B-9633-5A4CC0958671}" srcOrd="0" destOrd="0" presId="urn:microsoft.com/office/officeart/2008/layout/LinedList"/>
    <dgm:cxn modelId="{5EC34F7E-7069-4613-83E2-F341815F8E5B}" srcId="{8C6D520B-F310-4AFC-9739-F2D9E0C6F098}" destId="{CBDB4749-DA01-4893-9227-2F934027A638}" srcOrd="2" destOrd="0" parTransId="{EC93A369-EA79-41AD-A7BA-A1A1A011922B}" sibTransId="{EA68ABF8-DD83-4628-8985-F2CF6DCAD4BA}"/>
    <dgm:cxn modelId="{58B7D5CC-076B-41F2-A37F-6527BB89913E}" type="presOf" srcId="{2608F17C-77DC-4F1D-941C-ABE44B7BE333}" destId="{F21C174B-551C-4C37-83AE-C07513E9DBC2}" srcOrd="0" destOrd="0" presId="urn:microsoft.com/office/officeart/2008/layout/LinedList"/>
    <dgm:cxn modelId="{973F76AD-1CC5-4A9C-AD17-395BD039B527}" type="presOf" srcId="{65F0A5BC-03F4-409B-88CC-F77FD793C282}" destId="{827045E3-F793-491D-B4CF-1282CA080C50}" srcOrd="0" destOrd="0" presId="urn:microsoft.com/office/officeart/2008/layout/LinedList"/>
    <dgm:cxn modelId="{09F9601B-6ADF-4567-9A8A-36FFB7126147}" srcId="{8C6D520B-F310-4AFC-9739-F2D9E0C6F098}" destId="{EC363563-0F75-4E95-A774-26EE867001E1}" srcOrd="4" destOrd="0" parTransId="{8BF1CF56-5286-48F5-828C-E86910B854CC}" sibTransId="{B9EE026A-4A49-4C73-BD3B-B064F6450BAD}"/>
    <dgm:cxn modelId="{AF8FC774-F219-4F83-BD39-F9A73673CA9A}" type="presOf" srcId="{3AA9A760-FF16-4FAA-9E4B-26738E9467A1}" destId="{1974C042-D406-48A6-9D9D-7C8AEB5405F5}" srcOrd="0" destOrd="0" presId="urn:microsoft.com/office/officeart/2008/layout/LinedList"/>
    <dgm:cxn modelId="{9000A1F1-954B-4B8E-AD59-14D57126832B}" type="presOf" srcId="{7AF7C641-F3F3-4304-AF32-A1421FCF5E19}" destId="{8ED2ABCB-1AA3-499C-868A-4A58A45FC5DF}" srcOrd="0" destOrd="0" presId="urn:microsoft.com/office/officeart/2008/layout/LinedList"/>
    <dgm:cxn modelId="{B2074E38-B13F-4816-8F49-549FB3F4877F}" type="presOf" srcId="{D3C2F0D9-B0A0-4743-A56E-278D2605ED39}" destId="{794A012E-DDD2-427F-9E17-9D94C858225F}" srcOrd="0" destOrd="0" presId="urn:microsoft.com/office/officeart/2008/layout/LinedList"/>
    <dgm:cxn modelId="{5A7647A9-D9D0-48F2-B48A-775B6B072822}" srcId="{8C6D520B-F310-4AFC-9739-F2D9E0C6F098}" destId="{C03857DE-7A91-4284-82A2-E8291769781C}" srcOrd="1" destOrd="0" parTransId="{C14CACAC-A1B1-49FB-A627-A9A0DF4948AA}" sibTransId="{C621219A-6BA5-4100-922F-0F5F62D6EABE}"/>
    <dgm:cxn modelId="{6FFB0296-0AA0-4CDF-B952-5AAF0F01E810}" type="presOf" srcId="{21184F21-9032-4F97-A467-468118A5E22B}" destId="{EAFD1E33-D0DB-4CA9-B1ED-73E4241F3B86}" srcOrd="0" destOrd="0" presId="urn:microsoft.com/office/officeart/2008/layout/LinedList"/>
    <dgm:cxn modelId="{766426C0-BD45-4D2C-B2F6-9DDC2CEE28BB}" srcId="{8C6D520B-F310-4AFC-9739-F2D9E0C6F098}" destId="{663D86D1-9034-4566-86C8-0DF3FD92CDF2}" srcOrd="8" destOrd="0" parTransId="{55D66F14-9052-4A4C-888A-A0FBE126D5C1}" sibTransId="{79BC3559-216D-439C-8B3A-886FED98C9FF}"/>
    <dgm:cxn modelId="{7BCB656A-EF0E-4BF2-B883-3FC0A0DD5514}" srcId="{8C6D520B-F310-4AFC-9739-F2D9E0C6F098}" destId="{2608F17C-77DC-4F1D-941C-ABE44B7BE333}" srcOrd="3" destOrd="0" parTransId="{0C0B163C-E95A-4283-A9A9-A1E471EC664B}" sibTransId="{F6BCA391-83FC-4648-8A5D-EAE0C163EE56}"/>
    <dgm:cxn modelId="{7EAC698A-249E-43DC-89EF-F97980EE2A7F}" type="presOf" srcId="{8C6D520B-F310-4AFC-9739-F2D9E0C6F098}" destId="{D7DCD61D-94FD-40F4-A33C-CC7D9CC1C9D0}" srcOrd="0" destOrd="0" presId="urn:microsoft.com/office/officeart/2008/layout/LinedList"/>
    <dgm:cxn modelId="{F19C1B98-60C7-489C-AE40-77E59CBDCE3C}" type="presOf" srcId="{C03857DE-7A91-4284-82A2-E8291769781C}" destId="{24EA0071-9B2F-4AEF-9CAF-D0B66ECC3FD8}" srcOrd="0" destOrd="0" presId="urn:microsoft.com/office/officeart/2008/layout/LinedList"/>
    <dgm:cxn modelId="{2D1C9208-BFA3-4395-B52A-A67F9F822A7D}" type="presParOf" srcId="{D7DCD61D-94FD-40F4-A33C-CC7D9CC1C9D0}" destId="{E4E63374-E3F4-4EA3-9B38-905A81FCF36B}" srcOrd="0" destOrd="0" presId="urn:microsoft.com/office/officeart/2008/layout/LinedList"/>
    <dgm:cxn modelId="{A7B954E0-DBD9-430D-A8D5-E7017683CC56}" type="presParOf" srcId="{D7DCD61D-94FD-40F4-A33C-CC7D9CC1C9D0}" destId="{7A840700-F63D-413C-A6A2-33ED557B295A}" srcOrd="1" destOrd="0" presId="urn:microsoft.com/office/officeart/2008/layout/LinedList"/>
    <dgm:cxn modelId="{1F421D6F-0726-4866-B958-341044FF4D4E}" type="presParOf" srcId="{7A840700-F63D-413C-A6A2-33ED557B295A}" destId="{5478BBD0-749B-486B-9633-5A4CC0958671}" srcOrd="0" destOrd="0" presId="urn:microsoft.com/office/officeart/2008/layout/LinedList"/>
    <dgm:cxn modelId="{D9AD8502-25FE-430C-B6CC-AAF5906EF34B}" type="presParOf" srcId="{7A840700-F63D-413C-A6A2-33ED557B295A}" destId="{F6144A0E-9739-489C-A66C-55562103EAC8}" srcOrd="1" destOrd="0" presId="urn:microsoft.com/office/officeart/2008/layout/LinedList"/>
    <dgm:cxn modelId="{61F5E3D1-1D67-40C9-AD6C-E8816397510A}" type="presParOf" srcId="{D7DCD61D-94FD-40F4-A33C-CC7D9CC1C9D0}" destId="{F8517BA4-85A8-4C9C-BB38-372AFC01EF68}" srcOrd="2" destOrd="0" presId="urn:microsoft.com/office/officeart/2008/layout/LinedList"/>
    <dgm:cxn modelId="{78E09783-B16E-4BD2-B26B-DC3295C3480A}" type="presParOf" srcId="{D7DCD61D-94FD-40F4-A33C-CC7D9CC1C9D0}" destId="{6CF2B0CA-3C76-4F6C-8189-44EA7CC12190}" srcOrd="3" destOrd="0" presId="urn:microsoft.com/office/officeart/2008/layout/LinedList"/>
    <dgm:cxn modelId="{0E4D26FB-7124-4238-AC41-9565070EA1D3}" type="presParOf" srcId="{6CF2B0CA-3C76-4F6C-8189-44EA7CC12190}" destId="{24EA0071-9B2F-4AEF-9CAF-D0B66ECC3FD8}" srcOrd="0" destOrd="0" presId="urn:microsoft.com/office/officeart/2008/layout/LinedList"/>
    <dgm:cxn modelId="{372E5947-F9AF-4663-A071-CEA891133396}" type="presParOf" srcId="{6CF2B0CA-3C76-4F6C-8189-44EA7CC12190}" destId="{141252F3-A3CE-4920-A235-3AA613A28DDA}" srcOrd="1" destOrd="0" presId="urn:microsoft.com/office/officeart/2008/layout/LinedList"/>
    <dgm:cxn modelId="{61ED764A-B11D-480F-B37A-A6A39D526AAA}" type="presParOf" srcId="{D7DCD61D-94FD-40F4-A33C-CC7D9CC1C9D0}" destId="{BDDB2E71-D39C-47C7-B082-2B778AC963B2}" srcOrd="4" destOrd="0" presId="urn:microsoft.com/office/officeart/2008/layout/LinedList"/>
    <dgm:cxn modelId="{1F906F21-7DDE-4FED-8B98-FFD207FE91F1}" type="presParOf" srcId="{D7DCD61D-94FD-40F4-A33C-CC7D9CC1C9D0}" destId="{22DBB449-B27C-40E8-A85D-68130EF86497}" srcOrd="5" destOrd="0" presId="urn:microsoft.com/office/officeart/2008/layout/LinedList"/>
    <dgm:cxn modelId="{8282017D-90A5-46EA-9645-3A504567C0BA}" type="presParOf" srcId="{22DBB449-B27C-40E8-A85D-68130EF86497}" destId="{F0C28C89-C235-46CA-A895-934FC5BBB4C7}" srcOrd="0" destOrd="0" presId="urn:microsoft.com/office/officeart/2008/layout/LinedList"/>
    <dgm:cxn modelId="{DE354999-3149-4DAB-BDF4-96E49F71E41D}" type="presParOf" srcId="{22DBB449-B27C-40E8-A85D-68130EF86497}" destId="{ED085985-E9C7-4EC9-9D48-68BD594B4E4F}" srcOrd="1" destOrd="0" presId="urn:microsoft.com/office/officeart/2008/layout/LinedList"/>
    <dgm:cxn modelId="{A75E8B00-21C1-45F3-9256-FB1F5E3E7F80}" type="presParOf" srcId="{D7DCD61D-94FD-40F4-A33C-CC7D9CC1C9D0}" destId="{F115014F-4511-461A-8300-09885DC11785}" srcOrd="6" destOrd="0" presId="urn:microsoft.com/office/officeart/2008/layout/LinedList"/>
    <dgm:cxn modelId="{C26BE307-820B-4945-820E-C73C9FFAB44D}" type="presParOf" srcId="{D7DCD61D-94FD-40F4-A33C-CC7D9CC1C9D0}" destId="{553BB389-813E-4756-A939-B5F0111E16C4}" srcOrd="7" destOrd="0" presId="urn:microsoft.com/office/officeart/2008/layout/LinedList"/>
    <dgm:cxn modelId="{0CA90936-B095-48AC-ACDC-030E1C2A01BE}" type="presParOf" srcId="{553BB389-813E-4756-A939-B5F0111E16C4}" destId="{F21C174B-551C-4C37-83AE-C07513E9DBC2}" srcOrd="0" destOrd="0" presId="urn:microsoft.com/office/officeart/2008/layout/LinedList"/>
    <dgm:cxn modelId="{C61A9E5E-E2FF-44A5-B592-DE683371A36C}" type="presParOf" srcId="{553BB389-813E-4756-A939-B5F0111E16C4}" destId="{D531FA73-0B02-468A-A2FF-0414A4D90E26}" srcOrd="1" destOrd="0" presId="urn:microsoft.com/office/officeart/2008/layout/LinedList"/>
    <dgm:cxn modelId="{F671784F-F778-4BE3-83D5-339987D9CA36}" type="presParOf" srcId="{D7DCD61D-94FD-40F4-A33C-CC7D9CC1C9D0}" destId="{3189868C-A2AA-4ECA-990F-9FFFEFB130DE}" srcOrd="8" destOrd="0" presId="urn:microsoft.com/office/officeart/2008/layout/LinedList"/>
    <dgm:cxn modelId="{ABF17D5E-BFDC-44F5-A690-E7E3DB81A280}" type="presParOf" srcId="{D7DCD61D-94FD-40F4-A33C-CC7D9CC1C9D0}" destId="{4705BA64-5654-4F27-A8D9-7D4152696185}" srcOrd="9" destOrd="0" presId="urn:microsoft.com/office/officeart/2008/layout/LinedList"/>
    <dgm:cxn modelId="{00E3B6BE-81A0-4077-81AE-E0F480679EB6}" type="presParOf" srcId="{4705BA64-5654-4F27-A8D9-7D4152696185}" destId="{83DF2C9C-BD8F-41A2-B4D9-9089157A9674}" srcOrd="0" destOrd="0" presId="urn:microsoft.com/office/officeart/2008/layout/LinedList"/>
    <dgm:cxn modelId="{D718D087-5358-452C-9C23-794146BD8391}" type="presParOf" srcId="{4705BA64-5654-4F27-A8D9-7D4152696185}" destId="{C9A302C5-C13E-4042-B1DE-2D16BA762BBE}" srcOrd="1" destOrd="0" presId="urn:microsoft.com/office/officeart/2008/layout/LinedList"/>
    <dgm:cxn modelId="{F48CA15D-2604-4392-B15F-491FDC7C0C44}" type="presParOf" srcId="{D7DCD61D-94FD-40F4-A33C-CC7D9CC1C9D0}" destId="{88FE6136-5A51-453F-8DFF-05C1FD6F027A}" srcOrd="10" destOrd="0" presId="urn:microsoft.com/office/officeart/2008/layout/LinedList"/>
    <dgm:cxn modelId="{7C755E39-A8A6-4FD2-834B-6C8D2419CDC5}" type="presParOf" srcId="{D7DCD61D-94FD-40F4-A33C-CC7D9CC1C9D0}" destId="{F50FF7AD-2147-4B76-83B7-87606A23E411}" srcOrd="11" destOrd="0" presId="urn:microsoft.com/office/officeart/2008/layout/LinedList"/>
    <dgm:cxn modelId="{FA05602C-3CD0-428F-9EBC-64079529F4BE}" type="presParOf" srcId="{F50FF7AD-2147-4B76-83B7-87606A23E411}" destId="{827045E3-F793-491D-B4CF-1282CA080C50}" srcOrd="0" destOrd="0" presId="urn:microsoft.com/office/officeart/2008/layout/LinedList"/>
    <dgm:cxn modelId="{17E1C8BD-7A20-443F-B98F-60713144EBAD}" type="presParOf" srcId="{F50FF7AD-2147-4B76-83B7-87606A23E411}" destId="{5BB5E4AF-21C6-41C1-A93C-FB19D6F144F3}" srcOrd="1" destOrd="0" presId="urn:microsoft.com/office/officeart/2008/layout/LinedList"/>
    <dgm:cxn modelId="{DB9D6A3D-1F98-4E2B-9558-AA1A19288617}" type="presParOf" srcId="{D7DCD61D-94FD-40F4-A33C-CC7D9CC1C9D0}" destId="{96894B68-6101-4120-B66B-4DEDB9D6CE41}" srcOrd="12" destOrd="0" presId="urn:microsoft.com/office/officeart/2008/layout/LinedList"/>
    <dgm:cxn modelId="{C38E2636-7BBD-44E5-ABA6-59819A38C894}" type="presParOf" srcId="{D7DCD61D-94FD-40F4-A33C-CC7D9CC1C9D0}" destId="{4437CF83-3344-43AC-AED7-951A87553904}" srcOrd="13" destOrd="0" presId="urn:microsoft.com/office/officeart/2008/layout/LinedList"/>
    <dgm:cxn modelId="{67CD69CB-4FB6-4E55-8996-61D941E1BBF2}" type="presParOf" srcId="{4437CF83-3344-43AC-AED7-951A87553904}" destId="{1974C042-D406-48A6-9D9D-7C8AEB5405F5}" srcOrd="0" destOrd="0" presId="urn:microsoft.com/office/officeart/2008/layout/LinedList"/>
    <dgm:cxn modelId="{E5091351-4B60-4AAA-9D4C-BF360AD90E2E}" type="presParOf" srcId="{4437CF83-3344-43AC-AED7-951A87553904}" destId="{FADD2108-10E5-4751-9466-099E8A23DD09}" srcOrd="1" destOrd="0" presId="urn:microsoft.com/office/officeart/2008/layout/LinedList"/>
    <dgm:cxn modelId="{EE00057D-DD1A-4F68-890B-D9B438AE532E}" type="presParOf" srcId="{D7DCD61D-94FD-40F4-A33C-CC7D9CC1C9D0}" destId="{94645A97-4E85-4AE9-997E-229D0D827A47}" srcOrd="14" destOrd="0" presId="urn:microsoft.com/office/officeart/2008/layout/LinedList"/>
    <dgm:cxn modelId="{F46366C6-97FD-48AB-B87B-212DC447FC4A}" type="presParOf" srcId="{D7DCD61D-94FD-40F4-A33C-CC7D9CC1C9D0}" destId="{ADA103DC-FDA7-419C-ABFD-35B3DE1B96FD}" srcOrd="15" destOrd="0" presId="urn:microsoft.com/office/officeart/2008/layout/LinedList"/>
    <dgm:cxn modelId="{F17ECFC5-AC06-4981-B993-9A65659653ED}" type="presParOf" srcId="{ADA103DC-FDA7-419C-ABFD-35B3DE1B96FD}" destId="{EAFD1E33-D0DB-4CA9-B1ED-73E4241F3B86}" srcOrd="0" destOrd="0" presId="urn:microsoft.com/office/officeart/2008/layout/LinedList"/>
    <dgm:cxn modelId="{ECC1DF0A-F026-4A18-883A-A07E2FE66E9A}" type="presParOf" srcId="{ADA103DC-FDA7-419C-ABFD-35B3DE1B96FD}" destId="{B94594E2-9AE5-440C-9AEC-F57BB5C19B31}" srcOrd="1" destOrd="0" presId="urn:microsoft.com/office/officeart/2008/layout/LinedList"/>
    <dgm:cxn modelId="{1178417C-3DF4-4120-A4E4-1DB1D56DA60B}" type="presParOf" srcId="{D7DCD61D-94FD-40F4-A33C-CC7D9CC1C9D0}" destId="{370FD697-075C-4FA5-8B90-A00CEBFB9EE1}" srcOrd="16" destOrd="0" presId="urn:microsoft.com/office/officeart/2008/layout/LinedList"/>
    <dgm:cxn modelId="{C5295A6F-95E3-4DDD-B615-C66B21D9C4E5}" type="presParOf" srcId="{D7DCD61D-94FD-40F4-A33C-CC7D9CC1C9D0}" destId="{56A0E1CD-5752-4308-9A16-9420E2BCF849}" srcOrd="17" destOrd="0" presId="urn:microsoft.com/office/officeart/2008/layout/LinedList"/>
    <dgm:cxn modelId="{0F1FF289-5419-4FAD-AE0B-A6123E1CB1A6}" type="presParOf" srcId="{56A0E1CD-5752-4308-9A16-9420E2BCF849}" destId="{CFDB6CE6-2FA1-4DD4-AE30-710C3558EFBB}" srcOrd="0" destOrd="0" presId="urn:microsoft.com/office/officeart/2008/layout/LinedList"/>
    <dgm:cxn modelId="{C30A0CE2-313A-45FD-B340-250F3681334F}" type="presParOf" srcId="{56A0E1CD-5752-4308-9A16-9420E2BCF849}" destId="{DF957366-6A6E-4D4B-8E5B-B05CCDE13F4D}" srcOrd="1" destOrd="0" presId="urn:microsoft.com/office/officeart/2008/layout/LinedList"/>
    <dgm:cxn modelId="{9C81C981-1210-4A01-937D-59A739ED0963}" type="presParOf" srcId="{D7DCD61D-94FD-40F4-A33C-CC7D9CC1C9D0}" destId="{511D9B31-5B36-4025-8AB7-8D6F069817CF}" srcOrd="18" destOrd="0" presId="urn:microsoft.com/office/officeart/2008/layout/LinedList"/>
    <dgm:cxn modelId="{BC9C8244-12ED-43B8-AA48-FA3B764676B1}" type="presParOf" srcId="{D7DCD61D-94FD-40F4-A33C-CC7D9CC1C9D0}" destId="{A0C2BC6D-4F04-423E-AD5E-048A24D00C02}" srcOrd="19" destOrd="0" presId="urn:microsoft.com/office/officeart/2008/layout/LinedList"/>
    <dgm:cxn modelId="{F3A88E95-09FB-4245-BA0F-29875C0F3D96}" type="presParOf" srcId="{A0C2BC6D-4F04-423E-AD5E-048A24D00C02}" destId="{794A012E-DDD2-427F-9E17-9D94C858225F}" srcOrd="0" destOrd="0" presId="urn:microsoft.com/office/officeart/2008/layout/LinedList"/>
    <dgm:cxn modelId="{6A8D37C3-70AC-434D-A48B-8AA355A6F82D}" type="presParOf" srcId="{A0C2BC6D-4F04-423E-AD5E-048A24D00C02}" destId="{6958FEF9-34AB-4C93-9AB0-348FFA84CCA1}" srcOrd="1" destOrd="0" presId="urn:microsoft.com/office/officeart/2008/layout/LinedList"/>
    <dgm:cxn modelId="{20D4C7E8-3273-487B-8EC6-A8DEA6866E2F}" type="presParOf" srcId="{D7DCD61D-94FD-40F4-A33C-CC7D9CC1C9D0}" destId="{1889100A-A429-4E94-BF07-466404774003}" srcOrd="20" destOrd="0" presId="urn:microsoft.com/office/officeart/2008/layout/LinedList"/>
    <dgm:cxn modelId="{4F929BDE-FE0F-4936-96FE-54E4CF89F90F}" type="presParOf" srcId="{D7DCD61D-94FD-40F4-A33C-CC7D9CC1C9D0}" destId="{C48B1A84-438C-4DD2-87BD-DDB2FA244C44}" srcOrd="21" destOrd="0" presId="urn:microsoft.com/office/officeart/2008/layout/LinedList"/>
    <dgm:cxn modelId="{CCFCBA4E-AA9D-4464-8C23-D4A77854F4A0}" type="presParOf" srcId="{C48B1A84-438C-4DD2-87BD-DDB2FA244C44}" destId="{8ED2ABCB-1AA3-499C-868A-4A58A45FC5DF}" srcOrd="0" destOrd="0" presId="urn:microsoft.com/office/officeart/2008/layout/LinedList"/>
    <dgm:cxn modelId="{FF13C4F7-855E-4DEB-995E-2E2278919A28}" type="presParOf" srcId="{C48B1A84-438C-4DD2-87BD-DDB2FA244C44}" destId="{310BD66E-A427-4FEE-80C5-05F8FEB6D9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63374-E3F4-4EA3-9B38-905A81FCF36B}">
      <dsp:nvSpPr>
        <dsp:cNvPr id="0" name=""/>
        <dsp:cNvSpPr/>
      </dsp:nvSpPr>
      <dsp:spPr>
        <a:xfrm>
          <a:off x="0" y="2461"/>
          <a:ext cx="85689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8BBD0-749B-486B-9633-5A4CC0958671}">
      <dsp:nvSpPr>
        <dsp:cNvPr id="0" name=""/>
        <dsp:cNvSpPr/>
      </dsp:nvSpPr>
      <dsp:spPr>
        <a:xfrm>
          <a:off x="0" y="2461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- Kısa ve uzun dönem borçlanma politikası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61"/>
        <a:ext cx="8568952" cy="457785"/>
      </dsp:txXfrm>
    </dsp:sp>
    <dsp:sp modelId="{F8517BA4-85A8-4C9C-BB38-372AFC01EF68}">
      <dsp:nvSpPr>
        <dsp:cNvPr id="0" name=""/>
        <dsp:cNvSpPr/>
      </dsp:nvSpPr>
      <dsp:spPr>
        <a:xfrm>
          <a:off x="0" y="460246"/>
          <a:ext cx="8568952" cy="0"/>
        </a:xfrm>
        <a:prstGeom prst="line">
          <a:avLst/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A0071-9B2F-4AEF-9CAF-D0B66ECC3FD8}">
      <dsp:nvSpPr>
        <dsp:cNvPr id="0" name=""/>
        <dsp:cNvSpPr/>
      </dsp:nvSpPr>
      <dsp:spPr>
        <a:xfrm>
          <a:off x="0" y="460246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- Kiralama ve satın alma politikaları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60246"/>
        <a:ext cx="8568952" cy="457785"/>
      </dsp:txXfrm>
    </dsp:sp>
    <dsp:sp modelId="{BDDB2E71-D39C-47C7-B082-2B778AC963B2}">
      <dsp:nvSpPr>
        <dsp:cNvPr id="0" name=""/>
        <dsp:cNvSpPr/>
      </dsp:nvSpPr>
      <dsp:spPr>
        <a:xfrm>
          <a:off x="0" y="918031"/>
          <a:ext cx="8568952" cy="0"/>
        </a:xfrm>
        <a:prstGeom prst="lin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28C89-C235-46CA-A895-934FC5BBB4C7}">
      <dsp:nvSpPr>
        <dsp:cNvPr id="0" name=""/>
        <dsp:cNvSpPr/>
      </dsp:nvSpPr>
      <dsp:spPr>
        <a:xfrm>
          <a:off x="0" y="918031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- Yatırım risk politikaları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18031"/>
        <a:ext cx="8568952" cy="457785"/>
      </dsp:txXfrm>
    </dsp:sp>
    <dsp:sp modelId="{F115014F-4511-461A-8300-09885DC11785}">
      <dsp:nvSpPr>
        <dsp:cNvPr id="0" name=""/>
        <dsp:cNvSpPr/>
      </dsp:nvSpPr>
      <dsp:spPr>
        <a:xfrm>
          <a:off x="0" y="1375816"/>
          <a:ext cx="8568952" cy="0"/>
        </a:xfrm>
        <a:prstGeom prst="line">
          <a:avLst/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C174B-551C-4C37-83AE-C07513E9DBC2}">
      <dsp:nvSpPr>
        <dsp:cNvPr id="0" name=""/>
        <dsp:cNvSpPr/>
      </dsp:nvSpPr>
      <dsp:spPr>
        <a:xfrm>
          <a:off x="0" y="1375816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tr-TR" sz="2200" b="0" kern="1200" dirty="0" err="1" smtClean="0">
              <a:latin typeface="Times New Roman" pitchFamily="18" charset="0"/>
              <a:cs typeface="Times New Roman" pitchFamily="18" charset="0"/>
            </a:rPr>
            <a:t>Dividant</a:t>
          </a: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 politikası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75816"/>
        <a:ext cx="8568952" cy="457785"/>
      </dsp:txXfrm>
    </dsp:sp>
    <dsp:sp modelId="{3189868C-A2AA-4ECA-990F-9FFFEFB130DE}">
      <dsp:nvSpPr>
        <dsp:cNvPr id="0" name=""/>
        <dsp:cNvSpPr/>
      </dsp:nvSpPr>
      <dsp:spPr>
        <a:xfrm>
          <a:off x="0" y="1833602"/>
          <a:ext cx="8568952" cy="0"/>
        </a:xfrm>
        <a:prstGeom prst="lin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F2C9C-BD8F-41A2-B4D9-9089157A9674}">
      <dsp:nvSpPr>
        <dsp:cNvPr id="0" name=""/>
        <dsp:cNvSpPr/>
      </dsp:nvSpPr>
      <dsp:spPr>
        <a:xfrm>
          <a:off x="0" y="1833602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- Hisse senedi veya tahvil seçenekleri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33602"/>
        <a:ext cx="8568952" cy="457785"/>
      </dsp:txXfrm>
    </dsp:sp>
    <dsp:sp modelId="{88FE6136-5A51-453F-8DFF-05C1FD6F027A}">
      <dsp:nvSpPr>
        <dsp:cNvPr id="0" name=""/>
        <dsp:cNvSpPr/>
      </dsp:nvSpPr>
      <dsp:spPr>
        <a:xfrm>
          <a:off x="0" y="2291387"/>
          <a:ext cx="8568952" cy="0"/>
        </a:xfrm>
        <a:prstGeom prst="lin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045E3-F793-491D-B4CF-1282CA080C50}">
      <dsp:nvSpPr>
        <dsp:cNvPr id="0" name=""/>
        <dsp:cNvSpPr/>
      </dsp:nvSpPr>
      <dsp:spPr>
        <a:xfrm>
          <a:off x="0" y="2291387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effectLst/>
              <a:latin typeface="Times New Roman" pitchFamily="18" charset="0"/>
              <a:cs typeface="Times New Roman" pitchFamily="18" charset="0"/>
            </a:rPr>
            <a:t>- Büyüme fonları içerden mi dışarıdan mı olacak?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91387"/>
        <a:ext cx="8568952" cy="457785"/>
      </dsp:txXfrm>
    </dsp:sp>
    <dsp:sp modelId="{96894B68-6101-4120-B66B-4DEDB9D6CE41}">
      <dsp:nvSpPr>
        <dsp:cNvPr id="0" name=""/>
        <dsp:cNvSpPr/>
      </dsp:nvSpPr>
      <dsp:spPr>
        <a:xfrm>
          <a:off x="0" y="2749172"/>
          <a:ext cx="8568952" cy="0"/>
        </a:xfrm>
        <a:prstGeom prst="lin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4C042-D406-48A6-9D9D-7C8AEB5405F5}">
      <dsp:nvSpPr>
        <dsp:cNvPr id="0" name=""/>
        <dsp:cNvSpPr/>
      </dsp:nvSpPr>
      <dsp:spPr>
        <a:xfrm>
          <a:off x="0" y="2749172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b="0" kern="1200" dirty="0" smtClean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2749172"/>
        <a:ext cx="8568952" cy="457785"/>
      </dsp:txXfrm>
    </dsp:sp>
    <dsp:sp modelId="{94645A97-4E85-4AE9-997E-229D0D827A47}">
      <dsp:nvSpPr>
        <dsp:cNvPr id="0" name=""/>
        <dsp:cNvSpPr/>
      </dsp:nvSpPr>
      <dsp:spPr>
        <a:xfrm>
          <a:off x="0" y="3206957"/>
          <a:ext cx="8568952" cy="0"/>
        </a:xfrm>
        <a:prstGeom prst="line">
          <a:avLst/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D1E33-D0DB-4CA9-B1ED-73E4241F3B86}">
      <dsp:nvSpPr>
        <dsp:cNvPr id="0" name=""/>
        <dsp:cNvSpPr/>
      </dsp:nvSpPr>
      <dsp:spPr>
        <a:xfrm>
          <a:off x="0" y="3206957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effectLst/>
              <a:latin typeface="Times New Roman" pitchFamily="18" charset="0"/>
              <a:cs typeface="Times New Roman" pitchFamily="18" charset="0"/>
            </a:rPr>
            <a:t>- Stok politikaları (mamul ve hammadde), stok devir hızı</a:t>
          </a:r>
        </a:p>
      </dsp:txBody>
      <dsp:txXfrm>
        <a:off x="0" y="3206957"/>
        <a:ext cx="8568952" cy="457785"/>
      </dsp:txXfrm>
    </dsp:sp>
    <dsp:sp modelId="{370FD697-075C-4FA5-8B90-A00CEBFB9EE1}">
      <dsp:nvSpPr>
        <dsp:cNvPr id="0" name=""/>
        <dsp:cNvSpPr/>
      </dsp:nvSpPr>
      <dsp:spPr>
        <a:xfrm>
          <a:off x="0" y="3664743"/>
          <a:ext cx="8568952" cy="0"/>
        </a:xfrm>
        <a:prstGeom prst="lin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B6CE6-2FA1-4DD4-AE30-710C3558EFBB}">
      <dsp:nvSpPr>
        <dsp:cNvPr id="0" name=""/>
        <dsp:cNvSpPr/>
      </dsp:nvSpPr>
      <dsp:spPr>
        <a:xfrm>
          <a:off x="0" y="3664743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effectLst/>
              <a:latin typeface="Times New Roman" pitchFamily="18" charset="0"/>
              <a:cs typeface="Times New Roman" pitchFamily="18" charset="0"/>
            </a:rPr>
            <a:t>- Alacaklarla ilgili politikalar (devir hızı)</a:t>
          </a:r>
        </a:p>
      </dsp:txBody>
      <dsp:txXfrm>
        <a:off x="0" y="3664743"/>
        <a:ext cx="8568952" cy="457785"/>
      </dsp:txXfrm>
    </dsp:sp>
    <dsp:sp modelId="{511D9B31-5B36-4025-8AB7-8D6F069817CF}">
      <dsp:nvSpPr>
        <dsp:cNvPr id="0" name=""/>
        <dsp:cNvSpPr/>
      </dsp:nvSpPr>
      <dsp:spPr>
        <a:xfrm>
          <a:off x="0" y="4122528"/>
          <a:ext cx="8568952" cy="0"/>
        </a:xfrm>
        <a:prstGeom prst="line">
          <a:avLst/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A012E-DDD2-427F-9E17-9D94C858225F}">
      <dsp:nvSpPr>
        <dsp:cNvPr id="0" name=""/>
        <dsp:cNvSpPr/>
      </dsp:nvSpPr>
      <dsp:spPr>
        <a:xfrm>
          <a:off x="0" y="4122528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effectLst/>
              <a:latin typeface="Times New Roman" pitchFamily="18" charset="0"/>
              <a:cs typeface="Times New Roman" pitchFamily="18" charset="0"/>
            </a:rPr>
            <a:t>- Ne kadar nakit ne kadar diğer varlıklardan bulunduralım?</a:t>
          </a:r>
        </a:p>
      </dsp:txBody>
      <dsp:txXfrm>
        <a:off x="0" y="4122528"/>
        <a:ext cx="8568952" cy="457785"/>
      </dsp:txXfrm>
    </dsp:sp>
    <dsp:sp modelId="{1889100A-A429-4E94-BF07-466404774003}">
      <dsp:nvSpPr>
        <dsp:cNvPr id="0" name=""/>
        <dsp:cNvSpPr/>
      </dsp:nvSpPr>
      <dsp:spPr>
        <a:xfrm>
          <a:off x="0" y="4580313"/>
          <a:ext cx="8568952" cy="0"/>
        </a:xfrm>
        <a:prstGeom prst="lin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2ABCB-1AA3-499C-868A-4A58A45FC5DF}">
      <dsp:nvSpPr>
        <dsp:cNvPr id="0" name=""/>
        <dsp:cNvSpPr/>
      </dsp:nvSpPr>
      <dsp:spPr>
        <a:xfrm>
          <a:off x="0" y="4580313"/>
          <a:ext cx="8568952" cy="457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0" kern="1200" dirty="0" smtClean="0">
              <a:effectLst/>
              <a:latin typeface="Times New Roman" pitchFamily="18" charset="0"/>
              <a:cs typeface="Times New Roman" pitchFamily="18" charset="0"/>
            </a:rPr>
            <a:t>- Duran varlıkların kullanım politikaları (amortismanlar)</a:t>
          </a:r>
          <a:endParaRPr lang="tr-TR" sz="22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4580313"/>
        <a:ext cx="8568952" cy="457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C79A7-9459-458B-82BE-346D1DE536FA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A85F-CB8D-438D-91D5-CC1C53BE64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655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F220D-6ACE-478D-B6B0-D74D33B82FAB}" type="slidenum">
              <a:rPr lang="tr-TR"/>
              <a:pPr/>
              <a:t>2</a:t>
            </a:fld>
            <a:endParaRPr lang="tr-T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59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889D0-43FA-48EE-8C40-9E449929731E}" type="slidenum">
              <a:rPr lang="tr-TR"/>
              <a:pPr/>
              <a:t>17</a:t>
            </a:fld>
            <a:endParaRPr lang="tr-T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216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3B445-6A6F-45F9-814C-D8F5E26D62AB}" type="slidenum">
              <a:rPr lang="tr-TR"/>
              <a:pPr/>
              <a:t>18</a:t>
            </a:fld>
            <a:endParaRPr lang="tr-T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92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CF9FC-A7FB-45F7-95C7-E09770EFDED4}" type="slidenum">
              <a:rPr lang="tr-TR"/>
              <a:pPr/>
              <a:t>3</a:t>
            </a:fld>
            <a:endParaRPr lang="tr-T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11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720B8-7880-496F-86FA-97B6BFB5E61E}" type="slidenum">
              <a:rPr lang="tr-TR"/>
              <a:pPr/>
              <a:t>4</a:t>
            </a:fld>
            <a:endParaRPr lang="tr-TR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99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016D1-AD56-4E9D-8E1F-8C1EC72B6EAC}" type="slidenum">
              <a:rPr lang="tr-TR"/>
              <a:pPr/>
              <a:t>5</a:t>
            </a:fld>
            <a:endParaRPr lang="tr-T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13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40CE2-00D7-45D5-A9CB-4C06C90534BB}" type="slidenum">
              <a:rPr lang="tr-TR"/>
              <a:pPr/>
              <a:t>8</a:t>
            </a:fld>
            <a:endParaRPr lang="tr-T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19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3C065-E234-4B88-B62D-354FEB661C49}" type="slidenum">
              <a:rPr lang="tr-TR"/>
              <a:pPr/>
              <a:t>9</a:t>
            </a:fld>
            <a:endParaRPr lang="tr-TR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6C8E4-FEB0-4FBB-AE38-60F6861ABD38}" type="slidenum">
              <a:rPr lang="tr-TR"/>
              <a:pPr/>
              <a:t>10</a:t>
            </a:fld>
            <a:endParaRPr lang="tr-T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961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6DF5E-4970-4445-90C9-E713A91E4CE9}" type="slidenum">
              <a:rPr lang="tr-TR"/>
              <a:pPr/>
              <a:t>13</a:t>
            </a:fld>
            <a:endParaRPr lang="tr-TR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684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EF87A-BAE9-4ABB-B20D-B833BBC3360F}" type="slidenum">
              <a:rPr lang="tr-TR"/>
              <a:pPr/>
              <a:t>15</a:t>
            </a:fld>
            <a:endParaRPr lang="tr-TR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53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96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79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3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60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44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7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19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05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06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8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AB1A-394B-4CF4-A4B8-775AB3256DF7}" type="datetimeFigureOut">
              <a:rPr lang="tr-TR" smtClean="0"/>
              <a:pPr/>
              <a:t>21.12.2021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667E-C52A-4687-AD92-C4DF95C20B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6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Yasemin.KLMN-AA0CC8569B\Desktop\Stratejik Yonetim\soyut\ys\Abstract_wallpaper_2_by_ganoder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7536" y="50"/>
            <a:ext cx="9151536" cy="68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7504" y="404664"/>
            <a:ext cx="9702824" cy="203132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tr-TR" sz="4200" b="1" dirty="0" smtClean="0">
                <a:ln>
                  <a:prstDash val="solid"/>
                </a:ln>
                <a:gradFill flip="none" rotWithShape="1">
                  <a:gsLst>
                    <a:gs pos="0">
                      <a:srgbClr val="EDF268"/>
                    </a:gs>
                    <a:gs pos="28000">
                      <a:srgbClr val="D4DEFF"/>
                    </a:gs>
                    <a:gs pos="56000">
                      <a:srgbClr val="D4DEFF"/>
                    </a:gs>
                    <a:gs pos="96000">
                      <a:srgbClr val="FF49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Book Antiqua" pitchFamily="18" charset="0"/>
                <a:cs typeface="Tahoma" pitchFamily="34" charset="0"/>
              </a:rPr>
              <a:t>İŞLEVSEL DÜZEY STRATEJİLERİ VEYA POLİTİKALARININ BELİRLENMESİ</a:t>
            </a:r>
            <a:endParaRPr lang="tr-TR" sz="4200" b="1" dirty="0">
              <a:ln>
                <a:prstDash val="solid"/>
              </a:ln>
              <a:gradFill flip="none" rotWithShape="1">
                <a:gsLst>
                  <a:gs pos="0">
                    <a:srgbClr val="EDF268"/>
                  </a:gs>
                  <a:gs pos="28000">
                    <a:srgbClr val="D4DEFF"/>
                  </a:gs>
                  <a:gs pos="56000">
                    <a:srgbClr val="D4DEFF"/>
                  </a:gs>
                  <a:gs pos="96000">
                    <a:srgbClr val="FF49F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Book Antiqua" pitchFamily="18" charset="0"/>
              <a:cs typeface="Tahoma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9512" y="3068886"/>
            <a:ext cx="6400800" cy="115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tr-T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STRATEJİK YÖNETİMDE </a:t>
            </a:r>
            <a:endParaRPr lang="tr-T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tr-T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VAKA </a:t>
            </a:r>
            <a:r>
              <a:rPr lang="tr-T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ANALİZLERİ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endParaRPr lang="tr-TR" sz="3600" dirty="0"/>
          </a:p>
        </p:txBody>
      </p:sp>
      <p:sp>
        <p:nvSpPr>
          <p:cNvPr id="5" name="Dikdörtgen 4"/>
          <p:cNvSpPr/>
          <p:nvPr/>
        </p:nvSpPr>
        <p:spPr>
          <a:xfrm>
            <a:off x="4924155" y="6165304"/>
            <a:ext cx="4256357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Prof. Dr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CEMAL ZEHİR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Yönetim ve Organizasyon Ana Bilim Dalı</a:t>
            </a:r>
            <a:endParaRPr lang="tr-TR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085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5"/>
            <a:ext cx="8280920" cy="3312367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185738" indent="-185738" defTabSz="762000">
              <a:lnSpc>
                <a:spcPct val="110000"/>
              </a:lnSpc>
              <a:buSzPct val="105000"/>
              <a:buFont typeface="Wingdings" pitchFamily="2" charset="2"/>
              <a:buChar char="w"/>
            </a:pPr>
            <a:endParaRPr lang="tr-TR" sz="2400" b="1" dirty="0" smtClean="0">
              <a:solidFill>
                <a:srgbClr val="33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Yeni hammadde kaynaklarına ihtiyaç varsa bunlar nereden sağlanabilir?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Hammadde temininde sorunlar var mı?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Tek satıcı mı çok satıcı mı? 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Dikey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entegrasyona gidilebilir mi?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252536" y="1027584"/>
            <a:ext cx="9649072" cy="4572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ÜRETİM VE SATIN ALMA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flipV="1">
            <a:off x="107504" y="116632"/>
            <a:ext cx="0" cy="648072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5" name="Picture 3" descr="C:\Documents and Settings\Yasemin.KLMN-AA0CC8569B\Desktop\Stratejik Yonetim\strateji\misy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296" y="3197350"/>
            <a:ext cx="3124200" cy="3543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5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68560" y="739552"/>
            <a:ext cx="9649072" cy="4572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ÜRETİM VE SATIN ALMA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107504" y="116632"/>
            <a:ext cx="0" cy="648072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9218" name="Picture 2" descr="C:\Documents and Settings\Yasemin.KLMN-AA0CC8569B\Desktop\Stratejik Yonetim\strateji\images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0" b="6476"/>
          <a:stretch/>
        </p:blipFill>
        <p:spPr bwMode="auto">
          <a:xfrm>
            <a:off x="4860032" y="5013176"/>
            <a:ext cx="4248472" cy="18448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568952" cy="442595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Satıcılardan malzeme alırken en ekonomik sipariş miktarı ve sipariş periyodları ne olmalıdır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İşletmenin kalite politikası ne olmalıdır? Kalite iyileştirme programlarından (kalite çemberleri, istatistiksel kalite kontrolü, toplam kalite yönetimi) hangisi kullanılabilir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Makina, teçhizat ve donanımların bakım onarımı için nasıl bir program düzenlenmelidir?</a:t>
            </a:r>
          </a:p>
        </p:txBody>
      </p:sp>
    </p:spTree>
    <p:extLst>
      <p:ext uri="{BB962C8B-B14F-4D97-AF65-F5344CB8AC3E}">
        <p14:creationId xmlns:p14="http://schemas.microsoft.com/office/powerpoint/2010/main" val="32369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8784976" cy="442595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Üretim siparişe göre mi, kitle üretimimi, mevsimlik mi olacak?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Üretim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miktarı önceden programlanabilir mi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MRP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gibi bilgisayar destekli üretim planlama programları kullanılabilir mi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Mamul stokları için en alt ve en üst stok düzeyleri ne olmalıdır? Sıfır stok ile çalışmak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(JIT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yaklaşımı) işletmeye uygun mu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 Yarar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sağlar mı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İş kazalarını azaltmak için izlenecek politikalar?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tr-T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68560" y="692696"/>
            <a:ext cx="9649072" cy="4572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ÜRETİM VE SATIN ALMA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107504" y="116632"/>
            <a:ext cx="0" cy="648072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42" name="Picture 2" descr="C:\Documents and Settings\Yasemin.KLMN-AA0CC8569B\Desktop\Stratejik Yonetim\strateji\stratej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452063" cy="1916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3231" y="836712"/>
            <a:ext cx="9649767" cy="3810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sz="42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İNSAN KAYNAKLARINA İLİŞKİN POLİTİKALAR</a:t>
            </a:r>
            <a:endParaRPr lang="tr-TR" sz="42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107504" y="116632"/>
            <a:ext cx="0" cy="648072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266" name="Picture 2" descr="C:\Documents and Settings\Yasemin.KLMN-AA0CC8569B\Desktop\Stratejik Yonetim\strateji\upload-rekabet-sistem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1656184"/>
            <a:ext cx="2736304" cy="5013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16113"/>
            <a:ext cx="8077200" cy="4681239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Yeterli işgücüne sahip miyiz?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Yeni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işgücü  nereden sağlanabilir?</a:t>
            </a: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İşçi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eğitimi ile ilgili politikalar  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3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23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otation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Maaş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ve ödemeler nasıl olacak?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buClr>
                <a:srgbClr val="0085B4"/>
              </a:buClr>
              <a:buSzPct val="105000"/>
              <a:buNone/>
            </a:pP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Parça başına, aylık, haftalık, saatlik, prim ve teşvikler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Tatil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ve izinler nasıl belirlenecek?</a:t>
            </a: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-time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veya geçici işçi çalıştırma.</a:t>
            </a:r>
          </a:p>
        </p:txBody>
      </p:sp>
    </p:spTree>
    <p:extLst>
      <p:ext uri="{BB962C8B-B14F-4D97-AF65-F5344CB8AC3E}">
        <p14:creationId xmlns:p14="http://schemas.microsoft.com/office/powerpoint/2010/main" val="18806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3231" y="836712"/>
            <a:ext cx="9649767" cy="3810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sz="42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İNSAN KAYNAKLARINA İLİŞKİN POLİTİKALAR</a:t>
            </a:r>
            <a:endParaRPr lang="tr-TR" sz="42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290" name="Picture 2" descr="C:\Documents and Settings\Yasemin.KLMN-AA0CC8569B\Desktop\Stratejik Yonetim\strateji\services-manag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915816" cy="32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60848"/>
            <a:ext cx="8496944" cy="4392488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Terfi politikası ne olacak? İçerden mi dışardan mı? Dikey terfi ve yatay terfiler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Sosyal olanaklar ile ilgili olarak kreş, kafeterya, spor tesisleri vb.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temin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edilecek mi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Sağlık hizmetleri ve yardımlar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Performans ölçüm teknikleri ile ilgili kararlar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Sendikalar ile ilişkilerde izlenecek politikalar?</a:t>
            </a:r>
          </a:p>
        </p:txBody>
      </p:sp>
    </p:spTree>
    <p:extLst>
      <p:ext uri="{BB962C8B-B14F-4D97-AF65-F5344CB8AC3E}">
        <p14:creationId xmlns:p14="http://schemas.microsoft.com/office/powerpoint/2010/main" val="78370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Documents and Settings\Yasemin.KLMN-AA0CC8569B\Belgelerim\Downloads\küçükr\image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35452"/>
            <a:ext cx="1728192" cy="161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5867" y="620713"/>
            <a:ext cx="9216379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ARAŞTIRMA</a:t>
            </a:r>
            <a:r>
              <a:rPr lang="tr-TR" b="1" dirty="0" smtClean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VE GELİŞTİRME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249597" y="2204864"/>
            <a:ext cx="8786899" cy="433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r>
              <a:rPr lang="tr-TR" sz="2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AR-GE HANGİ KONUDA ÇALIŞACAK? </a:t>
            </a:r>
          </a:p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endParaRPr lang="tr-TR" sz="5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Maliyet düşürmek için ürün dizaynı üzerinde mi ?</a:t>
            </a: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endParaRPr lang="tr-T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Yeni ürünlerin geliştirilmesinde mi, yeni teknolojileri araştırmada mı ?</a:t>
            </a: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endParaRPr lang="tr-T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Ürünler  üzerinde deneyler yaparak kaliteyi artırmada mı....??</a:t>
            </a: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endParaRPr lang="tr-TR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762000">
              <a:spcBef>
                <a:spcPct val="15000"/>
              </a:spcBef>
              <a:buClr>
                <a:srgbClr val="0085B4"/>
              </a:buClr>
              <a:buSzPct val="100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Teknoloji liderliği mi, yoksa teknoloji takipçiliği mi?</a:t>
            </a:r>
          </a:p>
          <a:p>
            <a:pPr defTabSz="762000">
              <a:spcBef>
                <a:spcPct val="15000"/>
              </a:spcBef>
              <a:buClr>
                <a:srgbClr val="0085B4"/>
              </a:buClr>
              <a:buSzPct val="110000"/>
            </a:pP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r>
              <a:rPr lang="tr-TR" sz="23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ARAŞTIRMA: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Bilinmeyen bir şeyi ortaya koymak için</a:t>
            </a:r>
          </a:p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85738" indent="-185738" defTabSz="762000">
              <a:lnSpc>
                <a:spcPct val="105000"/>
              </a:lnSpc>
              <a:spcBef>
                <a:spcPct val="15000"/>
              </a:spcBef>
            </a:pPr>
            <a:r>
              <a:rPr lang="tr-TR" sz="23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GELİŞTİRME: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Mevcut bilgiyi uygulayarak etkinlik sağlamak içindir.</a:t>
            </a: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9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568952" cy="4032448"/>
          </a:xfrm>
        </p:spPr>
        <p:txBody>
          <a:bodyPr>
            <a:normAutofit/>
          </a:bodyPr>
          <a:lstStyle/>
          <a:p>
            <a:pPr algn="just"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Ar-ge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harcamaları ile strateji arası ilişki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BÜYÜME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- hem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araştırma hem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geliştirme, 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TASARRUF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- hiçbiri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olmayabilir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Tasarruf stratejisine geçişte ar-ge faaliyetlerini tamamen kaldırmak yerine görevlerini daha belirginleştirmek gerekir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5000"/>
              </a:lnSpc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Devlet araştırma kurumları ve üniversitelerle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işbirliği</a:t>
            </a:r>
          </a:p>
          <a:p>
            <a:pPr algn="just">
              <a:lnSpc>
                <a:spcPct val="105000"/>
              </a:lnSpc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Patent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, lisans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satın alma yada teknoloji transferi sonrası ar-ge ‘ </a:t>
            </a:r>
            <a:r>
              <a:rPr lang="tr-TR" sz="2300" dirty="0" err="1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 görevleri azaltılmamalı daha da geliştirmeye yönelik olmalıdır.</a:t>
            </a:r>
          </a:p>
          <a:p>
            <a:pPr algn="just">
              <a:spcBef>
                <a:spcPct val="15000"/>
              </a:spcBef>
              <a:buClr>
                <a:srgbClr val="0085B4"/>
              </a:buClr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35867" y="620713"/>
            <a:ext cx="9216379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ARAŞTIRMA</a:t>
            </a:r>
            <a:r>
              <a:rPr lang="tr-TR" b="1" dirty="0" smtClean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VE GELİŞTİRME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4" name="Picture 6" descr="C:\Documents and Settings\Yasemin.KLMN-AA0CC8569B\Belgelerim\Downloads\küçükr\images (1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64988"/>
            <a:ext cx="2016224" cy="179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7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19001"/>
            <a:ext cx="8898607" cy="993775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HALKLA İLİŞKİLER İLE İLGİLİ POLİTİKALAR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Documents and Settings\Yasemin.KLMN-AA0CC8569B\Belgelerim\Downloads\küçükr\images (19)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5024"/>
            <a:ext cx="2675643" cy="32048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32261"/>
            <a:ext cx="8712968" cy="4537099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İşletmenin büyüklüğü, devlete verdiği vergiler ne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kadar ?</a:t>
            </a: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Çevre koruması ile ilgili teknolojiler, ambalajlama teknikleri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Rakiplerle, hissedarlarla, halkla ilişkiler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nasıl ?</a:t>
            </a: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İşletmenin çevresel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yatırımları</a:t>
            </a:r>
          </a:p>
          <a:p>
            <a:pPr marL="0" indent="0" algn="just" defTabSz="762000">
              <a:buClr>
                <a:srgbClr val="0085B4"/>
              </a:buClr>
              <a:buNone/>
            </a:pPr>
            <a:r>
              <a: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(park</a:t>
            </a:r>
            <a:r>
              <a: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bahçe düzenleme, ibadethane, okul, vb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Hükümet üzerine lobi etkileri var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mı ?</a:t>
            </a: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Basın kuruluşlarının dikkatini çekmek için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yollar ?</a:t>
            </a: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Düz Bağlayıcı 3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64" y="563017"/>
            <a:ext cx="8641208" cy="993775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sz="42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HUKUKSAL KONULARA İLİŞKİN POLİTİKALAR</a:t>
            </a:r>
            <a:endParaRPr lang="tr-TR" sz="42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Yasemin.KLMN-AA0CC8569B\Belgelerim\Downloads\küçükr\images (1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66429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27287"/>
            <a:ext cx="8153400" cy="4010025"/>
          </a:xfrm>
          <a:noFill/>
          <a:ln/>
        </p:spPr>
        <p:txBody>
          <a:bodyPr lIns="92075" tIns="46038" rIns="92075" bIns="46038"/>
          <a:lstStyle/>
          <a:p>
            <a:pPr algn="just" defTabSz="762000">
              <a:lnSpc>
                <a:spcPct val="150000"/>
              </a:lnSpc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Reklam ile ilgili yasalar.(</a:t>
            </a:r>
            <a:r>
              <a: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Rekabet yasaları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defTabSz="762000">
              <a:lnSpc>
                <a:spcPct val="150000"/>
              </a:lnSpc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Personel istihdamı ile ilgili yasalar.</a:t>
            </a:r>
          </a:p>
          <a:p>
            <a:pPr algn="just" defTabSz="762000">
              <a:lnSpc>
                <a:spcPct val="150000"/>
              </a:lnSpc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Kar dağıtım, amortisman, şüpheli alacaklar ile ilgili yasalar.</a:t>
            </a:r>
          </a:p>
          <a:p>
            <a:pPr algn="just" defTabSz="762000">
              <a:lnSpc>
                <a:spcPct val="150000"/>
              </a:lnSpc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Başka işletmeler ile birleşmede söz konusu yasalar</a:t>
            </a:r>
          </a:p>
          <a:p>
            <a:pPr algn="just" defTabSz="762000">
              <a:lnSpc>
                <a:spcPct val="150000"/>
              </a:lnSpc>
              <a:buClr>
                <a:srgbClr val="0085B4"/>
              </a:buClr>
              <a:buFont typeface="Times New Roman" pitchFamily="18" charset="0"/>
              <a:buChar char="●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defTabSz="762000">
              <a:lnSpc>
                <a:spcPct val="150000"/>
              </a:lnSpc>
              <a:buFont typeface="Wingdings" pitchFamily="2" charset="2"/>
              <a:buNone/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tr-TR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7786687" cy="3024485"/>
          </a:xfrm>
        </p:spPr>
        <p:txBody>
          <a:bodyPr/>
          <a:lstStyle/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İşlevsel politikalar birbirleri ile uyum içinde olmalıdır. Yöneticiler arası uyumsuzluk varsa bunlar giderilmelidir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Ar-ge, üretim ve pazarlama bölümlerinin birbirlerini bütünleyici politikalar gütmesi önemlidir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endParaRPr lang="tr-TR" sz="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Politikalar zaman bakımından da ahenkleştirilmelidir.</a:t>
            </a:r>
          </a:p>
          <a:p>
            <a:pPr algn="just">
              <a:buFont typeface="Wingdings" pitchFamily="2" charset="2"/>
              <a:buNone/>
            </a:pPr>
            <a:endParaRPr lang="tr-TR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64" y="413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2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İŞLEVSEL</a:t>
            </a:r>
            <a:r>
              <a:rPr lang="tr-TR" sz="3000" b="1" dirty="0" smtClean="0">
                <a:solidFill>
                  <a:srgbClr val="0066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2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POLİTİKALAR ARASI İLİŞKİLER</a:t>
            </a:r>
            <a:endParaRPr lang="tr-TR" sz="42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Yasemin.KLMN-AA0CC8569B\Belgelerim\Downloads\küçükr\images (1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265" y="4797152"/>
            <a:ext cx="2494177" cy="140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Yasemin.KLMN-AA0CC8569B\Belgelerim\Downloads\küçükr\images (1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95" y="4797152"/>
            <a:ext cx="2494177" cy="140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Düz Bağlayıcı 12"/>
          <p:cNvCxnSpPr/>
          <p:nvPr/>
        </p:nvCxnSpPr>
        <p:spPr>
          <a:xfrm flipV="1">
            <a:off x="107504" y="116632"/>
            <a:ext cx="0" cy="100811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504564" y="116632"/>
            <a:ext cx="10153128" cy="1133475"/>
          </a:xfrm>
          <a:noFill/>
          <a:ln>
            <a:noFill/>
          </a:ln>
          <a:effectLst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sz="5400" b="1" dirty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İŞLEVSEL</a:t>
            </a:r>
            <a:r>
              <a:rPr lang="tr-TR" sz="5400" b="1" dirty="0" smtClean="0">
                <a:solidFill>
                  <a:srgbClr val="0085B4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400" b="1" dirty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POLİTİKALAR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59532" y="141277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762000"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Politika ve strateji (belirlilik,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değiştirilmezlik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 defTabSz="762000"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762000"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Politikaların işlevleri (kaynakların dağılımı, stratejinin yürütülmesi ve pratikleşmesi, kontrol için standartlar)</a:t>
            </a:r>
          </a:p>
          <a:p>
            <a:pPr marL="342900" indent="-342900" algn="just" defTabSz="762000"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762000">
              <a:buClr>
                <a:srgbClr val="0085B4"/>
              </a:buClr>
              <a:buSzPct val="11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Şirket stratejisi ® işletme düzeyi strateji ® işlevsel politikalar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3" name="Picture 9" descr="C:\Documents and Settings\Yasemin.KLMN-AA0CC8569B\Belgelerim\Downloads\küçükr\school20policy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4077072"/>
            <a:ext cx="5972175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2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32048" y="476672"/>
            <a:ext cx="10044608" cy="533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3700" b="1" dirty="0" smtClean="0">
                <a:solidFill>
                  <a:srgbClr val="005A9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FİNANS</a:t>
            </a:r>
            <a:r>
              <a:rPr lang="tr-TR" sz="3700" b="1" dirty="0" smtClean="0">
                <a:solidFill>
                  <a:srgbClr val="005A9E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700" b="1" dirty="0" smtClean="0">
                <a:solidFill>
                  <a:srgbClr val="005A9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VE MUHASEBE  İŞLEVLERİNE İLİŞKİN POLİTİKALAR</a:t>
            </a:r>
            <a:endParaRPr lang="tr-TR" sz="3700" b="1" dirty="0">
              <a:solidFill>
                <a:srgbClr val="005A9E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927139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033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Yasemin.KLMN-AA0CC8569B\Belgelerim\Downloads\küçükr\Arama-motoru-pazarla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843808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476672"/>
            <a:ext cx="9469239" cy="896938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sz="40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PAZARLAMA İŞLEVİNE İLİŞKİN POLİTİKALAR</a:t>
            </a:r>
            <a:endParaRPr lang="tr-TR" sz="40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795320" cy="388801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effectLst/>
                <a:latin typeface="Times New Roman" pitchFamily="18" charset="0"/>
                <a:cs typeface="Times New Roman" pitchFamily="18" charset="0"/>
              </a:rPr>
              <a:t>Pazar araştırması, dağıtım, fiyatlandırma, reklam ve satış sonrası hizmetler.</a:t>
            </a: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1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effectLst/>
                <a:latin typeface="Times New Roman" pitchFamily="18" charset="0"/>
                <a:cs typeface="Times New Roman" pitchFamily="18" charset="0"/>
              </a:rPr>
              <a:t>Hangi ürünler için pazarlama yapılacak ? (Mevcut ürün -yeni ürün) </a:t>
            </a: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1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Hangi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pazarlara girilecek, ne tür reklam araçları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kullanılacak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radyo, gazete, vb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.) ?</a:t>
            </a: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Satışları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biz mi yapacağız, aracılara mı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devredeceğiz</a:t>
            </a:r>
            <a:r>
              <a:rPr lang="tr-TR" sz="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Düz Bağlayıcı 2"/>
          <p:cNvCxnSpPr/>
          <p:nvPr/>
        </p:nvCxnSpPr>
        <p:spPr>
          <a:xfrm flipV="1">
            <a:off x="107504" y="116632"/>
            <a:ext cx="0" cy="100811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5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833" y="1988840"/>
            <a:ext cx="8856663" cy="1223962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20000"/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Dağıtım kanalları tek kanal mı yaksa çok kanaldan mı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olacak ? </a:t>
            </a:r>
          </a:p>
          <a:p>
            <a:pPr marL="0" indent="0" algn="just" defTabSz="762000">
              <a:lnSpc>
                <a:spcPct val="110000"/>
              </a:lnSpc>
              <a:buClr>
                <a:srgbClr val="0085B4"/>
              </a:buClr>
              <a:buSzPct val="120000"/>
              <a:buNone/>
            </a:pP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(İşletme – bayiler – toptancılar – perakendeciler - nihai </a:t>
            </a: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müşteri)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defTabSz="762000">
              <a:lnSpc>
                <a:spcPct val="110000"/>
              </a:lnSpc>
              <a:buClr>
                <a:srgbClr val="0085B4"/>
              </a:buClr>
              <a:buSzPct val="120000"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11560" y="3069555"/>
            <a:ext cx="8136904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>
              <a:lnSpc>
                <a:spcPct val="110000"/>
              </a:lnSpc>
              <a:buClr>
                <a:srgbClr val="0085B4"/>
              </a:buClr>
              <a:buSzPct val="120000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Büyüme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stratejisi izlenirken en uzun kanal seçilerek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ürünler  her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yerde  tanıtılmaya çalışılır.</a:t>
            </a: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20000"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9512" y="4180321"/>
            <a:ext cx="763284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Fiyat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nasıl belirlenecek ? </a:t>
            </a:r>
          </a:p>
          <a:p>
            <a:pPr algn="just">
              <a:lnSpc>
                <a:spcPct val="110000"/>
              </a:lnSpc>
              <a:buClr>
                <a:srgbClr val="0085B4"/>
              </a:buClr>
              <a:buSzPct val="120000"/>
            </a:pP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(Maliyete ve kar yüzdesine göre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piyasaya göre rekabetçi)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80528" y="476672"/>
            <a:ext cx="9469239" cy="896938"/>
          </a:xfrm>
          <a:prstGeom prst="rect">
            <a:avLst/>
          </a:prstGeom>
          <a:noFill/>
          <a:ln/>
        </p:spPr>
        <p:txBody>
          <a:bodyPr lIns="92075" tIns="46038" rIns="92075" bIns="46038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sz="40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PAZARLAMA İŞLEVİNE İLİŞKİN POLİTİKALAR</a:t>
            </a:r>
            <a:endParaRPr lang="tr-TR" sz="40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Düz Bağlayıcı 10"/>
          <p:cNvCxnSpPr/>
          <p:nvPr/>
        </p:nvCxnSpPr>
        <p:spPr>
          <a:xfrm flipV="1">
            <a:off x="107504" y="116632"/>
            <a:ext cx="0" cy="100811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77" name="Picture 5" descr="C:\Documents and Settings\Yasemin.KLMN-AA0CC8569B\Belgelerim\Downloads\küçükr\images (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855" y="5157192"/>
            <a:ext cx="4248471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90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Yasemin.KLMN-AA0CC8569B\Desktop\Stratejik Yonetim\resimler\images (1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26997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39552" y="191683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Fiyat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indirim politikaları 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Bölgeye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göre farklı fiyat uygulamasına gidilebilir mi 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Kredili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veya taksitle satış yapılacak mı ?</a:t>
            </a: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Pazar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araştırmasını biz mi yapacağız, danışman araştırma firmalarından mı yararlanacağız ?</a:t>
            </a: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Ürün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kalitesinin satışlara etkisi nedir?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SzPct val="120000"/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Ambalajlama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estetiklik ne derece önemli ?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80528" y="476672"/>
            <a:ext cx="9469239" cy="896938"/>
          </a:xfrm>
          <a:prstGeom prst="rect">
            <a:avLst/>
          </a:prstGeom>
          <a:noFill/>
          <a:ln/>
        </p:spPr>
        <p:txBody>
          <a:bodyPr lIns="92075" tIns="46038" rIns="92075" bIns="46038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sz="40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PAZARLAMA İŞLEVİNE İLİŞKİN POLİTİKALAR</a:t>
            </a:r>
            <a:endParaRPr lang="tr-TR" sz="40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7504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9036496" y="116632"/>
            <a:ext cx="0" cy="244827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5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80528" y="476672"/>
            <a:ext cx="9469239" cy="896938"/>
          </a:xfrm>
          <a:prstGeom prst="rect">
            <a:avLst/>
          </a:prstGeom>
          <a:noFill/>
          <a:ln/>
        </p:spPr>
        <p:txBody>
          <a:bodyPr lIns="92075" tIns="46038" rIns="92075" bIns="46038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sz="4000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PAZARLAMA İŞLEVİNE İLİŞKİN POLİTİKALAR</a:t>
            </a:r>
            <a:endParaRPr lang="tr-TR" sz="4000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Düz Bağlayıcı 6"/>
          <p:cNvCxnSpPr/>
          <p:nvPr/>
        </p:nvCxnSpPr>
        <p:spPr>
          <a:xfrm flipV="1">
            <a:off x="107504" y="116632"/>
            <a:ext cx="0" cy="100811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123" name="Picture 3" descr="C:\Documents and Settings\Yasemin.KLMN-AA0CC8569B\Desktop\Stratejik Yonetim\resimler\images (1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9580">
            <a:off x="-123643" y="4507698"/>
            <a:ext cx="2304257" cy="2411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11559" y="2204864"/>
            <a:ext cx="8677151" cy="2880320"/>
          </a:xfrm>
        </p:spPr>
        <p:txBody>
          <a:bodyPr>
            <a:noAutofit/>
          </a:bodyPr>
          <a:lstStyle/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Satış sonrası ne gibi hizmetlere gerek vardır?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Rekabet açısından bu hizmetlerin önemi nedir?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Bu hizmetleri biz mi yapalım, dışarıdan firmalara mı devredelim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85B4"/>
              </a:buClr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Tüketici koruma politikaları (garanti süresi, müşteri sağlığı)</a:t>
            </a:r>
          </a:p>
          <a:p>
            <a:pPr algn="just">
              <a:buFont typeface="Wingdings" pitchFamily="2" charset="2"/>
              <a:buNone/>
            </a:pPr>
            <a:endParaRPr lang="tr-TR" sz="23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828600" y="667544"/>
            <a:ext cx="10513168" cy="4572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ctr"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ÜRETİM VE SATIN ALMA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Düz Bağlayıcı 3"/>
          <p:cNvCxnSpPr/>
          <p:nvPr/>
        </p:nvCxnSpPr>
        <p:spPr>
          <a:xfrm flipV="1">
            <a:off x="107504" y="116632"/>
            <a:ext cx="0" cy="100811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9036496" y="116632"/>
            <a:ext cx="0" cy="6624736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146" name="Picture 2" descr="C:\Documents and Settings\Yasemin.KLMN-AA0CC8569B\Desktop\Stratejik Yonetim\strateji\misyon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37112"/>
            <a:ext cx="2297327" cy="2326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24880" y="1744935"/>
            <a:ext cx="7507560" cy="3844305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Yeni ihtiyaçları mevcut donanım, tesis, iş gücü sayı ve kalitesi ile gerçekleştirebilecek miyiz?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Üretim teknolojisinde yenileştirme gerekir mi?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Teknoloji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transferi yapılabilir mi?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rgbClr val="0085B4"/>
              </a:buClr>
              <a:buSzPct val="105000"/>
              <a:buFont typeface="Times New Roman" pitchFamily="18" charset="0"/>
              <a:buChar char="●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Üretim kapasitesi artırılacaksa ne şekilde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artırılabilir ?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(vardiya artışı, yeni tesis, yeni teknoloji ile üretim hızını artırma vb.)</a:t>
            </a:r>
          </a:p>
        </p:txBody>
      </p:sp>
    </p:spTree>
    <p:extLst>
      <p:ext uri="{BB962C8B-B14F-4D97-AF65-F5344CB8AC3E}">
        <p14:creationId xmlns:p14="http://schemas.microsoft.com/office/powerpoint/2010/main" val="18114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2536" y="667544"/>
            <a:ext cx="9649072" cy="457200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62000"/>
            <a:r>
              <a:rPr lang="tr-TR" b="1" dirty="0" smtClean="0">
                <a:solidFill>
                  <a:srgbClr val="0085B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ÜRETİM VE SATIN ALMA POLİTİKALARI</a:t>
            </a:r>
            <a:endParaRPr lang="tr-TR" b="1" dirty="0">
              <a:solidFill>
                <a:srgbClr val="0085B4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Düz Bağlayıcı 5"/>
          <p:cNvCxnSpPr/>
          <p:nvPr/>
        </p:nvCxnSpPr>
        <p:spPr>
          <a:xfrm flipV="1">
            <a:off x="107504" y="116632"/>
            <a:ext cx="0" cy="648072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07504" y="116632"/>
            <a:ext cx="8928992" cy="0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170" name="Picture 2" descr="C:\Documents and Settings\Yasemin.KLMN-AA0CC8569B\Desktop\Stratejik Yonetim\strateji\img_off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6" y="3933057"/>
            <a:ext cx="3168352" cy="2924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Düz Bağlayıcı 7"/>
          <p:cNvCxnSpPr/>
          <p:nvPr/>
        </p:nvCxnSpPr>
        <p:spPr>
          <a:xfrm>
            <a:off x="9036496" y="116632"/>
            <a:ext cx="0" cy="2088232"/>
          </a:xfrm>
          <a:prstGeom prst="line">
            <a:avLst/>
          </a:prstGeom>
          <a:ln/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84895"/>
            <a:ext cx="8208912" cy="4132337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185738" indent="-185738" defTabSz="762000">
              <a:lnSpc>
                <a:spcPct val="110000"/>
              </a:lnSpc>
              <a:buSzPct val="105000"/>
              <a:buFont typeface="Wingdings" pitchFamily="2" charset="2"/>
              <a:buChar char="w"/>
            </a:pPr>
            <a:endParaRPr lang="tr-TR" sz="2800" b="1" dirty="0" smtClean="0">
              <a:solidFill>
                <a:srgbClr val="33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Tesislerin kuruluş yeri seçiminde neler dikkate alınacak? (Hammaddeye, işgücüne, doğal kaynaklara yakınlık)</a:t>
            </a:r>
          </a:p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Büyüme s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tratejileri için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yeni iş gücü nereden sağlanacak, ne gibi özellikler aranacak. 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Font typeface="Times New Roman" pitchFamily="18" charset="0"/>
              <a:buChar char="●"/>
            </a:pPr>
            <a:endParaRPr lang="tr-TR" sz="15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Font typeface="Times New Roman" pitchFamily="18" charset="0"/>
              <a:buChar char="●"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Tasarruf stratejileri için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ne zaman ne kadar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Clr>
                <a:schemeClr val="accent6">
                  <a:lumMod val="75000"/>
                </a:schemeClr>
              </a:buClr>
              <a:buSzPct val="105000"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işçi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işten çıkarılacak.</a:t>
            </a:r>
          </a:p>
        </p:txBody>
      </p:sp>
    </p:spTree>
    <p:extLst>
      <p:ext uri="{BB962C8B-B14F-4D97-AF65-F5344CB8AC3E}">
        <p14:creationId xmlns:p14="http://schemas.microsoft.com/office/powerpoint/2010/main" val="19589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982</Words>
  <Application>Microsoft Office PowerPoint</Application>
  <PresentationFormat>Ekran Gösterisi (4:3)</PresentationFormat>
  <Paragraphs>182</Paragraphs>
  <Slides>19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Cambria</vt:lpstr>
      <vt:lpstr>Tahoma</vt:lpstr>
      <vt:lpstr>Times New Roman</vt:lpstr>
      <vt:lpstr>Wingdings</vt:lpstr>
      <vt:lpstr>Ofis Teması</vt:lpstr>
      <vt:lpstr>PowerPoint Sunusu</vt:lpstr>
      <vt:lpstr>İŞLEVSEL POLİTİKALAR</vt:lpstr>
      <vt:lpstr>FİNANS VE MUHASEBE  İŞLEVLERİNE İLİŞKİN POLİTİKALAR</vt:lpstr>
      <vt:lpstr>PAZARLAMA İŞLEVİNE İLİŞKİN POLİTİKALAR</vt:lpstr>
      <vt:lpstr>PowerPoint Sunusu</vt:lpstr>
      <vt:lpstr>PowerPoint Sunusu</vt:lpstr>
      <vt:lpstr>PowerPoint Sunusu</vt:lpstr>
      <vt:lpstr>ÜRETİM VE SATIN ALMA POLİTİKALARI</vt:lpstr>
      <vt:lpstr>PowerPoint Sunusu</vt:lpstr>
      <vt:lpstr>PowerPoint Sunusu</vt:lpstr>
      <vt:lpstr>PowerPoint Sunusu</vt:lpstr>
      <vt:lpstr>PowerPoint Sunusu</vt:lpstr>
      <vt:lpstr>İNSAN KAYNAKLARINA İLİŞKİN POLİTİKALAR</vt:lpstr>
      <vt:lpstr>PowerPoint Sunusu</vt:lpstr>
      <vt:lpstr>ARAŞTIRMA VE GELİŞTİRME POLİTİKALARI</vt:lpstr>
      <vt:lpstr>ARAŞTIRMA VE GELİŞTİRME POLİTİKALARI</vt:lpstr>
      <vt:lpstr>HALKLA İLİŞKİLER İLE İLGİLİ POLİTİKALAR</vt:lpstr>
      <vt:lpstr>HUKUKSAL KONULARA İLİŞKİN POLİTİKALAR</vt:lpstr>
      <vt:lpstr>İŞLEVSEL POLİTİKALAR ARASI İLİŞKİLER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Supervisor</cp:lastModifiedBy>
  <cp:revision>50</cp:revision>
  <dcterms:created xsi:type="dcterms:W3CDTF">2011-04-21T08:45:39Z</dcterms:created>
  <dcterms:modified xsi:type="dcterms:W3CDTF">2021-12-21T16:35:10Z</dcterms:modified>
</cp:coreProperties>
</file>