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313" r:id="rId3"/>
    <p:sldId id="314" r:id="rId4"/>
    <p:sldId id="315" r:id="rId5"/>
    <p:sldId id="316" r:id="rId6"/>
    <p:sldId id="258" r:id="rId7"/>
    <p:sldId id="259" r:id="rId8"/>
    <p:sldId id="260" r:id="rId9"/>
    <p:sldId id="317" r:id="rId10"/>
    <p:sldId id="261" r:id="rId11"/>
    <p:sldId id="262" r:id="rId12"/>
    <p:sldId id="264" r:id="rId13"/>
    <p:sldId id="318" r:id="rId14"/>
    <p:sldId id="263" r:id="rId15"/>
    <p:sldId id="265" r:id="rId16"/>
    <p:sldId id="266" r:id="rId17"/>
    <p:sldId id="319" r:id="rId18"/>
    <p:sldId id="320" r:id="rId19"/>
    <p:sldId id="321" r:id="rId20"/>
    <p:sldId id="270" r:id="rId21"/>
    <p:sldId id="271" r:id="rId22"/>
    <p:sldId id="272" r:id="rId23"/>
    <p:sldId id="273" r:id="rId24"/>
    <p:sldId id="322" r:id="rId25"/>
    <p:sldId id="323" r:id="rId26"/>
    <p:sldId id="275" r:id="rId27"/>
    <p:sldId id="276" r:id="rId28"/>
    <p:sldId id="277" r:id="rId29"/>
    <p:sldId id="278" r:id="rId30"/>
    <p:sldId id="279" r:id="rId31"/>
    <p:sldId id="280" r:id="rId32"/>
    <p:sldId id="325" r:id="rId33"/>
    <p:sldId id="326" r:id="rId34"/>
    <p:sldId id="327" r:id="rId35"/>
    <p:sldId id="328" r:id="rId36"/>
    <p:sldId id="285" r:id="rId37"/>
    <p:sldId id="286" r:id="rId38"/>
    <p:sldId id="287" r:id="rId39"/>
    <p:sldId id="288" r:id="rId40"/>
    <p:sldId id="289" r:id="rId41"/>
    <p:sldId id="329" r:id="rId42"/>
    <p:sldId id="290" r:id="rId43"/>
    <p:sldId id="330" r:id="rId44"/>
    <p:sldId id="291" r:id="rId45"/>
    <p:sldId id="331" r:id="rId46"/>
    <p:sldId id="332" r:id="rId47"/>
    <p:sldId id="292" r:id="rId48"/>
    <p:sldId id="333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  <p:sldId id="306" r:id="rId63"/>
    <p:sldId id="307" r:id="rId64"/>
    <p:sldId id="308" r:id="rId65"/>
    <p:sldId id="309" r:id="rId66"/>
    <p:sldId id="310" r:id="rId67"/>
    <p:sldId id="311" r:id="rId68"/>
    <p:sldId id="312" r:id="rId69"/>
  </p:sldIdLst>
  <p:sldSz cx="9144000" cy="6858000" type="screen4x3"/>
  <p:notesSz cx="9144000" cy="6858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8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FF000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001F5F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FF000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FF000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68933" y="609676"/>
            <a:ext cx="6406133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FF000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6542" y="2005660"/>
            <a:ext cx="8690914" cy="3308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rgbClr val="001F5F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2857" y="2329383"/>
            <a:ext cx="6106795" cy="817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tr-TR" sz="5200" spc="-365" dirty="0"/>
              <a:t>Hücre Kültür Teknikleri</a:t>
            </a:r>
            <a:endParaRPr sz="5200" dirty="0"/>
          </a:p>
        </p:txBody>
      </p:sp>
      <p:sp>
        <p:nvSpPr>
          <p:cNvPr id="3" name="object 3"/>
          <p:cNvSpPr txBox="1"/>
          <p:nvPr/>
        </p:nvSpPr>
        <p:spPr>
          <a:xfrm>
            <a:off x="2209800" y="3505200"/>
            <a:ext cx="4500880" cy="1024255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69"/>
              </a:spcBef>
            </a:pPr>
            <a:r>
              <a:rPr lang="tr-TR" sz="2800" b="1" spc="-10" dirty="0" err="1">
                <a:solidFill>
                  <a:srgbClr val="6F2F9F"/>
                </a:solidFill>
                <a:latin typeface="Carlito"/>
                <a:cs typeface="Carlito"/>
              </a:rPr>
              <a:t>Kriyoprezervasyon</a:t>
            </a:r>
            <a:endParaRPr sz="2800" dirty="0"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  <a:spcBef>
                <a:spcPts val="750"/>
              </a:spcBef>
            </a:pPr>
            <a:r>
              <a:rPr lang="tr-TR" sz="2400" b="1" spc="-105" dirty="0">
                <a:solidFill>
                  <a:srgbClr val="006FC0"/>
                </a:solidFill>
                <a:latin typeface="Trebuchet MS"/>
              </a:rPr>
              <a:t>Doç.</a:t>
            </a:r>
            <a:r>
              <a:rPr sz="2400" b="1" spc="-105" dirty="0">
                <a:solidFill>
                  <a:srgbClr val="006FC0"/>
                </a:solidFill>
                <a:latin typeface="Trebuchet MS"/>
              </a:rPr>
              <a:t>Dr. Emrah </a:t>
            </a:r>
            <a:r>
              <a:rPr sz="2400" b="1" spc="-140" dirty="0">
                <a:solidFill>
                  <a:srgbClr val="006FC0"/>
                </a:solidFill>
                <a:latin typeface="Trebuchet MS"/>
                <a:cs typeface="Trebuchet MS"/>
              </a:rPr>
              <a:t>Şefik</a:t>
            </a:r>
            <a:r>
              <a:rPr sz="2400" b="1" spc="-375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2400" b="1" spc="-105" dirty="0">
                <a:solidFill>
                  <a:srgbClr val="006FC0"/>
                </a:solidFill>
                <a:latin typeface="Trebuchet MS"/>
                <a:cs typeface="Trebuchet MS"/>
              </a:rPr>
              <a:t>Abamor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40" y="609600"/>
            <a:ext cx="7310120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tr-TR" sz="4000" spc="-210" dirty="0" err="1"/>
              <a:t>Kriyoprezervasyonun</a:t>
            </a:r>
            <a:r>
              <a:rPr lang="tr-TR" sz="4000" spc="-210" dirty="0"/>
              <a:t> Temel Prensipleri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683945" y="2133600"/>
            <a:ext cx="8108950" cy="3190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50" algn="just">
              <a:lnSpc>
                <a:spcPct val="150100"/>
              </a:lnSpc>
              <a:spcBef>
                <a:spcPts val="100"/>
              </a:spcBef>
              <a:buAutoNum type="arabicPeriod"/>
              <a:tabLst>
                <a:tab pos="398780" algn="l"/>
              </a:tabLst>
            </a:pPr>
            <a:r>
              <a:rPr lang="tr-TR" sz="2800" b="1" spc="-10" dirty="0">
                <a:solidFill>
                  <a:srgbClr val="6F2F9F"/>
                </a:solidFill>
                <a:latin typeface="Carlito"/>
                <a:cs typeface="Carlito"/>
              </a:rPr>
              <a:t> Hücreler % 90’ın üzerinde canlılık oranına sahip olacak şekilde sağlıklı olmalı ve </a:t>
            </a:r>
            <a:r>
              <a:rPr lang="tr-TR" sz="2800" b="1" spc="-10" dirty="0" err="1">
                <a:solidFill>
                  <a:srgbClr val="6F2F9F"/>
                </a:solidFill>
                <a:latin typeface="Carlito"/>
                <a:cs typeface="Carlito"/>
              </a:rPr>
              <a:t>kontamine</a:t>
            </a:r>
            <a:r>
              <a:rPr lang="tr-TR" sz="2800" b="1" spc="-10" dirty="0">
                <a:solidFill>
                  <a:srgbClr val="6F2F9F"/>
                </a:solidFill>
                <a:latin typeface="Carlito"/>
                <a:cs typeface="Carlito"/>
              </a:rPr>
              <a:t> olmamalı</a:t>
            </a:r>
          </a:p>
          <a:p>
            <a:pPr marL="12700" marR="6350" algn="just">
              <a:lnSpc>
                <a:spcPct val="150100"/>
              </a:lnSpc>
              <a:spcBef>
                <a:spcPts val="100"/>
              </a:spcBef>
              <a:buAutoNum type="arabicPeriod"/>
              <a:tabLst>
                <a:tab pos="398780" algn="l"/>
              </a:tabLst>
            </a:pPr>
            <a:r>
              <a:rPr lang="tr-TR" sz="2800" b="1" spc="-10" dirty="0">
                <a:solidFill>
                  <a:srgbClr val="6F2F9F"/>
                </a:solidFill>
                <a:latin typeface="Carlito"/>
                <a:cs typeface="Carlito"/>
              </a:rPr>
              <a:t> Hücreler büyümenin </a:t>
            </a:r>
            <a:r>
              <a:rPr lang="tr-TR" sz="2800" b="1" spc="-10" dirty="0" err="1">
                <a:solidFill>
                  <a:srgbClr val="6F2F9F"/>
                </a:solidFill>
                <a:latin typeface="Carlito"/>
                <a:cs typeface="Carlito"/>
              </a:rPr>
              <a:t>log</a:t>
            </a:r>
            <a:r>
              <a:rPr lang="tr-TR" sz="2800" b="1" spc="-10" dirty="0">
                <a:solidFill>
                  <a:srgbClr val="6F2F9F"/>
                </a:solidFill>
                <a:latin typeface="Carlito"/>
                <a:cs typeface="Carlito"/>
              </a:rPr>
              <a:t> fazında olmalı </a:t>
            </a:r>
            <a:r>
              <a:rPr sz="2800" spc="-10" dirty="0">
                <a:latin typeface="Carlito"/>
                <a:cs typeface="Carlito"/>
              </a:rPr>
              <a:t>(</a:t>
            </a:r>
            <a:r>
              <a:rPr lang="tr-TR" sz="2800" spc="-10" dirty="0">
                <a:latin typeface="Carlito"/>
                <a:cs typeface="Carlito"/>
              </a:rPr>
              <a:t>bu dondurmadan 24 saat önce kültürün </a:t>
            </a:r>
            <a:r>
              <a:rPr lang="tr-TR" sz="2800" spc="-10" dirty="0" err="1">
                <a:latin typeface="Carlito"/>
                <a:cs typeface="Carlito"/>
              </a:rPr>
              <a:t>besiyerinin</a:t>
            </a:r>
            <a:r>
              <a:rPr lang="tr-TR" sz="2800" spc="-10" dirty="0">
                <a:latin typeface="Carlito"/>
                <a:cs typeface="Carlito"/>
              </a:rPr>
              <a:t> değiştirilmesiyle sağlanabilir</a:t>
            </a:r>
            <a:r>
              <a:rPr sz="2800" spc="-15" dirty="0">
                <a:latin typeface="Carlito"/>
                <a:cs typeface="Carlito"/>
              </a:rPr>
              <a:t>).</a:t>
            </a:r>
            <a:endParaRPr sz="2800" dirty="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622" y="381000"/>
            <a:ext cx="731075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tr-TR" sz="4000" spc="-210" dirty="0" err="1"/>
              <a:t>Kriyoprezervasyonun</a:t>
            </a:r>
            <a:r>
              <a:rPr lang="tr-TR" sz="4000" spc="-210" dirty="0"/>
              <a:t> Temel Prensipleri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706754" y="1981200"/>
            <a:ext cx="7730490" cy="38829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255" algn="just">
              <a:lnSpc>
                <a:spcPct val="130000"/>
              </a:lnSpc>
              <a:spcBef>
                <a:spcPts val="100"/>
              </a:spcBef>
              <a:buAutoNum type="arabicPeriod" startAt="3"/>
              <a:tabLst>
                <a:tab pos="314960" algn="l"/>
              </a:tabLst>
            </a:pPr>
            <a:r>
              <a:rPr lang="tr-TR" sz="2200" b="1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 Yüksek konsantrasyonda </a:t>
            </a:r>
            <a:r>
              <a:rPr sz="2200" b="1" u="heavy" spc="-1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serum/protein </a:t>
            </a:r>
            <a:r>
              <a:rPr sz="2200" b="1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(&gt;20%) </a:t>
            </a:r>
            <a:r>
              <a:rPr lang="tr-TR" sz="2200" b="1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kullanılmalıdır</a:t>
            </a:r>
            <a:r>
              <a:rPr sz="2200" b="1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.  </a:t>
            </a:r>
            <a:r>
              <a:rPr lang="tr-TR" sz="2200" b="1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Bir çok durumda</a:t>
            </a:r>
            <a:r>
              <a:rPr sz="2200" b="1" u="heavy" spc="-1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 </a:t>
            </a:r>
            <a:r>
              <a:rPr lang="tr-TR" sz="2200" b="1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90% oranında </a:t>
            </a:r>
            <a:r>
              <a:rPr sz="2200" b="1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serum </a:t>
            </a:r>
            <a:r>
              <a:rPr lang="tr-TR" sz="2200" b="1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kullanılabilir</a:t>
            </a:r>
            <a:endParaRPr sz="2200" dirty="0">
              <a:latin typeface="Carlito"/>
              <a:cs typeface="Carlito"/>
            </a:endParaRPr>
          </a:p>
          <a:p>
            <a:pPr marL="12700" marR="6985" algn="just">
              <a:lnSpc>
                <a:spcPct val="130000"/>
              </a:lnSpc>
              <a:spcBef>
                <a:spcPts val="1000"/>
              </a:spcBef>
              <a:buAutoNum type="arabicPeriod" startAt="3"/>
              <a:tabLst>
                <a:tab pos="339090" algn="l"/>
              </a:tabLst>
            </a:pPr>
            <a:r>
              <a:rPr lang="tr-TR" sz="2200" spc="-5" dirty="0">
                <a:latin typeface="Carlito"/>
                <a:cs typeface="Carlito"/>
              </a:rPr>
              <a:t> </a:t>
            </a:r>
            <a:r>
              <a:rPr lang="tr-TR" sz="2200" spc="-5" dirty="0" err="1">
                <a:latin typeface="Carlito"/>
                <a:cs typeface="Carlito"/>
              </a:rPr>
              <a:t>Dimetil</a:t>
            </a:r>
            <a:r>
              <a:rPr lang="tr-TR" sz="2200" spc="-5" dirty="0">
                <a:latin typeface="Carlito"/>
                <a:cs typeface="Carlito"/>
              </a:rPr>
              <a:t> </a:t>
            </a:r>
            <a:r>
              <a:rPr lang="tr-TR" sz="2200" spc="-5" dirty="0" err="1">
                <a:latin typeface="Carlito"/>
                <a:cs typeface="Carlito"/>
              </a:rPr>
              <a:t>sülfoksit</a:t>
            </a:r>
            <a:r>
              <a:rPr lang="tr-TR" sz="2200" spc="-5" dirty="0">
                <a:latin typeface="Carlito"/>
                <a:cs typeface="Carlito"/>
              </a:rPr>
              <a:t> (DMSO) veya </a:t>
            </a:r>
            <a:r>
              <a:rPr lang="tr-TR" sz="2200" spc="-5" dirty="0" err="1">
                <a:latin typeface="Carlito"/>
                <a:cs typeface="Carlito"/>
              </a:rPr>
              <a:t>gliserol</a:t>
            </a:r>
            <a:r>
              <a:rPr lang="tr-TR" sz="2200" spc="-5" dirty="0">
                <a:latin typeface="Carlito"/>
                <a:cs typeface="Carlito"/>
              </a:rPr>
              <a:t> gibi </a:t>
            </a:r>
            <a:r>
              <a:rPr lang="tr-TR" sz="2200" spc="-5" dirty="0" err="1">
                <a:latin typeface="Carlito"/>
                <a:cs typeface="Carlito"/>
              </a:rPr>
              <a:t>kriyoprotektanlar</a:t>
            </a:r>
            <a:r>
              <a:rPr lang="tr-TR" sz="2200" spc="-5" dirty="0">
                <a:latin typeface="Carlito"/>
                <a:cs typeface="Carlito"/>
              </a:rPr>
              <a:t> buz kristali oluşumuna bağlı olarak gelişecek zarardan hücreleri korurlar</a:t>
            </a:r>
          </a:p>
          <a:p>
            <a:pPr marL="12700" marR="5080" algn="just">
              <a:lnSpc>
                <a:spcPct val="130000"/>
              </a:lnSpc>
              <a:spcBef>
                <a:spcPts val="994"/>
              </a:spcBef>
              <a:buAutoNum type="arabicPeriod" startAt="3"/>
              <a:tabLst>
                <a:tab pos="357505" algn="l"/>
              </a:tabLst>
            </a:pPr>
            <a:r>
              <a:rPr lang="tr-TR" sz="2200" spc="-10" dirty="0">
                <a:latin typeface="Carlito"/>
                <a:cs typeface="Carlito"/>
              </a:rPr>
              <a:t> En sık kullanılan </a:t>
            </a:r>
            <a:r>
              <a:rPr lang="tr-TR" sz="2200" spc="-10" dirty="0" err="1">
                <a:latin typeface="Carlito"/>
                <a:cs typeface="Carlito"/>
              </a:rPr>
              <a:t>kriyoprotektan</a:t>
            </a:r>
            <a:r>
              <a:rPr lang="tr-TR" sz="2200" spc="-10" dirty="0">
                <a:latin typeface="Carlito"/>
                <a:cs typeface="Carlito"/>
              </a:rPr>
              <a:t> </a:t>
            </a:r>
            <a:r>
              <a:rPr lang="tr-TR" sz="2200" spc="-10" dirty="0" err="1">
                <a:latin typeface="Carlito"/>
                <a:cs typeface="Carlito"/>
              </a:rPr>
              <a:t>DMSO’dur</a:t>
            </a:r>
            <a:r>
              <a:rPr lang="tr-TR" sz="2200" spc="-10" dirty="0">
                <a:latin typeface="Carlito"/>
                <a:cs typeface="Carlito"/>
              </a:rPr>
              <a:t>. Genellikle son konsantrasyonu </a:t>
            </a:r>
            <a:r>
              <a:rPr sz="2200" spc="-5" dirty="0">
                <a:latin typeface="Carlito"/>
                <a:cs typeface="Carlito"/>
              </a:rPr>
              <a:t>10%</a:t>
            </a:r>
            <a:r>
              <a:rPr lang="tr-TR" sz="2200" spc="-5" dirty="0">
                <a:latin typeface="Carlito"/>
                <a:cs typeface="Carlito"/>
              </a:rPr>
              <a:t> olarak kullanılır.</a:t>
            </a:r>
            <a:r>
              <a:rPr sz="2200" spc="-5" dirty="0">
                <a:latin typeface="Carlito"/>
                <a:cs typeface="Carlito"/>
              </a:rPr>
              <a:t> </a:t>
            </a:r>
            <a:endParaRPr lang="tr-TR" sz="2200" spc="-5" dirty="0">
              <a:latin typeface="Carlito"/>
              <a:cs typeface="Carlito"/>
            </a:endParaRPr>
          </a:p>
          <a:p>
            <a:pPr marL="12700" marR="5080" algn="just">
              <a:lnSpc>
                <a:spcPct val="130000"/>
              </a:lnSpc>
              <a:spcBef>
                <a:spcPts val="994"/>
              </a:spcBef>
              <a:buAutoNum type="arabicPeriod" startAt="3"/>
              <a:tabLst>
                <a:tab pos="357505" algn="l"/>
              </a:tabLst>
            </a:pPr>
            <a:r>
              <a:rPr lang="tr-TR" sz="2200" spc="-5" dirty="0">
                <a:latin typeface="Carlito"/>
                <a:cs typeface="Carlito"/>
              </a:rPr>
              <a:t> </a:t>
            </a:r>
            <a:r>
              <a:rPr lang="tr-TR" sz="2200" spc="-5" dirty="0" err="1">
                <a:latin typeface="Carlito"/>
                <a:cs typeface="Carlito"/>
              </a:rPr>
              <a:t>DMSO’nun</a:t>
            </a:r>
            <a:r>
              <a:rPr lang="tr-TR" sz="2200" spc="-5" dirty="0">
                <a:latin typeface="Carlito"/>
                <a:cs typeface="Carlito"/>
              </a:rPr>
              <a:t> farklılaşmaya yol açtığı hücre hatlarında alternatif olarak </a:t>
            </a:r>
            <a:r>
              <a:rPr lang="tr-TR" sz="2200" spc="-5" dirty="0" err="1">
                <a:latin typeface="Carlito"/>
                <a:cs typeface="Carlito"/>
              </a:rPr>
              <a:t>gliserol</a:t>
            </a:r>
            <a:r>
              <a:rPr lang="tr-TR" sz="2200" spc="-5" dirty="0">
                <a:latin typeface="Carlito"/>
                <a:cs typeface="Carlito"/>
              </a:rPr>
              <a:t> kullanılabilir</a:t>
            </a:r>
            <a:endParaRPr sz="2200" dirty="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62000" y="873582"/>
            <a:ext cx="8155457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tr-TR" sz="4000" spc="-215" dirty="0"/>
              <a:t>Hücre Kültürlerinin </a:t>
            </a:r>
            <a:r>
              <a:rPr lang="tr-TR" sz="4000" spc="-215" dirty="0" err="1"/>
              <a:t>Kriyoprezervasyonu</a:t>
            </a:r>
            <a:endParaRPr sz="4000" dirty="0"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226543" y="2362200"/>
            <a:ext cx="8690914" cy="37401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32155" indent="-239395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732790" algn="l"/>
              </a:tabLst>
            </a:pPr>
            <a:r>
              <a:rPr lang="tr-TR" spc="-5" dirty="0" err="1"/>
              <a:t>Mikrobiyal</a:t>
            </a:r>
            <a:r>
              <a:rPr lang="tr-TR" spc="-5" dirty="0"/>
              <a:t> </a:t>
            </a:r>
            <a:r>
              <a:rPr lang="tr-TR" spc="-5" dirty="0" err="1"/>
              <a:t>kontaminasyon</a:t>
            </a:r>
            <a:r>
              <a:rPr lang="tr-TR" spc="-5" dirty="0"/>
              <a:t> riskini azaltır</a:t>
            </a:r>
          </a:p>
          <a:p>
            <a:pPr marL="732155" indent="-239395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732790" algn="l"/>
              </a:tabLst>
            </a:pPr>
            <a:endParaRPr sz="2050" dirty="0"/>
          </a:p>
          <a:p>
            <a:pPr marL="732155" indent="-239395">
              <a:lnSpc>
                <a:spcPct val="100000"/>
              </a:lnSpc>
              <a:buFont typeface="Arial"/>
              <a:buChar char="•"/>
              <a:tabLst>
                <a:tab pos="732790" algn="l"/>
              </a:tabLst>
            </a:pPr>
            <a:r>
              <a:rPr lang="tr-TR" sz="2800" dirty="0"/>
              <a:t>Diğer hatlarla çapraz </a:t>
            </a:r>
            <a:r>
              <a:rPr lang="tr-TR" sz="2800" dirty="0" err="1"/>
              <a:t>kontaminasyon</a:t>
            </a:r>
            <a:r>
              <a:rPr lang="tr-TR" sz="2800" dirty="0"/>
              <a:t> riskini azaltır</a:t>
            </a:r>
          </a:p>
          <a:p>
            <a:pPr marL="732155" indent="-239395">
              <a:lnSpc>
                <a:spcPct val="100000"/>
              </a:lnSpc>
              <a:buFont typeface="Arial"/>
              <a:buChar char="•"/>
              <a:tabLst>
                <a:tab pos="732790" algn="l"/>
              </a:tabLst>
            </a:pPr>
            <a:endParaRPr sz="2050" dirty="0"/>
          </a:p>
          <a:p>
            <a:pPr marL="732155" indent="-239395">
              <a:lnSpc>
                <a:spcPct val="100000"/>
              </a:lnSpc>
              <a:buFont typeface="Arial"/>
              <a:buChar char="•"/>
              <a:tabLst>
                <a:tab pos="732790" algn="l"/>
              </a:tabLst>
            </a:pPr>
            <a:r>
              <a:rPr lang="tr-TR" spc="-5" dirty="0"/>
              <a:t>Genetik ve morfolojik değişimlere bağlı riskleri azaltır</a:t>
            </a:r>
          </a:p>
          <a:p>
            <a:pPr marL="732155" indent="-239395">
              <a:lnSpc>
                <a:spcPct val="100000"/>
              </a:lnSpc>
              <a:buFont typeface="Arial"/>
              <a:buChar char="•"/>
              <a:tabLst>
                <a:tab pos="732790" algn="l"/>
              </a:tabLst>
            </a:pPr>
            <a:endParaRPr sz="2100" dirty="0"/>
          </a:p>
          <a:p>
            <a:pPr marL="732155" indent="-239395">
              <a:lnSpc>
                <a:spcPct val="100000"/>
              </a:lnSpc>
              <a:buFont typeface="Arial"/>
              <a:buChar char="•"/>
              <a:tabLst>
                <a:tab pos="732790" algn="l"/>
              </a:tabLst>
            </a:pPr>
            <a:r>
              <a:rPr lang="tr-TR" spc="-30" dirty="0"/>
              <a:t>Uygun pasaj sayısındaki hücrelerle deneyler gerçekleştirilebilir</a:t>
            </a:r>
            <a:endParaRPr spc="-5" dirty="0"/>
          </a:p>
          <a:p>
            <a:pPr marL="480695">
              <a:lnSpc>
                <a:spcPct val="100000"/>
              </a:lnSpc>
              <a:spcBef>
                <a:spcPts val="55"/>
              </a:spcBef>
              <a:buClr>
                <a:srgbClr val="001F5F"/>
              </a:buClr>
              <a:buFont typeface="Arial"/>
              <a:buChar char="•"/>
            </a:pPr>
            <a:endParaRPr sz="2050" dirty="0"/>
          </a:p>
          <a:p>
            <a:pPr marL="732155" indent="-239395">
              <a:lnSpc>
                <a:spcPct val="100000"/>
              </a:lnSpc>
              <a:buFont typeface="Arial"/>
              <a:buChar char="•"/>
              <a:tabLst>
                <a:tab pos="732790" algn="l"/>
              </a:tabLst>
            </a:pPr>
            <a:r>
              <a:rPr lang="tr-TR" spc="-10" dirty="0"/>
              <a:t>Maliyeti düşürür </a:t>
            </a:r>
            <a:r>
              <a:rPr spc="-5" dirty="0"/>
              <a:t>(</a:t>
            </a:r>
            <a:r>
              <a:rPr lang="tr-TR" spc="-5" dirty="0"/>
              <a:t>sarf malzeme ve iş yükü</a:t>
            </a:r>
            <a:r>
              <a:rPr dirty="0"/>
              <a:t>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kuş, ağaç, çiçek içeren bir resim&#10;&#10;Açıklama otomatik olarak oluşturuldu">
            <a:extLst>
              <a:ext uri="{FF2B5EF4-FFF2-40B4-BE49-F238E27FC236}">
                <a16:creationId xmlns:a16="http://schemas.microsoft.com/office/drawing/2014/main" id="{16D73FFD-334B-4B47-BE22-9F0F3E87C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812"/>
            <a:ext cx="9144000" cy="530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50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6970"/>
            <a:ext cx="9136380" cy="66949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83638" y="609676"/>
            <a:ext cx="478282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tr-TR" spc="-140" dirty="0"/>
              <a:t>Neden Sıvı Nitrojen</a:t>
            </a:r>
            <a:r>
              <a:rPr spc="-145" dirty="0"/>
              <a:t>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7542" y="1957710"/>
            <a:ext cx="7727950" cy="3836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marR="5080" indent="-228600" algn="just">
              <a:lnSpc>
                <a:spcPct val="150000"/>
              </a:lnSpc>
              <a:spcBef>
                <a:spcPts val="95"/>
              </a:spcBef>
              <a:buFont typeface="Arial"/>
              <a:buChar char="•"/>
              <a:tabLst>
                <a:tab pos="241300" algn="l"/>
              </a:tabLst>
            </a:pPr>
            <a:r>
              <a:rPr lang="tr-TR" sz="2800" spc="-5" dirty="0">
                <a:latin typeface="Carlito"/>
                <a:cs typeface="Carlito"/>
              </a:rPr>
              <a:t>Sıklıkla hayvan hücrelerinin saklanması için sıvı azot kullanılır.</a:t>
            </a:r>
          </a:p>
          <a:p>
            <a:pPr marL="241300" marR="5080" indent="-228600" algn="just">
              <a:lnSpc>
                <a:spcPct val="150000"/>
              </a:lnSpc>
              <a:spcBef>
                <a:spcPts val="95"/>
              </a:spcBef>
              <a:buFont typeface="Arial"/>
              <a:buChar char="•"/>
              <a:tabLst>
                <a:tab pos="241300" algn="l"/>
              </a:tabLst>
            </a:pPr>
            <a:r>
              <a:rPr lang="tr-TR" sz="2800" b="1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Sıvı fazdaki azot çok düşük bir sıcaklığa sahiptir ve bu sıcaklıkta hücrelerin tüm </a:t>
            </a:r>
            <a:r>
              <a:rPr lang="tr-TR" sz="2800" b="1" u="heavy" spc="-5" dirty="0" err="1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metabolik</a:t>
            </a:r>
            <a:r>
              <a:rPr lang="tr-TR" sz="2800" b="1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 aktiviteleri durdurularak hücrelerin stabil bir duruma gelmesi sağlanır</a:t>
            </a:r>
            <a:endParaRPr sz="2800" dirty="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07542" y="1769643"/>
            <a:ext cx="7729855" cy="3836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 algn="just">
              <a:lnSpc>
                <a:spcPct val="15000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</a:tabLst>
            </a:pPr>
            <a:r>
              <a:rPr lang="tr-TR" sz="2800" spc="-10" dirty="0">
                <a:latin typeface="Carlito"/>
                <a:cs typeface="Carlito"/>
              </a:rPr>
              <a:t>Hücreler bu stabil durumda yüzlerce sene canlı olarak kalabilirler. </a:t>
            </a:r>
            <a:r>
              <a:rPr lang="tr-TR" sz="2800" b="1" u="sng" spc="-10" dirty="0">
                <a:solidFill>
                  <a:srgbClr val="0070C0"/>
                </a:solidFill>
                <a:latin typeface="Carlito"/>
                <a:cs typeface="Carlito"/>
              </a:rPr>
              <a:t>Sıvı azot uzaklaştırıldığında hücreler yeniden metabolizmalarını başlatarak normal aktivitelerini göstermeyi sürdürürler</a:t>
            </a:r>
          </a:p>
          <a:p>
            <a:pPr marL="241300" marR="5080" indent="-228600" algn="just">
              <a:lnSpc>
                <a:spcPct val="15000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</a:tabLst>
            </a:pPr>
            <a:r>
              <a:rPr lang="tr-TR" sz="2800" b="1" spc="-10" dirty="0">
                <a:solidFill>
                  <a:srgbClr val="7030A0"/>
                </a:solidFill>
                <a:latin typeface="Carlito"/>
                <a:cs typeface="Carlito"/>
              </a:rPr>
              <a:t>Bu nedenle hayvan hücrelerinin saklanması için en uygun yöntem olduğu düşünülmektedir. </a:t>
            </a:r>
            <a:endParaRPr sz="2150" b="1" dirty="0">
              <a:solidFill>
                <a:srgbClr val="7030A0"/>
              </a:solidFill>
              <a:latin typeface="Carlito"/>
              <a:cs typeface="Carlito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7A90EE5-2CF2-8641-BCFF-3D39B55D6DD2}"/>
              </a:ext>
            </a:extLst>
          </p:cNvPr>
          <p:cNvSpPr txBox="1">
            <a:spLocks/>
          </p:cNvSpPr>
          <p:nvPr/>
        </p:nvSpPr>
        <p:spPr>
          <a:xfrm>
            <a:off x="2336038" y="762076"/>
            <a:ext cx="478282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4400" b="0" i="0">
                <a:solidFill>
                  <a:srgbClr val="FF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tr-TR" kern="0" spc="-140"/>
              <a:t>Neden Sıvı Nitrojen</a:t>
            </a:r>
            <a:r>
              <a:rPr lang="tr-TR" kern="0" spc="-145"/>
              <a:t>?</a:t>
            </a:r>
            <a:endParaRPr lang="tr-TR" kern="0" spc="-14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67AED5E-CC8F-504F-8762-6A5719ADA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933" y="609676"/>
            <a:ext cx="7089267" cy="1354217"/>
          </a:xfrm>
        </p:spPr>
        <p:txBody>
          <a:bodyPr/>
          <a:lstStyle/>
          <a:p>
            <a:r>
              <a:rPr lang="tr-TR" dirty="0" err="1"/>
              <a:t>Kriyoprezervasyon</a:t>
            </a:r>
            <a:r>
              <a:rPr lang="tr-TR" dirty="0"/>
              <a:t> Türleri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BE50918-0E40-EC4B-B296-25CC894F6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133600"/>
            <a:ext cx="8686800" cy="316484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tr-TR" sz="2800" dirty="0"/>
              <a:t>1. -196 ºC’de </a:t>
            </a:r>
            <a:r>
              <a:rPr lang="tr-TR" sz="2800" dirty="0" err="1"/>
              <a:t>kriyoprezervasyon</a:t>
            </a:r>
            <a:endParaRPr lang="tr-TR" sz="2800" dirty="0"/>
          </a:p>
          <a:p>
            <a:pPr>
              <a:lnSpc>
                <a:spcPct val="150000"/>
              </a:lnSpc>
            </a:pPr>
            <a:r>
              <a:rPr lang="tr-TR" sz="2800" dirty="0"/>
              <a:t>2. -196 ºC’den daha yüksek sıcaklıklarda </a:t>
            </a:r>
            <a:r>
              <a:rPr lang="tr-TR" sz="2800" dirty="0" err="1"/>
              <a:t>kriyoprezervasyon</a:t>
            </a:r>
            <a:endParaRPr lang="tr-TR" sz="2800" dirty="0"/>
          </a:p>
          <a:p>
            <a:pPr>
              <a:lnSpc>
                <a:spcPct val="150000"/>
              </a:lnSpc>
            </a:pPr>
            <a:r>
              <a:rPr lang="tr-TR" sz="2800" dirty="0"/>
              <a:t>3. Dondurup kurutma (</a:t>
            </a:r>
            <a:r>
              <a:rPr lang="tr-TR" sz="2800" dirty="0" err="1"/>
              <a:t>Liyofilizasyon</a:t>
            </a:r>
            <a:r>
              <a:rPr lang="tr-TR" sz="2800" dirty="0"/>
              <a:t>)</a:t>
            </a:r>
          </a:p>
          <a:p>
            <a:pPr>
              <a:lnSpc>
                <a:spcPct val="150000"/>
              </a:lnSpc>
            </a:pPr>
            <a:r>
              <a:rPr lang="tr-TR" sz="2800" dirty="0"/>
              <a:t>4. </a:t>
            </a:r>
            <a:r>
              <a:rPr lang="tr-TR" sz="2800" dirty="0" err="1"/>
              <a:t>Vitrifikasyon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784425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DA38E75-642E-0C46-A51A-2B563B728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965" y="762000"/>
            <a:ext cx="7394067" cy="2031325"/>
          </a:xfrm>
        </p:spPr>
        <p:txBody>
          <a:bodyPr/>
          <a:lstStyle/>
          <a:p>
            <a:r>
              <a:rPr lang="tr-TR" dirty="0"/>
              <a:t>-196 ºC’de </a:t>
            </a:r>
            <a:r>
              <a:rPr lang="tr-TR" dirty="0" err="1"/>
              <a:t>kriyoprezervasyon</a:t>
            </a:r>
            <a:br>
              <a:rPr lang="tr-TR" dirty="0"/>
            </a:br>
            <a:endParaRPr lang="tr-TR" dirty="0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214D46B-6292-164F-B3E6-BE92BD744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542" y="2005660"/>
            <a:ext cx="8690914" cy="4001095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Biyolojik malzemeler -196 C’de sıvı nitrojen içerisinde korunurlar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Hücrelerin canlılığı saklanma süresinden bağımsızdır (Uzun süre canlı kalabilirler)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/>
              <a:t>Kriyoprezervasyona</a:t>
            </a:r>
            <a:r>
              <a:rPr lang="tr-TR" dirty="0"/>
              <a:t> bağlı gelişebilecek hücresel stresler </a:t>
            </a:r>
            <a:r>
              <a:rPr lang="tr-TR" dirty="0" err="1"/>
              <a:t>mutajenik</a:t>
            </a:r>
            <a:r>
              <a:rPr lang="tr-TR" dirty="0"/>
              <a:t> değildir.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86029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6E2DC84-D493-DC42-AE05-F781C570D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609676"/>
            <a:ext cx="8001000" cy="1107996"/>
          </a:xfrm>
        </p:spPr>
        <p:txBody>
          <a:bodyPr/>
          <a:lstStyle/>
          <a:p>
            <a:pPr algn="ctr"/>
            <a:r>
              <a:rPr lang="tr-TR" sz="3600" dirty="0"/>
              <a:t>-196 ºC’den daha yüksek sıcaklıklarda </a:t>
            </a:r>
            <a:r>
              <a:rPr lang="tr-TR" sz="3600" dirty="0" err="1"/>
              <a:t>kriyoprezervasyon</a:t>
            </a:r>
            <a:endParaRPr lang="tr-TR" sz="3600" dirty="0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643727D-7B5D-674B-97E0-FCA709A8E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543" y="1981200"/>
            <a:ext cx="8690914" cy="5601533"/>
          </a:xfrm>
        </p:spPr>
        <p:txBody>
          <a:bodyPr/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</a:rPr>
              <a:t>Hücreler -130 ya da -135 C’de saklanırlar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0070C0"/>
                </a:solidFill>
              </a:rPr>
              <a:t>Uzun süreli </a:t>
            </a:r>
            <a:r>
              <a:rPr lang="tr-TR" dirty="0" err="1">
                <a:solidFill>
                  <a:srgbClr val="0070C0"/>
                </a:solidFill>
              </a:rPr>
              <a:t>kriyoprezervasyon</a:t>
            </a:r>
            <a:r>
              <a:rPr lang="tr-TR" dirty="0">
                <a:solidFill>
                  <a:srgbClr val="0070C0"/>
                </a:solidFill>
              </a:rPr>
              <a:t> işlemlerinde hücrelerin canlılığı azalabilir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</a:rPr>
              <a:t>Daha çok </a:t>
            </a:r>
            <a:r>
              <a:rPr lang="tr-TR" dirty="0" err="1">
                <a:solidFill>
                  <a:schemeClr val="tx1"/>
                </a:solidFill>
              </a:rPr>
              <a:t>mikrobiyal</a:t>
            </a:r>
            <a:r>
              <a:rPr lang="tr-TR" dirty="0">
                <a:solidFill>
                  <a:schemeClr val="tx1"/>
                </a:solidFill>
              </a:rPr>
              <a:t> kültürler ve çok fazla hücrenin dondurulduğu/hücre canlılığındaki azalmanın pratik bir soruna neden olmayacağı kültürlerde kullanılabilir.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1" u="sng" dirty="0">
                <a:solidFill>
                  <a:srgbClr val="7030A0"/>
                </a:solidFill>
              </a:rPr>
              <a:t>Embriyo ve oositlerin bu sıcaklıklarda dondurulması uygun değildir.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tr-TR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34906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4E0E9F8B-D55B-3E4E-8400-9A656DB2D2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651"/>
            <a:ext cx="9144000" cy="61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90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0722" y="1129265"/>
            <a:ext cx="8048259" cy="45328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1528" y="792480"/>
            <a:ext cx="7174072" cy="5036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390" y="1676400"/>
            <a:ext cx="7729220" cy="36176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marR="5080" indent="-228600" algn="just">
              <a:lnSpc>
                <a:spcPct val="140000"/>
              </a:lnSpc>
              <a:spcBef>
                <a:spcPts val="1000"/>
              </a:spcBef>
              <a:buFont typeface="Arial"/>
              <a:buChar char="•"/>
              <a:tabLst>
                <a:tab pos="241300" algn="l"/>
              </a:tabLst>
            </a:pPr>
            <a:endParaRPr lang="tr-TR" sz="2400" spc="-10" dirty="0">
              <a:latin typeface="Carlito"/>
              <a:cs typeface="Carlito"/>
            </a:endParaRPr>
          </a:p>
          <a:p>
            <a:pPr marL="241300" marR="5080" indent="-228600" algn="just">
              <a:lnSpc>
                <a:spcPct val="140000"/>
              </a:lnSpc>
              <a:spcBef>
                <a:spcPts val="1000"/>
              </a:spcBef>
              <a:buFont typeface="Arial"/>
              <a:buChar char="•"/>
              <a:tabLst>
                <a:tab pos="241300" algn="l"/>
              </a:tabLst>
            </a:pPr>
            <a:r>
              <a:rPr lang="tr-TR" sz="2800" spc="-10" dirty="0" err="1">
                <a:latin typeface="Carlito"/>
                <a:cs typeface="Carlito"/>
              </a:rPr>
              <a:t>Özellike</a:t>
            </a:r>
            <a:r>
              <a:rPr lang="tr-TR" sz="2800" spc="-10" dirty="0">
                <a:latin typeface="Carlito"/>
                <a:cs typeface="Carlito"/>
              </a:rPr>
              <a:t> sıvı nitrojende virüs hücreleri de saklanıyorsa, </a:t>
            </a:r>
            <a:r>
              <a:rPr lang="tr-TR" sz="2800" spc="-10" dirty="0" err="1">
                <a:latin typeface="Carlito"/>
                <a:cs typeface="Carlito"/>
              </a:rPr>
              <a:t>viral</a:t>
            </a:r>
            <a:r>
              <a:rPr lang="tr-TR" sz="2800" spc="-10" dirty="0">
                <a:latin typeface="Carlito"/>
                <a:cs typeface="Carlito"/>
              </a:rPr>
              <a:t> patojenlerle çapraz </a:t>
            </a:r>
            <a:r>
              <a:rPr lang="tr-TR" sz="2800" spc="-10" dirty="0" err="1">
                <a:latin typeface="Carlito"/>
                <a:cs typeface="Carlito"/>
              </a:rPr>
              <a:t>kontaminasyonun</a:t>
            </a:r>
            <a:r>
              <a:rPr lang="tr-TR" sz="2800" spc="-10" dirty="0">
                <a:latin typeface="Carlito"/>
                <a:cs typeface="Carlito"/>
              </a:rPr>
              <a:t> engellenmesi amacıyla </a:t>
            </a:r>
            <a:r>
              <a:rPr lang="tr-TR" sz="2800" b="1" u="sng" spc="-10" dirty="0">
                <a:solidFill>
                  <a:srgbClr val="7030A0"/>
                </a:solidFill>
                <a:latin typeface="Carlito"/>
                <a:cs typeface="Carlito"/>
              </a:rPr>
              <a:t>hücrelerin buhar fazında azotta dondurulup saklanmaları daha doğru olacaktır</a:t>
            </a:r>
            <a:endParaRPr sz="2800" b="1" u="sng" dirty="0">
              <a:solidFill>
                <a:srgbClr val="7030A0"/>
              </a:solidFill>
              <a:latin typeface="Carlito"/>
              <a:cs typeface="Carlito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429DFA19-AB51-CB44-8133-9997BE3AEFA7}"/>
              </a:ext>
            </a:extLst>
          </p:cNvPr>
          <p:cNvSpPr txBox="1"/>
          <p:nvPr/>
        </p:nvSpPr>
        <p:spPr>
          <a:xfrm>
            <a:off x="1115695" y="914400"/>
            <a:ext cx="6912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FF0000"/>
                </a:solidFill>
              </a:rPr>
              <a:t>Buhar Fazında Nitrojen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3068"/>
            <a:ext cx="9144000" cy="65318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B49ABDD-A4A8-A146-97F2-C9F282FA9D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968"/>
            <a:ext cx="9144000" cy="610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55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63CD4B38-DE2C-544F-B163-F7697B563B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993"/>
            <a:ext cx="9144000" cy="614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90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8185" y="353566"/>
            <a:ext cx="8754516" cy="5107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5" y="0"/>
            <a:ext cx="913180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1C124C7D-A167-6243-BF60-24FF1FD6A5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658"/>
            <a:ext cx="9144000" cy="590668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kuş içeren bir resim&#10;&#10;Açıklama otomatik olarak oluşturuldu">
            <a:extLst>
              <a:ext uri="{FF2B5EF4-FFF2-40B4-BE49-F238E27FC236}">
                <a16:creationId xmlns:a16="http://schemas.microsoft.com/office/drawing/2014/main" id="{F6745951-F2BF-B44D-9815-C5E255EB44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503"/>
            <a:ext cx="9144000" cy="585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177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780" y="1535815"/>
            <a:ext cx="8066915" cy="43251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3547"/>
            <a:ext cx="9144000" cy="64709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CC9F0D3-8A35-A94D-A904-1B002087A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932" y="447717"/>
            <a:ext cx="6406133" cy="1107996"/>
          </a:xfrm>
        </p:spPr>
        <p:txBody>
          <a:bodyPr/>
          <a:lstStyle/>
          <a:p>
            <a:pPr algn="ctr"/>
            <a:r>
              <a:rPr lang="tr-TR" sz="3600" dirty="0" err="1"/>
              <a:t>Kriyoprezervasyonda</a:t>
            </a:r>
            <a:r>
              <a:rPr lang="tr-TR" sz="3600" dirty="0"/>
              <a:t> karşılaşılabilecek riskler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B4F14AB-15E2-6A45-8729-36B2568E2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542" y="2005660"/>
            <a:ext cx="8690914" cy="4401205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tr-TR" b="1" dirty="0"/>
              <a:t>Solüsyon etkisi</a:t>
            </a:r>
          </a:p>
          <a:p>
            <a:pPr marL="514350" indent="-514350">
              <a:buAutoNum type="arabicPeriod"/>
            </a:pPr>
            <a:r>
              <a:rPr lang="tr-TR" b="1" dirty="0" err="1"/>
              <a:t>Ekstraselüler</a:t>
            </a:r>
            <a:r>
              <a:rPr lang="tr-TR" b="1" dirty="0"/>
              <a:t> buz kristali oluşumu</a:t>
            </a:r>
          </a:p>
          <a:p>
            <a:pPr marL="514350" indent="-514350">
              <a:buAutoNum type="arabicPeriod"/>
            </a:pPr>
            <a:r>
              <a:rPr lang="tr-TR" b="1" dirty="0" err="1"/>
              <a:t>Dehidrasyon</a:t>
            </a:r>
            <a:endParaRPr lang="tr-TR" b="1" dirty="0"/>
          </a:p>
          <a:p>
            <a:pPr marL="514350" indent="-514350">
              <a:buAutoNum type="arabicPeriod"/>
            </a:pPr>
            <a:r>
              <a:rPr lang="tr-TR" b="1" dirty="0" err="1"/>
              <a:t>İntraselüler</a:t>
            </a:r>
            <a:r>
              <a:rPr lang="tr-TR" b="1" dirty="0"/>
              <a:t> buz kristali oluşumu</a:t>
            </a:r>
          </a:p>
          <a:p>
            <a:endParaRPr lang="tr-T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</a:rPr>
              <a:t>Bu riskler </a:t>
            </a:r>
            <a:r>
              <a:rPr lang="tr-TR" dirty="0" err="1">
                <a:solidFill>
                  <a:schemeClr val="tx1"/>
                </a:solidFill>
              </a:rPr>
              <a:t>kriyoprotektanlar</a:t>
            </a:r>
            <a:r>
              <a:rPr lang="tr-TR" dirty="0">
                <a:solidFill>
                  <a:schemeClr val="tx1"/>
                </a:solidFill>
              </a:rPr>
              <a:t> kullanılarak azaltılabilir.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</a:rPr>
              <a:t>Donma fazını geçtikten sonra, hücrelerin gördüğü zarar en düşük seviyeye iner. Bu şekilde yıllarca canlı kalabilirler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b="1" u="sng" dirty="0">
                <a:solidFill>
                  <a:srgbClr val="7030A0"/>
                </a:solidFill>
              </a:rPr>
              <a:t>Hücreler en büyük zararı dondurma ve çözme aşamalarında görebilirler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95627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EA54DFD-7E62-B44A-9C40-272E42AA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Solüsyon Etkisi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61E553C-9DF1-0F48-851B-79391E6A4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542" y="2005660"/>
            <a:ext cx="8690914" cy="2938753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Buz kristalleri oluşurken, suda çözünen maddelerde hücre dışına çıkabilirler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Bu durum hücreye zarar verebilir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Bazı maddelerin hücre içerisindeki yoğunluğunun artması </a:t>
            </a:r>
            <a:r>
              <a:rPr lang="tr-TR" dirty="0" err="1"/>
              <a:t>toksik</a:t>
            </a:r>
            <a:r>
              <a:rPr lang="tr-TR" dirty="0"/>
              <a:t> bir etki bırakabilir</a:t>
            </a:r>
          </a:p>
        </p:txBody>
      </p:sp>
    </p:spTree>
    <p:extLst>
      <p:ext uri="{BB962C8B-B14F-4D97-AF65-F5344CB8AC3E}">
        <p14:creationId xmlns:p14="http://schemas.microsoft.com/office/powerpoint/2010/main" val="6287539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A6BE9A2-DD54-D645-92A6-DB796E54D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932" y="457200"/>
            <a:ext cx="6406133" cy="1354217"/>
          </a:xfrm>
        </p:spPr>
        <p:txBody>
          <a:bodyPr/>
          <a:lstStyle/>
          <a:p>
            <a:r>
              <a:rPr lang="tr-TR" dirty="0" err="1"/>
              <a:t>Ekstraselüler</a:t>
            </a:r>
            <a:r>
              <a:rPr lang="tr-TR" dirty="0"/>
              <a:t> buz kristali oluşumu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827C982-4425-5A46-A3E2-E13794CCE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541" y="2245817"/>
            <a:ext cx="8690914" cy="2800767"/>
          </a:xfrm>
        </p:spPr>
        <p:txBody>
          <a:bodyPr/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Yavaş dondurma esnasında su molekülleri hücre dışına göç eder ve buz kristallerini oluşturur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Yüksek oranda buz kristali oluşumu hücre </a:t>
            </a:r>
            <a:r>
              <a:rPr lang="tr-TR" dirty="0" err="1"/>
              <a:t>membranında</a:t>
            </a:r>
            <a:r>
              <a:rPr lang="tr-TR" dirty="0"/>
              <a:t> mekanik bir hasara yol açarak parçalanmalara neden olabilir</a:t>
            </a:r>
          </a:p>
          <a:p>
            <a:r>
              <a:rPr lang="tr-T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01408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F2AEB0C-6712-5640-900F-431945DBB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err="1"/>
              <a:t>Dehidrasyon</a:t>
            </a:r>
            <a:endParaRPr lang="tr-TR" dirty="0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5361794-ED54-254B-BBC7-4AEF318F7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542" y="2133600"/>
            <a:ext cx="8690914" cy="2338589"/>
          </a:xfrm>
        </p:spPr>
        <p:txBody>
          <a:bodyPr/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Yavaş dondurma prosedürleri </a:t>
            </a:r>
            <a:r>
              <a:rPr lang="tr-TR" dirty="0" err="1"/>
              <a:t>ekstraselüler</a:t>
            </a:r>
            <a:r>
              <a:rPr lang="tr-TR" dirty="0"/>
              <a:t> buz kristallerinin oluşması dışında hücrenin </a:t>
            </a:r>
            <a:r>
              <a:rPr lang="tr-TR" dirty="0" err="1"/>
              <a:t>dehidre</a:t>
            </a:r>
            <a:r>
              <a:rPr lang="tr-TR" dirty="0"/>
              <a:t> olmasına da neden olabilir.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Bu durum hücrenin büzülerek parçalanmasına neden olabilir.</a:t>
            </a:r>
          </a:p>
        </p:txBody>
      </p:sp>
    </p:spTree>
    <p:extLst>
      <p:ext uri="{BB962C8B-B14F-4D97-AF65-F5344CB8AC3E}">
        <p14:creationId xmlns:p14="http://schemas.microsoft.com/office/powerpoint/2010/main" val="13449359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7065" y="648864"/>
            <a:ext cx="8607644" cy="4292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925067"/>
            <a:ext cx="8409432" cy="50596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611" y="548640"/>
            <a:ext cx="8580120" cy="60805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831" y="0"/>
            <a:ext cx="844296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kuş içeren bir resim&#10;&#10;Açıklama otomatik olarak oluşturuldu">
            <a:extLst>
              <a:ext uri="{FF2B5EF4-FFF2-40B4-BE49-F238E27FC236}">
                <a16:creationId xmlns:a16="http://schemas.microsoft.com/office/drawing/2014/main" id="{5065E428-B857-E647-A49D-98AE8B1800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368"/>
            <a:ext cx="9144000" cy="579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46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7202" y="480888"/>
            <a:ext cx="8727154" cy="5727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ekran görüntüsü, kuş içeren bir resim&#10;&#10;Açıklama otomatik olarak oluşturuldu">
            <a:extLst>
              <a:ext uri="{FF2B5EF4-FFF2-40B4-BE49-F238E27FC236}">
                <a16:creationId xmlns:a16="http://schemas.microsoft.com/office/drawing/2014/main" id="{C0916B7F-F5D3-8C49-BE02-DF342CFF96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414"/>
            <a:ext cx="9144000" cy="562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488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88976"/>
            <a:ext cx="9144000" cy="64800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6DCF908-FA95-0E47-B699-3D8571D79B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104"/>
            <a:ext cx="9144000" cy="606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149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30124"/>
            <a:ext cx="9144000" cy="60685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ekran görüntüsü, kağıt, tablo içeren bir resim&#10;&#10;Açıklama otomatik olarak oluşturuldu">
            <a:extLst>
              <a:ext uri="{FF2B5EF4-FFF2-40B4-BE49-F238E27FC236}">
                <a16:creationId xmlns:a16="http://schemas.microsoft.com/office/drawing/2014/main" id="{EF2798AB-0873-B244-B941-38A350E96F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49"/>
            <a:ext cx="9144000" cy="607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284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7A9ADBB9-6EA6-8246-92C7-5CCFCA7FC8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377"/>
            <a:ext cx="9144000" cy="638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313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65758"/>
            <a:ext cx="9144000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8F65A049-FDBC-B141-87C5-72D95B5092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989"/>
            <a:ext cx="9144000" cy="628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620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563" y="249936"/>
            <a:ext cx="8490204" cy="63505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D0CA414D-FEF6-F24E-BFC7-18E2564FD3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493"/>
            <a:ext cx="9144000" cy="596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608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5863" y="342900"/>
            <a:ext cx="8250935" cy="61569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6823" y="601980"/>
            <a:ext cx="8117619" cy="5654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831" y="342900"/>
            <a:ext cx="8769025" cy="60990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2231" y="409955"/>
            <a:ext cx="8580120" cy="59176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6888" y="435863"/>
            <a:ext cx="8616704" cy="6057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4236" y="1394460"/>
            <a:ext cx="8186928" cy="4331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7368"/>
            <a:ext cx="9144000" cy="63032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542" y="1793493"/>
            <a:ext cx="1498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4715" y="365759"/>
            <a:ext cx="8426196" cy="62834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7532" y="908303"/>
            <a:ext cx="7274052" cy="48234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05"/>
              </a:spcBef>
            </a:pPr>
            <a:r>
              <a:rPr spc="-225" dirty="0"/>
              <a:t>Cryopreserving </a:t>
            </a:r>
            <a:r>
              <a:rPr spc="-254" dirty="0"/>
              <a:t>cultured</a:t>
            </a:r>
            <a:r>
              <a:rPr spc="-715" dirty="0"/>
              <a:t> </a:t>
            </a:r>
            <a:r>
              <a:rPr spc="-275" dirty="0"/>
              <a:t>cells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7542" y="1769643"/>
            <a:ext cx="7919084" cy="4634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985" algn="just">
              <a:lnSpc>
                <a:spcPct val="150000"/>
              </a:lnSpc>
              <a:spcBef>
                <a:spcPts val="100"/>
              </a:spcBef>
              <a:buAutoNum type="arabicPeriod"/>
              <a:tabLst>
                <a:tab pos="410845" algn="l"/>
              </a:tabLst>
            </a:pPr>
            <a:r>
              <a:rPr sz="2800" spc="-15" dirty="0">
                <a:latin typeface="Carlito"/>
                <a:cs typeface="Carlito"/>
              </a:rPr>
              <a:t>Prepare freezing </a:t>
            </a:r>
            <a:r>
              <a:rPr sz="2800" spc="-5" dirty="0">
                <a:latin typeface="Carlito"/>
                <a:cs typeface="Carlito"/>
              </a:rPr>
              <a:t>medium </a:t>
            </a:r>
            <a:r>
              <a:rPr sz="2800" dirty="0">
                <a:latin typeface="Carlito"/>
                <a:cs typeface="Carlito"/>
              </a:rPr>
              <a:t>and</a:t>
            </a:r>
            <a:r>
              <a:rPr sz="2800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sz="2800" b="1" u="heavy" spc="-2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store </a:t>
            </a:r>
            <a:r>
              <a:rPr sz="2800" b="1" u="heavy" spc="-1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at </a:t>
            </a:r>
            <a:r>
              <a:rPr sz="2800" b="1" u="heavy" spc="7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2</a:t>
            </a:r>
            <a:r>
              <a:rPr sz="2800" b="1" u="heavy" spc="7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Trebuchet MS"/>
                <a:cs typeface="Trebuchet MS"/>
              </a:rPr>
              <a:t>–</a:t>
            </a:r>
            <a:r>
              <a:rPr sz="2800" b="1" u="heavy" spc="7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8°C </a:t>
            </a:r>
            <a:r>
              <a:rPr sz="2800" b="1" u="heavy" spc="-1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until  </a:t>
            </a:r>
            <a:r>
              <a:rPr sz="2800" b="1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use.</a:t>
            </a:r>
            <a:r>
              <a:rPr sz="2800" b="1" spc="-5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sz="2800" spc="-10" dirty="0">
                <a:latin typeface="Carlito"/>
                <a:cs typeface="Carlito"/>
              </a:rPr>
              <a:t>Note that </a:t>
            </a:r>
            <a:r>
              <a:rPr sz="2800" spc="-5" dirty="0">
                <a:latin typeface="Carlito"/>
                <a:cs typeface="Carlito"/>
              </a:rPr>
              <a:t>the </a:t>
            </a:r>
            <a:r>
              <a:rPr sz="2800" spc="-15" dirty="0">
                <a:latin typeface="Carlito"/>
                <a:cs typeface="Carlito"/>
              </a:rPr>
              <a:t>appropriate  freezing  </a:t>
            </a:r>
            <a:r>
              <a:rPr sz="2800" spc="-5" dirty="0">
                <a:latin typeface="Carlito"/>
                <a:cs typeface="Carlito"/>
              </a:rPr>
              <a:t>medium  </a:t>
            </a:r>
            <a:r>
              <a:rPr sz="2800" spc="-10" dirty="0">
                <a:latin typeface="Carlito"/>
                <a:cs typeface="Carlito"/>
              </a:rPr>
              <a:t>depends </a:t>
            </a:r>
            <a:r>
              <a:rPr sz="2800" spc="-5" dirty="0">
                <a:latin typeface="Carlito"/>
                <a:cs typeface="Carlito"/>
              </a:rPr>
              <a:t>on the cell</a:t>
            </a:r>
            <a:r>
              <a:rPr sz="2800" spc="60" dirty="0">
                <a:latin typeface="Carlito"/>
                <a:cs typeface="Carlito"/>
              </a:rPr>
              <a:t> </a:t>
            </a:r>
            <a:r>
              <a:rPr sz="2800" spc="-10" dirty="0">
                <a:latin typeface="Carlito"/>
                <a:cs typeface="Carlito"/>
              </a:rPr>
              <a:t>line.</a:t>
            </a:r>
            <a:endParaRPr sz="2800">
              <a:latin typeface="Carlito"/>
              <a:cs typeface="Carlito"/>
            </a:endParaRPr>
          </a:p>
          <a:p>
            <a:pPr marL="12700" marR="5080" algn="just">
              <a:lnSpc>
                <a:spcPct val="150000"/>
              </a:lnSpc>
              <a:spcBef>
                <a:spcPts val="1000"/>
              </a:spcBef>
              <a:buClr>
                <a:srgbClr val="000000"/>
              </a:buClr>
              <a:buFont typeface="Carlito"/>
              <a:buAutoNum type="arabicPeriod"/>
              <a:tabLst>
                <a:tab pos="444500" algn="l"/>
              </a:tabLst>
            </a:pPr>
            <a:r>
              <a:rPr sz="2800" b="1" u="heavy" spc="-1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For </a:t>
            </a:r>
            <a:r>
              <a:rPr sz="2800" b="1" u="heavy" spc="-1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adherent </a:t>
            </a:r>
            <a:r>
              <a:rPr sz="2800" b="1" u="heavy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cells, </a:t>
            </a:r>
            <a:r>
              <a:rPr sz="2800" b="1" u="heavy" spc="-1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gently </a:t>
            </a:r>
            <a:r>
              <a:rPr sz="2800" b="1" u="heavy" spc="-1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detach </a:t>
            </a:r>
            <a:r>
              <a:rPr sz="2800" b="1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cells </a:t>
            </a:r>
            <a:r>
              <a:rPr sz="2800" b="1" u="heavy" spc="-1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from </a:t>
            </a:r>
            <a:r>
              <a:rPr sz="2800" b="1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the  tissue </a:t>
            </a:r>
            <a:r>
              <a:rPr sz="2800" b="1" u="heavy" spc="-1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culture vessel following </a:t>
            </a:r>
            <a:r>
              <a:rPr sz="2800" b="1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the </a:t>
            </a:r>
            <a:r>
              <a:rPr sz="2800" b="1" u="heavy" spc="-1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procedure </a:t>
            </a:r>
            <a:r>
              <a:rPr sz="2800" b="1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used  during </a:t>
            </a:r>
            <a:r>
              <a:rPr sz="2800" b="1" u="heavy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the </a:t>
            </a:r>
            <a:r>
              <a:rPr sz="2800" b="1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subculture.</a:t>
            </a:r>
            <a:r>
              <a:rPr sz="2800" b="1" spc="-5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sz="2800" spc="-10" dirty="0">
                <a:latin typeface="Carlito"/>
                <a:cs typeface="Carlito"/>
              </a:rPr>
              <a:t>Resuspend </a:t>
            </a:r>
            <a:r>
              <a:rPr sz="2800" spc="-5" dirty="0">
                <a:latin typeface="Carlito"/>
                <a:cs typeface="Carlito"/>
              </a:rPr>
              <a:t>cells </a:t>
            </a:r>
            <a:r>
              <a:rPr sz="2800" dirty="0">
                <a:latin typeface="Carlito"/>
                <a:cs typeface="Carlito"/>
              </a:rPr>
              <a:t>in </a:t>
            </a:r>
            <a:r>
              <a:rPr sz="2800" spc="-5" dirty="0">
                <a:latin typeface="Carlito"/>
                <a:cs typeface="Carlito"/>
              </a:rPr>
              <a:t>the  </a:t>
            </a:r>
            <a:r>
              <a:rPr sz="2800" spc="-15" dirty="0">
                <a:latin typeface="Carlito"/>
                <a:cs typeface="Carlito"/>
              </a:rPr>
              <a:t>complete </a:t>
            </a:r>
            <a:r>
              <a:rPr sz="2800" spc="-10" dirty="0">
                <a:latin typeface="Carlito"/>
                <a:cs typeface="Carlito"/>
              </a:rPr>
              <a:t>medium </a:t>
            </a:r>
            <a:r>
              <a:rPr sz="2800" spc="-15" dirty="0">
                <a:latin typeface="Carlito"/>
                <a:cs typeface="Carlito"/>
              </a:rPr>
              <a:t>required </a:t>
            </a:r>
            <a:r>
              <a:rPr sz="2800" spc="-25" dirty="0">
                <a:latin typeface="Carlito"/>
                <a:cs typeface="Carlito"/>
              </a:rPr>
              <a:t>for </a:t>
            </a:r>
            <a:r>
              <a:rPr sz="2800" spc="-10" dirty="0">
                <a:latin typeface="Carlito"/>
                <a:cs typeface="Carlito"/>
              </a:rPr>
              <a:t>that </a:t>
            </a:r>
            <a:r>
              <a:rPr sz="2800" spc="-5" dirty="0">
                <a:latin typeface="Carlito"/>
                <a:cs typeface="Carlito"/>
              </a:rPr>
              <a:t>cell</a:t>
            </a:r>
            <a:r>
              <a:rPr sz="2800" spc="130" dirty="0">
                <a:latin typeface="Carlito"/>
                <a:cs typeface="Carlito"/>
              </a:rPr>
              <a:t> </a:t>
            </a:r>
            <a:r>
              <a:rPr sz="2800" spc="-5" dirty="0">
                <a:latin typeface="Carlito"/>
                <a:cs typeface="Carlito"/>
              </a:rPr>
              <a:t>type.</a:t>
            </a:r>
            <a:endParaRPr sz="2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8270" y="609676"/>
            <a:ext cx="418973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tr-TR" spc="-240" dirty="0" err="1"/>
              <a:t>Kriyoprezervasyon</a:t>
            </a:r>
            <a:endParaRPr spc="-240" dirty="0"/>
          </a:p>
        </p:txBody>
      </p:sp>
      <p:sp>
        <p:nvSpPr>
          <p:cNvPr id="9" name="object 9"/>
          <p:cNvSpPr txBox="1"/>
          <p:nvPr/>
        </p:nvSpPr>
        <p:spPr>
          <a:xfrm>
            <a:off x="706755" y="2057400"/>
            <a:ext cx="7730490" cy="422525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241300" marR="5080" indent="-228600" algn="just">
              <a:lnSpc>
                <a:spcPct val="148200"/>
              </a:lnSpc>
              <a:spcBef>
                <a:spcPts val="300"/>
              </a:spcBef>
              <a:buFont typeface="Arial"/>
              <a:buChar char="•"/>
              <a:tabLst>
                <a:tab pos="241300" algn="l"/>
              </a:tabLst>
            </a:pPr>
            <a:r>
              <a:rPr lang="tr-TR" sz="3200" b="1" spc="-5" dirty="0" err="1">
                <a:solidFill>
                  <a:srgbClr val="6F2F9F"/>
                </a:solidFill>
                <a:latin typeface="Carlito"/>
                <a:cs typeface="Carlito"/>
              </a:rPr>
              <a:t>Kriyoprezervasyonun</a:t>
            </a:r>
            <a:r>
              <a:rPr lang="tr-TR" sz="3200" b="1" spc="-5" dirty="0">
                <a:solidFill>
                  <a:srgbClr val="6F2F9F"/>
                </a:solidFill>
                <a:latin typeface="Carlito"/>
                <a:cs typeface="Carlito"/>
              </a:rPr>
              <a:t> en önemli amacı; istenen zamanda kullanılacak şekilde hücrelerin canlılığının korunmasıdır</a:t>
            </a:r>
          </a:p>
          <a:p>
            <a:pPr marL="241300" marR="7620" indent="-228600" algn="just">
              <a:lnSpc>
                <a:spcPct val="150000"/>
              </a:lnSpc>
              <a:spcBef>
                <a:spcPts val="994"/>
              </a:spcBef>
              <a:buFont typeface="Arial"/>
              <a:buChar char="•"/>
              <a:tabLst>
                <a:tab pos="241300" algn="l"/>
              </a:tabLst>
            </a:pPr>
            <a:r>
              <a:rPr lang="tr-TR" sz="2800" spc="-5" dirty="0" err="1">
                <a:latin typeface="Carlito"/>
                <a:cs typeface="Carlito"/>
              </a:rPr>
              <a:t>Kriyoprezervasyon</a:t>
            </a:r>
            <a:r>
              <a:rPr lang="tr-TR" sz="2800" spc="-5" dirty="0">
                <a:latin typeface="Carlito"/>
                <a:cs typeface="Carlito"/>
              </a:rPr>
              <a:t> özellikle sınırlı bölünme özelliğine sahip hücrelerle yapılan çalışmalar için hayati önem taşımaktadır. </a:t>
            </a:r>
            <a:endParaRPr sz="2800" dirty="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05"/>
              </a:spcBef>
            </a:pPr>
            <a:r>
              <a:rPr spc="-225" dirty="0"/>
              <a:t>Cryopreserving </a:t>
            </a:r>
            <a:r>
              <a:rPr spc="-254" dirty="0"/>
              <a:t>cultured</a:t>
            </a:r>
            <a:r>
              <a:rPr spc="-715" dirty="0"/>
              <a:t> </a:t>
            </a:r>
            <a:r>
              <a:rPr spc="-275" dirty="0"/>
              <a:t>cells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7542" y="1777826"/>
            <a:ext cx="7975600" cy="4312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95"/>
              </a:spcBef>
              <a:buAutoNum type="arabicPeriod" startAt="3"/>
              <a:tabLst>
                <a:tab pos="340360" algn="l"/>
              </a:tabLst>
            </a:pPr>
            <a:r>
              <a:rPr sz="2600" spc="-10" dirty="0">
                <a:latin typeface="Carlito"/>
                <a:cs typeface="Carlito"/>
              </a:rPr>
              <a:t>Determine </a:t>
            </a:r>
            <a:r>
              <a:rPr sz="2600" dirty="0">
                <a:latin typeface="Carlito"/>
                <a:cs typeface="Carlito"/>
              </a:rPr>
              <a:t>the</a:t>
            </a:r>
            <a:r>
              <a:rPr sz="2600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sz="2600" u="heavy" spc="-1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total </a:t>
            </a:r>
            <a:r>
              <a:rPr sz="2600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number of cells</a:t>
            </a:r>
            <a:r>
              <a:rPr sz="2600" spc="-5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sz="2600" dirty="0">
                <a:latin typeface="Carlito"/>
                <a:cs typeface="Carlito"/>
              </a:rPr>
              <a:t>and </a:t>
            </a:r>
            <a:r>
              <a:rPr sz="2600" spc="-15" dirty="0">
                <a:latin typeface="Carlito"/>
                <a:cs typeface="Carlito"/>
              </a:rPr>
              <a:t>percent </a:t>
            </a:r>
            <a:r>
              <a:rPr sz="2600" dirty="0">
                <a:latin typeface="Carlito"/>
                <a:cs typeface="Carlito"/>
              </a:rPr>
              <a:t>viability  </a:t>
            </a:r>
            <a:r>
              <a:rPr sz="2600" spc="-5" dirty="0">
                <a:latin typeface="Carlito"/>
                <a:cs typeface="Carlito"/>
              </a:rPr>
              <a:t>using </a:t>
            </a:r>
            <a:r>
              <a:rPr sz="2600" dirty="0">
                <a:latin typeface="Carlito"/>
                <a:cs typeface="Carlito"/>
              </a:rPr>
              <a:t>a </a:t>
            </a:r>
            <a:r>
              <a:rPr sz="2600" spc="-20" dirty="0">
                <a:latin typeface="Carlito"/>
                <a:cs typeface="Carlito"/>
              </a:rPr>
              <a:t>hemocytometer, </a:t>
            </a:r>
            <a:r>
              <a:rPr sz="2600" spc="-5" dirty="0">
                <a:latin typeface="Carlito"/>
                <a:cs typeface="Carlito"/>
              </a:rPr>
              <a:t>cell </a:t>
            </a:r>
            <a:r>
              <a:rPr sz="2600" spc="-40" dirty="0">
                <a:latin typeface="Carlito"/>
                <a:cs typeface="Carlito"/>
              </a:rPr>
              <a:t>counter,</a:t>
            </a:r>
            <a:r>
              <a:rPr sz="2600" spc="505" dirty="0">
                <a:latin typeface="Carlito"/>
                <a:cs typeface="Carlito"/>
              </a:rPr>
              <a:t> </a:t>
            </a:r>
            <a:r>
              <a:rPr sz="2600" spc="-5" dirty="0">
                <a:latin typeface="Carlito"/>
                <a:cs typeface="Carlito"/>
              </a:rPr>
              <a:t>and </a:t>
            </a:r>
            <a:r>
              <a:rPr sz="2600" dirty="0">
                <a:latin typeface="Carlito"/>
                <a:cs typeface="Carlito"/>
              </a:rPr>
              <a:t>trypan </a:t>
            </a:r>
            <a:r>
              <a:rPr sz="2600" spc="-5" dirty="0">
                <a:latin typeface="Carlito"/>
                <a:cs typeface="Carlito"/>
              </a:rPr>
              <a:t>blue  </a:t>
            </a:r>
            <a:r>
              <a:rPr sz="2600" spc="-15" dirty="0">
                <a:latin typeface="Carlito"/>
                <a:cs typeface="Carlito"/>
              </a:rPr>
              <a:t>exclusion, </a:t>
            </a:r>
            <a:r>
              <a:rPr sz="2600" spc="-10" dirty="0">
                <a:latin typeface="Carlito"/>
                <a:cs typeface="Carlito"/>
              </a:rPr>
              <a:t>According </a:t>
            </a:r>
            <a:r>
              <a:rPr sz="2600" spc="-15" dirty="0">
                <a:latin typeface="Carlito"/>
                <a:cs typeface="Carlito"/>
              </a:rPr>
              <a:t>to </a:t>
            </a:r>
            <a:r>
              <a:rPr sz="2600" dirty="0">
                <a:latin typeface="Carlito"/>
                <a:cs typeface="Carlito"/>
              </a:rPr>
              <a:t>the </a:t>
            </a:r>
            <a:r>
              <a:rPr sz="2600" spc="-15" dirty="0">
                <a:latin typeface="Carlito"/>
                <a:cs typeface="Carlito"/>
              </a:rPr>
              <a:t>desired </a:t>
            </a:r>
            <a:r>
              <a:rPr sz="2600" dirty="0">
                <a:latin typeface="Carlito"/>
                <a:cs typeface="Carlito"/>
              </a:rPr>
              <a:t>viable </a:t>
            </a:r>
            <a:r>
              <a:rPr sz="2600" spc="-5" dirty="0">
                <a:latin typeface="Carlito"/>
                <a:cs typeface="Carlito"/>
              </a:rPr>
              <a:t>cell </a:t>
            </a:r>
            <a:r>
              <a:rPr sz="2600" spc="-30" dirty="0">
                <a:latin typeface="Carlito"/>
                <a:cs typeface="Carlito"/>
              </a:rPr>
              <a:t>density,  </a:t>
            </a:r>
            <a:r>
              <a:rPr sz="2600" spc="-10" dirty="0">
                <a:latin typeface="Carlito"/>
                <a:cs typeface="Carlito"/>
              </a:rPr>
              <a:t>calculate </a:t>
            </a:r>
            <a:r>
              <a:rPr sz="2600" dirty="0">
                <a:latin typeface="Carlito"/>
                <a:cs typeface="Carlito"/>
              </a:rPr>
              <a:t>the </a:t>
            </a:r>
            <a:r>
              <a:rPr sz="2600" spc="-10" dirty="0">
                <a:latin typeface="Carlito"/>
                <a:cs typeface="Carlito"/>
              </a:rPr>
              <a:t>required volume </a:t>
            </a:r>
            <a:r>
              <a:rPr sz="2600" spc="-5" dirty="0">
                <a:latin typeface="Carlito"/>
                <a:cs typeface="Carlito"/>
              </a:rPr>
              <a:t>of </a:t>
            </a:r>
            <a:r>
              <a:rPr sz="2600" spc="-10" dirty="0">
                <a:latin typeface="Carlito"/>
                <a:cs typeface="Carlito"/>
              </a:rPr>
              <a:t>freezing</a:t>
            </a:r>
            <a:r>
              <a:rPr sz="2600" spc="-80" dirty="0">
                <a:latin typeface="Carlito"/>
                <a:cs typeface="Carlito"/>
              </a:rPr>
              <a:t> </a:t>
            </a:r>
            <a:r>
              <a:rPr sz="2600" dirty="0">
                <a:latin typeface="Carlito"/>
                <a:cs typeface="Carlito"/>
              </a:rPr>
              <a:t>medium.</a:t>
            </a:r>
            <a:endParaRPr sz="26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Carlito"/>
              <a:buAutoNum type="arabicPeriod" startAt="3"/>
            </a:pPr>
            <a:endParaRPr sz="2050">
              <a:latin typeface="Carlito"/>
              <a:cs typeface="Carlito"/>
            </a:endParaRPr>
          </a:p>
          <a:p>
            <a:pPr marL="341630" indent="-329565" algn="just">
              <a:lnSpc>
                <a:spcPct val="100000"/>
              </a:lnSpc>
              <a:buClr>
                <a:srgbClr val="000000"/>
              </a:buClr>
              <a:buAutoNum type="arabicPeriod" startAt="3"/>
              <a:tabLst>
                <a:tab pos="342265" algn="l"/>
              </a:tabLst>
            </a:pPr>
            <a:r>
              <a:rPr sz="2600" u="heavy" spc="-1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Centrifuge </a:t>
            </a:r>
            <a:r>
              <a:rPr sz="2600" u="heavy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the </a:t>
            </a:r>
            <a:r>
              <a:rPr sz="2600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cell </a:t>
            </a:r>
            <a:r>
              <a:rPr sz="2600" u="heavy" spc="-1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suspension </a:t>
            </a:r>
            <a:r>
              <a:rPr sz="2600" u="heavy" spc="-1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at approximately</a:t>
            </a:r>
            <a:r>
              <a:rPr sz="2600" u="heavy" spc="23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 </a:t>
            </a:r>
            <a:r>
              <a:rPr sz="2600" u="heavy" spc="-3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100</a:t>
            </a:r>
            <a:r>
              <a:rPr sz="2600" u="heavy" spc="-3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Arial"/>
                <a:cs typeface="Arial"/>
              </a:rPr>
              <a:t>–</a:t>
            </a:r>
            <a:r>
              <a:rPr sz="2600" u="heavy" spc="-3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200</a:t>
            </a:r>
            <a:endParaRPr sz="2600">
              <a:latin typeface="Carlito"/>
              <a:cs typeface="Carlito"/>
            </a:endParaRPr>
          </a:p>
          <a:p>
            <a:pPr marL="12700" marR="8255">
              <a:lnSpc>
                <a:spcPct val="150000"/>
              </a:lnSpc>
              <a:tabLst>
                <a:tab pos="381000" algn="l"/>
                <a:tab pos="741045" algn="l"/>
                <a:tab pos="1327785" algn="l"/>
                <a:tab pos="2198370" algn="l"/>
                <a:tab pos="3569335" algn="l"/>
                <a:tab pos="5212715" algn="l"/>
                <a:tab pos="6330315" algn="l"/>
              </a:tabLst>
            </a:pPr>
            <a:r>
              <a:rPr sz="2600" u="heavy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×	g	</a:t>
            </a:r>
            <a:r>
              <a:rPr sz="2600" u="heavy" spc="-6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f</a:t>
            </a:r>
            <a:r>
              <a:rPr sz="2600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o</a:t>
            </a:r>
            <a:r>
              <a:rPr sz="2600" u="heavy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r	</a:t>
            </a:r>
            <a:r>
              <a:rPr sz="2600" u="heavy" spc="-1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5</a:t>
            </a:r>
            <a:r>
              <a:rPr sz="2600" u="heavy" spc="-15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Arial"/>
                <a:cs typeface="Arial"/>
              </a:rPr>
              <a:t>–</a:t>
            </a:r>
            <a:r>
              <a:rPr sz="2600" u="heavy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10	m</a:t>
            </a:r>
            <a:r>
              <a:rPr sz="2600" u="heavy" spc="-2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i</a:t>
            </a:r>
            <a:r>
              <a:rPr sz="2600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n</a:t>
            </a:r>
            <a:r>
              <a:rPr sz="2600" u="heavy" spc="-1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u</a:t>
            </a:r>
            <a:r>
              <a:rPr sz="2600" u="heavy" spc="-3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t</a:t>
            </a:r>
            <a:r>
              <a:rPr sz="2600" u="heavy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es.	</a:t>
            </a:r>
            <a:r>
              <a:rPr sz="2600" dirty="0">
                <a:latin typeface="Carlito"/>
                <a:cs typeface="Carlito"/>
              </a:rPr>
              <a:t>A</a:t>
            </a:r>
            <a:r>
              <a:rPr sz="2600" spc="-20" dirty="0">
                <a:latin typeface="Carlito"/>
                <a:cs typeface="Carlito"/>
              </a:rPr>
              <a:t>s</a:t>
            </a:r>
            <a:r>
              <a:rPr sz="2600" dirty="0">
                <a:latin typeface="Carlito"/>
                <a:cs typeface="Carlito"/>
              </a:rPr>
              <a:t>e</a:t>
            </a:r>
            <a:r>
              <a:rPr sz="2600" spc="-15" dirty="0">
                <a:latin typeface="Carlito"/>
                <a:cs typeface="Carlito"/>
              </a:rPr>
              <a:t>p</a:t>
            </a:r>
            <a:r>
              <a:rPr sz="2600" dirty="0">
                <a:latin typeface="Carlito"/>
                <a:cs typeface="Carlito"/>
              </a:rPr>
              <a:t>ti</a:t>
            </a:r>
            <a:r>
              <a:rPr sz="2600" spc="-30" dirty="0">
                <a:latin typeface="Carlito"/>
                <a:cs typeface="Carlito"/>
              </a:rPr>
              <a:t>c</a:t>
            </a:r>
            <a:r>
              <a:rPr sz="2600" dirty="0">
                <a:latin typeface="Carlito"/>
                <a:cs typeface="Carlito"/>
              </a:rPr>
              <a:t>ally	</a:t>
            </a:r>
            <a:r>
              <a:rPr sz="2600" spc="-5" dirty="0">
                <a:latin typeface="Carlito"/>
                <a:cs typeface="Carlito"/>
              </a:rPr>
              <a:t>d</a:t>
            </a:r>
            <a:r>
              <a:rPr sz="2600" spc="-15" dirty="0">
                <a:latin typeface="Carlito"/>
                <a:cs typeface="Carlito"/>
              </a:rPr>
              <a:t>e</a:t>
            </a:r>
            <a:r>
              <a:rPr sz="2600" spc="-25" dirty="0">
                <a:latin typeface="Carlito"/>
                <a:cs typeface="Carlito"/>
              </a:rPr>
              <a:t>c</a:t>
            </a:r>
            <a:r>
              <a:rPr sz="2600" dirty="0">
                <a:latin typeface="Carlito"/>
                <a:cs typeface="Carlito"/>
              </a:rPr>
              <a:t>a</a:t>
            </a:r>
            <a:r>
              <a:rPr sz="2600" spc="-35" dirty="0">
                <a:latin typeface="Carlito"/>
                <a:cs typeface="Carlito"/>
              </a:rPr>
              <a:t>n</a:t>
            </a:r>
            <a:r>
              <a:rPr sz="2600" dirty="0">
                <a:latin typeface="Carlito"/>
                <a:cs typeface="Carlito"/>
              </a:rPr>
              <a:t>t	</a:t>
            </a:r>
            <a:r>
              <a:rPr sz="2600" spc="-15" dirty="0">
                <a:latin typeface="Carlito"/>
                <a:cs typeface="Carlito"/>
              </a:rPr>
              <a:t>s</a:t>
            </a:r>
            <a:r>
              <a:rPr sz="2600" spc="-5" dirty="0">
                <a:latin typeface="Carlito"/>
                <a:cs typeface="Carlito"/>
              </a:rPr>
              <a:t>u</a:t>
            </a:r>
            <a:r>
              <a:rPr sz="2600" spc="-15" dirty="0">
                <a:latin typeface="Carlito"/>
                <a:cs typeface="Carlito"/>
              </a:rPr>
              <a:t>p</a:t>
            </a:r>
            <a:r>
              <a:rPr sz="2600" dirty="0">
                <a:latin typeface="Carlito"/>
                <a:cs typeface="Carlito"/>
              </a:rPr>
              <a:t>ern</a:t>
            </a:r>
            <a:r>
              <a:rPr sz="2600" spc="-20" dirty="0">
                <a:latin typeface="Carlito"/>
                <a:cs typeface="Carlito"/>
              </a:rPr>
              <a:t>a</a:t>
            </a:r>
            <a:r>
              <a:rPr sz="2600" spc="-45" dirty="0">
                <a:latin typeface="Carlito"/>
                <a:cs typeface="Carlito"/>
              </a:rPr>
              <a:t>t</a:t>
            </a:r>
            <a:r>
              <a:rPr sz="2600" dirty="0">
                <a:latin typeface="Carlito"/>
                <a:cs typeface="Carlito"/>
              </a:rPr>
              <a:t>a</a:t>
            </a:r>
            <a:r>
              <a:rPr sz="2600" spc="-25" dirty="0">
                <a:latin typeface="Carlito"/>
                <a:cs typeface="Carlito"/>
              </a:rPr>
              <a:t>n</a:t>
            </a:r>
            <a:r>
              <a:rPr sz="2600" dirty="0">
                <a:latin typeface="Carlito"/>
                <a:cs typeface="Carlito"/>
              </a:rPr>
              <a:t>t  without </a:t>
            </a:r>
            <a:r>
              <a:rPr sz="2600" spc="-5" dirty="0">
                <a:latin typeface="Carlito"/>
                <a:cs typeface="Carlito"/>
              </a:rPr>
              <a:t>disturbing </a:t>
            </a:r>
            <a:r>
              <a:rPr sz="2600" dirty="0">
                <a:latin typeface="Carlito"/>
                <a:cs typeface="Carlito"/>
              </a:rPr>
              <a:t>the cell</a:t>
            </a:r>
            <a:r>
              <a:rPr sz="2600" spc="-70" dirty="0">
                <a:latin typeface="Carlito"/>
                <a:cs typeface="Carlito"/>
              </a:rPr>
              <a:t> </a:t>
            </a:r>
            <a:r>
              <a:rPr sz="2600" spc="-5" dirty="0">
                <a:latin typeface="Carlito"/>
                <a:cs typeface="Carlito"/>
              </a:rPr>
              <a:t>pellet.</a:t>
            </a:r>
            <a:endParaRPr sz="26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05"/>
              </a:spcBef>
            </a:pPr>
            <a:r>
              <a:rPr spc="-225" dirty="0"/>
              <a:t>Cryopreserving </a:t>
            </a:r>
            <a:r>
              <a:rPr spc="-254" dirty="0"/>
              <a:t>cultured</a:t>
            </a:r>
            <a:r>
              <a:rPr spc="-715" dirty="0"/>
              <a:t> </a:t>
            </a:r>
            <a:r>
              <a:rPr spc="-275" dirty="0"/>
              <a:t>cells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7542" y="1781143"/>
            <a:ext cx="7886700" cy="4334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40000"/>
              </a:lnSpc>
              <a:spcBef>
                <a:spcPts val="95"/>
              </a:spcBef>
              <a:buAutoNum type="arabicPeriod" startAt="5"/>
              <a:tabLst>
                <a:tab pos="408940" algn="l"/>
              </a:tabLst>
            </a:pPr>
            <a:r>
              <a:rPr sz="2800" spc="-10" dirty="0">
                <a:latin typeface="Carlito"/>
                <a:cs typeface="Carlito"/>
              </a:rPr>
              <a:t>Resuspend </a:t>
            </a:r>
            <a:r>
              <a:rPr sz="2800" spc="-5" dirty="0">
                <a:latin typeface="Carlito"/>
                <a:cs typeface="Carlito"/>
              </a:rPr>
              <a:t>the </a:t>
            </a:r>
            <a:r>
              <a:rPr sz="2800" dirty="0">
                <a:latin typeface="Carlito"/>
                <a:cs typeface="Carlito"/>
              </a:rPr>
              <a:t>cell </a:t>
            </a:r>
            <a:r>
              <a:rPr sz="2800" spc="-10" dirty="0">
                <a:latin typeface="Carlito"/>
                <a:cs typeface="Carlito"/>
              </a:rPr>
              <a:t>pellet </a:t>
            </a:r>
            <a:r>
              <a:rPr sz="2800" dirty="0">
                <a:latin typeface="Carlito"/>
                <a:cs typeface="Carlito"/>
              </a:rPr>
              <a:t>in </a:t>
            </a:r>
            <a:r>
              <a:rPr sz="2800" spc="-10" dirty="0">
                <a:latin typeface="Carlito"/>
                <a:cs typeface="Carlito"/>
              </a:rPr>
              <a:t>cold </a:t>
            </a:r>
            <a:r>
              <a:rPr sz="2800" spc="-15" dirty="0">
                <a:latin typeface="Carlito"/>
                <a:cs typeface="Carlito"/>
              </a:rPr>
              <a:t>freezing </a:t>
            </a:r>
            <a:r>
              <a:rPr sz="2800" spc="-5" dirty="0">
                <a:latin typeface="Carlito"/>
                <a:cs typeface="Carlito"/>
              </a:rPr>
              <a:t>medium  </a:t>
            </a:r>
            <a:r>
              <a:rPr sz="2800" spc="-15" dirty="0">
                <a:latin typeface="Carlito"/>
                <a:cs typeface="Carlito"/>
              </a:rPr>
              <a:t>at</a:t>
            </a:r>
            <a:r>
              <a:rPr sz="2800" spc="600" dirty="0">
                <a:latin typeface="Carlito"/>
                <a:cs typeface="Carlito"/>
              </a:rPr>
              <a:t> </a:t>
            </a:r>
            <a:r>
              <a:rPr sz="2800" spc="-5" dirty="0">
                <a:latin typeface="Carlito"/>
                <a:cs typeface="Carlito"/>
              </a:rPr>
              <a:t>the </a:t>
            </a:r>
            <a:r>
              <a:rPr sz="2800" spc="-10" dirty="0">
                <a:latin typeface="Carlito"/>
                <a:cs typeface="Carlito"/>
              </a:rPr>
              <a:t>recommended </a:t>
            </a:r>
            <a:r>
              <a:rPr sz="2800" spc="-5" dirty="0">
                <a:latin typeface="Carlito"/>
                <a:cs typeface="Carlito"/>
              </a:rPr>
              <a:t>viable cell density </a:t>
            </a:r>
            <a:r>
              <a:rPr sz="2800" spc="-25" dirty="0">
                <a:latin typeface="Carlito"/>
                <a:cs typeface="Carlito"/>
              </a:rPr>
              <a:t>for </a:t>
            </a:r>
            <a:r>
              <a:rPr sz="2800" spc="-5" dirty="0">
                <a:latin typeface="Carlito"/>
                <a:cs typeface="Carlito"/>
              </a:rPr>
              <a:t>the  </a:t>
            </a:r>
            <a:r>
              <a:rPr sz="2800" spc="-10" dirty="0">
                <a:latin typeface="Carlito"/>
                <a:cs typeface="Carlito"/>
              </a:rPr>
              <a:t>specific </a:t>
            </a:r>
            <a:r>
              <a:rPr sz="2800" spc="-5" dirty="0">
                <a:latin typeface="Carlito"/>
                <a:cs typeface="Carlito"/>
              </a:rPr>
              <a:t>cell</a:t>
            </a:r>
            <a:r>
              <a:rPr sz="2800" spc="15" dirty="0">
                <a:latin typeface="Carlito"/>
                <a:cs typeface="Carlito"/>
              </a:rPr>
              <a:t> </a:t>
            </a:r>
            <a:r>
              <a:rPr sz="2800" spc="-5" dirty="0">
                <a:latin typeface="Carlito"/>
                <a:cs typeface="Carlito"/>
              </a:rPr>
              <a:t>type.</a:t>
            </a:r>
            <a:endParaRPr sz="2800">
              <a:latin typeface="Carlito"/>
              <a:cs typeface="Carlito"/>
            </a:endParaRPr>
          </a:p>
          <a:p>
            <a:pPr marL="12700" marR="5080" algn="just">
              <a:lnSpc>
                <a:spcPct val="140000"/>
              </a:lnSpc>
              <a:spcBef>
                <a:spcPts val="994"/>
              </a:spcBef>
              <a:buClr>
                <a:srgbClr val="000000"/>
              </a:buClr>
              <a:buFont typeface="Carlito"/>
              <a:buAutoNum type="arabicPeriod" startAt="5"/>
              <a:tabLst>
                <a:tab pos="502284" algn="l"/>
              </a:tabLst>
            </a:pPr>
            <a:r>
              <a:rPr sz="2800" b="1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Dispense aliquots of the cell suspension </a:t>
            </a:r>
            <a:r>
              <a:rPr sz="2800" b="1" u="heavy" spc="-1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into  </a:t>
            </a:r>
            <a:r>
              <a:rPr sz="2800" b="1" u="heavy" spc="-1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cryogenic </a:t>
            </a:r>
            <a:r>
              <a:rPr sz="2800" b="1" u="heavy" spc="-2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storage </a:t>
            </a:r>
            <a:r>
              <a:rPr sz="2800" b="1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vials.</a:t>
            </a:r>
            <a:r>
              <a:rPr sz="2800" b="1" spc="-5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sz="2800" spc="-5" dirty="0">
                <a:latin typeface="Carlito"/>
                <a:cs typeface="Carlito"/>
              </a:rPr>
              <a:t>As </a:t>
            </a:r>
            <a:r>
              <a:rPr sz="2800" spc="-20" dirty="0">
                <a:latin typeface="Carlito"/>
                <a:cs typeface="Carlito"/>
              </a:rPr>
              <a:t>you </a:t>
            </a:r>
            <a:r>
              <a:rPr sz="2800" spc="-10" dirty="0">
                <a:latin typeface="Carlito"/>
                <a:cs typeface="Carlito"/>
              </a:rPr>
              <a:t>aliquot </a:t>
            </a:r>
            <a:r>
              <a:rPr sz="2800" spc="-5" dirty="0">
                <a:latin typeface="Carlito"/>
                <a:cs typeface="Carlito"/>
              </a:rPr>
              <a:t>them,  </a:t>
            </a:r>
            <a:r>
              <a:rPr sz="2800" spc="-10" dirty="0">
                <a:latin typeface="Carlito"/>
                <a:cs typeface="Carlito"/>
              </a:rPr>
              <a:t>frequently </a:t>
            </a:r>
            <a:r>
              <a:rPr sz="2800" dirty="0">
                <a:latin typeface="Carlito"/>
                <a:cs typeface="Carlito"/>
              </a:rPr>
              <a:t>and </a:t>
            </a:r>
            <a:r>
              <a:rPr sz="2800" spc="-10" dirty="0">
                <a:latin typeface="Carlito"/>
                <a:cs typeface="Carlito"/>
              </a:rPr>
              <a:t>gently mix </a:t>
            </a:r>
            <a:r>
              <a:rPr sz="2800" spc="-5" dirty="0">
                <a:latin typeface="Carlito"/>
                <a:cs typeface="Carlito"/>
              </a:rPr>
              <a:t>the cells </a:t>
            </a:r>
            <a:r>
              <a:rPr sz="2800" spc="-10" dirty="0">
                <a:latin typeface="Carlito"/>
                <a:cs typeface="Carlito"/>
              </a:rPr>
              <a:t>to maintain </a:t>
            </a:r>
            <a:r>
              <a:rPr sz="2800" spc="-5" dirty="0">
                <a:latin typeface="Carlito"/>
                <a:cs typeface="Carlito"/>
              </a:rPr>
              <a:t>a  </a:t>
            </a:r>
            <a:r>
              <a:rPr sz="2800" spc="-10" dirty="0">
                <a:latin typeface="Carlito"/>
                <a:cs typeface="Carlito"/>
              </a:rPr>
              <a:t>homogeneous </a:t>
            </a:r>
            <a:r>
              <a:rPr sz="2800" spc="-5" dirty="0">
                <a:latin typeface="Carlito"/>
                <a:cs typeface="Carlito"/>
              </a:rPr>
              <a:t>cell</a:t>
            </a:r>
            <a:r>
              <a:rPr sz="2800" spc="20" dirty="0">
                <a:latin typeface="Carlito"/>
                <a:cs typeface="Carlito"/>
              </a:rPr>
              <a:t> </a:t>
            </a:r>
            <a:r>
              <a:rPr sz="2800" spc="-10" dirty="0">
                <a:latin typeface="Carlito"/>
                <a:cs typeface="Carlito"/>
              </a:rPr>
              <a:t>suspension.</a:t>
            </a:r>
            <a:endParaRPr sz="2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05"/>
              </a:spcBef>
            </a:pPr>
            <a:r>
              <a:rPr spc="-225" dirty="0"/>
              <a:t>Cryopreserving </a:t>
            </a:r>
            <a:r>
              <a:rPr spc="-254" dirty="0"/>
              <a:t>cultured</a:t>
            </a:r>
            <a:r>
              <a:rPr spc="-715" dirty="0"/>
              <a:t> </a:t>
            </a:r>
            <a:r>
              <a:rPr spc="-275" dirty="0"/>
              <a:t>cells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7542" y="1769643"/>
            <a:ext cx="7730490" cy="3993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  <a:buAutoNum type="arabicPeriod" startAt="7"/>
              <a:tabLst>
                <a:tab pos="517525" algn="l"/>
              </a:tabLst>
            </a:pPr>
            <a:r>
              <a:rPr sz="2800" spc="-30" dirty="0">
                <a:latin typeface="Carlito"/>
                <a:cs typeface="Carlito"/>
              </a:rPr>
              <a:t>Freeze </a:t>
            </a:r>
            <a:r>
              <a:rPr sz="2800" spc="-5" dirty="0">
                <a:latin typeface="Carlito"/>
                <a:cs typeface="Carlito"/>
              </a:rPr>
              <a:t>the cells </a:t>
            </a:r>
            <a:r>
              <a:rPr sz="2800" dirty="0">
                <a:latin typeface="Carlito"/>
                <a:cs typeface="Carlito"/>
              </a:rPr>
              <a:t>in </a:t>
            </a:r>
            <a:r>
              <a:rPr sz="2800" spc="-5" dirty="0">
                <a:latin typeface="Carlito"/>
                <a:cs typeface="Carlito"/>
              </a:rPr>
              <a:t>a </a:t>
            </a:r>
            <a:r>
              <a:rPr sz="2800" spc="-20" dirty="0">
                <a:latin typeface="Carlito"/>
                <a:cs typeface="Carlito"/>
              </a:rPr>
              <a:t>controlled-rate freezing  </a:t>
            </a:r>
            <a:r>
              <a:rPr sz="2800" spc="-15" dirty="0">
                <a:latin typeface="Carlito"/>
                <a:cs typeface="Carlito"/>
              </a:rPr>
              <a:t>apparatus, </a:t>
            </a:r>
            <a:r>
              <a:rPr sz="2800" spc="-10" dirty="0">
                <a:latin typeface="Carlito"/>
                <a:cs typeface="Carlito"/>
              </a:rPr>
              <a:t>decreasing </a:t>
            </a:r>
            <a:r>
              <a:rPr sz="2800" spc="-5" dirty="0">
                <a:latin typeface="Carlito"/>
                <a:cs typeface="Carlito"/>
              </a:rPr>
              <a:t>the </a:t>
            </a:r>
            <a:r>
              <a:rPr sz="2800" spc="-20" dirty="0">
                <a:latin typeface="Carlito"/>
                <a:cs typeface="Carlito"/>
              </a:rPr>
              <a:t>temperature  </a:t>
            </a:r>
            <a:r>
              <a:rPr sz="2800" spc="-15" dirty="0">
                <a:latin typeface="Carlito"/>
                <a:cs typeface="Carlito"/>
              </a:rPr>
              <a:t>approximately </a:t>
            </a:r>
            <a:r>
              <a:rPr sz="2800" spc="-5" dirty="0">
                <a:latin typeface="Carlito"/>
                <a:cs typeface="Carlito"/>
              </a:rPr>
              <a:t>1°C </a:t>
            </a:r>
            <a:r>
              <a:rPr sz="2800" spc="-10" dirty="0">
                <a:latin typeface="Carlito"/>
                <a:cs typeface="Carlito"/>
              </a:rPr>
              <a:t>per minute </a:t>
            </a:r>
            <a:r>
              <a:rPr sz="2800" spc="-5" dirty="0">
                <a:latin typeface="Carlito"/>
                <a:cs typeface="Carlito"/>
              </a:rPr>
              <a:t>and</a:t>
            </a:r>
            <a:r>
              <a:rPr sz="2800" spc="-5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sz="2800" u="heavy" spc="-2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store </a:t>
            </a:r>
            <a:r>
              <a:rPr sz="2800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them </a:t>
            </a:r>
            <a:r>
              <a:rPr sz="2800" u="heavy" spc="-1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at </a:t>
            </a:r>
            <a:r>
              <a:rPr sz="2800" u="heavy" spc="-16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Arial"/>
                <a:cs typeface="Arial"/>
              </a:rPr>
              <a:t>–  </a:t>
            </a:r>
            <a:r>
              <a:rPr sz="2800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80°C</a:t>
            </a:r>
            <a:r>
              <a:rPr sz="2800" u="heavy" spc="1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 </a:t>
            </a:r>
            <a:r>
              <a:rPr sz="2800" u="heavy" spc="-1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overnight.</a:t>
            </a:r>
            <a:endParaRPr sz="2800">
              <a:latin typeface="Carlito"/>
              <a:cs typeface="Carlito"/>
            </a:endParaRPr>
          </a:p>
          <a:p>
            <a:pPr marL="12700" marR="5080">
              <a:lnSpc>
                <a:spcPct val="150000"/>
              </a:lnSpc>
              <a:spcBef>
                <a:spcPts val="1000"/>
              </a:spcBef>
              <a:buClr>
                <a:srgbClr val="000000"/>
              </a:buClr>
              <a:buAutoNum type="arabicPeriod" startAt="7"/>
              <a:tabLst>
                <a:tab pos="413384" algn="l"/>
                <a:tab pos="414020" algn="l"/>
                <a:tab pos="1704339" algn="l"/>
                <a:tab pos="2737485" algn="l"/>
                <a:tab pos="3496945" algn="l"/>
                <a:tab pos="3929379" algn="l"/>
                <a:tab pos="4866640" algn="l"/>
                <a:tab pos="6305550" algn="l"/>
                <a:tab pos="6982459" algn="l"/>
              </a:tabLst>
            </a:pPr>
            <a:r>
              <a:rPr sz="2800" u="heavy" spc="-17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T</a:t>
            </a:r>
            <a:r>
              <a:rPr sz="2800" u="heavy" spc="-7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r</a:t>
            </a:r>
            <a:r>
              <a:rPr sz="2800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an</a:t>
            </a:r>
            <a:r>
              <a:rPr sz="2800" u="heavy" spc="-3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s</a:t>
            </a:r>
            <a:r>
              <a:rPr sz="2800" u="heavy" spc="-8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f</a:t>
            </a:r>
            <a:r>
              <a:rPr sz="2800" u="heavy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e</a:t>
            </a:r>
            <a:r>
              <a:rPr sz="2800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r</a:t>
            </a:r>
            <a:r>
              <a:rPr sz="2800" u="heavy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	</a:t>
            </a:r>
            <a:r>
              <a:rPr sz="2800" u="heavy" spc="-1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f</a:t>
            </a:r>
            <a:r>
              <a:rPr sz="2800" u="heavy" spc="-6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r</a:t>
            </a:r>
            <a:r>
              <a:rPr sz="2800" u="heavy" spc="-4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o</a:t>
            </a:r>
            <a:r>
              <a:rPr sz="2800" u="heavy" spc="-7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z</a:t>
            </a:r>
            <a:r>
              <a:rPr sz="2800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en</a:t>
            </a:r>
            <a:r>
              <a:rPr sz="2800" u="heavy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	</a:t>
            </a:r>
            <a:r>
              <a:rPr sz="2800" u="heavy" spc="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c</a:t>
            </a:r>
            <a:r>
              <a:rPr sz="2800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el</a:t>
            </a:r>
            <a:r>
              <a:rPr sz="2800" u="heavy" spc="-2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l</a:t>
            </a:r>
            <a:r>
              <a:rPr sz="2800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s</a:t>
            </a:r>
            <a:r>
              <a:rPr sz="2800" u="heavy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	</a:t>
            </a:r>
            <a:r>
              <a:rPr sz="2800" u="heavy" spc="-3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t</a:t>
            </a:r>
            <a:r>
              <a:rPr sz="2800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o</a:t>
            </a:r>
            <a:r>
              <a:rPr sz="2800" u="heavy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	</a:t>
            </a:r>
            <a:r>
              <a:rPr sz="2800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l</a:t>
            </a:r>
            <a:r>
              <a:rPr sz="2800" u="heavy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i</a:t>
            </a:r>
            <a:r>
              <a:rPr sz="2800" u="heavy" spc="-1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qu</a:t>
            </a:r>
            <a:r>
              <a:rPr sz="2800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id</a:t>
            </a:r>
            <a:r>
              <a:rPr sz="2800" u="heavy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	</a:t>
            </a:r>
            <a:r>
              <a:rPr sz="2800" u="heavy" spc="-1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nit</a:t>
            </a:r>
            <a:r>
              <a:rPr sz="2800" u="heavy" spc="-6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r</a:t>
            </a:r>
            <a:r>
              <a:rPr sz="2800" u="heavy" spc="-1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oge</a:t>
            </a:r>
            <a:r>
              <a:rPr sz="2800" u="heavy" spc="-2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n</a:t>
            </a:r>
            <a:r>
              <a:rPr sz="2800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,</a:t>
            </a:r>
            <a:r>
              <a:rPr sz="2800" u="heavy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	</a:t>
            </a:r>
            <a:r>
              <a:rPr sz="2800" u="heavy" spc="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a</a:t>
            </a:r>
            <a:r>
              <a:rPr sz="2800" u="heavy" spc="-1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n</a:t>
            </a:r>
            <a:r>
              <a:rPr sz="2800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d</a:t>
            </a:r>
            <a:r>
              <a:rPr sz="2800" u="heavy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	</a:t>
            </a:r>
            <a:r>
              <a:rPr sz="2800" u="heavy" spc="-4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s</a:t>
            </a:r>
            <a:r>
              <a:rPr sz="2800" u="heavy" spc="-2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t</a:t>
            </a:r>
            <a:r>
              <a:rPr sz="2800" u="heavy" spc="-1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o</a:t>
            </a:r>
            <a:r>
              <a:rPr sz="2800" u="heavy" spc="-4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r</a:t>
            </a:r>
            <a:r>
              <a:rPr sz="2800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e </a:t>
            </a:r>
            <a:r>
              <a:rPr sz="2800" spc="-5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sz="2800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them </a:t>
            </a:r>
            <a:r>
              <a:rPr sz="2800" u="heavy" spc="-1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in </a:t>
            </a:r>
            <a:r>
              <a:rPr sz="2800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the </a:t>
            </a:r>
            <a:r>
              <a:rPr sz="2800" u="heavy" spc="-2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gas </a:t>
            </a:r>
            <a:r>
              <a:rPr sz="2800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phase </a:t>
            </a:r>
            <a:r>
              <a:rPr sz="2800" u="heavy" spc="-1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above </a:t>
            </a:r>
            <a:r>
              <a:rPr sz="2800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the </a:t>
            </a:r>
            <a:r>
              <a:rPr sz="2800" u="heavy" spc="-1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liquid</a:t>
            </a:r>
            <a:r>
              <a:rPr sz="2800" u="heavy" spc="11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 </a:t>
            </a:r>
            <a:r>
              <a:rPr sz="2800" u="heavy" spc="-1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rlito"/>
                <a:cs typeface="Carlito"/>
              </a:rPr>
              <a:t>nitrogen.</a:t>
            </a:r>
            <a:endParaRPr sz="2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8536" y="519683"/>
            <a:ext cx="7949183" cy="58719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8320" y="301752"/>
            <a:ext cx="5631180" cy="25770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29200" y="3249167"/>
            <a:ext cx="3648455" cy="3255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9016" y="3249167"/>
            <a:ext cx="3965448" cy="33040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40610" y="609676"/>
            <a:ext cx="446849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60" dirty="0"/>
              <a:t>Thawing </a:t>
            </a:r>
            <a:r>
              <a:rPr spc="-280" dirty="0"/>
              <a:t>frozen</a:t>
            </a:r>
            <a:r>
              <a:rPr spc="-655" dirty="0"/>
              <a:t> </a:t>
            </a:r>
            <a:r>
              <a:rPr spc="-270" dirty="0"/>
              <a:t>cells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7542" y="1766062"/>
            <a:ext cx="7730490" cy="3973829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2700" marR="5080" algn="just">
              <a:lnSpc>
                <a:spcPct val="80000"/>
              </a:lnSpc>
              <a:spcBef>
                <a:spcPts val="725"/>
              </a:spcBef>
              <a:buAutoNum type="arabicPeriod"/>
              <a:tabLst>
                <a:tab pos="384810" algn="l"/>
              </a:tabLst>
            </a:pPr>
            <a:r>
              <a:rPr sz="2600" spc="-20" dirty="0">
                <a:latin typeface="Carlito"/>
                <a:cs typeface="Carlito"/>
              </a:rPr>
              <a:t>Remove </a:t>
            </a:r>
            <a:r>
              <a:rPr sz="2600" dirty="0">
                <a:latin typeface="Carlito"/>
                <a:cs typeface="Carlito"/>
              </a:rPr>
              <a:t>the </a:t>
            </a:r>
            <a:r>
              <a:rPr sz="2600" spc="-5" dirty="0">
                <a:latin typeface="Carlito"/>
                <a:cs typeface="Carlito"/>
              </a:rPr>
              <a:t>cryovial </a:t>
            </a:r>
            <a:r>
              <a:rPr sz="2600" spc="-10" dirty="0">
                <a:latin typeface="Carlito"/>
                <a:cs typeface="Carlito"/>
              </a:rPr>
              <a:t>containing </a:t>
            </a:r>
            <a:r>
              <a:rPr sz="2600" dirty="0">
                <a:latin typeface="Carlito"/>
                <a:cs typeface="Carlito"/>
              </a:rPr>
              <a:t>the </a:t>
            </a:r>
            <a:r>
              <a:rPr sz="2600" spc="-25" dirty="0">
                <a:latin typeface="Carlito"/>
                <a:cs typeface="Carlito"/>
              </a:rPr>
              <a:t>frozen </a:t>
            </a:r>
            <a:r>
              <a:rPr sz="2600" spc="-5" dirty="0">
                <a:latin typeface="Carlito"/>
                <a:cs typeface="Carlito"/>
              </a:rPr>
              <a:t>cells </a:t>
            </a:r>
            <a:r>
              <a:rPr sz="2600" spc="-15" dirty="0">
                <a:latin typeface="Carlito"/>
                <a:cs typeface="Carlito"/>
              </a:rPr>
              <a:t>from  </a:t>
            </a:r>
            <a:r>
              <a:rPr sz="2600" dirty="0">
                <a:latin typeface="Carlito"/>
                <a:cs typeface="Carlito"/>
              </a:rPr>
              <a:t>liquid </a:t>
            </a:r>
            <a:r>
              <a:rPr sz="2600" spc="-15" dirty="0">
                <a:latin typeface="Carlito"/>
                <a:cs typeface="Carlito"/>
              </a:rPr>
              <a:t>nitrogen </a:t>
            </a:r>
            <a:r>
              <a:rPr sz="2600" spc="-20" dirty="0">
                <a:latin typeface="Carlito"/>
                <a:cs typeface="Carlito"/>
              </a:rPr>
              <a:t>storage </a:t>
            </a:r>
            <a:r>
              <a:rPr sz="2600" dirty="0">
                <a:latin typeface="Carlito"/>
                <a:cs typeface="Carlito"/>
              </a:rPr>
              <a:t>and </a:t>
            </a:r>
            <a:r>
              <a:rPr sz="2600" spc="-5" dirty="0">
                <a:latin typeface="Carlito"/>
                <a:cs typeface="Carlito"/>
              </a:rPr>
              <a:t>immediately place </a:t>
            </a:r>
            <a:r>
              <a:rPr sz="2600" dirty="0">
                <a:latin typeface="Carlito"/>
                <a:cs typeface="Carlito"/>
              </a:rPr>
              <a:t>it </a:t>
            </a:r>
            <a:r>
              <a:rPr sz="2600" spc="-10" dirty="0">
                <a:latin typeface="Carlito"/>
                <a:cs typeface="Carlito"/>
              </a:rPr>
              <a:t>into </a:t>
            </a:r>
            <a:r>
              <a:rPr sz="2600" dirty="0">
                <a:latin typeface="Carlito"/>
                <a:cs typeface="Carlito"/>
              </a:rPr>
              <a:t>a  37°C </a:t>
            </a:r>
            <a:r>
              <a:rPr sz="2600" spc="-15" dirty="0">
                <a:latin typeface="Carlito"/>
                <a:cs typeface="Carlito"/>
              </a:rPr>
              <a:t>water</a:t>
            </a:r>
            <a:r>
              <a:rPr sz="2600" spc="-50" dirty="0">
                <a:latin typeface="Carlito"/>
                <a:cs typeface="Carlito"/>
              </a:rPr>
              <a:t> </a:t>
            </a:r>
            <a:r>
              <a:rPr sz="2600" spc="-5" dirty="0">
                <a:latin typeface="Carlito"/>
                <a:cs typeface="Carlito"/>
              </a:rPr>
              <a:t>bath.</a:t>
            </a:r>
            <a:endParaRPr sz="2600">
              <a:latin typeface="Carlito"/>
              <a:cs typeface="Carlito"/>
            </a:endParaRPr>
          </a:p>
          <a:p>
            <a:pPr marL="12700" marR="6350" algn="just">
              <a:lnSpc>
                <a:spcPct val="80000"/>
              </a:lnSpc>
              <a:spcBef>
                <a:spcPts val="1000"/>
              </a:spcBef>
              <a:buAutoNum type="arabicPeriod"/>
              <a:tabLst>
                <a:tab pos="360680" algn="l"/>
              </a:tabLst>
            </a:pPr>
            <a:r>
              <a:rPr sz="2600" dirty="0">
                <a:latin typeface="Carlito"/>
                <a:cs typeface="Carlito"/>
              </a:rPr>
              <a:t>Quickly </a:t>
            </a:r>
            <a:r>
              <a:rPr sz="2600" spc="-10" dirty="0">
                <a:latin typeface="Carlito"/>
                <a:cs typeface="Carlito"/>
              </a:rPr>
              <a:t>thaw </a:t>
            </a:r>
            <a:r>
              <a:rPr sz="2600" dirty="0">
                <a:latin typeface="Carlito"/>
                <a:cs typeface="Carlito"/>
              </a:rPr>
              <a:t>the </a:t>
            </a:r>
            <a:r>
              <a:rPr sz="2600" spc="-5" dirty="0">
                <a:latin typeface="Carlito"/>
                <a:cs typeface="Carlito"/>
              </a:rPr>
              <a:t>cells </a:t>
            </a:r>
            <a:r>
              <a:rPr sz="2600" dirty="0">
                <a:latin typeface="Carlito"/>
                <a:cs typeface="Carlito"/>
              </a:rPr>
              <a:t>(&lt; 1 </a:t>
            </a:r>
            <a:r>
              <a:rPr sz="2600" spc="-10" dirty="0">
                <a:latin typeface="Carlito"/>
                <a:cs typeface="Carlito"/>
              </a:rPr>
              <a:t>minutes) </a:t>
            </a:r>
            <a:r>
              <a:rPr sz="2600" spc="-5" dirty="0">
                <a:latin typeface="Carlito"/>
                <a:cs typeface="Carlito"/>
              </a:rPr>
              <a:t>by </a:t>
            </a:r>
            <a:r>
              <a:rPr sz="2600" spc="-15" dirty="0">
                <a:latin typeface="Carlito"/>
                <a:cs typeface="Carlito"/>
              </a:rPr>
              <a:t>gently </a:t>
            </a:r>
            <a:r>
              <a:rPr sz="2600" spc="-5" dirty="0">
                <a:latin typeface="Carlito"/>
                <a:cs typeface="Carlito"/>
              </a:rPr>
              <a:t>swirling  </a:t>
            </a:r>
            <a:r>
              <a:rPr sz="2600" dirty="0">
                <a:latin typeface="Carlito"/>
                <a:cs typeface="Carlito"/>
              </a:rPr>
              <a:t>the vial in the </a:t>
            </a:r>
            <a:r>
              <a:rPr sz="2600" spc="-5" dirty="0">
                <a:latin typeface="Carlito"/>
                <a:cs typeface="Carlito"/>
              </a:rPr>
              <a:t>37°C </a:t>
            </a:r>
            <a:r>
              <a:rPr sz="2600" spc="-20" dirty="0">
                <a:latin typeface="Carlito"/>
                <a:cs typeface="Carlito"/>
              </a:rPr>
              <a:t>water </a:t>
            </a:r>
            <a:r>
              <a:rPr sz="2600" spc="-10" dirty="0">
                <a:latin typeface="Carlito"/>
                <a:cs typeface="Carlito"/>
              </a:rPr>
              <a:t>bath until there </a:t>
            </a:r>
            <a:r>
              <a:rPr sz="2600" spc="-5" dirty="0">
                <a:latin typeface="Carlito"/>
                <a:cs typeface="Carlito"/>
              </a:rPr>
              <a:t>is </a:t>
            </a:r>
            <a:r>
              <a:rPr sz="2600" spc="-10" dirty="0">
                <a:latin typeface="Carlito"/>
                <a:cs typeface="Carlito"/>
              </a:rPr>
              <a:t>just </a:t>
            </a:r>
            <a:r>
              <a:rPr sz="2600" dirty="0">
                <a:latin typeface="Carlito"/>
                <a:cs typeface="Carlito"/>
              </a:rPr>
              <a:t>a </a:t>
            </a:r>
            <a:r>
              <a:rPr sz="2600" spc="-5" dirty="0">
                <a:latin typeface="Carlito"/>
                <a:cs typeface="Carlito"/>
              </a:rPr>
              <a:t>small  bit of </a:t>
            </a:r>
            <a:r>
              <a:rPr sz="2600" dirty="0">
                <a:latin typeface="Carlito"/>
                <a:cs typeface="Carlito"/>
              </a:rPr>
              <a:t>ice </a:t>
            </a:r>
            <a:r>
              <a:rPr sz="2600" spc="-5" dirty="0">
                <a:latin typeface="Carlito"/>
                <a:cs typeface="Carlito"/>
              </a:rPr>
              <a:t>left </a:t>
            </a:r>
            <a:r>
              <a:rPr sz="2600" dirty="0">
                <a:latin typeface="Carlito"/>
                <a:cs typeface="Carlito"/>
              </a:rPr>
              <a:t>in the</a:t>
            </a:r>
            <a:r>
              <a:rPr sz="2600" spc="-50" dirty="0">
                <a:latin typeface="Carlito"/>
                <a:cs typeface="Carlito"/>
              </a:rPr>
              <a:t> </a:t>
            </a:r>
            <a:r>
              <a:rPr sz="2600" dirty="0">
                <a:latin typeface="Carlito"/>
                <a:cs typeface="Carlito"/>
              </a:rPr>
              <a:t>vial.</a:t>
            </a:r>
            <a:endParaRPr sz="2600">
              <a:latin typeface="Carlito"/>
              <a:cs typeface="Carlito"/>
            </a:endParaRPr>
          </a:p>
          <a:p>
            <a:pPr marL="12700" marR="5080" algn="just">
              <a:lnSpc>
                <a:spcPts val="2500"/>
              </a:lnSpc>
              <a:spcBef>
                <a:spcPts val="985"/>
              </a:spcBef>
              <a:buAutoNum type="arabicPeriod"/>
              <a:tabLst>
                <a:tab pos="430530" algn="l"/>
              </a:tabLst>
            </a:pPr>
            <a:r>
              <a:rPr sz="2600" spc="-40" dirty="0">
                <a:latin typeface="Carlito"/>
                <a:cs typeface="Carlito"/>
              </a:rPr>
              <a:t>Transfer</a:t>
            </a:r>
            <a:r>
              <a:rPr sz="2600" spc="505" dirty="0">
                <a:latin typeface="Carlito"/>
                <a:cs typeface="Carlito"/>
              </a:rPr>
              <a:t> </a:t>
            </a:r>
            <a:r>
              <a:rPr sz="2600" dirty="0">
                <a:latin typeface="Carlito"/>
                <a:cs typeface="Carlito"/>
              </a:rPr>
              <a:t>the vial </a:t>
            </a:r>
            <a:r>
              <a:rPr sz="2600" spc="-15" dirty="0">
                <a:latin typeface="Carlito"/>
                <a:cs typeface="Carlito"/>
              </a:rPr>
              <a:t>into </a:t>
            </a:r>
            <a:r>
              <a:rPr sz="2600" dirty="0">
                <a:latin typeface="Carlito"/>
                <a:cs typeface="Carlito"/>
              </a:rPr>
              <a:t>a laminar </a:t>
            </a:r>
            <a:r>
              <a:rPr sz="2600" spc="-10" dirty="0">
                <a:latin typeface="Carlito"/>
                <a:cs typeface="Carlito"/>
              </a:rPr>
              <a:t>flow </a:t>
            </a:r>
            <a:r>
              <a:rPr sz="2600" spc="-5" dirty="0">
                <a:latin typeface="Carlito"/>
                <a:cs typeface="Carlito"/>
              </a:rPr>
              <a:t>hood. </a:t>
            </a:r>
            <a:r>
              <a:rPr sz="2600" spc="-25" dirty="0">
                <a:latin typeface="Carlito"/>
                <a:cs typeface="Carlito"/>
              </a:rPr>
              <a:t>Before  </a:t>
            </a:r>
            <a:r>
              <a:rPr sz="2600" spc="-5" dirty="0">
                <a:latin typeface="Carlito"/>
                <a:cs typeface="Carlito"/>
              </a:rPr>
              <a:t>opening, </a:t>
            </a:r>
            <a:r>
              <a:rPr sz="2600" dirty="0">
                <a:latin typeface="Carlito"/>
                <a:cs typeface="Carlito"/>
              </a:rPr>
              <a:t>wipe the </a:t>
            </a:r>
            <a:r>
              <a:rPr sz="2600" spc="-5" dirty="0">
                <a:latin typeface="Carlito"/>
                <a:cs typeface="Carlito"/>
              </a:rPr>
              <a:t>outside of </a:t>
            </a:r>
            <a:r>
              <a:rPr sz="2600" dirty="0">
                <a:latin typeface="Carlito"/>
                <a:cs typeface="Carlito"/>
              </a:rPr>
              <a:t>the vial with 70%</a:t>
            </a:r>
            <a:r>
              <a:rPr sz="2600" spc="-30" dirty="0">
                <a:latin typeface="Carlito"/>
                <a:cs typeface="Carlito"/>
              </a:rPr>
              <a:t> </a:t>
            </a:r>
            <a:r>
              <a:rPr sz="2600" spc="-5" dirty="0">
                <a:latin typeface="Carlito"/>
                <a:cs typeface="Carlito"/>
              </a:rPr>
              <a:t>ethanol.</a:t>
            </a:r>
            <a:endParaRPr sz="2600">
              <a:latin typeface="Carlito"/>
              <a:cs typeface="Carlito"/>
            </a:endParaRPr>
          </a:p>
          <a:p>
            <a:pPr marL="12700" marR="5080" algn="just">
              <a:lnSpc>
                <a:spcPts val="2500"/>
              </a:lnSpc>
              <a:spcBef>
                <a:spcPts val="990"/>
              </a:spcBef>
              <a:buAutoNum type="arabicPeriod"/>
              <a:tabLst>
                <a:tab pos="357505" algn="l"/>
              </a:tabLst>
            </a:pPr>
            <a:r>
              <a:rPr sz="2600" spc="-40" dirty="0">
                <a:latin typeface="Carlito"/>
                <a:cs typeface="Carlito"/>
              </a:rPr>
              <a:t>Transfer </a:t>
            </a:r>
            <a:r>
              <a:rPr sz="2600" dirty="0">
                <a:latin typeface="Carlito"/>
                <a:cs typeface="Carlito"/>
              </a:rPr>
              <a:t>the </a:t>
            </a:r>
            <a:r>
              <a:rPr sz="2600" spc="-10" dirty="0">
                <a:latin typeface="Carlito"/>
                <a:cs typeface="Carlito"/>
              </a:rPr>
              <a:t>thawed </a:t>
            </a:r>
            <a:r>
              <a:rPr sz="2600" spc="-5" dirty="0">
                <a:latin typeface="Carlito"/>
                <a:cs typeface="Carlito"/>
              </a:rPr>
              <a:t>cells </a:t>
            </a:r>
            <a:r>
              <a:rPr sz="2600" spc="-10" dirty="0">
                <a:latin typeface="Carlito"/>
                <a:cs typeface="Carlito"/>
              </a:rPr>
              <a:t>dropwise </a:t>
            </a:r>
            <a:r>
              <a:rPr sz="2600" spc="-15" dirty="0">
                <a:latin typeface="Carlito"/>
                <a:cs typeface="Carlito"/>
              </a:rPr>
              <a:t>into </a:t>
            </a:r>
            <a:r>
              <a:rPr sz="2600" dirty="0">
                <a:latin typeface="Carlito"/>
                <a:cs typeface="Carlito"/>
              </a:rPr>
              <a:t>the </a:t>
            </a:r>
            <a:r>
              <a:rPr sz="2600" spc="-10" dirty="0">
                <a:latin typeface="Carlito"/>
                <a:cs typeface="Carlito"/>
              </a:rPr>
              <a:t>centrifuge  </a:t>
            </a:r>
            <a:r>
              <a:rPr sz="2600" dirty="0">
                <a:latin typeface="Carlito"/>
                <a:cs typeface="Carlito"/>
              </a:rPr>
              <a:t>tube </a:t>
            </a:r>
            <a:r>
              <a:rPr sz="2600" spc="-10" dirty="0">
                <a:latin typeface="Carlito"/>
                <a:cs typeface="Carlito"/>
              </a:rPr>
              <a:t>containing </a:t>
            </a:r>
            <a:r>
              <a:rPr sz="2600" dirty="0">
                <a:latin typeface="Carlito"/>
                <a:cs typeface="Carlito"/>
              </a:rPr>
              <a:t>the </a:t>
            </a:r>
            <a:r>
              <a:rPr sz="2600" spc="-10" dirty="0">
                <a:latin typeface="Carlito"/>
                <a:cs typeface="Carlito"/>
              </a:rPr>
              <a:t>desired </a:t>
            </a:r>
            <a:r>
              <a:rPr sz="2600" spc="-5" dirty="0">
                <a:latin typeface="Carlito"/>
                <a:cs typeface="Carlito"/>
              </a:rPr>
              <a:t>amount of </a:t>
            </a:r>
            <a:r>
              <a:rPr sz="2600" spc="-10" dirty="0">
                <a:latin typeface="Carlito"/>
                <a:cs typeface="Carlito"/>
              </a:rPr>
              <a:t>prewarmed  complete growth </a:t>
            </a:r>
            <a:r>
              <a:rPr sz="2600" dirty="0">
                <a:latin typeface="Carlito"/>
                <a:cs typeface="Carlito"/>
              </a:rPr>
              <a:t>medium </a:t>
            </a:r>
            <a:r>
              <a:rPr sz="2600" spc="-10" dirty="0">
                <a:latin typeface="Carlito"/>
                <a:cs typeface="Carlito"/>
              </a:rPr>
              <a:t>appropriate </a:t>
            </a:r>
            <a:r>
              <a:rPr sz="2600" spc="-25" dirty="0">
                <a:latin typeface="Carlito"/>
                <a:cs typeface="Carlito"/>
              </a:rPr>
              <a:t>for </a:t>
            </a:r>
            <a:r>
              <a:rPr sz="2600" spc="-15" dirty="0">
                <a:latin typeface="Carlito"/>
                <a:cs typeface="Carlito"/>
              </a:rPr>
              <a:t>your </a:t>
            </a:r>
            <a:r>
              <a:rPr sz="2600" dirty="0">
                <a:latin typeface="Carlito"/>
                <a:cs typeface="Carlito"/>
              </a:rPr>
              <a:t>cell</a:t>
            </a:r>
            <a:r>
              <a:rPr sz="2600" spc="5" dirty="0">
                <a:latin typeface="Carlito"/>
                <a:cs typeface="Carlito"/>
              </a:rPr>
              <a:t> </a:t>
            </a:r>
            <a:r>
              <a:rPr sz="2600" dirty="0">
                <a:latin typeface="Carlito"/>
                <a:cs typeface="Carlito"/>
              </a:rPr>
              <a:t>line.</a:t>
            </a:r>
            <a:endParaRPr sz="26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40610" y="609676"/>
            <a:ext cx="446849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60" dirty="0"/>
              <a:t>Thawing </a:t>
            </a:r>
            <a:r>
              <a:rPr spc="-280" dirty="0"/>
              <a:t>frozen</a:t>
            </a:r>
            <a:r>
              <a:rPr spc="-655" dirty="0"/>
              <a:t> </a:t>
            </a:r>
            <a:r>
              <a:rPr spc="-270" dirty="0"/>
              <a:t>cells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7542" y="1798066"/>
            <a:ext cx="7730490" cy="3887470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 marR="5080" algn="just">
              <a:lnSpc>
                <a:spcPts val="2810"/>
              </a:lnSpc>
              <a:spcBef>
                <a:spcPts val="455"/>
              </a:spcBef>
              <a:buAutoNum type="arabicPeriod" startAt="5"/>
              <a:tabLst>
                <a:tab pos="365125" algn="l"/>
              </a:tabLst>
            </a:pPr>
            <a:r>
              <a:rPr sz="2600" spc="-10" dirty="0">
                <a:latin typeface="Carlito"/>
                <a:cs typeface="Carlito"/>
              </a:rPr>
              <a:t>Centrifuge </a:t>
            </a:r>
            <a:r>
              <a:rPr sz="2600" dirty="0">
                <a:latin typeface="Carlito"/>
                <a:cs typeface="Carlito"/>
              </a:rPr>
              <a:t>the </a:t>
            </a:r>
            <a:r>
              <a:rPr sz="2600" spc="-5" dirty="0">
                <a:latin typeface="Carlito"/>
                <a:cs typeface="Carlito"/>
              </a:rPr>
              <a:t>cell </a:t>
            </a:r>
            <a:r>
              <a:rPr sz="2600" spc="-10" dirty="0">
                <a:latin typeface="Carlito"/>
                <a:cs typeface="Carlito"/>
              </a:rPr>
              <a:t>suspension </a:t>
            </a:r>
            <a:r>
              <a:rPr sz="2600" spc="-15" dirty="0">
                <a:latin typeface="Carlito"/>
                <a:cs typeface="Carlito"/>
              </a:rPr>
              <a:t>at approximately </a:t>
            </a:r>
            <a:r>
              <a:rPr sz="2600" spc="-5" dirty="0">
                <a:latin typeface="Carlito"/>
                <a:cs typeface="Carlito"/>
              </a:rPr>
              <a:t>200 </a:t>
            </a:r>
            <a:r>
              <a:rPr sz="2600" dirty="0">
                <a:latin typeface="Carlito"/>
                <a:cs typeface="Carlito"/>
              </a:rPr>
              <a:t>×  g </a:t>
            </a:r>
            <a:r>
              <a:rPr sz="2600" spc="-25" dirty="0">
                <a:latin typeface="Carlito"/>
                <a:cs typeface="Carlito"/>
              </a:rPr>
              <a:t>for </a:t>
            </a:r>
            <a:r>
              <a:rPr sz="2600" spc="-40" dirty="0">
                <a:latin typeface="Carlito"/>
                <a:cs typeface="Carlito"/>
              </a:rPr>
              <a:t>5</a:t>
            </a:r>
            <a:r>
              <a:rPr sz="2600" spc="-40" dirty="0">
                <a:latin typeface="Arial"/>
                <a:cs typeface="Arial"/>
              </a:rPr>
              <a:t>–</a:t>
            </a:r>
            <a:r>
              <a:rPr sz="2600" spc="-40" dirty="0">
                <a:latin typeface="Carlito"/>
                <a:cs typeface="Carlito"/>
              </a:rPr>
              <a:t>10 </a:t>
            </a:r>
            <a:r>
              <a:rPr sz="2600" spc="-10" dirty="0">
                <a:latin typeface="Carlito"/>
                <a:cs typeface="Carlito"/>
              </a:rPr>
              <a:t>minutes. </a:t>
            </a:r>
            <a:r>
              <a:rPr sz="2600" spc="-5" dirty="0">
                <a:latin typeface="Carlito"/>
                <a:cs typeface="Carlito"/>
              </a:rPr>
              <a:t>The </a:t>
            </a:r>
            <a:r>
              <a:rPr sz="2600" dirty="0">
                <a:latin typeface="Carlito"/>
                <a:cs typeface="Carlito"/>
              </a:rPr>
              <a:t>actual </a:t>
            </a:r>
            <a:r>
              <a:rPr sz="2600" spc="-10" dirty="0">
                <a:latin typeface="Carlito"/>
                <a:cs typeface="Carlito"/>
              </a:rPr>
              <a:t>centrifugation </a:t>
            </a:r>
            <a:r>
              <a:rPr sz="2600" spc="-5" dirty="0">
                <a:latin typeface="Carlito"/>
                <a:cs typeface="Carlito"/>
              </a:rPr>
              <a:t>speed </a:t>
            </a:r>
            <a:r>
              <a:rPr sz="2600" dirty="0">
                <a:latin typeface="Carlito"/>
                <a:cs typeface="Carlito"/>
              </a:rPr>
              <a:t>and  </a:t>
            </a:r>
            <a:r>
              <a:rPr sz="2600" spc="-10" dirty="0">
                <a:latin typeface="Carlito"/>
                <a:cs typeface="Carlito"/>
              </a:rPr>
              <a:t>duration </a:t>
            </a:r>
            <a:r>
              <a:rPr sz="2600" spc="-5" dirty="0">
                <a:latin typeface="Carlito"/>
                <a:cs typeface="Carlito"/>
              </a:rPr>
              <a:t>varies depending on </a:t>
            </a:r>
            <a:r>
              <a:rPr sz="2600" dirty="0">
                <a:latin typeface="Carlito"/>
                <a:cs typeface="Carlito"/>
              </a:rPr>
              <a:t>the cell</a:t>
            </a:r>
            <a:r>
              <a:rPr sz="2600" spc="-110" dirty="0">
                <a:latin typeface="Carlito"/>
                <a:cs typeface="Carlito"/>
              </a:rPr>
              <a:t> </a:t>
            </a:r>
            <a:r>
              <a:rPr sz="2600" dirty="0">
                <a:latin typeface="Carlito"/>
                <a:cs typeface="Carlito"/>
              </a:rPr>
              <a:t>type.</a:t>
            </a:r>
            <a:endParaRPr sz="2600">
              <a:latin typeface="Carlito"/>
              <a:cs typeface="Carlito"/>
            </a:endParaRPr>
          </a:p>
          <a:p>
            <a:pPr marL="12700" marR="6350" algn="just">
              <a:lnSpc>
                <a:spcPts val="2810"/>
              </a:lnSpc>
              <a:spcBef>
                <a:spcPts val="995"/>
              </a:spcBef>
              <a:buAutoNum type="arabicPeriod" startAt="5"/>
              <a:tabLst>
                <a:tab pos="555625" algn="l"/>
              </a:tabLst>
            </a:pPr>
            <a:r>
              <a:rPr sz="2600" spc="-10" dirty="0">
                <a:latin typeface="Carlito"/>
                <a:cs typeface="Carlito"/>
              </a:rPr>
              <a:t>After </a:t>
            </a:r>
            <a:r>
              <a:rPr sz="2600" dirty="0">
                <a:latin typeface="Carlito"/>
                <a:cs typeface="Carlito"/>
              </a:rPr>
              <a:t>the </a:t>
            </a:r>
            <a:r>
              <a:rPr sz="2600" spc="-10" dirty="0">
                <a:latin typeface="Carlito"/>
                <a:cs typeface="Carlito"/>
              </a:rPr>
              <a:t>centrifugation, </a:t>
            </a:r>
            <a:r>
              <a:rPr sz="2600" spc="-5" dirty="0">
                <a:latin typeface="Carlito"/>
                <a:cs typeface="Carlito"/>
              </a:rPr>
              <a:t>check </a:t>
            </a:r>
            <a:r>
              <a:rPr sz="2600" dirty="0">
                <a:latin typeface="Carlito"/>
                <a:cs typeface="Carlito"/>
              </a:rPr>
              <a:t>the clarity </a:t>
            </a:r>
            <a:r>
              <a:rPr sz="2600" spc="-5" dirty="0">
                <a:latin typeface="Carlito"/>
                <a:cs typeface="Carlito"/>
              </a:rPr>
              <a:t>of  </a:t>
            </a:r>
            <a:r>
              <a:rPr sz="2600" spc="-15" dirty="0">
                <a:latin typeface="Carlito"/>
                <a:cs typeface="Carlito"/>
              </a:rPr>
              <a:t>supernatant </a:t>
            </a:r>
            <a:r>
              <a:rPr sz="2600" dirty="0">
                <a:latin typeface="Carlito"/>
                <a:cs typeface="Carlito"/>
              </a:rPr>
              <a:t>and </a:t>
            </a:r>
            <a:r>
              <a:rPr sz="2600" spc="-5" dirty="0">
                <a:latin typeface="Carlito"/>
                <a:cs typeface="Carlito"/>
              </a:rPr>
              <a:t>visibility of </a:t>
            </a:r>
            <a:r>
              <a:rPr sz="2600" dirty="0">
                <a:latin typeface="Carlito"/>
                <a:cs typeface="Carlito"/>
              </a:rPr>
              <a:t>a </a:t>
            </a:r>
            <a:r>
              <a:rPr sz="2600" spc="-10" dirty="0">
                <a:latin typeface="Carlito"/>
                <a:cs typeface="Carlito"/>
              </a:rPr>
              <a:t>complete </a:t>
            </a:r>
            <a:r>
              <a:rPr sz="2600" spc="-5" dirty="0">
                <a:latin typeface="Carlito"/>
                <a:cs typeface="Carlito"/>
              </a:rPr>
              <a:t>pellet.  Aseptically </a:t>
            </a:r>
            <a:r>
              <a:rPr sz="2600" spc="-10" dirty="0">
                <a:latin typeface="Carlito"/>
                <a:cs typeface="Carlito"/>
              </a:rPr>
              <a:t>decant </a:t>
            </a:r>
            <a:r>
              <a:rPr sz="2600" dirty="0">
                <a:latin typeface="Carlito"/>
                <a:cs typeface="Carlito"/>
              </a:rPr>
              <a:t>the </a:t>
            </a:r>
            <a:r>
              <a:rPr sz="2600" spc="-10" dirty="0">
                <a:latin typeface="Carlito"/>
                <a:cs typeface="Carlito"/>
              </a:rPr>
              <a:t>supernatant </a:t>
            </a:r>
            <a:r>
              <a:rPr sz="2600" dirty="0">
                <a:latin typeface="Carlito"/>
                <a:cs typeface="Carlito"/>
              </a:rPr>
              <a:t>without </a:t>
            </a:r>
            <a:r>
              <a:rPr sz="2600" spc="-10" dirty="0">
                <a:latin typeface="Carlito"/>
                <a:cs typeface="Carlito"/>
              </a:rPr>
              <a:t>disturbing  </a:t>
            </a:r>
            <a:r>
              <a:rPr sz="2600" dirty="0">
                <a:latin typeface="Carlito"/>
                <a:cs typeface="Carlito"/>
              </a:rPr>
              <a:t>the cell</a:t>
            </a:r>
            <a:r>
              <a:rPr sz="2600" spc="-30" dirty="0">
                <a:latin typeface="Carlito"/>
                <a:cs typeface="Carlito"/>
              </a:rPr>
              <a:t> </a:t>
            </a:r>
            <a:r>
              <a:rPr sz="2600" spc="-5" dirty="0">
                <a:latin typeface="Carlito"/>
                <a:cs typeface="Carlito"/>
              </a:rPr>
              <a:t>pellet.</a:t>
            </a:r>
            <a:endParaRPr sz="2600">
              <a:latin typeface="Carlito"/>
              <a:cs typeface="Carlito"/>
            </a:endParaRPr>
          </a:p>
          <a:p>
            <a:pPr marL="12700" marR="5715" algn="just">
              <a:lnSpc>
                <a:spcPts val="2810"/>
              </a:lnSpc>
              <a:spcBef>
                <a:spcPts val="1000"/>
              </a:spcBef>
              <a:buAutoNum type="arabicPeriod" startAt="5"/>
              <a:tabLst>
                <a:tab pos="505459" algn="l"/>
              </a:tabLst>
            </a:pPr>
            <a:r>
              <a:rPr sz="2600" spc="-5" dirty="0">
                <a:latin typeface="Carlito"/>
                <a:cs typeface="Carlito"/>
              </a:rPr>
              <a:t>Gently </a:t>
            </a:r>
            <a:r>
              <a:rPr sz="2600" spc="-10" dirty="0">
                <a:latin typeface="Carlito"/>
                <a:cs typeface="Carlito"/>
              </a:rPr>
              <a:t>resuspend </a:t>
            </a:r>
            <a:r>
              <a:rPr sz="2600" dirty="0">
                <a:latin typeface="Carlito"/>
                <a:cs typeface="Carlito"/>
              </a:rPr>
              <a:t>the </a:t>
            </a:r>
            <a:r>
              <a:rPr sz="2600" spc="-5" dirty="0">
                <a:latin typeface="Carlito"/>
                <a:cs typeface="Carlito"/>
              </a:rPr>
              <a:t>cells </a:t>
            </a:r>
            <a:r>
              <a:rPr sz="2600" dirty="0">
                <a:latin typeface="Carlito"/>
                <a:cs typeface="Carlito"/>
              </a:rPr>
              <a:t>in </a:t>
            </a:r>
            <a:r>
              <a:rPr sz="2600" spc="-15" dirty="0">
                <a:latin typeface="Carlito"/>
                <a:cs typeface="Carlito"/>
              </a:rPr>
              <a:t>complete  </a:t>
            </a:r>
            <a:r>
              <a:rPr sz="2600" spc="-10" dirty="0">
                <a:latin typeface="Carlito"/>
                <a:cs typeface="Carlito"/>
              </a:rPr>
              <a:t>growth  </a:t>
            </a:r>
            <a:r>
              <a:rPr sz="2600" spc="-5" dirty="0">
                <a:latin typeface="Carlito"/>
                <a:cs typeface="Carlito"/>
              </a:rPr>
              <a:t>medium, and </a:t>
            </a:r>
            <a:r>
              <a:rPr sz="2600" spc="-25" dirty="0">
                <a:latin typeface="Carlito"/>
                <a:cs typeface="Carlito"/>
              </a:rPr>
              <a:t>transfer </a:t>
            </a:r>
            <a:r>
              <a:rPr sz="2600" dirty="0">
                <a:latin typeface="Carlito"/>
                <a:cs typeface="Carlito"/>
              </a:rPr>
              <a:t>them </a:t>
            </a:r>
            <a:r>
              <a:rPr sz="2600" spc="-15" dirty="0">
                <a:latin typeface="Carlito"/>
                <a:cs typeface="Carlito"/>
              </a:rPr>
              <a:t>into </a:t>
            </a:r>
            <a:r>
              <a:rPr sz="2600" dirty="0">
                <a:latin typeface="Carlito"/>
                <a:cs typeface="Carlito"/>
              </a:rPr>
              <a:t>the </a:t>
            </a:r>
            <a:r>
              <a:rPr sz="2600" spc="-15" dirty="0">
                <a:latin typeface="Carlito"/>
                <a:cs typeface="Carlito"/>
              </a:rPr>
              <a:t>appropriate </a:t>
            </a:r>
            <a:r>
              <a:rPr sz="2600" spc="-10" dirty="0">
                <a:latin typeface="Carlito"/>
                <a:cs typeface="Carlito"/>
              </a:rPr>
              <a:t>culture  </a:t>
            </a:r>
            <a:r>
              <a:rPr sz="2600" spc="-5" dirty="0">
                <a:latin typeface="Carlito"/>
                <a:cs typeface="Carlito"/>
              </a:rPr>
              <a:t>vessel </a:t>
            </a:r>
            <a:r>
              <a:rPr sz="2600" dirty="0">
                <a:latin typeface="Carlito"/>
                <a:cs typeface="Carlito"/>
              </a:rPr>
              <a:t>and </a:t>
            </a:r>
            <a:r>
              <a:rPr sz="2600" spc="-10" dirty="0">
                <a:latin typeface="Carlito"/>
                <a:cs typeface="Carlito"/>
              </a:rPr>
              <a:t>into </a:t>
            </a:r>
            <a:r>
              <a:rPr sz="2600" dirty="0">
                <a:latin typeface="Carlito"/>
                <a:cs typeface="Carlito"/>
              </a:rPr>
              <a:t>the </a:t>
            </a:r>
            <a:r>
              <a:rPr sz="2600" spc="-5" dirty="0">
                <a:latin typeface="Carlito"/>
                <a:cs typeface="Carlito"/>
              </a:rPr>
              <a:t>recommended culture</a:t>
            </a:r>
            <a:r>
              <a:rPr sz="2600" spc="-140" dirty="0">
                <a:latin typeface="Carlito"/>
                <a:cs typeface="Carlito"/>
              </a:rPr>
              <a:t> </a:t>
            </a:r>
            <a:r>
              <a:rPr sz="2600" spc="-10" dirty="0">
                <a:latin typeface="Carlito"/>
                <a:cs typeface="Carlito"/>
              </a:rPr>
              <a:t>environment.</a:t>
            </a:r>
            <a:endParaRPr sz="26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87552"/>
            <a:ext cx="9144000" cy="4882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533400" y="1981200"/>
            <a:ext cx="8202930" cy="3177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6350" indent="-228600" algn="just">
              <a:lnSpc>
                <a:spcPct val="15010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</a:tabLst>
            </a:pPr>
            <a:r>
              <a:rPr lang="tr-TR" sz="2800" dirty="0"/>
              <a:t>Bu uygulama biyomedikal araştırmalar, klinik tıp, zooloji, botanik ve </a:t>
            </a:r>
            <a:r>
              <a:rPr lang="tr-TR" sz="2800" dirty="0" err="1"/>
              <a:t>biyoteknoloji</a:t>
            </a:r>
            <a:r>
              <a:rPr lang="tr-TR" sz="2800" dirty="0"/>
              <a:t> için çok önemlidir. </a:t>
            </a:r>
          </a:p>
          <a:p>
            <a:pPr marL="241300" marR="6350" indent="-228600" algn="just">
              <a:lnSpc>
                <a:spcPct val="15010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</a:tabLst>
            </a:pPr>
            <a:r>
              <a:rPr lang="tr-TR" sz="2800" dirty="0"/>
              <a:t>Dondurulduğunda ve uygun şekilde saklandığında hücrelerin metabolizması uzun bir süre durdurulabilir ve gerektiğinde hücreler çözdürülebilir.</a:t>
            </a:r>
            <a:endParaRPr sz="2800" dirty="0">
              <a:latin typeface="Carlito"/>
              <a:cs typeface="Carlito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69CE246A-6DE1-FB45-BA1B-033342D6393B}"/>
              </a:ext>
            </a:extLst>
          </p:cNvPr>
          <p:cNvSpPr txBox="1">
            <a:spLocks/>
          </p:cNvSpPr>
          <p:nvPr/>
        </p:nvSpPr>
        <p:spPr>
          <a:xfrm>
            <a:off x="2540000" y="685800"/>
            <a:ext cx="418973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4400" b="0" i="0">
                <a:solidFill>
                  <a:srgbClr val="FF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tr-TR" kern="0" spc="-240" dirty="0" err="1"/>
              <a:t>Kriyoprezervasyon</a:t>
            </a:r>
            <a:endParaRPr lang="tr-TR" kern="0" spc="-24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8684" y="0"/>
            <a:ext cx="9005570" cy="6858000"/>
            <a:chOff x="138684" y="0"/>
            <a:chExt cx="9005570" cy="6858000"/>
          </a:xfrm>
        </p:grpSpPr>
        <p:sp>
          <p:nvSpPr>
            <p:cNvPr id="3" name="object 3"/>
            <p:cNvSpPr/>
            <p:nvPr/>
          </p:nvSpPr>
          <p:spPr>
            <a:xfrm>
              <a:off x="138684" y="0"/>
              <a:ext cx="4803648" cy="55412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942331" y="4302251"/>
              <a:ext cx="4201667" cy="25557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35427CB8-C45A-7342-A221-97B50BC43A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4633141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8A34EFFC-1CB5-864A-9B47-94ED0B6D0D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62200" y="577767"/>
            <a:ext cx="464693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tr-TR" spc="-240" dirty="0" err="1"/>
              <a:t>Kriyoprezervasyon</a:t>
            </a:r>
            <a:endParaRPr spc="-240" dirty="0"/>
          </a:p>
        </p:txBody>
      </p:sp>
    </p:spTree>
    <p:extLst>
      <p:ext uri="{BB962C8B-B14F-4D97-AF65-F5344CB8AC3E}">
        <p14:creationId xmlns:p14="http://schemas.microsoft.com/office/powerpoint/2010/main" val="3583913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2281</TotalTime>
  <Words>976</Words>
  <Application>Microsoft Office PowerPoint</Application>
  <PresentationFormat>Ekran Gösterisi (4:3)</PresentationFormat>
  <Paragraphs>95</Paragraphs>
  <Slides>68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68</vt:i4>
      </vt:variant>
    </vt:vector>
  </HeadingPairs>
  <TitlesOfParts>
    <vt:vector size="73" baseType="lpstr">
      <vt:lpstr>Arial</vt:lpstr>
      <vt:lpstr>Calibri</vt:lpstr>
      <vt:lpstr>Carlito</vt:lpstr>
      <vt:lpstr>Trebuchet MS</vt:lpstr>
      <vt:lpstr>Office Theme</vt:lpstr>
      <vt:lpstr>Hücre Kültür Teknikleri</vt:lpstr>
      <vt:lpstr>PowerPoint Sunusu</vt:lpstr>
      <vt:lpstr>PowerPoint Sunusu</vt:lpstr>
      <vt:lpstr>PowerPoint Sunusu</vt:lpstr>
      <vt:lpstr>PowerPoint Sunusu</vt:lpstr>
      <vt:lpstr>Kriyoprezervasyon</vt:lpstr>
      <vt:lpstr>PowerPoint Sunusu</vt:lpstr>
      <vt:lpstr>PowerPoint Sunusu</vt:lpstr>
      <vt:lpstr>Kriyoprezervasyon</vt:lpstr>
      <vt:lpstr>Kriyoprezervasyonun Temel Prensipleri</vt:lpstr>
      <vt:lpstr>Kriyoprezervasyonun Temel Prensipleri</vt:lpstr>
      <vt:lpstr>Hücre Kültürlerinin Kriyoprezervasyonu</vt:lpstr>
      <vt:lpstr>PowerPoint Sunusu</vt:lpstr>
      <vt:lpstr>PowerPoint Sunusu</vt:lpstr>
      <vt:lpstr>Neden Sıvı Nitrojen?</vt:lpstr>
      <vt:lpstr>PowerPoint Sunusu</vt:lpstr>
      <vt:lpstr>Kriyoprezervasyon Türleri</vt:lpstr>
      <vt:lpstr>-196 ºC’de kriyoprezervasyon </vt:lpstr>
      <vt:lpstr>-196 ºC’den daha yüksek sıcaklıklarda kriyoprezervasyon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Kriyoprezervasyonda karşılaşılabilecek riskler</vt:lpstr>
      <vt:lpstr>Solüsyon Etkisi</vt:lpstr>
      <vt:lpstr>Ekstraselüler buz kristali oluşumu</vt:lpstr>
      <vt:lpstr>Dehidrasyon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Cryopreserving cultured cells</vt:lpstr>
      <vt:lpstr>Cryopreserving cultured cells</vt:lpstr>
      <vt:lpstr>Cryopreserving cultured cells</vt:lpstr>
      <vt:lpstr>Cryopreserving cultured cells</vt:lpstr>
      <vt:lpstr>PowerPoint Sunusu</vt:lpstr>
      <vt:lpstr>PowerPoint Sunusu</vt:lpstr>
      <vt:lpstr>PowerPoint Sunusu</vt:lpstr>
      <vt:lpstr>Thawing frozen cells</vt:lpstr>
      <vt:lpstr>Thawing frozen cells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emrah şefik abamor</dc:creator>
  <cp:lastModifiedBy>Emrah Şefik Abamor</cp:lastModifiedBy>
  <cp:revision>14</cp:revision>
  <dcterms:created xsi:type="dcterms:W3CDTF">2020-03-01T21:34:57Z</dcterms:created>
  <dcterms:modified xsi:type="dcterms:W3CDTF">2020-06-07T21:15:00Z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2019-04-04T00:00:00Z</vt:filetime>
  </property>
  <property fmtid="{D5CDD505-2E9C-101B-9397-08002B2CF9AE}" pid="3" name="Creator">
    <vt:lpwstr>Microsoft® PowerPoint® for Office 365</vt:lpwstr>
  </property>
  <property fmtid="{D5CDD505-2E9C-101B-9397-08002B2CF9AE}" pid="4" name="LastSaved">
    <vt:filetime>2020-03-01T00:00:00Z</vt:filetime>
  </property>
</Properties>
</file>