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7" r:id="rId3"/>
    <p:sldId id="338" r:id="rId4"/>
    <p:sldId id="339" r:id="rId5"/>
    <p:sldId id="340" r:id="rId6"/>
    <p:sldId id="341" r:id="rId7"/>
    <p:sldId id="342" r:id="rId8"/>
    <p:sldId id="311" r:id="rId9"/>
    <p:sldId id="344" r:id="rId10"/>
    <p:sldId id="343" r:id="rId11"/>
    <p:sldId id="345" r:id="rId12"/>
    <p:sldId id="346" r:id="rId13"/>
    <p:sldId id="392" r:id="rId14"/>
    <p:sldId id="348" r:id="rId15"/>
    <p:sldId id="390" r:id="rId16"/>
    <p:sldId id="349" r:id="rId17"/>
    <p:sldId id="350" r:id="rId18"/>
    <p:sldId id="262" r:id="rId19"/>
    <p:sldId id="257" r:id="rId20"/>
    <p:sldId id="258" r:id="rId21"/>
    <p:sldId id="259" r:id="rId22"/>
    <p:sldId id="260" r:id="rId23"/>
    <p:sldId id="261" r:id="rId24"/>
    <p:sldId id="351" r:id="rId25"/>
    <p:sldId id="352" r:id="rId26"/>
    <p:sldId id="354" r:id="rId27"/>
    <p:sldId id="353" r:id="rId28"/>
    <p:sldId id="391" r:id="rId29"/>
    <p:sldId id="263" r:id="rId30"/>
    <p:sldId id="271" r:id="rId31"/>
    <p:sldId id="272" r:id="rId32"/>
    <p:sldId id="273" r:id="rId33"/>
    <p:sldId id="274" r:id="rId34"/>
    <p:sldId id="275" r:id="rId35"/>
    <p:sldId id="276" r:id="rId36"/>
    <p:sldId id="278" r:id="rId37"/>
    <p:sldId id="277" r:id="rId38"/>
    <p:sldId id="279" r:id="rId39"/>
    <p:sldId id="270" r:id="rId40"/>
    <p:sldId id="269" r:id="rId41"/>
    <p:sldId id="280" r:id="rId42"/>
    <p:sldId id="281" r:id="rId43"/>
    <p:sldId id="283" r:id="rId44"/>
    <p:sldId id="282" r:id="rId45"/>
    <p:sldId id="355" r:id="rId46"/>
    <p:sldId id="284" r:id="rId47"/>
    <p:sldId id="285" r:id="rId48"/>
    <p:sldId id="356" r:id="rId49"/>
    <p:sldId id="388" r:id="rId50"/>
    <p:sldId id="389" r:id="rId51"/>
    <p:sldId id="293" r:id="rId52"/>
    <p:sldId id="286" r:id="rId53"/>
    <p:sldId id="287" r:id="rId54"/>
    <p:sldId id="288" r:id="rId55"/>
    <p:sldId id="289" r:id="rId56"/>
    <p:sldId id="358" r:id="rId57"/>
    <p:sldId id="357" r:id="rId58"/>
    <p:sldId id="290" r:id="rId59"/>
    <p:sldId id="385" r:id="rId60"/>
    <p:sldId id="386" r:id="rId61"/>
    <p:sldId id="387" r:id="rId62"/>
    <p:sldId id="297" r:id="rId63"/>
    <p:sldId id="298" r:id="rId64"/>
    <p:sldId id="299" r:id="rId65"/>
    <p:sldId id="334" r:id="rId66"/>
    <p:sldId id="294" r:id="rId67"/>
    <p:sldId id="291" r:id="rId68"/>
    <p:sldId id="295" r:id="rId69"/>
    <p:sldId id="296" r:id="rId70"/>
    <p:sldId id="360" r:id="rId71"/>
    <p:sldId id="361" r:id="rId72"/>
    <p:sldId id="359" r:id="rId7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8"/>
  </p:normalViewPr>
  <p:slideViewPr>
    <p:cSldViewPr snapToGrid="0" snapToObjects="1">
      <p:cViewPr>
        <p:scale>
          <a:sx n="114" d="100"/>
          <a:sy n="114" d="100"/>
        </p:scale>
        <p:origin x="4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F006B4-6EC3-7D4B-9F0F-D01AD4F33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3C3E243-F056-6E4B-B689-EA15F490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58B7AB4-3AC8-BE4A-A29D-860FDCCC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32AB988-FBDA-474E-A003-1E4AEE41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B1972D-9DBD-F342-A660-17A6353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893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D80493-3461-9C4B-81BD-E2AAE60E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A135924-FF8E-2441-AC74-9F33322CA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C8232A-314D-E142-AE48-F38F0F8D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278212-CD12-9142-BD92-EFDBD74D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3A99AB-A15D-B348-A6D7-9268B988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49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871C317-258A-7549-966B-83AB3E483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3E1F049-2F06-754D-BE70-82330F526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DCB56C0-5803-D140-98A8-87D48E0C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D816F-548F-C743-92BF-5DAFCCBC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37AAC7B-5590-104D-8F4D-1E5C5212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432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01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FE6945-A273-4B4C-BD88-DED1C7D8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0CAE18-D7E6-C446-A084-FA8275B0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3947D1-FED2-E542-9725-05B3F95F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2A52F1D-0218-5F48-85A3-A731CBE3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9E1807E-3AE2-5546-A91A-49DBE9C0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900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0D7E45-8A35-5440-9FA5-C0F7F911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64BF7E0-BF54-144B-B29A-B9079EE6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BC9B25B-4D59-CD4E-9997-D2DEA3F3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DB7546-4A3E-954A-BC6F-DC1FAFE2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C3FB41-2131-E248-8771-A4CE708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90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A60024-713D-1A4B-855A-B0FB0920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D966BD-C553-E647-B559-213004FB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A29169F-6ADF-F842-9EE4-15C5BA1C1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EB0AFA9-B0DD-4049-9E7C-4302B736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88195E9-2EEF-BF4D-961C-DB25D2B2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2597AE-4011-CF47-8726-BF900880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839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FE41C7-348B-5D40-8C0D-DF2DA8B1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23DDA7E-820A-334F-AE21-4430A5FB7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FDB9778-62D6-A845-9097-8B7F8AE14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782ACD7-A0EA-8C43-9170-554665B3F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9B31022-6AA2-EF4A-BFD6-1AE6B073A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CD6434A2-25B1-CA49-97FA-241EF8DC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7F7552BB-99A3-D14B-B6C2-56B80D3E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A7A8494-C889-114E-8BE5-D220D994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187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D7F0EA-3A7A-C348-B6E4-C79BC414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E43BF09-ED24-AA45-B1B0-348F0BB6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0799446-419E-C947-AD0B-F7CAEBD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3754C23-E2D5-D644-AD11-79CDE43E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594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C02A991-CE19-524A-BD5B-4DAE5CFF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3AFDB4C-99D8-9A4B-B6A7-55CBA920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ADC1D95-36C8-814F-8586-47D30EA4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174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612871-D359-924C-8DDD-E62CB505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D761F6-5D83-1245-9457-72EEC6A7A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057048B-0FFB-154F-BB29-ACA8B0D78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FA62910-0C60-024A-8004-7877A07E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06DFD75-0A36-6049-8B06-9C453C3C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9A9D65-5B6E-A84D-9CE6-B1202756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069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CAEB4D-B000-DA4E-A81D-0EEC42C1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66A6416-2ED5-E34C-A350-D9EB89E76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ACA258D-22B3-2A4A-B800-EA081A3B7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8F3E54F-D729-A54A-BD5F-3C307C85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A9D0E5-2B91-9F40-888D-39E082FE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B495A2D-1545-3942-A711-11D3EC18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8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2AF5A77-DA63-F94A-81C9-AE34E0D2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2FAC039-7A58-FE4B-9EA6-B7B22C5A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2DFE80C-0BE5-BE45-BD70-A00A6DA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9D83-EA08-E64F-BEC2-234B51833E84}" type="datetimeFigureOut">
              <a:rPr lang="tr-TR" smtClean="0"/>
              <a:t>26.03.2020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8F0E433-18E8-0043-A5E8-698C1AED9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796D0F-5BF2-CD4D-8459-5D0D78B0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3D0F-3B91-A242-A4C5-2733871E76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01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094FF1-345B-9048-9596-A0B942EBA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1710"/>
            <a:ext cx="9144000" cy="2387600"/>
          </a:xfrm>
        </p:spPr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Nanotıp</a:t>
            </a:r>
            <a:r>
              <a:rPr lang="tr-TR" b="1" dirty="0">
                <a:solidFill>
                  <a:srgbClr val="FF0000"/>
                </a:solidFill>
              </a:rPr>
              <a:t> 6. Ders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EEDFFC9-A5C2-A942-978D-CF3FAFED93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r-TR" sz="3600" b="1" dirty="0">
                <a:solidFill>
                  <a:srgbClr val="7030A0"/>
                </a:solidFill>
              </a:rPr>
              <a:t>Doku Mühendisliği ve </a:t>
            </a:r>
            <a:r>
              <a:rPr lang="tr-TR" sz="3600" b="1" dirty="0" err="1">
                <a:solidFill>
                  <a:srgbClr val="7030A0"/>
                </a:solidFill>
              </a:rPr>
              <a:t>Nanolifler</a:t>
            </a:r>
            <a:endParaRPr lang="tr-TR" sz="3600" b="1" dirty="0">
              <a:solidFill>
                <a:srgbClr val="7030A0"/>
              </a:solidFill>
            </a:endParaRPr>
          </a:p>
          <a:p>
            <a:endParaRPr lang="tr-TR" sz="3600" b="1" dirty="0">
              <a:solidFill>
                <a:srgbClr val="7030A0"/>
              </a:solidFill>
            </a:endParaRPr>
          </a:p>
          <a:p>
            <a:pPr algn="r"/>
            <a:r>
              <a:rPr lang="tr-TR" sz="2800" b="1" dirty="0">
                <a:solidFill>
                  <a:srgbClr val="7030A0"/>
                </a:solidFill>
              </a:rPr>
              <a:t>Doç. Dr. Emrah Şefik </a:t>
            </a:r>
            <a:r>
              <a:rPr lang="tr-TR" sz="2800" b="1" dirty="0" err="1">
                <a:solidFill>
                  <a:srgbClr val="7030A0"/>
                </a:solidFill>
              </a:rPr>
              <a:t>Abamor</a:t>
            </a:r>
            <a:endParaRPr lang="tr-T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fotoğraf, oturma, farklı, yiyecek içeren bir resim&#10;&#10;Açıklama otomatik olarak oluşturuldu">
            <a:extLst>
              <a:ext uri="{FF2B5EF4-FFF2-40B4-BE49-F238E27FC236}">
                <a16:creationId xmlns:a16="http://schemas.microsoft.com/office/drawing/2014/main" id="{40E8B86E-4B8D-DB4D-82BF-EC8E4EA4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8" y="0"/>
            <a:ext cx="10344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6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222" y="594480"/>
            <a:ext cx="8432518" cy="5572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57544" y="1350263"/>
            <a:ext cx="5349240" cy="5300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79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7464" y="211836"/>
            <a:ext cx="8531352" cy="6152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7701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EE72974-FEB6-514B-980A-B299904E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94" y="762773"/>
            <a:ext cx="8441318" cy="51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9E5BD8B-755C-7D46-8FE2-87F48C16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Doku İskelesi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15485B6-5F6A-FA46-8049-09CDEE679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Doku iskelesi, </a:t>
            </a:r>
            <a:r>
              <a:rPr lang="tr-TR" dirty="0" err="1"/>
              <a:t>hücrelerin</a:t>
            </a:r>
            <a:r>
              <a:rPr lang="tr-TR" dirty="0"/>
              <a:t> </a:t>
            </a:r>
            <a:r>
              <a:rPr lang="tr-TR" dirty="0" err="1"/>
              <a:t>üzerinde</a:t>
            </a:r>
            <a:r>
              <a:rPr lang="tr-TR" dirty="0"/>
              <a:t> </a:t>
            </a:r>
            <a:r>
              <a:rPr lang="tr-TR" dirty="0" err="1"/>
              <a:t>büyüyebileceği</a:t>
            </a:r>
            <a:r>
              <a:rPr lang="tr-TR" dirty="0"/>
              <a:t> ve doku </a:t>
            </a:r>
            <a:r>
              <a:rPr lang="tr-TR" dirty="0" err="1"/>
              <a:t>özelliklerini</a:t>
            </a:r>
            <a:r>
              <a:rPr lang="tr-TR" dirty="0"/>
              <a:t> </a:t>
            </a:r>
            <a:r>
              <a:rPr lang="tr-TR" dirty="0" err="1"/>
              <a:t>kazanabileceği</a:t>
            </a:r>
            <a:r>
              <a:rPr lang="tr-TR" dirty="0"/>
              <a:t> yapılar olarak tasarlanmakta ve genellikle </a:t>
            </a:r>
            <a:r>
              <a:rPr lang="tr-TR" b="1" u="sng" dirty="0" err="1">
                <a:solidFill>
                  <a:srgbClr val="7030A0"/>
                </a:solidFill>
              </a:rPr>
              <a:t>biyobozunur</a:t>
            </a:r>
            <a:r>
              <a:rPr lang="tr-TR" b="1" u="sng" dirty="0">
                <a:solidFill>
                  <a:srgbClr val="7030A0"/>
                </a:solidFill>
              </a:rPr>
              <a:t> ve </a:t>
            </a:r>
            <a:r>
              <a:rPr lang="tr-TR" b="1" u="sng" dirty="0" err="1">
                <a:solidFill>
                  <a:srgbClr val="7030A0"/>
                </a:solidFill>
              </a:rPr>
              <a:t>biyouyumlu</a:t>
            </a:r>
            <a:r>
              <a:rPr lang="tr-TR" dirty="0"/>
              <a:t>, </a:t>
            </a:r>
            <a:r>
              <a:rPr lang="tr-TR" dirty="0" err="1"/>
              <a:t>doğal</a:t>
            </a:r>
            <a:r>
              <a:rPr lang="tr-TR" dirty="0"/>
              <a:t> ya da sentetik </a:t>
            </a:r>
            <a:r>
              <a:rPr lang="tr-TR" dirty="0" err="1"/>
              <a:t>polimerik</a:t>
            </a:r>
            <a:r>
              <a:rPr lang="tr-TR" dirty="0"/>
              <a:t> </a:t>
            </a:r>
            <a:r>
              <a:rPr lang="tr-TR" dirty="0" err="1"/>
              <a:t>biyomalzemeler</a:t>
            </a:r>
            <a:r>
              <a:rPr lang="tr-TR" dirty="0"/>
              <a:t> kullanılarak </a:t>
            </a:r>
            <a:r>
              <a:rPr lang="tr-TR" dirty="0" err="1"/>
              <a:t>üretilmektedir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0935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10AB568-2B77-3747-836D-1654F008E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Doku İskelesi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884C67-D85E-DE46-BEE3-1480D85FA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460" y="847822"/>
            <a:ext cx="6906491" cy="5585619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Kullanılan </a:t>
            </a:r>
            <a:r>
              <a:rPr lang="tr-TR" dirty="0" err="1"/>
              <a:t>biyomalzemeler</a:t>
            </a:r>
            <a:r>
              <a:rPr lang="tr-TR" dirty="0"/>
              <a:t>: </a:t>
            </a:r>
            <a:r>
              <a:rPr lang="tr-TR" b="1" u="sng" dirty="0">
                <a:solidFill>
                  <a:srgbClr val="7030A0"/>
                </a:solidFill>
              </a:rPr>
              <a:t>hedef dokunun </a:t>
            </a:r>
            <a:r>
              <a:rPr lang="tr-TR" b="1" u="sng" dirty="0" err="1">
                <a:solidFill>
                  <a:srgbClr val="7030A0"/>
                </a:solidFill>
              </a:rPr>
              <a:t>iyileştiği</a:t>
            </a:r>
            <a:r>
              <a:rPr lang="tr-TR" b="1" u="sng" dirty="0">
                <a:solidFill>
                  <a:srgbClr val="7030A0"/>
                </a:solidFill>
              </a:rPr>
              <a:t> hızla orantılı olarak </a:t>
            </a:r>
            <a:r>
              <a:rPr lang="tr-TR" b="1" u="sng" dirty="0" err="1">
                <a:solidFill>
                  <a:srgbClr val="7030A0"/>
                </a:solidFill>
              </a:rPr>
              <a:t>bozunma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göstermeli</a:t>
            </a:r>
            <a:r>
              <a:rPr lang="tr-TR" b="1" u="sng" dirty="0">
                <a:solidFill>
                  <a:srgbClr val="7030A0"/>
                </a:solidFill>
              </a:rPr>
              <a:t>, mekanik </a:t>
            </a:r>
            <a:r>
              <a:rPr lang="tr-TR" b="1" u="sng" dirty="0" err="1">
                <a:solidFill>
                  <a:srgbClr val="7030A0"/>
                </a:solidFill>
              </a:rPr>
              <a:t>gücu</a:t>
            </a:r>
            <a:r>
              <a:rPr lang="tr-TR" b="1" u="sng" dirty="0">
                <a:solidFill>
                  <a:srgbClr val="7030A0"/>
                </a:solidFill>
              </a:rPr>
              <a:t>̈ hedef </a:t>
            </a:r>
            <a:r>
              <a:rPr lang="tr-TR" b="1" u="sng" dirty="0" err="1">
                <a:solidFill>
                  <a:srgbClr val="7030A0"/>
                </a:solidFill>
              </a:rPr>
              <a:t>bölgeye</a:t>
            </a:r>
            <a:r>
              <a:rPr lang="tr-TR" b="1" u="sng" dirty="0">
                <a:solidFill>
                  <a:srgbClr val="7030A0"/>
                </a:solidFill>
              </a:rPr>
              <a:t> uygun olmalı, </a:t>
            </a:r>
            <a:r>
              <a:rPr lang="tr-TR" b="1" u="sng" dirty="0" err="1">
                <a:solidFill>
                  <a:srgbClr val="7030A0"/>
                </a:solidFill>
              </a:rPr>
              <a:t>iyileşme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sürecinde</a:t>
            </a:r>
            <a:r>
              <a:rPr lang="tr-TR" b="1" u="sng" dirty="0">
                <a:solidFill>
                  <a:srgbClr val="7030A0"/>
                </a:solidFill>
              </a:rPr>
              <a:t> yapısal </a:t>
            </a:r>
            <a:r>
              <a:rPr lang="tr-TR" b="1" u="sng" dirty="0" err="1">
                <a:solidFill>
                  <a:srgbClr val="7030A0"/>
                </a:solidFill>
              </a:rPr>
              <a:t>bütünlüğünu</a:t>
            </a:r>
            <a:r>
              <a:rPr lang="tr-TR" b="1" u="sng" dirty="0">
                <a:solidFill>
                  <a:srgbClr val="7030A0"/>
                </a:solidFill>
              </a:rPr>
              <a:t>̈ korumalı, dokunun yapı </a:t>
            </a:r>
            <a:r>
              <a:rPr lang="tr-TR" b="1" u="sng" dirty="0" err="1">
                <a:solidFill>
                  <a:srgbClr val="7030A0"/>
                </a:solidFill>
              </a:rPr>
              <a:t>içerisine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gelişmesine</a:t>
            </a:r>
            <a:r>
              <a:rPr lang="tr-TR" b="1" u="sng" dirty="0">
                <a:solidFill>
                  <a:srgbClr val="7030A0"/>
                </a:solidFill>
              </a:rPr>
              <a:t> izin verecek </a:t>
            </a:r>
            <a:r>
              <a:rPr lang="tr-TR" b="1" u="sng" dirty="0" err="1">
                <a:solidFill>
                  <a:srgbClr val="7030A0"/>
                </a:solidFill>
              </a:rPr>
              <a:t>ölçüde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gözenekli</a:t>
            </a:r>
            <a:r>
              <a:rPr lang="tr-TR" b="1" u="sng" dirty="0">
                <a:solidFill>
                  <a:srgbClr val="7030A0"/>
                </a:solidFill>
              </a:rPr>
              <a:t> olmalı ve dokunun </a:t>
            </a:r>
            <a:r>
              <a:rPr lang="tr-TR" b="1" u="sng" dirty="0" err="1">
                <a:solidFill>
                  <a:srgbClr val="7030A0"/>
                </a:solidFill>
              </a:rPr>
              <a:t>doğal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üc</a:t>
            </a:r>
            <a:r>
              <a:rPr lang="tr-TR" b="1" u="sng" dirty="0">
                <a:solidFill>
                  <a:srgbClr val="7030A0"/>
                </a:solidFill>
              </a:rPr>
              <a:t>̧ boyutlu yapısını taklit edebilmelidir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128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304800"/>
            <a:ext cx="704278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45" dirty="0">
                <a:solidFill>
                  <a:srgbClr val="000000"/>
                </a:solidFill>
              </a:rPr>
              <a:t>What </a:t>
            </a:r>
            <a:r>
              <a:rPr spc="-114" dirty="0">
                <a:solidFill>
                  <a:srgbClr val="000000"/>
                </a:solidFill>
              </a:rPr>
              <a:t>do</a:t>
            </a:r>
            <a:r>
              <a:rPr spc="-960" dirty="0">
                <a:solidFill>
                  <a:srgbClr val="000000"/>
                </a:solidFill>
              </a:rPr>
              <a:t> </a:t>
            </a:r>
            <a:r>
              <a:rPr spc="-240" dirty="0">
                <a:solidFill>
                  <a:srgbClr val="000000"/>
                </a:solidFill>
              </a:rPr>
              <a:t>we </a:t>
            </a:r>
            <a:r>
              <a:rPr spc="-235" dirty="0">
                <a:solidFill>
                  <a:srgbClr val="000000"/>
                </a:solidFill>
              </a:rPr>
              <a:t>want </a:t>
            </a:r>
            <a:r>
              <a:rPr spc="-200" dirty="0">
                <a:solidFill>
                  <a:srgbClr val="000000"/>
                </a:solidFill>
              </a:rPr>
              <a:t>in </a:t>
            </a:r>
            <a:r>
              <a:rPr spc="-240" dirty="0">
                <a:solidFill>
                  <a:srgbClr val="000000"/>
                </a:solidFill>
              </a:rPr>
              <a:t>a </a:t>
            </a:r>
            <a:r>
              <a:rPr spc="-180" dirty="0">
                <a:solidFill>
                  <a:srgbClr val="000000"/>
                </a:solidFill>
              </a:rPr>
              <a:t>scaffold?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572158"/>
            <a:ext cx="5852795" cy="313355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75"/>
              </a:spcBef>
              <a:buChar char="•"/>
              <a:tabLst>
                <a:tab pos="241935" algn="l"/>
              </a:tabLst>
            </a:pPr>
            <a:r>
              <a:rPr sz="2800" spc="-100" dirty="0" err="1">
                <a:latin typeface="Arial"/>
                <a:cs typeface="Arial"/>
              </a:rPr>
              <a:t>Biocompatibl</a:t>
            </a:r>
            <a:r>
              <a:rPr lang="tr-TR" sz="2800" spc="-100" dirty="0" err="1">
                <a:latin typeface="Arial"/>
                <a:cs typeface="Arial"/>
              </a:rPr>
              <a:t>ity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Char char="•"/>
              <a:tabLst>
                <a:tab pos="241935" algn="l"/>
              </a:tabLst>
            </a:pPr>
            <a:r>
              <a:rPr sz="2800" spc="-135" dirty="0" err="1">
                <a:latin typeface="Arial"/>
                <a:cs typeface="Arial"/>
              </a:rPr>
              <a:t>Biodegradabl</a:t>
            </a:r>
            <a:r>
              <a:rPr lang="tr-TR" sz="2800" spc="-135" dirty="0" err="1">
                <a:latin typeface="Arial"/>
                <a:cs typeface="Arial"/>
              </a:rPr>
              <a:t>ity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935" algn="l"/>
              </a:tabLst>
            </a:pPr>
            <a:r>
              <a:rPr sz="2800" spc="-170" dirty="0">
                <a:latin typeface="Arial"/>
                <a:cs typeface="Arial"/>
              </a:rPr>
              <a:t>Chemical </a:t>
            </a:r>
            <a:r>
              <a:rPr sz="2800" spc="-135" dirty="0">
                <a:latin typeface="Arial"/>
                <a:cs typeface="Arial"/>
              </a:rPr>
              <a:t>and </a:t>
            </a:r>
            <a:r>
              <a:rPr sz="2800" spc="-114" dirty="0">
                <a:latin typeface="Arial"/>
                <a:cs typeface="Arial"/>
              </a:rPr>
              <a:t>Mechanical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10" dirty="0">
                <a:latin typeface="Arial"/>
                <a:cs typeface="Arial"/>
              </a:rPr>
              <a:t>Properties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935" algn="l"/>
              </a:tabLst>
            </a:pPr>
            <a:r>
              <a:rPr sz="2800" spc="-130" dirty="0">
                <a:latin typeface="Arial"/>
                <a:cs typeface="Arial"/>
              </a:rPr>
              <a:t>Proper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architecture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Char char="•"/>
              <a:tabLst>
                <a:tab pos="241935" algn="l"/>
              </a:tabLst>
            </a:pPr>
            <a:r>
              <a:rPr sz="2800" spc="-135" dirty="0">
                <a:latin typeface="Arial"/>
                <a:cs typeface="Arial"/>
              </a:rPr>
              <a:t>Non-Toxicity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241935" algn="l"/>
              </a:tabLst>
            </a:pPr>
            <a:r>
              <a:rPr sz="2800" spc="-120" dirty="0">
                <a:latin typeface="Arial"/>
                <a:cs typeface="Arial"/>
              </a:rPr>
              <a:t>Porosity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24543" y="4983479"/>
            <a:ext cx="1981200" cy="1402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81376" y="5015201"/>
            <a:ext cx="1883171" cy="1465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9635" y="4978908"/>
            <a:ext cx="2514600" cy="1383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622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916" y="528827"/>
            <a:ext cx="9976104" cy="5724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0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9B500D1-BC25-7843-98E7-37C0C5FB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tr-TR" sz="3800">
                <a:solidFill>
                  <a:srgbClr val="FFFFFF"/>
                </a:solidFill>
              </a:rPr>
              <a:t>Nanolif nedir?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648344-E430-094B-912C-0F899CD34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169" y="934816"/>
            <a:ext cx="7037591" cy="5475129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600" dirty="0" err="1"/>
              <a:t>Nanofiber</a:t>
            </a:r>
            <a:r>
              <a:rPr lang="tr-TR" sz="2600" dirty="0"/>
              <a:t>, çapı bir mikron ve altındaki fiberler olarak  tanımlanabilmektedir. Günümüzde çeşitli üretim yöntemleri kullan </a:t>
            </a:r>
            <a:r>
              <a:rPr lang="tr-TR" sz="2600" dirty="0" err="1"/>
              <a:t>ılarak</a:t>
            </a:r>
            <a:r>
              <a:rPr lang="tr-TR" sz="2600" dirty="0"/>
              <a:t> birçok seramik ve polimer malzemelerden </a:t>
            </a:r>
            <a:r>
              <a:rPr lang="tr-TR" sz="2600" dirty="0" err="1"/>
              <a:t>nanofiber</a:t>
            </a:r>
            <a:r>
              <a:rPr lang="tr-TR" sz="2600" dirty="0"/>
              <a:t> üretimi gerçekleştirilebilmektedir. Çeşitli yöntemler kullanılarak polimer solüsyonundan ve polimer eriyiğinden mikro metre altındaki boyutlarda üretilen fiberlere </a:t>
            </a:r>
            <a:r>
              <a:rPr lang="tr-TR" sz="2600" dirty="0" err="1"/>
              <a:t>nanofiber</a:t>
            </a:r>
            <a:r>
              <a:rPr lang="tr-TR" sz="2600" dirty="0"/>
              <a:t> denilmektedir</a:t>
            </a:r>
          </a:p>
          <a:p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44497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5570F92-D21E-F54A-9787-4E9B405B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Nanolif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AF925C-4DDB-7D49-97E8-C2C1E7A6C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Doku mühendisliği uygulamalarında </a:t>
            </a:r>
            <a:r>
              <a:rPr lang="tr-TR" dirty="0" err="1"/>
              <a:t>nanofiberler</a:t>
            </a:r>
            <a:r>
              <a:rPr lang="tr-TR" dirty="0"/>
              <a:t> doku iskelesi olarak kullanılırlar. </a:t>
            </a:r>
            <a:r>
              <a:rPr lang="tr-TR" dirty="0" err="1"/>
              <a:t>Nanofiber</a:t>
            </a:r>
            <a:r>
              <a:rPr lang="tr-TR" dirty="0"/>
              <a:t> doku iskeleleri; </a:t>
            </a:r>
            <a:r>
              <a:rPr lang="tr-TR" b="1" u="sng" dirty="0">
                <a:solidFill>
                  <a:srgbClr val="7030A0"/>
                </a:solidFill>
              </a:rPr>
              <a:t>hücrelerin büyümesi, gelişmesi, üremesi ve göç etmesi için üç boyutlu doğal bir ortam sağlarlar</a:t>
            </a:r>
          </a:p>
        </p:txBody>
      </p:sp>
      <p:pic>
        <p:nvPicPr>
          <p:cNvPr id="6" name="Resim 5" descr="çit, beyaz, frizbi, bakarken içeren bir resim&#10;&#10;Açıklama otomatik olarak oluşturuldu">
            <a:extLst>
              <a:ext uri="{FF2B5EF4-FFF2-40B4-BE49-F238E27FC236}">
                <a16:creationId xmlns:a16="http://schemas.microsoft.com/office/drawing/2014/main" id="{6261E981-AC73-4D48-A888-853E412A2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0" r="14089" b="-1"/>
          <a:stretch/>
        </p:blipFill>
        <p:spPr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5AF384F-AD3C-ED4A-998A-1DF13B46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tr-TR">
                <a:solidFill>
                  <a:schemeClr val="accent1"/>
                </a:solidFill>
              </a:rPr>
              <a:t>Doku Mühendisliği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596374-C961-1441-917D-31B249EE8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352" y="1142296"/>
            <a:ext cx="6377769" cy="4930246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/>
              <a:t>Doku </a:t>
            </a:r>
            <a:r>
              <a:rPr lang="tr-TR" sz="2400" dirty="0" err="1"/>
              <a:t>mühendisliği</a:t>
            </a:r>
            <a:r>
              <a:rPr lang="tr-TR" sz="2400" dirty="0"/>
              <a:t>, </a:t>
            </a:r>
            <a:r>
              <a:rPr lang="tr-TR" sz="2400" b="1" dirty="0" err="1">
                <a:solidFill>
                  <a:srgbClr val="7030A0"/>
                </a:solidFill>
              </a:rPr>
              <a:t>mühendislik</a:t>
            </a:r>
            <a:r>
              <a:rPr lang="tr-TR" sz="2400" b="1" dirty="0">
                <a:solidFill>
                  <a:srgbClr val="7030A0"/>
                </a:solidFill>
              </a:rPr>
              <a:t> ve </a:t>
            </a:r>
            <a:r>
              <a:rPr lang="tr-TR" sz="2400" b="1" dirty="0" err="1">
                <a:solidFill>
                  <a:srgbClr val="7030A0"/>
                </a:solidFill>
              </a:rPr>
              <a:t>yaşam</a:t>
            </a:r>
            <a:r>
              <a:rPr lang="tr-TR" sz="2400" b="1" dirty="0">
                <a:solidFill>
                  <a:srgbClr val="7030A0"/>
                </a:solidFill>
              </a:rPr>
              <a:t> bilimleri prensiplerini kullanarak, doku ve organların fonksiyonlarını yerine getirmek, destek olmak, ya da tamamen yerini almak </a:t>
            </a:r>
            <a:r>
              <a:rPr lang="tr-TR" sz="2400" b="1" dirty="0" err="1">
                <a:solidFill>
                  <a:srgbClr val="7030A0"/>
                </a:solidFill>
              </a:rPr>
              <a:t>üzere</a:t>
            </a:r>
            <a:r>
              <a:rPr lang="tr-TR" sz="2400" b="1" dirty="0">
                <a:solidFill>
                  <a:srgbClr val="7030A0"/>
                </a:solidFill>
              </a:rPr>
              <a:t> tasarlanan biyolojik sistemler </a:t>
            </a:r>
            <a:r>
              <a:rPr lang="tr-TR" sz="2400" b="1" dirty="0" err="1">
                <a:solidFill>
                  <a:srgbClr val="7030A0"/>
                </a:solidFill>
              </a:rPr>
              <a:t>geliştiren</a:t>
            </a:r>
            <a:r>
              <a:rPr lang="tr-TR" sz="2400" b="1" dirty="0">
                <a:solidFill>
                  <a:srgbClr val="7030A0"/>
                </a:solidFill>
              </a:rPr>
              <a:t> </a:t>
            </a:r>
            <a:r>
              <a:rPr lang="tr-TR" sz="2400" dirty="0"/>
              <a:t>disiplinler arası bir </a:t>
            </a:r>
            <a:r>
              <a:rPr lang="tr-TR" sz="2400" dirty="0" err="1"/>
              <a:t>araştırma</a:t>
            </a:r>
            <a:r>
              <a:rPr lang="tr-TR" sz="2400" dirty="0"/>
              <a:t> alanıdır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62240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ACF855A6-2E49-C042-BCA4-A7B2CC93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tr-TR" sz="4000" b="1">
                <a:solidFill>
                  <a:srgbClr val="FFFFFF"/>
                </a:solidFill>
              </a:rPr>
              <a:t>Nanolif</a:t>
            </a:r>
            <a:endParaRPr lang="tr-TR" sz="400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92C169-B851-DD44-83DD-4D59499CC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204" y="2659126"/>
            <a:ext cx="5087408" cy="356315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sz="1900" dirty="0" err="1"/>
              <a:t>Biyouyumlu</a:t>
            </a:r>
            <a:r>
              <a:rPr lang="tr-TR" sz="1900" dirty="0"/>
              <a:t> polimerler, </a:t>
            </a:r>
            <a:r>
              <a:rPr lang="tr-TR" sz="1900" dirty="0" err="1"/>
              <a:t>nanofiberler</a:t>
            </a:r>
            <a:r>
              <a:rPr lang="tr-TR" sz="1900" dirty="0"/>
              <a:t> üzerinde hücrelerin büyümesi ve gelişmesine olanak verir ve hücreler için </a:t>
            </a:r>
            <a:r>
              <a:rPr lang="tr-TR" sz="1900" dirty="0" err="1"/>
              <a:t>toksik</a:t>
            </a:r>
            <a:r>
              <a:rPr lang="tr-TR" sz="1900" dirty="0"/>
              <a:t> etki oluşturmaz. Polimerlerin </a:t>
            </a:r>
            <a:r>
              <a:rPr lang="tr-TR" sz="1900" dirty="0" err="1"/>
              <a:t>biyouyumlu</a:t>
            </a:r>
            <a:r>
              <a:rPr lang="tr-TR" sz="1900" dirty="0"/>
              <a:t> olmasının yanı sıra çalışılması hedeflenen doku tipine göre, polimerin </a:t>
            </a:r>
            <a:r>
              <a:rPr lang="tr-TR" sz="1900" dirty="0" err="1"/>
              <a:t>biyobozunur</a:t>
            </a:r>
            <a:r>
              <a:rPr lang="tr-TR" sz="1900" dirty="0"/>
              <a:t> olması da hedeflenebilir. </a:t>
            </a:r>
            <a:r>
              <a:rPr lang="tr-TR" sz="1900" b="1" dirty="0" err="1">
                <a:solidFill>
                  <a:srgbClr val="7030A0"/>
                </a:solidFill>
              </a:rPr>
              <a:t>Nanofiber</a:t>
            </a:r>
            <a:r>
              <a:rPr lang="tr-TR" sz="1900" b="1" dirty="0">
                <a:solidFill>
                  <a:srgbClr val="7030A0"/>
                </a:solidFill>
              </a:rPr>
              <a:t> </a:t>
            </a:r>
            <a:r>
              <a:rPr lang="tr-TR" sz="1900" b="1" dirty="0" err="1">
                <a:solidFill>
                  <a:srgbClr val="7030A0"/>
                </a:solidFill>
              </a:rPr>
              <a:t>eldesinde</a:t>
            </a:r>
            <a:r>
              <a:rPr lang="tr-TR" sz="1900" b="1" dirty="0">
                <a:solidFill>
                  <a:srgbClr val="7030A0"/>
                </a:solidFill>
              </a:rPr>
              <a:t> kullanılan polimerlerin </a:t>
            </a:r>
            <a:r>
              <a:rPr lang="tr-TR" sz="1900" b="1" dirty="0" err="1">
                <a:solidFill>
                  <a:srgbClr val="7030A0"/>
                </a:solidFill>
              </a:rPr>
              <a:t>biyobozunur</a:t>
            </a:r>
            <a:r>
              <a:rPr lang="tr-TR" sz="1900" b="1" dirty="0">
                <a:solidFill>
                  <a:srgbClr val="7030A0"/>
                </a:solidFill>
              </a:rPr>
              <a:t> olması, hücrelerin bu yapılar üzerinde büyüyüp gelişebilmesi için oldukça önemlidir.</a:t>
            </a:r>
          </a:p>
        </p:txBody>
      </p:sp>
      <p:pic>
        <p:nvPicPr>
          <p:cNvPr id="4" name="Resim 3" descr="sandalye, beyaz, oturma, siyah içeren bir resim&#10;&#10;Açıklama otomatik olarak oluşturuldu">
            <a:extLst>
              <a:ext uri="{FF2B5EF4-FFF2-40B4-BE49-F238E27FC236}">
                <a16:creationId xmlns:a16="http://schemas.microsoft.com/office/drawing/2014/main" id="{4619675A-AEDF-7642-BCC7-9D7637CD4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0" r="-3" b="-3"/>
          <a:stretch/>
        </p:blipFill>
        <p:spPr>
          <a:xfrm>
            <a:off x="6903353" y="2812887"/>
            <a:ext cx="3959443" cy="29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98EF51-3927-E044-A771-D116D912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Nanolif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420523-851B-F94A-BB6A-5C69AF937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/>
              <a:t>Hücre büyümesine paralel olarak </a:t>
            </a:r>
            <a:r>
              <a:rPr lang="tr-TR" dirty="0" err="1"/>
              <a:t>bozunan</a:t>
            </a:r>
            <a:r>
              <a:rPr lang="tr-TR" dirty="0"/>
              <a:t> </a:t>
            </a:r>
            <a:r>
              <a:rPr lang="tr-TR" dirty="0" err="1"/>
              <a:t>nanofiber</a:t>
            </a:r>
            <a:r>
              <a:rPr lang="tr-TR" dirty="0"/>
              <a:t> doku iskeleleri, yeni hücreler için yaşam alanı sağlamakta ve hücrelerin 3 boyutlu doku oluşturmasına olanak vermektedir. </a:t>
            </a:r>
          </a:p>
          <a:p>
            <a:pPr algn="just"/>
            <a:r>
              <a:rPr lang="tr-TR" dirty="0" err="1"/>
              <a:t>Biyobozunurluk</a:t>
            </a:r>
            <a:r>
              <a:rPr lang="tr-TR" dirty="0"/>
              <a:t> özelliği, 3 boyutlu doku gelişiminde oldukça önemli olmakla birlikte, </a:t>
            </a:r>
            <a:r>
              <a:rPr lang="tr-TR" dirty="0" err="1"/>
              <a:t>bozunma</a:t>
            </a:r>
            <a:r>
              <a:rPr lang="tr-TR" dirty="0"/>
              <a:t> basamaklarının iyi bilinmesi gerekmektedir. </a:t>
            </a:r>
            <a:r>
              <a:rPr lang="tr-TR" b="1" u="sng" dirty="0">
                <a:solidFill>
                  <a:srgbClr val="7030A0"/>
                </a:solidFill>
              </a:rPr>
              <a:t>Polimerin hücrelerin canlılığına zarar vermemesi için, hem polimerin hem de </a:t>
            </a:r>
            <a:r>
              <a:rPr lang="tr-TR" b="1" u="sng" dirty="0" err="1">
                <a:solidFill>
                  <a:srgbClr val="7030A0"/>
                </a:solidFill>
              </a:rPr>
              <a:t>bozunma</a:t>
            </a:r>
            <a:r>
              <a:rPr lang="tr-TR" b="1" u="sng" dirty="0">
                <a:solidFill>
                  <a:srgbClr val="7030A0"/>
                </a:solidFill>
              </a:rPr>
              <a:t> ürünlerinin hücreler için </a:t>
            </a:r>
            <a:r>
              <a:rPr lang="tr-TR" b="1" u="sng" dirty="0" err="1">
                <a:solidFill>
                  <a:srgbClr val="7030A0"/>
                </a:solidFill>
              </a:rPr>
              <a:t>toksik</a:t>
            </a:r>
            <a:r>
              <a:rPr lang="tr-TR" b="1" u="sng" dirty="0">
                <a:solidFill>
                  <a:srgbClr val="7030A0"/>
                </a:solidFill>
              </a:rPr>
              <a:t> olmaması gerekmektedir.</a:t>
            </a:r>
          </a:p>
        </p:txBody>
      </p:sp>
    </p:spTree>
    <p:extLst>
      <p:ext uri="{BB962C8B-B14F-4D97-AF65-F5344CB8AC3E}">
        <p14:creationId xmlns:p14="http://schemas.microsoft.com/office/powerpoint/2010/main" val="1305624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E38211-B871-2649-803E-FEE9F913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Nanolif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A0AB0F-ED76-F840-81D8-CBF272C18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Buna ek olarak, </a:t>
            </a:r>
            <a:r>
              <a:rPr lang="tr-TR" dirty="0" err="1"/>
              <a:t>nanofiberlerin</a:t>
            </a:r>
            <a:r>
              <a:rPr lang="tr-TR" dirty="0"/>
              <a:t>  </a:t>
            </a:r>
            <a:r>
              <a:rPr lang="tr-TR" dirty="0" err="1"/>
              <a:t>bozunmasının</a:t>
            </a:r>
            <a:r>
              <a:rPr lang="tr-TR" dirty="0"/>
              <a:t> hücre gelişimi ile paralel olması, dokunun bütünlüğü açısından önem taşımaktadır. </a:t>
            </a:r>
            <a:r>
              <a:rPr lang="tr-TR" b="1" u="sng" dirty="0">
                <a:solidFill>
                  <a:srgbClr val="7030A0"/>
                </a:solidFill>
              </a:rPr>
              <a:t>Hücre sayısının artışına paralel olarak </a:t>
            </a:r>
            <a:r>
              <a:rPr lang="tr-TR" b="1" u="sng" dirty="0" err="1">
                <a:solidFill>
                  <a:srgbClr val="7030A0"/>
                </a:solidFill>
              </a:rPr>
              <a:t>nanofiber</a:t>
            </a:r>
            <a:r>
              <a:rPr lang="tr-TR" b="1" u="sng" dirty="0">
                <a:solidFill>
                  <a:srgbClr val="7030A0"/>
                </a:solidFill>
              </a:rPr>
              <a:t> doku iskelesinin </a:t>
            </a:r>
            <a:r>
              <a:rPr lang="tr-TR" b="1" u="sng" dirty="0" err="1">
                <a:solidFill>
                  <a:srgbClr val="7030A0"/>
                </a:solidFill>
              </a:rPr>
              <a:t>bozunmaya</a:t>
            </a:r>
            <a:r>
              <a:rPr lang="tr-TR" b="1" u="sng" dirty="0">
                <a:solidFill>
                  <a:srgbClr val="7030A0"/>
                </a:solidFill>
              </a:rPr>
              <a:t> başlaması, bir taraftan doku bütünlüğü sağlanmasına yardımcı olurken, diğer taraftan yeni gelişen hücreler için alan yaratmış olur.</a:t>
            </a:r>
          </a:p>
        </p:txBody>
      </p:sp>
    </p:spTree>
    <p:extLst>
      <p:ext uri="{BB962C8B-B14F-4D97-AF65-F5344CB8AC3E}">
        <p14:creationId xmlns:p14="http://schemas.microsoft.com/office/powerpoint/2010/main" val="907042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1B92CE-2B78-CC4B-8895-FDEA1ACA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Nanolif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E6A58A-5C6D-EA49-BBC1-AA86A74B6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Nanofiberler</a:t>
            </a:r>
            <a:r>
              <a:rPr lang="tr-TR" dirty="0"/>
              <a:t>, doku iskelesi olarak üretildikten sonra sterilizasyonları, </a:t>
            </a:r>
            <a:r>
              <a:rPr lang="tr-TR" b="1" u="sng" dirty="0">
                <a:solidFill>
                  <a:srgbClr val="7030A0"/>
                </a:solidFill>
              </a:rPr>
              <a:t>UV ışık altında ya da etilen oksit uygulaması ile yapılmaktadır.</a:t>
            </a:r>
            <a:r>
              <a:rPr lang="tr-TR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Sterilizasyon uygulamasının ardından hücre kültürü ortamında, hücrelerin ihtiyaç duyduğu besi ortamı sağlanarak, steril şartlar altında ve hücrelerin ihtiyaç duyduğu nem ve karbondioksit ortamında </a:t>
            </a:r>
            <a:r>
              <a:rPr lang="tr-TR" dirty="0" err="1"/>
              <a:t>nanofiber</a:t>
            </a:r>
            <a:r>
              <a:rPr lang="tr-TR" dirty="0"/>
              <a:t> doku iskeleleri üzerinde hücrelerin büyümesi, çoğalması ve farklılaşması sağlanır</a:t>
            </a:r>
          </a:p>
        </p:txBody>
      </p:sp>
    </p:spTree>
    <p:extLst>
      <p:ext uri="{BB962C8B-B14F-4D97-AF65-F5344CB8AC3E}">
        <p14:creationId xmlns:p14="http://schemas.microsoft.com/office/powerpoint/2010/main" val="3476030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7709BDA-774C-1D46-8EB6-A1161AAE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tr-TR" sz="4000">
                <a:solidFill>
                  <a:srgbClr val="FFFFFF"/>
                </a:solidFill>
              </a:rPr>
              <a:t>Elektroeğirme (Elektrospinning) Yöntemi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0A4CF4-1C97-0045-BF4F-3C8493A37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3" y="2494450"/>
            <a:ext cx="6417247" cy="3917501"/>
          </a:xfrm>
        </p:spPr>
        <p:txBody>
          <a:bodyPr>
            <a:normAutofit/>
          </a:bodyPr>
          <a:lstStyle/>
          <a:p>
            <a:pPr algn="just"/>
            <a:r>
              <a:rPr lang="tr-TR" sz="2400" dirty="0" err="1"/>
              <a:t>Nanolif</a:t>
            </a:r>
            <a:r>
              <a:rPr lang="tr-TR" sz="2400" dirty="0"/>
              <a:t> elde etmek </a:t>
            </a:r>
            <a:r>
              <a:rPr lang="tr-TR" sz="2400" dirty="0" err="1"/>
              <a:t>için</a:t>
            </a:r>
            <a:r>
              <a:rPr lang="tr-TR" sz="2400" dirty="0"/>
              <a:t> kullanılan en yaygın </a:t>
            </a:r>
            <a:r>
              <a:rPr lang="tr-TR" sz="2400" dirty="0" err="1"/>
              <a:t>yöntem</a:t>
            </a:r>
            <a:r>
              <a:rPr lang="tr-TR" sz="2400" dirty="0"/>
              <a:t> </a:t>
            </a:r>
            <a:r>
              <a:rPr lang="tr-TR" sz="2400" dirty="0" err="1"/>
              <a:t>elektroeğirme</a:t>
            </a:r>
            <a:r>
              <a:rPr lang="tr-TR" sz="2400" dirty="0"/>
              <a:t> </a:t>
            </a:r>
            <a:r>
              <a:rPr lang="tr-TR" sz="2400" dirty="0" err="1"/>
              <a:t>yöntemidir</a:t>
            </a:r>
            <a:r>
              <a:rPr lang="tr-TR" sz="2400" dirty="0"/>
              <a:t>. </a:t>
            </a:r>
          </a:p>
          <a:p>
            <a:pPr algn="just"/>
            <a:r>
              <a:rPr lang="tr-TR" sz="2400" dirty="0" err="1"/>
              <a:t>Electrospinning</a:t>
            </a:r>
            <a:r>
              <a:rPr lang="tr-TR" sz="2400" dirty="0"/>
              <a:t> </a:t>
            </a:r>
            <a:r>
              <a:rPr lang="tr-TR" sz="2400" b="1" u="sng" dirty="0">
                <a:solidFill>
                  <a:srgbClr val="7030A0"/>
                </a:solidFill>
              </a:rPr>
              <a:t>mikro- </a:t>
            </a:r>
            <a:r>
              <a:rPr lang="tr-TR" sz="2400" b="1" u="sng" dirty="0" err="1">
                <a:solidFill>
                  <a:srgbClr val="7030A0"/>
                </a:solidFill>
              </a:rPr>
              <a:t>nano</a:t>
            </a:r>
            <a:r>
              <a:rPr lang="tr-TR" sz="2400" b="1" u="sng" dirty="0">
                <a:solidFill>
                  <a:srgbClr val="7030A0"/>
                </a:solidFill>
              </a:rPr>
              <a:t> boyutlarda liflerin elde edilmesinde kullanılan basit, kurulumu ucuz, kolay ve hızlı </a:t>
            </a:r>
            <a:r>
              <a:rPr lang="tr-TR" sz="2400" b="1" u="sng" dirty="0" err="1">
                <a:solidFill>
                  <a:srgbClr val="7030A0"/>
                </a:solidFill>
              </a:rPr>
              <a:t>çok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değişik</a:t>
            </a:r>
            <a:r>
              <a:rPr lang="tr-TR" sz="2400" b="1" u="sng" dirty="0">
                <a:solidFill>
                  <a:srgbClr val="7030A0"/>
                </a:solidFill>
              </a:rPr>
              <a:t> polimerlerin </a:t>
            </a:r>
            <a:r>
              <a:rPr lang="tr-TR" sz="2400" b="1" u="sng" dirty="0" err="1">
                <a:solidFill>
                  <a:srgbClr val="7030A0"/>
                </a:solidFill>
              </a:rPr>
              <a:t>çekilmesine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elverişli</a:t>
            </a:r>
            <a:r>
              <a:rPr lang="tr-TR" sz="2400" b="1" u="sng" dirty="0">
                <a:solidFill>
                  <a:srgbClr val="7030A0"/>
                </a:solidFill>
              </a:rPr>
              <a:t>, ticari </a:t>
            </a:r>
            <a:r>
              <a:rPr lang="tr-TR" sz="2400" b="1" u="sng" dirty="0" err="1">
                <a:solidFill>
                  <a:srgbClr val="7030A0"/>
                </a:solidFill>
              </a:rPr>
              <a:t>üretime</a:t>
            </a:r>
            <a:r>
              <a:rPr lang="tr-TR" sz="2400" b="1" u="sng" dirty="0">
                <a:solidFill>
                  <a:srgbClr val="7030A0"/>
                </a:solidFill>
              </a:rPr>
              <a:t> uygun bir </a:t>
            </a:r>
            <a:r>
              <a:rPr lang="tr-TR" sz="2400" b="1" u="sng" dirty="0" err="1">
                <a:solidFill>
                  <a:srgbClr val="7030A0"/>
                </a:solidFill>
              </a:rPr>
              <a:t>işlemdir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</a:p>
          <a:p>
            <a:pPr algn="just"/>
            <a:r>
              <a:rPr lang="tr-TR" sz="2400" dirty="0" err="1"/>
              <a:t>Kollajen</a:t>
            </a:r>
            <a:r>
              <a:rPr lang="tr-TR" sz="2400" dirty="0"/>
              <a:t>, PVA, jelatin, </a:t>
            </a:r>
            <a:r>
              <a:rPr lang="tr-TR" sz="2400" dirty="0" err="1"/>
              <a:t>kitosan</a:t>
            </a:r>
            <a:r>
              <a:rPr lang="tr-TR" sz="2400" dirty="0"/>
              <a:t> gibi pek çok doğal veya sentetik polimer bu yöntem kullanılarak </a:t>
            </a:r>
            <a:r>
              <a:rPr lang="tr-TR" sz="2400" dirty="0" err="1"/>
              <a:t>nanolifler</a:t>
            </a:r>
            <a:r>
              <a:rPr lang="tr-TR" sz="2400" dirty="0"/>
              <a:t> haline getirilebilir </a:t>
            </a:r>
          </a:p>
          <a:p>
            <a:endParaRPr lang="tr-TR" sz="1700" dirty="0"/>
          </a:p>
          <a:p>
            <a:endParaRPr lang="tr-TR" sz="17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482D211-847D-4997-9452-BE971071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2151" y="2494450"/>
            <a:ext cx="3563372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22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DFBF383-851B-1F4B-9864-A7D6BDD1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tr-TR" sz="4100" b="1" dirty="0" err="1">
                <a:solidFill>
                  <a:srgbClr val="FFFFFF"/>
                </a:solidFill>
              </a:rPr>
              <a:t>Elektroeğirme</a:t>
            </a:r>
            <a:r>
              <a:rPr lang="tr-TR" sz="4100" b="1" dirty="0">
                <a:solidFill>
                  <a:srgbClr val="FFFFFF"/>
                </a:solidFill>
              </a:rPr>
              <a:t> Düzeneği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6F5780-8CE8-2B47-836A-85E86B4C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tr-TR" dirty="0"/>
              <a:t>Bir </a:t>
            </a:r>
            <a:r>
              <a:rPr lang="tr-TR" dirty="0" err="1"/>
              <a:t>elektroeğirme</a:t>
            </a:r>
            <a:r>
              <a:rPr lang="tr-TR" dirty="0"/>
              <a:t> </a:t>
            </a:r>
            <a:r>
              <a:rPr lang="tr-TR" dirty="0" err="1"/>
              <a:t>düzeneğinde</a:t>
            </a:r>
            <a:r>
              <a:rPr lang="tr-TR" dirty="0"/>
              <a:t> temel olarak 4 ana eleman bulunur. </a:t>
            </a:r>
          </a:p>
          <a:p>
            <a:pPr marL="0" indent="0">
              <a:buNone/>
            </a:pPr>
            <a:r>
              <a:rPr lang="tr-TR" dirty="0"/>
              <a:t>Bunlar; </a:t>
            </a:r>
          </a:p>
          <a:p>
            <a:pPr marL="514350" indent="-514350">
              <a:buFont typeface="+mj-lt"/>
              <a:buAutoNum type="arabicPeriod"/>
            </a:pPr>
            <a:r>
              <a:rPr lang="tr-TR" b="1" dirty="0" err="1">
                <a:solidFill>
                  <a:srgbClr val="0070C0"/>
                </a:solidFill>
              </a:rPr>
              <a:t>Yüksek</a:t>
            </a:r>
            <a:r>
              <a:rPr lang="tr-TR" b="1" dirty="0">
                <a:solidFill>
                  <a:srgbClr val="0070C0"/>
                </a:solidFill>
              </a:rPr>
              <a:t> voltaj </a:t>
            </a:r>
            <a:r>
              <a:rPr lang="tr-TR" b="1" dirty="0" err="1">
                <a:solidFill>
                  <a:srgbClr val="0070C0"/>
                </a:solidFill>
              </a:rPr>
              <a:t>güc</a:t>
            </a:r>
            <a:r>
              <a:rPr lang="tr-TR" b="1" dirty="0">
                <a:solidFill>
                  <a:srgbClr val="0070C0"/>
                </a:solidFill>
              </a:rPr>
              <a:t>̧ </a:t>
            </a:r>
            <a:r>
              <a:rPr lang="tr-TR" b="1" dirty="0" err="1">
                <a:solidFill>
                  <a:srgbClr val="0070C0"/>
                </a:solidFill>
              </a:rPr>
              <a:t>kaynağı</a:t>
            </a:r>
            <a:r>
              <a:rPr lang="tr-TR" b="1" dirty="0">
                <a:solidFill>
                  <a:srgbClr val="0070C0"/>
                </a:solidFill>
              </a:rPr>
              <a:t> </a:t>
            </a:r>
            <a:endParaRPr lang="tr-TR" b="1" dirty="0">
              <a:solidFill>
                <a:srgbClr val="0070C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b="1" dirty="0">
                <a:solidFill>
                  <a:srgbClr val="0070C0"/>
                </a:solidFill>
              </a:rPr>
              <a:t>Besleme </a:t>
            </a:r>
            <a:r>
              <a:rPr lang="tr-TR" b="1" dirty="0" err="1">
                <a:solidFill>
                  <a:srgbClr val="0070C0"/>
                </a:solidFill>
              </a:rPr>
              <a:t>ünitesi</a:t>
            </a:r>
            <a:r>
              <a:rPr lang="tr-TR" b="1" dirty="0">
                <a:solidFill>
                  <a:srgbClr val="0070C0"/>
                </a:solidFill>
              </a:rPr>
              <a:t> (</a:t>
            </a:r>
            <a:r>
              <a:rPr lang="tr-TR" b="1" dirty="0" err="1">
                <a:solidFill>
                  <a:srgbClr val="0070C0"/>
                </a:solidFill>
              </a:rPr>
              <a:t>düze</a:t>
            </a:r>
            <a:r>
              <a:rPr lang="tr-TR" b="1" dirty="0">
                <a:solidFill>
                  <a:srgbClr val="0070C0"/>
                </a:solidFill>
              </a:rPr>
              <a:t>, </a:t>
            </a:r>
            <a:r>
              <a:rPr lang="tr-TR" b="1" dirty="0" err="1">
                <a:solidFill>
                  <a:srgbClr val="0070C0"/>
                </a:solidFill>
              </a:rPr>
              <a:t>şırınga</a:t>
            </a:r>
            <a:r>
              <a:rPr lang="tr-TR" b="1" dirty="0">
                <a:solidFill>
                  <a:srgbClr val="0070C0"/>
                </a:solidFill>
              </a:rPr>
              <a:t>, metal </a:t>
            </a:r>
            <a:r>
              <a:rPr lang="tr-TR" b="1" dirty="0" err="1">
                <a:solidFill>
                  <a:srgbClr val="0070C0"/>
                </a:solidFill>
              </a:rPr>
              <a:t>iğne</a:t>
            </a:r>
            <a:r>
              <a:rPr lang="tr-TR" b="1" dirty="0">
                <a:solidFill>
                  <a:srgbClr val="0070C0"/>
                </a:solidFill>
              </a:rPr>
              <a:t> vs.) </a:t>
            </a:r>
            <a:endParaRPr lang="tr-TR" b="1" dirty="0">
              <a:solidFill>
                <a:srgbClr val="0070C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b="1" dirty="0" err="1">
                <a:solidFill>
                  <a:srgbClr val="0070C0"/>
                </a:solidFill>
              </a:rPr>
              <a:t>Topraklanmıs</a:t>
            </a:r>
            <a:r>
              <a:rPr lang="tr-TR" b="1" dirty="0">
                <a:solidFill>
                  <a:srgbClr val="0070C0"/>
                </a:solidFill>
              </a:rPr>
              <a:t>̧ toplayıcı (plaka, silindir, disk, </a:t>
            </a:r>
            <a:r>
              <a:rPr lang="tr-TR" b="1" dirty="0" err="1">
                <a:solidFill>
                  <a:srgbClr val="0070C0"/>
                </a:solidFill>
              </a:rPr>
              <a:t>dönen</a:t>
            </a:r>
            <a:r>
              <a:rPr lang="tr-TR" b="1" dirty="0">
                <a:solidFill>
                  <a:srgbClr val="0070C0"/>
                </a:solidFill>
              </a:rPr>
              <a:t> tambur vs.) </a:t>
            </a:r>
            <a:endParaRPr lang="tr-TR" b="1" dirty="0">
              <a:solidFill>
                <a:srgbClr val="0070C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b="1" dirty="0">
                <a:solidFill>
                  <a:srgbClr val="0070C0"/>
                </a:solidFill>
              </a:rPr>
              <a:t>Sıvı formda viskoz bir polimer (eriyik ya da </a:t>
            </a:r>
            <a:r>
              <a:rPr lang="tr-TR" b="1" dirty="0" err="1">
                <a:solidFill>
                  <a:srgbClr val="0070C0"/>
                </a:solidFill>
              </a:rPr>
              <a:t>çözelti</a:t>
            </a:r>
            <a:r>
              <a:rPr lang="tr-TR" b="1" dirty="0">
                <a:solidFill>
                  <a:srgbClr val="0070C0"/>
                </a:solidFill>
              </a:rPr>
              <a:t>) </a:t>
            </a:r>
            <a:r>
              <a:rPr lang="tr-TR" b="1" dirty="0" err="1">
                <a:solidFill>
                  <a:srgbClr val="0070C0"/>
                </a:solidFill>
              </a:rPr>
              <a:t>dir</a:t>
            </a:r>
            <a:r>
              <a:rPr lang="tr-TR" b="1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1910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B1293F-88F3-224C-AA10-ED5D52BC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Elektroeğirme</a:t>
            </a:r>
            <a:r>
              <a:rPr lang="tr-TR" b="1" dirty="0">
                <a:solidFill>
                  <a:srgbClr val="FF0000"/>
                </a:solidFill>
              </a:rPr>
              <a:t> Düzeneği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92C55D-E0A5-6440-AEFC-EA19719B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48" y="1690688"/>
            <a:ext cx="8491197" cy="49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C1F23C-3F3E-ED46-A410-858FD71E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Elektroeğirme</a:t>
            </a:r>
            <a:r>
              <a:rPr lang="tr-TR" b="1" dirty="0">
                <a:solidFill>
                  <a:srgbClr val="FF0000"/>
                </a:solidFill>
              </a:rPr>
              <a:t> Yöntemi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E9050A-1785-F141-A381-010674E5F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Elektroeğirme</a:t>
            </a:r>
            <a:r>
              <a:rPr lang="tr-TR" dirty="0"/>
              <a:t> prosesi, </a:t>
            </a:r>
            <a:r>
              <a:rPr lang="tr-TR" dirty="0" err="1"/>
              <a:t>çekilecek</a:t>
            </a:r>
            <a:r>
              <a:rPr lang="tr-TR" dirty="0"/>
              <a:t> olan polimer </a:t>
            </a:r>
            <a:r>
              <a:rPr lang="tr-TR" dirty="0" err="1"/>
              <a:t>çözeltisi</a:t>
            </a:r>
            <a:r>
              <a:rPr lang="tr-TR" dirty="0"/>
              <a:t> ya da </a:t>
            </a:r>
            <a:r>
              <a:rPr lang="tr-TR" dirty="0" err="1"/>
              <a:t>eriyiği</a:t>
            </a:r>
            <a:r>
              <a:rPr lang="tr-TR" dirty="0"/>
              <a:t> ile </a:t>
            </a:r>
            <a:r>
              <a:rPr lang="tr-TR" dirty="0" err="1"/>
              <a:t>doldurulmus</a:t>
            </a:r>
            <a:r>
              <a:rPr lang="tr-TR" dirty="0"/>
              <a:t>̧ </a:t>
            </a:r>
            <a:r>
              <a:rPr lang="tr-TR" dirty="0" err="1"/>
              <a:t>şırınga</a:t>
            </a:r>
            <a:r>
              <a:rPr lang="tr-TR" dirty="0"/>
              <a:t> ucuna </a:t>
            </a:r>
            <a:r>
              <a:rPr lang="tr-TR" dirty="0" err="1"/>
              <a:t>bağlı</a:t>
            </a:r>
            <a:r>
              <a:rPr lang="tr-TR" dirty="0"/>
              <a:t> bir elektrota </a:t>
            </a:r>
            <a:r>
              <a:rPr lang="tr-TR" dirty="0" err="1"/>
              <a:t>yüksek</a:t>
            </a:r>
            <a:r>
              <a:rPr lang="tr-TR" dirty="0"/>
              <a:t> voltaj uygulanarak, elektrostatik kuvvetler altında </a:t>
            </a:r>
            <a:r>
              <a:rPr lang="tr-TR" dirty="0" err="1"/>
              <a:t>nanoliflerin</a:t>
            </a:r>
            <a:r>
              <a:rPr lang="tr-TR" dirty="0"/>
              <a:t> </a:t>
            </a:r>
            <a:r>
              <a:rPr lang="tr-TR" dirty="0" err="1"/>
              <a:t>üretimi</a:t>
            </a:r>
            <a:r>
              <a:rPr lang="tr-TR" dirty="0"/>
              <a:t> olarak </a:t>
            </a:r>
            <a:r>
              <a:rPr lang="tr-TR" dirty="0" err="1"/>
              <a:t>özetlenebilir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7035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5B7CCD-1217-7E45-87FD-18E14E3D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Elektroeğirme</a:t>
            </a:r>
            <a:r>
              <a:rPr lang="tr-TR" b="1" dirty="0">
                <a:solidFill>
                  <a:srgbClr val="FF0000"/>
                </a:solidFill>
              </a:rPr>
              <a:t> Yöntemi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AED0AB-3F95-4849-9566-49CFC1A82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dirty="0" err="1"/>
              <a:t>S</a:t>
            </a:r>
            <a:r>
              <a:rPr lang="tr-TR" b="1" u="sng" dirty="0" err="1">
                <a:solidFill>
                  <a:srgbClr val="7030A0"/>
                </a:solidFill>
              </a:rPr>
              <a:t>̧ırınganın</a:t>
            </a:r>
            <a:r>
              <a:rPr lang="tr-TR" b="1" u="sng" dirty="0">
                <a:solidFill>
                  <a:srgbClr val="7030A0"/>
                </a:solidFill>
              </a:rPr>
              <a:t> pompası istenilen hızda polimer </a:t>
            </a:r>
            <a:r>
              <a:rPr lang="tr-TR" b="1" u="sng" dirty="0" err="1">
                <a:solidFill>
                  <a:srgbClr val="7030A0"/>
                </a:solidFill>
              </a:rPr>
              <a:t>çözeltisini</a:t>
            </a:r>
            <a:r>
              <a:rPr lang="tr-TR" b="1" u="sng" dirty="0">
                <a:solidFill>
                  <a:srgbClr val="7030A0"/>
                </a:solidFill>
              </a:rPr>
              <a:t> besler. </a:t>
            </a:r>
            <a:r>
              <a:rPr lang="tr-TR" b="1" u="sng" dirty="0" err="1">
                <a:solidFill>
                  <a:srgbClr val="7030A0"/>
                </a:solidFill>
              </a:rPr>
              <a:t>İğneden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çıkan</a:t>
            </a:r>
            <a:r>
              <a:rPr lang="tr-TR" b="1" u="sng" dirty="0">
                <a:solidFill>
                  <a:srgbClr val="7030A0"/>
                </a:solidFill>
              </a:rPr>
              <a:t> polimer </a:t>
            </a:r>
            <a:r>
              <a:rPr lang="tr-TR" b="1" u="sng" dirty="0" err="1">
                <a:solidFill>
                  <a:srgbClr val="7030A0"/>
                </a:solidFill>
              </a:rPr>
              <a:t>damlacığı</a:t>
            </a:r>
            <a:r>
              <a:rPr lang="tr-TR" b="1" u="sng" dirty="0">
                <a:solidFill>
                  <a:srgbClr val="7030A0"/>
                </a:solidFill>
              </a:rPr>
              <a:t>, bu alanda uygulanan </a:t>
            </a:r>
            <a:r>
              <a:rPr lang="tr-TR" b="1" u="sng" dirty="0" err="1">
                <a:solidFill>
                  <a:srgbClr val="7030A0"/>
                </a:solidFill>
              </a:rPr>
              <a:t>yüksek</a:t>
            </a:r>
            <a:r>
              <a:rPr lang="tr-TR" b="1" u="sng" dirty="0">
                <a:solidFill>
                  <a:srgbClr val="7030A0"/>
                </a:solidFill>
              </a:rPr>
              <a:t> voltaj sayesinde koni </a:t>
            </a:r>
            <a:r>
              <a:rPr lang="tr-TR" b="1" u="sng" dirty="0" err="1">
                <a:solidFill>
                  <a:srgbClr val="7030A0"/>
                </a:solidFill>
              </a:rPr>
              <a:t>oluşturarak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karşı</a:t>
            </a:r>
            <a:r>
              <a:rPr lang="tr-TR" b="1" u="sng" dirty="0">
                <a:solidFill>
                  <a:srgbClr val="7030A0"/>
                </a:solidFill>
              </a:rPr>
              <a:t> elektroda </a:t>
            </a:r>
            <a:r>
              <a:rPr lang="tr-TR" b="1" u="sng" dirty="0" err="1">
                <a:solidFill>
                  <a:srgbClr val="7030A0"/>
                </a:solidFill>
              </a:rPr>
              <a:t>doğru</a:t>
            </a:r>
            <a:r>
              <a:rPr lang="tr-TR" b="1" u="sng" dirty="0">
                <a:solidFill>
                  <a:srgbClr val="7030A0"/>
                </a:solidFill>
              </a:rPr>
              <a:t> hareket eder.</a:t>
            </a:r>
            <a:r>
              <a:rPr lang="tr-TR" dirty="0"/>
              <a:t> </a:t>
            </a:r>
          </a:p>
          <a:p>
            <a:pPr algn="just"/>
            <a:r>
              <a:rPr lang="tr-TR" dirty="0"/>
              <a:t>Bu hareket sırasında </a:t>
            </a:r>
            <a:r>
              <a:rPr lang="tr-TR" dirty="0" err="1"/>
              <a:t>çözücu</a:t>
            </a:r>
            <a:r>
              <a:rPr lang="tr-TR" dirty="0"/>
              <a:t>̈ </a:t>
            </a:r>
            <a:r>
              <a:rPr lang="tr-TR" dirty="0" err="1"/>
              <a:t>buharlaşır</a:t>
            </a:r>
            <a:r>
              <a:rPr lang="tr-TR" dirty="0"/>
              <a:t> ya da eriyik katı hale </a:t>
            </a:r>
            <a:r>
              <a:rPr lang="tr-TR" dirty="0" err="1"/>
              <a:t>geçer</a:t>
            </a:r>
            <a:r>
              <a:rPr lang="tr-TR" dirty="0"/>
              <a:t> ve </a:t>
            </a:r>
            <a:r>
              <a:rPr lang="tr-TR" dirty="0" err="1"/>
              <a:t>yüklu</a:t>
            </a:r>
            <a:r>
              <a:rPr lang="tr-TR" dirty="0"/>
              <a:t>̈, katı lifler </a:t>
            </a:r>
            <a:r>
              <a:rPr lang="tr-TR" dirty="0" err="1"/>
              <a:t>oluşur</a:t>
            </a:r>
            <a:r>
              <a:rPr lang="tr-TR" dirty="0"/>
              <a:t>. </a:t>
            </a:r>
          </a:p>
          <a:p>
            <a:pPr algn="just"/>
            <a:r>
              <a:rPr lang="tr-TR" dirty="0"/>
              <a:t>Lifler </a:t>
            </a:r>
            <a:r>
              <a:rPr lang="tr-TR" dirty="0" err="1"/>
              <a:t>yüksek</a:t>
            </a:r>
            <a:r>
              <a:rPr lang="tr-TR" dirty="0"/>
              <a:t> oranda </a:t>
            </a:r>
            <a:r>
              <a:rPr lang="tr-TR" dirty="0" err="1"/>
              <a:t>çekilmiştir</a:t>
            </a:r>
            <a:r>
              <a:rPr lang="tr-TR" dirty="0"/>
              <a:t> ve </a:t>
            </a:r>
            <a:r>
              <a:rPr lang="tr-TR" dirty="0" err="1"/>
              <a:t>kolektör</a:t>
            </a:r>
            <a:r>
              <a:rPr lang="tr-TR" dirty="0"/>
              <a:t> </a:t>
            </a:r>
            <a:r>
              <a:rPr lang="tr-TR" dirty="0" err="1"/>
              <a:t>üzerine</a:t>
            </a:r>
            <a:r>
              <a:rPr lang="tr-TR" dirty="0"/>
              <a:t> toplanmadan </a:t>
            </a:r>
            <a:r>
              <a:rPr lang="tr-TR" dirty="0" err="1"/>
              <a:t>önce</a:t>
            </a:r>
            <a:r>
              <a:rPr lang="tr-TR" dirty="0"/>
              <a:t> yaptıkları rastgele hareket sırasında </a:t>
            </a:r>
            <a:r>
              <a:rPr lang="tr-TR" dirty="0" err="1"/>
              <a:t>incelmişlerdir</a:t>
            </a:r>
            <a:r>
              <a:rPr lang="tr-TR" dirty="0"/>
              <a:t>. Lifler, </a:t>
            </a:r>
            <a:r>
              <a:rPr lang="tr-TR" dirty="0" err="1"/>
              <a:t>karşı</a:t>
            </a:r>
            <a:r>
              <a:rPr lang="tr-TR" dirty="0"/>
              <a:t> elektrotun veya bu elektrot </a:t>
            </a:r>
            <a:r>
              <a:rPr lang="tr-TR" dirty="0" err="1"/>
              <a:t>üstüne</a:t>
            </a:r>
            <a:r>
              <a:rPr lang="tr-TR" dirty="0"/>
              <a:t> </a:t>
            </a:r>
            <a:r>
              <a:rPr lang="tr-TR" dirty="0" err="1"/>
              <a:t>yerleştirilmis</a:t>
            </a:r>
            <a:r>
              <a:rPr lang="tr-TR" dirty="0"/>
              <a:t>̧ olan bir materyal </a:t>
            </a:r>
            <a:r>
              <a:rPr lang="tr-TR" dirty="0" err="1"/>
              <a:t>üzerinde</a:t>
            </a:r>
            <a:r>
              <a:rPr lang="tr-TR" dirty="0"/>
              <a:t> toplanır</a:t>
            </a:r>
          </a:p>
        </p:txBody>
      </p:sp>
    </p:spTree>
    <p:extLst>
      <p:ext uri="{BB962C8B-B14F-4D97-AF65-F5344CB8AC3E}">
        <p14:creationId xmlns:p14="http://schemas.microsoft.com/office/powerpoint/2010/main" val="1667738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işaret içeren bir resim&#10;&#10;Açıklama otomatik olarak oluşturuldu">
            <a:extLst>
              <a:ext uri="{FF2B5EF4-FFF2-40B4-BE49-F238E27FC236}">
                <a16:creationId xmlns:a16="http://schemas.microsoft.com/office/drawing/2014/main" id="{0D0556BE-3D0E-444A-82BE-30B4865F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88" y="755650"/>
            <a:ext cx="9220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2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9E06830-DFE1-AB40-A1FE-F9124321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tr-TR">
                <a:solidFill>
                  <a:schemeClr val="bg1"/>
                </a:solidFill>
              </a:rPr>
              <a:t>Doku Mühendisliği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E17118-5248-BC47-842C-EE3FC6475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dirty="0">
                <a:solidFill>
                  <a:schemeClr val="bg1"/>
                </a:solidFill>
              </a:rPr>
              <a:t>Bu yolla doku </a:t>
            </a:r>
            <a:r>
              <a:rPr lang="tr-TR" dirty="0" err="1">
                <a:solidFill>
                  <a:schemeClr val="bg1"/>
                </a:solidFill>
              </a:rPr>
              <a:t>mühendisliği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yöntemi</a:t>
            </a:r>
            <a:r>
              <a:rPr lang="tr-TR" dirty="0">
                <a:solidFill>
                  <a:schemeClr val="bg1"/>
                </a:solidFill>
              </a:rPr>
              <a:t>, </a:t>
            </a:r>
            <a:r>
              <a:rPr lang="tr-TR" b="1" u="sng" dirty="0">
                <a:solidFill>
                  <a:srgbClr val="7030A0"/>
                </a:solidFill>
              </a:rPr>
              <a:t>transplantasyon </a:t>
            </a:r>
            <a:r>
              <a:rPr lang="tr-TR" b="1" u="sng" dirty="0" err="1">
                <a:solidFill>
                  <a:srgbClr val="7030A0"/>
                </a:solidFill>
              </a:rPr>
              <a:t>için</a:t>
            </a:r>
            <a:r>
              <a:rPr lang="tr-TR" b="1" u="sng" dirty="0">
                <a:solidFill>
                  <a:srgbClr val="7030A0"/>
                </a:solidFill>
              </a:rPr>
              <a:t> bekleme listelerini ortadan kaldırmayı, her hasta </a:t>
            </a:r>
            <a:r>
              <a:rPr lang="tr-TR" b="1" u="sng" dirty="0" err="1">
                <a:solidFill>
                  <a:srgbClr val="7030A0"/>
                </a:solidFill>
              </a:rPr>
              <a:t>için</a:t>
            </a:r>
            <a:r>
              <a:rPr lang="tr-TR" b="1" u="sng" dirty="0">
                <a:solidFill>
                  <a:srgbClr val="7030A0"/>
                </a:solidFill>
              </a:rPr>
              <a:t> uygun doku ve organın laboratuvar ortamında hastanın kendi </a:t>
            </a:r>
            <a:r>
              <a:rPr lang="tr-TR" b="1" u="sng" dirty="0" err="1">
                <a:solidFill>
                  <a:srgbClr val="7030A0"/>
                </a:solidFill>
              </a:rPr>
              <a:t>hücrelerinden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üretilmesini</a:t>
            </a:r>
            <a:r>
              <a:rPr lang="tr-TR" b="1" u="sng" dirty="0">
                <a:solidFill>
                  <a:srgbClr val="7030A0"/>
                </a:solidFill>
              </a:rPr>
              <a:t> hedeflemektedir. </a:t>
            </a:r>
          </a:p>
        </p:txBody>
      </p:sp>
    </p:spTree>
    <p:extLst>
      <p:ext uri="{BB962C8B-B14F-4D97-AF65-F5344CB8AC3E}">
        <p14:creationId xmlns:p14="http://schemas.microsoft.com/office/powerpoint/2010/main" val="2029255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479CD7-F45B-A948-A0A5-9EBF4A5B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Elektroeğirme</a:t>
            </a:r>
            <a:r>
              <a:rPr lang="tr-TR" b="1" dirty="0">
                <a:solidFill>
                  <a:srgbClr val="FF0000"/>
                </a:solidFill>
              </a:rPr>
              <a:t> Yöntemindeki Temel Parametreler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4B765D-3D38-7544-BEB3-CE4FA34A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dirty="0"/>
              <a:t>Elektrik alan ile lif </a:t>
            </a:r>
            <a:r>
              <a:rPr lang="tr-TR" dirty="0" err="1"/>
              <a:t>çekimde</a:t>
            </a:r>
            <a:r>
              <a:rPr lang="tr-TR" dirty="0"/>
              <a:t> </a:t>
            </a:r>
            <a:r>
              <a:rPr lang="tr-TR" dirty="0" err="1"/>
              <a:t>nanoliflerin</a:t>
            </a:r>
            <a:r>
              <a:rPr lang="tr-TR" dirty="0"/>
              <a:t> istenilen boyutlarda </a:t>
            </a:r>
            <a:r>
              <a:rPr lang="tr-TR" dirty="0" err="1"/>
              <a:t>üretilmesi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temel parametreler 3 grupta incelenmektedir. Bunlar: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1. </a:t>
            </a:r>
            <a:r>
              <a:rPr lang="tr-TR" dirty="0" err="1"/>
              <a:t>Çözelti</a:t>
            </a:r>
            <a:r>
              <a:rPr lang="tr-TR" dirty="0"/>
              <a:t> veya eriyik parametreleri; </a:t>
            </a:r>
            <a:r>
              <a:rPr lang="tr-TR" dirty="0" err="1"/>
              <a:t>moleküler</a:t>
            </a:r>
            <a:r>
              <a:rPr lang="tr-TR" dirty="0"/>
              <a:t> </a:t>
            </a:r>
            <a:r>
              <a:rPr lang="tr-TR" dirty="0" err="1"/>
              <a:t>ağır</a:t>
            </a:r>
            <a:r>
              <a:rPr lang="tr-TR" dirty="0"/>
              <a:t>- </a:t>
            </a:r>
            <a:r>
              <a:rPr lang="tr-TR" dirty="0" err="1"/>
              <a:t>lık</a:t>
            </a:r>
            <a:r>
              <a:rPr lang="tr-TR" dirty="0"/>
              <a:t>, </a:t>
            </a:r>
            <a:r>
              <a:rPr lang="tr-TR" dirty="0" err="1"/>
              <a:t>moleküler</a:t>
            </a:r>
            <a:r>
              <a:rPr lang="tr-TR" dirty="0"/>
              <a:t> </a:t>
            </a:r>
            <a:r>
              <a:rPr lang="tr-TR" dirty="0" err="1"/>
              <a:t>ağırlık</a:t>
            </a:r>
            <a:r>
              <a:rPr lang="tr-TR" dirty="0"/>
              <a:t> </a:t>
            </a:r>
            <a:r>
              <a:rPr lang="tr-TR" dirty="0" err="1"/>
              <a:t>dağılımı</a:t>
            </a:r>
            <a:r>
              <a:rPr lang="tr-TR" dirty="0"/>
              <a:t>, polimerin yapısı (lineer, dallı, </a:t>
            </a:r>
            <a:r>
              <a:rPr lang="tr-TR" dirty="0" err="1"/>
              <a:t>ağsı</a:t>
            </a:r>
            <a:r>
              <a:rPr lang="tr-TR" dirty="0"/>
              <a:t>), </a:t>
            </a:r>
            <a:r>
              <a:rPr lang="tr-TR" dirty="0" err="1"/>
              <a:t>çözelti</a:t>
            </a:r>
            <a:r>
              <a:rPr lang="tr-TR" dirty="0"/>
              <a:t> </a:t>
            </a:r>
            <a:r>
              <a:rPr lang="tr-TR" dirty="0" err="1"/>
              <a:t>özellikleri</a:t>
            </a:r>
            <a:r>
              <a:rPr lang="tr-TR" dirty="0"/>
              <a:t> (viskozite, iletkenlik, </a:t>
            </a:r>
            <a:r>
              <a:rPr lang="tr-TR" dirty="0" err="1"/>
              <a:t>yüzey</a:t>
            </a:r>
            <a:r>
              <a:rPr lang="tr-TR" dirty="0"/>
              <a:t> gerilimi, elastiklik, </a:t>
            </a:r>
            <a:r>
              <a:rPr lang="tr-TR" dirty="0" err="1"/>
              <a:t>pH</a:t>
            </a:r>
            <a:r>
              <a:rPr lang="tr-TR" dirty="0"/>
              <a:t>)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8654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BFE7DC-A627-0240-8481-CF9D375F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FF0000"/>
                </a:solidFill>
              </a:rPr>
              <a:t>Elektroeğirme</a:t>
            </a:r>
            <a:r>
              <a:rPr lang="tr-TR" b="1" dirty="0">
                <a:solidFill>
                  <a:srgbClr val="FF0000"/>
                </a:solidFill>
              </a:rPr>
              <a:t> Yöntemindeki Temel Parametreler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951514-75FE-9E45-8C3D-8C8A82245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tr-TR" dirty="0"/>
              <a:t>2. </a:t>
            </a:r>
            <a:r>
              <a:rPr lang="tr-TR" dirty="0" err="1"/>
              <a:t>İşlem</a:t>
            </a:r>
            <a:r>
              <a:rPr lang="tr-TR" dirty="0"/>
              <a:t> parametreleri; uygulanan gerilim, </a:t>
            </a:r>
            <a:r>
              <a:rPr lang="tr-TR" dirty="0" err="1"/>
              <a:t>düzedeki</a:t>
            </a:r>
            <a:r>
              <a:rPr lang="tr-TR" dirty="0"/>
              <a:t> hidrostatik </a:t>
            </a:r>
            <a:r>
              <a:rPr lang="tr-TR" dirty="0" err="1"/>
              <a:t>basınc</a:t>
            </a:r>
            <a:r>
              <a:rPr lang="tr-TR" dirty="0"/>
              <a:t>̧, debi, </a:t>
            </a:r>
            <a:r>
              <a:rPr lang="tr-TR" dirty="0" err="1"/>
              <a:t>düze</a:t>
            </a:r>
            <a:r>
              <a:rPr lang="tr-TR" dirty="0"/>
              <a:t> ile toplama plakası arasındaki mesafe, toplama plakasının </a:t>
            </a:r>
            <a:r>
              <a:rPr lang="tr-TR" dirty="0" err="1"/>
              <a:t>biçimi</a:t>
            </a:r>
            <a:r>
              <a:rPr lang="tr-TR" dirty="0"/>
              <a:t> ve hareketi,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3. </a:t>
            </a:r>
            <a:r>
              <a:rPr lang="tr-TR" dirty="0" err="1"/>
              <a:t>Çevresel</a:t>
            </a:r>
            <a:r>
              <a:rPr lang="tr-TR" dirty="0"/>
              <a:t> parametreler; sıcaklık (eriyik </a:t>
            </a:r>
            <a:r>
              <a:rPr lang="tr-TR" dirty="0" err="1"/>
              <a:t>sıcaklığı</a:t>
            </a:r>
            <a:r>
              <a:rPr lang="tr-TR" dirty="0"/>
              <a:t>, </a:t>
            </a:r>
            <a:r>
              <a:rPr lang="tr-TR" dirty="0" err="1"/>
              <a:t>çözelti</a:t>
            </a:r>
            <a:r>
              <a:rPr lang="tr-TR" dirty="0"/>
              <a:t> </a:t>
            </a:r>
            <a:r>
              <a:rPr lang="tr-TR" dirty="0" err="1"/>
              <a:t>sıcaklığı</a:t>
            </a:r>
            <a:r>
              <a:rPr lang="tr-TR" dirty="0"/>
              <a:t>, </a:t>
            </a:r>
            <a:r>
              <a:rPr lang="tr-TR" dirty="0" err="1"/>
              <a:t>çevre</a:t>
            </a:r>
            <a:r>
              <a:rPr lang="tr-TR" dirty="0"/>
              <a:t> </a:t>
            </a:r>
            <a:r>
              <a:rPr lang="tr-TR" dirty="0" err="1"/>
              <a:t>sıcaklığı</a:t>
            </a:r>
            <a:r>
              <a:rPr lang="tr-TR" dirty="0"/>
              <a:t>), </a:t>
            </a:r>
            <a:r>
              <a:rPr lang="tr-TR" dirty="0" err="1"/>
              <a:t>bağıl</a:t>
            </a:r>
            <a:r>
              <a:rPr lang="tr-TR" dirty="0"/>
              <a:t> nem, vakumdur.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30929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429BA8D-F126-564A-9406-6312D0A77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tr-TR" sz="4100">
                <a:solidFill>
                  <a:srgbClr val="FFFFFF"/>
                </a:solidFill>
              </a:rPr>
              <a:t>Elektroeğirme Yönteminin Avantajları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2157FA-17E8-7049-A96C-004FBBCF6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algn="just"/>
            <a:r>
              <a:rPr lang="tr-TR" dirty="0"/>
              <a:t>Elektrik alan ile lif </a:t>
            </a:r>
            <a:r>
              <a:rPr lang="tr-TR" dirty="0" err="1"/>
              <a:t>çekimi</a:t>
            </a:r>
            <a:r>
              <a:rPr lang="tr-TR" dirty="0"/>
              <a:t> </a:t>
            </a:r>
            <a:r>
              <a:rPr lang="tr-TR" dirty="0" err="1"/>
              <a:t>yapılmıs</a:t>
            </a:r>
            <a:r>
              <a:rPr lang="tr-TR" dirty="0"/>
              <a:t>̧ polimer </a:t>
            </a:r>
            <a:r>
              <a:rPr lang="tr-TR" dirty="0" err="1"/>
              <a:t>nanolifler</a:t>
            </a:r>
            <a:r>
              <a:rPr lang="tr-TR" dirty="0"/>
              <a:t>;</a:t>
            </a:r>
          </a:p>
          <a:p>
            <a:pPr algn="just"/>
            <a:r>
              <a:rPr lang="tr-TR" b="1" u="sng" dirty="0" err="1">
                <a:solidFill>
                  <a:srgbClr val="7030A0"/>
                </a:solidFill>
              </a:rPr>
              <a:t>gelişmis</a:t>
            </a:r>
            <a:r>
              <a:rPr lang="tr-TR" b="1" u="sng" dirty="0">
                <a:solidFill>
                  <a:srgbClr val="7030A0"/>
                </a:solidFill>
              </a:rPr>
              <a:t>̧ protein </a:t>
            </a:r>
            <a:r>
              <a:rPr lang="tr-TR" b="1" u="sng" dirty="0" err="1">
                <a:solidFill>
                  <a:srgbClr val="7030A0"/>
                </a:solidFill>
              </a:rPr>
              <a:t>adsorpsiyonu</a:t>
            </a:r>
            <a:r>
              <a:rPr lang="tr-TR" b="1" u="sng" dirty="0">
                <a:solidFill>
                  <a:srgbClr val="7030A0"/>
                </a:solidFill>
              </a:rPr>
              <a:t>, </a:t>
            </a:r>
          </a:p>
          <a:p>
            <a:pPr algn="just"/>
            <a:r>
              <a:rPr lang="tr-TR" b="1" u="sng" dirty="0" err="1">
                <a:solidFill>
                  <a:srgbClr val="7030A0"/>
                </a:solidFill>
              </a:rPr>
              <a:t>yüksek</a:t>
            </a:r>
            <a:r>
              <a:rPr lang="tr-TR" b="1" u="sng" dirty="0">
                <a:solidFill>
                  <a:srgbClr val="7030A0"/>
                </a:solidFill>
              </a:rPr>
              <a:t> yapısal </a:t>
            </a:r>
            <a:r>
              <a:rPr lang="tr-TR" b="1" u="sng" dirty="0" err="1">
                <a:solidFill>
                  <a:srgbClr val="7030A0"/>
                </a:solidFill>
              </a:rPr>
              <a:t>bütünlük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</a:p>
          <a:p>
            <a:pPr algn="just"/>
            <a:r>
              <a:rPr lang="tr-TR" b="1" u="sng" dirty="0">
                <a:solidFill>
                  <a:srgbClr val="7030A0"/>
                </a:solidFill>
              </a:rPr>
              <a:t>iyi mekanik </a:t>
            </a:r>
            <a:r>
              <a:rPr lang="tr-TR" b="1" u="sng" dirty="0" err="1">
                <a:solidFill>
                  <a:srgbClr val="7030A0"/>
                </a:solidFill>
              </a:rPr>
              <a:t>özellikleri</a:t>
            </a:r>
            <a:r>
              <a:rPr lang="tr-TR" b="1" u="sng" dirty="0">
                <a:solidFill>
                  <a:srgbClr val="7030A0"/>
                </a:solidFill>
              </a:rPr>
              <a:t>, </a:t>
            </a:r>
          </a:p>
          <a:p>
            <a:pPr algn="just"/>
            <a:r>
              <a:rPr lang="tr-TR" b="1" u="sng" dirty="0" err="1">
                <a:solidFill>
                  <a:srgbClr val="7030A0"/>
                </a:solidFill>
              </a:rPr>
              <a:t>biyo</a:t>
            </a:r>
            <a:r>
              <a:rPr lang="tr-TR" b="1" u="sng" dirty="0">
                <a:solidFill>
                  <a:srgbClr val="7030A0"/>
                </a:solidFill>
              </a:rPr>
              <a:t>-benzer yapısı, </a:t>
            </a:r>
          </a:p>
          <a:p>
            <a:pPr algn="just"/>
            <a:r>
              <a:rPr lang="tr-TR" b="1" u="sng" dirty="0" err="1">
                <a:solidFill>
                  <a:srgbClr val="7030A0"/>
                </a:solidFill>
              </a:rPr>
              <a:t>genis</a:t>
            </a:r>
            <a:r>
              <a:rPr lang="tr-TR" b="1" u="sng" dirty="0">
                <a:solidFill>
                  <a:srgbClr val="7030A0"/>
                </a:solidFill>
              </a:rPr>
              <a:t>̧ </a:t>
            </a:r>
            <a:r>
              <a:rPr lang="tr-TR" b="1" u="sng" dirty="0" err="1">
                <a:solidFill>
                  <a:srgbClr val="7030A0"/>
                </a:solidFill>
              </a:rPr>
              <a:t>özgül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yüzey</a:t>
            </a:r>
            <a:r>
              <a:rPr lang="tr-TR" b="1" u="sng" dirty="0">
                <a:solidFill>
                  <a:srgbClr val="7030A0"/>
                </a:solidFill>
              </a:rPr>
              <a:t> alanları gibi </a:t>
            </a:r>
            <a:r>
              <a:rPr lang="tr-TR" b="1" u="sng" dirty="0" err="1">
                <a:solidFill>
                  <a:srgbClr val="7030A0"/>
                </a:solidFill>
              </a:rPr>
              <a:t>birçok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mükemmel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özelliğe</a:t>
            </a:r>
            <a:r>
              <a:rPr lang="tr-TR" b="1" u="sng" dirty="0">
                <a:solidFill>
                  <a:srgbClr val="7030A0"/>
                </a:solidFill>
              </a:rPr>
              <a:t> sahiptir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35195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1DE535-2DA8-C54A-BA5F-AE2B921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Elektroeğirme</a:t>
            </a:r>
            <a:r>
              <a:rPr lang="tr-TR" b="1" dirty="0">
                <a:solidFill>
                  <a:srgbClr val="FF0000"/>
                </a:solidFill>
              </a:rPr>
              <a:t> Yönteminde Kullanılan Polimerler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25CE2D8-1432-E74B-8035-86DD48D68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Birçok</a:t>
            </a:r>
            <a:r>
              <a:rPr lang="tr-TR" dirty="0"/>
              <a:t> biyomedikal uygulama </a:t>
            </a:r>
            <a:r>
              <a:rPr lang="tr-TR" dirty="0" err="1"/>
              <a:t>için</a:t>
            </a:r>
            <a:r>
              <a:rPr lang="tr-TR" dirty="0"/>
              <a:t> kullanılan malzemeler </a:t>
            </a:r>
            <a:r>
              <a:rPr lang="tr-TR" dirty="0" err="1"/>
              <a:t>biyo</a:t>
            </a:r>
            <a:r>
              <a:rPr lang="tr-TR" dirty="0"/>
              <a:t>-uyumlu olmalıdır. Bu </a:t>
            </a:r>
            <a:r>
              <a:rPr lang="tr-TR" dirty="0" err="1"/>
              <a:t>yüzden</a:t>
            </a:r>
            <a:r>
              <a:rPr lang="tr-TR" dirty="0"/>
              <a:t> </a:t>
            </a:r>
            <a:r>
              <a:rPr lang="tr-TR" dirty="0" err="1"/>
              <a:t>doğal</a:t>
            </a:r>
            <a:r>
              <a:rPr lang="tr-TR" dirty="0"/>
              <a:t> polimerlerin sentetik malzemeler </a:t>
            </a:r>
            <a:r>
              <a:rPr lang="tr-TR" dirty="0" err="1"/>
              <a:t>üzerinde</a:t>
            </a:r>
            <a:r>
              <a:rPr lang="tr-TR" dirty="0"/>
              <a:t> ayrı bir avantajı vardır. Elektrik alan ile lif </a:t>
            </a:r>
            <a:r>
              <a:rPr lang="tr-TR" dirty="0" err="1"/>
              <a:t>çekim</a:t>
            </a:r>
            <a:r>
              <a:rPr lang="tr-TR" dirty="0"/>
              <a:t> </a:t>
            </a:r>
            <a:r>
              <a:rPr lang="tr-TR" dirty="0" err="1"/>
              <a:t>işlemine</a:t>
            </a:r>
            <a:r>
              <a:rPr lang="tr-TR" dirty="0"/>
              <a:t> uygun olan pek </a:t>
            </a:r>
            <a:r>
              <a:rPr lang="tr-TR" dirty="0" err="1"/>
              <a:t>çok</a:t>
            </a:r>
            <a:r>
              <a:rPr lang="tr-TR" dirty="0"/>
              <a:t> polimer proteinler ve </a:t>
            </a:r>
            <a:r>
              <a:rPr lang="tr-TR" dirty="0" err="1"/>
              <a:t>polisakkaritlerdir</a:t>
            </a:r>
            <a:r>
              <a:rPr lang="tr-TR" dirty="0"/>
              <a:t>. </a:t>
            </a:r>
            <a:r>
              <a:rPr lang="tr-TR" dirty="0" err="1"/>
              <a:t>Nanolif</a:t>
            </a:r>
            <a:r>
              <a:rPr lang="tr-TR" dirty="0"/>
              <a:t> yapılı proteinler; </a:t>
            </a:r>
            <a:r>
              <a:rPr lang="tr-TR" dirty="0" err="1"/>
              <a:t>kolajen</a:t>
            </a:r>
            <a:r>
              <a:rPr lang="tr-TR" dirty="0"/>
              <a:t>, jelatin, fibrinojen ve ipek olarak sıralanabilirler.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498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B6C6F95F-1DC0-DF47-9745-FF9CD489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dirty="0" err="1">
                <a:solidFill>
                  <a:srgbClr val="FFFFFF"/>
                </a:solidFill>
              </a:rPr>
              <a:t>Kollajen</a:t>
            </a:r>
            <a:endParaRPr lang="tr-TR" sz="40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AE077F-1F5B-A741-808F-D582F3F53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tr-TR" sz="2400"/>
              <a:t>Kolajenler mekanik desteği sağlayarak bağ dokusunda doğal bir şekilde bulunur. Kolajenlerin en az on farklı formu vardır ve bunlar belirli dokuların rejenerasyonunda etkindirler. Tüm kolajenler temel üçlü helis yapısını paylaşır. </a:t>
            </a:r>
          </a:p>
          <a:p>
            <a:endParaRPr lang="tr-TR" sz="2400"/>
          </a:p>
        </p:txBody>
      </p:sp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F4D459B4-B9F8-A74A-9323-F43B06B83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67" b="-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92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C36ED97-A6B3-3648-A293-967BA321A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10" y="922965"/>
            <a:ext cx="8932126" cy="501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54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CD38547-54CB-364C-BF95-F5A3E66F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5249"/>
            <a:ext cx="10905066" cy="43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61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5E64B5-A38F-184E-B8E5-EB2DC0A3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Kollajen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6E7A60-E1E9-1C46-9E0A-E1B34AB73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Kolajenin</a:t>
            </a:r>
            <a:r>
              <a:rPr lang="tr-TR" dirty="0"/>
              <a:t> </a:t>
            </a:r>
            <a:r>
              <a:rPr lang="tr-TR" dirty="0" err="1"/>
              <a:t>doğal</a:t>
            </a:r>
            <a:r>
              <a:rPr lang="tr-TR" dirty="0"/>
              <a:t> yapısının lif </a:t>
            </a:r>
            <a:r>
              <a:rPr lang="tr-TR" dirty="0" err="1"/>
              <a:t>şeklinde</a:t>
            </a:r>
            <a:r>
              <a:rPr lang="tr-TR" dirty="0"/>
              <a:t> olmasından dolayı, elektrik alan lif </a:t>
            </a:r>
            <a:r>
              <a:rPr lang="tr-TR" dirty="0" err="1"/>
              <a:t>çekimi</a:t>
            </a:r>
            <a:r>
              <a:rPr lang="tr-TR" dirty="0"/>
              <a:t> ile elde edilen </a:t>
            </a:r>
            <a:r>
              <a:rPr lang="tr-TR" dirty="0" err="1"/>
              <a:t>nanolifler</a:t>
            </a:r>
            <a:r>
              <a:rPr lang="tr-TR" dirty="0"/>
              <a:t> </a:t>
            </a:r>
            <a:r>
              <a:rPr lang="tr-TR" dirty="0" err="1"/>
              <a:t>vücuttaki</a:t>
            </a:r>
            <a:r>
              <a:rPr lang="tr-TR" dirty="0"/>
              <a:t> </a:t>
            </a:r>
            <a:r>
              <a:rPr lang="tr-TR" dirty="0" err="1"/>
              <a:t>hücre</a:t>
            </a:r>
            <a:r>
              <a:rPr lang="tr-TR" dirty="0"/>
              <a:t> </a:t>
            </a:r>
            <a:r>
              <a:rPr lang="tr-TR" dirty="0" err="1"/>
              <a:t>dışı</a:t>
            </a:r>
            <a:r>
              <a:rPr lang="tr-TR" dirty="0"/>
              <a:t> </a:t>
            </a:r>
            <a:r>
              <a:rPr lang="tr-TR" dirty="0" err="1"/>
              <a:t>matriksi</a:t>
            </a:r>
            <a:r>
              <a:rPr lang="tr-TR" dirty="0"/>
              <a:t> taklit edebilir. Genel olarak </a:t>
            </a:r>
            <a:r>
              <a:rPr lang="tr-TR" dirty="0" err="1"/>
              <a:t>kolajen</a:t>
            </a:r>
            <a:r>
              <a:rPr lang="tr-TR" dirty="0"/>
              <a:t>; nispeten </a:t>
            </a:r>
            <a:r>
              <a:rPr lang="tr-TR" dirty="0" err="1"/>
              <a:t>güçlu</a:t>
            </a:r>
            <a:r>
              <a:rPr lang="tr-TR" dirty="0"/>
              <a:t>̈ ve </a:t>
            </a:r>
            <a:r>
              <a:rPr lang="tr-TR" dirty="0" err="1"/>
              <a:t>özellikle</a:t>
            </a:r>
            <a:r>
              <a:rPr lang="tr-TR" dirty="0"/>
              <a:t> </a:t>
            </a:r>
            <a:r>
              <a:rPr lang="tr-TR" dirty="0" err="1"/>
              <a:t>çapraz-bağlama</a:t>
            </a:r>
            <a:r>
              <a:rPr lang="tr-TR" dirty="0"/>
              <a:t> sonrası stabil lifler </a:t>
            </a:r>
            <a:r>
              <a:rPr lang="tr-TR" dirty="0" err="1"/>
              <a:t>oluşturur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5248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00CF1BA-3EE1-5845-A47B-32D20D98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Hyaluronik</a:t>
            </a:r>
            <a:r>
              <a:rPr lang="tr-TR" b="1" dirty="0">
                <a:solidFill>
                  <a:srgbClr val="FF0000"/>
                </a:solidFill>
              </a:rPr>
              <a:t> Asit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F91D3F-D265-4044-8185-B349F71CE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Hyaluronik</a:t>
            </a:r>
            <a:r>
              <a:rPr lang="tr-TR" dirty="0"/>
              <a:t> asit (HA); </a:t>
            </a:r>
            <a:r>
              <a:rPr lang="tr-TR" dirty="0" err="1"/>
              <a:t>sinovyal</a:t>
            </a:r>
            <a:r>
              <a:rPr lang="tr-TR" dirty="0"/>
              <a:t> sıvı, </a:t>
            </a:r>
            <a:r>
              <a:rPr lang="tr-TR" dirty="0" err="1"/>
              <a:t>dermis</a:t>
            </a:r>
            <a:r>
              <a:rPr lang="tr-TR" dirty="0"/>
              <a:t> ve kıkırdak gibi </a:t>
            </a:r>
            <a:r>
              <a:rPr lang="tr-TR" dirty="0" err="1"/>
              <a:t>özel</a:t>
            </a:r>
            <a:r>
              <a:rPr lang="tr-TR" dirty="0"/>
              <a:t> dokularda yaygınca bulunan </a:t>
            </a:r>
            <a:r>
              <a:rPr lang="tr-TR" dirty="0" err="1"/>
              <a:t>doğal</a:t>
            </a:r>
            <a:r>
              <a:rPr lang="tr-TR" dirty="0"/>
              <a:t> bir </a:t>
            </a:r>
            <a:r>
              <a:rPr lang="tr-TR" dirty="0" err="1"/>
              <a:t>şekilde</a:t>
            </a:r>
            <a:r>
              <a:rPr lang="tr-TR" dirty="0"/>
              <a:t> </a:t>
            </a:r>
            <a:r>
              <a:rPr lang="tr-TR" dirty="0" err="1"/>
              <a:t>oluşan</a:t>
            </a:r>
            <a:r>
              <a:rPr lang="tr-TR" dirty="0"/>
              <a:t> </a:t>
            </a:r>
            <a:r>
              <a:rPr lang="tr-TR" dirty="0" err="1"/>
              <a:t>diğer</a:t>
            </a:r>
            <a:r>
              <a:rPr lang="tr-TR" dirty="0"/>
              <a:t> bir </a:t>
            </a:r>
            <a:r>
              <a:rPr lang="tr-TR" dirty="0" err="1"/>
              <a:t>polisakkarittir</a:t>
            </a:r>
            <a:r>
              <a:rPr lang="tr-TR" dirty="0"/>
              <a:t>. HA’ </a:t>
            </a:r>
            <a:r>
              <a:rPr lang="tr-TR" dirty="0" err="1"/>
              <a:t>nın</a:t>
            </a:r>
            <a:r>
              <a:rPr lang="tr-TR" dirty="0"/>
              <a:t> benzersiz </a:t>
            </a:r>
            <a:r>
              <a:rPr lang="tr-TR" dirty="0" err="1"/>
              <a:t>reolojik</a:t>
            </a:r>
            <a:r>
              <a:rPr lang="tr-TR" dirty="0"/>
              <a:t> (akışkan) </a:t>
            </a:r>
            <a:r>
              <a:rPr lang="tr-TR" dirty="0" err="1"/>
              <a:t>özellikleri</a:t>
            </a:r>
            <a:r>
              <a:rPr lang="tr-TR" dirty="0"/>
              <a:t> ve </a:t>
            </a:r>
            <a:r>
              <a:rPr lang="tr-TR" dirty="0" err="1"/>
              <a:t>biyo-uyumluluğu</a:t>
            </a:r>
            <a:r>
              <a:rPr lang="tr-TR" dirty="0"/>
              <a:t> </a:t>
            </a:r>
            <a:r>
              <a:rPr lang="tr-TR" dirty="0" err="1"/>
              <a:t>göz</a:t>
            </a:r>
            <a:r>
              <a:rPr lang="tr-TR" dirty="0"/>
              <a:t>, tıbbi </a:t>
            </a:r>
            <a:r>
              <a:rPr lang="tr-TR" dirty="0" err="1"/>
              <a:t>implantlar</a:t>
            </a:r>
            <a:r>
              <a:rPr lang="tr-TR" dirty="0"/>
              <a:t> ve </a:t>
            </a:r>
            <a:r>
              <a:rPr lang="tr-TR" dirty="0" err="1"/>
              <a:t>ilac</a:t>
            </a:r>
            <a:r>
              <a:rPr lang="tr-TR" dirty="0"/>
              <a:t>̧ salınımı gibi </a:t>
            </a:r>
            <a:r>
              <a:rPr lang="tr-TR" dirty="0" err="1"/>
              <a:t>birçok</a:t>
            </a:r>
            <a:r>
              <a:rPr lang="tr-TR" dirty="0"/>
              <a:t> biyomedikal uygulamalarda yaygın olarak kullanılmaktadır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6165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B459C5-4BC3-E64F-A425-D115B073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Hyaluronik</a:t>
            </a:r>
            <a:r>
              <a:rPr lang="tr-TR" b="1" dirty="0">
                <a:solidFill>
                  <a:srgbClr val="FF0000"/>
                </a:solidFill>
              </a:rPr>
              <a:t> Asit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D1E6D8-15CB-CB48-98A7-BD773BE0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176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Hyaluronik</a:t>
            </a:r>
            <a:r>
              <a:rPr lang="tr-TR" dirty="0"/>
              <a:t> asit </a:t>
            </a:r>
            <a:r>
              <a:rPr lang="tr-TR" dirty="0" err="1"/>
              <a:t>anyonik</a:t>
            </a:r>
            <a:r>
              <a:rPr lang="tr-TR" dirty="0"/>
              <a:t> ve </a:t>
            </a:r>
            <a:r>
              <a:rPr lang="tr-TR" dirty="0" err="1"/>
              <a:t>sülfatlanmamış</a:t>
            </a:r>
            <a:r>
              <a:rPr lang="tr-TR" dirty="0"/>
              <a:t> </a:t>
            </a:r>
            <a:r>
              <a:rPr lang="tr-TR" dirty="0" err="1"/>
              <a:t>glikozaminoglikanlardandır</a:t>
            </a:r>
            <a:r>
              <a:rPr lang="tr-TR" dirty="0"/>
              <a:t> ve dokuların </a:t>
            </a:r>
            <a:r>
              <a:rPr lang="tr-TR" dirty="0" err="1"/>
              <a:t>ekstraselüler</a:t>
            </a:r>
            <a:r>
              <a:rPr lang="tr-TR" dirty="0"/>
              <a:t> </a:t>
            </a:r>
            <a:r>
              <a:rPr lang="tr-TR" dirty="0" err="1"/>
              <a:t>matriksinin</a:t>
            </a:r>
            <a:r>
              <a:rPr lang="tr-TR" dirty="0"/>
              <a:t> doğal bileşenlerindendir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036CB1-04AF-8345-A7BE-4E4FE1804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423" y="3013885"/>
            <a:ext cx="5640349" cy="38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8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3120" y="1702481"/>
            <a:ext cx="6518275" cy="238199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algn="just">
              <a:spcBef>
                <a:spcPts val="325"/>
              </a:spcBef>
            </a:pPr>
            <a:r>
              <a:rPr sz="3200" spc="-5" dirty="0">
                <a:latin typeface="Carlito"/>
                <a:cs typeface="Carlito"/>
              </a:rPr>
              <a:t>The </a:t>
            </a:r>
            <a:r>
              <a:rPr sz="3200" spc="-10" dirty="0">
                <a:latin typeface="Carlito"/>
                <a:cs typeface="Carlito"/>
              </a:rPr>
              <a:t>problems </a:t>
            </a:r>
            <a:r>
              <a:rPr sz="3200" dirty="0">
                <a:latin typeface="Carlito"/>
                <a:cs typeface="Carlito"/>
              </a:rPr>
              <a:t>in </a:t>
            </a:r>
            <a:r>
              <a:rPr sz="3200" spc="-25" dirty="0">
                <a:latin typeface="Carlito"/>
                <a:cs typeface="Carlito"/>
              </a:rPr>
              <a:t>organ</a:t>
            </a:r>
            <a:r>
              <a:rPr sz="320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transplantation</a:t>
            </a:r>
            <a:endParaRPr sz="3200">
              <a:latin typeface="Carlito"/>
              <a:cs typeface="Carlito"/>
            </a:endParaRPr>
          </a:p>
          <a:p>
            <a:pPr marL="241300" indent="-228600" algn="just">
              <a:spcBef>
                <a:spcPts val="22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5" dirty="0">
                <a:solidFill>
                  <a:srgbClr val="6F2F9F"/>
                </a:solidFill>
                <a:latin typeface="Carlito"/>
                <a:cs typeface="Carlito"/>
              </a:rPr>
              <a:t>The number </a:t>
            </a:r>
            <a:r>
              <a:rPr sz="3200" dirty="0">
                <a:solidFill>
                  <a:srgbClr val="6F2F9F"/>
                </a:solidFill>
                <a:latin typeface="Carlito"/>
                <a:cs typeface="Carlito"/>
              </a:rPr>
              <a:t>of </a:t>
            </a:r>
            <a:r>
              <a:rPr sz="3200" spc="-15" dirty="0">
                <a:solidFill>
                  <a:srgbClr val="6F2F9F"/>
                </a:solidFill>
                <a:latin typeface="Carlito"/>
                <a:cs typeface="Carlito"/>
              </a:rPr>
              <a:t>donors </a:t>
            </a:r>
            <a:r>
              <a:rPr sz="3200" dirty="0">
                <a:solidFill>
                  <a:srgbClr val="6F2F9F"/>
                </a:solidFill>
                <a:latin typeface="Carlito"/>
                <a:cs typeface="Carlito"/>
              </a:rPr>
              <a:t>is </a:t>
            </a:r>
            <a:r>
              <a:rPr sz="3200" spc="-5" dirty="0">
                <a:solidFill>
                  <a:srgbClr val="6F2F9F"/>
                </a:solidFill>
                <a:latin typeface="Carlito"/>
                <a:cs typeface="Carlito"/>
              </a:rPr>
              <a:t>low</a:t>
            </a:r>
            <a:endParaRPr sz="3200">
              <a:latin typeface="Carlito"/>
              <a:cs typeface="Carlito"/>
            </a:endParaRPr>
          </a:p>
          <a:p>
            <a:pPr marL="241300" marR="5080" indent="-228600" algn="just">
              <a:lnSpc>
                <a:spcPts val="3070"/>
              </a:lnSpc>
              <a:spcBef>
                <a:spcPts val="985"/>
              </a:spcBef>
              <a:buClr>
                <a:srgbClr val="6F2F9F"/>
              </a:buClr>
              <a:buFont typeface="Arial"/>
              <a:buChar char="•"/>
              <a:tabLst>
                <a:tab pos="333375" algn="l"/>
              </a:tabLst>
            </a:pPr>
            <a:r>
              <a:rPr dirty="0"/>
              <a:t>	</a:t>
            </a:r>
            <a:r>
              <a:rPr sz="3200" spc="-5" dirty="0">
                <a:solidFill>
                  <a:srgbClr val="6F2F9F"/>
                </a:solidFill>
                <a:latin typeface="Carlito"/>
                <a:cs typeface="Carlito"/>
              </a:rPr>
              <a:t>immunologic rejection </a:t>
            </a:r>
            <a:r>
              <a:rPr sz="3200" spc="-10" dirty="0">
                <a:solidFill>
                  <a:srgbClr val="6F2F9F"/>
                </a:solidFill>
                <a:latin typeface="Carlito"/>
                <a:cs typeface="Carlito"/>
              </a:rPr>
              <a:t>despite recent  </a:t>
            </a:r>
            <a:r>
              <a:rPr sz="3200" spc="-15" dirty="0">
                <a:solidFill>
                  <a:srgbClr val="6F2F9F"/>
                </a:solidFill>
                <a:latin typeface="Carlito"/>
                <a:cs typeface="Carlito"/>
              </a:rPr>
              <a:t>improvements </a:t>
            </a:r>
            <a:r>
              <a:rPr sz="3200" dirty="0">
                <a:solidFill>
                  <a:srgbClr val="6F2F9F"/>
                </a:solidFill>
                <a:latin typeface="Carlito"/>
                <a:cs typeface="Carlito"/>
              </a:rPr>
              <a:t>in </a:t>
            </a:r>
            <a:r>
              <a:rPr sz="3200" spc="-10" dirty="0">
                <a:solidFill>
                  <a:srgbClr val="6F2F9F"/>
                </a:solidFill>
                <a:latin typeface="Carlito"/>
                <a:cs typeface="Carlito"/>
              </a:rPr>
              <a:t>immunosuppressive  </a:t>
            </a:r>
            <a:r>
              <a:rPr sz="3200" spc="-40" dirty="0">
                <a:solidFill>
                  <a:srgbClr val="6F2F9F"/>
                </a:solidFill>
                <a:latin typeface="Carlito"/>
                <a:cs typeface="Carlito"/>
              </a:rPr>
              <a:t>therapy.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03119" y="5588610"/>
            <a:ext cx="901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44536A"/>
                </a:solidFill>
                <a:latin typeface="Carlito"/>
                <a:cs typeface="Carlito"/>
              </a:rPr>
              <a:t>.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60108" y="4366259"/>
            <a:ext cx="3456432" cy="1943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5766" y="719151"/>
            <a:ext cx="455358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AFEF"/>
                </a:solidFill>
                <a:latin typeface="Arial"/>
                <a:cs typeface="Arial"/>
              </a:rPr>
              <a:t>Organ</a:t>
            </a:r>
            <a:r>
              <a:rPr sz="3600" spc="-12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3600" spc="-10" dirty="0">
                <a:solidFill>
                  <a:srgbClr val="00AFEF"/>
                </a:solidFill>
                <a:latin typeface="Arial"/>
                <a:cs typeface="Arial"/>
              </a:rPr>
              <a:t>Transplantation</a:t>
            </a:r>
            <a:endParaRPr sz="3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082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8796DE-9A37-804D-8DD7-2CB856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Kitosan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6CD8A5-B0FA-CB48-A0F6-5237E718B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err="1"/>
              <a:t>Elektrospininning</a:t>
            </a:r>
            <a:r>
              <a:rPr lang="tr-TR" dirty="0"/>
              <a:t> yöntemiyle elde edilen </a:t>
            </a:r>
            <a:r>
              <a:rPr lang="tr-TR" dirty="0" err="1"/>
              <a:t>kitosan</a:t>
            </a:r>
            <a:r>
              <a:rPr lang="tr-TR" dirty="0"/>
              <a:t> </a:t>
            </a:r>
            <a:r>
              <a:rPr lang="tr-TR" dirty="0" err="1"/>
              <a:t>nanoliflerin</a:t>
            </a:r>
            <a:r>
              <a:rPr lang="tr-TR" dirty="0"/>
              <a:t> yüksek </a:t>
            </a:r>
            <a:r>
              <a:rPr lang="tr-TR" dirty="0" err="1"/>
              <a:t>biyouyumluluk</a:t>
            </a:r>
            <a:r>
              <a:rPr lang="tr-TR" dirty="0"/>
              <a:t> gösterdiği bilinmektedir. </a:t>
            </a:r>
          </a:p>
          <a:p>
            <a:pPr algn="just"/>
            <a:r>
              <a:rPr lang="tr-TR" b="1" u="sng" dirty="0" err="1">
                <a:solidFill>
                  <a:srgbClr val="7030A0"/>
                </a:solidFill>
              </a:rPr>
              <a:t>Osteoblastlar</a:t>
            </a:r>
            <a:r>
              <a:rPr lang="tr-TR" b="1" u="sng" dirty="0">
                <a:solidFill>
                  <a:srgbClr val="7030A0"/>
                </a:solidFill>
              </a:rPr>
              <a:t> ve </a:t>
            </a:r>
            <a:r>
              <a:rPr lang="tr-TR" b="1" u="sng" dirty="0" err="1">
                <a:solidFill>
                  <a:srgbClr val="7030A0"/>
                </a:solidFill>
              </a:rPr>
              <a:t>kondrosit</a:t>
            </a:r>
            <a:r>
              <a:rPr lang="tr-TR" b="1" u="sng" dirty="0">
                <a:solidFill>
                  <a:srgbClr val="7030A0"/>
                </a:solidFill>
              </a:rPr>
              <a:t> hücrelerinin rahatlıkla </a:t>
            </a:r>
            <a:r>
              <a:rPr lang="tr-TR" b="1" u="sng" dirty="0" err="1">
                <a:solidFill>
                  <a:srgbClr val="7030A0"/>
                </a:solidFill>
              </a:rPr>
              <a:t>kitosan</a:t>
            </a:r>
            <a:r>
              <a:rPr lang="tr-TR" b="1" u="sng" dirty="0">
                <a:solidFill>
                  <a:srgbClr val="7030A0"/>
                </a:solidFill>
              </a:rPr>
              <a:t> üzerine bağlanabildiği gösterilmiştir.</a:t>
            </a:r>
          </a:p>
          <a:p>
            <a:pPr algn="just"/>
            <a:r>
              <a:rPr lang="tr-TR" dirty="0" err="1"/>
              <a:t>Kitosanın</a:t>
            </a:r>
            <a:r>
              <a:rPr lang="tr-TR" dirty="0"/>
              <a:t> üzerine aktarılan hücreler morfolojilerini korumakta ve yüksek canlılık oranları göstermektedir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B5FF260-2325-FE4F-8892-88D8321CC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665" y="4549698"/>
            <a:ext cx="4613628" cy="19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3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20EFAE3-F32C-0C45-A486-E55924E3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Sentetik Polimerler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5EF27E-C8A0-104D-8A39-33B1B2724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dirty="0"/>
              <a:t>Bu malzemelerin avantajları; </a:t>
            </a:r>
            <a:r>
              <a:rPr lang="tr-TR" dirty="0" err="1"/>
              <a:t>özellikleri</a:t>
            </a:r>
            <a:r>
              <a:rPr lang="tr-TR" dirty="0"/>
              <a:t> daha </a:t>
            </a:r>
            <a:r>
              <a:rPr lang="tr-TR" dirty="0" err="1"/>
              <a:t>öngörülebilir</a:t>
            </a:r>
            <a:r>
              <a:rPr lang="tr-TR" dirty="0"/>
              <a:t>, tekrarlı </a:t>
            </a:r>
            <a:r>
              <a:rPr lang="tr-TR" dirty="0" err="1"/>
              <a:t>çözeltilerinde</a:t>
            </a:r>
            <a:r>
              <a:rPr lang="tr-TR" dirty="0"/>
              <a:t> </a:t>
            </a:r>
            <a:r>
              <a:rPr lang="tr-TR" dirty="0" err="1"/>
              <a:t>üniform</a:t>
            </a:r>
            <a:r>
              <a:rPr lang="tr-TR" dirty="0"/>
              <a:t> yapı elde edilebilen ve belirli uygulamalar </a:t>
            </a:r>
            <a:r>
              <a:rPr lang="tr-TR" dirty="0" err="1"/>
              <a:t>için</a:t>
            </a:r>
            <a:r>
              <a:rPr lang="tr-TR" dirty="0"/>
              <a:t> uygun hale </a:t>
            </a:r>
            <a:r>
              <a:rPr lang="tr-TR" dirty="0" err="1"/>
              <a:t>getirilmis</a:t>
            </a:r>
            <a:r>
              <a:rPr lang="tr-TR" dirty="0"/>
              <a:t>̧ farklı </a:t>
            </a:r>
            <a:r>
              <a:rPr lang="tr-TR" dirty="0" err="1"/>
              <a:t>türevleri</a:t>
            </a:r>
            <a:r>
              <a:rPr lang="tr-TR" dirty="0"/>
              <a:t> </a:t>
            </a:r>
            <a:r>
              <a:rPr lang="tr-TR" dirty="0" err="1"/>
              <a:t>oluşturulabilen</a:t>
            </a:r>
            <a:r>
              <a:rPr lang="tr-TR" dirty="0"/>
              <a:t> </a:t>
            </a:r>
            <a:r>
              <a:rPr lang="tr-TR" dirty="0" err="1"/>
              <a:t>ürünler</a:t>
            </a:r>
            <a:r>
              <a:rPr lang="tr-TR" dirty="0"/>
              <a:t> olmalarıdır. </a:t>
            </a:r>
          </a:p>
          <a:p>
            <a:pPr>
              <a:lnSpc>
                <a:spcPct val="150000"/>
              </a:lnSpc>
            </a:pPr>
            <a:r>
              <a:rPr lang="tr-TR" dirty="0"/>
              <a:t>Doku iskeleleri </a:t>
            </a:r>
            <a:r>
              <a:rPr lang="tr-TR" dirty="0" err="1"/>
              <a:t>için</a:t>
            </a:r>
            <a:r>
              <a:rPr lang="tr-TR" dirty="0"/>
              <a:t> en sık kullanılan sentetik polimerler; </a:t>
            </a:r>
            <a:r>
              <a:rPr lang="tr-TR" dirty="0" err="1"/>
              <a:t>biyo-bozunur</a:t>
            </a:r>
            <a:r>
              <a:rPr lang="tr-TR" dirty="0"/>
              <a:t> alifatik polyesterlerdir. Bu </a:t>
            </a:r>
            <a:r>
              <a:rPr lang="tr-TR" dirty="0" err="1"/>
              <a:t>bozunabilir</a:t>
            </a:r>
            <a:r>
              <a:rPr lang="tr-TR" dirty="0"/>
              <a:t> polyesterler </a:t>
            </a:r>
            <a:r>
              <a:rPr lang="tr-TR" dirty="0" err="1"/>
              <a:t>üc</a:t>
            </a:r>
            <a:r>
              <a:rPr lang="tr-TR" dirty="0"/>
              <a:t>̧ </a:t>
            </a:r>
            <a:r>
              <a:rPr lang="tr-TR" dirty="0" err="1"/>
              <a:t>monomer</a:t>
            </a:r>
            <a:r>
              <a:rPr lang="tr-TR" dirty="0"/>
              <a:t> yani </a:t>
            </a:r>
            <a:r>
              <a:rPr lang="tr-TR" dirty="0" err="1"/>
              <a:t>laktid</a:t>
            </a:r>
            <a:r>
              <a:rPr lang="tr-TR" dirty="0"/>
              <a:t>, </a:t>
            </a:r>
            <a:r>
              <a:rPr lang="tr-TR" dirty="0" err="1"/>
              <a:t>glikolid</a:t>
            </a:r>
            <a:r>
              <a:rPr lang="tr-TR" dirty="0"/>
              <a:t> ve </a:t>
            </a:r>
            <a:r>
              <a:rPr lang="tr-TR" dirty="0" err="1"/>
              <a:t>kaprolaktondan</a:t>
            </a:r>
            <a:r>
              <a:rPr lang="tr-TR" dirty="0"/>
              <a:t> </a:t>
            </a:r>
            <a:r>
              <a:rPr lang="tr-TR" dirty="0" err="1"/>
              <a:t>türetilir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9978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79CB67-ABA4-B443-A28D-8A2043D36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Polimer </a:t>
            </a:r>
            <a:r>
              <a:rPr lang="tr-TR" dirty="0" err="1"/>
              <a:t>içindeki</a:t>
            </a:r>
            <a:r>
              <a:rPr lang="tr-TR" dirty="0"/>
              <a:t> ester </a:t>
            </a:r>
            <a:r>
              <a:rPr lang="tr-TR" dirty="0" err="1"/>
              <a:t>bağının</a:t>
            </a:r>
            <a:r>
              <a:rPr lang="tr-TR" dirty="0"/>
              <a:t> </a:t>
            </a:r>
            <a:r>
              <a:rPr lang="tr-TR" dirty="0" err="1"/>
              <a:t>hidrolitik</a:t>
            </a:r>
            <a:r>
              <a:rPr lang="tr-TR" dirty="0"/>
              <a:t> </a:t>
            </a:r>
            <a:r>
              <a:rPr lang="tr-TR" dirty="0" err="1"/>
              <a:t>hücuma</a:t>
            </a:r>
            <a:r>
              <a:rPr lang="tr-TR" dirty="0"/>
              <a:t> </a:t>
            </a:r>
            <a:r>
              <a:rPr lang="tr-TR" dirty="0" err="1"/>
              <a:t>uğraması</a:t>
            </a:r>
            <a:r>
              <a:rPr lang="tr-TR" dirty="0"/>
              <a:t> sayesinde polimerin </a:t>
            </a:r>
            <a:r>
              <a:rPr lang="tr-TR" dirty="0" err="1"/>
              <a:t>bozunması</a:t>
            </a:r>
            <a:r>
              <a:rPr lang="tr-TR" dirty="0"/>
              <a:t> </a:t>
            </a:r>
            <a:r>
              <a:rPr lang="tr-TR" dirty="0" err="1"/>
              <a:t>gerçekleşmektedir</a:t>
            </a:r>
            <a:r>
              <a:rPr lang="tr-TR" dirty="0"/>
              <a:t>. 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3B43262-BF47-1140-8261-24AA1BD71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75" y="3221928"/>
            <a:ext cx="5397500" cy="2755900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0E270BF2-8F6D-A44B-80C7-11C04854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Sentetik Polimerler</a:t>
            </a:r>
          </a:p>
        </p:txBody>
      </p:sp>
    </p:spTree>
    <p:extLst>
      <p:ext uri="{BB962C8B-B14F-4D97-AF65-F5344CB8AC3E}">
        <p14:creationId xmlns:p14="http://schemas.microsoft.com/office/powerpoint/2010/main" val="3504060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A39032-5046-BD41-93B7-253C28AE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dirty="0"/>
              <a:t>Poliüretanlar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6B1A6F2-0E1B-614C-BD92-91400F22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tr-TR" sz="2000"/>
              <a:t>Poliüretanlar özellikle kan ile temas eden biyomedikal uygulamalarda en yaygın olarak kullanılan polimerlerden biridir. </a:t>
            </a:r>
          </a:p>
          <a:p>
            <a:r>
              <a:rPr lang="tr-TR" sz="2000"/>
              <a:t>Bunun sebebi, farklı formlarının kolay sentezlenebilmesi ve yüzeylerinin diğer polimerlere kıyasla pıhtılaşmayan doğasındandır. Güncel uygulamaları; kateterler, kan torbaları ve yapay kalp sistem- lerini içerir. </a:t>
            </a:r>
          </a:p>
          <a:p>
            <a:endParaRPr lang="tr-TR" sz="2000"/>
          </a:p>
        </p:txBody>
      </p:sp>
      <p:pic>
        <p:nvPicPr>
          <p:cNvPr id="4" name="Resim 3" descr="kablo içeren bir resim&#10;&#10;Açıklama otomatik olarak oluşturuldu">
            <a:extLst>
              <a:ext uri="{FF2B5EF4-FFF2-40B4-BE49-F238E27FC236}">
                <a16:creationId xmlns:a16="http://schemas.microsoft.com/office/drawing/2014/main" id="{E168DA12-C456-9443-9924-9EBEE6D4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4" r="-2" b="-2"/>
          <a:stretch/>
        </p:blipFill>
        <p:spPr>
          <a:xfrm>
            <a:off x="5720576" y="1904281"/>
            <a:ext cx="5633224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36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BFC818-467E-CB4D-9DC2-3D0FED96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Biyobozunur</a:t>
            </a:r>
            <a:r>
              <a:rPr lang="tr-TR" b="1" dirty="0">
                <a:solidFill>
                  <a:srgbClr val="FF0000"/>
                </a:solidFill>
              </a:rPr>
              <a:t> Polimerler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EC7777-B018-F24F-9CE6-77B252009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Biyobozunur</a:t>
            </a:r>
            <a:r>
              <a:rPr lang="tr-TR" dirty="0"/>
              <a:t> polimerler, polimer zincirinde yer alan </a:t>
            </a:r>
            <a:r>
              <a:rPr lang="tr-TR" dirty="0" err="1"/>
              <a:t>monomerlerin</a:t>
            </a:r>
            <a:r>
              <a:rPr lang="tr-TR" dirty="0"/>
              <a:t> </a:t>
            </a:r>
            <a:r>
              <a:rPr lang="tr-TR" dirty="0" err="1"/>
              <a:t>çeşitliliğine</a:t>
            </a:r>
            <a:r>
              <a:rPr lang="tr-TR" dirty="0"/>
              <a:t> </a:t>
            </a:r>
            <a:r>
              <a:rPr lang="tr-TR" dirty="0" err="1"/>
              <a:t>göre</a:t>
            </a:r>
            <a:r>
              <a:rPr lang="tr-TR" dirty="0"/>
              <a:t> </a:t>
            </a:r>
            <a:r>
              <a:rPr lang="tr-TR" dirty="0" err="1"/>
              <a:t>homopolimerler</a:t>
            </a:r>
            <a:r>
              <a:rPr lang="tr-TR" dirty="0"/>
              <a:t> ve kopolimerler olarak 2 temel sınıfta incelenirler.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8083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0714055-B259-2C45-A56D-3923740D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2" y="777282"/>
            <a:ext cx="798427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5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D4BD2F7-B30F-9744-BCBA-4704BA79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tr-TR" sz="3400" dirty="0">
                <a:solidFill>
                  <a:srgbClr val="FFFFFF"/>
                </a:solidFill>
              </a:rPr>
              <a:t>Sentetik </a:t>
            </a:r>
            <a:r>
              <a:rPr lang="tr-TR" sz="3400" dirty="0" err="1">
                <a:solidFill>
                  <a:srgbClr val="FFFFFF"/>
                </a:solidFill>
              </a:rPr>
              <a:t>Homopolimerler</a:t>
            </a:r>
            <a:endParaRPr lang="tr-TR" sz="34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751811-8159-644D-8426-351F5C995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tr-TR" dirty="0"/>
              <a:t>Tek tür birimlerden oluşan polimer zinciri </a:t>
            </a:r>
            <a:r>
              <a:rPr lang="tr-TR" b="1" dirty="0" err="1">
                <a:solidFill>
                  <a:srgbClr val="FF0000"/>
                </a:solidFill>
              </a:rPr>
              <a:t>homopolimer</a:t>
            </a:r>
            <a:r>
              <a:rPr lang="tr-TR" dirty="0"/>
              <a:t>, iki ya da daha fazla </a:t>
            </a:r>
            <a:r>
              <a:rPr lang="tr-TR" dirty="0" err="1"/>
              <a:t>monomer</a:t>
            </a:r>
            <a:r>
              <a:rPr lang="tr-TR" dirty="0"/>
              <a:t> içeren polimerler ise </a:t>
            </a:r>
            <a:r>
              <a:rPr lang="tr-TR" b="1" dirty="0">
                <a:solidFill>
                  <a:srgbClr val="FF0000"/>
                </a:solidFill>
              </a:rPr>
              <a:t>kopolimer</a:t>
            </a:r>
            <a:r>
              <a:rPr lang="tr-TR" dirty="0"/>
              <a:t> olarak adlandırılırlar.</a:t>
            </a:r>
          </a:p>
          <a:p>
            <a:r>
              <a:rPr lang="tr-TR" dirty="0" err="1"/>
              <a:t>Polikaprolakton</a:t>
            </a:r>
            <a:r>
              <a:rPr lang="tr-TR" dirty="0"/>
              <a:t> (PCL) ve </a:t>
            </a:r>
            <a:r>
              <a:rPr lang="tr-TR" dirty="0" err="1"/>
              <a:t>polilaktik</a:t>
            </a:r>
            <a:r>
              <a:rPr lang="tr-TR" dirty="0"/>
              <a:t> asit (PLA) gibi polimerler, halka </a:t>
            </a:r>
            <a:r>
              <a:rPr lang="tr-TR" dirty="0" err="1"/>
              <a:t>açılma</a:t>
            </a:r>
            <a:r>
              <a:rPr lang="tr-TR" dirty="0"/>
              <a:t> </a:t>
            </a:r>
            <a:r>
              <a:rPr lang="tr-TR" dirty="0" err="1"/>
              <a:t>polimerizasyonu</a:t>
            </a:r>
            <a:r>
              <a:rPr lang="tr-TR" dirty="0"/>
              <a:t> ile sentezlenirler. </a:t>
            </a:r>
          </a:p>
          <a:p>
            <a:r>
              <a:rPr lang="tr-TR" dirty="0"/>
              <a:t>Bu iki polimerin, biyomedikal </a:t>
            </a:r>
            <a:r>
              <a:rPr lang="tr-TR" dirty="0" err="1"/>
              <a:t>özellikleri</a:t>
            </a:r>
            <a:r>
              <a:rPr lang="tr-TR" dirty="0"/>
              <a:t> nedeniyle doku </a:t>
            </a:r>
            <a:r>
              <a:rPr lang="tr-TR" dirty="0" err="1"/>
              <a:t>mühendisliğindeki</a:t>
            </a:r>
            <a:r>
              <a:rPr lang="tr-TR" dirty="0"/>
              <a:t> ilk uygulaması, elektrik alan lif </a:t>
            </a:r>
            <a:r>
              <a:rPr lang="tr-TR" dirty="0" err="1"/>
              <a:t>çekimi</a:t>
            </a:r>
            <a:r>
              <a:rPr lang="tr-TR" dirty="0"/>
              <a:t> ile elde </a:t>
            </a:r>
            <a:r>
              <a:rPr lang="tr-TR" dirty="0" err="1"/>
              <a:t>edilmis</a:t>
            </a:r>
            <a:r>
              <a:rPr lang="tr-TR" dirty="0"/>
              <a:t>̧ </a:t>
            </a:r>
            <a:r>
              <a:rPr lang="tr-TR" dirty="0" err="1"/>
              <a:t>nanolif</a:t>
            </a:r>
            <a:r>
              <a:rPr lang="tr-TR" dirty="0"/>
              <a:t> yapılı doku iskelesidir.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7865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EBCDCAC-2149-4949-9FD2-3D0162E90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tr-TR" sz="5400" dirty="0" err="1"/>
              <a:t>Poli</a:t>
            </a:r>
            <a:r>
              <a:rPr lang="tr-TR" sz="5400" dirty="0"/>
              <a:t> </a:t>
            </a:r>
            <a:r>
              <a:rPr lang="el-GR" sz="5400" dirty="0"/>
              <a:t>ε-</a:t>
            </a:r>
            <a:r>
              <a:rPr lang="tr-TR" sz="5400" dirty="0" err="1"/>
              <a:t>kaprolakton</a:t>
            </a:r>
            <a:r>
              <a:rPr lang="tr-TR" sz="5400" dirty="0"/>
              <a:t> (PCL)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74D8AB-1B56-534A-A8A2-5E2DC5CA6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971" y="502927"/>
            <a:ext cx="5100320" cy="5581226"/>
          </a:xfrm>
        </p:spPr>
        <p:txBody>
          <a:bodyPr anchor="ctr">
            <a:normAutofit/>
          </a:bodyPr>
          <a:lstStyle/>
          <a:p>
            <a:pPr algn="just"/>
            <a:r>
              <a:rPr lang="tr-TR" sz="2200" dirty="0" err="1"/>
              <a:t>Poliester</a:t>
            </a:r>
            <a:r>
              <a:rPr lang="tr-TR" sz="2200" dirty="0"/>
              <a:t> temelli polimerlerden biri olan </a:t>
            </a:r>
            <a:r>
              <a:rPr lang="tr-TR" sz="2200" dirty="0" err="1"/>
              <a:t>polikaprolakton</a:t>
            </a:r>
            <a:r>
              <a:rPr lang="tr-TR" sz="2200" dirty="0"/>
              <a:t> </a:t>
            </a:r>
            <a:r>
              <a:rPr lang="tr-TR" sz="2200" dirty="0" err="1"/>
              <a:t>biyobozunurluk</a:t>
            </a:r>
            <a:r>
              <a:rPr lang="tr-TR" sz="2200" dirty="0"/>
              <a:t>, </a:t>
            </a:r>
            <a:r>
              <a:rPr lang="tr-TR" sz="2200" dirty="0" err="1"/>
              <a:t>biyouyumluluk</a:t>
            </a:r>
            <a:r>
              <a:rPr lang="tr-TR" sz="2200" dirty="0"/>
              <a:t> ve </a:t>
            </a:r>
            <a:r>
              <a:rPr lang="tr-TR" sz="2200" dirty="0" err="1"/>
              <a:t>geçirgenlik</a:t>
            </a:r>
            <a:r>
              <a:rPr lang="tr-TR" sz="2200" dirty="0"/>
              <a:t> gibi </a:t>
            </a:r>
            <a:r>
              <a:rPr lang="tr-TR" sz="2200" dirty="0" err="1"/>
              <a:t>birçok</a:t>
            </a:r>
            <a:r>
              <a:rPr lang="tr-TR" sz="2200" dirty="0"/>
              <a:t> </a:t>
            </a:r>
            <a:r>
              <a:rPr lang="tr-TR" sz="2200" dirty="0" err="1"/>
              <a:t>önemli</a:t>
            </a:r>
            <a:r>
              <a:rPr lang="tr-TR" sz="2200" dirty="0"/>
              <a:t> </a:t>
            </a:r>
            <a:r>
              <a:rPr lang="tr-TR" sz="2200" dirty="0" err="1"/>
              <a:t>özelliğinden</a:t>
            </a:r>
            <a:r>
              <a:rPr lang="tr-TR" sz="2200" dirty="0"/>
              <a:t> dolayı biyomedikal uygulamalarda yaygın olarak kullanılmaktadır. </a:t>
            </a:r>
          </a:p>
          <a:p>
            <a:pPr algn="just"/>
            <a:r>
              <a:rPr lang="tr-TR" sz="2200" dirty="0" err="1"/>
              <a:t>Biyobozunur</a:t>
            </a:r>
            <a:r>
              <a:rPr lang="tr-TR" sz="2200" dirty="0"/>
              <a:t> ve </a:t>
            </a:r>
            <a:r>
              <a:rPr lang="tr-TR" sz="2200" dirty="0" err="1"/>
              <a:t>biyouyumlu</a:t>
            </a:r>
            <a:r>
              <a:rPr lang="tr-TR" sz="2200" dirty="0"/>
              <a:t> bir </a:t>
            </a:r>
            <a:r>
              <a:rPr lang="tr-TR" sz="2200" dirty="0" err="1"/>
              <a:t>termoplastik</a:t>
            </a:r>
            <a:r>
              <a:rPr lang="tr-TR" sz="2200" dirty="0"/>
              <a:t> olan </a:t>
            </a:r>
            <a:r>
              <a:rPr lang="tr-TR" sz="2200" dirty="0" err="1"/>
              <a:t>polikaprolakton</a:t>
            </a:r>
            <a:r>
              <a:rPr lang="tr-TR" sz="2200" dirty="0"/>
              <a:t>, </a:t>
            </a:r>
            <a:r>
              <a:rPr lang="tr-TR" sz="2200" b="1" u="sng" dirty="0" err="1">
                <a:solidFill>
                  <a:srgbClr val="FF0000"/>
                </a:solidFill>
              </a:rPr>
              <a:t>polilaktik</a:t>
            </a:r>
            <a:r>
              <a:rPr lang="tr-TR" sz="2200" b="1" u="sng" dirty="0">
                <a:solidFill>
                  <a:srgbClr val="FF0000"/>
                </a:solidFill>
              </a:rPr>
              <a:t> asit gibi kısa </a:t>
            </a:r>
            <a:r>
              <a:rPr lang="tr-TR" sz="2200" b="1" u="sng" dirty="0" err="1">
                <a:solidFill>
                  <a:srgbClr val="FF0000"/>
                </a:solidFill>
              </a:rPr>
              <a:t>sürede</a:t>
            </a:r>
            <a:r>
              <a:rPr lang="tr-TR" sz="2200" b="1" u="sng" dirty="0">
                <a:solidFill>
                  <a:srgbClr val="FF0000"/>
                </a:solidFill>
              </a:rPr>
              <a:t> </a:t>
            </a:r>
            <a:r>
              <a:rPr lang="tr-TR" sz="2200" b="1" u="sng" dirty="0" err="1">
                <a:solidFill>
                  <a:srgbClr val="FF0000"/>
                </a:solidFill>
              </a:rPr>
              <a:t>bozunabilen</a:t>
            </a:r>
            <a:r>
              <a:rPr lang="tr-TR" sz="2200" b="1" u="sng" dirty="0">
                <a:solidFill>
                  <a:srgbClr val="FF0000"/>
                </a:solidFill>
              </a:rPr>
              <a:t> </a:t>
            </a:r>
            <a:r>
              <a:rPr lang="tr-TR" sz="2200" b="1" u="sng" dirty="0" err="1">
                <a:solidFill>
                  <a:srgbClr val="FF0000"/>
                </a:solidFill>
              </a:rPr>
              <a:t>biyopolimerlere</a:t>
            </a:r>
            <a:r>
              <a:rPr lang="tr-TR" sz="2200" b="1" u="sng" dirty="0">
                <a:solidFill>
                  <a:srgbClr val="FF0000"/>
                </a:solidFill>
              </a:rPr>
              <a:t> kıyasla daha uzun </a:t>
            </a:r>
            <a:r>
              <a:rPr lang="tr-TR" sz="2200" b="1" u="sng" dirty="0" err="1">
                <a:solidFill>
                  <a:srgbClr val="FF0000"/>
                </a:solidFill>
              </a:rPr>
              <a:t>süre</a:t>
            </a:r>
            <a:r>
              <a:rPr lang="tr-TR" sz="2200" b="1" u="sng" dirty="0">
                <a:solidFill>
                  <a:srgbClr val="FF0000"/>
                </a:solidFill>
              </a:rPr>
              <a:t> dayanım </a:t>
            </a:r>
            <a:r>
              <a:rPr lang="tr-TR" sz="2200" b="1" u="sng" dirty="0" err="1">
                <a:solidFill>
                  <a:srgbClr val="FF0000"/>
                </a:solidFill>
              </a:rPr>
              <a:t>gösterir</a:t>
            </a:r>
            <a:r>
              <a:rPr lang="tr-TR" sz="2200" b="1" u="sng" dirty="0">
                <a:solidFill>
                  <a:srgbClr val="FF0000"/>
                </a:solidFill>
              </a:rPr>
              <a:t>. </a:t>
            </a:r>
            <a:r>
              <a:rPr lang="tr-TR" sz="2200" dirty="0"/>
              <a:t>Bu yapısından dolayı </a:t>
            </a:r>
            <a:r>
              <a:rPr lang="tr-TR" sz="2200" dirty="0" err="1"/>
              <a:t>özellikle</a:t>
            </a:r>
            <a:r>
              <a:rPr lang="tr-TR" sz="2200" dirty="0"/>
              <a:t> doku mühendisliğinde ve </a:t>
            </a:r>
            <a:r>
              <a:rPr lang="tr-TR" sz="2200" dirty="0" err="1"/>
              <a:t>ilac</a:t>
            </a:r>
            <a:r>
              <a:rPr lang="tr-TR" sz="2200" dirty="0"/>
              <a:t>̧ </a:t>
            </a:r>
            <a:r>
              <a:rPr lang="tr-TR" sz="2200" dirty="0" err="1"/>
              <a:t>taşınım</a:t>
            </a:r>
            <a:r>
              <a:rPr lang="tr-TR" sz="2200" dirty="0"/>
              <a:t> sistemi olarak kullanılması en </a:t>
            </a:r>
            <a:r>
              <a:rPr lang="tr-TR" sz="2200" dirty="0" err="1"/>
              <a:t>önemli</a:t>
            </a:r>
            <a:r>
              <a:rPr lang="tr-TR" sz="2200" dirty="0"/>
              <a:t> uygulama alanlarını </a:t>
            </a:r>
            <a:r>
              <a:rPr lang="tr-TR" sz="2200" dirty="0" err="1"/>
              <a:t>oluşturmaktadır</a:t>
            </a:r>
            <a:r>
              <a:rPr lang="tr-TR" sz="2200" dirty="0"/>
              <a:t>. </a:t>
            </a:r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058122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61BED14-CA13-B74D-AC30-DC0B968D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89" y="1906366"/>
            <a:ext cx="10065421" cy="334675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7B551C3-E5BE-CA47-8B95-F7362F2BE905}"/>
              </a:ext>
            </a:extLst>
          </p:cNvPr>
          <p:cNvSpPr txBox="1"/>
          <p:nvPr/>
        </p:nvSpPr>
        <p:spPr>
          <a:xfrm>
            <a:off x="1594624" y="669073"/>
            <a:ext cx="916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Halka Açılım </a:t>
            </a:r>
            <a:r>
              <a:rPr lang="tr-TR" sz="3600" b="1" dirty="0" err="1">
                <a:solidFill>
                  <a:srgbClr val="FF0000"/>
                </a:solidFill>
              </a:rPr>
              <a:t>Polimerizasyonu</a:t>
            </a:r>
            <a:endParaRPr lang="tr-T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22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447800"/>
            <a:ext cx="9638614" cy="4705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BA3F859-0C80-CC47-B217-19104D8236FF}"/>
              </a:ext>
            </a:extLst>
          </p:cNvPr>
          <p:cNvSpPr txBox="1"/>
          <p:nvPr/>
        </p:nvSpPr>
        <p:spPr>
          <a:xfrm>
            <a:off x="2362200" y="533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>
                <a:solidFill>
                  <a:srgbClr val="7030A0"/>
                </a:solidFill>
              </a:rPr>
              <a:t>Synthetic</a:t>
            </a:r>
            <a:r>
              <a:rPr lang="tr-TR" sz="3600" b="1" dirty="0">
                <a:solidFill>
                  <a:srgbClr val="7030A0"/>
                </a:solidFill>
              </a:rPr>
              <a:t> </a:t>
            </a:r>
            <a:r>
              <a:rPr lang="tr-TR" sz="3600" b="1" dirty="0" err="1">
                <a:solidFill>
                  <a:srgbClr val="7030A0"/>
                </a:solidFill>
              </a:rPr>
              <a:t>Polymers</a:t>
            </a:r>
            <a:endParaRPr lang="tr-TR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0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94" y="534670"/>
            <a:ext cx="55352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0" dirty="0">
                <a:solidFill>
                  <a:srgbClr val="000000"/>
                </a:solidFill>
              </a:rPr>
              <a:t>Regeneration </a:t>
            </a:r>
            <a:r>
              <a:rPr spc="-200" dirty="0">
                <a:solidFill>
                  <a:srgbClr val="000000"/>
                </a:solidFill>
              </a:rPr>
              <a:t>in</a:t>
            </a:r>
            <a:r>
              <a:rPr spc="-525" dirty="0">
                <a:solidFill>
                  <a:srgbClr val="000000"/>
                </a:solidFill>
              </a:rPr>
              <a:t> </a:t>
            </a:r>
            <a:r>
              <a:rPr spc="-150" dirty="0">
                <a:solidFill>
                  <a:srgbClr val="000000"/>
                </a:solidFill>
              </a:rPr>
              <a:t>Humans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45994" y="1776425"/>
            <a:ext cx="7562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High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4775" y="1700225"/>
            <a:ext cx="15284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ra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3409" y="1700225"/>
            <a:ext cx="678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33600" y="2286000"/>
            <a:ext cx="2057400" cy="182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19595" y="5486399"/>
            <a:ext cx="2239044" cy="1371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800" y="2362200"/>
            <a:ext cx="685800" cy="2414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2200" y="4114800"/>
            <a:ext cx="1600200" cy="1234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43800" y="5257798"/>
            <a:ext cx="2340863" cy="160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96200" y="2362200"/>
            <a:ext cx="2057400" cy="167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24800" y="4038600"/>
            <a:ext cx="1752600" cy="1170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6800" y="4953000"/>
            <a:ext cx="2231136" cy="1371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116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013" y="507217"/>
            <a:ext cx="10716078" cy="6097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6321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8497" y="868326"/>
            <a:ext cx="9292431" cy="4905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1044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3E859E-BCBF-4E66-BDB2-B45C40789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2741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9AEE7E-B925-446D-8A61-75BFE40B8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217573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9AD778E1-0720-C349-99C4-FB17E08D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398" cy="1299411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Sentetik Kopolimerler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5D527E-542C-44E0-8FC2-F03B24CFA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466471"/>
            <a:ext cx="12188952" cy="4391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nesne, saat içeren bir resim&#10;&#10;Açıklama otomatik olarak oluşturuldu">
            <a:extLst>
              <a:ext uri="{FF2B5EF4-FFF2-40B4-BE49-F238E27FC236}">
                <a16:creationId xmlns:a16="http://schemas.microsoft.com/office/drawing/2014/main" id="{31337CFF-8000-0D40-97E6-6B59F2FA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1" y="3261228"/>
            <a:ext cx="4954693" cy="23703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30839A-F6C9-3D41-BF78-41ACF052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342" y="2516984"/>
            <a:ext cx="5673631" cy="3746597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000" dirty="0">
                <a:solidFill>
                  <a:srgbClr val="000000"/>
                </a:solidFill>
              </a:rPr>
              <a:t>PGA, PLA ve bunların kopolimerleri, </a:t>
            </a:r>
            <a:r>
              <a:rPr lang="tr-TR" sz="2000" dirty="0" err="1">
                <a:solidFill>
                  <a:srgbClr val="000000"/>
                </a:solidFill>
              </a:rPr>
              <a:t>poli</a:t>
            </a:r>
            <a:r>
              <a:rPr lang="tr-TR" sz="2000" dirty="0">
                <a:solidFill>
                  <a:srgbClr val="000000"/>
                </a:solidFill>
              </a:rPr>
              <a:t> (laktik asit- </a:t>
            </a:r>
            <a:r>
              <a:rPr lang="tr-TR" sz="2000" dirty="0" err="1">
                <a:solidFill>
                  <a:srgbClr val="000000"/>
                </a:solidFill>
              </a:rPr>
              <a:t>ko-glikolik</a:t>
            </a:r>
            <a:r>
              <a:rPr lang="tr-TR" sz="2000" dirty="0">
                <a:solidFill>
                  <a:srgbClr val="000000"/>
                </a:solidFill>
              </a:rPr>
              <a:t> asit) (PLGA) doku </a:t>
            </a:r>
            <a:r>
              <a:rPr lang="tr-TR" sz="2000" dirty="0" err="1">
                <a:solidFill>
                  <a:srgbClr val="000000"/>
                </a:solidFill>
              </a:rPr>
              <a:t>mühendisliğinde</a:t>
            </a:r>
            <a:r>
              <a:rPr lang="tr-TR" sz="2000" dirty="0">
                <a:solidFill>
                  <a:srgbClr val="000000"/>
                </a:solidFill>
              </a:rPr>
              <a:t> en sık kullanılan lineer alifatik polyester ailesidir. PLGA (PGA ve PLA’ </a:t>
            </a:r>
            <a:r>
              <a:rPr lang="tr-TR" sz="2000" dirty="0" err="1">
                <a:solidFill>
                  <a:srgbClr val="000000"/>
                </a:solidFill>
              </a:rPr>
              <a:t>nın</a:t>
            </a:r>
            <a:r>
              <a:rPr lang="tr-TR" sz="2000" dirty="0">
                <a:solidFill>
                  <a:srgbClr val="000000"/>
                </a:solidFill>
              </a:rPr>
              <a:t> kopolimeri), biyomedikal uygulamalar </a:t>
            </a:r>
            <a:r>
              <a:rPr lang="tr-TR" sz="2000" dirty="0" err="1">
                <a:solidFill>
                  <a:srgbClr val="000000"/>
                </a:solidFill>
              </a:rPr>
              <a:t>için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nanolif</a:t>
            </a:r>
            <a:r>
              <a:rPr lang="tr-TR" sz="2000" dirty="0">
                <a:solidFill>
                  <a:srgbClr val="000000"/>
                </a:solidFill>
              </a:rPr>
              <a:t> yapılı iskeleler olarak sıklıkla kullanılmaktadır. </a:t>
            </a:r>
          </a:p>
          <a:p>
            <a:endParaRPr lang="tr-TR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3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F51D24-6EC6-8D41-BFE9-1C655F58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Sentetik Kopolimerler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AFF541-DFE5-514A-A95E-71C90BAA6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Liflerin mekanik </a:t>
            </a:r>
            <a:r>
              <a:rPr lang="tr-TR" dirty="0" err="1"/>
              <a:t>özellikleri</a:t>
            </a:r>
            <a:r>
              <a:rPr lang="tr-TR" dirty="0"/>
              <a:t> ve </a:t>
            </a:r>
            <a:r>
              <a:rPr lang="tr-TR" dirty="0" err="1"/>
              <a:t>bozunması</a:t>
            </a:r>
            <a:r>
              <a:rPr lang="tr-TR" dirty="0"/>
              <a:t> PGA ve PLA </a:t>
            </a:r>
            <a:r>
              <a:rPr lang="tr-TR" dirty="0" err="1"/>
              <a:t>homopolimerlerinden</a:t>
            </a:r>
            <a:r>
              <a:rPr lang="tr-TR" dirty="0"/>
              <a:t> </a:t>
            </a:r>
            <a:r>
              <a:rPr lang="tr-TR" dirty="0" err="1"/>
              <a:t>oldukça</a:t>
            </a:r>
            <a:r>
              <a:rPr lang="tr-TR" dirty="0"/>
              <a:t> farklıdır. PGA, nispeten </a:t>
            </a:r>
            <a:r>
              <a:rPr lang="tr-TR" dirty="0" err="1"/>
              <a:t>hidrofilik</a:t>
            </a:r>
            <a:r>
              <a:rPr lang="tr-TR" dirty="0"/>
              <a:t> </a:t>
            </a:r>
            <a:r>
              <a:rPr lang="tr-TR" dirty="0" err="1"/>
              <a:t>doğasından</a:t>
            </a:r>
            <a:r>
              <a:rPr lang="tr-TR" dirty="0"/>
              <a:t> dolayı in-</a:t>
            </a:r>
            <a:r>
              <a:rPr lang="tr-TR" dirty="0" err="1"/>
              <a:t>vivo</a:t>
            </a:r>
            <a:r>
              <a:rPr lang="tr-TR" dirty="0"/>
              <a:t> ya da sulu </a:t>
            </a:r>
            <a:r>
              <a:rPr lang="tr-TR" dirty="0" err="1"/>
              <a:t>çözeltilerde</a:t>
            </a:r>
            <a:r>
              <a:rPr lang="tr-TR" dirty="0"/>
              <a:t> hızlıca bozulur ve iki ile </a:t>
            </a:r>
            <a:r>
              <a:rPr lang="tr-TR" dirty="0" err="1"/>
              <a:t>dört</a:t>
            </a:r>
            <a:r>
              <a:rPr lang="tr-TR" dirty="0"/>
              <a:t> hafta arasında mekanik </a:t>
            </a:r>
            <a:r>
              <a:rPr lang="tr-TR" dirty="0" err="1"/>
              <a:t>bütünlüğünu</a:t>
            </a:r>
            <a:r>
              <a:rPr lang="tr-TR" dirty="0"/>
              <a:t>̈ kaybeder.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3686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080A46B-E8F1-FB46-B901-5DD235CF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05" y="1345958"/>
            <a:ext cx="4193196" cy="4166085"/>
          </a:xfrm>
        </p:spPr>
        <p:txBody>
          <a:bodyPr>
            <a:normAutofit/>
          </a:bodyPr>
          <a:lstStyle/>
          <a:p>
            <a:r>
              <a:rPr lang="tr-TR" sz="4600"/>
              <a:t>Sentetik Kopolimerler (PLGA)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233CA3-20BA-1F46-9918-25410F810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734" y="750307"/>
            <a:ext cx="5369326" cy="5357387"/>
          </a:xfrm>
        </p:spPr>
        <p:txBody>
          <a:bodyPr anchor="ctr">
            <a:normAutofit/>
          </a:bodyPr>
          <a:lstStyle/>
          <a:p>
            <a:r>
              <a:rPr lang="tr-TR" sz="2200" dirty="0"/>
              <a:t>PLA’ da tekrar eden ekstra metil grubu (PGA ile </a:t>
            </a:r>
            <a:r>
              <a:rPr lang="tr-TR" sz="2200" dirty="0" err="1"/>
              <a:t>karşılaştırıldığında</a:t>
            </a:r>
            <a:r>
              <a:rPr lang="tr-TR" sz="2200" dirty="0"/>
              <a:t>) </a:t>
            </a:r>
            <a:r>
              <a:rPr lang="tr-TR" sz="2200" dirty="0" err="1"/>
              <a:t>bulunduğundan</a:t>
            </a:r>
            <a:r>
              <a:rPr lang="tr-TR" sz="2200" dirty="0"/>
              <a:t>, onu daha </a:t>
            </a:r>
            <a:r>
              <a:rPr lang="tr-TR" sz="2200" dirty="0" err="1"/>
              <a:t>hidrofobik</a:t>
            </a:r>
            <a:r>
              <a:rPr lang="tr-TR" sz="2200" dirty="0"/>
              <a:t> yapar ve daha </a:t>
            </a:r>
            <a:r>
              <a:rPr lang="tr-TR" sz="2200" dirty="0" err="1"/>
              <a:t>düşük</a:t>
            </a:r>
            <a:r>
              <a:rPr lang="tr-TR" sz="2200" dirty="0"/>
              <a:t> bir hidroliz oranına yol </a:t>
            </a:r>
            <a:r>
              <a:rPr lang="tr-TR" sz="2200" dirty="0" err="1"/>
              <a:t>açar</a:t>
            </a:r>
            <a:r>
              <a:rPr lang="tr-TR" sz="2200" dirty="0"/>
              <a:t>. </a:t>
            </a:r>
          </a:p>
          <a:p>
            <a:r>
              <a:rPr lang="tr-TR" sz="2200" dirty="0"/>
              <a:t>PLGA; laktik asit ve </a:t>
            </a:r>
            <a:r>
              <a:rPr lang="tr-TR" sz="2200" dirty="0" err="1"/>
              <a:t>glikolik</a:t>
            </a:r>
            <a:r>
              <a:rPr lang="tr-TR" sz="2200" dirty="0"/>
              <a:t> asit oranlarına </a:t>
            </a:r>
            <a:r>
              <a:rPr lang="tr-TR" sz="2200" dirty="0" err="1"/>
              <a:t>bağlı</a:t>
            </a:r>
            <a:r>
              <a:rPr lang="tr-TR" sz="2200" dirty="0"/>
              <a:t> olarak farklı </a:t>
            </a:r>
            <a:r>
              <a:rPr lang="tr-TR" sz="2200" dirty="0" err="1"/>
              <a:t>özellikte</a:t>
            </a:r>
            <a:r>
              <a:rPr lang="tr-TR" sz="2200" dirty="0"/>
              <a:t> </a:t>
            </a:r>
            <a:r>
              <a:rPr lang="tr-TR" sz="2200" dirty="0" err="1"/>
              <a:t>türlerde</a:t>
            </a:r>
            <a:r>
              <a:rPr lang="tr-TR" sz="2200" dirty="0"/>
              <a:t> elde edilmektedir. </a:t>
            </a:r>
            <a:r>
              <a:rPr lang="tr-TR" sz="2200" dirty="0" err="1"/>
              <a:t>Bozunma</a:t>
            </a:r>
            <a:r>
              <a:rPr lang="tr-TR" sz="2200" dirty="0"/>
              <a:t> </a:t>
            </a:r>
            <a:r>
              <a:rPr lang="tr-TR" sz="2200" dirty="0" err="1"/>
              <a:t>süreleri</a:t>
            </a:r>
            <a:r>
              <a:rPr lang="tr-TR" sz="2200" dirty="0"/>
              <a:t> yeni doku </a:t>
            </a:r>
            <a:r>
              <a:rPr lang="tr-TR" sz="2200" dirty="0" err="1"/>
              <a:t>oluşumunu</a:t>
            </a:r>
            <a:r>
              <a:rPr lang="tr-TR" sz="2200" dirty="0"/>
              <a:t> </a:t>
            </a:r>
            <a:r>
              <a:rPr lang="tr-TR" sz="2200" dirty="0" err="1"/>
              <a:t>sağlamak</a:t>
            </a:r>
            <a:r>
              <a:rPr lang="tr-TR" sz="2200" dirty="0"/>
              <a:t> </a:t>
            </a:r>
            <a:r>
              <a:rPr lang="tr-TR" sz="2200" dirty="0" err="1"/>
              <a:t>için</a:t>
            </a:r>
            <a:r>
              <a:rPr lang="tr-TR" sz="2200" dirty="0"/>
              <a:t> yeterlidir. </a:t>
            </a:r>
          </a:p>
          <a:p>
            <a:pPr algn="just"/>
            <a:r>
              <a:rPr lang="tr-TR" sz="2200" u="sng" dirty="0">
                <a:solidFill>
                  <a:srgbClr val="FF0000"/>
                </a:solidFill>
              </a:rPr>
              <a:t>PLGA’ </a:t>
            </a:r>
            <a:r>
              <a:rPr lang="tr-TR" sz="2200" u="sng" dirty="0" err="1">
                <a:solidFill>
                  <a:srgbClr val="FF0000"/>
                </a:solidFill>
              </a:rPr>
              <a:t>nın</a:t>
            </a:r>
            <a:r>
              <a:rPr lang="tr-TR" sz="2200" u="sng" dirty="0">
                <a:solidFill>
                  <a:srgbClr val="FF0000"/>
                </a:solidFill>
              </a:rPr>
              <a:t> yapısında bulunan ester </a:t>
            </a:r>
            <a:r>
              <a:rPr lang="tr-TR" sz="2200" u="sng" dirty="0" err="1">
                <a:solidFill>
                  <a:srgbClr val="FF0000"/>
                </a:solidFill>
              </a:rPr>
              <a:t>bağları</a:t>
            </a:r>
            <a:r>
              <a:rPr lang="tr-TR" sz="2200" u="sng" dirty="0">
                <a:solidFill>
                  <a:srgbClr val="FF0000"/>
                </a:solidFill>
              </a:rPr>
              <a:t> su </a:t>
            </a:r>
            <a:r>
              <a:rPr lang="tr-TR" sz="2200" u="sng" dirty="0" err="1">
                <a:solidFill>
                  <a:srgbClr val="FF0000"/>
                </a:solidFill>
              </a:rPr>
              <a:t>içerisinde</a:t>
            </a:r>
            <a:r>
              <a:rPr lang="tr-TR" sz="2200" u="sng" dirty="0">
                <a:solidFill>
                  <a:srgbClr val="FF0000"/>
                </a:solidFill>
              </a:rPr>
              <a:t> hidroliz olmaktadır. 50/50 oranındaki </a:t>
            </a:r>
            <a:r>
              <a:rPr lang="tr-TR" sz="2200" u="sng" dirty="0" err="1">
                <a:solidFill>
                  <a:srgbClr val="FF0000"/>
                </a:solidFill>
              </a:rPr>
              <a:t>poli</a:t>
            </a:r>
            <a:r>
              <a:rPr lang="tr-TR" sz="2200" u="sng" dirty="0">
                <a:solidFill>
                  <a:srgbClr val="FF0000"/>
                </a:solidFill>
              </a:rPr>
              <a:t> (</a:t>
            </a:r>
            <a:r>
              <a:rPr lang="tr-TR" sz="2200" u="sng" dirty="0" err="1">
                <a:solidFill>
                  <a:srgbClr val="FF0000"/>
                </a:solidFill>
              </a:rPr>
              <a:t>laktid-ko-glikolid</a:t>
            </a:r>
            <a:r>
              <a:rPr lang="tr-TR" sz="2200" u="sng" dirty="0">
                <a:solidFill>
                  <a:srgbClr val="FF0000"/>
                </a:solidFill>
              </a:rPr>
              <a:t>) (PLGA) </a:t>
            </a:r>
            <a:r>
              <a:rPr lang="tr-TR" sz="2200" u="sng" dirty="0" err="1">
                <a:solidFill>
                  <a:srgbClr val="FF0000"/>
                </a:solidFill>
              </a:rPr>
              <a:t>yaklaşık</a:t>
            </a:r>
            <a:r>
              <a:rPr lang="tr-TR" sz="2200" u="sng" dirty="0">
                <a:solidFill>
                  <a:srgbClr val="FF0000"/>
                </a:solidFill>
              </a:rPr>
              <a:t> olarak 1-2 ay, 75/25 oranındaki PLGA 4-5 ay ve 85/15 oranındaki PLGA 5-6 ayda </a:t>
            </a:r>
            <a:r>
              <a:rPr lang="tr-TR" sz="2200" u="sng" dirty="0" err="1">
                <a:solidFill>
                  <a:srgbClr val="FF0000"/>
                </a:solidFill>
              </a:rPr>
              <a:t>bozunur</a:t>
            </a:r>
            <a:r>
              <a:rPr lang="tr-TR" sz="2200" u="sng" dirty="0">
                <a:solidFill>
                  <a:srgbClr val="FF0000"/>
                </a:solidFill>
              </a:rPr>
              <a:t>. </a:t>
            </a:r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233413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8CC4CB4-6E28-044E-905B-D4521420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Kompozit Yapılı Polimerler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B0E954-E825-9B49-ABF5-4887E92E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algn="just"/>
            <a:r>
              <a:rPr lang="tr-TR" b="1" u="sng" dirty="0">
                <a:solidFill>
                  <a:srgbClr val="0070C0"/>
                </a:solidFill>
              </a:rPr>
              <a:t>En az iki farklı malzemenin birleşerek oluşturduğu yeni malzemeye </a:t>
            </a:r>
            <a:r>
              <a:rPr lang="tr-TR" b="1" u="sng" dirty="0" err="1">
                <a:solidFill>
                  <a:srgbClr val="0070C0"/>
                </a:solidFill>
              </a:rPr>
              <a:t>kompozit</a:t>
            </a:r>
            <a:r>
              <a:rPr lang="tr-TR" b="1" u="sng" dirty="0">
                <a:solidFill>
                  <a:srgbClr val="0070C0"/>
                </a:solidFill>
              </a:rPr>
              <a:t> malzeme denir. </a:t>
            </a:r>
          </a:p>
          <a:p>
            <a:pPr algn="just"/>
            <a:r>
              <a:rPr lang="tr-TR" b="1" u="sng" dirty="0" err="1">
                <a:solidFill>
                  <a:srgbClr val="7030A0"/>
                </a:solidFill>
              </a:rPr>
              <a:t>Kompozit</a:t>
            </a:r>
            <a:r>
              <a:rPr lang="tr-TR" b="1" u="sng" dirty="0">
                <a:solidFill>
                  <a:srgbClr val="7030A0"/>
                </a:solidFill>
              </a:rPr>
              <a:t> üretimindeki amaç, tek başına uygun olmayan, birbiri içerisinde çözünemeyen malzemeleri kullanım alanlarına uygun özellikleri verebilecek duruma getirmek için yeni özellikler katmaktır. </a:t>
            </a:r>
            <a:r>
              <a:rPr lang="tr-TR" dirty="0"/>
              <a:t>(Dayanım, hafiflik, esneklik, maliyet, vb.)</a:t>
            </a:r>
          </a:p>
        </p:txBody>
      </p:sp>
    </p:spTree>
    <p:extLst>
      <p:ext uri="{BB962C8B-B14F-4D97-AF65-F5344CB8AC3E}">
        <p14:creationId xmlns:p14="http://schemas.microsoft.com/office/powerpoint/2010/main" val="1757947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456E84-06AE-0642-B5EA-56490AC7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Kompozit</a:t>
            </a:r>
            <a:r>
              <a:rPr lang="tr-TR" b="1" dirty="0">
                <a:solidFill>
                  <a:srgbClr val="FF0000"/>
                </a:solidFill>
              </a:rPr>
              <a:t> Malzemeler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75581E-CD33-C44A-BC99-5D756926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137"/>
            <a:ext cx="10515600" cy="4351338"/>
          </a:xfrm>
        </p:spPr>
        <p:txBody>
          <a:bodyPr/>
          <a:lstStyle/>
          <a:p>
            <a:r>
              <a:rPr lang="tr-TR" dirty="0"/>
              <a:t>İskelenin hücreyle olan etkileşimini arttırabilir</a:t>
            </a:r>
          </a:p>
          <a:p>
            <a:r>
              <a:rPr lang="tr-TR" dirty="0"/>
              <a:t>İskelenin </a:t>
            </a:r>
            <a:r>
              <a:rPr lang="tr-TR" dirty="0" err="1"/>
              <a:t>porlu</a:t>
            </a:r>
            <a:r>
              <a:rPr lang="tr-TR" dirty="0"/>
              <a:t> yapısını geliştirebilir</a:t>
            </a:r>
          </a:p>
          <a:p>
            <a:r>
              <a:rPr lang="tr-TR" dirty="0"/>
              <a:t>İskeleye mekanik destek sağlayabilir</a:t>
            </a:r>
          </a:p>
          <a:p>
            <a:r>
              <a:rPr lang="tr-TR" dirty="0"/>
              <a:t>İskelenin maddeleri geçirgenliğini arttırabilir</a:t>
            </a:r>
          </a:p>
        </p:txBody>
      </p:sp>
    </p:spTree>
    <p:extLst>
      <p:ext uri="{BB962C8B-B14F-4D97-AF65-F5344CB8AC3E}">
        <p14:creationId xmlns:p14="http://schemas.microsoft.com/office/powerpoint/2010/main" val="4014374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A67483D-1567-D949-96F0-2EA8A6A08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91" y="1759522"/>
            <a:ext cx="8180440" cy="33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2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7C6834-5AEA-4C4C-83F0-F491C3DAD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Kemik Doku Mühendisliğinde </a:t>
            </a:r>
            <a:r>
              <a:rPr lang="tr-TR" dirty="0" err="1"/>
              <a:t>Nanolifler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35CB797-B740-0649-8066-C26C3F074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Kemiğin üç boyutlu yapısı, </a:t>
            </a:r>
            <a:r>
              <a:rPr lang="tr-TR" dirty="0" err="1"/>
              <a:t>porozitesi</a:t>
            </a:r>
            <a:r>
              <a:rPr lang="tr-TR" dirty="0"/>
              <a:t>, sertliği ve mekanik özellikleri doku mühendisliği uygulamalarında en iyi şekilde taklit edilmelidir.</a:t>
            </a:r>
          </a:p>
          <a:p>
            <a:r>
              <a:rPr lang="tr-TR" dirty="0"/>
              <a:t>Bu nedenle 100–350 </a:t>
            </a:r>
            <a:r>
              <a:rPr lang="el-GR" dirty="0"/>
              <a:t>μ</a:t>
            </a:r>
            <a:r>
              <a:rPr lang="tr-TR" dirty="0"/>
              <a:t>m arasında </a:t>
            </a:r>
            <a:r>
              <a:rPr lang="tr-TR" dirty="0" err="1"/>
              <a:t>por</a:t>
            </a:r>
            <a:r>
              <a:rPr lang="tr-TR" dirty="0"/>
              <a:t> çapına sahip, %90 oranında </a:t>
            </a:r>
            <a:r>
              <a:rPr lang="tr-TR" dirty="0" err="1"/>
              <a:t>porozite</a:t>
            </a:r>
            <a:r>
              <a:rPr lang="tr-TR" dirty="0"/>
              <a:t> gösteren iskelelerin kullanılması uygundur.</a:t>
            </a:r>
          </a:p>
          <a:p>
            <a:r>
              <a:rPr lang="tr-TR" dirty="0"/>
              <a:t>Bu özelliklere sahip iskelelerin hücre/doku uyumunu daha iyi sağladığı ve kemik </a:t>
            </a:r>
            <a:r>
              <a:rPr lang="tr-TR" dirty="0" err="1"/>
              <a:t>rejenerasyonunu</a:t>
            </a:r>
            <a:r>
              <a:rPr lang="tr-TR" dirty="0"/>
              <a:t> arttırdığı gösterilmiştir.  </a:t>
            </a:r>
          </a:p>
        </p:txBody>
      </p:sp>
    </p:spTree>
    <p:extLst>
      <p:ext uri="{BB962C8B-B14F-4D97-AF65-F5344CB8AC3E}">
        <p14:creationId xmlns:p14="http://schemas.microsoft.com/office/powerpoint/2010/main" val="6712581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Resim 3">
            <a:extLst>
              <a:ext uri="{FF2B5EF4-FFF2-40B4-BE49-F238E27FC236}">
                <a16:creationId xmlns:a16="http://schemas.microsoft.com/office/drawing/2014/main" id="{08DEADD1-E7B5-864D-98A1-46FA9C6E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3214"/>
            <a:ext cx="9144000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35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31489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80" dirty="0">
                <a:solidFill>
                  <a:srgbClr val="000000"/>
                </a:solidFill>
              </a:rPr>
              <a:t>Clinical</a:t>
            </a:r>
            <a:r>
              <a:rPr spc="-380" dirty="0">
                <a:solidFill>
                  <a:srgbClr val="000000"/>
                </a:solidFill>
              </a:rPr>
              <a:t> </a:t>
            </a:r>
            <a:r>
              <a:rPr spc="-145" dirty="0">
                <a:solidFill>
                  <a:srgbClr val="000000"/>
                </a:solidFill>
              </a:rPr>
              <a:t>Needs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413459"/>
            <a:ext cx="3465195" cy="4708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3335"/>
              </a:lnSpc>
              <a:spcBef>
                <a:spcPts val="95"/>
              </a:spcBef>
              <a:buChar char="•"/>
              <a:tabLst>
                <a:tab pos="241935" algn="l"/>
              </a:tabLst>
            </a:pPr>
            <a:r>
              <a:rPr sz="2800" spc="-155" dirty="0">
                <a:latin typeface="Arial"/>
                <a:cs typeface="Arial"/>
              </a:rPr>
              <a:t>Cardiovascular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ts val="2810"/>
              </a:lnSpc>
              <a:buChar char="•"/>
              <a:tabLst>
                <a:tab pos="699135" algn="l"/>
              </a:tabLst>
            </a:pPr>
            <a:r>
              <a:rPr sz="2400" spc="-80" dirty="0">
                <a:latin typeface="Arial"/>
                <a:cs typeface="Arial"/>
              </a:rPr>
              <a:t>Myocardial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infarction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ts val="2840"/>
              </a:lnSpc>
              <a:buChar char="•"/>
              <a:tabLst>
                <a:tab pos="699135" algn="l"/>
              </a:tabLst>
            </a:pPr>
            <a:r>
              <a:rPr sz="2400" spc="-130" dirty="0">
                <a:latin typeface="Arial"/>
                <a:cs typeface="Arial"/>
              </a:rPr>
              <a:t>Stroke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ts val="3325"/>
              </a:lnSpc>
              <a:spcBef>
                <a:spcPts val="320"/>
              </a:spcBef>
              <a:buChar char="•"/>
              <a:tabLst>
                <a:tab pos="241935" algn="l"/>
              </a:tabLst>
            </a:pPr>
            <a:r>
              <a:rPr sz="2800" spc="-175" dirty="0">
                <a:latin typeface="Arial"/>
                <a:cs typeface="Arial"/>
              </a:rPr>
              <a:t>Bone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ts val="2810"/>
              </a:lnSpc>
              <a:buChar char="•"/>
              <a:tabLst>
                <a:tab pos="699135" algn="l"/>
              </a:tabLst>
            </a:pPr>
            <a:r>
              <a:rPr sz="2400" spc="-80" dirty="0">
                <a:latin typeface="Arial"/>
                <a:cs typeface="Arial"/>
              </a:rPr>
              <a:t>Non-union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fractures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ts val="2845"/>
              </a:lnSpc>
              <a:buChar char="•"/>
              <a:tabLst>
                <a:tab pos="699135" algn="l"/>
              </a:tabLst>
            </a:pPr>
            <a:r>
              <a:rPr sz="2400" spc="-130" dirty="0">
                <a:latin typeface="Arial"/>
                <a:cs typeface="Arial"/>
              </a:rPr>
              <a:t>Tumor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resections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ts val="3329"/>
              </a:lnSpc>
              <a:spcBef>
                <a:spcPts val="310"/>
              </a:spcBef>
              <a:buChar char="•"/>
              <a:tabLst>
                <a:tab pos="241935" algn="l"/>
              </a:tabLst>
            </a:pPr>
            <a:r>
              <a:rPr sz="2800" spc="-145" dirty="0">
                <a:latin typeface="Arial"/>
                <a:cs typeface="Arial"/>
              </a:rPr>
              <a:t>Nervous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ts val="2815"/>
              </a:lnSpc>
              <a:buChar char="•"/>
              <a:tabLst>
                <a:tab pos="699135" algn="l"/>
              </a:tabLst>
            </a:pPr>
            <a:r>
              <a:rPr sz="2400" spc="-140" dirty="0">
                <a:latin typeface="Arial"/>
                <a:cs typeface="Arial"/>
              </a:rPr>
              <a:t>Spinal </a:t>
            </a:r>
            <a:r>
              <a:rPr sz="2400" spc="-155" dirty="0">
                <a:latin typeface="Arial"/>
                <a:cs typeface="Arial"/>
              </a:rPr>
              <a:t>Cord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Injury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ts val="2845"/>
              </a:lnSpc>
              <a:buChar char="•"/>
              <a:tabLst>
                <a:tab pos="699135" algn="l"/>
              </a:tabLst>
            </a:pPr>
            <a:r>
              <a:rPr sz="2400" spc="-114" dirty="0">
                <a:latin typeface="Arial"/>
                <a:cs typeface="Arial"/>
              </a:rPr>
              <a:t>Degenerative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diseases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ts val="3329"/>
              </a:lnSpc>
              <a:spcBef>
                <a:spcPts val="310"/>
              </a:spcBef>
              <a:buChar char="•"/>
              <a:tabLst>
                <a:tab pos="241935" algn="l"/>
              </a:tabLst>
            </a:pPr>
            <a:r>
              <a:rPr sz="2800" spc="-204" dirty="0">
                <a:latin typeface="Arial"/>
                <a:cs typeface="Arial"/>
              </a:rPr>
              <a:t>Skin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ts val="2810"/>
              </a:lnSpc>
              <a:buChar char="•"/>
              <a:tabLst>
                <a:tab pos="699135" algn="l"/>
              </a:tabLst>
            </a:pPr>
            <a:r>
              <a:rPr sz="2400" spc="-135" dirty="0">
                <a:latin typeface="Arial"/>
                <a:cs typeface="Arial"/>
              </a:rPr>
              <a:t>Burns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ts val="2840"/>
              </a:lnSpc>
              <a:buChar char="•"/>
              <a:tabLst>
                <a:tab pos="699135" algn="l"/>
              </a:tabLst>
            </a:pPr>
            <a:r>
              <a:rPr sz="2400" spc="-130" dirty="0">
                <a:latin typeface="Arial"/>
                <a:cs typeface="Arial"/>
              </a:rPr>
              <a:t>Ulcers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200" y="3810000"/>
            <a:ext cx="1524000" cy="2849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48600" y="3124200"/>
            <a:ext cx="2569463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7000" y="228600"/>
            <a:ext cx="2572511" cy="2772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51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İçerik Yer Tutucusu 4">
            <a:extLst>
              <a:ext uri="{FF2B5EF4-FFF2-40B4-BE49-F238E27FC236}">
                <a16:creationId xmlns:a16="http://schemas.microsoft.com/office/drawing/2014/main" id="{8A462E53-C31E-46CE-9E09-5B2A1FCADA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0213" y="1125538"/>
            <a:ext cx="5040312" cy="4572000"/>
          </a:xfrm>
        </p:spPr>
        <p:txBody>
          <a:bodyPr rtlCol="0">
            <a:normAutofit fontScale="85000" lnSpcReduction="2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tr-TR" sz="2400" dirty="0"/>
              <a:t>Organic substances constitute 60-70% of bone tissue. </a:t>
            </a:r>
            <a:endParaRPr lang="tr-TR" altLang="tr-TR" sz="2400" dirty="0"/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tr-TR" sz="2400" dirty="0"/>
              <a:t>Most of these materials contain </a:t>
            </a:r>
            <a:r>
              <a:rPr lang="en-US" altLang="tr-TR" sz="2400" dirty="0">
                <a:solidFill>
                  <a:srgbClr val="FF0000"/>
                </a:solidFill>
              </a:rPr>
              <a:t>Type 1 collagen fibrils</a:t>
            </a:r>
            <a:endParaRPr lang="tr-TR" altLang="tr-TR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tr-TR" sz="2400" dirty="0"/>
              <a:t>The collagen fibers are arranged parallel to each other</a:t>
            </a:r>
            <a:r>
              <a:rPr lang="tr-TR" altLang="tr-TR" sz="2400" dirty="0"/>
              <a:t>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tr-TR" sz="2400" dirty="0">
                <a:solidFill>
                  <a:srgbClr val="7030A0"/>
                </a:solidFill>
              </a:rPr>
              <a:t>Hydroxyapatite crystals</a:t>
            </a:r>
            <a:r>
              <a:rPr lang="tr-TR" altLang="tr-TR" sz="2400" dirty="0">
                <a:solidFill>
                  <a:srgbClr val="7030A0"/>
                </a:solidFill>
              </a:rPr>
              <a:t> </a:t>
            </a:r>
            <a:r>
              <a:rPr lang="tr-TR" altLang="tr-TR" sz="2400" dirty="0" err="1">
                <a:solidFill>
                  <a:srgbClr val="7030A0"/>
                </a:solidFill>
              </a:rPr>
              <a:t>are</a:t>
            </a:r>
            <a:r>
              <a:rPr lang="tr-TR" altLang="tr-TR" sz="2400" dirty="0">
                <a:solidFill>
                  <a:srgbClr val="7030A0"/>
                </a:solidFill>
              </a:rPr>
              <a:t> </a:t>
            </a:r>
            <a:r>
              <a:rPr lang="tr-TR" altLang="tr-TR" sz="2400" dirty="0" err="1">
                <a:solidFill>
                  <a:srgbClr val="7030A0"/>
                </a:solidFill>
              </a:rPr>
              <a:t>found</a:t>
            </a:r>
            <a:r>
              <a:rPr lang="tr-TR" altLang="tr-TR" sz="2400" dirty="0">
                <a:solidFill>
                  <a:srgbClr val="7030A0"/>
                </a:solidFill>
              </a:rPr>
              <a:t> </a:t>
            </a:r>
            <a:r>
              <a:rPr lang="tr-TR" altLang="tr-TR" sz="2400" dirty="0" err="1">
                <a:solidFill>
                  <a:srgbClr val="7030A0"/>
                </a:solidFill>
              </a:rPr>
              <a:t>between</a:t>
            </a:r>
            <a:r>
              <a:rPr lang="tr-TR" altLang="tr-TR" sz="2400" dirty="0">
                <a:solidFill>
                  <a:srgbClr val="7030A0"/>
                </a:solidFill>
              </a:rPr>
              <a:t> </a:t>
            </a:r>
            <a:r>
              <a:rPr lang="tr-TR" altLang="tr-TR" sz="2400" dirty="0" err="1">
                <a:solidFill>
                  <a:srgbClr val="7030A0"/>
                </a:solidFill>
              </a:rPr>
              <a:t>collagen</a:t>
            </a:r>
            <a:r>
              <a:rPr lang="tr-TR" altLang="tr-TR" sz="2400" dirty="0">
                <a:solidFill>
                  <a:srgbClr val="7030A0"/>
                </a:solidFill>
              </a:rPr>
              <a:t> </a:t>
            </a:r>
            <a:r>
              <a:rPr lang="tr-TR" altLang="tr-TR" sz="2400" dirty="0" err="1">
                <a:solidFill>
                  <a:srgbClr val="7030A0"/>
                </a:solidFill>
              </a:rPr>
              <a:t>fibers</a:t>
            </a:r>
            <a:r>
              <a:rPr lang="en-US" altLang="tr-TR" sz="2400" dirty="0">
                <a:solidFill>
                  <a:srgbClr val="7030A0"/>
                </a:solidFill>
              </a:rPr>
              <a:t> </a:t>
            </a:r>
            <a:endParaRPr lang="tr-TR" altLang="tr-TR" sz="2400" dirty="0">
              <a:solidFill>
                <a:srgbClr val="7030A0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tr-TR" sz="2400" dirty="0"/>
              <a:t>Hydroxyapatite is a substance that </a:t>
            </a:r>
            <a:r>
              <a:rPr lang="en-US" altLang="tr-TR" sz="2400" dirty="0">
                <a:solidFill>
                  <a:srgbClr val="7030A0"/>
                </a:solidFill>
              </a:rPr>
              <a:t>gives texture to the tissue</a:t>
            </a:r>
          </a:p>
        </p:txBody>
      </p:sp>
      <p:pic>
        <p:nvPicPr>
          <p:cNvPr id="24579" name="Resim 6">
            <a:extLst>
              <a:ext uri="{FF2B5EF4-FFF2-40B4-BE49-F238E27FC236}">
                <a16:creationId xmlns:a16="http://schemas.microsoft.com/office/drawing/2014/main" id="{3FEA47DA-5285-7443-A6A5-9C05618A7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1447800"/>
            <a:ext cx="39243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965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Resim 3">
            <a:extLst>
              <a:ext uri="{FF2B5EF4-FFF2-40B4-BE49-F238E27FC236}">
                <a16:creationId xmlns:a16="http://schemas.microsoft.com/office/drawing/2014/main" id="{768C20AE-2C6E-A746-8649-052941B99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4638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1128FB44-1527-274C-89C8-8E9A8D82F349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975964" y="584993"/>
            <a:ext cx="10240072" cy="568801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400" dirty="0">
                <a:solidFill>
                  <a:schemeClr val="tx2"/>
                </a:solidFill>
              </a:rPr>
              <a:t>Kemik doku mühendisliğinde sıklıkla tercih edilen </a:t>
            </a:r>
            <a:r>
              <a:rPr lang="tr-TR" altLang="tr-TR" sz="2400" dirty="0" err="1">
                <a:solidFill>
                  <a:srgbClr val="0066CC"/>
                </a:solidFill>
              </a:rPr>
              <a:t>biyobozunur</a:t>
            </a:r>
            <a:r>
              <a:rPr lang="tr-TR" altLang="tr-TR" sz="2400" dirty="0">
                <a:solidFill>
                  <a:srgbClr val="0066CC"/>
                </a:solidFill>
              </a:rPr>
              <a:t> polimer</a:t>
            </a:r>
            <a:r>
              <a:rPr lang="tr-TR" altLang="tr-TR" sz="2400" dirty="0">
                <a:solidFill>
                  <a:schemeClr val="tx2"/>
                </a:solidFill>
              </a:rPr>
              <a:t> ya da </a:t>
            </a:r>
            <a:r>
              <a:rPr lang="tr-TR" altLang="tr-TR" sz="2400" dirty="0">
                <a:solidFill>
                  <a:srgbClr val="0066CC"/>
                </a:solidFill>
              </a:rPr>
              <a:t>seramik malzemeler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accent2"/>
                </a:solidFill>
              </a:rPr>
              <a:t>osteokondaktif</a:t>
            </a:r>
            <a:r>
              <a:rPr lang="tr-TR" altLang="tr-TR" sz="2400" dirty="0">
                <a:solidFill>
                  <a:schemeClr val="accent2"/>
                </a:solidFill>
              </a:rPr>
              <a:t> ve </a:t>
            </a:r>
            <a:r>
              <a:rPr lang="tr-TR" altLang="tr-TR" sz="2400" dirty="0" err="1">
                <a:solidFill>
                  <a:schemeClr val="accent2"/>
                </a:solidFill>
              </a:rPr>
              <a:t>biyouyumlu</a:t>
            </a:r>
            <a:r>
              <a:rPr lang="tr-TR" altLang="tr-TR" sz="2400" dirty="0">
                <a:solidFill>
                  <a:schemeClr val="accent2"/>
                </a:solidFill>
              </a:rPr>
              <a:t> özelliklerinin yanında yeterli mekanik dayanıma sahip olamayabiliyor.</a:t>
            </a:r>
          </a:p>
          <a:p>
            <a:pPr algn="just">
              <a:lnSpc>
                <a:spcPct val="150000"/>
              </a:lnSpc>
            </a:pPr>
            <a:r>
              <a:rPr lang="tr-TR" altLang="tr-TR" sz="2400" dirty="0">
                <a:solidFill>
                  <a:schemeClr val="tx2"/>
                </a:solidFill>
              </a:rPr>
              <a:t>Son yıllarda yapılan çalışmalarda bu  malzemelerin mekanik dayanımını arttırmak için </a:t>
            </a:r>
            <a:r>
              <a:rPr lang="tr-TR" altLang="tr-TR" sz="2400" dirty="0" err="1">
                <a:solidFill>
                  <a:schemeClr val="accent2"/>
                </a:solidFill>
              </a:rPr>
              <a:t>nanoparçacıklar</a:t>
            </a:r>
            <a:r>
              <a:rPr lang="tr-TR" altLang="tr-TR" sz="2400" dirty="0">
                <a:solidFill>
                  <a:schemeClr val="accent2"/>
                </a:solidFill>
              </a:rPr>
              <a:t> kullanılıyor</a:t>
            </a:r>
          </a:p>
          <a:p>
            <a:pPr algn="just">
              <a:lnSpc>
                <a:spcPct val="150000"/>
              </a:lnSpc>
            </a:pPr>
            <a:r>
              <a:rPr lang="tr-TR" altLang="tr-TR" sz="2400" dirty="0" err="1">
                <a:solidFill>
                  <a:schemeClr val="tx2"/>
                </a:solidFill>
              </a:rPr>
              <a:t>Nano</a:t>
            </a:r>
            <a:r>
              <a:rPr lang="tr-TR" altLang="tr-TR" sz="2400" dirty="0">
                <a:solidFill>
                  <a:schemeClr val="tx2"/>
                </a:solidFill>
              </a:rPr>
              <a:t> parçacıkların kullanılması kemik dokuda bulunan organik ve inorganik minerallerin de </a:t>
            </a:r>
            <a:r>
              <a:rPr lang="tr-TR" altLang="tr-TR" sz="2400" dirty="0" err="1">
                <a:solidFill>
                  <a:schemeClr val="tx2"/>
                </a:solidFill>
              </a:rPr>
              <a:t>nano</a:t>
            </a:r>
            <a:r>
              <a:rPr lang="tr-TR" altLang="tr-TR" sz="2400" dirty="0">
                <a:solidFill>
                  <a:schemeClr val="tx2"/>
                </a:solidFill>
              </a:rPr>
              <a:t> yapıda olması nedeniyle vücut içindeki ortamın daha iyi taklit edilmesine olanak veriyor</a:t>
            </a:r>
          </a:p>
          <a:p>
            <a:pPr algn="just">
              <a:lnSpc>
                <a:spcPct val="150000"/>
              </a:lnSpc>
            </a:pPr>
            <a:r>
              <a:rPr lang="tr-TR" altLang="tr-TR" sz="2400" dirty="0">
                <a:solidFill>
                  <a:schemeClr val="accent2"/>
                </a:solidFill>
              </a:rPr>
              <a:t>Uygun bir yüzey geometrisi ve mekanik dayanım sağlayan bu yapılar malzeme ile çevre doku arasındaki etkileşimi destekliyor  </a:t>
            </a:r>
          </a:p>
        </p:txBody>
      </p:sp>
    </p:spTree>
    <p:extLst>
      <p:ext uri="{BB962C8B-B14F-4D97-AF65-F5344CB8AC3E}">
        <p14:creationId xmlns:p14="http://schemas.microsoft.com/office/powerpoint/2010/main" val="428832415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A82ADCB4-9073-244D-85CC-241E967B881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79502" y="692151"/>
            <a:ext cx="10604810" cy="583247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altLang="tr-TR" sz="2400" dirty="0" err="1">
                <a:solidFill>
                  <a:schemeClr val="accent2"/>
                </a:solidFill>
              </a:rPr>
              <a:t>Hidroksiapatit</a:t>
            </a:r>
            <a:r>
              <a:rPr lang="tr-TR" altLang="tr-TR" sz="2400" dirty="0">
                <a:solidFill>
                  <a:schemeClr val="accent2"/>
                </a:solidFill>
              </a:rPr>
              <a:t>(HA)</a:t>
            </a:r>
            <a:r>
              <a:rPr lang="tr-TR" altLang="tr-TR" sz="2400" dirty="0">
                <a:solidFill>
                  <a:schemeClr val="tx2"/>
                </a:solidFill>
              </a:rPr>
              <a:t> ve </a:t>
            </a:r>
            <a:r>
              <a:rPr lang="tr-TR" altLang="tr-TR" sz="2400" dirty="0" err="1">
                <a:solidFill>
                  <a:schemeClr val="accent2"/>
                </a:solidFill>
              </a:rPr>
              <a:t>trikalsiyum</a:t>
            </a:r>
            <a:r>
              <a:rPr lang="tr-TR" altLang="tr-TR" sz="2400" dirty="0">
                <a:solidFill>
                  <a:schemeClr val="accent2"/>
                </a:solidFill>
              </a:rPr>
              <a:t> fosfat</a:t>
            </a:r>
            <a:r>
              <a:rPr lang="tr-TR" altLang="tr-TR" sz="2400" dirty="0">
                <a:solidFill>
                  <a:schemeClr val="tx2"/>
                </a:solidFill>
              </a:rPr>
              <a:t> gibi </a:t>
            </a:r>
            <a:r>
              <a:rPr lang="tr-TR" altLang="tr-TR" sz="2400" dirty="0" err="1">
                <a:solidFill>
                  <a:schemeClr val="accent2"/>
                </a:solidFill>
              </a:rPr>
              <a:t>biyoseramiklerin</a:t>
            </a:r>
            <a:r>
              <a:rPr lang="tr-TR" altLang="tr-TR" sz="2400" dirty="0">
                <a:solidFill>
                  <a:schemeClr val="accent2"/>
                </a:solidFill>
              </a:rPr>
              <a:t> </a:t>
            </a:r>
            <a:r>
              <a:rPr lang="tr-TR" altLang="tr-TR" sz="2400" dirty="0">
                <a:solidFill>
                  <a:schemeClr val="tx2"/>
                </a:solidFill>
              </a:rPr>
              <a:t>kemik doku mühendisliğinde kullanımı uzun yıllar önce gündeme gelmiş </a:t>
            </a:r>
          </a:p>
          <a:p>
            <a:pPr algn="just">
              <a:lnSpc>
                <a:spcPct val="150000"/>
              </a:lnSpc>
            </a:pPr>
            <a:r>
              <a:rPr lang="tr-TR" altLang="tr-TR" sz="2400" dirty="0">
                <a:solidFill>
                  <a:schemeClr val="tx2"/>
                </a:solidFill>
              </a:rPr>
              <a:t>Bu yapılar kemik dokudaki minerallerle  kimyasal ve yapısal açıdan benzerlik gösteriyor.</a:t>
            </a:r>
          </a:p>
          <a:p>
            <a:pPr algn="just">
              <a:lnSpc>
                <a:spcPct val="150000"/>
              </a:lnSpc>
            </a:pPr>
            <a:r>
              <a:rPr lang="tr-TR" altLang="tr-TR" sz="2400" dirty="0">
                <a:solidFill>
                  <a:schemeClr val="tx2"/>
                </a:solidFill>
              </a:rPr>
              <a:t>Bu nedenle </a:t>
            </a:r>
            <a:r>
              <a:rPr lang="tr-TR" altLang="tr-TR" sz="2400" dirty="0" err="1">
                <a:solidFill>
                  <a:schemeClr val="tx2"/>
                </a:solidFill>
              </a:rPr>
              <a:t>biyoseramikler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osteoblastların</a:t>
            </a:r>
            <a:r>
              <a:rPr lang="tr-TR" altLang="tr-TR" sz="2400" dirty="0">
                <a:solidFill>
                  <a:schemeClr val="tx2"/>
                </a:solidFill>
              </a:rPr>
              <a:t> çoğalmasını ve </a:t>
            </a:r>
            <a:r>
              <a:rPr lang="tr-TR" altLang="tr-TR" sz="2400" dirty="0" err="1">
                <a:solidFill>
                  <a:schemeClr val="tx2"/>
                </a:solidFill>
              </a:rPr>
              <a:t>osteojenik</a:t>
            </a:r>
            <a:r>
              <a:rPr lang="tr-TR" altLang="tr-TR" sz="2400" dirty="0">
                <a:solidFill>
                  <a:schemeClr val="tx2"/>
                </a:solidFill>
              </a:rPr>
              <a:t> farklılaşmayı uyarıyor</a:t>
            </a:r>
          </a:p>
          <a:p>
            <a:pPr algn="just">
              <a:lnSpc>
                <a:spcPct val="150000"/>
              </a:lnSpc>
            </a:pPr>
            <a:r>
              <a:rPr lang="tr-TR" altLang="tr-TR" sz="2400" dirty="0">
                <a:solidFill>
                  <a:schemeClr val="tx2"/>
                </a:solidFill>
              </a:rPr>
              <a:t>Ancak bu yapıların kırılgan olmaları, işlenmedeki zorlukları ve yavaş </a:t>
            </a:r>
            <a:r>
              <a:rPr lang="tr-TR" altLang="tr-TR" sz="2400" dirty="0" err="1">
                <a:solidFill>
                  <a:schemeClr val="tx2"/>
                </a:solidFill>
              </a:rPr>
              <a:t>bozunma</a:t>
            </a:r>
            <a:r>
              <a:rPr lang="tr-TR" altLang="tr-TR" sz="2400" dirty="0">
                <a:solidFill>
                  <a:schemeClr val="tx2"/>
                </a:solidFill>
              </a:rPr>
              <a:t> hızları kullanımlarını sınırlandırıyor.</a:t>
            </a:r>
          </a:p>
        </p:txBody>
      </p:sp>
    </p:spTree>
    <p:extLst>
      <p:ext uri="{BB962C8B-B14F-4D97-AF65-F5344CB8AC3E}">
        <p14:creationId xmlns:p14="http://schemas.microsoft.com/office/powerpoint/2010/main" val="377821860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4525FB16-2B88-1747-B9AC-E1EEE63161A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847851" y="476250"/>
            <a:ext cx="4176713" cy="5976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tr-TR" altLang="tr-TR" sz="2000">
                <a:solidFill>
                  <a:srgbClr val="0066CC"/>
                </a:solidFill>
              </a:rPr>
              <a:t>Hidroksiapatit nanoparçacıkların polimerler ile</a:t>
            </a:r>
            <a:r>
              <a:rPr lang="tr-TR" altLang="tr-TR" sz="2000">
                <a:solidFill>
                  <a:schemeClr val="tx2"/>
                </a:solidFill>
              </a:rPr>
              <a:t>  birleştirilmesi konusunda çalışmalar yapılıyor.</a:t>
            </a:r>
            <a:endParaRPr lang="tr-TR" altLang="tr-TR" sz="20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tr-TR" altLang="tr-TR" sz="20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tr-TR" altLang="tr-TR" sz="2000">
                <a:solidFill>
                  <a:schemeClr val="tx2"/>
                </a:solidFill>
                <a:latin typeface="Times New Roman" panose="02020603050405020304" pitchFamily="18" charset="0"/>
              </a:rPr>
              <a:t>Hidroksiapatit’in osteokondaktiv özelliği ile polimerin biyobozunur özelliği bir arada gerçekleştirilir.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tr-TR" altLang="tr-TR" sz="20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000">
                <a:solidFill>
                  <a:schemeClr val="tx2"/>
                </a:solidFill>
              </a:rPr>
              <a:t>Polimer doku iskelesinin içine katılan hidroksiapatit nanoparçaçıkların </a:t>
            </a:r>
            <a:r>
              <a:rPr lang="tr-TR" altLang="tr-TR" sz="2000">
                <a:solidFill>
                  <a:srgbClr val="0066CC"/>
                </a:solidFill>
              </a:rPr>
              <a:t>malzemenin yapısındaki gözenekleri değiştirerek protein emilimini daha uygun hale</a:t>
            </a:r>
            <a:r>
              <a:rPr lang="tr-TR" altLang="tr-TR" sz="2000">
                <a:solidFill>
                  <a:srgbClr val="0066CC"/>
                </a:solidFill>
                <a:latin typeface="Arial" panose="020B0604020202020204" pitchFamily="34" charset="0"/>
              </a:rPr>
              <a:t> </a:t>
            </a:r>
            <a:r>
              <a:rPr lang="tr-TR" altLang="tr-TR" sz="2000">
                <a:solidFill>
                  <a:srgbClr val="0066CC"/>
                </a:solidFill>
              </a:rPr>
              <a:t>getirdikleri belirlenmiş</a:t>
            </a:r>
          </a:p>
        </p:txBody>
      </p:sp>
      <p:pic>
        <p:nvPicPr>
          <p:cNvPr id="30723" name="Picture 5" descr="412491aa">
            <a:extLst>
              <a:ext uri="{FF2B5EF4-FFF2-40B4-BE49-F238E27FC236}">
                <a16:creationId xmlns:a16="http://schemas.microsoft.com/office/drawing/2014/main" id="{89357009-B867-D04E-9A6A-23D78AE2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60351"/>
            <a:ext cx="431958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53339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1218CAE3-C00F-6C40-802F-4B728423377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135188" y="836613"/>
            <a:ext cx="7772400" cy="4572000"/>
          </a:xfrm>
        </p:spPr>
        <p:txBody>
          <a:bodyPr/>
          <a:lstStyle/>
          <a:p>
            <a:pPr algn="just"/>
            <a:r>
              <a:rPr lang="tr-TR" altLang="tr-TR" sz="2400">
                <a:solidFill>
                  <a:schemeClr val="tx2"/>
                </a:solidFill>
              </a:rPr>
              <a:t>Doğal kemik dokusunda bulunan </a:t>
            </a:r>
            <a:r>
              <a:rPr lang="tr-TR" altLang="tr-TR" sz="2400">
                <a:solidFill>
                  <a:srgbClr val="0066CC"/>
                </a:solidFill>
              </a:rPr>
              <a:t>hidroksi-apatit</a:t>
            </a:r>
            <a:r>
              <a:rPr lang="tr-TR" altLang="tr-TR" sz="2400">
                <a:solidFill>
                  <a:schemeClr val="tx2"/>
                </a:solidFill>
              </a:rPr>
              <a:t> boyunun taklit edilmesi ile elde edilen </a:t>
            </a:r>
            <a:r>
              <a:rPr lang="tr-TR" altLang="tr-TR" sz="24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tr-TR" altLang="tr-TR" sz="2400">
                <a:solidFill>
                  <a:schemeClr val="tx2"/>
                </a:solidFill>
              </a:rPr>
              <a:t>üç boyutlu doku iskelelerinin hücre yapışması ve göçünü desteklediği tespit edilmiş</a:t>
            </a:r>
            <a:r>
              <a:rPr lang="tr-TR" altLang="tr-TR" sz="2400">
                <a:solidFill>
                  <a:schemeClr val="tx2"/>
                </a:solidFill>
                <a:latin typeface="Arial" panose="020B0604020202020204" pitchFamily="34" charset="0"/>
              </a:rPr>
              <a:t>tir.</a:t>
            </a:r>
          </a:p>
          <a:p>
            <a:endParaRPr lang="tr-TR" altLang="tr-TR" sz="2400"/>
          </a:p>
        </p:txBody>
      </p:sp>
      <p:pic>
        <p:nvPicPr>
          <p:cNvPr id="31747" name="Picture 7">
            <a:extLst>
              <a:ext uri="{FF2B5EF4-FFF2-40B4-BE49-F238E27FC236}">
                <a16:creationId xmlns:a16="http://schemas.microsoft.com/office/drawing/2014/main" id="{D06E4B82-7D52-014D-AB88-F45EDF6E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3357563"/>
            <a:ext cx="56165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51293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EA826E-D756-D041-A366-3D85BC4F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PCL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819468-C4C5-AF45-8AED-37EDAF1A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Elektrospinning</a:t>
            </a:r>
            <a:r>
              <a:rPr lang="tr-TR" dirty="0"/>
              <a:t> yöntemiyle elde edilen PCL </a:t>
            </a:r>
            <a:r>
              <a:rPr lang="tr-TR" dirty="0" err="1"/>
              <a:t>nanoliflerin</a:t>
            </a:r>
            <a:r>
              <a:rPr lang="tr-TR" dirty="0"/>
              <a:t> kemik doku mühendisliğinde kullanımı önerilmektedir.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Mezenkimal</a:t>
            </a:r>
            <a:r>
              <a:rPr lang="tr-TR" dirty="0"/>
              <a:t> kök hücrelerin bu liflere yüksek verimlilikle tutundukları ve belirli bir süre sonra </a:t>
            </a:r>
            <a:r>
              <a:rPr lang="tr-TR" dirty="0" err="1"/>
              <a:t>kollajen</a:t>
            </a:r>
            <a:r>
              <a:rPr lang="tr-TR" dirty="0"/>
              <a:t> I sentezinin ve </a:t>
            </a:r>
            <a:r>
              <a:rPr lang="tr-TR" dirty="0" err="1"/>
              <a:t>mineralizasyonun</a:t>
            </a:r>
            <a:r>
              <a:rPr lang="tr-TR" dirty="0"/>
              <a:t> gerçekleştiği çeşitli çalışmalarda gösterilmiştir. </a:t>
            </a:r>
          </a:p>
        </p:txBody>
      </p:sp>
    </p:spTree>
    <p:extLst>
      <p:ext uri="{BB962C8B-B14F-4D97-AF65-F5344CB8AC3E}">
        <p14:creationId xmlns:p14="http://schemas.microsoft.com/office/powerpoint/2010/main" val="29728361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8506586-4622-064F-9505-AC4AF48D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Seramikler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E7894D-A533-EF43-B755-A090656DA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Seramik ve </a:t>
            </a:r>
            <a:r>
              <a:rPr lang="tr-TR" dirty="0" err="1"/>
              <a:t>biyopolimerlerin</a:t>
            </a:r>
            <a:r>
              <a:rPr lang="tr-TR" dirty="0"/>
              <a:t> </a:t>
            </a:r>
            <a:r>
              <a:rPr lang="tr-TR" dirty="0" err="1"/>
              <a:t>kompozitlerinden</a:t>
            </a:r>
            <a:r>
              <a:rPr lang="tr-TR" dirty="0"/>
              <a:t> elektrik alan lif </a:t>
            </a:r>
            <a:r>
              <a:rPr lang="tr-TR" dirty="0" err="1"/>
              <a:t>çekimi</a:t>
            </a:r>
            <a:r>
              <a:rPr lang="tr-TR" dirty="0"/>
              <a:t> ile </a:t>
            </a:r>
            <a:r>
              <a:rPr lang="tr-TR" dirty="0" err="1"/>
              <a:t>üretilen</a:t>
            </a:r>
            <a:r>
              <a:rPr lang="tr-TR" dirty="0"/>
              <a:t> </a:t>
            </a:r>
            <a:r>
              <a:rPr lang="tr-TR" dirty="0" err="1"/>
              <a:t>nanolifler</a:t>
            </a:r>
            <a:r>
              <a:rPr lang="tr-TR" dirty="0"/>
              <a:t> ortaya </a:t>
            </a:r>
            <a:r>
              <a:rPr lang="tr-TR" dirty="0" err="1"/>
              <a:t>konmuştur</a:t>
            </a:r>
            <a:r>
              <a:rPr lang="tr-TR" dirty="0"/>
              <a:t>. </a:t>
            </a:r>
            <a:r>
              <a:rPr lang="tr-TR" dirty="0" err="1"/>
              <a:t>Hidroksilapatit</a:t>
            </a:r>
            <a:r>
              <a:rPr lang="tr-TR" dirty="0"/>
              <a:t> (HA), </a:t>
            </a:r>
            <a:r>
              <a:rPr lang="tr-TR" dirty="0" err="1"/>
              <a:t>kemiğin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bir </a:t>
            </a:r>
            <a:r>
              <a:rPr lang="tr-TR" dirty="0" err="1"/>
              <a:t>bileşeni</a:t>
            </a:r>
            <a:r>
              <a:rPr lang="tr-TR" dirty="0"/>
              <a:t> olan ve yaygın olarak kullanılan </a:t>
            </a:r>
            <a:r>
              <a:rPr lang="tr-TR" dirty="0" err="1"/>
              <a:t>biyoseramiklerin</a:t>
            </a:r>
            <a:r>
              <a:rPr lang="tr-TR" dirty="0"/>
              <a:t> bir </a:t>
            </a:r>
            <a:r>
              <a:rPr lang="tr-TR" dirty="0" err="1"/>
              <a:t>türüdür</a:t>
            </a:r>
            <a:r>
              <a:rPr lang="tr-TR" dirty="0"/>
              <a:t>. HA kemik </a:t>
            </a:r>
            <a:r>
              <a:rPr lang="tr-TR" dirty="0" err="1"/>
              <a:t>oluşumunda</a:t>
            </a:r>
            <a:r>
              <a:rPr lang="tr-TR" dirty="0"/>
              <a:t> </a:t>
            </a:r>
            <a:r>
              <a:rPr lang="tr-TR" dirty="0" err="1"/>
              <a:t>bütünleyici</a:t>
            </a:r>
            <a:r>
              <a:rPr lang="tr-TR" dirty="0"/>
              <a:t> olarak kullanılabilir ve HA </a:t>
            </a:r>
            <a:r>
              <a:rPr lang="tr-TR" dirty="0" err="1"/>
              <a:t>implantlar</a:t>
            </a:r>
            <a:r>
              <a:rPr lang="tr-TR" dirty="0"/>
              <a:t> </a:t>
            </a:r>
            <a:r>
              <a:rPr lang="tr-TR" dirty="0" err="1"/>
              <a:t>yüksek</a:t>
            </a:r>
            <a:r>
              <a:rPr lang="tr-TR" dirty="0"/>
              <a:t> medikal mukavemet ve iyi </a:t>
            </a:r>
            <a:r>
              <a:rPr lang="tr-TR" dirty="0" err="1"/>
              <a:t>biyo</a:t>
            </a:r>
            <a:r>
              <a:rPr lang="tr-TR" dirty="0"/>
              <a:t>-uyumluluk sergiler.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46148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57570F01-8089-C245-8676-96FD68F9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6"/>
          <a:stretch/>
        </p:blipFill>
        <p:spPr>
          <a:xfrm>
            <a:off x="1014761" y="673252"/>
            <a:ext cx="10162478" cy="57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32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8BBEFC5-8237-C042-BA5F-40F462905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40" y="1123527"/>
            <a:ext cx="6212825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53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E2C0BAF-2D69-5D4E-90E1-5D34A9E3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769" y="609600"/>
            <a:ext cx="8522461" cy="58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440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6E98E3B-B121-9045-91ED-11FB77B1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71" y="0"/>
            <a:ext cx="8575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500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335FC36-A96A-2D4D-8AFC-F2328916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52" y="643466"/>
            <a:ext cx="836341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35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C497799-8407-224C-B384-4FCF21E29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3" y="365275"/>
            <a:ext cx="11195824" cy="62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6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E22353F-26E6-0A49-B6CE-1072A30AA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7" b="92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6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0EF60ECB-EF13-3C43-B5A4-A8A64B535CAD}"/>
              </a:ext>
            </a:extLst>
          </p:cNvPr>
          <p:cNvSpPr/>
          <p:nvPr/>
        </p:nvSpPr>
        <p:spPr>
          <a:xfrm>
            <a:off x="1523984" y="1054121"/>
            <a:ext cx="9465131" cy="118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Doku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mühendisliğinin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Prensibi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D97E3C69-59D3-1E45-B955-F912AFCF2753}"/>
              </a:ext>
            </a:extLst>
          </p:cNvPr>
          <p:cNvSpPr/>
          <p:nvPr/>
        </p:nvSpPr>
        <p:spPr>
          <a:xfrm>
            <a:off x="1523984" y="2246193"/>
            <a:ext cx="9671824" cy="3879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742950" indent="-4572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hastadan</a:t>
            </a:r>
            <a:r>
              <a:rPr lang="en-US" sz="2800" dirty="0"/>
              <a:t> </a:t>
            </a:r>
            <a:r>
              <a:rPr lang="en-US" sz="2800" dirty="0" err="1"/>
              <a:t>izole</a:t>
            </a:r>
            <a:r>
              <a:rPr lang="en-US" sz="2800" dirty="0"/>
              <a:t> </a:t>
            </a:r>
            <a:r>
              <a:rPr lang="en-US" sz="2800" dirty="0" err="1"/>
              <a:t>edilen</a:t>
            </a:r>
            <a:r>
              <a:rPr lang="en-US" sz="2800" dirty="0"/>
              <a:t> </a:t>
            </a:r>
            <a:r>
              <a:rPr lang="en-US" sz="2800" dirty="0" err="1"/>
              <a:t>hücrelerin</a:t>
            </a:r>
            <a:r>
              <a:rPr lang="en-US" sz="2800" dirty="0"/>
              <a:t> </a:t>
            </a:r>
          </a:p>
          <a:p>
            <a:pPr marL="742950" indent="-4572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in vitro </a:t>
            </a:r>
            <a:r>
              <a:rPr lang="en-US" sz="2800" dirty="0" err="1"/>
              <a:t>ortamda</a:t>
            </a:r>
            <a:r>
              <a:rPr lang="en-US" sz="2800" dirty="0"/>
              <a:t> </a:t>
            </a:r>
            <a:r>
              <a:rPr lang="en-US" sz="2800" dirty="0" err="1"/>
              <a:t>çoğaltılması</a:t>
            </a:r>
            <a:r>
              <a:rPr lang="en-US" sz="2800" dirty="0"/>
              <a:t>, </a:t>
            </a:r>
          </a:p>
          <a:p>
            <a:pPr marL="742950" indent="-4572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doku</a:t>
            </a:r>
            <a:r>
              <a:rPr lang="en-US" sz="2800" dirty="0"/>
              <a:t> </a:t>
            </a:r>
            <a:r>
              <a:rPr lang="en-US" sz="2800" dirty="0" err="1"/>
              <a:t>iskelesi</a:t>
            </a:r>
            <a:r>
              <a:rPr lang="en-US" sz="2800" dirty="0"/>
              <a:t> </a:t>
            </a:r>
            <a:r>
              <a:rPr lang="en-US" sz="2800" dirty="0" err="1"/>
              <a:t>üzerine</a:t>
            </a:r>
            <a:r>
              <a:rPr lang="en-US" sz="2800" dirty="0"/>
              <a:t> </a:t>
            </a:r>
            <a:r>
              <a:rPr lang="en-US" sz="2800" dirty="0" err="1"/>
              <a:t>ekilmesi</a:t>
            </a:r>
            <a:r>
              <a:rPr lang="en-US" sz="2800" dirty="0"/>
              <a:t>, </a:t>
            </a:r>
          </a:p>
          <a:p>
            <a:pPr marL="742950" indent="-4572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biyoaktif</a:t>
            </a:r>
            <a:r>
              <a:rPr lang="en-US" sz="2800" dirty="0"/>
              <a:t> </a:t>
            </a:r>
            <a:r>
              <a:rPr lang="en-US" sz="2800" dirty="0" err="1"/>
              <a:t>moleküllerin</a:t>
            </a:r>
            <a:r>
              <a:rPr lang="en-US" sz="2800" dirty="0"/>
              <a:t> </a:t>
            </a:r>
            <a:r>
              <a:rPr lang="en-US" sz="2800" dirty="0" err="1"/>
              <a:t>eklenmesiyle</a:t>
            </a:r>
            <a:r>
              <a:rPr lang="en-US" sz="2800" dirty="0"/>
              <a:t> </a:t>
            </a:r>
            <a:r>
              <a:rPr lang="en-US" sz="2800" dirty="0" err="1"/>
              <a:t>laboratuvar</a:t>
            </a:r>
            <a:r>
              <a:rPr lang="en-US" sz="2800" dirty="0"/>
              <a:t> </a:t>
            </a:r>
            <a:r>
              <a:rPr lang="en-US" sz="2800" dirty="0" err="1"/>
              <a:t>ortamında</a:t>
            </a:r>
            <a:r>
              <a:rPr lang="en-US" sz="2800" dirty="0"/>
              <a:t> </a:t>
            </a:r>
            <a:r>
              <a:rPr lang="en-US" sz="2800" dirty="0" err="1"/>
              <a:t>fonksiyonel</a:t>
            </a:r>
            <a:r>
              <a:rPr lang="en-US" sz="2800" dirty="0"/>
              <a:t> </a:t>
            </a:r>
            <a:r>
              <a:rPr lang="en-US" sz="2800" dirty="0" err="1"/>
              <a:t>doku</a:t>
            </a:r>
            <a:r>
              <a:rPr lang="en-US" sz="2800" dirty="0"/>
              <a:t> </a:t>
            </a:r>
            <a:r>
              <a:rPr lang="en-US" sz="2800" dirty="0" err="1"/>
              <a:t>elde</a:t>
            </a:r>
            <a:r>
              <a:rPr lang="en-US" sz="2800" dirty="0"/>
              <a:t> </a:t>
            </a:r>
            <a:r>
              <a:rPr lang="en-US" sz="2800" dirty="0" err="1"/>
              <a:t>edilmesi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</a:p>
          <a:p>
            <a:pPr marL="742950" indent="-4572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/>
              <a:t>defekt</a:t>
            </a:r>
            <a:r>
              <a:rPr lang="en-US" sz="2800" dirty="0"/>
              <a:t> </a:t>
            </a:r>
            <a:r>
              <a:rPr lang="en-US" sz="2800" dirty="0" err="1"/>
              <a:t>bölgesine</a:t>
            </a:r>
            <a:r>
              <a:rPr lang="en-US" sz="2800" dirty="0"/>
              <a:t> </a:t>
            </a:r>
            <a:r>
              <a:rPr lang="en-US" sz="2800" dirty="0" err="1"/>
              <a:t>nakli</a:t>
            </a:r>
            <a:r>
              <a:rPr lang="en-US" sz="2800" dirty="0"/>
              <a:t> </a:t>
            </a:r>
            <a:r>
              <a:rPr lang="en-US" sz="2800" dirty="0" err="1"/>
              <a:t>içermektedir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717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2663</Words>
  <Application>Microsoft Macintosh PowerPoint</Application>
  <PresentationFormat>Geniş ekran</PresentationFormat>
  <Paragraphs>169</Paragraphs>
  <Slides>72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9" baseType="lpstr">
      <vt:lpstr>Arial</vt:lpstr>
      <vt:lpstr>Calibri</vt:lpstr>
      <vt:lpstr>Calibri Light</vt:lpstr>
      <vt:lpstr>Carlito</vt:lpstr>
      <vt:lpstr>Times New Roman</vt:lpstr>
      <vt:lpstr>Wingdings</vt:lpstr>
      <vt:lpstr>Office Teması</vt:lpstr>
      <vt:lpstr>Nanotıp 6. Ders</vt:lpstr>
      <vt:lpstr>Doku Mühendisliği </vt:lpstr>
      <vt:lpstr>Doku Mühendisliği</vt:lpstr>
      <vt:lpstr>Organ Transplantation</vt:lpstr>
      <vt:lpstr>Regeneration in Humans</vt:lpstr>
      <vt:lpstr>Clinical Needs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Doku İskelesi</vt:lpstr>
      <vt:lpstr>Doku İskelesi</vt:lpstr>
      <vt:lpstr>What do we want in a scaffold?</vt:lpstr>
      <vt:lpstr>PowerPoint Sunusu</vt:lpstr>
      <vt:lpstr>Nanolif nedir?</vt:lpstr>
      <vt:lpstr>Nanolif</vt:lpstr>
      <vt:lpstr>Nanolif</vt:lpstr>
      <vt:lpstr>Nanolif</vt:lpstr>
      <vt:lpstr>Nanolif</vt:lpstr>
      <vt:lpstr>Nanolif</vt:lpstr>
      <vt:lpstr>Elektroeğirme (Elektrospinning) Yöntemi</vt:lpstr>
      <vt:lpstr>Elektroeğirme Düzeneği</vt:lpstr>
      <vt:lpstr>Elektroeğirme Düzeneği</vt:lpstr>
      <vt:lpstr>Elektroeğirme Yöntemi</vt:lpstr>
      <vt:lpstr>Elektroeğirme Yöntemi</vt:lpstr>
      <vt:lpstr>PowerPoint Sunusu</vt:lpstr>
      <vt:lpstr>Elektroeğirme Yöntemindeki Temel Parametreler</vt:lpstr>
      <vt:lpstr>Elektroeğirme Yöntemindeki Temel Parametreler</vt:lpstr>
      <vt:lpstr>Elektroeğirme Yönteminin Avantajları</vt:lpstr>
      <vt:lpstr>Elektroeğirme Yönteminde Kullanılan Polimerler</vt:lpstr>
      <vt:lpstr>Kollajen</vt:lpstr>
      <vt:lpstr>PowerPoint Sunusu</vt:lpstr>
      <vt:lpstr>PowerPoint Sunusu</vt:lpstr>
      <vt:lpstr>Kollajen</vt:lpstr>
      <vt:lpstr>Hyaluronik Asit</vt:lpstr>
      <vt:lpstr>Hyaluronik Asit</vt:lpstr>
      <vt:lpstr>Kitosan</vt:lpstr>
      <vt:lpstr>Sentetik Polimerler</vt:lpstr>
      <vt:lpstr>Sentetik Polimerler</vt:lpstr>
      <vt:lpstr>Poliüretanlar</vt:lpstr>
      <vt:lpstr>Biyobozunur Polimerler</vt:lpstr>
      <vt:lpstr>PowerPoint Sunusu</vt:lpstr>
      <vt:lpstr>Sentetik Homopolimerler</vt:lpstr>
      <vt:lpstr>Poli ε-kaprolakton (PCL)</vt:lpstr>
      <vt:lpstr>PowerPoint Sunusu</vt:lpstr>
      <vt:lpstr>PowerPoint Sunusu</vt:lpstr>
      <vt:lpstr>PowerPoint Sunusu</vt:lpstr>
      <vt:lpstr>PowerPoint Sunusu</vt:lpstr>
      <vt:lpstr>Sentetik Kopolimerler</vt:lpstr>
      <vt:lpstr>Sentetik Kopolimerler</vt:lpstr>
      <vt:lpstr>Sentetik Kopolimerler (PLGA)</vt:lpstr>
      <vt:lpstr>Kompozit Yapılı Polimerler </vt:lpstr>
      <vt:lpstr>Kompozit Malzemeler</vt:lpstr>
      <vt:lpstr>PowerPoint Sunusu</vt:lpstr>
      <vt:lpstr>Kemik Doku Mühendisliğinde Nanolifler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PCL</vt:lpstr>
      <vt:lpstr>Seramikler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Nanotıp 6. Ders</dc:title>
  <dc:creator>emrah şefik abamor</dc:creator>
  <cp:lastModifiedBy>emrah şefik abamor</cp:lastModifiedBy>
  <cp:revision>1</cp:revision>
  <dcterms:created xsi:type="dcterms:W3CDTF">2020-03-27T10:53:56Z</dcterms:created>
  <dcterms:modified xsi:type="dcterms:W3CDTF">2020-03-27T10:58:04Z</dcterms:modified>
</cp:coreProperties>
</file>