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25" r:id="rId58"/>
    <p:sldId id="312" r:id="rId59"/>
    <p:sldId id="326" r:id="rId60"/>
    <p:sldId id="313" r:id="rId61"/>
    <p:sldId id="315" r:id="rId62"/>
    <p:sldId id="316" r:id="rId63"/>
    <p:sldId id="317" r:id="rId64"/>
    <p:sldId id="318" r:id="rId65"/>
    <p:sldId id="319" r:id="rId66"/>
    <p:sldId id="320" r:id="rId67"/>
    <p:sldId id="321" r:id="rId68"/>
    <p:sldId id="322" r:id="rId69"/>
    <p:sldId id="323" r:id="rId70"/>
    <p:sldId id="324" r:id="rId71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33"/>
    <a:srgbClr val="00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779" autoAdjust="0"/>
  </p:normalViewPr>
  <p:slideViewPr>
    <p:cSldViewPr>
      <p:cViewPr varScale="1">
        <p:scale>
          <a:sx n="90" d="100"/>
          <a:sy n="90" d="100"/>
        </p:scale>
        <p:origin x="1744" y="2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11.01.2023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11.01.2023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11.01.2023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11.01.2023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11.01.2023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11.01.2023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11.01.2023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11.01.2023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11.01.2023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11.01.2023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11.01.2023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11.01.2023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3568" y="1063588"/>
            <a:ext cx="7920880" cy="1944216"/>
          </a:xfrm>
        </p:spPr>
        <p:txBody>
          <a:bodyPr>
            <a:normAutofit fontScale="90000"/>
          </a:bodyPr>
          <a:lstStyle/>
          <a:p>
            <a:r>
              <a:rPr lang="tr-TR" dirty="0" err="1">
                <a:solidFill>
                  <a:srgbClr val="FF0000"/>
                </a:solidFill>
              </a:rPr>
              <a:t>Biyoteknolojik</a:t>
            </a:r>
            <a:r>
              <a:rPr lang="tr-TR" dirty="0">
                <a:solidFill>
                  <a:srgbClr val="FF0000"/>
                </a:solidFill>
              </a:rPr>
              <a:t> Uygulamalarda </a:t>
            </a:r>
            <a:r>
              <a:rPr lang="tr-TR" dirty="0" err="1">
                <a:solidFill>
                  <a:srgbClr val="FF0000"/>
                </a:solidFill>
              </a:rPr>
              <a:t>In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Vitro</a:t>
            </a:r>
            <a:r>
              <a:rPr lang="tr-TR" dirty="0">
                <a:solidFill>
                  <a:srgbClr val="FF0000"/>
                </a:solidFill>
              </a:rPr>
              <a:t> Deneysel Araştırma Teknikleri</a:t>
            </a:r>
            <a:br>
              <a:rPr lang="tr-TR" dirty="0">
                <a:solidFill>
                  <a:srgbClr val="FF0000"/>
                </a:solidFill>
              </a:rPr>
            </a:br>
            <a:r>
              <a:rPr lang="tr-TR" dirty="0">
                <a:solidFill>
                  <a:srgbClr val="FF0000"/>
                </a:solidFill>
              </a:rPr>
              <a:t>Ders 4</a:t>
            </a:r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403648" y="3356992"/>
            <a:ext cx="6400800" cy="910952"/>
          </a:xfrm>
        </p:spPr>
        <p:txBody>
          <a:bodyPr/>
          <a:lstStyle/>
          <a:p>
            <a:r>
              <a:rPr lang="tr-TR" b="1" dirty="0">
                <a:solidFill>
                  <a:srgbClr val="7030A0"/>
                </a:solidFill>
              </a:rPr>
              <a:t>Alt Kültür ve </a:t>
            </a:r>
            <a:r>
              <a:rPr lang="tr-TR" b="1" dirty="0" err="1">
                <a:solidFill>
                  <a:srgbClr val="7030A0"/>
                </a:solidFill>
              </a:rPr>
              <a:t>Pasajlama</a:t>
            </a:r>
            <a:endParaRPr lang="tr-TR" b="1" dirty="0">
              <a:solidFill>
                <a:srgbClr val="7030A0"/>
              </a:solidFill>
            </a:endParaRPr>
          </a:p>
        </p:txBody>
      </p:sp>
      <p:sp>
        <p:nvSpPr>
          <p:cNvPr id="4" name="3 Metin kutusu"/>
          <p:cNvSpPr txBox="1"/>
          <p:nvPr/>
        </p:nvSpPr>
        <p:spPr>
          <a:xfrm>
            <a:off x="3347864" y="4653136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200" b="1" dirty="0" err="1">
                <a:solidFill>
                  <a:srgbClr val="7030A0"/>
                </a:solidFill>
              </a:rPr>
              <a:t>Doç.Dr</a:t>
            </a:r>
            <a:r>
              <a:rPr lang="tr-TR" sz="3200" b="1" dirty="0">
                <a:solidFill>
                  <a:srgbClr val="7030A0"/>
                </a:solidFill>
              </a:rPr>
              <a:t>. Emrah Şefik </a:t>
            </a:r>
            <a:r>
              <a:rPr lang="tr-TR" sz="3200" b="1" dirty="0" err="1">
                <a:solidFill>
                  <a:srgbClr val="7030A0"/>
                </a:solidFill>
              </a:rPr>
              <a:t>Abamor</a:t>
            </a:r>
            <a:endParaRPr lang="tr-TR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Hücre Büyümesinin Aşamaları</a:t>
            </a:r>
            <a:endParaRPr lang="tr-TR" dirty="0"/>
          </a:p>
        </p:txBody>
      </p:sp>
      <p:pic>
        <p:nvPicPr>
          <p:cNvPr id="4" name="3 İçerik Yer Tutucusu" descr="s.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6024" t="14458" r="6024" b="14859"/>
          <a:stretch>
            <a:fillRect/>
          </a:stretch>
        </p:blipFill>
        <p:spPr>
          <a:xfrm>
            <a:off x="1043608" y="1484784"/>
            <a:ext cx="6688949" cy="462626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Hücre Büyümesinin Aşamaları</a:t>
            </a:r>
            <a:endParaRPr lang="tr-TR" dirty="0"/>
          </a:p>
        </p:txBody>
      </p:sp>
      <p:pic>
        <p:nvPicPr>
          <p:cNvPr id="4" name="3 İçerik Yer Tutucusu" descr="s3.1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340768"/>
            <a:ext cx="6719387" cy="4765238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tr-TR" dirty="0">
                <a:solidFill>
                  <a:srgbClr val="660033"/>
                </a:solidFill>
              </a:rPr>
              <a:t>Kültür Ortamını Etkileyen Faktörler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lphaLcParenR"/>
            </a:pPr>
            <a:r>
              <a:rPr lang="tr-TR" dirty="0">
                <a:solidFill>
                  <a:srgbClr val="FF0000"/>
                </a:solidFill>
              </a:rPr>
              <a:t>Serum: </a:t>
            </a:r>
          </a:p>
          <a:p>
            <a:pPr marL="514350" indent="-514350" algn="just"/>
            <a:r>
              <a:rPr lang="tr-TR" dirty="0"/>
              <a:t>Büyüme faktörleri, </a:t>
            </a:r>
            <a:r>
              <a:rPr lang="tr-TR" dirty="0">
                <a:solidFill>
                  <a:srgbClr val="FF0000"/>
                </a:solidFill>
              </a:rPr>
              <a:t>yapışma faktörleri, hormonlar, </a:t>
            </a:r>
            <a:r>
              <a:rPr lang="tr-TR" dirty="0" err="1">
                <a:solidFill>
                  <a:srgbClr val="FF0000"/>
                </a:solidFill>
              </a:rPr>
              <a:t>lipidler</a:t>
            </a:r>
            <a:r>
              <a:rPr lang="tr-TR" dirty="0"/>
              <a:t> </a:t>
            </a:r>
            <a:r>
              <a:rPr lang="tr-TR" dirty="0">
                <a:solidFill>
                  <a:srgbClr val="FF0000"/>
                </a:solidFill>
              </a:rPr>
              <a:t>ve mineralleri içeren serum hücre kültürü için </a:t>
            </a:r>
            <a:r>
              <a:rPr lang="tr-TR" dirty="0"/>
              <a:t>hayati öneme sahiptir</a:t>
            </a:r>
          </a:p>
          <a:p>
            <a:pPr marL="514350" indent="-514350" algn="just"/>
            <a:endParaRPr lang="tr-TR" dirty="0"/>
          </a:p>
          <a:p>
            <a:pPr marL="514350" indent="-514350" algn="just"/>
            <a:r>
              <a:rPr lang="tr-TR" b="1" u="sng" dirty="0"/>
              <a:t>Hücre zarı geçirgenliğini düzenler</a:t>
            </a:r>
          </a:p>
          <a:p>
            <a:pPr marL="514350" indent="-514350" algn="just">
              <a:buNone/>
            </a:pPr>
            <a:endParaRPr lang="tr-TR" b="1" u="sng" dirty="0"/>
          </a:p>
          <a:p>
            <a:pPr marL="514350" indent="-514350" algn="just"/>
            <a:r>
              <a:rPr lang="tr-TR" dirty="0"/>
              <a:t>Hücreler alınacak </a:t>
            </a:r>
            <a:r>
              <a:rPr lang="tr-TR" dirty="0">
                <a:solidFill>
                  <a:srgbClr val="FF0000"/>
                </a:solidFill>
              </a:rPr>
              <a:t>lipitler, enzimler, </a:t>
            </a:r>
            <a:r>
              <a:rPr lang="tr-TR" dirty="0" err="1">
                <a:solidFill>
                  <a:srgbClr val="FF0000"/>
                </a:solidFill>
              </a:rPr>
              <a:t>mikrobesinler</a:t>
            </a:r>
            <a:r>
              <a:rPr lang="tr-TR" dirty="0">
                <a:solidFill>
                  <a:srgbClr val="FF0000"/>
                </a:solidFill>
              </a:rPr>
              <a:t> ve eser elementler</a:t>
            </a:r>
            <a:r>
              <a:rPr lang="tr-TR" dirty="0"/>
              <a:t> için bir taşıyıcı görevi görür</a:t>
            </a:r>
          </a:p>
          <a:p>
            <a:pPr marL="514350" indent="-514350"/>
            <a:endParaRPr lang="tr-TR" u="sng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tr-TR" dirty="0">
                <a:solidFill>
                  <a:srgbClr val="660033"/>
                </a:solidFill>
              </a:rPr>
              <a:t>Kültür Ortamını Etkileyen Faktörler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None/>
            </a:pPr>
            <a:r>
              <a:rPr lang="tr-TR" dirty="0">
                <a:solidFill>
                  <a:srgbClr val="FF0000"/>
                </a:solidFill>
              </a:rPr>
              <a:t>b) </a:t>
            </a:r>
            <a:r>
              <a:rPr lang="tr-TR" dirty="0" err="1">
                <a:solidFill>
                  <a:srgbClr val="FF0000"/>
                </a:solidFill>
              </a:rPr>
              <a:t>pH</a:t>
            </a:r>
            <a:r>
              <a:rPr lang="tr-TR" dirty="0">
                <a:solidFill>
                  <a:srgbClr val="FF0000"/>
                </a:solidFill>
              </a:rPr>
              <a:t> Seviyesi</a:t>
            </a:r>
          </a:p>
          <a:p>
            <a:pPr marL="514350" indent="-514350">
              <a:buNone/>
            </a:pPr>
            <a:endParaRPr lang="tr-TR" dirty="0">
              <a:solidFill>
                <a:srgbClr val="FF0000"/>
              </a:solidFill>
            </a:endParaRPr>
          </a:p>
        </p:txBody>
      </p:sp>
      <p:pic>
        <p:nvPicPr>
          <p:cNvPr id="4" name="3 Resim" descr="s3.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75656" y="2636912"/>
            <a:ext cx="6354062" cy="248637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tr-TR" dirty="0">
                <a:solidFill>
                  <a:srgbClr val="660033"/>
                </a:solidFill>
              </a:rPr>
              <a:t>Kültür Ortamını Etkileyen Faktörler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tr-TR" dirty="0">
                <a:solidFill>
                  <a:srgbClr val="FF0000"/>
                </a:solidFill>
              </a:rPr>
              <a:t>c) CO</a:t>
            </a:r>
            <a:r>
              <a:rPr lang="tr-TR" baseline="-25000" dirty="0">
                <a:solidFill>
                  <a:srgbClr val="FF0000"/>
                </a:solidFill>
              </a:rPr>
              <a:t>2 </a:t>
            </a:r>
            <a:r>
              <a:rPr lang="tr-TR" dirty="0">
                <a:solidFill>
                  <a:srgbClr val="FF0000"/>
                </a:solidFill>
              </a:rPr>
              <a:t> Seviyesi</a:t>
            </a:r>
          </a:p>
          <a:p>
            <a:pPr algn="just"/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Kültürün </a:t>
            </a:r>
            <a:r>
              <a:rPr lang="tr-T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pH'sini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kontrol eder ve kültürdeki hücreleri </a:t>
            </a:r>
            <a:r>
              <a:rPr lang="tr-TR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pH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değişimlerine karşı tamponlar.</a:t>
            </a:r>
          </a:p>
          <a:p>
            <a:pPr algn="just">
              <a:buNone/>
            </a:pPr>
            <a:endParaRPr lang="tr-T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Tamponlama, organik (ör., HEPES) veya CO</a:t>
            </a:r>
            <a:r>
              <a:rPr lang="tr-TR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 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-bikarbonat bazlı bir tampon ile gerçekleştirilir.</a:t>
            </a:r>
          </a:p>
          <a:p>
            <a:pPr algn="just">
              <a:buNone/>
            </a:pPr>
            <a:endParaRPr lang="tr-TR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algn="just"/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Çoğu hücre kültürü deneyi için % 4-10 CO</a:t>
            </a:r>
            <a:r>
              <a:rPr lang="tr-TR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 oranı yaygın olarak kullanılır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r>
              <a:rPr lang="tr-TR" dirty="0">
                <a:solidFill>
                  <a:srgbClr val="660033"/>
                </a:solidFill>
              </a:rPr>
              <a:t>Kültür Ortamını Etkileyen Faktörler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tr-TR" dirty="0">
                <a:solidFill>
                  <a:srgbClr val="FF0000"/>
                </a:solidFill>
              </a:rPr>
              <a:t>d) Sıcaklık</a:t>
            </a:r>
          </a:p>
          <a:p>
            <a:r>
              <a:rPr lang="tr-TR" dirty="0"/>
              <a:t>Hücre kültürü için optimum sıcaklık büyük ölçüde hücrenin izole edildiği konağın vücut sıcaklığına bağlıdır. </a:t>
            </a:r>
          </a:p>
        </p:txBody>
      </p:sp>
      <p:pic>
        <p:nvPicPr>
          <p:cNvPr id="4" name="3 Resim" descr="s3.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3861048"/>
            <a:ext cx="7344801" cy="299695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143000"/>
          </a:xfrm>
        </p:spPr>
        <p:txBody>
          <a:bodyPr/>
          <a:lstStyle/>
          <a:p>
            <a:r>
              <a:rPr lang="tr-TR" dirty="0" err="1">
                <a:solidFill>
                  <a:srgbClr val="FF0000"/>
                </a:solidFill>
              </a:rPr>
              <a:t>Besiyeri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tr-TR" dirty="0" err="1"/>
              <a:t>Besiyeri</a:t>
            </a:r>
            <a:r>
              <a:rPr lang="tr-TR" dirty="0"/>
              <a:t>, </a:t>
            </a:r>
            <a:r>
              <a:rPr lang="tr-TR" u="sng" dirty="0">
                <a:solidFill>
                  <a:srgbClr val="7030A0"/>
                </a:solidFill>
              </a:rPr>
              <a:t>kültür ortamının en önemli bileşenidir </a:t>
            </a:r>
            <a:r>
              <a:rPr lang="tr-TR" dirty="0"/>
              <a:t>çünkü hücre büyümesi için </a:t>
            </a:r>
            <a:r>
              <a:rPr lang="tr-TR" dirty="0">
                <a:solidFill>
                  <a:srgbClr val="0070C0"/>
                </a:solidFill>
              </a:rPr>
              <a:t>gerekli besinleri, büyüme faktörlerini ve hormonları sağlar, </a:t>
            </a:r>
            <a:r>
              <a:rPr lang="tr-TR" dirty="0"/>
              <a:t>ayrıca kültürün </a:t>
            </a:r>
            <a:r>
              <a:rPr lang="tr-TR" dirty="0" err="1"/>
              <a:t>pH'sını</a:t>
            </a:r>
            <a:r>
              <a:rPr lang="tr-TR" dirty="0"/>
              <a:t> ve </a:t>
            </a:r>
            <a:r>
              <a:rPr lang="tr-TR" dirty="0" err="1"/>
              <a:t>ozmotik</a:t>
            </a:r>
            <a:r>
              <a:rPr lang="tr-TR" dirty="0"/>
              <a:t> basıncını düzenler.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rgbClr val="FF0000"/>
                </a:solidFill>
              </a:rPr>
              <a:t>Besiyerinin</a:t>
            </a:r>
            <a:r>
              <a:rPr lang="tr-TR" dirty="0">
                <a:solidFill>
                  <a:srgbClr val="FF0000"/>
                </a:solidFill>
              </a:rPr>
              <a:t> Temel Bileşenleri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3826768" cy="4525963"/>
          </a:xfrm>
        </p:spPr>
        <p:txBody>
          <a:bodyPr>
            <a:normAutofit fontScale="92500" lnSpcReduction="10000"/>
          </a:bodyPr>
          <a:lstStyle/>
          <a:p>
            <a:r>
              <a:rPr lang="tr-TR" b="1" dirty="0">
                <a:solidFill>
                  <a:srgbClr val="0070C0"/>
                </a:solidFill>
              </a:rPr>
              <a:t>İnorganik tuzlar</a:t>
            </a:r>
          </a:p>
          <a:p>
            <a:r>
              <a:rPr lang="tr-TR" b="1" dirty="0">
                <a:solidFill>
                  <a:srgbClr val="0070C0"/>
                </a:solidFill>
              </a:rPr>
              <a:t>Karbonhidratlar</a:t>
            </a:r>
          </a:p>
          <a:p>
            <a:r>
              <a:rPr lang="tr-TR" b="1" dirty="0">
                <a:solidFill>
                  <a:srgbClr val="0070C0"/>
                </a:solidFill>
              </a:rPr>
              <a:t>Amino asitler</a:t>
            </a:r>
          </a:p>
          <a:p>
            <a:r>
              <a:rPr lang="tr-TR" b="1" dirty="0">
                <a:solidFill>
                  <a:srgbClr val="0070C0"/>
                </a:solidFill>
              </a:rPr>
              <a:t>Vitaminler</a:t>
            </a:r>
          </a:p>
          <a:p>
            <a:r>
              <a:rPr lang="tr-TR" b="1" dirty="0">
                <a:solidFill>
                  <a:srgbClr val="0070C0"/>
                </a:solidFill>
              </a:rPr>
              <a:t>Yağ asitleri ve lipitler</a:t>
            </a:r>
          </a:p>
          <a:p>
            <a:r>
              <a:rPr lang="tr-TR" b="1" dirty="0">
                <a:solidFill>
                  <a:srgbClr val="0070C0"/>
                </a:solidFill>
              </a:rPr>
              <a:t>Proteinler ve </a:t>
            </a:r>
            <a:r>
              <a:rPr lang="tr-TR" b="1" dirty="0" err="1">
                <a:solidFill>
                  <a:srgbClr val="0070C0"/>
                </a:solidFill>
              </a:rPr>
              <a:t>peptitler</a:t>
            </a:r>
            <a:endParaRPr lang="tr-TR" b="1" dirty="0">
              <a:solidFill>
                <a:srgbClr val="0070C0"/>
              </a:solidFill>
            </a:endParaRPr>
          </a:p>
          <a:p>
            <a:r>
              <a:rPr lang="tr-TR" b="1" dirty="0">
                <a:solidFill>
                  <a:srgbClr val="0070C0"/>
                </a:solidFill>
              </a:rPr>
              <a:t>Serum</a:t>
            </a:r>
          </a:p>
          <a:p>
            <a:r>
              <a:rPr lang="tr-TR" b="1" dirty="0">
                <a:solidFill>
                  <a:srgbClr val="0070C0"/>
                </a:solidFill>
              </a:rPr>
              <a:t>Eser elementler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1050" y="3212976"/>
            <a:ext cx="4552950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İnorganik Tuzlar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983162"/>
          </a:xfrm>
        </p:spPr>
        <p:txBody>
          <a:bodyPr>
            <a:normAutofit fontScale="85000" lnSpcReduction="10000"/>
          </a:bodyPr>
          <a:lstStyle/>
          <a:p>
            <a:pPr algn="just">
              <a:lnSpc>
                <a:spcPct val="170000"/>
              </a:lnSpc>
            </a:pPr>
            <a:r>
              <a:rPr lang="tr-TR" dirty="0"/>
              <a:t>İnorganik tuzların ortama dahil edilmesi hücrelerin bazı önemli işlevleri yerine getirmesine yardımcı olur</a:t>
            </a:r>
          </a:p>
          <a:p>
            <a:pPr algn="just">
              <a:lnSpc>
                <a:spcPct val="170000"/>
              </a:lnSpc>
            </a:pPr>
            <a:r>
              <a:rPr lang="tr-TR" dirty="0"/>
              <a:t>Öncelikle </a:t>
            </a:r>
            <a:r>
              <a:rPr lang="tr-TR" b="1" u="sng" dirty="0">
                <a:solidFill>
                  <a:srgbClr val="7030A0"/>
                </a:solidFill>
              </a:rPr>
              <a:t>hücrelerin </a:t>
            </a:r>
            <a:r>
              <a:rPr lang="tr-TR" b="1" u="sng" dirty="0" err="1">
                <a:solidFill>
                  <a:srgbClr val="7030A0"/>
                </a:solidFill>
              </a:rPr>
              <a:t>ozmotik</a:t>
            </a:r>
            <a:r>
              <a:rPr lang="tr-TR" b="1" u="sng" dirty="0">
                <a:solidFill>
                  <a:srgbClr val="7030A0"/>
                </a:solidFill>
              </a:rPr>
              <a:t> dengesini korumaya ve sodyum, potasyum ve kalsiyum iyonları sağlayarak </a:t>
            </a:r>
            <a:r>
              <a:rPr lang="tr-TR" b="1" u="sng" dirty="0" err="1">
                <a:solidFill>
                  <a:srgbClr val="7030A0"/>
                </a:solidFill>
              </a:rPr>
              <a:t>membran</a:t>
            </a:r>
            <a:r>
              <a:rPr lang="tr-TR" b="1" u="sng" dirty="0">
                <a:solidFill>
                  <a:srgbClr val="7030A0"/>
                </a:solidFill>
              </a:rPr>
              <a:t> potansiyelini düzenlemeye yardımcı olurlar.</a:t>
            </a:r>
          </a:p>
          <a:p>
            <a:pPr algn="just">
              <a:lnSpc>
                <a:spcPct val="170000"/>
              </a:lnSpc>
            </a:pPr>
            <a:r>
              <a:rPr lang="tr-TR" dirty="0"/>
              <a:t>Bunların hepsi, hücre bağlanması için hücre </a:t>
            </a:r>
            <a:r>
              <a:rPr lang="tr-TR" dirty="0" err="1"/>
              <a:t>matriksi</a:t>
            </a:r>
            <a:r>
              <a:rPr lang="tr-TR" dirty="0"/>
              <a:t> olarak görev alır ve enzim </a:t>
            </a:r>
            <a:r>
              <a:rPr lang="tr-TR" dirty="0" err="1"/>
              <a:t>kofaktörleri</a:t>
            </a:r>
            <a:r>
              <a:rPr lang="tr-TR" dirty="0"/>
              <a:t> olarak gereklidir.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Tamponlama Sistemleri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lnSpc>
                <a:spcPct val="150000"/>
              </a:lnSpc>
            </a:pPr>
            <a:r>
              <a:rPr lang="tr-TR" dirty="0"/>
              <a:t>Çoğu hücrenin yaşaması için, kültür </a:t>
            </a:r>
            <a:r>
              <a:rPr lang="tr-TR" dirty="0" err="1"/>
              <a:t>pH’ının</a:t>
            </a:r>
            <a:r>
              <a:rPr lang="tr-TR" dirty="0"/>
              <a:t> 7.2-7.4 aralıkta olması gerekir ve </a:t>
            </a:r>
            <a:r>
              <a:rPr lang="tr-TR" dirty="0">
                <a:solidFill>
                  <a:srgbClr val="7030A0"/>
                </a:solidFill>
              </a:rPr>
              <a:t>optimum kültür koşulları için </a:t>
            </a:r>
            <a:r>
              <a:rPr lang="tr-TR" dirty="0" err="1">
                <a:solidFill>
                  <a:srgbClr val="7030A0"/>
                </a:solidFill>
              </a:rPr>
              <a:t>pH’ın</a:t>
            </a:r>
            <a:r>
              <a:rPr lang="tr-TR" dirty="0">
                <a:solidFill>
                  <a:srgbClr val="7030A0"/>
                </a:solidFill>
              </a:rPr>
              <a:t> devamlı kontrolü şarttır.</a:t>
            </a:r>
          </a:p>
          <a:p>
            <a:pPr algn="just">
              <a:lnSpc>
                <a:spcPct val="150000"/>
              </a:lnSpc>
            </a:pPr>
            <a:r>
              <a:rPr lang="tr-TR" dirty="0"/>
              <a:t>Optimum </a:t>
            </a:r>
            <a:r>
              <a:rPr lang="tr-TR" dirty="0" err="1"/>
              <a:t>pH’ın</a:t>
            </a:r>
            <a:r>
              <a:rPr lang="tr-TR" dirty="0"/>
              <a:t> sağlanabilmesinde hücreler arasında bazı farklılıklar vardır.</a:t>
            </a:r>
          </a:p>
          <a:p>
            <a:pPr algn="just">
              <a:lnSpc>
                <a:spcPct val="150000"/>
              </a:lnSpc>
            </a:pPr>
            <a:r>
              <a:rPr lang="tr-TR" dirty="0" err="1"/>
              <a:t>Fibroblastlar</a:t>
            </a:r>
            <a:r>
              <a:rPr lang="tr-TR" dirty="0"/>
              <a:t> daha yüksek bir </a:t>
            </a:r>
            <a:r>
              <a:rPr lang="tr-TR" dirty="0" err="1"/>
              <a:t>pH</a:t>
            </a:r>
            <a:r>
              <a:rPr lang="tr-TR" dirty="0"/>
              <a:t> (7.4-7.7) tercih ederken, sürekli </a:t>
            </a:r>
            <a:r>
              <a:rPr lang="tr-TR" dirty="0" err="1"/>
              <a:t>transforme</a:t>
            </a:r>
            <a:r>
              <a:rPr lang="tr-TR" dirty="0"/>
              <a:t> edilmiş hücre hatları daha asidik koşulları (</a:t>
            </a:r>
            <a:r>
              <a:rPr lang="tr-TR" dirty="0" err="1"/>
              <a:t>pH</a:t>
            </a:r>
            <a:r>
              <a:rPr lang="tr-TR" dirty="0"/>
              <a:t> (7.0-7.4)) tercih eder.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Alt kültür nedir?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endParaRPr lang="tr-TR" dirty="0"/>
          </a:p>
          <a:p>
            <a:pPr algn="just">
              <a:lnSpc>
                <a:spcPct val="150000"/>
              </a:lnSpc>
            </a:pPr>
            <a:r>
              <a:rPr lang="tr-TR" dirty="0"/>
              <a:t>Pasaj olarak da adlandırılan alt </a:t>
            </a:r>
            <a:r>
              <a:rPr lang="tr-TR" dirty="0" err="1"/>
              <a:t>kültürleme</a:t>
            </a:r>
            <a:r>
              <a:rPr lang="tr-TR" dirty="0"/>
              <a:t>, besi </a:t>
            </a:r>
            <a:r>
              <a:rPr lang="tr-TR" dirty="0">
                <a:solidFill>
                  <a:srgbClr val="7030A0"/>
                </a:solidFill>
              </a:rPr>
              <a:t>ortamın uzaklaştırılması ve hücrelerin önceki kültürden taze büyüme ortamına aktarılmasıdır</a:t>
            </a:r>
          </a:p>
          <a:p>
            <a:pPr algn="just">
              <a:lnSpc>
                <a:spcPct val="150000"/>
              </a:lnSpc>
            </a:pPr>
            <a:r>
              <a:rPr lang="tr-TR" dirty="0">
                <a:solidFill>
                  <a:srgbClr val="7030A0"/>
                </a:solidFill>
              </a:rPr>
              <a:t>Hücre hattının veya hücre </a:t>
            </a:r>
            <a:r>
              <a:rPr lang="tr-TR" dirty="0" err="1">
                <a:solidFill>
                  <a:srgbClr val="7030A0"/>
                </a:solidFill>
              </a:rPr>
              <a:t>suşunun</a:t>
            </a:r>
            <a:r>
              <a:rPr lang="tr-TR" dirty="0">
                <a:solidFill>
                  <a:srgbClr val="7030A0"/>
                </a:solidFill>
              </a:rPr>
              <a:t> daha da çoğaltılmasını sağlayan </a:t>
            </a:r>
            <a:r>
              <a:rPr lang="tr-TR" dirty="0"/>
              <a:t>bir prosedürdür.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rgbClr val="FF0000"/>
                </a:solidFill>
              </a:rPr>
              <a:t>Tamponlama</a:t>
            </a:r>
            <a:r>
              <a:rPr lang="tr-TR" dirty="0">
                <a:solidFill>
                  <a:srgbClr val="FF0000"/>
                </a:solidFill>
              </a:rPr>
              <a:t> Sistemleri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tr-TR" sz="2800" dirty="0" err="1"/>
              <a:t>PH'ın</a:t>
            </a:r>
            <a:r>
              <a:rPr lang="tr-TR" sz="2800" dirty="0"/>
              <a:t> düzenlenmesi, hücre ekiminden hemen sonra özellikle önemlidir</a:t>
            </a:r>
          </a:p>
          <a:p>
            <a:pPr algn="just"/>
            <a:r>
              <a:rPr lang="tr-TR" sz="2800" dirty="0"/>
              <a:t>Genellikle iki tamponlama sisteminden biri ile elde edilir;</a:t>
            </a:r>
          </a:p>
          <a:p>
            <a:pPr algn="just">
              <a:buNone/>
            </a:pPr>
            <a:r>
              <a:rPr lang="tr-TR" sz="2800" dirty="0"/>
              <a:t>(i) </a:t>
            </a:r>
            <a:r>
              <a:rPr lang="tr-TR" sz="2800" b="1" dirty="0">
                <a:solidFill>
                  <a:srgbClr val="7030A0"/>
                </a:solidFill>
              </a:rPr>
              <a:t>gaz halindeki CO</a:t>
            </a:r>
            <a:r>
              <a:rPr lang="tr-TR" sz="2800" b="1" baseline="-25000" dirty="0">
                <a:solidFill>
                  <a:srgbClr val="7030A0"/>
                </a:solidFill>
              </a:rPr>
              <a:t>2</a:t>
            </a:r>
            <a:r>
              <a:rPr lang="tr-TR" sz="2800" b="1" dirty="0">
                <a:solidFill>
                  <a:srgbClr val="7030A0"/>
                </a:solidFill>
              </a:rPr>
              <a:t>'nin </a:t>
            </a:r>
            <a:r>
              <a:rPr lang="tr-TR" sz="2800" dirty="0"/>
              <a:t>kültür </a:t>
            </a:r>
            <a:r>
              <a:rPr lang="tr-TR" sz="2800" dirty="0" err="1"/>
              <a:t>ortamınında</a:t>
            </a:r>
            <a:r>
              <a:rPr lang="tr-TR" sz="2800" dirty="0"/>
              <a:t> 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</a:t>
            </a:r>
            <a:r>
              <a:rPr lang="tr-TR" sz="280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tr-TR" sz="2800" dirty="0"/>
              <a:t>/ H</a:t>
            </a:r>
            <a:r>
              <a:rPr lang="tr-TR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</a:t>
            </a:r>
            <a:r>
              <a:rPr lang="tr-TR" sz="2800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tr-TR" sz="2800" dirty="0"/>
              <a:t> içeriği üzerinden gerçekleştirdiği bir tamponlama sistemi</a:t>
            </a:r>
          </a:p>
          <a:p>
            <a:pPr algn="just">
              <a:buNone/>
            </a:pPr>
            <a:r>
              <a:rPr lang="tr-TR" sz="2800" dirty="0"/>
              <a:t>(</a:t>
            </a:r>
            <a:r>
              <a:rPr lang="tr-TR" sz="2800" dirty="0" err="1"/>
              <a:t>ii</a:t>
            </a:r>
            <a:r>
              <a:rPr lang="tr-TR" sz="2800" dirty="0"/>
              <a:t>) </a:t>
            </a:r>
            <a:r>
              <a:rPr lang="tr-TR" sz="2800" b="1" dirty="0">
                <a:solidFill>
                  <a:srgbClr val="0070C0"/>
                </a:solidFill>
              </a:rPr>
              <a:t>HEPES</a:t>
            </a:r>
            <a:r>
              <a:rPr lang="tr-TR" sz="2800" dirty="0"/>
              <a:t> adı verilen bir </a:t>
            </a:r>
            <a:r>
              <a:rPr lang="tr-TR" sz="2800" dirty="0" err="1"/>
              <a:t>zwitterion</a:t>
            </a:r>
            <a:r>
              <a:rPr lang="tr-TR" sz="2800" dirty="0"/>
              <a:t> kullanılarak kimyasal tamponlama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/>
              <a:t>Doğal bikarbonat/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</a:t>
            </a:r>
            <a:r>
              <a:rPr lang="tr-TR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</a:t>
            </a:r>
            <a:r>
              <a:rPr lang="tr-TR" dirty="0"/>
              <a:t> tamponlama sistemleri kullanan kültürlerin, genellikle bir 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CO</a:t>
            </a:r>
            <a:r>
              <a:rPr lang="tr-TR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 </a:t>
            </a:r>
            <a:r>
              <a:rPr lang="tr-TR" dirty="0" err="1"/>
              <a:t>inkübatöründe</a:t>
            </a:r>
            <a:r>
              <a:rPr lang="tr-TR" dirty="0"/>
              <a:t> </a:t>
            </a:r>
            <a:r>
              <a:rPr lang="tr-TR" b="1" dirty="0">
                <a:solidFill>
                  <a:srgbClr val="7030A0"/>
                </a:solidFill>
              </a:rPr>
              <a:t>% 5-10 CO</a:t>
            </a:r>
            <a:r>
              <a:rPr lang="tr-TR" b="1" baseline="-25000" dirty="0">
                <a:solidFill>
                  <a:srgbClr val="7030A0"/>
                </a:solidFill>
              </a:rPr>
              <a:t>2</a:t>
            </a:r>
            <a:r>
              <a:rPr lang="tr-TR" baseline="-25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tr-TR" dirty="0">
                <a:solidFill>
                  <a:schemeClr val="tx1">
                    <a:lumMod val="95000"/>
                    <a:lumOff val="5000"/>
                  </a:schemeClr>
                </a:solidFill>
              </a:rPr>
              <a:t>içeren bir </a:t>
            </a:r>
            <a:r>
              <a:rPr lang="tr-TR" dirty="0"/>
              <a:t>atmosferde muhafaza edilmesi gerekir.</a:t>
            </a:r>
          </a:p>
          <a:p>
            <a:pPr algn="just"/>
            <a:endParaRPr lang="tr-TR" dirty="0"/>
          </a:p>
          <a:p>
            <a:pPr algn="just"/>
            <a:r>
              <a:rPr lang="tr-TR" b="1" u="sng" dirty="0">
                <a:solidFill>
                  <a:srgbClr val="0070C0"/>
                </a:solidFill>
              </a:rPr>
              <a:t>Bikarbonat/CO</a:t>
            </a:r>
            <a:r>
              <a:rPr lang="tr-TR" b="1" u="sng" baseline="-25000" dirty="0">
                <a:solidFill>
                  <a:srgbClr val="0070C0"/>
                </a:solidFill>
              </a:rPr>
              <a:t>2 </a:t>
            </a:r>
            <a:r>
              <a:rPr lang="tr-TR" b="1" u="sng" dirty="0">
                <a:solidFill>
                  <a:srgbClr val="0070C0"/>
                </a:solidFill>
              </a:rPr>
              <a:t>düşük maliyetlidir, </a:t>
            </a:r>
            <a:r>
              <a:rPr lang="tr-TR" b="1" u="sng" dirty="0" err="1">
                <a:solidFill>
                  <a:srgbClr val="0070C0"/>
                </a:solidFill>
              </a:rPr>
              <a:t>toksik</a:t>
            </a:r>
            <a:r>
              <a:rPr lang="tr-TR" b="1" u="sng" dirty="0">
                <a:solidFill>
                  <a:srgbClr val="0070C0"/>
                </a:solidFill>
              </a:rPr>
              <a:t> değildir ve ayrıca hücrelere başka kimyasal faydalar sağlar.</a:t>
            </a:r>
          </a:p>
        </p:txBody>
      </p:sp>
      <p:sp>
        <p:nvSpPr>
          <p:cNvPr id="4" name="1 Başlık">
            <a:extLst>
              <a:ext uri="{FF2B5EF4-FFF2-40B4-BE49-F238E27FC236}">
                <a16:creationId xmlns:a16="http://schemas.microsoft.com/office/drawing/2014/main" id="{AE21A13E-570F-CD42-8422-6E3C321FAE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rgbClr val="FF0000"/>
                </a:solidFill>
              </a:rPr>
              <a:t>Tamponlama</a:t>
            </a:r>
            <a:r>
              <a:rPr lang="tr-TR" dirty="0">
                <a:solidFill>
                  <a:srgbClr val="FF0000"/>
                </a:solidFill>
              </a:rPr>
              <a:t> Sistemleri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23528" y="1124744"/>
            <a:ext cx="5400600" cy="5256584"/>
          </a:xfrm>
        </p:spPr>
        <p:txBody>
          <a:bodyPr>
            <a:normAutofit lnSpcReduction="10000"/>
          </a:bodyPr>
          <a:lstStyle/>
          <a:p>
            <a:pPr algn="just"/>
            <a:r>
              <a:rPr lang="tr-TR" dirty="0"/>
              <a:t>HEPES, </a:t>
            </a:r>
            <a:r>
              <a:rPr lang="tr-TR" dirty="0" err="1"/>
              <a:t>pH</a:t>
            </a:r>
            <a:r>
              <a:rPr lang="tr-TR" dirty="0"/>
              <a:t> </a:t>
            </a:r>
            <a:r>
              <a:rPr lang="tr-TR" b="1" dirty="0">
                <a:solidFill>
                  <a:srgbClr val="0070C0"/>
                </a:solidFill>
              </a:rPr>
              <a:t>7.2-7.4</a:t>
            </a:r>
            <a:r>
              <a:rPr lang="tr-TR" dirty="0"/>
              <a:t> aralığında üstün tamponlama kapasitesine sahiptir, ancak nispeten pahalıdır ve daha yüksek konsantrasyonlarda bazı hücre tipleri için </a:t>
            </a:r>
            <a:r>
              <a:rPr lang="tr-TR" dirty="0" err="1"/>
              <a:t>toksik</a:t>
            </a:r>
            <a:r>
              <a:rPr lang="tr-TR" dirty="0"/>
              <a:t> olabilir.</a:t>
            </a:r>
          </a:p>
          <a:p>
            <a:pPr algn="just"/>
            <a:endParaRPr lang="tr-TR" dirty="0"/>
          </a:p>
          <a:p>
            <a:pPr algn="just"/>
            <a:r>
              <a:rPr lang="tr-TR" b="1" u="sng" dirty="0">
                <a:solidFill>
                  <a:srgbClr val="7030A0"/>
                </a:solidFill>
              </a:rPr>
              <a:t>HEPES tamponlu kültürler kontrollü gaz atmosferi gerektirmez.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29300" y="2724150"/>
            <a:ext cx="3314700" cy="413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Fenol Kırmızısı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tr-TR" dirty="0"/>
              <a:t>Çoğu ticari kültür ortamı, </a:t>
            </a:r>
            <a:r>
              <a:rPr lang="tr-TR" b="1" dirty="0" err="1">
                <a:solidFill>
                  <a:srgbClr val="7030A0"/>
                </a:solidFill>
              </a:rPr>
              <a:t>pH</a:t>
            </a:r>
            <a:r>
              <a:rPr lang="tr-TR" b="1" dirty="0">
                <a:solidFill>
                  <a:srgbClr val="7030A0"/>
                </a:solidFill>
              </a:rPr>
              <a:t> indikatörü </a:t>
            </a:r>
            <a:r>
              <a:rPr lang="tr-TR" dirty="0"/>
              <a:t>olarak fenol kırmızısını içerir, böylece ortamın </a:t>
            </a:r>
            <a:r>
              <a:rPr lang="tr-TR" dirty="0" err="1"/>
              <a:t>pH</a:t>
            </a:r>
            <a:r>
              <a:rPr lang="tr-TR" dirty="0"/>
              <a:t> durumu sürekli olarak takip edilebilir</a:t>
            </a:r>
          </a:p>
          <a:p>
            <a:pPr algn="just">
              <a:lnSpc>
                <a:spcPct val="150000"/>
              </a:lnSpc>
            </a:pPr>
            <a:endParaRPr lang="tr-TR" dirty="0"/>
          </a:p>
          <a:p>
            <a:pPr algn="just">
              <a:lnSpc>
                <a:spcPct val="150000"/>
              </a:lnSpc>
            </a:pPr>
            <a:r>
              <a:rPr lang="tr-TR" b="1" u="sng" dirty="0">
                <a:solidFill>
                  <a:srgbClr val="0070C0"/>
                </a:solidFill>
              </a:rPr>
              <a:t>Renk sarı (veya mor) olduğunda genellikle kültür ortamı değiştirilmeli / yenilenmelidir.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611794"/>
            <a:ext cx="7344816" cy="5514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Karbonhidratlar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83162"/>
          </a:xfrm>
        </p:spPr>
        <p:txBody>
          <a:bodyPr>
            <a:normAutofit fontScale="92500" lnSpcReduction="20000"/>
          </a:bodyPr>
          <a:lstStyle/>
          <a:p>
            <a:pPr algn="just">
              <a:lnSpc>
                <a:spcPct val="160000"/>
              </a:lnSpc>
            </a:pPr>
            <a:r>
              <a:rPr lang="tr-TR" dirty="0"/>
              <a:t>Hücrenin ihtiyaç duyduğu enerji genellikle şeker şeklinde karbonhidratlardan türetilir</a:t>
            </a:r>
          </a:p>
          <a:p>
            <a:pPr algn="just">
              <a:lnSpc>
                <a:spcPct val="160000"/>
              </a:lnSpc>
            </a:pPr>
            <a:r>
              <a:rPr lang="tr-TR" dirty="0"/>
              <a:t>Kullanılan başlıca şekerler </a:t>
            </a:r>
            <a:r>
              <a:rPr lang="tr-TR" b="1" dirty="0">
                <a:solidFill>
                  <a:srgbClr val="7030A0"/>
                </a:solidFill>
              </a:rPr>
              <a:t>glikoz ve </a:t>
            </a:r>
            <a:r>
              <a:rPr lang="tr-TR" b="1" dirty="0" err="1">
                <a:solidFill>
                  <a:srgbClr val="7030A0"/>
                </a:solidFill>
              </a:rPr>
              <a:t>galaktozdur</a:t>
            </a:r>
            <a:r>
              <a:rPr lang="tr-TR" b="1" dirty="0">
                <a:solidFill>
                  <a:srgbClr val="7030A0"/>
                </a:solidFill>
              </a:rPr>
              <a:t>, ancak bazı ortamlar maltoz veya </a:t>
            </a:r>
            <a:r>
              <a:rPr lang="tr-TR" b="1" dirty="0" err="1">
                <a:solidFill>
                  <a:srgbClr val="7030A0"/>
                </a:solidFill>
              </a:rPr>
              <a:t>fruktoz</a:t>
            </a:r>
            <a:r>
              <a:rPr lang="tr-TR" b="1" dirty="0">
                <a:solidFill>
                  <a:srgbClr val="7030A0"/>
                </a:solidFill>
              </a:rPr>
              <a:t> </a:t>
            </a:r>
            <a:r>
              <a:rPr lang="tr-TR" dirty="0"/>
              <a:t>içerir.</a:t>
            </a:r>
          </a:p>
          <a:p>
            <a:pPr algn="just">
              <a:lnSpc>
                <a:spcPct val="160000"/>
              </a:lnSpc>
            </a:pPr>
            <a:r>
              <a:rPr lang="tr-TR" dirty="0"/>
              <a:t>Şeker konsantrasyonu, bazı daha karmaşık ortamlarda 1 g / L ila 4.5 g / L içeren bazal ortamdan değişir.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Amino Asitler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925144"/>
          </a:xfrm>
        </p:spPr>
        <p:txBody>
          <a:bodyPr>
            <a:normAutofit fontScale="85000" lnSpcReduction="20000"/>
          </a:bodyPr>
          <a:lstStyle/>
          <a:p>
            <a:pPr algn="just">
              <a:lnSpc>
                <a:spcPct val="160000"/>
              </a:lnSpc>
            </a:pPr>
            <a:r>
              <a:rPr lang="tr-TR" dirty="0"/>
              <a:t>Amino asitler proteinlerin yapı taşlarıdır. </a:t>
            </a:r>
            <a:r>
              <a:rPr lang="tr-TR" dirty="0">
                <a:solidFill>
                  <a:srgbClr val="7030A0"/>
                </a:solidFill>
              </a:rPr>
              <a:t>Hücreler bazı </a:t>
            </a:r>
            <a:r>
              <a:rPr lang="tr-TR" dirty="0" err="1">
                <a:solidFill>
                  <a:srgbClr val="7030A0"/>
                </a:solidFill>
              </a:rPr>
              <a:t>esansiyel</a:t>
            </a:r>
            <a:r>
              <a:rPr lang="tr-TR" dirty="0">
                <a:solidFill>
                  <a:srgbClr val="7030A0"/>
                </a:solidFill>
              </a:rPr>
              <a:t> aminoasitleri kendileri sentezleyemediğinden, bunların kültür ortamına </a:t>
            </a:r>
            <a:r>
              <a:rPr lang="tr-TR" dirty="0"/>
              <a:t>eklenmesi gerekir</a:t>
            </a:r>
          </a:p>
          <a:p>
            <a:pPr algn="just">
              <a:lnSpc>
                <a:spcPct val="160000"/>
              </a:lnSpc>
            </a:pPr>
            <a:r>
              <a:rPr lang="tr-TR" dirty="0"/>
              <a:t>Kültür ortamındaki amino asitlerin konsantrasyonu, elde edilebilecek maksimum hücre yoğunluğunu belirleyecektir </a:t>
            </a:r>
          </a:p>
          <a:p>
            <a:pPr algn="just">
              <a:lnSpc>
                <a:spcPct val="160000"/>
              </a:lnSpc>
            </a:pPr>
            <a:r>
              <a:rPr lang="tr-TR" b="1" u="sng" dirty="0">
                <a:solidFill>
                  <a:srgbClr val="0070C0"/>
                </a:solidFill>
              </a:rPr>
              <a:t>Aminoasitler tükendikten sonra hücreler artık çoğalamayacaklardır.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L-</a:t>
            </a:r>
            <a:r>
              <a:rPr lang="tr-TR" dirty="0" err="1">
                <a:solidFill>
                  <a:srgbClr val="FF0000"/>
                </a:solidFill>
              </a:rPr>
              <a:t>Glutamine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56084" y="1556792"/>
            <a:ext cx="7992888" cy="348498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tr-TR" dirty="0"/>
              <a:t>L-</a:t>
            </a:r>
            <a:r>
              <a:rPr lang="tr-TR" dirty="0" err="1"/>
              <a:t>Glutamin</a:t>
            </a:r>
            <a:r>
              <a:rPr lang="tr-TR" dirty="0"/>
              <a:t> </a:t>
            </a:r>
            <a:r>
              <a:rPr lang="tr-TR" dirty="0" err="1"/>
              <a:t>esansiyel</a:t>
            </a:r>
            <a:r>
              <a:rPr lang="tr-TR" dirty="0"/>
              <a:t> bir amino asit olarak özellikle önemlidir</a:t>
            </a:r>
          </a:p>
          <a:p>
            <a:pPr algn="just"/>
            <a:endParaRPr lang="tr-TR" dirty="0"/>
          </a:p>
          <a:p>
            <a:pPr algn="just"/>
            <a:r>
              <a:rPr lang="tr-TR" b="1" u="sng" dirty="0">
                <a:solidFill>
                  <a:srgbClr val="0070C0"/>
                </a:solidFill>
              </a:rPr>
              <a:t>Sıvı ortamlarda veya stok çözeltilerde </a:t>
            </a:r>
            <a:r>
              <a:rPr lang="tr-TR" b="1" u="sng" dirty="0" err="1">
                <a:solidFill>
                  <a:srgbClr val="0070C0"/>
                </a:solidFill>
              </a:rPr>
              <a:t>glutamin</a:t>
            </a:r>
            <a:r>
              <a:rPr lang="tr-TR" b="1" u="sng" dirty="0">
                <a:solidFill>
                  <a:srgbClr val="0070C0"/>
                </a:solidFill>
              </a:rPr>
              <a:t> nispeten hızlı bir şekilde bozunur.</a:t>
            </a:r>
            <a:r>
              <a:rPr lang="tr-TR" dirty="0"/>
              <a:t> </a:t>
            </a:r>
          </a:p>
          <a:p>
            <a:pPr algn="just"/>
            <a:r>
              <a:rPr lang="tr-TR" dirty="0"/>
              <a:t>Optimal hücre performansı genellikle kullanımdan önce medyanın </a:t>
            </a:r>
            <a:r>
              <a:rPr lang="tr-TR" u="sng" dirty="0" err="1">
                <a:solidFill>
                  <a:srgbClr val="7030A0"/>
                </a:solidFill>
              </a:rPr>
              <a:t>glutamin</a:t>
            </a:r>
            <a:r>
              <a:rPr lang="tr-TR" u="sng" dirty="0">
                <a:solidFill>
                  <a:srgbClr val="7030A0"/>
                </a:solidFill>
              </a:rPr>
              <a:t> ile takviye edilmesini gerektirir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32240" y="4581128"/>
            <a:ext cx="2171700" cy="218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/>
              <a:t>Bazı </a:t>
            </a:r>
            <a:r>
              <a:rPr lang="tr-TR" dirty="0" err="1"/>
              <a:t>besiyerleri</a:t>
            </a:r>
            <a:r>
              <a:rPr lang="tr-TR" dirty="0"/>
              <a:t>, daha kararlı bir </a:t>
            </a:r>
            <a:r>
              <a:rPr lang="tr-TR" dirty="0" err="1"/>
              <a:t>glutamin</a:t>
            </a:r>
            <a:r>
              <a:rPr lang="tr-TR" dirty="0"/>
              <a:t> formu olan ve takviye gerektirmeyen L-</a:t>
            </a:r>
            <a:r>
              <a:rPr lang="tr-TR" dirty="0" err="1"/>
              <a:t>alanil</a:t>
            </a:r>
            <a:r>
              <a:rPr lang="tr-TR" dirty="0"/>
              <a:t> </a:t>
            </a:r>
            <a:r>
              <a:rPr lang="tr-TR" dirty="0" err="1"/>
              <a:t>glutamin</a:t>
            </a:r>
            <a:r>
              <a:rPr lang="tr-TR" dirty="0"/>
              <a:t> içerir.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Ortama </a:t>
            </a:r>
            <a:r>
              <a:rPr lang="tr-TR" dirty="0" err="1"/>
              <a:t>esansiyel</a:t>
            </a:r>
            <a:r>
              <a:rPr lang="tr-TR" dirty="0"/>
              <a:t> amino asit takviyeleri eklemek </a:t>
            </a:r>
            <a:r>
              <a:rPr lang="tr-TR" b="1" dirty="0">
                <a:solidFill>
                  <a:srgbClr val="7030A0"/>
                </a:solidFill>
              </a:rPr>
              <a:t>hem büyümeyi uyarır hem de hücrelerin kültürdeki canlılığını uzatır.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Vitaminler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r-TR" dirty="0"/>
              <a:t>Serum hücre kültürü için önemli bir vitamin kaynağıdır.</a:t>
            </a:r>
          </a:p>
          <a:p>
            <a:endParaRPr lang="tr-TR" dirty="0"/>
          </a:p>
          <a:p>
            <a:r>
              <a:rPr lang="tr-TR" dirty="0"/>
              <a:t>Bununla birlikte, birçok </a:t>
            </a:r>
            <a:r>
              <a:rPr lang="tr-TR" dirty="0" err="1"/>
              <a:t>besiyeri</a:t>
            </a:r>
            <a:r>
              <a:rPr lang="tr-TR" dirty="0"/>
              <a:t> vitaminlerle zenginleştirilmiştir ve bu da onları daha geniş bir hücre dizisi için sürekli olarak daha uygun hale getirir.</a:t>
            </a:r>
          </a:p>
          <a:p>
            <a:endParaRPr lang="tr-TR" dirty="0"/>
          </a:p>
          <a:p>
            <a:r>
              <a:rPr lang="tr-TR" dirty="0"/>
              <a:t>Vitaminler çok sayıda </a:t>
            </a:r>
            <a:r>
              <a:rPr lang="tr-TR" b="1" dirty="0" err="1">
                <a:solidFill>
                  <a:srgbClr val="7030A0"/>
                </a:solidFill>
              </a:rPr>
              <a:t>ko</a:t>
            </a:r>
            <a:r>
              <a:rPr lang="tr-TR" b="1" dirty="0">
                <a:solidFill>
                  <a:srgbClr val="7030A0"/>
                </a:solidFill>
              </a:rPr>
              <a:t>-faktör için öncüdür.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Hücre Büyümesinin Aşamaları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/>
              <a:t>Bir deneye başlamadan önce kullanılan hücre hattının büyüme özelliklerini bilmek ve kaydetmek önemlidir.</a:t>
            </a:r>
          </a:p>
          <a:p>
            <a:pPr algn="just"/>
            <a:endParaRPr lang="tr-TR" dirty="0"/>
          </a:p>
          <a:p>
            <a:pPr algn="just"/>
            <a:r>
              <a:rPr lang="tr-TR" u="sng" dirty="0">
                <a:solidFill>
                  <a:srgbClr val="7030A0"/>
                </a:solidFill>
              </a:rPr>
              <a:t>Hücresel büyümedeki bir değişiklik, hücre hattı için önemli bir problemi gösterebilir ve tespit edilmezse deneysel sonuçlar üzerinde zararlı etkileri olabilir.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Vitaminler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tr-TR" dirty="0"/>
              <a:t>Birçok vitamin, özellikle de B grubu vitaminleri, </a:t>
            </a:r>
            <a:r>
              <a:rPr lang="tr-TR" b="1" dirty="0">
                <a:solidFill>
                  <a:srgbClr val="7030A0"/>
                </a:solidFill>
              </a:rPr>
              <a:t>hücre büyümesi ve </a:t>
            </a:r>
            <a:r>
              <a:rPr lang="tr-TR" b="1" dirty="0" err="1">
                <a:solidFill>
                  <a:srgbClr val="7030A0"/>
                </a:solidFill>
              </a:rPr>
              <a:t>proliferasyonu</a:t>
            </a:r>
            <a:r>
              <a:rPr lang="tr-TR" b="1" dirty="0">
                <a:solidFill>
                  <a:srgbClr val="7030A0"/>
                </a:solidFill>
              </a:rPr>
              <a:t> </a:t>
            </a:r>
            <a:r>
              <a:rPr lang="tr-TR" dirty="0"/>
              <a:t>için gereklidir ve bazı hücre hatları için B12 varlığı önemlidir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Bazı ortamlarda ayrıca A ve E vitaminleri bulunur</a:t>
            </a:r>
          </a:p>
          <a:p>
            <a:pPr algn="just"/>
            <a:endParaRPr lang="tr-TR" dirty="0"/>
          </a:p>
          <a:p>
            <a:pPr algn="just"/>
            <a:r>
              <a:rPr lang="tr-TR" dirty="0" err="1"/>
              <a:t>Besiyrinde</a:t>
            </a:r>
            <a:r>
              <a:rPr lang="tr-TR" dirty="0"/>
              <a:t> yaygın olarak kullanılan vitaminler arasında </a:t>
            </a:r>
            <a:r>
              <a:rPr lang="tr-TR" b="1" dirty="0" err="1">
                <a:solidFill>
                  <a:srgbClr val="0070C0"/>
                </a:solidFill>
              </a:rPr>
              <a:t>riboflavin</a:t>
            </a:r>
            <a:r>
              <a:rPr lang="tr-TR" b="1" dirty="0">
                <a:solidFill>
                  <a:srgbClr val="0070C0"/>
                </a:solidFill>
              </a:rPr>
              <a:t>, </a:t>
            </a:r>
            <a:r>
              <a:rPr lang="tr-TR" b="1" dirty="0" err="1">
                <a:solidFill>
                  <a:srgbClr val="0070C0"/>
                </a:solidFill>
              </a:rPr>
              <a:t>tiamin</a:t>
            </a:r>
            <a:r>
              <a:rPr lang="tr-TR" b="1" dirty="0">
                <a:solidFill>
                  <a:srgbClr val="0070C0"/>
                </a:solidFill>
              </a:rPr>
              <a:t> ve </a:t>
            </a:r>
            <a:r>
              <a:rPr lang="tr-TR" b="1" dirty="0" err="1">
                <a:solidFill>
                  <a:srgbClr val="0070C0"/>
                </a:solidFill>
              </a:rPr>
              <a:t>biyotin</a:t>
            </a:r>
            <a:r>
              <a:rPr lang="tr-TR" dirty="0"/>
              <a:t> bulunur.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Eser elementler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Bunlar </a:t>
            </a:r>
            <a:r>
              <a:rPr lang="tr-TR" b="1" dirty="0">
                <a:solidFill>
                  <a:srgbClr val="7030A0"/>
                </a:solidFill>
              </a:rPr>
              <a:t>çinko, bakır, selenyum ve </a:t>
            </a:r>
            <a:r>
              <a:rPr lang="tr-TR" b="1" dirty="0" err="1">
                <a:solidFill>
                  <a:srgbClr val="7030A0"/>
                </a:solidFill>
              </a:rPr>
              <a:t>trikarboksilik</a:t>
            </a:r>
            <a:r>
              <a:rPr lang="tr-TR" b="1" dirty="0">
                <a:solidFill>
                  <a:srgbClr val="7030A0"/>
                </a:solidFill>
              </a:rPr>
              <a:t> asit </a:t>
            </a:r>
            <a:r>
              <a:rPr lang="tr-TR" dirty="0"/>
              <a:t>ara maddeleri gibi eser elementleri içerir.</a:t>
            </a:r>
          </a:p>
          <a:p>
            <a:pPr>
              <a:buNone/>
            </a:pPr>
            <a:endParaRPr lang="tr-TR" dirty="0"/>
          </a:p>
          <a:p>
            <a:r>
              <a:rPr lang="tr-TR" dirty="0">
                <a:solidFill>
                  <a:srgbClr val="FF0000"/>
                </a:solidFill>
              </a:rPr>
              <a:t>Selenyum</a:t>
            </a:r>
            <a:r>
              <a:rPr lang="tr-TR" dirty="0"/>
              <a:t> </a:t>
            </a:r>
            <a:r>
              <a:rPr lang="tr-TR" u="sng" dirty="0">
                <a:solidFill>
                  <a:srgbClr val="0070C0"/>
                </a:solidFill>
              </a:rPr>
              <a:t>bir </a:t>
            </a:r>
            <a:r>
              <a:rPr lang="tr-TR" u="sng" dirty="0" err="1">
                <a:solidFill>
                  <a:srgbClr val="0070C0"/>
                </a:solidFill>
              </a:rPr>
              <a:t>detoksifikatördür</a:t>
            </a:r>
            <a:r>
              <a:rPr lang="tr-TR" u="sng" dirty="0">
                <a:solidFill>
                  <a:srgbClr val="0070C0"/>
                </a:solidFill>
              </a:rPr>
              <a:t> ve oksijen radikallerin uzaklaştırılmasına yardımcı olur.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Serum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tr-TR" dirty="0"/>
              <a:t>Serum; </a:t>
            </a:r>
            <a:r>
              <a:rPr lang="tr-TR" b="1" u="sng" dirty="0">
                <a:solidFill>
                  <a:srgbClr val="0070C0"/>
                </a:solidFill>
              </a:rPr>
              <a:t>albüminlerin, büyüme faktörlerinin ve büyüme inhibitörlerinin bir karışımıdır ve muhtemelen hücre kültürü ortamının en önemli bileşenlerinden biridir.</a:t>
            </a:r>
          </a:p>
          <a:p>
            <a:pPr algn="just">
              <a:lnSpc>
                <a:spcPct val="150000"/>
              </a:lnSpc>
            </a:pPr>
            <a:endParaRPr lang="tr-TR" dirty="0"/>
          </a:p>
          <a:p>
            <a:pPr algn="just">
              <a:lnSpc>
                <a:spcPct val="150000"/>
              </a:lnSpc>
            </a:pPr>
            <a:r>
              <a:rPr lang="tr-TR" dirty="0"/>
              <a:t>En sık kullanılan serum, </a:t>
            </a:r>
            <a:r>
              <a:rPr lang="tr-TR" b="1" dirty="0" err="1">
                <a:solidFill>
                  <a:srgbClr val="7030A0"/>
                </a:solidFill>
              </a:rPr>
              <a:t>fetal</a:t>
            </a:r>
            <a:r>
              <a:rPr lang="tr-TR" b="1" dirty="0">
                <a:solidFill>
                  <a:srgbClr val="7030A0"/>
                </a:solidFill>
              </a:rPr>
              <a:t> sığır serumu (FBS)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2396331"/>
            <a:ext cx="8964488" cy="293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Serum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>
                <a:solidFill>
                  <a:srgbClr val="00B0F0"/>
                </a:solidFill>
              </a:rPr>
              <a:t>Yenidoğan</a:t>
            </a:r>
            <a:r>
              <a:rPr lang="tr-TR" dirty="0">
                <a:solidFill>
                  <a:srgbClr val="00B0F0"/>
                </a:solidFill>
              </a:rPr>
              <a:t> buzağı serumu </a:t>
            </a:r>
            <a:r>
              <a:rPr lang="tr-TR" dirty="0"/>
              <a:t>ve </a:t>
            </a:r>
            <a:r>
              <a:rPr lang="tr-TR" dirty="0">
                <a:solidFill>
                  <a:srgbClr val="00B0F0"/>
                </a:solidFill>
              </a:rPr>
              <a:t>at serumu </a:t>
            </a:r>
            <a:r>
              <a:rPr lang="tr-TR" dirty="0"/>
              <a:t>dahil olmak üzere başka serum tipleri de mevcuttur.</a:t>
            </a:r>
          </a:p>
          <a:p>
            <a:endParaRPr lang="tr-TR" dirty="0"/>
          </a:p>
          <a:p>
            <a:pPr algn="just"/>
            <a:r>
              <a:rPr lang="tr-TR" dirty="0"/>
              <a:t>Serum kalitesi, tipi ve konsantrasyonu hücrelerin büyümesini etkileyebilir ve bu nedenle </a:t>
            </a:r>
            <a:r>
              <a:rPr lang="tr-TR" dirty="0">
                <a:solidFill>
                  <a:srgbClr val="7030A0"/>
                </a:solidFill>
              </a:rPr>
              <a:t>hücre büyümesini destekleyebilmeleri açısından serumun kalitesini taramak önemlidir.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Serum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>
              <a:lnSpc>
                <a:spcPct val="160000"/>
              </a:lnSpc>
            </a:pPr>
            <a:r>
              <a:rPr lang="tr-TR" dirty="0">
                <a:solidFill>
                  <a:srgbClr val="7030A0"/>
                </a:solidFill>
              </a:rPr>
              <a:t>Serum ayrıca yavaş büyüyen hücrelerin veya hücre yoğunluğunun düşük olduğu kültürlerin büyüme kapasitesini artırabilir (örn. Hücre klonlama deneyleri)</a:t>
            </a:r>
          </a:p>
          <a:p>
            <a:pPr algn="just">
              <a:lnSpc>
                <a:spcPct val="160000"/>
              </a:lnSpc>
            </a:pPr>
            <a:r>
              <a:rPr lang="tr-TR" b="1" u="sng" dirty="0">
                <a:solidFill>
                  <a:srgbClr val="0070C0"/>
                </a:solidFill>
              </a:rPr>
              <a:t>Ayrıca mekanik hasara karşı korumaya yardımcı olur</a:t>
            </a:r>
          </a:p>
          <a:p>
            <a:pPr algn="just">
              <a:lnSpc>
                <a:spcPct val="160000"/>
              </a:lnSpc>
            </a:pPr>
            <a:r>
              <a:rPr lang="tr-TR" b="1" u="sng" dirty="0">
                <a:solidFill>
                  <a:srgbClr val="0070C0"/>
                </a:solidFill>
              </a:rPr>
              <a:t>Ek olarak serum toksinleri bağlayabilir ve nötralize edebilir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A2D5B31-9C2D-47D6-A92B-B69AF731A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4624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tr-TR" sz="3600" u="sng" dirty="0" err="1">
                <a:solidFill>
                  <a:srgbClr val="FF0000"/>
                </a:solidFill>
              </a:rPr>
              <a:t>Fetal</a:t>
            </a:r>
            <a:r>
              <a:rPr lang="tr-TR" sz="3600" u="sng" dirty="0">
                <a:solidFill>
                  <a:srgbClr val="FF0000"/>
                </a:solidFill>
              </a:rPr>
              <a:t> Buzağı/Dana Serum (FCS&amp;FBS)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75015D3-E99B-4A91-BB4F-D474DA97E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5544616"/>
          </a:xfrm>
        </p:spPr>
        <p:txBody>
          <a:bodyPr>
            <a:normAutofit fontScale="85000" lnSpcReduction="20000"/>
          </a:bodyPr>
          <a:lstStyle/>
          <a:p>
            <a:r>
              <a:rPr lang="tr-TR" dirty="0"/>
              <a:t>Büyüme faktörleri ve hormonlar</a:t>
            </a:r>
          </a:p>
          <a:p>
            <a:r>
              <a:rPr lang="tr-TR" dirty="0"/>
              <a:t>Hücre tutunmasına yardımcı olur.</a:t>
            </a:r>
          </a:p>
          <a:p>
            <a:r>
              <a:rPr lang="tr-TR" dirty="0"/>
              <a:t>Toksinleri tutar ve nötralize eder.</a:t>
            </a:r>
          </a:p>
          <a:p>
            <a:r>
              <a:rPr lang="tr-TR" dirty="0"/>
              <a:t>Uzun süreli kullanım sağlar.</a:t>
            </a:r>
          </a:p>
          <a:p>
            <a:endParaRPr lang="tr-TR" dirty="0"/>
          </a:p>
          <a:p>
            <a:r>
              <a:rPr lang="tr-TR" dirty="0"/>
              <a:t>Dezavantajları</a:t>
            </a:r>
          </a:p>
          <a:p>
            <a:pPr lvl="1"/>
            <a:r>
              <a:rPr lang="tr-TR" dirty="0" err="1"/>
              <a:t>Enfekte</a:t>
            </a:r>
            <a:r>
              <a:rPr lang="tr-TR" dirty="0"/>
              <a:t> ajanlar</a:t>
            </a:r>
          </a:p>
          <a:p>
            <a:pPr lvl="1"/>
            <a:r>
              <a:rPr lang="tr-TR" dirty="0"/>
              <a:t>Değişken içerik</a:t>
            </a:r>
          </a:p>
          <a:p>
            <a:pPr lvl="1"/>
            <a:r>
              <a:rPr lang="tr-TR" dirty="0"/>
              <a:t>Pahalılık</a:t>
            </a:r>
          </a:p>
          <a:p>
            <a:pPr lvl="1"/>
            <a:r>
              <a:rPr lang="tr-TR" dirty="0"/>
              <a:t>Riski en aza indirmek için düzenleme yapmak</a:t>
            </a:r>
          </a:p>
          <a:p>
            <a:r>
              <a:rPr lang="tr-TR" dirty="0"/>
              <a:t>Isı </a:t>
            </a:r>
            <a:r>
              <a:rPr lang="tr-TR" dirty="0" err="1"/>
              <a:t>İnaktivasyon</a:t>
            </a:r>
            <a:r>
              <a:rPr lang="tr-TR" dirty="0"/>
              <a:t>(56 C de 30 </a:t>
            </a:r>
            <a:r>
              <a:rPr lang="tr-TR" dirty="0" err="1"/>
              <a:t>dk</a:t>
            </a:r>
            <a:r>
              <a:rPr lang="tr-TR" dirty="0"/>
              <a:t>)- Neden?</a:t>
            </a:r>
          </a:p>
          <a:p>
            <a:pPr lvl="1"/>
            <a:r>
              <a:rPr lang="tr-TR" dirty="0" err="1"/>
              <a:t>Kompleman</a:t>
            </a:r>
            <a:r>
              <a:rPr lang="tr-TR" dirty="0"/>
              <a:t> ve </a:t>
            </a:r>
            <a:r>
              <a:rPr lang="tr-TR" dirty="0" err="1"/>
              <a:t>immünoglobulinlerin</a:t>
            </a:r>
            <a:r>
              <a:rPr lang="tr-TR" dirty="0"/>
              <a:t> yıkımı</a:t>
            </a:r>
          </a:p>
          <a:p>
            <a:pPr lvl="1"/>
            <a:r>
              <a:rPr lang="tr-TR" dirty="0"/>
              <a:t>Virüslerin yıkımı (gamma ışınlamış serum)</a:t>
            </a:r>
          </a:p>
          <a:p>
            <a:endParaRPr lang="tr-TR" dirty="0"/>
          </a:p>
          <a:p>
            <a:pPr marL="457200" lvl="1" indent="0">
              <a:buNone/>
            </a:pP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565C8171-A4E5-4BAA-89D6-8848793CF2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4208" y="1187624"/>
            <a:ext cx="2025576" cy="3018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05315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AAA7407-1253-4651-BE3A-BCAC1B39E3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Isı </a:t>
            </a:r>
            <a:r>
              <a:rPr lang="tr-TR" dirty="0" err="1">
                <a:solidFill>
                  <a:srgbClr val="FF0000"/>
                </a:solidFill>
              </a:rPr>
              <a:t>İnaktivasyonu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DBEFE73-595D-43D8-B550-F0EE049B42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Serum kullanımı ile ilişkili </a:t>
            </a:r>
            <a:r>
              <a:rPr lang="tr-TR" dirty="0" err="1"/>
              <a:t>kontaminasyon</a:t>
            </a:r>
            <a:r>
              <a:rPr lang="tr-TR" dirty="0"/>
              <a:t> riski de vardır.</a:t>
            </a:r>
          </a:p>
          <a:p>
            <a:endParaRPr lang="tr-TR" dirty="0"/>
          </a:p>
          <a:p>
            <a:r>
              <a:rPr lang="tr-TR" dirty="0"/>
              <a:t>Serumun ısı ile </a:t>
            </a:r>
            <a:r>
              <a:rPr lang="tr-TR" dirty="0" err="1"/>
              <a:t>inaktivasyonu</a:t>
            </a:r>
            <a:r>
              <a:rPr lang="tr-TR" dirty="0"/>
              <a:t> </a:t>
            </a:r>
            <a:r>
              <a:rPr lang="tr-TR" dirty="0">
                <a:solidFill>
                  <a:schemeClr val="accent1"/>
                </a:solidFill>
              </a:rPr>
              <a:t>(56 ° C'de 30 dakika </a:t>
            </a:r>
            <a:r>
              <a:rPr lang="tr-TR" dirty="0" err="1">
                <a:solidFill>
                  <a:schemeClr val="accent1"/>
                </a:solidFill>
              </a:rPr>
              <a:t>inkübasyon</a:t>
            </a:r>
            <a:r>
              <a:rPr lang="tr-TR" dirty="0">
                <a:solidFill>
                  <a:schemeClr val="accent1"/>
                </a:solidFill>
              </a:rPr>
              <a:t>)</a:t>
            </a:r>
            <a:r>
              <a:rPr lang="tr-TR" dirty="0"/>
              <a:t>, </a:t>
            </a:r>
            <a:r>
              <a:rPr lang="tr-TR" dirty="0" err="1"/>
              <a:t>kontaminasyon</a:t>
            </a:r>
            <a:r>
              <a:rPr lang="tr-TR" dirty="0"/>
              <a:t> riskini azaltmaya yardımcı olabilir, çünkü bazı virüsler bu işlemle </a:t>
            </a:r>
            <a:r>
              <a:rPr lang="tr-TR" dirty="0" err="1"/>
              <a:t>inaktive</a:t>
            </a:r>
            <a:r>
              <a:rPr lang="tr-TR" dirty="0"/>
              <a:t> edilir.</a:t>
            </a:r>
          </a:p>
        </p:txBody>
      </p:sp>
    </p:spTree>
    <p:extLst>
      <p:ext uri="{BB962C8B-B14F-4D97-AF65-F5344CB8AC3E}">
        <p14:creationId xmlns:p14="http://schemas.microsoft.com/office/powerpoint/2010/main" val="291578520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AE942CF-A1E6-4923-8057-D4276B9C8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Isı </a:t>
            </a:r>
            <a:r>
              <a:rPr lang="tr-TR" dirty="0" err="1">
                <a:solidFill>
                  <a:srgbClr val="FF0000"/>
                </a:solidFill>
              </a:rPr>
              <a:t>İnaktivasyonu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F9CDF9D-D6DF-41BF-988B-4F8081497F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tr-TR" dirty="0"/>
              <a:t>Bu işlem aynı </a:t>
            </a:r>
            <a:r>
              <a:rPr lang="tr-TR" dirty="0">
                <a:solidFill>
                  <a:srgbClr val="FF0000"/>
                </a:solidFill>
              </a:rPr>
              <a:t>zamanda modern serum üretim yöntemleri ile serumdaki bazı proteinleri </a:t>
            </a:r>
            <a:r>
              <a:rPr lang="tr-TR" dirty="0" err="1">
                <a:solidFill>
                  <a:srgbClr val="FF0000"/>
                </a:solidFill>
              </a:rPr>
              <a:t>denatüre</a:t>
            </a:r>
            <a:r>
              <a:rPr lang="tr-TR" dirty="0">
                <a:solidFill>
                  <a:srgbClr val="FF0000"/>
                </a:solidFill>
              </a:rPr>
              <a:t> eder ve serumdaki besinleri </a:t>
            </a:r>
            <a:r>
              <a:rPr lang="tr-TR" dirty="0"/>
              <a:t>yok eder.</a:t>
            </a:r>
          </a:p>
          <a:p>
            <a:pPr algn="just">
              <a:lnSpc>
                <a:spcPct val="150000"/>
              </a:lnSpc>
            </a:pPr>
            <a:endParaRPr lang="tr-TR" dirty="0"/>
          </a:p>
          <a:p>
            <a:pPr algn="just">
              <a:lnSpc>
                <a:spcPct val="150000"/>
              </a:lnSpc>
            </a:pPr>
            <a:r>
              <a:rPr lang="tr-TR" dirty="0"/>
              <a:t>Isı ile </a:t>
            </a:r>
            <a:r>
              <a:rPr lang="tr-TR" dirty="0" err="1"/>
              <a:t>inaktive</a:t>
            </a:r>
            <a:r>
              <a:rPr lang="tr-TR" dirty="0"/>
              <a:t> serumun rutin kullanımı hücre kültürü için mutlak bir gereklilik değildir.</a:t>
            </a:r>
          </a:p>
        </p:txBody>
      </p:sp>
    </p:spTree>
    <p:extLst>
      <p:ext uri="{BB962C8B-B14F-4D97-AF65-F5344CB8AC3E}">
        <p14:creationId xmlns:p14="http://schemas.microsoft.com/office/powerpoint/2010/main" val="235531229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9297BAC-60C9-4A89-A01B-EFE4474A1B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Serumun Kökeni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46DB01C-71F5-4F8E-A922-C4EDF2A030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/>
              <a:t>Bilinen bir tedarikçinin serumu, ürün bilgi sayfasında listelenen çeşitli kalite kontrol testlerinden geçmelidir.</a:t>
            </a:r>
          </a:p>
          <a:p>
            <a:endParaRPr lang="tr-TR" dirty="0"/>
          </a:p>
          <a:p>
            <a:r>
              <a:rPr lang="tr-TR" dirty="0"/>
              <a:t>Çoğu serum ürünü; büyüme teşviki, klonlama etkinliği ve kaplama etkinliği testleri dahil olmak üzere hücre kültürü testlerine tabi tutulur.</a:t>
            </a:r>
          </a:p>
        </p:txBody>
      </p:sp>
    </p:spTree>
    <p:extLst>
      <p:ext uri="{BB962C8B-B14F-4D97-AF65-F5344CB8AC3E}">
        <p14:creationId xmlns:p14="http://schemas.microsoft.com/office/powerpoint/2010/main" val="1681143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92587" y="404664"/>
            <a:ext cx="8229600" cy="1143000"/>
          </a:xfrm>
        </p:spPr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Hücre Büyümesinin Aşamaları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92587" y="1772816"/>
            <a:ext cx="8229600" cy="4525963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tr-TR" b="1" dirty="0">
                <a:solidFill>
                  <a:srgbClr val="7030A0"/>
                </a:solidFill>
              </a:rPr>
              <a:t>1. </a:t>
            </a:r>
            <a:r>
              <a:rPr lang="tr-TR" b="1" dirty="0" err="1">
                <a:solidFill>
                  <a:srgbClr val="7030A0"/>
                </a:solidFill>
              </a:rPr>
              <a:t>Lag</a:t>
            </a:r>
            <a:r>
              <a:rPr lang="tr-TR" b="1" dirty="0">
                <a:solidFill>
                  <a:srgbClr val="7030A0"/>
                </a:solidFill>
              </a:rPr>
              <a:t> Faz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b="1" dirty="0">
                <a:solidFill>
                  <a:srgbClr val="7030A0"/>
                </a:solidFill>
              </a:rPr>
              <a:t>2. </a:t>
            </a:r>
            <a:r>
              <a:rPr lang="tr-TR" b="1" dirty="0" err="1">
                <a:solidFill>
                  <a:srgbClr val="7030A0"/>
                </a:solidFill>
              </a:rPr>
              <a:t>Log</a:t>
            </a:r>
            <a:r>
              <a:rPr lang="tr-TR" b="1" dirty="0">
                <a:solidFill>
                  <a:srgbClr val="7030A0"/>
                </a:solidFill>
              </a:rPr>
              <a:t>(Logaritmik büyüme) Faz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b="1" dirty="0">
                <a:solidFill>
                  <a:srgbClr val="7030A0"/>
                </a:solidFill>
              </a:rPr>
              <a:t>3. Durağan Faz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tr-TR" b="1" dirty="0">
                <a:solidFill>
                  <a:srgbClr val="7030A0"/>
                </a:solidFill>
              </a:rPr>
              <a:t>4. Ölüm (Düşüş) Fazı</a:t>
            </a:r>
          </a:p>
          <a:p>
            <a:endParaRPr lang="tr-TR" b="1" dirty="0">
              <a:solidFill>
                <a:srgbClr val="7030A0"/>
              </a:solidFill>
            </a:endParaRPr>
          </a:p>
          <a:p>
            <a:endParaRPr lang="tr-TR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F8ACAD5-0CAB-45D0-96B7-5117F5835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sz="3600" u="sng" dirty="0">
                <a:solidFill>
                  <a:srgbClr val="FF0000"/>
                </a:solidFill>
              </a:rPr>
              <a:t>Serum üzerinde yapılan standart testler</a:t>
            </a:r>
            <a:br>
              <a:rPr lang="tr-TR" dirty="0"/>
            </a:b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11CF6642-4735-41C7-86DC-F9AE50B4E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925144"/>
          </a:xfrm>
        </p:spPr>
        <p:txBody>
          <a:bodyPr>
            <a:normAutofit fontScale="92500" lnSpcReduction="20000"/>
          </a:bodyPr>
          <a:lstStyle/>
          <a:p>
            <a:r>
              <a:rPr lang="tr-TR" dirty="0" err="1"/>
              <a:t>Sterilite</a:t>
            </a:r>
            <a:endParaRPr lang="tr-TR" dirty="0"/>
          </a:p>
          <a:p>
            <a:r>
              <a:rPr lang="tr-TR" dirty="0"/>
              <a:t>Virüs </a:t>
            </a:r>
            <a:r>
              <a:rPr lang="tr-TR" dirty="0" err="1"/>
              <a:t>Kontaminasyonu</a:t>
            </a:r>
            <a:endParaRPr lang="tr-TR" dirty="0"/>
          </a:p>
          <a:p>
            <a:r>
              <a:rPr lang="tr-TR" dirty="0" err="1"/>
              <a:t>Mikoplazma</a:t>
            </a:r>
            <a:r>
              <a:rPr lang="tr-TR" dirty="0"/>
              <a:t> </a:t>
            </a:r>
            <a:r>
              <a:rPr lang="tr-TR" dirty="0" err="1"/>
              <a:t>Kontaminasyonu</a:t>
            </a:r>
            <a:endParaRPr lang="tr-TR" dirty="0"/>
          </a:p>
          <a:p>
            <a:r>
              <a:rPr lang="tr-TR" dirty="0" err="1"/>
              <a:t>Endotoksin</a:t>
            </a:r>
            <a:endParaRPr lang="tr-TR" dirty="0"/>
          </a:p>
          <a:p>
            <a:r>
              <a:rPr lang="tr-TR" dirty="0"/>
              <a:t>Hemoglobin</a:t>
            </a:r>
          </a:p>
          <a:p>
            <a:r>
              <a:rPr lang="tr-TR" dirty="0"/>
              <a:t>Toplam protein</a:t>
            </a:r>
          </a:p>
          <a:p>
            <a:r>
              <a:rPr lang="tr-TR" dirty="0" err="1"/>
              <a:t>İmmünoglobulin</a:t>
            </a:r>
            <a:endParaRPr lang="tr-TR" dirty="0"/>
          </a:p>
          <a:p>
            <a:r>
              <a:rPr lang="tr-TR" dirty="0"/>
              <a:t>Hormon Testi</a:t>
            </a:r>
          </a:p>
          <a:p>
            <a:r>
              <a:rPr lang="tr-TR" dirty="0" err="1"/>
              <a:t>pH</a:t>
            </a:r>
            <a:r>
              <a:rPr lang="tr-TR" dirty="0"/>
              <a:t> (oda sıcaklığında)</a:t>
            </a:r>
          </a:p>
          <a:p>
            <a:r>
              <a:rPr lang="tr-TR" dirty="0" err="1"/>
              <a:t>Osmolalitesi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2276383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87224AA-3CB5-4460-BE89-0FC9C2D1B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Serumun Dezavantajları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862F46E-2214-433B-8D0C-5D27631DD7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tr-TR" dirty="0"/>
              <a:t>Bununla birlikte, ortam içinde serum kullanılması, yüksek maliyet, standardizasyon, özgüllük ve değişkenlik sorunları ve belirli hücre kültürleri üzerinde büyümenin </a:t>
            </a:r>
            <a:r>
              <a:rPr lang="tr-TR" dirty="0" err="1"/>
              <a:t>inhibisyonu</a:t>
            </a:r>
            <a:r>
              <a:rPr lang="tr-TR" dirty="0"/>
              <a:t> gibi istenmeyen etkiler gibi bir dizi dezavantaja sahiptir.</a:t>
            </a:r>
          </a:p>
          <a:p>
            <a:pPr algn="just"/>
            <a:endParaRPr lang="tr-TR" dirty="0"/>
          </a:p>
          <a:p>
            <a:pPr algn="just"/>
            <a:r>
              <a:rPr lang="tr-TR" dirty="0">
                <a:solidFill>
                  <a:srgbClr val="7030A0"/>
                </a:solidFill>
              </a:rPr>
              <a:t>Serum bilinen bir kaynaktan elde edilmezse, </a:t>
            </a:r>
            <a:r>
              <a:rPr lang="tr-TR" dirty="0" err="1">
                <a:solidFill>
                  <a:srgbClr val="7030A0"/>
                </a:solidFill>
              </a:rPr>
              <a:t>kontaminasyon</a:t>
            </a:r>
            <a:r>
              <a:rPr lang="tr-TR" dirty="0">
                <a:solidFill>
                  <a:srgbClr val="7030A0"/>
                </a:solidFill>
              </a:rPr>
              <a:t> başarılı hücre kültürü deneyleri için ciddi bir tehdit oluşturabilir.</a:t>
            </a:r>
          </a:p>
        </p:txBody>
      </p:sp>
    </p:spTree>
    <p:extLst>
      <p:ext uri="{BB962C8B-B14F-4D97-AF65-F5344CB8AC3E}">
        <p14:creationId xmlns:p14="http://schemas.microsoft.com/office/powerpoint/2010/main" val="280995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4A72E0A3-E32B-4841-A7BD-8E40917170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488" y="908150"/>
            <a:ext cx="8963025" cy="50417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27125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189C718-6145-42D5-9593-728A42015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Hücre Kültür Ortamı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D81917CD-C104-466C-B1F8-23BB0ECB46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586" y="1730227"/>
            <a:ext cx="4978896" cy="4853135"/>
          </a:xfrm>
        </p:spPr>
        <p:txBody>
          <a:bodyPr>
            <a:normAutofit/>
          </a:bodyPr>
          <a:lstStyle/>
          <a:p>
            <a:r>
              <a:rPr lang="tr-TR" dirty="0"/>
              <a:t>3 temel ortam sınıfı vardır:</a:t>
            </a:r>
          </a:p>
          <a:p>
            <a:pPr marL="0" indent="0">
              <a:buNone/>
            </a:pPr>
            <a:endParaRPr lang="tr-TR" dirty="0"/>
          </a:p>
          <a:p>
            <a:pPr lvl="1"/>
            <a:r>
              <a:rPr lang="tr-TR" sz="3200" dirty="0"/>
              <a:t>Bazal Ortam</a:t>
            </a:r>
          </a:p>
          <a:p>
            <a:pPr lvl="1"/>
            <a:r>
              <a:rPr lang="tr-TR" sz="3200" dirty="0"/>
              <a:t>İndirgenmiş Serum Ortamı</a:t>
            </a:r>
          </a:p>
          <a:p>
            <a:pPr lvl="1"/>
            <a:r>
              <a:rPr lang="tr-TR" sz="3200" dirty="0" err="1"/>
              <a:t>Serumsuz</a:t>
            </a:r>
            <a:r>
              <a:rPr lang="tr-TR" sz="3200" dirty="0"/>
              <a:t> Ortam</a:t>
            </a:r>
          </a:p>
          <a:p>
            <a:pPr lvl="1"/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6F13750B-8A96-45C9-A62B-666E86C367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300" y="2276872"/>
            <a:ext cx="3629025" cy="38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48823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EDD967E-3507-4D7B-BA82-1274CBDA87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Hücre Kültür Ortamı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F265948-7AED-4D3A-AF5F-3F788BD2E0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u="sng" dirty="0"/>
              <a:t>Bazal Ortam:</a:t>
            </a:r>
          </a:p>
          <a:p>
            <a:pPr marL="0" indent="0">
              <a:buNone/>
            </a:pPr>
            <a:endParaRPr lang="tr-TR" dirty="0"/>
          </a:p>
          <a:p>
            <a:pPr lvl="1"/>
            <a:r>
              <a:rPr lang="tr-TR" dirty="0">
                <a:solidFill>
                  <a:schemeClr val="accent1"/>
                </a:solidFill>
              </a:rPr>
              <a:t>Amino asit, vitamin, inorganik tuzlar ve karbon kaynağı olarak glikoz</a:t>
            </a:r>
            <a:r>
              <a:rPr lang="tr-TR" dirty="0"/>
              <a:t> içerir.</a:t>
            </a:r>
          </a:p>
          <a:p>
            <a:pPr lvl="1"/>
            <a:endParaRPr lang="tr-TR" dirty="0"/>
          </a:p>
          <a:p>
            <a:pPr lvl="1"/>
            <a:endParaRPr lang="tr-TR" dirty="0"/>
          </a:p>
          <a:p>
            <a:pPr lvl="1"/>
            <a:r>
              <a:rPr lang="tr-TR" dirty="0"/>
              <a:t>Bazal ortam </a:t>
            </a:r>
            <a:r>
              <a:rPr lang="tr-TR" dirty="0" err="1"/>
              <a:t>formülasyonları</a:t>
            </a:r>
            <a:r>
              <a:rPr lang="tr-TR" dirty="0"/>
              <a:t> ayrıca </a:t>
            </a:r>
            <a:r>
              <a:rPr lang="tr-TR" dirty="0">
                <a:solidFill>
                  <a:schemeClr val="accent1"/>
                </a:solidFill>
              </a:rPr>
              <a:t>serum</a:t>
            </a:r>
            <a:r>
              <a:rPr lang="tr-TR" dirty="0"/>
              <a:t> ile desteklenmelidir.</a:t>
            </a:r>
          </a:p>
        </p:txBody>
      </p:sp>
    </p:spTree>
    <p:extLst>
      <p:ext uri="{BB962C8B-B14F-4D97-AF65-F5344CB8AC3E}">
        <p14:creationId xmlns:p14="http://schemas.microsoft.com/office/powerpoint/2010/main" val="31117235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7BED9C2-8460-4B21-AE9A-A4207E345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Hücre Kültür Ortamı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0686DF03-852A-40F4-A453-F902CBDC13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u="sng" dirty="0"/>
              <a:t>İndirgenmiş Serum Ortamı:</a:t>
            </a:r>
          </a:p>
          <a:p>
            <a:pPr marL="0" indent="0">
              <a:buNone/>
            </a:pPr>
            <a:endParaRPr lang="tr-TR" b="1" u="sng" dirty="0"/>
          </a:p>
          <a:p>
            <a:pPr lvl="1"/>
            <a:r>
              <a:rPr lang="tr-TR" u="sng" dirty="0"/>
              <a:t>Serum miktarının azalması </a:t>
            </a:r>
            <a:r>
              <a:rPr lang="tr-TR" dirty="0"/>
              <a:t>ile besin maddeleri ve hayvan kaynaklı faktörlerle zenginleştirilmiş bazal ortam </a:t>
            </a:r>
            <a:r>
              <a:rPr lang="tr-TR" dirty="0" err="1"/>
              <a:t>formülasyonlarıdır</a:t>
            </a:r>
            <a:r>
              <a:rPr lang="tr-TR" dirty="0"/>
              <a:t>.</a:t>
            </a:r>
          </a:p>
          <a:p>
            <a:pPr lvl="1"/>
            <a:endParaRPr lang="tr-TR" b="1" u="sng" dirty="0"/>
          </a:p>
          <a:p>
            <a:pPr lvl="1"/>
            <a:endParaRPr lang="tr-TR" b="1" u="sng" dirty="0"/>
          </a:p>
        </p:txBody>
      </p:sp>
    </p:spTree>
    <p:extLst>
      <p:ext uri="{BB962C8B-B14F-4D97-AF65-F5344CB8AC3E}">
        <p14:creationId xmlns:p14="http://schemas.microsoft.com/office/powerpoint/2010/main" val="215236517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56A22152-C4ED-4D94-86C8-BB70E1CF43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Hücre Kültür Ortamı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3DC481B-C8B0-4B6B-A391-8E7F682D51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u="sng" dirty="0" err="1"/>
              <a:t>Serumsuz</a:t>
            </a:r>
            <a:r>
              <a:rPr lang="tr-TR" b="1" u="sng" dirty="0"/>
              <a:t> Ortam:</a:t>
            </a:r>
          </a:p>
          <a:p>
            <a:endParaRPr lang="tr-TR" b="1" u="sng" dirty="0"/>
          </a:p>
          <a:p>
            <a:pPr lvl="1"/>
            <a:r>
              <a:rPr lang="tr-TR" dirty="0"/>
              <a:t>Uygun beslenme ve </a:t>
            </a:r>
            <a:r>
              <a:rPr lang="tr-TR" dirty="0" err="1"/>
              <a:t>hormonal</a:t>
            </a:r>
            <a:r>
              <a:rPr lang="tr-TR" dirty="0"/>
              <a:t> </a:t>
            </a:r>
            <a:r>
              <a:rPr lang="tr-TR" dirty="0" err="1"/>
              <a:t>formülasyonlar</a:t>
            </a:r>
            <a:r>
              <a:rPr lang="tr-TR" dirty="0"/>
              <a:t> serumun tamamen yerini alır.</a:t>
            </a:r>
          </a:p>
          <a:p>
            <a:pPr lvl="1"/>
            <a:endParaRPr lang="tr-TR" dirty="0"/>
          </a:p>
          <a:p>
            <a:pPr lvl="1"/>
            <a:r>
              <a:rPr lang="tr-TR" dirty="0"/>
              <a:t>Büyüme faktörleri ile birlikte </a:t>
            </a:r>
            <a:r>
              <a:rPr lang="tr-TR" dirty="0" err="1"/>
              <a:t>serumsuz</a:t>
            </a:r>
            <a:r>
              <a:rPr lang="tr-TR" dirty="0"/>
              <a:t> ortam, birincil hücre kültürü için seçici ortam yapma yeteneğine sahiptir.</a:t>
            </a:r>
          </a:p>
        </p:txBody>
      </p:sp>
    </p:spTree>
    <p:extLst>
      <p:ext uri="{BB962C8B-B14F-4D97-AF65-F5344CB8AC3E}">
        <p14:creationId xmlns:p14="http://schemas.microsoft.com/office/powerpoint/2010/main" val="225251134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021E2E65-4FBC-449C-99F5-3839C4D40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978" y="404664"/>
            <a:ext cx="8229600" cy="1143000"/>
          </a:xfrm>
        </p:spPr>
        <p:txBody>
          <a:bodyPr/>
          <a:lstStyle/>
          <a:p>
            <a:r>
              <a:rPr lang="tr-TR" dirty="0" err="1">
                <a:solidFill>
                  <a:srgbClr val="FF0000"/>
                </a:solidFill>
              </a:rPr>
              <a:t>Serumsuz</a:t>
            </a:r>
            <a:r>
              <a:rPr lang="tr-TR" dirty="0">
                <a:solidFill>
                  <a:srgbClr val="FF0000"/>
                </a:solidFill>
              </a:rPr>
              <a:t> Ortam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BE123995-F061-4495-BD10-4BCEDF0FC1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</p:spPr>
        <p:txBody>
          <a:bodyPr/>
          <a:lstStyle/>
          <a:p>
            <a:pPr algn="just">
              <a:lnSpc>
                <a:spcPct val="150000"/>
              </a:lnSpc>
            </a:pPr>
            <a:r>
              <a:rPr lang="tr-TR" dirty="0" err="1"/>
              <a:t>Serumsuz</a:t>
            </a:r>
            <a:r>
              <a:rPr lang="tr-TR" dirty="0"/>
              <a:t> ortam kullanmanın başlıca avantajlarından biri, büyüme faktörlerinin uygun kombinasyonunu seçerek ortamın spesifik hücre tipleri için seçici hale getirilebilmesidir.</a:t>
            </a:r>
          </a:p>
        </p:txBody>
      </p:sp>
    </p:spTree>
    <p:extLst>
      <p:ext uri="{BB962C8B-B14F-4D97-AF65-F5344CB8AC3E}">
        <p14:creationId xmlns:p14="http://schemas.microsoft.com/office/powerpoint/2010/main" val="145684597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3609341C-C100-4506-B85A-94D30B714C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9696" y="68263"/>
            <a:ext cx="8284608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43942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B3DB216-B597-40C7-B8F6-3C530A6F7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Hücre Kültür Ortamı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F7E33288-49BD-405C-8EA7-BC8B8FB9AC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tr-TR" dirty="0"/>
              <a:t>Sık Kullanılan Ortamlar</a:t>
            </a:r>
          </a:p>
          <a:p>
            <a:pPr lvl="1"/>
            <a:r>
              <a:rPr lang="tr-TR" dirty="0"/>
              <a:t>GMEM, EMEM,DMEM, RPMI </a:t>
            </a:r>
            <a:r>
              <a:rPr lang="tr-TR" dirty="0" err="1"/>
              <a:t>vb</a:t>
            </a:r>
            <a:endParaRPr lang="tr-TR" dirty="0"/>
          </a:p>
          <a:p>
            <a:r>
              <a:rPr lang="tr-TR" dirty="0"/>
              <a:t>Medyum bunlarla desteklenir:</a:t>
            </a:r>
          </a:p>
          <a:p>
            <a:pPr lvl="1"/>
            <a:r>
              <a:rPr lang="tr-TR" dirty="0"/>
              <a:t>Antibiyotik</a:t>
            </a:r>
          </a:p>
          <a:p>
            <a:pPr lvl="1"/>
            <a:r>
              <a:rPr lang="tr-TR" dirty="0"/>
              <a:t>BSA</a:t>
            </a:r>
          </a:p>
          <a:p>
            <a:pPr lvl="1"/>
            <a:r>
              <a:rPr lang="tr-TR" dirty="0" err="1"/>
              <a:t>Na</a:t>
            </a:r>
            <a:r>
              <a:rPr lang="tr-TR" dirty="0"/>
              <a:t>- bikarbonat</a:t>
            </a:r>
          </a:p>
          <a:p>
            <a:pPr lvl="1"/>
            <a:r>
              <a:rPr lang="tr-TR" dirty="0"/>
              <a:t>L-</a:t>
            </a:r>
            <a:r>
              <a:rPr lang="tr-TR" dirty="0" err="1"/>
              <a:t>glumat</a:t>
            </a:r>
            <a:endParaRPr lang="tr-TR" dirty="0"/>
          </a:p>
          <a:p>
            <a:pPr lvl="1"/>
            <a:r>
              <a:rPr lang="tr-TR" dirty="0" err="1"/>
              <a:t>Na</a:t>
            </a:r>
            <a:r>
              <a:rPr lang="tr-TR" dirty="0"/>
              <a:t>- </a:t>
            </a:r>
            <a:r>
              <a:rPr lang="tr-TR" dirty="0" err="1"/>
              <a:t>piruvat</a:t>
            </a:r>
            <a:endParaRPr lang="tr-TR" dirty="0"/>
          </a:p>
          <a:p>
            <a:pPr lvl="1"/>
            <a:r>
              <a:rPr lang="tr-TR" dirty="0"/>
              <a:t>HEPES</a:t>
            </a:r>
          </a:p>
          <a:p>
            <a:pPr lvl="1"/>
            <a:r>
              <a:rPr lang="tr-TR" dirty="0"/>
              <a:t>Büyüme faktörleri vb.</a:t>
            </a:r>
          </a:p>
          <a:p>
            <a:pPr lvl="1"/>
            <a:endParaRPr lang="tr-TR" dirty="0"/>
          </a:p>
          <a:p>
            <a:pPr lvl="1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526924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1. </a:t>
            </a:r>
            <a:r>
              <a:rPr lang="tr-TR" b="1" dirty="0" err="1">
                <a:solidFill>
                  <a:srgbClr val="FF0000"/>
                </a:solidFill>
              </a:rPr>
              <a:t>Lag</a:t>
            </a:r>
            <a:r>
              <a:rPr lang="tr-TR" b="1" dirty="0">
                <a:solidFill>
                  <a:srgbClr val="FF0000"/>
                </a:solidFill>
              </a:rPr>
              <a:t> Faz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tr-TR" b="1" u="sng" dirty="0">
                <a:solidFill>
                  <a:srgbClr val="7030A0"/>
                </a:solidFill>
              </a:rPr>
              <a:t>Bu aşamada hücreler bölünmez.</a:t>
            </a:r>
          </a:p>
          <a:p>
            <a:pPr algn="just">
              <a:lnSpc>
                <a:spcPct val="150000"/>
              </a:lnSpc>
            </a:pPr>
            <a:r>
              <a:rPr lang="tr-TR" dirty="0"/>
              <a:t>Bu süre zarfında </a:t>
            </a:r>
            <a:r>
              <a:rPr lang="tr-TR" b="1" u="sng" dirty="0">
                <a:solidFill>
                  <a:srgbClr val="0070C0"/>
                </a:solidFill>
              </a:rPr>
              <a:t>hücreler kültür koşullarına uyum sağlar.</a:t>
            </a:r>
            <a:endParaRPr lang="tr-TR" dirty="0"/>
          </a:p>
          <a:p>
            <a:pPr algn="just">
              <a:lnSpc>
                <a:spcPct val="150000"/>
              </a:lnSpc>
            </a:pPr>
            <a:r>
              <a:rPr lang="tr-TR" dirty="0"/>
              <a:t>Bu fazın uzunluğu, </a:t>
            </a:r>
            <a:r>
              <a:rPr lang="tr-TR" dirty="0" err="1"/>
              <a:t>altkültür</a:t>
            </a:r>
            <a:r>
              <a:rPr lang="tr-TR" dirty="0"/>
              <a:t> sırasında hücre hattının büyüme fazına ve ayrıca ekilen hücre sayısına bağlı değişebilir.</a:t>
            </a: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25899C24-3AF1-43D0-8B0C-4B2715A3A8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tr-TR" dirty="0"/>
              <a:t>Sık Kullanılan Ortamlar</a:t>
            </a: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B716CC09-BBF4-412F-B6C9-33E8FA2847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7047" y="1600200"/>
            <a:ext cx="6989905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2771495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1A92225-EBFD-4A3C-8743-78AFA1B8B5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04" y="248063"/>
            <a:ext cx="7643192" cy="685801"/>
          </a:xfrm>
        </p:spPr>
        <p:txBody>
          <a:bodyPr>
            <a:normAutofit fontScale="90000"/>
          </a:bodyPr>
          <a:lstStyle/>
          <a:p>
            <a:r>
              <a:rPr lang="tr-TR" dirty="0">
                <a:solidFill>
                  <a:srgbClr val="FF0000"/>
                </a:solidFill>
              </a:rPr>
              <a:t>Dengeli tuz solüsyonu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904DB99-D47D-4CF3-B280-87EE221204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372" y="1196752"/>
            <a:ext cx="8219256" cy="3705275"/>
          </a:xfrm>
        </p:spPr>
        <p:txBody>
          <a:bodyPr>
            <a:normAutofit fontScale="92500"/>
          </a:bodyPr>
          <a:lstStyle/>
          <a:p>
            <a:r>
              <a:rPr lang="tr-TR" dirty="0"/>
              <a:t>Dengeli tuz çözeltisi, in </a:t>
            </a:r>
            <a:r>
              <a:rPr lang="tr-TR" dirty="0" err="1"/>
              <a:t>vitro</a:t>
            </a:r>
            <a:r>
              <a:rPr lang="tr-TR" dirty="0"/>
              <a:t> hücrelerin yapısal ve fiziksel bütünlüğünü, </a:t>
            </a:r>
            <a:r>
              <a:rPr lang="tr-TR" dirty="0" err="1"/>
              <a:t>pH</a:t>
            </a:r>
            <a:r>
              <a:rPr lang="tr-TR" dirty="0"/>
              <a:t> ve </a:t>
            </a:r>
            <a:r>
              <a:rPr lang="tr-TR" dirty="0" err="1"/>
              <a:t>ozmotik</a:t>
            </a:r>
            <a:r>
              <a:rPr lang="tr-TR" dirty="0"/>
              <a:t> basıncını koruyan bir ortam sağlayabilir.</a:t>
            </a:r>
          </a:p>
          <a:p>
            <a:r>
              <a:rPr lang="tr-TR" dirty="0" err="1"/>
              <a:t>Ozmolariteyi</a:t>
            </a:r>
            <a:r>
              <a:rPr lang="tr-TR" dirty="0"/>
              <a:t> korumak.</a:t>
            </a:r>
          </a:p>
          <a:p>
            <a:r>
              <a:rPr lang="tr-TR" dirty="0" err="1"/>
              <a:t>Membran</a:t>
            </a:r>
            <a:r>
              <a:rPr lang="tr-TR" dirty="0"/>
              <a:t> potansiyelini düzenler (</a:t>
            </a:r>
            <a:r>
              <a:rPr lang="tr-TR" dirty="0" err="1"/>
              <a:t>Na</a:t>
            </a:r>
            <a:r>
              <a:rPr lang="tr-TR" dirty="0"/>
              <a:t>+, K+,Ca+2)</a:t>
            </a:r>
          </a:p>
          <a:p>
            <a:r>
              <a:rPr lang="tr-TR" dirty="0"/>
              <a:t>Hücre bağlanması için iyonlar ve enzim </a:t>
            </a:r>
            <a:r>
              <a:rPr lang="tr-TR" dirty="0" err="1"/>
              <a:t>kofaktörleri</a:t>
            </a:r>
            <a:endParaRPr lang="tr-TR" dirty="0"/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B304627E-2871-4767-88A4-7F66F550891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473"/>
          <a:stretch/>
        </p:blipFill>
        <p:spPr>
          <a:xfrm>
            <a:off x="3526507" y="4293096"/>
            <a:ext cx="4867089" cy="197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7334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413E3E81-EAFD-42F3-8AF2-D74BC117586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5576" y="68262"/>
            <a:ext cx="7632848" cy="6721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4819698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6FBEDBF-FFA0-4291-8CE9-FF4B6ED8B9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rgbClr val="FF0000"/>
                </a:solidFill>
              </a:rPr>
              <a:t>Altkültür</a:t>
            </a:r>
            <a:r>
              <a:rPr lang="tr-TR" dirty="0">
                <a:solidFill>
                  <a:srgbClr val="FF0000"/>
                </a:solidFill>
              </a:rPr>
              <a:t> için Kriterler: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FA9957E-98E8-4BA0-9C2A-2141D7B9C2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tr-TR" b="1" u="sng" dirty="0">
                <a:solidFill>
                  <a:srgbClr val="0070C0"/>
                </a:solidFill>
              </a:rPr>
              <a:t>Kültürün yoğunluğu</a:t>
            </a:r>
            <a:r>
              <a:rPr lang="tr-TR" b="1" dirty="0">
                <a:solidFill>
                  <a:srgbClr val="0070C0"/>
                </a:solidFill>
              </a:rPr>
              <a:t>: </a:t>
            </a:r>
            <a:r>
              <a:rPr lang="tr-TR" dirty="0"/>
              <a:t>Normal hücreler </a:t>
            </a:r>
            <a:r>
              <a:rPr lang="tr-TR" dirty="0" err="1"/>
              <a:t>konfluent</a:t>
            </a:r>
            <a:r>
              <a:rPr lang="tr-TR" dirty="0"/>
              <a:t> hale gelir gelmez alt kültürlenmelidir.</a:t>
            </a:r>
          </a:p>
          <a:p>
            <a:r>
              <a:rPr lang="tr-TR" b="1" u="sng" dirty="0" err="1">
                <a:solidFill>
                  <a:srgbClr val="0070C0"/>
                </a:solidFill>
              </a:rPr>
              <a:t>Besiyerinin</a:t>
            </a:r>
            <a:r>
              <a:rPr lang="tr-TR" b="1" u="sng" dirty="0">
                <a:solidFill>
                  <a:srgbClr val="0070C0"/>
                </a:solidFill>
              </a:rPr>
              <a:t> tükenmesi: </a:t>
            </a:r>
            <a:r>
              <a:rPr lang="tr-TR" dirty="0"/>
              <a:t>Ortamın değiştirilmesi gerektiğini gösterir. Genellikle </a:t>
            </a:r>
            <a:r>
              <a:rPr lang="tr-TR" dirty="0" err="1"/>
              <a:t>pH'ta</a:t>
            </a:r>
            <a:r>
              <a:rPr lang="tr-TR" dirty="0"/>
              <a:t> bir düşüş, </a:t>
            </a:r>
            <a:r>
              <a:rPr lang="tr-TR" dirty="0" err="1"/>
              <a:t>altkültürün</a:t>
            </a:r>
            <a:r>
              <a:rPr lang="tr-TR" dirty="0"/>
              <a:t> gerekli olduğunu gösterir.</a:t>
            </a:r>
          </a:p>
          <a:p>
            <a:r>
              <a:rPr lang="tr-TR" b="1" u="sng" dirty="0">
                <a:solidFill>
                  <a:srgbClr val="0070C0"/>
                </a:solidFill>
              </a:rPr>
              <a:t>Son </a:t>
            </a:r>
            <a:r>
              <a:rPr lang="tr-TR" b="1" u="sng" dirty="0" err="1">
                <a:solidFill>
                  <a:srgbClr val="0070C0"/>
                </a:solidFill>
              </a:rPr>
              <a:t>altkültürden</a:t>
            </a:r>
            <a:r>
              <a:rPr lang="tr-TR" b="1" u="sng" dirty="0">
                <a:solidFill>
                  <a:srgbClr val="0070C0"/>
                </a:solidFill>
              </a:rPr>
              <a:t> bu yana geçen süre: </a:t>
            </a:r>
            <a:r>
              <a:rPr lang="tr-TR" dirty="0"/>
              <a:t>Rutin </a:t>
            </a:r>
            <a:r>
              <a:rPr lang="tr-TR" dirty="0" err="1"/>
              <a:t>altkültür</a:t>
            </a:r>
            <a:r>
              <a:rPr lang="tr-TR" dirty="0"/>
              <a:t> en iyi şekilde sıkı bir programa göre yapılır, böylece tekrarlanabilir davranış elde edilir ve izlenir.</a:t>
            </a:r>
          </a:p>
        </p:txBody>
      </p:sp>
    </p:spTree>
    <p:extLst>
      <p:ext uri="{BB962C8B-B14F-4D97-AF65-F5344CB8AC3E}">
        <p14:creationId xmlns:p14="http://schemas.microsoft.com/office/powerpoint/2010/main" val="277138601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C0E0B2B-1E1E-4F5C-A966-CC1F03647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04" y="317950"/>
            <a:ext cx="7643192" cy="1008334"/>
          </a:xfrm>
        </p:spPr>
        <p:txBody>
          <a:bodyPr>
            <a:normAutofit/>
          </a:bodyPr>
          <a:lstStyle/>
          <a:p>
            <a:r>
              <a:rPr lang="tr-TR" sz="3600" dirty="0" err="1"/>
              <a:t>Adherent</a:t>
            </a:r>
            <a:r>
              <a:rPr lang="tr-TR" sz="3600" dirty="0"/>
              <a:t> hücrelerin alt kültürlenmesi</a:t>
            </a: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938526FB-E849-4517-A15F-5C4D350EA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339" t="16151" r="11629" b="498"/>
          <a:stretch/>
        </p:blipFill>
        <p:spPr>
          <a:xfrm>
            <a:off x="1295005" y="1417638"/>
            <a:ext cx="6553989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83615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A88A926-9EA2-4766-AC05-D9406A6A2F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313" y="177467"/>
            <a:ext cx="7067128" cy="796950"/>
          </a:xfrm>
        </p:spPr>
        <p:txBody>
          <a:bodyPr>
            <a:normAutofit fontScale="90000"/>
          </a:bodyPr>
          <a:lstStyle/>
          <a:p>
            <a:r>
              <a:rPr lang="tr-TR" dirty="0" err="1">
                <a:solidFill>
                  <a:srgbClr val="FF0000"/>
                </a:solidFill>
              </a:rPr>
              <a:t>Adherent</a:t>
            </a:r>
            <a:r>
              <a:rPr lang="tr-TR" dirty="0">
                <a:solidFill>
                  <a:srgbClr val="FF0000"/>
                </a:solidFill>
              </a:rPr>
              <a:t> hücrelerin alt kültürlenmesi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13E3B95-B020-4DFB-B338-3CA45836AF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5483" y="1234444"/>
            <a:ext cx="6825482" cy="5411773"/>
          </a:xfrm>
        </p:spPr>
        <p:txBody>
          <a:bodyPr>
            <a:normAutofit/>
          </a:bodyPr>
          <a:lstStyle/>
          <a:p>
            <a:r>
              <a:rPr lang="tr-TR" sz="2400" dirty="0"/>
              <a:t>Ters bir mikroskop kullanarak hücrelerin durumunu inceleyin ve hücrelerin sağlıklı ve </a:t>
            </a:r>
            <a:r>
              <a:rPr lang="tr-TR" sz="2400" dirty="0" err="1"/>
              <a:t>konfluent</a:t>
            </a:r>
            <a:r>
              <a:rPr lang="tr-TR" sz="2400" dirty="0"/>
              <a:t> olduğundan emin olun.</a:t>
            </a:r>
          </a:p>
          <a:p>
            <a:r>
              <a:rPr lang="tr-TR" sz="2400" dirty="0"/>
              <a:t>Ortam </a:t>
            </a:r>
            <a:r>
              <a:rPr lang="tr-TR" sz="2400" dirty="0" err="1"/>
              <a:t>flasktan</a:t>
            </a:r>
            <a:r>
              <a:rPr lang="tr-TR" sz="2400" dirty="0"/>
              <a:t> uzaklaştırılır ve hücreler ılık PBS (magnezyum ve kalsiyum içermez) ile iki kez yıkanmalıdır.</a:t>
            </a:r>
          </a:p>
          <a:p>
            <a:r>
              <a:rPr lang="tr-TR" sz="2400" dirty="0"/>
              <a:t>Hücreler, ılık bir </a:t>
            </a:r>
            <a:r>
              <a:rPr lang="tr-TR" sz="2400" dirty="0" err="1"/>
              <a:t>tripsin</a:t>
            </a:r>
            <a:r>
              <a:rPr lang="tr-TR" sz="2400" dirty="0"/>
              <a:t> / EDTA çözeltisi çözeltisi kullanılarak kaldırılır ve </a:t>
            </a:r>
            <a:r>
              <a:rPr lang="tr-TR" sz="2400" dirty="0" err="1"/>
              <a:t>flask</a:t>
            </a:r>
            <a:r>
              <a:rPr lang="tr-TR" sz="2400" dirty="0"/>
              <a:t>, 5 dakika boyunca 37 ° C'de bırakılır.</a:t>
            </a:r>
          </a:p>
          <a:p>
            <a:pPr lvl="1"/>
            <a:r>
              <a:rPr lang="tr-TR" sz="2000" dirty="0"/>
              <a:t>Hücreler sadece hücreleri ayıracak kadar uzun </a:t>
            </a:r>
            <a:r>
              <a:rPr lang="tr-TR" sz="2000" dirty="0" err="1"/>
              <a:t>tripsin</a:t>
            </a:r>
            <a:r>
              <a:rPr lang="tr-TR" sz="2000" dirty="0"/>
              <a:t> uygulanmasına maruz bırakılmalıdır.</a:t>
            </a:r>
          </a:p>
          <a:p>
            <a:pPr lvl="1"/>
            <a:r>
              <a:rPr lang="tr-TR" sz="2000" dirty="0"/>
              <a:t>Uzun süreli maruz kalma, hücrelerdeki yüzey reseptörlerine zarar verebilir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id="{345FE968-BD0E-4D6B-A05F-5143435F407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855" t="14819"/>
          <a:stretch/>
        </p:blipFill>
        <p:spPr>
          <a:xfrm>
            <a:off x="6789999" y="1556792"/>
            <a:ext cx="2319146" cy="4207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95459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3D76884-2753-4057-8882-A8F086C73B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285253"/>
            <a:ext cx="6707088" cy="629136"/>
          </a:xfrm>
          <a:prstGeom prst="rect">
            <a:avLst/>
          </a:prstGeom>
        </p:spPr>
        <p:txBody>
          <a:bodyPr anchor="ctr">
            <a:normAutofit fontScale="90000"/>
          </a:bodyPr>
          <a:lstStyle/>
          <a:p>
            <a:r>
              <a:rPr lang="tr-TR" sz="3600" dirty="0" err="1">
                <a:solidFill>
                  <a:srgbClr val="FF0000"/>
                </a:solidFill>
              </a:rPr>
              <a:t>Adherent</a:t>
            </a:r>
            <a:r>
              <a:rPr lang="tr-TR" sz="3600" dirty="0">
                <a:solidFill>
                  <a:srgbClr val="FF0000"/>
                </a:solidFill>
              </a:rPr>
              <a:t> hücrelerin alt-kültürlenmesi</a:t>
            </a:r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254640F2-99CB-4675-8BE9-F22C3363F91A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l="62943" t="12200" b="-1"/>
          <a:stretch/>
        </p:blipFill>
        <p:spPr>
          <a:xfrm>
            <a:off x="6526560" y="1628800"/>
            <a:ext cx="2525018" cy="4104456"/>
          </a:xfrm>
          <a:prstGeom prst="rect">
            <a:avLst/>
          </a:prstGeom>
          <a:noFill/>
        </p:spPr>
      </p:pic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CA464BB4-9C0E-4DF0-9120-C2636566D5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23528" y="1268760"/>
            <a:ext cx="6059016" cy="516908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Kala</a:t>
            </a:r>
            <a:r>
              <a:rPr lang="tr-TR" dirty="0"/>
              <a:t>n </a:t>
            </a:r>
            <a:r>
              <a:rPr lang="tr-TR" dirty="0" err="1"/>
              <a:t>hücrele</a:t>
            </a:r>
            <a:r>
              <a:rPr lang="en-US" dirty="0" err="1"/>
              <a:t>ri</a:t>
            </a:r>
            <a:r>
              <a:rPr lang="en-US" dirty="0"/>
              <a:t> </a:t>
            </a:r>
            <a:r>
              <a:rPr lang="en-US" dirty="0" err="1"/>
              <a:t>serbest</a:t>
            </a:r>
            <a:r>
              <a:rPr lang="en-US" dirty="0"/>
              <a:t> </a:t>
            </a:r>
            <a:r>
              <a:rPr lang="en-US" dirty="0" err="1"/>
              <a:t>bırakmak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şişeye</a:t>
            </a:r>
            <a:r>
              <a:rPr lang="en-US" dirty="0"/>
              <a:t> </a:t>
            </a:r>
            <a:r>
              <a:rPr lang="en-US" dirty="0" err="1"/>
              <a:t>birkaç</a:t>
            </a:r>
            <a:r>
              <a:rPr lang="en-US" dirty="0"/>
              <a:t> </a:t>
            </a:r>
            <a:r>
              <a:rPr lang="en-US" dirty="0" err="1"/>
              <a:t>kez</a:t>
            </a:r>
            <a:r>
              <a:rPr lang="en-US" dirty="0"/>
              <a:t> </a:t>
            </a:r>
            <a:r>
              <a:rPr lang="en-US" dirty="0" err="1"/>
              <a:t>elin</a:t>
            </a:r>
            <a:r>
              <a:rPr lang="en-US" dirty="0"/>
              <a:t> </a:t>
            </a:r>
            <a:r>
              <a:rPr lang="en-US" dirty="0" err="1"/>
              <a:t>avuç</a:t>
            </a:r>
            <a:r>
              <a:rPr lang="en-US" dirty="0"/>
              <a:t> </a:t>
            </a:r>
            <a:r>
              <a:rPr lang="en-US" dirty="0" err="1"/>
              <a:t>içi</a:t>
            </a:r>
            <a:r>
              <a:rPr lang="en-US" dirty="0"/>
              <a:t> </a:t>
            </a:r>
            <a:r>
              <a:rPr lang="en-US" dirty="0" err="1"/>
              <a:t>ile</a:t>
            </a:r>
            <a:r>
              <a:rPr lang="en-US" dirty="0"/>
              <a:t> </a:t>
            </a:r>
            <a:r>
              <a:rPr lang="en-US" dirty="0" err="1"/>
              <a:t>hafifçe</a:t>
            </a:r>
            <a:r>
              <a:rPr lang="en-US" dirty="0"/>
              <a:t> </a:t>
            </a:r>
            <a:r>
              <a:rPr lang="en-US" dirty="0" err="1"/>
              <a:t>vurun</a:t>
            </a:r>
            <a:r>
              <a:rPr lang="en-US" dirty="0"/>
              <a:t>.</a:t>
            </a:r>
          </a:p>
          <a:p>
            <a:r>
              <a:rPr lang="en-US" dirty="0" err="1"/>
              <a:t>Tripsin</a:t>
            </a:r>
            <a:r>
              <a:rPr lang="tr-TR" dirty="0"/>
              <a:t>i</a:t>
            </a:r>
            <a:r>
              <a:rPr lang="en-US" dirty="0"/>
              <a:t> </a:t>
            </a:r>
            <a:r>
              <a:rPr lang="en-US" dirty="0" err="1"/>
              <a:t>inaktive</a:t>
            </a:r>
            <a:r>
              <a:rPr lang="en-US" dirty="0"/>
              <a:t> </a:t>
            </a:r>
            <a:r>
              <a:rPr lang="en-US" dirty="0" err="1"/>
              <a:t>etmek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hücrelere</a:t>
            </a:r>
            <a:r>
              <a:rPr lang="en-US" dirty="0"/>
              <a:t> </a:t>
            </a:r>
            <a:r>
              <a:rPr lang="en-US" dirty="0" err="1"/>
              <a:t>sıcak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tam </a:t>
            </a:r>
            <a:r>
              <a:rPr lang="en-US" dirty="0" err="1"/>
              <a:t>besi</a:t>
            </a:r>
            <a:r>
              <a:rPr lang="en-US" dirty="0"/>
              <a:t> </a:t>
            </a:r>
            <a:r>
              <a:rPr lang="en-US" dirty="0" err="1"/>
              <a:t>ortam</a:t>
            </a:r>
            <a:r>
              <a:rPr lang="en-US" dirty="0"/>
              <a:t> </a:t>
            </a:r>
            <a:r>
              <a:rPr lang="en-US" dirty="0" err="1"/>
              <a:t>eklenir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hücreler</a:t>
            </a:r>
            <a:r>
              <a:rPr lang="en-US" dirty="0"/>
              <a:t>, </a:t>
            </a:r>
            <a:r>
              <a:rPr lang="en-US" dirty="0" err="1"/>
              <a:t>hücre</a:t>
            </a:r>
            <a:r>
              <a:rPr lang="en-US" dirty="0"/>
              <a:t> </a:t>
            </a:r>
            <a:r>
              <a:rPr lang="en-US" dirty="0" err="1"/>
              <a:t>kümelerini</a:t>
            </a:r>
            <a:r>
              <a:rPr lang="en-US" dirty="0"/>
              <a:t> </a:t>
            </a:r>
            <a:r>
              <a:rPr lang="en-US" dirty="0" err="1"/>
              <a:t>ayırmak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birkaç</a:t>
            </a:r>
            <a:r>
              <a:rPr lang="en-US" dirty="0"/>
              <a:t> </a:t>
            </a:r>
            <a:r>
              <a:rPr lang="en-US" dirty="0" err="1"/>
              <a:t>kez</a:t>
            </a:r>
            <a:r>
              <a:rPr lang="en-US" dirty="0"/>
              <a:t> pi</a:t>
            </a:r>
            <a:r>
              <a:rPr lang="tr-TR" dirty="0"/>
              <a:t>p</a:t>
            </a:r>
            <a:r>
              <a:rPr lang="en-US" dirty="0" err="1"/>
              <a:t>etlenir</a:t>
            </a:r>
            <a:r>
              <a:rPr lang="en-US" dirty="0"/>
              <a:t>.</a:t>
            </a:r>
          </a:p>
          <a:p>
            <a:r>
              <a:rPr lang="en-US" dirty="0" err="1"/>
              <a:t>Flasktan</a:t>
            </a:r>
            <a:r>
              <a:rPr lang="en-US" dirty="0"/>
              <a:t> </a:t>
            </a:r>
            <a:r>
              <a:rPr lang="en-US" dirty="0" err="1"/>
              <a:t>hücre</a:t>
            </a:r>
            <a:r>
              <a:rPr lang="en-US" dirty="0"/>
              <a:t> </a:t>
            </a:r>
            <a:r>
              <a:rPr lang="en-US" dirty="0" err="1"/>
              <a:t>süspansiyonunu</a:t>
            </a:r>
            <a:r>
              <a:rPr lang="en-US" dirty="0"/>
              <a:t> </a:t>
            </a:r>
            <a:r>
              <a:rPr lang="en-US" dirty="0" err="1"/>
              <a:t>çıkarın</a:t>
            </a:r>
            <a:r>
              <a:rPr lang="en-US" dirty="0"/>
              <a:t> </a:t>
            </a:r>
            <a:r>
              <a:rPr lang="en-US" dirty="0" err="1"/>
              <a:t>ve</a:t>
            </a:r>
            <a:r>
              <a:rPr lang="en-US" dirty="0"/>
              <a:t> </a:t>
            </a:r>
            <a:r>
              <a:rPr lang="en-US" dirty="0" err="1"/>
              <a:t>steril</a:t>
            </a:r>
            <a:r>
              <a:rPr lang="en-US" dirty="0"/>
              <a:t> </a:t>
            </a:r>
            <a:r>
              <a:rPr lang="en-US" dirty="0" err="1"/>
              <a:t>bir</a:t>
            </a:r>
            <a:r>
              <a:rPr lang="en-US" dirty="0"/>
              <a:t> </a:t>
            </a:r>
            <a:r>
              <a:rPr lang="en-US" dirty="0" err="1"/>
              <a:t>falkona</a:t>
            </a:r>
            <a:r>
              <a:rPr lang="en-US" dirty="0"/>
              <a:t> </a:t>
            </a:r>
            <a:r>
              <a:rPr lang="en-US" dirty="0" err="1"/>
              <a:t>yerleştirin</a:t>
            </a:r>
            <a:endParaRPr lang="en-US" dirty="0"/>
          </a:p>
          <a:p>
            <a:r>
              <a:rPr lang="en-US" dirty="0" err="1"/>
              <a:t>Hücreleri</a:t>
            </a:r>
            <a:r>
              <a:rPr lang="en-US" dirty="0"/>
              <a:t> </a:t>
            </a:r>
            <a:r>
              <a:rPr lang="en-US" dirty="0" err="1"/>
              <a:t>çöktürmek</a:t>
            </a:r>
            <a:r>
              <a:rPr lang="en-US" dirty="0"/>
              <a:t> </a:t>
            </a:r>
            <a:r>
              <a:rPr lang="en-US" dirty="0" err="1"/>
              <a:t>için</a:t>
            </a:r>
            <a:r>
              <a:rPr lang="en-US" dirty="0"/>
              <a:t> </a:t>
            </a:r>
            <a:r>
              <a:rPr lang="en-US" dirty="0" err="1"/>
              <a:t>tipik</a:t>
            </a:r>
            <a:r>
              <a:rPr lang="en-US" dirty="0"/>
              <a:t> </a:t>
            </a:r>
            <a:r>
              <a:rPr lang="en-US" dirty="0" err="1"/>
              <a:t>olarak</a:t>
            </a:r>
            <a:r>
              <a:rPr lang="en-US" dirty="0"/>
              <a:t> 5 </a:t>
            </a:r>
            <a:r>
              <a:rPr lang="en-US" dirty="0" err="1"/>
              <a:t>dakika</a:t>
            </a:r>
            <a:r>
              <a:rPr lang="en-US" dirty="0"/>
              <a:t> </a:t>
            </a:r>
            <a:r>
              <a:rPr lang="en-US" dirty="0" err="1"/>
              <a:t>boyunca</a:t>
            </a:r>
            <a:r>
              <a:rPr lang="en-US" dirty="0"/>
              <a:t> 1000 </a:t>
            </a:r>
            <a:r>
              <a:rPr lang="en-US" dirty="0" err="1"/>
              <a:t>rpm'de</a:t>
            </a:r>
            <a:r>
              <a:rPr lang="en-US" dirty="0"/>
              <a:t> </a:t>
            </a:r>
            <a:r>
              <a:rPr lang="en-US" dirty="0" err="1"/>
              <a:t>santrifüjleyin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98855949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20AC8E94-87E7-447F-B2BC-E7283E792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tr-TR" dirty="0" err="1">
                <a:solidFill>
                  <a:srgbClr val="FF0000"/>
                </a:solidFill>
              </a:rPr>
              <a:t>Adherent</a:t>
            </a:r>
            <a:r>
              <a:rPr lang="tr-TR" dirty="0">
                <a:solidFill>
                  <a:srgbClr val="FF0000"/>
                </a:solidFill>
              </a:rPr>
              <a:t> hücrelerin </a:t>
            </a:r>
            <a:r>
              <a:rPr lang="tr-TR" dirty="0" err="1">
                <a:solidFill>
                  <a:srgbClr val="FF0000"/>
                </a:solidFill>
              </a:rPr>
              <a:t>altkültürlenmesi</a:t>
            </a:r>
            <a:endParaRPr lang="en-US" dirty="0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BF6F391-0D15-4E3E-88C1-6FBB77D29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5242594"/>
          </a:xfrm>
        </p:spPr>
        <p:txBody>
          <a:bodyPr>
            <a:noAutofit/>
          </a:bodyPr>
          <a:lstStyle/>
          <a:p>
            <a:r>
              <a:rPr lang="en-US" sz="2800" dirty="0" err="1"/>
              <a:t>Süpernatantı</a:t>
            </a:r>
            <a:r>
              <a:rPr lang="en-US" sz="2800" dirty="0"/>
              <a:t> </a:t>
            </a:r>
            <a:r>
              <a:rPr lang="en-US" sz="2800" dirty="0" err="1"/>
              <a:t>falkon</a:t>
            </a:r>
            <a:r>
              <a:rPr lang="en-US" sz="2800" dirty="0"/>
              <a:t> </a:t>
            </a:r>
            <a:r>
              <a:rPr lang="en-US" sz="2800" dirty="0" err="1"/>
              <a:t>tüpten</a:t>
            </a:r>
            <a:r>
              <a:rPr lang="en-US" sz="2800" dirty="0"/>
              <a:t> </a:t>
            </a:r>
            <a:r>
              <a:rPr lang="en-US" sz="2800" dirty="0" err="1"/>
              <a:t>dökün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peleti</a:t>
            </a:r>
            <a:r>
              <a:rPr lang="en-US" sz="2800" dirty="0"/>
              <a:t> tam </a:t>
            </a:r>
            <a:r>
              <a:rPr lang="en-US" sz="2800" dirty="0" err="1"/>
              <a:t>besi</a:t>
            </a:r>
            <a:r>
              <a:rPr lang="en-US" sz="2800" dirty="0"/>
              <a:t> </a:t>
            </a:r>
            <a:r>
              <a:rPr lang="en-US" sz="2800" dirty="0" err="1"/>
              <a:t>ortamda</a:t>
            </a:r>
            <a:r>
              <a:rPr lang="en-US" sz="2800" dirty="0"/>
              <a:t> </a:t>
            </a:r>
            <a:r>
              <a:rPr lang="en-US" sz="2800" dirty="0" err="1"/>
              <a:t>yeniden</a:t>
            </a:r>
            <a:r>
              <a:rPr lang="en-US" sz="2800" dirty="0"/>
              <a:t> </a:t>
            </a:r>
            <a:r>
              <a:rPr lang="en-US" sz="2800" dirty="0" err="1"/>
              <a:t>süspanse</a:t>
            </a:r>
            <a:r>
              <a:rPr lang="en-US" sz="2800" dirty="0"/>
              <a:t> </a:t>
            </a:r>
            <a:r>
              <a:rPr lang="en-US" sz="2800" dirty="0" err="1"/>
              <a:t>edin</a:t>
            </a:r>
            <a:r>
              <a:rPr lang="en-US" sz="2800" dirty="0"/>
              <a:t>.</a:t>
            </a:r>
          </a:p>
          <a:p>
            <a:r>
              <a:rPr lang="en-US" sz="2800" dirty="0" err="1"/>
              <a:t>Canlı</a:t>
            </a:r>
            <a:r>
              <a:rPr lang="en-US" sz="2800" dirty="0"/>
              <a:t> </a:t>
            </a:r>
            <a:r>
              <a:rPr lang="en-US" sz="2800" dirty="0" err="1"/>
              <a:t>bir</a:t>
            </a:r>
            <a:r>
              <a:rPr lang="en-US" sz="2800" dirty="0"/>
              <a:t> </a:t>
            </a:r>
            <a:r>
              <a:rPr lang="en-US" sz="2800" dirty="0" err="1"/>
              <a:t>hücre</a:t>
            </a:r>
            <a:r>
              <a:rPr lang="en-US" sz="2800" dirty="0"/>
              <a:t> </a:t>
            </a:r>
            <a:r>
              <a:rPr lang="en-US" sz="2800" dirty="0" err="1"/>
              <a:t>sayımı</a:t>
            </a:r>
            <a:r>
              <a:rPr lang="en-US" sz="2800" dirty="0"/>
              <a:t> </a:t>
            </a:r>
            <a:r>
              <a:rPr lang="en-US" sz="2800" dirty="0" err="1"/>
              <a:t>gerçekleştirin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gerekli</a:t>
            </a:r>
            <a:r>
              <a:rPr lang="en-US" sz="2800" dirty="0"/>
              <a:t> </a:t>
            </a:r>
            <a:r>
              <a:rPr lang="en-US" sz="2800" dirty="0" err="1"/>
              <a:t>yoğunlukta</a:t>
            </a:r>
            <a:r>
              <a:rPr lang="en-US" sz="2800" dirty="0"/>
              <a:t> </a:t>
            </a:r>
            <a:r>
              <a:rPr lang="en-US" sz="2800" dirty="0" err="1"/>
              <a:t>bir</a:t>
            </a:r>
            <a:r>
              <a:rPr lang="en-US" sz="2800" dirty="0"/>
              <a:t> </a:t>
            </a:r>
            <a:r>
              <a:rPr lang="en-US" sz="2800" dirty="0" err="1"/>
              <a:t>hücre</a:t>
            </a:r>
            <a:r>
              <a:rPr lang="en-US" sz="2800" dirty="0"/>
              <a:t> </a:t>
            </a:r>
            <a:r>
              <a:rPr lang="en-US" sz="2800" dirty="0" err="1"/>
              <a:t>alikuotu</a:t>
            </a:r>
            <a:r>
              <a:rPr lang="en-US" sz="2800" dirty="0"/>
              <a:t> </a:t>
            </a:r>
            <a:r>
              <a:rPr lang="en-US" sz="2800" dirty="0" err="1"/>
              <a:t>ile</a:t>
            </a:r>
            <a:r>
              <a:rPr lang="en-US" sz="2800" dirty="0"/>
              <a:t> </a:t>
            </a:r>
            <a:r>
              <a:rPr lang="en-US" sz="2800" dirty="0" err="1"/>
              <a:t>yeniden</a:t>
            </a:r>
            <a:r>
              <a:rPr lang="en-US" sz="2800" dirty="0"/>
              <a:t> </a:t>
            </a:r>
            <a:r>
              <a:rPr lang="en-US" sz="2800" dirty="0" err="1"/>
              <a:t>kültürleyin</a:t>
            </a:r>
            <a:endParaRPr lang="en-US" sz="2800" dirty="0"/>
          </a:p>
          <a:p>
            <a:r>
              <a:rPr lang="en-US" sz="2800" dirty="0" err="1"/>
              <a:t>Kullanılan</a:t>
            </a:r>
            <a:r>
              <a:rPr lang="en-US" sz="2800" dirty="0"/>
              <a:t> </a:t>
            </a:r>
            <a:r>
              <a:rPr lang="en-US" sz="2800" dirty="0" err="1"/>
              <a:t>kültür</a:t>
            </a:r>
            <a:r>
              <a:rPr lang="en-US" sz="2800" dirty="0"/>
              <a:t> </a:t>
            </a:r>
            <a:r>
              <a:rPr lang="en-US" sz="2800" dirty="0" err="1"/>
              <a:t>şişesinin</a:t>
            </a:r>
            <a:r>
              <a:rPr lang="en-US" sz="2800" dirty="0"/>
              <a:t> </a:t>
            </a:r>
            <a:r>
              <a:rPr lang="en-US" sz="2800" dirty="0" err="1"/>
              <a:t>boyutu</a:t>
            </a:r>
            <a:r>
              <a:rPr lang="en-US" sz="2800" dirty="0"/>
              <a:t>, </a:t>
            </a:r>
            <a:r>
              <a:rPr lang="en-US" sz="2800" dirty="0" err="1"/>
              <a:t>gerekli</a:t>
            </a:r>
            <a:r>
              <a:rPr lang="en-US" sz="2800" dirty="0"/>
              <a:t> </a:t>
            </a:r>
            <a:r>
              <a:rPr lang="en-US" sz="2800" dirty="0" err="1"/>
              <a:t>hücre</a:t>
            </a:r>
            <a:r>
              <a:rPr lang="en-US" sz="2800" dirty="0"/>
              <a:t> </a:t>
            </a:r>
            <a:r>
              <a:rPr lang="en-US" sz="2800" dirty="0" err="1"/>
              <a:t>sayısına</a:t>
            </a:r>
            <a:r>
              <a:rPr lang="en-US" sz="2800" dirty="0"/>
              <a:t> </a:t>
            </a:r>
            <a:r>
              <a:rPr lang="en-US" sz="2800" dirty="0" err="1"/>
              <a:t>bağlıdır</a:t>
            </a:r>
            <a:r>
              <a:rPr lang="en-US" sz="2800" dirty="0"/>
              <a:t>.</a:t>
            </a:r>
          </a:p>
          <a:p>
            <a:r>
              <a:rPr lang="en-US" sz="2800" dirty="0" err="1"/>
              <a:t>Şişeye</a:t>
            </a:r>
            <a:r>
              <a:rPr lang="en-US" sz="2800" dirty="0"/>
              <a:t> </a:t>
            </a:r>
            <a:r>
              <a:rPr lang="en-US" sz="2800" dirty="0" err="1"/>
              <a:t>uygun</a:t>
            </a:r>
            <a:r>
              <a:rPr lang="en-US" sz="2800" dirty="0"/>
              <a:t> </a:t>
            </a:r>
            <a:r>
              <a:rPr lang="en-US" sz="2800" dirty="0" err="1"/>
              <a:t>hacimde</a:t>
            </a:r>
            <a:r>
              <a:rPr lang="en-US" sz="2800" dirty="0"/>
              <a:t> tam </a:t>
            </a:r>
            <a:r>
              <a:rPr lang="en-US" sz="2800" dirty="0" err="1"/>
              <a:t>besi</a:t>
            </a:r>
            <a:r>
              <a:rPr lang="en-US" sz="2800" dirty="0"/>
              <a:t> </a:t>
            </a:r>
            <a:r>
              <a:rPr lang="en-US" sz="2800" dirty="0" err="1"/>
              <a:t>ortam</a:t>
            </a:r>
            <a:r>
              <a:rPr lang="en-US" sz="2800" dirty="0"/>
              <a:t> </a:t>
            </a:r>
            <a:r>
              <a:rPr lang="en-US" sz="2800" dirty="0" err="1"/>
              <a:t>eklenir</a:t>
            </a:r>
            <a:r>
              <a:rPr lang="en-US" sz="2800" dirty="0"/>
              <a:t>.</a:t>
            </a:r>
          </a:p>
          <a:p>
            <a:r>
              <a:rPr lang="en-US" sz="2800" dirty="0" err="1"/>
              <a:t>Hücre</a:t>
            </a:r>
            <a:r>
              <a:rPr lang="en-US" sz="2800" dirty="0"/>
              <a:t> </a:t>
            </a:r>
            <a:r>
              <a:rPr lang="en-US" sz="2800" dirty="0" err="1"/>
              <a:t>hattının</a:t>
            </a:r>
            <a:r>
              <a:rPr lang="en-US" sz="2800" dirty="0"/>
              <a:t> </a:t>
            </a:r>
            <a:r>
              <a:rPr lang="en-US" sz="2800" dirty="0" err="1"/>
              <a:t>bilinen</a:t>
            </a:r>
            <a:r>
              <a:rPr lang="en-US" sz="2800" dirty="0"/>
              <a:t> </a:t>
            </a:r>
            <a:r>
              <a:rPr lang="en-US" sz="2800" dirty="0" err="1"/>
              <a:t>bir</a:t>
            </a:r>
            <a:r>
              <a:rPr lang="en-US" sz="2800" dirty="0"/>
              <a:t> </a:t>
            </a:r>
            <a:r>
              <a:rPr lang="en-US" sz="2800" dirty="0" err="1"/>
              <a:t>bölünme</a:t>
            </a:r>
            <a:r>
              <a:rPr lang="en-US" sz="2800" dirty="0"/>
              <a:t> </a:t>
            </a:r>
            <a:r>
              <a:rPr lang="en-US" sz="2800" dirty="0" err="1"/>
              <a:t>oranı</a:t>
            </a:r>
            <a:r>
              <a:rPr lang="en-US" sz="2800" dirty="0"/>
              <a:t> </a:t>
            </a:r>
            <a:r>
              <a:rPr lang="en-US" sz="2800" dirty="0" err="1"/>
              <a:t>varsa</a:t>
            </a:r>
            <a:r>
              <a:rPr lang="en-US" sz="2800" dirty="0"/>
              <a:t>, </a:t>
            </a:r>
            <a:r>
              <a:rPr lang="en-US" sz="2800" dirty="0" err="1"/>
              <a:t>hücre</a:t>
            </a:r>
            <a:r>
              <a:rPr lang="en-US" sz="2800" dirty="0"/>
              <a:t> </a:t>
            </a:r>
            <a:r>
              <a:rPr lang="en-US" sz="2800" dirty="0" err="1"/>
              <a:t>sayımı</a:t>
            </a:r>
            <a:r>
              <a:rPr lang="en-US" sz="2800" dirty="0"/>
              <a:t> her zaman </a:t>
            </a:r>
            <a:r>
              <a:rPr lang="en-US" sz="2800" dirty="0" err="1"/>
              <a:t>gerekli</a:t>
            </a:r>
            <a:r>
              <a:rPr lang="en-US" sz="2800" dirty="0"/>
              <a:t> </a:t>
            </a:r>
            <a:r>
              <a:rPr lang="en-US" sz="2800" dirty="0" err="1"/>
              <a:t>olmayabilir</a:t>
            </a:r>
            <a:r>
              <a:rPr lang="en-US" sz="2800" dirty="0"/>
              <a:t>.</a:t>
            </a:r>
          </a:p>
          <a:p>
            <a:r>
              <a:rPr lang="en-US" sz="2800" dirty="0"/>
              <a:t>Her </a:t>
            </a:r>
            <a:r>
              <a:rPr lang="en-US" sz="2800" dirty="0" err="1"/>
              <a:t>şişeyi</a:t>
            </a:r>
            <a:r>
              <a:rPr lang="en-US" sz="2800" dirty="0"/>
              <a:t> </a:t>
            </a:r>
            <a:r>
              <a:rPr lang="en-US" sz="2800" dirty="0" err="1"/>
              <a:t>hücre</a:t>
            </a:r>
            <a:r>
              <a:rPr lang="en-US" sz="2800" dirty="0"/>
              <a:t> </a:t>
            </a:r>
            <a:r>
              <a:rPr lang="en-US" sz="2800" dirty="0" err="1"/>
              <a:t>satırı</a:t>
            </a:r>
            <a:r>
              <a:rPr lang="en-US" sz="2800" dirty="0"/>
              <a:t> </a:t>
            </a:r>
            <a:r>
              <a:rPr lang="en-US" sz="2800" dirty="0" err="1"/>
              <a:t>adı</a:t>
            </a:r>
            <a:r>
              <a:rPr lang="en-US" sz="2800" dirty="0"/>
              <a:t>, </a:t>
            </a:r>
            <a:r>
              <a:rPr lang="en-US" sz="2800" dirty="0" err="1"/>
              <a:t>geçiş</a:t>
            </a:r>
            <a:r>
              <a:rPr lang="en-US" sz="2800" dirty="0"/>
              <a:t> </a:t>
            </a:r>
            <a:r>
              <a:rPr lang="en-US" sz="2800" dirty="0" err="1"/>
              <a:t>numarası</a:t>
            </a:r>
            <a:r>
              <a:rPr lang="en-US" sz="2800" dirty="0"/>
              <a:t> </a:t>
            </a:r>
            <a:r>
              <a:rPr lang="en-US" sz="2800" dirty="0" err="1"/>
              <a:t>ve</a:t>
            </a:r>
            <a:r>
              <a:rPr lang="en-US" sz="2800" dirty="0"/>
              <a:t> </a:t>
            </a:r>
            <a:r>
              <a:rPr lang="en-US" sz="2800" dirty="0" err="1"/>
              <a:t>tarih</a:t>
            </a:r>
            <a:r>
              <a:rPr lang="en-US" sz="2800" dirty="0"/>
              <a:t> </a:t>
            </a:r>
            <a:r>
              <a:rPr lang="en-US" sz="2800" dirty="0" err="1"/>
              <a:t>ile</a:t>
            </a:r>
            <a:r>
              <a:rPr lang="en-US" sz="2800" dirty="0"/>
              <a:t> </a:t>
            </a:r>
            <a:r>
              <a:rPr lang="en-US" sz="2800" dirty="0" err="1"/>
              <a:t>etiketleyin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907412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6F9209C8-A7E8-46F3-A167-C01C9215E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436" y="260648"/>
            <a:ext cx="7067128" cy="706090"/>
          </a:xfrm>
        </p:spPr>
        <p:txBody>
          <a:bodyPr>
            <a:normAutofit fontScale="90000"/>
          </a:bodyPr>
          <a:lstStyle/>
          <a:p>
            <a:r>
              <a:rPr lang="tr-TR" dirty="0">
                <a:solidFill>
                  <a:srgbClr val="FF0000"/>
                </a:solidFill>
              </a:rPr>
              <a:t>Hücre Sayımı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44CCE83-690D-428D-AACF-E1350EAF61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313384"/>
            <a:ext cx="8229600" cy="5544616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tr-TR" sz="2800" dirty="0" err="1"/>
              <a:t>Sitotoksisite</a:t>
            </a:r>
            <a:r>
              <a:rPr lang="tr-TR" sz="2800" dirty="0"/>
              <a:t> testleri, </a:t>
            </a:r>
            <a:r>
              <a:rPr lang="tr-TR" sz="2800" dirty="0" err="1"/>
              <a:t>transfeksiyonlar</a:t>
            </a:r>
            <a:r>
              <a:rPr lang="tr-TR" sz="2800" dirty="0"/>
              <a:t>, hücre füzyon teknikleri, </a:t>
            </a:r>
            <a:r>
              <a:rPr lang="tr-TR" sz="2800" dirty="0" err="1"/>
              <a:t>kriyoprezervasyon</a:t>
            </a:r>
            <a:r>
              <a:rPr lang="tr-TR" sz="2800" dirty="0"/>
              <a:t> ve </a:t>
            </a:r>
            <a:r>
              <a:rPr lang="tr-TR" sz="2800" dirty="0" err="1"/>
              <a:t>altkültür</a:t>
            </a:r>
            <a:r>
              <a:rPr lang="tr-TR" sz="2800" dirty="0"/>
              <a:t> rutinleri gibi işlemlerden önce hücre sayısını ölçmek gerekir.</a:t>
            </a:r>
          </a:p>
          <a:p>
            <a:pPr algn="just">
              <a:lnSpc>
                <a:spcPct val="150000"/>
              </a:lnSpc>
            </a:pPr>
            <a:r>
              <a:rPr lang="tr-TR" sz="2800" dirty="0" err="1"/>
              <a:t>Tripan</a:t>
            </a:r>
            <a:r>
              <a:rPr lang="tr-TR" sz="2800" dirty="0"/>
              <a:t> mavisi, </a:t>
            </a:r>
            <a:r>
              <a:rPr lang="tr-TR" sz="2800" b="1" dirty="0">
                <a:solidFill>
                  <a:srgbClr val="7030A0"/>
                </a:solidFill>
              </a:rPr>
              <a:t>hücre sayımı ve hücrelerin </a:t>
            </a:r>
            <a:r>
              <a:rPr lang="tr-TR" sz="2800" b="1" dirty="0" err="1">
                <a:solidFill>
                  <a:srgbClr val="7030A0"/>
                </a:solidFill>
              </a:rPr>
              <a:t>yaşayabilirliğini</a:t>
            </a:r>
            <a:r>
              <a:rPr lang="tr-TR" sz="2800" b="1" dirty="0">
                <a:solidFill>
                  <a:srgbClr val="7030A0"/>
                </a:solidFill>
              </a:rPr>
              <a:t> ölçmek için mikroskopta en sık kullanılan boyadır.</a:t>
            </a:r>
          </a:p>
        </p:txBody>
      </p:sp>
    </p:spTree>
    <p:extLst>
      <p:ext uri="{BB962C8B-B14F-4D97-AF65-F5344CB8AC3E}">
        <p14:creationId xmlns:p14="http://schemas.microsoft.com/office/powerpoint/2010/main" val="157518772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476716BD-6E90-784B-AFEB-366B39415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Hücre Sayımı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EA2BDEB1-09E0-134E-AE88-9644FBA36C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525963"/>
          </a:xfrm>
        </p:spPr>
        <p:txBody>
          <a:bodyPr/>
          <a:lstStyle/>
          <a:p>
            <a:pPr algn="just"/>
            <a:r>
              <a:rPr lang="tr-TR" sz="2800" dirty="0" err="1"/>
              <a:t>Tripan</a:t>
            </a:r>
            <a:r>
              <a:rPr lang="tr-TR" sz="2800" dirty="0"/>
              <a:t> mavisi prensibi, </a:t>
            </a:r>
            <a:r>
              <a:rPr lang="tr-TR" sz="2800" dirty="0" err="1"/>
              <a:t>kromoforun</a:t>
            </a:r>
            <a:r>
              <a:rPr lang="tr-TR" sz="2800" dirty="0"/>
              <a:t> negatif yüklü olduğu ve zar zarar görmedikçe hücre ile etkileşmediği gerçeğine dayanır.</a:t>
            </a:r>
          </a:p>
          <a:p>
            <a:pPr algn="just"/>
            <a:r>
              <a:rPr lang="tr-TR" sz="2800" dirty="0"/>
              <a:t>Eşit hacimde hücre süspansiyonu ve% 0.4 </a:t>
            </a:r>
            <a:r>
              <a:rPr lang="tr-TR" sz="2800" dirty="0" err="1"/>
              <a:t>tripan</a:t>
            </a:r>
            <a:r>
              <a:rPr lang="tr-TR" sz="2800" dirty="0"/>
              <a:t> mavisi pipetleme ile karıştırılır ve oda sıcaklığında 5 dakika bekletilir.</a:t>
            </a:r>
          </a:p>
          <a:p>
            <a:pPr algn="just"/>
            <a:r>
              <a:rPr lang="tr-TR" sz="2800" dirty="0"/>
              <a:t>Temiz bir </a:t>
            </a:r>
            <a:r>
              <a:rPr lang="tr-TR" sz="2800" dirty="0" err="1"/>
              <a:t>hemasitometre</a:t>
            </a:r>
            <a:r>
              <a:rPr lang="tr-TR" sz="2800" dirty="0"/>
              <a:t> hazırlayın ve hücre süspansiyonu ile doldurun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47763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dirty="0">
                <a:solidFill>
                  <a:srgbClr val="FF0000"/>
                </a:solidFill>
              </a:rPr>
              <a:t>2. Logaritmik (</a:t>
            </a:r>
            <a:r>
              <a:rPr lang="tr-TR" dirty="0" err="1">
                <a:solidFill>
                  <a:srgbClr val="FF0000"/>
                </a:solidFill>
              </a:rPr>
              <a:t>Log</a:t>
            </a:r>
            <a:r>
              <a:rPr lang="tr-TR" dirty="0">
                <a:solidFill>
                  <a:srgbClr val="FF0000"/>
                </a:solidFill>
              </a:rPr>
              <a:t>) Büyüme Fazı</a:t>
            </a: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tr-TR" b="1" u="sng" dirty="0">
                <a:solidFill>
                  <a:srgbClr val="7030A0"/>
                </a:solidFill>
              </a:rPr>
              <a:t>Hücreler aktif olarak çoğalır ve hücre yoğunluğunda üstel bir artış meydana gelir.</a:t>
            </a:r>
            <a:endParaRPr lang="tr-TR" dirty="0"/>
          </a:p>
          <a:p>
            <a:pPr algn="just">
              <a:lnSpc>
                <a:spcPct val="150000"/>
              </a:lnSpc>
            </a:pPr>
            <a:r>
              <a:rPr lang="tr-TR" dirty="0"/>
              <a:t>Hücre popülasyonunun bu aşamada </a:t>
            </a:r>
            <a:r>
              <a:rPr lang="tr-TR" b="1" u="sng" dirty="0">
                <a:solidFill>
                  <a:srgbClr val="00B0F0"/>
                </a:solidFill>
              </a:rPr>
              <a:t>en yüksek canlılık oranına ulaşır </a:t>
            </a:r>
          </a:p>
          <a:p>
            <a:pPr algn="just">
              <a:lnSpc>
                <a:spcPct val="150000"/>
              </a:lnSpc>
            </a:pPr>
            <a:r>
              <a:rPr lang="tr-TR" dirty="0"/>
              <a:t>Bu nedenle bu aşamada hücresel fonksiyonun değerlendirilmesi önerilir.</a:t>
            </a: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3B4BE56-89CF-4B5D-9C94-ADD0B3609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9848" y="286853"/>
            <a:ext cx="6404304" cy="889968"/>
          </a:xfrm>
        </p:spPr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Hücreleri Saymak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5D73D29F-C14E-4737-9200-CF44B71F49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44314"/>
            <a:ext cx="8229600" cy="4569371"/>
          </a:xfrm>
        </p:spPr>
        <p:txBody>
          <a:bodyPr/>
          <a:lstStyle/>
          <a:p>
            <a:r>
              <a:rPr lang="tr-TR" dirty="0"/>
              <a:t>Dört büyük köşe karesindeki hücre sayısını sayın:</a:t>
            </a:r>
          </a:p>
          <a:p>
            <a:pPr marL="0" indent="0">
              <a:buNone/>
            </a:pPr>
            <a:r>
              <a:rPr lang="tr-TR" dirty="0"/>
              <a:t>	Yaşayan (parlak hücreler olarak görülür)</a:t>
            </a:r>
          </a:p>
          <a:p>
            <a:pPr marL="0" indent="0">
              <a:buNone/>
            </a:pPr>
            <a:r>
              <a:rPr lang="tr-TR" dirty="0"/>
              <a:t>	Cansız hücreler (mavi boyalı)</a:t>
            </a:r>
          </a:p>
          <a:p>
            <a:r>
              <a:rPr lang="tr-TR" dirty="0"/>
              <a:t>Canlı hücre sayısını hesaplamak için aşağıdaki formülü kullanın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A119DB1E-D43E-4321-9550-EB5E14C03D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36" t="49612" r="7086" b="2750"/>
          <a:stretch/>
        </p:blipFill>
        <p:spPr>
          <a:xfrm>
            <a:off x="1763688" y="4509120"/>
            <a:ext cx="6173810" cy="234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55673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E6DA41D3-AD60-4F26-9313-1F0541D24A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021" t="6518" r="11192" b="12103"/>
          <a:stretch/>
        </p:blipFill>
        <p:spPr>
          <a:xfrm>
            <a:off x="683568" y="651549"/>
            <a:ext cx="7776863" cy="5554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655985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F632E14-EE37-4513-A365-6F679AEAAAF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5536" y="404664"/>
            <a:ext cx="6275040" cy="579350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tr-TR" u="sng" dirty="0"/>
              <a:t>Prosedür:</a:t>
            </a:r>
          </a:p>
          <a:p>
            <a:pPr>
              <a:lnSpc>
                <a:spcPct val="90000"/>
              </a:lnSpc>
            </a:pPr>
            <a:r>
              <a:rPr lang="tr-TR" dirty="0" err="1"/>
              <a:t>Tripan</a:t>
            </a:r>
            <a:r>
              <a:rPr lang="tr-TR" dirty="0"/>
              <a:t> mavi boyası ile </a:t>
            </a:r>
            <a:r>
              <a:rPr lang="tr-TR" dirty="0" err="1"/>
              <a:t>inkübasyon</a:t>
            </a:r>
            <a:r>
              <a:rPr lang="tr-TR" dirty="0"/>
              <a:t>.</a:t>
            </a:r>
          </a:p>
          <a:p>
            <a:pPr lvl="1">
              <a:lnSpc>
                <a:spcPct val="90000"/>
              </a:lnSpc>
            </a:pPr>
            <a:r>
              <a:rPr lang="tr-TR" sz="2800" dirty="0"/>
              <a:t>Canlı hücreler, sağlam hücre zarları nedeniyle hücre içine alamazlar. </a:t>
            </a:r>
          </a:p>
          <a:p>
            <a:pPr lvl="1">
              <a:lnSpc>
                <a:spcPct val="90000"/>
              </a:lnSpc>
            </a:pPr>
            <a:r>
              <a:rPr lang="tr-TR" sz="2800" dirty="0"/>
              <a:t>Sadece ölü hücreler boyanır.</a:t>
            </a:r>
          </a:p>
          <a:p>
            <a:pPr>
              <a:lnSpc>
                <a:spcPct val="90000"/>
              </a:lnSpc>
            </a:pPr>
            <a:r>
              <a:rPr lang="tr-TR" dirty="0"/>
              <a:t>Görselleştirme</a:t>
            </a:r>
          </a:p>
          <a:p>
            <a:pPr lvl="1">
              <a:lnSpc>
                <a:spcPct val="90000"/>
              </a:lnSpc>
            </a:pPr>
            <a:r>
              <a:rPr lang="tr-TR" sz="2800" dirty="0"/>
              <a:t>Işık mikroskobu </a:t>
            </a:r>
          </a:p>
          <a:p>
            <a:pPr lvl="1">
              <a:lnSpc>
                <a:spcPct val="90000"/>
              </a:lnSpc>
            </a:pPr>
            <a:r>
              <a:rPr lang="tr-TR" sz="2800" dirty="0"/>
              <a:t>Otomatik hücre sayacı ve analizörü </a:t>
            </a:r>
            <a:r>
              <a:rPr lang="tr-TR" sz="2800" dirty="0" err="1"/>
              <a:t>örn</a:t>
            </a:r>
            <a:r>
              <a:rPr lang="tr-TR" sz="2800" dirty="0"/>
              <a:t>. </a:t>
            </a:r>
          </a:p>
          <a:p>
            <a:pPr marL="457200" lvl="1" indent="0">
              <a:lnSpc>
                <a:spcPct val="90000"/>
              </a:lnSpc>
              <a:buNone/>
            </a:pPr>
            <a:r>
              <a:rPr lang="tr-TR" sz="2800" dirty="0" err="1"/>
              <a:t>Cedex</a:t>
            </a:r>
            <a:r>
              <a:rPr lang="tr-TR" sz="2800" dirty="0"/>
              <a:t> XS Analyzer veya </a:t>
            </a:r>
            <a:r>
              <a:rPr lang="tr-TR" sz="2800" dirty="0" err="1"/>
              <a:t>Cedex</a:t>
            </a:r>
            <a:r>
              <a:rPr lang="tr-TR" sz="2800" dirty="0"/>
              <a:t> </a:t>
            </a:r>
            <a:r>
              <a:rPr lang="tr-TR" sz="2800" dirty="0" err="1"/>
              <a:t>Hires</a:t>
            </a:r>
            <a:r>
              <a:rPr lang="tr-TR" sz="2800" dirty="0"/>
              <a:t> Analyzer.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2D4C6124-550F-4C5D-96DF-00C8FBE4CC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0394" t="2712" r="7871" b="4319"/>
          <a:stretch/>
        </p:blipFill>
        <p:spPr>
          <a:xfrm>
            <a:off x="6804248" y="116632"/>
            <a:ext cx="1944216" cy="62370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3761856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E04BE36F-C32F-46EE-95BD-9A528CCA4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7CD814DA-A31E-43AD-BC12-EC52D05684B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7849" y="1600200"/>
            <a:ext cx="5968302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229410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891FCF05-D7DD-4D6C-9FB7-A4D7F99C5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3719" y="76137"/>
            <a:ext cx="8229600" cy="1143000"/>
          </a:xfrm>
        </p:spPr>
        <p:txBody>
          <a:bodyPr>
            <a:normAutofit/>
          </a:bodyPr>
          <a:lstStyle/>
          <a:p>
            <a:r>
              <a:rPr lang="tr-TR" dirty="0" err="1">
                <a:solidFill>
                  <a:srgbClr val="FF0000"/>
                </a:solidFill>
              </a:rPr>
              <a:t>Pasajlama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962F5D0-5662-4267-BBEB-70CE202E12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2448272"/>
          </a:xfrm>
        </p:spPr>
        <p:txBody>
          <a:bodyPr/>
          <a:lstStyle/>
          <a:p>
            <a:r>
              <a:rPr lang="tr-TR" sz="2400" dirty="0"/>
              <a:t>Yapışık</a:t>
            </a:r>
          </a:p>
          <a:p>
            <a:pPr lvl="1"/>
            <a:r>
              <a:rPr lang="tr-TR" sz="2400" dirty="0"/>
              <a:t>Sabitleme için sağlam bir yüzey / yüzey gerektirir.</a:t>
            </a:r>
          </a:p>
          <a:p>
            <a:pPr lvl="1"/>
            <a:r>
              <a:rPr lang="tr-TR" sz="2400" dirty="0"/>
              <a:t>Hareketsiz oldukları ve bağ dokuya gömüldükleri için genellikle böbrek, karaciğer, akciğer, beyin vb. organ dokularından elde edilirler.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361C68D6-A429-4AED-8DF3-055608BA7A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853" t="30010" r="1789"/>
          <a:stretch/>
        </p:blipFill>
        <p:spPr>
          <a:xfrm>
            <a:off x="1720023" y="3257587"/>
            <a:ext cx="5703954" cy="3524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21735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C39B9927-90DF-4CD9-A010-19A108076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rgbClr val="FF0000"/>
                </a:solidFill>
              </a:rPr>
              <a:t>Pasajlama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D3E7367-A07F-44FE-B9E5-D8E7F0ECA7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5479" y="1395012"/>
            <a:ext cx="8229600" cy="1828800"/>
          </a:xfrm>
        </p:spPr>
        <p:txBody>
          <a:bodyPr/>
          <a:lstStyle/>
          <a:p>
            <a:r>
              <a:rPr lang="tr-TR" sz="2800" dirty="0"/>
              <a:t>Süspansiyon</a:t>
            </a:r>
          </a:p>
          <a:p>
            <a:pPr lvl="1"/>
            <a:r>
              <a:rPr lang="tr-TR" sz="2400" dirty="0"/>
              <a:t>Süspansiyonda büyür ve bağlanma için bir yüzey gerektirmez.</a:t>
            </a:r>
          </a:p>
          <a:p>
            <a:pPr lvl="1"/>
            <a:r>
              <a:rPr lang="tr-TR" sz="2400" dirty="0"/>
              <a:t>Genellikle kandan hücre kültürü elde edilir.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71E35D15-FD0F-4D31-ACAA-6CA8603DDC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570" t="27674" r="6201"/>
          <a:stretch/>
        </p:blipFill>
        <p:spPr>
          <a:xfrm>
            <a:off x="1907704" y="3140968"/>
            <a:ext cx="5529870" cy="35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35771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2F572315-5DBD-49DB-ADDC-521DF70B7B1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229"/>
          <a:stretch/>
        </p:blipFill>
        <p:spPr>
          <a:xfrm>
            <a:off x="1043608" y="873593"/>
            <a:ext cx="7311299" cy="5110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454958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451A9BD-952C-4449-A20E-A0DBE76F3A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661" y="116632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tr-TR" sz="4000" dirty="0">
                <a:solidFill>
                  <a:srgbClr val="FF0000"/>
                </a:solidFill>
              </a:rPr>
              <a:t>Hücrelerin </a:t>
            </a:r>
            <a:r>
              <a:rPr lang="tr-TR" sz="4000" dirty="0" err="1">
                <a:solidFill>
                  <a:srgbClr val="FF0000"/>
                </a:solidFill>
              </a:rPr>
              <a:t>Pasajlanması</a:t>
            </a:r>
            <a:endParaRPr lang="tr-TR" sz="4000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C424DFA-64F2-467D-86D5-430CCA68F8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764704"/>
            <a:ext cx="5698976" cy="5760640"/>
          </a:xfrm>
        </p:spPr>
        <p:txBody>
          <a:bodyPr>
            <a:normAutofit/>
          </a:bodyPr>
          <a:lstStyle/>
          <a:p>
            <a:r>
              <a:rPr lang="tr-TR" sz="2000" dirty="0"/>
              <a:t>Hücreler neden </a:t>
            </a:r>
            <a:r>
              <a:rPr lang="tr-TR" sz="2000" dirty="0" err="1"/>
              <a:t>pasajlanır</a:t>
            </a:r>
            <a:r>
              <a:rPr lang="tr-TR" sz="2000" dirty="0"/>
              <a:t>?</a:t>
            </a:r>
          </a:p>
          <a:p>
            <a:pPr marL="0" indent="0">
              <a:buNone/>
            </a:pPr>
            <a:r>
              <a:rPr lang="tr-TR" sz="2000" dirty="0"/>
              <a:t>- Kültürdeki hücreleri korumak için (yani aşırı büyümeyi engellemek)</a:t>
            </a:r>
          </a:p>
          <a:p>
            <a:pPr>
              <a:buFontTx/>
              <a:buChar char="-"/>
            </a:pPr>
            <a:r>
              <a:rPr lang="tr-TR" sz="2000" dirty="0"/>
              <a:t>Deneyler / saklama için hücre sayısını arttırmak</a:t>
            </a:r>
          </a:p>
          <a:p>
            <a:r>
              <a:rPr lang="tr-TR" sz="2000" dirty="0"/>
              <a:t>Nasıl?</a:t>
            </a:r>
          </a:p>
          <a:p>
            <a:pPr marL="0" indent="0">
              <a:buNone/>
            </a:pPr>
            <a:r>
              <a:rPr lang="tr-TR" sz="2000" dirty="0"/>
              <a:t>- % 70-80 yoğunluk</a:t>
            </a:r>
          </a:p>
          <a:p>
            <a:pPr marL="0" indent="0">
              <a:buNone/>
            </a:pPr>
            <a:r>
              <a:rPr lang="tr-TR" sz="2000" dirty="0"/>
              <a:t>- Ölü hücreleri ve serumu uzaklaştırmak için PBS ile yıkayın</a:t>
            </a:r>
          </a:p>
          <a:p>
            <a:pPr marL="0" indent="0">
              <a:buNone/>
            </a:pPr>
            <a:r>
              <a:rPr lang="tr-TR" sz="2000" dirty="0"/>
              <a:t>- </a:t>
            </a:r>
            <a:r>
              <a:rPr lang="tr-TR" sz="2000" dirty="0" err="1"/>
              <a:t>Tripsin</a:t>
            </a:r>
            <a:r>
              <a:rPr lang="tr-TR" sz="2000" dirty="0"/>
              <a:t> hücrelerin serbest kalması için protein-yüzey etkileşimini ortadan kaldırır</a:t>
            </a:r>
          </a:p>
          <a:p>
            <a:pPr marL="0" indent="0">
              <a:buNone/>
            </a:pPr>
            <a:r>
              <a:rPr lang="tr-TR" sz="2000" dirty="0"/>
              <a:t>- EDTA </a:t>
            </a:r>
            <a:r>
              <a:rPr lang="tr-TR" sz="2000" dirty="0" err="1"/>
              <a:t>tripsin</a:t>
            </a:r>
            <a:r>
              <a:rPr lang="tr-TR" sz="2000" dirty="0"/>
              <a:t> aktivitesini arttırır</a:t>
            </a:r>
          </a:p>
          <a:p>
            <a:pPr marL="0" indent="0">
              <a:buNone/>
            </a:pPr>
            <a:r>
              <a:rPr lang="tr-TR" sz="2000" dirty="0"/>
              <a:t>- Serum ile tekrar süspansiyon (</a:t>
            </a:r>
            <a:r>
              <a:rPr lang="tr-TR" sz="2000" dirty="0" err="1"/>
              <a:t>tripsini</a:t>
            </a:r>
            <a:r>
              <a:rPr lang="tr-TR" sz="2000" dirty="0"/>
              <a:t> </a:t>
            </a:r>
            <a:r>
              <a:rPr lang="tr-TR" sz="2000" dirty="0" err="1"/>
              <a:t>inaktive</a:t>
            </a:r>
            <a:r>
              <a:rPr lang="tr-TR" sz="2000" dirty="0"/>
              <a:t> eder)</a:t>
            </a:r>
          </a:p>
          <a:p>
            <a:pPr marL="0" indent="0">
              <a:buNone/>
            </a:pPr>
            <a:r>
              <a:rPr lang="tr-TR" sz="2000" dirty="0"/>
              <a:t>- Seyreltik hücre süspansiyonunu yeni şişeye aktarın (taze ortam)</a:t>
            </a:r>
          </a:p>
          <a:p>
            <a:pPr marL="0" indent="0">
              <a:buNone/>
            </a:pPr>
            <a:r>
              <a:rPr lang="tr-TR" sz="2000" dirty="0"/>
              <a:t>- Çoğu hücre hattı yaklaşık 3-4 saat içinde </a:t>
            </a:r>
            <a:r>
              <a:rPr lang="tr-TR" sz="2000" dirty="0" err="1"/>
              <a:t>flask</a:t>
            </a:r>
            <a:r>
              <a:rPr lang="tr-TR" sz="2000" dirty="0"/>
              <a:t> yüzeyine yapışacaktır.</a:t>
            </a:r>
          </a:p>
        </p:txBody>
      </p:sp>
      <p:pic>
        <p:nvPicPr>
          <p:cNvPr id="4" name="Resim 3">
            <a:extLst>
              <a:ext uri="{FF2B5EF4-FFF2-40B4-BE49-F238E27FC236}">
                <a16:creationId xmlns:a16="http://schemas.microsoft.com/office/drawing/2014/main" id="{FBB870A6-9A06-4343-AE08-04C2FB60165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831" r="68675" b="8650"/>
          <a:stretch/>
        </p:blipFill>
        <p:spPr>
          <a:xfrm>
            <a:off x="6504383" y="658746"/>
            <a:ext cx="2414641" cy="4498445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id="{89715BD9-BB3D-4F2E-9CC4-9242CF753FE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97" t="70675" r="10316"/>
          <a:stretch/>
        </p:blipFill>
        <p:spPr>
          <a:xfrm>
            <a:off x="6125004" y="5413640"/>
            <a:ext cx="2880321" cy="1327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51536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ED447A9-390E-4728-9B15-8B5C08B6E9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1E58772C-3E73-4C1E-B320-54523F49E3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7089" y="739622"/>
            <a:ext cx="7209822" cy="53787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8194951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5FAD6A9A-AE90-423B-BABC-3DBD294158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err="1"/>
              <a:t>Santrifüj</a:t>
            </a:r>
            <a:r>
              <a:rPr lang="en-US" dirty="0"/>
              <a:t> </a:t>
            </a:r>
            <a:r>
              <a:rPr lang="en-US" dirty="0" err="1"/>
              <a:t>sonrası</a:t>
            </a:r>
            <a:r>
              <a:rPr lang="en-US" dirty="0"/>
              <a:t> </a:t>
            </a:r>
            <a:r>
              <a:rPr lang="en-US" dirty="0" err="1"/>
              <a:t>hücre</a:t>
            </a:r>
            <a:r>
              <a:rPr lang="en-US" dirty="0"/>
              <a:t> </a:t>
            </a:r>
            <a:r>
              <a:rPr lang="en-US" dirty="0" err="1"/>
              <a:t>peletleri</a:t>
            </a:r>
            <a:endParaRPr lang="en-US" dirty="0"/>
          </a:p>
        </p:txBody>
      </p:sp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FFF38909-1EF6-4BED-B750-0B6C0E345CB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04624" y="1600200"/>
            <a:ext cx="4534751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75535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solidFill>
                  <a:srgbClr val="FF0000"/>
                </a:solidFill>
              </a:rPr>
              <a:t>2. Logaritmik (</a:t>
            </a:r>
            <a:r>
              <a:rPr lang="tr-TR" dirty="0" err="1">
                <a:solidFill>
                  <a:srgbClr val="FF0000"/>
                </a:solidFill>
              </a:rPr>
              <a:t>Log</a:t>
            </a:r>
            <a:r>
              <a:rPr lang="tr-TR" dirty="0">
                <a:solidFill>
                  <a:srgbClr val="FF0000"/>
                </a:solidFill>
              </a:rPr>
              <a:t>) Büyüme Fazı</a:t>
            </a:r>
            <a:endParaRPr lang="tr-TR" dirty="0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algn="just"/>
            <a:r>
              <a:rPr lang="tr-TR" dirty="0"/>
              <a:t>Her hücre hattı </a:t>
            </a:r>
            <a:r>
              <a:rPr lang="tr-TR" dirty="0" err="1"/>
              <a:t>log</a:t>
            </a:r>
            <a:r>
              <a:rPr lang="tr-TR" dirty="0"/>
              <a:t> fazı boyunca farklı hücre </a:t>
            </a:r>
            <a:r>
              <a:rPr lang="tr-TR" dirty="0" err="1"/>
              <a:t>proliferasyon</a:t>
            </a:r>
            <a:r>
              <a:rPr lang="tr-TR" dirty="0"/>
              <a:t> kinetiği gösterecektir.</a:t>
            </a:r>
          </a:p>
          <a:p>
            <a:pPr algn="just"/>
            <a:endParaRPr lang="tr-TR" dirty="0"/>
          </a:p>
          <a:p>
            <a:pPr algn="just"/>
            <a:r>
              <a:rPr lang="tr-TR" dirty="0"/>
              <a:t>Dolayısıyla bu aşama</a:t>
            </a:r>
            <a:r>
              <a:rPr lang="tr-TR" b="1" u="sng" dirty="0">
                <a:solidFill>
                  <a:srgbClr val="7030A0"/>
                </a:solidFill>
              </a:rPr>
              <a:t> popülasyonun ikiye katlanma süresini belirlemek için en uygun aşamadır.</a:t>
            </a:r>
          </a:p>
          <a:p>
            <a:pPr algn="just"/>
            <a:endParaRPr lang="tr-TR" dirty="0"/>
          </a:p>
          <a:p>
            <a:pPr algn="just"/>
            <a:r>
              <a:rPr lang="tr-TR" u="sng" dirty="0">
                <a:solidFill>
                  <a:srgbClr val="0070C0"/>
                </a:solidFill>
              </a:rPr>
              <a:t>Hücreler de genellikle geç </a:t>
            </a:r>
            <a:r>
              <a:rPr lang="tr-TR" u="sng" dirty="0" err="1">
                <a:solidFill>
                  <a:srgbClr val="0070C0"/>
                </a:solidFill>
              </a:rPr>
              <a:t>log</a:t>
            </a:r>
            <a:r>
              <a:rPr lang="tr-TR" u="sng" dirty="0">
                <a:solidFill>
                  <a:srgbClr val="0070C0"/>
                </a:solidFill>
              </a:rPr>
              <a:t> fazında </a:t>
            </a:r>
            <a:r>
              <a:rPr lang="tr-TR" u="sng" dirty="0" err="1">
                <a:solidFill>
                  <a:srgbClr val="0070C0"/>
                </a:solidFill>
              </a:rPr>
              <a:t>pasajlanır</a:t>
            </a:r>
            <a:r>
              <a:rPr lang="tr-TR" u="sng" dirty="0">
                <a:solidFill>
                  <a:srgbClr val="0070C0"/>
                </a:solidFill>
              </a:rPr>
              <a:t>.</a:t>
            </a:r>
          </a:p>
          <a:p>
            <a:pPr algn="just"/>
            <a:endParaRPr lang="tr-TR" dirty="0"/>
          </a:p>
          <a:p>
            <a:pPr algn="just"/>
            <a:r>
              <a:rPr lang="tr-TR" u="sng" dirty="0">
                <a:solidFill>
                  <a:srgbClr val="C00000"/>
                </a:solidFill>
              </a:rPr>
              <a:t>Hücrelerin çok geç </a:t>
            </a:r>
            <a:r>
              <a:rPr lang="tr-TR" u="sng" dirty="0" err="1">
                <a:solidFill>
                  <a:srgbClr val="C00000"/>
                </a:solidFill>
              </a:rPr>
              <a:t>pasajlanması</a:t>
            </a:r>
            <a:r>
              <a:rPr lang="tr-TR" u="sng" dirty="0">
                <a:solidFill>
                  <a:srgbClr val="C00000"/>
                </a:solidFill>
              </a:rPr>
              <a:t>, aşırı hücre yoğunluğuna, </a:t>
            </a:r>
            <a:r>
              <a:rPr lang="tr-TR" u="sng" dirty="0" err="1">
                <a:solidFill>
                  <a:srgbClr val="C00000"/>
                </a:solidFill>
              </a:rPr>
              <a:t>apoptoza</a:t>
            </a:r>
            <a:r>
              <a:rPr lang="tr-TR" u="sng" dirty="0">
                <a:solidFill>
                  <a:srgbClr val="C00000"/>
                </a:solidFill>
              </a:rPr>
              <a:t> ve yaşlanmaya neden olabilir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>
            <a:extLst>
              <a:ext uri="{FF2B5EF4-FFF2-40B4-BE49-F238E27FC236}">
                <a16:creationId xmlns:a16="http://schemas.microsoft.com/office/drawing/2014/main" id="{CBB6BDAF-EA73-4ED7-9AF3-18ED4C781FB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0488" y="1032785"/>
            <a:ext cx="8963025" cy="479243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24249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3. Durağan Faz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tr-TR" u="sng" dirty="0">
                <a:solidFill>
                  <a:srgbClr val="7030A0"/>
                </a:solidFill>
              </a:rPr>
              <a:t>Hücre çoğalması, hücrelerin birbirine temas etmesi nedeniyle yavaşlar.</a:t>
            </a:r>
          </a:p>
          <a:p>
            <a:pPr algn="just">
              <a:lnSpc>
                <a:spcPct val="150000"/>
              </a:lnSpc>
            </a:pPr>
            <a:endParaRPr lang="tr-TR" dirty="0"/>
          </a:p>
          <a:p>
            <a:pPr algn="just">
              <a:lnSpc>
                <a:spcPct val="150000"/>
              </a:lnSpc>
            </a:pPr>
            <a:r>
              <a:rPr lang="tr-TR" dirty="0"/>
              <a:t>Bu aşamada aktif hücre döngüsündeki hücre sayısı % 0-10'a düşer ve hücreler zarar görmeye en duyarlı oldukları durumdadır.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b="1" dirty="0">
                <a:solidFill>
                  <a:srgbClr val="FF0000"/>
                </a:solidFill>
              </a:rPr>
              <a:t>4. Ölüm (Düşüş) Fazı</a:t>
            </a:r>
            <a:endParaRPr lang="tr-TR" dirty="0">
              <a:solidFill>
                <a:srgbClr val="FF0000"/>
              </a:solidFill>
            </a:endParaRPr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179512" y="1628800"/>
            <a:ext cx="8640960" cy="4525963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tr-TR" dirty="0"/>
              <a:t>Hücre ölümü bu aşamada baskındır ve canlı hücre sayısında ciddi bir azalma vardır.</a:t>
            </a:r>
          </a:p>
          <a:p>
            <a:pPr algn="just">
              <a:lnSpc>
                <a:spcPct val="150000"/>
              </a:lnSpc>
              <a:buNone/>
            </a:pPr>
            <a:endParaRPr lang="tr-TR" dirty="0"/>
          </a:p>
          <a:p>
            <a:pPr algn="just">
              <a:lnSpc>
                <a:spcPct val="150000"/>
              </a:lnSpc>
            </a:pPr>
            <a:r>
              <a:rPr lang="tr-TR" dirty="0"/>
              <a:t>Hücre ölümü sadece </a:t>
            </a:r>
            <a:r>
              <a:rPr lang="tr-TR" u="sng" dirty="0">
                <a:solidFill>
                  <a:srgbClr val="7030A0"/>
                </a:solidFill>
              </a:rPr>
              <a:t>besin miktarındaki azalmadan değil, aynı zamanda hücresel döngünün doğal yolundan da kaynaklanmaktadır.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1282</TotalTime>
  <Words>2183</Words>
  <Application>Microsoft Macintosh PowerPoint</Application>
  <PresentationFormat>Ekran Gösterisi (4:3)</PresentationFormat>
  <Paragraphs>287</Paragraphs>
  <Slides>70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70</vt:i4>
      </vt:variant>
    </vt:vector>
  </HeadingPairs>
  <TitlesOfParts>
    <vt:vector size="73" baseType="lpstr">
      <vt:lpstr>Arial</vt:lpstr>
      <vt:lpstr>Calibri</vt:lpstr>
      <vt:lpstr>Ofis Teması</vt:lpstr>
      <vt:lpstr>Biyoteknolojik Uygulamalarda In Vitro Deneysel Araştırma Teknikleri Ders 4</vt:lpstr>
      <vt:lpstr>Alt kültür nedir?</vt:lpstr>
      <vt:lpstr>Hücre Büyümesinin Aşamaları</vt:lpstr>
      <vt:lpstr>Hücre Büyümesinin Aşamaları</vt:lpstr>
      <vt:lpstr>1. Lag Faz</vt:lpstr>
      <vt:lpstr>2. Logaritmik (Log) Büyüme Fazı</vt:lpstr>
      <vt:lpstr>2. Logaritmik (Log) Büyüme Fazı</vt:lpstr>
      <vt:lpstr>3. Durağan Faz</vt:lpstr>
      <vt:lpstr>4. Ölüm (Düşüş) Fazı</vt:lpstr>
      <vt:lpstr>Hücre Büyümesinin Aşamaları</vt:lpstr>
      <vt:lpstr>Hücre Büyümesinin Aşamaları</vt:lpstr>
      <vt:lpstr>Kültür Ortamını Etkileyen Faktörler</vt:lpstr>
      <vt:lpstr>Kültür Ortamını Etkileyen Faktörler</vt:lpstr>
      <vt:lpstr>Kültür Ortamını Etkileyen Faktörler</vt:lpstr>
      <vt:lpstr>Kültür Ortamını Etkileyen Faktörler</vt:lpstr>
      <vt:lpstr>Besiyeri</vt:lpstr>
      <vt:lpstr>Besiyerinin Temel Bileşenleri</vt:lpstr>
      <vt:lpstr>İnorganik Tuzlar</vt:lpstr>
      <vt:lpstr>Tamponlama Sistemleri</vt:lpstr>
      <vt:lpstr>Tamponlama Sistemleri</vt:lpstr>
      <vt:lpstr>Tamponlama Sistemleri</vt:lpstr>
      <vt:lpstr>PowerPoint Sunusu</vt:lpstr>
      <vt:lpstr>Fenol Kırmızısı</vt:lpstr>
      <vt:lpstr>PowerPoint Sunusu</vt:lpstr>
      <vt:lpstr>Karbonhidratlar</vt:lpstr>
      <vt:lpstr>Amino Asitler</vt:lpstr>
      <vt:lpstr>L-Glutamine</vt:lpstr>
      <vt:lpstr>PowerPoint Sunusu</vt:lpstr>
      <vt:lpstr>Vitaminler</vt:lpstr>
      <vt:lpstr>Vitaminler</vt:lpstr>
      <vt:lpstr>Eser elementler</vt:lpstr>
      <vt:lpstr>Serum</vt:lpstr>
      <vt:lpstr>PowerPoint Sunusu</vt:lpstr>
      <vt:lpstr>Serum</vt:lpstr>
      <vt:lpstr>Serum</vt:lpstr>
      <vt:lpstr>Fetal Buzağı/Dana Serum (FCS&amp;FBS)</vt:lpstr>
      <vt:lpstr>Isı İnaktivasyonu</vt:lpstr>
      <vt:lpstr>Isı İnaktivasyonu</vt:lpstr>
      <vt:lpstr>Serumun Kökeni</vt:lpstr>
      <vt:lpstr>Serum üzerinde yapılan standart testler </vt:lpstr>
      <vt:lpstr>Serumun Dezavantajları</vt:lpstr>
      <vt:lpstr>PowerPoint Sunusu</vt:lpstr>
      <vt:lpstr>Hücre Kültür Ortamı</vt:lpstr>
      <vt:lpstr>Hücre Kültür Ortamı</vt:lpstr>
      <vt:lpstr>Hücre Kültür Ortamı</vt:lpstr>
      <vt:lpstr>Hücre Kültür Ortamı</vt:lpstr>
      <vt:lpstr>Serumsuz Ortam</vt:lpstr>
      <vt:lpstr>PowerPoint Sunusu</vt:lpstr>
      <vt:lpstr>Hücre Kültür Ortamı</vt:lpstr>
      <vt:lpstr>Sık Kullanılan Ortamlar</vt:lpstr>
      <vt:lpstr>Dengeli tuz solüsyonu</vt:lpstr>
      <vt:lpstr>PowerPoint Sunusu</vt:lpstr>
      <vt:lpstr>Altkültür için Kriterler:</vt:lpstr>
      <vt:lpstr>Adherent hücrelerin alt kültürlenmesi</vt:lpstr>
      <vt:lpstr>Adherent hücrelerin alt kültürlenmesi</vt:lpstr>
      <vt:lpstr>Adherent hücrelerin alt-kültürlenmesi</vt:lpstr>
      <vt:lpstr>Adherent hücrelerin altkültürlenmesi</vt:lpstr>
      <vt:lpstr>Hücre Sayımı</vt:lpstr>
      <vt:lpstr>Hücre Sayımı</vt:lpstr>
      <vt:lpstr>Hücreleri Saymak</vt:lpstr>
      <vt:lpstr>PowerPoint Sunusu</vt:lpstr>
      <vt:lpstr>PowerPoint Sunusu</vt:lpstr>
      <vt:lpstr>PowerPoint Sunusu</vt:lpstr>
      <vt:lpstr>Pasajlama</vt:lpstr>
      <vt:lpstr>Pasajlama</vt:lpstr>
      <vt:lpstr>PowerPoint Sunusu</vt:lpstr>
      <vt:lpstr>Hücrelerin Pasajlanması</vt:lpstr>
      <vt:lpstr>PowerPoint Sunusu</vt:lpstr>
      <vt:lpstr>Santrifüj sonrası hücre peletleri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Hücre Kültür Sistemleri Ders 3</dc:title>
  <dc:creator>meriç harmancı</dc:creator>
  <cp:lastModifiedBy>emrah şefik abamor</cp:lastModifiedBy>
  <cp:revision>17</cp:revision>
  <dcterms:created xsi:type="dcterms:W3CDTF">2020-02-23T20:29:02Z</dcterms:created>
  <dcterms:modified xsi:type="dcterms:W3CDTF">2023-01-11T20:27:45Z</dcterms:modified>
</cp:coreProperties>
</file>