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75" r:id="rId3"/>
    <p:sldId id="327" r:id="rId4"/>
    <p:sldId id="328" r:id="rId5"/>
    <p:sldId id="329" r:id="rId6"/>
    <p:sldId id="276" r:id="rId7"/>
    <p:sldId id="330" r:id="rId8"/>
    <p:sldId id="277" r:id="rId9"/>
    <p:sldId id="331" r:id="rId10"/>
    <p:sldId id="278" r:id="rId11"/>
    <p:sldId id="332" r:id="rId12"/>
    <p:sldId id="281" r:id="rId13"/>
    <p:sldId id="282" r:id="rId14"/>
    <p:sldId id="280" r:id="rId15"/>
    <p:sldId id="288" r:id="rId16"/>
    <p:sldId id="341" r:id="rId17"/>
    <p:sldId id="342" r:id="rId18"/>
    <p:sldId id="343" r:id="rId19"/>
    <p:sldId id="283" r:id="rId20"/>
    <p:sldId id="284" r:id="rId21"/>
    <p:sldId id="285" r:id="rId22"/>
    <p:sldId id="286" r:id="rId23"/>
    <p:sldId id="287" r:id="rId24"/>
    <p:sldId id="289" r:id="rId25"/>
    <p:sldId id="290" r:id="rId26"/>
    <p:sldId id="293" r:id="rId27"/>
    <p:sldId id="291" r:id="rId28"/>
    <p:sldId id="292" r:id="rId29"/>
    <p:sldId id="295" r:id="rId30"/>
    <p:sldId id="344" r:id="rId31"/>
    <p:sldId id="296" r:id="rId32"/>
    <p:sldId id="338" r:id="rId33"/>
    <p:sldId id="298" r:id="rId34"/>
    <p:sldId id="294" r:id="rId35"/>
    <p:sldId id="345" r:id="rId36"/>
    <p:sldId id="274" r:id="rId37"/>
    <p:sldId id="346" r:id="rId38"/>
    <p:sldId id="347" r:id="rId39"/>
    <p:sldId id="273" r:id="rId40"/>
    <p:sldId id="257" r:id="rId41"/>
    <p:sldId id="258" r:id="rId42"/>
    <p:sldId id="259" r:id="rId43"/>
    <p:sldId id="260" r:id="rId44"/>
    <p:sldId id="261" r:id="rId45"/>
    <p:sldId id="262" r:id="rId46"/>
    <p:sldId id="263" r:id="rId47"/>
    <p:sldId id="264" r:id="rId48"/>
    <p:sldId id="265" r:id="rId49"/>
    <p:sldId id="266" r:id="rId50"/>
    <p:sldId id="267" r:id="rId51"/>
    <p:sldId id="268" r:id="rId52"/>
    <p:sldId id="269" r:id="rId53"/>
    <p:sldId id="272" r:id="rId54"/>
    <p:sldId id="270" r:id="rId55"/>
    <p:sldId id="271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94"/>
  </p:normalViewPr>
  <p:slideViewPr>
    <p:cSldViewPr snapToGrid="0" snapToObjects="1">
      <p:cViewPr varScale="1">
        <p:scale>
          <a:sx n="116" d="100"/>
          <a:sy n="116" d="100"/>
        </p:scale>
        <p:origin x="1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FEDC8E-6EF2-4F35-855C-0ED9B871728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E02FE3B-5DFC-4F96-866C-7F305DD91680}">
      <dgm:prSet/>
      <dgm:spPr/>
      <dgm:t>
        <a:bodyPr/>
        <a:lstStyle/>
        <a:p>
          <a:r>
            <a:rPr lang="tr-TR" dirty="0" err="1"/>
            <a:t>Alkilleyici</a:t>
          </a:r>
          <a:r>
            <a:rPr lang="tr-TR" dirty="0"/>
            <a:t> ajanlar </a:t>
          </a:r>
          <a:endParaRPr lang="en-US" dirty="0"/>
        </a:p>
      </dgm:t>
    </dgm:pt>
    <dgm:pt modelId="{46861054-DAE1-4E50-9074-F5837CAC6B54}" type="parTrans" cxnId="{66A37C6B-774F-4FD6-A432-76D125844D46}">
      <dgm:prSet/>
      <dgm:spPr/>
      <dgm:t>
        <a:bodyPr/>
        <a:lstStyle/>
        <a:p>
          <a:endParaRPr lang="en-US"/>
        </a:p>
      </dgm:t>
    </dgm:pt>
    <dgm:pt modelId="{D3608BB8-7CA9-465D-9CA7-EC29EC12D9E1}" type="sibTrans" cxnId="{66A37C6B-774F-4FD6-A432-76D125844D46}">
      <dgm:prSet/>
      <dgm:spPr/>
      <dgm:t>
        <a:bodyPr/>
        <a:lstStyle/>
        <a:p>
          <a:endParaRPr lang="en-US"/>
        </a:p>
      </dgm:t>
    </dgm:pt>
    <dgm:pt modelId="{449E52A7-112E-41B7-AB7D-5DBDDBA08EDA}">
      <dgm:prSet/>
      <dgm:spPr/>
      <dgm:t>
        <a:bodyPr/>
        <a:lstStyle/>
        <a:p>
          <a:r>
            <a:rPr lang="tr-TR" dirty="0" err="1"/>
            <a:t>Kortikosteroidler</a:t>
          </a:r>
          <a:r>
            <a:rPr lang="tr-TR" dirty="0"/>
            <a:t> </a:t>
          </a:r>
          <a:endParaRPr lang="en-US" dirty="0"/>
        </a:p>
      </dgm:t>
    </dgm:pt>
    <dgm:pt modelId="{DF767059-5DB7-4FE0-A94E-4204985E7AF2}" type="parTrans" cxnId="{A861B266-BDFD-43AE-B8BD-084CB41D5BFF}">
      <dgm:prSet/>
      <dgm:spPr/>
      <dgm:t>
        <a:bodyPr/>
        <a:lstStyle/>
        <a:p>
          <a:endParaRPr lang="en-US"/>
        </a:p>
      </dgm:t>
    </dgm:pt>
    <dgm:pt modelId="{0CDB2367-01CF-48C9-85F0-D2815CAACCEE}" type="sibTrans" cxnId="{A861B266-BDFD-43AE-B8BD-084CB41D5BFF}">
      <dgm:prSet/>
      <dgm:spPr/>
      <dgm:t>
        <a:bodyPr/>
        <a:lstStyle/>
        <a:p>
          <a:endParaRPr lang="en-US"/>
        </a:p>
      </dgm:t>
    </dgm:pt>
    <dgm:pt modelId="{8908082F-9863-44C0-8208-EC7AC9E8E439}">
      <dgm:prSet/>
      <dgm:spPr/>
      <dgm:t>
        <a:bodyPr/>
        <a:lstStyle/>
        <a:p>
          <a:r>
            <a:rPr lang="tr-TR" dirty="0"/>
            <a:t>Anti </a:t>
          </a:r>
          <a:r>
            <a:rPr lang="tr-TR" dirty="0" err="1"/>
            <a:t>metabolitler</a:t>
          </a:r>
          <a:r>
            <a:rPr lang="tr-TR" dirty="0"/>
            <a:t> </a:t>
          </a:r>
          <a:endParaRPr lang="en-US" dirty="0"/>
        </a:p>
      </dgm:t>
    </dgm:pt>
    <dgm:pt modelId="{D0113B27-FDAE-402F-9925-F4B708B29DC6}" type="parTrans" cxnId="{608E7B96-14AC-437D-8520-099517C2DBC3}">
      <dgm:prSet/>
      <dgm:spPr/>
      <dgm:t>
        <a:bodyPr/>
        <a:lstStyle/>
        <a:p>
          <a:endParaRPr lang="en-US"/>
        </a:p>
      </dgm:t>
    </dgm:pt>
    <dgm:pt modelId="{973C2678-6D2A-4CF8-BC80-CD72ABAC30E1}" type="sibTrans" cxnId="{608E7B96-14AC-437D-8520-099517C2DBC3}">
      <dgm:prSet/>
      <dgm:spPr/>
      <dgm:t>
        <a:bodyPr/>
        <a:lstStyle/>
        <a:p>
          <a:endParaRPr lang="en-US"/>
        </a:p>
      </dgm:t>
    </dgm:pt>
    <dgm:pt modelId="{374B1C21-BB26-4DF5-B522-FA8294F75699}">
      <dgm:prSet/>
      <dgm:spPr/>
      <dgm:t>
        <a:bodyPr/>
        <a:lstStyle/>
        <a:p>
          <a:r>
            <a:rPr lang="tr-TR" dirty="0"/>
            <a:t>Anti </a:t>
          </a:r>
          <a:r>
            <a:rPr lang="tr-TR" dirty="0" err="1"/>
            <a:t>tümör</a:t>
          </a:r>
          <a:r>
            <a:rPr lang="tr-TR" dirty="0"/>
            <a:t> antibiyotikler</a:t>
          </a:r>
          <a:endParaRPr lang="en-US" dirty="0"/>
        </a:p>
      </dgm:t>
    </dgm:pt>
    <dgm:pt modelId="{1A70036C-4D07-42BC-B756-D82F4D3C6623}" type="parTrans" cxnId="{ED2426DC-B28E-4E5E-BD2C-66E4B8F36477}">
      <dgm:prSet/>
      <dgm:spPr/>
      <dgm:t>
        <a:bodyPr/>
        <a:lstStyle/>
        <a:p>
          <a:endParaRPr lang="en-US"/>
        </a:p>
      </dgm:t>
    </dgm:pt>
    <dgm:pt modelId="{CAD72933-6D5B-4046-AD60-3E6D2389CCFF}" type="sibTrans" cxnId="{ED2426DC-B28E-4E5E-BD2C-66E4B8F36477}">
      <dgm:prSet/>
      <dgm:spPr/>
      <dgm:t>
        <a:bodyPr/>
        <a:lstStyle/>
        <a:p>
          <a:endParaRPr lang="en-US"/>
        </a:p>
      </dgm:t>
    </dgm:pt>
    <dgm:pt modelId="{A163065E-4D4D-4B6B-821D-3541564C287D}">
      <dgm:prSet/>
      <dgm:spPr/>
      <dgm:t>
        <a:bodyPr/>
        <a:lstStyle/>
        <a:p>
          <a:r>
            <a:rPr lang="tr-TR"/>
            <a:t>Mitotik inhibitörler </a:t>
          </a:r>
          <a:endParaRPr lang="en-US"/>
        </a:p>
      </dgm:t>
    </dgm:pt>
    <dgm:pt modelId="{116CF9BA-792D-4865-880D-845EAF68D356}" type="parTrans" cxnId="{3BEF6454-CFA8-4082-AE69-57EE14CE8AE5}">
      <dgm:prSet/>
      <dgm:spPr/>
      <dgm:t>
        <a:bodyPr/>
        <a:lstStyle/>
        <a:p>
          <a:endParaRPr lang="en-US"/>
        </a:p>
      </dgm:t>
    </dgm:pt>
    <dgm:pt modelId="{CA9DC256-80B5-4697-95A7-57547F7EAA38}" type="sibTrans" cxnId="{3BEF6454-CFA8-4082-AE69-57EE14CE8AE5}">
      <dgm:prSet/>
      <dgm:spPr/>
      <dgm:t>
        <a:bodyPr/>
        <a:lstStyle/>
        <a:p>
          <a:endParaRPr lang="en-US"/>
        </a:p>
      </dgm:t>
    </dgm:pt>
    <dgm:pt modelId="{2769C8A3-0B43-434B-B7F5-700964689A9D}">
      <dgm:prSet/>
      <dgm:spPr/>
      <dgm:t>
        <a:bodyPr/>
        <a:lstStyle/>
        <a:p>
          <a:r>
            <a:rPr lang="tr-TR"/>
            <a:t>Topoizomeraz inhibitörler</a:t>
          </a:r>
          <a:endParaRPr lang="en-US"/>
        </a:p>
      </dgm:t>
    </dgm:pt>
    <dgm:pt modelId="{35B8DE60-7265-4151-ABAE-443DE5F474B2}" type="parTrans" cxnId="{04ADE471-E10C-4639-8ABE-744BE192FFE7}">
      <dgm:prSet/>
      <dgm:spPr/>
      <dgm:t>
        <a:bodyPr/>
        <a:lstStyle/>
        <a:p>
          <a:endParaRPr lang="en-US"/>
        </a:p>
      </dgm:t>
    </dgm:pt>
    <dgm:pt modelId="{C7E77C60-C411-43A4-8AE8-F59C82C202C1}" type="sibTrans" cxnId="{04ADE471-E10C-4639-8ABE-744BE192FFE7}">
      <dgm:prSet/>
      <dgm:spPr/>
      <dgm:t>
        <a:bodyPr/>
        <a:lstStyle/>
        <a:p>
          <a:endParaRPr lang="en-US"/>
        </a:p>
      </dgm:t>
    </dgm:pt>
    <dgm:pt modelId="{3A9CB23A-175F-734C-AF6F-E3BB0A61DDF1}" type="pres">
      <dgm:prSet presAssocID="{EAFEDC8E-6EF2-4F35-855C-0ED9B8717284}" presName="linear" presStyleCnt="0">
        <dgm:presLayoutVars>
          <dgm:animLvl val="lvl"/>
          <dgm:resizeHandles val="exact"/>
        </dgm:presLayoutVars>
      </dgm:prSet>
      <dgm:spPr/>
    </dgm:pt>
    <dgm:pt modelId="{0D5F7C50-3895-714D-8A53-DC6BB5287BD6}" type="pres">
      <dgm:prSet presAssocID="{FE02FE3B-5DFC-4F96-866C-7F305DD91680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547CC108-1057-FE47-A0F4-83603A6593D2}" type="pres">
      <dgm:prSet presAssocID="{D3608BB8-7CA9-465D-9CA7-EC29EC12D9E1}" presName="spacer" presStyleCnt="0"/>
      <dgm:spPr/>
    </dgm:pt>
    <dgm:pt modelId="{1C87A07C-165E-B14F-A9E2-13188BCDFAFC}" type="pres">
      <dgm:prSet presAssocID="{449E52A7-112E-41B7-AB7D-5DBDDBA08ED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2B40A368-709D-6D49-A44F-F56D62F190B6}" type="pres">
      <dgm:prSet presAssocID="{0CDB2367-01CF-48C9-85F0-D2815CAACCEE}" presName="spacer" presStyleCnt="0"/>
      <dgm:spPr/>
    </dgm:pt>
    <dgm:pt modelId="{93CF6DA6-3764-D348-8708-50A82BA93842}" type="pres">
      <dgm:prSet presAssocID="{8908082F-9863-44C0-8208-EC7AC9E8E43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DABDCC42-CD1D-F340-8608-865E6F484D39}" type="pres">
      <dgm:prSet presAssocID="{973C2678-6D2A-4CF8-BC80-CD72ABAC30E1}" presName="spacer" presStyleCnt="0"/>
      <dgm:spPr/>
    </dgm:pt>
    <dgm:pt modelId="{90E9FAFF-1A13-BB4D-AFDE-7463FBCA927C}" type="pres">
      <dgm:prSet presAssocID="{374B1C21-BB26-4DF5-B522-FA8294F75699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D4B4440-8D98-9F41-9351-2291B4CC5A96}" type="pres">
      <dgm:prSet presAssocID="{CAD72933-6D5B-4046-AD60-3E6D2389CCFF}" presName="spacer" presStyleCnt="0"/>
      <dgm:spPr/>
    </dgm:pt>
    <dgm:pt modelId="{14A6E1E2-1CED-B845-A0AC-BA6F766952C0}" type="pres">
      <dgm:prSet presAssocID="{A163065E-4D4D-4B6B-821D-3541564C287D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786E24C5-0374-5C40-BD0E-28AFD459ED05}" type="pres">
      <dgm:prSet presAssocID="{CA9DC256-80B5-4697-95A7-57547F7EAA38}" presName="spacer" presStyleCnt="0"/>
      <dgm:spPr/>
    </dgm:pt>
    <dgm:pt modelId="{F8D4F98C-6C8A-E543-9188-8DB72415F38C}" type="pres">
      <dgm:prSet presAssocID="{2769C8A3-0B43-434B-B7F5-700964689A9D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DD903400-FBA1-A648-85B6-4F22CF7C0178}" type="presOf" srcId="{449E52A7-112E-41B7-AB7D-5DBDDBA08EDA}" destId="{1C87A07C-165E-B14F-A9E2-13188BCDFAFC}" srcOrd="0" destOrd="0" presId="urn:microsoft.com/office/officeart/2005/8/layout/vList2"/>
    <dgm:cxn modelId="{4165452E-6013-324B-A5F3-ADA7B915CC08}" type="presOf" srcId="{2769C8A3-0B43-434B-B7F5-700964689A9D}" destId="{F8D4F98C-6C8A-E543-9188-8DB72415F38C}" srcOrd="0" destOrd="0" presId="urn:microsoft.com/office/officeart/2005/8/layout/vList2"/>
    <dgm:cxn modelId="{3BEF6454-CFA8-4082-AE69-57EE14CE8AE5}" srcId="{EAFEDC8E-6EF2-4F35-855C-0ED9B8717284}" destId="{A163065E-4D4D-4B6B-821D-3541564C287D}" srcOrd="4" destOrd="0" parTransId="{116CF9BA-792D-4865-880D-845EAF68D356}" sibTransId="{CA9DC256-80B5-4697-95A7-57547F7EAA38}"/>
    <dgm:cxn modelId="{A1D05C64-7854-9F41-B69E-BE5EB13AEBB3}" type="presOf" srcId="{8908082F-9863-44C0-8208-EC7AC9E8E439}" destId="{93CF6DA6-3764-D348-8708-50A82BA93842}" srcOrd="0" destOrd="0" presId="urn:microsoft.com/office/officeart/2005/8/layout/vList2"/>
    <dgm:cxn modelId="{A861B266-BDFD-43AE-B8BD-084CB41D5BFF}" srcId="{EAFEDC8E-6EF2-4F35-855C-0ED9B8717284}" destId="{449E52A7-112E-41B7-AB7D-5DBDDBA08EDA}" srcOrd="1" destOrd="0" parTransId="{DF767059-5DB7-4FE0-A94E-4204985E7AF2}" sibTransId="{0CDB2367-01CF-48C9-85F0-D2815CAACCEE}"/>
    <dgm:cxn modelId="{66A37C6B-774F-4FD6-A432-76D125844D46}" srcId="{EAFEDC8E-6EF2-4F35-855C-0ED9B8717284}" destId="{FE02FE3B-5DFC-4F96-866C-7F305DD91680}" srcOrd="0" destOrd="0" parTransId="{46861054-DAE1-4E50-9074-F5837CAC6B54}" sibTransId="{D3608BB8-7CA9-465D-9CA7-EC29EC12D9E1}"/>
    <dgm:cxn modelId="{04ADE471-E10C-4639-8ABE-744BE192FFE7}" srcId="{EAFEDC8E-6EF2-4F35-855C-0ED9B8717284}" destId="{2769C8A3-0B43-434B-B7F5-700964689A9D}" srcOrd="5" destOrd="0" parTransId="{35B8DE60-7265-4151-ABAE-443DE5F474B2}" sibTransId="{C7E77C60-C411-43A4-8AE8-F59C82C202C1}"/>
    <dgm:cxn modelId="{608E7B96-14AC-437D-8520-099517C2DBC3}" srcId="{EAFEDC8E-6EF2-4F35-855C-0ED9B8717284}" destId="{8908082F-9863-44C0-8208-EC7AC9E8E439}" srcOrd="2" destOrd="0" parTransId="{D0113B27-FDAE-402F-9925-F4B708B29DC6}" sibTransId="{973C2678-6D2A-4CF8-BC80-CD72ABAC30E1}"/>
    <dgm:cxn modelId="{2FE5F7AD-BFD6-484B-8F85-47F5AE5FA61C}" type="presOf" srcId="{374B1C21-BB26-4DF5-B522-FA8294F75699}" destId="{90E9FAFF-1A13-BB4D-AFDE-7463FBCA927C}" srcOrd="0" destOrd="0" presId="urn:microsoft.com/office/officeart/2005/8/layout/vList2"/>
    <dgm:cxn modelId="{BC4DC8BF-EA6D-1E48-B0CB-0F86560F69AD}" type="presOf" srcId="{A163065E-4D4D-4B6B-821D-3541564C287D}" destId="{14A6E1E2-1CED-B845-A0AC-BA6F766952C0}" srcOrd="0" destOrd="0" presId="urn:microsoft.com/office/officeart/2005/8/layout/vList2"/>
    <dgm:cxn modelId="{3760FEC4-6F9F-8C4F-976D-C15A8939F4D9}" type="presOf" srcId="{FE02FE3B-5DFC-4F96-866C-7F305DD91680}" destId="{0D5F7C50-3895-714D-8A53-DC6BB5287BD6}" srcOrd="0" destOrd="0" presId="urn:microsoft.com/office/officeart/2005/8/layout/vList2"/>
    <dgm:cxn modelId="{ED2426DC-B28E-4E5E-BD2C-66E4B8F36477}" srcId="{EAFEDC8E-6EF2-4F35-855C-0ED9B8717284}" destId="{374B1C21-BB26-4DF5-B522-FA8294F75699}" srcOrd="3" destOrd="0" parTransId="{1A70036C-4D07-42BC-B756-D82F4D3C6623}" sibTransId="{CAD72933-6D5B-4046-AD60-3E6D2389CCFF}"/>
    <dgm:cxn modelId="{E39D47F7-AC25-1541-A5EC-519BC03FDE14}" type="presOf" srcId="{EAFEDC8E-6EF2-4F35-855C-0ED9B8717284}" destId="{3A9CB23A-175F-734C-AF6F-E3BB0A61DDF1}" srcOrd="0" destOrd="0" presId="urn:microsoft.com/office/officeart/2005/8/layout/vList2"/>
    <dgm:cxn modelId="{A4EE1EC8-7E2E-5E4D-9F88-DF753EF01008}" type="presParOf" srcId="{3A9CB23A-175F-734C-AF6F-E3BB0A61DDF1}" destId="{0D5F7C50-3895-714D-8A53-DC6BB5287BD6}" srcOrd="0" destOrd="0" presId="urn:microsoft.com/office/officeart/2005/8/layout/vList2"/>
    <dgm:cxn modelId="{BF3309D1-B065-C149-9650-59CFE9417924}" type="presParOf" srcId="{3A9CB23A-175F-734C-AF6F-E3BB0A61DDF1}" destId="{547CC108-1057-FE47-A0F4-83603A6593D2}" srcOrd="1" destOrd="0" presId="urn:microsoft.com/office/officeart/2005/8/layout/vList2"/>
    <dgm:cxn modelId="{122C1B0E-B88E-D14D-BDF0-5038BD2097B8}" type="presParOf" srcId="{3A9CB23A-175F-734C-AF6F-E3BB0A61DDF1}" destId="{1C87A07C-165E-B14F-A9E2-13188BCDFAFC}" srcOrd="2" destOrd="0" presId="urn:microsoft.com/office/officeart/2005/8/layout/vList2"/>
    <dgm:cxn modelId="{A81F9329-5022-5C4A-9613-836AA3B6AC90}" type="presParOf" srcId="{3A9CB23A-175F-734C-AF6F-E3BB0A61DDF1}" destId="{2B40A368-709D-6D49-A44F-F56D62F190B6}" srcOrd="3" destOrd="0" presId="urn:microsoft.com/office/officeart/2005/8/layout/vList2"/>
    <dgm:cxn modelId="{B571A20A-07BC-3646-A17F-91C868C6E45C}" type="presParOf" srcId="{3A9CB23A-175F-734C-AF6F-E3BB0A61DDF1}" destId="{93CF6DA6-3764-D348-8708-50A82BA93842}" srcOrd="4" destOrd="0" presId="urn:microsoft.com/office/officeart/2005/8/layout/vList2"/>
    <dgm:cxn modelId="{023848B1-0D33-D94D-8860-A66FF066C291}" type="presParOf" srcId="{3A9CB23A-175F-734C-AF6F-E3BB0A61DDF1}" destId="{DABDCC42-CD1D-F340-8608-865E6F484D39}" srcOrd="5" destOrd="0" presId="urn:microsoft.com/office/officeart/2005/8/layout/vList2"/>
    <dgm:cxn modelId="{2DB87E80-9C44-2144-84F9-49342EC0FDC4}" type="presParOf" srcId="{3A9CB23A-175F-734C-AF6F-E3BB0A61DDF1}" destId="{90E9FAFF-1A13-BB4D-AFDE-7463FBCA927C}" srcOrd="6" destOrd="0" presId="urn:microsoft.com/office/officeart/2005/8/layout/vList2"/>
    <dgm:cxn modelId="{2C025970-39DA-B94B-8643-9C0ACFF790CF}" type="presParOf" srcId="{3A9CB23A-175F-734C-AF6F-E3BB0A61DDF1}" destId="{2D4B4440-8D98-9F41-9351-2291B4CC5A96}" srcOrd="7" destOrd="0" presId="urn:microsoft.com/office/officeart/2005/8/layout/vList2"/>
    <dgm:cxn modelId="{0043365E-6AAC-3A4A-A111-698E60D98838}" type="presParOf" srcId="{3A9CB23A-175F-734C-AF6F-E3BB0A61DDF1}" destId="{14A6E1E2-1CED-B845-A0AC-BA6F766952C0}" srcOrd="8" destOrd="0" presId="urn:microsoft.com/office/officeart/2005/8/layout/vList2"/>
    <dgm:cxn modelId="{EEC9AF09-CC14-7F40-B990-1A69C1D448C7}" type="presParOf" srcId="{3A9CB23A-175F-734C-AF6F-E3BB0A61DDF1}" destId="{786E24C5-0374-5C40-BD0E-28AFD459ED05}" srcOrd="9" destOrd="0" presId="urn:microsoft.com/office/officeart/2005/8/layout/vList2"/>
    <dgm:cxn modelId="{02B66DB5-99EC-E240-B07E-836A6343DB59}" type="presParOf" srcId="{3A9CB23A-175F-734C-AF6F-E3BB0A61DDF1}" destId="{F8D4F98C-6C8A-E543-9188-8DB72415F38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370F8B-31D7-45F6-A23A-2934DE06ACEF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98D55CC-016E-4895-BC60-3DE85FE1798E}">
      <dgm:prSet/>
      <dgm:spPr/>
      <dgm:t>
        <a:bodyPr/>
        <a:lstStyle/>
        <a:p>
          <a:r>
            <a:rPr lang="tr-TR"/>
            <a:t>Düşük stabilite </a:t>
          </a:r>
          <a:endParaRPr lang="en-US"/>
        </a:p>
      </dgm:t>
    </dgm:pt>
    <dgm:pt modelId="{CA4CD511-8731-4D56-89A6-0325DC3F8B55}" type="parTrans" cxnId="{4A395A1F-CA08-47E5-993D-03331A2626E3}">
      <dgm:prSet/>
      <dgm:spPr/>
      <dgm:t>
        <a:bodyPr/>
        <a:lstStyle/>
        <a:p>
          <a:endParaRPr lang="en-US"/>
        </a:p>
      </dgm:t>
    </dgm:pt>
    <dgm:pt modelId="{BCFE9AD3-3125-4E7C-8B23-06FB1E52986F}" type="sibTrans" cxnId="{4A395A1F-CA08-47E5-993D-03331A2626E3}">
      <dgm:prSet/>
      <dgm:spPr/>
      <dgm:t>
        <a:bodyPr/>
        <a:lstStyle/>
        <a:p>
          <a:endParaRPr lang="en-US"/>
        </a:p>
      </dgm:t>
    </dgm:pt>
    <dgm:pt modelId="{0613B751-FD12-45B6-A8E9-FCE6BB6273A5}">
      <dgm:prSet/>
      <dgm:spPr/>
      <dgm:t>
        <a:bodyPr/>
        <a:lstStyle/>
        <a:p>
          <a:r>
            <a:rPr lang="tr-TR"/>
            <a:t>Düşük suda çözünürlük </a:t>
          </a:r>
          <a:endParaRPr lang="en-US"/>
        </a:p>
      </dgm:t>
    </dgm:pt>
    <dgm:pt modelId="{28A28885-1BAD-492B-9320-B50F1ACDE9F3}" type="parTrans" cxnId="{D6066D7D-B188-4CF3-8CBB-C52837ABA323}">
      <dgm:prSet/>
      <dgm:spPr/>
      <dgm:t>
        <a:bodyPr/>
        <a:lstStyle/>
        <a:p>
          <a:endParaRPr lang="en-US"/>
        </a:p>
      </dgm:t>
    </dgm:pt>
    <dgm:pt modelId="{25241E34-0C79-4DA1-9824-9A0F22C62352}" type="sibTrans" cxnId="{D6066D7D-B188-4CF3-8CBB-C52837ABA323}">
      <dgm:prSet/>
      <dgm:spPr/>
      <dgm:t>
        <a:bodyPr/>
        <a:lstStyle/>
        <a:p>
          <a:endParaRPr lang="en-US"/>
        </a:p>
      </dgm:t>
    </dgm:pt>
    <dgm:pt modelId="{45CF61ED-8B02-49BB-BAE6-64364D343223}">
      <dgm:prSet/>
      <dgm:spPr/>
      <dgm:t>
        <a:bodyPr/>
        <a:lstStyle/>
        <a:p>
          <a:r>
            <a:rPr lang="tr-TR"/>
            <a:t>Spesifik olmayan toksisite</a:t>
          </a:r>
          <a:endParaRPr lang="en-US"/>
        </a:p>
      </dgm:t>
    </dgm:pt>
    <dgm:pt modelId="{7B08BCD8-5D5A-45AF-B730-49E0073184C3}" type="parTrans" cxnId="{705F14CE-14CE-452E-8771-ECD45BA08B17}">
      <dgm:prSet/>
      <dgm:spPr/>
      <dgm:t>
        <a:bodyPr/>
        <a:lstStyle/>
        <a:p>
          <a:endParaRPr lang="en-US"/>
        </a:p>
      </dgm:t>
    </dgm:pt>
    <dgm:pt modelId="{D4978013-E0A7-41AF-BA2B-91B64EADE47F}" type="sibTrans" cxnId="{705F14CE-14CE-452E-8771-ECD45BA08B17}">
      <dgm:prSet/>
      <dgm:spPr/>
      <dgm:t>
        <a:bodyPr/>
        <a:lstStyle/>
        <a:p>
          <a:endParaRPr lang="en-US"/>
        </a:p>
      </dgm:t>
    </dgm:pt>
    <dgm:pt modelId="{E8042F42-0C8E-438A-A254-01EBB026A5A0}">
      <dgm:prSet/>
      <dgm:spPr/>
      <dgm:t>
        <a:bodyPr/>
        <a:lstStyle/>
        <a:p>
          <a:r>
            <a:rPr lang="tr-TR"/>
            <a:t>Ciddi yan etkiler</a:t>
          </a:r>
          <a:endParaRPr lang="en-US"/>
        </a:p>
      </dgm:t>
    </dgm:pt>
    <dgm:pt modelId="{1C14EE45-BBF8-419D-A76C-1429D338068E}" type="parTrans" cxnId="{EC8F47BF-013B-4EA6-BF3A-0E9B19B4747E}">
      <dgm:prSet/>
      <dgm:spPr/>
      <dgm:t>
        <a:bodyPr/>
        <a:lstStyle/>
        <a:p>
          <a:endParaRPr lang="en-US"/>
        </a:p>
      </dgm:t>
    </dgm:pt>
    <dgm:pt modelId="{04CE2DC2-A038-4933-A95A-9217740106A5}" type="sibTrans" cxnId="{EC8F47BF-013B-4EA6-BF3A-0E9B19B4747E}">
      <dgm:prSet/>
      <dgm:spPr/>
      <dgm:t>
        <a:bodyPr/>
        <a:lstStyle/>
        <a:p>
          <a:endParaRPr lang="en-US"/>
        </a:p>
      </dgm:t>
    </dgm:pt>
    <dgm:pt modelId="{71B88464-3410-43A7-A573-800DC519DAC8}">
      <dgm:prSet/>
      <dgm:spPr/>
      <dgm:t>
        <a:bodyPr/>
        <a:lstStyle/>
        <a:p>
          <a:r>
            <a:rPr lang="tr-TR"/>
            <a:t>Düşük doza bağlı gelişen ilaç dirençliliği</a:t>
          </a:r>
          <a:endParaRPr lang="en-US"/>
        </a:p>
      </dgm:t>
    </dgm:pt>
    <dgm:pt modelId="{E11CE707-0ADE-43A8-86D7-3508EE717101}" type="parTrans" cxnId="{EB092D7B-FAD9-4F7A-817C-713A03A9236F}">
      <dgm:prSet/>
      <dgm:spPr/>
      <dgm:t>
        <a:bodyPr/>
        <a:lstStyle/>
        <a:p>
          <a:endParaRPr lang="en-US"/>
        </a:p>
      </dgm:t>
    </dgm:pt>
    <dgm:pt modelId="{F5B70F00-2F58-4D64-AF8E-EDADD6ED152A}" type="sibTrans" cxnId="{EB092D7B-FAD9-4F7A-817C-713A03A9236F}">
      <dgm:prSet/>
      <dgm:spPr/>
      <dgm:t>
        <a:bodyPr/>
        <a:lstStyle/>
        <a:p>
          <a:endParaRPr lang="en-US"/>
        </a:p>
      </dgm:t>
    </dgm:pt>
    <dgm:pt modelId="{6CAF229B-DF58-9B4D-B150-5F33A8F05C27}" type="pres">
      <dgm:prSet presAssocID="{9E370F8B-31D7-45F6-A23A-2934DE06ACEF}" presName="outerComposite" presStyleCnt="0">
        <dgm:presLayoutVars>
          <dgm:chMax val="5"/>
          <dgm:dir/>
          <dgm:resizeHandles val="exact"/>
        </dgm:presLayoutVars>
      </dgm:prSet>
      <dgm:spPr/>
    </dgm:pt>
    <dgm:pt modelId="{3B48394F-B281-6641-A843-B6A05D27F3E2}" type="pres">
      <dgm:prSet presAssocID="{9E370F8B-31D7-45F6-A23A-2934DE06ACEF}" presName="dummyMaxCanvas" presStyleCnt="0">
        <dgm:presLayoutVars/>
      </dgm:prSet>
      <dgm:spPr/>
    </dgm:pt>
    <dgm:pt modelId="{62086140-8B28-7143-8222-BA7B72D68C40}" type="pres">
      <dgm:prSet presAssocID="{9E370F8B-31D7-45F6-A23A-2934DE06ACEF}" presName="FiveNodes_1" presStyleLbl="node1" presStyleIdx="0" presStyleCnt="5">
        <dgm:presLayoutVars>
          <dgm:bulletEnabled val="1"/>
        </dgm:presLayoutVars>
      </dgm:prSet>
      <dgm:spPr/>
    </dgm:pt>
    <dgm:pt modelId="{C2D6A5FF-87E0-BC41-A438-1205ED81317B}" type="pres">
      <dgm:prSet presAssocID="{9E370F8B-31D7-45F6-A23A-2934DE06ACEF}" presName="FiveNodes_2" presStyleLbl="node1" presStyleIdx="1" presStyleCnt="5">
        <dgm:presLayoutVars>
          <dgm:bulletEnabled val="1"/>
        </dgm:presLayoutVars>
      </dgm:prSet>
      <dgm:spPr/>
    </dgm:pt>
    <dgm:pt modelId="{3EAE9175-8B87-244A-8DC4-AF1E7E18A9D0}" type="pres">
      <dgm:prSet presAssocID="{9E370F8B-31D7-45F6-A23A-2934DE06ACEF}" presName="FiveNodes_3" presStyleLbl="node1" presStyleIdx="2" presStyleCnt="5">
        <dgm:presLayoutVars>
          <dgm:bulletEnabled val="1"/>
        </dgm:presLayoutVars>
      </dgm:prSet>
      <dgm:spPr/>
    </dgm:pt>
    <dgm:pt modelId="{94DF5272-3089-664B-8890-EF0992A093C5}" type="pres">
      <dgm:prSet presAssocID="{9E370F8B-31D7-45F6-A23A-2934DE06ACEF}" presName="FiveNodes_4" presStyleLbl="node1" presStyleIdx="3" presStyleCnt="5">
        <dgm:presLayoutVars>
          <dgm:bulletEnabled val="1"/>
        </dgm:presLayoutVars>
      </dgm:prSet>
      <dgm:spPr/>
    </dgm:pt>
    <dgm:pt modelId="{84EC1F58-F606-424D-A293-6C520B460278}" type="pres">
      <dgm:prSet presAssocID="{9E370F8B-31D7-45F6-A23A-2934DE06ACEF}" presName="FiveNodes_5" presStyleLbl="node1" presStyleIdx="4" presStyleCnt="5">
        <dgm:presLayoutVars>
          <dgm:bulletEnabled val="1"/>
        </dgm:presLayoutVars>
      </dgm:prSet>
      <dgm:spPr/>
    </dgm:pt>
    <dgm:pt modelId="{C0BD9688-05A8-0946-BC2F-A93785EADCF5}" type="pres">
      <dgm:prSet presAssocID="{9E370F8B-31D7-45F6-A23A-2934DE06ACEF}" presName="FiveConn_1-2" presStyleLbl="fgAccFollowNode1" presStyleIdx="0" presStyleCnt="4">
        <dgm:presLayoutVars>
          <dgm:bulletEnabled val="1"/>
        </dgm:presLayoutVars>
      </dgm:prSet>
      <dgm:spPr/>
    </dgm:pt>
    <dgm:pt modelId="{2CAB46CD-6BE6-1849-8A42-02C2FC446E45}" type="pres">
      <dgm:prSet presAssocID="{9E370F8B-31D7-45F6-A23A-2934DE06ACEF}" presName="FiveConn_2-3" presStyleLbl="fgAccFollowNode1" presStyleIdx="1" presStyleCnt="4">
        <dgm:presLayoutVars>
          <dgm:bulletEnabled val="1"/>
        </dgm:presLayoutVars>
      </dgm:prSet>
      <dgm:spPr/>
    </dgm:pt>
    <dgm:pt modelId="{2F4113BA-B4AB-7A4F-959E-CB0F2F7E4967}" type="pres">
      <dgm:prSet presAssocID="{9E370F8B-31D7-45F6-A23A-2934DE06ACEF}" presName="FiveConn_3-4" presStyleLbl="fgAccFollowNode1" presStyleIdx="2" presStyleCnt="4">
        <dgm:presLayoutVars>
          <dgm:bulletEnabled val="1"/>
        </dgm:presLayoutVars>
      </dgm:prSet>
      <dgm:spPr/>
    </dgm:pt>
    <dgm:pt modelId="{C0520588-A0B1-6B46-9C48-71413C706F96}" type="pres">
      <dgm:prSet presAssocID="{9E370F8B-31D7-45F6-A23A-2934DE06ACEF}" presName="FiveConn_4-5" presStyleLbl="fgAccFollowNode1" presStyleIdx="3" presStyleCnt="4">
        <dgm:presLayoutVars>
          <dgm:bulletEnabled val="1"/>
        </dgm:presLayoutVars>
      </dgm:prSet>
      <dgm:spPr/>
    </dgm:pt>
    <dgm:pt modelId="{27EE45F0-7CB0-6C4E-A6BE-80E83374D837}" type="pres">
      <dgm:prSet presAssocID="{9E370F8B-31D7-45F6-A23A-2934DE06ACEF}" presName="FiveNodes_1_text" presStyleLbl="node1" presStyleIdx="4" presStyleCnt="5">
        <dgm:presLayoutVars>
          <dgm:bulletEnabled val="1"/>
        </dgm:presLayoutVars>
      </dgm:prSet>
      <dgm:spPr/>
    </dgm:pt>
    <dgm:pt modelId="{65DFDD1F-B441-AC47-97DF-3588A2CEDE52}" type="pres">
      <dgm:prSet presAssocID="{9E370F8B-31D7-45F6-A23A-2934DE06ACEF}" presName="FiveNodes_2_text" presStyleLbl="node1" presStyleIdx="4" presStyleCnt="5">
        <dgm:presLayoutVars>
          <dgm:bulletEnabled val="1"/>
        </dgm:presLayoutVars>
      </dgm:prSet>
      <dgm:spPr/>
    </dgm:pt>
    <dgm:pt modelId="{DC17DC03-A2B9-CE4A-992E-B2752FB6FA85}" type="pres">
      <dgm:prSet presAssocID="{9E370F8B-31D7-45F6-A23A-2934DE06ACEF}" presName="FiveNodes_3_text" presStyleLbl="node1" presStyleIdx="4" presStyleCnt="5">
        <dgm:presLayoutVars>
          <dgm:bulletEnabled val="1"/>
        </dgm:presLayoutVars>
      </dgm:prSet>
      <dgm:spPr/>
    </dgm:pt>
    <dgm:pt modelId="{5596A40C-227E-B44B-8A72-CA2CC2F2F9F6}" type="pres">
      <dgm:prSet presAssocID="{9E370F8B-31D7-45F6-A23A-2934DE06ACEF}" presName="FiveNodes_4_text" presStyleLbl="node1" presStyleIdx="4" presStyleCnt="5">
        <dgm:presLayoutVars>
          <dgm:bulletEnabled val="1"/>
        </dgm:presLayoutVars>
      </dgm:prSet>
      <dgm:spPr/>
    </dgm:pt>
    <dgm:pt modelId="{92AB284D-5896-AE46-92AB-2AD17B7881D5}" type="pres">
      <dgm:prSet presAssocID="{9E370F8B-31D7-45F6-A23A-2934DE06ACEF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189F1409-38C3-2744-8523-C7D9F20F7772}" type="presOf" srcId="{F98D55CC-016E-4895-BC60-3DE85FE1798E}" destId="{62086140-8B28-7143-8222-BA7B72D68C40}" srcOrd="0" destOrd="0" presId="urn:microsoft.com/office/officeart/2005/8/layout/vProcess5"/>
    <dgm:cxn modelId="{D0F8051F-74E1-EC40-9D4E-5257BF01BD85}" type="presOf" srcId="{E8042F42-0C8E-438A-A254-01EBB026A5A0}" destId="{94DF5272-3089-664B-8890-EF0992A093C5}" srcOrd="0" destOrd="0" presId="urn:microsoft.com/office/officeart/2005/8/layout/vProcess5"/>
    <dgm:cxn modelId="{4A395A1F-CA08-47E5-993D-03331A2626E3}" srcId="{9E370F8B-31D7-45F6-A23A-2934DE06ACEF}" destId="{F98D55CC-016E-4895-BC60-3DE85FE1798E}" srcOrd="0" destOrd="0" parTransId="{CA4CD511-8731-4D56-89A6-0325DC3F8B55}" sibTransId="{BCFE9AD3-3125-4E7C-8B23-06FB1E52986F}"/>
    <dgm:cxn modelId="{5A87DE21-78E0-5641-B94E-5D0A304E3A7D}" type="presOf" srcId="{BCFE9AD3-3125-4E7C-8B23-06FB1E52986F}" destId="{C0BD9688-05A8-0946-BC2F-A93785EADCF5}" srcOrd="0" destOrd="0" presId="urn:microsoft.com/office/officeart/2005/8/layout/vProcess5"/>
    <dgm:cxn modelId="{6D484A34-62F0-494B-87F3-17FF2FBA41CC}" type="presOf" srcId="{71B88464-3410-43A7-A573-800DC519DAC8}" destId="{92AB284D-5896-AE46-92AB-2AD17B7881D5}" srcOrd="1" destOrd="0" presId="urn:microsoft.com/office/officeart/2005/8/layout/vProcess5"/>
    <dgm:cxn modelId="{70800944-CD6D-7A47-A85F-836E1F219EC8}" type="presOf" srcId="{E8042F42-0C8E-438A-A254-01EBB026A5A0}" destId="{5596A40C-227E-B44B-8A72-CA2CC2F2F9F6}" srcOrd="1" destOrd="0" presId="urn:microsoft.com/office/officeart/2005/8/layout/vProcess5"/>
    <dgm:cxn modelId="{45629F59-C581-5349-A73A-4D2B1439884D}" type="presOf" srcId="{F98D55CC-016E-4895-BC60-3DE85FE1798E}" destId="{27EE45F0-7CB0-6C4E-A6BE-80E83374D837}" srcOrd="1" destOrd="0" presId="urn:microsoft.com/office/officeart/2005/8/layout/vProcess5"/>
    <dgm:cxn modelId="{A457356E-E2AC-3946-A019-2C3D9A5F3138}" type="presOf" srcId="{0613B751-FD12-45B6-A8E9-FCE6BB6273A5}" destId="{C2D6A5FF-87E0-BC41-A438-1205ED81317B}" srcOrd="0" destOrd="0" presId="urn:microsoft.com/office/officeart/2005/8/layout/vProcess5"/>
    <dgm:cxn modelId="{D265F872-A672-064F-8129-47CABF66A9E1}" type="presOf" srcId="{45CF61ED-8B02-49BB-BAE6-64364D343223}" destId="{DC17DC03-A2B9-CE4A-992E-B2752FB6FA85}" srcOrd="1" destOrd="0" presId="urn:microsoft.com/office/officeart/2005/8/layout/vProcess5"/>
    <dgm:cxn modelId="{D2254E75-6007-2644-950C-8B8FF99461AF}" type="presOf" srcId="{04CE2DC2-A038-4933-A95A-9217740106A5}" destId="{C0520588-A0B1-6B46-9C48-71413C706F96}" srcOrd="0" destOrd="0" presId="urn:microsoft.com/office/officeart/2005/8/layout/vProcess5"/>
    <dgm:cxn modelId="{EB092D7B-FAD9-4F7A-817C-713A03A9236F}" srcId="{9E370F8B-31D7-45F6-A23A-2934DE06ACEF}" destId="{71B88464-3410-43A7-A573-800DC519DAC8}" srcOrd="4" destOrd="0" parTransId="{E11CE707-0ADE-43A8-86D7-3508EE717101}" sibTransId="{F5B70F00-2F58-4D64-AF8E-EDADD6ED152A}"/>
    <dgm:cxn modelId="{D6066D7D-B188-4CF3-8CBB-C52837ABA323}" srcId="{9E370F8B-31D7-45F6-A23A-2934DE06ACEF}" destId="{0613B751-FD12-45B6-A8E9-FCE6BB6273A5}" srcOrd="1" destOrd="0" parTransId="{28A28885-1BAD-492B-9320-B50F1ACDE9F3}" sibTransId="{25241E34-0C79-4DA1-9824-9A0F22C62352}"/>
    <dgm:cxn modelId="{EE355A96-115A-6F44-9CAF-3DDD62C6D64D}" type="presOf" srcId="{71B88464-3410-43A7-A573-800DC519DAC8}" destId="{84EC1F58-F606-424D-A293-6C520B460278}" srcOrd="0" destOrd="0" presId="urn:microsoft.com/office/officeart/2005/8/layout/vProcess5"/>
    <dgm:cxn modelId="{6E96E8A1-1EF3-D445-829B-415AF3C6D9F0}" type="presOf" srcId="{9E370F8B-31D7-45F6-A23A-2934DE06ACEF}" destId="{6CAF229B-DF58-9B4D-B150-5F33A8F05C27}" srcOrd="0" destOrd="0" presId="urn:microsoft.com/office/officeart/2005/8/layout/vProcess5"/>
    <dgm:cxn modelId="{257E4ABE-B9DA-0B4F-B834-7E726688C8FB}" type="presOf" srcId="{25241E34-0C79-4DA1-9824-9A0F22C62352}" destId="{2CAB46CD-6BE6-1849-8A42-02C2FC446E45}" srcOrd="0" destOrd="0" presId="urn:microsoft.com/office/officeart/2005/8/layout/vProcess5"/>
    <dgm:cxn modelId="{EC8F47BF-013B-4EA6-BF3A-0E9B19B4747E}" srcId="{9E370F8B-31D7-45F6-A23A-2934DE06ACEF}" destId="{E8042F42-0C8E-438A-A254-01EBB026A5A0}" srcOrd="3" destOrd="0" parTransId="{1C14EE45-BBF8-419D-A76C-1429D338068E}" sibTransId="{04CE2DC2-A038-4933-A95A-9217740106A5}"/>
    <dgm:cxn modelId="{3BB66AC3-C28B-CF40-BBEB-FC93E43F333C}" type="presOf" srcId="{0613B751-FD12-45B6-A8E9-FCE6BB6273A5}" destId="{65DFDD1F-B441-AC47-97DF-3588A2CEDE52}" srcOrd="1" destOrd="0" presId="urn:microsoft.com/office/officeart/2005/8/layout/vProcess5"/>
    <dgm:cxn modelId="{705F14CE-14CE-452E-8771-ECD45BA08B17}" srcId="{9E370F8B-31D7-45F6-A23A-2934DE06ACEF}" destId="{45CF61ED-8B02-49BB-BAE6-64364D343223}" srcOrd="2" destOrd="0" parTransId="{7B08BCD8-5D5A-45AF-B730-49E0073184C3}" sibTransId="{D4978013-E0A7-41AF-BA2B-91B64EADE47F}"/>
    <dgm:cxn modelId="{BDE54BED-519A-4048-AB48-714FE4D2F1C8}" type="presOf" srcId="{D4978013-E0A7-41AF-BA2B-91B64EADE47F}" destId="{2F4113BA-B4AB-7A4F-959E-CB0F2F7E4967}" srcOrd="0" destOrd="0" presId="urn:microsoft.com/office/officeart/2005/8/layout/vProcess5"/>
    <dgm:cxn modelId="{9B3395FB-B352-644E-948C-9C14348A5EAE}" type="presOf" srcId="{45CF61ED-8B02-49BB-BAE6-64364D343223}" destId="{3EAE9175-8B87-244A-8DC4-AF1E7E18A9D0}" srcOrd="0" destOrd="0" presId="urn:microsoft.com/office/officeart/2005/8/layout/vProcess5"/>
    <dgm:cxn modelId="{892153AE-88B4-A141-8B5C-65729808106F}" type="presParOf" srcId="{6CAF229B-DF58-9B4D-B150-5F33A8F05C27}" destId="{3B48394F-B281-6641-A843-B6A05D27F3E2}" srcOrd="0" destOrd="0" presId="urn:microsoft.com/office/officeart/2005/8/layout/vProcess5"/>
    <dgm:cxn modelId="{794EE2B2-E0B4-C14F-BC4A-516DD0DC615A}" type="presParOf" srcId="{6CAF229B-DF58-9B4D-B150-5F33A8F05C27}" destId="{62086140-8B28-7143-8222-BA7B72D68C40}" srcOrd="1" destOrd="0" presId="urn:microsoft.com/office/officeart/2005/8/layout/vProcess5"/>
    <dgm:cxn modelId="{1D6EA26B-8B65-CA4F-B00C-BF1D59732900}" type="presParOf" srcId="{6CAF229B-DF58-9B4D-B150-5F33A8F05C27}" destId="{C2D6A5FF-87E0-BC41-A438-1205ED81317B}" srcOrd="2" destOrd="0" presId="urn:microsoft.com/office/officeart/2005/8/layout/vProcess5"/>
    <dgm:cxn modelId="{608F7A2E-06A4-8443-8329-07602D8286DA}" type="presParOf" srcId="{6CAF229B-DF58-9B4D-B150-5F33A8F05C27}" destId="{3EAE9175-8B87-244A-8DC4-AF1E7E18A9D0}" srcOrd="3" destOrd="0" presId="urn:microsoft.com/office/officeart/2005/8/layout/vProcess5"/>
    <dgm:cxn modelId="{60C43407-F214-F34F-8128-1FE49BEB6BBA}" type="presParOf" srcId="{6CAF229B-DF58-9B4D-B150-5F33A8F05C27}" destId="{94DF5272-3089-664B-8890-EF0992A093C5}" srcOrd="4" destOrd="0" presId="urn:microsoft.com/office/officeart/2005/8/layout/vProcess5"/>
    <dgm:cxn modelId="{8164B69D-777B-394A-88B9-B77AA10C3817}" type="presParOf" srcId="{6CAF229B-DF58-9B4D-B150-5F33A8F05C27}" destId="{84EC1F58-F606-424D-A293-6C520B460278}" srcOrd="5" destOrd="0" presId="urn:microsoft.com/office/officeart/2005/8/layout/vProcess5"/>
    <dgm:cxn modelId="{C3A7CF6D-7858-1F4B-B9F5-5BE5FBE9EAAA}" type="presParOf" srcId="{6CAF229B-DF58-9B4D-B150-5F33A8F05C27}" destId="{C0BD9688-05A8-0946-BC2F-A93785EADCF5}" srcOrd="6" destOrd="0" presId="urn:microsoft.com/office/officeart/2005/8/layout/vProcess5"/>
    <dgm:cxn modelId="{22E24432-7B98-0740-ABB5-8EF7FE67E5DD}" type="presParOf" srcId="{6CAF229B-DF58-9B4D-B150-5F33A8F05C27}" destId="{2CAB46CD-6BE6-1849-8A42-02C2FC446E45}" srcOrd="7" destOrd="0" presId="urn:microsoft.com/office/officeart/2005/8/layout/vProcess5"/>
    <dgm:cxn modelId="{43946F97-6579-E749-8167-9FD7947F261D}" type="presParOf" srcId="{6CAF229B-DF58-9B4D-B150-5F33A8F05C27}" destId="{2F4113BA-B4AB-7A4F-959E-CB0F2F7E4967}" srcOrd="8" destOrd="0" presId="urn:microsoft.com/office/officeart/2005/8/layout/vProcess5"/>
    <dgm:cxn modelId="{A3409604-F6EF-9645-A62E-376CA18FB73B}" type="presParOf" srcId="{6CAF229B-DF58-9B4D-B150-5F33A8F05C27}" destId="{C0520588-A0B1-6B46-9C48-71413C706F96}" srcOrd="9" destOrd="0" presId="urn:microsoft.com/office/officeart/2005/8/layout/vProcess5"/>
    <dgm:cxn modelId="{74646ACC-378B-1C46-8098-8885BFFA827F}" type="presParOf" srcId="{6CAF229B-DF58-9B4D-B150-5F33A8F05C27}" destId="{27EE45F0-7CB0-6C4E-A6BE-80E83374D837}" srcOrd="10" destOrd="0" presId="urn:microsoft.com/office/officeart/2005/8/layout/vProcess5"/>
    <dgm:cxn modelId="{B843E15A-839D-2A4D-BD4A-DDA4183B4305}" type="presParOf" srcId="{6CAF229B-DF58-9B4D-B150-5F33A8F05C27}" destId="{65DFDD1F-B441-AC47-97DF-3588A2CEDE52}" srcOrd="11" destOrd="0" presId="urn:microsoft.com/office/officeart/2005/8/layout/vProcess5"/>
    <dgm:cxn modelId="{61C28F31-2AA1-664E-93A3-D059F54859ED}" type="presParOf" srcId="{6CAF229B-DF58-9B4D-B150-5F33A8F05C27}" destId="{DC17DC03-A2B9-CE4A-992E-B2752FB6FA85}" srcOrd="12" destOrd="0" presId="urn:microsoft.com/office/officeart/2005/8/layout/vProcess5"/>
    <dgm:cxn modelId="{126BB79F-D5B5-4E48-B93A-218E30AA076A}" type="presParOf" srcId="{6CAF229B-DF58-9B4D-B150-5F33A8F05C27}" destId="{5596A40C-227E-B44B-8A72-CA2CC2F2F9F6}" srcOrd="13" destOrd="0" presId="urn:microsoft.com/office/officeart/2005/8/layout/vProcess5"/>
    <dgm:cxn modelId="{3D535DEF-B84E-A84F-ACC9-A5D18D929C4D}" type="presParOf" srcId="{6CAF229B-DF58-9B4D-B150-5F33A8F05C27}" destId="{92AB284D-5896-AE46-92AB-2AD17B7881D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5F7C50-3895-714D-8A53-DC6BB5287BD6}">
      <dsp:nvSpPr>
        <dsp:cNvPr id="0" name=""/>
        <dsp:cNvSpPr/>
      </dsp:nvSpPr>
      <dsp:spPr>
        <a:xfrm>
          <a:off x="0" y="94508"/>
          <a:ext cx="4697730" cy="7915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300" kern="1200" dirty="0" err="1"/>
            <a:t>Alkilleyici</a:t>
          </a:r>
          <a:r>
            <a:rPr lang="tr-TR" sz="3300" kern="1200" dirty="0"/>
            <a:t> ajanlar </a:t>
          </a:r>
          <a:endParaRPr lang="en-US" sz="3300" kern="1200" dirty="0"/>
        </a:p>
      </dsp:txBody>
      <dsp:txXfrm>
        <a:off x="38638" y="133146"/>
        <a:ext cx="4620454" cy="714229"/>
      </dsp:txXfrm>
    </dsp:sp>
    <dsp:sp modelId="{1C87A07C-165E-B14F-A9E2-13188BCDFAFC}">
      <dsp:nvSpPr>
        <dsp:cNvPr id="0" name=""/>
        <dsp:cNvSpPr/>
      </dsp:nvSpPr>
      <dsp:spPr>
        <a:xfrm>
          <a:off x="0" y="981053"/>
          <a:ext cx="4697730" cy="791505"/>
        </a:xfrm>
        <a:prstGeom prst="round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300" kern="1200" dirty="0" err="1"/>
            <a:t>Kortikosteroidler</a:t>
          </a:r>
          <a:r>
            <a:rPr lang="tr-TR" sz="3300" kern="1200" dirty="0"/>
            <a:t> </a:t>
          </a:r>
          <a:endParaRPr lang="en-US" sz="3300" kern="1200" dirty="0"/>
        </a:p>
      </dsp:txBody>
      <dsp:txXfrm>
        <a:off x="38638" y="1019691"/>
        <a:ext cx="4620454" cy="714229"/>
      </dsp:txXfrm>
    </dsp:sp>
    <dsp:sp modelId="{93CF6DA6-3764-D348-8708-50A82BA93842}">
      <dsp:nvSpPr>
        <dsp:cNvPr id="0" name=""/>
        <dsp:cNvSpPr/>
      </dsp:nvSpPr>
      <dsp:spPr>
        <a:xfrm>
          <a:off x="0" y="1867599"/>
          <a:ext cx="4697730" cy="791505"/>
        </a:xfrm>
        <a:prstGeom prst="round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300" kern="1200" dirty="0"/>
            <a:t>Anti </a:t>
          </a:r>
          <a:r>
            <a:rPr lang="tr-TR" sz="3300" kern="1200" dirty="0" err="1"/>
            <a:t>metabolitler</a:t>
          </a:r>
          <a:r>
            <a:rPr lang="tr-TR" sz="3300" kern="1200" dirty="0"/>
            <a:t> </a:t>
          </a:r>
          <a:endParaRPr lang="en-US" sz="3300" kern="1200" dirty="0"/>
        </a:p>
      </dsp:txBody>
      <dsp:txXfrm>
        <a:off x="38638" y="1906237"/>
        <a:ext cx="4620454" cy="714229"/>
      </dsp:txXfrm>
    </dsp:sp>
    <dsp:sp modelId="{90E9FAFF-1A13-BB4D-AFDE-7463FBCA927C}">
      <dsp:nvSpPr>
        <dsp:cNvPr id="0" name=""/>
        <dsp:cNvSpPr/>
      </dsp:nvSpPr>
      <dsp:spPr>
        <a:xfrm>
          <a:off x="0" y="2754144"/>
          <a:ext cx="4697730" cy="791505"/>
        </a:xfrm>
        <a:prstGeom prst="round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300" kern="1200" dirty="0"/>
            <a:t>Anti </a:t>
          </a:r>
          <a:r>
            <a:rPr lang="tr-TR" sz="3300" kern="1200" dirty="0" err="1"/>
            <a:t>tümör</a:t>
          </a:r>
          <a:r>
            <a:rPr lang="tr-TR" sz="3300" kern="1200" dirty="0"/>
            <a:t> antibiyotikler</a:t>
          </a:r>
          <a:endParaRPr lang="en-US" sz="3300" kern="1200" dirty="0"/>
        </a:p>
      </dsp:txBody>
      <dsp:txXfrm>
        <a:off x="38638" y="2792782"/>
        <a:ext cx="4620454" cy="714229"/>
      </dsp:txXfrm>
    </dsp:sp>
    <dsp:sp modelId="{14A6E1E2-1CED-B845-A0AC-BA6F766952C0}">
      <dsp:nvSpPr>
        <dsp:cNvPr id="0" name=""/>
        <dsp:cNvSpPr/>
      </dsp:nvSpPr>
      <dsp:spPr>
        <a:xfrm>
          <a:off x="0" y="3640689"/>
          <a:ext cx="4697730" cy="791505"/>
        </a:xfrm>
        <a:prstGeom prst="round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300" kern="1200"/>
            <a:t>Mitotik inhibitörler </a:t>
          </a:r>
          <a:endParaRPr lang="en-US" sz="3300" kern="1200"/>
        </a:p>
      </dsp:txBody>
      <dsp:txXfrm>
        <a:off x="38638" y="3679327"/>
        <a:ext cx="4620454" cy="714229"/>
      </dsp:txXfrm>
    </dsp:sp>
    <dsp:sp modelId="{F8D4F98C-6C8A-E543-9188-8DB72415F38C}">
      <dsp:nvSpPr>
        <dsp:cNvPr id="0" name=""/>
        <dsp:cNvSpPr/>
      </dsp:nvSpPr>
      <dsp:spPr>
        <a:xfrm>
          <a:off x="0" y="4527234"/>
          <a:ext cx="4697730" cy="79150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300" kern="1200"/>
            <a:t>Topoizomeraz inhibitörler</a:t>
          </a:r>
          <a:endParaRPr lang="en-US" sz="3300" kern="1200"/>
        </a:p>
      </dsp:txBody>
      <dsp:txXfrm>
        <a:off x="38638" y="4565872"/>
        <a:ext cx="4620454" cy="7142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086140-8B28-7143-8222-BA7B72D68C40}">
      <dsp:nvSpPr>
        <dsp:cNvPr id="0" name=""/>
        <dsp:cNvSpPr/>
      </dsp:nvSpPr>
      <dsp:spPr>
        <a:xfrm>
          <a:off x="0" y="0"/>
          <a:ext cx="6310820" cy="66409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/>
            <a:t>Düşük stabilite </a:t>
          </a:r>
          <a:endParaRPr lang="en-US" sz="2500" kern="1200"/>
        </a:p>
      </dsp:txBody>
      <dsp:txXfrm>
        <a:off x="19451" y="19451"/>
        <a:ext cx="5516512" cy="625190"/>
      </dsp:txXfrm>
    </dsp:sp>
    <dsp:sp modelId="{C2D6A5FF-87E0-BC41-A438-1205ED81317B}">
      <dsp:nvSpPr>
        <dsp:cNvPr id="0" name=""/>
        <dsp:cNvSpPr/>
      </dsp:nvSpPr>
      <dsp:spPr>
        <a:xfrm>
          <a:off x="471262" y="756328"/>
          <a:ext cx="6310820" cy="66409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/>
            <a:t>Düşük suda çözünürlük </a:t>
          </a:r>
          <a:endParaRPr lang="en-US" sz="2500" kern="1200"/>
        </a:p>
      </dsp:txBody>
      <dsp:txXfrm>
        <a:off x="490713" y="775779"/>
        <a:ext cx="5368995" cy="625190"/>
      </dsp:txXfrm>
    </dsp:sp>
    <dsp:sp modelId="{3EAE9175-8B87-244A-8DC4-AF1E7E18A9D0}">
      <dsp:nvSpPr>
        <dsp:cNvPr id="0" name=""/>
        <dsp:cNvSpPr/>
      </dsp:nvSpPr>
      <dsp:spPr>
        <a:xfrm>
          <a:off x="942525" y="1512656"/>
          <a:ext cx="6310820" cy="66409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/>
            <a:t>Spesifik olmayan toksisite</a:t>
          </a:r>
          <a:endParaRPr lang="en-US" sz="2500" kern="1200"/>
        </a:p>
      </dsp:txBody>
      <dsp:txXfrm>
        <a:off x="961976" y="1532107"/>
        <a:ext cx="5368995" cy="625190"/>
      </dsp:txXfrm>
    </dsp:sp>
    <dsp:sp modelId="{94DF5272-3089-664B-8890-EF0992A093C5}">
      <dsp:nvSpPr>
        <dsp:cNvPr id="0" name=""/>
        <dsp:cNvSpPr/>
      </dsp:nvSpPr>
      <dsp:spPr>
        <a:xfrm>
          <a:off x="1413787" y="2268984"/>
          <a:ext cx="6310820" cy="66409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/>
            <a:t>Ciddi yan etkiler</a:t>
          </a:r>
          <a:endParaRPr lang="en-US" sz="2500" kern="1200"/>
        </a:p>
      </dsp:txBody>
      <dsp:txXfrm>
        <a:off x="1433238" y="2288435"/>
        <a:ext cx="5368995" cy="625190"/>
      </dsp:txXfrm>
    </dsp:sp>
    <dsp:sp modelId="{84EC1F58-F606-424D-A293-6C520B460278}">
      <dsp:nvSpPr>
        <dsp:cNvPr id="0" name=""/>
        <dsp:cNvSpPr/>
      </dsp:nvSpPr>
      <dsp:spPr>
        <a:xfrm>
          <a:off x="1885050" y="3025312"/>
          <a:ext cx="6310820" cy="66409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/>
            <a:t>Düşük doza bağlı gelişen ilaç dirençliliği</a:t>
          </a:r>
          <a:endParaRPr lang="en-US" sz="2500" kern="1200"/>
        </a:p>
      </dsp:txBody>
      <dsp:txXfrm>
        <a:off x="1904501" y="3044763"/>
        <a:ext cx="5368995" cy="625190"/>
      </dsp:txXfrm>
    </dsp:sp>
    <dsp:sp modelId="{C0BD9688-05A8-0946-BC2F-A93785EADCF5}">
      <dsp:nvSpPr>
        <dsp:cNvPr id="0" name=""/>
        <dsp:cNvSpPr/>
      </dsp:nvSpPr>
      <dsp:spPr>
        <a:xfrm>
          <a:off x="5879160" y="485156"/>
          <a:ext cx="431660" cy="43166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5976283" y="485156"/>
        <a:ext cx="237414" cy="324824"/>
      </dsp:txXfrm>
    </dsp:sp>
    <dsp:sp modelId="{2CAB46CD-6BE6-1849-8A42-02C2FC446E45}">
      <dsp:nvSpPr>
        <dsp:cNvPr id="0" name=""/>
        <dsp:cNvSpPr/>
      </dsp:nvSpPr>
      <dsp:spPr>
        <a:xfrm>
          <a:off x="6350422" y="1241484"/>
          <a:ext cx="431660" cy="43166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6447545" y="1241484"/>
        <a:ext cx="237414" cy="324824"/>
      </dsp:txXfrm>
    </dsp:sp>
    <dsp:sp modelId="{2F4113BA-B4AB-7A4F-959E-CB0F2F7E4967}">
      <dsp:nvSpPr>
        <dsp:cNvPr id="0" name=""/>
        <dsp:cNvSpPr/>
      </dsp:nvSpPr>
      <dsp:spPr>
        <a:xfrm>
          <a:off x="6821685" y="1986744"/>
          <a:ext cx="431660" cy="43166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6918808" y="1986744"/>
        <a:ext cx="237414" cy="324824"/>
      </dsp:txXfrm>
    </dsp:sp>
    <dsp:sp modelId="{C0520588-A0B1-6B46-9C48-71413C706F96}">
      <dsp:nvSpPr>
        <dsp:cNvPr id="0" name=""/>
        <dsp:cNvSpPr/>
      </dsp:nvSpPr>
      <dsp:spPr>
        <a:xfrm>
          <a:off x="7292948" y="2750451"/>
          <a:ext cx="431660" cy="43166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7390071" y="2750451"/>
        <a:ext cx="237414" cy="3248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2195-C660-894B-BB7C-8AF01783B8AA}" type="datetimeFigureOut">
              <a:rPr lang="tr-TR" smtClean="0"/>
              <a:t>6.06.2022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CAE6C-66F6-6749-A8E0-9C500FDEB8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1024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2195-C660-894B-BB7C-8AF01783B8AA}" type="datetimeFigureOut">
              <a:rPr lang="tr-TR" smtClean="0"/>
              <a:t>6.06.2022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CAE6C-66F6-6749-A8E0-9C500FDEB8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6627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2195-C660-894B-BB7C-8AF01783B8AA}" type="datetimeFigureOut">
              <a:rPr lang="tr-TR" smtClean="0"/>
              <a:t>6.06.2022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CAE6C-66F6-6749-A8E0-9C500FDEB8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6172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2195-C660-894B-BB7C-8AF01783B8AA}" type="datetimeFigureOut">
              <a:rPr lang="tr-TR" smtClean="0"/>
              <a:t>6.06.2022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CAE6C-66F6-6749-A8E0-9C500FDEB8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6114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2195-C660-894B-BB7C-8AF01783B8AA}" type="datetimeFigureOut">
              <a:rPr lang="tr-TR" smtClean="0"/>
              <a:t>6.06.2022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CAE6C-66F6-6749-A8E0-9C500FDEB8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7409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2195-C660-894B-BB7C-8AF01783B8AA}" type="datetimeFigureOut">
              <a:rPr lang="tr-TR" smtClean="0"/>
              <a:t>6.06.2022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CAE6C-66F6-6749-A8E0-9C500FDEB8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2002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2195-C660-894B-BB7C-8AF01783B8AA}" type="datetimeFigureOut">
              <a:rPr lang="tr-TR" smtClean="0"/>
              <a:t>6.06.2022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CAE6C-66F6-6749-A8E0-9C500FDEB8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7506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2195-C660-894B-BB7C-8AF01783B8AA}" type="datetimeFigureOut">
              <a:rPr lang="tr-TR" smtClean="0"/>
              <a:t>6.06.2022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CAE6C-66F6-6749-A8E0-9C500FDEB8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9966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2195-C660-894B-BB7C-8AF01783B8AA}" type="datetimeFigureOut">
              <a:rPr lang="tr-TR" smtClean="0"/>
              <a:t>6.06.2022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CAE6C-66F6-6749-A8E0-9C500FDEB8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565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2195-C660-894B-BB7C-8AF01783B8AA}" type="datetimeFigureOut">
              <a:rPr lang="tr-TR" smtClean="0"/>
              <a:t>6.06.2022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CAE6C-66F6-6749-A8E0-9C500FDEB8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513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2195-C660-894B-BB7C-8AF01783B8AA}" type="datetimeFigureOut">
              <a:rPr lang="tr-TR" smtClean="0"/>
              <a:t>6.06.2022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CAE6C-66F6-6749-A8E0-9C500FDEB8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1286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52195-C660-894B-BB7C-8AF01783B8AA}" type="datetimeFigureOut">
              <a:rPr lang="tr-TR" smtClean="0"/>
              <a:t>6.06.2022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CAE6C-66F6-6749-A8E0-9C500FDEB8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4185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3021E15-6B60-E044-B410-767FC7A633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Deney Hayvanlarında Kanser Modelleri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F188DBCB-B7D3-2F41-B20F-0B4577898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00341"/>
            <a:ext cx="6858000" cy="1655762"/>
          </a:xfrm>
        </p:spPr>
        <p:txBody>
          <a:bodyPr/>
          <a:lstStyle/>
          <a:p>
            <a:r>
              <a:rPr lang="tr-TR" dirty="0"/>
              <a:t>Doç. Dr. Emrah Şefik </a:t>
            </a:r>
            <a:r>
              <a:rPr lang="tr-TR" dirty="0" err="1"/>
              <a:t>Abamor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81967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656A868-8BBE-5C4F-981B-8FF3F324C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DNA Tamir Genleri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B2A3E49-AA54-CA4E-ABB1-2D49A3C84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tr-TR" dirty="0"/>
              <a:t>Bir </a:t>
            </a:r>
            <a:r>
              <a:rPr lang="tr-TR" dirty="0" err="1"/>
              <a:t>diğer</a:t>
            </a:r>
            <a:r>
              <a:rPr lang="tr-TR" dirty="0"/>
              <a:t> </a:t>
            </a:r>
            <a:r>
              <a:rPr lang="tr-TR" dirty="0" err="1"/>
              <a:t>önemli</a:t>
            </a:r>
            <a:r>
              <a:rPr lang="tr-TR" dirty="0"/>
              <a:t> gen grubu ise, </a:t>
            </a:r>
            <a:r>
              <a:rPr lang="tr-TR" b="1" u="sng" dirty="0">
                <a:solidFill>
                  <a:srgbClr val="7030A0"/>
                </a:solidFill>
              </a:rPr>
              <a:t>hasarlı DNA’yı tamir etmek </a:t>
            </a:r>
            <a:r>
              <a:rPr lang="tr-TR" b="1" u="sng" dirty="0" err="1">
                <a:solidFill>
                  <a:srgbClr val="7030A0"/>
                </a:solidFill>
              </a:rPr>
              <a:t>üzere</a:t>
            </a:r>
            <a:r>
              <a:rPr lang="tr-TR" b="1" u="sng" dirty="0">
                <a:solidFill>
                  <a:srgbClr val="7030A0"/>
                </a:solidFill>
              </a:rPr>
              <a:t> gerekli proteinleri o </a:t>
            </a:r>
            <a:r>
              <a:rPr lang="tr-TR" b="1" u="sng" dirty="0" err="1">
                <a:solidFill>
                  <a:srgbClr val="7030A0"/>
                </a:solidFill>
              </a:rPr>
              <a:t>bölgeye</a:t>
            </a:r>
            <a:r>
              <a:rPr lang="tr-TR" b="1" u="sng" dirty="0">
                <a:solidFill>
                  <a:srgbClr val="7030A0"/>
                </a:solidFill>
              </a:rPr>
              <a:t> </a:t>
            </a:r>
            <a:r>
              <a:rPr lang="tr-TR" b="1" u="sng" dirty="0" err="1">
                <a:solidFill>
                  <a:srgbClr val="7030A0"/>
                </a:solidFill>
              </a:rPr>
              <a:t>çeken</a:t>
            </a:r>
            <a:r>
              <a:rPr lang="tr-TR" b="1" u="sng" dirty="0">
                <a:solidFill>
                  <a:srgbClr val="7030A0"/>
                </a:solidFill>
              </a:rPr>
              <a:t> ve </a:t>
            </a:r>
            <a:r>
              <a:rPr lang="tr-TR" b="1" u="sng" dirty="0" err="1">
                <a:solidFill>
                  <a:srgbClr val="7030A0"/>
                </a:solidFill>
              </a:rPr>
              <a:t>böylece</a:t>
            </a:r>
            <a:r>
              <a:rPr lang="tr-TR" b="1" u="sng" dirty="0">
                <a:solidFill>
                  <a:srgbClr val="7030A0"/>
                </a:solidFill>
              </a:rPr>
              <a:t> genin </a:t>
            </a:r>
            <a:r>
              <a:rPr lang="tr-TR" b="1" u="sng" dirty="0" err="1">
                <a:solidFill>
                  <a:srgbClr val="7030A0"/>
                </a:solidFill>
              </a:rPr>
              <a:t>işlevinin</a:t>
            </a:r>
            <a:r>
              <a:rPr lang="tr-TR" b="1" u="sng" dirty="0">
                <a:solidFill>
                  <a:srgbClr val="7030A0"/>
                </a:solidFill>
              </a:rPr>
              <a:t> yeniden kazanılmasını </a:t>
            </a:r>
            <a:r>
              <a:rPr lang="tr-TR" b="1" u="sng" dirty="0" err="1">
                <a:solidFill>
                  <a:srgbClr val="7030A0"/>
                </a:solidFill>
              </a:rPr>
              <a:t>sağlayan</a:t>
            </a:r>
            <a:r>
              <a:rPr lang="tr-TR" b="1" u="sng" dirty="0">
                <a:solidFill>
                  <a:srgbClr val="7030A0"/>
                </a:solidFill>
              </a:rPr>
              <a:t> </a:t>
            </a:r>
            <a:r>
              <a:rPr lang="tr-TR" dirty="0"/>
              <a:t>DNA tamir genleridir.</a:t>
            </a:r>
          </a:p>
          <a:p>
            <a:pPr algn="just">
              <a:lnSpc>
                <a:spcPct val="150000"/>
              </a:lnSpc>
            </a:pPr>
            <a:r>
              <a:rPr lang="tr-TR" dirty="0"/>
              <a:t>DNA tamir genlerinin bir </a:t>
            </a:r>
            <a:r>
              <a:rPr lang="tr-TR" dirty="0" err="1"/>
              <a:t>diğer</a:t>
            </a:r>
            <a:r>
              <a:rPr lang="tr-TR" dirty="0"/>
              <a:t> </a:t>
            </a:r>
            <a:r>
              <a:rPr lang="tr-TR" dirty="0" err="1"/>
              <a:t>önemli</a:t>
            </a:r>
            <a:r>
              <a:rPr lang="tr-TR" dirty="0"/>
              <a:t> </a:t>
            </a:r>
            <a:r>
              <a:rPr lang="tr-TR" dirty="0" err="1"/>
              <a:t>işlevi</a:t>
            </a:r>
            <a:r>
              <a:rPr lang="tr-TR" dirty="0"/>
              <a:t> ise tamirin </a:t>
            </a:r>
            <a:r>
              <a:rPr lang="tr-TR" dirty="0" err="1"/>
              <a:t>başarısız</a:t>
            </a:r>
            <a:r>
              <a:rPr lang="tr-TR" dirty="0"/>
              <a:t> olması durumunda </a:t>
            </a:r>
            <a:r>
              <a:rPr lang="tr-TR" dirty="0" err="1"/>
              <a:t>hücrenin</a:t>
            </a:r>
            <a:r>
              <a:rPr lang="tr-TR" dirty="0"/>
              <a:t> </a:t>
            </a:r>
            <a:r>
              <a:rPr lang="tr-TR" dirty="0" err="1"/>
              <a:t>apoptotik</a:t>
            </a:r>
            <a:r>
              <a:rPr lang="tr-TR" dirty="0"/>
              <a:t> veya nekrotik yolak ile yok edilmesini </a:t>
            </a:r>
            <a:r>
              <a:rPr lang="tr-TR" dirty="0" err="1"/>
              <a:t>sağlamaktır</a:t>
            </a:r>
            <a:r>
              <a:rPr lang="tr-T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5823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2A858444-D580-8545-9CA6-7A4BAB6ED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670" y="1467852"/>
            <a:ext cx="6298660" cy="5390147"/>
          </a:xfrm>
          <a:prstGeom prst="rect">
            <a:avLst/>
          </a:prstGeom>
        </p:spPr>
      </p:pic>
      <p:sp>
        <p:nvSpPr>
          <p:cNvPr id="3" name="Başlık 1">
            <a:extLst>
              <a:ext uri="{FF2B5EF4-FFF2-40B4-BE49-F238E27FC236}">
                <a16:creationId xmlns:a16="http://schemas.microsoft.com/office/drawing/2014/main" id="{1F62B9C5-D702-3146-96BF-A6F5B89BA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80904"/>
            <a:ext cx="7886700" cy="1325563"/>
          </a:xfrm>
        </p:spPr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DNA Tamir Genleri</a:t>
            </a:r>
          </a:p>
        </p:txBody>
      </p:sp>
    </p:spTree>
    <p:extLst>
      <p:ext uri="{BB962C8B-B14F-4D97-AF65-F5344CB8AC3E}">
        <p14:creationId xmlns:p14="http://schemas.microsoft.com/office/powerpoint/2010/main" val="1951739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67EF7CE-6B47-134E-91EB-7D1AB9539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1161288"/>
            <a:ext cx="2702052" cy="4526280"/>
          </a:xfrm>
        </p:spPr>
        <p:txBody>
          <a:bodyPr>
            <a:normAutofit/>
          </a:bodyPr>
          <a:lstStyle/>
          <a:p>
            <a:r>
              <a:rPr lang="tr-TR" sz="3500"/>
              <a:t>Kanser Hücrelerinin Normal Hücrelerden Farkları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95D6603-4F4B-AB45-A5FA-7DCE26E69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915" y="970881"/>
            <a:ext cx="5053264" cy="5357729"/>
          </a:xfrm>
        </p:spPr>
        <p:txBody>
          <a:bodyPr anchor="ctr">
            <a:normAutofit lnSpcReduction="10000"/>
          </a:bodyPr>
          <a:lstStyle/>
          <a:p>
            <a:pPr algn="just"/>
            <a:r>
              <a:rPr lang="tr-TR" sz="2400" dirty="0" err="1"/>
              <a:t>Hücre</a:t>
            </a:r>
            <a:r>
              <a:rPr lang="tr-TR" sz="2400" dirty="0"/>
              <a:t> </a:t>
            </a:r>
            <a:r>
              <a:rPr lang="tr-TR" sz="2400" dirty="0" err="1"/>
              <a:t>yüzeyindeki</a:t>
            </a:r>
            <a:r>
              <a:rPr lang="tr-TR" sz="2400" dirty="0"/>
              <a:t> </a:t>
            </a:r>
            <a:r>
              <a:rPr lang="tr-TR" sz="2400" dirty="0" err="1"/>
              <a:t>almaçlar</a:t>
            </a:r>
            <a:r>
              <a:rPr lang="tr-TR" sz="2400" dirty="0"/>
              <a:t> (</a:t>
            </a:r>
            <a:r>
              <a:rPr lang="tr-TR" sz="2400" dirty="0" err="1"/>
              <a:t>reseptörler</a:t>
            </a:r>
            <a:r>
              <a:rPr lang="tr-TR" sz="2400" dirty="0"/>
              <a:t>) daha sık sinyal alır </a:t>
            </a:r>
          </a:p>
          <a:p>
            <a:pPr algn="just"/>
            <a:r>
              <a:rPr lang="tr-TR" sz="2400" dirty="0" err="1"/>
              <a:t>Kontrolsüz</a:t>
            </a:r>
            <a:r>
              <a:rPr lang="tr-TR" sz="2400" dirty="0"/>
              <a:t> </a:t>
            </a:r>
            <a:r>
              <a:rPr lang="tr-TR" sz="2400" dirty="0" err="1"/>
              <a:t>şekilde</a:t>
            </a:r>
            <a:r>
              <a:rPr lang="tr-TR" sz="2400" dirty="0"/>
              <a:t> </a:t>
            </a:r>
            <a:r>
              <a:rPr lang="tr-TR" sz="2400" dirty="0" err="1"/>
              <a:t>çoğalmayı</a:t>
            </a:r>
            <a:r>
              <a:rPr lang="tr-TR" sz="2400" dirty="0"/>
              <a:t> </a:t>
            </a:r>
            <a:r>
              <a:rPr lang="tr-TR" sz="2400" dirty="0" err="1"/>
              <a:t>sağlayan</a:t>
            </a:r>
            <a:r>
              <a:rPr lang="tr-TR" sz="2400" dirty="0"/>
              <a:t> kendi sinyal sistemleri vardır </a:t>
            </a:r>
          </a:p>
          <a:p>
            <a:pPr algn="just"/>
            <a:r>
              <a:rPr lang="tr-TR" sz="2400" dirty="0"/>
              <a:t>Yandaki </a:t>
            </a:r>
            <a:r>
              <a:rPr lang="tr-TR" sz="2400" dirty="0" err="1"/>
              <a:t>hücreye</a:t>
            </a:r>
            <a:r>
              <a:rPr lang="tr-TR" sz="2400" dirty="0"/>
              <a:t> temas sonrası </a:t>
            </a:r>
            <a:r>
              <a:rPr lang="tr-TR" sz="2400" dirty="0" err="1"/>
              <a:t>bölünmeyi</a:t>
            </a:r>
            <a:r>
              <a:rPr lang="tr-TR" sz="2400" dirty="0"/>
              <a:t> durdurmaz ve </a:t>
            </a:r>
            <a:r>
              <a:rPr lang="tr-TR" sz="2400" dirty="0" err="1"/>
              <a:t>büyümeye</a:t>
            </a:r>
            <a:r>
              <a:rPr lang="tr-TR" sz="2400" dirty="0"/>
              <a:t> ve </a:t>
            </a:r>
            <a:r>
              <a:rPr lang="tr-TR" sz="2400" dirty="0" err="1"/>
              <a:t>çoğalmaya</a:t>
            </a:r>
            <a:r>
              <a:rPr lang="tr-TR" sz="2400" dirty="0"/>
              <a:t> devam eder </a:t>
            </a:r>
          </a:p>
          <a:p>
            <a:pPr algn="just"/>
            <a:r>
              <a:rPr lang="tr-TR" sz="2400" dirty="0" err="1"/>
              <a:t>Sağlıklı</a:t>
            </a:r>
            <a:r>
              <a:rPr lang="tr-TR" sz="2400" dirty="0"/>
              <a:t> </a:t>
            </a:r>
            <a:r>
              <a:rPr lang="tr-TR" sz="2400" dirty="0" err="1"/>
              <a:t>hücreler</a:t>
            </a:r>
            <a:r>
              <a:rPr lang="tr-TR" sz="2400" dirty="0"/>
              <a:t> her tipteki besini kullanabilirken kanser </a:t>
            </a:r>
            <a:r>
              <a:rPr lang="tr-TR" sz="2400" dirty="0" err="1"/>
              <a:t>hücreleri</a:t>
            </a:r>
            <a:r>
              <a:rPr lang="tr-TR" sz="2400" dirty="0"/>
              <a:t> sadece </a:t>
            </a:r>
            <a:r>
              <a:rPr lang="tr-TR" sz="2400" dirty="0" err="1"/>
              <a:t>glikolizden</a:t>
            </a:r>
            <a:r>
              <a:rPr lang="tr-TR" sz="2400" dirty="0"/>
              <a:t> gelen </a:t>
            </a:r>
            <a:r>
              <a:rPr lang="tr-TR" sz="2400" dirty="0" err="1"/>
              <a:t>glukozu</a:t>
            </a:r>
            <a:r>
              <a:rPr lang="tr-TR" sz="2400" dirty="0"/>
              <a:t> kullanabilirler.</a:t>
            </a:r>
          </a:p>
          <a:p>
            <a:pPr algn="just"/>
            <a:r>
              <a:rPr lang="tr-TR" sz="2400" u="sng" dirty="0" err="1">
                <a:solidFill>
                  <a:srgbClr val="7030A0"/>
                </a:solidFill>
              </a:rPr>
              <a:t>Şekeri</a:t>
            </a:r>
            <a:r>
              <a:rPr lang="tr-TR" sz="2400" u="sng" dirty="0">
                <a:solidFill>
                  <a:srgbClr val="7030A0"/>
                </a:solidFill>
              </a:rPr>
              <a:t> normal </a:t>
            </a:r>
            <a:r>
              <a:rPr lang="tr-TR" sz="2400" u="sng" dirty="0" err="1">
                <a:solidFill>
                  <a:srgbClr val="7030A0"/>
                </a:solidFill>
              </a:rPr>
              <a:t>hücrelere</a:t>
            </a:r>
            <a:r>
              <a:rPr lang="tr-TR" sz="2400" u="sng" dirty="0">
                <a:solidFill>
                  <a:srgbClr val="7030A0"/>
                </a:solidFill>
              </a:rPr>
              <a:t> oranla </a:t>
            </a:r>
            <a:r>
              <a:rPr lang="tr-TR" sz="2400" u="sng" dirty="0" err="1">
                <a:solidFill>
                  <a:srgbClr val="7030A0"/>
                </a:solidFill>
              </a:rPr>
              <a:t>yaklaşık</a:t>
            </a:r>
            <a:r>
              <a:rPr lang="tr-TR" sz="2400" u="sng" dirty="0">
                <a:solidFill>
                  <a:srgbClr val="7030A0"/>
                </a:solidFill>
              </a:rPr>
              <a:t> 100 kat fazla olarak kandan alırlar ve </a:t>
            </a:r>
            <a:r>
              <a:rPr lang="tr-TR" sz="2400" u="sng" dirty="0" err="1">
                <a:solidFill>
                  <a:srgbClr val="7030A0"/>
                </a:solidFill>
              </a:rPr>
              <a:t>laktat</a:t>
            </a:r>
            <a:r>
              <a:rPr lang="tr-TR" sz="2400" u="sng" dirty="0">
                <a:solidFill>
                  <a:srgbClr val="7030A0"/>
                </a:solidFill>
              </a:rPr>
              <a:t> </a:t>
            </a:r>
            <a:r>
              <a:rPr lang="tr-TR" sz="2400" u="sng" dirty="0" err="1">
                <a:solidFill>
                  <a:srgbClr val="7030A0"/>
                </a:solidFill>
              </a:rPr>
              <a:t>üreterek</a:t>
            </a:r>
            <a:r>
              <a:rPr lang="tr-TR" sz="2400" u="sng" dirty="0">
                <a:solidFill>
                  <a:srgbClr val="7030A0"/>
                </a:solidFill>
              </a:rPr>
              <a:t> enerji </a:t>
            </a:r>
            <a:r>
              <a:rPr lang="tr-TR" sz="2400" u="sng" dirty="0" err="1">
                <a:solidFill>
                  <a:srgbClr val="7030A0"/>
                </a:solidFill>
              </a:rPr>
              <a:t>sağlarlar</a:t>
            </a:r>
            <a:r>
              <a:rPr lang="tr-TR" sz="2400" u="sng" dirty="0">
                <a:solidFill>
                  <a:srgbClr val="7030A0"/>
                </a:solidFill>
              </a:rPr>
              <a:t> (</a:t>
            </a:r>
            <a:r>
              <a:rPr lang="tr-TR" sz="2400" u="sng" dirty="0" err="1">
                <a:solidFill>
                  <a:srgbClr val="7030A0"/>
                </a:solidFill>
              </a:rPr>
              <a:t>Warburg</a:t>
            </a:r>
            <a:r>
              <a:rPr lang="tr-TR" sz="2400" u="sng" dirty="0">
                <a:solidFill>
                  <a:srgbClr val="7030A0"/>
                </a:solidFill>
              </a:rPr>
              <a:t> etkisi) </a:t>
            </a:r>
          </a:p>
          <a:p>
            <a:pPr marL="0" indent="0">
              <a:buNone/>
            </a:pPr>
            <a:endParaRPr lang="tr-TR" sz="1700" dirty="0"/>
          </a:p>
        </p:txBody>
      </p:sp>
    </p:spTree>
    <p:extLst>
      <p:ext uri="{BB962C8B-B14F-4D97-AF65-F5344CB8AC3E}">
        <p14:creationId xmlns:p14="http://schemas.microsoft.com/office/powerpoint/2010/main" val="3707284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92BF21B-A012-E348-90C5-45044BFD3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1161288"/>
            <a:ext cx="2702052" cy="4526280"/>
          </a:xfrm>
        </p:spPr>
        <p:txBody>
          <a:bodyPr>
            <a:normAutofit/>
          </a:bodyPr>
          <a:lstStyle/>
          <a:p>
            <a:r>
              <a:rPr lang="tr-TR" sz="3500"/>
              <a:t>Kanser hücrelerinin Normal Hücrelerden Farkları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DC465D5-6C3D-A94A-A54B-B0E18DE25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0357" y="1028940"/>
            <a:ext cx="4437453" cy="4992624"/>
          </a:xfrm>
        </p:spPr>
        <p:txBody>
          <a:bodyPr anchor="ctr">
            <a:normAutofit/>
          </a:bodyPr>
          <a:lstStyle/>
          <a:p>
            <a:pPr algn="just"/>
            <a:r>
              <a:rPr lang="tr-TR" sz="2000" dirty="0"/>
              <a:t>Gerekli besin ve oksijeni almak </a:t>
            </a:r>
            <a:r>
              <a:rPr lang="tr-TR" sz="2000" dirty="0" err="1"/>
              <a:t>üzere</a:t>
            </a:r>
            <a:r>
              <a:rPr lang="tr-TR" sz="2000" dirty="0"/>
              <a:t> </a:t>
            </a:r>
            <a:r>
              <a:rPr lang="tr-TR" sz="2000" dirty="0" err="1"/>
              <a:t>çevrelerindeki</a:t>
            </a:r>
            <a:r>
              <a:rPr lang="tr-TR" sz="2000" dirty="0"/>
              <a:t> </a:t>
            </a:r>
            <a:r>
              <a:rPr lang="tr-TR" sz="2000" dirty="0" err="1"/>
              <a:t>stromayı</a:t>
            </a:r>
            <a:r>
              <a:rPr lang="tr-TR" sz="2000" dirty="0"/>
              <a:t> etkileyerek yeni damar sistemleri </a:t>
            </a:r>
            <a:r>
              <a:rPr lang="tr-TR" sz="2000" dirty="0" err="1"/>
              <a:t>oluşturabilirler</a:t>
            </a:r>
            <a:r>
              <a:rPr lang="tr-TR" sz="2000" dirty="0"/>
              <a:t> </a:t>
            </a:r>
            <a:r>
              <a:rPr lang="tr-TR" sz="2000" dirty="0">
                <a:solidFill>
                  <a:srgbClr val="7030A0"/>
                </a:solidFill>
              </a:rPr>
              <a:t>(</a:t>
            </a:r>
            <a:r>
              <a:rPr lang="tr-TR" sz="2000" dirty="0" err="1">
                <a:solidFill>
                  <a:srgbClr val="7030A0"/>
                </a:solidFill>
              </a:rPr>
              <a:t>neo-vaskülarizasyon</a:t>
            </a:r>
            <a:r>
              <a:rPr lang="tr-TR" sz="2000" dirty="0">
                <a:solidFill>
                  <a:srgbClr val="7030A0"/>
                </a:solidFill>
              </a:rPr>
              <a:t>) </a:t>
            </a:r>
          </a:p>
          <a:p>
            <a:pPr algn="just"/>
            <a:r>
              <a:rPr lang="tr-TR" sz="2000" dirty="0" err="1"/>
              <a:t>Telomerlerini</a:t>
            </a:r>
            <a:r>
              <a:rPr lang="tr-TR" sz="2000" dirty="0"/>
              <a:t> sabitleyerek veya </a:t>
            </a:r>
            <a:r>
              <a:rPr lang="tr-TR" sz="2000" dirty="0" err="1">
                <a:solidFill>
                  <a:srgbClr val="FF0000"/>
                </a:solidFill>
              </a:rPr>
              <a:t>telomeraz</a:t>
            </a:r>
            <a:r>
              <a:rPr lang="tr-TR" sz="2000" dirty="0">
                <a:solidFill>
                  <a:srgbClr val="FF0000"/>
                </a:solidFill>
              </a:rPr>
              <a:t> aktivitesini koruyarak sonsuz </a:t>
            </a:r>
            <a:r>
              <a:rPr lang="tr-TR" sz="2000" dirty="0" err="1">
                <a:solidFill>
                  <a:srgbClr val="FF0000"/>
                </a:solidFill>
              </a:rPr>
              <a:t>şekilde</a:t>
            </a:r>
            <a:r>
              <a:rPr lang="tr-TR" sz="2000" dirty="0">
                <a:solidFill>
                  <a:srgbClr val="FF0000"/>
                </a:solidFill>
              </a:rPr>
              <a:t> </a:t>
            </a:r>
            <a:r>
              <a:rPr lang="tr-TR" sz="2000" dirty="0" err="1">
                <a:solidFill>
                  <a:srgbClr val="FF0000"/>
                </a:solidFill>
              </a:rPr>
              <a:t>replike</a:t>
            </a:r>
            <a:r>
              <a:rPr lang="tr-TR" sz="2000" dirty="0">
                <a:solidFill>
                  <a:srgbClr val="FF0000"/>
                </a:solidFill>
              </a:rPr>
              <a:t> olup </a:t>
            </a:r>
            <a:r>
              <a:rPr lang="tr-TR" sz="2000" dirty="0" err="1">
                <a:solidFill>
                  <a:srgbClr val="FF0000"/>
                </a:solidFill>
              </a:rPr>
              <a:t>çoğalabilirler</a:t>
            </a:r>
            <a:r>
              <a:rPr lang="tr-TR" sz="2000" dirty="0"/>
              <a:t> </a:t>
            </a:r>
          </a:p>
          <a:p>
            <a:pPr algn="just"/>
            <a:r>
              <a:rPr lang="tr-TR" sz="2000" dirty="0" err="1"/>
              <a:t>Dolaşım</a:t>
            </a:r>
            <a:r>
              <a:rPr lang="tr-TR" sz="2000" dirty="0"/>
              <a:t> sistemine girip uzaktaki bir yere hareket edebilir ve yeni bir </a:t>
            </a:r>
            <a:r>
              <a:rPr lang="tr-TR" sz="2000" dirty="0" err="1"/>
              <a:t>yerleşerek</a:t>
            </a:r>
            <a:r>
              <a:rPr lang="tr-TR" sz="2000" dirty="0"/>
              <a:t> </a:t>
            </a:r>
            <a:r>
              <a:rPr lang="tr-TR" sz="2000" dirty="0" err="1"/>
              <a:t>kanserleşmeyi</a:t>
            </a:r>
            <a:r>
              <a:rPr lang="tr-TR" sz="2000" dirty="0"/>
              <a:t> </a:t>
            </a:r>
            <a:r>
              <a:rPr lang="tr-TR" sz="2000" dirty="0" err="1"/>
              <a:t>başlatabilirler</a:t>
            </a:r>
            <a:r>
              <a:rPr lang="tr-TR" sz="2000" dirty="0"/>
              <a:t> </a:t>
            </a:r>
            <a:r>
              <a:rPr lang="tr-TR" sz="2000" dirty="0">
                <a:solidFill>
                  <a:srgbClr val="FF0000"/>
                </a:solidFill>
              </a:rPr>
              <a:t>(metastaz) </a:t>
            </a:r>
          </a:p>
          <a:p>
            <a:pPr algn="just"/>
            <a:r>
              <a:rPr lang="tr-TR" sz="2000" dirty="0" err="1"/>
              <a:t>Apoptozdan</a:t>
            </a:r>
            <a:r>
              <a:rPr lang="tr-TR" sz="2000" dirty="0"/>
              <a:t> </a:t>
            </a:r>
            <a:r>
              <a:rPr lang="tr-TR" sz="2000" dirty="0" err="1"/>
              <a:t>kaçabilirler</a:t>
            </a:r>
            <a:r>
              <a:rPr lang="tr-TR" sz="2000" dirty="0"/>
              <a:t> </a:t>
            </a:r>
          </a:p>
          <a:p>
            <a:pPr algn="just"/>
            <a:r>
              <a:rPr lang="tr-TR" sz="2000" dirty="0"/>
              <a:t>Genetik ve </a:t>
            </a:r>
            <a:r>
              <a:rPr lang="tr-TR" sz="2000" dirty="0" err="1"/>
              <a:t>epigenetik</a:t>
            </a:r>
            <a:r>
              <a:rPr lang="tr-TR" sz="2000" dirty="0"/>
              <a:t> olarak stabil </a:t>
            </a:r>
            <a:r>
              <a:rPr lang="tr-TR" sz="2000" dirty="0" err="1"/>
              <a:t>değildirler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2727750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3E54E455-BA15-3E4C-AB2B-BC66D83D6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68" y="643467"/>
            <a:ext cx="683566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26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2image226123856">
            <a:extLst>
              <a:ext uri="{FF2B5EF4-FFF2-40B4-BE49-F238E27FC236}">
                <a16:creationId xmlns:a16="http://schemas.microsoft.com/office/drawing/2014/main" id="{EC7C98B1-6451-8342-9E55-AC8347733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723" y="1052540"/>
            <a:ext cx="7764553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D962E48-B948-DE42-952F-CFF9ECFC562C}"/>
              </a:ext>
            </a:extLst>
          </p:cNvPr>
          <p:cNvSpPr txBox="1"/>
          <p:nvPr/>
        </p:nvSpPr>
        <p:spPr>
          <a:xfrm>
            <a:off x="938463" y="312821"/>
            <a:ext cx="7375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FF0000"/>
                </a:solidFill>
              </a:rPr>
              <a:t>Somatik hücrelerde hücre döngüsü</a:t>
            </a:r>
          </a:p>
        </p:txBody>
      </p:sp>
    </p:spTree>
    <p:extLst>
      <p:ext uri="{BB962C8B-B14F-4D97-AF65-F5344CB8AC3E}">
        <p14:creationId xmlns:p14="http://schemas.microsoft.com/office/powerpoint/2010/main" val="2247055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1BDBF8D-5494-DF4F-A07D-DE19B7893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318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DA345CD0-DD9C-2347-BD1C-5F6681651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Tümör MikroÇevresi (Niş)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908E1F9-4409-EC49-BADF-E2314B26D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747" y="1675227"/>
            <a:ext cx="6558505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06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EFB7AF2-08E2-5D45-BF16-9522E403C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tr-TR" sz="3700">
                <a:solidFill>
                  <a:schemeClr val="accent1"/>
                </a:solidFill>
              </a:rPr>
              <a:t>Tümör Mikroçevresi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2E48C75-C2E9-074F-92AD-2BE93B1BF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Autofit/>
          </a:bodyPr>
          <a:lstStyle/>
          <a:p>
            <a:pPr algn="just"/>
            <a:r>
              <a:rPr lang="tr-TR" sz="2400" dirty="0"/>
              <a:t>Tümör kütlesi 10</a:t>
            </a:r>
            <a:r>
              <a:rPr lang="tr-TR" sz="2400" baseline="30000" dirty="0"/>
              <a:t>6</a:t>
            </a:r>
            <a:r>
              <a:rPr lang="tr-TR" sz="2400" dirty="0"/>
              <a:t> hücreye ulaştığında, </a:t>
            </a:r>
            <a:r>
              <a:rPr lang="tr-TR" sz="2400" dirty="0" err="1"/>
              <a:t>metabolik</a:t>
            </a:r>
            <a:r>
              <a:rPr lang="tr-TR" sz="2400" dirty="0"/>
              <a:t> </a:t>
            </a:r>
            <a:r>
              <a:rPr lang="tr-TR" sz="2400" dirty="0" err="1"/>
              <a:t>suşlar</a:t>
            </a:r>
            <a:r>
              <a:rPr lang="tr-TR" sz="2400" dirty="0"/>
              <a:t> meydana gelir. </a:t>
            </a:r>
          </a:p>
          <a:p>
            <a:pPr algn="just"/>
            <a:r>
              <a:rPr lang="tr-TR" sz="2400" dirty="0"/>
              <a:t>Çoğunlukla, bu çoğalan kümenin merkezindeki hücreler, besin kaynağından 100-200 um uzaklaşır.</a:t>
            </a:r>
          </a:p>
          <a:p>
            <a:pPr algn="just"/>
            <a:r>
              <a:rPr lang="tr-TR" sz="2400" dirty="0"/>
              <a:t>200 um, oksijen difüzyonu için sınırlayıcı bir mesafedir. </a:t>
            </a:r>
          </a:p>
          <a:p>
            <a:pPr algn="just"/>
            <a:r>
              <a:rPr lang="tr-TR" sz="2400" dirty="0"/>
              <a:t>Sonuç olarak, çekirdekteki kanser hücreleri 2.5-10 mm Hg'nin altındaki p0</a:t>
            </a:r>
            <a:r>
              <a:rPr lang="tr-TR" sz="2400" baseline="-25000" dirty="0"/>
              <a:t>2</a:t>
            </a:r>
            <a:r>
              <a:rPr lang="tr-TR" sz="2400" dirty="0"/>
              <a:t> seviyelerinde yaşar ve </a:t>
            </a:r>
            <a:r>
              <a:rPr lang="tr-TR" sz="2400" dirty="0" err="1"/>
              <a:t>hipoksik</a:t>
            </a:r>
            <a:r>
              <a:rPr lang="tr-TR" sz="2400" dirty="0"/>
              <a:t> hale gelir; </a:t>
            </a:r>
            <a:r>
              <a:rPr lang="tr-TR" sz="2400" dirty="0" err="1"/>
              <a:t>anoksik</a:t>
            </a:r>
            <a:r>
              <a:rPr lang="tr-TR" sz="2400" dirty="0"/>
              <a:t> </a:t>
            </a:r>
            <a:r>
              <a:rPr lang="tr-TR" sz="2400" dirty="0" err="1"/>
              <a:t>metabolik</a:t>
            </a:r>
            <a:r>
              <a:rPr lang="tr-TR" sz="2400" dirty="0"/>
              <a:t> yol ile laktik asit üretebilir.</a:t>
            </a:r>
          </a:p>
        </p:txBody>
      </p:sp>
    </p:spTree>
    <p:extLst>
      <p:ext uri="{BB962C8B-B14F-4D97-AF65-F5344CB8AC3E}">
        <p14:creationId xmlns:p14="http://schemas.microsoft.com/office/powerpoint/2010/main" val="2920140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A3238C-2DDA-3D4B-90A1-0BB5B3225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" y="365125"/>
            <a:ext cx="3840085" cy="1692794"/>
          </a:xfrm>
        </p:spPr>
        <p:txBody>
          <a:bodyPr>
            <a:normAutofit/>
          </a:bodyPr>
          <a:lstStyle/>
          <a:p>
            <a:r>
              <a:rPr lang="tr-TR" b="1" dirty="0"/>
              <a:t>Radyoterapi 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AA22A42-FF5C-694B-9069-3BEC706DF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" y="2575034"/>
            <a:ext cx="3840085" cy="3462228"/>
          </a:xfrm>
        </p:spPr>
        <p:txBody>
          <a:bodyPr>
            <a:normAutofit lnSpcReduction="10000"/>
          </a:bodyPr>
          <a:lstStyle/>
          <a:p>
            <a:pPr algn="just"/>
            <a:r>
              <a:rPr lang="tr-TR" sz="2400" dirty="0"/>
              <a:t>Radyoterapi, </a:t>
            </a:r>
            <a:r>
              <a:rPr lang="tr-TR" sz="2400" b="1" u="sng" dirty="0">
                <a:solidFill>
                  <a:srgbClr val="0070C0"/>
                </a:solidFill>
              </a:rPr>
              <a:t>kanserli </a:t>
            </a:r>
            <a:r>
              <a:rPr lang="tr-TR" sz="2400" b="1" u="sng" dirty="0" err="1">
                <a:solidFill>
                  <a:srgbClr val="0070C0"/>
                </a:solidFill>
              </a:rPr>
              <a:t>hücreleri</a:t>
            </a:r>
            <a:r>
              <a:rPr lang="tr-TR" sz="2400" b="1" u="sng" dirty="0">
                <a:solidFill>
                  <a:srgbClr val="0070C0"/>
                </a:solidFill>
              </a:rPr>
              <a:t> </a:t>
            </a:r>
            <a:r>
              <a:rPr lang="tr-TR" sz="2400" b="1" u="sng" dirty="0" err="1">
                <a:solidFill>
                  <a:srgbClr val="0070C0"/>
                </a:solidFill>
              </a:rPr>
              <a:t>iyonizan</a:t>
            </a:r>
            <a:r>
              <a:rPr lang="tr-TR" sz="2400" b="1" u="sng" dirty="0">
                <a:solidFill>
                  <a:srgbClr val="0070C0"/>
                </a:solidFill>
              </a:rPr>
              <a:t> </a:t>
            </a:r>
            <a:r>
              <a:rPr lang="tr-TR" sz="2400" b="1" u="sng" dirty="0" err="1">
                <a:solidFill>
                  <a:srgbClr val="0070C0"/>
                </a:solidFill>
              </a:rPr>
              <a:t>ışınlar</a:t>
            </a:r>
            <a:r>
              <a:rPr lang="tr-TR" sz="2400" b="1" u="sng" dirty="0">
                <a:solidFill>
                  <a:srgbClr val="0070C0"/>
                </a:solidFill>
              </a:rPr>
              <a:t> kullanarak </a:t>
            </a:r>
            <a:r>
              <a:rPr lang="tr-TR" sz="2400" b="1" u="sng" dirty="0" err="1">
                <a:solidFill>
                  <a:srgbClr val="0070C0"/>
                </a:solidFill>
              </a:rPr>
              <a:t>öldürmeye</a:t>
            </a:r>
            <a:r>
              <a:rPr lang="tr-TR" sz="2400" b="1" u="sng" dirty="0">
                <a:solidFill>
                  <a:srgbClr val="0070C0"/>
                </a:solidFill>
              </a:rPr>
              <a:t> dayanan bir tedavi </a:t>
            </a:r>
            <a:r>
              <a:rPr lang="tr-TR" sz="2400" b="1" u="sng" dirty="0" err="1">
                <a:solidFill>
                  <a:srgbClr val="0070C0"/>
                </a:solidFill>
              </a:rPr>
              <a:t>yöntemidir</a:t>
            </a:r>
            <a:r>
              <a:rPr lang="tr-TR" sz="2400" b="1" u="sng" dirty="0">
                <a:solidFill>
                  <a:srgbClr val="0070C0"/>
                </a:solidFill>
              </a:rPr>
              <a:t>.</a:t>
            </a:r>
            <a:r>
              <a:rPr lang="tr-TR" sz="2400" dirty="0"/>
              <a:t> </a:t>
            </a:r>
          </a:p>
          <a:p>
            <a:pPr algn="just"/>
            <a:r>
              <a:rPr lang="tr-TR" sz="2400" dirty="0" err="1"/>
              <a:t>Vücudun</a:t>
            </a:r>
            <a:r>
              <a:rPr lang="tr-TR" sz="2400" dirty="0"/>
              <a:t> sadece belli bir </a:t>
            </a:r>
            <a:r>
              <a:rPr lang="tr-TR" sz="2400" dirty="0" err="1"/>
              <a:t>bölgesini</a:t>
            </a:r>
            <a:r>
              <a:rPr lang="tr-TR" sz="2400" dirty="0"/>
              <a:t> hedef alarak </a:t>
            </a:r>
            <a:r>
              <a:rPr lang="tr-TR" sz="2400" dirty="0" err="1"/>
              <a:t>yapılabildiği</a:t>
            </a:r>
            <a:r>
              <a:rPr lang="tr-TR" sz="2400" dirty="0"/>
              <a:t> gibi, </a:t>
            </a:r>
            <a:r>
              <a:rPr lang="tr-TR" sz="2400" dirty="0" err="1"/>
              <a:t>tüm</a:t>
            </a:r>
            <a:r>
              <a:rPr lang="tr-TR" sz="2400" dirty="0"/>
              <a:t> </a:t>
            </a:r>
            <a:r>
              <a:rPr lang="tr-TR" sz="2400" dirty="0" err="1"/>
              <a:t>vücudu</a:t>
            </a:r>
            <a:r>
              <a:rPr lang="tr-TR" sz="2400" dirty="0"/>
              <a:t> hedef alan tedaviler de uygulanmaktadır. </a:t>
            </a:r>
          </a:p>
          <a:p>
            <a:endParaRPr lang="tr-TR" sz="1600" dirty="0"/>
          </a:p>
        </p:txBody>
      </p:sp>
      <p:pic>
        <p:nvPicPr>
          <p:cNvPr id="4" name="Resim 3" descr="araba, kişi, adam, kurutma makinesi içeren bir resim&#10;&#10;Açıklama otomatik olarak oluşturuldu">
            <a:extLst>
              <a:ext uri="{FF2B5EF4-FFF2-40B4-BE49-F238E27FC236}">
                <a16:creationId xmlns:a16="http://schemas.microsoft.com/office/drawing/2014/main" id="{5E6AA344-94DA-324D-8D53-B6EC3A189C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38" r="26976" b="-1"/>
          <a:stretch/>
        </p:blipFill>
        <p:spPr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3970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AD401E4-F59D-1B4D-BF9F-B2EE7927A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Kanser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A077832-28FE-E746-B552-D2D8DC32A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tr-TR" dirty="0"/>
              <a:t>Kanser, </a:t>
            </a:r>
            <a:r>
              <a:rPr lang="tr-TR" b="1" u="sng" dirty="0">
                <a:solidFill>
                  <a:srgbClr val="7030A0"/>
                </a:solidFill>
              </a:rPr>
              <a:t>bir organizmadaki </a:t>
            </a:r>
            <a:r>
              <a:rPr lang="tr-TR" b="1" u="sng" dirty="0" err="1">
                <a:solidFill>
                  <a:srgbClr val="7030A0"/>
                </a:solidFill>
              </a:rPr>
              <a:t>hücrelerin</a:t>
            </a:r>
            <a:r>
              <a:rPr lang="tr-TR" b="1" u="sng" dirty="0">
                <a:solidFill>
                  <a:srgbClr val="7030A0"/>
                </a:solidFill>
              </a:rPr>
              <a:t> </a:t>
            </a:r>
            <a:r>
              <a:rPr lang="tr-TR" b="1" u="sng" dirty="0" err="1">
                <a:solidFill>
                  <a:srgbClr val="7030A0"/>
                </a:solidFill>
              </a:rPr>
              <a:t>kontrolsüz</a:t>
            </a:r>
            <a:r>
              <a:rPr lang="tr-TR" b="1" u="sng" dirty="0">
                <a:solidFill>
                  <a:srgbClr val="7030A0"/>
                </a:solidFill>
              </a:rPr>
              <a:t> bir </a:t>
            </a:r>
            <a:r>
              <a:rPr lang="tr-TR" b="1" u="sng" dirty="0" err="1">
                <a:solidFill>
                  <a:srgbClr val="7030A0"/>
                </a:solidFill>
              </a:rPr>
              <a:t>şekilde</a:t>
            </a:r>
            <a:r>
              <a:rPr lang="tr-TR" b="1" u="sng" dirty="0">
                <a:solidFill>
                  <a:srgbClr val="7030A0"/>
                </a:solidFill>
              </a:rPr>
              <a:t> </a:t>
            </a:r>
            <a:r>
              <a:rPr lang="tr-TR" b="1" u="sng" dirty="0" err="1">
                <a:solidFill>
                  <a:srgbClr val="7030A0"/>
                </a:solidFill>
              </a:rPr>
              <a:t>bölünmesi</a:t>
            </a:r>
            <a:r>
              <a:rPr lang="tr-TR" b="1" u="sng" dirty="0">
                <a:solidFill>
                  <a:srgbClr val="7030A0"/>
                </a:solidFill>
              </a:rPr>
              <a:t>, </a:t>
            </a:r>
            <a:r>
              <a:rPr lang="tr-TR" b="1" u="sng" dirty="0" err="1">
                <a:solidFill>
                  <a:srgbClr val="7030A0"/>
                </a:solidFill>
              </a:rPr>
              <a:t>çoğalması</a:t>
            </a:r>
            <a:r>
              <a:rPr lang="tr-TR" b="1" u="sng" dirty="0">
                <a:solidFill>
                  <a:srgbClr val="7030A0"/>
                </a:solidFill>
              </a:rPr>
              <a:t> ve birikmesidir. </a:t>
            </a:r>
          </a:p>
          <a:p>
            <a:pPr algn="just">
              <a:lnSpc>
                <a:spcPct val="150000"/>
              </a:lnSpc>
            </a:pPr>
            <a:r>
              <a:rPr lang="tr-TR" dirty="0"/>
              <a:t>Tek bir organı </a:t>
            </a:r>
            <a:r>
              <a:rPr lang="tr-TR" dirty="0" err="1"/>
              <a:t>etkileyebildiği</a:t>
            </a:r>
            <a:r>
              <a:rPr lang="tr-TR" dirty="0"/>
              <a:t> gibi uzaktaki organlara da yayılarak etkisini </a:t>
            </a:r>
            <a:r>
              <a:rPr lang="tr-TR" dirty="0" err="1"/>
              <a:t>gösterebilir</a:t>
            </a:r>
            <a:r>
              <a:rPr lang="tr-TR" dirty="0"/>
              <a:t>. </a:t>
            </a:r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C0E7711-73E9-4C49-B8CA-D50947974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547" y="4467943"/>
            <a:ext cx="3789948" cy="239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03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3CB29D-6712-BC48-A249-94C62BA3C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Radyoterapi</a:t>
            </a:r>
            <a:r>
              <a:rPr lang="tr-TR" b="1" dirty="0"/>
              <a:t> 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B6170BC-90FB-E144-9256-D548C73E2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tr-TR" b="1" u="sng" dirty="0">
                <a:solidFill>
                  <a:srgbClr val="7030A0"/>
                </a:solidFill>
              </a:rPr>
              <a:t>Radyum-223, Stronsiyum-89, Samaryum-153 gibi radyoaktif maddelerin</a:t>
            </a:r>
            <a:r>
              <a:rPr lang="tr-TR" dirty="0"/>
              <a:t> </a:t>
            </a:r>
            <a:r>
              <a:rPr lang="tr-TR" dirty="0" err="1"/>
              <a:t>vücuda</a:t>
            </a:r>
            <a:r>
              <a:rPr lang="tr-TR" dirty="0"/>
              <a:t> verilerek </a:t>
            </a:r>
            <a:r>
              <a:rPr lang="tr-TR" dirty="0" err="1"/>
              <a:t>sekonder</a:t>
            </a:r>
            <a:r>
              <a:rPr lang="tr-TR" dirty="0"/>
              <a:t> kemik kanseri, </a:t>
            </a:r>
            <a:r>
              <a:rPr lang="tr-TR" dirty="0" err="1"/>
              <a:t>tiroid</a:t>
            </a:r>
            <a:r>
              <a:rPr lang="tr-TR" dirty="0"/>
              <a:t> kanseri gibi </a:t>
            </a:r>
            <a:r>
              <a:rPr lang="tr-TR" dirty="0" err="1"/>
              <a:t>çeşitli</a:t>
            </a:r>
            <a:r>
              <a:rPr lang="tr-TR" dirty="0"/>
              <a:t> kanser </a:t>
            </a:r>
            <a:r>
              <a:rPr lang="tr-TR" dirty="0" err="1"/>
              <a:t>türlerinin</a:t>
            </a:r>
            <a:r>
              <a:rPr lang="tr-TR" dirty="0"/>
              <a:t> tedavisinde kullanılan radyoizotop uygulamaları sayesinde kanserin tedavi edilmesi </a:t>
            </a:r>
            <a:r>
              <a:rPr lang="tr-TR" dirty="0" err="1"/>
              <a:t>mümkündür</a:t>
            </a:r>
            <a:r>
              <a:rPr lang="tr-TR" dirty="0"/>
              <a:t>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77413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287FE8-C408-8542-8C16-7FA789C66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Dezavantajları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460A268-E156-2848-ABCE-5B6711D33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8046118" cy="4667249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tr-TR" dirty="0"/>
              <a:t>Ancak </a:t>
            </a:r>
            <a:r>
              <a:rPr lang="tr-TR" dirty="0" err="1"/>
              <a:t>RT’nin</a:t>
            </a:r>
            <a:r>
              <a:rPr lang="tr-TR" dirty="0"/>
              <a:t> en </a:t>
            </a:r>
            <a:r>
              <a:rPr lang="tr-TR" dirty="0" err="1"/>
              <a:t>büyük</a:t>
            </a:r>
            <a:r>
              <a:rPr lang="tr-TR" dirty="0"/>
              <a:t> dezavantajlarından birisi </a:t>
            </a:r>
            <a:r>
              <a:rPr lang="tr-TR" b="1" u="sng" dirty="0">
                <a:solidFill>
                  <a:srgbClr val="0070C0"/>
                </a:solidFill>
              </a:rPr>
              <a:t>zararlı </a:t>
            </a:r>
            <a:r>
              <a:rPr lang="tr-TR" b="1" u="sng" dirty="0" err="1">
                <a:solidFill>
                  <a:srgbClr val="0070C0"/>
                </a:solidFill>
              </a:rPr>
              <a:t>hücreleri</a:t>
            </a:r>
            <a:r>
              <a:rPr lang="tr-TR" b="1" u="sng" dirty="0">
                <a:solidFill>
                  <a:srgbClr val="0070C0"/>
                </a:solidFill>
              </a:rPr>
              <a:t> </a:t>
            </a:r>
            <a:r>
              <a:rPr lang="tr-TR" b="1" u="sng" dirty="0" err="1">
                <a:solidFill>
                  <a:srgbClr val="0070C0"/>
                </a:solidFill>
              </a:rPr>
              <a:t>öldürürken</a:t>
            </a:r>
            <a:r>
              <a:rPr lang="tr-TR" b="1" u="sng" dirty="0">
                <a:solidFill>
                  <a:srgbClr val="0070C0"/>
                </a:solidFill>
              </a:rPr>
              <a:t> </a:t>
            </a:r>
            <a:r>
              <a:rPr lang="tr-TR" b="1" u="sng" dirty="0" err="1">
                <a:solidFill>
                  <a:srgbClr val="0070C0"/>
                </a:solidFill>
              </a:rPr>
              <a:t>sağlıklı</a:t>
            </a:r>
            <a:r>
              <a:rPr lang="tr-TR" b="1" u="sng" dirty="0">
                <a:solidFill>
                  <a:srgbClr val="0070C0"/>
                </a:solidFill>
              </a:rPr>
              <a:t> olanları da </a:t>
            </a:r>
            <a:r>
              <a:rPr lang="tr-TR" b="1" u="sng" dirty="0" err="1">
                <a:solidFill>
                  <a:srgbClr val="0070C0"/>
                </a:solidFill>
              </a:rPr>
              <a:t>öldürmesidir</a:t>
            </a:r>
            <a:r>
              <a:rPr lang="tr-TR" b="1" u="sng" dirty="0">
                <a:solidFill>
                  <a:srgbClr val="0070C0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tr-TR" b="1" u="sng" dirty="0">
                <a:solidFill>
                  <a:srgbClr val="7030A0"/>
                </a:solidFill>
              </a:rPr>
              <a:t>Ayrıca kusma, saç kaybı, halsizlik, </a:t>
            </a:r>
            <a:r>
              <a:rPr lang="tr-TR" b="1" u="sng" dirty="0" err="1">
                <a:solidFill>
                  <a:srgbClr val="7030A0"/>
                </a:solidFill>
              </a:rPr>
              <a:t>iştah</a:t>
            </a:r>
            <a:r>
              <a:rPr lang="tr-TR" b="1" u="sng" dirty="0">
                <a:solidFill>
                  <a:srgbClr val="7030A0"/>
                </a:solidFill>
              </a:rPr>
              <a:t> kaybı gibi sık </a:t>
            </a:r>
            <a:r>
              <a:rPr lang="tr-TR" b="1" u="sng" dirty="0" err="1">
                <a:solidFill>
                  <a:srgbClr val="7030A0"/>
                </a:solidFill>
              </a:rPr>
              <a:t>görülen</a:t>
            </a:r>
            <a:r>
              <a:rPr lang="tr-TR" b="1" u="sng" dirty="0">
                <a:solidFill>
                  <a:srgbClr val="7030A0"/>
                </a:solidFill>
              </a:rPr>
              <a:t> yan etkiler</a:t>
            </a:r>
            <a:r>
              <a:rPr lang="tr-TR" dirty="0"/>
              <a:t> de hastanın </a:t>
            </a:r>
            <a:r>
              <a:rPr lang="tr-TR" dirty="0" err="1"/>
              <a:t>yaşam</a:t>
            </a:r>
            <a:r>
              <a:rPr lang="tr-TR" dirty="0"/>
              <a:t> kalitesini etkileyebilir. Bu nedenle </a:t>
            </a:r>
            <a:r>
              <a:rPr lang="tr-TR" dirty="0" err="1"/>
              <a:t>başka</a:t>
            </a:r>
            <a:r>
              <a:rPr lang="tr-TR" dirty="0"/>
              <a:t> tedavi </a:t>
            </a:r>
            <a:r>
              <a:rPr lang="tr-TR" dirty="0" err="1"/>
              <a:t>yöntemleri</a:t>
            </a:r>
            <a:r>
              <a:rPr lang="tr-TR" dirty="0"/>
              <a:t> </a:t>
            </a:r>
            <a:r>
              <a:rPr lang="tr-TR" dirty="0" err="1"/>
              <a:t>göz</a:t>
            </a:r>
            <a:r>
              <a:rPr lang="tr-TR" dirty="0"/>
              <a:t> </a:t>
            </a:r>
            <a:r>
              <a:rPr lang="tr-TR" dirty="0" err="1"/>
              <a:t>önünde</a:t>
            </a:r>
            <a:r>
              <a:rPr lang="tr-TR" dirty="0"/>
              <a:t> bulundurulabilir.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0752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AF608D7-CE7F-DE48-8EF9-CB83D9B98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solidFill>
                  <a:srgbClr val="FF0000"/>
                </a:solidFill>
              </a:rPr>
              <a:t>Kemoterapi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A7BA671-B06A-5A4C-A013-79041D6BA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tr-TR" dirty="0"/>
              <a:t>Kemoterapinin (KT) asıl amacı kanser </a:t>
            </a:r>
            <a:r>
              <a:rPr lang="tr-TR" dirty="0" err="1"/>
              <a:t>hücrelerini</a:t>
            </a:r>
            <a:r>
              <a:rPr lang="tr-TR" dirty="0"/>
              <a:t> </a:t>
            </a:r>
            <a:r>
              <a:rPr lang="tr-TR" dirty="0" err="1"/>
              <a:t>kemoterapötik</a:t>
            </a:r>
            <a:r>
              <a:rPr lang="tr-TR" dirty="0"/>
              <a:t> ajanlar kullanarak </a:t>
            </a:r>
            <a:r>
              <a:rPr lang="tr-TR" dirty="0" err="1"/>
              <a:t>öldürmek</a:t>
            </a:r>
            <a:r>
              <a:rPr lang="tr-TR" dirty="0"/>
              <a:t> olup, </a:t>
            </a:r>
            <a:r>
              <a:rPr lang="tr-TR" b="1" u="sng" dirty="0" err="1">
                <a:solidFill>
                  <a:srgbClr val="7030A0"/>
                </a:solidFill>
              </a:rPr>
              <a:t>sitotoksik</a:t>
            </a:r>
            <a:r>
              <a:rPr lang="tr-TR" b="1" u="sng" dirty="0">
                <a:solidFill>
                  <a:srgbClr val="7030A0"/>
                </a:solidFill>
              </a:rPr>
              <a:t> anti-</a:t>
            </a:r>
            <a:r>
              <a:rPr lang="tr-TR" b="1" u="sng" dirty="0" err="1">
                <a:solidFill>
                  <a:srgbClr val="7030A0"/>
                </a:solidFill>
              </a:rPr>
              <a:t>neoplastik</a:t>
            </a:r>
            <a:r>
              <a:rPr lang="tr-TR" b="1" u="sng" dirty="0">
                <a:solidFill>
                  <a:srgbClr val="7030A0"/>
                </a:solidFill>
              </a:rPr>
              <a:t> ajanlar</a:t>
            </a:r>
            <a:r>
              <a:rPr lang="tr-TR" dirty="0"/>
              <a:t> bu tip tedavide </a:t>
            </a:r>
            <a:r>
              <a:rPr lang="tr-TR" dirty="0" err="1"/>
              <a:t>başroldedir</a:t>
            </a:r>
            <a:r>
              <a:rPr lang="tr-TR" dirty="0"/>
              <a:t>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37293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07C92BE-C4B7-2449-8E18-34E2645BB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" y="629266"/>
            <a:ext cx="2750280" cy="5506358"/>
          </a:xfrm>
        </p:spPr>
        <p:txBody>
          <a:bodyPr>
            <a:normAutofit/>
          </a:bodyPr>
          <a:lstStyle/>
          <a:p>
            <a:r>
              <a:rPr lang="tr-TR" sz="3500" b="1" dirty="0"/>
              <a:t>Kemoterapide Kullanılan İlaçlar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8700" y="559407"/>
            <a:ext cx="4945891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D6A771F3-83D2-48F1-9EE8-DEC08464C7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77737"/>
              </p:ext>
            </p:extLst>
          </p:nvPr>
        </p:nvGraphicFramePr>
        <p:xfrm>
          <a:off x="3963924" y="722376"/>
          <a:ext cx="4697730" cy="541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9921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0CCA90C-EF26-404B-9D79-4AA9D37C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3877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tr-TR" sz="3700">
                <a:solidFill>
                  <a:schemeClr val="accent1"/>
                </a:solidFill>
              </a:rPr>
              <a:t>Kemoterapi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24BCB70-AD12-C940-B3D5-4DB4CBE6B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963877"/>
            <a:ext cx="4783327" cy="4930246"/>
          </a:xfrm>
        </p:spPr>
        <p:txBody>
          <a:bodyPr anchor="ctr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tr-TR" sz="2100" dirty="0"/>
              <a:t>Kemoterapi iki </a:t>
            </a:r>
            <a:r>
              <a:rPr lang="tr-TR" sz="2100" dirty="0" err="1"/>
              <a:t>şekilde</a:t>
            </a:r>
            <a:r>
              <a:rPr lang="tr-TR" sz="2100" dirty="0"/>
              <a:t> uygulanabilir: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100" dirty="0"/>
              <a:t>•</a:t>
            </a:r>
            <a:r>
              <a:rPr lang="tr-TR" sz="2100" b="1" dirty="0" err="1">
                <a:solidFill>
                  <a:srgbClr val="7030A0"/>
                </a:solidFill>
              </a:rPr>
              <a:t>Adjuvant</a:t>
            </a:r>
            <a:r>
              <a:rPr lang="tr-TR" sz="2100" b="1" dirty="0">
                <a:solidFill>
                  <a:srgbClr val="7030A0"/>
                </a:solidFill>
              </a:rPr>
              <a:t> kemoterapi: </a:t>
            </a:r>
            <a:r>
              <a:rPr lang="tr-TR" sz="2100" dirty="0"/>
              <a:t>Cerrahi </a:t>
            </a:r>
            <a:r>
              <a:rPr lang="tr-TR" sz="2100" dirty="0" err="1"/>
              <a:t>müdahale</a:t>
            </a:r>
            <a:r>
              <a:rPr lang="tr-TR" sz="2100" dirty="0"/>
              <a:t> veya </a:t>
            </a:r>
            <a:r>
              <a:rPr lang="tr-TR" sz="2100" dirty="0" err="1"/>
              <a:t>ışın</a:t>
            </a:r>
            <a:r>
              <a:rPr lang="tr-TR" sz="2100" dirty="0"/>
              <a:t> tedavisinden sonra </a:t>
            </a:r>
            <a:r>
              <a:rPr lang="tr-TR" sz="2100" dirty="0" err="1"/>
              <a:t>oluşabilecek</a:t>
            </a:r>
            <a:r>
              <a:rPr lang="tr-TR" sz="2100" dirty="0"/>
              <a:t> mikro metastazı </a:t>
            </a:r>
            <a:r>
              <a:rPr lang="tr-TR" sz="2100" dirty="0" err="1"/>
              <a:t>önlemek</a:t>
            </a:r>
            <a:r>
              <a:rPr lang="tr-TR" sz="2100" dirty="0"/>
              <a:t> </a:t>
            </a:r>
            <a:r>
              <a:rPr lang="tr-TR" sz="2100" dirty="0" err="1"/>
              <a:t>üzere</a:t>
            </a:r>
            <a:r>
              <a:rPr lang="tr-TR" sz="2100" dirty="0"/>
              <a:t> uygulanır.</a:t>
            </a:r>
            <a:br>
              <a:rPr lang="tr-TR" sz="2100" dirty="0"/>
            </a:br>
            <a:r>
              <a:rPr lang="tr-TR" sz="2100" dirty="0"/>
              <a:t>•</a:t>
            </a:r>
            <a:r>
              <a:rPr lang="tr-TR" sz="2100" b="1" dirty="0" err="1">
                <a:solidFill>
                  <a:srgbClr val="7030A0"/>
                </a:solidFill>
              </a:rPr>
              <a:t>Neoadjuvant</a:t>
            </a:r>
            <a:r>
              <a:rPr lang="tr-TR" sz="2100" b="1" dirty="0">
                <a:solidFill>
                  <a:srgbClr val="7030A0"/>
                </a:solidFill>
              </a:rPr>
              <a:t> kemoterapi: </a:t>
            </a:r>
            <a:r>
              <a:rPr lang="tr-TR" sz="2100" dirty="0" err="1"/>
              <a:t>Tümörün</a:t>
            </a:r>
            <a:r>
              <a:rPr lang="tr-TR" sz="2100" dirty="0"/>
              <a:t> ameliyat </a:t>
            </a:r>
            <a:r>
              <a:rPr lang="tr-TR" sz="2100" dirty="0" err="1"/>
              <a:t>öncesi</a:t>
            </a:r>
            <a:r>
              <a:rPr lang="tr-TR" sz="2100" dirty="0"/>
              <a:t> </a:t>
            </a:r>
            <a:r>
              <a:rPr lang="tr-TR" sz="2100" dirty="0" err="1"/>
              <a:t>agresifliğini</a:t>
            </a:r>
            <a:r>
              <a:rPr lang="tr-TR" sz="2100" dirty="0"/>
              <a:t> ve </a:t>
            </a:r>
            <a:r>
              <a:rPr lang="tr-TR" sz="2100" dirty="0" err="1"/>
              <a:t>aşırı</a:t>
            </a:r>
            <a:r>
              <a:rPr lang="tr-TR" sz="2100" dirty="0"/>
              <a:t> metastaz </a:t>
            </a:r>
            <a:r>
              <a:rPr lang="tr-TR" sz="2100" dirty="0" err="1"/>
              <a:t>eğilimini</a:t>
            </a:r>
            <a:r>
              <a:rPr lang="tr-TR" sz="2100" dirty="0"/>
              <a:t> kontrol etmek </a:t>
            </a:r>
            <a:r>
              <a:rPr lang="tr-TR" sz="2100" dirty="0" err="1"/>
              <a:t>üzere</a:t>
            </a:r>
            <a:r>
              <a:rPr lang="tr-TR" sz="2100" dirty="0"/>
              <a:t> uygulanır </a:t>
            </a:r>
          </a:p>
          <a:p>
            <a:endParaRPr lang="tr-TR" sz="2100" dirty="0"/>
          </a:p>
        </p:txBody>
      </p:sp>
    </p:spTree>
    <p:extLst>
      <p:ext uri="{BB962C8B-B14F-4D97-AF65-F5344CB8AC3E}">
        <p14:creationId xmlns:p14="http://schemas.microsoft.com/office/powerpoint/2010/main" val="3728341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5A558F-A632-9544-B706-BC511BA04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Alkilleyici</a:t>
            </a:r>
            <a:r>
              <a:rPr lang="tr-TR" b="1" dirty="0">
                <a:solidFill>
                  <a:srgbClr val="FF0000"/>
                </a:solidFill>
              </a:rPr>
              <a:t> Ajanlar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E3DAEEC-8046-4341-AF94-6E96DC446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tr-TR" dirty="0" err="1"/>
              <a:t>Alkilleyici</a:t>
            </a:r>
            <a:r>
              <a:rPr lang="tr-TR" dirty="0"/>
              <a:t> ajanlar içerdikleri alkil grubuyla </a:t>
            </a:r>
            <a:r>
              <a:rPr lang="tr-TR" b="1" u="sng" dirty="0">
                <a:solidFill>
                  <a:srgbClr val="7030A0"/>
                </a:solidFill>
              </a:rPr>
              <a:t>DNA ile </a:t>
            </a:r>
            <a:r>
              <a:rPr lang="tr-TR" b="1" u="sng" dirty="0" err="1">
                <a:solidFill>
                  <a:srgbClr val="7030A0"/>
                </a:solidFill>
              </a:rPr>
              <a:t>kovalent</a:t>
            </a:r>
            <a:r>
              <a:rPr lang="tr-TR" b="1" u="sng" dirty="0">
                <a:solidFill>
                  <a:srgbClr val="7030A0"/>
                </a:solidFill>
              </a:rPr>
              <a:t> bağ oluşturmak üzere reaksiyona giren </a:t>
            </a:r>
            <a:r>
              <a:rPr lang="tr-TR" dirty="0"/>
              <a:t>ve böylece DNA’ya hasar vererek hücre ölümünü indükleyen kimyasallardır</a:t>
            </a:r>
          </a:p>
          <a:p>
            <a:pPr algn="just">
              <a:lnSpc>
                <a:spcPct val="150000"/>
              </a:lnSpc>
            </a:pPr>
            <a:r>
              <a:rPr lang="tr-TR" dirty="0"/>
              <a:t>Alkil </a:t>
            </a:r>
            <a:r>
              <a:rPr lang="tr-TR" dirty="0" err="1"/>
              <a:t>sülfonatlar</a:t>
            </a:r>
            <a:r>
              <a:rPr lang="tr-TR" dirty="0"/>
              <a:t>, </a:t>
            </a:r>
            <a:r>
              <a:rPr lang="tr-TR" dirty="0" err="1"/>
              <a:t>nitrozüreler</a:t>
            </a:r>
            <a:r>
              <a:rPr lang="tr-TR" dirty="0"/>
              <a:t>, </a:t>
            </a:r>
            <a:r>
              <a:rPr lang="tr-TR" dirty="0" err="1"/>
              <a:t>traizenler</a:t>
            </a:r>
            <a:r>
              <a:rPr lang="tr-TR" dirty="0"/>
              <a:t>, nitrojen hardalları, </a:t>
            </a:r>
            <a:r>
              <a:rPr lang="tr-TR" dirty="0" err="1"/>
              <a:t>etilenamin</a:t>
            </a:r>
            <a:r>
              <a:rPr lang="tr-TR" dirty="0"/>
              <a:t> ve </a:t>
            </a:r>
            <a:r>
              <a:rPr lang="tr-TR" dirty="0" err="1"/>
              <a:t>metilenamin</a:t>
            </a:r>
            <a:r>
              <a:rPr lang="tr-TR" dirty="0"/>
              <a:t> olmak </a:t>
            </a:r>
            <a:r>
              <a:rPr lang="tr-TR" dirty="0" err="1"/>
              <a:t>üzere</a:t>
            </a:r>
            <a:r>
              <a:rPr lang="tr-TR" dirty="0"/>
              <a:t> 6 alt gruba ayrılırlar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0155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22A43AA9-196C-8345-89C3-CF14E7F32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648208"/>
            <a:ext cx="8178799" cy="556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33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47D9FD03-0F72-324F-875F-D0CB622D3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1"/>
            <a:ext cx="9144000" cy="684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81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15172FB-48FE-B34A-A03F-B5AD43106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Antimetabolitler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0EF007E-F87D-8E41-AFF8-5F0C6170E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tr-TR" dirty="0" err="1"/>
              <a:t>Antikanserojen</a:t>
            </a:r>
            <a:r>
              <a:rPr lang="tr-TR" dirty="0"/>
              <a:t> </a:t>
            </a:r>
            <a:r>
              <a:rPr lang="tr-TR" dirty="0" err="1"/>
              <a:t>antimetabolitler</a:t>
            </a:r>
            <a:r>
              <a:rPr lang="tr-TR" dirty="0"/>
              <a:t>, genellikle </a:t>
            </a:r>
            <a:r>
              <a:rPr lang="tr-TR" dirty="0" err="1"/>
              <a:t>antiviral</a:t>
            </a:r>
            <a:r>
              <a:rPr lang="tr-TR" dirty="0"/>
              <a:t> </a:t>
            </a:r>
            <a:r>
              <a:rPr lang="tr-TR" dirty="0" err="1"/>
              <a:t>antimetabolitlerde</a:t>
            </a:r>
            <a:r>
              <a:rPr lang="tr-TR" dirty="0"/>
              <a:t> </a:t>
            </a:r>
            <a:r>
              <a:rPr lang="tr-TR" dirty="0" err="1"/>
              <a:t>olduğu</a:t>
            </a:r>
            <a:r>
              <a:rPr lang="tr-TR" dirty="0"/>
              <a:t> gibi, </a:t>
            </a:r>
            <a:r>
              <a:rPr lang="tr-TR" b="1" u="sng" dirty="0" err="1">
                <a:solidFill>
                  <a:srgbClr val="7030A0"/>
                </a:solidFill>
              </a:rPr>
              <a:t>nükleik</a:t>
            </a:r>
            <a:r>
              <a:rPr lang="tr-TR" b="1" u="sng" dirty="0">
                <a:solidFill>
                  <a:srgbClr val="7030A0"/>
                </a:solidFill>
              </a:rPr>
              <a:t> asitlere veya bunların temel yapılarına katılan </a:t>
            </a:r>
            <a:r>
              <a:rPr lang="tr-TR" b="1" u="sng" dirty="0" err="1">
                <a:solidFill>
                  <a:srgbClr val="7030A0"/>
                </a:solidFill>
              </a:rPr>
              <a:t>koenzimlere</a:t>
            </a:r>
            <a:r>
              <a:rPr lang="tr-TR" b="1" u="sng" dirty="0">
                <a:solidFill>
                  <a:srgbClr val="7030A0"/>
                </a:solidFill>
              </a:rPr>
              <a:t> yapısal benzerlik </a:t>
            </a:r>
            <a:r>
              <a:rPr lang="tr-TR" b="1" u="sng" dirty="0" err="1">
                <a:solidFill>
                  <a:srgbClr val="7030A0"/>
                </a:solidFill>
              </a:rPr>
              <a:t>gösteren</a:t>
            </a:r>
            <a:r>
              <a:rPr lang="tr-TR" b="1" u="sng" dirty="0">
                <a:solidFill>
                  <a:srgbClr val="7030A0"/>
                </a:solidFill>
              </a:rPr>
              <a:t> </a:t>
            </a:r>
            <a:r>
              <a:rPr lang="tr-TR" b="1" u="sng" dirty="0" err="1">
                <a:solidFill>
                  <a:srgbClr val="7030A0"/>
                </a:solidFill>
              </a:rPr>
              <a:t>bileşiklerdir</a:t>
            </a:r>
            <a:r>
              <a:rPr lang="tr-TR" b="1" u="sng" dirty="0">
                <a:solidFill>
                  <a:srgbClr val="7030A0"/>
                </a:solidFill>
              </a:rPr>
              <a:t>.</a:t>
            </a:r>
            <a:r>
              <a:rPr lang="tr-TR" u="sng" dirty="0">
                <a:solidFill>
                  <a:srgbClr val="7030A0"/>
                </a:solidFill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tr-TR" dirty="0"/>
              <a:t>Bu benzerlikleri ile bir polimer olan </a:t>
            </a:r>
            <a:r>
              <a:rPr lang="tr-TR" dirty="0" err="1"/>
              <a:t>nükleik</a:t>
            </a:r>
            <a:r>
              <a:rPr lang="tr-TR" dirty="0"/>
              <a:t> asitlerin </a:t>
            </a:r>
            <a:r>
              <a:rPr lang="tr-TR" dirty="0" err="1"/>
              <a:t>polimerizasyonunu</a:t>
            </a:r>
            <a:r>
              <a:rPr lang="tr-TR" dirty="0"/>
              <a:t> veya bunların </a:t>
            </a:r>
            <a:r>
              <a:rPr lang="tr-TR" dirty="0" err="1"/>
              <a:t>biyosentezleri</a:t>
            </a:r>
            <a:r>
              <a:rPr lang="tr-TR" dirty="0"/>
              <a:t> </a:t>
            </a:r>
            <a:r>
              <a:rPr lang="tr-TR" dirty="0" err="1"/>
              <a:t>için</a:t>
            </a:r>
            <a:r>
              <a:rPr lang="tr-TR" dirty="0"/>
              <a:t> gerekli </a:t>
            </a:r>
            <a:r>
              <a:rPr lang="tr-TR" dirty="0" err="1"/>
              <a:t>polimeraz</a:t>
            </a:r>
            <a:r>
              <a:rPr lang="tr-TR" dirty="0"/>
              <a:t> enzimlerin aktivitesini durdurarak </a:t>
            </a:r>
            <a:r>
              <a:rPr lang="tr-TR" dirty="0" err="1"/>
              <a:t>tümör</a:t>
            </a:r>
            <a:r>
              <a:rPr lang="tr-TR" dirty="0"/>
              <a:t> </a:t>
            </a:r>
            <a:r>
              <a:rPr lang="tr-TR" dirty="0" err="1"/>
              <a:t>inhibisyonu</a:t>
            </a:r>
            <a:r>
              <a:rPr lang="tr-TR" dirty="0"/>
              <a:t> </a:t>
            </a:r>
            <a:r>
              <a:rPr lang="tr-TR" dirty="0" err="1"/>
              <a:t>gösterirler</a:t>
            </a:r>
            <a:r>
              <a:rPr lang="tr-T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791643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CB132CD-FA38-4E42-9F19-587DB95F5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Antimetabolitler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A711227-8A5A-E94C-93BF-5DE497AB8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tr-TR" b="1" u="sng" dirty="0" err="1">
                <a:solidFill>
                  <a:srgbClr val="7030A0"/>
                </a:solidFill>
              </a:rPr>
              <a:t>Folik</a:t>
            </a:r>
            <a:r>
              <a:rPr lang="tr-TR" b="1" u="sng" dirty="0">
                <a:solidFill>
                  <a:srgbClr val="7030A0"/>
                </a:solidFill>
              </a:rPr>
              <a:t> asit, </a:t>
            </a:r>
            <a:r>
              <a:rPr lang="tr-TR" dirty="0"/>
              <a:t>aminoasitler ile DNA/RNA yapısında yer alan pürin ve </a:t>
            </a:r>
            <a:r>
              <a:rPr lang="tr-TR" dirty="0" err="1"/>
              <a:t>primidinlerin</a:t>
            </a:r>
            <a:r>
              <a:rPr lang="tr-TR" dirty="0"/>
              <a:t> sentezinde </a:t>
            </a:r>
            <a:r>
              <a:rPr lang="tr-TR" dirty="0" err="1"/>
              <a:t>kofaktör</a:t>
            </a:r>
            <a:r>
              <a:rPr lang="tr-TR" dirty="0"/>
              <a:t> rolünde olduğundan, </a:t>
            </a:r>
            <a:r>
              <a:rPr lang="tr-TR" dirty="0" err="1"/>
              <a:t>folik</a:t>
            </a:r>
            <a:r>
              <a:rPr lang="tr-TR" dirty="0"/>
              <a:t> asit antagonistleri ile kanserli hücrelerde DNA/RNA ve protein sentezini </a:t>
            </a:r>
            <a:r>
              <a:rPr lang="tr-TR" dirty="0" err="1"/>
              <a:t>inhibe</a:t>
            </a:r>
            <a:r>
              <a:rPr lang="tr-TR" dirty="0"/>
              <a:t> etmek ve bu </a:t>
            </a:r>
            <a:r>
              <a:rPr lang="tr-TR" dirty="0" err="1"/>
              <a:t>sitotoksik</a:t>
            </a:r>
            <a:r>
              <a:rPr lang="tr-TR" dirty="0"/>
              <a:t> etkiyle hücreyi öldürmek hedeflenmektedir.</a:t>
            </a:r>
          </a:p>
        </p:txBody>
      </p:sp>
    </p:spTree>
    <p:extLst>
      <p:ext uri="{BB962C8B-B14F-4D97-AF65-F5344CB8AC3E}">
        <p14:creationId xmlns:p14="http://schemas.microsoft.com/office/powerpoint/2010/main" val="3550616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DE0D6176-7830-C44A-A1FB-C2A09D61D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404747"/>
            <a:ext cx="8178799" cy="404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78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D665CCA2-9EEA-4747-88E0-FADC84BB1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55" y="643466"/>
            <a:ext cx="742808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8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B992B98-CBA3-7F44-9E13-6A657BCCD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Mitotik</a:t>
            </a:r>
            <a:r>
              <a:rPr lang="tr-TR" b="1" dirty="0">
                <a:solidFill>
                  <a:srgbClr val="FF0000"/>
                </a:solidFill>
              </a:rPr>
              <a:t> İnhibitörler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EB181F9-A740-984E-9365-345DCC5F0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tr-TR" sz="2400" dirty="0" err="1"/>
              <a:t>Mikrotübüller</a:t>
            </a:r>
            <a:r>
              <a:rPr lang="tr-TR" sz="2400" dirty="0"/>
              <a:t> </a:t>
            </a:r>
            <a:r>
              <a:rPr lang="tr-TR" sz="2400" dirty="0" err="1"/>
              <a:t>hücrede</a:t>
            </a:r>
            <a:r>
              <a:rPr lang="tr-TR" sz="2400" dirty="0"/>
              <a:t> </a:t>
            </a:r>
            <a:r>
              <a:rPr lang="tr-TR" sz="2400" dirty="0" err="1"/>
              <a:t>bölünme</a:t>
            </a:r>
            <a:r>
              <a:rPr lang="tr-TR" sz="2400" dirty="0"/>
              <a:t> ve </a:t>
            </a:r>
            <a:r>
              <a:rPr lang="tr-TR" sz="2400" dirty="0" err="1"/>
              <a:t>şeklin</a:t>
            </a:r>
            <a:r>
              <a:rPr lang="tr-TR" sz="2400" dirty="0"/>
              <a:t> </a:t>
            </a:r>
            <a:r>
              <a:rPr lang="tr-TR" sz="2400" dirty="0" err="1"/>
              <a:t>oluşmasından</a:t>
            </a:r>
            <a:r>
              <a:rPr lang="tr-TR" sz="2400" dirty="0"/>
              <a:t> sorumlu olan </a:t>
            </a:r>
            <a:r>
              <a:rPr lang="tr-TR" sz="2400" dirty="0" err="1"/>
              <a:t>özel</a:t>
            </a:r>
            <a:r>
              <a:rPr lang="tr-TR" sz="2400" dirty="0"/>
              <a:t> proteinlerdir. </a:t>
            </a:r>
            <a:r>
              <a:rPr lang="tr-TR" sz="2400" dirty="0">
                <a:solidFill>
                  <a:srgbClr val="7030A0"/>
                </a:solidFill>
              </a:rPr>
              <a:t>Bu proteinlere </a:t>
            </a:r>
            <a:r>
              <a:rPr lang="tr-TR" sz="2400" dirty="0" err="1">
                <a:solidFill>
                  <a:srgbClr val="7030A0"/>
                </a:solidFill>
              </a:rPr>
              <a:t>bağlanarak</a:t>
            </a:r>
            <a:r>
              <a:rPr lang="tr-TR" sz="2400" dirty="0">
                <a:solidFill>
                  <a:srgbClr val="7030A0"/>
                </a:solidFill>
              </a:rPr>
              <a:t> </a:t>
            </a:r>
            <a:r>
              <a:rPr lang="tr-TR" sz="2400" dirty="0" err="1">
                <a:solidFill>
                  <a:srgbClr val="7030A0"/>
                </a:solidFill>
              </a:rPr>
              <a:t>mikrotübül</a:t>
            </a:r>
            <a:r>
              <a:rPr lang="tr-TR" sz="2400" dirty="0">
                <a:solidFill>
                  <a:srgbClr val="7030A0"/>
                </a:solidFill>
              </a:rPr>
              <a:t> </a:t>
            </a:r>
            <a:r>
              <a:rPr lang="tr-TR" sz="2400" dirty="0" err="1">
                <a:solidFill>
                  <a:srgbClr val="7030A0"/>
                </a:solidFill>
              </a:rPr>
              <a:t>oluşmasını</a:t>
            </a:r>
            <a:r>
              <a:rPr lang="tr-TR" sz="2400" dirty="0">
                <a:solidFill>
                  <a:srgbClr val="7030A0"/>
                </a:solidFill>
              </a:rPr>
              <a:t> engelleyen ve </a:t>
            </a:r>
            <a:r>
              <a:rPr lang="tr-TR" sz="2400" dirty="0" err="1">
                <a:solidFill>
                  <a:srgbClr val="7030A0"/>
                </a:solidFill>
              </a:rPr>
              <a:t>böylece</a:t>
            </a:r>
            <a:r>
              <a:rPr lang="tr-TR" sz="2400" dirty="0">
                <a:solidFill>
                  <a:srgbClr val="7030A0"/>
                </a:solidFill>
              </a:rPr>
              <a:t> </a:t>
            </a:r>
            <a:r>
              <a:rPr lang="tr-TR" sz="2400" dirty="0" err="1">
                <a:solidFill>
                  <a:srgbClr val="7030A0"/>
                </a:solidFill>
              </a:rPr>
              <a:t>hücrenin</a:t>
            </a:r>
            <a:r>
              <a:rPr lang="tr-TR" sz="2400" dirty="0">
                <a:solidFill>
                  <a:srgbClr val="7030A0"/>
                </a:solidFill>
              </a:rPr>
              <a:t> mitoz fazına </a:t>
            </a:r>
            <a:r>
              <a:rPr lang="tr-TR" sz="2400" dirty="0" err="1">
                <a:solidFill>
                  <a:srgbClr val="7030A0"/>
                </a:solidFill>
              </a:rPr>
              <a:t>müdahale</a:t>
            </a:r>
            <a:r>
              <a:rPr lang="tr-TR" sz="2400" dirty="0">
                <a:solidFill>
                  <a:srgbClr val="7030A0"/>
                </a:solidFill>
              </a:rPr>
              <a:t> eden ajanlara </a:t>
            </a:r>
            <a:r>
              <a:rPr lang="tr-TR" sz="2400" b="1" dirty="0" err="1">
                <a:solidFill>
                  <a:srgbClr val="0070C0"/>
                </a:solidFill>
              </a:rPr>
              <a:t>mitotik</a:t>
            </a:r>
            <a:r>
              <a:rPr lang="tr-TR" sz="2400" b="1" dirty="0">
                <a:solidFill>
                  <a:srgbClr val="0070C0"/>
                </a:solidFill>
              </a:rPr>
              <a:t> </a:t>
            </a:r>
            <a:r>
              <a:rPr lang="tr-TR" sz="2400" b="1" dirty="0" err="1">
                <a:solidFill>
                  <a:srgbClr val="0070C0"/>
                </a:solidFill>
              </a:rPr>
              <a:t>inhibitör</a:t>
            </a:r>
            <a:r>
              <a:rPr lang="tr-TR" sz="2400" b="1" dirty="0">
                <a:solidFill>
                  <a:srgbClr val="0070C0"/>
                </a:solidFill>
              </a:rPr>
              <a:t> </a:t>
            </a:r>
            <a:r>
              <a:rPr lang="tr-TR" sz="2400" dirty="0">
                <a:solidFill>
                  <a:srgbClr val="7030A0"/>
                </a:solidFill>
              </a:rPr>
              <a:t>adı verilir.</a:t>
            </a:r>
          </a:p>
          <a:p>
            <a:pPr algn="just">
              <a:lnSpc>
                <a:spcPct val="150000"/>
              </a:lnSpc>
            </a:pPr>
            <a:r>
              <a:rPr lang="tr-TR" sz="2400" dirty="0"/>
              <a:t> </a:t>
            </a:r>
            <a:r>
              <a:rPr lang="tr-TR" sz="2400" dirty="0" err="1"/>
              <a:t>Mikrotübüller</a:t>
            </a:r>
            <a:r>
              <a:rPr lang="tr-TR" sz="2400" dirty="0"/>
              <a:t> </a:t>
            </a:r>
            <a:r>
              <a:rPr lang="tr-TR" sz="2400" dirty="0" err="1"/>
              <a:t>düzgün</a:t>
            </a:r>
            <a:r>
              <a:rPr lang="tr-TR" sz="2400" dirty="0"/>
              <a:t> </a:t>
            </a:r>
            <a:r>
              <a:rPr lang="tr-TR" sz="2400" dirty="0" err="1"/>
              <a:t>oluşamayınca</a:t>
            </a:r>
            <a:r>
              <a:rPr lang="tr-TR" sz="2400" dirty="0"/>
              <a:t> </a:t>
            </a:r>
            <a:r>
              <a:rPr lang="tr-TR" sz="2400" dirty="0" err="1"/>
              <a:t>hücreler</a:t>
            </a:r>
            <a:r>
              <a:rPr lang="tr-TR" sz="2400" dirty="0"/>
              <a:t> de gerekli </a:t>
            </a:r>
            <a:r>
              <a:rPr lang="tr-TR" sz="2400" dirty="0" err="1"/>
              <a:t>şekilde</a:t>
            </a:r>
            <a:r>
              <a:rPr lang="tr-TR" sz="2400" dirty="0"/>
              <a:t> </a:t>
            </a:r>
            <a:r>
              <a:rPr lang="tr-TR" sz="2400" dirty="0" err="1"/>
              <a:t>bölünemeyecek</a:t>
            </a:r>
            <a:r>
              <a:rPr lang="tr-TR" sz="2400" dirty="0"/>
              <a:t>, yeni </a:t>
            </a:r>
            <a:r>
              <a:rPr lang="tr-TR" sz="2400" dirty="0" err="1"/>
              <a:t>oluşan</a:t>
            </a:r>
            <a:r>
              <a:rPr lang="tr-TR" sz="2400" dirty="0"/>
              <a:t> kromozomlar </a:t>
            </a:r>
            <a:r>
              <a:rPr lang="tr-TR" sz="2400" dirty="0" err="1"/>
              <a:t>kardes</a:t>
            </a:r>
            <a:r>
              <a:rPr lang="tr-TR" sz="2400" dirty="0"/>
              <a:t>̧ </a:t>
            </a:r>
            <a:r>
              <a:rPr lang="tr-TR" sz="2400" dirty="0" err="1"/>
              <a:t>hücrelerin</a:t>
            </a:r>
            <a:r>
              <a:rPr lang="tr-TR" sz="2400" dirty="0"/>
              <a:t> zıt kutuplarına </a:t>
            </a:r>
            <a:r>
              <a:rPr lang="tr-TR" sz="2400" dirty="0" err="1"/>
              <a:t>çekilemeyecek</a:t>
            </a:r>
            <a:r>
              <a:rPr lang="tr-TR" sz="2400" dirty="0"/>
              <a:t> ve </a:t>
            </a:r>
            <a:r>
              <a:rPr lang="tr-TR" sz="2400" dirty="0" err="1"/>
              <a:t>hücre</a:t>
            </a:r>
            <a:r>
              <a:rPr lang="tr-TR" sz="2400" dirty="0"/>
              <a:t> daha </a:t>
            </a:r>
            <a:r>
              <a:rPr lang="tr-TR" sz="2400" dirty="0" err="1"/>
              <a:t>oluşmadan</a:t>
            </a:r>
            <a:r>
              <a:rPr lang="tr-TR" sz="2400" dirty="0"/>
              <a:t> hasar </a:t>
            </a:r>
            <a:r>
              <a:rPr lang="tr-TR" sz="2400" dirty="0" err="1"/>
              <a:t>görecektir</a:t>
            </a:r>
            <a:r>
              <a:rPr lang="tr-TR" sz="2400" dirty="0"/>
              <a:t>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74732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7B404B1F-AEC8-0B49-824F-90E3F627B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480"/>
            <a:ext cx="9144000" cy="62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44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3E41E05-9F74-AA43-ACE8-08E493602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Topoizomeraz</a:t>
            </a:r>
            <a:r>
              <a:rPr lang="tr-TR" b="1" dirty="0">
                <a:solidFill>
                  <a:srgbClr val="FF0000"/>
                </a:solidFill>
              </a:rPr>
              <a:t> İnhibitörleri</a:t>
            </a:r>
            <a:endParaRPr lang="tr-TR" b="1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6B1B1BA-F0AE-BB49-A192-72F995B04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4"/>
            <a:ext cx="8034087" cy="4527049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tr-TR" dirty="0"/>
              <a:t>DNA’nın </a:t>
            </a:r>
            <a:r>
              <a:rPr lang="tr-TR" dirty="0" err="1"/>
              <a:t>düzgün</a:t>
            </a:r>
            <a:r>
              <a:rPr lang="tr-TR" dirty="0"/>
              <a:t> </a:t>
            </a:r>
            <a:r>
              <a:rPr lang="tr-TR" dirty="0" err="1"/>
              <a:t>şekilde</a:t>
            </a:r>
            <a:r>
              <a:rPr lang="tr-TR" dirty="0"/>
              <a:t> transkripsiyonunun yapılabilmesi </a:t>
            </a:r>
            <a:r>
              <a:rPr lang="tr-TR" dirty="0" err="1"/>
              <a:t>için</a:t>
            </a:r>
            <a:r>
              <a:rPr lang="tr-TR" dirty="0"/>
              <a:t> </a:t>
            </a:r>
            <a:r>
              <a:rPr lang="tr-TR" b="1" dirty="0" err="1">
                <a:solidFill>
                  <a:srgbClr val="7030A0"/>
                </a:solidFill>
              </a:rPr>
              <a:t>topoizomeraz</a:t>
            </a:r>
            <a:r>
              <a:rPr lang="tr-TR" b="1" dirty="0">
                <a:solidFill>
                  <a:srgbClr val="7030A0"/>
                </a:solidFill>
              </a:rPr>
              <a:t> </a:t>
            </a:r>
            <a:r>
              <a:rPr lang="tr-TR" dirty="0"/>
              <a:t>adlı </a:t>
            </a:r>
            <a:r>
              <a:rPr lang="tr-TR" dirty="0" err="1"/>
              <a:t>özel</a:t>
            </a:r>
            <a:r>
              <a:rPr lang="tr-TR" dirty="0"/>
              <a:t> </a:t>
            </a:r>
            <a:r>
              <a:rPr lang="tr-TR" dirty="0" err="1"/>
              <a:t>moleküller</a:t>
            </a:r>
            <a:r>
              <a:rPr lang="tr-TR" dirty="0"/>
              <a:t> tarafından </a:t>
            </a:r>
            <a:r>
              <a:rPr lang="tr-TR" dirty="0" err="1"/>
              <a:t>süper</a:t>
            </a:r>
            <a:r>
              <a:rPr lang="tr-TR" dirty="0"/>
              <a:t> </a:t>
            </a:r>
            <a:r>
              <a:rPr lang="tr-TR" dirty="0" err="1"/>
              <a:t>döngüler</a:t>
            </a:r>
            <a:r>
              <a:rPr lang="tr-TR" dirty="0"/>
              <a:t> yaparak </a:t>
            </a:r>
            <a:r>
              <a:rPr lang="tr-TR" dirty="0" err="1"/>
              <a:t>katlanmıs</a:t>
            </a:r>
            <a:r>
              <a:rPr lang="tr-TR" dirty="0"/>
              <a:t>̧ ipliklerinin </a:t>
            </a:r>
            <a:r>
              <a:rPr lang="tr-TR" dirty="0" err="1"/>
              <a:t>açılması</a:t>
            </a:r>
            <a:r>
              <a:rPr lang="tr-TR" dirty="0"/>
              <a:t> ve </a:t>
            </a:r>
            <a:r>
              <a:rPr lang="tr-TR" dirty="0" err="1"/>
              <a:t>düz</a:t>
            </a:r>
            <a:r>
              <a:rPr lang="tr-TR" dirty="0"/>
              <a:t> bir hale getirilmesi gerekir. </a:t>
            </a:r>
          </a:p>
          <a:p>
            <a:pPr algn="just">
              <a:lnSpc>
                <a:spcPct val="150000"/>
              </a:lnSpc>
            </a:pPr>
            <a:r>
              <a:rPr lang="tr-TR" dirty="0" err="1"/>
              <a:t>Topoizomeraz</a:t>
            </a:r>
            <a:r>
              <a:rPr lang="tr-TR" dirty="0"/>
              <a:t> </a:t>
            </a:r>
            <a:r>
              <a:rPr lang="tr-TR" dirty="0" err="1"/>
              <a:t>inhibitörleri</a:t>
            </a:r>
            <a:r>
              <a:rPr lang="tr-TR" dirty="0"/>
              <a:t>, </a:t>
            </a:r>
            <a:r>
              <a:rPr lang="tr-TR" b="1" u="sng" dirty="0">
                <a:solidFill>
                  <a:srgbClr val="0070C0"/>
                </a:solidFill>
              </a:rPr>
              <a:t>bu </a:t>
            </a:r>
            <a:r>
              <a:rPr lang="tr-TR" b="1" u="sng" dirty="0" err="1">
                <a:solidFill>
                  <a:srgbClr val="0070C0"/>
                </a:solidFill>
              </a:rPr>
              <a:t>özel</a:t>
            </a:r>
            <a:r>
              <a:rPr lang="tr-TR" b="1" u="sng" dirty="0">
                <a:solidFill>
                  <a:srgbClr val="0070C0"/>
                </a:solidFill>
              </a:rPr>
              <a:t> </a:t>
            </a:r>
            <a:r>
              <a:rPr lang="tr-TR" b="1" u="sng" dirty="0" err="1">
                <a:solidFill>
                  <a:srgbClr val="0070C0"/>
                </a:solidFill>
              </a:rPr>
              <a:t>molekülleri</a:t>
            </a:r>
            <a:r>
              <a:rPr lang="tr-TR" b="1" u="sng" dirty="0">
                <a:solidFill>
                  <a:srgbClr val="0070C0"/>
                </a:solidFill>
              </a:rPr>
              <a:t> </a:t>
            </a:r>
            <a:r>
              <a:rPr lang="tr-TR" b="1" u="sng" dirty="0" err="1">
                <a:solidFill>
                  <a:srgbClr val="0070C0"/>
                </a:solidFill>
              </a:rPr>
              <a:t>inhibe</a:t>
            </a:r>
            <a:r>
              <a:rPr lang="tr-TR" b="1" u="sng" dirty="0">
                <a:solidFill>
                  <a:srgbClr val="0070C0"/>
                </a:solidFill>
              </a:rPr>
              <a:t> ederek DNA’nın transkripsiyonunu engeller.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45984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08753FE4-962A-CC47-93A8-09D547815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55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115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62114" y="0"/>
            <a:ext cx="3072908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86646" y="-3486043"/>
            <a:ext cx="2170709" cy="9144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32F0F924-633E-634E-BD06-73DB14E60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673" y="348865"/>
            <a:ext cx="7288583" cy="1576446"/>
          </a:xfrm>
        </p:spPr>
        <p:txBody>
          <a:bodyPr anchor="ctr">
            <a:normAutofit/>
          </a:bodyPr>
          <a:lstStyle/>
          <a:p>
            <a:r>
              <a:rPr lang="tr-TR" sz="3500">
                <a:solidFill>
                  <a:srgbClr val="FFFFFF"/>
                </a:solidFill>
              </a:rPr>
              <a:t>Kemoterapide Kullanılan İlaçların Dezavantajları</a:t>
            </a:r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708E6396-7103-4D50-9D5D-1E63FAF61D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8528602"/>
              </p:ext>
            </p:extLst>
          </p:nvPr>
        </p:nvGraphicFramePr>
        <p:xfrm>
          <a:off x="483042" y="2615979"/>
          <a:ext cx="8195871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86399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0ECF45D4-DBDF-FF40-8C9B-F1700B482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67"/>
            <a:ext cx="9144000" cy="684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074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E962686-05FA-3E41-8897-572B2718D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Meme Kanseri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FB886A7-B299-A34B-AB3C-6BAAA0DD9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Meme kanseri, kadınlarda kanser </a:t>
            </a:r>
            <a:r>
              <a:rPr lang="tr-TR" dirty="0" err="1"/>
              <a:t>sıklığında</a:t>
            </a:r>
            <a:r>
              <a:rPr lang="tr-TR" dirty="0"/>
              <a:t> birinci sırada yer alır. Kanser tanısı alan her 4 kadından biri meme kanseridir. </a:t>
            </a:r>
            <a:r>
              <a:rPr lang="tr-TR" dirty="0" err="1"/>
              <a:t>Ülkemizde</a:t>
            </a:r>
            <a:r>
              <a:rPr lang="tr-TR" dirty="0"/>
              <a:t> meme kanseri tanısı alan kadınların %44,5’i 50-69 yaş ve %40,6’sı ise 25-49 yaş </a:t>
            </a:r>
            <a:r>
              <a:rPr lang="tr-TR" dirty="0" err="1"/>
              <a:t>aralığında</a:t>
            </a:r>
            <a:r>
              <a:rPr lang="tr-TR" dirty="0"/>
              <a:t> yer almaktadır (1). Meme kanseri hastalarının evreleri </a:t>
            </a:r>
            <a:r>
              <a:rPr lang="tr-TR" dirty="0" err="1"/>
              <a:t>incelendiğinde</a:t>
            </a:r>
            <a:r>
              <a:rPr lang="tr-TR" dirty="0"/>
              <a:t>; vakaların %11,5’i uzak evrededir (1). </a:t>
            </a:r>
            <a:r>
              <a:rPr lang="tr-TR" dirty="0" err="1"/>
              <a:t>Mortalite</a:t>
            </a:r>
            <a:r>
              <a:rPr lang="tr-TR" dirty="0"/>
              <a:t> </a:t>
            </a:r>
            <a:r>
              <a:rPr lang="tr-TR" dirty="0" err="1"/>
              <a:t>primer</a:t>
            </a:r>
            <a:r>
              <a:rPr lang="tr-TR" dirty="0"/>
              <a:t> hastalıktan ziyade metastazlara </a:t>
            </a:r>
            <a:r>
              <a:rPr lang="tr-TR" dirty="0" err="1"/>
              <a:t>bağlıdır</a:t>
            </a:r>
            <a:r>
              <a:rPr lang="tr-TR" dirty="0"/>
              <a:t> ve </a:t>
            </a:r>
            <a:r>
              <a:rPr lang="tr-TR" dirty="0" err="1"/>
              <a:t>günümüzde</a:t>
            </a:r>
            <a:r>
              <a:rPr lang="tr-TR" dirty="0"/>
              <a:t> </a:t>
            </a:r>
            <a:r>
              <a:rPr lang="tr-TR" dirty="0" err="1"/>
              <a:t>insidansı</a:t>
            </a:r>
            <a:r>
              <a:rPr lang="tr-TR" dirty="0"/>
              <a:t> artmaktadır.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82092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8 signs and symptoms of breast cancer besides a lump">
            <a:extLst>
              <a:ext uri="{FF2B5EF4-FFF2-40B4-BE49-F238E27FC236}">
                <a16:creationId xmlns:a16="http://schemas.microsoft.com/office/drawing/2014/main" id="{B95B93EB-4110-C54E-9404-F780499CC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3131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429AE578-E734-A14E-B989-8C0A1274E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88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CC6BD63-62A1-FC42-8927-ED6BE6DED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699" y="687480"/>
            <a:ext cx="5605629" cy="994172"/>
          </a:xfrm>
        </p:spPr>
        <p:txBody>
          <a:bodyPr>
            <a:normAutofit/>
          </a:bodyPr>
          <a:lstStyle/>
          <a:p>
            <a:r>
              <a:rPr lang="tr-TR" sz="3850" b="1"/>
              <a:t>Kanserin Tedavisi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4AF1361-C26D-1840-A638-5F6420B8D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321" y="2227943"/>
            <a:ext cx="5291759" cy="394257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tr-TR" sz="2400" dirty="0"/>
              <a:t>Kanserin tedavisinde </a:t>
            </a:r>
          </a:p>
          <a:p>
            <a:r>
              <a:rPr lang="tr-TR" sz="2400" b="1" dirty="0">
                <a:solidFill>
                  <a:srgbClr val="0070C0"/>
                </a:solidFill>
              </a:rPr>
              <a:t>radyoterapi, </a:t>
            </a:r>
          </a:p>
          <a:p>
            <a:r>
              <a:rPr lang="tr-TR" sz="2400" b="1" dirty="0">
                <a:solidFill>
                  <a:srgbClr val="0070C0"/>
                </a:solidFill>
              </a:rPr>
              <a:t>kemoterapi, </a:t>
            </a:r>
          </a:p>
          <a:p>
            <a:r>
              <a:rPr lang="tr-TR" sz="2400" b="1" dirty="0">
                <a:solidFill>
                  <a:srgbClr val="0070C0"/>
                </a:solidFill>
              </a:rPr>
              <a:t>cerrahi,</a:t>
            </a:r>
          </a:p>
          <a:p>
            <a:r>
              <a:rPr lang="tr-TR" sz="2400" b="1" dirty="0" err="1">
                <a:solidFill>
                  <a:srgbClr val="0070C0"/>
                </a:solidFill>
              </a:rPr>
              <a:t>immünoterapi</a:t>
            </a:r>
            <a:r>
              <a:rPr lang="tr-TR" sz="2400" b="1" dirty="0">
                <a:solidFill>
                  <a:srgbClr val="0070C0"/>
                </a:solidFill>
              </a:rPr>
              <a:t>, </a:t>
            </a:r>
          </a:p>
          <a:p>
            <a:r>
              <a:rPr lang="tr-TR" sz="2400" b="1" dirty="0">
                <a:solidFill>
                  <a:srgbClr val="0070C0"/>
                </a:solidFill>
              </a:rPr>
              <a:t>hormon terapisi, </a:t>
            </a:r>
          </a:p>
          <a:p>
            <a:r>
              <a:rPr lang="tr-TR" sz="2400" b="1" dirty="0" err="1">
                <a:solidFill>
                  <a:srgbClr val="0070C0"/>
                </a:solidFill>
              </a:rPr>
              <a:t>hedeflenmis</a:t>
            </a:r>
            <a:r>
              <a:rPr lang="tr-TR" sz="2400" b="1" dirty="0">
                <a:solidFill>
                  <a:srgbClr val="0070C0"/>
                </a:solidFill>
              </a:rPr>
              <a:t>̧ terapiler </a:t>
            </a:r>
            <a:r>
              <a:rPr lang="tr-TR" sz="2400" dirty="0"/>
              <a:t>ve </a:t>
            </a:r>
          </a:p>
          <a:p>
            <a:r>
              <a:rPr lang="tr-TR" sz="2400" b="1" dirty="0">
                <a:solidFill>
                  <a:srgbClr val="0070C0"/>
                </a:solidFill>
              </a:rPr>
              <a:t>gen terapi </a:t>
            </a:r>
            <a:r>
              <a:rPr lang="tr-TR" sz="2400" dirty="0"/>
              <a:t>gibi biyolojik terapiler tek </a:t>
            </a:r>
            <a:r>
              <a:rPr lang="tr-TR" sz="2400" dirty="0" err="1"/>
              <a:t>başına</a:t>
            </a:r>
            <a:r>
              <a:rPr lang="tr-TR" sz="2400" dirty="0"/>
              <a:t> veya birlikte kullanılabilirler. </a:t>
            </a:r>
          </a:p>
          <a:p>
            <a:endParaRPr lang="tr-TR" sz="24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80A5BB-4CE5-4768-B7A7-944BD56FB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4964" y="2865141"/>
            <a:ext cx="1143455" cy="11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681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B72A6D-8C20-1749-AAC4-D5919F456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Transplantasyon­ Modelleri 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08E1F2F-0366-7744-9C74-260B898AF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Ksenojenik</a:t>
            </a:r>
            <a:r>
              <a:rPr lang="tr-TR" dirty="0"/>
              <a:t> Modeller</a:t>
            </a:r>
          </a:p>
          <a:p>
            <a:r>
              <a:rPr lang="tr-TR" dirty="0" err="1"/>
              <a:t>Singenik</a:t>
            </a:r>
            <a:r>
              <a:rPr lang="tr-TR" dirty="0"/>
              <a:t> Modeller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087072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CEA4AD4-8400-724E-9F3F-07B40BA3D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Ksenojenik</a:t>
            </a:r>
            <a:r>
              <a:rPr lang="tr-TR" dirty="0"/>
              <a:t> Modeller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95D34F1-9FFE-7541-ACA5-52A17E287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Farklı </a:t>
            </a:r>
            <a:r>
              <a:rPr lang="tr-TR" dirty="0" err="1"/>
              <a:t>tür</a:t>
            </a:r>
            <a:r>
              <a:rPr lang="tr-TR" dirty="0"/>
              <a:t> ve farklı genetik </a:t>
            </a:r>
            <a:r>
              <a:rPr lang="tr-TR" dirty="0" err="1"/>
              <a:t>içeren</a:t>
            </a:r>
            <a:r>
              <a:rPr lang="tr-TR" dirty="0"/>
              <a:t> canlılar arasında </a:t>
            </a:r>
            <a:r>
              <a:rPr lang="tr-TR" dirty="0" err="1"/>
              <a:t>geliştirilen</a:t>
            </a:r>
            <a:r>
              <a:rPr lang="tr-TR" dirty="0"/>
              <a:t> modeller olup; insan kanser </a:t>
            </a:r>
            <a:r>
              <a:rPr lang="tr-TR" dirty="0" err="1"/>
              <a:t>hücre</a:t>
            </a:r>
            <a:r>
              <a:rPr lang="tr-TR" dirty="0"/>
              <a:t> veya dokusunun deney hayvanlarına nakli ile </a:t>
            </a:r>
            <a:r>
              <a:rPr lang="tr-TR" dirty="0" err="1"/>
              <a:t>oluşturulurlar</a:t>
            </a:r>
            <a:r>
              <a:rPr lang="tr-TR" dirty="0"/>
              <a:t>. </a:t>
            </a:r>
          </a:p>
          <a:p>
            <a:r>
              <a:rPr lang="tr-TR" dirty="0" err="1"/>
              <a:t>Ksenograftlar</a:t>
            </a:r>
            <a:r>
              <a:rPr lang="tr-TR" dirty="0"/>
              <a:t>; insan </a:t>
            </a:r>
            <a:r>
              <a:rPr lang="tr-TR" dirty="0" err="1"/>
              <a:t>kökenlidir</a:t>
            </a:r>
            <a:r>
              <a:rPr lang="tr-TR" dirty="0"/>
              <a:t>, ancak </a:t>
            </a:r>
            <a:r>
              <a:rPr lang="tr-TR" dirty="0" err="1"/>
              <a:t>transformedir</a:t>
            </a:r>
            <a:endParaRPr lang="tr-TR" dirty="0"/>
          </a:p>
          <a:p>
            <a:r>
              <a:rPr lang="tr-TR" dirty="0"/>
              <a:t>Dolayısıyla </a:t>
            </a:r>
            <a:r>
              <a:rPr lang="tr-TR" dirty="0" err="1"/>
              <a:t>hastalığın</a:t>
            </a:r>
            <a:r>
              <a:rPr lang="tr-TR" dirty="0"/>
              <a:t> </a:t>
            </a:r>
            <a:r>
              <a:rPr lang="tr-TR" dirty="0" err="1"/>
              <a:t>başlangıcını</a:t>
            </a:r>
            <a:r>
              <a:rPr lang="tr-TR" dirty="0"/>
              <a:t> </a:t>
            </a:r>
            <a:r>
              <a:rPr lang="tr-TR" dirty="0" err="1"/>
              <a:t>değerlendirmede</a:t>
            </a:r>
            <a:r>
              <a:rPr lang="tr-TR" dirty="0"/>
              <a:t> kullanılamazlar. </a:t>
            </a:r>
          </a:p>
          <a:p>
            <a:r>
              <a:rPr lang="tr-TR" dirty="0"/>
              <a:t>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050239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C7CF44-2B64-A849-9AB9-071013F41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CD74BF4-E5AC-314E-9E6F-AD6BA749C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İnsan</a:t>
            </a:r>
            <a:r>
              <a:rPr lang="tr-TR" dirty="0"/>
              <a:t> kanser </a:t>
            </a:r>
            <a:r>
              <a:rPr lang="tr-TR" dirty="0" err="1"/>
              <a:t>hücrelerinden</a:t>
            </a:r>
            <a:r>
              <a:rPr lang="tr-TR" dirty="0"/>
              <a:t> faydalanılarak </a:t>
            </a:r>
            <a:r>
              <a:rPr lang="tr-TR" dirty="0" err="1"/>
              <a:t>üretilen</a:t>
            </a:r>
            <a:r>
              <a:rPr lang="tr-TR" dirty="0"/>
              <a:t> </a:t>
            </a:r>
            <a:r>
              <a:rPr lang="tr-TR" dirty="0" err="1"/>
              <a:t>ksenograft</a:t>
            </a:r>
            <a:r>
              <a:rPr lang="tr-TR" dirty="0"/>
              <a:t> modeller en basit ve en sık kullanılan modellerdir. </a:t>
            </a:r>
          </a:p>
          <a:p>
            <a:r>
              <a:rPr lang="tr-TR" dirty="0" err="1"/>
              <a:t>Özellikle</a:t>
            </a:r>
            <a:r>
              <a:rPr lang="tr-TR" dirty="0"/>
              <a:t> klinik </a:t>
            </a:r>
            <a:r>
              <a:rPr lang="tr-TR" dirty="0" err="1"/>
              <a:t>öncesi</a:t>
            </a:r>
            <a:r>
              <a:rPr lang="tr-TR" dirty="0"/>
              <a:t> </a:t>
            </a:r>
            <a:r>
              <a:rPr lang="tr-TR" dirty="0" err="1"/>
              <a:t>ilac</a:t>
            </a:r>
            <a:r>
              <a:rPr lang="tr-TR" dirty="0"/>
              <a:t>̧ </a:t>
            </a:r>
            <a:r>
              <a:rPr lang="tr-TR" dirty="0" err="1"/>
              <a:t>çalışmaları</a:t>
            </a:r>
            <a:r>
              <a:rPr lang="tr-TR" dirty="0"/>
              <a:t>, </a:t>
            </a:r>
            <a:r>
              <a:rPr lang="tr-TR" dirty="0" err="1"/>
              <a:t>immün</a:t>
            </a:r>
            <a:r>
              <a:rPr lang="tr-TR" dirty="0"/>
              <a:t> sistemi baskılı farelerin </a:t>
            </a:r>
            <a:r>
              <a:rPr lang="tr-TR" dirty="0" err="1"/>
              <a:t>subkütan</a:t>
            </a:r>
            <a:r>
              <a:rPr lang="tr-TR" dirty="0"/>
              <a:t> sırtına ekilen bu modellerde </a:t>
            </a:r>
            <a:r>
              <a:rPr lang="tr-TR" dirty="0" err="1"/>
              <a:t>çalışılır</a:t>
            </a:r>
            <a:r>
              <a:rPr lang="tr-TR" dirty="0"/>
              <a:t>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757854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CB4EF1-8FD9-3341-B24C-8CED4921D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Avantajları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CACC96B-6E54-3E48-BD8F-108052914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teknik olarak kolay, </a:t>
            </a:r>
          </a:p>
          <a:p>
            <a:r>
              <a:rPr lang="tr-TR" dirty="0" err="1"/>
              <a:t>tüm</a:t>
            </a:r>
            <a:r>
              <a:rPr lang="tr-TR" dirty="0"/>
              <a:t> </a:t>
            </a:r>
            <a:r>
              <a:rPr lang="tr-TR" dirty="0" err="1"/>
              <a:t>moleküler</a:t>
            </a:r>
            <a:r>
              <a:rPr lang="tr-TR" dirty="0"/>
              <a:t> alt tipleri yansıtabilen yapıda </a:t>
            </a:r>
          </a:p>
          <a:p>
            <a:r>
              <a:rPr lang="tr-TR" dirty="0"/>
              <a:t>tam olmasa bile insan </a:t>
            </a:r>
            <a:r>
              <a:rPr lang="tr-TR" dirty="0" err="1"/>
              <a:t>tümörlerinin</a:t>
            </a:r>
            <a:r>
              <a:rPr lang="tr-TR" dirty="0"/>
              <a:t> ortamını da yansıtabilen yapıda </a:t>
            </a:r>
          </a:p>
          <a:p>
            <a:r>
              <a:rPr lang="tr-TR" dirty="0"/>
              <a:t>Hızlı tümör gelişimi sergiler</a:t>
            </a:r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129647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1866CC0-B158-7D4E-9C91-D601F80FF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Dezavantajları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CAEE7B3-E01F-4D4F-B47F-1A9F56D7E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immün</a:t>
            </a:r>
            <a:r>
              <a:rPr lang="tr-TR" dirty="0"/>
              <a:t> sistemi </a:t>
            </a:r>
            <a:r>
              <a:rPr lang="tr-TR" dirty="0" err="1"/>
              <a:t>baskılanmıs</a:t>
            </a:r>
            <a:r>
              <a:rPr lang="tr-TR" dirty="0"/>
              <a:t>̧ fare gerektirir, dolayısıyla kanser </a:t>
            </a:r>
            <a:r>
              <a:rPr lang="tr-TR" dirty="0" err="1"/>
              <a:t>gelişiminde</a:t>
            </a:r>
            <a:r>
              <a:rPr lang="tr-TR" dirty="0"/>
              <a:t> ve tedavi yanıtında </a:t>
            </a:r>
            <a:r>
              <a:rPr lang="tr-TR" dirty="0" err="1"/>
              <a:t>önemli</a:t>
            </a:r>
            <a:r>
              <a:rPr lang="tr-TR" dirty="0"/>
              <a:t> yeri olan </a:t>
            </a:r>
            <a:r>
              <a:rPr lang="tr-TR" dirty="0" err="1"/>
              <a:t>immün</a:t>
            </a:r>
            <a:r>
              <a:rPr lang="tr-TR" dirty="0"/>
              <a:t> sistemin </a:t>
            </a:r>
            <a:r>
              <a:rPr lang="tr-TR" dirty="0" err="1"/>
              <a:t>varlığı</a:t>
            </a:r>
            <a:r>
              <a:rPr lang="tr-TR" dirty="0"/>
              <a:t> </a:t>
            </a:r>
            <a:r>
              <a:rPr lang="tr-TR" dirty="0" err="1"/>
              <a:t>göz</a:t>
            </a:r>
            <a:r>
              <a:rPr lang="tr-TR" dirty="0"/>
              <a:t> ardı edilir </a:t>
            </a:r>
          </a:p>
          <a:p>
            <a:r>
              <a:rPr lang="tr-TR" dirty="0" err="1"/>
              <a:t>Subkütan</a:t>
            </a:r>
            <a:r>
              <a:rPr lang="tr-TR" dirty="0"/>
              <a:t> </a:t>
            </a:r>
            <a:r>
              <a:rPr lang="tr-TR" dirty="0" err="1"/>
              <a:t>uygulandığı</a:t>
            </a:r>
            <a:r>
              <a:rPr lang="tr-TR" dirty="0"/>
              <a:t> </a:t>
            </a:r>
            <a:r>
              <a:rPr lang="tr-TR" dirty="0" err="1"/>
              <a:t>için</a:t>
            </a:r>
            <a:r>
              <a:rPr lang="tr-TR" dirty="0"/>
              <a:t> organa </a:t>
            </a:r>
            <a:r>
              <a:rPr lang="tr-TR" dirty="0" err="1"/>
              <a:t>özel</a:t>
            </a:r>
            <a:r>
              <a:rPr lang="tr-TR" dirty="0"/>
              <a:t> </a:t>
            </a:r>
            <a:r>
              <a:rPr lang="tr-TR" dirty="0" err="1"/>
              <a:t>tümör</a:t>
            </a:r>
            <a:r>
              <a:rPr lang="tr-TR" dirty="0"/>
              <a:t> </a:t>
            </a:r>
            <a:r>
              <a:rPr lang="tr-TR" dirty="0" err="1"/>
              <a:t>çevresi</a:t>
            </a:r>
            <a:r>
              <a:rPr lang="tr-TR" dirty="0"/>
              <a:t> yetersizdir. </a:t>
            </a:r>
          </a:p>
          <a:p>
            <a:r>
              <a:rPr lang="tr-TR" dirty="0"/>
              <a:t>Klinik olgularda </a:t>
            </a:r>
            <a:r>
              <a:rPr lang="tr-TR" dirty="0" err="1"/>
              <a:t>tümörde</a:t>
            </a:r>
            <a:r>
              <a:rPr lang="tr-TR" dirty="0"/>
              <a:t> </a:t>
            </a:r>
            <a:r>
              <a:rPr lang="tr-TR" dirty="0" err="1"/>
              <a:t>heterojenite</a:t>
            </a:r>
            <a:r>
              <a:rPr lang="tr-TR" dirty="0"/>
              <a:t> olmasına </a:t>
            </a:r>
            <a:r>
              <a:rPr lang="tr-TR" dirty="0" err="1"/>
              <a:t>rağmen</a:t>
            </a:r>
            <a:r>
              <a:rPr lang="tr-TR" dirty="0"/>
              <a:t> bu grupta </a:t>
            </a:r>
            <a:r>
              <a:rPr lang="tr-TR" dirty="0" err="1"/>
              <a:t>aşırı</a:t>
            </a:r>
            <a:r>
              <a:rPr lang="tr-TR" dirty="0"/>
              <a:t> bir homojen </a:t>
            </a:r>
            <a:r>
              <a:rPr lang="tr-TR" dirty="0" err="1"/>
              <a:t>tümör</a:t>
            </a:r>
            <a:r>
              <a:rPr lang="tr-TR" dirty="0"/>
              <a:t> mevcuttur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496434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47F8065-3B37-3F45-8057-8E394EC2B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6AB31AC-F496-AE48-BB3A-962D1A157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Tümör</a:t>
            </a:r>
            <a:r>
              <a:rPr lang="tr-TR" dirty="0"/>
              <a:t> </a:t>
            </a:r>
            <a:r>
              <a:rPr lang="tr-TR" dirty="0" err="1"/>
              <a:t>büyümesi</a:t>
            </a:r>
            <a:r>
              <a:rPr lang="tr-TR" dirty="0"/>
              <a:t> ve metastaz </a:t>
            </a:r>
            <a:r>
              <a:rPr lang="tr-TR" dirty="0" err="1"/>
              <a:t>çalışmaları</a:t>
            </a:r>
            <a:r>
              <a:rPr lang="tr-TR" dirty="0"/>
              <a:t> </a:t>
            </a:r>
            <a:r>
              <a:rPr lang="tr-TR" dirty="0" err="1"/>
              <a:t>için</a:t>
            </a:r>
            <a:r>
              <a:rPr lang="tr-TR" dirty="0"/>
              <a:t> </a:t>
            </a:r>
            <a:r>
              <a:rPr lang="tr-TR" dirty="0" err="1"/>
              <a:t>immün</a:t>
            </a:r>
            <a:r>
              <a:rPr lang="tr-TR" dirty="0"/>
              <a:t> yetersiz, genelde </a:t>
            </a:r>
            <a:r>
              <a:rPr lang="tr-TR" dirty="0" err="1"/>
              <a:t>atimik</a:t>
            </a:r>
            <a:r>
              <a:rPr lang="tr-TR" dirty="0"/>
              <a:t> ya da </a:t>
            </a:r>
            <a:r>
              <a:rPr lang="tr-TR" dirty="0" err="1"/>
              <a:t>nude</a:t>
            </a:r>
            <a:r>
              <a:rPr lang="tr-TR" dirty="0"/>
              <a:t> fare kullanılır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17266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C87D68C-E14E-9C4F-BDA7-ADCC578D8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Singenik</a:t>
            </a:r>
            <a:r>
              <a:rPr lang="tr-TR" dirty="0"/>
              <a:t> modeller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4568BF1-D13D-A64B-BAB1-FFA02B8BA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Aynı </a:t>
            </a:r>
            <a:r>
              <a:rPr lang="tr-TR" dirty="0" err="1"/>
              <a:t>tür</a:t>
            </a:r>
            <a:r>
              <a:rPr lang="tr-TR" dirty="0"/>
              <a:t> ve aynı </a:t>
            </a:r>
            <a:r>
              <a:rPr lang="tr-TR" dirty="0" err="1"/>
              <a:t>genetiği</a:t>
            </a:r>
            <a:r>
              <a:rPr lang="tr-TR" dirty="0"/>
              <a:t> </a:t>
            </a:r>
            <a:r>
              <a:rPr lang="tr-TR" dirty="0" err="1"/>
              <a:t>içeren</a:t>
            </a:r>
            <a:r>
              <a:rPr lang="tr-TR" dirty="0"/>
              <a:t> canlılar arasında uygulanır. </a:t>
            </a:r>
            <a:r>
              <a:rPr lang="tr-TR" dirty="0" err="1"/>
              <a:t>İnsandan</a:t>
            </a:r>
            <a:r>
              <a:rPr lang="tr-TR" dirty="0"/>
              <a:t> </a:t>
            </a:r>
            <a:r>
              <a:rPr lang="tr-TR" dirty="0" err="1"/>
              <a:t>immün</a:t>
            </a:r>
            <a:r>
              <a:rPr lang="tr-TR" dirty="0"/>
              <a:t> sistemi baskılı farelere yani farklı </a:t>
            </a:r>
            <a:r>
              <a:rPr lang="tr-TR" dirty="0" err="1"/>
              <a:t>türe</a:t>
            </a:r>
            <a:r>
              <a:rPr lang="tr-TR" dirty="0"/>
              <a:t> nakil uygulamasının dezavantajlarını ortadan kaldırmak amacıyla </a:t>
            </a:r>
            <a:r>
              <a:rPr lang="tr-TR" dirty="0" err="1"/>
              <a:t>geliştirilmis</a:t>
            </a:r>
            <a:r>
              <a:rPr lang="tr-TR" dirty="0"/>
              <a:t>̧ modellerdir.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960029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36A7231-68FD-D84C-9E30-2D106C6C4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Avantajları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87BF3A5-A09A-814B-8011-9FCBF10EE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Avantajları; nakledilen doku, </a:t>
            </a:r>
            <a:r>
              <a:rPr lang="tr-TR" dirty="0" err="1"/>
              <a:t>tümör</a:t>
            </a:r>
            <a:r>
              <a:rPr lang="tr-TR" dirty="0"/>
              <a:t> </a:t>
            </a:r>
            <a:r>
              <a:rPr lang="tr-TR" dirty="0" err="1"/>
              <a:t>mikroçevre</a:t>
            </a:r>
            <a:r>
              <a:rPr lang="tr-TR" dirty="0"/>
              <a:t>, ve alıcı aynı </a:t>
            </a:r>
            <a:r>
              <a:rPr lang="tr-TR" dirty="0" err="1"/>
              <a:t>türdür</a:t>
            </a:r>
            <a:r>
              <a:rPr lang="tr-TR" dirty="0"/>
              <a:t>. Bu durum </a:t>
            </a:r>
            <a:r>
              <a:rPr lang="tr-TR" dirty="0" err="1"/>
              <a:t>özellikle</a:t>
            </a:r>
            <a:r>
              <a:rPr lang="tr-TR" dirty="0"/>
              <a:t> </a:t>
            </a:r>
            <a:r>
              <a:rPr lang="tr-TR" dirty="0" err="1"/>
              <a:t>tümör</a:t>
            </a:r>
            <a:r>
              <a:rPr lang="tr-TR" dirty="0"/>
              <a:t> ve alıcı doku arasındaki yakın </a:t>
            </a:r>
            <a:r>
              <a:rPr lang="tr-TR" dirty="0" err="1"/>
              <a:t>etkileşimin</a:t>
            </a:r>
            <a:r>
              <a:rPr lang="tr-TR" dirty="0"/>
              <a:t> </a:t>
            </a:r>
            <a:r>
              <a:rPr lang="tr-TR" dirty="0" err="1"/>
              <a:t>değerlendirileceği</a:t>
            </a:r>
            <a:r>
              <a:rPr lang="tr-TR" dirty="0"/>
              <a:t> durumlarda </a:t>
            </a:r>
            <a:r>
              <a:rPr lang="tr-TR" dirty="0" err="1"/>
              <a:t>önem</a:t>
            </a:r>
            <a:r>
              <a:rPr lang="tr-TR" dirty="0"/>
              <a:t> </a:t>
            </a:r>
            <a:r>
              <a:rPr lang="tr-TR" dirty="0" err="1"/>
              <a:t>taşır</a:t>
            </a:r>
            <a:r>
              <a:rPr lang="tr-TR" dirty="0"/>
              <a:t>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782947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0FF897F-2373-6F47-AABC-19A509189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Dezavantajları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A571DAC-6DCC-6C4B-8A7D-D4FA1C518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Ancak deney hayvanının genetik yapısı insanlardan farklıdır. Ayrıca </a:t>
            </a:r>
            <a:r>
              <a:rPr lang="tr-TR" dirty="0" err="1"/>
              <a:t>türler</a:t>
            </a:r>
            <a:r>
              <a:rPr lang="tr-TR" dirty="0"/>
              <a:t> arası farklılıklardan dolayı, insanlardaki mutasyonlardan farklılıklar sergileyebilirler </a:t>
            </a:r>
          </a:p>
          <a:p>
            <a:r>
              <a:rPr lang="tr-TR" dirty="0"/>
              <a:t>Fare </a:t>
            </a:r>
            <a:r>
              <a:rPr lang="tr-TR" dirty="0" err="1"/>
              <a:t>tümör</a:t>
            </a:r>
            <a:r>
              <a:rPr lang="tr-TR" dirty="0"/>
              <a:t> </a:t>
            </a:r>
            <a:r>
              <a:rPr lang="tr-TR" dirty="0" err="1"/>
              <a:t>hücre</a:t>
            </a:r>
            <a:r>
              <a:rPr lang="tr-TR" dirty="0"/>
              <a:t> hatları sınırlı sayıdadır, </a:t>
            </a:r>
            <a:r>
              <a:rPr lang="tr-TR" dirty="0" err="1"/>
              <a:t>küçük</a:t>
            </a:r>
            <a:r>
              <a:rPr lang="tr-TR" dirty="0"/>
              <a:t> </a:t>
            </a:r>
            <a:r>
              <a:rPr lang="tr-TR" dirty="0" err="1"/>
              <a:t>moleküllu</a:t>
            </a:r>
            <a:r>
              <a:rPr lang="tr-TR" dirty="0"/>
              <a:t>̈ terapiler bu modellerde yeterince </a:t>
            </a:r>
            <a:r>
              <a:rPr lang="tr-TR" dirty="0" err="1"/>
              <a:t>değerlendirilebilmesine</a:t>
            </a:r>
            <a:r>
              <a:rPr lang="tr-TR" dirty="0"/>
              <a:t> </a:t>
            </a:r>
            <a:r>
              <a:rPr lang="tr-TR" dirty="0" err="1"/>
              <a:t>rağmen</a:t>
            </a:r>
            <a:r>
              <a:rPr lang="tr-TR" dirty="0"/>
              <a:t>, antikor </a:t>
            </a:r>
            <a:r>
              <a:rPr lang="tr-TR" dirty="0" err="1"/>
              <a:t>görüntüleme</a:t>
            </a:r>
            <a:r>
              <a:rPr lang="tr-TR" dirty="0"/>
              <a:t> ajanlarının ve terapilerinin </a:t>
            </a:r>
            <a:r>
              <a:rPr lang="tr-TR" dirty="0" err="1"/>
              <a:t>tür</a:t>
            </a:r>
            <a:r>
              <a:rPr lang="tr-TR" dirty="0"/>
              <a:t> </a:t>
            </a:r>
            <a:r>
              <a:rPr lang="tr-TR" dirty="0" err="1"/>
              <a:t>spesifitesi</a:t>
            </a:r>
            <a:r>
              <a:rPr lang="tr-TR" dirty="0"/>
              <a:t> </a:t>
            </a:r>
            <a:r>
              <a:rPr lang="tr-TR" dirty="0" err="1"/>
              <a:t>singenik</a:t>
            </a:r>
            <a:r>
              <a:rPr lang="tr-TR" dirty="0"/>
              <a:t> model sistemlerinde </a:t>
            </a:r>
            <a:r>
              <a:rPr lang="tr-TR" dirty="0" err="1"/>
              <a:t>değerlendirmelerini</a:t>
            </a:r>
            <a:r>
              <a:rPr lang="tr-TR" dirty="0"/>
              <a:t> engellemektedir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291405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5B6A443-6280-D24D-8B11-3D2367431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Karsinojenler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59E876D-94F1-B747-81A0-18C22E13C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Fiziksel </a:t>
            </a:r>
            <a:r>
              <a:rPr lang="tr-TR" dirty="0" err="1"/>
              <a:t>Karsinojenler</a:t>
            </a:r>
            <a:endParaRPr lang="tr-TR" dirty="0"/>
          </a:p>
          <a:p>
            <a:pPr lvl="1"/>
            <a:r>
              <a:rPr lang="tr-TR" dirty="0" err="1"/>
              <a:t>İyonizan</a:t>
            </a:r>
            <a:r>
              <a:rPr lang="tr-TR" dirty="0"/>
              <a:t> ışıma</a:t>
            </a:r>
          </a:p>
          <a:p>
            <a:pPr lvl="1"/>
            <a:r>
              <a:rPr lang="tr-TR" dirty="0"/>
              <a:t>UV ışıma</a:t>
            </a:r>
          </a:p>
          <a:p>
            <a:r>
              <a:rPr lang="tr-TR" dirty="0"/>
              <a:t>Biyolojik </a:t>
            </a:r>
            <a:r>
              <a:rPr lang="tr-TR" dirty="0" err="1"/>
              <a:t>Karsinojenler</a:t>
            </a:r>
            <a:endParaRPr lang="tr-TR" dirty="0"/>
          </a:p>
          <a:p>
            <a:pPr lvl="1"/>
            <a:r>
              <a:rPr lang="tr-TR" dirty="0"/>
              <a:t>HPV</a:t>
            </a:r>
          </a:p>
          <a:p>
            <a:pPr lvl="1"/>
            <a:r>
              <a:rPr lang="tr-TR" dirty="0"/>
              <a:t>HCV</a:t>
            </a:r>
          </a:p>
        </p:txBody>
      </p:sp>
    </p:spTree>
    <p:extLst>
      <p:ext uri="{BB962C8B-B14F-4D97-AF65-F5344CB8AC3E}">
        <p14:creationId xmlns:p14="http://schemas.microsoft.com/office/powerpoint/2010/main" val="3214411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2333F76-8012-FC4C-B518-4E28823B0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25" y="1153572"/>
            <a:ext cx="2400300" cy="4461163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FFFFFF"/>
                </a:solidFill>
              </a:rPr>
              <a:t>Kanser Gelişimi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2455479"/>
            <a:ext cx="3062575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4CADFF0-27A1-264F-8F3B-D0BAFBAE2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481" y="591344"/>
            <a:ext cx="5179868" cy="5585619"/>
          </a:xfrm>
        </p:spPr>
        <p:txBody>
          <a:bodyPr anchor="ctr">
            <a:normAutofit/>
          </a:bodyPr>
          <a:lstStyle/>
          <a:p>
            <a:r>
              <a:rPr lang="tr-TR"/>
              <a:t>Kanserin </a:t>
            </a:r>
            <a:r>
              <a:rPr lang="tr-TR" err="1"/>
              <a:t>oluşumunda</a:t>
            </a:r>
            <a:r>
              <a:rPr lang="tr-TR"/>
              <a:t> en </a:t>
            </a:r>
            <a:r>
              <a:rPr lang="tr-TR" err="1"/>
              <a:t>büyük</a:t>
            </a:r>
            <a:r>
              <a:rPr lang="tr-TR"/>
              <a:t> role sahip olan 3 gen grubu bulunmaktadır. Bunlar;</a:t>
            </a:r>
          </a:p>
          <a:p>
            <a:pPr marL="514350" indent="-514350">
              <a:buAutoNum type="arabicPeriod"/>
            </a:pPr>
            <a:r>
              <a:rPr lang="tr-TR" b="1" err="1"/>
              <a:t>onkogenler</a:t>
            </a:r>
            <a:r>
              <a:rPr lang="tr-TR" b="1"/>
              <a:t>, </a:t>
            </a:r>
          </a:p>
          <a:p>
            <a:pPr marL="514350" indent="-514350">
              <a:buAutoNum type="arabicPeriod"/>
            </a:pPr>
            <a:r>
              <a:rPr lang="tr-TR" b="1" err="1"/>
              <a:t>tümör</a:t>
            </a:r>
            <a:r>
              <a:rPr lang="tr-TR" b="1"/>
              <a:t> baskılayıcı genler </a:t>
            </a:r>
          </a:p>
          <a:p>
            <a:pPr marL="514350" indent="-514350">
              <a:buAutoNum type="arabicPeriod"/>
            </a:pPr>
            <a:r>
              <a:rPr lang="tr-TR" b="1"/>
              <a:t>DNA tamir genleri</a:t>
            </a:r>
          </a:p>
        </p:txBody>
      </p:sp>
    </p:spTree>
    <p:extLst>
      <p:ext uri="{BB962C8B-B14F-4D97-AF65-F5344CB8AC3E}">
        <p14:creationId xmlns:p14="http://schemas.microsoft.com/office/powerpoint/2010/main" val="35805310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03CA76E-AA23-D747-A980-2FE4D4E4C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Kimyasal </a:t>
            </a:r>
            <a:r>
              <a:rPr lang="tr-TR" dirty="0" err="1"/>
              <a:t>Karsinojenler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50886E0-5574-2A4C-90F8-DEE545389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12-dimethylbenz(a)-</a:t>
            </a:r>
            <a:r>
              <a:rPr lang="tr-TR" dirty="0" err="1"/>
              <a:t>anthracene</a:t>
            </a:r>
            <a:r>
              <a:rPr lang="tr-TR" dirty="0"/>
              <a:t> (DMBA) ya da N-</a:t>
            </a:r>
            <a:r>
              <a:rPr lang="tr-TR" dirty="0" err="1"/>
              <a:t>methylnitrosourea</a:t>
            </a:r>
            <a:r>
              <a:rPr lang="tr-TR" dirty="0"/>
              <a:t> ile </a:t>
            </a:r>
            <a:r>
              <a:rPr lang="tr-TR" dirty="0" err="1"/>
              <a:t>oluşturulabilen</a:t>
            </a:r>
            <a:r>
              <a:rPr lang="tr-TR" dirty="0"/>
              <a:t> modellerdir. Kimyasallara </a:t>
            </a:r>
            <a:r>
              <a:rPr lang="tr-TR" dirty="0" err="1"/>
              <a:t>bağlı</a:t>
            </a:r>
            <a:r>
              <a:rPr lang="tr-TR" dirty="0"/>
              <a:t> </a:t>
            </a:r>
            <a:r>
              <a:rPr lang="tr-TR" dirty="0" err="1"/>
              <a:t>karsinojen</a:t>
            </a:r>
            <a:r>
              <a:rPr lang="tr-TR" dirty="0"/>
              <a:t> </a:t>
            </a:r>
            <a:r>
              <a:rPr lang="tr-TR" dirty="0" err="1"/>
              <a:t>sürecini</a:t>
            </a:r>
            <a:r>
              <a:rPr lang="tr-TR" dirty="0"/>
              <a:t> </a:t>
            </a:r>
            <a:r>
              <a:rPr lang="tr-TR" dirty="0" err="1"/>
              <a:t>değerlendirme</a:t>
            </a:r>
            <a:r>
              <a:rPr lang="tr-TR" dirty="0"/>
              <a:t> ve </a:t>
            </a:r>
            <a:r>
              <a:rPr lang="tr-TR" dirty="0" err="1"/>
              <a:t>sürecin</a:t>
            </a:r>
            <a:r>
              <a:rPr lang="tr-TR" dirty="0"/>
              <a:t> takibinde faydalıdır.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123797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D63CACC-2102-B34B-8D2C-D3F14F4E0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Genetik </a:t>
            </a:r>
            <a:r>
              <a:rPr lang="tr-TR" dirty="0" err="1"/>
              <a:t>Modifiye</a:t>
            </a:r>
            <a:r>
              <a:rPr lang="tr-TR" dirty="0"/>
              <a:t> Deney Hayvanları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967FD8B-A359-6F45-AB1A-A70831184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Bu modeller sadece insan kanserinin ilgili </a:t>
            </a:r>
            <a:r>
              <a:rPr lang="tr-TR" dirty="0" err="1"/>
              <a:t>birçok</a:t>
            </a:r>
            <a:r>
              <a:rPr lang="tr-TR" dirty="0"/>
              <a:t> </a:t>
            </a:r>
            <a:r>
              <a:rPr lang="tr-TR" dirty="0" err="1"/>
              <a:t>patofizyolojik</a:t>
            </a:r>
            <a:r>
              <a:rPr lang="tr-TR" dirty="0"/>
              <a:t> </a:t>
            </a:r>
            <a:r>
              <a:rPr lang="tr-TR" dirty="0" err="1"/>
              <a:t>özelliği</a:t>
            </a:r>
            <a:r>
              <a:rPr lang="tr-TR" dirty="0"/>
              <a:t> taklit etmekle kalmayıp; aynı zamanda kansere neden olan </a:t>
            </a:r>
            <a:r>
              <a:rPr lang="tr-TR" dirty="0" err="1"/>
              <a:t>moleküler</a:t>
            </a:r>
            <a:r>
              <a:rPr lang="tr-TR" dirty="0"/>
              <a:t> olayların sırasını da tekrarlayabilmektedir. Meme </a:t>
            </a:r>
            <a:r>
              <a:rPr lang="tr-TR" dirty="0" err="1"/>
              <a:t>tümöru</a:t>
            </a:r>
            <a:r>
              <a:rPr lang="tr-TR" dirty="0"/>
              <a:t>̈ </a:t>
            </a:r>
            <a:r>
              <a:rPr lang="tr-TR" dirty="0" err="1"/>
              <a:t>oluşumunu</a:t>
            </a:r>
            <a:r>
              <a:rPr lang="tr-TR" dirty="0"/>
              <a:t> </a:t>
            </a:r>
            <a:r>
              <a:rPr lang="tr-TR" dirty="0" err="1"/>
              <a:t>indüklemek</a:t>
            </a:r>
            <a:r>
              <a:rPr lang="tr-TR" dirty="0"/>
              <a:t> </a:t>
            </a:r>
            <a:r>
              <a:rPr lang="tr-TR" dirty="0" err="1"/>
              <a:t>için</a:t>
            </a:r>
            <a:r>
              <a:rPr lang="tr-TR" dirty="0"/>
              <a:t> </a:t>
            </a:r>
            <a:r>
              <a:rPr lang="tr-TR" dirty="0" err="1"/>
              <a:t>güçlu</a:t>
            </a:r>
            <a:r>
              <a:rPr lang="tr-TR" dirty="0"/>
              <a:t>̈ bir meme </a:t>
            </a:r>
            <a:r>
              <a:rPr lang="tr-TR" dirty="0" err="1"/>
              <a:t>epitel</a:t>
            </a:r>
            <a:r>
              <a:rPr lang="tr-TR" dirty="0"/>
              <a:t> destekleyicisinin </a:t>
            </a:r>
            <a:r>
              <a:rPr lang="tr-TR" dirty="0" err="1"/>
              <a:t>kontrolu</a:t>
            </a:r>
            <a:r>
              <a:rPr lang="tr-TR" dirty="0"/>
              <a:t>̈ altında fare epitelyumu </a:t>
            </a:r>
            <a:r>
              <a:rPr lang="tr-TR" dirty="0" err="1"/>
              <a:t>içinde</a:t>
            </a:r>
            <a:r>
              <a:rPr lang="tr-TR" dirty="0"/>
              <a:t> </a:t>
            </a:r>
            <a:r>
              <a:rPr lang="tr-TR" dirty="0" err="1"/>
              <a:t>özgün</a:t>
            </a:r>
            <a:r>
              <a:rPr lang="tr-TR" dirty="0"/>
              <a:t> bir </a:t>
            </a:r>
            <a:r>
              <a:rPr lang="tr-TR" dirty="0" err="1"/>
              <a:t>onkojenin</a:t>
            </a:r>
            <a:r>
              <a:rPr lang="tr-TR" dirty="0"/>
              <a:t> </a:t>
            </a:r>
            <a:r>
              <a:rPr lang="tr-TR" dirty="0" err="1"/>
              <a:t>transgenik</a:t>
            </a:r>
            <a:r>
              <a:rPr lang="tr-TR" dirty="0"/>
              <a:t> ekspresyonu kullanılır.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561234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004DC3C-539F-744D-BE7E-5FDB03D1B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Genetik </a:t>
            </a:r>
            <a:r>
              <a:rPr lang="tr-TR" dirty="0" err="1"/>
              <a:t>Modifiye</a:t>
            </a:r>
            <a:r>
              <a:rPr lang="tr-TR" dirty="0"/>
              <a:t> Deney Hayvanları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B717C6A-9CE0-6B40-AFBE-BEC17F811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Bu meme </a:t>
            </a:r>
            <a:r>
              <a:rPr lang="tr-TR" dirty="0" err="1"/>
              <a:t>tümörünün</a:t>
            </a:r>
            <a:r>
              <a:rPr lang="tr-TR" dirty="0"/>
              <a:t> </a:t>
            </a:r>
            <a:r>
              <a:rPr lang="tr-TR" dirty="0" err="1"/>
              <a:t>başlangıc</a:t>
            </a:r>
            <a:r>
              <a:rPr lang="tr-TR" dirty="0"/>
              <a:t>̧ ve </a:t>
            </a:r>
            <a:r>
              <a:rPr lang="tr-TR" dirty="0" err="1"/>
              <a:t>gelişimini</a:t>
            </a:r>
            <a:r>
              <a:rPr lang="tr-TR" dirty="0"/>
              <a:t> takip etmede kullanılan klinik olarak </a:t>
            </a:r>
            <a:r>
              <a:rPr lang="tr-TR" dirty="0" err="1"/>
              <a:t>değerli</a:t>
            </a:r>
            <a:r>
              <a:rPr lang="tr-TR" dirty="0"/>
              <a:t> bir modeldir. En </a:t>
            </a:r>
            <a:r>
              <a:rPr lang="tr-TR" dirty="0" err="1"/>
              <a:t>önemli</a:t>
            </a:r>
            <a:r>
              <a:rPr lang="tr-TR" dirty="0"/>
              <a:t> kısım da </a:t>
            </a:r>
            <a:r>
              <a:rPr lang="tr-TR" dirty="0" err="1"/>
              <a:t>doğal</a:t>
            </a:r>
            <a:r>
              <a:rPr lang="tr-TR" dirty="0"/>
              <a:t> </a:t>
            </a:r>
            <a:r>
              <a:rPr lang="tr-TR" dirty="0" err="1"/>
              <a:t>stroma</a:t>
            </a:r>
            <a:r>
              <a:rPr lang="tr-TR" dirty="0"/>
              <a:t> </a:t>
            </a:r>
            <a:r>
              <a:rPr lang="tr-TR" dirty="0" err="1"/>
              <a:t>içinde</a:t>
            </a:r>
            <a:r>
              <a:rPr lang="tr-TR" dirty="0"/>
              <a:t> ve </a:t>
            </a:r>
            <a:r>
              <a:rPr lang="tr-TR" dirty="0" err="1"/>
              <a:t>doğal</a:t>
            </a:r>
            <a:r>
              <a:rPr lang="tr-TR" dirty="0"/>
              <a:t> </a:t>
            </a:r>
            <a:r>
              <a:rPr lang="tr-TR" dirty="0" err="1"/>
              <a:t>immün</a:t>
            </a:r>
            <a:r>
              <a:rPr lang="tr-TR" dirty="0"/>
              <a:t> sistem </a:t>
            </a:r>
            <a:r>
              <a:rPr lang="tr-TR" dirty="0" err="1"/>
              <a:t>varlığında</a:t>
            </a:r>
            <a:r>
              <a:rPr lang="tr-TR" dirty="0"/>
              <a:t> </a:t>
            </a:r>
            <a:r>
              <a:rPr lang="tr-TR" dirty="0" err="1"/>
              <a:t>gerçekleşmesidir</a:t>
            </a:r>
            <a:r>
              <a:rPr lang="tr-TR" dirty="0"/>
              <a:t>. Klinik meme kanserlerinde </a:t>
            </a:r>
            <a:r>
              <a:rPr lang="tr-TR" dirty="0" err="1"/>
              <a:t>görülen</a:t>
            </a:r>
            <a:r>
              <a:rPr lang="tr-TR" dirty="0"/>
              <a:t> belirli </a:t>
            </a:r>
            <a:r>
              <a:rPr lang="tr-TR" dirty="0" err="1"/>
              <a:t>moleküler</a:t>
            </a:r>
            <a:r>
              <a:rPr lang="tr-TR" dirty="0"/>
              <a:t> alt tiplerin </a:t>
            </a:r>
            <a:r>
              <a:rPr lang="tr-TR" dirty="0" err="1"/>
              <a:t>çoğunu</a:t>
            </a:r>
            <a:r>
              <a:rPr lang="tr-TR" dirty="0"/>
              <a:t> taklit eden </a:t>
            </a:r>
            <a:r>
              <a:rPr lang="tr-TR" dirty="0" err="1"/>
              <a:t>çok</a:t>
            </a:r>
            <a:r>
              <a:rPr lang="tr-TR" dirty="0"/>
              <a:t> sayıda model </a:t>
            </a:r>
            <a:r>
              <a:rPr lang="tr-TR" dirty="0" err="1"/>
              <a:t>geliştirilmiştir</a:t>
            </a:r>
            <a:r>
              <a:rPr lang="tr-TR" dirty="0"/>
              <a:t>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495633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ontiers | Transgenic Mouse Models in Cancer Research | Oncology">
            <a:extLst>
              <a:ext uri="{FF2B5EF4-FFF2-40B4-BE49-F238E27FC236}">
                <a16:creationId xmlns:a16="http://schemas.microsoft.com/office/drawing/2014/main" id="{91E43260-E478-3B43-94AF-A44259D3E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865" y="424717"/>
            <a:ext cx="6251944" cy="590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7574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hematic representation of constitutive, conditional, and inducible... |  Download Scientific Diagram">
            <a:extLst>
              <a:ext uri="{FF2B5EF4-FFF2-40B4-BE49-F238E27FC236}">
                <a16:creationId xmlns:a16="http://schemas.microsoft.com/office/drawing/2014/main" id="{EAF5B0F0-3E0A-3741-9005-E9A398247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625"/>
            <a:ext cx="9144000" cy="574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8539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fference Between Transgenic and Knockout Mice | Compare the Difference  Between Similar Terms">
            <a:extLst>
              <a:ext uri="{FF2B5EF4-FFF2-40B4-BE49-F238E27FC236}">
                <a16:creationId xmlns:a16="http://schemas.microsoft.com/office/drawing/2014/main" id="{F52D9A63-6BAB-3B46-A9F4-5D71E2335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270000"/>
            <a:ext cx="8255000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154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10EF18-702C-AC44-9CBF-60746EA1F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solidFill>
                  <a:srgbClr val="FF0000"/>
                </a:solidFill>
              </a:rPr>
              <a:t>Onkogenler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BDEFF15-F820-824A-A06A-59D6C33F7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33910"/>
            <a:ext cx="7886700" cy="435133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tr-TR" dirty="0" err="1"/>
              <a:t>Hücre</a:t>
            </a:r>
            <a:r>
              <a:rPr lang="tr-TR" dirty="0"/>
              <a:t> </a:t>
            </a:r>
            <a:r>
              <a:rPr lang="tr-TR" dirty="0" err="1"/>
              <a:t>büyümesini</a:t>
            </a:r>
            <a:r>
              <a:rPr lang="tr-TR" dirty="0"/>
              <a:t> ve </a:t>
            </a:r>
            <a:r>
              <a:rPr lang="tr-TR" dirty="0" err="1"/>
              <a:t>farklılaşmasını</a:t>
            </a:r>
            <a:r>
              <a:rPr lang="tr-TR" dirty="0"/>
              <a:t> </a:t>
            </a:r>
            <a:r>
              <a:rPr lang="tr-TR" dirty="0" err="1"/>
              <a:t>sağlayan</a:t>
            </a:r>
            <a:r>
              <a:rPr lang="tr-TR" dirty="0"/>
              <a:t> normal genler olan </a:t>
            </a:r>
            <a:r>
              <a:rPr lang="tr-TR" dirty="0" err="1"/>
              <a:t>proto-onkogenler</a:t>
            </a:r>
            <a:r>
              <a:rPr lang="tr-TR" dirty="0"/>
              <a:t>, </a:t>
            </a:r>
            <a:r>
              <a:rPr lang="tr-TR" b="1" u="sng" dirty="0">
                <a:solidFill>
                  <a:srgbClr val="0070C0"/>
                </a:solidFill>
              </a:rPr>
              <a:t>mutasyonlar, artan gen ifadesi, gen </a:t>
            </a:r>
            <a:r>
              <a:rPr lang="tr-TR" b="1" u="sng" dirty="0" err="1">
                <a:solidFill>
                  <a:srgbClr val="0070C0"/>
                </a:solidFill>
              </a:rPr>
              <a:t>duplikasyonları</a:t>
            </a:r>
            <a:r>
              <a:rPr lang="tr-TR" b="1" u="sng" dirty="0">
                <a:solidFill>
                  <a:srgbClr val="0070C0"/>
                </a:solidFill>
              </a:rPr>
              <a:t> ve/veya </a:t>
            </a:r>
            <a:r>
              <a:rPr lang="tr-TR" b="1" u="sng" dirty="0" err="1">
                <a:solidFill>
                  <a:srgbClr val="0070C0"/>
                </a:solidFill>
              </a:rPr>
              <a:t>kromozal</a:t>
            </a:r>
            <a:r>
              <a:rPr lang="tr-TR" b="1" u="sng" dirty="0">
                <a:solidFill>
                  <a:srgbClr val="0070C0"/>
                </a:solidFill>
              </a:rPr>
              <a:t> yeniden </a:t>
            </a:r>
            <a:r>
              <a:rPr lang="tr-TR" b="1" u="sng" dirty="0" err="1">
                <a:solidFill>
                  <a:srgbClr val="0070C0"/>
                </a:solidFill>
              </a:rPr>
              <a:t>düzenlemeler</a:t>
            </a:r>
            <a:r>
              <a:rPr lang="tr-TR" b="1" u="sng" dirty="0">
                <a:solidFill>
                  <a:srgbClr val="0070C0"/>
                </a:solidFill>
              </a:rPr>
              <a:t> nedeniyle etkin hale </a:t>
            </a:r>
            <a:r>
              <a:rPr lang="tr-TR" b="1" u="sng" dirty="0" err="1">
                <a:solidFill>
                  <a:srgbClr val="0070C0"/>
                </a:solidFill>
              </a:rPr>
              <a:t>geçip</a:t>
            </a:r>
            <a:r>
              <a:rPr lang="tr-TR" b="1" u="sng" dirty="0">
                <a:solidFill>
                  <a:srgbClr val="0070C0"/>
                </a:solidFill>
              </a:rPr>
              <a:t> </a:t>
            </a:r>
            <a:r>
              <a:rPr lang="tr-TR" b="1" u="sng" dirty="0" err="1">
                <a:solidFill>
                  <a:srgbClr val="0070C0"/>
                </a:solidFill>
              </a:rPr>
              <a:t>onkogen</a:t>
            </a:r>
            <a:r>
              <a:rPr lang="tr-TR" b="1" u="sng" dirty="0">
                <a:solidFill>
                  <a:srgbClr val="0070C0"/>
                </a:solidFill>
              </a:rPr>
              <a:t> haline </a:t>
            </a:r>
            <a:r>
              <a:rPr lang="tr-TR" b="1" u="sng" dirty="0" err="1">
                <a:solidFill>
                  <a:srgbClr val="0070C0"/>
                </a:solidFill>
              </a:rPr>
              <a:t>dönüşebilirler</a:t>
            </a:r>
            <a:r>
              <a:rPr lang="tr-TR" b="1" u="sng" dirty="0">
                <a:solidFill>
                  <a:srgbClr val="0070C0"/>
                </a:solidFill>
              </a:rPr>
              <a:t>. 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10449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oto-Oncogenes | Cancer Biomarkers">
            <a:extLst>
              <a:ext uri="{FF2B5EF4-FFF2-40B4-BE49-F238E27FC236}">
                <a16:creationId xmlns:a16="http://schemas.microsoft.com/office/drawing/2014/main" id="{9E1405E8-C150-1D49-B1AD-AA37B3BDC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1988"/>
            <a:ext cx="9144000" cy="511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187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388FD9F-18B7-5047-B8BC-4A618B6A1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7158"/>
            <a:ext cx="7886700" cy="1325563"/>
          </a:xfrm>
        </p:spPr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</a:rPr>
              <a:t>Tümör Baskılayıcı Genler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D6EC39F-6869-5847-8B6C-F907CF003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85783"/>
            <a:ext cx="7886700" cy="435133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tr-TR" b="1" u="sng" dirty="0" err="1">
                <a:solidFill>
                  <a:srgbClr val="7030A0"/>
                </a:solidFill>
              </a:rPr>
              <a:t>Hücrenin</a:t>
            </a:r>
            <a:r>
              <a:rPr lang="tr-TR" b="1" u="sng" dirty="0">
                <a:solidFill>
                  <a:srgbClr val="7030A0"/>
                </a:solidFill>
              </a:rPr>
              <a:t> </a:t>
            </a:r>
            <a:r>
              <a:rPr lang="tr-TR" b="1" u="sng" dirty="0" err="1">
                <a:solidFill>
                  <a:srgbClr val="7030A0"/>
                </a:solidFill>
              </a:rPr>
              <a:t>bölünmesini</a:t>
            </a:r>
            <a:r>
              <a:rPr lang="tr-TR" b="1" u="sng" dirty="0">
                <a:solidFill>
                  <a:srgbClr val="7030A0"/>
                </a:solidFill>
              </a:rPr>
              <a:t> ve </a:t>
            </a:r>
            <a:r>
              <a:rPr lang="tr-TR" b="1" u="sng" dirty="0" err="1">
                <a:solidFill>
                  <a:srgbClr val="7030A0"/>
                </a:solidFill>
              </a:rPr>
              <a:t>çoğalmasını</a:t>
            </a:r>
            <a:r>
              <a:rPr lang="tr-TR" b="1" u="sng" dirty="0">
                <a:solidFill>
                  <a:srgbClr val="7030A0"/>
                </a:solidFill>
              </a:rPr>
              <a:t> kontrol eder.</a:t>
            </a:r>
          </a:p>
          <a:p>
            <a:pPr algn="just">
              <a:lnSpc>
                <a:spcPct val="150000"/>
              </a:lnSpc>
            </a:pPr>
            <a:r>
              <a:rPr lang="tr-TR" b="1" u="sng" dirty="0">
                <a:solidFill>
                  <a:srgbClr val="7030A0"/>
                </a:solidFill>
              </a:rPr>
              <a:t>Hasar durumunda DNA tamirini </a:t>
            </a:r>
            <a:r>
              <a:rPr lang="tr-TR" b="1" u="sng" dirty="0" err="1">
                <a:solidFill>
                  <a:srgbClr val="7030A0"/>
                </a:solidFill>
              </a:rPr>
              <a:t>başlatır</a:t>
            </a:r>
            <a:r>
              <a:rPr lang="tr-TR" b="1" u="sng" dirty="0">
                <a:solidFill>
                  <a:srgbClr val="7030A0"/>
                </a:solidFill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tr-TR" b="1" u="sng" dirty="0">
                <a:solidFill>
                  <a:srgbClr val="7030A0"/>
                </a:solidFill>
              </a:rPr>
              <a:t>Tamir girişiminin </a:t>
            </a:r>
            <a:r>
              <a:rPr lang="tr-TR" b="1" u="sng" dirty="0" err="1">
                <a:solidFill>
                  <a:srgbClr val="7030A0"/>
                </a:solidFill>
              </a:rPr>
              <a:t>başarısız</a:t>
            </a:r>
            <a:r>
              <a:rPr lang="tr-TR" b="1" u="sng" dirty="0">
                <a:solidFill>
                  <a:srgbClr val="7030A0"/>
                </a:solidFill>
              </a:rPr>
              <a:t> olması durumunda </a:t>
            </a:r>
            <a:r>
              <a:rPr lang="tr-TR" b="1" u="sng" dirty="0" err="1">
                <a:solidFill>
                  <a:srgbClr val="7030A0"/>
                </a:solidFill>
              </a:rPr>
              <a:t>apoptozu</a:t>
            </a:r>
            <a:r>
              <a:rPr lang="tr-TR" b="1" u="sng" dirty="0">
                <a:solidFill>
                  <a:srgbClr val="7030A0"/>
                </a:solidFill>
              </a:rPr>
              <a:t> tetikler.</a:t>
            </a:r>
          </a:p>
          <a:p>
            <a:pPr algn="just">
              <a:lnSpc>
                <a:spcPct val="150000"/>
              </a:lnSpc>
            </a:pPr>
            <a:r>
              <a:rPr lang="tr-TR" b="1" dirty="0">
                <a:solidFill>
                  <a:srgbClr val="0070C0"/>
                </a:solidFill>
              </a:rPr>
              <a:t>Örnek: p53 geni</a:t>
            </a:r>
          </a:p>
        </p:txBody>
      </p:sp>
    </p:spTree>
    <p:extLst>
      <p:ext uri="{BB962C8B-B14F-4D97-AF65-F5344CB8AC3E}">
        <p14:creationId xmlns:p14="http://schemas.microsoft.com/office/powerpoint/2010/main" val="3186191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AC18A6FB-66F5-954E-8213-F9366958A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59" y="374904"/>
            <a:ext cx="7889975" cy="3609664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D9235E5-FDE2-B84C-B5FC-3CA12C3AF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1930" y="4440602"/>
            <a:ext cx="4505706" cy="1645920"/>
          </a:xfrm>
        </p:spPr>
        <p:txBody>
          <a:bodyPr anchor="ctr">
            <a:normAutofit/>
          </a:bodyPr>
          <a:lstStyle/>
          <a:p>
            <a:pPr algn="just"/>
            <a:r>
              <a:rPr lang="tr-TR" sz="1800" dirty="0" err="1">
                <a:solidFill>
                  <a:srgbClr val="7030A0"/>
                </a:solidFill>
              </a:rPr>
              <a:t>Delesyonlar</a:t>
            </a:r>
            <a:r>
              <a:rPr lang="tr-TR" sz="1800" dirty="0">
                <a:solidFill>
                  <a:srgbClr val="7030A0"/>
                </a:solidFill>
              </a:rPr>
              <a:t>, nokta mutasyonları, </a:t>
            </a:r>
            <a:r>
              <a:rPr lang="tr-TR" sz="1800" dirty="0" err="1">
                <a:solidFill>
                  <a:srgbClr val="7030A0"/>
                </a:solidFill>
              </a:rPr>
              <a:t>epigenetik</a:t>
            </a:r>
            <a:r>
              <a:rPr lang="tr-TR" sz="1800" dirty="0">
                <a:solidFill>
                  <a:srgbClr val="7030A0"/>
                </a:solidFill>
              </a:rPr>
              <a:t> susturmalar, kromozomların </a:t>
            </a:r>
            <a:r>
              <a:rPr lang="tr-TR" sz="1800" dirty="0" err="1">
                <a:solidFill>
                  <a:srgbClr val="7030A0"/>
                </a:solidFill>
              </a:rPr>
              <a:t>düzgün</a:t>
            </a:r>
            <a:r>
              <a:rPr lang="tr-TR" sz="1800" dirty="0">
                <a:solidFill>
                  <a:srgbClr val="7030A0"/>
                </a:solidFill>
              </a:rPr>
              <a:t> ayrılamaması ve </a:t>
            </a:r>
            <a:r>
              <a:rPr lang="tr-TR" sz="1800" dirty="0" err="1">
                <a:solidFill>
                  <a:srgbClr val="7030A0"/>
                </a:solidFill>
              </a:rPr>
              <a:t>mitotik</a:t>
            </a:r>
            <a:r>
              <a:rPr lang="tr-TR" sz="1800" dirty="0">
                <a:solidFill>
                  <a:srgbClr val="7030A0"/>
                </a:solidFill>
              </a:rPr>
              <a:t> </a:t>
            </a:r>
            <a:r>
              <a:rPr lang="tr-TR" sz="1800" dirty="0" err="1">
                <a:solidFill>
                  <a:srgbClr val="7030A0"/>
                </a:solidFill>
              </a:rPr>
              <a:t>rekombinasyonlar</a:t>
            </a:r>
            <a:r>
              <a:rPr lang="tr-TR" sz="1800" dirty="0">
                <a:solidFill>
                  <a:srgbClr val="7030A0"/>
                </a:solidFill>
              </a:rPr>
              <a:t> </a:t>
            </a:r>
            <a:r>
              <a:rPr lang="tr-TR" sz="1800" dirty="0" err="1">
                <a:solidFill>
                  <a:srgbClr val="7030A0"/>
                </a:solidFill>
              </a:rPr>
              <a:t>tümör</a:t>
            </a:r>
            <a:r>
              <a:rPr lang="tr-TR" sz="1800" dirty="0">
                <a:solidFill>
                  <a:srgbClr val="7030A0"/>
                </a:solidFill>
              </a:rPr>
              <a:t> baskılayıcı genin </a:t>
            </a:r>
            <a:r>
              <a:rPr lang="tr-TR" sz="1800" dirty="0" err="1">
                <a:solidFill>
                  <a:srgbClr val="7030A0"/>
                </a:solidFill>
              </a:rPr>
              <a:t>işlevinin</a:t>
            </a:r>
            <a:r>
              <a:rPr lang="tr-TR" sz="1800" dirty="0">
                <a:solidFill>
                  <a:srgbClr val="7030A0"/>
                </a:solidFill>
              </a:rPr>
              <a:t> kaybolmasına yol </a:t>
            </a:r>
            <a:r>
              <a:rPr lang="tr-TR" sz="1800" dirty="0" err="1">
                <a:solidFill>
                  <a:srgbClr val="7030A0"/>
                </a:solidFill>
              </a:rPr>
              <a:t>açarak</a:t>
            </a:r>
            <a:r>
              <a:rPr lang="tr-TR" sz="1800" dirty="0">
                <a:solidFill>
                  <a:srgbClr val="7030A0"/>
                </a:solidFill>
              </a:rPr>
              <a:t> kanser oluşumuna neden olabilirler. </a:t>
            </a:r>
          </a:p>
          <a:p>
            <a:endParaRPr lang="tr-TR" sz="1600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2D41AF7-87C8-424D-AA90-7AB5288C312C}"/>
              </a:ext>
            </a:extLst>
          </p:cNvPr>
          <p:cNvSpPr txBox="1"/>
          <p:nvPr/>
        </p:nvSpPr>
        <p:spPr>
          <a:xfrm>
            <a:off x="786129" y="4784609"/>
            <a:ext cx="2673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</a:rPr>
              <a:t>Tümör Baskılayıcı Genler (p53)</a:t>
            </a:r>
          </a:p>
        </p:txBody>
      </p:sp>
    </p:spTree>
    <p:extLst>
      <p:ext uri="{BB962C8B-B14F-4D97-AF65-F5344CB8AC3E}">
        <p14:creationId xmlns:p14="http://schemas.microsoft.com/office/powerpoint/2010/main" val="1617930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2038</Words>
  <Application>Microsoft Macintosh PowerPoint</Application>
  <PresentationFormat>Ekran Gösterisi (4:3)</PresentationFormat>
  <Paragraphs>134</Paragraphs>
  <Slides>55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Office Teması</vt:lpstr>
      <vt:lpstr>Deney Hayvanlarında Kanser Modelleri</vt:lpstr>
      <vt:lpstr>Kanser</vt:lpstr>
      <vt:lpstr>PowerPoint Sunusu</vt:lpstr>
      <vt:lpstr>Kanserin Tedavisi</vt:lpstr>
      <vt:lpstr>Kanser Gelişimi</vt:lpstr>
      <vt:lpstr>Onkogenler</vt:lpstr>
      <vt:lpstr>PowerPoint Sunusu</vt:lpstr>
      <vt:lpstr>Tümör Baskılayıcı Genler</vt:lpstr>
      <vt:lpstr>PowerPoint Sunusu</vt:lpstr>
      <vt:lpstr>DNA Tamir Genleri</vt:lpstr>
      <vt:lpstr>DNA Tamir Genleri</vt:lpstr>
      <vt:lpstr>Kanser Hücrelerinin Normal Hücrelerden Farkları</vt:lpstr>
      <vt:lpstr>Kanser hücrelerinin Normal Hücrelerden Farkları</vt:lpstr>
      <vt:lpstr>PowerPoint Sunusu</vt:lpstr>
      <vt:lpstr>PowerPoint Sunusu</vt:lpstr>
      <vt:lpstr>PowerPoint Sunusu</vt:lpstr>
      <vt:lpstr>Tümör MikroÇevresi (Niş)</vt:lpstr>
      <vt:lpstr>Tümör Mikroçevresi</vt:lpstr>
      <vt:lpstr>Radyoterapi </vt:lpstr>
      <vt:lpstr>Radyoterapi </vt:lpstr>
      <vt:lpstr>Dezavantajları</vt:lpstr>
      <vt:lpstr>Kemoterapi</vt:lpstr>
      <vt:lpstr>Kemoterapide Kullanılan İlaçlar</vt:lpstr>
      <vt:lpstr>Kemoterapi</vt:lpstr>
      <vt:lpstr>Alkilleyici Ajanlar</vt:lpstr>
      <vt:lpstr>PowerPoint Sunusu</vt:lpstr>
      <vt:lpstr>PowerPoint Sunusu</vt:lpstr>
      <vt:lpstr>Antimetabolitler</vt:lpstr>
      <vt:lpstr>Antimetabolitler</vt:lpstr>
      <vt:lpstr>PowerPoint Sunusu</vt:lpstr>
      <vt:lpstr>Mitotik İnhibitörler</vt:lpstr>
      <vt:lpstr>PowerPoint Sunusu</vt:lpstr>
      <vt:lpstr>Topoizomeraz İnhibitörleri</vt:lpstr>
      <vt:lpstr>PowerPoint Sunusu</vt:lpstr>
      <vt:lpstr>Kemoterapide Kullanılan İlaçların Dezavantajları</vt:lpstr>
      <vt:lpstr>PowerPoint Sunusu</vt:lpstr>
      <vt:lpstr>Meme Kanseri</vt:lpstr>
      <vt:lpstr>PowerPoint Sunusu</vt:lpstr>
      <vt:lpstr>PowerPoint Sunusu</vt:lpstr>
      <vt:lpstr>Transplantasyon­ Modelleri </vt:lpstr>
      <vt:lpstr>Ksenojenik Modeller</vt:lpstr>
      <vt:lpstr>PowerPoint Sunusu</vt:lpstr>
      <vt:lpstr>Avantajları</vt:lpstr>
      <vt:lpstr>Dezavantajları</vt:lpstr>
      <vt:lpstr>PowerPoint Sunusu</vt:lpstr>
      <vt:lpstr>Singenik modeller</vt:lpstr>
      <vt:lpstr>Avantajları</vt:lpstr>
      <vt:lpstr>Dezavantajları</vt:lpstr>
      <vt:lpstr>Karsinojenler</vt:lpstr>
      <vt:lpstr>Kimyasal Karsinojenler</vt:lpstr>
      <vt:lpstr>Genetik Modifiye Deney Hayvanları</vt:lpstr>
      <vt:lpstr>Genetik Modifiye Deney Hayvanları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emrah şefik abamor</dc:creator>
  <cp:lastModifiedBy>emrah şefik abamor</cp:lastModifiedBy>
  <cp:revision>2</cp:revision>
  <dcterms:created xsi:type="dcterms:W3CDTF">2022-05-16T22:46:34Z</dcterms:created>
  <dcterms:modified xsi:type="dcterms:W3CDTF">2022-06-05T21:47:40Z</dcterms:modified>
</cp:coreProperties>
</file>