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1" r:id="rId13"/>
    <p:sldId id="272" r:id="rId14"/>
    <p:sldId id="273" r:id="rId15"/>
    <p:sldId id="274" r:id="rId16"/>
    <p:sldId id="276" r:id="rId17"/>
    <p:sldId id="277" r:id="rId18"/>
    <p:sldId id="278" r:id="rId19"/>
    <p:sldId id="279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330" r:id="rId68"/>
    <p:sldId id="331" r:id="rId69"/>
    <p:sldId id="332" r:id="rId70"/>
  </p:sldIdLst>
  <p:sldSz cx="10693400" cy="7556500"/>
  <p:notesSz cx="10693400" cy="75565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4"/>
  </p:normalViewPr>
  <p:slideViewPr>
    <p:cSldViewPr>
      <p:cViewPr varScale="1">
        <p:scale>
          <a:sx n="109" d="100"/>
          <a:sy n="109" d="100"/>
        </p:scale>
        <p:origin x="1192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0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rgbClr val="6F2F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0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0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9592" y="341012"/>
            <a:ext cx="8514215" cy="1435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50" b="0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25698" y="3677257"/>
            <a:ext cx="6444615" cy="1673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1" i="0">
                <a:solidFill>
                  <a:srgbClr val="6F2F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7700" y="1873250"/>
            <a:ext cx="7184708" cy="928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950" spc="-320" dirty="0"/>
              <a:t>Cell</a:t>
            </a:r>
            <a:r>
              <a:rPr sz="5950" spc="-875" dirty="0"/>
              <a:t> </a:t>
            </a:r>
            <a:r>
              <a:rPr sz="5950" spc="-300" dirty="0"/>
              <a:t>Culture</a:t>
            </a:r>
            <a:r>
              <a:rPr sz="5950" spc="-1165" dirty="0"/>
              <a:t> </a:t>
            </a:r>
            <a:r>
              <a:rPr lang="tr-TR" sz="5950" spc="-320" dirty="0" err="1"/>
              <a:t>Techniques</a:t>
            </a:r>
            <a:endParaRPr sz="595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124392" y="3174870"/>
            <a:ext cx="6444615" cy="16927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345"/>
              </a:lnSpc>
              <a:spcBef>
                <a:spcPts val="100"/>
              </a:spcBef>
            </a:pPr>
            <a:r>
              <a:rPr spc="-10" dirty="0"/>
              <a:t>Course</a:t>
            </a:r>
            <a:r>
              <a:rPr spc="-110" dirty="0"/>
              <a:t> </a:t>
            </a:r>
            <a:r>
              <a:rPr dirty="0"/>
              <a:t>1</a:t>
            </a:r>
          </a:p>
          <a:p>
            <a:pPr marL="12065" marR="5080" algn="ctr">
              <a:lnSpc>
                <a:spcPts val="4290"/>
              </a:lnSpc>
              <a:spcBef>
                <a:spcPts val="180"/>
              </a:spcBef>
            </a:pPr>
            <a:r>
              <a:rPr dirty="0"/>
              <a:t>Cell </a:t>
            </a:r>
            <a:r>
              <a:rPr spc="-75" dirty="0"/>
              <a:t>Types, </a:t>
            </a:r>
            <a:r>
              <a:rPr spc="-30" dirty="0" err="1"/>
              <a:t>Organel</a:t>
            </a:r>
            <a:r>
              <a:rPr lang="tr-TR" spc="-30" dirty="0"/>
              <a:t>le</a:t>
            </a:r>
            <a:r>
              <a:rPr spc="-30" dirty="0"/>
              <a:t>s </a:t>
            </a:r>
            <a:r>
              <a:rPr spc="-5" dirty="0"/>
              <a:t>and</a:t>
            </a:r>
            <a:r>
              <a:rPr spc="-135" dirty="0"/>
              <a:t> </a:t>
            </a:r>
            <a:r>
              <a:rPr dirty="0"/>
              <a:t>Cell  </a:t>
            </a:r>
            <a:r>
              <a:rPr spc="-10" dirty="0"/>
              <a:t>Culture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65500" y="5358394"/>
            <a:ext cx="7467600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b="1" spc="-25" dirty="0">
                <a:solidFill>
                  <a:srgbClr val="6F2F9F"/>
                </a:solidFill>
                <a:latin typeface="Arial"/>
                <a:cs typeface="Arial"/>
              </a:rPr>
              <a:t>Assoc. </a:t>
            </a:r>
            <a:r>
              <a:rPr sz="2400" b="1" spc="-10" dirty="0">
                <a:solidFill>
                  <a:srgbClr val="6F2F9F"/>
                </a:solidFill>
                <a:latin typeface="Arial"/>
                <a:cs typeface="Arial"/>
              </a:rPr>
              <a:t>Prof. </a:t>
            </a:r>
            <a:r>
              <a:rPr sz="2400" b="1" spc="-90" dirty="0">
                <a:solidFill>
                  <a:srgbClr val="6F2F9F"/>
                </a:solidFill>
                <a:latin typeface="Arial"/>
                <a:cs typeface="Arial"/>
              </a:rPr>
              <a:t>Dr. </a:t>
            </a:r>
            <a:r>
              <a:rPr sz="2400" b="1" spc="-5" dirty="0" err="1">
                <a:solidFill>
                  <a:srgbClr val="6F2F9F"/>
                </a:solidFill>
                <a:latin typeface="Arial"/>
                <a:cs typeface="Arial"/>
              </a:rPr>
              <a:t>Emrah</a:t>
            </a:r>
            <a:r>
              <a:rPr sz="2400" b="1" spc="-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spc="10" dirty="0" err="1">
                <a:solidFill>
                  <a:srgbClr val="6F2F9F"/>
                </a:solidFill>
                <a:latin typeface="Arial"/>
                <a:cs typeface="Arial"/>
              </a:rPr>
              <a:t>Şefik</a:t>
            </a:r>
            <a:r>
              <a:rPr lang="tr-TR" sz="2400" spc="10" dirty="0">
                <a:latin typeface="Arial"/>
                <a:cs typeface="Arial"/>
              </a:rPr>
              <a:t> </a:t>
            </a:r>
            <a:r>
              <a:rPr sz="2400" b="1" dirty="0" err="1">
                <a:solidFill>
                  <a:srgbClr val="6F2F9F"/>
                </a:solidFill>
                <a:latin typeface="Arial"/>
                <a:cs typeface="Arial"/>
              </a:rPr>
              <a:t>Abamor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515" y="1470992"/>
            <a:ext cx="9353270" cy="5920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9592" y="657265"/>
            <a:ext cx="6924108" cy="763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250" dirty="0">
                <a:solidFill>
                  <a:srgbClr val="000000"/>
                </a:solidFill>
              </a:rPr>
              <a:t>Representative </a:t>
            </a:r>
            <a:r>
              <a:rPr spc="-240" dirty="0">
                <a:solidFill>
                  <a:srgbClr val="000000"/>
                </a:solidFill>
              </a:rPr>
              <a:t>Plant</a:t>
            </a:r>
            <a:r>
              <a:rPr spc="-1115" dirty="0">
                <a:solidFill>
                  <a:srgbClr val="000000"/>
                </a:solidFill>
              </a:rPr>
              <a:t> </a:t>
            </a:r>
            <a:r>
              <a:rPr spc="-245" dirty="0">
                <a:solidFill>
                  <a:srgbClr val="000000"/>
                </a:solidFill>
              </a:rPr>
              <a:t>Cell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9592" y="657265"/>
            <a:ext cx="4671060" cy="763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210" dirty="0">
                <a:solidFill>
                  <a:srgbClr val="000000"/>
                </a:solidFill>
              </a:rPr>
              <a:t>Plasma</a:t>
            </a:r>
            <a:r>
              <a:rPr spc="-705" dirty="0">
                <a:solidFill>
                  <a:srgbClr val="000000"/>
                </a:solidFill>
              </a:rPr>
              <a:t> </a:t>
            </a:r>
            <a:r>
              <a:rPr spc="-100" dirty="0">
                <a:solidFill>
                  <a:srgbClr val="000000"/>
                </a:solidFill>
              </a:rPr>
              <a:t>Membrane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0512" y="1615679"/>
            <a:ext cx="5750560" cy="163893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264160" indent="-252095">
              <a:lnSpc>
                <a:spcPct val="100000"/>
              </a:lnSpc>
              <a:spcBef>
                <a:spcPts val="880"/>
              </a:spcBef>
              <a:buChar char="•"/>
              <a:tabLst>
                <a:tab pos="264795" algn="l"/>
              </a:tabLst>
            </a:pPr>
            <a:r>
              <a:rPr sz="3100" spc="-30" dirty="0">
                <a:latin typeface="Arial"/>
                <a:cs typeface="Arial"/>
              </a:rPr>
              <a:t>Contains </a:t>
            </a:r>
            <a:r>
              <a:rPr sz="3100" spc="-5" dirty="0">
                <a:latin typeface="Arial"/>
                <a:cs typeface="Arial"/>
              </a:rPr>
              <a:t>cell</a:t>
            </a:r>
            <a:r>
              <a:rPr sz="3100" spc="35" dirty="0">
                <a:latin typeface="Arial"/>
                <a:cs typeface="Arial"/>
              </a:rPr>
              <a:t> </a:t>
            </a:r>
            <a:r>
              <a:rPr sz="3100" spc="-30" dirty="0">
                <a:latin typeface="Arial"/>
                <a:cs typeface="Arial"/>
              </a:rPr>
              <a:t>contents</a:t>
            </a:r>
            <a:endParaRPr sz="3100">
              <a:latin typeface="Arial"/>
              <a:cs typeface="Arial"/>
            </a:endParaRPr>
          </a:p>
          <a:p>
            <a:pPr marL="264160" marR="5080" indent="-252095">
              <a:lnSpc>
                <a:spcPts val="3700"/>
              </a:lnSpc>
              <a:spcBef>
                <a:spcPts val="915"/>
              </a:spcBef>
              <a:buChar char="•"/>
              <a:tabLst>
                <a:tab pos="264795" algn="l"/>
              </a:tabLst>
            </a:pPr>
            <a:r>
              <a:rPr sz="3100" spc="-10" dirty="0">
                <a:latin typeface="Arial"/>
                <a:cs typeface="Arial"/>
              </a:rPr>
              <a:t>Double </a:t>
            </a:r>
            <a:r>
              <a:rPr sz="3100" spc="-35" dirty="0">
                <a:latin typeface="Arial"/>
                <a:cs typeface="Arial"/>
              </a:rPr>
              <a:t>layer </a:t>
            </a:r>
            <a:r>
              <a:rPr sz="3100" spc="-5" dirty="0">
                <a:latin typeface="Arial"/>
                <a:cs typeface="Arial"/>
              </a:rPr>
              <a:t>of </a:t>
            </a:r>
            <a:r>
              <a:rPr sz="3100" spc="-15" dirty="0">
                <a:latin typeface="Arial"/>
                <a:cs typeface="Arial"/>
              </a:rPr>
              <a:t>phospholipids</a:t>
            </a:r>
            <a:r>
              <a:rPr sz="3100" spc="-195" dirty="0">
                <a:latin typeface="Arial"/>
                <a:cs typeface="Arial"/>
              </a:rPr>
              <a:t> </a:t>
            </a:r>
            <a:r>
              <a:rPr sz="3100" spc="-5" dirty="0">
                <a:latin typeface="Arial"/>
                <a:cs typeface="Arial"/>
              </a:rPr>
              <a:t>&amp;  </a:t>
            </a:r>
            <a:r>
              <a:rPr sz="3100" spc="-35" dirty="0">
                <a:latin typeface="Arial"/>
                <a:cs typeface="Arial"/>
              </a:rPr>
              <a:t>proteins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92019" y="3274484"/>
            <a:ext cx="5709361" cy="3952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9592" y="783962"/>
            <a:ext cx="7458075" cy="10919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0" spc="-65" dirty="0">
                <a:solidFill>
                  <a:srgbClr val="000000"/>
                </a:solidFill>
              </a:rPr>
              <a:t>Movement </a:t>
            </a:r>
            <a:r>
              <a:rPr sz="3500" spc="-105" dirty="0">
                <a:solidFill>
                  <a:srgbClr val="000000"/>
                </a:solidFill>
              </a:rPr>
              <a:t>Across </a:t>
            </a:r>
            <a:r>
              <a:rPr sz="3500" spc="-95" dirty="0">
                <a:solidFill>
                  <a:srgbClr val="000000"/>
                </a:solidFill>
              </a:rPr>
              <a:t>the</a:t>
            </a:r>
            <a:r>
              <a:rPr sz="3500" spc="-515" dirty="0">
                <a:solidFill>
                  <a:srgbClr val="000000"/>
                </a:solidFill>
              </a:rPr>
              <a:t> </a:t>
            </a:r>
            <a:r>
              <a:rPr sz="3500" spc="-80" dirty="0">
                <a:solidFill>
                  <a:srgbClr val="000000"/>
                </a:solidFill>
              </a:rPr>
              <a:t>Plasma</a:t>
            </a:r>
            <a:r>
              <a:rPr lang="tr-TR" sz="3500" spc="-80" dirty="0">
                <a:solidFill>
                  <a:srgbClr val="000000"/>
                </a:solidFill>
              </a:rPr>
              <a:t> </a:t>
            </a:r>
            <a:r>
              <a:rPr sz="3500" spc="-80" dirty="0">
                <a:solidFill>
                  <a:srgbClr val="000000"/>
                </a:solidFill>
              </a:rPr>
              <a:t>Membrane</a:t>
            </a:r>
            <a:endParaRPr sz="3500" dirty="0"/>
          </a:p>
        </p:txBody>
      </p:sp>
      <p:sp>
        <p:nvSpPr>
          <p:cNvPr id="3" name="object 3"/>
          <p:cNvSpPr txBox="1"/>
          <p:nvPr/>
        </p:nvSpPr>
        <p:spPr>
          <a:xfrm>
            <a:off x="1089592" y="2166911"/>
            <a:ext cx="7865745" cy="3222677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64160" indent="-252095">
              <a:lnSpc>
                <a:spcPct val="100000"/>
              </a:lnSpc>
              <a:spcBef>
                <a:spcPts val="390"/>
              </a:spcBef>
              <a:buChar char="•"/>
              <a:tabLst>
                <a:tab pos="264795" algn="l"/>
              </a:tabLst>
            </a:pPr>
            <a:r>
              <a:rPr sz="3100" spc="-5" dirty="0">
                <a:latin typeface="Arial"/>
                <a:cs typeface="Arial"/>
              </a:rPr>
              <a:t>A </a:t>
            </a:r>
            <a:r>
              <a:rPr sz="3100" spc="-20" dirty="0">
                <a:latin typeface="Arial"/>
                <a:cs typeface="Arial"/>
              </a:rPr>
              <a:t>few </a:t>
            </a:r>
            <a:r>
              <a:rPr sz="3100" spc="-10" dirty="0">
                <a:latin typeface="Arial"/>
                <a:cs typeface="Arial"/>
              </a:rPr>
              <a:t>molecules </a:t>
            </a:r>
            <a:r>
              <a:rPr sz="3100" spc="-40" dirty="0">
                <a:latin typeface="Arial"/>
                <a:cs typeface="Arial"/>
              </a:rPr>
              <a:t>move</a:t>
            </a:r>
            <a:r>
              <a:rPr sz="3100" spc="-250" dirty="0">
                <a:latin typeface="Arial"/>
                <a:cs typeface="Arial"/>
              </a:rPr>
              <a:t> </a:t>
            </a:r>
            <a:r>
              <a:rPr sz="3100" spc="-5" dirty="0">
                <a:latin typeface="Arial"/>
                <a:cs typeface="Arial"/>
              </a:rPr>
              <a:t>freely</a:t>
            </a:r>
            <a:endParaRPr sz="3100" dirty="0">
              <a:latin typeface="Arial"/>
              <a:cs typeface="Arial"/>
            </a:endParaRPr>
          </a:p>
          <a:p>
            <a:pPr marL="768350" lvl="1" indent="-252729">
              <a:lnSpc>
                <a:spcPct val="100000"/>
              </a:lnSpc>
              <a:spcBef>
                <a:spcPts val="250"/>
              </a:spcBef>
              <a:buChar char="•"/>
              <a:tabLst>
                <a:tab pos="768985" algn="l"/>
              </a:tabLst>
            </a:pPr>
            <a:r>
              <a:rPr sz="2650" spc="-100" dirty="0">
                <a:latin typeface="Arial"/>
                <a:cs typeface="Arial"/>
              </a:rPr>
              <a:t>Water, </a:t>
            </a:r>
            <a:r>
              <a:rPr sz="2650" spc="-5" dirty="0">
                <a:latin typeface="Arial"/>
                <a:cs typeface="Arial"/>
              </a:rPr>
              <a:t>Carbon </a:t>
            </a:r>
            <a:r>
              <a:rPr sz="2650" spc="-10" dirty="0">
                <a:latin typeface="Arial"/>
                <a:cs typeface="Arial"/>
              </a:rPr>
              <a:t>dioxide, </a:t>
            </a:r>
            <a:r>
              <a:rPr sz="2650" dirty="0">
                <a:latin typeface="Arial"/>
                <a:cs typeface="Arial"/>
              </a:rPr>
              <a:t>Ammonia,</a:t>
            </a:r>
            <a:r>
              <a:rPr sz="2650" spc="-385" dirty="0">
                <a:latin typeface="Arial"/>
                <a:cs typeface="Arial"/>
              </a:rPr>
              <a:t> </a:t>
            </a:r>
            <a:r>
              <a:rPr sz="2650" spc="-40" dirty="0">
                <a:latin typeface="Arial"/>
                <a:cs typeface="Arial"/>
              </a:rPr>
              <a:t>Oxygen</a:t>
            </a:r>
            <a:endParaRPr sz="265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3450" dirty="0">
              <a:latin typeface="Arial"/>
              <a:cs typeface="Arial"/>
            </a:endParaRPr>
          </a:p>
          <a:p>
            <a:pPr marL="264160" indent="-252095">
              <a:lnSpc>
                <a:spcPct val="100000"/>
              </a:lnSpc>
              <a:buChar char="•"/>
              <a:tabLst>
                <a:tab pos="264795" algn="l"/>
              </a:tabLst>
            </a:pPr>
            <a:r>
              <a:rPr sz="3100" spc="-10" dirty="0">
                <a:latin typeface="Arial"/>
                <a:cs typeface="Arial"/>
              </a:rPr>
              <a:t>Carrier </a:t>
            </a:r>
            <a:r>
              <a:rPr sz="3100" spc="-30" dirty="0">
                <a:latin typeface="Arial"/>
                <a:cs typeface="Arial"/>
              </a:rPr>
              <a:t>proteins </a:t>
            </a:r>
            <a:r>
              <a:rPr sz="3100" spc="-10" dirty="0">
                <a:latin typeface="Arial"/>
                <a:cs typeface="Arial"/>
              </a:rPr>
              <a:t>transport </a:t>
            </a:r>
            <a:r>
              <a:rPr sz="3100" spc="-5" dirty="0">
                <a:latin typeface="Arial"/>
                <a:cs typeface="Arial"/>
              </a:rPr>
              <a:t>some</a:t>
            </a:r>
            <a:r>
              <a:rPr sz="3100" spc="-90" dirty="0">
                <a:latin typeface="Arial"/>
                <a:cs typeface="Arial"/>
              </a:rPr>
              <a:t> </a:t>
            </a:r>
            <a:r>
              <a:rPr sz="3100" spc="-10" dirty="0">
                <a:latin typeface="Arial"/>
                <a:cs typeface="Arial"/>
              </a:rPr>
              <a:t>molecules</a:t>
            </a:r>
            <a:endParaRPr sz="3100" dirty="0">
              <a:latin typeface="Arial"/>
              <a:cs typeface="Arial"/>
            </a:endParaRPr>
          </a:p>
          <a:p>
            <a:pPr marL="768350" lvl="1" indent="-252729">
              <a:lnSpc>
                <a:spcPct val="100000"/>
              </a:lnSpc>
              <a:spcBef>
                <a:spcPts val="220"/>
              </a:spcBef>
              <a:buChar char="•"/>
              <a:tabLst>
                <a:tab pos="768985" algn="l"/>
              </a:tabLst>
            </a:pPr>
            <a:r>
              <a:rPr sz="2650" spc="-5" dirty="0">
                <a:latin typeface="Arial"/>
                <a:cs typeface="Arial"/>
              </a:rPr>
              <a:t>Proteins embedded in lipid</a:t>
            </a:r>
            <a:r>
              <a:rPr sz="2650" spc="-150" dirty="0">
                <a:latin typeface="Arial"/>
                <a:cs typeface="Arial"/>
              </a:rPr>
              <a:t> </a:t>
            </a:r>
            <a:r>
              <a:rPr sz="2650" spc="-35" dirty="0">
                <a:latin typeface="Arial"/>
                <a:cs typeface="Arial"/>
              </a:rPr>
              <a:t>bilayer</a:t>
            </a:r>
            <a:endParaRPr sz="2650" dirty="0">
              <a:latin typeface="Arial"/>
              <a:cs typeface="Arial"/>
            </a:endParaRPr>
          </a:p>
          <a:p>
            <a:pPr marL="768350" marR="5080" lvl="1" indent="-252095">
              <a:lnSpc>
                <a:spcPts val="2990"/>
              </a:lnSpc>
              <a:spcBef>
                <a:spcPts val="280"/>
              </a:spcBef>
              <a:buChar char="•"/>
              <a:tabLst>
                <a:tab pos="768985" algn="l"/>
              </a:tabLst>
            </a:pPr>
            <a:r>
              <a:rPr sz="2650" spc="-5" dirty="0">
                <a:latin typeface="Arial"/>
                <a:cs typeface="Arial"/>
              </a:rPr>
              <a:t>Fluid </a:t>
            </a:r>
            <a:r>
              <a:rPr sz="2650" dirty="0">
                <a:latin typeface="Arial"/>
                <a:cs typeface="Arial"/>
              </a:rPr>
              <a:t>mosaic model </a:t>
            </a:r>
            <a:r>
              <a:rPr sz="2650" spc="-5" dirty="0">
                <a:latin typeface="Arial"/>
                <a:cs typeface="Arial"/>
              </a:rPr>
              <a:t>– describes </a:t>
            </a:r>
            <a:r>
              <a:rPr sz="2650" dirty="0">
                <a:latin typeface="Arial"/>
                <a:cs typeface="Arial"/>
              </a:rPr>
              <a:t>fluid </a:t>
            </a:r>
            <a:r>
              <a:rPr sz="2650" spc="-25" dirty="0">
                <a:latin typeface="Arial"/>
                <a:cs typeface="Arial"/>
              </a:rPr>
              <a:t>nature </a:t>
            </a:r>
            <a:r>
              <a:rPr sz="2650" dirty="0">
                <a:latin typeface="Arial"/>
                <a:cs typeface="Arial"/>
              </a:rPr>
              <a:t>of</a:t>
            </a:r>
            <a:r>
              <a:rPr sz="2650" spc="-265" dirty="0">
                <a:latin typeface="Arial"/>
                <a:cs typeface="Arial"/>
              </a:rPr>
              <a:t> </a:t>
            </a:r>
            <a:r>
              <a:rPr sz="2650" spc="-5" dirty="0">
                <a:latin typeface="Arial"/>
                <a:cs typeface="Arial"/>
              </a:rPr>
              <a:t>a  </a:t>
            </a:r>
            <a:r>
              <a:rPr sz="2650" spc="-10" dirty="0">
                <a:latin typeface="Arial"/>
                <a:cs typeface="Arial"/>
              </a:rPr>
              <a:t>lipid</a:t>
            </a:r>
            <a:r>
              <a:rPr lang="tr-TR" sz="2650" dirty="0">
                <a:latin typeface="Arial"/>
                <a:cs typeface="Arial"/>
              </a:rPr>
              <a:t> </a:t>
            </a:r>
            <a:r>
              <a:rPr sz="2650" spc="-30" dirty="0">
                <a:latin typeface="Arial"/>
                <a:cs typeface="Arial"/>
              </a:rPr>
              <a:t>bilayer </a:t>
            </a:r>
            <a:r>
              <a:rPr sz="2650" spc="-15" dirty="0">
                <a:latin typeface="Arial"/>
                <a:cs typeface="Arial"/>
              </a:rPr>
              <a:t>with</a:t>
            </a:r>
            <a:r>
              <a:rPr sz="2650" spc="90" dirty="0">
                <a:latin typeface="Arial"/>
                <a:cs typeface="Arial"/>
              </a:rPr>
              <a:t> </a:t>
            </a:r>
            <a:r>
              <a:rPr sz="2650" spc="-5" dirty="0">
                <a:latin typeface="Arial"/>
                <a:cs typeface="Arial"/>
              </a:rPr>
              <a:t>proteins</a:t>
            </a:r>
            <a:endParaRPr sz="26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573" y="473545"/>
            <a:ext cx="9128252" cy="6508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8450" y="4295445"/>
            <a:ext cx="7304620" cy="3072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9592" y="657265"/>
            <a:ext cx="5628708" cy="763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0" dirty="0">
                <a:solidFill>
                  <a:srgbClr val="000000"/>
                </a:solidFill>
              </a:rPr>
              <a:t>Membrane</a:t>
            </a:r>
            <a:r>
              <a:rPr spc="-685" dirty="0">
                <a:solidFill>
                  <a:srgbClr val="000000"/>
                </a:solidFill>
              </a:rPr>
              <a:t> </a:t>
            </a:r>
            <a:r>
              <a:rPr spc="-215" dirty="0">
                <a:solidFill>
                  <a:srgbClr val="000000"/>
                </a:solidFill>
              </a:rPr>
              <a:t>Proteins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08659" y="1677005"/>
            <a:ext cx="5036185" cy="235902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401955" indent="-389890">
              <a:lnSpc>
                <a:spcPct val="100000"/>
              </a:lnSpc>
              <a:spcBef>
                <a:spcPts val="395"/>
              </a:spcBef>
              <a:buAutoNum type="arabicPeriod"/>
              <a:tabLst>
                <a:tab pos="402590" algn="l"/>
              </a:tabLst>
            </a:pPr>
            <a:r>
              <a:rPr sz="3100" spc="-10" dirty="0">
                <a:latin typeface="Arial"/>
                <a:cs typeface="Arial"/>
              </a:rPr>
              <a:t>Channels </a:t>
            </a:r>
            <a:r>
              <a:rPr sz="3100" spc="-5" dirty="0">
                <a:latin typeface="Arial"/>
                <a:cs typeface="Arial"/>
              </a:rPr>
              <a:t>or</a:t>
            </a:r>
            <a:r>
              <a:rPr sz="3100" spc="-105" dirty="0">
                <a:latin typeface="Arial"/>
                <a:cs typeface="Arial"/>
              </a:rPr>
              <a:t> </a:t>
            </a:r>
            <a:r>
              <a:rPr sz="3100" spc="-25" dirty="0">
                <a:latin typeface="Arial"/>
                <a:cs typeface="Arial"/>
              </a:rPr>
              <a:t>transporters</a:t>
            </a:r>
            <a:endParaRPr sz="3100">
              <a:latin typeface="Arial"/>
              <a:cs typeface="Arial"/>
            </a:endParaRPr>
          </a:p>
          <a:p>
            <a:pPr marL="768350" marR="832485" lvl="1" indent="-252729">
              <a:lnSpc>
                <a:spcPct val="100000"/>
              </a:lnSpc>
              <a:spcBef>
                <a:spcPts val="250"/>
              </a:spcBef>
              <a:buChar char="•"/>
              <a:tabLst>
                <a:tab pos="768985" algn="l"/>
              </a:tabLst>
            </a:pPr>
            <a:r>
              <a:rPr sz="2650" spc="-35" dirty="0">
                <a:latin typeface="Arial"/>
                <a:cs typeface="Arial"/>
              </a:rPr>
              <a:t>Move </a:t>
            </a:r>
            <a:r>
              <a:rPr sz="2650" spc="-5" dirty="0">
                <a:latin typeface="Arial"/>
                <a:cs typeface="Arial"/>
              </a:rPr>
              <a:t>molecules in </a:t>
            </a:r>
            <a:r>
              <a:rPr sz="2650" spc="5" dirty="0">
                <a:latin typeface="Arial"/>
                <a:cs typeface="Arial"/>
              </a:rPr>
              <a:t>one  </a:t>
            </a:r>
            <a:r>
              <a:rPr sz="2650" spc="-5" dirty="0">
                <a:latin typeface="Arial"/>
                <a:cs typeface="Arial"/>
              </a:rPr>
              <a:t>direction</a:t>
            </a:r>
            <a:endParaRPr sz="2650">
              <a:latin typeface="Arial"/>
              <a:cs typeface="Arial"/>
            </a:endParaRPr>
          </a:p>
          <a:p>
            <a:pPr marL="401955" indent="-389890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402590" algn="l"/>
              </a:tabLst>
            </a:pPr>
            <a:r>
              <a:rPr sz="3100" spc="-30" dirty="0">
                <a:latin typeface="Arial"/>
                <a:cs typeface="Arial"/>
              </a:rPr>
              <a:t>Receptors</a:t>
            </a:r>
            <a:endParaRPr sz="3100">
              <a:latin typeface="Arial"/>
              <a:cs typeface="Arial"/>
            </a:endParaRPr>
          </a:p>
          <a:p>
            <a:pPr marL="768350" lvl="1" indent="-252729">
              <a:lnSpc>
                <a:spcPct val="100000"/>
              </a:lnSpc>
              <a:spcBef>
                <a:spcPts val="225"/>
              </a:spcBef>
              <a:buChar char="•"/>
              <a:tabLst>
                <a:tab pos="768985" algn="l"/>
              </a:tabLst>
            </a:pPr>
            <a:r>
              <a:rPr sz="2650" spc="-35" dirty="0">
                <a:latin typeface="Arial"/>
                <a:cs typeface="Arial"/>
              </a:rPr>
              <a:t>Recognize </a:t>
            </a:r>
            <a:r>
              <a:rPr sz="2650" spc="-5" dirty="0">
                <a:latin typeface="Arial"/>
                <a:cs typeface="Arial"/>
              </a:rPr>
              <a:t>certain</a:t>
            </a:r>
            <a:r>
              <a:rPr sz="2650" spc="-10" dirty="0">
                <a:latin typeface="Arial"/>
                <a:cs typeface="Arial"/>
              </a:rPr>
              <a:t> </a:t>
            </a:r>
            <a:r>
              <a:rPr sz="2650" dirty="0">
                <a:latin typeface="Arial"/>
                <a:cs typeface="Arial"/>
              </a:rPr>
              <a:t>chemicals</a:t>
            </a:r>
            <a:endParaRPr sz="2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0512" y="457773"/>
            <a:ext cx="5512988" cy="7632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800" spc="-70" dirty="0">
                <a:solidFill>
                  <a:srgbClr val="000000"/>
                </a:solidFill>
              </a:rPr>
              <a:t>Membrane</a:t>
            </a:r>
            <a:r>
              <a:rPr sz="4800" spc="-630" dirty="0">
                <a:solidFill>
                  <a:srgbClr val="000000"/>
                </a:solidFill>
              </a:rPr>
              <a:t> </a:t>
            </a:r>
            <a:r>
              <a:rPr sz="4800" spc="-195" dirty="0">
                <a:solidFill>
                  <a:srgbClr val="000000"/>
                </a:solidFill>
              </a:rPr>
              <a:t>Proteins</a:t>
            </a:r>
            <a:endParaRPr sz="4800" dirty="0"/>
          </a:p>
        </p:txBody>
      </p:sp>
      <p:sp>
        <p:nvSpPr>
          <p:cNvPr id="3" name="object 3"/>
          <p:cNvSpPr txBox="1"/>
          <p:nvPr/>
        </p:nvSpPr>
        <p:spPr>
          <a:xfrm>
            <a:off x="1908659" y="1594256"/>
            <a:ext cx="4094479" cy="23577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401955" indent="-389890">
              <a:lnSpc>
                <a:spcPct val="100000"/>
              </a:lnSpc>
              <a:spcBef>
                <a:spcPts val="385"/>
              </a:spcBef>
              <a:buAutoNum type="arabicPeriod" startAt="3"/>
              <a:tabLst>
                <a:tab pos="402590" algn="l"/>
              </a:tabLst>
            </a:pPr>
            <a:r>
              <a:rPr sz="3100" spc="-35" dirty="0">
                <a:latin typeface="Arial"/>
                <a:cs typeface="Arial"/>
              </a:rPr>
              <a:t>Glycoproteins</a:t>
            </a:r>
            <a:endParaRPr sz="3100">
              <a:latin typeface="Arial"/>
              <a:cs typeface="Arial"/>
            </a:endParaRPr>
          </a:p>
          <a:p>
            <a:pPr marL="768350" lvl="1" indent="-252729">
              <a:lnSpc>
                <a:spcPct val="100000"/>
              </a:lnSpc>
              <a:spcBef>
                <a:spcPts val="250"/>
              </a:spcBef>
              <a:buChar char="•"/>
              <a:tabLst>
                <a:tab pos="768985" algn="l"/>
              </a:tabLst>
            </a:pPr>
            <a:r>
              <a:rPr sz="2650" dirty="0">
                <a:latin typeface="Arial"/>
                <a:cs typeface="Arial"/>
              </a:rPr>
              <a:t>Identify </a:t>
            </a:r>
            <a:r>
              <a:rPr sz="2650" spc="-5" dirty="0">
                <a:latin typeface="Arial"/>
                <a:cs typeface="Arial"/>
              </a:rPr>
              <a:t>cell</a:t>
            </a:r>
            <a:r>
              <a:rPr sz="2650" spc="-110" dirty="0">
                <a:latin typeface="Arial"/>
                <a:cs typeface="Arial"/>
              </a:rPr>
              <a:t> </a:t>
            </a:r>
            <a:r>
              <a:rPr sz="2650" spc="-10" dirty="0">
                <a:latin typeface="Arial"/>
                <a:cs typeface="Arial"/>
              </a:rPr>
              <a:t>type</a:t>
            </a:r>
            <a:endParaRPr sz="2650">
              <a:latin typeface="Arial"/>
              <a:cs typeface="Arial"/>
            </a:endParaRPr>
          </a:p>
          <a:p>
            <a:pPr marL="401955" indent="-389890">
              <a:lnSpc>
                <a:spcPct val="100000"/>
              </a:lnSpc>
              <a:spcBef>
                <a:spcPts val="630"/>
              </a:spcBef>
              <a:buAutoNum type="arabicPeriod" startAt="3"/>
              <a:tabLst>
                <a:tab pos="402590" algn="l"/>
              </a:tabLst>
            </a:pPr>
            <a:r>
              <a:rPr sz="3100" spc="-15" dirty="0">
                <a:latin typeface="Arial"/>
                <a:cs typeface="Arial"/>
              </a:rPr>
              <a:t>Enzymes</a:t>
            </a:r>
            <a:endParaRPr sz="3100">
              <a:latin typeface="Arial"/>
              <a:cs typeface="Arial"/>
            </a:endParaRPr>
          </a:p>
          <a:p>
            <a:pPr marL="768350" marR="5080" lvl="1" indent="-252729">
              <a:lnSpc>
                <a:spcPct val="100000"/>
              </a:lnSpc>
              <a:spcBef>
                <a:spcPts val="220"/>
              </a:spcBef>
              <a:buChar char="•"/>
              <a:tabLst>
                <a:tab pos="768985" algn="l"/>
              </a:tabLst>
            </a:pPr>
            <a:r>
              <a:rPr sz="2650" spc="-35" dirty="0">
                <a:latin typeface="Arial"/>
                <a:cs typeface="Arial"/>
              </a:rPr>
              <a:t>Catalyze </a:t>
            </a:r>
            <a:r>
              <a:rPr sz="2650" spc="-10" dirty="0">
                <a:latin typeface="Arial"/>
                <a:cs typeface="Arial"/>
              </a:rPr>
              <a:t>production </a:t>
            </a:r>
            <a:r>
              <a:rPr sz="2650" spc="5" dirty="0">
                <a:latin typeface="Arial"/>
                <a:cs typeface="Arial"/>
              </a:rPr>
              <a:t>of  </a:t>
            </a:r>
            <a:r>
              <a:rPr sz="2650" spc="-5" dirty="0">
                <a:latin typeface="Arial"/>
                <a:cs typeface="Arial"/>
              </a:rPr>
              <a:t>substances</a:t>
            </a:r>
            <a:endParaRPr sz="26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68450" y="4295445"/>
            <a:ext cx="7304620" cy="3072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9591" y="657265"/>
            <a:ext cx="6423025" cy="7579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204" dirty="0">
                <a:solidFill>
                  <a:srgbClr val="000000"/>
                </a:solidFill>
              </a:rPr>
              <a:t>Endoplasmic</a:t>
            </a:r>
            <a:r>
              <a:rPr lang="tr-TR" spc="-630" dirty="0">
                <a:solidFill>
                  <a:srgbClr val="000000"/>
                </a:solidFill>
              </a:rPr>
              <a:t> </a:t>
            </a:r>
            <a:r>
              <a:rPr spc="-240" dirty="0">
                <a:solidFill>
                  <a:srgbClr val="000000"/>
                </a:solidFill>
              </a:rPr>
              <a:t>Reticulum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04949" y="1799470"/>
            <a:ext cx="6423025" cy="407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4160" indent="-252095">
              <a:lnSpc>
                <a:spcPct val="100000"/>
              </a:lnSpc>
              <a:spcBef>
                <a:spcPts val="90"/>
              </a:spcBef>
              <a:buChar char="•"/>
              <a:tabLst>
                <a:tab pos="264795" algn="l"/>
              </a:tabLst>
            </a:pPr>
            <a:r>
              <a:rPr sz="3100" spc="-10" dirty="0">
                <a:latin typeface="Arial"/>
                <a:cs typeface="Arial"/>
              </a:rPr>
              <a:t>Helps </a:t>
            </a:r>
            <a:r>
              <a:rPr sz="3100" spc="-40" dirty="0">
                <a:latin typeface="Arial"/>
                <a:cs typeface="Arial"/>
              </a:rPr>
              <a:t>move </a:t>
            </a:r>
            <a:r>
              <a:rPr sz="3100" spc="-25" dirty="0">
                <a:latin typeface="Arial"/>
                <a:cs typeface="Arial"/>
              </a:rPr>
              <a:t>substances </a:t>
            </a:r>
            <a:r>
              <a:rPr sz="3100" spc="-15" dirty="0">
                <a:latin typeface="Arial"/>
                <a:cs typeface="Arial"/>
              </a:rPr>
              <a:t>within</a:t>
            </a:r>
            <a:r>
              <a:rPr sz="3100" spc="110" dirty="0">
                <a:latin typeface="Arial"/>
                <a:cs typeface="Arial"/>
              </a:rPr>
              <a:t> </a:t>
            </a:r>
            <a:r>
              <a:rPr sz="3100" spc="-10" dirty="0">
                <a:latin typeface="Arial"/>
                <a:cs typeface="Arial"/>
              </a:rPr>
              <a:t>cells</a:t>
            </a: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550">
              <a:latin typeface="Arial"/>
              <a:cs typeface="Arial"/>
            </a:endParaRPr>
          </a:p>
          <a:p>
            <a:pPr marL="264160" marR="1641475" indent="-252095">
              <a:lnSpc>
                <a:spcPts val="3700"/>
              </a:lnSpc>
              <a:spcBef>
                <a:spcPts val="5"/>
              </a:spcBef>
              <a:buChar char="•"/>
              <a:tabLst>
                <a:tab pos="264795" algn="l"/>
              </a:tabLst>
            </a:pPr>
            <a:r>
              <a:rPr sz="3100" spc="-15" dirty="0">
                <a:latin typeface="Arial"/>
                <a:cs typeface="Arial"/>
              </a:rPr>
              <a:t>Network </a:t>
            </a:r>
            <a:r>
              <a:rPr sz="3100" spc="-5" dirty="0">
                <a:latin typeface="Arial"/>
                <a:cs typeface="Arial"/>
              </a:rPr>
              <a:t>of</a:t>
            </a:r>
            <a:r>
              <a:rPr sz="3100" spc="-125" dirty="0">
                <a:latin typeface="Arial"/>
                <a:cs typeface="Arial"/>
              </a:rPr>
              <a:t> </a:t>
            </a:r>
            <a:r>
              <a:rPr sz="3100" spc="-30" dirty="0">
                <a:latin typeface="Arial"/>
                <a:cs typeface="Arial"/>
              </a:rPr>
              <a:t>interconnected  </a:t>
            </a:r>
            <a:r>
              <a:rPr sz="3100" spc="-35" dirty="0">
                <a:latin typeface="Arial"/>
                <a:cs typeface="Arial"/>
              </a:rPr>
              <a:t>membranes</a:t>
            </a: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4300">
              <a:latin typeface="Arial"/>
              <a:cs typeface="Arial"/>
            </a:endParaRPr>
          </a:p>
          <a:p>
            <a:pPr marL="264160" indent="-252095">
              <a:lnSpc>
                <a:spcPct val="100000"/>
              </a:lnSpc>
              <a:buChar char="•"/>
              <a:tabLst>
                <a:tab pos="264795" algn="l"/>
              </a:tabLst>
            </a:pPr>
            <a:r>
              <a:rPr sz="3100" spc="-114" dirty="0">
                <a:latin typeface="Arial"/>
                <a:cs typeface="Arial"/>
              </a:rPr>
              <a:t>Two</a:t>
            </a:r>
            <a:r>
              <a:rPr sz="3100" spc="-150" dirty="0">
                <a:latin typeface="Arial"/>
                <a:cs typeface="Arial"/>
              </a:rPr>
              <a:t> </a:t>
            </a:r>
            <a:r>
              <a:rPr sz="3100" spc="-15" dirty="0">
                <a:latin typeface="Arial"/>
                <a:cs typeface="Arial"/>
              </a:rPr>
              <a:t>types</a:t>
            </a:r>
            <a:endParaRPr sz="3100">
              <a:latin typeface="Arial"/>
              <a:cs typeface="Arial"/>
            </a:endParaRPr>
          </a:p>
          <a:p>
            <a:pPr marL="767715" lvl="1" indent="-252095">
              <a:lnSpc>
                <a:spcPct val="100000"/>
              </a:lnSpc>
              <a:spcBef>
                <a:spcPts val="220"/>
              </a:spcBef>
              <a:buChar char="•"/>
              <a:tabLst>
                <a:tab pos="768350" algn="l"/>
              </a:tabLst>
            </a:pPr>
            <a:r>
              <a:rPr sz="2650" spc="-30" dirty="0">
                <a:latin typeface="Arial"/>
                <a:cs typeface="Arial"/>
              </a:rPr>
              <a:t>Rough </a:t>
            </a:r>
            <a:r>
              <a:rPr sz="2650" dirty="0">
                <a:latin typeface="Arial"/>
                <a:cs typeface="Arial"/>
              </a:rPr>
              <a:t>endoplasmic</a:t>
            </a:r>
            <a:r>
              <a:rPr sz="2650" spc="-45" dirty="0">
                <a:latin typeface="Arial"/>
                <a:cs typeface="Arial"/>
              </a:rPr>
              <a:t> </a:t>
            </a:r>
            <a:r>
              <a:rPr sz="2650" spc="-5" dirty="0">
                <a:latin typeface="Arial"/>
                <a:cs typeface="Arial"/>
              </a:rPr>
              <a:t>reticulum</a:t>
            </a:r>
            <a:endParaRPr sz="2650">
              <a:latin typeface="Arial"/>
              <a:cs typeface="Arial"/>
            </a:endParaRPr>
          </a:p>
          <a:p>
            <a:pPr marL="767715" lvl="1" indent="-252095">
              <a:lnSpc>
                <a:spcPct val="100000"/>
              </a:lnSpc>
              <a:spcBef>
                <a:spcPts val="209"/>
              </a:spcBef>
              <a:buChar char="•"/>
              <a:tabLst>
                <a:tab pos="768350" algn="l"/>
              </a:tabLst>
            </a:pPr>
            <a:r>
              <a:rPr sz="2650" dirty="0">
                <a:latin typeface="Arial"/>
                <a:cs typeface="Arial"/>
              </a:rPr>
              <a:t>Smooth </a:t>
            </a:r>
            <a:r>
              <a:rPr sz="2650" spc="-5" dirty="0">
                <a:latin typeface="Arial"/>
                <a:cs typeface="Arial"/>
              </a:rPr>
              <a:t>endoplasmic</a:t>
            </a:r>
            <a:r>
              <a:rPr sz="2650" spc="-170" dirty="0">
                <a:latin typeface="Arial"/>
                <a:cs typeface="Arial"/>
              </a:rPr>
              <a:t> </a:t>
            </a:r>
            <a:r>
              <a:rPr sz="2650" spc="-5" dirty="0">
                <a:latin typeface="Arial"/>
                <a:cs typeface="Arial"/>
              </a:rPr>
              <a:t>reticulum</a:t>
            </a:r>
            <a:endParaRPr sz="2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15588" y="4114089"/>
            <a:ext cx="3845420" cy="3193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9592" y="698602"/>
            <a:ext cx="7381308" cy="6985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400" spc="-125" dirty="0">
                <a:solidFill>
                  <a:srgbClr val="000000"/>
                </a:solidFill>
              </a:rPr>
              <a:t>Rough </a:t>
            </a:r>
            <a:r>
              <a:rPr sz="4400" spc="-185" dirty="0">
                <a:solidFill>
                  <a:srgbClr val="000000"/>
                </a:solidFill>
              </a:rPr>
              <a:t>Endoplasmic</a:t>
            </a:r>
            <a:r>
              <a:rPr sz="4400" spc="-975" dirty="0">
                <a:solidFill>
                  <a:srgbClr val="000000"/>
                </a:solidFill>
              </a:rPr>
              <a:t> </a:t>
            </a:r>
            <a:r>
              <a:rPr sz="4400" spc="-235" dirty="0">
                <a:solidFill>
                  <a:srgbClr val="000000"/>
                </a:solidFill>
              </a:rPr>
              <a:t>Reticulum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1536700" y="1568450"/>
            <a:ext cx="6044565" cy="282638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64160" indent="-252095">
              <a:lnSpc>
                <a:spcPct val="100000"/>
              </a:lnSpc>
              <a:spcBef>
                <a:spcPts val="385"/>
              </a:spcBef>
              <a:buChar char="•"/>
              <a:tabLst>
                <a:tab pos="264795" algn="l"/>
              </a:tabLst>
            </a:pPr>
            <a:r>
              <a:rPr sz="3100" spc="-10" dirty="0">
                <a:latin typeface="Arial"/>
                <a:cs typeface="Arial"/>
              </a:rPr>
              <a:t>Ribosomes </a:t>
            </a:r>
            <a:r>
              <a:rPr sz="3100" spc="-25" dirty="0">
                <a:latin typeface="Arial"/>
                <a:cs typeface="Arial"/>
              </a:rPr>
              <a:t>attached </a:t>
            </a:r>
            <a:r>
              <a:rPr sz="3100" spc="-10" dirty="0">
                <a:latin typeface="Arial"/>
                <a:cs typeface="Arial"/>
              </a:rPr>
              <a:t>to</a:t>
            </a:r>
            <a:r>
              <a:rPr sz="3100" spc="-80" dirty="0">
                <a:latin typeface="Arial"/>
                <a:cs typeface="Arial"/>
              </a:rPr>
              <a:t> </a:t>
            </a:r>
            <a:r>
              <a:rPr sz="3100" spc="-25" dirty="0">
                <a:latin typeface="Arial"/>
                <a:cs typeface="Arial"/>
              </a:rPr>
              <a:t>surface</a:t>
            </a:r>
            <a:endParaRPr sz="3100" dirty="0">
              <a:latin typeface="Arial"/>
              <a:cs typeface="Arial"/>
            </a:endParaRPr>
          </a:p>
          <a:p>
            <a:pPr marL="767715" lvl="1" indent="-252095">
              <a:lnSpc>
                <a:spcPct val="100000"/>
              </a:lnSpc>
              <a:spcBef>
                <a:spcPts val="250"/>
              </a:spcBef>
              <a:buChar char="•"/>
              <a:tabLst>
                <a:tab pos="768350" algn="l"/>
              </a:tabLst>
            </a:pPr>
            <a:r>
              <a:rPr sz="2650" spc="-5" dirty="0">
                <a:latin typeface="Arial"/>
                <a:cs typeface="Arial"/>
              </a:rPr>
              <a:t>Manufacture</a:t>
            </a:r>
            <a:r>
              <a:rPr sz="2650" spc="-120" dirty="0">
                <a:latin typeface="Arial"/>
                <a:cs typeface="Arial"/>
              </a:rPr>
              <a:t> </a:t>
            </a:r>
            <a:r>
              <a:rPr sz="2650" spc="-5" dirty="0">
                <a:latin typeface="Arial"/>
                <a:cs typeface="Arial"/>
              </a:rPr>
              <a:t>protiens</a:t>
            </a:r>
            <a:endParaRPr sz="2650" dirty="0">
              <a:latin typeface="Arial"/>
              <a:cs typeface="Arial"/>
            </a:endParaRPr>
          </a:p>
          <a:p>
            <a:pPr marL="767715" marR="5080" lvl="1" indent="-252095">
              <a:lnSpc>
                <a:spcPct val="100000"/>
              </a:lnSpc>
              <a:spcBef>
                <a:spcPts val="204"/>
              </a:spcBef>
              <a:buChar char="•"/>
              <a:tabLst>
                <a:tab pos="768350" algn="l"/>
              </a:tabLst>
            </a:pPr>
            <a:r>
              <a:rPr sz="2650" spc="-5" dirty="0">
                <a:latin typeface="Arial"/>
                <a:cs typeface="Arial"/>
              </a:rPr>
              <a:t>Not all ribosomes </a:t>
            </a:r>
            <a:r>
              <a:rPr sz="2650" spc="-10" dirty="0">
                <a:latin typeface="Arial"/>
                <a:cs typeface="Arial"/>
              </a:rPr>
              <a:t>attached </a:t>
            </a:r>
            <a:r>
              <a:rPr sz="2650" spc="-15" dirty="0">
                <a:latin typeface="Arial"/>
                <a:cs typeface="Arial"/>
              </a:rPr>
              <a:t>to</a:t>
            </a:r>
            <a:r>
              <a:rPr sz="2650" spc="-210" dirty="0">
                <a:latin typeface="Arial"/>
                <a:cs typeface="Arial"/>
              </a:rPr>
              <a:t> </a:t>
            </a:r>
            <a:r>
              <a:rPr sz="2650" spc="-30" dirty="0">
                <a:latin typeface="Arial"/>
                <a:cs typeface="Arial"/>
              </a:rPr>
              <a:t>rough  </a:t>
            </a:r>
            <a:r>
              <a:rPr sz="2650" dirty="0">
                <a:latin typeface="Arial"/>
                <a:cs typeface="Arial"/>
              </a:rPr>
              <a:t>ER</a:t>
            </a:r>
          </a:p>
          <a:p>
            <a:pPr marL="264160" marR="1405255" indent="-252095">
              <a:lnSpc>
                <a:spcPts val="3710"/>
              </a:lnSpc>
              <a:spcBef>
                <a:spcPts val="755"/>
              </a:spcBef>
              <a:buChar char="•"/>
              <a:tabLst>
                <a:tab pos="264795" algn="l"/>
              </a:tabLst>
            </a:pPr>
            <a:r>
              <a:rPr sz="3100" spc="-30" dirty="0">
                <a:latin typeface="Arial"/>
                <a:cs typeface="Arial"/>
              </a:rPr>
              <a:t>May </a:t>
            </a:r>
            <a:r>
              <a:rPr sz="3100" spc="-10" dirty="0">
                <a:latin typeface="Arial"/>
                <a:cs typeface="Arial"/>
              </a:rPr>
              <a:t>modify </a:t>
            </a:r>
            <a:r>
              <a:rPr sz="3100" spc="-30" dirty="0">
                <a:latin typeface="Arial"/>
                <a:cs typeface="Arial"/>
              </a:rPr>
              <a:t>proteins </a:t>
            </a:r>
            <a:r>
              <a:rPr sz="3100" spc="-20" dirty="0">
                <a:latin typeface="Arial"/>
                <a:cs typeface="Arial"/>
              </a:rPr>
              <a:t>from  </a:t>
            </a:r>
            <a:r>
              <a:rPr sz="3100" spc="-10" dirty="0">
                <a:latin typeface="Arial"/>
                <a:cs typeface="Arial"/>
              </a:rPr>
              <a:t>ribosomes</a:t>
            </a:r>
            <a:endParaRPr sz="3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20047" y="3650631"/>
            <a:ext cx="6888174" cy="3788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9592" y="698602"/>
            <a:ext cx="7609908" cy="6985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400" spc="-125" dirty="0">
                <a:solidFill>
                  <a:srgbClr val="000000"/>
                </a:solidFill>
              </a:rPr>
              <a:t>Smooth </a:t>
            </a:r>
            <a:r>
              <a:rPr sz="4400" spc="-185" dirty="0">
                <a:solidFill>
                  <a:srgbClr val="000000"/>
                </a:solidFill>
              </a:rPr>
              <a:t>Endoplasmic</a:t>
            </a:r>
            <a:r>
              <a:rPr sz="4400" spc="-869" dirty="0">
                <a:solidFill>
                  <a:srgbClr val="000000"/>
                </a:solidFill>
              </a:rPr>
              <a:t> </a:t>
            </a:r>
            <a:r>
              <a:rPr sz="4400" spc="-240" dirty="0">
                <a:solidFill>
                  <a:srgbClr val="000000"/>
                </a:solidFill>
              </a:rPr>
              <a:t>Reticulum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1089592" y="1720850"/>
            <a:ext cx="5184140" cy="249999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264160" indent="-252095">
              <a:lnSpc>
                <a:spcPct val="100000"/>
              </a:lnSpc>
              <a:spcBef>
                <a:spcPts val="869"/>
              </a:spcBef>
              <a:buChar char="•"/>
              <a:tabLst>
                <a:tab pos="264795" algn="l"/>
              </a:tabLst>
            </a:pPr>
            <a:r>
              <a:rPr sz="3100" spc="-10" dirty="0">
                <a:latin typeface="Arial"/>
                <a:cs typeface="Arial"/>
              </a:rPr>
              <a:t>No </a:t>
            </a:r>
            <a:r>
              <a:rPr sz="3100" spc="-25" dirty="0">
                <a:latin typeface="Arial"/>
                <a:cs typeface="Arial"/>
              </a:rPr>
              <a:t>attached</a:t>
            </a:r>
            <a:r>
              <a:rPr sz="3100" spc="-10" dirty="0">
                <a:latin typeface="Arial"/>
                <a:cs typeface="Arial"/>
              </a:rPr>
              <a:t> ribosomes</a:t>
            </a:r>
            <a:endParaRPr sz="3100" dirty="0">
              <a:latin typeface="Arial"/>
              <a:cs typeface="Arial"/>
            </a:endParaRPr>
          </a:p>
          <a:p>
            <a:pPr marL="264160" marR="5080" indent="-252095">
              <a:lnSpc>
                <a:spcPts val="3710"/>
              </a:lnSpc>
              <a:spcBef>
                <a:spcPts val="910"/>
              </a:spcBef>
              <a:buChar char="•"/>
              <a:tabLst>
                <a:tab pos="264795" algn="l"/>
              </a:tabLst>
            </a:pPr>
            <a:r>
              <a:rPr sz="3100" spc="-10" dirty="0">
                <a:latin typeface="Arial"/>
                <a:cs typeface="Arial"/>
              </a:rPr>
              <a:t>Has </a:t>
            </a:r>
            <a:r>
              <a:rPr sz="3100" spc="-15" dirty="0">
                <a:latin typeface="Arial"/>
                <a:cs typeface="Arial"/>
              </a:rPr>
              <a:t>enzymes </a:t>
            </a:r>
            <a:r>
              <a:rPr sz="3100" spc="-5" dirty="0">
                <a:latin typeface="Arial"/>
                <a:cs typeface="Arial"/>
              </a:rPr>
              <a:t>that </a:t>
            </a:r>
            <a:r>
              <a:rPr sz="3100" spc="-10" dirty="0">
                <a:latin typeface="Arial"/>
                <a:cs typeface="Arial"/>
              </a:rPr>
              <a:t>help</a:t>
            </a:r>
            <a:r>
              <a:rPr sz="3100" spc="-225" dirty="0">
                <a:latin typeface="Arial"/>
                <a:cs typeface="Arial"/>
              </a:rPr>
              <a:t> </a:t>
            </a:r>
            <a:r>
              <a:rPr sz="3100" spc="-10" dirty="0">
                <a:latin typeface="Arial"/>
                <a:cs typeface="Arial"/>
              </a:rPr>
              <a:t>build  molecules</a:t>
            </a:r>
            <a:endParaRPr sz="3100" dirty="0">
              <a:latin typeface="Arial"/>
              <a:cs typeface="Arial"/>
            </a:endParaRPr>
          </a:p>
          <a:p>
            <a:pPr marL="768350" lvl="1" indent="-252729">
              <a:lnSpc>
                <a:spcPct val="100000"/>
              </a:lnSpc>
              <a:spcBef>
                <a:spcPts val="95"/>
              </a:spcBef>
              <a:buChar char="•"/>
              <a:tabLst>
                <a:tab pos="768985" algn="l"/>
              </a:tabLst>
            </a:pPr>
            <a:r>
              <a:rPr sz="2650" spc="-30" dirty="0">
                <a:latin typeface="Arial"/>
                <a:cs typeface="Arial"/>
              </a:rPr>
              <a:t>Carbohydrates</a:t>
            </a:r>
            <a:endParaRPr sz="2650" dirty="0">
              <a:latin typeface="Arial"/>
              <a:cs typeface="Arial"/>
            </a:endParaRPr>
          </a:p>
          <a:p>
            <a:pPr marL="768350" lvl="1" indent="-252729">
              <a:lnSpc>
                <a:spcPct val="100000"/>
              </a:lnSpc>
              <a:spcBef>
                <a:spcPts val="204"/>
              </a:spcBef>
              <a:buChar char="•"/>
              <a:tabLst>
                <a:tab pos="768985" algn="l"/>
              </a:tabLst>
            </a:pPr>
            <a:r>
              <a:rPr sz="2650" spc="-10" dirty="0">
                <a:latin typeface="Arial"/>
                <a:cs typeface="Arial"/>
              </a:rPr>
              <a:t>Lipids</a:t>
            </a:r>
            <a:endParaRPr sz="26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26016" y="3331576"/>
            <a:ext cx="4779060" cy="37547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9592" y="657265"/>
            <a:ext cx="4485708" cy="763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200" dirty="0">
                <a:solidFill>
                  <a:srgbClr val="000000"/>
                </a:solidFill>
              </a:rPr>
              <a:t>Golgi</a:t>
            </a:r>
            <a:r>
              <a:rPr spc="-670" dirty="0">
                <a:solidFill>
                  <a:srgbClr val="000000"/>
                </a:solidFill>
              </a:rPr>
              <a:t> </a:t>
            </a:r>
            <a:r>
              <a:rPr spc="-220" dirty="0">
                <a:solidFill>
                  <a:srgbClr val="000000"/>
                </a:solidFill>
              </a:rPr>
              <a:t>Apparatus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88910" y="1631968"/>
            <a:ext cx="5930900" cy="200913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64160" marR="5080" indent="-252095">
              <a:lnSpc>
                <a:spcPts val="3700"/>
              </a:lnSpc>
              <a:spcBef>
                <a:spcPts val="229"/>
              </a:spcBef>
              <a:buChar char="•"/>
              <a:tabLst>
                <a:tab pos="264795" algn="l"/>
              </a:tabLst>
            </a:pPr>
            <a:r>
              <a:rPr sz="3100" spc="-40" dirty="0">
                <a:latin typeface="Arial"/>
                <a:cs typeface="Arial"/>
              </a:rPr>
              <a:t>Involved </a:t>
            </a:r>
            <a:r>
              <a:rPr sz="3100" spc="-5" dirty="0">
                <a:latin typeface="Arial"/>
                <a:cs typeface="Arial"/>
              </a:rPr>
              <a:t>in </a:t>
            </a:r>
            <a:r>
              <a:rPr sz="3100" spc="-30" dirty="0">
                <a:latin typeface="Arial"/>
                <a:cs typeface="Arial"/>
              </a:rPr>
              <a:t>synthesis </a:t>
            </a:r>
            <a:r>
              <a:rPr sz="3100" spc="-5" dirty="0">
                <a:latin typeface="Arial"/>
                <a:cs typeface="Arial"/>
              </a:rPr>
              <a:t>of </a:t>
            </a:r>
            <a:r>
              <a:rPr sz="3100" spc="-30" dirty="0">
                <a:latin typeface="Arial"/>
                <a:cs typeface="Arial"/>
              </a:rPr>
              <a:t>plant </a:t>
            </a:r>
            <a:r>
              <a:rPr sz="3100" spc="-5" dirty="0">
                <a:latin typeface="Arial"/>
                <a:cs typeface="Arial"/>
              </a:rPr>
              <a:t>cell  </a:t>
            </a:r>
            <a:r>
              <a:rPr sz="3100" spc="-20" dirty="0">
                <a:latin typeface="Arial"/>
                <a:cs typeface="Arial"/>
              </a:rPr>
              <a:t>wall</a:t>
            </a:r>
            <a:endParaRPr sz="3100">
              <a:latin typeface="Arial"/>
              <a:cs typeface="Arial"/>
            </a:endParaRPr>
          </a:p>
          <a:p>
            <a:pPr marL="264160" marR="238125" indent="-252095">
              <a:lnSpc>
                <a:spcPts val="3710"/>
              </a:lnSpc>
              <a:spcBef>
                <a:spcPts val="795"/>
              </a:spcBef>
              <a:buChar char="•"/>
              <a:tabLst>
                <a:tab pos="264795" algn="l"/>
              </a:tabLst>
            </a:pPr>
            <a:r>
              <a:rPr sz="3100" spc="-30" dirty="0">
                <a:latin typeface="Arial"/>
                <a:cs typeface="Arial"/>
              </a:rPr>
              <a:t>Packaging </a:t>
            </a:r>
            <a:r>
              <a:rPr sz="3100" spc="-5" dirty="0">
                <a:latin typeface="Arial"/>
                <a:cs typeface="Arial"/>
              </a:rPr>
              <a:t>&amp; </a:t>
            </a:r>
            <a:r>
              <a:rPr sz="3100" spc="-10" dirty="0">
                <a:latin typeface="Arial"/>
                <a:cs typeface="Arial"/>
              </a:rPr>
              <a:t>shipping </a:t>
            </a:r>
            <a:r>
              <a:rPr sz="3100" spc="-25" dirty="0">
                <a:latin typeface="Arial"/>
                <a:cs typeface="Arial"/>
              </a:rPr>
              <a:t>station</a:t>
            </a:r>
            <a:r>
              <a:rPr sz="3100" spc="-155" dirty="0">
                <a:latin typeface="Arial"/>
                <a:cs typeface="Arial"/>
              </a:rPr>
              <a:t> </a:t>
            </a:r>
            <a:r>
              <a:rPr sz="3100" spc="-10" dirty="0">
                <a:latin typeface="Arial"/>
                <a:cs typeface="Arial"/>
              </a:rPr>
              <a:t>of  </a:t>
            </a:r>
            <a:r>
              <a:rPr sz="3100" spc="-5" dirty="0">
                <a:latin typeface="Arial"/>
                <a:cs typeface="Arial"/>
              </a:rPr>
              <a:t>cell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1409" y="657265"/>
            <a:ext cx="3958891" cy="7579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25" dirty="0"/>
              <a:t>What </a:t>
            </a:r>
            <a:r>
              <a:rPr spc="-105" dirty="0"/>
              <a:t>is</a:t>
            </a:r>
            <a:r>
              <a:rPr spc="-675" dirty="0"/>
              <a:t> </a:t>
            </a:r>
            <a:r>
              <a:rPr spc="-50" dirty="0"/>
              <a:t>a</a:t>
            </a:r>
            <a:r>
              <a:rPr lang="tr-TR" spc="-50" dirty="0"/>
              <a:t> </a:t>
            </a:r>
            <a:r>
              <a:rPr spc="-50" dirty="0"/>
              <a:t>Cell?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9592" y="2350954"/>
            <a:ext cx="8525510" cy="3786504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64160" marR="837565" indent="-252095">
              <a:lnSpc>
                <a:spcPts val="3700"/>
              </a:lnSpc>
              <a:spcBef>
                <a:spcPts val="229"/>
              </a:spcBef>
              <a:buChar char="•"/>
              <a:tabLst>
                <a:tab pos="264795" algn="l"/>
              </a:tabLst>
            </a:pPr>
            <a:r>
              <a:rPr sz="3100" spc="-5" dirty="0">
                <a:latin typeface="Arial"/>
                <a:cs typeface="Arial"/>
              </a:rPr>
              <a:t>All </a:t>
            </a:r>
            <a:r>
              <a:rPr sz="3100" spc="-15" dirty="0">
                <a:latin typeface="Arial"/>
                <a:cs typeface="Arial"/>
              </a:rPr>
              <a:t>living </a:t>
            </a:r>
            <a:r>
              <a:rPr sz="3100" spc="-10" dirty="0">
                <a:latin typeface="Arial"/>
                <a:cs typeface="Arial"/>
              </a:rPr>
              <a:t>things </a:t>
            </a:r>
            <a:r>
              <a:rPr sz="3100" spc="-25" dirty="0">
                <a:latin typeface="Arial"/>
                <a:cs typeface="Arial"/>
              </a:rPr>
              <a:t>are </a:t>
            </a:r>
            <a:r>
              <a:rPr sz="3100" spc="-10" dirty="0">
                <a:latin typeface="Arial"/>
                <a:cs typeface="Arial"/>
              </a:rPr>
              <a:t>made </a:t>
            </a:r>
            <a:r>
              <a:rPr sz="3100" spc="-25" dirty="0">
                <a:latin typeface="Arial"/>
                <a:cs typeface="Arial"/>
              </a:rPr>
              <a:t>from </a:t>
            </a:r>
            <a:r>
              <a:rPr sz="3100" spc="-10" dirty="0">
                <a:latin typeface="Arial"/>
                <a:cs typeface="Arial"/>
              </a:rPr>
              <a:t>one or</a:t>
            </a:r>
            <a:r>
              <a:rPr sz="3100" spc="-270" dirty="0">
                <a:latin typeface="Arial"/>
                <a:cs typeface="Arial"/>
              </a:rPr>
              <a:t> </a:t>
            </a:r>
            <a:r>
              <a:rPr sz="3100" spc="-30" dirty="0">
                <a:latin typeface="Arial"/>
                <a:cs typeface="Arial"/>
              </a:rPr>
              <a:t>more  </a:t>
            </a:r>
            <a:r>
              <a:rPr sz="3100" spc="-5" dirty="0">
                <a:latin typeface="Arial"/>
                <a:cs typeface="Arial"/>
              </a:rPr>
              <a:t>cells.</a:t>
            </a:r>
            <a:endParaRPr sz="3100">
              <a:latin typeface="Arial"/>
              <a:cs typeface="Arial"/>
            </a:endParaRPr>
          </a:p>
          <a:p>
            <a:pPr marL="264160" marR="5080" indent="-252095" algn="just">
              <a:lnSpc>
                <a:spcPts val="7409"/>
              </a:lnSpc>
              <a:spcBef>
                <a:spcPts val="720"/>
              </a:spcBef>
              <a:buChar char="•"/>
              <a:tabLst>
                <a:tab pos="264795" algn="l"/>
              </a:tabLst>
            </a:pPr>
            <a:r>
              <a:rPr sz="3100" spc="-5" dirty="0">
                <a:latin typeface="Arial"/>
                <a:cs typeface="Arial"/>
              </a:rPr>
              <a:t>A </a:t>
            </a:r>
            <a:r>
              <a:rPr sz="3100" b="1" spc="-20" dirty="0">
                <a:latin typeface="Arial"/>
                <a:cs typeface="Arial"/>
              </a:rPr>
              <a:t>cell </a:t>
            </a:r>
            <a:r>
              <a:rPr sz="3100" spc="-20" dirty="0">
                <a:latin typeface="Arial"/>
                <a:cs typeface="Arial"/>
              </a:rPr>
              <a:t>is </a:t>
            </a:r>
            <a:r>
              <a:rPr sz="3100" spc="-5" dirty="0">
                <a:latin typeface="Arial"/>
                <a:cs typeface="Arial"/>
              </a:rPr>
              <a:t>the </a:t>
            </a:r>
            <a:r>
              <a:rPr sz="3100" b="1" spc="-20" dirty="0">
                <a:solidFill>
                  <a:srgbClr val="6F2F9F"/>
                </a:solidFill>
                <a:latin typeface="Arial"/>
                <a:cs typeface="Arial"/>
              </a:rPr>
              <a:t>simplest </a:t>
            </a:r>
            <a:r>
              <a:rPr sz="3100" b="1" spc="-15" dirty="0">
                <a:solidFill>
                  <a:srgbClr val="6F2F9F"/>
                </a:solidFill>
                <a:latin typeface="Arial"/>
                <a:cs typeface="Arial"/>
              </a:rPr>
              <a:t>unit </a:t>
            </a:r>
            <a:r>
              <a:rPr sz="3100" b="1" spc="-10" dirty="0">
                <a:solidFill>
                  <a:srgbClr val="6F2F9F"/>
                </a:solidFill>
                <a:latin typeface="Arial"/>
                <a:cs typeface="Arial"/>
              </a:rPr>
              <a:t>of </a:t>
            </a:r>
            <a:r>
              <a:rPr sz="3100" b="1" spc="-25" dirty="0">
                <a:solidFill>
                  <a:srgbClr val="6F2F9F"/>
                </a:solidFill>
                <a:latin typeface="Arial"/>
                <a:cs typeface="Arial"/>
              </a:rPr>
              <a:t>life </a:t>
            </a:r>
            <a:r>
              <a:rPr sz="3100" b="1" spc="-15" dirty="0">
                <a:solidFill>
                  <a:srgbClr val="6F2F9F"/>
                </a:solidFill>
                <a:latin typeface="Arial"/>
                <a:cs typeface="Arial"/>
              </a:rPr>
              <a:t>and </a:t>
            </a:r>
            <a:r>
              <a:rPr sz="3100" b="1" spc="-10" dirty="0">
                <a:solidFill>
                  <a:srgbClr val="6F2F9F"/>
                </a:solidFill>
                <a:latin typeface="Arial"/>
                <a:cs typeface="Arial"/>
              </a:rPr>
              <a:t>they are  </a:t>
            </a:r>
            <a:r>
              <a:rPr sz="3100" b="1" spc="-20" dirty="0">
                <a:solidFill>
                  <a:srgbClr val="6F2F9F"/>
                </a:solidFill>
                <a:latin typeface="Arial"/>
                <a:cs typeface="Arial"/>
              </a:rPr>
              <a:t>responsible </a:t>
            </a:r>
            <a:r>
              <a:rPr sz="3100" b="1" spc="-30" dirty="0">
                <a:solidFill>
                  <a:srgbClr val="6F2F9F"/>
                </a:solidFill>
                <a:latin typeface="Arial"/>
                <a:cs typeface="Arial"/>
              </a:rPr>
              <a:t>for </a:t>
            </a:r>
            <a:r>
              <a:rPr sz="3100" b="1" spc="-25" dirty="0">
                <a:solidFill>
                  <a:srgbClr val="6F2F9F"/>
                </a:solidFill>
                <a:latin typeface="Arial"/>
                <a:cs typeface="Arial"/>
              </a:rPr>
              <a:t>keeping </a:t>
            </a:r>
            <a:r>
              <a:rPr sz="3100" b="1" spc="-5" dirty="0">
                <a:solidFill>
                  <a:srgbClr val="6F2F9F"/>
                </a:solidFill>
                <a:latin typeface="Arial"/>
                <a:cs typeface="Arial"/>
              </a:rPr>
              <a:t>an </a:t>
            </a:r>
            <a:r>
              <a:rPr sz="3100" b="1" spc="-25" dirty="0">
                <a:solidFill>
                  <a:srgbClr val="6F2F9F"/>
                </a:solidFill>
                <a:latin typeface="Arial"/>
                <a:cs typeface="Arial"/>
              </a:rPr>
              <a:t>organism </a:t>
            </a:r>
            <a:r>
              <a:rPr sz="3100" b="1" spc="-15" dirty="0">
                <a:solidFill>
                  <a:srgbClr val="6F2F9F"/>
                </a:solidFill>
                <a:latin typeface="Arial"/>
                <a:cs typeface="Arial"/>
              </a:rPr>
              <a:t>alive  </a:t>
            </a:r>
            <a:r>
              <a:rPr sz="3100" b="1" spc="-10" dirty="0">
                <a:solidFill>
                  <a:srgbClr val="6F2F9F"/>
                </a:solidFill>
                <a:latin typeface="Arial"/>
                <a:cs typeface="Arial"/>
              </a:rPr>
              <a:t>and</a:t>
            </a:r>
            <a:r>
              <a:rPr sz="3100" b="1" spc="83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3100" b="1" spc="-10" dirty="0">
                <a:solidFill>
                  <a:srgbClr val="6F2F9F"/>
                </a:solidFill>
                <a:latin typeface="Arial"/>
                <a:cs typeface="Arial"/>
              </a:rPr>
              <a:t>functioning.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7725" y="473534"/>
            <a:ext cx="7039305" cy="6563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2688" y="392983"/>
            <a:ext cx="3810011" cy="7632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800" spc="-225" dirty="0"/>
              <a:t>Cell</a:t>
            </a:r>
            <a:r>
              <a:rPr sz="4800" spc="-790" dirty="0"/>
              <a:t> </a:t>
            </a:r>
            <a:r>
              <a:rPr sz="4800" spc="-215" dirty="0"/>
              <a:t>Culture</a:t>
            </a:r>
            <a:endParaRPr sz="4800" dirty="0"/>
          </a:p>
        </p:txBody>
      </p:sp>
      <p:sp>
        <p:nvSpPr>
          <p:cNvPr id="3" name="object 3"/>
          <p:cNvSpPr txBox="1"/>
          <p:nvPr/>
        </p:nvSpPr>
        <p:spPr>
          <a:xfrm>
            <a:off x="1089592" y="1544071"/>
            <a:ext cx="8757920" cy="5408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4160" marR="8890" indent="-252095" algn="just">
              <a:lnSpc>
                <a:spcPct val="150900"/>
              </a:lnSpc>
              <a:spcBef>
                <a:spcPts val="95"/>
              </a:spcBef>
              <a:buChar char="•"/>
              <a:tabLst>
                <a:tab pos="264795" algn="l"/>
              </a:tabLst>
            </a:pPr>
            <a:r>
              <a:rPr sz="2850" dirty="0">
                <a:latin typeface="Arial"/>
                <a:cs typeface="Arial"/>
              </a:rPr>
              <a:t>Cell culture </a:t>
            </a:r>
            <a:r>
              <a:rPr sz="2850" spc="-30" dirty="0">
                <a:latin typeface="Arial"/>
                <a:cs typeface="Arial"/>
              </a:rPr>
              <a:t>refers </a:t>
            </a:r>
            <a:r>
              <a:rPr sz="2850" dirty="0">
                <a:latin typeface="Arial"/>
                <a:cs typeface="Arial"/>
              </a:rPr>
              <a:t>to</a:t>
            </a:r>
            <a:r>
              <a:rPr sz="285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850" u="heavy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the </a:t>
            </a:r>
            <a:r>
              <a:rPr sz="2850" u="heavy" spc="-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removal </a:t>
            </a:r>
            <a:r>
              <a:rPr sz="2850" u="heavy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of </a:t>
            </a:r>
            <a:r>
              <a:rPr sz="2850" u="heavy" spc="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cells </a:t>
            </a:r>
            <a:r>
              <a:rPr sz="2850" u="heavy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from </a:t>
            </a:r>
            <a:r>
              <a:rPr sz="2850" u="heavy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an  </a:t>
            </a:r>
            <a:r>
              <a:rPr sz="2850" u="heavy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animal or </a:t>
            </a:r>
            <a:r>
              <a:rPr sz="2850" u="heavy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plant </a:t>
            </a:r>
            <a:r>
              <a:rPr sz="2850" u="heavy" spc="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and </a:t>
            </a:r>
            <a:r>
              <a:rPr sz="2850" u="heavy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their subsequent </a:t>
            </a:r>
            <a:r>
              <a:rPr sz="2850" u="heavy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growth </a:t>
            </a:r>
            <a:r>
              <a:rPr sz="2850" u="heavy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in a  </a:t>
            </a:r>
            <a:r>
              <a:rPr sz="2850" u="heavy" spc="-2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favorable </a:t>
            </a:r>
            <a:r>
              <a:rPr sz="2850" u="heavy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artificial</a:t>
            </a:r>
            <a:r>
              <a:rPr sz="2850" u="heavy" spc="8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 </a:t>
            </a:r>
            <a:r>
              <a:rPr sz="2850" u="heavy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environment.</a:t>
            </a:r>
            <a:endParaRPr sz="2850" dirty="0">
              <a:latin typeface="Arial"/>
              <a:cs typeface="Arial"/>
            </a:endParaRPr>
          </a:p>
          <a:p>
            <a:pPr marL="264160" marR="5080" indent="-252095" algn="just">
              <a:lnSpc>
                <a:spcPct val="150900"/>
              </a:lnSpc>
              <a:spcBef>
                <a:spcPts val="1110"/>
              </a:spcBef>
              <a:buChar char="•"/>
              <a:tabLst>
                <a:tab pos="264795" algn="l"/>
              </a:tabLst>
            </a:pPr>
            <a:r>
              <a:rPr lang="tr-TR" sz="2850" dirty="0">
                <a:latin typeface="Arial"/>
                <a:cs typeface="Arial"/>
              </a:rPr>
              <a:t>C</a:t>
            </a:r>
            <a:r>
              <a:rPr sz="2850" dirty="0">
                <a:latin typeface="Arial"/>
                <a:cs typeface="Arial"/>
              </a:rPr>
              <a:t>ells </a:t>
            </a:r>
            <a:r>
              <a:rPr sz="2850" spc="-15" dirty="0">
                <a:latin typeface="Arial"/>
                <a:cs typeface="Arial"/>
              </a:rPr>
              <a:t>may </a:t>
            </a:r>
            <a:r>
              <a:rPr sz="2850" dirty="0">
                <a:latin typeface="Arial"/>
                <a:cs typeface="Arial"/>
              </a:rPr>
              <a:t>be </a:t>
            </a:r>
            <a:r>
              <a:rPr sz="2850" spc="-10" dirty="0">
                <a:latin typeface="Arial"/>
                <a:cs typeface="Arial"/>
              </a:rPr>
              <a:t>removed </a:t>
            </a:r>
            <a:r>
              <a:rPr sz="2850" spc="-5" dirty="0">
                <a:latin typeface="Arial"/>
                <a:cs typeface="Arial"/>
              </a:rPr>
              <a:t>from </a:t>
            </a:r>
            <a:r>
              <a:rPr sz="2850" spc="5" dirty="0">
                <a:latin typeface="Arial"/>
                <a:cs typeface="Arial"/>
              </a:rPr>
              <a:t>the tissue </a:t>
            </a:r>
            <a:r>
              <a:rPr sz="2850" spc="-5" dirty="0">
                <a:latin typeface="Arial"/>
                <a:cs typeface="Arial"/>
              </a:rPr>
              <a:t>directly  </a:t>
            </a:r>
            <a:r>
              <a:rPr sz="2850" dirty="0">
                <a:latin typeface="Arial"/>
                <a:cs typeface="Arial"/>
              </a:rPr>
              <a:t>and </a:t>
            </a:r>
            <a:r>
              <a:rPr sz="2850" spc="-10" dirty="0">
                <a:latin typeface="Arial"/>
                <a:cs typeface="Arial"/>
              </a:rPr>
              <a:t>disaggregated </a:t>
            </a:r>
            <a:r>
              <a:rPr sz="2850" dirty="0">
                <a:latin typeface="Arial"/>
                <a:cs typeface="Arial"/>
              </a:rPr>
              <a:t>by </a:t>
            </a:r>
            <a:r>
              <a:rPr sz="2850" spc="-5" dirty="0">
                <a:latin typeface="Arial"/>
                <a:cs typeface="Arial"/>
              </a:rPr>
              <a:t>enzymatic </a:t>
            </a:r>
            <a:r>
              <a:rPr sz="2850" dirty="0">
                <a:latin typeface="Arial"/>
                <a:cs typeface="Arial"/>
              </a:rPr>
              <a:t>or mechanical  means </a:t>
            </a:r>
            <a:r>
              <a:rPr sz="2850" spc="-25" dirty="0">
                <a:latin typeface="Arial"/>
                <a:cs typeface="Arial"/>
              </a:rPr>
              <a:t>before </a:t>
            </a:r>
            <a:r>
              <a:rPr sz="2850" spc="-5" dirty="0">
                <a:latin typeface="Arial"/>
                <a:cs typeface="Arial"/>
              </a:rPr>
              <a:t>cultivation, </a:t>
            </a:r>
            <a:r>
              <a:rPr sz="2850" dirty="0">
                <a:latin typeface="Arial"/>
                <a:cs typeface="Arial"/>
              </a:rPr>
              <a:t>or </a:t>
            </a:r>
            <a:r>
              <a:rPr sz="2850" spc="5" dirty="0">
                <a:latin typeface="Arial"/>
                <a:cs typeface="Arial"/>
              </a:rPr>
              <a:t>they </a:t>
            </a:r>
            <a:r>
              <a:rPr sz="2850" dirty="0">
                <a:latin typeface="Arial"/>
                <a:cs typeface="Arial"/>
              </a:rPr>
              <a:t>may be </a:t>
            </a:r>
            <a:r>
              <a:rPr sz="2850" spc="-10" dirty="0">
                <a:latin typeface="Arial"/>
                <a:cs typeface="Arial"/>
              </a:rPr>
              <a:t>derived  </a:t>
            </a:r>
            <a:r>
              <a:rPr sz="2850" dirty="0">
                <a:latin typeface="Arial"/>
                <a:cs typeface="Arial"/>
              </a:rPr>
              <a:t>from a cell line or cell </a:t>
            </a:r>
            <a:r>
              <a:rPr sz="2850" spc="-20" dirty="0">
                <a:latin typeface="Arial"/>
                <a:cs typeface="Arial"/>
              </a:rPr>
              <a:t>strain </a:t>
            </a:r>
            <a:r>
              <a:rPr sz="2850" dirty="0">
                <a:latin typeface="Arial"/>
                <a:cs typeface="Arial"/>
              </a:rPr>
              <a:t>that </a:t>
            </a:r>
            <a:r>
              <a:rPr sz="2850" spc="-5" dirty="0">
                <a:latin typeface="Arial"/>
                <a:cs typeface="Arial"/>
              </a:rPr>
              <a:t>has </a:t>
            </a:r>
            <a:r>
              <a:rPr sz="2850" dirty="0">
                <a:latin typeface="Arial"/>
                <a:cs typeface="Arial"/>
              </a:rPr>
              <a:t>already </a:t>
            </a:r>
            <a:r>
              <a:rPr sz="2850" spc="-5" dirty="0">
                <a:latin typeface="Arial"/>
                <a:cs typeface="Arial"/>
              </a:rPr>
              <a:t>been  already</a:t>
            </a:r>
            <a:r>
              <a:rPr sz="2850" spc="-35" dirty="0">
                <a:latin typeface="Arial"/>
                <a:cs typeface="Arial"/>
              </a:rPr>
              <a:t> </a:t>
            </a:r>
            <a:r>
              <a:rPr sz="2850" spc="-5" dirty="0">
                <a:latin typeface="Arial"/>
                <a:cs typeface="Arial"/>
              </a:rPr>
              <a:t>established.</a:t>
            </a:r>
            <a:endParaRPr sz="28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0744" y="1164669"/>
            <a:ext cx="8528050" cy="4252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160" marR="5080" indent="-252095" algn="just">
              <a:lnSpc>
                <a:spcPct val="149400"/>
              </a:lnSpc>
              <a:spcBef>
                <a:spcPts val="100"/>
              </a:spcBef>
              <a:buChar char="•"/>
              <a:tabLst>
                <a:tab pos="264795" algn="l"/>
              </a:tabLst>
            </a:pPr>
            <a:r>
              <a:rPr sz="3100" spc="-15" dirty="0">
                <a:latin typeface="Arial"/>
                <a:cs typeface="Arial"/>
              </a:rPr>
              <a:t>Cells, </a:t>
            </a:r>
            <a:r>
              <a:rPr sz="3100" spc="-30" dirty="0">
                <a:latin typeface="Arial"/>
                <a:cs typeface="Arial"/>
              </a:rPr>
              <a:t>removed </a:t>
            </a:r>
            <a:r>
              <a:rPr sz="3100" spc="-15" dirty="0">
                <a:latin typeface="Arial"/>
                <a:cs typeface="Arial"/>
              </a:rPr>
              <a:t>from </a:t>
            </a:r>
            <a:r>
              <a:rPr sz="3100" spc="-5" dirty="0">
                <a:latin typeface="Arial"/>
                <a:cs typeface="Arial"/>
              </a:rPr>
              <a:t>animal </a:t>
            </a:r>
            <a:r>
              <a:rPr sz="3100" spc="-10" dirty="0">
                <a:latin typeface="Arial"/>
                <a:cs typeface="Arial"/>
              </a:rPr>
              <a:t>tissue or </a:t>
            </a:r>
            <a:r>
              <a:rPr sz="3100" spc="-20" dirty="0">
                <a:latin typeface="Arial"/>
                <a:cs typeface="Arial"/>
              </a:rPr>
              <a:t>whole  </a:t>
            </a:r>
            <a:r>
              <a:rPr sz="3100" spc="-10" dirty="0">
                <a:latin typeface="Arial"/>
                <a:cs typeface="Arial"/>
              </a:rPr>
              <a:t>animals, </a:t>
            </a:r>
            <a:r>
              <a:rPr sz="3100" spc="-20" dirty="0">
                <a:latin typeface="Arial"/>
                <a:cs typeface="Arial"/>
              </a:rPr>
              <a:t>will </a:t>
            </a:r>
            <a:r>
              <a:rPr sz="3100" spc="-15" dirty="0">
                <a:latin typeface="Arial"/>
                <a:cs typeface="Arial"/>
              </a:rPr>
              <a:t>continue </a:t>
            </a:r>
            <a:r>
              <a:rPr sz="3100" spc="-10" dirty="0">
                <a:latin typeface="Arial"/>
                <a:cs typeface="Arial"/>
              </a:rPr>
              <a:t>to </a:t>
            </a:r>
            <a:r>
              <a:rPr sz="3100" spc="-20" dirty="0">
                <a:latin typeface="Arial"/>
                <a:cs typeface="Arial"/>
              </a:rPr>
              <a:t>grow if </a:t>
            </a:r>
            <a:r>
              <a:rPr sz="3100" spc="-10" dirty="0">
                <a:latin typeface="Arial"/>
                <a:cs typeface="Arial"/>
              </a:rPr>
              <a:t>supplied </a:t>
            </a:r>
            <a:r>
              <a:rPr sz="3100" spc="-15" dirty="0">
                <a:latin typeface="Arial"/>
                <a:cs typeface="Arial"/>
              </a:rPr>
              <a:t>with  </a:t>
            </a:r>
            <a:r>
              <a:rPr sz="3100" spc="-5" dirty="0">
                <a:latin typeface="Arial"/>
                <a:cs typeface="Arial"/>
              </a:rPr>
              <a:t>nutrients </a:t>
            </a:r>
            <a:r>
              <a:rPr sz="3100" spc="-10" dirty="0">
                <a:latin typeface="Arial"/>
                <a:cs typeface="Arial"/>
              </a:rPr>
              <a:t>and </a:t>
            </a:r>
            <a:r>
              <a:rPr sz="3100" spc="-35" dirty="0">
                <a:latin typeface="Arial"/>
                <a:cs typeface="Arial"/>
              </a:rPr>
              <a:t>growth</a:t>
            </a:r>
            <a:r>
              <a:rPr sz="3100" spc="-5" dirty="0">
                <a:latin typeface="Arial"/>
                <a:cs typeface="Arial"/>
              </a:rPr>
              <a:t> </a:t>
            </a:r>
            <a:r>
              <a:rPr sz="3100" spc="-25" dirty="0">
                <a:latin typeface="Arial"/>
                <a:cs typeface="Arial"/>
              </a:rPr>
              <a:t>factors.</a:t>
            </a: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250">
              <a:latin typeface="Arial"/>
              <a:cs typeface="Arial"/>
            </a:endParaRPr>
          </a:p>
          <a:p>
            <a:pPr marL="264160" marR="467359" indent="-252095">
              <a:lnSpc>
                <a:spcPts val="3710"/>
              </a:lnSpc>
              <a:buChar char="•"/>
              <a:tabLst>
                <a:tab pos="264795" algn="l"/>
              </a:tabLst>
            </a:pPr>
            <a:r>
              <a:rPr sz="3100" spc="-10" dirty="0">
                <a:latin typeface="Arial"/>
                <a:cs typeface="Arial"/>
              </a:rPr>
              <a:t>This </a:t>
            </a:r>
            <a:r>
              <a:rPr sz="3100" spc="-25" dirty="0">
                <a:latin typeface="Arial"/>
                <a:cs typeface="Arial"/>
              </a:rPr>
              <a:t>process </a:t>
            </a:r>
            <a:r>
              <a:rPr sz="3100" spc="-5" dirty="0">
                <a:latin typeface="Arial"/>
                <a:cs typeface="Arial"/>
              </a:rPr>
              <a:t>is called cell </a:t>
            </a:r>
            <a:r>
              <a:rPr sz="3100" spc="-10" dirty="0">
                <a:latin typeface="Arial"/>
                <a:cs typeface="Arial"/>
              </a:rPr>
              <a:t>culture. </a:t>
            </a:r>
            <a:r>
              <a:rPr sz="3100" spc="5" dirty="0">
                <a:latin typeface="Arial"/>
                <a:cs typeface="Arial"/>
              </a:rPr>
              <a:t>It </a:t>
            </a:r>
            <a:r>
              <a:rPr sz="3100" spc="-25" dirty="0">
                <a:latin typeface="Arial"/>
                <a:cs typeface="Arial"/>
              </a:rPr>
              <a:t>occurs</a:t>
            </a:r>
            <a:r>
              <a:rPr sz="3100" spc="-375" dirty="0">
                <a:latin typeface="Arial"/>
                <a:cs typeface="Arial"/>
              </a:rPr>
              <a:t> </a:t>
            </a:r>
            <a:r>
              <a:rPr sz="3100" spc="-10" dirty="0">
                <a:latin typeface="Arial"/>
                <a:cs typeface="Arial"/>
              </a:rPr>
              <a:t>in  </a:t>
            </a:r>
            <a:r>
              <a:rPr sz="3100" spc="-30" dirty="0">
                <a:latin typeface="Arial"/>
                <a:cs typeface="Arial"/>
              </a:rPr>
              <a:t>vitro</a:t>
            </a:r>
            <a:endParaRPr sz="3100">
              <a:latin typeface="Arial"/>
              <a:cs typeface="Arial"/>
            </a:endParaRPr>
          </a:p>
          <a:p>
            <a:pPr marL="264160">
              <a:lnSpc>
                <a:spcPct val="100000"/>
              </a:lnSpc>
              <a:spcBef>
                <a:spcPts val="1735"/>
              </a:spcBef>
            </a:pPr>
            <a:r>
              <a:rPr sz="3100" spc="-5" dirty="0">
                <a:latin typeface="Arial"/>
                <a:cs typeface="Arial"/>
              </a:rPr>
              <a:t>(‘in glass’) </a:t>
            </a:r>
            <a:r>
              <a:rPr sz="3100" spc="-10" dirty="0">
                <a:latin typeface="Arial"/>
                <a:cs typeface="Arial"/>
              </a:rPr>
              <a:t>as opposed to </a:t>
            </a:r>
            <a:r>
              <a:rPr sz="3100" spc="-5" dirty="0">
                <a:latin typeface="Arial"/>
                <a:cs typeface="Arial"/>
              </a:rPr>
              <a:t>in </a:t>
            </a:r>
            <a:r>
              <a:rPr sz="3100" spc="-45" dirty="0">
                <a:latin typeface="Arial"/>
                <a:cs typeface="Arial"/>
              </a:rPr>
              <a:t>vivo </a:t>
            </a:r>
            <a:r>
              <a:rPr sz="3100" spc="-5" dirty="0">
                <a:latin typeface="Arial"/>
                <a:cs typeface="Arial"/>
              </a:rPr>
              <a:t>(‘in</a:t>
            </a:r>
            <a:r>
              <a:rPr sz="3100" spc="-85" dirty="0">
                <a:latin typeface="Arial"/>
                <a:cs typeface="Arial"/>
              </a:rPr>
              <a:t> </a:t>
            </a:r>
            <a:r>
              <a:rPr sz="3100" spc="-30" dirty="0">
                <a:latin typeface="Arial"/>
                <a:cs typeface="Arial"/>
              </a:rPr>
              <a:t>life').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5403" y="678408"/>
            <a:ext cx="8893162" cy="64247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0744" y="1110934"/>
            <a:ext cx="8528685" cy="5102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160" marR="7620" indent="-252095" algn="just">
              <a:lnSpc>
                <a:spcPct val="149400"/>
              </a:lnSpc>
              <a:spcBef>
                <a:spcPts val="100"/>
              </a:spcBef>
              <a:buChar char="•"/>
              <a:tabLst>
                <a:tab pos="264795" algn="l"/>
              </a:tabLst>
            </a:pPr>
            <a:r>
              <a:rPr sz="3100" spc="-10" dirty="0">
                <a:latin typeface="Arial"/>
                <a:cs typeface="Arial"/>
              </a:rPr>
              <a:t>The culture </a:t>
            </a:r>
            <a:r>
              <a:rPr sz="3100" spc="-25" dirty="0">
                <a:latin typeface="Arial"/>
                <a:cs typeface="Arial"/>
              </a:rPr>
              <a:t>process </a:t>
            </a:r>
            <a:r>
              <a:rPr sz="3100" spc="-15" dirty="0">
                <a:latin typeface="Arial"/>
                <a:cs typeface="Arial"/>
              </a:rPr>
              <a:t>allows</a:t>
            </a:r>
            <a:r>
              <a:rPr sz="3100" spc="-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3100" u="heavy" spc="-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single </a:t>
            </a:r>
            <a:r>
              <a:rPr sz="3100" u="heavy" spc="-1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cells </a:t>
            </a:r>
            <a:r>
              <a:rPr sz="3100" u="heavy" spc="-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to </a:t>
            </a:r>
            <a:r>
              <a:rPr sz="3100" u="heavy" spc="-2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act </a:t>
            </a:r>
            <a:r>
              <a:rPr sz="3100" u="heavy" spc="-3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as  </a:t>
            </a:r>
            <a:r>
              <a:rPr sz="3100" u="heavy" spc="-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independent </a:t>
            </a:r>
            <a:r>
              <a:rPr sz="3100" u="heavy" spc="-2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units </a:t>
            </a:r>
            <a:r>
              <a:rPr sz="3100" u="heavy" spc="-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much </a:t>
            </a:r>
            <a:r>
              <a:rPr sz="3100" u="heavy" spc="-3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like </a:t>
            </a:r>
            <a:r>
              <a:rPr sz="3100" u="heavy" spc="-2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any microorganism  </a:t>
            </a:r>
            <a:r>
              <a:rPr sz="3100" u="heavy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such </a:t>
            </a:r>
            <a:r>
              <a:rPr sz="3100" u="heavy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as </a:t>
            </a:r>
            <a:r>
              <a:rPr sz="3100" u="heavy" spc="-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bacteria </a:t>
            </a:r>
            <a:r>
              <a:rPr sz="3100" u="heavy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or</a:t>
            </a:r>
            <a:r>
              <a:rPr sz="3100" u="heavy" spc="-15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 </a:t>
            </a:r>
            <a:r>
              <a:rPr sz="3100" u="heavy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fungi.</a:t>
            </a:r>
            <a:endParaRPr sz="3100">
              <a:latin typeface="Arial"/>
              <a:cs typeface="Arial"/>
            </a:endParaRPr>
          </a:p>
          <a:p>
            <a:pPr marL="264160" marR="5080" indent="-252095" algn="just">
              <a:lnSpc>
                <a:spcPct val="149400"/>
              </a:lnSpc>
              <a:spcBef>
                <a:spcPts val="1080"/>
              </a:spcBef>
              <a:buChar char="•"/>
              <a:tabLst>
                <a:tab pos="264795" algn="l"/>
              </a:tabLst>
            </a:pPr>
            <a:r>
              <a:rPr sz="3100" spc="-10" dirty="0">
                <a:latin typeface="Arial"/>
                <a:cs typeface="Arial"/>
              </a:rPr>
              <a:t>The </a:t>
            </a:r>
            <a:r>
              <a:rPr sz="3100" spc="-15" dirty="0">
                <a:latin typeface="Arial"/>
                <a:cs typeface="Arial"/>
              </a:rPr>
              <a:t>cells </a:t>
            </a:r>
            <a:r>
              <a:rPr sz="3100" spc="-25" dirty="0">
                <a:latin typeface="Arial"/>
                <a:cs typeface="Arial"/>
              </a:rPr>
              <a:t>are </a:t>
            </a:r>
            <a:r>
              <a:rPr sz="3100" spc="-15" dirty="0">
                <a:latin typeface="Arial"/>
                <a:cs typeface="Arial"/>
              </a:rPr>
              <a:t>capable </a:t>
            </a:r>
            <a:r>
              <a:rPr sz="3100" spc="-20" dirty="0">
                <a:latin typeface="Arial"/>
                <a:cs typeface="Arial"/>
              </a:rPr>
              <a:t>of </a:t>
            </a:r>
            <a:r>
              <a:rPr sz="3100" spc="-15" dirty="0">
                <a:latin typeface="Arial"/>
                <a:cs typeface="Arial"/>
              </a:rPr>
              <a:t>division </a:t>
            </a:r>
            <a:r>
              <a:rPr sz="3100" spc="-20" dirty="0">
                <a:latin typeface="Arial"/>
                <a:cs typeface="Arial"/>
              </a:rPr>
              <a:t>by mitosis </a:t>
            </a:r>
            <a:r>
              <a:rPr sz="3100" spc="-10" dirty="0">
                <a:latin typeface="Arial"/>
                <a:cs typeface="Arial"/>
              </a:rPr>
              <a:t>and  </a:t>
            </a:r>
            <a:r>
              <a:rPr sz="3100" spc="-5" dirty="0">
                <a:latin typeface="Arial"/>
                <a:cs typeface="Arial"/>
              </a:rPr>
              <a:t>the cell </a:t>
            </a:r>
            <a:r>
              <a:rPr sz="3100" spc="-15" dirty="0">
                <a:latin typeface="Arial"/>
                <a:cs typeface="Arial"/>
              </a:rPr>
              <a:t>population can continue </a:t>
            </a:r>
            <a:r>
              <a:rPr sz="3100" spc="-20" dirty="0">
                <a:latin typeface="Arial"/>
                <a:cs typeface="Arial"/>
              </a:rPr>
              <a:t>growth </a:t>
            </a:r>
            <a:r>
              <a:rPr sz="3100" spc="-15" dirty="0">
                <a:latin typeface="Arial"/>
                <a:cs typeface="Arial"/>
              </a:rPr>
              <a:t>until  limited </a:t>
            </a:r>
            <a:r>
              <a:rPr sz="3100" spc="-10" dirty="0">
                <a:latin typeface="Arial"/>
                <a:cs typeface="Arial"/>
              </a:rPr>
              <a:t>by some </a:t>
            </a:r>
            <a:r>
              <a:rPr sz="3100" spc="-25" dirty="0">
                <a:latin typeface="Arial"/>
                <a:cs typeface="Arial"/>
              </a:rPr>
              <a:t>parameter </a:t>
            </a:r>
            <a:r>
              <a:rPr sz="3100" spc="-10" dirty="0">
                <a:latin typeface="Arial"/>
                <a:cs typeface="Arial"/>
              </a:rPr>
              <a:t>such </a:t>
            </a:r>
            <a:r>
              <a:rPr sz="3100" spc="-20" dirty="0">
                <a:latin typeface="Arial"/>
                <a:cs typeface="Arial"/>
              </a:rPr>
              <a:t>as nutrient  </a:t>
            </a:r>
            <a:r>
              <a:rPr sz="3100" spc="-10" dirty="0">
                <a:latin typeface="Arial"/>
                <a:cs typeface="Arial"/>
              </a:rPr>
              <a:t>depletion.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0874" y="560857"/>
            <a:ext cx="8446490" cy="66329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7134" y="0"/>
            <a:ext cx="9583665" cy="7409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372" y="759005"/>
            <a:ext cx="9507753" cy="6300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533" y="789231"/>
            <a:ext cx="8970403" cy="6119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7781" y="560854"/>
            <a:ext cx="9635375" cy="64347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7592" y="728784"/>
            <a:ext cx="8449843" cy="61963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880" y="2099029"/>
            <a:ext cx="4869738" cy="4617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79185" y="2518829"/>
            <a:ext cx="4705179" cy="35263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46305" y="592531"/>
            <a:ext cx="2936240" cy="6299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950" b="1" spc="-25" dirty="0">
                <a:solidFill>
                  <a:srgbClr val="7030A0"/>
                </a:solidFill>
                <a:latin typeface="Carlito"/>
                <a:cs typeface="Carlito"/>
              </a:rPr>
              <a:t>Organ</a:t>
            </a:r>
            <a:r>
              <a:rPr sz="3950" b="1" spc="-15" dirty="0">
                <a:solidFill>
                  <a:srgbClr val="7030A0"/>
                </a:solidFill>
                <a:latin typeface="Carlito"/>
                <a:cs typeface="Carlito"/>
              </a:rPr>
              <a:t> </a:t>
            </a:r>
            <a:r>
              <a:rPr sz="3950" b="1" spc="-5" dirty="0">
                <a:solidFill>
                  <a:srgbClr val="7030A0"/>
                </a:solidFill>
                <a:latin typeface="Carlito"/>
                <a:cs typeface="Carlito"/>
              </a:rPr>
              <a:t>Culture</a:t>
            </a:r>
            <a:endParaRPr sz="39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0468" y="1044478"/>
            <a:ext cx="9692475" cy="58806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1778" y="1121727"/>
            <a:ext cx="7764729" cy="5118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1700" y="501650"/>
            <a:ext cx="3995478" cy="763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215" dirty="0"/>
              <a:t>Primary</a:t>
            </a:r>
            <a:r>
              <a:rPr spc="-770" dirty="0"/>
              <a:t> </a:t>
            </a:r>
            <a:r>
              <a:rPr spc="-235" dirty="0"/>
              <a:t>Culture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1722" y="1873250"/>
            <a:ext cx="8529955" cy="402526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4160" marR="6985" indent="-252095" algn="just">
              <a:lnSpc>
                <a:spcPct val="89600"/>
              </a:lnSpc>
              <a:spcBef>
                <a:spcPts val="480"/>
              </a:spcBef>
              <a:buChar char="•"/>
              <a:tabLst>
                <a:tab pos="264795" algn="l"/>
              </a:tabLst>
            </a:pPr>
            <a:r>
              <a:rPr sz="3100" spc="-5" dirty="0">
                <a:latin typeface="Arial"/>
                <a:cs typeface="Arial"/>
              </a:rPr>
              <a:t>Primary </a:t>
            </a:r>
            <a:r>
              <a:rPr sz="3100" spc="-15" dirty="0">
                <a:latin typeface="Arial"/>
                <a:cs typeface="Arial"/>
              </a:rPr>
              <a:t>culture </a:t>
            </a:r>
            <a:r>
              <a:rPr sz="3100" spc="-45" dirty="0">
                <a:latin typeface="Arial"/>
                <a:cs typeface="Arial"/>
              </a:rPr>
              <a:t>refers </a:t>
            </a:r>
            <a:r>
              <a:rPr sz="3100" spc="-10" dirty="0">
                <a:latin typeface="Arial"/>
                <a:cs typeface="Arial"/>
              </a:rPr>
              <a:t>to </a:t>
            </a:r>
            <a:r>
              <a:rPr sz="3100" spc="-5" dirty="0">
                <a:latin typeface="Arial"/>
                <a:cs typeface="Arial"/>
              </a:rPr>
              <a:t>the </a:t>
            </a:r>
            <a:r>
              <a:rPr sz="3100" spc="-30" dirty="0">
                <a:latin typeface="Arial"/>
                <a:cs typeface="Arial"/>
              </a:rPr>
              <a:t>stage </a:t>
            </a:r>
            <a:r>
              <a:rPr sz="3100" spc="-20" dirty="0">
                <a:latin typeface="Arial"/>
                <a:cs typeface="Arial"/>
              </a:rPr>
              <a:t>of </a:t>
            </a:r>
            <a:r>
              <a:rPr sz="3100" spc="-15" dirty="0">
                <a:latin typeface="Arial"/>
                <a:cs typeface="Arial"/>
              </a:rPr>
              <a:t>the culture  </a:t>
            </a:r>
            <a:r>
              <a:rPr sz="3100" spc="-20" dirty="0">
                <a:latin typeface="Arial"/>
                <a:cs typeface="Arial"/>
              </a:rPr>
              <a:t>after </a:t>
            </a:r>
            <a:r>
              <a:rPr sz="3100" dirty="0">
                <a:latin typeface="Arial"/>
                <a:cs typeface="Arial"/>
              </a:rPr>
              <a:t>the </a:t>
            </a:r>
            <a:r>
              <a:rPr sz="3100" spc="-15" dirty="0">
                <a:latin typeface="Arial"/>
                <a:cs typeface="Arial"/>
              </a:rPr>
              <a:t>cells </a:t>
            </a:r>
            <a:r>
              <a:rPr sz="3100" spc="-25" dirty="0">
                <a:latin typeface="Arial"/>
                <a:cs typeface="Arial"/>
              </a:rPr>
              <a:t>are </a:t>
            </a:r>
            <a:r>
              <a:rPr sz="3100" spc="-20" dirty="0">
                <a:latin typeface="Arial"/>
                <a:cs typeface="Arial"/>
              </a:rPr>
              <a:t>isolated from </a:t>
            </a:r>
            <a:r>
              <a:rPr sz="3100" spc="-10" dirty="0">
                <a:latin typeface="Arial"/>
                <a:cs typeface="Arial"/>
              </a:rPr>
              <a:t>the tissue and  </a:t>
            </a:r>
            <a:r>
              <a:rPr sz="3100" spc="-30" dirty="0">
                <a:latin typeface="Arial"/>
                <a:cs typeface="Arial"/>
              </a:rPr>
              <a:t>proliferated </a:t>
            </a:r>
            <a:r>
              <a:rPr sz="3100" spc="-10" dirty="0">
                <a:latin typeface="Arial"/>
                <a:cs typeface="Arial"/>
              </a:rPr>
              <a:t>under the </a:t>
            </a:r>
            <a:r>
              <a:rPr sz="3100" spc="-25" dirty="0">
                <a:latin typeface="Arial"/>
                <a:cs typeface="Arial"/>
              </a:rPr>
              <a:t>appropriate </a:t>
            </a:r>
            <a:r>
              <a:rPr sz="3100" spc="-20" dirty="0">
                <a:latin typeface="Arial"/>
                <a:cs typeface="Arial"/>
              </a:rPr>
              <a:t>conditions  </a:t>
            </a:r>
            <a:r>
              <a:rPr sz="3100" spc="-10" dirty="0">
                <a:latin typeface="Arial"/>
                <a:cs typeface="Arial"/>
              </a:rPr>
              <a:t>until </a:t>
            </a:r>
            <a:r>
              <a:rPr sz="3100" spc="-15" dirty="0">
                <a:latin typeface="Arial"/>
                <a:cs typeface="Arial"/>
              </a:rPr>
              <a:t>they </a:t>
            </a:r>
            <a:r>
              <a:rPr sz="3100" spc="-10" dirty="0">
                <a:latin typeface="Arial"/>
                <a:cs typeface="Arial"/>
              </a:rPr>
              <a:t>occupy </a:t>
            </a:r>
            <a:r>
              <a:rPr sz="3100" spc="-5" dirty="0">
                <a:latin typeface="Arial"/>
                <a:cs typeface="Arial"/>
              </a:rPr>
              <a:t>all </a:t>
            </a:r>
            <a:r>
              <a:rPr sz="3100" spc="-20" dirty="0">
                <a:latin typeface="Arial"/>
                <a:cs typeface="Arial"/>
              </a:rPr>
              <a:t>of </a:t>
            </a:r>
            <a:r>
              <a:rPr sz="3100" spc="-5" dirty="0">
                <a:latin typeface="Arial"/>
                <a:cs typeface="Arial"/>
              </a:rPr>
              <a:t>the </a:t>
            </a:r>
            <a:r>
              <a:rPr sz="3100" spc="-25" dirty="0">
                <a:latin typeface="Arial"/>
                <a:cs typeface="Arial"/>
              </a:rPr>
              <a:t>available substrate  </a:t>
            </a:r>
            <a:r>
              <a:rPr sz="3100" dirty="0">
                <a:latin typeface="Arial"/>
                <a:cs typeface="Arial"/>
              </a:rPr>
              <a:t>(i.e., reach</a:t>
            </a:r>
            <a:r>
              <a:rPr sz="3100" spc="685" dirty="0">
                <a:latin typeface="Arial"/>
                <a:cs typeface="Arial"/>
              </a:rPr>
              <a:t> </a:t>
            </a:r>
            <a:r>
              <a:rPr sz="3100" spc="-15" dirty="0">
                <a:latin typeface="Arial"/>
                <a:cs typeface="Arial"/>
              </a:rPr>
              <a:t>confluence).</a:t>
            </a:r>
            <a:endParaRPr sz="3100" dirty="0">
              <a:latin typeface="Arial"/>
              <a:cs typeface="Arial"/>
            </a:endParaRPr>
          </a:p>
          <a:p>
            <a:pPr marL="264160" marR="5080" indent="-252095" algn="just">
              <a:lnSpc>
                <a:spcPct val="89600"/>
              </a:lnSpc>
              <a:spcBef>
                <a:spcPts val="1110"/>
              </a:spcBef>
              <a:buChar char="•"/>
              <a:tabLst>
                <a:tab pos="264795" algn="l"/>
              </a:tabLst>
            </a:pPr>
            <a:r>
              <a:rPr sz="3100" spc="-35" dirty="0">
                <a:latin typeface="Arial"/>
                <a:cs typeface="Arial"/>
              </a:rPr>
              <a:t>At </a:t>
            </a:r>
            <a:r>
              <a:rPr sz="3100" spc="-10" dirty="0">
                <a:latin typeface="Arial"/>
                <a:cs typeface="Arial"/>
              </a:rPr>
              <a:t>this </a:t>
            </a:r>
            <a:r>
              <a:rPr sz="3100" spc="-25" dirty="0">
                <a:latin typeface="Arial"/>
                <a:cs typeface="Arial"/>
              </a:rPr>
              <a:t>stage, </a:t>
            </a:r>
            <a:r>
              <a:rPr sz="3100" spc="-5" dirty="0">
                <a:latin typeface="Arial"/>
                <a:cs typeface="Arial"/>
              </a:rPr>
              <a:t>the </a:t>
            </a:r>
            <a:r>
              <a:rPr sz="3100" spc="-10" dirty="0">
                <a:latin typeface="Arial"/>
                <a:cs typeface="Arial"/>
              </a:rPr>
              <a:t>cells </a:t>
            </a:r>
            <a:r>
              <a:rPr sz="3100" spc="-40" dirty="0">
                <a:latin typeface="Arial"/>
                <a:cs typeface="Arial"/>
              </a:rPr>
              <a:t>have </a:t>
            </a:r>
            <a:r>
              <a:rPr sz="3100" spc="-10" dirty="0">
                <a:latin typeface="Arial"/>
                <a:cs typeface="Arial"/>
              </a:rPr>
              <a:t>to be </a:t>
            </a:r>
            <a:r>
              <a:rPr sz="3100" spc="-20" dirty="0">
                <a:latin typeface="Arial"/>
                <a:cs typeface="Arial"/>
              </a:rPr>
              <a:t>subcultured  </a:t>
            </a:r>
            <a:r>
              <a:rPr sz="3100" spc="-10" dirty="0">
                <a:latin typeface="Arial"/>
                <a:cs typeface="Arial"/>
              </a:rPr>
              <a:t>(i.e., </a:t>
            </a:r>
            <a:r>
              <a:rPr sz="3100" spc="-20" dirty="0">
                <a:latin typeface="Arial"/>
                <a:cs typeface="Arial"/>
              </a:rPr>
              <a:t>passaged) by </a:t>
            </a:r>
            <a:r>
              <a:rPr sz="3100" spc="-25" dirty="0">
                <a:latin typeface="Arial"/>
                <a:cs typeface="Arial"/>
              </a:rPr>
              <a:t>transferring </a:t>
            </a:r>
            <a:r>
              <a:rPr sz="3100" spc="-5" dirty="0">
                <a:latin typeface="Arial"/>
                <a:cs typeface="Arial"/>
              </a:rPr>
              <a:t>them </a:t>
            </a:r>
            <a:r>
              <a:rPr sz="3100" spc="-25" dirty="0">
                <a:latin typeface="Arial"/>
                <a:cs typeface="Arial"/>
              </a:rPr>
              <a:t>to </a:t>
            </a:r>
            <a:r>
              <a:rPr sz="3100" spc="-5" dirty="0">
                <a:latin typeface="Arial"/>
                <a:cs typeface="Arial"/>
              </a:rPr>
              <a:t>a </a:t>
            </a:r>
            <a:r>
              <a:rPr sz="3100" spc="-10" dirty="0">
                <a:latin typeface="Arial"/>
                <a:cs typeface="Arial"/>
              </a:rPr>
              <a:t>new  </a:t>
            </a:r>
            <a:r>
              <a:rPr sz="3100" spc="-15" dirty="0">
                <a:latin typeface="Arial"/>
                <a:cs typeface="Arial"/>
              </a:rPr>
              <a:t>vessel </a:t>
            </a:r>
            <a:r>
              <a:rPr sz="3100" spc="-25" dirty="0">
                <a:latin typeface="Arial"/>
                <a:cs typeface="Arial"/>
              </a:rPr>
              <a:t>with </a:t>
            </a:r>
            <a:r>
              <a:rPr sz="3100" spc="-15" dirty="0">
                <a:latin typeface="Arial"/>
                <a:cs typeface="Arial"/>
              </a:rPr>
              <a:t>fresh </a:t>
            </a:r>
            <a:r>
              <a:rPr sz="3100" spc="-30" dirty="0">
                <a:latin typeface="Arial"/>
                <a:cs typeface="Arial"/>
              </a:rPr>
              <a:t>growth </a:t>
            </a:r>
            <a:r>
              <a:rPr sz="3100" spc="-10" dirty="0">
                <a:latin typeface="Arial"/>
                <a:cs typeface="Arial"/>
              </a:rPr>
              <a:t>medium to </a:t>
            </a:r>
            <a:r>
              <a:rPr sz="3100" spc="-25" dirty="0">
                <a:latin typeface="Arial"/>
                <a:cs typeface="Arial"/>
              </a:rPr>
              <a:t>provide  </a:t>
            </a:r>
            <a:r>
              <a:rPr sz="3100" spc="-30" dirty="0">
                <a:latin typeface="Arial"/>
                <a:cs typeface="Arial"/>
              </a:rPr>
              <a:t>more </a:t>
            </a:r>
            <a:r>
              <a:rPr sz="3100" spc="-25" dirty="0">
                <a:latin typeface="Arial"/>
                <a:cs typeface="Arial"/>
              </a:rPr>
              <a:t>room </a:t>
            </a:r>
            <a:r>
              <a:rPr sz="3100" spc="-20" dirty="0">
                <a:latin typeface="Arial"/>
                <a:cs typeface="Arial"/>
              </a:rPr>
              <a:t>for </a:t>
            </a:r>
            <a:r>
              <a:rPr sz="3100" spc="-30" dirty="0">
                <a:latin typeface="Arial"/>
                <a:cs typeface="Arial"/>
              </a:rPr>
              <a:t>continued</a:t>
            </a:r>
            <a:r>
              <a:rPr sz="3100" spc="40" dirty="0">
                <a:latin typeface="Arial"/>
                <a:cs typeface="Arial"/>
              </a:rPr>
              <a:t> </a:t>
            </a:r>
            <a:r>
              <a:rPr sz="3100" spc="-35" dirty="0">
                <a:latin typeface="Arial"/>
                <a:cs typeface="Arial"/>
              </a:rPr>
              <a:t>growth.</a:t>
            </a:r>
            <a:endParaRPr sz="3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02246" y="349408"/>
            <a:ext cx="2339853" cy="763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245" dirty="0"/>
              <a:t>Cell</a:t>
            </a:r>
            <a:r>
              <a:rPr spc="-830" dirty="0"/>
              <a:t> </a:t>
            </a:r>
            <a:r>
              <a:rPr spc="-225" dirty="0"/>
              <a:t>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640" y="1420470"/>
            <a:ext cx="1960880" cy="1437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160" marR="5080" indent="-252095">
              <a:lnSpc>
                <a:spcPct val="149300"/>
              </a:lnSpc>
              <a:spcBef>
                <a:spcPts val="100"/>
              </a:spcBef>
              <a:buChar char="•"/>
              <a:tabLst>
                <a:tab pos="264795" algn="l"/>
                <a:tab pos="1402715" algn="l"/>
              </a:tabLst>
            </a:pPr>
            <a:r>
              <a:rPr sz="3100" spc="-30" dirty="0">
                <a:latin typeface="Arial"/>
                <a:cs typeface="Arial"/>
              </a:rPr>
              <a:t>A</a:t>
            </a:r>
            <a:r>
              <a:rPr sz="3100" spc="-20" dirty="0">
                <a:latin typeface="Arial"/>
                <a:cs typeface="Arial"/>
              </a:rPr>
              <a:t>f</a:t>
            </a:r>
            <a:r>
              <a:rPr sz="3100" dirty="0">
                <a:latin typeface="Arial"/>
                <a:cs typeface="Arial"/>
              </a:rPr>
              <a:t>t</a:t>
            </a:r>
            <a:r>
              <a:rPr sz="3100" spc="-35" dirty="0">
                <a:latin typeface="Arial"/>
                <a:cs typeface="Arial"/>
              </a:rPr>
              <a:t>e</a:t>
            </a:r>
            <a:r>
              <a:rPr sz="3100" spc="-5" dirty="0">
                <a:latin typeface="Arial"/>
                <a:cs typeface="Arial"/>
              </a:rPr>
              <a:t>r</a:t>
            </a:r>
            <a:r>
              <a:rPr sz="3100" dirty="0">
                <a:latin typeface="Arial"/>
                <a:cs typeface="Arial"/>
              </a:rPr>
              <a:t>	</a:t>
            </a:r>
            <a:r>
              <a:rPr sz="3100" spc="-20" dirty="0">
                <a:latin typeface="Arial"/>
                <a:cs typeface="Arial"/>
              </a:rPr>
              <a:t>t</a:t>
            </a:r>
            <a:r>
              <a:rPr sz="3100" spc="-10" dirty="0">
                <a:latin typeface="Arial"/>
                <a:cs typeface="Arial"/>
              </a:rPr>
              <a:t>he  </a:t>
            </a:r>
            <a:r>
              <a:rPr sz="3100" spc="-15" dirty="0">
                <a:latin typeface="Arial"/>
                <a:cs typeface="Arial"/>
              </a:rPr>
              <a:t>becomes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0700" y="1415811"/>
            <a:ext cx="6831330" cy="1347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 marR="5080" indent="-30480">
              <a:lnSpc>
                <a:spcPct val="149300"/>
              </a:lnSpc>
              <a:spcBef>
                <a:spcPts val="100"/>
              </a:spcBef>
              <a:tabLst>
                <a:tab pos="942975" algn="l"/>
                <a:tab pos="1393190" algn="l"/>
                <a:tab pos="2031364" algn="l"/>
                <a:tab pos="2468245" algn="l"/>
                <a:tab pos="3163570" algn="l"/>
                <a:tab pos="3281045" algn="l"/>
                <a:tab pos="4027170" algn="l"/>
                <a:tab pos="4110990" algn="l"/>
                <a:tab pos="4678680" algn="l"/>
                <a:tab pos="5646420" algn="l"/>
                <a:tab pos="6473190" algn="l"/>
              </a:tabLst>
            </a:pPr>
            <a:r>
              <a:rPr sz="3100" spc="-20" dirty="0">
                <a:latin typeface="Arial"/>
                <a:cs typeface="Arial"/>
              </a:rPr>
              <a:t>f</a:t>
            </a:r>
            <a:r>
              <a:rPr sz="3100" spc="-30" dirty="0">
                <a:latin typeface="Arial"/>
                <a:cs typeface="Arial"/>
              </a:rPr>
              <a:t>i</a:t>
            </a:r>
            <a:r>
              <a:rPr sz="3100" spc="-60" dirty="0">
                <a:latin typeface="Arial"/>
                <a:cs typeface="Arial"/>
              </a:rPr>
              <a:t>r</a:t>
            </a:r>
            <a:r>
              <a:rPr sz="3100" spc="-45" dirty="0">
                <a:latin typeface="Arial"/>
                <a:cs typeface="Arial"/>
              </a:rPr>
              <a:t>s</a:t>
            </a:r>
            <a:r>
              <a:rPr sz="3100" spc="-5" dirty="0">
                <a:latin typeface="Arial"/>
                <a:cs typeface="Arial"/>
              </a:rPr>
              <a:t>t</a:t>
            </a:r>
            <a:r>
              <a:rPr sz="3100" dirty="0">
                <a:latin typeface="Arial"/>
                <a:cs typeface="Arial"/>
              </a:rPr>
              <a:t>	</a:t>
            </a:r>
            <a:r>
              <a:rPr sz="3100" spc="-20" dirty="0">
                <a:latin typeface="Arial"/>
                <a:cs typeface="Arial"/>
              </a:rPr>
              <a:t>s</a:t>
            </a:r>
            <a:r>
              <a:rPr sz="3100" spc="-35" dirty="0">
                <a:latin typeface="Arial"/>
                <a:cs typeface="Arial"/>
              </a:rPr>
              <a:t>u</a:t>
            </a:r>
            <a:r>
              <a:rPr sz="3100" spc="-10" dirty="0">
                <a:latin typeface="Arial"/>
                <a:cs typeface="Arial"/>
              </a:rPr>
              <a:t>b</a:t>
            </a:r>
            <a:r>
              <a:rPr sz="3100" spc="-20" dirty="0">
                <a:latin typeface="Arial"/>
                <a:cs typeface="Arial"/>
              </a:rPr>
              <a:t>c</a:t>
            </a:r>
            <a:r>
              <a:rPr sz="3100" spc="-10" dirty="0">
                <a:latin typeface="Arial"/>
                <a:cs typeface="Arial"/>
              </a:rPr>
              <a:t>u</a:t>
            </a:r>
            <a:r>
              <a:rPr sz="3100" spc="-35" dirty="0">
                <a:latin typeface="Arial"/>
                <a:cs typeface="Arial"/>
              </a:rPr>
              <a:t>l</a:t>
            </a:r>
            <a:r>
              <a:rPr sz="3100" spc="-20" dirty="0">
                <a:latin typeface="Arial"/>
                <a:cs typeface="Arial"/>
              </a:rPr>
              <a:t>t</a:t>
            </a:r>
            <a:r>
              <a:rPr sz="3100" spc="-10" dirty="0">
                <a:latin typeface="Arial"/>
                <a:cs typeface="Arial"/>
              </a:rPr>
              <a:t>ur</a:t>
            </a:r>
            <a:r>
              <a:rPr sz="3100" spc="-30" dirty="0">
                <a:latin typeface="Arial"/>
                <a:cs typeface="Arial"/>
              </a:rPr>
              <a:t>e</a:t>
            </a:r>
            <a:r>
              <a:rPr sz="3100" spc="-5" dirty="0">
                <a:latin typeface="Arial"/>
                <a:cs typeface="Arial"/>
              </a:rPr>
              <a:t>,</a:t>
            </a:r>
            <a:r>
              <a:rPr sz="3100" dirty="0">
                <a:latin typeface="Arial"/>
                <a:cs typeface="Arial"/>
              </a:rPr>
              <a:t>	t</a:t>
            </a:r>
            <a:r>
              <a:rPr sz="3100" spc="-10" dirty="0">
                <a:latin typeface="Arial"/>
                <a:cs typeface="Arial"/>
              </a:rPr>
              <a:t>h</a:t>
            </a:r>
            <a:r>
              <a:rPr sz="3100" spc="-5" dirty="0">
                <a:latin typeface="Arial"/>
                <a:cs typeface="Arial"/>
              </a:rPr>
              <a:t>e</a:t>
            </a:r>
            <a:r>
              <a:rPr sz="3100" dirty="0">
                <a:latin typeface="Arial"/>
                <a:cs typeface="Arial"/>
              </a:rPr>
              <a:t>	</a:t>
            </a:r>
            <a:r>
              <a:rPr sz="3100" spc="-10" dirty="0">
                <a:latin typeface="Arial"/>
                <a:cs typeface="Arial"/>
              </a:rPr>
              <a:t>pri</a:t>
            </a:r>
            <a:r>
              <a:rPr sz="3100" spc="-35" dirty="0">
                <a:latin typeface="Arial"/>
                <a:cs typeface="Arial"/>
              </a:rPr>
              <a:t>m</a:t>
            </a:r>
            <a:r>
              <a:rPr sz="3100" spc="-10" dirty="0">
                <a:latin typeface="Arial"/>
                <a:cs typeface="Arial"/>
              </a:rPr>
              <a:t>ar</a:t>
            </a:r>
            <a:r>
              <a:rPr sz="3100" spc="-5" dirty="0">
                <a:latin typeface="Arial"/>
                <a:cs typeface="Arial"/>
              </a:rPr>
              <a:t>y</a:t>
            </a:r>
            <a:r>
              <a:rPr lang="tr-TR" sz="3100" spc="-5" dirty="0">
                <a:latin typeface="Arial"/>
                <a:cs typeface="Arial"/>
              </a:rPr>
              <a:t> </a:t>
            </a:r>
            <a:r>
              <a:rPr sz="3100" dirty="0">
                <a:latin typeface="Arial"/>
                <a:cs typeface="Arial"/>
              </a:rPr>
              <a:t>c</a:t>
            </a:r>
            <a:r>
              <a:rPr sz="3100" spc="-35" dirty="0">
                <a:latin typeface="Arial"/>
                <a:cs typeface="Arial"/>
              </a:rPr>
              <a:t>ul</a:t>
            </a:r>
            <a:r>
              <a:rPr sz="3100" dirty="0">
                <a:latin typeface="Arial"/>
                <a:cs typeface="Arial"/>
              </a:rPr>
              <a:t>t</a:t>
            </a:r>
            <a:r>
              <a:rPr sz="3100" spc="-10" dirty="0">
                <a:latin typeface="Arial"/>
                <a:cs typeface="Arial"/>
              </a:rPr>
              <a:t>u</a:t>
            </a:r>
            <a:r>
              <a:rPr sz="3100" spc="-35" dirty="0">
                <a:latin typeface="Arial"/>
                <a:cs typeface="Arial"/>
              </a:rPr>
              <a:t>r</a:t>
            </a:r>
            <a:r>
              <a:rPr sz="3100" spc="-5" dirty="0">
                <a:latin typeface="Arial"/>
                <a:cs typeface="Arial"/>
              </a:rPr>
              <a:t>e  </a:t>
            </a:r>
            <a:r>
              <a:rPr sz="3100" spc="-15" dirty="0">
                <a:latin typeface="Arial"/>
                <a:cs typeface="Arial"/>
              </a:rPr>
              <a:t>k</a:t>
            </a:r>
            <a:r>
              <a:rPr sz="3100" spc="-10" dirty="0">
                <a:latin typeface="Arial"/>
                <a:cs typeface="Arial"/>
              </a:rPr>
              <a:t>no</a:t>
            </a:r>
            <a:r>
              <a:rPr sz="3100" spc="-40" dirty="0">
                <a:latin typeface="Arial"/>
                <a:cs typeface="Arial"/>
              </a:rPr>
              <a:t>w</a:t>
            </a:r>
            <a:r>
              <a:rPr sz="3100" spc="-5" dirty="0">
                <a:latin typeface="Arial"/>
                <a:cs typeface="Arial"/>
              </a:rPr>
              <a:t>n</a:t>
            </a:r>
            <a:r>
              <a:rPr sz="3100" dirty="0">
                <a:latin typeface="Arial"/>
                <a:cs typeface="Arial"/>
              </a:rPr>
              <a:t>	</a:t>
            </a:r>
            <a:r>
              <a:rPr sz="3100" spc="-10" dirty="0">
                <a:latin typeface="Arial"/>
                <a:cs typeface="Arial"/>
              </a:rPr>
              <a:t>a</a:t>
            </a:r>
            <a:r>
              <a:rPr sz="3100" spc="-5" dirty="0">
                <a:latin typeface="Arial"/>
                <a:cs typeface="Arial"/>
              </a:rPr>
              <a:t>s</a:t>
            </a:r>
            <a:r>
              <a:rPr sz="3100" dirty="0">
                <a:latin typeface="Arial"/>
                <a:cs typeface="Arial"/>
              </a:rPr>
              <a:t>	</a:t>
            </a:r>
            <a:r>
              <a:rPr sz="3100" spc="-5" dirty="0">
                <a:latin typeface="Arial"/>
                <a:cs typeface="Arial"/>
              </a:rPr>
              <a:t>a</a:t>
            </a:r>
            <a:r>
              <a:rPr sz="3100" dirty="0">
                <a:latin typeface="Arial"/>
                <a:cs typeface="Arial"/>
              </a:rPr>
              <a:t>	c</a:t>
            </a:r>
            <a:r>
              <a:rPr sz="3100" spc="-10" dirty="0">
                <a:latin typeface="Arial"/>
                <a:cs typeface="Arial"/>
              </a:rPr>
              <a:t>el</a:t>
            </a:r>
            <a:r>
              <a:rPr sz="3100" spc="-5" dirty="0">
                <a:latin typeface="Arial"/>
                <a:cs typeface="Arial"/>
              </a:rPr>
              <a:t>l</a:t>
            </a:r>
            <a:r>
              <a:rPr sz="3100" dirty="0">
                <a:latin typeface="Arial"/>
                <a:cs typeface="Arial"/>
              </a:rPr>
              <a:t>		</a:t>
            </a:r>
            <a:r>
              <a:rPr sz="3100" spc="-35" dirty="0">
                <a:latin typeface="Arial"/>
                <a:cs typeface="Arial"/>
              </a:rPr>
              <a:t>l</a:t>
            </a:r>
            <a:r>
              <a:rPr sz="3100" spc="-10" dirty="0">
                <a:latin typeface="Arial"/>
                <a:cs typeface="Arial"/>
              </a:rPr>
              <a:t>in</a:t>
            </a:r>
            <a:r>
              <a:rPr sz="3100" spc="-5" dirty="0">
                <a:latin typeface="Arial"/>
                <a:cs typeface="Arial"/>
              </a:rPr>
              <a:t>e</a:t>
            </a:r>
            <a:r>
              <a:rPr sz="3100" dirty="0">
                <a:latin typeface="Arial"/>
                <a:cs typeface="Arial"/>
              </a:rPr>
              <a:t>		</a:t>
            </a:r>
            <a:r>
              <a:rPr sz="3100" spc="-10" dirty="0">
                <a:latin typeface="Arial"/>
                <a:cs typeface="Arial"/>
              </a:rPr>
              <a:t>o</a:t>
            </a:r>
            <a:r>
              <a:rPr sz="3100" spc="-5" dirty="0">
                <a:latin typeface="Arial"/>
                <a:cs typeface="Arial"/>
              </a:rPr>
              <a:t>r</a:t>
            </a:r>
            <a:r>
              <a:rPr sz="3100" dirty="0">
                <a:latin typeface="Arial"/>
                <a:cs typeface="Arial"/>
              </a:rPr>
              <a:t>	s</a:t>
            </a:r>
            <a:r>
              <a:rPr sz="3100" spc="-10" dirty="0">
                <a:latin typeface="Arial"/>
                <a:cs typeface="Arial"/>
              </a:rPr>
              <a:t>u</a:t>
            </a:r>
            <a:r>
              <a:rPr sz="3100" spc="-35" dirty="0">
                <a:latin typeface="Arial"/>
                <a:cs typeface="Arial"/>
              </a:rPr>
              <a:t>b</a:t>
            </a:r>
            <a:r>
              <a:rPr sz="3100" dirty="0">
                <a:latin typeface="Arial"/>
                <a:cs typeface="Arial"/>
              </a:rPr>
              <a:t>c</a:t>
            </a:r>
            <a:r>
              <a:rPr sz="3100" spc="-10" dirty="0">
                <a:latin typeface="Arial"/>
                <a:cs typeface="Arial"/>
              </a:rPr>
              <a:t>lon</a:t>
            </a:r>
            <a:r>
              <a:rPr sz="3100" spc="-5" dirty="0">
                <a:latin typeface="Arial"/>
                <a:cs typeface="Arial"/>
              </a:rPr>
              <a:t>e</a:t>
            </a:r>
            <a:r>
              <a:rPr sz="3100" dirty="0">
                <a:latin typeface="Arial"/>
                <a:cs typeface="Arial"/>
              </a:rPr>
              <a:t>	</a:t>
            </a:r>
            <a:r>
              <a:rPr sz="3100" spc="-35" dirty="0">
                <a:latin typeface="Arial"/>
                <a:cs typeface="Arial"/>
              </a:rPr>
              <a:t>or</a:t>
            </a:r>
            <a:endParaRPr sz="31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7640" y="3065601"/>
            <a:ext cx="9086850" cy="41630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4160" algn="just">
              <a:lnSpc>
                <a:spcPct val="100000"/>
              </a:lnSpc>
              <a:spcBef>
                <a:spcPts val="90"/>
              </a:spcBef>
            </a:pPr>
            <a:r>
              <a:rPr sz="3100" spc="-10" dirty="0">
                <a:latin typeface="Arial"/>
                <a:cs typeface="Arial"/>
              </a:rPr>
              <a:t>secondary</a:t>
            </a:r>
            <a:r>
              <a:rPr sz="3100" spc="70" dirty="0">
                <a:latin typeface="Arial"/>
                <a:cs typeface="Arial"/>
              </a:rPr>
              <a:t> </a:t>
            </a:r>
            <a:r>
              <a:rPr sz="3100" spc="-10" dirty="0">
                <a:latin typeface="Arial"/>
                <a:cs typeface="Arial"/>
              </a:rPr>
              <a:t>culture.</a:t>
            </a:r>
            <a:endParaRPr sz="3100" dirty="0">
              <a:latin typeface="Arial"/>
              <a:cs typeface="Arial"/>
            </a:endParaRPr>
          </a:p>
          <a:p>
            <a:pPr marL="264160" marR="5080" indent="-252095" algn="just">
              <a:lnSpc>
                <a:spcPct val="149400"/>
              </a:lnSpc>
              <a:spcBef>
                <a:spcPts val="1085"/>
              </a:spcBef>
              <a:buSzPct val="62903"/>
              <a:buFont typeface="Arial"/>
              <a:buChar char="•"/>
              <a:tabLst>
                <a:tab pos="355600" algn="l"/>
              </a:tabLst>
            </a:pPr>
            <a:r>
              <a:rPr dirty="0"/>
              <a:t>	</a:t>
            </a:r>
            <a:r>
              <a:rPr sz="31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Cell </a:t>
            </a:r>
            <a:r>
              <a:rPr sz="3100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lines derived </a:t>
            </a:r>
            <a:r>
              <a:rPr sz="3100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from </a:t>
            </a:r>
            <a:r>
              <a:rPr sz="31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primary </a:t>
            </a:r>
            <a:r>
              <a:rPr sz="3100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cultures </a:t>
            </a:r>
            <a:r>
              <a:rPr sz="3100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have </a:t>
            </a:r>
            <a:r>
              <a:rPr sz="31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  </a:t>
            </a:r>
            <a:r>
              <a:rPr sz="3100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limited </a:t>
            </a:r>
            <a:r>
              <a:rPr sz="3100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life </a:t>
            </a:r>
            <a:r>
              <a:rPr sz="31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span</a:t>
            </a:r>
            <a:r>
              <a:rPr sz="3100" spc="-10" dirty="0">
                <a:latin typeface="Arial"/>
                <a:cs typeface="Arial"/>
              </a:rPr>
              <a:t> </a:t>
            </a:r>
            <a:r>
              <a:rPr sz="3100" spc="-15" dirty="0">
                <a:latin typeface="Arial"/>
                <a:cs typeface="Arial"/>
              </a:rPr>
              <a:t>and </a:t>
            </a:r>
            <a:r>
              <a:rPr sz="3100" spc="-20" dirty="0">
                <a:latin typeface="Arial"/>
                <a:cs typeface="Arial"/>
              </a:rPr>
              <a:t>as </a:t>
            </a:r>
            <a:r>
              <a:rPr sz="3100" spc="-5" dirty="0">
                <a:latin typeface="Arial"/>
                <a:cs typeface="Arial"/>
              </a:rPr>
              <a:t>they </a:t>
            </a:r>
            <a:r>
              <a:rPr sz="3100" spc="-25" dirty="0">
                <a:latin typeface="Arial"/>
                <a:cs typeface="Arial"/>
              </a:rPr>
              <a:t>are </a:t>
            </a:r>
            <a:r>
              <a:rPr sz="3100" spc="-15" dirty="0">
                <a:latin typeface="Arial"/>
                <a:cs typeface="Arial"/>
              </a:rPr>
              <a:t>passaged, cells  with </a:t>
            </a:r>
            <a:r>
              <a:rPr sz="3100" spc="-5" dirty="0">
                <a:latin typeface="Arial"/>
                <a:cs typeface="Arial"/>
              </a:rPr>
              <a:t>the </a:t>
            </a:r>
            <a:r>
              <a:rPr sz="3100" spc="-20" dirty="0">
                <a:latin typeface="Arial"/>
                <a:cs typeface="Arial"/>
              </a:rPr>
              <a:t>highest </a:t>
            </a:r>
            <a:r>
              <a:rPr sz="3100" spc="-25" dirty="0">
                <a:latin typeface="Arial"/>
                <a:cs typeface="Arial"/>
              </a:rPr>
              <a:t>growth </a:t>
            </a:r>
            <a:r>
              <a:rPr sz="3100" spc="-10" dirty="0">
                <a:latin typeface="Arial"/>
                <a:cs typeface="Arial"/>
              </a:rPr>
              <a:t>capacity </a:t>
            </a:r>
            <a:r>
              <a:rPr sz="3100" spc="-25" dirty="0">
                <a:latin typeface="Arial"/>
                <a:cs typeface="Arial"/>
              </a:rPr>
              <a:t>predominate,  </a:t>
            </a:r>
            <a:r>
              <a:rPr sz="3100" spc="-15" dirty="0">
                <a:latin typeface="Arial"/>
                <a:cs typeface="Arial"/>
              </a:rPr>
              <a:t>resulting </a:t>
            </a:r>
            <a:r>
              <a:rPr sz="3100" spc="-5" dirty="0">
                <a:latin typeface="Arial"/>
                <a:cs typeface="Arial"/>
              </a:rPr>
              <a:t>in a </a:t>
            </a:r>
            <a:r>
              <a:rPr sz="3100" spc="-25" dirty="0">
                <a:latin typeface="Arial"/>
                <a:cs typeface="Arial"/>
              </a:rPr>
              <a:t>degree </a:t>
            </a:r>
            <a:r>
              <a:rPr sz="3100" spc="-5" dirty="0">
                <a:latin typeface="Arial"/>
                <a:cs typeface="Arial"/>
              </a:rPr>
              <a:t>of </a:t>
            </a:r>
            <a:r>
              <a:rPr sz="3100" spc="-20" dirty="0">
                <a:latin typeface="Arial"/>
                <a:cs typeface="Arial"/>
              </a:rPr>
              <a:t>genotypic </a:t>
            </a:r>
            <a:r>
              <a:rPr sz="3100" spc="-15" dirty="0">
                <a:latin typeface="Arial"/>
                <a:cs typeface="Arial"/>
              </a:rPr>
              <a:t>and </a:t>
            </a:r>
            <a:r>
              <a:rPr sz="3100" spc="-20" dirty="0">
                <a:latin typeface="Arial"/>
                <a:cs typeface="Arial"/>
              </a:rPr>
              <a:t>phenotypic  </a:t>
            </a:r>
            <a:r>
              <a:rPr sz="3100" spc="-30" dirty="0">
                <a:latin typeface="Arial"/>
                <a:cs typeface="Arial"/>
              </a:rPr>
              <a:t>uniformity </a:t>
            </a:r>
            <a:r>
              <a:rPr sz="3100" spc="-5" dirty="0">
                <a:latin typeface="Arial"/>
                <a:cs typeface="Arial"/>
              </a:rPr>
              <a:t>in the</a:t>
            </a:r>
            <a:r>
              <a:rPr sz="3100" spc="25" dirty="0">
                <a:latin typeface="Arial"/>
                <a:cs typeface="Arial"/>
              </a:rPr>
              <a:t> </a:t>
            </a:r>
            <a:r>
              <a:rPr sz="3100" spc="-15" dirty="0">
                <a:latin typeface="Arial"/>
                <a:cs typeface="Arial"/>
              </a:rPr>
              <a:t>population.</a:t>
            </a:r>
            <a:endParaRPr sz="3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5527" y="688478"/>
            <a:ext cx="6878091" cy="648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2061" y="577850"/>
            <a:ext cx="4089461" cy="763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250" dirty="0"/>
              <a:t>Finite </a:t>
            </a:r>
            <a:r>
              <a:rPr spc="-245" dirty="0"/>
              <a:t>Cell</a:t>
            </a:r>
            <a:r>
              <a:rPr spc="-1135" dirty="0"/>
              <a:t> </a:t>
            </a:r>
            <a:r>
              <a:rPr spc="-225" dirty="0"/>
              <a:t>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9592" y="1855875"/>
            <a:ext cx="8534400" cy="3554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160" marR="5080" indent="-252095" algn="just">
              <a:lnSpc>
                <a:spcPct val="149400"/>
              </a:lnSpc>
              <a:spcBef>
                <a:spcPts val="100"/>
              </a:spcBef>
              <a:buChar char="•"/>
              <a:tabLst>
                <a:tab pos="264795" algn="l"/>
              </a:tabLst>
            </a:pPr>
            <a:r>
              <a:rPr sz="3100" spc="-10" dirty="0">
                <a:latin typeface="Arial"/>
                <a:cs typeface="Arial"/>
              </a:rPr>
              <a:t>Normal </a:t>
            </a:r>
            <a:r>
              <a:rPr sz="3100" spc="-15" dirty="0">
                <a:latin typeface="Arial"/>
                <a:cs typeface="Arial"/>
              </a:rPr>
              <a:t>cells </a:t>
            </a:r>
            <a:r>
              <a:rPr sz="3100" spc="-20" dirty="0">
                <a:latin typeface="Arial"/>
                <a:cs typeface="Arial"/>
              </a:rPr>
              <a:t>usually </a:t>
            </a:r>
            <a:r>
              <a:rPr sz="3100" spc="-15" dirty="0">
                <a:latin typeface="Arial"/>
                <a:cs typeface="Arial"/>
              </a:rPr>
              <a:t>divide</a:t>
            </a:r>
            <a:r>
              <a:rPr sz="3100" spc="-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3100" u="heavy" spc="-1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only </a:t>
            </a:r>
            <a:r>
              <a:rPr sz="3100" u="heavy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a </a:t>
            </a:r>
            <a:r>
              <a:rPr sz="3100" u="heavy" spc="-1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limited  </a:t>
            </a:r>
            <a:r>
              <a:rPr sz="3100" u="heavy" spc="-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number </a:t>
            </a:r>
            <a:r>
              <a:rPr sz="3100" u="heavy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of </a:t>
            </a:r>
            <a:r>
              <a:rPr sz="3100" u="heavy" spc="-1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times </a:t>
            </a:r>
            <a:r>
              <a:rPr sz="3100" u="heavy" spc="-2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before </a:t>
            </a:r>
            <a:r>
              <a:rPr sz="3100" u="heavy" spc="-1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losing </a:t>
            </a:r>
            <a:r>
              <a:rPr sz="3100" u="heavy" spc="-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their </a:t>
            </a:r>
            <a:r>
              <a:rPr sz="3100" u="heavy" spc="-1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ability </a:t>
            </a:r>
            <a:r>
              <a:rPr sz="3100" u="heavy" spc="-2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to  </a:t>
            </a:r>
            <a:r>
              <a:rPr sz="3100" u="heavy" spc="-3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proliferate</a:t>
            </a:r>
            <a:r>
              <a:rPr sz="3100" spc="-30" dirty="0">
                <a:latin typeface="Arial"/>
                <a:cs typeface="Arial"/>
              </a:rPr>
              <a:t>, </a:t>
            </a:r>
            <a:r>
              <a:rPr sz="3100" spc="-15" dirty="0">
                <a:latin typeface="Arial"/>
                <a:cs typeface="Arial"/>
              </a:rPr>
              <a:t>which </a:t>
            </a:r>
            <a:r>
              <a:rPr sz="3100" spc="-5" dirty="0">
                <a:latin typeface="Arial"/>
                <a:cs typeface="Arial"/>
              </a:rPr>
              <a:t>is a </a:t>
            </a:r>
            <a:r>
              <a:rPr sz="3100" spc="-15" dirty="0">
                <a:latin typeface="Arial"/>
                <a:cs typeface="Arial"/>
              </a:rPr>
              <a:t>genetically </a:t>
            </a:r>
            <a:r>
              <a:rPr sz="3100" spc="-20" dirty="0">
                <a:latin typeface="Arial"/>
                <a:cs typeface="Arial"/>
              </a:rPr>
              <a:t>determined  </a:t>
            </a:r>
            <a:r>
              <a:rPr sz="3100" spc="-25" dirty="0">
                <a:latin typeface="Arial"/>
                <a:cs typeface="Arial"/>
              </a:rPr>
              <a:t>event </a:t>
            </a:r>
            <a:r>
              <a:rPr sz="3100" spc="-15" dirty="0">
                <a:latin typeface="Arial"/>
                <a:cs typeface="Arial"/>
              </a:rPr>
              <a:t>known </a:t>
            </a:r>
            <a:r>
              <a:rPr sz="3100" spc="-10" dirty="0">
                <a:latin typeface="Arial"/>
                <a:cs typeface="Arial"/>
              </a:rPr>
              <a:t>as </a:t>
            </a:r>
            <a:r>
              <a:rPr sz="3100" spc="-15" dirty="0">
                <a:latin typeface="Arial"/>
                <a:cs typeface="Arial"/>
              </a:rPr>
              <a:t>senescence; these </a:t>
            </a:r>
            <a:r>
              <a:rPr sz="3100" spc="-5" dirty="0">
                <a:latin typeface="Arial"/>
                <a:cs typeface="Arial"/>
              </a:rPr>
              <a:t>cell </a:t>
            </a:r>
            <a:r>
              <a:rPr sz="3100" spc="-20" dirty="0">
                <a:latin typeface="Arial"/>
                <a:cs typeface="Arial"/>
              </a:rPr>
              <a:t>lines  </a:t>
            </a:r>
            <a:r>
              <a:rPr sz="3100" spc="-25" dirty="0">
                <a:latin typeface="Arial"/>
                <a:cs typeface="Arial"/>
              </a:rPr>
              <a:t>are </a:t>
            </a:r>
            <a:r>
              <a:rPr sz="3100" spc="-15" dirty="0">
                <a:latin typeface="Arial"/>
                <a:cs typeface="Arial"/>
              </a:rPr>
              <a:t>known </a:t>
            </a:r>
            <a:r>
              <a:rPr sz="3100" spc="-5" dirty="0">
                <a:latin typeface="Arial"/>
                <a:cs typeface="Arial"/>
              </a:rPr>
              <a:t>as</a:t>
            </a:r>
            <a:r>
              <a:rPr sz="3100" spc="95" dirty="0">
                <a:latin typeface="Arial"/>
                <a:cs typeface="Arial"/>
              </a:rPr>
              <a:t> </a:t>
            </a:r>
            <a:r>
              <a:rPr sz="3100" spc="-25" dirty="0">
                <a:latin typeface="Arial"/>
                <a:cs typeface="Arial"/>
              </a:rPr>
              <a:t>finite.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1100" y="654050"/>
            <a:ext cx="5664016" cy="763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80" dirty="0"/>
              <a:t>Continuous </a:t>
            </a:r>
            <a:r>
              <a:rPr spc="-245" dirty="0"/>
              <a:t>Cell</a:t>
            </a:r>
            <a:r>
              <a:rPr spc="-1019" dirty="0"/>
              <a:t> </a:t>
            </a:r>
            <a:r>
              <a:rPr spc="-225" dirty="0"/>
              <a:t>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7100" y="1791286"/>
            <a:ext cx="8968740" cy="5102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160" marR="5080" indent="-252095" algn="just">
              <a:lnSpc>
                <a:spcPct val="149400"/>
              </a:lnSpc>
              <a:spcBef>
                <a:spcPts val="100"/>
              </a:spcBef>
              <a:buChar char="•"/>
              <a:tabLst>
                <a:tab pos="264795" algn="l"/>
              </a:tabLst>
            </a:pPr>
            <a:r>
              <a:rPr sz="3100" spc="-75" dirty="0">
                <a:latin typeface="Arial"/>
                <a:cs typeface="Arial"/>
              </a:rPr>
              <a:t>However, </a:t>
            </a:r>
            <a:r>
              <a:rPr sz="3100" spc="-10" dirty="0">
                <a:latin typeface="Arial"/>
                <a:cs typeface="Arial"/>
              </a:rPr>
              <a:t>some </a:t>
            </a:r>
            <a:r>
              <a:rPr sz="3100" spc="-5" dirty="0">
                <a:latin typeface="Arial"/>
                <a:cs typeface="Arial"/>
              </a:rPr>
              <a:t>cell </a:t>
            </a:r>
            <a:r>
              <a:rPr sz="3100" spc="-20" dirty="0">
                <a:latin typeface="Arial"/>
                <a:cs typeface="Arial"/>
              </a:rPr>
              <a:t>lines </a:t>
            </a:r>
            <a:r>
              <a:rPr sz="3100" spc="-25" dirty="0">
                <a:latin typeface="Arial"/>
                <a:cs typeface="Arial"/>
              </a:rPr>
              <a:t>become </a:t>
            </a:r>
            <a:r>
              <a:rPr sz="3100" spc="-20" dirty="0">
                <a:latin typeface="Arial"/>
                <a:cs typeface="Arial"/>
              </a:rPr>
              <a:t>immortal  through </a:t>
            </a:r>
            <a:r>
              <a:rPr sz="3100" spc="-5" dirty="0">
                <a:latin typeface="Arial"/>
                <a:cs typeface="Arial"/>
              </a:rPr>
              <a:t>a </a:t>
            </a:r>
            <a:r>
              <a:rPr sz="3100" spc="-25" dirty="0">
                <a:latin typeface="Arial"/>
                <a:cs typeface="Arial"/>
              </a:rPr>
              <a:t>process </a:t>
            </a:r>
            <a:r>
              <a:rPr sz="3100" spc="-10" dirty="0">
                <a:latin typeface="Arial"/>
                <a:cs typeface="Arial"/>
              </a:rPr>
              <a:t>called </a:t>
            </a:r>
            <a:r>
              <a:rPr sz="3100" spc="-25" dirty="0">
                <a:solidFill>
                  <a:srgbClr val="FF0000"/>
                </a:solidFill>
                <a:latin typeface="Arial"/>
                <a:cs typeface="Arial"/>
              </a:rPr>
              <a:t>transformation</a:t>
            </a:r>
            <a:r>
              <a:rPr sz="3100" spc="-25" dirty="0">
                <a:latin typeface="Arial"/>
                <a:cs typeface="Arial"/>
              </a:rPr>
              <a:t>, </a:t>
            </a:r>
            <a:r>
              <a:rPr sz="3100" spc="-15" dirty="0">
                <a:latin typeface="Arial"/>
                <a:cs typeface="Arial"/>
              </a:rPr>
              <a:t>which  </a:t>
            </a:r>
            <a:r>
              <a:rPr sz="3100" spc="-5" dirty="0">
                <a:latin typeface="Arial"/>
                <a:cs typeface="Arial"/>
              </a:rPr>
              <a:t>can </a:t>
            </a:r>
            <a:r>
              <a:rPr sz="3100" spc="-10" dirty="0">
                <a:latin typeface="Arial"/>
                <a:cs typeface="Arial"/>
              </a:rPr>
              <a:t>occur</a:t>
            </a:r>
            <a:r>
              <a:rPr sz="3100" u="heavy" spc="-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 </a:t>
            </a:r>
            <a:r>
              <a:rPr sz="3100" u="heavy" spc="-1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spontaneously </a:t>
            </a:r>
            <a:r>
              <a:rPr sz="3100" u="heavy" spc="-2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or </a:t>
            </a:r>
            <a:r>
              <a:rPr sz="3100" u="heavy" spc="-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can </a:t>
            </a:r>
            <a:r>
              <a:rPr sz="3100" u="heavy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be </a:t>
            </a:r>
            <a:r>
              <a:rPr sz="3100" u="heavy" spc="-1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chemically </a:t>
            </a:r>
            <a:r>
              <a:rPr sz="3100" u="heavy" spc="-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or  </a:t>
            </a:r>
            <a:r>
              <a:rPr sz="3100" u="heavy" spc="-3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virally</a:t>
            </a:r>
            <a:r>
              <a:rPr sz="3100" u="heavy" spc="20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 </a:t>
            </a:r>
            <a:r>
              <a:rPr sz="3100" u="heavy" spc="-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induced.</a:t>
            </a:r>
            <a:endParaRPr sz="3100" dirty="0">
              <a:latin typeface="Arial"/>
              <a:cs typeface="Arial"/>
            </a:endParaRPr>
          </a:p>
          <a:p>
            <a:pPr marL="264160" marR="6985" indent="-252095" algn="just">
              <a:lnSpc>
                <a:spcPct val="149400"/>
              </a:lnSpc>
              <a:spcBef>
                <a:spcPts val="1080"/>
              </a:spcBef>
              <a:buChar char="•"/>
              <a:tabLst>
                <a:tab pos="264795" algn="l"/>
              </a:tabLst>
            </a:pPr>
            <a:r>
              <a:rPr sz="3100" spc="-10" dirty="0">
                <a:latin typeface="Arial"/>
                <a:cs typeface="Arial"/>
              </a:rPr>
              <a:t>When </a:t>
            </a:r>
            <a:r>
              <a:rPr sz="3100" spc="-5" dirty="0">
                <a:latin typeface="Arial"/>
                <a:cs typeface="Arial"/>
              </a:rPr>
              <a:t>a </a:t>
            </a:r>
            <a:r>
              <a:rPr sz="3100" spc="-25" dirty="0">
                <a:latin typeface="Arial"/>
                <a:cs typeface="Arial"/>
              </a:rPr>
              <a:t>finite </a:t>
            </a:r>
            <a:r>
              <a:rPr sz="3100" spc="-5" dirty="0">
                <a:latin typeface="Arial"/>
                <a:cs typeface="Arial"/>
              </a:rPr>
              <a:t>cell </a:t>
            </a:r>
            <a:r>
              <a:rPr sz="3100" spc="-10" dirty="0">
                <a:latin typeface="Arial"/>
                <a:cs typeface="Arial"/>
              </a:rPr>
              <a:t>line </a:t>
            </a:r>
            <a:r>
              <a:rPr sz="3100" spc="-30" dirty="0">
                <a:latin typeface="Arial"/>
                <a:cs typeface="Arial"/>
              </a:rPr>
              <a:t>undergoes </a:t>
            </a:r>
            <a:r>
              <a:rPr sz="3100" spc="-25" dirty="0">
                <a:latin typeface="Arial"/>
                <a:cs typeface="Arial"/>
              </a:rPr>
              <a:t>transformation  </a:t>
            </a:r>
            <a:r>
              <a:rPr sz="3100" spc="-5" dirty="0">
                <a:latin typeface="Arial"/>
                <a:cs typeface="Arial"/>
              </a:rPr>
              <a:t>and </a:t>
            </a:r>
            <a:r>
              <a:rPr sz="3100" spc="-20" dirty="0">
                <a:latin typeface="Arial"/>
                <a:cs typeface="Arial"/>
              </a:rPr>
              <a:t>acquires </a:t>
            </a:r>
            <a:r>
              <a:rPr sz="3100" spc="-10" dirty="0">
                <a:latin typeface="Arial"/>
                <a:cs typeface="Arial"/>
              </a:rPr>
              <a:t>the </a:t>
            </a:r>
            <a:r>
              <a:rPr sz="3100" spc="-15" dirty="0">
                <a:latin typeface="Arial"/>
                <a:cs typeface="Arial"/>
              </a:rPr>
              <a:t>ability </a:t>
            </a:r>
            <a:r>
              <a:rPr sz="3100" spc="-10" dirty="0">
                <a:latin typeface="Arial"/>
                <a:cs typeface="Arial"/>
              </a:rPr>
              <a:t>to </a:t>
            </a:r>
            <a:r>
              <a:rPr sz="3100" spc="-15" dirty="0">
                <a:latin typeface="Arial"/>
                <a:cs typeface="Arial"/>
              </a:rPr>
              <a:t>divide </a:t>
            </a:r>
            <a:r>
              <a:rPr sz="3100" spc="-55" dirty="0">
                <a:latin typeface="Arial"/>
                <a:cs typeface="Arial"/>
              </a:rPr>
              <a:t>indefinitely, </a:t>
            </a:r>
            <a:r>
              <a:rPr sz="3100" spc="-35" dirty="0">
                <a:latin typeface="Arial"/>
                <a:cs typeface="Arial"/>
              </a:rPr>
              <a:t>it  </a:t>
            </a:r>
            <a:r>
              <a:rPr sz="3100" spc="-5" dirty="0">
                <a:latin typeface="Arial"/>
                <a:cs typeface="Arial"/>
              </a:rPr>
              <a:t>becomes a </a:t>
            </a:r>
            <a:r>
              <a:rPr sz="3100" spc="-30" dirty="0">
                <a:latin typeface="Arial"/>
                <a:cs typeface="Arial"/>
              </a:rPr>
              <a:t>continuous </a:t>
            </a:r>
            <a:r>
              <a:rPr sz="3100" spc="-5" dirty="0">
                <a:latin typeface="Arial"/>
                <a:cs typeface="Arial"/>
              </a:rPr>
              <a:t>cell</a:t>
            </a:r>
            <a:r>
              <a:rPr sz="3100" spc="-60" dirty="0">
                <a:latin typeface="Arial"/>
                <a:cs typeface="Arial"/>
              </a:rPr>
              <a:t> </a:t>
            </a:r>
            <a:r>
              <a:rPr sz="3100" spc="-5" dirty="0">
                <a:latin typeface="Arial"/>
                <a:cs typeface="Arial"/>
              </a:rPr>
              <a:t>line.</a:t>
            </a:r>
            <a:endParaRPr sz="3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9292" y="732137"/>
            <a:ext cx="9323044" cy="6337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3440" y="443309"/>
            <a:ext cx="9783153" cy="6669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640" y="1516745"/>
            <a:ext cx="612648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4160" indent="-252095">
              <a:lnSpc>
                <a:spcPct val="100000"/>
              </a:lnSpc>
              <a:spcBef>
                <a:spcPts val="95"/>
              </a:spcBef>
              <a:buChar char="•"/>
              <a:tabLst>
                <a:tab pos="264795" algn="l"/>
                <a:tab pos="1040130" algn="l"/>
                <a:tab pos="2162175" algn="l"/>
                <a:tab pos="3133090" algn="l"/>
                <a:tab pos="3909695" algn="l"/>
                <a:tab pos="5488305" algn="l"/>
              </a:tabLst>
            </a:pPr>
            <a:r>
              <a:rPr sz="3100" spc="-5" dirty="0">
                <a:latin typeface="Arial"/>
                <a:cs typeface="Arial"/>
              </a:rPr>
              <a:t>All	</a:t>
            </a:r>
            <a:r>
              <a:rPr sz="3100" spc="-25" dirty="0">
                <a:latin typeface="Arial"/>
                <a:cs typeface="Arial"/>
              </a:rPr>
              <a:t>c</a:t>
            </a:r>
            <a:r>
              <a:rPr sz="3100" spc="-10" dirty="0">
                <a:latin typeface="Arial"/>
                <a:cs typeface="Arial"/>
              </a:rPr>
              <a:t>el</a:t>
            </a:r>
            <a:r>
              <a:rPr sz="3100" spc="-35" dirty="0">
                <a:latin typeface="Arial"/>
                <a:cs typeface="Arial"/>
              </a:rPr>
              <a:t>l</a:t>
            </a:r>
            <a:r>
              <a:rPr sz="3100" spc="-5" dirty="0">
                <a:latin typeface="Arial"/>
                <a:cs typeface="Arial"/>
              </a:rPr>
              <a:t>s</a:t>
            </a:r>
            <a:r>
              <a:rPr sz="3100" dirty="0">
                <a:latin typeface="Arial"/>
                <a:cs typeface="Arial"/>
              </a:rPr>
              <a:t>	</a:t>
            </a:r>
            <a:r>
              <a:rPr sz="3100" spc="-25" dirty="0">
                <a:latin typeface="Arial"/>
                <a:cs typeface="Arial"/>
              </a:rPr>
              <a:t>c</a:t>
            </a:r>
            <a:r>
              <a:rPr sz="3100" spc="-10" dirty="0">
                <a:latin typeface="Arial"/>
                <a:cs typeface="Arial"/>
              </a:rPr>
              <a:t>a</a:t>
            </a:r>
            <a:r>
              <a:rPr sz="3100" spc="-5" dirty="0">
                <a:latin typeface="Arial"/>
                <a:cs typeface="Arial"/>
              </a:rPr>
              <a:t>n</a:t>
            </a:r>
            <a:r>
              <a:rPr sz="3100" dirty="0">
                <a:latin typeface="Arial"/>
                <a:cs typeface="Arial"/>
              </a:rPr>
              <a:t>	</a:t>
            </a:r>
            <a:r>
              <a:rPr sz="3100" spc="-10" dirty="0">
                <a:latin typeface="Arial"/>
                <a:cs typeface="Arial"/>
              </a:rPr>
              <a:t>b</a:t>
            </a:r>
            <a:r>
              <a:rPr sz="3100" spc="-5" dirty="0">
                <a:latin typeface="Arial"/>
                <a:cs typeface="Arial"/>
              </a:rPr>
              <a:t>e</a:t>
            </a:r>
            <a:r>
              <a:rPr sz="3100" dirty="0">
                <a:latin typeface="Arial"/>
                <a:cs typeface="Arial"/>
              </a:rPr>
              <a:t>	</a:t>
            </a:r>
            <a:r>
              <a:rPr sz="3100" spc="-10" dirty="0">
                <a:latin typeface="Arial"/>
                <a:cs typeface="Arial"/>
              </a:rPr>
              <a:t>di</a:t>
            </a:r>
            <a:r>
              <a:rPr sz="3100" spc="-50" dirty="0">
                <a:latin typeface="Arial"/>
                <a:cs typeface="Arial"/>
              </a:rPr>
              <a:t>v</a:t>
            </a:r>
            <a:r>
              <a:rPr sz="3100" spc="-10" dirty="0">
                <a:latin typeface="Arial"/>
                <a:cs typeface="Arial"/>
              </a:rPr>
              <a:t>id</a:t>
            </a:r>
            <a:r>
              <a:rPr sz="3100" spc="-40" dirty="0">
                <a:latin typeface="Arial"/>
                <a:cs typeface="Arial"/>
              </a:rPr>
              <a:t>e</a:t>
            </a:r>
            <a:r>
              <a:rPr sz="3100" spc="-5" dirty="0">
                <a:latin typeface="Arial"/>
                <a:cs typeface="Arial"/>
              </a:rPr>
              <a:t>d</a:t>
            </a:r>
            <a:r>
              <a:rPr sz="3100" dirty="0">
                <a:latin typeface="Arial"/>
                <a:cs typeface="Arial"/>
              </a:rPr>
              <a:t>	</a:t>
            </a:r>
            <a:r>
              <a:rPr sz="3100" spc="-35" dirty="0">
                <a:latin typeface="Arial"/>
                <a:cs typeface="Arial"/>
              </a:rPr>
              <a:t>in</a:t>
            </a:r>
            <a:r>
              <a:rPr sz="3100" spc="-25" dirty="0">
                <a:latin typeface="Arial"/>
                <a:cs typeface="Arial"/>
              </a:rPr>
              <a:t>t</a:t>
            </a:r>
            <a:r>
              <a:rPr sz="3100" spc="-5" dirty="0">
                <a:latin typeface="Arial"/>
                <a:cs typeface="Arial"/>
              </a:rPr>
              <a:t>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47642" y="1435128"/>
            <a:ext cx="1299210" cy="1437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0555" marR="5080" indent="-618490">
              <a:lnSpc>
                <a:spcPct val="149300"/>
              </a:lnSpc>
              <a:spcBef>
                <a:spcPts val="100"/>
              </a:spcBef>
              <a:tabLst>
                <a:tab pos="677545" algn="l"/>
              </a:tabLst>
            </a:pPr>
            <a:r>
              <a:rPr sz="3100" spc="-3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100" spc="-5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3100" dirty="0">
                <a:solidFill>
                  <a:srgbClr val="000000"/>
                </a:solidFill>
                <a:latin typeface="Arial"/>
                <a:cs typeface="Arial"/>
              </a:rPr>
              <a:t>		t</a:t>
            </a:r>
            <a:r>
              <a:rPr sz="3100" spc="-45" dirty="0">
                <a:solidFill>
                  <a:srgbClr val="000000"/>
                </a:solidFill>
                <a:latin typeface="Arial"/>
                <a:cs typeface="Arial"/>
              </a:rPr>
              <a:t>w</a:t>
            </a:r>
            <a:r>
              <a:rPr sz="3100" spc="-5" dirty="0">
                <a:solidFill>
                  <a:srgbClr val="000000"/>
                </a:solidFill>
                <a:latin typeface="Arial"/>
                <a:cs typeface="Arial"/>
              </a:rPr>
              <a:t>o  </a:t>
            </a:r>
            <a:r>
              <a:rPr sz="3100" spc="-1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endParaRPr sz="3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400" y="2222297"/>
            <a:ext cx="214122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b="1" spc="-25" dirty="0">
                <a:solidFill>
                  <a:srgbClr val="6F2F9F"/>
                </a:solidFill>
                <a:latin typeface="Arial"/>
                <a:cs typeface="Arial"/>
              </a:rPr>
              <a:t>prokaryotic</a:t>
            </a:r>
            <a:endParaRPr sz="3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56429" y="2627147"/>
            <a:ext cx="3751579" cy="60960"/>
          </a:xfrm>
          <a:custGeom>
            <a:avLst/>
            <a:gdLst/>
            <a:ahLst/>
            <a:cxnLst/>
            <a:rect l="l" t="t" r="r" b="b"/>
            <a:pathLst>
              <a:path w="3751579" h="60960">
                <a:moveTo>
                  <a:pt x="0" y="0"/>
                </a:moveTo>
                <a:lnTo>
                  <a:pt x="0" y="60452"/>
                </a:lnTo>
                <a:lnTo>
                  <a:pt x="3751389" y="60451"/>
                </a:lnTo>
                <a:lnTo>
                  <a:pt x="3751389" y="0"/>
                </a:lnTo>
                <a:lnTo>
                  <a:pt x="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327920" y="1283121"/>
            <a:ext cx="898525" cy="1437005"/>
          </a:xfrm>
          <a:prstGeom prst="rect">
            <a:avLst/>
          </a:prstGeom>
        </p:spPr>
        <p:txBody>
          <a:bodyPr vert="horz" wrap="square" lIns="0" tIns="245745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1935"/>
              </a:spcBef>
            </a:pPr>
            <a:r>
              <a:rPr sz="3100" spc="-20" dirty="0">
                <a:latin typeface="Arial"/>
                <a:cs typeface="Arial"/>
              </a:rPr>
              <a:t>one</a:t>
            </a:r>
            <a:endParaRPr sz="3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35"/>
              </a:spcBef>
            </a:pPr>
            <a:r>
              <a:rPr sz="3100" b="1" spc="-10" dirty="0">
                <a:solidFill>
                  <a:srgbClr val="6F2F9F"/>
                </a:solidFill>
                <a:latin typeface="Arial"/>
                <a:cs typeface="Arial"/>
              </a:rPr>
              <a:t>ce</a:t>
            </a:r>
            <a:r>
              <a:rPr sz="3100" b="1" spc="-30" dirty="0">
                <a:solidFill>
                  <a:srgbClr val="6F2F9F"/>
                </a:solidFill>
                <a:latin typeface="Arial"/>
                <a:cs typeface="Arial"/>
              </a:rPr>
              <a:t>l</a:t>
            </a:r>
            <a:r>
              <a:rPr sz="3100" b="1" dirty="0">
                <a:solidFill>
                  <a:srgbClr val="6F2F9F"/>
                </a:solidFill>
                <a:latin typeface="Arial"/>
                <a:cs typeface="Arial"/>
              </a:rPr>
              <a:t>l</a:t>
            </a:r>
            <a:r>
              <a:rPr sz="3100" b="1" spc="-5" dirty="0">
                <a:solidFill>
                  <a:srgbClr val="6F2F9F"/>
                </a:solidFill>
                <a:latin typeface="Arial"/>
                <a:cs typeface="Arial"/>
              </a:rPr>
              <a:t>s</a:t>
            </a:r>
            <a:endParaRPr sz="3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82001" y="3332416"/>
            <a:ext cx="2962275" cy="60960"/>
          </a:xfrm>
          <a:custGeom>
            <a:avLst/>
            <a:gdLst/>
            <a:ahLst/>
            <a:cxnLst/>
            <a:rect l="l" t="t" r="r" b="b"/>
            <a:pathLst>
              <a:path w="2962275" h="60960">
                <a:moveTo>
                  <a:pt x="0" y="0"/>
                </a:moveTo>
                <a:lnTo>
                  <a:pt x="0" y="60451"/>
                </a:lnTo>
                <a:lnTo>
                  <a:pt x="2962097" y="60451"/>
                </a:lnTo>
                <a:lnTo>
                  <a:pt x="2962097" y="0"/>
                </a:lnTo>
                <a:lnTo>
                  <a:pt x="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69523" y="1988533"/>
            <a:ext cx="3098165" cy="1437005"/>
          </a:xfrm>
          <a:prstGeom prst="rect">
            <a:avLst/>
          </a:prstGeom>
        </p:spPr>
        <p:txBody>
          <a:bodyPr vert="horz" wrap="square" lIns="0" tIns="245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35"/>
              </a:spcBef>
            </a:pPr>
            <a:r>
              <a:rPr sz="3100" spc="-20" dirty="0">
                <a:latin typeface="Arial"/>
                <a:cs typeface="Arial"/>
              </a:rPr>
              <a:t>classifications:</a:t>
            </a:r>
            <a:endParaRPr sz="3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35"/>
              </a:spcBef>
            </a:pPr>
            <a:r>
              <a:rPr sz="3100" b="1" spc="-20" dirty="0">
                <a:solidFill>
                  <a:srgbClr val="6F2F9F"/>
                </a:solidFill>
                <a:latin typeface="Arial"/>
                <a:cs typeface="Arial"/>
              </a:rPr>
              <a:t>eukaryotic</a:t>
            </a:r>
            <a:r>
              <a:rPr sz="3100" b="1" spc="15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6F2F9F"/>
                </a:solidFill>
                <a:latin typeface="Arial"/>
                <a:cs typeface="Arial"/>
              </a:rPr>
              <a:t>cells</a:t>
            </a:r>
            <a:r>
              <a:rPr sz="3100" spc="-5" dirty="0">
                <a:latin typeface="Arial"/>
                <a:cs typeface="Arial"/>
              </a:rPr>
              <a:t>.</a:t>
            </a:r>
            <a:endParaRPr sz="3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7640" y="3858557"/>
            <a:ext cx="8737600" cy="313880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64160" marR="5080" indent="-252095" algn="just">
              <a:lnSpc>
                <a:spcPts val="3710"/>
              </a:lnSpc>
              <a:spcBef>
                <a:spcPts val="225"/>
              </a:spcBef>
              <a:buChar char="•"/>
              <a:tabLst>
                <a:tab pos="264795" algn="l"/>
              </a:tabLst>
            </a:pPr>
            <a:r>
              <a:rPr sz="3100" spc="-30" dirty="0">
                <a:latin typeface="Arial"/>
                <a:cs typeface="Arial"/>
              </a:rPr>
              <a:t>Prokaryotic </a:t>
            </a:r>
            <a:r>
              <a:rPr sz="3100" spc="-10" dirty="0">
                <a:latin typeface="Arial"/>
                <a:cs typeface="Arial"/>
              </a:rPr>
              <a:t>cells </a:t>
            </a:r>
            <a:r>
              <a:rPr sz="3100" spc="-25" dirty="0">
                <a:latin typeface="Arial"/>
                <a:cs typeface="Arial"/>
              </a:rPr>
              <a:t>are found </a:t>
            </a:r>
            <a:r>
              <a:rPr sz="3100" spc="-5" dirty="0">
                <a:latin typeface="Arial"/>
                <a:cs typeface="Arial"/>
              </a:rPr>
              <a:t>in </a:t>
            </a:r>
            <a:r>
              <a:rPr sz="3100" spc="-15" dirty="0">
                <a:latin typeface="Arial"/>
                <a:cs typeface="Arial"/>
              </a:rPr>
              <a:t>bacteria </a:t>
            </a:r>
            <a:r>
              <a:rPr sz="3100" spc="-10" dirty="0">
                <a:latin typeface="Arial"/>
                <a:cs typeface="Arial"/>
              </a:rPr>
              <a:t>and  archaea.</a:t>
            </a:r>
            <a:endParaRPr sz="3100">
              <a:latin typeface="Arial"/>
              <a:cs typeface="Arial"/>
            </a:endParaRPr>
          </a:p>
          <a:p>
            <a:pPr marL="264160" marR="11430" indent="-252095" algn="just">
              <a:lnSpc>
                <a:spcPct val="149400"/>
              </a:lnSpc>
              <a:spcBef>
                <a:spcPts val="295"/>
              </a:spcBef>
              <a:buChar char="•"/>
              <a:tabLst>
                <a:tab pos="264795" algn="l"/>
              </a:tabLst>
            </a:pPr>
            <a:r>
              <a:rPr sz="3100" spc="-25" dirty="0">
                <a:latin typeface="Arial"/>
                <a:cs typeface="Arial"/>
              </a:rPr>
              <a:t>Eukaryotic </a:t>
            </a:r>
            <a:r>
              <a:rPr sz="3100" spc="-10" dirty="0">
                <a:latin typeface="Arial"/>
                <a:cs typeface="Arial"/>
              </a:rPr>
              <a:t>cells </a:t>
            </a:r>
            <a:r>
              <a:rPr sz="3100" spc="-25" dirty="0">
                <a:latin typeface="Arial"/>
                <a:cs typeface="Arial"/>
              </a:rPr>
              <a:t>are found </a:t>
            </a:r>
            <a:r>
              <a:rPr sz="3100" spc="-5" dirty="0">
                <a:latin typeface="Arial"/>
                <a:cs typeface="Arial"/>
              </a:rPr>
              <a:t>in </a:t>
            </a:r>
            <a:r>
              <a:rPr sz="3100" spc="-20" dirty="0">
                <a:latin typeface="Arial"/>
                <a:cs typeface="Arial"/>
              </a:rPr>
              <a:t>organisms from </a:t>
            </a:r>
            <a:r>
              <a:rPr sz="3100" spc="-10" dirty="0">
                <a:latin typeface="Arial"/>
                <a:cs typeface="Arial"/>
              </a:rPr>
              <a:t>the  </a:t>
            </a:r>
            <a:r>
              <a:rPr sz="3100" spc="-15" dirty="0">
                <a:latin typeface="Arial"/>
                <a:cs typeface="Arial"/>
              </a:rPr>
              <a:t>domain </a:t>
            </a:r>
            <a:r>
              <a:rPr sz="3100" spc="-35" dirty="0">
                <a:latin typeface="Arial"/>
                <a:cs typeface="Arial"/>
              </a:rPr>
              <a:t>Eukaryota </a:t>
            </a:r>
            <a:r>
              <a:rPr sz="3100" spc="-15" dirty="0">
                <a:latin typeface="Arial"/>
                <a:cs typeface="Arial"/>
              </a:rPr>
              <a:t>which includes animals,  </a:t>
            </a:r>
            <a:r>
              <a:rPr sz="3100" spc="-10" dirty="0">
                <a:latin typeface="Arial"/>
                <a:cs typeface="Arial"/>
              </a:rPr>
              <a:t>plants, </a:t>
            </a:r>
            <a:r>
              <a:rPr sz="3100" spc="-5" dirty="0">
                <a:latin typeface="Arial"/>
                <a:cs typeface="Arial"/>
              </a:rPr>
              <a:t>fungi </a:t>
            </a:r>
            <a:r>
              <a:rPr sz="3100" spc="-10" dirty="0">
                <a:latin typeface="Arial"/>
                <a:cs typeface="Arial"/>
              </a:rPr>
              <a:t>and</a:t>
            </a:r>
            <a:r>
              <a:rPr sz="3100" spc="-175" dirty="0">
                <a:latin typeface="Arial"/>
                <a:cs typeface="Arial"/>
              </a:rPr>
              <a:t> </a:t>
            </a:r>
            <a:r>
              <a:rPr sz="3100" spc="-25" dirty="0">
                <a:latin typeface="Arial"/>
                <a:cs typeface="Arial"/>
              </a:rPr>
              <a:t>protists.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9592" y="1196977"/>
            <a:ext cx="7830184" cy="3782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4160" marR="5080" indent="-252095">
              <a:lnSpc>
                <a:spcPct val="140700"/>
              </a:lnSpc>
              <a:spcBef>
                <a:spcPts val="95"/>
              </a:spcBef>
              <a:buChar char="•"/>
              <a:tabLst>
                <a:tab pos="264795" algn="l"/>
                <a:tab pos="1548130" algn="l"/>
              </a:tabLst>
            </a:pPr>
            <a:r>
              <a:rPr sz="3950" spc="-5" dirty="0">
                <a:latin typeface="Arial"/>
                <a:cs typeface="Arial"/>
              </a:rPr>
              <a:t>Depending </a:t>
            </a:r>
            <a:r>
              <a:rPr sz="3950" dirty="0">
                <a:latin typeface="Arial"/>
                <a:cs typeface="Arial"/>
              </a:rPr>
              <a:t>on their </a:t>
            </a:r>
            <a:r>
              <a:rPr sz="3950" spc="-5" dirty="0">
                <a:latin typeface="Arial"/>
                <a:cs typeface="Arial"/>
              </a:rPr>
              <a:t>origin,</a:t>
            </a:r>
            <a:r>
              <a:rPr sz="3950" spc="-120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primary  cells	</a:t>
            </a:r>
            <a:r>
              <a:rPr sz="3950" spc="-20" dirty="0">
                <a:latin typeface="Arial"/>
                <a:cs typeface="Arial"/>
              </a:rPr>
              <a:t>grow </a:t>
            </a:r>
            <a:r>
              <a:rPr sz="3950" spc="5" dirty="0">
                <a:latin typeface="Arial"/>
                <a:cs typeface="Arial"/>
              </a:rPr>
              <a:t>in </a:t>
            </a:r>
            <a:r>
              <a:rPr sz="3950" spc="-35" dirty="0">
                <a:latin typeface="Arial"/>
                <a:cs typeface="Arial"/>
              </a:rPr>
              <a:t>two </a:t>
            </a:r>
            <a:r>
              <a:rPr sz="3950" spc="-30" dirty="0">
                <a:latin typeface="Arial"/>
                <a:cs typeface="Arial"/>
              </a:rPr>
              <a:t>different</a:t>
            </a:r>
            <a:r>
              <a:rPr sz="3950" spc="-20" dirty="0">
                <a:latin typeface="Arial"/>
                <a:cs typeface="Arial"/>
              </a:rPr>
              <a:t> </a:t>
            </a:r>
            <a:r>
              <a:rPr sz="3950" spc="-45" dirty="0">
                <a:latin typeface="Arial"/>
                <a:cs typeface="Arial"/>
              </a:rPr>
              <a:t>ways:</a:t>
            </a:r>
            <a:endParaRPr sz="3950">
              <a:latin typeface="Arial"/>
              <a:cs typeface="Arial"/>
            </a:endParaRPr>
          </a:p>
          <a:p>
            <a:pPr marL="580390" indent="-568325">
              <a:lnSpc>
                <a:spcPct val="100000"/>
              </a:lnSpc>
              <a:spcBef>
                <a:spcPts val="3750"/>
              </a:spcBef>
              <a:buAutoNum type="arabicPeriod"/>
              <a:tabLst>
                <a:tab pos="581025" algn="l"/>
              </a:tabLst>
            </a:pPr>
            <a:r>
              <a:rPr sz="3950" spc="-25" dirty="0">
                <a:solidFill>
                  <a:srgbClr val="6F2F9F"/>
                </a:solidFill>
                <a:latin typeface="Arial"/>
                <a:cs typeface="Arial"/>
              </a:rPr>
              <a:t>Adherent monolayer</a:t>
            </a:r>
            <a:r>
              <a:rPr sz="3950" spc="114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3950" dirty="0">
                <a:solidFill>
                  <a:srgbClr val="6F2F9F"/>
                </a:solidFill>
                <a:latin typeface="Arial"/>
                <a:cs typeface="Arial"/>
              </a:rPr>
              <a:t>cells</a:t>
            </a:r>
            <a:endParaRPr sz="3950">
              <a:latin typeface="Arial"/>
              <a:cs typeface="Arial"/>
            </a:endParaRPr>
          </a:p>
          <a:p>
            <a:pPr marL="580390" indent="-568325">
              <a:lnSpc>
                <a:spcPct val="100000"/>
              </a:lnSpc>
              <a:spcBef>
                <a:spcPts val="3010"/>
              </a:spcBef>
              <a:buAutoNum type="arabicPeriod"/>
              <a:tabLst>
                <a:tab pos="581025" algn="l"/>
              </a:tabLst>
            </a:pPr>
            <a:r>
              <a:rPr sz="3950" dirty="0">
                <a:solidFill>
                  <a:srgbClr val="6F2F9F"/>
                </a:solidFill>
                <a:latin typeface="Arial"/>
                <a:cs typeface="Arial"/>
              </a:rPr>
              <a:t>Suspension</a:t>
            </a:r>
            <a:r>
              <a:rPr sz="3950" spc="-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3950" spc="-5" dirty="0">
                <a:solidFill>
                  <a:srgbClr val="6F2F9F"/>
                </a:solidFill>
                <a:latin typeface="Arial"/>
                <a:cs typeface="Arial"/>
              </a:rPr>
              <a:t>cells</a:t>
            </a:r>
            <a:endParaRPr sz="3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8210" y="577850"/>
            <a:ext cx="3991051" cy="763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240" dirty="0"/>
              <a:t>Adherent</a:t>
            </a:r>
            <a:r>
              <a:rPr spc="-740" dirty="0"/>
              <a:t> </a:t>
            </a:r>
            <a:r>
              <a:rPr spc="-240" dirty="0"/>
              <a:t>cells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3001" y="1551561"/>
            <a:ext cx="9221470" cy="5610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4160" marR="8890" indent="-252095" algn="just">
              <a:lnSpc>
                <a:spcPct val="130800"/>
              </a:lnSpc>
              <a:spcBef>
                <a:spcPts val="95"/>
              </a:spcBef>
              <a:buChar char="•"/>
              <a:tabLst>
                <a:tab pos="264795" algn="l"/>
              </a:tabLst>
            </a:pPr>
            <a:r>
              <a:rPr sz="2850" dirty="0">
                <a:latin typeface="Arial"/>
                <a:cs typeface="Arial"/>
              </a:rPr>
              <a:t>These cells </a:t>
            </a:r>
            <a:r>
              <a:rPr sz="2850" spc="-5" dirty="0">
                <a:latin typeface="Arial"/>
                <a:cs typeface="Arial"/>
              </a:rPr>
              <a:t>are anchorage dependent </a:t>
            </a:r>
            <a:r>
              <a:rPr sz="2850" dirty="0">
                <a:latin typeface="Arial"/>
                <a:cs typeface="Arial"/>
              </a:rPr>
              <a:t>and </a:t>
            </a:r>
            <a:r>
              <a:rPr sz="2850" spc="-15" dirty="0">
                <a:latin typeface="Arial"/>
                <a:cs typeface="Arial"/>
              </a:rPr>
              <a:t>propagate  </a:t>
            </a:r>
            <a:r>
              <a:rPr sz="2850" dirty="0">
                <a:latin typeface="Arial"/>
                <a:cs typeface="Arial"/>
              </a:rPr>
              <a:t>as a</a:t>
            </a:r>
            <a:r>
              <a:rPr sz="2850" spc="50" dirty="0">
                <a:latin typeface="Arial"/>
                <a:cs typeface="Arial"/>
              </a:rPr>
              <a:t> </a:t>
            </a:r>
            <a:r>
              <a:rPr sz="2850" spc="-65" dirty="0">
                <a:latin typeface="Arial"/>
                <a:cs typeface="Arial"/>
              </a:rPr>
              <a:t>monolayer.</a:t>
            </a:r>
            <a:endParaRPr sz="2850">
              <a:latin typeface="Arial"/>
              <a:cs typeface="Arial"/>
            </a:endParaRPr>
          </a:p>
          <a:p>
            <a:pPr marL="264160" marR="5080" indent="-252095" algn="just">
              <a:lnSpc>
                <a:spcPct val="130700"/>
              </a:lnSpc>
              <a:spcBef>
                <a:spcPts val="1085"/>
              </a:spcBef>
              <a:buChar char="•"/>
              <a:tabLst>
                <a:tab pos="264795" algn="l"/>
              </a:tabLst>
            </a:pPr>
            <a:r>
              <a:rPr sz="2850" dirty="0">
                <a:solidFill>
                  <a:srgbClr val="6F2F9F"/>
                </a:solidFill>
                <a:latin typeface="Arial"/>
                <a:cs typeface="Arial"/>
              </a:rPr>
              <a:t>These cells </a:t>
            </a:r>
            <a:r>
              <a:rPr sz="2850" spc="-5" dirty="0">
                <a:solidFill>
                  <a:srgbClr val="6F2F9F"/>
                </a:solidFill>
                <a:latin typeface="Arial"/>
                <a:cs typeface="Arial"/>
              </a:rPr>
              <a:t>need </a:t>
            </a:r>
            <a:r>
              <a:rPr sz="2850" dirty="0">
                <a:solidFill>
                  <a:srgbClr val="6F2F9F"/>
                </a:solidFill>
                <a:latin typeface="Arial"/>
                <a:cs typeface="Arial"/>
              </a:rPr>
              <a:t>to be </a:t>
            </a:r>
            <a:r>
              <a:rPr sz="2850" spc="-10" dirty="0">
                <a:solidFill>
                  <a:srgbClr val="6F2F9F"/>
                </a:solidFill>
                <a:latin typeface="Arial"/>
                <a:cs typeface="Arial"/>
              </a:rPr>
              <a:t>attached </a:t>
            </a:r>
            <a:r>
              <a:rPr sz="2850" dirty="0">
                <a:solidFill>
                  <a:srgbClr val="6F2F9F"/>
                </a:solidFill>
                <a:latin typeface="Arial"/>
                <a:cs typeface="Arial"/>
              </a:rPr>
              <a:t>to a solid or semi-solid  </a:t>
            </a:r>
            <a:r>
              <a:rPr sz="2850" spc="-20" dirty="0">
                <a:solidFill>
                  <a:srgbClr val="6F2F9F"/>
                </a:solidFill>
                <a:latin typeface="Arial"/>
                <a:cs typeface="Arial"/>
              </a:rPr>
              <a:t>substrate for</a:t>
            </a:r>
            <a:r>
              <a:rPr sz="2850" spc="6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850" spc="-20" dirty="0">
                <a:solidFill>
                  <a:srgbClr val="6F2F9F"/>
                </a:solidFill>
                <a:latin typeface="Arial"/>
                <a:cs typeface="Arial"/>
              </a:rPr>
              <a:t>proliferation.</a:t>
            </a:r>
            <a:endParaRPr sz="2850">
              <a:latin typeface="Arial"/>
              <a:cs typeface="Arial"/>
            </a:endParaRPr>
          </a:p>
          <a:p>
            <a:pPr marL="264160" marR="5080" indent="-252095" algn="just">
              <a:lnSpc>
                <a:spcPct val="130800"/>
              </a:lnSpc>
              <a:spcBef>
                <a:spcPts val="1110"/>
              </a:spcBef>
              <a:buChar char="•"/>
              <a:tabLst>
                <a:tab pos="264795" algn="l"/>
              </a:tabLst>
            </a:pPr>
            <a:r>
              <a:rPr sz="2850" dirty="0">
                <a:latin typeface="Arial"/>
                <a:cs typeface="Arial"/>
              </a:rPr>
              <a:t>These </a:t>
            </a:r>
            <a:r>
              <a:rPr sz="2850" spc="-5" dirty="0">
                <a:latin typeface="Arial"/>
                <a:cs typeface="Arial"/>
              </a:rPr>
              <a:t>adhere </a:t>
            </a:r>
            <a:r>
              <a:rPr sz="2850" spc="-15" dirty="0">
                <a:latin typeface="Arial"/>
                <a:cs typeface="Arial"/>
              </a:rPr>
              <a:t>to</a:t>
            </a:r>
            <a:r>
              <a:rPr sz="2850" spc="760" dirty="0">
                <a:latin typeface="Arial"/>
                <a:cs typeface="Arial"/>
              </a:rPr>
              <a:t> </a:t>
            </a:r>
            <a:r>
              <a:rPr sz="2850" spc="10" dirty="0">
                <a:latin typeface="Arial"/>
                <a:cs typeface="Arial"/>
              </a:rPr>
              <a:t>the </a:t>
            </a:r>
            <a:r>
              <a:rPr sz="2850" dirty="0">
                <a:latin typeface="Arial"/>
                <a:cs typeface="Arial"/>
              </a:rPr>
              <a:t>culture </a:t>
            </a:r>
            <a:r>
              <a:rPr sz="2850" spc="-5" dirty="0">
                <a:latin typeface="Arial"/>
                <a:cs typeface="Arial"/>
              </a:rPr>
              <a:t>vessel </a:t>
            </a:r>
            <a:r>
              <a:rPr sz="2850" spc="-10" dirty="0">
                <a:latin typeface="Arial"/>
                <a:cs typeface="Arial"/>
              </a:rPr>
              <a:t>with </a:t>
            </a:r>
            <a:r>
              <a:rPr sz="2850" dirty="0">
                <a:latin typeface="Arial"/>
                <a:cs typeface="Arial"/>
              </a:rPr>
              <a:t>the </a:t>
            </a:r>
            <a:r>
              <a:rPr sz="2850" spc="5" dirty="0">
                <a:latin typeface="Arial"/>
                <a:cs typeface="Arial"/>
              </a:rPr>
              <a:t>use </a:t>
            </a:r>
            <a:r>
              <a:rPr sz="2850" dirty="0">
                <a:latin typeface="Arial"/>
                <a:cs typeface="Arial"/>
              </a:rPr>
              <a:t>of </a:t>
            </a:r>
            <a:r>
              <a:rPr sz="2850" spc="20" dirty="0">
                <a:latin typeface="Arial"/>
                <a:cs typeface="Arial"/>
              </a:rPr>
              <a:t>an  </a:t>
            </a:r>
            <a:r>
              <a:rPr sz="2850" spc="-5" dirty="0">
                <a:latin typeface="Arial"/>
                <a:cs typeface="Arial"/>
              </a:rPr>
              <a:t>extracellular matrix </a:t>
            </a:r>
            <a:r>
              <a:rPr sz="2850" dirty="0">
                <a:latin typeface="Arial"/>
                <a:cs typeface="Arial"/>
              </a:rPr>
              <a:t>which is generally </a:t>
            </a:r>
            <a:r>
              <a:rPr sz="2850" spc="-5" dirty="0">
                <a:latin typeface="Arial"/>
                <a:cs typeface="Arial"/>
              </a:rPr>
              <a:t>derived </a:t>
            </a:r>
            <a:r>
              <a:rPr sz="2850" spc="-15" dirty="0">
                <a:latin typeface="Arial"/>
                <a:cs typeface="Arial"/>
              </a:rPr>
              <a:t>from </a:t>
            </a:r>
            <a:r>
              <a:rPr sz="2850" spc="760" dirty="0">
                <a:latin typeface="Arial"/>
                <a:cs typeface="Arial"/>
              </a:rPr>
              <a:t> </a:t>
            </a:r>
            <a:r>
              <a:rPr sz="2850" dirty="0">
                <a:latin typeface="Arial"/>
                <a:cs typeface="Arial"/>
              </a:rPr>
              <a:t>tissues of </a:t>
            </a:r>
            <a:r>
              <a:rPr sz="2850" spc="-10" dirty="0">
                <a:latin typeface="Arial"/>
                <a:cs typeface="Arial"/>
              </a:rPr>
              <a:t>organs </a:t>
            </a:r>
            <a:r>
              <a:rPr sz="2850" spc="-5" dirty="0">
                <a:latin typeface="Arial"/>
                <a:cs typeface="Arial"/>
              </a:rPr>
              <a:t>that are immobile </a:t>
            </a:r>
            <a:r>
              <a:rPr sz="2850" dirty="0">
                <a:latin typeface="Arial"/>
                <a:cs typeface="Arial"/>
              </a:rPr>
              <a:t>and </a:t>
            </a:r>
            <a:r>
              <a:rPr sz="2850" spc="-5" dirty="0">
                <a:latin typeface="Arial"/>
                <a:cs typeface="Arial"/>
              </a:rPr>
              <a:t>embedded </a:t>
            </a:r>
            <a:r>
              <a:rPr sz="2850" dirty="0">
                <a:latin typeface="Arial"/>
                <a:cs typeface="Arial"/>
              </a:rPr>
              <a:t>in a  </a:t>
            </a:r>
            <a:r>
              <a:rPr sz="2850" spc="-5" dirty="0">
                <a:latin typeface="Arial"/>
                <a:cs typeface="Arial"/>
              </a:rPr>
              <a:t>network </a:t>
            </a:r>
            <a:r>
              <a:rPr sz="2850" dirty="0">
                <a:latin typeface="Arial"/>
                <a:cs typeface="Arial"/>
              </a:rPr>
              <a:t>of </a:t>
            </a:r>
            <a:r>
              <a:rPr sz="2850" spc="-5" dirty="0">
                <a:latin typeface="Arial"/>
                <a:cs typeface="Arial"/>
              </a:rPr>
              <a:t>connective</a:t>
            </a:r>
            <a:r>
              <a:rPr sz="2850" spc="-75" dirty="0">
                <a:latin typeface="Arial"/>
                <a:cs typeface="Arial"/>
              </a:rPr>
              <a:t> </a:t>
            </a:r>
            <a:r>
              <a:rPr sz="2850" dirty="0">
                <a:latin typeface="Arial"/>
                <a:cs typeface="Arial"/>
              </a:rPr>
              <a:t>tissue.</a:t>
            </a:r>
            <a:endParaRPr sz="2850">
              <a:latin typeface="Arial"/>
              <a:cs typeface="Arial"/>
            </a:endParaRPr>
          </a:p>
          <a:p>
            <a:pPr marL="264160" indent="-252095">
              <a:lnSpc>
                <a:spcPct val="100000"/>
              </a:lnSpc>
              <a:spcBef>
                <a:spcPts val="2585"/>
              </a:spcBef>
              <a:buChar char="•"/>
              <a:tabLst>
                <a:tab pos="264795" algn="l"/>
              </a:tabLst>
            </a:pPr>
            <a:r>
              <a:rPr sz="2850" u="heavy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Fibroblasts and </a:t>
            </a:r>
            <a:r>
              <a:rPr sz="2850" u="heavy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epithelial </a:t>
            </a:r>
            <a:r>
              <a:rPr sz="2850" u="heavy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cells</a:t>
            </a:r>
            <a:r>
              <a:rPr sz="285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850" spc="-5" dirty="0">
                <a:latin typeface="Arial"/>
                <a:cs typeface="Arial"/>
              </a:rPr>
              <a:t>are </a:t>
            </a:r>
            <a:r>
              <a:rPr sz="2850" dirty="0">
                <a:latin typeface="Arial"/>
                <a:cs typeface="Arial"/>
              </a:rPr>
              <a:t>of such</a:t>
            </a:r>
            <a:r>
              <a:rPr sz="2850" spc="-60" dirty="0">
                <a:latin typeface="Arial"/>
                <a:cs typeface="Arial"/>
              </a:rPr>
              <a:t> </a:t>
            </a:r>
            <a:r>
              <a:rPr sz="2850" spc="-5" dirty="0">
                <a:latin typeface="Arial"/>
                <a:cs typeface="Arial"/>
              </a:rPr>
              <a:t>types.</a:t>
            </a:r>
            <a:endParaRPr sz="2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4871" y="191428"/>
            <a:ext cx="7825181" cy="69956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6307" y="570938"/>
            <a:ext cx="9161830" cy="6454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5500" y="577850"/>
            <a:ext cx="4422237" cy="763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75" dirty="0"/>
              <a:t>Suspension</a:t>
            </a:r>
            <a:r>
              <a:rPr spc="-835" dirty="0"/>
              <a:t> </a:t>
            </a:r>
            <a:r>
              <a:rPr spc="-240" dirty="0"/>
              <a:t>cells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2822" y="1526233"/>
            <a:ext cx="9002395" cy="5196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4160" marR="10795" indent="-252095" algn="just">
              <a:lnSpc>
                <a:spcPct val="140800"/>
              </a:lnSpc>
              <a:spcBef>
                <a:spcPts val="95"/>
              </a:spcBef>
              <a:buChar char="•"/>
              <a:tabLst>
                <a:tab pos="264795" algn="l"/>
              </a:tabLst>
            </a:pPr>
            <a:r>
              <a:rPr sz="2850" spc="-5" dirty="0">
                <a:latin typeface="Arial"/>
                <a:cs typeface="Arial"/>
              </a:rPr>
              <a:t>Suspension </a:t>
            </a:r>
            <a:r>
              <a:rPr sz="2850" dirty="0">
                <a:latin typeface="Arial"/>
                <a:cs typeface="Arial"/>
              </a:rPr>
              <a:t>cells do </a:t>
            </a:r>
            <a:r>
              <a:rPr sz="2850" spc="-5" dirty="0">
                <a:latin typeface="Arial"/>
                <a:cs typeface="Arial"/>
              </a:rPr>
              <a:t>not </a:t>
            </a:r>
            <a:r>
              <a:rPr sz="2850" spc="-10" dirty="0">
                <a:latin typeface="Arial"/>
                <a:cs typeface="Arial"/>
              </a:rPr>
              <a:t>attach </a:t>
            </a:r>
            <a:r>
              <a:rPr sz="2850" dirty="0">
                <a:latin typeface="Arial"/>
                <a:cs typeface="Arial"/>
              </a:rPr>
              <a:t>to </a:t>
            </a:r>
            <a:r>
              <a:rPr sz="2850" spc="5" dirty="0">
                <a:latin typeface="Arial"/>
                <a:cs typeface="Arial"/>
              </a:rPr>
              <a:t>the </a:t>
            </a:r>
            <a:r>
              <a:rPr sz="2850" dirty="0">
                <a:latin typeface="Arial"/>
                <a:cs typeface="Arial"/>
              </a:rPr>
              <a:t>surface of </a:t>
            </a:r>
            <a:r>
              <a:rPr sz="2850" spc="-5" dirty="0">
                <a:latin typeface="Arial"/>
                <a:cs typeface="Arial"/>
              </a:rPr>
              <a:t>the  </a:t>
            </a:r>
            <a:r>
              <a:rPr sz="2850" dirty="0">
                <a:latin typeface="Arial"/>
                <a:cs typeface="Arial"/>
              </a:rPr>
              <a:t>culture</a:t>
            </a:r>
            <a:r>
              <a:rPr sz="2850" spc="735" dirty="0">
                <a:latin typeface="Arial"/>
                <a:cs typeface="Arial"/>
              </a:rPr>
              <a:t> </a:t>
            </a:r>
            <a:r>
              <a:rPr sz="2850" spc="-5" dirty="0">
                <a:latin typeface="Arial"/>
                <a:cs typeface="Arial"/>
              </a:rPr>
              <a:t>vessels.</a:t>
            </a:r>
            <a:endParaRPr sz="2850">
              <a:latin typeface="Arial"/>
              <a:cs typeface="Arial"/>
            </a:endParaRPr>
          </a:p>
          <a:p>
            <a:pPr marL="264160" marR="5080" indent="-252095" algn="just">
              <a:lnSpc>
                <a:spcPct val="140800"/>
              </a:lnSpc>
              <a:spcBef>
                <a:spcPts val="1085"/>
              </a:spcBef>
              <a:buChar char="•"/>
              <a:tabLst>
                <a:tab pos="264795" algn="l"/>
              </a:tabLst>
            </a:pPr>
            <a:r>
              <a:rPr sz="2850" dirty="0">
                <a:latin typeface="Arial"/>
                <a:cs typeface="Arial"/>
              </a:rPr>
              <a:t>These cells </a:t>
            </a:r>
            <a:r>
              <a:rPr sz="2850" spc="-5" dirty="0">
                <a:latin typeface="Arial"/>
                <a:cs typeface="Arial"/>
              </a:rPr>
              <a:t>are also </a:t>
            </a:r>
            <a:r>
              <a:rPr sz="2850" dirty="0">
                <a:latin typeface="Arial"/>
                <a:cs typeface="Arial"/>
              </a:rPr>
              <a:t>called </a:t>
            </a:r>
            <a:r>
              <a:rPr sz="2850" spc="-5" dirty="0">
                <a:latin typeface="Arial"/>
                <a:cs typeface="Arial"/>
              </a:rPr>
              <a:t>anchorage independent or  </a:t>
            </a:r>
            <a:r>
              <a:rPr sz="2850" dirty="0">
                <a:latin typeface="Arial"/>
                <a:cs typeface="Arial"/>
              </a:rPr>
              <a:t>non- </a:t>
            </a:r>
            <a:r>
              <a:rPr sz="2850" spc="-5" dirty="0">
                <a:latin typeface="Arial"/>
                <a:cs typeface="Arial"/>
              </a:rPr>
              <a:t>adherent </a:t>
            </a:r>
            <a:r>
              <a:rPr sz="2850" dirty="0">
                <a:latin typeface="Arial"/>
                <a:cs typeface="Arial"/>
              </a:rPr>
              <a:t>cells </a:t>
            </a:r>
            <a:r>
              <a:rPr sz="2850" spc="-10" dirty="0">
                <a:latin typeface="Arial"/>
                <a:cs typeface="Arial"/>
              </a:rPr>
              <a:t>which </a:t>
            </a:r>
            <a:r>
              <a:rPr sz="2850" dirty="0">
                <a:latin typeface="Arial"/>
                <a:cs typeface="Arial"/>
              </a:rPr>
              <a:t>can be </a:t>
            </a:r>
            <a:r>
              <a:rPr sz="2850" spc="-5" dirty="0">
                <a:latin typeface="Arial"/>
                <a:cs typeface="Arial"/>
              </a:rPr>
              <a:t>grown </a:t>
            </a:r>
            <a:r>
              <a:rPr sz="2850" dirty="0">
                <a:latin typeface="Arial"/>
                <a:cs typeface="Arial"/>
              </a:rPr>
              <a:t>floating in  the culture</a:t>
            </a:r>
            <a:r>
              <a:rPr sz="2850" spc="770" dirty="0">
                <a:latin typeface="Arial"/>
                <a:cs typeface="Arial"/>
              </a:rPr>
              <a:t> </a:t>
            </a:r>
            <a:r>
              <a:rPr sz="2850" dirty="0">
                <a:latin typeface="Arial"/>
                <a:cs typeface="Arial"/>
              </a:rPr>
              <a:t>medium.</a:t>
            </a:r>
            <a:endParaRPr sz="2850">
              <a:latin typeface="Arial"/>
              <a:cs typeface="Arial"/>
            </a:endParaRPr>
          </a:p>
          <a:p>
            <a:pPr marL="264160" marR="6985" indent="-252095" algn="just">
              <a:lnSpc>
                <a:spcPct val="140800"/>
              </a:lnSpc>
              <a:spcBef>
                <a:spcPts val="1115"/>
              </a:spcBef>
              <a:buChar char="•"/>
              <a:tabLst>
                <a:tab pos="264795" algn="l"/>
              </a:tabLst>
            </a:pPr>
            <a:r>
              <a:rPr sz="2850" spc="-5" dirty="0">
                <a:latin typeface="Arial"/>
                <a:cs typeface="Arial"/>
              </a:rPr>
              <a:t>Hematopoietic </a:t>
            </a:r>
            <a:r>
              <a:rPr sz="2850" spc="-20" dirty="0">
                <a:latin typeface="Arial"/>
                <a:cs typeface="Arial"/>
              </a:rPr>
              <a:t>stem </a:t>
            </a:r>
            <a:r>
              <a:rPr sz="2850" dirty="0">
                <a:latin typeface="Arial"/>
                <a:cs typeface="Arial"/>
              </a:rPr>
              <a:t>cells </a:t>
            </a:r>
            <a:r>
              <a:rPr sz="2850" spc="-10" dirty="0">
                <a:latin typeface="Arial"/>
                <a:cs typeface="Arial"/>
              </a:rPr>
              <a:t>(derived </a:t>
            </a:r>
            <a:r>
              <a:rPr sz="2850" spc="-15" dirty="0">
                <a:latin typeface="Arial"/>
                <a:cs typeface="Arial"/>
              </a:rPr>
              <a:t>from </a:t>
            </a:r>
            <a:r>
              <a:rPr sz="2850" dirty="0">
                <a:latin typeface="Arial"/>
                <a:cs typeface="Arial"/>
              </a:rPr>
              <a:t>blood, spleen  and </a:t>
            </a:r>
            <a:r>
              <a:rPr sz="2850" spc="5" dirty="0">
                <a:latin typeface="Arial"/>
                <a:cs typeface="Arial"/>
              </a:rPr>
              <a:t>bone </a:t>
            </a:r>
            <a:r>
              <a:rPr sz="2850" spc="-5" dirty="0">
                <a:latin typeface="Arial"/>
                <a:cs typeface="Arial"/>
              </a:rPr>
              <a:t>marrow) </a:t>
            </a:r>
            <a:r>
              <a:rPr sz="2850" dirty="0">
                <a:latin typeface="Arial"/>
                <a:cs typeface="Arial"/>
              </a:rPr>
              <a:t>and </a:t>
            </a:r>
            <a:r>
              <a:rPr sz="2850" spc="5" dirty="0">
                <a:latin typeface="Arial"/>
                <a:cs typeface="Arial"/>
              </a:rPr>
              <a:t>tumor cells </a:t>
            </a:r>
            <a:r>
              <a:rPr sz="2850" dirty="0">
                <a:latin typeface="Arial"/>
                <a:cs typeface="Arial"/>
              </a:rPr>
              <a:t>can be </a:t>
            </a:r>
            <a:r>
              <a:rPr sz="2850" spc="-10" dirty="0">
                <a:latin typeface="Arial"/>
                <a:cs typeface="Arial"/>
              </a:rPr>
              <a:t>grown </a:t>
            </a:r>
            <a:r>
              <a:rPr sz="2850" spc="-5" dirty="0">
                <a:latin typeface="Arial"/>
                <a:cs typeface="Arial"/>
              </a:rPr>
              <a:t>in  </a:t>
            </a:r>
            <a:r>
              <a:rPr sz="2850" dirty="0">
                <a:latin typeface="Arial"/>
                <a:cs typeface="Arial"/>
              </a:rPr>
              <a:t>suspension.</a:t>
            </a:r>
            <a:endParaRPr sz="2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7567" y="577850"/>
            <a:ext cx="4338265" cy="763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50" dirty="0"/>
              <a:t>Suspension</a:t>
            </a:r>
            <a:r>
              <a:rPr spc="-625" dirty="0"/>
              <a:t> </a:t>
            </a:r>
            <a:r>
              <a:rPr spc="-240" dirty="0"/>
              <a:t>Cells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9592" y="1695929"/>
            <a:ext cx="8529320" cy="5102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160" marR="5080" indent="-252095" algn="just">
              <a:lnSpc>
                <a:spcPct val="149300"/>
              </a:lnSpc>
              <a:spcBef>
                <a:spcPts val="100"/>
              </a:spcBef>
              <a:buChar char="•"/>
              <a:tabLst>
                <a:tab pos="264795" algn="l"/>
              </a:tabLst>
            </a:pPr>
            <a:r>
              <a:rPr sz="3100" spc="-10" dirty="0">
                <a:latin typeface="Arial"/>
                <a:cs typeface="Arial"/>
              </a:rPr>
              <a:t>These cells </a:t>
            </a:r>
            <a:r>
              <a:rPr sz="3100" spc="-25" dirty="0">
                <a:latin typeface="Arial"/>
                <a:cs typeface="Arial"/>
              </a:rPr>
              <a:t>grow </a:t>
            </a:r>
            <a:r>
              <a:rPr sz="3100" spc="-10" dirty="0">
                <a:latin typeface="Arial"/>
                <a:cs typeface="Arial"/>
              </a:rPr>
              <a:t>much </a:t>
            </a:r>
            <a:r>
              <a:rPr sz="3100" spc="-25" dirty="0">
                <a:latin typeface="Arial"/>
                <a:cs typeface="Arial"/>
              </a:rPr>
              <a:t>faster </a:t>
            </a:r>
            <a:r>
              <a:rPr sz="3100" spc="-10" dirty="0">
                <a:latin typeface="Arial"/>
                <a:cs typeface="Arial"/>
              </a:rPr>
              <a:t>which </a:t>
            </a:r>
            <a:r>
              <a:rPr sz="3100" spc="-5" dirty="0">
                <a:latin typeface="Arial"/>
                <a:cs typeface="Arial"/>
              </a:rPr>
              <a:t>do </a:t>
            </a:r>
            <a:r>
              <a:rPr sz="3100" spc="-35" dirty="0">
                <a:latin typeface="Arial"/>
                <a:cs typeface="Arial"/>
              </a:rPr>
              <a:t>not  </a:t>
            </a:r>
            <a:r>
              <a:rPr sz="3100" spc="-20" dirty="0">
                <a:latin typeface="Arial"/>
                <a:cs typeface="Arial"/>
              </a:rPr>
              <a:t>require </a:t>
            </a:r>
            <a:r>
              <a:rPr sz="3100" dirty="0">
                <a:latin typeface="Arial"/>
                <a:cs typeface="Arial"/>
              </a:rPr>
              <a:t>the </a:t>
            </a:r>
            <a:r>
              <a:rPr sz="3100" spc="-15" dirty="0">
                <a:latin typeface="Arial"/>
                <a:cs typeface="Arial"/>
              </a:rPr>
              <a:t>frequent </a:t>
            </a:r>
            <a:r>
              <a:rPr sz="3100" spc="-20" dirty="0">
                <a:latin typeface="Arial"/>
                <a:cs typeface="Arial"/>
              </a:rPr>
              <a:t>replacement of </a:t>
            </a:r>
            <a:r>
              <a:rPr sz="3100" spc="-5" dirty="0">
                <a:latin typeface="Arial"/>
                <a:cs typeface="Arial"/>
              </a:rPr>
              <a:t>the  </a:t>
            </a:r>
            <a:r>
              <a:rPr sz="3100" spc="-10" dirty="0">
                <a:latin typeface="Arial"/>
                <a:cs typeface="Arial"/>
              </a:rPr>
              <a:t>medium and </a:t>
            </a:r>
            <a:r>
              <a:rPr sz="3100" spc="-5" dirty="0">
                <a:latin typeface="Arial"/>
                <a:cs typeface="Arial"/>
              </a:rPr>
              <a:t>can be </a:t>
            </a:r>
            <a:r>
              <a:rPr sz="3100" spc="-10" dirty="0">
                <a:latin typeface="Arial"/>
                <a:cs typeface="Arial"/>
              </a:rPr>
              <a:t>easily</a:t>
            </a:r>
            <a:r>
              <a:rPr sz="3100" spc="-185" dirty="0">
                <a:latin typeface="Arial"/>
                <a:cs typeface="Arial"/>
              </a:rPr>
              <a:t> </a:t>
            </a:r>
            <a:r>
              <a:rPr sz="3100" spc="-10" dirty="0">
                <a:latin typeface="Arial"/>
                <a:cs typeface="Arial"/>
              </a:rPr>
              <a:t>maintained.</a:t>
            </a:r>
            <a:endParaRPr sz="3100">
              <a:latin typeface="Arial"/>
              <a:cs typeface="Arial"/>
            </a:endParaRPr>
          </a:p>
          <a:p>
            <a:pPr marL="264160" marR="7620" indent="-252095" algn="just">
              <a:lnSpc>
                <a:spcPct val="149400"/>
              </a:lnSpc>
              <a:spcBef>
                <a:spcPts val="1085"/>
              </a:spcBef>
              <a:buChar char="•"/>
              <a:tabLst>
                <a:tab pos="264795" algn="l"/>
              </a:tabLst>
            </a:pPr>
            <a:r>
              <a:rPr sz="3100" spc="-10" dirty="0">
                <a:latin typeface="Arial"/>
                <a:cs typeface="Arial"/>
              </a:rPr>
              <a:t>These </a:t>
            </a:r>
            <a:r>
              <a:rPr sz="3100" spc="-25" dirty="0">
                <a:latin typeface="Arial"/>
                <a:cs typeface="Arial"/>
              </a:rPr>
              <a:t>are </a:t>
            </a:r>
            <a:r>
              <a:rPr sz="3100" spc="-20" dirty="0">
                <a:latin typeface="Arial"/>
                <a:cs typeface="Arial"/>
              </a:rPr>
              <a:t>of homogeneous </a:t>
            </a:r>
            <a:r>
              <a:rPr sz="3100" spc="-15" dirty="0">
                <a:latin typeface="Arial"/>
                <a:cs typeface="Arial"/>
              </a:rPr>
              <a:t>types </a:t>
            </a:r>
            <a:r>
              <a:rPr sz="3100" spc="-10" dirty="0">
                <a:latin typeface="Arial"/>
                <a:cs typeface="Arial"/>
              </a:rPr>
              <a:t>and </a:t>
            </a:r>
            <a:r>
              <a:rPr sz="3100" spc="-20" dirty="0">
                <a:latin typeface="Arial"/>
                <a:cs typeface="Arial"/>
              </a:rPr>
              <a:t>enzyme  </a:t>
            </a:r>
            <a:r>
              <a:rPr sz="3100" spc="-25" dirty="0">
                <a:latin typeface="Arial"/>
                <a:cs typeface="Arial"/>
              </a:rPr>
              <a:t>treatment </a:t>
            </a:r>
            <a:r>
              <a:rPr sz="3100" spc="-5" dirty="0">
                <a:latin typeface="Arial"/>
                <a:cs typeface="Arial"/>
              </a:rPr>
              <a:t>is </a:t>
            </a:r>
            <a:r>
              <a:rPr sz="3100" spc="-15" dirty="0">
                <a:latin typeface="Arial"/>
                <a:cs typeface="Arial"/>
              </a:rPr>
              <a:t>not </a:t>
            </a:r>
            <a:r>
              <a:rPr sz="3100" spc="-25" dirty="0">
                <a:latin typeface="Arial"/>
                <a:cs typeface="Arial"/>
              </a:rPr>
              <a:t>required </a:t>
            </a:r>
            <a:r>
              <a:rPr sz="3100" spc="-20" dirty="0">
                <a:latin typeface="Arial"/>
                <a:cs typeface="Arial"/>
              </a:rPr>
              <a:t>for </a:t>
            </a:r>
            <a:r>
              <a:rPr sz="3100" spc="-5" dirty="0">
                <a:latin typeface="Arial"/>
                <a:cs typeface="Arial"/>
              </a:rPr>
              <a:t>the </a:t>
            </a:r>
            <a:r>
              <a:rPr sz="3100" spc="-15" dirty="0">
                <a:latin typeface="Arial"/>
                <a:cs typeface="Arial"/>
              </a:rPr>
              <a:t>dissociation </a:t>
            </a:r>
            <a:r>
              <a:rPr sz="3100" spc="-35" dirty="0">
                <a:latin typeface="Arial"/>
                <a:cs typeface="Arial"/>
              </a:rPr>
              <a:t>of  </a:t>
            </a:r>
            <a:r>
              <a:rPr sz="3100" spc="-10" dirty="0">
                <a:latin typeface="Arial"/>
                <a:cs typeface="Arial"/>
              </a:rPr>
              <a:t>cells; </a:t>
            </a:r>
            <a:r>
              <a:rPr sz="3100" spc="-15" dirty="0">
                <a:latin typeface="Arial"/>
                <a:cs typeface="Arial"/>
              </a:rPr>
              <a:t>similarly these cultures </a:t>
            </a:r>
            <a:r>
              <a:rPr sz="3100" spc="-35" dirty="0">
                <a:latin typeface="Arial"/>
                <a:cs typeface="Arial"/>
              </a:rPr>
              <a:t>have </a:t>
            </a:r>
            <a:r>
              <a:rPr sz="3100" spc="-15" dirty="0">
                <a:latin typeface="Arial"/>
                <a:cs typeface="Arial"/>
              </a:rPr>
              <a:t>short </a:t>
            </a:r>
            <a:r>
              <a:rPr sz="3100" spc="-10" dirty="0">
                <a:latin typeface="Arial"/>
                <a:cs typeface="Arial"/>
              </a:rPr>
              <a:t>lag  period.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0920" y="1763187"/>
            <a:ext cx="4594352" cy="5571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47449" y="2854673"/>
            <a:ext cx="4685029" cy="35263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26501" y="505212"/>
            <a:ext cx="3864610" cy="6985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400" b="1" spc="5" dirty="0">
                <a:solidFill>
                  <a:srgbClr val="7030A0"/>
                </a:solidFill>
                <a:latin typeface="Carlito"/>
                <a:cs typeface="Carlito"/>
              </a:rPr>
              <a:t>Suspension</a:t>
            </a:r>
            <a:r>
              <a:rPr sz="4400" b="1" spc="-110" dirty="0">
                <a:solidFill>
                  <a:srgbClr val="7030A0"/>
                </a:solidFill>
                <a:latin typeface="Carlito"/>
                <a:cs typeface="Carlito"/>
              </a:rPr>
              <a:t> </a:t>
            </a:r>
            <a:r>
              <a:rPr sz="4400" b="1" dirty="0">
                <a:solidFill>
                  <a:srgbClr val="7030A0"/>
                </a:solidFill>
                <a:latin typeface="Carlito"/>
                <a:cs typeface="Carlito"/>
              </a:rPr>
              <a:t>Cells</a:t>
            </a:r>
            <a:endParaRPr sz="4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4988" y="2854680"/>
            <a:ext cx="8483434" cy="3106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4632" y="760453"/>
            <a:ext cx="7512684" cy="6299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950" b="1" spc="-5" dirty="0">
                <a:solidFill>
                  <a:srgbClr val="7030A0"/>
                </a:solidFill>
                <a:latin typeface="Carlito"/>
                <a:cs typeface="Carlito"/>
              </a:rPr>
              <a:t>Monolayer </a:t>
            </a:r>
            <a:r>
              <a:rPr sz="3950" b="1" dirty="0">
                <a:solidFill>
                  <a:srgbClr val="7030A0"/>
                </a:solidFill>
                <a:latin typeface="Carlito"/>
                <a:cs typeface="Carlito"/>
              </a:rPr>
              <a:t>Cells </a:t>
            </a:r>
            <a:r>
              <a:rPr sz="3950" b="1" spc="5" dirty="0">
                <a:solidFill>
                  <a:srgbClr val="7030A0"/>
                </a:solidFill>
                <a:latin typeface="Carlito"/>
                <a:cs typeface="Carlito"/>
              </a:rPr>
              <a:t>vs </a:t>
            </a:r>
            <a:r>
              <a:rPr sz="3950" b="1" spc="10" dirty="0">
                <a:solidFill>
                  <a:srgbClr val="7030A0"/>
                </a:solidFill>
                <a:latin typeface="Carlito"/>
                <a:cs typeface="Carlito"/>
              </a:rPr>
              <a:t>Suspension</a:t>
            </a:r>
            <a:r>
              <a:rPr sz="3950" b="1" spc="-95" dirty="0">
                <a:solidFill>
                  <a:srgbClr val="7030A0"/>
                </a:solidFill>
                <a:latin typeface="Carlito"/>
                <a:cs typeface="Carlito"/>
              </a:rPr>
              <a:t> </a:t>
            </a:r>
            <a:r>
              <a:rPr sz="3950" b="1" spc="5" dirty="0">
                <a:solidFill>
                  <a:srgbClr val="7030A0"/>
                </a:solidFill>
                <a:latin typeface="Carlito"/>
                <a:cs typeface="Carlito"/>
              </a:rPr>
              <a:t>Cells</a:t>
            </a:r>
            <a:endParaRPr sz="395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9481" y="1175460"/>
            <a:ext cx="9957790" cy="6206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79202" y="423854"/>
            <a:ext cx="3789045" cy="6305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950" b="1" dirty="0">
                <a:solidFill>
                  <a:srgbClr val="7030A0"/>
                </a:solidFill>
                <a:latin typeface="Carlito"/>
                <a:cs typeface="Carlito"/>
              </a:rPr>
              <a:t>Contact</a:t>
            </a:r>
            <a:r>
              <a:rPr sz="3950" b="1" spc="-95" dirty="0">
                <a:solidFill>
                  <a:srgbClr val="7030A0"/>
                </a:solidFill>
                <a:latin typeface="Carlito"/>
                <a:cs typeface="Carlito"/>
              </a:rPr>
              <a:t> </a:t>
            </a:r>
            <a:r>
              <a:rPr sz="3950" b="1" spc="10" dirty="0">
                <a:solidFill>
                  <a:srgbClr val="7030A0"/>
                </a:solidFill>
                <a:latin typeface="Carlito"/>
                <a:cs typeface="Carlito"/>
              </a:rPr>
              <a:t>Inhibition</a:t>
            </a:r>
            <a:endParaRPr sz="39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8638" y="339205"/>
            <a:ext cx="8600973" cy="6878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0744" y="1031171"/>
            <a:ext cx="8686800" cy="439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160" marR="7620" indent="-252095" algn="just">
              <a:lnSpc>
                <a:spcPct val="149400"/>
              </a:lnSpc>
              <a:spcBef>
                <a:spcPts val="100"/>
              </a:spcBef>
              <a:buChar char="•"/>
              <a:tabLst>
                <a:tab pos="264795" algn="l"/>
              </a:tabLst>
            </a:pPr>
            <a:r>
              <a:rPr sz="3100" spc="-10" dirty="0">
                <a:latin typeface="Arial"/>
                <a:cs typeface="Arial"/>
              </a:rPr>
              <a:t>The main </a:t>
            </a:r>
            <a:r>
              <a:rPr sz="3100" spc="-35" dirty="0">
                <a:latin typeface="Arial"/>
                <a:cs typeface="Arial"/>
              </a:rPr>
              <a:t>difference </a:t>
            </a:r>
            <a:r>
              <a:rPr sz="3100" spc="-15" dirty="0">
                <a:latin typeface="Arial"/>
                <a:cs typeface="Arial"/>
              </a:rPr>
              <a:t>between </a:t>
            </a:r>
            <a:r>
              <a:rPr sz="3100" spc="-30" dirty="0">
                <a:latin typeface="Arial"/>
                <a:cs typeface="Arial"/>
              </a:rPr>
              <a:t>prokaryotic </a:t>
            </a:r>
            <a:r>
              <a:rPr sz="3100" spc="-15" dirty="0">
                <a:latin typeface="Arial"/>
                <a:cs typeface="Arial"/>
              </a:rPr>
              <a:t>cells  </a:t>
            </a:r>
            <a:r>
              <a:rPr sz="3100" spc="-5" dirty="0">
                <a:latin typeface="Arial"/>
                <a:cs typeface="Arial"/>
              </a:rPr>
              <a:t>and </a:t>
            </a:r>
            <a:r>
              <a:rPr sz="3100" spc="-25" dirty="0">
                <a:latin typeface="Arial"/>
                <a:cs typeface="Arial"/>
              </a:rPr>
              <a:t>eukaryotic </a:t>
            </a:r>
            <a:r>
              <a:rPr sz="3100" spc="-10" dirty="0">
                <a:latin typeface="Arial"/>
                <a:cs typeface="Arial"/>
              </a:rPr>
              <a:t>cells</a:t>
            </a:r>
            <a:r>
              <a:rPr sz="3100" spc="-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3100" u="heavy" spc="-2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is </a:t>
            </a:r>
            <a:r>
              <a:rPr sz="3100" u="heavy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the </a:t>
            </a:r>
            <a:r>
              <a:rPr sz="3100" u="heavy" spc="-2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presence of </a:t>
            </a:r>
            <a:r>
              <a:rPr sz="3100" u="heavy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a  nucleus </a:t>
            </a:r>
            <a:r>
              <a:rPr sz="3100" u="heavy" spc="-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and</a:t>
            </a:r>
            <a:r>
              <a:rPr sz="3100" u="heavy" spc="74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 </a:t>
            </a:r>
            <a:r>
              <a:rPr sz="3100" u="heavy" spc="-3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organelles.</a:t>
            </a:r>
            <a:endParaRPr sz="3100">
              <a:latin typeface="Arial"/>
              <a:cs typeface="Arial"/>
            </a:endParaRPr>
          </a:p>
          <a:p>
            <a:pPr marL="264160" marR="5080" indent="-252095" algn="just">
              <a:lnSpc>
                <a:spcPct val="149400"/>
              </a:lnSpc>
              <a:spcBef>
                <a:spcPts val="1080"/>
              </a:spcBef>
              <a:buChar char="•"/>
              <a:tabLst>
                <a:tab pos="264795" algn="l"/>
              </a:tabLst>
            </a:pPr>
            <a:r>
              <a:rPr sz="3100" spc="-30" dirty="0">
                <a:latin typeface="Arial"/>
                <a:cs typeface="Arial"/>
              </a:rPr>
              <a:t>Prokaryotic </a:t>
            </a:r>
            <a:r>
              <a:rPr sz="3100" spc="-15" dirty="0">
                <a:latin typeface="Arial"/>
                <a:cs typeface="Arial"/>
              </a:rPr>
              <a:t>cells </a:t>
            </a:r>
            <a:r>
              <a:rPr sz="3100" spc="-5" dirty="0">
                <a:latin typeface="Arial"/>
                <a:cs typeface="Arial"/>
              </a:rPr>
              <a:t>do </a:t>
            </a:r>
            <a:r>
              <a:rPr sz="3100" spc="-15" dirty="0">
                <a:latin typeface="Arial"/>
                <a:cs typeface="Arial"/>
              </a:rPr>
              <a:t>not </a:t>
            </a:r>
            <a:r>
              <a:rPr sz="3100" spc="-35" dirty="0">
                <a:latin typeface="Arial"/>
                <a:cs typeface="Arial"/>
              </a:rPr>
              <a:t>have </a:t>
            </a:r>
            <a:r>
              <a:rPr sz="3100" spc="-10" dirty="0">
                <a:latin typeface="Arial"/>
                <a:cs typeface="Arial"/>
              </a:rPr>
              <a:t>either </a:t>
            </a:r>
            <a:r>
              <a:rPr sz="3100" spc="-5" dirty="0">
                <a:latin typeface="Arial"/>
                <a:cs typeface="Arial"/>
              </a:rPr>
              <a:t>a </a:t>
            </a:r>
            <a:r>
              <a:rPr sz="3100" spc="-15" dirty="0">
                <a:latin typeface="Arial"/>
                <a:cs typeface="Arial"/>
              </a:rPr>
              <a:t>nucleus </a:t>
            </a:r>
            <a:r>
              <a:rPr sz="3100" spc="-10" dirty="0">
                <a:latin typeface="Arial"/>
                <a:cs typeface="Arial"/>
              </a:rPr>
              <a:t>or  </a:t>
            </a:r>
            <a:r>
              <a:rPr sz="3100" spc="-25" dirty="0">
                <a:latin typeface="Arial"/>
                <a:cs typeface="Arial"/>
              </a:rPr>
              <a:t>organelles. </a:t>
            </a:r>
            <a:r>
              <a:rPr sz="3100" spc="-10" dirty="0">
                <a:latin typeface="Arial"/>
                <a:cs typeface="Arial"/>
              </a:rPr>
              <a:t>The </a:t>
            </a:r>
            <a:r>
              <a:rPr sz="3100" spc="-30" dirty="0">
                <a:latin typeface="Arial"/>
                <a:cs typeface="Arial"/>
              </a:rPr>
              <a:t>word </a:t>
            </a:r>
            <a:r>
              <a:rPr sz="3100" spc="-25" dirty="0">
                <a:latin typeface="Arial"/>
                <a:cs typeface="Arial"/>
              </a:rPr>
              <a:t>prokaryotic </a:t>
            </a:r>
            <a:r>
              <a:rPr sz="3100" spc="-10" dirty="0">
                <a:latin typeface="Arial"/>
                <a:cs typeface="Arial"/>
              </a:rPr>
              <a:t>can be  </a:t>
            </a:r>
            <a:r>
              <a:rPr sz="3100" spc="-25" dirty="0">
                <a:latin typeface="Arial"/>
                <a:cs typeface="Arial"/>
              </a:rPr>
              <a:t>translated </a:t>
            </a:r>
            <a:r>
              <a:rPr sz="3100" spc="-10" dirty="0">
                <a:latin typeface="Arial"/>
                <a:cs typeface="Arial"/>
              </a:rPr>
              <a:t>to mean </a:t>
            </a:r>
            <a:r>
              <a:rPr sz="3100" spc="-30" dirty="0">
                <a:latin typeface="Arial"/>
                <a:cs typeface="Arial"/>
              </a:rPr>
              <a:t>‘before</a:t>
            </a:r>
            <a:r>
              <a:rPr sz="3100" spc="-45" dirty="0">
                <a:latin typeface="Arial"/>
                <a:cs typeface="Arial"/>
              </a:rPr>
              <a:t> </a:t>
            </a:r>
            <a:r>
              <a:rPr sz="3100" spc="-35" dirty="0">
                <a:latin typeface="Arial"/>
                <a:cs typeface="Arial"/>
              </a:rPr>
              <a:t>nucleus’.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8638" y="654481"/>
            <a:ext cx="8541782" cy="57870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3632" y="587723"/>
            <a:ext cx="9081924" cy="5450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4273" y="322411"/>
            <a:ext cx="9561486" cy="6831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0876" y="419803"/>
            <a:ext cx="9451532" cy="6716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9592" y="341012"/>
            <a:ext cx="8514215" cy="1450397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>
              <a:lnSpc>
                <a:spcPts val="5290"/>
              </a:lnSpc>
              <a:spcBef>
                <a:spcPts val="710"/>
              </a:spcBef>
            </a:pPr>
            <a:r>
              <a:rPr spc="-215" dirty="0"/>
              <a:t>Primary</a:t>
            </a:r>
            <a:r>
              <a:rPr spc="-535" dirty="0"/>
              <a:t> </a:t>
            </a:r>
            <a:r>
              <a:rPr spc="-240" dirty="0"/>
              <a:t>cells</a:t>
            </a:r>
            <a:r>
              <a:rPr spc="-575" dirty="0"/>
              <a:t> </a:t>
            </a:r>
            <a:r>
              <a:rPr spc="-270" dirty="0"/>
              <a:t>differ</a:t>
            </a:r>
            <a:r>
              <a:rPr spc="-575" dirty="0"/>
              <a:t> </a:t>
            </a:r>
            <a:r>
              <a:rPr spc="-170" dirty="0"/>
              <a:t>from</a:t>
            </a:r>
            <a:r>
              <a:rPr spc="-490" dirty="0"/>
              <a:t> </a:t>
            </a:r>
            <a:r>
              <a:rPr spc="-185" dirty="0"/>
              <a:t>cell</a:t>
            </a:r>
            <a:r>
              <a:rPr lang="tr-TR" spc="-185" dirty="0"/>
              <a:t> </a:t>
            </a:r>
            <a:r>
              <a:rPr spc="-185" dirty="0"/>
              <a:t>lines  </a:t>
            </a:r>
            <a:r>
              <a:rPr spc="-114" dirty="0"/>
              <a:t>in </a:t>
            </a:r>
            <a:r>
              <a:rPr spc="-190" dirty="0"/>
              <a:t>many</a:t>
            </a:r>
            <a:r>
              <a:rPr spc="-1075" dirty="0"/>
              <a:t> </a:t>
            </a:r>
            <a:r>
              <a:rPr spc="-210" dirty="0"/>
              <a:t>ways</a:t>
            </a:r>
          </a:p>
        </p:txBody>
      </p:sp>
      <p:sp>
        <p:nvSpPr>
          <p:cNvPr id="3" name="object 3"/>
          <p:cNvSpPr/>
          <p:nvPr/>
        </p:nvSpPr>
        <p:spPr>
          <a:xfrm>
            <a:off x="4262348" y="5967120"/>
            <a:ext cx="4144645" cy="53975"/>
          </a:xfrm>
          <a:custGeom>
            <a:avLst/>
            <a:gdLst/>
            <a:ahLst/>
            <a:cxnLst/>
            <a:rect l="l" t="t" r="r" b="b"/>
            <a:pathLst>
              <a:path w="4144645" h="53975">
                <a:moveTo>
                  <a:pt x="4144314" y="26860"/>
                </a:moveTo>
                <a:lnTo>
                  <a:pt x="1229182" y="26860"/>
                </a:lnTo>
                <a:lnTo>
                  <a:pt x="1229182" y="0"/>
                </a:lnTo>
                <a:lnTo>
                  <a:pt x="0" y="0"/>
                </a:lnTo>
                <a:lnTo>
                  <a:pt x="0" y="40297"/>
                </a:lnTo>
                <a:lnTo>
                  <a:pt x="1229182" y="40297"/>
                </a:lnTo>
                <a:lnTo>
                  <a:pt x="1229182" y="53733"/>
                </a:lnTo>
                <a:lnTo>
                  <a:pt x="4144314" y="53733"/>
                </a:lnTo>
                <a:lnTo>
                  <a:pt x="4144314" y="26860"/>
                </a:lnTo>
                <a:close/>
              </a:path>
            </a:pathLst>
          </a:custGeom>
          <a:solidFill>
            <a:srgbClr val="046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89592" y="2297862"/>
            <a:ext cx="8194040" cy="444627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64160" marR="5080" indent="-252095">
              <a:lnSpc>
                <a:spcPct val="80500"/>
              </a:lnSpc>
              <a:spcBef>
                <a:spcPts val="775"/>
              </a:spcBef>
              <a:buChar char="•"/>
              <a:tabLst>
                <a:tab pos="264795" algn="l"/>
                <a:tab pos="1426845" algn="l"/>
                <a:tab pos="1679575" algn="l"/>
                <a:tab pos="2324100" algn="l"/>
                <a:tab pos="3153410" algn="l"/>
              </a:tabLst>
            </a:pPr>
            <a:r>
              <a:rPr sz="2850" dirty="0">
                <a:latin typeface="Arial"/>
                <a:cs typeface="Arial"/>
              </a:rPr>
              <a:t>Primary cells </a:t>
            </a:r>
            <a:r>
              <a:rPr sz="2850" spc="-25" dirty="0">
                <a:latin typeface="Arial"/>
                <a:cs typeface="Arial"/>
              </a:rPr>
              <a:t>have </a:t>
            </a:r>
            <a:r>
              <a:rPr sz="2850" dirty="0">
                <a:latin typeface="Arial"/>
                <a:cs typeface="Arial"/>
              </a:rPr>
              <a:t>a finite </a:t>
            </a:r>
            <a:r>
              <a:rPr sz="2850" spc="-5" dirty="0">
                <a:latin typeface="Arial"/>
                <a:cs typeface="Arial"/>
              </a:rPr>
              <a:t>lifespan. </a:t>
            </a:r>
            <a:r>
              <a:rPr sz="2850" dirty="0">
                <a:latin typeface="Arial"/>
                <a:cs typeface="Arial"/>
              </a:rPr>
              <a:t>After a certain  </a:t>
            </a:r>
            <a:r>
              <a:rPr sz="2850" spc="-5" dirty="0">
                <a:latin typeface="Arial"/>
                <a:cs typeface="Arial"/>
              </a:rPr>
              <a:t>period </a:t>
            </a:r>
            <a:r>
              <a:rPr sz="2850" dirty="0">
                <a:latin typeface="Arial"/>
                <a:cs typeface="Arial"/>
              </a:rPr>
              <a:t>of time </a:t>
            </a:r>
            <a:r>
              <a:rPr sz="2850" spc="-5" dirty="0">
                <a:latin typeface="Arial"/>
                <a:cs typeface="Arial"/>
              </a:rPr>
              <a:t>in </a:t>
            </a:r>
            <a:r>
              <a:rPr sz="2850" dirty="0">
                <a:latin typeface="Arial"/>
                <a:cs typeface="Arial"/>
              </a:rPr>
              <a:t>culture, they </a:t>
            </a:r>
            <a:r>
              <a:rPr sz="2850" spc="-10" dirty="0">
                <a:latin typeface="Arial"/>
                <a:cs typeface="Arial"/>
              </a:rPr>
              <a:t>will </a:t>
            </a:r>
            <a:r>
              <a:rPr sz="2850" spc="-5" dirty="0">
                <a:latin typeface="Arial"/>
                <a:cs typeface="Arial"/>
              </a:rPr>
              <a:t>die. </a:t>
            </a:r>
            <a:r>
              <a:rPr sz="2850" dirty="0">
                <a:latin typeface="Arial"/>
                <a:cs typeface="Arial"/>
              </a:rPr>
              <a:t>And the  amount	of time </a:t>
            </a:r>
            <a:r>
              <a:rPr sz="2850" spc="-5" dirty="0">
                <a:latin typeface="Arial"/>
                <a:cs typeface="Arial"/>
              </a:rPr>
              <a:t>primary </a:t>
            </a:r>
            <a:r>
              <a:rPr sz="2850" dirty="0">
                <a:latin typeface="Arial"/>
                <a:cs typeface="Arial"/>
              </a:rPr>
              <a:t>cells </a:t>
            </a:r>
            <a:r>
              <a:rPr sz="2850" spc="-10" dirty="0">
                <a:latin typeface="Arial"/>
                <a:cs typeface="Arial"/>
              </a:rPr>
              <a:t>survives </a:t>
            </a:r>
            <a:r>
              <a:rPr sz="2850" dirty="0">
                <a:latin typeface="Arial"/>
                <a:cs typeface="Arial"/>
              </a:rPr>
              <a:t>in culture  </a:t>
            </a:r>
            <a:r>
              <a:rPr sz="2850" spc="-5" dirty="0">
                <a:latin typeface="Arial"/>
                <a:cs typeface="Arial"/>
              </a:rPr>
              <a:t>varies	depending </a:t>
            </a:r>
            <a:r>
              <a:rPr sz="2850" dirty="0">
                <a:latin typeface="Arial"/>
                <a:cs typeface="Arial"/>
              </a:rPr>
              <a:t>on the cell </a:t>
            </a:r>
            <a:r>
              <a:rPr sz="2850" spc="-5" dirty="0">
                <a:latin typeface="Arial"/>
                <a:cs typeface="Arial"/>
              </a:rPr>
              <a:t>type. </a:t>
            </a:r>
            <a:r>
              <a:rPr sz="2850" dirty="0">
                <a:latin typeface="Arial"/>
                <a:cs typeface="Arial"/>
              </a:rPr>
              <a:t>On the  </a:t>
            </a:r>
            <a:r>
              <a:rPr sz="2850" spc="-50" dirty="0">
                <a:latin typeface="Arial"/>
                <a:cs typeface="Arial"/>
              </a:rPr>
              <a:t>contrary,</a:t>
            </a:r>
            <a:r>
              <a:rPr sz="2850" spc="-40" dirty="0">
                <a:latin typeface="Arial"/>
                <a:cs typeface="Arial"/>
              </a:rPr>
              <a:t> </a:t>
            </a:r>
            <a:r>
              <a:rPr sz="2850" dirty="0">
                <a:latin typeface="Arial"/>
                <a:cs typeface="Arial"/>
              </a:rPr>
              <a:t>an	</a:t>
            </a:r>
            <a:r>
              <a:rPr sz="2850" spc="-5" dirty="0">
                <a:latin typeface="Arial"/>
                <a:cs typeface="Arial"/>
              </a:rPr>
              <a:t>immortalized </a:t>
            </a:r>
            <a:r>
              <a:rPr sz="2850" dirty="0">
                <a:latin typeface="Arial"/>
                <a:cs typeface="Arial"/>
              </a:rPr>
              <a:t>or continuous cell </a:t>
            </a:r>
            <a:r>
              <a:rPr sz="2850" spc="-5" dirty="0">
                <a:latin typeface="Arial"/>
                <a:cs typeface="Arial"/>
              </a:rPr>
              <a:t>line  has</a:t>
            </a:r>
            <a:r>
              <a:rPr sz="2850" spc="20" dirty="0">
                <a:latin typeface="Arial"/>
                <a:cs typeface="Arial"/>
              </a:rPr>
              <a:t> </a:t>
            </a:r>
            <a:r>
              <a:rPr sz="2850" dirty="0">
                <a:latin typeface="Arial"/>
                <a:cs typeface="Arial"/>
              </a:rPr>
              <a:t>acquired</a:t>
            </a:r>
            <a:r>
              <a:rPr sz="2850" spc="40" dirty="0">
                <a:latin typeface="Arial"/>
                <a:cs typeface="Arial"/>
              </a:rPr>
              <a:t> </a:t>
            </a:r>
            <a:r>
              <a:rPr sz="2850" dirty="0">
                <a:latin typeface="Arial"/>
                <a:cs typeface="Arial"/>
              </a:rPr>
              <a:t>the	</a:t>
            </a:r>
            <a:r>
              <a:rPr sz="2850" spc="-5" dirty="0">
                <a:latin typeface="Arial"/>
                <a:cs typeface="Arial"/>
              </a:rPr>
              <a:t>ability </a:t>
            </a:r>
            <a:r>
              <a:rPr sz="2850" spc="-10" dirty="0">
                <a:latin typeface="Arial"/>
                <a:cs typeface="Arial"/>
              </a:rPr>
              <a:t>to </a:t>
            </a:r>
            <a:r>
              <a:rPr sz="2850" spc="-25" dirty="0">
                <a:latin typeface="Arial"/>
                <a:cs typeface="Arial"/>
              </a:rPr>
              <a:t>proliferate</a:t>
            </a:r>
            <a:r>
              <a:rPr sz="2850" spc="70" dirty="0">
                <a:latin typeface="Arial"/>
                <a:cs typeface="Arial"/>
              </a:rPr>
              <a:t> </a:t>
            </a:r>
            <a:r>
              <a:rPr sz="2850" spc="-45" dirty="0">
                <a:latin typeface="Arial"/>
                <a:cs typeface="Arial"/>
              </a:rPr>
              <a:t>indefinitely.</a:t>
            </a:r>
            <a:endParaRPr sz="2850">
              <a:latin typeface="Arial"/>
              <a:cs typeface="Arial"/>
            </a:endParaRPr>
          </a:p>
          <a:p>
            <a:pPr marL="264160" marR="149225" indent="-252095">
              <a:lnSpc>
                <a:spcPct val="80500"/>
              </a:lnSpc>
              <a:spcBef>
                <a:spcPts val="1105"/>
              </a:spcBef>
              <a:buChar char="•"/>
              <a:tabLst>
                <a:tab pos="264795" algn="l"/>
                <a:tab pos="2011045" algn="l"/>
                <a:tab pos="3455670" algn="l"/>
                <a:tab pos="4504055" algn="l"/>
              </a:tabLst>
            </a:pPr>
            <a:r>
              <a:rPr sz="2850" dirty="0">
                <a:latin typeface="Arial"/>
                <a:cs typeface="Arial"/>
              </a:rPr>
              <a:t>Primary cell cultures are </a:t>
            </a:r>
            <a:r>
              <a:rPr sz="2850" spc="-5" dirty="0">
                <a:latin typeface="Arial"/>
                <a:cs typeface="Arial"/>
              </a:rPr>
              <a:t>harsh, </a:t>
            </a:r>
            <a:r>
              <a:rPr sz="2850" dirty="0">
                <a:latin typeface="Arial"/>
                <a:cs typeface="Arial"/>
              </a:rPr>
              <a:t>requiring  </a:t>
            </a:r>
            <a:r>
              <a:rPr sz="2850" spc="-5" dirty="0">
                <a:latin typeface="Arial"/>
                <a:cs typeface="Arial"/>
              </a:rPr>
              <a:t>optimized	</a:t>
            </a:r>
            <a:r>
              <a:rPr sz="285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growth </a:t>
            </a:r>
            <a:r>
              <a:rPr sz="285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conditions, </a:t>
            </a:r>
            <a:r>
              <a:rPr sz="285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including </a:t>
            </a:r>
            <a:r>
              <a:rPr sz="285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the  </a:t>
            </a:r>
            <a:r>
              <a:rPr sz="285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addition</a:t>
            </a:r>
            <a:r>
              <a:rPr sz="2850" u="heavy" spc="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285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of</a:t>
            </a:r>
            <a:r>
              <a:rPr sz="2850" u="heavy" spc="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285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specific	</a:t>
            </a:r>
            <a:r>
              <a:rPr sz="285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cytokines </a:t>
            </a:r>
            <a:r>
              <a:rPr sz="285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and </a:t>
            </a:r>
            <a:r>
              <a:rPr sz="285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growth </a:t>
            </a:r>
            <a:r>
              <a:rPr sz="2850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factors  </a:t>
            </a:r>
            <a:r>
              <a:rPr sz="285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for </a:t>
            </a:r>
            <a:r>
              <a:rPr sz="285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propagation</a:t>
            </a:r>
            <a:r>
              <a:rPr sz="2850" u="heavy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285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in</a:t>
            </a:r>
            <a:r>
              <a:rPr sz="2850" spc="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50" dirty="0">
                <a:solidFill>
                  <a:srgbClr val="0462C1"/>
                </a:solidFill>
                <a:latin typeface="Arial"/>
                <a:cs typeface="Arial"/>
              </a:rPr>
              <a:t>serum-	</a:t>
            </a:r>
            <a:r>
              <a:rPr sz="2850" dirty="0">
                <a:solidFill>
                  <a:srgbClr val="0000FF"/>
                </a:solidFill>
                <a:latin typeface="Arial"/>
                <a:cs typeface="Arial"/>
              </a:rPr>
              <a:t>free or </a:t>
            </a:r>
            <a:r>
              <a:rPr sz="2850" spc="-5" dirty="0">
                <a:solidFill>
                  <a:srgbClr val="0000FF"/>
                </a:solidFill>
                <a:latin typeface="Arial"/>
                <a:cs typeface="Arial"/>
              </a:rPr>
              <a:t>low-serum </a:t>
            </a:r>
            <a:r>
              <a:rPr sz="2850" u="heavy" spc="-5" dirty="0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</a:rPr>
              <a:t> growth </a:t>
            </a:r>
            <a:r>
              <a:rPr sz="2850" u="heavy" dirty="0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</a:rPr>
              <a:t>media, </a:t>
            </a:r>
            <a:r>
              <a:rPr sz="2850" u="heavy" spc="-5" dirty="0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</a:rPr>
              <a:t>which </a:t>
            </a:r>
            <a:r>
              <a:rPr sz="2850" u="heavy" dirty="0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</a:rPr>
              <a:t>is </a:t>
            </a:r>
            <a:r>
              <a:rPr sz="2850" u="heavy" spc="-5" dirty="0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</a:rPr>
              <a:t>absolutely</a:t>
            </a:r>
            <a:r>
              <a:rPr sz="285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50" spc="-30" dirty="0">
                <a:latin typeface="Arial"/>
                <a:cs typeface="Arial"/>
              </a:rPr>
              <a:t>different </a:t>
            </a:r>
            <a:r>
              <a:rPr sz="2850" dirty="0">
                <a:latin typeface="Arial"/>
                <a:cs typeface="Arial"/>
              </a:rPr>
              <a:t>from  immortalized cell</a:t>
            </a:r>
            <a:r>
              <a:rPr sz="2850" spc="-120" dirty="0">
                <a:latin typeface="Arial"/>
                <a:cs typeface="Arial"/>
              </a:rPr>
              <a:t> </a:t>
            </a:r>
            <a:r>
              <a:rPr sz="2850" spc="-5" dirty="0">
                <a:latin typeface="Arial"/>
                <a:cs typeface="Arial"/>
              </a:rPr>
              <a:t>lines.</a:t>
            </a:r>
            <a:endParaRPr sz="2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>
              <a:lnSpc>
                <a:spcPts val="5290"/>
              </a:lnSpc>
              <a:spcBef>
                <a:spcPts val="710"/>
              </a:spcBef>
            </a:pPr>
            <a:r>
              <a:rPr spc="-215" dirty="0"/>
              <a:t>Primary</a:t>
            </a:r>
            <a:r>
              <a:rPr spc="-535" dirty="0"/>
              <a:t> </a:t>
            </a:r>
            <a:r>
              <a:rPr spc="-240" dirty="0"/>
              <a:t>cells</a:t>
            </a:r>
            <a:r>
              <a:rPr spc="-575" dirty="0"/>
              <a:t> </a:t>
            </a:r>
            <a:r>
              <a:rPr spc="-270" dirty="0"/>
              <a:t>differ</a:t>
            </a:r>
            <a:r>
              <a:rPr spc="-575" dirty="0"/>
              <a:t> </a:t>
            </a:r>
            <a:r>
              <a:rPr spc="-170" dirty="0"/>
              <a:t>from</a:t>
            </a:r>
            <a:r>
              <a:rPr spc="-490" dirty="0"/>
              <a:t> </a:t>
            </a:r>
            <a:r>
              <a:rPr spc="-185" dirty="0"/>
              <a:t>celllines  </a:t>
            </a:r>
            <a:r>
              <a:rPr spc="-114" dirty="0"/>
              <a:t>in </a:t>
            </a:r>
            <a:r>
              <a:rPr spc="-190" dirty="0"/>
              <a:t>many</a:t>
            </a:r>
            <a:r>
              <a:rPr spc="-1075" dirty="0"/>
              <a:t> </a:t>
            </a:r>
            <a:r>
              <a:rPr spc="-210" dirty="0"/>
              <a:t>ways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9592" y="1964453"/>
            <a:ext cx="8533130" cy="402462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4160" marR="9525" indent="-252095" algn="just">
              <a:lnSpc>
                <a:spcPct val="89600"/>
              </a:lnSpc>
              <a:spcBef>
                <a:spcPts val="480"/>
              </a:spcBef>
              <a:buChar char="•"/>
              <a:tabLst>
                <a:tab pos="264795" algn="l"/>
              </a:tabLst>
            </a:pPr>
            <a:r>
              <a:rPr sz="3100" spc="-5" dirty="0">
                <a:latin typeface="Arial"/>
                <a:cs typeface="Arial"/>
              </a:rPr>
              <a:t>Primary </a:t>
            </a:r>
            <a:r>
              <a:rPr sz="3100" spc="-10" dirty="0">
                <a:latin typeface="Arial"/>
                <a:cs typeface="Arial"/>
              </a:rPr>
              <a:t>cells </a:t>
            </a:r>
            <a:r>
              <a:rPr sz="3100" spc="-30" dirty="0">
                <a:latin typeface="Arial"/>
                <a:cs typeface="Arial"/>
              </a:rPr>
              <a:t>retain </a:t>
            </a:r>
            <a:r>
              <a:rPr sz="3100" spc="-5" dirty="0">
                <a:latin typeface="Arial"/>
                <a:cs typeface="Arial"/>
              </a:rPr>
              <a:t>the </a:t>
            </a:r>
            <a:r>
              <a:rPr sz="3100" spc="-30" dirty="0">
                <a:latin typeface="Arial"/>
                <a:cs typeface="Arial"/>
              </a:rPr>
              <a:t>natural feature </a:t>
            </a:r>
            <a:r>
              <a:rPr sz="3100" spc="-5" dirty="0">
                <a:latin typeface="Arial"/>
                <a:cs typeface="Arial"/>
              </a:rPr>
              <a:t>of </a:t>
            </a:r>
            <a:r>
              <a:rPr sz="3100" spc="-15" dirty="0">
                <a:latin typeface="Arial"/>
                <a:cs typeface="Arial"/>
              </a:rPr>
              <a:t>the  </a:t>
            </a:r>
            <a:r>
              <a:rPr sz="3100" spc="-10" dirty="0">
                <a:latin typeface="Arial"/>
                <a:cs typeface="Arial"/>
              </a:rPr>
              <a:t>tissue </a:t>
            </a:r>
            <a:r>
              <a:rPr sz="3100" spc="-15" dirty="0">
                <a:latin typeface="Arial"/>
                <a:cs typeface="Arial"/>
              </a:rPr>
              <a:t>where </a:t>
            </a:r>
            <a:r>
              <a:rPr sz="3100" spc="-10" dirty="0">
                <a:latin typeface="Arial"/>
                <a:cs typeface="Arial"/>
              </a:rPr>
              <a:t>they had </a:t>
            </a:r>
            <a:r>
              <a:rPr sz="3100" spc="-15" dirty="0">
                <a:latin typeface="Arial"/>
                <a:cs typeface="Arial"/>
              </a:rPr>
              <a:t>been </a:t>
            </a:r>
            <a:r>
              <a:rPr sz="3100" spc="-30" dirty="0">
                <a:latin typeface="Arial"/>
                <a:cs typeface="Arial"/>
              </a:rPr>
              <a:t>isolated. </a:t>
            </a:r>
            <a:r>
              <a:rPr sz="3100" spc="-5" dirty="0">
                <a:latin typeface="Arial"/>
                <a:cs typeface="Arial"/>
              </a:rPr>
              <a:t>And </a:t>
            </a:r>
            <a:r>
              <a:rPr sz="3100" spc="-20" dirty="0">
                <a:latin typeface="Arial"/>
                <a:cs typeface="Arial"/>
              </a:rPr>
              <a:t>due  </a:t>
            </a:r>
            <a:r>
              <a:rPr sz="3100" spc="-10" dirty="0">
                <a:latin typeface="Arial"/>
                <a:cs typeface="Arial"/>
              </a:rPr>
              <a:t>to this </a:t>
            </a:r>
            <a:r>
              <a:rPr sz="3100" spc="-60" dirty="0">
                <a:latin typeface="Arial"/>
                <a:cs typeface="Arial"/>
              </a:rPr>
              <a:t>character, </a:t>
            </a:r>
            <a:r>
              <a:rPr sz="3100" spc="-20" dirty="0">
                <a:latin typeface="Arial"/>
                <a:cs typeface="Arial"/>
              </a:rPr>
              <a:t>they </a:t>
            </a:r>
            <a:r>
              <a:rPr sz="3100" spc="-25" dirty="0">
                <a:latin typeface="Arial"/>
                <a:cs typeface="Arial"/>
              </a:rPr>
              <a:t>are physiologically  </a:t>
            </a:r>
            <a:r>
              <a:rPr sz="3100" spc="-10" dirty="0">
                <a:latin typeface="Arial"/>
                <a:cs typeface="Arial"/>
              </a:rPr>
              <a:t>normal and thus </a:t>
            </a:r>
            <a:r>
              <a:rPr sz="3100" spc="-15" dirty="0">
                <a:latin typeface="Arial"/>
                <a:cs typeface="Arial"/>
              </a:rPr>
              <a:t>theoretically </a:t>
            </a:r>
            <a:r>
              <a:rPr sz="3100" spc="-30" dirty="0">
                <a:latin typeface="Arial"/>
                <a:cs typeface="Arial"/>
              </a:rPr>
              <a:t>provide  </a:t>
            </a:r>
            <a:r>
              <a:rPr sz="3100" spc="-10" dirty="0">
                <a:latin typeface="Arial"/>
                <a:cs typeface="Arial"/>
              </a:rPr>
              <a:t>unaltered, </a:t>
            </a:r>
            <a:r>
              <a:rPr sz="3100" spc="-30" dirty="0">
                <a:latin typeface="Arial"/>
                <a:cs typeface="Arial"/>
              </a:rPr>
              <a:t>“natural” </a:t>
            </a:r>
            <a:r>
              <a:rPr sz="3100" spc="-35" dirty="0">
                <a:latin typeface="Arial"/>
                <a:cs typeface="Arial"/>
              </a:rPr>
              <a:t>experimental</a:t>
            </a:r>
            <a:r>
              <a:rPr sz="3100" spc="55" dirty="0">
                <a:latin typeface="Arial"/>
                <a:cs typeface="Arial"/>
              </a:rPr>
              <a:t> </a:t>
            </a:r>
            <a:r>
              <a:rPr sz="3100" spc="-10" dirty="0">
                <a:latin typeface="Arial"/>
                <a:cs typeface="Arial"/>
              </a:rPr>
              <a:t>results.</a:t>
            </a:r>
            <a:endParaRPr sz="3100">
              <a:latin typeface="Arial"/>
              <a:cs typeface="Arial"/>
            </a:endParaRPr>
          </a:p>
          <a:p>
            <a:pPr marL="264160" marR="5080" indent="-252095" algn="just">
              <a:lnSpc>
                <a:spcPct val="89600"/>
              </a:lnSpc>
              <a:spcBef>
                <a:spcPts val="1110"/>
              </a:spcBef>
              <a:buChar char="•"/>
              <a:tabLst>
                <a:tab pos="264795" algn="l"/>
              </a:tabLst>
            </a:pPr>
            <a:r>
              <a:rPr sz="3100" spc="-25" dirty="0">
                <a:latin typeface="Arial"/>
                <a:cs typeface="Arial"/>
              </a:rPr>
              <a:t>Immortalized </a:t>
            </a:r>
            <a:r>
              <a:rPr sz="3100" spc="-5" dirty="0">
                <a:latin typeface="Arial"/>
                <a:cs typeface="Arial"/>
              </a:rPr>
              <a:t>cell </a:t>
            </a:r>
            <a:r>
              <a:rPr sz="3100" spc="-20" dirty="0">
                <a:latin typeface="Arial"/>
                <a:cs typeface="Arial"/>
              </a:rPr>
              <a:t>lines, on </a:t>
            </a:r>
            <a:r>
              <a:rPr sz="3100" spc="-5" dirty="0">
                <a:latin typeface="Arial"/>
                <a:cs typeface="Arial"/>
              </a:rPr>
              <a:t>the </a:t>
            </a:r>
            <a:r>
              <a:rPr sz="3100" spc="-10" dirty="0">
                <a:latin typeface="Arial"/>
                <a:cs typeface="Arial"/>
              </a:rPr>
              <a:t>other hand, </a:t>
            </a:r>
            <a:r>
              <a:rPr sz="3100" spc="-35" dirty="0">
                <a:latin typeface="Arial"/>
                <a:cs typeface="Arial"/>
              </a:rPr>
              <a:t>are  </a:t>
            </a:r>
            <a:r>
              <a:rPr sz="3100" spc="-10" dirty="0">
                <a:latin typeface="Arial"/>
                <a:cs typeface="Arial"/>
              </a:rPr>
              <a:t>often </a:t>
            </a:r>
            <a:r>
              <a:rPr sz="3100" spc="-30" dirty="0">
                <a:latin typeface="Arial"/>
                <a:cs typeface="Arial"/>
              </a:rPr>
              <a:t>transformed </a:t>
            </a:r>
            <a:r>
              <a:rPr sz="3100" spc="-15" dirty="0">
                <a:latin typeface="Arial"/>
                <a:cs typeface="Arial"/>
              </a:rPr>
              <a:t>with other inducible  </a:t>
            </a:r>
            <a:r>
              <a:rPr sz="3100" spc="-20" dirty="0">
                <a:latin typeface="Arial"/>
                <a:cs typeface="Arial"/>
              </a:rPr>
              <a:t>modifications, which </a:t>
            </a:r>
            <a:r>
              <a:rPr sz="3100" spc="-30" dirty="0">
                <a:latin typeface="Arial"/>
                <a:cs typeface="Arial"/>
              </a:rPr>
              <a:t>may </a:t>
            </a:r>
            <a:r>
              <a:rPr sz="3100" spc="-5" dirty="0">
                <a:latin typeface="Arial"/>
                <a:cs typeface="Arial"/>
              </a:rPr>
              <a:t>alter </a:t>
            </a:r>
            <a:r>
              <a:rPr sz="3100" spc="-10" dirty="0">
                <a:latin typeface="Arial"/>
                <a:cs typeface="Arial"/>
              </a:rPr>
              <a:t>the </a:t>
            </a:r>
            <a:r>
              <a:rPr sz="3100" spc="-20" dirty="0">
                <a:latin typeface="Arial"/>
                <a:cs typeface="Arial"/>
              </a:rPr>
              <a:t>outcome </a:t>
            </a:r>
            <a:r>
              <a:rPr sz="3100" spc="-10" dirty="0">
                <a:latin typeface="Arial"/>
                <a:cs typeface="Arial"/>
              </a:rPr>
              <a:t>of  </a:t>
            </a:r>
            <a:r>
              <a:rPr sz="3100" spc="-30" dirty="0">
                <a:latin typeface="Arial"/>
                <a:cs typeface="Arial"/>
              </a:rPr>
              <a:t>experiments.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7484" y="1336657"/>
            <a:ext cx="9323044" cy="6035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68251" y="394663"/>
            <a:ext cx="7193280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spc="10" dirty="0">
                <a:latin typeface="Arial"/>
                <a:cs typeface="Arial"/>
              </a:rPr>
              <a:t>The </a:t>
            </a:r>
            <a:r>
              <a:rPr sz="1950" spc="15" dirty="0">
                <a:latin typeface="Arial"/>
                <a:cs typeface="Arial"/>
              </a:rPr>
              <a:t>list of </a:t>
            </a:r>
            <a:r>
              <a:rPr sz="1950" spc="20" dirty="0">
                <a:latin typeface="Arial"/>
                <a:cs typeface="Arial"/>
              </a:rPr>
              <a:t>major </a:t>
            </a:r>
            <a:r>
              <a:rPr sz="1950" spc="5" dirty="0">
                <a:latin typeface="Arial"/>
                <a:cs typeface="Arial"/>
              </a:rPr>
              <a:t>differences </a:t>
            </a:r>
            <a:r>
              <a:rPr sz="1950" spc="15" dirty="0">
                <a:latin typeface="Arial"/>
                <a:cs typeface="Arial"/>
              </a:rPr>
              <a:t>between primary cells </a:t>
            </a:r>
            <a:r>
              <a:rPr sz="1950" spc="20" dirty="0">
                <a:latin typeface="Arial"/>
                <a:cs typeface="Arial"/>
              </a:rPr>
              <a:t>and</a:t>
            </a:r>
            <a:r>
              <a:rPr sz="1950" spc="-360" dirty="0">
                <a:latin typeface="Arial"/>
                <a:cs typeface="Arial"/>
              </a:rPr>
              <a:t> </a:t>
            </a:r>
            <a:r>
              <a:rPr sz="1950" spc="15" dirty="0">
                <a:latin typeface="Arial"/>
                <a:cs typeface="Arial"/>
              </a:rPr>
              <a:t>cell lines.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4796" y="379500"/>
            <a:ext cx="9413722" cy="6881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0242" y="433244"/>
            <a:ext cx="9914124" cy="6743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6585" y="275396"/>
            <a:ext cx="5094757" cy="64784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0611" y="537349"/>
            <a:ext cx="9554768" cy="65959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7865" y="456744"/>
            <a:ext cx="9131604" cy="6851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7734" y="0"/>
            <a:ext cx="8634565" cy="7556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4062" y="107473"/>
            <a:ext cx="6589268" cy="7354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67000" y="1316506"/>
            <a:ext cx="6031763" cy="6035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68321" y="305748"/>
            <a:ext cx="2825115" cy="1370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05"/>
              </a:spcBef>
            </a:pPr>
            <a:r>
              <a:rPr sz="4400" dirty="0">
                <a:latin typeface="Arial"/>
                <a:cs typeface="Arial"/>
              </a:rPr>
              <a:t>Cell  </a:t>
            </a:r>
            <a:r>
              <a:rPr sz="4400" spc="5" dirty="0">
                <a:latin typeface="Arial"/>
                <a:cs typeface="Arial"/>
              </a:rPr>
              <a:t>Co</a:t>
            </a:r>
            <a:r>
              <a:rPr sz="4400" spc="15" dirty="0">
                <a:latin typeface="Arial"/>
                <a:cs typeface="Arial"/>
              </a:rPr>
              <a:t>n</a:t>
            </a:r>
            <a:r>
              <a:rPr sz="4400" spc="5" dirty="0">
                <a:latin typeface="Arial"/>
                <a:cs typeface="Arial"/>
              </a:rPr>
              <a:t>f</a:t>
            </a:r>
            <a:r>
              <a:rPr sz="4400" spc="-15" dirty="0">
                <a:latin typeface="Arial"/>
                <a:cs typeface="Arial"/>
              </a:rPr>
              <a:t>lu</a:t>
            </a:r>
            <a:r>
              <a:rPr sz="4400" spc="5" dirty="0">
                <a:latin typeface="Arial"/>
                <a:cs typeface="Arial"/>
              </a:rPr>
              <a:t>e</a:t>
            </a:r>
            <a:r>
              <a:rPr sz="4400" spc="-15" dirty="0">
                <a:latin typeface="Arial"/>
                <a:cs typeface="Arial"/>
              </a:rPr>
              <a:t>n</a:t>
            </a:r>
            <a:r>
              <a:rPr sz="4400" spc="-10" dirty="0">
                <a:latin typeface="Arial"/>
                <a:cs typeface="Arial"/>
              </a:rPr>
              <a:t>c</a:t>
            </a:r>
            <a:r>
              <a:rPr sz="4400" spc="5" dirty="0">
                <a:latin typeface="Arial"/>
                <a:cs typeface="Arial"/>
              </a:rPr>
              <a:t>y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029" y="0"/>
            <a:ext cx="10075329" cy="72306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029" y="0"/>
            <a:ext cx="10075329" cy="5895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5700" y="806450"/>
            <a:ext cx="8829108" cy="763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80" dirty="0"/>
              <a:t>Why </a:t>
            </a:r>
            <a:r>
              <a:rPr spc="-150" dirty="0"/>
              <a:t>grow </a:t>
            </a:r>
            <a:r>
              <a:rPr spc="-229" dirty="0"/>
              <a:t>animal </a:t>
            </a:r>
            <a:r>
              <a:rPr spc="-240" dirty="0"/>
              <a:t>cells</a:t>
            </a:r>
            <a:r>
              <a:rPr lang="tr-TR" spc="-240" dirty="0"/>
              <a:t> </a:t>
            </a:r>
            <a:r>
              <a:rPr spc="-1145" dirty="0"/>
              <a:t> </a:t>
            </a:r>
            <a:r>
              <a:rPr spc="-125" dirty="0"/>
              <a:t>in</a:t>
            </a:r>
            <a:r>
              <a:rPr lang="tr-TR" spc="-125" dirty="0"/>
              <a:t> </a:t>
            </a:r>
            <a:r>
              <a:rPr spc="-125" dirty="0"/>
              <a:t>culture?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53769" y="2330450"/>
            <a:ext cx="8530590" cy="21913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4160" marR="5080" indent="-252095" algn="just">
              <a:lnSpc>
                <a:spcPct val="89600"/>
              </a:lnSpc>
              <a:spcBef>
                <a:spcPts val="480"/>
              </a:spcBef>
              <a:buChar char="•"/>
              <a:tabLst>
                <a:tab pos="264795" algn="l"/>
              </a:tabLst>
            </a:pPr>
            <a:r>
              <a:rPr sz="3100" spc="-10" dirty="0">
                <a:latin typeface="Arial"/>
                <a:cs typeface="Arial"/>
              </a:rPr>
              <a:t>to </a:t>
            </a:r>
            <a:r>
              <a:rPr sz="3100" spc="-25" dirty="0">
                <a:latin typeface="Arial"/>
                <a:cs typeface="Arial"/>
              </a:rPr>
              <a:t>test </a:t>
            </a:r>
            <a:r>
              <a:rPr sz="3100" spc="-5" dirty="0">
                <a:latin typeface="Arial"/>
                <a:cs typeface="Arial"/>
              </a:rPr>
              <a:t>the </a:t>
            </a:r>
            <a:r>
              <a:rPr sz="3100" spc="-30" dirty="0">
                <a:latin typeface="Arial"/>
                <a:cs typeface="Arial"/>
              </a:rPr>
              <a:t>effects </a:t>
            </a:r>
            <a:r>
              <a:rPr sz="3100" spc="-20" dirty="0">
                <a:latin typeface="Arial"/>
                <a:cs typeface="Arial"/>
              </a:rPr>
              <a:t>of </a:t>
            </a:r>
            <a:r>
              <a:rPr sz="3100" spc="-15" dirty="0">
                <a:latin typeface="Arial"/>
                <a:cs typeface="Arial"/>
              </a:rPr>
              <a:t>compounds </a:t>
            </a:r>
            <a:r>
              <a:rPr sz="3100" spc="-5" dirty="0">
                <a:latin typeface="Arial"/>
                <a:cs typeface="Arial"/>
              </a:rPr>
              <a:t>on </a:t>
            </a:r>
            <a:r>
              <a:rPr sz="3100" spc="-20" dirty="0">
                <a:latin typeface="Arial"/>
                <a:cs typeface="Arial"/>
              </a:rPr>
              <a:t>specific </a:t>
            </a:r>
            <a:r>
              <a:rPr sz="3100" spc="-10" dirty="0">
                <a:latin typeface="Arial"/>
                <a:cs typeface="Arial"/>
              </a:rPr>
              <a:t>cell  </a:t>
            </a:r>
            <a:r>
              <a:rPr sz="3100" spc="-15" dirty="0">
                <a:latin typeface="Arial"/>
                <a:cs typeface="Arial"/>
              </a:rPr>
              <a:t>types. </a:t>
            </a:r>
            <a:r>
              <a:rPr sz="3100" spc="-5" dirty="0">
                <a:latin typeface="Arial"/>
                <a:cs typeface="Arial"/>
              </a:rPr>
              <a:t>Such </a:t>
            </a:r>
            <a:r>
              <a:rPr sz="3100" spc="-10" dirty="0">
                <a:latin typeface="Arial"/>
                <a:cs typeface="Arial"/>
              </a:rPr>
              <a:t>compounds </a:t>
            </a:r>
            <a:r>
              <a:rPr sz="3100" spc="-20" dirty="0">
                <a:latin typeface="Arial"/>
                <a:cs typeface="Arial"/>
              </a:rPr>
              <a:t>may </a:t>
            </a:r>
            <a:r>
              <a:rPr sz="3100" spc="-10" dirty="0">
                <a:latin typeface="Arial"/>
                <a:cs typeface="Arial"/>
              </a:rPr>
              <a:t>be </a:t>
            </a:r>
            <a:r>
              <a:rPr sz="3100" spc="-20" dirty="0">
                <a:latin typeface="Arial"/>
                <a:cs typeface="Arial"/>
              </a:rPr>
              <a:t>metabolites,  </a:t>
            </a:r>
            <a:r>
              <a:rPr sz="3100" spc="-10" dirty="0">
                <a:latin typeface="Arial"/>
                <a:cs typeface="Arial"/>
              </a:rPr>
              <a:t>hormones </a:t>
            </a:r>
            <a:r>
              <a:rPr sz="3100" spc="-20" dirty="0">
                <a:latin typeface="Arial"/>
                <a:cs typeface="Arial"/>
              </a:rPr>
              <a:t>or </a:t>
            </a:r>
            <a:r>
              <a:rPr sz="3100" spc="-25" dirty="0">
                <a:latin typeface="Arial"/>
                <a:cs typeface="Arial"/>
              </a:rPr>
              <a:t>growth factors. </a:t>
            </a:r>
            <a:r>
              <a:rPr sz="3100" spc="-40" dirty="0">
                <a:latin typeface="Arial"/>
                <a:cs typeface="Arial"/>
              </a:rPr>
              <a:t>Similarly,  </a:t>
            </a:r>
            <a:r>
              <a:rPr sz="3100" spc="-15" dirty="0">
                <a:latin typeface="Arial"/>
                <a:cs typeface="Arial"/>
              </a:rPr>
              <a:t>potentially </a:t>
            </a:r>
            <a:r>
              <a:rPr sz="3100" spc="-35" dirty="0">
                <a:latin typeface="Arial"/>
                <a:cs typeface="Arial"/>
              </a:rPr>
              <a:t>toxic </a:t>
            </a:r>
            <a:r>
              <a:rPr sz="3100" spc="-5" dirty="0">
                <a:latin typeface="Arial"/>
                <a:cs typeface="Arial"/>
              </a:rPr>
              <a:t>or </a:t>
            </a:r>
            <a:r>
              <a:rPr sz="3100" spc="-25" dirty="0">
                <a:latin typeface="Arial"/>
                <a:cs typeface="Arial"/>
              </a:rPr>
              <a:t>mutagenic </a:t>
            </a:r>
            <a:r>
              <a:rPr sz="3100" spc="-10" dirty="0">
                <a:latin typeface="Arial"/>
                <a:cs typeface="Arial"/>
              </a:rPr>
              <a:t>compounds </a:t>
            </a:r>
            <a:r>
              <a:rPr sz="3100" spc="-30" dirty="0">
                <a:latin typeface="Arial"/>
                <a:cs typeface="Arial"/>
              </a:rPr>
              <a:t>may  </a:t>
            </a:r>
            <a:r>
              <a:rPr sz="3100" spc="-10" dirty="0">
                <a:latin typeface="Arial"/>
                <a:cs typeface="Arial"/>
              </a:rPr>
              <a:t>be </a:t>
            </a:r>
            <a:r>
              <a:rPr sz="3100" spc="-35" dirty="0">
                <a:latin typeface="Arial"/>
                <a:cs typeface="Arial"/>
              </a:rPr>
              <a:t>evaluated </a:t>
            </a:r>
            <a:r>
              <a:rPr sz="3100" spc="-5" dirty="0">
                <a:latin typeface="Arial"/>
                <a:cs typeface="Arial"/>
              </a:rPr>
              <a:t>in cell</a:t>
            </a:r>
            <a:r>
              <a:rPr sz="3100" spc="-75" dirty="0">
                <a:latin typeface="Arial"/>
                <a:cs typeface="Arial"/>
              </a:rPr>
              <a:t> </a:t>
            </a:r>
            <a:r>
              <a:rPr sz="3100" spc="-10" dirty="0">
                <a:latin typeface="Arial"/>
                <a:cs typeface="Arial"/>
              </a:rPr>
              <a:t>culture</a:t>
            </a:r>
            <a:endParaRPr sz="3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9592" y="657265"/>
            <a:ext cx="9210108" cy="7579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80" dirty="0"/>
              <a:t>Why </a:t>
            </a:r>
            <a:r>
              <a:rPr spc="-150" dirty="0"/>
              <a:t>grow </a:t>
            </a:r>
            <a:r>
              <a:rPr spc="-229" dirty="0"/>
              <a:t>animal </a:t>
            </a:r>
            <a:r>
              <a:rPr spc="-240" dirty="0"/>
              <a:t>cells</a:t>
            </a:r>
            <a:r>
              <a:rPr lang="tr-TR" spc="-240" dirty="0"/>
              <a:t> </a:t>
            </a:r>
            <a:r>
              <a:rPr spc="-1145" dirty="0"/>
              <a:t> </a:t>
            </a:r>
            <a:r>
              <a:rPr spc="-125" dirty="0"/>
              <a:t>in</a:t>
            </a:r>
            <a:r>
              <a:rPr lang="tr-TR" spc="-125" dirty="0"/>
              <a:t> </a:t>
            </a:r>
            <a:r>
              <a:rPr spc="-125" dirty="0"/>
              <a:t>culture?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9592" y="2254250"/>
            <a:ext cx="8149590" cy="402462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4160" marR="558800" indent="-252095">
              <a:lnSpc>
                <a:spcPct val="89600"/>
              </a:lnSpc>
              <a:spcBef>
                <a:spcPts val="480"/>
              </a:spcBef>
              <a:buChar char="•"/>
              <a:tabLst>
                <a:tab pos="264795" algn="l"/>
                <a:tab pos="1779905" algn="l"/>
                <a:tab pos="2679700" algn="l"/>
                <a:tab pos="4312920" algn="l"/>
              </a:tabLst>
            </a:pPr>
            <a:r>
              <a:rPr sz="3100" spc="-10" dirty="0">
                <a:latin typeface="Arial"/>
                <a:cs typeface="Arial"/>
              </a:rPr>
              <a:t>to </a:t>
            </a:r>
            <a:r>
              <a:rPr sz="3100" spc="-30" dirty="0">
                <a:latin typeface="Arial"/>
                <a:cs typeface="Arial"/>
              </a:rPr>
              <a:t>produce </a:t>
            </a:r>
            <a:r>
              <a:rPr sz="3100" spc="-5" dirty="0">
                <a:latin typeface="Arial"/>
                <a:cs typeface="Arial"/>
              </a:rPr>
              <a:t>artificial </a:t>
            </a:r>
            <a:r>
              <a:rPr sz="3100" dirty="0">
                <a:latin typeface="Arial"/>
                <a:cs typeface="Arial"/>
              </a:rPr>
              <a:t>tissue </a:t>
            </a:r>
            <a:r>
              <a:rPr sz="3100" spc="-20" dirty="0">
                <a:latin typeface="Arial"/>
                <a:cs typeface="Arial"/>
              </a:rPr>
              <a:t>by </a:t>
            </a:r>
            <a:r>
              <a:rPr sz="3100" spc="-35" dirty="0">
                <a:latin typeface="Arial"/>
                <a:cs typeface="Arial"/>
              </a:rPr>
              <a:t>combining  </a:t>
            </a:r>
            <a:r>
              <a:rPr sz="3100" spc="-10" dirty="0">
                <a:latin typeface="Arial"/>
                <a:cs typeface="Arial"/>
              </a:rPr>
              <a:t>specific	</a:t>
            </a:r>
            <a:r>
              <a:rPr sz="3100" spc="-5" dirty="0">
                <a:latin typeface="Arial"/>
                <a:cs typeface="Arial"/>
              </a:rPr>
              <a:t>cell </a:t>
            </a:r>
            <a:r>
              <a:rPr sz="3100" spc="-15" dirty="0">
                <a:latin typeface="Arial"/>
                <a:cs typeface="Arial"/>
              </a:rPr>
              <a:t>types </a:t>
            </a:r>
            <a:r>
              <a:rPr sz="3100" spc="-5" dirty="0">
                <a:latin typeface="Arial"/>
                <a:cs typeface="Arial"/>
              </a:rPr>
              <a:t>in </a:t>
            </a:r>
            <a:r>
              <a:rPr sz="3100" spc="-10" dirty="0">
                <a:latin typeface="Arial"/>
                <a:cs typeface="Arial"/>
              </a:rPr>
              <a:t>sequence. This has  </a:t>
            </a:r>
            <a:r>
              <a:rPr sz="3100" spc="-30" dirty="0">
                <a:latin typeface="Arial"/>
                <a:cs typeface="Arial"/>
              </a:rPr>
              <a:t>considerable	</a:t>
            </a:r>
            <a:r>
              <a:rPr sz="3100" spc="-10" dirty="0">
                <a:latin typeface="Arial"/>
                <a:cs typeface="Arial"/>
              </a:rPr>
              <a:t>potential </a:t>
            </a:r>
            <a:r>
              <a:rPr sz="3100" spc="-20" dirty="0">
                <a:latin typeface="Arial"/>
                <a:cs typeface="Arial"/>
              </a:rPr>
              <a:t>for </a:t>
            </a:r>
            <a:r>
              <a:rPr sz="3100" spc="-10" dirty="0">
                <a:latin typeface="Arial"/>
                <a:cs typeface="Arial"/>
              </a:rPr>
              <a:t>production of  </a:t>
            </a:r>
            <a:r>
              <a:rPr sz="3100" spc="-5" dirty="0">
                <a:latin typeface="Arial"/>
                <a:cs typeface="Arial"/>
              </a:rPr>
              <a:t>artificial skin </a:t>
            </a:r>
            <a:r>
              <a:rPr sz="3100" spc="-20" dirty="0">
                <a:latin typeface="Arial"/>
                <a:cs typeface="Arial"/>
              </a:rPr>
              <a:t>for</a:t>
            </a:r>
            <a:r>
              <a:rPr sz="3100" spc="-215" dirty="0">
                <a:latin typeface="Arial"/>
                <a:cs typeface="Arial"/>
              </a:rPr>
              <a:t> </a:t>
            </a:r>
            <a:r>
              <a:rPr sz="3100" spc="-5" dirty="0">
                <a:latin typeface="Arial"/>
                <a:cs typeface="Arial"/>
              </a:rPr>
              <a:t>use</a:t>
            </a:r>
            <a:r>
              <a:rPr sz="3100" spc="-30" dirty="0">
                <a:latin typeface="Arial"/>
                <a:cs typeface="Arial"/>
              </a:rPr>
              <a:t> </a:t>
            </a:r>
            <a:r>
              <a:rPr sz="3100" spc="-5" dirty="0">
                <a:latin typeface="Arial"/>
                <a:cs typeface="Arial"/>
              </a:rPr>
              <a:t>in	</a:t>
            </a:r>
            <a:r>
              <a:rPr sz="3100" spc="-30" dirty="0">
                <a:latin typeface="Arial"/>
                <a:cs typeface="Arial"/>
              </a:rPr>
              <a:t>treatment </a:t>
            </a:r>
            <a:r>
              <a:rPr sz="3100" spc="-5" dirty="0">
                <a:latin typeface="Arial"/>
                <a:cs typeface="Arial"/>
              </a:rPr>
              <a:t>of</a:t>
            </a:r>
            <a:r>
              <a:rPr sz="3100" spc="-45" dirty="0">
                <a:latin typeface="Arial"/>
                <a:cs typeface="Arial"/>
              </a:rPr>
              <a:t> </a:t>
            </a:r>
            <a:r>
              <a:rPr sz="3100" spc="-10" dirty="0">
                <a:latin typeface="Arial"/>
                <a:cs typeface="Arial"/>
              </a:rPr>
              <a:t>burns.</a:t>
            </a:r>
            <a:endParaRPr sz="3100" dirty="0">
              <a:latin typeface="Arial"/>
              <a:cs typeface="Arial"/>
            </a:endParaRPr>
          </a:p>
          <a:p>
            <a:pPr marL="264160" marR="5080" indent="-252095">
              <a:lnSpc>
                <a:spcPct val="89600"/>
              </a:lnSpc>
              <a:spcBef>
                <a:spcPts val="1110"/>
              </a:spcBef>
              <a:buChar char="•"/>
              <a:tabLst>
                <a:tab pos="264795" algn="l"/>
                <a:tab pos="1248410" algn="l"/>
                <a:tab pos="2478405" algn="l"/>
                <a:tab pos="3889375" algn="l"/>
                <a:tab pos="4383405" algn="l"/>
              </a:tabLst>
            </a:pPr>
            <a:r>
              <a:rPr sz="3100" spc="-10" dirty="0">
                <a:latin typeface="Arial"/>
                <a:cs typeface="Arial"/>
              </a:rPr>
              <a:t>to </a:t>
            </a:r>
            <a:r>
              <a:rPr sz="3100" spc="-30" dirty="0">
                <a:latin typeface="Arial"/>
                <a:cs typeface="Arial"/>
              </a:rPr>
              <a:t>synthesize </a:t>
            </a:r>
            <a:r>
              <a:rPr sz="3100" spc="-15" dirty="0">
                <a:latin typeface="Arial"/>
                <a:cs typeface="Arial"/>
              </a:rPr>
              <a:t>valuable </a:t>
            </a:r>
            <a:r>
              <a:rPr sz="3100" spc="-25" dirty="0">
                <a:latin typeface="Arial"/>
                <a:cs typeface="Arial"/>
              </a:rPr>
              <a:t>products </a:t>
            </a:r>
            <a:r>
              <a:rPr sz="3100" spc="-10" dirty="0">
                <a:latin typeface="Arial"/>
                <a:cs typeface="Arial"/>
              </a:rPr>
              <a:t>(biologicals)  </a:t>
            </a:r>
            <a:r>
              <a:rPr sz="3100" spc="-25" dirty="0">
                <a:latin typeface="Arial"/>
                <a:cs typeface="Arial"/>
              </a:rPr>
              <a:t>from	large-scale </a:t>
            </a:r>
            <a:r>
              <a:rPr sz="3100" spc="-5" dirty="0">
                <a:latin typeface="Arial"/>
                <a:cs typeface="Arial"/>
              </a:rPr>
              <a:t>cell </a:t>
            </a:r>
            <a:r>
              <a:rPr sz="3100" spc="-10" dirty="0">
                <a:latin typeface="Arial"/>
                <a:cs typeface="Arial"/>
              </a:rPr>
              <a:t>cultures. </a:t>
            </a:r>
            <a:r>
              <a:rPr sz="3100" spc="-15" dirty="0">
                <a:latin typeface="Arial"/>
                <a:cs typeface="Arial"/>
              </a:rPr>
              <a:t>The</a:t>
            </a:r>
            <a:r>
              <a:rPr sz="3100" spc="-195" dirty="0">
                <a:latin typeface="Arial"/>
                <a:cs typeface="Arial"/>
              </a:rPr>
              <a:t> </a:t>
            </a:r>
            <a:r>
              <a:rPr sz="3100" spc="-10" dirty="0">
                <a:latin typeface="Arial"/>
                <a:cs typeface="Arial"/>
              </a:rPr>
              <a:t>biologicals  encompass	</a:t>
            </a:r>
            <a:r>
              <a:rPr sz="3100" spc="-5" dirty="0">
                <a:latin typeface="Arial"/>
                <a:cs typeface="Arial"/>
              </a:rPr>
              <a:t>a </a:t>
            </a:r>
            <a:r>
              <a:rPr sz="3100" spc="-30" dirty="0">
                <a:latin typeface="Arial"/>
                <a:cs typeface="Arial"/>
              </a:rPr>
              <a:t>broad </a:t>
            </a:r>
            <a:r>
              <a:rPr sz="3100" spc="-25" dirty="0">
                <a:latin typeface="Arial"/>
                <a:cs typeface="Arial"/>
              </a:rPr>
              <a:t>range </a:t>
            </a:r>
            <a:r>
              <a:rPr sz="3100" spc="-5" dirty="0">
                <a:latin typeface="Arial"/>
                <a:cs typeface="Arial"/>
              </a:rPr>
              <a:t>of cell </a:t>
            </a:r>
            <a:r>
              <a:rPr sz="3100" spc="-25" dirty="0">
                <a:latin typeface="Arial"/>
                <a:cs typeface="Arial"/>
              </a:rPr>
              <a:t>products  </a:t>
            </a:r>
            <a:r>
              <a:rPr sz="3100" spc="-10" dirty="0">
                <a:latin typeface="Arial"/>
                <a:cs typeface="Arial"/>
              </a:rPr>
              <a:t>and</a:t>
            </a:r>
            <a:r>
              <a:rPr sz="3100" spc="5" dirty="0">
                <a:latin typeface="Arial"/>
                <a:cs typeface="Arial"/>
              </a:rPr>
              <a:t> </a:t>
            </a:r>
            <a:r>
              <a:rPr sz="3100" spc="-10" dirty="0">
                <a:latin typeface="Arial"/>
                <a:cs typeface="Arial"/>
              </a:rPr>
              <a:t>include</a:t>
            </a:r>
            <a:r>
              <a:rPr sz="3100" spc="-60" dirty="0">
                <a:latin typeface="Arial"/>
                <a:cs typeface="Arial"/>
              </a:rPr>
              <a:t> </a:t>
            </a:r>
            <a:r>
              <a:rPr sz="3100" spc="-10" dirty="0">
                <a:latin typeface="Arial"/>
                <a:cs typeface="Arial"/>
              </a:rPr>
              <a:t>specific	</a:t>
            </a:r>
            <a:r>
              <a:rPr sz="3100" spc="-30" dirty="0">
                <a:latin typeface="Arial"/>
                <a:cs typeface="Arial"/>
              </a:rPr>
              <a:t>proteins </a:t>
            </a:r>
            <a:r>
              <a:rPr sz="3100" spc="-10" dirty="0">
                <a:latin typeface="Arial"/>
                <a:cs typeface="Arial"/>
              </a:rPr>
              <a:t>or </a:t>
            </a:r>
            <a:r>
              <a:rPr sz="3100" spc="-15" dirty="0">
                <a:latin typeface="Arial"/>
                <a:cs typeface="Arial"/>
              </a:rPr>
              <a:t>viruses </a:t>
            </a:r>
            <a:r>
              <a:rPr sz="3100" spc="-5" dirty="0">
                <a:latin typeface="Arial"/>
                <a:cs typeface="Arial"/>
              </a:rPr>
              <a:t>that  </a:t>
            </a:r>
            <a:r>
              <a:rPr sz="3100" spc="-30" dirty="0">
                <a:latin typeface="Arial"/>
                <a:cs typeface="Arial"/>
              </a:rPr>
              <a:t>require </a:t>
            </a:r>
            <a:r>
              <a:rPr sz="3100" spc="-10" dirty="0">
                <a:latin typeface="Arial"/>
                <a:cs typeface="Arial"/>
              </a:rPr>
              <a:t>animal</a:t>
            </a:r>
            <a:r>
              <a:rPr sz="3100" spc="15" dirty="0">
                <a:latin typeface="Arial"/>
                <a:cs typeface="Arial"/>
              </a:rPr>
              <a:t> </a:t>
            </a:r>
            <a:r>
              <a:rPr sz="3100" spc="-5" dirty="0">
                <a:latin typeface="Arial"/>
                <a:cs typeface="Arial"/>
              </a:rPr>
              <a:t>cells</a:t>
            </a:r>
            <a:r>
              <a:rPr sz="3100" spc="-35" dirty="0">
                <a:latin typeface="Arial"/>
                <a:cs typeface="Arial"/>
              </a:rPr>
              <a:t> </a:t>
            </a:r>
            <a:r>
              <a:rPr sz="3100" spc="-20" dirty="0">
                <a:latin typeface="Arial"/>
                <a:cs typeface="Arial"/>
              </a:rPr>
              <a:t>for	</a:t>
            </a:r>
            <a:r>
              <a:rPr sz="3100" spc="-35" dirty="0">
                <a:latin typeface="Arial"/>
                <a:cs typeface="Arial"/>
              </a:rPr>
              <a:t>propagation.</a:t>
            </a:r>
            <a:endParaRPr sz="3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1933" y="587733"/>
            <a:ext cx="7923835" cy="63810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5418" y="466825"/>
            <a:ext cx="6391122" cy="6370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1171" y="228371"/>
            <a:ext cx="8449843" cy="72844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27500" y="501650"/>
            <a:ext cx="2836591" cy="763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245" dirty="0">
                <a:solidFill>
                  <a:srgbClr val="000000"/>
                </a:solidFill>
              </a:rPr>
              <a:t>Cell</a:t>
            </a:r>
            <a:r>
              <a:rPr spc="-835" dirty="0">
                <a:solidFill>
                  <a:srgbClr val="000000"/>
                </a:solidFill>
              </a:rPr>
              <a:t> </a:t>
            </a:r>
            <a:r>
              <a:rPr spc="-245" dirty="0">
                <a:solidFill>
                  <a:srgbClr val="000000"/>
                </a:solidFill>
              </a:rPr>
              <a:t>Size</a:t>
            </a:r>
          </a:p>
        </p:txBody>
      </p:sp>
      <p:sp>
        <p:nvSpPr>
          <p:cNvPr id="3" name="object 3"/>
          <p:cNvSpPr/>
          <p:nvPr/>
        </p:nvSpPr>
        <p:spPr>
          <a:xfrm>
            <a:off x="641515" y="1595255"/>
            <a:ext cx="9407004" cy="55884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9592" y="657265"/>
            <a:ext cx="7609908" cy="763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250" dirty="0">
                <a:solidFill>
                  <a:srgbClr val="000000"/>
                </a:solidFill>
              </a:rPr>
              <a:t>Representative </a:t>
            </a:r>
            <a:r>
              <a:rPr spc="-204" dirty="0">
                <a:solidFill>
                  <a:srgbClr val="000000"/>
                </a:solidFill>
              </a:rPr>
              <a:t>Animal</a:t>
            </a:r>
            <a:r>
              <a:rPr spc="-1165" dirty="0">
                <a:solidFill>
                  <a:srgbClr val="000000"/>
                </a:solidFill>
              </a:rPr>
              <a:t> </a:t>
            </a:r>
            <a:r>
              <a:rPr spc="-245" dirty="0">
                <a:solidFill>
                  <a:srgbClr val="000000"/>
                </a:solidFill>
              </a:rPr>
              <a:t>Cell</a:t>
            </a:r>
          </a:p>
        </p:txBody>
      </p:sp>
      <p:sp>
        <p:nvSpPr>
          <p:cNvPr id="3" name="object 3"/>
          <p:cNvSpPr/>
          <p:nvPr/>
        </p:nvSpPr>
        <p:spPr>
          <a:xfrm>
            <a:off x="698614" y="2025650"/>
            <a:ext cx="9296171" cy="51115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1736</TotalTime>
  <Words>1219</Words>
  <Application>Microsoft Macintosh PowerPoint</Application>
  <PresentationFormat>Özel</PresentationFormat>
  <Paragraphs>116</Paragraphs>
  <Slides>69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69</vt:i4>
      </vt:variant>
    </vt:vector>
  </HeadingPairs>
  <TitlesOfParts>
    <vt:vector size="74" baseType="lpstr">
      <vt:lpstr>Arial</vt:lpstr>
      <vt:lpstr>Calibri</vt:lpstr>
      <vt:lpstr>Carlito</vt:lpstr>
      <vt:lpstr>Trebuchet MS</vt:lpstr>
      <vt:lpstr>Office Theme</vt:lpstr>
      <vt:lpstr>Cell Culture Techniques</vt:lpstr>
      <vt:lpstr>What is a Cell?</vt:lpstr>
      <vt:lpstr>PowerPoint Sunusu</vt:lpstr>
      <vt:lpstr>of  two  and</vt:lpstr>
      <vt:lpstr>PowerPoint Sunusu</vt:lpstr>
      <vt:lpstr>PowerPoint Sunusu</vt:lpstr>
      <vt:lpstr>PowerPoint Sunusu</vt:lpstr>
      <vt:lpstr>Cell Size</vt:lpstr>
      <vt:lpstr>Representative Animal Cell</vt:lpstr>
      <vt:lpstr>Representative Plant Cell</vt:lpstr>
      <vt:lpstr>Plasma Membrane</vt:lpstr>
      <vt:lpstr>Movement Across the Plasma Membrane</vt:lpstr>
      <vt:lpstr>PowerPoint Sunusu</vt:lpstr>
      <vt:lpstr>Membrane Proteins</vt:lpstr>
      <vt:lpstr>Membrane Proteins</vt:lpstr>
      <vt:lpstr>Endoplasmic Reticulum</vt:lpstr>
      <vt:lpstr>Rough Endoplasmic Reticulum</vt:lpstr>
      <vt:lpstr>Smooth Endoplasmic Reticulum</vt:lpstr>
      <vt:lpstr>Golgi Apparatus</vt:lpstr>
      <vt:lpstr>PowerPoint Sunusu</vt:lpstr>
      <vt:lpstr>Cell Culture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Organ Culture</vt:lpstr>
      <vt:lpstr>PowerPoint Sunusu</vt:lpstr>
      <vt:lpstr>PowerPoint Sunusu</vt:lpstr>
      <vt:lpstr>Primary Culture</vt:lpstr>
      <vt:lpstr>Cell Line</vt:lpstr>
      <vt:lpstr>PowerPoint Sunusu</vt:lpstr>
      <vt:lpstr>Finite Cell Line</vt:lpstr>
      <vt:lpstr>Continuous Cell Line</vt:lpstr>
      <vt:lpstr>PowerPoint Sunusu</vt:lpstr>
      <vt:lpstr>PowerPoint Sunusu</vt:lpstr>
      <vt:lpstr>PowerPoint Sunusu</vt:lpstr>
      <vt:lpstr>Adherent cells</vt:lpstr>
      <vt:lpstr>PowerPoint Sunusu</vt:lpstr>
      <vt:lpstr>PowerPoint Sunusu</vt:lpstr>
      <vt:lpstr>Suspension cells</vt:lpstr>
      <vt:lpstr>Suspension Cells</vt:lpstr>
      <vt:lpstr>Suspension Cells</vt:lpstr>
      <vt:lpstr>Monolayer Cells vs Suspension Cells</vt:lpstr>
      <vt:lpstr>Contact Inhibition</vt:lpstr>
      <vt:lpstr>PowerPoint Sunusu</vt:lpstr>
      <vt:lpstr>PowerPoint Sunusu</vt:lpstr>
      <vt:lpstr>PowerPoint Sunusu</vt:lpstr>
      <vt:lpstr>PowerPoint Sunusu</vt:lpstr>
      <vt:lpstr>PowerPoint Sunusu</vt:lpstr>
      <vt:lpstr>Primary cells differ from cell lines  in many ways</vt:lpstr>
      <vt:lpstr>Primary cells differ from celllines  in many ways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Cell  Confluency</vt:lpstr>
      <vt:lpstr>PowerPoint Sunusu</vt:lpstr>
      <vt:lpstr>PowerPoint Sunusu</vt:lpstr>
      <vt:lpstr>Why grow animal cells  in culture?</vt:lpstr>
      <vt:lpstr>Why grow animal cells  in culture?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Culture Techniques</dc:title>
  <cp:lastModifiedBy>emrah şefik abamor</cp:lastModifiedBy>
  <cp:revision>1</cp:revision>
  <dcterms:created xsi:type="dcterms:W3CDTF">2022-03-10T05:40:29Z</dcterms:created>
  <dcterms:modified xsi:type="dcterms:W3CDTF">2022-03-11T10:41:05Z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2022-03-10T00:00:00Z</vt:filetime>
  </property>
</Properties>
</file>