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56" r:id="rId3"/>
    <p:sldId id="314" r:id="rId4"/>
    <p:sldId id="317" r:id="rId5"/>
    <p:sldId id="318" r:id="rId6"/>
    <p:sldId id="319" r:id="rId7"/>
    <p:sldId id="320" r:id="rId8"/>
    <p:sldId id="322" r:id="rId9"/>
    <p:sldId id="321" r:id="rId10"/>
    <p:sldId id="316" r:id="rId11"/>
    <p:sldId id="352" r:id="rId12"/>
    <p:sldId id="351" r:id="rId13"/>
    <p:sldId id="329" r:id="rId14"/>
    <p:sldId id="332" r:id="rId15"/>
    <p:sldId id="375" r:id="rId16"/>
    <p:sldId id="323" r:id="rId17"/>
    <p:sldId id="354" r:id="rId18"/>
    <p:sldId id="353" r:id="rId19"/>
    <p:sldId id="355" r:id="rId20"/>
    <p:sldId id="261" r:id="rId21"/>
    <p:sldId id="324" r:id="rId22"/>
    <p:sldId id="325" r:id="rId23"/>
    <p:sldId id="326" r:id="rId24"/>
    <p:sldId id="327" r:id="rId25"/>
    <p:sldId id="328" r:id="rId26"/>
    <p:sldId id="262" r:id="rId27"/>
    <p:sldId id="263" r:id="rId28"/>
    <p:sldId id="312" r:id="rId29"/>
    <p:sldId id="264" r:id="rId30"/>
    <p:sldId id="368" r:id="rId31"/>
    <p:sldId id="359" r:id="rId32"/>
    <p:sldId id="369" r:id="rId33"/>
    <p:sldId id="358" r:id="rId34"/>
    <p:sldId id="360" r:id="rId35"/>
    <p:sldId id="365" r:id="rId36"/>
    <p:sldId id="366" r:id="rId37"/>
    <p:sldId id="370" r:id="rId38"/>
    <p:sldId id="367" r:id="rId39"/>
    <p:sldId id="361" r:id="rId40"/>
    <p:sldId id="357" r:id="rId41"/>
    <p:sldId id="363" r:id="rId42"/>
    <p:sldId id="364" r:id="rId43"/>
    <p:sldId id="362" r:id="rId44"/>
    <p:sldId id="266" r:id="rId45"/>
    <p:sldId id="330" r:id="rId46"/>
    <p:sldId id="334" r:id="rId47"/>
    <p:sldId id="267" r:id="rId48"/>
    <p:sldId id="336" r:id="rId49"/>
    <p:sldId id="335" r:id="rId50"/>
    <p:sldId id="376" r:id="rId51"/>
    <p:sldId id="377" r:id="rId52"/>
    <p:sldId id="346" r:id="rId53"/>
    <p:sldId id="333" r:id="rId54"/>
    <p:sldId id="337" r:id="rId55"/>
    <p:sldId id="338" r:id="rId56"/>
    <p:sldId id="339" r:id="rId57"/>
    <p:sldId id="340" r:id="rId58"/>
    <p:sldId id="341" r:id="rId59"/>
    <p:sldId id="371" r:id="rId60"/>
    <p:sldId id="342" r:id="rId61"/>
    <p:sldId id="343" r:id="rId62"/>
    <p:sldId id="344" r:id="rId63"/>
    <p:sldId id="372" r:id="rId64"/>
    <p:sldId id="345" r:id="rId65"/>
    <p:sldId id="347" r:id="rId66"/>
    <p:sldId id="348" r:id="rId67"/>
    <p:sldId id="349" r:id="rId68"/>
    <p:sldId id="265" r:id="rId69"/>
    <p:sldId id="273" r:id="rId70"/>
    <p:sldId id="378" r:id="rId71"/>
    <p:sldId id="350" r:id="rId72"/>
    <p:sldId id="373" r:id="rId73"/>
    <p:sldId id="289" r:id="rId74"/>
    <p:sldId id="379" r:id="rId75"/>
    <p:sldId id="291" r:id="rId76"/>
    <p:sldId id="380" r:id="rId77"/>
    <p:sldId id="308" r:id="rId78"/>
    <p:sldId id="374" r:id="rId79"/>
    <p:sldId id="257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5" d="100"/>
          <a:sy n="115" d="100"/>
        </p:scale>
        <p:origin x="15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EE969-7001-4AD1-ACC6-7BA4E38FE32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2775DB-A125-480F-83EE-FC99DEC4AC36}">
      <dgm:prSet/>
      <dgm:spPr/>
      <dgm:t>
        <a:bodyPr/>
        <a:lstStyle/>
        <a:p>
          <a:r>
            <a:rPr lang="tr-TR" dirty="0" err="1"/>
            <a:t>They</a:t>
          </a:r>
          <a:r>
            <a:rPr lang="tr-TR" dirty="0"/>
            <a:t> </a:t>
          </a:r>
          <a:r>
            <a:rPr lang="tr-TR" dirty="0" err="1"/>
            <a:t>are</a:t>
          </a:r>
          <a:r>
            <a:rPr lang="tr-TR" dirty="0"/>
            <a:t> </a:t>
          </a:r>
          <a:r>
            <a:rPr lang="tr-TR" dirty="0" err="1"/>
            <a:t>substances</a:t>
          </a:r>
          <a:r>
            <a:rPr lang="tr-TR" dirty="0"/>
            <a:t> </a:t>
          </a:r>
          <a:r>
            <a:rPr lang="tr-TR" dirty="0" err="1"/>
            <a:t>that</a:t>
          </a:r>
          <a:r>
            <a:rPr lang="tr-TR" dirty="0"/>
            <a:t> </a:t>
          </a:r>
          <a:r>
            <a:rPr lang="tr-TR" dirty="0" err="1"/>
            <a:t>make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body </a:t>
          </a:r>
          <a:r>
            <a:rPr lang="tr-TR" dirty="0" err="1"/>
            <a:t>active</a:t>
          </a:r>
          <a:r>
            <a:rPr lang="tr-TR" dirty="0"/>
            <a:t> </a:t>
          </a:r>
          <a:r>
            <a:rPr lang="tr-TR" dirty="0" err="1"/>
            <a:t>immunity</a:t>
          </a:r>
          <a:r>
            <a:rPr lang="tr-TR" dirty="0"/>
            <a:t> </a:t>
          </a:r>
          <a:r>
            <a:rPr lang="tr-TR" dirty="0" err="1"/>
            <a:t>against</a:t>
          </a:r>
          <a:r>
            <a:rPr lang="tr-TR" dirty="0"/>
            <a:t> </a:t>
          </a:r>
          <a:r>
            <a:rPr lang="tr-TR" dirty="0" err="1"/>
            <a:t>diseases</a:t>
          </a:r>
          <a:r>
            <a:rPr lang="tr-TR" dirty="0"/>
            <a:t> </a:t>
          </a:r>
          <a:r>
            <a:rPr lang="tr-TR" dirty="0" err="1"/>
            <a:t>by</a:t>
          </a:r>
          <a:r>
            <a:rPr lang="tr-TR" dirty="0"/>
            <a:t> </a:t>
          </a:r>
          <a:r>
            <a:rPr lang="tr-TR" dirty="0" err="1"/>
            <a:t>stimulating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immune</a:t>
          </a:r>
          <a:r>
            <a:rPr lang="tr-TR" dirty="0"/>
            <a:t> </a:t>
          </a:r>
          <a:r>
            <a:rPr lang="tr-TR" dirty="0" err="1"/>
            <a:t>system</a:t>
          </a:r>
          <a:r>
            <a:rPr lang="tr-TR" dirty="0"/>
            <a:t> in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living</a:t>
          </a:r>
          <a:r>
            <a:rPr lang="tr-TR" dirty="0"/>
            <a:t> </a:t>
          </a:r>
          <a:r>
            <a:rPr lang="tr-TR" dirty="0" err="1"/>
            <a:t>thing</a:t>
          </a:r>
          <a:r>
            <a:rPr lang="tr-TR" dirty="0"/>
            <a:t> </a:t>
          </a:r>
          <a:r>
            <a:rPr lang="tr-TR" dirty="0" err="1"/>
            <a:t>they</a:t>
          </a:r>
          <a:r>
            <a:rPr lang="tr-TR" dirty="0"/>
            <a:t> </a:t>
          </a:r>
          <a:r>
            <a:rPr lang="tr-TR" dirty="0" err="1"/>
            <a:t>are</a:t>
          </a:r>
          <a:r>
            <a:rPr lang="tr-TR" dirty="0"/>
            <a:t> </a:t>
          </a:r>
          <a:r>
            <a:rPr lang="tr-TR" dirty="0" err="1"/>
            <a:t>given</a:t>
          </a:r>
          <a:r>
            <a:rPr lang="tr-TR" dirty="0"/>
            <a:t>.</a:t>
          </a:r>
          <a:endParaRPr lang="en-US" dirty="0"/>
        </a:p>
      </dgm:t>
    </dgm:pt>
    <dgm:pt modelId="{FE7B8B0D-A864-47B8-A58A-6CA0A22CBD26}" type="parTrans" cxnId="{BDE993B6-A0DD-4B00-9B88-B8D9945E02A0}">
      <dgm:prSet/>
      <dgm:spPr/>
      <dgm:t>
        <a:bodyPr/>
        <a:lstStyle/>
        <a:p>
          <a:endParaRPr lang="en-US"/>
        </a:p>
      </dgm:t>
    </dgm:pt>
    <dgm:pt modelId="{EB96DBF7-BB39-4A67-8450-6E7A292FF1BA}" type="sibTrans" cxnId="{BDE993B6-A0DD-4B00-9B88-B8D9945E02A0}">
      <dgm:prSet/>
      <dgm:spPr/>
      <dgm:t>
        <a:bodyPr/>
        <a:lstStyle/>
        <a:p>
          <a:endParaRPr lang="en-US"/>
        </a:p>
      </dgm:t>
    </dgm:pt>
    <dgm:pt modelId="{B9A3D417-63B9-4150-9A64-1E4F5A609304}">
      <dgm:prSet/>
      <dgm:spPr/>
      <dgm:t>
        <a:bodyPr/>
        <a:lstStyle/>
        <a:p>
          <a:r>
            <a:rPr lang="tr-TR" dirty="0" err="1"/>
            <a:t>It</a:t>
          </a:r>
          <a:r>
            <a:rPr lang="tr-TR" dirty="0"/>
            <a:t> </a:t>
          </a:r>
          <a:r>
            <a:rPr lang="tr-TR" dirty="0" err="1"/>
            <a:t>contains</a:t>
          </a:r>
          <a:r>
            <a:rPr lang="tr-TR" dirty="0"/>
            <a:t> </a:t>
          </a:r>
          <a:r>
            <a:rPr lang="tr-TR" dirty="0" err="1"/>
            <a:t>biological</a:t>
          </a:r>
          <a:r>
            <a:rPr lang="tr-TR" dirty="0"/>
            <a:t> </a:t>
          </a:r>
          <a:r>
            <a:rPr lang="tr-TR" dirty="0" err="1"/>
            <a:t>substances</a:t>
          </a:r>
          <a:r>
            <a:rPr lang="tr-TR" dirty="0"/>
            <a:t> </a:t>
          </a:r>
          <a:r>
            <a:rPr lang="tr-TR" dirty="0" err="1"/>
            <a:t>that</a:t>
          </a:r>
          <a:r>
            <a:rPr lang="tr-TR" dirty="0"/>
            <a:t> </a:t>
          </a:r>
          <a:r>
            <a:rPr lang="tr-TR" dirty="0" err="1"/>
            <a:t>are</a:t>
          </a:r>
          <a:r>
            <a:rPr lang="tr-TR" dirty="0"/>
            <a:t> </a:t>
          </a:r>
          <a:r>
            <a:rPr lang="tr-TR" dirty="0" err="1"/>
            <a:t>applied</a:t>
          </a:r>
          <a:r>
            <a:rPr lang="tr-TR" dirty="0"/>
            <a:t> </a:t>
          </a:r>
          <a:r>
            <a:rPr lang="tr-TR" dirty="0" err="1"/>
            <a:t>to</a:t>
          </a:r>
          <a:r>
            <a:rPr lang="tr-TR" dirty="0"/>
            <a:t> </a:t>
          </a:r>
          <a:r>
            <a:rPr lang="tr-TR" dirty="0" err="1"/>
            <a:t>healthy</a:t>
          </a:r>
          <a:r>
            <a:rPr lang="tr-TR" dirty="0"/>
            <a:t> </a:t>
          </a:r>
          <a:r>
            <a:rPr lang="tr-TR" dirty="0" err="1"/>
            <a:t>and</a:t>
          </a:r>
          <a:r>
            <a:rPr lang="tr-TR" dirty="0"/>
            <a:t> at-risk </a:t>
          </a:r>
          <a:r>
            <a:rPr lang="tr-TR" dirty="0" err="1"/>
            <a:t>persons</a:t>
          </a:r>
          <a:r>
            <a:rPr lang="tr-TR" dirty="0"/>
            <a:t> (</a:t>
          </a:r>
          <a:r>
            <a:rPr lang="tr-TR" dirty="0" err="1"/>
            <a:t>infants</a:t>
          </a:r>
          <a:r>
            <a:rPr lang="tr-TR" dirty="0"/>
            <a:t>, </a:t>
          </a:r>
          <a:r>
            <a:rPr lang="tr-TR" dirty="0" err="1"/>
            <a:t>pregnant</a:t>
          </a:r>
          <a:r>
            <a:rPr lang="tr-TR" dirty="0"/>
            <a:t> </a:t>
          </a:r>
          <a:r>
            <a:rPr lang="tr-TR" dirty="0" err="1"/>
            <a:t>women</a:t>
          </a:r>
          <a:r>
            <a:rPr lang="tr-TR" dirty="0"/>
            <a:t>, </a:t>
          </a:r>
          <a:r>
            <a:rPr lang="tr-TR" dirty="0" err="1"/>
            <a:t>healthcare</a:t>
          </a:r>
          <a:r>
            <a:rPr lang="tr-TR" dirty="0"/>
            <a:t> </a:t>
          </a:r>
          <a:r>
            <a:rPr lang="tr-TR" dirty="0" err="1"/>
            <a:t>personnel</a:t>
          </a:r>
          <a:r>
            <a:rPr lang="tr-TR" dirty="0"/>
            <a:t>, </a:t>
          </a:r>
          <a:r>
            <a:rPr lang="tr-TR" dirty="0" err="1"/>
            <a:t>etc</a:t>
          </a:r>
          <a:r>
            <a:rPr lang="tr-TR" dirty="0"/>
            <a:t>.)</a:t>
          </a:r>
          <a:endParaRPr lang="en-US" dirty="0"/>
        </a:p>
      </dgm:t>
    </dgm:pt>
    <dgm:pt modelId="{FDD3A3F2-0BB1-4D9A-BDBC-DE95611FA025}" type="parTrans" cxnId="{71F4099F-1051-4F36-B9DB-ADA77E20000B}">
      <dgm:prSet/>
      <dgm:spPr/>
      <dgm:t>
        <a:bodyPr/>
        <a:lstStyle/>
        <a:p>
          <a:endParaRPr lang="en-US"/>
        </a:p>
      </dgm:t>
    </dgm:pt>
    <dgm:pt modelId="{E290F9AB-37D4-4D17-A1EA-6D9DD1EB9F65}" type="sibTrans" cxnId="{71F4099F-1051-4F36-B9DB-ADA77E20000B}">
      <dgm:prSet/>
      <dgm:spPr/>
      <dgm:t>
        <a:bodyPr/>
        <a:lstStyle/>
        <a:p>
          <a:endParaRPr lang="en-US"/>
        </a:p>
      </dgm:t>
    </dgm:pt>
    <dgm:pt modelId="{F4C12193-28A8-3841-B7EA-B84C6C5F485C}" type="pres">
      <dgm:prSet presAssocID="{9B4EE969-7001-4AD1-ACC6-7BA4E38FE32F}" presName="linear" presStyleCnt="0">
        <dgm:presLayoutVars>
          <dgm:animLvl val="lvl"/>
          <dgm:resizeHandles val="exact"/>
        </dgm:presLayoutVars>
      </dgm:prSet>
      <dgm:spPr/>
    </dgm:pt>
    <dgm:pt modelId="{4E934554-B8C4-8547-AA77-4C070D2E0F15}" type="pres">
      <dgm:prSet presAssocID="{762775DB-A125-480F-83EE-FC99DEC4AC3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10F9C94-23C9-AF40-9944-A33FA0AC37F4}" type="pres">
      <dgm:prSet presAssocID="{EB96DBF7-BB39-4A67-8450-6E7A292FF1BA}" presName="spacer" presStyleCnt="0"/>
      <dgm:spPr/>
    </dgm:pt>
    <dgm:pt modelId="{1B762509-2930-794B-A1CB-CD6E8AFA00BA}" type="pres">
      <dgm:prSet presAssocID="{B9A3D417-63B9-4150-9A64-1E4F5A60930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B644E3C-69CC-FA4C-BBD9-AA0692CC2C52}" type="presOf" srcId="{9B4EE969-7001-4AD1-ACC6-7BA4E38FE32F}" destId="{F4C12193-28A8-3841-B7EA-B84C6C5F485C}" srcOrd="0" destOrd="0" presId="urn:microsoft.com/office/officeart/2005/8/layout/vList2"/>
    <dgm:cxn modelId="{7FF97349-A87B-DA40-827B-8BD42B50F987}" type="presOf" srcId="{B9A3D417-63B9-4150-9A64-1E4F5A609304}" destId="{1B762509-2930-794B-A1CB-CD6E8AFA00BA}" srcOrd="0" destOrd="0" presId="urn:microsoft.com/office/officeart/2005/8/layout/vList2"/>
    <dgm:cxn modelId="{71F4099F-1051-4F36-B9DB-ADA77E20000B}" srcId="{9B4EE969-7001-4AD1-ACC6-7BA4E38FE32F}" destId="{B9A3D417-63B9-4150-9A64-1E4F5A609304}" srcOrd="1" destOrd="0" parTransId="{FDD3A3F2-0BB1-4D9A-BDBC-DE95611FA025}" sibTransId="{E290F9AB-37D4-4D17-A1EA-6D9DD1EB9F65}"/>
    <dgm:cxn modelId="{BDE993B6-A0DD-4B00-9B88-B8D9945E02A0}" srcId="{9B4EE969-7001-4AD1-ACC6-7BA4E38FE32F}" destId="{762775DB-A125-480F-83EE-FC99DEC4AC36}" srcOrd="0" destOrd="0" parTransId="{FE7B8B0D-A864-47B8-A58A-6CA0A22CBD26}" sibTransId="{EB96DBF7-BB39-4A67-8450-6E7A292FF1BA}"/>
    <dgm:cxn modelId="{407581CF-7B12-9B4F-9838-35021CE463F9}" type="presOf" srcId="{762775DB-A125-480F-83EE-FC99DEC4AC36}" destId="{4E934554-B8C4-8547-AA77-4C070D2E0F15}" srcOrd="0" destOrd="0" presId="urn:microsoft.com/office/officeart/2005/8/layout/vList2"/>
    <dgm:cxn modelId="{9876C04B-BE0A-5144-9558-4227E6795295}" type="presParOf" srcId="{F4C12193-28A8-3841-B7EA-B84C6C5F485C}" destId="{4E934554-B8C4-8547-AA77-4C070D2E0F15}" srcOrd="0" destOrd="0" presId="urn:microsoft.com/office/officeart/2005/8/layout/vList2"/>
    <dgm:cxn modelId="{BC242BD3-6C2C-944D-BA06-9F3CAA576A7B}" type="presParOf" srcId="{F4C12193-28A8-3841-B7EA-B84C6C5F485C}" destId="{610F9C94-23C9-AF40-9944-A33FA0AC37F4}" srcOrd="1" destOrd="0" presId="urn:microsoft.com/office/officeart/2005/8/layout/vList2"/>
    <dgm:cxn modelId="{67418C2C-1163-F642-A009-3B591BDA8068}" type="presParOf" srcId="{F4C12193-28A8-3841-B7EA-B84C6C5F485C}" destId="{1B762509-2930-794B-A1CB-CD6E8AFA00B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F8874-8795-40B7-9612-FDB5BEBFE7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03E142-84BF-47F7-8B6B-1D6979869AFE}">
      <dgm:prSet/>
      <dgm:spPr/>
      <dgm:t>
        <a:bodyPr/>
        <a:lstStyle/>
        <a:p>
          <a:r>
            <a:rPr lang="tr-TR" dirty="0"/>
            <a:t>•  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most</a:t>
          </a:r>
          <a:r>
            <a:rPr lang="tr-TR" dirty="0"/>
            <a:t> </a:t>
          </a:r>
          <a:r>
            <a:rPr lang="tr-TR" dirty="0" err="1"/>
            <a:t>frequently</a:t>
          </a:r>
          <a:r>
            <a:rPr lang="tr-TR" dirty="0"/>
            <a:t> </a:t>
          </a:r>
          <a:r>
            <a:rPr lang="tr-TR" dirty="0" err="1"/>
            <a:t>used</a:t>
          </a:r>
          <a:r>
            <a:rPr lang="tr-TR" dirty="0"/>
            <a:t> </a:t>
          </a:r>
          <a:r>
            <a:rPr lang="tr-TR" dirty="0" err="1"/>
            <a:t>vaccines</a:t>
          </a:r>
          <a:endParaRPr lang="en-US" dirty="0"/>
        </a:p>
      </dgm:t>
    </dgm:pt>
    <dgm:pt modelId="{45AC7119-78ED-4FEA-B048-F929DFF5786E}" type="parTrans" cxnId="{C99F866F-1BBE-4373-8CDD-BED596DF9069}">
      <dgm:prSet/>
      <dgm:spPr/>
      <dgm:t>
        <a:bodyPr/>
        <a:lstStyle/>
        <a:p>
          <a:endParaRPr lang="en-US"/>
        </a:p>
      </dgm:t>
    </dgm:pt>
    <dgm:pt modelId="{FBD8B4CB-1EB0-475D-8A4B-27B47C5A3A90}" type="sibTrans" cxnId="{C99F866F-1BBE-4373-8CDD-BED596DF9069}">
      <dgm:prSet/>
      <dgm:spPr/>
      <dgm:t>
        <a:bodyPr/>
        <a:lstStyle/>
        <a:p>
          <a:endParaRPr lang="en-US"/>
        </a:p>
      </dgm:t>
    </dgm:pt>
    <dgm:pt modelId="{BF6362CB-338B-41DC-A2F8-056ED28AE24C}">
      <dgm:prSet/>
      <dgm:spPr/>
      <dgm:t>
        <a:bodyPr/>
        <a:lstStyle/>
        <a:p>
          <a:r>
            <a:rPr lang="tr-TR" dirty="0"/>
            <a:t>•  </a:t>
          </a:r>
          <a:r>
            <a:rPr lang="tr-TR" dirty="0" err="1"/>
            <a:t>Classical</a:t>
          </a:r>
          <a:r>
            <a:rPr lang="tr-TR" dirty="0"/>
            <a:t> </a:t>
          </a:r>
          <a:r>
            <a:rPr lang="tr-TR" dirty="0" err="1"/>
            <a:t>methods</a:t>
          </a:r>
          <a:endParaRPr lang="en-US" dirty="0"/>
        </a:p>
      </dgm:t>
    </dgm:pt>
    <dgm:pt modelId="{CAC8A2B7-473D-4198-B1CE-A56113DD6C46}" type="parTrans" cxnId="{59A9D27A-2B12-464D-8AB9-E33D65D924F8}">
      <dgm:prSet/>
      <dgm:spPr/>
      <dgm:t>
        <a:bodyPr/>
        <a:lstStyle/>
        <a:p>
          <a:endParaRPr lang="en-US"/>
        </a:p>
      </dgm:t>
    </dgm:pt>
    <dgm:pt modelId="{ADB954BF-C6F5-4084-BEAD-CD61EFE03481}" type="sibTrans" cxnId="{59A9D27A-2B12-464D-8AB9-E33D65D924F8}">
      <dgm:prSet/>
      <dgm:spPr/>
      <dgm:t>
        <a:bodyPr/>
        <a:lstStyle/>
        <a:p>
          <a:endParaRPr lang="en-US"/>
        </a:p>
      </dgm:t>
    </dgm:pt>
    <dgm:pt modelId="{74B553FD-A9A1-4C9F-BD64-08FA7238BCF4}">
      <dgm:prSet/>
      <dgm:spPr/>
      <dgm:t>
        <a:bodyPr/>
        <a:lstStyle/>
        <a:p>
          <a:r>
            <a:rPr lang="tr-TR" dirty="0"/>
            <a:t>1.  Live </a:t>
          </a:r>
          <a:r>
            <a:rPr lang="tr-TR" dirty="0" err="1"/>
            <a:t>vaccines</a:t>
          </a:r>
          <a:endParaRPr lang="en-US" dirty="0"/>
        </a:p>
      </dgm:t>
    </dgm:pt>
    <dgm:pt modelId="{03412CBD-375D-4A3E-ABC7-4E1B385C3300}" type="parTrans" cxnId="{AB99AAF8-F473-4982-B61C-70F62E599E6B}">
      <dgm:prSet/>
      <dgm:spPr/>
      <dgm:t>
        <a:bodyPr/>
        <a:lstStyle/>
        <a:p>
          <a:endParaRPr lang="en-US"/>
        </a:p>
      </dgm:t>
    </dgm:pt>
    <dgm:pt modelId="{0F2293C3-F58A-457C-80D7-912DF517AD85}" type="sibTrans" cxnId="{AB99AAF8-F473-4982-B61C-70F62E599E6B}">
      <dgm:prSet/>
      <dgm:spPr/>
      <dgm:t>
        <a:bodyPr/>
        <a:lstStyle/>
        <a:p>
          <a:endParaRPr lang="en-US"/>
        </a:p>
      </dgm:t>
    </dgm:pt>
    <dgm:pt modelId="{1A2D9B5F-71F5-4FA6-8272-2130E340CBD8}">
      <dgm:prSet/>
      <dgm:spPr/>
      <dgm:t>
        <a:bodyPr/>
        <a:lstStyle/>
        <a:p>
          <a:r>
            <a:rPr lang="tr-TR" dirty="0"/>
            <a:t>2.  </a:t>
          </a:r>
          <a:r>
            <a:rPr lang="tr-TR" dirty="0" err="1"/>
            <a:t>Inactivated</a:t>
          </a:r>
          <a:r>
            <a:rPr lang="tr-TR" dirty="0"/>
            <a:t> </a:t>
          </a:r>
          <a:r>
            <a:rPr lang="tr-TR" dirty="0" err="1"/>
            <a:t>vaccines</a:t>
          </a:r>
          <a:endParaRPr lang="en-US" dirty="0"/>
        </a:p>
      </dgm:t>
    </dgm:pt>
    <dgm:pt modelId="{D0B8D2E3-F832-4F4C-AF73-615C0A1D2EC0}" type="parTrans" cxnId="{1F15227D-E672-4A86-878D-B1F95E54B8FE}">
      <dgm:prSet/>
      <dgm:spPr/>
      <dgm:t>
        <a:bodyPr/>
        <a:lstStyle/>
        <a:p>
          <a:endParaRPr lang="en-US"/>
        </a:p>
      </dgm:t>
    </dgm:pt>
    <dgm:pt modelId="{1B6A3008-16E9-4958-8ADC-F15E27389D3B}" type="sibTrans" cxnId="{1F15227D-E672-4A86-878D-B1F95E54B8FE}">
      <dgm:prSet/>
      <dgm:spPr/>
      <dgm:t>
        <a:bodyPr/>
        <a:lstStyle/>
        <a:p>
          <a:endParaRPr lang="en-US"/>
        </a:p>
      </dgm:t>
    </dgm:pt>
    <dgm:pt modelId="{B58F359F-008B-4320-BA55-E377E4B0259F}">
      <dgm:prSet/>
      <dgm:spPr/>
      <dgm:t>
        <a:bodyPr/>
        <a:lstStyle/>
        <a:p>
          <a:r>
            <a:rPr lang="tr-TR" dirty="0"/>
            <a:t>3.  </a:t>
          </a:r>
          <a:r>
            <a:rPr lang="tr-TR" dirty="0" err="1"/>
            <a:t>Toksoid</a:t>
          </a:r>
          <a:r>
            <a:rPr lang="tr-TR" dirty="0"/>
            <a:t> </a:t>
          </a:r>
          <a:r>
            <a:rPr lang="tr-TR" dirty="0" err="1"/>
            <a:t>vaccines</a:t>
          </a:r>
          <a:r>
            <a:rPr lang="tr-TR" dirty="0"/>
            <a:t> </a:t>
          </a:r>
          <a:endParaRPr lang="en-US" dirty="0"/>
        </a:p>
      </dgm:t>
    </dgm:pt>
    <dgm:pt modelId="{0257FC84-7A2A-4A5F-8353-FECCEC12111B}" type="parTrans" cxnId="{AB2403FC-6861-4CB2-A821-AA32F3ED8D70}">
      <dgm:prSet/>
      <dgm:spPr/>
      <dgm:t>
        <a:bodyPr/>
        <a:lstStyle/>
        <a:p>
          <a:endParaRPr lang="en-US"/>
        </a:p>
      </dgm:t>
    </dgm:pt>
    <dgm:pt modelId="{98C9D0EA-468C-428F-9E53-B8B7CF4DCD7D}" type="sibTrans" cxnId="{AB2403FC-6861-4CB2-A821-AA32F3ED8D70}">
      <dgm:prSet/>
      <dgm:spPr/>
      <dgm:t>
        <a:bodyPr/>
        <a:lstStyle/>
        <a:p>
          <a:endParaRPr lang="en-US"/>
        </a:p>
      </dgm:t>
    </dgm:pt>
    <dgm:pt modelId="{EBF5E7F1-F138-41CF-BFF2-B44666DB7BD1}">
      <dgm:prSet/>
      <dgm:spPr/>
      <dgm:t>
        <a:bodyPr/>
        <a:lstStyle/>
        <a:p>
          <a:r>
            <a:rPr lang="tr-TR" dirty="0"/>
            <a:t>4.  </a:t>
          </a:r>
          <a:r>
            <a:rPr lang="tr-TR" dirty="0" err="1"/>
            <a:t>Subunit</a:t>
          </a:r>
          <a:r>
            <a:rPr lang="tr-TR" dirty="0"/>
            <a:t> </a:t>
          </a:r>
          <a:r>
            <a:rPr lang="tr-TR" dirty="0" err="1"/>
            <a:t>vaccines</a:t>
          </a:r>
          <a:endParaRPr lang="en-US" dirty="0"/>
        </a:p>
      </dgm:t>
    </dgm:pt>
    <dgm:pt modelId="{69146A41-FB23-4301-B706-640F7A32E4CD}" type="parTrans" cxnId="{65805C8B-0D85-4E7F-A2FA-5D141D862CA8}">
      <dgm:prSet/>
      <dgm:spPr/>
      <dgm:t>
        <a:bodyPr/>
        <a:lstStyle/>
        <a:p>
          <a:endParaRPr lang="en-US"/>
        </a:p>
      </dgm:t>
    </dgm:pt>
    <dgm:pt modelId="{C7A4A52E-7551-4ADC-9079-5BA7522EF47B}" type="sibTrans" cxnId="{65805C8B-0D85-4E7F-A2FA-5D141D862CA8}">
      <dgm:prSet/>
      <dgm:spPr/>
      <dgm:t>
        <a:bodyPr/>
        <a:lstStyle/>
        <a:p>
          <a:endParaRPr lang="en-US"/>
        </a:p>
      </dgm:t>
    </dgm:pt>
    <dgm:pt modelId="{D3D38771-F4AC-5942-AE29-7292B529B632}" type="pres">
      <dgm:prSet presAssocID="{244F8874-8795-40B7-9612-FDB5BEBFE793}" presName="linear" presStyleCnt="0">
        <dgm:presLayoutVars>
          <dgm:animLvl val="lvl"/>
          <dgm:resizeHandles val="exact"/>
        </dgm:presLayoutVars>
      </dgm:prSet>
      <dgm:spPr/>
    </dgm:pt>
    <dgm:pt modelId="{8E60D069-AFE4-E949-B392-86FEA9E11AE6}" type="pres">
      <dgm:prSet presAssocID="{9A03E142-84BF-47F7-8B6B-1D6979869AF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AC1D638-B2FC-E849-86F9-E84D45740DFB}" type="pres">
      <dgm:prSet presAssocID="{FBD8B4CB-1EB0-475D-8A4B-27B47C5A3A90}" presName="spacer" presStyleCnt="0"/>
      <dgm:spPr/>
    </dgm:pt>
    <dgm:pt modelId="{5AD65AB5-4CB0-D448-946A-CD213FF73A39}" type="pres">
      <dgm:prSet presAssocID="{BF6362CB-338B-41DC-A2F8-056ED28AE24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F9F223D-E18F-6D45-83BA-5A32BD387EC7}" type="pres">
      <dgm:prSet presAssocID="{ADB954BF-C6F5-4084-BEAD-CD61EFE03481}" presName="spacer" presStyleCnt="0"/>
      <dgm:spPr/>
    </dgm:pt>
    <dgm:pt modelId="{796385AB-DAF6-4E47-99AE-BFC689C9A324}" type="pres">
      <dgm:prSet presAssocID="{74B553FD-A9A1-4C9F-BD64-08FA7238BCF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55EA97B-0344-7F4A-A3B6-1A1EDB1169C7}" type="pres">
      <dgm:prSet presAssocID="{0F2293C3-F58A-457C-80D7-912DF517AD85}" presName="spacer" presStyleCnt="0"/>
      <dgm:spPr/>
    </dgm:pt>
    <dgm:pt modelId="{3B8F4A38-7F9D-6043-92E9-6EA353FE79BD}" type="pres">
      <dgm:prSet presAssocID="{1A2D9B5F-71F5-4FA6-8272-2130E340CBD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74DE5F7-D3E0-3E4A-BC5D-2AC2C4B61EFD}" type="pres">
      <dgm:prSet presAssocID="{1B6A3008-16E9-4958-8ADC-F15E27389D3B}" presName="spacer" presStyleCnt="0"/>
      <dgm:spPr/>
    </dgm:pt>
    <dgm:pt modelId="{A74BAB85-5D17-7F45-988F-CFC5E3A5070A}" type="pres">
      <dgm:prSet presAssocID="{B58F359F-008B-4320-BA55-E377E4B025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1F3599F-8740-0F46-9FC1-18F7E63C4E3A}" type="pres">
      <dgm:prSet presAssocID="{98C9D0EA-468C-428F-9E53-B8B7CF4DCD7D}" presName="spacer" presStyleCnt="0"/>
      <dgm:spPr/>
    </dgm:pt>
    <dgm:pt modelId="{6AB897E9-DB8D-E845-A66F-739E39FF13D2}" type="pres">
      <dgm:prSet presAssocID="{EBF5E7F1-F138-41CF-BFF2-B44666DB7BD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3E1B211-0E04-FA4D-B8D3-981A29C4B4F7}" type="presOf" srcId="{9A03E142-84BF-47F7-8B6B-1D6979869AFE}" destId="{8E60D069-AFE4-E949-B392-86FEA9E11AE6}" srcOrd="0" destOrd="0" presId="urn:microsoft.com/office/officeart/2005/8/layout/vList2"/>
    <dgm:cxn modelId="{57231144-0CB9-DF44-9C54-AE45DF837B6E}" type="presOf" srcId="{74B553FD-A9A1-4C9F-BD64-08FA7238BCF4}" destId="{796385AB-DAF6-4E47-99AE-BFC689C9A324}" srcOrd="0" destOrd="0" presId="urn:microsoft.com/office/officeart/2005/8/layout/vList2"/>
    <dgm:cxn modelId="{F495B24E-C6B5-5C4E-9636-FBAD75D63C59}" type="presOf" srcId="{BF6362CB-338B-41DC-A2F8-056ED28AE24C}" destId="{5AD65AB5-4CB0-D448-946A-CD213FF73A39}" srcOrd="0" destOrd="0" presId="urn:microsoft.com/office/officeart/2005/8/layout/vList2"/>
    <dgm:cxn modelId="{C72F636A-2A92-C241-9CFF-0200A91A9C24}" type="presOf" srcId="{1A2D9B5F-71F5-4FA6-8272-2130E340CBD8}" destId="{3B8F4A38-7F9D-6043-92E9-6EA353FE79BD}" srcOrd="0" destOrd="0" presId="urn:microsoft.com/office/officeart/2005/8/layout/vList2"/>
    <dgm:cxn modelId="{C99F866F-1BBE-4373-8CDD-BED596DF9069}" srcId="{244F8874-8795-40B7-9612-FDB5BEBFE793}" destId="{9A03E142-84BF-47F7-8B6B-1D6979869AFE}" srcOrd="0" destOrd="0" parTransId="{45AC7119-78ED-4FEA-B048-F929DFF5786E}" sibTransId="{FBD8B4CB-1EB0-475D-8A4B-27B47C5A3A90}"/>
    <dgm:cxn modelId="{59A9D27A-2B12-464D-8AB9-E33D65D924F8}" srcId="{244F8874-8795-40B7-9612-FDB5BEBFE793}" destId="{BF6362CB-338B-41DC-A2F8-056ED28AE24C}" srcOrd="1" destOrd="0" parTransId="{CAC8A2B7-473D-4198-B1CE-A56113DD6C46}" sibTransId="{ADB954BF-C6F5-4084-BEAD-CD61EFE03481}"/>
    <dgm:cxn modelId="{1F15227D-E672-4A86-878D-B1F95E54B8FE}" srcId="{244F8874-8795-40B7-9612-FDB5BEBFE793}" destId="{1A2D9B5F-71F5-4FA6-8272-2130E340CBD8}" srcOrd="3" destOrd="0" parTransId="{D0B8D2E3-F832-4F4C-AF73-615C0A1D2EC0}" sibTransId="{1B6A3008-16E9-4958-8ADC-F15E27389D3B}"/>
    <dgm:cxn modelId="{65805C8B-0D85-4E7F-A2FA-5D141D862CA8}" srcId="{244F8874-8795-40B7-9612-FDB5BEBFE793}" destId="{EBF5E7F1-F138-41CF-BFF2-B44666DB7BD1}" srcOrd="5" destOrd="0" parTransId="{69146A41-FB23-4301-B706-640F7A32E4CD}" sibTransId="{C7A4A52E-7551-4ADC-9079-5BA7522EF47B}"/>
    <dgm:cxn modelId="{577A06C2-797E-AB42-A46A-192C6D2A16B7}" type="presOf" srcId="{244F8874-8795-40B7-9612-FDB5BEBFE793}" destId="{D3D38771-F4AC-5942-AE29-7292B529B632}" srcOrd="0" destOrd="0" presId="urn:microsoft.com/office/officeart/2005/8/layout/vList2"/>
    <dgm:cxn modelId="{37DF95E8-79F5-E84A-A00F-C22F4D220F61}" type="presOf" srcId="{B58F359F-008B-4320-BA55-E377E4B0259F}" destId="{A74BAB85-5D17-7F45-988F-CFC5E3A5070A}" srcOrd="0" destOrd="0" presId="urn:microsoft.com/office/officeart/2005/8/layout/vList2"/>
    <dgm:cxn modelId="{26B984F4-70FA-CA43-87D6-6B0FA06EEB2B}" type="presOf" srcId="{EBF5E7F1-F138-41CF-BFF2-B44666DB7BD1}" destId="{6AB897E9-DB8D-E845-A66F-739E39FF13D2}" srcOrd="0" destOrd="0" presId="urn:microsoft.com/office/officeart/2005/8/layout/vList2"/>
    <dgm:cxn modelId="{AB99AAF8-F473-4982-B61C-70F62E599E6B}" srcId="{244F8874-8795-40B7-9612-FDB5BEBFE793}" destId="{74B553FD-A9A1-4C9F-BD64-08FA7238BCF4}" srcOrd="2" destOrd="0" parTransId="{03412CBD-375D-4A3E-ABC7-4E1B385C3300}" sibTransId="{0F2293C3-F58A-457C-80D7-912DF517AD85}"/>
    <dgm:cxn modelId="{AB2403FC-6861-4CB2-A821-AA32F3ED8D70}" srcId="{244F8874-8795-40B7-9612-FDB5BEBFE793}" destId="{B58F359F-008B-4320-BA55-E377E4B0259F}" srcOrd="4" destOrd="0" parTransId="{0257FC84-7A2A-4A5F-8353-FECCEC12111B}" sibTransId="{98C9D0EA-468C-428F-9E53-B8B7CF4DCD7D}"/>
    <dgm:cxn modelId="{5A104534-FB65-9343-A304-615DE3E85220}" type="presParOf" srcId="{D3D38771-F4AC-5942-AE29-7292B529B632}" destId="{8E60D069-AFE4-E949-B392-86FEA9E11AE6}" srcOrd="0" destOrd="0" presId="urn:microsoft.com/office/officeart/2005/8/layout/vList2"/>
    <dgm:cxn modelId="{0D209E17-DC50-464C-AB17-7B52BC67A8E9}" type="presParOf" srcId="{D3D38771-F4AC-5942-AE29-7292B529B632}" destId="{EAC1D638-B2FC-E849-86F9-E84D45740DFB}" srcOrd="1" destOrd="0" presId="urn:microsoft.com/office/officeart/2005/8/layout/vList2"/>
    <dgm:cxn modelId="{765B237D-BAEE-F14C-AD72-D52CAE9FA8A4}" type="presParOf" srcId="{D3D38771-F4AC-5942-AE29-7292B529B632}" destId="{5AD65AB5-4CB0-D448-946A-CD213FF73A39}" srcOrd="2" destOrd="0" presId="urn:microsoft.com/office/officeart/2005/8/layout/vList2"/>
    <dgm:cxn modelId="{4BF2D6F4-414A-4541-8C40-A3B4502E4DEC}" type="presParOf" srcId="{D3D38771-F4AC-5942-AE29-7292B529B632}" destId="{8F9F223D-E18F-6D45-83BA-5A32BD387EC7}" srcOrd="3" destOrd="0" presId="urn:microsoft.com/office/officeart/2005/8/layout/vList2"/>
    <dgm:cxn modelId="{08255C21-07B9-F94C-A767-34F394F64EAE}" type="presParOf" srcId="{D3D38771-F4AC-5942-AE29-7292B529B632}" destId="{796385AB-DAF6-4E47-99AE-BFC689C9A324}" srcOrd="4" destOrd="0" presId="urn:microsoft.com/office/officeart/2005/8/layout/vList2"/>
    <dgm:cxn modelId="{EF21DEAD-5247-EA4C-B0D9-F7E9D59DF755}" type="presParOf" srcId="{D3D38771-F4AC-5942-AE29-7292B529B632}" destId="{755EA97B-0344-7F4A-A3B6-1A1EDB1169C7}" srcOrd="5" destOrd="0" presId="urn:microsoft.com/office/officeart/2005/8/layout/vList2"/>
    <dgm:cxn modelId="{47796596-2244-DE49-AD7B-3BEBAFB668C4}" type="presParOf" srcId="{D3D38771-F4AC-5942-AE29-7292B529B632}" destId="{3B8F4A38-7F9D-6043-92E9-6EA353FE79BD}" srcOrd="6" destOrd="0" presId="urn:microsoft.com/office/officeart/2005/8/layout/vList2"/>
    <dgm:cxn modelId="{2FF0F9DE-2315-A447-BB8C-29AB4E93B791}" type="presParOf" srcId="{D3D38771-F4AC-5942-AE29-7292B529B632}" destId="{974DE5F7-D3E0-3E4A-BC5D-2AC2C4B61EFD}" srcOrd="7" destOrd="0" presId="urn:microsoft.com/office/officeart/2005/8/layout/vList2"/>
    <dgm:cxn modelId="{8A231F58-5A57-3C4C-B2A5-F292AA91B63A}" type="presParOf" srcId="{D3D38771-F4AC-5942-AE29-7292B529B632}" destId="{A74BAB85-5D17-7F45-988F-CFC5E3A5070A}" srcOrd="8" destOrd="0" presId="urn:microsoft.com/office/officeart/2005/8/layout/vList2"/>
    <dgm:cxn modelId="{5140667B-2291-F74E-AAB1-7D14C56AEBC9}" type="presParOf" srcId="{D3D38771-F4AC-5942-AE29-7292B529B632}" destId="{D1F3599F-8740-0F46-9FC1-18F7E63C4E3A}" srcOrd="9" destOrd="0" presId="urn:microsoft.com/office/officeart/2005/8/layout/vList2"/>
    <dgm:cxn modelId="{427423B0-6C4A-864C-B917-62EF5AA7E671}" type="presParOf" srcId="{D3D38771-F4AC-5942-AE29-7292B529B632}" destId="{6AB897E9-DB8D-E845-A66F-739E39FF13D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AB3DF8-3846-4187-B5AC-39D7F391B53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717023-7F15-44C7-995F-D9DDA702BE75}">
      <dgm:prSet custT="1"/>
      <dgm:spPr/>
      <dgm:t>
        <a:bodyPr/>
        <a:lstStyle/>
        <a:p>
          <a:r>
            <a:rPr lang="tr-TR" sz="2000" dirty="0"/>
            <a:t>•  </a:t>
          </a:r>
          <a:r>
            <a:rPr lang="tr-TR" sz="2000" dirty="0" err="1"/>
            <a:t>Contains</a:t>
          </a:r>
          <a:r>
            <a:rPr lang="tr-TR" sz="2000" dirty="0"/>
            <a:t> </a:t>
          </a:r>
          <a:r>
            <a:rPr lang="tr-TR" sz="2000" dirty="0" err="1"/>
            <a:t>live</a:t>
          </a:r>
          <a:r>
            <a:rPr lang="tr-TR" sz="2000" dirty="0"/>
            <a:t> </a:t>
          </a:r>
          <a:r>
            <a:rPr lang="tr-TR" sz="2000" dirty="0" err="1"/>
            <a:t>microorganisms</a:t>
          </a:r>
          <a:r>
            <a:rPr lang="tr-TR" sz="2000" dirty="0"/>
            <a:t>, </a:t>
          </a:r>
          <a:r>
            <a:rPr lang="tr-TR" sz="2000" dirty="0" err="1"/>
            <a:t>eg</a:t>
          </a:r>
          <a:r>
            <a:rPr lang="tr-TR" sz="2000" dirty="0"/>
            <a:t>. </a:t>
          </a:r>
          <a:r>
            <a:rPr lang="tr-TR" sz="2000" dirty="0" err="1"/>
            <a:t>Viruses</a:t>
          </a:r>
          <a:endParaRPr lang="en-US" sz="2000" dirty="0"/>
        </a:p>
      </dgm:t>
    </dgm:pt>
    <dgm:pt modelId="{8687F987-8642-4F87-8477-87E4F1B342A5}" type="parTrans" cxnId="{DBFD8050-4D76-4A77-A060-640CCC6CEA26}">
      <dgm:prSet/>
      <dgm:spPr/>
      <dgm:t>
        <a:bodyPr/>
        <a:lstStyle/>
        <a:p>
          <a:endParaRPr lang="en-US" sz="2000"/>
        </a:p>
      </dgm:t>
    </dgm:pt>
    <dgm:pt modelId="{6363E444-5442-4167-9AC3-60B00C251A3A}" type="sibTrans" cxnId="{DBFD8050-4D76-4A77-A060-640CCC6CEA26}">
      <dgm:prSet/>
      <dgm:spPr/>
      <dgm:t>
        <a:bodyPr/>
        <a:lstStyle/>
        <a:p>
          <a:endParaRPr lang="en-US" sz="2000"/>
        </a:p>
      </dgm:t>
    </dgm:pt>
    <dgm:pt modelId="{424DFF28-7FBD-40A9-BAB6-1B2669DBE0C1}">
      <dgm:prSet custT="1"/>
      <dgm:spPr/>
      <dgm:t>
        <a:bodyPr/>
        <a:lstStyle/>
        <a:p>
          <a:r>
            <a:rPr lang="tr-TR" sz="2000" dirty="0"/>
            <a:t>•  </a:t>
          </a:r>
          <a:r>
            <a:rPr lang="tr-TR" sz="2000" dirty="0" err="1"/>
            <a:t>stimulate</a:t>
          </a:r>
          <a:r>
            <a:rPr lang="tr-TR" sz="2000" dirty="0"/>
            <a:t> </a:t>
          </a:r>
          <a:r>
            <a:rPr lang="tr-TR" sz="2000" dirty="0" err="1"/>
            <a:t>cellular</a:t>
          </a:r>
          <a:r>
            <a:rPr lang="tr-TR" sz="2000" dirty="0"/>
            <a:t> </a:t>
          </a:r>
          <a:r>
            <a:rPr lang="tr-TR" sz="2000" dirty="0" err="1"/>
            <a:t>immune</a:t>
          </a:r>
          <a:r>
            <a:rPr lang="tr-TR" sz="2000" dirty="0"/>
            <a:t> </a:t>
          </a:r>
          <a:r>
            <a:rPr lang="tr-TR" sz="2000" dirty="0" err="1"/>
            <a:t>response</a:t>
          </a:r>
          <a:r>
            <a:rPr lang="tr-TR" sz="2000" dirty="0"/>
            <a:t> </a:t>
          </a:r>
          <a:r>
            <a:rPr lang="tr-TR" sz="2000" dirty="0" err="1"/>
            <a:t>dominated</a:t>
          </a:r>
          <a:r>
            <a:rPr lang="tr-TR" sz="2000" dirty="0"/>
            <a:t> </a:t>
          </a:r>
          <a:r>
            <a:rPr lang="tr-TR" sz="2000" dirty="0" err="1"/>
            <a:t>by</a:t>
          </a:r>
          <a:r>
            <a:rPr lang="tr-TR" sz="2000" dirty="0"/>
            <a:t> </a:t>
          </a:r>
          <a:r>
            <a:rPr lang="tr-TR" sz="2000" b="1" dirty="0" err="1">
              <a:solidFill>
                <a:srgbClr val="7030A0"/>
              </a:solidFill>
            </a:rPr>
            <a:t>cytotoxic</a:t>
          </a:r>
          <a:r>
            <a:rPr lang="tr-TR" sz="2000" b="1" dirty="0">
              <a:solidFill>
                <a:srgbClr val="7030A0"/>
              </a:solidFill>
            </a:rPr>
            <a:t> T </a:t>
          </a:r>
          <a:r>
            <a:rPr lang="tr-TR" sz="2000" b="1" dirty="0" err="1">
              <a:solidFill>
                <a:srgbClr val="7030A0"/>
              </a:solidFill>
            </a:rPr>
            <a:t>lymphocytes</a:t>
          </a:r>
          <a:endParaRPr lang="en-US" sz="2000" b="1" dirty="0">
            <a:solidFill>
              <a:srgbClr val="7030A0"/>
            </a:solidFill>
          </a:endParaRPr>
        </a:p>
      </dgm:t>
    </dgm:pt>
    <dgm:pt modelId="{1EA7F1DE-A46A-4D65-B291-B8E8FAE221EB}" type="parTrans" cxnId="{DE99EB7B-7D5D-4CDF-A018-11F7DFDF353F}">
      <dgm:prSet/>
      <dgm:spPr/>
      <dgm:t>
        <a:bodyPr/>
        <a:lstStyle/>
        <a:p>
          <a:endParaRPr lang="en-US" sz="2000"/>
        </a:p>
      </dgm:t>
    </dgm:pt>
    <dgm:pt modelId="{8F5FE99C-204A-4083-94CB-90593A432009}" type="sibTrans" cxnId="{DE99EB7B-7D5D-4CDF-A018-11F7DFDF353F}">
      <dgm:prSet/>
      <dgm:spPr/>
      <dgm:t>
        <a:bodyPr/>
        <a:lstStyle/>
        <a:p>
          <a:endParaRPr lang="en-US" sz="2000"/>
        </a:p>
      </dgm:t>
    </dgm:pt>
    <dgm:pt modelId="{30FDBF72-906B-4CE7-8073-4B4A14EB2B24}">
      <dgm:prSet custT="1"/>
      <dgm:spPr/>
      <dgm:t>
        <a:bodyPr/>
        <a:lstStyle/>
        <a:p>
          <a:r>
            <a:rPr lang="tr-TR" sz="2000" dirty="0"/>
            <a:t>•  </a:t>
          </a:r>
          <a:r>
            <a:rPr lang="tr-TR" sz="2000" dirty="0" err="1"/>
            <a:t>It</a:t>
          </a:r>
          <a:r>
            <a:rPr lang="tr-TR" sz="2000" dirty="0"/>
            <a:t> is </a:t>
          </a:r>
          <a:r>
            <a:rPr lang="tr-TR" sz="2000" dirty="0" err="1"/>
            <a:t>the</a:t>
          </a:r>
          <a:r>
            <a:rPr lang="tr-TR" sz="2000" dirty="0"/>
            <a:t> </a:t>
          </a:r>
          <a:r>
            <a:rPr lang="tr-TR" sz="2000" dirty="0" err="1"/>
            <a:t>most</a:t>
          </a:r>
          <a:r>
            <a:rPr lang="tr-TR" sz="2000" dirty="0"/>
            <a:t> </a:t>
          </a:r>
          <a:r>
            <a:rPr lang="tr-TR" sz="2000" dirty="0" err="1"/>
            <a:t>effective</a:t>
          </a:r>
          <a:r>
            <a:rPr lang="tr-TR" sz="2000" dirty="0"/>
            <a:t> form of </a:t>
          </a:r>
          <a:r>
            <a:rPr lang="tr-TR" sz="2000" dirty="0" err="1"/>
            <a:t>defense</a:t>
          </a:r>
          <a:r>
            <a:rPr lang="tr-TR" sz="2000" dirty="0"/>
            <a:t> </a:t>
          </a:r>
          <a:r>
            <a:rPr lang="tr-TR" sz="2000" dirty="0" err="1"/>
            <a:t>against</a:t>
          </a:r>
          <a:r>
            <a:rPr lang="tr-TR" sz="2000" dirty="0"/>
            <a:t> </a:t>
          </a:r>
          <a:r>
            <a:rPr lang="tr-TR" sz="2000" dirty="0" err="1"/>
            <a:t>intracellular</a:t>
          </a:r>
          <a:r>
            <a:rPr lang="tr-TR" sz="2000" dirty="0"/>
            <a:t> </a:t>
          </a:r>
          <a:r>
            <a:rPr lang="tr-TR" sz="2000" dirty="0" err="1"/>
            <a:t>pathogens</a:t>
          </a:r>
          <a:endParaRPr lang="en-US" sz="2000" dirty="0"/>
        </a:p>
      </dgm:t>
    </dgm:pt>
    <dgm:pt modelId="{F9D366E8-C1B3-4374-9F39-DD4FB899AC38}" type="parTrans" cxnId="{89876F0E-01EF-433D-8AA8-AFDD54120861}">
      <dgm:prSet/>
      <dgm:spPr/>
      <dgm:t>
        <a:bodyPr/>
        <a:lstStyle/>
        <a:p>
          <a:endParaRPr lang="en-US" sz="2000"/>
        </a:p>
      </dgm:t>
    </dgm:pt>
    <dgm:pt modelId="{02D3396C-0B24-4665-BAE8-9473594A7275}" type="sibTrans" cxnId="{89876F0E-01EF-433D-8AA8-AFDD54120861}">
      <dgm:prSet/>
      <dgm:spPr/>
      <dgm:t>
        <a:bodyPr/>
        <a:lstStyle/>
        <a:p>
          <a:endParaRPr lang="en-US" sz="2000"/>
        </a:p>
      </dgm:t>
    </dgm:pt>
    <dgm:pt modelId="{75A7A6B3-8273-47C1-BA03-BCB4AC88EE18}">
      <dgm:prSet custT="1"/>
      <dgm:spPr/>
      <dgm:t>
        <a:bodyPr/>
        <a:lstStyle/>
        <a:p>
          <a:r>
            <a:rPr lang="tr-TR" sz="2000" dirty="0"/>
            <a:t>•  Since </a:t>
          </a:r>
          <a:r>
            <a:rPr lang="tr-TR" sz="2000" dirty="0" err="1"/>
            <a:t>living</a:t>
          </a:r>
          <a:r>
            <a:rPr lang="tr-TR" sz="2000" dirty="0"/>
            <a:t> </a:t>
          </a:r>
          <a:r>
            <a:rPr lang="tr-TR" sz="2000" dirty="0" err="1"/>
            <a:t>microorganisms</a:t>
          </a:r>
          <a:r>
            <a:rPr lang="tr-TR" sz="2000" dirty="0"/>
            <a:t> can </a:t>
          </a:r>
          <a:r>
            <a:rPr lang="tr-TR" sz="2000" dirty="0" err="1"/>
            <a:t>reproduce</a:t>
          </a:r>
          <a:r>
            <a:rPr lang="tr-TR" sz="2000" dirty="0"/>
            <a:t> in </a:t>
          </a:r>
          <a:r>
            <a:rPr lang="tr-TR" sz="2000" dirty="0" err="1"/>
            <a:t>the</a:t>
          </a:r>
          <a:r>
            <a:rPr lang="tr-TR" sz="2000" dirty="0"/>
            <a:t> body, </a:t>
          </a:r>
          <a:r>
            <a:rPr lang="tr-TR" sz="2000" b="1" dirty="0" err="1">
              <a:solidFill>
                <a:srgbClr val="0070C0"/>
              </a:solidFill>
            </a:rPr>
            <a:t>they</a:t>
          </a:r>
          <a:r>
            <a:rPr lang="tr-TR" sz="2000" b="1" dirty="0">
              <a:solidFill>
                <a:srgbClr val="0070C0"/>
              </a:solidFill>
            </a:rPr>
            <a:t> can </a:t>
          </a:r>
          <a:r>
            <a:rPr lang="tr-TR" sz="2000" b="1" dirty="0" err="1">
              <a:solidFill>
                <a:srgbClr val="0070C0"/>
              </a:solidFill>
            </a:rPr>
            <a:t>stimulate</a:t>
          </a:r>
          <a:r>
            <a:rPr lang="tr-TR" sz="2000" b="1" dirty="0">
              <a:solidFill>
                <a:srgbClr val="0070C0"/>
              </a:solidFill>
            </a:rPr>
            <a:t> </a:t>
          </a:r>
          <a:r>
            <a:rPr lang="tr-TR" sz="2000" b="1" dirty="0" err="1">
              <a:solidFill>
                <a:srgbClr val="0070C0"/>
              </a:solidFill>
            </a:rPr>
            <a:t>the</a:t>
          </a:r>
          <a:r>
            <a:rPr lang="tr-TR" sz="2000" b="1" dirty="0">
              <a:solidFill>
                <a:srgbClr val="0070C0"/>
              </a:solidFill>
            </a:rPr>
            <a:t> </a:t>
          </a:r>
          <a:r>
            <a:rPr lang="tr-TR" sz="2000" b="1" dirty="0" err="1">
              <a:solidFill>
                <a:srgbClr val="0070C0"/>
              </a:solidFill>
            </a:rPr>
            <a:t>immune</a:t>
          </a:r>
          <a:r>
            <a:rPr lang="tr-TR" sz="2000" b="1" dirty="0">
              <a:solidFill>
                <a:srgbClr val="0070C0"/>
              </a:solidFill>
            </a:rPr>
            <a:t> </a:t>
          </a:r>
          <a:r>
            <a:rPr lang="tr-TR" sz="2000" b="1" dirty="0" err="1">
              <a:solidFill>
                <a:srgbClr val="0070C0"/>
              </a:solidFill>
            </a:rPr>
            <a:t>response</a:t>
          </a:r>
          <a:r>
            <a:rPr lang="tr-TR" sz="2000" b="1" dirty="0">
              <a:solidFill>
                <a:srgbClr val="0070C0"/>
              </a:solidFill>
            </a:rPr>
            <a:t> </a:t>
          </a:r>
          <a:r>
            <a:rPr lang="tr-TR" sz="2000" b="1" dirty="0" err="1">
              <a:solidFill>
                <a:srgbClr val="0070C0"/>
              </a:solidFill>
            </a:rPr>
            <a:t>for</a:t>
          </a:r>
          <a:r>
            <a:rPr lang="tr-TR" sz="2000" b="1" dirty="0">
              <a:solidFill>
                <a:srgbClr val="0070C0"/>
              </a:solidFill>
            </a:rPr>
            <a:t> a </a:t>
          </a:r>
          <a:r>
            <a:rPr lang="tr-TR" sz="2000" b="1" dirty="0" err="1">
              <a:solidFill>
                <a:srgbClr val="0070C0"/>
              </a:solidFill>
            </a:rPr>
            <a:t>long</a:t>
          </a:r>
          <a:r>
            <a:rPr lang="tr-TR" sz="2000" b="1" dirty="0">
              <a:solidFill>
                <a:srgbClr val="0070C0"/>
              </a:solidFill>
            </a:rPr>
            <a:t> time</a:t>
          </a:r>
          <a:r>
            <a:rPr lang="tr-TR" sz="2000" dirty="0"/>
            <a:t>, </a:t>
          </a:r>
          <a:r>
            <a:rPr lang="tr-TR" sz="2000" dirty="0" err="1"/>
            <a:t>immunity</a:t>
          </a:r>
          <a:r>
            <a:rPr lang="tr-TR" sz="2000" dirty="0"/>
            <a:t> </a:t>
          </a:r>
          <a:r>
            <a:rPr lang="tr-TR" sz="2000" dirty="0" err="1"/>
            <a:t>lasts</a:t>
          </a:r>
          <a:r>
            <a:rPr lang="tr-TR" sz="2000" dirty="0"/>
            <a:t> </a:t>
          </a:r>
          <a:r>
            <a:rPr lang="tr-TR" sz="2000" dirty="0" err="1"/>
            <a:t>for</a:t>
          </a:r>
          <a:r>
            <a:rPr lang="tr-TR" sz="2000" dirty="0"/>
            <a:t> a </a:t>
          </a:r>
          <a:r>
            <a:rPr lang="tr-TR" sz="2000" dirty="0" err="1"/>
            <a:t>long</a:t>
          </a:r>
          <a:r>
            <a:rPr lang="tr-TR" sz="2000" dirty="0"/>
            <a:t> time.</a:t>
          </a:r>
          <a:endParaRPr lang="en-US" sz="2000" dirty="0"/>
        </a:p>
      </dgm:t>
    </dgm:pt>
    <dgm:pt modelId="{EA302669-2A74-4369-A8F1-8DC5707EA6D8}" type="parTrans" cxnId="{29787858-462A-4BF9-B86E-F467882F0EAE}">
      <dgm:prSet/>
      <dgm:spPr/>
      <dgm:t>
        <a:bodyPr/>
        <a:lstStyle/>
        <a:p>
          <a:endParaRPr lang="en-US" sz="2000"/>
        </a:p>
      </dgm:t>
    </dgm:pt>
    <dgm:pt modelId="{D0714C02-FF1C-49B0-B435-470052B57BE7}" type="sibTrans" cxnId="{29787858-462A-4BF9-B86E-F467882F0EAE}">
      <dgm:prSet/>
      <dgm:spPr/>
      <dgm:t>
        <a:bodyPr/>
        <a:lstStyle/>
        <a:p>
          <a:endParaRPr lang="en-US" sz="2000"/>
        </a:p>
      </dgm:t>
    </dgm:pt>
    <dgm:pt modelId="{F3CAB4F4-9822-4811-AB74-753B35600DF4}">
      <dgm:prSet custT="1"/>
      <dgm:spPr/>
      <dgm:t>
        <a:bodyPr/>
        <a:lstStyle/>
        <a:p>
          <a:r>
            <a:rPr lang="tr-TR" sz="2000" dirty="0"/>
            <a:t>•  </a:t>
          </a:r>
          <a:r>
            <a:rPr lang="tr-TR" sz="2000" dirty="0" err="1"/>
            <a:t>If</a:t>
          </a:r>
          <a:r>
            <a:rPr lang="tr-TR" sz="2000" dirty="0"/>
            <a:t> </a:t>
          </a:r>
          <a:r>
            <a:rPr lang="tr-TR" sz="2000" dirty="0" err="1"/>
            <a:t>the</a:t>
          </a:r>
          <a:r>
            <a:rPr lang="tr-TR" sz="2000" dirty="0"/>
            <a:t> </a:t>
          </a:r>
          <a:r>
            <a:rPr lang="tr-TR" sz="2000" dirty="0" err="1"/>
            <a:t>same</a:t>
          </a:r>
          <a:r>
            <a:rPr lang="tr-TR" sz="2000" dirty="0"/>
            <a:t> </a:t>
          </a:r>
          <a:r>
            <a:rPr lang="tr-TR" sz="2000" dirty="0" err="1"/>
            <a:t>factors</a:t>
          </a:r>
          <a:r>
            <a:rPr lang="tr-TR" sz="2000" dirty="0"/>
            <a:t> </a:t>
          </a:r>
          <a:r>
            <a:rPr lang="tr-TR" sz="2000" dirty="0" err="1"/>
            <a:t>are</a:t>
          </a:r>
          <a:r>
            <a:rPr lang="tr-TR" sz="2000" dirty="0"/>
            <a:t> </a:t>
          </a:r>
          <a:r>
            <a:rPr lang="tr-TR" sz="2000" dirty="0" err="1"/>
            <a:t>inactivated</a:t>
          </a:r>
          <a:r>
            <a:rPr lang="tr-TR" sz="2000" dirty="0"/>
            <a:t> </a:t>
          </a:r>
          <a:r>
            <a:rPr lang="tr-TR" sz="2000" dirty="0" err="1"/>
            <a:t>and</a:t>
          </a:r>
          <a:r>
            <a:rPr lang="tr-TR" sz="2000" dirty="0"/>
            <a:t> </a:t>
          </a:r>
          <a:r>
            <a:rPr lang="tr-TR" sz="2000" dirty="0" err="1"/>
            <a:t>administered</a:t>
          </a:r>
          <a:r>
            <a:rPr lang="tr-TR" sz="2000" dirty="0"/>
            <a:t> </a:t>
          </a:r>
          <a:r>
            <a:rPr lang="tr-TR" sz="2000" dirty="0" err="1"/>
            <a:t>to</a:t>
          </a:r>
          <a:r>
            <a:rPr lang="tr-TR" sz="2000" dirty="0"/>
            <a:t> </a:t>
          </a:r>
          <a:r>
            <a:rPr lang="tr-TR" sz="2000" dirty="0" err="1"/>
            <a:t>the</a:t>
          </a:r>
          <a:r>
            <a:rPr lang="tr-TR" sz="2000" dirty="0"/>
            <a:t> body, </a:t>
          </a:r>
          <a:r>
            <a:rPr lang="tr-TR" sz="2000" dirty="0" err="1"/>
            <a:t>they</a:t>
          </a:r>
          <a:r>
            <a:rPr lang="tr-TR" sz="2000" dirty="0"/>
            <a:t> </a:t>
          </a:r>
          <a:r>
            <a:rPr lang="tr-TR" sz="2000" dirty="0" err="1"/>
            <a:t>stimulate</a:t>
          </a:r>
          <a:r>
            <a:rPr lang="tr-TR" sz="2000" dirty="0"/>
            <a:t> </a:t>
          </a:r>
          <a:r>
            <a:rPr lang="tr-TR" sz="2000" dirty="0" err="1"/>
            <a:t>the</a:t>
          </a:r>
          <a:r>
            <a:rPr lang="tr-TR" sz="2000" dirty="0"/>
            <a:t> </a:t>
          </a:r>
          <a:r>
            <a:rPr lang="tr-TR" sz="2000" dirty="0" err="1"/>
            <a:t>humoral</a:t>
          </a:r>
          <a:r>
            <a:rPr lang="tr-TR" sz="2000" dirty="0"/>
            <a:t> </a:t>
          </a:r>
          <a:r>
            <a:rPr lang="tr-TR" sz="2000" dirty="0" err="1"/>
            <a:t>immune</a:t>
          </a:r>
          <a:r>
            <a:rPr lang="tr-TR" sz="2000" dirty="0"/>
            <a:t> </a:t>
          </a:r>
          <a:r>
            <a:rPr lang="tr-TR" sz="2000" dirty="0" err="1"/>
            <a:t>response</a:t>
          </a:r>
          <a:r>
            <a:rPr lang="tr-TR" sz="2000" dirty="0"/>
            <a:t> </a:t>
          </a:r>
          <a:r>
            <a:rPr lang="tr-TR" sz="2000" dirty="0" err="1"/>
            <a:t>through</a:t>
          </a:r>
          <a:r>
            <a:rPr lang="tr-TR" sz="2000" dirty="0"/>
            <a:t> </a:t>
          </a:r>
          <a:r>
            <a:rPr lang="tr-TR" sz="2000" dirty="0" err="1"/>
            <a:t>helper</a:t>
          </a:r>
          <a:r>
            <a:rPr lang="tr-TR" sz="2000" dirty="0"/>
            <a:t> T </a:t>
          </a:r>
          <a:r>
            <a:rPr lang="tr-TR" sz="2000" dirty="0" err="1"/>
            <a:t>lymphocytes</a:t>
          </a:r>
          <a:r>
            <a:rPr lang="tr-TR" sz="2000" dirty="0"/>
            <a:t>.</a:t>
          </a:r>
          <a:endParaRPr lang="en-US" sz="2000" dirty="0"/>
        </a:p>
      </dgm:t>
    </dgm:pt>
    <dgm:pt modelId="{317404D4-7F59-4684-BA63-B4AC995F6EC6}" type="parTrans" cxnId="{7FDC0712-83F9-4E05-958F-8D98F8AFCEB1}">
      <dgm:prSet/>
      <dgm:spPr/>
      <dgm:t>
        <a:bodyPr/>
        <a:lstStyle/>
        <a:p>
          <a:endParaRPr lang="en-US" sz="2000"/>
        </a:p>
      </dgm:t>
    </dgm:pt>
    <dgm:pt modelId="{25267A92-8373-4506-BA9A-383E27CD5720}" type="sibTrans" cxnId="{7FDC0712-83F9-4E05-958F-8D98F8AFCEB1}">
      <dgm:prSet/>
      <dgm:spPr/>
      <dgm:t>
        <a:bodyPr/>
        <a:lstStyle/>
        <a:p>
          <a:endParaRPr lang="en-US" sz="2000"/>
        </a:p>
      </dgm:t>
    </dgm:pt>
    <dgm:pt modelId="{EFEA6742-E1EE-4C85-881C-137A11574B5A}">
      <dgm:prSet custT="1"/>
      <dgm:spPr/>
      <dgm:t>
        <a:bodyPr/>
        <a:lstStyle/>
        <a:p>
          <a:r>
            <a:rPr lang="tr-TR" sz="2000" dirty="0"/>
            <a:t>•  </a:t>
          </a:r>
          <a:r>
            <a:rPr lang="tr-TR" sz="2000" dirty="0" err="1"/>
            <a:t>While</a:t>
          </a:r>
          <a:r>
            <a:rPr lang="tr-TR" sz="2000" dirty="0"/>
            <a:t> </a:t>
          </a:r>
          <a:r>
            <a:rPr lang="tr-TR" sz="2000" dirty="0" err="1"/>
            <a:t>the</a:t>
          </a:r>
          <a:r>
            <a:rPr lang="tr-TR" sz="2000" dirty="0"/>
            <a:t> </a:t>
          </a:r>
          <a:r>
            <a:rPr lang="tr-TR" sz="2000" dirty="0" err="1"/>
            <a:t>viability</a:t>
          </a:r>
          <a:r>
            <a:rPr lang="tr-TR" sz="2000" dirty="0"/>
            <a:t> </a:t>
          </a:r>
          <a:r>
            <a:rPr lang="tr-TR" sz="2000" dirty="0" err="1"/>
            <a:t>and</a:t>
          </a:r>
          <a:r>
            <a:rPr lang="tr-TR" sz="2000" dirty="0"/>
            <a:t> </a:t>
          </a:r>
          <a:r>
            <a:rPr lang="tr-TR" sz="2000" dirty="0" err="1"/>
            <a:t>immunogenicity</a:t>
          </a:r>
          <a:r>
            <a:rPr lang="tr-TR" sz="2000" dirty="0"/>
            <a:t> of </a:t>
          </a:r>
          <a:r>
            <a:rPr lang="tr-TR" sz="2000" dirty="0" err="1"/>
            <a:t>the</a:t>
          </a:r>
          <a:r>
            <a:rPr lang="tr-TR" sz="2000" dirty="0"/>
            <a:t> </a:t>
          </a:r>
          <a:r>
            <a:rPr lang="tr-TR" sz="2000" dirty="0" err="1"/>
            <a:t>pathogens</a:t>
          </a:r>
          <a:r>
            <a:rPr lang="tr-TR" sz="2000" dirty="0"/>
            <a:t> </a:t>
          </a:r>
          <a:r>
            <a:rPr lang="tr-TR" sz="2000" dirty="0" err="1"/>
            <a:t>to</a:t>
          </a:r>
          <a:r>
            <a:rPr lang="tr-TR" sz="2000" dirty="0"/>
            <a:t> be </a:t>
          </a:r>
          <a:r>
            <a:rPr lang="tr-TR" sz="2000" dirty="0" err="1"/>
            <a:t>vaccinated</a:t>
          </a:r>
          <a:r>
            <a:rPr lang="tr-TR" sz="2000" dirty="0"/>
            <a:t> </a:t>
          </a:r>
          <a:r>
            <a:rPr lang="tr-TR" sz="2000" dirty="0" err="1"/>
            <a:t>are</a:t>
          </a:r>
          <a:r>
            <a:rPr lang="tr-TR" sz="2000" dirty="0"/>
            <a:t> </a:t>
          </a:r>
          <a:r>
            <a:rPr lang="tr-TR" sz="2000" dirty="0" err="1"/>
            <a:t>preserved</a:t>
          </a:r>
          <a:r>
            <a:rPr lang="tr-TR" sz="2000" dirty="0"/>
            <a:t>, </a:t>
          </a:r>
          <a:r>
            <a:rPr lang="tr-TR" sz="2000" dirty="0" err="1"/>
            <a:t>their</a:t>
          </a:r>
          <a:r>
            <a:rPr lang="tr-TR" sz="2000" dirty="0"/>
            <a:t> </a:t>
          </a:r>
          <a:r>
            <a:rPr lang="tr-TR" sz="2000" dirty="0" err="1"/>
            <a:t>virulence</a:t>
          </a:r>
          <a:r>
            <a:rPr lang="tr-TR" sz="2000" dirty="0"/>
            <a:t> is </a:t>
          </a:r>
          <a:r>
            <a:rPr lang="tr-TR" sz="2000" dirty="0" err="1"/>
            <a:t>reduced</a:t>
          </a:r>
          <a:r>
            <a:rPr lang="tr-TR" sz="2000" dirty="0"/>
            <a:t> </a:t>
          </a:r>
          <a:r>
            <a:rPr lang="tr-TR" sz="2000" dirty="0" err="1"/>
            <a:t>to</a:t>
          </a:r>
          <a:r>
            <a:rPr lang="tr-TR" sz="2000" dirty="0"/>
            <a:t> a </a:t>
          </a:r>
          <a:r>
            <a:rPr lang="tr-TR" sz="2000" dirty="0" err="1"/>
            <a:t>level</a:t>
          </a:r>
          <a:r>
            <a:rPr lang="tr-TR" sz="2000" dirty="0"/>
            <a:t> </a:t>
          </a:r>
          <a:r>
            <a:rPr lang="tr-TR" sz="2000" dirty="0" err="1"/>
            <a:t>that</a:t>
          </a:r>
          <a:r>
            <a:rPr lang="tr-TR" sz="2000" dirty="0"/>
            <a:t> </a:t>
          </a:r>
          <a:r>
            <a:rPr lang="tr-TR" sz="2000" dirty="0" err="1"/>
            <a:t>does</a:t>
          </a:r>
          <a:r>
            <a:rPr lang="tr-TR" sz="2000" dirty="0"/>
            <a:t> not </a:t>
          </a:r>
          <a:r>
            <a:rPr lang="tr-TR" sz="2000" dirty="0" err="1"/>
            <a:t>cause</a:t>
          </a:r>
          <a:r>
            <a:rPr lang="tr-TR" sz="2000" dirty="0"/>
            <a:t> </a:t>
          </a:r>
          <a:r>
            <a:rPr lang="tr-TR" sz="2000" dirty="0" err="1"/>
            <a:t>disease</a:t>
          </a:r>
          <a:r>
            <a:rPr lang="tr-TR" sz="2000" dirty="0"/>
            <a:t> --- </a:t>
          </a:r>
          <a:r>
            <a:rPr lang="tr-TR" sz="2000" dirty="0" err="1"/>
            <a:t>attenuation</a:t>
          </a:r>
          <a:endParaRPr lang="en-US" sz="2000" dirty="0"/>
        </a:p>
      </dgm:t>
    </dgm:pt>
    <dgm:pt modelId="{32BEA5BD-DD1E-4D66-B658-B51E4B6C00E1}" type="parTrans" cxnId="{D784868B-078E-4547-9371-762B92E2A7EA}">
      <dgm:prSet/>
      <dgm:spPr/>
      <dgm:t>
        <a:bodyPr/>
        <a:lstStyle/>
        <a:p>
          <a:endParaRPr lang="en-US" sz="2000"/>
        </a:p>
      </dgm:t>
    </dgm:pt>
    <dgm:pt modelId="{DAE93D8B-1A87-4D16-848F-D89B8BDC25AD}" type="sibTrans" cxnId="{D784868B-078E-4547-9371-762B92E2A7EA}">
      <dgm:prSet/>
      <dgm:spPr/>
      <dgm:t>
        <a:bodyPr/>
        <a:lstStyle/>
        <a:p>
          <a:endParaRPr lang="en-US" sz="2000"/>
        </a:p>
      </dgm:t>
    </dgm:pt>
    <dgm:pt modelId="{D1C4670C-6F2C-244F-A860-666E6E847D5B}" type="pres">
      <dgm:prSet presAssocID="{86AB3DF8-3846-4187-B5AC-39D7F391B537}" presName="vert0" presStyleCnt="0">
        <dgm:presLayoutVars>
          <dgm:dir/>
          <dgm:animOne val="branch"/>
          <dgm:animLvl val="lvl"/>
        </dgm:presLayoutVars>
      </dgm:prSet>
      <dgm:spPr/>
    </dgm:pt>
    <dgm:pt modelId="{E88756A4-A3AC-4D48-831F-F21345340428}" type="pres">
      <dgm:prSet presAssocID="{66717023-7F15-44C7-995F-D9DDA702BE75}" presName="thickLine" presStyleLbl="alignNode1" presStyleIdx="0" presStyleCnt="6"/>
      <dgm:spPr/>
    </dgm:pt>
    <dgm:pt modelId="{BF2512CC-3DBE-3B4B-AF2F-4C6083DB4818}" type="pres">
      <dgm:prSet presAssocID="{66717023-7F15-44C7-995F-D9DDA702BE75}" presName="horz1" presStyleCnt="0"/>
      <dgm:spPr/>
    </dgm:pt>
    <dgm:pt modelId="{D91D7C67-D76D-8944-8D6B-FCC9E9814862}" type="pres">
      <dgm:prSet presAssocID="{66717023-7F15-44C7-995F-D9DDA702BE75}" presName="tx1" presStyleLbl="revTx" presStyleIdx="0" presStyleCnt="6"/>
      <dgm:spPr/>
    </dgm:pt>
    <dgm:pt modelId="{D8BDD6D6-1405-3E42-898E-007AB9AE5B38}" type="pres">
      <dgm:prSet presAssocID="{66717023-7F15-44C7-995F-D9DDA702BE75}" presName="vert1" presStyleCnt="0"/>
      <dgm:spPr/>
    </dgm:pt>
    <dgm:pt modelId="{00514F97-0C64-6142-BFB8-680DE27EF7AE}" type="pres">
      <dgm:prSet presAssocID="{424DFF28-7FBD-40A9-BAB6-1B2669DBE0C1}" presName="thickLine" presStyleLbl="alignNode1" presStyleIdx="1" presStyleCnt="6"/>
      <dgm:spPr/>
    </dgm:pt>
    <dgm:pt modelId="{FE8FCD09-5D46-554F-BAC4-3FA9D33E7DC2}" type="pres">
      <dgm:prSet presAssocID="{424DFF28-7FBD-40A9-BAB6-1B2669DBE0C1}" presName="horz1" presStyleCnt="0"/>
      <dgm:spPr/>
    </dgm:pt>
    <dgm:pt modelId="{DDE31C92-4F2B-BD4D-B215-5DE6DD145291}" type="pres">
      <dgm:prSet presAssocID="{424DFF28-7FBD-40A9-BAB6-1B2669DBE0C1}" presName="tx1" presStyleLbl="revTx" presStyleIdx="1" presStyleCnt="6"/>
      <dgm:spPr/>
    </dgm:pt>
    <dgm:pt modelId="{0D3D544F-DE1F-4044-9C43-E93CB4E0608A}" type="pres">
      <dgm:prSet presAssocID="{424DFF28-7FBD-40A9-BAB6-1B2669DBE0C1}" presName="vert1" presStyleCnt="0"/>
      <dgm:spPr/>
    </dgm:pt>
    <dgm:pt modelId="{27C05325-5588-5E46-B037-F5A7F403B38E}" type="pres">
      <dgm:prSet presAssocID="{30FDBF72-906B-4CE7-8073-4B4A14EB2B24}" presName="thickLine" presStyleLbl="alignNode1" presStyleIdx="2" presStyleCnt="6"/>
      <dgm:spPr/>
    </dgm:pt>
    <dgm:pt modelId="{FA03E3EB-F453-A74E-ABF6-6A9738999860}" type="pres">
      <dgm:prSet presAssocID="{30FDBF72-906B-4CE7-8073-4B4A14EB2B24}" presName="horz1" presStyleCnt="0"/>
      <dgm:spPr/>
    </dgm:pt>
    <dgm:pt modelId="{42204DD4-8D28-284B-86E5-239B8CF9B245}" type="pres">
      <dgm:prSet presAssocID="{30FDBF72-906B-4CE7-8073-4B4A14EB2B24}" presName="tx1" presStyleLbl="revTx" presStyleIdx="2" presStyleCnt="6"/>
      <dgm:spPr/>
    </dgm:pt>
    <dgm:pt modelId="{799BE5C8-8431-2A44-87C5-43141245FA25}" type="pres">
      <dgm:prSet presAssocID="{30FDBF72-906B-4CE7-8073-4B4A14EB2B24}" presName="vert1" presStyleCnt="0"/>
      <dgm:spPr/>
    </dgm:pt>
    <dgm:pt modelId="{40FB02AF-971A-C748-9D77-0EFC9356F3B1}" type="pres">
      <dgm:prSet presAssocID="{75A7A6B3-8273-47C1-BA03-BCB4AC88EE18}" presName="thickLine" presStyleLbl="alignNode1" presStyleIdx="3" presStyleCnt="6"/>
      <dgm:spPr/>
    </dgm:pt>
    <dgm:pt modelId="{99349C71-E559-994D-A971-4B88A99895EE}" type="pres">
      <dgm:prSet presAssocID="{75A7A6B3-8273-47C1-BA03-BCB4AC88EE18}" presName="horz1" presStyleCnt="0"/>
      <dgm:spPr/>
    </dgm:pt>
    <dgm:pt modelId="{F39EDB86-7D51-FE40-B02D-0C9231E1141B}" type="pres">
      <dgm:prSet presAssocID="{75A7A6B3-8273-47C1-BA03-BCB4AC88EE18}" presName="tx1" presStyleLbl="revTx" presStyleIdx="3" presStyleCnt="6"/>
      <dgm:spPr/>
    </dgm:pt>
    <dgm:pt modelId="{0F10C340-B228-2440-A060-505E32A33945}" type="pres">
      <dgm:prSet presAssocID="{75A7A6B3-8273-47C1-BA03-BCB4AC88EE18}" presName="vert1" presStyleCnt="0"/>
      <dgm:spPr/>
    </dgm:pt>
    <dgm:pt modelId="{FF6813E3-26CB-5143-A60C-F3F4333DE420}" type="pres">
      <dgm:prSet presAssocID="{F3CAB4F4-9822-4811-AB74-753B35600DF4}" presName="thickLine" presStyleLbl="alignNode1" presStyleIdx="4" presStyleCnt="6"/>
      <dgm:spPr/>
    </dgm:pt>
    <dgm:pt modelId="{06FFA4DB-AC1B-B64C-95C4-B253F3E22964}" type="pres">
      <dgm:prSet presAssocID="{F3CAB4F4-9822-4811-AB74-753B35600DF4}" presName="horz1" presStyleCnt="0"/>
      <dgm:spPr/>
    </dgm:pt>
    <dgm:pt modelId="{A4A10411-AD8D-D945-AB48-AA04866DB2D2}" type="pres">
      <dgm:prSet presAssocID="{F3CAB4F4-9822-4811-AB74-753B35600DF4}" presName="tx1" presStyleLbl="revTx" presStyleIdx="4" presStyleCnt="6"/>
      <dgm:spPr/>
    </dgm:pt>
    <dgm:pt modelId="{99C5529D-AACB-A74E-8228-8E34F0533361}" type="pres">
      <dgm:prSet presAssocID="{F3CAB4F4-9822-4811-AB74-753B35600DF4}" presName="vert1" presStyleCnt="0"/>
      <dgm:spPr/>
    </dgm:pt>
    <dgm:pt modelId="{7FCC9A95-B2D3-854D-A618-0119D3D63DF2}" type="pres">
      <dgm:prSet presAssocID="{EFEA6742-E1EE-4C85-881C-137A11574B5A}" presName="thickLine" presStyleLbl="alignNode1" presStyleIdx="5" presStyleCnt="6"/>
      <dgm:spPr/>
    </dgm:pt>
    <dgm:pt modelId="{3F5B30E4-30FF-0047-BB1E-E602DCC7E033}" type="pres">
      <dgm:prSet presAssocID="{EFEA6742-E1EE-4C85-881C-137A11574B5A}" presName="horz1" presStyleCnt="0"/>
      <dgm:spPr/>
    </dgm:pt>
    <dgm:pt modelId="{5AD7D327-8776-C148-8696-2DBA27D8E315}" type="pres">
      <dgm:prSet presAssocID="{EFEA6742-E1EE-4C85-881C-137A11574B5A}" presName="tx1" presStyleLbl="revTx" presStyleIdx="5" presStyleCnt="6"/>
      <dgm:spPr/>
    </dgm:pt>
    <dgm:pt modelId="{33C80D8D-362D-FB44-AE58-F7D7C54F70EA}" type="pres">
      <dgm:prSet presAssocID="{EFEA6742-E1EE-4C85-881C-137A11574B5A}" presName="vert1" presStyleCnt="0"/>
      <dgm:spPr/>
    </dgm:pt>
  </dgm:ptLst>
  <dgm:cxnLst>
    <dgm:cxn modelId="{89876F0E-01EF-433D-8AA8-AFDD54120861}" srcId="{86AB3DF8-3846-4187-B5AC-39D7F391B537}" destId="{30FDBF72-906B-4CE7-8073-4B4A14EB2B24}" srcOrd="2" destOrd="0" parTransId="{F9D366E8-C1B3-4374-9F39-DD4FB899AC38}" sibTransId="{02D3396C-0B24-4665-BAE8-9473594A7275}"/>
    <dgm:cxn modelId="{7FDC0712-83F9-4E05-958F-8D98F8AFCEB1}" srcId="{86AB3DF8-3846-4187-B5AC-39D7F391B537}" destId="{F3CAB4F4-9822-4811-AB74-753B35600DF4}" srcOrd="4" destOrd="0" parTransId="{317404D4-7F59-4684-BA63-B4AC995F6EC6}" sibTransId="{25267A92-8373-4506-BA9A-383E27CD5720}"/>
    <dgm:cxn modelId="{E9B0291A-02A9-F84F-983E-026D3B47565A}" type="presOf" srcId="{30FDBF72-906B-4CE7-8073-4B4A14EB2B24}" destId="{42204DD4-8D28-284B-86E5-239B8CF9B245}" srcOrd="0" destOrd="0" presId="urn:microsoft.com/office/officeart/2008/layout/LinedList"/>
    <dgm:cxn modelId="{5BE76136-8D73-8E4D-A52D-A899A13C7F31}" type="presOf" srcId="{75A7A6B3-8273-47C1-BA03-BCB4AC88EE18}" destId="{F39EDB86-7D51-FE40-B02D-0C9231E1141B}" srcOrd="0" destOrd="0" presId="urn:microsoft.com/office/officeart/2008/layout/LinedList"/>
    <dgm:cxn modelId="{DBFD8050-4D76-4A77-A060-640CCC6CEA26}" srcId="{86AB3DF8-3846-4187-B5AC-39D7F391B537}" destId="{66717023-7F15-44C7-995F-D9DDA702BE75}" srcOrd="0" destOrd="0" parTransId="{8687F987-8642-4F87-8477-87E4F1B342A5}" sibTransId="{6363E444-5442-4167-9AC3-60B00C251A3A}"/>
    <dgm:cxn modelId="{29787858-462A-4BF9-B86E-F467882F0EAE}" srcId="{86AB3DF8-3846-4187-B5AC-39D7F391B537}" destId="{75A7A6B3-8273-47C1-BA03-BCB4AC88EE18}" srcOrd="3" destOrd="0" parTransId="{EA302669-2A74-4369-A8F1-8DC5707EA6D8}" sibTransId="{D0714C02-FF1C-49B0-B435-470052B57BE7}"/>
    <dgm:cxn modelId="{06CCBA6A-5EBB-0E47-8B12-FC76AA96CFEA}" type="presOf" srcId="{EFEA6742-E1EE-4C85-881C-137A11574B5A}" destId="{5AD7D327-8776-C148-8696-2DBA27D8E315}" srcOrd="0" destOrd="0" presId="urn:microsoft.com/office/officeart/2008/layout/LinedList"/>
    <dgm:cxn modelId="{DE99EB7B-7D5D-4CDF-A018-11F7DFDF353F}" srcId="{86AB3DF8-3846-4187-B5AC-39D7F391B537}" destId="{424DFF28-7FBD-40A9-BAB6-1B2669DBE0C1}" srcOrd="1" destOrd="0" parTransId="{1EA7F1DE-A46A-4D65-B291-B8E8FAE221EB}" sibTransId="{8F5FE99C-204A-4083-94CB-90593A432009}"/>
    <dgm:cxn modelId="{D784868B-078E-4547-9371-762B92E2A7EA}" srcId="{86AB3DF8-3846-4187-B5AC-39D7F391B537}" destId="{EFEA6742-E1EE-4C85-881C-137A11574B5A}" srcOrd="5" destOrd="0" parTransId="{32BEA5BD-DD1E-4D66-B658-B51E4B6C00E1}" sibTransId="{DAE93D8B-1A87-4D16-848F-D89B8BDC25AD}"/>
    <dgm:cxn modelId="{DE51C69F-414B-844F-A3FC-9000D3D1E55B}" type="presOf" srcId="{424DFF28-7FBD-40A9-BAB6-1B2669DBE0C1}" destId="{DDE31C92-4F2B-BD4D-B215-5DE6DD145291}" srcOrd="0" destOrd="0" presId="urn:microsoft.com/office/officeart/2008/layout/LinedList"/>
    <dgm:cxn modelId="{A19277AC-878D-1143-AD06-1A08E3CD65F9}" type="presOf" srcId="{F3CAB4F4-9822-4811-AB74-753B35600DF4}" destId="{A4A10411-AD8D-D945-AB48-AA04866DB2D2}" srcOrd="0" destOrd="0" presId="urn:microsoft.com/office/officeart/2008/layout/LinedList"/>
    <dgm:cxn modelId="{5CBCD2BB-687D-9D48-AE4C-B86D3C1DD3CB}" type="presOf" srcId="{86AB3DF8-3846-4187-B5AC-39D7F391B537}" destId="{D1C4670C-6F2C-244F-A860-666E6E847D5B}" srcOrd="0" destOrd="0" presId="urn:microsoft.com/office/officeart/2008/layout/LinedList"/>
    <dgm:cxn modelId="{D9C450E8-C9E1-BE40-B26F-BAA9337D5B66}" type="presOf" srcId="{66717023-7F15-44C7-995F-D9DDA702BE75}" destId="{D91D7C67-D76D-8944-8D6B-FCC9E9814862}" srcOrd="0" destOrd="0" presId="urn:microsoft.com/office/officeart/2008/layout/LinedList"/>
    <dgm:cxn modelId="{DA080D7F-AFE2-3041-ADC9-39DE66EDB933}" type="presParOf" srcId="{D1C4670C-6F2C-244F-A860-666E6E847D5B}" destId="{E88756A4-A3AC-4D48-831F-F21345340428}" srcOrd="0" destOrd="0" presId="urn:microsoft.com/office/officeart/2008/layout/LinedList"/>
    <dgm:cxn modelId="{79A2C88A-4DEC-AA45-8349-28BCF37A4F5B}" type="presParOf" srcId="{D1C4670C-6F2C-244F-A860-666E6E847D5B}" destId="{BF2512CC-3DBE-3B4B-AF2F-4C6083DB4818}" srcOrd="1" destOrd="0" presId="urn:microsoft.com/office/officeart/2008/layout/LinedList"/>
    <dgm:cxn modelId="{C19F1EA6-1687-394A-A1CF-CAE4F6E84CD4}" type="presParOf" srcId="{BF2512CC-3DBE-3B4B-AF2F-4C6083DB4818}" destId="{D91D7C67-D76D-8944-8D6B-FCC9E9814862}" srcOrd="0" destOrd="0" presId="urn:microsoft.com/office/officeart/2008/layout/LinedList"/>
    <dgm:cxn modelId="{99780729-BEB3-7B49-AF0C-D352A0D09DF6}" type="presParOf" srcId="{BF2512CC-3DBE-3B4B-AF2F-4C6083DB4818}" destId="{D8BDD6D6-1405-3E42-898E-007AB9AE5B38}" srcOrd="1" destOrd="0" presId="urn:microsoft.com/office/officeart/2008/layout/LinedList"/>
    <dgm:cxn modelId="{4078ABED-2E39-4B48-B0F5-4E30C3712DC8}" type="presParOf" srcId="{D1C4670C-6F2C-244F-A860-666E6E847D5B}" destId="{00514F97-0C64-6142-BFB8-680DE27EF7AE}" srcOrd="2" destOrd="0" presId="urn:microsoft.com/office/officeart/2008/layout/LinedList"/>
    <dgm:cxn modelId="{F9E25645-1850-2448-8585-DCDC88FFEC1A}" type="presParOf" srcId="{D1C4670C-6F2C-244F-A860-666E6E847D5B}" destId="{FE8FCD09-5D46-554F-BAC4-3FA9D33E7DC2}" srcOrd="3" destOrd="0" presId="urn:microsoft.com/office/officeart/2008/layout/LinedList"/>
    <dgm:cxn modelId="{DCE6A35C-95F3-1E46-A169-079B351B4352}" type="presParOf" srcId="{FE8FCD09-5D46-554F-BAC4-3FA9D33E7DC2}" destId="{DDE31C92-4F2B-BD4D-B215-5DE6DD145291}" srcOrd="0" destOrd="0" presId="urn:microsoft.com/office/officeart/2008/layout/LinedList"/>
    <dgm:cxn modelId="{FE449D44-7979-0A4E-9B37-C4A1B322A2A7}" type="presParOf" srcId="{FE8FCD09-5D46-554F-BAC4-3FA9D33E7DC2}" destId="{0D3D544F-DE1F-4044-9C43-E93CB4E0608A}" srcOrd="1" destOrd="0" presId="urn:microsoft.com/office/officeart/2008/layout/LinedList"/>
    <dgm:cxn modelId="{A1702652-6764-D34E-B17E-128E36E3F013}" type="presParOf" srcId="{D1C4670C-6F2C-244F-A860-666E6E847D5B}" destId="{27C05325-5588-5E46-B037-F5A7F403B38E}" srcOrd="4" destOrd="0" presId="urn:microsoft.com/office/officeart/2008/layout/LinedList"/>
    <dgm:cxn modelId="{9FB7BA86-3080-FC45-98EF-9B600D53B461}" type="presParOf" srcId="{D1C4670C-6F2C-244F-A860-666E6E847D5B}" destId="{FA03E3EB-F453-A74E-ABF6-6A9738999860}" srcOrd="5" destOrd="0" presId="urn:microsoft.com/office/officeart/2008/layout/LinedList"/>
    <dgm:cxn modelId="{F3EA5315-7CDC-3F47-B597-A9D714A88D02}" type="presParOf" srcId="{FA03E3EB-F453-A74E-ABF6-6A9738999860}" destId="{42204DD4-8D28-284B-86E5-239B8CF9B245}" srcOrd="0" destOrd="0" presId="urn:microsoft.com/office/officeart/2008/layout/LinedList"/>
    <dgm:cxn modelId="{7AAF5399-0BB8-AF42-82DF-CAC1FC53882B}" type="presParOf" srcId="{FA03E3EB-F453-A74E-ABF6-6A9738999860}" destId="{799BE5C8-8431-2A44-87C5-43141245FA25}" srcOrd="1" destOrd="0" presId="urn:microsoft.com/office/officeart/2008/layout/LinedList"/>
    <dgm:cxn modelId="{01E411E7-8169-8742-8A44-9E529A53081B}" type="presParOf" srcId="{D1C4670C-6F2C-244F-A860-666E6E847D5B}" destId="{40FB02AF-971A-C748-9D77-0EFC9356F3B1}" srcOrd="6" destOrd="0" presId="urn:microsoft.com/office/officeart/2008/layout/LinedList"/>
    <dgm:cxn modelId="{62E8FA1E-5A38-8A4E-A0B2-EB3170AA5859}" type="presParOf" srcId="{D1C4670C-6F2C-244F-A860-666E6E847D5B}" destId="{99349C71-E559-994D-A971-4B88A99895EE}" srcOrd="7" destOrd="0" presId="urn:microsoft.com/office/officeart/2008/layout/LinedList"/>
    <dgm:cxn modelId="{E072A0E0-D65E-224B-97D9-0A71264116FD}" type="presParOf" srcId="{99349C71-E559-994D-A971-4B88A99895EE}" destId="{F39EDB86-7D51-FE40-B02D-0C9231E1141B}" srcOrd="0" destOrd="0" presId="urn:microsoft.com/office/officeart/2008/layout/LinedList"/>
    <dgm:cxn modelId="{D3202024-09C1-EA4C-8142-C8FB6D86A3B3}" type="presParOf" srcId="{99349C71-E559-994D-A971-4B88A99895EE}" destId="{0F10C340-B228-2440-A060-505E32A33945}" srcOrd="1" destOrd="0" presId="urn:microsoft.com/office/officeart/2008/layout/LinedList"/>
    <dgm:cxn modelId="{AF7DD6DB-861B-F748-A50C-76C735A0F1C6}" type="presParOf" srcId="{D1C4670C-6F2C-244F-A860-666E6E847D5B}" destId="{FF6813E3-26CB-5143-A60C-F3F4333DE420}" srcOrd="8" destOrd="0" presId="urn:microsoft.com/office/officeart/2008/layout/LinedList"/>
    <dgm:cxn modelId="{54A309F6-4479-8C43-8BE1-5DEAFB24F871}" type="presParOf" srcId="{D1C4670C-6F2C-244F-A860-666E6E847D5B}" destId="{06FFA4DB-AC1B-B64C-95C4-B253F3E22964}" srcOrd="9" destOrd="0" presId="urn:microsoft.com/office/officeart/2008/layout/LinedList"/>
    <dgm:cxn modelId="{D86462C1-F6D6-9741-B9B2-B1E09787BC84}" type="presParOf" srcId="{06FFA4DB-AC1B-B64C-95C4-B253F3E22964}" destId="{A4A10411-AD8D-D945-AB48-AA04866DB2D2}" srcOrd="0" destOrd="0" presId="urn:microsoft.com/office/officeart/2008/layout/LinedList"/>
    <dgm:cxn modelId="{1605D26E-3B0F-B540-99BE-77D8EADDD3AF}" type="presParOf" srcId="{06FFA4DB-AC1B-B64C-95C4-B253F3E22964}" destId="{99C5529D-AACB-A74E-8228-8E34F0533361}" srcOrd="1" destOrd="0" presId="urn:microsoft.com/office/officeart/2008/layout/LinedList"/>
    <dgm:cxn modelId="{93C91E9F-3EFF-224E-BEA5-2BF5B4E8AC67}" type="presParOf" srcId="{D1C4670C-6F2C-244F-A860-666E6E847D5B}" destId="{7FCC9A95-B2D3-854D-A618-0119D3D63DF2}" srcOrd="10" destOrd="0" presId="urn:microsoft.com/office/officeart/2008/layout/LinedList"/>
    <dgm:cxn modelId="{9983AE43-075C-5940-BFEC-39F28C569A6B}" type="presParOf" srcId="{D1C4670C-6F2C-244F-A860-666E6E847D5B}" destId="{3F5B30E4-30FF-0047-BB1E-E602DCC7E033}" srcOrd="11" destOrd="0" presId="urn:microsoft.com/office/officeart/2008/layout/LinedList"/>
    <dgm:cxn modelId="{B0C47848-B18F-9B4F-A7E7-AC84E37592E2}" type="presParOf" srcId="{3F5B30E4-30FF-0047-BB1E-E602DCC7E033}" destId="{5AD7D327-8776-C148-8696-2DBA27D8E315}" srcOrd="0" destOrd="0" presId="urn:microsoft.com/office/officeart/2008/layout/LinedList"/>
    <dgm:cxn modelId="{C48CFDD0-DE52-4245-85EE-08FCDC3A5704}" type="presParOf" srcId="{3F5B30E4-30FF-0047-BB1E-E602DCC7E033}" destId="{33C80D8D-362D-FB44-AE58-F7D7C54F70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05246A-0535-4D1E-9677-BE3964A8C97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B275E1-4AD3-4472-A55F-460CA31C3223}">
      <dgm:prSet/>
      <dgm:spPr/>
      <dgm:t>
        <a:bodyPr/>
        <a:lstStyle/>
        <a:p>
          <a:r>
            <a:rPr lang="tr-TR" dirty="0" err="1"/>
            <a:t>Aluminium</a:t>
          </a:r>
          <a:r>
            <a:rPr lang="tr-TR" dirty="0"/>
            <a:t> </a:t>
          </a:r>
          <a:r>
            <a:rPr lang="tr-TR" dirty="0" err="1"/>
            <a:t>salts</a:t>
          </a:r>
          <a:r>
            <a:rPr lang="tr-TR" dirty="0"/>
            <a:t> (</a:t>
          </a:r>
          <a:r>
            <a:rPr lang="tr-TR" dirty="0" err="1"/>
            <a:t>alum</a:t>
          </a:r>
          <a:r>
            <a:rPr lang="tr-TR" dirty="0"/>
            <a:t>) </a:t>
          </a:r>
          <a:endParaRPr lang="en-US" dirty="0"/>
        </a:p>
      </dgm:t>
    </dgm:pt>
    <dgm:pt modelId="{35ECBCA5-C936-499F-857E-649B417455F4}" type="parTrans" cxnId="{95BF3B9E-F83B-4D65-9E0A-45A53B0DE702}">
      <dgm:prSet/>
      <dgm:spPr/>
      <dgm:t>
        <a:bodyPr/>
        <a:lstStyle/>
        <a:p>
          <a:endParaRPr lang="en-US"/>
        </a:p>
      </dgm:t>
    </dgm:pt>
    <dgm:pt modelId="{219E0D13-79FF-44FE-87F7-05BE20D9335A}" type="sibTrans" cxnId="{95BF3B9E-F83B-4D65-9E0A-45A53B0DE702}">
      <dgm:prSet/>
      <dgm:spPr/>
      <dgm:t>
        <a:bodyPr/>
        <a:lstStyle/>
        <a:p>
          <a:endParaRPr lang="en-US"/>
        </a:p>
      </dgm:t>
    </dgm:pt>
    <dgm:pt modelId="{A5DF8BBD-B184-4460-A1C5-65F9B2B02AED}">
      <dgm:prSet/>
      <dgm:spPr/>
      <dgm:t>
        <a:bodyPr/>
        <a:lstStyle/>
        <a:p>
          <a:r>
            <a:rPr lang="tr-TR" dirty="0" err="1"/>
            <a:t>Saponins</a:t>
          </a:r>
          <a:endParaRPr lang="en-US" dirty="0"/>
        </a:p>
      </dgm:t>
    </dgm:pt>
    <dgm:pt modelId="{2E87D52B-2B73-475E-B599-951AAE5366D6}" type="parTrans" cxnId="{FEC43905-3526-49A3-87C5-3E1DEC9CCCD2}">
      <dgm:prSet/>
      <dgm:spPr/>
      <dgm:t>
        <a:bodyPr/>
        <a:lstStyle/>
        <a:p>
          <a:endParaRPr lang="en-US"/>
        </a:p>
      </dgm:t>
    </dgm:pt>
    <dgm:pt modelId="{5FBBFE22-44F4-4825-9552-2D26DD4C8C40}" type="sibTrans" cxnId="{FEC43905-3526-49A3-87C5-3E1DEC9CCCD2}">
      <dgm:prSet/>
      <dgm:spPr/>
      <dgm:t>
        <a:bodyPr/>
        <a:lstStyle/>
        <a:p>
          <a:endParaRPr lang="en-US"/>
        </a:p>
      </dgm:t>
    </dgm:pt>
    <dgm:pt modelId="{EE6D7823-D012-4428-8D85-6AB09E8DCEFA}">
      <dgm:prSet/>
      <dgm:spPr/>
      <dgm:t>
        <a:bodyPr/>
        <a:lstStyle/>
        <a:p>
          <a:r>
            <a:rPr lang="tr-TR" dirty="0" err="1"/>
            <a:t>Cytokines</a:t>
          </a:r>
          <a:r>
            <a:rPr lang="tr-TR" dirty="0"/>
            <a:t> </a:t>
          </a:r>
          <a:endParaRPr lang="en-US" dirty="0"/>
        </a:p>
      </dgm:t>
    </dgm:pt>
    <dgm:pt modelId="{6A94DAB7-38DF-4BB9-B018-F02CC7F24809}" type="parTrans" cxnId="{95DF8793-D993-4524-907A-277DF759BD21}">
      <dgm:prSet/>
      <dgm:spPr/>
      <dgm:t>
        <a:bodyPr/>
        <a:lstStyle/>
        <a:p>
          <a:endParaRPr lang="en-US"/>
        </a:p>
      </dgm:t>
    </dgm:pt>
    <dgm:pt modelId="{3B6D42CA-0C6B-497F-A3E5-94AC4E3A9687}" type="sibTrans" cxnId="{95DF8793-D993-4524-907A-277DF759BD21}">
      <dgm:prSet/>
      <dgm:spPr/>
      <dgm:t>
        <a:bodyPr/>
        <a:lstStyle/>
        <a:p>
          <a:endParaRPr lang="en-US"/>
        </a:p>
      </dgm:t>
    </dgm:pt>
    <dgm:pt modelId="{225EB9D0-B5D9-45A6-8661-8C2511FBF92C}">
      <dgm:prSet/>
      <dgm:spPr/>
      <dgm:t>
        <a:bodyPr/>
        <a:lstStyle/>
        <a:p>
          <a:r>
            <a:rPr lang="tr-TR" dirty="0" err="1"/>
            <a:t>Oil</a:t>
          </a:r>
          <a:r>
            <a:rPr lang="tr-TR" dirty="0"/>
            <a:t> </a:t>
          </a:r>
          <a:r>
            <a:rPr lang="tr-TR" dirty="0" err="1"/>
            <a:t>emulsions</a:t>
          </a:r>
          <a:endParaRPr lang="en-US" dirty="0"/>
        </a:p>
      </dgm:t>
    </dgm:pt>
    <dgm:pt modelId="{E8AFE11E-E6D5-4F13-8468-6AB48B174B5E}" type="parTrans" cxnId="{EE5C5492-A83D-4DDD-8ACD-ED0037C1928E}">
      <dgm:prSet/>
      <dgm:spPr/>
      <dgm:t>
        <a:bodyPr/>
        <a:lstStyle/>
        <a:p>
          <a:endParaRPr lang="en-US"/>
        </a:p>
      </dgm:t>
    </dgm:pt>
    <dgm:pt modelId="{1B0B0E5F-6FA5-4C80-87BC-0464CBF09D4A}" type="sibTrans" cxnId="{EE5C5492-A83D-4DDD-8ACD-ED0037C1928E}">
      <dgm:prSet/>
      <dgm:spPr/>
      <dgm:t>
        <a:bodyPr/>
        <a:lstStyle/>
        <a:p>
          <a:endParaRPr lang="en-US"/>
        </a:p>
      </dgm:t>
    </dgm:pt>
    <dgm:pt modelId="{44427E6C-FC5E-4EC5-AD0B-63A52FA0421A}">
      <dgm:prSet/>
      <dgm:spPr/>
      <dgm:t>
        <a:bodyPr/>
        <a:lstStyle/>
        <a:p>
          <a:r>
            <a:rPr lang="tr-TR" dirty="0" err="1"/>
            <a:t>Bacterial</a:t>
          </a:r>
          <a:r>
            <a:rPr lang="tr-TR" dirty="0"/>
            <a:t> </a:t>
          </a:r>
          <a:r>
            <a:rPr lang="tr-TR" dirty="0" err="1"/>
            <a:t>derivatives</a:t>
          </a:r>
          <a:endParaRPr lang="en-US" dirty="0"/>
        </a:p>
      </dgm:t>
    </dgm:pt>
    <dgm:pt modelId="{CD4E5396-A85D-43B1-925B-B1E85F7514AB}" type="parTrans" cxnId="{6900F2AB-E0EC-4BAD-A21A-01C4AE3E0B88}">
      <dgm:prSet/>
      <dgm:spPr/>
      <dgm:t>
        <a:bodyPr/>
        <a:lstStyle/>
        <a:p>
          <a:endParaRPr lang="en-US"/>
        </a:p>
      </dgm:t>
    </dgm:pt>
    <dgm:pt modelId="{1D1DBB09-B575-4825-A188-17F8D0BC1C09}" type="sibTrans" cxnId="{6900F2AB-E0EC-4BAD-A21A-01C4AE3E0B88}">
      <dgm:prSet/>
      <dgm:spPr/>
      <dgm:t>
        <a:bodyPr/>
        <a:lstStyle/>
        <a:p>
          <a:endParaRPr lang="en-US"/>
        </a:p>
      </dgm:t>
    </dgm:pt>
    <dgm:pt modelId="{C673E14E-3601-422C-9F9D-950E6ECF0289}">
      <dgm:prSet/>
      <dgm:spPr/>
      <dgm:t>
        <a:bodyPr/>
        <a:lstStyle/>
        <a:p>
          <a:r>
            <a:rPr lang="tr-TR" dirty="0" err="1"/>
            <a:t>Carbohydrates</a:t>
          </a:r>
          <a:endParaRPr lang="en-US" dirty="0"/>
        </a:p>
      </dgm:t>
    </dgm:pt>
    <dgm:pt modelId="{077877A4-A0C6-40D8-A198-3A1569C2B8DA}" type="parTrans" cxnId="{6BBC5775-2306-4931-8D70-3D1DF212CED6}">
      <dgm:prSet/>
      <dgm:spPr/>
      <dgm:t>
        <a:bodyPr/>
        <a:lstStyle/>
        <a:p>
          <a:endParaRPr lang="en-US"/>
        </a:p>
      </dgm:t>
    </dgm:pt>
    <dgm:pt modelId="{FE3BAEB6-4493-4CC6-AB37-BD33113B5E5C}" type="sibTrans" cxnId="{6BBC5775-2306-4931-8D70-3D1DF212CED6}">
      <dgm:prSet/>
      <dgm:spPr/>
      <dgm:t>
        <a:bodyPr/>
        <a:lstStyle/>
        <a:p>
          <a:endParaRPr lang="en-US"/>
        </a:p>
      </dgm:t>
    </dgm:pt>
    <dgm:pt modelId="{C7F9B2A9-C577-43DD-8382-18BA8A5D317B}">
      <dgm:prSet/>
      <dgm:spPr/>
      <dgm:t>
        <a:bodyPr/>
        <a:lstStyle/>
        <a:p>
          <a:r>
            <a:rPr lang="tr-TR" dirty="0" err="1"/>
            <a:t>Liposomes</a:t>
          </a:r>
          <a:endParaRPr lang="en-US" dirty="0"/>
        </a:p>
      </dgm:t>
    </dgm:pt>
    <dgm:pt modelId="{90A3C257-E9E0-4F3C-9755-E7D71A24F6FA}" type="parTrans" cxnId="{F26FC9C3-97DC-46AD-B976-51B004F322AC}">
      <dgm:prSet/>
      <dgm:spPr/>
      <dgm:t>
        <a:bodyPr/>
        <a:lstStyle/>
        <a:p>
          <a:endParaRPr lang="en-US"/>
        </a:p>
      </dgm:t>
    </dgm:pt>
    <dgm:pt modelId="{61B1A298-548E-423E-BA6A-08253AD18936}" type="sibTrans" cxnId="{F26FC9C3-97DC-46AD-B976-51B004F322AC}">
      <dgm:prSet/>
      <dgm:spPr/>
      <dgm:t>
        <a:bodyPr/>
        <a:lstStyle/>
        <a:p>
          <a:endParaRPr lang="en-US"/>
        </a:p>
      </dgm:t>
    </dgm:pt>
    <dgm:pt modelId="{C76BAEF8-A85D-3D4D-828E-D9D1835C6642}" type="pres">
      <dgm:prSet presAssocID="{0B05246A-0535-4D1E-9677-BE3964A8C971}" presName="linear" presStyleCnt="0">
        <dgm:presLayoutVars>
          <dgm:animLvl val="lvl"/>
          <dgm:resizeHandles val="exact"/>
        </dgm:presLayoutVars>
      </dgm:prSet>
      <dgm:spPr/>
    </dgm:pt>
    <dgm:pt modelId="{AE9B1F78-4BD9-164C-A019-CCB8ACB9856D}" type="pres">
      <dgm:prSet presAssocID="{0CB275E1-4AD3-4472-A55F-460CA31C322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8241A0F-8FC8-2C44-A2D8-D287A3ED9851}" type="pres">
      <dgm:prSet presAssocID="{219E0D13-79FF-44FE-87F7-05BE20D9335A}" presName="spacer" presStyleCnt="0"/>
      <dgm:spPr/>
    </dgm:pt>
    <dgm:pt modelId="{FEACF375-C5E0-644F-A942-1567C464683B}" type="pres">
      <dgm:prSet presAssocID="{A5DF8BBD-B184-4460-A1C5-65F9B2B02AE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74FE138-714D-E74C-9C72-B5865BEFDF39}" type="pres">
      <dgm:prSet presAssocID="{5FBBFE22-44F4-4825-9552-2D26DD4C8C40}" presName="spacer" presStyleCnt="0"/>
      <dgm:spPr/>
    </dgm:pt>
    <dgm:pt modelId="{2F14EBD7-FA13-9B45-AA48-5FC0DE020C4F}" type="pres">
      <dgm:prSet presAssocID="{EE6D7823-D012-4428-8D85-6AB09E8DCEF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246492E-A1A6-BE42-B6A8-80F16ACED769}" type="pres">
      <dgm:prSet presAssocID="{3B6D42CA-0C6B-497F-A3E5-94AC4E3A9687}" presName="spacer" presStyleCnt="0"/>
      <dgm:spPr/>
    </dgm:pt>
    <dgm:pt modelId="{412A96F9-21F1-3F4E-8E0C-EA92FB2F8289}" type="pres">
      <dgm:prSet presAssocID="{225EB9D0-B5D9-45A6-8661-8C2511FBF92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9659BE1-6E52-D347-A218-76F7BA849179}" type="pres">
      <dgm:prSet presAssocID="{1B0B0E5F-6FA5-4C80-87BC-0464CBF09D4A}" presName="spacer" presStyleCnt="0"/>
      <dgm:spPr/>
    </dgm:pt>
    <dgm:pt modelId="{8665D5CE-A36A-A841-A26A-A6BC7DD2524C}" type="pres">
      <dgm:prSet presAssocID="{44427E6C-FC5E-4EC5-AD0B-63A52FA0421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6630B28-7E4C-5F4E-A91F-CA5F76F32A26}" type="pres">
      <dgm:prSet presAssocID="{1D1DBB09-B575-4825-A188-17F8D0BC1C09}" presName="spacer" presStyleCnt="0"/>
      <dgm:spPr/>
    </dgm:pt>
    <dgm:pt modelId="{5C4C7EB9-7A8E-2940-9B4E-9A87AB2DC08B}" type="pres">
      <dgm:prSet presAssocID="{C673E14E-3601-422C-9F9D-950E6ECF028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81EA431-729E-A14E-B9C5-1560455B3C1C}" type="pres">
      <dgm:prSet presAssocID="{FE3BAEB6-4493-4CC6-AB37-BD33113B5E5C}" presName="spacer" presStyleCnt="0"/>
      <dgm:spPr/>
    </dgm:pt>
    <dgm:pt modelId="{DC4762FD-C222-1340-BD2E-3FA658B532D1}" type="pres">
      <dgm:prSet presAssocID="{C7F9B2A9-C577-43DD-8382-18BA8A5D317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EC43905-3526-49A3-87C5-3E1DEC9CCCD2}" srcId="{0B05246A-0535-4D1E-9677-BE3964A8C971}" destId="{A5DF8BBD-B184-4460-A1C5-65F9B2B02AED}" srcOrd="1" destOrd="0" parTransId="{2E87D52B-2B73-475E-B599-951AAE5366D6}" sibTransId="{5FBBFE22-44F4-4825-9552-2D26DD4C8C40}"/>
    <dgm:cxn modelId="{5D84A123-E015-0549-8D9D-955FEE3780BF}" type="presOf" srcId="{A5DF8BBD-B184-4460-A1C5-65F9B2B02AED}" destId="{FEACF375-C5E0-644F-A942-1567C464683B}" srcOrd="0" destOrd="0" presId="urn:microsoft.com/office/officeart/2005/8/layout/vList2"/>
    <dgm:cxn modelId="{256D5E6A-17C2-B94A-90F5-5B7890CABAB6}" type="presOf" srcId="{225EB9D0-B5D9-45A6-8661-8C2511FBF92C}" destId="{412A96F9-21F1-3F4E-8E0C-EA92FB2F8289}" srcOrd="0" destOrd="0" presId="urn:microsoft.com/office/officeart/2005/8/layout/vList2"/>
    <dgm:cxn modelId="{6BBC5775-2306-4931-8D70-3D1DF212CED6}" srcId="{0B05246A-0535-4D1E-9677-BE3964A8C971}" destId="{C673E14E-3601-422C-9F9D-950E6ECF0289}" srcOrd="5" destOrd="0" parTransId="{077877A4-A0C6-40D8-A198-3A1569C2B8DA}" sibTransId="{FE3BAEB6-4493-4CC6-AB37-BD33113B5E5C}"/>
    <dgm:cxn modelId="{6DEA117F-7452-E049-9987-54B12E06BE66}" type="presOf" srcId="{0B05246A-0535-4D1E-9677-BE3964A8C971}" destId="{C76BAEF8-A85D-3D4D-828E-D9D1835C6642}" srcOrd="0" destOrd="0" presId="urn:microsoft.com/office/officeart/2005/8/layout/vList2"/>
    <dgm:cxn modelId="{B477B983-0CC1-1544-8635-956CE0B443B2}" type="presOf" srcId="{C7F9B2A9-C577-43DD-8382-18BA8A5D317B}" destId="{DC4762FD-C222-1340-BD2E-3FA658B532D1}" srcOrd="0" destOrd="0" presId="urn:microsoft.com/office/officeart/2005/8/layout/vList2"/>
    <dgm:cxn modelId="{A958668B-FD2A-B646-BE46-13124051EC7B}" type="presOf" srcId="{C673E14E-3601-422C-9F9D-950E6ECF0289}" destId="{5C4C7EB9-7A8E-2940-9B4E-9A87AB2DC08B}" srcOrd="0" destOrd="0" presId="urn:microsoft.com/office/officeart/2005/8/layout/vList2"/>
    <dgm:cxn modelId="{EE5C5492-A83D-4DDD-8ACD-ED0037C1928E}" srcId="{0B05246A-0535-4D1E-9677-BE3964A8C971}" destId="{225EB9D0-B5D9-45A6-8661-8C2511FBF92C}" srcOrd="3" destOrd="0" parTransId="{E8AFE11E-E6D5-4F13-8468-6AB48B174B5E}" sibTransId="{1B0B0E5F-6FA5-4C80-87BC-0464CBF09D4A}"/>
    <dgm:cxn modelId="{95DF8793-D993-4524-907A-277DF759BD21}" srcId="{0B05246A-0535-4D1E-9677-BE3964A8C971}" destId="{EE6D7823-D012-4428-8D85-6AB09E8DCEFA}" srcOrd="2" destOrd="0" parTransId="{6A94DAB7-38DF-4BB9-B018-F02CC7F24809}" sibTransId="{3B6D42CA-0C6B-497F-A3E5-94AC4E3A9687}"/>
    <dgm:cxn modelId="{95BF3B9E-F83B-4D65-9E0A-45A53B0DE702}" srcId="{0B05246A-0535-4D1E-9677-BE3964A8C971}" destId="{0CB275E1-4AD3-4472-A55F-460CA31C3223}" srcOrd="0" destOrd="0" parTransId="{35ECBCA5-C936-499F-857E-649B417455F4}" sibTransId="{219E0D13-79FF-44FE-87F7-05BE20D9335A}"/>
    <dgm:cxn modelId="{7D4811A7-FEB6-C246-99F0-70A460D4DAED}" type="presOf" srcId="{EE6D7823-D012-4428-8D85-6AB09E8DCEFA}" destId="{2F14EBD7-FA13-9B45-AA48-5FC0DE020C4F}" srcOrd="0" destOrd="0" presId="urn:microsoft.com/office/officeart/2005/8/layout/vList2"/>
    <dgm:cxn modelId="{6900F2AB-E0EC-4BAD-A21A-01C4AE3E0B88}" srcId="{0B05246A-0535-4D1E-9677-BE3964A8C971}" destId="{44427E6C-FC5E-4EC5-AD0B-63A52FA0421A}" srcOrd="4" destOrd="0" parTransId="{CD4E5396-A85D-43B1-925B-B1E85F7514AB}" sibTransId="{1D1DBB09-B575-4825-A188-17F8D0BC1C09}"/>
    <dgm:cxn modelId="{F26FC9C3-97DC-46AD-B976-51B004F322AC}" srcId="{0B05246A-0535-4D1E-9677-BE3964A8C971}" destId="{C7F9B2A9-C577-43DD-8382-18BA8A5D317B}" srcOrd="6" destOrd="0" parTransId="{90A3C257-E9E0-4F3C-9755-E7D71A24F6FA}" sibTransId="{61B1A298-548E-423E-BA6A-08253AD18936}"/>
    <dgm:cxn modelId="{F6104BD8-FFEE-5547-B964-E8AFD465768F}" type="presOf" srcId="{0CB275E1-4AD3-4472-A55F-460CA31C3223}" destId="{AE9B1F78-4BD9-164C-A019-CCB8ACB9856D}" srcOrd="0" destOrd="0" presId="urn:microsoft.com/office/officeart/2005/8/layout/vList2"/>
    <dgm:cxn modelId="{ED7ECEEF-7FF2-2F4A-AEC1-DC427B4C75D5}" type="presOf" srcId="{44427E6C-FC5E-4EC5-AD0B-63A52FA0421A}" destId="{8665D5CE-A36A-A841-A26A-A6BC7DD2524C}" srcOrd="0" destOrd="0" presId="urn:microsoft.com/office/officeart/2005/8/layout/vList2"/>
    <dgm:cxn modelId="{E603355B-38AA-3A49-A963-5D0105E473D0}" type="presParOf" srcId="{C76BAEF8-A85D-3D4D-828E-D9D1835C6642}" destId="{AE9B1F78-4BD9-164C-A019-CCB8ACB9856D}" srcOrd="0" destOrd="0" presId="urn:microsoft.com/office/officeart/2005/8/layout/vList2"/>
    <dgm:cxn modelId="{B376FFAD-A1B6-0F4C-AFF5-4EE6DCFFA7B9}" type="presParOf" srcId="{C76BAEF8-A85D-3D4D-828E-D9D1835C6642}" destId="{98241A0F-8FC8-2C44-A2D8-D287A3ED9851}" srcOrd="1" destOrd="0" presId="urn:microsoft.com/office/officeart/2005/8/layout/vList2"/>
    <dgm:cxn modelId="{0C0FC5B6-1A2E-4546-B7DC-18E69ECF8E43}" type="presParOf" srcId="{C76BAEF8-A85D-3D4D-828E-D9D1835C6642}" destId="{FEACF375-C5E0-644F-A942-1567C464683B}" srcOrd="2" destOrd="0" presId="urn:microsoft.com/office/officeart/2005/8/layout/vList2"/>
    <dgm:cxn modelId="{8529C6EB-D925-B64D-A524-CAF37F8339D0}" type="presParOf" srcId="{C76BAEF8-A85D-3D4D-828E-D9D1835C6642}" destId="{374FE138-714D-E74C-9C72-B5865BEFDF39}" srcOrd="3" destOrd="0" presId="urn:microsoft.com/office/officeart/2005/8/layout/vList2"/>
    <dgm:cxn modelId="{82067335-61E9-234F-AA33-7A186569C96B}" type="presParOf" srcId="{C76BAEF8-A85D-3D4D-828E-D9D1835C6642}" destId="{2F14EBD7-FA13-9B45-AA48-5FC0DE020C4F}" srcOrd="4" destOrd="0" presId="urn:microsoft.com/office/officeart/2005/8/layout/vList2"/>
    <dgm:cxn modelId="{F9CA2C28-E078-5A4A-BEEF-365F4627260B}" type="presParOf" srcId="{C76BAEF8-A85D-3D4D-828E-D9D1835C6642}" destId="{5246492E-A1A6-BE42-B6A8-80F16ACED769}" srcOrd="5" destOrd="0" presId="urn:microsoft.com/office/officeart/2005/8/layout/vList2"/>
    <dgm:cxn modelId="{2759FD04-3238-0D43-839A-F5CAF298F683}" type="presParOf" srcId="{C76BAEF8-A85D-3D4D-828E-D9D1835C6642}" destId="{412A96F9-21F1-3F4E-8E0C-EA92FB2F8289}" srcOrd="6" destOrd="0" presId="urn:microsoft.com/office/officeart/2005/8/layout/vList2"/>
    <dgm:cxn modelId="{3C128534-3963-FD4A-B016-A01A92CCADD0}" type="presParOf" srcId="{C76BAEF8-A85D-3D4D-828E-D9D1835C6642}" destId="{09659BE1-6E52-D347-A218-76F7BA849179}" srcOrd="7" destOrd="0" presId="urn:microsoft.com/office/officeart/2005/8/layout/vList2"/>
    <dgm:cxn modelId="{576CDBC9-6026-C149-A4B2-873821526930}" type="presParOf" srcId="{C76BAEF8-A85D-3D4D-828E-D9D1835C6642}" destId="{8665D5CE-A36A-A841-A26A-A6BC7DD2524C}" srcOrd="8" destOrd="0" presId="urn:microsoft.com/office/officeart/2005/8/layout/vList2"/>
    <dgm:cxn modelId="{F3A8EAAB-BC92-4942-9BB9-6B7C2A6EFBBF}" type="presParOf" srcId="{C76BAEF8-A85D-3D4D-828E-D9D1835C6642}" destId="{16630B28-7E4C-5F4E-A91F-CA5F76F32A26}" srcOrd="9" destOrd="0" presId="urn:microsoft.com/office/officeart/2005/8/layout/vList2"/>
    <dgm:cxn modelId="{833CF8FC-90B0-FB49-9F5D-E03D9012AA96}" type="presParOf" srcId="{C76BAEF8-A85D-3D4D-828E-D9D1835C6642}" destId="{5C4C7EB9-7A8E-2940-9B4E-9A87AB2DC08B}" srcOrd="10" destOrd="0" presId="urn:microsoft.com/office/officeart/2005/8/layout/vList2"/>
    <dgm:cxn modelId="{9192272B-EB7A-4549-9683-F948507B815E}" type="presParOf" srcId="{C76BAEF8-A85D-3D4D-828E-D9D1835C6642}" destId="{781EA431-729E-A14E-B9C5-1560455B3C1C}" srcOrd="11" destOrd="0" presId="urn:microsoft.com/office/officeart/2005/8/layout/vList2"/>
    <dgm:cxn modelId="{E6B342B3-B2FA-0F4B-BB78-179C263F4BF1}" type="presParOf" srcId="{C76BAEF8-A85D-3D4D-828E-D9D1835C6642}" destId="{DC4762FD-C222-1340-BD2E-3FA658B532D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22152D-9B6E-4055-BEE0-4B21036FDAA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763F50-4A87-4BFB-86DA-6B075FFA969E}">
      <dgm:prSet/>
      <dgm:spPr/>
      <dgm:t>
        <a:bodyPr/>
        <a:lstStyle/>
        <a:p>
          <a:r>
            <a:rPr lang="tr-TR" dirty="0" err="1"/>
            <a:t>Nanoparticles</a:t>
          </a:r>
          <a:r>
            <a:rPr lang="tr-TR" dirty="0"/>
            <a:t> </a:t>
          </a:r>
          <a:r>
            <a:rPr lang="tr-TR" dirty="0" err="1"/>
            <a:t>are</a:t>
          </a:r>
          <a:r>
            <a:rPr lang="tr-TR" dirty="0"/>
            <a:t> </a:t>
          </a:r>
          <a:r>
            <a:rPr lang="tr-TR" dirty="0" err="1"/>
            <a:t>used</a:t>
          </a:r>
          <a:r>
            <a:rPr lang="tr-TR" dirty="0"/>
            <a:t> </a:t>
          </a:r>
          <a:r>
            <a:rPr lang="tr-TR" dirty="0" err="1"/>
            <a:t>for</a:t>
          </a:r>
          <a:r>
            <a:rPr lang="tr-TR" dirty="0"/>
            <a:t> </a:t>
          </a:r>
          <a:r>
            <a:rPr lang="tr-TR" dirty="0" err="1"/>
            <a:t>two</a:t>
          </a:r>
          <a:r>
            <a:rPr lang="tr-TR" dirty="0"/>
            <a:t> </a:t>
          </a:r>
          <a:r>
            <a:rPr lang="tr-TR" dirty="0" err="1"/>
            <a:t>purposes</a:t>
          </a:r>
          <a:r>
            <a:rPr lang="tr-TR" dirty="0"/>
            <a:t> in </a:t>
          </a:r>
          <a:r>
            <a:rPr lang="tr-TR" dirty="0" err="1"/>
            <a:t>vaccine</a:t>
          </a:r>
          <a:r>
            <a:rPr lang="tr-TR" dirty="0"/>
            <a:t> </a:t>
          </a:r>
          <a:r>
            <a:rPr lang="tr-TR" dirty="0" err="1"/>
            <a:t>studies</a:t>
          </a:r>
          <a:r>
            <a:rPr lang="tr-TR" dirty="0"/>
            <a:t>.</a:t>
          </a:r>
          <a:endParaRPr lang="en-US" dirty="0"/>
        </a:p>
      </dgm:t>
    </dgm:pt>
    <dgm:pt modelId="{B731C935-8C1C-4B38-8F4D-D7A7FD59FB9D}" type="parTrans" cxnId="{6EA41C37-C6B6-43F9-887B-19337190C47A}">
      <dgm:prSet/>
      <dgm:spPr/>
      <dgm:t>
        <a:bodyPr/>
        <a:lstStyle/>
        <a:p>
          <a:endParaRPr lang="en-US"/>
        </a:p>
      </dgm:t>
    </dgm:pt>
    <dgm:pt modelId="{4297D77B-0734-4525-A394-8AE85CFC2555}" type="sibTrans" cxnId="{6EA41C37-C6B6-43F9-887B-19337190C47A}">
      <dgm:prSet/>
      <dgm:spPr/>
      <dgm:t>
        <a:bodyPr/>
        <a:lstStyle/>
        <a:p>
          <a:endParaRPr lang="en-US"/>
        </a:p>
      </dgm:t>
    </dgm:pt>
    <dgm:pt modelId="{4D92F82B-2B46-42CB-8BAD-88106688E31E}">
      <dgm:prSet/>
      <dgm:spPr/>
      <dgm:t>
        <a:bodyPr/>
        <a:lstStyle/>
        <a:p>
          <a:r>
            <a:rPr lang="tr-TR" dirty="0"/>
            <a:t>1. Delivery </a:t>
          </a:r>
          <a:r>
            <a:rPr lang="tr-TR" dirty="0" err="1"/>
            <a:t>agents</a:t>
          </a:r>
          <a:r>
            <a:rPr lang="tr-TR" dirty="0"/>
            <a:t> </a:t>
          </a:r>
          <a:r>
            <a:rPr lang="tr-TR" dirty="0" err="1"/>
            <a:t>for</a:t>
          </a:r>
          <a:r>
            <a:rPr lang="tr-TR" dirty="0"/>
            <a:t> </a:t>
          </a:r>
          <a:r>
            <a:rPr lang="tr-TR" dirty="0" err="1"/>
            <a:t>antigens</a:t>
          </a:r>
          <a:endParaRPr lang="en-US" dirty="0"/>
        </a:p>
      </dgm:t>
    </dgm:pt>
    <dgm:pt modelId="{72C2979F-3374-4A7A-9531-6F7E1B317777}" type="parTrans" cxnId="{0E8A94DA-0623-4035-8B49-4A0230D84E98}">
      <dgm:prSet/>
      <dgm:spPr/>
      <dgm:t>
        <a:bodyPr/>
        <a:lstStyle/>
        <a:p>
          <a:endParaRPr lang="en-US"/>
        </a:p>
      </dgm:t>
    </dgm:pt>
    <dgm:pt modelId="{3F815D18-8B89-4522-B07B-BC741CD2A605}" type="sibTrans" cxnId="{0E8A94DA-0623-4035-8B49-4A0230D84E98}">
      <dgm:prSet/>
      <dgm:spPr/>
      <dgm:t>
        <a:bodyPr/>
        <a:lstStyle/>
        <a:p>
          <a:endParaRPr lang="en-US"/>
        </a:p>
      </dgm:t>
    </dgm:pt>
    <dgm:pt modelId="{42203739-B010-4575-8868-D9B84892FA5E}">
      <dgm:prSet/>
      <dgm:spPr/>
      <dgm:t>
        <a:bodyPr/>
        <a:lstStyle/>
        <a:p>
          <a:r>
            <a:rPr lang="tr-TR" dirty="0"/>
            <a:t>2. </a:t>
          </a:r>
          <a:r>
            <a:rPr lang="tr-TR" dirty="0" err="1"/>
            <a:t>Adjuvant</a:t>
          </a:r>
          <a:r>
            <a:rPr lang="tr-TR" dirty="0"/>
            <a:t> </a:t>
          </a:r>
          <a:r>
            <a:rPr lang="tr-TR" dirty="0" err="1"/>
            <a:t>properties</a:t>
          </a:r>
          <a:endParaRPr lang="en-US" dirty="0"/>
        </a:p>
      </dgm:t>
    </dgm:pt>
    <dgm:pt modelId="{F8AE7661-CD8F-400C-A385-D1C51B00082C}" type="parTrans" cxnId="{35042F15-48C8-4CDA-BF6C-E37AB9826109}">
      <dgm:prSet/>
      <dgm:spPr/>
      <dgm:t>
        <a:bodyPr/>
        <a:lstStyle/>
        <a:p>
          <a:endParaRPr lang="en-US"/>
        </a:p>
      </dgm:t>
    </dgm:pt>
    <dgm:pt modelId="{87ABE8A1-5F12-4752-A69C-C60ABDD3F5E0}" type="sibTrans" cxnId="{35042F15-48C8-4CDA-BF6C-E37AB9826109}">
      <dgm:prSet/>
      <dgm:spPr/>
      <dgm:t>
        <a:bodyPr/>
        <a:lstStyle/>
        <a:p>
          <a:endParaRPr lang="en-US"/>
        </a:p>
      </dgm:t>
    </dgm:pt>
    <dgm:pt modelId="{7CB7E773-005B-5A4B-BCB8-E83B4798E4E1}" type="pres">
      <dgm:prSet presAssocID="{3F22152D-9B6E-4055-BEE0-4B21036FDAA4}" presName="linear" presStyleCnt="0">
        <dgm:presLayoutVars>
          <dgm:animLvl val="lvl"/>
          <dgm:resizeHandles val="exact"/>
        </dgm:presLayoutVars>
      </dgm:prSet>
      <dgm:spPr/>
    </dgm:pt>
    <dgm:pt modelId="{29C35985-CAC7-0844-B561-6CD7A1537DD4}" type="pres">
      <dgm:prSet presAssocID="{4B763F50-4A87-4BFB-86DA-6B075FFA96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AC8D48-4F42-834A-BF23-7590F56CE589}" type="pres">
      <dgm:prSet presAssocID="{4297D77B-0734-4525-A394-8AE85CFC2555}" presName="spacer" presStyleCnt="0"/>
      <dgm:spPr/>
    </dgm:pt>
    <dgm:pt modelId="{B0DAC020-70AF-0545-ABD8-3ADFCE474B97}" type="pres">
      <dgm:prSet presAssocID="{4D92F82B-2B46-42CB-8BAD-88106688E3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DE42251-86D3-C04E-9C9C-8494F7B8A38E}" type="pres">
      <dgm:prSet presAssocID="{3F815D18-8B89-4522-B07B-BC741CD2A605}" presName="spacer" presStyleCnt="0"/>
      <dgm:spPr/>
    </dgm:pt>
    <dgm:pt modelId="{3B8C9A05-59D9-5F4A-A273-75E6CE9ED0C9}" type="pres">
      <dgm:prSet presAssocID="{42203739-B010-4575-8868-D9B84892FA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5042F15-48C8-4CDA-BF6C-E37AB9826109}" srcId="{3F22152D-9B6E-4055-BEE0-4B21036FDAA4}" destId="{42203739-B010-4575-8868-D9B84892FA5E}" srcOrd="2" destOrd="0" parTransId="{F8AE7661-CD8F-400C-A385-D1C51B00082C}" sibTransId="{87ABE8A1-5F12-4752-A69C-C60ABDD3F5E0}"/>
    <dgm:cxn modelId="{C3EFC416-7407-CA41-9030-1AFAEA9DF8A5}" type="presOf" srcId="{4D92F82B-2B46-42CB-8BAD-88106688E31E}" destId="{B0DAC020-70AF-0545-ABD8-3ADFCE474B97}" srcOrd="0" destOrd="0" presId="urn:microsoft.com/office/officeart/2005/8/layout/vList2"/>
    <dgm:cxn modelId="{6EA41C37-C6B6-43F9-887B-19337190C47A}" srcId="{3F22152D-9B6E-4055-BEE0-4B21036FDAA4}" destId="{4B763F50-4A87-4BFB-86DA-6B075FFA969E}" srcOrd="0" destOrd="0" parTransId="{B731C935-8C1C-4B38-8F4D-D7A7FD59FB9D}" sibTransId="{4297D77B-0734-4525-A394-8AE85CFC2555}"/>
    <dgm:cxn modelId="{CE9C7770-D005-7E43-B620-575DEE4F6A4C}" type="presOf" srcId="{4B763F50-4A87-4BFB-86DA-6B075FFA969E}" destId="{29C35985-CAC7-0844-B561-6CD7A1537DD4}" srcOrd="0" destOrd="0" presId="urn:microsoft.com/office/officeart/2005/8/layout/vList2"/>
    <dgm:cxn modelId="{9184167E-2CF7-A242-A16F-DC56957B9E6F}" type="presOf" srcId="{42203739-B010-4575-8868-D9B84892FA5E}" destId="{3B8C9A05-59D9-5F4A-A273-75E6CE9ED0C9}" srcOrd="0" destOrd="0" presId="urn:microsoft.com/office/officeart/2005/8/layout/vList2"/>
    <dgm:cxn modelId="{0E8A94DA-0623-4035-8B49-4A0230D84E98}" srcId="{3F22152D-9B6E-4055-BEE0-4B21036FDAA4}" destId="{4D92F82B-2B46-42CB-8BAD-88106688E31E}" srcOrd="1" destOrd="0" parTransId="{72C2979F-3374-4A7A-9531-6F7E1B317777}" sibTransId="{3F815D18-8B89-4522-B07B-BC741CD2A605}"/>
    <dgm:cxn modelId="{71385DE7-9626-1546-94AB-0EDF2BF4E62B}" type="presOf" srcId="{3F22152D-9B6E-4055-BEE0-4B21036FDAA4}" destId="{7CB7E773-005B-5A4B-BCB8-E83B4798E4E1}" srcOrd="0" destOrd="0" presId="urn:microsoft.com/office/officeart/2005/8/layout/vList2"/>
    <dgm:cxn modelId="{0A1C1DE8-C68D-7F4A-9355-E975A7A8A17B}" type="presParOf" srcId="{7CB7E773-005B-5A4B-BCB8-E83B4798E4E1}" destId="{29C35985-CAC7-0844-B561-6CD7A1537DD4}" srcOrd="0" destOrd="0" presId="urn:microsoft.com/office/officeart/2005/8/layout/vList2"/>
    <dgm:cxn modelId="{B542259C-A5D3-4E43-B0A3-EDA52EEA5BF5}" type="presParOf" srcId="{7CB7E773-005B-5A4B-BCB8-E83B4798E4E1}" destId="{99AC8D48-4F42-834A-BF23-7590F56CE589}" srcOrd="1" destOrd="0" presId="urn:microsoft.com/office/officeart/2005/8/layout/vList2"/>
    <dgm:cxn modelId="{89D01926-CAF6-F645-9E84-7D1819FD6D4F}" type="presParOf" srcId="{7CB7E773-005B-5A4B-BCB8-E83B4798E4E1}" destId="{B0DAC020-70AF-0545-ABD8-3ADFCE474B97}" srcOrd="2" destOrd="0" presId="urn:microsoft.com/office/officeart/2005/8/layout/vList2"/>
    <dgm:cxn modelId="{AA0B83E6-8244-3643-A31F-5186742CFB04}" type="presParOf" srcId="{7CB7E773-005B-5A4B-BCB8-E83B4798E4E1}" destId="{EDE42251-86D3-C04E-9C9C-8494F7B8A38E}" srcOrd="3" destOrd="0" presId="urn:microsoft.com/office/officeart/2005/8/layout/vList2"/>
    <dgm:cxn modelId="{D3885E04-4758-1C4B-B11D-42D782DF39E3}" type="presParOf" srcId="{7CB7E773-005B-5A4B-BCB8-E83B4798E4E1}" destId="{3B8C9A05-59D9-5F4A-A273-75E6CE9ED0C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B81470-CD72-4EFA-BB4D-40D4F157682E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9E5E696-97BB-4AE8-B3EF-64AE674BCE76}">
      <dgm:prSet/>
      <dgm:spPr/>
      <dgm:t>
        <a:bodyPr/>
        <a:lstStyle/>
        <a:p>
          <a:r>
            <a:rPr lang="tr-TR" dirty="0"/>
            <a:t>1. Antijenlerin </a:t>
          </a:r>
          <a:r>
            <a:rPr lang="tr-TR" dirty="0" err="1"/>
            <a:t>nanotaşıyıcıların</a:t>
          </a:r>
          <a:r>
            <a:rPr lang="tr-TR" dirty="0"/>
            <a:t> içerisine </a:t>
          </a:r>
          <a:r>
            <a:rPr lang="tr-TR" dirty="0" err="1"/>
            <a:t>enkapsülasyonu</a:t>
          </a:r>
          <a:r>
            <a:rPr lang="tr-TR" dirty="0"/>
            <a:t> </a:t>
          </a:r>
          <a:r>
            <a:rPr lang="tr-TR" dirty="0" err="1"/>
            <a:t>antijenik</a:t>
          </a:r>
          <a:r>
            <a:rPr lang="tr-TR" dirty="0"/>
            <a:t> </a:t>
          </a:r>
          <a:r>
            <a:rPr lang="tr-TR" dirty="0" err="1"/>
            <a:t>degredasyonu</a:t>
          </a:r>
          <a:r>
            <a:rPr lang="tr-TR" dirty="0"/>
            <a:t> önler ve antijen </a:t>
          </a:r>
          <a:r>
            <a:rPr lang="tr-TR" dirty="0" err="1"/>
            <a:t>stabilitesini</a:t>
          </a:r>
          <a:r>
            <a:rPr lang="tr-TR" dirty="0"/>
            <a:t> arttırır</a:t>
          </a:r>
          <a:endParaRPr lang="en-US" dirty="0"/>
        </a:p>
      </dgm:t>
    </dgm:pt>
    <dgm:pt modelId="{8F61D844-E93A-4898-96CE-81DCDB2CA9AE}" type="parTrans" cxnId="{16DAB220-EFDB-4A4D-B37E-FD56B4CB65FF}">
      <dgm:prSet/>
      <dgm:spPr/>
      <dgm:t>
        <a:bodyPr/>
        <a:lstStyle/>
        <a:p>
          <a:endParaRPr lang="en-US"/>
        </a:p>
      </dgm:t>
    </dgm:pt>
    <dgm:pt modelId="{FC3FA38E-366A-4032-BD41-5F8E74FEE762}" type="sibTrans" cxnId="{16DAB220-EFDB-4A4D-B37E-FD56B4CB65FF}">
      <dgm:prSet/>
      <dgm:spPr/>
      <dgm:t>
        <a:bodyPr/>
        <a:lstStyle/>
        <a:p>
          <a:endParaRPr lang="en-US"/>
        </a:p>
      </dgm:t>
    </dgm:pt>
    <dgm:pt modelId="{B21764EE-40F0-43B7-A981-18611B63E435}">
      <dgm:prSet/>
      <dgm:spPr/>
      <dgm:t>
        <a:bodyPr/>
        <a:lstStyle/>
        <a:p>
          <a:r>
            <a:rPr lang="tr-TR" dirty="0"/>
            <a:t>2. Antijenlerin ve </a:t>
          </a:r>
          <a:r>
            <a:rPr lang="tr-TR" dirty="0" err="1"/>
            <a:t>adjuvanların</a:t>
          </a:r>
          <a:r>
            <a:rPr lang="tr-TR" dirty="0"/>
            <a:t> eş zamanlı </a:t>
          </a:r>
          <a:r>
            <a:rPr lang="tr-TR" dirty="0" err="1"/>
            <a:t>enkapsülasyonu</a:t>
          </a:r>
          <a:r>
            <a:rPr lang="tr-TR" dirty="0"/>
            <a:t> sağlanabilir</a:t>
          </a:r>
          <a:endParaRPr lang="en-US" dirty="0"/>
        </a:p>
      </dgm:t>
    </dgm:pt>
    <dgm:pt modelId="{664174CA-487C-4494-8C92-C0F90092F3DA}" type="parTrans" cxnId="{9724FD83-67F0-42A0-A058-752098205440}">
      <dgm:prSet/>
      <dgm:spPr/>
      <dgm:t>
        <a:bodyPr/>
        <a:lstStyle/>
        <a:p>
          <a:endParaRPr lang="en-US"/>
        </a:p>
      </dgm:t>
    </dgm:pt>
    <dgm:pt modelId="{4BB1159C-51CE-49F7-B1AE-A1D591BB4E1F}" type="sibTrans" cxnId="{9724FD83-67F0-42A0-A058-752098205440}">
      <dgm:prSet/>
      <dgm:spPr/>
      <dgm:t>
        <a:bodyPr/>
        <a:lstStyle/>
        <a:p>
          <a:endParaRPr lang="en-US"/>
        </a:p>
      </dgm:t>
    </dgm:pt>
    <dgm:pt modelId="{00A79DEB-9CB2-49F6-AC24-B61B3DDA4A6D}">
      <dgm:prSet/>
      <dgm:spPr/>
      <dgm:t>
        <a:bodyPr/>
        <a:lstStyle/>
        <a:p>
          <a:r>
            <a:rPr lang="tr-TR" dirty="0"/>
            <a:t>3. </a:t>
          </a:r>
          <a:r>
            <a:rPr lang="tr-TR" dirty="0" err="1"/>
            <a:t>Nanopartiküller</a:t>
          </a:r>
          <a:r>
            <a:rPr lang="tr-TR" dirty="0"/>
            <a:t> </a:t>
          </a:r>
          <a:r>
            <a:rPr lang="tr-TR" dirty="0" err="1"/>
            <a:t>ASH’lar</a:t>
          </a:r>
          <a:r>
            <a:rPr lang="tr-TR" dirty="0"/>
            <a:t> tarafından yüksek düzeyde alınabilir ve antijenler işlenebilir </a:t>
          </a:r>
          <a:endParaRPr lang="en-US" dirty="0"/>
        </a:p>
      </dgm:t>
    </dgm:pt>
    <dgm:pt modelId="{A8C81114-C620-493F-9A62-E578FEAB6473}" type="parTrans" cxnId="{BB685228-613D-4C7E-8605-DCBB48A392FD}">
      <dgm:prSet/>
      <dgm:spPr/>
      <dgm:t>
        <a:bodyPr/>
        <a:lstStyle/>
        <a:p>
          <a:endParaRPr lang="en-US"/>
        </a:p>
      </dgm:t>
    </dgm:pt>
    <dgm:pt modelId="{1593FF6B-C576-4D97-90EB-FFA64B7B6A6B}" type="sibTrans" cxnId="{BB685228-613D-4C7E-8605-DCBB48A392FD}">
      <dgm:prSet/>
      <dgm:spPr/>
      <dgm:t>
        <a:bodyPr/>
        <a:lstStyle/>
        <a:p>
          <a:endParaRPr lang="en-US"/>
        </a:p>
      </dgm:t>
    </dgm:pt>
    <dgm:pt modelId="{90D4EDAE-5649-44F6-B916-D23AACC5D94C}">
      <dgm:prSet/>
      <dgm:spPr/>
      <dgm:t>
        <a:bodyPr/>
        <a:lstStyle/>
        <a:p>
          <a:r>
            <a:rPr lang="tr-TR" dirty="0"/>
            <a:t>4. Çapraz reaksiyonu mümkün kılar ve böylece </a:t>
          </a:r>
          <a:r>
            <a:rPr lang="tr-TR" dirty="0" err="1"/>
            <a:t>sitotoksik</a:t>
          </a:r>
          <a:r>
            <a:rPr lang="tr-TR" dirty="0"/>
            <a:t> T hücreleri aktive eder. </a:t>
          </a:r>
          <a:endParaRPr lang="en-US" dirty="0"/>
        </a:p>
      </dgm:t>
    </dgm:pt>
    <dgm:pt modelId="{AA026C42-91C6-4CED-BB7B-D44A0407BC08}" type="parTrans" cxnId="{7DBDE386-3A47-4943-B93A-F3705E921209}">
      <dgm:prSet/>
      <dgm:spPr/>
      <dgm:t>
        <a:bodyPr/>
        <a:lstStyle/>
        <a:p>
          <a:endParaRPr lang="en-US"/>
        </a:p>
      </dgm:t>
    </dgm:pt>
    <dgm:pt modelId="{74F379B0-D4A7-4F2B-932F-EF299E2461AC}" type="sibTrans" cxnId="{7DBDE386-3A47-4943-B93A-F3705E921209}">
      <dgm:prSet/>
      <dgm:spPr/>
      <dgm:t>
        <a:bodyPr/>
        <a:lstStyle/>
        <a:p>
          <a:endParaRPr lang="en-US"/>
        </a:p>
      </dgm:t>
    </dgm:pt>
    <dgm:pt modelId="{F63ECD8B-EA00-4112-909D-AEF17AA841BA}">
      <dgm:prSet/>
      <dgm:spPr/>
      <dgm:t>
        <a:bodyPr/>
        <a:lstStyle/>
        <a:p>
          <a:r>
            <a:rPr lang="tr-TR" dirty="0"/>
            <a:t>5. Yüzeyleri </a:t>
          </a:r>
          <a:r>
            <a:rPr lang="tr-TR" dirty="0" err="1"/>
            <a:t>modifiye</a:t>
          </a:r>
          <a:r>
            <a:rPr lang="tr-TR" dirty="0"/>
            <a:t> edilerek </a:t>
          </a:r>
          <a:r>
            <a:rPr lang="tr-TR" dirty="0" err="1"/>
            <a:t>lenfoid</a:t>
          </a:r>
          <a:r>
            <a:rPr lang="tr-TR" dirty="0"/>
            <a:t> organlara yönlendirilebilirler. </a:t>
          </a:r>
          <a:endParaRPr lang="en-US" dirty="0"/>
        </a:p>
      </dgm:t>
    </dgm:pt>
    <dgm:pt modelId="{5B1407A7-AED3-4333-8F9C-E5BFCB9E14A8}" type="parTrans" cxnId="{F409604B-5AC7-4450-8A4D-9960D7AAD039}">
      <dgm:prSet/>
      <dgm:spPr/>
      <dgm:t>
        <a:bodyPr/>
        <a:lstStyle/>
        <a:p>
          <a:endParaRPr lang="en-US"/>
        </a:p>
      </dgm:t>
    </dgm:pt>
    <dgm:pt modelId="{B8E303C1-C7BC-4015-9B69-C1111F8E6077}" type="sibTrans" cxnId="{F409604B-5AC7-4450-8A4D-9960D7AAD039}">
      <dgm:prSet/>
      <dgm:spPr/>
      <dgm:t>
        <a:bodyPr/>
        <a:lstStyle/>
        <a:p>
          <a:endParaRPr lang="en-US"/>
        </a:p>
      </dgm:t>
    </dgm:pt>
    <dgm:pt modelId="{E2CE5F88-7C9D-4740-A096-7B183CFCD735}" type="pres">
      <dgm:prSet presAssocID="{B3B81470-CD72-4EFA-BB4D-40D4F157682E}" presName="vert0" presStyleCnt="0">
        <dgm:presLayoutVars>
          <dgm:dir/>
          <dgm:animOne val="branch"/>
          <dgm:animLvl val="lvl"/>
        </dgm:presLayoutVars>
      </dgm:prSet>
      <dgm:spPr/>
    </dgm:pt>
    <dgm:pt modelId="{374F4939-9895-CA42-92DC-21B609EFE8D1}" type="pres">
      <dgm:prSet presAssocID="{C9E5E696-97BB-4AE8-B3EF-64AE674BCE76}" presName="thickLine" presStyleLbl="alignNode1" presStyleIdx="0" presStyleCnt="5"/>
      <dgm:spPr/>
    </dgm:pt>
    <dgm:pt modelId="{0D78FB65-B029-7740-BB9E-CF4156C76442}" type="pres">
      <dgm:prSet presAssocID="{C9E5E696-97BB-4AE8-B3EF-64AE674BCE76}" presName="horz1" presStyleCnt="0"/>
      <dgm:spPr/>
    </dgm:pt>
    <dgm:pt modelId="{1E9FB6C8-324D-434F-8DDB-B02DD0491FC1}" type="pres">
      <dgm:prSet presAssocID="{C9E5E696-97BB-4AE8-B3EF-64AE674BCE76}" presName="tx1" presStyleLbl="revTx" presStyleIdx="0" presStyleCnt="5"/>
      <dgm:spPr/>
    </dgm:pt>
    <dgm:pt modelId="{88884CF9-D6AD-2A43-A219-A0CF79469308}" type="pres">
      <dgm:prSet presAssocID="{C9E5E696-97BB-4AE8-B3EF-64AE674BCE76}" presName="vert1" presStyleCnt="0"/>
      <dgm:spPr/>
    </dgm:pt>
    <dgm:pt modelId="{D35D5CBD-6693-1E46-8B67-C3D34B994C63}" type="pres">
      <dgm:prSet presAssocID="{B21764EE-40F0-43B7-A981-18611B63E435}" presName="thickLine" presStyleLbl="alignNode1" presStyleIdx="1" presStyleCnt="5"/>
      <dgm:spPr/>
    </dgm:pt>
    <dgm:pt modelId="{CC264187-9C88-8D49-9DA7-A0C9AB69D895}" type="pres">
      <dgm:prSet presAssocID="{B21764EE-40F0-43B7-A981-18611B63E435}" presName="horz1" presStyleCnt="0"/>
      <dgm:spPr/>
    </dgm:pt>
    <dgm:pt modelId="{F00EADB6-CA4C-ED40-8E76-79F6ACC1C284}" type="pres">
      <dgm:prSet presAssocID="{B21764EE-40F0-43B7-A981-18611B63E435}" presName="tx1" presStyleLbl="revTx" presStyleIdx="1" presStyleCnt="5"/>
      <dgm:spPr/>
    </dgm:pt>
    <dgm:pt modelId="{48BB052B-EBBD-D140-BF13-BA576DFFBC79}" type="pres">
      <dgm:prSet presAssocID="{B21764EE-40F0-43B7-A981-18611B63E435}" presName="vert1" presStyleCnt="0"/>
      <dgm:spPr/>
    </dgm:pt>
    <dgm:pt modelId="{817A136C-DBF2-F34F-A3AC-A482BAD28234}" type="pres">
      <dgm:prSet presAssocID="{00A79DEB-9CB2-49F6-AC24-B61B3DDA4A6D}" presName="thickLine" presStyleLbl="alignNode1" presStyleIdx="2" presStyleCnt="5"/>
      <dgm:spPr/>
    </dgm:pt>
    <dgm:pt modelId="{B7679CC3-FC55-4643-91CF-6C760F03D181}" type="pres">
      <dgm:prSet presAssocID="{00A79DEB-9CB2-49F6-AC24-B61B3DDA4A6D}" presName="horz1" presStyleCnt="0"/>
      <dgm:spPr/>
    </dgm:pt>
    <dgm:pt modelId="{DC3C6CB5-F0D4-F144-BE9D-7715E348B256}" type="pres">
      <dgm:prSet presAssocID="{00A79DEB-9CB2-49F6-AC24-B61B3DDA4A6D}" presName="tx1" presStyleLbl="revTx" presStyleIdx="2" presStyleCnt="5"/>
      <dgm:spPr/>
    </dgm:pt>
    <dgm:pt modelId="{E26A3EC2-ACD9-2540-8F01-C0B6A127E5F2}" type="pres">
      <dgm:prSet presAssocID="{00A79DEB-9CB2-49F6-AC24-B61B3DDA4A6D}" presName="vert1" presStyleCnt="0"/>
      <dgm:spPr/>
    </dgm:pt>
    <dgm:pt modelId="{1FEFED68-1A88-7548-A480-7C2439530313}" type="pres">
      <dgm:prSet presAssocID="{90D4EDAE-5649-44F6-B916-D23AACC5D94C}" presName="thickLine" presStyleLbl="alignNode1" presStyleIdx="3" presStyleCnt="5"/>
      <dgm:spPr/>
    </dgm:pt>
    <dgm:pt modelId="{18EDDBB3-8996-D444-835E-AC2457715917}" type="pres">
      <dgm:prSet presAssocID="{90D4EDAE-5649-44F6-B916-D23AACC5D94C}" presName="horz1" presStyleCnt="0"/>
      <dgm:spPr/>
    </dgm:pt>
    <dgm:pt modelId="{A2F174CD-DD2E-0E45-9CB1-3129D44E5155}" type="pres">
      <dgm:prSet presAssocID="{90D4EDAE-5649-44F6-B916-D23AACC5D94C}" presName="tx1" presStyleLbl="revTx" presStyleIdx="3" presStyleCnt="5"/>
      <dgm:spPr/>
    </dgm:pt>
    <dgm:pt modelId="{64521898-67A2-1D48-A7F5-B4B046F13ECF}" type="pres">
      <dgm:prSet presAssocID="{90D4EDAE-5649-44F6-B916-D23AACC5D94C}" presName="vert1" presStyleCnt="0"/>
      <dgm:spPr/>
    </dgm:pt>
    <dgm:pt modelId="{3C21A75B-99BE-7F43-A8E6-6996F2BF7D3E}" type="pres">
      <dgm:prSet presAssocID="{F63ECD8B-EA00-4112-909D-AEF17AA841BA}" presName="thickLine" presStyleLbl="alignNode1" presStyleIdx="4" presStyleCnt="5"/>
      <dgm:spPr/>
    </dgm:pt>
    <dgm:pt modelId="{D1E700F4-76BC-8347-8579-048563AD48D4}" type="pres">
      <dgm:prSet presAssocID="{F63ECD8B-EA00-4112-909D-AEF17AA841BA}" presName="horz1" presStyleCnt="0"/>
      <dgm:spPr/>
    </dgm:pt>
    <dgm:pt modelId="{87DCFB67-8DFA-6045-91C9-1216748E24AE}" type="pres">
      <dgm:prSet presAssocID="{F63ECD8B-EA00-4112-909D-AEF17AA841BA}" presName="tx1" presStyleLbl="revTx" presStyleIdx="4" presStyleCnt="5"/>
      <dgm:spPr/>
    </dgm:pt>
    <dgm:pt modelId="{B96C4929-E012-4147-BC1C-46FB216E7669}" type="pres">
      <dgm:prSet presAssocID="{F63ECD8B-EA00-4112-909D-AEF17AA841BA}" presName="vert1" presStyleCnt="0"/>
      <dgm:spPr/>
    </dgm:pt>
  </dgm:ptLst>
  <dgm:cxnLst>
    <dgm:cxn modelId="{16DAB220-EFDB-4A4D-B37E-FD56B4CB65FF}" srcId="{B3B81470-CD72-4EFA-BB4D-40D4F157682E}" destId="{C9E5E696-97BB-4AE8-B3EF-64AE674BCE76}" srcOrd="0" destOrd="0" parTransId="{8F61D844-E93A-4898-96CE-81DCDB2CA9AE}" sibTransId="{FC3FA38E-366A-4032-BD41-5F8E74FEE762}"/>
    <dgm:cxn modelId="{BB685228-613D-4C7E-8605-DCBB48A392FD}" srcId="{B3B81470-CD72-4EFA-BB4D-40D4F157682E}" destId="{00A79DEB-9CB2-49F6-AC24-B61B3DDA4A6D}" srcOrd="2" destOrd="0" parTransId="{A8C81114-C620-493F-9A62-E578FEAB6473}" sibTransId="{1593FF6B-C576-4D97-90EB-FFA64B7B6A6B}"/>
    <dgm:cxn modelId="{5D213C44-8155-5548-A154-876A451EFEA5}" type="presOf" srcId="{C9E5E696-97BB-4AE8-B3EF-64AE674BCE76}" destId="{1E9FB6C8-324D-434F-8DDB-B02DD0491FC1}" srcOrd="0" destOrd="0" presId="urn:microsoft.com/office/officeart/2008/layout/LinedList"/>
    <dgm:cxn modelId="{057ACF46-CF7B-B940-B2D6-63F06166BCAD}" type="presOf" srcId="{F63ECD8B-EA00-4112-909D-AEF17AA841BA}" destId="{87DCFB67-8DFA-6045-91C9-1216748E24AE}" srcOrd="0" destOrd="0" presId="urn:microsoft.com/office/officeart/2008/layout/LinedList"/>
    <dgm:cxn modelId="{F409604B-5AC7-4450-8A4D-9960D7AAD039}" srcId="{B3B81470-CD72-4EFA-BB4D-40D4F157682E}" destId="{F63ECD8B-EA00-4112-909D-AEF17AA841BA}" srcOrd="4" destOrd="0" parTransId="{5B1407A7-AED3-4333-8F9C-E5BFCB9E14A8}" sibTransId="{B8E303C1-C7BC-4015-9B69-C1111F8E6077}"/>
    <dgm:cxn modelId="{D62F1B5A-E617-0D43-BFB9-20B02852D033}" type="presOf" srcId="{B21764EE-40F0-43B7-A981-18611B63E435}" destId="{F00EADB6-CA4C-ED40-8E76-79F6ACC1C284}" srcOrd="0" destOrd="0" presId="urn:microsoft.com/office/officeart/2008/layout/LinedList"/>
    <dgm:cxn modelId="{6524EF74-AA0A-FB46-B400-3FD455917F26}" type="presOf" srcId="{00A79DEB-9CB2-49F6-AC24-B61B3DDA4A6D}" destId="{DC3C6CB5-F0D4-F144-BE9D-7715E348B256}" srcOrd="0" destOrd="0" presId="urn:microsoft.com/office/officeart/2008/layout/LinedList"/>
    <dgm:cxn modelId="{9724FD83-67F0-42A0-A058-752098205440}" srcId="{B3B81470-CD72-4EFA-BB4D-40D4F157682E}" destId="{B21764EE-40F0-43B7-A981-18611B63E435}" srcOrd="1" destOrd="0" parTransId="{664174CA-487C-4494-8C92-C0F90092F3DA}" sibTransId="{4BB1159C-51CE-49F7-B1AE-A1D591BB4E1F}"/>
    <dgm:cxn modelId="{E1191985-106B-9A42-A60C-091128DBE4F1}" type="presOf" srcId="{90D4EDAE-5649-44F6-B916-D23AACC5D94C}" destId="{A2F174CD-DD2E-0E45-9CB1-3129D44E5155}" srcOrd="0" destOrd="0" presId="urn:microsoft.com/office/officeart/2008/layout/LinedList"/>
    <dgm:cxn modelId="{7DBDE386-3A47-4943-B93A-F3705E921209}" srcId="{B3B81470-CD72-4EFA-BB4D-40D4F157682E}" destId="{90D4EDAE-5649-44F6-B916-D23AACC5D94C}" srcOrd="3" destOrd="0" parTransId="{AA026C42-91C6-4CED-BB7B-D44A0407BC08}" sibTransId="{74F379B0-D4A7-4F2B-932F-EF299E2461AC}"/>
    <dgm:cxn modelId="{6C7EB2F3-EF99-DE4C-BE8A-CF170374DD7F}" type="presOf" srcId="{B3B81470-CD72-4EFA-BB4D-40D4F157682E}" destId="{E2CE5F88-7C9D-4740-A096-7B183CFCD735}" srcOrd="0" destOrd="0" presId="urn:microsoft.com/office/officeart/2008/layout/LinedList"/>
    <dgm:cxn modelId="{3BE3F6C1-A6C3-594F-8327-4B76D2DE546F}" type="presParOf" srcId="{E2CE5F88-7C9D-4740-A096-7B183CFCD735}" destId="{374F4939-9895-CA42-92DC-21B609EFE8D1}" srcOrd="0" destOrd="0" presId="urn:microsoft.com/office/officeart/2008/layout/LinedList"/>
    <dgm:cxn modelId="{4991B55E-891A-3446-8AFA-749D29C6EA37}" type="presParOf" srcId="{E2CE5F88-7C9D-4740-A096-7B183CFCD735}" destId="{0D78FB65-B029-7740-BB9E-CF4156C76442}" srcOrd="1" destOrd="0" presId="urn:microsoft.com/office/officeart/2008/layout/LinedList"/>
    <dgm:cxn modelId="{9E8C217F-FA10-094C-8480-646E030404D2}" type="presParOf" srcId="{0D78FB65-B029-7740-BB9E-CF4156C76442}" destId="{1E9FB6C8-324D-434F-8DDB-B02DD0491FC1}" srcOrd="0" destOrd="0" presId="urn:microsoft.com/office/officeart/2008/layout/LinedList"/>
    <dgm:cxn modelId="{750CAFCE-F121-EF42-A1E4-05F5D44B1260}" type="presParOf" srcId="{0D78FB65-B029-7740-BB9E-CF4156C76442}" destId="{88884CF9-D6AD-2A43-A219-A0CF79469308}" srcOrd="1" destOrd="0" presId="urn:microsoft.com/office/officeart/2008/layout/LinedList"/>
    <dgm:cxn modelId="{C621B7BC-5DCE-0544-8066-2B5679CF95E8}" type="presParOf" srcId="{E2CE5F88-7C9D-4740-A096-7B183CFCD735}" destId="{D35D5CBD-6693-1E46-8B67-C3D34B994C63}" srcOrd="2" destOrd="0" presId="urn:microsoft.com/office/officeart/2008/layout/LinedList"/>
    <dgm:cxn modelId="{FEF3E568-BED6-6342-90F6-B39526EBBC1D}" type="presParOf" srcId="{E2CE5F88-7C9D-4740-A096-7B183CFCD735}" destId="{CC264187-9C88-8D49-9DA7-A0C9AB69D895}" srcOrd="3" destOrd="0" presId="urn:microsoft.com/office/officeart/2008/layout/LinedList"/>
    <dgm:cxn modelId="{AFA148D2-9C22-774F-8C87-51B1835E09A4}" type="presParOf" srcId="{CC264187-9C88-8D49-9DA7-A0C9AB69D895}" destId="{F00EADB6-CA4C-ED40-8E76-79F6ACC1C284}" srcOrd="0" destOrd="0" presId="urn:microsoft.com/office/officeart/2008/layout/LinedList"/>
    <dgm:cxn modelId="{1365C35B-46D0-574B-848E-0013DB7E488D}" type="presParOf" srcId="{CC264187-9C88-8D49-9DA7-A0C9AB69D895}" destId="{48BB052B-EBBD-D140-BF13-BA576DFFBC79}" srcOrd="1" destOrd="0" presId="urn:microsoft.com/office/officeart/2008/layout/LinedList"/>
    <dgm:cxn modelId="{09C5FD2A-2DE7-284F-A3AF-7CEF2068B023}" type="presParOf" srcId="{E2CE5F88-7C9D-4740-A096-7B183CFCD735}" destId="{817A136C-DBF2-F34F-A3AC-A482BAD28234}" srcOrd="4" destOrd="0" presId="urn:microsoft.com/office/officeart/2008/layout/LinedList"/>
    <dgm:cxn modelId="{D4D3F28E-26EE-C841-9B11-99D3B52D68BF}" type="presParOf" srcId="{E2CE5F88-7C9D-4740-A096-7B183CFCD735}" destId="{B7679CC3-FC55-4643-91CF-6C760F03D181}" srcOrd="5" destOrd="0" presId="urn:microsoft.com/office/officeart/2008/layout/LinedList"/>
    <dgm:cxn modelId="{CEEBB601-1CC1-7D44-ADDE-38C73615DAA5}" type="presParOf" srcId="{B7679CC3-FC55-4643-91CF-6C760F03D181}" destId="{DC3C6CB5-F0D4-F144-BE9D-7715E348B256}" srcOrd="0" destOrd="0" presId="urn:microsoft.com/office/officeart/2008/layout/LinedList"/>
    <dgm:cxn modelId="{EF9BAB53-23A3-624E-B652-1227FDBE8C1C}" type="presParOf" srcId="{B7679CC3-FC55-4643-91CF-6C760F03D181}" destId="{E26A3EC2-ACD9-2540-8F01-C0B6A127E5F2}" srcOrd="1" destOrd="0" presId="urn:microsoft.com/office/officeart/2008/layout/LinedList"/>
    <dgm:cxn modelId="{98E491C5-4032-B74C-AC7D-160C9614A777}" type="presParOf" srcId="{E2CE5F88-7C9D-4740-A096-7B183CFCD735}" destId="{1FEFED68-1A88-7548-A480-7C2439530313}" srcOrd="6" destOrd="0" presId="urn:microsoft.com/office/officeart/2008/layout/LinedList"/>
    <dgm:cxn modelId="{D354E75E-92BC-9543-B383-4A259C15660B}" type="presParOf" srcId="{E2CE5F88-7C9D-4740-A096-7B183CFCD735}" destId="{18EDDBB3-8996-D444-835E-AC2457715917}" srcOrd="7" destOrd="0" presId="urn:microsoft.com/office/officeart/2008/layout/LinedList"/>
    <dgm:cxn modelId="{95A5D248-B0D1-BB47-8CF1-7FC2167737A0}" type="presParOf" srcId="{18EDDBB3-8996-D444-835E-AC2457715917}" destId="{A2F174CD-DD2E-0E45-9CB1-3129D44E5155}" srcOrd="0" destOrd="0" presId="urn:microsoft.com/office/officeart/2008/layout/LinedList"/>
    <dgm:cxn modelId="{AC6E84AE-5AC1-8E4D-834F-334A1E8D1F5D}" type="presParOf" srcId="{18EDDBB3-8996-D444-835E-AC2457715917}" destId="{64521898-67A2-1D48-A7F5-B4B046F13ECF}" srcOrd="1" destOrd="0" presId="urn:microsoft.com/office/officeart/2008/layout/LinedList"/>
    <dgm:cxn modelId="{6A32EE59-F7B4-8149-A7C6-BB5DAE737108}" type="presParOf" srcId="{E2CE5F88-7C9D-4740-A096-7B183CFCD735}" destId="{3C21A75B-99BE-7F43-A8E6-6996F2BF7D3E}" srcOrd="8" destOrd="0" presId="urn:microsoft.com/office/officeart/2008/layout/LinedList"/>
    <dgm:cxn modelId="{18BDD5BD-6B49-D84C-9E6E-4C2259FA7758}" type="presParOf" srcId="{E2CE5F88-7C9D-4740-A096-7B183CFCD735}" destId="{D1E700F4-76BC-8347-8579-048563AD48D4}" srcOrd="9" destOrd="0" presId="urn:microsoft.com/office/officeart/2008/layout/LinedList"/>
    <dgm:cxn modelId="{0D081D8B-96AA-5F48-A79F-93E37487B333}" type="presParOf" srcId="{D1E700F4-76BC-8347-8579-048563AD48D4}" destId="{87DCFB67-8DFA-6045-91C9-1216748E24AE}" srcOrd="0" destOrd="0" presId="urn:microsoft.com/office/officeart/2008/layout/LinedList"/>
    <dgm:cxn modelId="{5485C1EF-AAE0-AB40-9248-F7286203EB46}" type="presParOf" srcId="{D1E700F4-76BC-8347-8579-048563AD48D4}" destId="{B96C4929-E012-4147-BC1C-46FB216E76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51A7DF-F79A-452A-A3EF-9346437FC5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FA9CC11-319D-42F7-B4A4-EB3B38A3BA8A}">
      <dgm:prSet/>
      <dgm:spPr/>
      <dgm:t>
        <a:bodyPr/>
        <a:lstStyle/>
        <a:p>
          <a:r>
            <a:rPr lang="tr-TR" dirty="0" err="1"/>
            <a:t>VLPs</a:t>
          </a:r>
          <a:r>
            <a:rPr lang="tr-TR" dirty="0"/>
            <a:t> </a:t>
          </a:r>
          <a:r>
            <a:rPr lang="tr-TR" dirty="0" err="1"/>
            <a:t>structurally</a:t>
          </a:r>
          <a:r>
            <a:rPr lang="tr-TR" dirty="0"/>
            <a:t> </a:t>
          </a:r>
          <a:r>
            <a:rPr lang="tr-TR" dirty="0" err="1"/>
            <a:t>look</a:t>
          </a:r>
          <a:r>
            <a:rPr lang="tr-TR" dirty="0"/>
            <a:t> </a:t>
          </a:r>
          <a:r>
            <a:rPr lang="tr-TR" dirty="0" err="1"/>
            <a:t>like</a:t>
          </a:r>
          <a:r>
            <a:rPr lang="tr-TR" dirty="0"/>
            <a:t> </a:t>
          </a:r>
          <a:r>
            <a:rPr lang="tr-TR" dirty="0" err="1"/>
            <a:t>viruses</a:t>
          </a:r>
          <a:endParaRPr lang="en-US" dirty="0"/>
        </a:p>
      </dgm:t>
    </dgm:pt>
    <dgm:pt modelId="{D7DEA8A8-D865-435B-A8FB-8D721AF60A3E}" type="parTrans" cxnId="{696C07B2-51CA-4528-9A93-F5F08982F703}">
      <dgm:prSet/>
      <dgm:spPr/>
      <dgm:t>
        <a:bodyPr/>
        <a:lstStyle/>
        <a:p>
          <a:endParaRPr lang="en-US"/>
        </a:p>
      </dgm:t>
    </dgm:pt>
    <dgm:pt modelId="{7C9C841E-02BC-4758-8681-FC765EDFCF55}" type="sibTrans" cxnId="{696C07B2-51CA-4528-9A93-F5F08982F703}">
      <dgm:prSet/>
      <dgm:spPr/>
      <dgm:t>
        <a:bodyPr/>
        <a:lstStyle/>
        <a:p>
          <a:endParaRPr lang="en-US"/>
        </a:p>
      </dgm:t>
    </dgm:pt>
    <dgm:pt modelId="{166F71A4-994A-4224-970C-FE1B7D170706}">
      <dgm:prSet/>
      <dgm:spPr/>
      <dgm:t>
        <a:bodyPr/>
        <a:lstStyle/>
        <a:p>
          <a:r>
            <a:rPr lang="tr-TR" dirty="0"/>
            <a:t>Not </a:t>
          </a:r>
          <a:r>
            <a:rPr lang="tr-TR" dirty="0" err="1"/>
            <a:t>infectious</a:t>
          </a:r>
          <a:r>
            <a:rPr lang="tr-TR" dirty="0"/>
            <a:t> </a:t>
          </a:r>
          <a:r>
            <a:rPr lang="tr-TR" dirty="0" err="1"/>
            <a:t>because</a:t>
          </a:r>
          <a:r>
            <a:rPr lang="tr-TR" dirty="0"/>
            <a:t> do not </a:t>
          </a:r>
          <a:r>
            <a:rPr lang="tr-TR" dirty="0" err="1"/>
            <a:t>contain</a:t>
          </a:r>
          <a:r>
            <a:rPr lang="tr-TR" dirty="0"/>
            <a:t> </a:t>
          </a:r>
          <a:r>
            <a:rPr lang="tr-TR" dirty="0" err="1"/>
            <a:t>nuclear</a:t>
          </a:r>
          <a:r>
            <a:rPr lang="tr-TR" dirty="0"/>
            <a:t> </a:t>
          </a:r>
          <a:r>
            <a:rPr lang="tr-TR" dirty="0" err="1"/>
            <a:t>material</a:t>
          </a:r>
          <a:endParaRPr lang="en-US" dirty="0"/>
        </a:p>
      </dgm:t>
    </dgm:pt>
    <dgm:pt modelId="{F4D225B9-A4FA-49C4-8C65-BD811C46B65E}" type="parTrans" cxnId="{3BADF6A8-D26C-4FD4-A589-F4A77784D278}">
      <dgm:prSet/>
      <dgm:spPr/>
      <dgm:t>
        <a:bodyPr/>
        <a:lstStyle/>
        <a:p>
          <a:endParaRPr lang="en-US"/>
        </a:p>
      </dgm:t>
    </dgm:pt>
    <dgm:pt modelId="{5C76DD02-2ADC-4E97-A815-A8EA36DB7D72}" type="sibTrans" cxnId="{3BADF6A8-D26C-4FD4-A589-F4A77784D278}">
      <dgm:prSet/>
      <dgm:spPr/>
      <dgm:t>
        <a:bodyPr/>
        <a:lstStyle/>
        <a:p>
          <a:endParaRPr lang="en-US"/>
        </a:p>
      </dgm:t>
    </dgm:pt>
    <dgm:pt modelId="{F2BEB0F5-9998-4152-B7F1-58FD12EE6650}">
      <dgm:prSet/>
      <dgm:spPr/>
      <dgm:t>
        <a:bodyPr/>
        <a:lstStyle/>
        <a:p>
          <a:r>
            <a:rPr lang="tr-TR" dirty="0" err="1"/>
            <a:t>They</a:t>
          </a:r>
          <a:r>
            <a:rPr lang="tr-TR" dirty="0"/>
            <a:t> </a:t>
          </a:r>
          <a:r>
            <a:rPr lang="tr-TR" dirty="0" err="1"/>
            <a:t>are</a:t>
          </a:r>
          <a:r>
            <a:rPr lang="tr-TR" dirty="0"/>
            <a:t> </a:t>
          </a:r>
          <a:r>
            <a:rPr lang="tr-TR" dirty="0" err="1"/>
            <a:t>synthesized</a:t>
          </a:r>
          <a:r>
            <a:rPr lang="tr-TR" dirty="0"/>
            <a:t> </a:t>
          </a:r>
          <a:r>
            <a:rPr lang="tr-TR" dirty="0" err="1"/>
            <a:t>by</a:t>
          </a:r>
          <a:r>
            <a:rPr lang="tr-TR" dirty="0"/>
            <a:t> self-</a:t>
          </a:r>
          <a:r>
            <a:rPr lang="tr-TR" dirty="0" err="1"/>
            <a:t>complex</a:t>
          </a:r>
          <a:r>
            <a:rPr lang="tr-TR" dirty="0"/>
            <a:t> </a:t>
          </a:r>
          <a:r>
            <a:rPr lang="tr-TR" dirty="0" err="1"/>
            <a:t>formation</a:t>
          </a:r>
          <a:r>
            <a:rPr lang="tr-TR" dirty="0"/>
            <a:t> of </a:t>
          </a:r>
          <a:r>
            <a:rPr lang="tr-TR" dirty="0" err="1"/>
            <a:t>viral</a:t>
          </a:r>
          <a:r>
            <a:rPr lang="tr-TR" dirty="0"/>
            <a:t> </a:t>
          </a:r>
          <a:r>
            <a:rPr lang="tr-TR" dirty="0" err="1"/>
            <a:t>structural</a:t>
          </a:r>
          <a:r>
            <a:rPr lang="tr-TR" dirty="0"/>
            <a:t> </a:t>
          </a:r>
          <a:r>
            <a:rPr lang="tr-TR" dirty="0" err="1"/>
            <a:t>proteins</a:t>
          </a:r>
          <a:r>
            <a:rPr lang="tr-TR" dirty="0"/>
            <a:t> </a:t>
          </a:r>
          <a:r>
            <a:rPr lang="tr-TR" dirty="0" err="1"/>
            <a:t>expressed</a:t>
          </a:r>
          <a:r>
            <a:rPr lang="tr-TR" dirty="0"/>
            <a:t> in </a:t>
          </a:r>
          <a:r>
            <a:rPr lang="tr-TR" dirty="0" err="1"/>
            <a:t>vitro</a:t>
          </a:r>
          <a:r>
            <a:rPr lang="tr-TR" dirty="0"/>
            <a:t>.</a:t>
          </a:r>
          <a:endParaRPr lang="en-US" dirty="0"/>
        </a:p>
      </dgm:t>
    </dgm:pt>
    <dgm:pt modelId="{91AB5458-3F5A-4505-814C-511E32FA6A9E}" type="parTrans" cxnId="{91A1F4C1-2A35-4673-9435-622E44D24266}">
      <dgm:prSet/>
      <dgm:spPr/>
      <dgm:t>
        <a:bodyPr/>
        <a:lstStyle/>
        <a:p>
          <a:endParaRPr lang="en-US"/>
        </a:p>
      </dgm:t>
    </dgm:pt>
    <dgm:pt modelId="{D55A9BAF-A8D1-49E3-B0FF-82C1DF4B6968}" type="sibTrans" cxnId="{91A1F4C1-2A35-4673-9435-622E44D24266}">
      <dgm:prSet/>
      <dgm:spPr/>
      <dgm:t>
        <a:bodyPr/>
        <a:lstStyle/>
        <a:p>
          <a:endParaRPr lang="en-US"/>
        </a:p>
      </dgm:t>
    </dgm:pt>
    <dgm:pt modelId="{7BC0A797-E372-4D63-B21E-FF70B4020C38}">
      <dgm:prSet/>
      <dgm:spPr/>
      <dgm:t>
        <a:bodyPr/>
        <a:lstStyle/>
        <a:p>
          <a:r>
            <a:rPr lang="tr-TR" dirty="0" err="1"/>
            <a:t>Virus-like</a:t>
          </a:r>
          <a:r>
            <a:rPr lang="tr-TR" dirty="0"/>
            <a:t> </a:t>
          </a:r>
          <a:r>
            <a:rPr lang="tr-TR" dirty="0" err="1"/>
            <a:t>particles</a:t>
          </a:r>
          <a:r>
            <a:rPr lang="tr-TR" dirty="0"/>
            <a:t> </a:t>
          </a:r>
          <a:r>
            <a:rPr lang="tr-TR" dirty="0" err="1"/>
            <a:t>that</a:t>
          </a:r>
          <a:r>
            <a:rPr lang="tr-TR" dirty="0"/>
            <a:t> can </a:t>
          </a:r>
          <a:r>
            <a:rPr lang="tr-TR" dirty="0" err="1"/>
            <a:t>contain</a:t>
          </a:r>
          <a:r>
            <a:rPr lang="tr-TR" dirty="0"/>
            <a:t> </a:t>
          </a:r>
          <a:r>
            <a:rPr lang="tr-TR" dirty="0" err="1"/>
            <a:t>both</a:t>
          </a:r>
          <a:r>
            <a:rPr lang="tr-TR" dirty="0"/>
            <a:t> B </a:t>
          </a:r>
          <a:r>
            <a:rPr lang="tr-TR" dirty="0" err="1"/>
            <a:t>and</a:t>
          </a:r>
          <a:r>
            <a:rPr lang="tr-TR" dirty="0"/>
            <a:t> T </a:t>
          </a:r>
          <a:r>
            <a:rPr lang="tr-TR" dirty="0" err="1"/>
            <a:t>cell</a:t>
          </a:r>
          <a:r>
            <a:rPr lang="tr-TR" dirty="0"/>
            <a:t> </a:t>
          </a:r>
          <a:r>
            <a:rPr lang="tr-TR" dirty="0" err="1"/>
            <a:t>epitopes</a:t>
          </a:r>
          <a:r>
            <a:rPr lang="tr-TR" dirty="0"/>
            <a:t> </a:t>
          </a:r>
          <a:r>
            <a:rPr lang="tr-TR" dirty="0" err="1"/>
            <a:t>may</a:t>
          </a:r>
          <a:r>
            <a:rPr lang="tr-TR" dirty="0"/>
            <a:t> </a:t>
          </a:r>
          <a:r>
            <a:rPr lang="tr-TR" dirty="0" err="1"/>
            <a:t>provide</a:t>
          </a:r>
          <a:r>
            <a:rPr lang="tr-TR" dirty="0"/>
            <a:t> </a:t>
          </a:r>
          <a:r>
            <a:rPr lang="tr-TR" dirty="0" err="1"/>
            <a:t>longer</a:t>
          </a:r>
          <a:r>
            <a:rPr lang="tr-TR" dirty="0"/>
            <a:t> </a:t>
          </a:r>
          <a:r>
            <a:rPr lang="tr-TR" dirty="0" err="1"/>
            <a:t>lasting</a:t>
          </a:r>
          <a:r>
            <a:rPr lang="tr-TR" dirty="0"/>
            <a:t> </a:t>
          </a:r>
          <a:r>
            <a:rPr lang="tr-TR" dirty="0" err="1"/>
            <a:t>and</a:t>
          </a:r>
          <a:r>
            <a:rPr lang="tr-TR" dirty="0"/>
            <a:t> </a:t>
          </a:r>
          <a:r>
            <a:rPr lang="tr-TR" dirty="0" err="1"/>
            <a:t>stronger</a:t>
          </a:r>
          <a:r>
            <a:rPr lang="tr-TR" dirty="0"/>
            <a:t> </a:t>
          </a:r>
          <a:r>
            <a:rPr lang="tr-TR" dirty="0" err="1"/>
            <a:t>protection</a:t>
          </a:r>
          <a:r>
            <a:rPr lang="tr-TR" dirty="0"/>
            <a:t>.</a:t>
          </a:r>
          <a:endParaRPr lang="en-US" dirty="0"/>
        </a:p>
      </dgm:t>
    </dgm:pt>
    <dgm:pt modelId="{64288CE6-66DD-4D7E-BBA7-A0CA5C727032}" type="parTrans" cxnId="{1C9AA538-9FF1-4355-BCCC-28DE3E19FDA8}">
      <dgm:prSet/>
      <dgm:spPr/>
      <dgm:t>
        <a:bodyPr/>
        <a:lstStyle/>
        <a:p>
          <a:endParaRPr lang="en-US"/>
        </a:p>
      </dgm:t>
    </dgm:pt>
    <dgm:pt modelId="{15F352FD-6C20-423D-9FED-E7D027E8CC3A}" type="sibTrans" cxnId="{1C9AA538-9FF1-4355-BCCC-28DE3E19FDA8}">
      <dgm:prSet/>
      <dgm:spPr/>
      <dgm:t>
        <a:bodyPr/>
        <a:lstStyle/>
        <a:p>
          <a:endParaRPr lang="en-US"/>
        </a:p>
      </dgm:t>
    </dgm:pt>
    <dgm:pt modelId="{C3399536-3168-4345-BE8F-804179D551DF}" type="pres">
      <dgm:prSet presAssocID="{4551A7DF-F79A-452A-A3EF-9346437FC5DB}" presName="linear" presStyleCnt="0">
        <dgm:presLayoutVars>
          <dgm:animLvl val="lvl"/>
          <dgm:resizeHandles val="exact"/>
        </dgm:presLayoutVars>
      </dgm:prSet>
      <dgm:spPr/>
    </dgm:pt>
    <dgm:pt modelId="{5BD28D54-41DB-7847-95AC-54CF788B4D96}" type="pres">
      <dgm:prSet presAssocID="{2FA9CC11-319D-42F7-B4A4-EB3B38A3BA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75A77D-ACF6-B947-BAB5-82D933193B06}" type="pres">
      <dgm:prSet presAssocID="{7C9C841E-02BC-4758-8681-FC765EDFCF55}" presName="spacer" presStyleCnt="0"/>
      <dgm:spPr/>
    </dgm:pt>
    <dgm:pt modelId="{7CE8D206-A590-4A41-ADDF-3E80D960FE0A}" type="pres">
      <dgm:prSet presAssocID="{166F71A4-994A-4224-970C-FE1B7D17070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480B6F-A1B0-D647-920C-5B226F12DF45}" type="pres">
      <dgm:prSet presAssocID="{5C76DD02-2ADC-4E97-A815-A8EA36DB7D72}" presName="spacer" presStyleCnt="0"/>
      <dgm:spPr/>
    </dgm:pt>
    <dgm:pt modelId="{6F764E9A-79EF-2A4E-94C4-FD88E650A66B}" type="pres">
      <dgm:prSet presAssocID="{F2BEB0F5-9998-4152-B7F1-58FD12EE665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18AB53-EC1D-B044-96E0-DEC47E68BE4E}" type="pres">
      <dgm:prSet presAssocID="{D55A9BAF-A8D1-49E3-B0FF-82C1DF4B6968}" presName="spacer" presStyleCnt="0"/>
      <dgm:spPr/>
    </dgm:pt>
    <dgm:pt modelId="{6B3A9E5E-72BF-D94A-8686-E02291D7A0D1}" type="pres">
      <dgm:prSet presAssocID="{7BC0A797-E372-4D63-B21E-FF70B4020C3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5415E2D-46A9-174B-8C5D-5965A7B449BA}" type="presOf" srcId="{4551A7DF-F79A-452A-A3EF-9346437FC5DB}" destId="{C3399536-3168-4345-BE8F-804179D551DF}" srcOrd="0" destOrd="0" presId="urn:microsoft.com/office/officeart/2005/8/layout/vList2"/>
    <dgm:cxn modelId="{1C9AA538-9FF1-4355-BCCC-28DE3E19FDA8}" srcId="{4551A7DF-F79A-452A-A3EF-9346437FC5DB}" destId="{7BC0A797-E372-4D63-B21E-FF70B4020C38}" srcOrd="3" destOrd="0" parTransId="{64288CE6-66DD-4D7E-BBA7-A0CA5C727032}" sibTransId="{15F352FD-6C20-423D-9FED-E7D027E8CC3A}"/>
    <dgm:cxn modelId="{7DE3228D-180D-BE44-8E92-DEF9C95C1629}" type="presOf" srcId="{2FA9CC11-319D-42F7-B4A4-EB3B38A3BA8A}" destId="{5BD28D54-41DB-7847-95AC-54CF788B4D96}" srcOrd="0" destOrd="0" presId="urn:microsoft.com/office/officeart/2005/8/layout/vList2"/>
    <dgm:cxn modelId="{1832B39A-F90F-044E-8169-7225472BB8EC}" type="presOf" srcId="{7BC0A797-E372-4D63-B21E-FF70B4020C38}" destId="{6B3A9E5E-72BF-D94A-8686-E02291D7A0D1}" srcOrd="0" destOrd="0" presId="urn:microsoft.com/office/officeart/2005/8/layout/vList2"/>
    <dgm:cxn modelId="{3BADF6A8-D26C-4FD4-A589-F4A77784D278}" srcId="{4551A7DF-F79A-452A-A3EF-9346437FC5DB}" destId="{166F71A4-994A-4224-970C-FE1B7D170706}" srcOrd="1" destOrd="0" parTransId="{F4D225B9-A4FA-49C4-8C65-BD811C46B65E}" sibTransId="{5C76DD02-2ADC-4E97-A815-A8EA36DB7D72}"/>
    <dgm:cxn modelId="{696C07B2-51CA-4528-9A93-F5F08982F703}" srcId="{4551A7DF-F79A-452A-A3EF-9346437FC5DB}" destId="{2FA9CC11-319D-42F7-B4A4-EB3B38A3BA8A}" srcOrd="0" destOrd="0" parTransId="{D7DEA8A8-D865-435B-A8FB-8D721AF60A3E}" sibTransId="{7C9C841E-02BC-4758-8681-FC765EDFCF55}"/>
    <dgm:cxn modelId="{254842BD-A7EE-6845-AE46-1A24A340A7E1}" type="presOf" srcId="{F2BEB0F5-9998-4152-B7F1-58FD12EE6650}" destId="{6F764E9A-79EF-2A4E-94C4-FD88E650A66B}" srcOrd="0" destOrd="0" presId="urn:microsoft.com/office/officeart/2005/8/layout/vList2"/>
    <dgm:cxn modelId="{91A1F4C1-2A35-4673-9435-622E44D24266}" srcId="{4551A7DF-F79A-452A-A3EF-9346437FC5DB}" destId="{F2BEB0F5-9998-4152-B7F1-58FD12EE6650}" srcOrd="2" destOrd="0" parTransId="{91AB5458-3F5A-4505-814C-511E32FA6A9E}" sibTransId="{D55A9BAF-A8D1-49E3-B0FF-82C1DF4B6968}"/>
    <dgm:cxn modelId="{2EF600CF-F644-D149-A3C3-1A4608254614}" type="presOf" srcId="{166F71A4-994A-4224-970C-FE1B7D170706}" destId="{7CE8D206-A590-4A41-ADDF-3E80D960FE0A}" srcOrd="0" destOrd="0" presId="urn:microsoft.com/office/officeart/2005/8/layout/vList2"/>
    <dgm:cxn modelId="{2988D7ED-3EA8-C84A-A735-7BB2E89D6B45}" type="presParOf" srcId="{C3399536-3168-4345-BE8F-804179D551DF}" destId="{5BD28D54-41DB-7847-95AC-54CF788B4D96}" srcOrd="0" destOrd="0" presId="urn:microsoft.com/office/officeart/2005/8/layout/vList2"/>
    <dgm:cxn modelId="{6E69A003-34C0-5647-A4BE-3DCD65A7F873}" type="presParOf" srcId="{C3399536-3168-4345-BE8F-804179D551DF}" destId="{E675A77D-ACF6-B947-BAB5-82D933193B06}" srcOrd="1" destOrd="0" presId="urn:microsoft.com/office/officeart/2005/8/layout/vList2"/>
    <dgm:cxn modelId="{F5B2E798-50B9-8543-A6C5-5EC8371ECEE9}" type="presParOf" srcId="{C3399536-3168-4345-BE8F-804179D551DF}" destId="{7CE8D206-A590-4A41-ADDF-3E80D960FE0A}" srcOrd="2" destOrd="0" presId="urn:microsoft.com/office/officeart/2005/8/layout/vList2"/>
    <dgm:cxn modelId="{817AF5D0-2751-0C47-B03F-58F3C36F66D6}" type="presParOf" srcId="{C3399536-3168-4345-BE8F-804179D551DF}" destId="{C7480B6F-A1B0-D647-920C-5B226F12DF45}" srcOrd="3" destOrd="0" presId="urn:microsoft.com/office/officeart/2005/8/layout/vList2"/>
    <dgm:cxn modelId="{690D05E6-E7E7-994A-A380-8B62CEDDD831}" type="presParOf" srcId="{C3399536-3168-4345-BE8F-804179D551DF}" destId="{6F764E9A-79EF-2A4E-94C4-FD88E650A66B}" srcOrd="4" destOrd="0" presId="urn:microsoft.com/office/officeart/2005/8/layout/vList2"/>
    <dgm:cxn modelId="{A3F857E7-4213-124F-A86A-3C1FD0E6A8A9}" type="presParOf" srcId="{C3399536-3168-4345-BE8F-804179D551DF}" destId="{5B18AB53-EC1D-B044-96E0-DEC47E68BE4E}" srcOrd="5" destOrd="0" presId="urn:microsoft.com/office/officeart/2005/8/layout/vList2"/>
    <dgm:cxn modelId="{C63FBAD4-1DEB-6246-8DEB-DAE3E28558D4}" type="presParOf" srcId="{C3399536-3168-4345-BE8F-804179D551DF}" destId="{6B3A9E5E-72BF-D94A-8686-E02291D7A0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F6EC93-DF15-4B63-B090-9BA3ACD0389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1D2DA8-D357-436A-912E-9989EAAA6145}">
      <dgm:prSet/>
      <dgm:spPr/>
      <dgm:t>
        <a:bodyPr/>
        <a:lstStyle/>
        <a:p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desired</a:t>
          </a:r>
          <a:r>
            <a:rPr lang="tr-TR" dirty="0"/>
            <a:t> </a:t>
          </a:r>
          <a:r>
            <a:rPr lang="tr-TR" dirty="0" err="1"/>
            <a:t>antigen</a:t>
          </a:r>
          <a:r>
            <a:rPr lang="tr-TR" dirty="0"/>
            <a:t> can be </a:t>
          </a:r>
          <a:r>
            <a:rPr lang="tr-TR" dirty="0" err="1"/>
            <a:t>encapsulated</a:t>
          </a:r>
          <a:r>
            <a:rPr lang="tr-TR" dirty="0"/>
            <a:t> </a:t>
          </a:r>
          <a:r>
            <a:rPr lang="tr-TR" dirty="0" err="1"/>
            <a:t>within</a:t>
          </a:r>
          <a:r>
            <a:rPr lang="tr-TR" dirty="0"/>
            <a:t> </a:t>
          </a:r>
          <a:r>
            <a:rPr lang="tr-TR" dirty="0" err="1"/>
            <a:t>virosomes</a:t>
          </a:r>
          <a:r>
            <a:rPr lang="tr-TR" dirty="0"/>
            <a:t> </a:t>
          </a:r>
          <a:r>
            <a:rPr lang="tr-TR" dirty="0" err="1"/>
            <a:t>or</a:t>
          </a:r>
          <a:r>
            <a:rPr lang="tr-TR" dirty="0"/>
            <a:t> </a:t>
          </a:r>
          <a:r>
            <a:rPr lang="tr-TR" dirty="0" err="1"/>
            <a:t>bound</a:t>
          </a:r>
          <a:r>
            <a:rPr lang="tr-TR" dirty="0"/>
            <a:t> </a:t>
          </a:r>
          <a:r>
            <a:rPr lang="tr-TR" dirty="0" err="1"/>
            <a:t>outside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virosomes</a:t>
          </a:r>
          <a:r>
            <a:rPr lang="tr-TR" dirty="0"/>
            <a:t> </a:t>
          </a:r>
          <a:r>
            <a:rPr lang="tr-TR" dirty="0" err="1"/>
            <a:t>by</a:t>
          </a:r>
          <a:r>
            <a:rPr lang="tr-TR" dirty="0"/>
            <a:t> </a:t>
          </a:r>
          <a:r>
            <a:rPr lang="tr-TR" dirty="0" err="1"/>
            <a:t>hydrophobic</a:t>
          </a:r>
          <a:r>
            <a:rPr lang="tr-TR" dirty="0"/>
            <a:t> </a:t>
          </a:r>
          <a:r>
            <a:rPr lang="tr-TR" dirty="0" err="1"/>
            <a:t>interactions</a:t>
          </a:r>
          <a:endParaRPr lang="en-US" dirty="0"/>
        </a:p>
      </dgm:t>
    </dgm:pt>
    <dgm:pt modelId="{513A76E5-E990-4010-99DB-D6CC4D462DE6}" type="parTrans" cxnId="{E888D782-4EF3-464B-B030-755281C67598}">
      <dgm:prSet/>
      <dgm:spPr/>
      <dgm:t>
        <a:bodyPr/>
        <a:lstStyle/>
        <a:p>
          <a:endParaRPr lang="en-US"/>
        </a:p>
      </dgm:t>
    </dgm:pt>
    <dgm:pt modelId="{CD4808AB-5160-44CB-93AE-503E0C168EA8}" type="sibTrans" cxnId="{E888D782-4EF3-464B-B030-755281C67598}">
      <dgm:prSet/>
      <dgm:spPr/>
      <dgm:t>
        <a:bodyPr/>
        <a:lstStyle/>
        <a:p>
          <a:endParaRPr lang="en-US"/>
        </a:p>
      </dgm:t>
    </dgm:pt>
    <dgm:pt modelId="{D2AB9BD4-1DE8-4FEC-841B-41C868B9684A}">
      <dgm:prSet/>
      <dgm:spPr/>
      <dgm:t>
        <a:bodyPr/>
        <a:lstStyle/>
        <a:p>
          <a:r>
            <a:rPr lang="tr-TR" dirty="0" err="1"/>
            <a:t>Thus</a:t>
          </a:r>
          <a:r>
            <a:rPr lang="tr-TR" dirty="0"/>
            <a:t>, </a:t>
          </a:r>
          <a:r>
            <a:rPr lang="tr-TR" dirty="0" err="1"/>
            <a:t>they</a:t>
          </a:r>
          <a:r>
            <a:rPr lang="tr-TR" dirty="0"/>
            <a:t> </a:t>
          </a:r>
          <a:r>
            <a:rPr lang="tr-TR" dirty="0" err="1"/>
            <a:t>play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role of </a:t>
          </a:r>
          <a:r>
            <a:rPr lang="tr-TR" dirty="0" err="1"/>
            <a:t>both</a:t>
          </a:r>
          <a:r>
            <a:rPr lang="tr-TR" dirty="0"/>
            <a:t> a </a:t>
          </a:r>
          <a:r>
            <a:rPr lang="tr-TR" dirty="0" err="1"/>
            <a:t>carrier</a:t>
          </a:r>
          <a:r>
            <a:rPr lang="tr-TR" dirty="0"/>
            <a:t> </a:t>
          </a:r>
          <a:r>
            <a:rPr lang="tr-TR" dirty="0" err="1"/>
            <a:t>and</a:t>
          </a:r>
          <a:r>
            <a:rPr lang="tr-TR" dirty="0"/>
            <a:t> an </a:t>
          </a:r>
          <a:r>
            <a:rPr lang="tr-TR" dirty="0" err="1"/>
            <a:t>adjuvant</a:t>
          </a:r>
          <a:r>
            <a:rPr lang="tr-TR" dirty="0"/>
            <a:t> in </a:t>
          </a:r>
          <a:r>
            <a:rPr lang="tr-TR" dirty="0" err="1"/>
            <a:t>triggering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immune</a:t>
          </a:r>
          <a:r>
            <a:rPr lang="tr-TR" dirty="0"/>
            <a:t> </a:t>
          </a:r>
          <a:r>
            <a:rPr lang="tr-TR" dirty="0" err="1"/>
            <a:t>system</a:t>
          </a:r>
          <a:r>
            <a:rPr lang="tr-TR" dirty="0"/>
            <a:t>.</a:t>
          </a:r>
          <a:endParaRPr lang="en-US" dirty="0"/>
        </a:p>
      </dgm:t>
    </dgm:pt>
    <dgm:pt modelId="{768009B7-4E89-4B59-999B-6C01B4ED6C24}" type="parTrans" cxnId="{97ACA5A8-223D-4FF9-9D47-1EDE4E488AB3}">
      <dgm:prSet/>
      <dgm:spPr/>
      <dgm:t>
        <a:bodyPr/>
        <a:lstStyle/>
        <a:p>
          <a:endParaRPr lang="en-US"/>
        </a:p>
      </dgm:t>
    </dgm:pt>
    <dgm:pt modelId="{8B8610AB-17B9-4C35-907D-4A4192F00CD0}" type="sibTrans" cxnId="{97ACA5A8-223D-4FF9-9D47-1EDE4E488AB3}">
      <dgm:prSet/>
      <dgm:spPr/>
      <dgm:t>
        <a:bodyPr/>
        <a:lstStyle/>
        <a:p>
          <a:endParaRPr lang="en-US"/>
        </a:p>
      </dgm:t>
    </dgm:pt>
    <dgm:pt modelId="{DB007D60-7AED-7441-9A44-D6BB3D0E5FAB}" type="pres">
      <dgm:prSet presAssocID="{7DF6EC93-DF15-4B63-B090-9BA3ACD03897}" presName="linear" presStyleCnt="0">
        <dgm:presLayoutVars>
          <dgm:animLvl val="lvl"/>
          <dgm:resizeHandles val="exact"/>
        </dgm:presLayoutVars>
      </dgm:prSet>
      <dgm:spPr/>
    </dgm:pt>
    <dgm:pt modelId="{37D7F299-E5FD-F149-89A1-95BD3F9551C4}" type="pres">
      <dgm:prSet presAssocID="{8E1D2DA8-D357-436A-912E-9989EAAA61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E440576-096E-6141-9C83-513DBBA4A7F0}" type="pres">
      <dgm:prSet presAssocID="{CD4808AB-5160-44CB-93AE-503E0C168EA8}" presName="spacer" presStyleCnt="0"/>
      <dgm:spPr/>
    </dgm:pt>
    <dgm:pt modelId="{1223FCBE-ABB5-FA4E-9D95-32F065E97A3F}" type="pres">
      <dgm:prSet presAssocID="{D2AB9BD4-1DE8-4FEC-841B-41C868B9684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16EC825-601D-0444-9C99-664DDDCB07ED}" type="presOf" srcId="{8E1D2DA8-D357-436A-912E-9989EAAA6145}" destId="{37D7F299-E5FD-F149-89A1-95BD3F9551C4}" srcOrd="0" destOrd="0" presId="urn:microsoft.com/office/officeart/2005/8/layout/vList2"/>
    <dgm:cxn modelId="{DB7BA96B-9C00-244F-8003-A7A14B4C19DD}" type="presOf" srcId="{D2AB9BD4-1DE8-4FEC-841B-41C868B9684A}" destId="{1223FCBE-ABB5-FA4E-9D95-32F065E97A3F}" srcOrd="0" destOrd="0" presId="urn:microsoft.com/office/officeart/2005/8/layout/vList2"/>
    <dgm:cxn modelId="{E888D782-4EF3-464B-B030-755281C67598}" srcId="{7DF6EC93-DF15-4B63-B090-9BA3ACD03897}" destId="{8E1D2DA8-D357-436A-912E-9989EAAA6145}" srcOrd="0" destOrd="0" parTransId="{513A76E5-E990-4010-99DB-D6CC4D462DE6}" sibTransId="{CD4808AB-5160-44CB-93AE-503E0C168EA8}"/>
    <dgm:cxn modelId="{97ACA5A8-223D-4FF9-9D47-1EDE4E488AB3}" srcId="{7DF6EC93-DF15-4B63-B090-9BA3ACD03897}" destId="{D2AB9BD4-1DE8-4FEC-841B-41C868B9684A}" srcOrd="1" destOrd="0" parTransId="{768009B7-4E89-4B59-999B-6C01B4ED6C24}" sibTransId="{8B8610AB-17B9-4C35-907D-4A4192F00CD0}"/>
    <dgm:cxn modelId="{9E2992EA-B79E-AE4C-9037-1799AC26EF41}" type="presOf" srcId="{7DF6EC93-DF15-4B63-B090-9BA3ACD03897}" destId="{DB007D60-7AED-7441-9A44-D6BB3D0E5FAB}" srcOrd="0" destOrd="0" presId="urn:microsoft.com/office/officeart/2005/8/layout/vList2"/>
    <dgm:cxn modelId="{DE965B60-8D7D-DC45-981B-0D8BE41A2B49}" type="presParOf" srcId="{DB007D60-7AED-7441-9A44-D6BB3D0E5FAB}" destId="{37D7F299-E5FD-F149-89A1-95BD3F9551C4}" srcOrd="0" destOrd="0" presId="urn:microsoft.com/office/officeart/2005/8/layout/vList2"/>
    <dgm:cxn modelId="{DCD85E6E-CA30-D045-9CB5-EAAAF9B9F5E9}" type="presParOf" srcId="{DB007D60-7AED-7441-9A44-D6BB3D0E5FAB}" destId="{EE440576-096E-6141-9C83-513DBBA4A7F0}" srcOrd="1" destOrd="0" presId="urn:microsoft.com/office/officeart/2005/8/layout/vList2"/>
    <dgm:cxn modelId="{4EB8A608-47AD-7747-9CF3-555940651AE5}" type="presParOf" srcId="{DB007D60-7AED-7441-9A44-D6BB3D0E5FAB}" destId="{1223FCBE-ABB5-FA4E-9D95-32F065E97A3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34554-B8C4-8547-AA77-4C070D2E0F15}">
      <dsp:nvSpPr>
        <dsp:cNvPr id="0" name=""/>
        <dsp:cNvSpPr/>
      </dsp:nvSpPr>
      <dsp:spPr>
        <a:xfrm>
          <a:off x="0" y="218079"/>
          <a:ext cx="4939867" cy="16415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 err="1"/>
            <a:t>They</a:t>
          </a:r>
          <a:r>
            <a:rPr lang="tr-TR" sz="2300" kern="1200" dirty="0"/>
            <a:t> </a:t>
          </a:r>
          <a:r>
            <a:rPr lang="tr-TR" sz="2300" kern="1200" dirty="0" err="1"/>
            <a:t>are</a:t>
          </a:r>
          <a:r>
            <a:rPr lang="tr-TR" sz="2300" kern="1200" dirty="0"/>
            <a:t> </a:t>
          </a:r>
          <a:r>
            <a:rPr lang="tr-TR" sz="2300" kern="1200" dirty="0" err="1"/>
            <a:t>substances</a:t>
          </a:r>
          <a:r>
            <a:rPr lang="tr-TR" sz="2300" kern="1200" dirty="0"/>
            <a:t> </a:t>
          </a:r>
          <a:r>
            <a:rPr lang="tr-TR" sz="2300" kern="1200" dirty="0" err="1"/>
            <a:t>that</a:t>
          </a:r>
          <a:r>
            <a:rPr lang="tr-TR" sz="2300" kern="1200" dirty="0"/>
            <a:t> </a:t>
          </a:r>
          <a:r>
            <a:rPr lang="tr-TR" sz="2300" kern="1200" dirty="0" err="1"/>
            <a:t>make</a:t>
          </a:r>
          <a:r>
            <a:rPr lang="tr-TR" sz="2300" kern="1200" dirty="0"/>
            <a:t> </a:t>
          </a:r>
          <a:r>
            <a:rPr lang="tr-TR" sz="2300" kern="1200" dirty="0" err="1"/>
            <a:t>the</a:t>
          </a:r>
          <a:r>
            <a:rPr lang="tr-TR" sz="2300" kern="1200" dirty="0"/>
            <a:t> body </a:t>
          </a:r>
          <a:r>
            <a:rPr lang="tr-TR" sz="2300" kern="1200" dirty="0" err="1"/>
            <a:t>active</a:t>
          </a:r>
          <a:r>
            <a:rPr lang="tr-TR" sz="2300" kern="1200" dirty="0"/>
            <a:t> </a:t>
          </a:r>
          <a:r>
            <a:rPr lang="tr-TR" sz="2300" kern="1200" dirty="0" err="1"/>
            <a:t>immunity</a:t>
          </a:r>
          <a:r>
            <a:rPr lang="tr-TR" sz="2300" kern="1200" dirty="0"/>
            <a:t> </a:t>
          </a:r>
          <a:r>
            <a:rPr lang="tr-TR" sz="2300" kern="1200" dirty="0" err="1"/>
            <a:t>against</a:t>
          </a:r>
          <a:r>
            <a:rPr lang="tr-TR" sz="2300" kern="1200" dirty="0"/>
            <a:t> </a:t>
          </a:r>
          <a:r>
            <a:rPr lang="tr-TR" sz="2300" kern="1200" dirty="0" err="1"/>
            <a:t>diseases</a:t>
          </a:r>
          <a:r>
            <a:rPr lang="tr-TR" sz="2300" kern="1200" dirty="0"/>
            <a:t> </a:t>
          </a:r>
          <a:r>
            <a:rPr lang="tr-TR" sz="2300" kern="1200" dirty="0" err="1"/>
            <a:t>by</a:t>
          </a:r>
          <a:r>
            <a:rPr lang="tr-TR" sz="2300" kern="1200" dirty="0"/>
            <a:t> </a:t>
          </a:r>
          <a:r>
            <a:rPr lang="tr-TR" sz="2300" kern="1200" dirty="0" err="1"/>
            <a:t>stimulating</a:t>
          </a:r>
          <a:r>
            <a:rPr lang="tr-TR" sz="2300" kern="1200" dirty="0"/>
            <a:t> </a:t>
          </a:r>
          <a:r>
            <a:rPr lang="tr-TR" sz="2300" kern="1200" dirty="0" err="1"/>
            <a:t>the</a:t>
          </a:r>
          <a:r>
            <a:rPr lang="tr-TR" sz="2300" kern="1200" dirty="0"/>
            <a:t> </a:t>
          </a:r>
          <a:r>
            <a:rPr lang="tr-TR" sz="2300" kern="1200" dirty="0" err="1"/>
            <a:t>immune</a:t>
          </a:r>
          <a:r>
            <a:rPr lang="tr-TR" sz="2300" kern="1200" dirty="0"/>
            <a:t> </a:t>
          </a:r>
          <a:r>
            <a:rPr lang="tr-TR" sz="2300" kern="1200" dirty="0" err="1"/>
            <a:t>system</a:t>
          </a:r>
          <a:r>
            <a:rPr lang="tr-TR" sz="2300" kern="1200" dirty="0"/>
            <a:t> in </a:t>
          </a:r>
          <a:r>
            <a:rPr lang="tr-TR" sz="2300" kern="1200" dirty="0" err="1"/>
            <a:t>the</a:t>
          </a:r>
          <a:r>
            <a:rPr lang="tr-TR" sz="2300" kern="1200" dirty="0"/>
            <a:t> </a:t>
          </a:r>
          <a:r>
            <a:rPr lang="tr-TR" sz="2300" kern="1200" dirty="0" err="1"/>
            <a:t>living</a:t>
          </a:r>
          <a:r>
            <a:rPr lang="tr-TR" sz="2300" kern="1200" dirty="0"/>
            <a:t> </a:t>
          </a:r>
          <a:r>
            <a:rPr lang="tr-TR" sz="2300" kern="1200" dirty="0" err="1"/>
            <a:t>thing</a:t>
          </a:r>
          <a:r>
            <a:rPr lang="tr-TR" sz="2300" kern="1200" dirty="0"/>
            <a:t> </a:t>
          </a:r>
          <a:r>
            <a:rPr lang="tr-TR" sz="2300" kern="1200" dirty="0" err="1"/>
            <a:t>they</a:t>
          </a:r>
          <a:r>
            <a:rPr lang="tr-TR" sz="2300" kern="1200" dirty="0"/>
            <a:t> </a:t>
          </a:r>
          <a:r>
            <a:rPr lang="tr-TR" sz="2300" kern="1200" dirty="0" err="1"/>
            <a:t>are</a:t>
          </a:r>
          <a:r>
            <a:rPr lang="tr-TR" sz="2300" kern="1200" dirty="0"/>
            <a:t> </a:t>
          </a:r>
          <a:r>
            <a:rPr lang="tr-TR" sz="2300" kern="1200" dirty="0" err="1"/>
            <a:t>given</a:t>
          </a:r>
          <a:r>
            <a:rPr lang="tr-TR" sz="2300" kern="1200" dirty="0"/>
            <a:t>.</a:t>
          </a:r>
          <a:endParaRPr lang="en-US" sz="2300" kern="1200" dirty="0"/>
        </a:p>
      </dsp:txBody>
      <dsp:txXfrm>
        <a:off x="80132" y="298211"/>
        <a:ext cx="4779603" cy="1481245"/>
      </dsp:txXfrm>
    </dsp:sp>
    <dsp:sp modelId="{1B762509-2930-794B-A1CB-CD6E8AFA00BA}">
      <dsp:nvSpPr>
        <dsp:cNvPr id="0" name=""/>
        <dsp:cNvSpPr/>
      </dsp:nvSpPr>
      <dsp:spPr>
        <a:xfrm>
          <a:off x="0" y="1925829"/>
          <a:ext cx="4939867" cy="16415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 err="1"/>
            <a:t>It</a:t>
          </a:r>
          <a:r>
            <a:rPr lang="tr-TR" sz="2300" kern="1200" dirty="0"/>
            <a:t> </a:t>
          </a:r>
          <a:r>
            <a:rPr lang="tr-TR" sz="2300" kern="1200" dirty="0" err="1"/>
            <a:t>contains</a:t>
          </a:r>
          <a:r>
            <a:rPr lang="tr-TR" sz="2300" kern="1200" dirty="0"/>
            <a:t> </a:t>
          </a:r>
          <a:r>
            <a:rPr lang="tr-TR" sz="2300" kern="1200" dirty="0" err="1"/>
            <a:t>biological</a:t>
          </a:r>
          <a:r>
            <a:rPr lang="tr-TR" sz="2300" kern="1200" dirty="0"/>
            <a:t> </a:t>
          </a:r>
          <a:r>
            <a:rPr lang="tr-TR" sz="2300" kern="1200" dirty="0" err="1"/>
            <a:t>substances</a:t>
          </a:r>
          <a:r>
            <a:rPr lang="tr-TR" sz="2300" kern="1200" dirty="0"/>
            <a:t> </a:t>
          </a:r>
          <a:r>
            <a:rPr lang="tr-TR" sz="2300" kern="1200" dirty="0" err="1"/>
            <a:t>that</a:t>
          </a:r>
          <a:r>
            <a:rPr lang="tr-TR" sz="2300" kern="1200" dirty="0"/>
            <a:t> </a:t>
          </a:r>
          <a:r>
            <a:rPr lang="tr-TR" sz="2300" kern="1200" dirty="0" err="1"/>
            <a:t>are</a:t>
          </a:r>
          <a:r>
            <a:rPr lang="tr-TR" sz="2300" kern="1200" dirty="0"/>
            <a:t> </a:t>
          </a:r>
          <a:r>
            <a:rPr lang="tr-TR" sz="2300" kern="1200" dirty="0" err="1"/>
            <a:t>applied</a:t>
          </a:r>
          <a:r>
            <a:rPr lang="tr-TR" sz="2300" kern="1200" dirty="0"/>
            <a:t> </a:t>
          </a:r>
          <a:r>
            <a:rPr lang="tr-TR" sz="2300" kern="1200" dirty="0" err="1"/>
            <a:t>to</a:t>
          </a:r>
          <a:r>
            <a:rPr lang="tr-TR" sz="2300" kern="1200" dirty="0"/>
            <a:t> </a:t>
          </a:r>
          <a:r>
            <a:rPr lang="tr-TR" sz="2300" kern="1200" dirty="0" err="1"/>
            <a:t>healthy</a:t>
          </a:r>
          <a:r>
            <a:rPr lang="tr-TR" sz="2300" kern="1200" dirty="0"/>
            <a:t> </a:t>
          </a:r>
          <a:r>
            <a:rPr lang="tr-TR" sz="2300" kern="1200" dirty="0" err="1"/>
            <a:t>and</a:t>
          </a:r>
          <a:r>
            <a:rPr lang="tr-TR" sz="2300" kern="1200" dirty="0"/>
            <a:t> at-risk </a:t>
          </a:r>
          <a:r>
            <a:rPr lang="tr-TR" sz="2300" kern="1200" dirty="0" err="1"/>
            <a:t>persons</a:t>
          </a:r>
          <a:r>
            <a:rPr lang="tr-TR" sz="2300" kern="1200" dirty="0"/>
            <a:t> (</a:t>
          </a:r>
          <a:r>
            <a:rPr lang="tr-TR" sz="2300" kern="1200" dirty="0" err="1"/>
            <a:t>infants</a:t>
          </a:r>
          <a:r>
            <a:rPr lang="tr-TR" sz="2300" kern="1200" dirty="0"/>
            <a:t>, </a:t>
          </a:r>
          <a:r>
            <a:rPr lang="tr-TR" sz="2300" kern="1200" dirty="0" err="1"/>
            <a:t>pregnant</a:t>
          </a:r>
          <a:r>
            <a:rPr lang="tr-TR" sz="2300" kern="1200" dirty="0"/>
            <a:t> </a:t>
          </a:r>
          <a:r>
            <a:rPr lang="tr-TR" sz="2300" kern="1200" dirty="0" err="1"/>
            <a:t>women</a:t>
          </a:r>
          <a:r>
            <a:rPr lang="tr-TR" sz="2300" kern="1200" dirty="0"/>
            <a:t>, </a:t>
          </a:r>
          <a:r>
            <a:rPr lang="tr-TR" sz="2300" kern="1200" dirty="0" err="1"/>
            <a:t>healthcare</a:t>
          </a:r>
          <a:r>
            <a:rPr lang="tr-TR" sz="2300" kern="1200" dirty="0"/>
            <a:t> </a:t>
          </a:r>
          <a:r>
            <a:rPr lang="tr-TR" sz="2300" kern="1200" dirty="0" err="1"/>
            <a:t>personnel</a:t>
          </a:r>
          <a:r>
            <a:rPr lang="tr-TR" sz="2300" kern="1200" dirty="0"/>
            <a:t>, </a:t>
          </a:r>
          <a:r>
            <a:rPr lang="tr-TR" sz="2300" kern="1200" dirty="0" err="1"/>
            <a:t>etc</a:t>
          </a:r>
          <a:r>
            <a:rPr lang="tr-TR" sz="2300" kern="1200" dirty="0"/>
            <a:t>.)</a:t>
          </a:r>
          <a:endParaRPr lang="en-US" sz="2300" kern="1200" dirty="0"/>
        </a:p>
      </dsp:txBody>
      <dsp:txXfrm>
        <a:off x="80132" y="2005961"/>
        <a:ext cx="4779603" cy="1481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0D069-AFE4-E949-B392-86FEA9E11AE6}">
      <dsp:nvSpPr>
        <dsp:cNvPr id="0" name=""/>
        <dsp:cNvSpPr/>
      </dsp:nvSpPr>
      <dsp:spPr>
        <a:xfrm>
          <a:off x="0" y="1042993"/>
          <a:ext cx="4885203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•  </a:t>
          </a:r>
          <a:r>
            <a:rPr lang="tr-TR" sz="2400" kern="1200" dirty="0" err="1"/>
            <a:t>The</a:t>
          </a:r>
          <a:r>
            <a:rPr lang="tr-TR" sz="2400" kern="1200" dirty="0"/>
            <a:t> </a:t>
          </a:r>
          <a:r>
            <a:rPr lang="tr-TR" sz="2400" kern="1200" dirty="0" err="1"/>
            <a:t>most</a:t>
          </a:r>
          <a:r>
            <a:rPr lang="tr-TR" sz="2400" kern="1200" dirty="0"/>
            <a:t> </a:t>
          </a:r>
          <a:r>
            <a:rPr lang="tr-TR" sz="2400" kern="1200" dirty="0" err="1"/>
            <a:t>frequently</a:t>
          </a:r>
          <a:r>
            <a:rPr lang="tr-TR" sz="2400" kern="1200" dirty="0"/>
            <a:t> </a:t>
          </a:r>
          <a:r>
            <a:rPr lang="tr-TR" sz="2400" kern="1200" dirty="0" err="1"/>
            <a:t>used</a:t>
          </a:r>
          <a:r>
            <a:rPr lang="tr-TR" sz="2400" kern="1200" dirty="0"/>
            <a:t> </a:t>
          </a:r>
          <a:r>
            <a:rPr lang="tr-TR" sz="2400" kern="1200" dirty="0" err="1"/>
            <a:t>vaccines</a:t>
          </a:r>
          <a:endParaRPr lang="en-US" sz="2400" kern="1200" dirty="0"/>
        </a:p>
      </dsp:txBody>
      <dsp:txXfrm>
        <a:off x="28100" y="1071093"/>
        <a:ext cx="4829003" cy="519439"/>
      </dsp:txXfrm>
    </dsp:sp>
    <dsp:sp modelId="{5AD65AB5-4CB0-D448-946A-CD213FF73A39}">
      <dsp:nvSpPr>
        <dsp:cNvPr id="0" name=""/>
        <dsp:cNvSpPr/>
      </dsp:nvSpPr>
      <dsp:spPr>
        <a:xfrm>
          <a:off x="0" y="1687753"/>
          <a:ext cx="4885203" cy="575639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•  </a:t>
          </a:r>
          <a:r>
            <a:rPr lang="tr-TR" sz="2400" kern="1200" dirty="0" err="1"/>
            <a:t>Classical</a:t>
          </a:r>
          <a:r>
            <a:rPr lang="tr-TR" sz="2400" kern="1200" dirty="0"/>
            <a:t> </a:t>
          </a:r>
          <a:r>
            <a:rPr lang="tr-TR" sz="2400" kern="1200" dirty="0" err="1"/>
            <a:t>methods</a:t>
          </a:r>
          <a:endParaRPr lang="en-US" sz="2400" kern="1200" dirty="0"/>
        </a:p>
      </dsp:txBody>
      <dsp:txXfrm>
        <a:off x="28100" y="1715853"/>
        <a:ext cx="4829003" cy="519439"/>
      </dsp:txXfrm>
    </dsp:sp>
    <dsp:sp modelId="{796385AB-DAF6-4E47-99AE-BFC689C9A324}">
      <dsp:nvSpPr>
        <dsp:cNvPr id="0" name=""/>
        <dsp:cNvSpPr/>
      </dsp:nvSpPr>
      <dsp:spPr>
        <a:xfrm>
          <a:off x="0" y="2332513"/>
          <a:ext cx="4885203" cy="575639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1.  Live </a:t>
          </a:r>
          <a:r>
            <a:rPr lang="tr-TR" sz="2400" kern="1200" dirty="0" err="1"/>
            <a:t>vaccines</a:t>
          </a:r>
          <a:endParaRPr lang="en-US" sz="2400" kern="1200" dirty="0"/>
        </a:p>
      </dsp:txBody>
      <dsp:txXfrm>
        <a:off x="28100" y="2360613"/>
        <a:ext cx="4829003" cy="519439"/>
      </dsp:txXfrm>
    </dsp:sp>
    <dsp:sp modelId="{3B8F4A38-7F9D-6043-92E9-6EA353FE79BD}">
      <dsp:nvSpPr>
        <dsp:cNvPr id="0" name=""/>
        <dsp:cNvSpPr/>
      </dsp:nvSpPr>
      <dsp:spPr>
        <a:xfrm>
          <a:off x="0" y="2977272"/>
          <a:ext cx="4885203" cy="575639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2.  </a:t>
          </a:r>
          <a:r>
            <a:rPr lang="tr-TR" sz="2400" kern="1200" dirty="0" err="1"/>
            <a:t>Inactivated</a:t>
          </a:r>
          <a:r>
            <a:rPr lang="tr-TR" sz="2400" kern="1200" dirty="0"/>
            <a:t> </a:t>
          </a:r>
          <a:r>
            <a:rPr lang="tr-TR" sz="2400" kern="1200" dirty="0" err="1"/>
            <a:t>vaccines</a:t>
          </a:r>
          <a:endParaRPr lang="en-US" sz="2400" kern="1200" dirty="0"/>
        </a:p>
      </dsp:txBody>
      <dsp:txXfrm>
        <a:off x="28100" y="3005372"/>
        <a:ext cx="4829003" cy="519439"/>
      </dsp:txXfrm>
    </dsp:sp>
    <dsp:sp modelId="{A74BAB85-5D17-7F45-988F-CFC5E3A5070A}">
      <dsp:nvSpPr>
        <dsp:cNvPr id="0" name=""/>
        <dsp:cNvSpPr/>
      </dsp:nvSpPr>
      <dsp:spPr>
        <a:xfrm>
          <a:off x="0" y="3622033"/>
          <a:ext cx="4885203" cy="575639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3.  </a:t>
          </a:r>
          <a:r>
            <a:rPr lang="tr-TR" sz="2400" kern="1200" dirty="0" err="1"/>
            <a:t>Toksoid</a:t>
          </a:r>
          <a:r>
            <a:rPr lang="tr-TR" sz="2400" kern="1200" dirty="0"/>
            <a:t> </a:t>
          </a:r>
          <a:r>
            <a:rPr lang="tr-TR" sz="2400" kern="1200" dirty="0" err="1"/>
            <a:t>vaccines</a:t>
          </a:r>
          <a:r>
            <a:rPr lang="tr-TR" sz="2400" kern="1200" dirty="0"/>
            <a:t> </a:t>
          </a:r>
          <a:endParaRPr lang="en-US" sz="2400" kern="1200" dirty="0"/>
        </a:p>
      </dsp:txBody>
      <dsp:txXfrm>
        <a:off x="28100" y="3650133"/>
        <a:ext cx="4829003" cy="519439"/>
      </dsp:txXfrm>
    </dsp:sp>
    <dsp:sp modelId="{6AB897E9-DB8D-E845-A66F-739E39FF13D2}">
      <dsp:nvSpPr>
        <dsp:cNvPr id="0" name=""/>
        <dsp:cNvSpPr/>
      </dsp:nvSpPr>
      <dsp:spPr>
        <a:xfrm>
          <a:off x="0" y="4266792"/>
          <a:ext cx="4885203" cy="57563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4.  </a:t>
          </a:r>
          <a:r>
            <a:rPr lang="tr-TR" sz="2400" kern="1200" dirty="0" err="1"/>
            <a:t>Subunit</a:t>
          </a:r>
          <a:r>
            <a:rPr lang="tr-TR" sz="2400" kern="1200" dirty="0"/>
            <a:t> </a:t>
          </a:r>
          <a:r>
            <a:rPr lang="tr-TR" sz="2400" kern="1200" dirty="0" err="1"/>
            <a:t>vaccines</a:t>
          </a:r>
          <a:endParaRPr lang="en-US" sz="2400" kern="1200" dirty="0"/>
        </a:p>
      </dsp:txBody>
      <dsp:txXfrm>
        <a:off x="28100" y="4294892"/>
        <a:ext cx="4829003" cy="519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756A4-A3AC-4D48-831F-F21345340428}">
      <dsp:nvSpPr>
        <dsp:cNvPr id="0" name=""/>
        <dsp:cNvSpPr/>
      </dsp:nvSpPr>
      <dsp:spPr>
        <a:xfrm>
          <a:off x="0" y="3127"/>
          <a:ext cx="58815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D7C67-D76D-8944-8D6B-FCC9E9814862}">
      <dsp:nvSpPr>
        <dsp:cNvPr id="0" name=""/>
        <dsp:cNvSpPr/>
      </dsp:nvSpPr>
      <dsp:spPr>
        <a:xfrm>
          <a:off x="0" y="3127"/>
          <a:ext cx="5881538" cy="106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•  </a:t>
          </a:r>
          <a:r>
            <a:rPr lang="tr-TR" sz="2000" kern="1200" dirty="0" err="1"/>
            <a:t>Contains</a:t>
          </a:r>
          <a:r>
            <a:rPr lang="tr-TR" sz="2000" kern="1200" dirty="0"/>
            <a:t> </a:t>
          </a:r>
          <a:r>
            <a:rPr lang="tr-TR" sz="2000" kern="1200" dirty="0" err="1"/>
            <a:t>live</a:t>
          </a:r>
          <a:r>
            <a:rPr lang="tr-TR" sz="2000" kern="1200" dirty="0"/>
            <a:t> </a:t>
          </a:r>
          <a:r>
            <a:rPr lang="tr-TR" sz="2000" kern="1200" dirty="0" err="1"/>
            <a:t>microorganisms</a:t>
          </a:r>
          <a:r>
            <a:rPr lang="tr-TR" sz="2000" kern="1200" dirty="0"/>
            <a:t>, </a:t>
          </a:r>
          <a:r>
            <a:rPr lang="tr-TR" sz="2000" kern="1200" dirty="0" err="1"/>
            <a:t>eg</a:t>
          </a:r>
          <a:r>
            <a:rPr lang="tr-TR" sz="2000" kern="1200" dirty="0"/>
            <a:t>. </a:t>
          </a:r>
          <a:r>
            <a:rPr lang="tr-TR" sz="2000" kern="1200" dirty="0" err="1"/>
            <a:t>Viruses</a:t>
          </a:r>
          <a:endParaRPr lang="en-US" sz="2000" kern="1200" dirty="0"/>
        </a:p>
      </dsp:txBody>
      <dsp:txXfrm>
        <a:off x="0" y="3127"/>
        <a:ext cx="5881538" cy="1066364"/>
      </dsp:txXfrm>
    </dsp:sp>
    <dsp:sp modelId="{00514F97-0C64-6142-BFB8-680DE27EF7AE}">
      <dsp:nvSpPr>
        <dsp:cNvPr id="0" name=""/>
        <dsp:cNvSpPr/>
      </dsp:nvSpPr>
      <dsp:spPr>
        <a:xfrm>
          <a:off x="0" y="1069491"/>
          <a:ext cx="5881538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31C92-4F2B-BD4D-B215-5DE6DD145291}">
      <dsp:nvSpPr>
        <dsp:cNvPr id="0" name=""/>
        <dsp:cNvSpPr/>
      </dsp:nvSpPr>
      <dsp:spPr>
        <a:xfrm>
          <a:off x="0" y="1069491"/>
          <a:ext cx="5881538" cy="106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•  </a:t>
          </a:r>
          <a:r>
            <a:rPr lang="tr-TR" sz="2000" kern="1200" dirty="0" err="1"/>
            <a:t>stimulate</a:t>
          </a:r>
          <a:r>
            <a:rPr lang="tr-TR" sz="2000" kern="1200" dirty="0"/>
            <a:t> </a:t>
          </a:r>
          <a:r>
            <a:rPr lang="tr-TR" sz="2000" kern="1200" dirty="0" err="1"/>
            <a:t>cellular</a:t>
          </a:r>
          <a:r>
            <a:rPr lang="tr-TR" sz="2000" kern="1200" dirty="0"/>
            <a:t> </a:t>
          </a:r>
          <a:r>
            <a:rPr lang="tr-TR" sz="2000" kern="1200" dirty="0" err="1"/>
            <a:t>immune</a:t>
          </a:r>
          <a:r>
            <a:rPr lang="tr-TR" sz="2000" kern="1200" dirty="0"/>
            <a:t> </a:t>
          </a:r>
          <a:r>
            <a:rPr lang="tr-TR" sz="2000" kern="1200" dirty="0" err="1"/>
            <a:t>response</a:t>
          </a:r>
          <a:r>
            <a:rPr lang="tr-TR" sz="2000" kern="1200" dirty="0"/>
            <a:t> </a:t>
          </a:r>
          <a:r>
            <a:rPr lang="tr-TR" sz="2000" kern="1200" dirty="0" err="1"/>
            <a:t>dominated</a:t>
          </a:r>
          <a:r>
            <a:rPr lang="tr-TR" sz="2000" kern="1200" dirty="0"/>
            <a:t> </a:t>
          </a:r>
          <a:r>
            <a:rPr lang="tr-TR" sz="2000" kern="1200" dirty="0" err="1"/>
            <a:t>by</a:t>
          </a:r>
          <a:r>
            <a:rPr lang="tr-TR" sz="2000" kern="1200" dirty="0"/>
            <a:t> </a:t>
          </a:r>
          <a:r>
            <a:rPr lang="tr-TR" sz="2000" b="1" kern="1200" dirty="0" err="1">
              <a:solidFill>
                <a:srgbClr val="7030A0"/>
              </a:solidFill>
            </a:rPr>
            <a:t>cytotoxic</a:t>
          </a:r>
          <a:r>
            <a:rPr lang="tr-TR" sz="2000" b="1" kern="1200" dirty="0">
              <a:solidFill>
                <a:srgbClr val="7030A0"/>
              </a:solidFill>
            </a:rPr>
            <a:t> T </a:t>
          </a:r>
          <a:r>
            <a:rPr lang="tr-TR" sz="2000" b="1" kern="1200" dirty="0" err="1">
              <a:solidFill>
                <a:srgbClr val="7030A0"/>
              </a:solidFill>
            </a:rPr>
            <a:t>lymphocytes</a:t>
          </a:r>
          <a:endParaRPr lang="en-US" sz="2000" b="1" kern="1200" dirty="0">
            <a:solidFill>
              <a:srgbClr val="7030A0"/>
            </a:solidFill>
          </a:endParaRPr>
        </a:p>
      </dsp:txBody>
      <dsp:txXfrm>
        <a:off x="0" y="1069491"/>
        <a:ext cx="5881538" cy="1066364"/>
      </dsp:txXfrm>
    </dsp:sp>
    <dsp:sp modelId="{27C05325-5588-5E46-B037-F5A7F403B38E}">
      <dsp:nvSpPr>
        <dsp:cNvPr id="0" name=""/>
        <dsp:cNvSpPr/>
      </dsp:nvSpPr>
      <dsp:spPr>
        <a:xfrm>
          <a:off x="0" y="2135855"/>
          <a:ext cx="5881538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04DD4-8D28-284B-86E5-239B8CF9B245}">
      <dsp:nvSpPr>
        <dsp:cNvPr id="0" name=""/>
        <dsp:cNvSpPr/>
      </dsp:nvSpPr>
      <dsp:spPr>
        <a:xfrm>
          <a:off x="0" y="2135855"/>
          <a:ext cx="5881538" cy="106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•  </a:t>
          </a:r>
          <a:r>
            <a:rPr lang="tr-TR" sz="2000" kern="1200" dirty="0" err="1"/>
            <a:t>It</a:t>
          </a:r>
          <a:r>
            <a:rPr lang="tr-TR" sz="2000" kern="1200" dirty="0"/>
            <a:t> is </a:t>
          </a:r>
          <a:r>
            <a:rPr lang="tr-TR" sz="2000" kern="1200" dirty="0" err="1"/>
            <a:t>the</a:t>
          </a:r>
          <a:r>
            <a:rPr lang="tr-TR" sz="2000" kern="1200" dirty="0"/>
            <a:t> </a:t>
          </a:r>
          <a:r>
            <a:rPr lang="tr-TR" sz="2000" kern="1200" dirty="0" err="1"/>
            <a:t>most</a:t>
          </a:r>
          <a:r>
            <a:rPr lang="tr-TR" sz="2000" kern="1200" dirty="0"/>
            <a:t> </a:t>
          </a:r>
          <a:r>
            <a:rPr lang="tr-TR" sz="2000" kern="1200" dirty="0" err="1"/>
            <a:t>effective</a:t>
          </a:r>
          <a:r>
            <a:rPr lang="tr-TR" sz="2000" kern="1200" dirty="0"/>
            <a:t> form of </a:t>
          </a:r>
          <a:r>
            <a:rPr lang="tr-TR" sz="2000" kern="1200" dirty="0" err="1"/>
            <a:t>defense</a:t>
          </a:r>
          <a:r>
            <a:rPr lang="tr-TR" sz="2000" kern="1200" dirty="0"/>
            <a:t> </a:t>
          </a:r>
          <a:r>
            <a:rPr lang="tr-TR" sz="2000" kern="1200" dirty="0" err="1"/>
            <a:t>against</a:t>
          </a:r>
          <a:r>
            <a:rPr lang="tr-TR" sz="2000" kern="1200" dirty="0"/>
            <a:t> </a:t>
          </a:r>
          <a:r>
            <a:rPr lang="tr-TR" sz="2000" kern="1200" dirty="0" err="1"/>
            <a:t>intracellular</a:t>
          </a:r>
          <a:r>
            <a:rPr lang="tr-TR" sz="2000" kern="1200" dirty="0"/>
            <a:t> </a:t>
          </a:r>
          <a:r>
            <a:rPr lang="tr-TR" sz="2000" kern="1200" dirty="0" err="1"/>
            <a:t>pathogens</a:t>
          </a:r>
          <a:endParaRPr lang="en-US" sz="2000" kern="1200" dirty="0"/>
        </a:p>
      </dsp:txBody>
      <dsp:txXfrm>
        <a:off x="0" y="2135855"/>
        <a:ext cx="5881538" cy="1066364"/>
      </dsp:txXfrm>
    </dsp:sp>
    <dsp:sp modelId="{40FB02AF-971A-C748-9D77-0EFC9356F3B1}">
      <dsp:nvSpPr>
        <dsp:cNvPr id="0" name=""/>
        <dsp:cNvSpPr/>
      </dsp:nvSpPr>
      <dsp:spPr>
        <a:xfrm>
          <a:off x="0" y="3202220"/>
          <a:ext cx="5881538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EDB86-7D51-FE40-B02D-0C9231E1141B}">
      <dsp:nvSpPr>
        <dsp:cNvPr id="0" name=""/>
        <dsp:cNvSpPr/>
      </dsp:nvSpPr>
      <dsp:spPr>
        <a:xfrm>
          <a:off x="0" y="3202220"/>
          <a:ext cx="5881538" cy="106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•  Since </a:t>
          </a:r>
          <a:r>
            <a:rPr lang="tr-TR" sz="2000" kern="1200" dirty="0" err="1"/>
            <a:t>living</a:t>
          </a:r>
          <a:r>
            <a:rPr lang="tr-TR" sz="2000" kern="1200" dirty="0"/>
            <a:t> </a:t>
          </a:r>
          <a:r>
            <a:rPr lang="tr-TR" sz="2000" kern="1200" dirty="0" err="1"/>
            <a:t>microorganisms</a:t>
          </a:r>
          <a:r>
            <a:rPr lang="tr-TR" sz="2000" kern="1200" dirty="0"/>
            <a:t> can </a:t>
          </a:r>
          <a:r>
            <a:rPr lang="tr-TR" sz="2000" kern="1200" dirty="0" err="1"/>
            <a:t>reproduce</a:t>
          </a:r>
          <a:r>
            <a:rPr lang="tr-TR" sz="2000" kern="1200" dirty="0"/>
            <a:t> in </a:t>
          </a:r>
          <a:r>
            <a:rPr lang="tr-TR" sz="2000" kern="1200" dirty="0" err="1"/>
            <a:t>the</a:t>
          </a:r>
          <a:r>
            <a:rPr lang="tr-TR" sz="2000" kern="1200" dirty="0"/>
            <a:t> body, </a:t>
          </a:r>
          <a:r>
            <a:rPr lang="tr-TR" sz="2000" b="1" kern="1200" dirty="0" err="1">
              <a:solidFill>
                <a:srgbClr val="0070C0"/>
              </a:solidFill>
            </a:rPr>
            <a:t>they</a:t>
          </a:r>
          <a:r>
            <a:rPr lang="tr-TR" sz="2000" b="1" kern="1200" dirty="0">
              <a:solidFill>
                <a:srgbClr val="0070C0"/>
              </a:solidFill>
            </a:rPr>
            <a:t> can </a:t>
          </a:r>
          <a:r>
            <a:rPr lang="tr-TR" sz="2000" b="1" kern="1200" dirty="0" err="1">
              <a:solidFill>
                <a:srgbClr val="0070C0"/>
              </a:solidFill>
            </a:rPr>
            <a:t>stimulate</a:t>
          </a:r>
          <a:r>
            <a:rPr lang="tr-TR" sz="2000" b="1" kern="1200" dirty="0">
              <a:solidFill>
                <a:srgbClr val="0070C0"/>
              </a:solidFill>
            </a:rPr>
            <a:t> </a:t>
          </a:r>
          <a:r>
            <a:rPr lang="tr-TR" sz="2000" b="1" kern="1200" dirty="0" err="1">
              <a:solidFill>
                <a:srgbClr val="0070C0"/>
              </a:solidFill>
            </a:rPr>
            <a:t>the</a:t>
          </a:r>
          <a:r>
            <a:rPr lang="tr-TR" sz="2000" b="1" kern="1200" dirty="0">
              <a:solidFill>
                <a:srgbClr val="0070C0"/>
              </a:solidFill>
            </a:rPr>
            <a:t> </a:t>
          </a:r>
          <a:r>
            <a:rPr lang="tr-TR" sz="2000" b="1" kern="1200" dirty="0" err="1">
              <a:solidFill>
                <a:srgbClr val="0070C0"/>
              </a:solidFill>
            </a:rPr>
            <a:t>immune</a:t>
          </a:r>
          <a:r>
            <a:rPr lang="tr-TR" sz="2000" b="1" kern="1200" dirty="0">
              <a:solidFill>
                <a:srgbClr val="0070C0"/>
              </a:solidFill>
            </a:rPr>
            <a:t> </a:t>
          </a:r>
          <a:r>
            <a:rPr lang="tr-TR" sz="2000" b="1" kern="1200" dirty="0" err="1">
              <a:solidFill>
                <a:srgbClr val="0070C0"/>
              </a:solidFill>
            </a:rPr>
            <a:t>response</a:t>
          </a:r>
          <a:r>
            <a:rPr lang="tr-TR" sz="2000" b="1" kern="1200" dirty="0">
              <a:solidFill>
                <a:srgbClr val="0070C0"/>
              </a:solidFill>
            </a:rPr>
            <a:t> </a:t>
          </a:r>
          <a:r>
            <a:rPr lang="tr-TR" sz="2000" b="1" kern="1200" dirty="0" err="1">
              <a:solidFill>
                <a:srgbClr val="0070C0"/>
              </a:solidFill>
            </a:rPr>
            <a:t>for</a:t>
          </a:r>
          <a:r>
            <a:rPr lang="tr-TR" sz="2000" b="1" kern="1200" dirty="0">
              <a:solidFill>
                <a:srgbClr val="0070C0"/>
              </a:solidFill>
            </a:rPr>
            <a:t> a </a:t>
          </a:r>
          <a:r>
            <a:rPr lang="tr-TR" sz="2000" b="1" kern="1200" dirty="0" err="1">
              <a:solidFill>
                <a:srgbClr val="0070C0"/>
              </a:solidFill>
            </a:rPr>
            <a:t>long</a:t>
          </a:r>
          <a:r>
            <a:rPr lang="tr-TR" sz="2000" b="1" kern="1200" dirty="0">
              <a:solidFill>
                <a:srgbClr val="0070C0"/>
              </a:solidFill>
            </a:rPr>
            <a:t> time</a:t>
          </a:r>
          <a:r>
            <a:rPr lang="tr-TR" sz="2000" kern="1200" dirty="0"/>
            <a:t>, </a:t>
          </a:r>
          <a:r>
            <a:rPr lang="tr-TR" sz="2000" kern="1200" dirty="0" err="1"/>
            <a:t>immunity</a:t>
          </a:r>
          <a:r>
            <a:rPr lang="tr-TR" sz="2000" kern="1200" dirty="0"/>
            <a:t> </a:t>
          </a:r>
          <a:r>
            <a:rPr lang="tr-TR" sz="2000" kern="1200" dirty="0" err="1"/>
            <a:t>lasts</a:t>
          </a:r>
          <a:r>
            <a:rPr lang="tr-TR" sz="2000" kern="1200" dirty="0"/>
            <a:t> </a:t>
          </a:r>
          <a:r>
            <a:rPr lang="tr-TR" sz="2000" kern="1200" dirty="0" err="1"/>
            <a:t>for</a:t>
          </a:r>
          <a:r>
            <a:rPr lang="tr-TR" sz="2000" kern="1200" dirty="0"/>
            <a:t> a </a:t>
          </a:r>
          <a:r>
            <a:rPr lang="tr-TR" sz="2000" kern="1200" dirty="0" err="1"/>
            <a:t>long</a:t>
          </a:r>
          <a:r>
            <a:rPr lang="tr-TR" sz="2000" kern="1200" dirty="0"/>
            <a:t> time.</a:t>
          </a:r>
          <a:endParaRPr lang="en-US" sz="2000" kern="1200" dirty="0"/>
        </a:p>
      </dsp:txBody>
      <dsp:txXfrm>
        <a:off x="0" y="3202220"/>
        <a:ext cx="5881538" cy="1066364"/>
      </dsp:txXfrm>
    </dsp:sp>
    <dsp:sp modelId="{FF6813E3-26CB-5143-A60C-F3F4333DE420}">
      <dsp:nvSpPr>
        <dsp:cNvPr id="0" name=""/>
        <dsp:cNvSpPr/>
      </dsp:nvSpPr>
      <dsp:spPr>
        <a:xfrm>
          <a:off x="0" y="4268584"/>
          <a:ext cx="5881538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10411-AD8D-D945-AB48-AA04866DB2D2}">
      <dsp:nvSpPr>
        <dsp:cNvPr id="0" name=""/>
        <dsp:cNvSpPr/>
      </dsp:nvSpPr>
      <dsp:spPr>
        <a:xfrm>
          <a:off x="0" y="4268584"/>
          <a:ext cx="5881538" cy="106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•  </a:t>
          </a:r>
          <a:r>
            <a:rPr lang="tr-TR" sz="2000" kern="1200" dirty="0" err="1"/>
            <a:t>If</a:t>
          </a:r>
          <a:r>
            <a:rPr lang="tr-TR" sz="2000" kern="1200" dirty="0"/>
            <a:t> </a:t>
          </a:r>
          <a:r>
            <a:rPr lang="tr-TR" sz="2000" kern="1200" dirty="0" err="1"/>
            <a:t>the</a:t>
          </a:r>
          <a:r>
            <a:rPr lang="tr-TR" sz="2000" kern="1200" dirty="0"/>
            <a:t> </a:t>
          </a:r>
          <a:r>
            <a:rPr lang="tr-TR" sz="2000" kern="1200" dirty="0" err="1"/>
            <a:t>same</a:t>
          </a:r>
          <a:r>
            <a:rPr lang="tr-TR" sz="2000" kern="1200" dirty="0"/>
            <a:t> </a:t>
          </a:r>
          <a:r>
            <a:rPr lang="tr-TR" sz="2000" kern="1200" dirty="0" err="1"/>
            <a:t>factors</a:t>
          </a:r>
          <a:r>
            <a:rPr lang="tr-TR" sz="2000" kern="1200" dirty="0"/>
            <a:t> </a:t>
          </a:r>
          <a:r>
            <a:rPr lang="tr-TR" sz="2000" kern="1200" dirty="0" err="1"/>
            <a:t>are</a:t>
          </a:r>
          <a:r>
            <a:rPr lang="tr-TR" sz="2000" kern="1200" dirty="0"/>
            <a:t> </a:t>
          </a:r>
          <a:r>
            <a:rPr lang="tr-TR" sz="2000" kern="1200" dirty="0" err="1"/>
            <a:t>inactivated</a:t>
          </a:r>
          <a:r>
            <a:rPr lang="tr-TR" sz="2000" kern="1200" dirty="0"/>
            <a:t> </a:t>
          </a:r>
          <a:r>
            <a:rPr lang="tr-TR" sz="2000" kern="1200" dirty="0" err="1"/>
            <a:t>and</a:t>
          </a:r>
          <a:r>
            <a:rPr lang="tr-TR" sz="2000" kern="1200" dirty="0"/>
            <a:t> </a:t>
          </a:r>
          <a:r>
            <a:rPr lang="tr-TR" sz="2000" kern="1200" dirty="0" err="1"/>
            <a:t>administered</a:t>
          </a:r>
          <a:r>
            <a:rPr lang="tr-TR" sz="2000" kern="1200" dirty="0"/>
            <a:t> </a:t>
          </a:r>
          <a:r>
            <a:rPr lang="tr-TR" sz="2000" kern="1200" dirty="0" err="1"/>
            <a:t>to</a:t>
          </a:r>
          <a:r>
            <a:rPr lang="tr-TR" sz="2000" kern="1200" dirty="0"/>
            <a:t> </a:t>
          </a:r>
          <a:r>
            <a:rPr lang="tr-TR" sz="2000" kern="1200" dirty="0" err="1"/>
            <a:t>the</a:t>
          </a:r>
          <a:r>
            <a:rPr lang="tr-TR" sz="2000" kern="1200" dirty="0"/>
            <a:t> body, </a:t>
          </a:r>
          <a:r>
            <a:rPr lang="tr-TR" sz="2000" kern="1200" dirty="0" err="1"/>
            <a:t>they</a:t>
          </a:r>
          <a:r>
            <a:rPr lang="tr-TR" sz="2000" kern="1200" dirty="0"/>
            <a:t> </a:t>
          </a:r>
          <a:r>
            <a:rPr lang="tr-TR" sz="2000" kern="1200" dirty="0" err="1"/>
            <a:t>stimulate</a:t>
          </a:r>
          <a:r>
            <a:rPr lang="tr-TR" sz="2000" kern="1200" dirty="0"/>
            <a:t> </a:t>
          </a:r>
          <a:r>
            <a:rPr lang="tr-TR" sz="2000" kern="1200" dirty="0" err="1"/>
            <a:t>the</a:t>
          </a:r>
          <a:r>
            <a:rPr lang="tr-TR" sz="2000" kern="1200" dirty="0"/>
            <a:t> </a:t>
          </a:r>
          <a:r>
            <a:rPr lang="tr-TR" sz="2000" kern="1200" dirty="0" err="1"/>
            <a:t>humoral</a:t>
          </a:r>
          <a:r>
            <a:rPr lang="tr-TR" sz="2000" kern="1200" dirty="0"/>
            <a:t> </a:t>
          </a:r>
          <a:r>
            <a:rPr lang="tr-TR" sz="2000" kern="1200" dirty="0" err="1"/>
            <a:t>immune</a:t>
          </a:r>
          <a:r>
            <a:rPr lang="tr-TR" sz="2000" kern="1200" dirty="0"/>
            <a:t> </a:t>
          </a:r>
          <a:r>
            <a:rPr lang="tr-TR" sz="2000" kern="1200" dirty="0" err="1"/>
            <a:t>response</a:t>
          </a:r>
          <a:r>
            <a:rPr lang="tr-TR" sz="2000" kern="1200" dirty="0"/>
            <a:t> </a:t>
          </a:r>
          <a:r>
            <a:rPr lang="tr-TR" sz="2000" kern="1200" dirty="0" err="1"/>
            <a:t>through</a:t>
          </a:r>
          <a:r>
            <a:rPr lang="tr-TR" sz="2000" kern="1200" dirty="0"/>
            <a:t> </a:t>
          </a:r>
          <a:r>
            <a:rPr lang="tr-TR" sz="2000" kern="1200" dirty="0" err="1"/>
            <a:t>helper</a:t>
          </a:r>
          <a:r>
            <a:rPr lang="tr-TR" sz="2000" kern="1200" dirty="0"/>
            <a:t> T </a:t>
          </a:r>
          <a:r>
            <a:rPr lang="tr-TR" sz="2000" kern="1200" dirty="0" err="1"/>
            <a:t>lymphocytes</a:t>
          </a:r>
          <a:r>
            <a:rPr lang="tr-TR" sz="2000" kern="1200" dirty="0"/>
            <a:t>.</a:t>
          </a:r>
          <a:endParaRPr lang="en-US" sz="2000" kern="1200" dirty="0"/>
        </a:p>
      </dsp:txBody>
      <dsp:txXfrm>
        <a:off x="0" y="4268584"/>
        <a:ext cx="5881538" cy="1066364"/>
      </dsp:txXfrm>
    </dsp:sp>
    <dsp:sp modelId="{7FCC9A95-B2D3-854D-A618-0119D3D63DF2}">
      <dsp:nvSpPr>
        <dsp:cNvPr id="0" name=""/>
        <dsp:cNvSpPr/>
      </dsp:nvSpPr>
      <dsp:spPr>
        <a:xfrm>
          <a:off x="0" y="5334948"/>
          <a:ext cx="588153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7D327-8776-C148-8696-2DBA27D8E315}">
      <dsp:nvSpPr>
        <dsp:cNvPr id="0" name=""/>
        <dsp:cNvSpPr/>
      </dsp:nvSpPr>
      <dsp:spPr>
        <a:xfrm>
          <a:off x="0" y="5334948"/>
          <a:ext cx="5881538" cy="106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•  </a:t>
          </a:r>
          <a:r>
            <a:rPr lang="tr-TR" sz="2000" kern="1200" dirty="0" err="1"/>
            <a:t>While</a:t>
          </a:r>
          <a:r>
            <a:rPr lang="tr-TR" sz="2000" kern="1200" dirty="0"/>
            <a:t> </a:t>
          </a:r>
          <a:r>
            <a:rPr lang="tr-TR" sz="2000" kern="1200" dirty="0" err="1"/>
            <a:t>the</a:t>
          </a:r>
          <a:r>
            <a:rPr lang="tr-TR" sz="2000" kern="1200" dirty="0"/>
            <a:t> </a:t>
          </a:r>
          <a:r>
            <a:rPr lang="tr-TR" sz="2000" kern="1200" dirty="0" err="1"/>
            <a:t>viability</a:t>
          </a:r>
          <a:r>
            <a:rPr lang="tr-TR" sz="2000" kern="1200" dirty="0"/>
            <a:t> </a:t>
          </a:r>
          <a:r>
            <a:rPr lang="tr-TR" sz="2000" kern="1200" dirty="0" err="1"/>
            <a:t>and</a:t>
          </a:r>
          <a:r>
            <a:rPr lang="tr-TR" sz="2000" kern="1200" dirty="0"/>
            <a:t> </a:t>
          </a:r>
          <a:r>
            <a:rPr lang="tr-TR" sz="2000" kern="1200" dirty="0" err="1"/>
            <a:t>immunogenicity</a:t>
          </a:r>
          <a:r>
            <a:rPr lang="tr-TR" sz="2000" kern="1200" dirty="0"/>
            <a:t> of </a:t>
          </a:r>
          <a:r>
            <a:rPr lang="tr-TR" sz="2000" kern="1200" dirty="0" err="1"/>
            <a:t>the</a:t>
          </a:r>
          <a:r>
            <a:rPr lang="tr-TR" sz="2000" kern="1200" dirty="0"/>
            <a:t> </a:t>
          </a:r>
          <a:r>
            <a:rPr lang="tr-TR" sz="2000" kern="1200" dirty="0" err="1"/>
            <a:t>pathogens</a:t>
          </a:r>
          <a:r>
            <a:rPr lang="tr-TR" sz="2000" kern="1200" dirty="0"/>
            <a:t> </a:t>
          </a:r>
          <a:r>
            <a:rPr lang="tr-TR" sz="2000" kern="1200" dirty="0" err="1"/>
            <a:t>to</a:t>
          </a:r>
          <a:r>
            <a:rPr lang="tr-TR" sz="2000" kern="1200" dirty="0"/>
            <a:t> be </a:t>
          </a:r>
          <a:r>
            <a:rPr lang="tr-TR" sz="2000" kern="1200" dirty="0" err="1"/>
            <a:t>vaccinated</a:t>
          </a:r>
          <a:r>
            <a:rPr lang="tr-TR" sz="2000" kern="1200" dirty="0"/>
            <a:t> </a:t>
          </a:r>
          <a:r>
            <a:rPr lang="tr-TR" sz="2000" kern="1200" dirty="0" err="1"/>
            <a:t>are</a:t>
          </a:r>
          <a:r>
            <a:rPr lang="tr-TR" sz="2000" kern="1200" dirty="0"/>
            <a:t> </a:t>
          </a:r>
          <a:r>
            <a:rPr lang="tr-TR" sz="2000" kern="1200" dirty="0" err="1"/>
            <a:t>preserved</a:t>
          </a:r>
          <a:r>
            <a:rPr lang="tr-TR" sz="2000" kern="1200" dirty="0"/>
            <a:t>, </a:t>
          </a:r>
          <a:r>
            <a:rPr lang="tr-TR" sz="2000" kern="1200" dirty="0" err="1"/>
            <a:t>their</a:t>
          </a:r>
          <a:r>
            <a:rPr lang="tr-TR" sz="2000" kern="1200" dirty="0"/>
            <a:t> </a:t>
          </a:r>
          <a:r>
            <a:rPr lang="tr-TR" sz="2000" kern="1200" dirty="0" err="1"/>
            <a:t>virulence</a:t>
          </a:r>
          <a:r>
            <a:rPr lang="tr-TR" sz="2000" kern="1200" dirty="0"/>
            <a:t> is </a:t>
          </a:r>
          <a:r>
            <a:rPr lang="tr-TR" sz="2000" kern="1200" dirty="0" err="1"/>
            <a:t>reduced</a:t>
          </a:r>
          <a:r>
            <a:rPr lang="tr-TR" sz="2000" kern="1200" dirty="0"/>
            <a:t> </a:t>
          </a:r>
          <a:r>
            <a:rPr lang="tr-TR" sz="2000" kern="1200" dirty="0" err="1"/>
            <a:t>to</a:t>
          </a:r>
          <a:r>
            <a:rPr lang="tr-TR" sz="2000" kern="1200" dirty="0"/>
            <a:t> a </a:t>
          </a:r>
          <a:r>
            <a:rPr lang="tr-TR" sz="2000" kern="1200" dirty="0" err="1"/>
            <a:t>level</a:t>
          </a:r>
          <a:r>
            <a:rPr lang="tr-TR" sz="2000" kern="1200" dirty="0"/>
            <a:t> </a:t>
          </a:r>
          <a:r>
            <a:rPr lang="tr-TR" sz="2000" kern="1200" dirty="0" err="1"/>
            <a:t>that</a:t>
          </a:r>
          <a:r>
            <a:rPr lang="tr-TR" sz="2000" kern="1200" dirty="0"/>
            <a:t> </a:t>
          </a:r>
          <a:r>
            <a:rPr lang="tr-TR" sz="2000" kern="1200" dirty="0" err="1"/>
            <a:t>does</a:t>
          </a:r>
          <a:r>
            <a:rPr lang="tr-TR" sz="2000" kern="1200" dirty="0"/>
            <a:t> not </a:t>
          </a:r>
          <a:r>
            <a:rPr lang="tr-TR" sz="2000" kern="1200" dirty="0" err="1"/>
            <a:t>cause</a:t>
          </a:r>
          <a:r>
            <a:rPr lang="tr-TR" sz="2000" kern="1200" dirty="0"/>
            <a:t> </a:t>
          </a:r>
          <a:r>
            <a:rPr lang="tr-TR" sz="2000" kern="1200" dirty="0" err="1"/>
            <a:t>disease</a:t>
          </a:r>
          <a:r>
            <a:rPr lang="tr-TR" sz="2000" kern="1200" dirty="0"/>
            <a:t> --- </a:t>
          </a:r>
          <a:r>
            <a:rPr lang="tr-TR" sz="2000" kern="1200" dirty="0" err="1"/>
            <a:t>attenuation</a:t>
          </a:r>
          <a:endParaRPr lang="en-US" sz="2000" kern="1200" dirty="0"/>
        </a:p>
      </dsp:txBody>
      <dsp:txXfrm>
        <a:off x="0" y="5334948"/>
        <a:ext cx="5881538" cy="10663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B1F78-4BD9-164C-A019-CCB8ACB9856D}">
      <dsp:nvSpPr>
        <dsp:cNvPr id="0" name=""/>
        <dsp:cNvSpPr/>
      </dsp:nvSpPr>
      <dsp:spPr>
        <a:xfrm>
          <a:off x="0" y="72500"/>
          <a:ext cx="4885203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Aluminium</a:t>
          </a:r>
          <a:r>
            <a:rPr lang="tr-TR" sz="3100" kern="1200" dirty="0"/>
            <a:t> </a:t>
          </a:r>
          <a:r>
            <a:rPr lang="tr-TR" sz="3100" kern="1200" dirty="0" err="1"/>
            <a:t>salts</a:t>
          </a:r>
          <a:r>
            <a:rPr lang="tr-TR" sz="3100" kern="1200" dirty="0"/>
            <a:t> (</a:t>
          </a:r>
          <a:r>
            <a:rPr lang="tr-TR" sz="3100" kern="1200" dirty="0" err="1"/>
            <a:t>alum</a:t>
          </a:r>
          <a:r>
            <a:rPr lang="tr-TR" sz="3100" kern="1200" dirty="0"/>
            <a:t>) </a:t>
          </a:r>
          <a:endParaRPr lang="en-US" sz="3100" kern="1200" dirty="0"/>
        </a:p>
      </dsp:txBody>
      <dsp:txXfrm>
        <a:off x="36296" y="108796"/>
        <a:ext cx="4812611" cy="670943"/>
      </dsp:txXfrm>
    </dsp:sp>
    <dsp:sp modelId="{FEACF375-C5E0-644F-A942-1567C464683B}">
      <dsp:nvSpPr>
        <dsp:cNvPr id="0" name=""/>
        <dsp:cNvSpPr/>
      </dsp:nvSpPr>
      <dsp:spPr>
        <a:xfrm>
          <a:off x="0" y="905315"/>
          <a:ext cx="4885203" cy="74353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Saponins</a:t>
          </a:r>
          <a:endParaRPr lang="en-US" sz="3100" kern="1200" dirty="0"/>
        </a:p>
      </dsp:txBody>
      <dsp:txXfrm>
        <a:off x="36296" y="941611"/>
        <a:ext cx="4812611" cy="670943"/>
      </dsp:txXfrm>
    </dsp:sp>
    <dsp:sp modelId="{2F14EBD7-FA13-9B45-AA48-5FC0DE020C4F}">
      <dsp:nvSpPr>
        <dsp:cNvPr id="0" name=""/>
        <dsp:cNvSpPr/>
      </dsp:nvSpPr>
      <dsp:spPr>
        <a:xfrm>
          <a:off x="0" y="1738130"/>
          <a:ext cx="4885203" cy="74353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Cytokines</a:t>
          </a:r>
          <a:r>
            <a:rPr lang="tr-TR" sz="3100" kern="1200" dirty="0"/>
            <a:t> </a:t>
          </a:r>
          <a:endParaRPr lang="en-US" sz="3100" kern="1200" dirty="0"/>
        </a:p>
      </dsp:txBody>
      <dsp:txXfrm>
        <a:off x="36296" y="1774426"/>
        <a:ext cx="4812611" cy="670943"/>
      </dsp:txXfrm>
    </dsp:sp>
    <dsp:sp modelId="{412A96F9-21F1-3F4E-8E0C-EA92FB2F8289}">
      <dsp:nvSpPr>
        <dsp:cNvPr id="0" name=""/>
        <dsp:cNvSpPr/>
      </dsp:nvSpPr>
      <dsp:spPr>
        <a:xfrm>
          <a:off x="0" y="2570945"/>
          <a:ext cx="4885203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Oil</a:t>
          </a:r>
          <a:r>
            <a:rPr lang="tr-TR" sz="3100" kern="1200" dirty="0"/>
            <a:t> </a:t>
          </a:r>
          <a:r>
            <a:rPr lang="tr-TR" sz="3100" kern="1200" dirty="0" err="1"/>
            <a:t>emulsions</a:t>
          </a:r>
          <a:endParaRPr lang="en-US" sz="3100" kern="1200" dirty="0"/>
        </a:p>
      </dsp:txBody>
      <dsp:txXfrm>
        <a:off x="36296" y="2607241"/>
        <a:ext cx="4812611" cy="670943"/>
      </dsp:txXfrm>
    </dsp:sp>
    <dsp:sp modelId="{8665D5CE-A36A-A841-A26A-A6BC7DD2524C}">
      <dsp:nvSpPr>
        <dsp:cNvPr id="0" name=""/>
        <dsp:cNvSpPr/>
      </dsp:nvSpPr>
      <dsp:spPr>
        <a:xfrm>
          <a:off x="0" y="3403760"/>
          <a:ext cx="4885203" cy="74353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Bacterial</a:t>
          </a:r>
          <a:r>
            <a:rPr lang="tr-TR" sz="3100" kern="1200" dirty="0"/>
            <a:t> </a:t>
          </a:r>
          <a:r>
            <a:rPr lang="tr-TR" sz="3100" kern="1200" dirty="0" err="1"/>
            <a:t>derivatives</a:t>
          </a:r>
          <a:endParaRPr lang="en-US" sz="3100" kern="1200" dirty="0"/>
        </a:p>
      </dsp:txBody>
      <dsp:txXfrm>
        <a:off x="36296" y="3440056"/>
        <a:ext cx="4812611" cy="670943"/>
      </dsp:txXfrm>
    </dsp:sp>
    <dsp:sp modelId="{5C4C7EB9-7A8E-2940-9B4E-9A87AB2DC08B}">
      <dsp:nvSpPr>
        <dsp:cNvPr id="0" name=""/>
        <dsp:cNvSpPr/>
      </dsp:nvSpPr>
      <dsp:spPr>
        <a:xfrm>
          <a:off x="0" y="4236575"/>
          <a:ext cx="4885203" cy="74353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Carbohydrates</a:t>
          </a:r>
          <a:endParaRPr lang="en-US" sz="3100" kern="1200" dirty="0"/>
        </a:p>
      </dsp:txBody>
      <dsp:txXfrm>
        <a:off x="36296" y="4272871"/>
        <a:ext cx="4812611" cy="670943"/>
      </dsp:txXfrm>
    </dsp:sp>
    <dsp:sp modelId="{DC4762FD-C222-1340-BD2E-3FA658B532D1}">
      <dsp:nvSpPr>
        <dsp:cNvPr id="0" name=""/>
        <dsp:cNvSpPr/>
      </dsp:nvSpPr>
      <dsp:spPr>
        <a:xfrm>
          <a:off x="0" y="5069390"/>
          <a:ext cx="4885203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 err="1"/>
            <a:t>Liposomes</a:t>
          </a:r>
          <a:endParaRPr lang="en-US" sz="3100" kern="1200" dirty="0"/>
        </a:p>
      </dsp:txBody>
      <dsp:txXfrm>
        <a:off x="36296" y="5105686"/>
        <a:ext cx="4812611" cy="6709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35985-CAC7-0844-B561-6CD7A1537DD4}">
      <dsp:nvSpPr>
        <dsp:cNvPr id="0" name=""/>
        <dsp:cNvSpPr/>
      </dsp:nvSpPr>
      <dsp:spPr>
        <a:xfrm>
          <a:off x="0" y="40302"/>
          <a:ext cx="4885203" cy="18696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 err="1"/>
            <a:t>Nanoparticles</a:t>
          </a:r>
          <a:r>
            <a:rPr lang="tr-TR" sz="3400" kern="1200" dirty="0"/>
            <a:t> </a:t>
          </a:r>
          <a:r>
            <a:rPr lang="tr-TR" sz="3400" kern="1200" dirty="0" err="1"/>
            <a:t>are</a:t>
          </a:r>
          <a:r>
            <a:rPr lang="tr-TR" sz="3400" kern="1200" dirty="0"/>
            <a:t> </a:t>
          </a:r>
          <a:r>
            <a:rPr lang="tr-TR" sz="3400" kern="1200" dirty="0" err="1"/>
            <a:t>used</a:t>
          </a:r>
          <a:r>
            <a:rPr lang="tr-TR" sz="3400" kern="1200" dirty="0"/>
            <a:t> </a:t>
          </a:r>
          <a:r>
            <a:rPr lang="tr-TR" sz="3400" kern="1200" dirty="0" err="1"/>
            <a:t>for</a:t>
          </a:r>
          <a:r>
            <a:rPr lang="tr-TR" sz="3400" kern="1200" dirty="0"/>
            <a:t> </a:t>
          </a:r>
          <a:r>
            <a:rPr lang="tr-TR" sz="3400" kern="1200" dirty="0" err="1"/>
            <a:t>two</a:t>
          </a:r>
          <a:r>
            <a:rPr lang="tr-TR" sz="3400" kern="1200" dirty="0"/>
            <a:t> </a:t>
          </a:r>
          <a:r>
            <a:rPr lang="tr-TR" sz="3400" kern="1200" dirty="0" err="1"/>
            <a:t>purposes</a:t>
          </a:r>
          <a:r>
            <a:rPr lang="tr-TR" sz="3400" kern="1200" dirty="0"/>
            <a:t> in </a:t>
          </a:r>
          <a:r>
            <a:rPr lang="tr-TR" sz="3400" kern="1200" dirty="0" err="1"/>
            <a:t>vaccine</a:t>
          </a:r>
          <a:r>
            <a:rPr lang="tr-TR" sz="3400" kern="1200" dirty="0"/>
            <a:t> </a:t>
          </a:r>
          <a:r>
            <a:rPr lang="tr-TR" sz="3400" kern="1200" dirty="0" err="1"/>
            <a:t>studies</a:t>
          </a:r>
          <a:r>
            <a:rPr lang="tr-TR" sz="3400" kern="1200" dirty="0"/>
            <a:t>.</a:t>
          </a:r>
          <a:endParaRPr lang="en-US" sz="3400" kern="1200" dirty="0"/>
        </a:p>
      </dsp:txBody>
      <dsp:txXfrm>
        <a:off x="91269" y="131571"/>
        <a:ext cx="4702665" cy="1687122"/>
      </dsp:txXfrm>
    </dsp:sp>
    <dsp:sp modelId="{B0DAC020-70AF-0545-ABD8-3ADFCE474B97}">
      <dsp:nvSpPr>
        <dsp:cNvPr id="0" name=""/>
        <dsp:cNvSpPr/>
      </dsp:nvSpPr>
      <dsp:spPr>
        <a:xfrm>
          <a:off x="0" y="2007883"/>
          <a:ext cx="4885203" cy="18696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1. Delivery </a:t>
          </a:r>
          <a:r>
            <a:rPr lang="tr-TR" sz="3400" kern="1200" dirty="0" err="1"/>
            <a:t>agents</a:t>
          </a:r>
          <a:r>
            <a:rPr lang="tr-TR" sz="3400" kern="1200" dirty="0"/>
            <a:t> </a:t>
          </a:r>
          <a:r>
            <a:rPr lang="tr-TR" sz="3400" kern="1200" dirty="0" err="1"/>
            <a:t>for</a:t>
          </a:r>
          <a:r>
            <a:rPr lang="tr-TR" sz="3400" kern="1200" dirty="0"/>
            <a:t> </a:t>
          </a:r>
          <a:r>
            <a:rPr lang="tr-TR" sz="3400" kern="1200" dirty="0" err="1"/>
            <a:t>antigens</a:t>
          </a:r>
          <a:endParaRPr lang="en-US" sz="3400" kern="1200" dirty="0"/>
        </a:p>
      </dsp:txBody>
      <dsp:txXfrm>
        <a:off x="91269" y="2099152"/>
        <a:ext cx="4702665" cy="1687122"/>
      </dsp:txXfrm>
    </dsp:sp>
    <dsp:sp modelId="{3B8C9A05-59D9-5F4A-A273-75E6CE9ED0C9}">
      <dsp:nvSpPr>
        <dsp:cNvPr id="0" name=""/>
        <dsp:cNvSpPr/>
      </dsp:nvSpPr>
      <dsp:spPr>
        <a:xfrm>
          <a:off x="0" y="3975463"/>
          <a:ext cx="4885203" cy="18696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2. </a:t>
          </a:r>
          <a:r>
            <a:rPr lang="tr-TR" sz="3400" kern="1200" dirty="0" err="1"/>
            <a:t>Adjuvant</a:t>
          </a:r>
          <a:r>
            <a:rPr lang="tr-TR" sz="3400" kern="1200" dirty="0"/>
            <a:t> </a:t>
          </a:r>
          <a:r>
            <a:rPr lang="tr-TR" sz="3400" kern="1200" dirty="0" err="1"/>
            <a:t>properties</a:t>
          </a:r>
          <a:endParaRPr lang="en-US" sz="3400" kern="1200" dirty="0"/>
        </a:p>
      </dsp:txBody>
      <dsp:txXfrm>
        <a:off x="91269" y="4066732"/>
        <a:ext cx="4702665" cy="1687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F4939-9895-CA42-92DC-21B609EFE8D1}">
      <dsp:nvSpPr>
        <dsp:cNvPr id="0" name=""/>
        <dsp:cNvSpPr/>
      </dsp:nvSpPr>
      <dsp:spPr>
        <a:xfrm>
          <a:off x="0" y="718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FB6C8-324D-434F-8DDB-B02DD0491FC1}">
      <dsp:nvSpPr>
        <dsp:cNvPr id="0" name=""/>
        <dsp:cNvSpPr/>
      </dsp:nvSpPr>
      <dsp:spPr>
        <a:xfrm>
          <a:off x="0" y="718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1. Antijenlerin </a:t>
          </a:r>
          <a:r>
            <a:rPr lang="tr-TR" sz="2200" kern="1200" dirty="0" err="1"/>
            <a:t>nanotaşıyıcıların</a:t>
          </a:r>
          <a:r>
            <a:rPr lang="tr-TR" sz="2200" kern="1200" dirty="0"/>
            <a:t> içerisine </a:t>
          </a:r>
          <a:r>
            <a:rPr lang="tr-TR" sz="2200" kern="1200" dirty="0" err="1"/>
            <a:t>enkapsülasyonu</a:t>
          </a:r>
          <a:r>
            <a:rPr lang="tr-TR" sz="2200" kern="1200" dirty="0"/>
            <a:t> </a:t>
          </a:r>
          <a:r>
            <a:rPr lang="tr-TR" sz="2200" kern="1200" dirty="0" err="1"/>
            <a:t>antijenik</a:t>
          </a:r>
          <a:r>
            <a:rPr lang="tr-TR" sz="2200" kern="1200" dirty="0"/>
            <a:t> </a:t>
          </a:r>
          <a:r>
            <a:rPr lang="tr-TR" sz="2200" kern="1200" dirty="0" err="1"/>
            <a:t>degredasyonu</a:t>
          </a:r>
          <a:r>
            <a:rPr lang="tr-TR" sz="2200" kern="1200" dirty="0"/>
            <a:t> önler ve antijen </a:t>
          </a:r>
          <a:r>
            <a:rPr lang="tr-TR" sz="2200" kern="1200" dirty="0" err="1"/>
            <a:t>stabilitesini</a:t>
          </a:r>
          <a:r>
            <a:rPr lang="tr-TR" sz="2200" kern="1200" dirty="0"/>
            <a:t> arttırır</a:t>
          </a:r>
          <a:endParaRPr lang="en-US" sz="2200" kern="1200" dirty="0"/>
        </a:p>
      </dsp:txBody>
      <dsp:txXfrm>
        <a:off x="0" y="718"/>
        <a:ext cx="4885203" cy="1176797"/>
      </dsp:txXfrm>
    </dsp:sp>
    <dsp:sp modelId="{D35D5CBD-6693-1E46-8B67-C3D34B994C63}">
      <dsp:nvSpPr>
        <dsp:cNvPr id="0" name=""/>
        <dsp:cNvSpPr/>
      </dsp:nvSpPr>
      <dsp:spPr>
        <a:xfrm>
          <a:off x="0" y="1177516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EADB6-CA4C-ED40-8E76-79F6ACC1C284}">
      <dsp:nvSpPr>
        <dsp:cNvPr id="0" name=""/>
        <dsp:cNvSpPr/>
      </dsp:nvSpPr>
      <dsp:spPr>
        <a:xfrm>
          <a:off x="0" y="1177516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2. Antijenlerin ve </a:t>
          </a:r>
          <a:r>
            <a:rPr lang="tr-TR" sz="2200" kern="1200" dirty="0" err="1"/>
            <a:t>adjuvanların</a:t>
          </a:r>
          <a:r>
            <a:rPr lang="tr-TR" sz="2200" kern="1200" dirty="0"/>
            <a:t> eş zamanlı </a:t>
          </a:r>
          <a:r>
            <a:rPr lang="tr-TR" sz="2200" kern="1200" dirty="0" err="1"/>
            <a:t>enkapsülasyonu</a:t>
          </a:r>
          <a:r>
            <a:rPr lang="tr-TR" sz="2200" kern="1200" dirty="0"/>
            <a:t> sağlanabilir</a:t>
          </a:r>
          <a:endParaRPr lang="en-US" sz="2200" kern="1200" dirty="0"/>
        </a:p>
      </dsp:txBody>
      <dsp:txXfrm>
        <a:off x="0" y="1177516"/>
        <a:ext cx="4885203" cy="1176797"/>
      </dsp:txXfrm>
    </dsp:sp>
    <dsp:sp modelId="{817A136C-DBF2-F34F-A3AC-A482BAD28234}">
      <dsp:nvSpPr>
        <dsp:cNvPr id="0" name=""/>
        <dsp:cNvSpPr/>
      </dsp:nvSpPr>
      <dsp:spPr>
        <a:xfrm>
          <a:off x="0" y="2354314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C6CB5-F0D4-F144-BE9D-7715E348B256}">
      <dsp:nvSpPr>
        <dsp:cNvPr id="0" name=""/>
        <dsp:cNvSpPr/>
      </dsp:nvSpPr>
      <dsp:spPr>
        <a:xfrm>
          <a:off x="0" y="2354314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3. </a:t>
          </a:r>
          <a:r>
            <a:rPr lang="tr-TR" sz="2200" kern="1200" dirty="0" err="1"/>
            <a:t>Nanopartiküller</a:t>
          </a:r>
          <a:r>
            <a:rPr lang="tr-TR" sz="2200" kern="1200" dirty="0"/>
            <a:t> </a:t>
          </a:r>
          <a:r>
            <a:rPr lang="tr-TR" sz="2200" kern="1200" dirty="0" err="1"/>
            <a:t>ASH’lar</a:t>
          </a:r>
          <a:r>
            <a:rPr lang="tr-TR" sz="2200" kern="1200" dirty="0"/>
            <a:t> tarafından yüksek düzeyde alınabilir ve antijenler işlenebilir </a:t>
          </a:r>
          <a:endParaRPr lang="en-US" sz="2200" kern="1200" dirty="0"/>
        </a:p>
      </dsp:txBody>
      <dsp:txXfrm>
        <a:off x="0" y="2354314"/>
        <a:ext cx="4885203" cy="1176797"/>
      </dsp:txXfrm>
    </dsp:sp>
    <dsp:sp modelId="{1FEFED68-1A88-7548-A480-7C2439530313}">
      <dsp:nvSpPr>
        <dsp:cNvPr id="0" name=""/>
        <dsp:cNvSpPr/>
      </dsp:nvSpPr>
      <dsp:spPr>
        <a:xfrm>
          <a:off x="0" y="3531111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174CD-DD2E-0E45-9CB1-3129D44E5155}">
      <dsp:nvSpPr>
        <dsp:cNvPr id="0" name=""/>
        <dsp:cNvSpPr/>
      </dsp:nvSpPr>
      <dsp:spPr>
        <a:xfrm>
          <a:off x="0" y="3531111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4. Çapraz reaksiyonu mümkün kılar ve böylece </a:t>
          </a:r>
          <a:r>
            <a:rPr lang="tr-TR" sz="2200" kern="1200" dirty="0" err="1"/>
            <a:t>sitotoksik</a:t>
          </a:r>
          <a:r>
            <a:rPr lang="tr-TR" sz="2200" kern="1200" dirty="0"/>
            <a:t> T hücreleri aktive eder. </a:t>
          </a:r>
          <a:endParaRPr lang="en-US" sz="2200" kern="1200" dirty="0"/>
        </a:p>
      </dsp:txBody>
      <dsp:txXfrm>
        <a:off x="0" y="3531111"/>
        <a:ext cx="4885203" cy="1176797"/>
      </dsp:txXfrm>
    </dsp:sp>
    <dsp:sp modelId="{3C21A75B-99BE-7F43-A8E6-6996F2BF7D3E}">
      <dsp:nvSpPr>
        <dsp:cNvPr id="0" name=""/>
        <dsp:cNvSpPr/>
      </dsp:nvSpPr>
      <dsp:spPr>
        <a:xfrm>
          <a:off x="0" y="4707909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CFB67-8DFA-6045-91C9-1216748E24AE}">
      <dsp:nvSpPr>
        <dsp:cNvPr id="0" name=""/>
        <dsp:cNvSpPr/>
      </dsp:nvSpPr>
      <dsp:spPr>
        <a:xfrm>
          <a:off x="0" y="4707909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5. Yüzeyleri </a:t>
          </a:r>
          <a:r>
            <a:rPr lang="tr-TR" sz="2200" kern="1200" dirty="0" err="1"/>
            <a:t>modifiye</a:t>
          </a:r>
          <a:r>
            <a:rPr lang="tr-TR" sz="2200" kern="1200" dirty="0"/>
            <a:t> edilerek </a:t>
          </a:r>
          <a:r>
            <a:rPr lang="tr-TR" sz="2200" kern="1200" dirty="0" err="1"/>
            <a:t>lenfoid</a:t>
          </a:r>
          <a:r>
            <a:rPr lang="tr-TR" sz="2200" kern="1200" dirty="0"/>
            <a:t> organlara yönlendirilebilirler. </a:t>
          </a:r>
          <a:endParaRPr lang="en-US" sz="2200" kern="1200" dirty="0"/>
        </a:p>
      </dsp:txBody>
      <dsp:txXfrm>
        <a:off x="0" y="4707909"/>
        <a:ext cx="4885203" cy="117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28D54-41DB-7847-95AC-54CF788B4D96}">
      <dsp:nvSpPr>
        <dsp:cNvPr id="0" name=""/>
        <dsp:cNvSpPr/>
      </dsp:nvSpPr>
      <dsp:spPr>
        <a:xfrm>
          <a:off x="0" y="389678"/>
          <a:ext cx="4885203" cy="12289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VLPs</a:t>
          </a:r>
          <a:r>
            <a:rPr lang="tr-TR" sz="2200" kern="1200" dirty="0"/>
            <a:t> </a:t>
          </a:r>
          <a:r>
            <a:rPr lang="tr-TR" sz="2200" kern="1200" dirty="0" err="1"/>
            <a:t>structurally</a:t>
          </a:r>
          <a:r>
            <a:rPr lang="tr-TR" sz="2200" kern="1200" dirty="0"/>
            <a:t> </a:t>
          </a:r>
          <a:r>
            <a:rPr lang="tr-TR" sz="2200" kern="1200" dirty="0" err="1"/>
            <a:t>look</a:t>
          </a:r>
          <a:r>
            <a:rPr lang="tr-TR" sz="2200" kern="1200" dirty="0"/>
            <a:t> </a:t>
          </a:r>
          <a:r>
            <a:rPr lang="tr-TR" sz="2200" kern="1200" dirty="0" err="1"/>
            <a:t>like</a:t>
          </a:r>
          <a:r>
            <a:rPr lang="tr-TR" sz="2200" kern="1200" dirty="0"/>
            <a:t> </a:t>
          </a:r>
          <a:r>
            <a:rPr lang="tr-TR" sz="2200" kern="1200" dirty="0" err="1"/>
            <a:t>viruses</a:t>
          </a:r>
          <a:endParaRPr lang="en-US" sz="2200" kern="1200" dirty="0"/>
        </a:p>
      </dsp:txBody>
      <dsp:txXfrm>
        <a:off x="59995" y="449673"/>
        <a:ext cx="4765213" cy="1109007"/>
      </dsp:txXfrm>
    </dsp:sp>
    <dsp:sp modelId="{7CE8D206-A590-4A41-ADDF-3E80D960FE0A}">
      <dsp:nvSpPr>
        <dsp:cNvPr id="0" name=""/>
        <dsp:cNvSpPr/>
      </dsp:nvSpPr>
      <dsp:spPr>
        <a:xfrm>
          <a:off x="0" y="1682035"/>
          <a:ext cx="4885203" cy="1228997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Not </a:t>
          </a:r>
          <a:r>
            <a:rPr lang="tr-TR" sz="2200" kern="1200" dirty="0" err="1"/>
            <a:t>infectious</a:t>
          </a:r>
          <a:r>
            <a:rPr lang="tr-TR" sz="2200" kern="1200" dirty="0"/>
            <a:t> </a:t>
          </a:r>
          <a:r>
            <a:rPr lang="tr-TR" sz="2200" kern="1200" dirty="0" err="1"/>
            <a:t>because</a:t>
          </a:r>
          <a:r>
            <a:rPr lang="tr-TR" sz="2200" kern="1200" dirty="0"/>
            <a:t> do not </a:t>
          </a:r>
          <a:r>
            <a:rPr lang="tr-TR" sz="2200" kern="1200" dirty="0" err="1"/>
            <a:t>contain</a:t>
          </a:r>
          <a:r>
            <a:rPr lang="tr-TR" sz="2200" kern="1200" dirty="0"/>
            <a:t> </a:t>
          </a:r>
          <a:r>
            <a:rPr lang="tr-TR" sz="2200" kern="1200" dirty="0" err="1"/>
            <a:t>nuclear</a:t>
          </a:r>
          <a:r>
            <a:rPr lang="tr-TR" sz="2200" kern="1200" dirty="0"/>
            <a:t> </a:t>
          </a:r>
          <a:r>
            <a:rPr lang="tr-TR" sz="2200" kern="1200" dirty="0" err="1"/>
            <a:t>material</a:t>
          </a:r>
          <a:endParaRPr lang="en-US" sz="2200" kern="1200" dirty="0"/>
        </a:p>
      </dsp:txBody>
      <dsp:txXfrm>
        <a:off x="59995" y="1742030"/>
        <a:ext cx="4765213" cy="1109007"/>
      </dsp:txXfrm>
    </dsp:sp>
    <dsp:sp modelId="{6F764E9A-79EF-2A4E-94C4-FD88E650A66B}">
      <dsp:nvSpPr>
        <dsp:cNvPr id="0" name=""/>
        <dsp:cNvSpPr/>
      </dsp:nvSpPr>
      <dsp:spPr>
        <a:xfrm>
          <a:off x="0" y="2974393"/>
          <a:ext cx="4885203" cy="1228997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They</a:t>
          </a:r>
          <a:r>
            <a:rPr lang="tr-TR" sz="2200" kern="1200" dirty="0"/>
            <a:t> </a:t>
          </a:r>
          <a:r>
            <a:rPr lang="tr-TR" sz="2200" kern="1200" dirty="0" err="1"/>
            <a:t>are</a:t>
          </a:r>
          <a:r>
            <a:rPr lang="tr-TR" sz="2200" kern="1200" dirty="0"/>
            <a:t> </a:t>
          </a:r>
          <a:r>
            <a:rPr lang="tr-TR" sz="2200" kern="1200" dirty="0" err="1"/>
            <a:t>synthesized</a:t>
          </a:r>
          <a:r>
            <a:rPr lang="tr-TR" sz="2200" kern="1200" dirty="0"/>
            <a:t> </a:t>
          </a:r>
          <a:r>
            <a:rPr lang="tr-TR" sz="2200" kern="1200" dirty="0" err="1"/>
            <a:t>by</a:t>
          </a:r>
          <a:r>
            <a:rPr lang="tr-TR" sz="2200" kern="1200" dirty="0"/>
            <a:t> self-</a:t>
          </a:r>
          <a:r>
            <a:rPr lang="tr-TR" sz="2200" kern="1200" dirty="0" err="1"/>
            <a:t>complex</a:t>
          </a:r>
          <a:r>
            <a:rPr lang="tr-TR" sz="2200" kern="1200" dirty="0"/>
            <a:t> </a:t>
          </a:r>
          <a:r>
            <a:rPr lang="tr-TR" sz="2200" kern="1200" dirty="0" err="1"/>
            <a:t>formation</a:t>
          </a:r>
          <a:r>
            <a:rPr lang="tr-TR" sz="2200" kern="1200" dirty="0"/>
            <a:t> of </a:t>
          </a:r>
          <a:r>
            <a:rPr lang="tr-TR" sz="2200" kern="1200" dirty="0" err="1"/>
            <a:t>viral</a:t>
          </a:r>
          <a:r>
            <a:rPr lang="tr-TR" sz="2200" kern="1200" dirty="0"/>
            <a:t> </a:t>
          </a:r>
          <a:r>
            <a:rPr lang="tr-TR" sz="2200" kern="1200" dirty="0" err="1"/>
            <a:t>structural</a:t>
          </a:r>
          <a:r>
            <a:rPr lang="tr-TR" sz="2200" kern="1200" dirty="0"/>
            <a:t> </a:t>
          </a:r>
          <a:r>
            <a:rPr lang="tr-TR" sz="2200" kern="1200" dirty="0" err="1"/>
            <a:t>proteins</a:t>
          </a:r>
          <a:r>
            <a:rPr lang="tr-TR" sz="2200" kern="1200" dirty="0"/>
            <a:t> </a:t>
          </a:r>
          <a:r>
            <a:rPr lang="tr-TR" sz="2200" kern="1200" dirty="0" err="1"/>
            <a:t>expressed</a:t>
          </a:r>
          <a:r>
            <a:rPr lang="tr-TR" sz="2200" kern="1200" dirty="0"/>
            <a:t> in </a:t>
          </a:r>
          <a:r>
            <a:rPr lang="tr-TR" sz="2200" kern="1200" dirty="0" err="1"/>
            <a:t>vitro</a:t>
          </a:r>
          <a:r>
            <a:rPr lang="tr-TR" sz="2200" kern="1200" dirty="0"/>
            <a:t>.</a:t>
          </a:r>
          <a:endParaRPr lang="en-US" sz="2200" kern="1200" dirty="0"/>
        </a:p>
      </dsp:txBody>
      <dsp:txXfrm>
        <a:off x="59995" y="3034388"/>
        <a:ext cx="4765213" cy="1109007"/>
      </dsp:txXfrm>
    </dsp:sp>
    <dsp:sp modelId="{6B3A9E5E-72BF-D94A-8686-E02291D7A0D1}">
      <dsp:nvSpPr>
        <dsp:cNvPr id="0" name=""/>
        <dsp:cNvSpPr/>
      </dsp:nvSpPr>
      <dsp:spPr>
        <a:xfrm>
          <a:off x="0" y="4266750"/>
          <a:ext cx="4885203" cy="122899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Virus-like</a:t>
          </a:r>
          <a:r>
            <a:rPr lang="tr-TR" sz="2200" kern="1200" dirty="0"/>
            <a:t> </a:t>
          </a:r>
          <a:r>
            <a:rPr lang="tr-TR" sz="2200" kern="1200" dirty="0" err="1"/>
            <a:t>particles</a:t>
          </a:r>
          <a:r>
            <a:rPr lang="tr-TR" sz="2200" kern="1200" dirty="0"/>
            <a:t> </a:t>
          </a:r>
          <a:r>
            <a:rPr lang="tr-TR" sz="2200" kern="1200" dirty="0" err="1"/>
            <a:t>that</a:t>
          </a:r>
          <a:r>
            <a:rPr lang="tr-TR" sz="2200" kern="1200" dirty="0"/>
            <a:t> can </a:t>
          </a:r>
          <a:r>
            <a:rPr lang="tr-TR" sz="2200" kern="1200" dirty="0" err="1"/>
            <a:t>contain</a:t>
          </a:r>
          <a:r>
            <a:rPr lang="tr-TR" sz="2200" kern="1200" dirty="0"/>
            <a:t> </a:t>
          </a:r>
          <a:r>
            <a:rPr lang="tr-TR" sz="2200" kern="1200" dirty="0" err="1"/>
            <a:t>both</a:t>
          </a:r>
          <a:r>
            <a:rPr lang="tr-TR" sz="2200" kern="1200" dirty="0"/>
            <a:t> B </a:t>
          </a:r>
          <a:r>
            <a:rPr lang="tr-TR" sz="2200" kern="1200" dirty="0" err="1"/>
            <a:t>and</a:t>
          </a:r>
          <a:r>
            <a:rPr lang="tr-TR" sz="2200" kern="1200" dirty="0"/>
            <a:t> T </a:t>
          </a:r>
          <a:r>
            <a:rPr lang="tr-TR" sz="2200" kern="1200" dirty="0" err="1"/>
            <a:t>cell</a:t>
          </a:r>
          <a:r>
            <a:rPr lang="tr-TR" sz="2200" kern="1200" dirty="0"/>
            <a:t> </a:t>
          </a:r>
          <a:r>
            <a:rPr lang="tr-TR" sz="2200" kern="1200" dirty="0" err="1"/>
            <a:t>epitopes</a:t>
          </a:r>
          <a:r>
            <a:rPr lang="tr-TR" sz="2200" kern="1200" dirty="0"/>
            <a:t> </a:t>
          </a:r>
          <a:r>
            <a:rPr lang="tr-TR" sz="2200" kern="1200" dirty="0" err="1"/>
            <a:t>may</a:t>
          </a:r>
          <a:r>
            <a:rPr lang="tr-TR" sz="2200" kern="1200" dirty="0"/>
            <a:t> </a:t>
          </a:r>
          <a:r>
            <a:rPr lang="tr-TR" sz="2200" kern="1200" dirty="0" err="1"/>
            <a:t>provide</a:t>
          </a:r>
          <a:r>
            <a:rPr lang="tr-TR" sz="2200" kern="1200" dirty="0"/>
            <a:t> </a:t>
          </a:r>
          <a:r>
            <a:rPr lang="tr-TR" sz="2200" kern="1200" dirty="0" err="1"/>
            <a:t>longer</a:t>
          </a:r>
          <a:r>
            <a:rPr lang="tr-TR" sz="2200" kern="1200" dirty="0"/>
            <a:t> </a:t>
          </a:r>
          <a:r>
            <a:rPr lang="tr-TR" sz="2200" kern="1200" dirty="0" err="1"/>
            <a:t>lasting</a:t>
          </a:r>
          <a:r>
            <a:rPr lang="tr-TR" sz="2200" kern="1200" dirty="0"/>
            <a:t> </a:t>
          </a:r>
          <a:r>
            <a:rPr lang="tr-TR" sz="2200" kern="1200" dirty="0" err="1"/>
            <a:t>and</a:t>
          </a:r>
          <a:r>
            <a:rPr lang="tr-TR" sz="2200" kern="1200" dirty="0"/>
            <a:t> </a:t>
          </a:r>
          <a:r>
            <a:rPr lang="tr-TR" sz="2200" kern="1200" dirty="0" err="1"/>
            <a:t>stronger</a:t>
          </a:r>
          <a:r>
            <a:rPr lang="tr-TR" sz="2200" kern="1200" dirty="0"/>
            <a:t> </a:t>
          </a:r>
          <a:r>
            <a:rPr lang="tr-TR" sz="2200" kern="1200" dirty="0" err="1"/>
            <a:t>protection</a:t>
          </a:r>
          <a:r>
            <a:rPr lang="tr-TR" sz="2200" kern="1200" dirty="0"/>
            <a:t>.</a:t>
          </a:r>
          <a:endParaRPr lang="en-US" sz="2200" kern="1200" dirty="0"/>
        </a:p>
      </dsp:txBody>
      <dsp:txXfrm>
        <a:off x="59995" y="4326745"/>
        <a:ext cx="4765213" cy="11090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7F299-E5FD-F149-89A1-95BD3F9551C4}">
      <dsp:nvSpPr>
        <dsp:cNvPr id="0" name=""/>
        <dsp:cNvSpPr/>
      </dsp:nvSpPr>
      <dsp:spPr>
        <a:xfrm>
          <a:off x="0" y="38052"/>
          <a:ext cx="4885203" cy="28571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 err="1"/>
            <a:t>The</a:t>
          </a:r>
          <a:r>
            <a:rPr lang="tr-TR" sz="3300" kern="1200" dirty="0"/>
            <a:t> </a:t>
          </a:r>
          <a:r>
            <a:rPr lang="tr-TR" sz="3300" kern="1200" dirty="0" err="1"/>
            <a:t>desired</a:t>
          </a:r>
          <a:r>
            <a:rPr lang="tr-TR" sz="3300" kern="1200" dirty="0"/>
            <a:t> </a:t>
          </a:r>
          <a:r>
            <a:rPr lang="tr-TR" sz="3300" kern="1200" dirty="0" err="1"/>
            <a:t>antigen</a:t>
          </a:r>
          <a:r>
            <a:rPr lang="tr-TR" sz="3300" kern="1200" dirty="0"/>
            <a:t> can be </a:t>
          </a:r>
          <a:r>
            <a:rPr lang="tr-TR" sz="3300" kern="1200" dirty="0" err="1"/>
            <a:t>encapsulated</a:t>
          </a:r>
          <a:r>
            <a:rPr lang="tr-TR" sz="3300" kern="1200" dirty="0"/>
            <a:t> </a:t>
          </a:r>
          <a:r>
            <a:rPr lang="tr-TR" sz="3300" kern="1200" dirty="0" err="1"/>
            <a:t>within</a:t>
          </a:r>
          <a:r>
            <a:rPr lang="tr-TR" sz="3300" kern="1200" dirty="0"/>
            <a:t> </a:t>
          </a:r>
          <a:r>
            <a:rPr lang="tr-TR" sz="3300" kern="1200" dirty="0" err="1"/>
            <a:t>virosomes</a:t>
          </a:r>
          <a:r>
            <a:rPr lang="tr-TR" sz="3300" kern="1200" dirty="0"/>
            <a:t> </a:t>
          </a:r>
          <a:r>
            <a:rPr lang="tr-TR" sz="3300" kern="1200" dirty="0" err="1"/>
            <a:t>or</a:t>
          </a:r>
          <a:r>
            <a:rPr lang="tr-TR" sz="3300" kern="1200" dirty="0"/>
            <a:t> </a:t>
          </a:r>
          <a:r>
            <a:rPr lang="tr-TR" sz="3300" kern="1200" dirty="0" err="1"/>
            <a:t>bound</a:t>
          </a:r>
          <a:r>
            <a:rPr lang="tr-TR" sz="3300" kern="1200" dirty="0"/>
            <a:t> </a:t>
          </a:r>
          <a:r>
            <a:rPr lang="tr-TR" sz="3300" kern="1200" dirty="0" err="1"/>
            <a:t>outside</a:t>
          </a:r>
          <a:r>
            <a:rPr lang="tr-TR" sz="3300" kern="1200" dirty="0"/>
            <a:t> </a:t>
          </a:r>
          <a:r>
            <a:rPr lang="tr-TR" sz="3300" kern="1200" dirty="0" err="1"/>
            <a:t>the</a:t>
          </a:r>
          <a:r>
            <a:rPr lang="tr-TR" sz="3300" kern="1200" dirty="0"/>
            <a:t> </a:t>
          </a:r>
          <a:r>
            <a:rPr lang="tr-TR" sz="3300" kern="1200" dirty="0" err="1"/>
            <a:t>virosomes</a:t>
          </a:r>
          <a:r>
            <a:rPr lang="tr-TR" sz="3300" kern="1200" dirty="0"/>
            <a:t> </a:t>
          </a:r>
          <a:r>
            <a:rPr lang="tr-TR" sz="3300" kern="1200" dirty="0" err="1"/>
            <a:t>by</a:t>
          </a:r>
          <a:r>
            <a:rPr lang="tr-TR" sz="3300" kern="1200" dirty="0"/>
            <a:t> </a:t>
          </a:r>
          <a:r>
            <a:rPr lang="tr-TR" sz="3300" kern="1200" dirty="0" err="1"/>
            <a:t>hydrophobic</a:t>
          </a:r>
          <a:r>
            <a:rPr lang="tr-TR" sz="3300" kern="1200" dirty="0"/>
            <a:t> </a:t>
          </a:r>
          <a:r>
            <a:rPr lang="tr-TR" sz="3300" kern="1200" dirty="0" err="1"/>
            <a:t>interactions</a:t>
          </a:r>
          <a:endParaRPr lang="en-US" sz="3300" kern="1200" dirty="0"/>
        </a:p>
      </dsp:txBody>
      <dsp:txXfrm>
        <a:off x="139474" y="177526"/>
        <a:ext cx="4606255" cy="2578192"/>
      </dsp:txXfrm>
    </dsp:sp>
    <dsp:sp modelId="{1223FCBE-ABB5-FA4E-9D95-32F065E97A3F}">
      <dsp:nvSpPr>
        <dsp:cNvPr id="0" name=""/>
        <dsp:cNvSpPr/>
      </dsp:nvSpPr>
      <dsp:spPr>
        <a:xfrm>
          <a:off x="0" y="2990232"/>
          <a:ext cx="4885203" cy="28571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 err="1"/>
            <a:t>Thus</a:t>
          </a:r>
          <a:r>
            <a:rPr lang="tr-TR" sz="3300" kern="1200" dirty="0"/>
            <a:t>, </a:t>
          </a:r>
          <a:r>
            <a:rPr lang="tr-TR" sz="3300" kern="1200" dirty="0" err="1"/>
            <a:t>they</a:t>
          </a:r>
          <a:r>
            <a:rPr lang="tr-TR" sz="3300" kern="1200" dirty="0"/>
            <a:t> </a:t>
          </a:r>
          <a:r>
            <a:rPr lang="tr-TR" sz="3300" kern="1200" dirty="0" err="1"/>
            <a:t>play</a:t>
          </a:r>
          <a:r>
            <a:rPr lang="tr-TR" sz="3300" kern="1200" dirty="0"/>
            <a:t> </a:t>
          </a:r>
          <a:r>
            <a:rPr lang="tr-TR" sz="3300" kern="1200" dirty="0" err="1"/>
            <a:t>the</a:t>
          </a:r>
          <a:r>
            <a:rPr lang="tr-TR" sz="3300" kern="1200" dirty="0"/>
            <a:t> role of </a:t>
          </a:r>
          <a:r>
            <a:rPr lang="tr-TR" sz="3300" kern="1200" dirty="0" err="1"/>
            <a:t>both</a:t>
          </a:r>
          <a:r>
            <a:rPr lang="tr-TR" sz="3300" kern="1200" dirty="0"/>
            <a:t> a </a:t>
          </a:r>
          <a:r>
            <a:rPr lang="tr-TR" sz="3300" kern="1200" dirty="0" err="1"/>
            <a:t>carrier</a:t>
          </a:r>
          <a:r>
            <a:rPr lang="tr-TR" sz="3300" kern="1200" dirty="0"/>
            <a:t> </a:t>
          </a:r>
          <a:r>
            <a:rPr lang="tr-TR" sz="3300" kern="1200" dirty="0" err="1"/>
            <a:t>and</a:t>
          </a:r>
          <a:r>
            <a:rPr lang="tr-TR" sz="3300" kern="1200" dirty="0"/>
            <a:t> an </a:t>
          </a:r>
          <a:r>
            <a:rPr lang="tr-TR" sz="3300" kern="1200" dirty="0" err="1"/>
            <a:t>adjuvant</a:t>
          </a:r>
          <a:r>
            <a:rPr lang="tr-TR" sz="3300" kern="1200" dirty="0"/>
            <a:t> in </a:t>
          </a:r>
          <a:r>
            <a:rPr lang="tr-TR" sz="3300" kern="1200" dirty="0" err="1"/>
            <a:t>triggering</a:t>
          </a:r>
          <a:r>
            <a:rPr lang="tr-TR" sz="3300" kern="1200" dirty="0"/>
            <a:t> </a:t>
          </a:r>
          <a:r>
            <a:rPr lang="tr-TR" sz="3300" kern="1200" dirty="0" err="1"/>
            <a:t>the</a:t>
          </a:r>
          <a:r>
            <a:rPr lang="tr-TR" sz="3300" kern="1200" dirty="0"/>
            <a:t> </a:t>
          </a:r>
          <a:r>
            <a:rPr lang="tr-TR" sz="3300" kern="1200" dirty="0" err="1"/>
            <a:t>immune</a:t>
          </a:r>
          <a:r>
            <a:rPr lang="tr-TR" sz="3300" kern="1200" dirty="0"/>
            <a:t> </a:t>
          </a:r>
          <a:r>
            <a:rPr lang="tr-TR" sz="3300" kern="1200" dirty="0" err="1"/>
            <a:t>system</a:t>
          </a:r>
          <a:r>
            <a:rPr lang="tr-TR" sz="3300" kern="1200" dirty="0"/>
            <a:t>.</a:t>
          </a:r>
          <a:endParaRPr lang="en-US" sz="3300" kern="1200" dirty="0"/>
        </a:p>
      </dsp:txBody>
      <dsp:txXfrm>
        <a:off x="139474" y="3129706"/>
        <a:ext cx="4606255" cy="2578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24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05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2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08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706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697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723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69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23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741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70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A35C8-D358-8441-8C91-2421209FC5D3}" type="datetimeFigureOut">
              <a:rPr lang="tr-TR" smtClean="0"/>
              <a:t>18.02.2022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B1932-9F6F-7F46-BDEF-EB586303C9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49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463215-558B-2D4B-833D-10E27BF7B6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400" b="1" dirty="0" err="1">
                <a:solidFill>
                  <a:srgbClr val="C00000"/>
                </a:solidFill>
              </a:rPr>
              <a:t>Immunology</a:t>
            </a:r>
            <a:r>
              <a:rPr lang="tr-TR" sz="5400" b="1" dirty="0">
                <a:solidFill>
                  <a:srgbClr val="C00000"/>
                </a:solidFill>
              </a:rPr>
              <a:t> Course 7</a:t>
            </a:r>
            <a:br>
              <a:rPr lang="tr-TR" sz="5400" b="1" dirty="0">
                <a:solidFill>
                  <a:srgbClr val="C00000"/>
                </a:solidFill>
              </a:rPr>
            </a:br>
            <a:r>
              <a:rPr lang="tr-TR" sz="5400" b="1" dirty="0" err="1">
                <a:solidFill>
                  <a:srgbClr val="C00000"/>
                </a:solidFill>
              </a:rPr>
              <a:t>Vaccines</a:t>
            </a:r>
            <a:endParaRPr lang="tr-TR" sz="5400" b="1" dirty="0">
              <a:solidFill>
                <a:srgbClr val="C0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608EF51-CC53-5C44-996B-4CAB9ADEF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56681"/>
            <a:ext cx="6858000" cy="1655762"/>
          </a:xfrm>
        </p:spPr>
        <p:txBody>
          <a:bodyPr/>
          <a:lstStyle/>
          <a:p>
            <a:r>
              <a:rPr lang="tr-TR" b="1" dirty="0" err="1">
                <a:solidFill>
                  <a:srgbClr val="7030A0"/>
                </a:solidFill>
              </a:rPr>
              <a:t>Assoc</a:t>
            </a:r>
            <a:r>
              <a:rPr lang="tr-TR" b="1" dirty="0">
                <a:solidFill>
                  <a:srgbClr val="7030A0"/>
                </a:solidFill>
              </a:rPr>
              <a:t>. Prof. Dr. Emrah </a:t>
            </a:r>
            <a:r>
              <a:rPr lang="tr-TR" b="1" dirty="0" err="1">
                <a:solidFill>
                  <a:srgbClr val="7030A0"/>
                </a:solidFill>
              </a:rPr>
              <a:t>Sefik</a:t>
            </a:r>
            <a:r>
              <a:rPr lang="tr-TR" b="1" dirty="0">
                <a:solidFill>
                  <a:srgbClr val="7030A0"/>
                </a:solidFill>
              </a:rPr>
              <a:t> </a:t>
            </a:r>
            <a:r>
              <a:rPr lang="tr-TR" b="1" dirty="0" err="1">
                <a:solidFill>
                  <a:srgbClr val="7030A0"/>
                </a:solidFill>
              </a:rPr>
              <a:t>Abamor</a:t>
            </a:r>
            <a:endParaRPr lang="tr-T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08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Induction of humoral and cellular immunity. Induction of immune... |  Download Scientific Diagram">
            <a:extLst>
              <a:ext uri="{FF2B5EF4-FFF2-40B4-BE49-F238E27FC236}">
                <a16:creationId xmlns:a16="http://schemas.microsoft.com/office/drawing/2014/main" id="{90C595F9-9C18-754A-AD61-8FD0FAB9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munity and vaccine technology">
            <a:extLst>
              <a:ext uri="{FF2B5EF4-FFF2-40B4-BE49-F238E27FC236}">
                <a16:creationId xmlns:a16="http://schemas.microsoft.com/office/drawing/2014/main" id="{6796E9D9-7FB8-AF47-A1AC-A31CCE31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87350"/>
            <a:ext cx="81026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8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accines | Free Full-Text | The Role of the Tumor Microenvironment in  Developing Successful Therapeutic and Secondary Prophylactic Breast Cancer  Vaccines">
            <a:extLst>
              <a:ext uri="{FF2B5EF4-FFF2-40B4-BE49-F238E27FC236}">
                <a16:creationId xmlns:a16="http://schemas.microsoft.com/office/drawing/2014/main" id="{99D82A5D-5ADC-6C4A-B954-CF127994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ctors That Influence the Immune Response to Vaccination | Clinical  Microbiology Reviews">
            <a:extLst>
              <a:ext uri="{FF2B5EF4-FFF2-40B4-BE49-F238E27FC236}">
                <a16:creationId xmlns:a16="http://schemas.microsoft.com/office/drawing/2014/main" id="{E5286A31-1181-6A4C-8580-B90435DD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0"/>
            <a:ext cx="707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01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accine adjuvants - ozbiosciences">
            <a:extLst>
              <a:ext uri="{FF2B5EF4-FFF2-40B4-BE49-F238E27FC236}">
                <a16:creationId xmlns:a16="http://schemas.microsoft.com/office/drawing/2014/main" id="{292035F7-7BEB-DF46-A49D-9AF8841D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2" y="150470"/>
            <a:ext cx="8260198" cy="670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1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ow vaccines prevent infections and protect children | Nebraska Medicine  Omaha, NE">
            <a:extLst>
              <a:ext uri="{FF2B5EF4-FFF2-40B4-BE49-F238E27FC236}">
                <a16:creationId xmlns:a16="http://schemas.microsoft.com/office/drawing/2014/main" id="{178A58F9-50C0-AD4C-9941-3E7B541C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313"/>
            <a:ext cx="9144000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9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hart: How Vaccines Eradicated Common Diseases | Statista">
            <a:extLst>
              <a:ext uri="{FF2B5EF4-FFF2-40B4-BE49-F238E27FC236}">
                <a16:creationId xmlns:a16="http://schemas.microsoft.com/office/drawing/2014/main" id="{55C6C5C5-E806-F748-9851-8E47314C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5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rem aşısıyla ilgili merak ettikleriniz">
            <a:extLst>
              <a:ext uri="{FF2B5EF4-FFF2-40B4-BE49-F238E27FC236}">
                <a16:creationId xmlns:a16="http://schemas.microsoft.com/office/drawing/2014/main" id="{DE905662-A59C-8D44-92DF-7E8CCF14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69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100B2C4-81E4-224E-AAE3-95EB52EF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tr-TR" sz="3500" dirty="0">
                <a:solidFill>
                  <a:srgbClr val="FFFFFF"/>
                </a:solidFill>
              </a:rPr>
              <a:t>BCG </a:t>
            </a:r>
            <a:r>
              <a:rPr lang="tr-TR" sz="3500" dirty="0" err="1">
                <a:solidFill>
                  <a:srgbClr val="FFFFFF"/>
                </a:solidFill>
              </a:rPr>
              <a:t>Vaccine</a:t>
            </a:r>
            <a:endParaRPr lang="tr-TR" sz="35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BC59C0-0FAF-6D42-990B-E9A4B48B6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391684" cy="3731848"/>
          </a:xfrm>
        </p:spPr>
        <p:txBody>
          <a:bodyPr anchor="ctr">
            <a:normAutofit/>
          </a:bodyPr>
          <a:lstStyle/>
          <a:p>
            <a:pPr algn="just"/>
            <a:r>
              <a:rPr lang="tr-TR" sz="2400" dirty="0"/>
              <a:t>BCG </a:t>
            </a:r>
            <a:r>
              <a:rPr lang="tr-TR" sz="2400" dirty="0" err="1"/>
              <a:t>vaccine</a:t>
            </a:r>
            <a:r>
              <a:rPr lang="tr-TR" sz="2400" dirty="0"/>
              <a:t> is an </a:t>
            </a:r>
            <a:r>
              <a:rPr lang="tr-TR" sz="2400" dirty="0" err="1"/>
              <a:t>active</a:t>
            </a:r>
            <a:r>
              <a:rPr lang="tr-TR" sz="2400" dirty="0"/>
              <a:t>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</a:t>
            </a:r>
            <a:r>
              <a:rPr lang="tr-TR" sz="2400" dirty="0" err="1"/>
              <a:t>provides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</a:t>
            </a:r>
            <a:r>
              <a:rPr lang="tr-TR" sz="2400" dirty="0" err="1"/>
              <a:t>protection</a:t>
            </a:r>
            <a:r>
              <a:rPr lang="tr-TR" sz="2400" dirty="0"/>
              <a:t> </a:t>
            </a:r>
            <a:r>
              <a:rPr lang="tr-TR" sz="2400" dirty="0" err="1"/>
              <a:t>against</a:t>
            </a:r>
            <a:r>
              <a:rPr lang="tr-TR" sz="2400" dirty="0"/>
              <a:t> </a:t>
            </a:r>
            <a:r>
              <a:rPr lang="tr-TR" sz="2400" dirty="0" err="1"/>
              <a:t>tuberculosis</a:t>
            </a:r>
            <a:r>
              <a:rPr lang="tr-TR" sz="2400" dirty="0"/>
              <a:t>. BCG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will</a:t>
            </a:r>
            <a:r>
              <a:rPr lang="tr-TR" sz="2400" dirty="0"/>
              <a:t> not </a:t>
            </a:r>
            <a:r>
              <a:rPr lang="tr-TR" sz="2400" dirty="0" err="1"/>
              <a:t>prevent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being</a:t>
            </a:r>
            <a:r>
              <a:rPr lang="tr-TR" sz="2400" dirty="0"/>
              <a:t> </a:t>
            </a:r>
            <a:r>
              <a:rPr lang="tr-TR" sz="2400" dirty="0" err="1"/>
              <a:t>infected</a:t>
            </a:r>
            <a:r>
              <a:rPr lang="tr-TR" sz="2400" dirty="0"/>
              <a:t> </a:t>
            </a:r>
            <a:r>
              <a:rPr lang="tr-TR" sz="2400" dirty="0" err="1"/>
              <a:t>if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exposed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tuberculosis</a:t>
            </a:r>
            <a:r>
              <a:rPr lang="tr-TR" sz="2400" dirty="0"/>
              <a:t> </a:t>
            </a:r>
            <a:r>
              <a:rPr lang="tr-TR" sz="2400" dirty="0" err="1"/>
              <a:t>bacteria</a:t>
            </a:r>
            <a:r>
              <a:rPr lang="tr-TR" sz="2400" dirty="0"/>
              <a:t> (</a:t>
            </a:r>
            <a:r>
              <a:rPr lang="tr-TR" sz="2400" dirty="0" err="1"/>
              <a:t>Mycobacterium</a:t>
            </a:r>
            <a:r>
              <a:rPr lang="tr-TR" sz="2400" dirty="0"/>
              <a:t> </a:t>
            </a:r>
            <a:r>
              <a:rPr lang="tr-TR" sz="2400" dirty="0" err="1"/>
              <a:t>tuberculosis</a:t>
            </a:r>
            <a:r>
              <a:rPr lang="tr-TR" sz="2400" dirty="0"/>
              <a:t>), but it </a:t>
            </a:r>
            <a:r>
              <a:rPr lang="tr-TR" sz="2400" dirty="0" err="1"/>
              <a:t>will</a:t>
            </a:r>
            <a:r>
              <a:rPr lang="tr-TR" sz="2400" dirty="0"/>
              <a:t> </a:t>
            </a:r>
            <a:r>
              <a:rPr lang="tr-TR" sz="2400" dirty="0" err="1"/>
              <a:t>allow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get</a:t>
            </a:r>
            <a:r>
              <a:rPr lang="tr-TR" sz="2400" dirty="0"/>
              <a:t> a </a:t>
            </a:r>
            <a:r>
              <a:rPr lang="tr-TR" sz="2400" dirty="0" err="1"/>
              <a:t>mild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localized</a:t>
            </a:r>
            <a:r>
              <a:rPr lang="tr-TR" sz="2400" dirty="0"/>
              <a:t> </a:t>
            </a:r>
            <a:r>
              <a:rPr lang="tr-TR" sz="2400" dirty="0" err="1"/>
              <a:t>infection</a:t>
            </a:r>
            <a:r>
              <a:rPr lang="tr-TR" sz="2400" dirty="0"/>
              <a:t> </a:t>
            </a:r>
            <a:r>
              <a:rPr lang="tr-TR" sz="2400" dirty="0" err="1"/>
              <a:t>rather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a </a:t>
            </a:r>
            <a:r>
              <a:rPr lang="tr-TR" sz="2400" dirty="0" err="1"/>
              <a:t>very</a:t>
            </a:r>
            <a:r>
              <a:rPr lang="tr-TR" sz="2400" dirty="0"/>
              <a:t> </a:t>
            </a:r>
            <a:r>
              <a:rPr lang="tr-TR" sz="2400" dirty="0" err="1"/>
              <a:t>impressive</a:t>
            </a:r>
            <a:r>
              <a:rPr lang="tr-TR" sz="2400" dirty="0"/>
              <a:t> </a:t>
            </a:r>
            <a:r>
              <a:rPr lang="tr-TR" sz="2400" dirty="0" err="1"/>
              <a:t>disease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</a:t>
            </a:r>
            <a:r>
              <a:rPr lang="tr-TR" sz="2400" dirty="0" err="1"/>
              <a:t>threatens</a:t>
            </a:r>
            <a:r>
              <a:rPr lang="tr-TR" sz="2400" dirty="0"/>
              <a:t> </a:t>
            </a:r>
            <a:r>
              <a:rPr lang="tr-TR" sz="2400" dirty="0" err="1"/>
              <a:t>your</a:t>
            </a:r>
            <a:r>
              <a:rPr lang="tr-TR" sz="2400" dirty="0"/>
              <a:t> life. </a:t>
            </a:r>
          </a:p>
          <a:p>
            <a:pPr algn="just"/>
            <a:r>
              <a:rPr lang="tr-TR" sz="2400" dirty="0"/>
              <a:t>BCG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may</a:t>
            </a:r>
            <a:r>
              <a:rPr lang="tr-TR" sz="2400" dirty="0"/>
              <a:t> </a:t>
            </a:r>
            <a:r>
              <a:rPr lang="tr-TR" sz="2400" dirty="0" err="1"/>
              <a:t>take</a:t>
            </a:r>
            <a:r>
              <a:rPr lang="tr-TR" sz="2400" dirty="0"/>
              <a:t> 6-12 </a:t>
            </a:r>
            <a:r>
              <a:rPr lang="tr-TR" sz="2400" dirty="0" err="1"/>
              <a:t>weeks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produce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immune</a:t>
            </a:r>
            <a:r>
              <a:rPr lang="tr-TR" sz="2400" dirty="0"/>
              <a:t> </a:t>
            </a:r>
            <a:r>
              <a:rPr lang="tr-TR" sz="2400" dirty="0" err="1"/>
              <a:t>effect</a:t>
            </a:r>
            <a:r>
              <a:rPr lang="tr-TR" sz="2400" dirty="0"/>
              <a:t> (</a:t>
            </a:r>
            <a:r>
              <a:rPr lang="tr-TR" sz="2400" dirty="0" err="1"/>
              <a:t>protection</a:t>
            </a:r>
            <a:r>
              <a:rPr lang="tr-TR" sz="2400" dirty="0"/>
              <a:t>).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72263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D211F0-4E94-D145-BACE-98994B97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BCG </a:t>
            </a:r>
            <a:r>
              <a:rPr lang="tr-TR" b="1" dirty="0" err="1">
                <a:solidFill>
                  <a:srgbClr val="C00000"/>
                </a:solidFill>
              </a:rPr>
              <a:t>Vaccine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Sol Kolunuzdaki Bu İz Ne Anlama Geliyor? - Bilgecafe">
            <a:extLst>
              <a:ext uri="{FF2B5EF4-FFF2-40B4-BE49-F238E27FC236}">
                <a16:creationId xmlns:a16="http://schemas.microsoft.com/office/drawing/2014/main" id="{EC333A11-6426-044C-98E5-99B42E1B4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9004"/>
            <a:ext cx="3810000" cy="27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CG AŞISI | Dr.Bülent Aldemir">
            <a:extLst>
              <a:ext uri="{FF2B5EF4-FFF2-40B4-BE49-F238E27FC236}">
                <a16:creationId xmlns:a16="http://schemas.microsoft.com/office/drawing/2014/main" id="{E58691C3-E26B-2545-848D-5C10B9EF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2" y="2847372"/>
            <a:ext cx="3409708" cy="27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91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5673AC-9BD4-A649-A8F9-1229A3F8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6"/>
            <a:ext cx="4939868" cy="1676603"/>
          </a:xfrm>
        </p:spPr>
        <p:txBody>
          <a:bodyPr>
            <a:normAutofit/>
          </a:bodyPr>
          <a:lstStyle/>
          <a:p>
            <a:r>
              <a:rPr lang="tr-TR" sz="4700" dirty="0" err="1"/>
              <a:t>What</a:t>
            </a:r>
            <a:r>
              <a:rPr lang="tr-TR" sz="4700" dirty="0"/>
              <a:t> is a </a:t>
            </a:r>
            <a:r>
              <a:rPr lang="tr-TR" sz="4700" dirty="0" err="1"/>
              <a:t>Vaccine</a:t>
            </a:r>
            <a:r>
              <a:rPr lang="tr-TR" sz="47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0AF0E-E413-4F3E-9498-5560D3243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1" r="27890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4777B5F6-4C1F-4A43-BCCA-F937EEA10F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417596"/>
              </p:ext>
            </p:extLst>
          </p:nvPr>
        </p:nvGraphicFramePr>
        <p:xfrm>
          <a:off x="3724073" y="2438400"/>
          <a:ext cx="4939867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9756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accination Route | TK Talk">
            <a:extLst>
              <a:ext uri="{FF2B5EF4-FFF2-40B4-BE49-F238E27FC236}">
                <a16:creationId xmlns:a16="http://schemas.microsoft.com/office/drawing/2014/main" id="{1407EF40-CF58-0347-8669-E3F95F99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07950"/>
            <a:ext cx="7645400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14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22554-063F-F34F-8A24-757D9D82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100" b="1" dirty="0" err="1">
                <a:solidFill>
                  <a:srgbClr val="C00000"/>
                </a:solidFill>
              </a:rPr>
              <a:t>Conventional</a:t>
            </a:r>
            <a:r>
              <a:rPr lang="tr-TR" sz="3100" b="1" dirty="0">
                <a:solidFill>
                  <a:srgbClr val="C00000"/>
                </a:solidFill>
              </a:rPr>
              <a:t> </a:t>
            </a:r>
            <a:r>
              <a:rPr lang="tr-TR" sz="3100" b="1" dirty="0" err="1">
                <a:solidFill>
                  <a:srgbClr val="C00000"/>
                </a:solidFill>
              </a:rPr>
              <a:t>Vaccines</a:t>
            </a:r>
            <a:endParaRPr lang="tr-TR" sz="3100" dirty="0">
              <a:solidFill>
                <a:srgbClr val="C00000"/>
              </a:solidFill>
            </a:endParaRPr>
          </a:p>
        </p:txBody>
      </p:sp>
      <p:graphicFrame>
        <p:nvGraphicFramePr>
          <p:cNvPr id="13" name="İçerik Yer Tutucusu 2">
            <a:extLst>
              <a:ext uri="{FF2B5EF4-FFF2-40B4-BE49-F238E27FC236}">
                <a16:creationId xmlns:a16="http://schemas.microsoft.com/office/drawing/2014/main" id="{7C6787FF-C19D-4287-918C-EDCCEE8F5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92897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09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79A962-6C6B-5248-8DF8-68C65BE2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624568"/>
            <a:ext cx="3071527" cy="5412920"/>
          </a:xfrm>
        </p:spPr>
        <p:txBody>
          <a:bodyPr>
            <a:normAutofit/>
          </a:bodyPr>
          <a:lstStyle/>
          <a:p>
            <a:r>
              <a:rPr lang="tr-TR" b="1" dirty="0"/>
              <a:t>Live (</a:t>
            </a:r>
            <a:r>
              <a:rPr lang="tr-TR" b="1" dirty="0" err="1"/>
              <a:t>Attenuated</a:t>
            </a:r>
            <a:r>
              <a:rPr lang="tr-TR" b="1" dirty="0"/>
              <a:t>) </a:t>
            </a:r>
            <a:r>
              <a:rPr lang="tr-TR" b="1" dirty="0" err="1"/>
              <a:t>Vaccines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403C68-353E-8E42-AF68-9544FDAB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899" y="624567"/>
            <a:ext cx="4990135" cy="5764657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tr-TR" sz="2100" dirty="0"/>
              <a:t>• </a:t>
            </a:r>
            <a:r>
              <a:rPr lang="tr-TR" sz="2400" dirty="0"/>
              <a:t>Live </a:t>
            </a:r>
            <a:r>
              <a:rPr lang="tr-TR" sz="2400" dirty="0" err="1"/>
              <a:t>vaccines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produced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weakening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wild</a:t>
            </a:r>
            <a:r>
              <a:rPr lang="tr-TR" sz="2400" dirty="0"/>
              <a:t> </a:t>
            </a:r>
            <a:r>
              <a:rPr lang="tr-TR" sz="2400" dirty="0" err="1"/>
              <a:t>virus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bacteria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</a:t>
            </a:r>
            <a:r>
              <a:rPr lang="tr-TR" sz="2400" dirty="0" err="1"/>
              <a:t>cause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disease</a:t>
            </a:r>
            <a:r>
              <a:rPr lang="tr-TR" sz="2400" dirty="0"/>
              <a:t> in </a:t>
            </a:r>
            <a:r>
              <a:rPr lang="tr-TR" sz="2400" dirty="0" err="1"/>
              <a:t>laboratory</a:t>
            </a:r>
            <a:r>
              <a:rPr lang="tr-TR" sz="2400" dirty="0"/>
              <a:t> </a:t>
            </a:r>
            <a:r>
              <a:rPr lang="tr-TR" sz="2400" dirty="0" err="1"/>
              <a:t>conditions</a:t>
            </a:r>
            <a:r>
              <a:rPr lang="tr-TR" sz="2400" dirty="0"/>
              <a:t>. </a:t>
            </a:r>
          </a:p>
          <a:p>
            <a:pPr marL="0" indent="0" algn="just">
              <a:buNone/>
            </a:pPr>
            <a:r>
              <a:rPr lang="tr-TR" sz="2400" dirty="0"/>
              <a:t>•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microorganism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obtained</a:t>
            </a:r>
            <a:r>
              <a:rPr lang="tr-TR" sz="2400" dirty="0"/>
              <a:t> in </a:t>
            </a:r>
            <a:r>
              <a:rPr lang="tr-TR" sz="2400" dirty="0" err="1"/>
              <a:t>this</a:t>
            </a:r>
            <a:r>
              <a:rPr lang="tr-TR" sz="2400" dirty="0"/>
              <a:t> </a:t>
            </a:r>
            <a:r>
              <a:rPr lang="tr-TR" sz="2400" dirty="0" err="1"/>
              <a:t>way</a:t>
            </a:r>
            <a:r>
              <a:rPr lang="tr-TR" sz="2400" dirty="0"/>
              <a:t> has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ability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multiply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create</a:t>
            </a:r>
            <a:r>
              <a:rPr lang="tr-TR" sz="2400" dirty="0"/>
              <a:t> an </a:t>
            </a:r>
            <a:r>
              <a:rPr lang="tr-TR" sz="2400" dirty="0" err="1"/>
              <a:t>immune</a:t>
            </a:r>
            <a:r>
              <a:rPr lang="tr-TR" sz="2400" dirty="0"/>
              <a:t> </a:t>
            </a:r>
            <a:r>
              <a:rPr lang="tr-TR" sz="2400" dirty="0" err="1"/>
              <a:t>response</a:t>
            </a:r>
            <a:r>
              <a:rPr lang="tr-TR" sz="2400" dirty="0"/>
              <a:t>. </a:t>
            </a:r>
          </a:p>
          <a:p>
            <a:pPr marL="0" indent="0" algn="just">
              <a:buNone/>
            </a:pPr>
            <a:r>
              <a:rPr lang="tr-TR" sz="2400" dirty="0"/>
              <a:t>• </a:t>
            </a:r>
            <a:r>
              <a:rPr lang="tr-TR" sz="2400" dirty="0" err="1"/>
              <a:t>Its</a:t>
            </a:r>
            <a:r>
              <a:rPr lang="tr-TR" sz="2400" dirty="0"/>
              <a:t> </a:t>
            </a:r>
            <a:r>
              <a:rPr lang="tr-TR" sz="2400" dirty="0" err="1"/>
              <a:t>disease-causing</a:t>
            </a:r>
            <a:r>
              <a:rPr lang="tr-TR" sz="2400" dirty="0"/>
              <a:t> </a:t>
            </a:r>
            <a:r>
              <a:rPr lang="tr-TR" sz="2400" dirty="0" err="1"/>
              <a:t>properties</a:t>
            </a:r>
            <a:r>
              <a:rPr lang="tr-TR" sz="2400" dirty="0"/>
              <a:t> </a:t>
            </a:r>
            <a:r>
              <a:rPr lang="tr-TR" sz="2400" dirty="0" err="1"/>
              <a:t>have</a:t>
            </a:r>
            <a:r>
              <a:rPr lang="tr-TR" sz="2400" dirty="0"/>
              <a:t> </a:t>
            </a:r>
            <a:r>
              <a:rPr lang="tr-TR" sz="2400" dirty="0" err="1"/>
              <a:t>been</a:t>
            </a:r>
            <a:r>
              <a:rPr lang="tr-TR" sz="2400" dirty="0"/>
              <a:t> </a:t>
            </a:r>
            <a:r>
              <a:rPr lang="tr-TR" sz="2400" dirty="0" err="1"/>
              <a:t>weakened</a:t>
            </a:r>
            <a:r>
              <a:rPr lang="tr-TR" sz="2400" dirty="0"/>
              <a:t>. </a:t>
            </a:r>
          </a:p>
          <a:p>
            <a:pPr marL="0" indent="0" algn="just">
              <a:buNone/>
            </a:pPr>
            <a:r>
              <a:rPr lang="tr-TR" sz="2400" dirty="0"/>
              <a:t>• Live </a:t>
            </a:r>
            <a:r>
              <a:rPr lang="tr-TR" sz="2400" dirty="0" err="1"/>
              <a:t>vaccines</a:t>
            </a:r>
            <a:r>
              <a:rPr lang="tr-TR" sz="2400" dirty="0"/>
              <a:t> </a:t>
            </a:r>
            <a:r>
              <a:rPr lang="tr-TR" sz="2400" dirty="0" err="1"/>
              <a:t>should</a:t>
            </a:r>
            <a:r>
              <a:rPr lang="tr-TR" sz="2400" dirty="0"/>
              <a:t> not be </a:t>
            </a:r>
            <a:r>
              <a:rPr lang="tr-TR" sz="2400" dirty="0" err="1"/>
              <a:t>administered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people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a </a:t>
            </a:r>
            <a:r>
              <a:rPr lang="tr-TR" sz="2400" dirty="0" err="1"/>
              <a:t>weakened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suppressed</a:t>
            </a:r>
            <a:r>
              <a:rPr lang="tr-TR" sz="2400" dirty="0"/>
              <a:t> </a:t>
            </a:r>
            <a:r>
              <a:rPr lang="tr-TR" sz="2400" dirty="0" err="1"/>
              <a:t>immune</a:t>
            </a:r>
            <a:r>
              <a:rPr lang="tr-TR" sz="2400" dirty="0"/>
              <a:t> </a:t>
            </a:r>
            <a:r>
              <a:rPr lang="tr-TR" sz="2400" dirty="0" err="1"/>
              <a:t>system</a:t>
            </a:r>
            <a:r>
              <a:rPr lang="tr-TR" sz="2400" dirty="0"/>
              <a:t>.</a:t>
            </a:r>
            <a:br>
              <a:rPr lang="tr-TR" sz="2100" dirty="0"/>
            </a:b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3300997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B61F84-F328-F646-AEDF-89DECF05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48" y="1031296"/>
            <a:ext cx="2562119" cy="479540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Live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7D87B2C-2815-4953-9E7F-BF5D34C26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207709"/>
              </p:ext>
            </p:extLst>
          </p:nvPr>
        </p:nvGraphicFramePr>
        <p:xfrm>
          <a:off x="3111991" y="227854"/>
          <a:ext cx="5881538" cy="640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4870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BE669D-35C9-8140-A5B6-9953129A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587068"/>
            <a:ext cx="3596367" cy="5413248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Inactivated</a:t>
            </a:r>
            <a:br>
              <a:rPr lang="tr-TR" b="1" dirty="0">
                <a:solidFill>
                  <a:srgbClr val="C00000"/>
                </a:solidFill>
              </a:rPr>
            </a:br>
            <a:r>
              <a:rPr lang="tr-TR" b="1" dirty="0">
                <a:solidFill>
                  <a:srgbClr val="C00000"/>
                </a:solidFill>
              </a:rPr>
              <a:t>(</a:t>
            </a:r>
            <a:r>
              <a:rPr lang="tr-TR" b="1" dirty="0" err="1">
                <a:solidFill>
                  <a:srgbClr val="C00000"/>
                </a:solidFill>
              </a:rPr>
              <a:t>killed</a:t>
            </a:r>
            <a:r>
              <a:rPr lang="tr-TR" b="1" dirty="0">
                <a:solidFill>
                  <a:srgbClr val="C00000"/>
                </a:solidFill>
              </a:rPr>
              <a:t>) 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0BE142-2D5F-F749-A023-3B4646961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8785" y="857684"/>
            <a:ext cx="5544274" cy="5413248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400" dirty="0"/>
              <a:t>•  </a:t>
            </a:r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vaccines</a:t>
            </a:r>
            <a:r>
              <a:rPr lang="tr-TR" sz="2400" dirty="0"/>
              <a:t> </a:t>
            </a:r>
            <a:r>
              <a:rPr lang="tr-TR" sz="2400" dirty="0" err="1"/>
              <a:t>containing</a:t>
            </a:r>
            <a:r>
              <a:rPr lang="tr-TR" sz="2400" dirty="0"/>
              <a:t> </a:t>
            </a:r>
            <a:r>
              <a:rPr lang="tr-TR" sz="2400" dirty="0" err="1"/>
              <a:t>m.o</a:t>
            </a:r>
            <a:r>
              <a:rPr lang="tr-TR" sz="2400" dirty="0"/>
              <a:t>. </a:t>
            </a:r>
            <a:r>
              <a:rPr lang="tr-TR" sz="2400" dirty="0" err="1"/>
              <a:t>killed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physical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chemical</a:t>
            </a:r>
            <a:r>
              <a:rPr lang="tr-TR" sz="2400" dirty="0"/>
              <a:t> </a:t>
            </a:r>
            <a:r>
              <a:rPr lang="tr-TR" sz="2400" dirty="0" err="1"/>
              <a:t>methods</a:t>
            </a:r>
            <a:r>
              <a:rPr lang="tr-TR" sz="2400" dirty="0"/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/>
              <a:t>• </a:t>
            </a:r>
            <a:r>
              <a:rPr lang="tr-TR" sz="2400" dirty="0" err="1"/>
              <a:t>Which</a:t>
            </a:r>
            <a:r>
              <a:rPr lang="tr-TR" sz="2400" dirty="0"/>
              <a:t> </a:t>
            </a:r>
            <a:r>
              <a:rPr lang="tr-TR" sz="2400" dirty="0" err="1"/>
              <a:t>type</a:t>
            </a:r>
            <a:r>
              <a:rPr lang="tr-TR" sz="2400" dirty="0"/>
              <a:t> of </a:t>
            </a:r>
            <a:r>
              <a:rPr lang="tr-TR" sz="2400" dirty="0" err="1"/>
              <a:t>m.o</a:t>
            </a:r>
            <a:r>
              <a:rPr lang="tr-TR" sz="2400" dirty="0"/>
              <a:t>. </a:t>
            </a:r>
            <a:r>
              <a:rPr lang="tr-TR" sz="2400" dirty="0" err="1"/>
              <a:t>no</a:t>
            </a:r>
            <a:r>
              <a:rPr lang="tr-TR" sz="2400" dirty="0"/>
              <a:t> </a:t>
            </a:r>
            <a:r>
              <a:rPr lang="tr-TR" sz="2400" dirty="0" err="1"/>
              <a:t>matter</a:t>
            </a:r>
            <a:r>
              <a:rPr lang="tr-TR" sz="2400" dirty="0"/>
              <a:t> </a:t>
            </a:r>
            <a:r>
              <a:rPr lang="tr-TR" sz="2400" dirty="0" err="1"/>
              <a:t>what</a:t>
            </a:r>
            <a:r>
              <a:rPr lang="tr-TR" sz="2400" dirty="0"/>
              <a:t>, </a:t>
            </a:r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perceived</a:t>
            </a:r>
            <a:r>
              <a:rPr lang="tr-TR" sz="2400" dirty="0"/>
              <a:t> as </a:t>
            </a:r>
            <a:r>
              <a:rPr lang="tr-TR" sz="2400" dirty="0" err="1"/>
              <a:t>exogenous</a:t>
            </a:r>
            <a:r>
              <a:rPr lang="tr-TR" sz="2400" dirty="0"/>
              <a:t> </a:t>
            </a:r>
            <a:r>
              <a:rPr lang="tr-TR" sz="2400" dirty="0" err="1"/>
              <a:t>antigens</a:t>
            </a:r>
            <a:r>
              <a:rPr lang="tr-TR" sz="2400" dirty="0"/>
              <a:t>. </a:t>
            </a:r>
            <a:r>
              <a:rPr lang="tr-TR" sz="2400" b="1" u="sng" dirty="0" err="1">
                <a:solidFill>
                  <a:srgbClr val="7030A0"/>
                </a:solidFill>
              </a:rPr>
              <a:t>They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are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processed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by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antigen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presenting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cells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and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presented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to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helper</a:t>
            </a:r>
            <a:r>
              <a:rPr lang="tr-TR" sz="2400" b="1" u="sng" dirty="0">
                <a:solidFill>
                  <a:srgbClr val="7030A0"/>
                </a:solidFill>
              </a:rPr>
              <a:t> T </a:t>
            </a:r>
            <a:r>
              <a:rPr lang="tr-TR" sz="2400" b="1" u="sng" dirty="0" err="1">
                <a:solidFill>
                  <a:srgbClr val="7030A0"/>
                </a:solidFill>
              </a:rPr>
              <a:t>lymphocytes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and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generate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humoral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immune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response</a:t>
            </a:r>
            <a:r>
              <a:rPr lang="tr-TR" sz="2400" b="1" u="sng" dirty="0">
                <a:solidFill>
                  <a:srgbClr val="7030A0"/>
                </a:solidFill>
              </a:rPr>
              <a:t>.</a:t>
            </a:r>
            <a:r>
              <a:rPr lang="tr-TR" sz="2400" dirty="0"/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/>
              <a:t>• </a:t>
            </a:r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effective</a:t>
            </a:r>
            <a:r>
              <a:rPr lang="tr-TR" sz="2400" dirty="0"/>
              <a:t> in </a:t>
            </a:r>
            <a:r>
              <a:rPr lang="tr-TR" sz="2400" dirty="0" err="1"/>
              <a:t>infections</a:t>
            </a:r>
            <a:r>
              <a:rPr lang="tr-TR" sz="2400" dirty="0"/>
              <a:t> </a:t>
            </a:r>
            <a:r>
              <a:rPr lang="tr-TR" sz="2400" dirty="0" err="1"/>
              <a:t>caused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extracellular</a:t>
            </a:r>
            <a:r>
              <a:rPr lang="tr-TR" sz="2400" dirty="0"/>
              <a:t> </a:t>
            </a:r>
            <a:r>
              <a:rPr lang="tr-TR" sz="2400" dirty="0" err="1"/>
              <a:t>bacteria</a:t>
            </a:r>
            <a:r>
              <a:rPr lang="tr-TR" sz="2400" dirty="0"/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/>
              <a:t>• </a:t>
            </a:r>
            <a:r>
              <a:rPr lang="tr-TR" sz="2400" b="1" u="sng" dirty="0" err="1">
                <a:solidFill>
                  <a:srgbClr val="0070C0"/>
                </a:solidFill>
              </a:rPr>
              <a:t>Duration</a:t>
            </a:r>
            <a:r>
              <a:rPr lang="tr-TR" sz="2400" b="1" u="sng" dirty="0">
                <a:solidFill>
                  <a:srgbClr val="0070C0"/>
                </a:solidFill>
              </a:rPr>
              <a:t> of </a:t>
            </a:r>
            <a:r>
              <a:rPr lang="tr-TR" sz="2400" b="1" u="sng" dirty="0" err="1">
                <a:solidFill>
                  <a:srgbClr val="0070C0"/>
                </a:solidFill>
              </a:rPr>
              <a:t>immunity</a:t>
            </a:r>
            <a:r>
              <a:rPr lang="tr-TR" sz="2400" b="1" u="sng" dirty="0">
                <a:solidFill>
                  <a:srgbClr val="0070C0"/>
                </a:solidFill>
              </a:rPr>
              <a:t> is </a:t>
            </a:r>
            <a:r>
              <a:rPr lang="tr-TR" sz="2400" b="1" u="sng" dirty="0" err="1">
                <a:solidFill>
                  <a:srgbClr val="0070C0"/>
                </a:solidFill>
              </a:rPr>
              <a:t>shorter</a:t>
            </a:r>
            <a:r>
              <a:rPr lang="tr-TR" sz="2400" b="1" u="sng" dirty="0">
                <a:solidFill>
                  <a:srgbClr val="0070C0"/>
                </a:solidFill>
              </a:rPr>
              <a:t> </a:t>
            </a:r>
            <a:r>
              <a:rPr lang="tr-TR" sz="2400" dirty="0" err="1"/>
              <a:t>compared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live</a:t>
            </a:r>
            <a:r>
              <a:rPr lang="tr-TR" sz="2400" dirty="0"/>
              <a:t> </a:t>
            </a:r>
            <a:r>
              <a:rPr lang="tr-TR" sz="2400" dirty="0" err="1"/>
              <a:t>vaccines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758169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35DCCA-5F48-4946-8CDD-35F37326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Toxoid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Vaccines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E44571-814A-FF40-B267-E79029B92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52363" cy="45751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•  </a:t>
            </a:r>
            <a:r>
              <a:rPr lang="tr-TR" dirty="0" err="1"/>
              <a:t>Toxoid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prepared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inactivating</a:t>
            </a:r>
            <a:r>
              <a:rPr lang="tr-TR" dirty="0"/>
              <a:t> </a:t>
            </a:r>
            <a:r>
              <a:rPr lang="tr-TR" dirty="0" err="1"/>
              <a:t>toxins</a:t>
            </a:r>
            <a:r>
              <a:rPr lang="tr-TR" dirty="0"/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• </a:t>
            </a:r>
            <a:r>
              <a:rPr lang="tr-TR" dirty="0" err="1"/>
              <a:t>Chemicals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formaldehyde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• </a:t>
            </a:r>
            <a:r>
              <a:rPr lang="tr-TR" dirty="0" err="1"/>
              <a:t>Toxoid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only</a:t>
            </a:r>
            <a:r>
              <a:rPr lang="tr-TR" dirty="0"/>
              <a:t> </a:t>
            </a:r>
            <a:r>
              <a:rPr lang="tr-TR" dirty="0" err="1"/>
              <a:t>stimulate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humoral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formed</a:t>
            </a:r>
            <a:r>
              <a:rPr lang="tr-TR" dirty="0"/>
              <a:t> </a:t>
            </a:r>
            <a:r>
              <a:rPr lang="tr-TR" dirty="0" err="1"/>
              <a:t>provide</a:t>
            </a:r>
            <a:r>
              <a:rPr lang="tr-TR" dirty="0"/>
              <a:t> </a:t>
            </a:r>
            <a:r>
              <a:rPr lang="tr-TR" dirty="0" err="1"/>
              <a:t>protection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neutralizing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toxins</a:t>
            </a:r>
            <a:r>
              <a:rPr lang="tr-TR" dirty="0"/>
              <a:t> </a:t>
            </a:r>
            <a:r>
              <a:rPr lang="tr-TR" dirty="0" err="1"/>
              <a:t>secreted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bacteria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315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D25805-8250-6F4F-BF10-6A5C67F4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Sub-unit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Vaccines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2EF0FB-A122-B64A-8C46-65CF4162A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</a:t>
            </a:r>
            <a:r>
              <a:rPr lang="tr-TR" dirty="0" err="1"/>
              <a:t>Vaccines</a:t>
            </a:r>
            <a:r>
              <a:rPr lang="tr-TR" dirty="0"/>
              <a:t> can </a:t>
            </a:r>
            <a:r>
              <a:rPr lang="tr-TR" dirty="0" err="1"/>
              <a:t>also</a:t>
            </a:r>
            <a:r>
              <a:rPr lang="tr-TR" dirty="0"/>
              <a:t> be </a:t>
            </a:r>
            <a:r>
              <a:rPr lang="tr-TR" dirty="0" err="1"/>
              <a:t>prepared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>
                <a:solidFill>
                  <a:srgbClr val="FF0000"/>
                </a:solidFill>
              </a:rPr>
              <a:t>proteins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lipoproteins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carbohydrates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play</a:t>
            </a:r>
            <a:r>
              <a:rPr lang="tr-TR" dirty="0"/>
              <a:t> a role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pathogenesis</a:t>
            </a:r>
            <a:r>
              <a:rPr lang="tr-TR" dirty="0"/>
              <a:t> of </a:t>
            </a:r>
            <a:r>
              <a:rPr lang="tr-TR" dirty="0" err="1"/>
              <a:t>infections</a:t>
            </a:r>
            <a:r>
              <a:rPr lang="tr-TR" dirty="0"/>
              <a:t> --- </a:t>
            </a:r>
            <a:r>
              <a:rPr lang="tr-TR" dirty="0" err="1"/>
              <a:t>subunit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Since </a:t>
            </a:r>
            <a:r>
              <a:rPr lang="tr-TR" dirty="0" err="1"/>
              <a:t>these</a:t>
            </a:r>
            <a:r>
              <a:rPr lang="tr-TR" dirty="0"/>
              <a:t> </a:t>
            </a:r>
            <a:r>
              <a:rPr lang="tr-TR" dirty="0" err="1"/>
              <a:t>proteins</a:t>
            </a:r>
            <a:r>
              <a:rPr lang="tr-TR" dirty="0"/>
              <a:t> </a:t>
            </a:r>
            <a:r>
              <a:rPr lang="tr-TR" dirty="0" err="1"/>
              <a:t>alone</a:t>
            </a:r>
            <a:r>
              <a:rPr lang="tr-TR" dirty="0"/>
              <a:t> do not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toxic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,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inactivation</a:t>
            </a:r>
            <a:r>
              <a:rPr lang="tr-TR" dirty="0"/>
              <a:t> is not </a:t>
            </a:r>
            <a:r>
              <a:rPr lang="tr-TR" dirty="0" err="1"/>
              <a:t>required</a:t>
            </a:r>
            <a:r>
              <a:rPr lang="tr-TR" dirty="0"/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</a:t>
            </a: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sufficient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obtain</a:t>
            </a:r>
            <a:r>
              <a:rPr lang="tr-TR" dirty="0"/>
              <a:t> </a:t>
            </a:r>
            <a:r>
              <a:rPr lang="tr-TR" dirty="0" err="1"/>
              <a:t>pure</a:t>
            </a:r>
            <a:r>
              <a:rPr lang="tr-TR" dirty="0"/>
              <a:t> </a:t>
            </a:r>
            <a:r>
              <a:rPr lang="tr-TR" dirty="0" err="1"/>
              <a:t>molecules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subunit</a:t>
            </a:r>
            <a:r>
              <a:rPr lang="tr-TR" dirty="0"/>
              <a:t> </a:t>
            </a:r>
            <a:r>
              <a:rPr lang="tr-TR" dirty="0" err="1"/>
              <a:t>vaccine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2356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09EC6B-CECC-A144-8597-4F7176DC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C00000"/>
                </a:solidFill>
              </a:rPr>
              <a:t>Differences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between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live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and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killed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5852F3-8F0C-D74E-B56A-767F33C7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144960" cy="466724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compared</a:t>
            </a:r>
            <a:r>
              <a:rPr lang="tr-TR" dirty="0"/>
              <a:t> in </a:t>
            </a:r>
            <a:r>
              <a:rPr lang="tr-TR" dirty="0" err="1"/>
              <a:t>terms</a:t>
            </a:r>
            <a:r>
              <a:rPr lang="tr-TR" dirty="0"/>
              <a:t> of </a:t>
            </a:r>
            <a:r>
              <a:rPr lang="tr-TR" dirty="0" err="1"/>
              <a:t>immunity</a:t>
            </a:r>
            <a:r>
              <a:rPr lang="tr-TR" dirty="0"/>
              <a:t> </a:t>
            </a:r>
            <a:r>
              <a:rPr lang="tr-TR" dirty="0" err="1"/>
              <a:t>duration</a:t>
            </a:r>
            <a:r>
              <a:rPr lang="tr-TR" dirty="0"/>
              <a:t>, </a:t>
            </a:r>
            <a:r>
              <a:rPr lang="tr-TR" dirty="0" err="1"/>
              <a:t>live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give</a:t>
            </a:r>
            <a:r>
              <a:rPr lang="tr-TR" dirty="0"/>
              <a:t> </a:t>
            </a:r>
            <a:r>
              <a:rPr lang="tr-TR" b="1" dirty="0" err="1">
                <a:solidFill>
                  <a:srgbClr val="7030A0"/>
                </a:solidFill>
              </a:rPr>
              <a:t>longer</a:t>
            </a:r>
            <a:r>
              <a:rPr lang="tr-TR" b="1" dirty="0">
                <a:solidFill>
                  <a:srgbClr val="7030A0"/>
                </a:solidFill>
              </a:rPr>
              <a:t> </a:t>
            </a:r>
            <a:r>
              <a:rPr lang="tr-TR" b="1" dirty="0" err="1">
                <a:solidFill>
                  <a:srgbClr val="7030A0"/>
                </a:solidFill>
              </a:rPr>
              <a:t>immunity</a:t>
            </a:r>
            <a:r>
              <a:rPr lang="tr-TR" b="1" dirty="0">
                <a:solidFill>
                  <a:srgbClr val="7030A0"/>
                </a:solidFill>
              </a:rPr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terms</a:t>
            </a:r>
            <a:r>
              <a:rPr lang="tr-TR" dirty="0"/>
              <a:t> of </a:t>
            </a:r>
            <a:r>
              <a:rPr lang="tr-TR" dirty="0" err="1"/>
              <a:t>immunogenicity</a:t>
            </a:r>
            <a:r>
              <a:rPr lang="tr-TR" dirty="0"/>
              <a:t>, </a:t>
            </a:r>
            <a:r>
              <a:rPr lang="tr-TR" b="1" dirty="0" err="1">
                <a:solidFill>
                  <a:srgbClr val="0070C0"/>
                </a:solidFill>
              </a:rPr>
              <a:t>live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vaccines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usually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give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better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immunity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than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dead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ones</a:t>
            </a:r>
            <a:r>
              <a:rPr lang="tr-TR" dirty="0"/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tr-TR" dirty="0" err="1"/>
              <a:t>Inactivated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generally</a:t>
            </a:r>
            <a:r>
              <a:rPr lang="tr-TR" dirty="0"/>
              <a:t> </a:t>
            </a:r>
            <a:r>
              <a:rPr lang="tr-TR" dirty="0" err="1"/>
              <a:t>need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given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adjuvants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achieve</a:t>
            </a:r>
            <a:r>
              <a:rPr lang="tr-TR" dirty="0"/>
              <a:t> </a:t>
            </a:r>
            <a:r>
              <a:rPr lang="tr-TR" dirty="0" err="1"/>
              <a:t>effective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tr-TR" dirty="0" err="1">
                <a:solidFill>
                  <a:srgbClr val="C00000"/>
                </a:solidFill>
              </a:rPr>
              <a:t>The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doses</a:t>
            </a:r>
            <a:r>
              <a:rPr lang="tr-TR" dirty="0">
                <a:solidFill>
                  <a:srgbClr val="C00000"/>
                </a:solidFill>
              </a:rPr>
              <a:t> of </a:t>
            </a:r>
            <a:r>
              <a:rPr lang="tr-TR" dirty="0" err="1">
                <a:solidFill>
                  <a:srgbClr val="C00000"/>
                </a:solidFill>
              </a:rPr>
              <a:t>live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vaccines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stimulate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>
                <a:solidFill>
                  <a:srgbClr val="00B050"/>
                </a:solidFill>
              </a:rPr>
              <a:t>generally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lower</a:t>
            </a:r>
            <a:r>
              <a:rPr lang="tr-TR" dirty="0">
                <a:solidFill>
                  <a:srgbClr val="00B050"/>
                </a:solidFill>
              </a:rPr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0599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ABDCC2-AB3A-674A-944C-36493F0EE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5. </a:t>
            </a:r>
            <a:r>
              <a:rPr lang="tr-TR" dirty="0" err="1"/>
              <a:t>While</a:t>
            </a:r>
            <a:r>
              <a:rPr lang="tr-TR" dirty="0"/>
              <a:t> a </a:t>
            </a:r>
            <a:r>
              <a:rPr lang="tr-TR" dirty="0" err="1"/>
              <a:t>single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of </a:t>
            </a:r>
            <a:r>
              <a:rPr lang="tr-TR" dirty="0" err="1"/>
              <a:t>live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is </a:t>
            </a:r>
            <a:r>
              <a:rPr lang="tr-TR" dirty="0" err="1"/>
              <a:t>usually</a:t>
            </a:r>
            <a:r>
              <a:rPr lang="tr-TR" dirty="0"/>
              <a:t> </a:t>
            </a:r>
            <a:r>
              <a:rPr lang="tr-TR" dirty="0" err="1"/>
              <a:t>sufficient</a:t>
            </a:r>
            <a:r>
              <a:rPr lang="tr-TR" dirty="0"/>
              <a:t>, </a:t>
            </a:r>
            <a:r>
              <a:rPr lang="tr-TR" dirty="0" err="1"/>
              <a:t>inactive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given</a:t>
            </a:r>
            <a:r>
              <a:rPr lang="tr-TR" dirty="0"/>
              <a:t> </a:t>
            </a:r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doses</a:t>
            </a:r>
            <a:r>
              <a:rPr lang="tr-TR" dirty="0"/>
              <a:t> at </a:t>
            </a:r>
            <a:r>
              <a:rPr lang="tr-TR" dirty="0" err="1"/>
              <a:t>regular</a:t>
            </a:r>
            <a:r>
              <a:rPr lang="tr-TR" dirty="0"/>
              <a:t> </a:t>
            </a:r>
            <a:r>
              <a:rPr lang="tr-TR" dirty="0" err="1"/>
              <a:t>intervals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stimulate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6. Live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a </a:t>
            </a:r>
            <a:r>
              <a:rPr lang="tr-TR" dirty="0" err="1"/>
              <a:t>higher</a:t>
            </a:r>
            <a:r>
              <a:rPr lang="tr-TR" dirty="0"/>
              <a:t> risk of </a:t>
            </a:r>
            <a:r>
              <a:rPr lang="tr-TR" dirty="0" err="1"/>
              <a:t>hypersensitivity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local</a:t>
            </a:r>
            <a:r>
              <a:rPr lang="tr-TR" dirty="0"/>
              <a:t> </a:t>
            </a:r>
            <a:r>
              <a:rPr lang="tr-TR" dirty="0" err="1"/>
              <a:t>reactions</a:t>
            </a:r>
            <a:r>
              <a:rPr lang="tr-TR" dirty="0"/>
              <a:t> 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injection</a:t>
            </a:r>
            <a:r>
              <a:rPr lang="tr-TR" dirty="0"/>
              <a:t> site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7.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Dead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vaccines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have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no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risk of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infection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due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pathogen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vaccine</a:t>
            </a:r>
            <a:r>
              <a:rPr lang="tr-TR" dirty="0"/>
              <a:t>. </a:t>
            </a:r>
            <a:r>
              <a:rPr lang="tr-TR" dirty="0" err="1"/>
              <a:t>However</a:t>
            </a:r>
            <a:r>
              <a:rPr lang="tr-TR" dirty="0"/>
              <a:t>, </a:t>
            </a:r>
            <a:r>
              <a:rPr lang="tr-TR" dirty="0" err="1"/>
              <a:t>there</a:t>
            </a:r>
            <a:r>
              <a:rPr lang="tr-TR" dirty="0"/>
              <a:t> is </a:t>
            </a:r>
            <a:r>
              <a:rPr lang="tr-TR" dirty="0" err="1"/>
              <a:t>always</a:t>
            </a:r>
            <a:r>
              <a:rPr lang="tr-TR" dirty="0"/>
              <a:t> a risk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attenuated</a:t>
            </a:r>
            <a:r>
              <a:rPr lang="tr-TR" dirty="0"/>
              <a:t> </a:t>
            </a:r>
            <a:r>
              <a:rPr lang="tr-TR" dirty="0" err="1"/>
              <a:t>m.o</a:t>
            </a:r>
            <a:r>
              <a:rPr lang="tr-TR" dirty="0"/>
              <a:t>. in </a:t>
            </a:r>
            <a:r>
              <a:rPr lang="tr-TR" dirty="0" err="1"/>
              <a:t>live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become</a:t>
            </a:r>
            <a:r>
              <a:rPr lang="tr-TR" dirty="0"/>
              <a:t> </a:t>
            </a:r>
            <a:r>
              <a:rPr lang="tr-TR" dirty="0" err="1"/>
              <a:t>pathogenic</a:t>
            </a:r>
            <a:r>
              <a:rPr lang="tr-TR" dirty="0"/>
              <a:t>.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DF679860-BF7E-6741-8E86-128662E5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C00000"/>
                </a:solidFill>
              </a:rPr>
              <a:t>Differences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between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live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and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killed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0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A88263-CBB2-5046-8B7E-7DA38CBD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C00000"/>
                </a:solidFill>
              </a:rPr>
              <a:t>Differences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between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live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and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killed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2B8B1F-1130-C843-9064-7ED4CE552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70" y="1690689"/>
            <a:ext cx="8191259" cy="5167311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60000"/>
              </a:lnSpc>
            </a:pPr>
            <a:r>
              <a:rPr lang="tr-TR" dirty="0"/>
              <a:t>8.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generally</a:t>
            </a:r>
            <a:r>
              <a:rPr lang="tr-TR" dirty="0"/>
              <a:t> not at </a:t>
            </a:r>
            <a:r>
              <a:rPr lang="tr-TR" b="1" dirty="0">
                <a:solidFill>
                  <a:srgbClr val="7030A0"/>
                </a:solidFill>
              </a:rPr>
              <a:t>risk of </a:t>
            </a:r>
            <a:r>
              <a:rPr lang="tr-TR" b="1" dirty="0" err="1">
                <a:solidFill>
                  <a:srgbClr val="7030A0"/>
                </a:solidFill>
              </a:rPr>
              <a:t>contamination</a:t>
            </a:r>
            <a:r>
              <a:rPr lang="tr-TR" b="1" dirty="0">
                <a:solidFill>
                  <a:srgbClr val="7030A0"/>
                </a:solidFill>
              </a:rPr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pathogens</a:t>
            </a:r>
            <a:r>
              <a:rPr lang="tr-TR" dirty="0"/>
              <a:t>. </a:t>
            </a:r>
            <a:r>
              <a:rPr lang="tr-TR" dirty="0" err="1"/>
              <a:t>However</a:t>
            </a:r>
            <a:r>
              <a:rPr lang="tr-TR" dirty="0"/>
              <a:t>, </a:t>
            </a:r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preparation</a:t>
            </a:r>
            <a:r>
              <a:rPr lang="tr-TR" dirty="0"/>
              <a:t> of </a:t>
            </a:r>
            <a:r>
              <a:rPr lang="tr-TR" dirty="0" err="1"/>
              <a:t>live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in </a:t>
            </a:r>
            <a:r>
              <a:rPr lang="tr-TR" dirty="0" err="1"/>
              <a:t>tissue</a:t>
            </a:r>
            <a:r>
              <a:rPr lang="tr-TR" dirty="0"/>
              <a:t> </a:t>
            </a:r>
            <a:r>
              <a:rPr lang="tr-TR" dirty="0" err="1"/>
              <a:t>cultures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animals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risk of </a:t>
            </a:r>
            <a:r>
              <a:rPr lang="tr-TR" dirty="0" err="1"/>
              <a:t>contamination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vaccine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pathogens</a:t>
            </a:r>
            <a:r>
              <a:rPr lang="tr-TR" dirty="0"/>
              <a:t> is </a:t>
            </a:r>
            <a:r>
              <a:rPr lang="tr-TR" dirty="0" err="1"/>
              <a:t>high</a:t>
            </a:r>
            <a:r>
              <a:rPr lang="tr-TR" dirty="0"/>
              <a:t>. </a:t>
            </a:r>
          </a:p>
          <a:p>
            <a:pPr algn="just">
              <a:lnSpc>
                <a:spcPct val="160000"/>
              </a:lnSpc>
            </a:pPr>
            <a:r>
              <a:rPr lang="tr-TR" dirty="0"/>
              <a:t>9.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easier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prepare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costs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lower</a:t>
            </a:r>
            <a:r>
              <a:rPr lang="tr-TR" dirty="0"/>
              <a:t>. </a:t>
            </a:r>
            <a:r>
              <a:rPr lang="tr-TR" b="1" dirty="0" err="1">
                <a:solidFill>
                  <a:srgbClr val="C00000"/>
                </a:solidFill>
              </a:rPr>
              <a:t>Preparation</a:t>
            </a:r>
            <a:r>
              <a:rPr lang="tr-TR" b="1" dirty="0">
                <a:solidFill>
                  <a:srgbClr val="C00000"/>
                </a:solidFill>
              </a:rPr>
              <a:t> of </a:t>
            </a:r>
            <a:r>
              <a:rPr lang="tr-TR" b="1" dirty="0" err="1">
                <a:solidFill>
                  <a:srgbClr val="C00000"/>
                </a:solidFill>
              </a:rPr>
              <a:t>live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requires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more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complicated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procedures</a:t>
            </a:r>
            <a:r>
              <a:rPr lang="tr-TR" dirty="0"/>
              <a:t>,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increases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cost</a:t>
            </a:r>
            <a:r>
              <a:rPr lang="tr-TR" dirty="0"/>
              <a:t>. </a:t>
            </a:r>
          </a:p>
          <a:p>
            <a:pPr algn="just">
              <a:lnSpc>
                <a:spcPct val="160000"/>
              </a:lnSpc>
            </a:pPr>
            <a:r>
              <a:rPr lang="tr-TR" dirty="0"/>
              <a:t>10. </a:t>
            </a:r>
            <a:r>
              <a:rPr lang="tr-TR" b="1" dirty="0" err="1">
                <a:solidFill>
                  <a:srgbClr val="0070C0"/>
                </a:solidFill>
              </a:rPr>
              <a:t>Dead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vaccines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are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more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durable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and</a:t>
            </a:r>
            <a:r>
              <a:rPr lang="tr-TR" b="1" dirty="0">
                <a:solidFill>
                  <a:srgbClr val="0070C0"/>
                </a:solidFill>
              </a:rPr>
              <a:t> can </a:t>
            </a:r>
            <a:r>
              <a:rPr lang="tr-TR" b="1" dirty="0" err="1">
                <a:solidFill>
                  <a:srgbClr val="0070C0"/>
                </a:solidFill>
              </a:rPr>
              <a:t>remain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intact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longer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after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preparation</a:t>
            </a:r>
            <a:r>
              <a:rPr lang="tr-TR" b="1" dirty="0">
                <a:solidFill>
                  <a:srgbClr val="0070C0"/>
                </a:solidFill>
              </a:rPr>
              <a:t>. </a:t>
            </a:r>
            <a:r>
              <a:rPr lang="tr-TR" dirty="0"/>
              <a:t>Live </a:t>
            </a:r>
            <a:r>
              <a:rPr lang="tr-TR" dirty="0" err="1"/>
              <a:t>vaccines</a:t>
            </a:r>
            <a:r>
              <a:rPr lang="tr-TR" dirty="0"/>
              <a:t>,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hand</a:t>
            </a:r>
            <a:r>
              <a:rPr lang="tr-TR" dirty="0"/>
              <a:t>, </a:t>
            </a:r>
            <a:r>
              <a:rPr lang="tr-TR" dirty="0" err="1"/>
              <a:t>are</a:t>
            </a:r>
            <a:r>
              <a:rPr lang="tr-TR" dirty="0"/>
              <a:t> not </a:t>
            </a:r>
            <a:r>
              <a:rPr lang="tr-TR" dirty="0" err="1"/>
              <a:t>durable</a:t>
            </a:r>
            <a:r>
              <a:rPr lang="tr-TR" dirty="0"/>
              <a:t>, </a:t>
            </a:r>
            <a:r>
              <a:rPr lang="tr-TR" dirty="0" err="1"/>
              <a:t>even</a:t>
            </a:r>
            <a:r>
              <a:rPr lang="tr-TR" dirty="0"/>
              <a:t> </a:t>
            </a:r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stored</a:t>
            </a:r>
            <a:r>
              <a:rPr lang="tr-TR" dirty="0"/>
              <a:t> </a:t>
            </a:r>
            <a:r>
              <a:rPr lang="tr-TR" dirty="0" err="1"/>
              <a:t>under</a:t>
            </a:r>
            <a:r>
              <a:rPr lang="tr-TR" dirty="0"/>
              <a:t> </a:t>
            </a:r>
            <a:r>
              <a:rPr lang="tr-TR" dirty="0" err="1"/>
              <a:t>suitable</a:t>
            </a:r>
            <a:r>
              <a:rPr lang="tr-TR" dirty="0"/>
              <a:t> </a:t>
            </a:r>
            <a:r>
              <a:rPr lang="tr-TR" dirty="0" err="1"/>
              <a:t>conditions</a:t>
            </a:r>
            <a:r>
              <a:rPr lang="tr-TR" dirty="0"/>
              <a:t>,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consumed</a:t>
            </a:r>
            <a:r>
              <a:rPr lang="tr-TR" dirty="0"/>
              <a:t> in a </a:t>
            </a:r>
            <a:r>
              <a:rPr lang="tr-TR" dirty="0" err="1"/>
              <a:t>shorter</a:t>
            </a:r>
            <a:r>
              <a:rPr lang="tr-TR" dirty="0"/>
              <a:t> time.</a:t>
            </a:r>
          </a:p>
        </p:txBody>
      </p:sp>
    </p:spTree>
    <p:extLst>
      <p:ext uri="{BB962C8B-B14F-4D97-AF65-F5344CB8AC3E}">
        <p14:creationId xmlns:p14="http://schemas.microsoft.com/office/powerpoint/2010/main" val="23923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cquired Immunity | NIH">
            <a:extLst>
              <a:ext uri="{FF2B5EF4-FFF2-40B4-BE49-F238E27FC236}">
                <a16:creationId xmlns:a16="http://schemas.microsoft.com/office/drawing/2014/main" id="{1CB2ED35-10CB-1A48-8499-00CE7A5D8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0"/>
            <a:ext cx="7424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5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A9A004-0BC1-3F47-B900-D8F7E424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44071"/>
            <a:ext cx="4939868" cy="1676603"/>
          </a:xfrm>
        </p:spPr>
        <p:txBody>
          <a:bodyPr>
            <a:normAutofit/>
          </a:bodyPr>
          <a:lstStyle/>
          <a:p>
            <a:pPr algn="ctr"/>
            <a:r>
              <a:rPr lang="tr-TR" sz="4700" b="1" dirty="0" err="1">
                <a:solidFill>
                  <a:srgbClr val="C00000"/>
                </a:solidFill>
              </a:rPr>
              <a:t>Biotechnologic</a:t>
            </a:r>
            <a:r>
              <a:rPr lang="tr-TR" sz="4700" b="1" dirty="0">
                <a:solidFill>
                  <a:srgbClr val="C00000"/>
                </a:solidFill>
              </a:rPr>
              <a:t> </a:t>
            </a:r>
            <a:r>
              <a:rPr lang="tr-TR" sz="4700" b="1" dirty="0" err="1">
                <a:solidFill>
                  <a:srgbClr val="C00000"/>
                </a:solidFill>
              </a:rPr>
              <a:t>Vaccines</a:t>
            </a:r>
            <a:endParaRPr lang="tr-TR" sz="47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A7581E-B1C3-AF47-A564-CFD7609FA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tr-TR" dirty="0"/>
              <a:t>Anti-</a:t>
            </a:r>
            <a:r>
              <a:rPr lang="tr-TR" dirty="0" err="1"/>
              <a:t>idiotype</a:t>
            </a:r>
            <a:r>
              <a:rPr lang="tr-TR" dirty="0"/>
              <a:t> </a:t>
            </a:r>
            <a:r>
              <a:rPr lang="tr-TR" dirty="0" err="1"/>
              <a:t>antibody</a:t>
            </a:r>
            <a:r>
              <a:rPr lang="tr-TR" dirty="0"/>
              <a:t> </a:t>
            </a:r>
            <a:r>
              <a:rPr lang="tr-TR" dirty="0" err="1"/>
              <a:t>vaccines</a:t>
            </a:r>
            <a:endParaRPr lang="tr-TR" dirty="0"/>
          </a:p>
          <a:p>
            <a:r>
              <a:rPr lang="tr-TR" dirty="0" err="1"/>
              <a:t>Peptide</a:t>
            </a:r>
            <a:r>
              <a:rPr lang="tr-TR" dirty="0"/>
              <a:t> </a:t>
            </a:r>
            <a:r>
              <a:rPr lang="tr-TR" dirty="0" err="1"/>
              <a:t>vaccines</a:t>
            </a:r>
            <a:endParaRPr lang="tr-TR" dirty="0"/>
          </a:p>
          <a:p>
            <a:r>
              <a:rPr lang="tr-TR" dirty="0" err="1"/>
              <a:t>Recombinant</a:t>
            </a:r>
            <a:r>
              <a:rPr lang="tr-TR" dirty="0"/>
              <a:t> protein </a:t>
            </a:r>
            <a:r>
              <a:rPr lang="tr-TR" dirty="0" err="1"/>
              <a:t>vaccines</a:t>
            </a:r>
            <a:endParaRPr lang="tr-TR" dirty="0"/>
          </a:p>
          <a:p>
            <a:r>
              <a:rPr lang="tr-TR" dirty="0" err="1"/>
              <a:t>mRNA</a:t>
            </a:r>
            <a:r>
              <a:rPr lang="tr-TR" dirty="0"/>
              <a:t> </a:t>
            </a:r>
            <a:r>
              <a:rPr lang="tr-TR" dirty="0" err="1"/>
              <a:t>vaccines</a:t>
            </a:r>
            <a:endParaRPr lang="tr-TR" dirty="0"/>
          </a:p>
          <a:p>
            <a:endParaRPr lang="tr-TR" sz="2100" dirty="0"/>
          </a:p>
        </p:txBody>
      </p:sp>
      <p:pic>
        <p:nvPicPr>
          <p:cNvPr id="5" name="Picture 4" descr="Tıbbi testlere hazır bir dizi numune">
            <a:extLst>
              <a:ext uri="{FF2B5EF4-FFF2-40B4-BE49-F238E27FC236}">
                <a16:creationId xmlns:a16="http://schemas.microsoft.com/office/drawing/2014/main" id="{DD4FAD16-3B39-47F5-AF18-F40F6741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89" r="749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7045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9D1AFDA-0DCF-F945-A3A3-00FBC5A18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116273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altLang="tr-TR" sz="3200" b="1" dirty="0">
                <a:solidFill>
                  <a:srgbClr val="C00000"/>
                </a:solidFill>
              </a:rPr>
              <a:t>Anti-</a:t>
            </a:r>
            <a:r>
              <a:rPr lang="tr-TR" altLang="tr-TR" sz="3200" b="1" dirty="0" err="1">
                <a:solidFill>
                  <a:srgbClr val="C00000"/>
                </a:solidFill>
              </a:rPr>
              <a:t>idiotype</a:t>
            </a:r>
            <a:r>
              <a:rPr lang="tr-TR" altLang="tr-TR" sz="3200" b="1" dirty="0">
                <a:solidFill>
                  <a:srgbClr val="C00000"/>
                </a:solidFill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</a:rPr>
              <a:t>antibody</a:t>
            </a:r>
            <a:r>
              <a:rPr lang="tr-TR" altLang="tr-TR" sz="3200" b="1" dirty="0">
                <a:solidFill>
                  <a:srgbClr val="C00000"/>
                </a:solidFill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</a:rPr>
              <a:t>vaccines</a:t>
            </a:r>
            <a:endParaRPr lang="tr-TR" altLang="tr-TR" sz="3200" b="1" dirty="0">
              <a:solidFill>
                <a:srgbClr val="C00000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BAAC609-3BA2-4041-8DD5-D193E2D410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2823" y="1871923"/>
            <a:ext cx="7886700" cy="4351338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based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of </a:t>
            </a:r>
            <a:r>
              <a:rPr lang="tr-TR" dirty="0" err="1"/>
              <a:t>antibodies</a:t>
            </a:r>
            <a:r>
              <a:rPr lang="tr-TR" dirty="0"/>
              <a:t> (anti </a:t>
            </a:r>
            <a:r>
              <a:rPr lang="tr-TR" dirty="0" err="1"/>
              <a:t>idiotype</a:t>
            </a:r>
            <a:r>
              <a:rPr lang="tr-TR" dirty="0"/>
              <a:t> antibody-Ab2) </a:t>
            </a:r>
            <a:r>
              <a:rPr lang="tr-TR" dirty="0" err="1"/>
              <a:t>obtained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against</a:t>
            </a:r>
            <a:r>
              <a:rPr lang="tr-TR" dirty="0"/>
              <a:t> </a:t>
            </a:r>
            <a:r>
              <a:rPr lang="tr-TR" dirty="0" err="1"/>
              <a:t>one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 (</a:t>
            </a:r>
            <a:r>
              <a:rPr lang="tr-TR" dirty="0" err="1"/>
              <a:t>idiotype</a:t>
            </a:r>
            <a:r>
              <a:rPr lang="tr-TR" dirty="0"/>
              <a:t> </a:t>
            </a:r>
            <a:r>
              <a:rPr lang="tr-TR" dirty="0" err="1"/>
              <a:t>antibody</a:t>
            </a:r>
            <a:r>
              <a:rPr lang="tr-TR" dirty="0"/>
              <a:t>) as an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another</a:t>
            </a:r>
            <a:r>
              <a:rPr lang="tr-TR" dirty="0"/>
              <a:t> test </a:t>
            </a:r>
            <a:r>
              <a:rPr lang="tr-TR" dirty="0" err="1"/>
              <a:t>animal</a:t>
            </a:r>
            <a:r>
              <a:rPr lang="tr-TR" dirty="0"/>
              <a:t>. </a:t>
            </a:r>
          </a:p>
          <a:p>
            <a:pPr algn="just">
              <a:lnSpc>
                <a:spcPct val="80000"/>
              </a:lnSpc>
            </a:pPr>
            <a:r>
              <a:rPr lang="tr-TR" dirty="0"/>
              <a:t>Anti-</a:t>
            </a:r>
            <a:r>
              <a:rPr lang="tr-TR" dirty="0" err="1"/>
              <a:t>idiotype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produced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mimic</a:t>
            </a:r>
            <a:r>
              <a:rPr lang="tr-TR" dirty="0"/>
              <a:t> a </a:t>
            </a:r>
            <a:r>
              <a:rPr lang="tr-TR" dirty="0" err="1"/>
              <a:t>particular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. </a:t>
            </a:r>
          </a:p>
          <a:p>
            <a:pPr algn="just">
              <a:lnSpc>
                <a:spcPct val="80000"/>
              </a:lnSpc>
            </a:pPr>
            <a:r>
              <a:rPr lang="tr-TR" dirty="0" err="1"/>
              <a:t>These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  <a:r>
              <a:rPr lang="tr-TR" dirty="0" err="1"/>
              <a:t>activate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enable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body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produce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against</a:t>
            </a:r>
            <a:r>
              <a:rPr lang="tr-TR" dirty="0"/>
              <a:t> </a:t>
            </a:r>
            <a:r>
              <a:rPr lang="tr-TR" dirty="0" err="1"/>
              <a:t>cancer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.</a:t>
            </a:r>
            <a:endParaRPr lang="tr-TR" altLang="tr-TR" sz="2800" dirty="0"/>
          </a:p>
        </p:txBody>
      </p:sp>
    </p:spTree>
    <p:extLst>
      <p:ext uri="{BB962C8B-B14F-4D97-AF65-F5344CB8AC3E}">
        <p14:creationId xmlns:p14="http://schemas.microsoft.com/office/powerpoint/2010/main" val="640415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acotumomab—mechanism of action of an anti-idiotype antibody. | Download  Scientific Diagram">
            <a:extLst>
              <a:ext uri="{FF2B5EF4-FFF2-40B4-BE49-F238E27FC236}">
                <a16:creationId xmlns:a16="http://schemas.microsoft.com/office/drawing/2014/main" id="{566010AA-4613-234C-A88C-FB7C05A0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8"/>
            <a:ext cx="9144000" cy="64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1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ti-idiotype vaccines">
            <a:extLst>
              <a:ext uri="{FF2B5EF4-FFF2-40B4-BE49-F238E27FC236}">
                <a16:creationId xmlns:a16="http://schemas.microsoft.com/office/drawing/2014/main" id="{BED18D1B-5B64-8449-90AC-AB30D4B1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3" y="0"/>
            <a:ext cx="6979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24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unction of Maternal Idiotypic and Anti-idiotypic Antibodies as  Transgenerational Messengers | SpringerLink">
            <a:extLst>
              <a:ext uri="{FF2B5EF4-FFF2-40B4-BE49-F238E27FC236}">
                <a16:creationId xmlns:a16="http://schemas.microsoft.com/office/drawing/2014/main" id="{A6DBF539-0430-3747-9DA2-04A5C1A8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1" y="887657"/>
            <a:ext cx="7870062" cy="51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0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16602D08-FC53-1B4B-B8C1-DC29FBAAC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altLang="tr-TR" sz="3200" b="1" dirty="0">
                <a:solidFill>
                  <a:srgbClr val="C00000"/>
                </a:solidFill>
              </a:rPr>
              <a:t>SYNTHETIC PEPTIDE VACCINES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6281A82-5B9F-8842-BDC8-0DF00EF6AD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179" y="761616"/>
            <a:ext cx="7886700" cy="43513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tr-TR" altLang="tr-TR" dirty="0"/>
          </a:p>
          <a:p>
            <a:pPr algn="just">
              <a:lnSpc>
                <a:spcPct val="150000"/>
              </a:lnSpc>
            </a:pP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prepared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determining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protein </a:t>
            </a:r>
            <a:r>
              <a:rPr lang="tr-TR" dirty="0" err="1"/>
              <a:t>structures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immunogen</a:t>
            </a:r>
            <a:r>
              <a:rPr lang="tr-TR" dirty="0"/>
              <a:t> </a:t>
            </a:r>
            <a:r>
              <a:rPr lang="tr-TR" dirty="0" err="1"/>
              <a:t>components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infectious</a:t>
            </a:r>
            <a:r>
              <a:rPr lang="tr-TR" dirty="0"/>
              <a:t> </a:t>
            </a:r>
            <a:r>
              <a:rPr lang="tr-TR" dirty="0" err="1"/>
              <a:t>agent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synthesizing</a:t>
            </a:r>
            <a:r>
              <a:rPr lang="tr-TR" dirty="0"/>
              <a:t> in </a:t>
            </a:r>
            <a:r>
              <a:rPr lang="tr-TR" dirty="0" err="1"/>
              <a:t>vitro</a:t>
            </a:r>
            <a:r>
              <a:rPr lang="tr-TR" dirty="0"/>
              <a:t> </a:t>
            </a:r>
            <a:r>
              <a:rPr lang="tr-TR" dirty="0" err="1"/>
              <a:t>conditions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peptides</a:t>
            </a:r>
            <a:r>
              <a:rPr lang="tr-TR" dirty="0"/>
              <a:t> as </a:t>
            </a:r>
            <a:r>
              <a:rPr lang="tr-TR" dirty="0" err="1"/>
              <a:t>vaccines</a:t>
            </a:r>
            <a:r>
              <a:rPr lang="tr-TR" dirty="0"/>
              <a:t>.</a:t>
            </a:r>
            <a:r>
              <a:rPr lang="tr-TR" altLang="tr-TR" dirty="0"/>
              <a:t>    </a:t>
            </a:r>
          </a:p>
        </p:txBody>
      </p:sp>
      <p:pic>
        <p:nvPicPr>
          <p:cNvPr id="22530" name="Picture 2" descr="Epitope-based vaccine design. Following a virus infection, potential... |  Download Scientific Diagram">
            <a:extLst>
              <a:ext uri="{FF2B5EF4-FFF2-40B4-BE49-F238E27FC236}">
                <a16:creationId xmlns:a16="http://schemas.microsoft.com/office/drawing/2014/main" id="{B7804F4E-4FE3-8145-843F-DE1151829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11" y="3923818"/>
            <a:ext cx="5245589" cy="293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99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77CFF22-0ACF-4A4A-A4D2-877237617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3600" b="1" dirty="0" err="1">
                <a:solidFill>
                  <a:srgbClr val="7030A0"/>
                </a:solidFill>
              </a:rPr>
              <a:t>Advantages</a:t>
            </a:r>
            <a:r>
              <a:rPr lang="tr-TR" sz="3600" b="1" dirty="0">
                <a:solidFill>
                  <a:srgbClr val="7030A0"/>
                </a:solidFill>
              </a:rPr>
              <a:t> of </a:t>
            </a:r>
            <a:r>
              <a:rPr lang="tr-TR" sz="3600" b="1" dirty="0" err="1">
                <a:solidFill>
                  <a:srgbClr val="7030A0"/>
                </a:solidFill>
              </a:rPr>
              <a:t>synthetic</a:t>
            </a:r>
            <a:r>
              <a:rPr lang="tr-TR" sz="3600" b="1" dirty="0">
                <a:solidFill>
                  <a:srgbClr val="7030A0"/>
                </a:solidFill>
              </a:rPr>
              <a:t> </a:t>
            </a:r>
            <a:r>
              <a:rPr lang="tr-TR" sz="3600" b="1" dirty="0" err="1">
                <a:solidFill>
                  <a:srgbClr val="7030A0"/>
                </a:solidFill>
              </a:rPr>
              <a:t>peptide</a:t>
            </a:r>
            <a:r>
              <a:rPr lang="tr-TR" sz="3600" b="1" dirty="0">
                <a:solidFill>
                  <a:srgbClr val="7030A0"/>
                </a:solidFill>
              </a:rPr>
              <a:t> </a:t>
            </a:r>
            <a:r>
              <a:rPr lang="tr-TR" sz="3600" b="1" dirty="0" err="1">
                <a:solidFill>
                  <a:srgbClr val="7030A0"/>
                </a:solidFill>
              </a:rPr>
              <a:t>vaccines</a:t>
            </a:r>
            <a:endParaRPr lang="tr-TR" sz="3600" b="1" dirty="0">
              <a:solidFill>
                <a:srgbClr val="7030A0"/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15482E4-C996-F046-A9BE-29B1CA9BCD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these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, it is not </a:t>
            </a:r>
            <a:r>
              <a:rPr lang="tr-TR" dirty="0" err="1"/>
              <a:t>possible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agent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reproduce</a:t>
            </a:r>
            <a:r>
              <a:rPr lang="tr-TR" dirty="0"/>
              <a:t>, spread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infection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body.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application</a:t>
            </a:r>
            <a:r>
              <a:rPr lang="tr-TR" dirty="0"/>
              <a:t> in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doses</a:t>
            </a:r>
            <a:r>
              <a:rPr lang="tr-TR" dirty="0"/>
              <a:t> </a:t>
            </a:r>
            <a:r>
              <a:rPr lang="tr-TR" dirty="0" err="1"/>
              <a:t>does</a:t>
            </a:r>
            <a:r>
              <a:rPr lang="tr-TR" dirty="0"/>
              <a:t> not </a:t>
            </a:r>
            <a:r>
              <a:rPr lang="tr-TR" dirty="0" err="1"/>
              <a:t>pose</a:t>
            </a:r>
            <a:r>
              <a:rPr lang="tr-TR" dirty="0"/>
              <a:t> a problem.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easy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maintain</a:t>
            </a:r>
            <a:r>
              <a:rPr lang="tr-TR" dirty="0"/>
              <a:t>.</a:t>
            </a:r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882748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Vaccines | Free Full-Text | Vaccine Design from the Ensemble of Surface  Glycoprotein Epitopes of SARS-CoV-2: An Immunoinformatics Approach | HTML">
            <a:extLst>
              <a:ext uri="{FF2B5EF4-FFF2-40B4-BE49-F238E27FC236}">
                <a16:creationId xmlns:a16="http://schemas.microsoft.com/office/drawing/2014/main" id="{F670292E-CA78-6849-9069-DBE3E05D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0"/>
            <a:ext cx="7294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041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D3E492AD-7544-394C-A11A-40C368241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tr-TR" sz="3600" b="1" dirty="0" err="1">
                <a:solidFill>
                  <a:srgbClr val="7030A0"/>
                </a:solidFill>
              </a:rPr>
              <a:t>Disadvantages</a:t>
            </a:r>
            <a:r>
              <a:rPr lang="tr-TR" sz="3600" b="1" dirty="0">
                <a:solidFill>
                  <a:srgbClr val="7030A0"/>
                </a:solidFill>
              </a:rPr>
              <a:t> of </a:t>
            </a:r>
            <a:r>
              <a:rPr lang="tr-TR" sz="3600" b="1" dirty="0" err="1">
                <a:solidFill>
                  <a:srgbClr val="7030A0"/>
                </a:solidFill>
              </a:rPr>
              <a:t>synthetic</a:t>
            </a:r>
            <a:r>
              <a:rPr lang="tr-TR" sz="3600" b="1" dirty="0">
                <a:solidFill>
                  <a:srgbClr val="7030A0"/>
                </a:solidFill>
              </a:rPr>
              <a:t> </a:t>
            </a:r>
            <a:r>
              <a:rPr lang="tr-TR" sz="3600" b="1" dirty="0" err="1">
                <a:solidFill>
                  <a:srgbClr val="7030A0"/>
                </a:solidFill>
              </a:rPr>
              <a:t>peptide</a:t>
            </a:r>
            <a:r>
              <a:rPr lang="tr-TR" sz="3600" b="1" dirty="0">
                <a:solidFill>
                  <a:srgbClr val="7030A0"/>
                </a:solidFill>
              </a:rPr>
              <a:t> </a:t>
            </a:r>
            <a:r>
              <a:rPr lang="tr-TR" sz="3600" b="1" dirty="0" err="1">
                <a:solidFill>
                  <a:srgbClr val="7030A0"/>
                </a:solidFill>
              </a:rPr>
              <a:t>vaccines</a:t>
            </a:r>
            <a:endParaRPr lang="tr-TR" sz="3600" b="1" dirty="0">
              <a:solidFill>
                <a:srgbClr val="C0000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C8F1E85-074C-E043-A872-F9196970D4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antigenic</a:t>
            </a:r>
            <a:r>
              <a:rPr lang="tr-TR" dirty="0"/>
              <a:t> determinant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synthesized</a:t>
            </a:r>
            <a:r>
              <a:rPr lang="tr-TR" dirty="0"/>
              <a:t> </a:t>
            </a:r>
            <a:r>
              <a:rPr lang="tr-TR" dirty="0" err="1"/>
              <a:t>must</a:t>
            </a:r>
            <a:r>
              <a:rPr lang="tr-TR" dirty="0"/>
              <a:t> be </a:t>
            </a:r>
            <a:r>
              <a:rPr lang="tr-TR" dirty="0" err="1"/>
              <a:t>well</a:t>
            </a:r>
            <a:r>
              <a:rPr lang="tr-TR" dirty="0"/>
              <a:t> </a:t>
            </a:r>
            <a:r>
              <a:rPr lang="tr-TR" dirty="0" err="1"/>
              <a:t>determined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effective</a:t>
            </a:r>
            <a:r>
              <a:rPr lang="tr-TR" dirty="0"/>
              <a:t> </a:t>
            </a:r>
            <a:r>
              <a:rPr lang="tr-TR" dirty="0" err="1"/>
              <a:t>protection</a:t>
            </a:r>
            <a:r>
              <a:rPr lang="tr-TR" dirty="0"/>
              <a:t>, it </a:t>
            </a:r>
            <a:r>
              <a:rPr lang="tr-TR" dirty="0" err="1"/>
              <a:t>may</a:t>
            </a:r>
            <a:r>
              <a:rPr lang="tr-TR" dirty="0"/>
              <a:t> be </a:t>
            </a:r>
            <a:r>
              <a:rPr lang="tr-TR" dirty="0" err="1"/>
              <a:t>necessary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a </a:t>
            </a:r>
            <a:r>
              <a:rPr lang="tr-TR" dirty="0" err="1"/>
              <a:t>multicompetent</a:t>
            </a:r>
            <a:r>
              <a:rPr lang="tr-TR" dirty="0"/>
              <a:t> </a:t>
            </a:r>
            <a:r>
              <a:rPr lang="tr-TR" dirty="0" err="1"/>
              <a:t>vaccine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one</a:t>
            </a:r>
            <a:r>
              <a:rPr lang="tr-TR" dirty="0"/>
              <a:t> </a:t>
            </a:r>
            <a:r>
              <a:rPr lang="tr-TR" dirty="0" err="1"/>
              <a:t>antigenic</a:t>
            </a:r>
            <a:r>
              <a:rPr lang="tr-TR" dirty="0"/>
              <a:t> determinant.</a:t>
            </a:r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4068183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eptide-based vaccines; pros, cons and solutions. | Download Scientific  Diagram">
            <a:extLst>
              <a:ext uri="{FF2B5EF4-FFF2-40B4-BE49-F238E27FC236}">
                <a16:creationId xmlns:a16="http://schemas.microsoft.com/office/drawing/2014/main" id="{80D7D8EE-0AA2-F749-A016-8835239C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0"/>
            <a:ext cx="8269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61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929DB4-B934-7C40-B794-E5E88C95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Primary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Immunity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9A6EFD-586B-CE48-B214-BF8CE894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antigens</a:t>
            </a:r>
            <a:r>
              <a:rPr lang="tr-TR" dirty="0"/>
              <a:t> </a:t>
            </a:r>
            <a:r>
              <a:rPr lang="tr-TR" dirty="0" err="1"/>
              <a:t>enter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body, T </a:t>
            </a:r>
            <a:r>
              <a:rPr lang="tr-TR" dirty="0" err="1"/>
              <a:t>and</a:t>
            </a:r>
            <a:r>
              <a:rPr lang="tr-TR" dirty="0"/>
              <a:t> B </a:t>
            </a:r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multiply</a:t>
            </a:r>
            <a:r>
              <a:rPr lang="tr-TR" dirty="0"/>
              <a:t>. </a:t>
            </a:r>
            <a:r>
              <a:rPr lang="tr-TR" dirty="0" err="1"/>
              <a:t>Some</a:t>
            </a:r>
            <a:r>
              <a:rPr lang="tr-TR" dirty="0"/>
              <a:t> of </a:t>
            </a:r>
            <a:r>
              <a:rPr lang="tr-TR" dirty="0" err="1"/>
              <a:t>these</a:t>
            </a:r>
            <a:r>
              <a:rPr lang="tr-TR" dirty="0"/>
              <a:t> </a:t>
            </a:r>
            <a:r>
              <a:rPr lang="tr-TR" dirty="0" err="1"/>
              <a:t>turn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short-lived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fight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turn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memory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recognize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event</a:t>
            </a:r>
            <a:r>
              <a:rPr lang="tr-TR" dirty="0"/>
              <a:t> is </a:t>
            </a:r>
            <a:r>
              <a:rPr lang="tr-TR" dirty="0" err="1"/>
              <a:t>called</a:t>
            </a:r>
            <a:r>
              <a:rPr lang="tr-TR" dirty="0"/>
              <a:t> </a:t>
            </a:r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8655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otechnology - Health and Medicine">
            <a:extLst>
              <a:ext uri="{FF2B5EF4-FFF2-40B4-BE49-F238E27FC236}">
                <a16:creationId xmlns:a16="http://schemas.microsoft.com/office/drawing/2014/main" id="{F295A1E9-33CE-674A-BAA8-A6207DA6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5900"/>
            <a:ext cx="8788400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05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NA aşısı - Vikipedi">
            <a:extLst>
              <a:ext uri="{FF2B5EF4-FFF2-40B4-BE49-F238E27FC236}">
                <a16:creationId xmlns:a16="http://schemas.microsoft.com/office/drawing/2014/main" id="{7C2A19D3-348C-FB43-83DA-2F97560D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0"/>
            <a:ext cx="7807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670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harmaceutics | Free Full-Text | Opportunities and Challenges in the  Delivery of mRNA-Based Vaccines | HTML">
            <a:extLst>
              <a:ext uri="{FF2B5EF4-FFF2-40B4-BE49-F238E27FC236}">
                <a16:creationId xmlns:a16="http://schemas.microsoft.com/office/drawing/2014/main" id="{ED6AD339-B32C-954D-92CD-F1AC504A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19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NA Vaccines Are Effective Against Covid. What's The Major Flaw?">
            <a:extLst>
              <a:ext uri="{FF2B5EF4-FFF2-40B4-BE49-F238E27FC236}">
                <a16:creationId xmlns:a16="http://schemas.microsoft.com/office/drawing/2014/main" id="{06DB063D-F320-5540-88F4-BAB7AC33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74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C10FA0-E5A5-DD4A-B073-2474D2B9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Adjuvant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A99C3B-96A5-CA4D-A03F-70A673A92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Adjuvants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biological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chemical</a:t>
            </a:r>
            <a:r>
              <a:rPr lang="tr-TR" dirty="0"/>
              <a:t> </a:t>
            </a:r>
            <a:r>
              <a:rPr lang="tr-TR" dirty="0" err="1"/>
              <a:t>components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conjunction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antigens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activate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non-specifically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7323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341A46A-629A-A944-BFE5-51AD8B9A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FFFFFF"/>
                </a:solidFill>
              </a:rPr>
              <a:t>Adjuvant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AE2DE9-C133-A649-AE93-D361951C8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0" y="591344"/>
            <a:ext cx="5507577" cy="5947568"/>
          </a:xfrm>
        </p:spPr>
        <p:txBody>
          <a:bodyPr anchor="ctr">
            <a:normAutofit/>
          </a:bodyPr>
          <a:lstStyle/>
          <a:p>
            <a:r>
              <a:rPr lang="tr-TR" sz="2400" dirty="0" err="1"/>
              <a:t>Adjuvants</a:t>
            </a:r>
            <a:r>
              <a:rPr lang="tr-TR" sz="2400" dirty="0"/>
              <a:t> </a:t>
            </a:r>
            <a:r>
              <a:rPr lang="tr-TR" sz="2400" dirty="0" err="1"/>
              <a:t>have</a:t>
            </a:r>
            <a:r>
              <a:rPr lang="tr-TR" sz="2400" dirty="0"/>
              <a:t> </a:t>
            </a:r>
            <a:r>
              <a:rPr lang="tr-TR" sz="2400" dirty="0" err="1"/>
              <a:t>different</a:t>
            </a:r>
            <a:r>
              <a:rPr lang="tr-TR" sz="2400" dirty="0"/>
              <a:t> </a:t>
            </a:r>
            <a:r>
              <a:rPr lang="tr-TR" sz="2400" dirty="0" err="1"/>
              <a:t>mechanisms</a:t>
            </a:r>
            <a:r>
              <a:rPr lang="tr-TR" sz="2400" dirty="0"/>
              <a:t> of </a:t>
            </a:r>
            <a:r>
              <a:rPr lang="tr-TR" sz="2400" dirty="0" err="1"/>
              <a:t>action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cellular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molecular</a:t>
            </a:r>
            <a:r>
              <a:rPr lang="tr-TR" sz="2400" dirty="0"/>
              <a:t> </a:t>
            </a:r>
            <a:r>
              <a:rPr lang="tr-TR" sz="2400" dirty="0" err="1"/>
              <a:t>level</a:t>
            </a:r>
            <a:r>
              <a:rPr lang="tr-TR" sz="2400" dirty="0"/>
              <a:t>. </a:t>
            </a:r>
            <a:r>
              <a:rPr lang="tr-TR" sz="2400" dirty="0" err="1"/>
              <a:t>These</a:t>
            </a:r>
            <a:r>
              <a:rPr lang="tr-TR" sz="2400" dirty="0"/>
              <a:t>; </a:t>
            </a:r>
          </a:p>
          <a:p>
            <a:r>
              <a:rPr lang="tr-TR" sz="2400" dirty="0" err="1"/>
              <a:t>Depot</a:t>
            </a:r>
            <a:r>
              <a:rPr lang="tr-TR" sz="2400" dirty="0"/>
              <a:t> </a:t>
            </a:r>
            <a:r>
              <a:rPr lang="tr-TR" sz="2400" dirty="0" err="1"/>
              <a:t>effect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slow</a:t>
            </a:r>
            <a:r>
              <a:rPr lang="tr-TR" sz="2400" dirty="0"/>
              <a:t> </a:t>
            </a:r>
            <a:r>
              <a:rPr lang="tr-TR" sz="2400" dirty="0" err="1"/>
              <a:t>release</a:t>
            </a:r>
            <a:r>
              <a:rPr lang="tr-TR" sz="2400" dirty="0"/>
              <a:t> of </a:t>
            </a:r>
            <a:r>
              <a:rPr lang="tr-TR" sz="2400" dirty="0" err="1"/>
              <a:t>antigen</a:t>
            </a:r>
            <a:r>
              <a:rPr lang="tr-TR" sz="2400" dirty="0"/>
              <a:t>, </a:t>
            </a:r>
          </a:p>
          <a:p>
            <a:r>
              <a:rPr lang="tr-TR" sz="2400" dirty="0" err="1"/>
              <a:t>targeting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antigen-expressing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 (</a:t>
            </a:r>
            <a:r>
              <a:rPr lang="tr-TR" sz="2400" dirty="0" err="1"/>
              <a:t>APCs</a:t>
            </a:r>
            <a:r>
              <a:rPr lang="tr-TR" sz="2400" dirty="0"/>
              <a:t>), </a:t>
            </a:r>
          </a:p>
          <a:p>
            <a:r>
              <a:rPr lang="tr-TR" sz="2400" dirty="0" err="1"/>
              <a:t>activation</a:t>
            </a:r>
            <a:r>
              <a:rPr lang="tr-TR" sz="2400" dirty="0"/>
              <a:t> of </a:t>
            </a:r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 (</a:t>
            </a:r>
            <a:r>
              <a:rPr lang="tr-TR" sz="2400" dirty="0" err="1"/>
              <a:t>APCs</a:t>
            </a:r>
            <a:r>
              <a:rPr lang="tr-TR" sz="2400" dirty="0"/>
              <a:t>), </a:t>
            </a:r>
          </a:p>
          <a:p>
            <a:r>
              <a:rPr lang="tr-TR" sz="2400" dirty="0" err="1"/>
              <a:t>stimulation</a:t>
            </a:r>
            <a:r>
              <a:rPr lang="tr-TR" sz="2400" dirty="0"/>
              <a:t> of </a:t>
            </a:r>
            <a:r>
              <a:rPr lang="tr-TR" sz="2400" dirty="0" err="1"/>
              <a:t>cytokines</a:t>
            </a:r>
            <a:r>
              <a:rPr lang="tr-TR" sz="2400" dirty="0"/>
              <a:t>, </a:t>
            </a:r>
          </a:p>
          <a:p>
            <a:r>
              <a:rPr lang="tr-TR" sz="2400" dirty="0" err="1"/>
              <a:t>conformational</a:t>
            </a:r>
            <a:r>
              <a:rPr lang="tr-TR" sz="2400" dirty="0"/>
              <a:t> </a:t>
            </a:r>
            <a:r>
              <a:rPr lang="tr-TR" sz="2400" dirty="0" err="1"/>
              <a:t>changes</a:t>
            </a:r>
            <a:r>
              <a:rPr lang="tr-TR" sz="2400" dirty="0"/>
              <a:t> of </a:t>
            </a:r>
            <a:r>
              <a:rPr lang="tr-TR" sz="2400" dirty="0" err="1"/>
              <a:t>antigen</a:t>
            </a:r>
            <a:r>
              <a:rPr lang="tr-TR" sz="2400" dirty="0"/>
              <a:t> </a:t>
            </a:r>
            <a:r>
              <a:rPr lang="tr-TR" sz="2400" dirty="0" err="1"/>
              <a:t>molecules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</a:p>
          <a:p>
            <a:r>
              <a:rPr lang="tr-TR" sz="2400" dirty="0" err="1"/>
              <a:t>changing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net polar </a:t>
            </a:r>
            <a:r>
              <a:rPr lang="tr-TR" sz="2400" dirty="0" err="1"/>
              <a:t>charges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molecules</a:t>
            </a:r>
            <a:r>
              <a:rPr lang="tr-TR" sz="2400" dirty="0"/>
              <a:t>.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2808631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B280084-FD31-034E-965A-545921E8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ctr"/>
            <a:r>
              <a:rPr lang="tr-TR" sz="3500" dirty="0" err="1">
                <a:solidFill>
                  <a:srgbClr val="FFFFFF"/>
                </a:solidFill>
              </a:rPr>
              <a:t>What</a:t>
            </a:r>
            <a:r>
              <a:rPr lang="tr-TR" sz="3500" dirty="0">
                <a:solidFill>
                  <a:srgbClr val="FFFFFF"/>
                </a:solidFill>
              </a:rPr>
              <a:t> </a:t>
            </a:r>
            <a:r>
              <a:rPr lang="tr-TR" sz="3500" dirty="0" err="1">
                <a:solidFill>
                  <a:srgbClr val="FFFFFF"/>
                </a:solidFill>
              </a:rPr>
              <a:t>should</a:t>
            </a:r>
            <a:r>
              <a:rPr lang="tr-TR" sz="3500" dirty="0">
                <a:solidFill>
                  <a:srgbClr val="FFFFFF"/>
                </a:solidFill>
              </a:rPr>
              <a:t> an ideal </a:t>
            </a:r>
            <a:r>
              <a:rPr lang="tr-TR" sz="3500" dirty="0" err="1">
                <a:solidFill>
                  <a:srgbClr val="FFFFFF"/>
                </a:solidFill>
              </a:rPr>
              <a:t>adjuvant</a:t>
            </a:r>
            <a:r>
              <a:rPr lang="tr-TR" sz="3500" dirty="0">
                <a:solidFill>
                  <a:srgbClr val="FFFFFF"/>
                </a:solidFill>
              </a:rPr>
              <a:t> be </a:t>
            </a:r>
            <a:r>
              <a:rPr lang="tr-TR" sz="3500" dirty="0" err="1">
                <a:solidFill>
                  <a:srgbClr val="FFFFFF"/>
                </a:solidFill>
              </a:rPr>
              <a:t>like</a:t>
            </a:r>
            <a:r>
              <a:rPr lang="tr-TR" sz="35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31AA11-5D6E-F847-AEE2-7B5F6B8A6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635" y="127322"/>
            <a:ext cx="5433027" cy="6720540"/>
          </a:xfrm>
        </p:spPr>
        <p:txBody>
          <a:bodyPr anchor="ctr"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sz="2000" dirty="0"/>
              <a:t>An ideal </a:t>
            </a:r>
            <a:r>
              <a:rPr lang="tr-TR" sz="2000" dirty="0" err="1"/>
              <a:t>adjuvant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</a:t>
            </a:r>
            <a:r>
              <a:rPr lang="tr-TR" sz="2000" dirty="0" err="1"/>
              <a:t>provide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desired</a:t>
            </a:r>
            <a:r>
              <a:rPr lang="tr-TR" sz="2000" dirty="0"/>
              <a:t> </a:t>
            </a:r>
            <a:r>
              <a:rPr lang="tr-TR" sz="2000" dirty="0" err="1"/>
              <a:t>immunity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whatever</a:t>
            </a:r>
            <a:r>
              <a:rPr lang="tr-TR" sz="2000" dirty="0"/>
              <a:t> </a:t>
            </a:r>
            <a:r>
              <a:rPr lang="tr-TR" sz="2000" dirty="0" err="1"/>
              <a:t>type</a:t>
            </a:r>
            <a:r>
              <a:rPr lang="tr-TR" sz="2000" dirty="0"/>
              <a:t> of </a:t>
            </a:r>
            <a:r>
              <a:rPr lang="tr-TR" sz="2000" dirty="0" err="1"/>
              <a:t>cellular</a:t>
            </a:r>
            <a:r>
              <a:rPr lang="tr-TR" sz="2000" dirty="0"/>
              <a:t> </a:t>
            </a:r>
            <a:r>
              <a:rPr lang="tr-TR" sz="2000" dirty="0" err="1"/>
              <a:t>or</a:t>
            </a:r>
            <a:r>
              <a:rPr lang="tr-TR" sz="2000" dirty="0"/>
              <a:t> </a:t>
            </a:r>
            <a:r>
              <a:rPr lang="tr-TR" sz="2000" dirty="0" err="1"/>
              <a:t>humoral</a:t>
            </a:r>
            <a:r>
              <a:rPr lang="tr-TR" sz="2000" dirty="0"/>
              <a:t> </a:t>
            </a:r>
            <a:r>
              <a:rPr lang="tr-TR" sz="2000" dirty="0" err="1"/>
              <a:t>protection</a:t>
            </a:r>
            <a:r>
              <a:rPr lang="tr-TR" sz="2000" dirty="0"/>
              <a:t> is </a:t>
            </a:r>
            <a:r>
              <a:rPr lang="tr-TR" sz="2000" dirty="0" err="1"/>
              <a:t>desired</a:t>
            </a:r>
            <a:r>
              <a:rPr lang="tr-TR" sz="20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/>
              <a:t>It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</a:t>
            </a:r>
            <a:r>
              <a:rPr lang="tr-TR" sz="2000" dirty="0" err="1"/>
              <a:t>create</a:t>
            </a:r>
            <a:r>
              <a:rPr lang="tr-TR" sz="2000" dirty="0"/>
              <a:t> </a:t>
            </a:r>
            <a:r>
              <a:rPr lang="tr-TR" sz="2000" dirty="0" err="1"/>
              <a:t>immune</a:t>
            </a:r>
            <a:r>
              <a:rPr lang="tr-TR" sz="2000" dirty="0"/>
              <a:t> </a:t>
            </a:r>
            <a:r>
              <a:rPr lang="tr-TR" sz="2000" dirty="0" err="1"/>
              <a:t>memory</a:t>
            </a:r>
            <a:r>
              <a:rPr lang="tr-TR" sz="2000" dirty="0"/>
              <a:t>, </a:t>
            </a:r>
            <a:r>
              <a:rPr lang="tr-TR" sz="2000" dirty="0" err="1"/>
              <a:t>that</a:t>
            </a:r>
            <a:r>
              <a:rPr lang="tr-TR" sz="2000" dirty="0"/>
              <a:t> is, </a:t>
            </a:r>
            <a:r>
              <a:rPr lang="tr-TR" sz="2000" dirty="0" err="1"/>
              <a:t>long-term</a:t>
            </a:r>
            <a:r>
              <a:rPr lang="tr-TR" sz="2000" dirty="0"/>
              <a:t> </a:t>
            </a:r>
            <a:r>
              <a:rPr lang="tr-TR" sz="2000" dirty="0" err="1"/>
              <a:t>immunity</a:t>
            </a:r>
            <a:endParaRPr lang="tr-TR" sz="2000" dirty="0"/>
          </a:p>
          <a:p>
            <a:pPr algn="just">
              <a:lnSpc>
                <a:spcPct val="150000"/>
              </a:lnSpc>
            </a:pPr>
            <a:r>
              <a:rPr lang="tr-TR" sz="2000" dirty="0" err="1"/>
              <a:t>It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be </a:t>
            </a:r>
            <a:r>
              <a:rPr lang="tr-TR" sz="2000" dirty="0" err="1"/>
              <a:t>safe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few</a:t>
            </a:r>
            <a:r>
              <a:rPr lang="tr-TR" sz="2000" dirty="0"/>
              <a:t> </a:t>
            </a:r>
            <a:r>
              <a:rPr lang="tr-TR" sz="2000" dirty="0" err="1"/>
              <a:t>side</a:t>
            </a:r>
            <a:r>
              <a:rPr lang="tr-TR" sz="2000" dirty="0"/>
              <a:t> </a:t>
            </a:r>
            <a:r>
              <a:rPr lang="tr-TR" sz="2000" dirty="0" err="1"/>
              <a:t>effects</a:t>
            </a:r>
            <a:r>
              <a:rPr lang="tr-TR" sz="2000" dirty="0"/>
              <a:t> (it </a:t>
            </a:r>
            <a:r>
              <a:rPr lang="tr-TR" sz="2000" dirty="0" err="1"/>
              <a:t>should</a:t>
            </a:r>
            <a:r>
              <a:rPr lang="tr-TR" sz="2000" dirty="0"/>
              <a:t> be </a:t>
            </a:r>
            <a:r>
              <a:rPr lang="tr-TR" sz="2000" dirty="0" err="1"/>
              <a:t>shown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be </a:t>
            </a:r>
            <a:r>
              <a:rPr lang="tr-TR" sz="2000" dirty="0" err="1"/>
              <a:t>effective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safe</a:t>
            </a:r>
            <a:r>
              <a:rPr lang="tr-TR" sz="2000" dirty="0"/>
              <a:t> in 5000-25000 </a:t>
            </a:r>
            <a:r>
              <a:rPr lang="tr-TR" sz="2000" dirty="0" err="1"/>
              <a:t>cases</a:t>
            </a:r>
            <a:r>
              <a:rPr lang="tr-TR" sz="2000" dirty="0"/>
              <a:t> </a:t>
            </a:r>
            <a:r>
              <a:rPr lang="tr-TR" sz="2000" dirty="0" err="1"/>
              <a:t>before</a:t>
            </a:r>
            <a:r>
              <a:rPr lang="tr-TR" sz="2000" dirty="0"/>
              <a:t> </a:t>
            </a:r>
            <a:r>
              <a:rPr lang="tr-TR" sz="2000" dirty="0" err="1"/>
              <a:t>license</a:t>
            </a:r>
            <a:r>
              <a:rPr lang="tr-TR" sz="2000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/>
              <a:t>It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not </a:t>
            </a:r>
            <a:r>
              <a:rPr lang="tr-TR" sz="2000" dirty="0" err="1"/>
              <a:t>have</a:t>
            </a:r>
            <a:r>
              <a:rPr lang="tr-TR" sz="2000" dirty="0"/>
              <a:t> a </a:t>
            </a:r>
            <a:r>
              <a:rPr lang="tr-TR" sz="2000" dirty="0" err="1"/>
              <a:t>stimulating</a:t>
            </a:r>
            <a:r>
              <a:rPr lang="tr-TR" sz="2000" dirty="0"/>
              <a:t> </a:t>
            </a:r>
            <a:r>
              <a:rPr lang="tr-TR" sz="2000" dirty="0" err="1"/>
              <a:t>effect</a:t>
            </a:r>
            <a:r>
              <a:rPr lang="tr-TR" sz="2000" dirty="0"/>
              <a:t> on </a:t>
            </a:r>
            <a:r>
              <a:rPr lang="tr-TR" sz="2000" dirty="0" err="1"/>
              <a:t>autoimmunity</a:t>
            </a:r>
            <a:r>
              <a:rPr lang="tr-TR" sz="20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/>
              <a:t>Should</a:t>
            </a:r>
            <a:r>
              <a:rPr lang="tr-TR" sz="2000" dirty="0"/>
              <a:t> not be </a:t>
            </a:r>
            <a:r>
              <a:rPr lang="tr-TR" sz="2000" dirty="0" err="1"/>
              <a:t>mutagenic</a:t>
            </a:r>
            <a:r>
              <a:rPr lang="tr-TR" sz="2000" dirty="0"/>
              <a:t>, </a:t>
            </a:r>
            <a:r>
              <a:rPr lang="tr-TR" sz="2000" dirty="0" err="1"/>
              <a:t>carcinogenic</a:t>
            </a:r>
            <a:r>
              <a:rPr lang="tr-TR" sz="2000" dirty="0"/>
              <a:t> </a:t>
            </a:r>
            <a:r>
              <a:rPr lang="tr-TR" sz="2000" dirty="0" err="1"/>
              <a:t>or</a:t>
            </a:r>
            <a:r>
              <a:rPr lang="tr-TR" sz="2000" dirty="0"/>
              <a:t> </a:t>
            </a:r>
            <a:r>
              <a:rPr lang="tr-TR" sz="2000" dirty="0" err="1"/>
              <a:t>teratogenic</a:t>
            </a:r>
            <a:r>
              <a:rPr lang="tr-TR" sz="20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/>
              <a:t>Must</a:t>
            </a:r>
            <a:r>
              <a:rPr lang="tr-TR" sz="2000" dirty="0"/>
              <a:t> be </a:t>
            </a:r>
            <a:r>
              <a:rPr lang="tr-TR" sz="2000" dirty="0" err="1"/>
              <a:t>biodegradable</a:t>
            </a:r>
            <a:endParaRPr lang="tr-TR" sz="2000" dirty="0"/>
          </a:p>
          <a:p>
            <a:pPr algn="just">
              <a:lnSpc>
                <a:spcPct val="150000"/>
              </a:lnSpc>
            </a:pPr>
            <a:r>
              <a:rPr lang="tr-TR" sz="2000" dirty="0" err="1"/>
              <a:t>It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be </a:t>
            </a:r>
            <a:r>
              <a:rPr lang="tr-TR" sz="2000" dirty="0" err="1"/>
              <a:t>cheap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has a </a:t>
            </a:r>
            <a:r>
              <a:rPr lang="tr-TR" sz="2000" dirty="0" err="1"/>
              <a:t>long</a:t>
            </a:r>
            <a:r>
              <a:rPr lang="tr-TR" sz="2000" dirty="0"/>
              <a:t> </a:t>
            </a:r>
            <a:r>
              <a:rPr lang="tr-TR" sz="2000" dirty="0" err="1"/>
              <a:t>shelf</a:t>
            </a:r>
            <a:r>
              <a:rPr lang="tr-TR" sz="2000" dirty="0"/>
              <a:t> life.</a:t>
            </a:r>
          </a:p>
        </p:txBody>
      </p:sp>
      <p:pic>
        <p:nvPicPr>
          <p:cNvPr id="7169" name="Picture 1" descr="page15image3872992">
            <a:extLst>
              <a:ext uri="{FF2B5EF4-FFF2-40B4-BE49-F238E27FC236}">
                <a16:creationId xmlns:a16="http://schemas.microsoft.com/office/drawing/2014/main" id="{5D713A84-5895-CF49-9C99-425028DF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862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129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DA8637-5338-EC4C-9412-0422C779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4100" b="1" dirty="0" err="1">
                <a:solidFill>
                  <a:srgbClr val="C00000"/>
                </a:solidFill>
              </a:rPr>
              <a:t>Adjuvants</a:t>
            </a:r>
            <a:endParaRPr lang="tr-TR" sz="41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E5E4F63-2495-442A-AE18-CB9AB5648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464153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5910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696CECC-039E-CF44-AFC4-578CCF54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26754"/>
          </a:xfrm>
        </p:spPr>
        <p:txBody>
          <a:bodyPr>
            <a:normAutofit/>
          </a:bodyPr>
          <a:lstStyle/>
          <a:p>
            <a:pPr algn="ctr"/>
            <a:r>
              <a:rPr lang="tr-TR" b="1" dirty="0" err="1">
                <a:solidFill>
                  <a:srgbClr val="C00000"/>
                </a:solidFill>
              </a:rPr>
              <a:t>Alum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2245DA-3480-A342-9CD1-98B89812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 err="1"/>
              <a:t>Aluminum</a:t>
            </a:r>
            <a:r>
              <a:rPr lang="tr-TR" sz="2400" dirty="0"/>
              <a:t> </a:t>
            </a:r>
            <a:r>
              <a:rPr lang="tr-TR" sz="2400" dirty="0" err="1"/>
              <a:t>salts</a:t>
            </a:r>
            <a:r>
              <a:rPr lang="tr-TR" sz="2400" dirty="0"/>
              <a:t> </a:t>
            </a:r>
            <a:r>
              <a:rPr lang="tr-TR" sz="2400" dirty="0" err="1"/>
              <a:t>cause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antigen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be </a:t>
            </a:r>
            <a:r>
              <a:rPr lang="tr-TR" sz="2400" dirty="0" err="1"/>
              <a:t>stored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injection</a:t>
            </a:r>
            <a:r>
              <a:rPr lang="tr-TR" sz="2400" dirty="0"/>
              <a:t> site, </a:t>
            </a:r>
            <a:r>
              <a:rPr lang="tr-TR" sz="2400" dirty="0" err="1"/>
              <a:t>providing</a:t>
            </a:r>
            <a:r>
              <a:rPr lang="tr-TR" sz="2400" dirty="0"/>
              <a:t> </a:t>
            </a:r>
            <a:r>
              <a:rPr lang="tr-TR" sz="2400" dirty="0" err="1"/>
              <a:t>slow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continuous</a:t>
            </a:r>
            <a:r>
              <a:rPr lang="tr-TR" sz="2400" dirty="0"/>
              <a:t> </a:t>
            </a:r>
            <a:r>
              <a:rPr lang="tr-TR" sz="2400" dirty="0" err="1"/>
              <a:t>release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stimulating</a:t>
            </a:r>
            <a:r>
              <a:rPr lang="tr-TR" sz="2400" dirty="0"/>
              <a:t> </a:t>
            </a:r>
            <a:r>
              <a:rPr lang="tr-TR" sz="2400" dirty="0" err="1"/>
              <a:t>antibody</a:t>
            </a:r>
            <a:r>
              <a:rPr lang="tr-TR" sz="2400" dirty="0"/>
              <a:t> </a:t>
            </a:r>
            <a:r>
              <a:rPr lang="tr-TR" sz="2400" dirty="0" err="1"/>
              <a:t>production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Aluminum</a:t>
            </a:r>
            <a:r>
              <a:rPr lang="tr-TR" sz="2400" dirty="0"/>
              <a:t> </a:t>
            </a:r>
            <a:r>
              <a:rPr lang="tr-TR" sz="2400" dirty="0" err="1"/>
              <a:t>salts</a:t>
            </a:r>
            <a:r>
              <a:rPr lang="tr-TR" sz="2400" dirty="0"/>
              <a:t> </a:t>
            </a:r>
            <a:r>
              <a:rPr lang="tr-TR" sz="2400" dirty="0" err="1"/>
              <a:t>lead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a </a:t>
            </a:r>
            <a:r>
              <a:rPr lang="tr-TR" sz="2400" dirty="0" err="1"/>
              <a:t>high</a:t>
            </a:r>
            <a:r>
              <a:rPr lang="tr-TR" sz="2400" dirty="0"/>
              <a:t> </a:t>
            </a:r>
            <a:r>
              <a:rPr lang="tr-TR" sz="2400" dirty="0" err="1"/>
              <a:t>concentration</a:t>
            </a:r>
            <a:r>
              <a:rPr lang="tr-TR" sz="2400" dirty="0"/>
              <a:t> of </a:t>
            </a:r>
            <a:r>
              <a:rPr lang="tr-TR" sz="2400" dirty="0" err="1"/>
              <a:t>antigen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injection</a:t>
            </a:r>
            <a:r>
              <a:rPr lang="tr-TR" sz="2400" dirty="0"/>
              <a:t> site, </a:t>
            </a:r>
            <a:r>
              <a:rPr lang="tr-TR" sz="2400" dirty="0" err="1"/>
              <a:t>thereby</a:t>
            </a:r>
            <a:r>
              <a:rPr lang="tr-TR" sz="2400" dirty="0"/>
              <a:t> </a:t>
            </a:r>
            <a:r>
              <a:rPr lang="tr-TR" sz="2400" dirty="0" err="1"/>
              <a:t>increasing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uptake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antigen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Antigen</a:t>
            </a:r>
            <a:r>
              <a:rPr lang="tr-TR" sz="2400" dirty="0"/>
              <a:t> </a:t>
            </a:r>
            <a:r>
              <a:rPr lang="tr-TR" sz="2400" dirty="0" err="1"/>
              <a:t>Presenting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 (APC). </a:t>
            </a:r>
          </a:p>
          <a:p>
            <a:pPr algn="just"/>
            <a:r>
              <a:rPr lang="tr-TR" sz="2400" dirty="0" err="1"/>
              <a:t>In</a:t>
            </a:r>
            <a:r>
              <a:rPr lang="tr-TR" sz="2400" dirty="0"/>
              <a:t> </a:t>
            </a:r>
            <a:r>
              <a:rPr lang="tr-TR" sz="2400" dirty="0" err="1"/>
              <a:t>addition</a:t>
            </a:r>
            <a:r>
              <a:rPr lang="tr-TR" sz="2400" dirty="0"/>
              <a:t>, </a:t>
            </a:r>
            <a:r>
              <a:rPr lang="tr-TR" sz="2400" dirty="0" err="1"/>
              <a:t>aluminum</a:t>
            </a:r>
            <a:r>
              <a:rPr lang="tr-TR" sz="2400" dirty="0"/>
              <a:t> </a:t>
            </a:r>
            <a:r>
              <a:rPr lang="tr-TR" sz="2400" dirty="0" err="1"/>
              <a:t>compounds</a:t>
            </a:r>
            <a:r>
              <a:rPr lang="tr-TR" sz="2400" dirty="0"/>
              <a:t> </a:t>
            </a:r>
            <a:r>
              <a:rPr lang="tr-TR" sz="2400" dirty="0" err="1"/>
              <a:t>act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stimulating</a:t>
            </a:r>
            <a:r>
              <a:rPr lang="tr-TR" sz="2400" dirty="0"/>
              <a:t> </a:t>
            </a:r>
            <a:r>
              <a:rPr lang="tr-TR" sz="2400" dirty="0" err="1"/>
              <a:t>dendritic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 (DH) </a:t>
            </a:r>
            <a:r>
              <a:rPr lang="tr-TR" sz="2400" dirty="0" err="1"/>
              <a:t>directly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indirectly</a:t>
            </a:r>
            <a:r>
              <a:rPr lang="tr-TR" sz="2400" dirty="0"/>
              <a:t>, </a:t>
            </a:r>
            <a:r>
              <a:rPr lang="tr-TR" sz="2400" dirty="0" err="1"/>
              <a:t>stimulating</a:t>
            </a:r>
            <a:r>
              <a:rPr lang="tr-TR" sz="2400" dirty="0"/>
              <a:t> </a:t>
            </a:r>
            <a:r>
              <a:rPr lang="tr-TR" sz="2400" dirty="0" err="1"/>
              <a:t>complement</a:t>
            </a:r>
            <a:r>
              <a:rPr lang="tr-TR" sz="2400" dirty="0"/>
              <a:t> </a:t>
            </a:r>
            <a:r>
              <a:rPr lang="tr-TR" sz="2400" dirty="0" err="1"/>
              <a:t>activation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chemokine</a:t>
            </a:r>
            <a:r>
              <a:rPr lang="tr-TR" sz="2400" dirty="0"/>
              <a:t> </a:t>
            </a:r>
            <a:r>
              <a:rPr lang="tr-TR" sz="2400" dirty="0" err="1"/>
              <a:t>release</a:t>
            </a:r>
            <a:r>
              <a:rPr lang="tr-TR" sz="2400" dirty="0"/>
              <a:t>.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136058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F43365-8D3B-AC43-A8A6-15BA83C43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C00000"/>
                </a:solidFill>
              </a:rPr>
              <a:t>Alum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6EAB63-AF95-EC4C-BDBC-BAC338034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91" y="1690689"/>
            <a:ext cx="8156535" cy="46672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 err="1"/>
              <a:t>Antigens</a:t>
            </a:r>
            <a:r>
              <a:rPr lang="tr-TR" dirty="0"/>
              <a:t> / </a:t>
            </a:r>
            <a:r>
              <a:rPr lang="tr-TR" dirty="0" err="1"/>
              <a:t>Proteins</a:t>
            </a:r>
            <a:r>
              <a:rPr lang="tr-TR" dirty="0"/>
              <a:t> </a:t>
            </a:r>
            <a:r>
              <a:rPr lang="tr-TR" dirty="0" err="1"/>
              <a:t>attach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aluminum</a:t>
            </a:r>
            <a:r>
              <a:rPr lang="tr-TR" dirty="0"/>
              <a:t> </a:t>
            </a:r>
            <a:r>
              <a:rPr lang="tr-TR" dirty="0" err="1"/>
              <a:t>adjuvants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basically</a:t>
            </a:r>
            <a:r>
              <a:rPr lang="tr-TR" dirty="0"/>
              <a:t> </a:t>
            </a:r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mechanisms</a:t>
            </a:r>
            <a:r>
              <a:rPr lang="tr-TR" dirty="0"/>
              <a:t>. </a:t>
            </a:r>
          </a:p>
          <a:p>
            <a:pPr>
              <a:lnSpc>
                <a:spcPct val="150000"/>
              </a:lnSpc>
            </a:pPr>
            <a:r>
              <a:rPr lang="tr-TR" dirty="0" err="1">
                <a:solidFill>
                  <a:srgbClr val="0070C0"/>
                </a:solidFill>
              </a:rPr>
              <a:t>Electrostatic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effect</a:t>
            </a:r>
            <a:endParaRPr lang="tr-TR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err="1">
                <a:solidFill>
                  <a:srgbClr val="0070C0"/>
                </a:solidFill>
              </a:rPr>
              <a:t>Ligand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change</a:t>
            </a:r>
            <a:endParaRPr lang="tr-T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308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92B788-99A8-7348-AAA2-A5995403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Secondary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Immunity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A8F502-23EC-5640-8C99-CE061A0E8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same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 </a:t>
            </a:r>
            <a:r>
              <a:rPr lang="tr-TR" dirty="0" err="1"/>
              <a:t>agent</a:t>
            </a:r>
            <a:r>
              <a:rPr lang="tr-TR" dirty="0"/>
              <a:t> </a:t>
            </a:r>
            <a:r>
              <a:rPr lang="tr-TR" dirty="0" err="1"/>
              <a:t>enters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body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second</a:t>
            </a:r>
            <a:r>
              <a:rPr lang="tr-TR" dirty="0"/>
              <a:t> time,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reaction</a:t>
            </a:r>
            <a:r>
              <a:rPr lang="tr-TR" dirty="0"/>
              <a:t> </a:t>
            </a:r>
            <a:r>
              <a:rPr lang="tr-TR" dirty="0" err="1"/>
              <a:t>occurs</a:t>
            </a:r>
            <a:r>
              <a:rPr lang="tr-TR" dirty="0"/>
              <a:t> in a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short</a:t>
            </a:r>
            <a:r>
              <a:rPr lang="tr-TR" dirty="0"/>
              <a:t> time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powerfully</a:t>
            </a:r>
            <a:r>
              <a:rPr lang="tr-TR" dirty="0"/>
              <a:t>, as it has </a:t>
            </a:r>
            <a:r>
              <a:rPr lang="tr-TR" dirty="0" err="1"/>
              <a:t>been</a:t>
            </a:r>
            <a:r>
              <a:rPr lang="tr-TR" dirty="0"/>
              <a:t> </a:t>
            </a:r>
            <a:r>
              <a:rPr lang="tr-TR" dirty="0" err="1"/>
              <a:t>previously</a:t>
            </a:r>
            <a:r>
              <a:rPr lang="tr-TR" dirty="0"/>
              <a:t> </a:t>
            </a:r>
            <a:r>
              <a:rPr lang="tr-TR" dirty="0" err="1"/>
              <a:t>identified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memory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called</a:t>
            </a:r>
            <a:r>
              <a:rPr lang="tr-TR" dirty="0"/>
              <a:t> </a:t>
            </a:r>
            <a:r>
              <a:rPr lang="tr-TR" dirty="0" err="1"/>
              <a:t>secondary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</a:t>
            </a:r>
            <a:endParaRPr lang="tr-TR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41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09678ED-A1DC-E84E-A9BE-F79251C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Alum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030C10-B46A-AF47-9D4A-2634F2E8F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264" y="1272381"/>
            <a:ext cx="5179868" cy="5585619"/>
          </a:xfrm>
        </p:spPr>
        <p:txBody>
          <a:bodyPr anchor="ctr">
            <a:normAutofit/>
          </a:bodyPr>
          <a:lstStyle/>
          <a:p>
            <a:r>
              <a:rPr lang="tr-TR" dirty="0" err="1"/>
              <a:t>Aluminum-based</a:t>
            </a:r>
            <a:r>
              <a:rPr lang="tr-TR" dirty="0"/>
              <a:t> </a:t>
            </a:r>
            <a:r>
              <a:rPr lang="tr-TR" dirty="0" err="1"/>
              <a:t>components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commonly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adjuvants</a:t>
            </a:r>
            <a:r>
              <a:rPr lang="tr-TR" dirty="0"/>
              <a:t> in </a:t>
            </a:r>
            <a:r>
              <a:rPr lang="tr-TR" dirty="0" err="1"/>
              <a:t>vaccine</a:t>
            </a:r>
            <a:r>
              <a:rPr lang="tr-TR" dirty="0"/>
              <a:t> </a:t>
            </a:r>
            <a:r>
              <a:rPr lang="tr-TR" dirty="0" err="1"/>
              <a:t>studies</a:t>
            </a:r>
            <a:r>
              <a:rPr lang="tr-TR" dirty="0"/>
              <a:t>. </a:t>
            </a:r>
          </a:p>
          <a:p>
            <a:r>
              <a:rPr lang="tr-TR" dirty="0" err="1"/>
              <a:t>However</a:t>
            </a:r>
            <a:r>
              <a:rPr lang="tr-TR" dirty="0"/>
              <a:t>, it has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important</a:t>
            </a:r>
            <a:r>
              <a:rPr lang="tr-TR" dirty="0"/>
              <a:t> </a:t>
            </a:r>
            <a:r>
              <a:rPr lang="tr-TR" dirty="0" err="1"/>
              <a:t>disadvantages</a:t>
            </a:r>
            <a:r>
              <a:rPr lang="tr-TR" dirty="0"/>
              <a:t>: </a:t>
            </a:r>
          </a:p>
          <a:p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 in </a:t>
            </a:r>
            <a:r>
              <a:rPr lang="tr-TR" dirty="0" err="1"/>
              <a:t>peptide</a:t>
            </a:r>
            <a:r>
              <a:rPr lang="tr-TR" dirty="0"/>
              <a:t> </a:t>
            </a:r>
            <a:r>
              <a:rPr lang="tr-TR" dirty="0" err="1"/>
              <a:t>vaccines</a:t>
            </a:r>
            <a:r>
              <a:rPr lang="tr-TR" dirty="0"/>
              <a:t> </a:t>
            </a:r>
          </a:p>
          <a:p>
            <a:r>
              <a:rPr lang="tr-TR" dirty="0" err="1"/>
              <a:t>Inability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activate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Th1 </a:t>
            </a:r>
            <a:r>
              <a:rPr lang="tr-TR" dirty="0" err="1"/>
              <a:t>pathway</a:t>
            </a:r>
            <a:r>
              <a:rPr lang="tr-TR" dirty="0"/>
              <a:t> </a:t>
            </a:r>
          </a:p>
          <a:p>
            <a:r>
              <a:rPr lang="tr-TR" dirty="0"/>
              <a:t>Development of </a:t>
            </a:r>
            <a:r>
              <a:rPr lang="tr-TR" dirty="0" err="1"/>
              <a:t>serious</a:t>
            </a:r>
            <a:r>
              <a:rPr lang="tr-TR" dirty="0"/>
              <a:t> </a:t>
            </a:r>
            <a:r>
              <a:rPr lang="tr-TR" dirty="0" err="1"/>
              <a:t>allergic</a:t>
            </a:r>
            <a:r>
              <a:rPr lang="tr-TR" dirty="0"/>
              <a:t> </a:t>
            </a:r>
            <a:r>
              <a:rPr lang="tr-TR" dirty="0" err="1"/>
              <a:t>reactions</a:t>
            </a:r>
            <a:r>
              <a:rPr lang="tr-TR" dirty="0"/>
              <a:t> 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injection</a:t>
            </a:r>
            <a:r>
              <a:rPr lang="tr-TR" dirty="0"/>
              <a:t> site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876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801FD8-6733-A749-AF08-6C87D220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Oil</a:t>
            </a:r>
            <a:r>
              <a:rPr lang="tr-TR" dirty="0"/>
              <a:t> </a:t>
            </a:r>
            <a:r>
              <a:rPr lang="tr-TR" dirty="0" err="1"/>
              <a:t>emulsions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F9FD8B-38E6-274B-BC73-7A3612BE9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Oil</a:t>
            </a:r>
            <a:r>
              <a:rPr lang="tr-TR" dirty="0"/>
              <a:t> </a:t>
            </a:r>
            <a:r>
              <a:rPr lang="tr-TR" dirty="0" err="1"/>
              <a:t>emulsions</a:t>
            </a:r>
            <a:r>
              <a:rPr lang="tr-TR" dirty="0"/>
              <a:t>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show</a:t>
            </a:r>
            <a:r>
              <a:rPr lang="tr-TR" dirty="0"/>
              <a:t> a </a:t>
            </a:r>
            <a:r>
              <a:rPr lang="tr-TR" dirty="0" err="1"/>
              <a:t>good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. </a:t>
            </a:r>
          </a:p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oldest</a:t>
            </a:r>
            <a:r>
              <a:rPr lang="tr-TR" dirty="0"/>
              <a:t> </a:t>
            </a:r>
            <a:r>
              <a:rPr lang="tr-TR" dirty="0" err="1"/>
              <a:t>example</a:t>
            </a:r>
            <a:r>
              <a:rPr lang="tr-TR" dirty="0"/>
              <a:t> of </a:t>
            </a:r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Freund's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, an </a:t>
            </a:r>
            <a:r>
              <a:rPr lang="tr-TR" dirty="0" err="1"/>
              <a:t>emulsion</a:t>
            </a:r>
            <a:r>
              <a:rPr lang="tr-TR" dirty="0"/>
              <a:t> </a:t>
            </a:r>
            <a:r>
              <a:rPr lang="tr-TR" dirty="0" err="1"/>
              <a:t>containing</a:t>
            </a:r>
            <a:r>
              <a:rPr lang="tr-TR" dirty="0"/>
              <a:t> </a:t>
            </a:r>
            <a:r>
              <a:rPr lang="tr-TR" dirty="0" err="1"/>
              <a:t>Arlacel</a:t>
            </a:r>
            <a:r>
              <a:rPr lang="tr-TR" dirty="0"/>
              <a:t> A as a </a:t>
            </a:r>
            <a:r>
              <a:rPr lang="tr-TR" dirty="0" err="1"/>
              <a:t>surfactant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mineral </a:t>
            </a:r>
            <a:r>
              <a:rPr lang="tr-TR" dirty="0" err="1"/>
              <a:t>oil</a:t>
            </a:r>
            <a:r>
              <a:rPr lang="tr-TR" dirty="0"/>
              <a:t> as an </a:t>
            </a:r>
            <a:r>
              <a:rPr lang="tr-TR" dirty="0" err="1"/>
              <a:t>oil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.</a:t>
            </a:r>
          </a:p>
          <a:p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available</a:t>
            </a:r>
            <a:r>
              <a:rPr lang="tr-TR" dirty="0"/>
              <a:t> in </a:t>
            </a:r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forms</a:t>
            </a:r>
            <a:r>
              <a:rPr lang="tr-TR" dirty="0"/>
              <a:t> as IFA (</a:t>
            </a:r>
            <a:r>
              <a:rPr lang="tr-TR" dirty="0" err="1"/>
              <a:t>Incomplete</a:t>
            </a:r>
            <a:r>
              <a:rPr lang="tr-TR" dirty="0"/>
              <a:t> </a:t>
            </a:r>
            <a:r>
              <a:rPr lang="tr-TR" dirty="0" err="1"/>
              <a:t>Freund's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) </a:t>
            </a:r>
            <a:r>
              <a:rPr lang="tr-TR" dirty="0" err="1"/>
              <a:t>and</a:t>
            </a:r>
            <a:r>
              <a:rPr lang="tr-TR" dirty="0"/>
              <a:t> CFA (Complete </a:t>
            </a:r>
            <a:r>
              <a:rPr lang="tr-TR" dirty="0" err="1"/>
              <a:t>Freund's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). </a:t>
            </a:r>
          </a:p>
          <a:p>
            <a:r>
              <a:rPr lang="tr-TR" dirty="0"/>
              <a:t>CFA </a:t>
            </a:r>
            <a:r>
              <a:rPr lang="tr-TR" dirty="0" err="1"/>
              <a:t>enhances</a:t>
            </a:r>
            <a:r>
              <a:rPr lang="tr-TR" dirty="0"/>
              <a:t>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humoral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contains</a:t>
            </a:r>
            <a:r>
              <a:rPr lang="tr-TR" dirty="0"/>
              <a:t> </a:t>
            </a:r>
            <a:r>
              <a:rPr lang="tr-TR" dirty="0" err="1"/>
              <a:t>inactivated</a:t>
            </a:r>
            <a:r>
              <a:rPr lang="tr-TR" dirty="0"/>
              <a:t> </a:t>
            </a:r>
            <a:r>
              <a:rPr lang="tr-TR" dirty="0" err="1"/>
              <a:t>mycobacteria</a:t>
            </a:r>
            <a:r>
              <a:rPr lang="tr-TR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562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6E411A2-C84F-AC4B-9026-125A2766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tr-TR" b="1" i="1" dirty="0" err="1"/>
              <a:t>Freund</a:t>
            </a:r>
            <a:r>
              <a:rPr lang="tr-TR" b="1" i="1" dirty="0"/>
              <a:t> </a:t>
            </a:r>
            <a:r>
              <a:rPr lang="tr-TR" b="1" i="1" dirty="0" err="1"/>
              <a:t>adjuvant</a:t>
            </a:r>
            <a:r>
              <a:rPr lang="tr-TR" b="1" i="1" dirty="0"/>
              <a:t> </a:t>
            </a:r>
            <a:endParaRPr lang="tr-TR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6EE703-7894-0B42-A60D-49AD3EF35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tr-TR" dirty="0" err="1"/>
              <a:t>Freund's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 is a </a:t>
            </a:r>
            <a:r>
              <a:rPr lang="tr-TR" dirty="0" err="1"/>
              <a:t>Water</a:t>
            </a:r>
            <a:r>
              <a:rPr lang="tr-TR" dirty="0"/>
              <a:t> / </a:t>
            </a:r>
            <a:r>
              <a:rPr lang="tr-TR" dirty="0" err="1"/>
              <a:t>Oil</a:t>
            </a:r>
            <a:r>
              <a:rPr lang="tr-TR" dirty="0"/>
              <a:t> </a:t>
            </a:r>
            <a:r>
              <a:rPr lang="tr-TR" dirty="0" err="1"/>
              <a:t>emulsion</a:t>
            </a:r>
            <a:r>
              <a:rPr lang="tr-TR" dirty="0"/>
              <a:t>. </a:t>
            </a:r>
            <a:r>
              <a:rPr lang="tr-TR" dirty="0" err="1"/>
              <a:t>Freund's</a:t>
            </a:r>
            <a:r>
              <a:rPr lang="tr-TR" dirty="0"/>
              <a:t> Complete </a:t>
            </a:r>
            <a:r>
              <a:rPr lang="tr-TR" dirty="0" err="1"/>
              <a:t>Adjuvant</a:t>
            </a:r>
            <a:r>
              <a:rPr lang="tr-TR" dirty="0"/>
              <a:t> (FCA) </a:t>
            </a:r>
          </a:p>
          <a:p>
            <a:pPr algn="just"/>
            <a:r>
              <a:rPr lang="tr-TR" dirty="0" err="1"/>
              <a:t>It</a:t>
            </a:r>
            <a:r>
              <a:rPr lang="tr-TR" dirty="0"/>
              <a:t> </a:t>
            </a:r>
            <a:r>
              <a:rPr lang="tr-TR" dirty="0" err="1"/>
              <a:t>contains</a:t>
            </a:r>
            <a:r>
              <a:rPr lang="tr-TR" dirty="0"/>
              <a:t> mineral </a:t>
            </a:r>
            <a:r>
              <a:rPr lang="tr-TR" dirty="0" err="1"/>
              <a:t>oil</a:t>
            </a:r>
            <a:r>
              <a:rPr lang="tr-TR" dirty="0"/>
              <a:t> (</a:t>
            </a:r>
            <a:r>
              <a:rPr lang="tr-TR" dirty="0" err="1"/>
              <a:t>marco</a:t>
            </a:r>
            <a:r>
              <a:rPr lang="tr-TR" dirty="0"/>
              <a:t> 52), </a:t>
            </a:r>
            <a:r>
              <a:rPr lang="tr-TR" dirty="0" err="1"/>
              <a:t>Arlacel</a:t>
            </a:r>
            <a:r>
              <a:rPr lang="tr-TR" dirty="0"/>
              <a:t> A (</a:t>
            </a:r>
            <a:r>
              <a:rPr lang="tr-TR" dirty="0" err="1"/>
              <a:t>Dianhydromannitol</a:t>
            </a:r>
            <a:r>
              <a:rPr lang="tr-TR" dirty="0"/>
              <a:t> </a:t>
            </a:r>
            <a:r>
              <a:rPr lang="tr-TR" dirty="0" err="1"/>
              <a:t>monooleate</a:t>
            </a:r>
            <a:r>
              <a:rPr lang="tr-TR" dirty="0"/>
              <a:t>) </a:t>
            </a:r>
            <a:r>
              <a:rPr lang="tr-TR" dirty="0" err="1"/>
              <a:t>and</a:t>
            </a:r>
            <a:r>
              <a:rPr lang="tr-TR" dirty="0"/>
              <a:t> 500 </a:t>
            </a:r>
            <a:r>
              <a:rPr lang="el-GR" dirty="0"/>
              <a:t>μ</a:t>
            </a:r>
            <a:r>
              <a:rPr lang="tr-TR" dirty="0"/>
              <a:t>g / ml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Mycobacterium</a:t>
            </a:r>
            <a:r>
              <a:rPr lang="tr-TR" dirty="0"/>
              <a:t> </a:t>
            </a:r>
            <a:r>
              <a:rPr lang="tr-TR" dirty="0" err="1"/>
              <a:t>tuberculosis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Incomplete</a:t>
            </a:r>
            <a:r>
              <a:rPr lang="tr-TR" dirty="0"/>
              <a:t> </a:t>
            </a:r>
            <a:r>
              <a:rPr lang="tr-TR" dirty="0" err="1"/>
              <a:t>Freund's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 (</a:t>
            </a:r>
            <a:r>
              <a:rPr lang="tr-TR" dirty="0" err="1"/>
              <a:t>Freund's</a:t>
            </a:r>
            <a:r>
              <a:rPr lang="tr-TR" dirty="0"/>
              <a:t> </a:t>
            </a:r>
            <a:r>
              <a:rPr lang="tr-TR" dirty="0" err="1"/>
              <a:t>Incomplete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, FIA) </a:t>
            </a:r>
            <a:r>
              <a:rPr lang="tr-TR" dirty="0" err="1"/>
              <a:t>does</a:t>
            </a:r>
            <a:r>
              <a:rPr lang="tr-TR" dirty="0"/>
              <a:t> not </a:t>
            </a:r>
            <a:r>
              <a:rPr lang="tr-TR" dirty="0" err="1"/>
              <a:t>contain</a:t>
            </a:r>
            <a:r>
              <a:rPr lang="tr-TR" dirty="0"/>
              <a:t> </a:t>
            </a:r>
            <a:r>
              <a:rPr lang="tr-TR" dirty="0" err="1"/>
              <a:t>Mycobacterium</a:t>
            </a:r>
            <a:r>
              <a:rPr lang="tr-TR" dirty="0"/>
              <a:t> </a:t>
            </a:r>
            <a:r>
              <a:rPr lang="tr-TR" dirty="0" err="1"/>
              <a:t>tuberculosis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6592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accine adjuvants - ozbiosciences">
            <a:extLst>
              <a:ext uri="{FF2B5EF4-FFF2-40B4-BE49-F238E27FC236}">
                <a16:creationId xmlns:a16="http://schemas.microsoft.com/office/drawing/2014/main" id="{63907507-9882-604B-A8D8-07964B52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26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55C20D7-7BA5-A044-86C4-0BE1947D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221"/>
            <a:ext cx="7886700" cy="1348065"/>
          </a:xfrm>
        </p:spPr>
        <p:txBody>
          <a:bodyPr>
            <a:normAutofit/>
          </a:bodyPr>
          <a:lstStyle/>
          <a:p>
            <a:r>
              <a:rPr lang="tr-TR" sz="4700" dirty="0" err="1">
                <a:solidFill>
                  <a:srgbClr val="FFFFFF"/>
                </a:solidFill>
              </a:rPr>
              <a:t>Saponins</a:t>
            </a:r>
            <a:endParaRPr lang="tr-TR" sz="47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9B4053-D87C-094C-9476-0D8A61805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86789"/>
            <a:ext cx="7886700" cy="3590174"/>
          </a:xfrm>
        </p:spPr>
        <p:txBody>
          <a:bodyPr>
            <a:normAutofit/>
          </a:bodyPr>
          <a:lstStyle/>
          <a:p>
            <a:r>
              <a:rPr lang="tr-TR" sz="2400" dirty="0" err="1"/>
              <a:t>Steroid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triterpenoid</a:t>
            </a:r>
            <a:r>
              <a:rPr lang="tr-TR" sz="2400" dirty="0"/>
              <a:t> </a:t>
            </a:r>
            <a:r>
              <a:rPr lang="tr-TR" sz="2400" dirty="0" err="1"/>
              <a:t>glycosides</a:t>
            </a:r>
            <a:r>
              <a:rPr lang="tr-TR" sz="2400" dirty="0"/>
              <a:t> </a:t>
            </a:r>
            <a:r>
              <a:rPr lang="tr-TR" sz="2400" dirty="0" err="1"/>
              <a:t>found</a:t>
            </a:r>
            <a:r>
              <a:rPr lang="tr-TR" sz="2400" dirty="0"/>
              <a:t> in </a:t>
            </a:r>
            <a:r>
              <a:rPr lang="tr-TR" sz="2400" dirty="0" err="1"/>
              <a:t>plants</a:t>
            </a:r>
            <a:r>
              <a:rPr lang="tr-TR" sz="2400" dirty="0"/>
              <a:t>, </a:t>
            </a:r>
            <a:r>
              <a:rPr lang="tr-TR" sz="2400" dirty="0" err="1"/>
              <a:t>marine</a:t>
            </a:r>
            <a:r>
              <a:rPr lang="tr-TR" sz="2400" dirty="0"/>
              <a:t> life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bacteria</a:t>
            </a:r>
            <a:r>
              <a:rPr lang="tr-TR" sz="2400" dirty="0"/>
              <a:t>. </a:t>
            </a:r>
          </a:p>
          <a:p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stimulate</a:t>
            </a:r>
            <a:r>
              <a:rPr lang="tr-TR" sz="2400" dirty="0"/>
              <a:t> </a:t>
            </a:r>
            <a:r>
              <a:rPr lang="tr-TR" sz="2400" dirty="0" err="1"/>
              <a:t>both</a:t>
            </a:r>
            <a:r>
              <a:rPr lang="tr-TR" sz="2400" dirty="0"/>
              <a:t> </a:t>
            </a:r>
            <a:r>
              <a:rPr lang="tr-TR" sz="2400" dirty="0" err="1"/>
              <a:t>cellular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humoral</a:t>
            </a:r>
            <a:r>
              <a:rPr lang="tr-TR" sz="2400" dirty="0"/>
              <a:t> </a:t>
            </a:r>
            <a:r>
              <a:rPr lang="tr-TR" sz="2400" dirty="0" err="1"/>
              <a:t>immunity</a:t>
            </a:r>
            <a:r>
              <a:rPr lang="tr-TR" sz="2400" dirty="0"/>
              <a:t>. </a:t>
            </a:r>
          </a:p>
          <a:p>
            <a:r>
              <a:rPr lang="tr-TR" sz="2400" dirty="0" err="1"/>
              <a:t>Low</a:t>
            </a:r>
            <a:r>
              <a:rPr lang="tr-TR" sz="2400" dirty="0"/>
              <a:t> </a:t>
            </a:r>
            <a:r>
              <a:rPr lang="tr-TR" sz="2400" dirty="0" err="1"/>
              <a:t>doses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sufficient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adjuvant</a:t>
            </a:r>
            <a:r>
              <a:rPr lang="tr-TR" sz="2400" dirty="0"/>
              <a:t> </a:t>
            </a:r>
            <a:r>
              <a:rPr lang="tr-TR" sz="2400" dirty="0" err="1"/>
              <a:t>effect</a:t>
            </a:r>
            <a:r>
              <a:rPr lang="tr-TR" sz="2400" dirty="0"/>
              <a:t>. </a:t>
            </a:r>
          </a:p>
          <a:p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increase</a:t>
            </a:r>
            <a:r>
              <a:rPr lang="tr-TR" sz="2400" dirty="0"/>
              <a:t> CD8 (+) </a:t>
            </a:r>
            <a:r>
              <a:rPr lang="tr-TR" sz="2400" dirty="0" err="1"/>
              <a:t>cytotoxic</a:t>
            </a:r>
            <a:r>
              <a:rPr lang="tr-TR" sz="2400" dirty="0"/>
              <a:t> </a:t>
            </a:r>
            <a:r>
              <a:rPr lang="tr-TR" sz="2400" dirty="0" err="1"/>
              <a:t>lymphocyte</a:t>
            </a:r>
            <a:r>
              <a:rPr lang="tr-TR" sz="2400" dirty="0"/>
              <a:t> </a:t>
            </a:r>
            <a:r>
              <a:rPr lang="tr-TR" sz="2400" dirty="0" err="1"/>
              <a:t>response</a:t>
            </a:r>
            <a:r>
              <a:rPr lang="tr-TR" sz="2400" dirty="0"/>
              <a:t>, </a:t>
            </a:r>
            <a:r>
              <a:rPr lang="tr-TR" sz="2400" dirty="0" err="1"/>
              <a:t>enhance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immune</a:t>
            </a:r>
            <a:r>
              <a:rPr lang="tr-TR" sz="2400" dirty="0"/>
              <a:t> </a:t>
            </a:r>
            <a:r>
              <a:rPr lang="tr-TR" sz="2400" dirty="0" err="1"/>
              <a:t>response</a:t>
            </a:r>
            <a:r>
              <a:rPr lang="tr-TR" sz="2400" dirty="0"/>
              <a:t> </a:t>
            </a:r>
            <a:r>
              <a:rPr lang="tr-TR" sz="2400" dirty="0" err="1"/>
              <a:t>against</a:t>
            </a:r>
            <a:r>
              <a:rPr lang="tr-TR" sz="2400" dirty="0"/>
              <a:t> </a:t>
            </a:r>
            <a:r>
              <a:rPr lang="tr-TR" sz="2400" dirty="0" err="1"/>
              <a:t>mucosal</a:t>
            </a:r>
            <a:r>
              <a:rPr lang="tr-TR" sz="2400" dirty="0"/>
              <a:t> </a:t>
            </a:r>
            <a:r>
              <a:rPr lang="tr-TR" sz="2400" dirty="0" err="1"/>
              <a:t>antigens</a:t>
            </a:r>
            <a:r>
              <a:rPr lang="tr-TR" sz="2400" dirty="0"/>
              <a:t>. </a:t>
            </a:r>
          </a:p>
          <a:p>
            <a:r>
              <a:rPr lang="tr-TR" sz="2400" dirty="0"/>
              <a:t>Since </a:t>
            </a:r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surfactants</a:t>
            </a:r>
            <a:r>
              <a:rPr lang="tr-TR" sz="2400" dirty="0"/>
              <a:t>, </a:t>
            </a:r>
            <a:r>
              <a:rPr lang="tr-TR" sz="2400" dirty="0" err="1"/>
              <a:t>they</a:t>
            </a:r>
            <a:r>
              <a:rPr lang="tr-TR" sz="2400" dirty="0"/>
              <a:t> can </a:t>
            </a:r>
            <a:r>
              <a:rPr lang="tr-TR" sz="2400" dirty="0" err="1"/>
              <a:t>cause</a:t>
            </a:r>
            <a:r>
              <a:rPr lang="tr-TR" sz="2400" dirty="0"/>
              <a:t> </a:t>
            </a:r>
            <a:r>
              <a:rPr lang="tr-TR" sz="2400" dirty="0" err="1"/>
              <a:t>hemolysis</a:t>
            </a:r>
            <a:r>
              <a:rPr lang="tr-TR" sz="2400" dirty="0"/>
              <a:t>.</a:t>
            </a:r>
            <a:endParaRPr lang="tr-TR" sz="1900" dirty="0"/>
          </a:p>
        </p:txBody>
      </p:sp>
    </p:spTree>
    <p:extLst>
      <p:ext uri="{BB962C8B-B14F-4D97-AF65-F5344CB8AC3E}">
        <p14:creationId xmlns:p14="http://schemas.microsoft.com/office/powerpoint/2010/main" val="1055740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71A78F1-3437-614E-A319-54D1B61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Saponins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4788A1-FDAA-384B-84DA-2E77EF88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tr-TR" i="1" dirty="0" err="1"/>
              <a:t>Quillaja</a:t>
            </a:r>
            <a:r>
              <a:rPr lang="tr-TR" i="1" dirty="0"/>
              <a:t> </a:t>
            </a:r>
            <a:r>
              <a:rPr lang="tr-TR" i="1" dirty="0" err="1"/>
              <a:t>saponaria</a:t>
            </a:r>
            <a:r>
              <a:rPr lang="tr-TR" i="1" dirty="0"/>
              <a:t> </a:t>
            </a:r>
            <a:endParaRPr lang="tr-TR" dirty="0"/>
          </a:p>
          <a:p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obtained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bark of </a:t>
            </a:r>
            <a:r>
              <a:rPr lang="tr-TR" dirty="0" err="1"/>
              <a:t>Quillaja</a:t>
            </a:r>
            <a:r>
              <a:rPr lang="tr-TR" dirty="0"/>
              <a:t> </a:t>
            </a:r>
            <a:r>
              <a:rPr lang="tr-TR" dirty="0" err="1"/>
              <a:t>saponaria</a:t>
            </a:r>
            <a:r>
              <a:rPr lang="tr-TR" dirty="0"/>
              <a:t> </a:t>
            </a:r>
            <a:r>
              <a:rPr lang="tr-TR" dirty="0" err="1"/>
              <a:t>Molina</a:t>
            </a:r>
            <a:r>
              <a:rPr lang="tr-TR" dirty="0"/>
              <a:t>. </a:t>
            </a:r>
          </a:p>
          <a:p>
            <a:r>
              <a:rPr lang="tr-TR" dirty="0" err="1"/>
              <a:t>It</a:t>
            </a:r>
            <a:r>
              <a:rPr lang="tr-TR" dirty="0"/>
              <a:t> </a:t>
            </a:r>
            <a:r>
              <a:rPr lang="tr-TR" dirty="0" err="1"/>
              <a:t>increases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cell</a:t>
            </a:r>
            <a:r>
              <a:rPr lang="tr-TR" dirty="0"/>
              <a:t> </a:t>
            </a:r>
            <a:r>
              <a:rPr lang="tr-TR" dirty="0" err="1"/>
              <a:t>proliferation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antibody</a:t>
            </a:r>
            <a:r>
              <a:rPr lang="tr-TR" dirty="0"/>
              <a:t> </a:t>
            </a:r>
            <a:r>
              <a:rPr lang="tr-TR" dirty="0" err="1"/>
              <a:t>formation</a:t>
            </a:r>
            <a:r>
              <a:rPr lang="tr-TR" dirty="0"/>
              <a:t>. </a:t>
            </a:r>
          </a:p>
          <a:p>
            <a:r>
              <a:rPr lang="tr-TR" dirty="0" err="1"/>
              <a:t>Quillaja</a:t>
            </a:r>
            <a:r>
              <a:rPr lang="tr-TR" dirty="0"/>
              <a:t> </a:t>
            </a:r>
            <a:r>
              <a:rPr lang="tr-TR" dirty="0" err="1"/>
              <a:t>saponins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a </a:t>
            </a:r>
            <a:r>
              <a:rPr lang="tr-TR" dirty="0" err="1"/>
              <a:t>mitogenic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in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way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T </a:t>
            </a:r>
            <a:r>
              <a:rPr lang="tr-TR" dirty="0" err="1"/>
              <a:t>and</a:t>
            </a:r>
            <a:r>
              <a:rPr lang="tr-TR" dirty="0"/>
              <a:t> B </a:t>
            </a:r>
            <a:r>
              <a:rPr lang="tr-TR" dirty="0" err="1"/>
              <a:t>cell</a:t>
            </a:r>
            <a:r>
              <a:rPr lang="tr-TR" dirty="0"/>
              <a:t> </a:t>
            </a:r>
            <a:r>
              <a:rPr lang="tr-TR" dirty="0" err="1"/>
              <a:t>proliferation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116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069FB3-5C8F-594E-82C5-048CF3D6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822"/>
            <a:ext cx="7886700" cy="1325563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Saponins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FAFDDE3-F25A-4C42-8D3E-6B59ED288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2385"/>
            <a:ext cx="8372131" cy="489466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b="1" i="1" u="sng" dirty="0" err="1">
                <a:solidFill>
                  <a:srgbClr val="7030A0"/>
                </a:solidFill>
              </a:rPr>
              <a:t>Quil</a:t>
            </a:r>
            <a:r>
              <a:rPr lang="tr-TR" b="1" i="1" u="sng" dirty="0">
                <a:solidFill>
                  <a:srgbClr val="7030A0"/>
                </a:solidFill>
              </a:rPr>
              <a:t> A </a:t>
            </a:r>
            <a:endParaRPr lang="tr-TR" b="1" u="sng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err="1"/>
              <a:t>Derived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Quillaja</a:t>
            </a:r>
            <a:r>
              <a:rPr lang="tr-TR" dirty="0"/>
              <a:t> </a:t>
            </a:r>
            <a:r>
              <a:rPr lang="tr-TR" dirty="0" err="1"/>
              <a:t>saponaria</a:t>
            </a:r>
            <a:r>
              <a:rPr lang="tr-TR" dirty="0"/>
              <a:t>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Contains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23 </a:t>
            </a:r>
            <a:r>
              <a:rPr lang="tr-TR" dirty="0" err="1"/>
              <a:t>saponins</a:t>
            </a:r>
            <a:r>
              <a:rPr lang="tr-TR" dirty="0"/>
              <a:t>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veterinary</a:t>
            </a:r>
            <a:r>
              <a:rPr lang="tr-TR" dirty="0"/>
              <a:t> </a:t>
            </a:r>
            <a:r>
              <a:rPr lang="tr-TR" dirty="0" err="1"/>
              <a:t>medicine</a:t>
            </a:r>
            <a:r>
              <a:rPr lang="tr-TR" dirty="0"/>
              <a:t>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highly</a:t>
            </a:r>
            <a:r>
              <a:rPr lang="tr-TR" dirty="0"/>
              <a:t> </a:t>
            </a:r>
            <a:r>
              <a:rPr lang="tr-TR" dirty="0" err="1"/>
              <a:t>toxic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humans</a:t>
            </a:r>
            <a:r>
              <a:rPr lang="tr-TR" dirty="0"/>
              <a:t>.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addition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forming</a:t>
            </a:r>
            <a:r>
              <a:rPr lang="tr-TR" dirty="0"/>
              <a:t> </a:t>
            </a:r>
            <a:r>
              <a:rPr lang="tr-TR" dirty="0" err="1"/>
              <a:t>granulomas</a:t>
            </a:r>
            <a:r>
              <a:rPr lang="tr-TR" dirty="0"/>
              <a:t>, it </a:t>
            </a:r>
            <a:r>
              <a:rPr lang="tr-TR" dirty="0" err="1"/>
              <a:t>causes</a:t>
            </a:r>
            <a:r>
              <a:rPr lang="tr-TR" dirty="0"/>
              <a:t> severe </a:t>
            </a:r>
            <a:r>
              <a:rPr lang="tr-TR" dirty="0" err="1"/>
              <a:t>hemolysis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affecting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cholesterol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erythrocyte</a:t>
            </a:r>
            <a:r>
              <a:rPr lang="tr-TR" dirty="0"/>
              <a:t> </a:t>
            </a:r>
            <a:r>
              <a:rPr lang="tr-TR" dirty="0" err="1"/>
              <a:t>membrane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021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D30887-808A-5749-829D-5E4A026D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Saponins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DC4F1E-116C-0D48-83DC-73530579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u="sng" dirty="0">
                <a:solidFill>
                  <a:srgbClr val="7030A0"/>
                </a:solidFill>
              </a:rPr>
              <a:t>QS-21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obtained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Quil</a:t>
            </a:r>
            <a:r>
              <a:rPr lang="tr-TR" dirty="0"/>
              <a:t> A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reverse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dirty="0" err="1"/>
              <a:t>chromatography</a:t>
            </a:r>
            <a:r>
              <a:rPr lang="tr-TR" dirty="0"/>
              <a:t> </a:t>
            </a:r>
            <a:r>
              <a:rPr lang="tr-TR" dirty="0" err="1"/>
              <a:t>method</a:t>
            </a:r>
            <a:r>
              <a:rPr lang="tr-TR" dirty="0"/>
              <a:t>.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It</a:t>
            </a:r>
            <a:r>
              <a:rPr lang="tr-TR" dirty="0"/>
              <a:t> </a:t>
            </a:r>
            <a:r>
              <a:rPr lang="tr-TR" dirty="0" err="1"/>
              <a:t>creates</a:t>
            </a:r>
            <a:r>
              <a:rPr lang="tr-TR" dirty="0"/>
              <a:t> a </a:t>
            </a:r>
            <a:r>
              <a:rPr lang="tr-TR" dirty="0" err="1"/>
              <a:t>strong</a:t>
            </a:r>
            <a:r>
              <a:rPr lang="tr-TR" dirty="0"/>
              <a:t>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. Th1 </a:t>
            </a:r>
            <a:r>
              <a:rPr lang="tr-TR" dirty="0" err="1"/>
              <a:t>cytokines</a:t>
            </a:r>
            <a:r>
              <a:rPr lang="tr-TR" dirty="0"/>
              <a:t> (IL-2, IFN-</a:t>
            </a:r>
            <a:r>
              <a:rPr lang="el-GR" dirty="0"/>
              <a:t>γ) </a:t>
            </a:r>
            <a:r>
              <a:rPr lang="tr-TR" dirty="0" err="1"/>
              <a:t>and</a:t>
            </a:r>
            <a:r>
              <a:rPr lang="tr-TR" dirty="0"/>
              <a:t> IgG2a </a:t>
            </a:r>
            <a:r>
              <a:rPr lang="tr-TR" dirty="0" err="1"/>
              <a:t>antibodies</a:t>
            </a:r>
            <a:r>
              <a:rPr lang="tr-TR" dirty="0"/>
              <a:t>. </a:t>
            </a:r>
            <a:r>
              <a:rPr lang="tr-TR" dirty="0" err="1"/>
              <a:t>It</a:t>
            </a:r>
            <a:r>
              <a:rPr lang="tr-TR" dirty="0"/>
              <a:t> </a:t>
            </a:r>
            <a:r>
              <a:rPr lang="tr-TR" dirty="0" err="1"/>
              <a:t>creates</a:t>
            </a:r>
            <a:r>
              <a:rPr lang="tr-TR" dirty="0"/>
              <a:t>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mucosal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systemic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1600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EF36D1-2F8B-E84C-B3D8-7822B26B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Microorganism-based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adjuvants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029432-A87D-3849-851E-DEA47CD3C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err="1"/>
              <a:t>Although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bacterial</a:t>
            </a:r>
            <a:r>
              <a:rPr lang="tr-TR" dirty="0"/>
              <a:t> </a:t>
            </a:r>
            <a:r>
              <a:rPr lang="tr-TR" dirty="0" err="1"/>
              <a:t>cell</a:t>
            </a:r>
            <a:r>
              <a:rPr lang="tr-TR" dirty="0"/>
              <a:t> </a:t>
            </a:r>
            <a:r>
              <a:rPr lang="tr-TR" dirty="0" err="1"/>
              <a:t>wall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lipopolysaccharides</a:t>
            </a:r>
            <a:r>
              <a:rPr lang="tr-TR" dirty="0"/>
              <a:t> (LPS) </a:t>
            </a:r>
            <a:r>
              <a:rPr lang="tr-TR" dirty="0" err="1"/>
              <a:t>are</a:t>
            </a:r>
            <a:r>
              <a:rPr lang="tr-TR" dirty="0"/>
              <a:t> not </a:t>
            </a:r>
            <a:r>
              <a:rPr lang="tr-TR" dirty="0" err="1"/>
              <a:t>strong</a:t>
            </a:r>
            <a:r>
              <a:rPr lang="tr-TR" dirty="0"/>
              <a:t> </a:t>
            </a:r>
            <a:r>
              <a:rPr lang="tr-TR" dirty="0" err="1"/>
              <a:t>immunogen</a:t>
            </a:r>
            <a:r>
              <a:rPr lang="tr-TR" dirty="0"/>
              <a:t> as </a:t>
            </a:r>
            <a:r>
              <a:rPr lang="tr-TR" dirty="0" err="1"/>
              <a:t>antigens</a:t>
            </a:r>
            <a:r>
              <a:rPr lang="tr-TR" dirty="0"/>
              <a:t>,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strengthen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an </a:t>
            </a:r>
            <a:r>
              <a:rPr lang="tr-TR" dirty="0" err="1"/>
              <a:t>adjuvant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achieve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adjuvant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activating</a:t>
            </a:r>
            <a:r>
              <a:rPr lang="tr-TR" dirty="0"/>
              <a:t> "</a:t>
            </a:r>
            <a:r>
              <a:rPr lang="tr-TR" dirty="0" err="1"/>
              <a:t>Toll-like</a:t>
            </a:r>
            <a:r>
              <a:rPr lang="tr-TR" dirty="0"/>
              <a:t> </a:t>
            </a:r>
            <a:r>
              <a:rPr lang="tr-TR" dirty="0" err="1"/>
              <a:t>receptors</a:t>
            </a:r>
            <a:r>
              <a:rPr lang="tr-TR" dirty="0"/>
              <a:t>" on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Presenting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6137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berrant inflammatory response of a dendritic cell and macrophage with... |  Download Scientific Diagram">
            <a:extLst>
              <a:ext uri="{FF2B5EF4-FFF2-40B4-BE49-F238E27FC236}">
                <a16:creationId xmlns:a16="http://schemas.microsoft.com/office/drawing/2014/main" id="{10925DE4-CE71-014A-8AC8-9D4CC895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79550"/>
            <a:ext cx="86995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36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munological Memory | Biology for Majors II">
            <a:extLst>
              <a:ext uri="{FF2B5EF4-FFF2-40B4-BE49-F238E27FC236}">
                <a16:creationId xmlns:a16="http://schemas.microsoft.com/office/drawing/2014/main" id="{E522281E-51CD-B14D-9086-2682A813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97" y="706057"/>
            <a:ext cx="7908139" cy="5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27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B65F881C-B376-2048-8B37-3820B20B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tr-TR" sz="3500" b="1" dirty="0" err="1">
                <a:solidFill>
                  <a:srgbClr val="FFFFFF"/>
                </a:solidFill>
              </a:rPr>
              <a:t>Lipopolysaccharides</a:t>
            </a:r>
            <a:endParaRPr lang="tr-TR" sz="3500" b="1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501CEC-0F5C-AE47-95E1-9DDC005E7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77" y="2494450"/>
            <a:ext cx="3601803" cy="37278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1800" dirty="0"/>
          </a:p>
          <a:p>
            <a:pPr algn="just"/>
            <a:r>
              <a:rPr lang="tr-TR" sz="2000" dirty="0" err="1"/>
              <a:t>It</a:t>
            </a:r>
            <a:r>
              <a:rPr lang="tr-TR" sz="2000" dirty="0"/>
              <a:t> is </a:t>
            </a:r>
            <a:r>
              <a:rPr lang="tr-TR" sz="2000" dirty="0" err="1"/>
              <a:t>obtained</a:t>
            </a:r>
            <a:r>
              <a:rPr lang="tr-TR" sz="2000" dirty="0"/>
              <a:t> </a:t>
            </a:r>
            <a:r>
              <a:rPr lang="tr-TR" sz="2000" dirty="0" err="1"/>
              <a:t>from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gram </a:t>
            </a:r>
            <a:r>
              <a:rPr lang="tr-TR" sz="2000" dirty="0" err="1"/>
              <a:t>negative</a:t>
            </a:r>
            <a:r>
              <a:rPr lang="tr-TR" sz="2000" dirty="0"/>
              <a:t> </a:t>
            </a:r>
            <a:r>
              <a:rPr lang="tr-TR" sz="2000" dirty="0" err="1"/>
              <a:t>bacterial</a:t>
            </a:r>
            <a:r>
              <a:rPr lang="tr-TR" sz="2000" dirty="0"/>
              <a:t> </a:t>
            </a:r>
            <a:r>
              <a:rPr lang="tr-TR" sz="2000" dirty="0" err="1"/>
              <a:t>cell</a:t>
            </a:r>
            <a:r>
              <a:rPr lang="tr-TR" sz="2000" dirty="0"/>
              <a:t> </a:t>
            </a:r>
            <a:r>
              <a:rPr lang="tr-TR" sz="2000" dirty="0" err="1"/>
              <a:t>wall</a:t>
            </a:r>
            <a:r>
              <a:rPr lang="tr-TR" sz="2000" dirty="0"/>
              <a:t>. </a:t>
            </a:r>
          </a:p>
          <a:p>
            <a:pPr algn="just"/>
            <a:r>
              <a:rPr lang="tr-TR" sz="2000" dirty="0" err="1"/>
              <a:t>Lipid</a:t>
            </a:r>
            <a:r>
              <a:rPr lang="tr-TR" sz="2000" dirty="0"/>
              <a:t> A is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part</a:t>
            </a:r>
            <a:r>
              <a:rPr lang="tr-TR" sz="2000" dirty="0"/>
              <a:t> </a:t>
            </a:r>
            <a:r>
              <a:rPr lang="tr-TR" sz="2000" dirty="0" err="1"/>
              <a:t>responsible</a:t>
            </a:r>
            <a:r>
              <a:rPr lang="tr-TR" sz="2000" dirty="0"/>
              <a:t> </a:t>
            </a:r>
            <a:r>
              <a:rPr lang="tr-TR" sz="2000" dirty="0" err="1"/>
              <a:t>for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adjuvant</a:t>
            </a:r>
            <a:r>
              <a:rPr lang="tr-TR" sz="2000" dirty="0"/>
              <a:t> </a:t>
            </a:r>
            <a:r>
              <a:rPr lang="tr-TR" sz="2000" dirty="0" err="1"/>
              <a:t>effect</a:t>
            </a:r>
            <a:r>
              <a:rPr lang="tr-TR" sz="2000" dirty="0"/>
              <a:t>. </a:t>
            </a:r>
          </a:p>
          <a:p>
            <a:pPr algn="just"/>
            <a:r>
              <a:rPr lang="tr-TR" sz="2000" dirty="0"/>
              <a:t>At </a:t>
            </a:r>
            <a:r>
              <a:rPr lang="tr-TR" sz="2000" dirty="0" err="1"/>
              <a:t>high</a:t>
            </a:r>
            <a:r>
              <a:rPr lang="tr-TR" sz="2000" dirty="0"/>
              <a:t> </a:t>
            </a:r>
            <a:r>
              <a:rPr lang="tr-TR" sz="2000" dirty="0" err="1"/>
              <a:t>pH</a:t>
            </a:r>
            <a:r>
              <a:rPr lang="tr-TR" sz="2000" dirty="0"/>
              <a:t>, ​​</a:t>
            </a:r>
            <a:r>
              <a:rPr lang="tr-TR" sz="2000" dirty="0" err="1"/>
              <a:t>lipid</a:t>
            </a:r>
            <a:r>
              <a:rPr lang="tr-TR" sz="2000" dirty="0"/>
              <a:t> A </a:t>
            </a:r>
            <a:r>
              <a:rPr lang="tr-TR" sz="2000" dirty="0" err="1"/>
              <a:t>hydrolyzes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monophosphoryl</a:t>
            </a:r>
            <a:r>
              <a:rPr lang="tr-TR" sz="2000" dirty="0"/>
              <a:t> </a:t>
            </a:r>
            <a:r>
              <a:rPr lang="tr-TR" sz="2000" dirty="0" err="1"/>
              <a:t>lipid</a:t>
            </a:r>
            <a:r>
              <a:rPr lang="tr-TR" sz="2000" dirty="0"/>
              <a:t> A (MPL) is </a:t>
            </a:r>
            <a:r>
              <a:rPr lang="tr-TR" sz="2000" dirty="0" err="1"/>
              <a:t>formed</a:t>
            </a:r>
            <a:r>
              <a:rPr lang="tr-TR" sz="2000" dirty="0"/>
              <a:t>. </a:t>
            </a:r>
          </a:p>
          <a:p>
            <a:pPr algn="just"/>
            <a:r>
              <a:rPr lang="tr-TR" sz="2000" dirty="0" err="1"/>
              <a:t>It</a:t>
            </a:r>
            <a:r>
              <a:rPr lang="tr-TR" sz="2000" dirty="0"/>
              <a:t> </a:t>
            </a:r>
            <a:r>
              <a:rPr lang="tr-TR" sz="2000" dirty="0" err="1"/>
              <a:t>stimulates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cellular</a:t>
            </a:r>
            <a:r>
              <a:rPr lang="tr-TR" sz="2000" dirty="0"/>
              <a:t> </a:t>
            </a:r>
            <a:r>
              <a:rPr lang="tr-TR" sz="2000" dirty="0" err="1"/>
              <a:t>immune</a:t>
            </a:r>
            <a:r>
              <a:rPr lang="tr-TR" sz="2000" dirty="0"/>
              <a:t> </a:t>
            </a:r>
            <a:r>
              <a:rPr lang="tr-TR" sz="2000" dirty="0" err="1"/>
              <a:t>response</a:t>
            </a:r>
            <a:r>
              <a:rPr lang="tr-TR" sz="2000" dirty="0"/>
              <a:t> but is </a:t>
            </a:r>
            <a:r>
              <a:rPr lang="tr-TR" sz="2000" dirty="0" err="1"/>
              <a:t>toxic</a:t>
            </a:r>
            <a:r>
              <a:rPr lang="tr-TR" sz="2000" dirty="0"/>
              <a:t>.</a:t>
            </a:r>
            <a:endParaRPr lang="tr-TR" sz="1800" dirty="0"/>
          </a:p>
        </p:txBody>
      </p:sp>
      <p:pic>
        <p:nvPicPr>
          <p:cNvPr id="27650" name="Picture 2" descr="Lipopolysaccharide (LPS) of Gram Negative Bacteria, characteristics and  functions - Learn Microbiology Online">
            <a:extLst>
              <a:ext uri="{FF2B5EF4-FFF2-40B4-BE49-F238E27FC236}">
                <a16:creationId xmlns:a16="http://schemas.microsoft.com/office/drawing/2014/main" id="{61F23DB2-A0D6-5B45-8E7B-A92C68735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r="-1" b="-1"/>
          <a:stretch/>
        </p:blipFill>
        <p:spPr bwMode="auto">
          <a:xfrm>
            <a:off x="5234915" y="2494450"/>
            <a:ext cx="3601803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80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08BE5A-EF79-D44A-BDAE-B8BEB333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Monofosforil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lipid</a:t>
            </a:r>
            <a:r>
              <a:rPr lang="tr-TR" b="1" dirty="0">
                <a:solidFill>
                  <a:srgbClr val="C00000"/>
                </a:solidFill>
              </a:rPr>
              <a:t> A (MPL)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44C710-12EA-824A-8CFB-22AFCAA3B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derived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lipopolysaccharide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bacterium</a:t>
            </a:r>
            <a:r>
              <a:rPr lang="tr-TR" dirty="0"/>
              <a:t> </a:t>
            </a:r>
            <a:r>
              <a:rPr lang="tr-TR" dirty="0" err="1"/>
              <a:t>Salmonella</a:t>
            </a:r>
            <a:r>
              <a:rPr lang="tr-TR" dirty="0"/>
              <a:t> </a:t>
            </a:r>
            <a:r>
              <a:rPr lang="tr-TR" dirty="0" err="1"/>
              <a:t>minnesota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MPL is an </a:t>
            </a:r>
            <a:r>
              <a:rPr lang="tr-TR" dirty="0" err="1"/>
              <a:t>adjuvant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is as </a:t>
            </a:r>
            <a:r>
              <a:rPr lang="tr-TR" dirty="0" err="1"/>
              <a:t>effective</a:t>
            </a:r>
            <a:r>
              <a:rPr lang="tr-TR" dirty="0"/>
              <a:t> as </a:t>
            </a:r>
            <a:r>
              <a:rPr lang="tr-TR" dirty="0" err="1"/>
              <a:t>lipid</a:t>
            </a:r>
            <a:r>
              <a:rPr lang="tr-TR" dirty="0"/>
              <a:t> A but </a:t>
            </a:r>
            <a:r>
              <a:rPr lang="tr-TR" dirty="0" err="1"/>
              <a:t>less</a:t>
            </a:r>
            <a:r>
              <a:rPr lang="tr-TR" dirty="0"/>
              <a:t> </a:t>
            </a:r>
            <a:r>
              <a:rPr lang="tr-TR" dirty="0" err="1"/>
              <a:t>toxic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it.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It</a:t>
            </a:r>
            <a:r>
              <a:rPr lang="tr-TR" dirty="0"/>
              <a:t> </a:t>
            </a:r>
            <a:r>
              <a:rPr lang="tr-TR" dirty="0" err="1"/>
              <a:t>stimulates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increasing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synthesis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release</a:t>
            </a:r>
            <a:r>
              <a:rPr lang="tr-TR" dirty="0"/>
              <a:t> of IL-2 </a:t>
            </a:r>
            <a:r>
              <a:rPr lang="tr-TR" dirty="0" err="1"/>
              <a:t>and</a:t>
            </a:r>
            <a:r>
              <a:rPr lang="tr-TR" dirty="0"/>
              <a:t> IFN-gamma.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MPL is </a:t>
            </a:r>
            <a:r>
              <a:rPr lang="tr-TR" dirty="0" err="1"/>
              <a:t>usually</a:t>
            </a:r>
            <a:r>
              <a:rPr lang="tr-TR" dirty="0"/>
              <a:t> </a:t>
            </a:r>
            <a:r>
              <a:rPr lang="tr-TR" dirty="0" err="1"/>
              <a:t>formulated</a:t>
            </a:r>
            <a:r>
              <a:rPr lang="tr-TR" dirty="0"/>
              <a:t> </a:t>
            </a:r>
            <a:r>
              <a:rPr lang="tr-TR" dirty="0" err="1"/>
              <a:t>together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liposomes</a:t>
            </a:r>
            <a:r>
              <a:rPr lang="tr-TR" dirty="0"/>
              <a:t>, </a:t>
            </a:r>
            <a:r>
              <a:rPr lang="tr-TR" dirty="0" err="1"/>
              <a:t>emulsions</a:t>
            </a:r>
            <a:r>
              <a:rPr lang="tr-TR" dirty="0"/>
              <a:t>, </a:t>
            </a:r>
            <a:r>
              <a:rPr lang="tr-TR" dirty="0" err="1"/>
              <a:t>aluminum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QS21.</a:t>
            </a:r>
          </a:p>
        </p:txBody>
      </p:sp>
    </p:spTree>
    <p:extLst>
      <p:ext uri="{BB962C8B-B14F-4D97-AF65-F5344CB8AC3E}">
        <p14:creationId xmlns:p14="http://schemas.microsoft.com/office/powerpoint/2010/main" val="1440921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324E7FF-ED70-6040-B559-48EF3968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tr-TR" sz="3500" i="1" dirty="0">
                <a:solidFill>
                  <a:srgbClr val="FFFFFF"/>
                </a:solidFill>
              </a:rPr>
              <a:t>CPG </a:t>
            </a:r>
            <a:r>
              <a:rPr lang="tr-TR" sz="3500" i="1" dirty="0" err="1">
                <a:solidFill>
                  <a:srgbClr val="FFFFFF"/>
                </a:solidFill>
              </a:rPr>
              <a:t>Motifs</a:t>
            </a:r>
            <a:endParaRPr lang="tr-TR" sz="35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3C0FA1-2B4E-DF47-B3E9-CB4122B19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 fontScale="92500"/>
          </a:bodyPr>
          <a:lstStyle/>
          <a:p>
            <a:r>
              <a:rPr lang="tr-TR" sz="2400" dirty="0" err="1"/>
              <a:t>Six</a:t>
            </a:r>
            <a:r>
              <a:rPr lang="tr-TR" sz="2400" dirty="0"/>
              <a:t> </a:t>
            </a:r>
            <a:r>
              <a:rPr lang="tr-TR" sz="2400" dirty="0" err="1"/>
              <a:t>deoxynucleotide-long</a:t>
            </a:r>
            <a:r>
              <a:rPr lang="tr-TR" sz="2400" dirty="0"/>
              <a:t> DNA </a:t>
            </a:r>
            <a:r>
              <a:rPr lang="tr-TR" sz="2400" dirty="0" err="1"/>
              <a:t>molecules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a </a:t>
            </a:r>
            <a:r>
              <a:rPr lang="tr-TR" sz="2400" dirty="0" err="1"/>
              <a:t>CpG</a:t>
            </a:r>
            <a:r>
              <a:rPr lang="tr-TR" sz="2400" dirty="0"/>
              <a:t> </a:t>
            </a:r>
            <a:r>
              <a:rPr lang="tr-TR" sz="2400" dirty="0" err="1"/>
              <a:t>dinucleotide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middle</a:t>
            </a:r>
            <a:r>
              <a:rPr lang="tr-TR" sz="2400" dirty="0"/>
              <a:t> is </a:t>
            </a:r>
            <a:r>
              <a:rPr lang="tr-TR" sz="2400" dirty="0" err="1"/>
              <a:t>called</a:t>
            </a:r>
            <a:r>
              <a:rPr lang="tr-TR" sz="2400" dirty="0"/>
              <a:t> a </a:t>
            </a:r>
            <a:r>
              <a:rPr lang="tr-TR" sz="2400" dirty="0" err="1"/>
              <a:t>CpG</a:t>
            </a:r>
            <a:r>
              <a:rPr lang="tr-TR" sz="2400" dirty="0"/>
              <a:t> motif.</a:t>
            </a:r>
          </a:p>
          <a:p>
            <a:r>
              <a:rPr lang="tr-TR" sz="2400" dirty="0" err="1"/>
              <a:t>This</a:t>
            </a:r>
            <a:r>
              <a:rPr lang="tr-TR" sz="2400" dirty="0"/>
              <a:t> </a:t>
            </a:r>
            <a:r>
              <a:rPr lang="tr-TR" sz="2400" dirty="0" err="1"/>
              <a:t>frequently</a:t>
            </a:r>
            <a:r>
              <a:rPr lang="tr-TR" sz="2400" dirty="0"/>
              <a:t> </a:t>
            </a:r>
            <a:r>
              <a:rPr lang="tr-TR" sz="2400" dirty="0" err="1"/>
              <a:t>repeated</a:t>
            </a:r>
            <a:r>
              <a:rPr lang="tr-TR" sz="2400" dirty="0"/>
              <a:t> </a:t>
            </a:r>
            <a:r>
              <a:rPr lang="tr-TR" sz="2400" dirty="0" err="1"/>
              <a:t>CpG</a:t>
            </a:r>
            <a:r>
              <a:rPr lang="tr-TR" sz="2400" dirty="0"/>
              <a:t> motif in </a:t>
            </a:r>
            <a:r>
              <a:rPr lang="tr-TR" sz="2400" dirty="0" err="1"/>
              <a:t>bacterial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 is </a:t>
            </a:r>
            <a:r>
              <a:rPr lang="tr-TR" sz="2400" dirty="0" err="1"/>
              <a:t>immediately</a:t>
            </a:r>
            <a:r>
              <a:rPr lang="tr-TR" sz="2400" dirty="0"/>
              <a:t> </a:t>
            </a:r>
            <a:r>
              <a:rPr lang="tr-TR" sz="2400" dirty="0" err="1"/>
              <a:t>recognized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TLRs</a:t>
            </a:r>
            <a:r>
              <a:rPr lang="tr-TR" sz="2400" dirty="0"/>
              <a:t> in </a:t>
            </a:r>
            <a:r>
              <a:rPr lang="tr-TR" sz="2400" dirty="0" err="1"/>
              <a:t>mammalian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 (</a:t>
            </a:r>
            <a:r>
              <a:rPr lang="tr-TR" sz="2400" dirty="0" err="1"/>
              <a:t>innate</a:t>
            </a:r>
            <a:r>
              <a:rPr lang="tr-TR" sz="2400" dirty="0"/>
              <a:t> </a:t>
            </a:r>
            <a:r>
              <a:rPr lang="tr-TR" sz="2400" dirty="0" err="1"/>
              <a:t>immunity</a:t>
            </a:r>
            <a:r>
              <a:rPr lang="tr-TR" sz="2400" dirty="0"/>
              <a:t>) as </a:t>
            </a:r>
            <a:r>
              <a:rPr lang="tr-TR" sz="2400" dirty="0" err="1"/>
              <a:t>foreign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dangerous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interferons</a:t>
            </a:r>
            <a:r>
              <a:rPr lang="tr-TR" sz="2400" dirty="0"/>
              <a:t> (</a:t>
            </a:r>
            <a:r>
              <a:rPr lang="el-GR" sz="2400" dirty="0"/>
              <a:t>α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el-GR" sz="2400" dirty="0"/>
              <a:t>β) </a:t>
            </a:r>
            <a:r>
              <a:rPr lang="tr-TR" sz="2400" dirty="0" err="1"/>
              <a:t>and</a:t>
            </a:r>
            <a:r>
              <a:rPr lang="tr-TR" sz="2400" dirty="0"/>
              <a:t> IL-12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secreted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immune</a:t>
            </a:r>
            <a:r>
              <a:rPr lang="tr-TR" sz="2400" dirty="0"/>
              <a:t> </a:t>
            </a:r>
            <a:r>
              <a:rPr lang="tr-TR" sz="2400" dirty="0" err="1"/>
              <a:t>system</a:t>
            </a:r>
            <a:r>
              <a:rPr lang="tr-TR" sz="2400" dirty="0"/>
              <a:t> </a:t>
            </a:r>
            <a:r>
              <a:rPr lang="tr-TR" sz="2400" dirty="0" err="1"/>
              <a:t>cells</a:t>
            </a:r>
            <a:r>
              <a:rPr lang="tr-TR" sz="2400" dirty="0"/>
              <a:t>. </a:t>
            </a:r>
          </a:p>
          <a:p>
            <a:r>
              <a:rPr lang="tr-TR" sz="2400" dirty="0" err="1"/>
              <a:t>Thus</a:t>
            </a:r>
            <a:r>
              <a:rPr lang="tr-TR" sz="2400" dirty="0"/>
              <a:t>, </a:t>
            </a:r>
            <a:r>
              <a:rPr lang="tr-TR" sz="2400" dirty="0" err="1"/>
              <a:t>while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cellular</a:t>
            </a:r>
            <a:r>
              <a:rPr lang="tr-TR" sz="2400" dirty="0"/>
              <a:t> </a:t>
            </a:r>
            <a:r>
              <a:rPr lang="tr-TR" sz="2400" dirty="0" err="1"/>
              <a:t>immune</a:t>
            </a:r>
            <a:r>
              <a:rPr lang="tr-TR" sz="2400" dirty="0"/>
              <a:t> </a:t>
            </a:r>
            <a:r>
              <a:rPr lang="tr-TR" sz="2400" dirty="0" err="1"/>
              <a:t>response</a:t>
            </a:r>
            <a:r>
              <a:rPr lang="tr-TR" sz="2400" dirty="0"/>
              <a:t> is </a:t>
            </a:r>
            <a:r>
              <a:rPr lang="tr-TR" sz="2400" dirty="0" err="1"/>
              <a:t>stimulated</a:t>
            </a:r>
            <a:r>
              <a:rPr lang="tr-TR" sz="2400" dirty="0"/>
              <a:t>,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allergic</a:t>
            </a:r>
            <a:r>
              <a:rPr lang="tr-TR" sz="2400" dirty="0"/>
              <a:t> </a:t>
            </a:r>
            <a:r>
              <a:rPr lang="tr-TR" sz="2400" dirty="0" err="1"/>
              <a:t>response</a:t>
            </a:r>
            <a:r>
              <a:rPr lang="tr-TR" sz="2400" dirty="0"/>
              <a:t> is </a:t>
            </a:r>
            <a:r>
              <a:rPr lang="tr-TR" sz="2400" dirty="0" err="1"/>
              <a:t>also</a:t>
            </a:r>
            <a:r>
              <a:rPr lang="tr-TR" sz="2400" dirty="0"/>
              <a:t> </a:t>
            </a:r>
            <a:r>
              <a:rPr lang="tr-TR" sz="2400" dirty="0" err="1"/>
              <a:t>suppressed</a:t>
            </a:r>
            <a:r>
              <a:rPr lang="tr-TR" sz="2400" dirty="0"/>
              <a:t>. </a:t>
            </a:r>
            <a:r>
              <a:rPr lang="tr-TR" sz="2400" dirty="0" err="1"/>
              <a:t>This</a:t>
            </a:r>
            <a:r>
              <a:rPr lang="tr-TR" sz="2400" dirty="0"/>
              <a:t> </a:t>
            </a:r>
            <a:r>
              <a:rPr lang="tr-TR" sz="2400" dirty="0" err="1"/>
              <a:t>demonstrates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DNA </a:t>
            </a:r>
            <a:r>
              <a:rPr lang="tr-TR" sz="2400" dirty="0" err="1"/>
              <a:t>molecules</a:t>
            </a:r>
            <a:r>
              <a:rPr lang="tr-TR" sz="2400" dirty="0"/>
              <a:t> </a:t>
            </a:r>
            <a:r>
              <a:rPr lang="tr-TR" sz="2400" dirty="0" err="1"/>
              <a:t>containing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CpG</a:t>
            </a:r>
            <a:r>
              <a:rPr lang="tr-TR" sz="2400" dirty="0"/>
              <a:t> motif can be </a:t>
            </a:r>
            <a:r>
              <a:rPr lang="tr-TR" sz="2400" dirty="0" err="1"/>
              <a:t>used</a:t>
            </a:r>
            <a:r>
              <a:rPr lang="tr-TR" sz="2400" dirty="0"/>
              <a:t> as </a:t>
            </a:r>
            <a:r>
              <a:rPr lang="tr-TR" sz="2400" dirty="0" err="1"/>
              <a:t>adjuvants</a:t>
            </a:r>
            <a:r>
              <a:rPr lang="tr-TR" sz="2400" dirty="0"/>
              <a:t> in </a:t>
            </a:r>
            <a:r>
              <a:rPr lang="tr-TR" sz="2400" dirty="0" err="1"/>
              <a:t>therapeutic</a:t>
            </a:r>
            <a:r>
              <a:rPr lang="tr-TR" sz="2400" dirty="0"/>
              <a:t> </a:t>
            </a:r>
            <a:r>
              <a:rPr lang="tr-TR" sz="2400" dirty="0" err="1"/>
              <a:t>applications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vaccines</a:t>
            </a:r>
            <a:r>
              <a:rPr lang="tr-TR" sz="2400" dirty="0"/>
              <a:t>.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2522315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onomeric G-Quadruplex-Based CpG Oligodeoxynucleotides as Potent Toll-Like  Receptor 9 Agonists">
            <a:extLst>
              <a:ext uri="{FF2B5EF4-FFF2-40B4-BE49-F238E27FC236}">
                <a16:creationId xmlns:a16="http://schemas.microsoft.com/office/drawing/2014/main" id="{914ABDB4-BDAD-0040-A0D3-FB1DA1F2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64" y="3343876"/>
            <a:ext cx="6286210" cy="24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pG site - Wikipedia">
            <a:extLst>
              <a:ext uri="{FF2B5EF4-FFF2-40B4-BE49-F238E27FC236}">
                <a16:creationId xmlns:a16="http://schemas.microsoft.com/office/drawing/2014/main" id="{220B463A-E9C9-9D40-B279-BE66ACBF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2" y="324091"/>
            <a:ext cx="6895093" cy="23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08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3027E52-5881-DB4E-BBB9-F7D7C8803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19" y="0"/>
            <a:ext cx="7936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34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EEF3BF4-1D35-AF45-A11B-CCEA6BEB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tr-TR" sz="3500" dirty="0" err="1">
                <a:solidFill>
                  <a:srgbClr val="FFFFFF"/>
                </a:solidFill>
              </a:rPr>
              <a:t>Emulsions</a:t>
            </a:r>
            <a:endParaRPr lang="tr-TR" sz="35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5E29D5-9303-FC4B-9894-3624456E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sz="2400" b="1" i="1" dirty="0">
                <a:solidFill>
                  <a:srgbClr val="C00000"/>
                </a:solidFill>
              </a:rPr>
              <a:t>MF59 O/W (</a:t>
            </a:r>
            <a:r>
              <a:rPr lang="tr-TR" sz="2400" b="1" i="1" dirty="0" err="1">
                <a:solidFill>
                  <a:srgbClr val="C00000"/>
                </a:solidFill>
              </a:rPr>
              <a:t>Squalene</a:t>
            </a:r>
            <a:r>
              <a:rPr lang="tr-TR" sz="2400" b="1" i="1" dirty="0">
                <a:solidFill>
                  <a:srgbClr val="C00000"/>
                </a:solidFill>
              </a:rPr>
              <a:t>) </a:t>
            </a:r>
            <a:endParaRPr lang="tr-TR" sz="2400" b="1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r-TR" sz="2400" dirty="0" err="1"/>
              <a:t>It</a:t>
            </a:r>
            <a:r>
              <a:rPr lang="tr-TR" sz="2400" dirty="0"/>
              <a:t> is a </a:t>
            </a:r>
            <a:r>
              <a:rPr lang="tr-TR" sz="2400" dirty="0" err="1"/>
              <a:t>triterpenoid</a:t>
            </a:r>
            <a:r>
              <a:rPr lang="tr-TR" sz="2400" dirty="0"/>
              <a:t> </a:t>
            </a:r>
            <a:r>
              <a:rPr lang="tr-TR" sz="2400" dirty="0" err="1"/>
              <a:t>hydrocarbon</a:t>
            </a:r>
            <a:r>
              <a:rPr lang="tr-TR" sz="2400" dirty="0"/>
              <a:t> (C30H50) </a:t>
            </a:r>
            <a:r>
              <a:rPr lang="tr-TR" sz="2400" dirty="0" err="1"/>
              <a:t>produced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plants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found</a:t>
            </a:r>
            <a:r>
              <a:rPr lang="tr-TR" sz="2400" dirty="0"/>
              <a:t> in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foods</a:t>
            </a:r>
            <a:r>
              <a:rPr lang="tr-TR" sz="24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sz="2400" dirty="0" err="1"/>
              <a:t>It</a:t>
            </a:r>
            <a:r>
              <a:rPr lang="tr-TR" sz="2400" dirty="0"/>
              <a:t> is </a:t>
            </a:r>
            <a:r>
              <a:rPr lang="tr-TR" sz="2400" dirty="0" err="1"/>
              <a:t>present</a:t>
            </a:r>
            <a:r>
              <a:rPr lang="tr-TR" sz="2400" dirty="0"/>
              <a:t> in </a:t>
            </a:r>
            <a:r>
              <a:rPr lang="tr-TR" sz="2400" dirty="0" err="1"/>
              <a:t>most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adjuvants</a:t>
            </a:r>
            <a:r>
              <a:rPr lang="tr-TR" sz="2400" dirty="0"/>
              <a:t> </a:t>
            </a:r>
            <a:r>
              <a:rPr lang="tr-TR" sz="2400" dirty="0" err="1"/>
              <a:t>because</a:t>
            </a:r>
            <a:r>
              <a:rPr lang="tr-TR" sz="2400" dirty="0"/>
              <a:t> it is </a:t>
            </a:r>
            <a:r>
              <a:rPr lang="tr-TR" sz="2400" dirty="0" err="1"/>
              <a:t>naturally</a:t>
            </a:r>
            <a:r>
              <a:rPr lang="tr-TR" sz="2400" dirty="0"/>
              <a:t> </a:t>
            </a:r>
            <a:r>
              <a:rPr lang="tr-TR" sz="2400" dirty="0" err="1"/>
              <a:t>found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human</a:t>
            </a:r>
            <a:r>
              <a:rPr lang="tr-TR" sz="2400" dirty="0"/>
              <a:t> body </a:t>
            </a:r>
            <a:r>
              <a:rPr lang="tr-TR" sz="2400" dirty="0" err="1"/>
              <a:t>and</a:t>
            </a:r>
            <a:r>
              <a:rPr lang="tr-TR" sz="2400" dirty="0"/>
              <a:t> is </a:t>
            </a:r>
            <a:r>
              <a:rPr lang="tr-TR" sz="2400" dirty="0" err="1"/>
              <a:t>biodegradable</a:t>
            </a:r>
            <a:r>
              <a:rPr lang="tr-TR" sz="2400" dirty="0"/>
              <a:t>.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3725507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A37926-0030-C344-8248-31CA6674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tr-TR" sz="3500" i="1" dirty="0">
                <a:solidFill>
                  <a:srgbClr val="FFFFFF"/>
                </a:solidFill>
              </a:rPr>
              <a:t>MF59 O/W (</a:t>
            </a:r>
            <a:r>
              <a:rPr lang="tr-TR" sz="3500" i="1" dirty="0" err="1">
                <a:solidFill>
                  <a:srgbClr val="FFFFFF"/>
                </a:solidFill>
              </a:rPr>
              <a:t>Squalene</a:t>
            </a:r>
            <a:r>
              <a:rPr lang="tr-TR" sz="3500" i="1" dirty="0">
                <a:solidFill>
                  <a:srgbClr val="FFFFFF"/>
                </a:solidFill>
              </a:rPr>
              <a:t>) </a:t>
            </a:r>
            <a:endParaRPr lang="tr-TR" sz="35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2093BB-7014-2740-85B8-CBC496910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/>
          </a:bodyPr>
          <a:lstStyle/>
          <a:p>
            <a:r>
              <a:rPr lang="tr-TR" sz="2400" dirty="0"/>
              <a:t>MF59, </a:t>
            </a:r>
            <a:r>
              <a:rPr lang="tr-TR" sz="2400" dirty="0" err="1"/>
              <a:t>which</a:t>
            </a:r>
            <a:r>
              <a:rPr lang="tr-TR" sz="2400" dirty="0"/>
              <a:t> has </a:t>
            </a:r>
            <a:r>
              <a:rPr lang="tr-TR" sz="2400" dirty="0" err="1"/>
              <a:t>low</a:t>
            </a:r>
            <a:r>
              <a:rPr lang="tr-TR" sz="2400" dirty="0"/>
              <a:t> </a:t>
            </a:r>
            <a:r>
              <a:rPr lang="tr-TR" sz="2400" dirty="0" err="1"/>
              <a:t>toxicity</a:t>
            </a:r>
            <a:r>
              <a:rPr lang="tr-TR" sz="2400" dirty="0"/>
              <a:t>, has </a:t>
            </a:r>
            <a:r>
              <a:rPr lang="tr-TR" sz="2400" dirty="0" err="1"/>
              <a:t>increased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efficacy</a:t>
            </a:r>
            <a:r>
              <a:rPr lang="tr-TR" sz="2400" dirty="0"/>
              <a:t> of </a:t>
            </a:r>
            <a:r>
              <a:rPr lang="tr-TR" sz="2400" dirty="0" err="1"/>
              <a:t>influenza</a:t>
            </a:r>
            <a:r>
              <a:rPr lang="tr-TR" sz="2400" dirty="0"/>
              <a:t> </a:t>
            </a:r>
            <a:r>
              <a:rPr lang="tr-TR" sz="2400" dirty="0" err="1"/>
              <a:t>vaccine</a:t>
            </a:r>
            <a:r>
              <a:rPr lang="tr-TR" sz="2400" dirty="0"/>
              <a:t> in </a:t>
            </a:r>
            <a:r>
              <a:rPr lang="tr-TR" sz="2400" dirty="0" err="1"/>
              <a:t>small</a:t>
            </a:r>
            <a:r>
              <a:rPr lang="tr-TR" sz="2400" dirty="0"/>
              <a:t> </a:t>
            </a:r>
            <a:r>
              <a:rPr lang="tr-TR" sz="2400" dirty="0" err="1"/>
              <a:t>animal</a:t>
            </a:r>
            <a:r>
              <a:rPr lang="tr-TR" sz="2400" dirty="0"/>
              <a:t> </a:t>
            </a:r>
            <a:r>
              <a:rPr lang="tr-TR" sz="2400" dirty="0" err="1"/>
              <a:t>models</a:t>
            </a:r>
            <a:r>
              <a:rPr lang="tr-TR" sz="2400" dirty="0"/>
              <a:t>. </a:t>
            </a:r>
          </a:p>
          <a:p>
            <a:r>
              <a:rPr lang="tr-TR" sz="2400" dirty="0"/>
              <a:t>MF59 </a:t>
            </a:r>
            <a:r>
              <a:rPr lang="tr-TR" sz="2400" dirty="0" err="1"/>
              <a:t>adjuvant</a:t>
            </a:r>
            <a:r>
              <a:rPr lang="tr-TR" sz="2400" dirty="0"/>
              <a:t> </a:t>
            </a:r>
            <a:r>
              <a:rPr lang="tr-TR" sz="2400" dirty="0" err="1"/>
              <a:t>influenza</a:t>
            </a:r>
            <a:r>
              <a:rPr lang="tr-TR" sz="2400" dirty="0"/>
              <a:t>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was</a:t>
            </a:r>
            <a:r>
              <a:rPr lang="tr-TR" sz="2400" dirty="0"/>
              <a:t> </a:t>
            </a:r>
            <a:r>
              <a:rPr lang="tr-TR" sz="2400" dirty="0" err="1"/>
              <a:t>found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be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effective</a:t>
            </a:r>
            <a:r>
              <a:rPr lang="tr-TR" sz="2400" dirty="0"/>
              <a:t> </a:t>
            </a:r>
            <a:r>
              <a:rPr lang="tr-TR" sz="2400" dirty="0" err="1"/>
              <a:t>against</a:t>
            </a:r>
            <a:r>
              <a:rPr lang="tr-TR" sz="2400" dirty="0"/>
              <a:t> </a:t>
            </a:r>
            <a:r>
              <a:rPr lang="tr-TR" sz="2400" dirty="0" err="1"/>
              <a:t>pandemic</a:t>
            </a:r>
            <a:r>
              <a:rPr lang="tr-TR" sz="2400" dirty="0"/>
              <a:t> </a:t>
            </a:r>
            <a:r>
              <a:rPr lang="tr-TR" sz="2400" dirty="0" err="1"/>
              <a:t>influenza</a:t>
            </a:r>
            <a:r>
              <a:rPr lang="tr-TR" sz="2400" dirty="0"/>
              <a:t> </a:t>
            </a:r>
            <a:r>
              <a:rPr lang="tr-TR" sz="2400" dirty="0" err="1"/>
              <a:t>strains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</a:t>
            </a:r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dirty="0" err="1"/>
              <a:t>vaccines</a:t>
            </a:r>
            <a:r>
              <a:rPr lang="tr-TR" sz="2400" dirty="0"/>
              <a:t>. MF59 </a:t>
            </a:r>
            <a:r>
              <a:rPr lang="tr-TR" sz="2400" dirty="0" err="1"/>
              <a:t>adjuvant</a:t>
            </a:r>
            <a:r>
              <a:rPr lang="tr-TR" sz="2400" dirty="0"/>
              <a:t> </a:t>
            </a:r>
            <a:r>
              <a:rPr lang="tr-TR" sz="2400" dirty="0" err="1"/>
              <a:t>hepatitis</a:t>
            </a:r>
            <a:r>
              <a:rPr lang="tr-TR" sz="2400" dirty="0"/>
              <a:t> B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was</a:t>
            </a:r>
            <a:r>
              <a:rPr lang="tr-TR" sz="2400" dirty="0"/>
              <a:t> </a:t>
            </a:r>
            <a:r>
              <a:rPr lang="tr-TR" sz="2400" dirty="0" err="1"/>
              <a:t>found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be 100 </a:t>
            </a:r>
            <a:r>
              <a:rPr lang="tr-TR" sz="2400" dirty="0" err="1"/>
              <a:t>times</a:t>
            </a:r>
            <a:r>
              <a:rPr lang="tr-TR" sz="2400" dirty="0"/>
              <a:t>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effective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</a:t>
            </a:r>
            <a:r>
              <a:rPr lang="tr-TR" sz="2400" dirty="0" err="1"/>
              <a:t>aluminum</a:t>
            </a:r>
            <a:r>
              <a:rPr lang="tr-TR" sz="2400" dirty="0"/>
              <a:t> </a:t>
            </a:r>
            <a:r>
              <a:rPr lang="tr-TR" sz="2400" dirty="0" err="1"/>
              <a:t>adjuvant</a:t>
            </a:r>
            <a:r>
              <a:rPr lang="tr-TR" sz="2400" dirty="0"/>
              <a:t> </a:t>
            </a:r>
            <a:r>
              <a:rPr lang="tr-TR" sz="2400" dirty="0" err="1"/>
              <a:t>vaccines</a:t>
            </a:r>
            <a:r>
              <a:rPr lang="tr-TR" sz="2400" dirty="0"/>
              <a:t>.</a:t>
            </a:r>
          </a:p>
          <a:p>
            <a:r>
              <a:rPr lang="tr-TR" sz="2400" dirty="0"/>
              <a:t>MF59 </a:t>
            </a:r>
            <a:r>
              <a:rPr lang="tr-TR" sz="2400" dirty="0" err="1"/>
              <a:t>appears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be a </a:t>
            </a:r>
            <a:r>
              <a:rPr lang="tr-TR" sz="2400" dirty="0" err="1"/>
              <a:t>safe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effective</a:t>
            </a:r>
            <a:r>
              <a:rPr lang="tr-TR" sz="2400" dirty="0"/>
              <a:t> </a:t>
            </a:r>
            <a:r>
              <a:rPr lang="tr-TR" sz="2400" dirty="0" err="1"/>
              <a:t>vaccine</a:t>
            </a:r>
            <a:r>
              <a:rPr lang="tr-TR" sz="2400" dirty="0"/>
              <a:t> </a:t>
            </a:r>
            <a:r>
              <a:rPr lang="tr-TR" sz="2400" dirty="0" err="1"/>
              <a:t>adjuvant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is </a:t>
            </a:r>
            <a:r>
              <a:rPr lang="tr-TR" sz="2400" dirty="0" err="1"/>
              <a:t>well</a:t>
            </a:r>
            <a:r>
              <a:rPr lang="tr-TR" sz="2400" dirty="0"/>
              <a:t> </a:t>
            </a:r>
            <a:r>
              <a:rPr lang="tr-TR" sz="2400" dirty="0" err="1"/>
              <a:t>tolerated</a:t>
            </a:r>
            <a:r>
              <a:rPr lang="tr-TR" sz="2400" dirty="0"/>
              <a:t> in </a:t>
            </a:r>
            <a:r>
              <a:rPr lang="tr-TR" sz="2400" dirty="0" err="1"/>
              <a:t>humans</a:t>
            </a:r>
            <a:r>
              <a:rPr lang="tr-TR" sz="2400" dirty="0"/>
              <a:t>.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24935819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afety of MF59™ adjuvant - ScienceDirect">
            <a:extLst>
              <a:ext uri="{FF2B5EF4-FFF2-40B4-BE49-F238E27FC236}">
                <a16:creationId xmlns:a16="http://schemas.microsoft.com/office/drawing/2014/main" id="{1DE56052-9DAC-7A4C-8BBB-391B2552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577850"/>
            <a:ext cx="66929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645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F4B51F-86FF-174B-BC1D-64F5F6DB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Nano-vaccines</a:t>
            </a:r>
            <a:endParaRPr lang="tr-TR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664413E-B5A4-426B-9F6B-CB6D0BB081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8969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9954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9BBEC5-E6E1-8C43-B429-2B7EE9AA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734907" cy="4795408"/>
          </a:xfrm>
        </p:spPr>
        <p:txBody>
          <a:bodyPr>
            <a:normAutofit/>
          </a:bodyPr>
          <a:lstStyle/>
          <a:p>
            <a:r>
              <a:rPr lang="tr-TR" sz="3700" b="1" dirty="0" err="1">
                <a:solidFill>
                  <a:srgbClr val="C00000"/>
                </a:solidFill>
              </a:rPr>
              <a:t>Advantages</a:t>
            </a:r>
            <a:r>
              <a:rPr lang="tr-TR" sz="3700" b="1" dirty="0">
                <a:solidFill>
                  <a:srgbClr val="C00000"/>
                </a:solidFill>
              </a:rPr>
              <a:t> of </a:t>
            </a:r>
            <a:r>
              <a:rPr lang="tr-TR" sz="3700" b="1" dirty="0" err="1">
                <a:solidFill>
                  <a:srgbClr val="C00000"/>
                </a:solidFill>
              </a:rPr>
              <a:t>nano-vaccines</a:t>
            </a:r>
            <a:r>
              <a:rPr lang="tr-TR" sz="3700" b="1" dirty="0">
                <a:solidFill>
                  <a:srgbClr val="C00000"/>
                </a:solidFill>
              </a:rPr>
              <a:t> </a:t>
            </a:r>
            <a:r>
              <a:rPr lang="tr-TR" sz="3700" b="1" dirty="0" err="1">
                <a:solidFill>
                  <a:srgbClr val="C00000"/>
                </a:solidFill>
              </a:rPr>
              <a:t>over</a:t>
            </a:r>
            <a:r>
              <a:rPr lang="tr-TR" sz="3700" b="1" dirty="0">
                <a:solidFill>
                  <a:srgbClr val="C00000"/>
                </a:solidFill>
              </a:rPr>
              <a:t> </a:t>
            </a:r>
            <a:r>
              <a:rPr lang="tr-TR" sz="3700" b="1" dirty="0" err="1">
                <a:solidFill>
                  <a:srgbClr val="C00000"/>
                </a:solidFill>
              </a:rPr>
              <a:t>sub-unit</a:t>
            </a:r>
            <a:r>
              <a:rPr lang="tr-TR" sz="3700" b="1" dirty="0">
                <a:solidFill>
                  <a:srgbClr val="C00000"/>
                </a:solidFill>
              </a:rPr>
              <a:t> </a:t>
            </a:r>
            <a:r>
              <a:rPr lang="tr-TR" sz="3700" b="1" dirty="0" err="1">
                <a:solidFill>
                  <a:srgbClr val="C00000"/>
                </a:solidFill>
              </a:rPr>
              <a:t>vaccines</a:t>
            </a:r>
            <a:endParaRPr lang="tr-TR" sz="37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3E6A4CE-0406-4A6F-A1BE-C848C6C7F6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711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BF409F-23FA-1C41-9E31-DAB09C62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Humoral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Immunity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42CB2A-FB78-C547-82AD-E5343A28D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Humoral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 </a:t>
            </a:r>
            <a:r>
              <a:rPr lang="tr-TR" dirty="0" err="1"/>
              <a:t>occurs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B </a:t>
            </a:r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. As a </a:t>
            </a:r>
            <a:r>
              <a:rPr lang="tr-TR" dirty="0" err="1"/>
              <a:t>result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entering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body, </a:t>
            </a:r>
            <a:r>
              <a:rPr lang="tr-TR" dirty="0" err="1"/>
              <a:t>some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B </a:t>
            </a:r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turn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memory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, </a:t>
            </a:r>
            <a:r>
              <a:rPr lang="tr-TR" dirty="0" err="1"/>
              <a:t>while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of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turn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plasma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produce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lymph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produced</a:t>
            </a:r>
            <a:r>
              <a:rPr lang="tr-TR" dirty="0"/>
              <a:t> </a:t>
            </a:r>
            <a:r>
              <a:rPr lang="tr-TR" dirty="0" err="1"/>
              <a:t>go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infection</a:t>
            </a:r>
            <a:r>
              <a:rPr lang="tr-TR" dirty="0"/>
              <a:t> site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neutralize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23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D37779-B7B6-5043-BBA3-666494C7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Advantages</a:t>
            </a:r>
            <a:r>
              <a:rPr lang="tr-TR" b="1" dirty="0">
                <a:solidFill>
                  <a:srgbClr val="C00000"/>
                </a:solidFill>
              </a:rPr>
              <a:t> of </a:t>
            </a:r>
            <a:r>
              <a:rPr lang="tr-TR" b="1" dirty="0" err="1">
                <a:solidFill>
                  <a:srgbClr val="C00000"/>
                </a:solidFill>
              </a:rPr>
              <a:t>nano-vaccines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over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sub-unit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vaccines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E09DB4-BDB0-174D-97DB-2CA05EA48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tr-TR" dirty="0" err="1"/>
              <a:t>Encapsulation</a:t>
            </a:r>
            <a:r>
              <a:rPr lang="tr-TR" dirty="0"/>
              <a:t> of </a:t>
            </a:r>
            <a:r>
              <a:rPr lang="tr-TR" dirty="0" err="1"/>
              <a:t>antigens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nanocarriers</a:t>
            </a:r>
            <a:r>
              <a:rPr lang="tr-TR" dirty="0"/>
              <a:t> </a:t>
            </a:r>
            <a:r>
              <a:rPr lang="tr-TR" dirty="0" err="1"/>
              <a:t>prevents</a:t>
            </a:r>
            <a:r>
              <a:rPr lang="tr-TR" dirty="0"/>
              <a:t> </a:t>
            </a:r>
            <a:r>
              <a:rPr lang="tr-TR" dirty="0" err="1"/>
              <a:t>antigenic</a:t>
            </a:r>
            <a:r>
              <a:rPr lang="tr-TR" dirty="0"/>
              <a:t> </a:t>
            </a:r>
            <a:r>
              <a:rPr lang="tr-TR" dirty="0" err="1"/>
              <a:t>degradation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increases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stability</a:t>
            </a:r>
            <a:r>
              <a:rPr lang="tr-TR" dirty="0"/>
              <a:t>. </a:t>
            </a:r>
          </a:p>
          <a:p>
            <a:pPr marL="514350" indent="-514350">
              <a:buAutoNum type="arabicPeriod"/>
            </a:pPr>
            <a:r>
              <a:rPr lang="tr-TR" dirty="0" err="1"/>
              <a:t>Simultaneous</a:t>
            </a:r>
            <a:r>
              <a:rPr lang="tr-TR" dirty="0"/>
              <a:t> </a:t>
            </a:r>
            <a:r>
              <a:rPr lang="tr-TR" dirty="0" err="1"/>
              <a:t>encapsulation</a:t>
            </a:r>
            <a:r>
              <a:rPr lang="tr-TR" dirty="0"/>
              <a:t> of </a:t>
            </a:r>
            <a:r>
              <a:rPr lang="tr-TR" dirty="0" err="1"/>
              <a:t>antigens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adjuvants</a:t>
            </a:r>
            <a:r>
              <a:rPr lang="tr-TR" dirty="0"/>
              <a:t> can be </a:t>
            </a:r>
            <a:r>
              <a:rPr lang="tr-TR" dirty="0" err="1"/>
              <a:t>achieved</a:t>
            </a:r>
            <a:r>
              <a:rPr lang="tr-TR" dirty="0"/>
              <a:t> </a:t>
            </a:r>
          </a:p>
          <a:p>
            <a:pPr marL="514350" indent="-514350">
              <a:buAutoNum type="arabicPeriod"/>
            </a:pPr>
            <a:r>
              <a:rPr lang="tr-TR" dirty="0" err="1"/>
              <a:t>Nanoparticles</a:t>
            </a:r>
            <a:r>
              <a:rPr lang="tr-TR" dirty="0"/>
              <a:t> can be </a:t>
            </a:r>
            <a:r>
              <a:rPr lang="tr-TR" dirty="0" err="1"/>
              <a:t>taken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at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levels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ASHs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antigens</a:t>
            </a:r>
            <a:r>
              <a:rPr lang="tr-TR" dirty="0"/>
              <a:t> can be </a:t>
            </a:r>
            <a:r>
              <a:rPr lang="tr-TR" dirty="0" err="1"/>
              <a:t>processed</a:t>
            </a:r>
            <a:r>
              <a:rPr lang="tr-TR" dirty="0"/>
              <a:t>. </a:t>
            </a:r>
          </a:p>
          <a:p>
            <a:pPr marL="514350" indent="-514350">
              <a:buAutoNum type="arabicPeriod"/>
            </a:pPr>
            <a:r>
              <a:rPr lang="tr-TR" dirty="0" err="1"/>
              <a:t>It</a:t>
            </a:r>
            <a:r>
              <a:rPr lang="tr-TR" dirty="0"/>
              <a:t> </a:t>
            </a:r>
            <a:r>
              <a:rPr lang="tr-TR" dirty="0" err="1"/>
              <a:t>enables</a:t>
            </a:r>
            <a:r>
              <a:rPr lang="tr-TR" dirty="0"/>
              <a:t> </a:t>
            </a:r>
            <a:r>
              <a:rPr lang="tr-TR" dirty="0" err="1"/>
              <a:t>cross-reaction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thus</a:t>
            </a:r>
            <a:r>
              <a:rPr lang="tr-TR" dirty="0"/>
              <a:t> </a:t>
            </a:r>
            <a:r>
              <a:rPr lang="tr-TR" dirty="0" err="1"/>
              <a:t>activates</a:t>
            </a:r>
            <a:r>
              <a:rPr lang="tr-TR" dirty="0"/>
              <a:t> </a:t>
            </a:r>
            <a:r>
              <a:rPr lang="tr-TR" dirty="0" err="1"/>
              <a:t>cytotoxic</a:t>
            </a:r>
            <a:r>
              <a:rPr lang="tr-TR" dirty="0"/>
              <a:t> T </a:t>
            </a:r>
            <a:r>
              <a:rPr lang="tr-TR" dirty="0" err="1"/>
              <a:t>cells</a:t>
            </a:r>
            <a:r>
              <a:rPr lang="tr-TR" dirty="0"/>
              <a:t>. </a:t>
            </a:r>
          </a:p>
          <a:p>
            <a:pPr marL="514350" indent="-514350">
              <a:buAutoNum type="arabicPeriod"/>
            </a:pPr>
            <a:r>
              <a:rPr lang="tr-TR" dirty="0" err="1"/>
              <a:t>They</a:t>
            </a:r>
            <a:r>
              <a:rPr lang="tr-TR" dirty="0"/>
              <a:t> can be </a:t>
            </a:r>
            <a:r>
              <a:rPr lang="tr-TR" dirty="0" err="1"/>
              <a:t>directed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lymphoid</a:t>
            </a:r>
            <a:r>
              <a:rPr lang="tr-TR" dirty="0"/>
              <a:t> </a:t>
            </a:r>
            <a:r>
              <a:rPr lang="tr-TR" dirty="0" err="1"/>
              <a:t>organs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modifying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tr-TR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tr-TR" dirty="0"/>
          </a:p>
          <a:p>
            <a:pPr marL="514350" indent="-514350">
              <a:buAutoNum type="arabicPeriod"/>
            </a:pPr>
            <a:endParaRPr lang="tr-TR" dirty="0"/>
          </a:p>
          <a:p>
            <a:pPr marL="514350" indent="-514350">
              <a:buAutoNum type="arabicPeriod"/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56976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9F36FEA-B0EA-7741-AEBC-6D091CD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tr-TR" sz="3500" dirty="0" err="1">
                <a:solidFill>
                  <a:srgbClr val="FFFFFF"/>
                </a:solidFill>
              </a:rPr>
              <a:t>Liposomes</a:t>
            </a:r>
            <a:endParaRPr lang="tr-TR" sz="35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2EC94A-280D-B14F-82F2-721ACD459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 lnSpcReduction="10000"/>
          </a:bodyPr>
          <a:lstStyle/>
          <a:p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spherical</a:t>
            </a:r>
            <a:r>
              <a:rPr lang="tr-TR" sz="2400" dirty="0"/>
              <a:t> </a:t>
            </a:r>
            <a:r>
              <a:rPr lang="tr-TR" sz="2400" dirty="0" err="1"/>
              <a:t>structures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an </a:t>
            </a:r>
            <a:r>
              <a:rPr lang="tr-TR" sz="2400" dirty="0" err="1"/>
              <a:t>outer</a:t>
            </a:r>
            <a:r>
              <a:rPr lang="tr-TR" sz="2400" dirty="0"/>
              <a:t> </a:t>
            </a:r>
            <a:r>
              <a:rPr lang="tr-TR" sz="2400" dirty="0" err="1"/>
              <a:t>shell</a:t>
            </a:r>
            <a:r>
              <a:rPr lang="tr-TR" sz="2400" dirty="0"/>
              <a:t> </a:t>
            </a:r>
            <a:r>
              <a:rPr lang="tr-TR" sz="2400" dirty="0" err="1"/>
              <a:t>formed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bilayer</a:t>
            </a:r>
            <a:r>
              <a:rPr lang="tr-TR" sz="2400" dirty="0"/>
              <a:t> </a:t>
            </a:r>
            <a:r>
              <a:rPr lang="tr-TR" sz="2400" dirty="0" err="1"/>
              <a:t>lipids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a </a:t>
            </a:r>
            <a:r>
              <a:rPr lang="tr-TR" sz="2400" dirty="0" err="1"/>
              <a:t>hydrophilic</a:t>
            </a:r>
            <a:r>
              <a:rPr lang="tr-TR" sz="2400" dirty="0"/>
              <a:t> </a:t>
            </a:r>
            <a:r>
              <a:rPr lang="tr-TR" sz="2400" dirty="0" err="1"/>
              <a:t>inner</a:t>
            </a:r>
            <a:r>
              <a:rPr lang="tr-TR" sz="2400" dirty="0"/>
              <a:t> </a:t>
            </a:r>
            <a:r>
              <a:rPr lang="tr-TR" sz="2400" dirty="0" err="1"/>
              <a:t>compartment</a:t>
            </a:r>
            <a:r>
              <a:rPr lang="tr-TR" sz="2400" dirty="0"/>
              <a:t>. </a:t>
            </a:r>
          </a:p>
          <a:p>
            <a:r>
              <a:rPr lang="tr-TR" sz="2400" dirty="0" err="1"/>
              <a:t>Thanks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its</a:t>
            </a:r>
            <a:r>
              <a:rPr lang="tr-TR" sz="2400" dirty="0"/>
              <a:t> </a:t>
            </a:r>
            <a:r>
              <a:rPr lang="tr-TR" sz="2400" dirty="0" err="1"/>
              <a:t>structural</a:t>
            </a:r>
            <a:r>
              <a:rPr lang="tr-TR" sz="2400" dirty="0"/>
              <a:t> </a:t>
            </a:r>
            <a:r>
              <a:rPr lang="tr-TR" sz="2400" dirty="0" err="1"/>
              <a:t>feature</a:t>
            </a:r>
            <a:r>
              <a:rPr lang="tr-TR" sz="2400" dirty="0"/>
              <a:t>, it </a:t>
            </a:r>
            <a:r>
              <a:rPr lang="tr-TR" sz="2400" dirty="0" err="1"/>
              <a:t>protects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encapsulated</a:t>
            </a:r>
            <a:r>
              <a:rPr lang="tr-TR" sz="2400" dirty="0"/>
              <a:t> </a:t>
            </a:r>
            <a:r>
              <a:rPr lang="tr-TR" sz="2400" dirty="0" err="1"/>
              <a:t>antigen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rapid</a:t>
            </a:r>
            <a:r>
              <a:rPr lang="tr-TR" sz="2400" dirty="0"/>
              <a:t> </a:t>
            </a:r>
            <a:r>
              <a:rPr lang="tr-TR" sz="2400" dirty="0" err="1"/>
              <a:t>extracellular</a:t>
            </a:r>
            <a:r>
              <a:rPr lang="tr-TR" sz="2400" dirty="0"/>
              <a:t> </a:t>
            </a:r>
            <a:r>
              <a:rPr lang="tr-TR" sz="2400" dirty="0" err="1"/>
              <a:t>destruction</a:t>
            </a:r>
            <a:r>
              <a:rPr lang="tr-TR" sz="2400" dirty="0"/>
              <a:t>. </a:t>
            </a:r>
          </a:p>
          <a:p>
            <a:r>
              <a:rPr lang="tr-TR" sz="2400" dirty="0" err="1"/>
              <a:t>Liposomes</a:t>
            </a:r>
            <a:r>
              <a:rPr lang="tr-TR" sz="2400" dirty="0"/>
              <a:t> can be </a:t>
            </a:r>
            <a:r>
              <a:rPr lang="tr-TR" sz="2400" dirty="0" err="1"/>
              <a:t>used</a:t>
            </a:r>
            <a:r>
              <a:rPr lang="tr-TR" sz="2400" dirty="0"/>
              <a:t> </a:t>
            </a:r>
            <a:r>
              <a:rPr lang="tr-TR" sz="2400" dirty="0" err="1"/>
              <a:t>together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DNA </a:t>
            </a:r>
            <a:r>
              <a:rPr lang="tr-TR" sz="2400" dirty="0" err="1"/>
              <a:t>and</a:t>
            </a:r>
            <a:r>
              <a:rPr lang="tr-TR" sz="2400" dirty="0"/>
              <a:t> protein as a "</a:t>
            </a:r>
            <a:r>
              <a:rPr lang="tr-TR" sz="2400" dirty="0" err="1"/>
              <a:t>co-delivery</a:t>
            </a:r>
            <a:r>
              <a:rPr lang="tr-TR" sz="2400" dirty="0"/>
              <a:t>" </a:t>
            </a:r>
            <a:r>
              <a:rPr lang="tr-TR" sz="2400" dirty="0" err="1"/>
              <a:t>system</a:t>
            </a:r>
            <a:r>
              <a:rPr lang="tr-TR" sz="2400" dirty="0"/>
              <a:t>. </a:t>
            </a:r>
            <a:r>
              <a:rPr lang="tr-TR" sz="2400" dirty="0" err="1"/>
              <a:t>Thanks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DNA, MHC </a:t>
            </a:r>
            <a:r>
              <a:rPr lang="tr-TR" sz="2400" dirty="0" err="1"/>
              <a:t>type</a:t>
            </a:r>
            <a:r>
              <a:rPr lang="tr-TR" sz="2400" dirty="0"/>
              <a:t> 1, </a:t>
            </a:r>
            <a:r>
              <a:rPr lang="tr-TR" sz="2400" dirty="0" err="1"/>
              <a:t>thanks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protein MHC </a:t>
            </a:r>
            <a:r>
              <a:rPr lang="tr-TR" sz="2400" dirty="0" err="1"/>
              <a:t>type</a:t>
            </a:r>
            <a:r>
              <a:rPr lang="tr-TR" sz="2400" dirty="0"/>
              <a:t> 2 is </a:t>
            </a:r>
            <a:r>
              <a:rPr lang="tr-TR" sz="2400" dirty="0" err="1"/>
              <a:t>presented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both</a:t>
            </a:r>
            <a:r>
              <a:rPr lang="tr-TR" sz="2400" dirty="0"/>
              <a:t> CD8 (+) </a:t>
            </a:r>
            <a:r>
              <a:rPr lang="tr-TR" sz="2400" dirty="0" err="1"/>
              <a:t>and</a:t>
            </a:r>
            <a:r>
              <a:rPr lang="tr-TR" sz="2400" dirty="0"/>
              <a:t> CD4 (+) </a:t>
            </a:r>
            <a:r>
              <a:rPr lang="tr-TR" sz="2400" dirty="0" err="1"/>
              <a:t>cells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activated</a:t>
            </a:r>
            <a:r>
              <a:rPr lang="tr-TR" sz="2400" dirty="0"/>
              <a:t>.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623871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iposomal Encapsulated Bioactive Molecules with Ultrasonics - Hielscher  Ultrasound Technology">
            <a:extLst>
              <a:ext uri="{FF2B5EF4-FFF2-40B4-BE49-F238E27FC236}">
                <a16:creationId xmlns:a16="http://schemas.microsoft.com/office/drawing/2014/main" id="{AC185608-595D-F94B-AD13-DBF9EF7B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52" y="1824364"/>
            <a:ext cx="5382228" cy="35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12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8685A3-3187-344B-A070-5A6F0286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Virus-like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Particles</a:t>
            </a:r>
            <a:endParaRPr lang="tr-TR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3033339-5BF4-4C83-B753-3AC6C50A9C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697025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32320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4970C1-8FC5-0547-A62C-A53CEA92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C00000"/>
                </a:solidFill>
              </a:rPr>
              <a:t>Virus-like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Particles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F7EFA8-7227-574D-941F-230B601A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quite</a:t>
            </a:r>
            <a:r>
              <a:rPr lang="tr-TR" dirty="0"/>
              <a:t> </a:t>
            </a:r>
            <a:r>
              <a:rPr lang="tr-TR" dirty="0" err="1"/>
              <a:t>safe</a:t>
            </a:r>
            <a:r>
              <a:rPr lang="tr-TR" dirty="0"/>
              <a:t> </a:t>
            </a:r>
          </a:p>
          <a:p>
            <a:r>
              <a:rPr lang="tr-TR" dirty="0" err="1"/>
              <a:t>They</a:t>
            </a:r>
            <a:r>
              <a:rPr lang="tr-TR" dirty="0"/>
              <a:t> can </a:t>
            </a:r>
            <a:r>
              <a:rPr lang="tr-TR" dirty="0" err="1"/>
              <a:t>easily</a:t>
            </a:r>
            <a:r>
              <a:rPr lang="tr-TR" dirty="0"/>
              <a:t> </a:t>
            </a:r>
            <a:r>
              <a:rPr lang="tr-TR" dirty="0" err="1"/>
              <a:t>penetrate</a:t>
            </a:r>
            <a:r>
              <a:rPr lang="tr-TR" dirty="0"/>
              <a:t> </a:t>
            </a:r>
            <a:r>
              <a:rPr lang="tr-TR" dirty="0" err="1"/>
              <a:t>through</a:t>
            </a:r>
            <a:r>
              <a:rPr lang="tr-TR" dirty="0"/>
              <a:t> </a:t>
            </a:r>
            <a:r>
              <a:rPr lang="tr-TR" dirty="0" err="1"/>
              <a:t>host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tissues</a:t>
            </a:r>
            <a:r>
              <a:rPr lang="tr-TR" dirty="0"/>
              <a:t>. </a:t>
            </a:r>
          </a:p>
          <a:p>
            <a:r>
              <a:rPr lang="tr-TR" dirty="0" err="1"/>
              <a:t>They</a:t>
            </a:r>
            <a:r>
              <a:rPr lang="tr-TR" dirty="0"/>
              <a:t> can </a:t>
            </a:r>
            <a:r>
              <a:rPr lang="tr-TR" dirty="0" err="1"/>
              <a:t>trigger</a:t>
            </a:r>
            <a:r>
              <a:rPr lang="tr-TR" dirty="0"/>
              <a:t>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humoral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. </a:t>
            </a:r>
          </a:p>
          <a:p>
            <a:r>
              <a:rPr lang="tr-TR" dirty="0" err="1"/>
              <a:t>Licensed</a:t>
            </a:r>
            <a:r>
              <a:rPr lang="tr-TR" dirty="0"/>
              <a:t> </a:t>
            </a:r>
            <a:r>
              <a:rPr lang="tr-TR" dirty="0" err="1"/>
              <a:t>product</a:t>
            </a:r>
            <a:r>
              <a:rPr lang="tr-TR" dirty="0"/>
              <a:t> </a:t>
            </a:r>
            <a:r>
              <a:rPr lang="tr-TR" dirty="0" err="1"/>
              <a:t>against</a:t>
            </a:r>
            <a:r>
              <a:rPr lang="tr-TR" dirty="0"/>
              <a:t> </a:t>
            </a:r>
            <a:r>
              <a:rPr lang="tr-TR" dirty="0" err="1"/>
              <a:t>rotavirus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HPV</a:t>
            </a:r>
          </a:p>
        </p:txBody>
      </p:sp>
    </p:spTree>
    <p:extLst>
      <p:ext uri="{BB962C8B-B14F-4D97-AF65-F5344CB8AC3E}">
        <p14:creationId xmlns:p14="http://schemas.microsoft.com/office/powerpoint/2010/main" val="3121937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D82B813-6E61-D944-94F9-09D70F14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485"/>
            <a:ext cx="9144000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538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682630-1D4D-E84F-9066-A8216F53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Virosomes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37AF49-7697-9A44-AFBD-50EDB4ECB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complexes</a:t>
            </a:r>
            <a:r>
              <a:rPr lang="tr-TR" dirty="0"/>
              <a:t> </a:t>
            </a:r>
            <a:r>
              <a:rPr lang="tr-TR" dirty="0" err="1"/>
              <a:t>formed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combination</a:t>
            </a:r>
            <a:r>
              <a:rPr lang="tr-TR" dirty="0"/>
              <a:t> of </a:t>
            </a:r>
            <a:r>
              <a:rPr lang="tr-TR" dirty="0" err="1"/>
              <a:t>liposomes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viral</a:t>
            </a:r>
            <a:r>
              <a:rPr lang="tr-TR" dirty="0"/>
              <a:t> </a:t>
            </a:r>
            <a:r>
              <a:rPr lang="tr-TR" dirty="0" err="1"/>
              <a:t>envelope</a:t>
            </a:r>
            <a:r>
              <a:rPr lang="tr-TR" dirty="0"/>
              <a:t> </a:t>
            </a:r>
            <a:r>
              <a:rPr lang="tr-TR" dirty="0" err="1"/>
              <a:t>proteins</a:t>
            </a:r>
            <a:r>
              <a:rPr lang="tr-TR" dirty="0"/>
              <a:t>. </a:t>
            </a:r>
          </a:p>
          <a:p>
            <a:r>
              <a:rPr lang="tr-TR" dirty="0" err="1"/>
              <a:t>Virosomes</a:t>
            </a:r>
            <a:r>
              <a:rPr lang="tr-TR" dirty="0"/>
              <a:t> do not </a:t>
            </a:r>
            <a:r>
              <a:rPr lang="tr-TR" dirty="0" err="1"/>
              <a:t>replicate</a:t>
            </a:r>
            <a:r>
              <a:rPr lang="tr-TR" dirty="0"/>
              <a:t> </a:t>
            </a:r>
          </a:p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viral</a:t>
            </a:r>
            <a:r>
              <a:rPr lang="tr-TR" dirty="0"/>
              <a:t> </a:t>
            </a:r>
            <a:r>
              <a:rPr lang="tr-TR" dirty="0" err="1"/>
              <a:t>proteins</a:t>
            </a:r>
            <a:r>
              <a:rPr lang="tr-TR" dirty="0"/>
              <a:t>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contain</a:t>
            </a:r>
            <a:r>
              <a:rPr lang="tr-TR" dirty="0"/>
              <a:t> </a:t>
            </a:r>
            <a:r>
              <a:rPr lang="tr-TR" dirty="0" err="1"/>
              <a:t>allow</a:t>
            </a:r>
            <a:r>
              <a:rPr lang="tr-TR" dirty="0"/>
              <a:t>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remain</a:t>
            </a:r>
            <a:r>
              <a:rPr lang="tr-TR" dirty="0"/>
              <a:t> in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a </a:t>
            </a:r>
            <a:r>
              <a:rPr lang="tr-TR" dirty="0" err="1"/>
              <a:t>long</a:t>
            </a:r>
            <a:r>
              <a:rPr lang="tr-TR" dirty="0"/>
              <a:t> time. </a:t>
            </a:r>
          </a:p>
          <a:p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helps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virosomes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used</a:t>
            </a:r>
            <a:r>
              <a:rPr lang="tr-TR" dirty="0"/>
              <a:t> as </a:t>
            </a:r>
            <a:r>
              <a:rPr lang="tr-TR" dirty="0" err="1"/>
              <a:t>active</a:t>
            </a:r>
            <a:r>
              <a:rPr lang="tr-TR" dirty="0"/>
              <a:t> </a:t>
            </a:r>
            <a:r>
              <a:rPr lang="tr-TR" dirty="0" err="1"/>
              <a:t>carrier</a:t>
            </a:r>
            <a:r>
              <a:rPr lang="tr-TR" dirty="0"/>
              <a:t> </a:t>
            </a:r>
            <a:r>
              <a:rPr lang="tr-TR" dirty="0" err="1"/>
              <a:t>systems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23009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D62764-7C5B-6047-8BE8-3369AF5D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742700" cy="4795408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Virosomes</a:t>
            </a:r>
            <a:endParaRPr lang="tr-TR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EEB7AAA-593F-4FD1-86ED-E3115C4A1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771443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94991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irosomes: A Novel Strategy for Drug Delivery and Targeting">
            <a:extLst>
              <a:ext uri="{FF2B5EF4-FFF2-40B4-BE49-F238E27FC236}">
                <a16:creationId xmlns:a16="http://schemas.microsoft.com/office/drawing/2014/main" id="{ED9E69EA-8E82-CB45-9900-4CB6A874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7" y="1689904"/>
            <a:ext cx="7141895" cy="34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5460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9C58F17-D75F-5746-9BAD-3362CD21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494"/>
            <a:ext cx="9144000" cy="5013011"/>
          </a:xfrm>
          <a:prstGeom prst="rect">
            <a:avLst/>
          </a:prstGeom>
        </p:spPr>
      </p:pic>
      <p:pic>
        <p:nvPicPr>
          <p:cNvPr id="4098" name="Picture 2" descr="Types of Vaccines | Research!America">
            <a:extLst>
              <a:ext uri="{FF2B5EF4-FFF2-40B4-BE49-F238E27FC236}">
                <a16:creationId xmlns:a16="http://schemas.microsoft.com/office/drawing/2014/main" id="{1EF01553-A7F5-9E40-A028-888E4FE7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6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 Cells (B Lymphocytes) - The Definitive Guide | Biology Dictionary">
            <a:extLst>
              <a:ext uri="{FF2B5EF4-FFF2-40B4-BE49-F238E27FC236}">
                <a16:creationId xmlns:a16="http://schemas.microsoft.com/office/drawing/2014/main" id="{67F54A76-89E8-3B42-8925-66A89615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" y="740779"/>
            <a:ext cx="8535002" cy="58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9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F5A032-C93A-864E-A074-761E0CAD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Cellular </a:t>
            </a:r>
            <a:r>
              <a:rPr lang="tr-TR" b="1" dirty="0" err="1">
                <a:solidFill>
                  <a:srgbClr val="FF0000"/>
                </a:solidFill>
              </a:rPr>
              <a:t>Immunity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F3294B-9204-8446-B873-C1B1AB18E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enters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body, </a:t>
            </a:r>
            <a:r>
              <a:rPr lang="tr-TR" dirty="0" err="1"/>
              <a:t>non-antigen-specific</a:t>
            </a:r>
            <a:r>
              <a:rPr lang="tr-TR" dirty="0"/>
              <a:t> T </a:t>
            </a:r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proliferate</a:t>
            </a:r>
            <a:r>
              <a:rPr lang="tr-TR" dirty="0"/>
              <a:t> </a:t>
            </a:r>
            <a:r>
              <a:rPr lang="tr-TR" dirty="0" err="1"/>
              <a:t>rapidly</a:t>
            </a:r>
            <a:r>
              <a:rPr lang="tr-TR" dirty="0"/>
              <a:t> </a:t>
            </a:r>
            <a:r>
              <a:rPr lang="tr-TR" dirty="0" err="1"/>
              <a:t>trying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destroy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. </a:t>
            </a:r>
            <a:r>
              <a:rPr lang="tr-TR" dirty="0" err="1"/>
              <a:t>Because</a:t>
            </a:r>
            <a:r>
              <a:rPr lang="tr-TR" dirty="0"/>
              <a:t> T </a:t>
            </a:r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come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direct</a:t>
            </a:r>
            <a:r>
              <a:rPr lang="tr-TR" dirty="0"/>
              <a:t> </a:t>
            </a:r>
            <a:r>
              <a:rPr lang="tr-TR" dirty="0" err="1"/>
              <a:t>contact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</a:t>
            </a:r>
            <a:r>
              <a:rPr lang="tr-TR" dirty="0"/>
              <a:t>, it is </a:t>
            </a:r>
            <a:r>
              <a:rPr lang="tr-TR" dirty="0" err="1"/>
              <a:t>called</a:t>
            </a:r>
            <a:r>
              <a:rPr lang="tr-TR" dirty="0"/>
              <a:t>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Cellular </a:t>
            </a:r>
            <a:r>
              <a:rPr lang="tr-TR" dirty="0" err="1"/>
              <a:t>immunity</a:t>
            </a:r>
            <a:r>
              <a:rPr lang="tr-TR" dirty="0"/>
              <a:t> </a:t>
            </a:r>
            <a:r>
              <a:rPr lang="tr-TR" dirty="0" err="1"/>
              <a:t>acts</a:t>
            </a:r>
            <a:r>
              <a:rPr lang="tr-TR" dirty="0"/>
              <a:t> on </a:t>
            </a:r>
            <a:r>
              <a:rPr lang="tr-TR" dirty="0" err="1"/>
              <a:t>cancerous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, </a:t>
            </a:r>
            <a:r>
              <a:rPr lang="tr-TR" dirty="0" err="1"/>
              <a:t>parasites</a:t>
            </a:r>
            <a:r>
              <a:rPr lang="tr-TR" dirty="0"/>
              <a:t>, </a:t>
            </a:r>
            <a:r>
              <a:rPr lang="tr-TR" dirty="0" err="1"/>
              <a:t>fungi</a:t>
            </a:r>
            <a:r>
              <a:rPr lang="tr-TR" dirty="0"/>
              <a:t>, </a:t>
            </a:r>
            <a:r>
              <a:rPr lang="tr-TR" dirty="0" err="1"/>
              <a:t>tissue</a:t>
            </a:r>
            <a:r>
              <a:rPr lang="tr-TR" dirty="0"/>
              <a:t> </a:t>
            </a:r>
            <a:r>
              <a:rPr lang="tr-TR" dirty="0" err="1"/>
              <a:t>transplantation</a:t>
            </a:r>
            <a:r>
              <a:rPr lang="tr-TR" dirty="0"/>
              <a:t>, </a:t>
            </a:r>
            <a:r>
              <a:rPr lang="tr-TR" dirty="0" err="1"/>
              <a:t>bacteria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virus-infected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3378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2610</Words>
  <Application>Microsoft Macintosh PowerPoint</Application>
  <PresentationFormat>Ekran Gösterisi (4:3)</PresentationFormat>
  <Paragraphs>226</Paragraphs>
  <Slides>79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 Teması</vt:lpstr>
      <vt:lpstr>Immunology Course 7 Vaccines</vt:lpstr>
      <vt:lpstr>What is a Vaccine?</vt:lpstr>
      <vt:lpstr>PowerPoint Sunusu</vt:lpstr>
      <vt:lpstr>Primary Immunity</vt:lpstr>
      <vt:lpstr>Secondary Immunity</vt:lpstr>
      <vt:lpstr>PowerPoint Sunusu</vt:lpstr>
      <vt:lpstr>Humoral Immunity</vt:lpstr>
      <vt:lpstr>PowerPoint Sunusu</vt:lpstr>
      <vt:lpstr>Cellular Immunity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BCG Vaccine</vt:lpstr>
      <vt:lpstr>BCG Vaccine</vt:lpstr>
      <vt:lpstr>PowerPoint Sunusu</vt:lpstr>
      <vt:lpstr>Conventional Vaccines</vt:lpstr>
      <vt:lpstr>Live (Attenuated) Vaccines</vt:lpstr>
      <vt:lpstr>Live Vaccines</vt:lpstr>
      <vt:lpstr>Inactivated (killed)  vaccines</vt:lpstr>
      <vt:lpstr>Toxoid Vaccines</vt:lpstr>
      <vt:lpstr>Sub-unit Vaccines</vt:lpstr>
      <vt:lpstr>Differences between live and killed vaccines</vt:lpstr>
      <vt:lpstr>Differences between live and killed vaccines</vt:lpstr>
      <vt:lpstr>Differences between live and killed vaccines</vt:lpstr>
      <vt:lpstr>Biotechnologic Vaccines</vt:lpstr>
      <vt:lpstr>Anti-idiotype antibody vaccines</vt:lpstr>
      <vt:lpstr>PowerPoint Sunusu</vt:lpstr>
      <vt:lpstr>PowerPoint Sunusu</vt:lpstr>
      <vt:lpstr>PowerPoint Sunusu</vt:lpstr>
      <vt:lpstr>SYNTHETIC PEPTIDE VACCINES</vt:lpstr>
      <vt:lpstr>Advantages of synthetic peptide vaccines</vt:lpstr>
      <vt:lpstr>PowerPoint Sunusu</vt:lpstr>
      <vt:lpstr>Disadvantages of synthetic peptide vaccines</vt:lpstr>
      <vt:lpstr>PowerPoint Sunusu</vt:lpstr>
      <vt:lpstr>PowerPoint Sunusu</vt:lpstr>
      <vt:lpstr>PowerPoint Sunusu</vt:lpstr>
      <vt:lpstr>PowerPoint Sunusu</vt:lpstr>
      <vt:lpstr>PowerPoint Sunusu</vt:lpstr>
      <vt:lpstr>Adjuvant</vt:lpstr>
      <vt:lpstr>Adjuvant</vt:lpstr>
      <vt:lpstr>What should an ideal adjuvant be like?</vt:lpstr>
      <vt:lpstr>Adjuvants</vt:lpstr>
      <vt:lpstr>Alum</vt:lpstr>
      <vt:lpstr>Alum</vt:lpstr>
      <vt:lpstr>Alum</vt:lpstr>
      <vt:lpstr>Oil emulsions</vt:lpstr>
      <vt:lpstr>Freund adjuvant </vt:lpstr>
      <vt:lpstr>PowerPoint Sunusu</vt:lpstr>
      <vt:lpstr>Saponins</vt:lpstr>
      <vt:lpstr>Saponins</vt:lpstr>
      <vt:lpstr>Saponins</vt:lpstr>
      <vt:lpstr>Saponins</vt:lpstr>
      <vt:lpstr>Microorganism-based adjuvants</vt:lpstr>
      <vt:lpstr>PowerPoint Sunusu</vt:lpstr>
      <vt:lpstr>Lipopolysaccharides</vt:lpstr>
      <vt:lpstr>Monofosforil lipid A (MPL) </vt:lpstr>
      <vt:lpstr>CPG Motifs</vt:lpstr>
      <vt:lpstr>PowerPoint Sunusu</vt:lpstr>
      <vt:lpstr>PowerPoint Sunusu</vt:lpstr>
      <vt:lpstr>Emulsions</vt:lpstr>
      <vt:lpstr>MF59 O/W (Squalene) </vt:lpstr>
      <vt:lpstr>PowerPoint Sunusu</vt:lpstr>
      <vt:lpstr>Nano-vaccines</vt:lpstr>
      <vt:lpstr>Advantages of nano-vaccines over sub-unit vaccines</vt:lpstr>
      <vt:lpstr>Advantages of nano-vaccines over sub-unit vaccines</vt:lpstr>
      <vt:lpstr>Liposomes</vt:lpstr>
      <vt:lpstr>PowerPoint Sunusu</vt:lpstr>
      <vt:lpstr>Virus-like Particles</vt:lpstr>
      <vt:lpstr>Virus-like Particles</vt:lpstr>
      <vt:lpstr>PowerPoint Sunusu</vt:lpstr>
      <vt:lpstr>Virosomes</vt:lpstr>
      <vt:lpstr>Virosomes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İmmünoloji 7. Ders Aşılar</dc:title>
  <dc:creator>emrah şefik abamor</dc:creator>
  <cp:lastModifiedBy>emrah şefik abamor</cp:lastModifiedBy>
  <cp:revision>8</cp:revision>
  <dcterms:created xsi:type="dcterms:W3CDTF">2021-05-16T21:41:38Z</dcterms:created>
  <dcterms:modified xsi:type="dcterms:W3CDTF">2022-02-18T09:42:17Z</dcterms:modified>
</cp:coreProperties>
</file>