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3" r:id="rId38"/>
    <p:sldId id="294" r:id="rId39"/>
    <p:sldId id="295" r:id="rId40"/>
    <p:sldId id="296" r:id="rId41"/>
    <p:sldId id="298" r:id="rId42"/>
    <p:sldId id="299" r:id="rId43"/>
    <p:sldId id="300" r:id="rId44"/>
    <p:sldId id="337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35" r:id="rId70"/>
    <p:sldId id="336" r:id="rId71"/>
  </p:sldIdLst>
  <p:sldSz cx="9144000" cy="6858000" type="screen4x3"/>
  <p:notesSz cx="9144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239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2"/>
  </p:normalViewPr>
  <p:slideViewPr>
    <p:cSldViewPr>
      <p:cViewPr varScale="1">
        <p:scale>
          <a:sx n="109" d="100"/>
          <a:sy n="109" d="100"/>
        </p:scale>
        <p:origin x="1720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600801" y="2202180"/>
            <a:ext cx="3942397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 u="heavy">
                <a:solidFill>
                  <a:srgbClr val="7030A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4827" y="-61468"/>
            <a:ext cx="8094344" cy="3107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7389" y="1855724"/>
            <a:ext cx="7729220" cy="34334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 u="heavy">
                <a:solidFill>
                  <a:srgbClr val="7030A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5831" y="4261611"/>
            <a:ext cx="4271645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2800" b="1" spc="-5" dirty="0" err="1">
                <a:solidFill>
                  <a:srgbClr val="7030A0"/>
                </a:solidFill>
                <a:latin typeface="Calibri"/>
                <a:cs typeface="Calibri"/>
              </a:rPr>
              <a:t>Assoc</a:t>
            </a:r>
            <a:r>
              <a:rPr lang="tr-TR" sz="2800" b="1" spc="-5" dirty="0">
                <a:solidFill>
                  <a:srgbClr val="7030A0"/>
                </a:solidFill>
                <a:latin typeface="Calibri"/>
                <a:cs typeface="Calibri"/>
              </a:rPr>
              <a:t>. Prof. Dr. </a:t>
            </a:r>
            <a:r>
              <a:rPr sz="2800" b="1" spc="-15" dirty="0" err="1">
                <a:solidFill>
                  <a:srgbClr val="7030A0"/>
                </a:solidFill>
                <a:latin typeface="Calibri"/>
                <a:cs typeface="Calibri"/>
              </a:rPr>
              <a:t>Emrah</a:t>
            </a:r>
            <a:r>
              <a:rPr sz="2800" b="1" spc="-1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7030A0"/>
                </a:solidFill>
                <a:latin typeface="Calibri"/>
                <a:cs typeface="Calibri"/>
              </a:rPr>
              <a:t>Şeﬁk</a:t>
            </a:r>
            <a:r>
              <a:rPr sz="2800" b="1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7030A0"/>
                </a:solidFill>
                <a:latin typeface="Calibri"/>
                <a:cs typeface="Calibri"/>
              </a:rPr>
              <a:t>Abamor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2600801" y="2202180"/>
            <a:ext cx="440959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pc="-5" dirty="0" err="1"/>
              <a:t>Hypersensitivity</a:t>
            </a:r>
            <a:endParaRPr spc="-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5377" y="423970"/>
            <a:ext cx="4691857" cy="100219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tr-TR" sz="3200" spc="40" dirty="0" err="1">
                <a:latin typeface="Calibri Light"/>
                <a:cs typeface="Calibri Light"/>
              </a:rPr>
              <a:t>Innate</a:t>
            </a:r>
            <a:r>
              <a:rPr lang="tr-TR" sz="3200" spc="40" dirty="0">
                <a:latin typeface="Calibri Light"/>
                <a:cs typeface="Calibri Light"/>
              </a:rPr>
              <a:t> </a:t>
            </a:r>
            <a:r>
              <a:rPr lang="tr-TR" sz="3200" spc="40" dirty="0" err="1">
                <a:latin typeface="Calibri Light"/>
                <a:cs typeface="Calibri Light"/>
              </a:rPr>
              <a:t>Hypersensitivity</a:t>
            </a:r>
            <a:r>
              <a:rPr lang="tr-TR" sz="3200" spc="40" dirty="0">
                <a:latin typeface="Calibri Light"/>
                <a:cs typeface="Calibri Light"/>
              </a:rPr>
              <a:t> (</a:t>
            </a:r>
            <a:r>
              <a:rPr lang="tr-TR" sz="3200" spc="40" dirty="0" err="1">
                <a:latin typeface="Calibri Light"/>
                <a:cs typeface="Calibri Light"/>
              </a:rPr>
              <a:t>Type</a:t>
            </a:r>
            <a:r>
              <a:rPr lang="tr-TR" sz="3200" spc="40" dirty="0">
                <a:latin typeface="Calibri Light"/>
                <a:cs typeface="Calibri Light"/>
              </a:rPr>
              <a:t> 1)</a:t>
            </a:r>
            <a:endParaRPr sz="3200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7052" y="1859787"/>
            <a:ext cx="15354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84150" algn="l"/>
                <a:tab pos="926465" algn="l"/>
              </a:tabLst>
            </a:pPr>
            <a:r>
              <a:rPr sz="2800" spc="5" dirty="0">
                <a:latin typeface="Calibri"/>
                <a:cs typeface="Calibri"/>
              </a:rPr>
              <a:t>An</a:t>
            </a:r>
            <a:r>
              <a:rPr sz="2800" dirty="0">
                <a:latin typeface="Calibri"/>
                <a:cs typeface="Calibri"/>
              </a:rPr>
              <a:t>i	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ş</a:t>
            </a:r>
            <a:r>
              <a:rPr sz="2800" spc="-5" dirty="0">
                <a:latin typeface="Calibri"/>
                <a:cs typeface="Calibri"/>
              </a:rPr>
              <a:t>ır</a:t>
            </a:r>
            <a:r>
              <a:rPr sz="2800" dirty="0">
                <a:latin typeface="Calibri"/>
                <a:cs typeface="Calibri"/>
              </a:rPr>
              <a:t>ı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23973" y="1859787"/>
            <a:ext cx="629475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78305" algn="l"/>
                <a:tab pos="2523490" algn="l"/>
                <a:tab pos="4083685" algn="l"/>
                <a:tab pos="5179695" algn="l"/>
              </a:tabLst>
            </a:pPr>
            <a:r>
              <a:rPr sz="2800" dirty="0">
                <a:latin typeface="Calibri"/>
                <a:cs typeface="Calibri"/>
              </a:rPr>
              <a:t>du</a:t>
            </a:r>
            <a:r>
              <a:rPr sz="2800" spc="-50" dirty="0">
                <a:latin typeface="Calibri"/>
                <a:cs typeface="Calibri"/>
              </a:rPr>
              <a:t>y</a:t>
            </a:r>
            <a:r>
              <a:rPr sz="2800" spc="-5" dirty="0">
                <a:latin typeface="Calibri"/>
                <a:cs typeface="Calibri"/>
              </a:rPr>
              <a:t>arlılı</a:t>
            </a:r>
            <a:r>
              <a:rPr sz="2800" dirty="0">
                <a:latin typeface="Calibri"/>
                <a:cs typeface="Calibri"/>
              </a:rPr>
              <a:t>k,	b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z</a:t>
            </a:r>
            <a:r>
              <a:rPr sz="2800" dirty="0">
                <a:latin typeface="Calibri"/>
                <a:cs typeface="Calibri"/>
              </a:rPr>
              <a:t>ı	k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5" dirty="0">
                <a:latin typeface="Calibri"/>
                <a:cs typeface="Calibri"/>
              </a:rPr>
              <a:t>ş</a:t>
            </a:r>
            <a:r>
              <a:rPr sz="2800" spc="-10" dirty="0">
                <a:latin typeface="Calibri"/>
                <a:cs typeface="Calibri"/>
              </a:rPr>
              <a:t>ile</a:t>
            </a:r>
            <a:r>
              <a:rPr sz="2800" spc="-4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,	ç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5" dirty="0">
                <a:latin typeface="Calibri"/>
                <a:cs typeface="Calibri"/>
              </a:rPr>
              <a:t>ş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	</a:t>
            </a:r>
            <a:r>
              <a:rPr sz="2800" spc="-50" dirty="0">
                <a:latin typeface="Calibri"/>
                <a:cs typeface="Calibri"/>
              </a:rPr>
              <a:t>y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b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ncı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18502" y="2271267"/>
            <a:ext cx="1666875" cy="1323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2100"/>
              </a:lnSpc>
              <a:spcBef>
                <a:spcPts val="100"/>
              </a:spcBef>
            </a:pP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ti</a:t>
            </a:r>
            <a:r>
              <a:rPr sz="2800" dirty="0">
                <a:latin typeface="Calibri"/>
                <a:cs typeface="Calibri"/>
              </a:rPr>
              <a:t>j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le  </a:t>
            </a:r>
            <a:r>
              <a:rPr sz="2800" spc="-10" dirty="0">
                <a:latin typeface="Calibri"/>
                <a:cs typeface="Calibri"/>
              </a:rPr>
              <a:t>gelişebilen,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42552" y="3549332"/>
            <a:ext cx="5969000" cy="25400"/>
          </a:xfrm>
          <a:custGeom>
            <a:avLst/>
            <a:gdLst/>
            <a:ahLst/>
            <a:cxnLst/>
            <a:rect l="l" t="t" r="r" b="b"/>
            <a:pathLst>
              <a:path w="5969000" h="25400">
                <a:moveTo>
                  <a:pt x="5969000" y="0"/>
                </a:moveTo>
                <a:lnTo>
                  <a:pt x="0" y="0"/>
                </a:lnTo>
                <a:lnTo>
                  <a:pt x="0" y="25400"/>
                </a:lnTo>
                <a:lnTo>
                  <a:pt x="5969000" y="25400"/>
                </a:lnTo>
                <a:lnTo>
                  <a:pt x="5969000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635249" y="2259519"/>
            <a:ext cx="5272405" cy="1323975"/>
          </a:xfrm>
          <a:prstGeom prst="rect">
            <a:avLst/>
          </a:prstGeom>
        </p:spPr>
        <p:txBody>
          <a:bodyPr vert="horz" wrap="square" lIns="0" tIns="234950" rIns="0" bIns="0" rtlCol="0">
            <a:spAutoFit/>
          </a:bodyPr>
          <a:lstStyle/>
          <a:p>
            <a:pPr marL="156845">
              <a:lnSpc>
                <a:spcPct val="100000"/>
              </a:lnSpc>
              <a:spcBef>
                <a:spcPts val="1850"/>
              </a:spcBef>
              <a:tabLst>
                <a:tab pos="1429385" algn="l"/>
                <a:tab pos="3347085" algn="l"/>
              </a:tabLst>
            </a:pPr>
            <a:r>
              <a:rPr sz="2800" spc="-20" dirty="0">
                <a:latin typeface="Calibri"/>
                <a:cs typeface="Calibri"/>
              </a:rPr>
              <a:t>tekrar	</a:t>
            </a:r>
            <a:r>
              <a:rPr sz="2800" spc="-15" dirty="0">
                <a:latin typeface="Calibri"/>
                <a:cs typeface="Calibri"/>
              </a:rPr>
              <a:t>karşılaşma	</a:t>
            </a:r>
            <a:r>
              <a:rPr sz="2800" spc="-10" dirty="0">
                <a:latin typeface="Calibri"/>
                <a:cs typeface="Calibri"/>
              </a:rPr>
              <a:t>sonrasında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55"/>
              </a:spcBef>
              <a:tabLst>
                <a:tab pos="1469390" algn="l"/>
                <a:tab pos="3909695" algn="l"/>
              </a:tabLst>
            </a:pPr>
            <a:r>
              <a:rPr sz="2800" b="1" spc="-35" dirty="0">
                <a:solidFill>
                  <a:srgbClr val="7030A0"/>
                </a:solidFill>
                <a:latin typeface="Calibri"/>
                <a:cs typeface="Calibri"/>
              </a:rPr>
              <a:t>g</a:t>
            </a:r>
            <a:r>
              <a:rPr sz="2800" b="1" dirty="0">
                <a:solidFill>
                  <a:srgbClr val="7030A0"/>
                </a:solidFill>
                <a:latin typeface="Calibri"/>
                <a:cs typeface="Calibri"/>
              </a:rPr>
              <a:t>e</a:t>
            </a:r>
            <a:r>
              <a:rPr sz="2800" b="1" spc="-5" dirty="0">
                <a:solidFill>
                  <a:srgbClr val="7030A0"/>
                </a:solidFill>
                <a:latin typeface="Calibri"/>
                <a:cs typeface="Calibri"/>
              </a:rPr>
              <a:t>n</a:t>
            </a:r>
            <a:r>
              <a:rPr sz="2800" b="1" dirty="0">
                <a:solidFill>
                  <a:srgbClr val="7030A0"/>
                </a:solidFill>
                <a:latin typeface="Calibri"/>
                <a:cs typeface="Calibri"/>
              </a:rPr>
              <a:t>e</a:t>
            </a:r>
            <a:r>
              <a:rPr sz="2800" b="1" spc="-5" dirty="0">
                <a:solidFill>
                  <a:srgbClr val="7030A0"/>
                </a:solidFill>
                <a:latin typeface="Calibri"/>
                <a:cs typeface="Calibri"/>
              </a:rPr>
              <a:t>ld</a:t>
            </a:r>
            <a:r>
              <a:rPr sz="2800" b="1" dirty="0">
                <a:solidFill>
                  <a:srgbClr val="7030A0"/>
                </a:solidFill>
                <a:latin typeface="Calibri"/>
                <a:cs typeface="Calibri"/>
              </a:rPr>
              <a:t>e	e</a:t>
            </a:r>
            <a:r>
              <a:rPr sz="2800" b="1" spc="-20" dirty="0">
                <a:solidFill>
                  <a:srgbClr val="7030A0"/>
                </a:solidFill>
                <a:latin typeface="Calibri"/>
                <a:cs typeface="Calibri"/>
              </a:rPr>
              <a:t>n</a:t>
            </a:r>
            <a:r>
              <a:rPr sz="2800" b="1" dirty="0">
                <a:solidFill>
                  <a:srgbClr val="7030A0"/>
                </a:solidFill>
                <a:latin typeface="Calibri"/>
                <a:cs typeface="Calibri"/>
              </a:rPr>
              <a:t>f</a:t>
            </a:r>
            <a:r>
              <a:rPr sz="2800" b="1" spc="-5" dirty="0">
                <a:solidFill>
                  <a:srgbClr val="7030A0"/>
                </a:solidFill>
                <a:latin typeface="Calibri"/>
                <a:cs typeface="Calibri"/>
              </a:rPr>
              <a:t>l</a:t>
            </a:r>
            <a:r>
              <a:rPr sz="2800" b="1" spc="5" dirty="0">
                <a:solidFill>
                  <a:srgbClr val="7030A0"/>
                </a:solidFill>
                <a:latin typeface="Calibri"/>
                <a:cs typeface="Calibri"/>
              </a:rPr>
              <a:t>a</a:t>
            </a:r>
            <a:r>
              <a:rPr sz="2800" b="1" spc="-5" dirty="0">
                <a:solidFill>
                  <a:srgbClr val="7030A0"/>
                </a:solidFill>
                <a:latin typeface="Calibri"/>
                <a:cs typeface="Calibri"/>
              </a:rPr>
              <a:t>m</a:t>
            </a:r>
            <a:r>
              <a:rPr sz="2800" b="1" spc="5" dirty="0">
                <a:solidFill>
                  <a:srgbClr val="7030A0"/>
                </a:solidFill>
                <a:latin typeface="Calibri"/>
                <a:cs typeface="Calibri"/>
              </a:rPr>
              <a:t>a</a:t>
            </a:r>
            <a:r>
              <a:rPr sz="2800" b="1" spc="-50" dirty="0">
                <a:solidFill>
                  <a:srgbClr val="7030A0"/>
                </a:solidFill>
                <a:latin typeface="Calibri"/>
                <a:cs typeface="Calibri"/>
              </a:rPr>
              <a:t>s</a:t>
            </a:r>
            <a:r>
              <a:rPr sz="2800" b="1" spc="-35" dirty="0">
                <a:solidFill>
                  <a:srgbClr val="7030A0"/>
                </a:solidFill>
                <a:latin typeface="Calibri"/>
                <a:cs typeface="Calibri"/>
              </a:rPr>
              <a:t>y</a:t>
            </a:r>
            <a:r>
              <a:rPr sz="2800" b="1" spc="-10" dirty="0">
                <a:solidFill>
                  <a:srgbClr val="7030A0"/>
                </a:solidFill>
                <a:latin typeface="Calibri"/>
                <a:cs typeface="Calibri"/>
              </a:rPr>
              <a:t>o</a:t>
            </a:r>
            <a:r>
              <a:rPr sz="2800" b="1" spc="-5" dirty="0">
                <a:solidFill>
                  <a:srgbClr val="7030A0"/>
                </a:solidFill>
                <a:latin typeface="Calibri"/>
                <a:cs typeface="Calibri"/>
              </a:rPr>
              <a:t>nl</a:t>
            </a:r>
            <a:r>
              <a:rPr sz="2800" b="1" dirty="0">
                <a:solidFill>
                  <a:srgbClr val="7030A0"/>
                </a:solidFill>
                <a:latin typeface="Calibri"/>
                <a:cs typeface="Calibri"/>
              </a:rPr>
              <a:t>a	</a:t>
            </a:r>
            <a:r>
              <a:rPr sz="2800" b="1" spc="-5" dirty="0">
                <a:solidFill>
                  <a:srgbClr val="7030A0"/>
                </a:solidFill>
                <a:latin typeface="Calibri"/>
                <a:cs typeface="Calibri"/>
              </a:rPr>
              <a:t>s</a:t>
            </a:r>
            <a:r>
              <a:rPr sz="2800" b="1" spc="-25" dirty="0">
                <a:solidFill>
                  <a:srgbClr val="7030A0"/>
                </a:solidFill>
                <a:latin typeface="Calibri"/>
                <a:cs typeface="Calibri"/>
              </a:rPr>
              <a:t>e</a:t>
            </a:r>
            <a:r>
              <a:rPr sz="2800" b="1" spc="-5" dirty="0">
                <a:solidFill>
                  <a:srgbClr val="7030A0"/>
                </a:solidFill>
                <a:latin typeface="Calibri"/>
                <a:cs typeface="Calibri"/>
              </a:rPr>
              <a:t>y</a:t>
            </a:r>
            <a:r>
              <a:rPr sz="2800" b="1" spc="-30" dirty="0">
                <a:solidFill>
                  <a:srgbClr val="7030A0"/>
                </a:solidFill>
                <a:latin typeface="Calibri"/>
                <a:cs typeface="Calibri"/>
              </a:rPr>
              <a:t>r</a:t>
            </a:r>
            <a:r>
              <a:rPr sz="2800" b="1" dirty="0">
                <a:solidFill>
                  <a:srgbClr val="7030A0"/>
                </a:solidFill>
                <a:latin typeface="Calibri"/>
                <a:cs typeface="Calibri"/>
              </a:rPr>
              <a:t>e</a:t>
            </a:r>
            <a:r>
              <a:rPr sz="2800" b="1" spc="-5" dirty="0">
                <a:solidFill>
                  <a:srgbClr val="7030A0"/>
                </a:solidFill>
                <a:latin typeface="Calibri"/>
                <a:cs typeface="Calibri"/>
              </a:rPr>
              <a:t>d</a:t>
            </a:r>
            <a:r>
              <a:rPr sz="2800" b="1" dirty="0">
                <a:solidFill>
                  <a:srgbClr val="7030A0"/>
                </a:solidFill>
                <a:latin typeface="Calibri"/>
                <a:cs typeface="Calibri"/>
              </a:rPr>
              <a:t>en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33690" y="2271267"/>
            <a:ext cx="685165" cy="1323975"/>
          </a:xfrm>
          <a:prstGeom prst="rect">
            <a:avLst/>
          </a:prstGeom>
        </p:spPr>
        <p:txBody>
          <a:bodyPr vert="horz" wrap="square" lIns="0" tIns="2349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0"/>
              </a:spcBef>
            </a:pPr>
            <a:r>
              <a:rPr sz="2800" dirty="0">
                <a:latin typeface="Calibri"/>
                <a:cs typeface="Calibri"/>
              </a:rPr>
              <a:t>h</a:t>
            </a:r>
            <a:r>
              <a:rPr sz="2800" spc="-5" dirty="0">
                <a:latin typeface="Calibri"/>
                <a:cs typeface="Calibri"/>
              </a:rPr>
              <a:t>ı</a:t>
            </a:r>
            <a:r>
              <a:rPr sz="2800" spc="-10" dirty="0">
                <a:latin typeface="Calibri"/>
                <a:cs typeface="Calibri"/>
              </a:rPr>
              <a:t>z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a</a:t>
            </a:r>
            <a:endParaRPr sz="2800">
              <a:latin typeface="Calibri"/>
              <a:cs typeface="Calibri"/>
            </a:endParaRPr>
          </a:p>
          <a:p>
            <a:pPr marL="234950">
              <a:lnSpc>
                <a:spcPct val="100000"/>
              </a:lnSpc>
              <a:spcBef>
                <a:spcPts val="1755"/>
              </a:spcBef>
            </a:pPr>
            <a:r>
              <a:rPr sz="2800" b="1" dirty="0">
                <a:solidFill>
                  <a:srgbClr val="7030A0"/>
                </a:solidFill>
                <a:latin typeface="Calibri"/>
                <a:cs typeface="Calibri"/>
              </a:rPr>
              <a:t>I</a:t>
            </a:r>
            <a:r>
              <a:rPr sz="2800" b="1" spc="-5" dirty="0">
                <a:solidFill>
                  <a:srgbClr val="7030A0"/>
                </a:solidFill>
                <a:latin typeface="Calibri"/>
                <a:cs typeface="Calibri"/>
              </a:rPr>
              <a:t>g</a:t>
            </a:r>
            <a:r>
              <a:rPr sz="2800" b="1" dirty="0">
                <a:solidFill>
                  <a:srgbClr val="7030A0"/>
                </a:solidFill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37552" y="4184332"/>
            <a:ext cx="7874000" cy="25400"/>
          </a:xfrm>
          <a:custGeom>
            <a:avLst/>
            <a:gdLst/>
            <a:ahLst/>
            <a:cxnLst/>
            <a:rect l="l" t="t" r="r" b="b"/>
            <a:pathLst>
              <a:path w="7874000" h="25400">
                <a:moveTo>
                  <a:pt x="7873999" y="0"/>
                </a:moveTo>
                <a:lnTo>
                  <a:pt x="0" y="0"/>
                </a:lnTo>
                <a:lnTo>
                  <a:pt x="0" y="25399"/>
                </a:lnTo>
                <a:lnTo>
                  <a:pt x="7873999" y="25399"/>
                </a:lnTo>
                <a:lnTo>
                  <a:pt x="7873999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18502" y="3566667"/>
            <a:ext cx="7899400" cy="1299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9300"/>
              </a:lnSpc>
              <a:spcBef>
                <a:spcPts val="100"/>
              </a:spcBef>
              <a:tabLst>
                <a:tab pos="1511935" algn="l"/>
                <a:tab pos="2112010" algn="l"/>
                <a:tab pos="3093720" algn="l"/>
                <a:tab pos="4410710" algn="l"/>
                <a:tab pos="5549265" algn="l"/>
                <a:tab pos="6764020" algn="l"/>
                <a:tab pos="7364095" algn="l"/>
              </a:tabLst>
            </a:pPr>
            <a:r>
              <a:rPr sz="2800" b="1" spc="5" dirty="0">
                <a:solidFill>
                  <a:srgbClr val="7030A0"/>
                </a:solidFill>
                <a:latin typeface="Calibri"/>
                <a:cs typeface="Calibri"/>
              </a:rPr>
              <a:t>a</a:t>
            </a:r>
            <a:r>
              <a:rPr sz="2800" b="1" spc="-30" dirty="0">
                <a:solidFill>
                  <a:srgbClr val="7030A0"/>
                </a:solidFill>
                <a:latin typeface="Calibri"/>
                <a:cs typeface="Calibri"/>
              </a:rPr>
              <a:t>n</a:t>
            </a:r>
            <a:r>
              <a:rPr sz="2800" b="1" spc="5" dirty="0">
                <a:solidFill>
                  <a:srgbClr val="7030A0"/>
                </a:solidFill>
                <a:latin typeface="Calibri"/>
                <a:cs typeface="Calibri"/>
              </a:rPr>
              <a:t>t</a:t>
            </a:r>
            <a:r>
              <a:rPr sz="2800" b="1" spc="-5" dirty="0">
                <a:solidFill>
                  <a:srgbClr val="7030A0"/>
                </a:solidFill>
                <a:latin typeface="Calibri"/>
                <a:cs typeface="Calibri"/>
              </a:rPr>
              <a:t>i</a:t>
            </a:r>
            <a:r>
              <a:rPr sz="2800" b="1" spc="-75" dirty="0">
                <a:solidFill>
                  <a:srgbClr val="7030A0"/>
                </a:solidFill>
                <a:latin typeface="Calibri"/>
                <a:cs typeface="Calibri"/>
              </a:rPr>
              <a:t>k</a:t>
            </a:r>
            <a:r>
              <a:rPr sz="2800" b="1" spc="-10" dirty="0">
                <a:solidFill>
                  <a:srgbClr val="7030A0"/>
                </a:solidFill>
                <a:latin typeface="Calibri"/>
                <a:cs typeface="Calibri"/>
              </a:rPr>
              <a:t>o</a:t>
            </a:r>
            <a:r>
              <a:rPr sz="2800" b="1" spc="5" dirty="0">
                <a:solidFill>
                  <a:srgbClr val="7030A0"/>
                </a:solidFill>
                <a:latin typeface="Calibri"/>
                <a:cs typeface="Calibri"/>
              </a:rPr>
              <a:t>r</a:t>
            </a:r>
            <a:r>
              <a:rPr sz="2800" b="1" dirty="0">
                <a:solidFill>
                  <a:srgbClr val="7030A0"/>
                </a:solidFill>
                <a:latin typeface="Calibri"/>
                <a:cs typeface="Calibri"/>
              </a:rPr>
              <a:t>u	</a:t>
            </a:r>
            <a:r>
              <a:rPr sz="2800" b="1" spc="-30" dirty="0">
                <a:solidFill>
                  <a:srgbClr val="7030A0"/>
                </a:solidFill>
                <a:latin typeface="Calibri"/>
                <a:cs typeface="Calibri"/>
              </a:rPr>
              <a:t>v</a:t>
            </a:r>
            <a:r>
              <a:rPr sz="2800" b="1" dirty="0">
                <a:solidFill>
                  <a:srgbClr val="7030A0"/>
                </a:solidFill>
                <a:latin typeface="Calibri"/>
                <a:cs typeface="Calibri"/>
              </a:rPr>
              <a:t>e	</a:t>
            </a:r>
            <a:r>
              <a:rPr sz="2800" b="1" spc="-5" dirty="0">
                <a:solidFill>
                  <a:srgbClr val="7030A0"/>
                </a:solidFill>
                <a:latin typeface="Calibri"/>
                <a:cs typeface="Calibri"/>
              </a:rPr>
              <a:t>m</a:t>
            </a:r>
            <a:r>
              <a:rPr sz="2800" b="1" dirty="0">
                <a:solidFill>
                  <a:srgbClr val="7030A0"/>
                </a:solidFill>
                <a:latin typeface="Calibri"/>
                <a:cs typeface="Calibri"/>
              </a:rPr>
              <a:t>a</a:t>
            </a:r>
            <a:r>
              <a:rPr sz="2800" b="1" spc="-35" dirty="0">
                <a:solidFill>
                  <a:srgbClr val="7030A0"/>
                </a:solidFill>
                <a:latin typeface="Calibri"/>
                <a:cs typeface="Calibri"/>
              </a:rPr>
              <a:t>s</a:t>
            </a:r>
            <a:r>
              <a:rPr sz="2800" b="1" dirty="0">
                <a:solidFill>
                  <a:srgbClr val="7030A0"/>
                </a:solidFill>
                <a:latin typeface="Calibri"/>
                <a:cs typeface="Calibri"/>
              </a:rPr>
              <a:t>t	</a:t>
            </a:r>
            <a:r>
              <a:rPr sz="2800" b="1" spc="-5" dirty="0">
                <a:solidFill>
                  <a:srgbClr val="7030A0"/>
                </a:solidFill>
                <a:latin typeface="Calibri"/>
                <a:cs typeface="Calibri"/>
              </a:rPr>
              <a:t>hü</a:t>
            </a:r>
            <a:r>
              <a:rPr sz="2800" b="1" spc="5" dirty="0">
                <a:solidFill>
                  <a:srgbClr val="7030A0"/>
                </a:solidFill>
                <a:latin typeface="Calibri"/>
                <a:cs typeface="Calibri"/>
              </a:rPr>
              <a:t>c</a:t>
            </a:r>
            <a:r>
              <a:rPr sz="2800" b="1" spc="-30" dirty="0">
                <a:solidFill>
                  <a:srgbClr val="7030A0"/>
                </a:solidFill>
                <a:latin typeface="Calibri"/>
                <a:cs typeface="Calibri"/>
              </a:rPr>
              <a:t>r</a:t>
            </a:r>
            <a:r>
              <a:rPr sz="2800" b="1" dirty="0">
                <a:solidFill>
                  <a:srgbClr val="7030A0"/>
                </a:solidFill>
                <a:latin typeface="Calibri"/>
                <a:cs typeface="Calibri"/>
              </a:rPr>
              <a:t>e</a:t>
            </a:r>
            <a:r>
              <a:rPr sz="2800" b="1" spc="-5" dirty="0">
                <a:solidFill>
                  <a:srgbClr val="7030A0"/>
                </a:solidFill>
                <a:latin typeface="Calibri"/>
                <a:cs typeface="Calibri"/>
              </a:rPr>
              <a:t>s</a:t>
            </a:r>
            <a:r>
              <a:rPr sz="2800" b="1" dirty="0">
                <a:solidFill>
                  <a:srgbClr val="7030A0"/>
                </a:solidFill>
                <a:latin typeface="Calibri"/>
                <a:cs typeface="Calibri"/>
              </a:rPr>
              <a:t>i	</a:t>
            </a:r>
            <a:r>
              <a:rPr sz="2800" b="1" spc="5" dirty="0">
                <a:solidFill>
                  <a:srgbClr val="7030A0"/>
                </a:solidFill>
                <a:latin typeface="Calibri"/>
                <a:cs typeface="Calibri"/>
              </a:rPr>
              <a:t>a</a:t>
            </a:r>
            <a:r>
              <a:rPr sz="2800" b="1" spc="-55" dirty="0">
                <a:solidFill>
                  <a:srgbClr val="7030A0"/>
                </a:solidFill>
                <a:latin typeface="Calibri"/>
                <a:cs typeface="Calibri"/>
              </a:rPr>
              <a:t>r</a:t>
            </a:r>
            <a:r>
              <a:rPr sz="2800" b="1" spc="5" dirty="0">
                <a:solidFill>
                  <a:srgbClr val="7030A0"/>
                </a:solidFill>
                <a:latin typeface="Calibri"/>
                <a:cs typeface="Calibri"/>
              </a:rPr>
              <a:t>ac</a:t>
            </a:r>
            <a:r>
              <a:rPr sz="2800" b="1" spc="-5" dirty="0">
                <a:solidFill>
                  <a:srgbClr val="7030A0"/>
                </a:solidFill>
                <a:latin typeface="Calibri"/>
                <a:cs typeface="Calibri"/>
              </a:rPr>
              <a:t>ıl</a:t>
            </a:r>
            <a:r>
              <a:rPr sz="2800" b="1" dirty="0">
                <a:solidFill>
                  <a:srgbClr val="7030A0"/>
                </a:solidFill>
                <a:latin typeface="Calibri"/>
                <a:cs typeface="Calibri"/>
              </a:rPr>
              <a:t>ı	</a:t>
            </a:r>
            <a:r>
              <a:rPr sz="2800" b="1" spc="-5" dirty="0">
                <a:solidFill>
                  <a:srgbClr val="7030A0"/>
                </a:solidFill>
                <a:latin typeface="Calibri"/>
                <a:cs typeface="Calibri"/>
              </a:rPr>
              <a:t>d</a:t>
            </a:r>
            <a:r>
              <a:rPr sz="2800" b="1" spc="5" dirty="0">
                <a:solidFill>
                  <a:srgbClr val="7030A0"/>
                </a:solidFill>
                <a:latin typeface="Calibri"/>
                <a:cs typeface="Calibri"/>
              </a:rPr>
              <a:t>a</a:t>
            </a:r>
            <a:r>
              <a:rPr sz="2800" b="1" spc="-5" dirty="0">
                <a:solidFill>
                  <a:srgbClr val="7030A0"/>
                </a:solidFill>
                <a:latin typeface="Calibri"/>
                <a:cs typeface="Calibri"/>
              </a:rPr>
              <a:t>m</a:t>
            </a:r>
            <a:r>
              <a:rPr sz="2800" b="1" spc="5" dirty="0">
                <a:solidFill>
                  <a:srgbClr val="7030A0"/>
                </a:solidFill>
                <a:latin typeface="Calibri"/>
                <a:cs typeface="Calibri"/>
              </a:rPr>
              <a:t>a</a:t>
            </a:r>
            <a:r>
              <a:rPr sz="2800" b="1" dirty="0">
                <a:solidFill>
                  <a:srgbClr val="7030A0"/>
                </a:solidFill>
                <a:latin typeface="Calibri"/>
                <a:cs typeface="Calibri"/>
              </a:rPr>
              <a:t>r	</a:t>
            </a:r>
            <a:r>
              <a:rPr sz="2800" b="1" spc="-30" dirty="0">
                <a:solidFill>
                  <a:srgbClr val="7030A0"/>
                </a:solidFill>
                <a:latin typeface="Calibri"/>
                <a:cs typeface="Calibri"/>
              </a:rPr>
              <a:t>v</a:t>
            </a:r>
            <a:r>
              <a:rPr sz="2800" b="1" dirty="0">
                <a:solidFill>
                  <a:srgbClr val="7030A0"/>
                </a:solidFill>
                <a:latin typeface="Calibri"/>
                <a:cs typeface="Calibri"/>
              </a:rPr>
              <a:t>e	</a:t>
            </a:r>
            <a:r>
              <a:rPr sz="2800" b="1" spc="-5" dirty="0">
                <a:solidFill>
                  <a:srgbClr val="7030A0"/>
                </a:solidFill>
                <a:latin typeface="Calibri"/>
                <a:cs typeface="Calibri"/>
              </a:rPr>
              <a:t>düz  </a:t>
            </a:r>
            <a:r>
              <a:rPr sz="2800" b="1" u="heavy" spc="-5" dirty="0">
                <a:solidFill>
                  <a:srgbClr val="7030A0"/>
                </a:solidFill>
                <a:uFill>
                  <a:solidFill>
                    <a:srgbClr val="7030A0"/>
                  </a:solidFill>
                </a:uFill>
                <a:latin typeface="Calibri"/>
                <a:cs typeface="Calibri"/>
              </a:rPr>
              <a:t>kasların</a:t>
            </a:r>
            <a:r>
              <a:rPr sz="2800" b="1" u="heavy" spc="-10" dirty="0">
                <a:solidFill>
                  <a:srgbClr val="7030A0"/>
                </a:solidFill>
                <a:uFill>
                  <a:solidFill>
                    <a:srgbClr val="7030A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30" dirty="0">
                <a:solidFill>
                  <a:srgbClr val="7030A0"/>
                </a:solidFill>
                <a:uFill>
                  <a:solidFill>
                    <a:srgbClr val="7030A0"/>
                  </a:solidFill>
                </a:uFill>
                <a:latin typeface="Calibri"/>
                <a:cs typeface="Calibri"/>
              </a:rPr>
              <a:t>tepkisidir.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07390" y="1973580"/>
            <a:ext cx="7593965" cy="36958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84150" algn="l"/>
              </a:tabLst>
            </a:pPr>
            <a:r>
              <a:rPr sz="2600" spc="-15" dirty="0">
                <a:latin typeface="Calibri"/>
                <a:cs typeface="Calibri"/>
              </a:rPr>
              <a:t>Rea</a:t>
            </a:r>
            <a:r>
              <a:rPr lang="tr-TR" sz="2600" spc="-15" dirty="0" err="1">
                <a:latin typeface="Calibri"/>
                <a:cs typeface="Calibri"/>
              </a:rPr>
              <a:t>ction</a:t>
            </a:r>
            <a:r>
              <a:rPr lang="tr-TR" sz="2600" spc="-15" dirty="0">
                <a:latin typeface="Calibri"/>
                <a:cs typeface="Calibri"/>
              </a:rPr>
              <a:t> can </a:t>
            </a:r>
            <a:r>
              <a:rPr lang="tr-TR" sz="2600" spc="-15" dirty="0" err="1">
                <a:latin typeface="Calibri"/>
                <a:cs typeface="Calibri"/>
              </a:rPr>
              <a:t>involve</a:t>
            </a:r>
            <a:r>
              <a:rPr lang="tr-TR" sz="2600" spc="-15" dirty="0">
                <a:latin typeface="Calibri"/>
                <a:cs typeface="Calibri"/>
              </a:rPr>
              <a:t>: </a:t>
            </a:r>
            <a:endParaRPr sz="2600" dirty="0">
              <a:latin typeface="Calibri"/>
              <a:cs typeface="Calibri"/>
            </a:endParaRPr>
          </a:p>
          <a:p>
            <a:pPr marL="650240" lvl="1" indent="-295275">
              <a:lnSpc>
                <a:spcPct val="100000"/>
              </a:lnSpc>
              <a:spcBef>
                <a:spcPts val="1964"/>
              </a:spcBef>
              <a:buSzPct val="96153"/>
              <a:buFont typeface="Wingdings"/>
              <a:buChar char=""/>
              <a:tabLst>
                <a:tab pos="650875" algn="l"/>
              </a:tabLst>
            </a:pPr>
            <a:r>
              <a:rPr lang="tr-TR" sz="2600" b="1" dirty="0">
                <a:solidFill>
                  <a:srgbClr val="7030A0"/>
                </a:solidFill>
                <a:cs typeface="Calibri"/>
              </a:rPr>
              <a:t>skin (</a:t>
            </a:r>
            <a:r>
              <a:rPr lang="tr-TR" sz="2600" b="1" dirty="0" err="1">
                <a:solidFill>
                  <a:srgbClr val="7030A0"/>
                </a:solidFill>
                <a:cs typeface="Calibri"/>
              </a:rPr>
              <a:t>urticaria</a:t>
            </a:r>
            <a:r>
              <a:rPr lang="tr-TR" sz="2600" b="1" dirty="0">
                <a:solidFill>
                  <a:srgbClr val="7030A0"/>
                </a:solidFill>
                <a:cs typeface="Calibri"/>
              </a:rPr>
              <a:t> </a:t>
            </a:r>
            <a:r>
              <a:rPr lang="tr-TR" sz="2600" b="1" dirty="0" err="1">
                <a:solidFill>
                  <a:srgbClr val="7030A0"/>
                </a:solidFill>
                <a:cs typeface="Calibri"/>
              </a:rPr>
              <a:t>and</a:t>
            </a:r>
            <a:r>
              <a:rPr lang="tr-TR" sz="2600" b="1" dirty="0">
                <a:solidFill>
                  <a:srgbClr val="7030A0"/>
                </a:solidFill>
                <a:cs typeface="Calibri"/>
              </a:rPr>
              <a:t> </a:t>
            </a:r>
            <a:r>
              <a:rPr lang="tr-TR" sz="2600" b="1" dirty="0" err="1">
                <a:solidFill>
                  <a:srgbClr val="7030A0"/>
                </a:solidFill>
                <a:cs typeface="Calibri"/>
              </a:rPr>
              <a:t>eczema</a:t>
            </a:r>
            <a:r>
              <a:rPr lang="tr-TR" sz="2600" b="1" dirty="0">
                <a:solidFill>
                  <a:srgbClr val="7030A0"/>
                </a:solidFill>
                <a:cs typeface="Calibri"/>
              </a:rPr>
              <a:t>), </a:t>
            </a:r>
          </a:p>
          <a:p>
            <a:pPr marL="650240" lvl="1" indent="-295275">
              <a:lnSpc>
                <a:spcPct val="100000"/>
              </a:lnSpc>
              <a:spcBef>
                <a:spcPts val="1964"/>
              </a:spcBef>
              <a:buSzPct val="96153"/>
              <a:buFont typeface="Wingdings"/>
              <a:buChar char=""/>
              <a:tabLst>
                <a:tab pos="650875" algn="l"/>
              </a:tabLst>
            </a:pPr>
            <a:r>
              <a:rPr lang="tr-TR" sz="2600" b="1" dirty="0" err="1">
                <a:solidFill>
                  <a:srgbClr val="7030A0"/>
                </a:solidFill>
                <a:cs typeface="Calibri"/>
              </a:rPr>
              <a:t>eye</a:t>
            </a:r>
            <a:r>
              <a:rPr lang="tr-TR" sz="2600" b="1" dirty="0">
                <a:solidFill>
                  <a:srgbClr val="7030A0"/>
                </a:solidFill>
                <a:cs typeface="Calibri"/>
              </a:rPr>
              <a:t> (</a:t>
            </a:r>
            <a:r>
              <a:rPr lang="tr-TR" sz="2600" b="1" dirty="0" err="1">
                <a:solidFill>
                  <a:srgbClr val="7030A0"/>
                </a:solidFill>
                <a:cs typeface="Calibri"/>
              </a:rPr>
              <a:t>conjunctivitis</a:t>
            </a:r>
            <a:r>
              <a:rPr lang="tr-TR" sz="2600" b="1" dirty="0">
                <a:solidFill>
                  <a:srgbClr val="7030A0"/>
                </a:solidFill>
                <a:cs typeface="Calibri"/>
              </a:rPr>
              <a:t>), </a:t>
            </a:r>
          </a:p>
          <a:p>
            <a:pPr marL="650240" lvl="1" indent="-295275">
              <a:lnSpc>
                <a:spcPct val="100000"/>
              </a:lnSpc>
              <a:spcBef>
                <a:spcPts val="1964"/>
              </a:spcBef>
              <a:buSzPct val="96153"/>
              <a:buFont typeface="Wingdings"/>
              <a:buChar char=""/>
              <a:tabLst>
                <a:tab pos="650875" algn="l"/>
              </a:tabLst>
            </a:pPr>
            <a:r>
              <a:rPr lang="tr-TR" sz="2600" b="1" dirty="0" err="1">
                <a:solidFill>
                  <a:srgbClr val="7030A0"/>
                </a:solidFill>
                <a:cs typeface="Calibri"/>
              </a:rPr>
              <a:t>nasopharynx</a:t>
            </a:r>
            <a:r>
              <a:rPr lang="tr-TR" sz="2600" b="1" dirty="0">
                <a:solidFill>
                  <a:srgbClr val="7030A0"/>
                </a:solidFill>
                <a:cs typeface="Calibri"/>
              </a:rPr>
              <a:t> (</a:t>
            </a:r>
            <a:r>
              <a:rPr lang="tr-TR" sz="2600" b="1" dirty="0" err="1">
                <a:solidFill>
                  <a:srgbClr val="7030A0"/>
                </a:solidFill>
                <a:cs typeface="Calibri"/>
              </a:rPr>
              <a:t>rhinorrhea</a:t>
            </a:r>
            <a:r>
              <a:rPr lang="tr-TR" sz="2600" b="1" dirty="0">
                <a:solidFill>
                  <a:srgbClr val="7030A0"/>
                </a:solidFill>
                <a:cs typeface="Calibri"/>
              </a:rPr>
              <a:t>, </a:t>
            </a:r>
            <a:r>
              <a:rPr lang="tr-TR" sz="2600" b="1" dirty="0" err="1">
                <a:solidFill>
                  <a:srgbClr val="7030A0"/>
                </a:solidFill>
                <a:cs typeface="Calibri"/>
              </a:rPr>
              <a:t>rhinitis</a:t>
            </a:r>
            <a:r>
              <a:rPr lang="tr-TR" sz="2600" b="1" dirty="0">
                <a:solidFill>
                  <a:srgbClr val="7030A0"/>
                </a:solidFill>
                <a:cs typeface="Calibri"/>
              </a:rPr>
              <a:t>), </a:t>
            </a:r>
          </a:p>
          <a:p>
            <a:pPr marL="650240" lvl="1" indent="-295275">
              <a:lnSpc>
                <a:spcPct val="100000"/>
              </a:lnSpc>
              <a:spcBef>
                <a:spcPts val="1964"/>
              </a:spcBef>
              <a:buSzPct val="96153"/>
              <a:buFont typeface="Wingdings"/>
              <a:buChar char=""/>
              <a:tabLst>
                <a:tab pos="650875" algn="l"/>
              </a:tabLst>
            </a:pPr>
            <a:r>
              <a:rPr lang="tr-TR" sz="2600" b="1" dirty="0" err="1">
                <a:solidFill>
                  <a:srgbClr val="7030A0"/>
                </a:solidFill>
                <a:cs typeface="Calibri"/>
              </a:rPr>
              <a:t>bronchopulmonary</a:t>
            </a:r>
            <a:r>
              <a:rPr lang="tr-TR" sz="2600" b="1" dirty="0">
                <a:solidFill>
                  <a:srgbClr val="7030A0"/>
                </a:solidFill>
                <a:cs typeface="Calibri"/>
              </a:rPr>
              <a:t> </a:t>
            </a:r>
            <a:r>
              <a:rPr lang="tr-TR" sz="2600" b="1" dirty="0" err="1">
                <a:solidFill>
                  <a:srgbClr val="7030A0"/>
                </a:solidFill>
                <a:cs typeface="Calibri"/>
              </a:rPr>
              <a:t>tissue</a:t>
            </a:r>
            <a:r>
              <a:rPr lang="tr-TR" sz="2600" b="1" dirty="0">
                <a:solidFill>
                  <a:srgbClr val="7030A0"/>
                </a:solidFill>
                <a:cs typeface="Calibri"/>
              </a:rPr>
              <a:t> (</a:t>
            </a:r>
            <a:r>
              <a:rPr lang="tr-TR" sz="2600" b="1" dirty="0" err="1">
                <a:solidFill>
                  <a:srgbClr val="7030A0"/>
                </a:solidFill>
                <a:cs typeface="Calibri"/>
              </a:rPr>
              <a:t>asthma</a:t>
            </a:r>
            <a:r>
              <a:rPr lang="tr-TR" sz="2600" b="1" dirty="0">
                <a:solidFill>
                  <a:srgbClr val="7030A0"/>
                </a:solidFill>
                <a:cs typeface="Calibri"/>
              </a:rPr>
              <a:t>) </a:t>
            </a:r>
            <a:r>
              <a:rPr lang="tr-TR" sz="2600" b="1" dirty="0" err="1">
                <a:solidFill>
                  <a:srgbClr val="7030A0"/>
                </a:solidFill>
                <a:cs typeface="Calibri"/>
              </a:rPr>
              <a:t>and</a:t>
            </a:r>
            <a:r>
              <a:rPr lang="tr-TR" sz="2600" b="1" dirty="0">
                <a:solidFill>
                  <a:srgbClr val="7030A0"/>
                </a:solidFill>
                <a:cs typeface="Calibri"/>
              </a:rPr>
              <a:t> </a:t>
            </a:r>
          </a:p>
          <a:p>
            <a:pPr marL="650240" lvl="1" indent="-295275">
              <a:lnSpc>
                <a:spcPct val="100000"/>
              </a:lnSpc>
              <a:spcBef>
                <a:spcPts val="1964"/>
              </a:spcBef>
              <a:buSzPct val="96153"/>
              <a:buFont typeface="Wingdings"/>
              <a:buChar char=""/>
              <a:tabLst>
                <a:tab pos="650875" algn="l"/>
              </a:tabLst>
            </a:pPr>
            <a:r>
              <a:rPr lang="tr-TR" sz="2600" b="1" dirty="0" err="1">
                <a:solidFill>
                  <a:srgbClr val="7030A0"/>
                </a:solidFill>
                <a:cs typeface="Calibri"/>
              </a:rPr>
              <a:t>gastrointestinal</a:t>
            </a:r>
            <a:r>
              <a:rPr lang="tr-TR" sz="2600" b="1" dirty="0">
                <a:solidFill>
                  <a:srgbClr val="7030A0"/>
                </a:solidFill>
                <a:cs typeface="Calibri"/>
              </a:rPr>
              <a:t> </a:t>
            </a:r>
            <a:r>
              <a:rPr lang="tr-TR" sz="2600" b="1" dirty="0" err="1">
                <a:solidFill>
                  <a:srgbClr val="7030A0"/>
                </a:solidFill>
                <a:cs typeface="Calibri"/>
              </a:rPr>
              <a:t>system</a:t>
            </a:r>
            <a:r>
              <a:rPr lang="tr-TR" sz="2600" b="1" dirty="0">
                <a:solidFill>
                  <a:srgbClr val="7030A0"/>
                </a:solidFill>
                <a:cs typeface="Calibri"/>
              </a:rPr>
              <a:t> (</a:t>
            </a:r>
            <a:r>
              <a:rPr lang="tr-TR" sz="2600" b="1" dirty="0" err="1">
                <a:solidFill>
                  <a:srgbClr val="7030A0"/>
                </a:solidFill>
                <a:cs typeface="Calibri"/>
              </a:rPr>
              <a:t>gastroenteritis</a:t>
            </a:r>
            <a:r>
              <a:rPr lang="tr-TR" sz="2600" b="1" dirty="0">
                <a:solidFill>
                  <a:srgbClr val="7030A0"/>
                </a:solidFill>
                <a:cs typeface="Calibri"/>
              </a:rPr>
              <a:t>)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833E5156-3C1E-474D-ACC0-6F9723CACF11}"/>
              </a:ext>
            </a:extLst>
          </p:cNvPr>
          <p:cNvSpPr txBox="1">
            <a:spLocks/>
          </p:cNvSpPr>
          <p:nvPr/>
        </p:nvSpPr>
        <p:spPr>
          <a:xfrm>
            <a:off x="2158443" y="457200"/>
            <a:ext cx="4691857" cy="100219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 sz="3600" b="1" i="0">
                <a:solidFill>
                  <a:srgbClr val="FF0000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12700" algn="ctr">
              <a:spcBef>
                <a:spcPts val="135"/>
              </a:spcBef>
            </a:pPr>
            <a:r>
              <a:rPr lang="tr-TR" sz="3200" kern="0" spc="40" dirty="0" err="1">
                <a:latin typeface="Calibri Light"/>
                <a:cs typeface="Calibri Light"/>
              </a:rPr>
              <a:t>Innate</a:t>
            </a:r>
            <a:r>
              <a:rPr lang="tr-TR" sz="3200" kern="0" spc="40" dirty="0">
                <a:latin typeface="Calibri Light"/>
                <a:cs typeface="Calibri Light"/>
              </a:rPr>
              <a:t> </a:t>
            </a:r>
            <a:r>
              <a:rPr lang="tr-TR" sz="3200" kern="0" spc="40" dirty="0" err="1">
                <a:latin typeface="Calibri Light"/>
                <a:cs typeface="Calibri Light"/>
              </a:rPr>
              <a:t>Hypersensitivity</a:t>
            </a:r>
            <a:r>
              <a:rPr lang="tr-TR" sz="3200" kern="0" spc="40" dirty="0">
                <a:latin typeface="Calibri Light"/>
                <a:cs typeface="Calibri Light"/>
              </a:rPr>
              <a:t> (</a:t>
            </a:r>
            <a:r>
              <a:rPr lang="tr-TR" sz="3200" kern="0" spc="40" dirty="0" err="1">
                <a:latin typeface="Calibri Light"/>
                <a:cs typeface="Calibri Light"/>
              </a:rPr>
              <a:t>Type</a:t>
            </a:r>
            <a:r>
              <a:rPr lang="tr-TR" sz="3200" kern="0" spc="40" dirty="0">
                <a:latin typeface="Calibri Light"/>
                <a:cs typeface="Calibri Light"/>
              </a:rPr>
              <a:t> 1)</a:t>
            </a:r>
            <a:endParaRPr lang="tr-TR" sz="3200" kern="0" dirty="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3245" y="510345"/>
            <a:ext cx="2463165" cy="5187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200" b="0" spc="35" dirty="0">
                <a:latin typeface="Calibri Light"/>
                <a:cs typeface="Calibri Light"/>
              </a:rPr>
              <a:t>Mast</a:t>
            </a:r>
            <a:r>
              <a:rPr sz="3200" b="0" spc="-25" dirty="0">
                <a:latin typeface="Calibri Light"/>
                <a:cs typeface="Calibri Light"/>
              </a:rPr>
              <a:t> </a:t>
            </a:r>
            <a:r>
              <a:rPr sz="3200" b="0" spc="30" dirty="0">
                <a:latin typeface="Calibri Light"/>
                <a:cs typeface="Calibri Light"/>
              </a:rPr>
              <a:t>hücreleri</a:t>
            </a:r>
            <a:endParaRPr sz="32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399540"/>
            <a:ext cx="8072120" cy="2436564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84150" marR="5715" indent="-171450" algn="just">
              <a:lnSpc>
                <a:spcPts val="3000"/>
              </a:lnSpc>
              <a:spcBef>
                <a:spcPts val="500"/>
              </a:spcBef>
              <a:buFont typeface="Arial MT"/>
              <a:buChar char="•"/>
              <a:tabLst>
                <a:tab pos="184150" algn="l"/>
              </a:tabLst>
            </a:pPr>
            <a:r>
              <a:rPr lang="tr-TR" sz="2800" b="1" u="sng" dirty="0" err="1">
                <a:solidFill>
                  <a:srgbClr val="0070C0"/>
                </a:solidFill>
              </a:rPr>
              <a:t>Mast</a:t>
            </a:r>
            <a:r>
              <a:rPr lang="tr-TR" sz="2800" b="1" u="sng" dirty="0">
                <a:solidFill>
                  <a:srgbClr val="0070C0"/>
                </a:solidFill>
              </a:rPr>
              <a:t> </a:t>
            </a:r>
            <a:r>
              <a:rPr lang="tr-TR" sz="2800" b="1" u="sng" dirty="0" err="1">
                <a:solidFill>
                  <a:srgbClr val="0070C0"/>
                </a:solidFill>
              </a:rPr>
              <a:t>cells</a:t>
            </a:r>
            <a:r>
              <a:rPr lang="tr-TR" sz="2800" b="1" u="sng" dirty="0">
                <a:solidFill>
                  <a:srgbClr val="0070C0"/>
                </a:solidFill>
              </a:rPr>
              <a:t> </a:t>
            </a:r>
            <a:r>
              <a:rPr lang="tr-TR" sz="2800" b="1" u="sng" dirty="0" err="1">
                <a:solidFill>
                  <a:srgbClr val="0070C0"/>
                </a:solidFill>
              </a:rPr>
              <a:t>are</a:t>
            </a:r>
            <a:r>
              <a:rPr lang="tr-TR" sz="2800" b="1" u="sng" dirty="0">
                <a:solidFill>
                  <a:srgbClr val="0070C0"/>
                </a:solidFill>
              </a:rPr>
              <a:t> </a:t>
            </a:r>
            <a:r>
              <a:rPr lang="tr-TR" sz="2800" b="1" u="sng" dirty="0" err="1">
                <a:solidFill>
                  <a:srgbClr val="0070C0"/>
                </a:solidFill>
              </a:rPr>
              <a:t>involved</a:t>
            </a:r>
            <a:r>
              <a:rPr lang="tr-TR" sz="2800" b="1" u="sng" dirty="0">
                <a:solidFill>
                  <a:srgbClr val="0070C0"/>
                </a:solidFill>
              </a:rPr>
              <a:t> in </a:t>
            </a:r>
            <a:r>
              <a:rPr lang="tr-TR" sz="2800" b="1" u="sng" dirty="0" err="1">
                <a:solidFill>
                  <a:srgbClr val="0070C0"/>
                </a:solidFill>
              </a:rPr>
              <a:t>the</a:t>
            </a:r>
            <a:r>
              <a:rPr lang="tr-TR" sz="2800" b="1" u="sng" dirty="0">
                <a:solidFill>
                  <a:srgbClr val="0070C0"/>
                </a:solidFill>
              </a:rPr>
              <a:t> </a:t>
            </a:r>
            <a:r>
              <a:rPr lang="tr-TR" sz="2800" b="1" u="sng" dirty="0" err="1">
                <a:solidFill>
                  <a:srgbClr val="0070C0"/>
                </a:solidFill>
              </a:rPr>
              <a:t>immune</a:t>
            </a:r>
            <a:r>
              <a:rPr lang="tr-TR" sz="2800" b="1" u="sng" dirty="0">
                <a:solidFill>
                  <a:srgbClr val="0070C0"/>
                </a:solidFill>
              </a:rPr>
              <a:t> </a:t>
            </a:r>
            <a:r>
              <a:rPr lang="tr-TR" sz="2800" b="1" u="sng" dirty="0" err="1">
                <a:solidFill>
                  <a:srgbClr val="0070C0"/>
                </a:solidFill>
              </a:rPr>
              <a:t>system</a:t>
            </a:r>
            <a:r>
              <a:rPr lang="tr-TR" sz="2800" b="1" u="sng" dirty="0">
                <a:solidFill>
                  <a:srgbClr val="0070C0"/>
                </a:solidFill>
              </a:rPr>
              <a:t>. </a:t>
            </a:r>
            <a:r>
              <a:rPr lang="tr-TR" sz="2800" dirty="0" err="1"/>
              <a:t>Two</a:t>
            </a:r>
            <a:r>
              <a:rPr lang="tr-TR" sz="2800" dirty="0"/>
              <a:t> </a:t>
            </a:r>
            <a:r>
              <a:rPr lang="tr-TR" sz="2800" dirty="0" err="1"/>
              <a:t>types</a:t>
            </a:r>
            <a:r>
              <a:rPr lang="tr-TR" sz="2800" dirty="0"/>
              <a:t> of </a:t>
            </a:r>
            <a:r>
              <a:rPr lang="tr-TR" sz="2800" dirty="0" err="1"/>
              <a:t>mast</a:t>
            </a:r>
            <a:r>
              <a:rPr lang="tr-TR" sz="2800" dirty="0"/>
              <a:t> </a:t>
            </a:r>
            <a:r>
              <a:rPr lang="tr-TR" sz="2800" dirty="0" err="1"/>
              <a:t>cells</a:t>
            </a:r>
            <a:r>
              <a:rPr lang="tr-TR" sz="2800" dirty="0"/>
              <a:t> </a:t>
            </a:r>
            <a:r>
              <a:rPr lang="tr-TR" sz="2800" dirty="0" err="1"/>
              <a:t>have</a:t>
            </a:r>
            <a:r>
              <a:rPr lang="tr-TR" sz="2800" dirty="0"/>
              <a:t> </a:t>
            </a:r>
            <a:r>
              <a:rPr lang="tr-TR" sz="2800" dirty="0" err="1"/>
              <a:t>been</a:t>
            </a:r>
            <a:r>
              <a:rPr lang="tr-TR" sz="2800" dirty="0"/>
              <a:t> </a:t>
            </a:r>
            <a:r>
              <a:rPr lang="tr-TR" sz="2800" dirty="0" err="1"/>
              <a:t>identified</a:t>
            </a:r>
            <a:r>
              <a:rPr lang="tr-TR" sz="2800" dirty="0"/>
              <a:t>; </a:t>
            </a:r>
            <a:r>
              <a:rPr lang="tr-TR" sz="2800" b="1" u="sng" dirty="0" err="1">
                <a:solidFill>
                  <a:srgbClr val="E02391"/>
                </a:solidFill>
              </a:rPr>
              <a:t>mast</a:t>
            </a:r>
            <a:r>
              <a:rPr lang="tr-TR" sz="2800" b="1" u="sng" dirty="0">
                <a:solidFill>
                  <a:srgbClr val="E02391"/>
                </a:solidFill>
              </a:rPr>
              <a:t> </a:t>
            </a:r>
            <a:r>
              <a:rPr lang="tr-TR" sz="2800" b="1" u="sng" dirty="0" err="1">
                <a:solidFill>
                  <a:srgbClr val="E02391"/>
                </a:solidFill>
              </a:rPr>
              <a:t>cells</a:t>
            </a:r>
            <a:r>
              <a:rPr lang="tr-TR" sz="2800" b="1" u="sng" dirty="0">
                <a:solidFill>
                  <a:srgbClr val="E02391"/>
                </a:solidFill>
              </a:rPr>
              <a:t> </a:t>
            </a:r>
            <a:r>
              <a:rPr lang="tr-TR" sz="2800" b="1" u="sng" dirty="0" err="1">
                <a:solidFill>
                  <a:srgbClr val="E02391"/>
                </a:solidFill>
              </a:rPr>
              <a:t>found</a:t>
            </a:r>
            <a:r>
              <a:rPr lang="tr-TR" sz="2800" b="1" u="sng" dirty="0">
                <a:solidFill>
                  <a:srgbClr val="E02391"/>
                </a:solidFill>
              </a:rPr>
              <a:t> in </a:t>
            </a:r>
            <a:r>
              <a:rPr lang="tr-TR" sz="2800" b="1" u="sng" dirty="0" err="1">
                <a:solidFill>
                  <a:srgbClr val="E02391"/>
                </a:solidFill>
              </a:rPr>
              <a:t>connective</a:t>
            </a:r>
            <a:r>
              <a:rPr lang="tr-TR" sz="2800" b="1" u="sng" dirty="0">
                <a:solidFill>
                  <a:srgbClr val="E02391"/>
                </a:solidFill>
              </a:rPr>
              <a:t> </a:t>
            </a:r>
            <a:r>
              <a:rPr lang="tr-TR" sz="2800" b="1" u="sng" dirty="0" err="1">
                <a:solidFill>
                  <a:srgbClr val="E02391"/>
                </a:solidFill>
              </a:rPr>
              <a:t>tissues</a:t>
            </a:r>
            <a:r>
              <a:rPr lang="tr-TR" sz="2800" b="1" u="sng" dirty="0">
                <a:solidFill>
                  <a:srgbClr val="E02391"/>
                </a:solidFill>
              </a:rPr>
              <a:t> </a:t>
            </a:r>
            <a:r>
              <a:rPr lang="tr-TR" sz="2800" b="1" u="sng" dirty="0" err="1">
                <a:solidFill>
                  <a:srgbClr val="E02391"/>
                </a:solidFill>
              </a:rPr>
              <a:t>and</a:t>
            </a:r>
            <a:r>
              <a:rPr lang="tr-TR" sz="2800" b="1" u="sng" dirty="0">
                <a:solidFill>
                  <a:srgbClr val="E02391"/>
                </a:solidFill>
              </a:rPr>
              <a:t> </a:t>
            </a:r>
            <a:r>
              <a:rPr lang="tr-TR" sz="2800" b="1" u="sng" dirty="0" err="1">
                <a:solidFill>
                  <a:srgbClr val="E02391"/>
                </a:solidFill>
              </a:rPr>
              <a:t>mucosal</a:t>
            </a:r>
            <a:r>
              <a:rPr lang="tr-TR" sz="2800" b="1" u="sng" dirty="0">
                <a:solidFill>
                  <a:srgbClr val="E02391"/>
                </a:solidFill>
              </a:rPr>
              <a:t> </a:t>
            </a:r>
            <a:r>
              <a:rPr lang="tr-TR" sz="2800" b="1" u="sng" dirty="0" err="1">
                <a:solidFill>
                  <a:srgbClr val="E02391"/>
                </a:solidFill>
              </a:rPr>
              <a:t>mast</a:t>
            </a:r>
            <a:r>
              <a:rPr lang="tr-TR" sz="2800" b="1" u="sng" dirty="0">
                <a:solidFill>
                  <a:srgbClr val="E02391"/>
                </a:solidFill>
              </a:rPr>
              <a:t> </a:t>
            </a:r>
            <a:r>
              <a:rPr lang="tr-TR" sz="2800" b="1" u="sng" dirty="0" err="1">
                <a:solidFill>
                  <a:srgbClr val="E02391"/>
                </a:solidFill>
              </a:rPr>
              <a:t>cells</a:t>
            </a:r>
            <a:r>
              <a:rPr lang="tr-TR" sz="2800" dirty="0"/>
              <a:t>. </a:t>
            </a:r>
          </a:p>
          <a:p>
            <a:pPr marL="184150" marR="5715" indent="-171450" algn="just">
              <a:lnSpc>
                <a:spcPts val="3000"/>
              </a:lnSpc>
              <a:spcBef>
                <a:spcPts val="500"/>
              </a:spcBef>
              <a:buFont typeface="Arial MT"/>
              <a:buChar char="•"/>
              <a:tabLst>
                <a:tab pos="184150" algn="l"/>
              </a:tabLst>
            </a:pP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activities</a:t>
            </a:r>
            <a:r>
              <a:rPr lang="tr-TR" sz="2800" dirty="0"/>
              <a:t> of </a:t>
            </a:r>
            <a:r>
              <a:rPr lang="tr-TR" sz="2800" dirty="0" err="1"/>
              <a:t>mucosal</a:t>
            </a:r>
            <a:r>
              <a:rPr lang="tr-TR" sz="2800" dirty="0"/>
              <a:t> </a:t>
            </a:r>
            <a:r>
              <a:rPr lang="tr-TR" sz="2800" dirty="0" err="1"/>
              <a:t>mast</a:t>
            </a:r>
            <a:r>
              <a:rPr lang="tr-TR" sz="2800" dirty="0"/>
              <a:t> </a:t>
            </a:r>
            <a:r>
              <a:rPr lang="tr-TR" sz="2800" dirty="0" err="1"/>
              <a:t>cells</a:t>
            </a:r>
            <a:r>
              <a:rPr lang="tr-TR" sz="2800" dirty="0"/>
              <a:t> </a:t>
            </a:r>
            <a:r>
              <a:rPr lang="tr-TR" sz="2800" dirty="0" err="1"/>
              <a:t>are</a:t>
            </a:r>
            <a:r>
              <a:rPr lang="tr-TR" sz="2800" dirty="0"/>
              <a:t> T-</a:t>
            </a:r>
            <a:r>
              <a:rPr lang="tr-TR" sz="2800" dirty="0" err="1"/>
              <a:t>cell</a:t>
            </a:r>
            <a:r>
              <a:rPr lang="tr-TR" sz="2800" dirty="0"/>
              <a:t> </a:t>
            </a:r>
            <a:r>
              <a:rPr lang="tr-TR" sz="2800" dirty="0" err="1"/>
              <a:t>dependent</a:t>
            </a:r>
            <a:r>
              <a:rPr lang="tr-TR" sz="2800" dirty="0"/>
              <a:t>. </a:t>
            </a:r>
            <a:r>
              <a:rPr lang="tr-TR" sz="2800" dirty="0" err="1"/>
              <a:t>Mast</a:t>
            </a:r>
            <a:r>
              <a:rPr lang="tr-TR" sz="2800" dirty="0"/>
              <a:t> </a:t>
            </a:r>
            <a:r>
              <a:rPr lang="tr-TR" sz="2800" dirty="0" err="1"/>
              <a:t>cells</a:t>
            </a:r>
            <a:r>
              <a:rPr lang="tr-TR" sz="2800" dirty="0"/>
              <a:t> in </a:t>
            </a:r>
            <a:r>
              <a:rPr lang="tr-TR" sz="2800" dirty="0" err="1"/>
              <a:t>connective</a:t>
            </a:r>
            <a:r>
              <a:rPr lang="tr-TR" sz="2800" dirty="0"/>
              <a:t> </a:t>
            </a:r>
            <a:r>
              <a:rPr lang="tr-TR" sz="2800" dirty="0" err="1"/>
              <a:t>tissues</a:t>
            </a:r>
            <a:r>
              <a:rPr lang="tr-TR" sz="2800" dirty="0"/>
              <a:t> </a:t>
            </a:r>
            <a:r>
              <a:rPr lang="tr-TR" sz="2800" dirty="0" err="1"/>
              <a:t>contain</a:t>
            </a:r>
            <a:r>
              <a:rPr lang="tr-TR" sz="2800" dirty="0"/>
              <a:t> </a:t>
            </a:r>
            <a:r>
              <a:rPr lang="tr-TR" sz="2800" dirty="0" err="1"/>
              <a:t>numerous</a:t>
            </a:r>
            <a:r>
              <a:rPr lang="tr-TR" sz="2800" dirty="0"/>
              <a:t> </a:t>
            </a:r>
            <a:r>
              <a:rPr lang="tr-TR" sz="2800" dirty="0" err="1"/>
              <a:t>basophilic</a:t>
            </a:r>
            <a:r>
              <a:rPr lang="tr-TR" sz="2800" dirty="0"/>
              <a:t> </a:t>
            </a:r>
            <a:r>
              <a:rPr lang="tr-TR" sz="2800" dirty="0" err="1"/>
              <a:t>granules</a:t>
            </a:r>
            <a:r>
              <a:rPr lang="tr-TR" sz="2800" dirty="0"/>
              <a:t>.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5732" y="4149080"/>
            <a:ext cx="4305299" cy="255701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0762" y="714562"/>
            <a:ext cx="4565015" cy="5187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tr-TR" sz="3200" b="0" spc="35" dirty="0" err="1">
                <a:latin typeface="Calibri Light"/>
                <a:cs typeface="Calibri Light"/>
              </a:rPr>
              <a:t>Functions</a:t>
            </a:r>
            <a:r>
              <a:rPr lang="tr-TR" sz="3200" b="0" spc="35" dirty="0">
                <a:latin typeface="Calibri Light"/>
                <a:cs typeface="Calibri Light"/>
              </a:rPr>
              <a:t> of </a:t>
            </a:r>
            <a:r>
              <a:rPr lang="tr-TR" sz="3200" b="0" spc="35" dirty="0" err="1">
                <a:latin typeface="Calibri Light"/>
                <a:cs typeface="Calibri Light"/>
              </a:rPr>
              <a:t>Mast</a:t>
            </a:r>
            <a:r>
              <a:rPr lang="tr-TR" sz="3200" b="0" spc="35" dirty="0">
                <a:latin typeface="Calibri Light"/>
                <a:cs typeface="Calibri Light"/>
              </a:rPr>
              <a:t> </a:t>
            </a:r>
            <a:r>
              <a:rPr lang="tr-TR" sz="3200" b="0" spc="35" dirty="0" err="1">
                <a:latin typeface="Calibri Light"/>
                <a:cs typeface="Calibri Light"/>
              </a:rPr>
              <a:t>Cells</a:t>
            </a:r>
            <a:endParaRPr sz="3200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390" y="1907540"/>
            <a:ext cx="7689215" cy="32161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indent="-171450" algn="just">
              <a:lnSpc>
                <a:spcPct val="150000"/>
              </a:lnSpc>
              <a:spcBef>
                <a:spcPts val="100"/>
              </a:spcBef>
              <a:buFont typeface="Arial MT"/>
              <a:buChar char="•"/>
              <a:tabLst>
                <a:tab pos="184150" algn="l"/>
              </a:tabLst>
            </a:pPr>
            <a:r>
              <a:rPr lang="tr-TR" sz="2800" dirty="0" err="1"/>
              <a:t>Mast</a:t>
            </a:r>
            <a:r>
              <a:rPr lang="tr-TR" sz="2800" dirty="0"/>
              <a:t> </a:t>
            </a:r>
            <a:r>
              <a:rPr lang="tr-TR" sz="2800" dirty="0" err="1"/>
              <a:t>cells</a:t>
            </a:r>
            <a:r>
              <a:rPr lang="tr-TR" sz="2800" dirty="0"/>
              <a:t> </a:t>
            </a:r>
            <a:r>
              <a:rPr lang="tr-TR" sz="2800" dirty="0" err="1"/>
              <a:t>perform</a:t>
            </a:r>
            <a:r>
              <a:rPr lang="tr-TR" sz="2800" dirty="0"/>
              <a:t> </a:t>
            </a:r>
            <a:r>
              <a:rPr lang="tr-TR" sz="2800" dirty="0" err="1"/>
              <a:t>phagocytosis</a:t>
            </a:r>
            <a:r>
              <a:rPr lang="tr-TR" sz="2800" dirty="0"/>
              <a:t>. </a:t>
            </a:r>
          </a:p>
          <a:p>
            <a:pPr marL="184150" indent="-171450" algn="just">
              <a:lnSpc>
                <a:spcPct val="150000"/>
              </a:lnSpc>
              <a:spcBef>
                <a:spcPts val="100"/>
              </a:spcBef>
              <a:buFont typeface="Arial MT"/>
              <a:buChar char="•"/>
              <a:tabLst>
                <a:tab pos="184150" algn="l"/>
              </a:tabLst>
            </a:pPr>
            <a:r>
              <a:rPr lang="tr-TR" sz="2800" dirty="0" err="1"/>
              <a:t>They</a:t>
            </a:r>
            <a:r>
              <a:rPr lang="tr-TR" sz="2800" dirty="0"/>
              <a:t> </a:t>
            </a:r>
            <a:r>
              <a:rPr lang="tr-TR" sz="2800" dirty="0" err="1"/>
              <a:t>process</a:t>
            </a:r>
            <a:r>
              <a:rPr lang="tr-TR" sz="2800" dirty="0"/>
              <a:t> </a:t>
            </a:r>
            <a:r>
              <a:rPr lang="tr-TR" sz="2800" dirty="0" err="1"/>
              <a:t>antigen</a:t>
            </a:r>
            <a:r>
              <a:rPr lang="tr-TR" sz="2800" dirty="0"/>
              <a:t>, </a:t>
            </a:r>
            <a:r>
              <a:rPr lang="tr-TR" sz="2800" dirty="0" err="1"/>
              <a:t>produces</a:t>
            </a:r>
            <a:r>
              <a:rPr lang="tr-TR" sz="2800" dirty="0"/>
              <a:t> </a:t>
            </a:r>
            <a:r>
              <a:rPr lang="tr-TR" sz="2800" dirty="0" err="1"/>
              <a:t>cytokines</a:t>
            </a:r>
            <a:endParaRPr lang="tr-TR" sz="2800" dirty="0"/>
          </a:p>
          <a:p>
            <a:pPr marL="184150" indent="-171450" algn="just">
              <a:lnSpc>
                <a:spcPct val="150000"/>
              </a:lnSpc>
              <a:spcBef>
                <a:spcPts val="100"/>
              </a:spcBef>
              <a:buFont typeface="Arial MT"/>
              <a:buChar char="•"/>
              <a:tabLst>
                <a:tab pos="184150" algn="l"/>
              </a:tabLst>
            </a:pPr>
            <a:r>
              <a:rPr lang="tr-TR" sz="2800" dirty="0" err="1"/>
              <a:t>They</a:t>
            </a:r>
            <a:r>
              <a:rPr lang="tr-TR" sz="2800" dirty="0"/>
              <a:t> </a:t>
            </a:r>
            <a:r>
              <a:rPr lang="tr-TR" sz="2800" dirty="0" err="1"/>
              <a:t>secrete</a:t>
            </a:r>
            <a:r>
              <a:rPr lang="tr-TR" sz="2800" dirty="0"/>
              <a:t> </a:t>
            </a:r>
            <a:r>
              <a:rPr lang="tr-TR" sz="2800" dirty="0" err="1"/>
              <a:t>vasoactive</a:t>
            </a:r>
            <a:r>
              <a:rPr lang="tr-TR" sz="2800" dirty="0"/>
              <a:t> </a:t>
            </a:r>
            <a:r>
              <a:rPr lang="tr-TR" sz="2800" dirty="0" err="1"/>
              <a:t>substances</a:t>
            </a:r>
            <a:r>
              <a:rPr lang="tr-TR" sz="2800" dirty="0"/>
              <a:t>. </a:t>
            </a:r>
          </a:p>
          <a:p>
            <a:pPr marL="184150" indent="-171450" algn="just">
              <a:lnSpc>
                <a:spcPct val="150000"/>
              </a:lnSpc>
              <a:spcBef>
                <a:spcPts val="100"/>
              </a:spcBef>
              <a:buFont typeface="Arial MT"/>
              <a:buChar char="•"/>
              <a:tabLst>
                <a:tab pos="184150" algn="l"/>
              </a:tabLst>
            </a:pPr>
            <a:r>
              <a:rPr lang="tr-TR" sz="2800" dirty="0" err="1"/>
              <a:t>Although</a:t>
            </a:r>
            <a:r>
              <a:rPr lang="tr-TR" sz="2800" dirty="0"/>
              <a:t> it is </a:t>
            </a:r>
            <a:r>
              <a:rPr lang="tr-TR" sz="2800" dirty="0" err="1"/>
              <a:t>known</a:t>
            </a:r>
            <a:r>
              <a:rPr lang="tr-TR" sz="2800" dirty="0"/>
              <a:t> </a:t>
            </a:r>
            <a:r>
              <a:rPr lang="tr-TR" sz="2800" dirty="0" err="1"/>
              <a:t>that</a:t>
            </a:r>
            <a:r>
              <a:rPr lang="tr-TR" sz="2800" dirty="0"/>
              <a:t> it can </a:t>
            </a:r>
            <a:r>
              <a:rPr lang="tr-TR" sz="2800" dirty="0" err="1"/>
              <a:t>kill</a:t>
            </a:r>
            <a:r>
              <a:rPr lang="tr-TR" sz="2800" dirty="0"/>
              <a:t> </a:t>
            </a:r>
            <a:r>
              <a:rPr lang="tr-TR" sz="2800" dirty="0" err="1"/>
              <a:t>bacteria</a:t>
            </a:r>
            <a:r>
              <a:rPr lang="tr-TR" sz="2800" dirty="0"/>
              <a:t> </a:t>
            </a:r>
            <a:r>
              <a:rPr lang="tr-TR" sz="2800" dirty="0" err="1"/>
              <a:t>by</a:t>
            </a:r>
            <a:r>
              <a:rPr lang="tr-TR" sz="2800" dirty="0"/>
              <a:t> </a:t>
            </a:r>
            <a:r>
              <a:rPr lang="tr-TR" sz="2800" dirty="0" err="1"/>
              <a:t>phagocytosis</a:t>
            </a:r>
            <a:r>
              <a:rPr lang="tr-TR" sz="2800" dirty="0"/>
              <a:t>, </a:t>
            </a:r>
            <a:r>
              <a:rPr lang="tr-TR" sz="2800" dirty="0" err="1"/>
              <a:t>this</a:t>
            </a:r>
            <a:r>
              <a:rPr lang="tr-TR" sz="2800" dirty="0"/>
              <a:t> </a:t>
            </a:r>
            <a:r>
              <a:rPr lang="tr-TR" sz="2800" dirty="0" err="1"/>
              <a:t>effect</a:t>
            </a:r>
            <a:r>
              <a:rPr lang="tr-TR" sz="2800" dirty="0"/>
              <a:t> is </a:t>
            </a:r>
            <a:r>
              <a:rPr lang="tr-TR" sz="2800" dirty="0" err="1"/>
              <a:t>less</a:t>
            </a:r>
            <a:r>
              <a:rPr lang="tr-TR" sz="2800" dirty="0"/>
              <a:t> </a:t>
            </a:r>
            <a:r>
              <a:rPr lang="tr-TR" sz="2800" dirty="0" err="1"/>
              <a:t>than</a:t>
            </a:r>
            <a:r>
              <a:rPr lang="tr-TR" sz="2800" dirty="0"/>
              <a:t> </a:t>
            </a:r>
            <a:r>
              <a:rPr lang="tr-TR" sz="2800" dirty="0" err="1"/>
              <a:t>phagocytes</a:t>
            </a:r>
            <a:r>
              <a:rPr lang="tr-TR" sz="2800" dirty="0"/>
              <a:t>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07390" y="1764283"/>
            <a:ext cx="7728584" cy="2778518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84150" marR="5080" indent="-171450" algn="just">
              <a:lnSpc>
                <a:spcPct val="150600"/>
              </a:lnSpc>
              <a:spcBef>
                <a:spcPts val="175"/>
              </a:spcBef>
              <a:buFont typeface="Arial MT"/>
              <a:buChar char="•"/>
              <a:tabLst>
                <a:tab pos="184150" algn="l"/>
              </a:tabLst>
            </a:pPr>
            <a:r>
              <a:rPr lang="tr-TR" sz="2400" dirty="0" err="1"/>
              <a:t>Mast</a:t>
            </a:r>
            <a:r>
              <a:rPr lang="tr-TR" sz="2400" dirty="0"/>
              <a:t> </a:t>
            </a:r>
            <a:r>
              <a:rPr lang="tr-TR" sz="2400" dirty="0" err="1"/>
              <a:t>cells</a:t>
            </a:r>
            <a:r>
              <a:rPr lang="tr-TR" sz="2400" dirty="0"/>
              <a:t> </a:t>
            </a:r>
            <a:r>
              <a:rPr lang="tr-TR" sz="2400" dirty="0" err="1"/>
              <a:t>also</a:t>
            </a:r>
            <a:r>
              <a:rPr lang="tr-TR" sz="2400" dirty="0"/>
              <a:t> </a:t>
            </a:r>
            <a:r>
              <a:rPr lang="tr-TR" sz="2400" dirty="0" err="1"/>
              <a:t>ensure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normal </a:t>
            </a:r>
            <a:r>
              <a:rPr lang="tr-TR" sz="2400" dirty="0" err="1"/>
              <a:t>functions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integrity</a:t>
            </a:r>
            <a:r>
              <a:rPr lang="tr-TR" sz="2400" dirty="0"/>
              <a:t> of </a:t>
            </a:r>
            <a:r>
              <a:rPr lang="tr-TR" sz="2400" dirty="0" err="1"/>
              <a:t>tissues</a:t>
            </a:r>
            <a:r>
              <a:rPr lang="tr-TR" sz="2400" dirty="0"/>
              <a:t>. </a:t>
            </a:r>
          </a:p>
          <a:p>
            <a:pPr marL="184150" marR="5080" indent="-171450" algn="just">
              <a:lnSpc>
                <a:spcPct val="150600"/>
              </a:lnSpc>
              <a:spcBef>
                <a:spcPts val="175"/>
              </a:spcBef>
              <a:buFont typeface="Arial MT"/>
              <a:buChar char="•"/>
              <a:tabLst>
                <a:tab pos="184150" algn="l"/>
              </a:tabLst>
            </a:pPr>
            <a:r>
              <a:rPr lang="tr-TR" sz="2400" dirty="0" err="1"/>
              <a:t>For</a:t>
            </a:r>
            <a:r>
              <a:rPr lang="tr-TR" sz="2400" dirty="0"/>
              <a:t> </a:t>
            </a:r>
            <a:r>
              <a:rPr lang="tr-TR" sz="2400" dirty="0" err="1"/>
              <a:t>example</a:t>
            </a:r>
            <a:r>
              <a:rPr lang="tr-TR" sz="2400" dirty="0"/>
              <a:t>, it has </a:t>
            </a:r>
            <a:r>
              <a:rPr lang="tr-TR" sz="2400" dirty="0" err="1"/>
              <a:t>been</a:t>
            </a:r>
            <a:r>
              <a:rPr lang="tr-TR" sz="2400" dirty="0"/>
              <a:t> </a:t>
            </a:r>
            <a:r>
              <a:rPr lang="tr-TR" sz="2400" dirty="0" err="1"/>
              <a:t>shown</a:t>
            </a:r>
            <a:r>
              <a:rPr lang="tr-TR" sz="2400" dirty="0"/>
              <a:t> in </a:t>
            </a:r>
            <a:r>
              <a:rPr lang="tr-TR" sz="2400" dirty="0" err="1"/>
              <a:t>various</a:t>
            </a:r>
            <a:r>
              <a:rPr lang="tr-TR" sz="2400" dirty="0"/>
              <a:t> </a:t>
            </a:r>
            <a:r>
              <a:rPr lang="tr-TR" sz="2400" dirty="0" err="1"/>
              <a:t>studies</a:t>
            </a:r>
            <a:r>
              <a:rPr lang="tr-TR" sz="2400" dirty="0"/>
              <a:t> </a:t>
            </a:r>
            <a:r>
              <a:rPr lang="tr-TR" sz="2400" dirty="0" err="1"/>
              <a:t>that</a:t>
            </a:r>
            <a:r>
              <a:rPr lang="tr-TR" sz="2400" dirty="0"/>
              <a:t> it </a:t>
            </a:r>
            <a:r>
              <a:rPr lang="tr-TR" sz="2400" dirty="0" err="1"/>
              <a:t>regulates</a:t>
            </a:r>
            <a:r>
              <a:rPr lang="tr-TR" sz="2400" dirty="0"/>
              <a:t> </a:t>
            </a:r>
            <a:r>
              <a:rPr lang="tr-TR" sz="2400" b="1" u="sng" dirty="0" err="1">
                <a:solidFill>
                  <a:srgbClr val="E02391"/>
                </a:solidFill>
              </a:rPr>
              <a:t>bowel</a:t>
            </a:r>
            <a:r>
              <a:rPr lang="tr-TR" sz="2400" b="1" u="sng" dirty="0">
                <a:solidFill>
                  <a:srgbClr val="E02391"/>
                </a:solidFill>
              </a:rPr>
              <a:t> </a:t>
            </a:r>
            <a:r>
              <a:rPr lang="tr-TR" sz="2400" b="1" u="sng" dirty="0" err="1">
                <a:solidFill>
                  <a:srgbClr val="E02391"/>
                </a:solidFill>
              </a:rPr>
              <a:t>movements</a:t>
            </a:r>
            <a:r>
              <a:rPr lang="tr-TR" sz="2400" b="1" u="sng" dirty="0">
                <a:solidFill>
                  <a:srgbClr val="E02391"/>
                </a:solidFill>
              </a:rPr>
              <a:t>, </a:t>
            </a:r>
            <a:r>
              <a:rPr lang="tr-TR" sz="2400" b="1" u="sng" dirty="0" err="1">
                <a:solidFill>
                  <a:srgbClr val="E02391"/>
                </a:solidFill>
              </a:rPr>
              <a:t>mucus</a:t>
            </a:r>
            <a:r>
              <a:rPr lang="tr-TR" sz="2400" b="1" u="sng" dirty="0">
                <a:solidFill>
                  <a:srgbClr val="E02391"/>
                </a:solidFill>
              </a:rPr>
              <a:t> </a:t>
            </a:r>
            <a:r>
              <a:rPr lang="tr-TR" sz="2400" b="1" u="sng" dirty="0" err="1">
                <a:solidFill>
                  <a:srgbClr val="E02391"/>
                </a:solidFill>
              </a:rPr>
              <a:t>and</a:t>
            </a:r>
            <a:r>
              <a:rPr lang="tr-TR" sz="2400" b="1" u="sng" dirty="0">
                <a:solidFill>
                  <a:srgbClr val="E02391"/>
                </a:solidFill>
              </a:rPr>
              <a:t> </a:t>
            </a:r>
            <a:r>
              <a:rPr lang="tr-TR" sz="2400" b="1" u="sng" dirty="0" err="1">
                <a:solidFill>
                  <a:srgbClr val="E02391"/>
                </a:solidFill>
              </a:rPr>
              <a:t>fluid</a:t>
            </a:r>
            <a:r>
              <a:rPr lang="tr-TR" sz="2400" b="1" u="sng" dirty="0">
                <a:solidFill>
                  <a:srgbClr val="E02391"/>
                </a:solidFill>
              </a:rPr>
              <a:t> </a:t>
            </a:r>
            <a:r>
              <a:rPr lang="tr-TR" sz="2400" b="1" u="sng" dirty="0" err="1">
                <a:solidFill>
                  <a:srgbClr val="E02391"/>
                </a:solidFill>
              </a:rPr>
              <a:t>secretion</a:t>
            </a:r>
            <a:r>
              <a:rPr lang="tr-TR" sz="2400" b="1" u="sng" dirty="0">
                <a:solidFill>
                  <a:srgbClr val="E02391"/>
                </a:solidFill>
              </a:rPr>
              <a:t>, </a:t>
            </a:r>
            <a:r>
              <a:rPr lang="tr-TR" sz="2400" b="1" u="sng" dirty="0" err="1">
                <a:solidFill>
                  <a:srgbClr val="E02391"/>
                </a:solidFill>
              </a:rPr>
              <a:t>and</a:t>
            </a:r>
            <a:r>
              <a:rPr lang="tr-TR" sz="2400" b="1" u="sng" dirty="0">
                <a:solidFill>
                  <a:srgbClr val="E02391"/>
                </a:solidFill>
              </a:rPr>
              <a:t> </a:t>
            </a:r>
            <a:r>
              <a:rPr lang="tr-TR" sz="2400" b="1" u="sng" dirty="0" err="1">
                <a:solidFill>
                  <a:srgbClr val="E02391"/>
                </a:solidFill>
              </a:rPr>
              <a:t>intestinal</a:t>
            </a:r>
            <a:r>
              <a:rPr lang="tr-TR" sz="2400" b="1" u="sng" dirty="0">
                <a:solidFill>
                  <a:srgbClr val="E02391"/>
                </a:solidFill>
              </a:rPr>
              <a:t> </a:t>
            </a:r>
            <a:r>
              <a:rPr lang="tr-TR" sz="2400" b="1" u="sng" dirty="0" err="1">
                <a:solidFill>
                  <a:srgbClr val="E02391"/>
                </a:solidFill>
              </a:rPr>
              <a:t>permeability</a:t>
            </a:r>
            <a:r>
              <a:rPr lang="tr-TR" sz="2400" b="1" u="sng" dirty="0">
                <a:solidFill>
                  <a:srgbClr val="E02391"/>
                </a:solidFill>
              </a:rPr>
              <a:t> in </a:t>
            </a:r>
            <a:r>
              <a:rPr lang="tr-TR" sz="2400" b="1" u="sng" dirty="0" err="1">
                <a:solidFill>
                  <a:srgbClr val="E02391"/>
                </a:solidFill>
              </a:rPr>
              <a:t>the</a:t>
            </a:r>
            <a:r>
              <a:rPr lang="tr-TR" sz="2400" b="1" u="sng" dirty="0">
                <a:solidFill>
                  <a:srgbClr val="E02391"/>
                </a:solidFill>
              </a:rPr>
              <a:t> </a:t>
            </a:r>
            <a:r>
              <a:rPr lang="tr-TR" sz="2400" b="1" u="sng" dirty="0" err="1">
                <a:solidFill>
                  <a:srgbClr val="E02391"/>
                </a:solidFill>
              </a:rPr>
              <a:t>digestive</a:t>
            </a:r>
            <a:r>
              <a:rPr lang="tr-TR" sz="2400" b="1" u="sng" dirty="0">
                <a:solidFill>
                  <a:srgbClr val="E02391"/>
                </a:solidFill>
              </a:rPr>
              <a:t> </a:t>
            </a:r>
            <a:r>
              <a:rPr lang="tr-TR" sz="2400" b="1" u="sng" dirty="0" err="1">
                <a:solidFill>
                  <a:srgbClr val="E02391"/>
                </a:solidFill>
              </a:rPr>
              <a:t>tract</a:t>
            </a:r>
            <a:r>
              <a:rPr lang="tr-TR" sz="2400" b="1" u="sng" dirty="0">
                <a:solidFill>
                  <a:srgbClr val="E02391"/>
                </a:solidFill>
              </a:rPr>
              <a:t>.</a:t>
            </a:r>
            <a:endParaRPr sz="2400" b="1" u="sng" dirty="0">
              <a:solidFill>
                <a:srgbClr val="E02391"/>
              </a:solidFill>
              <a:latin typeface="Calibri"/>
              <a:cs typeface="Calibri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73694416-4654-0044-A5A8-E1F3C25CA148}"/>
              </a:ext>
            </a:extLst>
          </p:cNvPr>
          <p:cNvSpPr txBox="1">
            <a:spLocks/>
          </p:cNvSpPr>
          <p:nvPr/>
        </p:nvSpPr>
        <p:spPr>
          <a:xfrm>
            <a:off x="2290762" y="714562"/>
            <a:ext cx="4565015" cy="5187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 sz="3600" b="1" i="0">
                <a:solidFill>
                  <a:srgbClr val="FF0000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12700" algn="ctr">
              <a:spcBef>
                <a:spcPts val="135"/>
              </a:spcBef>
            </a:pPr>
            <a:r>
              <a:rPr lang="tr-TR" sz="3200" kern="0" spc="35" dirty="0" err="1">
                <a:latin typeface="Calibri Light"/>
                <a:cs typeface="Calibri Light"/>
              </a:rPr>
              <a:t>Functions</a:t>
            </a:r>
            <a:r>
              <a:rPr lang="tr-TR" sz="3200" kern="0" spc="35" dirty="0">
                <a:latin typeface="Calibri Light"/>
                <a:cs typeface="Calibri Light"/>
              </a:rPr>
              <a:t> of </a:t>
            </a:r>
            <a:r>
              <a:rPr lang="tr-TR" sz="3200" kern="0" spc="35" dirty="0" err="1">
                <a:latin typeface="Calibri Light"/>
                <a:cs typeface="Calibri Light"/>
              </a:rPr>
              <a:t>Mast</a:t>
            </a:r>
            <a:r>
              <a:rPr lang="tr-TR" sz="3200" kern="0" spc="35" dirty="0">
                <a:latin typeface="Calibri Light"/>
                <a:cs typeface="Calibri Light"/>
              </a:rPr>
              <a:t> </a:t>
            </a:r>
            <a:r>
              <a:rPr lang="tr-TR" sz="3200" kern="0" spc="35" dirty="0" err="1">
                <a:latin typeface="Calibri Light"/>
                <a:cs typeface="Calibri Light"/>
              </a:rPr>
              <a:t>Cells</a:t>
            </a:r>
            <a:endParaRPr lang="tr-TR" sz="3200" kern="0" dirty="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6319" y="422590"/>
            <a:ext cx="6175135" cy="592000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40893" y="577401"/>
            <a:ext cx="2463165" cy="63286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z="4000" spc="35" dirty="0">
                <a:latin typeface="Calibri Light"/>
                <a:cs typeface="Calibri Light"/>
              </a:rPr>
              <a:t>Mast</a:t>
            </a:r>
            <a:r>
              <a:rPr sz="4000" spc="-25" dirty="0">
                <a:latin typeface="Calibri Light"/>
                <a:cs typeface="Calibri Light"/>
              </a:rPr>
              <a:t> </a:t>
            </a:r>
            <a:r>
              <a:rPr lang="tr-TR" sz="4000" spc="30" dirty="0" err="1">
                <a:latin typeface="Calibri Light"/>
                <a:cs typeface="Calibri Light"/>
              </a:rPr>
              <a:t>cells</a:t>
            </a:r>
            <a:endParaRPr sz="4000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390" y="1795779"/>
            <a:ext cx="7511415" cy="4585743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84150" marR="24765" indent="-171450" algn="just">
              <a:lnSpc>
                <a:spcPct val="150000"/>
              </a:lnSpc>
              <a:spcBef>
                <a:spcPts val="500"/>
              </a:spcBef>
              <a:buFont typeface="Arial MT"/>
              <a:buChar char="•"/>
              <a:tabLst>
                <a:tab pos="184150" algn="l"/>
              </a:tabLst>
            </a:pPr>
            <a:r>
              <a:rPr lang="tr-TR" sz="2800" dirty="0" err="1"/>
              <a:t>Mast</a:t>
            </a:r>
            <a:r>
              <a:rPr lang="tr-TR" sz="2800" dirty="0"/>
              <a:t> </a:t>
            </a:r>
            <a:r>
              <a:rPr lang="tr-TR" sz="2800" dirty="0" err="1"/>
              <a:t>cells</a:t>
            </a:r>
            <a:r>
              <a:rPr lang="tr-TR" sz="2800" dirty="0"/>
              <a:t> </a:t>
            </a:r>
            <a:r>
              <a:rPr lang="tr-TR" sz="2800" dirty="0" err="1"/>
              <a:t>have</a:t>
            </a:r>
            <a:r>
              <a:rPr lang="tr-TR" sz="2800" dirty="0"/>
              <a:t> </a:t>
            </a:r>
            <a:r>
              <a:rPr lang="tr-TR" sz="2800" b="1" dirty="0" err="1">
                <a:solidFill>
                  <a:srgbClr val="E02391"/>
                </a:solidFill>
              </a:rPr>
              <a:t>Immunoglobulin</a:t>
            </a:r>
            <a:r>
              <a:rPr lang="tr-TR" sz="2800" b="1" dirty="0">
                <a:solidFill>
                  <a:srgbClr val="E02391"/>
                </a:solidFill>
              </a:rPr>
              <a:t> E (</a:t>
            </a:r>
            <a:r>
              <a:rPr lang="tr-TR" sz="2800" b="1" dirty="0" err="1">
                <a:solidFill>
                  <a:srgbClr val="E02391"/>
                </a:solidFill>
              </a:rPr>
              <a:t>IgE</a:t>
            </a:r>
            <a:r>
              <a:rPr lang="tr-TR" sz="2800" b="1" dirty="0">
                <a:solidFill>
                  <a:srgbClr val="E02391"/>
                </a:solidFill>
              </a:rPr>
              <a:t>) </a:t>
            </a:r>
            <a:r>
              <a:rPr lang="tr-TR" sz="2800" b="1" dirty="0" err="1">
                <a:solidFill>
                  <a:srgbClr val="E02391"/>
                </a:solidFill>
              </a:rPr>
              <a:t>receptors</a:t>
            </a:r>
            <a:r>
              <a:rPr lang="tr-TR" sz="2800" b="1" dirty="0">
                <a:solidFill>
                  <a:srgbClr val="E02391"/>
                </a:solidFill>
              </a:rPr>
              <a:t> </a:t>
            </a:r>
            <a:r>
              <a:rPr lang="tr-TR" sz="2800" dirty="0"/>
              <a:t>as </a:t>
            </a:r>
            <a:r>
              <a:rPr lang="tr-TR" sz="2800" dirty="0" err="1"/>
              <a:t>well</a:t>
            </a:r>
            <a:r>
              <a:rPr lang="tr-TR" sz="2800" dirty="0"/>
              <a:t> as </a:t>
            </a:r>
            <a:r>
              <a:rPr lang="tr-TR" sz="2800" dirty="0" err="1"/>
              <a:t>Immunoglobulin</a:t>
            </a:r>
            <a:r>
              <a:rPr lang="tr-TR" sz="2800" dirty="0"/>
              <a:t> G (</a:t>
            </a:r>
            <a:r>
              <a:rPr lang="tr-TR" sz="2800" dirty="0" err="1"/>
              <a:t>IgG</a:t>
            </a:r>
            <a:r>
              <a:rPr lang="tr-TR" sz="2800" dirty="0"/>
              <a:t>) </a:t>
            </a:r>
            <a:r>
              <a:rPr lang="tr-TR" sz="2800" dirty="0" err="1"/>
              <a:t>and</a:t>
            </a:r>
            <a:r>
              <a:rPr lang="tr-TR" sz="2800" dirty="0"/>
              <a:t> </a:t>
            </a:r>
            <a:r>
              <a:rPr lang="tr-TR" sz="2800" dirty="0" err="1"/>
              <a:t>complement</a:t>
            </a:r>
            <a:r>
              <a:rPr lang="tr-TR" sz="2800" dirty="0"/>
              <a:t> </a:t>
            </a:r>
            <a:r>
              <a:rPr lang="tr-TR" sz="2800" dirty="0" err="1"/>
              <a:t>receptors</a:t>
            </a:r>
            <a:r>
              <a:rPr lang="tr-TR" sz="2800" dirty="0"/>
              <a:t> on </a:t>
            </a:r>
            <a:r>
              <a:rPr lang="tr-TR" sz="2800" dirty="0" err="1"/>
              <a:t>their</a:t>
            </a:r>
            <a:r>
              <a:rPr lang="tr-TR" sz="2800" dirty="0"/>
              <a:t> </a:t>
            </a:r>
            <a:r>
              <a:rPr lang="tr-TR" sz="2800" dirty="0" err="1"/>
              <a:t>membranes</a:t>
            </a:r>
            <a:r>
              <a:rPr lang="tr-TR" sz="2800" dirty="0"/>
              <a:t>. </a:t>
            </a:r>
          </a:p>
          <a:p>
            <a:pPr marL="184150" marR="24765" indent="-171450" algn="just">
              <a:lnSpc>
                <a:spcPct val="150000"/>
              </a:lnSpc>
              <a:spcBef>
                <a:spcPts val="500"/>
              </a:spcBef>
              <a:buFont typeface="Arial MT"/>
              <a:buChar char="•"/>
              <a:tabLst>
                <a:tab pos="184150" algn="l"/>
              </a:tabLst>
            </a:pPr>
            <a:r>
              <a:rPr lang="tr-TR" sz="2800" dirty="0" err="1"/>
              <a:t>Because</a:t>
            </a:r>
            <a:r>
              <a:rPr lang="tr-TR" sz="2800" dirty="0"/>
              <a:t> of </a:t>
            </a:r>
            <a:r>
              <a:rPr lang="tr-TR" sz="2800" dirty="0" err="1"/>
              <a:t>its</a:t>
            </a:r>
            <a:r>
              <a:rPr lang="tr-TR" sz="2800" dirty="0"/>
              <a:t> </a:t>
            </a:r>
            <a:r>
              <a:rPr lang="tr-TR" sz="2800" dirty="0" err="1"/>
              <a:t>high</a:t>
            </a:r>
            <a:r>
              <a:rPr lang="tr-TR" sz="2800" dirty="0"/>
              <a:t> </a:t>
            </a:r>
            <a:r>
              <a:rPr lang="tr-TR" sz="2800" dirty="0" err="1"/>
              <a:t>affinity</a:t>
            </a:r>
            <a:r>
              <a:rPr lang="tr-TR" sz="2800" dirty="0"/>
              <a:t>, </a:t>
            </a:r>
            <a:r>
              <a:rPr lang="tr-TR" sz="2800" b="1" u="sng" dirty="0" err="1">
                <a:solidFill>
                  <a:srgbClr val="7030A0"/>
                </a:solidFill>
              </a:rPr>
              <a:t>IgE</a:t>
            </a:r>
            <a:r>
              <a:rPr lang="tr-TR" sz="2800" b="1" u="sng" dirty="0">
                <a:solidFill>
                  <a:srgbClr val="7030A0"/>
                </a:solidFill>
              </a:rPr>
              <a:t> </a:t>
            </a:r>
            <a:r>
              <a:rPr lang="tr-TR" sz="2800" b="1" u="sng" dirty="0" err="1">
                <a:solidFill>
                  <a:srgbClr val="7030A0"/>
                </a:solidFill>
              </a:rPr>
              <a:t>molecules</a:t>
            </a:r>
            <a:r>
              <a:rPr lang="tr-TR" sz="2800" b="1" u="sng" dirty="0">
                <a:solidFill>
                  <a:srgbClr val="7030A0"/>
                </a:solidFill>
              </a:rPr>
              <a:t> </a:t>
            </a:r>
            <a:r>
              <a:rPr lang="tr-TR" sz="2800" b="1" u="sng" dirty="0" err="1">
                <a:solidFill>
                  <a:srgbClr val="7030A0"/>
                </a:solidFill>
              </a:rPr>
              <a:t>cannot</a:t>
            </a:r>
            <a:r>
              <a:rPr lang="tr-TR" sz="2800" b="1" u="sng" dirty="0">
                <a:solidFill>
                  <a:srgbClr val="7030A0"/>
                </a:solidFill>
              </a:rPr>
              <a:t> be </a:t>
            </a:r>
            <a:r>
              <a:rPr lang="tr-TR" sz="2800" b="1" u="sng" dirty="0" err="1">
                <a:solidFill>
                  <a:srgbClr val="7030A0"/>
                </a:solidFill>
              </a:rPr>
              <a:t>separated</a:t>
            </a:r>
            <a:r>
              <a:rPr lang="tr-TR" sz="2800" b="1" u="sng" dirty="0">
                <a:solidFill>
                  <a:srgbClr val="7030A0"/>
                </a:solidFill>
              </a:rPr>
              <a:t> </a:t>
            </a:r>
            <a:r>
              <a:rPr lang="tr-TR" sz="2800" b="1" u="sng" dirty="0" err="1">
                <a:solidFill>
                  <a:srgbClr val="7030A0"/>
                </a:solidFill>
              </a:rPr>
              <a:t>once</a:t>
            </a:r>
            <a:r>
              <a:rPr lang="tr-TR" sz="2800" b="1" u="sng" dirty="0">
                <a:solidFill>
                  <a:srgbClr val="7030A0"/>
                </a:solidFill>
              </a:rPr>
              <a:t> </a:t>
            </a:r>
            <a:r>
              <a:rPr lang="tr-TR" sz="2800" b="1" u="sng" dirty="0" err="1">
                <a:solidFill>
                  <a:srgbClr val="7030A0"/>
                </a:solidFill>
              </a:rPr>
              <a:t>bound</a:t>
            </a:r>
            <a:r>
              <a:rPr lang="tr-TR" sz="2800" dirty="0"/>
              <a:t>, </a:t>
            </a:r>
            <a:r>
              <a:rPr lang="tr-TR" sz="2800" dirty="0" err="1"/>
              <a:t>resulting</a:t>
            </a:r>
            <a:r>
              <a:rPr lang="tr-TR" sz="2800" dirty="0"/>
              <a:t> in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mast</a:t>
            </a:r>
            <a:r>
              <a:rPr lang="tr-TR" sz="2800" dirty="0"/>
              <a:t> </a:t>
            </a:r>
            <a:r>
              <a:rPr lang="tr-TR" sz="2800" dirty="0" err="1"/>
              <a:t>cells</a:t>
            </a:r>
            <a:r>
              <a:rPr lang="tr-TR" sz="2800" dirty="0"/>
              <a:t> </a:t>
            </a:r>
            <a:r>
              <a:rPr lang="tr-TR" sz="2800" dirty="0" err="1"/>
              <a:t>being</a:t>
            </a:r>
            <a:r>
              <a:rPr lang="tr-TR" sz="2800" dirty="0"/>
              <a:t> </a:t>
            </a:r>
            <a:r>
              <a:rPr lang="tr-TR" sz="2800" dirty="0" err="1"/>
              <a:t>coated</a:t>
            </a:r>
            <a:r>
              <a:rPr lang="tr-TR" sz="2800" dirty="0"/>
              <a:t> </a:t>
            </a:r>
            <a:r>
              <a:rPr lang="tr-TR" sz="2800" dirty="0" err="1"/>
              <a:t>with</a:t>
            </a:r>
            <a:r>
              <a:rPr lang="tr-TR" sz="2800" dirty="0"/>
              <a:t> </a:t>
            </a:r>
            <a:r>
              <a:rPr lang="tr-TR" sz="2800" dirty="0" err="1"/>
              <a:t>IgE</a:t>
            </a:r>
            <a:r>
              <a:rPr lang="tr-TR" sz="2800" dirty="0"/>
              <a:t>. </a:t>
            </a:r>
            <a:r>
              <a:rPr lang="tr-TR" sz="2800" dirty="0" err="1"/>
              <a:t>IgE</a:t>
            </a:r>
            <a:r>
              <a:rPr lang="tr-TR" sz="2800" dirty="0"/>
              <a:t> </a:t>
            </a:r>
            <a:r>
              <a:rPr lang="tr-TR" sz="2800" dirty="0" err="1"/>
              <a:t>antibodies</a:t>
            </a:r>
            <a:r>
              <a:rPr lang="tr-TR" sz="2800" dirty="0"/>
              <a:t> </a:t>
            </a:r>
            <a:r>
              <a:rPr lang="tr-TR" sz="2800" dirty="0" err="1"/>
              <a:t>are</a:t>
            </a:r>
            <a:r>
              <a:rPr lang="tr-TR" sz="2800" dirty="0"/>
              <a:t> </a:t>
            </a:r>
            <a:r>
              <a:rPr lang="tr-TR" sz="2800" dirty="0" err="1"/>
              <a:t>produced</a:t>
            </a:r>
            <a:r>
              <a:rPr lang="tr-TR" sz="2800" dirty="0"/>
              <a:t> </a:t>
            </a:r>
            <a:r>
              <a:rPr lang="tr-TR" sz="2800" dirty="0" err="1"/>
              <a:t>by</a:t>
            </a:r>
            <a:r>
              <a:rPr lang="tr-TR" sz="2800" dirty="0"/>
              <a:t> B </a:t>
            </a:r>
            <a:r>
              <a:rPr lang="tr-TR" sz="2800" dirty="0" err="1"/>
              <a:t>cells</a:t>
            </a:r>
            <a:r>
              <a:rPr lang="tr-TR" sz="2800" dirty="0"/>
              <a:t>.</a:t>
            </a:r>
            <a:endParaRPr sz="21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0172" y="841525"/>
            <a:ext cx="8027708" cy="540750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7422" y="1052736"/>
            <a:ext cx="8333540" cy="455912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40893" y="714562"/>
            <a:ext cx="2463165" cy="5187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z="3200" spc="35" dirty="0">
                <a:latin typeface="Calibri Light"/>
                <a:cs typeface="Calibri Light"/>
              </a:rPr>
              <a:t>Mast</a:t>
            </a:r>
            <a:r>
              <a:rPr sz="3200" spc="-25" dirty="0">
                <a:latin typeface="Calibri Light"/>
                <a:cs typeface="Calibri Light"/>
              </a:rPr>
              <a:t> </a:t>
            </a:r>
            <a:r>
              <a:rPr lang="tr-TR" sz="3200" spc="30" dirty="0" err="1">
                <a:latin typeface="Calibri Light"/>
                <a:cs typeface="Calibri Light"/>
              </a:rPr>
              <a:t>cells</a:t>
            </a:r>
            <a:endParaRPr sz="3200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390" y="1795779"/>
            <a:ext cx="7649845" cy="3590727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84150" marR="6985" indent="-171450">
              <a:lnSpc>
                <a:spcPts val="3000"/>
              </a:lnSpc>
              <a:spcBef>
                <a:spcPts val="500"/>
              </a:spcBef>
              <a:buClr>
                <a:srgbClr val="000000"/>
              </a:buClr>
              <a:buFont typeface="Arial MT"/>
              <a:buChar char="•"/>
              <a:tabLst>
                <a:tab pos="184150" algn="l"/>
              </a:tabLst>
            </a:pPr>
            <a:r>
              <a:rPr lang="tr-TR" sz="2800" dirty="0" err="1"/>
              <a:t>In</a:t>
            </a:r>
            <a:r>
              <a:rPr lang="tr-TR" sz="2800" dirty="0"/>
              <a:t> </a:t>
            </a:r>
            <a:r>
              <a:rPr lang="tr-TR" sz="2800" dirty="0" err="1"/>
              <a:t>allergic</a:t>
            </a:r>
            <a:r>
              <a:rPr lang="tr-TR" sz="2800" dirty="0"/>
              <a:t> </a:t>
            </a:r>
            <a:r>
              <a:rPr lang="tr-TR" sz="2800" dirty="0" err="1"/>
              <a:t>reactions</a:t>
            </a:r>
            <a:r>
              <a:rPr lang="tr-TR" sz="2800" dirty="0"/>
              <a:t>, </a:t>
            </a:r>
            <a:r>
              <a:rPr lang="tr-TR" sz="2800" dirty="0" err="1"/>
              <a:t>mast</a:t>
            </a:r>
            <a:r>
              <a:rPr lang="tr-TR" sz="2800" dirty="0"/>
              <a:t> </a:t>
            </a:r>
            <a:r>
              <a:rPr lang="tr-TR" sz="2800" dirty="0" err="1"/>
              <a:t>cells</a:t>
            </a:r>
            <a:r>
              <a:rPr lang="tr-TR" sz="2800" dirty="0"/>
              <a:t> </a:t>
            </a:r>
            <a:r>
              <a:rPr lang="tr-TR" sz="2800" dirty="0" err="1"/>
              <a:t>remain</a:t>
            </a:r>
            <a:r>
              <a:rPr lang="tr-TR" sz="2800" dirty="0"/>
              <a:t> </a:t>
            </a:r>
            <a:r>
              <a:rPr lang="tr-TR" sz="2800" dirty="0" err="1"/>
              <a:t>inactive</a:t>
            </a:r>
            <a:r>
              <a:rPr lang="tr-TR" sz="2800" dirty="0"/>
              <a:t> </a:t>
            </a:r>
            <a:r>
              <a:rPr lang="tr-TR" sz="2800" dirty="0" err="1"/>
              <a:t>until</a:t>
            </a:r>
            <a:r>
              <a:rPr lang="tr-TR" sz="2800" dirty="0"/>
              <a:t> an </a:t>
            </a:r>
            <a:r>
              <a:rPr lang="tr-TR" sz="2800" dirty="0" err="1"/>
              <a:t>allergen</a:t>
            </a:r>
            <a:r>
              <a:rPr lang="tr-TR" sz="2800" dirty="0"/>
              <a:t> </a:t>
            </a:r>
            <a:r>
              <a:rPr lang="tr-TR" sz="2800" dirty="0" err="1"/>
              <a:t>binds</a:t>
            </a:r>
            <a:r>
              <a:rPr lang="tr-TR" sz="2800" dirty="0"/>
              <a:t> </a:t>
            </a:r>
            <a:r>
              <a:rPr lang="tr-TR" sz="2800" dirty="0" err="1"/>
              <a:t>to</a:t>
            </a:r>
            <a:r>
              <a:rPr lang="tr-TR" sz="2800" dirty="0"/>
              <a:t> an </a:t>
            </a:r>
            <a:r>
              <a:rPr lang="tr-TR" sz="2800" dirty="0" err="1"/>
              <a:t>IgE</a:t>
            </a:r>
            <a:r>
              <a:rPr lang="tr-TR" sz="2800" dirty="0"/>
              <a:t>. </a:t>
            </a:r>
            <a:r>
              <a:rPr lang="tr-TR" sz="2800" dirty="0" err="1"/>
              <a:t>Allergens</a:t>
            </a:r>
            <a:r>
              <a:rPr lang="tr-TR" sz="2800" dirty="0"/>
              <a:t> </a:t>
            </a:r>
            <a:r>
              <a:rPr lang="tr-TR" sz="2800" dirty="0" err="1"/>
              <a:t>are</a:t>
            </a:r>
            <a:r>
              <a:rPr lang="tr-TR" sz="2800" dirty="0"/>
              <a:t> </a:t>
            </a:r>
            <a:r>
              <a:rPr lang="tr-TR" sz="2800" dirty="0" err="1"/>
              <a:t>usually</a:t>
            </a:r>
            <a:r>
              <a:rPr lang="tr-TR" sz="2800" dirty="0"/>
              <a:t> </a:t>
            </a:r>
            <a:r>
              <a:rPr lang="tr-TR" sz="2800" dirty="0" err="1"/>
              <a:t>proteins</a:t>
            </a:r>
            <a:r>
              <a:rPr lang="tr-TR" sz="2800" dirty="0"/>
              <a:t> </a:t>
            </a:r>
            <a:r>
              <a:rPr lang="tr-TR" sz="2800" dirty="0" err="1"/>
              <a:t>or</a:t>
            </a:r>
            <a:r>
              <a:rPr lang="tr-TR" sz="2800" dirty="0"/>
              <a:t> </a:t>
            </a:r>
            <a:r>
              <a:rPr lang="tr-TR" sz="2800" dirty="0" err="1"/>
              <a:t>polysaccharides</a:t>
            </a:r>
            <a:r>
              <a:rPr lang="tr-TR" sz="2800" dirty="0"/>
              <a:t>.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allergen</a:t>
            </a:r>
            <a:r>
              <a:rPr lang="tr-TR" sz="2800" dirty="0"/>
              <a:t> </a:t>
            </a:r>
            <a:r>
              <a:rPr lang="tr-TR" sz="2800" dirty="0" err="1"/>
              <a:t>binds</a:t>
            </a:r>
            <a:r>
              <a:rPr lang="tr-TR" sz="2800" dirty="0"/>
              <a:t> </a:t>
            </a:r>
            <a:r>
              <a:rPr lang="tr-TR" sz="2800" dirty="0" err="1"/>
              <a:t>to</a:t>
            </a:r>
            <a:r>
              <a:rPr lang="tr-TR" sz="2800" dirty="0"/>
              <a:t> </a:t>
            </a:r>
            <a:r>
              <a:rPr lang="tr-TR" sz="2800" dirty="0" err="1"/>
              <a:t>IgE</a:t>
            </a:r>
            <a:r>
              <a:rPr lang="tr-TR" sz="2800" dirty="0"/>
              <a:t> on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surface</a:t>
            </a:r>
            <a:r>
              <a:rPr lang="tr-TR" sz="2800" dirty="0"/>
              <a:t> of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mast</a:t>
            </a:r>
            <a:r>
              <a:rPr lang="tr-TR" sz="2800" dirty="0"/>
              <a:t> </a:t>
            </a:r>
            <a:r>
              <a:rPr lang="tr-TR" sz="2800" dirty="0" err="1"/>
              <a:t>cell</a:t>
            </a:r>
            <a:r>
              <a:rPr lang="tr-TR" sz="2800" dirty="0"/>
              <a:t> </a:t>
            </a:r>
            <a:r>
              <a:rPr lang="tr-TR" sz="2800" dirty="0" err="1"/>
              <a:t>via</a:t>
            </a:r>
            <a:r>
              <a:rPr lang="tr-TR" sz="2800" dirty="0"/>
              <a:t>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Fab</a:t>
            </a:r>
            <a:r>
              <a:rPr lang="tr-TR" sz="2800" dirty="0"/>
              <a:t> </a:t>
            </a:r>
            <a:r>
              <a:rPr lang="tr-TR" sz="2800" dirty="0" err="1"/>
              <a:t>portion</a:t>
            </a:r>
            <a:r>
              <a:rPr lang="tr-TR" sz="2800" dirty="0"/>
              <a:t>. </a:t>
            </a:r>
          </a:p>
          <a:p>
            <a:pPr marL="184150" marR="6985" indent="-171450">
              <a:lnSpc>
                <a:spcPts val="3000"/>
              </a:lnSpc>
              <a:spcBef>
                <a:spcPts val="500"/>
              </a:spcBef>
              <a:buClr>
                <a:srgbClr val="000000"/>
              </a:buClr>
              <a:buFont typeface="Arial MT"/>
              <a:buChar char="•"/>
              <a:tabLst>
                <a:tab pos="184150" algn="l"/>
              </a:tabLst>
            </a:pPr>
            <a:r>
              <a:rPr lang="tr-TR" sz="2800" dirty="0" err="1"/>
              <a:t>According</a:t>
            </a:r>
            <a:r>
              <a:rPr lang="tr-TR" sz="2800" dirty="0"/>
              <a:t> </a:t>
            </a:r>
            <a:r>
              <a:rPr lang="tr-TR" sz="2800" dirty="0" err="1"/>
              <a:t>to</a:t>
            </a:r>
            <a:r>
              <a:rPr lang="tr-TR" sz="2800" dirty="0"/>
              <a:t>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findings</a:t>
            </a:r>
            <a:r>
              <a:rPr lang="tr-TR" sz="2800" dirty="0"/>
              <a:t>,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mast</a:t>
            </a:r>
            <a:r>
              <a:rPr lang="tr-TR" sz="2800" dirty="0"/>
              <a:t> </a:t>
            </a:r>
            <a:r>
              <a:rPr lang="tr-TR" sz="2800" dirty="0" err="1"/>
              <a:t>cell</a:t>
            </a:r>
            <a:r>
              <a:rPr lang="tr-TR" sz="2800" dirty="0"/>
              <a:t> is </a:t>
            </a:r>
            <a:r>
              <a:rPr lang="tr-TR" sz="2800" dirty="0" err="1"/>
              <a:t>activated</a:t>
            </a:r>
            <a:r>
              <a:rPr lang="tr-TR" sz="2800" dirty="0"/>
              <a:t> as a </a:t>
            </a:r>
            <a:r>
              <a:rPr lang="tr-TR" sz="2800" dirty="0" err="1"/>
              <a:t>result</a:t>
            </a:r>
            <a:r>
              <a:rPr lang="tr-TR" sz="2800" dirty="0"/>
              <a:t> of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binding</a:t>
            </a:r>
            <a:r>
              <a:rPr lang="tr-TR" sz="2800" dirty="0"/>
              <a:t> of </a:t>
            </a:r>
            <a:r>
              <a:rPr lang="tr-TR" sz="2800" dirty="0" err="1"/>
              <a:t>antigens</a:t>
            </a:r>
            <a:r>
              <a:rPr lang="tr-TR" sz="2800" dirty="0"/>
              <a:t> (</a:t>
            </a:r>
            <a:r>
              <a:rPr lang="tr-TR" sz="2800" dirty="0" err="1"/>
              <a:t>ie</a:t>
            </a:r>
            <a:r>
              <a:rPr lang="tr-TR" sz="2800" dirty="0"/>
              <a:t>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formation</a:t>
            </a:r>
            <a:r>
              <a:rPr lang="tr-TR" sz="2800" dirty="0"/>
              <a:t> of </a:t>
            </a:r>
            <a:r>
              <a:rPr lang="tr-TR" sz="2800" dirty="0" err="1"/>
              <a:t>cross-links</a:t>
            </a:r>
            <a:r>
              <a:rPr lang="tr-TR" sz="2800" dirty="0"/>
              <a:t>) </a:t>
            </a:r>
            <a:r>
              <a:rPr lang="tr-TR" sz="2800" dirty="0" err="1"/>
              <a:t>to</a:t>
            </a:r>
            <a:r>
              <a:rPr lang="tr-TR" sz="2800" dirty="0"/>
              <a:t> </a:t>
            </a:r>
            <a:r>
              <a:rPr lang="tr-TR" sz="2800" dirty="0" err="1"/>
              <a:t>two</a:t>
            </a:r>
            <a:r>
              <a:rPr lang="tr-TR" sz="2800" dirty="0"/>
              <a:t> </a:t>
            </a:r>
            <a:r>
              <a:rPr lang="tr-TR" sz="2800" dirty="0" err="1"/>
              <a:t>or</a:t>
            </a:r>
            <a:r>
              <a:rPr lang="tr-TR" sz="2800" dirty="0"/>
              <a:t> </a:t>
            </a:r>
            <a:r>
              <a:rPr lang="tr-TR" sz="2800" dirty="0" err="1"/>
              <a:t>more</a:t>
            </a:r>
            <a:r>
              <a:rPr lang="tr-TR" sz="2800" dirty="0"/>
              <a:t> </a:t>
            </a:r>
            <a:r>
              <a:rPr lang="tr-TR" sz="2800" dirty="0" err="1"/>
              <a:t>IgE</a:t>
            </a:r>
            <a:r>
              <a:rPr lang="tr-TR" sz="2800" dirty="0"/>
              <a:t> </a:t>
            </a:r>
            <a:r>
              <a:rPr lang="tr-TR" sz="2800" dirty="0" err="1"/>
              <a:t>molecules</a:t>
            </a:r>
            <a:r>
              <a:rPr lang="tr-TR" sz="2800" dirty="0"/>
              <a:t>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90825" y="714562"/>
            <a:ext cx="3561715" cy="5713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tr-TR" spc="30" dirty="0" err="1">
                <a:latin typeface="Calibri Light"/>
                <a:cs typeface="Calibri Light"/>
              </a:rPr>
              <a:t>Hipersensitivity</a:t>
            </a:r>
            <a:endParaRPr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762000" y="2057400"/>
            <a:ext cx="7827011" cy="3273203"/>
          </a:xfrm>
          <a:prstGeom prst="rect">
            <a:avLst/>
          </a:prstGeom>
        </p:spPr>
        <p:txBody>
          <a:bodyPr vert="horz" wrap="square" lIns="0" tIns="94614" rIns="0" bIns="0" rtlCol="0">
            <a:spAutoFit/>
          </a:bodyPr>
          <a:lstStyle/>
          <a:p>
            <a:pPr marL="184150" marR="5080" indent="-171450" algn="just">
              <a:lnSpc>
                <a:spcPct val="150000"/>
              </a:lnSpc>
              <a:spcBef>
                <a:spcPts val="145"/>
              </a:spcBef>
              <a:buFont typeface="Arial MT"/>
              <a:buChar char="•"/>
              <a:tabLst>
                <a:tab pos="184150" algn="l"/>
              </a:tabLst>
            </a:pPr>
            <a:r>
              <a:rPr lang="tr-TR" sz="2800" dirty="0" err="1"/>
              <a:t>Hypersensitivity</a:t>
            </a:r>
            <a:r>
              <a:rPr lang="tr-TR" sz="2800" dirty="0"/>
              <a:t> is </a:t>
            </a:r>
            <a:r>
              <a:rPr lang="tr-TR" sz="2800" dirty="0" err="1"/>
              <a:t>called</a:t>
            </a:r>
            <a:r>
              <a:rPr lang="tr-TR" sz="2800" dirty="0"/>
              <a:t> an </a:t>
            </a:r>
            <a:r>
              <a:rPr lang="tr-TR" sz="2800" dirty="0" err="1"/>
              <a:t>excessive</a:t>
            </a:r>
            <a:r>
              <a:rPr lang="tr-TR" sz="2800" dirty="0"/>
              <a:t>, </a:t>
            </a:r>
            <a:r>
              <a:rPr lang="tr-TR" sz="2800" dirty="0" err="1"/>
              <a:t>undesirable</a:t>
            </a:r>
            <a:r>
              <a:rPr lang="tr-TR" sz="2800" dirty="0"/>
              <a:t> (</a:t>
            </a:r>
            <a:r>
              <a:rPr lang="tr-TR" sz="2800" dirty="0" err="1"/>
              <a:t>dangerous</a:t>
            </a:r>
            <a:r>
              <a:rPr lang="tr-TR" sz="2800" dirty="0"/>
              <a:t>, </a:t>
            </a:r>
            <a:r>
              <a:rPr lang="tr-TR" sz="2800" dirty="0" err="1"/>
              <a:t>disturbing</a:t>
            </a:r>
            <a:r>
              <a:rPr lang="tr-TR" sz="2800" dirty="0"/>
              <a:t> </a:t>
            </a:r>
            <a:r>
              <a:rPr lang="tr-TR" sz="2800" dirty="0" err="1"/>
              <a:t>and</a:t>
            </a:r>
            <a:r>
              <a:rPr lang="tr-TR" sz="2800" dirty="0"/>
              <a:t> </a:t>
            </a:r>
            <a:r>
              <a:rPr lang="tr-TR" sz="2800" dirty="0" err="1"/>
              <a:t>sometimes</a:t>
            </a:r>
            <a:r>
              <a:rPr lang="tr-TR" sz="2800" dirty="0"/>
              <a:t> </a:t>
            </a:r>
            <a:r>
              <a:rPr lang="tr-TR" sz="2800" dirty="0" err="1"/>
              <a:t>fatal</a:t>
            </a:r>
            <a:r>
              <a:rPr lang="tr-TR" sz="2800" dirty="0"/>
              <a:t>) </a:t>
            </a:r>
            <a:r>
              <a:rPr lang="tr-TR" sz="2800" dirty="0" err="1"/>
              <a:t>reaction</a:t>
            </a:r>
            <a:r>
              <a:rPr lang="tr-TR" sz="2800" dirty="0"/>
              <a:t> of normal </a:t>
            </a:r>
            <a:r>
              <a:rPr lang="tr-TR" sz="2800" dirty="0" err="1"/>
              <a:t>immune</a:t>
            </a:r>
            <a:r>
              <a:rPr lang="tr-TR" sz="2800" dirty="0"/>
              <a:t> </a:t>
            </a:r>
            <a:r>
              <a:rPr lang="tr-TR" sz="2800" dirty="0" err="1"/>
              <a:t>system</a:t>
            </a:r>
            <a:r>
              <a:rPr lang="tr-TR" sz="2800" dirty="0"/>
              <a:t> </a:t>
            </a:r>
            <a:r>
              <a:rPr lang="tr-TR" sz="2800" dirty="0" err="1"/>
              <a:t>components</a:t>
            </a:r>
            <a:r>
              <a:rPr lang="tr-TR" sz="2800" dirty="0"/>
              <a:t>. </a:t>
            </a:r>
          </a:p>
          <a:p>
            <a:pPr marL="184150" marR="5080" indent="-171450" algn="just">
              <a:lnSpc>
                <a:spcPct val="150000"/>
              </a:lnSpc>
              <a:spcBef>
                <a:spcPts val="145"/>
              </a:spcBef>
              <a:buFont typeface="Arial MT"/>
              <a:buChar char="•"/>
              <a:tabLst>
                <a:tab pos="184150" algn="l"/>
              </a:tabLst>
            </a:pPr>
            <a:r>
              <a:rPr lang="tr-TR" sz="2800" u="none" dirty="0" err="1">
                <a:solidFill>
                  <a:srgbClr val="0070C0"/>
                </a:solidFill>
              </a:rPr>
              <a:t>In</a:t>
            </a:r>
            <a:r>
              <a:rPr lang="tr-TR" sz="2800" u="none" dirty="0">
                <a:solidFill>
                  <a:srgbClr val="0070C0"/>
                </a:solidFill>
              </a:rPr>
              <a:t> </a:t>
            </a:r>
            <a:r>
              <a:rPr lang="tr-TR" sz="2800" u="none" dirty="0" err="1">
                <a:solidFill>
                  <a:srgbClr val="0070C0"/>
                </a:solidFill>
              </a:rPr>
              <a:t>order</a:t>
            </a:r>
            <a:r>
              <a:rPr lang="tr-TR" sz="2800" u="none" dirty="0">
                <a:solidFill>
                  <a:srgbClr val="0070C0"/>
                </a:solidFill>
              </a:rPr>
              <a:t> </a:t>
            </a:r>
            <a:r>
              <a:rPr lang="tr-TR" sz="2800" u="none" dirty="0" err="1">
                <a:solidFill>
                  <a:srgbClr val="0070C0"/>
                </a:solidFill>
              </a:rPr>
              <a:t>for</a:t>
            </a:r>
            <a:r>
              <a:rPr lang="tr-TR" sz="2800" u="none" dirty="0">
                <a:solidFill>
                  <a:srgbClr val="0070C0"/>
                </a:solidFill>
              </a:rPr>
              <a:t> a </a:t>
            </a:r>
            <a:r>
              <a:rPr lang="tr-TR" sz="2800" u="none" dirty="0" err="1">
                <a:solidFill>
                  <a:srgbClr val="0070C0"/>
                </a:solidFill>
              </a:rPr>
              <a:t>hypersensitive</a:t>
            </a:r>
            <a:r>
              <a:rPr lang="tr-TR" sz="2800" u="none" dirty="0">
                <a:solidFill>
                  <a:srgbClr val="0070C0"/>
                </a:solidFill>
              </a:rPr>
              <a:t> </a:t>
            </a:r>
            <a:r>
              <a:rPr lang="tr-TR" sz="2800" u="none" dirty="0" err="1">
                <a:solidFill>
                  <a:srgbClr val="0070C0"/>
                </a:solidFill>
              </a:rPr>
              <a:t>reaction</a:t>
            </a:r>
            <a:r>
              <a:rPr lang="tr-TR" sz="2800" u="none" dirty="0">
                <a:solidFill>
                  <a:srgbClr val="0070C0"/>
                </a:solidFill>
              </a:rPr>
              <a:t> </a:t>
            </a:r>
            <a:r>
              <a:rPr lang="tr-TR" sz="2800" u="none" dirty="0" err="1">
                <a:solidFill>
                  <a:srgbClr val="0070C0"/>
                </a:solidFill>
              </a:rPr>
              <a:t>to</a:t>
            </a:r>
            <a:r>
              <a:rPr lang="tr-TR" sz="2800" u="none" dirty="0">
                <a:solidFill>
                  <a:srgbClr val="0070C0"/>
                </a:solidFill>
              </a:rPr>
              <a:t> </a:t>
            </a:r>
            <a:r>
              <a:rPr lang="tr-TR" sz="2800" u="none" dirty="0" err="1">
                <a:solidFill>
                  <a:srgbClr val="0070C0"/>
                </a:solidFill>
              </a:rPr>
              <a:t>develop</a:t>
            </a:r>
            <a:r>
              <a:rPr lang="tr-TR" sz="2800" u="none" dirty="0">
                <a:solidFill>
                  <a:srgbClr val="0070C0"/>
                </a:solidFill>
              </a:rPr>
              <a:t>, </a:t>
            </a:r>
            <a:r>
              <a:rPr lang="tr-TR" sz="2800" u="none" dirty="0" err="1">
                <a:solidFill>
                  <a:srgbClr val="0070C0"/>
                </a:solidFill>
              </a:rPr>
              <a:t>the</a:t>
            </a:r>
            <a:r>
              <a:rPr lang="tr-TR" sz="2800" u="none" dirty="0">
                <a:solidFill>
                  <a:srgbClr val="0070C0"/>
                </a:solidFill>
              </a:rPr>
              <a:t> </a:t>
            </a:r>
            <a:r>
              <a:rPr lang="tr-TR" sz="2800" u="none" dirty="0" err="1">
                <a:solidFill>
                  <a:srgbClr val="0070C0"/>
                </a:solidFill>
              </a:rPr>
              <a:t>host</a:t>
            </a:r>
            <a:r>
              <a:rPr lang="tr-TR" sz="2800" u="none" dirty="0">
                <a:solidFill>
                  <a:srgbClr val="0070C0"/>
                </a:solidFill>
              </a:rPr>
              <a:t> </a:t>
            </a:r>
            <a:r>
              <a:rPr lang="tr-TR" sz="2800" u="none" dirty="0" err="1">
                <a:solidFill>
                  <a:srgbClr val="0070C0"/>
                </a:solidFill>
              </a:rPr>
              <a:t>must</a:t>
            </a:r>
            <a:r>
              <a:rPr lang="tr-TR" sz="2800" u="none" dirty="0">
                <a:solidFill>
                  <a:srgbClr val="0070C0"/>
                </a:solidFill>
              </a:rPr>
              <a:t> </a:t>
            </a:r>
            <a:r>
              <a:rPr lang="tr-TR" sz="2800" u="none" dirty="0" err="1">
                <a:solidFill>
                  <a:srgbClr val="0070C0"/>
                </a:solidFill>
              </a:rPr>
              <a:t>become</a:t>
            </a:r>
            <a:r>
              <a:rPr lang="tr-TR" sz="2800" u="none" dirty="0">
                <a:solidFill>
                  <a:srgbClr val="0070C0"/>
                </a:solidFill>
              </a:rPr>
              <a:t> </a:t>
            </a:r>
            <a:r>
              <a:rPr lang="tr-TR" sz="2800" u="none" dirty="0" err="1">
                <a:solidFill>
                  <a:srgbClr val="0070C0"/>
                </a:solidFill>
              </a:rPr>
              <a:t>sensitized</a:t>
            </a:r>
            <a:r>
              <a:rPr lang="tr-TR" sz="2800" u="none" dirty="0">
                <a:solidFill>
                  <a:srgbClr val="0070C0"/>
                </a:solidFill>
              </a:rPr>
              <a:t> (</a:t>
            </a:r>
            <a:r>
              <a:rPr lang="tr-TR" sz="2800" u="none" dirty="0" err="1">
                <a:solidFill>
                  <a:srgbClr val="0070C0"/>
                </a:solidFill>
              </a:rPr>
              <a:t>immune</a:t>
            </a:r>
            <a:r>
              <a:rPr lang="tr-TR" sz="2800" u="none" dirty="0">
                <a:solidFill>
                  <a:srgbClr val="0070C0"/>
                </a:solidFill>
              </a:rPr>
              <a:t>).</a:t>
            </a:r>
            <a:endParaRPr sz="2800" b="0" u="none" spc="-40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5837" y="620688"/>
            <a:ext cx="7732322" cy="316801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29732" y="4483909"/>
            <a:ext cx="7108393" cy="188805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0972" y="223867"/>
            <a:ext cx="7382178" cy="639388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25044"/>
            <a:ext cx="22428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0" dirty="0">
                <a:solidFill>
                  <a:srgbClr val="C00000"/>
                </a:solidFill>
                <a:latin typeface="Calibri Light"/>
                <a:cs typeface="Calibri Light"/>
              </a:rPr>
              <a:t>Mast</a:t>
            </a:r>
            <a:r>
              <a:rPr sz="3000" spc="-90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lang="tr-TR" sz="3000" spc="-5" dirty="0" err="1">
                <a:solidFill>
                  <a:srgbClr val="C00000"/>
                </a:solidFill>
                <a:latin typeface="Calibri Light"/>
                <a:cs typeface="Calibri Light"/>
              </a:rPr>
              <a:t>cells</a:t>
            </a:r>
            <a:endParaRPr sz="3000" dirty="0">
              <a:solidFill>
                <a:srgbClr val="C00000"/>
              </a:solidFill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735075"/>
            <a:ext cx="7894955" cy="6027291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84150" marR="5080" indent="-171450">
              <a:lnSpc>
                <a:spcPts val="3000"/>
              </a:lnSpc>
              <a:spcBef>
                <a:spcPts val="500"/>
              </a:spcBef>
              <a:buFont typeface="Arial MT"/>
              <a:buChar char="•"/>
              <a:tabLst>
                <a:tab pos="184150" algn="l"/>
              </a:tabLst>
            </a:pPr>
            <a:r>
              <a:rPr lang="tr-TR" sz="2800" dirty="0" err="1"/>
              <a:t>Some</a:t>
            </a:r>
            <a:r>
              <a:rPr lang="tr-TR" sz="2800" dirty="0"/>
              <a:t> of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molecules</a:t>
            </a:r>
            <a:r>
              <a:rPr lang="tr-TR" sz="2800" dirty="0"/>
              <a:t> </a:t>
            </a:r>
            <a:r>
              <a:rPr lang="tr-TR" sz="2800" dirty="0" err="1"/>
              <a:t>released</a:t>
            </a:r>
            <a:r>
              <a:rPr lang="tr-TR" sz="2800" dirty="0"/>
              <a:t> </a:t>
            </a:r>
            <a:r>
              <a:rPr lang="tr-TR" sz="2800" dirty="0" err="1"/>
              <a:t>into</a:t>
            </a:r>
            <a:r>
              <a:rPr lang="tr-TR" sz="2800" dirty="0"/>
              <a:t>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intercellular</a:t>
            </a:r>
            <a:r>
              <a:rPr lang="tr-TR" sz="2800" dirty="0"/>
              <a:t> </a:t>
            </a:r>
            <a:r>
              <a:rPr lang="tr-TR" sz="2800" dirty="0" err="1"/>
              <a:t>environment</a:t>
            </a:r>
            <a:r>
              <a:rPr lang="tr-TR" sz="2800" dirty="0"/>
              <a:t> as a </a:t>
            </a:r>
            <a:r>
              <a:rPr lang="tr-TR" sz="2800" dirty="0" err="1"/>
              <a:t>result</a:t>
            </a:r>
            <a:r>
              <a:rPr lang="tr-TR" sz="2800" dirty="0"/>
              <a:t> of </a:t>
            </a:r>
            <a:r>
              <a:rPr lang="tr-TR" sz="2800" dirty="0" err="1"/>
              <a:t>activation</a:t>
            </a:r>
            <a:r>
              <a:rPr lang="tr-TR" sz="2800" dirty="0"/>
              <a:t>: </a:t>
            </a:r>
          </a:p>
          <a:p>
            <a:pPr marL="184150" marR="5080" indent="-171450">
              <a:lnSpc>
                <a:spcPts val="3000"/>
              </a:lnSpc>
              <a:spcBef>
                <a:spcPts val="500"/>
              </a:spcBef>
              <a:buFont typeface="Arial MT"/>
              <a:buChar char="•"/>
              <a:tabLst>
                <a:tab pos="184150" algn="l"/>
              </a:tabLst>
            </a:pPr>
            <a:r>
              <a:rPr lang="tr-TR" sz="2800" dirty="0" err="1"/>
              <a:t>Pre-synthesized</a:t>
            </a:r>
            <a:r>
              <a:rPr lang="tr-TR" sz="2800" dirty="0"/>
              <a:t> </a:t>
            </a:r>
            <a:r>
              <a:rPr lang="tr-TR" sz="2800" dirty="0" err="1"/>
              <a:t>and</a:t>
            </a:r>
            <a:r>
              <a:rPr lang="tr-TR" sz="2800" dirty="0"/>
              <a:t> </a:t>
            </a:r>
            <a:r>
              <a:rPr lang="tr-TR" sz="2800" dirty="0" err="1"/>
              <a:t>stored</a:t>
            </a:r>
            <a:r>
              <a:rPr lang="tr-TR" sz="2800" dirty="0"/>
              <a:t> in </a:t>
            </a:r>
            <a:r>
              <a:rPr lang="tr-TR" sz="2800" dirty="0" err="1"/>
              <a:t>granules</a:t>
            </a:r>
            <a:r>
              <a:rPr lang="tr-TR" sz="2800" dirty="0"/>
              <a:t>: </a:t>
            </a:r>
          </a:p>
          <a:p>
            <a:pPr marL="641350" marR="5080" lvl="1" indent="-171450">
              <a:lnSpc>
                <a:spcPts val="3000"/>
              </a:lnSpc>
              <a:spcBef>
                <a:spcPts val="500"/>
              </a:spcBef>
              <a:buFont typeface="Arial MT"/>
              <a:buChar char="•"/>
              <a:tabLst>
                <a:tab pos="184150" algn="l"/>
              </a:tabLst>
            </a:pPr>
            <a:r>
              <a:rPr lang="tr-TR" sz="2800" dirty="0" err="1"/>
              <a:t>histamine</a:t>
            </a:r>
            <a:r>
              <a:rPr lang="tr-TR" sz="2800" dirty="0"/>
              <a:t> </a:t>
            </a:r>
          </a:p>
          <a:p>
            <a:pPr marL="641350" marR="5080" lvl="1" indent="-171450">
              <a:lnSpc>
                <a:spcPts val="3000"/>
              </a:lnSpc>
              <a:spcBef>
                <a:spcPts val="500"/>
              </a:spcBef>
              <a:buFont typeface="Arial MT"/>
              <a:buChar char="•"/>
              <a:tabLst>
                <a:tab pos="184150" algn="l"/>
              </a:tabLst>
            </a:pPr>
            <a:r>
              <a:rPr lang="tr-TR" sz="2800" dirty="0" err="1"/>
              <a:t>proteoglycans</a:t>
            </a:r>
            <a:r>
              <a:rPr lang="tr-TR" sz="2800" dirty="0"/>
              <a:t>, </a:t>
            </a:r>
          </a:p>
          <a:p>
            <a:pPr marL="641350" marR="5080" lvl="1" indent="-171450">
              <a:lnSpc>
                <a:spcPts val="3000"/>
              </a:lnSpc>
              <a:spcBef>
                <a:spcPts val="500"/>
              </a:spcBef>
              <a:buFont typeface="Arial MT"/>
              <a:buChar char="•"/>
              <a:tabLst>
                <a:tab pos="184150" algn="l"/>
              </a:tabLst>
            </a:pPr>
            <a:r>
              <a:rPr lang="tr-TR" sz="2800" dirty="0" err="1"/>
              <a:t>mainly</a:t>
            </a:r>
            <a:r>
              <a:rPr lang="tr-TR" sz="2800" dirty="0"/>
              <a:t> </a:t>
            </a:r>
            <a:r>
              <a:rPr lang="tr-TR" sz="2800" dirty="0" err="1"/>
              <a:t>heparin</a:t>
            </a:r>
            <a:r>
              <a:rPr lang="tr-TR" sz="2800" dirty="0"/>
              <a:t> serine </a:t>
            </a:r>
            <a:r>
              <a:rPr lang="tr-TR" sz="2800" dirty="0" err="1"/>
              <a:t>proteases</a:t>
            </a:r>
            <a:r>
              <a:rPr lang="tr-TR" sz="2800" dirty="0"/>
              <a:t> </a:t>
            </a:r>
          </a:p>
          <a:p>
            <a:pPr marL="184150" marR="5080" indent="-171450">
              <a:lnSpc>
                <a:spcPts val="3000"/>
              </a:lnSpc>
              <a:spcBef>
                <a:spcPts val="500"/>
              </a:spcBef>
              <a:buFont typeface="Arial MT"/>
              <a:buChar char="•"/>
              <a:tabLst>
                <a:tab pos="184150" algn="l"/>
              </a:tabLst>
            </a:pPr>
            <a:r>
              <a:rPr lang="tr-TR" sz="2800" dirty="0" err="1"/>
              <a:t>Synthesized</a:t>
            </a:r>
            <a:r>
              <a:rPr lang="tr-TR" sz="2800" dirty="0"/>
              <a:t> </a:t>
            </a:r>
            <a:r>
              <a:rPr lang="tr-TR" sz="2800" dirty="0" err="1"/>
              <a:t>after</a:t>
            </a:r>
            <a:r>
              <a:rPr lang="tr-TR" sz="2800" dirty="0"/>
              <a:t> </a:t>
            </a:r>
            <a:r>
              <a:rPr lang="tr-TR" sz="2800" dirty="0" err="1"/>
              <a:t>stimulation</a:t>
            </a:r>
            <a:r>
              <a:rPr lang="tr-TR" sz="2800" dirty="0"/>
              <a:t> </a:t>
            </a:r>
            <a:r>
              <a:rPr lang="tr-TR" sz="2800" dirty="0" err="1"/>
              <a:t>and</a:t>
            </a:r>
            <a:r>
              <a:rPr lang="tr-TR" sz="2800" dirty="0"/>
              <a:t> </a:t>
            </a:r>
            <a:r>
              <a:rPr lang="tr-TR" sz="2800" dirty="0" err="1"/>
              <a:t>immediately</a:t>
            </a:r>
            <a:r>
              <a:rPr lang="tr-TR" sz="2800" dirty="0"/>
              <a:t> </a:t>
            </a:r>
            <a:r>
              <a:rPr lang="tr-TR" sz="2800" dirty="0" err="1"/>
              <a:t>released</a:t>
            </a:r>
            <a:r>
              <a:rPr lang="tr-TR" sz="2800" dirty="0"/>
              <a:t>: </a:t>
            </a:r>
          </a:p>
          <a:p>
            <a:pPr marL="641350" marR="5080" lvl="1" indent="-171450">
              <a:lnSpc>
                <a:spcPts val="3000"/>
              </a:lnSpc>
              <a:spcBef>
                <a:spcPts val="500"/>
              </a:spcBef>
              <a:buFont typeface="Arial MT"/>
              <a:buChar char="•"/>
              <a:tabLst>
                <a:tab pos="184150" algn="l"/>
              </a:tabLst>
            </a:pPr>
            <a:r>
              <a:rPr lang="tr-TR" sz="2800" dirty="0" err="1"/>
              <a:t>prostaglandin</a:t>
            </a:r>
            <a:r>
              <a:rPr lang="tr-TR" sz="2800" dirty="0"/>
              <a:t> D2, </a:t>
            </a:r>
          </a:p>
          <a:p>
            <a:pPr marL="641350" marR="5080" lvl="1" indent="-171450">
              <a:lnSpc>
                <a:spcPts val="3000"/>
              </a:lnSpc>
              <a:spcBef>
                <a:spcPts val="500"/>
              </a:spcBef>
              <a:buFont typeface="Arial MT"/>
              <a:buChar char="•"/>
              <a:tabLst>
                <a:tab pos="184150" algn="l"/>
              </a:tabLst>
            </a:pPr>
            <a:r>
              <a:rPr lang="tr-TR" sz="2800" dirty="0" err="1"/>
              <a:t>leukotriene</a:t>
            </a:r>
            <a:r>
              <a:rPr lang="tr-TR" sz="2800" dirty="0"/>
              <a:t> C4 </a:t>
            </a:r>
          </a:p>
          <a:p>
            <a:pPr marL="641350" marR="5080" lvl="1" indent="-171450">
              <a:lnSpc>
                <a:spcPts val="3000"/>
              </a:lnSpc>
              <a:spcBef>
                <a:spcPts val="500"/>
              </a:spcBef>
              <a:buFont typeface="Arial MT"/>
              <a:buChar char="•"/>
              <a:tabLst>
                <a:tab pos="184150" algn="l"/>
              </a:tabLst>
            </a:pPr>
            <a:r>
              <a:rPr lang="tr-TR" sz="2800" dirty="0" err="1"/>
              <a:t>cytokines</a:t>
            </a:r>
            <a:r>
              <a:rPr lang="tr-TR" sz="2800" dirty="0"/>
              <a:t>, </a:t>
            </a:r>
          </a:p>
          <a:p>
            <a:pPr marL="184150" marR="5080" indent="-171450">
              <a:lnSpc>
                <a:spcPts val="3000"/>
              </a:lnSpc>
              <a:spcBef>
                <a:spcPts val="500"/>
              </a:spcBef>
              <a:buFont typeface="Arial MT"/>
              <a:buChar char="•"/>
              <a:tabLst>
                <a:tab pos="184150" algn="l"/>
              </a:tabLst>
            </a:pPr>
            <a:r>
              <a:rPr lang="tr-TR" sz="2800" dirty="0" err="1"/>
              <a:t>In</a:t>
            </a:r>
            <a:r>
              <a:rPr lang="tr-TR" sz="2800" dirty="0"/>
              <a:t> </a:t>
            </a:r>
            <a:r>
              <a:rPr lang="tr-TR" sz="2800" dirty="0" err="1"/>
              <a:t>addition</a:t>
            </a:r>
            <a:r>
              <a:rPr lang="tr-TR" sz="2800" dirty="0"/>
              <a:t>, </a:t>
            </a:r>
            <a:r>
              <a:rPr lang="tr-TR" sz="2800" dirty="0" err="1"/>
              <a:t>tumor</a:t>
            </a:r>
            <a:r>
              <a:rPr lang="tr-TR" sz="2800" dirty="0"/>
              <a:t> </a:t>
            </a:r>
            <a:r>
              <a:rPr lang="tr-TR" sz="2800" dirty="0" err="1"/>
              <a:t>necrosis</a:t>
            </a:r>
            <a:r>
              <a:rPr lang="tr-TR" sz="2800" dirty="0"/>
              <a:t> </a:t>
            </a:r>
            <a:r>
              <a:rPr lang="tr-TR" sz="2800" dirty="0" err="1"/>
              <a:t>factor</a:t>
            </a:r>
            <a:r>
              <a:rPr lang="tr-TR" sz="2800" dirty="0"/>
              <a:t> </a:t>
            </a:r>
            <a:r>
              <a:rPr lang="tr-TR" sz="2800" dirty="0" err="1"/>
              <a:t>alpha</a:t>
            </a:r>
            <a:r>
              <a:rPr lang="tr-TR" sz="2800" dirty="0"/>
              <a:t> (TNF-</a:t>
            </a:r>
            <a:r>
              <a:rPr lang="el-GR" sz="2800" dirty="0"/>
              <a:t>α) </a:t>
            </a:r>
            <a:r>
              <a:rPr lang="tr-TR" sz="2800" dirty="0"/>
              <a:t>is </a:t>
            </a:r>
            <a:r>
              <a:rPr lang="tr-TR" sz="2800" dirty="0" err="1"/>
              <a:t>both</a:t>
            </a:r>
            <a:r>
              <a:rPr lang="tr-TR" sz="2800" dirty="0"/>
              <a:t> </a:t>
            </a:r>
            <a:r>
              <a:rPr lang="tr-TR" sz="2800" dirty="0" err="1"/>
              <a:t>pre-synthesized</a:t>
            </a:r>
            <a:r>
              <a:rPr lang="tr-TR" sz="2800" dirty="0"/>
              <a:t> </a:t>
            </a:r>
            <a:r>
              <a:rPr lang="tr-TR" sz="2800" dirty="0" err="1"/>
              <a:t>and</a:t>
            </a:r>
            <a:r>
              <a:rPr lang="tr-TR" sz="2800" dirty="0"/>
              <a:t> </a:t>
            </a:r>
            <a:r>
              <a:rPr lang="tr-TR" sz="2800" dirty="0" err="1"/>
              <a:t>stored</a:t>
            </a:r>
            <a:r>
              <a:rPr lang="tr-TR" sz="2800" dirty="0"/>
              <a:t> in </a:t>
            </a:r>
            <a:r>
              <a:rPr lang="tr-TR" sz="2800" dirty="0" err="1"/>
              <a:t>mast</a:t>
            </a:r>
            <a:r>
              <a:rPr lang="tr-TR" sz="2800" dirty="0"/>
              <a:t> </a:t>
            </a:r>
            <a:r>
              <a:rPr lang="tr-TR" sz="2800" dirty="0" err="1"/>
              <a:t>cells</a:t>
            </a:r>
            <a:r>
              <a:rPr lang="tr-TR" sz="2800" dirty="0"/>
              <a:t> </a:t>
            </a:r>
            <a:r>
              <a:rPr lang="tr-TR" sz="2800" dirty="0" err="1"/>
              <a:t>and</a:t>
            </a:r>
            <a:r>
              <a:rPr lang="tr-TR" sz="2800" dirty="0"/>
              <a:t> </a:t>
            </a:r>
            <a:r>
              <a:rPr lang="tr-TR" sz="2800" dirty="0" err="1"/>
              <a:t>synthesized</a:t>
            </a:r>
            <a:r>
              <a:rPr lang="tr-TR" sz="2800" dirty="0"/>
              <a:t> in </a:t>
            </a:r>
            <a:r>
              <a:rPr lang="tr-TR" sz="2800" dirty="0" err="1"/>
              <a:t>activated</a:t>
            </a:r>
            <a:r>
              <a:rPr lang="tr-TR" sz="2800" dirty="0"/>
              <a:t> </a:t>
            </a:r>
            <a:r>
              <a:rPr lang="tr-TR" sz="2800" dirty="0" err="1"/>
              <a:t>cells</a:t>
            </a:r>
            <a:r>
              <a:rPr lang="tr-TR" sz="2800" dirty="0"/>
              <a:t>.</a:t>
            </a:r>
            <a:endParaRPr lang="tr-TR"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2836" y="908719"/>
            <a:ext cx="7463579" cy="505767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5391" y="620688"/>
            <a:ext cx="7833217" cy="536683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9265" y="990600"/>
            <a:ext cx="8205470" cy="3250121"/>
          </a:xfrm>
          <a:prstGeom prst="rect">
            <a:avLst/>
          </a:prstGeom>
        </p:spPr>
        <p:txBody>
          <a:bodyPr vert="horz" wrap="square" lIns="0" tIns="259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5"/>
              </a:spcBef>
            </a:pPr>
            <a:r>
              <a:rPr lang="tr-TR" sz="2800" b="1" spc="-10" dirty="0" err="1">
                <a:latin typeface="Calibri"/>
                <a:cs typeface="Calibri"/>
              </a:rPr>
              <a:t>Anaphylaxis</a:t>
            </a:r>
            <a:endParaRPr sz="2800" dirty="0">
              <a:latin typeface="Calibri"/>
              <a:cs typeface="Calibri"/>
            </a:endParaRPr>
          </a:p>
          <a:p>
            <a:pPr marL="184150" marR="5080" indent="-171450" algn="just">
              <a:lnSpc>
                <a:spcPct val="150400"/>
              </a:lnSpc>
              <a:spcBef>
                <a:spcPts val="250"/>
              </a:spcBef>
              <a:buFont typeface="Arial MT"/>
              <a:buChar char="•"/>
              <a:tabLst>
                <a:tab pos="184150" algn="l"/>
              </a:tabLst>
            </a:pPr>
            <a:r>
              <a:rPr lang="tr-TR" sz="2800" dirty="0" err="1"/>
              <a:t>In</a:t>
            </a:r>
            <a:r>
              <a:rPr lang="tr-TR" sz="2800" dirty="0"/>
              <a:t> </a:t>
            </a:r>
            <a:r>
              <a:rPr lang="tr-TR" sz="2800" dirty="0" err="1"/>
              <a:t>anaphylaxis</a:t>
            </a:r>
            <a:r>
              <a:rPr lang="tr-TR" sz="2800" dirty="0"/>
              <a:t>, a </a:t>
            </a:r>
            <a:r>
              <a:rPr lang="tr-TR" sz="2800" dirty="0" err="1"/>
              <a:t>kind</a:t>
            </a:r>
            <a:r>
              <a:rPr lang="tr-TR" sz="2800" dirty="0"/>
              <a:t> of severe </a:t>
            </a:r>
            <a:r>
              <a:rPr lang="tr-TR" sz="2800" dirty="0" err="1"/>
              <a:t>antigen-antibody</a:t>
            </a:r>
            <a:r>
              <a:rPr lang="tr-TR" sz="2800" dirty="0"/>
              <a:t> </a:t>
            </a:r>
            <a:r>
              <a:rPr lang="tr-TR" sz="2800" dirty="0" err="1"/>
              <a:t>reaction</a:t>
            </a:r>
            <a:r>
              <a:rPr lang="tr-TR" sz="2800" dirty="0"/>
              <a:t> </a:t>
            </a:r>
            <a:r>
              <a:rPr lang="tr-TR" sz="2800" dirty="0" err="1"/>
              <a:t>caused</a:t>
            </a:r>
            <a:r>
              <a:rPr lang="tr-TR" sz="2800" dirty="0"/>
              <a:t> </a:t>
            </a:r>
            <a:r>
              <a:rPr lang="tr-TR" sz="2800" dirty="0" err="1"/>
              <a:t>by</a:t>
            </a:r>
            <a:r>
              <a:rPr lang="tr-TR" sz="2800" dirty="0"/>
              <a:t>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introduction</a:t>
            </a:r>
            <a:r>
              <a:rPr lang="tr-TR" sz="2800" dirty="0"/>
              <a:t> of a </a:t>
            </a:r>
            <a:r>
              <a:rPr lang="tr-TR" sz="2800" dirty="0" err="1"/>
              <a:t>hypersensitive</a:t>
            </a:r>
            <a:r>
              <a:rPr lang="tr-TR" sz="2800" dirty="0"/>
              <a:t> </a:t>
            </a:r>
            <a:r>
              <a:rPr lang="tr-TR" sz="2800" dirty="0" err="1"/>
              <a:t>antigen</a:t>
            </a:r>
            <a:r>
              <a:rPr lang="tr-TR" sz="2800" dirty="0"/>
              <a:t> </a:t>
            </a:r>
            <a:r>
              <a:rPr lang="tr-TR" sz="2800" dirty="0" err="1"/>
              <a:t>into</a:t>
            </a:r>
            <a:r>
              <a:rPr lang="tr-TR" sz="2800" dirty="0"/>
              <a:t> </a:t>
            </a:r>
            <a:r>
              <a:rPr lang="tr-TR" sz="2800" dirty="0" err="1"/>
              <a:t>the</a:t>
            </a:r>
            <a:r>
              <a:rPr lang="tr-TR" sz="2800" dirty="0"/>
              <a:t> body, </a:t>
            </a:r>
            <a:r>
              <a:rPr lang="tr-TR" sz="2800" dirty="0" err="1"/>
              <a:t>mast</a:t>
            </a:r>
            <a:r>
              <a:rPr lang="tr-TR" sz="2800" dirty="0"/>
              <a:t> </a:t>
            </a:r>
            <a:r>
              <a:rPr lang="tr-TR" sz="2800" dirty="0" err="1"/>
              <a:t>cells</a:t>
            </a:r>
            <a:r>
              <a:rPr lang="tr-TR" sz="2800" dirty="0"/>
              <a:t> </a:t>
            </a:r>
            <a:r>
              <a:rPr lang="tr-TR" sz="2800" dirty="0" err="1"/>
              <a:t>all</a:t>
            </a:r>
            <a:r>
              <a:rPr lang="tr-TR" sz="2800" dirty="0"/>
              <a:t> </a:t>
            </a:r>
            <a:r>
              <a:rPr lang="tr-TR" sz="2800" dirty="0" err="1"/>
              <a:t>over</a:t>
            </a:r>
            <a:r>
              <a:rPr lang="tr-TR" sz="2800" dirty="0"/>
              <a:t> </a:t>
            </a:r>
            <a:r>
              <a:rPr lang="tr-TR" sz="2800" dirty="0" err="1"/>
              <a:t>the</a:t>
            </a:r>
            <a:r>
              <a:rPr lang="tr-TR" sz="2800" dirty="0"/>
              <a:t> body </a:t>
            </a:r>
            <a:r>
              <a:rPr lang="tr-TR" sz="2800" dirty="0" err="1"/>
              <a:t>degranulate</a:t>
            </a:r>
            <a:r>
              <a:rPr lang="tr-TR" sz="2800" dirty="0"/>
              <a:t> </a:t>
            </a:r>
            <a:r>
              <a:rPr lang="tr-TR" sz="2800" dirty="0" err="1"/>
              <a:t>and</a:t>
            </a:r>
            <a:r>
              <a:rPr lang="tr-TR" sz="2800" dirty="0"/>
              <a:t> as a </a:t>
            </a:r>
            <a:r>
              <a:rPr lang="tr-TR" sz="2800" dirty="0" err="1"/>
              <a:t>result</a:t>
            </a:r>
            <a:r>
              <a:rPr lang="tr-TR" sz="2800" dirty="0"/>
              <a:t> </a:t>
            </a:r>
            <a:r>
              <a:rPr lang="tr-TR" sz="2800" dirty="0" err="1"/>
              <a:t>vasodilation</a:t>
            </a:r>
            <a:r>
              <a:rPr lang="tr-TR" sz="2800" dirty="0"/>
              <a:t> </a:t>
            </a:r>
            <a:r>
              <a:rPr lang="tr-TR" sz="2800" dirty="0" err="1"/>
              <a:t>occurs</a:t>
            </a:r>
            <a:r>
              <a:rPr lang="tr-TR" sz="2800" dirty="0"/>
              <a:t>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711200"/>
            <a:ext cx="3255010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dirty="0">
                <a:latin typeface="Calibri Light"/>
                <a:cs typeface="Calibri Light"/>
              </a:rPr>
              <a:t>ALLER</a:t>
            </a:r>
            <a:r>
              <a:rPr lang="tr-TR" sz="3300" dirty="0">
                <a:latin typeface="Calibri Light"/>
                <a:cs typeface="Calibri Light"/>
              </a:rPr>
              <a:t>GY</a:t>
            </a:r>
            <a:r>
              <a:rPr sz="3300" dirty="0">
                <a:latin typeface="Calibri Light"/>
                <a:cs typeface="Calibri Light"/>
              </a:rPr>
              <a:t>/</a:t>
            </a:r>
            <a:r>
              <a:rPr sz="3300" spc="-30" dirty="0">
                <a:latin typeface="Calibri Light"/>
                <a:cs typeface="Calibri Light"/>
              </a:rPr>
              <a:t> </a:t>
            </a:r>
            <a:r>
              <a:rPr sz="3300" spc="-75" dirty="0">
                <a:latin typeface="Calibri Light"/>
                <a:cs typeface="Calibri Light"/>
              </a:rPr>
              <a:t>ATOP</a:t>
            </a:r>
            <a:r>
              <a:rPr lang="tr-TR" sz="3300" spc="-75" dirty="0">
                <a:latin typeface="Calibri Light"/>
                <a:cs typeface="Calibri Light"/>
              </a:rPr>
              <a:t>Y</a:t>
            </a:r>
            <a:endParaRPr sz="3300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390" y="1948688"/>
            <a:ext cx="7292340" cy="3305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indent="-171450" algn="just">
              <a:lnSpc>
                <a:spcPct val="150000"/>
              </a:lnSpc>
              <a:spcBef>
                <a:spcPts val="100"/>
              </a:spcBef>
              <a:buFont typeface="Arial MT"/>
              <a:buChar char="•"/>
              <a:tabLst>
                <a:tab pos="184150" algn="l"/>
              </a:tabLst>
            </a:pPr>
            <a:r>
              <a:rPr lang="tr-TR" sz="2400" dirty="0" err="1"/>
              <a:t>Immediate</a:t>
            </a:r>
            <a:r>
              <a:rPr lang="tr-TR" sz="2400" dirty="0"/>
              <a:t> </a:t>
            </a:r>
            <a:r>
              <a:rPr lang="tr-TR" sz="2400" dirty="0" err="1"/>
              <a:t>hypersensitivity</a:t>
            </a:r>
            <a:r>
              <a:rPr lang="tr-TR" sz="2400" dirty="0"/>
              <a:t> </a:t>
            </a:r>
            <a:r>
              <a:rPr lang="tr-TR" sz="2400" dirty="0" err="1"/>
              <a:t>reactions</a:t>
            </a:r>
            <a:r>
              <a:rPr lang="tr-TR" sz="2400" dirty="0"/>
              <a:t> </a:t>
            </a:r>
            <a:r>
              <a:rPr lang="tr-TR" sz="2400" dirty="0" err="1"/>
              <a:t>are</a:t>
            </a:r>
            <a:r>
              <a:rPr lang="tr-TR" sz="2400" dirty="0"/>
              <a:t> </a:t>
            </a:r>
            <a:r>
              <a:rPr lang="tr-TR" sz="2400" dirty="0" err="1"/>
              <a:t>also</a:t>
            </a:r>
            <a:r>
              <a:rPr lang="tr-TR" sz="2400" dirty="0"/>
              <a:t> </a:t>
            </a:r>
            <a:r>
              <a:rPr lang="tr-TR" sz="2400" dirty="0" err="1"/>
              <a:t>called</a:t>
            </a:r>
            <a:r>
              <a:rPr lang="tr-TR" sz="2400" dirty="0"/>
              <a:t> </a:t>
            </a:r>
            <a:r>
              <a:rPr lang="tr-TR" sz="2400" dirty="0" err="1"/>
              <a:t>allergies</a:t>
            </a:r>
            <a:r>
              <a:rPr lang="tr-TR" sz="2400" dirty="0"/>
              <a:t> </a:t>
            </a:r>
            <a:r>
              <a:rPr lang="tr-TR" sz="2400" dirty="0" err="1"/>
              <a:t>or</a:t>
            </a:r>
            <a:r>
              <a:rPr lang="tr-TR" sz="2400" dirty="0"/>
              <a:t> </a:t>
            </a:r>
            <a:r>
              <a:rPr lang="tr-TR" sz="2400" dirty="0" err="1"/>
              <a:t>atopy</a:t>
            </a:r>
            <a:r>
              <a:rPr lang="tr-TR" sz="2400" dirty="0"/>
              <a:t>. </a:t>
            </a:r>
          </a:p>
          <a:p>
            <a:pPr marL="184150" indent="-171450" algn="just">
              <a:lnSpc>
                <a:spcPct val="150000"/>
              </a:lnSpc>
              <a:spcBef>
                <a:spcPts val="100"/>
              </a:spcBef>
              <a:buFont typeface="Arial MT"/>
              <a:buChar char="•"/>
              <a:tabLst>
                <a:tab pos="184150" algn="l"/>
              </a:tabLst>
            </a:pPr>
            <a:r>
              <a:rPr lang="tr-TR" sz="2400" b="1" dirty="0">
                <a:solidFill>
                  <a:srgbClr val="7030A0"/>
                </a:solidFill>
              </a:rPr>
              <a:t>People </a:t>
            </a:r>
            <a:r>
              <a:rPr lang="tr-TR" sz="2400" b="1" dirty="0" err="1">
                <a:solidFill>
                  <a:srgbClr val="7030A0"/>
                </a:solidFill>
              </a:rPr>
              <a:t>who</a:t>
            </a:r>
            <a:r>
              <a:rPr lang="tr-TR" sz="2400" b="1" dirty="0">
                <a:solidFill>
                  <a:srgbClr val="7030A0"/>
                </a:solidFill>
              </a:rPr>
              <a:t> </a:t>
            </a:r>
            <a:r>
              <a:rPr lang="tr-TR" sz="2400" b="1" dirty="0" err="1">
                <a:solidFill>
                  <a:srgbClr val="7030A0"/>
                </a:solidFill>
              </a:rPr>
              <a:t>are</a:t>
            </a:r>
            <a:r>
              <a:rPr lang="tr-TR" sz="2400" b="1" dirty="0">
                <a:solidFill>
                  <a:srgbClr val="7030A0"/>
                </a:solidFill>
              </a:rPr>
              <a:t> </a:t>
            </a:r>
            <a:r>
              <a:rPr lang="tr-TR" sz="2400" b="1" dirty="0" err="1">
                <a:solidFill>
                  <a:srgbClr val="7030A0"/>
                </a:solidFill>
              </a:rPr>
              <a:t>prone</a:t>
            </a:r>
            <a:r>
              <a:rPr lang="tr-TR" sz="2400" b="1" dirty="0">
                <a:solidFill>
                  <a:srgbClr val="7030A0"/>
                </a:solidFill>
              </a:rPr>
              <a:t> </a:t>
            </a:r>
            <a:r>
              <a:rPr lang="tr-TR" sz="2400" b="1" dirty="0" err="1">
                <a:solidFill>
                  <a:srgbClr val="7030A0"/>
                </a:solidFill>
              </a:rPr>
              <a:t>to</a:t>
            </a:r>
            <a:r>
              <a:rPr lang="tr-TR" sz="2400" b="1" dirty="0">
                <a:solidFill>
                  <a:srgbClr val="7030A0"/>
                </a:solidFill>
              </a:rPr>
              <a:t> </a:t>
            </a:r>
            <a:r>
              <a:rPr lang="tr-TR" sz="2400" b="1" dirty="0" err="1">
                <a:solidFill>
                  <a:srgbClr val="7030A0"/>
                </a:solidFill>
              </a:rPr>
              <a:t>developing</a:t>
            </a:r>
            <a:r>
              <a:rPr lang="tr-TR" sz="2400" b="1" dirty="0">
                <a:solidFill>
                  <a:srgbClr val="7030A0"/>
                </a:solidFill>
              </a:rPr>
              <a:t> </a:t>
            </a:r>
            <a:r>
              <a:rPr lang="tr-TR" sz="2400" b="1" dirty="0" err="1">
                <a:solidFill>
                  <a:srgbClr val="7030A0"/>
                </a:solidFill>
              </a:rPr>
              <a:t>these</a:t>
            </a:r>
            <a:r>
              <a:rPr lang="tr-TR" sz="2400" b="1" dirty="0">
                <a:solidFill>
                  <a:srgbClr val="7030A0"/>
                </a:solidFill>
              </a:rPr>
              <a:t> </a:t>
            </a:r>
            <a:r>
              <a:rPr lang="tr-TR" sz="2400" b="1" dirty="0" err="1">
                <a:solidFill>
                  <a:srgbClr val="7030A0"/>
                </a:solidFill>
              </a:rPr>
              <a:t>reactions</a:t>
            </a:r>
            <a:r>
              <a:rPr lang="tr-TR" sz="2400" b="1" dirty="0">
                <a:solidFill>
                  <a:srgbClr val="7030A0"/>
                </a:solidFill>
              </a:rPr>
              <a:t> </a:t>
            </a:r>
            <a:r>
              <a:rPr lang="tr-TR" sz="2400" b="1" dirty="0" err="1">
                <a:solidFill>
                  <a:srgbClr val="7030A0"/>
                </a:solidFill>
              </a:rPr>
              <a:t>are</a:t>
            </a:r>
            <a:r>
              <a:rPr lang="tr-TR" sz="2400" b="1" dirty="0">
                <a:solidFill>
                  <a:srgbClr val="7030A0"/>
                </a:solidFill>
              </a:rPr>
              <a:t> </a:t>
            </a:r>
            <a:r>
              <a:rPr lang="tr-TR" sz="2400" b="1" dirty="0" err="1">
                <a:solidFill>
                  <a:srgbClr val="7030A0"/>
                </a:solidFill>
              </a:rPr>
              <a:t>called</a:t>
            </a:r>
            <a:r>
              <a:rPr lang="tr-TR" sz="2400" b="1" dirty="0">
                <a:solidFill>
                  <a:srgbClr val="7030A0"/>
                </a:solidFill>
              </a:rPr>
              <a:t> "</a:t>
            </a:r>
            <a:r>
              <a:rPr lang="tr-TR" sz="2400" b="1" dirty="0" err="1">
                <a:solidFill>
                  <a:srgbClr val="7030A0"/>
                </a:solidFill>
              </a:rPr>
              <a:t>atopics</a:t>
            </a:r>
            <a:r>
              <a:rPr lang="tr-TR" sz="2400" b="1" dirty="0">
                <a:solidFill>
                  <a:srgbClr val="7030A0"/>
                </a:solidFill>
              </a:rPr>
              <a:t>." </a:t>
            </a:r>
          </a:p>
          <a:p>
            <a:pPr marL="184150" indent="-171450" algn="just">
              <a:lnSpc>
                <a:spcPct val="150000"/>
              </a:lnSpc>
              <a:spcBef>
                <a:spcPts val="100"/>
              </a:spcBef>
              <a:buFont typeface="Arial MT"/>
              <a:buChar char="•"/>
              <a:tabLst>
                <a:tab pos="184150" algn="l"/>
              </a:tabLst>
            </a:pPr>
            <a:r>
              <a:rPr lang="tr-TR" sz="2400" dirty="0" err="1"/>
              <a:t>These</a:t>
            </a:r>
            <a:r>
              <a:rPr lang="tr-TR" sz="2400" dirty="0"/>
              <a:t> </a:t>
            </a:r>
            <a:r>
              <a:rPr lang="tr-TR" sz="2400" dirty="0" err="1"/>
              <a:t>types</a:t>
            </a:r>
            <a:r>
              <a:rPr lang="tr-TR" sz="2400" dirty="0"/>
              <a:t> of </a:t>
            </a:r>
            <a:r>
              <a:rPr lang="tr-TR" sz="2400" dirty="0" err="1"/>
              <a:t>reactions</a:t>
            </a:r>
            <a:r>
              <a:rPr lang="tr-TR" sz="2400" dirty="0"/>
              <a:t> can </a:t>
            </a:r>
            <a:r>
              <a:rPr lang="tr-TR" sz="2400" dirty="0" err="1"/>
              <a:t>affect</a:t>
            </a:r>
            <a:r>
              <a:rPr lang="tr-TR" sz="2400" dirty="0"/>
              <a:t> </a:t>
            </a:r>
            <a:r>
              <a:rPr lang="tr-TR" sz="2400" dirty="0" err="1"/>
              <a:t>various</a:t>
            </a:r>
            <a:r>
              <a:rPr lang="tr-TR" sz="2400" dirty="0"/>
              <a:t> </a:t>
            </a:r>
            <a:r>
              <a:rPr lang="tr-TR" sz="2400" dirty="0" err="1"/>
              <a:t>tissues</a:t>
            </a:r>
            <a:r>
              <a:rPr lang="tr-TR" sz="2400" dirty="0"/>
              <a:t> in </a:t>
            </a:r>
            <a:r>
              <a:rPr lang="tr-TR" sz="2400" dirty="0" err="1"/>
              <a:t>different</a:t>
            </a:r>
            <a:r>
              <a:rPr lang="tr-TR" sz="2400" dirty="0"/>
              <a:t> </a:t>
            </a:r>
            <a:r>
              <a:rPr lang="tr-TR" sz="2400" dirty="0" err="1"/>
              <a:t>intensities</a:t>
            </a:r>
            <a:r>
              <a:rPr lang="tr-TR" sz="2400" dirty="0"/>
              <a:t> in </a:t>
            </a:r>
            <a:r>
              <a:rPr lang="tr-TR" sz="2400" dirty="0" err="1"/>
              <a:t>individuals</a:t>
            </a:r>
            <a:r>
              <a:rPr lang="tr-TR" sz="2400" dirty="0"/>
              <a:t>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82420"/>
            <a:ext cx="8072120" cy="38121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marR="5080" indent="-171450" algn="just">
              <a:lnSpc>
                <a:spcPct val="148600"/>
              </a:lnSpc>
              <a:spcBef>
                <a:spcPts val="100"/>
              </a:spcBef>
              <a:buFont typeface="Arial MT"/>
              <a:buChar char="•"/>
              <a:tabLst>
                <a:tab pos="184150" algn="l"/>
                <a:tab pos="1285240" algn="l"/>
                <a:tab pos="2479040" algn="l"/>
                <a:tab pos="3377565" algn="l"/>
                <a:tab pos="4853940" algn="l"/>
                <a:tab pos="5768340" algn="l"/>
              </a:tabLst>
            </a:pPr>
            <a:r>
              <a:rPr lang="tr-TR" sz="2800" b="1" u="sng" dirty="0">
                <a:solidFill>
                  <a:srgbClr val="7030A0"/>
                </a:solidFill>
              </a:rPr>
              <a:t>Hay </a:t>
            </a:r>
            <a:r>
              <a:rPr lang="tr-TR" sz="2800" b="1" u="sng" dirty="0" err="1">
                <a:solidFill>
                  <a:srgbClr val="7030A0"/>
                </a:solidFill>
              </a:rPr>
              <a:t>fever</a:t>
            </a:r>
            <a:r>
              <a:rPr lang="tr-TR" sz="2800" b="1" u="sng" dirty="0">
                <a:solidFill>
                  <a:srgbClr val="7030A0"/>
                </a:solidFill>
              </a:rPr>
              <a:t>, </a:t>
            </a:r>
            <a:r>
              <a:rPr lang="tr-TR" sz="2800" b="1" u="sng" dirty="0" err="1">
                <a:solidFill>
                  <a:srgbClr val="7030A0"/>
                </a:solidFill>
              </a:rPr>
              <a:t>food</a:t>
            </a:r>
            <a:r>
              <a:rPr lang="tr-TR" sz="2800" b="1" u="sng" dirty="0">
                <a:solidFill>
                  <a:srgbClr val="7030A0"/>
                </a:solidFill>
              </a:rPr>
              <a:t> </a:t>
            </a:r>
            <a:r>
              <a:rPr lang="tr-TR" sz="2800" b="1" u="sng" dirty="0" err="1">
                <a:solidFill>
                  <a:srgbClr val="7030A0"/>
                </a:solidFill>
              </a:rPr>
              <a:t>allergies</a:t>
            </a:r>
            <a:r>
              <a:rPr lang="tr-TR" sz="2800" b="1" u="sng" dirty="0">
                <a:solidFill>
                  <a:srgbClr val="7030A0"/>
                </a:solidFill>
              </a:rPr>
              <a:t>, </a:t>
            </a:r>
            <a:r>
              <a:rPr lang="tr-TR" sz="2800" b="1" u="sng" dirty="0" err="1">
                <a:solidFill>
                  <a:srgbClr val="7030A0"/>
                </a:solidFill>
              </a:rPr>
              <a:t>asthma</a:t>
            </a:r>
            <a:r>
              <a:rPr lang="tr-TR" sz="2800" b="1" u="sng" dirty="0">
                <a:solidFill>
                  <a:srgbClr val="7030A0"/>
                </a:solidFill>
              </a:rPr>
              <a:t> </a:t>
            </a:r>
            <a:r>
              <a:rPr lang="tr-TR" sz="2800" b="1" u="sng" dirty="0" err="1">
                <a:solidFill>
                  <a:srgbClr val="7030A0"/>
                </a:solidFill>
              </a:rPr>
              <a:t>and</a:t>
            </a:r>
            <a:r>
              <a:rPr lang="tr-TR" sz="2800" b="1" u="sng" dirty="0">
                <a:solidFill>
                  <a:srgbClr val="7030A0"/>
                </a:solidFill>
              </a:rPr>
              <a:t> </a:t>
            </a:r>
            <a:r>
              <a:rPr lang="tr-TR" sz="2800" b="1" u="sng" dirty="0" err="1">
                <a:solidFill>
                  <a:srgbClr val="7030A0"/>
                </a:solidFill>
              </a:rPr>
              <a:t>anaphylaxis</a:t>
            </a:r>
            <a:r>
              <a:rPr lang="tr-TR" sz="2800" b="1" u="sng" dirty="0">
                <a:solidFill>
                  <a:srgbClr val="7030A0"/>
                </a:solidFill>
              </a:rPr>
              <a:t> </a:t>
            </a:r>
            <a:r>
              <a:rPr lang="tr-TR" sz="2800" b="1" u="sng" dirty="0" err="1">
                <a:solidFill>
                  <a:srgbClr val="7030A0"/>
                </a:solidFill>
              </a:rPr>
              <a:t>are</a:t>
            </a:r>
            <a:r>
              <a:rPr lang="tr-TR" sz="2800" b="1" u="sng" dirty="0">
                <a:solidFill>
                  <a:srgbClr val="7030A0"/>
                </a:solidFill>
              </a:rPr>
              <a:t> </a:t>
            </a:r>
            <a:r>
              <a:rPr lang="tr-TR" sz="2800" b="1" u="sng" dirty="0" err="1">
                <a:solidFill>
                  <a:srgbClr val="7030A0"/>
                </a:solidFill>
              </a:rPr>
              <a:t>the</a:t>
            </a:r>
            <a:r>
              <a:rPr lang="tr-TR" sz="2800" b="1" u="sng" dirty="0">
                <a:solidFill>
                  <a:srgbClr val="7030A0"/>
                </a:solidFill>
              </a:rPr>
              <a:t> </a:t>
            </a:r>
            <a:r>
              <a:rPr lang="tr-TR" sz="2800" b="1" u="sng" dirty="0" err="1">
                <a:solidFill>
                  <a:srgbClr val="7030A0"/>
                </a:solidFill>
              </a:rPr>
              <a:t>most</a:t>
            </a:r>
            <a:r>
              <a:rPr lang="tr-TR" sz="2800" b="1" u="sng" dirty="0">
                <a:solidFill>
                  <a:srgbClr val="7030A0"/>
                </a:solidFill>
              </a:rPr>
              <a:t> </a:t>
            </a:r>
            <a:r>
              <a:rPr lang="tr-TR" sz="2800" b="1" u="sng" dirty="0" err="1">
                <a:solidFill>
                  <a:srgbClr val="7030A0"/>
                </a:solidFill>
              </a:rPr>
              <a:t>common</a:t>
            </a:r>
            <a:r>
              <a:rPr lang="tr-TR" sz="2800" b="1" u="sng" dirty="0">
                <a:solidFill>
                  <a:srgbClr val="7030A0"/>
                </a:solidFill>
              </a:rPr>
              <a:t> </a:t>
            </a:r>
            <a:r>
              <a:rPr lang="tr-TR" sz="2800" b="1" u="sng" dirty="0" err="1">
                <a:solidFill>
                  <a:srgbClr val="7030A0"/>
                </a:solidFill>
              </a:rPr>
              <a:t>immediate</a:t>
            </a:r>
            <a:r>
              <a:rPr lang="tr-TR" sz="2800" b="1" u="sng" dirty="0">
                <a:solidFill>
                  <a:srgbClr val="7030A0"/>
                </a:solidFill>
              </a:rPr>
              <a:t> </a:t>
            </a:r>
            <a:r>
              <a:rPr lang="tr-TR" sz="2800" b="1" u="sng" dirty="0" err="1">
                <a:solidFill>
                  <a:srgbClr val="7030A0"/>
                </a:solidFill>
              </a:rPr>
              <a:t>hypersensitivity</a:t>
            </a:r>
            <a:r>
              <a:rPr lang="tr-TR" sz="2800" b="1" u="sng" dirty="0">
                <a:solidFill>
                  <a:srgbClr val="7030A0"/>
                </a:solidFill>
              </a:rPr>
              <a:t> </a:t>
            </a:r>
            <a:r>
              <a:rPr lang="tr-TR" sz="2800" b="1" u="sng" dirty="0" err="1">
                <a:solidFill>
                  <a:srgbClr val="7030A0"/>
                </a:solidFill>
              </a:rPr>
              <a:t>reactions</a:t>
            </a:r>
            <a:r>
              <a:rPr lang="tr-TR" sz="2800" b="1" u="sng" dirty="0">
                <a:solidFill>
                  <a:srgbClr val="7030A0"/>
                </a:solidFill>
              </a:rPr>
              <a:t>. </a:t>
            </a:r>
          </a:p>
          <a:p>
            <a:pPr marL="184150" marR="5080" indent="-171450" algn="just">
              <a:lnSpc>
                <a:spcPct val="148600"/>
              </a:lnSpc>
              <a:spcBef>
                <a:spcPts val="100"/>
              </a:spcBef>
              <a:buFont typeface="Arial MT"/>
              <a:buChar char="•"/>
              <a:tabLst>
                <a:tab pos="184150" algn="l"/>
                <a:tab pos="1285240" algn="l"/>
                <a:tab pos="2479040" algn="l"/>
                <a:tab pos="3377565" algn="l"/>
                <a:tab pos="4853940" algn="l"/>
                <a:tab pos="5768340" algn="l"/>
              </a:tabLst>
            </a:pPr>
            <a:r>
              <a:rPr lang="tr-TR" sz="2800" dirty="0" err="1"/>
              <a:t>Allergies</a:t>
            </a:r>
            <a:r>
              <a:rPr lang="tr-TR" sz="2800" dirty="0"/>
              <a:t> </a:t>
            </a:r>
            <a:r>
              <a:rPr lang="tr-TR" sz="2800" dirty="0" err="1"/>
              <a:t>are</a:t>
            </a:r>
            <a:r>
              <a:rPr lang="tr-TR" sz="2800" dirty="0"/>
              <a:t>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most</a:t>
            </a:r>
            <a:r>
              <a:rPr lang="tr-TR" sz="2800" dirty="0"/>
              <a:t> </a:t>
            </a:r>
            <a:r>
              <a:rPr lang="tr-TR" sz="2800" dirty="0" err="1"/>
              <a:t>common</a:t>
            </a:r>
            <a:r>
              <a:rPr lang="tr-TR" sz="2800" dirty="0"/>
              <a:t> </a:t>
            </a:r>
            <a:r>
              <a:rPr lang="tr-TR" sz="2800" dirty="0" err="1"/>
              <a:t>disorders</a:t>
            </a:r>
            <a:r>
              <a:rPr lang="tr-TR" sz="2800" dirty="0"/>
              <a:t> of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immune</a:t>
            </a:r>
            <a:r>
              <a:rPr lang="tr-TR" sz="2800" dirty="0"/>
              <a:t> </a:t>
            </a:r>
            <a:r>
              <a:rPr lang="tr-TR" sz="2800" dirty="0" err="1"/>
              <a:t>system</a:t>
            </a:r>
            <a:r>
              <a:rPr lang="tr-TR" sz="2800" dirty="0"/>
              <a:t> </a:t>
            </a:r>
            <a:r>
              <a:rPr lang="tr-TR" sz="2800" dirty="0" err="1"/>
              <a:t>that</a:t>
            </a:r>
            <a:r>
              <a:rPr lang="tr-TR" sz="2800" dirty="0"/>
              <a:t> </a:t>
            </a:r>
            <a:r>
              <a:rPr lang="tr-TR" sz="2800" dirty="0" err="1"/>
              <a:t>affect</a:t>
            </a:r>
            <a:r>
              <a:rPr lang="tr-TR" sz="2800" dirty="0"/>
              <a:t> </a:t>
            </a:r>
            <a:r>
              <a:rPr lang="tr-TR" sz="2800" dirty="0" err="1"/>
              <a:t>approximately</a:t>
            </a:r>
            <a:r>
              <a:rPr lang="tr-TR" sz="2800" dirty="0"/>
              <a:t> 20% of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population</a:t>
            </a:r>
            <a:r>
              <a:rPr lang="tr-TR" sz="2800" dirty="0"/>
              <a:t>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19200" y="714562"/>
            <a:ext cx="6629400" cy="509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tr-TR" sz="3200" spc="40" dirty="0" err="1">
                <a:latin typeface="Calibri Light"/>
                <a:cs typeface="Calibri Light"/>
              </a:rPr>
              <a:t>Immediate</a:t>
            </a:r>
            <a:r>
              <a:rPr lang="tr-TR" sz="3200" spc="40" dirty="0">
                <a:latin typeface="Calibri Light"/>
                <a:cs typeface="Calibri Light"/>
              </a:rPr>
              <a:t> </a:t>
            </a:r>
            <a:r>
              <a:rPr lang="tr-TR" sz="3200" spc="40" dirty="0" err="1">
                <a:latin typeface="Calibri Light"/>
                <a:cs typeface="Calibri Light"/>
              </a:rPr>
              <a:t>Hypersensitivity</a:t>
            </a:r>
            <a:r>
              <a:rPr lang="tr-TR" sz="3200" spc="40" dirty="0">
                <a:latin typeface="Calibri Light"/>
                <a:cs typeface="Calibri Light"/>
              </a:rPr>
              <a:t> </a:t>
            </a:r>
            <a:r>
              <a:rPr lang="tr-TR" sz="3200" spc="40" dirty="0" err="1">
                <a:latin typeface="Calibri Light"/>
                <a:cs typeface="Calibri Light"/>
              </a:rPr>
              <a:t>Reactions</a:t>
            </a:r>
            <a:endParaRPr sz="3200" dirty="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490" y="1003299"/>
            <a:ext cx="7752715" cy="5411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marR="332105" indent="-171450" algn="just">
              <a:lnSpc>
                <a:spcPct val="140000"/>
              </a:lnSpc>
              <a:spcBef>
                <a:spcPts val="100"/>
              </a:spcBef>
              <a:buFont typeface="Arial MT"/>
              <a:buChar char="•"/>
              <a:tabLst>
                <a:tab pos="184150" algn="l"/>
              </a:tabLst>
            </a:pPr>
            <a:r>
              <a:rPr lang="tr-TR" sz="2800" dirty="0" err="1">
                <a:solidFill>
                  <a:srgbClr val="7030A0"/>
                </a:solidFill>
              </a:rPr>
              <a:t>The</a:t>
            </a:r>
            <a:r>
              <a:rPr lang="tr-TR" sz="2800" dirty="0">
                <a:solidFill>
                  <a:srgbClr val="7030A0"/>
                </a:solidFill>
              </a:rPr>
              <a:t> </a:t>
            </a:r>
            <a:r>
              <a:rPr lang="tr-TR" sz="2800" dirty="0" err="1">
                <a:solidFill>
                  <a:srgbClr val="7030A0"/>
                </a:solidFill>
              </a:rPr>
              <a:t>immediate</a:t>
            </a:r>
            <a:r>
              <a:rPr lang="tr-TR" sz="2800" dirty="0">
                <a:solidFill>
                  <a:srgbClr val="7030A0"/>
                </a:solidFill>
              </a:rPr>
              <a:t> </a:t>
            </a:r>
            <a:r>
              <a:rPr lang="tr-TR" sz="2800" dirty="0" err="1">
                <a:solidFill>
                  <a:srgbClr val="7030A0"/>
                </a:solidFill>
              </a:rPr>
              <a:t>sequence</a:t>
            </a:r>
            <a:r>
              <a:rPr lang="tr-TR" sz="2800" dirty="0">
                <a:solidFill>
                  <a:srgbClr val="7030A0"/>
                </a:solidFill>
              </a:rPr>
              <a:t> of </a:t>
            </a:r>
            <a:r>
              <a:rPr lang="tr-TR" sz="2800" dirty="0" err="1">
                <a:solidFill>
                  <a:srgbClr val="7030A0"/>
                </a:solidFill>
              </a:rPr>
              <a:t>hypersensitivity</a:t>
            </a:r>
            <a:r>
              <a:rPr lang="tr-TR" sz="2800" dirty="0">
                <a:solidFill>
                  <a:srgbClr val="7030A0"/>
                </a:solidFill>
              </a:rPr>
              <a:t> </a:t>
            </a:r>
            <a:r>
              <a:rPr lang="tr-TR" sz="2800" dirty="0" err="1">
                <a:solidFill>
                  <a:srgbClr val="7030A0"/>
                </a:solidFill>
              </a:rPr>
              <a:t>responses</a:t>
            </a:r>
            <a:r>
              <a:rPr lang="tr-TR" sz="2800" dirty="0">
                <a:solidFill>
                  <a:srgbClr val="7030A0"/>
                </a:solidFill>
              </a:rPr>
              <a:t> </a:t>
            </a:r>
            <a:r>
              <a:rPr lang="tr-TR" sz="2800" dirty="0" err="1">
                <a:solidFill>
                  <a:srgbClr val="7030A0"/>
                </a:solidFill>
              </a:rPr>
              <a:t>begins</a:t>
            </a:r>
            <a:r>
              <a:rPr lang="tr-TR" sz="2800" dirty="0">
                <a:solidFill>
                  <a:srgbClr val="7030A0"/>
                </a:solidFill>
              </a:rPr>
              <a:t> </a:t>
            </a:r>
            <a:r>
              <a:rPr lang="tr-TR" sz="2800" dirty="0" err="1">
                <a:solidFill>
                  <a:srgbClr val="7030A0"/>
                </a:solidFill>
              </a:rPr>
              <a:t>with</a:t>
            </a:r>
            <a:r>
              <a:rPr lang="tr-TR" sz="2800" dirty="0">
                <a:solidFill>
                  <a:srgbClr val="7030A0"/>
                </a:solidFill>
              </a:rPr>
              <a:t> </a:t>
            </a:r>
            <a:r>
              <a:rPr lang="tr-TR" sz="2800" dirty="0" err="1">
                <a:solidFill>
                  <a:srgbClr val="7030A0"/>
                </a:solidFill>
              </a:rPr>
              <a:t>the</a:t>
            </a:r>
            <a:r>
              <a:rPr lang="tr-TR" sz="2800" dirty="0">
                <a:solidFill>
                  <a:srgbClr val="7030A0"/>
                </a:solidFill>
              </a:rPr>
              <a:t> </a:t>
            </a:r>
            <a:r>
              <a:rPr lang="tr-TR" sz="2800" dirty="0" err="1">
                <a:solidFill>
                  <a:srgbClr val="7030A0"/>
                </a:solidFill>
              </a:rPr>
              <a:t>production</a:t>
            </a:r>
            <a:r>
              <a:rPr lang="tr-TR" sz="2800" dirty="0">
                <a:solidFill>
                  <a:srgbClr val="7030A0"/>
                </a:solidFill>
              </a:rPr>
              <a:t> of an </a:t>
            </a:r>
            <a:r>
              <a:rPr lang="tr-TR" sz="2800" dirty="0" err="1">
                <a:solidFill>
                  <a:srgbClr val="7030A0"/>
                </a:solidFill>
              </a:rPr>
              <a:t>IgE</a:t>
            </a:r>
            <a:r>
              <a:rPr lang="tr-TR" sz="2800" dirty="0">
                <a:solidFill>
                  <a:srgbClr val="7030A0"/>
                </a:solidFill>
              </a:rPr>
              <a:t> </a:t>
            </a:r>
            <a:r>
              <a:rPr lang="tr-TR" sz="2800" dirty="0" err="1">
                <a:solidFill>
                  <a:srgbClr val="7030A0"/>
                </a:solidFill>
              </a:rPr>
              <a:t>antibody</a:t>
            </a:r>
            <a:r>
              <a:rPr lang="tr-TR" sz="2800" dirty="0">
                <a:solidFill>
                  <a:srgbClr val="7030A0"/>
                </a:solidFill>
              </a:rPr>
              <a:t> </a:t>
            </a:r>
            <a:r>
              <a:rPr lang="tr-TR" sz="2800" dirty="0" err="1">
                <a:solidFill>
                  <a:srgbClr val="7030A0"/>
                </a:solidFill>
              </a:rPr>
              <a:t>against</a:t>
            </a:r>
            <a:r>
              <a:rPr lang="tr-TR" sz="2800" dirty="0">
                <a:solidFill>
                  <a:srgbClr val="7030A0"/>
                </a:solidFill>
              </a:rPr>
              <a:t> an </a:t>
            </a:r>
            <a:r>
              <a:rPr lang="tr-TR" sz="2800" dirty="0" err="1">
                <a:solidFill>
                  <a:srgbClr val="7030A0"/>
                </a:solidFill>
              </a:rPr>
              <a:t>antigen</a:t>
            </a:r>
            <a:r>
              <a:rPr lang="tr-TR" sz="2800" dirty="0">
                <a:solidFill>
                  <a:srgbClr val="7030A0"/>
                </a:solidFill>
              </a:rPr>
              <a:t>. </a:t>
            </a:r>
          </a:p>
          <a:p>
            <a:pPr marL="184150" marR="332105" indent="-171450" algn="just">
              <a:lnSpc>
                <a:spcPct val="140000"/>
              </a:lnSpc>
              <a:spcBef>
                <a:spcPts val="100"/>
              </a:spcBef>
              <a:buFont typeface="Arial MT"/>
              <a:buChar char="•"/>
              <a:tabLst>
                <a:tab pos="184150" algn="l"/>
              </a:tabLst>
            </a:pPr>
            <a:r>
              <a:rPr lang="tr-TR" sz="2800" dirty="0" err="1">
                <a:solidFill>
                  <a:srgbClr val="7030A0"/>
                </a:solidFill>
              </a:rPr>
              <a:t>This</a:t>
            </a:r>
            <a:r>
              <a:rPr lang="tr-TR" sz="2800" dirty="0">
                <a:solidFill>
                  <a:srgbClr val="7030A0"/>
                </a:solidFill>
              </a:rPr>
              <a:t> </a:t>
            </a:r>
            <a:r>
              <a:rPr lang="tr-TR" sz="2800" dirty="0" err="1">
                <a:solidFill>
                  <a:srgbClr val="7030A0"/>
                </a:solidFill>
              </a:rPr>
              <a:t>IgE</a:t>
            </a:r>
            <a:r>
              <a:rPr lang="tr-TR" sz="2800" dirty="0">
                <a:solidFill>
                  <a:srgbClr val="7030A0"/>
                </a:solidFill>
              </a:rPr>
              <a:t> </a:t>
            </a:r>
            <a:r>
              <a:rPr lang="tr-TR" sz="2800" dirty="0" err="1">
                <a:solidFill>
                  <a:srgbClr val="7030A0"/>
                </a:solidFill>
              </a:rPr>
              <a:t>antibody</a:t>
            </a:r>
            <a:r>
              <a:rPr lang="tr-TR" sz="2800" dirty="0">
                <a:solidFill>
                  <a:srgbClr val="7030A0"/>
                </a:solidFill>
              </a:rPr>
              <a:t> </a:t>
            </a:r>
            <a:r>
              <a:rPr lang="tr-TR" sz="2800" dirty="0" err="1">
                <a:solidFill>
                  <a:srgbClr val="7030A0"/>
                </a:solidFill>
              </a:rPr>
              <a:t>then</a:t>
            </a:r>
            <a:r>
              <a:rPr lang="tr-TR" sz="2800" dirty="0">
                <a:solidFill>
                  <a:srgbClr val="7030A0"/>
                </a:solidFill>
              </a:rPr>
              <a:t> </a:t>
            </a:r>
            <a:r>
              <a:rPr lang="tr-TR" sz="2800" dirty="0" err="1">
                <a:solidFill>
                  <a:srgbClr val="7030A0"/>
                </a:solidFill>
              </a:rPr>
              <a:t>binds</a:t>
            </a:r>
            <a:r>
              <a:rPr lang="tr-TR" sz="2800" dirty="0">
                <a:solidFill>
                  <a:srgbClr val="7030A0"/>
                </a:solidFill>
              </a:rPr>
              <a:t> </a:t>
            </a:r>
            <a:r>
              <a:rPr lang="tr-TR" sz="2800" dirty="0" err="1">
                <a:solidFill>
                  <a:srgbClr val="7030A0"/>
                </a:solidFill>
              </a:rPr>
              <a:t>to</a:t>
            </a:r>
            <a:r>
              <a:rPr lang="tr-TR" sz="2800" dirty="0">
                <a:solidFill>
                  <a:srgbClr val="7030A0"/>
                </a:solidFill>
              </a:rPr>
              <a:t> </a:t>
            </a:r>
            <a:r>
              <a:rPr lang="tr-TR" sz="2800" dirty="0" err="1">
                <a:solidFill>
                  <a:srgbClr val="7030A0"/>
                </a:solidFill>
              </a:rPr>
              <a:t>the</a:t>
            </a:r>
            <a:r>
              <a:rPr lang="tr-TR" sz="2800" dirty="0">
                <a:solidFill>
                  <a:srgbClr val="7030A0"/>
                </a:solidFill>
              </a:rPr>
              <a:t> </a:t>
            </a:r>
            <a:r>
              <a:rPr lang="tr-TR" sz="2800" dirty="0" err="1">
                <a:solidFill>
                  <a:srgbClr val="7030A0"/>
                </a:solidFill>
              </a:rPr>
              <a:t>Fc</a:t>
            </a:r>
            <a:r>
              <a:rPr lang="tr-TR" sz="2800" dirty="0">
                <a:solidFill>
                  <a:srgbClr val="7030A0"/>
                </a:solidFill>
              </a:rPr>
              <a:t> </a:t>
            </a:r>
            <a:r>
              <a:rPr lang="tr-TR" sz="2800" dirty="0" err="1">
                <a:solidFill>
                  <a:srgbClr val="7030A0"/>
                </a:solidFill>
              </a:rPr>
              <a:t>receptor</a:t>
            </a:r>
            <a:r>
              <a:rPr lang="tr-TR" sz="2800" dirty="0">
                <a:solidFill>
                  <a:srgbClr val="7030A0"/>
                </a:solidFill>
              </a:rPr>
              <a:t> on </a:t>
            </a:r>
            <a:r>
              <a:rPr lang="tr-TR" sz="2800" dirty="0" err="1">
                <a:solidFill>
                  <a:srgbClr val="7030A0"/>
                </a:solidFill>
              </a:rPr>
              <a:t>the</a:t>
            </a:r>
            <a:r>
              <a:rPr lang="tr-TR" sz="2800" dirty="0">
                <a:solidFill>
                  <a:srgbClr val="7030A0"/>
                </a:solidFill>
              </a:rPr>
              <a:t> </a:t>
            </a:r>
            <a:r>
              <a:rPr lang="tr-TR" sz="2800" dirty="0" err="1">
                <a:solidFill>
                  <a:srgbClr val="7030A0"/>
                </a:solidFill>
              </a:rPr>
              <a:t>mast</a:t>
            </a:r>
            <a:r>
              <a:rPr lang="tr-TR" sz="2800" dirty="0">
                <a:solidFill>
                  <a:srgbClr val="7030A0"/>
                </a:solidFill>
              </a:rPr>
              <a:t> </a:t>
            </a:r>
            <a:r>
              <a:rPr lang="tr-TR" sz="2800" dirty="0" err="1">
                <a:solidFill>
                  <a:srgbClr val="7030A0"/>
                </a:solidFill>
              </a:rPr>
              <a:t>cell</a:t>
            </a:r>
            <a:r>
              <a:rPr lang="tr-TR" sz="2800" dirty="0">
                <a:solidFill>
                  <a:srgbClr val="7030A0"/>
                </a:solidFill>
              </a:rPr>
              <a:t> </a:t>
            </a:r>
            <a:r>
              <a:rPr lang="tr-TR" sz="2800" dirty="0" err="1">
                <a:solidFill>
                  <a:srgbClr val="7030A0"/>
                </a:solidFill>
              </a:rPr>
              <a:t>surface</a:t>
            </a:r>
            <a:r>
              <a:rPr lang="tr-TR" sz="2800" dirty="0">
                <a:solidFill>
                  <a:srgbClr val="7030A0"/>
                </a:solidFill>
              </a:rPr>
              <a:t>. </a:t>
            </a:r>
          </a:p>
          <a:p>
            <a:pPr marL="184150" marR="332105" indent="-171450" algn="just">
              <a:lnSpc>
                <a:spcPct val="140000"/>
              </a:lnSpc>
              <a:spcBef>
                <a:spcPts val="100"/>
              </a:spcBef>
              <a:buFont typeface="Arial MT"/>
              <a:buChar char="•"/>
              <a:tabLst>
                <a:tab pos="184150" algn="l"/>
              </a:tabLst>
            </a:pPr>
            <a:r>
              <a:rPr lang="tr-TR" sz="2800" dirty="0" err="1">
                <a:solidFill>
                  <a:srgbClr val="7030A0"/>
                </a:solidFill>
              </a:rPr>
              <a:t>When</a:t>
            </a:r>
            <a:r>
              <a:rPr lang="tr-TR" sz="2800" dirty="0">
                <a:solidFill>
                  <a:srgbClr val="7030A0"/>
                </a:solidFill>
              </a:rPr>
              <a:t> </a:t>
            </a:r>
            <a:r>
              <a:rPr lang="tr-TR" sz="2800" dirty="0" err="1">
                <a:solidFill>
                  <a:srgbClr val="7030A0"/>
                </a:solidFill>
              </a:rPr>
              <a:t>the</a:t>
            </a:r>
            <a:r>
              <a:rPr lang="tr-TR" sz="2800" dirty="0">
                <a:solidFill>
                  <a:srgbClr val="7030A0"/>
                </a:solidFill>
              </a:rPr>
              <a:t> </a:t>
            </a:r>
            <a:r>
              <a:rPr lang="tr-TR" sz="2800" dirty="0" err="1">
                <a:solidFill>
                  <a:srgbClr val="7030A0"/>
                </a:solidFill>
              </a:rPr>
              <a:t>antigen</a:t>
            </a:r>
            <a:r>
              <a:rPr lang="tr-TR" sz="2800" dirty="0">
                <a:solidFill>
                  <a:srgbClr val="7030A0"/>
                </a:solidFill>
              </a:rPr>
              <a:t> is </a:t>
            </a:r>
            <a:r>
              <a:rPr lang="tr-TR" sz="2800" dirty="0" err="1">
                <a:solidFill>
                  <a:srgbClr val="7030A0"/>
                </a:solidFill>
              </a:rPr>
              <a:t>encountered</a:t>
            </a:r>
            <a:r>
              <a:rPr lang="tr-TR" sz="2800" dirty="0">
                <a:solidFill>
                  <a:srgbClr val="7030A0"/>
                </a:solidFill>
              </a:rPr>
              <a:t> </a:t>
            </a:r>
            <a:r>
              <a:rPr lang="tr-TR" sz="2800" dirty="0" err="1">
                <a:solidFill>
                  <a:srgbClr val="7030A0"/>
                </a:solidFill>
              </a:rPr>
              <a:t>again</a:t>
            </a:r>
            <a:r>
              <a:rPr lang="tr-TR" sz="2800" dirty="0">
                <a:solidFill>
                  <a:srgbClr val="7030A0"/>
                </a:solidFill>
              </a:rPr>
              <a:t>, </a:t>
            </a:r>
            <a:r>
              <a:rPr lang="tr-TR" sz="2800" dirty="0" err="1">
                <a:solidFill>
                  <a:srgbClr val="7030A0"/>
                </a:solidFill>
              </a:rPr>
              <a:t>the</a:t>
            </a:r>
            <a:r>
              <a:rPr lang="tr-TR" sz="2800" dirty="0">
                <a:solidFill>
                  <a:srgbClr val="7030A0"/>
                </a:solidFill>
              </a:rPr>
              <a:t> </a:t>
            </a:r>
            <a:r>
              <a:rPr lang="tr-TR" sz="2800" dirty="0" err="1">
                <a:solidFill>
                  <a:srgbClr val="7030A0"/>
                </a:solidFill>
              </a:rPr>
              <a:t>bound</a:t>
            </a:r>
            <a:r>
              <a:rPr lang="tr-TR" sz="2800" dirty="0">
                <a:solidFill>
                  <a:srgbClr val="7030A0"/>
                </a:solidFill>
              </a:rPr>
              <a:t> </a:t>
            </a:r>
            <a:r>
              <a:rPr lang="tr-TR" sz="2800" dirty="0" err="1">
                <a:solidFill>
                  <a:srgbClr val="7030A0"/>
                </a:solidFill>
              </a:rPr>
              <a:t>IgE</a:t>
            </a:r>
            <a:r>
              <a:rPr lang="tr-TR" sz="2800" dirty="0">
                <a:solidFill>
                  <a:srgbClr val="7030A0"/>
                </a:solidFill>
              </a:rPr>
              <a:t> </a:t>
            </a:r>
            <a:r>
              <a:rPr lang="tr-TR" sz="2800" dirty="0" err="1">
                <a:solidFill>
                  <a:srgbClr val="7030A0"/>
                </a:solidFill>
              </a:rPr>
              <a:t>antibody</a:t>
            </a:r>
            <a:r>
              <a:rPr lang="tr-TR" sz="2800" dirty="0">
                <a:solidFill>
                  <a:srgbClr val="7030A0"/>
                </a:solidFill>
              </a:rPr>
              <a:t> </a:t>
            </a:r>
            <a:r>
              <a:rPr lang="tr-TR" sz="2800" dirty="0" err="1">
                <a:solidFill>
                  <a:srgbClr val="7030A0"/>
                </a:solidFill>
              </a:rPr>
              <a:t>cross-links</a:t>
            </a:r>
            <a:r>
              <a:rPr lang="tr-TR" sz="2800" dirty="0">
                <a:solidFill>
                  <a:srgbClr val="7030A0"/>
                </a:solidFill>
              </a:rPr>
              <a:t> </a:t>
            </a:r>
            <a:r>
              <a:rPr lang="tr-TR" sz="2800" dirty="0" err="1">
                <a:solidFill>
                  <a:srgbClr val="7030A0"/>
                </a:solidFill>
              </a:rPr>
              <a:t>with</a:t>
            </a:r>
            <a:r>
              <a:rPr lang="tr-TR" sz="2800" dirty="0">
                <a:solidFill>
                  <a:srgbClr val="7030A0"/>
                </a:solidFill>
              </a:rPr>
              <a:t> </a:t>
            </a:r>
            <a:r>
              <a:rPr lang="tr-TR" sz="2800" dirty="0" err="1">
                <a:solidFill>
                  <a:srgbClr val="7030A0"/>
                </a:solidFill>
              </a:rPr>
              <a:t>the</a:t>
            </a:r>
            <a:r>
              <a:rPr lang="tr-TR" sz="2800" dirty="0">
                <a:solidFill>
                  <a:srgbClr val="7030A0"/>
                </a:solidFill>
              </a:rPr>
              <a:t> </a:t>
            </a:r>
            <a:r>
              <a:rPr lang="tr-TR" sz="2800" dirty="0" err="1">
                <a:solidFill>
                  <a:srgbClr val="7030A0"/>
                </a:solidFill>
              </a:rPr>
              <a:t>antigen</a:t>
            </a:r>
            <a:r>
              <a:rPr lang="tr-TR" sz="2800" dirty="0">
                <a:solidFill>
                  <a:srgbClr val="7030A0"/>
                </a:solidFill>
              </a:rPr>
              <a:t> </a:t>
            </a:r>
            <a:r>
              <a:rPr lang="tr-TR" sz="2800" dirty="0" err="1">
                <a:solidFill>
                  <a:srgbClr val="7030A0"/>
                </a:solidFill>
              </a:rPr>
              <a:t>and</a:t>
            </a:r>
            <a:r>
              <a:rPr lang="tr-TR" sz="2800" dirty="0">
                <a:solidFill>
                  <a:srgbClr val="7030A0"/>
                </a:solidFill>
              </a:rPr>
              <a:t> </a:t>
            </a:r>
            <a:r>
              <a:rPr lang="tr-TR" sz="2800" dirty="0" err="1">
                <a:solidFill>
                  <a:srgbClr val="7030A0"/>
                </a:solidFill>
              </a:rPr>
              <a:t>causes</a:t>
            </a:r>
            <a:r>
              <a:rPr lang="tr-TR" sz="2800" dirty="0">
                <a:solidFill>
                  <a:srgbClr val="7030A0"/>
                </a:solidFill>
              </a:rPr>
              <a:t> </a:t>
            </a:r>
            <a:r>
              <a:rPr lang="tr-TR" sz="2800" dirty="0" err="1">
                <a:solidFill>
                  <a:srgbClr val="7030A0"/>
                </a:solidFill>
              </a:rPr>
              <a:t>the</a:t>
            </a:r>
            <a:r>
              <a:rPr lang="tr-TR" sz="2800" dirty="0">
                <a:solidFill>
                  <a:srgbClr val="7030A0"/>
                </a:solidFill>
              </a:rPr>
              <a:t> </a:t>
            </a:r>
            <a:r>
              <a:rPr lang="tr-TR" sz="2800" dirty="0" err="1">
                <a:solidFill>
                  <a:srgbClr val="7030A0"/>
                </a:solidFill>
              </a:rPr>
              <a:t>release</a:t>
            </a:r>
            <a:r>
              <a:rPr lang="tr-TR" sz="2800" dirty="0">
                <a:solidFill>
                  <a:srgbClr val="7030A0"/>
                </a:solidFill>
              </a:rPr>
              <a:t> of </a:t>
            </a:r>
            <a:r>
              <a:rPr lang="tr-TR" sz="2800" dirty="0" err="1">
                <a:solidFill>
                  <a:srgbClr val="7030A0"/>
                </a:solidFill>
              </a:rPr>
              <a:t>mediators</a:t>
            </a:r>
            <a:r>
              <a:rPr lang="tr-TR" sz="2800" dirty="0">
                <a:solidFill>
                  <a:srgbClr val="7030A0"/>
                </a:solidFill>
              </a:rPr>
              <a:t> </a:t>
            </a:r>
            <a:r>
              <a:rPr lang="tr-TR" sz="2800" dirty="0" err="1">
                <a:solidFill>
                  <a:srgbClr val="7030A0"/>
                </a:solidFill>
              </a:rPr>
              <a:t>from</a:t>
            </a:r>
            <a:r>
              <a:rPr lang="tr-TR" sz="2800" dirty="0">
                <a:solidFill>
                  <a:srgbClr val="7030A0"/>
                </a:solidFill>
              </a:rPr>
              <a:t> </a:t>
            </a:r>
            <a:r>
              <a:rPr lang="tr-TR" sz="2800" dirty="0" err="1">
                <a:solidFill>
                  <a:srgbClr val="7030A0"/>
                </a:solidFill>
              </a:rPr>
              <a:t>the</a:t>
            </a:r>
            <a:r>
              <a:rPr lang="tr-TR" sz="2800" dirty="0">
                <a:solidFill>
                  <a:srgbClr val="7030A0"/>
                </a:solidFill>
              </a:rPr>
              <a:t> </a:t>
            </a:r>
            <a:r>
              <a:rPr lang="tr-TR" sz="2800" dirty="0" err="1">
                <a:solidFill>
                  <a:srgbClr val="7030A0"/>
                </a:solidFill>
              </a:rPr>
              <a:t>mast</a:t>
            </a:r>
            <a:r>
              <a:rPr lang="tr-TR" sz="2800" dirty="0">
                <a:solidFill>
                  <a:srgbClr val="7030A0"/>
                </a:solidFill>
              </a:rPr>
              <a:t> </a:t>
            </a:r>
            <a:r>
              <a:rPr lang="tr-TR" sz="2800" dirty="0" err="1">
                <a:solidFill>
                  <a:srgbClr val="7030A0"/>
                </a:solidFill>
              </a:rPr>
              <a:t>cell</a:t>
            </a:r>
            <a:r>
              <a:rPr lang="tr-TR" sz="2800" dirty="0">
                <a:solidFill>
                  <a:srgbClr val="7030A0"/>
                </a:solidFill>
              </a:rPr>
              <a:t>.</a:t>
            </a:r>
            <a:endParaRPr sz="2800" dirty="0">
              <a:solidFill>
                <a:srgbClr val="7030A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295400"/>
            <a:ext cx="8072120" cy="381566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84150" marR="5080" indent="-171450" algn="just">
              <a:lnSpc>
                <a:spcPct val="150400"/>
              </a:lnSpc>
              <a:spcBef>
                <a:spcPts val="35"/>
              </a:spcBef>
              <a:buFont typeface="Arial MT"/>
              <a:buChar char="•"/>
              <a:tabLst>
                <a:tab pos="184150" algn="l"/>
              </a:tabLst>
            </a:pPr>
            <a:r>
              <a:rPr lang="tr-TR" sz="2800" dirty="0" err="1"/>
              <a:t>Some</a:t>
            </a:r>
            <a:r>
              <a:rPr lang="tr-TR" sz="2800" dirty="0"/>
              <a:t> </a:t>
            </a:r>
            <a:r>
              <a:rPr lang="tr-TR" sz="2800" dirty="0" err="1"/>
              <a:t>mediators</a:t>
            </a:r>
            <a:r>
              <a:rPr lang="tr-TR" sz="2800" dirty="0"/>
              <a:t> of </a:t>
            </a:r>
            <a:r>
              <a:rPr lang="tr-TR" sz="2800" dirty="0" err="1"/>
              <a:t>mast</a:t>
            </a:r>
            <a:r>
              <a:rPr lang="tr-TR" sz="2800" dirty="0"/>
              <a:t> </a:t>
            </a:r>
            <a:r>
              <a:rPr lang="tr-TR" sz="2800" dirty="0" err="1"/>
              <a:t>cells</a:t>
            </a:r>
            <a:r>
              <a:rPr lang="tr-TR" sz="2800" dirty="0"/>
              <a:t> </a:t>
            </a:r>
            <a:r>
              <a:rPr lang="tr-TR" sz="2800" dirty="0" err="1"/>
              <a:t>rapidly</a:t>
            </a:r>
            <a:r>
              <a:rPr lang="tr-TR" sz="2800" dirty="0"/>
              <a:t> </a:t>
            </a:r>
            <a:r>
              <a:rPr lang="tr-TR" sz="2800" b="1" u="sng" dirty="0" err="1">
                <a:solidFill>
                  <a:srgbClr val="7030A0"/>
                </a:solidFill>
              </a:rPr>
              <a:t>increase</a:t>
            </a:r>
            <a:r>
              <a:rPr lang="tr-TR" sz="2800" b="1" u="sng" dirty="0">
                <a:solidFill>
                  <a:srgbClr val="7030A0"/>
                </a:solidFill>
              </a:rPr>
              <a:t> </a:t>
            </a:r>
            <a:r>
              <a:rPr lang="tr-TR" sz="2800" b="1" u="sng" dirty="0" err="1">
                <a:solidFill>
                  <a:srgbClr val="7030A0"/>
                </a:solidFill>
              </a:rPr>
              <a:t>vascular</a:t>
            </a:r>
            <a:r>
              <a:rPr lang="tr-TR" sz="2800" b="1" u="sng" dirty="0">
                <a:solidFill>
                  <a:srgbClr val="7030A0"/>
                </a:solidFill>
              </a:rPr>
              <a:t> </a:t>
            </a:r>
            <a:r>
              <a:rPr lang="tr-TR" sz="2800" b="1" u="sng" dirty="0" err="1">
                <a:solidFill>
                  <a:srgbClr val="7030A0"/>
                </a:solidFill>
              </a:rPr>
              <a:t>permeability</a:t>
            </a:r>
            <a:r>
              <a:rPr lang="tr-TR" sz="2800" b="1" u="sng" dirty="0">
                <a:solidFill>
                  <a:srgbClr val="7030A0"/>
                </a:solidFill>
              </a:rPr>
              <a:t> </a:t>
            </a:r>
            <a:r>
              <a:rPr lang="tr-TR" sz="2800" b="1" u="sng" dirty="0" err="1">
                <a:solidFill>
                  <a:srgbClr val="7030A0"/>
                </a:solidFill>
              </a:rPr>
              <a:t>and</a:t>
            </a:r>
            <a:r>
              <a:rPr lang="tr-TR" sz="2800" b="1" u="sng" dirty="0">
                <a:solidFill>
                  <a:srgbClr val="7030A0"/>
                </a:solidFill>
              </a:rPr>
              <a:t> </a:t>
            </a:r>
            <a:r>
              <a:rPr lang="tr-TR" sz="2800" b="1" u="sng" dirty="0" err="1">
                <a:solidFill>
                  <a:srgbClr val="7030A0"/>
                </a:solidFill>
              </a:rPr>
              <a:t>contract</a:t>
            </a:r>
            <a:r>
              <a:rPr lang="tr-TR" sz="2800" b="1" u="sng" dirty="0">
                <a:solidFill>
                  <a:srgbClr val="7030A0"/>
                </a:solidFill>
              </a:rPr>
              <a:t> </a:t>
            </a:r>
            <a:r>
              <a:rPr lang="tr-TR" sz="2800" b="1" u="sng" dirty="0" err="1">
                <a:solidFill>
                  <a:srgbClr val="7030A0"/>
                </a:solidFill>
              </a:rPr>
              <a:t>smooth</a:t>
            </a:r>
            <a:r>
              <a:rPr lang="tr-TR" sz="2800" b="1" u="sng" dirty="0">
                <a:solidFill>
                  <a:srgbClr val="7030A0"/>
                </a:solidFill>
              </a:rPr>
              <a:t> </a:t>
            </a:r>
            <a:r>
              <a:rPr lang="tr-TR" sz="2800" b="1" u="sng" dirty="0" err="1">
                <a:solidFill>
                  <a:srgbClr val="7030A0"/>
                </a:solidFill>
              </a:rPr>
              <a:t>muscles</a:t>
            </a:r>
            <a:r>
              <a:rPr lang="tr-TR" sz="2800" b="1" u="sng" dirty="0">
                <a:solidFill>
                  <a:srgbClr val="7030A0"/>
                </a:solidFill>
              </a:rPr>
              <a:t>, </a:t>
            </a:r>
            <a:r>
              <a:rPr lang="tr-TR" sz="2800" b="1" u="sng" dirty="0" err="1">
                <a:solidFill>
                  <a:srgbClr val="7030A0"/>
                </a:solidFill>
              </a:rPr>
              <a:t>leading</a:t>
            </a:r>
            <a:r>
              <a:rPr lang="tr-TR" sz="2800" b="1" u="sng" dirty="0">
                <a:solidFill>
                  <a:srgbClr val="7030A0"/>
                </a:solidFill>
              </a:rPr>
              <a:t> </a:t>
            </a:r>
            <a:r>
              <a:rPr lang="tr-TR" sz="2800" b="1" u="sng" dirty="0" err="1">
                <a:solidFill>
                  <a:srgbClr val="7030A0"/>
                </a:solidFill>
              </a:rPr>
              <a:t>to</a:t>
            </a:r>
            <a:r>
              <a:rPr lang="tr-TR" sz="2800" b="1" u="sng" dirty="0">
                <a:solidFill>
                  <a:srgbClr val="7030A0"/>
                </a:solidFill>
              </a:rPr>
              <a:t> </a:t>
            </a:r>
            <a:r>
              <a:rPr lang="tr-TR" sz="2800" b="1" u="sng" dirty="0" err="1">
                <a:solidFill>
                  <a:srgbClr val="7030A0"/>
                </a:solidFill>
              </a:rPr>
              <a:t>clinical</a:t>
            </a:r>
            <a:r>
              <a:rPr lang="tr-TR" sz="2800" b="1" u="sng" dirty="0">
                <a:solidFill>
                  <a:srgbClr val="7030A0"/>
                </a:solidFill>
              </a:rPr>
              <a:t> </a:t>
            </a:r>
            <a:r>
              <a:rPr lang="tr-TR" sz="2800" b="1" u="sng" dirty="0" err="1">
                <a:solidFill>
                  <a:srgbClr val="7030A0"/>
                </a:solidFill>
              </a:rPr>
              <a:t>manifestations</a:t>
            </a:r>
            <a:r>
              <a:rPr lang="tr-TR" sz="2800" b="1" u="sng" dirty="0">
                <a:solidFill>
                  <a:srgbClr val="7030A0"/>
                </a:solidFill>
              </a:rPr>
              <a:t> in </a:t>
            </a:r>
            <a:r>
              <a:rPr lang="tr-TR" sz="2800" b="1" u="sng" dirty="0" err="1">
                <a:solidFill>
                  <a:srgbClr val="7030A0"/>
                </a:solidFill>
              </a:rPr>
              <a:t>these</a:t>
            </a:r>
            <a:r>
              <a:rPr lang="tr-TR" sz="2800" b="1" u="sng" dirty="0">
                <a:solidFill>
                  <a:srgbClr val="7030A0"/>
                </a:solidFill>
              </a:rPr>
              <a:t> </a:t>
            </a:r>
            <a:r>
              <a:rPr lang="tr-TR" sz="2800" b="1" u="sng" dirty="0" err="1">
                <a:solidFill>
                  <a:srgbClr val="7030A0"/>
                </a:solidFill>
              </a:rPr>
              <a:t>reactions</a:t>
            </a:r>
            <a:r>
              <a:rPr lang="tr-TR" sz="2800" b="1" u="sng" dirty="0">
                <a:solidFill>
                  <a:srgbClr val="7030A0"/>
                </a:solidFill>
              </a:rPr>
              <a:t>. </a:t>
            </a:r>
          </a:p>
          <a:p>
            <a:pPr marL="184150" marR="5080" indent="-171450" algn="just">
              <a:lnSpc>
                <a:spcPct val="150400"/>
              </a:lnSpc>
              <a:spcBef>
                <a:spcPts val="35"/>
              </a:spcBef>
              <a:buFont typeface="Arial MT"/>
              <a:buChar char="•"/>
              <a:tabLst>
                <a:tab pos="184150" algn="l"/>
              </a:tabLst>
            </a:pPr>
            <a:r>
              <a:rPr lang="tr-TR" sz="2800" dirty="0" err="1"/>
              <a:t>This</a:t>
            </a:r>
            <a:r>
              <a:rPr lang="tr-TR" sz="2800" dirty="0"/>
              <a:t> </a:t>
            </a:r>
            <a:r>
              <a:rPr lang="tr-TR" sz="2800" dirty="0" err="1"/>
              <a:t>vascular</a:t>
            </a:r>
            <a:r>
              <a:rPr lang="tr-TR" sz="2800" dirty="0"/>
              <a:t> </a:t>
            </a:r>
            <a:r>
              <a:rPr lang="tr-TR" sz="2800" dirty="0" err="1"/>
              <a:t>and</a:t>
            </a:r>
            <a:r>
              <a:rPr lang="tr-TR" sz="2800" dirty="0"/>
              <a:t> </a:t>
            </a:r>
            <a:r>
              <a:rPr lang="tr-TR" sz="2800" dirty="0" err="1"/>
              <a:t>smooth</a:t>
            </a:r>
            <a:r>
              <a:rPr lang="tr-TR" sz="2800" dirty="0"/>
              <a:t> </a:t>
            </a:r>
            <a:r>
              <a:rPr lang="tr-TR" sz="2800" dirty="0" err="1"/>
              <a:t>muscle</a:t>
            </a:r>
            <a:r>
              <a:rPr lang="tr-TR" sz="2800" dirty="0"/>
              <a:t> </a:t>
            </a:r>
            <a:r>
              <a:rPr lang="tr-TR" sz="2800" dirty="0" err="1"/>
              <a:t>reaction</a:t>
            </a:r>
            <a:r>
              <a:rPr lang="tr-TR" sz="2800" dirty="0"/>
              <a:t> can </a:t>
            </a:r>
            <a:r>
              <a:rPr lang="tr-TR" sz="2800" dirty="0" err="1"/>
              <a:t>develop</a:t>
            </a:r>
            <a:r>
              <a:rPr lang="tr-TR" sz="2800" dirty="0"/>
              <a:t> </a:t>
            </a:r>
            <a:r>
              <a:rPr lang="tr-TR" sz="2800" b="1" dirty="0" err="1">
                <a:solidFill>
                  <a:srgbClr val="E02391"/>
                </a:solidFill>
              </a:rPr>
              <a:t>within</a:t>
            </a:r>
            <a:r>
              <a:rPr lang="tr-TR" sz="2800" b="1" dirty="0">
                <a:solidFill>
                  <a:srgbClr val="E02391"/>
                </a:solidFill>
              </a:rPr>
              <a:t> </a:t>
            </a:r>
            <a:r>
              <a:rPr lang="tr-TR" sz="2800" b="1" dirty="0" err="1">
                <a:solidFill>
                  <a:srgbClr val="E02391"/>
                </a:solidFill>
              </a:rPr>
              <a:t>minutes</a:t>
            </a:r>
            <a:r>
              <a:rPr lang="tr-TR" sz="2800" b="1" dirty="0">
                <a:solidFill>
                  <a:srgbClr val="E02391"/>
                </a:solidFill>
              </a:rPr>
              <a:t> </a:t>
            </a:r>
            <a:r>
              <a:rPr lang="tr-TR" sz="2800" dirty="0" err="1"/>
              <a:t>after</a:t>
            </a:r>
            <a:r>
              <a:rPr lang="tr-TR" sz="2800" dirty="0"/>
              <a:t> re-</a:t>
            </a:r>
            <a:r>
              <a:rPr lang="tr-TR" sz="2800" dirty="0" err="1"/>
              <a:t>exposure</a:t>
            </a:r>
            <a:r>
              <a:rPr lang="tr-TR" sz="2800" dirty="0"/>
              <a:t> </a:t>
            </a:r>
            <a:r>
              <a:rPr lang="tr-TR" sz="2800" dirty="0" err="1"/>
              <a:t>to</a:t>
            </a:r>
            <a:r>
              <a:rPr lang="tr-TR" sz="2800" dirty="0"/>
              <a:t>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antigen</a:t>
            </a:r>
            <a:r>
              <a:rPr lang="tr-TR" sz="2800" dirty="0"/>
              <a:t> in </a:t>
            </a:r>
            <a:r>
              <a:rPr lang="tr-TR" sz="2800" dirty="0" err="1"/>
              <a:t>susceptible</a:t>
            </a:r>
            <a:r>
              <a:rPr lang="tr-TR" sz="2800" dirty="0"/>
              <a:t> </a:t>
            </a:r>
            <a:r>
              <a:rPr lang="tr-TR" sz="2800" dirty="0" err="1"/>
              <a:t>individuals</a:t>
            </a:r>
            <a:r>
              <a:rPr lang="tr-TR" sz="2800" dirty="0"/>
              <a:t>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494" y="525829"/>
            <a:ext cx="8423144" cy="557428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622" y="914400"/>
            <a:ext cx="8072755" cy="4461991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84150" marR="5080" indent="-171450" algn="just">
              <a:lnSpc>
                <a:spcPct val="150400"/>
              </a:lnSpc>
              <a:spcBef>
                <a:spcPts val="35"/>
              </a:spcBef>
              <a:buFont typeface="Arial MT"/>
              <a:buChar char="•"/>
              <a:tabLst>
                <a:tab pos="184150" algn="l"/>
              </a:tabLst>
            </a:pPr>
            <a:r>
              <a:rPr lang="tr-TR" sz="2800" b="1" u="sng" dirty="0" err="1">
                <a:solidFill>
                  <a:srgbClr val="FF0000"/>
                </a:solidFill>
              </a:rPr>
              <a:t>Other</a:t>
            </a:r>
            <a:r>
              <a:rPr lang="tr-TR" sz="2800" b="1" u="sng" dirty="0">
                <a:solidFill>
                  <a:srgbClr val="FF0000"/>
                </a:solidFill>
              </a:rPr>
              <a:t> </a:t>
            </a:r>
            <a:r>
              <a:rPr lang="tr-TR" sz="2800" b="1" u="sng" dirty="0" err="1">
                <a:solidFill>
                  <a:srgbClr val="FF0000"/>
                </a:solidFill>
              </a:rPr>
              <a:t>mediators</a:t>
            </a:r>
            <a:r>
              <a:rPr lang="tr-TR" sz="2800" b="1" u="sng" dirty="0">
                <a:solidFill>
                  <a:srgbClr val="FF0000"/>
                </a:solidFill>
              </a:rPr>
              <a:t> of </a:t>
            </a:r>
            <a:r>
              <a:rPr lang="tr-TR" sz="2800" b="1" u="sng" dirty="0" err="1">
                <a:solidFill>
                  <a:srgbClr val="FF0000"/>
                </a:solidFill>
              </a:rPr>
              <a:t>mast</a:t>
            </a:r>
            <a:r>
              <a:rPr lang="tr-TR" sz="2800" b="1" u="sng" dirty="0">
                <a:solidFill>
                  <a:srgbClr val="FF0000"/>
                </a:solidFill>
              </a:rPr>
              <a:t> </a:t>
            </a:r>
            <a:r>
              <a:rPr lang="tr-TR" sz="2800" b="1" u="sng" dirty="0" err="1">
                <a:solidFill>
                  <a:srgbClr val="FF0000"/>
                </a:solidFill>
              </a:rPr>
              <a:t>cells</a:t>
            </a:r>
            <a:r>
              <a:rPr lang="tr-TR" sz="2800" b="1" u="sng" dirty="0">
                <a:solidFill>
                  <a:srgbClr val="FF0000"/>
                </a:solidFill>
              </a:rPr>
              <a:t> </a:t>
            </a:r>
            <a:r>
              <a:rPr lang="tr-TR" sz="2800" b="1" u="sng" dirty="0" err="1">
                <a:solidFill>
                  <a:srgbClr val="FF0000"/>
                </a:solidFill>
              </a:rPr>
              <a:t>are</a:t>
            </a:r>
            <a:r>
              <a:rPr lang="tr-TR" sz="2800" b="1" u="sng" dirty="0">
                <a:solidFill>
                  <a:srgbClr val="FF0000"/>
                </a:solidFill>
              </a:rPr>
              <a:t> </a:t>
            </a:r>
            <a:r>
              <a:rPr lang="tr-TR" sz="2800" b="1" u="sng" dirty="0" err="1">
                <a:solidFill>
                  <a:srgbClr val="FF0000"/>
                </a:solidFill>
              </a:rPr>
              <a:t>cytokines</a:t>
            </a:r>
            <a:r>
              <a:rPr lang="tr-TR" sz="2800" b="1" u="sng" dirty="0">
                <a:solidFill>
                  <a:srgbClr val="FF0000"/>
                </a:solidFill>
              </a:rPr>
              <a:t> </a:t>
            </a:r>
            <a:r>
              <a:rPr lang="tr-TR" sz="2800" b="1" u="sng" dirty="0" err="1">
                <a:solidFill>
                  <a:srgbClr val="FF0000"/>
                </a:solidFill>
              </a:rPr>
              <a:t>that</a:t>
            </a:r>
            <a:r>
              <a:rPr lang="tr-TR" sz="2800" b="1" u="sng" dirty="0">
                <a:solidFill>
                  <a:srgbClr val="FF0000"/>
                </a:solidFill>
              </a:rPr>
              <a:t> </a:t>
            </a:r>
            <a:r>
              <a:rPr lang="tr-TR" sz="2800" b="1" u="sng" dirty="0" err="1">
                <a:solidFill>
                  <a:srgbClr val="FF0000"/>
                </a:solidFill>
              </a:rPr>
              <a:t>cause</a:t>
            </a:r>
            <a:r>
              <a:rPr lang="tr-TR" sz="2800" b="1" u="sng" dirty="0">
                <a:solidFill>
                  <a:srgbClr val="FF0000"/>
                </a:solidFill>
              </a:rPr>
              <a:t> </a:t>
            </a:r>
            <a:r>
              <a:rPr lang="tr-TR" sz="2800" b="1" u="sng" dirty="0" err="1">
                <a:solidFill>
                  <a:srgbClr val="FF0000"/>
                </a:solidFill>
              </a:rPr>
              <a:t>neutrophils</a:t>
            </a:r>
            <a:r>
              <a:rPr lang="tr-TR" sz="2800" b="1" u="sng" dirty="0">
                <a:solidFill>
                  <a:srgbClr val="FF0000"/>
                </a:solidFill>
              </a:rPr>
              <a:t> </a:t>
            </a:r>
            <a:r>
              <a:rPr lang="tr-TR" sz="2800" b="1" u="sng" dirty="0" err="1">
                <a:solidFill>
                  <a:srgbClr val="FF0000"/>
                </a:solidFill>
              </a:rPr>
              <a:t>and</a:t>
            </a:r>
            <a:r>
              <a:rPr lang="tr-TR" sz="2800" b="1" u="sng" dirty="0">
                <a:solidFill>
                  <a:srgbClr val="FF0000"/>
                </a:solidFill>
              </a:rPr>
              <a:t> </a:t>
            </a:r>
            <a:r>
              <a:rPr lang="tr-TR" sz="2800" b="1" u="sng" dirty="0" err="1">
                <a:solidFill>
                  <a:srgbClr val="FF0000"/>
                </a:solidFill>
              </a:rPr>
              <a:t>eosinophils</a:t>
            </a:r>
            <a:r>
              <a:rPr lang="tr-TR" sz="2800" b="1" u="sng" dirty="0">
                <a:solidFill>
                  <a:srgbClr val="FF0000"/>
                </a:solidFill>
              </a:rPr>
              <a:t> </a:t>
            </a:r>
            <a:r>
              <a:rPr lang="tr-TR" sz="2800" b="1" u="sng" dirty="0" err="1">
                <a:solidFill>
                  <a:srgbClr val="FF0000"/>
                </a:solidFill>
              </a:rPr>
              <a:t>to</a:t>
            </a:r>
            <a:r>
              <a:rPr lang="tr-TR" sz="2800" b="1" u="sng" dirty="0">
                <a:solidFill>
                  <a:srgbClr val="FF0000"/>
                </a:solidFill>
              </a:rPr>
              <a:t> </a:t>
            </a:r>
            <a:r>
              <a:rPr lang="tr-TR" sz="2800" b="1" u="sng" dirty="0" err="1">
                <a:solidFill>
                  <a:srgbClr val="FF0000"/>
                </a:solidFill>
              </a:rPr>
              <a:t>collect</a:t>
            </a:r>
            <a:r>
              <a:rPr lang="tr-TR" sz="2800" b="1" u="sng" dirty="0">
                <a:solidFill>
                  <a:srgbClr val="FF0000"/>
                </a:solidFill>
              </a:rPr>
              <a:t> in </a:t>
            </a:r>
            <a:r>
              <a:rPr lang="tr-TR" sz="2800" b="1" u="sng" dirty="0" err="1">
                <a:solidFill>
                  <a:srgbClr val="FF0000"/>
                </a:solidFill>
              </a:rPr>
              <a:t>the</a:t>
            </a:r>
            <a:r>
              <a:rPr lang="tr-TR" sz="2800" b="1" u="sng" dirty="0">
                <a:solidFill>
                  <a:srgbClr val="FF0000"/>
                </a:solidFill>
              </a:rPr>
              <a:t> </a:t>
            </a:r>
            <a:r>
              <a:rPr lang="tr-TR" sz="2800" b="1" u="sng" dirty="0" err="1">
                <a:solidFill>
                  <a:srgbClr val="FF0000"/>
                </a:solidFill>
              </a:rPr>
              <a:t>reaction</a:t>
            </a:r>
            <a:r>
              <a:rPr lang="tr-TR" sz="2800" b="1" u="sng" dirty="0">
                <a:solidFill>
                  <a:srgbClr val="FF0000"/>
                </a:solidFill>
              </a:rPr>
              <a:t> </a:t>
            </a:r>
            <a:r>
              <a:rPr lang="tr-TR" sz="2800" b="1" u="sng" dirty="0" err="1">
                <a:solidFill>
                  <a:srgbClr val="FF0000"/>
                </a:solidFill>
              </a:rPr>
              <a:t>zone</a:t>
            </a:r>
            <a:r>
              <a:rPr lang="tr-TR" sz="2800" b="1" u="sng" dirty="0">
                <a:solidFill>
                  <a:srgbClr val="FF0000"/>
                </a:solidFill>
              </a:rPr>
              <a:t> in </a:t>
            </a:r>
            <a:r>
              <a:rPr lang="tr-TR" sz="2800" b="1" u="sng" dirty="0" err="1">
                <a:solidFill>
                  <a:srgbClr val="FF0000"/>
                </a:solidFill>
              </a:rPr>
              <a:t>the</a:t>
            </a:r>
            <a:r>
              <a:rPr lang="tr-TR" sz="2800" b="1" u="sng" dirty="0">
                <a:solidFill>
                  <a:srgbClr val="FF0000"/>
                </a:solidFill>
              </a:rPr>
              <a:t> </a:t>
            </a:r>
            <a:r>
              <a:rPr lang="tr-TR" sz="2800" b="1" u="sng" dirty="0" err="1">
                <a:solidFill>
                  <a:srgbClr val="FF0000"/>
                </a:solidFill>
              </a:rPr>
              <a:t>following</a:t>
            </a:r>
            <a:r>
              <a:rPr lang="tr-TR" sz="2800" b="1" u="sng" dirty="0">
                <a:solidFill>
                  <a:srgbClr val="FF0000"/>
                </a:solidFill>
              </a:rPr>
              <a:t> </a:t>
            </a:r>
            <a:r>
              <a:rPr lang="tr-TR" sz="2800" b="1" u="sng" dirty="0" err="1">
                <a:solidFill>
                  <a:srgbClr val="FF0000"/>
                </a:solidFill>
              </a:rPr>
              <a:t>hours</a:t>
            </a:r>
            <a:r>
              <a:rPr lang="tr-TR" sz="2800" b="1" u="sng" dirty="0">
                <a:solidFill>
                  <a:srgbClr val="FF0000"/>
                </a:solidFill>
              </a:rPr>
              <a:t>. </a:t>
            </a:r>
          </a:p>
          <a:p>
            <a:pPr marL="184150" marR="5080" indent="-171450" algn="just">
              <a:lnSpc>
                <a:spcPct val="150400"/>
              </a:lnSpc>
              <a:spcBef>
                <a:spcPts val="35"/>
              </a:spcBef>
              <a:buFont typeface="Arial MT"/>
              <a:buChar char="•"/>
              <a:tabLst>
                <a:tab pos="184150" algn="l"/>
              </a:tabLst>
            </a:pPr>
            <a:r>
              <a:rPr lang="tr-TR" sz="2800" dirty="0" err="1"/>
              <a:t>Immediate</a:t>
            </a:r>
            <a:r>
              <a:rPr lang="tr-TR" sz="2800" dirty="0"/>
              <a:t> </a:t>
            </a:r>
            <a:r>
              <a:rPr lang="tr-TR" sz="2800" dirty="0" err="1"/>
              <a:t>hypersensitivity</a:t>
            </a:r>
            <a:r>
              <a:rPr lang="tr-TR" sz="2800" dirty="0"/>
              <a:t> </a:t>
            </a:r>
            <a:r>
              <a:rPr lang="tr-TR" sz="2800" dirty="0" err="1"/>
              <a:t>inflammatory</a:t>
            </a:r>
            <a:r>
              <a:rPr lang="tr-TR" sz="2800" dirty="0"/>
              <a:t> </a:t>
            </a:r>
            <a:r>
              <a:rPr lang="tr-TR" sz="2800" dirty="0" err="1"/>
              <a:t>component</a:t>
            </a:r>
            <a:r>
              <a:rPr lang="tr-TR" sz="2800" dirty="0"/>
              <a:t>, </a:t>
            </a:r>
            <a:r>
              <a:rPr lang="tr-TR" sz="2800" dirty="0" err="1"/>
              <a:t>called</a:t>
            </a:r>
            <a:r>
              <a:rPr lang="tr-TR" sz="2800" dirty="0"/>
              <a:t> </a:t>
            </a:r>
            <a:r>
              <a:rPr lang="tr-TR" sz="2800" b="1" u="sng" dirty="0" err="1">
                <a:solidFill>
                  <a:srgbClr val="E02391"/>
                </a:solidFill>
              </a:rPr>
              <a:t>late</a:t>
            </a:r>
            <a:r>
              <a:rPr lang="tr-TR" sz="2800" b="1" u="sng" dirty="0">
                <a:solidFill>
                  <a:srgbClr val="E02391"/>
                </a:solidFill>
              </a:rPr>
              <a:t> </a:t>
            </a:r>
            <a:r>
              <a:rPr lang="tr-TR" sz="2800" b="1" u="sng" dirty="0" err="1">
                <a:solidFill>
                  <a:srgbClr val="E02391"/>
                </a:solidFill>
              </a:rPr>
              <a:t>phase</a:t>
            </a:r>
            <a:r>
              <a:rPr lang="tr-TR" sz="2800" b="1" u="sng" dirty="0">
                <a:solidFill>
                  <a:srgbClr val="E02391"/>
                </a:solidFill>
              </a:rPr>
              <a:t> </a:t>
            </a:r>
            <a:r>
              <a:rPr lang="tr-TR" sz="2800" b="1" u="sng" dirty="0" err="1">
                <a:solidFill>
                  <a:srgbClr val="E02391"/>
                </a:solidFill>
              </a:rPr>
              <a:t>reaction</a:t>
            </a:r>
            <a:r>
              <a:rPr lang="tr-TR" sz="2800" dirty="0"/>
              <a:t>, </a:t>
            </a:r>
            <a:r>
              <a:rPr lang="tr-TR" sz="2800" b="1" u="sng" dirty="0">
                <a:solidFill>
                  <a:srgbClr val="7030A0"/>
                </a:solidFill>
              </a:rPr>
              <a:t>is </a:t>
            </a:r>
            <a:r>
              <a:rPr lang="tr-TR" sz="2800" b="1" u="sng" dirty="0" err="1">
                <a:solidFill>
                  <a:srgbClr val="7030A0"/>
                </a:solidFill>
              </a:rPr>
              <a:t>responsible</a:t>
            </a:r>
            <a:r>
              <a:rPr lang="tr-TR" sz="2800" b="1" u="sng" dirty="0">
                <a:solidFill>
                  <a:srgbClr val="7030A0"/>
                </a:solidFill>
              </a:rPr>
              <a:t> </a:t>
            </a:r>
            <a:r>
              <a:rPr lang="tr-TR" sz="2800" b="1" u="sng" dirty="0" err="1">
                <a:solidFill>
                  <a:srgbClr val="7030A0"/>
                </a:solidFill>
              </a:rPr>
              <a:t>for</a:t>
            </a:r>
            <a:r>
              <a:rPr lang="tr-TR" sz="2800" b="1" u="sng" dirty="0">
                <a:solidFill>
                  <a:srgbClr val="7030A0"/>
                </a:solidFill>
              </a:rPr>
              <a:t> </a:t>
            </a:r>
            <a:r>
              <a:rPr lang="tr-TR" sz="2800" b="1" u="sng" dirty="0" err="1">
                <a:solidFill>
                  <a:srgbClr val="7030A0"/>
                </a:solidFill>
              </a:rPr>
              <a:t>tissue</a:t>
            </a:r>
            <a:r>
              <a:rPr lang="tr-TR" sz="2800" b="1" u="sng" dirty="0">
                <a:solidFill>
                  <a:srgbClr val="7030A0"/>
                </a:solidFill>
              </a:rPr>
              <a:t> </a:t>
            </a:r>
            <a:r>
              <a:rPr lang="tr-TR" sz="2800" b="1" u="sng" dirty="0" err="1">
                <a:solidFill>
                  <a:srgbClr val="7030A0"/>
                </a:solidFill>
              </a:rPr>
              <a:t>damage</a:t>
            </a:r>
            <a:r>
              <a:rPr lang="tr-TR" sz="2800" dirty="0"/>
              <a:t> </a:t>
            </a:r>
            <a:r>
              <a:rPr lang="tr-TR" sz="2800" b="1" u="sng" dirty="0" err="1">
                <a:solidFill>
                  <a:srgbClr val="0070C0"/>
                </a:solidFill>
              </a:rPr>
              <a:t>resulting</a:t>
            </a:r>
            <a:r>
              <a:rPr lang="tr-TR" sz="2800" b="1" u="sng" dirty="0">
                <a:solidFill>
                  <a:srgbClr val="0070C0"/>
                </a:solidFill>
              </a:rPr>
              <a:t> </a:t>
            </a:r>
            <a:r>
              <a:rPr lang="tr-TR" sz="2800" b="1" u="sng" dirty="0" err="1">
                <a:solidFill>
                  <a:srgbClr val="0070C0"/>
                </a:solidFill>
              </a:rPr>
              <a:t>from</a:t>
            </a:r>
            <a:r>
              <a:rPr lang="tr-TR" sz="2800" b="1" u="sng" dirty="0">
                <a:solidFill>
                  <a:srgbClr val="0070C0"/>
                </a:solidFill>
              </a:rPr>
              <a:t> </a:t>
            </a:r>
            <a:r>
              <a:rPr lang="tr-TR" sz="2800" b="1" u="sng" dirty="0" err="1">
                <a:solidFill>
                  <a:srgbClr val="0070C0"/>
                </a:solidFill>
              </a:rPr>
              <a:t>repetitive</a:t>
            </a:r>
            <a:r>
              <a:rPr lang="tr-TR" sz="2800" b="1" u="sng" dirty="0">
                <a:solidFill>
                  <a:srgbClr val="0070C0"/>
                </a:solidFill>
              </a:rPr>
              <a:t> </a:t>
            </a:r>
            <a:r>
              <a:rPr lang="tr-TR" sz="2800" b="1" u="sng" dirty="0" err="1">
                <a:solidFill>
                  <a:srgbClr val="0070C0"/>
                </a:solidFill>
              </a:rPr>
              <a:t>immediate</a:t>
            </a:r>
            <a:r>
              <a:rPr lang="tr-TR" sz="2800" b="1" u="sng" dirty="0">
                <a:solidFill>
                  <a:srgbClr val="0070C0"/>
                </a:solidFill>
              </a:rPr>
              <a:t> </a:t>
            </a:r>
            <a:r>
              <a:rPr lang="tr-TR" sz="2800" b="1" u="sng" dirty="0" err="1">
                <a:solidFill>
                  <a:srgbClr val="0070C0"/>
                </a:solidFill>
              </a:rPr>
              <a:t>hypersensitivity</a:t>
            </a:r>
            <a:r>
              <a:rPr lang="tr-TR" sz="2800" b="1" u="sng" dirty="0">
                <a:solidFill>
                  <a:srgbClr val="0070C0"/>
                </a:solidFill>
              </a:rPr>
              <a:t> </a:t>
            </a:r>
            <a:r>
              <a:rPr lang="tr-TR" sz="2800" b="1" u="sng" dirty="0" err="1">
                <a:solidFill>
                  <a:srgbClr val="0070C0"/>
                </a:solidFill>
              </a:rPr>
              <a:t>responses</a:t>
            </a:r>
            <a:r>
              <a:rPr lang="tr-TR" sz="2800" b="1" u="sng" dirty="0">
                <a:solidFill>
                  <a:srgbClr val="0070C0"/>
                </a:solidFill>
              </a:rPr>
              <a:t>.</a:t>
            </a:r>
            <a:endParaRPr sz="2800" b="1" u="sng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8474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200" y="762000"/>
            <a:ext cx="4931410" cy="509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tr-TR" sz="3200" spc="40" dirty="0" err="1">
                <a:latin typeface="Calibri Light"/>
                <a:cs typeface="Calibri Light"/>
              </a:rPr>
              <a:t>Production</a:t>
            </a:r>
            <a:r>
              <a:rPr lang="tr-TR" sz="3200" spc="40" dirty="0">
                <a:latin typeface="Calibri Light"/>
                <a:cs typeface="Calibri Light"/>
              </a:rPr>
              <a:t> of </a:t>
            </a:r>
            <a:r>
              <a:rPr lang="tr-TR" sz="3200" spc="40" dirty="0" err="1">
                <a:latin typeface="Calibri Light"/>
                <a:cs typeface="Calibri Light"/>
              </a:rPr>
              <a:t>IgE</a:t>
            </a:r>
            <a:r>
              <a:rPr lang="tr-TR" sz="3200" spc="40" dirty="0">
                <a:latin typeface="Calibri Light"/>
                <a:cs typeface="Calibri Light"/>
              </a:rPr>
              <a:t> </a:t>
            </a:r>
            <a:r>
              <a:rPr lang="tr-TR" sz="3200" spc="40" dirty="0" err="1">
                <a:latin typeface="Calibri Light"/>
                <a:cs typeface="Calibri Light"/>
              </a:rPr>
              <a:t>Antibodies</a:t>
            </a:r>
            <a:endParaRPr sz="3200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2795" y="2059811"/>
            <a:ext cx="7598410" cy="2738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marR="5080" indent="-171450" algn="just">
              <a:lnSpc>
                <a:spcPct val="150000"/>
              </a:lnSpc>
              <a:spcBef>
                <a:spcPts val="100"/>
              </a:spcBef>
              <a:buFont typeface="Arial MT"/>
              <a:buChar char="•"/>
              <a:tabLst>
                <a:tab pos="184150" algn="l"/>
              </a:tabLst>
            </a:pPr>
            <a:r>
              <a:rPr lang="tr-TR" sz="2400" dirty="0" err="1"/>
              <a:t>In</a:t>
            </a:r>
            <a:r>
              <a:rPr lang="tr-TR" sz="2400" dirty="0"/>
              <a:t> </a:t>
            </a:r>
            <a:r>
              <a:rPr lang="tr-TR" sz="2400" dirty="0" err="1"/>
              <a:t>allergy-prone</a:t>
            </a:r>
            <a:r>
              <a:rPr lang="tr-TR" sz="2400" dirty="0"/>
              <a:t> </a:t>
            </a:r>
            <a:r>
              <a:rPr lang="tr-TR" sz="2400" dirty="0" err="1"/>
              <a:t>individuals</a:t>
            </a:r>
            <a:r>
              <a:rPr lang="tr-TR" sz="2400" dirty="0"/>
              <a:t>, </a:t>
            </a:r>
            <a:r>
              <a:rPr lang="tr-TR" sz="2400" dirty="0" err="1"/>
              <a:t>exposure</a:t>
            </a:r>
            <a:r>
              <a:rPr lang="tr-TR" sz="2400" dirty="0"/>
              <a:t> </a:t>
            </a:r>
            <a:r>
              <a:rPr lang="tr-TR" sz="2400" dirty="0" err="1"/>
              <a:t>to</a:t>
            </a:r>
            <a:r>
              <a:rPr lang="tr-TR" sz="2400" dirty="0"/>
              <a:t> </a:t>
            </a:r>
            <a:r>
              <a:rPr lang="tr-TR" sz="2400" dirty="0" err="1"/>
              <a:t>certain</a:t>
            </a:r>
            <a:r>
              <a:rPr lang="tr-TR" sz="2400" dirty="0"/>
              <a:t> </a:t>
            </a:r>
            <a:r>
              <a:rPr lang="tr-TR" sz="2400" dirty="0" err="1"/>
              <a:t>antigens</a:t>
            </a:r>
            <a:r>
              <a:rPr lang="tr-TR" sz="2400" dirty="0"/>
              <a:t> </a:t>
            </a:r>
            <a:r>
              <a:rPr lang="tr-TR" sz="2400" dirty="0" err="1"/>
              <a:t>causes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activation</a:t>
            </a:r>
            <a:r>
              <a:rPr lang="tr-TR" sz="2400" dirty="0"/>
              <a:t> of </a:t>
            </a:r>
            <a:r>
              <a:rPr lang="tr-TR" sz="2400" b="1" dirty="0">
                <a:solidFill>
                  <a:srgbClr val="FF0000"/>
                </a:solidFill>
              </a:rPr>
              <a:t>Th2 </a:t>
            </a:r>
            <a:r>
              <a:rPr lang="tr-TR" sz="2400" b="1" dirty="0" err="1">
                <a:solidFill>
                  <a:srgbClr val="FF0000"/>
                </a:solidFill>
              </a:rPr>
              <a:t>cells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production</a:t>
            </a:r>
            <a:r>
              <a:rPr lang="tr-TR" sz="2400" dirty="0"/>
              <a:t> of </a:t>
            </a:r>
            <a:r>
              <a:rPr lang="tr-TR" sz="2400" dirty="0" err="1"/>
              <a:t>IgE</a:t>
            </a:r>
            <a:r>
              <a:rPr lang="tr-TR" sz="2400" dirty="0"/>
              <a:t> </a:t>
            </a:r>
            <a:r>
              <a:rPr lang="tr-TR" sz="2400" dirty="0" err="1"/>
              <a:t>antibodies</a:t>
            </a:r>
            <a:r>
              <a:rPr lang="tr-TR" sz="2400" dirty="0"/>
              <a:t>. </a:t>
            </a:r>
          </a:p>
          <a:p>
            <a:pPr marL="184150" marR="5080" indent="-171450" algn="just">
              <a:lnSpc>
                <a:spcPct val="150000"/>
              </a:lnSpc>
              <a:spcBef>
                <a:spcPts val="100"/>
              </a:spcBef>
              <a:buFont typeface="Arial MT"/>
              <a:buChar char="•"/>
              <a:tabLst>
                <a:tab pos="184150" algn="l"/>
              </a:tabLst>
            </a:pPr>
            <a:r>
              <a:rPr lang="tr-TR" sz="2400" b="1" u="sng" dirty="0">
                <a:solidFill>
                  <a:srgbClr val="0070C0"/>
                </a:solidFill>
              </a:rPr>
              <a:t>Normal </a:t>
            </a:r>
            <a:r>
              <a:rPr lang="tr-TR" sz="2400" b="1" u="sng" dirty="0" err="1">
                <a:solidFill>
                  <a:srgbClr val="0070C0"/>
                </a:solidFill>
              </a:rPr>
              <a:t>individuals</a:t>
            </a:r>
            <a:r>
              <a:rPr lang="tr-TR" sz="2400" b="1" u="sng" dirty="0">
                <a:solidFill>
                  <a:srgbClr val="0070C0"/>
                </a:solidFill>
              </a:rPr>
              <a:t>, on </a:t>
            </a:r>
            <a:r>
              <a:rPr lang="tr-TR" sz="2400" b="1" u="sng" dirty="0" err="1">
                <a:solidFill>
                  <a:srgbClr val="0070C0"/>
                </a:solidFill>
              </a:rPr>
              <a:t>the</a:t>
            </a:r>
            <a:r>
              <a:rPr lang="tr-TR" sz="2400" b="1" u="sng" dirty="0">
                <a:solidFill>
                  <a:srgbClr val="0070C0"/>
                </a:solidFill>
              </a:rPr>
              <a:t> </a:t>
            </a:r>
            <a:r>
              <a:rPr lang="tr-TR" sz="2400" b="1" u="sng" dirty="0" err="1">
                <a:solidFill>
                  <a:srgbClr val="0070C0"/>
                </a:solidFill>
              </a:rPr>
              <a:t>other</a:t>
            </a:r>
            <a:r>
              <a:rPr lang="tr-TR" sz="2400" b="1" u="sng" dirty="0">
                <a:solidFill>
                  <a:srgbClr val="0070C0"/>
                </a:solidFill>
              </a:rPr>
              <a:t> </a:t>
            </a:r>
            <a:r>
              <a:rPr lang="tr-TR" sz="2400" b="1" u="sng" dirty="0" err="1">
                <a:solidFill>
                  <a:srgbClr val="0070C0"/>
                </a:solidFill>
              </a:rPr>
              <a:t>hand</a:t>
            </a:r>
            <a:r>
              <a:rPr lang="tr-TR" sz="2400" b="1" u="sng" dirty="0">
                <a:solidFill>
                  <a:srgbClr val="0070C0"/>
                </a:solidFill>
              </a:rPr>
              <a:t>, do not </a:t>
            </a:r>
            <a:r>
              <a:rPr lang="tr-TR" sz="2400" b="1" u="sng" dirty="0" err="1">
                <a:solidFill>
                  <a:srgbClr val="0070C0"/>
                </a:solidFill>
              </a:rPr>
              <a:t>develop</a:t>
            </a:r>
            <a:r>
              <a:rPr lang="tr-TR" sz="2400" b="1" u="sng" dirty="0">
                <a:solidFill>
                  <a:srgbClr val="0070C0"/>
                </a:solidFill>
              </a:rPr>
              <a:t> a </a:t>
            </a:r>
            <a:r>
              <a:rPr lang="tr-TR" sz="2400" b="1" u="sng" dirty="0" err="1">
                <a:solidFill>
                  <a:srgbClr val="0070C0"/>
                </a:solidFill>
              </a:rPr>
              <a:t>strong</a:t>
            </a:r>
            <a:r>
              <a:rPr lang="tr-TR" sz="2400" b="1" u="sng" dirty="0">
                <a:solidFill>
                  <a:srgbClr val="0070C0"/>
                </a:solidFill>
              </a:rPr>
              <a:t> TH2 </a:t>
            </a:r>
            <a:r>
              <a:rPr lang="tr-TR" sz="2400" b="1" u="sng" dirty="0" err="1">
                <a:solidFill>
                  <a:srgbClr val="0070C0"/>
                </a:solidFill>
              </a:rPr>
              <a:t>response</a:t>
            </a:r>
            <a:r>
              <a:rPr lang="tr-TR" sz="2400" b="1" u="sng" dirty="0">
                <a:solidFill>
                  <a:srgbClr val="0070C0"/>
                </a:solidFill>
              </a:rPr>
              <a:t> </a:t>
            </a:r>
            <a:r>
              <a:rPr lang="tr-TR" sz="2400" b="1" u="sng" dirty="0" err="1">
                <a:solidFill>
                  <a:srgbClr val="0070C0"/>
                </a:solidFill>
              </a:rPr>
              <a:t>to</a:t>
            </a:r>
            <a:r>
              <a:rPr lang="tr-TR" sz="2400" b="1" u="sng" dirty="0">
                <a:solidFill>
                  <a:srgbClr val="0070C0"/>
                </a:solidFill>
              </a:rPr>
              <a:t> </a:t>
            </a:r>
            <a:r>
              <a:rPr lang="tr-TR" sz="2400" b="1" u="sng" dirty="0" err="1">
                <a:solidFill>
                  <a:srgbClr val="0070C0"/>
                </a:solidFill>
              </a:rPr>
              <a:t>most</a:t>
            </a:r>
            <a:r>
              <a:rPr lang="tr-TR" sz="2400" b="1" u="sng" dirty="0">
                <a:solidFill>
                  <a:srgbClr val="0070C0"/>
                </a:solidFill>
              </a:rPr>
              <a:t> </a:t>
            </a:r>
            <a:r>
              <a:rPr lang="tr-TR" sz="2400" b="1" u="sng" dirty="0" err="1">
                <a:solidFill>
                  <a:srgbClr val="0070C0"/>
                </a:solidFill>
              </a:rPr>
              <a:t>foreign</a:t>
            </a:r>
            <a:r>
              <a:rPr lang="tr-TR" sz="2400" b="1" u="sng" dirty="0">
                <a:solidFill>
                  <a:srgbClr val="0070C0"/>
                </a:solidFill>
              </a:rPr>
              <a:t> </a:t>
            </a:r>
            <a:r>
              <a:rPr lang="tr-TR" sz="2400" b="1" u="sng" dirty="0" err="1">
                <a:solidFill>
                  <a:srgbClr val="0070C0"/>
                </a:solidFill>
              </a:rPr>
              <a:t>antigens</a:t>
            </a:r>
            <a:r>
              <a:rPr lang="tr-TR" sz="2400" b="1" u="sng" dirty="0">
                <a:solidFill>
                  <a:srgbClr val="0070C0"/>
                </a:solidFill>
              </a:rPr>
              <a:t>.</a:t>
            </a:r>
            <a:endParaRPr sz="2400" b="1" u="sng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85800" y="650012"/>
            <a:ext cx="8071484" cy="3173176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84150" marR="5080" indent="-171450" algn="just">
              <a:lnSpc>
                <a:spcPct val="149600"/>
              </a:lnSpc>
              <a:spcBef>
                <a:spcPts val="65"/>
              </a:spcBef>
              <a:buFont typeface="Arial MT"/>
              <a:buChar char="•"/>
              <a:tabLst>
                <a:tab pos="184150" algn="l"/>
              </a:tabLst>
            </a:pPr>
            <a:r>
              <a:rPr lang="tr-TR" sz="2800" dirty="0"/>
              <a:t>On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other</a:t>
            </a:r>
            <a:r>
              <a:rPr lang="tr-TR" sz="2800" dirty="0"/>
              <a:t> </a:t>
            </a:r>
            <a:r>
              <a:rPr lang="tr-TR" sz="2800" dirty="0" err="1"/>
              <a:t>hand</a:t>
            </a:r>
            <a:r>
              <a:rPr lang="tr-TR" sz="2800" dirty="0"/>
              <a:t>, </a:t>
            </a:r>
            <a:r>
              <a:rPr lang="tr-TR" sz="2800" dirty="0" err="1"/>
              <a:t>the</a:t>
            </a:r>
            <a:r>
              <a:rPr lang="tr-TR" sz="2800" dirty="0"/>
              <a:t> presence of </a:t>
            </a:r>
            <a:r>
              <a:rPr lang="tr-TR" sz="2800" dirty="0" err="1"/>
              <a:t>many</a:t>
            </a:r>
            <a:r>
              <a:rPr lang="tr-TR" sz="2800" dirty="0"/>
              <a:t> </a:t>
            </a:r>
            <a:r>
              <a:rPr lang="tr-TR" sz="2800" dirty="0" err="1"/>
              <a:t>IgE</a:t>
            </a:r>
            <a:r>
              <a:rPr lang="tr-TR" sz="2800" dirty="0"/>
              <a:t> </a:t>
            </a:r>
            <a:r>
              <a:rPr lang="tr-TR" sz="2800" dirty="0" err="1"/>
              <a:t>antibodies</a:t>
            </a:r>
            <a:r>
              <a:rPr lang="tr-TR" sz="2800" dirty="0"/>
              <a:t> of </a:t>
            </a:r>
            <a:r>
              <a:rPr lang="tr-TR" sz="2800" dirty="0" err="1"/>
              <a:t>varying</a:t>
            </a:r>
            <a:r>
              <a:rPr lang="tr-TR" sz="2800" dirty="0"/>
              <a:t> </a:t>
            </a:r>
            <a:r>
              <a:rPr lang="tr-TR" sz="2800" dirty="0" err="1"/>
              <a:t>specificity</a:t>
            </a:r>
            <a:r>
              <a:rPr lang="tr-TR" sz="2800" dirty="0"/>
              <a:t> on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surface</a:t>
            </a:r>
            <a:r>
              <a:rPr lang="tr-TR" sz="2800" dirty="0"/>
              <a:t> of </a:t>
            </a:r>
            <a:r>
              <a:rPr lang="tr-TR" sz="2800" dirty="0" err="1"/>
              <a:t>mast</a:t>
            </a:r>
            <a:r>
              <a:rPr lang="tr-TR" sz="2800" dirty="0"/>
              <a:t> </a:t>
            </a:r>
            <a:r>
              <a:rPr lang="tr-TR" sz="2800" dirty="0" err="1"/>
              <a:t>cells</a:t>
            </a:r>
            <a:r>
              <a:rPr lang="tr-TR" sz="2800" dirty="0"/>
              <a:t> in normal </a:t>
            </a:r>
            <a:r>
              <a:rPr lang="tr-TR" sz="2800" dirty="0" err="1"/>
              <a:t>individuals</a:t>
            </a:r>
            <a:r>
              <a:rPr lang="tr-TR" sz="2800" dirty="0"/>
              <a:t> </a:t>
            </a:r>
            <a:r>
              <a:rPr lang="tr-TR" sz="2800" b="1" u="sng" dirty="0">
                <a:solidFill>
                  <a:srgbClr val="0070C0"/>
                </a:solidFill>
              </a:rPr>
              <a:t>is not </a:t>
            </a:r>
            <a:r>
              <a:rPr lang="tr-TR" sz="2800" b="1" u="sng" dirty="0" err="1">
                <a:solidFill>
                  <a:srgbClr val="0070C0"/>
                </a:solidFill>
              </a:rPr>
              <a:t>sufficient</a:t>
            </a:r>
            <a:r>
              <a:rPr lang="tr-TR" sz="2800" b="1" u="sng" dirty="0">
                <a:solidFill>
                  <a:srgbClr val="0070C0"/>
                </a:solidFill>
              </a:rPr>
              <a:t> </a:t>
            </a:r>
            <a:r>
              <a:rPr lang="tr-TR" sz="2800" b="1" u="sng" dirty="0" err="1">
                <a:solidFill>
                  <a:srgbClr val="0070C0"/>
                </a:solidFill>
              </a:rPr>
              <a:t>to</a:t>
            </a:r>
            <a:r>
              <a:rPr lang="tr-TR" sz="2800" b="1" u="sng" dirty="0">
                <a:solidFill>
                  <a:srgbClr val="0070C0"/>
                </a:solidFill>
              </a:rPr>
              <a:t> </a:t>
            </a:r>
            <a:r>
              <a:rPr lang="tr-TR" sz="2800" b="1" u="sng" dirty="0" err="1">
                <a:solidFill>
                  <a:srgbClr val="0070C0"/>
                </a:solidFill>
              </a:rPr>
              <a:t>develop</a:t>
            </a:r>
            <a:r>
              <a:rPr lang="tr-TR" sz="2800" b="1" u="sng" dirty="0">
                <a:solidFill>
                  <a:srgbClr val="0070C0"/>
                </a:solidFill>
              </a:rPr>
              <a:t> an </a:t>
            </a:r>
            <a:r>
              <a:rPr lang="tr-TR" sz="2800" b="1" u="sng" dirty="0" err="1">
                <a:solidFill>
                  <a:srgbClr val="0070C0"/>
                </a:solidFill>
              </a:rPr>
              <a:t>immediate</a:t>
            </a:r>
            <a:r>
              <a:rPr lang="tr-TR" sz="2800" b="1" u="sng" dirty="0">
                <a:solidFill>
                  <a:srgbClr val="0070C0"/>
                </a:solidFill>
              </a:rPr>
              <a:t> </a:t>
            </a:r>
            <a:r>
              <a:rPr lang="tr-TR" sz="2800" b="1" u="sng" dirty="0" err="1">
                <a:solidFill>
                  <a:srgbClr val="0070C0"/>
                </a:solidFill>
              </a:rPr>
              <a:t>hypersensitivity</a:t>
            </a:r>
            <a:r>
              <a:rPr lang="tr-TR" sz="2800" b="1" u="sng" dirty="0">
                <a:solidFill>
                  <a:srgbClr val="0070C0"/>
                </a:solidFill>
              </a:rPr>
              <a:t> </a:t>
            </a:r>
            <a:r>
              <a:rPr lang="tr-TR" sz="2800" b="1" u="sng" dirty="0" err="1">
                <a:solidFill>
                  <a:srgbClr val="0070C0"/>
                </a:solidFill>
              </a:rPr>
              <a:t>reaction</a:t>
            </a:r>
            <a:r>
              <a:rPr lang="tr-TR" sz="2800" b="1" u="sng" dirty="0">
                <a:solidFill>
                  <a:srgbClr val="0070C0"/>
                </a:solidFill>
              </a:rPr>
              <a:t> </a:t>
            </a:r>
            <a:r>
              <a:rPr lang="tr-TR" sz="2800" b="1" u="sng" dirty="0" err="1">
                <a:solidFill>
                  <a:srgbClr val="0070C0"/>
                </a:solidFill>
              </a:rPr>
              <a:t>against</a:t>
            </a:r>
            <a:r>
              <a:rPr lang="tr-TR" sz="2800" b="1" u="sng" dirty="0">
                <a:solidFill>
                  <a:srgbClr val="0070C0"/>
                </a:solidFill>
              </a:rPr>
              <a:t> </a:t>
            </a:r>
            <a:r>
              <a:rPr lang="tr-TR" sz="2800" b="1" u="sng" dirty="0" err="1">
                <a:solidFill>
                  <a:srgbClr val="0070C0"/>
                </a:solidFill>
              </a:rPr>
              <a:t>antigens</a:t>
            </a:r>
            <a:r>
              <a:rPr lang="tr-TR" sz="2800" b="1" u="sng" dirty="0">
                <a:solidFill>
                  <a:srgbClr val="0070C0"/>
                </a:solidFill>
              </a:rPr>
              <a:t>.</a:t>
            </a:r>
            <a:endParaRPr sz="2800" b="1" u="sng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14722" y="3829050"/>
            <a:ext cx="2933700" cy="250507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328619"/>
            <a:ext cx="7980680" cy="4476738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84150" marR="5080" indent="-171450" algn="just">
              <a:lnSpc>
                <a:spcPct val="150000"/>
              </a:lnSpc>
              <a:spcBef>
                <a:spcPts val="50"/>
              </a:spcBef>
              <a:buFont typeface="Arial MT"/>
              <a:buChar char="•"/>
              <a:tabLst>
                <a:tab pos="184150" algn="l"/>
              </a:tabLst>
            </a:pPr>
            <a:r>
              <a:rPr lang="tr-TR" sz="2800" dirty="0" err="1"/>
              <a:t>Although</a:t>
            </a:r>
            <a:r>
              <a:rPr lang="tr-TR" sz="2800" dirty="0"/>
              <a:t> </a:t>
            </a:r>
            <a:r>
              <a:rPr lang="tr-TR" sz="2800" dirty="0" err="1"/>
              <a:t>mast</a:t>
            </a:r>
            <a:r>
              <a:rPr lang="tr-TR" sz="2800" dirty="0"/>
              <a:t> </a:t>
            </a:r>
            <a:r>
              <a:rPr lang="tr-TR" sz="2800" dirty="0" err="1"/>
              <a:t>cells</a:t>
            </a:r>
            <a:r>
              <a:rPr lang="tr-TR" sz="2800" dirty="0"/>
              <a:t> </a:t>
            </a:r>
            <a:r>
              <a:rPr lang="tr-TR" sz="2800" dirty="0" err="1"/>
              <a:t>are</a:t>
            </a:r>
            <a:r>
              <a:rPr lang="tr-TR" sz="2800" dirty="0"/>
              <a:t> </a:t>
            </a:r>
            <a:r>
              <a:rPr lang="tr-TR" sz="2800" dirty="0" err="1"/>
              <a:t>found</a:t>
            </a:r>
            <a:r>
              <a:rPr lang="tr-TR" sz="2800" dirty="0"/>
              <a:t> in </a:t>
            </a:r>
            <a:r>
              <a:rPr lang="tr-TR" sz="2800" dirty="0" err="1"/>
              <a:t>all</a:t>
            </a:r>
            <a:r>
              <a:rPr lang="tr-TR" sz="2800" dirty="0"/>
              <a:t> </a:t>
            </a:r>
            <a:r>
              <a:rPr lang="tr-TR" sz="2800" dirty="0" err="1"/>
              <a:t>tissues</a:t>
            </a:r>
            <a:r>
              <a:rPr lang="tr-TR" sz="2800" dirty="0"/>
              <a:t>,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way</a:t>
            </a:r>
            <a:r>
              <a:rPr lang="tr-TR" sz="2800" dirty="0"/>
              <a:t>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allergen</a:t>
            </a:r>
            <a:r>
              <a:rPr lang="tr-TR" sz="2800" dirty="0"/>
              <a:t> </a:t>
            </a:r>
            <a:r>
              <a:rPr lang="tr-TR" sz="2800" dirty="0" err="1"/>
              <a:t>enters</a:t>
            </a:r>
            <a:r>
              <a:rPr lang="tr-TR" sz="2800" dirty="0"/>
              <a:t> </a:t>
            </a:r>
            <a:r>
              <a:rPr lang="tr-TR" sz="2800" dirty="0" err="1"/>
              <a:t>the</a:t>
            </a:r>
            <a:r>
              <a:rPr lang="tr-TR" sz="2800" dirty="0"/>
              <a:t> body </a:t>
            </a:r>
            <a:r>
              <a:rPr lang="tr-TR" sz="2800" dirty="0" err="1"/>
              <a:t>determines</a:t>
            </a:r>
            <a:r>
              <a:rPr lang="tr-TR" sz="2800" dirty="0"/>
              <a:t> </a:t>
            </a:r>
            <a:r>
              <a:rPr lang="tr-TR" sz="2800" dirty="0" err="1"/>
              <a:t>which</a:t>
            </a:r>
            <a:r>
              <a:rPr lang="tr-TR" sz="2800" dirty="0"/>
              <a:t> </a:t>
            </a:r>
            <a:r>
              <a:rPr lang="tr-TR" sz="2800" dirty="0" err="1"/>
              <a:t>cells</a:t>
            </a:r>
            <a:r>
              <a:rPr lang="tr-TR" sz="2800" dirty="0"/>
              <a:t> </a:t>
            </a:r>
            <a:r>
              <a:rPr lang="tr-TR" sz="2800" dirty="0" err="1"/>
              <a:t>will</a:t>
            </a:r>
            <a:r>
              <a:rPr lang="tr-TR" sz="2800" dirty="0"/>
              <a:t> be </a:t>
            </a:r>
            <a:r>
              <a:rPr lang="tr-TR" sz="2800" dirty="0" err="1"/>
              <a:t>activated</a:t>
            </a:r>
            <a:r>
              <a:rPr lang="tr-TR" sz="2800" dirty="0"/>
              <a:t>. </a:t>
            </a:r>
          </a:p>
          <a:p>
            <a:pPr marL="184150" marR="5080" indent="-171450" algn="just">
              <a:lnSpc>
                <a:spcPct val="150000"/>
              </a:lnSpc>
              <a:spcBef>
                <a:spcPts val="50"/>
              </a:spcBef>
              <a:buFont typeface="Arial MT"/>
              <a:buChar char="•"/>
              <a:tabLst>
                <a:tab pos="184150" algn="l"/>
              </a:tabLst>
            </a:pPr>
            <a:r>
              <a:rPr lang="tr-TR" sz="2800" dirty="0" err="1"/>
              <a:t>For</a:t>
            </a:r>
            <a:r>
              <a:rPr lang="tr-TR" sz="2800" dirty="0"/>
              <a:t> </a:t>
            </a:r>
            <a:r>
              <a:rPr lang="tr-TR" sz="2800" dirty="0" err="1"/>
              <a:t>example</a:t>
            </a:r>
            <a:r>
              <a:rPr lang="tr-TR" sz="2800" dirty="0"/>
              <a:t>, </a:t>
            </a:r>
            <a:r>
              <a:rPr lang="tr-TR" sz="2800" b="1" u="sng" dirty="0" err="1">
                <a:solidFill>
                  <a:srgbClr val="0070C0"/>
                </a:solidFill>
              </a:rPr>
              <a:t>inhaled</a:t>
            </a:r>
            <a:r>
              <a:rPr lang="tr-TR" sz="2800" b="1" u="sng" dirty="0">
                <a:solidFill>
                  <a:srgbClr val="0070C0"/>
                </a:solidFill>
              </a:rPr>
              <a:t> </a:t>
            </a:r>
            <a:r>
              <a:rPr lang="tr-TR" sz="2800" b="1" u="sng" dirty="0" err="1">
                <a:solidFill>
                  <a:srgbClr val="0070C0"/>
                </a:solidFill>
              </a:rPr>
              <a:t>allergens</a:t>
            </a:r>
            <a:r>
              <a:rPr lang="tr-TR" sz="2800" b="1" u="sng" dirty="0">
                <a:solidFill>
                  <a:srgbClr val="0070C0"/>
                </a:solidFill>
              </a:rPr>
              <a:t> </a:t>
            </a:r>
            <a:r>
              <a:rPr lang="tr-TR" sz="2800" b="1" u="sng" dirty="0" err="1">
                <a:solidFill>
                  <a:srgbClr val="0070C0"/>
                </a:solidFill>
              </a:rPr>
              <a:t>activate</a:t>
            </a:r>
            <a:r>
              <a:rPr lang="tr-TR" sz="2800" b="1" u="sng" dirty="0">
                <a:solidFill>
                  <a:srgbClr val="0070C0"/>
                </a:solidFill>
              </a:rPr>
              <a:t> </a:t>
            </a:r>
            <a:r>
              <a:rPr lang="tr-TR" sz="2800" b="1" u="sng" dirty="0" err="1">
                <a:solidFill>
                  <a:srgbClr val="0070C0"/>
                </a:solidFill>
              </a:rPr>
              <a:t>mast</a:t>
            </a:r>
            <a:r>
              <a:rPr lang="tr-TR" sz="2800" b="1" u="sng" dirty="0">
                <a:solidFill>
                  <a:srgbClr val="0070C0"/>
                </a:solidFill>
              </a:rPr>
              <a:t> </a:t>
            </a:r>
            <a:r>
              <a:rPr lang="tr-TR" sz="2800" b="1" u="sng" dirty="0" err="1">
                <a:solidFill>
                  <a:srgbClr val="0070C0"/>
                </a:solidFill>
              </a:rPr>
              <a:t>cells</a:t>
            </a:r>
            <a:r>
              <a:rPr lang="tr-TR" sz="2800" b="1" u="sng" dirty="0">
                <a:solidFill>
                  <a:srgbClr val="0070C0"/>
                </a:solidFill>
              </a:rPr>
              <a:t> in </a:t>
            </a:r>
            <a:r>
              <a:rPr lang="tr-TR" sz="2800" b="1" u="sng" dirty="0" err="1">
                <a:solidFill>
                  <a:srgbClr val="0070C0"/>
                </a:solidFill>
              </a:rPr>
              <a:t>the</a:t>
            </a:r>
            <a:r>
              <a:rPr lang="tr-TR" sz="2800" b="1" u="sng" dirty="0">
                <a:solidFill>
                  <a:srgbClr val="0070C0"/>
                </a:solidFill>
              </a:rPr>
              <a:t> </a:t>
            </a:r>
            <a:r>
              <a:rPr lang="tr-TR" sz="2800" b="1" u="sng" dirty="0" err="1">
                <a:solidFill>
                  <a:srgbClr val="0070C0"/>
                </a:solidFill>
              </a:rPr>
              <a:t>submucosal</a:t>
            </a:r>
            <a:r>
              <a:rPr lang="tr-TR" sz="2800" b="1" u="sng" dirty="0">
                <a:solidFill>
                  <a:srgbClr val="0070C0"/>
                </a:solidFill>
              </a:rPr>
              <a:t> </a:t>
            </a:r>
            <a:r>
              <a:rPr lang="tr-TR" sz="2800" b="1" u="sng" dirty="0" err="1">
                <a:solidFill>
                  <a:srgbClr val="0070C0"/>
                </a:solidFill>
              </a:rPr>
              <a:t>tissues</a:t>
            </a:r>
            <a:r>
              <a:rPr lang="tr-TR" sz="2800" b="1" u="sng" dirty="0">
                <a:solidFill>
                  <a:srgbClr val="0070C0"/>
                </a:solidFill>
              </a:rPr>
              <a:t> of </a:t>
            </a:r>
            <a:r>
              <a:rPr lang="tr-TR" sz="2800" b="1" u="sng" dirty="0" err="1">
                <a:solidFill>
                  <a:srgbClr val="0070C0"/>
                </a:solidFill>
              </a:rPr>
              <a:t>the</a:t>
            </a:r>
            <a:r>
              <a:rPr lang="tr-TR" sz="2800" b="1" u="sng" dirty="0">
                <a:solidFill>
                  <a:srgbClr val="0070C0"/>
                </a:solidFill>
              </a:rPr>
              <a:t> </a:t>
            </a:r>
            <a:r>
              <a:rPr lang="tr-TR" sz="2800" b="1" u="sng" dirty="0" err="1">
                <a:solidFill>
                  <a:srgbClr val="0070C0"/>
                </a:solidFill>
              </a:rPr>
              <a:t>bronchi</a:t>
            </a:r>
            <a:r>
              <a:rPr lang="tr-TR" sz="2800" b="1" u="sng" dirty="0">
                <a:solidFill>
                  <a:srgbClr val="0070C0"/>
                </a:solidFill>
              </a:rPr>
              <a:t>, </a:t>
            </a:r>
            <a:r>
              <a:rPr lang="tr-TR" sz="2800" b="1" u="sng" dirty="0" err="1">
                <a:solidFill>
                  <a:srgbClr val="0070C0"/>
                </a:solidFill>
              </a:rPr>
              <a:t>while</a:t>
            </a:r>
            <a:r>
              <a:rPr lang="tr-TR" sz="2800" b="1" u="sng" dirty="0">
                <a:solidFill>
                  <a:srgbClr val="0070C0"/>
                </a:solidFill>
              </a:rPr>
              <a:t> </a:t>
            </a:r>
            <a:r>
              <a:rPr lang="tr-TR" sz="2800" b="1" u="sng" dirty="0" err="1">
                <a:solidFill>
                  <a:srgbClr val="0070C0"/>
                </a:solidFill>
              </a:rPr>
              <a:t>ingested</a:t>
            </a:r>
            <a:r>
              <a:rPr lang="tr-TR" sz="2800" b="1" u="sng" dirty="0">
                <a:solidFill>
                  <a:srgbClr val="0070C0"/>
                </a:solidFill>
              </a:rPr>
              <a:t> </a:t>
            </a:r>
            <a:r>
              <a:rPr lang="tr-TR" sz="2800" b="1" u="sng" dirty="0" err="1">
                <a:solidFill>
                  <a:srgbClr val="0070C0"/>
                </a:solidFill>
              </a:rPr>
              <a:t>allergens</a:t>
            </a:r>
            <a:r>
              <a:rPr lang="tr-TR" sz="2800" b="1" u="sng" dirty="0">
                <a:solidFill>
                  <a:srgbClr val="0070C0"/>
                </a:solidFill>
              </a:rPr>
              <a:t> </a:t>
            </a:r>
            <a:r>
              <a:rPr lang="tr-TR" sz="2800" b="1" u="sng" dirty="0" err="1">
                <a:solidFill>
                  <a:srgbClr val="0070C0"/>
                </a:solidFill>
              </a:rPr>
              <a:t>activate</a:t>
            </a:r>
            <a:r>
              <a:rPr lang="tr-TR" sz="2800" b="1" u="sng" dirty="0">
                <a:solidFill>
                  <a:srgbClr val="0070C0"/>
                </a:solidFill>
              </a:rPr>
              <a:t> </a:t>
            </a:r>
            <a:r>
              <a:rPr lang="tr-TR" sz="2800" b="1" u="sng" dirty="0" err="1">
                <a:solidFill>
                  <a:srgbClr val="0070C0"/>
                </a:solidFill>
              </a:rPr>
              <a:t>those</a:t>
            </a:r>
            <a:r>
              <a:rPr lang="tr-TR" sz="2800" b="1" u="sng" dirty="0">
                <a:solidFill>
                  <a:srgbClr val="0070C0"/>
                </a:solidFill>
              </a:rPr>
              <a:t> in </a:t>
            </a:r>
            <a:r>
              <a:rPr lang="tr-TR" sz="2800" b="1" u="sng" dirty="0" err="1">
                <a:solidFill>
                  <a:srgbClr val="0070C0"/>
                </a:solidFill>
              </a:rPr>
              <a:t>the</a:t>
            </a:r>
            <a:r>
              <a:rPr lang="tr-TR" sz="2800" b="1" u="sng" dirty="0">
                <a:solidFill>
                  <a:srgbClr val="0070C0"/>
                </a:solidFill>
              </a:rPr>
              <a:t> </a:t>
            </a:r>
            <a:r>
              <a:rPr lang="tr-TR" sz="2800" b="1" u="sng" dirty="0" err="1">
                <a:solidFill>
                  <a:srgbClr val="0070C0"/>
                </a:solidFill>
              </a:rPr>
              <a:t>intestinal</a:t>
            </a:r>
            <a:r>
              <a:rPr lang="tr-TR" sz="2800" b="1" u="sng" dirty="0">
                <a:solidFill>
                  <a:srgbClr val="0070C0"/>
                </a:solidFill>
              </a:rPr>
              <a:t> </a:t>
            </a:r>
            <a:r>
              <a:rPr lang="tr-TR" sz="2800" b="1" u="sng" dirty="0" err="1">
                <a:solidFill>
                  <a:srgbClr val="0070C0"/>
                </a:solidFill>
              </a:rPr>
              <a:t>walls</a:t>
            </a:r>
            <a:r>
              <a:rPr lang="tr-TR" sz="2800" b="1" u="sng" dirty="0">
                <a:solidFill>
                  <a:srgbClr val="0070C0"/>
                </a:solidFill>
              </a:rPr>
              <a:t>.</a:t>
            </a:r>
            <a:endParaRPr sz="2800" b="1" u="sng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63937" y="4291012"/>
            <a:ext cx="5445125" cy="2566987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4527" y="573531"/>
            <a:ext cx="8071484" cy="2522998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84150" marR="5080" indent="-171450" algn="just">
              <a:lnSpc>
                <a:spcPct val="150400"/>
              </a:lnSpc>
              <a:spcBef>
                <a:spcPts val="35"/>
              </a:spcBef>
              <a:buFont typeface="Arial MT"/>
              <a:buChar char="•"/>
              <a:tabLst>
                <a:tab pos="184150" algn="l"/>
              </a:tabLst>
            </a:pPr>
            <a:r>
              <a:rPr lang="tr-TR" sz="2800" dirty="0" err="1"/>
              <a:t>In</a:t>
            </a:r>
            <a:r>
              <a:rPr lang="tr-TR" sz="2800" dirty="0"/>
              <a:t> </a:t>
            </a:r>
            <a:r>
              <a:rPr lang="tr-TR" sz="2800" dirty="0" err="1"/>
              <a:t>sudden</a:t>
            </a:r>
            <a:r>
              <a:rPr lang="tr-TR" sz="2800" dirty="0"/>
              <a:t> </a:t>
            </a:r>
            <a:r>
              <a:rPr lang="tr-TR" sz="2800" dirty="0" err="1"/>
              <a:t>hypersensitivity</a:t>
            </a:r>
            <a:r>
              <a:rPr lang="tr-TR" sz="2800" dirty="0"/>
              <a:t> </a:t>
            </a:r>
            <a:r>
              <a:rPr lang="tr-TR" sz="2800" dirty="0" err="1"/>
              <a:t>reactions</a:t>
            </a:r>
            <a:r>
              <a:rPr lang="tr-TR" sz="2800" dirty="0"/>
              <a:t>, </a:t>
            </a:r>
            <a:r>
              <a:rPr lang="tr-TR" sz="2800" dirty="0" err="1"/>
              <a:t>specific</a:t>
            </a:r>
            <a:r>
              <a:rPr lang="tr-TR" sz="2800" dirty="0"/>
              <a:t> </a:t>
            </a:r>
            <a:r>
              <a:rPr lang="tr-TR" sz="2800" dirty="0" err="1"/>
              <a:t>IgE</a:t>
            </a:r>
            <a:r>
              <a:rPr lang="tr-TR" sz="2800" dirty="0"/>
              <a:t> </a:t>
            </a:r>
            <a:r>
              <a:rPr lang="tr-TR" sz="2800" dirty="0" err="1"/>
              <a:t>production</a:t>
            </a:r>
            <a:r>
              <a:rPr lang="tr-TR" sz="2800" dirty="0"/>
              <a:t> </a:t>
            </a:r>
            <a:r>
              <a:rPr lang="tr-TR" sz="2800" dirty="0" err="1"/>
              <a:t>occurs</a:t>
            </a:r>
            <a:r>
              <a:rPr lang="tr-TR" sz="2800" dirty="0"/>
              <a:t> as a </a:t>
            </a:r>
            <a:r>
              <a:rPr lang="tr-TR" sz="2800" dirty="0" err="1"/>
              <a:t>result</a:t>
            </a:r>
            <a:r>
              <a:rPr lang="tr-TR" sz="2800" dirty="0"/>
              <a:t> of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first</a:t>
            </a:r>
            <a:r>
              <a:rPr lang="tr-TR" sz="2800" dirty="0"/>
              <a:t> </a:t>
            </a:r>
            <a:r>
              <a:rPr lang="tr-TR" sz="2800" dirty="0" err="1"/>
              <a:t>contact</a:t>
            </a:r>
            <a:r>
              <a:rPr lang="tr-TR" sz="2800" dirty="0"/>
              <a:t> </a:t>
            </a:r>
            <a:r>
              <a:rPr lang="tr-TR" sz="2800" dirty="0" err="1"/>
              <a:t>with</a:t>
            </a:r>
            <a:r>
              <a:rPr lang="tr-TR" sz="2800" dirty="0"/>
              <a:t>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allergen</a:t>
            </a:r>
            <a:r>
              <a:rPr lang="tr-TR" sz="2800" dirty="0"/>
              <a:t>, </a:t>
            </a:r>
            <a:r>
              <a:rPr lang="tr-TR" sz="2800" dirty="0" err="1"/>
              <a:t>and</a:t>
            </a:r>
            <a:r>
              <a:rPr lang="tr-TR" sz="2800" dirty="0"/>
              <a:t> </a:t>
            </a:r>
            <a:r>
              <a:rPr lang="tr-TR" sz="2800" dirty="0" err="1"/>
              <a:t>sensitive</a:t>
            </a:r>
            <a:r>
              <a:rPr lang="tr-TR" sz="2800" dirty="0"/>
              <a:t> </a:t>
            </a:r>
            <a:r>
              <a:rPr lang="tr-TR" sz="2800" dirty="0" err="1"/>
              <a:t>mast</a:t>
            </a:r>
            <a:r>
              <a:rPr lang="tr-TR" sz="2800" dirty="0"/>
              <a:t> </a:t>
            </a:r>
            <a:r>
              <a:rPr lang="tr-TR" sz="2800" dirty="0" err="1"/>
              <a:t>cells</a:t>
            </a:r>
            <a:r>
              <a:rPr lang="tr-TR" sz="2800" dirty="0"/>
              <a:t> </a:t>
            </a:r>
            <a:r>
              <a:rPr lang="tr-TR" sz="2800" dirty="0" err="1"/>
              <a:t>are</a:t>
            </a:r>
            <a:r>
              <a:rPr lang="tr-TR" sz="2800" dirty="0"/>
              <a:t> </a:t>
            </a:r>
            <a:r>
              <a:rPr lang="tr-TR" sz="2800" dirty="0" err="1"/>
              <a:t>activated</a:t>
            </a:r>
            <a:r>
              <a:rPr lang="tr-TR" sz="2800" dirty="0"/>
              <a:t> in re-</a:t>
            </a:r>
            <a:r>
              <a:rPr lang="tr-TR" sz="2800" dirty="0" err="1"/>
              <a:t>encounter</a:t>
            </a:r>
            <a:r>
              <a:rPr lang="tr-TR" sz="2800" dirty="0"/>
              <a:t> </a:t>
            </a:r>
            <a:r>
              <a:rPr lang="tr-TR" sz="2800" dirty="0" err="1"/>
              <a:t>with</a:t>
            </a:r>
            <a:r>
              <a:rPr lang="tr-TR" sz="2800" dirty="0"/>
              <a:t>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antigen</a:t>
            </a:r>
            <a:r>
              <a:rPr lang="tr-TR" sz="2800" dirty="0"/>
              <a:t>.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38600" y="3429000"/>
            <a:ext cx="5105399" cy="3428999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7827" y="801115"/>
            <a:ext cx="531717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2400" dirty="0" err="1"/>
              <a:t>These</a:t>
            </a:r>
            <a:r>
              <a:rPr lang="tr-TR" sz="2400" dirty="0"/>
              <a:t> </a:t>
            </a:r>
            <a:r>
              <a:rPr lang="tr-TR" sz="2400" dirty="0" err="1"/>
              <a:t>mediators</a:t>
            </a:r>
            <a:r>
              <a:rPr lang="tr-TR" sz="2400" dirty="0"/>
              <a:t> </a:t>
            </a:r>
            <a:r>
              <a:rPr lang="tr-TR" sz="2400" dirty="0" err="1"/>
              <a:t>have</a:t>
            </a:r>
            <a:r>
              <a:rPr lang="tr-TR" sz="2400" dirty="0"/>
              <a:t> </a:t>
            </a:r>
            <a:r>
              <a:rPr lang="tr-TR" sz="2400" dirty="0" err="1"/>
              <a:t>different</a:t>
            </a:r>
            <a:r>
              <a:rPr lang="tr-TR" sz="2400" dirty="0"/>
              <a:t> </a:t>
            </a:r>
            <a:r>
              <a:rPr lang="tr-TR" sz="2400" dirty="0" err="1"/>
              <a:t>effects</a:t>
            </a:r>
            <a:r>
              <a:rPr lang="tr-TR" sz="2400" dirty="0"/>
              <a:t>: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9565" y="1889252"/>
            <a:ext cx="8555990" cy="3628622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84150" marR="5080" indent="-171450" algn="just">
              <a:lnSpc>
                <a:spcPct val="140800"/>
              </a:lnSpc>
              <a:spcBef>
                <a:spcPts val="50"/>
              </a:spcBef>
              <a:buFont typeface="Arial MT"/>
              <a:buChar char="•"/>
              <a:tabLst>
                <a:tab pos="252729" algn="l"/>
              </a:tabLst>
            </a:pPr>
            <a:r>
              <a:rPr b="1" u="sng" dirty="0">
                <a:solidFill>
                  <a:srgbClr val="E02391"/>
                </a:solidFill>
              </a:rPr>
              <a:t>	</a:t>
            </a:r>
            <a:r>
              <a:rPr lang="tr-TR" sz="2400" b="1" u="sng" dirty="0" err="1">
                <a:solidFill>
                  <a:srgbClr val="E02391"/>
                </a:solidFill>
              </a:rPr>
              <a:t>Histamine</a:t>
            </a:r>
            <a:r>
              <a:rPr lang="tr-TR" sz="2400" b="1" u="sng" dirty="0">
                <a:solidFill>
                  <a:srgbClr val="E02391"/>
                </a:solidFill>
              </a:rPr>
              <a:t> </a:t>
            </a:r>
            <a:r>
              <a:rPr lang="tr-TR" sz="2400" dirty="0"/>
              <a:t>is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most</a:t>
            </a:r>
            <a:r>
              <a:rPr lang="tr-TR" sz="2400" dirty="0"/>
              <a:t> </a:t>
            </a:r>
            <a:r>
              <a:rPr lang="tr-TR" sz="2400" dirty="0" err="1"/>
              <a:t>important</a:t>
            </a:r>
            <a:r>
              <a:rPr lang="tr-TR" sz="2400" dirty="0"/>
              <a:t> amine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causes</a:t>
            </a:r>
            <a:r>
              <a:rPr lang="tr-TR" sz="2400" dirty="0"/>
              <a:t> </a:t>
            </a:r>
            <a:r>
              <a:rPr lang="tr-TR" sz="2400" b="1" dirty="0" err="1">
                <a:solidFill>
                  <a:srgbClr val="7030A0"/>
                </a:solidFill>
              </a:rPr>
              <a:t>dilation</a:t>
            </a:r>
            <a:r>
              <a:rPr lang="tr-TR" sz="2400" b="1" dirty="0">
                <a:solidFill>
                  <a:srgbClr val="7030A0"/>
                </a:solidFill>
              </a:rPr>
              <a:t> of </a:t>
            </a:r>
            <a:r>
              <a:rPr lang="tr-TR" sz="2400" b="1" dirty="0" err="1">
                <a:solidFill>
                  <a:srgbClr val="7030A0"/>
                </a:solidFill>
              </a:rPr>
              <a:t>small</a:t>
            </a:r>
            <a:r>
              <a:rPr lang="tr-TR" sz="2400" b="1" dirty="0">
                <a:solidFill>
                  <a:srgbClr val="7030A0"/>
                </a:solidFill>
              </a:rPr>
              <a:t> </a:t>
            </a:r>
            <a:r>
              <a:rPr lang="tr-TR" sz="2400" b="1" dirty="0" err="1">
                <a:solidFill>
                  <a:srgbClr val="7030A0"/>
                </a:solidFill>
              </a:rPr>
              <a:t>diameter</a:t>
            </a:r>
            <a:r>
              <a:rPr lang="tr-TR" sz="2400" b="1" dirty="0">
                <a:solidFill>
                  <a:srgbClr val="7030A0"/>
                </a:solidFill>
              </a:rPr>
              <a:t> </a:t>
            </a:r>
            <a:r>
              <a:rPr lang="tr-TR" sz="2400" b="1" dirty="0" err="1">
                <a:solidFill>
                  <a:srgbClr val="7030A0"/>
                </a:solidFill>
              </a:rPr>
              <a:t>blood</a:t>
            </a:r>
            <a:r>
              <a:rPr lang="tr-TR" sz="2400" b="1" dirty="0">
                <a:solidFill>
                  <a:srgbClr val="7030A0"/>
                </a:solidFill>
              </a:rPr>
              <a:t> </a:t>
            </a:r>
            <a:r>
              <a:rPr lang="tr-TR" sz="2400" b="1" dirty="0" err="1">
                <a:solidFill>
                  <a:srgbClr val="7030A0"/>
                </a:solidFill>
              </a:rPr>
              <a:t>vessels</a:t>
            </a:r>
            <a:r>
              <a:rPr lang="tr-TR" sz="2400" b="1" dirty="0">
                <a:solidFill>
                  <a:srgbClr val="7030A0"/>
                </a:solidFill>
              </a:rPr>
              <a:t>, </a:t>
            </a:r>
            <a:r>
              <a:rPr lang="tr-TR" sz="2400" b="1" dirty="0" err="1">
                <a:solidFill>
                  <a:srgbClr val="7030A0"/>
                </a:solidFill>
              </a:rPr>
              <a:t>increase</a:t>
            </a:r>
            <a:r>
              <a:rPr lang="tr-TR" sz="2400" b="1" dirty="0">
                <a:solidFill>
                  <a:srgbClr val="7030A0"/>
                </a:solidFill>
              </a:rPr>
              <a:t> in </a:t>
            </a:r>
            <a:r>
              <a:rPr lang="tr-TR" sz="2400" b="1" dirty="0" err="1">
                <a:solidFill>
                  <a:srgbClr val="7030A0"/>
                </a:solidFill>
              </a:rPr>
              <a:t>vascular</a:t>
            </a:r>
            <a:r>
              <a:rPr lang="tr-TR" sz="2400" b="1" dirty="0">
                <a:solidFill>
                  <a:srgbClr val="7030A0"/>
                </a:solidFill>
              </a:rPr>
              <a:t> </a:t>
            </a:r>
            <a:r>
              <a:rPr lang="tr-TR" sz="2400" b="1" dirty="0" err="1">
                <a:solidFill>
                  <a:srgbClr val="7030A0"/>
                </a:solidFill>
              </a:rPr>
              <a:t>permeability</a:t>
            </a:r>
            <a:r>
              <a:rPr lang="tr-TR" sz="2400" b="1" dirty="0">
                <a:solidFill>
                  <a:srgbClr val="7030A0"/>
                </a:solidFill>
              </a:rPr>
              <a:t>, </a:t>
            </a:r>
            <a:r>
              <a:rPr lang="tr-TR" sz="2400" b="1" dirty="0" err="1">
                <a:solidFill>
                  <a:srgbClr val="7030A0"/>
                </a:solidFill>
              </a:rPr>
              <a:t>and</a:t>
            </a:r>
            <a:r>
              <a:rPr lang="tr-TR" sz="2400" b="1" dirty="0">
                <a:solidFill>
                  <a:srgbClr val="7030A0"/>
                </a:solidFill>
              </a:rPr>
              <a:t> </a:t>
            </a:r>
            <a:r>
              <a:rPr lang="tr-TR" sz="2400" b="1" dirty="0" err="1">
                <a:solidFill>
                  <a:srgbClr val="7030A0"/>
                </a:solidFill>
              </a:rPr>
              <a:t>temporary</a:t>
            </a:r>
            <a:r>
              <a:rPr lang="tr-TR" sz="2400" b="1" dirty="0">
                <a:solidFill>
                  <a:srgbClr val="7030A0"/>
                </a:solidFill>
              </a:rPr>
              <a:t> </a:t>
            </a:r>
            <a:r>
              <a:rPr lang="tr-TR" sz="2400" b="1" dirty="0" err="1">
                <a:solidFill>
                  <a:srgbClr val="7030A0"/>
                </a:solidFill>
              </a:rPr>
              <a:t>contractions</a:t>
            </a:r>
            <a:r>
              <a:rPr lang="tr-TR" sz="2400" b="1" dirty="0">
                <a:solidFill>
                  <a:srgbClr val="7030A0"/>
                </a:solidFill>
              </a:rPr>
              <a:t> in </a:t>
            </a:r>
            <a:r>
              <a:rPr lang="tr-TR" sz="2400" b="1" dirty="0" err="1">
                <a:solidFill>
                  <a:srgbClr val="7030A0"/>
                </a:solidFill>
              </a:rPr>
              <a:t>smooth</a:t>
            </a:r>
            <a:r>
              <a:rPr lang="tr-TR" sz="2400" b="1" dirty="0">
                <a:solidFill>
                  <a:srgbClr val="7030A0"/>
                </a:solidFill>
              </a:rPr>
              <a:t> </a:t>
            </a:r>
            <a:r>
              <a:rPr lang="tr-TR" sz="2400" b="1" dirty="0" err="1">
                <a:solidFill>
                  <a:srgbClr val="7030A0"/>
                </a:solidFill>
              </a:rPr>
              <a:t>muscles</a:t>
            </a:r>
            <a:r>
              <a:rPr lang="tr-TR" sz="2400" b="1" dirty="0">
                <a:solidFill>
                  <a:srgbClr val="7030A0"/>
                </a:solidFill>
              </a:rPr>
              <a:t>. </a:t>
            </a:r>
          </a:p>
          <a:p>
            <a:pPr marL="184150" marR="5080" indent="-171450" algn="just">
              <a:lnSpc>
                <a:spcPct val="140800"/>
              </a:lnSpc>
              <a:spcBef>
                <a:spcPts val="50"/>
              </a:spcBef>
              <a:buFont typeface="Arial MT"/>
              <a:buChar char="•"/>
              <a:tabLst>
                <a:tab pos="252729" algn="l"/>
              </a:tabLst>
            </a:pPr>
            <a:r>
              <a:rPr lang="tr-TR" sz="2400" b="1" u="sng" dirty="0" err="1">
                <a:solidFill>
                  <a:srgbClr val="E02391"/>
                </a:solidFill>
              </a:rPr>
              <a:t>Proteases</a:t>
            </a:r>
            <a:r>
              <a:rPr lang="tr-TR" sz="2400" dirty="0"/>
              <a:t> </a:t>
            </a:r>
            <a:r>
              <a:rPr lang="tr-TR" sz="2400" dirty="0" err="1"/>
              <a:t>cause</a:t>
            </a:r>
            <a:r>
              <a:rPr lang="tr-TR" sz="2400" dirty="0"/>
              <a:t> </a:t>
            </a:r>
            <a:r>
              <a:rPr lang="tr-TR" sz="2400" b="1" dirty="0" err="1">
                <a:solidFill>
                  <a:srgbClr val="0070C0"/>
                </a:solidFill>
              </a:rPr>
              <a:t>local</a:t>
            </a:r>
            <a:r>
              <a:rPr lang="tr-TR" sz="2400" b="1" dirty="0">
                <a:solidFill>
                  <a:srgbClr val="0070C0"/>
                </a:solidFill>
              </a:rPr>
              <a:t> </a:t>
            </a:r>
            <a:r>
              <a:rPr lang="tr-TR" sz="2400" b="1" dirty="0" err="1">
                <a:solidFill>
                  <a:srgbClr val="0070C0"/>
                </a:solidFill>
              </a:rPr>
              <a:t>damage</a:t>
            </a:r>
            <a:r>
              <a:rPr lang="tr-TR" sz="2400" b="1" dirty="0">
                <a:solidFill>
                  <a:srgbClr val="0070C0"/>
                </a:solidFill>
              </a:rPr>
              <a:t> </a:t>
            </a:r>
            <a:r>
              <a:rPr lang="tr-TR" sz="2400" b="1" dirty="0" err="1">
                <a:solidFill>
                  <a:srgbClr val="0070C0"/>
                </a:solidFill>
              </a:rPr>
              <a:t>to</a:t>
            </a:r>
            <a:r>
              <a:rPr lang="tr-TR" sz="2400" b="1" dirty="0">
                <a:solidFill>
                  <a:srgbClr val="0070C0"/>
                </a:solidFill>
              </a:rPr>
              <a:t> </a:t>
            </a:r>
            <a:r>
              <a:rPr lang="tr-TR" sz="2400" b="1" dirty="0" err="1">
                <a:solidFill>
                  <a:srgbClr val="0070C0"/>
                </a:solidFill>
              </a:rPr>
              <a:t>tissues</a:t>
            </a:r>
            <a:r>
              <a:rPr lang="tr-TR" sz="2400" b="1" dirty="0">
                <a:solidFill>
                  <a:srgbClr val="0070C0"/>
                </a:solidFill>
              </a:rPr>
              <a:t>. </a:t>
            </a:r>
          </a:p>
          <a:p>
            <a:pPr marL="184150" marR="5080" indent="-171450" algn="just">
              <a:lnSpc>
                <a:spcPct val="140800"/>
              </a:lnSpc>
              <a:spcBef>
                <a:spcPts val="50"/>
              </a:spcBef>
              <a:buFont typeface="Arial MT"/>
              <a:buChar char="•"/>
              <a:tabLst>
                <a:tab pos="252729" algn="l"/>
              </a:tabLst>
            </a:pPr>
            <a:r>
              <a:rPr lang="tr-TR" sz="2400" b="1" u="sng" dirty="0" err="1">
                <a:solidFill>
                  <a:srgbClr val="E02391"/>
                </a:solidFill>
              </a:rPr>
              <a:t>Prostaglandins</a:t>
            </a:r>
            <a:r>
              <a:rPr lang="tr-TR" sz="2400" dirty="0"/>
              <a:t> </a:t>
            </a:r>
            <a:r>
              <a:rPr lang="tr-TR" sz="2400" dirty="0" err="1"/>
              <a:t>from</a:t>
            </a:r>
            <a:r>
              <a:rPr lang="tr-TR" sz="2400" dirty="0"/>
              <a:t> </a:t>
            </a:r>
            <a:r>
              <a:rPr lang="tr-TR" sz="2400" dirty="0" err="1"/>
              <a:t>arachidonic</a:t>
            </a:r>
            <a:r>
              <a:rPr lang="tr-TR" sz="2400" dirty="0"/>
              <a:t> </a:t>
            </a:r>
            <a:r>
              <a:rPr lang="tr-TR" sz="2400" dirty="0" err="1"/>
              <a:t>acid</a:t>
            </a:r>
            <a:r>
              <a:rPr lang="tr-TR" sz="2400" dirty="0"/>
              <a:t> </a:t>
            </a:r>
            <a:r>
              <a:rPr lang="tr-TR" sz="2400" dirty="0" err="1"/>
              <a:t>metabolites</a:t>
            </a:r>
            <a:r>
              <a:rPr lang="tr-TR" sz="2400" dirty="0"/>
              <a:t> </a:t>
            </a:r>
            <a:r>
              <a:rPr lang="tr-TR" sz="2400" dirty="0" err="1"/>
              <a:t>cause</a:t>
            </a:r>
            <a:r>
              <a:rPr lang="tr-TR" sz="2400" dirty="0"/>
              <a:t> </a:t>
            </a:r>
            <a:r>
              <a:rPr lang="tr-TR" sz="2400" b="1" dirty="0" err="1">
                <a:solidFill>
                  <a:srgbClr val="0070C0"/>
                </a:solidFill>
              </a:rPr>
              <a:t>vascular</a:t>
            </a:r>
            <a:r>
              <a:rPr lang="tr-TR" sz="2400" b="1" dirty="0">
                <a:solidFill>
                  <a:srgbClr val="0070C0"/>
                </a:solidFill>
              </a:rPr>
              <a:t> </a:t>
            </a:r>
            <a:r>
              <a:rPr lang="tr-TR" sz="2400" b="1" dirty="0" err="1">
                <a:solidFill>
                  <a:srgbClr val="0070C0"/>
                </a:solidFill>
              </a:rPr>
              <a:t>dilatation</a:t>
            </a:r>
            <a:r>
              <a:rPr lang="tr-TR" sz="2400" dirty="0"/>
              <a:t>, </a:t>
            </a:r>
          </a:p>
          <a:p>
            <a:pPr marL="184150" marR="5080" indent="-171450" algn="just">
              <a:lnSpc>
                <a:spcPct val="140800"/>
              </a:lnSpc>
              <a:spcBef>
                <a:spcPts val="50"/>
              </a:spcBef>
              <a:buFont typeface="Arial MT"/>
              <a:buChar char="•"/>
              <a:tabLst>
                <a:tab pos="252729" algn="l"/>
              </a:tabLst>
            </a:pPr>
            <a:r>
              <a:rPr lang="tr-TR" sz="2400" b="1" u="sng" dirty="0" err="1">
                <a:solidFill>
                  <a:srgbClr val="E02391"/>
                </a:solidFill>
              </a:rPr>
              <a:t>Leukotrienes</a:t>
            </a:r>
            <a:r>
              <a:rPr lang="tr-TR" sz="2400" dirty="0"/>
              <a:t> </a:t>
            </a:r>
            <a:r>
              <a:rPr lang="tr-TR" sz="2400" dirty="0" err="1"/>
              <a:t>cause</a:t>
            </a:r>
            <a:r>
              <a:rPr lang="tr-TR" sz="2400" dirty="0"/>
              <a:t> </a:t>
            </a:r>
            <a:r>
              <a:rPr lang="tr-TR" sz="2400" b="1" dirty="0" err="1">
                <a:solidFill>
                  <a:srgbClr val="C00000"/>
                </a:solidFill>
              </a:rPr>
              <a:t>prolonged</a:t>
            </a:r>
            <a:r>
              <a:rPr lang="tr-TR" sz="2400" b="1" dirty="0">
                <a:solidFill>
                  <a:srgbClr val="C00000"/>
                </a:solidFill>
              </a:rPr>
              <a:t> </a:t>
            </a:r>
            <a:r>
              <a:rPr lang="tr-TR" sz="2400" b="1" dirty="0" err="1">
                <a:solidFill>
                  <a:srgbClr val="C00000"/>
                </a:solidFill>
              </a:rPr>
              <a:t>smooth</a:t>
            </a:r>
            <a:r>
              <a:rPr lang="tr-TR" sz="2400" b="1" dirty="0">
                <a:solidFill>
                  <a:srgbClr val="C00000"/>
                </a:solidFill>
              </a:rPr>
              <a:t> </a:t>
            </a:r>
            <a:r>
              <a:rPr lang="tr-TR" sz="2400" b="1" dirty="0" err="1">
                <a:solidFill>
                  <a:srgbClr val="C00000"/>
                </a:solidFill>
              </a:rPr>
              <a:t>muscle</a:t>
            </a:r>
            <a:r>
              <a:rPr lang="tr-TR" sz="2400" b="1" dirty="0">
                <a:solidFill>
                  <a:srgbClr val="C00000"/>
                </a:solidFill>
              </a:rPr>
              <a:t> </a:t>
            </a:r>
            <a:r>
              <a:rPr lang="tr-TR" sz="2400" b="1" dirty="0" err="1">
                <a:solidFill>
                  <a:srgbClr val="C00000"/>
                </a:solidFill>
              </a:rPr>
              <a:t>contractions</a:t>
            </a:r>
            <a:endParaRPr sz="2400" b="1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7052" y="1117092"/>
            <a:ext cx="8072120" cy="4483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marR="5080" indent="-171450" algn="just">
              <a:lnSpc>
                <a:spcPct val="150000"/>
              </a:lnSpc>
              <a:spcBef>
                <a:spcPts val="100"/>
              </a:spcBef>
              <a:buFont typeface="Arial MT"/>
              <a:buChar char="•"/>
              <a:tabLst>
                <a:tab pos="184150" algn="l"/>
              </a:tabLst>
            </a:pPr>
            <a:r>
              <a:rPr lang="tr-TR" sz="2800" dirty="0" err="1"/>
              <a:t>Cytokines</a:t>
            </a:r>
            <a:r>
              <a:rPr lang="tr-TR" sz="2800" dirty="0"/>
              <a:t> </a:t>
            </a:r>
            <a:r>
              <a:rPr lang="tr-TR" sz="2800" dirty="0" err="1"/>
              <a:t>produced</a:t>
            </a:r>
            <a:r>
              <a:rPr lang="tr-TR" sz="2800" dirty="0"/>
              <a:t> </a:t>
            </a:r>
            <a:r>
              <a:rPr lang="tr-TR" sz="2800" dirty="0" err="1"/>
              <a:t>by</a:t>
            </a:r>
            <a:r>
              <a:rPr lang="tr-TR" sz="2800" dirty="0"/>
              <a:t> </a:t>
            </a:r>
            <a:r>
              <a:rPr lang="tr-TR" sz="2800" dirty="0" err="1"/>
              <a:t>mast</a:t>
            </a:r>
            <a:r>
              <a:rPr lang="tr-TR" sz="2800" dirty="0"/>
              <a:t> </a:t>
            </a:r>
            <a:r>
              <a:rPr lang="tr-TR" sz="2800" dirty="0" err="1"/>
              <a:t>cells</a:t>
            </a:r>
            <a:r>
              <a:rPr lang="tr-TR" sz="2800" dirty="0"/>
              <a:t> </a:t>
            </a:r>
            <a:r>
              <a:rPr lang="tr-TR" sz="2800" dirty="0" err="1"/>
              <a:t>stimulate</a:t>
            </a:r>
            <a:r>
              <a:rPr lang="tr-TR" sz="2800" dirty="0"/>
              <a:t>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aggregation</a:t>
            </a:r>
            <a:r>
              <a:rPr lang="tr-TR" sz="2800" dirty="0"/>
              <a:t> of </a:t>
            </a:r>
            <a:r>
              <a:rPr lang="tr-TR" sz="2800" dirty="0" err="1"/>
              <a:t>leukocytes</a:t>
            </a:r>
            <a:r>
              <a:rPr lang="tr-TR" sz="2800" dirty="0"/>
              <a:t>, </a:t>
            </a:r>
            <a:r>
              <a:rPr lang="tr-TR" sz="2800" dirty="0" err="1"/>
              <a:t>which</a:t>
            </a:r>
            <a:r>
              <a:rPr lang="tr-TR" sz="2800" dirty="0"/>
              <a:t> </a:t>
            </a:r>
            <a:r>
              <a:rPr lang="tr-TR" sz="2800" dirty="0" err="1"/>
              <a:t>causes</a:t>
            </a:r>
            <a:r>
              <a:rPr lang="tr-TR" sz="2800" dirty="0"/>
              <a:t> a </a:t>
            </a:r>
            <a:r>
              <a:rPr lang="tr-TR" sz="2800" dirty="0" err="1"/>
              <a:t>late</a:t>
            </a:r>
            <a:r>
              <a:rPr lang="tr-TR" sz="2800" dirty="0"/>
              <a:t> </a:t>
            </a:r>
            <a:r>
              <a:rPr lang="tr-TR" sz="2800" dirty="0" err="1"/>
              <a:t>reaction</a:t>
            </a:r>
            <a:r>
              <a:rPr lang="tr-TR" sz="2800" dirty="0"/>
              <a:t>. </a:t>
            </a:r>
          </a:p>
          <a:p>
            <a:pPr marL="184150" marR="5080" indent="-171450" algn="just">
              <a:lnSpc>
                <a:spcPct val="150000"/>
              </a:lnSpc>
              <a:spcBef>
                <a:spcPts val="100"/>
              </a:spcBef>
              <a:buFont typeface="Arial MT"/>
              <a:buChar char="•"/>
              <a:tabLst>
                <a:tab pos="184150" algn="l"/>
              </a:tabLst>
            </a:pPr>
            <a:r>
              <a:rPr lang="tr-TR" sz="2800" dirty="0" err="1"/>
              <a:t>The</a:t>
            </a:r>
            <a:r>
              <a:rPr lang="tr-TR" sz="2800" dirty="0"/>
              <a:t> main </a:t>
            </a:r>
            <a:r>
              <a:rPr lang="tr-TR" sz="2800" dirty="0" err="1"/>
              <a:t>cells</a:t>
            </a:r>
            <a:r>
              <a:rPr lang="tr-TR" sz="2800" dirty="0"/>
              <a:t> </a:t>
            </a:r>
            <a:r>
              <a:rPr lang="tr-TR" sz="2800" dirty="0" err="1"/>
              <a:t>involved</a:t>
            </a:r>
            <a:r>
              <a:rPr lang="tr-TR" sz="2800" dirty="0"/>
              <a:t> in </a:t>
            </a:r>
            <a:r>
              <a:rPr lang="tr-TR" sz="2800" dirty="0" err="1"/>
              <a:t>this</a:t>
            </a:r>
            <a:r>
              <a:rPr lang="tr-TR" sz="2800" dirty="0"/>
              <a:t> </a:t>
            </a:r>
            <a:r>
              <a:rPr lang="tr-TR" sz="2800" dirty="0" err="1"/>
              <a:t>reaction</a:t>
            </a:r>
            <a:r>
              <a:rPr lang="tr-TR" sz="2800" dirty="0"/>
              <a:t> </a:t>
            </a:r>
            <a:r>
              <a:rPr lang="tr-TR" sz="2800" dirty="0" err="1"/>
              <a:t>are</a:t>
            </a:r>
            <a:r>
              <a:rPr lang="tr-TR" sz="2800" dirty="0"/>
              <a:t> </a:t>
            </a:r>
            <a:r>
              <a:rPr lang="tr-TR" sz="2800" dirty="0" err="1"/>
              <a:t>eosinophils</a:t>
            </a:r>
            <a:r>
              <a:rPr lang="tr-TR" sz="2800" dirty="0"/>
              <a:t>, </a:t>
            </a:r>
            <a:r>
              <a:rPr lang="tr-TR" sz="2800" dirty="0" err="1"/>
              <a:t>neutrophils</a:t>
            </a:r>
            <a:r>
              <a:rPr lang="tr-TR" sz="2800" dirty="0"/>
              <a:t> </a:t>
            </a:r>
            <a:r>
              <a:rPr lang="tr-TR" sz="2800" dirty="0" err="1"/>
              <a:t>and</a:t>
            </a:r>
            <a:r>
              <a:rPr lang="tr-TR" sz="2800" dirty="0"/>
              <a:t> TH2 </a:t>
            </a:r>
            <a:r>
              <a:rPr lang="tr-TR" sz="2800" dirty="0" err="1"/>
              <a:t>cells</a:t>
            </a:r>
            <a:r>
              <a:rPr lang="tr-TR" sz="2800" dirty="0"/>
              <a:t>. </a:t>
            </a:r>
            <a:r>
              <a:rPr lang="tr-TR" sz="2800" b="1" u="sng" dirty="0" err="1">
                <a:solidFill>
                  <a:srgbClr val="C00000"/>
                </a:solidFill>
              </a:rPr>
              <a:t>Mast</a:t>
            </a:r>
            <a:r>
              <a:rPr lang="tr-TR" sz="2800" b="1" u="sng" dirty="0">
                <a:solidFill>
                  <a:srgbClr val="C00000"/>
                </a:solidFill>
              </a:rPr>
              <a:t> </a:t>
            </a:r>
            <a:r>
              <a:rPr lang="tr-TR" sz="2800" b="1" u="sng" dirty="0" err="1">
                <a:solidFill>
                  <a:srgbClr val="C00000"/>
                </a:solidFill>
              </a:rPr>
              <a:t>cell-derived</a:t>
            </a:r>
            <a:r>
              <a:rPr lang="tr-TR" sz="2800" b="1" u="sng" dirty="0">
                <a:solidFill>
                  <a:srgbClr val="C00000"/>
                </a:solidFill>
              </a:rPr>
              <a:t> </a:t>
            </a:r>
            <a:r>
              <a:rPr lang="tr-TR" sz="2800" b="1" u="sng" dirty="0" err="1">
                <a:solidFill>
                  <a:srgbClr val="C00000"/>
                </a:solidFill>
              </a:rPr>
              <a:t>tumor</a:t>
            </a:r>
            <a:r>
              <a:rPr lang="tr-TR" sz="2800" b="1" u="sng" dirty="0">
                <a:solidFill>
                  <a:srgbClr val="C00000"/>
                </a:solidFill>
              </a:rPr>
              <a:t> </a:t>
            </a:r>
            <a:r>
              <a:rPr lang="tr-TR" sz="2800" b="1" u="sng" dirty="0" err="1">
                <a:solidFill>
                  <a:srgbClr val="C00000"/>
                </a:solidFill>
              </a:rPr>
              <a:t>necrosis</a:t>
            </a:r>
            <a:r>
              <a:rPr lang="tr-TR" sz="2800" b="1" u="sng" dirty="0">
                <a:solidFill>
                  <a:srgbClr val="C00000"/>
                </a:solidFill>
              </a:rPr>
              <a:t> </a:t>
            </a:r>
            <a:r>
              <a:rPr lang="tr-TR" sz="2800" b="1" u="sng" dirty="0" err="1">
                <a:solidFill>
                  <a:srgbClr val="C00000"/>
                </a:solidFill>
              </a:rPr>
              <a:t>factor</a:t>
            </a:r>
            <a:r>
              <a:rPr lang="tr-TR" sz="2800" b="1" u="sng" dirty="0">
                <a:solidFill>
                  <a:srgbClr val="C00000"/>
                </a:solidFill>
              </a:rPr>
              <a:t> (TNF) </a:t>
            </a:r>
            <a:r>
              <a:rPr lang="tr-TR" sz="2800" b="1" u="sng" dirty="0" err="1">
                <a:solidFill>
                  <a:srgbClr val="C00000"/>
                </a:solidFill>
              </a:rPr>
              <a:t>and</a:t>
            </a:r>
            <a:r>
              <a:rPr lang="tr-TR" sz="2800" b="1" u="sng" dirty="0">
                <a:solidFill>
                  <a:srgbClr val="C00000"/>
                </a:solidFill>
              </a:rPr>
              <a:t> IL-4 </a:t>
            </a:r>
            <a:r>
              <a:rPr lang="tr-TR" sz="2800" b="1" u="sng" dirty="0" err="1">
                <a:solidFill>
                  <a:srgbClr val="C00000"/>
                </a:solidFill>
              </a:rPr>
              <a:t>increase</a:t>
            </a:r>
            <a:r>
              <a:rPr lang="tr-TR" sz="2800" b="1" u="sng" dirty="0">
                <a:solidFill>
                  <a:srgbClr val="C00000"/>
                </a:solidFill>
              </a:rPr>
              <a:t> </a:t>
            </a:r>
            <a:r>
              <a:rPr lang="tr-TR" sz="2800" b="1" u="sng" dirty="0" err="1">
                <a:solidFill>
                  <a:srgbClr val="C00000"/>
                </a:solidFill>
              </a:rPr>
              <a:t>neutrophil</a:t>
            </a:r>
            <a:r>
              <a:rPr lang="tr-TR" sz="2800" b="1" u="sng" dirty="0">
                <a:solidFill>
                  <a:srgbClr val="C00000"/>
                </a:solidFill>
              </a:rPr>
              <a:t>- </a:t>
            </a:r>
            <a:r>
              <a:rPr lang="tr-TR" sz="2800" b="1" u="sng" dirty="0" err="1">
                <a:solidFill>
                  <a:srgbClr val="C00000"/>
                </a:solidFill>
              </a:rPr>
              <a:t>and</a:t>
            </a:r>
            <a:r>
              <a:rPr lang="tr-TR" sz="2800" b="1" u="sng" dirty="0">
                <a:solidFill>
                  <a:srgbClr val="C00000"/>
                </a:solidFill>
              </a:rPr>
              <a:t> </a:t>
            </a:r>
            <a:r>
              <a:rPr lang="tr-TR" sz="2800" b="1" u="sng" dirty="0" err="1">
                <a:solidFill>
                  <a:srgbClr val="C00000"/>
                </a:solidFill>
              </a:rPr>
              <a:t>eosinophil-rich</a:t>
            </a:r>
            <a:r>
              <a:rPr lang="tr-TR" sz="2800" b="1" u="sng" dirty="0">
                <a:solidFill>
                  <a:srgbClr val="C00000"/>
                </a:solidFill>
              </a:rPr>
              <a:t> </a:t>
            </a:r>
            <a:r>
              <a:rPr lang="tr-TR" sz="2800" b="1" u="sng" dirty="0" err="1">
                <a:solidFill>
                  <a:srgbClr val="C00000"/>
                </a:solidFill>
              </a:rPr>
              <a:t>inflammation</a:t>
            </a:r>
            <a:r>
              <a:rPr lang="tr-TR" sz="2800" b="1" u="sng" dirty="0">
                <a:solidFill>
                  <a:srgbClr val="C00000"/>
                </a:solidFill>
              </a:rPr>
              <a:t>.</a:t>
            </a:r>
            <a:endParaRPr sz="2600" b="1" u="sng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490" y="1302511"/>
            <a:ext cx="7465695" cy="3190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indent="-171450" algn="just">
              <a:lnSpc>
                <a:spcPct val="150000"/>
              </a:lnSpc>
              <a:spcBef>
                <a:spcPts val="100"/>
              </a:spcBef>
              <a:buFont typeface="Arial MT"/>
              <a:buChar char="•"/>
              <a:tabLst>
                <a:tab pos="184150" algn="l"/>
              </a:tabLst>
            </a:pPr>
            <a:r>
              <a:rPr lang="tr-TR" sz="2800" b="1" u="sng" dirty="0" err="1">
                <a:solidFill>
                  <a:srgbClr val="E02391"/>
                </a:solidFill>
              </a:rPr>
              <a:t>Eosinophils</a:t>
            </a:r>
            <a:r>
              <a:rPr lang="tr-TR" sz="2800" dirty="0"/>
              <a:t> </a:t>
            </a:r>
            <a:r>
              <a:rPr lang="tr-TR" sz="2800" dirty="0" err="1"/>
              <a:t>are</a:t>
            </a:r>
            <a:r>
              <a:rPr lang="tr-TR" sz="2800" dirty="0"/>
              <a:t> </a:t>
            </a:r>
            <a:r>
              <a:rPr lang="tr-TR" sz="2800" dirty="0" err="1"/>
              <a:t>important</a:t>
            </a:r>
            <a:r>
              <a:rPr lang="tr-TR" sz="2800" dirty="0"/>
              <a:t> </a:t>
            </a:r>
            <a:r>
              <a:rPr lang="tr-TR" sz="2800" dirty="0" err="1"/>
              <a:t>components</a:t>
            </a:r>
            <a:r>
              <a:rPr lang="tr-TR" sz="2800" dirty="0"/>
              <a:t> of </a:t>
            </a:r>
            <a:r>
              <a:rPr lang="tr-TR" sz="2800" dirty="0" err="1"/>
              <a:t>allergic</a:t>
            </a:r>
            <a:r>
              <a:rPr lang="tr-TR" sz="2800" dirty="0"/>
              <a:t> </a:t>
            </a:r>
            <a:r>
              <a:rPr lang="tr-TR" sz="2800" dirty="0" err="1"/>
              <a:t>reactions</a:t>
            </a:r>
            <a:r>
              <a:rPr lang="tr-TR" sz="2800" dirty="0"/>
              <a:t> </a:t>
            </a:r>
            <a:r>
              <a:rPr lang="tr-TR" sz="2800" dirty="0" err="1"/>
              <a:t>and</a:t>
            </a:r>
            <a:r>
              <a:rPr lang="tr-TR" sz="2800" dirty="0"/>
              <a:t> </a:t>
            </a:r>
            <a:r>
              <a:rPr lang="tr-TR" sz="2800" dirty="0" err="1"/>
              <a:t>are</a:t>
            </a:r>
            <a:r>
              <a:rPr lang="tr-TR" sz="2800" dirty="0"/>
              <a:t> </a:t>
            </a:r>
            <a:r>
              <a:rPr lang="tr-TR" sz="2800" dirty="0" err="1"/>
              <a:t>responsible</a:t>
            </a:r>
            <a:r>
              <a:rPr lang="tr-TR" sz="2800" dirty="0"/>
              <a:t> </a:t>
            </a:r>
            <a:r>
              <a:rPr lang="tr-TR" sz="2800" dirty="0" err="1"/>
              <a:t>for</a:t>
            </a:r>
            <a:r>
              <a:rPr lang="tr-TR" sz="2800" dirty="0"/>
              <a:t> </a:t>
            </a:r>
            <a:r>
              <a:rPr lang="tr-TR" sz="2800" dirty="0" err="1"/>
              <a:t>tissue</a:t>
            </a:r>
            <a:r>
              <a:rPr lang="tr-TR" sz="2800" dirty="0"/>
              <a:t> </a:t>
            </a:r>
            <a:r>
              <a:rPr lang="tr-TR" sz="2800" dirty="0" err="1"/>
              <a:t>damage</a:t>
            </a:r>
            <a:r>
              <a:rPr lang="tr-TR" sz="2800" dirty="0"/>
              <a:t> in </a:t>
            </a:r>
            <a:r>
              <a:rPr lang="tr-TR" sz="2800" dirty="0" err="1"/>
              <a:t>these</a:t>
            </a:r>
            <a:r>
              <a:rPr lang="tr-TR" sz="2800" dirty="0"/>
              <a:t> </a:t>
            </a:r>
            <a:r>
              <a:rPr lang="tr-TR" sz="2800" dirty="0" err="1"/>
              <a:t>reactions</a:t>
            </a:r>
            <a:r>
              <a:rPr lang="tr-TR" sz="2800" dirty="0"/>
              <a:t>. </a:t>
            </a:r>
          </a:p>
          <a:p>
            <a:pPr marL="184150" indent="-171450" algn="just">
              <a:lnSpc>
                <a:spcPct val="150000"/>
              </a:lnSpc>
              <a:spcBef>
                <a:spcPts val="100"/>
              </a:spcBef>
              <a:buFont typeface="Arial MT"/>
              <a:buChar char="•"/>
              <a:tabLst>
                <a:tab pos="184150" algn="l"/>
              </a:tabLst>
            </a:pPr>
            <a:r>
              <a:rPr lang="tr-TR" sz="2800" b="1" dirty="0" err="1">
                <a:solidFill>
                  <a:srgbClr val="7030A0"/>
                </a:solidFill>
              </a:rPr>
              <a:t>These</a:t>
            </a:r>
            <a:r>
              <a:rPr lang="tr-TR" sz="2800" b="1" dirty="0">
                <a:solidFill>
                  <a:srgbClr val="7030A0"/>
                </a:solidFill>
              </a:rPr>
              <a:t> </a:t>
            </a:r>
            <a:r>
              <a:rPr lang="tr-TR" sz="2800" b="1" dirty="0" err="1">
                <a:solidFill>
                  <a:srgbClr val="7030A0"/>
                </a:solidFill>
              </a:rPr>
              <a:t>cells</a:t>
            </a:r>
            <a:r>
              <a:rPr lang="tr-TR" sz="2800" b="1" dirty="0">
                <a:solidFill>
                  <a:srgbClr val="7030A0"/>
                </a:solidFill>
              </a:rPr>
              <a:t> </a:t>
            </a:r>
            <a:r>
              <a:rPr lang="tr-TR" sz="2800" b="1" dirty="0" err="1">
                <a:solidFill>
                  <a:srgbClr val="7030A0"/>
                </a:solidFill>
              </a:rPr>
              <a:t>are</a:t>
            </a:r>
            <a:r>
              <a:rPr lang="tr-TR" sz="2800" b="1" dirty="0">
                <a:solidFill>
                  <a:srgbClr val="7030A0"/>
                </a:solidFill>
              </a:rPr>
              <a:t> </a:t>
            </a:r>
            <a:r>
              <a:rPr lang="tr-TR" sz="2800" b="1" dirty="0" err="1">
                <a:solidFill>
                  <a:srgbClr val="7030A0"/>
                </a:solidFill>
              </a:rPr>
              <a:t>activated</a:t>
            </a:r>
            <a:r>
              <a:rPr lang="tr-TR" sz="2800" b="1" dirty="0">
                <a:solidFill>
                  <a:srgbClr val="7030A0"/>
                </a:solidFill>
              </a:rPr>
              <a:t> </a:t>
            </a:r>
            <a:r>
              <a:rPr lang="tr-TR" sz="2800" b="1" dirty="0" err="1">
                <a:solidFill>
                  <a:srgbClr val="7030A0"/>
                </a:solidFill>
              </a:rPr>
              <a:t>by</a:t>
            </a:r>
            <a:r>
              <a:rPr lang="tr-TR" sz="2800" b="1" dirty="0">
                <a:solidFill>
                  <a:srgbClr val="7030A0"/>
                </a:solidFill>
              </a:rPr>
              <a:t> IL-5 </a:t>
            </a:r>
            <a:r>
              <a:rPr lang="tr-TR" sz="2800" b="1" dirty="0" err="1">
                <a:solidFill>
                  <a:srgbClr val="7030A0"/>
                </a:solidFill>
              </a:rPr>
              <a:t>cytokine</a:t>
            </a:r>
            <a:r>
              <a:rPr lang="tr-TR" sz="2800" b="1" dirty="0">
                <a:solidFill>
                  <a:srgbClr val="7030A0"/>
                </a:solidFill>
              </a:rPr>
              <a:t> </a:t>
            </a:r>
            <a:r>
              <a:rPr lang="tr-TR" sz="2800" b="1" dirty="0" err="1">
                <a:solidFill>
                  <a:srgbClr val="7030A0"/>
                </a:solidFill>
              </a:rPr>
              <a:t>produced</a:t>
            </a:r>
            <a:r>
              <a:rPr lang="tr-TR" sz="2800" b="1" dirty="0">
                <a:solidFill>
                  <a:srgbClr val="7030A0"/>
                </a:solidFill>
              </a:rPr>
              <a:t> </a:t>
            </a:r>
            <a:r>
              <a:rPr lang="tr-TR" sz="2800" b="1" dirty="0" err="1">
                <a:solidFill>
                  <a:srgbClr val="7030A0"/>
                </a:solidFill>
              </a:rPr>
              <a:t>by</a:t>
            </a:r>
            <a:r>
              <a:rPr lang="tr-TR" sz="2800" b="1" dirty="0">
                <a:solidFill>
                  <a:srgbClr val="7030A0"/>
                </a:solidFill>
              </a:rPr>
              <a:t> </a:t>
            </a:r>
            <a:r>
              <a:rPr lang="tr-TR" sz="2800" b="1" dirty="0" err="1">
                <a:solidFill>
                  <a:srgbClr val="7030A0"/>
                </a:solidFill>
              </a:rPr>
              <a:t>mast</a:t>
            </a:r>
            <a:r>
              <a:rPr lang="tr-TR" sz="2800" b="1" dirty="0">
                <a:solidFill>
                  <a:srgbClr val="7030A0"/>
                </a:solidFill>
              </a:rPr>
              <a:t> </a:t>
            </a:r>
            <a:r>
              <a:rPr lang="tr-TR" sz="2800" b="1" dirty="0" err="1">
                <a:solidFill>
                  <a:srgbClr val="7030A0"/>
                </a:solidFill>
              </a:rPr>
              <a:t>cells</a:t>
            </a:r>
            <a:r>
              <a:rPr lang="tr-TR" sz="2800" b="1" dirty="0">
                <a:solidFill>
                  <a:srgbClr val="7030A0"/>
                </a:solidFill>
              </a:rPr>
              <a:t> </a:t>
            </a:r>
            <a:r>
              <a:rPr lang="tr-TR" sz="2800" b="1" dirty="0" err="1">
                <a:solidFill>
                  <a:srgbClr val="7030A0"/>
                </a:solidFill>
              </a:rPr>
              <a:t>and</a:t>
            </a:r>
            <a:r>
              <a:rPr lang="tr-TR" sz="2800" b="1" dirty="0">
                <a:solidFill>
                  <a:srgbClr val="7030A0"/>
                </a:solidFill>
              </a:rPr>
              <a:t> TH2 </a:t>
            </a:r>
            <a:r>
              <a:rPr lang="tr-TR" sz="2800" b="1" dirty="0" err="1">
                <a:solidFill>
                  <a:srgbClr val="7030A0"/>
                </a:solidFill>
              </a:rPr>
              <a:t>cells</a:t>
            </a:r>
            <a:r>
              <a:rPr lang="tr-TR" sz="2800" b="1" dirty="0">
                <a:solidFill>
                  <a:srgbClr val="7030A0"/>
                </a:solidFill>
              </a:rPr>
              <a:t>.</a:t>
            </a:r>
            <a:endParaRPr sz="2800" b="1" dirty="0">
              <a:solidFill>
                <a:srgbClr val="7030A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711200"/>
            <a:ext cx="6607810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3300" b="0" i="1" spc="-5" dirty="0" err="1">
                <a:latin typeface="Calibri Light"/>
                <a:cs typeface="Calibri Light"/>
              </a:rPr>
              <a:t>Clinical</a:t>
            </a:r>
            <a:r>
              <a:rPr lang="tr-TR" sz="3300" b="0" i="1" spc="-5" dirty="0">
                <a:latin typeface="Calibri Light"/>
                <a:cs typeface="Calibri Light"/>
              </a:rPr>
              <a:t> </a:t>
            </a:r>
            <a:r>
              <a:rPr lang="tr-TR" sz="3300" b="0" i="1" spc="-5" dirty="0" err="1">
                <a:latin typeface="Calibri Light"/>
                <a:cs typeface="Calibri Light"/>
              </a:rPr>
              <a:t>Syndromes</a:t>
            </a:r>
            <a:r>
              <a:rPr lang="tr-TR" sz="3300" b="0" i="1" spc="-5" dirty="0">
                <a:latin typeface="Calibri Light"/>
                <a:cs typeface="Calibri Light"/>
              </a:rPr>
              <a:t> </a:t>
            </a:r>
            <a:r>
              <a:rPr lang="tr-TR" sz="3300" b="0" i="1" spc="-5" dirty="0" err="1">
                <a:latin typeface="Calibri Light"/>
                <a:cs typeface="Calibri Light"/>
              </a:rPr>
              <a:t>and</a:t>
            </a:r>
            <a:r>
              <a:rPr lang="tr-TR" sz="3300" b="0" i="1" spc="-5" dirty="0">
                <a:latin typeface="Calibri Light"/>
                <a:cs typeface="Calibri Light"/>
              </a:rPr>
              <a:t> </a:t>
            </a:r>
            <a:r>
              <a:rPr lang="tr-TR" sz="3300" b="0" i="1" spc="-5" dirty="0" err="1">
                <a:latin typeface="Calibri Light"/>
                <a:cs typeface="Calibri Light"/>
              </a:rPr>
              <a:t>Treatment</a:t>
            </a:r>
            <a:endParaRPr sz="3300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390" y="1774444"/>
            <a:ext cx="7538084" cy="252876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84150" marR="5080" indent="-171450">
              <a:lnSpc>
                <a:spcPct val="149800"/>
              </a:lnSpc>
              <a:spcBef>
                <a:spcPts val="80"/>
              </a:spcBef>
              <a:buFont typeface="Arial MT"/>
              <a:buChar char="•"/>
              <a:tabLst>
                <a:tab pos="184150" algn="l"/>
              </a:tabLst>
            </a:pPr>
            <a:r>
              <a:rPr lang="tr-TR" sz="2800" dirty="0" err="1"/>
              <a:t>Immediate</a:t>
            </a:r>
            <a:r>
              <a:rPr lang="tr-TR" sz="2800" dirty="0"/>
              <a:t> </a:t>
            </a:r>
            <a:r>
              <a:rPr lang="tr-TR" sz="2800" dirty="0" err="1"/>
              <a:t>hypersensitivity</a:t>
            </a:r>
            <a:r>
              <a:rPr lang="tr-TR" sz="2800" dirty="0"/>
              <a:t> </a:t>
            </a:r>
            <a:r>
              <a:rPr lang="tr-TR" sz="2800" dirty="0" err="1"/>
              <a:t>reactions</a:t>
            </a:r>
            <a:r>
              <a:rPr lang="tr-TR" sz="2800" dirty="0"/>
              <a:t> </a:t>
            </a:r>
            <a:r>
              <a:rPr lang="tr-TR" sz="2800" dirty="0" err="1"/>
              <a:t>exhibit</a:t>
            </a:r>
            <a:r>
              <a:rPr lang="tr-TR" sz="2800" dirty="0"/>
              <a:t> </a:t>
            </a:r>
            <a:r>
              <a:rPr lang="tr-TR" sz="2800" dirty="0" err="1"/>
              <a:t>variable</a:t>
            </a:r>
            <a:r>
              <a:rPr lang="tr-TR" sz="2800" dirty="0"/>
              <a:t> </a:t>
            </a:r>
            <a:r>
              <a:rPr lang="tr-TR" sz="2800" b="1" dirty="0" err="1">
                <a:solidFill>
                  <a:srgbClr val="7030A0"/>
                </a:solidFill>
              </a:rPr>
              <a:t>clinical</a:t>
            </a:r>
            <a:r>
              <a:rPr lang="tr-TR" sz="2800" b="1" dirty="0">
                <a:solidFill>
                  <a:srgbClr val="7030A0"/>
                </a:solidFill>
              </a:rPr>
              <a:t> </a:t>
            </a:r>
            <a:r>
              <a:rPr lang="tr-TR" sz="2800" b="1" dirty="0" err="1">
                <a:solidFill>
                  <a:srgbClr val="7030A0"/>
                </a:solidFill>
              </a:rPr>
              <a:t>and</a:t>
            </a:r>
            <a:r>
              <a:rPr lang="tr-TR" sz="2800" b="1" dirty="0">
                <a:solidFill>
                  <a:srgbClr val="7030A0"/>
                </a:solidFill>
              </a:rPr>
              <a:t> </a:t>
            </a:r>
            <a:r>
              <a:rPr lang="tr-TR" sz="2800" b="1" dirty="0" err="1">
                <a:solidFill>
                  <a:srgbClr val="7030A0"/>
                </a:solidFill>
              </a:rPr>
              <a:t>pathological</a:t>
            </a:r>
            <a:r>
              <a:rPr lang="tr-TR" sz="2800" b="1" dirty="0">
                <a:solidFill>
                  <a:srgbClr val="7030A0"/>
                </a:solidFill>
              </a:rPr>
              <a:t> </a:t>
            </a:r>
            <a:r>
              <a:rPr lang="tr-TR" sz="2800" b="1" dirty="0" err="1">
                <a:solidFill>
                  <a:srgbClr val="7030A0"/>
                </a:solidFill>
              </a:rPr>
              <a:t>features</a:t>
            </a:r>
            <a:r>
              <a:rPr lang="tr-TR" sz="2800" b="1" dirty="0">
                <a:solidFill>
                  <a:srgbClr val="7030A0"/>
                </a:solidFill>
              </a:rPr>
              <a:t> </a:t>
            </a:r>
            <a:r>
              <a:rPr lang="tr-TR" sz="2800" dirty="0" err="1"/>
              <a:t>due</a:t>
            </a:r>
            <a:r>
              <a:rPr lang="tr-TR" sz="2800" dirty="0"/>
              <a:t> </a:t>
            </a:r>
            <a:r>
              <a:rPr lang="tr-TR" sz="2800" dirty="0" err="1"/>
              <a:t>to</a:t>
            </a:r>
            <a:r>
              <a:rPr lang="tr-TR" sz="2800" dirty="0"/>
              <a:t>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effects</a:t>
            </a:r>
            <a:r>
              <a:rPr lang="tr-TR" sz="2800" dirty="0"/>
              <a:t> of </a:t>
            </a:r>
            <a:r>
              <a:rPr lang="tr-TR" sz="2800" dirty="0" err="1"/>
              <a:t>mast</a:t>
            </a:r>
            <a:r>
              <a:rPr lang="tr-TR" sz="2800" dirty="0"/>
              <a:t> </a:t>
            </a:r>
            <a:r>
              <a:rPr lang="tr-TR" sz="2800" dirty="0" err="1"/>
              <a:t>cell</a:t>
            </a:r>
            <a:r>
              <a:rPr lang="tr-TR" sz="2800" dirty="0"/>
              <a:t> </a:t>
            </a:r>
            <a:r>
              <a:rPr lang="tr-TR" sz="2800" dirty="0" err="1"/>
              <a:t>mediators</a:t>
            </a:r>
            <a:r>
              <a:rPr lang="tr-TR" sz="2800" dirty="0"/>
              <a:t> in </a:t>
            </a:r>
            <a:r>
              <a:rPr lang="tr-TR" sz="2800" dirty="0" err="1"/>
              <a:t>varying</a:t>
            </a:r>
            <a:r>
              <a:rPr lang="tr-TR" sz="2800" dirty="0"/>
              <a:t> </a:t>
            </a:r>
            <a:r>
              <a:rPr lang="tr-TR" sz="2800" dirty="0" err="1"/>
              <a:t>amounts</a:t>
            </a:r>
            <a:r>
              <a:rPr lang="tr-TR" sz="2800" dirty="0"/>
              <a:t> </a:t>
            </a:r>
            <a:r>
              <a:rPr lang="tr-TR" sz="2800" dirty="0" err="1"/>
              <a:t>and</a:t>
            </a:r>
            <a:r>
              <a:rPr lang="tr-TR" sz="2800" dirty="0"/>
              <a:t> in </a:t>
            </a:r>
            <a:r>
              <a:rPr lang="tr-TR" sz="2800" dirty="0" err="1"/>
              <a:t>various</a:t>
            </a:r>
            <a:r>
              <a:rPr lang="tr-TR" sz="2800" dirty="0"/>
              <a:t> </a:t>
            </a:r>
            <a:r>
              <a:rPr lang="tr-TR" sz="2800" dirty="0" err="1"/>
              <a:t>tissues</a:t>
            </a:r>
            <a:r>
              <a:rPr lang="tr-TR" sz="2800" dirty="0"/>
              <a:t>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65129" y="665794"/>
            <a:ext cx="5996305" cy="5187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tr-TR" sz="3200" spc="30" dirty="0" err="1">
                <a:latin typeface="Calibri Light"/>
                <a:cs typeface="Calibri Light"/>
              </a:rPr>
              <a:t>Types</a:t>
            </a:r>
            <a:r>
              <a:rPr lang="tr-TR" sz="3200" spc="30" dirty="0">
                <a:latin typeface="Calibri Light"/>
                <a:cs typeface="Calibri Light"/>
              </a:rPr>
              <a:t> of </a:t>
            </a:r>
            <a:r>
              <a:rPr lang="tr-TR" sz="3200" spc="30" dirty="0" err="1">
                <a:latin typeface="Calibri Light"/>
                <a:cs typeface="Calibri Light"/>
              </a:rPr>
              <a:t>Hypersensitivity</a:t>
            </a:r>
            <a:r>
              <a:rPr lang="tr-TR" sz="3200" spc="30" dirty="0">
                <a:latin typeface="Calibri Light"/>
                <a:cs typeface="Calibri Light"/>
              </a:rPr>
              <a:t> </a:t>
            </a:r>
            <a:r>
              <a:rPr lang="tr-TR" sz="3200" spc="30" dirty="0" err="1">
                <a:latin typeface="Calibri Light"/>
                <a:cs typeface="Calibri Light"/>
              </a:rPr>
              <a:t>Diseases</a:t>
            </a:r>
            <a:endParaRPr sz="3200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0867" y="1524000"/>
            <a:ext cx="7962265" cy="50218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indent="-171450" algn="just">
              <a:lnSpc>
                <a:spcPct val="150000"/>
              </a:lnSpc>
              <a:spcBef>
                <a:spcPts val="100"/>
              </a:spcBef>
              <a:buFont typeface="Arial MT"/>
              <a:buChar char="•"/>
              <a:tabLst>
                <a:tab pos="184150" algn="l"/>
              </a:tabLst>
            </a:pPr>
            <a:r>
              <a:rPr lang="tr-TR" sz="2400" dirty="0" err="1"/>
              <a:t>Hypersensitivity</a:t>
            </a:r>
            <a:r>
              <a:rPr lang="tr-TR" sz="2400" dirty="0"/>
              <a:t> </a:t>
            </a:r>
            <a:r>
              <a:rPr lang="tr-TR" sz="2400" dirty="0" err="1"/>
              <a:t>diseases</a:t>
            </a:r>
            <a:r>
              <a:rPr lang="tr-TR" sz="2400" dirty="0"/>
              <a:t> </a:t>
            </a:r>
            <a:r>
              <a:rPr lang="tr-TR" sz="2400" dirty="0" err="1"/>
              <a:t>are</a:t>
            </a:r>
            <a:r>
              <a:rPr lang="tr-TR" sz="2400" dirty="0"/>
              <a:t> </a:t>
            </a:r>
            <a:r>
              <a:rPr lang="tr-TR" sz="2400" dirty="0" err="1"/>
              <a:t>examined</a:t>
            </a:r>
            <a:r>
              <a:rPr lang="tr-TR" sz="2400" dirty="0"/>
              <a:t> in 4 </a:t>
            </a:r>
            <a:r>
              <a:rPr lang="tr-TR" sz="2400" dirty="0" err="1"/>
              <a:t>classes</a:t>
            </a:r>
            <a:r>
              <a:rPr lang="tr-TR" sz="2400" dirty="0"/>
              <a:t> </a:t>
            </a:r>
            <a:r>
              <a:rPr lang="tr-TR" sz="2400" dirty="0" err="1"/>
              <a:t>according</a:t>
            </a:r>
            <a:r>
              <a:rPr lang="tr-TR" sz="2400" dirty="0"/>
              <a:t> </a:t>
            </a:r>
            <a:r>
              <a:rPr lang="tr-TR" sz="2400" dirty="0" err="1"/>
              <a:t>to</a:t>
            </a:r>
            <a:r>
              <a:rPr lang="tr-TR" sz="2400" dirty="0"/>
              <a:t> </a:t>
            </a:r>
            <a:r>
              <a:rPr lang="tr-TR" sz="2400" dirty="0" err="1"/>
              <a:t>tissue</a:t>
            </a:r>
            <a:r>
              <a:rPr lang="tr-TR" sz="2400" dirty="0"/>
              <a:t> </a:t>
            </a:r>
            <a:r>
              <a:rPr lang="tr-TR" sz="2400" dirty="0" err="1"/>
              <a:t>damage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basic</a:t>
            </a:r>
            <a:r>
              <a:rPr lang="tr-TR" sz="2400" dirty="0"/>
              <a:t> </a:t>
            </a:r>
            <a:r>
              <a:rPr lang="tr-TR" sz="2400" dirty="0" err="1"/>
              <a:t>immunological</a:t>
            </a:r>
            <a:r>
              <a:rPr lang="tr-TR" sz="2400" dirty="0"/>
              <a:t> </a:t>
            </a:r>
            <a:r>
              <a:rPr lang="tr-TR" sz="2400" dirty="0" err="1"/>
              <a:t>mechanisms</a:t>
            </a:r>
            <a:r>
              <a:rPr lang="tr-TR" sz="2400" dirty="0"/>
              <a:t> </a:t>
            </a:r>
            <a:r>
              <a:rPr lang="tr-TR" sz="2400" dirty="0" err="1"/>
              <a:t>responsible</a:t>
            </a:r>
            <a:r>
              <a:rPr lang="tr-TR" sz="2400" dirty="0"/>
              <a:t> </a:t>
            </a:r>
            <a:r>
              <a:rPr lang="tr-TR" sz="2400" dirty="0" err="1"/>
              <a:t>for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disease</a:t>
            </a:r>
            <a:r>
              <a:rPr lang="tr-TR" sz="2400" dirty="0"/>
              <a:t>:</a:t>
            </a:r>
          </a:p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84150" algn="l"/>
              </a:tabLst>
            </a:pPr>
            <a:endParaRPr sz="2950" dirty="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buFont typeface="Arial MT"/>
              <a:buChar char="•"/>
              <a:tabLst>
                <a:tab pos="184150" algn="l"/>
              </a:tabLst>
            </a:pPr>
            <a:r>
              <a:rPr sz="2400" b="1" spc="-5" dirty="0">
                <a:solidFill>
                  <a:srgbClr val="7030A0"/>
                </a:solidFill>
                <a:latin typeface="Calibri"/>
                <a:cs typeface="Calibri"/>
              </a:rPr>
              <a:t>T</a:t>
            </a:r>
            <a:r>
              <a:rPr lang="tr-TR" sz="2400" b="1" spc="-5" dirty="0">
                <a:solidFill>
                  <a:srgbClr val="7030A0"/>
                </a:solidFill>
                <a:latin typeface="Calibri"/>
                <a:cs typeface="Calibri"/>
              </a:rPr>
              <a:t>y</a:t>
            </a:r>
            <a:r>
              <a:rPr sz="2400" b="1" spc="-5" dirty="0">
                <a:solidFill>
                  <a:srgbClr val="7030A0"/>
                </a:solidFill>
                <a:latin typeface="Calibri"/>
                <a:cs typeface="Calibri"/>
              </a:rPr>
              <a:t>p</a:t>
            </a:r>
            <a:r>
              <a:rPr lang="tr-TR" sz="2400" b="1" spc="-5" dirty="0">
                <a:solidFill>
                  <a:srgbClr val="7030A0"/>
                </a:solidFill>
                <a:latin typeface="Calibri"/>
                <a:cs typeface="Calibri"/>
              </a:rPr>
              <a:t>e</a:t>
            </a:r>
            <a:r>
              <a:rPr sz="2400" b="1" spc="-3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7030A0"/>
                </a:solidFill>
                <a:latin typeface="Calibri"/>
                <a:cs typeface="Calibri"/>
              </a:rPr>
              <a:t>1</a:t>
            </a:r>
            <a:r>
              <a:rPr sz="2400" b="1" spc="-3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lang="tr-TR" sz="2400" b="1" spc="-5" dirty="0" err="1">
                <a:solidFill>
                  <a:srgbClr val="7030A0"/>
                </a:solidFill>
                <a:latin typeface="Calibri"/>
                <a:cs typeface="Calibri"/>
              </a:rPr>
              <a:t>Hypersensitivity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har char="•"/>
            </a:pPr>
            <a:endParaRPr sz="3000" dirty="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buFont typeface="Arial MT"/>
              <a:buChar char="•"/>
              <a:tabLst>
                <a:tab pos="184150" algn="l"/>
              </a:tabLst>
            </a:pPr>
            <a:r>
              <a:rPr lang="tr-TR" sz="2400" b="1" spc="-5" dirty="0" err="1">
                <a:solidFill>
                  <a:srgbClr val="7030A0"/>
                </a:solidFill>
                <a:cs typeface="Calibri"/>
              </a:rPr>
              <a:t>Type</a:t>
            </a:r>
            <a:r>
              <a:rPr lang="tr-TR" sz="2400" b="1" spc="-30" dirty="0">
                <a:solidFill>
                  <a:srgbClr val="7030A0"/>
                </a:solidFill>
                <a:cs typeface="Calibri"/>
              </a:rPr>
              <a:t> 2</a:t>
            </a:r>
            <a:r>
              <a:rPr lang="tr-TR" sz="2400" b="1" spc="-35" dirty="0">
                <a:solidFill>
                  <a:srgbClr val="7030A0"/>
                </a:solidFill>
                <a:cs typeface="Calibri"/>
              </a:rPr>
              <a:t> </a:t>
            </a:r>
            <a:r>
              <a:rPr lang="tr-TR" sz="2400" b="1" spc="-5" dirty="0" err="1">
                <a:solidFill>
                  <a:srgbClr val="7030A0"/>
                </a:solidFill>
                <a:cs typeface="Calibri"/>
              </a:rPr>
              <a:t>Hypersensitivity</a:t>
            </a:r>
            <a:endParaRPr lang="tr-TR" sz="2400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har char="•"/>
            </a:pPr>
            <a:endParaRPr sz="3000" dirty="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buFont typeface="Arial MT"/>
              <a:buChar char="•"/>
              <a:tabLst>
                <a:tab pos="184150" algn="l"/>
              </a:tabLst>
            </a:pPr>
            <a:r>
              <a:rPr lang="tr-TR" sz="2400" b="1" spc="-5" dirty="0" err="1">
                <a:solidFill>
                  <a:srgbClr val="7030A0"/>
                </a:solidFill>
                <a:cs typeface="Calibri"/>
              </a:rPr>
              <a:t>Type</a:t>
            </a:r>
            <a:r>
              <a:rPr lang="tr-TR" sz="2400" b="1" spc="-30" dirty="0">
                <a:solidFill>
                  <a:srgbClr val="7030A0"/>
                </a:solidFill>
                <a:cs typeface="Calibri"/>
              </a:rPr>
              <a:t> 3</a:t>
            </a:r>
            <a:r>
              <a:rPr lang="tr-TR" sz="2400" b="1" spc="-35" dirty="0">
                <a:solidFill>
                  <a:srgbClr val="7030A0"/>
                </a:solidFill>
                <a:cs typeface="Calibri"/>
              </a:rPr>
              <a:t> </a:t>
            </a:r>
            <a:r>
              <a:rPr lang="tr-TR" sz="2400" b="1" spc="-5" dirty="0" err="1">
                <a:solidFill>
                  <a:srgbClr val="7030A0"/>
                </a:solidFill>
                <a:cs typeface="Calibri"/>
              </a:rPr>
              <a:t>Hypersensitivity</a:t>
            </a:r>
            <a:endParaRPr lang="tr-TR" sz="2400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har char="•"/>
            </a:pPr>
            <a:endParaRPr sz="2950" dirty="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buFont typeface="Arial MT"/>
              <a:buChar char="•"/>
              <a:tabLst>
                <a:tab pos="184150" algn="l"/>
              </a:tabLst>
            </a:pPr>
            <a:r>
              <a:rPr lang="tr-TR" sz="2400" b="1" spc="-5" dirty="0" err="1">
                <a:solidFill>
                  <a:srgbClr val="7030A0"/>
                </a:solidFill>
                <a:cs typeface="Calibri"/>
              </a:rPr>
              <a:t>Type</a:t>
            </a:r>
            <a:r>
              <a:rPr lang="tr-TR" sz="2400" b="1" spc="-30" dirty="0">
                <a:solidFill>
                  <a:srgbClr val="7030A0"/>
                </a:solidFill>
                <a:cs typeface="Calibri"/>
              </a:rPr>
              <a:t> 4</a:t>
            </a:r>
            <a:r>
              <a:rPr lang="tr-TR" sz="2400" b="1" spc="-35" dirty="0">
                <a:solidFill>
                  <a:srgbClr val="7030A0"/>
                </a:solidFill>
                <a:cs typeface="Calibri"/>
              </a:rPr>
              <a:t> </a:t>
            </a:r>
            <a:r>
              <a:rPr lang="tr-TR" sz="2400" b="1" spc="-5" dirty="0" err="1">
                <a:solidFill>
                  <a:srgbClr val="7030A0"/>
                </a:solidFill>
                <a:cs typeface="Calibri"/>
              </a:rPr>
              <a:t>Hypersensitivity</a:t>
            </a:r>
            <a:endParaRPr lang="tr-TR" sz="2400" dirty="0"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762000"/>
            <a:ext cx="7699375" cy="47955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marR="243204" indent="-171450" algn="just">
              <a:lnSpc>
                <a:spcPct val="140000"/>
              </a:lnSpc>
              <a:spcBef>
                <a:spcPts val="100"/>
              </a:spcBef>
              <a:buFont typeface="Arial MT"/>
              <a:buChar char="•"/>
              <a:tabLst>
                <a:tab pos="184150" algn="l"/>
              </a:tabLst>
            </a:pPr>
            <a:r>
              <a:rPr lang="tr-TR" sz="2800" b="1" dirty="0" err="1">
                <a:solidFill>
                  <a:srgbClr val="7030A0"/>
                </a:solidFill>
              </a:rPr>
              <a:t>Allergic</a:t>
            </a:r>
            <a:r>
              <a:rPr lang="tr-TR" sz="2800" b="1" dirty="0">
                <a:solidFill>
                  <a:srgbClr val="7030A0"/>
                </a:solidFill>
              </a:rPr>
              <a:t> </a:t>
            </a:r>
            <a:r>
              <a:rPr lang="tr-TR" sz="2800" b="1" dirty="0" err="1">
                <a:solidFill>
                  <a:srgbClr val="7030A0"/>
                </a:solidFill>
              </a:rPr>
              <a:t>rhinitis</a:t>
            </a:r>
            <a:r>
              <a:rPr lang="tr-TR" sz="2800" b="1" dirty="0">
                <a:solidFill>
                  <a:srgbClr val="7030A0"/>
                </a:solidFill>
              </a:rPr>
              <a:t> </a:t>
            </a:r>
            <a:r>
              <a:rPr lang="tr-TR" sz="2800" b="1" dirty="0" err="1">
                <a:solidFill>
                  <a:srgbClr val="7030A0"/>
                </a:solidFill>
              </a:rPr>
              <a:t>and</a:t>
            </a:r>
            <a:r>
              <a:rPr lang="tr-TR" sz="2800" b="1" dirty="0">
                <a:solidFill>
                  <a:srgbClr val="7030A0"/>
                </a:solidFill>
              </a:rPr>
              <a:t> </a:t>
            </a:r>
            <a:r>
              <a:rPr lang="tr-TR" sz="2800" b="1" dirty="0" err="1">
                <a:solidFill>
                  <a:srgbClr val="7030A0"/>
                </a:solidFill>
              </a:rPr>
              <a:t>sinusitis</a:t>
            </a:r>
            <a:r>
              <a:rPr lang="tr-TR" sz="2800" dirty="0"/>
              <a:t>, </a:t>
            </a:r>
            <a:r>
              <a:rPr lang="tr-TR" sz="2800" dirty="0" err="1"/>
              <a:t>which</a:t>
            </a:r>
            <a:r>
              <a:rPr lang="tr-TR" sz="2800" dirty="0"/>
              <a:t> </a:t>
            </a:r>
            <a:r>
              <a:rPr lang="tr-TR" sz="2800" dirty="0" err="1"/>
              <a:t>are</a:t>
            </a:r>
            <a:r>
              <a:rPr lang="tr-TR" sz="2800" dirty="0"/>
              <a:t> </a:t>
            </a:r>
            <a:r>
              <a:rPr lang="tr-TR" sz="2800" dirty="0" err="1"/>
              <a:t>mild</a:t>
            </a:r>
            <a:r>
              <a:rPr lang="tr-TR" sz="2800" dirty="0"/>
              <a:t> </a:t>
            </a:r>
            <a:r>
              <a:rPr lang="tr-TR" sz="2800" dirty="0" err="1"/>
              <a:t>reactions</a:t>
            </a:r>
            <a:r>
              <a:rPr lang="tr-TR" sz="2800" dirty="0"/>
              <a:t> </a:t>
            </a:r>
            <a:r>
              <a:rPr lang="tr-TR" sz="2800" dirty="0" err="1"/>
              <a:t>seen</a:t>
            </a:r>
            <a:r>
              <a:rPr lang="tr-TR" sz="2800" dirty="0"/>
              <a:t> in </a:t>
            </a:r>
            <a:r>
              <a:rPr lang="tr-TR" sz="2800" b="1" dirty="0">
                <a:solidFill>
                  <a:srgbClr val="E02391"/>
                </a:solidFill>
              </a:rPr>
              <a:t>hay </a:t>
            </a:r>
            <a:r>
              <a:rPr lang="tr-TR" sz="2800" b="1" dirty="0" err="1">
                <a:solidFill>
                  <a:srgbClr val="E02391"/>
                </a:solidFill>
              </a:rPr>
              <a:t>fever</a:t>
            </a:r>
            <a:r>
              <a:rPr lang="tr-TR" sz="2800" dirty="0"/>
              <a:t>, can be </a:t>
            </a:r>
            <a:r>
              <a:rPr lang="tr-TR" sz="2800" dirty="0" err="1"/>
              <a:t>evaluated</a:t>
            </a:r>
            <a:r>
              <a:rPr lang="tr-TR" sz="2800" dirty="0"/>
              <a:t> as a </a:t>
            </a:r>
            <a:r>
              <a:rPr lang="tr-TR" sz="2800" dirty="0" err="1"/>
              <a:t>kind</a:t>
            </a:r>
            <a:r>
              <a:rPr lang="tr-TR" sz="2800" dirty="0"/>
              <a:t> of </a:t>
            </a:r>
            <a:r>
              <a:rPr lang="tr-TR" sz="2800" dirty="0" err="1"/>
              <a:t>immune</a:t>
            </a:r>
            <a:r>
              <a:rPr lang="tr-TR" sz="2800" dirty="0"/>
              <a:t> </a:t>
            </a:r>
            <a:r>
              <a:rPr lang="tr-TR" sz="2800" dirty="0" err="1"/>
              <a:t>response</a:t>
            </a:r>
            <a:r>
              <a:rPr lang="tr-TR" sz="2800" dirty="0"/>
              <a:t> </a:t>
            </a:r>
            <a:r>
              <a:rPr lang="tr-TR" sz="2800" dirty="0" err="1"/>
              <a:t>against</a:t>
            </a:r>
            <a:r>
              <a:rPr lang="tr-TR" sz="2800" dirty="0"/>
              <a:t> </a:t>
            </a:r>
            <a:r>
              <a:rPr lang="tr-TR" sz="2800" dirty="0" err="1"/>
              <a:t>inhaled</a:t>
            </a:r>
            <a:r>
              <a:rPr lang="tr-TR" sz="2800" dirty="0"/>
              <a:t> </a:t>
            </a:r>
            <a:r>
              <a:rPr lang="tr-TR" sz="2800" dirty="0" err="1"/>
              <a:t>pollen</a:t>
            </a:r>
            <a:r>
              <a:rPr lang="tr-TR" sz="2800" dirty="0"/>
              <a:t> </a:t>
            </a:r>
            <a:r>
              <a:rPr lang="tr-TR" sz="2800" dirty="0" err="1"/>
              <a:t>allergens</a:t>
            </a:r>
            <a:r>
              <a:rPr lang="tr-TR" sz="2800" dirty="0"/>
              <a:t>. </a:t>
            </a:r>
          </a:p>
          <a:p>
            <a:pPr marL="184150" marR="243204" indent="-171450" algn="just">
              <a:lnSpc>
                <a:spcPct val="140000"/>
              </a:lnSpc>
              <a:spcBef>
                <a:spcPts val="100"/>
              </a:spcBef>
              <a:buFont typeface="Arial MT"/>
              <a:buChar char="•"/>
              <a:tabLst>
                <a:tab pos="184150" algn="l"/>
              </a:tabLst>
            </a:pPr>
            <a:r>
              <a:rPr lang="tr-TR" sz="2800" b="1" u="sng" dirty="0" err="1">
                <a:solidFill>
                  <a:srgbClr val="0070C0"/>
                </a:solidFill>
              </a:rPr>
              <a:t>Histamine</a:t>
            </a:r>
            <a:r>
              <a:rPr lang="tr-TR" sz="2800" b="1" u="sng" dirty="0">
                <a:solidFill>
                  <a:srgbClr val="0070C0"/>
                </a:solidFill>
              </a:rPr>
              <a:t>, </a:t>
            </a:r>
            <a:r>
              <a:rPr lang="tr-TR" sz="2800" dirty="0" err="1"/>
              <a:t>produced</a:t>
            </a:r>
            <a:r>
              <a:rPr lang="tr-TR" sz="2800" dirty="0"/>
              <a:t> </a:t>
            </a:r>
            <a:r>
              <a:rPr lang="tr-TR" sz="2800" dirty="0" err="1"/>
              <a:t>by</a:t>
            </a:r>
            <a:r>
              <a:rPr lang="tr-TR" sz="2800" dirty="0"/>
              <a:t> </a:t>
            </a:r>
            <a:r>
              <a:rPr lang="tr-TR" sz="2800" dirty="0" err="1"/>
              <a:t>mast</a:t>
            </a:r>
            <a:r>
              <a:rPr lang="tr-TR" sz="2800" dirty="0"/>
              <a:t> </a:t>
            </a:r>
            <a:r>
              <a:rPr lang="tr-TR" sz="2800" dirty="0" err="1"/>
              <a:t>cells</a:t>
            </a:r>
            <a:r>
              <a:rPr lang="tr-TR" sz="2800" dirty="0"/>
              <a:t> in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nasal</a:t>
            </a:r>
            <a:r>
              <a:rPr lang="tr-TR" sz="2800" dirty="0"/>
              <a:t> </a:t>
            </a:r>
            <a:r>
              <a:rPr lang="tr-TR" sz="2800" dirty="0" err="1"/>
              <a:t>mucosa</a:t>
            </a:r>
            <a:r>
              <a:rPr lang="tr-TR" sz="2800" dirty="0"/>
              <a:t>, </a:t>
            </a:r>
            <a:r>
              <a:rPr lang="tr-TR" sz="2800" dirty="0" err="1"/>
              <a:t>causes</a:t>
            </a:r>
            <a:r>
              <a:rPr lang="tr-TR" sz="2800" dirty="0"/>
              <a:t> </a:t>
            </a:r>
            <a:r>
              <a:rPr lang="tr-TR" sz="2800" b="1" u="sng" dirty="0">
                <a:solidFill>
                  <a:srgbClr val="C00000"/>
                </a:solidFill>
              </a:rPr>
              <a:t>an </a:t>
            </a:r>
            <a:r>
              <a:rPr lang="tr-TR" sz="2800" b="1" u="sng" dirty="0" err="1">
                <a:solidFill>
                  <a:srgbClr val="C00000"/>
                </a:solidFill>
              </a:rPr>
              <a:t>increase</a:t>
            </a:r>
            <a:r>
              <a:rPr lang="tr-TR" sz="2800" b="1" u="sng" dirty="0">
                <a:solidFill>
                  <a:srgbClr val="C00000"/>
                </a:solidFill>
              </a:rPr>
              <a:t> in </a:t>
            </a:r>
            <a:r>
              <a:rPr lang="tr-TR" sz="2800" b="1" u="sng" dirty="0" err="1">
                <a:solidFill>
                  <a:srgbClr val="C00000"/>
                </a:solidFill>
              </a:rPr>
              <a:t>mucus</a:t>
            </a:r>
            <a:r>
              <a:rPr lang="tr-TR" sz="2800" b="1" u="sng" dirty="0">
                <a:solidFill>
                  <a:srgbClr val="C00000"/>
                </a:solidFill>
              </a:rPr>
              <a:t> </a:t>
            </a:r>
            <a:r>
              <a:rPr lang="tr-TR" sz="2800" b="1" u="sng" dirty="0" err="1">
                <a:solidFill>
                  <a:srgbClr val="C00000"/>
                </a:solidFill>
              </a:rPr>
              <a:t>secretion</a:t>
            </a:r>
            <a:r>
              <a:rPr lang="tr-TR" sz="2800" dirty="0"/>
              <a:t>. </a:t>
            </a:r>
          </a:p>
          <a:p>
            <a:pPr marL="184150" marR="243204" indent="-171450" algn="just">
              <a:lnSpc>
                <a:spcPct val="140000"/>
              </a:lnSpc>
              <a:spcBef>
                <a:spcPts val="100"/>
              </a:spcBef>
              <a:buFont typeface="Arial MT"/>
              <a:buChar char="•"/>
              <a:tabLst>
                <a:tab pos="184150" algn="l"/>
              </a:tabLst>
            </a:pPr>
            <a:r>
              <a:rPr lang="tr-TR" sz="2800" dirty="0" err="1"/>
              <a:t>Late</a:t>
            </a:r>
            <a:r>
              <a:rPr lang="tr-TR" sz="2800" dirty="0"/>
              <a:t> </a:t>
            </a:r>
            <a:r>
              <a:rPr lang="tr-TR" sz="2800" dirty="0" err="1"/>
              <a:t>reactions</a:t>
            </a:r>
            <a:r>
              <a:rPr lang="tr-TR" sz="2800" dirty="0"/>
              <a:t> </a:t>
            </a:r>
            <a:r>
              <a:rPr lang="tr-TR" sz="2800" dirty="0" err="1"/>
              <a:t>cause</a:t>
            </a:r>
            <a:r>
              <a:rPr lang="tr-TR" sz="2800" dirty="0"/>
              <a:t> </a:t>
            </a:r>
            <a:r>
              <a:rPr lang="tr-TR" sz="2800" dirty="0" err="1"/>
              <a:t>prolongation</a:t>
            </a:r>
            <a:r>
              <a:rPr lang="tr-TR" sz="2800" dirty="0"/>
              <a:t> of </a:t>
            </a:r>
            <a:r>
              <a:rPr lang="tr-TR" sz="2800" dirty="0" err="1"/>
              <a:t>inflammation</a:t>
            </a:r>
            <a:r>
              <a:rPr lang="tr-TR" sz="2800" dirty="0"/>
              <a:t>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04800" y="228813"/>
            <a:ext cx="8071484" cy="66291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050" indent="-342900" algn="just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tr-TR" sz="2400" b="1" u="sng" dirty="0" err="1">
                <a:solidFill>
                  <a:srgbClr val="C00000"/>
                </a:solidFill>
              </a:rPr>
              <a:t>Allergens</a:t>
            </a:r>
            <a:r>
              <a:rPr lang="tr-TR" sz="2400" b="1" u="sng" dirty="0">
                <a:solidFill>
                  <a:srgbClr val="C00000"/>
                </a:solidFill>
              </a:rPr>
              <a:t> </a:t>
            </a:r>
            <a:r>
              <a:rPr lang="tr-TR" sz="2400" b="1" u="sng" dirty="0" err="1">
                <a:solidFill>
                  <a:srgbClr val="C00000"/>
                </a:solidFill>
              </a:rPr>
              <a:t>taken</a:t>
            </a:r>
            <a:r>
              <a:rPr lang="tr-TR" sz="2400" b="1" u="sng" dirty="0">
                <a:solidFill>
                  <a:srgbClr val="C00000"/>
                </a:solidFill>
              </a:rPr>
              <a:t> in </a:t>
            </a:r>
            <a:r>
              <a:rPr lang="tr-TR" sz="2400" b="1" u="sng" dirty="0" err="1">
                <a:solidFill>
                  <a:srgbClr val="C00000"/>
                </a:solidFill>
              </a:rPr>
              <a:t>food</a:t>
            </a:r>
            <a:r>
              <a:rPr lang="tr-TR" sz="2400" b="1" u="sng" dirty="0">
                <a:solidFill>
                  <a:srgbClr val="C00000"/>
                </a:solidFill>
              </a:rPr>
              <a:t> </a:t>
            </a:r>
            <a:r>
              <a:rPr lang="tr-TR" sz="2400" b="1" u="sng" dirty="0" err="1">
                <a:solidFill>
                  <a:srgbClr val="C00000"/>
                </a:solidFill>
              </a:rPr>
              <a:t>allergies</a:t>
            </a:r>
            <a:r>
              <a:rPr lang="tr-TR" sz="2400" b="1" u="sng" dirty="0">
                <a:solidFill>
                  <a:srgbClr val="C00000"/>
                </a:solidFill>
              </a:rPr>
              <a:t> </a:t>
            </a:r>
            <a:r>
              <a:rPr lang="tr-TR" sz="2400" b="1" u="sng" dirty="0" err="1">
                <a:solidFill>
                  <a:srgbClr val="C00000"/>
                </a:solidFill>
              </a:rPr>
              <a:t>cause</a:t>
            </a:r>
            <a:r>
              <a:rPr lang="tr-TR" sz="2400" b="1" u="sng" dirty="0">
                <a:solidFill>
                  <a:srgbClr val="C00000"/>
                </a:solidFill>
              </a:rPr>
              <a:t> </a:t>
            </a:r>
            <a:r>
              <a:rPr lang="tr-TR" sz="2400" b="1" u="sng" dirty="0" err="1">
                <a:solidFill>
                  <a:srgbClr val="C00000"/>
                </a:solidFill>
              </a:rPr>
              <a:t>histamine</a:t>
            </a:r>
            <a:r>
              <a:rPr lang="tr-TR" sz="2400" b="1" u="sng" dirty="0">
                <a:solidFill>
                  <a:srgbClr val="C00000"/>
                </a:solidFill>
              </a:rPr>
              <a:t> </a:t>
            </a:r>
            <a:r>
              <a:rPr lang="tr-TR" sz="2400" b="1" u="sng" dirty="0" err="1">
                <a:solidFill>
                  <a:srgbClr val="C00000"/>
                </a:solidFill>
              </a:rPr>
              <a:t>release</a:t>
            </a:r>
            <a:r>
              <a:rPr lang="tr-TR" sz="2400" b="1" u="sng" dirty="0">
                <a:solidFill>
                  <a:srgbClr val="C00000"/>
                </a:solidFill>
              </a:rPr>
              <a:t> </a:t>
            </a:r>
            <a:r>
              <a:rPr lang="tr-TR" sz="2400" b="1" u="sng" dirty="0" err="1">
                <a:solidFill>
                  <a:srgbClr val="C00000"/>
                </a:solidFill>
              </a:rPr>
              <a:t>and</a:t>
            </a:r>
            <a:r>
              <a:rPr lang="tr-TR" sz="2400" b="1" u="sng" dirty="0">
                <a:solidFill>
                  <a:srgbClr val="C00000"/>
                </a:solidFill>
              </a:rPr>
              <a:t> </a:t>
            </a:r>
            <a:r>
              <a:rPr lang="tr-TR" sz="2400" b="1" u="sng" dirty="0" err="1">
                <a:solidFill>
                  <a:srgbClr val="C00000"/>
                </a:solidFill>
              </a:rPr>
              <a:t>increase</a:t>
            </a:r>
            <a:r>
              <a:rPr lang="tr-TR" sz="2400" b="1" u="sng" dirty="0">
                <a:solidFill>
                  <a:srgbClr val="C00000"/>
                </a:solidFill>
              </a:rPr>
              <a:t> in </a:t>
            </a:r>
            <a:r>
              <a:rPr lang="tr-TR" sz="2400" b="1" u="sng" dirty="0" err="1">
                <a:solidFill>
                  <a:srgbClr val="C00000"/>
                </a:solidFill>
              </a:rPr>
              <a:t>peristalsis</a:t>
            </a:r>
            <a:r>
              <a:rPr lang="tr-TR" sz="2400" b="1" u="sng" dirty="0">
                <a:solidFill>
                  <a:srgbClr val="C00000"/>
                </a:solidFill>
              </a:rPr>
              <a:t> as a </a:t>
            </a:r>
            <a:r>
              <a:rPr lang="tr-TR" sz="2400" b="1" u="sng" dirty="0" err="1">
                <a:solidFill>
                  <a:srgbClr val="C00000"/>
                </a:solidFill>
              </a:rPr>
              <a:t>result</a:t>
            </a:r>
            <a:r>
              <a:rPr lang="tr-TR" sz="2400" b="1" u="sng" dirty="0">
                <a:solidFill>
                  <a:srgbClr val="C00000"/>
                </a:solidFill>
              </a:rPr>
              <a:t> of </a:t>
            </a:r>
            <a:r>
              <a:rPr lang="tr-TR" sz="2400" b="1" u="sng" dirty="0" err="1">
                <a:solidFill>
                  <a:srgbClr val="C00000"/>
                </a:solidFill>
              </a:rPr>
              <a:t>mast</a:t>
            </a:r>
            <a:r>
              <a:rPr lang="tr-TR" sz="2400" b="1" u="sng" dirty="0">
                <a:solidFill>
                  <a:srgbClr val="C00000"/>
                </a:solidFill>
              </a:rPr>
              <a:t> </a:t>
            </a:r>
            <a:r>
              <a:rPr lang="tr-TR" sz="2400" b="1" u="sng" dirty="0" err="1">
                <a:solidFill>
                  <a:srgbClr val="C00000"/>
                </a:solidFill>
              </a:rPr>
              <a:t>cell</a:t>
            </a:r>
            <a:r>
              <a:rPr lang="tr-TR" sz="2400" b="1" u="sng" dirty="0">
                <a:solidFill>
                  <a:srgbClr val="C00000"/>
                </a:solidFill>
              </a:rPr>
              <a:t> </a:t>
            </a:r>
            <a:r>
              <a:rPr lang="tr-TR" sz="2400" b="1" u="sng" dirty="0" err="1">
                <a:solidFill>
                  <a:srgbClr val="C00000"/>
                </a:solidFill>
              </a:rPr>
              <a:t>degranulation</a:t>
            </a:r>
            <a:r>
              <a:rPr lang="tr-TR" sz="2400" b="1" u="sng" dirty="0">
                <a:solidFill>
                  <a:srgbClr val="C00000"/>
                </a:solidFill>
              </a:rPr>
              <a:t>.</a:t>
            </a:r>
          </a:p>
          <a:p>
            <a:pPr marL="527050" indent="-342900" algn="just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tr-TR" sz="2400" dirty="0" err="1"/>
              <a:t>Asthma</a:t>
            </a:r>
            <a:r>
              <a:rPr lang="tr-TR" sz="2400" dirty="0"/>
              <a:t>, on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other</a:t>
            </a:r>
            <a:r>
              <a:rPr lang="tr-TR" sz="2400" dirty="0"/>
              <a:t> </a:t>
            </a:r>
            <a:r>
              <a:rPr lang="tr-TR" sz="2400" dirty="0" err="1"/>
              <a:t>hand</a:t>
            </a:r>
            <a:r>
              <a:rPr lang="tr-TR" sz="2400" dirty="0"/>
              <a:t>, </a:t>
            </a:r>
            <a:r>
              <a:rPr lang="tr-TR" sz="2400" dirty="0" err="1"/>
              <a:t>may</a:t>
            </a:r>
            <a:r>
              <a:rPr lang="tr-TR" sz="2400" dirty="0"/>
              <a:t> </a:t>
            </a:r>
            <a:r>
              <a:rPr lang="tr-TR" sz="2400" dirty="0" err="1"/>
              <a:t>cause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release</a:t>
            </a:r>
            <a:r>
              <a:rPr lang="tr-TR" sz="2400" dirty="0"/>
              <a:t> of </a:t>
            </a:r>
            <a:r>
              <a:rPr lang="tr-TR" sz="2400" dirty="0" err="1"/>
              <a:t>mediators</a:t>
            </a:r>
            <a:r>
              <a:rPr lang="tr-TR" sz="2400" dirty="0"/>
              <a:t>, </a:t>
            </a:r>
            <a:r>
              <a:rPr lang="tr-TR" sz="2400" dirty="0" err="1"/>
              <a:t>including</a:t>
            </a:r>
            <a:r>
              <a:rPr lang="tr-TR" sz="2400" dirty="0"/>
              <a:t> </a:t>
            </a:r>
            <a:r>
              <a:rPr lang="tr-TR" sz="2400" dirty="0" err="1"/>
              <a:t>leukotrienes</a:t>
            </a:r>
            <a:r>
              <a:rPr lang="tr-TR" sz="2400" dirty="0"/>
              <a:t>, </a:t>
            </a:r>
            <a:r>
              <a:rPr lang="tr-TR" sz="2400" dirty="0" err="1"/>
              <a:t>by</a:t>
            </a:r>
            <a:r>
              <a:rPr lang="tr-TR" sz="2400" dirty="0"/>
              <a:t> </a:t>
            </a:r>
            <a:r>
              <a:rPr lang="tr-TR" sz="2400" dirty="0" err="1"/>
              <a:t>stimulating</a:t>
            </a:r>
            <a:r>
              <a:rPr lang="tr-TR" sz="2400" dirty="0"/>
              <a:t> </a:t>
            </a:r>
            <a:r>
              <a:rPr lang="tr-TR" sz="2400" dirty="0" err="1"/>
              <a:t>mast</a:t>
            </a:r>
            <a:r>
              <a:rPr lang="tr-TR" sz="2400" dirty="0"/>
              <a:t> </a:t>
            </a:r>
            <a:r>
              <a:rPr lang="tr-TR" sz="2400" dirty="0" err="1"/>
              <a:t>cells</a:t>
            </a:r>
            <a:r>
              <a:rPr lang="tr-TR" sz="2400" dirty="0"/>
              <a:t> in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bronchi</a:t>
            </a:r>
            <a:r>
              <a:rPr lang="tr-TR" sz="2400" dirty="0"/>
              <a:t> of </a:t>
            </a:r>
            <a:r>
              <a:rPr lang="tr-TR" sz="2400" dirty="0" err="1"/>
              <a:t>inhaled</a:t>
            </a:r>
            <a:r>
              <a:rPr lang="tr-TR" sz="2400" dirty="0"/>
              <a:t> </a:t>
            </a:r>
            <a:r>
              <a:rPr lang="tr-TR" sz="2400" dirty="0" err="1"/>
              <a:t>allergens</a:t>
            </a:r>
            <a:r>
              <a:rPr lang="tr-TR" sz="2400" dirty="0"/>
              <a:t>, </a:t>
            </a:r>
            <a:r>
              <a:rPr lang="tr-TR" sz="2400" b="1" u="sng" dirty="0" err="1">
                <a:solidFill>
                  <a:srgbClr val="7030A0"/>
                </a:solidFill>
              </a:rPr>
              <a:t>resulting</a:t>
            </a:r>
            <a:r>
              <a:rPr lang="tr-TR" sz="2400" b="1" u="sng" dirty="0">
                <a:solidFill>
                  <a:srgbClr val="7030A0"/>
                </a:solidFill>
              </a:rPr>
              <a:t> in </a:t>
            </a:r>
            <a:r>
              <a:rPr lang="tr-TR" sz="2400" b="1" u="sng" dirty="0" err="1">
                <a:solidFill>
                  <a:srgbClr val="7030A0"/>
                </a:solidFill>
              </a:rPr>
              <a:t>contraction</a:t>
            </a:r>
            <a:r>
              <a:rPr lang="tr-TR" sz="2400" b="1" u="sng" dirty="0">
                <a:solidFill>
                  <a:srgbClr val="7030A0"/>
                </a:solidFill>
              </a:rPr>
              <a:t> of </a:t>
            </a:r>
            <a:r>
              <a:rPr lang="tr-TR" sz="2400" b="1" u="sng" dirty="0" err="1">
                <a:solidFill>
                  <a:srgbClr val="7030A0"/>
                </a:solidFill>
              </a:rPr>
              <a:t>the</a:t>
            </a:r>
            <a:r>
              <a:rPr lang="tr-TR" sz="2400" b="1" u="sng" dirty="0">
                <a:solidFill>
                  <a:srgbClr val="7030A0"/>
                </a:solidFill>
              </a:rPr>
              <a:t> </a:t>
            </a:r>
            <a:r>
              <a:rPr lang="tr-TR" sz="2400" b="1" u="sng" dirty="0" err="1">
                <a:solidFill>
                  <a:srgbClr val="7030A0"/>
                </a:solidFill>
              </a:rPr>
              <a:t>smooth</a:t>
            </a:r>
            <a:r>
              <a:rPr lang="tr-TR" sz="2400" b="1" u="sng" dirty="0">
                <a:solidFill>
                  <a:srgbClr val="7030A0"/>
                </a:solidFill>
              </a:rPr>
              <a:t> </a:t>
            </a:r>
            <a:r>
              <a:rPr lang="tr-TR" sz="2400" b="1" u="sng" dirty="0" err="1">
                <a:solidFill>
                  <a:srgbClr val="7030A0"/>
                </a:solidFill>
              </a:rPr>
              <a:t>muscles</a:t>
            </a:r>
            <a:r>
              <a:rPr lang="tr-TR" sz="2400" b="1" u="sng" dirty="0">
                <a:solidFill>
                  <a:srgbClr val="7030A0"/>
                </a:solidFill>
              </a:rPr>
              <a:t> in </a:t>
            </a:r>
            <a:r>
              <a:rPr lang="tr-TR" sz="2400" b="1" u="sng" dirty="0" err="1">
                <a:solidFill>
                  <a:srgbClr val="7030A0"/>
                </a:solidFill>
              </a:rPr>
              <a:t>the</a:t>
            </a:r>
            <a:r>
              <a:rPr lang="tr-TR" sz="2400" b="1" u="sng" dirty="0">
                <a:solidFill>
                  <a:srgbClr val="7030A0"/>
                </a:solidFill>
              </a:rPr>
              <a:t> </a:t>
            </a:r>
            <a:r>
              <a:rPr lang="tr-TR" sz="2400" b="1" u="sng" dirty="0" err="1">
                <a:solidFill>
                  <a:srgbClr val="7030A0"/>
                </a:solidFill>
              </a:rPr>
              <a:t>bronchi</a:t>
            </a:r>
            <a:r>
              <a:rPr lang="tr-TR" sz="2400" b="1" u="sng" dirty="0">
                <a:solidFill>
                  <a:srgbClr val="7030A0"/>
                </a:solidFill>
              </a:rPr>
              <a:t> </a:t>
            </a:r>
            <a:r>
              <a:rPr lang="tr-TR" sz="2400" b="1" u="sng" dirty="0" err="1">
                <a:solidFill>
                  <a:srgbClr val="7030A0"/>
                </a:solidFill>
              </a:rPr>
              <a:t>and</a:t>
            </a:r>
            <a:r>
              <a:rPr lang="tr-TR" sz="2400" b="1" u="sng" dirty="0">
                <a:solidFill>
                  <a:srgbClr val="7030A0"/>
                </a:solidFill>
              </a:rPr>
              <a:t> </a:t>
            </a:r>
            <a:r>
              <a:rPr lang="tr-TR" sz="2400" b="1" u="sng" dirty="0" err="1">
                <a:solidFill>
                  <a:srgbClr val="7030A0"/>
                </a:solidFill>
              </a:rPr>
              <a:t>congestion</a:t>
            </a:r>
            <a:r>
              <a:rPr lang="tr-TR" sz="2400" b="1" u="sng" dirty="0">
                <a:solidFill>
                  <a:srgbClr val="7030A0"/>
                </a:solidFill>
              </a:rPr>
              <a:t> in </a:t>
            </a:r>
            <a:r>
              <a:rPr lang="tr-TR" sz="2400" b="1" u="sng" dirty="0" err="1">
                <a:solidFill>
                  <a:srgbClr val="7030A0"/>
                </a:solidFill>
              </a:rPr>
              <a:t>the</a:t>
            </a:r>
            <a:r>
              <a:rPr lang="tr-TR" sz="2400" b="1" u="sng" dirty="0">
                <a:solidFill>
                  <a:srgbClr val="7030A0"/>
                </a:solidFill>
              </a:rPr>
              <a:t> </a:t>
            </a:r>
            <a:r>
              <a:rPr lang="tr-TR" sz="2400" b="1" u="sng" dirty="0" err="1">
                <a:solidFill>
                  <a:srgbClr val="7030A0"/>
                </a:solidFill>
              </a:rPr>
              <a:t>airways</a:t>
            </a:r>
            <a:r>
              <a:rPr lang="tr-TR" sz="2400" b="1" u="sng" dirty="0">
                <a:solidFill>
                  <a:srgbClr val="7030A0"/>
                </a:solidFill>
              </a:rPr>
              <a:t>.</a:t>
            </a:r>
            <a:r>
              <a:rPr lang="tr-TR" sz="2400" dirty="0"/>
              <a:t> </a:t>
            </a:r>
          </a:p>
          <a:p>
            <a:pPr marL="527050" indent="-342900" algn="just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tr-TR" sz="2400" dirty="0" err="1"/>
              <a:t>In</a:t>
            </a:r>
            <a:r>
              <a:rPr lang="tr-TR" sz="2400" dirty="0"/>
              <a:t> </a:t>
            </a:r>
            <a:r>
              <a:rPr lang="tr-TR" sz="2400" dirty="0" err="1"/>
              <a:t>chronic</a:t>
            </a:r>
            <a:r>
              <a:rPr lang="tr-TR" sz="2400" dirty="0"/>
              <a:t> </a:t>
            </a:r>
            <a:r>
              <a:rPr lang="tr-TR" sz="2400" dirty="0" err="1"/>
              <a:t>asthma</a:t>
            </a:r>
            <a:r>
              <a:rPr lang="tr-TR" sz="2400" dirty="0"/>
              <a:t>, </a:t>
            </a:r>
            <a:r>
              <a:rPr lang="tr-TR" sz="2400" b="1" u="sng" dirty="0" err="1">
                <a:solidFill>
                  <a:srgbClr val="0070C0"/>
                </a:solidFill>
              </a:rPr>
              <a:t>there</a:t>
            </a:r>
            <a:r>
              <a:rPr lang="tr-TR" sz="2400" b="1" u="sng" dirty="0">
                <a:solidFill>
                  <a:srgbClr val="0070C0"/>
                </a:solidFill>
              </a:rPr>
              <a:t> is an </a:t>
            </a:r>
            <a:r>
              <a:rPr lang="tr-TR" sz="2400" b="1" u="sng" dirty="0" err="1">
                <a:solidFill>
                  <a:srgbClr val="0070C0"/>
                </a:solidFill>
              </a:rPr>
              <a:t>increase</a:t>
            </a:r>
            <a:r>
              <a:rPr lang="tr-TR" sz="2400" b="1" u="sng" dirty="0">
                <a:solidFill>
                  <a:srgbClr val="0070C0"/>
                </a:solidFill>
              </a:rPr>
              <a:t> in </a:t>
            </a:r>
            <a:r>
              <a:rPr lang="tr-TR" sz="2400" b="1" u="sng" dirty="0" err="1">
                <a:solidFill>
                  <a:srgbClr val="0070C0"/>
                </a:solidFill>
              </a:rPr>
              <a:t>eosinophils</a:t>
            </a:r>
            <a:r>
              <a:rPr lang="tr-TR" sz="2400" b="1" u="sng" dirty="0">
                <a:solidFill>
                  <a:srgbClr val="0070C0"/>
                </a:solidFill>
              </a:rPr>
              <a:t> </a:t>
            </a:r>
            <a:r>
              <a:rPr lang="tr-TR" sz="2400" b="1" u="sng" dirty="0" err="1">
                <a:solidFill>
                  <a:srgbClr val="0070C0"/>
                </a:solidFill>
              </a:rPr>
              <a:t>and</a:t>
            </a:r>
            <a:r>
              <a:rPr lang="tr-TR" sz="2400" b="1" u="sng" dirty="0">
                <a:solidFill>
                  <a:srgbClr val="0070C0"/>
                </a:solidFill>
              </a:rPr>
              <a:t> </a:t>
            </a:r>
            <a:r>
              <a:rPr lang="tr-TR" sz="2400" b="1" u="sng" dirty="0" err="1">
                <a:solidFill>
                  <a:srgbClr val="0070C0"/>
                </a:solidFill>
              </a:rPr>
              <a:t>mucus</a:t>
            </a:r>
            <a:r>
              <a:rPr lang="tr-TR" sz="2400" b="1" u="sng" dirty="0">
                <a:solidFill>
                  <a:srgbClr val="0070C0"/>
                </a:solidFill>
              </a:rPr>
              <a:t> </a:t>
            </a:r>
            <a:r>
              <a:rPr lang="tr-TR" sz="2400" b="1" u="sng" dirty="0" err="1">
                <a:solidFill>
                  <a:srgbClr val="0070C0"/>
                </a:solidFill>
              </a:rPr>
              <a:t>secretion</a:t>
            </a:r>
            <a:r>
              <a:rPr lang="tr-TR" sz="2400" b="1" u="sng" dirty="0">
                <a:solidFill>
                  <a:srgbClr val="0070C0"/>
                </a:solidFill>
              </a:rPr>
              <a:t> in </a:t>
            </a:r>
            <a:r>
              <a:rPr lang="tr-TR" sz="2400" b="1" u="sng" dirty="0" err="1">
                <a:solidFill>
                  <a:srgbClr val="0070C0"/>
                </a:solidFill>
              </a:rPr>
              <a:t>the</a:t>
            </a:r>
            <a:r>
              <a:rPr lang="tr-TR" sz="2400" b="1" u="sng" dirty="0">
                <a:solidFill>
                  <a:srgbClr val="0070C0"/>
                </a:solidFill>
              </a:rPr>
              <a:t> </a:t>
            </a:r>
            <a:r>
              <a:rPr lang="tr-TR" sz="2400" b="1" u="sng" dirty="0" err="1">
                <a:solidFill>
                  <a:srgbClr val="0070C0"/>
                </a:solidFill>
              </a:rPr>
              <a:t>bronchial</a:t>
            </a:r>
            <a:r>
              <a:rPr lang="tr-TR" sz="2400" b="1" u="sng" dirty="0">
                <a:solidFill>
                  <a:srgbClr val="0070C0"/>
                </a:solidFill>
              </a:rPr>
              <a:t> </a:t>
            </a:r>
            <a:r>
              <a:rPr lang="tr-TR" sz="2400" b="1" u="sng" dirty="0" err="1">
                <a:solidFill>
                  <a:srgbClr val="0070C0"/>
                </a:solidFill>
              </a:rPr>
              <a:t>mucosa</a:t>
            </a:r>
            <a:r>
              <a:rPr lang="tr-TR" sz="2400" b="1" u="sng" dirty="0">
                <a:solidFill>
                  <a:srgbClr val="0070C0"/>
                </a:solidFill>
              </a:rPr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hypersensitivity</a:t>
            </a:r>
            <a:r>
              <a:rPr lang="tr-TR" sz="2400" dirty="0"/>
              <a:t> </a:t>
            </a:r>
            <a:r>
              <a:rPr lang="tr-TR" sz="2400" dirty="0" err="1"/>
              <a:t>to</a:t>
            </a:r>
            <a:r>
              <a:rPr lang="tr-TR" sz="2400" dirty="0"/>
              <a:t> </a:t>
            </a:r>
            <a:r>
              <a:rPr lang="tr-TR" sz="2400" dirty="0" err="1"/>
              <a:t>various</a:t>
            </a:r>
            <a:r>
              <a:rPr lang="tr-TR" sz="2400" dirty="0"/>
              <a:t> </a:t>
            </a:r>
            <a:r>
              <a:rPr lang="tr-TR" sz="2400" dirty="0" err="1"/>
              <a:t>stimuli</a:t>
            </a:r>
            <a:r>
              <a:rPr lang="tr-TR" sz="2400" dirty="0"/>
              <a:t> in </a:t>
            </a:r>
            <a:r>
              <a:rPr lang="tr-TR" sz="2400" dirty="0" err="1"/>
              <a:t>bronchial</a:t>
            </a:r>
            <a:r>
              <a:rPr lang="tr-TR" sz="2400" dirty="0"/>
              <a:t> </a:t>
            </a:r>
            <a:r>
              <a:rPr lang="tr-TR" sz="2400" dirty="0" err="1"/>
              <a:t>smooth</a:t>
            </a:r>
            <a:r>
              <a:rPr lang="tr-TR" sz="2400" dirty="0"/>
              <a:t> </a:t>
            </a:r>
            <a:r>
              <a:rPr lang="tr-TR" sz="2400" dirty="0" err="1"/>
              <a:t>muscles</a:t>
            </a:r>
            <a:r>
              <a:rPr lang="tr-TR" sz="2400" dirty="0"/>
              <a:t>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063243"/>
            <a:ext cx="8071484" cy="3845092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55600" marR="5080" indent="-342900" algn="just">
              <a:lnSpc>
                <a:spcPct val="150200"/>
              </a:lnSpc>
              <a:spcBef>
                <a:spcPts val="190"/>
              </a:spcBef>
              <a:buFont typeface="Arial" panose="020B0604020202020204" pitchFamily="34" charset="0"/>
              <a:buChar char="•"/>
              <a:tabLst>
                <a:tab pos="184150" algn="l"/>
              </a:tabLst>
            </a:pPr>
            <a:r>
              <a:rPr lang="tr-TR" sz="2400" dirty="0" err="1"/>
              <a:t>Anaphylaxis</a:t>
            </a:r>
            <a:r>
              <a:rPr lang="tr-TR" sz="2400" dirty="0"/>
              <a:t> is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most</a:t>
            </a:r>
            <a:r>
              <a:rPr lang="tr-TR" sz="2400" dirty="0"/>
              <a:t> severe </a:t>
            </a:r>
            <a:r>
              <a:rPr lang="tr-TR" sz="2400" dirty="0" err="1"/>
              <a:t>clinical</a:t>
            </a:r>
            <a:r>
              <a:rPr lang="tr-TR" sz="2400" dirty="0"/>
              <a:t> form of </a:t>
            </a:r>
            <a:r>
              <a:rPr lang="tr-TR" sz="2400" dirty="0" err="1"/>
              <a:t>sudden</a:t>
            </a:r>
            <a:r>
              <a:rPr lang="tr-TR" sz="2400" dirty="0"/>
              <a:t> </a:t>
            </a:r>
            <a:r>
              <a:rPr lang="tr-TR" sz="2400" dirty="0" err="1"/>
              <a:t>hypersensitivity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progresses</a:t>
            </a:r>
            <a:r>
              <a:rPr lang="tr-TR" sz="2400" dirty="0"/>
              <a:t> </a:t>
            </a:r>
            <a:r>
              <a:rPr lang="tr-TR" sz="2400" dirty="0" err="1"/>
              <a:t>with</a:t>
            </a:r>
            <a:r>
              <a:rPr lang="tr-TR" sz="2400" dirty="0"/>
              <a:t> </a:t>
            </a:r>
            <a:r>
              <a:rPr lang="tr-TR" sz="2400" b="1" u="sng" dirty="0" err="1">
                <a:solidFill>
                  <a:srgbClr val="0070C0"/>
                </a:solidFill>
              </a:rPr>
              <a:t>edema</a:t>
            </a:r>
            <a:r>
              <a:rPr lang="tr-TR" sz="2400" b="1" u="sng" dirty="0">
                <a:solidFill>
                  <a:srgbClr val="0070C0"/>
                </a:solidFill>
              </a:rPr>
              <a:t> in </a:t>
            </a:r>
            <a:r>
              <a:rPr lang="tr-TR" sz="2400" b="1" u="sng" dirty="0" err="1">
                <a:solidFill>
                  <a:srgbClr val="0070C0"/>
                </a:solidFill>
              </a:rPr>
              <a:t>many</a:t>
            </a:r>
            <a:r>
              <a:rPr lang="tr-TR" sz="2400" b="1" u="sng" dirty="0">
                <a:solidFill>
                  <a:srgbClr val="0070C0"/>
                </a:solidFill>
              </a:rPr>
              <a:t> </a:t>
            </a:r>
            <a:r>
              <a:rPr lang="tr-TR" sz="2400" b="1" u="sng" dirty="0" err="1">
                <a:solidFill>
                  <a:srgbClr val="0070C0"/>
                </a:solidFill>
              </a:rPr>
              <a:t>tissues</a:t>
            </a:r>
            <a:r>
              <a:rPr lang="tr-TR" sz="2400" dirty="0"/>
              <a:t>, </a:t>
            </a:r>
            <a:r>
              <a:rPr lang="tr-TR" sz="2400" dirty="0" err="1"/>
              <a:t>including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larynx</a:t>
            </a:r>
            <a:r>
              <a:rPr lang="tr-TR" sz="2400" dirty="0"/>
              <a:t>, </a:t>
            </a:r>
            <a:r>
              <a:rPr lang="tr-TR" sz="2400" dirty="0" err="1"/>
              <a:t>and</a:t>
            </a:r>
            <a:r>
              <a:rPr lang="tr-TR" sz="2400" dirty="0"/>
              <a:t> a </a:t>
            </a:r>
            <a:r>
              <a:rPr lang="tr-TR" sz="2400" b="1" u="sng" dirty="0" err="1">
                <a:solidFill>
                  <a:srgbClr val="E02391"/>
                </a:solidFill>
              </a:rPr>
              <a:t>sudden</a:t>
            </a:r>
            <a:r>
              <a:rPr lang="tr-TR" sz="2400" b="1" u="sng" dirty="0">
                <a:solidFill>
                  <a:srgbClr val="E02391"/>
                </a:solidFill>
              </a:rPr>
              <a:t> </a:t>
            </a:r>
            <a:r>
              <a:rPr lang="tr-TR" sz="2400" b="1" u="sng" dirty="0" err="1">
                <a:solidFill>
                  <a:srgbClr val="E02391"/>
                </a:solidFill>
              </a:rPr>
              <a:t>decrease</a:t>
            </a:r>
            <a:r>
              <a:rPr lang="tr-TR" sz="2400" b="1" u="sng" dirty="0">
                <a:solidFill>
                  <a:srgbClr val="E02391"/>
                </a:solidFill>
              </a:rPr>
              <a:t> in </a:t>
            </a:r>
            <a:r>
              <a:rPr lang="tr-TR" sz="2400" b="1" u="sng" dirty="0" err="1">
                <a:solidFill>
                  <a:srgbClr val="E02391"/>
                </a:solidFill>
              </a:rPr>
              <a:t>blood</a:t>
            </a:r>
            <a:r>
              <a:rPr lang="tr-TR" sz="2400" b="1" u="sng" dirty="0">
                <a:solidFill>
                  <a:srgbClr val="E02391"/>
                </a:solidFill>
              </a:rPr>
              <a:t> </a:t>
            </a:r>
            <a:r>
              <a:rPr lang="tr-TR" sz="2400" b="1" u="sng" dirty="0" err="1">
                <a:solidFill>
                  <a:srgbClr val="E02391"/>
                </a:solidFill>
              </a:rPr>
              <a:t>pressure</a:t>
            </a:r>
            <a:r>
              <a:rPr lang="tr-TR" sz="2400" dirty="0"/>
              <a:t>. </a:t>
            </a:r>
          </a:p>
          <a:p>
            <a:pPr marL="355600" marR="5080" indent="-342900" algn="just">
              <a:lnSpc>
                <a:spcPct val="150200"/>
              </a:lnSpc>
              <a:spcBef>
                <a:spcPts val="190"/>
              </a:spcBef>
              <a:buFont typeface="Arial" panose="020B0604020202020204" pitchFamily="34" charset="0"/>
              <a:buChar char="•"/>
              <a:tabLst>
                <a:tab pos="184150" algn="l"/>
              </a:tabLst>
            </a:pPr>
            <a:r>
              <a:rPr lang="tr-TR" sz="2400" dirty="0" err="1"/>
              <a:t>This</a:t>
            </a:r>
            <a:r>
              <a:rPr lang="tr-TR" sz="2400" dirty="0"/>
              <a:t> </a:t>
            </a:r>
            <a:r>
              <a:rPr lang="tr-TR" sz="2400" dirty="0" err="1"/>
              <a:t>reaction</a:t>
            </a:r>
            <a:r>
              <a:rPr lang="tr-TR" sz="2400" dirty="0"/>
              <a:t> </a:t>
            </a:r>
            <a:r>
              <a:rPr lang="tr-TR" sz="2400" dirty="0" err="1"/>
              <a:t>occurs</a:t>
            </a:r>
            <a:r>
              <a:rPr lang="tr-TR" sz="2400" dirty="0"/>
              <a:t> </a:t>
            </a:r>
            <a:r>
              <a:rPr lang="tr-TR" sz="2400" dirty="0" err="1"/>
              <a:t>with</a:t>
            </a:r>
            <a:r>
              <a:rPr lang="tr-TR" sz="2400" dirty="0"/>
              <a:t> </a:t>
            </a:r>
            <a:r>
              <a:rPr lang="tr-TR" sz="2400" dirty="0" err="1"/>
              <a:t>widespread</a:t>
            </a:r>
            <a:r>
              <a:rPr lang="tr-TR" sz="2400" dirty="0"/>
              <a:t> </a:t>
            </a:r>
            <a:r>
              <a:rPr lang="tr-TR" sz="2400" dirty="0" err="1"/>
              <a:t>mast</a:t>
            </a:r>
            <a:r>
              <a:rPr lang="tr-TR" sz="2400" dirty="0"/>
              <a:t> </a:t>
            </a:r>
            <a:r>
              <a:rPr lang="tr-TR" sz="2400" dirty="0" err="1"/>
              <a:t>cell</a:t>
            </a:r>
            <a:r>
              <a:rPr lang="tr-TR" sz="2400" dirty="0"/>
              <a:t> </a:t>
            </a:r>
            <a:r>
              <a:rPr lang="tr-TR" sz="2400" dirty="0" err="1"/>
              <a:t>degranulation</a:t>
            </a:r>
            <a:r>
              <a:rPr lang="tr-TR" sz="2400" dirty="0"/>
              <a:t> </a:t>
            </a:r>
            <a:r>
              <a:rPr lang="tr-TR" sz="2400" dirty="0" err="1"/>
              <a:t>to</a:t>
            </a:r>
            <a:r>
              <a:rPr lang="tr-TR" sz="2400" dirty="0"/>
              <a:t> a </a:t>
            </a:r>
            <a:r>
              <a:rPr lang="tr-TR" sz="2400" dirty="0" err="1"/>
              <a:t>systemic</a:t>
            </a:r>
            <a:r>
              <a:rPr lang="tr-TR" sz="2400" dirty="0"/>
              <a:t> </a:t>
            </a:r>
            <a:r>
              <a:rPr lang="tr-TR" sz="2400" dirty="0" err="1"/>
              <a:t>antigen</a:t>
            </a:r>
            <a:r>
              <a:rPr lang="tr-TR" sz="2400" dirty="0"/>
              <a:t>, </a:t>
            </a:r>
            <a:r>
              <a:rPr lang="tr-TR" sz="2400" dirty="0" err="1"/>
              <a:t>and</a:t>
            </a:r>
            <a:r>
              <a:rPr lang="tr-TR" sz="2400" dirty="0"/>
              <a:t> can be life-</a:t>
            </a:r>
            <a:r>
              <a:rPr lang="tr-TR" sz="2400" dirty="0" err="1"/>
              <a:t>threatening</a:t>
            </a:r>
            <a:r>
              <a:rPr lang="tr-TR" sz="2400" dirty="0"/>
              <a:t> </a:t>
            </a:r>
            <a:r>
              <a:rPr lang="tr-TR" sz="2400" dirty="0" err="1"/>
              <a:t>due</a:t>
            </a:r>
            <a:r>
              <a:rPr lang="tr-TR" sz="2400" dirty="0"/>
              <a:t> </a:t>
            </a:r>
            <a:r>
              <a:rPr lang="tr-TR" sz="2400" dirty="0" err="1"/>
              <a:t>to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b="1" u="sng" dirty="0" err="1">
                <a:solidFill>
                  <a:srgbClr val="00B050"/>
                </a:solidFill>
              </a:rPr>
              <a:t>sudden</a:t>
            </a:r>
            <a:r>
              <a:rPr lang="tr-TR" sz="2400" b="1" u="sng" dirty="0">
                <a:solidFill>
                  <a:srgbClr val="00B050"/>
                </a:solidFill>
              </a:rPr>
              <a:t> </a:t>
            </a:r>
            <a:r>
              <a:rPr lang="tr-TR" sz="2400" b="1" u="sng" dirty="0" err="1">
                <a:solidFill>
                  <a:srgbClr val="00B050"/>
                </a:solidFill>
              </a:rPr>
              <a:t>drop</a:t>
            </a:r>
            <a:r>
              <a:rPr lang="tr-TR" sz="2400" b="1" u="sng" dirty="0">
                <a:solidFill>
                  <a:srgbClr val="00B050"/>
                </a:solidFill>
              </a:rPr>
              <a:t> in </a:t>
            </a:r>
            <a:r>
              <a:rPr lang="tr-TR" sz="2400" b="1" u="sng" dirty="0" err="1">
                <a:solidFill>
                  <a:srgbClr val="00B050"/>
                </a:solidFill>
              </a:rPr>
              <a:t>blood</a:t>
            </a:r>
            <a:r>
              <a:rPr lang="tr-TR" sz="2400" b="1" u="sng" dirty="0">
                <a:solidFill>
                  <a:srgbClr val="00B050"/>
                </a:solidFill>
              </a:rPr>
              <a:t> </a:t>
            </a:r>
            <a:r>
              <a:rPr lang="tr-TR" sz="2400" b="1" u="sng" dirty="0" err="1">
                <a:solidFill>
                  <a:srgbClr val="00B050"/>
                </a:solidFill>
              </a:rPr>
              <a:t>pressure</a:t>
            </a:r>
            <a:r>
              <a:rPr lang="tr-TR" sz="2400" b="1" u="sng" dirty="0">
                <a:solidFill>
                  <a:srgbClr val="00B050"/>
                </a:solidFill>
              </a:rPr>
              <a:t> </a:t>
            </a:r>
            <a:r>
              <a:rPr lang="tr-TR" sz="2400" b="1" u="sng" dirty="0" err="1">
                <a:solidFill>
                  <a:srgbClr val="00B050"/>
                </a:solidFill>
              </a:rPr>
              <a:t>and</a:t>
            </a:r>
            <a:r>
              <a:rPr lang="tr-TR" sz="2400" b="1" u="sng" dirty="0">
                <a:solidFill>
                  <a:srgbClr val="00B050"/>
                </a:solidFill>
              </a:rPr>
              <a:t> </a:t>
            </a:r>
            <a:r>
              <a:rPr lang="tr-TR" sz="2400" b="1" u="sng" dirty="0" err="1">
                <a:solidFill>
                  <a:srgbClr val="00B050"/>
                </a:solidFill>
              </a:rPr>
              <a:t>airway</a:t>
            </a:r>
            <a:r>
              <a:rPr lang="tr-TR" sz="2400" b="1" u="sng" dirty="0">
                <a:solidFill>
                  <a:srgbClr val="00B050"/>
                </a:solidFill>
              </a:rPr>
              <a:t> </a:t>
            </a:r>
            <a:r>
              <a:rPr lang="tr-TR" sz="2400" b="1" u="sng" dirty="0" err="1">
                <a:solidFill>
                  <a:srgbClr val="00B050"/>
                </a:solidFill>
              </a:rPr>
              <a:t>obstruction</a:t>
            </a:r>
            <a:r>
              <a:rPr lang="tr-TR" sz="2400" b="1" u="sng" dirty="0">
                <a:solidFill>
                  <a:srgbClr val="00B050"/>
                </a:solidFill>
              </a:rPr>
              <a:t>.</a:t>
            </a:r>
            <a:endParaRPr sz="2400" b="1" u="sng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od-Dependent Exercise-Induced Anaphylaxis: A Review - The Journal for  Nurse Practitioners">
            <a:extLst>
              <a:ext uri="{FF2B5EF4-FFF2-40B4-BE49-F238E27FC236}">
                <a16:creationId xmlns:a16="http://schemas.microsoft.com/office/drawing/2014/main" id="{22F81B1A-9046-6E46-B086-94B6FD533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7010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A86E8BC1-B5EE-5640-A7FE-FD3CD7C59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1313"/>
            <a:ext cx="9144000" cy="489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8892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533400"/>
            <a:ext cx="7296784" cy="526491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 algn="ctr">
              <a:lnSpc>
                <a:spcPts val="3600"/>
              </a:lnSpc>
              <a:spcBef>
                <a:spcPts val="455"/>
              </a:spcBef>
              <a:tabLst>
                <a:tab pos="6644640" algn="l"/>
              </a:tabLst>
            </a:pPr>
            <a:r>
              <a:rPr lang="tr-TR" spc="50" dirty="0" err="1">
                <a:latin typeface="Calibri Light"/>
                <a:cs typeface="Calibri Light"/>
              </a:rPr>
              <a:t>Cytotoxic</a:t>
            </a:r>
            <a:r>
              <a:rPr spc="20" dirty="0">
                <a:latin typeface="Calibri Light"/>
                <a:cs typeface="Calibri Light"/>
              </a:rPr>
              <a:t> </a:t>
            </a:r>
            <a:r>
              <a:rPr lang="tr-TR" spc="30" dirty="0" err="1">
                <a:latin typeface="Calibri Light"/>
                <a:cs typeface="Calibri Light"/>
              </a:rPr>
              <a:t>Hypersensitivity</a:t>
            </a:r>
            <a:r>
              <a:rPr lang="tr-TR" spc="30" dirty="0">
                <a:latin typeface="Calibri Light"/>
                <a:cs typeface="Calibri Light"/>
              </a:rPr>
              <a:t> </a:t>
            </a:r>
            <a:r>
              <a:rPr spc="25" dirty="0">
                <a:latin typeface="Calibri Light"/>
                <a:cs typeface="Calibri Light"/>
              </a:rPr>
              <a:t>(</a:t>
            </a:r>
            <a:r>
              <a:rPr spc="50" dirty="0">
                <a:latin typeface="Calibri Light"/>
                <a:cs typeface="Calibri Light"/>
              </a:rPr>
              <a:t>T</a:t>
            </a:r>
            <a:r>
              <a:rPr lang="tr-TR" spc="15" dirty="0">
                <a:latin typeface="Calibri Light"/>
                <a:cs typeface="Calibri Light"/>
              </a:rPr>
              <a:t>y</a:t>
            </a:r>
            <a:r>
              <a:rPr spc="30" dirty="0">
                <a:latin typeface="Calibri Light"/>
                <a:cs typeface="Calibri Light"/>
              </a:rPr>
              <a:t>p</a:t>
            </a:r>
            <a:r>
              <a:rPr lang="tr-TR" spc="30" dirty="0">
                <a:latin typeface="Calibri Light"/>
                <a:cs typeface="Calibri Light"/>
              </a:rPr>
              <a:t>e</a:t>
            </a:r>
            <a:r>
              <a:rPr spc="30" dirty="0">
                <a:latin typeface="Calibri Light"/>
                <a:cs typeface="Calibri Light"/>
              </a:rPr>
              <a:t>  </a:t>
            </a:r>
            <a:r>
              <a:rPr spc="40" dirty="0">
                <a:latin typeface="Calibri Light"/>
                <a:cs typeface="Calibri Light"/>
              </a:rPr>
              <a:t>2)</a:t>
            </a:r>
            <a:endParaRPr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390" y="1752600"/>
            <a:ext cx="7728584" cy="385740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84150" marR="5080" indent="-171450" algn="just">
              <a:lnSpc>
                <a:spcPct val="150800"/>
              </a:lnSpc>
              <a:spcBef>
                <a:spcPts val="90"/>
              </a:spcBef>
              <a:buFont typeface="Arial MT"/>
              <a:buChar char="•"/>
              <a:tabLst>
                <a:tab pos="184150" algn="l"/>
              </a:tabLst>
            </a:pPr>
            <a:r>
              <a:rPr lang="tr-TR" sz="2400" dirty="0" err="1"/>
              <a:t>It</a:t>
            </a:r>
            <a:r>
              <a:rPr lang="tr-TR" sz="2400" dirty="0"/>
              <a:t> is </a:t>
            </a:r>
            <a:r>
              <a:rPr lang="tr-TR" sz="2400" dirty="0" err="1"/>
              <a:t>caused</a:t>
            </a:r>
            <a:r>
              <a:rPr lang="tr-TR" sz="2400" dirty="0"/>
              <a:t> </a:t>
            </a:r>
            <a:r>
              <a:rPr lang="tr-TR" sz="2400" dirty="0" err="1"/>
              <a:t>by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formation</a:t>
            </a:r>
            <a:r>
              <a:rPr lang="tr-TR" sz="2400" dirty="0"/>
              <a:t> of </a:t>
            </a:r>
            <a:r>
              <a:rPr lang="tr-TR" sz="2400" dirty="0" err="1"/>
              <a:t>antibodies</a:t>
            </a:r>
            <a:r>
              <a:rPr lang="tr-TR" sz="2400" dirty="0"/>
              <a:t> </a:t>
            </a:r>
            <a:r>
              <a:rPr lang="tr-TR" sz="2400" dirty="0" err="1"/>
              <a:t>against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antigenic</a:t>
            </a:r>
            <a:r>
              <a:rPr lang="tr-TR" sz="2400" dirty="0"/>
              <a:t> </a:t>
            </a:r>
            <a:r>
              <a:rPr lang="tr-TR" sz="2400" dirty="0" err="1"/>
              <a:t>component</a:t>
            </a:r>
            <a:r>
              <a:rPr lang="tr-TR" sz="2400" dirty="0"/>
              <a:t> of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cells</a:t>
            </a:r>
            <a:r>
              <a:rPr lang="tr-TR" sz="2400" dirty="0"/>
              <a:t>.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antibodies</a:t>
            </a:r>
            <a:r>
              <a:rPr lang="tr-TR" sz="2400" dirty="0"/>
              <a:t> </a:t>
            </a:r>
            <a:r>
              <a:rPr lang="tr-TR" sz="2400" dirty="0" err="1"/>
              <a:t>formed</a:t>
            </a:r>
            <a:r>
              <a:rPr lang="tr-TR" sz="2400" dirty="0"/>
              <a:t> </a:t>
            </a:r>
            <a:r>
              <a:rPr lang="tr-TR" sz="2400" dirty="0" err="1"/>
              <a:t>are</a:t>
            </a:r>
            <a:r>
              <a:rPr lang="tr-TR" sz="2400" dirty="0"/>
              <a:t> </a:t>
            </a:r>
            <a:r>
              <a:rPr lang="tr-TR" sz="2400" b="1" dirty="0" err="1">
                <a:solidFill>
                  <a:srgbClr val="E02391"/>
                </a:solidFill>
              </a:rPr>
              <a:t>IgG</a:t>
            </a:r>
            <a:r>
              <a:rPr lang="tr-TR" sz="2400" b="1" dirty="0">
                <a:solidFill>
                  <a:srgbClr val="E02391"/>
                </a:solidFill>
              </a:rPr>
              <a:t> </a:t>
            </a:r>
            <a:r>
              <a:rPr lang="tr-TR" sz="2400" b="1" dirty="0" err="1">
                <a:solidFill>
                  <a:srgbClr val="E02391"/>
                </a:solidFill>
              </a:rPr>
              <a:t>or</a:t>
            </a:r>
            <a:r>
              <a:rPr lang="tr-TR" sz="2400" b="1" dirty="0">
                <a:solidFill>
                  <a:srgbClr val="E02391"/>
                </a:solidFill>
              </a:rPr>
              <a:t> </a:t>
            </a:r>
            <a:r>
              <a:rPr lang="tr-TR" sz="2400" b="1" dirty="0" err="1">
                <a:solidFill>
                  <a:srgbClr val="E02391"/>
                </a:solidFill>
              </a:rPr>
              <a:t>IgM</a:t>
            </a:r>
            <a:r>
              <a:rPr lang="tr-TR" sz="2400" dirty="0"/>
              <a:t> in </a:t>
            </a:r>
            <a:r>
              <a:rPr lang="tr-TR" sz="2400" dirty="0" err="1"/>
              <a:t>nature</a:t>
            </a:r>
            <a:r>
              <a:rPr lang="tr-TR" sz="2400" dirty="0"/>
              <a:t>. </a:t>
            </a:r>
          </a:p>
          <a:p>
            <a:pPr marL="184150" marR="5080" indent="-171450" algn="just">
              <a:lnSpc>
                <a:spcPct val="150800"/>
              </a:lnSpc>
              <a:spcBef>
                <a:spcPts val="90"/>
              </a:spcBef>
              <a:buFont typeface="Arial MT"/>
              <a:buChar char="•"/>
              <a:tabLst>
                <a:tab pos="184150" algn="l"/>
              </a:tabLst>
            </a:pPr>
            <a:r>
              <a:rPr lang="tr-TR" sz="2400" dirty="0"/>
              <a:t>As a </a:t>
            </a:r>
            <a:r>
              <a:rPr lang="tr-TR" sz="2400" dirty="0" err="1"/>
              <a:t>result</a:t>
            </a:r>
            <a:r>
              <a:rPr lang="tr-TR" sz="2400" dirty="0"/>
              <a:t> of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binding</a:t>
            </a:r>
            <a:r>
              <a:rPr lang="tr-TR" sz="2400" dirty="0"/>
              <a:t> of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antibody</a:t>
            </a:r>
            <a:r>
              <a:rPr lang="tr-TR" sz="2400" dirty="0"/>
              <a:t> </a:t>
            </a:r>
            <a:r>
              <a:rPr lang="tr-TR" sz="2400" dirty="0" err="1"/>
              <a:t>to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cell</a:t>
            </a:r>
            <a:r>
              <a:rPr lang="tr-TR" sz="2400" dirty="0"/>
              <a:t> </a:t>
            </a:r>
            <a:r>
              <a:rPr lang="tr-TR" sz="2400" dirty="0" err="1"/>
              <a:t>surface</a:t>
            </a:r>
            <a:r>
              <a:rPr lang="tr-TR" sz="2400" dirty="0"/>
              <a:t> </a:t>
            </a:r>
            <a:r>
              <a:rPr lang="tr-TR" sz="2400" dirty="0" err="1"/>
              <a:t>receptor</a:t>
            </a:r>
            <a:r>
              <a:rPr lang="tr-TR" sz="2400" dirty="0"/>
              <a:t>, </a:t>
            </a:r>
            <a:r>
              <a:rPr lang="tr-TR" sz="2400" dirty="0" err="1"/>
              <a:t>cell</a:t>
            </a:r>
            <a:r>
              <a:rPr lang="tr-TR" sz="2400" dirty="0"/>
              <a:t> </a:t>
            </a:r>
            <a:r>
              <a:rPr lang="tr-TR" sz="2400" dirty="0" err="1"/>
              <a:t>damage</a:t>
            </a:r>
            <a:r>
              <a:rPr lang="tr-TR" sz="2400" dirty="0"/>
              <a:t> </a:t>
            </a:r>
            <a:r>
              <a:rPr lang="tr-TR" sz="2400" dirty="0" err="1"/>
              <a:t>develops</a:t>
            </a:r>
            <a:r>
              <a:rPr lang="tr-TR" sz="2400" dirty="0"/>
              <a:t> </a:t>
            </a:r>
            <a:r>
              <a:rPr lang="tr-TR" sz="2400" dirty="0" err="1"/>
              <a:t>or</a:t>
            </a:r>
            <a:r>
              <a:rPr lang="tr-TR" sz="2400" dirty="0"/>
              <a:t> </a:t>
            </a:r>
            <a:r>
              <a:rPr lang="tr-TR" sz="2400" dirty="0" err="1"/>
              <a:t>this</a:t>
            </a:r>
            <a:r>
              <a:rPr lang="tr-TR" sz="2400" dirty="0"/>
              <a:t> </a:t>
            </a:r>
            <a:r>
              <a:rPr lang="tr-TR" sz="2400" dirty="0" err="1"/>
              <a:t>binding</a:t>
            </a:r>
            <a:r>
              <a:rPr lang="tr-TR" sz="2400" dirty="0"/>
              <a:t> </a:t>
            </a:r>
            <a:r>
              <a:rPr lang="tr-TR" sz="2400" dirty="0" err="1"/>
              <a:t>creates</a:t>
            </a:r>
            <a:r>
              <a:rPr lang="tr-TR" sz="2400" dirty="0"/>
              <a:t> a </a:t>
            </a:r>
            <a:r>
              <a:rPr lang="tr-TR" sz="2400" dirty="0" err="1"/>
              <a:t>cyto-stimulating</a:t>
            </a:r>
            <a:r>
              <a:rPr lang="tr-TR" sz="2400" dirty="0"/>
              <a:t> </a:t>
            </a:r>
            <a:r>
              <a:rPr lang="tr-TR" sz="2400" dirty="0" err="1"/>
              <a:t>effect</a:t>
            </a:r>
            <a:r>
              <a:rPr lang="tr-TR" sz="2400" dirty="0"/>
              <a:t>. </a:t>
            </a:r>
            <a:r>
              <a:rPr lang="tr-TR" sz="2400" dirty="0" err="1"/>
              <a:t>Therefore</a:t>
            </a:r>
            <a:r>
              <a:rPr lang="tr-TR" sz="2400" dirty="0"/>
              <a:t>, </a:t>
            </a:r>
            <a:r>
              <a:rPr lang="tr-TR" sz="2400" dirty="0" err="1"/>
              <a:t>Type</a:t>
            </a:r>
            <a:r>
              <a:rPr lang="tr-TR" sz="2400" dirty="0"/>
              <a:t> II </a:t>
            </a:r>
            <a:r>
              <a:rPr lang="tr-TR" sz="2400" dirty="0" err="1"/>
              <a:t>reaction</a:t>
            </a:r>
            <a:r>
              <a:rPr lang="tr-TR" sz="2400" dirty="0"/>
              <a:t> is </a:t>
            </a:r>
            <a:r>
              <a:rPr lang="tr-TR" sz="2400" dirty="0" err="1"/>
              <a:t>divided</a:t>
            </a:r>
            <a:r>
              <a:rPr lang="tr-TR" sz="2400" dirty="0"/>
              <a:t> </a:t>
            </a:r>
            <a:r>
              <a:rPr lang="tr-TR" sz="2400" dirty="0" err="1"/>
              <a:t>into</a:t>
            </a:r>
            <a:r>
              <a:rPr lang="tr-TR" sz="2400" dirty="0"/>
              <a:t>  </a:t>
            </a:r>
            <a:r>
              <a:rPr lang="tr-TR" sz="2400" dirty="0" err="1"/>
              <a:t>Type</a:t>
            </a:r>
            <a:r>
              <a:rPr lang="tr-TR" sz="2400" dirty="0"/>
              <a:t> II a- </a:t>
            </a:r>
            <a:r>
              <a:rPr lang="tr-TR" sz="2400" dirty="0" err="1"/>
              <a:t>cytotoxic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Type</a:t>
            </a:r>
            <a:r>
              <a:rPr lang="tr-TR" sz="2400" dirty="0"/>
              <a:t> II b - </a:t>
            </a:r>
            <a:r>
              <a:rPr lang="tr-TR" sz="2400" dirty="0" err="1"/>
              <a:t>cell</a:t>
            </a:r>
            <a:r>
              <a:rPr lang="tr-TR" sz="2400" dirty="0"/>
              <a:t> </a:t>
            </a:r>
            <a:r>
              <a:rPr lang="tr-TR" sz="2400" dirty="0" err="1"/>
              <a:t>stimulating</a:t>
            </a:r>
            <a:r>
              <a:rPr lang="tr-TR" sz="2400" dirty="0"/>
              <a:t> </a:t>
            </a:r>
            <a:r>
              <a:rPr lang="tr-TR" sz="2400" dirty="0" err="1"/>
              <a:t>type</a:t>
            </a:r>
            <a:r>
              <a:rPr lang="tr-TR" sz="2400" dirty="0"/>
              <a:t>.</a:t>
            </a:r>
            <a:endParaRPr sz="21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8262" y="489010"/>
            <a:ext cx="6469380" cy="520014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697480" marR="5080" indent="-2685415">
              <a:lnSpc>
                <a:spcPts val="3600"/>
              </a:lnSpc>
              <a:spcBef>
                <a:spcPts val="455"/>
              </a:spcBef>
            </a:pPr>
            <a:r>
              <a:rPr lang="tr-TR" sz="3200" spc="50" dirty="0" err="1">
                <a:latin typeface="Calibri Light"/>
                <a:cs typeface="Calibri Light"/>
              </a:rPr>
              <a:t>Cytotoxic</a:t>
            </a:r>
            <a:r>
              <a:rPr lang="tr-TR" sz="3200" spc="20" dirty="0">
                <a:latin typeface="Calibri Light"/>
                <a:cs typeface="Calibri Light"/>
              </a:rPr>
              <a:t> </a:t>
            </a:r>
            <a:r>
              <a:rPr lang="tr-TR" sz="3200" spc="30" dirty="0" err="1">
                <a:latin typeface="Calibri Light"/>
                <a:cs typeface="Calibri Light"/>
              </a:rPr>
              <a:t>Hypersensitivity</a:t>
            </a:r>
            <a:r>
              <a:rPr lang="tr-TR" sz="3200" spc="30" dirty="0">
                <a:latin typeface="Calibri Light"/>
                <a:cs typeface="Calibri Light"/>
              </a:rPr>
              <a:t> </a:t>
            </a:r>
            <a:r>
              <a:rPr lang="tr-TR" sz="3200" spc="25" dirty="0">
                <a:latin typeface="Calibri Light"/>
                <a:cs typeface="Calibri Light"/>
              </a:rPr>
              <a:t>(</a:t>
            </a:r>
            <a:r>
              <a:rPr lang="tr-TR" sz="3200" spc="50" dirty="0" err="1">
                <a:latin typeface="Calibri Light"/>
                <a:cs typeface="Calibri Light"/>
              </a:rPr>
              <a:t>T</a:t>
            </a:r>
            <a:r>
              <a:rPr lang="tr-TR" sz="3200" spc="15" dirty="0" err="1">
                <a:latin typeface="Calibri Light"/>
                <a:cs typeface="Calibri Light"/>
              </a:rPr>
              <a:t>y</a:t>
            </a:r>
            <a:r>
              <a:rPr lang="tr-TR" sz="3200" spc="30" dirty="0" err="1">
                <a:latin typeface="Calibri Light"/>
                <a:cs typeface="Calibri Light"/>
              </a:rPr>
              <a:t>pe</a:t>
            </a:r>
            <a:r>
              <a:rPr lang="tr-TR" sz="3200" spc="30" dirty="0">
                <a:latin typeface="Calibri Light"/>
                <a:cs typeface="Calibri Light"/>
              </a:rPr>
              <a:t>  </a:t>
            </a:r>
            <a:r>
              <a:rPr lang="tr-TR" sz="3200" spc="40" dirty="0">
                <a:latin typeface="Calibri Light"/>
                <a:cs typeface="Calibri Light"/>
              </a:rPr>
              <a:t>2)</a:t>
            </a:r>
            <a:endParaRPr sz="3200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390" y="1855724"/>
            <a:ext cx="7728584" cy="2737096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84150" marR="5080" indent="-171450" algn="just">
              <a:lnSpc>
                <a:spcPct val="150200"/>
              </a:lnSpc>
              <a:spcBef>
                <a:spcPts val="190"/>
              </a:spcBef>
              <a:buFont typeface="Arial MT"/>
              <a:buChar char="•"/>
              <a:tabLst>
                <a:tab pos="184150" algn="l"/>
              </a:tabLst>
            </a:pPr>
            <a:r>
              <a:rPr lang="tr-TR" sz="2400" dirty="0" err="1"/>
              <a:t>In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cytotoxic</a:t>
            </a:r>
            <a:r>
              <a:rPr lang="tr-TR" sz="2400" dirty="0"/>
              <a:t> </a:t>
            </a:r>
            <a:r>
              <a:rPr lang="tr-TR" sz="2400" dirty="0" err="1"/>
              <a:t>type</a:t>
            </a:r>
            <a:r>
              <a:rPr lang="tr-TR" sz="2400" dirty="0"/>
              <a:t>, </a:t>
            </a:r>
            <a:r>
              <a:rPr lang="tr-TR" sz="2400" dirty="0" err="1"/>
              <a:t>tissue</a:t>
            </a:r>
            <a:r>
              <a:rPr lang="tr-TR" sz="2400" dirty="0"/>
              <a:t> </a:t>
            </a:r>
            <a:r>
              <a:rPr lang="tr-TR" sz="2400" dirty="0" err="1"/>
              <a:t>damage</a:t>
            </a:r>
            <a:r>
              <a:rPr lang="tr-TR" sz="2400" dirty="0"/>
              <a:t> </a:t>
            </a:r>
            <a:r>
              <a:rPr lang="tr-TR" sz="2400" dirty="0" err="1"/>
              <a:t>occurs</a:t>
            </a:r>
            <a:r>
              <a:rPr lang="tr-TR" sz="2400" dirty="0"/>
              <a:t> </a:t>
            </a:r>
            <a:r>
              <a:rPr lang="tr-TR" sz="2400" dirty="0" err="1"/>
              <a:t>due</a:t>
            </a:r>
            <a:r>
              <a:rPr lang="tr-TR" sz="2400" dirty="0"/>
              <a:t> </a:t>
            </a:r>
            <a:r>
              <a:rPr lang="tr-TR" sz="2400" dirty="0" err="1"/>
              <a:t>to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antigen-antibody</a:t>
            </a:r>
            <a:r>
              <a:rPr lang="tr-TR" sz="2400" dirty="0"/>
              <a:t> </a:t>
            </a:r>
            <a:r>
              <a:rPr lang="tr-TR" sz="2400" dirty="0" err="1"/>
              <a:t>interaction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local</a:t>
            </a:r>
            <a:r>
              <a:rPr lang="tr-TR" sz="2400" dirty="0"/>
              <a:t> </a:t>
            </a:r>
            <a:r>
              <a:rPr lang="tr-TR" sz="2400" dirty="0" err="1"/>
              <a:t>anaphylatoxin</a:t>
            </a:r>
            <a:r>
              <a:rPr lang="tr-TR" sz="2400" dirty="0"/>
              <a:t> (C5a) </a:t>
            </a:r>
            <a:r>
              <a:rPr lang="tr-TR" sz="2400" dirty="0" err="1"/>
              <a:t>production</a:t>
            </a:r>
            <a:r>
              <a:rPr lang="tr-TR" sz="2400" dirty="0"/>
              <a:t>, </a:t>
            </a:r>
            <a:r>
              <a:rPr lang="tr-TR" sz="2400" dirty="0" err="1"/>
              <a:t>polymorphonuclear</a:t>
            </a:r>
            <a:r>
              <a:rPr lang="tr-TR" sz="2400" dirty="0"/>
              <a:t> </a:t>
            </a:r>
            <a:r>
              <a:rPr lang="tr-TR" sz="2400" dirty="0" err="1"/>
              <a:t>leukocyte</a:t>
            </a:r>
            <a:r>
              <a:rPr lang="tr-TR" sz="2400" dirty="0"/>
              <a:t> </a:t>
            </a:r>
            <a:r>
              <a:rPr lang="tr-TR" sz="2400" dirty="0" err="1"/>
              <a:t>accumulation</a:t>
            </a:r>
            <a:r>
              <a:rPr lang="tr-TR" sz="2400" dirty="0"/>
              <a:t>,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then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release</a:t>
            </a:r>
            <a:r>
              <a:rPr lang="tr-TR" sz="2400" dirty="0"/>
              <a:t> of </a:t>
            </a:r>
            <a:r>
              <a:rPr lang="tr-TR" sz="2400" dirty="0" err="1"/>
              <a:t>hydrolytic</a:t>
            </a:r>
            <a:r>
              <a:rPr lang="tr-TR" sz="2400" dirty="0"/>
              <a:t> </a:t>
            </a:r>
            <a:r>
              <a:rPr lang="tr-TR" sz="2400" dirty="0" err="1"/>
              <a:t>neutrophil</a:t>
            </a:r>
            <a:r>
              <a:rPr lang="tr-TR" sz="2400" dirty="0"/>
              <a:t> </a:t>
            </a:r>
            <a:r>
              <a:rPr lang="tr-TR" sz="2400" dirty="0" err="1"/>
              <a:t>enzymes</a:t>
            </a:r>
            <a:r>
              <a:rPr lang="tr-TR" sz="2400" dirty="0"/>
              <a:t>.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best</a:t>
            </a:r>
            <a:r>
              <a:rPr lang="tr-TR" sz="2400" dirty="0"/>
              <a:t> </a:t>
            </a:r>
            <a:r>
              <a:rPr lang="tr-TR" sz="2400" dirty="0" err="1"/>
              <a:t>example</a:t>
            </a:r>
            <a:r>
              <a:rPr lang="tr-TR" sz="2400" dirty="0"/>
              <a:t> of </a:t>
            </a:r>
            <a:r>
              <a:rPr lang="tr-TR" sz="2400" dirty="0" err="1"/>
              <a:t>this</a:t>
            </a:r>
            <a:r>
              <a:rPr lang="tr-TR" sz="2400" dirty="0"/>
              <a:t> </a:t>
            </a:r>
            <a:r>
              <a:rPr lang="tr-TR" sz="2400" dirty="0" err="1"/>
              <a:t>group</a:t>
            </a:r>
            <a:r>
              <a:rPr lang="tr-TR" sz="2400" dirty="0"/>
              <a:t> is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blood</a:t>
            </a:r>
            <a:r>
              <a:rPr lang="tr-TR" sz="2400" dirty="0"/>
              <a:t> </a:t>
            </a:r>
            <a:r>
              <a:rPr lang="tr-TR" sz="2400" dirty="0" err="1"/>
              <a:t>transfusion</a:t>
            </a:r>
            <a:r>
              <a:rPr lang="tr-TR" sz="2400" dirty="0"/>
              <a:t> </a:t>
            </a:r>
            <a:r>
              <a:rPr lang="tr-TR" sz="2400" dirty="0" err="1"/>
              <a:t>reaction</a:t>
            </a:r>
            <a:r>
              <a:rPr lang="tr-TR" sz="2400" dirty="0"/>
              <a:t>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5519" y="376660"/>
            <a:ext cx="8658962" cy="5920657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8262" y="489010"/>
            <a:ext cx="6815138" cy="526491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697480" marR="5080" indent="-2685415">
              <a:lnSpc>
                <a:spcPts val="3600"/>
              </a:lnSpc>
              <a:spcBef>
                <a:spcPts val="455"/>
              </a:spcBef>
            </a:pPr>
            <a:r>
              <a:rPr lang="tr-TR" spc="50" dirty="0" err="1">
                <a:latin typeface="Calibri Light"/>
                <a:cs typeface="Calibri Light"/>
              </a:rPr>
              <a:t>Cytotoxic</a:t>
            </a:r>
            <a:r>
              <a:rPr lang="tr-TR" spc="20" dirty="0">
                <a:latin typeface="Calibri Light"/>
                <a:cs typeface="Calibri Light"/>
              </a:rPr>
              <a:t> </a:t>
            </a:r>
            <a:r>
              <a:rPr lang="tr-TR" spc="30" dirty="0" err="1">
                <a:latin typeface="Calibri Light"/>
                <a:cs typeface="Calibri Light"/>
              </a:rPr>
              <a:t>Hypersensitivity</a:t>
            </a:r>
            <a:r>
              <a:rPr lang="tr-TR" spc="30" dirty="0">
                <a:latin typeface="Calibri Light"/>
                <a:cs typeface="Calibri Light"/>
              </a:rPr>
              <a:t> </a:t>
            </a:r>
            <a:r>
              <a:rPr lang="tr-TR" spc="25" dirty="0">
                <a:latin typeface="Calibri Light"/>
                <a:cs typeface="Calibri Light"/>
              </a:rPr>
              <a:t>(</a:t>
            </a:r>
            <a:r>
              <a:rPr lang="tr-TR" spc="50" dirty="0" err="1">
                <a:latin typeface="Calibri Light"/>
                <a:cs typeface="Calibri Light"/>
              </a:rPr>
              <a:t>T</a:t>
            </a:r>
            <a:r>
              <a:rPr lang="tr-TR" spc="15" dirty="0" err="1">
                <a:latin typeface="Calibri Light"/>
                <a:cs typeface="Calibri Light"/>
              </a:rPr>
              <a:t>y</a:t>
            </a:r>
            <a:r>
              <a:rPr lang="tr-TR" spc="30" dirty="0" err="1">
                <a:latin typeface="Calibri Light"/>
                <a:cs typeface="Calibri Light"/>
              </a:rPr>
              <a:t>pe</a:t>
            </a:r>
            <a:r>
              <a:rPr lang="tr-TR" spc="30" dirty="0">
                <a:latin typeface="Calibri Light"/>
                <a:cs typeface="Calibri Light"/>
              </a:rPr>
              <a:t>  </a:t>
            </a:r>
            <a:r>
              <a:rPr lang="tr-TR" spc="40" dirty="0">
                <a:latin typeface="Calibri Light"/>
                <a:cs typeface="Calibri Light"/>
              </a:rPr>
              <a:t>2)</a:t>
            </a:r>
            <a:endParaRPr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708" y="1405493"/>
            <a:ext cx="7728584" cy="49869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marR="5080" indent="-171450" algn="just">
              <a:lnSpc>
                <a:spcPct val="150500"/>
              </a:lnSpc>
              <a:spcBef>
                <a:spcPts val="100"/>
              </a:spcBef>
              <a:buFont typeface="Arial MT"/>
              <a:buChar char="•"/>
              <a:tabLst>
                <a:tab pos="184150" algn="l"/>
              </a:tabLst>
            </a:pPr>
            <a:r>
              <a:rPr lang="tr-TR" sz="2400" dirty="0" err="1"/>
              <a:t>In</a:t>
            </a:r>
            <a:r>
              <a:rPr lang="tr-TR" sz="2400" dirty="0"/>
              <a:t> </a:t>
            </a:r>
            <a:r>
              <a:rPr lang="tr-TR" sz="2400" dirty="0" err="1"/>
              <a:t>type</a:t>
            </a:r>
            <a:r>
              <a:rPr lang="tr-TR" sz="2400" dirty="0"/>
              <a:t> </a:t>
            </a:r>
            <a:r>
              <a:rPr lang="tr-TR" sz="2400" dirty="0" err="1"/>
              <a:t>IIb</a:t>
            </a:r>
            <a:r>
              <a:rPr lang="tr-TR" sz="2400" dirty="0"/>
              <a:t>, </a:t>
            </a:r>
            <a:r>
              <a:rPr lang="tr-TR" sz="2400" dirty="0" err="1"/>
              <a:t>antibodies</a:t>
            </a:r>
            <a:r>
              <a:rPr lang="tr-TR" sz="2400" dirty="0"/>
              <a:t> </a:t>
            </a:r>
            <a:r>
              <a:rPr lang="tr-TR" sz="2400" dirty="0" err="1"/>
              <a:t>that</a:t>
            </a:r>
            <a:r>
              <a:rPr lang="tr-TR" sz="2400" dirty="0"/>
              <a:t> </a:t>
            </a:r>
            <a:r>
              <a:rPr lang="tr-TR" sz="2400" dirty="0" err="1"/>
              <a:t>bind</a:t>
            </a:r>
            <a:r>
              <a:rPr lang="tr-TR" sz="2400" dirty="0"/>
              <a:t> </a:t>
            </a:r>
            <a:r>
              <a:rPr lang="tr-TR" sz="2400" dirty="0" err="1"/>
              <a:t>to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cell</a:t>
            </a:r>
            <a:r>
              <a:rPr lang="tr-TR" sz="2400" dirty="0"/>
              <a:t> </a:t>
            </a:r>
            <a:r>
              <a:rPr lang="tr-TR" sz="2400" dirty="0" err="1"/>
              <a:t>surface</a:t>
            </a:r>
            <a:r>
              <a:rPr lang="tr-TR" sz="2400" dirty="0"/>
              <a:t> </a:t>
            </a:r>
            <a:r>
              <a:rPr lang="tr-TR" sz="2400" dirty="0" err="1"/>
              <a:t>receptor</a:t>
            </a:r>
            <a:r>
              <a:rPr lang="tr-TR" sz="2400" dirty="0"/>
              <a:t> </a:t>
            </a:r>
            <a:r>
              <a:rPr lang="tr-TR" sz="2400" dirty="0" err="1"/>
              <a:t>cause</a:t>
            </a:r>
            <a:r>
              <a:rPr lang="tr-TR" sz="2400" dirty="0"/>
              <a:t> an </a:t>
            </a:r>
            <a:r>
              <a:rPr lang="tr-TR" sz="2400" dirty="0" err="1"/>
              <a:t>increase</a:t>
            </a:r>
            <a:r>
              <a:rPr lang="tr-TR" sz="2400" dirty="0"/>
              <a:t> </a:t>
            </a:r>
            <a:r>
              <a:rPr lang="tr-TR" sz="2400" dirty="0" err="1"/>
              <a:t>or</a:t>
            </a:r>
            <a:r>
              <a:rPr lang="tr-TR" sz="2400" dirty="0"/>
              <a:t> </a:t>
            </a:r>
            <a:r>
              <a:rPr lang="tr-TR" sz="2400" dirty="0" err="1"/>
              <a:t>decrease</a:t>
            </a:r>
            <a:r>
              <a:rPr lang="tr-TR" sz="2400" dirty="0"/>
              <a:t> in </a:t>
            </a:r>
            <a:r>
              <a:rPr lang="tr-TR" sz="2400" dirty="0" err="1"/>
              <a:t>function</a:t>
            </a:r>
            <a:r>
              <a:rPr lang="tr-TR" sz="2400" dirty="0"/>
              <a:t>. </a:t>
            </a:r>
          </a:p>
          <a:p>
            <a:pPr marL="184150" marR="5080" indent="-171450" algn="just">
              <a:lnSpc>
                <a:spcPct val="150500"/>
              </a:lnSpc>
              <a:spcBef>
                <a:spcPts val="100"/>
              </a:spcBef>
              <a:buFont typeface="Arial MT"/>
              <a:buChar char="•"/>
              <a:tabLst>
                <a:tab pos="184150" algn="l"/>
              </a:tabLst>
            </a:pPr>
            <a:r>
              <a:rPr lang="tr-TR" sz="2400" b="1" u="sng" dirty="0" err="1">
                <a:solidFill>
                  <a:srgbClr val="E02391"/>
                </a:solidFill>
              </a:rPr>
              <a:t>In</a:t>
            </a:r>
            <a:r>
              <a:rPr lang="tr-TR" sz="2400" b="1" u="sng" dirty="0">
                <a:solidFill>
                  <a:srgbClr val="E02391"/>
                </a:solidFill>
              </a:rPr>
              <a:t> </a:t>
            </a:r>
            <a:r>
              <a:rPr lang="tr-TR" sz="2400" b="1" u="sng" dirty="0" err="1">
                <a:solidFill>
                  <a:srgbClr val="E02391"/>
                </a:solidFill>
              </a:rPr>
              <a:t>Graves</a:t>
            </a:r>
            <a:r>
              <a:rPr lang="tr-TR" sz="2400" b="1" u="sng" dirty="0">
                <a:solidFill>
                  <a:srgbClr val="E02391"/>
                </a:solidFill>
              </a:rPr>
              <a:t>' </a:t>
            </a:r>
            <a:r>
              <a:rPr lang="tr-TR" sz="2400" b="1" u="sng" dirty="0" err="1">
                <a:solidFill>
                  <a:srgbClr val="E02391"/>
                </a:solidFill>
              </a:rPr>
              <a:t>disease</a:t>
            </a:r>
            <a:r>
              <a:rPr lang="tr-TR" sz="2400" dirty="0"/>
              <a:t>, </a:t>
            </a:r>
            <a:r>
              <a:rPr lang="tr-TR" sz="2400" dirty="0" err="1"/>
              <a:t>when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antibodies</a:t>
            </a:r>
            <a:r>
              <a:rPr lang="tr-TR" sz="2400" dirty="0"/>
              <a:t> of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IgG</a:t>
            </a:r>
            <a:r>
              <a:rPr lang="tr-TR" sz="2400" dirty="0"/>
              <a:t> </a:t>
            </a:r>
            <a:r>
              <a:rPr lang="tr-TR" sz="2400" dirty="0" err="1"/>
              <a:t>type</a:t>
            </a:r>
            <a:r>
              <a:rPr lang="tr-TR" sz="2400" dirty="0"/>
              <a:t> </a:t>
            </a:r>
            <a:r>
              <a:rPr lang="tr-TR" sz="2400" dirty="0" err="1"/>
              <a:t>against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TSH </a:t>
            </a:r>
            <a:r>
              <a:rPr lang="tr-TR" sz="2400" dirty="0" err="1"/>
              <a:t>receptor</a:t>
            </a:r>
            <a:r>
              <a:rPr lang="tr-TR" sz="2400" dirty="0"/>
              <a:t> in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thyroid</a:t>
            </a:r>
            <a:r>
              <a:rPr lang="tr-TR" sz="2400" dirty="0"/>
              <a:t> </a:t>
            </a:r>
            <a:r>
              <a:rPr lang="tr-TR" sz="2400" dirty="0" err="1"/>
              <a:t>cells</a:t>
            </a:r>
            <a:r>
              <a:rPr lang="tr-TR" sz="2400" dirty="0"/>
              <a:t> </a:t>
            </a:r>
            <a:r>
              <a:rPr lang="tr-TR" sz="2400" dirty="0" err="1"/>
              <a:t>combine</a:t>
            </a:r>
            <a:r>
              <a:rPr lang="tr-TR" sz="2400" dirty="0"/>
              <a:t> </a:t>
            </a:r>
            <a:r>
              <a:rPr lang="tr-TR" sz="2400" dirty="0" err="1"/>
              <a:t>with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antigen</a:t>
            </a:r>
            <a:r>
              <a:rPr lang="tr-TR" sz="2400" dirty="0"/>
              <a:t>, </a:t>
            </a:r>
            <a:r>
              <a:rPr lang="tr-TR" sz="2400" dirty="0" err="1"/>
              <a:t>thyroid</a:t>
            </a:r>
            <a:r>
              <a:rPr lang="tr-TR" sz="2400" dirty="0"/>
              <a:t> </a:t>
            </a:r>
            <a:r>
              <a:rPr lang="tr-TR" sz="2400" dirty="0" err="1"/>
              <a:t>hormone</a:t>
            </a:r>
            <a:r>
              <a:rPr lang="tr-TR" sz="2400" dirty="0"/>
              <a:t> </a:t>
            </a:r>
            <a:r>
              <a:rPr lang="tr-TR" sz="2400" dirty="0" err="1"/>
              <a:t>production</a:t>
            </a:r>
            <a:r>
              <a:rPr lang="tr-TR" sz="2400" dirty="0"/>
              <a:t> is </a:t>
            </a:r>
            <a:r>
              <a:rPr lang="tr-TR" sz="2400" dirty="0" err="1"/>
              <a:t>stimulated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thyrotoxicosis</a:t>
            </a:r>
            <a:r>
              <a:rPr lang="tr-TR" sz="2400" dirty="0"/>
              <a:t> </a:t>
            </a:r>
            <a:r>
              <a:rPr lang="tr-TR" sz="2400" dirty="0" err="1"/>
              <a:t>occurs</a:t>
            </a:r>
            <a:r>
              <a:rPr lang="tr-TR" sz="2400" dirty="0"/>
              <a:t>. </a:t>
            </a:r>
          </a:p>
          <a:p>
            <a:pPr marL="184150" marR="5080" indent="-171450" algn="just">
              <a:lnSpc>
                <a:spcPct val="150500"/>
              </a:lnSpc>
              <a:spcBef>
                <a:spcPts val="100"/>
              </a:spcBef>
              <a:buFont typeface="Arial MT"/>
              <a:buChar char="•"/>
              <a:tabLst>
                <a:tab pos="184150" algn="l"/>
              </a:tabLst>
            </a:pPr>
            <a:r>
              <a:rPr lang="tr-TR" sz="2400" b="1" u="sng" dirty="0" err="1">
                <a:solidFill>
                  <a:srgbClr val="E02391"/>
                </a:solidFill>
              </a:rPr>
              <a:t>In</a:t>
            </a:r>
            <a:r>
              <a:rPr lang="tr-TR" sz="2400" b="1" u="sng" dirty="0">
                <a:solidFill>
                  <a:srgbClr val="E02391"/>
                </a:solidFill>
              </a:rPr>
              <a:t> </a:t>
            </a:r>
            <a:r>
              <a:rPr lang="tr-TR" sz="2400" b="1" u="sng" dirty="0" err="1">
                <a:solidFill>
                  <a:srgbClr val="E02391"/>
                </a:solidFill>
              </a:rPr>
              <a:t>myasthenia</a:t>
            </a:r>
            <a:r>
              <a:rPr lang="tr-TR" sz="2400" b="1" u="sng" dirty="0">
                <a:solidFill>
                  <a:srgbClr val="E02391"/>
                </a:solidFill>
              </a:rPr>
              <a:t> </a:t>
            </a:r>
            <a:r>
              <a:rPr lang="tr-TR" sz="2400" b="1" u="sng" dirty="0" err="1">
                <a:solidFill>
                  <a:srgbClr val="E02391"/>
                </a:solidFill>
              </a:rPr>
              <a:t>gravis</a:t>
            </a:r>
            <a:r>
              <a:rPr lang="tr-TR" sz="2400" dirty="0"/>
              <a:t>, </a:t>
            </a:r>
            <a:r>
              <a:rPr lang="tr-TR" sz="2400" dirty="0" err="1"/>
              <a:t>autoantibodies</a:t>
            </a:r>
            <a:r>
              <a:rPr lang="tr-TR" sz="2400" dirty="0"/>
              <a:t> </a:t>
            </a:r>
            <a:r>
              <a:rPr lang="tr-TR" sz="2400" dirty="0" err="1"/>
              <a:t>are</a:t>
            </a:r>
            <a:r>
              <a:rPr lang="tr-TR" sz="2400" dirty="0"/>
              <a:t> </a:t>
            </a:r>
            <a:r>
              <a:rPr lang="tr-TR" sz="2400" dirty="0" err="1"/>
              <a:t>formed</a:t>
            </a:r>
            <a:r>
              <a:rPr lang="tr-TR" sz="2400" dirty="0"/>
              <a:t> </a:t>
            </a:r>
            <a:r>
              <a:rPr lang="tr-TR" sz="2400" dirty="0" err="1"/>
              <a:t>against</a:t>
            </a:r>
            <a:r>
              <a:rPr lang="tr-TR" sz="2400" dirty="0"/>
              <a:t> </a:t>
            </a:r>
            <a:r>
              <a:rPr lang="tr-TR" sz="2400" dirty="0" err="1"/>
              <a:t>acetylcholine</a:t>
            </a:r>
            <a:r>
              <a:rPr lang="tr-TR" sz="2400" dirty="0"/>
              <a:t> </a:t>
            </a:r>
            <a:r>
              <a:rPr lang="tr-TR" sz="2400" dirty="0" err="1"/>
              <a:t>receptors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skeletal</a:t>
            </a:r>
            <a:r>
              <a:rPr lang="tr-TR" sz="2400" dirty="0"/>
              <a:t> </a:t>
            </a:r>
            <a:r>
              <a:rPr lang="tr-TR" sz="2400" dirty="0" err="1"/>
              <a:t>muscle</a:t>
            </a:r>
            <a:r>
              <a:rPr lang="tr-TR" sz="2400" dirty="0"/>
              <a:t> </a:t>
            </a:r>
            <a:r>
              <a:rPr lang="tr-TR" sz="2400" dirty="0" err="1"/>
              <a:t>contraction</a:t>
            </a:r>
            <a:r>
              <a:rPr lang="tr-TR" sz="2400" dirty="0"/>
              <a:t> is </a:t>
            </a:r>
            <a:r>
              <a:rPr lang="tr-TR" sz="2400" dirty="0" err="1"/>
              <a:t>reduced</a:t>
            </a:r>
            <a:r>
              <a:rPr lang="tr-TR" sz="2400" dirty="0"/>
              <a:t>, </a:t>
            </a:r>
            <a:r>
              <a:rPr lang="tr-TR" sz="2400" dirty="0" err="1"/>
              <a:t>resulting</a:t>
            </a:r>
            <a:r>
              <a:rPr lang="tr-TR" sz="2400" dirty="0"/>
              <a:t> in </a:t>
            </a:r>
            <a:r>
              <a:rPr lang="tr-TR" sz="2400" dirty="0" err="1"/>
              <a:t>decreased</a:t>
            </a:r>
            <a:r>
              <a:rPr lang="tr-TR" sz="2400" dirty="0"/>
              <a:t> </a:t>
            </a:r>
            <a:r>
              <a:rPr lang="tr-TR" sz="2400" dirty="0" err="1"/>
              <a:t>function</a:t>
            </a:r>
            <a:r>
              <a:rPr lang="tr-TR" sz="2400" dirty="0"/>
              <a:t>.</a:t>
            </a:r>
            <a:endParaRPr sz="21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544" y="272950"/>
            <a:ext cx="8424936" cy="631209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1799" y="0"/>
            <a:ext cx="8274654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11" y="237026"/>
            <a:ext cx="8784976" cy="6599977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5789" y="489010"/>
            <a:ext cx="7830184" cy="981679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3378835" marR="5080" indent="-3366770">
              <a:lnSpc>
                <a:spcPts val="3600"/>
              </a:lnSpc>
              <a:spcBef>
                <a:spcPts val="455"/>
              </a:spcBef>
            </a:pPr>
            <a:r>
              <a:rPr lang="tr-TR" sz="3200" spc="55" dirty="0">
                <a:latin typeface="Calibri Light"/>
                <a:cs typeface="Calibri Light"/>
              </a:rPr>
              <a:t>I</a:t>
            </a:r>
            <a:r>
              <a:rPr sz="3200" spc="55" dirty="0">
                <a:latin typeface="Calibri Light"/>
                <a:cs typeface="Calibri Light"/>
              </a:rPr>
              <a:t>mm</a:t>
            </a:r>
            <a:r>
              <a:rPr lang="tr-TR" sz="3200" spc="55" dirty="0" err="1">
                <a:latin typeface="Calibri Light"/>
                <a:cs typeface="Calibri Light"/>
              </a:rPr>
              <a:t>une</a:t>
            </a:r>
            <a:r>
              <a:rPr lang="tr-TR" sz="3200" spc="55" dirty="0">
                <a:latin typeface="Calibri Light"/>
                <a:cs typeface="Calibri Light"/>
              </a:rPr>
              <a:t> </a:t>
            </a:r>
            <a:r>
              <a:rPr lang="tr-TR" sz="3200" spc="55" dirty="0" err="1">
                <a:latin typeface="Calibri Light"/>
                <a:cs typeface="Calibri Light"/>
              </a:rPr>
              <a:t>complex</a:t>
            </a:r>
            <a:r>
              <a:rPr lang="tr-TR" sz="3200" spc="55" dirty="0">
                <a:latin typeface="Calibri Light"/>
                <a:cs typeface="Calibri Light"/>
              </a:rPr>
              <a:t> </a:t>
            </a:r>
            <a:r>
              <a:rPr lang="tr-TR" sz="3200" spc="55" dirty="0" err="1">
                <a:latin typeface="Calibri Light"/>
                <a:cs typeface="Calibri Light"/>
              </a:rPr>
              <a:t>mediated</a:t>
            </a:r>
            <a:r>
              <a:rPr sz="3200" spc="25" dirty="0">
                <a:latin typeface="Calibri Light"/>
                <a:cs typeface="Calibri Light"/>
              </a:rPr>
              <a:t> </a:t>
            </a:r>
            <a:r>
              <a:rPr lang="tr-TR" sz="3200" spc="25" dirty="0" err="1">
                <a:latin typeface="Calibri Light"/>
                <a:cs typeface="Calibri Light"/>
              </a:rPr>
              <a:t>hypersensitivity</a:t>
            </a:r>
            <a:r>
              <a:rPr sz="3200" spc="25" dirty="0">
                <a:latin typeface="Calibri Light"/>
                <a:cs typeface="Calibri Light"/>
              </a:rPr>
              <a:t> </a:t>
            </a:r>
            <a:r>
              <a:rPr sz="3200" spc="-710" dirty="0">
                <a:latin typeface="Calibri Light"/>
                <a:cs typeface="Calibri Light"/>
              </a:rPr>
              <a:t> </a:t>
            </a:r>
            <a:r>
              <a:rPr sz="3200" spc="35" dirty="0">
                <a:latin typeface="Calibri Light"/>
                <a:cs typeface="Calibri Light"/>
              </a:rPr>
              <a:t>(T</a:t>
            </a:r>
            <a:r>
              <a:rPr lang="tr-TR" sz="3200" spc="35" dirty="0">
                <a:latin typeface="Calibri Light"/>
                <a:cs typeface="Calibri Light"/>
              </a:rPr>
              <a:t>y</a:t>
            </a:r>
            <a:r>
              <a:rPr sz="3200" spc="35" dirty="0">
                <a:latin typeface="Calibri Light"/>
                <a:cs typeface="Calibri Light"/>
              </a:rPr>
              <a:t>p</a:t>
            </a:r>
            <a:r>
              <a:rPr lang="tr-TR" sz="3200" spc="35" dirty="0">
                <a:latin typeface="Calibri Light"/>
                <a:cs typeface="Calibri Light"/>
              </a:rPr>
              <a:t>e</a:t>
            </a:r>
            <a:r>
              <a:rPr sz="3200" spc="20" dirty="0">
                <a:latin typeface="Calibri Light"/>
                <a:cs typeface="Calibri Light"/>
              </a:rPr>
              <a:t> </a:t>
            </a:r>
            <a:r>
              <a:rPr sz="3200" spc="40" dirty="0">
                <a:latin typeface="Calibri Light"/>
                <a:cs typeface="Calibri Light"/>
              </a:rPr>
              <a:t>3)</a:t>
            </a:r>
            <a:endParaRPr sz="3200" dirty="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8025" y="2133600"/>
            <a:ext cx="7727950" cy="3173176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84150" marR="5080" indent="-171450" algn="just">
              <a:lnSpc>
                <a:spcPct val="149500"/>
              </a:lnSpc>
              <a:spcBef>
                <a:spcPts val="65"/>
              </a:spcBef>
              <a:buFont typeface="Arial MT"/>
              <a:buChar char="•"/>
              <a:tabLst>
                <a:tab pos="184150" algn="l"/>
              </a:tabLst>
            </a:pPr>
            <a:r>
              <a:rPr lang="tr-TR" sz="2800" dirty="0" err="1"/>
              <a:t>It</a:t>
            </a:r>
            <a:r>
              <a:rPr lang="tr-TR" sz="2800" dirty="0"/>
              <a:t> is a </a:t>
            </a:r>
            <a:r>
              <a:rPr lang="tr-TR" sz="2800" dirty="0" err="1"/>
              <a:t>reaction</a:t>
            </a:r>
            <a:r>
              <a:rPr lang="tr-TR" sz="2800" dirty="0"/>
              <a:t> </a:t>
            </a:r>
            <a:r>
              <a:rPr lang="tr-TR" sz="2800" dirty="0" err="1"/>
              <a:t>that</a:t>
            </a:r>
            <a:r>
              <a:rPr lang="tr-TR" sz="2800" dirty="0"/>
              <a:t> </a:t>
            </a:r>
            <a:r>
              <a:rPr lang="tr-TR" sz="2800" dirty="0" err="1"/>
              <a:t>occurs</a:t>
            </a:r>
            <a:r>
              <a:rPr lang="tr-TR" sz="2800" dirty="0"/>
              <a:t> as a </a:t>
            </a:r>
            <a:r>
              <a:rPr lang="tr-TR" sz="2800" dirty="0" err="1"/>
              <a:t>result</a:t>
            </a:r>
            <a:r>
              <a:rPr lang="tr-TR" sz="2800" dirty="0"/>
              <a:t> of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binding</a:t>
            </a:r>
            <a:r>
              <a:rPr lang="tr-TR" sz="2800" dirty="0"/>
              <a:t> of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antibody</a:t>
            </a:r>
            <a:r>
              <a:rPr lang="tr-TR" sz="2800" dirty="0"/>
              <a:t> </a:t>
            </a:r>
            <a:r>
              <a:rPr lang="tr-TR" sz="2800" dirty="0" err="1"/>
              <a:t>against</a:t>
            </a:r>
            <a:r>
              <a:rPr lang="tr-TR" sz="2800" dirty="0"/>
              <a:t> a </a:t>
            </a:r>
            <a:r>
              <a:rPr lang="tr-TR" sz="2800" b="1" dirty="0" err="1">
                <a:solidFill>
                  <a:srgbClr val="E02391"/>
                </a:solidFill>
              </a:rPr>
              <a:t>soluble</a:t>
            </a:r>
            <a:r>
              <a:rPr lang="tr-TR" sz="2800" b="1" dirty="0">
                <a:solidFill>
                  <a:srgbClr val="E02391"/>
                </a:solidFill>
              </a:rPr>
              <a:t> </a:t>
            </a:r>
            <a:r>
              <a:rPr lang="tr-TR" sz="2800" b="1" dirty="0" err="1">
                <a:solidFill>
                  <a:srgbClr val="E02391"/>
                </a:solidFill>
              </a:rPr>
              <a:t>antigen</a:t>
            </a:r>
            <a:r>
              <a:rPr lang="tr-TR" sz="2800" dirty="0"/>
              <a:t> </a:t>
            </a:r>
            <a:r>
              <a:rPr lang="tr-TR" sz="2800" dirty="0" err="1"/>
              <a:t>and</a:t>
            </a:r>
            <a:r>
              <a:rPr lang="tr-TR" sz="2800" dirty="0"/>
              <a:t> </a:t>
            </a:r>
            <a:r>
              <a:rPr lang="tr-TR" sz="2800" dirty="0" err="1"/>
              <a:t>activating</a:t>
            </a:r>
            <a:r>
              <a:rPr lang="tr-TR" sz="2800" dirty="0"/>
              <a:t>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complement</a:t>
            </a:r>
            <a:r>
              <a:rPr lang="tr-TR" sz="2800" dirty="0"/>
              <a:t> </a:t>
            </a:r>
            <a:r>
              <a:rPr lang="tr-TR" sz="2800" dirty="0" err="1"/>
              <a:t>system</a:t>
            </a:r>
            <a:r>
              <a:rPr lang="tr-TR" sz="2800" dirty="0"/>
              <a:t>. An </a:t>
            </a:r>
            <a:r>
              <a:rPr lang="tr-TR" sz="2800" dirty="0" err="1"/>
              <a:t>immune</a:t>
            </a:r>
            <a:r>
              <a:rPr lang="tr-TR" sz="2800" dirty="0"/>
              <a:t> </a:t>
            </a:r>
            <a:r>
              <a:rPr lang="tr-TR" sz="2800" dirty="0" err="1"/>
              <a:t>complex</a:t>
            </a:r>
            <a:r>
              <a:rPr lang="tr-TR" sz="2800" dirty="0"/>
              <a:t> is </a:t>
            </a:r>
            <a:r>
              <a:rPr lang="tr-TR" sz="2800" dirty="0" err="1"/>
              <a:t>formed</a:t>
            </a:r>
            <a:r>
              <a:rPr lang="tr-TR" sz="2800" dirty="0"/>
              <a:t> as a </a:t>
            </a:r>
            <a:r>
              <a:rPr lang="tr-TR" sz="2800" dirty="0" err="1"/>
              <a:t>result</a:t>
            </a:r>
            <a:r>
              <a:rPr lang="tr-TR" sz="2800" dirty="0"/>
              <a:t> of </a:t>
            </a:r>
            <a:r>
              <a:rPr lang="tr-TR" sz="2800" b="1" u="sng" dirty="0" err="1">
                <a:solidFill>
                  <a:srgbClr val="7030A0"/>
                </a:solidFill>
              </a:rPr>
              <a:t>antigen-antibody</a:t>
            </a:r>
            <a:r>
              <a:rPr lang="tr-TR" sz="2800" b="1" u="sng" dirty="0">
                <a:solidFill>
                  <a:srgbClr val="7030A0"/>
                </a:solidFill>
              </a:rPr>
              <a:t> </a:t>
            </a:r>
            <a:r>
              <a:rPr lang="tr-TR" sz="2800" b="1" u="sng" dirty="0" err="1">
                <a:solidFill>
                  <a:srgbClr val="7030A0"/>
                </a:solidFill>
              </a:rPr>
              <a:t>coupling</a:t>
            </a:r>
            <a:r>
              <a:rPr lang="tr-TR" sz="2800" b="1" u="sng" dirty="0">
                <a:solidFill>
                  <a:srgbClr val="7030A0"/>
                </a:solidFill>
              </a:rPr>
              <a:t>.</a:t>
            </a:r>
            <a:endParaRPr sz="2800" b="1" u="sng" dirty="0">
              <a:solidFill>
                <a:srgbClr val="7030A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4827" y="-61468"/>
            <a:ext cx="8094344" cy="1495989"/>
          </a:xfrm>
          <a:prstGeom prst="rect">
            <a:avLst/>
          </a:prstGeom>
        </p:spPr>
        <p:txBody>
          <a:bodyPr vert="horz" wrap="square" lIns="0" tIns="640781" rIns="0" bIns="0" rtlCol="0">
            <a:spAutoFit/>
          </a:bodyPr>
          <a:lstStyle/>
          <a:p>
            <a:pPr marL="3559175" marR="5080" indent="-3063240">
              <a:lnSpc>
                <a:spcPts val="3310"/>
              </a:lnSpc>
              <a:spcBef>
                <a:spcPts val="390"/>
              </a:spcBef>
            </a:pPr>
            <a:r>
              <a:rPr lang="tr-TR" sz="2800" spc="55" dirty="0" err="1">
                <a:latin typeface="Calibri Light"/>
                <a:cs typeface="Calibri Light"/>
              </a:rPr>
              <a:t>Immune</a:t>
            </a:r>
            <a:r>
              <a:rPr lang="tr-TR" sz="2800" spc="55" dirty="0">
                <a:latin typeface="Calibri Light"/>
                <a:cs typeface="Calibri Light"/>
              </a:rPr>
              <a:t> </a:t>
            </a:r>
            <a:r>
              <a:rPr lang="tr-TR" sz="2800" spc="55" dirty="0" err="1">
                <a:latin typeface="Calibri Light"/>
                <a:cs typeface="Calibri Light"/>
              </a:rPr>
              <a:t>complex</a:t>
            </a:r>
            <a:r>
              <a:rPr lang="tr-TR" sz="2800" spc="55" dirty="0">
                <a:latin typeface="Calibri Light"/>
                <a:cs typeface="Calibri Light"/>
              </a:rPr>
              <a:t> </a:t>
            </a:r>
            <a:r>
              <a:rPr lang="tr-TR" sz="2800" spc="55" dirty="0" err="1">
                <a:latin typeface="Calibri Light"/>
                <a:cs typeface="Calibri Light"/>
              </a:rPr>
              <a:t>mediated</a:t>
            </a:r>
            <a:r>
              <a:rPr lang="tr-TR" sz="2800" spc="25" dirty="0">
                <a:latin typeface="Calibri Light"/>
                <a:cs typeface="Calibri Light"/>
              </a:rPr>
              <a:t> </a:t>
            </a:r>
            <a:r>
              <a:rPr lang="tr-TR" sz="2800" spc="25" dirty="0" err="1">
                <a:latin typeface="Calibri Light"/>
                <a:cs typeface="Calibri Light"/>
              </a:rPr>
              <a:t>hypersensitivity</a:t>
            </a:r>
            <a:r>
              <a:rPr lang="tr-TR" sz="2800" spc="25" dirty="0">
                <a:latin typeface="Calibri Light"/>
                <a:cs typeface="Calibri Light"/>
              </a:rPr>
              <a:t> </a:t>
            </a:r>
            <a:r>
              <a:rPr lang="tr-TR" sz="2800" spc="-710" dirty="0">
                <a:latin typeface="Calibri Light"/>
                <a:cs typeface="Calibri Light"/>
              </a:rPr>
              <a:t> </a:t>
            </a:r>
            <a:r>
              <a:rPr lang="tr-TR" sz="2800" spc="35" dirty="0">
                <a:latin typeface="Calibri Light"/>
                <a:cs typeface="Calibri Light"/>
              </a:rPr>
              <a:t>(</a:t>
            </a:r>
            <a:r>
              <a:rPr lang="tr-TR" sz="2800" spc="35" dirty="0" err="1">
                <a:latin typeface="Calibri Light"/>
                <a:cs typeface="Calibri Light"/>
              </a:rPr>
              <a:t>Type</a:t>
            </a:r>
            <a:r>
              <a:rPr lang="tr-TR" sz="2800" spc="20" dirty="0">
                <a:latin typeface="Calibri Light"/>
                <a:cs typeface="Calibri Light"/>
              </a:rPr>
              <a:t> </a:t>
            </a:r>
            <a:r>
              <a:rPr lang="tr-TR" sz="2800" spc="40" dirty="0">
                <a:latin typeface="Calibri Light"/>
                <a:cs typeface="Calibri Light"/>
              </a:rPr>
              <a:t>3)</a:t>
            </a:r>
            <a:endParaRPr sz="2950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707389" y="1676400"/>
            <a:ext cx="7729220" cy="44863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marR="5080" indent="-171450" algn="just">
              <a:lnSpc>
                <a:spcPct val="153300"/>
              </a:lnSpc>
              <a:spcBef>
                <a:spcPts val="100"/>
              </a:spcBef>
              <a:buFont typeface="Arial MT"/>
              <a:buChar char="•"/>
              <a:tabLst>
                <a:tab pos="184150" algn="l"/>
              </a:tabLst>
            </a:pPr>
            <a:r>
              <a:rPr lang="tr-TR" u="sng" dirty="0" err="1"/>
              <a:t>Antigen</a:t>
            </a:r>
            <a:r>
              <a:rPr lang="tr-TR" u="sng" dirty="0"/>
              <a:t> can be </a:t>
            </a:r>
            <a:r>
              <a:rPr lang="tr-TR" u="sng" dirty="0" err="1"/>
              <a:t>exogenous</a:t>
            </a:r>
            <a:r>
              <a:rPr lang="tr-TR" u="sng" dirty="0"/>
              <a:t> (</a:t>
            </a:r>
            <a:r>
              <a:rPr lang="tr-TR" u="sng" dirty="0" err="1"/>
              <a:t>microbes</a:t>
            </a:r>
            <a:r>
              <a:rPr lang="tr-TR" u="sng" dirty="0"/>
              <a:t>, </a:t>
            </a:r>
            <a:r>
              <a:rPr lang="tr-TR" u="sng" dirty="0" err="1"/>
              <a:t>viruses</a:t>
            </a:r>
            <a:r>
              <a:rPr lang="tr-TR" u="sng" dirty="0"/>
              <a:t>) </a:t>
            </a:r>
            <a:r>
              <a:rPr lang="tr-TR" u="sng" dirty="0" err="1"/>
              <a:t>or</a:t>
            </a:r>
            <a:r>
              <a:rPr lang="tr-TR" u="sng" dirty="0"/>
              <a:t> </a:t>
            </a:r>
            <a:r>
              <a:rPr lang="tr-TR" u="sng" dirty="0" err="1"/>
              <a:t>endogenous</a:t>
            </a:r>
            <a:r>
              <a:rPr lang="tr-TR" u="sng" dirty="0"/>
              <a:t> (serum </a:t>
            </a:r>
            <a:r>
              <a:rPr lang="tr-TR" u="sng" dirty="0" err="1"/>
              <a:t>proteins</a:t>
            </a:r>
            <a:r>
              <a:rPr lang="tr-TR" u="sng" dirty="0"/>
              <a:t>). </a:t>
            </a:r>
            <a:r>
              <a:rPr lang="tr-TR" u="sng" dirty="0" err="1"/>
              <a:t>The</a:t>
            </a:r>
            <a:r>
              <a:rPr lang="tr-TR" u="sng" dirty="0"/>
              <a:t> </a:t>
            </a:r>
            <a:r>
              <a:rPr lang="tr-TR" u="sng" dirty="0" err="1"/>
              <a:t>severity</a:t>
            </a:r>
            <a:r>
              <a:rPr lang="tr-TR" u="sng" dirty="0"/>
              <a:t> of </a:t>
            </a:r>
            <a:r>
              <a:rPr lang="tr-TR" u="sng" dirty="0" err="1"/>
              <a:t>the</a:t>
            </a:r>
            <a:r>
              <a:rPr lang="tr-TR" u="sng" dirty="0"/>
              <a:t> </a:t>
            </a:r>
            <a:r>
              <a:rPr lang="tr-TR" u="sng" dirty="0" err="1"/>
              <a:t>reaction</a:t>
            </a:r>
            <a:r>
              <a:rPr lang="tr-TR" u="sng" dirty="0"/>
              <a:t> is </a:t>
            </a:r>
            <a:r>
              <a:rPr lang="tr-TR" u="sng" dirty="0" err="1"/>
              <a:t>related</a:t>
            </a:r>
            <a:r>
              <a:rPr lang="tr-TR" u="sng" dirty="0"/>
              <a:t> </a:t>
            </a:r>
            <a:r>
              <a:rPr lang="tr-TR" u="sng" dirty="0" err="1"/>
              <a:t>to</a:t>
            </a:r>
            <a:r>
              <a:rPr lang="tr-TR" u="sng" dirty="0"/>
              <a:t> </a:t>
            </a:r>
            <a:r>
              <a:rPr lang="tr-TR" u="sng" dirty="0" err="1"/>
              <a:t>the</a:t>
            </a:r>
            <a:r>
              <a:rPr lang="tr-TR" u="sng" dirty="0"/>
              <a:t> size </a:t>
            </a:r>
            <a:r>
              <a:rPr lang="tr-TR" u="sng" dirty="0" err="1"/>
              <a:t>and</a:t>
            </a:r>
            <a:r>
              <a:rPr lang="tr-TR" u="sng" dirty="0"/>
              <a:t> </a:t>
            </a:r>
            <a:r>
              <a:rPr lang="tr-TR" u="sng" dirty="0" err="1"/>
              <a:t>distribution</a:t>
            </a:r>
            <a:r>
              <a:rPr lang="tr-TR" u="sng" dirty="0"/>
              <a:t> of </a:t>
            </a:r>
            <a:r>
              <a:rPr lang="tr-TR" u="sng" dirty="0" err="1"/>
              <a:t>the</a:t>
            </a:r>
            <a:r>
              <a:rPr lang="tr-TR" u="sng" dirty="0"/>
              <a:t> </a:t>
            </a:r>
            <a:r>
              <a:rPr lang="tr-TR" u="sng" dirty="0" err="1"/>
              <a:t>immune</a:t>
            </a:r>
            <a:r>
              <a:rPr lang="tr-TR" u="sng" dirty="0"/>
              <a:t> </a:t>
            </a:r>
            <a:r>
              <a:rPr lang="tr-TR" u="sng" dirty="0" err="1"/>
              <a:t>complex</a:t>
            </a:r>
            <a:r>
              <a:rPr lang="tr-TR" u="sng" dirty="0"/>
              <a:t>. </a:t>
            </a:r>
          </a:p>
          <a:p>
            <a:pPr marL="184150" marR="5080" indent="-171450" algn="just">
              <a:lnSpc>
                <a:spcPct val="153300"/>
              </a:lnSpc>
              <a:spcBef>
                <a:spcPts val="100"/>
              </a:spcBef>
              <a:buFont typeface="Arial MT"/>
              <a:buChar char="•"/>
              <a:tabLst>
                <a:tab pos="184150" algn="l"/>
              </a:tabLst>
            </a:pPr>
            <a:r>
              <a:rPr lang="tr-TR" u="sng" dirty="0" err="1"/>
              <a:t>Immune</a:t>
            </a:r>
            <a:r>
              <a:rPr lang="tr-TR" u="sng" dirty="0"/>
              <a:t> </a:t>
            </a:r>
            <a:r>
              <a:rPr lang="tr-TR" u="sng" dirty="0" err="1"/>
              <a:t>complexes</a:t>
            </a:r>
            <a:r>
              <a:rPr lang="tr-TR" u="sng" dirty="0"/>
              <a:t> </a:t>
            </a:r>
            <a:r>
              <a:rPr lang="tr-TR" u="sng" dirty="0" err="1"/>
              <a:t>are</a:t>
            </a:r>
            <a:r>
              <a:rPr lang="tr-TR" u="sng" dirty="0"/>
              <a:t> </a:t>
            </a:r>
            <a:r>
              <a:rPr lang="tr-TR" u="sng" dirty="0" err="1"/>
              <a:t>frequently</a:t>
            </a:r>
            <a:r>
              <a:rPr lang="tr-TR" u="sng" dirty="0"/>
              <a:t> </a:t>
            </a:r>
            <a:r>
              <a:rPr lang="tr-TR" u="sng" dirty="0" err="1"/>
              <a:t>observed</a:t>
            </a:r>
            <a:r>
              <a:rPr lang="tr-TR" u="sng" dirty="0"/>
              <a:t> in </a:t>
            </a:r>
            <a:r>
              <a:rPr lang="tr-TR" u="sng" dirty="0" err="1"/>
              <a:t>the</a:t>
            </a:r>
            <a:r>
              <a:rPr lang="tr-TR" u="sng" dirty="0"/>
              <a:t> </a:t>
            </a:r>
            <a:r>
              <a:rPr lang="tr-TR" u="sng" dirty="0" err="1"/>
              <a:t>vessel</a:t>
            </a:r>
            <a:r>
              <a:rPr lang="tr-TR" u="sng" dirty="0"/>
              <a:t> </a:t>
            </a:r>
            <a:r>
              <a:rPr lang="tr-TR" u="sng" dirty="0" err="1"/>
              <a:t>wall</a:t>
            </a:r>
            <a:r>
              <a:rPr lang="tr-TR" u="sng" dirty="0"/>
              <a:t>, </a:t>
            </a:r>
            <a:r>
              <a:rPr lang="tr-TR" u="sng" dirty="0" err="1"/>
              <a:t>the</a:t>
            </a:r>
            <a:r>
              <a:rPr lang="tr-TR" u="sng" dirty="0"/>
              <a:t> </a:t>
            </a:r>
            <a:r>
              <a:rPr lang="tr-TR" u="sng" dirty="0" err="1"/>
              <a:t>synovial</a:t>
            </a:r>
            <a:r>
              <a:rPr lang="tr-TR" u="sng" dirty="0"/>
              <a:t> </a:t>
            </a:r>
            <a:r>
              <a:rPr lang="tr-TR" u="sng" dirty="0" err="1"/>
              <a:t>membrane</a:t>
            </a:r>
            <a:r>
              <a:rPr lang="tr-TR" u="sng" dirty="0"/>
              <a:t> of </a:t>
            </a:r>
            <a:r>
              <a:rPr lang="tr-TR" u="sng" dirty="0" err="1"/>
              <a:t>the</a:t>
            </a:r>
            <a:r>
              <a:rPr lang="tr-TR" u="sng" dirty="0"/>
              <a:t> </a:t>
            </a:r>
            <a:r>
              <a:rPr lang="tr-TR" u="sng" dirty="0" err="1"/>
              <a:t>joints</a:t>
            </a:r>
            <a:r>
              <a:rPr lang="tr-TR" u="sng" dirty="0"/>
              <a:t>, </a:t>
            </a:r>
            <a:r>
              <a:rPr lang="tr-TR" u="sng" dirty="0" err="1"/>
              <a:t>the</a:t>
            </a:r>
            <a:r>
              <a:rPr lang="tr-TR" u="sng" dirty="0"/>
              <a:t> </a:t>
            </a:r>
            <a:r>
              <a:rPr lang="tr-TR" u="sng" dirty="0" err="1"/>
              <a:t>glomerular</a:t>
            </a:r>
            <a:r>
              <a:rPr lang="tr-TR" u="sng" dirty="0"/>
              <a:t> </a:t>
            </a:r>
            <a:r>
              <a:rPr lang="tr-TR" u="sng" dirty="0" err="1"/>
              <a:t>basement</a:t>
            </a:r>
            <a:r>
              <a:rPr lang="tr-TR" u="sng" dirty="0"/>
              <a:t> </a:t>
            </a:r>
            <a:r>
              <a:rPr lang="tr-TR" u="sng" dirty="0" err="1"/>
              <a:t>membrane</a:t>
            </a:r>
            <a:r>
              <a:rPr lang="tr-TR" u="sng" dirty="0"/>
              <a:t> in </a:t>
            </a:r>
            <a:r>
              <a:rPr lang="tr-TR" u="sng" dirty="0" err="1"/>
              <a:t>the</a:t>
            </a:r>
            <a:r>
              <a:rPr lang="tr-TR" u="sng" dirty="0"/>
              <a:t> </a:t>
            </a:r>
            <a:r>
              <a:rPr lang="tr-TR" u="sng" dirty="0" err="1"/>
              <a:t>kidney</a:t>
            </a:r>
            <a:r>
              <a:rPr lang="tr-TR" u="sng" dirty="0"/>
              <a:t>, </a:t>
            </a:r>
            <a:r>
              <a:rPr lang="tr-TR" u="sng" dirty="0" err="1"/>
              <a:t>and</a:t>
            </a:r>
            <a:r>
              <a:rPr lang="tr-TR" u="sng" dirty="0"/>
              <a:t> </a:t>
            </a:r>
            <a:r>
              <a:rPr lang="tr-TR" u="sng" dirty="0" err="1"/>
              <a:t>the</a:t>
            </a:r>
            <a:r>
              <a:rPr lang="tr-TR" u="sng" dirty="0"/>
              <a:t> </a:t>
            </a:r>
            <a:r>
              <a:rPr lang="tr-TR" u="sng" dirty="0" err="1"/>
              <a:t>choroidal</a:t>
            </a:r>
            <a:r>
              <a:rPr lang="tr-TR" u="sng" dirty="0"/>
              <a:t> </a:t>
            </a:r>
            <a:r>
              <a:rPr lang="tr-TR" u="sng" dirty="0" err="1"/>
              <a:t>plexus</a:t>
            </a:r>
            <a:r>
              <a:rPr lang="tr-TR" u="sng" dirty="0"/>
              <a:t> in </a:t>
            </a:r>
            <a:r>
              <a:rPr lang="tr-TR" u="sng" dirty="0" err="1"/>
              <a:t>the</a:t>
            </a:r>
            <a:r>
              <a:rPr lang="tr-TR" u="sng" dirty="0"/>
              <a:t> </a:t>
            </a:r>
            <a:r>
              <a:rPr lang="tr-TR" u="sng" dirty="0" err="1"/>
              <a:t>brain</a:t>
            </a:r>
            <a:r>
              <a:rPr lang="tr-TR" u="sng" dirty="0"/>
              <a:t>.</a:t>
            </a:r>
            <a:endParaRPr b="0" u="sng" spc="-35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4827" y="-61468"/>
            <a:ext cx="8094344" cy="1493424"/>
          </a:xfrm>
          <a:prstGeom prst="rect">
            <a:avLst/>
          </a:prstGeom>
        </p:spPr>
        <p:txBody>
          <a:bodyPr vert="horz" wrap="square" lIns="0" tIns="640781" rIns="0" bIns="0" rtlCol="0">
            <a:spAutoFit/>
          </a:bodyPr>
          <a:lstStyle/>
          <a:p>
            <a:pPr marL="3559175" marR="5080" indent="-3063240">
              <a:lnSpc>
                <a:spcPts val="3310"/>
              </a:lnSpc>
              <a:spcBef>
                <a:spcPts val="390"/>
              </a:spcBef>
            </a:pPr>
            <a:r>
              <a:rPr lang="tr-TR" sz="3200" spc="55" dirty="0" err="1">
                <a:latin typeface="Calibri Light"/>
                <a:cs typeface="Calibri Light"/>
              </a:rPr>
              <a:t>Immune</a:t>
            </a:r>
            <a:r>
              <a:rPr lang="tr-TR" sz="3200" spc="55" dirty="0">
                <a:latin typeface="Calibri Light"/>
                <a:cs typeface="Calibri Light"/>
              </a:rPr>
              <a:t> </a:t>
            </a:r>
            <a:r>
              <a:rPr lang="tr-TR" sz="3200" spc="55" dirty="0" err="1">
                <a:latin typeface="Calibri Light"/>
                <a:cs typeface="Calibri Light"/>
              </a:rPr>
              <a:t>complex</a:t>
            </a:r>
            <a:r>
              <a:rPr lang="tr-TR" sz="3200" spc="55" dirty="0">
                <a:latin typeface="Calibri Light"/>
                <a:cs typeface="Calibri Light"/>
              </a:rPr>
              <a:t> </a:t>
            </a:r>
            <a:r>
              <a:rPr lang="tr-TR" sz="3200" spc="55" dirty="0" err="1">
                <a:latin typeface="Calibri Light"/>
                <a:cs typeface="Calibri Light"/>
              </a:rPr>
              <a:t>mediated</a:t>
            </a:r>
            <a:r>
              <a:rPr lang="tr-TR" sz="3200" spc="25" dirty="0">
                <a:latin typeface="Calibri Light"/>
                <a:cs typeface="Calibri Light"/>
              </a:rPr>
              <a:t> </a:t>
            </a:r>
            <a:r>
              <a:rPr lang="tr-TR" sz="3200" spc="25" dirty="0" err="1">
                <a:latin typeface="Calibri Light"/>
                <a:cs typeface="Calibri Light"/>
              </a:rPr>
              <a:t>hypersensitivity</a:t>
            </a:r>
            <a:r>
              <a:rPr lang="tr-TR" sz="3200" spc="25" dirty="0">
                <a:latin typeface="Calibri Light"/>
                <a:cs typeface="Calibri Light"/>
              </a:rPr>
              <a:t> </a:t>
            </a:r>
            <a:r>
              <a:rPr lang="tr-TR" sz="3200" spc="-710" dirty="0">
                <a:latin typeface="Calibri Light"/>
                <a:cs typeface="Calibri Light"/>
              </a:rPr>
              <a:t> </a:t>
            </a:r>
            <a:r>
              <a:rPr lang="tr-TR" sz="3200" spc="35" dirty="0">
                <a:latin typeface="Calibri Light"/>
                <a:cs typeface="Calibri Light"/>
              </a:rPr>
              <a:t>(</a:t>
            </a:r>
            <a:r>
              <a:rPr lang="tr-TR" sz="3200" spc="35" dirty="0" err="1">
                <a:latin typeface="Calibri Light"/>
                <a:cs typeface="Calibri Light"/>
              </a:rPr>
              <a:t>Type</a:t>
            </a:r>
            <a:r>
              <a:rPr lang="tr-TR" sz="3200" spc="20" dirty="0">
                <a:latin typeface="Calibri Light"/>
                <a:cs typeface="Calibri Light"/>
              </a:rPr>
              <a:t> </a:t>
            </a:r>
            <a:r>
              <a:rPr lang="tr-TR" sz="3200" spc="40" dirty="0">
                <a:latin typeface="Calibri Light"/>
                <a:cs typeface="Calibri Light"/>
              </a:rPr>
              <a:t>3)</a:t>
            </a:r>
            <a:endParaRPr sz="2950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390" y="1806955"/>
            <a:ext cx="7728584" cy="415562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84150" marR="5715" indent="-171450" algn="just">
              <a:lnSpc>
                <a:spcPts val="2620"/>
              </a:lnSpc>
              <a:spcBef>
                <a:spcPts val="405"/>
              </a:spcBef>
              <a:buFont typeface="Arial MT"/>
              <a:buChar char="•"/>
              <a:tabLst>
                <a:tab pos="184150" algn="l"/>
              </a:tabLst>
            </a:pPr>
            <a:r>
              <a:rPr lang="tr-TR" sz="2400" dirty="0" err="1"/>
              <a:t>Events</a:t>
            </a:r>
            <a:r>
              <a:rPr lang="tr-TR" sz="2400" dirty="0"/>
              <a:t> </a:t>
            </a:r>
            <a:r>
              <a:rPr lang="tr-TR" sz="2400" dirty="0" err="1"/>
              <a:t>begin</a:t>
            </a:r>
            <a:r>
              <a:rPr lang="tr-TR" sz="2400" dirty="0"/>
              <a:t> </a:t>
            </a:r>
            <a:r>
              <a:rPr lang="tr-TR" sz="2400" dirty="0" err="1"/>
              <a:t>when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immune</a:t>
            </a:r>
            <a:r>
              <a:rPr lang="tr-TR" sz="2400" dirty="0"/>
              <a:t> </a:t>
            </a:r>
            <a:r>
              <a:rPr lang="tr-TR" sz="2400" dirty="0" err="1"/>
              <a:t>complex</a:t>
            </a:r>
            <a:r>
              <a:rPr lang="tr-TR" sz="2400" dirty="0"/>
              <a:t> </a:t>
            </a:r>
            <a:r>
              <a:rPr lang="tr-TR" sz="2400" dirty="0" err="1"/>
              <a:t>activates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complement</a:t>
            </a:r>
            <a:r>
              <a:rPr lang="tr-TR" sz="2400" dirty="0"/>
              <a:t> </a:t>
            </a:r>
            <a:r>
              <a:rPr lang="tr-TR" sz="2400" dirty="0" err="1"/>
              <a:t>system</a:t>
            </a:r>
            <a:r>
              <a:rPr lang="tr-TR" sz="2400" dirty="0"/>
              <a:t>. </a:t>
            </a:r>
          </a:p>
          <a:p>
            <a:pPr marL="184150" marR="5715" indent="-171450" algn="just">
              <a:lnSpc>
                <a:spcPts val="2620"/>
              </a:lnSpc>
              <a:spcBef>
                <a:spcPts val="405"/>
              </a:spcBef>
              <a:buFont typeface="Arial MT"/>
              <a:buChar char="•"/>
              <a:tabLst>
                <a:tab pos="184150" algn="l"/>
              </a:tabLst>
            </a:pPr>
            <a:r>
              <a:rPr lang="tr-TR" sz="2400" dirty="0" err="1"/>
              <a:t>The</a:t>
            </a:r>
            <a:r>
              <a:rPr lang="tr-TR" sz="2400" dirty="0"/>
              <a:t> main </a:t>
            </a:r>
            <a:r>
              <a:rPr lang="tr-TR" sz="2400" dirty="0" err="1"/>
              <a:t>anaﬂotoxins</a:t>
            </a:r>
            <a:r>
              <a:rPr lang="tr-TR" sz="2400" dirty="0"/>
              <a:t> (C3a, C4a, C5a), </a:t>
            </a:r>
            <a:r>
              <a:rPr lang="tr-TR" sz="2400" dirty="0" err="1"/>
              <a:t>which</a:t>
            </a:r>
            <a:r>
              <a:rPr lang="tr-TR" sz="2400" dirty="0"/>
              <a:t> </a:t>
            </a:r>
            <a:r>
              <a:rPr lang="tr-TR" sz="2400" dirty="0" err="1"/>
              <a:t>are</a:t>
            </a:r>
            <a:r>
              <a:rPr lang="tr-TR" sz="2400" dirty="0"/>
              <a:t> </a:t>
            </a:r>
            <a:r>
              <a:rPr lang="tr-TR" sz="2400" dirty="0" err="1"/>
              <a:t>complement</a:t>
            </a:r>
            <a:r>
              <a:rPr lang="tr-TR" sz="2400" dirty="0"/>
              <a:t> </a:t>
            </a:r>
            <a:r>
              <a:rPr lang="tr-TR" sz="2400" dirty="0" err="1"/>
              <a:t>degradation</a:t>
            </a:r>
            <a:r>
              <a:rPr lang="tr-TR" sz="2400" dirty="0"/>
              <a:t> </a:t>
            </a:r>
            <a:r>
              <a:rPr lang="tr-TR" sz="2400" dirty="0" err="1"/>
              <a:t>products</a:t>
            </a:r>
            <a:r>
              <a:rPr lang="tr-TR" sz="2400" dirty="0"/>
              <a:t>, </a:t>
            </a:r>
            <a:r>
              <a:rPr lang="tr-TR" sz="2400" dirty="0" err="1"/>
              <a:t>cause</a:t>
            </a:r>
            <a:r>
              <a:rPr lang="tr-TR" sz="2400" dirty="0"/>
              <a:t> </a:t>
            </a:r>
            <a:r>
              <a:rPr lang="tr-TR" sz="2400" b="1" dirty="0" err="1">
                <a:solidFill>
                  <a:srgbClr val="E02391"/>
                </a:solidFill>
              </a:rPr>
              <a:t>localized</a:t>
            </a:r>
            <a:r>
              <a:rPr lang="tr-TR" sz="2400" b="1" dirty="0">
                <a:solidFill>
                  <a:srgbClr val="E02391"/>
                </a:solidFill>
              </a:rPr>
              <a:t> </a:t>
            </a:r>
            <a:r>
              <a:rPr lang="tr-TR" sz="2400" b="1" dirty="0" err="1">
                <a:solidFill>
                  <a:srgbClr val="E02391"/>
                </a:solidFill>
              </a:rPr>
              <a:t>mast</a:t>
            </a:r>
            <a:r>
              <a:rPr lang="tr-TR" sz="2400" b="1" dirty="0">
                <a:solidFill>
                  <a:srgbClr val="E02391"/>
                </a:solidFill>
              </a:rPr>
              <a:t> </a:t>
            </a:r>
            <a:r>
              <a:rPr lang="tr-TR" sz="2400" b="1" dirty="0" err="1">
                <a:solidFill>
                  <a:srgbClr val="E02391"/>
                </a:solidFill>
              </a:rPr>
              <a:t>cell</a:t>
            </a:r>
            <a:r>
              <a:rPr lang="tr-TR" sz="2400" b="1" dirty="0">
                <a:solidFill>
                  <a:srgbClr val="E02391"/>
                </a:solidFill>
              </a:rPr>
              <a:t> </a:t>
            </a:r>
            <a:r>
              <a:rPr lang="tr-TR" sz="2400" b="1" dirty="0" err="1">
                <a:solidFill>
                  <a:srgbClr val="E02391"/>
                </a:solidFill>
              </a:rPr>
              <a:t>degranulation</a:t>
            </a:r>
            <a:r>
              <a:rPr lang="tr-TR" sz="2400" dirty="0"/>
              <a:t> </a:t>
            </a:r>
            <a:r>
              <a:rPr lang="tr-TR" sz="2400" dirty="0" err="1"/>
              <a:t>followed</a:t>
            </a:r>
            <a:r>
              <a:rPr lang="tr-TR" sz="2400" dirty="0"/>
              <a:t> </a:t>
            </a:r>
            <a:r>
              <a:rPr lang="tr-TR" sz="2400" dirty="0" err="1"/>
              <a:t>by</a:t>
            </a:r>
            <a:r>
              <a:rPr lang="tr-TR" sz="2400" dirty="0"/>
              <a:t> </a:t>
            </a:r>
            <a:r>
              <a:rPr lang="tr-TR" sz="2400" dirty="0" err="1"/>
              <a:t>increased</a:t>
            </a:r>
            <a:r>
              <a:rPr lang="tr-TR" sz="2400" dirty="0"/>
              <a:t> </a:t>
            </a:r>
            <a:r>
              <a:rPr lang="tr-TR" sz="2400" b="1" dirty="0" err="1">
                <a:solidFill>
                  <a:srgbClr val="7030A0"/>
                </a:solidFill>
              </a:rPr>
              <a:t>local</a:t>
            </a:r>
            <a:r>
              <a:rPr lang="tr-TR" sz="2400" b="1" dirty="0">
                <a:solidFill>
                  <a:srgbClr val="7030A0"/>
                </a:solidFill>
              </a:rPr>
              <a:t> </a:t>
            </a:r>
            <a:r>
              <a:rPr lang="tr-TR" sz="2400" b="1" dirty="0" err="1">
                <a:solidFill>
                  <a:srgbClr val="7030A0"/>
                </a:solidFill>
              </a:rPr>
              <a:t>vascular</a:t>
            </a:r>
            <a:r>
              <a:rPr lang="tr-TR" sz="2400" b="1" dirty="0">
                <a:solidFill>
                  <a:srgbClr val="7030A0"/>
                </a:solidFill>
              </a:rPr>
              <a:t> </a:t>
            </a:r>
            <a:r>
              <a:rPr lang="tr-TR" sz="2400" b="1" dirty="0" err="1">
                <a:solidFill>
                  <a:srgbClr val="7030A0"/>
                </a:solidFill>
              </a:rPr>
              <a:t>permeability</a:t>
            </a:r>
            <a:r>
              <a:rPr lang="tr-TR" sz="2400" b="1" dirty="0">
                <a:solidFill>
                  <a:srgbClr val="7030A0"/>
                </a:solidFill>
              </a:rPr>
              <a:t>. </a:t>
            </a:r>
          </a:p>
          <a:p>
            <a:pPr marL="184150" marR="5715" indent="-171450" algn="just">
              <a:lnSpc>
                <a:spcPts val="2620"/>
              </a:lnSpc>
              <a:spcBef>
                <a:spcPts val="405"/>
              </a:spcBef>
              <a:buFont typeface="Arial MT"/>
              <a:buChar char="•"/>
              <a:tabLst>
                <a:tab pos="184150" algn="l"/>
              </a:tabLst>
            </a:pPr>
            <a:r>
              <a:rPr lang="tr-TR" sz="2400" dirty="0" err="1"/>
              <a:t>Complement</a:t>
            </a:r>
            <a:r>
              <a:rPr lang="tr-TR" sz="2400" dirty="0"/>
              <a:t> </a:t>
            </a:r>
            <a:r>
              <a:rPr lang="tr-TR" sz="2400" dirty="0" err="1"/>
              <a:t>degradation</a:t>
            </a:r>
            <a:r>
              <a:rPr lang="tr-TR" sz="2400" dirty="0"/>
              <a:t> </a:t>
            </a:r>
            <a:r>
              <a:rPr lang="tr-TR" sz="2400" dirty="0" err="1"/>
              <a:t>products</a:t>
            </a:r>
            <a:r>
              <a:rPr lang="tr-TR" sz="2400" dirty="0"/>
              <a:t> </a:t>
            </a:r>
            <a:r>
              <a:rPr lang="tr-TR" sz="2400" dirty="0" err="1"/>
              <a:t>also</a:t>
            </a:r>
            <a:r>
              <a:rPr lang="tr-TR" sz="2400" dirty="0"/>
              <a:t> </a:t>
            </a:r>
            <a:r>
              <a:rPr lang="tr-TR" sz="2400" dirty="0" err="1"/>
              <a:t>cause</a:t>
            </a:r>
            <a:r>
              <a:rPr lang="tr-TR" sz="2400" dirty="0"/>
              <a:t> </a:t>
            </a:r>
            <a:r>
              <a:rPr lang="tr-TR" sz="2400" dirty="0" err="1"/>
              <a:t>neutrophils</a:t>
            </a:r>
            <a:r>
              <a:rPr lang="tr-TR" sz="2400" dirty="0"/>
              <a:t> </a:t>
            </a:r>
            <a:r>
              <a:rPr lang="tr-TR" sz="2400" dirty="0" err="1"/>
              <a:t>to</a:t>
            </a:r>
            <a:r>
              <a:rPr lang="tr-TR" sz="2400" dirty="0"/>
              <a:t> be </a:t>
            </a:r>
            <a:r>
              <a:rPr lang="tr-TR" sz="2400" dirty="0" err="1"/>
              <a:t>recruited</a:t>
            </a:r>
            <a:r>
              <a:rPr lang="tr-TR" sz="2400" dirty="0"/>
              <a:t> </a:t>
            </a:r>
            <a:r>
              <a:rPr lang="tr-TR" sz="2400" dirty="0" err="1"/>
              <a:t>to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site. C3b </a:t>
            </a:r>
            <a:r>
              <a:rPr lang="tr-TR" sz="2400" dirty="0" err="1"/>
              <a:t>acts</a:t>
            </a:r>
            <a:r>
              <a:rPr lang="tr-TR" sz="2400" dirty="0"/>
              <a:t> as an </a:t>
            </a:r>
            <a:r>
              <a:rPr lang="tr-TR" sz="2400" dirty="0" err="1"/>
              <a:t>opsonin</a:t>
            </a:r>
            <a:r>
              <a:rPr lang="tr-TR" sz="2400" dirty="0"/>
              <a:t> </a:t>
            </a:r>
            <a:r>
              <a:rPr lang="tr-TR" sz="2400" dirty="0" err="1"/>
              <a:t>by</a:t>
            </a:r>
            <a:r>
              <a:rPr lang="tr-TR" sz="2400" dirty="0"/>
              <a:t> </a:t>
            </a:r>
            <a:r>
              <a:rPr lang="tr-TR" sz="2400" dirty="0" err="1"/>
              <a:t>surrounding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immune</a:t>
            </a:r>
            <a:r>
              <a:rPr lang="tr-TR" sz="2400" dirty="0"/>
              <a:t> </a:t>
            </a:r>
            <a:r>
              <a:rPr lang="tr-TR" sz="2400" dirty="0" err="1"/>
              <a:t>complex</a:t>
            </a:r>
            <a:r>
              <a:rPr lang="tr-TR" sz="2400" dirty="0"/>
              <a:t>, </a:t>
            </a:r>
            <a:r>
              <a:rPr lang="tr-TR" sz="2400" b="1" u="sng" dirty="0" err="1">
                <a:solidFill>
                  <a:srgbClr val="0070C0"/>
                </a:solidFill>
              </a:rPr>
              <a:t>neutrophils</a:t>
            </a:r>
            <a:r>
              <a:rPr lang="tr-TR" sz="2400" b="1" u="sng" dirty="0">
                <a:solidFill>
                  <a:srgbClr val="0070C0"/>
                </a:solidFill>
              </a:rPr>
              <a:t> </a:t>
            </a:r>
            <a:r>
              <a:rPr lang="tr-TR" sz="2400" b="1" u="sng" dirty="0" err="1">
                <a:solidFill>
                  <a:srgbClr val="0070C0"/>
                </a:solidFill>
              </a:rPr>
              <a:t>bind</a:t>
            </a:r>
            <a:r>
              <a:rPr lang="tr-TR" sz="2400" b="1" u="sng" dirty="0">
                <a:solidFill>
                  <a:srgbClr val="0070C0"/>
                </a:solidFill>
              </a:rPr>
              <a:t> </a:t>
            </a:r>
            <a:r>
              <a:rPr lang="tr-TR" sz="2400" b="1" u="sng" dirty="0" err="1">
                <a:solidFill>
                  <a:srgbClr val="0070C0"/>
                </a:solidFill>
              </a:rPr>
              <a:t>to</a:t>
            </a:r>
            <a:r>
              <a:rPr lang="tr-TR" sz="2400" b="1" u="sng" dirty="0">
                <a:solidFill>
                  <a:srgbClr val="0070C0"/>
                </a:solidFill>
              </a:rPr>
              <a:t> </a:t>
            </a:r>
            <a:r>
              <a:rPr lang="tr-TR" sz="2400" b="1" u="sng" dirty="0" err="1">
                <a:solidFill>
                  <a:srgbClr val="0070C0"/>
                </a:solidFill>
              </a:rPr>
              <a:t>the</a:t>
            </a:r>
            <a:r>
              <a:rPr lang="tr-TR" sz="2400" b="1" u="sng" dirty="0">
                <a:solidFill>
                  <a:srgbClr val="0070C0"/>
                </a:solidFill>
              </a:rPr>
              <a:t> </a:t>
            </a:r>
            <a:r>
              <a:rPr lang="tr-TR" sz="2400" b="1" u="sng" dirty="0" err="1">
                <a:solidFill>
                  <a:srgbClr val="0070C0"/>
                </a:solidFill>
              </a:rPr>
              <a:t>immune</a:t>
            </a:r>
            <a:r>
              <a:rPr lang="tr-TR" sz="2400" b="1" u="sng" dirty="0">
                <a:solidFill>
                  <a:srgbClr val="0070C0"/>
                </a:solidFill>
              </a:rPr>
              <a:t> </a:t>
            </a:r>
            <a:r>
              <a:rPr lang="tr-TR" sz="2400" b="1" u="sng" dirty="0" err="1">
                <a:solidFill>
                  <a:srgbClr val="0070C0"/>
                </a:solidFill>
              </a:rPr>
              <a:t>complex</a:t>
            </a:r>
            <a:r>
              <a:rPr lang="tr-TR" sz="2400" b="1" u="sng" dirty="0">
                <a:solidFill>
                  <a:srgbClr val="0070C0"/>
                </a:solidFill>
              </a:rPr>
              <a:t> </a:t>
            </a:r>
            <a:r>
              <a:rPr lang="tr-TR" sz="2400" b="1" u="sng" dirty="0" err="1">
                <a:solidFill>
                  <a:srgbClr val="0070C0"/>
                </a:solidFill>
              </a:rPr>
              <a:t>through</a:t>
            </a:r>
            <a:r>
              <a:rPr lang="tr-TR" sz="2400" b="1" u="sng" dirty="0">
                <a:solidFill>
                  <a:srgbClr val="0070C0"/>
                </a:solidFill>
              </a:rPr>
              <a:t> </a:t>
            </a:r>
            <a:r>
              <a:rPr lang="tr-TR" sz="2400" b="1" u="sng" dirty="0" err="1">
                <a:solidFill>
                  <a:srgbClr val="0070C0"/>
                </a:solidFill>
              </a:rPr>
              <a:t>the</a:t>
            </a:r>
            <a:r>
              <a:rPr lang="tr-TR" sz="2400" b="1" u="sng" dirty="0">
                <a:solidFill>
                  <a:srgbClr val="0070C0"/>
                </a:solidFill>
              </a:rPr>
              <a:t> CR1 </a:t>
            </a:r>
            <a:r>
              <a:rPr lang="tr-TR" sz="2400" b="1" u="sng" dirty="0" err="1">
                <a:solidFill>
                  <a:srgbClr val="0070C0"/>
                </a:solidFill>
              </a:rPr>
              <a:t>receptor</a:t>
            </a:r>
            <a:r>
              <a:rPr lang="tr-TR" sz="2400" b="1" u="sng" dirty="0">
                <a:solidFill>
                  <a:srgbClr val="0070C0"/>
                </a:solidFill>
              </a:rPr>
              <a:t>, </a:t>
            </a:r>
            <a:r>
              <a:rPr lang="tr-TR" sz="2400" b="1" u="sng" dirty="0" err="1">
                <a:solidFill>
                  <a:srgbClr val="0070C0"/>
                </a:solidFill>
              </a:rPr>
              <a:t>and</a:t>
            </a:r>
            <a:r>
              <a:rPr lang="tr-TR" sz="2400" b="1" u="sng" dirty="0">
                <a:solidFill>
                  <a:srgbClr val="0070C0"/>
                </a:solidFill>
              </a:rPr>
              <a:t> </a:t>
            </a:r>
            <a:r>
              <a:rPr lang="tr-TR" sz="2400" b="1" u="sng" dirty="0" err="1">
                <a:solidFill>
                  <a:srgbClr val="0070C0"/>
                </a:solidFill>
              </a:rPr>
              <a:t>tissue</a:t>
            </a:r>
            <a:r>
              <a:rPr lang="tr-TR" sz="2400" b="1" u="sng" dirty="0">
                <a:solidFill>
                  <a:srgbClr val="0070C0"/>
                </a:solidFill>
              </a:rPr>
              <a:t> </a:t>
            </a:r>
            <a:r>
              <a:rPr lang="tr-TR" sz="2400" b="1" u="sng" dirty="0" err="1">
                <a:solidFill>
                  <a:srgbClr val="0070C0"/>
                </a:solidFill>
              </a:rPr>
              <a:t>damage</a:t>
            </a:r>
            <a:r>
              <a:rPr lang="tr-TR" sz="2400" b="1" u="sng" dirty="0">
                <a:solidFill>
                  <a:srgbClr val="0070C0"/>
                </a:solidFill>
              </a:rPr>
              <a:t> </a:t>
            </a:r>
            <a:r>
              <a:rPr lang="tr-TR" sz="2400" b="1" u="sng" dirty="0" err="1">
                <a:solidFill>
                  <a:srgbClr val="0070C0"/>
                </a:solidFill>
              </a:rPr>
              <a:t>occurs</a:t>
            </a:r>
            <a:r>
              <a:rPr lang="tr-TR" sz="2400" b="1" u="sng" dirty="0">
                <a:solidFill>
                  <a:srgbClr val="0070C0"/>
                </a:solidFill>
              </a:rPr>
              <a:t> </a:t>
            </a:r>
            <a:r>
              <a:rPr lang="tr-TR" sz="2400" b="1" u="sng" dirty="0" err="1">
                <a:solidFill>
                  <a:srgbClr val="0070C0"/>
                </a:solidFill>
              </a:rPr>
              <a:t>with</a:t>
            </a:r>
            <a:r>
              <a:rPr lang="tr-TR" sz="2400" b="1" u="sng" dirty="0">
                <a:solidFill>
                  <a:srgbClr val="0070C0"/>
                </a:solidFill>
              </a:rPr>
              <a:t> </a:t>
            </a:r>
            <a:r>
              <a:rPr lang="tr-TR" sz="2400" b="1" u="sng" dirty="0" err="1">
                <a:solidFill>
                  <a:srgbClr val="0070C0"/>
                </a:solidFill>
              </a:rPr>
              <a:t>the</a:t>
            </a:r>
            <a:r>
              <a:rPr lang="tr-TR" sz="2400" b="1" u="sng" dirty="0">
                <a:solidFill>
                  <a:srgbClr val="0070C0"/>
                </a:solidFill>
              </a:rPr>
              <a:t> </a:t>
            </a:r>
            <a:r>
              <a:rPr lang="tr-TR" sz="2400" b="1" u="sng" dirty="0" err="1">
                <a:solidFill>
                  <a:srgbClr val="0070C0"/>
                </a:solidFill>
              </a:rPr>
              <a:t>contribution</a:t>
            </a:r>
            <a:r>
              <a:rPr lang="tr-TR" sz="2400" b="1" u="sng" dirty="0">
                <a:solidFill>
                  <a:srgbClr val="0070C0"/>
                </a:solidFill>
              </a:rPr>
              <a:t> of </a:t>
            </a:r>
            <a:r>
              <a:rPr lang="tr-TR" sz="2400" b="1" u="sng" dirty="0" err="1">
                <a:solidFill>
                  <a:srgbClr val="0070C0"/>
                </a:solidFill>
              </a:rPr>
              <a:t>the</a:t>
            </a:r>
            <a:r>
              <a:rPr lang="tr-TR" sz="2400" b="1" u="sng" dirty="0">
                <a:solidFill>
                  <a:srgbClr val="0070C0"/>
                </a:solidFill>
              </a:rPr>
              <a:t> </a:t>
            </a:r>
            <a:r>
              <a:rPr lang="tr-TR" sz="2400" b="1" u="sng" dirty="0" err="1">
                <a:solidFill>
                  <a:srgbClr val="0070C0"/>
                </a:solidFill>
              </a:rPr>
              <a:t>membrane</a:t>
            </a:r>
            <a:r>
              <a:rPr lang="tr-TR" sz="2400" b="1" u="sng" dirty="0">
                <a:solidFill>
                  <a:srgbClr val="0070C0"/>
                </a:solidFill>
              </a:rPr>
              <a:t> </a:t>
            </a:r>
            <a:r>
              <a:rPr lang="tr-TR" sz="2400" b="1" u="sng" dirty="0" err="1">
                <a:solidFill>
                  <a:srgbClr val="0070C0"/>
                </a:solidFill>
              </a:rPr>
              <a:t>attack</a:t>
            </a:r>
            <a:r>
              <a:rPr lang="tr-TR" sz="2400" b="1" u="sng" dirty="0">
                <a:solidFill>
                  <a:srgbClr val="0070C0"/>
                </a:solidFill>
              </a:rPr>
              <a:t> </a:t>
            </a:r>
            <a:r>
              <a:rPr lang="tr-TR" sz="2400" b="1" u="sng" dirty="0" err="1">
                <a:solidFill>
                  <a:srgbClr val="0070C0"/>
                </a:solidFill>
              </a:rPr>
              <a:t>complex</a:t>
            </a:r>
            <a:r>
              <a:rPr lang="tr-TR" sz="2400" b="1" u="sng" dirty="0">
                <a:solidFill>
                  <a:srgbClr val="0070C0"/>
                </a:solidFill>
              </a:rPr>
              <a:t>.</a:t>
            </a:r>
            <a:endParaRPr sz="2400" b="1" u="sng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757" y="836711"/>
            <a:ext cx="8416484" cy="5238328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6759" y="883116"/>
            <a:ext cx="8237714" cy="5210179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57232" y="457200"/>
            <a:ext cx="2629535" cy="5187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tr-TR" sz="3200" spc="50" dirty="0">
                <a:latin typeface="Calibri Light"/>
                <a:cs typeface="Calibri Light"/>
              </a:rPr>
              <a:t>Serum </a:t>
            </a:r>
            <a:r>
              <a:rPr lang="tr-TR" sz="3200" spc="50" dirty="0" err="1">
                <a:latin typeface="Calibri Light"/>
                <a:cs typeface="Calibri Light"/>
              </a:rPr>
              <a:t>Disease</a:t>
            </a:r>
            <a:endParaRPr sz="3200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707" y="1319565"/>
            <a:ext cx="7728584" cy="5087097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84150" marR="5080" indent="-171450" algn="just">
              <a:lnSpc>
                <a:spcPct val="150000"/>
              </a:lnSpc>
              <a:spcBef>
                <a:spcPts val="434"/>
              </a:spcBef>
              <a:buFont typeface="Arial MT"/>
              <a:buChar char="•"/>
              <a:tabLst>
                <a:tab pos="184150" algn="l"/>
              </a:tabLst>
            </a:pPr>
            <a:r>
              <a:rPr lang="tr-TR" sz="2400" dirty="0"/>
              <a:t>Serum </a:t>
            </a:r>
            <a:r>
              <a:rPr lang="tr-TR" sz="2400" dirty="0" err="1"/>
              <a:t>sickness</a:t>
            </a:r>
            <a:r>
              <a:rPr lang="tr-TR" sz="2400" dirty="0"/>
              <a:t> </a:t>
            </a:r>
            <a:r>
              <a:rPr lang="tr-TR" sz="2400" dirty="0" err="1"/>
              <a:t>first</a:t>
            </a:r>
            <a:r>
              <a:rPr lang="tr-TR" sz="2400" dirty="0"/>
              <a:t> </a:t>
            </a:r>
            <a:r>
              <a:rPr lang="tr-TR" sz="2400" dirty="0" err="1"/>
              <a:t>appeared</a:t>
            </a:r>
            <a:r>
              <a:rPr lang="tr-TR" sz="2400" dirty="0"/>
              <a:t> </a:t>
            </a:r>
            <a:r>
              <a:rPr lang="tr-TR" sz="2400" dirty="0" err="1"/>
              <a:t>when</a:t>
            </a:r>
            <a:r>
              <a:rPr lang="tr-TR" sz="2400" dirty="0"/>
              <a:t> sera </a:t>
            </a:r>
            <a:r>
              <a:rPr lang="tr-TR" sz="2400" dirty="0" err="1"/>
              <a:t>obtained</a:t>
            </a:r>
            <a:r>
              <a:rPr lang="tr-TR" sz="2400" dirty="0"/>
              <a:t> </a:t>
            </a:r>
            <a:r>
              <a:rPr lang="tr-TR" sz="2400" dirty="0" err="1"/>
              <a:t>from</a:t>
            </a:r>
            <a:r>
              <a:rPr lang="tr-TR" sz="2400" dirty="0"/>
              <a:t> </a:t>
            </a:r>
            <a:r>
              <a:rPr lang="tr-TR" sz="2400" b="1" u="sng" dirty="0" err="1">
                <a:solidFill>
                  <a:srgbClr val="E02391"/>
                </a:solidFill>
              </a:rPr>
              <a:t>horse</a:t>
            </a:r>
            <a:r>
              <a:rPr lang="tr-TR" sz="2400" b="1" u="sng" dirty="0">
                <a:solidFill>
                  <a:srgbClr val="E02391"/>
                </a:solidFill>
              </a:rPr>
              <a:t> </a:t>
            </a:r>
            <a:r>
              <a:rPr lang="tr-TR" sz="2400" b="1" u="sng" dirty="0" err="1">
                <a:solidFill>
                  <a:srgbClr val="E02391"/>
                </a:solidFill>
              </a:rPr>
              <a:t>and</a:t>
            </a:r>
            <a:r>
              <a:rPr lang="tr-TR" sz="2400" b="1" u="sng" dirty="0">
                <a:solidFill>
                  <a:srgbClr val="E02391"/>
                </a:solidFill>
              </a:rPr>
              <a:t> </a:t>
            </a:r>
            <a:r>
              <a:rPr lang="tr-TR" sz="2400" b="1" u="sng" dirty="0" err="1">
                <a:solidFill>
                  <a:srgbClr val="E02391"/>
                </a:solidFill>
              </a:rPr>
              <a:t>cattle</a:t>
            </a:r>
            <a:r>
              <a:rPr lang="tr-TR" sz="2400" b="1" u="sng" dirty="0">
                <a:solidFill>
                  <a:srgbClr val="E02391"/>
                </a:solidFill>
              </a:rPr>
              <a:t> </a:t>
            </a:r>
            <a:r>
              <a:rPr lang="tr-TR" sz="2400" b="1" u="sng" dirty="0" err="1">
                <a:solidFill>
                  <a:srgbClr val="E02391"/>
                </a:solidFill>
              </a:rPr>
              <a:t>blood</a:t>
            </a:r>
            <a:r>
              <a:rPr lang="tr-TR" sz="2400" dirty="0"/>
              <a:t> had </a:t>
            </a:r>
            <a:r>
              <a:rPr lang="tr-TR" sz="2400" dirty="0" err="1"/>
              <a:t>side</a:t>
            </a:r>
            <a:r>
              <a:rPr lang="tr-TR" sz="2400" dirty="0"/>
              <a:t> </a:t>
            </a:r>
            <a:r>
              <a:rPr lang="tr-TR" sz="2400" dirty="0" err="1"/>
              <a:t>effects</a:t>
            </a:r>
            <a:r>
              <a:rPr lang="tr-TR" sz="2400" dirty="0"/>
              <a:t> on </a:t>
            </a:r>
            <a:r>
              <a:rPr lang="tr-TR" sz="2400" dirty="0" err="1"/>
              <a:t>some</a:t>
            </a:r>
            <a:r>
              <a:rPr lang="tr-TR" sz="2400" dirty="0"/>
              <a:t> </a:t>
            </a:r>
            <a:r>
              <a:rPr lang="tr-TR" sz="2400" dirty="0" err="1"/>
              <a:t>people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got</a:t>
            </a:r>
            <a:r>
              <a:rPr lang="tr-TR" sz="2400" dirty="0"/>
              <a:t> </a:t>
            </a:r>
            <a:r>
              <a:rPr lang="tr-TR" sz="2400" dirty="0" err="1"/>
              <a:t>its</a:t>
            </a:r>
            <a:r>
              <a:rPr lang="tr-TR" sz="2400" dirty="0"/>
              <a:t> name in </a:t>
            </a:r>
            <a:r>
              <a:rPr lang="tr-TR" sz="2400" dirty="0" err="1"/>
              <a:t>this</a:t>
            </a:r>
            <a:r>
              <a:rPr lang="tr-TR" sz="2400" dirty="0"/>
              <a:t> </a:t>
            </a:r>
            <a:r>
              <a:rPr lang="tr-TR" sz="2400" dirty="0" err="1"/>
              <a:t>way</a:t>
            </a:r>
            <a:r>
              <a:rPr lang="tr-TR" sz="2400" dirty="0"/>
              <a:t>. </a:t>
            </a:r>
            <a:r>
              <a:rPr lang="tr-TR" sz="2400" dirty="0" err="1"/>
              <a:t>When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antigens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antibodies</a:t>
            </a:r>
            <a:r>
              <a:rPr lang="tr-TR" sz="2400" dirty="0"/>
              <a:t> in </a:t>
            </a:r>
            <a:r>
              <a:rPr lang="tr-TR" sz="2400" dirty="0" err="1"/>
              <a:t>the</a:t>
            </a:r>
            <a:r>
              <a:rPr lang="tr-TR" sz="2400" dirty="0"/>
              <a:t> serum </a:t>
            </a:r>
            <a:r>
              <a:rPr lang="tr-TR" sz="2400" dirty="0" err="1"/>
              <a:t>combine</a:t>
            </a:r>
            <a:r>
              <a:rPr lang="tr-TR" sz="2400" dirty="0"/>
              <a:t>, </a:t>
            </a:r>
            <a:r>
              <a:rPr lang="tr-TR" sz="2400" dirty="0" err="1"/>
              <a:t>they</a:t>
            </a:r>
            <a:r>
              <a:rPr lang="tr-TR" sz="2400" dirty="0"/>
              <a:t> can </a:t>
            </a:r>
            <a:r>
              <a:rPr lang="tr-TR" sz="2400" dirty="0" err="1"/>
              <a:t>cause</a:t>
            </a:r>
            <a:r>
              <a:rPr lang="tr-TR" sz="2400" dirty="0"/>
              <a:t> serum </a:t>
            </a:r>
            <a:r>
              <a:rPr lang="tr-TR" sz="2400" dirty="0" err="1"/>
              <a:t>sickness</a:t>
            </a:r>
            <a:r>
              <a:rPr lang="tr-TR" sz="2400" dirty="0"/>
              <a:t>. </a:t>
            </a:r>
          </a:p>
          <a:p>
            <a:pPr marL="184150" marR="5080" indent="-171450" algn="just">
              <a:lnSpc>
                <a:spcPct val="150000"/>
              </a:lnSpc>
              <a:spcBef>
                <a:spcPts val="434"/>
              </a:spcBef>
              <a:buFont typeface="Arial MT"/>
              <a:buChar char="•"/>
              <a:tabLst>
                <a:tab pos="184150" algn="l"/>
              </a:tabLst>
            </a:pPr>
            <a:r>
              <a:rPr lang="tr-TR" sz="2400" b="1" dirty="0" err="1">
                <a:solidFill>
                  <a:srgbClr val="0070C0"/>
                </a:solidFill>
              </a:rPr>
              <a:t>These</a:t>
            </a:r>
            <a:r>
              <a:rPr lang="tr-TR" sz="2400" b="1" dirty="0">
                <a:solidFill>
                  <a:srgbClr val="0070C0"/>
                </a:solidFill>
              </a:rPr>
              <a:t> </a:t>
            </a:r>
            <a:r>
              <a:rPr lang="tr-TR" sz="2400" b="1" dirty="0" err="1">
                <a:solidFill>
                  <a:srgbClr val="0070C0"/>
                </a:solidFill>
              </a:rPr>
              <a:t>serums</a:t>
            </a:r>
            <a:r>
              <a:rPr lang="tr-TR" sz="2400" b="1" dirty="0">
                <a:solidFill>
                  <a:srgbClr val="0070C0"/>
                </a:solidFill>
              </a:rPr>
              <a:t> </a:t>
            </a:r>
            <a:r>
              <a:rPr lang="tr-TR" sz="2400" b="1" dirty="0" err="1">
                <a:solidFill>
                  <a:srgbClr val="0070C0"/>
                </a:solidFill>
              </a:rPr>
              <a:t>are</a:t>
            </a:r>
            <a:r>
              <a:rPr lang="tr-TR" sz="2400" b="1" dirty="0">
                <a:solidFill>
                  <a:srgbClr val="0070C0"/>
                </a:solidFill>
              </a:rPr>
              <a:t> </a:t>
            </a:r>
            <a:r>
              <a:rPr lang="tr-TR" sz="2400" b="1" dirty="0" err="1">
                <a:solidFill>
                  <a:srgbClr val="0070C0"/>
                </a:solidFill>
              </a:rPr>
              <a:t>used</a:t>
            </a:r>
            <a:r>
              <a:rPr lang="tr-TR" sz="2400" b="1" dirty="0">
                <a:solidFill>
                  <a:srgbClr val="0070C0"/>
                </a:solidFill>
              </a:rPr>
              <a:t> in </a:t>
            </a:r>
            <a:r>
              <a:rPr lang="tr-TR" sz="2400" b="1" dirty="0" err="1">
                <a:solidFill>
                  <a:srgbClr val="0070C0"/>
                </a:solidFill>
              </a:rPr>
              <a:t>cases</a:t>
            </a:r>
            <a:r>
              <a:rPr lang="tr-TR" sz="2400" b="1" dirty="0">
                <a:solidFill>
                  <a:srgbClr val="0070C0"/>
                </a:solidFill>
              </a:rPr>
              <a:t> </a:t>
            </a:r>
            <a:r>
              <a:rPr lang="tr-TR" sz="2400" b="1" dirty="0" err="1">
                <a:solidFill>
                  <a:srgbClr val="0070C0"/>
                </a:solidFill>
              </a:rPr>
              <a:t>such</a:t>
            </a:r>
            <a:r>
              <a:rPr lang="tr-TR" sz="2400" b="1" dirty="0">
                <a:solidFill>
                  <a:srgbClr val="0070C0"/>
                </a:solidFill>
              </a:rPr>
              <a:t> as </a:t>
            </a:r>
            <a:r>
              <a:rPr lang="tr-TR" sz="2400" b="1" dirty="0" err="1">
                <a:solidFill>
                  <a:srgbClr val="0070C0"/>
                </a:solidFill>
              </a:rPr>
              <a:t>gas</a:t>
            </a:r>
            <a:r>
              <a:rPr lang="tr-TR" sz="2400" b="1" dirty="0">
                <a:solidFill>
                  <a:srgbClr val="0070C0"/>
                </a:solidFill>
              </a:rPr>
              <a:t> </a:t>
            </a:r>
            <a:r>
              <a:rPr lang="tr-TR" sz="2400" b="1" dirty="0" err="1">
                <a:solidFill>
                  <a:srgbClr val="0070C0"/>
                </a:solidFill>
              </a:rPr>
              <a:t>gangrene</a:t>
            </a:r>
            <a:r>
              <a:rPr lang="tr-TR" sz="2400" b="1" dirty="0">
                <a:solidFill>
                  <a:srgbClr val="0070C0"/>
                </a:solidFill>
              </a:rPr>
              <a:t>, </a:t>
            </a:r>
            <a:r>
              <a:rPr lang="tr-TR" sz="2400" b="1" dirty="0" err="1">
                <a:solidFill>
                  <a:srgbClr val="0070C0"/>
                </a:solidFill>
              </a:rPr>
              <a:t>tetanus</a:t>
            </a:r>
            <a:r>
              <a:rPr lang="tr-TR" sz="2400" b="1" dirty="0">
                <a:solidFill>
                  <a:srgbClr val="0070C0"/>
                </a:solidFill>
              </a:rPr>
              <a:t>, </a:t>
            </a:r>
            <a:r>
              <a:rPr lang="tr-TR" sz="2400" b="1" dirty="0" err="1">
                <a:solidFill>
                  <a:srgbClr val="0070C0"/>
                </a:solidFill>
              </a:rPr>
              <a:t>diphtheria</a:t>
            </a:r>
            <a:r>
              <a:rPr lang="tr-TR" sz="2400" b="1" dirty="0">
                <a:solidFill>
                  <a:srgbClr val="0070C0"/>
                </a:solidFill>
              </a:rPr>
              <a:t> </a:t>
            </a:r>
            <a:r>
              <a:rPr lang="tr-TR" sz="2400" b="1" dirty="0" err="1">
                <a:solidFill>
                  <a:srgbClr val="0070C0"/>
                </a:solidFill>
              </a:rPr>
              <a:t>and</a:t>
            </a:r>
            <a:r>
              <a:rPr lang="tr-TR" sz="2400" b="1" dirty="0">
                <a:solidFill>
                  <a:srgbClr val="0070C0"/>
                </a:solidFill>
              </a:rPr>
              <a:t> </a:t>
            </a:r>
            <a:r>
              <a:rPr lang="tr-TR" sz="2400" b="1" dirty="0" err="1">
                <a:solidFill>
                  <a:srgbClr val="0070C0"/>
                </a:solidFill>
              </a:rPr>
              <a:t>snake</a:t>
            </a:r>
            <a:r>
              <a:rPr lang="tr-TR" sz="2400" b="1" dirty="0">
                <a:solidFill>
                  <a:srgbClr val="0070C0"/>
                </a:solidFill>
              </a:rPr>
              <a:t> </a:t>
            </a:r>
            <a:r>
              <a:rPr lang="tr-TR" sz="2400" b="1" dirty="0" err="1">
                <a:solidFill>
                  <a:srgbClr val="0070C0"/>
                </a:solidFill>
              </a:rPr>
              <a:t>bites</a:t>
            </a:r>
            <a:r>
              <a:rPr lang="tr-TR" sz="2400" b="1" dirty="0">
                <a:solidFill>
                  <a:srgbClr val="0070C0"/>
                </a:solidFill>
              </a:rPr>
              <a:t>.</a:t>
            </a:r>
            <a:r>
              <a:rPr lang="tr-TR" sz="2400" dirty="0"/>
              <a:t> </a:t>
            </a:r>
          </a:p>
          <a:p>
            <a:pPr marL="184150" marR="5080" indent="-171450" algn="just">
              <a:lnSpc>
                <a:spcPct val="150000"/>
              </a:lnSpc>
              <a:spcBef>
                <a:spcPts val="434"/>
              </a:spcBef>
              <a:buFont typeface="Arial MT"/>
              <a:buChar char="•"/>
              <a:tabLst>
                <a:tab pos="184150" algn="l"/>
              </a:tabLst>
            </a:pPr>
            <a:r>
              <a:rPr lang="tr-TR" sz="2400" dirty="0" err="1"/>
              <a:t>However</a:t>
            </a:r>
            <a:r>
              <a:rPr lang="tr-TR" sz="2400" dirty="0"/>
              <a:t>, serum </a:t>
            </a:r>
            <a:r>
              <a:rPr lang="tr-TR" sz="2400" dirty="0" err="1"/>
              <a:t>sickness</a:t>
            </a:r>
            <a:r>
              <a:rPr lang="tr-TR" sz="2400" dirty="0"/>
              <a:t> </a:t>
            </a:r>
            <a:r>
              <a:rPr lang="tr-TR" sz="2400" dirty="0" err="1"/>
              <a:t>does</a:t>
            </a:r>
            <a:r>
              <a:rPr lang="tr-TR" sz="2400" dirty="0"/>
              <a:t> not </a:t>
            </a:r>
            <a:r>
              <a:rPr lang="tr-TR" sz="2400" dirty="0" err="1"/>
              <a:t>develop</a:t>
            </a:r>
            <a:r>
              <a:rPr lang="tr-TR" sz="2400" dirty="0"/>
              <a:t> in </a:t>
            </a:r>
            <a:r>
              <a:rPr lang="tr-TR" sz="2400" dirty="0" err="1"/>
              <a:t>every</a:t>
            </a:r>
            <a:r>
              <a:rPr lang="tr-TR" sz="2400" dirty="0"/>
              <a:t> </a:t>
            </a:r>
            <a:r>
              <a:rPr lang="tr-TR" sz="2400" dirty="0" err="1"/>
              <a:t>patient</a:t>
            </a:r>
            <a:r>
              <a:rPr lang="tr-TR" sz="2400" dirty="0"/>
              <a:t> </a:t>
            </a:r>
            <a:r>
              <a:rPr lang="tr-TR" sz="2400" dirty="0" err="1"/>
              <a:t>given</a:t>
            </a:r>
            <a:r>
              <a:rPr lang="tr-TR" sz="2400" dirty="0"/>
              <a:t> serum.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probability</a:t>
            </a:r>
            <a:r>
              <a:rPr lang="tr-TR" sz="2400" dirty="0"/>
              <a:t> of </a:t>
            </a:r>
            <a:r>
              <a:rPr lang="tr-TR" sz="2400" dirty="0" err="1"/>
              <a:t>occurrence</a:t>
            </a:r>
            <a:r>
              <a:rPr lang="tr-TR" sz="2400" dirty="0"/>
              <a:t> of </a:t>
            </a:r>
            <a:r>
              <a:rPr lang="tr-TR" sz="2400" dirty="0" err="1"/>
              <a:t>this</a:t>
            </a:r>
            <a:r>
              <a:rPr lang="tr-TR" sz="2400" dirty="0"/>
              <a:t> </a:t>
            </a:r>
            <a:r>
              <a:rPr lang="tr-TR" sz="2400" dirty="0" err="1"/>
              <a:t>disease</a:t>
            </a:r>
            <a:r>
              <a:rPr lang="tr-TR" sz="2400" dirty="0"/>
              <a:t> is 5%.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isadvantages of current animal plasma-derived antivenoms. Early... |  Download Scientific Diagram">
            <a:extLst>
              <a:ext uri="{FF2B5EF4-FFF2-40B4-BE49-F238E27FC236}">
                <a16:creationId xmlns:a16="http://schemas.microsoft.com/office/drawing/2014/main" id="{8842C8C8-00F7-6440-BF23-029B35D07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3" y="0"/>
            <a:ext cx="52990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72562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4600" y="684691"/>
            <a:ext cx="4343400" cy="5713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tr-TR" spc="40" dirty="0" err="1">
                <a:latin typeface="Calibri Light"/>
                <a:cs typeface="Calibri Light"/>
              </a:rPr>
              <a:t>Type</a:t>
            </a:r>
            <a:r>
              <a:rPr lang="tr-TR" spc="40" dirty="0">
                <a:latin typeface="Calibri Light"/>
                <a:cs typeface="Calibri Light"/>
              </a:rPr>
              <a:t> 1 </a:t>
            </a:r>
            <a:r>
              <a:rPr lang="tr-TR" spc="40" dirty="0" err="1">
                <a:latin typeface="Calibri Light"/>
                <a:cs typeface="Calibri Light"/>
              </a:rPr>
              <a:t>Hipersensitivity</a:t>
            </a:r>
            <a:endParaRPr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8200" y="1600200"/>
            <a:ext cx="7772400" cy="5108321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84150" marR="459105" indent="-171450" algn="just">
              <a:lnSpc>
                <a:spcPct val="150400"/>
              </a:lnSpc>
              <a:spcBef>
                <a:spcPts val="35"/>
              </a:spcBef>
              <a:buFont typeface="Arial MT"/>
              <a:buChar char="•"/>
              <a:tabLst>
                <a:tab pos="184150" algn="l"/>
              </a:tabLst>
            </a:pPr>
            <a:r>
              <a:rPr lang="tr-TR" sz="2800" dirty="0" err="1"/>
              <a:t>Immediate</a:t>
            </a:r>
            <a:r>
              <a:rPr lang="tr-TR" sz="2800" dirty="0"/>
              <a:t> </a:t>
            </a:r>
            <a:r>
              <a:rPr lang="tr-TR" sz="2800" dirty="0" err="1"/>
              <a:t>hypersensitivity</a:t>
            </a:r>
            <a:r>
              <a:rPr lang="tr-TR" sz="2800" dirty="0"/>
              <a:t> (</a:t>
            </a:r>
            <a:r>
              <a:rPr lang="tr-TR" sz="2800" dirty="0" err="1"/>
              <a:t>type</a:t>
            </a:r>
            <a:r>
              <a:rPr lang="tr-TR" sz="2800" dirty="0"/>
              <a:t> 1 </a:t>
            </a:r>
            <a:r>
              <a:rPr lang="tr-TR" sz="2800" dirty="0" err="1"/>
              <a:t>hypersensitivity</a:t>
            </a:r>
            <a:r>
              <a:rPr lang="tr-TR" sz="2800" dirty="0"/>
              <a:t>) is a </a:t>
            </a:r>
            <a:r>
              <a:rPr lang="tr-TR" sz="2800" dirty="0" err="1"/>
              <a:t>pathological</a:t>
            </a:r>
            <a:r>
              <a:rPr lang="tr-TR" sz="2800" dirty="0"/>
              <a:t> </a:t>
            </a:r>
            <a:r>
              <a:rPr lang="tr-TR" sz="2800" dirty="0" err="1"/>
              <a:t>reaction</a:t>
            </a:r>
            <a:r>
              <a:rPr lang="tr-TR" sz="2800" dirty="0"/>
              <a:t> </a:t>
            </a:r>
            <a:r>
              <a:rPr lang="tr-TR" sz="2800" dirty="0" err="1"/>
              <a:t>that</a:t>
            </a:r>
            <a:r>
              <a:rPr lang="tr-TR" sz="2800" dirty="0"/>
              <a:t> </a:t>
            </a:r>
            <a:r>
              <a:rPr lang="tr-TR" sz="2800" dirty="0" err="1"/>
              <a:t>develops</a:t>
            </a:r>
            <a:r>
              <a:rPr lang="tr-TR" sz="2800" dirty="0"/>
              <a:t> </a:t>
            </a:r>
            <a:r>
              <a:rPr lang="tr-TR" sz="2800" dirty="0" err="1"/>
              <a:t>through</a:t>
            </a:r>
            <a:r>
              <a:rPr lang="tr-TR" sz="2800" dirty="0"/>
              <a:t> </a:t>
            </a:r>
            <a:r>
              <a:rPr lang="tr-TR" sz="2800" dirty="0" err="1"/>
              <a:t>mediators</a:t>
            </a:r>
            <a:r>
              <a:rPr lang="tr-TR" sz="2800" dirty="0"/>
              <a:t> </a:t>
            </a:r>
            <a:r>
              <a:rPr lang="tr-TR" sz="2800" dirty="0" err="1"/>
              <a:t>released</a:t>
            </a:r>
            <a:r>
              <a:rPr lang="tr-TR" sz="2800" dirty="0"/>
              <a:t> </a:t>
            </a:r>
            <a:r>
              <a:rPr lang="tr-TR" sz="2800" dirty="0" err="1"/>
              <a:t>from</a:t>
            </a:r>
            <a:r>
              <a:rPr lang="tr-TR" sz="2800" dirty="0"/>
              <a:t> </a:t>
            </a:r>
            <a:r>
              <a:rPr lang="tr-TR" sz="2800" dirty="0" err="1"/>
              <a:t>mast</a:t>
            </a:r>
            <a:r>
              <a:rPr lang="tr-TR" sz="2800" dirty="0"/>
              <a:t> </a:t>
            </a:r>
            <a:r>
              <a:rPr lang="tr-TR" sz="2800" dirty="0" err="1"/>
              <a:t>cells</a:t>
            </a:r>
            <a:r>
              <a:rPr lang="tr-TR" sz="2800" dirty="0"/>
              <a:t>. </a:t>
            </a:r>
          </a:p>
          <a:p>
            <a:pPr marL="184150" marR="459105" indent="-171450" algn="just">
              <a:lnSpc>
                <a:spcPct val="150400"/>
              </a:lnSpc>
              <a:spcBef>
                <a:spcPts val="35"/>
              </a:spcBef>
              <a:buFont typeface="Arial MT"/>
              <a:buChar char="•"/>
              <a:tabLst>
                <a:tab pos="184150" algn="l"/>
              </a:tabLst>
            </a:pPr>
            <a:r>
              <a:rPr lang="tr-TR" sz="2800" dirty="0" err="1"/>
              <a:t>This</a:t>
            </a:r>
            <a:r>
              <a:rPr lang="tr-TR" sz="2800" dirty="0"/>
              <a:t> </a:t>
            </a:r>
            <a:r>
              <a:rPr lang="tr-TR" sz="2800" dirty="0" err="1"/>
              <a:t>response</a:t>
            </a:r>
            <a:r>
              <a:rPr lang="tr-TR" sz="2800" dirty="0"/>
              <a:t> </a:t>
            </a:r>
            <a:r>
              <a:rPr lang="tr-TR" sz="2800" b="1" u="sng" dirty="0">
                <a:solidFill>
                  <a:srgbClr val="0070C0"/>
                </a:solidFill>
              </a:rPr>
              <a:t>is </a:t>
            </a:r>
            <a:r>
              <a:rPr lang="tr-TR" sz="2800" b="1" u="sng" dirty="0" err="1">
                <a:solidFill>
                  <a:srgbClr val="0070C0"/>
                </a:solidFill>
              </a:rPr>
              <a:t>triggered</a:t>
            </a:r>
            <a:r>
              <a:rPr lang="tr-TR" sz="2800" b="1" u="sng" dirty="0">
                <a:solidFill>
                  <a:srgbClr val="0070C0"/>
                </a:solidFill>
              </a:rPr>
              <a:t> </a:t>
            </a:r>
            <a:r>
              <a:rPr lang="tr-TR" sz="2800" b="1" u="sng" dirty="0" err="1">
                <a:solidFill>
                  <a:srgbClr val="0070C0"/>
                </a:solidFill>
              </a:rPr>
              <a:t>by</a:t>
            </a:r>
            <a:r>
              <a:rPr lang="tr-TR" sz="2800" b="1" u="sng" dirty="0">
                <a:solidFill>
                  <a:srgbClr val="0070C0"/>
                </a:solidFill>
              </a:rPr>
              <a:t> </a:t>
            </a:r>
            <a:r>
              <a:rPr lang="tr-TR" sz="2800" b="1" u="sng" dirty="0" err="1">
                <a:solidFill>
                  <a:srgbClr val="0070C0"/>
                </a:solidFill>
              </a:rPr>
              <a:t>IgE</a:t>
            </a:r>
            <a:r>
              <a:rPr lang="tr-TR" sz="2800" b="1" u="sng" dirty="0">
                <a:solidFill>
                  <a:srgbClr val="0070C0"/>
                </a:solidFill>
              </a:rPr>
              <a:t> </a:t>
            </a:r>
            <a:r>
              <a:rPr lang="tr-TR" sz="2800" b="1" u="sng" dirty="0" err="1">
                <a:solidFill>
                  <a:srgbClr val="0070C0"/>
                </a:solidFill>
              </a:rPr>
              <a:t>antibodies</a:t>
            </a:r>
            <a:r>
              <a:rPr lang="tr-TR" sz="2800" dirty="0"/>
              <a:t> </a:t>
            </a:r>
            <a:r>
              <a:rPr lang="tr-TR" sz="2800" dirty="0" err="1"/>
              <a:t>developed</a:t>
            </a:r>
            <a:r>
              <a:rPr lang="tr-TR" sz="2800" dirty="0"/>
              <a:t> </a:t>
            </a:r>
            <a:r>
              <a:rPr lang="tr-TR" sz="2800" dirty="0" err="1"/>
              <a:t>against</a:t>
            </a:r>
            <a:r>
              <a:rPr lang="tr-TR" sz="2800" dirty="0"/>
              <a:t> </a:t>
            </a:r>
            <a:r>
              <a:rPr lang="tr-TR" sz="2800" dirty="0" err="1"/>
              <a:t>environmental</a:t>
            </a:r>
            <a:r>
              <a:rPr lang="tr-TR" sz="2800" dirty="0"/>
              <a:t> </a:t>
            </a:r>
            <a:r>
              <a:rPr lang="tr-TR" sz="2800" dirty="0" err="1"/>
              <a:t>antigens</a:t>
            </a:r>
            <a:r>
              <a:rPr lang="tr-TR" sz="2800" dirty="0"/>
              <a:t> </a:t>
            </a:r>
            <a:r>
              <a:rPr lang="tr-TR" sz="2800" dirty="0" err="1"/>
              <a:t>and</a:t>
            </a:r>
            <a:r>
              <a:rPr lang="tr-TR" sz="2800" dirty="0"/>
              <a:t> </a:t>
            </a:r>
            <a:r>
              <a:rPr lang="tr-TR" sz="2800" dirty="0" err="1"/>
              <a:t>binding</a:t>
            </a:r>
            <a:r>
              <a:rPr lang="tr-TR" sz="2800" dirty="0"/>
              <a:t> of </a:t>
            </a:r>
            <a:r>
              <a:rPr lang="tr-TR" sz="2800" dirty="0" err="1"/>
              <a:t>these</a:t>
            </a:r>
            <a:r>
              <a:rPr lang="tr-TR" sz="2800" dirty="0"/>
              <a:t> </a:t>
            </a:r>
            <a:r>
              <a:rPr lang="tr-TR" sz="2800" dirty="0" err="1"/>
              <a:t>antibodies</a:t>
            </a:r>
            <a:r>
              <a:rPr lang="tr-TR" sz="2800" dirty="0"/>
              <a:t> </a:t>
            </a:r>
            <a:r>
              <a:rPr lang="tr-TR" sz="2800" dirty="0" err="1"/>
              <a:t>to</a:t>
            </a:r>
            <a:r>
              <a:rPr lang="tr-TR" sz="2800" dirty="0"/>
              <a:t> </a:t>
            </a:r>
            <a:r>
              <a:rPr lang="tr-TR" sz="2800" b="1" u="sng" dirty="0" err="1">
                <a:solidFill>
                  <a:schemeClr val="accent6">
                    <a:lumMod val="50000"/>
                  </a:schemeClr>
                </a:solidFill>
              </a:rPr>
              <a:t>mast</a:t>
            </a:r>
            <a:r>
              <a:rPr lang="tr-TR" sz="2800" b="1" u="sng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tr-TR" sz="2800" b="1" u="sng" dirty="0" err="1">
                <a:solidFill>
                  <a:schemeClr val="accent6">
                    <a:lumMod val="50000"/>
                  </a:schemeClr>
                </a:solidFill>
              </a:rPr>
              <a:t>cells</a:t>
            </a:r>
            <a:r>
              <a:rPr lang="tr-TR" sz="2800" b="1" u="sng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tr-TR" sz="2800" dirty="0"/>
              <a:t>in </a:t>
            </a:r>
            <a:r>
              <a:rPr lang="tr-TR" sz="2800" dirty="0" err="1"/>
              <a:t>various</a:t>
            </a:r>
            <a:r>
              <a:rPr lang="tr-TR" sz="2800" dirty="0"/>
              <a:t> </a:t>
            </a:r>
            <a:r>
              <a:rPr lang="tr-TR" sz="2800" dirty="0" err="1"/>
              <a:t>tissues</a:t>
            </a:r>
            <a:r>
              <a:rPr lang="tr-TR" sz="2800" dirty="0"/>
              <a:t>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0280" y="325627"/>
            <a:ext cx="72593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dirty="0" err="1"/>
              <a:t>Etiology</a:t>
            </a:r>
            <a:r>
              <a:rPr lang="tr-TR" dirty="0"/>
              <a:t> of T-Cell </a:t>
            </a:r>
            <a:r>
              <a:rPr lang="tr-TR" dirty="0" err="1"/>
              <a:t>Mediated</a:t>
            </a:r>
            <a:r>
              <a:rPr lang="tr-TR" dirty="0"/>
              <a:t> </a:t>
            </a:r>
            <a:r>
              <a:rPr lang="tr-TR" dirty="0" err="1"/>
              <a:t>Diseases</a:t>
            </a:r>
            <a:endParaRPr b="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075" y="1468367"/>
            <a:ext cx="8451850" cy="39212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715" indent="-342900" algn="just">
              <a:lnSpc>
                <a:spcPct val="1533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tr-TR" sz="2400" b="1" dirty="0" err="1">
                <a:solidFill>
                  <a:srgbClr val="E02391"/>
                </a:solidFill>
              </a:rPr>
              <a:t>Most</a:t>
            </a:r>
            <a:r>
              <a:rPr lang="tr-TR" sz="2400" b="1" dirty="0">
                <a:solidFill>
                  <a:srgbClr val="E02391"/>
                </a:solidFill>
              </a:rPr>
              <a:t> T </a:t>
            </a:r>
            <a:r>
              <a:rPr lang="tr-TR" sz="2400" b="1" dirty="0" err="1">
                <a:solidFill>
                  <a:srgbClr val="E02391"/>
                </a:solidFill>
              </a:rPr>
              <a:t>cell-mediated</a:t>
            </a:r>
            <a:r>
              <a:rPr lang="tr-TR" sz="2400" b="1" dirty="0">
                <a:solidFill>
                  <a:srgbClr val="E02391"/>
                </a:solidFill>
              </a:rPr>
              <a:t> </a:t>
            </a:r>
            <a:r>
              <a:rPr lang="tr-TR" sz="2400" b="1" dirty="0" err="1">
                <a:solidFill>
                  <a:srgbClr val="E02391"/>
                </a:solidFill>
              </a:rPr>
              <a:t>hypersensitivity</a:t>
            </a:r>
            <a:r>
              <a:rPr lang="tr-TR" sz="2400" b="1" dirty="0">
                <a:solidFill>
                  <a:srgbClr val="E02391"/>
                </a:solidFill>
              </a:rPr>
              <a:t> </a:t>
            </a:r>
            <a:r>
              <a:rPr lang="tr-TR" sz="2400" b="1" dirty="0" err="1">
                <a:solidFill>
                  <a:srgbClr val="E02391"/>
                </a:solidFill>
              </a:rPr>
              <a:t>diseases</a:t>
            </a:r>
            <a:r>
              <a:rPr lang="tr-TR" sz="2400" b="1" dirty="0">
                <a:solidFill>
                  <a:srgbClr val="E02391"/>
                </a:solidFill>
              </a:rPr>
              <a:t> </a:t>
            </a:r>
            <a:r>
              <a:rPr lang="tr-TR" sz="2400" b="1" dirty="0" err="1">
                <a:solidFill>
                  <a:srgbClr val="E02391"/>
                </a:solidFill>
              </a:rPr>
              <a:t>are</a:t>
            </a:r>
            <a:r>
              <a:rPr lang="tr-TR" sz="2400" b="1" dirty="0">
                <a:solidFill>
                  <a:srgbClr val="E02391"/>
                </a:solidFill>
              </a:rPr>
              <a:t> </a:t>
            </a:r>
            <a:r>
              <a:rPr lang="tr-TR" sz="2400" b="1" dirty="0" err="1">
                <a:solidFill>
                  <a:srgbClr val="E02391"/>
                </a:solidFill>
              </a:rPr>
              <a:t>thought</a:t>
            </a:r>
            <a:r>
              <a:rPr lang="tr-TR" sz="2400" b="1" dirty="0">
                <a:solidFill>
                  <a:srgbClr val="E02391"/>
                </a:solidFill>
              </a:rPr>
              <a:t> </a:t>
            </a:r>
            <a:r>
              <a:rPr lang="tr-TR" sz="2400" b="1" dirty="0" err="1">
                <a:solidFill>
                  <a:srgbClr val="E02391"/>
                </a:solidFill>
              </a:rPr>
              <a:t>to</a:t>
            </a:r>
            <a:r>
              <a:rPr lang="tr-TR" sz="2400" b="1" dirty="0">
                <a:solidFill>
                  <a:srgbClr val="E02391"/>
                </a:solidFill>
              </a:rPr>
              <a:t> be </a:t>
            </a:r>
            <a:r>
              <a:rPr lang="tr-TR" sz="2400" b="1" dirty="0" err="1">
                <a:solidFill>
                  <a:srgbClr val="E02391"/>
                </a:solidFill>
              </a:rPr>
              <a:t>caused</a:t>
            </a:r>
            <a:r>
              <a:rPr lang="tr-TR" sz="2400" b="1" dirty="0">
                <a:solidFill>
                  <a:srgbClr val="E02391"/>
                </a:solidFill>
              </a:rPr>
              <a:t> </a:t>
            </a:r>
            <a:r>
              <a:rPr lang="tr-TR" sz="2400" b="1" dirty="0" err="1">
                <a:solidFill>
                  <a:srgbClr val="E02391"/>
                </a:solidFill>
              </a:rPr>
              <a:t>by</a:t>
            </a:r>
            <a:r>
              <a:rPr lang="tr-TR" sz="2400" b="1" dirty="0">
                <a:solidFill>
                  <a:srgbClr val="E02391"/>
                </a:solidFill>
              </a:rPr>
              <a:t> </a:t>
            </a:r>
            <a:r>
              <a:rPr lang="tr-TR" sz="2400" b="1" dirty="0" err="1">
                <a:solidFill>
                  <a:srgbClr val="E02391"/>
                </a:solidFill>
              </a:rPr>
              <a:t>autoimmunity</a:t>
            </a:r>
            <a:r>
              <a:rPr lang="tr-TR" sz="2400" b="1" dirty="0">
                <a:solidFill>
                  <a:srgbClr val="E02391"/>
                </a:solidFill>
              </a:rPr>
              <a:t>. </a:t>
            </a:r>
            <a:r>
              <a:rPr lang="tr-TR" sz="2400" b="1" dirty="0" err="1">
                <a:solidFill>
                  <a:srgbClr val="E02391"/>
                </a:solidFill>
              </a:rPr>
              <a:t>Autoimmune</a:t>
            </a:r>
            <a:r>
              <a:rPr lang="tr-TR" sz="2400" b="1" dirty="0">
                <a:solidFill>
                  <a:srgbClr val="E02391"/>
                </a:solidFill>
              </a:rPr>
              <a:t> </a:t>
            </a:r>
            <a:r>
              <a:rPr lang="tr-TR" sz="2400" b="1" dirty="0" err="1">
                <a:solidFill>
                  <a:srgbClr val="E02391"/>
                </a:solidFill>
              </a:rPr>
              <a:t>reactions</a:t>
            </a:r>
            <a:r>
              <a:rPr lang="tr-TR" sz="2400" b="1" dirty="0">
                <a:solidFill>
                  <a:srgbClr val="E02391"/>
                </a:solidFill>
              </a:rPr>
              <a:t> </a:t>
            </a:r>
            <a:r>
              <a:rPr lang="tr-TR" sz="2400" b="1" dirty="0" err="1">
                <a:solidFill>
                  <a:srgbClr val="E02391"/>
                </a:solidFill>
              </a:rPr>
              <a:t>are</a:t>
            </a:r>
            <a:r>
              <a:rPr lang="tr-TR" sz="2400" b="1" dirty="0">
                <a:solidFill>
                  <a:srgbClr val="E02391"/>
                </a:solidFill>
              </a:rPr>
              <a:t> </a:t>
            </a:r>
            <a:r>
              <a:rPr lang="tr-TR" sz="2400" b="1" dirty="0" err="1">
                <a:solidFill>
                  <a:srgbClr val="E02391"/>
                </a:solidFill>
              </a:rPr>
              <a:t>usually</a:t>
            </a:r>
            <a:r>
              <a:rPr lang="tr-TR" sz="2400" b="1" dirty="0">
                <a:solidFill>
                  <a:srgbClr val="E02391"/>
                </a:solidFill>
              </a:rPr>
              <a:t> </a:t>
            </a:r>
            <a:r>
              <a:rPr lang="tr-TR" sz="2400" b="1" dirty="0" err="1">
                <a:solidFill>
                  <a:srgbClr val="E02391"/>
                </a:solidFill>
              </a:rPr>
              <a:t>directed</a:t>
            </a:r>
            <a:r>
              <a:rPr lang="tr-TR" sz="2400" b="1" dirty="0">
                <a:solidFill>
                  <a:srgbClr val="E02391"/>
                </a:solidFill>
              </a:rPr>
              <a:t> </a:t>
            </a:r>
            <a:r>
              <a:rPr lang="tr-TR" sz="2400" b="1" dirty="0" err="1">
                <a:solidFill>
                  <a:srgbClr val="E02391"/>
                </a:solidFill>
              </a:rPr>
              <a:t>against</a:t>
            </a:r>
            <a:r>
              <a:rPr lang="tr-TR" sz="2400" b="1" dirty="0">
                <a:solidFill>
                  <a:srgbClr val="E02391"/>
                </a:solidFill>
              </a:rPr>
              <a:t> </a:t>
            </a:r>
            <a:r>
              <a:rPr lang="tr-TR" sz="2400" b="1" dirty="0" err="1">
                <a:solidFill>
                  <a:srgbClr val="E02391"/>
                </a:solidFill>
              </a:rPr>
              <a:t>cellular</a:t>
            </a:r>
            <a:r>
              <a:rPr lang="tr-TR" sz="2400" b="1" dirty="0">
                <a:solidFill>
                  <a:srgbClr val="E02391"/>
                </a:solidFill>
              </a:rPr>
              <a:t> </a:t>
            </a:r>
            <a:r>
              <a:rPr lang="tr-TR" sz="2400" b="1" dirty="0" err="1">
                <a:solidFill>
                  <a:srgbClr val="E02391"/>
                </a:solidFill>
              </a:rPr>
              <a:t>antigens</a:t>
            </a:r>
            <a:r>
              <a:rPr lang="tr-TR" sz="2400" b="1" dirty="0">
                <a:solidFill>
                  <a:srgbClr val="E02391"/>
                </a:solidFill>
              </a:rPr>
              <a:t> in </a:t>
            </a:r>
            <a:r>
              <a:rPr lang="tr-TR" sz="2400" b="1" dirty="0" err="1">
                <a:solidFill>
                  <a:srgbClr val="E02391"/>
                </a:solidFill>
              </a:rPr>
              <a:t>limited</a:t>
            </a:r>
            <a:r>
              <a:rPr lang="tr-TR" sz="2400" b="1" dirty="0">
                <a:solidFill>
                  <a:srgbClr val="E02391"/>
                </a:solidFill>
              </a:rPr>
              <a:t> </a:t>
            </a:r>
            <a:r>
              <a:rPr lang="tr-TR" sz="2400" b="1" dirty="0" err="1">
                <a:solidFill>
                  <a:srgbClr val="E02391"/>
                </a:solidFill>
              </a:rPr>
              <a:t>tissues</a:t>
            </a:r>
            <a:r>
              <a:rPr lang="tr-TR" sz="2400" b="1" dirty="0">
                <a:solidFill>
                  <a:srgbClr val="E02391"/>
                </a:solidFill>
              </a:rPr>
              <a:t>.</a:t>
            </a:r>
            <a:r>
              <a:rPr lang="tr-TR" sz="2400" dirty="0"/>
              <a:t> </a:t>
            </a:r>
          </a:p>
          <a:p>
            <a:pPr marL="355600" marR="5715" indent="-342900" algn="just">
              <a:lnSpc>
                <a:spcPct val="1533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tr-TR" sz="2400" dirty="0" err="1"/>
              <a:t>Therefore</a:t>
            </a:r>
            <a:r>
              <a:rPr lang="tr-TR" sz="2400" dirty="0"/>
              <a:t>, T </a:t>
            </a:r>
            <a:r>
              <a:rPr lang="tr-TR" sz="2400" dirty="0" err="1"/>
              <a:t>cell-mediated</a:t>
            </a:r>
            <a:r>
              <a:rPr lang="tr-TR" sz="2400" dirty="0"/>
              <a:t> </a:t>
            </a:r>
            <a:r>
              <a:rPr lang="tr-TR" sz="2400" dirty="0" err="1"/>
              <a:t>autoimmune</a:t>
            </a:r>
            <a:r>
              <a:rPr lang="tr-TR" sz="2400" dirty="0"/>
              <a:t> </a:t>
            </a:r>
            <a:r>
              <a:rPr lang="tr-TR" sz="2400" dirty="0" err="1"/>
              <a:t>diseases</a:t>
            </a:r>
            <a:r>
              <a:rPr lang="tr-TR" sz="2400" dirty="0"/>
              <a:t> </a:t>
            </a:r>
            <a:r>
              <a:rPr lang="tr-TR" sz="2400" dirty="0" err="1"/>
              <a:t>are</a:t>
            </a:r>
            <a:r>
              <a:rPr lang="tr-TR" sz="2400" dirty="0"/>
              <a:t> </a:t>
            </a:r>
            <a:r>
              <a:rPr lang="tr-TR" sz="2400" dirty="0" err="1"/>
              <a:t>dependent</a:t>
            </a:r>
            <a:r>
              <a:rPr lang="tr-TR" sz="2400" dirty="0"/>
              <a:t> on </a:t>
            </a:r>
            <a:r>
              <a:rPr lang="tr-TR" sz="2400" dirty="0" err="1"/>
              <a:t>several</a:t>
            </a:r>
            <a:r>
              <a:rPr lang="tr-TR" sz="2400" dirty="0"/>
              <a:t> </a:t>
            </a:r>
            <a:r>
              <a:rPr lang="tr-TR" sz="2400" dirty="0" err="1"/>
              <a:t>organs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are</a:t>
            </a:r>
            <a:r>
              <a:rPr lang="tr-TR" sz="2400" dirty="0"/>
              <a:t> </a:t>
            </a:r>
            <a:r>
              <a:rPr lang="tr-TR" sz="2400" dirty="0" err="1"/>
              <a:t>usually</a:t>
            </a:r>
            <a:r>
              <a:rPr lang="tr-TR" sz="2400" dirty="0"/>
              <a:t> not </a:t>
            </a:r>
            <a:r>
              <a:rPr lang="tr-TR" sz="2400" dirty="0" err="1"/>
              <a:t>systemic</a:t>
            </a:r>
            <a:r>
              <a:rPr lang="tr-TR" sz="2400" dirty="0"/>
              <a:t>. A </a:t>
            </a:r>
            <a:r>
              <a:rPr lang="tr-TR" sz="2400" dirty="0" err="1"/>
              <a:t>completely</a:t>
            </a:r>
            <a:r>
              <a:rPr lang="tr-TR" sz="2400" dirty="0"/>
              <a:t> normal T-</a:t>
            </a:r>
            <a:r>
              <a:rPr lang="tr-TR" sz="2400" dirty="0" err="1"/>
              <a:t>cell</a:t>
            </a:r>
            <a:r>
              <a:rPr lang="tr-TR" sz="2400" dirty="0"/>
              <a:t> </a:t>
            </a:r>
            <a:r>
              <a:rPr lang="tr-TR" sz="2400" dirty="0" err="1"/>
              <a:t>response</a:t>
            </a:r>
            <a:r>
              <a:rPr lang="tr-TR" sz="2400" dirty="0"/>
              <a:t> </a:t>
            </a:r>
            <a:r>
              <a:rPr lang="tr-TR" sz="2400" dirty="0" err="1"/>
              <a:t>to</a:t>
            </a:r>
            <a:r>
              <a:rPr lang="tr-TR" sz="2400" dirty="0"/>
              <a:t> </a:t>
            </a:r>
            <a:r>
              <a:rPr lang="tr-TR" sz="2400" dirty="0" err="1"/>
              <a:t>microbes</a:t>
            </a:r>
            <a:r>
              <a:rPr lang="tr-TR" sz="2400" dirty="0"/>
              <a:t> </a:t>
            </a:r>
            <a:r>
              <a:rPr lang="tr-TR" sz="2400" dirty="0" err="1"/>
              <a:t>may</a:t>
            </a:r>
            <a:r>
              <a:rPr lang="tr-TR" sz="2400" dirty="0"/>
              <a:t> </a:t>
            </a:r>
            <a:r>
              <a:rPr lang="tr-TR" sz="2400" dirty="0" err="1"/>
              <a:t>accompany</a:t>
            </a:r>
            <a:r>
              <a:rPr lang="tr-TR" sz="2400" dirty="0"/>
              <a:t> </a:t>
            </a:r>
            <a:r>
              <a:rPr lang="tr-TR" sz="2400" dirty="0" err="1"/>
              <a:t>tissue</a:t>
            </a:r>
            <a:r>
              <a:rPr lang="tr-TR" sz="2400" dirty="0"/>
              <a:t> </a:t>
            </a:r>
            <a:r>
              <a:rPr lang="tr-TR" sz="2400" dirty="0" err="1"/>
              <a:t>damage</a:t>
            </a:r>
            <a:r>
              <a:rPr lang="tr-TR" sz="2400" dirty="0"/>
              <a:t>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2340" y="381000"/>
            <a:ext cx="72593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dirty="0" err="1"/>
              <a:t>Etiology</a:t>
            </a:r>
            <a:r>
              <a:rPr lang="tr-TR" dirty="0"/>
              <a:t> of T-Cell </a:t>
            </a:r>
            <a:r>
              <a:rPr lang="tr-TR" dirty="0" err="1"/>
              <a:t>Mediated</a:t>
            </a:r>
            <a:r>
              <a:rPr lang="tr-TR" dirty="0"/>
              <a:t> </a:t>
            </a:r>
            <a:r>
              <a:rPr lang="tr-TR" dirty="0" err="1"/>
              <a:t>Diseases</a:t>
            </a:r>
            <a:endParaRPr b="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075" y="1752600"/>
            <a:ext cx="8451850" cy="3684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tr-TR" sz="2000" b="1" dirty="0" err="1">
                <a:solidFill>
                  <a:srgbClr val="7030A0"/>
                </a:solidFill>
              </a:rPr>
              <a:t>For</a:t>
            </a:r>
            <a:r>
              <a:rPr lang="tr-TR" sz="2000" b="1" dirty="0">
                <a:solidFill>
                  <a:srgbClr val="7030A0"/>
                </a:solidFill>
              </a:rPr>
              <a:t> </a:t>
            </a:r>
            <a:r>
              <a:rPr lang="tr-TR" sz="2000" b="1" dirty="0" err="1">
                <a:solidFill>
                  <a:srgbClr val="7030A0"/>
                </a:solidFill>
              </a:rPr>
              <a:t>example</a:t>
            </a:r>
            <a:r>
              <a:rPr lang="tr-TR" sz="2000" b="1" dirty="0">
                <a:solidFill>
                  <a:srgbClr val="7030A0"/>
                </a:solidFill>
              </a:rPr>
              <a:t>, in </a:t>
            </a:r>
            <a:r>
              <a:rPr lang="tr-TR" sz="2000" b="1" dirty="0" err="1">
                <a:solidFill>
                  <a:srgbClr val="7030A0"/>
                </a:solidFill>
              </a:rPr>
              <a:t>tuberculosis</a:t>
            </a:r>
            <a:r>
              <a:rPr lang="tr-TR" sz="2000" b="1" dirty="0">
                <a:solidFill>
                  <a:srgbClr val="7030A0"/>
                </a:solidFill>
              </a:rPr>
              <a:t>, </a:t>
            </a:r>
            <a:r>
              <a:rPr lang="tr-TR" sz="2000" b="1" dirty="0" err="1">
                <a:solidFill>
                  <a:srgbClr val="7030A0"/>
                </a:solidFill>
              </a:rPr>
              <a:t>although</a:t>
            </a:r>
            <a:r>
              <a:rPr lang="tr-TR" sz="2000" b="1" dirty="0">
                <a:solidFill>
                  <a:srgbClr val="7030A0"/>
                </a:solidFill>
              </a:rPr>
              <a:t> </a:t>
            </a:r>
            <a:r>
              <a:rPr lang="tr-TR" sz="2000" b="1" dirty="0" err="1">
                <a:solidFill>
                  <a:srgbClr val="7030A0"/>
                </a:solidFill>
              </a:rPr>
              <a:t>there</a:t>
            </a:r>
            <a:r>
              <a:rPr lang="tr-TR" sz="2000" b="1" dirty="0">
                <a:solidFill>
                  <a:srgbClr val="7030A0"/>
                </a:solidFill>
              </a:rPr>
              <a:t> is a T-</a:t>
            </a:r>
            <a:r>
              <a:rPr lang="tr-TR" sz="2000" b="1" dirty="0" err="1">
                <a:solidFill>
                  <a:srgbClr val="7030A0"/>
                </a:solidFill>
              </a:rPr>
              <a:t>cell</a:t>
            </a:r>
            <a:r>
              <a:rPr lang="tr-TR" sz="2000" b="1" dirty="0">
                <a:solidFill>
                  <a:srgbClr val="7030A0"/>
                </a:solidFill>
              </a:rPr>
              <a:t>-</a:t>
            </a:r>
            <a:r>
              <a:rPr lang="tr-TR" sz="2000" b="1" dirty="0" err="1">
                <a:solidFill>
                  <a:srgbClr val="7030A0"/>
                </a:solidFill>
              </a:rPr>
              <a:t>mediated</a:t>
            </a:r>
            <a:r>
              <a:rPr lang="tr-TR" sz="2000" b="1" dirty="0">
                <a:solidFill>
                  <a:srgbClr val="7030A0"/>
                </a:solidFill>
              </a:rPr>
              <a:t> </a:t>
            </a:r>
            <a:r>
              <a:rPr lang="tr-TR" sz="2000" b="1" dirty="0" err="1">
                <a:solidFill>
                  <a:srgbClr val="7030A0"/>
                </a:solidFill>
              </a:rPr>
              <a:t>immune</a:t>
            </a:r>
            <a:r>
              <a:rPr lang="tr-TR" sz="2000" b="1" dirty="0">
                <a:solidFill>
                  <a:srgbClr val="7030A0"/>
                </a:solidFill>
              </a:rPr>
              <a:t> </a:t>
            </a:r>
            <a:r>
              <a:rPr lang="tr-TR" sz="2000" b="1" dirty="0" err="1">
                <a:solidFill>
                  <a:srgbClr val="7030A0"/>
                </a:solidFill>
              </a:rPr>
              <a:t>response</a:t>
            </a:r>
            <a:r>
              <a:rPr lang="tr-TR" sz="2000" b="1" dirty="0">
                <a:solidFill>
                  <a:srgbClr val="7030A0"/>
                </a:solidFill>
              </a:rPr>
              <a:t> </a:t>
            </a:r>
            <a:r>
              <a:rPr lang="tr-TR" sz="2000" b="1" dirty="0" err="1">
                <a:solidFill>
                  <a:srgbClr val="7030A0"/>
                </a:solidFill>
              </a:rPr>
              <a:t>to</a:t>
            </a:r>
            <a:r>
              <a:rPr lang="tr-TR" sz="2000" b="1" dirty="0">
                <a:solidFill>
                  <a:srgbClr val="7030A0"/>
                </a:solidFill>
              </a:rPr>
              <a:t> </a:t>
            </a:r>
            <a:r>
              <a:rPr lang="tr-TR" sz="2000" b="1" u="sng" dirty="0" err="1">
                <a:solidFill>
                  <a:srgbClr val="E02391"/>
                </a:solidFill>
              </a:rPr>
              <a:t>Mycobacterium</a:t>
            </a:r>
            <a:r>
              <a:rPr lang="tr-TR" sz="2000" b="1" u="sng" dirty="0">
                <a:solidFill>
                  <a:srgbClr val="E02391"/>
                </a:solidFill>
              </a:rPr>
              <a:t> </a:t>
            </a:r>
            <a:r>
              <a:rPr lang="tr-TR" sz="2000" b="1" u="sng" dirty="0" err="1">
                <a:solidFill>
                  <a:srgbClr val="E02391"/>
                </a:solidFill>
              </a:rPr>
              <a:t>tuberculosis</a:t>
            </a:r>
            <a:r>
              <a:rPr lang="tr-TR" sz="2000" b="1" dirty="0">
                <a:solidFill>
                  <a:srgbClr val="7030A0"/>
                </a:solidFill>
              </a:rPr>
              <a:t>, </a:t>
            </a:r>
            <a:r>
              <a:rPr lang="tr-TR" sz="2000" b="1" dirty="0" err="1">
                <a:solidFill>
                  <a:srgbClr val="7030A0"/>
                </a:solidFill>
              </a:rPr>
              <a:t>this</a:t>
            </a:r>
            <a:r>
              <a:rPr lang="tr-TR" sz="2000" b="1" dirty="0">
                <a:solidFill>
                  <a:srgbClr val="7030A0"/>
                </a:solidFill>
              </a:rPr>
              <a:t> </a:t>
            </a:r>
            <a:r>
              <a:rPr lang="tr-TR" sz="2000" b="1" dirty="0" err="1">
                <a:solidFill>
                  <a:srgbClr val="7030A0"/>
                </a:solidFill>
              </a:rPr>
              <a:t>response</a:t>
            </a:r>
            <a:r>
              <a:rPr lang="tr-TR" sz="2000" b="1" dirty="0">
                <a:solidFill>
                  <a:srgbClr val="7030A0"/>
                </a:solidFill>
              </a:rPr>
              <a:t> </a:t>
            </a:r>
            <a:r>
              <a:rPr lang="tr-TR" sz="2000" b="1" dirty="0" err="1">
                <a:solidFill>
                  <a:srgbClr val="7030A0"/>
                </a:solidFill>
              </a:rPr>
              <a:t>becomes</a:t>
            </a:r>
            <a:r>
              <a:rPr lang="tr-TR" sz="2000" b="1" dirty="0">
                <a:solidFill>
                  <a:srgbClr val="7030A0"/>
                </a:solidFill>
              </a:rPr>
              <a:t> </a:t>
            </a:r>
            <a:r>
              <a:rPr lang="tr-TR" sz="2000" b="1" dirty="0" err="1">
                <a:solidFill>
                  <a:srgbClr val="7030A0"/>
                </a:solidFill>
              </a:rPr>
              <a:t>chronic</a:t>
            </a:r>
            <a:r>
              <a:rPr lang="tr-TR" sz="2000" b="1" dirty="0">
                <a:solidFill>
                  <a:srgbClr val="7030A0"/>
                </a:solidFill>
              </a:rPr>
              <a:t> </a:t>
            </a:r>
            <a:r>
              <a:rPr lang="tr-TR" sz="2000" b="1" dirty="0" err="1">
                <a:solidFill>
                  <a:srgbClr val="7030A0"/>
                </a:solidFill>
              </a:rPr>
              <a:t>because</a:t>
            </a:r>
            <a:r>
              <a:rPr lang="tr-TR" sz="2000" b="1" dirty="0">
                <a:solidFill>
                  <a:srgbClr val="7030A0"/>
                </a:solidFill>
              </a:rPr>
              <a:t> </a:t>
            </a:r>
            <a:r>
              <a:rPr lang="tr-TR" sz="2000" b="1" dirty="0" err="1">
                <a:solidFill>
                  <a:srgbClr val="7030A0"/>
                </a:solidFill>
              </a:rPr>
              <a:t>the</a:t>
            </a:r>
            <a:r>
              <a:rPr lang="tr-TR" sz="2000" b="1" dirty="0">
                <a:solidFill>
                  <a:srgbClr val="7030A0"/>
                </a:solidFill>
              </a:rPr>
              <a:t> </a:t>
            </a:r>
            <a:r>
              <a:rPr lang="tr-TR" sz="2000" b="1" dirty="0" err="1">
                <a:solidFill>
                  <a:srgbClr val="7030A0"/>
                </a:solidFill>
              </a:rPr>
              <a:t>infection</a:t>
            </a:r>
            <a:r>
              <a:rPr lang="tr-TR" sz="2000" b="1" dirty="0">
                <a:solidFill>
                  <a:srgbClr val="7030A0"/>
                </a:solidFill>
              </a:rPr>
              <a:t> </a:t>
            </a:r>
            <a:r>
              <a:rPr lang="tr-TR" sz="2000" b="1" dirty="0" err="1">
                <a:solidFill>
                  <a:srgbClr val="7030A0"/>
                </a:solidFill>
              </a:rPr>
              <a:t>cannot</a:t>
            </a:r>
            <a:r>
              <a:rPr lang="tr-TR" sz="2000" b="1" dirty="0">
                <a:solidFill>
                  <a:srgbClr val="7030A0"/>
                </a:solidFill>
              </a:rPr>
              <a:t> be </a:t>
            </a:r>
            <a:r>
              <a:rPr lang="tr-TR" sz="2000" b="1" dirty="0" err="1">
                <a:solidFill>
                  <a:srgbClr val="7030A0"/>
                </a:solidFill>
              </a:rPr>
              <a:t>eliminated</a:t>
            </a:r>
            <a:r>
              <a:rPr lang="tr-TR" sz="2000" b="1" dirty="0">
                <a:solidFill>
                  <a:srgbClr val="7030A0"/>
                </a:solidFill>
              </a:rPr>
              <a:t>. </a:t>
            </a:r>
          </a:p>
          <a:p>
            <a:pPr marL="355600" marR="5080" indent="-342900" algn="just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resulting</a:t>
            </a:r>
            <a:r>
              <a:rPr lang="tr-TR" sz="2000" dirty="0"/>
              <a:t> </a:t>
            </a:r>
            <a:r>
              <a:rPr lang="tr-TR" sz="2000" dirty="0" err="1"/>
              <a:t>granulomatous</a:t>
            </a:r>
            <a:r>
              <a:rPr lang="tr-TR" sz="2000" dirty="0"/>
              <a:t> </a:t>
            </a:r>
            <a:r>
              <a:rPr lang="tr-TR" sz="2000" dirty="0" err="1"/>
              <a:t>lesion</a:t>
            </a:r>
            <a:r>
              <a:rPr lang="tr-TR" sz="2000" dirty="0"/>
              <a:t> is </a:t>
            </a:r>
            <a:r>
              <a:rPr lang="tr-TR" sz="2000" dirty="0" err="1"/>
              <a:t>the</a:t>
            </a:r>
            <a:r>
              <a:rPr lang="tr-TR" sz="2000" dirty="0"/>
              <a:t> main </a:t>
            </a:r>
            <a:r>
              <a:rPr lang="tr-TR" sz="2000" dirty="0" err="1"/>
              <a:t>cause</a:t>
            </a:r>
            <a:r>
              <a:rPr lang="tr-TR" sz="2000" dirty="0"/>
              <a:t> of </a:t>
            </a:r>
            <a:r>
              <a:rPr lang="tr-TR" sz="2000" dirty="0" err="1"/>
              <a:t>damage</a:t>
            </a:r>
            <a:r>
              <a:rPr lang="tr-TR" sz="2000" dirty="0"/>
              <a:t> </a:t>
            </a:r>
            <a:r>
              <a:rPr lang="tr-TR" sz="2000" dirty="0" err="1"/>
              <a:t>to</a:t>
            </a:r>
            <a:r>
              <a:rPr lang="tr-TR" sz="2000" dirty="0"/>
              <a:t> </a:t>
            </a:r>
            <a:r>
              <a:rPr lang="tr-TR" sz="2000" dirty="0" err="1"/>
              <a:t>and</a:t>
            </a:r>
            <a:r>
              <a:rPr lang="tr-TR" sz="2000" dirty="0"/>
              <a:t> </a:t>
            </a:r>
            <a:r>
              <a:rPr lang="tr-TR" sz="2000" dirty="0" err="1"/>
              <a:t>dysfunction</a:t>
            </a:r>
            <a:r>
              <a:rPr lang="tr-TR" sz="2000" dirty="0"/>
              <a:t> of normal </a:t>
            </a:r>
            <a:r>
              <a:rPr lang="tr-TR" sz="2000" dirty="0" err="1"/>
              <a:t>tissues</a:t>
            </a:r>
            <a:r>
              <a:rPr lang="tr-TR" sz="2000" dirty="0"/>
              <a:t> at </a:t>
            </a:r>
            <a:r>
              <a:rPr lang="tr-TR" sz="2000" dirty="0" err="1"/>
              <a:t>the</a:t>
            </a:r>
            <a:r>
              <a:rPr lang="tr-TR" sz="2000" dirty="0"/>
              <a:t> site of </a:t>
            </a:r>
            <a:r>
              <a:rPr lang="tr-TR" sz="2000" dirty="0" err="1"/>
              <a:t>infection</a:t>
            </a:r>
            <a:r>
              <a:rPr lang="tr-TR" sz="2000" dirty="0"/>
              <a:t>. </a:t>
            </a:r>
          </a:p>
          <a:p>
            <a:pPr marL="355600" marR="5080" indent="-342900" algn="just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tr-TR" sz="2000" dirty="0" err="1"/>
              <a:t>Although</a:t>
            </a:r>
            <a:r>
              <a:rPr lang="tr-TR" sz="2000" dirty="0"/>
              <a:t>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hepatitis</a:t>
            </a:r>
            <a:r>
              <a:rPr lang="tr-TR" sz="2000" dirty="0"/>
              <a:t> </a:t>
            </a:r>
            <a:r>
              <a:rPr lang="tr-TR" sz="2000" dirty="0" err="1"/>
              <a:t>virus</a:t>
            </a:r>
            <a:r>
              <a:rPr lang="tr-TR" sz="2000" dirty="0"/>
              <a:t> is not </a:t>
            </a:r>
            <a:r>
              <a:rPr lang="tr-TR" sz="2000" dirty="0" err="1"/>
              <a:t>very</a:t>
            </a:r>
            <a:r>
              <a:rPr lang="tr-TR" sz="2000" dirty="0"/>
              <a:t> </a:t>
            </a:r>
            <a:r>
              <a:rPr lang="tr-TR" sz="2000" dirty="0" err="1"/>
              <a:t>cytotoxic</a:t>
            </a:r>
            <a:r>
              <a:rPr lang="tr-TR" sz="2000" dirty="0"/>
              <a:t>, </a:t>
            </a:r>
            <a:r>
              <a:rPr lang="tr-TR" sz="2000" dirty="0" err="1"/>
              <a:t>liver</a:t>
            </a:r>
            <a:r>
              <a:rPr lang="tr-TR" sz="2000" dirty="0"/>
              <a:t> </a:t>
            </a:r>
            <a:r>
              <a:rPr lang="tr-TR" sz="2000" dirty="0" err="1"/>
              <a:t>damage</a:t>
            </a:r>
            <a:r>
              <a:rPr lang="tr-TR" sz="2000" dirty="0"/>
              <a:t> in </a:t>
            </a:r>
            <a:r>
              <a:rPr lang="tr-TR" sz="2000" dirty="0" err="1"/>
              <a:t>this</a:t>
            </a:r>
            <a:r>
              <a:rPr lang="tr-TR" sz="2000" dirty="0"/>
              <a:t> </a:t>
            </a:r>
            <a:r>
              <a:rPr lang="tr-TR" sz="2000" dirty="0" err="1"/>
              <a:t>infection</a:t>
            </a:r>
            <a:r>
              <a:rPr lang="tr-TR" sz="2000" dirty="0"/>
              <a:t> is </a:t>
            </a:r>
            <a:r>
              <a:rPr lang="tr-TR" sz="2000" dirty="0" err="1"/>
              <a:t>caused</a:t>
            </a:r>
            <a:r>
              <a:rPr lang="tr-TR" sz="2000" dirty="0"/>
              <a:t> </a:t>
            </a:r>
            <a:r>
              <a:rPr lang="tr-TR" sz="2000" dirty="0" err="1"/>
              <a:t>by</a:t>
            </a:r>
            <a:r>
              <a:rPr lang="tr-TR" sz="2000" dirty="0"/>
              <a:t>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cytolytic</a:t>
            </a:r>
            <a:r>
              <a:rPr lang="tr-TR" sz="2000" dirty="0"/>
              <a:t> T </a:t>
            </a:r>
            <a:r>
              <a:rPr lang="tr-TR" sz="2000" dirty="0" err="1"/>
              <a:t>lymphocyte</a:t>
            </a:r>
            <a:r>
              <a:rPr lang="tr-TR" sz="2000" dirty="0"/>
              <a:t> (CTL) </a:t>
            </a:r>
            <a:r>
              <a:rPr lang="tr-TR" sz="2000" dirty="0" err="1"/>
              <a:t>response</a:t>
            </a:r>
            <a:r>
              <a:rPr lang="tr-TR" sz="2000" dirty="0"/>
              <a:t> </a:t>
            </a:r>
            <a:r>
              <a:rPr lang="tr-TR" sz="2000" dirty="0" err="1"/>
              <a:t>to</a:t>
            </a:r>
            <a:r>
              <a:rPr lang="tr-TR" sz="2000" dirty="0"/>
              <a:t>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infected</a:t>
            </a:r>
            <a:r>
              <a:rPr lang="tr-TR" sz="2000" dirty="0"/>
              <a:t> </a:t>
            </a:r>
            <a:r>
              <a:rPr lang="tr-TR" sz="2000" dirty="0" err="1"/>
              <a:t>hepatocytes</a:t>
            </a:r>
            <a:r>
              <a:rPr lang="tr-TR" sz="2000" dirty="0"/>
              <a:t>.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11723"/>
            <a:ext cx="7979410" cy="1537533"/>
          </a:xfrm>
          <a:prstGeom prst="rect">
            <a:avLst/>
          </a:prstGeom>
        </p:spPr>
        <p:txBody>
          <a:bodyPr vert="horz" wrap="square" lIns="0" tIns="608263" rIns="0" bIns="0" rtlCol="0">
            <a:spAutoFit/>
          </a:bodyPr>
          <a:lstStyle/>
          <a:p>
            <a:pPr marL="2704465" marR="5080" indent="-1822450">
              <a:lnSpc>
                <a:spcPts val="3600"/>
              </a:lnSpc>
              <a:spcBef>
                <a:spcPts val="455"/>
              </a:spcBef>
            </a:pPr>
            <a:r>
              <a:rPr lang="tr-TR" sz="3200" dirty="0"/>
              <a:t>CD4 </a:t>
            </a:r>
            <a:r>
              <a:rPr lang="tr-TR" sz="3200" dirty="0" err="1"/>
              <a:t>cell</a:t>
            </a:r>
            <a:r>
              <a:rPr lang="tr-TR" sz="3200" dirty="0"/>
              <a:t> </a:t>
            </a:r>
            <a:r>
              <a:rPr lang="tr-TR" sz="3200" dirty="0" err="1"/>
              <a:t>reactions</a:t>
            </a:r>
            <a:r>
              <a:rPr lang="tr-TR" sz="3200" dirty="0"/>
              <a:t> (</a:t>
            </a:r>
            <a:r>
              <a:rPr lang="tr-TR" sz="3200" dirty="0" err="1"/>
              <a:t>delayed</a:t>
            </a:r>
            <a:r>
              <a:rPr lang="tr-TR" sz="3200" dirty="0"/>
              <a:t> </a:t>
            </a:r>
            <a:r>
              <a:rPr lang="tr-TR" sz="3200" dirty="0" err="1"/>
              <a:t>type</a:t>
            </a:r>
            <a:r>
              <a:rPr lang="tr-TR" sz="3200" dirty="0"/>
              <a:t> </a:t>
            </a:r>
            <a:r>
              <a:rPr lang="tr-TR" sz="3200" dirty="0" err="1"/>
              <a:t>hypersensitivity</a:t>
            </a:r>
            <a:r>
              <a:rPr lang="tr-TR" sz="3200" dirty="0"/>
              <a:t>)</a:t>
            </a:r>
            <a:endParaRPr sz="3200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390" y="1676400"/>
            <a:ext cx="7728584" cy="5007461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84150" marR="5080" indent="-171450" algn="just">
              <a:lnSpc>
                <a:spcPct val="151200"/>
              </a:lnSpc>
              <a:spcBef>
                <a:spcPts val="160"/>
              </a:spcBef>
              <a:buFont typeface="Arial MT"/>
              <a:buChar char="•"/>
              <a:tabLst>
                <a:tab pos="184150" algn="l"/>
              </a:tabLst>
            </a:pPr>
            <a:r>
              <a:rPr lang="tr-TR" sz="2400" dirty="0" err="1"/>
              <a:t>After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antigen</a:t>
            </a:r>
            <a:r>
              <a:rPr lang="tr-TR" sz="2400" dirty="0"/>
              <a:t> is </a:t>
            </a:r>
            <a:r>
              <a:rPr lang="tr-TR" sz="2400" dirty="0" err="1"/>
              <a:t>presented</a:t>
            </a:r>
            <a:r>
              <a:rPr lang="tr-TR" sz="2400" dirty="0"/>
              <a:t> </a:t>
            </a:r>
            <a:r>
              <a:rPr lang="tr-TR" sz="2400" dirty="0" err="1"/>
              <a:t>to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T </a:t>
            </a:r>
            <a:r>
              <a:rPr lang="tr-TR" sz="2400" dirty="0" err="1"/>
              <a:t>lymphocyte</a:t>
            </a:r>
            <a:r>
              <a:rPr lang="tr-TR" sz="2400" dirty="0"/>
              <a:t>, T </a:t>
            </a:r>
            <a:r>
              <a:rPr lang="tr-TR" sz="2400" dirty="0" err="1"/>
              <a:t>cell</a:t>
            </a:r>
            <a:r>
              <a:rPr lang="tr-TR" sz="2400" dirty="0"/>
              <a:t> </a:t>
            </a:r>
            <a:r>
              <a:rPr lang="tr-TR" sz="2400" dirty="0" err="1"/>
              <a:t>activation</a:t>
            </a:r>
            <a:r>
              <a:rPr lang="tr-TR" sz="2400" dirty="0"/>
              <a:t> </a:t>
            </a:r>
            <a:r>
              <a:rPr lang="tr-TR" sz="2400" dirty="0" err="1"/>
              <a:t>occurs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proinflammatory</a:t>
            </a:r>
            <a:r>
              <a:rPr lang="tr-TR" sz="2400" dirty="0"/>
              <a:t> </a:t>
            </a:r>
            <a:r>
              <a:rPr lang="tr-TR" sz="2400" dirty="0" err="1"/>
              <a:t>cytokines</a:t>
            </a:r>
            <a:r>
              <a:rPr lang="tr-TR" sz="2400" dirty="0"/>
              <a:t> (IL-2, IFN-gamma, </a:t>
            </a:r>
            <a:r>
              <a:rPr lang="tr-TR" sz="2400" dirty="0" err="1"/>
              <a:t>macrophage</a:t>
            </a:r>
            <a:r>
              <a:rPr lang="tr-TR" sz="2400" dirty="0"/>
              <a:t> </a:t>
            </a:r>
            <a:r>
              <a:rPr lang="tr-TR" sz="2400" dirty="0" err="1"/>
              <a:t>inhibitory</a:t>
            </a:r>
            <a:r>
              <a:rPr lang="tr-TR" sz="2400" dirty="0"/>
              <a:t> </a:t>
            </a:r>
            <a:r>
              <a:rPr lang="tr-TR" sz="2400" dirty="0" err="1"/>
              <a:t>factor</a:t>
            </a:r>
            <a:r>
              <a:rPr lang="tr-TR" sz="2400" dirty="0"/>
              <a:t>, TNF-</a:t>
            </a:r>
            <a:r>
              <a:rPr lang="tr-TR" sz="2400" dirty="0" err="1"/>
              <a:t>alpha</a:t>
            </a:r>
            <a:r>
              <a:rPr lang="tr-TR" sz="2400" dirty="0"/>
              <a:t>) </a:t>
            </a:r>
            <a:r>
              <a:rPr lang="tr-TR" sz="2400" dirty="0" err="1"/>
              <a:t>are</a:t>
            </a:r>
            <a:r>
              <a:rPr lang="tr-TR" sz="2400" dirty="0"/>
              <a:t> </a:t>
            </a:r>
            <a:r>
              <a:rPr lang="tr-TR" sz="2400" dirty="0" err="1"/>
              <a:t>released</a:t>
            </a:r>
            <a:r>
              <a:rPr lang="tr-TR" sz="2400" dirty="0"/>
              <a:t>. </a:t>
            </a:r>
          </a:p>
          <a:p>
            <a:pPr marL="184150" marR="5080" indent="-171450" algn="just">
              <a:lnSpc>
                <a:spcPct val="151200"/>
              </a:lnSpc>
              <a:spcBef>
                <a:spcPts val="160"/>
              </a:spcBef>
              <a:buFont typeface="Arial MT"/>
              <a:buChar char="•"/>
              <a:tabLst>
                <a:tab pos="184150" algn="l"/>
              </a:tabLst>
            </a:pPr>
            <a:r>
              <a:rPr lang="tr-TR" sz="2400" dirty="0" err="1"/>
              <a:t>Thus</a:t>
            </a:r>
            <a:r>
              <a:rPr lang="tr-TR" sz="2400" dirty="0"/>
              <a:t>, </a:t>
            </a:r>
            <a:r>
              <a:rPr lang="tr-TR" sz="2400" dirty="0" err="1"/>
              <a:t>clonal</a:t>
            </a:r>
            <a:r>
              <a:rPr lang="tr-TR" sz="2400" dirty="0"/>
              <a:t> </a:t>
            </a:r>
            <a:r>
              <a:rPr lang="tr-TR" sz="2400" dirty="0" err="1"/>
              <a:t>proliferation</a:t>
            </a:r>
            <a:r>
              <a:rPr lang="tr-TR" sz="2400" dirty="0"/>
              <a:t> </a:t>
            </a:r>
            <a:r>
              <a:rPr lang="tr-TR" sz="2400" dirty="0" err="1"/>
              <a:t>occurs</a:t>
            </a:r>
            <a:r>
              <a:rPr lang="tr-TR" sz="2400" dirty="0"/>
              <a:t> in </a:t>
            </a:r>
            <a:r>
              <a:rPr lang="tr-TR" sz="2400" dirty="0" err="1"/>
              <a:t>activated</a:t>
            </a:r>
            <a:r>
              <a:rPr lang="tr-TR" sz="2400" dirty="0"/>
              <a:t> T </a:t>
            </a:r>
            <a:r>
              <a:rPr lang="tr-TR" sz="2400" dirty="0" err="1"/>
              <a:t>cells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other</a:t>
            </a:r>
            <a:r>
              <a:rPr lang="tr-TR" sz="2400" dirty="0"/>
              <a:t> </a:t>
            </a:r>
            <a:r>
              <a:rPr lang="tr-TR" sz="2400" dirty="0" err="1"/>
              <a:t>cells</a:t>
            </a:r>
            <a:r>
              <a:rPr lang="tr-TR" sz="2400" dirty="0"/>
              <a:t> (</a:t>
            </a:r>
            <a:r>
              <a:rPr lang="tr-TR" sz="2400" dirty="0" err="1"/>
              <a:t>monocyte</a:t>
            </a:r>
            <a:r>
              <a:rPr lang="tr-TR" sz="2400" dirty="0"/>
              <a:t>, </a:t>
            </a:r>
            <a:r>
              <a:rPr lang="tr-TR" sz="2400" dirty="0" err="1"/>
              <a:t>neutro</a:t>
            </a:r>
            <a:r>
              <a:rPr lang="tr-TR" sz="2400" dirty="0"/>
              <a:t> l, </a:t>
            </a:r>
            <a:r>
              <a:rPr lang="tr-TR" sz="2400" dirty="0" err="1"/>
              <a:t>eosin</a:t>
            </a:r>
            <a:r>
              <a:rPr lang="tr-TR" sz="2400" dirty="0"/>
              <a:t> l, </a:t>
            </a:r>
            <a:r>
              <a:rPr lang="tr-TR" sz="2400" dirty="0" err="1"/>
              <a:t>baso</a:t>
            </a:r>
            <a:r>
              <a:rPr lang="tr-TR" sz="2400" dirty="0"/>
              <a:t> l) </a:t>
            </a:r>
            <a:r>
              <a:rPr lang="tr-TR" sz="2400" dirty="0" err="1"/>
              <a:t>migrate</a:t>
            </a:r>
            <a:r>
              <a:rPr lang="tr-TR" sz="2400" dirty="0"/>
              <a:t> </a:t>
            </a:r>
            <a:r>
              <a:rPr lang="tr-TR" sz="2400" dirty="0" err="1"/>
              <a:t>to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environment</a:t>
            </a:r>
            <a:r>
              <a:rPr lang="tr-TR" sz="2400" dirty="0"/>
              <a:t>. IL-12 </a:t>
            </a:r>
            <a:r>
              <a:rPr lang="tr-TR" sz="2400" dirty="0" err="1"/>
              <a:t>released</a:t>
            </a:r>
            <a:r>
              <a:rPr lang="tr-TR" sz="2400" dirty="0"/>
              <a:t> </a:t>
            </a:r>
            <a:r>
              <a:rPr lang="tr-TR" sz="2400" dirty="0" err="1"/>
              <a:t>from</a:t>
            </a:r>
            <a:r>
              <a:rPr lang="tr-TR" sz="2400" dirty="0"/>
              <a:t> </a:t>
            </a:r>
            <a:r>
              <a:rPr lang="tr-TR" sz="2400" dirty="0" err="1"/>
              <a:t>macrophages</a:t>
            </a:r>
            <a:r>
              <a:rPr lang="tr-TR" sz="2400" dirty="0"/>
              <a:t> </a:t>
            </a:r>
            <a:r>
              <a:rPr lang="tr-TR" sz="2400" dirty="0" err="1"/>
              <a:t>contributes</a:t>
            </a:r>
            <a:r>
              <a:rPr lang="tr-TR" sz="2400" dirty="0"/>
              <a:t> </a:t>
            </a:r>
            <a:r>
              <a:rPr lang="tr-TR" sz="2400" dirty="0" err="1"/>
              <a:t>to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b="1" u="sng" dirty="0" err="1">
                <a:solidFill>
                  <a:srgbClr val="7030A0"/>
                </a:solidFill>
              </a:rPr>
              <a:t>differentiation</a:t>
            </a:r>
            <a:r>
              <a:rPr lang="tr-TR" sz="2400" b="1" u="sng" dirty="0">
                <a:solidFill>
                  <a:srgbClr val="7030A0"/>
                </a:solidFill>
              </a:rPr>
              <a:t> of T </a:t>
            </a:r>
            <a:r>
              <a:rPr lang="tr-TR" sz="2400" b="1" u="sng" dirty="0" err="1">
                <a:solidFill>
                  <a:srgbClr val="7030A0"/>
                </a:solidFill>
              </a:rPr>
              <a:t>lymphocytes</a:t>
            </a:r>
            <a:r>
              <a:rPr lang="tr-TR" sz="2400" b="1" u="sng" dirty="0">
                <a:solidFill>
                  <a:srgbClr val="7030A0"/>
                </a:solidFill>
              </a:rPr>
              <a:t> </a:t>
            </a:r>
            <a:r>
              <a:rPr lang="tr-TR" sz="2400" b="1" u="sng" dirty="0" err="1">
                <a:solidFill>
                  <a:srgbClr val="7030A0"/>
                </a:solidFill>
              </a:rPr>
              <a:t>towards</a:t>
            </a:r>
            <a:r>
              <a:rPr lang="tr-TR" sz="2400" b="1" u="sng" dirty="0">
                <a:solidFill>
                  <a:srgbClr val="7030A0"/>
                </a:solidFill>
              </a:rPr>
              <a:t> Th1.</a:t>
            </a:r>
            <a:endParaRPr sz="2400" b="1" u="sng" dirty="0">
              <a:solidFill>
                <a:srgbClr val="7030A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1237" y="609600"/>
            <a:ext cx="4581525" cy="509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200" spc="25" dirty="0">
                <a:latin typeface="Calibri Light"/>
                <a:cs typeface="Calibri Light"/>
              </a:rPr>
              <a:t>Gran</a:t>
            </a:r>
            <a:r>
              <a:rPr lang="tr-TR" sz="3200" spc="25" dirty="0">
                <a:latin typeface="Calibri Light"/>
                <a:cs typeface="Calibri Light"/>
              </a:rPr>
              <a:t>u</a:t>
            </a:r>
            <a:r>
              <a:rPr sz="3200" spc="25" dirty="0" err="1">
                <a:latin typeface="Calibri Light"/>
                <a:cs typeface="Calibri Light"/>
              </a:rPr>
              <a:t>lamat</a:t>
            </a:r>
            <a:r>
              <a:rPr lang="tr-TR" sz="3200" spc="25" dirty="0" err="1">
                <a:latin typeface="Calibri Light"/>
                <a:cs typeface="Calibri Light"/>
              </a:rPr>
              <a:t>ous</a:t>
            </a:r>
            <a:r>
              <a:rPr sz="3200" spc="20" dirty="0">
                <a:latin typeface="Calibri Light"/>
                <a:cs typeface="Calibri Light"/>
              </a:rPr>
              <a:t> </a:t>
            </a:r>
            <a:r>
              <a:rPr sz="3200" spc="25" dirty="0">
                <a:latin typeface="Calibri Light"/>
                <a:cs typeface="Calibri Light"/>
              </a:rPr>
              <a:t>Rea</a:t>
            </a:r>
            <a:r>
              <a:rPr lang="tr-TR" sz="3200" spc="25" dirty="0" err="1">
                <a:latin typeface="Calibri Light"/>
                <a:cs typeface="Calibri Light"/>
              </a:rPr>
              <a:t>ctions</a:t>
            </a:r>
            <a:endParaRPr sz="3200" dirty="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1828800"/>
            <a:ext cx="7391399" cy="47244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ypersensitivity (Type IV) | Oncohema Key">
            <a:extLst>
              <a:ext uri="{FF2B5EF4-FFF2-40B4-BE49-F238E27FC236}">
                <a16:creationId xmlns:a16="http://schemas.microsoft.com/office/drawing/2014/main" id="{75BF5DE8-5BC8-A14E-967A-99F1B1631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808990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>
            <a:extLst>
              <a:ext uri="{FF2B5EF4-FFF2-40B4-BE49-F238E27FC236}">
                <a16:creationId xmlns:a16="http://schemas.microsoft.com/office/drawing/2014/main" id="{89E913E1-6013-0E42-91D9-9880780CD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Type IV hypersensitivity reaction or Delayed type hypersensitivity (DTH) -  Online Biology … | Type iv hypersensitivity, Hypersensitivity reactions,  Hypersensitivity">
            <a:extLst>
              <a:ext uri="{FF2B5EF4-FFF2-40B4-BE49-F238E27FC236}">
                <a16:creationId xmlns:a16="http://schemas.microsoft.com/office/drawing/2014/main" id="{27D35F5E-5800-1048-827C-5DAF90C8A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9788" y="130324"/>
            <a:ext cx="6804422" cy="6597351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0124" y="714562"/>
            <a:ext cx="4816475" cy="509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200" b="0" spc="30" dirty="0">
                <a:latin typeface="Calibri Light"/>
                <a:cs typeface="Calibri Light"/>
              </a:rPr>
              <a:t>Gran</a:t>
            </a:r>
            <a:r>
              <a:rPr lang="tr-TR" sz="3200" b="0" spc="30" dirty="0">
                <a:latin typeface="Calibri Light"/>
                <a:cs typeface="Calibri Light"/>
              </a:rPr>
              <a:t>u</a:t>
            </a:r>
            <a:r>
              <a:rPr sz="3200" b="0" spc="30" dirty="0" err="1">
                <a:latin typeface="Calibri Light"/>
                <a:cs typeface="Calibri Light"/>
              </a:rPr>
              <a:t>lomat</a:t>
            </a:r>
            <a:r>
              <a:rPr lang="tr-TR" sz="3200" b="0" spc="30" dirty="0" err="1">
                <a:latin typeface="Calibri Light"/>
                <a:cs typeface="Calibri Light"/>
              </a:rPr>
              <a:t>ous</a:t>
            </a:r>
            <a:r>
              <a:rPr sz="3200" b="0" spc="-25" dirty="0">
                <a:latin typeface="Calibri Light"/>
                <a:cs typeface="Calibri Light"/>
              </a:rPr>
              <a:t> </a:t>
            </a:r>
            <a:r>
              <a:rPr lang="tr-TR" sz="3200" b="0" spc="25" dirty="0" err="1">
                <a:latin typeface="Calibri Light"/>
                <a:cs typeface="Calibri Light"/>
              </a:rPr>
              <a:t>Reactions</a:t>
            </a:r>
            <a:endParaRPr sz="3200" dirty="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1183" y="1802209"/>
            <a:ext cx="3122559" cy="356863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4007" y="2081086"/>
            <a:ext cx="4096758" cy="3086224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7676" y="228601"/>
            <a:ext cx="8350884" cy="697627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20"/>
              </a:spcBef>
            </a:pPr>
            <a:r>
              <a:rPr lang="tr-TR" b="0" dirty="0" err="1">
                <a:latin typeface="Times New Roman"/>
                <a:cs typeface="Times New Roman"/>
              </a:rPr>
              <a:t>Tissue</a:t>
            </a:r>
            <a:r>
              <a:rPr lang="tr-TR" b="0" dirty="0">
                <a:latin typeface="Times New Roman"/>
                <a:cs typeface="Times New Roman"/>
              </a:rPr>
              <a:t> </a:t>
            </a:r>
            <a:r>
              <a:rPr lang="tr-TR" b="0" dirty="0" err="1">
                <a:latin typeface="Times New Roman"/>
                <a:cs typeface="Times New Roman"/>
              </a:rPr>
              <a:t>damages</a:t>
            </a:r>
            <a:endParaRPr b="0" spc="-5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640" y="1278635"/>
            <a:ext cx="8376920" cy="13501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algn="just">
              <a:lnSpc>
                <a:spcPct val="150000"/>
              </a:lnSpc>
              <a:spcBef>
                <a:spcPts val="100"/>
              </a:spcBef>
              <a:tabLst>
                <a:tab pos="631825" algn="l"/>
                <a:tab pos="1746250" algn="l"/>
                <a:tab pos="2585085" algn="l"/>
                <a:tab pos="2966085" algn="l"/>
                <a:tab pos="3368040" algn="l"/>
                <a:tab pos="4143375" algn="l"/>
                <a:tab pos="5358130" algn="l"/>
                <a:tab pos="6005830" algn="l"/>
                <a:tab pos="6927215" algn="l"/>
                <a:tab pos="7192645" algn="l"/>
              </a:tabLst>
            </a:pPr>
            <a:r>
              <a:rPr lang="tr-TR" sz="2000" dirty="0" err="1"/>
              <a:t>Tissue</a:t>
            </a:r>
            <a:r>
              <a:rPr lang="tr-TR" sz="2000" dirty="0"/>
              <a:t> </a:t>
            </a:r>
            <a:r>
              <a:rPr lang="tr-TR" sz="2000" dirty="0" err="1"/>
              <a:t>damage</a:t>
            </a:r>
            <a:r>
              <a:rPr lang="tr-TR" sz="2000" dirty="0"/>
              <a:t> in T </a:t>
            </a:r>
            <a:r>
              <a:rPr lang="tr-TR" sz="2000" dirty="0" err="1"/>
              <a:t>cell-mediated</a:t>
            </a:r>
            <a:r>
              <a:rPr lang="tr-TR" sz="2000" dirty="0"/>
              <a:t> </a:t>
            </a:r>
            <a:r>
              <a:rPr lang="tr-TR" sz="2000" dirty="0" err="1"/>
              <a:t>diseases</a:t>
            </a:r>
            <a:r>
              <a:rPr lang="tr-TR" sz="2000" dirty="0"/>
              <a:t> is </a:t>
            </a:r>
            <a:r>
              <a:rPr lang="tr-TR" sz="2000" dirty="0" err="1"/>
              <a:t>either</a:t>
            </a:r>
            <a:r>
              <a:rPr lang="tr-TR" sz="2000" dirty="0"/>
              <a:t> CD4+ T </a:t>
            </a:r>
            <a:r>
              <a:rPr lang="tr-TR" sz="2000" dirty="0" err="1"/>
              <a:t>cell-mediated</a:t>
            </a:r>
            <a:r>
              <a:rPr lang="tr-TR" sz="2000" dirty="0"/>
              <a:t> </a:t>
            </a:r>
            <a:r>
              <a:rPr lang="tr-TR" sz="2000" dirty="0" err="1"/>
              <a:t>delayed-type</a:t>
            </a:r>
            <a:r>
              <a:rPr lang="tr-TR" sz="2000" dirty="0"/>
              <a:t> </a:t>
            </a:r>
            <a:r>
              <a:rPr lang="tr-TR" sz="2000" dirty="0" err="1"/>
              <a:t>hypersensitivity</a:t>
            </a:r>
            <a:r>
              <a:rPr lang="tr-TR" sz="2000" dirty="0"/>
              <a:t> </a:t>
            </a:r>
            <a:r>
              <a:rPr lang="tr-TR" sz="2000" dirty="0" err="1"/>
              <a:t>response</a:t>
            </a:r>
            <a:r>
              <a:rPr lang="tr-TR" sz="2000" dirty="0"/>
              <a:t> </a:t>
            </a:r>
            <a:r>
              <a:rPr lang="tr-TR" sz="2000" dirty="0" err="1"/>
              <a:t>or</a:t>
            </a:r>
            <a:r>
              <a:rPr lang="tr-TR" sz="2000" dirty="0"/>
              <a:t> </a:t>
            </a:r>
            <a:r>
              <a:rPr lang="tr-TR" sz="2000" dirty="0" err="1"/>
              <a:t>host</a:t>
            </a:r>
            <a:r>
              <a:rPr lang="tr-TR" sz="2000" dirty="0"/>
              <a:t> </a:t>
            </a:r>
            <a:r>
              <a:rPr lang="tr-TR" sz="2000" dirty="0" err="1"/>
              <a:t>cells</a:t>
            </a:r>
            <a:r>
              <a:rPr lang="tr-TR" sz="2000" dirty="0"/>
              <a:t>' CD8+ </a:t>
            </a:r>
            <a:r>
              <a:rPr lang="tr-TR" sz="2000" dirty="0" err="1"/>
              <a:t>cytolytic</a:t>
            </a:r>
            <a:r>
              <a:rPr lang="tr-TR" sz="2000" dirty="0"/>
              <a:t> T </a:t>
            </a:r>
            <a:r>
              <a:rPr lang="tr-TR" sz="2000" dirty="0" err="1"/>
              <a:t>lymphocytes</a:t>
            </a:r>
            <a:r>
              <a:rPr lang="tr-TR" sz="2000" dirty="0"/>
              <a:t> </a:t>
            </a:r>
            <a:r>
              <a:rPr lang="tr-TR" sz="2000" dirty="0" err="1"/>
              <a:t>formed</a:t>
            </a:r>
            <a:r>
              <a:rPr lang="tr-TR" sz="2000" dirty="0"/>
              <a:t> </a:t>
            </a:r>
            <a:r>
              <a:rPr lang="tr-TR" sz="2000" dirty="0" err="1"/>
              <a:t>by</a:t>
            </a:r>
            <a:r>
              <a:rPr lang="tr-TR" sz="2000" dirty="0"/>
              <a:t> </a:t>
            </a:r>
            <a:r>
              <a:rPr lang="tr-TR" sz="2000" dirty="0" err="1"/>
              <a:t>its</a:t>
            </a:r>
            <a:r>
              <a:rPr lang="tr-TR" sz="2000" dirty="0"/>
              <a:t> </a:t>
            </a:r>
            <a:r>
              <a:rPr lang="tr-TR" sz="2000" dirty="0" err="1"/>
              <a:t>breakdown</a:t>
            </a:r>
            <a:r>
              <a:rPr lang="tr-TR" sz="2000" dirty="0"/>
              <a:t>.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7676" y="2743199"/>
            <a:ext cx="8350884" cy="4079631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6031"/>
            <a:ext cx="9144000" cy="56059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5000" y="762000"/>
            <a:ext cx="493141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tr-TR" spc="40" dirty="0" err="1">
                <a:latin typeface="Calibri Light"/>
                <a:cs typeface="Calibri Light"/>
              </a:rPr>
              <a:t>Type</a:t>
            </a:r>
            <a:r>
              <a:rPr lang="tr-TR" spc="40" dirty="0">
                <a:latin typeface="Calibri Light"/>
                <a:cs typeface="Calibri Light"/>
              </a:rPr>
              <a:t> 2 </a:t>
            </a:r>
            <a:r>
              <a:rPr lang="tr-TR" spc="40" dirty="0" err="1">
                <a:latin typeface="Calibri Light"/>
                <a:cs typeface="Calibri Light"/>
              </a:rPr>
              <a:t>Hipersensitivity</a:t>
            </a:r>
            <a:endParaRPr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1985" y="1771650"/>
            <a:ext cx="7860030" cy="3169329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84150" marR="5080" indent="-171450" algn="just">
              <a:lnSpc>
                <a:spcPct val="150400"/>
              </a:lnSpc>
              <a:spcBef>
                <a:spcPts val="35"/>
              </a:spcBef>
              <a:buFont typeface="Arial MT"/>
              <a:buChar char="•"/>
              <a:tabLst>
                <a:tab pos="184150" algn="l"/>
              </a:tabLst>
            </a:pPr>
            <a:r>
              <a:rPr lang="tr-TR" sz="2800" dirty="0" err="1"/>
              <a:t>Antibodies</a:t>
            </a:r>
            <a:r>
              <a:rPr lang="tr-TR" sz="2800" dirty="0"/>
              <a:t> </a:t>
            </a:r>
            <a:r>
              <a:rPr lang="tr-TR" sz="2800" dirty="0" err="1"/>
              <a:t>against</a:t>
            </a:r>
            <a:r>
              <a:rPr lang="tr-TR" sz="2800" dirty="0"/>
              <a:t> </a:t>
            </a:r>
            <a:r>
              <a:rPr lang="tr-TR" sz="2800" dirty="0" err="1"/>
              <a:t>certain</a:t>
            </a:r>
            <a:r>
              <a:rPr lang="tr-TR" sz="2800" dirty="0"/>
              <a:t> </a:t>
            </a:r>
            <a:r>
              <a:rPr lang="tr-TR" sz="2800" dirty="0" err="1"/>
              <a:t>cells</a:t>
            </a:r>
            <a:r>
              <a:rPr lang="tr-TR" sz="2800" dirty="0"/>
              <a:t> </a:t>
            </a:r>
            <a:r>
              <a:rPr lang="tr-TR" sz="2800" dirty="0" err="1"/>
              <a:t>or</a:t>
            </a:r>
            <a:r>
              <a:rPr lang="tr-TR" sz="2800" dirty="0"/>
              <a:t> </a:t>
            </a:r>
            <a:r>
              <a:rPr lang="tr-TR" sz="2800" dirty="0" err="1"/>
              <a:t>tissues</a:t>
            </a:r>
            <a:r>
              <a:rPr lang="tr-TR" sz="2800" dirty="0"/>
              <a:t> can </a:t>
            </a:r>
            <a:r>
              <a:rPr lang="tr-TR" sz="2800" dirty="0" err="1"/>
              <a:t>damage</a:t>
            </a:r>
            <a:r>
              <a:rPr lang="tr-TR" sz="2800" dirty="0"/>
              <a:t> </a:t>
            </a:r>
            <a:r>
              <a:rPr lang="tr-TR" sz="2800" dirty="0" err="1"/>
              <a:t>these</a:t>
            </a:r>
            <a:r>
              <a:rPr lang="tr-TR" sz="2800" dirty="0"/>
              <a:t> </a:t>
            </a:r>
            <a:r>
              <a:rPr lang="tr-TR" sz="2800" dirty="0" err="1"/>
              <a:t>cells</a:t>
            </a:r>
            <a:r>
              <a:rPr lang="tr-TR" sz="2800" dirty="0"/>
              <a:t> </a:t>
            </a:r>
            <a:r>
              <a:rPr lang="tr-TR" sz="2800" dirty="0" err="1"/>
              <a:t>or</a:t>
            </a:r>
            <a:r>
              <a:rPr lang="tr-TR" sz="2800" dirty="0"/>
              <a:t> </a:t>
            </a:r>
            <a:r>
              <a:rPr lang="tr-TR" sz="2800" dirty="0" err="1"/>
              <a:t>tissues</a:t>
            </a:r>
            <a:r>
              <a:rPr lang="tr-TR" sz="2800" dirty="0"/>
              <a:t> </a:t>
            </a:r>
            <a:r>
              <a:rPr lang="tr-TR" sz="2800" dirty="0" err="1"/>
              <a:t>or</a:t>
            </a:r>
            <a:r>
              <a:rPr lang="tr-TR" sz="2800" dirty="0"/>
              <a:t> </a:t>
            </a:r>
            <a:r>
              <a:rPr lang="tr-TR" sz="2800" dirty="0" err="1"/>
              <a:t>impair</a:t>
            </a:r>
            <a:r>
              <a:rPr lang="tr-TR" sz="2800" dirty="0"/>
              <a:t> </a:t>
            </a:r>
            <a:r>
              <a:rPr lang="tr-TR" sz="2800" dirty="0" err="1"/>
              <a:t>their</a:t>
            </a:r>
            <a:r>
              <a:rPr lang="tr-TR" sz="2800" dirty="0"/>
              <a:t> </a:t>
            </a:r>
            <a:r>
              <a:rPr lang="tr-TR" sz="2800" dirty="0" err="1"/>
              <a:t>function</a:t>
            </a:r>
            <a:r>
              <a:rPr lang="tr-TR" sz="2800" dirty="0"/>
              <a:t>. </a:t>
            </a:r>
          </a:p>
          <a:p>
            <a:pPr marL="184150" marR="5080" indent="-171450" algn="just">
              <a:lnSpc>
                <a:spcPct val="150400"/>
              </a:lnSpc>
              <a:spcBef>
                <a:spcPts val="35"/>
              </a:spcBef>
              <a:buFont typeface="Arial MT"/>
              <a:buChar char="•"/>
              <a:tabLst>
                <a:tab pos="184150" algn="l"/>
              </a:tabLst>
            </a:pPr>
            <a:r>
              <a:rPr lang="tr-TR" sz="2800" b="1" u="sng" dirty="0" err="1">
                <a:solidFill>
                  <a:srgbClr val="E02391"/>
                </a:solidFill>
              </a:rPr>
              <a:t>These</a:t>
            </a:r>
            <a:r>
              <a:rPr lang="tr-TR" sz="2800" b="1" u="sng" dirty="0">
                <a:solidFill>
                  <a:srgbClr val="E02391"/>
                </a:solidFill>
              </a:rPr>
              <a:t> </a:t>
            </a:r>
            <a:r>
              <a:rPr lang="tr-TR" sz="2800" b="1" u="sng" dirty="0" err="1">
                <a:solidFill>
                  <a:srgbClr val="E02391"/>
                </a:solidFill>
              </a:rPr>
              <a:t>diseases</a:t>
            </a:r>
            <a:r>
              <a:rPr lang="tr-TR" sz="2800" b="1" u="sng" dirty="0">
                <a:solidFill>
                  <a:srgbClr val="E02391"/>
                </a:solidFill>
              </a:rPr>
              <a:t> </a:t>
            </a:r>
            <a:r>
              <a:rPr lang="tr-TR" sz="2800" b="1" u="sng" dirty="0" err="1">
                <a:solidFill>
                  <a:srgbClr val="E02391"/>
                </a:solidFill>
              </a:rPr>
              <a:t>are</a:t>
            </a:r>
            <a:r>
              <a:rPr lang="tr-TR" sz="2800" b="1" u="sng" dirty="0">
                <a:solidFill>
                  <a:srgbClr val="E02391"/>
                </a:solidFill>
              </a:rPr>
              <a:t> </a:t>
            </a:r>
            <a:r>
              <a:rPr lang="tr-TR" sz="2800" b="1" u="sng" dirty="0" err="1">
                <a:solidFill>
                  <a:srgbClr val="E02391"/>
                </a:solidFill>
              </a:rPr>
              <a:t>called</a:t>
            </a:r>
            <a:r>
              <a:rPr lang="tr-TR" sz="2800" b="1" u="sng" dirty="0">
                <a:solidFill>
                  <a:srgbClr val="E02391"/>
                </a:solidFill>
              </a:rPr>
              <a:t> </a:t>
            </a:r>
            <a:r>
              <a:rPr lang="tr-TR" sz="2800" b="1" u="sng" dirty="0" err="1">
                <a:solidFill>
                  <a:srgbClr val="E02391"/>
                </a:solidFill>
              </a:rPr>
              <a:t>antibody-mediated</a:t>
            </a:r>
            <a:r>
              <a:rPr lang="tr-TR" sz="2800" b="1" u="sng" dirty="0">
                <a:solidFill>
                  <a:srgbClr val="E02391"/>
                </a:solidFill>
              </a:rPr>
              <a:t> (</a:t>
            </a:r>
            <a:r>
              <a:rPr lang="tr-TR" sz="2800" b="1" u="sng" dirty="0" err="1">
                <a:solidFill>
                  <a:srgbClr val="E02391"/>
                </a:solidFill>
              </a:rPr>
              <a:t>type</a:t>
            </a:r>
            <a:r>
              <a:rPr lang="tr-TR" sz="2800" b="1" u="sng" dirty="0">
                <a:solidFill>
                  <a:srgbClr val="E02391"/>
                </a:solidFill>
              </a:rPr>
              <a:t> II </a:t>
            </a:r>
            <a:r>
              <a:rPr lang="tr-TR" sz="2800" b="1" u="sng" dirty="0" err="1">
                <a:solidFill>
                  <a:srgbClr val="E02391"/>
                </a:solidFill>
              </a:rPr>
              <a:t>hypersensitivity</a:t>
            </a:r>
            <a:r>
              <a:rPr lang="tr-TR" sz="2800" b="1" u="sng" dirty="0">
                <a:solidFill>
                  <a:srgbClr val="E02391"/>
                </a:solidFill>
              </a:rPr>
              <a:t>) </a:t>
            </a:r>
            <a:r>
              <a:rPr lang="tr-TR" sz="2800" b="1" u="sng" dirty="0" err="1">
                <a:solidFill>
                  <a:srgbClr val="E02391"/>
                </a:solidFill>
              </a:rPr>
              <a:t>diseases</a:t>
            </a:r>
            <a:r>
              <a:rPr lang="tr-TR" sz="2800" b="1" u="sng" dirty="0">
                <a:solidFill>
                  <a:srgbClr val="E02391"/>
                </a:solidFill>
              </a:rPr>
              <a:t>.</a:t>
            </a:r>
            <a:endParaRPr sz="2800" b="1" u="sng" dirty="0">
              <a:solidFill>
                <a:srgbClr val="E0239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9413" y="216073"/>
            <a:ext cx="8467594" cy="63444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8400" y="609600"/>
            <a:ext cx="439007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pc="40" dirty="0" err="1">
                <a:latin typeface="Calibri Light"/>
                <a:cs typeface="Calibri Light"/>
              </a:rPr>
              <a:t>Type</a:t>
            </a:r>
            <a:r>
              <a:rPr lang="tr-TR" spc="40" dirty="0">
                <a:latin typeface="Calibri Light"/>
                <a:cs typeface="Calibri Light"/>
              </a:rPr>
              <a:t> 3 </a:t>
            </a:r>
            <a:r>
              <a:rPr lang="tr-TR" spc="40" dirty="0" err="1">
                <a:latin typeface="Calibri Light"/>
                <a:cs typeface="Calibri Light"/>
              </a:rPr>
              <a:t>Hipersensitivity</a:t>
            </a:r>
            <a:endParaRPr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390" y="1777491"/>
            <a:ext cx="7622540" cy="41801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150" marR="5080" indent="-171450" algn="just">
              <a:lnSpc>
                <a:spcPct val="139800"/>
              </a:lnSpc>
              <a:spcBef>
                <a:spcPts val="105"/>
              </a:spcBef>
              <a:buFont typeface="Arial MT"/>
              <a:buChar char="•"/>
              <a:tabLst>
                <a:tab pos="184150" algn="l"/>
              </a:tabLst>
            </a:pPr>
            <a:r>
              <a:rPr lang="tr-TR" sz="2800" dirty="0" err="1"/>
              <a:t>Sometimes</a:t>
            </a:r>
            <a:r>
              <a:rPr lang="tr-TR" sz="2800" dirty="0"/>
              <a:t> </a:t>
            </a:r>
            <a:r>
              <a:rPr lang="tr-TR" sz="2800" dirty="0" err="1"/>
              <a:t>antibodies</a:t>
            </a:r>
            <a:r>
              <a:rPr lang="tr-TR" sz="2800" dirty="0"/>
              <a:t> </a:t>
            </a:r>
            <a:r>
              <a:rPr lang="tr-TR" sz="2800" dirty="0" err="1"/>
              <a:t>against</a:t>
            </a:r>
            <a:r>
              <a:rPr lang="tr-TR" sz="2800" dirty="0"/>
              <a:t> </a:t>
            </a:r>
            <a:r>
              <a:rPr lang="tr-TR" sz="2800" dirty="0" err="1"/>
              <a:t>soluble</a:t>
            </a:r>
            <a:r>
              <a:rPr lang="tr-TR" sz="2800" dirty="0"/>
              <a:t> </a:t>
            </a:r>
            <a:r>
              <a:rPr lang="tr-TR" sz="2800" dirty="0" err="1"/>
              <a:t>antigens</a:t>
            </a:r>
            <a:r>
              <a:rPr lang="tr-TR" sz="2800" dirty="0"/>
              <a:t> can form </a:t>
            </a:r>
            <a:r>
              <a:rPr lang="tr-TR" sz="2800" b="1" dirty="0" err="1">
                <a:solidFill>
                  <a:srgbClr val="7030A0"/>
                </a:solidFill>
              </a:rPr>
              <a:t>complexes</a:t>
            </a:r>
            <a:r>
              <a:rPr lang="tr-TR" sz="2800" dirty="0"/>
              <a:t> </a:t>
            </a:r>
            <a:r>
              <a:rPr lang="tr-TR" sz="2800" dirty="0" err="1"/>
              <a:t>with</a:t>
            </a:r>
            <a:r>
              <a:rPr lang="tr-TR" sz="2800" dirty="0"/>
              <a:t> </a:t>
            </a:r>
            <a:r>
              <a:rPr lang="tr-TR" sz="2800" dirty="0" err="1"/>
              <a:t>these</a:t>
            </a:r>
            <a:r>
              <a:rPr lang="tr-TR" sz="2800" dirty="0"/>
              <a:t> </a:t>
            </a:r>
            <a:r>
              <a:rPr lang="tr-TR" sz="2800" dirty="0" err="1"/>
              <a:t>antigens</a:t>
            </a:r>
            <a:r>
              <a:rPr lang="tr-TR" sz="2800" dirty="0"/>
              <a:t>, </a:t>
            </a:r>
            <a:r>
              <a:rPr lang="tr-TR" sz="2800" dirty="0" err="1"/>
              <a:t>and</a:t>
            </a:r>
            <a:r>
              <a:rPr lang="tr-TR" sz="2800" dirty="0"/>
              <a:t>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immune</a:t>
            </a:r>
            <a:r>
              <a:rPr lang="tr-TR" sz="2800" dirty="0"/>
              <a:t> </a:t>
            </a:r>
            <a:r>
              <a:rPr lang="tr-TR" sz="2800" dirty="0" err="1"/>
              <a:t>complexes</a:t>
            </a:r>
            <a:r>
              <a:rPr lang="tr-TR" sz="2800" dirty="0"/>
              <a:t> </a:t>
            </a:r>
            <a:r>
              <a:rPr lang="tr-TR" sz="2800" dirty="0" err="1"/>
              <a:t>formed</a:t>
            </a:r>
            <a:r>
              <a:rPr lang="tr-TR" sz="2800" dirty="0"/>
              <a:t> can </a:t>
            </a:r>
            <a:r>
              <a:rPr lang="tr-TR" sz="2800" dirty="0" err="1"/>
              <a:t>accumulate</a:t>
            </a:r>
            <a:r>
              <a:rPr lang="tr-TR" sz="2800" dirty="0"/>
              <a:t> in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vessels</a:t>
            </a:r>
            <a:r>
              <a:rPr lang="tr-TR" sz="2800" dirty="0"/>
              <a:t> of </a:t>
            </a:r>
            <a:r>
              <a:rPr lang="tr-TR" sz="2800" dirty="0" err="1"/>
              <a:t>various</a:t>
            </a:r>
            <a:r>
              <a:rPr lang="tr-TR" sz="2800" dirty="0"/>
              <a:t> </a:t>
            </a:r>
            <a:r>
              <a:rPr lang="tr-TR" sz="2800" dirty="0" err="1"/>
              <a:t>tissues</a:t>
            </a:r>
            <a:r>
              <a:rPr lang="tr-TR" sz="2800" dirty="0"/>
              <a:t> </a:t>
            </a:r>
            <a:r>
              <a:rPr lang="tr-TR" sz="2800" dirty="0" err="1"/>
              <a:t>and</a:t>
            </a:r>
            <a:r>
              <a:rPr lang="tr-TR" sz="2800" dirty="0"/>
              <a:t> </a:t>
            </a:r>
            <a:r>
              <a:rPr lang="tr-TR" sz="2800" dirty="0" err="1"/>
              <a:t>cause</a:t>
            </a:r>
            <a:r>
              <a:rPr lang="tr-TR" sz="2800" dirty="0"/>
              <a:t> </a:t>
            </a:r>
            <a:r>
              <a:rPr lang="tr-TR" sz="2800" dirty="0" err="1"/>
              <a:t>inflammation</a:t>
            </a:r>
            <a:r>
              <a:rPr lang="tr-TR" sz="2800" dirty="0"/>
              <a:t> </a:t>
            </a:r>
            <a:r>
              <a:rPr lang="tr-TR" sz="2800" dirty="0" err="1"/>
              <a:t>and</a:t>
            </a:r>
            <a:r>
              <a:rPr lang="tr-TR" sz="2800" dirty="0"/>
              <a:t> </a:t>
            </a:r>
            <a:r>
              <a:rPr lang="tr-TR" sz="2800" dirty="0" err="1"/>
              <a:t>tissue</a:t>
            </a:r>
            <a:r>
              <a:rPr lang="tr-TR" sz="2800" dirty="0"/>
              <a:t> </a:t>
            </a:r>
            <a:r>
              <a:rPr lang="tr-TR" sz="2800" dirty="0" err="1"/>
              <a:t>damage</a:t>
            </a:r>
            <a:r>
              <a:rPr lang="tr-TR" sz="2800" dirty="0"/>
              <a:t>. </a:t>
            </a:r>
          </a:p>
          <a:p>
            <a:pPr marL="184150" marR="5080" indent="-171450" algn="just">
              <a:lnSpc>
                <a:spcPct val="139800"/>
              </a:lnSpc>
              <a:spcBef>
                <a:spcPts val="105"/>
              </a:spcBef>
              <a:buFont typeface="Arial MT"/>
              <a:buChar char="•"/>
              <a:tabLst>
                <a:tab pos="184150" algn="l"/>
              </a:tabLst>
            </a:pPr>
            <a:r>
              <a:rPr lang="tr-TR" sz="2800" b="1" u="sng" dirty="0" err="1">
                <a:solidFill>
                  <a:srgbClr val="E02391"/>
                </a:solidFill>
              </a:rPr>
              <a:t>These</a:t>
            </a:r>
            <a:r>
              <a:rPr lang="tr-TR" sz="2800" b="1" u="sng" dirty="0">
                <a:solidFill>
                  <a:srgbClr val="E02391"/>
                </a:solidFill>
              </a:rPr>
              <a:t> </a:t>
            </a:r>
            <a:r>
              <a:rPr lang="tr-TR" sz="2800" b="1" u="sng" dirty="0" err="1">
                <a:solidFill>
                  <a:srgbClr val="E02391"/>
                </a:solidFill>
              </a:rPr>
              <a:t>types</a:t>
            </a:r>
            <a:r>
              <a:rPr lang="tr-TR" sz="2800" b="1" u="sng" dirty="0">
                <a:solidFill>
                  <a:srgbClr val="E02391"/>
                </a:solidFill>
              </a:rPr>
              <a:t> of </a:t>
            </a:r>
            <a:r>
              <a:rPr lang="tr-TR" sz="2800" b="1" u="sng" dirty="0" err="1">
                <a:solidFill>
                  <a:srgbClr val="E02391"/>
                </a:solidFill>
              </a:rPr>
              <a:t>diseases</a:t>
            </a:r>
            <a:r>
              <a:rPr lang="tr-TR" sz="2800" b="1" u="sng" dirty="0">
                <a:solidFill>
                  <a:srgbClr val="E02391"/>
                </a:solidFill>
              </a:rPr>
              <a:t> </a:t>
            </a:r>
            <a:r>
              <a:rPr lang="tr-TR" sz="2800" b="1" u="sng" dirty="0" err="1">
                <a:solidFill>
                  <a:srgbClr val="E02391"/>
                </a:solidFill>
              </a:rPr>
              <a:t>are</a:t>
            </a:r>
            <a:r>
              <a:rPr lang="tr-TR" sz="2800" b="1" u="sng" dirty="0">
                <a:solidFill>
                  <a:srgbClr val="E02391"/>
                </a:solidFill>
              </a:rPr>
              <a:t> </a:t>
            </a:r>
            <a:r>
              <a:rPr lang="tr-TR" sz="2800" b="1" u="sng" dirty="0" err="1">
                <a:solidFill>
                  <a:srgbClr val="E02391"/>
                </a:solidFill>
              </a:rPr>
              <a:t>also</a:t>
            </a:r>
            <a:r>
              <a:rPr lang="tr-TR" sz="2800" b="1" u="sng" dirty="0">
                <a:solidFill>
                  <a:srgbClr val="E02391"/>
                </a:solidFill>
              </a:rPr>
              <a:t> </a:t>
            </a:r>
            <a:r>
              <a:rPr lang="tr-TR" sz="2800" b="1" u="sng" dirty="0" err="1">
                <a:solidFill>
                  <a:srgbClr val="E02391"/>
                </a:solidFill>
              </a:rPr>
              <a:t>called</a:t>
            </a:r>
            <a:r>
              <a:rPr lang="tr-TR" sz="2800" b="1" u="sng" dirty="0">
                <a:solidFill>
                  <a:srgbClr val="E02391"/>
                </a:solidFill>
              </a:rPr>
              <a:t> </a:t>
            </a:r>
            <a:r>
              <a:rPr lang="tr-TR" sz="2800" b="1" u="sng" dirty="0" err="1">
                <a:solidFill>
                  <a:srgbClr val="E02391"/>
                </a:solidFill>
              </a:rPr>
              <a:t>immune</a:t>
            </a:r>
            <a:r>
              <a:rPr lang="tr-TR" sz="2800" b="1" u="sng" dirty="0">
                <a:solidFill>
                  <a:srgbClr val="E02391"/>
                </a:solidFill>
              </a:rPr>
              <a:t> </a:t>
            </a:r>
            <a:r>
              <a:rPr lang="tr-TR" sz="2800" b="1" u="sng" dirty="0" err="1">
                <a:solidFill>
                  <a:srgbClr val="E02391"/>
                </a:solidFill>
              </a:rPr>
              <a:t>complex</a:t>
            </a:r>
            <a:r>
              <a:rPr lang="tr-TR" sz="2800" b="1" u="sng" dirty="0">
                <a:solidFill>
                  <a:srgbClr val="E02391"/>
                </a:solidFill>
              </a:rPr>
              <a:t> </a:t>
            </a:r>
            <a:r>
              <a:rPr lang="tr-TR" sz="2800" b="1" u="sng" dirty="0" err="1">
                <a:solidFill>
                  <a:srgbClr val="E02391"/>
                </a:solidFill>
              </a:rPr>
              <a:t>diseases</a:t>
            </a:r>
            <a:r>
              <a:rPr lang="tr-TR" sz="2800" b="1" u="sng" dirty="0">
                <a:solidFill>
                  <a:srgbClr val="E02391"/>
                </a:solidFill>
              </a:rPr>
              <a:t> (</a:t>
            </a:r>
            <a:r>
              <a:rPr lang="tr-TR" sz="2800" b="1" u="sng" dirty="0" err="1">
                <a:solidFill>
                  <a:srgbClr val="E02391"/>
                </a:solidFill>
              </a:rPr>
              <a:t>type</a:t>
            </a:r>
            <a:r>
              <a:rPr lang="tr-TR" sz="2800" b="1" u="sng" dirty="0">
                <a:solidFill>
                  <a:srgbClr val="E02391"/>
                </a:solidFill>
              </a:rPr>
              <a:t> III </a:t>
            </a:r>
            <a:r>
              <a:rPr lang="tr-TR" sz="2800" b="1" u="sng" dirty="0" err="1">
                <a:solidFill>
                  <a:srgbClr val="E02391"/>
                </a:solidFill>
              </a:rPr>
              <a:t>hypersensitivity</a:t>
            </a:r>
            <a:r>
              <a:rPr lang="tr-TR" sz="2800" b="1" u="sng" dirty="0">
                <a:solidFill>
                  <a:srgbClr val="E02391"/>
                </a:solidFill>
              </a:rPr>
              <a:t>).</a:t>
            </a:r>
            <a:endParaRPr sz="2800" b="1" u="sng" dirty="0">
              <a:solidFill>
                <a:srgbClr val="E0239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7469" y="685800"/>
            <a:ext cx="439293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pc="40" dirty="0" err="1">
                <a:latin typeface="Calibri Light"/>
                <a:cs typeface="Calibri Light"/>
              </a:rPr>
              <a:t>Type</a:t>
            </a:r>
            <a:r>
              <a:rPr lang="tr-TR" spc="40" dirty="0">
                <a:latin typeface="Calibri Light"/>
                <a:cs typeface="Calibri Light"/>
              </a:rPr>
              <a:t> 4 </a:t>
            </a:r>
            <a:r>
              <a:rPr lang="tr-TR" spc="40" dirty="0" err="1">
                <a:latin typeface="Calibri Light"/>
                <a:cs typeface="Calibri Light"/>
              </a:rPr>
              <a:t>Hipersensitivity</a:t>
            </a:r>
            <a:endParaRPr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5800" y="1752600"/>
            <a:ext cx="8072120" cy="33520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marR="5715" indent="-171450" algn="just">
              <a:lnSpc>
                <a:spcPct val="200000"/>
              </a:lnSpc>
              <a:spcBef>
                <a:spcPts val="100"/>
              </a:spcBef>
              <a:buFont typeface="Arial MT"/>
              <a:buChar char="•"/>
              <a:tabLst>
                <a:tab pos="184150" algn="l"/>
                <a:tab pos="820419" algn="l"/>
                <a:tab pos="2222500" algn="l"/>
                <a:tab pos="2663825" algn="l"/>
                <a:tab pos="3975735" algn="l"/>
                <a:tab pos="4260215" algn="l"/>
                <a:tab pos="6103620" algn="l"/>
                <a:tab pos="7686040" algn="l"/>
              </a:tabLst>
            </a:pPr>
            <a:r>
              <a:rPr lang="tr-TR" sz="2800" dirty="0" err="1"/>
              <a:t>Some</a:t>
            </a:r>
            <a:r>
              <a:rPr lang="tr-TR" sz="2800" dirty="0"/>
              <a:t> </a:t>
            </a:r>
            <a:r>
              <a:rPr lang="tr-TR" sz="2800" dirty="0" err="1"/>
              <a:t>diseases</a:t>
            </a:r>
            <a:r>
              <a:rPr lang="tr-TR" sz="2800" dirty="0"/>
              <a:t> </a:t>
            </a:r>
            <a:r>
              <a:rPr lang="tr-TR" sz="2800" dirty="0" err="1"/>
              <a:t>also</a:t>
            </a:r>
            <a:r>
              <a:rPr lang="tr-TR" sz="2800" dirty="0"/>
              <a:t> </a:t>
            </a:r>
            <a:r>
              <a:rPr lang="tr-TR" sz="2800" dirty="0" err="1"/>
              <a:t>develop</a:t>
            </a:r>
            <a:r>
              <a:rPr lang="tr-TR" sz="2800" dirty="0"/>
              <a:t> as a </a:t>
            </a:r>
            <a:r>
              <a:rPr lang="tr-TR" sz="2800" dirty="0" err="1"/>
              <a:t>result</a:t>
            </a:r>
            <a:r>
              <a:rPr lang="tr-TR" sz="2800" dirty="0"/>
              <a:t> of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reactions</a:t>
            </a:r>
            <a:r>
              <a:rPr lang="tr-TR" sz="2800" dirty="0"/>
              <a:t> of </a:t>
            </a:r>
            <a:r>
              <a:rPr lang="tr-TR" sz="2800" b="1" dirty="0">
                <a:solidFill>
                  <a:srgbClr val="E02391"/>
                </a:solidFill>
              </a:rPr>
              <a:t>T </a:t>
            </a:r>
            <a:r>
              <a:rPr lang="tr-TR" sz="2800" b="1" dirty="0" err="1">
                <a:solidFill>
                  <a:srgbClr val="E02391"/>
                </a:solidFill>
              </a:rPr>
              <a:t>lymphocytes</a:t>
            </a:r>
            <a:r>
              <a:rPr lang="tr-TR" sz="2800" dirty="0"/>
              <a:t> </a:t>
            </a:r>
            <a:r>
              <a:rPr lang="tr-TR" sz="2800" dirty="0" err="1"/>
              <a:t>to</a:t>
            </a:r>
            <a:r>
              <a:rPr lang="tr-TR" sz="2800" dirty="0"/>
              <a:t> self-</a:t>
            </a:r>
            <a:r>
              <a:rPr lang="tr-TR" sz="2800" dirty="0" err="1"/>
              <a:t>antigens</a:t>
            </a:r>
            <a:r>
              <a:rPr lang="tr-TR" sz="2800" dirty="0"/>
              <a:t> in </a:t>
            </a:r>
            <a:r>
              <a:rPr lang="tr-TR" sz="2800" dirty="0" err="1"/>
              <a:t>tissues</a:t>
            </a:r>
            <a:r>
              <a:rPr lang="tr-TR" sz="2800" dirty="0"/>
              <a:t>. </a:t>
            </a:r>
          </a:p>
          <a:p>
            <a:pPr marL="184150" marR="5715" indent="-171450" algn="just">
              <a:lnSpc>
                <a:spcPct val="200000"/>
              </a:lnSpc>
              <a:spcBef>
                <a:spcPts val="100"/>
              </a:spcBef>
              <a:buFont typeface="Arial MT"/>
              <a:buChar char="•"/>
              <a:tabLst>
                <a:tab pos="184150" algn="l"/>
                <a:tab pos="820419" algn="l"/>
                <a:tab pos="2222500" algn="l"/>
                <a:tab pos="2663825" algn="l"/>
                <a:tab pos="3975735" algn="l"/>
                <a:tab pos="4260215" algn="l"/>
                <a:tab pos="6103620" algn="l"/>
                <a:tab pos="7686040" algn="l"/>
              </a:tabLst>
            </a:pPr>
            <a:r>
              <a:rPr lang="tr-TR" sz="2800" b="1" u="sng" dirty="0" err="1">
                <a:solidFill>
                  <a:srgbClr val="7030A0"/>
                </a:solidFill>
              </a:rPr>
              <a:t>These</a:t>
            </a:r>
            <a:r>
              <a:rPr lang="tr-TR" sz="2800" b="1" u="sng" dirty="0">
                <a:solidFill>
                  <a:srgbClr val="7030A0"/>
                </a:solidFill>
              </a:rPr>
              <a:t> T </a:t>
            </a:r>
            <a:r>
              <a:rPr lang="tr-TR" sz="2800" b="1" u="sng" dirty="0" err="1">
                <a:solidFill>
                  <a:srgbClr val="7030A0"/>
                </a:solidFill>
              </a:rPr>
              <a:t>cell-mediated</a:t>
            </a:r>
            <a:r>
              <a:rPr lang="tr-TR" sz="2800" b="1" u="sng" dirty="0">
                <a:solidFill>
                  <a:srgbClr val="7030A0"/>
                </a:solidFill>
              </a:rPr>
              <a:t> </a:t>
            </a:r>
            <a:r>
              <a:rPr lang="tr-TR" sz="2800" b="1" u="sng" dirty="0" err="1">
                <a:solidFill>
                  <a:srgbClr val="7030A0"/>
                </a:solidFill>
              </a:rPr>
              <a:t>diseases</a:t>
            </a:r>
            <a:r>
              <a:rPr lang="tr-TR" sz="2800" b="1" u="sng" dirty="0">
                <a:solidFill>
                  <a:srgbClr val="7030A0"/>
                </a:solidFill>
              </a:rPr>
              <a:t> </a:t>
            </a:r>
            <a:r>
              <a:rPr lang="tr-TR" sz="2800" b="1" u="sng" dirty="0" err="1">
                <a:solidFill>
                  <a:srgbClr val="7030A0"/>
                </a:solidFill>
              </a:rPr>
              <a:t>are</a:t>
            </a:r>
            <a:r>
              <a:rPr lang="tr-TR" sz="2800" b="1" u="sng" dirty="0">
                <a:solidFill>
                  <a:srgbClr val="7030A0"/>
                </a:solidFill>
              </a:rPr>
              <a:t> </a:t>
            </a:r>
            <a:r>
              <a:rPr lang="tr-TR" sz="2800" b="1" u="sng" dirty="0" err="1">
                <a:solidFill>
                  <a:srgbClr val="7030A0"/>
                </a:solidFill>
              </a:rPr>
              <a:t>called</a:t>
            </a:r>
            <a:r>
              <a:rPr lang="tr-TR" sz="2800" b="1" u="sng" dirty="0">
                <a:solidFill>
                  <a:srgbClr val="7030A0"/>
                </a:solidFill>
              </a:rPr>
              <a:t> </a:t>
            </a:r>
            <a:r>
              <a:rPr lang="tr-TR" sz="2800" b="1" u="sng" dirty="0" err="1">
                <a:solidFill>
                  <a:srgbClr val="7030A0"/>
                </a:solidFill>
              </a:rPr>
              <a:t>type</a:t>
            </a:r>
            <a:r>
              <a:rPr lang="tr-TR" sz="2800" b="1" u="sng" dirty="0">
                <a:solidFill>
                  <a:srgbClr val="7030A0"/>
                </a:solidFill>
              </a:rPr>
              <a:t> IV </a:t>
            </a:r>
            <a:r>
              <a:rPr lang="tr-TR" sz="2800" b="1" u="sng" dirty="0" err="1">
                <a:solidFill>
                  <a:srgbClr val="7030A0"/>
                </a:solidFill>
              </a:rPr>
              <a:t>hypersensitivity</a:t>
            </a:r>
            <a:r>
              <a:rPr lang="tr-TR" sz="2800" b="1" u="sng" dirty="0">
                <a:solidFill>
                  <a:srgbClr val="7030A0"/>
                </a:solidFill>
              </a:rPr>
              <a:t>.</a:t>
            </a:r>
            <a:endParaRPr sz="2800" b="1" u="sng" dirty="0">
              <a:solidFill>
                <a:srgbClr val="7030A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3603</TotalTime>
  <Words>2253</Words>
  <Application>Microsoft Macintosh PowerPoint</Application>
  <PresentationFormat>Ekran Gösterisi (4:3)</PresentationFormat>
  <Paragraphs>149</Paragraphs>
  <Slides>70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70</vt:i4>
      </vt:variant>
    </vt:vector>
  </HeadingPairs>
  <TitlesOfParts>
    <vt:vector size="77" baseType="lpstr">
      <vt:lpstr>Arial</vt:lpstr>
      <vt:lpstr>Arial MT</vt:lpstr>
      <vt:lpstr>Calibri</vt:lpstr>
      <vt:lpstr>Calibri Light</vt:lpstr>
      <vt:lpstr>Times New Roman</vt:lpstr>
      <vt:lpstr>Wingdings</vt:lpstr>
      <vt:lpstr>Office Theme</vt:lpstr>
      <vt:lpstr>Hypersensitivity</vt:lpstr>
      <vt:lpstr>Hipersensitivity</vt:lpstr>
      <vt:lpstr>PowerPoint Sunusu</vt:lpstr>
      <vt:lpstr>Types of Hypersensitivity Diseases</vt:lpstr>
      <vt:lpstr>PowerPoint Sunusu</vt:lpstr>
      <vt:lpstr>Type 1 Hipersensitivity</vt:lpstr>
      <vt:lpstr>Type 2 Hipersensitivity</vt:lpstr>
      <vt:lpstr>Type 3 Hipersensitivity</vt:lpstr>
      <vt:lpstr>Type 4 Hipersensitivity</vt:lpstr>
      <vt:lpstr>Innate Hypersensitivity (Type 1)</vt:lpstr>
      <vt:lpstr>PowerPoint Sunusu</vt:lpstr>
      <vt:lpstr>Mast hücreleri</vt:lpstr>
      <vt:lpstr>Functions of Mast Cells</vt:lpstr>
      <vt:lpstr>PowerPoint Sunusu</vt:lpstr>
      <vt:lpstr>PowerPoint Sunusu</vt:lpstr>
      <vt:lpstr>Mast cells</vt:lpstr>
      <vt:lpstr>PowerPoint Sunusu</vt:lpstr>
      <vt:lpstr>PowerPoint Sunusu</vt:lpstr>
      <vt:lpstr>Mast cells</vt:lpstr>
      <vt:lpstr>PowerPoint Sunusu</vt:lpstr>
      <vt:lpstr>PowerPoint Sunusu</vt:lpstr>
      <vt:lpstr>Mast cells</vt:lpstr>
      <vt:lpstr>PowerPoint Sunusu</vt:lpstr>
      <vt:lpstr>PowerPoint Sunusu</vt:lpstr>
      <vt:lpstr>PowerPoint Sunusu</vt:lpstr>
      <vt:lpstr>ALLERGY/ ATOPY</vt:lpstr>
      <vt:lpstr>Immediate Hypersensitivity Reactions</vt:lpstr>
      <vt:lpstr>PowerPoint Sunusu</vt:lpstr>
      <vt:lpstr>PowerPoint Sunusu</vt:lpstr>
      <vt:lpstr>PowerPoint Sunusu</vt:lpstr>
      <vt:lpstr>PowerPoint Sunusu</vt:lpstr>
      <vt:lpstr>Production of IgE Antibodies</vt:lpstr>
      <vt:lpstr>PowerPoint Sunusu</vt:lpstr>
      <vt:lpstr>PowerPoint Sunusu</vt:lpstr>
      <vt:lpstr>PowerPoint Sunusu</vt:lpstr>
      <vt:lpstr>These mediators have different effects:</vt:lpstr>
      <vt:lpstr>PowerPoint Sunusu</vt:lpstr>
      <vt:lpstr>PowerPoint Sunusu</vt:lpstr>
      <vt:lpstr>Clinical Syndromes and Treatment</vt:lpstr>
      <vt:lpstr>PowerPoint Sunusu</vt:lpstr>
      <vt:lpstr>PowerPoint Sunusu</vt:lpstr>
      <vt:lpstr>PowerPoint Sunusu</vt:lpstr>
      <vt:lpstr>PowerPoint Sunusu</vt:lpstr>
      <vt:lpstr>PowerPoint Sunusu</vt:lpstr>
      <vt:lpstr>Cytotoxic Hypersensitivity (Type  2)</vt:lpstr>
      <vt:lpstr>Cytotoxic Hypersensitivity (Type  2)</vt:lpstr>
      <vt:lpstr>PowerPoint Sunusu</vt:lpstr>
      <vt:lpstr>Cytotoxic Hypersensitivity (Type  2)</vt:lpstr>
      <vt:lpstr>PowerPoint Sunusu</vt:lpstr>
      <vt:lpstr>PowerPoint Sunusu</vt:lpstr>
      <vt:lpstr>PowerPoint Sunusu</vt:lpstr>
      <vt:lpstr>Immune complex mediated hypersensitivity  (Type 3)</vt:lpstr>
      <vt:lpstr>Immune complex mediated hypersensitivity  (Type 3)</vt:lpstr>
      <vt:lpstr>Immune complex mediated hypersensitivity  (Type 3)</vt:lpstr>
      <vt:lpstr>PowerPoint Sunusu</vt:lpstr>
      <vt:lpstr>PowerPoint Sunusu</vt:lpstr>
      <vt:lpstr>Serum Disease</vt:lpstr>
      <vt:lpstr>PowerPoint Sunusu</vt:lpstr>
      <vt:lpstr>PowerPoint Sunusu</vt:lpstr>
      <vt:lpstr>Etiology of T-Cell Mediated Diseases</vt:lpstr>
      <vt:lpstr>Etiology of T-Cell Mediated Diseases</vt:lpstr>
      <vt:lpstr>CD4 cell reactions (delayed type hypersensitivity)</vt:lpstr>
      <vt:lpstr>Granulamatous Reactions</vt:lpstr>
      <vt:lpstr>PowerPoint Sunusu</vt:lpstr>
      <vt:lpstr>PowerPoint Sunusu</vt:lpstr>
      <vt:lpstr>PowerPoint Sunusu</vt:lpstr>
      <vt:lpstr>Granulomatous Reactions</vt:lpstr>
      <vt:lpstr>Tissue damages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Aşırı Duyarlılık</dc:title>
  <cp:lastModifiedBy>emrah şefik abamor</cp:lastModifiedBy>
  <cp:revision>19</cp:revision>
  <dcterms:created xsi:type="dcterms:W3CDTF">2021-05-28T21:18:45Z</dcterms:created>
  <dcterms:modified xsi:type="dcterms:W3CDTF">2022-02-18T09:41:16Z</dcterms:modified>
</cp:coreProperties>
</file>