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91" r:id="rId31"/>
    <p:sldId id="285" r:id="rId32"/>
    <p:sldId id="286" r:id="rId33"/>
    <p:sldId id="287" r:id="rId34"/>
    <p:sldId id="288" r:id="rId35"/>
    <p:sldId id="289" r:id="rId36"/>
    <p:sldId id="290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4" r:id="rId69"/>
    <p:sldId id="326" r:id="rId70"/>
    <p:sldId id="325" r:id="rId7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00"/>
  </p:normalViewPr>
  <p:slideViewPr>
    <p:cSldViewPr>
      <p:cViewPr varScale="1">
        <p:scale>
          <a:sx n="91" d="100"/>
          <a:sy n="91" d="100"/>
        </p:scale>
        <p:origin x="170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E022C-0CEF-4990-9B6C-2736B25F0BBE}" type="datetimeFigureOut">
              <a:rPr lang="tr-TR" smtClean="0"/>
              <a:t>11.01.2023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2B8FC-94C0-4B03-AF64-FF37D3365D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5023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2B8FC-94C0-4B03-AF64-FF37D3365DE3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8991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2B8FC-94C0-4B03-AF64-FF37D3365DE3}" type="slidenum">
              <a:rPr lang="tr-TR" smtClean="0"/>
              <a:t>59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4638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2B8FC-94C0-4B03-AF64-FF37D3365DE3}" type="slidenum">
              <a:rPr lang="tr-TR" smtClean="0"/>
              <a:t>62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1384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2B8FC-94C0-4B03-AF64-FF37D3365DE3}" type="slidenum">
              <a:rPr lang="tr-TR" smtClean="0"/>
              <a:t>70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164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11.01.2023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11.01.2023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11.01.2023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11.01.2023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11.01.2023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11.01.2023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11.01.2023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11.01.2023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11.01.2023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11.01.2023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11.01.2023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11.01.2023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30A5D95-E60A-4BDF-BDC4-65A59FEE3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788" y="692696"/>
            <a:ext cx="8388424" cy="2071277"/>
          </a:xfrm>
        </p:spPr>
        <p:txBody>
          <a:bodyPr>
            <a:normAutofit/>
          </a:bodyPr>
          <a:lstStyle/>
          <a:p>
            <a:r>
              <a:rPr lang="tr-TR" sz="4000" b="1" dirty="0">
                <a:solidFill>
                  <a:srgbClr val="FF0000"/>
                </a:solidFill>
              </a:rPr>
              <a:t>BİYOTEKNOLOJİK UYGULAMALARDA IN VITRO DENEYSEL ARAŞTIRMA TEKNİKLERİ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0D7CCF5C-4AB8-4012-9F9D-4E9E88D6C7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584" y="3429000"/>
            <a:ext cx="7488832" cy="3168352"/>
          </a:xfrm>
        </p:spPr>
        <p:txBody>
          <a:bodyPr>
            <a:normAutofit lnSpcReduction="10000"/>
          </a:bodyPr>
          <a:lstStyle/>
          <a:p>
            <a:pPr algn="l"/>
            <a:r>
              <a:rPr lang="tr-TR" sz="3600" b="1" dirty="0">
                <a:solidFill>
                  <a:srgbClr val="0070C0"/>
                </a:solidFill>
              </a:rPr>
              <a:t>DERS 3</a:t>
            </a:r>
          </a:p>
          <a:p>
            <a:pPr algn="l"/>
            <a:r>
              <a:rPr lang="tr-TR" sz="3600" b="1" dirty="0">
                <a:solidFill>
                  <a:srgbClr val="0070C0"/>
                </a:solidFill>
              </a:rPr>
              <a:t>HÜCRE KÜLTÜR EKİPMANLARI</a:t>
            </a:r>
          </a:p>
          <a:p>
            <a:pPr algn="l"/>
            <a:endParaRPr lang="tr-TR" sz="3600" b="1" dirty="0">
              <a:solidFill>
                <a:srgbClr val="0070C0"/>
              </a:solidFill>
            </a:endParaRPr>
          </a:p>
          <a:p>
            <a:pPr algn="l"/>
            <a:endParaRPr lang="tr-TR" sz="3600" b="1" dirty="0">
              <a:solidFill>
                <a:srgbClr val="0070C0"/>
              </a:solidFill>
            </a:endParaRPr>
          </a:p>
          <a:p>
            <a:pPr algn="r"/>
            <a:r>
              <a:rPr lang="tr-TR" dirty="0" err="1">
                <a:solidFill>
                  <a:schemeClr val="tx1"/>
                </a:solidFill>
              </a:rPr>
              <a:t>Doç.Dr</a:t>
            </a:r>
            <a:r>
              <a:rPr lang="tr-TR" dirty="0">
                <a:solidFill>
                  <a:schemeClr val="tx1"/>
                </a:solidFill>
              </a:rPr>
              <a:t>. Emrah Şefik ABAMOR</a:t>
            </a:r>
          </a:p>
        </p:txBody>
      </p:sp>
    </p:spTree>
    <p:extLst>
      <p:ext uri="{BB962C8B-B14F-4D97-AF65-F5344CB8AC3E}">
        <p14:creationId xmlns:p14="http://schemas.microsoft.com/office/powerpoint/2010/main" val="4270310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4F27B015-0016-4DCE-987B-1BD917491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88640"/>
            <a:ext cx="3384376" cy="340424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D8D4C385-6940-49CE-ABD0-5F001E3A5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3555609"/>
            <a:ext cx="5112568" cy="305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35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406572D-249B-47FA-9266-FAB760117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u="sng" dirty="0"/>
              <a:t>BSL-4 Uygulamaları: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048348D-4FE6-4BE2-81A9-D98B6FCD0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tr-TR" dirty="0"/>
              <a:t>Laboratuvara girmeden önce kıyafetleri değiştirmek</a:t>
            </a:r>
          </a:p>
          <a:p>
            <a:r>
              <a:rPr lang="tr-TR" dirty="0"/>
              <a:t>Çıktıktan sonra duş almak</a:t>
            </a:r>
          </a:p>
          <a:p>
            <a:r>
              <a:rPr lang="tr-TR" dirty="0"/>
              <a:t>Ç</a:t>
            </a:r>
            <a:r>
              <a:rPr lang="nn-NO" dirty="0"/>
              <a:t>ıkmadan önce tüm malzemeleri dekontamine e</a:t>
            </a:r>
            <a:r>
              <a:rPr lang="tr-TR" dirty="0" err="1"/>
              <a:t>tmek</a:t>
            </a:r>
            <a:endParaRPr lang="tr-TR" dirty="0"/>
          </a:p>
          <a:p>
            <a:r>
              <a:rPr lang="tr-TR" dirty="0"/>
              <a:t>Class III </a:t>
            </a:r>
            <a:r>
              <a:rPr lang="tr-TR" dirty="0" err="1"/>
              <a:t>Biyogüvenlik</a:t>
            </a:r>
            <a:r>
              <a:rPr lang="tr-TR" dirty="0"/>
              <a:t> Kabini(Class III BSC) kullanmak</a:t>
            </a:r>
          </a:p>
          <a:p>
            <a:r>
              <a:rPr lang="tr-TR" dirty="0"/>
              <a:t>Laboratuvar binasını diğer binalardan ayırmak</a:t>
            </a:r>
          </a:p>
          <a:p>
            <a:r>
              <a:rPr lang="tr-TR" dirty="0"/>
              <a:t>Vakum hatları ve  </a:t>
            </a:r>
            <a:r>
              <a:rPr lang="tr-TR" dirty="0" err="1"/>
              <a:t>dekontaminasyon</a:t>
            </a:r>
            <a:r>
              <a:rPr lang="tr-TR" dirty="0"/>
              <a:t> sistemleri oluşturmak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83572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14E36CB-26AC-4773-A95D-97B9F8801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977"/>
            <a:ext cx="8229600" cy="1143000"/>
          </a:xfrm>
        </p:spPr>
        <p:txBody>
          <a:bodyPr/>
          <a:lstStyle/>
          <a:p>
            <a:pPr algn="l"/>
            <a:r>
              <a:rPr lang="tr-TR" b="1" dirty="0">
                <a:solidFill>
                  <a:srgbClr val="FF0000"/>
                </a:solidFill>
              </a:rPr>
              <a:t>Ekipman: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82AAC7F-0A01-46B7-A690-559547F49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7787208" cy="4963690"/>
          </a:xfrm>
        </p:spPr>
        <p:txBody>
          <a:bodyPr>
            <a:normAutofit fontScale="92500" lnSpcReduction="10000"/>
          </a:bodyPr>
          <a:lstStyle/>
          <a:p>
            <a:r>
              <a:rPr lang="tr-TR" dirty="0" err="1"/>
              <a:t>Biyogüvenlik</a:t>
            </a:r>
            <a:r>
              <a:rPr lang="tr-TR" dirty="0"/>
              <a:t> Kabini(BSC)</a:t>
            </a:r>
          </a:p>
          <a:p>
            <a:r>
              <a:rPr lang="tr-TR" dirty="0" err="1"/>
              <a:t>İnkübatör</a:t>
            </a:r>
            <a:endParaRPr lang="tr-TR" dirty="0"/>
          </a:p>
          <a:p>
            <a:r>
              <a:rPr lang="tr-TR" dirty="0"/>
              <a:t>Su banyosu</a:t>
            </a:r>
          </a:p>
          <a:p>
            <a:r>
              <a:rPr lang="tr-TR" dirty="0"/>
              <a:t>Santrifüj</a:t>
            </a:r>
          </a:p>
          <a:p>
            <a:r>
              <a:rPr lang="tr-TR" dirty="0"/>
              <a:t>Buzdolabı ve dondurucu(-20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tr-TR" dirty="0"/>
              <a:t>C)</a:t>
            </a:r>
          </a:p>
          <a:p>
            <a:r>
              <a:rPr lang="tr-TR" dirty="0"/>
              <a:t>Hücre sayıcı(Otomatik hücre sayacı veya </a:t>
            </a:r>
            <a:r>
              <a:rPr lang="tr-TR" dirty="0" err="1"/>
              <a:t>hemositometre</a:t>
            </a:r>
            <a:r>
              <a:rPr lang="tr-TR" dirty="0"/>
              <a:t>)</a:t>
            </a:r>
          </a:p>
          <a:p>
            <a:r>
              <a:rPr lang="tr-TR" dirty="0"/>
              <a:t>Ters mikroskop</a:t>
            </a:r>
          </a:p>
          <a:p>
            <a:r>
              <a:rPr lang="tr-TR" dirty="0"/>
              <a:t>Sıvı nitrojen</a:t>
            </a:r>
          </a:p>
          <a:p>
            <a:r>
              <a:rPr lang="tr-TR" dirty="0"/>
              <a:t>Otoklav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25747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8E86BE-7D34-411C-B6CD-FA9C19319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>
                <a:solidFill>
                  <a:srgbClr val="FF0000"/>
                </a:solidFill>
              </a:rPr>
              <a:t>Genişletilmiş Ekipmanlar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FC5D842-FCEA-491E-B8B4-6802FDA5A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Aspirasyon</a:t>
            </a:r>
            <a:r>
              <a:rPr lang="tr-TR" dirty="0"/>
              <a:t> pompası(Vakum)</a:t>
            </a:r>
          </a:p>
          <a:p>
            <a:r>
              <a:rPr lang="tr-TR" dirty="0" err="1"/>
              <a:t>pH</a:t>
            </a:r>
            <a:r>
              <a:rPr lang="tr-TR" dirty="0"/>
              <a:t> metre</a:t>
            </a:r>
          </a:p>
          <a:p>
            <a:r>
              <a:rPr lang="tr-TR" dirty="0" err="1"/>
              <a:t>Konfokal</a:t>
            </a:r>
            <a:r>
              <a:rPr lang="tr-TR" dirty="0"/>
              <a:t> mikroskop</a:t>
            </a:r>
          </a:p>
          <a:p>
            <a:r>
              <a:rPr lang="tr-TR" dirty="0"/>
              <a:t>Akış </a:t>
            </a:r>
            <a:r>
              <a:rPr lang="tr-TR" dirty="0" err="1"/>
              <a:t>sitometresi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43060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5147F5D-A1EB-4D48-A8CE-E3D40E22F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dirty="0">
                <a:solidFill>
                  <a:srgbClr val="FF0000"/>
                </a:solidFill>
              </a:rPr>
              <a:t>Ek Gereçler: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2E64F5-96DB-4770-BC8E-690F963F9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Hücre kültür kapları(</a:t>
            </a:r>
            <a:r>
              <a:rPr lang="tr-TR" dirty="0" err="1"/>
              <a:t>örn</a:t>
            </a:r>
            <a:r>
              <a:rPr lang="tr-TR" dirty="0"/>
              <a:t>., Şişeler, </a:t>
            </a:r>
            <a:r>
              <a:rPr lang="tr-TR" dirty="0" err="1"/>
              <a:t>petri</a:t>
            </a:r>
            <a:r>
              <a:rPr lang="tr-TR" dirty="0"/>
              <a:t> kapları, rulo şişeleri, çok </a:t>
            </a:r>
            <a:r>
              <a:rPr lang="tr-TR" dirty="0" err="1"/>
              <a:t>oyuklu</a:t>
            </a:r>
            <a:r>
              <a:rPr lang="tr-TR" dirty="0"/>
              <a:t> plakalar)</a:t>
            </a:r>
          </a:p>
          <a:p>
            <a:r>
              <a:rPr lang="tr-TR" dirty="0"/>
              <a:t>Pipetler ve </a:t>
            </a:r>
            <a:r>
              <a:rPr lang="tr-TR" dirty="0" err="1"/>
              <a:t>pipetleyiciler</a:t>
            </a:r>
            <a:endParaRPr lang="tr-TR" dirty="0"/>
          </a:p>
          <a:p>
            <a:r>
              <a:rPr lang="tr-TR" dirty="0"/>
              <a:t>Şırıngalar ve iğneler</a:t>
            </a:r>
          </a:p>
          <a:p>
            <a:r>
              <a:rPr lang="tr-TR" dirty="0"/>
              <a:t>Atık kapları</a:t>
            </a:r>
          </a:p>
          <a:p>
            <a:r>
              <a:rPr lang="tr-TR" dirty="0"/>
              <a:t>Medya, serumlar ve reaktifler</a:t>
            </a:r>
          </a:p>
          <a:p>
            <a:r>
              <a:rPr lang="tr-TR" dirty="0"/>
              <a:t>Hücreler</a:t>
            </a:r>
          </a:p>
        </p:txBody>
      </p:sp>
    </p:spTree>
    <p:extLst>
      <p:ext uri="{BB962C8B-B14F-4D97-AF65-F5344CB8AC3E}">
        <p14:creationId xmlns:p14="http://schemas.microsoft.com/office/powerpoint/2010/main" val="2038560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4AD2223-89C1-433F-93A9-40AB4B7ED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6000" u="sng" dirty="0">
                <a:solidFill>
                  <a:srgbClr val="FF0000"/>
                </a:solidFill>
              </a:rPr>
              <a:t>GİRİŞ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2450332-D11E-4CDB-841F-5A92C83A0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92500"/>
          </a:bodyPr>
          <a:lstStyle/>
          <a:p>
            <a:r>
              <a:rPr lang="tr-TR" dirty="0" err="1"/>
              <a:t>Biyogüvenlik</a:t>
            </a:r>
            <a:r>
              <a:rPr lang="tr-TR" dirty="0"/>
              <a:t> kabinleri, bulaşıcı mikroorganizmalarla güvenli bir şekilde çalışmak için geliştirilmiş </a:t>
            </a:r>
            <a:r>
              <a:rPr lang="tr-TR" dirty="0">
                <a:solidFill>
                  <a:srgbClr val="FF0000"/>
                </a:solidFill>
              </a:rPr>
              <a:t>birincil muhafaza araçlarıdır.</a:t>
            </a:r>
          </a:p>
          <a:p>
            <a:endParaRPr lang="tr-TR" dirty="0"/>
          </a:p>
          <a:p>
            <a:r>
              <a:rPr lang="tr-TR" dirty="0" err="1"/>
              <a:t>Biyogüvenlik</a:t>
            </a:r>
            <a:r>
              <a:rPr lang="tr-TR" dirty="0"/>
              <a:t> kabinleri, </a:t>
            </a:r>
            <a:r>
              <a:rPr lang="tr-TR" dirty="0" err="1"/>
              <a:t>biyogüvenlik</a:t>
            </a:r>
            <a:r>
              <a:rPr lang="tr-TR" dirty="0"/>
              <a:t> programının genel parçasıdır. Bu kabinlerin sürekli kullanımı</a:t>
            </a:r>
          </a:p>
          <a:p>
            <a:pPr marL="0" indent="0">
              <a:buNone/>
            </a:pPr>
            <a:r>
              <a:rPr lang="tr-TR" dirty="0"/>
              <a:t>-iyi mikrobiyolojik </a:t>
            </a:r>
            <a:r>
              <a:rPr lang="tr-TR" dirty="0">
                <a:solidFill>
                  <a:srgbClr val="FF0000"/>
                </a:solidFill>
              </a:rPr>
              <a:t>uygulamalar</a:t>
            </a:r>
          </a:p>
          <a:p>
            <a:pPr marL="0" indent="0">
              <a:buNone/>
            </a:pPr>
            <a:r>
              <a:rPr lang="tr-TR" dirty="0"/>
              <a:t>-birincil koruma </a:t>
            </a:r>
            <a:r>
              <a:rPr lang="tr-TR" dirty="0">
                <a:solidFill>
                  <a:srgbClr val="FF0000"/>
                </a:solidFill>
              </a:rPr>
              <a:t>ekipmanları</a:t>
            </a:r>
          </a:p>
          <a:p>
            <a:pPr marL="0" indent="0">
              <a:buNone/>
            </a:pPr>
            <a:r>
              <a:rPr lang="tr-TR" dirty="0"/>
              <a:t>- birincil koruma tesisi </a:t>
            </a:r>
            <a:r>
              <a:rPr lang="tr-TR" dirty="0">
                <a:solidFill>
                  <a:srgbClr val="FF0000"/>
                </a:solidFill>
              </a:rPr>
              <a:t>tasarımı</a:t>
            </a:r>
            <a:r>
              <a:rPr lang="tr-TR" dirty="0"/>
              <a:t> gibi başlıkları içerir.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91729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D29B57C4-D34C-43F2-9B95-36299A311C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5" b="66405"/>
          <a:stretch/>
        </p:blipFill>
        <p:spPr>
          <a:xfrm>
            <a:off x="680152" y="116632"/>
            <a:ext cx="8133036" cy="2060848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9C678E5-F615-4E19-A79F-07BE84FBB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636912"/>
            <a:ext cx="8640960" cy="2232247"/>
          </a:xfrm>
        </p:spPr>
        <p:txBody>
          <a:bodyPr/>
          <a:lstStyle/>
          <a:p>
            <a:pPr marL="0" indent="0" algn="ctr">
              <a:buNone/>
            </a:pPr>
            <a:r>
              <a:rPr lang="tr-TR" dirty="0" err="1"/>
              <a:t>Biyogüvenlik</a:t>
            </a:r>
            <a:r>
              <a:rPr lang="tr-TR" dirty="0"/>
              <a:t> kabinleri, </a:t>
            </a:r>
            <a:r>
              <a:rPr lang="tr-TR" dirty="0">
                <a:solidFill>
                  <a:srgbClr val="FF0000"/>
                </a:solidFill>
              </a:rPr>
              <a:t>uygun uygulamalar ve prosedürler uygulandığında personelin, çevrenin ve ürünün korumasını </a:t>
            </a:r>
            <a:r>
              <a:rPr lang="tr-TR" dirty="0"/>
              <a:t>sağlayacak şekilde tasarlanmıştır.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A32C45E7-A1D1-4244-8E16-83C97695B9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45" t="80466" r="1"/>
          <a:stretch/>
        </p:blipFill>
        <p:spPr>
          <a:xfrm>
            <a:off x="680152" y="5013176"/>
            <a:ext cx="8291620" cy="120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43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8F648B8-744D-4532-BE24-51051226E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7030A0"/>
                </a:solidFill>
              </a:rPr>
              <a:t>HEPA FİLTRE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18AC7B8-FA41-4CC7-9E43-165840AC1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886003"/>
          </a:xfrm>
        </p:spPr>
        <p:txBody>
          <a:bodyPr/>
          <a:lstStyle/>
          <a:p>
            <a:r>
              <a:rPr lang="tr-TR" dirty="0"/>
              <a:t>HEPA(H</a:t>
            </a:r>
            <a:r>
              <a:rPr lang="en-US" dirty="0" err="1"/>
              <a:t>igh</a:t>
            </a:r>
            <a:r>
              <a:rPr lang="en-US" dirty="0"/>
              <a:t> </a:t>
            </a:r>
            <a:r>
              <a:rPr lang="tr-TR" dirty="0"/>
              <a:t>E</a:t>
            </a:r>
            <a:r>
              <a:rPr lang="en-US" dirty="0" err="1"/>
              <a:t>fficiency</a:t>
            </a:r>
            <a:r>
              <a:rPr lang="en-US" dirty="0"/>
              <a:t> </a:t>
            </a:r>
            <a:r>
              <a:rPr lang="tr-TR" dirty="0"/>
              <a:t>P</a:t>
            </a:r>
            <a:r>
              <a:rPr lang="en-US" dirty="0"/>
              <a:t>articulate </a:t>
            </a:r>
            <a:r>
              <a:rPr lang="tr-TR" dirty="0"/>
              <a:t>A</a:t>
            </a:r>
            <a:r>
              <a:rPr lang="en-US" dirty="0" err="1"/>
              <a:t>ir</a:t>
            </a:r>
            <a:r>
              <a:rPr lang="en-US" dirty="0"/>
              <a:t> filter</a:t>
            </a:r>
            <a:r>
              <a:rPr lang="tr-TR" dirty="0"/>
              <a:t>) -  Yüksek Etkinlikte Partikül Hava Filtresi</a:t>
            </a:r>
          </a:p>
          <a:p>
            <a:endParaRPr lang="tr-TR" dirty="0"/>
          </a:p>
          <a:p>
            <a:r>
              <a:rPr lang="tr-TR" dirty="0"/>
              <a:t>0.3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tr-TR" dirty="0"/>
              <a:t>m’ye kadar olan partikül boyutunu en az %99.97 verimlilikle temizler.</a:t>
            </a:r>
          </a:p>
          <a:p>
            <a:endParaRPr lang="tr-TR" dirty="0"/>
          </a:p>
          <a:p>
            <a:r>
              <a:rPr lang="tr-TR" dirty="0"/>
              <a:t> Tipik HEPA filtre, suya dirençli(su itici) bağlayıcı ile tek katmanlı </a:t>
            </a:r>
            <a:r>
              <a:rPr lang="tr-TR" dirty="0" err="1"/>
              <a:t>borosilikat</a:t>
            </a:r>
            <a:r>
              <a:rPr lang="tr-TR" dirty="0"/>
              <a:t> ipliklerinden oluşur.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87439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E7E3490-C0E8-4107-B0BF-5FEC07E47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2746648" cy="1143000"/>
          </a:xfrm>
        </p:spPr>
        <p:txBody>
          <a:bodyPr/>
          <a:lstStyle/>
          <a:p>
            <a:r>
              <a:rPr lang="tr-TR" dirty="0" err="1"/>
              <a:t>Hepa</a:t>
            </a:r>
            <a:r>
              <a:rPr lang="tr-TR" dirty="0"/>
              <a:t> filtre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474A80C-58D1-4B49-8311-49D04E1AE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136006"/>
            <a:ext cx="6124251" cy="546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62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24B3194-D63D-452A-9DC9-60C0F31A5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94" y="404664"/>
            <a:ext cx="8229600" cy="1066130"/>
          </a:xfrm>
        </p:spPr>
        <p:txBody>
          <a:bodyPr>
            <a:normAutofit/>
          </a:bodyPr>
          <a:lstStyle/>
          <a:p>
            <a:pPr algn="l"/>
            <a:r>
              <a:rPr lang="tr-TR" sz="4000" u="sng" dirty="0" err="1">
                <a:solidFill>
                  <a:srgbClr val="FF0000"/>
                </a:solidFill>
              </a:rPr>
              <a:t>Biyogüvenlik</a:t>
            </a:r>
            <a:r>
              <a:rPr lang="tr-TR" sz="4000" u="sng" dirty="0">
                <a:solidFill>
                  <a:srgbClr val="FF0000"/>
                </a:solidFill>
              </a:rPr>
              <a:t> Kabinlerinin Önemi</a:t>
            </a:r>
            <a:endParaRPr lang="tr-TR" sz="4800" u="sng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E420EFB-71CC-4D0C-A0FA-8AC2CF12B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96852"/>
            <a:ext cx="8229600" cy="2664296"/>
          </a:xfrm>
        </p:spPr>
        <p:txBody>
          <a:bodyPr/>
          <a:lstStyle/>
          <a:p>
            <a:r>
              <a:rPr lang="tr-TR" dirty="0" err="1"/>
              <a:t>Biyogüvenlik</a:t>
            </a:r>
            <a:r>
              <a:rPr lang="tr-TR" dirty="0"/>
              <a:t> Kabinleri;</a:t>
            </a:r>
          </a:p>
          <a:p>
            <a:pPr lvl="1"/>
            <a:r>
              <a:rPr lang="tr-TR" dirty="0"/>
              <a:t>Bulaşıcı materyal ile çalışan </a:t>
            </a:r>
            <a:r>
              <a:rPr lang="tr-TR" dirty="0">
                <a:solidFill>
                  <a:srgbClr val="FF0000"/>
                </a:solidFill>
              </a:rPr>
              <a:t>personel</a:t>
            </a:r>
          </a:p>
          <a:p>
            <a:pPr lvl="1"/>
            <a:r>
              <a:rPr lang="tr-TR" dirty="0"/>
              <a:t>Mikropların salınmasını önleyerek </a:t>
            </a:r>
            <a:r>
              <a:rPr lang="tr-TR" dirty="0">
                <a:solidFill>
                  <a:srgbClr val="FF0000"/>
                </a:solidFill>
              </a:rPr>
              <a:t>çevre</a:t>
            </a:r>
          </a:p>
          <a:p>
            <a:pPr lvl="1"/>
            <a:r>
              <a:rPr lang="tr-TR" dirty="0">
                <a:solidFill>
                  <a:srgbClr val="FF0000"/>
                </a:solidFill>
              </a:rPr>
              <a:t>Ürün</a:t>
            </a:r>
            <a:r>
              <a:rPr lang="tr-TR" dirty="0"/>
              <a:t> (Hücre Kültürünün) için</a:t>
            </a:r>
          </a:p>
          <a:p>
            <a:pPr marL="457200" lvl="1" indent="0">
              <a:buNone/>
            </a:pPr>
            <a:r>
              <a:rPr lang="tr-TR" dirty="0"/>
              <a:t>koruma sağlar.</a:t>
            </a:r>
          </a:p>
          <a:p>
            <a:pPr marL="457200" lvl="1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78503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2F1862F-98A2-4DA7-8665-2E72EEBA5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929" y="165090"/>
            <a:ext cx="7988140" cy="648072"/>
          </a:xfrm>
        </p:spPr>
        <p:txBody>
          <a:bodyPr>
            <a:normAutofit fontScale="90000"/>
          </a:bodyPr>
          <a:lstStyle/>
          <a:p>
            <a:r>
              <a:rPr lang="tr-TR" dirty="0"/>
              <a:t>Hücre Kültür Odası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0CDD08E9-5A74-4243-903B-4A699EECE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04" t="8312" b="-1"/>
          <a:stretch/>
        </p:blipFill>
        <p:spPr>
          <a:xfrm>
            <a:off x="406921" y="811459"/>
            <a:ext cx="8330157" cy="602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62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0CD28F1-9524-4E97-AC69-A16810115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err="1">
                <a:solidFill>
                  <a:srgbClr val="FF0000"/>
                </a:solidFill>
              </a:rPr>
              <a:t>Biyogüvenlik</a:t>
            </a:r>
            <a:r>
              <a:rPr lang="tr-TR" dirty="0">
                <a:solidFill>
                  <a:srgbClr val="FF0000"/>
                </a:solidFill>
              </a:rPr>
              <a:t> Kabinlerinin Sınıflandırılması 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BE873584-A4AF-4B13-8014-61FB2C3F0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28" y="1462278"/>
            <a:ext cx="7297544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83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4AB34F-1841-4A2F-A037-504C3FB11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pPr algn="l"/>
            <a:r>
              <a:rPr lang="tr-TR" dirty="0"/>
              <a:t>Sınıf I Kabinler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2166671-CE27-4DC3-8237-826B2331C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57403"/>
          </a:xfrm>
        </p:spPr>
        <p:txBody>
          <a:bodyPr>
            <a:normAutofit lnSpcReduction="10000"/>
          </a:bodyPr>
          <a:lstStyle/>
          <a:p>
            <a:r>
              <a:rPr lang="tr-TR" dirty="0"/>
              <a:t>Sınıf I Kabinler; iyi mikrobiyolojik tekniklerle kullanıldığında </a:t>
            </a:r>
            <a:r>
              <a:rPr lang="tr-TR" u="sng" dirty="0">
                <a:solidFill>
                  <a:schemeClr val="accent1"/>
                </a:solidFill>
              </a:rPr>
              <a:t>laboratuvar personeline ve çevreye</a:t>
            </a:r>
            <a:r>
              <a:rPr lang="tr-TR" dirty="0"/>
              <a:t> önemli düzeyde koruma sağlar.</a:t>
            </a:r>
          </a:p>
          <a:p>
            <a:endParaRPr lang="tr-TR" dirty="0"/>
          </a:p>
          <a:p>
            <a:r>
              <a:rPr lang="tr-TR" u="sng" dirty="0">
                <a:solidFill>
                  <a:schemeClr val="accent1"/>
                </a:solidFill>
              </a:rPr>
              <a:t>Ancak bu kabinler kültürler için </a:t>
            </a:r>
            <a:r>
              <a:rPr lang="tr-TR" u="sng" dirty="0" err="1">
                <a:solidFill>
                  <a:schemeClr val="accent1"/>
                </a:solidFill>
              </a:rPr>
              <a:t>kontaminasyondan</a:t>
            </a:r>
            <a:r>
              <a:rPr lang="tr-TR" u="sng" dirty="0">
                <a:solidFill>
                  <a:schemeClr val="accent1"/>
                </a:solidFill>
              </a:rPr>
              <a:t> koruma sağlamazlar.</a:t>
            </a:r>
          </a:p>
          <a:p>
            <a:endParaRPr lang="tr-TR" u="sng" dirty="0"/>
          </a:p>
          <a:p>
            <a:r>
              <a:rPr lang="tr-TR" dirty="0"/>
              <a:t>Tasarım ve hava akış özellikleri bakımından kimyasal çeker ocaklara benzerler.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09068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F8827B8F-7B66-4DC6-8927-FE9483515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019" y="68263"/>
            <a:ext cx="8961962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7386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788CB43-55A9-40F8-89C1-4A2CA3493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dirty="0">
                <a:solidFill>
                  <a:srgbClr val="FF0000"/>
                </a:solidFill>
              </a:rPr>
              <a:t>Sınıf II Kabinler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5B10EEC-8B15-4F4F-A4BB-B0181C3F7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tr-TR" dirty="0"/>
              <a:t>Sınıf II Kabinleri; </a:t>
            </a:r>
            <a:r>
              <a:rPr lang="tr-TR" dirty="0" err="1">
                <a:solidFill>
                  <a:schemeClr val="accent1"/>
                </a:solidFill>
              </a:rPr>
              <a:t>biyogüvenlik</a:t>
            </a:r>
            <a:r>
              <a:rPr lang="tr-TR" dirty="0">
                <a:solidFill>
                  <a:schemeClr val="accent1"/>
                </a:solidFill>
              </a:rPr>
              <a:t> seviyesi 1, 2 ve 3 materyallerini</a:t>
            </a:r>
            <a:r>
              <a:rPr lang="tr-TR" dirty="0"/>
              <a:t> içeren işler için tasarlanmıştır. Ayrıca </a:t>
            </a:r>
            <a:r>
              <a:rPr lang="tr-TR" dirty="0">
                <a:solidFill>
                  <a:schemeClr val="accent1"/>
                </a:solidFill>
              </a:rPr>
              <a:t>Bu kabinler hücre kültürü deneyleri için gerekli aseptik bir ortam sağlarlar.</a:t>
            </a:r>
          </a:p>
          <a:p>
            <a:pPr algn="just"/>
            <a:endParaRPr lang="tr-TR" dirty="0">
              <a:solidFill>
                <a:schemeClr val="accent1"/>
              </a:solidFill>
            </a:endParaRPr>
          </a:p>
          <a:p>
            <a:pPr algn="just"/>
            <a:r>
              <a:rPr lang="tr-TR" dirty="0"/>
              <a:t>Potansiyel olarak tehlikeli maddeler </a:t>
            </a:r>
            <a:r>
              <a:rPr lang="tr-TR" dirty="0">
                <a:solidFill>
                  <a:schemeClr val="accent1"/>
                </a:solidFill>
              </a:rPr>
              <a:t>(</a:t>
            </a:r>
            <a:r>
              <a:rPr lang="tr-TR" dirty="0" err="1">
                <a:solidFill>
                  <a:schemeClr val="accent1"/>
                </a:solidFill>
              </a:rPr>
              <a:t>örn</a:t>
            </a:r>
            <a:r>
              <a:rPr lang="tr-TR" dirty="0">
                <a:solidFill>
                  <a:schemeClr val="accent1"/>
                </a:solidFill>
              </a:rPr>
              <a:t>., Primat türevli kültürler, </a:t>
            </a:r>
            <a:r>
              <a:rPr lang="tr-TR" dirty="0" err="1">
                <a:solidFill>
                  <a:schemeClr val="accent1"/>
                </a:solidFill>
              </a:rPr>
              <a:t>viral</a:t>
            </a:r>
            <a:r>
              <a:rPr lang="tr-TR" dirty="0">
                <a:solidFill>
                  <a:schemeClr val="accent1"/>
                </a:solidFill>
              </a:rPr>
              <a:t> </a:t>
            </a:r>
            <a:r>
              <a:rPr lang="tr-TR" dirty="0" err="1">
                <a:solidFill>
                  <a:schemeClr val="accent1"/>
                </a:solidFill>
              </a:rPr>
              <a:t>enfekte</a:t>
            </a:r>
            <a:r>
              <a:rPr lang="tr-TR" dirty="0">
                <a:solidFill>
                  <a:schemeClr val="accent1"/>
                </a:solidFill>
              </a:rPr>
              <a:t> kültürler, kanserojen veya </a:t>
            </a:r>
            <a:r>
              <a:rPr lang="tr-TR" dirty="0" err="1">
                <a:solidFill>
                  <a:schemeClr val="accent1"/>
                </a:solidFill>
              </a:rPr>
              <a:t>toksik</a:t>
            </a:r>
            <a:r>
              <a:rPr lang="tr-TR" dirty="0">
                <a:solidFill>
                  <a:schemeClr val="accent1"/>
                </a:solidFill>
              </a:rPr>
              <a:t> reaktifler)</a:t>
            </a:r>
            <a:r>
              <a:rPr lang="tr-TR" dirty="0"/>
              <a:t> ile çalışılması durumunda </a:t>
            </a:r>
            <a:r>
              <a:rPr lang="tr-TR" dirty="0">
                <a:solidFill>
                  <a:srgbClr val="FF0000"/>
                </a:solidFill>
              </a:rPr>
              <a:t>Sınıf II </a:t>
            </a:r>
            <a:r>
              <a:rPr lang="tr-TR" dirty="0" err="1">
                <a:solidFill>
                  <a:srgbClr val="FF0000"/>
                </a:solidFill>
              </a:rPr>
              <a:t>biyogüvenlik</a:t>
            </a:r>
            <a:r>
              <a:rPr lang="tr-TR" dirty="0">
                <a:solidFill>
                  <a:srgbClr val="FF0000"/>
                </a:solidFill>
              </a:rPr>
              <a:t> kabini kullanılmalıdır.</a:t>
            </a:r>
          </a:p>
        </p:txBody>
      </p:sp>
    </p:spTree>
    <p:extLst>
      <p:ext uri="{BB962C8B-B14F-4D97-AF65-F5344CB8AC3E}">
        <p14:creationId xmlns:p14="http://schemas.microsoft.com/office/powerpoint/2010/main" val="831126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8076E7B6-5AC7-4746-A9AE-4F3109F00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019" y="68263"/>
            <a:ext cx="8961962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5793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FC2C61B-90F8-4286-A68A-E2B60EA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538" y="125760"/>
            <a:ext cx="8229600" cy="1143000"/>
          </a:xfrm>
        </p:spPr>
        <p:txBody>
          <a:bodyPr/>
          <a:lstStyle/>
          <a:p>
            <a:pPr algn="l"/>
            <a:r>
              <a:rPr lang="tr-TR" u="sng" dirty="0"/>
              <a:t>Sınıf II 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225CF9C-159A-4D4D-AB94-9AEC83C08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538" y="1700808"/>
            <a:ext cx="8229600" cy="4857403"/>
          </a:xfrm>
        </p:spPr>
        <p:txBody>
          <a:bodyPr>
            <a:normAutofit/>
          </a:bodyPr>
          <a:lstStyle/>
          <a:p>
            <a:r>
              <a:rPr lang="tr-TR" dirty="0"/>
              <a:t>HEPA filtreli tek yönlü hava akışı</a:t>
            </a:r>
          </a:p>
          <a:p>
            <a:r>
              <a:rPr lang="tr-TR" dirty="0"/>
              <a:t>% 30 oranında laboratuvar içerisine gönderilen HEPA filtreli egzoz havası</a:t>
            </a:r>
          </a:p>
          <a:p>
            <a:r>
              <a:rPr lang="sv-SE" dirty="0"/>
              <a:t>Havanın</a:t>
            </a:r>
            <a:r>
              <a:rPr lang="tr-TR" dirty="0"/>
              <a:t> </a:t>
            </a:r>
            <a:r>
              <a:rPr lang="sv-SE" dirty="0"/>
              <a:t>% 70'i tekrar </a:t>
            </a:r>
            <a:r>
              <a:rPr lang="tr-TR" dirty="0"/>
              <a:t>kabin içinde devir daim edilir</a:t>
            </a:r>
          </a:p>
          <a:p>
            <a:r>
              <a:rPr lang="tr-TR" dirty="0" err="1"/>
              <a:t>Radyonüklidler</a:t>
            </a:r>
            <a:r>
              <a:rPr lang="tr-TR" dirty="0"/>
              <a:t> veya uçucu maddelerle çalışmaya uygun değildir</a:t>
            </a:r>
          </a:p>
        </p:txBody>
      </p:sp>
    </p:spTree>
    <p:extLst>
      <p:ext uri="{BB962C8B-B14F-4D97-AF65-F5344CB8AC3E}">
        <p14:creationId xmlns:p14="http://schemas.microsoft.com/office/powerpoint/2010/main" val="2700591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1DBABF9-5829-4B03-84A4-2CEF55C5E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u="sng" dirty="0"/>
              <a:t>Sınıf II B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E7A1ECB-1272-42FD-A463-1AD139433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898776" cy="4525963"/>
          </a:xfrm>
        </p:spPr>
        <p:txBody>
          <a:bodyPr/>
          <a:lstStyle/>
          <a:p>
            <a:r>
              <a:rPr lang="tr-TR" dirty="0"/>
              <a:t>Hava binanın dışına aktarılır</a:t>
            </a:r>
          </a:p>
          <a:p>
            <a:r>
              <a:rPr lang="es-ES" dirty="0" err="1"/>
              <a:t>Hava</a:t>
            </a:r>
            <a:r>
              <a:rPr lang="es-ES" dirty="0"/>
              <a:t> </a:t>
            </a:r>
            <a:r>
              <a:rPr lang="tr-TR" dirty="0"/>
              <a:t>kabinlerinde</a:t>
            </a:r>
            <a:r>
              <a:rPr lang="es-ES" dirty="0"/>
              <a:t> yeniden </a:t>
            </a:r>
            <a:r>
              <a:rPr lang="tr-TR" dirty="0" err="1"/>
              <a:t>sirküle</a:t>
            </a:r>
            <a:r>
              <a:rPr lang="tr-TR" dirty="0"/>
              <a:t> edilmez.</a:t>
            </a:r>
          </a:p>
          <a:p>
            <a:r>
              <a:rPr lang="tr-TR" dirty="0" err="1"/>
              <a:t>Radyonüklidler</a:t>
            </a:r>
            <a:r>
              <a:rPr lang="tr-TR" dirty="0"/>
              <a:t> veya uçucu maddelerle çalışmaya uygundur.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96A1B80-590E-4157-8967-2A24B441D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945" y="575824"/>
            <a:ext cx="3590855" cy="570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08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D22F95A-0990-4B14-AB50-35CEC8891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dirty="0">
                <a:solidFill>
                  <a:srgbClr val="FF0000"/>
                </a:solidFill>
              </a:rPr>
              <a:t>Sınıf III </a:t>
            </a:r>
            <a:r>
              <a:rPr lang="tr-TR" dirty="0" err="1">
                <a:solidFill>
                  <a:srgbClr val="FF0000"/>
                </a:solidFill>
              </a:rPr>
              <a:t>Biyogüvenlik</a:t>
            </a:r>
            <a:r>
              <a:rPr lang="tr-TR" dirty="0">
                <a:solidFill>
                  <a:srgbClr val="FF0000"/>
                </a:solidFill>
              </a:rPr>
              <a:t> Kabinleri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6152F36-901E-45D5-B00C-D508E60A4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061048"/>
          </a:xfrm>
        </p:spPr>
        <p:txBody>
          <a:bodyPr/>
          <a:lstStyle/>
          <a:p>
            <a:r>
              <a:rPr lang="tr-TR" dirty="0"/>
              <a:t>Sınıf III </a:t>
            </a:r>
            <a:r>
              <a:rPr lang="tr-TR" dirty="0" err="1"/>
              <a:t>biyogüvenlik</a:t>
            </a:r>
            <a:r>
              <a:rPr lang="tr-TR" dirty="0"/>
              <a:t> kabinleri gaz sızdırmazdır. </a:t>
            </a:r>
            <a:r>
              <a:rPr lang="tr-TR" dirty="0">
                <a:solidFill>
                  <a:schemeClr val="accent1"/>
                </a:solidFill>
              </a:rPr>
              <a:t>Bu kabinler, personel ve çevre için mümkün olan en yüksek seviyede koruma sağlar.</a:t>
            </a:r>
          </a:p>
          <a:p>
            <a:endParaRPr lang="tr-TR" dirty="0">
              <a:solidFill>
                <a:schemeClr val="accent1"/>
              </a:solidFill>
            </a:endParaRPr>
          </a:p>
          <a:p>
            <a:r>
              <a:rPr lang="tr-TR" dirty="0">
                <a:solidFill>
                  <a:schemeClr val="accent1"/>
                </a:solidFill>
              </a:rPr>
              <a:t>Bilinen insan patojenlerini ve diğer BSL-4 malzemelerini</a:t>
            </a:r>
            <a:r>
              <a:rPr lang="tr-TR" dirty="0"/>
              <a:t> içeren çalışmalar için Class III </a:t>
            </a:r>
            <a:r>
              <a:rPr lang="tr-TR" dirty="0" err="1"/>
              <a:t>biyogüvenlik</a:t>
            </a:r>
            <a:r>
              <a:rPr lang="tr-TR" dirty="0"/>
              <a:t> kabini gereklidir.</a:t>
            </a:r>
          </a:p>
        </p:txBody>
      </p:sp>
    </p:spTree>
    <p:extLst>
      <p:ext uri="{BB962C8B-B14F-4D97-AF65-F5344CB8AC3E}">
        <p14:creationId xmlns:p14="http://schemas.microsoft.com/office/powerpoint/2010/main" val="4155463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5D3C6EC-BF95-4F16-8BCC-A0B52B652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9" y="68263"/>
            <a:ext cx="8961962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76208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5F63B81A-9526-4A69-931A-48E2E290E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7" r="2003"/>
          <a:stretch/>
        </p:blipFill>
        <p:spPr>
          <a:xfrm>
            <a:off x="215516" y="1255465"/>
            <a:ext cx="8712968" cy="43470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0384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D764E54-1134-4A71-B325-751F6DBB8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40" y="908720"/>
            <a:ext cx="8280920" cy="38884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3600" b="1" u="sng" dirty="0" err="1">
                <a:solidFill>
                  <a:srgbClr val="FF0000"/>
                </a:solidFill>
              </a:rPr>
              <a:t>Biyogüvenlik</a:t>
            </a:r>
            <a:r>
              <a:rPr lang="tr-TR" sz="3600" dirty="0"/>
              <a:t>, laboratuvarların potansiyel olarak bulaşıcı bir malzemeye maruz kalma riskini azaltan, çalışma ortamının ve nihayetinde topluluğun </a:t>
            </a:r>
            <a:r>
              <a:rPr lang="tr-TR" sz="3600" dirty="0" err="1"/>
              <a:t>kontaminasyonunu</a:t>
            </a:r>
            <a:r>
              <a:rPr lang="tr-TR" sz="3600" dirty="0"/>
              <a:t> sınırlayan güvenlik önlemlerinin uygulanmasıdır.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657F758-235D-4050-8CBB-096AABCA1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63" t="57813"/>
          <a:stretch/>
        </p:blipFill>
        <p:spPr>
          <a:xfrm>
            <a:off x="5436096" y="4221088"/>
            <a:ext cx="3419807" cy="233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81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39173F9-81A9-40F3-A7B3-03F86B78E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>
                <a:solidFill>
                  <a:srgbClr val="FF0000"/>
                </a:solidFill>
              </a:rPr>
              <a:t>Biyogüvenlik</a:t>
            </a:r>
            <a:r>
              <a:rPr lang="tr-TR" dirty="0">
                <a:solidFill>
                  <a:srgbClr val="FF0000"/>
                </a:solidFill>
              </a:rPr>
              <a:t> kabinlerinin hava akış karakteristiği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555B84F-D99C-4C22-A2E1-AC044EE04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Biyogüvenlik</a:t>
            </a:r>
            <a:r>
              <a:rPr lang="tr-TR" dirty="0"/>
              <a:t> kabinleri; çalışma alanı üzerinde sabit ve tek yönlü bir HEPA filtreli hava akışı sağlayarak çalışma ortamını tozdan ve diğer hava kaynaklı kirleticilerden korur.</a:t>
            </a:r>
          </a:p>
          <a:p>
            <a:endParaRPr lang="tr-TR" dirty="0"/>
          </a:p>
          <a:p>
            <a:r>
              <a:rPr lang="tr-TR" dirty="0"/>
              <a:t>Akış yatay olabilir, çalışma yüzeyine paralel olarak üflenebilir veya kabinin üstünden çalışma yüzeyine üflenerek dikey olabilir.</a:t>
            </a:r>
          </a:p>
        </p:txBody>
      </p:sp>
    </p:spTree>
    <p:extLst>
      <p:ext uri="{BB962C8B-B14F-4D97-AF65-F5344CB8AC3E}">
        <p14:creationId xmlns:p14="http://schemas.microsoft.com/office/powerpoint/2010/main" val="279346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B7C97E5-609C-46EE-89BB-F30C43D0E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600" dirty="0" err="1">
                <a:solidFill>
                  <a:srgbClr val="FF0000"/>
                </a:solidFill>
              </a:rPr>
              <a:t>Biyogüvenlik</a:t>
            </a:r>
            <a:r>
              <a:rPr lang="tr-TR" sz="3600" dirty="0">
                <a:solidFill>
                  <a:srgbClr val="FF0000"/>
                </a:solidFill>
              </a:rPr>
              <a:t> kabinlerinin hava akış karakteristiği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712C83-B898-4CD1-A382-1A489CC9F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Tasarımına bağlı olarak, yatay bir akış başlığı </a:t>
            </a:r>
            <a:r>
              <a:rPr lang="tr-TR" dirty="0">
                <a:solidFill>
                  <a:srgbClr val="0070C0"/>
                </a:solidFill>
              </a:rPr>
              <a:t>kültüre</a:t>
            </a:r>
            <a:r>
              <a:rPr lang="tr-TR" dirty="0"/>
              <a:t> (eğer hava kullanıcıya doğru akıyorsa) </a:t>
            </a:r>
            <a:r>
              <a:rPr lang="tr-TR" u="sng" dirty="0">
                <a:solidFill>
                  <a:srgbClr val="0070C0"/>
                </a:solidFill>
              </a:rPr>
              <a:t>veya </a:t>
            </a:r>
            <a:r>
              <a:rPr lang="tr-TR" dirty="0">
                <a:solidFill>
                  <a:srgbClr val="0070C0"/>
                </a:solidFill>
              </a:rPr>
              <a:t>kullanıcıya </a:t>
            </a:r>
            <a:r>
              <a:rPr lang="tr-TR" dirty="0"/>
              <a:t>(hava, içindeki negatif hava basıncı ile kabinin önünden içeri çekilirse) koruma sağlar.</a:t>
            </a:r>
          </a:p>
          <a:p>
            <a:r>
              <a:rPr lang="tr-TR" dirty="0"/>
              <a:t>Dikey akış kabinleri ise </a:t>
            </a:r>
            <a:r>
              <a:rPr lang="tr-TR" u="sng" dirty="0">
                <a:solidFill>
                  <a:srgbClr val="0070C0"/>
                </a:solidFill>
              </a:rPr>
              <a:t>hem kullanıcıya hem de hücre kültürüne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dirty="0"/>
              <a:t>önemli bir koruma sağlar.</a:t>
            </a:r>
          </a:p>
        </p:txBody>
      </p:sp>
    </p:spTree>
    <p:extLst>
      <p:ext uri="{BB962C8B-B14F-4D97-AF65-F5344CB8AC3E}">
        <p14:creationId xmlns:p14="http://schemas.microsoft.com/office/powerpoint/2010/main" val="13781376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501374DD-A9C1-4ED5-BFD9-A6157A41F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17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1704170-1D60-458F-9B93-A7037DD2A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6152"/>
            <a:ext cx="8229600" cy="3888432"/>
          </a:xfrm>
        </p:spPr>
        <p:txBody>
          <a:bodyPr>
            <a:normAutofit lnSpcReduction="10000"/>
          </a:bodyPr>
          <a:lstStyle/>
          <a:p>
            <a:r>
              <a:rPr lang="tr-TR" dirty="0" err="1"/>
              <a:t>Tryptose</a:t>
            </a:r>
            <a:r>
              <a:rPr lang="tr-TR" dirty="0"/>
              <a:t> Soya </a:t>
            </a:r>
            <a:r>
              <a:rPr lang="tr-TR" dirty="0" err="1"/>
              <a:t>Broth</a:t>
            </a:r>
            <a:r>
              <a:rPr lang="tr-TR" dirty="0"/>
              <a:t> </a:t>
            </a:r>
            <a:r>
              <a:rPr lang="tr-TR" dirty="0" err="1"/>
              <a:t>agar</a:t>
            </a:r>
            <a:r>
              <a:rPr lang="tr-TR" dirty="0"/>
              <a:t> kullanılarak </a:t>
            </a:r>
            <a:r>
              <a:rPr lang="tr-TR" dirty="0" err="1"/>
              <a:t>kontaminasyon</a:t>
            </a:r>
            <a:r>
              <a:rPr lang="tr-TR" dirty="0"/>
              <a:t> kontrolü yapılır. </a:t>
            </a:r>
          </a:p>
          <a:p>
            <a:r>
              <a:rPr lang="tr-TR" dirty="0"/>
              <a:t>Plaklar en az dört saat boyunca kabin içinde tutulur. Bu yöntem kabinin ne kadar temiz olduğunu belirler.</a:t>
            </a:r>
          </a:p>
          <a:p>
            <a:r>
              <a:rPr lang="tr-TR" dirty="0">
                <a:solidFill>
                  <a:srgbClr val="0070C0"/>
                </a:solidFill>
              </a:rPr>
              <a:t>Bu tür plakalarda </a:t>
            </a:r>
            <a:r>
              <a:rPr lang="tr-TR" dirty="0" err="1">
                <a:solidFill>
                  <a:srgbClr val="0070C0"/>
                </a:solidFill>
              </a:rPr>
              <a:t>inkübasyondan</a:t>
            </a:r>
            <a:r>
              <a:rPr lang="tr-TR" dirty="0">
                <a:solidFill>
                  <a:srgbClr val="0070C0"/>
                </a:solidFill>
              </a:rPr>
              <a:t> </a:t>
            </a:r>
          </a:p>
          <a:p>
            <a:pPr lvl="1"/>
            <a:r>
              <a:rPr lang="tr-TR" dirty="0">
                <a:solidFill>
                  <a:srgbClr val="0070C0"/>
                </a:solidFill>
              </a:rPr>
              <a:t>3 gün sonra «Bakteri»</a:t>
            </a:r>
          </a:p>
          <a:p>
            <a:pPr lvl="1"/>
            <a:r>
              <a:rPr lang="tr-TR" dirty="0">
                <a:solidFill>
                  <a:srgbClr val="0070C0"/>
                </a:solidFill>
              </a:rPr>
              <a:t>5 gün sonra «Mantar» üremesi olmamalıdır.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1B58D04-6B18-47F4-A721-1CC8B3471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221088"/>
            <a:ext cx="2499577" cy="239593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E4A67C88-9640-4DE0-90AD-4404E7DD1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4221088"/>
            <a:ext cx="2499577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683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653B37D-E8A0-49D0-B6B7-6864BFBDA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tr-TR" dirty="0">
                <a:solidFill>
                  <a:srgbClr val="0070C0"/>
                </a:solidFill>
              </a:rPr>
              <a:t>Çoğu durumda, Class II </a:t>
            </a:r>
            <a:r>
              <a:rPr lang="tr-TR" dirty="0" err="1">
                <a:solidFill>
                  <a:srgbClr val="0070C0"/>
                </a:solidFill>
              </a:rPr>
              <a:t>biyogüvenlik</a:t>
            </a:r>
            <a:r>
              <a:rPr lang="tr-TR" dirty="0">
                <a:solidFill>
                  <a:srgbClr val="0070C0"/>
                </a:solidFill>
              </a:rPr>
              <a:t> kabini hayvan hücre kültürü için yeterlidir.</a:t>
            </a:r>
          </a:p>
          <a:p>
            <a:endParaRPr lang="tr-TR" dirty="0"/>
          </a:p>
          <a:p>
            <a:endParaRPr lang="tr-TR" dirty="0"/>
          </a:p>
          <a:p>
            <a:r>
              <a:rPr lang="tr-TR" dirty="0"/>
              <a:t>Bununla birlikte, her çalışma tehlike riski açısından ayrı ayrı değerlendirilmelidir. Bilinen bir virüs enfeksiyonu veya belirsiz bir köken gibi ek faktörlerin daha yüksek düzeyde önlem gerektirmesi mümkündür.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035986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6D0DFF90-ECDA-4C44-A806-2483DD288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71" y="274046"/>
            <a:ext cx="8504657" cy="6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168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BA7400DF-64B3-40F1-88A9-29971EBD8F08}"/>
              </a:ext>
            </a:extLst>
          </p:cNvPr>
          <p:cNvSpPr/>
          <p:nvPr/>
        </p:nvSpPr>
        <p:spPr>
          <a:xfrm>
            <a:off x="143508" y="152636"/>
            <a:ext cx="8856984" cy="6552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6612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D21E3FC-9E04-4984-AF5C-2A6EB39BE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Depolama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8E6A0B3-C42A-4431-8DC1-76DC90D8B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Bir hücre kültürü laboratuvarı;</a:t>
            </a:r>
          </a:p>
          <a:p>
            <a:pPr lvl="1"/>
            <a:r>
              <a:rPr lang="tr-TR" dirty="0" err="1"/>
              <a:t>media</a:t>
            </a:r>
            <a:r>
              <a:rPr lang="tr-TR" dirty="0"/>
              <a:t> ve reaktifler gibi sıvılar,</a:t>
            </a:r>
          </a:p>
          <a:p>
            <a:pPr lvl="1"/>
            <a:r>
              <a:rPr lang="tr-TR" dirty="0"/>
              <a:t>ilaçlar ve antibiyotikler gibi kimyasallar,</a:t>
            </a:r>
          </a:p>
          <a:p>
            <a:pPr lvl="1"/>
            <a:r>
              <a:rPr lang="tr-TR" dirty="0"/>
              <a:t>tek kullanımlık pipetler, kültür kapları ve eldivenler gibi sarf malzemeleri,</a:t>
            </a:r>
          </a:p>
          <a:p>
            <a:pPr lvl="1"/>
            <a:r>
              <a:rPr lang="tr-TR" dirty="0"/>
              <a:t>medya şişeleri ve cam pipetler gibi cam eşyalar</a:t>
            </a:r>
          </a:p>
          <a:p>
            <a:pPr lvl="1"/>
            <a:r>
              <a:rPr lang="tr-TR" dirty="0"/>
              <a:t>dokular ve hücreler için depolama alanları içermelidir.</a:t>
            </a:r>
          </a:p>
        </p:txBody>
      </p:sp>
    </p:spTree>
    <p:extLst>
      <p:ext uri="{BB962C8B-B14F-4D97-AF65-F5344CB8AC3E}">
        <p14:creationId xmlns:p14="http://schemas.microsoft.com/office/powerpoint/2010/main" val="41553556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636DD1A-52FA-46E7-BABF-6758ACFFD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2756"/>
            <a:ext cx="8229600" cy="4392488"/>
          </a:xfrm>
        </p:spPr>
        <p:txBody>
          <a:bodyPr/>
          <a:lstStyle/>
          <a:p>
            <a:r>
              <a:rPr lang="tr-TR" dirty="0"/>
              <a:t>Cam eşyalar, plastik ve özel ekipmanlar oda sıcaklığında raflarda ve çekmecelerde saklanabilir;</a:t>
            </a:r>
          </a:p>
          <a:p>
            <a:endParaRPr lang="tr-TR" dirty="0"/>
          </a:p>
          <a:p>
            <a:endParaRPr lang="tr-TR" dirty="0"/>
          </a:p>
          <a:p>
            <a:r>
              <a:rPr lang="tr-TR" dirty="0">
                <a:solidFill>
                  <a:schemeClr val="accent1"/>
                </a:solidFill>
              </a:rPr>
              <a:t>Bununla birlikte tüm </a:t>
            </a:r>
            <a:r>
              <a:rPr lang="tr-TR" dirty="0" err="1">
                <a:solidFill>
                  <a:schemeClr val="accent1"/>
                </a:solidFill>
              </a:rPr>
              <a:t>mediayı</a:t>
            </a:r>
            <a:r>
              <a:rPr lang="tr-TR" dirty="0">
                <a:solidFill>
                  <a:schemeClr val="accent1"/>
                </a:solidFill>
              </a:rPr>
              <a:t>, reaktifleri ve kimyasalları etiketteki talimatlara göre saklamak önemlidir.</a:t>
            </a:r>
          </a:p>
        </p:txBody>
      </p:sp>
    </p:spTree>
    <p:extLst>
      <p:ext uri="{BB962C8B-B14F-4D97-AF65-F5344CB8AC3E}">
        <p14:creationId xmlns:p14="http://schemas.microsoft.com/office/powerpoint/2010/main" val="39121925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A2CDDF2-5270-45BA-B7D9-ACEAC4D7F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dirty="0"/>
              <a:t>Buzdolapları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53A6F07-BD35-46F6-A03A-C8E993B34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576362"/>
            <a:ext cx="8229600" cy="3705275"/>
          </a:xfrm>
        </p:spPr>
        <p:txBody>
          <a:bodyPr/>
          <a:lstStyle/>
          <a:p>
            <a:r>
              <a:rPr lang="tr-TR" dirty="0">
                <a:solidFill>
                  <a:schemeClr val="accent1"/>
                </a:solidFill>
              </a:rPr>
              <a:t>Küçük hücre kültürü laboratuvarları için</a:t>
            </a:r>
            <a:r>
              <a:rPr lang="tr-TR" dirty="0"/>
              <a:t>, ev tipi bir buzdolabı (tercihen bir </a:t>
            </a:r>
            <a:r>
              <a:rPr lang="tr-TR" dirty="0" err="1"/>
              <a:t>otodefrost</a:t>
            </a:r>
            <a:r>
              <a:rPr lang="tr-TR" dirty="0"/>
              <a:t> dondurucu olmadan),</a:t>
            </a:r>
            <a:r>
              <a:rPr lang="tr-TR" dirty="0">
                <a:solidFill>
                  <a:schemeClr val="accent1"/>
                </a:solidFill>
              </a:rPr>
              <a:t> reaktifleri ve </a:t>
            </a:r>
            <a:r>
              <a:rPr lang="tr-TR" dirty="0" err="1">
                <a:solidFill>
                  <a:schemeClr val="accent1"/>
                </a:solidFill>
              </a:rPr>
              <a:t>mediayı</a:t>
            </a:r>
            <a:r>
              <a:rPr lang="tr-TR" dirty="0">
                <a:solidFill>
                  <a:schemeClr val="accent1"/>
                </a:solidFill>
              </a:rPr>
              <a:t>   2-8 ° C'de saklamak için </a:t>
            </a:r>
            <a:r>
              <a:rPr lang="tr-TR" dirty="0"/>
              <a:t>yeterli ve ucuz bir ekipman parçasıdır.</a:t>
            </a:r>
          </a:p>
        </p:txBody>
      </p:sp>
    </p:spTree>
    <p:extLst>
      <p:ext uri="{BB962C8B-B14F-4D97-AF65-F5344CB8AC3E}">
        <p14:creationId xmlns:p14="http://schemas.microsoft.com/office/powerpoint/2010/main" val="1039002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kişi içeren bir resim&#10;&#10;Açıklama otomatik olarak oluşturuldu">
            <a:extLst>
              <a:ext uri="{FF2B5EF4-FFF2-40B4-BE49-F238E27FC236}">
                <a16:creationId xmlns:a16="http://schemas.microsoft.com/office/drawing/2014/main" id="{BB1344F2-798E-C84F-9D93-E551AE169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300"/>
            <a:ext cx="9144000" cy="65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522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1431E24-9092-44C1-80FE-A1A4B1E0B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48680"/>
            <a:ext cx="4546848" cy="5976664"/>
          </a:xfrm>
        </p:spPr>
        <p:txBody>
          <a:bodyPr>
            <a:normAutofit/>
          </a:bodyPr>
          <a:lstStyle/>
          <a:p>
            <a:r>
              <a:rPr lang="tr-TR" dirty="0"/>
              <a:t>Daha büyük laboratuvarlarda, sadece hücre kültürü çalışmaları için kullanılan soğuk bir oda daha uygundur.</a:t>
            </a:r>
          </a:p>
          <a:p>
            <a:endParaRPr lang="tr-TR" dirty="0"/>
          </a:p>
          <a:p>
            <a:r>
              <a:rPr lang="tr-TR" dirty="0" err="1"/>
              <a:t>Kontaminasyonu</a:t>
            </a:r>
            <a:r>
              <a:rPr lang="tr-TR" dirty="0"/>
              <a:t>  önlemek için buzdolabı veya soğuk oda düzenli olarak temizlenmelidir.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C9F7106-1942-4F71-8DBC-BAEEBE503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571" y="1657958"/>
            <a:ext cx="3109229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33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F814D18-B863-40D8-8A8A-544D96FA9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120"/>
            <a:ext cx="8229600" cy="1143000"/>
          </a:xfrm>
        </p:spPr>
        <p:txBody>
          <a:bodyPr/>
          <a:lstStyle/>
          <a:p>
            <a:pPr algn="l"/>
            <a:r>
              <a:rPr lang="tr-TR" dirty="0"/>
              <a:t>Dondurucular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82FCF74-E21F-413A-BEB2-EAA6044D9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29411"/>
          </a:xfrm>
        </p:spPr>
        <p:txBody>
          <a:bodyPr>
            <a:normAutofit fontScale="92500" lnSpcReduction="10000"/>
          </a:bodyPr>
          <a:lstStyle/>
          <a:p>
            <a:r>
              <a:rPr lang="tr-TR" dirty="0"/>
              <a:t>Çoğu hücre kültürü reaktifleri  –5 ° C ila –20 ° C arasında saklanabilir; bu nedenle, çoğu reaktifin depolanması için kullanılan ultra derin dondurucu (yani -80 ° C derin dondurucu) isteğe bağlıdır.</a:t>
            </a:r>
          </a:p>
          <a:p>
            <a:r>
              <a:rPr lang="tr-TR" dirty="0"/>
              <a:t>Ev tipi bir dondurucu laboratuvar tipi dondurucuya ucuz bir </a:t>
            </a:r>
            <a:r>
              <a:rPr lang="tr-TR" dirty="0" err="1"/>
              <a:t>altenatiftir</a:t>
            </a:r>
            <a:r>
              <a:rPr lang="tr-TR" dirty="0"/>
              <a:t>.</a:t>
            </a:r>
          </a:p>
          <a:p>
            <a:r>
              <a:rPr lang="tr-TR" dirty="0"/>
              <a:t>Çoğu reaktif </a:t>
            </a:r>
            <a:r>
              <a:rPr lang="tr-TR" dirty="0" err="1"/>
              <a:t>otodefrost</a:t>
            </a:r>
            <a:r>
              <a:rPr lang="tr-TR" dirty="0"/>
              <a:t> (yani kendi kendine çözülen) dondurucudaki sıcaklık değişimlerine dayanabilse de, antibiyotik ve enzim gibi reaktifler </a:t>
            </a:r>
            <a:r>
              <a:rPr lang="tr-TR" dirty="0" err="1"/>
              <a:t>otodefrost</a:t>
            </a:r>
            <a:r>
              <a:rPr lang="tr-TR" dirty="0"/>
              <a:t> olmayan bir dondurucuda saklanmalıdır.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687912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2442BC-2702-4BCE-B66B-0133CC301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tr-TR" dirty="0"/>
              <a:t>Buzdolabı ve Dondurucular( -20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°C)</a:t>
            </a:r>
            <a:r>
              <a:rPr lang="tr-TR" dirty="0"/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806FF3C-0BB1-4F53-AE9B-9E04D0205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40768"/>
            <a:ext cx="8686800" cy="4939755"/>
          </a:xfrm>
        </p:spPr>
        <p:txBody>
          <a:bodyPr>
            <a:normAutofit fontScale="92500" lnSpcReduction="10000"/>
          </a:bodyPr>
          <a:lstStyle/>
          <a:p>
            <a:r>
              <a:rPr lang="tr-TR" dirty="0"/>
              <a:t>Her iki cihaz da sıvı ortamın 4 ° C’de;  enzimlerin (</a:t>
            </a:r>
            <a:r>
              <a:rPr lang="tr-TR" dirty="0" err="1"/>
              <a:t>örn</a:t>
            </a:r>
            <a:r>
              <a:rPr lang="tr-TR" dirty="0"/>
              <a:t>. </a:t>
            </a:r>
            <a:r>
              <a:rPr lang="tr-TR" dirty="0" err="1"/>
              <a:t>Tripsin</a:t>
            </a:r>
            <a:r>
              <a:rPr lang="tr-TR" dirty="0"/>
              <a:t>) ve bazı ortam bileşenlerinin (</a:t>
            </a:r>
            <a:r>
              <a:rPr lang="tr-TR" dirty="0" err="1"/>
              <a:t>örn</a:t>
            </a:r>
            <a:r>
              <a:rPr lang="tr-TR" dirty="0"/>
              <a:t>. </a:t>
            </a:r>
            <a:r>
              <a:rPr lang="tr-TR" dirty="0" err="1"/>
              <a:t>Glutamin</a:t>
            </a:r>
            <a:r>
              <a:rPr lang="tr-TR" dirty="0"/>
              <a:t> ve serum) - 20 ° C'de depolanması için çok önemlidir.</a:t>
            </a:r>
          </a:p>
          <a:p>
            <a:r>
              <a:rPr lang="tr-TR" dirty="0"/>
              <a:t>Ortamı ve tamponları saklamak için bir buzdolabı veya soğuk oda gereklidir. Önceden </a:t>
            </a:r>
            <a:r>
              <a:rPr lang="tr-TR" dirty="0" err="1"/>
              <a:t>alikotlanmış</a:t>
            </a:r>
            <a:r>
              <a:rPr lang="tr-TR" dirty="0"/>
              <a:t> serum, besin ve antibiyotik stoklarını tutmak için bir dondurucu gereklidir. Reaktifler -20 ° C'de saklanabilir.</a:t>
            </a:r>
          </a:p>
          <a:p>
            <a:r>
              <a:rPr lang="tr-TR" dirty="0"/>
              <a:t>Uzun süreli koruma için, hücreler sıvı azot veya -70 ° </a:t>
            </a:r>
            <a:r>
              <a:rPr lang="tr-TR" dirty="0" err="1"/>
              <a:t>C'lik</a:t>
            </a:r>
            <a:r>
              <a:rPr lang="tr-TR" dirty="0"/>
              <a:t> bir dondurucuda muhafaza edilebilir.</a:t>
            </a:r>
          </a:p>
        </p:txBody>
      </p:sp>
    </p:spTree>
    <p:extLst>
      <p:ext uri="{BB962C8B-B14F-4D97-AF65-F5344CB8AC3E}">
        <p14:creationId xmlns:p14="http://schemas.microsoft.com/office/powerpoint/2010/main" val="25424201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56F10DDC-13C6-4BFA-A09D-A03DAF494A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33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35670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30CD728-D07F-40E3-A40D-95A664DE1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0000"/>
                </a:solidFill>
              </a:rPr>
              <a:t>İnkübatörler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43DDE7C-DE4F-4656-AB32-737BD9332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Hücre kültürleri büyümek için sıkı kontrol edilen bir ortam gerektirir.</a:t>
            </a:r>
          </a:p>
          <a:p>
            <a:endParaRPr lang="tr-TR" dirty="0"/>
          </a:p>
          <a:p>
            <a:r>
              <a:rPr lang="tr-TR" dirty="0"/>
              <a:t>Özel </a:t>
            </a:r>
            <a:r>
              <a:rPr lang="tr-TR" dirty="0" err="1"/>
              <a:t>inkübatörler</a:t>
            </a:r>
            <a:r>
              <a:rPr lang="tr-TR" dirty="0"/>
              <a:t>, sıcaklık, nem derecesi ve CO2 seviyeleri gibi doğru büyüme koşullarını kontrollü ve kararlı bir şekilde sağlamak için rutin olarak kullanılır.</a:t>
            </a:r>
          </a:p>
        </p:txBody>
      </p:sp>
    </p:spTree>
    <p:extLst>
      <p:ext uri="{BB962C8B-B14F-4D97-AF65-F5344CB8AC3E}">
        <p14:creationId xmlns:p14="http://schemas.microsoft.com/office/powerpoint/2010/main" val="3189927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815CE9F-3C6A-40F1-B82A-746781CB4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92286"/>
            <a:ext cx="8229600" cy="5073427"/>
          </a:xfrm>
        </p:spPr>
        <p:txBody>
          <a:bodyPr/>
          <a:lstStyle/>
          <a:p>
            <a:r>
              <a:rPr lang="tr-TR" dirty="0"/>
              <a:t>Genel olarak, 28 ° C (böcek hücre hatları için) ila </a:t>
            </a:r>
            <a:r>
              <a:rPr lang="tr-TR" dirty="0">
                <a:solidFill>
                  <a:srgbClr val="FF0000"/>
                </a:solidFill>
              </a:rPr>
              <a:t>37 ° C (memeli hücre hatları için) </a:t>
            </a:r>
            <a:r>
              <a:rPr lang="tr-TR" dirty="0"/>
              <a:t>arasındaki sıcaklıklarda çalışacak şekilde ve </a:t>
            </a:r>
            <a:r>
              <a:rPr lang="tr-TR" dirty="0">
                <a:solidFill>
                  <a:schemeClr val="accent1"/>
                </a:solidFill>
              </a:rPr>
              <a:t>gereken seviyede CO2(</a:t>
            </a:r>
            <a:r>
              <a:rPr lang="tr-TR" dirty="0" err="1">
                <a:solidFill>
                  <a:schemeClr val="accent1"/>
                </a:solidFill>
              </a:rPr>
              <a:t>örn</a:t>
            </a:r>
            <a:r>
              <a:rPr lang="tr-TR" dirty="0">
                <a:solidFill>
                  <a:schemeClr val="accent1"/>
                </a:solidFill>
              </a:rPr>
              <a:t>.% 5-10)</a:t>
            </a:r>
            <a:r>
              <a:rPr lang="tr-TR" dirty="0"/>
              <a:t> temin edecek şekilde ayarlanabilir.</a:t>
            </a:r>
          </a:p>
          <a:p>
            <a:endParaRPr lang="tr-TR" dirty="0"/>
          </a:p>
          <a:p>
            <a:r>
              <a:rPr lang="tr-TR" dirty="0"/>
              <a:t>Bazı </a:t>
            </a:r>
            <a:r>
              <a:rPr lang="tr-TR" dirty="0" err="1"/>
              <a:t>inkübatörler</a:t>
            </a:r>
            <a:r>
              <a:rPr lang="tr-TR" dirty="0"/>
              <a:t> O2 seviyelerini kontrol etme imkanına da sahiptir.</a:t>
            </a:r>
          </a:p>
        </p:txBody>
      </p:sp>
    </p:spTree>
    <p:extLst>
      <p:ext uri="{BB962C8B-B14F-4D97-AF65-F5344CB8AC3E}">
        <p14:creationId xmlns:p14="http://schemas.microsoft.com/office/powerpoint/2010/main" val="20924665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C4E047C-D3BD-420C-A5A8-8BD8726D3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7040"/>
            <a:ext cx="8229600" cy="1944216"/>
          </a:xfrm>
        </p:spPr>
        <p:txBody>
          <a:bodyPr/>
          <a:lstStyle/>
          <a:p>
            <a:pPr marL="12065" indent="0">
              <a:lnSpc>
                <a:spcPct val="100000"/>
              </a:lnSpc>
              <a:spcBef>
                <a:spcPts val="615"/>
              </a:spcBef>
              <a:buNone/>
              <a:tabLst>
                <a:tab pos="527685" algn="l"/>
                <a:tab pos="528320" algn="l"/>
              </a:tabLst>
            </a:pPr>
            <a:r>
              <a:rPr lang="tr-TR" dirty="0">
                <a:latin typeface="Carlito"/>
                <a:cs typeface="Carlito"/>
              </a:rPr>
              <a:t>Temel olarak 2 tipte </a:t>
            </a:r>
            <a:r>
              <a:rPr lang="tr-TR" dirty="0" err="1">
                <a:latin typeface="Carlito"/>
                <a:cs typeface="Carlito"/>
              </a:rPr>
              <a:t>inkübatör</a:t>
            </a:r>
            <a:r>
              <a:rPr lang="tr-TR" dirty="0">
                <a:latin typeface="Carlito"/>
                <a:cs typeface="Carlito"/>
              </a:rPr>
              <a:t> vardır.</a:t>
            </a:r>
          </a:p>
          <a:p>
            <a:pPr marL="12065" indent="0">
              <a:lnSpc>
                <a:spcPct val="100000"/>
              </a:lnSpc>
              <a:spcBef>
                <a:spcPts val="615"/>
              </a:spcBef>
              <a:buNone/>
              <a:tabLst>
                <a:tab pos="527685" algn="l"/>
                <a:tab pos="528320" algn="l"/>
              </a:tabLst>
            </a:pPr>
            <a:r>
              <a:rPr lang="tr-TR" b="1" dirty="0">
                <a:solidFill>
                  <a:srgbClr val="FF0000"/>
                </a:solidFill>
                <a:latin typeface="Carlito"/>
                <a:cs typeface="Carlito"/>
              </a:rPr>
              <a:t>	1. Kuru </a:t>
            </a:r>
            <a:r>
              <a:rPr lang="tr-TR" b="1" dirty="0" err="1">
                <a:solidFill>
                  <a:srgbClr val="FF0000"/>
                </a:solidFill>
                <a:latin typeface="Carlito"/>
                <a:cs typeface="Carlito"/>
              </a:rPr>
              <a:t>İnkübatör</a:t>
            </a:r>
            <a:endParaRPr lang="tr-TR" b="1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2065" indent="0">
              <a:lnSpc>
                <a:spcPct val="100000"/>
              </a:lnSpc>
              <a:spcBef>
                <a:spcPts val="615"/>
              </a:spcBef>
              <a:buNone/>
              <a:tabLst>
                <a:tab pos="527685" algn="l"/>
                <a:tab pos="528320" algn="l"/>
              </a:tabLst>
            </a:pPr>
            <a:r>
              <a:rPr lang="tr-TR" b="1" dirty="0">
                <a:solidFill>
                  <a:srgbClr val="FF0000"/>
                </a:solidFill>
                <a:latin typeface="Carlito"/>
                <a:cs typeface="Carlito"/>
              </a:rPr>
              <a:t>	2. Nemli CO2 </a:t>
            </a:r>
            <a:r>
              <a:rPr lang="tr-TR" b="1" dirty="0" err="1">
                <a:solidFill>
                  <a:srgbClr val="FF0000"/>
                </a:solidFill>
                <a:latin typeface="Carlito"/>
                <a:cs typeface="Carlito"/>
              </a:rPr>
              <a:t>İnkübatörü</a:t>
            </a:r>
            <a:endParaRPr lang="tr-TR" b="1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2065" indent="0">
              <a:lnSpc>
                <a:spcPct val="100000"/>
              </a:lnSpc>
              <a:spcBef>
                <a:spcPts val="615"/>
              </a:spcBef>
              <a:buNone/>
              <a:tabLst>
                <a:tab pos="527685" algn="l"/>
                <a:tab pos="528320" algn="l"/>
              </a:tabLst>
            </a:pPr>
            <a:endParaRPr lang="tr-TR" b="1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9A8038C-641D-4E69-9D2E-CED6E5C81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819" y="3573016"/>
            <a:ext cx="2944623" cy="290194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93CE36E-164E-48F3-BE77-653B19550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355666"/>
            <a:ext cx="2365453" cy="338967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422F4B6-6FE3-47D9-8077-5EA83A69A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150" y="3212976"/>
            <a:ext cx="2816596" cy="2676376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EC1619B-05DC-4DB5-AD76-ABCBBF932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8150" y="1340768"/>
            <a:ext cx="2853175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717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016BC55-6324-466F-A3C3-3A0EC83AF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68660"/>
            <a:ext cx="8229600" cy="6120680"/>
          </a:xfrm>
        </p:spPr>
        <p:txBody>
          <a:bodyPr>
            <a:normAutofit fontScale="92500" lnSpcReduction="10000"/>
          </a:bodyPr>
          <a:lstStyle/>
          <a:p>
            <a:r>
              <a:rPr lang="tr-TR" dirty="0"/>
              <a:t>Kuru </a:t>
            </a:r>
            <a:r>
              <a:rPr lang="tr-TR" dirty="0" err="1"/>
              <a:t>inkübatörler</a:t>
            </a:r>
            <a:r>
              <a:rPr lang="tr-TR" dirty="0"/>
              <a:t> daha ekonomiktir, ancak hücre kültürlerinin buharlaşmasını önlemek için kapalı şişelerde </a:t>
            </a:r>
            <a:r>
              <a:rPr lang="tr-TR" dirty="0" err="1"/>
              <a:t>inkübe</a:t>
            </a:r>
            <a:r>
              <a:rPr lang="tr-TR" dirty="0"/>
              <a:t> edilmesini gerektirir.</a:t>
            </a:r>
          </a:p>
          <a:p>
            <a:r>
              <a:rPr lang="tr-TR" dirty="0"/>
              <a:t>Bir su kabını kuru bir </a:t>
            </a:r>
            <a:r>
              <a:rPr lang="tr-TR" dirty="0" err="1"/>
              <a:t>inkübatöre</a:t>
            </a:r>
            <a:r>
              <a:rPr lang="tr-TR" dirty="0"/>
              <a:t> yerleştirmek biraz nem sağlayabilir, ancak </a:t>
            </a:r>
            <a:r>
              <a:rPr lang="tr-TR" dirty="0" err="1"/>
              <a:t>inkübatördeki</a:t>
            </a:r>
            <a:r>
              <a:rPr lang="tr-TR" dirty="0"/>
              <a:t> atmosferik koşulların kesin kontrolüne izin vermez.</a:t>
            </a:r>
          </a:p>
          <a:p>
            <a:r>
              <a:rPr lang="tr-TR" dirty="0">
                <a:solidFill>
                  <a:schemeClr val="accent1"/>
                </a:solidFill>
              </a:rPr>
              <a:t>Nemli CO2 </a:t>
            </a:r>
            <a:r>
              <a:rPr lang="tr-TR" dirty="0" err="1">
                <a:solidFill>
                  <a:schemeClr val="accent1"/>
                </a:solidFill>
              </a:rPr>
              <a:t>inkübatörleri</a:t>
            </a:r>
            <a:r>
              <a:rPr lang="tr-TR" dirty="0">
                <a:solidFill>
                  <a:schemeClr val="accent1"/>
                </a:solidFill>
              </a:rPr>
              <a:t> daha pahalıdır, ancak kültür koşullarının üstün kontrolüne izin verir.</a:t>
            </a:r>
          </a:p>
          <a:p>
            <a:r>
              <a:rPr lang="tr-TR" dirty="0"/>
              <a:t>Yüksek nem ve artan CO2 sayesinde kontrollü bir atmosfer gerektiren </a:t>
            </a:r>
            <a:r>
              <a:rPr lang="tr-TR" dirty="0" err="1"/>
              <a:t>petri</a:t>
            </a:r>
            <a:r>
              <a:rPr lang="tr-TR" dirty="0"/>
              <a:t> kaplarında veya çok </a:t>
            </a:r>
            <a:r>
              <a:rPr lang="tr-TR" dirty="0" err="1"/>
              <a:t>oyuklu</a:t>
            </a:r>
            <a:r>
              <a:rPr lang="tr-TR" dirty="0"/>
              <a:t> plakalarda kültürlenen hücreleri </a:t>
            </a:r>
            <a:r>
              <a:rPr lang="tr-TR" dirty="0" err="1"/>
              <a:t>inkübe</a:t>
            </a:r>
            <a:r>
              <a:rPr lang="tr-TR" dirty="0"/>
              <a:t> etmek için kullanılabilirler.</a:t>
            </a:r>
          </a:p>
        </p:txBody>
      </p:sp>
    </p:spTree>
    <p:extLst>
      <p:ext uri="{BB962C8B-B14F-4D97-AF65-F5344CB8AC3E}">
        <p14:creationId xmlns:p14="http://schemas.microsoft.com/office/powerpoint/2010/main" val="200270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99282ED-7ADE-4ADE-AA59-B12B0677C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0000"/>
                </a:solidFill>
              </a:rPr>
              <a:t>Kriyojenik</a:t>
            </a:r>
            <a:r>
              <a:rPr lang="tr-TR" dirty="0">
                <a:solidFill>
                  <a:srgbClr val="FF0000"/>
                </a:solidFill>
              </a:rPr>
              <a:t> Depolama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AFF3D56-C751-4654-8E23-65AC6CFB6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/>
              <a:t>Sürekli kültürlerdeki hücre hatlarının pasaj sayıları arttıkça genetik kararsızlık göstermeleri muhtemeldir;</a:t>
            </a:r>
          </a:p>
          <a:p>
            <a:r>
              <a:rPr lang="tr-TR" dirty="0"/>
              <a:t>Bu nedenle hücrelerin çalışma stoklarının hazırlanması ve </a:t>
            </a:r>
            <a:r>
              <a:rPr lang="tr-TR" dirty="0" err="1"/>
              <a:t>kriyojenik</a:t>
            </a:r>
            <a:r>
              <a:rPr lang="tr-TR" dirty="0"/>
              <a:t> depoda muhafaza edilmesi önemlidir.</a:t>
            </a:r>
          </a:p>
          <a:p>
            <a:endParaRPr lang="tr-TR" dirty="0"/>
          </a:p>
          <a:p>
            <a:pPr algn="just"/>
            <a:r>
              <a:rPr lang="tr-TR" u="sng" dirty="0">
                <a:solidFill>
                  <a:schemeClr val="accent1"/>
                </a:solidFill>
              </a:rPr>
              <a:t>Hücreler –20 ° C veya –80 ° C derin dondurucularda saklanmamalıdır. Çünkü bu sıcaklık aralığı hücrelerin canlılığını azaltır.</a:t>
            </a:r>
          </a:p>
        </p:txBody>
      </p:sp>
    </p:spTree>
    <p:extLst>
      <p:ext uri="{BB962C8B-B14F-4D97-AF65-F5344CB8AC3E}">
        <p14:creationId xmlns:p14="http://schemas.microsoft.com/office/powerpoint/2010/main" val="16964412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D63F65D7-DB46-4FDC-8843-F7A3FC892121}"/>
              </a:ext>
            </a:extLst>
          </p:cNvPr>
          <p:cNvSpPr/>
          <p:nvPr/>
        </p:nvSpPr>
        <p:spPr>
          <a:xfrm>
            <a:off x="0" y="0"/>
            <a:ext cx="9144000" cy="6781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9224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4287895-2832-4726-BB89-30A70612D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DCC92898-7662-4547-9E52-AFAD3216F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167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72926DF-6065-42FB-85FB-81CB95FC3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Soğutucu Santrifüj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2F1335D-510F-4F20-A473-2C283F655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7638"/>
            <a:ext cx="7128792" cy="4525963"/>
          </a:xfrm>
        </p:spPr>
        <p:txBody>
          <a:bodyPr>
            <a:normAutofit fontScale="92500"/>
          </a:bodyPr>
          <a:lstStyle/>
          <a:p>
            <a:r>
              <a:rPr lang="tr-TR" dirty="0"/>
              <a:t>Santrifüj, partikülleri merkezkaç kuvveti prensibini kullanarak boyutlarına, şekline, yoğunluğuna, ortamın viskozitesine ve rotor hızına göre bir çözeltiden ayırmak için kullanılan bir alettir.</a:t>
            </a:r>
          </a:p>
          <a:p>
            <a:endParaRPr lang="tr-TR" dirty="0"/>
          </a:p>
          <a:p>
            <a:r>
              <a:rPr lang="tr-TR" dirty="0"/>
              <a:t>Soğutmalı santrifüj, hücreleri </a:t>
            </a:r>
            <a:r>
              <a:rPr lang="tr-TR" dirty="0" err="1"/>
              <a:t>kriyoprezervasyona</a:t>
            </a:r>
            <a:r>
              <a:rPr lang="tr-TR" dirty="0"/>
              <a:t> hazırlamak için kullanılır.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7020AF8-AE76-43D1-9255-6FDEC883B4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87" t="27712" r="12200" b="31056"/>
          <a:stretch/>
        </p:blipFill>
        <p:spPr>
          <a:xfrm>
            <a:off x="6321484" y="4509120"/>
            <a:ext cx="2822516" cy="222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789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DB5BA2A-0703-42BE-A281-692846A45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Ters Mikroskop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6AD2107-EFE4-4740-A655-2CAD93652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Ters mikroskop, ışık kaynağının ve merceğin numuneye göre üst tarafta, objektiflerin ise alt tarafta yer aldığı bir mikroskop türüdür.</a:t>
            </a:r>
          </a:p>
          <a:p>
            <a:endParaRPr lang="tr-TR" dirty="0"/>
          </a:p>
          <a:p>
            <a:r>
              <a:rPr lang="tr-TR" dirty="0"/>
              <a:t>Ters mikroskoplar, geleneksel mikroskopta olduğu gibi bir cam slaytta daha doğal koşullar altındaki hücreleri değil büyük bir kabın dibindeki canlı hücreleri gözlemlemek için yararlıdır.</a:t>
            </a:r>
          </a:p>
        </p:txBody>
      </p:sp>
    </p:spTree>
    <p:extLst>
      <p:ext uri="{BB962C8B-B14F-4D97-AF65-F5344CB8AC3E}">
        <p14:creationId xmlns:p14="http://schemas.microsoft.com/office/powerpoint/2010/main" val="41516256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DD70A1B8-324F-4B4F-BF35-C223E2D7E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9" y="68263"/>
            <a:ext cx="8961962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78572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2623E9FC-CA0F-4ED7-8926-1AD17CBE4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629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5D4D2C8-889A-4473-80D4-51C81F4DE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994" y="-26746"/>
            <a:ext cx="8229600" cy="1143000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Otoklav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22F2BC4-EBBC-4FEF-913C-D058D56CA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348" y="1215783"/>
            <a:ext cx="8229600" cy="4525963"/>
          </a:xfrm>
        </p:spPr>
        <p:txBody>
          <a:bodyPr/>
          <a:lstStyle/>
          <a:p>
            <a:r>
              <a:rPr lang="tr-TR" dirty="0"/>
              <a:t>Otoklav, yükseltilmiş sıcaklık ve basınç altında sterilizasyon işlemini gerçekleştirmek için kullanılan bir basınç bölmesidir.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2E1D695-F102-45DB-9B10-0E45FAC09B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2" t="15751" r="56688" b="28599"/>
          <a:stretch/>
        </p:blipFill>
        <p:spPr>
          <a:xfrm>
            <a:off x="6084168" y="2708920"/>
            <a:ext cx="2929231" cy="352839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38A52E3-DA5D-4898-AE3E-A93523518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666942"/>
            <a:ext cx="2584928" cy="197527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A98A9385-F61E-4C78-99C4-BF7915EFA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947" y="3910803"/>
            <a:ext cx="2511770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559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B07D9E1-1F5B-4D7D-9BD3-76EB8E7F9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Ek Ekipman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804F18DD-8E68-45CA-9EF8-D9853DEAD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2307"/>
            <a:ext cx="8229600" cy="4525963"/>
          </a:xfrm>
        </p:spPr>
        <p:txBody>
          <a:bodyPr/>
          <a:lstStyle/>
          <a:p>
            <a:r>
              <a:rPr lang="tr-TR" dirty="0" err="1"/>
              <a:t>Aspirasyon</a:t>
            </a:r>
            <a:r>
              <a:rPr lang="tr-TR" dirty="0"/>
              <a:t> pompası</a:t>
            </a:r>
          </a:p>
          <a:p>
            <a:r>
              <a:rPr lang="tr-TR" dirty="0" err="1"/>
              <a:t>pH</a:t>
            </a:r>
            <a:r>
              <a:rPr lang="tr-TR" dirty="0"/>
              <a:t> metre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F5A5CB43-C4F4-4514-A481-96983E3D4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357" y="3140968"/>
            <a:ext cx="6895285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219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62328B-6FC5-4A8D-8E49-50CEAC6A8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0000"/>
                </a:solidFill>
              </a:rPr>
              <a:t>Konfokal</a:t>
            </a:r>
            <a:r>
              <a:rPr lang="tr-TR" dirty="0">
                <a:solidFill>
                  <a:srgbClr val="FF0000"/>
                </a:solidFill>
              </a:rPr>
              <a:t> Mikroskop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148D238F-835F-422E-B494-0CD56A1727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361" t="30861" r="21363" b="11863"/>
          <a:stretch/>
        </p:blipFill>
        <p:spPr>
          <a:xfrm>
            <a:off x="2915816" y="3501008"/>
            <a:ext cx="4320480" cy="3240361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F4263137-63FC-4C1D-8C4C-1EBFC71472EA}"/>
              </a:ext>
            </a:extLst>
          </p:cNvPr>
          <p:cNvSpPr txBox="1"/>
          <p:nvPr/>
        </p:nvSpPr>
        <p:spPr>
          <a:xfrm>
            <a:off x="457200" y="1613118"/>
            <a:ext cx="86409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err="1"/>
              <a:t>Konfokal</a:t>
            </a:r>
            <a:r>
              <a:rPr lang="tr-TR" sz="2800" dirty="0"/>
              <a:t> mikroskop, bir </a:t>
            </a:r>
            <a:r>
              <a:rPr lang="tr-TR" sz="2800" dirty="0" err="1"/>
              <a:t>mikrografın</a:t>
            </a:r>
            <a:r>
              <a:rPr lang="tr-TR" sz="2800" dirty="0"/>
              <a:t> optik çözünürlüğünü ve kontrastını arttıran optik bir görüntüleme tekniğidir. Elde edilen görüntülerden üç boyutlu yapıların yeniden oluşturulması sağlar.</a:t>
            </a:r>
          </a:p>
        </p:txBody>
      </p:sp>
    </p:spTree>
    <p:extLst>
      <p:ext uri="{BB962C8B-B14F-4D97-AF65-F5344CB8AC3E}">
        <p14:creationId xmlns:p14="http://schemas.microsoft.com/office/powerpoint/2010/main" val="11767476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25C05820-67CB-4D42-8A0F-F199CF688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045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89259C8-367B-4E39-A47F-3BA918291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Hücre Sayıcı( </a:t>
            </a:r>
            <a:r>
              <a:rPr lang="tr-TR" dirty="0" err="1">
                <a:solidFill>
                  <a:srgbClr val="FF0000"/>
                </a:solidFill>
              </a:rPr>
              <a:t>Hemasitometre</a:t>
            </a:r>
            <a:r>
              <a:rPr lang="tr-TR" dirty="0">
                <a:solidFill>
                  <a:srgbClr val="FF0000"/>
                </a:solidFill>
              </a:rPr>
              <a:t>)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9D72FC6-3540-4EB5-869E-B445DE5A2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44824"/>
          </a:xfrm>
        </p:spPr>
        <p:txBody>
          <a:bodyPr/>
          <a:lstStyle/>
          <a:p>
            <a:r>
              <a:rPr lang="tr-TR" dirty="0"/>
              <a:t>Kantitatif büyüme kinetiği için bir hücre sayacı gereklidir ve laboratuvarda iki veya üçten fazla hücre hattı kültürlendiğinde büyük avantaj sağlar.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D90D625-1010-4D7F-B6E2-1DB37A3E8C89}"/>
              </a:ext>
            </a:extLst>
          </p:cNvPr>
          <p:cNvSpPr/>
          <p:nvPr/>
        </p:nvSpPr>
        <p:spPr>
          <a:xfrm>
            <a:off x="2786360" y="4149080"/>
            <a:ext cx="3571280" cy="18359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66345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E1330FC-68E7-46AE-8ABD-2A30AD722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42" y="68263"/>
            <a:ext cx="8298116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3958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FE82BF2-57BD-4BB5-8566-F9A3E7F65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764704"/>
            <a:ext cx="7715200" cy="922114"/>
          </a:xfrm>
        </p:spPr>
        <p:txBody>
          <a:bodyPr/>
          <a:lstStyle/>
          <a:p>
            <a:r>
              <a:rPr lang="tr-TR" dirty="0" err="1">
                <a:solidFill>
                  <a:srgbClr val="FF0000"/>
                </a:solidFill>
              </a:rPr>
              <a:t>Biyogüvenlik</a:t>
            </a:r>
            <a:r>
              <a:rPr lang="tr-TR" dirty="0">
                <a:solidFill>
                  <a:srgbClr val="FF0000"/>
                </a:solidFill>
              </a:rPr>
              <a:t> Seviyesi 1(BSL-1)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35C5349-620C-4B67-9948-524E6F492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868" y="2348880"/>
            <a:ext cx="7560840" cy="2880320"/>
          </a:xfrm>
        </p:spPr>
        <p:txBody>
          <a:bodyPr/>
          <a:lstStyle/>
          <a:p>
            <a:pPr marL="0" indent="0" algn="just">
              <a:buNone/>
            </a:pPr>
            <a:r>
              <a:rPr lang="tr-TR" dirty="0"/>
              <a:t>BSL-1, çoğu araştırma ve klinik laboratuvarında ortak olan temel koruma seviyesidir. </a:t>
            </a:r>
            <a:r>
              <a:rPr lang="tr-TR" b="1" u="sng" dirty="0">
                <a:solidFill>
                  <a:srgbClr val="7030A0"/>
                </a:solidFill>
              </a:rPr>
              <a:t>Normal ve sağlıklı insanlarda hastalığa neden olduğu bilinmeyen ajanlar için uygundur.</a:t>
            </a:r>
          </a:p>
        </p:txBody>
      </p:sp>
    </p:spTree>
    <p:extLst>
      <p:ext uri="{BB962C8B-B14F-4D97-AF65-F5344CB8AC3E}">
        <p14:creationId xmlns:p14="http://schemas.microsoft.com/office/powerpoint/2010/main" val="33738434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1D62207D-89D2-476F-9493-C3D630C0D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370" y="401721"/>
            <a:ext cx="6959260" cy="60545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07682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CF1B2491-CFE9-4FB2-8FDA-5AAE38CA7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593" y="540167"/>
            <a:ext cx="7552814" cy="577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741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6B15FC4-36D5-43D2-9E8C-AD6309D5B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554" y="141738"/>
            <a:ext cx="8229600" cy="1143000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Akış </a:t>
            </a:r>
            <a:r>
              <a:rPr lang="tr-TR" dirty="0" err="1">
                <a:solidFill>
                  <a:srgbClr val="FF0000"/>
                </a:solidFill>
              </a:rPr>
              <a:t>Sitometresi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390DB69-54E1-4268-8648-A5B8FC0B3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20" y="1340768"/>
            <a:ext cx="8229600" cy="4525963"/>
          </a:xfrm>
        </p:spPr>
        <p:txBody>
          <a:bodyPr/>
          <a:lstStyle/>
          <a:p>
            <a:r>
              <a:rPr lang="tr-TR" sz="2800" dirty="0"/>
              <a:t>Akış </a:t>
            </a:r>
            <a:r>
              <a:rPr lang="tr-TR" sz="2800" dirty="0" err="1"/>
              <a:t>sitometrisi</a:t>
            </a:r>
            <a:r>
              <a:rPr lang="tr-TR" sz="2800" dirty="0"/>
              <a:t>, hücreleri bir akışkan aracılığıyla </a:t>
            </a:r>
            <a:r>
              <a:rPr lang="tr-TR" sz="2800" dirty="0" err="1"/>
              <a:t>süspanse</a:t>
            </a:r>
            <a:r>
              <a:rPr lang="tr-TR" sz="2800" dirty="0"/>
              <a:t> hale getiren </a:t>
            </a:r>
            <a:r>
              <a:rPr lang="tr-TR" sz="2600" dirty="0"/>
              <a:t>ve bunları bir elektronik algılama aparatından geçiren hücre sayımı, hücre ayrıştırma, </a:t>
            </a:r>
            <a:r>
              <a:rPr lang="tr-TR" sz="2600" dirty="0" err="1"/>
              <a:t>biyomarker</a:t>
            </a:r>
            <a:r>
              <a:rPr lang="tr-TR" sz="2600" dirty="0"/>
              <a:t> belirleme ve protein mühendisliğinde kullanılan lazer tabanlı bir biyofiziksel teknolojidir.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59FD2B1-6709-4B96-ABCF-019DD537D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26" t="29000" r="13777"/>
          <a:stretch/>
        </p:blipFill>
        <p:spPr>
          <a:xfrm>
            <a:off x="2339752" y="3509997"/>
            <a:ext cx="4176464" cy="320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061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253AE8C3-0AC4-4153-89D8-1266E7835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764" y="750021"/>
            <a:ext cx="7326471" cy="535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084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35A5E79-9EDE-40B5-A3E0-C46BD57F1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Hücre Kültür Kapları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B83B7E2-FBBC-4BC1-9F43-52CA23DAC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337" y="1268760"/>
            <a:ext cx="8496944" cy="3192267"/>
          </a:xfrm>
        </p:spPr>
        <p:txBody>
          <a:bodyPr>
            <a:normAutofit/>
          </a:bodyPr>
          <a:lstStyle/>
          <a:p>
            <a:r>
              <a:rPr lang="tr-TR" dirty="0" err="1"/>
              <a:t>Flasklar</a:t>
            </a:r>
            <a:endParaRPr lang="tr-TR" dirty="0"/>
          </a:p>
          <a:p>
            <a:pPr lvl="1"/>
            <a:r>
              <a:rPr lang="tr-TR" dirty="0"/>
              <a:t>Plastik </a:t>
            </a:r>
            <a:r>
              <a:rPr lang="tr-TR" dirty="0" err="1"/>
              <a:t>flasklar</a:t>
            </a:r>
            <a:r>
              <a:rPr lang="tr-TR" dirty="0"/>
              <a:t>, birkaç farklı boyun tasarımına sahip farklı yüzey alanlarında ve şekillerde bulunabilir.</a:t>
            </a:r>
          </a:p>
          <a:p>
            <a:pPr lvl="1"/>
            <a:r>
              <a:rPr lang="tr-TR" dirty="0" err="1"/>
              <a:t>Flaskların</a:t>
            </a:r>
            <a:r>
              <a:rPr lang="tr-TR" dirty="0"/>
              <a:t> yüzeyi </a:t>
            </a:r>
            <a:r>
              <a:rPr lang="tr-TR" dirty="0" err="1"/>
              <a:t>adherent</a:t>
            </a:r>
            <a:r>
              <a:rPr lang="tr-TR" dirty="0"/>
              <a:t> hücrelerin tutunması için özel olarak tasarlanmıştır.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547A07E-0B72-48F3-89C1-E103765BA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062" y="3789040"/>
            <a:ext cx="1767993" cy="252396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095B726B-F5F3-4E56-99BC-7F08526C4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3" y="4269543"/>
            <a:ext cx="6894234" cy="223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322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45C4815-8E4E-4B0A-BCCF-CB2F131F6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81" y="160337"/>
            <a:ext cx="8229600" cy="1143000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Hücre Kültür Kapları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CB08C587-322A-44FD-882F-5E4540F15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319" y="1303337"/>
            <a:ext cx="8229600" cy="2664296"/>
          </a:xfrm>
        </p:spPr>
        <p:txBody>
          <a:bodyPr/>
          <a:lstStyle/>
          <a:p>
            <a:r>
              <a:rPr lang="tr-TR" dirty="0"/>
              <a:t>Plaklar</a:t>
            </a:r>
          </a:p>
          <a:p>
            <a:pPr lvl="1"/>
            <a:r>
              <a:rPr lang="tr-TR" dirty="0"/>
              <a:t>Plaklar, hücre kültürü için en iyi ekonomiyi ve büyüme yüzeyine erişimi sunar.</a:t>
            </a:r>
          </a:p>
          <a:p>
            <a:pPr lvl="1"/>
            <a:r>
              <a:rPr lang="tr-TR" dirty="0"/>
              <a:t>Yüzeyleri </a:t>
            </a:r>
            <a:r>
              <a:rPr lang="tr-TR" dirty="0" err="1"/>
              <a:t>adherent</a:t>
            </a:r>
            <a:r>
              <a:rPr lang="tr-TR" dirty="0"/>
              <a:t> hücrelerin tutunması için özel olarak tasarlanmıştır.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A17E3514-2AB5-40FB-A7D9-9FA93F238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4437112"/>
            <a:ext cx="2088232" cy="1705019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9D5C7F1F-8165-4BD9-B97C-F737475D2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4" y="4361544"/>
            <a:ext cx="6711043" cy="201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950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AFA215F-8351-4777-87AC-2087130CF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Hücre Kültür Kapları</a:t>
            </a:r>
            <a:endParaRPr lang="tr-TR" dirty="0"/>
          </a:p>
        </p:txBody>
      </p:sp>
      <p:sp>
        <p:nvSpPr>
          <p:cNvPr id="7" name="İçerik Yer Tutucusu 6">
            <a:extLst>
              <a:ext uri="{FF2B5EF4-FFF2-40B4-BE49-F238E27FC236}">
                <a16:creationId xmlns:a16="http://schemas.microsoft.com/office/drawing/2014/main" id="{E10553B0-0462-4530-A331-1854CCB8A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417638"/>
            <a:ext cx="8229600" cy="2044824"/>
          </a:xfrm>
        </p:spPr>
        <p:txBody>
          <a:bodyPr/>
          <a:lstStyle/>
          <a:p>
            <a:r>
              <a:rPr lang="tr-TR" dirty="0" err="1"/>
              <a:t>Kuyucuklu</a:t>
            </a:r>
            <a:r>
              <a:rPr lang="tr-TR" dirty="0"/>
              <a:t> Plakalar</a:t>
            </a:r>
          </a:p>
          <a:p>
            <a:pPr lvl="1"/>
            <a:r>
              <a:rPr lang="tr-TR" dirty="0" err="1"/>
              <a:t>Kuyucuklu</a:t>
            </a:r>
            <a:r>
              <a:rPr lang="tr-TR" dirty="0"/>
              <a:t> plakalar; tek bir plakaya kıyasla önemli ölçüde yer, medya ve ücret tasarrufu sağlar.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B38BBF8C-4961-42F5-A02A-2C92191072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16" t="47638" r="19923" b="1937"/>
          <a:stretch/>
        </p:blipFill>
        <p:spPr>
          <a:xfrm>
            <a:off x="2915816" y="3270994"/>
            <a:ext cx="528569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708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FE592C9E-7E7A-4A34-BDD5-027F2C720C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452486"/>
            <a:ext cx="7937365" cy="59530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73007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99EA54CE-1480-4D17-8F11-35106E763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14"/>
          <a:stretch/>
        </p:blipFill>
        <p:spPr>
          <a:xfrm>
            <a:off x="517296" y="388331"/>
            <a:ext cx="8109408" cy="608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3240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BC71990-D215-4918-B730-B5B477143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3024" y="44624"/>
            <a:ext cx="9217024" cy="799493"/>
          </a:xfrm>
        </p:spPr>
        <p:txBody>
          <a:bodyPr>
            <a:noAutofit/>
          </a:bodyPr>
          <a:lstStyle/>
          <a:p>
            <a:r>
              <a:rPr lang="tr-TR" sz="2000" dirty="0"/>
              <a:t>İki veya üç kişi tarafından kullanılması önerilen doku kültür laboratuvarı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E6F2C906-3582-4B95-9413-8AA7277EF2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396" t="16542" r="10623" b="3909"/>
          <a:stretch/>
        </p:blipFill>
        <p:spPr>
          <a:xfrm>
            <a:off x="755576" y="720080"/>
            <a:ext cx="7555688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51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2C0293F-B09E-4DE6-A607-57A41EB09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88640"/>
            <a:ext cx="8003232" cy="940966"/>
          </a:xfrm>
        </p:spPr>
        <p:txBody>
          <a:bodyPr/>
          <a:lstStyle/>
          <a:p>
            <a:r>
              <a:rPr lang="tr-TR" dirty="0" err="1">
                <a:solidFill>
                  <a:srgbClr val="FF0000"/>
                </a:solidFill>
              </a:rPr>
              <a:t>Biyogüvenlik</a:t>
            </a:r>
            <a:r>
              <a:rPr lang="tr-TR" dirty="0">
                <a:solidFill>
                  <a:srgbClr val="FF0000"/>
                </a:solidFill>
              </a:rPr>
              <a:t> Seviyesi 2(BSL-2)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DFD4A11-8DF1-4082-91B6-FA1A204FB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68552"/>
          </a:xfrm>
        </p:spPr>
        <p:txBody>
          <a:bodyPr>
            <a:normAutofit/>
          </a:bodyPr>
          <a:lstStyle/>
          <a:p>
            <a:r>
              <a:rPr lang="tr-TR" sz="3000" dirty="0"/>
              <a:t>BSL-2, </a:t>
            </a:r>
            <a:r>
              <a:rPr lang="tr-TR" sz="3000" u="sng" dirty="0">
                <a:solidFill>
                  <a:srgbClr val="7030A0"/>
                </a:solidFill>
              </a:rPr>
              <a:t>değişen şiddette insan hastalığına neden olduğu bilinen </a:t>
            </a:r>
            <a:r>
              <a:rPr lang="tr-TR" sz="3000" dirty="0"/>
              <a:t>orta riskli ajanlar için uygundur. </a:t>
            </a:r>
            <a:r>
              <a:rPr lang="tr-TR" sz="3000" u="sng" dirty="0">
                <a:solidFill>
                  <a:srgbClr val="7030A0"/>
                </a:solidFill>
              </a:rPr>
              <a:t>Bu ajanlar; yutmayla, </a:t>
            </a:r>
            <a:r>
              <a:rPr lang="tr-TR" sz="3000" u="sng" dirty="0" err="1">
                <a:solidFill>
                  <a:srgbClr val="7030A0"/>
                </a:solidFill>
              </a:rPr>
              <a:t>perkütan</a:t>
            </a:r>
            <a:r>
              <a:rPr lang="tr-TR" sz="3000" u="sng" dirty="0">
                <a:solidFill>
                  <a:srgbClr val="7030A0"/>
                </a:solidFill>
              </a:rPr>
              <a:t> yolla veya mukoza zarına maruz kalma yoluyla bulaşır.</a:t>
            </a:r>
            <a:r>
              <a:rPr lang="tr-TR" sz="3000" u="sng" dirty="0"/>
              <a:t> </a:t>
            </a:r>
          </a:p>
          <a:p>
            <a:endParaRPr lang="tr-TR" sz="3000" u="sng" dirty="0"/>
          </a:p>
          <a:p>
            <a:r>
              <a:rPr lang="tr-TR" sz="3000" dirty="0">
                <a:solidFill>
                  <a:schemeClr val="accent1"/>
                </a:solidFill>
              </a:rPr>
              <a:t>Çoğu hücre kültürü laboratuvarı en az BSL-2 seviyesinde olmalıdır </a:t>
            </a:r>
            <a:r>
              <a:rPr lang="tr-TR" sz="3000" dirty="0"/>
              <a:t>ancak kesin gereksinimler kullanılan hücre hattına ve yapılan işin türüne bağlıdır.</a:t>
            </a:r>
          </a:p>
          <a:p>
            <a:pPr marL="0" indent="0">
              <a:buNone/>
            </a:pPr>
            <a:endParaRPr lang="tr-TR" u="sng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2159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C6A92DF-FBF1-4444-B237-C145B7637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12" y="44624"/>
            <a:ext cx="9180512" cy="634082"/>
          </a:xfrm>
        </p:spPr>
        <p:txBody>
          <a:bodyPr>
            <a:normAutofit fontScale="90000"/>
          </a:bodyPr>
          <a:lstStyle/>
          <a:p>
            <a:r>
              <a:rPr lang="tr-TR" sz="2000" dirty="0"/>
              <a:t>Orta boy doku kültürü laboratuvarı ile bitişik bir hazırlık odası ile doku kültür laboratuvarı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C8C6AF5-8C96-4300-AA2E-2F7C62B9C5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3" t="17451" r="9837" b="10100"/>
          <a:stretch/>
        </p:blipFill>
        <p:spPr>
          <a:xfrm>
            <a:off x="176381" y="764704"/>
            <a:ext cx="8791238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94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DE8BF53-E729-43F2-95EC-1042B614D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/>
          <a:lstStyle/>
          <a:p>
            <a:r>
              <a:rPr lang="tr-TR" dirty="0" err="1">
                <a:solidFill>
                  <a:srgbClr val="FF0000"/>
                </a:solidFill>
              </a:rPr>
              <a:t>Biyogüvenlik</a:t>
            </a:r>
            <a:r>
              <a:rPr lang="tr-TR" dirty="0">
                <a:solidFill>
                  <a:srgbClr val="FF0000"/>
                </a:solidFill>
              </a:rPr>
              <a:t> Seviyesi 3(BSL-3)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54C56C3-1650-4975-8794-883557BC4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2348880"/>
            <a:ext cx="8147248" cy="2808312"/>
          </a:xfrm>
        </p:spPr>
        <p:txBody>
          <a:bodyPr/>
          <a:lstStyle/>
          <a:p>
            <a:pPr marL="0" indent="0">
              <a:buNone/>
            </a:pPr>
            <a:r>
              <a:rPr lang="tr-TR" dirty="0"/>
              <a:t>BSL-3, </a:t>
            </a:r>
            <a:r>
              <a:rPr lang="tr-TR" dirty="0" err="1">
                <a:solidFill>
                  <a:srgbClr val="7030A0"/>
                </a:solidFill>
              </a:rPr>
              <a:t>aerosol</a:t>
            </a:r>
            <a:r>
              <a:rPr lang="tr-TR" dirty="0">
                <a:solidFill>
                  <a:srgbClr val="7030A0"/>
                </a:solidFill>
              </a:rPr>
              <a:t> iletimi için bilinen bir potansiyele sahip</a:t>
            </a:r>
            <a:r>
              <a:rPr lang="tr-TR" dirty="0"/>
              <a:t> ajanlar için uygundur. </a:t>
            </a:r>
            <a:r>
              <a:rPr lang="tr-TR" dirty="0">
                <a:solidFill>
                  <a:srgbClr val="7030A0"/>
                </a:solidFill>
              </a:rPr>
              <a:t>Bu ajanlar ciddi enfeksiyonlara ve hatta potansiyel olarak ölümcül enfeksiyonlara neden olabilir.</a:t>
            </a:r>
          </a:p>
        </p:txBody>
      </p:sp>
    </p:spTree>
    <p:extLst>
      <p:ext uri="{BB962C8B-B14F-4D97-AF65-F5344CB8AC3E}">
        <p14:creationId xmlns:p14="http://schemas.microsoft.com/office/powerpoint/2010/main" val="1416498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36FA832-8FDB-42E9-97D8-7D8A234F4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0000"/>
                </a:solidFill>
              </a:rPr>
              <a:t>Biyogüvenlik</a:t>
            </a:r>
            <a:r>
              <a:rPr lang="tr-TR" dirty="0">
                <a:solidFill>
                  <a:srgbClr val="FF0000"/>
                </a:solidFill>
              </a:rPr>
              <a:t> Seviyesi 4(BSL-4)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38F9043-168E-4E59-8FA0-056BF3A9C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25963"/>
          </a:xfrm>
        </p:spPr>
        <p:txBody>
          <a:bodyPr/>
          <a:lstStyle/>
          <a:p>
            <a:r>
              <a:rPr lang="tr-TR" dirty="0"/>
              <a:t>BSL-4, </a:t>
            </a:r>
            <a:r>
              <a:rPr lang="tr-TR" dirty="0" err="1"/>
              <a:t>enfeksiyöz</a:t>
            </a:r>
            <a:r>
              <a:rPr lang="tr-TR" dirty="0"/>
              <a:t> </a:t>
            </a:r>
            <a:r>
              <a:rPr lang="tr-TR" dirty="0" err="1"/>
              <a:t>aerosoller</a:t>
            </a:r>
            <a:r>
              <a:rPr lang="tr-TR" dirty="0"/>
              <a:t> tarafından yaşamı tehdit eden yüksek bir hastalık riski taşıyan ve </a:t>
            </a:r>
            <a:r>
              <a:rPr lang="tr-TR" b="1" u="sng" dirty="0">
                <a:solidFill>
                  <a:srgbClr val="7030A0"/>
                </a:solidFill>
              </a:rPr>
              <a:t>tedavisi mümkün olmayan egzotik ajanlar için uygundur.</a:t>
            </a:r>
          </a:p>
          <a:p>
            <a:endParaRPr lang="tr-TR" dirty="0"/>
          </a:p>
          <a:p>
            <a:r>
              <a:rPr lang="tr-TR" dirty="0"/>
              <a:t>Bu ajanlar ancak yüksek önleme sahip laboratuvarlarda çalışılabilir</a:t>
            </a:r>
          </a:p>
        </p:txBody>
      </p:sp>
    </p:spTree>
    <p:extLst>
      <p:ext uri="{BB962C8B-B14F-4D97-AF65-F5344CB8AC3E}">
        <p14:creationId xmlns:p14="http://schemas.microsoft.com/office/powerpoint/2010/main" val="1141615719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1703</Words>
  <Application>Microsoft Macintosh PowerPoint</Application>
  <PresentationFormat>Ekran Gösterisi (4:3)</PresentationFormat>
  <Paragraphs>190</Paragraphs>
  <Slides>70</Slides>
  <Notes>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70</vt:i4>
      </vt:variant>
    </vt:vector>
  </HeadingPairs>
  <TitlesOfParts>
    <vt:vector size="75" baseType="lpstr">
      <vt:lpstr>Arial</vt:lpstr>
      <vt:lpstr>Calibri</vt:lpstr>
      <vt:lpstr>Carlito</vt:lpstr>
      <vt:lpstr>Times New Roman</vt:lpstr>
      <vt:lpstr>Ofis Teması</vt:lpstr>
      <vt:lpstr>BİYOTEKNOLOJİK UYGULAMALARDA IN VITRO DENEYSEL ARAŞTIRMA TEKNİKLERİ</vt:lpstr>
      <vt:lpstr>Hücre Kültür Odası</vt:lpstr>
      <vt:lpstr>PowerPoint Sunusu</vt:lpstr>
      <vt:lpstr>PowerPoint Sunusu</vt:lpstr>
      <vt:lpstr>PowerPoint Sunusu</vt:lpstr>
      <vt:lpstr>Biyogüvenlik Seviyesi 1(BSL-1)</vt:lpstr>
      <vt:lpstr>Biyogüvenlik Seviyesi 2(BSL-2)</vt:lpstr>
      <vt:lpstr>Biyogüvenlik Seviyesi 3(BSL-3)</vt:lpstr>
      <vt:lpstr>Biyogüvenlik Seviyesi 4(BSL-4)</vt:lpstr>
      <vt:lpstr>PowerPoint Sunusu</vt:lpstr>
      <vt:lpstr>BSL-4 Uygulamaları:</vt:lpstr>
      <vt:lpstr>Ekipman:</vt:lpstr>
      <vt:lpstr>Genişletilmiş Ekipmanlar</vt:lpstr>
      <vt:lpstr>Ek Gereçler:</vt:lpstr>
      <vt:lpstr>GİRİŞ</vt:lpstr>
      <vt:lpstr>PowerPoint Sunusu</vt:lpstr>
      <vt:lpstr>HEPA FİLTRE</vt:lpstr>
      <vt:lpstr>Hepa filtre</vt:lpstr>
      <vt:lpstr>Biyogüvenlik Kabinlerinin Önemi</vt:lpstr>
      <vt:lpstr>Biyogüvenlik Kabinlerinin Sınıflandırılması </vt:lpstr>
      <vt:lpstr>Sınıf I Kabinler</vt:lpstr>
      <vt:lpstr>PowerPoint Sunusu</vt:lpstr>
      <vt:lpstr>Sınıf II Kabinler</vt:lpstr>
      <vt:lpstr>PowerPoint Sunusu</vt:lpstr>
      <vt:lpstr>Sınıf II A</vt:lpstr>
      <vt:lpstr>Sınıf II B</vt:lpstr>
      <vt:lpstr>Sınıf III Biyogüvenlik Kabinleri</vt:lpstr>
      <vt:lpstr>PowerPoint Sunusu</vt:lpstr>
      <vt:lpstr>PowerPoint Sunusu</vt:lpstr>
      <vt:lpstr>Biyogüvenlik kabinlerinin hava akış karakteristiği</vt:lpstr>
      <vt:lpstr>Biyogüvenlik kabinlerinin hava akış karakteristiği</vt:lpstr>
      <vt:lpstr>PowerPoint Sunusu</vt:lpstr>
      <vt:lpstr>PowerPoint Sunusu</vt:lpstr>
      <vt:lpstr>PowerPoint Sunusu</vt:lpstr>
      <vt:lpstr>PowerPoint Sunusu</vt:lpstr>
      <vt:lpstr>PowerPoint Sunusu</vt:lpstr>
      <vt:lpstr>Depolama</vt:lpstr>
      <vt:lpstr>PowerPoint Sunusu</vt:lpstr>
      <vt:lpstr>Buzdolapları</vt:lpstr>
      <vt:lpstr>PowerPoint Sunusu</vt:lpstr>
      <vt:lpstr>Dondurucular</vt:lpstr>
      <vt:lpstr>Buzdolabı ve Dondurucular( -20 °C) </vt:lpstr>
      <vt:lpstr>PowerPoint Sunusu</vt:lpstr>
      <vt:lpstr>İnkübatörler</vt:lpstr>
      <vt:lpstr>PowerPoint Sunusu</vt:lpstr>
      <vt:lpstr>PowerPoint Sunusu</vt:lpstr>
      <vt:lpstr>PowerPoint Sunusu</vt:lpstr>
      <vt:lpstr>Kriyojenik Depolama</vt:lpstr>
      <vt:lpstr>PowerPoint Sunusu</vt:lpstr>
      <vt:lpstr>Soğutucu Santrifüj</vt:lpstr>
      <vt:lpstr>Ters Mikroskop</vt:lpstr>
      <vt:lpstr>PowerPoint Sunusu</vt:lpstr>
      <vt:lpstr>PowerPoint Sunusu</vt:lpstr>
      <vt:lpstr>Otoklav</vt:lpstr>
      <vt:lpstr>Ek Ekipman</vt:lpstr>
      <vt:lpstr>Konfokal Mikroskop</vt:lpstr>
      <vt:lpstr>PowerPoint Sunusu</vt:lpstr>
      <vt:lpstr>Hücre Sayıcı( Hemasitometre) </vt:lpstr>
      <vt:lpstr>PowerPoint Sunusu</vt:lpstr>
      <vt:lpstr>PowerPoint Sunusu</vt:lpstr>
      <vt:lpstr>PowerPoint Sunusu</vt:lpstr>
      <vt:lpstr>Akış Sitometresi</vt:lpstr>
      <vt:lpstr>PowerPoint Sunusu</vt:lpstr>
      <vt:lpstr>Hücre Kültür Kapları</vt:lpstr>
      <vt:lpstr>Hücre Kültür Kapları</vt:lpstr>
      <vt:lpstr>Hücre Kültür Kapları</vt:lpstr>
      <vt:lpstr>PowerPoint Sunusu</vt:lpstr>
      <vt:lpstr>PowerPoint Sunusu</vt:lpstr>
      <vt:lpstr>İki veya üç kişi tarafından kullanılması önerilen doku kültür laboratuvarı</vt:lpstr>
      <vt:lpstr>Orta boy doku kültürü laboratuvarı ile bitişik bir hazırlık odası ile doku kültür laboratuvarı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HÜCRE KÜLTÜR SİSTEMLERİ</dc:title>
  <dc:creator>meriç harmancı</dc:creator>
  <cp:lastModifiedBy>emrah şefik abamor</cp:lastModifiedBy>
  <cp:revision>8</cp:revision>
  <dcterms:created xsi:type="dcterms:W3CDTF">2020-02-22T17:51:05Z</dcterms:created>
  <dcterms:modified xsi:type="dcterms:W3CDTF">2023-01-11T20:07:08Z</dcterms:modified>
</cp:coreProperties>
</file>