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321" r:id="rId3"/>
    <p:sldId id="322" r:id="rId4"/>
    <p:sldId id="323" r:id="rId5"/>
    <p:sldId id="300" r:id="rId6"/>
    <p:sldId id="301" r:id="rId7"/>
    <p:sldId id="305" r:id="rId8"/>
    <p:sldId id="302" r:id="rId9"/>
    <p:sldId id="308" r:id="rId10"/>
    <p:sldId id="306" r:id="rId11"/>
    <p:sldId id="307" r:id="rId12"/>
    <p:sldId id="303" r:id="rId13"/>
    <p:sldId id="304" r:id="rId14"/>
    <p:sldId id="258" r:id="rId15"/>
    <p:sldId id="309" r:id="rId16"/>
    <p:sldId id="259" r:id="rId17"/>
    <p:sldId id="310" r:id="rId18"/>
    <p:sldId id="260" r:id="rId19"/>
    <p:sldId id="261" r:id="rId20"/>
    <p:sldId id="262" r:id="rId21"/>
    <p:sldId id="265" r:id="rId22"/>
    <p:sldId id="266" r:id="rId23"/>
    <p:sldId id="268" r:id="rId24"/>
    <p:sldId id="311" r:id="rId25"/>
    <p:sldId id="269" r:id="rId26"/>
    <p:sldId id="270" r:id="rId27"/>
    <p:sldId id="312" r:id="rId28"/>
    <p:sldId id="271" r:id="rId29"/>
    <p:sldId id="313" r:id="rId30"/>
    <p:sldId id="272" r:id="rId31"/>
    <p:sldId id="314" r:id="rId32"/>
    <p:sldId id="273" r:id="rId33"/>
    <p:sldId id="274" r:id="rId34"/>
    <p:sldId id="275" r:id="rId35"/>
    <p:sldId id="276" r:id="rId36"/>
    <p:sldId id="277" r:id="rId37"/>
    <p:sldId id="278" r:id="rId38"/>
    <p:sldId id="315" r:id="rId39"/>
    <p:sldId id="316" r:id="rId40"/>
    <p:sldId id="317" r:id="rId41"/>
    <p:sldId id="318" r:id="rId42"/>
    <p:sldId id="279" r:id="rId43"/>
    <p:sldId id="281" r:id="rId44"/>
    <p:sldId id="282" r:id="rId45"/>
    <p:sldId id="319" r:id="rId46"/>
    <p:sldId id="283" r:id="rId47"/>
    <p:sldId id="284" r:id="rId48"/>
    <p:sldId id="320" r:id="rId49"/>
    <p:sldId id="285" r:id="rId50"/>
    <p:sldId id="286" r:id="rId51"/>
    <p:sldId id="287" r:id="rId52"/>
    <p:sldId id="288" r:id="rId53"/>
    <p:sldId id="289" r:id="rId54"/>
    <p:sldId id="290" r:id="rId55"/>
    <p:sldId id="291" r:id="rId56"/>
    <p:sldId id="324" r:id="rId57"/>
    <p:sldId id="325" r:id="rId58"/>
    <p:sldId id="326" r:id="rId59"/>
    <p:sldId id="292" r:id="rId60"/>
    <p:sldId id="293" r:id="rId61"/>
    <p:sldId id="294" r:id="rId62"/>
    <p:sldId id="329" r:id="rId63"/>
    <p:sldId id="327" r:id="rId64"/>
    <p:sldId id="328" r:id="rId65"/>
    <p:sldId id="331" r:id="rId66"/>
    <p:sldId id="330" r:id="rId67"/>
    <p:sldId id="332" r:id="rId68"/>
    <p:sldId id="296" r:id="rId69"/>
    <p:sldId id="297" r:id="rId70"/>
    <p:sldId id="298" r:id="rId71"/>
    <p:sldId id="299" r:id="rId72"/>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4678"/>
  </p:normalViewPr>
  <p:slideViewPr>
    <p:cSldViewPr snapToGrid="0" snapToObjects="1">
      <p:cViewPr varScale="1">
        <p:scale>
          <a:sx n="116" d="100"/>
          <a:sy n="116" d="100"/>
        </p:scale>
        <p:origin x="41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diagrams/_rels/data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F47EED-71A5-40D4-9B34-08FC870938CC}"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F3FC6F0-C486-41BC-9C0F-FA717EA1508F}">
      <dgm:prSet/>
      <dgm:spPr/>
      <dgm:t>
        <a:bodyPr/>
        <a:lstStyle/>
        <a:p>
          <a:r>
            <a:rPr lang="tr-TR"/>
            <a:t>Nitroksit Aracılı Polimerizasyon (Nitroxide mediated polymerization) (NMP)</a:t>
          </a:r>
          <a:endParaRPr lang="en-US"/>
        </a:p>
      </dgm:t>
    </dgm:pt>
    <dgm:pt modelId="{8036B782-CAB6-413E-B698-0E40313A0D5C}" type="parTrans" cxnId="{5320F92F-7F97-4902-B28A-18BD73790FAA}">
      <dgm:prSet/>
      <dgm:spPr/>
      <dgm:t>
        <a:bodyPr/>
        <a:lstStyle/>
        <a:p>
          <a:endParaRPr lang="en-US"/>
        </a:p>
      </dgm:t>
    </dgm:pt>
    <dgm:pt modelId="{F5723AA9-2896-4D85-8960-A6FAB4C9F5B2}" type="sibTrans" cxnId="{5320F92F-7F97-4902-B28A-18BD73790FAA}">
      <dgm:prSet/>
      <dgm:spPr/>
      <dgm:t>
        <a:bodyPr/>
        <a:lstStyle/>
        <a:p>
          <a:endParaRPr lang="en-US"/>
        </a:p>
      </dgm:t>
    </dgm:pt>
    <dgm:pt modelId="{CBAD42CC-1D7A-4B5B-8772-F9B2728308EF}">
      <dgm:prSet/>
      <dgm:spPr/>
      <dgm:t>
        <a:bodyPr/>
        <a:lstStyle/>
        <a:p>
          <a:r>
            <a:rPr lang="tr-TR"/>
            <a:t>Atom Transfer Radikal Polimerizasyonu (ATRP)</a:t>
          </a:r>
          <a:endParaRPr lang="en-US"/>
        </a:p>
      </dgm:t>
    </dgm:pt>
    <dgm:pt modelId="{FB854489-C646-4731-B2CE-0F0DEDA3947A}" type="parTrans" cxnId="{97CB9ED1-02DA-4E63-BD1A-02EDEBC15959}">
      <dgm:prSet/>
      <dgm:spPr/>
      <dgm:t>
        <a:bodyPr/>
        <a:lstStyle/>
        <a:p>
          <a:endParaRPr lang="en-US"/>
        </a:p>
      </dgm:t>
    </dgm:pt>
    <dgm:pt modelId="{DE51BF52-A259-48CF-8636-B055D1853648}" type="sibTrans" cxnId="{97CB9ED1-02DA-4E63-BD1A-02EDEBC15959}">
      <dgm:prSet/>
      <dgm:spPr/>
      <dgm:t>
        <a:bodyPr/>
        <a:lstStyle/>
        <a:p>
          <a:endParaRPr lang="en-US"/>
        </a:p>
      </dgm:t>
    </dgm:pt>
    <dgm:pt modelId="{20D9239B-A450-4018-A5AE-C49ECCD85640}">
      <dgm:prSet/>
      <dgm:spPr/>
      <dgm:t>
        <a:bodyPr/>
        <a:lstStyle/>
        <a:p>
          <a:r>
            <a:rPr lang="tr-TR"/>
            <a:t>Reversible AdditionFragmentation Zincir Transfer Polimerizasyonu (RAFT)</a:t>
          </a:r>
          <a:endParaRPr lang="en-US"/>
        </a:p>
      </dgm:t>
    </dgm:pt>
    <dgm:pt modelId="{71CA0549-9777-48AC-81FF-1E679F15175B}" type="parTrans" cxnId="{9FE72FA1-C494-402F-9A82-C650E98E78E7}">
      <dgm:prSet/>
      <dgm:spPr/>
      <dgm:t>
        <a:bodyPr/>
        <a:lstStyle/>
        <a:p>
          <a:endParaRPr lang="en-US"/>
        </a:p>
      </dgm:t>
    </dgm:pt>
    <dgm:pt modelId="{C2B03AE8-FA82-4BA7-A685-2CF6297BCB53}" type="sibTrans" cxnId="{9FE72FA1-C494-402F-9A82-C650E98E78E7}">
      <dgm:prSet/>
      <dgm:spPr/>
      <dgm:t>
        <a:bodyPr/>
        <a:lstStyle/>
        <a:p>
          <a:endParaRPr lang="en-US"/>
        </a:p>
      </dgm:t>
    </dgm:pt>
    <dgm:pt modelId="{84FE6D4C-D60B-4CFA-A5BB-25F4807AF9CE}" type="pres">
      <dgm:prSet presAssocID="{11F47EED-71A5-40D4-9B34-08FC870938CC}" presName="root" presStyleCnt="0">
        <dgm:presLayoutVars>
          <dgm:dir/>
          <dgm:resizeHandles val="exact"/>
        </dgm:presLayoutVars>
      </dgm:prSet>
      <dgm:spPr/>
    </dgm:pt>
    <dgm:pt modelId="{A621A871-5997-4D2A-B2D0-F4B57B8B4C30}" type="pres">
      <dgm:prSet presAssocID="{DF3FC6F0-C486-41BC-9C0F-FA717EA1508F}" presName="compNode" presStyleCnt="0"/>
      <dgm:spPr/>
    </dgm:pt>
    <dgm:pt modelId="{A5FDF8E2-1D23-46F0-83C8-257120B887EC}" type="pres">
      <dgm:prSet presAssocID="{DF3FC6F0-C486-41BC-9C0F-FA717EA1508F}" presName="bgRect" presStyleLbl="bgShp" presStyleIdx="0" presStyleCnt="3"/>
      <dgm:spPr/>
    </dgm:pt>
    <dgm:pt modelId="{88274316-EAB1-4B46-80B6-DA3903BECF14}" type="pres">
      <dgm:prSet presAssocID="{DF3FC6F0-C486-41BC-9C0F-FA717EA1508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keleton"/>
        </a:ext>
      </dgm:extLst>
    </dgm:pt>
    <dgm:pt modelId="{98649F70-1AB5-4136-BD89-DD9844FBCD96}" type="pres">
      <dgm:prSet presAssocID="{DF3FC6F0-C486-41BC-9C0F-FA717EA1508F}" presName="spaceRect" presStyleCnt="0"/>
      <dgm:spPr/>
    </dgm:pt>
    <dgm:pt modelId="{1E389757-43AC-4984-B457-54F1E5FCCE44}" type="pres">
      <dgm:prSet presAssocID="{DF3FC6F0-C486-41BC-9C0F-FA717EA1508F}" presName="parTx" presStyleLbl="revTx" presStyleIdx="0" presStyleCnt="3">
        <dgm:presLayoutVars>
          <dgm:chMax val="0"/>
          <dgm:chPref val="0"/>
        </dgm:presLayoutVars>
      </dgm:prSet>
      <dgm:spPr/>
    </dgm:pt>
    <dgm:pt modelId="{C4B75E4A-165D-4EC5-B651-6A002227A0EC}" type="pres">
      <dgm:prSet presAssocID="{F5723AA9-2896-4D85-8960-A6FAB4C9F5B2}" presName="sibTrans" presStyleCnt="0"/>
      <dgm:spPr/>
    </dgm:pt>
    <dgm:pt modelId="{03E57D50-632E-4C16-AF0E-C51B2D1A5FF0}" type="pres">
      <dgm:prSet presAssocID="{CBAD42CC-1D7A-4B5B-8772-F9B2728308EF}" presName="compNode" presStyleCnt="0"/>
      <dgm:spPr/>
    </dgm:pt>
    <dgm:pt modelId="{C295CCB4-8B0A-46FD-8617-F4A1C36488A8}" type="pres">
      <dgm:prSet presAssocID="{CBAD42CC-1D7A-4B5B-8772-F9B2728308EF}" presName="bgRect" presStyleLbl="bgShp" presStyleIdx="1" presStyleCnt="3"/>
      <dgm:spPr/>
    </dgm:pt>
    <dgm:pt modelId="{49ADF3B4-62DA-4C42-B07D-CE2EADE2526E}" type="pres">
      <dgm:prSet presAssocID="{CBAD42CC-1D7A-4B5B-8772-F9B2728308E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tom"/>
        </a:ext>
      </dgm:extLst>
    </dgm:pt>
    <dgm:pt modelId="{DEBCAA7B-06AE-4A80-B727-7637F4CA00B5}" type="pres">
      <dgm:prSet presAssocID="{CBAD42CC-1D7A-4B5B-8772-F9B2728308EF}" presName="spaceRect" presStyleCnt="0"/>
      <dgm:spPr/>
    </dgm:pt>
    <dgm:pt modelId="{FC6EEDD3-51E0-44EC-86CF-C67695ED665C}" type="pres">
      <dgm:prSet presAssocID="{CBAD42CC-1D7A-4B5B-8772-F9B2728308EF}" presName="parTx" presStyleLbl="revTx" presStyleIdx="1" presStyleCnt="3">
        <dgm:presLayoutVars>
          <dgm:chMax val="0"/>
          <dgm:chPref val="0"/>
        </dgm:presLayoutVars>
      </dgm:prSet>
      <dgm:spPr/>
    </dgm:pt>
    <dgm:pt modelId="{DBD822C5-1052-4B19-865A-1CDB6B1FD804}" type="pres">
      <dgm:prSet presAssocID="{DE51BF52-A259-48CF-8636-B055D1853648}" presName="sibTrans" presStyleCnt="0"/>
      <dgm:spPr/>
    </dgm:pt>
    <dgm:pt modelId="{D97C58F9-64A7-4A15-9403-460AFEE20098}" type="pres">
      <dgm:prSet presAssocID="{20D9239B-A450-4018-A5AE-C49ECCD85640}" presName="compNode" presStyleCnt="0"/>
      <dgm:spPr/>
    </dgm:pt>
    <dgm:pt modelId="{C0E841D3-F2CD-43BB-8575-365BAF5713C9}" type="pres">
      <dgm:prSet presAssocID="{20D9239B-A450-4018-A5AE-C49ECCD85640}" presName="bgRect" presStyleLbl="bgShp" presStyleIdx="2" presStyleCnt="3"/>
      <dgm:spPr/>
    </dgm:pt>
    <dgm:pt modelId="{07068F67-CE28-46D2-99AC-BD710BFCFB69}" type="pres">
      <dgm:prSet presAssocID="{20D9239B-A450-4018-A5AE-C49ECCD8564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ruck"/>
        </a:ext>
      </dgm:extLst>
    </dgm:pt>
    <dgm:pt modelId="{DB094099-6094-4FEE-BD85-2683C914AEED}" type="pres">
      <dgm:prSet presAssocID="{20D9239B-A450-4018-A5AE-C49ECCD85640}" presName="spaceRect" presStyleCnt="0"/>
      <dgm:spPr/>
    </dgm:pt>
    <dgm:pt modelId="{479962E5-C81E-417C-B980-ED91688A95FB}" type="pres">
      <dgm:prSet presAssocID="{20D9239B-A450-4018-A5AE-C49ECCD85640}" presName="parTx" presStyleLbl="revTx" presStyleIdx="2" presStyleCnt="3">
        <dgm:presLayoutVars>
          <dgm:chMax val="0"/>
          <dgm:chPref val="0"/>
        </dgm:presLayoutVars>
      </dgm:prSet>
      <dgm:spPr/>
    </dgm:pt>
  </dgm:ptLst>
  <dgm:cxnLst>
    <dgm:cxn modelId="{5320F92F-7F97-4902-B28A-18BD73790FAA}" srcId="{11F47EED-71A5-40D4-9B34-08FC870938CC}" destId="{DF3FC6F0-C486-41BC-9C0F-FA717EA1508F}" srcOrd="0" destOrd="0" parTransId="{8036B782-CAB6-413E-B698-0E40313A0D5C}" sibTransId="{F5723AA9-2896-4D85-8960-A6FAB4C9F5B2}"/>
    <dgm:cxn modelId="{0893FE31-59E4-4BCA-A176-9134F09A92E5}" type="presOf" srcId="{11F47EED-71A5-40D4-9B34-08FC870938CC}" destId="{84FE6D4C-D60B-4CFA-A5BB-25F4807AF9CE}" srcOrd="0" destOrd="0" presId="urn:microsoft.com/office/officeart/2018/2/layout/IconVerticalSolidList"/>
    <dgm:cxn modelId="{6F43193D-8FF8-4CEB-8059-E6AAF45BCABC}" type="presOf" srcId="{20D9239B-A450-4018-A5AE-C49ECCD85640}" destId="{479962E5-C81E-417C-B980-ED91688A95FB}" srcOrd="0" destOrd="0" presId="urn:microsoft.com/office/officeart/2018/2/layout/IconVerticalSolidList"/>
    <dgm:cxn modelId="{34723860-5F52-4949-B73D-E610DE9A94BB}" type="presOf" srcId="{DF3FC6F0-C486-41BC-9C0F-FA717EA1508F}" destId="{1E389757-43AC-4984-B457-54F1E5FCCE44}" srcOrd="0" destOrd="0" presId="urn:microsoft.com/office/officeart/2018/2/layout/IconVerticalSolidList"/>
    <dgm:cxn modelId="{9FE72FA1-C494-402F-9A82-C650E98E78E7}" srcId="{11F47EED-71A5-40D4-9B34-08FC870938CC}" destId="{20D9239B-A450-4018-A5AE-C49ECCD85640}" srcOrd="2" destOrd="0" parTransId="{71CA0549-9777-48AC-81FF-1E679F15175B}" sibTransId="{C2B03AE8-FA82-4BA7-A685-2CF6297BCB53}"/>
    <dgm:cxn modelId="{97CB9ED1-02DA-4E63-BD1A-02EDEBC15959}" srcId="{11F47EED-71A5-40D4-9B34-08FC870938CC}" destId="{CBAD42CC-1D7A-4B5B-8772-F9B2728308EF}" srcOrd="1" destOrd="0" parTransId="{FB854489-C646-4731-B2CE-0F0DEDA3947A}" sibTransId="{DE51BF52-A259-48CF-8636-B055D1853648}"/>
    <dgm:cxn modelId="{593213D3-A0E7-436D-8F52-860C78EE80B7}" type="presOf" srcId="{CBAD42CC-1D7A-4B5B-8772-F9B2728308EF}" destId="{FC6EEDD3-51E0-44EC-86CF-C67695ED665C}" srcOrd="0" destOrd="0" presId="urn:microsoft.com/office/officeart/2018/2/layout/IconVerticalSolidList"/>
    <dgm:cxn modelId="{DE7C166D-E9E8-4B92-876E-ECD6BD7790D1}" type="presParOf" srcId="{84FE6D4C-D60B-4CFA-A5BB-25F4807AF9CE}" destId="{A621A871-5997-4D2A-B2D0-F4B57B8B4C30}" srcOrd="0" destOrd="0" presId="urn:microsoft.com/office/officeart/2018/2/layout/IconVerticalSolidList"/>
    <dgm:cxn modelId="{C189B495-FBC5-40E7-A1AD-9783742864CF}" type="presParOf" srcId="{A621A871-5997-4D2A-B2D0-F4B57B8B4C30}" destId="{A5FDF8E2-1D23-46F0-83C8-257120B887EC}" srcOrd="0" destOrd="0" presId="urn:microsoft.com/office/officeart/2018/2/layout/IconVerticalSolidList"/>
    <dgm:cxn modelId="{8E59126B-177B-4C14-A1E6-1ABD53BF2893}" type="presParOf" srcId="{A621A871-5997-4D2A-B2D0-F4B57B8B4C30}" destId="{88274316-EAB1-4B46-80B6-DA3903BECF14}" srcOrd="1" destOrd="0" presId="urn:microsoft.com/office/officeart/2018/2/layout/IconVerticalSolidList"/>
    <dgm:cxn modelId="{39A2858A-5D98-4FD9-A111-FBBC8A6698B5}" type="presParOf" srcId="{A621A871-5997-4D2A-B2D0-F4B57B8B4C30}" destId="{98649F70-1AB5-4136-BD89-DD9844FBCD96}" srcOrd="2" destOrd="0" presId="urn:microsoft.com/office/officeart/2018/2/layout/IconVerticalSolidList"/>
    <dgm:cxn modelId="{37C7DAAE-0825-402A-805C-1AC1598888FC}" type="presParOf" srcId="{A621A871-5997-4D2A-B2D0-F4B57B8B4C30}" destId="{1E389757-43AC-4984-B457-54F1E5FCCE44}" srcOrd="3" destOrd="0" presId="urn:microsoft.com/office/officeart/2018/2/layout/IconVerticalSolidList"/>
    <dgm:cxn modelId="{A8F493DF-29A5-4385-ACA6-831AAD810324}" type="presParOf" srcId="{84FE6D4C-D60B-4CFA-A5BB-25F4807AF9CE}" destId="{C4B75E4A-165D-4EC5-B651-6A002227A0EC}" srcOrd="1" destOrd="0" presId="urn:microsoft.com/office/officeart/2018/2/layout/IconVerticalSolidList"/>
    <dgm:cxn modelId="{E0079B9F-8EB0-4EA8-AA3F-314E919A5744}" type="presParOf" srcId="{84FE6D4C-D60B-4CFA-A5BB-25F4807AF9CE}" destId="{03E57D50-632E-4C16-AF0E-C51B2D1A5FF0}" srcOrd="2" destOrd="0" presId="urn:microsoft.com/office/officeart/2018/2/layout/IconVerticalSolidList"/>
    <dgm:cxn modelId="{D9BC14C5-CE9C-4D3D-8E19-23D961A7DD13}" type="presParOf" srcId="{03E57D50-632E-4C16-AF0E-C51B2D1A5FF0}" destId="{C295CCB4-8B0A-46FD-8617-F4A1C36488A8}" srcOrd="0" destOrd="0" presId="urn:microsoft.com/office/officeart/2018/2/layout/IconVerticalSolidList"/>
    <dgm:cxn modelId="{0C71EC2B-B57D-4CD4-B27C-4244052EB781}" type="presParOf" srcId="{03E57D50-632E-4C16-AF0E-C51B2D1A5FF0}" destId="{49ADF3B4-62DA-4C42-B07D-CE2EADE2526E}" srcOrd="1" destOrd="0" presId="urn:microsoft.com/office/officeart/2018/2/layout/IconVerticalSolidList"/>
    <dgm:cxn modelId="{93FEE66D-7561-4FF8-BAC0-B44C009CFF1B}" type="presParOf" srcId="{03E57D50-632E-4C16-AF0E-C51B2D1A5FF0}" destId="{DEBCAA7B-06AE-4A80-B727-7637F4CA00B5}" srcOrd="2" destOrd="0" presId="urn:microsoft.com/office/officeart/2018/2/layout/IconVerticalSolidList"/>
    <dgm:cxn modelId="{C02447A5-61C8-4777-966B-02EF0078ACC8}" type="presParOf" srcId="{03E57D50-632E-4C16-AF0E-C51B2D1A5FF0}" destId="{FC6EEDD3-51E0-44EC-86CF-C67695ED665C}" srcOrd="3" destOrd="0" presId="urn:microsoft.com/office/officeart/2018/2/layout/IconVerticalSolidList"/>
    <dgm:cxn modelId="{C9991CD7-A59A-4DBC-8BA1-08603A142889}" type="presParOf" srcId="{84FE6D4C-D60B-4CFA-A5BB-25F4807AF9CE}" destId="{DBD822C5-1052-4B19-865A-1CDB6B1FD804}" srcOrd="3" destOrd="0" presId="urn:microsoft.com/office/officeart/2018/2/layout/IconVerticalSolidList"/>
    <dgm:cxn modelId="{C3AC5452-E2B8-40AC-A8E2-960F6B6CD5BF}" type="presParOf" srcId="{84FE6D4C-D60B-4CFA-A5BB-25F4807AF9CE}" destId="{D97C58F9-64A7-4A15-9403-460AFEE20098}" srcOrd="4" destOrd="0" presId="urn:microsoft.com/office/officeart/2018/2/layout/IconVerticalSolidList"/>
    <dgm:cxn modelId="{83B08F64-2733-4724-8FE7-18B55AE62919}" type="presParOf" srcId="{D97C58F9-64A7-4A15-9403-460AFEE20098}" destId="{C0E841D3-F2CD-43BB-8575-365BAF5713C9}" srcOrd="0" destOrd="0" presId="urn:microsoft.com/office/officeart/2018/2/layout/IconVerticalSolidList"/>
    <dgm:cxn modelId="{C4BAD61B-B47C-4F7B-861B-523E82D100FF}" type="presParOf" srcId="{D97C58F9-64A7-4A15-9403-460AFEE20098}" destId="{07068F67-CE28-46D2-99AC-BD710BFCFB69}" srcOrd="1" destOrd="0" presId="urn:microsoft.com/office/officeart/2018/2/layout/IconVerticalSolidList"/>
    <dgm:cxn modelId="{95426004-72E9-4256-A0C7-127C2AF6CD25}" type="presParOf" srcId="{D97C58F9-64A7-4A15-9403-460AFEE20098}" destId="{DB094099-6094-4FEE-BD85-2683C914AEED}" srcOrd="2" destOrd="0" presId="urn:microsoft.com/office/officeart/2018/2/layout/IconVerticalSolidList"/>
    <dgm:cxn modelId="{9E3B56CE-0E2C-48F7-9D03-D8DEEDA1A6FD}" type="presParOf" srcId="{D97C58F9-64A7-4A15-9403-460AFEE20098}" destId="{479962E5-C81E-417C-B980-ED91688A95F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FDF8E2-1D23-46F0-83C8-257120B887EC}">
      <dsp:nvSpPr>
        <dsp:cNvPr id="0" name=""/>
        <dsp:cNvSpPr/>
      </dsp:nvSpPr>
      <dsp:spPr>
        <a:xfrm>
          <a:off x="0" y="690"/>
          <a:ext cx="6248400" cy="16156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274316-EAB1-4B46-80B6-DA3903BECF14}">
      <dsp:nvSpPr>
        <dsp:cNvPr id="0" name=""/>
        <dsp:cNvSpPr/>
      </dsp:nvSpPr>
      <dsp:spPr>
        <a:xfrm>
          <a:off x="488743" y="364218"/>
          <a:ext cx="888624" cy="8886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389757-43AC-4984-B457-54F1E5FCCE44}">
      <dsp:nvSpPr>
        <dsp:cNvPr id="0" name=""/>
        <dsp:cNvSpPr/>
      </dsp:nvSpPr>
      <dsp:spPr>
        <a:xfrm>
          <a:off x="1866111" y="690"/>
          <a:ext cx="4382288" cy="1615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993" tIns="170993" rIns="170993" bIns="170993" numCol="1" spcCol="1270" anchor="ctr" anchorCtr="0">
          <a:noAutofit/>
        </a:bodyPr>
        <a:lstStyle/>
        <a:p>
          <a:pPr marL="0" lvl="0" indent="0" algn="l" defTabSz="1022350">
            <a:lnSpc>
              <a:spcPct val="90000"/>
            </a:lnSpc>
            <a:spcBef>
              <a:spcPct val="0"/>
            </a:spcBef>
            <a:spcAft>
              <a:spcPct val="35000"/>
            </a:spcAft>
            <a:buNone/>
          </a:pPr>
          <a:r>
            <a:rPr lang="tr-TR" sz="2300" kern="1200"/>
            <a:t>Nitroksit Aracılı Polimerizasyon (Nitroxide mediated polymerization) (NMP)</a:t>
          </a:r>
          <a:endParaRPr lang="en-US" sz="2300" kern="1200"/>
        </a:p>
      </dsp:txBody>
      <dsp:txXfrm>
        <a:off x="1866111" y="690"/>
        <a:ext cx="4382288" cy="1615680"/>
      </dsp:txXfrm>
    </dsp:sp>
    <dsp:sp modelId="{C295CCB4-8B0A-46FD-8617-F4A1C36488A8}">
      <dsp:nvSpPr>
        <dsp:cNvPr id="0" name=""/>
        <dsp:cNvSpPr/>
      </dsp:nvSpPr>
      <dsp:spPr>
        <a:xfrm>
          <a:off x="0" y="2020291"/>
          <a:ext cx="6248400" cy="16156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ADF3B4-62DA-4C42-B07D-CE2EADE2526E}">
      <dsp:nvSpPr>
        <dsp:cNvPr id="0" name=""/>
        <dsp:cNvSpPr/>
      </dsp:nvSpPr>
      <dsp:spPr>
        <a:xfrm>
          <a:off x="488743" y="2383819"/>
          <a:ext cx="888624" cy="8886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C6EEDD3-51E0-44EC-86CF-C67695ED665C}">
      <dsp:nvSpPr>
        <dsp:cNvPr id="0" name=""/>
        <dsp:cNvSpPr/>
      </dsp:nvSpPr>
      <dsp:spPr>
        <a:xfrm>
          <a:off x="1866111" y="2020291"/>
          <a:ext cx="4382288" cy="1615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993" tIns="170993" rIns="170993" bIns="170993" numCol="1" spcCol="1270" anchor="ctr" anchorCtr="0">
          <a:noAutofit/>
        </a:bodyPr>
        <a:lstStyle/>
        <a:p>
          <a:pPr marL="0" lvl="0" indent="0" algn="l" defTabSz="1022350">
            <a:lnSpc>
              <a:spcPct val="90000"/>
            </a:lnSpc>
            <a:spcBef>
              <a:spcPct val="0"/>
            </a:spcBef>
            <a:spcAft>
              <a:spcPct val="35000"/>
            </a:spcAft>
            <a:buNone/>
          </a:pPr>
          <a:r>
            <a:rPr lang="tr-TR" sz="2300" kern="1200"/>
            <a:t>Atom Transfer Radikal Polimerizasyonu (ATRP)</a:t>
          </a:r>
          <a:endParaRPr lang="en-US" sz="2300" kern="1200"/>
        </a:p>
      </dsp:txBody>
      <dsp:txXfrm>
        <a:off x="1866111" y="2020291"/>
        <a:ext cx="4382288" cy="1615680"/>
      </dsp:txXfrm>
    </dsp:sp>
    <dsp:sp modelId="{C0E841D3-F2CD-43BB-8575-365BAF5713C9}">
      <dsp:nvSpPr>
        <dsp:cNvPr id="0" name=""/>
        <dsp:cNvSpPr/>
      </dsp:nvSpPr>
      <dsp:spPr>
        <a:xfrm>
          <a:off x="0" y="4039891"/>
          <a:ext cx="6248400" cy="16156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068F67-CE28-46D2-99AC-BD710BFCFB69}">
      <dsp:nvSpPr>
        <dsp:cNvPr id="0" name=""/>
        <dsp:cNvSpPr/>
      </dsp:nvSpPr>
      <dsp:spPr>
        <a:xfrm>
          <a:off x="488743" y="4403420"/>
          <a:ext cx="888624" cy="8886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79962E5-C81E-417C-B980-ED91688A95FB}">
      <dsp:nvSpPr>
        <dsp:cNvPr id="0" name=""/>
        <dsp:cNvSpPr/>
      </dsp:nvSpPr>
      <dsp:spPr>
        <a:xfrm>
          <a:off x="1866111" y="4039891"/>
          <a:ext cx="4382288" cy="1615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993" tIns="170993" rIns="170993" bIns="170993" numCol="1" spcCol="1270" anchor="ctr" anchorCtr="0">
          <a:noAutofit/>
        </a:bodyPr>
        <a:lstStyle/>
        <a:p>
          <a:pPr marL="0" lvl="0" indent="0" algn="l" defTabSz="1022350">
            <a:lnSpc>
              <a:spcPct val="90000"/>
            </a:lnSpc>
            <a:spcBef>
              <a:spcPct val="0"/>
            </a:spcBef>
            <a:spcAft>
              <a:spcPct val="35000"/>
            </a:spcAft>
            <a:buNone/>
          </a:pPr>
          <a:r>
            <a:rPr lang="tr-TR" sz="2300" kern="1200"/>
            <a:t>Reversible AdditionFragmentation Zincir Transfer Polimerizasyonu (RAFT)</a:t>
          </a:r>
          <a:endParaRPr lang="en-US" sz="2300" kern="1200"/>
        </a:p>
      </dsp:txBody>
      <dsp:txXfrm>
        <a:off x="1866111" y="4039891"/>
        <a:ext cx="4382288" cy="161568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43162DB-1F08-6549-B470-3B629374EE94}"/>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9FA3C7B7-B1FA-084E-BC65-244F5DD206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B7B108B2-5166-E246-99DF-4D2B211EB01E}"/>
              </a:ext>
            </a:extLst>
          </p:cNvPr>
          <p:cNvSpPr>
            <a:spLocks noGrp="1"/>
          </p:cNvSpPr>
          <p:nvPr>
            <p:ph type="dt" sz="half" idx="10"/>
          </p:nvPr>
        </p:nvSpPr>
        <p:spPr/>
        <p:txBody>
          <a:bodyPr/>
          <a:lstStyle/>
          <a:p>
            <a:fld id="{EF3F007B-7FF4-DB4F-A8D9-1289D2FFFF76}" type="datetimeFigureOut">
              <a:rPr lang="tr-TR" smtClean="0"/>
              <a:t>2.03.2020</a:t>
            </a:fld>
            <a:endParaRPr lang="tr-TR"/>
          </a:p>
        </p:txBody>
      </p:sp>
      <p:sp>
        <p:nvSpPr>
          <p:cNvPr id="5" name="Alt Bilgi Yer Tutucusu 4">
            <a:extLst>
              <a:ext uri="{FF2B5EF4-FFF2-40B4-BE49-F238E27FC236}">
                <a16:creationId xmlns:a16="http://schemas.microsoft.com/office/drawing/2014/main" id="{EDA25D2A-ABF9-7B4A-8576-14729E0AA91D}"/>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F71D2F0-A33D-0542-9982-7C27CC77F093}"/>
              </a:ext>
            </a:extLst>
          </p:cNvPr>
          <p:cNvSpPr>
            <a:spLocks noGrp="1"/>
          </p:cNvSpPr>
          <p:nvPr>
            <p:ph type="sldNum" sz="quarter" idx="12"/>
          </p:nvPr>
        </p:nvSpPr>
        <p:spPr/>
        <p:txBody>
          <a:bodyPr/>
          <a:lstStyle/>
          <a:p>
            <a:fld id="{8A6B2902-4770-A342-9EF9-39C7C17424D8}" type="slidenum">
              <a:rPr lang="tr-TR" smtClean="0"/>
              <a:t>‹#›</a:t>
            </a:fld>
            <a:endParaRPr lang="tr-TR"/>
          </a:p>
        </p:txBody>
      </p:sp>
    </p:spTree>
    <p:extLst>
      <p:ext uri="{BB962C8B-B14F-4D97-AF65-F5344CB8AC3E}">
        <p14:creationId xmlns:p14="http://schemas.microsoft.com/office/powerpoint/2010/main" val="253227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B61AB80-AAC8-1B47-9816-C7D672C7DB06}"/>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3A79F79B-C031-FA41-B9A6-1D261651D1EC}"/>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5E4CB150-2291-CB4C-8849-7882D1A94CB4}"/>
              </a:ext>
            </a:extLst>
          </p:cNvPr>
          <p:cNvSpPr>
            <a:spLocks noGrp="1"/>
          </p:cNvSpPr>
          <p:nvPr>
            <p:ph type="dt" sz="half" idx="10"/>
          </p:nvPr>
        </p:nvSpPr>
        <p:spPr/>
        <p:txBody>
          <a:bodyPr/>
          <a:lstStyle/>
          <a:p>
            <a:fld id="{EF3F007B-7FF4-DB4F-A8D9-1289D2FFFF76}" type="datetimeFigureOut">
              <a:rPr lang="tr-TR" smtClean="0"/>
              <a:t>2.03.2020</a:t>
            </a:fld>
            <a:endParaRPr lang="tr-TR"/>
          </a:p>
        </p:txBody>
      </p:sp>
      <p:sp>
        <p:nvSpPr>
          <p:cNvPr id="5" name="Alt Bilgi Yer Tutucusu 4">
            <a:extLst>
              <a:ext uri="{FF2B5EF4-FFF2-40B4-BE49-F238E27FC236}">
                <a16:creationId xmlns:a16="http://schemas.microsoft.com/office/drawing/2014/main" id="{239F1401-BACA-EA4F-AA75-C246D50A2A10}"/>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ED40461-1F9A-FB48-BF59-3A43FBFF8338}"/>
              </a:ext>
            </a:extLst>
          </p:cNvPr>
          <p:cNvSpPr>
            <a:spLocks noGrp="1"/>
          </p:cNvSpPr>
          <p:nvPr>
            <p:ph type="sldNum" sz="quarter" idx="12"/>
          </p:nvPr>
        </p:nvSpPr>
        <p:spPr/>
        <p:txBody>
          <a:bodyPr/>
          <a:lstStyle/>
          <a:p>
            <a:fld id="{8A6B2902-4770-A342-9EF9-39C7C17424D8}" type="slidenum">
              <a:rPr lang="tr-TR" smtClean="0"/>
              <a:t>‹#›</a:t>
            </a:fld>
            <a:endParaRPr lang="tr-TR"/>
          </a:p>
        </p:txBody>
      </p:sp>
    </p:spTree>
    <p:extLst>
      <p:ext uri="{BB962C8B-B14F-4D97-AF65-F5344CB8AC3E}">
        <p14:creationId xmlns:p14="http://schemas.microsoft.com/office/powerpoint/2010/main" val="476906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67F1D707-ED15-9B40-8F00-AF9C5A9967C6}"/>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F0A71FB2-21E7-3441-AE38-DB8B889B1461}"/>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267DF4C-A6D0-5B44-A5B8-31471B61EDBB}"/>
              </a:ext>
            </a:extLst>
          </p:cNvPr>
          <p:cNvSpPr>
            <a:spLocks noGrp="1"/>
          </p:cNvSpPr>
          <p:nvPr>
            <p:ph type="dt" sz="half" idx="10"/>
          </p:nvPr>
        </p:nvSpPr>
        <p:spPr/>
        <p:txBody>
          <a:bodyPr/>
          <a:lstStyle/>
          <a:p>
            <a:fld id="{EF3F007B-7FF4-DB4F-A8D9-1289D2FFFF76}" type="datetimeFigureOut">
              <a:rPr lang="tr-TR" smtClean="0"/>
              <a:t>2.03.2020</a:t>
            </a:fld>
            <a:endParaRPr lang="tr-TR"/>
          </a:p>
        </p:txBody>
      </p:sp>
      <p:sp>
        <p:nvSpPr>
          <p:cNvPr id="5" name="Alt Bilgi Yer Tutucusu 4">
            <a:extLst>
              <a:ext uri="{FF2B5EF4-FFF2-40B4-BE49-F238E27FC236}">
                <a16:creationId xmlns:a16="http://schemas.microsoft.com/office/drawing/2014/main" id="{CA138FC1-E1BE-A646-B56D-E74B9EC82CAA}"/>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576A82C-5D2B-7B48-BB70-148C40C7FC9D}"/>
              </a:ext>
            </a:extLst>
          </p:cNvPr>
          <p:cNvSpPr>
            <a:spLocks noGrp="1"/>
          </p:cNvSpPr>
          <p:nvPr>
            <p:ph type="sldNum" sz="quarter" idx="12"/>
          </p:nvPr>
        </p:nvSpPr>
        <p:spPr/>
        <p:txBody>
          <a:bodyPr/>
          <a:lstStyle/>
          <a:p>
            <a:fld id="{8A6B2902-4770-A342-9EF9-39C7C17424D8}" type="slidenum">
              <a:rPr lang="tr-TR" smtClean="0"/>
              <a:t>‹#›</a:t>
            </a:fld>
            <a:endParaRPr lang="tr-TR"/>
          </a:p>
        </p:txBody>
      </p:sp>
    </p:spTree>
    <p:extLst>
      <p:ext uri="{BB962C8B-B14F-4D97-AF65-F5344CB8AC3E}">
        <p14:creationId xmlns:p14="http://schemas.microsoft.com/office/powerpoint/2010/main" val="876652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DF3A7EE-CB4C-4347-8C7C-F213C743687C}"/>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2E888C44-B0A3-8E4F-B23F-A985693A4F54}"/>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8888F41D-7A1D-A443-A981-5D7BB0451AEA}"/>
              </a:ext>
            </a:extLst>
          </p:cNvPr>
          <p:cNvSpPr>
            <a:spLocks noGrp="1"/>
          </p:cNvSpPr>
          <p:nvPr>
            <p:ph type="dt" sz="half" idx="10"/>
          </p:nvPr>
        </p:nvSpPr>
        <p:spPr/>
        <p:txBody>
          <a:bodyPr/>
          <a:lstStyle/>
          <a:p>
            <a:fld id="{EF3F007B-7FF4-DB4F-A8D9-1289D2FFFF76}" type="datetimeFigureOut">
              <a:rPr lang="tr-TR" smtClean="0"/>
              <a:t>2.03.2020</a:t>
            </a:fld>
            <a:endParaRPr lang="tr-TR"/>
          </a:p>
        </p:txBody>
      </p:sp>
      <p:sp>
        <p:nvSpPr>
          <p:cNvPr id="5" name="Alt Bilgi Yer Tutucusu 4">
            <a:extLst>
              <a:ext uri="{FF2B5EF4-FFF2-40B4-BE49-F238E27FC236}">
                <a16:creationId xmlns:a16="http://schemas.microsoft.com/office/drawing/2014/main" id="{3B0B3D0C-6CC0-D742-9B25-2866C42FAD2C}"/>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7A7317BC-7962-E943-B55D-3A34452D8CF5}"/>
              </a:ext>
            </a:extLst>
          </p:cNvPr>
          <p:cNvSpPr>
            <a:spLocks noGrp="1"/>
          </p:cNvSpPr>
          <p:nvPr>
            <p:ph type="sldNum" sz="quarter" idx="12"/>
          </p:nvPr>
        </p:nvSpPr>
        <p:spPr/>
        <p:txBody>
          <a:bodyPr/>
          <a:lstStyle/>
          <a:p>
            <a:fld id="{8A6B2902-4770-A342-9EF9-39C7C17424D8}" type="slidenum">
              <a:rPr lang="tr-TR" smtClean="0"/>
              <a:t>‹#›</a:t>
            </a:fld>
            <a:endParaRPr lang="tr-TR"/>
          </a:p>
        </p:txBody>
      </p:sp>
    </p:spTree>
    <p:extLst>
      <p:ext uri="{BB962C8B-B14F-4D97-AF65-F5344CB8AC3E}">
        <p14:creationId xmlns:p14="http://schemas.microsoft.com/office/powerpoint/2010/main" val="864912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D0C1876-95FE-7045-AA0D-93617556AFC3}"/>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195521C8-E938-264C-AB70-363472C627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6A193944-B178-0343-88BC-AE04BB7A3DCE}"/>
              </a:ext>
            </a:extLst>
          </p:cNvPr>
          <p:cNvSpPr>
            <a:spLocks noGrp="1"/>
          </p:cNvSpPr>
          <p:nvPr>
            <p:ph type="dt" sz="half" idx="10"/>
          </p:nvPr>
        </p:nvSpPr>
        <p:spPr/>
        <p:txBody>
          <a:bodyPr/>
          <a:lstStyle/>
          <a:p>
            <a:fld id="{EF3F007B-7FF4-DB4F-A8D9-1289D2FFFF76}" type="datetimeFigureOut">
              <a:rPr lang="tr-TR" smtClean="0"/>
              <a:t>2.03.2020</a:t>
            </a:fld>
            <a:endParaRPr lang="tr-TR"/>
          </a:p>
        </p:txBody>
      </p:sp>
      <p:sp>
        <p:nvSpPr>
          <p:cNvPr id="5" name="Alt Bilgi Yer Tutucusu 4">
            <a:extLst>
              <a:ext uri="{FF2B5EF4-FFF2-40B4-BE49-F238E27FC236}">
                <a16:creationId xmlns:a16="http://schemas.microsoft.com/office/drawing/2014/main" id="{E1FF9D33-BF62-1B49-B186-43C158B3216F}"/>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3826D7D-DA0F-3644-90A8-CAE2A0CBE7C5}"/>
              </a:ext>
            </a:extLst>
          </p:cNvPr>
          <p:cNvSpPr>
            <a:spLocks noGrp="1"/>
          </p:cNvSpPr>
          <p:nvPr>
            <p:ph type="sldNum" sz="quarter" idx="12"/>
          </p:nvPr>
        </p:nvSpPr>
        <p:spPr/>
        <p:txBody>
          <a:bodyPr/>
          <a:lstStyle/>
          <a:p>
            <a:fld id="{8A6B2902-4770-A342-9EF9-39C7C17424D8}" type="slidenum">
              <a:rPr lang="tr-TR" smtClean="0"/>
              <a:t>‹#›</a:t>
            </a:fld>
            <a:endParaRPr lang="tr-TR"/>
          </a:p>
        </p:txBody>
      </p:sp>
    </p:spTree>
    <p:extLst>
      <p:ext uri="{BB962C8B-B14F-4D97-AF65-F5344CB8AC3E}">
        <p14:creationId xmlns:p14="http://schemas.microsoft.com/office/powerpoint/2010/main" val="1000206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D897841-5856-F64F-95F8-B75BC8A9162E}"/>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C98C6A12-1855-914C-ABCF-7CEE96D9C4CB}"/>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66328269-2972-2C43-A1BA-F7D3C9945608}"/>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D1627D67-E385-E04E-804A-28DE8CCE3012}"/>
              </a:ext>
            </a:extLst>
          </p:cNvPr>
          <p:cNvSpPr>
            <a:spLocks noGrp="1"/>
          </p:cNvSpPr>
          <p:nvPr>
            <p:ph type="dt" sz="half" idx="10"/>
          </p:nvPr>
        </p:nvSpPr>
        <p:spPr/>
        <p:txBody>
          <a:bodyPr/>
          <a:lstStyle/>
          <a:p>
            <a:fld id="{EF3F007B-7FF4-DB4F-A8D9-1289D2FFFF76}" type="datetimeFigureOut">
              <a:rPr lang="tr-TR" smtClean="0"/>
              <a:t>2.03.2020</a:t>
            </a:fld>
            <a:endParaRPr lang="tr-TR"/>
          </a:p>
        </p:txBody>
      </p:sp>
      <p:sp>
        <p:nvSpPr>
          <p:cNvPr id="6" name="Alt Bilgi Yer Tutucusu 5">
            <a:extLst>
              <a:ext uri="{FF2B5EF4-FFF2-40B4-BE49-F238E27FC236}">
                <a16:creationId xmlns:a16="http://schemas.microsoft.com/office/drawing/2014/main" id="{05493B28-FAE8-4F45-B47C-AEFB4F2F4446}"/>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90D3A590-CEB8-CC4D-A22D-5D3C34DEFC74}"/>
              </a:ext>
            </a:extLst>
          </p:cNvPr>
          <p:cNvSpPr>
            <a:spLocks noGrp="1"/>
          </p:cNvSpPr>
          <p:nvPr>
            <p:ph type="sldNum" sz="quarter" idx="12"/>
          </p:nvPr>
        </p:nvSpPr>
        <p:spPr/>
        <p:txBody>
          <a:bodyPr/>
          <a:lstStyle/>
          <a:p>
            <a:fld id="{8A6B2902-4770-A342-9EF9-39C7C17424D8}" type="slidenum">
              <a:rPr lang="tr-TR" smtClean="0"/>
              <a:t>‹#›</a:t>
            </a:fld>
            <a:endParaRPr lang="tr-TR"/>
          </a:p>
        </p:txBody>
      </p:sp>
    </p:spTree>
    <p:extLst>
      <p:ext uri="{BB962C8B-B14F-4D97-AF65-F5344CB8AC3E}">
        <p14:creationId xmlns:p14="http://schemas.microsoft.com/office/powerpoint/2010/main" val="2939002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32D8A71-B9B4-2D4D-A087-076864CD9862}"/>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67E2D04E-BC26-7D4F-B197-FD29E6BA23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CC760373-D123-8B48-8BDE-4EA32FEF7355}"/>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16F3E723-95CC-A347-B9E6-F3CFFE75A3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0995A161-C4FC-BD4E-BDF2-7187FF77396F}"/>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4BFB12F5-4C6A-364A-A067-B322EC222593}"/>
              </a:ext>
            </a:extLst>
          </p:cNvPr>
          <p:cNvSpPr>
            <a:spLocks noGrp="1"/>
          </p:cNvSpPr>
          <p:nvPr>
            <p:ph type="dt" sz="half" idx="10"/>
          </p:nvPr>
        </p:nvSpPr>
        <p:spPr/>
        <p:txBody>
          <a:bodyPr/>
          <a:lstStyle/>
          <a:p>
            <a:fld id="{EF3F007B-7FF4-DB4F-A8D9-1289D2FFFF76}" type="datetimeFigureOut">
              <a:rPr lang="tr-TR" smtClean="0"/>
              <a:t>2.03.2020</a:t>
            </a:fld>
            <a:endParaRPr lang="tr-TR"/>
          </a:p>
        </p:txBody>
      </p:sp>
      <p:sp>
        <p:nvSpPr>
          <p:cNvPr id="8" name="Alt Bilgi Yer Tutucusu 7">
            <a:extLst>
              <a:ext uri="{FF2B5EF4-FFF2-40B4-BE49-F238E27FC236}">
                <a16:creationId xmlns:a16="http://schemas.microsoft.com/office/drawing/2014/main" id="{682D728E-FA54-684F-8764-1B077C3CB3E6}"/>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30D68F92-F553-E141-AF5E-8306025EF314}"/>
              </a:ext>
            </a:extLst>
          </p:cNvPr>
          <p:cNvSpPr>
            <a:spLocks noGrp="1"/>
          </p:cNvSpPr>
          <p:nvPr>
            <p:ph type="sldNum" sz="quarter" idx="12"/>
          </p:nvPr>
        </p:nvSpPr>
        <p:spPr/>
        <p:txBody>
          <a:bodyPr/>
          <a:lstStyle/>
          <a:p>
            <a:fld id="{8A6B2902-4770-A342-9EF9-39C7C17424D8}" type="slidenum">
              <a:rPr lang="tr-TR" smtClean="0"/>
              <a:t>‹#›</a:t>
            </a:fld>
            <a:endParaRPr lang="tr-TR"/>
          </a:p>
        </p:txBody>
      </p:sp>
    </p:spTree>
    <p:extLst>
      <p:ext uri="{BB962C8B-B14F-4D97-AF65-F5344CB8AC3E}">
        <p14:creationId xmlns:p14="http://schemas.microsoft.com/office/powerpoint/2010/main" val="3796853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8F06A4F-9A96-7E49-8212-1C1A82394E28}"/>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EBE8EF2D-CB8C-9449-8BEA-5863495D5051}"/>
              </a:ext>
            </a:extLst>
          </p:cNvPr>
          <p:cNvSpPr>
            <a:spLocks noGrp="1"/>
          </p:cNvSpPr>
          <p:nvPr>
            <p:ph type="dt" sz="half" idx="10"/>
          </p:nvPr>
        </p:nvSpPr>
        <p:spPr/>
        <p:txBody>
          <a:bodyPr/>
          <a:lstStyle/>
          <a:p>
            <a:fld id="{EF3F007B-7FF4-DB4F-A8D9-1289D2FFFF76}" type="datetimeFigureOut">
              <a:rPr lang="tr-TR" smtClean="0"/>
              <a:t>2.03.2020</a:t>
            </a:fld>
            <a:endParaRPr lang="tr-TR"/>
          </a:p>
        </p:txBody>
      </p:sp>
      <p:sp>
        <p:nvSpPr>
          <p:cNvPr id="4" name="Alt Bilgi Yer Tutucusu 3">
            <a:extLst>
              <a:ext uri="{FF2B5EF4-FFF2-40B4-BE49-F238E27FC236}">
                <a16:creationId xmlns:a16="http://schemas.microsoft.com/office/drawing/2014/main" id="{DD4324E8-D228-7E4E-AB1D-08D4936753E9}"/>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C80DC9DA-9293-0244-879B-BBF8C83D196C}"/>
              </a:ext>
            </a:extLst>
          </p:cNvPr>
          <p:cNvSpPr>
            <a:spLocks noGrp="1"/>
          </p:cNvSpPr>
          <p:nvPr>
            <p:ph type="sldNum" sz="quarter" idx="12"/>
          </p:nvPr>
        </p:nvSpPr>
        <p:spPr/>
        <p:txBody>
          <a:bodyPr/>
          <a:lstStyle/>
          <a:p>
            <a:fld id="{8A6B2902-4770-A342-9EF9-39C7C17424D8}" type="slidenum">
              <a:rPr lang="tr-TR" smtClean="0"/>
              <a:t>‹#›</a:t>
            </a:fld>
            <a:endParaRPr lang="tr-TR"/>
          </a:p>
        </p:txBody>
      </p:sp>
    </p:spTree>
    <p:extLst>
      <p:ext uri="{BB962C8B-B14F-4D97-AF65-F5344CB8AC3E}">
        <p14:creationId xmlns:p14="http://schemas.microsoft.com/office/powerpoint/2010/main" val="4017718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8107FB79-8E1C-A04F-B00C-720E88E92E88}"/>
              </a:ext>
            </a:extLst>
          </p:cNvPr>
          <p:cNvSpPr>
            <a:spLocks noGrp="1"/>
          </p:cNvSpPr>
          <p:nvPr>
            <p:ph type="dt" sz="half" idx="10"/>
          </p:nvPr>
        </p:nvSpPr>
        <p:spPr/>
        <p:txBody>
          <a:bodyPr/>
          <a:lstStyle/>
          <a:p>
            <a:fld id="{EF3F007B-7FF4-DB4F-A8D9-1289D2FFFF76}" type="datetimeFigureOut">
              <a:rPr lang="tr-TR" smtClean="0"/>
              <a:t>2.03.2020</a:t>
            </a:fld>
            <a:endParaRPr lang="tr-TR"/>
          </a:p>
        </p:txBody>
      </p:sp>
      <p:sp>
        <p:nvSpPr>
          <p:cNvPr id="3" name="Alt Bilgi Yer Tutucusu 2">
            <a:extLst>
              <a:ext uri="{FF2B5EF4-FFF2-40B4-BE49-F238E27FC236}">
                <a16:creationId xmlns:a16="http://schemas.microsoft.com/office/drawing/2014/main" id="{3D4B8771-2E88-0540-88A7-E0AD6E430FF5}"/>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392DE56E-4A8A-CF44-87EA-82E654B4B5F8}"/>
              </a:ext>
            </a:extLst>
          </p:cNvPr>
          <p:cNvSpPr>
            <a:spLocks noGrp="1"/>
          </p:cNvSpPr>
          <p:nvPr>
            <p:ph type="sldNum" sz="quarter" idx="12"/>
          </p:nvPr>
        </p:nvSpPr>
        <p:spPr/>
        <p:txBody>
          <a:bodyPr/>
          <a:lstStyle/>
          <a:p>
            <a:fld id="{8A6B2902-4770-A342-9EF9-39C7C17424D8}" type="slidenum">
              <a:rPr lang="tr-TR" smtClean="0"/>
              <a:t>‹#›</a:t>
            </a:fld>
            <a:endParaRPr lang="tr-TR"/>
          </a:p>
        </p:txBody>
      </p:sp>
    </p:spTree>
    <p:extLst>
      <p:ext uri="{BB962C8B-B14F-4D97-AF65-F5344CB8AC3E}">
        <p14:creationId xmlns:p14="http://schemas.microsoft.com/office/powerpoint/2010/main" val="2055917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10EB403-B644-AB4C-A2A1-985C86F95537}"/>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0F51EAAD-4919-F849-AFFF-31C347B08A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EEFB4EE7-C023-0548-AD57-DAAA8CD0C0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69DC2894-1322-344B-AB65-83D531696D58}"/>
              </a:ext>
            </a:extLst>
          </p:cNvPr>
          <p:cNvSpPr>
            <a:spLocks noGrp="1"/>
          </p:cNvSpPr>
          <p:nvPr>
            <p:ph type="dt" sz="half" idx="10"/>
          </p:nvPr>
        </p:nvSpPr>
        <p:spPr/>
        <p:txBody>
          <a:bodyPr/>
          <a:lstStyle/>
          <a:p>
            <a:fld id="{EF3F007B-7FF4-DB4F-A8D9-1289D2FFFF76}" type="datetimeFigureOut">
              <a:rPr lang="tr-TR" smtClean="0"/>
              <a:t>2.03.2020</a:t>
            </a:fld>
            <a:endParaRPr lang="tr-TR"/>
          </a:p>
        </p:txBody>
      </p:sp>
      <p:sp>
        <p:nvSpPr>
          <p:cNvPr id="6" name="Alt Bilgi Yer Tutucusu 5">
            <a:extLst>
              <a:ext uri="{FF2B5EF4-FFF2-40B4-BE49-F238E27FC236}">
                <a16:creationId xmlns:a16="http://schemas.microsoft.com/office/drawing/2014/main" id="{E35CA2C8-E1F8-F540-BFDE-BF133553FA55}"/>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053630A5-2A1D-C248-B278-4A0AEC1D6903}"/>
              </a:ext>
            </a:extLst>
          </p:cNvPr>
          <p:cNvSpPr>
            <a:spLocks noGrp="1"/>
          </p:cNvSpPr>
          <p:nvPr>
            <p:ph type="sldNum" sz="quarter" idx="12"/>
          </p:nvPr>
        </p:nvSpPr>
        <p:spPr/>
        <p:txBody>
          <a:bodyPr/>
          <a:lstStyle/>
          <a:p>
            <a:fld id="{8A6B2902-4770-A342-9EF9-39C7C17424D8}" type="slidenum">
              <a:rPr lang="tr-TR" smtClean="0"/>
              <a:t>‹#›</a:t>
            </a:fld>
            <a:endParaRPr lang="tr-TR"/>
          </a:p>
        </p:txBody>
      </p:sp>
    </p:spTree>
    <p:extLst>
      <p:ext uri="{BB962C8B-B14F-4D97-AF65-F5344CB8AC3E}">
        <p14:creationId xmlns:p14="http://schemas.microsoft.com/office/powerpoint/2010/main" val="283765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612732A-A2EC-1141-A62D-1AD0272E6E8D}"/>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27FE4094-011C-B94B-A82F-B77E5F4538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CCD2993D-2D55-1340-B74E-F858E289E5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292E8249-3ECB-224F-AAAF-1BEC026C86F1}"/>
              </a:ext>
            </a:extLst>
          </p:cNvPr>
          <p:cNvSpPr>
            <a:spLocks noGrp="1"/>
          </p:cNvSpPr>
          <p:nvPr>
            <p:ph type="dt" sz="half" idx="10"/>
          </p:nvPr>
        </p:nvSpPr>
        <p:spPr/>
        <p:txBody>
          <a:bodyPr/>
          <a:lstStyle/>
          <a:p>
            <a:fld id="{EF3F007B-7FF4-DB4F-A8D9-1289D2FFFF76}" type="datetimeFigureOut">
              <a:rPr lang="tr-TR" smtClean="0"/>
              <a:t>2.03.2020</a:t>
            </a:fld>
            <a:endParaRPr lang="tr-TR"/>
          </a:p>
        </p:txBody>
      </p:sp>
      <p:sp>
        <p:nvSpPr>
          <p:cNvPr id="6" name="Alt Bilgi Yer Tutucusu 5">
            <a:extLst>
              <a:ext uri="{FF2B5EF4-FFF2-40B4-BE49-F238E27FC236}">
                <a16:creationId xmlns:a16="http://schemas.microsoft.com/office/drawing/2014/main" id="{61606C95-693B-6648-B862-CDBF12CC3E88}"/>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1E3F4D6E-FFA6-1241-BDFA-A5839D56D8CE}"/>
              </a:ext>
            </a:extLst>
          </p:cNvPr>
          <p:cNvSpPr>
            <a:spLocks noGrp="1"/>
          </p:cNvSpPr>
          <p:nvPr>
            <p:ph type="sldNum" sz="quarter" idx="12"/>
          </p:nvPr>
        </p:nvSpPr>
        <p:spPr/>
        <p:txBody>
          <a:bodyPr/>
          <a:lstStyle/>
          <a:p>
            <a:fld id="{8A6B2902-4770-A342-9EF9-39C7C17424D8}" type="slidenum">
              <a:rPr lang="tr-TR" smtClean="0"/>
              <a:t>‹#›</a:t>
            </a:fld>
            <a:endParaRPr lang="tr-TR"/>
          </a:p>
        </p:txBody>
      </p:sp>
    </p:spTree>
    <p:extLst>
      <p:ext uri="{BB962C8B-B14F-4D97-AF65-F5344CB8AC3E}">
        <p14:creationId xmlns:p14="http://schemas.microsoft.com/office/powerpoint/2010/main" val="1155731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8AF7D626-CF33-6649-911D-E338A2DAE0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A6DBED85-71D7-5346-94D8-E4B1343E8D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4A0BC6F6-AC42-4144-B46A-6041792247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3F007B-7FF4-DB4F-A8D9-1289D2FFFF76}" type="datetimeFigureOut">
              <a:rPr lang="tr-TR" smtClean="0"/>
              <a:t>2.03.2020</a:t>
            </a:fld>
            <a:endParaRPr lang="tr-TR"/>
          </a:p>
        </p:txBody>
      </p:sp>
      <p:sp>
        <p:nvSpPr>
          <p:cNvPr id="5" name="Alt Bilgi Yer Tutucusu 4">
            <a:extLst>
              <a:ext uri="{FF2B5EF4-FFF2-40B4-BE49-F238E27FC236}">
                <a16:creationId xmlns:a16="http://schemas.microsoft.com/office/drawing/2014/main" id="{BA275C40-50FA-704E-9B00-20F4C4B60F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5BC7B311-EE05-3B4C-8CB4-7B7FD4015A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6B2902-4770-A342-9EF9-39C7C17424D8}" type="slidenum">
              <a:rPr lang="tr-TR" smtClean="0"/>
              <a:t>‹#›</a:t>
            </a:fld>
            <a:endParaRPr lang="tr-TR"/>
          </a:p>
        </p:txBody>
      </p:sp>
    </p:spTree>
    <p:extLst>
      <p:ext uri="{BB962C8B-B14F-4D97-AF65-F5344CB8AC3E}">
        <p14:creationId xmlns:p14="http://schemas.microsoft.com/office/powerpoint/2010/main" val="41919100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DB0370D-B984-F24F-BC2C-7EC488D762C1}"/>
              </a:ext>
            </a:extLst>
          </p:cNvPr>
          <p:cNvSpPr>
            <a:spLocks noGrp="1"/>
          </p:cNvSpPr>
          <p:nvPr>
            <p:ph type="ctrTitle"/>
          </p:nvPr>
        </p:nvSpPr>
        <p:spPr/>
        <p:txBody>
          <a:bodyPr/>
          <a:lstStyle/>
          <a:p>
            <a:r>
              <a:rPr lang="tr-TR" b="1" dirty="0" err="1">
                <a:solidFill>
                  <a:srgbClr val="FF0000"/>
                </a:solidFill>
              </a:rPr>
              <a:t>Nanotıp</a:t>
            </a:r>
            <a:br>
              <a:rPr lang="tr-TR" b="1" dirty="0">
                <a:solidFill>
                  <a:srgbClr val="FF0000"/>
                </a:solidFill>
              </a:rPr>
            </a:br>
            <a:r>
              <a:rPr lang="tr-TR" b="1" dirty="0">
                <a:solidFill>
                  <a:srgbClr val="FF0000"/>
                </a:solidFill>
              </a:rPr>
              <a:t>3. Ders: </a:t>
            </a:r>
            <a:r>
              <a:rPr lang="tr-TR" b="1" dirty="0" err="1">
                <a:solidFill>
                  <a:srgbClr val="FF0000"/>
                </a:solidFill>
              </a:rPr>
              <a:t>Nanomiseller</a:t>
            </a:r>
            <a:endParaRPr lang="tr-TR" b="1" dirty="0">
              <a:solidFill>
                <a:srgbClr val="FF0000"/>
              </a:solidFill>
            </a:endParaRPr>
          </a:p>
        </p:txBody>
      </p:sp>
      <p:sp>
        <p:nvSpPr>
          <p:cNvPr id="3" name="Alt Başlık 2">
            <a:extLst>
              <a:ext uri="{FF2B5EF4-FFF2-40B4-BE49-F238E27FC236}">
                <a16:creationId xmlns:a16="http://schemas.microsoft.com/office/drawing/2014/main" id="{08E6BD47-B654-A04E-990B-8F15488F1EF9}"/>
              </a:ext>
            </a:extLst>
          </p:cNvPr>
          <p:cNvSpPr>
            <a:spLocks noGrp="1"/>
          </p:cNvSpPr>
          <p:nvPr>
            <p:ph type="subTitle" idx="1"/>
          </p:nvPr>
        </p:nvSpPr>
        <p:spPr>
          <a:xfrm>
            <a:off x="1524000" y="3921527"/>
            <a:ext cx="9144000" cy="1655762"/>
          </a:xfrm>
        </p:spPr>
        <p:txBody>
          <a:bodyPr/>
          <a:lstStyle/>
          <a:p>
            <a:r>
              <a:rPr lang="tr-TR" b="1" dirty="0">
                <a:solidFill>
                  <a:srgbClr val="7030A0"/>
                </a:solidFill>
              </a:rPr>
              <a:t>Doç. Dr. Emrah Şefik </a:t>
            </a:r>
            <a:r>
              <a:rPr lang="tr-TR" b="1" dirty="0" err="1">
                <a:solidFill>
                  <a:srgbClr val="7030A0"/>
                </a:solidFill>
              </a:rPr>
              <a:t>Abamor</a:t>
            </a:r>
            <a:endParaRPr lang="tr-TR" b="1" dirty="0">
              <a:solidFill>
                <a:srgbClr val="7030A0"/>
              </a:solidFill>
            </a:endParaRPr>
          </a:p>
        </p:txBody>
      </p:sp>
    </p:spTree>
    <p:extLst>
      <p:ext uri="{BB962C8B-B14F-4D97-AF65-F5344CB8AC3E}">
        <p14:creationId xmlns:p14="http://schemas.microsoft.com/office/powerpoint/2010/main" val="129336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E6EF8F2-F6B6-B34B-AB77-CA4FD9960C8C}"/>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b="1" kern="1200" dirty="0" err="1">
                <a:solidFill>
                  <a:srgbClr val="FF0000"/>
                </a:solidFill>
                <a:latin typeface="+mj-lt"/>
                <a:ea typeface="+mj-ea"/>
                <a:cs typeface="+mj-cs"/>
              </a:rPr>
              <a:t>Kritik</a:t>
            </a:r>
            <a:r>
              <a:rPr lang="en-US" b="1" kern="1200" dirty="0">
                <a:solidFill>
                  <a:srgbClr val="FF0000"/>
                </a:solidFill>
                <a:latin typeface="+mj-lt"/>
                <a:ea typeface="+mj-ea"/>
                <a:cs typeface="+mj-cs"/>
              </a:rPr>
              <a:t> </a:t>
            </a:r>
            <a:r>
              <a:rPr lang="en-US" b="1" kern="1200" dirty="0" err="1">
                <a:solidFill>
                  <a:srgbClr val="FF0000"/>
                </a:solidFill>
                <a:latin typeface="+mj-lt"/>
                <a:ea typeface="+mj-ea"/>
                <a:cs typeface="+mj-cs"/>
              </a:rPr>
              <a:t>Misel</a:t>
            </a:r>
            <a:r>
              <a:rPr lang="en-US" b="1" kern="1200" dirty="0">
                <a:solidFill>
                  <a:srgbClr val="FF0000"/>
                </a:solidFill>
                <a:latin typeface="+mj-lt"/>
                <a:ea typeface="+mj-ea"/>
                <a:cs typeface="+mj-cs"/>
              </a:rPr>
              <a:t> </a:t>
            </a:r>
            <a:r>
              <a:rPr lang="en-US" b="1" kern="1200" dirty="0" err="1">
                <a:solidFill>
                  <a:srgbClr val="FF0000"/>
                </a:solidFill>
                <a:latin typeface="+mj-lt"/>
                <a:ea typeface="+mj-ea"/>
                <a:cs typeface="+mj-cs"/>
              </a:rPr>
              <a:t>Konsantrasyonu</a:t>
            </a:r>
            <a:endParaRPr lang="en-US" b="1" kern="1200" dirty="0">
              <a:solidFill>
                <a:srgbClr val="FF0000"/>
              </a:solidFill>
              <a:latin typeface="+mj-lt"/>
              <a:ea typeface="+mj-ea"/>
              <a:cs typeface="+mj-cs"/>
            </a:endParaRPr>
          </a:p>
        </p:txBody>
      </p:sp>
      <p:pic>
        <p:nvPicPr>
          <p:cNvPr id="4" name="Resim 3">
            <a:extLst>
              <a:ext uri="{FF2B5EF4-FFF2-40B4-BE49-F238E27FC236}">
                <a16:creationId xmlns:a16="http://schemas.microsoft.com/office/drawing/2014/main" id="{2720080F-EA45-2A4C-A10B-C259EF583268}"/>
              </a:ext>
            </a:extLst>
          </p:cNvPr>
          <p:cNvPicPr>
            <a:picLocks noChangeAspect="1"/>
          </p:cNvPicPr>
          <p:nvPr/>
        </p:nvPicPr>
        <p:blipFill>
          <a:blip r:embed="rId2"/>
          <a:stretch>
            <a:fillRect/>
          </a:stretch>
        </p:blipFill>
        <p:spPr>
          <a:xfrm>
            <a:off x="2185988" y="1825626"/>
            <a:ext cx="7800975" cy="4351338"/>
          </a:xfrm>
          <a:prstGeom prst="rect">
            <a:avLst/>
          </a:prstGeom>
        </p:spPr>
      </p:pic>
    </p:spTree>
    <p:extLst>
      <p:ext uri="{BB962C8B-B14F-4D97-AF65-F5344CB8AC3E}">
        <p14:creationId xmlns:p14="http://schemas.microsoft.com/office/powerpoint/2010/main" val="1134222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56FD61E-3DA8-134B-A46C-4F2369716443}"/>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b="1" kern="1200" dirty="0" err="1">
                <a:solidFill>
                  <a:srgbClr val="FF0000"/>
                </a:solidFill>
                <a:latin typeface="+mj-lt"/>
                <a:ea typeface="+mj-ea"/>
                <a:cs typeface="+mj-cs"/>
              </a:rPr>
              <a:t>Kritik</a:t>
            </a:r>
            <a:r>
              <a:rPr lang="en-US" b="1" kern="1200" dirty="0">
                <a:solidFill>
                  <a:srgbClr val="FF0000"/>
                </a:solidFill>
                <a:latin typeface="+mj-lt"/>
                <a:ea typeface="+mj-ea"/>
                <a:cs typeface="+mj-cs"/>
              </a:rPr>
              <a:t> </a:t>
            </a:r>
            <a:r>
              <a:rPr lang="en-US" b="1" kern="1200" dirty="0" err="1">
                <a:solidFill>
                  <a:srgbClr val="FF0000"/>
                </a:solidFill>
                <a:latin typeface="+mj-lt"/>
                <a:ea typeface="+mj-ea"/>
                <a:cs typeface="+mj-cs"/>
              </a:rPr>
              <a:t>Misel</a:t>
            </a:r>
            <a:r>
              <a:rPr lang="en-US" b="1" kern="1200" dirty="0">
                <a:solidFill>
                  <a:srgbClr val="FF0000"/>
                </a:solidFill>
                <a:latin typeface="+mj-lt"/>
                <a:ea typeface="+mj-ea"/>
                <a:cs typeface="+mj-cs"/>
              </a:rPr>
              <a:t> </a:t>
            </a:r>
            <a:r>
              <a:rPr lang="en-US" b="1" kern="1200" dirty="0" err="1">
                <a:solidFill>
                  <a:srgbClr val="FF0000"/>
                </a:solidFill>
                <a:latin typeface="+mj-lt"/>
                <a:ea typeface="+mj-ea"/>
                <a:cs typeface="+mj-cs"/>
              </a:rPr>
              <a:t>Konsantrasyonu</a:t>
            </a:r>
            <a:endParaRPr lang="en-US" b="1" kern="1200" dirty="0">
              <a:solidFill>
                <a:srgbClr val="FF0000"/>
              </a:solidFill>
              <a:latin typeface="+mj-lt"/>
              <a:ea typeface="+mj-ea"/>
              <a:cs typeface="+mj-cs"/>
            </a:endParaRPr>
          </a:p>
        </p:txBody>
      </p:sp>
      <p:pic>
        <p:nvPicPr>
          <p:cNvPr id="8" name="Resim 7" descr="metin içeren bir resim&#10;&#10;Açıklama otomatik olarak oluşturuldu">
            <a:extLst>
              <a:ext uri="{FF2B5EF4-FFF2-40B4-BE49-F238E27FC236}">
                <a16:creationId xmlns:a16="http://schemas.microsoft.com/office/drawing/2014/main" id="{F2EF68D7-F618-5D4B-B2E3-A2A57F1CEE63}"/>
              </a:ext>
            </a:extLst>
          </p:cNvPr>
          <p:cNvPicPr>
            <a:picLocks noChangeAspect="1"/>
          </p:cNvPicPr>
          <p:nvPr/>
        </p:nvPicPr>
        <p:blipFill>
          <a:blip r:embed="rId2"/>
          <a:stretch>
            <a:fillRect/>
          </a:stretch>
        </p:blipFill>
        <p:spPr>
          <a:xfrm>
            <a:off x="2362200" y="1577975"/>
            <a:ext cx="7467600" cy="4914900"/>
          </a:xfrm>
          <a:prstGeom prst="rect">
            <a:avLst/>
          </a:prstGeom>
        </p:spPr>
      </p:pic>
    </p:spTree>
    <p:extLst>
      <p:ext uri="{BB962C8B-B14F-4D97-AF65-F5344CB8AC3E}">
        <p14:creationId xmlns:p14="http://schemas.microsoft.com/office/powerpoint/2010/main" val="25485488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5332EEE-6763-FB4B-B8CE-DE92F53865FC}"/>
              </a:ext>
            </a:extLst>
          </p:cNvPr>
          <p:cNvSpPr>
            <a:spLocks noGrp="1"/>
          </p:cNvSpPr>
          <p:nvPr>
            <p:ph type="title"/>
          </p:nvPr>
        </p:nvSpPr>
        <p:spPr/>
        <p:txBody>
          <a:bodyPr/>
          <a:lstStyle/>
          <a:p>
            <a:pPr algn="ctr"/>
            <a:r>
              <a:rPr lang="tr-TR" b="1" dirty="0" err="1">
                <a:solidFill>
                  <a:srgbClr val="FF0000"/>
                </a:solidFill>
              </a:rPr>
              <a:t>Nanomiseller</a:t>
            </a:r>
            <a:endParaRPr lang="tr-TR" b="1" dirty="0">
              <a:solidFill>
                <a:srgbClr val="FF0000"/>
              </a:solidFill>
            </a:endParaRPr>
          </a:p>
        </p:txBody>
      </p:sp>
      <p:sp>
        <p:nvSpPr>
          <p:cNvPr id="3" name="İçerik Yer Tutucusu 2">
            <a:extLst>
              <a:ext uri="{FF2B5EF4-FFF2-40B4-BE49-F238E27FC236}">
                <a16:creationId xmlns:a16="http://schemas.microsoft.com/office/drawing/2014/main" id="{CAA90FA8-10CC-D34F-9CC6-E266146B7ED3}"/>
              </a:ext>
            </a:extLst>
          </p:cNvPr>
          <p:cNvSpPr>
            <a:spLocks noGrp="1"/>
          </p:cNvSpPr>
          <p:nvPr>
            <p:ph idx="1"/>
          </p:nvPr>
        </p:nvSpPr>
        <p:spPr/>
        <p:txBody>
          <a:bodyPr/>
          <a:lstStyle/>
          <a:p>
            <a:pPr algn="just">
              <a:lnSpc>
                <a:spcPct val="150000"/>
              </a:lnSpc>
            </a:pPr>
            <a:r>
              <a:rPr lang="tr-TR" dirty="0"/>
              <a:t>Misel yapısının oluşması esnasında polar baş grubuyla, etrafını saran su molekülleri arasındaki etkileşim </a:t>
            </a:r>
            <a:r>
              <a:rPr lang="tr-TR" dirty="0" err="1"/>
              <a:t>hidrofobik</a:t>
            </a:r>
            <a:r>
              <a:rPr lang="tr-TR" dirty="0"/>
              <a:t> ve </a:t>
            </a:r>
            <a:r>
              <a:rPr lang="tr-TR" dirty="0" err="1"/>
              <a:t>hidrofilik</a:t>
            </a:r>
            <a:r>
              <a:rPr lang="tr-TR" dirty="0"/>
              <a:t> bölgelerin birbirinden ayrılmasına yol açmaktadır. Bu durum </a:t>
            </a:r>
            <a:r>
              <a:rPr lang="tr-TR" b="1" u="sng" dirty="0">
                <a:solidFill>
                  <a:srgbClr val="7030A0"/>
                </a:solidFill>
              </a:rPr>
              <a:t>esnek ve </a:t>
            </a:r>
            <a:r>
              <a:rPr lang="tr-TR" b="1" u="sng" dirty="0" err="1">
                <a:solidFill>
                  <a:srgbClr val="7030A0"/>
                </a:solidFill>
              </a:rPr>
              <a:t>porlu</a:t>
            </a:r>
            <a:r>
              <a:rPr lang="tr-TR" b="1" u="sng" dirty="0">
                <a:solidFill>
                  <a:srgbClr val="7030A0"/>
                </a:solidFill>
              </a:rPr>
              <a:t> yapıdaki misellerin oluşmasını sağlar</a:t>
            </a:r>
            <a:r>
              <a:rPr lang="tr-TR" dirty="0"/>
              <a:t>   </a:t>
            </a:r>
          </a:p>
          <a:p>
            <a:pPr algn="just">
              <a:lnSpc>
                <a:spcPct val="150000"/>
              </a:lnSpc>
            </a:pPr>
            <a:r>
              <a:rPr lang="tr-TR" dirty="0"/>
              <a:t>Böylece miseller biyolojik uygulamalarda ve özellikle </a:t>
            </a:r>
            <a:r>
              <a:rPr lang="tr-TR" b="1" u="sng" dirty="0">
                <a:solidFill>
                  <a:srgbClr val="0070C0"/>
                </a:solidFill>
              </a:rPr>
              <a:t>ilaç taşıyıcı sistemlerin geliştirilmesi için uygun bir model oluşturur. </a:t>
            </a:r>
          </a:p>
        </p:txBody>
      </p:sp>
    </p:spTree>
    <p:extLst>
      <p:ext uri="{BB962C8B-B14F-4D97-AF65-F5344CB8AC3E}">
        <p14:creationId xmlns:p14="http://schemas.microsoft.com/office/powerpoint/2010/main" val="25261620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BD76C9C-3173-4145-9DFE-1815003F1072}"/>
              </a:ext>
            </a:extLst>
          </p:cNvPr>
          <p:cNvSpPr>
            <a:spLocks noGrp="1"/>
          </p:cNvSpPr>
          <p:nvPr>
            <p:ph type="title"/>
          </p:nvPr>
        </p:nvSpPr>
        <p:spPr/>
        <p:txBody>
          <a:bodyPr/>
          <a:lstStyle/>
          <a:p>
            <a:pPr algn="ctr"/>
            <a:r>
              <a:rPr lang="tr-TR" b="1" dirty="0" err="1">
                <a:solidFill>
                  <a:srgbClr val="FF0000"/>
                </a:solidFill>
              </a:rPr>
              <a:t>Nanomiseller</a:t>
            </a:r>
            <a:endParaRPr lang="tr-TR" dirty="0"/>
          </a:p>
        </p:txBody>
      </p:sp>
      <p:sp>
        <p:nvSpPr>
          <p:cNvPr id="3" name="İçerik Yer Tutucusu 2">
            <a:extLst>
              <a:ext uri="{FF2B5EF4-FFF2-40B4-BE49-F238E27FC236}">
                <a16:creationId xmlns:a16="http://schemas.microsoft.com/office/drawing/2014/main" id="{59BDD2E0-F0BB-8C4B-88C1-20B6F464DA8C}"/>
              </a:ext>
            </a:extLst>
          </p:cNvPr>
          <p:cNvSpPr>
            <a:spLocks noGrp="1"/>
          </p:cNvSpPr>
          <p:nvPr>
            <p:ph idx="1"/>
          </p:nvPr>
        </p:nvSpPr>
        <p:spPr>
          <a:xfrm>
            <a:off x="970402" y="1814608"/>
            <a:ext cx="10515600" cy="4351338"/>
          </a:xfrm>
        </p:spPr>
        <p:txBody>
          <a:bodyPr/>
          <a:lstStyle/>
          <a:p>
            <a:pPr>
              <a:lnSpc>
                <a:spcPct val="150000"/>
              </a:lnSpc>
            </a:pPr>
            <a:r>
              <a:rPr lang="tr-TR" dirty="0"/>
              <a:t>İlaçların çözünürlüğünü arttırırlar</a:t>
            </a:r>
          </a:p>
          <a:p>
            <a:pPr>
              <a:lnSpc>
                <a:spcPct val="150000"/>
              </a:lnSpc>
            </a:pPr>
            <a:r>
              <a:rPr lang="tr-TR" dirty="0" err="1"/>
              <a:t>Toksisitelerini</a:t>
            </a:r>
            <a:r>
              <a:rPr lang="tr-TR" dirty="0"/>
              <a:t> düşürürler</a:t>
            </a:r>
          </a:p>
          <a:p>
            <a:pPr>
              <a:lnSpc>
                <a:spcPct val="150000"/>
              </a:lnSpc>
            </a:pPr>
            <a:r>
              <a:rPr lang="tr-TR" dirty="0"/>
              <a:t>Vücutta dolaşım sürelerini arttırırlar</a:t>
            </a:r>
          </a:p>
          <a:p>
            <a:pPr>
              <a:lnSpc>
                <a:spcPct val="150000"/>
              </a:lnSpc>
            </a:pPr>
            <a:r>
              <a:rPr lang="tr-TR" dirty="0"/>
              <a:t>Doku </a:t>
            </a:r>
            <a:r>
              <a:rPr lang="tr-TR" dirty="0" err="1"/>
              <a:t>penetrasyonunu</a:t>
            </a:r>
            <a:r>
              <a:rPr lang="tr-TR" dirty="0"/>
              <a:t> arttırırlar</a:t>
            </a:r>
          </a:p>
          <a:p>
            <a:pPr>
              <a:lnSpc>
                <a:spcPct val="150000"/>
              </a:lnSpc>
            </a:pPr>
            <a:r>
              <a:rPr lang="tr-TR" dirty="0"/>
              <a:t>Hedefleme kabiliyeti kazandırırlar</a:t>
            </a:r>
          </a:p>
        </p:txBody>
      </p:sp>
    </p:spTree>
    <p:extLst>
      <p:ext uri="{BB962C8B-B14F-4D97-AF65-F5344CB8AC3E}">
        <p14:creationId xmlns:p14="http://schemas.microsoft.com/office/powerpoint/2010/main" val="1627586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A570967-817D-F442-98F4-797CCA435D27}"/>
              </a:ext>
            </a:extLst>
          </p:cNvPr>
          <p:cNvSpPr>
            <a:spLocks noGrp="1"/>
          </p:cNvSpPr>
          <p:nvPr>
            <p:ph type="title"/>
          </p:nvPr>
        </p:nvSpPr>
        <p:spPr/>
        <p:txBody>
          <a:bodyPr/>
          <a:lstStyle/>
          <a:p>
            <a:pPr algn="ctr"/>
            <a:r>
              <a:rPr lang="tr-TR" b="1" dirty="0">
                <a:solidFill>
                  <a:srgbClr val="FF0000"/>
                </a:solidFill>
              </a:rPr>
              <a:t>Misel Yapısı</a:t>
            </a:r>
          </a:p>
        </p:txBody>
      </p:sp>
      <p:sp>
        <p:nvSpPr>
          <p:cNvPr id="3" name="İçerik Yer Tutucusu 2">
            <a:extLst>
              <a:ext uri="{FF2B5EF4-FFF2-40B4-BE49-F238E27FC236}">
                <a16:creationId xmlns:a16="http://schemas.microsoft.com/office/drawing/2014/main" id="{2A82349E-1CDB-F145-A33D-980ACEB754C9}"/>
              </a:ext>
            </a:extLst>
          </p:cNvPr>
          <p:cNvSpPr>
            <a:spLocks noGrp="1"/>
          </p:cNvSpPr>
          <p:nvPr>
            <p:ph idx="1"/>
          </p:nvPr>
        </p:nvSpPr>
        <p:spPr/>
        <p:txBody>
          <a:bodyPr>
            <a:normAutofit/>
          </a:bodyPr>
          <a:lstStyle/>
          <a:p>
            <a:pPr algn="just">
              <a:lnSpc>
                <a:spcPct val="150000"/>
              </a:lnSpc>
            </a:pPr>
            <a:r>
              <a:rPr lang="tr-TR" dirty="0"/>
              <a:t>Misellerin en önemli avantajları çekirdek-kabuk yapısına sahip olmalarıdır</a:t>
            </a:r>
          </a:p>
          <a:p>
            <a:pPr algn="just">
              <a:lnSpc>
                <a:spcPct val="150000"/>
              </a:lnSpc>
            </a:pPr>
            <a:r>
              <a:rPr lang="tr-TR" dirty="0" err="1"/>
              <a:t>Nanomisellerin</a:t>
            </a:r>
            <a:r>
              <a:rPr lang="tr-TR" dirty="0"/>
              <a:t> </a:t>
            </a:r>
            <a:r>
              <a:rPr lang="tr-TR" b="1" u="sng" dirty="0" err="1">
                <a:solidFill>
                  <a:srgbClr val="7030A0"/>
                </a:solidFill>
              </a:rPr>
              <a:t>hidrofobik</a:t>
            </a:r>
            <a:r>
              <a:rPr lang="tr-TR" b="1" u="sng" dirty="0">
                <a:solidFill>
                  <a:srgbClr val="7030A0"/>
                </a:solidFill>
              </a:rPr>
              <a:t> içerikleri </a:t>
            </a:r>
            <a:r>
              <a:rPr lang="tr-TR" b="1" u="sng" dirty="0" err="1">
                <a:solidFill>
                  <a:srgbClr val="7030A0"/>
                </a:solidFill>
              </a:rPr>
              <a:t>hidrofobik</a:t>
            </a:r>
            <a:r>
              <a:rPr lang="tr-TR" b="1" u="sng" dirty="0">
                <a:solidFill>
                  <a:srgbClr val="7030A0"/>
                </a:solidFill>
              </a:rPr>
              <a:t> ilaçların sulu ortamda çözünmesine yardımcı olur</a:t>
            </a:r>
          </a:p>
          <a:p>
            <a:pPr algn="just">
              <a:lnSpc>
                <a:spcPct val="150000"/>
              </a:lnSpc>
            </a:pPr>
            <a:r>
              <a:rPr lang="tr-TR" b="1" u="sng" dirty="0" err="1">
                <a:solidFill>
                  <a:srgbClr val="0070C0"/>
                </a:solidFill>
              </a:rPr>
              <a:t>Hidrofilik</a:t>
            </a:r>
            <a:r>
              <a:rPr lang="tr-TR" b="1" u="sng" dirty="0">
                <a:solidFill>
                  <a:srgbClr val="0070C0"/>
                </a:solidFill>
              </a:rPr>
              <a:t> dış kabuk ilacın MPS tarafından elimine edilmesini önleyerek daha uzun süre dolaşımda kalmasına katkıda bulunur.</a:t>
            </a:r>
          </a:p>
        </p:txBody>
      </p:sp>
    </p:spTree>
    <p:extLst>
      <p:ext uri="{BB962C8B-B14F-4D97-AF65-F5344CB8AC3E}">
        <p14:creationId xmlns:p14="http://schemas.microsoft.com/office/powerpoint/2010/main" val="22131672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AE18B0FA-0E92-9A4B-BC1D-3AE6E8BC8C44}"/>
              </a:ext>
            </a:extLst>
          </p:cNvPr>
          <p:cNvPicPr>
            <a:picLocks noChangeAspect="1"/>
          </p:cNvPicPr>
          <p:nvPr/>
        </p:nvPicPr>
        <p:blipFill>
          <a:blip r:embed="rId2"/>
          <a:stretch>
            <a:fillRect/>
          </a:stretch>
        </p:blipFill>
        <p:spPr>
          <a:xfrm>
            <a:off x="1625600" y="615950"/>
            <a:ext cx="8940800" cy="5626100"/>
          </a:xfrm>
          <a:prstGeom prst="rect">
            <a:avLst/>
          </a:prstGeom>
        </p:spPr>
      </p:pic>
    </p:spTree>
    <p:extLst>
      <p:ext uri="{BB962C8B-B14F-4D97-AF65-F5344CB8AC3E}">
        <p14:creationId xmlns:p14="http://schemas.microsoft.com/office/powerpoint/2010/main" val="1776339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515D20E-1AB7-4E74-9236-2B72B63D6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6852EBFC-F83A-4844-9460-C85E244CCCA1}"/>
              </a:ext>
            </a:extLst>
          </p:cNvPr>
          <p:cNvSpPr>
            <a:spLocks noGrp="1"/>
          </p:cNvSpPr>
          <p:nvPr>
            <p:ph type="title"/>
          </p:nvPr>
        </p:nvSpPr>
        <p:spPr>
          <a:xfrm>
            <a:off x="1045028" y="1336329"/>
            <a:ext cx="3892732" cy="4382588"/>
          </a:xfrm>
        </p:spPr>
        <p:txBody>
          <a:bodyPr anchor="ctr">
            <a:normAutofit/>
          </a:bodyPr>
          <a:lstStyle/>
          <a:p>
            <a:r>
              <a:rPr lang="tr-TR" sz="5400"/>
              <a:t>Misel Yapısı</a:t>
            </a:r>
          </a:p>
        </p:txBody>
      </p:sp>
      <p:grpSp>
        <p:nvGrpSpPr>
          <p:cNvPr id="10" name="Group 9">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63461"/>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982976"/>
            <a:ext cx="6009366" cy="512063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3C812DA7-064A-5542-93EC-29E9E698A15E}"/>
              </a:ext>
            </a:extLst>
          </p:cNvPr>
          <p:cNvSpPr>
            <a:spLocks noGrp="1"/>
          </p:cNvSpPr>
          <p:nvPr>
            <p:ph idx="1"/>
          </p:nvPr>
        </p:nvSpPr>
        <p:spPr>
          <a:xfrm>
            <a:off x="5786933" y="1336329"/>
            <a:ext cx="5569916" cy="4382588"/>
          </a:xfrm>
        </p:spPr>
        <p:txBody>
          <a:bodyPr anchor="ctr">
            <a:noAutofit/>
          </a:bodyPr>
          <a:lstStyle/>
          <a:p>
            <a:pPr>
              <a:lnSpc>
                <a:spcPct val="150000"/>
              </a:lnSpc>
            </a:pPr>
            <a:r>
              <a:rPr lang="tr-TR" sz="2400" dirty="0" err="1"/>
              <a:t>Nanomisellerin</a:t>
            </a:r>
            <a:r>
              <a:rPr lang="tr-TR" sz="2400" dirty="0"/>
              <a:t> bir diğer avantajı etkili bir </a:t>
            </a:r>
            <a:r>
              <a:rPr lang="tr-TR" sz="2400" dirty="0" err="1"/>
              <a:t>farmasötik</a:t>
            </a:r>
            <a:r>
              <a:rPr lang="tr-TR" sz="2400" dirty="0"/>
              <a:t> bileşen olmalarıdır:</a:t>
            </a:r>
          </a:p>
          <a:p>
            <a:pPr>
              <a:lnSpc>
                <a:spcPct val="150000"/>
              </a:lnSpc>
            </a:pPr>
            <a:r>
              <a:rPr lang="tr-TR" sz="2400" dirty="0"/>
              <a:t>Düşük </a:t>
            </a:r>
            <a:r>
              <a:rPr lang="tr-TR" sz="2400" dirty="0" err="1"/>
              <a:t>toksisite</a:t>
            </a:r>
            <a:endParaRPr lang="tr-TR" sz="2400" dirty="0"/>
          </a:p>
          <a:p>
            <a:pPr>
              <a:lnSpc>
                <a:spcPct val="150000"/>
              </a:lnSpc>
            </a:pPr>
            <a:r>
              <a:rPr lang="tr-TR" sz="2400" dirty="0"/>
              <a:t>İlaç </a:t>
            </a:r>
            <a:r>
              <a:rPr lang="tr-TR" sz="2400" dirty="0" err="1"/>
              <a:t>degredasyonunun</a:t>
            </a:r>
            <a:r>
              <a:rPr lang="tr-TR" sz="2400" dirty="0"/>
              <a:t> azaltılması</a:t>
            </a:r>
          </a:p>
          <a:p>
            <a:pPr>
              <a:lnSpc>
                <a:spcPct val="150000"/>
              </a:lnSpc>
            </a:pPr>
            <a:r>
              <a:rPr lang="tr-TR" sz="2400" dirty="0"/>
              <a:t>İlaç </a:t>
            </a:r>
            <a:r>
              <a:rPr lang="tr-TR" sz="2400" dirty="0" err="1"/>
              <a:t>taşınımı</a:t>
            </a:r>
            <a:r>
              <a:rPr lang="tr-TR" sz="2400" dirty="0"/>
              <a:t> için dokulara kolayca </a:t>
            </a:r>
            <a:r>
              <a:rPr lang="tr-TR" sz="2400" dirty="0" err="1"/>
              <a:t>penetrasyon</a:t>
            </a:r>
            <a:endParaRPr lang="tr-TR" sz="2400" dirty="0"/>
          </a:p>
          <a:p>
            <a:pPr>
              <a:lnSpc>
                <a:spcPct val="150000"/>
              </a:lnSpc>
            </a:pPr>
            <a:r>
              <a:rPr lang="tr-TR" sz="2400" dirty="0"/>
              <a:t>Azaltılmış ilaç yan etkileri</a:t>
            </a:r>
          </a:p>
        </p:txBody>
      </p:sp>
    </p:spTree>
    <p:extLst>
      <p:ext uri="{BB962C8B-B14F-4D97-AF65-F5344CB8AC3E}">
        <p14:creationId xmlns:p14="http://schemas.microsoft.com/office/powerpoint/2010/main" val="994245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CF952BB3-8960-A74D-BBE3-B4426F272FD5}"/>
              </a:ext>
            </a:extLst>
          </p:cNvPr>
          <p:cNvPicPr>
            <a:picLocks noChangeAspect="1"/>
          </p:cNvPicPr>
          <p:nvPr/>
        </p:nvPicPr>
        <p:blipFill>
          <a:blip r:embed="rId2"/>
          <a:stretch>
            <a:fillRect/>
          </a:stretch>
        </p:blipFill>
        <p:spPr>
          <a:xfrm>
            <a:off x="643467" y="920834"/>
            <a:ext cx="10905066" cy="5016330"/>
          </a:xfrm>
          <a:prstGeom prst="rect">
            <a:avLst/>
          </a:prstGeom>
        </p:spPr>
      </p:pic>
    </p:spTree>
    <p:extLst>
      <p:ext uri="{BB962C8B-B14F-4D97-AF65-F5344CB8AC3E}">
        <p14:creationId xmlns:p14="http://schemas.microsoft.com/office/powerpoint/2010/main" val="9607248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39D5F46A-8D67-9147-8F89-06A1AA87CB64}"/>
              </a:ext>
            </a:extLst>
          </p:cNvPr>
          <p:cNvSpPr>
            <a:spLocks noGrp="1"/>
          </p:cNvSpPr>
          <p:nvPr>
            <p:ph idx="1"/>
          </p:nvPr>
        </p:nvSpPr>
        <p:spPr>
          <a:xfrm>
            <a:off x="1322943" y="360381"/>
            <a:ext cx="8316816" cy="609103"/>
          </a:xfrm>
        </p:spPr>
        <p:txBody>
          <a:bodyPr>
            <a:normAutofit fontScale="92500"/>
          </a:bodyPr>
          <a:lstStyle/>
          <a:p>
            <a:r>
              <a:rPr lang="tr-TR" b="1" dirty="0">
                <a:solidFill>
                  <a:srgbClr val="FF0000"/>
                </a:solidFill>
              </a:rPr>
              <a:t>FDA onaylı ilk misel bazlı </a:t>
            </a:r>
            <a:r>
              <a:rPr lang="tr-TR" b="1" dirty="0" err="1">
                <a:solidFill>
                  <a:srgbClr val="FF0000"/>
                </a:solidFill>
              </a:rPr>
              <a:t>antikanser</a:t>
            </a:r>
            <a:r>
              <a:rPr lang="tr-TR" b="1" dirty="0">
                <a:solidFill>
                  <a:srgbClr val="FF0000"/>
                </a:solidFill>
              </a:rPr>
              <a:t> ilacı: </a:t>
            </a:r>
            <a:r>
              <a:rPr lang="tr-TR" b="1" dirty="0" err="1">
                <a:solidFill>
                  <a:srgbClr val="FF0000"/>
                </a:solidFill>
              </a:rPr>
              <a:t>Genexol®PM</a:t>
            </a:r>
            <a:endParaRPr lang="tr-TR" b="1" dirty="0">
              <a:solidFill>
                <a:srgbClr val="FF0000"/>
              </a:solidFill>
            </a:endParaRPr>
          </a:p>
          <a:p>
            <a:endParaRPr lang="tr-TR" dirty="0"/>
          </a:p>
        </p:txBody>
      </p:sp>
      <p:pic>
        <p:nvPicPr>
          <p:cNvPr id="4" name="Resim 3">
            <a:extLst>
              <a:ext uri="{FF2B5EF4-FFF2-40B4-BE49-F238E27FC236}">
                <a16:creationId xmlns:a16="http://schemas.microsoft.com/office/drawing/2014/main" id="{E2B80970-01B8-5248-8B18-462058819FDB}"/>
              </a:ext>
            </a:extLst>
          </p:cNvPr>
          <p:cNvPicPr>
            <a:picLocks noChangeAspect="1"/>
          </p:cNvPicPr>
          <p:nvPr/>
        </p:nvPicPr>
        <p:blipFill>
          <a:blip r:embed="rId2"/>
          <a:stretch>
            <a:fillRect/>
          </a:stretch>
        </p:blipFill>
        <p:spPr>
          <a:xfrm>
            <a:off x="645405" y="1362941"/>
            <a:ext cx="8032214" cy="5134678"/>
          </a:xfrm>
          <a:prstGeom prst="rect">
            <a:avLst/>
          </a:prstGeom>
        </p:spPr>
      </p:pic>
      <p:pic>
        <p:nvPicPr>
          <p:cNvPr id="7" name="Resim 6">
            <a:extLst>
              <a:ext uri="{FF2B5EF4-FFF2-40B4-BE49-F238E27FC236}">
                <a16:creationId xmlns:a16="http://schemas.microsoft.com/office/drawing/2014/main" id="{C9F03CC5-7C7E-F042-9357-4756437AA6D6}"/>
              </a:ext>
            </a:extLst>
          </p:cNvPr>
          <p:cNvPicPr>
            <a:picLocks noChangeAspect="1"/>
          </p:cNvPicPr>
          <p:nvPr/>
        </p:nvPicPr>
        <p:blipFill>
          <a:blip r:embed="rId3"/>
          <a:stretch>
            <a:fillRect/>
          </a:stretch>
        </p:blipFill>
        <p:spPr>
          <a:xfrm>
            <a:off x="9163930" y="1898280"/>
            <a:ext cx="2837570" cy="4064000"/>
          </a:xfrm>
          <a:prstGeom prst="rect">
            <a:avLst/>
          </a:prstGeom>
        </p:spPr>
      </p:pic>
    </p:spTree>
    <p:extLst>
      <p:ext uri="{BB962C8B-B14F-4D97-AF65-F5344CB8AC3E}">
        <p14:creationId xmlns:p14="http://schemas.microsoft.com/office/powerpoint/2010/main" val="38421558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B8A5F0C-3D4B-DF49-A81D-B292094BAF5A}"/>
              </a:ext>
            </a:extLst>
          </p:cNvPr>
          <p:cNvSpPr>
            <a:spLocks noGrp="1"/>
          </p:cNvSpPr>
          <p:nvPr>
            <p:ph type="title"/>
          </p:nvPr>
        </p:nvSpPr>
        <p:spPr/>
        <p:txBody>
          <a:bodyPr/>
          <a:lstStyle/>
          <a:p>
            <a:r>
              <a:rPr lang="tr-TR" dirty="0" err="1"/>
              <a:t>Nanomicelles</a:t>
            </a:r>
            <a:endParaRPr lang="tr-TR" dirty="0"/>
          </a:p>
        </p:txBody>
      </p:sp>
      <p:sp>
        <p:nvSpPr>
          <p:cNvPr id="3" name="İçerik Yer Tutucusu 2">
            <a:extLst>
              <a:ext uri="{FF2B5EF4-FFF2-40B4-BE49-F238E27FC236}">
                <a16:creationId xmlns:a16="http://schemas.microsoft.com/office/drawing/2014/main" id="{2853B8DD-F692-784D-840F-C4295976DA73}"/>
              </a:ext>
            </a:extLst>
          </p:cNvPr>
          <p:cNvSpPr>
            <a:spLocks noGrp="1"/>
          </p:cNvSpPr>
          <p:nvPr>
            <p:ph idx="1"/>
          </p:nvPr>
        </p:nvSpPr>
        <p:spPr/>
        <p:txBody>
          <a:bodyPr/>
          <a:lstStyle/>
          <a:p>
            <a:r>
              <a:rPr lang="tr-TR" dirty="0" err="1"/>
              <a:t>Nanomicelles</a:t>
            </a:r>
            <a:r>
              <a:rPr lang="tr-TR" dirty="0"/>
              <a:t> </a:t>
            </a:r>
            <a:r>
              <a:rPr lang="tr-TR" dirty="0" err="1"/>
              <a:t>are</a:t>
            </a:r>
            <a:r>
              <a:rPr lang="tr-TR" dirty="0"/>
              <a:t> </a:t>
            </a:r>
            <a:r>
              <a:rPr lang="tr-TR" dirty="0" err="1"/>
              <a:t>generally</a:t>
            </a:r>
            <a:r>
              <a:rPr lang="tr-TR" dirty="0"/>
              <a:t> </a:t>
            </a:r>
            <a:r>
              <a:rPr lang="tr-TR" dirty="0" err="1"/>
              <a:t>made</a:t>
            </a:r>
            <a:r>
              <a:rPr lang="tr-TR" dirty="0"/>
              <a:t> of </a:t>
            </a:r>
            <a:r>
              <a:rPr lang="tr-TR" dirty="0" err="1"/>
              <a:t>amphiphilic</a:t>
            </a:r>
            <a:r>
              <a:rPr lang="tr-TR" dirty="0"/>
              <a:t> </a:t>
            </a:r>
            <a:r>
              <a:rPr lang="tr-TR" dirty="0" err="1"/>
              <a:t>polymers</a:t>
            </a:r>
            <a:r>
              <a:rPr lang="tr-TR" dirty="0"/>
              <a:t> </a:t>
            </a:r>
            <a:r>
              <a:rPr lang="tr-TR" dirty="0" err="1"/>
              <a:t>that</a:t>
            </a:r>
            <a:r>
              <a:rPr lang="tr-TR" dirty="0"/>
              <a:t> self-</a:t>
            </a:r>
            <a:r>
              <a:rPr lang="tr-TR" dirty="0" err="1"/>
              <a:t>assemble</a:t>
            </a:r>
            <a:r>
              <a:rPr lang="tr-TR" dirty="0"/>
              <a:t> in </a:t>
            </a:r>
            <a:r>
              <a:rPr lang="tr-TR" dirty="0" err="1"/>
              <a:t>water</a:t>
            </a:r>
            <a:r>
              <a:rPr lang="tr-TR" dirty="0"/>
              <a:t> </a:t>
            </a:r>
            <a:r>
              <a:rPr lang="tr-TR" dirty="0" err="1"/>
              <a:t>into</a:t>
            </a:r>
            <a:r>
              <a:rPr lang="tr-TR" dirty="0"/>
              <a:t> </a:t>
            </a:r>
            <a:r>
              <a:rPr lang="tr-TR" dirty="0" err="1"/>
              <a:t>hydrophobic</a:t>
            </a:r>
            <a:r>
              <a:rPr lang="tr-TR" dirty="0"/>
              <a:t> </a:t>
            </a:r>
            <a:r>
              <a:rPr lang="tr-TR" dirty="0" err="1"/>
              <a:t>core-hydrophilic</a:t>
            </a:r>
            <a:r>
              <a:rPr lang="tr-TR" dirty="0"/>
              <a:t> </a:t>
            </a:r>
            <a:r>
              <a:rPr lang="tr-TR" dirty="0" err="1"/>
              <a:t>shell</a:t>
            </a:r>
            <a:r>
              <a:rPr lang="tr-TR" dirty="0"/>
              <a:t> </a:t>
            </a:r>
            <a:r>
              <a:rPr lang="tr-TR" dirty="0" err="1"/>
              <a:t>nanostructures</a:t>
            </a:r>
            <a:r>
              <a:rPr lang="tr-TR" dirty="0"/>
              <a:t> (20–200 </a:t>
            </a:r>
            <a:r>
              <a:rPr lang="tr-TR" dirty="0" err="1"/>
              <a:t>nm</a:t>
            </a:r>
            <a:r>
              <a:rPr lang="tr-TR" dirty="0"/>
              <a:t>) at </a:t>
            </a:r>
            <a:r>
              <a:rPr lang="tr-TR" dirty="0" err="1"/>
              <a:t>concentrations</a:t>
            </a:r>
            <a:r>
              <a:rPr lang="tr-TR" dirty="0"/>
              <a:t> </a:t>
            </a:r>
            <a:r>
              <a:rPr lang="tr-TR" dirty="0" err="1"/>
              <a:t>higher</a:t>
            </a:r>
            <a:r>
              <a:rPr lang="tr-TR" dirty="0"/>
              <a:t> </a:t>
            </a:r>
            <a:r>
              <a:rPr lang="tr-TR" dirty="0" err="1"/>
              <a:t>than</a:t>
            </a:r>
            <a:r>
              <a:rPr lang="tr-TR" dirty="0"/>
              <a:t> </a:t>
            </a:r>
            <a:r>
              <a:rPr lang="tr-TR" dirty="0" err="1"/>
              <a:t>the</a:t>
            </a:r>
            <a:r>
              <a:rPr lang="tr-TR" dirty="0"/>
              <a:t> </a:t>
            </a:r>
            <a:r>
              <a:rPr lang="tr-TR" dirty="0" err="1"/>
              <a:t>critical</a:t>
            </a:r>
            <a:r>
              <a:rPr lang="tr-TR" dirty="0"/>
              <a:t> </a:t>
            </a:r>
            <a:r>
              <a:rPr lang="tr-TR" dirty="0" err="1"/>
              <a:t>micellar</a:t>
            </a:r>
            <a:r>
              <a:rPr lang="tr-TR" dirty="0"/>
              <a:t> </a:t>
            </a:r>
            <a:r>
              <a:rPr lang="tr-TR" dirty="0" err="1"/>
              <a:t>concentration</a:t>
            </a:r>
            <a:r>
              <a:rPr lang="tr-TR" dirty="0"/>
              <a:t> (CMC). </a:t>
            </a:r>
            <a:r>
              <a:rPr lang="tr-TR" dirty="0" err="1"/>
              <a:t>The</a:t>
            </a:r>
            <a:r>
              <a:rPr lang="tr-TR" dirty="0"/>
              <a:t> presence of </a:t>
            </a:r>
            <a:r>
              <a:rPr lang="tr-TR" dirty="0" err="1"/>
              <a:t>the</a:t>
            </a:r>
            <a:r>
              <a:rPr lang="tr-TR" dirty="0"/>
              <a:t> </a:t>
            </a:r>
            <a:r>
              <a:rPr lang="tr-TR" dirty="0" err="1"/>
              <a:t>lipophilic</a:t>
            </a:r>
            <a:r>
              <a:rPr lang="tr-TR" dirty="0"/>
              <a:t> </a:t>
            </a:r>
            <a:r>
              <a:rPr lang="tr-TR" dirty="0" err="1"/>
              <a:t>core</a:t>
            </a:r>
            <a:r>
              <a:rPr lang="tr-TR" dirty="0"/>
              <a:t> </a:t>
            </a:r>
            <a:r>
              <a:rPr lang="tr-TR" dirty="0" err="1"/>
              <a:t>increases</a:t>
            </a:r>
            <a:r>
              <a:rPr lang="tr-TR" dirty="0"/>
              <a:t> </a:t>
            </a:r>
            <a:r>
              <a:rPr lang="tr-TR" dirty="0" err="1"/>
              <a:t>the</a:t>
            </a:r>
            <a:r>
              <a:rPr lang="tr-TR" dirty="0"/>
              <a:t> </a:t>
            </a:r>
            <a:r>
              <a:rPr lang="tr-TR" dirty="0" err="1"/>
              <a:t>solubility</a:t>
            </a:r>
            <a:r>
              <a:rPr lang="tr-TR" dirty="0"/>
              <a:t> of </a:t>
            </a:r>
            <a:r>
              <a:rPr lang="tr-TR" dirty="0" err="1"/>
              <a:t>poorly</a:t>
            </a:r>
            <a:r>
              <a:rPr lang="tr-TR" dirty="0"/>
              <a:t> </a:t>
            </a:r>
            <a:r>
              <a:rPr lang="tr-TR" dirty="0" err="1"/>
              <a:t>water-soluble</a:t>
            </a:r>
            <a:r>
              <a:rPr lang="tr-TR" dirty="0"/>
              <a:t> </a:t>
            </a:r>
            <a:r>
              <a:rPr lang="tr-TR" dirty="0" err="1"/>
              <a:t>molecules</a:t>
            </a:r>
            <a:r>
              <a:rPr lang="tr-TR" dirty="0"/>
              <a:t> </a:t>
            </a:r>
            <a:r>
              <a:rPr lang="tr-TR" dirty="0" err="1"/>
              <a:t>and</a:t>
            </a:r>
            <a:r>
              <a:rPr lang="tr-TR" dirty="0"/>
              <a:t> </a:t>
            </a:r>
            <a:r>
              <a:rPr lang="tr-TR" dirty="0" err="1"/>
              <a:t>offers</a:t>
            </a:r>
            <a:r>
              <a:rPr lang="tr-TR" dirty="0"/>
              <a:t> </a:t>
            </a:r>
            <a:r>
              <a:rPr lang="tr-TR" dirty="0" err="1"/>
              <a:t>the</a:t>
            </a:r>
            <a:r>
              <a:rPr lang="tr-TR" dirty="0"/>
              <a:t> </a:t>
            </a:r>
            <a:r>
              <a:rPr lang="tr-TR" dirty="0" err="1"/>
              <a:t>possibility</a:t>
            </a:r>
            <a:r>
              <a:rPr lang="tr-TR" dirty="0"/>
              <a:t> </a:t>
            </a:r>
            <a:r>
              <a:rPr lang="tr-TR" dirty="0" err="1"/>
              <a:t>to</a:t>
            </a:r>
            <a:r>
              <a:rPr lang="tr-TR" dirty="0"/>
              <a:t> </a:t>
            </a:r>
            <a:r>
              <a:rPr lang="tr-TR" dirty="0" err="1"/>
              <a:t>obtain</a:t>
            </a:r>
            <a:r>
              <a:rPr lang="tr-TR" dirty="0"/>
              <a:t> a </a:t>
            </a:r>
            <a:r>
              <a:rPr lang="tr-TR" dirty="0" err="1"/>
              <a:t>controlled</a:t>
            </a:r>
            <a:r>
              <a:rPr lang="tr-TR" dirty="0"/>
              <a:t> </a:t>
            </a:r>
            <a:r>
              <a:rPr lang="tr-TR" dirty="0" err="1"/>
              <a:t>drug</a:t>
            </a:r>
            <a:r>
              <a:rPr lang="tr-TR" dirty="0"/>
              <a:t> </a:t>
            </a:r>
            <a:r>
              <a:rPr lang="tr-TR" dirty="0" err="1"/>
              <a:t>release</a:t>
            </a:r>
            <a:r>
              <a:rPr lang="tr-TR" dirty="0"/>
              <a:t> , </a:t>
            </a:r>
            <a:r>
              <a:rPr lang="tr-TR" dirty="0" err="1"/>
              <a:t>while</a:t>
            </a:r>
            <a:r>
              <a:rPr lang="tr-TR" dirty="0"/>
              <a:t> </a:t>
            </a:r>
            <a:r>
              <a:rPr lang="tr-TR" dirty="0" err="1"/>
              <a:t>the</a:t>
            </a:r>
            <a:r>
              <a:rPr lang="tr-TR" dirty="0"/>
              <a:t> </a:t>
            </a:r>
            <a:r>
              <a:rPr lang="tr-TR" dirty="0" err="1"/>
              <a:t>hydrophilic</a:t>
            </a:r>
            <a:r>
              <a:rPr lang="tr-TR" dirty="0"/>
              <a:t> </a:t>
            </a:r>
            <a:r>
              <a:rPr lang="tr-TR" dirty="0" err="1"/>
              <a:t>shell</a:t>
            </a:r>
            <a:r>
              <a:rPr lang="tr-TR" dirty="0"/>
              <a:t> </a:t>
            </a:r>
            <a:r>
              <a:rPr lang="tr-TR" dirty="0" err="1"/>
              <a:t>protects</a:t>
            </a:r>
            <a:r>
              <a:rPr lang="tr-TR" dirty="0"/>
              <a:t> </a:t>
            </a:r>
            <a:r>
              <a:rPr lang="tr-TR" dirty="0" err="1"/>
              <a:t>the</a:t>
            </a:r>
            <a:r>
              <a:rPr lang="tr-TR" dirty="0"/>
              <a:t> </a:t>
            </a:r>
            <a:r>
              <a:rPr lang="tr-TR" dirty="0" err="1"/>
              <a:t>encapsulated</a:t>
            </a:r>
            <a:r>
              <a:rPr lang="tr-TR" dirty="0"/>
              <a:t> </a:t>
            </a:r>
            <a:r>
              <a:rPr lang="tr-TR" dirty="0" err="1"/>
              <a:t>drug</a:t>
            </a:r>
            <a:r>
              <a:rPr lang="tr-TR" dirty="0"/>
              <a:t> </a:t>
            </a:r>
            <a:r>
              <a:rPr lang="tr-TR" dirty="0" err="1"/>
              <a:t>from</a:t>
            </a:r>
            <a:r>
              <a:rPr lang="tr-TR" dirty="0"/>
              <a:t> </a:t>
            </a:r>
            <a:r>
              <a:rPr lang="tr-TR" dirty="0" err="1"/>
              <a:t>the</a:t>
            </a:r>
            <a:r>
              <a:rPr lang="tr-TR" dirty="0"/>
              <a:t> </a:t>
            </a:r>
            <a:r>
              <a:rPr lang="tr-TR" dirty="0" err="1"/>
              <a:t>external</a:t>
            </a:r>
            <a:r>
              <a:rPr lang="tr-TR" dirty="0"/>
              <a:t> </a:t>
            </a:r>
            <a:r>
              <a:rPr lang="tr-TR" dirty="0" err="1"/>
              <a:t>medium</a:t>
            </a:r>
            <a:r>
              <a:rPr lang="tr-TR" dirty="0"/>
              <a:t> </a:t>
            </a:r>
            <a:r>
              <a:rPr lang="tr-TR" dirty="0" err="1"/>
              <a:t>and</a:t>
            </a:r>
            <a:r>
              <a:rPr lang="tr-TR" dirty="0"/>
              <a:t> </a:t>
            </a:r>
            <a:r>
              <a:rPr lang="tr-TR" dirty="0" err="1"/>
              <a:t>prevents</a:t>
            </a:r>
            <a:r>
              <a:rPr lang="tr-TR" dirty="0"/>
              <a:t> </a:t>
            </a:r>
            <a:r>
              <a:rPr lang="tr-TR" dirty="0" err="1"/>
              <a:t>the</a:t>
            </a:r>
            <a:r>
              <a:rPr lang="tr-TR" dirty="0"/>
              <a:t> </a:t>
            </a:r>
            <a:r>
              <a:rPr lang="tr-TR" dirty="0" err="1"/>
              <a:t>interaction</a:t>
            </a:r>
            <a:r>
              <a:rPr lang="tr-TR" dirty="0"/>
              <a:t> </a:t>
            </a:r>
            <a:r>
              <a:rPr lang="tr-TR" dirty="0" err="1"/>
              <a:t>with</a:t>
            </a:r>
            <a:r>
              <a:rPr lang="tr-TR" dirty="0"/>
              <a:t> </a:t>
            </a:r>
            <a:r>
              <a:rPr lang="tr-TR" dirty="0" err="1"/>
              <a:t>plasma</a:t>
            </a:r>
            <a:r>
              <a:rPr lang="tr-TR" dirty="0"/>
              <a:t> </a:t>
            </a:r>
            <a:r>
              <a:rPr lang="tr-TR" dirty="0" err="1"/>
              <a:t>components</a:t>
            </a:r>
            <a:r>
              <a:rPr lang="tr-TR" dirty="0"/>
              <a:t>, </a:t>
            </a:r>
            <a:r>
              <a:rPr lang="tr-TR" dirty="0" err="1"/>
              <a:t>resulting</a:t>
            </a:r>
            <a:r>
              <a:rPr lang="tr-TR" dirty="0"/>
              <a:t> in </a:t>
            </a:r>
            <a:r>
              <a:rPr lang="tr-TR" dirty="0" err="1"/>
              <a:t>long</a:t>
            </a:r>
            <a:r>
              <a:rPr lang="tr-TR" dirty="0"/>
              <a:t> </a:t>
            </a:r>
            <a:r>
              <a:rPr lang="tr-TR" dirty="0" err="1"/>
              <a:t>circulation</a:t>
            </a:r>
            <a:r>
              <a:rPr lang="tr-TR" dirty="0"/>
              <a:t> </a:t>
            </a:r>
            <a:r>
              <a:rPr lang="tr-TR" dirty="0" err="1"/>
              <a:t>properties</a:t>
            </a:r>
            <a:r>
              <a:rPr lang="tr-TR" dirty="0"/>
              <a:t> in </a:t>
            </a:r>
            <a:r>
              <a:rPr lang="tr-TR" dirty="0" err="1"/>
              <a:t>vivo</a:t>
            </a:r>
            <a:r>
              <a:rPr lang="tr-TR" dirty="0"/>
              <a:t>. </a:t>
            </a:r>
          </a:p>
          <a:p>
            <a:endParaRPr lang="tr-TR" dirty="0"/>
          </a:p>
        </p:txBody>
      </p:sp>
    </p:spTree>
    <p:extLst>
      <p:ext uri="{BB962C8B-B14F-4D97-AF65-F5344CB8AC3E}">
        <p14:creationId xmlns:p14="http://schemas.microsoft.com/office/powerpoint/2010/main" val="319554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016AEC-0320-4ED0-8ECB-FE11DDDFE1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3CDB30C-1F82-41E6-A067-831D6E891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DDA86DD-F997-4F66-A87C-5B58AB6D1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241B827-437E-40A3-A732-669230D6A5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2435" y="891540"/>
            <a:ext cx="10989565"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9F7ED7C1-C86E-F34F-9322-D3FD865035FB}"/>
              </a:ext>
            </a:extLst>
          </p:cNvPr>
          <p:cNvSpPr>
            <a:spLocks noGrp="1"/>
          </p:cNvSpPr>
          <p:nvPr>
            <p:ph type="title"/>
          </p:nvPr>
        </p:nvSpPr>
        <p:spPr>
          <a:xfrm>
            <a:off x="1523984" y="1054121"/>
            <a:ext cx="9465131" cy="1184111"/>
          </a:xfrm>
        </p:spPr>
        <p:txBody>
          <a:bodyPr>
            <a:normAutofit/>
          </a:bodyPr>
          <a:lstStyle/>
          <a:p>
            <a:r>
              <a:rPr lang="tr-TR" sz="4100" dirty="0"/>
              <a:t>Kendiliğinden düzenlenme (Self Assembly)</a:t>
            </a:r>
          </a:p>
        </p:txBody>
      </p:sp>
      <p:sp>
        <p:nvSpPr>
          <p:cNvPr id="3" name="İçerik Yer Tutucusu 2">
            <a:extLst>
              <a:ext uri="{FF2B5EF4-FFF2-40B4-BE49-F238E27FC236}">
                <a16:creationId xmlns:a16="http://schemas.microsoft.com/office/drawing/2014/main" id="{20C7CC62-58CD-8B4A-8651-3FE24C618EFA}"/>
              </a:ext>
            </a:extLst>
          </p:cNvPr>
          <p:cNvSpPr>
            <a:spLocks noGrp="1"/>
          </p:cNvSpPr>
          <p:nvPr>
            <p:ph idx="1"/>
          </p:nvPr>
        </p:nvSpPr>
        <p:spPr>
          <a:xfrm>
            <a:off x="1524000" y="2399099"/>
            <a:ext cx="9465564" cy="3400969"/>
          </a:xfrm>
        </p:spPr>
        <p:txBody>
          <a:bodyPr>
            <a:normAutofit/>
          </a:bodyPr>
          <a:lstStyle/>
          <a:p>
            <a:pPr algn="just">
              <a:lnSpc>
                <a:spcPct val="150000"/>
              </a:lnSpc>
            </a:pPr>
            <a:r>
              <a:rPr lang="tr-TR" sz="2400" dirty="0" err="1"/>
              <a:t>Kendiliğinden</a:t>
            </a:r>
            <a:r>
              <a:rPr lang="tr-TR" sz="2400" dirty="0"/>
              <a:t> </a:t>
            </a:r>
            <a:r>
              <a:rPr lang="tr-TR" sz="2400" dirty="0" err="1"/>
              <a:t>düzenlenme</a:t>
            </a:r>
            <a:r>
              <a:rPr lang="tr-TR" sz="2400" dirty="0"/>
              <a:t> </a:t>
            </a:r>
            <a:r>
              <a:rPr lang="tr-TR" sz="2400" dirty="0" err="1"/>
              <a:t>tekniği</a:t>
            </a:r>
            <a:r>
              <a:rPr lang="tr-TR" sz="2400" dirty="0"/>
              <a:t> (self </a:t>
            </a:r>
            <a:r>
              <a:rPr lang="tr-TR" sz="2400" dirty="0" err="1"/>
              <a:t>assembly</a:t>
            </a:r>
            <a:r>
              <a:rPr lang="tr-TR" sz="2400" dirty="0"/>
              <a:t>), herhangi bir insan </a:t>
            </a:r>
            <a:r>
              <a:rPr lang="tr-TR" sz="2400" dirty="0" err="1"/>
              <a:t>müdahalesi</a:t>
            </a:r>
            <a:r>
              <a:rPr lang="tr-TR" sz="2400" dirty="0"/>
              <a:t> olmaksızın </a:t>
            </a:r>
            <a:r>
              <a:rPr lang="tr-TR" sz="2400" dirty="0" err="1"/>
              <a:t>komponentlerin</a:t>
            </a:r>
            <a:r>
              <a:rPr lang="tr-TR" sz="2400" dirty="0"/>
              <a:t> istenen </a:t>
            </a:r>
            <a:r>
              <a:rPr lang="tr-TR" sz="2400" dirty="0" err="1"/>
              <a:t>şekil</a:t>
            </a:r>
            <a:r>
              <a:rPr lang="tr-TR" sz="2400" dirty="0"/>
              <a:t> ve yapılarda otonom olarak organize olmasıdır. </a:t>
            </a:r>
            <a:endParaRPr lang="tr-TR" sz="2400" dirty="0">
              <a:effectLst/>
            </a:endParaRPr>
          </a:p>
          <a:p>
            <a:endParaRPr lang="tr-TR" sz="2400" dirty="0"/>
          </a:p>
        </p:txBody>
      </p:sp>
    </p:spTree>
    <p:extLst>
      <p:ext uri="{BB962C8B-B14F-4D97-AF65-F5344CB8AC3E}">
        <p14:creationId xmlns:p14="http://schemas.microsoft.com/office/powerpoint/2010/main" val="2625919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6B89DCE-AA51-FA49-B675-708695ABE37E}"/>
              </a:ext>
            </a:extLst>
          </p:cNvPr>
          <p:cNvSpPr>
            <a:spLocks noGrp="1"/>
          </p:cNvSpPr>
          <p:nvPr>
            <p:ph type="title"/>
          </p:nvPr>
        </p:nvSpPr>
        <p:spPr/>
        <p:txBody>
          <a:bodyPr/>
          <a:lstStyle/>
          <a:p>
            <a:r>
              <a:rPr lang="tr-TR" dirty="0" err="1"/>
              <a:t>Nanomicelles</a:t>
            </a:r>
            <a:endParaRPr lang="tr-TR" dirty="0"/>
          </a:p>
        </p:txBody>
      </p:sp>
      <p:sp>
        <p:nvSpPr>
          <p:cNvPr id="3" name="İçerik Yer Tutucusu 2">
            <a:extLst>
              <a:ext uri="{FF2B5EF4-FFF2-40B4-BE49-F238E27FC236}">
                <a16:creationId xmlns:a16="http://schemas.microsoft.com/office/drawing/2014/main" id="{9567648D-B181-BD40-BCC9-D03B23131EDC}"/>
              </a:ext>
            </a:extLst>
          </p:cNvPr>
          <p:cNvSpPr>
            <a:spLocks noGrp="1"/>
          </p:cNvSpPr>
          <p:nvPr>
            <p:ph idx="1"/>
          </p:nvPr>
        </p:nvSpPr>
        <p:spPr/>
        <p:txBody>
          <a:bodyPr/>
          <a:lstStyle/>
          <a:p>
            <a:r>
              <a:rPr lang="tr-TR" dirty="0" err="1"/>
              <a:t>Moreover</a:t>
            </a:r>
            <a:r>
              <a:rPr lang="tr-TR" dirty="0"/>
              <a:t>, </a:t>
            </a:r>
            <a:r>
              <a:rPr lang="tr-TR" dirty="0" err="1"/>
              <a:t>the</a:t>
            </a:r>
            <a:r>
              <a:rPr lang="tr-TR" dirty="0"/>
              <a:t> </a:t>
            </a:r>
            <a:r>
              <a:rPr lang="tr-TR" dirty="0" err="1"/>
              <a:t>small</a:t>
            </a:r>
            <a:r>
              <a:rPr lang="tr-TR" dirty="0"/>
              <a:t> </a:t>
            </a:r>
            <a:r>
              <a:rPr lang="tr-TR" dirty="0" err="1"/>
              <a:t>particle</a:t>
            </a:r>
            <a:r>
              <a:rPr lang="tr-TR" dirty="0"/>
              <a:t> size </a:t>
            </a:r>
            <a:r>
              <a:rPr lang="tr-TR" dirty="0" err="1"/>
              <a:t>prolongs</a:t>
            </a:r>
            <a:r>
              <a:rPr lang="tr-TR" dirty="0"/>
              <a:t> </a:t>
            </a:r>
            <a:r>
              <a:rPr lang="tr-TR" dirty="0" err="1"/>
              <a:t>the</a:t>
            </a:r>
            <a:r>
              <a:rPr lang="tr-TR" dirty="0"/>
              <a:t> </a:t>
            </a:r>
            <a:r>
              <a:rPr lang="tr-TR" dirty="0" err="1"/>
              <a:t>residence</a:t>
            </a:r>
            <a:r>
              <a:rPr lang="tr-TR" dirty="0"/>
              <a:t> time in </a:t>
            </a:r>
            <a:r>
              <a:rPr lang="tr-TR" dirty="0" err="1"/>
              <a:t>blood</a:t>
            </a:r>
            <a:r>
              <a:rPr lang="tr-TR" dirty="0"/>
              <a:t> </a:t>
            </a:r>
            <a:r>
              <a:rPr lang="tr-TR" dirty="0" err="1"/>
              <a:t>circulation</a:t>
            </a:r>
            <a:r>
              <a:rPr lang="tr-TR" dirty="0"/>
              <a:t>, </a:t>
            </a:r>
            <a:r>
              <a:rPr lang="tr-TR" dirty="0" err="1"/>
              <a:t>bypassing</a:t>
            </a:r>
            <a:r>
              <a:rPr lang="tr-TR" dirty="0"/>
              <a:t> </a:t>
            </a:r>
            <a:r>
              <a:rPr lang="tr-TR" dirty="0" err="1"/>
              <a:t>the</a:t>
            </a:r>
            <a:r>
              <a:rPr lang="tr-TR" dirty="0"/>
              <a:t> </a:t>
            </a:r>
            <a:r>
              <a:rPr lang="tr-TR" dirty="0" err="1"/>
              <a:t>liver</a:t>
            </a:r>
            <a:r>
              <a:rPr lang="tr-TR" dirty="0"/>
              <a:t> </a:t>
            </a:r>
            <a:r>
              <a:rPr lang="tr-TR" dirty="0" err="1"/>
              <a:t>and</a:t>
            </a:r>
            <a:r>
              <a:rPr lang="tr-TR" dirty="0"/>
              <a:t> </a:t>
            </a:r>
            <a:r>
              <a:rPr lang="tr-TR" dirty="0" err="1"/>
              <a:t>spleen</a:t>
            </a:r>
            <a:r>
              <a:rPr lang="tr-TR" dirty="0"/>
              <a:t> </a:t>
            </a:r>
            <a:r>
              <a:rPr lang="tr-TR" dirty="0" err="1"/>
              <a:t>filtration</a:t>
            </a:r>
            <a:r>
              <a:rPr lang="tr-TR" dirty="0"/>
              <a:t> </a:t>
            </a:r>
            <a:r>
              <a:rPr lang="tr-TR" dirty="0" err="1"/>
              <a:t>and</a:t>
            </a:r>
            <a:r>
              <a:rPr lang="tr-TR" dirty="0"/>
              <a:t> </a:t>
            </a:r>
            <a:r>
              <a:rPr lang="tr-TR" dirty="0" err="1"/>
              <a:t>the</a:t>
            </a:r>
            <a:r>
              <a:rPr lang="tr-TR" dirty="0"/>
              <a:t> </a:t>
            </a:r>
            <a:r>
              <a:rPr lang="tr-TR" dirty="0" err="1"/>
              <a:t>glomerular</a:t>
            </a:r>
            <a:r>
              <a:rPr lang="tr-TR" dirty="0"/>
              <a:t> </a:t>
            </a:r>
            <a:r>
              <a:rPr lang="tr-TR" dirty="0" err="1"/>
              <a:t>elimination</a:t>
            </a:r>
            <a:r>
              <a:rPr lang="tr-TR" dirty="0"/>
              <a:t>, </a:t>
            </a:r>
            <a:r>
              <a:rPr lang="tr-TR" dirty="0" err="1"/>
              <a:t>and</a:t>
            </a:r>
            <a:r>
              <a:rPr lang="tr-TR" dirty="0"/>
              <a:t> </a:t>
            </a:r>
            <a:r>
              <a:rPr lang="tr-TR" dirty="0" err="1"/>
              <a:t>enhances</a:t>
            </a:r>
            <a:r>
              <a:rPr lang="tr-TR" dirty="0"/>
              <a:t> </a:t>
            </a:r>
            <a:r>
              <a:rPr lang="tr-TR" dirty="0" err="1"/>
              <a:t>cellular</a:t>
            </a:r>
            <a:r>
              <a:rPr lang="tr-TR" dirty="0"/>
              <a:t> </a:t>
            </a:r>
            <a:r>
              <a:rPr lang="tr-TR" dirty="0" err="1"/>
              <a:t>uptake</a:t>
            </a:r>
            <a:r>
              <a:rPr lang="tr-TR" dirty="0"/>
              <a:t> </a:t>
            </a:r>
            <a:r>
              <a:rPr lang="tr-TR" dirty="0" err="1"/>
              <a:t>and</a:t>
            </a:r>
            <a:r>
              <a:rPr lang="tr-TR" dirty="0"/>
              <a:t> </a:t>
            </a:r>
            <a:r>
              <a:rPr lang="tr-TR" dirty="0" err="1"/>
              <a:t>the</a:t>
            </a:r>
            <a:r>
              <a:rPr lang="tr-TR" dirty="0"/>
              <a:t> </a:t>
            </a:r>
            <a:r>
              <a:rPr lang="tr-TR" dirty="0" err="1"/>
              <a:t>ability</a:t>
            </a:r>
            <a:r>
              <a:rPr lang="tr-TR" dirty="0"/>
              <a:t> </a:t>
            </a:r>
            <a:r>
              <a:rPr lang="tr-TR" dirty="0" err="1"/>
              <a:t>to</a:t>
            </a:r>
            <a:r>
              <a:rPr lang="tr-TR" dirty="0"/>
              <a:t> </a:t>
            </a:r>
            <a:r>
              <a:rPr lang="tr-TR" dirty="0" err="1"/>
              <a:t>cross</a:t>
            </a:r>
            <a:r>
              <a:rPr lang="tr-TR" dirty="0"/>
              <a:t> </a:t>
            </a:r>
            <a:r>
              <a:rPr lang="tr-TR" dirty="0" err="1"/>
              <a:t>epithelial</a:t>
            </a:r>
            <a:r>
              <a:rPr lang="tr-TR" dirty="0"/>
              <a:t> </a:t>
            </a:r>
            <a:r>
              <a:rPr lang="tr-TR" dirty="0" err="1"/>
              <a:t>barriers</a:t>
            </a:r>
            <a:r>
              <a:rPr lang="tr-TR" dirty="0"/>
              <a:t>. </a:t>
            </a:r>
          </a:p>
          <a:p>
            <a:endParaRPr lang="tr-TR" dirty="0"/>
          </a:p>
        </p:txBody>
      </p:sp>
    </p:spTree>
    <p:extLst>
      <p:ext uri="{BB962C8B-B14F-4D97-AF65-F5344CB8AC3E}">
        <p14:creationId xmlns:p14="http://schemas.microsoft.com/office/powerpoint/2010/main" val="28478164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Başlık 1">
            <a:extLst>
              <a:ext uri="{FF2B5EF4-FFF2-40B4-BE49-F238E27FC236}">
                <a16:creationId xmlns:a16="http://schemas.microsoft.com/office/drawing/2014/main" id="{C4F6A471-DC0B-034F-ADED-AC9ABDEF47E1}"/>
              </a:ext>
            </a:extLst>
          </p:cNvPr>
          <p:cNvSpPr>
            <a:spLocks noGrp="1"/>
          </p:cNvSpPr>
          <p:nvPr>
            <p:ph type="title"/>
          </p:nvPr>
        </p:nvSpPr>
        <p:spPr>
          <a:xfrm>
            <a:off x="958506" y="800392"/>
            <a:ext cx="10264697" cy="1212102"/>
          </a:xfrm>
        </p:spPr>
        <p:txBody>
          <a:bodyPr>
            <a:normAutofit/>
          </a:bodyPr>
          <a:lstStyle/>
          <a:p>
            <a:r>
              <a:rPr lang="tr-TR" sz="4000">
                <a:solidFill>
                  <a:srgbClr val="FFFFFF"/>
                </a:solidFill>
              </a:rPr>
              <a:t>Critical Micelle Concentration (CMC)</a:t>
            </a:r>
          </a:p>
        </p:txBody>
      </p:sp>
      <p:sp>
        <p:nvSpPr>
          <p:cNvPr id="3" name="İçerik Yer Tutucusu 2">
            <a:extLst>
              <a:ext uri="{FF2B5EF4-FFF2-40B4-BE49-F238E27FC236}">
                <a16:creationId xmlns:a16="http://schemas.microsoft.com/office/drawing/2014/main" id="{65995D3F-915A-D44E-AA18-6F5F04D3591F}"/>
              </a:ext>
            </a:extLst>
          </p:cNvPr>
          <p:cNvSpPr>
            <a:spLocks noGrp="1"/>
          </p:cNvSpPr>
          <p:nvPr>
            <p:ph idx="1"/>
          </p:nvPr>
        </p:nvSpPr>
        <p:spPr>
          <a:xfrm>
            <a:off x="1367624" y="2490436"/>
            <a:ext cx="9708995" cy="3567173"/>
          </a:xfrm>
        </p:spPr>
        <p:txBody>
          <a:bodyPr anchor="ctr">
            <a:normAutofit/>
          </a:bodyPr>
          <a:lstStyle/>
          <a:p>
            <a:r>
              <a:rPr lang="tr-TR" sz="2400"/>
              <a:t>The critical concentration that is needed to form micelles is called Critical Micelle Concentration (CMC). The micelles formed at above their CMC are being driven by dehydration of the hydrophobic tails, forming a state of entropy.</a:t>
            </a:r>
          </a:p>
          <a:p>
            <a:r>
              <a:rPr lang="tr-TR" sz="2400"/>
              <a:t>At the final structure, the hydrophilic shell forms hydrogen bond crosslink with water surrounding its out-surface </a:t>
            </a:r>
          </a:p>
        </p:txBody>
      </p:sp>
    </p:spTree>
    <p:extLst>
      <p:ext uri="{BB962C8B-B14F-4D97-AF65-F5344CB8AC3E}">
        <p14:creationId xmlns:p14="http://schemas.microsoft.com/office/powerpoint/2010/main" val="20511380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Başlık 1">
            <a:extLst>
              <a:ext uri="{FF2B5EF4-FFF2-40B4-BE49-F238E27FC236}">
                <a16:creationId xmlns:a16="http://schemas.microsoft.com/office/drawing/2014/main" id="{BD0D1AD0-57AF-0247-8D92-010BEBCC56A2}"/>
              </a:ext>
            </a:extLst>
          </p:cNvPr>
          <p:cNvSpPr>
            <a:spLocks noGrp="1"/>
          </p:cNvSpPr>
          <p:nvPr>
            <p:ph type="title"/>
          </p:nvPr>
        </p:nvSpPr>
        <p:spPr>
          <a:xfrm>
            <a:off x="640079" y="2053641"/>
            <a:ext cx="3669161" cy="2760098"/>
          </a:xfrm>
        </p:spPr>
        <p:txBody>
          <a:bodyPr>
            <a:normAutofit/>
          </a:bodyPr>
          <a:lstStyle/>
          <a:p>
            <a:r>
              <a:rPr lang="tr-TR">
                <a:solidFill>
                  <a:srgbClr val="FFFFFF"/>
                </a:solidFill>
              </a:rPr>
              <a:t>Nanomiseller</a:t>
            </a:r>
          </a:p>
        </p:txBody>
      </p:sp>
      <p:sp>
        <p:nvSpPr>
          <p:cNvPr id="3" name="İçerik Yer Tutucusu 2">
            <a:extLst>
              <a:ext uri="{FF2B5EF4-FFF2-40B4-BE49-F238E27FC236}">
                <a16:creationId xmlns:a16="http://schemas.microsoft.com/office/drawing/2014/main" id="{E0A22797-523C-2748-A434-38279B6CA18D}"/>
              </a:ext>
            </a:extLst>
          </p:cNvPr>
          <p:cNvSpPr>
            <a:spLocks noGrp="1"/>
          </p:cNvSpPr>
          <p:nvPr>
            <p:ph idx="1"/>
          </p:nvPr>
        </p:nvSpPr>
        <p:spPr>
          <a:xfrm>
            <a:off x="6090574" y="801866"/>
            <a:ext cx="5306084" cy="5230634"/>
          </a:xfrm>
        </p:spPr>
        <p:txBody>
          <a:bodyPr anchor="ctr">
            <a:normAutofit/>
          </a:bodyPr>
          <a:lstStyle/>
          <a:p>
            <a:pPr algn="just">
              <a:lnSpc>
                <a:spcPct val="150000"/>
              </a:lnSpc>
            </a:pPr>
            <a:r>
              <a:rPr lang="tr-TR" sz="2400" dirty="0">
                <a:solidFill>
                  <a:srgbClr val="000000"/>
                </a:solidFill>
              </a:rPr>
              <a:t>Miseller küre, </a:t>
            </a:r>
            <a:r>
              <a:rPr lang="tr-TR" sz="2400" dirty="0" err="1">
                <a:solidFill>
                  <a:srgbClr val="000000"/>
                </a:solidFill>
              </a:rPr>
              <a:t>tübüler</a:t>
            </a:r>
            <a:r>
              <a:rPr lang="tr-TR" sz="2400" dirty="0">
                <a:solidFill>
                  <a:srgbClr val="000000"/>
                </a:solidFill>
              </a:rPr>
              <a:t>, çubuk, vezikül gibi farklı şekillerde oluşabilirler</a:t>
            </a:r>
          </a:p>
          <a:p>
            <a:pPr algn="just">
              <a:lnSpc>
                <a:spcPct val="150000"/>
              </a:lnSpc>
            </a:pPr>
            <a:r>
              <a:rPr lang="tr-TR" sz="2400" dirty="0">
                <a:solidFill>
                  <a:srgbClr val="000000"/>
                </a:solidFill>
              </a:rPr>
              <a:t>Şekillerdeki bu değişim </a:t>
            </a:r>
            <a:r>
              <a:rPr lang="tr-TR" sz="2400" b="1" u="sng" dirty="0">
                <a:solidFill>
                  <a:srgbClr val="7030A0"/>
                </a:solidFill>
              </a:rPr>
              <a:t>çözücünün türüne, miktarına, </a:t>
            </a:r>
            <a:r>
              <a:rPr lang="tr-TR" sz="2400" b="1" u="sng" dirty="0" err="1">
                <a:solidFill>
                  <a:srgbClr val="7030A0"/>
                </a:solidFill>
              </a:rPr>
              <a:t>bloklayıcı</a:t>
            </a:r>
            <a:r>
              <a:rPr lang="tr-TR" sz="2400" b="1" u="sng" dirty="0">
                <a:solidFill>
                  <a:srgbClr val="7030A0"/>
                </a:solidFill>
              </a:rPr>
              <a:t> zincirin uzunluğuna, zincirin yapısına ve sıcaklığına göre değişiklik gösterir</a:t>
            </a:r>
          </a:p>
        </p:txBody>
      </p:sp>
    </p:spTree>
    <p:extLst>
      <p:ext uri="{BB962C8B-B14F-4D97-AF65-F5344CB8AC3E}">
        <p14:creationId xmlns:p14="http://schemas.microsoft.com/office/powerpoint/2010/main" val="14086908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715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4C6DE9AE-744A-B740-99E0-BA5A7ECF9914}"/>
              </a:ext>
            </a:extLst>
          </p:cNvPr>
          <p:cNvSpPr>
            <a:spLocks noGrp="1"/>
          </p:cNvSpPr>
          <p:nvPr>
            <p:ph type="title"/>
          </p:nvPr>
        </p:nvSpPr>
        <p:spPr>
          <a:xfrm>
            <a:off x="524256" y="516804"/>
            <a:ext cx="6594189" cy="1625210"/>
          </a:xfrm>
        </p:spPr>
        <p:txBody>
          <a:bodyPr>
            <a:normAutofit/>
          </a:bodyPr>
          <a:lstStyle/>
          <a:p>
            <a:r>
              <a:rPr lang="tr-TR" b="1">
                <a:solidFill>
                  <a:srgbClr val="FFFFFF"/>
                </a:solidFill>
              </a:rPr>
              <a:t>Polimerik miseller</a:t>
            </a:r>
          </a:p>
        </p:txBody>
      </p:sp>
      <p:sp>
        <p:nvSpPr>
          <p:cNvPr id="12" name="Rectangle 11">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432305"/>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descr="saat içeren bir resim&#10;&#10;Açıklama otomatik olarak oluşturuldu">
            <a:extLst>
              <a:ext uri="{FF2B5EF4-FFF2-40B4-BE49-F238E27FC236}">
                <a16:creationId xmlns:a16="http://schemas.microsoft.com/office/drawing/2014/main" id="{C4BC0AC4-E24B-5B44-AA8A-8AB073DCDC3F}"/>
              </a:ext>
            </a:extLst>
          </p:cNvPr>
          <p:cNvPicPr>
            <a:picLocks noChangeAspect="1"/>
          </p:cNvPicPr>
          <p:nvPr/>
        </p:nvPicPr>
        <p:blipFill>
          <a:blip r:embed="rId2"/>
          <a:stretch>
            <a:fillRect/>
          </a:stretch>
        </p:blipFill>
        <p:spPr>
          <a:xfrm>
            <a:off x="566744" y="3381596"/>
            <a:ext cx="6579910" cy="2204269"/>
          </a:xfrm>
          <a:prstGeom prst="rect">
            <a:avLst/>
          </a:prstGeom>
        </p:spPr>
      </p:pic>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E07C72A6-B6D6-6A48-AAD9-3BE28E91BC4C}"/>
              </a:ext>
            </a:extLst>
          </p:cNvPr>
          <p:cNvSpPr>
            <a:spLocks noGrp="1"/>
          </p:cNvSpPr>
          <p:nvPr>
            <p:ph idx="1"/>
          </p:nvPr>
        </p:nvSpPr>
        <p:spPr>
          <a:xfrm>
            <a:off x="7777908" y="917725"/>
            <a:ext cx="3889835" cy="4852362"/>
          </a:xfrm>
        </p:spPr>
        <p:txBody>
          <a:bodyPr anchor="ctr">
            <a:normAutofit/>
          </a:bodyPr>
          <a:lstStyle/>
          <a:p>
            <a:pPr algn="just">
              <a:lnSpc>
                <a:spcPct val="150000"/>
              </a:lnSpc>
            </a:pPr>
            <a:r>
              <a:rPr lang="tr-TR" sz="2000" dirty="0">
                <a:solidFill>
                  <a:srgbClr val="FFFFFF"/>
                </a:solidFill>
              </a:rPr>
              <a:t>Polimerler düşük moleküler ağırlığa sahip yüzey aktif bileşenlerle kıyaslandıklarında </a:t>
            </a:r>
            <a:r>
              <a:rPr lang="tr-TR" sz="2000" b="1" dirty="0">
                <a:solidFill>
                  <a:srgbClr val="FFC000"/>
                </a:solidFill>
              </a:rPr>
              <a:t>çok düşük «kritik misel konsantrasyon» oranına sahiptir. </a:t>
            </a:r>
          </a:p>
          <a:p>
            <a:pPr algn="just">
              <a:lnSpc>
                <a:spcPct val="150000"/>
              </a:lnSpc>
            </a:pPr>
            <a:r>
              <a:rPr lang="tr-TR" sz="2000" dirty="0">
                <a:solidFill>
                  <a:srgbClr val="FFFFFF"/>
                </a:solidFill>
              </a:rPr>
              <a:t>Düşük moleküler ağırlığa sahip </a:t>
            </a:r>
            <a:r>
              <a:rPr lang="tr-TR" sz="2000" dirty="0" err="1">
                <a:solidFill>
                  <a:srgbClr val="FFFFFF"/>
                </a:solidFill>
              </a:rPr>
              <a:t>sürfaktanlar</a:t>
            </a:r>
            <a:r>
              <a:rPr lang="tr-TR" sz="2000" dirty="0">
                <a:solidFill>
                  <a:srgbClr val="FFFFFF"/>
                </a:solidFill>
              </a:rPr>
              <a:t> 10</a:t>
            </a:r>
            <a:r>
              <a:rPr lang="tr-TR" sz="2000" baseline="30000" dirty="0">
                <a:solidFill>
                  <a:srgbClr val="FFFFFF"/>
                </a:solidFill>
              </a:rPr>
              <a:t>−3</a:t>
            </a:r>
            <a:r>
              <a:rPr lang="tr-TR" sz="2000" dirty="0">
                <a:solidFill>
                  <a:srgbClr val="FFFFFF"/>
                </a:solidFill>
              </a:rPr>
              <a:t>/10</a:t>
            </a:r>
            <a:r>
              <a:rPr lang="tr-TR" sz="2000" baseline="30000" dirty="0">
                <a:solidFill>
                  <a:srgbClr val="FFFFFF"/>
                </a:solidFill>
              </a:rPr>
              <a:t>−4</a:t>
            </a:r>
            <a:r>
              <a:rPr lang="tr-TR" sz="2000" dirty="0">
                <a:solidFill>
                  <a:srgbClr val="FFFFFF"/>
                </a:solidFill>
              </a:rPr>
              <a:t> </a:t>
            </a:r>
            <a:r>
              <a:rPr lang="tr-TR" sz="2000" dirty="0" err="1">
                <a:solidFill>
                  <a:srgbClr val="FFFFFF"/>
                </a:solidFill>
              </a:rPr>
              <a:t>M’lık</a:t>
            </a:r>
            <a:r>
              <a:rPr lang="tr-TR" sz="2000" dirty="0">
                <a:solidFill>
                  <a:srgbClr val="FFFFFF"/>
                </a:solidFill>
              </a:rPr>
              <a:t> </a:t>
            </a:r>
            <a:r>
              <a:rPr lang="tr-TR" sz="2000" dirty="0" err="1">
                <a:solidFill>
                  <a:srgbClr val="FFFFFF"/>
                </a:solidFill>
              </a:rPr>
              <a:t>CMC’ye</a:t>
            </a:r>
            <a:r>
              <a:rPr lang="tr-TR" sz="2000" dirty="0">
                <a:solidFill>
                  <a:srgbClr val="FFFFFF"/>
                </a:solidFill>
              </a:rPr>
              <a:t> sahipken, </a:t>
            </a:r>
            <a:r>
              <a:rPr lang="tr-TR" sz="2000" dirty="0" err="1">
                <a:solidFill>
                  <a:srgbClr val="FFFFFF"/>
                </a:solidFill>
              </a:rPr>
              <a:t>polimerik</a:t>
            </a:r>
            <a:r>
              <a:rPr lang="tr-TR" sz="2000" dirty="0">
                <a:solidFill>
                  <a:srgbClr val="FFFFFF"/>
                </a:solidFill>
              </a:rPr>
              <a:t> misellerde bu oran 10</a:t>
            </a:r>
            <a:r>
              <a:rPr lang="tr-TR" sz="2000" baseline="30000" dirty="0">
                <a:solidFill>
                  <a:srgbClr val="FFFFFF"/>
                </a:solidFill>
              </a:rPr>
              <a:t>−6 </a:t>
            </a:r>
            <a:r>
              <a:rPr lang="tr-TR" sz="2000" dirty="0">
                <a:solidFill>
                  <a:srgbClr val="FFFFFF"/>
                </a:solidFill>
              </a:rPr>
              <a:t> / 10</a:t>
            </a:r>
            <a:r>
              <a:rPr lang="tr-TR" sz="2000" baseline="30000" dirty="0">
                <a:solidFill>
                  <a:srgbClr val="FFFFFF"/>
                </a:solidFill>
              </a:rPr>
              <a:t>−7</a:t>
            </a:r>
            <a:r>
              <a:rPr lang="tr-TR" sz="2000" dirty="0">
                <a:solidFill>
                  <a:srgbClr val="FFFFFF"/>
                </a:solidFill>
              </a:rPr>
              <a:t> M aralığındadır  </a:t>
            </a:r>
          </a:p>
        </p:txBody>
      </p:sp>
    </p:spTree>
    <p:extLst>
      <p:ext uri="{BB962C8B-B14F-4D97-AF65-F5344CB8AC3E}">
        <p14:creationId xmlns:p14="http://schemas.microsoft.com/office/powerpoint/2010/main" val="1196721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D6D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a:extLst>
              <a:ext uri="{FF2B5EF4-FFF2-40B4-BE49-F238E27FC236}">
                <a16:creationId xmlns:a16="http://schemas.microsoft.com/office/drawing/2014/main" id="{C516CC67-08C3-5348-87FE-1099CAD4F907}"/>
              </a:ext>
            </a:extLst>
          </p:cNvPr>
          <p:cNvPicPr>
            <a:picLocks noChangeAspect="1"/>
          </p:cNvPicPr>
          <p:nvPr/>
        </p:nvPicPr>
        <p:blipFill>
          <a:blip r:embed="rId2"/>
          <a:stretch>
            <a:fillRect/>
          </a:stretch>
        </p:blipFill>
        <p:spPr>
          <a:xfrm>
            <a:off x="2267089" y="643467"/>
            <a:ext cx="7657822" cy="5571066"/>
          </a:xfrm>
          <a:prstGeom prst="rect">
            <a:avLst/>
          </a:prstGeom>
        </p:spPr>
      </p:pic>
    </p:spTree>
    <p:extLst>
      <p:ext uri="{BB962C8B-B14F-4D97-AF65-F5344CB8AC3E}">
        <p14:creationId xmlns:p14="http://schemas.microsoft.com/office/powerpoint/2010/main" val="13397196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4F519EA-836C-4E21-87EE-CE7AB01863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26280"/>
            <a:ext cx="4449464" cy="2331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210685A-6235-45A7-850D-A6F555466E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3374" y="702944"/>
            <a:ext cx="5369325" cy="5586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1F87C47D-C058-824D-855E-7F9E1A378AF1}"/>
              </a:ext>
            </a:extLst>
          </p:cNvPr>
          <p:cNvSpPr>
            <a:spLocks noGrp="1"/>
          </p:cNvSpPr>
          <p:nvPr>
            <p:ph type="title"/>
          </p:nvPr>
        </p:nvSpPr>
        <p:spPr>
          <a:xfrm>
            <a:off x="1016805" y="1345958"/>
            <a:ext cx="4193196" cy="4166085"/>
          </a:xfrm>
        </p:spPr>
        <p:txBody>
          <a:bodyPr>
            <a:normAutofit/>
          </a:bodyPr>
          <a:lstStyle/>
          <a:p>
            <a:r>
              <a:rPr lang="tr-TR" sz="4600"/>
              <a:t>Polimerik miseller</a:t>
            </a:r>
          </a:p>
        </p:txBody>
      </p:sp>
      <p:grpSp>
        <p:nvGrpSpPr>
          <p:cNvPr id="14" name="Group 13">
            <a:extLst>
              <a:ext uri="{FF2B5EF4-FFF2-40B4-BE49-F238E27FC236}">
                <a16:creationId xmlns:a16="http://schemas.microsoft.com/office/drawing/2014/main" id="{C833A70A-9722-46F0-A5EB-C72F787470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864" y="3048506"/>
            <a:ext cx="630289" cy="765242"/>
            <a:chOff x="45711" y="3048506"/>
            <a:chExt cx="630289" cy="765242"/>
          </a:xfrm>
        </p:grpSpPr>
        <p:sp>
          <p:nvSpPr>
            <p:cNvPr id="15" name="Rectangle 2">
              <a:extLst>
                <a:ext uri="{FF2B5EF4-FFF2-40B4-BE49-F238E27FC236}">
                  <a16:creationId xmlns:a16="http://schemas.microsoft.com/office/drawing/2014/main" id="{0E424FCE-3213-4BEE-A1E8-B7E8AEA5A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59">
              <a:extLst>
                <a:ext uri="{FF2B5EF4-FFF2-40B4-BE49-F238E27FC236}">
                  <a16:creationId xmlns:a16="http://schemas.microsoft.com/office/drawing/2014/main" id="{5EE95433-383A-45BD-BFCA-833B8F0AE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2">
              <a:extLst>
                <a:ext uri="{FF2B5EF4-FFF2-40B4-BE49-F238E27FC236}">
                  <a16:creationId xmlns:a16="http://schemas.microsoft.com/office/drawing/2014/main" id="{2EEA944D-C4D5-48D7-804D-86BE8AFC86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4">
              <a:extLst>
                <a:ext uri="{FF2B5EF4-FFF2-40B4-BE49-F238E27FC236}">
                  <a16:creationId xmlns:a16="http://schemas.microsoft.com/office/drawing/2014/main" id="{F3FCE305-3F55-48BF-8549-01E0364C86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6">
              <a:extLst>
                <a:ext uri="{FF2B5EF4-FFF2-40B4-BE49-F238E27FC236}">
                  <a16:creationId xmlns:a16="http://schemas.microsoft.com/office/drawing/2014/main" id="{23D7F518-6C41-4C3F-9060-C9FE0B1D4C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2">
              <a:extLst>
                <a:ext uri="{FF2B5EF4-FFF2-40B4-BE49-F238E27FC236}">
                  <a16:creationId xmlns:a16="http://schemas.microsoft.com/office/drawing/2014/main" id="{3B93E94B-19C7-49C9-A135-582F72B1A2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59">
              <a:extLst>
                <a:ext uri="{FF2B5EF4-FFF2-40B4-BE49-F238E27FC236}">
                  <a16:creationId xmlns:a16="http://schemas.microsoft.com/office/drawing/2014/main" id="{FEF28287-3D78-44FC-8C53-70755EAF6F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2">
              <a:extLst>
                <a:ext uri="{FF2B5EF4-FFF2-40B4-BE49-F238E27FC236}">
                  <a16:creationId xmlns:a16="http://schemas.microsoft.com/office/drawing/2014/main" id="{2E8ECBA7-D5B5-48AD-9108-4EB4FB5AAF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69CDB17F-9370-4BDB-AF7D-0C10664AF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65D03FDE-4254-4CCB-ACA1-CCF9ED99A1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
              <a:extLst>
                <a:ext uri="{FF2B5EF4-FFF2-40B4-BE49-F238E27FC236}">
                  <a16:creationId xmlns:a16="http://schemas.microsoft.com/office/drawing/2014/main" id="{406E5C16-E87A-48D6-808A-4E99A9FA2A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59">
              <a:extLst>
                <a:ext uri="{FF2B5EF4-FFF2-40B4-BE49-F238E27FC236}">
                  <a16:creationId xmlns:a16="http://schemas.microsoft.com/office/drawing/2014/main" id="{DD6696B0-7715-471B-835A-DA4F6E0B54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2">
              <a:extLst>
                <a:ext uri="{FF2B5EF4-FFF2-40B4-BE49-F238E27FC236}">
                  <a16:creationId xmlns:a16="http://schemas.microsoft.com/office/drawing/2014/main" id="{7B7BE224-1A69-42AA-9C1C-29ADE08B27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F4CBB296-B6FF-43BA-A2F1-471A7D6A32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7B9B8F5E-97B1-4CC6-A25F-0406AF9F80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
              <a:extLst>
                <a:ext uri="{FF2B5EF4-FFF2-40B4-BE49-F238E27FC236}">
                  <a16:creationId xmlns:a16="http://schemas.microsoft.com/office/drawing/2014/main" id="{9EB4DAA2-343C-4239-A2B2-D2412770B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59">
              <a:extLst>
                <a:ext uri="{FF2B5EF4-FFF2-40B4-BE49-F238E27FC236}">
                  <a16:creationId xmlns:a16="http://schemas.microsoft.com/office/drawing/2014/main" id="{8D6B2AAD-8F5E-4D57-B2E6-7DBB7953C6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2">
              <a:extLst>
                <a:ext uri="{FF2B5EF4-FFF2-40B4-BE49-F238E27FC236}">
                  <a16:creationId xmlns:a16="http://schemas.microsoft.com/office/drawing/2014/main" id="{9CE95F93-6BC5-4616-9F8D-B941B4B8F1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A8C3D8DE-DC76-487C-8C2A-7684D5C9E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56088CB5-E2A8-49A4-8AB5-6D5463E03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2">
              <a:extLst>
                <a:ext uri="{FF2B5EF4-FFF2-40B4-BE49-F238E27FC236}">
                  <a16:creationId xmlns:a16="http://schemas.microsoft.com/office/drawing/2014/main" id="{372F50F8-8B88-48EF-B21C-B5B264262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59">
              <a:extLst>
                <a:ext uri="{FF2B5EF4-FFF2-40B4-BE49-F238E27FC236}">
                  <a16:creationId xmlns:a16="http://schemas.microsoft.com/office/drawing/2014/main" id="{37008499-DF9A-4230-BE00-35B862316E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2">
              <a:extLst>
                <a:ext uri="{FF2B5EF4-FFF2-40B4-BE49-F238E27FC236}">
                  <a16:creationId xmlns:a16="http://schemas.microsoft.com/office/drawing/2014/main" id="{BCEE48F0-E436-451D-A5FE-0D818D19E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4">
              <a:extLst>
                <a:ext uri="{FF2B5EF4-FFF2-40B4-BE49-F238E27FC236}">
                  <a16:creationId xmlns:a16="http://schemas.microsoft.com/office/drawing/2014/main" id="{6852656E-1E8F-41F9-900D-8E8CC1B2B9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6">
              <a:extLst>
                <a:ext uri="{FF2B5EF4-FFF2-40B4-BE49-F238E27FC236}">
                  <a16:creationId xmlns:a16="http://schemas.microsoft.com/office/drawing/2014/main" id="{489DA605-39DD-45FD-9796-12A36B23B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İçerik Yer Tutucusu 2">
            <a:extLst>
              <a:ext uri="{FF2B5EF4-FFF2-40B4-BE49-F238E27FC236}">
                <a16:creationId xmlns:a16="http://schemas.microsoft.com/office/drawing/2014/main" id="{20F4A58B-3ACA-784B-8577-30E6BA2956ED}"/>
              </a:ext>
            </a:extLst>
          </p:cNvPr>
          <p:cNvSpPr>
            <a:spLocks noGrp="1"/>
          </p:cNvSpPr>
          <p:nvPr>
            <p:ph idx="1"/>
          </p:nvPr>
        </p:nvSpPr>
        <p:spPr>
          <a:xfrm>
            <a:off x="6229734" y="750307"/>
            <a:ext cx="5369326" cy="5357387"/>
          </a:xfrm>
        </p:spPr>
        <p:txBody>
          <a:bodyPr anchor="ctr">
            <a:normAutofit/>
          </a:bodyPr>
          <a:lstStyle/>
          <a:p>
            <a:pPr algn="just">
              <a:lnSpc>
                <a:spcPct val="150000"/>
              </a:lnSpc>
            </a:pPr>
            <a:r>
              <a:rPr lang="tr-TR" sz="2200" dirty="0"/>
              <a:t>Düşük polimer konsantrasyonu ve dolayısıyla düşük CMC oluşan miselin </a:t>
            </a:r>
            <a:r>
              <a:rPr lang="tr-TR" sz="2200" b="1" u="sng" dirty="0">
                <a:solidFill>
                  <a:srgbClr val="0070C0"/>
                </a:solidFill>
              </a:rPr>
              <a:t>yüksek kararlılığa</a:t>
            </a:r>
            <a:r>
              <a:rPr lang="tr-TR" sz="2200" dirty="0"/>
              <a:t> sahip olmasına yardımcı olur. </a:t>
            </a:r>
          </a:p>
          <a:p>
            <a:pPr algn="just">
              <a:lnSpc>
                <a:spcPct val="150000"/>
              </a:lnSpc>
            </a:pPr>
            <a:r>
              <a:rPr lang="tr-TR" sz="2200" dirty="0"/>
              <a:t>Bu durum </a:t>
            </a:r>
            <a:r>
              <a:rPr lang="tr-TR" sz="2200" dirty="0" err="1"/>
              <a:t>sürfaktanlarla</a:t>
            </a:r>
            <a:r>
              <a:rPr lang="tr-TR" sz="2200" dirty="0"/>
              <a:t> kıyaslandığında </a:t>
            </a:r>
            <a:r>
              <a:rPr lang="tr-TR" sz="2200" b="1" u="sng" dirty="0" err="1">
                <a:solidFill>
                  <a:srgbClr val="7030A0"/>
                </a:solidFill>
              </a:rPr>
              <a:t>polimerik</a:t>
            </a:r>
            <a:r>
              <a:rPr lang="tr-TR" sz="2200" b="1" u="sng" dirty="0">
                <a:solidFill>
                  <a:srgbClr val="7030A0"/>
                </a:solidFill>
              </a:rPr>
              <a:t> misellerin biyolojik sistemde seyrelme oranlarını düşürürken kan dolaşımında daha uzun süre kalmalarını sağlar</a:t>
            </a:r>
          </a:p>
        </p:txBody>
      </p:sp>
    </p:spTree>
    <p:extLst>
      <p:ext uri="{BB962C8B-B14F-4D97-AF65-F5344CB8AC3E}">
        <p14:creationId xmlns:p14="http://schemas.microsoft.com/office/powerpoint/2010/main" val="33479211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E234CF4-802C-4AA1-B540-36C3B838C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D800584-727A-48CF-8223-244AD9717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967" y="-1"/>
            <a:ext cx="5038344"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1B40AB11-76A3-8449-B18F-AB82404FC0EF}"/>
              </a:ext>
            </a:extLst>
          </p:cNvPr>
          <p:cNvSpPr>
            <a:spLocks noGrp="1"/>
          </p:cNvSpPr>
          <p:nvPr>
            <p:ph type="title"/>
          </p:nvPr>
        </p:nvSpPr>
        <p:spPr>
          <a:xfrm>
            <a:off x="1166650" y="1332952"/>
            <a:ext cx="3926898" cy="3921176"/>
          </a:xfrm>
        </p:spPr>
        <p:txBody>
          <a:bodyPr anchor="ctr">
            <a:normAutofit/>
          </a:bodyPr>
          <a:lstStyle/>
          <a:p>
            <a:r>
              <a:rPr lang="tr-TR" sz="5400"/>
              <a:t>Blok Kopolimerler</a:t>
            </a:r>
          </a:p>
        </p:txBody>
      </p:sp>
      <p:grpSp>
        <p:nvGrpSpPr>
          <p:cNvPr id="16" name="Group 15">
            <a:extLst>
              <a:ext uri="{FF2B5EF4-FFF2-40B4-BE49-F238E27FC236}">
                <a16:creationId xmlns:a16="http://schemas.microsoft.com/office/drawing/2014/main" id="{B0CED441-B73B-4907-9AF2-614CEAC6A1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5422392" y="64008"/>
            <a:chExt cx="1178966" cy="232963"/>
          </a:xfrm>
        </p:grpSpPr>
        <p:sp>
          <p:nvSpPr>
            <p:cNvPr id="17" name="Rectangle 64">
              <a:extLst>
                <a:ext uri="{FF2B5EF4-FFF2-40B4-BE49-F238E27FC236}">
                  <a16:creationId xmlns:a16="http://schemas.microsoft.com/office/drawing/2014/main" id="{A03170C9-14E4-4D47-827E-51518FA9C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757EFF12-1826-499E-94C2-AF4400A664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20CC511B-2DB0-4523-82ED-40CCC5C7D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6CB93565-67D6-49DD-8D4E-4685AC81A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AE9D45A7-FFB3-4E69-A4EC-FAA3489B0E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A29467A6-0F59-4991-89B5-35408BD725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AA726CA1-9A94-4AF0-B9DD-3572C692A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EB03BD70-FD68-460B-A88B-005DAB5BED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C1040543-6AB1-4FE1-8946-59D0E7BB8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BEEF4851-38D3-48A2-B05D-269771626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DEC37F16-C638-42B2-AA09-CA5142D85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0AC31779-80E9-4BF3-9703-F63FE8094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D71CA5FF-D764-4C4E-8854-E5875684F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81A1FA9D-7285-4D42-ADF3-BC14114B27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A1E40F6A-5F88-46D9-A510-00D54F0B8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938C555D-926A-4092-966E-1BC7E455F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58D049FF-3E13-4E3E-A5BE-CF5253B8E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A16547CF-5B03-4E57-B466-A0FDCECADD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84C012C4-5959-40D5-8A7B-8542BD4B98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8C7DF75A-2C0D-4388-A295-397333ADBD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İçerik Yer Tutucusu 2">
            <a:extLst>
              <a:ext uri="{FF2B5EF4-FFF2-40B4-BE49-F238E27FC236}">
                <a16:creationId xmlns:a16="http://schemas.microsoft.com/office/drawing/2014/main" id="{B75420E1-A1FC-6E46-B0B5-A8CAAC287F75}"/>
              </a:ext>
            </a:extLst>
          </p:cNvPr>
          <p:cNvSpPr>
            <a:spLocks noGrp="1"/>
          </p:cNvSpPr>
          <p:nvPr>
            <p:ph idx="1"/>
          </p:nvPr>
        </p:nvSpPr>
        <p:spPr>
          <a:xfrm>
            <a:off x="6421120" y="499833"/>
            <a:ext cx="5100320" cy="5581226"/>
          </a:xfrm>
        </p:spPr>
        <p:txBody>
          <a:bodyPr anchor="ctr">
            <a:normAutofit/>
          </a:bodyPr>
          <a:lstStyle/>
          <a:p>
            <a:r>
              <a:rPr lang="tr-TR" sz="2200"/>
              <a:t>Blok kopolimerler mozaik kopolimerler olarak da isimlendirilirler iki ya da daha fazla polimer segmentinin birbirine direkt olarak bağlanmasıyla oluşturulurlar</a:t>
            </a:r>
          </a:p>
          <a:p>
            <a:r>
              <a:rPr lang="tr-TR" sz="2200"/>
              <a:t>Blok kopolimerler blok sayısına ve yerleşimlerine göre sınıflandırılırlar</a:t>
            </a:r>
          </a:p>
        </p:txBody>
      </p:sp>
    </p:spTree>
    <p:extLst>
      <p:ext uri="{BB962C8B-B14F-4D97-AF65-F5344CB8AC3E}">
        <p14:creationId xmlns:p14="http://schemas.microsoft.com/office/powerpoint/2010/main" val="19355292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0331EBC-99C9-1C40-9FEE-D144590D88FE}"/>
              </a:ext>
            </a:extLst>
          </p:cNvPr>
          <p:cNvSpPr>
            <a:spLocks noGrp="1"/>
          </p:cNvSpPr>
          <p:nvPr>
            <p:ph type="title"/>
          </p:nvPr>
        </p:nvSpPr>
        <p:spPr/>
        <p:txBody>
          <a:bodyPr/>
          <a:lstStyle/>
          <a:p>
            <a:r>
              <a:rPr lang="tr-TR" dirty="0" err="1"/>
              <a:t>Ko-Polimerik</a:t>
            </a:r>
            <a:r>
              <a:rPr lang="tr-TR" dirty="0"/>
              <a:t> miseller</a:t>
            </a:r>
          </a:p>
        </p:txBody>
      </p:sp>
      <p:sp>
        <p:nvSpPr>
          <p:cNvPr id="3" name="İçerik Yer Tutucusu 2">
            <a:extLst>
              <a:ext uri="{FF2B5EF4-FFF2-40B4-BE49-F238E27FC236}">
                <a16:creationId xmlns:a16="http://schemas.microsoft.com/office/drawing/2014/main" id="{98FD54CF-C9BB-604B-94CC-42AF3B8A5F7F}"/>
              </a:ext>
            </a:extLst>
          </p:cNvPr>
          <p:cNvSpPr>
            <a:spLocks noGrp="1"/>
          </p:cNvSpPr>
          <p:nvPr>
            <p:ph idx="1"/>
          </p:nvPr>
        </p:nvSpPr>
        <p:spPr/>
        <p:txBody>
          <a:bodyPr/>
          <a:lstStyle/>
          <a:p>
            <a:pPr algn="just">
              <a:lnSpc>
                <a:spcPct val="150000"/>
              </a:lnSpc>
            </a:pPr>
            <a:r>
              <a:rPr lang="tr-TR" dirty="0" err="1"/>
              <a:t>Amfifilik</a:t>
            </a:r>
            <a:r>
              <a:rPr lang="tr-TR" dirty="0"/>
              <a:t> </a:t>
            </a:r>
            <a:r>
              <a:rPr lang="tr-TR" b="1" u="sng" dirty="0" err="1">
                <a:solidFill>
                  <a:srgbClr val="7030A0"/>
                </a:solidFill>
              </a:rPr>
              <a:t>diblok</a:t>
            </a:r>
            <a:r>
              <a:rPr lang="tr-TR" dirty="0"/>
              <a:t> (</a:t>
            </a:r>
            <a:r>
              <a:rPr lang="tr-TR" b="1" dirty="0" err="1">
                <a:solidFill>
                  <a:srgbClr val="0070C0"/>
                </a:solidFill>
              </a:rPr>
              <a:t>hidrofilik</a:t>
            </a:r>
            <a:r>
              <a:rPr lang="tr-TR" b="1" dirty="0">
                <a:solidFill>
                  <a:srgbClr val="0070C0"/>
                </a:solidFill>
              </a:rPr>
              <a:t> polimer-</a:t>
            </a:r>
            <a:r>
              <a:rPr lang="tr-TR" b="1" dirty="0" err="1">
                <a:solidFill>
                  <a:srgbClr val="0070C0"/>
                </a:solidFill>
              </a:rPr>
              <a:t>hidrofobik</a:t>
            </a:r>
            <a:r>
              <a:rPr lang="tr-TR" b="1" dirty="0">
                <a:solidFill>
                  <a:srgbClr val="0070C0"/>
                </a:solidFill>
              </a:rPr>
              <a:t> polimer</a:t>
            </a:r>
            <a:r>
              <a:rPr lang="tr-TR" dirty="0"/>
              <a:t>) ve </a:t>
            </a:r>
            <a:r>
              <a:rPr lang="tr-TR" b="1" u="sng" dirty="0" err="1">
                <a:solidFill>
                  <a:srgbClr val="7030A0"/>
                </a:solidFill>
              </a:rPr>
              <a:t>triblok</a:t>
            </a:r>
            <a:r>
              <a:rPr lang="tr-TR" b="1" dirty="0">
                <a:solidFill>
                  <a:srgbClr val="7030A0"/>
                </a:solidFill>
              </a:rPr>
              <a:t> </a:t>
            </a:r>
            <a:r>
              <a:rPr lang="tr-TR" dirty="0"/>
              <a:t>(</a:t>
            </a:r>
            <a:r>
              <a:rPr lang="tr-TR" b="1" dirty="0" err="1">
                <a:solidFill>
                  <a:srgbClr val="0070C0"/>
                </a:solidFill>
              </a:rPr>
              <a:t>hidrofilik</a:t>
            </a:r>
            <a:r>
              <a:rPr lang="tr-TR" b="1" dirty="0">
                <a:solidFill>
                  <a:srgbClr val="0070C0"/>
                </a:solidFill>
              </a:rPr>
              <a:t> polimer-</a:t>
            </a:r>
            <a:r>
              <a:rPr lang="tr-TR" b="1" dirty="0" err="1">
                <a:solidFill>
                  <a:srgbClr val="0070C0"/>
                </a:solidFill>
              </a:rPr>
              <a:t>hidrofobik</a:t>
            </a:r>
            <a:r>
              <a:rPr lang="tr-TR" b="1" dirty="0">
                <a:solidFill>
                  <a:srgbClr val="0070C0"/>
                </a:solidFill>
              </a:rPr>
              <a:t> polimer-</a:t>
            </a:r>
            <a:r>
              <a:rPr lang="tr-TR" b="1" dirty="0" err="1">
                <a:solidFill>
                  <a:srgbClr val="0070C0"/>
                </a:solidFill>
              </a:rPr>
              <a:t>hidrofilik</a:t>
            </a:r>
            <a:r>
              <a:rPr lang="tr-TR" b="1" dirty="0">
                <a:solidFill>
                  <a:srgbClr val="0070C0"/>
                </a:solidFill>
              </a:rPr>
              <a:t> polimer</a:t>
            </a:r>
            <a:r>
              <a:rPr lang="tr-TR" dirty="0"/>
              <a:t>) </a:t>
            </a:r>
            <a:r>
              <a:rPr lang="tr-TR" dirty="0" err="1"/>
              <a:t>ko</a:t>
            </a:r>
            <a:r>
              <a:rPr lang="tr-TR" dirty="0"/>
              <a:t>-polimerler ve </a:t>
            </a:r>
            <a:r>
              <a:rPr lang="tr-TR" dirty="0" err="1"/>
              <a:t>graft</a:t>
            </a:r>
            <a:r>
              <a:rPr lang="tr-TR" dirty="0"/>
              <a:t> polimerler kullanılır. </a:t>
            </a:r>
          </a:p>
          <a:p>
            <a:pPr algn="just">
              <a:lnSpc>
                <a:spcPct val="150000"/>
              </a:lnSpc>
            </a:pPr>
            <a:r>
              <a:rPr lang="tr-TR" dirty="0" err="1"/>
              <a:t>Diblok</a:t>
            </a:r>
            <a:r>
              <a:rPr lang="tr-TR" dirty="0"/>
              <a:t> polimerlerden oluşan misellerde çekirdek </a:t>
            </a:r>
            <a:r>
              <a:rPr lang="tr-TR" dirty="0" err="1"/>
              <a:t>hidrofobik</a:t>
            </a:r>
            <a:r>
              <a:rPr lang="tr-TR" dirty="0"/>
              <a:t>, kabuk </a:t>
            </a:r>
            <a:r>
              <a:rPr lang="tr-TR" dirty="0" err="1"/>
              <a:t>hidrofilik</a:t>
            </a:r>
            <a:r>
              <a:rPr lang="tr-TR" dirty="0"/>
              <a:t> olmaktadır. Kabuğa </a:t>
            </a:r>
            <a:r>
              <a:rPr lang="tr-TR" dirty="0" err="1"/>
              <a:t>hidrofilik</a:t>
            </a:r>
            <a:r>
              <a:rPr lang="tr-TR" dirty="0"/>
              <a:t>, çekirdeğe </a:t>
            </a:r>
            <a:r>
              <a:rPr lang="tr-TR" dirty="0" err="1"/>
              <a:t>hidrofobik</a:t>
            </a:r>
            <a:r>
              <a:rPr lang="tr-TR" dirty="0"/>
              <a:t> etkin maddeler yüklenebilir</a:t>
            </a:r>
          </a:p>
        </p:txBody>
      </p:sp>
    </p:spTree>
    <p:extLst>
      <p:ext uri="{BB962C8B-B14F-4D97-AF65-F5344CB8AC3E}">
        <p14:creationId xmlns:p14="http://schemas.microsoft.com/office/powerpoint/2010/main" val="8332973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4D2EDEA-B244-C649-8859-1802937F82FA}"/>
              </a:ext>
            </a:extLst>
          </p:cNvPr>
          <p:cNvSpPr>
            <a:spLocks noGrp="1"/>
          </p:cNvSpPr>
          <p:nvPr>
            <p:ph type="title"/>
          </p:nvPr>
        </p:nvSpPr>
        <p:spPr/>
        <p:txBody>
          <a:bodyPr/>
          <a:lstStyle/>
          <a:p>
            <a:pPr algn="ctr"/>
            <a:r>
              <a:rPr lang="tr-TR" b="1" dirty="0">
                <a:solidFill>
                  <a:srgbClr val="FF0000"/>
                </a:solidFill>
              </a:rPr>
              <a:t>Blok Kopolimerler</a:t>
            </a:r>
          </a:p>
        </p:txBody>
      </p:sp>
      <p:sp>
        <p:nvSpPr>
          <p:cNvPr id="3" name="İçerik Yer Tutucusu 2">
            <a:extLst>
              <a:ext uri="{FF2B5EF4-FFF2-40B4-BE49-F238E27FC236}">
                <a16:creationId xmlns:a16="http://schemas.microsoft.com/office/drawing/2014/main" id="{0890A238-F7CA-FE4E-8002-EC7163CDC789}"/>
              </a:ext>
            </a:extLst>
          </p:cNvPr>
          <p:cNvSpPr>
            <a:spLocks noGrp="1"/>
          </p:cNvSpPr>
          <p:nvPr>
            <p:ph idx="1"/>
          </p:nvPr>
        </p:nvSpPr>
        <p:spPr/>
        <p:txBody>
          <a:bodyPr/>
          <a:lstStyle/>
          <a:p>
            <a:pPr algn="just">
              <a:lnSpc>
                <a:spcPct val="150000"/>
              </a:lnSpc>
            </a:pPr>
            <a:r>
              <a:rPr lang="tr-TR" dirty="0"/>
              <a:t>İki, üç ve daha fazla polimer bloğu içeren blok kopolimerlere </a:t>
            </a:r>
            <a:r>
              <a:rPr lang="tr-TR" dirty="0" err="1"/>
              <a:t>diblok</a:t>
            </a:r>
            <a:r>
              <a:rPr lang="tr-TR" dirty="0"/>
              <a:t> (AB tip kopolimer), </a:t>
            </a:r>
            <a:r>
              <a:rPr lang="tr-TR" dirty="0" err="1"/>
              <a:t>triblock</a:t>
            </a:r>
            <a:r>
              <a:rPr lang="tr-TR" dirty="0"/>
              <a:t> (ABA tip kopolimer), ve </a:t>
            </a:r>
            <a:r>
              <a:rPr lang="tr-TR" dirty="0" err="1"/>
              <a:t>graft</a:t>
            </a:r>
            <a:r>
              <a:rPr lang="tr-TR" dirty="0"/>
              <a:t> kopolimer isimleri verilir</a:t>
            </a:r>
          </a:p>
          <a:p>
            <a:pPr algn="just">
              <a:lnSpc>
                <a:spcPct val="150000"/>
              </a:lnSpc>
            </a:pPr>
            <a:r>
              <a:rPr lang="tr-TR" dirty="0"/>
              <a:t>Topolojilerine göre birbirlerine ardışık şekilde tekrar tekrar uçlardan bağlanan bloklara </a:t>
            </a:r>
            <a:r>
              <a:rPr lang="tr-TR" b="1" u="sng" dirty="0">
                <a:solidFill>
                  <a:srgbClr val="7030A0"/>
                </a:solidFill>
              </a:rPr>
              <a:t>lineer</a:t>
            </a:r>
            <a:r>
              <a:rPr lang="tr-TR" dirty="0"/>
              <a:t>, kopolimeri oluşturan tüm blokların tek bir noktadan birbirlerine bağlandıkları bloklara </a:t>
            </a:r>
            <a:r>
              <a:rPr lang="tr-TR" b="1" u="sng" dirty="0">
                <a:solidFill>
                  <a:srgbClr val="7030A0"/>
                </a:solidFill>
              </a:rPr>
              <a:t>yıldız</a:t>
            </a:r>
            <a:r>
              <a:rPr lang="tr-TR" dirty="0"/>
              <a:t> kopolimerler denir</a:t>
            </a:r>
          </a:p>
        </p:txBody>
      </p:sp>
    </p:spTree>
    <p:extLst>
      <p:ext uri="{BB962C8B-B14F-4D97-AF65-F5344CB8AC3E}">
        <p14:creationId xmlns:p14="http://schemas.microsoft.com/office/powerpoint/2010/main" val="5754882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555703BC-6430-C048-88D9-9FDFAC7B3AD6}"/>
              </a:ext>
            </a:extLst>
          </p:cNvPr>
          <p:cNvPicPr>
            <a:picLocks noChangeAspect="1"/>
          </p:cNvPicPr>
          <p:nvPr/>
        </p:nvPicPr>
        <p:blipFill>
          <a:blip r:embed="rId2"/>
          <a:stretch>
            <a:fillRect/>
          </a:stretch>
        </p:blipFill>
        <p:spPr>
          <a:xfrm>
            <a:off x="5539458" y="749300"/>
            <a:ext cx="6502400" cy="4876800"/>
          </a:xfrm>
          <a:prstGeom prst="rect">
            <a:avLst/>
          </a:prstGeom>
        </p:spPr>
      </p:pic>
      <p:pic>
        <p:nvPicPr>
          <p:cNvPr id="5" name="Resim 4">
            <a:extLst>
              <a:ext uri="{FF2B5EF4-FFF2-40B4-BE49-F238E27FC236}">
                <a16:creationId xmlns:a16="http://schemas.microsoft.com/office/drawing/2014/main" id="{D0D0DC96-D042-A84A-B1A7-926E4D9E71C0}"/>
              </a:ext>
            </a:extLst>
          </p:cNvPr>
          <p:cNvPicPr>
            <a:picLocks noChangeAspect="1"/>
          </p:cNvPicPr>
          <p:nvPr/>
        </p:nvPicPr>
        <p:blipFill>
          <a:blip r:embed="rId3"/>
          <a:stretch>
            <a:fillRect/>
          </a:stretch>
        </p:blipFill>
        <p:spPr>
          <a:xfrm>
            <a:off x="150142" y="1060449"/>
            <a:ext cx="5272758" cy="4740275"/>
          </a:xfrm>
          <a:prstGeom prst="rect">
            <a:avLst/>
          </a:prstGeom>
        </p:spPr>
      </p:pic>
    </p:spTree>
    <p:extLst>
      <p:ext uri="{BB962C8B-B14F-4D97-AF65-F5344CB8AC3E}">
        <p14:creationId xmlns:p14="http://schemas.microsoft.com/office/powerpoint/2010/main" val="2243230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Başlık 1">
            <a:extLst>
              <a:ext uri="{FF2B5EF4-FFF2-40B4-BE49-F238E27FC236}">
                <a16:creationId xmlns:a16="http://schemas.microsoft.com/office/drawing/2014/main" id="{43CCE712-3797-2A4B-9B8C-C41C05E7765E}"/>
              </a:ext>
            </a:extLst>
          </p:cNvPr>
          <p:cNvSpPr>
            <a:spLocks noGrp="1"/>
          </p:cNvSpPr>
          <p:nvPr>
            <p:ph type="title"/>
          </p:nvPr>
        </p:nvSpPr>
        <p:spPr>
          <a:xfrm>
            <a:off x="1653363" y="365760"/>
            <a:ext cx="9367203" cy="1188720"/>
          </a:xfrm>
        </p:spPr>
        <p:txBody>
          <a:bodyPr>
            <a:normAutofit/>
          </a:bodyPr>
          <a:lstStyle/>
          <a:p>
            <a:r>
              <a:rPr lang="tr-TR" sz="4100" dirty="0"/>
              <a:t>Kendiliğinden düzenlenme (Self Assembly)</a:t>
            </a:r>
          </a:p>
        </p:txBody>
      </p:sp>
      <p:sp>
        <p:nvSpPr>
          <p:cNvPr id="24" name="Freeform: Shape 23">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İçerik Yer Tutucusu 2">
            <a:extLst>
              <a:ext uri="{FF2B5EF4-FFF2-40B4-BE49-F238E27FC236}">
                <a16:creationId xmlns:a16="http://schemas.microsoft.com/office/drawing/2014/main" id="{84CE6F61-54D5-4840-96F3-3F8B3E67ADB0}"/>
              </a:ext>
            </a:extLst>
          </p:cNvPr>
          <p:cNvSpPr>
            <a:spLocks noGrp="1"/>
          </p:cNvSpPr>
          <p:nvPr>
            <p:ph idx="1"/>
          </p:nvPr>
        </p:nvSpPr>
        <p:spPr>
          <a:xfrm>
            <a:off x="1653363" y="2176272"/>
            <a:ext cx="9367204" cy="4041648"/>
          </a:xfrm>
        </p:spPr>
        <p:txBody>
          <a:bodyPr anchor="t">
            <a:normAutofit/>
          </a:bodyPr>
          <a:lstStyle/>
          <a:p>
            <a:pPr algn="just">
              <a:lnSpc>
                <a:spcPct val="150000"/>
              </a:lnSpc>
            </a:pPr>
            <a:r>
              <a:rPr lang="tr-TR" sz="2400" dirty="0" err="1"/>
              <a:t>Kendiliğinden</a:t>
            </a:r>
            <a:r>
              <a:rPr lang="tr-TR" sz="2400" dirty="0"/>
              <a:t> </a:t>
            </a:r>
            <a:r>
              <a:rPr lang="tr-TR" sz="2400" dirty="0" err="1"/>
              <a:t>düzenlenme</a:t>
            </a:r>
            <a:r>
              <a:rPr lang="tr-TR" sz="2400" dirty="0"/>
              <a:t>, </a:t>
            </a:r>
            <a:r>
              <a:rPr lang="tr-TR" sz="2400" dirty="0" err="1"/>
              <a:t>moleküler</a:t>
            </a:r>
            <a:r>
              <a:rPr lang="tr-TR" sz="2400" dirty="0"/>
              <a:t> birimlerin </a:t>
            </a:r>
            <a:r>
              <a:rPr lang="tr-TR" sz="2400" b="1" u="sng" dirty="0" err="1">
                <a:solidFill>
                  <a:srgbClr val="7030A0"/>
                </a:solidFill>
              </a:rPr>
              <a:t>kovalent</a:t>
            </a:r>
            <a:r>
              <a:rPr lang="tr-TR" sz="2400" b="1" u="sng" dirty="0">
                <a:solidFill>
                  <a:srgbClr val="7030A0"/>
                </a:solidFill>
              </a:rPr>
              <a:t> olmayan </a:t>
            </a:r>
            <a:r>
              <a:rPr lang="tr-TR" sz="2400" b="1" u="sng" dirty="0" err="1">
                <a:solidFill>
                  <a:srgbClr val="7030A0"/>
                </a:solidFill>
              </a:rPr>
              <a:t>etkileşimlerle</a:t>
            </a:r>
            <a:r>
              <a:rPr lang="tr-TR" sz="2400" b="1" u="sng" dirty="0">
                <a:solidFill>
                  <a:srgbClr val="7030A0"/>
                </a:solidFill>
              </a:rPr>
              <a:t> (hidrojen </a:t>
            </a:r>
            <a:r>
              <a:rPr lang="tr-TR" sz="2400" b="1" u="sng" dirty="0" err="1">
                <a:solidFill>
                  <a:srgbClr val="7030A0"/>
                </a:solidFill>
              </a:rPr>
              <a:t>bağları</a:t>
            </a:r>
            <a:r>
              <a:rPr lang="tr-TR" sz="2400" b="1" u="sng" dirty="0">
                <a:solidFill>
                  <a:srgbClr val="7030A0"/>
                </a:solidFill>
              </a:rPr>
              <a:t>, elektrostatik </a:t>
            </a:r>
            <a:r>
              <a:rPr lang="tr-TR" sz="2400" b="1" u="sng" dirty="0" err="1">
                <a:solidFill>
                  <a:srgbClr val="7030A0"/>
                </a:solidFill>
              </a:rPr>
              <a:t>etkileşimler</a:t>
            </a:r>
            <a:r>
              <a:rPr lang="tr-TR" sz="2400" b="1" u="sng" dirty="0">
                <a:solidFill>
                  <a:srgbClr val="7030A0"/>
                </a:solidFill>
              </a:rPr>
              <a:t>, </a:t>
            </a:r>
            <a:r>
              <a:rPr lang="el-GR" sz="2400" b="1" u="sng" dirty="0">
                <a:solidFill>
                  <a:srgbClr val="7030A0"/>
                </a:solidFill>
              </a:rPr>
              <a:t>π-π </a:t>
            </a:r>
            <a:r>
              <a:rPr lang="tr-TR" sz="2400" b="1" u="sng" dirty="0" err="1">
                <a:solidFill>
                  <a:srgbClr val="7030A0"/>
                </a:solidFill>
              </a:rPr>
              <a:t>etkileşimleri</a:t>
            </a:r>
            <a:r>
              <a:rPr lang="tr-TR" sz="2400" b="1" u="sng" dirty="0">
                <a:solidFill>
                  <a:srgbClr val="7030A0"/>
                </a:solidFill>
              </a:rPr>
              <a:t>, Van der </a:t>
            </a:r>
            <a:r>
              <a:rPr lang="tr-TR" sz="2400" b="1" u="sng" dirty="0" err="1">
                <a:solidFill>
                  <a:srgbClr val="7030A0"/>
                </a:solidFill>
              </a:rPr>
              <a:t>Waals</a:t>
            </a:r>
            <a:r>
              <a:rPr lang="tr-TR" sz="2400" b="1" u="sng" dirty="0">
                <a:solidFill>
                  <a:srgbClr val="7030A0"/>
                </a:solidFill>
              </a:rPr>
              <a:t> ve </a:t>
            </a:r>
            <a:r>
              <a:rPr lang="tr-TR" sz="2400" b="1" u="sng" dirty="0" err="1">
                <a:solidFill>
                  <a:srgbClr val="7030A0"/>
                </a:solidFill>
              </a:rPr>
              <a:t>dipol-dipol</a:t>
            </a:r>
            <a:r>
              <a:rPr lang="tr-TR" sz="2400" b="1" u="sng" dirty="0">
                <a:solidFill>
                  <a:srgbClr val="7030A0"/>
                </a:solidFill>
              </a:rPr>
              <a:t> </a:t>
            </a:r>
            <a:r>
              <a:rPr lang="tr-TR" sz="2400" b="1" u="sng" dirty="0" err="1">
                <a:solidFill>
                  <a:srgbClr val="7030A0"/>
                </a:solidFill>
              </a:rPr>
              <a:t>etkileşimleri</a:t>
            </a:r>
            <a:r>
              <a:rPr lang="tr-TR" sz="2400" b="1" u="sng" dirty="0">
                <a:solidFill>
                  <a:srgbClr val="7030A0"/>
                </a:solidFill>
              </a:rPr>
              <a:t> gibi) </a:t>
            </a:r>
            <a:r>
              <a:rPr lang="tr-TR" sz="2400" dirty="0" err="1"/>
              <a:t>kendiliğinden</a:t>
            </a:r>
            <a:r>
              <a:rPr lang="tr-TR" sz="2400" dirty="0"/>
              <a:t> ve tersinir bir </a:t>
            </a:r>
            <a:r>
              <a:rPr lang="tr-TR" sz="2400" dirty="0" err="1"/>
              <a:t>şekilde</a:t>
            </a:r>
            <a:r>
              <a:rPr lang="tr-TR" sz="2400" dirty="0"/>
              <a:t> organize olmasıyla gerçekleşir</a:t>
            </a:r>
            <a:endParaRPr lang="tr-TR" sz="2400" dirty="0">
              <a:effectLst/>
            </a:endParaRPr>
          </a:p>
          <a:p>
            <a:endParaRPr lang="tr-TR" sz="2400" dirty="0"/>
          </a:p>
        </p:txBody>
      </p:sp>
    </p:spTree>
    <p:extLst>
      <p:ext uri="{BB962C8B-B14F-4D97-AF65-F5344CB8AC3E}">
        <p14:creationId xmlns:p14="http://schemas.microsoft.com/office/powerpoint/2010/main" val="28154085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1251B83-CBC0-4F42-ADA0-7C09F4AC3278}"/>
              </a:ext>
            </a:extLst>
          </p:cNvPr>
          <p:cNvSpPr>
            <a:spLocks noGrp="1"/>
          </p:cNvSpPr>
          <p:nvPr>
            <p:ph type="title"/>
          </p:nvPr>
        </p:nvSpPr>
        <p:spPr/>
        <p:txBody>
          <a:bodyPr/>
          <a:lstStyle/>
          <a:p>
            <a:r>
              <a:rPr lang="tr-TR" b="1" dirty="0" err="1">
                <a:solidFill>
                  <a:srgbClr val="FF0000"/>
                </a:solidFill>
              </a:rPr>
              <a:t>Graft</a:t>
            </a:r>
            <a:r>
              <a:rPr lang="tr-TR" b="1" dirty="0">
                <a:solidFill>
                  <a:srgbClr val="FF0000"/>
                </a:solidFill>
              </a:rPr>
              <a:t> Kopolimerler</a:t>
            </a:r>
          </a:p>
        </p:txBody>
      </p:sp>
      <p:sp>
        <p:nvSpPr>
          <p:cNvPr id="3" name="İçerik Yer Tutucusu 2">
            <a:extLst>
              <a:ext uri="{FF2B5EF4-FFF2-40B4-BE49-F238E27FC236}">
                <a16:creationId xmlns:a16="http://schemas.microsoft.com/office/drawing/2014/main" id="{29C8378E-5B21-1446-866E-0F9DA66D6747}"/>
              </a:ext>
            </a:extLst>
          </p:cNvPr>
          <p:cNvSpPr>
            <a:spLocks noGrp="1"/>
          </p:cNvSpPr>
          <p:nvPr>
            <p:ph idx="1"/>
          </p:nvPr>
        </p:nvSpPr>
        <p:spPr/>
        <p:txBody>
          <a:bodyPr/>
          <a:lstStyle/>
          <a:p>
            <a:r>
              <a:rPr lang="tr-TR" dirty="0" err="1"/>
              <a:t>Graft</a:t>
            </a:r>
            <a:r>
              <a:rPr lang="tr-TR" dirty="0"/>
              <a:t> kopolimerler dallanmalar yaparak zincir şeklinde uzanırlar. Bu kopolimerlerde </a:t>
            </a:r>
            <a:r>
              <a:rPr lang="tr-TR" dirty="0" err="1"/>
              <a:t>hidrofilik</a:t>
            </a:r>
            <a:r>
              <a:rPr lang="tr-TR" dirty="0"/>
              <a:t> bir omurga bir ya da daha fazla sayıda </a:t>
            </a:r>
            <a:r>
              <a:rPr lang="tr-TR" dirty="0" err="1"/>
              <a:t>hidrofobik</a:t>
            </a:r>
            <a:r>
              <a:rPr lang="tr-TR" dirty="0"/>
              <a:t> polimer yan zincirlerine bağlanır. Ya da tam tersi de gerçekleşebilir.</a:t>
            </a:r>
          </a:p>
          <a:p>
            <a:r>
              <a:rPr lang="tr-TR" dirty="0"/>
              <a:t>Buna örnek olarak selüloz ile </a:t>
            </a:r>
            <a:r>
              <a:rPr lang="tr-TR" dirty="0" err="1"/>
              <a:t>greftlenmiş</a:t>
            </a:r>
            <a:r>
              <a:rPr lang="tr-TR" dirty="0"/>
              <a:t> polimer verilebilir.</a:t>
            </a:r>
          </a:p>
        </p:txBody>
      </p:sp>
    </p:spTree>
    <p:extLst>
      <p:ext uri="{BB962C8B-B14F-4D97-AF65-F5344CB8AC3E}">
        <p14:creationId xmlns:p14="http://schemas.microsoft.com/office/powerpoint/2010/main" val="16045357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27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a:extLst>
              <a:ext uri="{FF2B5EF4-FFF2-40B4-BE49-F238E27FC236}">
                <a16:creationId xmlns:a16="http://schemas.microsoft.com/office/drawing/2014/main" id="{A0D57515-08DB-4D44-9733-20591058A8F1}"/>
              </a:ext>
            </a:extLst>
          </p:cNvPr>
          <p:cNvPicPr>
            <a:picLocks noChangeAspect="1"/>
          </p:cNvPicPr>
          <p:nvPr/>
        </p:nvPicPr>
        <p:blipFill>
          <a:blip r:embed="rId2"/>
          <a:stretch>
            <a:fillRect/>
          </a:stretch>
        </p:blipFill>
        <p:spPr>
          <a:xfrm>
            <a:off x="643467" y="1452457"/>
            <a:ext cx="10905066" cy="3953086"/>
          </a:xfrm>
          <a:prstGeom prst="rect">
            <a:avLst/>
          </a:prstGeom>
        </p:spPr>
      </p:pic>
    </p:spTree>
    <p:extLst>
      <p:ext uri="{BB962C8B-B14F-4D97-AF65-F5344CB8AC3E}">
        <p14:creationId xmlns:p14="http://schemas.microsoft.com/office/powerpoint/2010/main" val="30312113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016AEC-0320-4ED0-8ECB-FE11DDDFE1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3CDB30C-1F82-41E6-A067-831D6E891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DDA86DD-F997-4F66-A87C-5B58AB6D1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241B827-437E-40A3-A732-669230D6A5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2435" y="891540"/>
            <a:ext cx="10989565"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C120C2D6-B95A-6743-9E6D-A53EF9BB3EB6}"/>
              </a:ext>
            </a:extLst>
          </p:cNvPr>
          <p:cNvSpPr>
            <a:spLocks noGrp="1"/>
          </p:cNvSpPr>
          <p:nvPr>
            <p:ph type="title"/>
          </p:nvPr>
        </p:nvSpPr>
        <p:spPr>
          <a:xfrm>
            <a:off x="1523984" y="1054121"/>
            <a:ext cx="9465131" cy="1184111"/>
          </a:xfrm>
        </p:spPr>
        <p:txBody>
          <a:bodyPr>
            <a:normAutofit/>
          </a:bodyPr>
          <a:lstStyle/>
          <a:p>
            <a:r>
              <a:rPr lang="tr-TR" dirty="0" err="1"/>
              <a:t>Graft</a:t>
            </a:r>
            <a:r>
              <a:rPr lang="tr-TR" dirty="0"/>
              <a:t> Kopolimerler</a:t>
            </a:r>
            <a:endParaRPr lang="tr-TR"/>
          </a:p>
        </p:txBody>
      </p:sp>
      <p:sp>
        <p:nvSpPr>
          <p:cNvPr id="3" name="İçerik Yer Tutucusu 2">
            <a:extLst>
              <a:ext uri="{FF2B5EF4-FFF2-40B4-BE49-F238E27FC236}">
                <a16:creationId xmlns:a16="http://schemas.microsoft.com/office/drawing/2014/main" id="{342F40FC-46F3-BB46-8C5D-24534E00C4EC}"/>
              </a:ext>
            </a:extLst>
          </p:cNvPr>
          <p:cNvSpPr>
            <a:spLocks noGrp="1"/>
          </p:cNvSpPr>
          <p:nvPr>
            <p:ph idx="1"/>
          </p:nvPr>
        </p:nvSpPr>
        <p:spPr>
          <a:xfrm>
            <a:off x="1524000" y="2399099"/>
            <a:ext cx="9465564" cy="3400969"/>
          </a:xfrm>
        </p:spPr>
        <p:txBody>
          <a:bodyPr>
            <a:normAutofit/>
          </a:bodyPr>
          <a:lstStyle/>
          <a:p>
            <a:r>
              <a:rPr lang="tr-TR" sz="2400"/>
              <a:t>Selüloz hidrofilik kısmı oluşturur ve hidrofobik poli-L- laktik asit (PLLA) ile konjugasyon gerçekleştirerek amfifilik graft polimerleri oluştururlar</a:t>
            </a:r>
          </a:p>
          <a:p>
            <a:r>
              <a:rPr lang="tr-TR" sz="2400"/>
              <a:t>Bu polimerlerin biyodegredasyon özellikleri bulunmaktadır. </a:t>
            </a:r>
          </a:p>
        </p:txBody>
      </p:sp>
    </p:spTree>
    <p:extLst>
      <p:ext uri="{BB962C8B-B14F-4D97-AF65-F5344CB8AC3E}">
        <p14:creationId xmlns:p14="http://schemas.microsoft.com/office/powerpoint/2010/main" val="1671727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D9AA9193-57E4-A344-970A-7CB165F38B59}"/>
              </a:ext>
            </a:extLst>
          </p:cNvPr>
          <p:cNvSpPr>
            <a:spLocks noGrp="1"/>
          </p:cNvSpPr>
          <p:nvPr>
            <p:ph type="title"/>
          </p:nvPr>
        </p:nvSpPr>
        <p:spPr>
          <a:xfrm>
            <a:off x="808638" y="386930"/>
            <a:ext cx="9236700" cy="1188950"/>
          </a:xfrm>
        </p:spPr>
        <p:txBody>
          <a:bodyPr anchor="b">
            <a:normAutofit/>
          </a:bodyPr>
          <a:lstStyle/>
          <a:p>
            <a:r>
              <a:rPr lang="tr-TR" sz="5400" dirty="0"/>
              <a:t>Blok Kopolimer Miseller</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3A00C499-C2B0-FB4F-B1A8-262E490A8780}"/>
              </a:ext>
            </a:extLst>
          </p:cNvPr>
          <p:cNvSpPr>
            <a:spLocks noGrp="1"/>
          </p:cNvSpPr>
          <p:nvPr>
            <p:ph idx="1"/>
          </p:nvPr>
        </p:nvSpPr>
        <p:spPr>
          <a:xfrm>
            <a:off x="793660" y="2599509"/>
            <a:ext cx="10143668" cy="3435531"/>
          </a:xfrm>
        </p:spPr>
        <p:txBody>
          <a:bodyPr anchor="ctr">
            <a:normAutofit/>
          </a:bodyPr>
          <a:lstStyle/>
          <a:p>
            <a:r>
              <a:rPr lang="tr-TR" sz="2400"/>
              <a:t>Küre şeklinde olan amfifilik blok kopolimer kompozitlerden oluşan misellerin boyutları 10 ila 80 nm arasında değişmektedir. </a:t>
            </a:r>
          </a:p>
          <a:p>
            <a:r>
              <a:rPr lang="tr-TR" sz="2400"/>
              <a:t>Hidrofobik çekirdek ilaç yükleme için kullanılır. </a:t>
            </a:r>
          </a:p>
          <a:p>
            <a:r>
              <a:rPr lang="tr-TR" sz="2400"/>
              <a:t>Diğer taraftan hidrofilik kabuk bir fiziksel bariyer oluşturarak biyolojik sıvılarda seyrelmeyi engeller, kompleman proteinlerinin kopolimere yapışmasına engel olur</a:t>
            </a:r>
          </a:p>
          <a:p>
            <a:r>
              <a:rPr lang="tr-TR" sz="2400"/>
              <a:t>Aynı zamanda intravenöz uygulamalarda opsonizasyon oluşumunu da engellemektedir. </a:t>
            </a:r>
          </a:p>
        </p:txBody>
      </p:sp>
    </p:spTree>
    <p:extLst>
      <p:ext uri="{BB962C8B-B14F-4D97-AF65-F5344CB8AC3E}">
        <p14:creationId xmlns:p14="http://schemas.microsoft.com/office/powerpoint/2010/main" val="33365673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Başlık 1">
            <a:extLst>
              <a:ext uri="{FF2B5EF4-FFF2-40B4-BE49-F238E27FC236}">
                <a16:creationId xmlns:a16="http://schemas.microsoft.com/office/drawing/2014/main" id="{C05815CE-B89D-F340-AAB4-B3254DC6C838}"/>
              </a:ext>
            </a:extLst>
          </p:cNvPr>
          <p:cNvSpPr>
            <a:spLocks noGrp="1"/>
          </p:cNvSpPr>
          <p:nvPr>
            <p:ph type="title"/>
          </p:nvPr>
        </p:nvSpPr>
        <p:spPr>
          <a:xfrm>
            <a:off x="808638" y="386930"/>
            <a:ext cx="9236700" cy="1188950"/>
          </a:xfrm>
        </p:spPr>
        <p:txBody>
          <a:bodyPr anchor="b">
            <a:normAutofit/>
          </a:bodyPr>
          <a:lstStyle/>
          <a:p>
            <a:r>
              <a:rPr lang="tr-TR" sz="5400" dirty="0"/>
              <a:t>Blok Kopolimer Miseller</a:t>
            </a:r>
          </a:p>
        </p:txBody>
      </p:sp>
      <p:grpSp>
        <p:nvGrpSpPr>
          <p:cNvPr id="11" name="Group 10">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2" name="Rectangle 11">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8BCD8285-C481-9242-8142-A18FB1E396E8}"/>
              </a:ext>
            </a:extLst>
          </p:cNvPr>
          <p:cNvSpPr>
            <a:spLocks noGrp="1"/>
          </p:cNvSpPr>
          <p:nvPr>
            <p:ph idx="1"/>
          </p:nvPr>
        </p:nvSpPr>
        <p:spPr>
          <a:xfrm>
            <a:off x="793660" y="2599509"/>
            <a:ext cx="10143668" cy="3435531"/>
          </a:xfrm>
        </p:spPr>
        <p:txBody>
          <a:bodyPr anchor="ctr">
            <a:normAutofit/>
          </a:bodyPr>
          <a:lstStyle/>
          <a:p>
            <a:r>
              <a:rPr lang="tr-TR" sz="2400"/>
              <a:t>Misel oluşumunu sağlayan pek çok polimer bulunmaktadır. Ancak aynı anda hem biyobozunur hem de biyouyumlu olabilen polimerlerin sayısı sınırlıdır. </a:t>
            </a:r>
          </a:p>
          <a:p>
            <a:r>
              <a:rPr lang="tr-TR" sz="2400"/>
              <a:t>Kopolimerik miselin kararlılığını, retiküloendotelyal sistem parçalanmayı engelleyerek vücut içerisindeki dolaşım süresini arttıran hidrofilik polimerler sağlarlar</a:t>
            </a:r>
          </a:p>
        </p:txBody>
      </p:sp>
    </p:spTree>
    <p:extLst>
      <p:ext uri="{BB962C8B-B14F-4D97-AF65-F5344CB8AC3E}">
        <p14:creationId xmlns:p14="http://schemas.microsoft.com/office/powerpoint/2010/main" val="24116774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016AEC-0320-4ED0-8ECB-FE11DDDFE1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3CDB30C-1F82-41E6-A067-831D6E891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DDA86DD-F997-4F66-A87C-5B58AB6D1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241B827-437E-40A3-A732-669230D6A5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2435" y="891540"/>
            <a:ext cx="10989565"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720DBDC1-96B8-E14B-9ECE-F74856354374}"/>
              </a:ext>
            </a:extLst>
          </p:cNvPr>
          <p:cNvSpPr>
            <a:spLocks noGrp="1"/>
          </p:cNvSpPr>
          <p:nvPr>
            <p:ph type="title"/>
          </p:nvPr>
        </p:nvSpPr>
        <p:spPr>
          <a:xfrm>
            <a:off x="1523984" y="1054121"/>
            <a:ext cx="9465131" cy="1184111"/>
          </a:xfrm>
        </p:spPr>
        <p:txBody>
          <a:bodyPr>
            <a:normAutofit/>
          </a:bodyPr>
          <a:lstStyle/>
          <a:p>
            <a:r>
              <a:rPr lang="tr-TR" dirty="0" err="1"/>
              <a:t>Hidrofilik</a:t>
            </a:r>
            <a:r>
              <a:rPr lang="tr-TR" dirty="0"/>
              <a:t> Polimerler</a:t>
            </a:r>
          </a:p>
        </p:txBody>
      </p:sp>
      <p:sp>
        <p:nvSpPr>
          <p:cNvPr id="3" name="İçerik Yer Tutucusu 2">
            <a:extLst>
              <a:ext uri="{FF2B5EF4-FFF2-40B4-BE49-F238E27FC236}">
                <a16:creationId xmlns:a16="http://schemas.microsoft.com/office/drawing/2014/main" id="{AE2ED57B-849F-2F4D-B480-4262E964BAF9}"/>
              </a:ext>
            </a:extLst>
          </p:cNvPr>
          <p:cNvSpPr>
            <a:spLocks noGrp="1"/>
          </p:cNvSpPr>
          <p:nvPr>
            <p:ph idx="1"/>
          </p:nvPr>
        </p:nvSpPr>
        <p:spPr>
          <a:xfrm>
            <a:off x="1524000" y="2399099"/>
            <a:ext cx="9465564" cy="3400969"/>
          </a:xfrm>
        </p:spPr>
        <p:txBody>
          <a:bodyPr>
            <a:normAutofit/>
          </a:bodyPr>
          <a:lstStyle/>
          <a:p>
            <a:r>
              <a:rPr lang="tr-TR" sz="2400"/>
              <a:t>Poli (etilen glikol) (PEG) hidrofilik bir polimerdir. Yüksek düzeyde hidratlanmış olan PEG biyouyumludur ve hücreler üzerinde düşük toksisiteye sahiptir. Biyolojik sistemlerde kopolimerin kararlılığını arttırır. </a:t>
            </a:r>
          </a:p>
          <a:p>
            <a:r>
              <a:rPr lang="tr-TR" sz="2400"/>
              <a:t>Bu amaçla kullanılan diğer hidrofilik polimerler poly(</a:t>
            </a:r>
            <a:r>
              <a:rPr lang="tr-TR" sz="2400" i="1"/>
              <a:t>N</a:t>
            </a:r>
            <a:r>
              <a:rPr lang="tr-TR" sz="2400"/>
              <a:t>-vinyl pyrrolidone) (PVP) ve poly(</a:t>
            </a:r>
            <a:r>
              <a:rPr lang="tr-TR" sz="2400" i="1"/>
              <a:t>N</a:t>
            </a:r>
            <a:r>
              <a:rPr lang="tr-TR" sz="2400"/>
              <a:t>-isopropylacrylamide) (pNIPAM)</a:t>
            </a:r>
          </a:p>
        </p:txBody>
      </p:sp>
    </p:spTree>
    <p:extLst>
      <p:ext uri="{BB962C8B-B14F-4D97-AF65-F5344CB8AC3E}">
        <p14:creationId xmlns:p14="http://schemas.microsoft.com/office/powerpoint/2010/main" val="38882732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016AEC-0320-4ED0-8ECB-FE11DDDFE1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3CDB30C-1F82-41E6-A067-831D6E891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DDA86DD-F997-4F66-A87C-5B58AB6D1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241B827-437E-40A3-A732-669230D6A5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2435" y="891540"/>
            <a:ext cx="10989565"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C40EB45D-779C-F542-A485-14B3BC97849A}"/>
              </a:ext>
            </a:extLst>
          </p:cNvPr>
          <p:cNvSpPr>
            <a:spLocks noGrp="1"/>
          </p:cNvSpPr>
          <p:nvPr>
            <p:ph type="title"/>
          </p:nvPr>
        </p:nvSpPr>
        <p:spPr>
          <a:xfrm>
            <a:off x="1523984" y="1054121"/>
            <a:ext cx="9465131" cy="1184111"/>
          </a:xfrm>
        </p:spPr>
        <p:txBody>
          <a:bodyPr>
            <a:normAutofit/>
          </a:bodyPr>
          <a:lstStyle/>
          <a:p>
            <a:r>
              <a:rPr lang="tr-TR" dirty="0" err="1"/>
              <a:t>Hidrofobik</a:t>
            </a:r>
            <a:r>
              <a:rPr lang="tr-TR" dirty="0"/>
              <a:t> Polimerler</a:t>
            </a:r>
          </a:p>
        </p:txBody>
      </p:sp>
      <p:sp>
        <p:nvSpPr>
          <p:cNvPr id="3" name="İçerik Yer Tutucusu 2">
            <a:extLst>
              <a:ext uri="{FF2B5EF4-FFF2-40B4-BE49-F238E27FC236}">
                <a16:creationId xmlns:a16="http://schemas.microsoft.com/office/drawing/2014/main" id="{831C73A6-A444-3046-8507-2F43C1247799}"/>
              </a:ext>
            </a:extLst>
          </p:cNvPr>
          <p:cNvSpPr>
            <a:spLocks noGrp="1"/>
          </p:cNvSpPr>
          <p:nvPr>
            <p:ph idx="1"/>
          </p:nvPr>
        </p:nvSpPr>
        <p:spPr>
          <a:xfrm>
            <a:off x="1524000" y="2399099"/>
            <a:ext cx="9465564" cy="3400969"/>
          </a:xfrm>
        </p:spPr>
        <p:txBody>
          <a:bodyPr>
            <a:normAutofit/>
          </a:bodyPr>
          <a:lstStyle/>
          <a:p>
            <a:r>
              <a:rPr lang="tr-TR" sz="2400"/>
              <a:t>While for the hydrophobic core, polyesters, polyethers, and polyaminoacids are commonly used. In the case of core-forming structures, many polymers are used, such as poly(propylene oxide) (PPO), poly(d,l-lactic acid) (PDLLA), poly(</a:t>
            </a:r>
            <a:r>
              <a:rPr lang="el-GR" sz="2400"/>
              <a:t>ε-</a:t>
            </a:r>
            <a:r>
              <a:rPr lang="tr-TR" sz="2400"/>
              <a:t>caprolactone) (PCL), poly(l-aspartate) and poloxamers</a:t>
            </a:r>
          </a:p>
        </p:txBody>
      </p:sp>
    </p:spTree>
    <p:extLst>
      <p:ext uri="{BB962C8B-B14F-4D97-AF65-F5344CB8AC3E}">
        <p14:creationId xmlns:p14="http://schemas.microsoft.com/office/powerpoint/2010/main" val="21975318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8575C10-8187-4AC4-AD72-C754EAFD28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9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25596BF8-7C7D-1D45-A893-537D9AD1916B}"/>
              </a:ext>
            </a:extLst>
          </p:cNvPr>
          <p:cNvSpPr>
            <a:spLocks noGrp="1"/>
          </p:cNvSpPr>
          <p:nvPr>
            <p:ph type="title"/>
          </p:nvPr>
        </p:nvSpPr>
        <p:spPr>
          <a:xfrm>
            <a:off x="762000" y="559678"/>
            <a:ext cx="3567915" cy="4952492"/>
          </a:xfrm>
        </p:spPr>
        <p:txBody>
          <a:bodyPr>
            <a:normAutofit/>
          </a:bodyPr>
          <a:lstStyle/>
          <a:p>
            <a:r>
              <a:rPr lang="tr-TR">
                <a:solidFill>
                  <a:schemeClr val="bg1"/>
                </a:solidFill>
              </a:rPr>
              <a:t>Misel Üretiminde Kullanılan Polimerizasyon Teknikleri</a:t>
            </a:r>
          </a:p>
        </p:txBody>
      </p:sp>
      <p:cxnSp>
        <p:nvCxnSpPr>
          <p:cNvPr id="12" name="Straight Connector 11">
            <a:extLst>
              <a:ext uri="{FF2B5EF4-FFF2-40B4-BE49-F238E27FC236}">
                <a16:creationId xmlns:a16="http://schemas.microsoft.com/office/drawing/2014/main" id="{74E776C9-ED67-41B7-B3A3-4DF76EF3AC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99730"/>
            <a:ext cx="429768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5" name="İçerik Yer Tutucusu 2">
            <a:extLst>
              <a:ext uri="{FF2B5EF4-FFF2-40B4-BE49-F238E27FC236}">
                <a16:creationId xmlns:a16="http://schemas.microsoft.com/office/drawing/2014/main" id="{1BAEE50D-F03B-4AAE-B340-40FC73E20316}"/>
              </a:ext>
            </a:extLst>
          </p:cNvPr>
          <p:cNvGraphicFramePr>
            <a:graphicFrameLocks noGrp="1"/>
          </p:cNvGraphicFramePr>
          <p:nvPr>
            <p:ph idx="1"/>
            <p:extLst>
              <p:ext uri="{D42A27DB-BD31-4B8C-83A1-F6EECF244321}">
                <p14:modId xmlns:p14="http://schemas.microsoft.com/office/powerpoint/2010/main" val="275933916"/>
              </p:ext>
            </p:extLst>
          </p:nvPr>
        </p:nvGraphicFramePr>
        <p:xfrm>
          <a:off x="5181600" y="568325"/>
          <a:ext cx="6248400" cy="5656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418275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458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descr="ekran görüntüsü içeren bir resim&#10;&#10;Açıklama otomatik olarak oluşturuldu">
            <a:extLst>
              <a:ext uri="{FF2B5EF4-FFF2-40B4-BE49-F238E27FC236}">
                <a16:creationId xmlns:a16="http://schemas.microsoft.com/office/drawing/2014/main" id="{425A18BD-DDDB-A04C-944C-2CECC08D9DFE}"/>
              </a:ext>
            </a:extLst>
          </p:cNvPr>
          <p:cNvPicPr>
            <a:picLocks noChangeAspect="1"/>
          </p:cNvPicPr>
          <p:nvPr/>
        </p:nvPicPr>
        <p:blipFill>
          <a:blip r:embed="rId2"/>
          <a:stretch>
            <a:fillRect/>
          </a:stretch>
        </p:blipFill>
        <p:spPr>
          <a:xfrm>
            <a:off x="2331766" y="643467"/>
            <a:ext cx="7528467" cy="5571066"/>
          </a:xfrm>
          <a:prstGeom prst="rect">
            <a:avLst/>
          </a:prstGeom>
        </p:spPr>
      </p:pic>
    </p:spTree>
    <p:extLst>
      <p:ext uri="{BB962C8B-B14F-4D97-AF65-F5344CB8AC3E}">
        <p14:creationId xmlns:p14="http://schemas.microsoft.com/office/powerpoint/2010/main" val="9770234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descr="ekran görüntüsü içeren bir resim&#10;&#10;Açıklama otomatik olarak oluşturuldu">
            <a:extLst>
              <a:ext uri="{FF2B5EF4-FFF2-40B4-BE49-F238E27FC236}">
                <a16:creationId xmlns:a16="http://schemas.microsoft.com/office/drawing/2014/main" id="{0F95F684-86F5-4946-8A90-DD8BF028B219}"/>
              </a:ext>
            </a:extLst>
          </p:cNvPr>
          <p:cNvPicPr>
            <a:picLocks noChangeAspect="1"/>
          </p:cNvPicPr>
          <p:nvPr/>
        </p:nvPicPr>
        <p:blipFill>
          <a:blip r:embed="rId2"/>
          <a:stretch>
            <a:fillRect/>
          </a:stretch>
        </p:blipFill>
        <p:spPr>
          <a:xfrm>
            <a:off x="1743606" y="643467"/>
            <a:ext cx="8704788" cy="5571065"/>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8572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5016AEC-0320-4ED0-8ECB-FE11DDDFE1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3CDB30C-1F82-41E6-A067-831D6E891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DDA86DD-F997-4F66-A87C-5B58AB6D1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241B827-437E-40A3-A732-669230D6A5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2435" y="891540"/>
            <a:ext cx="10989565"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Başlık 1">
            <a:extLst>
              <a:ext uri="{FF2B5EF4-FFF2-40B4-BE49-F238E27FC236}">
                <a16:creationId xmlns:a16="http://schemas.microsoft.com/office/drawing/2014/main" id="{1CB4D523-D045-EB47-802B-476DD25D1CBC}"/>
              </a:ext>
            </a:extLst>
          </p:cNvPr>
          <p:cNvSpPr>
            <a:spLocks noGrp="1"/>
          </p:cNvSpPr>
          <p:nvPr>
            <p:ph type="title"/>
          </p:nvPr>
        </p:nvSpPr>
        <p:spPr>
          <a:xfrm>
            <a:off x="1523984" y="1054121"/>
            <a:ext cx="9465131" cy="1184111"/>
          </a:xfrm>
        </p:spPr>
        <p:txBody>
          <a:bodyPr>
            <a:normAutofit/>
          </a:bodyPr>
          <a:lstStyle/>
          <a:p>
            <a:r>
              <a:rPr lang="tr-TR" sz="4100" b="1" dirty="0">
                <a:solidFill>
                  <a:srgbClr val="7030A0"/>
                </a:solidFill>
              </a:rPr>
              <a:t>Kendiliğinden düzenlenme (Self Assembly)</a:t>
            </a:r>
          </a:p>
        </p:txBody>
      </p:sp>
      <p:sp>
        <p:nvSpPr>
          <p:cNvPr id="3" name="İçerik Yer Tutucusu 2">
            <a:extLst>
              <a:ext uri="{FF2B5EF4-FFF2-40B4-BE49-F238E27FC236}">
                <a16:creationId xmlns:a16="http://schemas.microsoft.com/office/drawing/2014/main" id="{C48ED023-7E97-6E42-8C49-7155721E71AA}"/>
              </a:ext>
            </a:extLst>
          </p:cNvPr>
          <p:cNvSpPr>
            <a:spLocks noGrp="1"/>
          </p:cNvSpPr>
          <p:nvPr>
            <p:ph idx="1"/>
          </p:nvPr>
        </p:nvSpPr>
        <p:spPr>
          <a:xfrm>
            <a:off x="1524000" y="2399099"/>
            <a:ext cx="9465564" cy="3400969"/>
          </a:xfrm>
        </p:spPr>
        <p:txBody>
          <a:bodyPr>
            <a:normAutofit/>
          </a:bodyPr>
          <a:lstStyle/>
          <a:p>
            <a:pPr algn="just">
              <a:lnSpc>
                <a:spcPct val="150000"/>
              </a:lnSpc>
            </a:pPr>
            <a:r>
              <a:rPr lang="tr-TR" sz="2400" dirty="0" err="1"/>
              <a:t>Birçok</a:t>
            </a:r>
            <a:r>
              <a:rPr lang="tr-TR" sz="2400" dirty="0"/>
              <a:t> biyolojik yapının </a:t>
            </a:r>
            <a:r>
              <a:rPr lang="tr-TR" sz="2400" dirty="0" err="1"/>
              <a:t>oluşumunda</a:t>
            </a:r>
            <a:r>
              <a:rPr lang="tr-TR" sz="2400" dirty="0"/>
              <a:t> </a:t>
            </a:r>
            <a:r>
              <a:rPr lang="tr-TR" sz="2400" dirty="0" err="1"/>
              <a:t>örneğin</a:t>
            </a:r>
            <a:r>
              <a:rPr lang="tr-TR" sz="2400" dirty="0"/>
              <a:t> DNA’nın </a:t>
            </a:r>
            <a:r>
              <a:rPr lang="tr-TR" sz="2400" dirty="0" err="1"/>
              <a:t>çift</a:t>
            </a:r>
            <a:r>
              <a:rPr lang="tr-TR" sz="2400" dirty="0"/>
              <a:t> sarmal </a:t>
            </a:r>
            <a:r>
              <a:rPr lang="tr-TR" sz="2400" dirty="0" err="1"/>
              <a:t>oluşumunda</a:t>
            </a:r>
            <a:r>
              <a:rPr lang="tr-TR" sz="2400" dirty="0"/>
              <a:t>, proteinlerin ikincil, </a:t>
            </a:r>
            <a:r>
              <a:rPr lang="tr-TR" sz="2400" dirty="0" err="1"/>
              <a:t>üçüncül</a:t>
            </a:r>
            <a:r>
              <a:rPr lang="tr-TR" sz="2400" dirty="0"/>
              <a:t> ve </a:t>
            </a:r>
            <a:r>
              <a:rPr lang="tr-TR" sz="2400" dirty="0" err="1"/>
              <a:t>dördüncül</a:t>
            </a:r>
            <a:r>
              <a:rPr lang="tr-TR" sz="2400" dirty="0"/>
              <a:t> yapılarının </a:t>
            </a:r>
            <a:r>
              <a:rPr lang="tr-TR" sz="2400" dirty="0" err="1"/>
              <a:t>oluşumunda</a:t>
            </a:r>
            <a:r>
              <a:rPr lang="tr-TR" sz="2400" dirty="0"/>
              <a:t> </a:t>
            </a:r>
            <a:r>
              <a:rPr lang="tr-TR" sz="2400" dirty="0" err="1"/>
              <a:t>kendiliğinden</a:t>
            </a:r>
            <a:r>
              <a:rPr lang="tr-TR" sz="2400" dirty="0"/>
              <a:t> </a:t>
            </a:r>
            <a:r>
              <a:rPr lang="tr-TR" sz="2400" dirty="0" err="1"/>
              <a:t>düzenlenme</a:t>
            </a:r>
            <a:r>
              <a:rPr lang="tr-TR" sz="2400" dirty="0"/>
              <a:t> </a:t>
            </a:r>
            <a:r>
              <a:rPr lang="tr-TR" sz="2400" dirty="0" err="1"/>
              <a:t>görülmektedir</a:t>
            </a:r>
            <a:r>
              <a:rPr lang="tr-TR" sz="2400" dirty="0"/>
              <a:t>. </a:t>
            </a:r>
          </a:p>
          <a:p>
            <a:pPr algn="just">
              <a:lnSpc>
                <a:spcPct val="150000"/>
              </a:lnSpc>
            </a:pPr>
            <a:r>
              <a:rPr lang="tr-TR" sz="2400" dirty="0"/>
              <a:t>Son yıllarda </a:t>
            </a:r>
            <a:r>
              <a:rPr lang="tr-TR" sz="2400" dirty="0" err="1"/>
              <a:t>nanoteknoloji</a:t>
            </a:r>
            <a:r>
              <a:rPr lang="tr-TR" sz="2400" dirty="0"/>
              <a:t> </a:t>
            </a:r>
            <a:r>
              <a:rPr lang="tr-TR" sz="2400" dirty="0" err="1"/>
              <a:t>bilminin</a:t>
            </a:r>
            <a:r>
              <a:rPr lang="tr-TR" sz="2400" dirty="0"/>
              <a:t> hızla </a:t>
            </a:r>
            <a:r>
              <a:rPr lang="tr-TR" sz="2400" dirty="0" err="1"/>
              <a:t>gelişen</a:t>
            </a:r>
            <a:r>
              <a:rPr lang="tr-TR" sz="2400" dirty="0"/>
              <a:t> alanlarından biri olan </a:t>
            </a:r>
            <a:r>
              <a:rPr lang="tr-TR" sz="2400" dirty="0" err="1"/>
              <a:t>nanofabrikasyon</a:t>
            </a:r>
            <a:r>
              <a:rPr lang="tr-TR" sz="2400" dirty="0"/>
              <a:t> uygulamalarında </a:t>
            </a:r>
            <a:r>
              <a:rPr lang="tr-TR" sz="2400" dirty="0" err="1"/>
              <a:t>sıkça</a:t>
            </a:r>
            <a:r>
              <a:rPr lang="tr-TR" sz="2400" dirty="0"/>
              <a:t> kullanılan bir fabrikasyon metodu olarak </a:t>
            </a:r>
            <a:r>
              <a:rPr lang="tr-TR" sz="2400" dirty="0" err="1"/>
              <a:t>literatüre</a:t>
            </a:r>
            <a:r>
              <a:rPr lang="tr-TR" sz="2400" dirty="0"/>
              <a:t> </a:t>
            </a:r>
            <a:r>
              <a:rPr lang="tr-TR" sz="2400" dirty="0" err="1"/>
              <a:t>geçmiştir</a:t>
            </a:r>
            <a:r>
              <a:rPr lang="tr-TR" sz="2400" dirty="0"/>
              <a:t>. </a:t>
            </a:r>
            <a:endParaRPr lang="tr-TR" sz="2400" dirty="0">
              <a:effectLst/>
            </a:endParaRPr>
          </a:p>
          <a:p>
            <a:endParaRPr lang="tr-TR" sz="2400" dirty="0"/>
          </a:p>
        </p:txBody>
      </p:sp>
    </p:spTree>
    <p:extLst>
      <p:ext uri="{BB962C8B-B14F-4D97-AF65-F5344CB8AC3E}">
        <p14:creationId xmlns:p14="http://schemas.microsoft.com/office/powerpoint/2010/main" val="22245608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descr="ekran görüntüsü içeren bir resim&#10;&#10;Açıklama otomatik olarak oluşturuldu">
            <a:extLst>
              <a:ext uri="{FF2B5EF4-FFF2-40B4-BE49-F238E27FC236}">
                <a16:creationId xmlns:a16="http://schemas.microsoft.com/office/drawing/2014/main" id="{ACF27D12-A618-EA47-ADB2-B73ABDB99BBE}"/>
              </a:ext>
            </a:extLst>
          </p:cNvPr>
          <p:cNvPicPr>
            <a:picLocks noChangeAspect="1"/>
          </p:cNvPicPr>
          <p:nvPr/>
        </p:nvPicPr>
        <p:blipFill>
          <a:blip r:embed="rId2"/>
          <a:stretch>
            <a:fillRect/>
          </a:stretch>
        </p:blipFill>
        <p:spPr>
          <a:xfrm>
            <a:off x="2213725" y="643467"/>
            <a:ext cx="7764550" cy="5571065"/>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96557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ekran görüntüsü içeren bir resim&#10;&#10;Açıklama otomatik olarak oluşturuldu">
            <a:extLst>
              <a:ext uri="{FF2B5EF4-FFF2-40B4-BE49-F238E27FC236}">
                <a16:creationId xmlns:a16="http://schemas.microsoft.com/office/drawing/2014/main" id="{8440A955-B5CD-AB4E-8B86-4F9B6E8CEA0C}"/>
              </a:ext>
            </a:extLst>
          </p:cNvPr>
          <p:cNvPicPr>
            <a:picLocks noChangeAspect="1"/>
          </p:cNvPicPr>
          <p:nvPr/>
        </p:nvPicPr>
        <p:blipFill>
          <a:blip r:embed="rId2"/>
          <a:stretch>
            <a:fillRect/>
          </a:stretch>
        </p:blipFill>
        <p:spPr>
          <a:xfrm>
            <a:off x="2143125" y="392136"/>
            <a:ext cx="7958138" cy="6113976"/>
          </a:xfrm>
          <a:prstGeom prst="rect">
            <a:avLst/>
          </a:prstGeom>
        </p:spPr>
      </p:pic>
    </p:spTree>
    <p:extLst>
      <p:ext uri="{BB962C8B-B14F-4D97-AF65-F5344CB8AC3E}">
        <p14:creationId xmlns:p14="http://schemas.microsoft.com/office/powerpoint/2010/main" val="13648486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016AEC-0320-4ED0-8ECB-FE11DDDFE1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3CDB30C-1F82-41E6-A067-831D6E891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DDA86DD-F997-4F66-A87C-5B58AB6D1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241B827-437E-40A3-A732-669230D6A5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2435" y="891540"/>
            <a:ext cx="10989565"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55DD718D-DF5C-5446-8CF3-7EC7AD448A0F}"/>
              </a:ext>
            </a:extLst>
          </p:cNvPr>
          <p:cNvSpPr>
            <a:spLocks noGrp="1"/>
          </p:cNvSpPr>
          <p:nvPr>
            <p:ph type="title"/>
          </p:nvPr>
        </p:nvSpPr>
        <p:spPr>
          <a:xfrm>
            <a:off x="1523984" y="1054121"/>
            <a:ext cx="9465131" cy="1184111"/>
          </a:xfrm>
        </p:spPr>
        <p:txBody>
          <a:bodyPr>
            <a:normAutofit/>
          </a:bodyPr>
          <a:lstStyle/>
          <a:p>
            <a:r>
              <a:rPr lang="tr-TR" dirty="0" err="1"/>
              <a:t>Hibrit</a:t>
            </a:r>
            <a:r>
              <a:rPr lang="tr-TR" dirty="0"/>
              <a:t> </a:t>
            </a:r>
            <a:r>
              <a:rPr lang="tr-TR" dirty="0" err="1"/>
              <a:t>Polimerik</a:t>
            </a:r>
            <a:r>
              <a:rPr lang="tr-TR" dirty="0"/>
              <a:t> Miseller</a:t>
            </a:r>
            <a:endParaRPr lang="tr-TR"/>
          </a:p>
        </p:txBody>
      </p:sp>
      <p:sp>
        <p:nvSpPr>
          <p:cNvPr id="3" name="İçerik Yer Tutucusu 2">
            <a:extLst>
              <a:ext uri="{FF2B5EF4-FFF2-40B4-BE49-F238E27FC236}">
                <a16:creationId xmlns:a16="http://schemas.microsoft.com/office/drawing/2014/main" id="{39FD2379-EA72-5641-ACC0-5BBD6CD6A489}"/>
              </a:ext>
            </a:extLst>
          </p:cNvPr>
          <p:cNvSpPr>
            <a:spLocks noGrp="1"/>
          </p:cNvSpPr>
          <p:nvPr>
            <p:ph idx="1"/>
          </p:nvPr>
        </p:nvSpPr>
        <p:spPr>
          <a:xfrm>
            <a:off x="1524000" y="2399099"/>
            <a:ext cx="9465564" cy="3400969"/>
          </a:xfrm>
        </p:spPr>
        <p:txBody>
          <a:bodyPr>
            <a:normAutofit/>
          </a:bodyPr>
          <a:lstStyle/>
          <a:p>
            <a:r>
              <a:rPr lang="tr-TR" sz="2400"/>
              <a:t>Polimerler lipid, protein, peptidler ve nükleotidler gibi diğer biyolojik moleküllerle birlikte kullanılarak kendiliğinden oluşan miselleri oluşturabilirler </a:t>
            </a:r>
          </a:p>
          <a:p>
            <a:r>
              <a:rPr lang="tr-TR" sz="2400"/>
              <a:t>Bu tür misellerin oluşturulmasında negatif yüklü polimerlerin kullanımı daha faydalıdır. </a:t>
            </a:r>
          </a:p>
          <a:p>
            <a:r>
              <a:rPr lang="tr-TR" sz="2400"/>
              <a:t>Çünkü halihazırda yüklü olan biyolojik moleküllerle polimerler arasında elektrostatik bir etkileşim gerçekleşebilir ve bu kendiliğinden oluşum için oldukça uygun bir durumu ortaya çıkarır. </a:t>
            </a:r>
          </a:p>
        </p:txBody>
      </p:sp>
    </p:spTree>
    <p:extLst>
      <p:ext uri="{BB962C8B-B14F-4D97-AF65-F5344CB8AC3E}">
        <p14:creationId xmlns:p14="http://schemas.microsoft.com/office/powerpoint/2010/main" val="15349371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31457F4-D1CD-754F-B809-779DA0645955}"/>
              </a:ext>
            </a:extLst>
          </p:cNvPr>
          <p:cNvSpPr>
            <a:spLocks noGrp="1"/>
          </p:cNvSpPr>
          <p:nvPr>
            <p:ph type="title"/>
          </p:nvPr>
        </p:nvSpPr>
        <p:spPr/>
        <p:txBody>
          <a:bodyPr/>
          <a:lstStyle/>
          <a:p>
            <a:pPr algn="ctr"/>
            <a:r>
              <a:rPr lang="tr-TR" dirty="0" err="1">
                <a:solidFill>
                  <a:srgbClr val="FF0000"/>
                </a:solidFill>
              </a:rPr>
              <a:t>Hibrit</a:t>
            </a:r>
            <a:r>
              <a:rPr lang="tr-TR" dirty="0">
                <a:solidFill>
                  <a:srgbClr val="FF0000"/>
                </a:solidFill>
              </a:rPr>
              <a:t> </a:t>
            </a:r>
            <a:r>
              <a:rPr lang="tr-TR" dirty="0" err="1">
                <a:solidFill>
                  <a:srgbClr val="FF0000"/>
                </a:solidFill>
              </a:rPr>
              <a:t>Polimerik</a:t>
            </a:r>
            <a:r>
              <a:rPr lang="tr-TR" dirty="0">
                <a:solidFill>
                  <a:srgbClr val="FF0000"/>
                </a:solidFill>
              </a:rPr>
              <a:t> Miseller</a:t>
            </a:r>
          </a:p>
        </p:txBody>
      </p:sp>
      <p:sp>
        <p:nvSpPr>
          <p:cNvPr id="3" name="İçerik Yer Tutucusu 2">
            <a:extLst>
              <a:ext uri="{FF2B5EF4-FFF2-40B4-BE49-F238E27FC236}">
                <a16:creationId xmlns:a16="http://schemas.microsoft.com/office/drawing/2014/main" id="{68AD8F10-9BCD-E04D-813B-13817CF5D8BF}"/>
              </a:ext>
            </a:extLst>
          </p:cNvPr>
          <p:cNvSpPr>
            <a:spLocks noGrp="1"/>
          </p:cNvSpPr>
          <p:nvPr>
            <p:ph idx="1"/>
          </p:nvPr>
        </p:nvSpPr>
        <p:spPr/>
        <p:txBody>
          <a:bodyPr/>
          <a:lstStyle/>
          <a:p>
            <a:r>
              <a:rPr lang="tr-TR" dirty="0"/>
              <a:t>(1) suda zayıf çözünen ilaçların </a:t>
            </a:r>
            <a:r>
              <a:rPr lang="tr-TR" dirty="0" err="1"/>
              <a:t>enkapsüle</a:t>
            </a:r>
            <a:r>
              <a:rPr lang="tr-TR" dirty="0"/>
              <a:t> edilmesini ve taşınmasını sağlar</a:t>
            </a:r>
          </a:p>
          <a:p>
            <a:r>
              <a:rPr lang="tr-TR" dirty="0"/>
              <a:t>(2) ilaçların yarı ömürlerini arttırır; </a:t>
            </a:r>
          </a:p>
          <a:p>
            <a:r>
              <a:rPr lang="tr-TR" dirty="0"/>
              <a:t>(3) istenen bölgede devamlı optimal dozda ilaç </a:t>
            </a:r>
            <a:r>
              <a:rPr lang="tr-TR" dirty="0" err="1"/>
              <a:t>salımına</a:t>
            </a:r>
            <a:r>
              <a:rPr lang="tr-TR" dirty="0"/>
              <a:t> imkan tanır</a:t>
            </a:r>
          </a:p>
          <a:p>
            <a:r>
              <a:rPr lang="tr-TR" dirty="0"/>
              <a:t>(4) misellerin yüzeyin çeşitli </a:t>
            </a:r>
            <a:r>
              <a:rPr lang="tr-TR" dirty="0" err="1"/>
              <a:t>ligandlarla</a:t>
            </a:r>
            <a:r>
              <a:rPr lang="tr-TR" dirty="0"/>
              <a:t> </a:t>
            </a:r>
            <a:r>
              <a:rPr lang="tr-TR" dirty="0" err="1"/>
              <a:t>fonksiyonelleştirilebilir</a:t>
            </a:r>
            <a:endParaRPr lang="tr-TR" dirty="0"/>
          </a:p>
        </p:txBody>
      </p:sp>
    </p:spTree>
    <p:extLst>
      <p:ext uri="{BB962C8B-B14F-4D97-AF65-F5344CB8AC3E}">
        <p14:creationId xmlns:p14="http://schemas.microsoft.com/office/powerpoint/2010/main" val="6297829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4FDB203-933D-304B-B07B-57E3E6B2BAD2}"/>
              </a:ext>
            </a:extLst>
          </p:cNvPr>
          <p:cNvSpPr>
            <a:spLocks noGrp="1"/>
          </p:cNvSpPr>
          <p:nvPr>
            <p:ph type="title"/>
          </p:nvPr>
        </p:nvSpPr>
        <p:spPr/>
        <p:txBody>
          <a:bodyPr/>
          <a:lstStyle/>
          <a:p>
            <a:pPr algn="ctr"/>
            <a:r>
              <a:rPr lang="tr-TR" dirty="0" err="1"/>
              <a:t>Hibrit</a:t>
            </a:r>
            <a:r>
              <a:rPr lang="tr-TR" dirty="0"/>
              <a:t> </a:t>
            </a:r>
            <a:r>
              <a:rPr lang="tr-TR" dirty="0" err="1"/>
              <a:t>Polimerik</a:t>
            </a:r>
            <a:r>
              <a:rPr lang="tr-TR" dirty="0"/>
              <a:t> Miseller</a:t>
            </a:r>
          </a:p>
        </p:txBody>
      </p:sp>
      <p:sp>
        <p:nvSpPr>
          <p:cNvPr id="3" name="İçerik Yer Tutucusu 2">
            <a:extLst>
              <a:ext uri="{FF2B5EF4-FFF2-40B4-BE49-F238E27FC236}">
                <a16:creationId xmlns:a16="http://schemas.microsoft.com/office/drawing/2014/main" id="{E0310B0C-F00D-BE4A-B232-1E8B92F37271}"/>
              </a:ext>
            </a:extLst>
          </p:cNvPr>
          <p:cNvSpPr>
            <a:spLocks noGrp="1"/>
          </p:cNvSpPr>
          <p:nvPr>
            <p:ph idx="1"/>
          </p:nvPr>
        </p:nvSpPr>
        <p:spPr/>
        <p:txBody>
          <a:bodyPr/>
          <a:lstStyle/>
          <a:p>
            <a:endParaRPr lang="tr-TR" dirty="0"/>
          </a:p>
          <a:p>
            <a:pPr algn="just">
              <a:lnSpc>
                <a:spcPct val="150000"/>
              </a:lnSpc>
            </a:pPr>
            <a:r>
              <a:rPr lang="tr-TR" u="sng" dirty="0" err="1">
                <a:solidFill>
                  <a:srgbClr val="0070C0"/>
                </a:solidFill>
              </a:rPr>
              <a:t>Polyethylene</a:t>
            </a:r>
            <a:r>
              <a:rPr lang="tr-TR" u="sng" dirty="0">
                <a:solidFill>
                  <a:srgbClr val="0070C0"/>
                </a:solidFill>
              </a:rPr>
              <a:t> </a:t>
            </a:r>
            <a:r>
              <a:rPr lang="tr-TR" u="sng" dirty="0" err="1">
                <a:solidFill>
                  <a:srgbClr val="0070C0"/>
                </a:solidFill>
              </a:rPr>
              <a:t>glycol</a:t>
            </a:r>
            <a:r>
              <a:rPr lang="tr-TR" u="sng" dirty="0">
                <a:solidFill>
                  <a:srgbClr val="0070C0"/>
                </a:solidFill>
              </a:rPr>
              <a:t> (PEG) ve </a:t>
            </a:r>
            <a:r>
              <a:rPr lang="tr-TR" u="sng" dirty="0" err="1">
                <a:solidFill>
                  <a:srgbClr val="0070C0"/>
                </a:solidFill>
              </a:rPr>
              <a:t>diaçil</a:t>
            </a:r>
            <a:r>
              <a:rPr lang="tr-TR" u="sng" dirty="0">
                <a:solidFill>
                  <a:srgbClr val="0070C0"/>
                </a:solidFill>
              </a:rPr>
              <a:t>-lipitlerinden oluşan misel </a:t>
            </a:r>
          </a:p>
          <a:p>
            <a:pPr algn="just">
              <a:lnSpc>
                <a:spcPct val="150000"/>
              </a:lnSpc>
            </a:pPr>
            <a:r>
              <a:rPr lang="tr-TR" u="sng" dirty="0" err="1">
                <a:solidFill>
                  <a:srgbClr val="0070C0"/>
                </a:solidFill>
              </a:rPr>
              <a:t>Fosfolipit</a:t>
            </a:r>
            <a:r>
              <a:rPr lang="tr-TR" u="sng" dirty="0">
                <a:solidFill>
                  <a:srgbClr val="0070C0"/>
                </a:solidFill>
              </a:rPr>
              <a:t> </a:t>
            </a:r>
            <a:r>
              <a:rPr lang="tr-TR" u="sng" dirty="0" err="1">
                <a:solidFill>
                  <a:srgbClr val="0070C0"/>
                </a:solidFill>
              </a:rPr>
              <a:t>rezidüeler</a:t>
            </a:r>
            <a:r>
              <a:rPr lang="tr-TR" u="sng" dirty="0">
                <a:solidFill>
                  <a:srgbClr val="0070C0"/>
                </a:solidFill>
              </a:rPr>
              <a:t> PEG bölgelerine bağlanır. Lipit </a:t>
            </a:r>
            <a:r>
              <a:rPr lang="tr-TR" u="sng" dirty="0" err="1">
                <a:solidFill>
                  <a:srgbClr val="0070C0"/>
                </a:solidFill>
              </a:rPr>
              <a:t>açil</a:t>
            </a:r>
            <a:r>
              <a:rPr lang="tr-TR" u="sng" dirty="0">
                <a:solidFill>
                  <a:srgbClr val="0070C0"/>
                </a:solidFill>
              </a:rPr>
              <a:t> grupları </a:t>
            </a:r>
            <a:r>
              <a:rPr lang="tr-TR" dirty="0"/>
              <a:t> miselin oldukça güçlü </a:t>
            </a:r>
            <a:r>
              <a:rPr lang="tr-TR" dirty="0" err="1"/>
              <a:t>hidrofobik</a:t>
            </a:r>
            <a:r>
              <a:rPr lang="tr-TR" dirty="0"/>
              <a:t> çekirdek bölgesini oluşturur</a:t>
            </a:r>
          </a:p>
        </p:txBody>
      </p:sp>
    </p:spTree>
    <p:extLst>
      <p:ext uri="{BB962C8B-B14F-4D97-AF65-F5344CB8AC3E}">
        <p14:creationId xmlns:p14="http://schemas.microsoft.com/office/powerpoint/2010/main" val="18605462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75997CB7-F733-7249-911E-5DF38F609981}"/>
              </a:ext>
            </a:extLst>
          </p:cNvPr>
          <p:cNvPicPr>
            <a:picLocks noChangeAspect="1"/>
          </p:cNvPicPr>
          <p:nvPr/>
        </p:nvPicPr>
        <p:blipFill>
          <a:blip r:embed="rId2"/>
          <a:stretch>
            <a:fillRect/>
          </a:stretch>
        </p:blipFill>
        <p:spPr>
          <a:xfrm>
            <a:off x="1783949" y="488950"/>
            <a:ext cx="8128000" cy="5880100"/>
          </a:xfrm>
          <a:prstGeom prst="rect">
            <a:avLst/>
          </a:prstGeom>
        </p:spPr>
      </p:pic>
    </p:spTree>
    <p:extLst>
      <p:ext uri="{BB962C8B-B14F-4D97-AF65-F5344CB8AC3E}">
        <p14:creationId xmlns:p14="http://schemas.microsoft.com/office/powerpoint/2010/main" val="31063855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8974396F-4869-8840-9960-B93B4D11DA99}"/>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tr-TR" sz="2800" dirty="0"/>
              <a:t>PEG-PE Miselleri</a:t>
            </a:r>
          </a:p>
        </p:txBody>
      </p:sp>
      <p:sp>
        <p:nvSpPr>
          <p:cNvPr id="3" name="İçerik Yer Tutucusu 2">
            <a:extLst>
              <a:ext uri="{FF2B5EF4-FFF2-40B4-BE49-F238E27FC236}">
                <a16:creationId xmlns:a16="http://schemas.microsoft.com/office/drawing/2014/main" id="{A9FB1BD8-2C9C-1A41-AC00-426AEA699C33}"/>
              </a:ext>
            </a:extLst>
          </p:cNvPr>
          <p:cNvSpPr>
            <a:spLocks noGrp="1"/>
          </p:cNvSpPr>
          <p:nvPr>
            <p:ph idx="1"/>
          </p:nvPr>
        </p:nvSpPr>
        <p:spPr>
          <a:xfrm>
            <a:off x="643468" y="2638043"/>
            <a:ext cx="3363974" cy="3415623"/>
          </a:xfrm>
        </p:spPr>
        <p:txBody>
          <a:bodyPr>
            <a:normAutofit/>
          </a:bodyPr>
          <a:lstStyle/>
          <a:p>
            <a:r>
              <a:rPr lang="tr-TR" sz="2000"/>
              <a:t>Polyethylene glycol-phosphatidylethanolamine (PEG-PE) miselleri PEGlenmiş lipozomlardan çok daha düşük CMC değerine sahiptir.</a:t>
            </a:r>
          </a:p>
          <a:p>
            <a:r>
              <a:rPr lang="tr-TR" sz="2000"/>
              <a:t>CMC değerleri konvansiyonel deterjanlardan 100 kat daha düşüktür. </a:t>
            </a:r>
          </a:p>
        </p:txBody>
      </p:sp>
      <p:pic>
        <p:nvPicPr>
          <p:cNvPr id="4" name="Resim 3">
            <a:extLst>
              <a:ext uri="{FF2B5EF4-FFF2-40B4-BE49-F238E27FC236}">
                <a16:creationId xmlns:a16="http://schemas.microsoft.com/office/drawing/2014/main" id="{696C4EC8-E3F0-9842-B36C-28A83A46C020}"/>
              </a:ext>
            </a:extLst>
          </p:cNvPr>
          <p:cNvPicPr>
            <a:picLocks noChangeAspect="1"/>
          </p:cNvPicPr>
          <p:nvPr/>
        </p:nvPicPr>
        <p:blipFill>
          <a:blip r:embed="rId2"/>
          <a:stretch>
            <a:fillRect/>
          </a:stretch>
        </p:blipFill>
        <p:spPr>
          <a:xfrm>
            <a:off x="5988558" y="643467"/>
            <a:ext cx="4869179" cy="5410199"/>
          </a:xfrm>
          <a:prstGeom prst="rect">
            <a:avLst/>
          </a:prstGeom>
        </p:spPr>
      </p:pic>
    </p:spTree>
    <p:extLst>
      <p:ext uri="{BB962C8B-B14F-4D97-AF65-F5344CB8AC3E}">
        <p14:creationId xmlns:p14="http://schemas.microsoft.com/office/powerpoint/2010/main" val="2076516312"/>
      </p:ext>
    </p:extLst>
  </p:cSld>
  <p:clrMapOvr>
    <a:overrideClrMapping bg1="dk1" tx1="lt1" bg2="dk2" tx2="lt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Başlık 1">
            <a:extLst>
              <a:ext uri="{FF2B5EF4-FFF2-40B4-BE49-F238E27FC236}">
                <a16:creationId xmlns:a16="http://schemas.microsoft.com/office/drawing/2014/main" id="{BDB89091-461D-8649-8AD2-BA860A111E33}"/>
              </a:ext>
            </a:extLst>
          </p:cNvPr>
          <p:cNvSpPr>
            <a:spLocks noGrp="1"/>
          </p:cNvSpPr>
          <p:nvPr>
            <p:ph type="title"/>
          </p:nvPr>
        </p:nvSpPr>
        <p:spPr>
          <a:xfrm>
            <a:off x="958506" y="800392"/>
            <a:ext cx="10264697" cy="1212102"/>
          </a:xfrm>
        </p:spPr>
        <p:txBody>
          <a:bodyPr>
            <a:normAutofit/>
          </a:bodyPr>
          <a:lstStyle/>
          <a:p>
            <a:r>
              <a:rPr lang="tr-TR" sz="4000">
                <a:solidFill>
                  <a:srgbClr val="FFFFFF"/>
                </a:solidFill>
              </a:rPr>
              <a:t>Metal Nanopartikülleri ile Hibridleşmiş Nanomiseller</a:t>
            </a:r>
          </a:p>
        </p:txBody>
      </p:sp>
      <p:sp>
        <p:nvSpPr>
          <p:cNvPr id="3" name="İçerik Yer Tutucusu 2">
            <a:extLst>
              <a:ext uri="{FF2B5EF4-FFF2-40B4-BE49-F238E27FC236}">
                <a16:creationId xmlns:a16="http://schemas.microsoft.com/office/drawing/2014/main" id="{203046F4-D60E-0E49-B071-104F3F1AEFE0}"/>
              </a:ext>
            </a:extLst>
          </p:cNvPr>
          <p:cNvSpPr>
            <a:spLocks noGrp="1"/>
          </p:cNvSpPr>
          <p:nvPr>
            <p:ph idx="1"/>
          </p:nvPr>
        </p:nvSpPr>
        <p:spPr>
          <a:xfrm>
            <a:off x="1367624" y="2490436"/>
            <a:ext cx="9708995" cy="3567173"/>
          </a:xfrm>
        </p:spPr>
        <p:txBody>
          <a:bodyPr anchor="ctr">
            <a:normAutofit/>
          </a:bodyPr>
          <a:lstStyle/>
          <a:p>
            <a:r>
              <a:rPr lang="tr-TR" sz="3200" dirty="0" err="1"/>
              <a:t>İmmobilizatörler</a:t>
            </a:r>
            <a:endParaRPr lang="tr-TR" sz="3200" dirty="0"/>
          </a:p>
          <a:p>
            <a:r>
              <a:rPr lang="tr-TR" sz="3200" dirty="0" err="1"/>
              <a:t>Fotonik</a:t>
            </a:r>
            <a:r>
              <a:rPr lang="tr-TR" sz="3200" dirty="0"/>
              <a:t> </a:t>
            </a:r>
            <a:r>
              <a:rPr lang="tr-TR" sz="3200" dirty="0" err="1"/>
              <a:t>nano</a:t>
            </a:r>
            <a:r>
              <a:rPr lang="tr-TR" sz="3200" dirty="0"/>
              <a:t>-aygıtlar</a:t>
            </a:r>
          </a:p>
          <a:p>
            <a:r>
              <a:rPr lang="tr-TR" sz="3200" dirty="0"/>
              <a:t>Kimyasal </a:t>
            </a:r>
            <a:r>
              <a:rPr lang="tr-TR" sz="3200" dirty="0" err="1"/>
              <a:t>sensörler</a:t>
            </a:r>
            <a:endParaRPr lang="tr-TR" sz="3200" dirty="0"/>
          </a:p>
        </p:txBody>
      </p:sp>
    </p:spTree>
    <p:extLst>
      <p:ext uri="{BB962C8B-B14F-4D97-AF65-F5344CB8AC3E}">
        <p14:creationId xmlns:p14="http://schemas.microsoft.com/office/powerpoint/2010/main" val="11176260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B111604-0873-214E-9A08-7618D77FD6BE}"/>
              </a:ext>
            </a:extLst>
          </p:cNvPr>
          <p:cNvSpPr>
            <a:spLocks noGrp="1"/>
          </p:cNvSpPr>
          <p:nvPr>
            <p:ph type="title"/>
          </p:nvPr>
        </p:nvSpPr>
        <p:spPr>
          <a:xfrm>
            <a:off x="838200" y="365125"/>
            <a:ext cx="10515600" cy="1325563"/>
          </a:xfrm>
        </p:spPr>
        <p:txBody>
          <a:bodyPr vert="horz" lIns="91440" tIns="45720" rIns="91440" bIns="45720" rtlCol="0" anchor="ctr">
            <a:normAutofit/>
          </a:bodyPr>
          <a:lstStyle/>
          <a:p>
            <a:endParaRPr lang="en-US" sz="4400" kern="1200">
              <a:solidFill>
                <a:schemeClr val="tx1"/>
              </a:solidFill>
              <a:latin typeface="+mj-lt"/>
              <a:ea typeface="+mj-ea"/>
              <a:cs typeface="+mj-cs"/>
            </a:endParaRPr>
          </a:p>
        </p:txBody>
      </p:sp>
      <p:pic>
        <p:nvPicPr>
          <p:cNvPr id="4" name="Resim 3">
            <a:extLst>
              <a:ext uri="{FF2B5EF4-FFF2-40B4-BE49-F238E27FC236}">
                <a16:creationId xmlns:a16="http://schemas.microsoft.com/office/drawing/2014/main" id="{6F464DF6-E0E9-8841-B3F8-3D6A75682442}"/>
              </a:ext>
            </a:extLst>
          </p:cNvPr>
          <p:cNvPicPr>
            <a:picLocks noChangeAspect="1"/>
          </p:cNvPicPr>
          <p:nvPr/>
        </p:nvPicPr>
        <p:blipFill>
          <a:blip r:embed="rId2"/>
          <a:stretch>
            <a:fillRect/>
          </a:stretch>
        </p:blipFill>
        <p:spPr>
          <a:xfrm>
            <a:off x="828675" y="2172555"/>
            <a:ext cx="10525125" cy="3657480"/>
          </a:xfrm>
          <a:prstGeom prst="rect">
            <a:avLst/>
          </a:prstGeom>
        </p:spPr>
      </p:pic>
    </p:spTree>
    <p:extLst>
      <p:ext uri="{BB962C8B-B14F-4D97-AF65-F5344CB8AC3E}">
        <p14:creationId xmlns:p14="http://schemas.microsoft.com/office/powerpoint/2010/main" val="18295551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F4CBFA-B385-4B16-B63B-29D40EBF73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698CE04-5039-4B4D-B676-5DDF9467EA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13372" y="563918"/>
            <a:ext cx="4163968" cy="5978614"/>
            <a:chOff x="7513372" y="803186"/>
            <a:chExt cx="4163968" cy="5978614"/>
          </a:xfrm>
        </p:grpSpPr>
        <p:sp>
          <p:nvSpPr>
            <p:cNvPr id="11" name="Freeform 6">
              <a:extLst>
                <a:ext uri="{FF2B5EF4-FFF2-40B4-BE49-F238E27FC236}">
                  <a16:creationId xmlns:a16="http://schemas.microsoft.com/office/drawing/2014/main" id="{A5B7FFC8-6FAA-4120-AC51-F1C9C825A0D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FF5B224B-4446-4B75-8B12-7FAFA8ED83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C807611F-497E-428E-9B8B-0192C78970C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Başlık 1">
            <a:extLst>
              <a:ext uri="{FF2B5EF4-FFF2-40B4-BE49-F238E27FC236}">
                <a16:creationId xmlns:a16="http://schemas.microsoft.com/office/drawing/2014/main" id="{E167618D-73CE-D840-9542-8F79AA184235}"/>
              </a:ext>
            </a:extLst>
          </p:cNvPr>
          <p:cNvSpPr>
            <a:spLocks noGrp="1"/>
          </p:cNvSpPr>
          <p:nvPr>
            <p:ph type="title"/>
          </p:nvPr>
        </p:nvSpPr>
        <p:spPr>
          <a:xfrm>
            <a:off x="7835106" y="1132517"/>
            <a:ext cx="3246509" cy="4367531"/>
          </a:xfrm>
        </p:spPr>
        <p:txBody>
          <a:bodyPr>
            <a:normAutofit/>
          </a:bodyPr>
          <a:lstStyle/>
          <a:p>
            <a:r>
              <a:rPr lang="tr-TR" sz="4100">
                <a:solidFill>
                  <a:srgbClr val="FFFFFF"/>
                </a:solidFill>
              </a:rPr>
              <a:t>Encapsulation of Metal Nanoparticles</a:t>
            </a:r>
          </a:p>
        </p:txBody>
      </p:sp>
      <p:sp>
        <p:nvSpPr>
          <p:cNvPr id="3" name="İçerik Yer Tutucusu 2">
            <a:extLst>
              <a:ext uri="{FF2B5EF4-FFF2-40B4-BE49-F238E27FC236}">
                <a16:creationId xmlns:a16="http://schemas.microsoft.com/office/drawing/2014/main" id="{8C891879-439E-B946-8574-B4A977A67AB8}"/>
              </a:ext>
            </a:extLst>
          </p:cNvPr>
          <p:cNvSpPr>
            <a:spLocks noGrp="1"/>
          </p:cNvSpPr>
          <p:nvPr>
            <p:ph idx="1"/>
          </p:nvPr>
        </p:nvSpPr>
        <p:spPr>
          <a:xfrm>
            <a:off x="838200" y="1132519"/>
            <a:ext cx="6300975" cy="4367530"/>
          </a:xfrm>
        </p:spPr>
        <p:txBody>
          <a:bodyPr anchor="ctr">
            <a:normAutofit/>
          </a:bodyPr>
          <a:lstStyle/>
          <a:p>
            <a:pPr>
              <a:lnSpc>
                <a:spcPct val="150000"/>
              </a:lnSpc>
            </a:pPr>
            <a:r>
              <a:rPr lang="tr-TR" sz="2400" dirty="0" err="1"/>
              <a:t>Encapsulation</a:t>
            </a:r>
            <a:r>
              <a:rPr lang="tr-TR" sz="2400" dirty="0"/>
              <a:t> of metal </a:t>
            </a:r>
            <a:r>
              <a:rPr lang="tr-TR" sz="2400" dirty="0" err="1"/>
              <a:t>nanoparticles</a:t>
            </a:r>
            <a:r>
              <a:rPr lang="tr-TR" sz="2400" dirty="0"/>
              <a:t> in </a:t>
            </a:r>
            <a:r>
              <a:rPr lang="tr-TR" sz="2400" dirty="0" err="1"/>
              <a:t>micellar</a:t>
            </a:r>
            <a:r>
              <a:rPr lang="tr-TR" sz="2400" dirty="0"/>
              <a:t> </a:t>
            </a:r>
            <a:r>
              <a:rPr lang="tr-TR" sz="2400" dirty="0" err="1"/>
              <a:t>aggregates</a:t>
            </a:r>
            <a:r>
              <a:rPr lang="tr-TR" sz="2400" dirty="0"/>
              <a:t> can </a:t>
            </a:r>
            <a:r>
              <a:rPr lang="tr-TR" sz="2400" dirty="0" err="1"/>
              <a:t>serve</a:t>
            </a:r>
            <a:r>
              <a:rPr lang="tr-TR" sz="2400" dirty="0"/>
              <a:t> </a:t>
            </a:r>
            <a:r>
              <a:rPr lang="tr-TR" sz="2400" dirty="0" err="1"/>
              <a:t>many</a:t>
            </a:r>
            <a:r>
              <a:rPr lang="tr-TR" sz="2400" dirty="0"/>
              <a:t> </a:t>
            </a:r>
            <a:r>
              <a:rPr lang="tr-TR" sz="2400" dirty="0" err="1"/>
              <a:t>purposes</a:t>
            </a:r>
            <a:r>
              <a:rPr lang="tr-TR" sz="2400" dirty="0"/>
              <a:t>: (1) </a:t>
            </a:r>
            <a:r>
              <a:rPr lang="tr-TR" sz="2400" dirty="0" err="1"/>
              <a:t>improving</a:t>
            </a:r>
            <a:r>
              <a:rPr lang="tr-TR" sz="2400" dirty="0"/>
              <a:t> </a:t>
            </a:r>
            <a:r>
              <a:rPr lang="tr-TR" sz="2400" dirty="0" err="1"/>
              <a:t>stability</a:t>
            </a:r>
            <a:r>
              <a:rPr lang="tr-TR" sz="2400" dirty="0"/>
              <a:t>; (2) </a:t>
            </a:r>
            <a:r>
              <a:rPr lang="tr-TR" sz="2400" dirty="0" err="1"/>
              <a:t>reducing</a:t>
            </a:r>
            <a:r>
              <a:rPr lang="tr-TR" sz="2400" dirty="0"/>
              <a:t> </a:t>
            </a:r>
            <a:r>
              <a:rPr lang="tr-TR" sz="2400" dirty="0" err="1"/>
              <a:t>toxicity</a:t>
            </a:r>
            <a:r>
              <a:rPr lang="tr-TR" sz="2400" dirty="0"/>
              <a:t>; (3) </a:t>
            </a:r>
            <a:r>
              <a:rPr lang="tr-TR" sz="2400" dirty="0" err="1"/>
              <a:t>easy</a:t>
            </a:r>
            <a:r>
              <a:rPr lang="tr-TR" sz="2400" dirty="0"/>
              <a:t> </a:t>
            </a:r>
            <a:r>
              <a:rPr lang="tr-TR" sz="2400" dirty="0" err="1"/>
              <a:t>to</a:t>
            </a:r>
            <a:r>
              <a:rPr lang="tr-TR" sz="2400" dirty="0"/>
              <a:t> be </a:t>
            </a:r>
            <a:r>
              <a:rPr lang="tr-TR" sz="2400" dirty="0" err="1"/>
              <a:t>multi-functionalized</a:t>
            </a:r>
            <a:r>
              <a:rPr lang="tr-TR" sz="2400" dirty="0"/>
              <a:t>; (4) </a:t>
            </a:r>
            <a:r>
              <a:rPr lang="tr-TR" sz="2400" dirty="0" err="1"/>
              <a:t>improving</a:t>
            </a:r>
            <a:r>
              <a:rPr lang="tr-TR" sz="2400" dirty="0"/>
              <a:t> </a:t>
            </a:r>
            <a:r>
              <a:rPr lang="tr-TR" sz="2400" dirty="0" err="1"/>
              <a:t>collective</a:t>
            </a:r>
            <a:r>
              <a:rPr lang="tr-TR" sz="2400" dirty="0"/>
              <a:t> </a:t>
            </a:r>
            <a:r>
              <a:rPr lang="tr-TR" sz="2400" dirty="0" err="1"/>
              <a:t>properties</a:t>
            </a:r>
            <a:r>
              <a:rPr lang="tr-TR" sz="2400" dirty="0"/>
              <a:t>; </a:t>
            </a:r>
            <a:r>
              <a:rPr lang="tr-TR" sz="2400" dirty="0" err="1"/>
              <a:t>and</a:t>
            </a:r>
            <a:r>
              <a:rPr lang="tr-TR" sz="2400" dirty="0"/>
              <a:t> (5) </a:t>
            </a:r>
            <a:r>
              <a:rPr lang="tr-TR" sz="2400" dirty="0" err="1"/>
              <a:t>serving</a:t>
            </a:r>
            <a:r>
              <a:rPr lang="tr-TR" sz="2400" dirty="0"/>
              <a:t> as a </a:t>
            </a:r>
            <a:r>
              <a:rPr lang="tr-TR" sz="2400" dirty="0" err="1"/>
              <a:t>template</a:t>
            </a:r>
            <a:r>
              <a:rPr lang="tr-TR" sz="2400" dirty="0"/>
              <a:t> </a:t>
            </a:r>
            <a:r>
              <a:rPr lang="tr-TR" sz="2400" dirty="0" err="1"/>
              <a:t>for</a:t>
            </a:r>
            <a:r>
              <a:rPr lang="tr-TR" sz="2400" dirty="0"/>
              <a:t> </a:t>
            </a:r>
            <a:r>
              <a:rPr lang="tr-TR" sz="2400" dirty="0" err="1"/>
              <a:t>functional</a:t>
            </a:r>
            <a:r>
              <a:rPr lang="tr-TR" sz="2400" dirty="0"/>
              <a:t> </a:t>
            </a:r>
            <a:r>
              <a:rPr lang="tr-TR" sz="2400" dirty="0" err="1"/>
              <a:t>cavity</a:t>
            </a:r>
            <a:r>
              <a:rPr lang="tr-TR" sz="2400" dirty="0"/>
              <a:t> </a:t>
            </a:r>
            <a:r>
              <a:rPr lang="tr-TR" sz="2400" dirty="0" err="1"/>
              <a:t>formation</a:t>
            </a:r>
            <a:r>
              <a:rPr lang="tr-TR" sz="2400" dirty="0"/>
              <a:t>.</a:t>
            </a:r>
          </a:p>
        </p:txBody>
      </p:sp>
    </p:spTree>
    <p:extLst>
      <p:ext uri="{BB962C8B-B14F-4D97-AF65-F5344CB8AC3E}">
        <p14:creationId xmlns:p14="http://schemas.microsoft.com/office/powerpoint/2010/main" val="2226603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Başlık 1">
            <a:extLst>
              <a:ext uri="{FF2B5EF4-FFF2-40B4-BE49-F238E27FC236}">
                <a16:creationId xmlns:a16="http://schemas.microsoft.com/office/drawing/2014/main" id="{B5895A28-18E3-DB4E-97D0-995CFDB6CB35}"/>
              </a:ext>
            </a:extLst>
          </p:cNvPr>
          <p:cNvSpPr>
            <a:spLocks noGrp="1"/>
          </p:cNvSpPr>
          <p:nvPr>
            <p:ph type="title"/>
          </p:nvPr>
        </p:nvSpPr>
        <p:spPr>
          <a:xfrm>
            <a:off x="958506" y="800392"/>
            <a:ext cx="10264697" cy="1212102"/>
          </a:xfrm>
        </p:spPr>
        <p:txBody>
          <a:bodyPr>
            <a:normAutofit/>
          </a:bodyPr>
          <a:lstStyle/>
          <a:p>
            <a:r>
              <a:rPr lang="tr-TR" sz="4000">
                <a:solidFill>
                  <a:srgbClr val="FFFFFF"/>
                </a:solidFill>
              </a:rPr>
              <a:t>Nanomiseller</a:t>
            </a:r>
          </a:p>
        </p:txBody>
      </p:sp>
      <p:sp>
        <p:nvSpPr>
          <p:cNvPr id="3" name="İçerik Yer Tutucusu 2">
            <a:extLst>
              <a:ext uri="{FF2B5EF4-FFF2-40B4-BE49-F238E27FC236}">
                <a16:creationId xmlns:a16="http://schemas.microsoft.com/office/drawing/2014/main" id="{746BE98B-0EAE-9044-8D3F-FF0325E53EED}"/>
              </a:ext>
            </a:extLst>
          </p:cNvPr>
          <p:cNvSpPr>
            <a:spLocks noGrp="1"/>
          </p:cNvSpPr>
          <p:nvPr>
            <p:ph idx="1"/>
          </p:nvPr>
        </p:nvSpPr>
        <p:spPr>
          <a:xfrm>
            <a:off x="1367624" y="2490436"/>
            <a:ext cx="9708995" cy="3567173"/>
          </a:xfrm>
        </p:spPr>
        <p:txBody>
          <a:bodyPr anchor="ctr">
            <a:normAutofit/>
          </a:bodyPr>
          <a:lstStyle/>
          <a:p>
            <a:pPr algn="just">
              <a:lnSpc>
                <a:spcPct val="150000"/>
              </a:lnSpc>
            </a:pPr>
            <a:r>
              <a:rPr lang="tr-TR" sz="2400" dirty="0"/>
              <a:t>Miseller, baş gruplarının tipine ve alkil zincirlerinin uzunluğuna bağlı olarak </a:t>
            </a:r>
            <a:r>
              <a:rPr lang="tr-TR" sz="2400" b="1" u="sng" dirty="0">
                <a:solidFill>
                  <a:srgbClr val="7030A0"/>
                </a:solidFill>
              </a:rPr>
              <a:t>5 ila 100 </a:t>
            </a:r>
            <a:r>
              <a:rPr lang="tr-TR" sz="2400" b="1" u="sng" dirty="0" err="1">
                <a:solidFill>
                  <a:srgbClr val="7030A0"/>
                </a:solidFill>
              </a:rPr>
              <a:t>nm</a:t>
            </a:r>
            <a:r>
              <a:rPr lang="tr-TR" sz="2400" b="1" u="sng" dirty="0">
                <a:solidFill>
                  <a:srgbClr val="7030A0"/>
                </a:solidFill>
              </a:rPr>
              <a:t> arasında değişen küçük bir çapa sahip </a:t>
            </a:r>
            <a:r>
              <a:rPr lang="tr-TR" sz="2400" b="1" u="sng" dirty="0" err="1">
                <a:solidFill>
                  <a:srgbClr val="7030A0"/>
                </a:solidFill>
              </a:rPr>
              <a:t>kolloidal</a:t>
            </a:r>
            <a:r>
              <a:rPr lang="tr-TR" sz="2400" b="1" u="sng" dirty="0">
                <a:solidFill>
                  <a:srgbClr val="7030A0"/>
                </a:solidFill>
              </a:rPr>
              <a:t> dispersiyonlardır.</a:t>
            </a:r>
          </a:p>
          <a:p>
            <a:pPr algn="just">
              <a:lnSpc>
                <a:spcPct val="150000"/>
              </a:lnSpc>
            </a:pPr>
            <a:r>
              <a:rPr lang="tr-TR" sz="2400" dirty="0"/>
              <a:t>Yüzey aktif molekülleri </a:t>
            </a:r>
            <a:r>
              <a:rPr lang="tr-TR" sz="2400" dirty="0" err="1"/>
              <a:t>katyonik</a:t>
            </a:r>
            <a:r>
              <a:rPr lang="tr-TR" sz="2400" dirty="0"/>
              <a:t>, </a:t>
            </a:r>
            <a:r>
              <a:rPr lang="tr-TR" sz="2400" dirty="0" err="1"/>
              <a:t>anyonik</a:t>
            </a:r>
            <a:r>
              <a:rPr lang="tr-TR" sz="2400" dirty="0"/>
              <a:t>, </a:t>
            </a:r>
            <a:r>
              <a:rPr lang="tr-TR" sz="2400" dirty="0" err="1"/>
              <a:t>zitteriyonik</a:t>
            </a:r>
            <a:r>
              <a:rPr lang="tr-TR" sz="2400" dirty="0"/>
              <a:t> veya </a:t>
            </a:r>
            <a:r>
              <a:rPr lang="tr-TR" sz="2400" dirty="0" err="1"/>
              <a:t>non</a:t>
            </a:r>
            <a:r>
              <a:rPr lang="tr-TR" sz="2400" dirty="0"/>
              <a:t>-iyonik gruplar ile birbirine tutunur ve </a:t>
            </a:r>
            <a:r>
              <a:rPr lang="tr-TR" sz="2400" dirty="0" err="1"/>
              <a:t>agrege</a:t>
            </a:r>
            <a:r>
              <a:rPr lang="tr-TR" sz="2400" dirty="0"/>
              <a:t> olabilirler</a:t>
            </a:r>
          </a:p>
        </p:txBody>
      </p:sp>
    </p:spTree>
    <p:extLst>
      <p:ext uri="{BB962C8B-B14F-4D97-AF65-F5344CB8AC3E}">
        <p14:creationId xmlns:p14="http://schemas.microsoft.com/office/powerpoint/2010/main" val="30961530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35DCA5C-310B-B141-B80C-B7DE00A90D65}"/>
              </a:ext>
            </a:extLst>
          </p:cNvPr>
          <p:cNvSpPr>
            <a:spLocks noGrp="1"/>
          </p:cNvSpPr>
          <p:nvPr>
            <p:ph type="title"/>
          </p:nvPr>
        </p:nvSpPr>
        <p:spPr/>
        <p:txBody>
          <a:bodyPr/>
          <a:lstStyle/>
          <a:p>
            <a:pPr algn="ctr"/>
            <a:r>
              <a:rPr lang="tr-TR" b="1" dirty="0">
                <a:solidFill>
                  <a:srgbClr val="FF0000"/>
                </a:solidFill>
              </a:rPr>
              <a:t>Biyolojik Uyaranlara Duyarlı Miseller</a:t>
            </a:r>
          </a:p>
        </p:txBody>
      </p:sp>
      <p:sp>
        <p:nvSpPr>
          <p:cNvPr id="3" name="İçerik Yer Tutucusu 2">
            <a:extLst>
              <a:ext uri="{FF2B5EF4-FFF2-40B4-BE49-F238E27FC236}">
                <a16:creationId xmlns:a16="http://schemas.microsoft.com/office/drawing/2014/main" id="{E9F03D24-B60B-2A4C-B5F2-B43184A8EE4B}"/>
              </a:ext>
            </a:extLst>
          </p:cNvPr>
          <p:cNvSpPr>
            <a:spLocks noGrp="1"/>
          </p:cNvSpPr>
          <p:nvPr>
            <p:ph idx="1"/>
          </p:nvPr>
        </p:nvSpPr>
        <p:spPr/>
        <p:txBody>
          <a:bodyPr>
            <a:normAutofit/>
          </a:bodyPr>
          <a:lstStyle/>
          <a:p>
            <a:r>
              <a:rPr lang="tr-TR" dirty="0"/>
              <a:t>Bu miseller iç ve dış biyolojik uyaranlara duyarlıdır ve kontrol </a:t>
            </a:r>
            <a:r>
              <a:rPr lang="tr-TR" dirty="0" err="1"/>
              <a:t>eilebilir</a:t>
            </a:r>
            <a:r>
              <a:rPr lang="tr-TR" dirty="0"/>
              <a:t> sitemler olarak özellikle kanser terapisinde kullanılır.</a:t>
            </a:r>
          </a:p>
          <a:p>
            <a:r>
              <a:rPr lang="tr-TR" dirty="0"/>
              <a:t>Sıcaklık</a:t>
            </a:r>
          </a:p>
          <a:p>
            <a:r>
              <a:rPr lang="tr-TR" dirty="0" err="1"/>
              <a:t>pH</a:t>
            </a:r>
            <a:endParaRPr lang="tr-TR" dirty="0"/>
          </a:p>
          <a:p>
            <a:r>
              <a:rPr lang="tr-TR" dirty="0"/>
              <a:t>Enzimler</a:t>
            </a:r>
          </a:p>
          <a:p>
            <a:r>
              <a:rPr lang="tr-TR" dirty="0"/>
              <a:t>Ultrason</a:t>
            </a:r>
          </a:p>
          <a:p>
            <a:r>
              <a:rPr lang="tr-TR" dirty="0" err="1"/>
              <a:t>Polimerik</a:t>
            </a:r>
            <a:r>
              <a:rPr lang="tr-TR" dirty="0"/>
              <a:t> misellerin </a:t>
            </a:r>
            <a:r>
              <a:rPr lang="tr-TR" dirty="0" err="1"/>
              <a:t>hidrofil.k</a:t>
            </a:r>
            <a:r>
              <a:rPr lang="tr-TR" dirty="0"/>
              <a:t> yüzeyine </a:t>
            </a:r>
            <a:r>
              <a:rPr lang="tr-TR" dirty="0" err="1"/>
              <a:t>pH</a:t>
            </a:r>
            <a:r>
              <a:rPr lang="tr-TR" dirty="0"/>
              <a:t> veya sıcaklığa duyarlı </a:t>
            </a:r>
            <a:r>
              <a:rPr lang="tr-TR" dirty="0" err="1"/>
              <a:t>komponentlerin</a:t>
            </a:r>
            <a:r>
              <a:rPr lang="tr-TR" dirty="0"/>
              <a:t> bağlanması</a:t>
            </a:r>
          </a:p>
        </p:txBody>
      </p:sp>
    </p:spTree>
    <p:extLst>
      <p:ext uri="{BB962C8B-B14F-4D97-AF65-F5344CB8AC3E}">
        <p14:creationId xmlns:p14="http://schemas.microsoft.com/office/powerpoint/2010/main" val="16189735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8F82502-DD05-8D4E-A018-6AA7E7A8DF30}"/>
              </a:ext>
            </a:extLst>
          </p:cNvPr>
          <p:cNvSpPr>
            <a:spLocks noGrp="1"/>
          </p:cNvSpPr>
          <p:nvPr>
            <p:ph type="title"/>
          </p:nvPr>
        </p:nvSpPr>
        <p:spPr/>
        <p:txBody>
          <a:bodyPr/>
          <a:lstStyle/>
          <a:p>
            <a:pPr algn="ctr"/>
            <a:r>
              <a:rPr lang="tr-TR" dirty="0" err="1">
                <a:solidFill>
                  <a:srgbClr val="FF0000"/>
                </a:solidFill>
              </a:rPr>
              <a:t>pH’a</a:t>
            </a:r>
            <a:r>
              <a:rPr lang="tr-TR" dirty="0">
                <a:solidFill>
                  <a:srgbClr val="FF0000"/>
                </a:solidFill>
              </a:rPr>
              <a:t> duyarlı </a:t>
            </a:r>
            <a:r>
              <a:rPr lang="tr-TR" dirty="0" err="1">
                <a:solidFill>
                  <a:srgbClr val="FF0000"/>
                </a:solidFill>
              </a:rPr>
              <a:t>Polimerik</a:t>
            </a:r>
            <a:r>
              <a:rPr lang="tr-TR" dirty="0">
                <a:solidFill>
                  <a:srgbClr val="FF0000"/>
                </a:solidFill>
              </a:rPr>
              <a:t> Miseller</a:t>
            </a:r>
          </a:p>
        </p:txBody>
      </p:sp>
      <p:sp>
        <p:nvSpPr>
          <p:cNvPr id="3" name="İçerik Yer Tutucusu 2">
            <a:extLst>
              <a:ext uri="{FF2B5EF4-FFF2-40B4-BE49-F238E27FC236}">
                <a16:creationId xmlns:a16="http://schemas.microsoft.com/office/drawing/2014/main" id="{83E9AB38-495B-274F-BA54-350411B2E0CC}"/>
              </a:ext>
            </a:extLst>
          </p:cNvPr>
          <p:cNvSpPr>
            <a:spLocks noGrp="1"/>
          </p:cNvSpPr>
          <p:nvPr>
            <p:ph idx="1"/>
          </p:nvPr>
        </p:nvSpPr>
        <p:spPr/>
        <p:txBody>
          <a:bodyPr/>
          <a:lstStyle/>
          <a:p>
            <a:pPr>
              <a:lnSpc>
                <a:spcPct val="150000"/>
              </a:lnSpc>
            </a:pPr>
            <a:r>
              <a:rPr lang="tr-TR" dirty="0"/>
              <a:t>İki şekilde gerçekleşebilir:</a:t>
            </a:r>
          </a:p>
          <a:p>
            <a:pPr>
              <a:lnSpc>
                <a:spcPct val="150000"/>
              </a:lnSpc>
            </a:pPr>
            <a:r>
              <a:rPr lang="tr-TR" dirty="0"/>
              <a:t>Bunlardan ilki </a:t>
            </a:r>
            <a:r>
              <a:rPr lang="tr-TR" dirty="0" err="1"/>
              <a:t>Hidrazon</a:t>
            </a:r>
            <a:r>
              <a:rPr lang="tr-TR" dirty="0"/>
              <a:t>, </a:t>
            </a:r>
            <a:r>
              <a:rPr lang="tr-TR" dirty="0" err="1"/>
              <a:t>cis-acotinyl</a:t>
            </a:r>
            <a:r>
              <a:rPr lang="tr-TR" dirty="0"/>
              <a:t> ve </a:t>
            </a:r>
            <a:r>
              <a:rPr lang="tr-TR" dirty="0" err="1"/>
              <a:t>asetal</a:t>
            </a:r>
            <a:r>
              <a:rPr lang="tr-TR" dirty="0"/>
              <a:t> bağlarla hazırlanan polimer ilaç </a:t>
            </a:r>
            <a:r>
              <a:rPr lang="tr-TR" dirty="0" err="1"/>
              <a:t>konjugatları</a:t>
            </a:r>
            <a:endParaRPr lang="tr-TR" dirty="0"/>
          </a:p>
          <a:p>
            <a:pPr>
              <a:lnSpc>
                <a:spcPct val="150000"/>
              </a:lnSpc>
            </a:pPr>
            <a:r>
              <a:rPr lang="tr-TR" dirty="0"/>
              <a:t>Bu bağlar </a:t>
            </a:r>
            <a:r>
              <a:rPr lang="tr-TR" b="1" dirty="0" err="1">
                <a:solidFill>
                  <a:srgbClr val="7030A0"/>
                </a:solidFill>
              </a:rPr>
              <a:t>nötral</a:t>
            </a:r>
            <a:r>
              <a:rPr lang="tr-TR" b="1" dirty="0">
                <a:solidFill>
                  <a:srgbClr val="7030A0"/>
                </a:solidFill>
              </a:rPr>
              <a:t> ve alkali </a:t>
            </a:r>
            <a:r>
              <a:rPr lang="tr-TR" b="1" dirty="0" err="1">
                <a:solidFill>
                  <a:srgbClr val="7030A0"/>
                </a:solidFill>
              </a:rPr>
              <a:t>pH’da</a:t>
            </a:r>
            <a:r>
              <a:rPr lang="tr-TR" b="1" dirty="0">
                <a:solidFill>
                  <a:srgbClr val="7030A0"/>
                </a:solidFill>
              </a:rPr>
              <a:t> stabildir ancak asidik </a:t>
            </a:r>
            <a:r>
              <a:rPr lang="tr-TR" b="1" dirty="0" err="1">
                <a:solidFill>
                  <a:srgbClr val="7030A0"/>
                </a:solidFill>
              </a:rPr>
              <a:t>pH’da</a:t>
            </a:r>
            <a:r>
              <a:rPr lang="tr-TR" b="1" dirty="0">
                <a:solidFill>
                  <a:srgbClr val="7030A0"/>
                </a:solidFill>
              </a:rPr>
              <a:t> </a:t>
            </a:r>
            <a:r>
              <a:rPr lang="tr-TR" b="1" dirty="0" err="1">
                <a:solidFill>
                  <a:srgbClr val="7030A0"/>
                </a:solidFill>
              </a:rPr>
              <a:t>hidrolitik</a:t>
            </a:r>
            <a:r>
              <a:rPr lang="tr-TR" b="1" dirty="0">
                <a:solidFill>
                  <a:srgbClr val="7030A0"/>
                </a:solidFill>
              </a:rPr>
              <a:t> </a:t>
            </a:r>
            <a:r>
              <a:rPr lang="tr-TR" b="1" dirty="0" err="1">
                <a:solidFill>
                  <a:srgbClr val="7030A0"/>
                </a:solidFill>
              </a:rPr>
              <a:t>klavaja</a:t>
            </a:r>
            <a:r>
              <a:rPr lang="tr-TR" b="1" dirty="0">
                <a:solidFill>
                  <a:srgbClr val="7030A0"/>
                </a:solidFill>
              </a:rPr>
              <a:t> uğrar</a:t>
            </a:r>
          </a:p>
        </p:txBody>
      </p:sp>
    </p:spTree>
    <p:extLst>
      <p:ext uri="{BB962C8B-B14F-4D97-AF65-F5344CB8AC3E}">
        <p14:creationId xmlns:p14="http://schemas.microsoft.com/office/powerpoint/2010/main" val="732974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BF6EBE6-7393-7A43-8627-C0CE2FC39E60}"/>
              </a:ext>
            </a:extLst>
          </p:cNvPr>
          <p:cNvSpPr>
            <a:spLocks noGrp="1"/>
          </p:cNvSpPr>
          <p:nvPr>
            <p:ph type="title"/>
          </p:nvPr>
        </p:nvSpPr>
        <p:spPr/>
        <p:txBody>
          <a:bodyPr/>
          <a:lstStyle/>
          <a:p>
            <a:pPr algn="ctr"/>
            <a:r>
              <a:rPr lang="tr-TR" b="1" dirty="0" err="1">
                <a:solidFill>
                  <a:srgbClr val="FF0000"/>
                </a:solidFill>
              </a:rPr>
              <a:t>pH’a</a:t>
            </a:r>
            <a:r>
              <a:rPr lang="tr-TR" b="1" dirty="0">
                <a:solidFill>
                  <a:srgbClr val="FF0000"/>
                </a:solidFill>
              </a:rPr>
              <a:t> duyarlı </a:t>
            </a:r>
            <a:r>
              <a:rPr lang="tr-TR" b="1" dirty="0" err="1">
                <a:solidFill>
                  <a:srgbClr val="FF0000"/>
                </a:solidFill>
              </a:rPr>
              <a:t>Polimerik</a:t>
            </a:r>
            <a:r>
              <a:rPr lang="tr-TR" b="1" dirty="0">
                <a:solidFill>
                  <a:srgbClr val="FF0000"/>
                </a:solidFill>
              </a:rPr>
              <a:t> Miseller</a:t>
            </a:r>
          </a:p>
        </p:txBody>
      </p:sp>
      <p:sp>
        <p:nvSpPr>
          <p:cNvPr id="3" name="İçerik Yer Tutucusu 2">
            <a:extLst>
              <a:ext uri="{FF2B5EF4-FFF2-40B4-BE49-F238E27FC236}">
                <a16:creationId xmlns:a16="http://schemas.microsoft.com/office/drawing/2014/main" id="{615C3829-0696-6F45-8DA9-A63BF19DE0DB}"/>
              </a:ext>
            </a:extLst>
          </p:cNvPr>
          <p:cNvSpPr>
            <a:spLocks noGrp="1"/>
          </p:cNvSpPr>
          <p:nvPr>
            <p:ph idx="1"/>
          </p:nvPr>
        </p:nvSpPr>
        <p:spPr/>
        <p:txBody>
          <a:bodyPr/>
          <a:lstStyle/>
          <a:p>
            <a:pPr algn="just">
              <a:lnSpc>
                <a:spcPct val="150000"/>
              </a:lnSpc>
            </a:pPr>
            <a:r>
              <a:rPr lang="tr-TR" dirty="0"/>
              <a:t>Diğer bir strateji amin veya karboksil grubu içeren kontrol edilebilir kopolimerler kullanılarak misel hazırlanmasıdır</a:t>
            </a:r>
          </a:p>
          <a:p>
            <a:pPr algn="just">
              <a:lnSpc>
                <a:spcPct val="150000"/>
              </a:lnSpc>
            </a:pPr>
            <a:r>
              <a:rPr lang="tr-TR" dirty="0" err="1"/>
              <a:t>pH’a</a:t>
            </a:r>
            <a:r>
              <a:rPr lang="tr-TR" dirty="0"/>
              <a:t> duyarlı polimerler düşük </a:t>
            </a:r>
            <a:r>
              <a:rPr lang="tr-TR" dirty="0" err="1"/>
              <a:t>pH’da</a:t>
            </a:r>
            <a:r>
              <a:rPr lang="tr-TR" dirty="0"/>
              <a:t> </a:t>
            </a:r>
            <a:r>
              <a:rPr lang="tr-TR" dirty="0" err="1"/>
              <a:t>protonlanır</a:t>
            </a:r>
            <a:r>
              <a:rPr lang="tr-TR" dirty="0"/>
              <a:t> ve bu durum polimerin parçalanmasına ve içerdiği ilacı bırakmasına neden olur</a:t>
            </a:r>
          </a:p>
        </p:txBody>
      </p:sp>
    </p:spTree>
    <p:extLst>
      <p:ext uri="{BB962C8B-B14F-4D97-AF65-F5344CB8AC3E}">
        <p14:creationId xmlns:p14="http://schemas.microsoft.com/office/powerpoint/2010/main" val="18760198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D275BCE0-0855-2A4C-A4FA-A84A533E3165}"/>
              </a:ext>
            </a:extLst>
          </p:cNvPr>
          <p:cNvSpPr>
            <a:spLocks noGrp="1"/>
          </p:cNvSpPr>
          <p:nvPr>
            <p:ph idx="1"/>
          </p:nvPr>
        </p:nvSpPr>
        <p:spPr/>
        <p:txBody>
          <a:bodyPr/>
          <a:lstStyle/>
          <a:p>
            <a:pPr algn="just">
              <a:lnSpc>
                <a:spcPct val="150000"/>
              </a:lnSpc>
            </a:pPr>
            <a:r>
              <a:rPr lang="tr-TR" dirty="0" err="1"/>
              <a:t>Protonlanan</a:t>
            </a:r>
            <a:r>
              <a:rPr lang="tr-TR" dirty="0"/>
              <a:t> polimerlere örnek olarak </a:t>
            </a:r>
            <a:r>
              <a:rPr lang="tr-TR" dirty="0" err="1"/>
              <a:t>poly</a:t>
            </a:r>
            <a:r>
              <a:rPr lang="tr-TR" dirty="0"/>
              <a:t>(</a:t>
            </a:r>
            <a:r>
              <a:rPr lang="tr-TR" dirty="0" err="1"/>
              <a:t>histidine</a:t>
            </a:r>
            <a:r>
              <a:rPr lang="tr-TR" dirty="0"/>
              <a:t>) (</a:t>
            </a:r>
            <a:r>
              <a:rPr lang="tr-TR" dirty="0" err="1"/>
              <a:t>polyHis</a:t>
            </a:r>
            <a:r>
              <a:rPr lang="tr-TR" dirty="0"/>
              <a:t>), </a:t>
            </a:r>
            <a:r>
              <a:rPr lang="tr-TR" dirty="0" err="1"/>
              <a:t>poly</a:t>
            </a:r>
            <a:r>
              <a:rPr lang="tr-TR" dirty="0"/>
              <a:t>(</a:t>
            </a:r>
            <a:r>
              <a:rPr lang="tr-TR" dirty="0" err="1"/>
              <a:t>acrylic</a:t>
            </a:r>
            <a:r>
              <a:rPr lang="tr-TR" dirty="0"/>
              <a:t> </a:t>
            </a:r>
            <a:r>
              <a:rPr lang="tr-TR" dirty="0" err="1"/>
              <a:t>acid</a:t>
            </a:r>
            <a:r>
              <a:rPr lang="tr-TR" dirty="0"/>
              <a:t>) </a:t>
            </a:r>
            <a:r>
              <a:rPr lang="tr-TR" dirty="0" err="1"/>
              <a:t>and</a:t>
            </a:r>
            <a:r>
              <a:rPr lang="tr-TR" dirty="0"/>
              <a:t> </a:t>
            </a:r>
            <a:r>
              <a:rPr lang="tr-TR" dirty="0" err="1"/>
              <a:t>poly-sulfonamide</a:t>
            </a:r>
            <a:r>
              <a:rPr lang="tr-TR" dirty="0"/>
              <a:t> verilebilir.</a:t>
            </a:r>
          </a:p>
          <a:p>
            <a:pPr algn="just">
              <a:lnSpc>
                <a:spcPct val="150000"/>
              </a:lnSpc>
            </a:pPr>
            <a:r>
              <a:rPr lang="tr-TR" dirty="0" err="1"/>
              <a:t>PolyHis</a:t>
            </a:r>
            <a:r>
              <a:rPr lang="tr-TR" dirty="0"/>
              <a:t> </a:t>
            </a:r>
            <a:r>
              <a:rPr lang="tr-TR" b="1" dirty="0">
                <a:solidFill>
                  <a:srgbClr val="7030A0"/>
                </a:solidFill>
              </a:rPr>
              <a:t>en temel </a:t>
            </a:r>
            <a:r>
              <a:rPr lang="tr-TR" b="1" dirty="0" err="1">
                <a:solidFill>
                  <a:srgbClr val="7030A0"/>
                </a:solidFill>
              </a:rPr>
              <a:t>pH</a:t>
            </a:r>
            <a:r>
              <a:rPr lang="tr-TR" b="1" dirty="0">
                <a:solidFill>
                  <a:srgbClr val="7030A0"/>
                </a:solidFill>
              </a:rPr>
              <a:t>-duyarlı </a:t>
            </a:r>
            <a:r>
              <a:rPr lang="tr-TR" b="1" dirty="0" err="1">
                <a:solidFill>
                  <a:srgbClr val="7030A0"/>
                </a:solidFill>
              </a:rPr>
              <a:t>polymerden</a:t>
            </a:r>
            <a:r>
              <a:rPr lang="tr-TR" b="1" dirty="0">
                <a:solidFill>
                  <a:srgbClr val="7030A0"/>
                </a:solidFill>
              </a:rPr>
              <a:t> birdir. İçerdiği </a:t>
            </a:r>
            <a:r>
              <a:rPr lang="tr-TR" b="1" dirty="0" err="1">
                <a:solidFill>
                  <a:srgbClr val="7030A0"/>
                </a:solidFill>
              </a:rPr>
              <a:t>imidazol</a:t>
            </a:r>
            <a:r>
              <a:rPr lang="tr-TR" b="1" dirty="0">
                <a:solidFill>
                  <a:srgbClr val="7030A0"/>
                </a:solidFill>
              </a:rPr>
              <a:t> halkası bu polimere </a:t>
            </a:r>
            <a:r>
              <a:rPr lang="tr-TR" b="1" dirty="0" err="1">
                <a:solidFill>
                  <a:srgbClr val="7030A0"/>
                </a:solidFill>
              </a:rPr>
              <a:t>pH</a:t>
            </a:r>
            <a:r>
              <a:rPr lang="tr-TR" b="1" dirty="0">
                <a:solidFill>
                  <a:srgbClr val="7030A0"/>
                </a:solidFill>
              </a:rPr>
              <a:t> duyarlı </a:t>
            </a:r>
            <a:r>
              <a:rPr lang="tr-TR" b="1" dirty="0" err="1">
                <a:solidFill>
                  <a:srgbClr val="7030A0"/>
                </a:solidFill>
              </a:rPr>
              <a:t>amfoterik</a:t>
            </a:r>
            <a:r>
              <a:rPr lang="tr-TR" b="1" dirty="0">
                <a:solidFill>
                  <a:srgbClr val="7030A0"/>
                </a:solidFill>
              </a:rPr>
              <a:t> özellik kazandırır</a:t>
            </a:r>
          </a:p>
        </p:txBody>
      </p:sp>
      <p:sp>
        <p:nvSpPr>
          <p:cNvPr id="4" name="Başlık 1">
            <a:extLst>
              <a:ext uri="{FF2B5EF4-FFF2-40B4-BE49-F238E27FC236}">
                <a16:creationId xmlns:a16="http://schemas.microsoft.com/office/drawing/2014/main" id="{619ACCB8-3980-D24C-89A6-A885127E37BE}"/>
              </a:ext>
            </a:extLst>
          </p:cNvPr>
          <p:cNvSpPr>
            <a:spLocks noGrp="1"/>
          </p:cNvSpPr>
          <p:nvPr>
            <p:ph type="title"/>
          </p:nvPr>
        </p:nvSpPr>
        <p:spPr/>
        <p:txBody>
          <a:bodyPr/>
          <a:lstStyle/>
          <a:p>
            <a:pPr algn="ctr"/>
            <a:r>
              <a:rPr lang="tr-TR" b="1" dirty="0" err="1">
                <a:solidFill>
                  <a:srgbClr val="FF0000"/>
                </a:solidFill>
              </a:rPr>
              <a:t>pH’a</a:t>
            </a:r>
            <a:r>
              <a:rPr lang="tr-TR" b="1" dirty="0">
                <a:solidFill>
                  <a:srgbClr val="FF0000"/>
                </a:solidFill>
              </a:rPr>
              <a:t> duyarlı </a:t>
            </a:r>
            <a:r>
              <a:rPr lang="tr-TR" b="1" dirty="0" err="1">
                <a:solidFill>
                  <a:srgbClr val="FF0000"/>
                </a:solidFill>
              </a:rPr>
              <a:t>Polimerik</a:t>
            </a:r>
            <a:r>
              <a:rPr lang="tr-TR" b="1" dirty="0">
                <a:solidFill>
                  <a:srgbClr val="FF0000"/>
                </a:solidFill>
              </a:rPr>
              <a:t> Miseller</a:t>
            </a:r>
          </a:p>
        </p:txBody>
      </p:sp>
    </p:spTree>
    <p:extLst>
      <p:ext uri="{BB962C8B-B14F-4D97-AF65-F5344CB8AC3E}">
        <p14:creationId xmlns:p14="http://schemas.microsoft.com/office/powerpoint/2010/main" val="5934561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066C0216-99E6-0345-A4F4-23FD813443DD}"/>
              </a:ext>
            </a:extLst>
          </p:cNvPr>
          <p:cNvSpPr>
            <a:spLocks noGrp="1"/>
          </p:cNvSpPr>
          <p:nvPr>
            <p:ph idx="1"/>
          </p:nvPr>
        </p:nvSpPr>
        <p:spPr/>
        <p:txBody>
          <a:bodyPr/>
          <a:lstStyle/>
          <a:p>
            <a:pPr algn="just">
              <a:lnSpc>
                <a:spcPct val="150000"/>
              </a:lnSpc>
            </a:pPr>
            <a:r>
              <a:rPr lang="tr-TR" dirty="0"/>
              <a:t>Örneğin PLA-</a:t>
            </a:r>
            <a:r>
              <a:rPr lang="tr-TR" i="1" dirty="0"/>
              <a:t>b-</a:t>
            </a:r>
            <a:r>
              <a:rPr lang="tr-TR" dirty="0"/>
              <a:t>PEG-</a:t>
            </a:r>
            <a:r>
              <a:rPr lang="tr-TR" i="1" dirty="0"/>
              <a:t>b</a:t>
            </a:r>
            <a:r>
              <a:rPr lang="tr-TR" dirty="0"/>
              <a:t>-</a:t>
            </a:r>
            <a:r>
              <a:rPr lang="tr-TR" dirty="0" err="1"/>
              <a:t>polyHis</a:t>
            </a:r>
            <a:r>
              <a:rPr lang="tr-TR" dirty="0"/>
              <a:t> </a:t>
            </a:r>
            <a:r>
              <a:rPr lang="tr-TR" dirty="0" err="1"/>
              <a:t>triblok</a:t>
            </a:r>
            <a:r>
              <a:rPr lang="tr-TR" dirty="0"/>
              <a:t> kopolimerinden oluşan miselin içerdiği </a:t>
            </a:r>
            <a:r>
              <a:rPr lang="tr-TR" dirty="0" err="1"/>
              <a:t>Doxorubusin</a:t>
            </a:r>
            <a:r>
              <a:rPr lang="tr-TR" dirty="0"/>
              <a:t> ilacını </a:t>
            </a:r>
            <a:r>
              <a:rPr lang="tr-TR" dirty="0" err="1"/>
              <a:t>pH</a:t>
            </a:r>
            <a:r>
              <a:rPr lang="tr-TR" dirty="0"/>
              <a:t> 6.8’de %60, </a:t>
            </a:r>
            <a:r>
              <a:rPr lang="tr-TR" dirty="0" err="1"/>
              <a:t>pH</a:t>
            </a:r>
            <a:r>
              <a:rPr lang="tr-TR" dirty="0"/>
              <a:t> 6.0’da %74. oranında saldığı tespit edilmiştir.</a:t>
            </a:r>
          </a:p>
          <a:p>
            <a:pPr algn="just">
              <a:lnSpc>
                <a:spcPct val="150000"/>
              </a:lnSpc>
            </a:pPr>
            <a:r>
              <a:rPr lang="tr-TR" dirty="0" err="1"/>
              <a:t>pH</a:t>
            </a:r>
            <a:r>
              <a:rPr lang="tr-TR" dirty="0"/>
              <a:t> 7.4’de ise salınan ilaç miktarı çok çok düşüktür.  </a:t>
            </a:r>
          </a:p>
        </p:txBody>
      </p:sp>
      <p:sp>
        <p:nvSpPr>
          <p:cNvPr id="4" name="Başlık 1">
            <a:extLst>
              <a:ext uri="{FF2B5EF4-FFF2-40B4-BE49-F238E27FC236}">
                <a16:creationId xmlns:a16="http://schemas.microsoft.com/office/drawing/2014/main" id="{D685C276-67EE-404D-BD52-6F1848DCF83F}"/>
              </a:ext>
            </a:extLst>
          </p:cNvPr>
          <p:cNvSpPr>
            <a:spLocks noGrp="1"/>
          </p:cNvSpPr>
          <p:nvPr>
            <p:ph type="title"/>
          </p:nvPr>
        </p:nvSpPr>
        <p:spPr/>
        <p:txBody>
          <a:bodyPr/>
          <a:lstStyle/>
          <a:p>
            <a:pPr algn="ctr"/>
            <a:r>
              <a:rPr lang="tr-TR" b="1" dirty="0" err="1">
                <a:solidFill>
                  <a:srgbClr val="FF0000"/>
                </a:solidFill>
              </a:rPr>
              <a:t>pH’a</a:t>
            </a:r>
            <a:r>
              <a:rPr lang="tr-TR" b="1" dirty="0">
                <a:solidFill>
                  <a:srgbClr val="FF0000"/>
                </a:solidFill>
              </a:rPr>
              <a:t> duyarlı </a:t>
            </a:r>
            <a:r>
              <a:rPr lang="tr-TR" b="1" dirty="0" err="1">
                <a:solidFill>
                  <a:srgbClr val="FF0000"/>
                </a:solidFill>
              </a:rPr>
              <a:t>Polimerik</a:t>
            </a:r>
            <a:r>
              <a:rPr lang="tr-TR" b="1" dirty="0">
                <a:solidFill>
                  <a:srgbClr val="FF0000"/>
                </a:solidFill>
              </a:rPr>
              <a:t> Miseller</a:t>
            </a:r>
          </a:p>
        </p:txBody>
      </p:sp>
    </p:spTree>
    <p:extLst>
      <p:ext uri="{BB962C8B-B14F-4D97-AF65-F5344CB8AC3E}">
        <p14:creationId xmlns:p14="http://schemas.microsoft.com/office/powerpoint/2010/main" val="2159076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DC5E4F-BE4A-D945-9B80-06FF36B7950C}"/>
              </a:ext>
            </a:extLst>
          </p:cNvPr>
          <p:cNvSpPr>
            <a:spLocks noGrp="1"/>
          </p:cNvSpPr>
          <p:nvPr>
            <p:ph type="title"/>
          </p:nvPr>
        </p:nvSpPr>
        <p:spPr/>
        <p:txBody>
          <a:bodyPr/>
          <a:lstStyle/>
          <a:p>
            <a:pPr algn="ctr"/>
            <a:r>
              <a:rPr lang="tr-TR" b="1" dirty="0" err="1">
                <a:solidFill>
                  <a:srgbClr val="FF0000"/>
                </a:solidFill>
              </a:rPr>
              <a:t>pH’a</a:t>
            </a:r>
            <a:r>
              <a:rPr lang="tr-TR" b="1" dirty="0">
                <a:solidFill>
                  <a:srgbClr val="FF0000"/>
                </a:solidFill>
              </a:rPr>
              <a:t> duyarlı </a:t>
            </a:r>
            <a:r>
              <a:rPr lang="tr-TR" b="1" dirty="0" err="1">
                <a:solidFill>
                  <a:srgbClr val="FF0000"/>
                </a:solidFill>
              </a:rPr>
              <a:t>Polimerik</a:t>
            </a:r>
            <a:r>
              <a:rPr lang="tr-TR" b="1" dirty="0">
                <a:solidFill>
                  <a:srgbClr val="FF0000"/>
                </a:solidFill>
              </a:rPr>
              <a:t> Miseller</a:t>
            </a:r>
            <a:endParaRPr lang="tr-TR" dirty="0"/>
          </a:p>
        </p:txBody>
      </p:sp>
      <p:sp>
        <p:nvSpPr>
          <p:cNvPr id="3" name="İçerik Yer Tutucusu 2">
            <a:extLst>
              <a:ext uri="{FF2B5EF4-FFF2-40B4-BE49-F238E27FC236}">
                <a16:creationId xmlns:a16="http://schemas.microsoft.com/office/drawing/2014/main" id="{FE1C0C19-C1EC-8F4A-B200-E3BDD29CC0C9}"/>
              </a:ext>
            </a:extLst>
          </p:cNvPr>
          <p:cNvSpPr>
            <a:spLocks noGrp="1"/>
          </p:cNvSpPr>
          <p:nvPr>
            <p:ph idx="1"/>
          </p:nvPr>
        </p:nvSpPr>
        <p:spPr/>
        <p:txBody>
          <a:bodyPr>
            <a:normAutofit/>
          </a:bodyPr>
          <a:lstStyle/>
          <a:p>
            <a:r>
              <a:rPr lang="tr-TR" dirty="0"/>
              <a:t>Başka bir çalışmada </a:t>
            </a:r>
            <a:r>
              <a:rPr lang="tr-TR" dirty="0" err="1"/>
              <a:t>polygalacturonic</a:t>
            </a:r>
            <a:r>
              <a:rPr lang="tr-TR" dirty="0"/>
              <a:t> </a:t>
            </a:r>
            <a:r>
              <a:rPr lang="tr-TR" dirty="0" err="1"/>
              <a:t>acid</a:t>
            </a:r>
            <a:r>
              <a:rPr lang="tr-TR" dirty="0"/>
              <a:t> (</a:t>
            </a:r>
            <a:r>
              <a:rPr lang="tr-TR" dirty="0" err="1"/>
              <a:t>PgA</a:t>
            </a:r>
            <a:r>
              <a:rPr lang="tr-TR" dirty="0"/>
              <a:t>) kullanılarak </a:t>
            </a:r>
            <a:r>
              <a:rPr lang="tr-TR" dirty="0" err="1"/>
              <a:t>PgA</a:t>
            </a:r>
            <a:r>
              <a:rPr lang="tr-TR" dirty="0"/>
              <a:t>-PAA </a:t>
            </a:r>
            <a:r>
              <a:rPr lang="tr-TR" dirty="0" err="1"/>
              <a:t>kompozit</a:t>
            </a:r>
            <a:r>
              <a:rPr lang="tr-TR" dirty="0"/>
              <a:t> miselleri hazırlanmıştır. </a:t>
            </a:r>
          </a:p>
          <a:p>
            <a:r>
              <a:rPr lang="tr-TR" dirty="0"/>
              <a:t> </a:t>
            </a:r>
            <a:r>
              <a:rPr lang="tr-TR" dirty="0" err="1"/>
              <a:t>PgA</a:t>
            </a:r>
            <a:r>
              <a:rPr lang="tr-TR" dirty="0"/>
              <a:t> </a:t>
            </a:r>
            <a:r>
              <a:rPr lang="tr-TR" dirty="0" err="1"/>
              <a:t>hidrofobik</a:t>
            </a:r>
            <a:r>
              <a:rPr lang="tr-TR" dirty="0"/>
              <a:t> özellikleri nedeniyle mide asidik ortamında çözünmezken, kolonun </a:t>
            </a:r>
            <a:r>
              <a:rPr lang="tr-TR" dirty="0" err="1"/>
              <a:t>pH’sında</a:t>
            </a:r>
            <a:r>
              <a:rPr lang="tr-TR" dirty="0"/>
              <a:t> çözünebilmektedir. </a:t>
            </a:r>
          </a:p>
          <a:p>
            <a:r>
              <a:rPr lang="tr-TR" dirty="0"/>
              <a:t>Miselin bu özelliği </a:t>
            </a:r>
            <a:r>
              <a:rPr lang="tr-TR" dirty="0" err="1"/>
              <a:t>gastrointestinal</a:t>
            </a:r>
            <a:r>
              <a:rPr lang="tr-TR" dirty="0"/>
              <a:t> sistemin </a:t>
            </a:r>
            <a:r>
              <a:rPr lang="tr-TR" dirty="0" err="1"/>
              <a:t>pH</a:t>
            </a:r>
            <a:r>
              <a:rPr lang="tr-TR" dirty="0"/>
              <a:t> değişikliklerine cevap verme özelliği kazandırmıştır.</a:t>
            </a:r>
          </a:p>
          <a:p>
            <a:r>
              <a:rPr lang="tr-TR" dirty="0"/>
              <a:t>Bu miseller alkalin </a:t>
            </a:r>
            <a:r>
              <a:rPr lang="tr-TR" dirty="0" err="1"/>
              <a:t>pH’da</a:t>
            </a:r>
            <a:r>
              <a:rPr lang="tr-TR" dirty="0"/>
              <a:t> şişmekte, asidik </a:t>
            </a:r>
            <a:r>
              <a:rPr lang="tr-TR" dirty="0" err="1"/>
              <a:t>pH’da</a:t>
            </a:r>
            <a:r>
              <a:rPr lang="tr-TR" dirty="0"/>
              <a:t> büzüşmektedir. Bu şekilde </a:t>
            </a:r>
            <a:r>
              <a:rPr lang="tr-TR" dirty="0" err="1"/>
              <a:t>gastrointestinal</a:t>
            </a:r>
            <a:r>
              <a:rPr lang="tr-TR" dirty="0"/>
              <a:t> sistemden </a:t>
            </a:r>
            <a:r>
              <a:rPr lang="tr-TR" dirty="0" err="1"/>
              <a:t>bozunmadan</a:t>
            </a:r>
            <a:r>
              <a:rPr lang="tr-TR" dirty="0"/>
              <a:t> geçmektedir. </a:t>
            </a:r>
          </a:p>
        </p:txBody>
      </p:sp>
    </p:spTree>
    <p:extLst>
      <p:ext uri="{BB962C8B-B14F-4D97-AF65-F5344CB8AC3E}">
        <p14:creationId xmlns:p14="http://schemas.microsoft.com/office/powerpoint/2010/main" val="33409452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içeren bir resim&#10;&#10;Açıklama otomatik olarak oluşturuldu">
            <a:extLst>
              <a:ext uri="{FF2B5EF4-FFF2-40B4-BE49-F238E27FC236}">
                <a16:creationId xmlns:a16="http://schemas.microsoft.com/office/drawing/2014/main" id="{E972812A-789E-A042-B93D-CBDABA17D123}"/>
              </a:ext>
            </a:extLst>
          </p:cNvPr>
          <p:cNvPicPr>
            <a:picLocks noChangeAspect="1"/>
          </p:cNvPicPr>
          <p:nvPr/>
        </p:nvPicPr>
        <p:blipFill>
          <a:blip r:embed="rId2"/>
          <a:stretch>
            <a:fillRect/>
          </a:stretch>
        </p:blipFill>
        <p:spPr>
          <a:xfrm>
            <a:off x="2171837" y="0"/>
            <a:ext cx="7848325" cy="6858000"/>
          </a:xfrm>
          <a:prstGeom prst="rect">
            <a:avLst/>
          </a:prstGeom>
        </p:spPr>
      </p:pic>
    </p:spTree>
    <p:extLst>
      <p:ext uri="{BB962C8B-B14F-4D97-AF65-F5344CB8AC3E}">
        <p14:creationId xmlns:p14="http://schemas.microsoft.com/office/powerpoint/2010/main" val="26328110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metin içeren bir resim&#10;&#10;Açıklama otomatik olarak oluşturuldu">
            <a:extLst>
              <a:ext uri="{FF2B5EF4-FFF2-40B4-BE49-F238E27FC236}">
                <a16:creationId xmlns:a16="http://schemas.microsoft.com/office/drawing/2014/main" id="{EF2A7840-B590-8B45-B3C4-031C6E608DAB}"/>
              </a:ext>
            </a:extLst>
          </p:cNvPr>
          <p:cNvPicPr>
            <a:picLocks noChangeAspect="1"/>
          </p:cNvPicPr>
          <p:nvPr/>
        </p:nvPicPr>
        <p:blipFill>
          <a:blip r:embed="rId2"/>
          <a:stretch>
            <a:fillRect/>
          </a:stretch>
        </p:blipFill>
        <p:spPr>
          <a:xfrm>
            <a:off x="1375410" y="0"/>
            <a:ext cx="9441180" cy="6858000"/>
          </a:xfrm>
          <a:prstGeom prst="rect">
            <a:avLst/>
          </a:prstGeom>
        </p:spPr>
      </p:pic>
    </p:spTree>
    <p:extLst>
      <p:ext uri="{BB962C8B-B14F-4D97-AF65-F5344CB8AC3E}">
        <p14:creationId xmlns:p14="http://schemas.microsoft.com/office/powerpoint/2010/main" val="17022714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oturma, saat içeren bir resim&#10;&#10;Açıklama otomatik olarak oluşturuldu">
            <a:extLst>
              <a:ext uri="{FF2B5EF4-FFF2-40B4-BE49-F238E27FC236}">
                <a16:creationId xmlns:a16="http://schemas.microsoft.com/office/drawing/2014/main" id="{2D547E61-6596-2E44-BEB7-8E4CC98DC8F2}"/>
              </a:ext>
            </a:extLst>
          </p:cNvPr>
          <p:cNvPicPr>
            <a:picLocks noChangeAspect="1"/>
          </p:cNvPicPr>
          <p:nvPr/>
        </p:nvPicPr>
        <p:blipFill>
          <a:blip r:embed="rId2"/>
          <a:stretch>
            <a:fillRect/>
          </a:stretch>
        </p:blipFill>
        <p:spPr>
          <a:xfrm>
            <a:off x="1555750" y="781050"/>
            <a:ext cx="9080500" cy="5295900"/>
          </a:xfrm>
          <a:prstGeom prst="rect">
            <a:avLst/>
          </a:prstGeom>
        </p:spPr>
      </p:pic>
    </p:spTree>
    <p:extLst>
      <p:ext uri="{BB962C8B-B14F-4D97-AF65-F5344CB8AC3E}">
        <p14:creationId xmlns:p14="http://schemas.microsoft.com/office/powerpoint/2010/main" val="32184639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içeren bir resim&#10;&#10;Açıklama otomatik olarak oluşturuldu">
            <a:extLst>
              <a:ext uri="{FF2B5EF4-FFF2-40B4-BE49-F238E27FC236}">
                <a16:creationId xmlns:a16="http://schemas.microsoft.com/office/drawing/2014/main" id="{74981F71-59AC-DA4A-97D4-43B2B2D662E7}"/>
              </a:ext>
            </a:extLst>
          </p:cNvPr>
          <p:cNvPicPr>
            <a:picLocks noChangeAspect="1"/>
          </p:cNvPicPr>
          <p:nvPr/>
        </p:nvPicPr>
        <p:blipFill>
          <a:blip r:embed="rId2"/>
          <a:stretch>
            <a:fillRect/>
          </a:stretch>
        </p:blipFill>
        <p:spPr>
          <a:xfrm>
            <a:off x="1301750" y="1328738"/>
            <a:ext cx="9588500" cy="4800600"/>
          </a:xfrm>
          <a:prstGeom prst="rect">
            <a:avLst/>
          </a:prstGeom>
        </p:spPr>
      </p:pic>
      <p:sp>
        <p:nvSpPr>
          <p:cNvPr id="6" name="Metin kutusu 5">
            <a:extLst>
              <a:ext uri="{FF2B5EF4-FFF2-40B4-BE49-F238E27FC236}">
                <a16:creationId xmlns:a16="http://schemas.microsoft.com/office/drawing/2014/main" id="{A4E09A7F-7DB5-1448-BAFC-E8A98F9CA3DF}"/>
              </a:ext>
            </a:extLst>
          </p:cNvPr>
          <p:cNvSpPr txBox="1"/>
          <p:nvPr/>
        </p:nvSpPr>
        <p:spPr>
          <a:xfrm>
            <a:off x="698883" y="436274"/>
            <a:ext cx="10487025" cy="584775"/>
          </a:xfrm>
          <a:prstGeom prst="rect">
            <a:avLst/>
          </a:prstGeom>
          <a:noFill/>
        </p:spPr>
        <p:txBody>
          <a:bodyPr wrap="square" rtlCol="0">
            <a:spAutoFit/>
          </a:bodyPr>
          <a:lstStyle/>
          <a:p>
            <a:pPr algn="ctr"/>
            <a:r>
              <a:rPr lang="tr-TR" sz="3200" b="1" dirty="0">
                <a:solidFill>
                  <a:srgbClr val="FF0000"/>
                </a:solidFill>
              </a:rPr>
              <a:t>Misel Modifikasyonları</a:t>
            </a:r>
          </a:p>
        </p:txBody>
      </p:sp>
    </p:spTree>
    <p:extLst>
      <p:ext uri="{BB962C8B-B14F-4D97-AF65-F5344CB8AC3E}">
        <p14:creationId xmlns:p14="http://schemas.microsoft.com/office/powerpoint/2010/main" val="2630278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ED1E5B1-F84D-3C4B-A2AB-1488CFCF2DED}"/>
              </a:ext>
            </a:extLst>
          </p:cNvPr>
          <p:cNvSpPr>
            <a:spLocks noGrp="1"/>
          </p:cNvSpPr>
          <p:nvPr>
            <p:ph type="title"/>
          </p:nvPr>
        </p:nvSpPr>
        <p:spPr>
          <a:xfrm>
            <a:off x="793662" y="386930"/>
            <a:ext cx="10066122" cy="1298448"/>
          </a:xfrm>
        </p:spPr>
        <p:txBody>
          <a:bodyPr vert="horz" lIns="91440" tIns="45720" rIns="91440" bIns="45720" rtlCol="0" anchor="b">
            <a:normAutofit/>
          </a:bodyPr>
          <a:lstStyle/>
          <a:p>
            <a:r>
              <a:rPr lang="en-US" sz="4800"/>
              <a:t>Nanomiseller</a:t>
            </a:r>
          </a:p>
        </p:txBody>
      </p:sp>
      <p:sp>
        <p:nvSpPr>
          <p:cNvPr id="29" name="Rectangle 28">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çerik Yer Tutucusu 2">
            <a:extLst>
              <a:ext uri="{FF2B5EF4-FFF2-40B4-BE49-F238E27FC236}">
                <a16:creationId xmlns:a16="http://schemas.microsoft.com/office/drawing/2014/main" id="{277CBD41-51CF-2743-8D88-FF99ADAE9A0E}"/>
              </a:ext>
            </a:extLst>
          </p:cNvPr>
          <p:cNvSpPr txBox="1">
            <a:spLocks/>
          </p:cNvSpPr>
          <p:nvPr/>
        </p:nvSpPr>
        <p:spPr>
          <a:xfrm>
            <a:off x="793662" y="2239845"/>
            <a:ext cx="4530898" cy="3639450"/>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dirty="0"/>
          </a:p>
          <a:p>
            <a:pPr algn="just">
              <a:lnSpc>
                <a:spcPct val="150000"/>
              </a:lnSpc>
            </a:pPr>
            <a:r>
              <a:rPr lang="en-US" altLang="tr-TR" sz="2400" dirty="0"/>
              <a:t>Sulu </a:t>
            </a:r>
            <a:r>
              <a:rPr lang="en-US" altLang="tr-TR" sz="2400" dirty="0" err="1"/>
              <a:t>çözeltide</a:t>
            </a:r>
            <a:r>
              <a:rPr lang="en-US" altLang="tr-TR" sz="2400" dirty="0"/>
              <a:t>, </a:t>
            </a:r>
            <a:r>
              <a:rPr lang="en-US" altLang="tr-TR" sz="2400" dirty="0" err="1"/>
              <a:t>hidrofobik</a:t>
            </a:r>
            <a:r>
              <a:rPr lang="en-US" altLang="tr-TR" sz="2400" dirty="0"/>
              <a:t> </a:t>
            </a:r>
            <a:r>
              <a:rPr lang="en-US" altLang="tr-TR" sz="2400" dirty="0" err="1"/>
              <a:t>baş</a:t>
            </a:r>
            <a:r>
              <a:rPr lang="en-US" altLang="tr-TR" sz="2400" dirty="0"/>
              <a:t> </a:t>
            </a:r>
            <a:r>
              <a:rPr lang="en-US" altLang="tr-TR" sz="2400" dirty="0" err="1"/>
              <a:t>bölgeleri</a:t>
            </a:r>
            <a:r>
              <a:rPr lang="en-US" altLang="tr-TR" sz="2400" dirty="0"/>
              <a:t> </a:t>
            </a:r>
            <a:r>
              <a:rPr lang="en-US" altLang="tr-TR" sz="2400" dirty="0" err="1"/>
              <a:t>merkezde</a:t>
            </a:r>
            <a:r>
              <a:rPr lang="en-US" altLang="tr-TR" sz="2400" dirty="0"/>
              <a:t> top </a:t>
            </a:r>
            <a:r>
              <a:rPr lang="en-US" altLang="tr-TR" sz="2400" dirty="0" err="1"/>
              <a:t>benzeri</a:t>
            </a:r>
            <a:r>
              <a:rPr lang="en-US" altLang="tr-TR" sz="2400" dirty="0"/>
              <a:t> </a:t>
            </a:r>
            <a:r>
              <a:rPr lang="en-US" altLang="tr-TR" sz="2400" dirty="0" err="1"/>
              <a:t>bir</a:t>
            </a:r>
            <a:r>
              <a:rPr lang="en-US" altLang="tr-TR" sz="2400" dirty="0"/>
              <a:t> </a:t>
            </a:r>
            <a:r>
              <a:rPr lang="en-US" altLang="tr-TR" sz="2400" dirty="0" err="1"/>
              <a:t>yapı</a:t>
            </a:r>
            <a:r>
              <a:rPr lang="en-US" altLang="tr-TR" sz="2400" dirty="0"/>
              <a:t> </a:t>
            </a:r>
            <a:r>
              <a:rPr lang="en-US" altLang="tr-TR" sz="2400" dirty="0" err="1"/>
              <a:t>oluşturken</a:t>
            </a:r>
            <a:r>
              <a:rPr lang="en-US" altLang="tr-TR" sz="2400" dirty="0"/>
              <a:t>, </a:t>
            </a:r>
            <a:r>
              <a:rPr lang="en-US" altLang="tr-TR" sz="2400" b="1" u="sng" dirty="0" err="1">
                <a:solidFill>
                  <a:srgbClr val="7030A0"/>
                </a:solidFill>
              </a:rPr>
              <a:t>bu</a:t>
            </a:r>
            <a:r>
              <a:rPr lang="en-US" altLang="tr-TR" sz="2400" b="1" u="sng" dirty="0">
                <a:solidFill>
                  <a:srgbClr val="7030A0"/>
                </a:solidFill>
              </a:rPr>
              <a:t> </a:t>
            </a:r>
            <a:r>
              <a:rPr lang="en-US" altLang="tr-TR" sz="2400" b="1" u="sng" dirty="0" err="1">
                <a:solidFill>
                  <a:srgbClr val="7030A0"/>
                </a:solidFill>
              </a:rPr>
              <a:t>yapının</a:t>
            </a:r>
            <a:r>
              <a:rPr lang="en-US" altLang="tr-TR" sz="2400" b="1" u="sng" dirty="0">
                <a:solidFill>
                  <a:srgbClr val="7030A0"/>
                </a:solidFill>
              </a:rPr>
              <a:t> </a:t>
            </a:r>
            <a:r>
              <a:rPr lang="en-US" altLang="tr-TR" sz="2400" b="1" u="sng" dirty="0" err="1">
                <a:solidFill>
                  <a:srgbClr val="7030A0"/>
                </a:solidFill>
              </a:rPr>
              <a:t>çevresi</a:t>
            </a:r>
            <a:r>
              <a:rPr lang="en-US" altLang="tr-TR" sz="2400" b="1" u="sng" dirty="0">
                <a:solidFill>
                  <a:srgbClr val="7030A0"/>
                </a:solidFill>
              </a:rPr>
              <a:t> </a:t>
            </a:r>
            <a:r>
              <a:rPr lang="en-US" altLang="tr-TR" sz="2400" b="1" u="sng" dirty="0" err="1">
                <a:solidFill>
                  <a:srgbClr val="7030A0"/>
                </a:solidFill>
              </a:rPr>
              <a:t>hidrofilik</a:t>
            </a:r>
            <a:r>
              <a:rPr lang="en-US" altLang="tr-TR" sz="2400" b="1" u="sng" dirty="0">
                <a:solidFill>
                  <a:srgbClr val="7030A0"/>
                </a:solidFill>
              </a:rPr>
              <a:t> </a:t>
            </a:r>
            <a:r>
              <a:rPr lang="en-US" altLang="tr-TR" sz="2400" b="1" u="sng" dirty="0" err="1">
                <a:solidFill>
                  <a:srgbClr val="7030A0"/>
                </a:solidFill>
              </a:rPr>
              <a:t>kuyruk</a:t>
            </a:r>
            <a:r>
              <a:rPr lang="en-US" altLang="tr-TR" sz="2400" b="1" u="sng" dirty="0">
                <a:solidFill>
                  <a:srgbClr val="7030A0"/>
                </a:solidFill>
              </a:rPr>
              <a:t> </a:t>
            </a:r>
            <a:r>
              <a:rPr lang="en-US" altLang="tr-TR" sz="2400" b="1" u="sng" dirty="0" err="1">
                <a:solidFill>
                  <a:srgbClr val="7030A0"/>
                </a:solidFill>
              </a:rPr>
              <a:t>zincirleri</a:t>
            </a:r>
            <a:r>
              <a:rPr lang="en-US" altLang="tr-TR" sz="2400" b="1" u="sng" dirty="0">
                <a:solidFill>
                  <a:srgbClr val="7030A0"/>
                </a:solidFill>
              </a:rPr>
              <a:t> </a:t>
            </a:r>
            <a:r>
              <a:rPr lang="en-US" altLang="tr-TR" sz="2400" b="1" u="sng" dirty="0" err="1">
                <a:solidFill>
                  <a:srgbClr val="7030A0"/>
                </a:solidFill>
              </a:rPr>
              <a:t>ile</a:t>
            </a:r>
            <a:r>
              <a:rPr lang="en-US" altLang="tr-TR" sz="2400" b="1" u="sng" dirty="0">
                <a:solidFill>
                  <a:srgbClr val="7030A0"/>
                </a:solidFill>
              </a:rPr>
              <a:t> </a:t>
            </a:r>
            <a:r>
              <a:rPr lang="en-US" altLang="tr-TR" sz="2400" b="1" u="sng" dirty="0" err="1">
                <a:solidFill>
                  <a:srgbClr val="7030A0"/>
                </a:solidFill>
              </a:rPr>
              <a:t>sarılır</a:t>
            </a:r>
            <a:r>
              <a:rPr lang="en-US" altLang="tr-TR" sz="2400" b="1" u="sng" dirty="0">
                <a:solidFill>
                  <a:srgbClr val="7030A0"/>
                </a:solidFill>
              </a:rPr>
              <a:t>.</a:t>
            </a:r>
            <a:r>
              <a:rPr lang="en-US" altLang="tr-TR" sz="2400" dirty="0"/>
              <a:t> </a:t>
            </a:r>
            <a:r>
              <a:rPr lang="en-US" altLang="tr-TR" sz="2400" dirty="0" err="1"/>
              <a:t>Böylece</a:t>
            </a:r>
            <a:r>
              <a:rPr lang="en-US" altLang="tr-TR" sz="2400" dirty="0"/>
              <a:t> </a:t>
            </a:r>
            <a:r>
              <a:rPr lang="en-US" altLang="tr-TR" sz="2400" dirty="0" err="1"/>
              <a:t>misel</a:t>
            </a:r>
            <a:r>
              <a:rPr lang="en-US" altLang="tr-TR" sz="2400" dirty="0"/>
              <a:t> </a:t>
            </a:r>
            <a:r>
              <a:rPr lang="en-US" altLang="tr-TR" sz="2400" dirty="0" err="1"/>
              <a:t>yapısı</a:t>
            </a:r>
            <a:r>
              <a:rPr lang="en-US" altLang="tr-TR" sz="2400" dirty="0"/>
              <a:t> </a:t>
            </a:r>
            <a:r>
              <a:rPr lang="en-US" altLang="tr-TR" sz="2400" dirty="0" err="1"/>
              <a:t>oluşur</a:t>
            </a:r>
            <a:endParaRPr lang="en-US" sz="2400" dirty="0"/>
          </a:p>
        </p:txBody>
      </p:sp>
      <p:sp>
        <p:nvSpPr>
          <p:cNvPr id="33" name="Rectangle 32">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
            <a:extLst>
              <a:ext uri="{FF2B5EF4-FFF2-40B4-BE49-F238E27FC236}">
                <a16:creationId xmlns:a16="http://schemas.microsoft.com/office/drawing/2014/main" id="{8ABD8656-8B40-5549-800E-53262CBD7265}"/>
              </a:ext>
            </a:extLst>
          </p:cNvPr>
          <p:cNvSpPr>
            <a:spLocks noChangeArrowheads="1"/>
          </p:cNvSpPr>
          <p:nvPr/>
        </p:nvSpPr>
        <p:spPr bwMode="auto">
          <a:xfrm>
            <a:off x="0" y="13156"/>
            <a:ext cx="65" cy="430887"/>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br>
              <a:rPr kumimoji="0" lang="tr-TR" altLang="tr-TR" sz="1000" b="0" i="0" u="none" strike="noStrike" cap="none" normalizeH="0" baseline="0" dirty="0">
                <a:ln>
                  <a:noFill/>
                </a:ln>
                <a:solidFill>
                  <a:schemeClr val="tx1"/>
                </a:solidFill>
                <a:effectLst/>
              </a:rPr>
            </a:br>
            <a:endParaRPr kumimoji="0" lang="tr-TR" altLang="tr-TR" sz="1800" b="0" i="0" u="none" strike="noStrike" cap="none" normalizeH="0" baseline="0">
              <a:ln>
                <a:noFill/>
              </a:ln>
              <a:solidFill>
                <a:schemeClr val="tx1"/>
              </a:solidFill>
              <a:effectLst/>
              <a:latin typeface="Arial" panose="020B0604020202020204" pitchFamily="34" charset="0"/>
            </a:endParaRPr>
          </a:p>
        </p:txBody>
      </p:sp>
      <p:pic>
        <p:nvPicPr>
          <p:cNvPr id="12" name="Resim 11">
            <a:extLst>
              <a:ext uri="{FF2B5EF4-FFF2-40B4-BE49-F238E27FC236}">
                <a16:creationId xmlns:a16="http://schemas.microsoft.com/office/drawing/2014/main" id="{4DB10E91-5FBF-EE40-9617-10E4A246EB64}"/>
              </a:ext>
            </a:extLst>
          </p:cNvPr>
          <p:cNvPicPr>
            <a:picLocks noChangeAspect="1"/>
          </p:cNvPicPr>
          <p:nvPr/>
        </p:nvPicPr>
        <p:blipFill>
          <a:blip r:embed="rId2"/>
          <a:stretch>
            <a:fillRect/>
          </a:stretch>
        </p:blipFill>
        <p:spPr>
          <a:xfrm>
            <a:off x="6867442" y="2686964"/>
            <a:ext cx="3025775" cy="3192331"/>
          </a:xfrm>
          <a:prstGeom prst="rect">
            <a:avLst/>
          </a:prstGeom>
        </p:spPr>
      </p:pic>
    </p:spTree>
    <p:extLst>
      <p:ext uri="{BB962C8B-B14F-4D97-AF65-F5344CB8AC3E}">
        <p14:creationId xmlns:p14="http://schemas.microsoft.com/office/powerpoint/2010/main" val="9640783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C70F832-2019-4847-A968-BA3B5AAF7B68}"/>
              </a:ext>
            </a:extLst>
          </p:cNvPr>
          <p:cNvSpPr>
            <a:spLocks noGrp="1"/>
          </p:cNvSpPr>
          <p:nvPr>
            <p:ph type="title"/>
          </p:nvPr>
        </p:nvSpPr>
        <p:spPr/>
        <p:txBody>
          <a:bodyPr/>
          <a:lstStyle/>
          <a:p>
            <a:pPr algn="ctr"/>
            <a:r>
              <a:rPr lang="tr-TR" b="1" dirty="0">
                <a:solidFill>
                  <a:srgbClr val="FF0000"/>
                </a:solidFill>
              </a:rPr>
              <a:t>İlaç yüklü Miseller</a:t>
            </a:r>
          </a:p>
        </p:txBody>
      </p:sp>
      <p:sp>
        <p:nvSpPr>
          <p:cNvPr id="3" name="İçerik Yer Tutucusu 2">
            <a:extLst>
              <a:ext uri="{FF2B5EF4-FFF2-40B4-BE49-F238E27FC236}">
                <a16:creationId xmlns:a16="http://schemas.microsoft.com/office/drawing/2014/main" id="{D08F913F-A14B-6041-97F9-1537BC4B06AD}"/>
              </a:ext>
            </a:extLst>
          </p:cNvPr>
          <p:cNvSpPr>
            <a:spLocks noGrp="1"/>
          </p:cNvSpPr>
          <p:nvPr>
            <p:ph idx="1"/>
          </p:nvPr>
        </p:nvSpPr>
        <p:spPr/>
        <p:txBody>
          <a:bodyPr/>
          <a:lstStyle/>
          <a:p>
            <a:r>
              <a:rPr lang="tr-TR" dirty="0"/>
              <a:t>İlaçlar misellerin içerisine fiziksel özelliklerine bağlı olarak ya da kimyasal bağlantılarla kapsüle edilirler.</a:t>
            </a:r>
          </a:p>
          <a:p>
            <a:r>
              <a:rPr lang="tr-TR" dirty="0"/>
              <a:t>Kimyasal </a:t>
            </a:r>
            <a:r>
              <a:rPr lang="tr-TR" dirty="0" err="1"/>
              <a:t>konjugasyon</a:t>
            </a:r>
            <a:r>
              <a:rPr lang="tr-TR" dirty="0"/>
              <a:t> yoluyla yüklenen ilaçlar polimerin yüzeyinin erozyonuyla salınırken, fiziksel olarak yüklenen ilaçlar difüzyon yoluyla salınırlar</a:t>
            </a:r>
          </a:p>
          <a:p>
            <a:r>
              <a:rPr lang="tr-TR" dirty="0"/>
              <a:t>İlaç salımı miselin uzunluğuna göre değişir. Daha uzun misel yapıları daha yavaş salım yaparlar ve etkinin daha uzun sürmesine neden olurlar</a:t>
            </a:r>
          </a:p>
        </p:txBody>
      </p:sp>
    </p:spTree>
    <p:extLst>
      <p:ext uri="{BB962C8B-B14F-4D97-AF65-F5344CB8AC3E}">
        <p14:creationId xmlns:p14="http://schemas.microsoft.com/office/powerpoint/2010/main" val="927947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D6CDB20-394C-4D51-9C5B-8751E2133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ounded Rectangle 3">
            <a:extLst>
              <a:ext uri="{FF2B5EF4-FFF2-40B4-BE49-F238E27FC236}">
                <a16:creationId xmlns:a16="http://schemas.microsoft.com/office/drawing/2014/main" id="{46DFD1E0-DCA7-47E6-B78B-6ECDDF873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chemeClr val="tx1">
                <a:lumMod val="50000"/>
                <a:lumOff val="50000"/>
              </a:schemeClr>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AAB0B1E-BB97-40E0-8DCD-D1197A0E1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BBCA87E8-61DA-2346-BFB2-3A2787C4EEFB}"/>
              </a:ext>
            </a:extLst>
          </p:cNvPr>
          <p:cNvSpPr>
            <a:spLocks noGrp="1"/>
          </p:cNvSpPr>
          <p:nvPr>
            <p:ph type="title"/>
          </p:nvPr>
        </p:nvSpPr>
        <p:spPr>
          <a:xfrm>
            <a:off x="1288064" y="1284731"/>
            <a:ext cx="9637776" cy="1333066"/>
          </a:xfrm>
        </p:spPr>
        <p:txBody>
          <a:bodyPr>
            <a:normAutofit/>
          </a:bodyPr>
          <a:lstStyle/>
          <a:p>
            <a:r>
              <a:rPr lang="tr-TR" dirty="0"/>
              <a:t>İlaç yüklü Miseller</a:t>
            </a:r>
          </a:p>
        </p:txBody>
      </p:sp>
      <p:cxnSp>
        <p:nvCxnSpPr>
          <p:cNvPr id="14" name="Straight Connector 13">
            <a:extLst>
              <a:ext uri="{FF2B5EF4-FFF2-40B4-BE49-F238E27FC236}">
                <a16:creationId xmlns:a16="http://schemas.microsoft.com/office/drawing/2014/main" id="{19C0742B-6FAB-4F71-A9CB-E140A40C8B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62454" y="2620980"/>
            <a:ext cx="950976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İçerik Yer Tutucusu 2">
            <a:extLst>
              <a:ext uri="{FF2B5EF4-FFF2-40B4-BE49-F238E27FC236}">
                <a16:creationId xmlns:a16="http://schemas.microsoft.com/office/drawing/2014/main" id="{B440FA5F-027E-1B44-AC54-A711F9CCFAC6}"/>
              </a:ext>
            </a:extLst>
          </p:cNvPr>
          <p:cNvSpPr>
            <a:spLocks noGrp="1"/>
          </p:cNvSpPr>
          <p:nvPr>
            <p:ph idx="1"/>
          </p:nvPr>
        </p:nvSpPr>
        <p:spPr>
          <a:xfrm>
            <a:off x="1288064" y="2853879"/>
            <a:ext cx="9637776" cy="2714771"/>
          </a:xfrm>
        </p:spPr>
        <p:txBody>
          <a:bodyPr>
            <a:normAutofit/>
          </a:bodyPr>
          <a:lstStyle/>
          <a:p>
            <a:r>
              <a:rPr lang="tr-TR" sz="2000"/>
              <a:t>Doksorubusin ve paklitaksel bir çok yöntemler misellerin içerisine enkapsüle edilebilir</a:t>
            </a:r>
          </a:p>
          <a:p>
            <a:r>
              <a:rPr lang="tr-TR" sz="2000"/>
              <a:t>(1) oil-in-water (O/W) emülsiyon; </a:t>
            </a:r>
          </a:p>
          <a:p>
            <a:r>
              <a:rPr lang="tr-TR" sz="2000"/>
              <a:t>(2) water-in-oil-in-water (W/O/W) emülsiyon </a:t>
            </a:r>
          </a:p>
          <a:p>
            <a:r>
              <a:rPr lang="tr-TR" sz="2000"/>
              <a:t>(3) diyaliz </a:t>
            </a:r>
          </a:p>
          <a:p>
            <a:r>
              <a:rPr lang="tr-TR" sz="2000"/>
              <a:t>(4) Ko-solvent evaporasyon</a:t>
            </a:r>
          </a:p>
          <a:p>
            <a:r>
              <a:rPr lang="tr-TR" sz="2000"/>
              <a:t>(5) Dondurup kurutma yöntemi</a:t>
            </a:r>
          </a:p>
        </p:txBody>
      </p:sp>
    </p:spTree>
    <p:extLst>
      <p:ext uri="{BB962C8B-B14F-4D97-AF65-F5344CB8AC3E}">
        <p14:creationId xmlns:p14="http://schemas.microsoft.com/office/powerpoint/2010/main" val="26231459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0EC692A-92AA-EA4B-AADD-5C1AFBB7FEAB}"/>
              </a:ext>
            </a:extLst>
          </p:cNvPr>
          <p:cNvPicPr>
            <a:picLocks noChangeAspect="1"/>
          </p:cNvPicPr>
          <p:nvPr/>
        </p:nvPicPr>
        <p:blipFill>
          <a:blip r:embed="rId2"/>
          <a:stretch>
            <a:fillRect/>
          </a:stretch>
        </p:blipFill>
        <p:spPr>
          <a:xfrm>
            <a:off x="831850" y="330200"/>
            <a:ext cx="10528300" cy="6197600"/>
          </a:xfrm>
          <a:prstGeom prst="rect">
            <a:avLst/>
          </a:prstGeom>
        </p:spPr>
      </p:pic>
    </p:spTree>
    <p:extLst>
      <p:ext uri="{BB962C8B-B14F-4D97-AF65-F5344CB8AC3E}">
        <p14:creationId xmlns:p14="http://schemas.microsoft.com/office/powerpoint/2010/main" val="34225579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E73EE00C-756D-C442-9EDE-85603C1B233D}"/>
              </a:ext>
            </a:extLst>
          </p:cNvPr>
          <p:cNvPicPr>
            <a:picLocks noChangeAspect="1"/>
          </p:cNvPicPr>
          <p:nvPr/>
        </p:nvPicPr>
        <p:blipFill>
          <a:blip r:embed="rId2"/>
          <a:stretch>
            <a:fillRect/>
          </a:stretch>
        </p:blipFill>
        <p:spPr>
          <a:xfrm>
            <a:off x="1814513" y="1870105"/>
            <a:ext cx="7747512" cy="3387695"/>
          </a:xfrm>
          <a:prstGeom prst="rect">
            <a:avLst/>
          </a:prstGeom>
        </p:spPr>
      </p:pic>
    </p:spTree>
    <p:extLst>
      <p:ext uri="{BB962C8B-B14F-4D97-AF65-F5344CB8AC3E}">
        <p14:creationId xmlns:p14="http://schemas.microsoft.com/office/powerpoint/2010/main" val="32980099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425C725B-1C92-714D-B687-DAD204E99CD7}"/>
              </a:ext>
            </a:extLst>
          </p:cNvPr>
          <p:cNvPicPr>
            <a:picLocks noChangeAspect="1"/>
          </p:cNvPicPr>
          <p:nvPr/>
        </p:nvPicPr>
        <p:blipFill>
          <a:blip r:embed="rId2"/>
          <a:stretch>
            <a:fillRect/>
          </a:stretch>
        </p:blipFill>
        <p:spPr>
          <a:xfrm>
            <a:off x="3397250" y="927100"/>
            <a:ext cx="5397500" cy="5003800"/>
          </a:xfrm>
          <a:prstGeom prst="rect">
            <a:avLst/>
          </a:prstGeom>
        </p:spPr>
      </p:pic>
    </p:spTree>
    <p:extLst>
      <p:ext uri="{BB962C8B-B14F-4D97-AF65-F5344CB8AC3E}">
        <p14:creationId xmlns:p14="http://schemas.microsoft.com/office/powerpoint/2010/main" val="30773088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500B4A4-B1F1-41EA-886A-B8A210DBC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E55A99C-0BDC-4DBE-8E40-9FA66F629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a:extLst>
              <a:ext uri="{FF2B5EF4-FFF2-40B4-BE49-F238E27FC236}">
                <a16:creationId xmlns:a16="http://schemas.microsoft.com/office/drawing/2014/main" id="{6A6B28F4-A0B1-2145-9BA4-0A9F38D00616}"/>
              </a:ext>
            </a:extLst>
          </p:cNvPr>
          <p:cNvPicPr>
            <a:picLocks noChangeAspect="1"/>
          </p:cNvPicPr>
          <p:nvPr/>
        </p:nvPicPr>
        <p:blipFill>
          <a:blip r:embed="rId2"/>
          <a:stretch>
            <a:fillRect/>
          </a:stretch>
        </p:blipFill>
        <p:spPr>
          <a:xfrm>
            <a:off x="2264867" y="891540"/>
            <a:ext cx="7712714" cy="5071110"/>
          </a:xfrm>
          <a:prstGeom prst="rect">
            <a:avLst/>
          </a:prstGeom>
        </p:spPr>
      </p:pic>
    </p:spTree>
    <p:extLst>
      <p:ext uri="{BB962C8B-B14F-4D97-AF65-F5344CB8AC3E}">
        <p14:creationId xmlns:p14="http://schemas.microsoft.com/office/powerpoint/2010/main" val="9981371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8">
            <a:extLst>
              <a:ext uri="{FF2B5EF4-FFF2-40B4-BE49-F238E27FC236}">
                <a16:creationId xmlns:a16="http://schemas.microsoft.com/office/drawing/2014/main" id="{1500B4A4-B1F1-41EA-886A-B8A210DBC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0">
            <a:extLst>
              <a:ext uri="{FF2B5EF4-FFF2-40B4-BE49-F238E27FC236}">
                <a16:creationId xmlns:a16="http://schemas.microsoft.com/office/drawing/2014/main" id="{5E55A99C-0BDC-4DBE-8E40-9FA66F629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a:extLst>
              <a:ext uri="{FF2B5EF4-FFF2-40B4-BE49-F238E27FC236}">
                <a16:creationId xmlns:a16="http://schemas.microsoft.com/office/drawing/2014/main" id="{67C98DEB-227F-344B-A925-506CC96D2095}"/>
              </a:ext>
            </a:extLst>
          </p:cNvPr>
          <p:cNvPicPr>
            <a:picLocks noChangeAspect="1"/>
          </p:cNvPicPr>
          <p:nvPr/>
        </p:nvPicPr>
        <p:blipFill>
          <a:blip r:embed="rId2"/>
          <a:stretch>
            <a:fillRect/>
          </a:stretch>
        </p:blipFill>
        <p:spPr>
          <a:xfrm>
            <a:off x="952237" y="1294888"/>
            <a:ext cx="10337975" cy="4264414"/>
          </a:xfrm>
          <a:prstGeom prst="rect">
            <a:avLst/>
          </a:prstGeom>
        </p:spPr>
      </p:pic>
    </p:spTree>
    <p:extLst>
      <p:ext uri="{BB962C8B-B14F-4D97-AF65-F5344CB8AC3E}">
        <p14:creationId xmlns:p14="http://schemas.microsoft.com/office/powerpoint/2010/main" val="26479098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55D667DC-03BD-CB4A-9B4F-80770773B414}"/>
              </a:ext>
            </a:extLst>
          </p:cNvPr>
          <p:cNvPicPr>
            <a:picLocks noChangeAspect="1"/>
          </p:cNvPicPr>
          <p:nvPr/>
        </p:nvPicPr>
        <p:blipFill>
          <a:blip r:embed="rId2"/>
          <a:stretch>
            <a:fillRect/>
          </a:stretch>
        </p:blipFill>
        <p:spPr>
          <a:xfrm>
            <a:off x="1727158" y="0"/>
            <a:ext cx="8737684" cy="6858000"/>
          </a:xfrm>
          <a:prstGeom prst="rect">
            <a:avLst/>
          </a:prstGeom>
        </p:spPr>
      </p:pic>
    </p:spTree>
    <p:extLst>
      <p:ext uri="{BB962C8B-B14F-4D97-AF65-F5344CB8AC3E}">
        <p14:creationId xmlns:p14="http://schemas.microsoft.com/office/powerpoint/2010/main" val="1336117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016AEC-0320-4ED0-8ECB-FE11DDDFE1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3CDB30C-1F82-41E6-A067-831D6E891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DDA86DD-F997-4F66-A87C-5B58AB6D1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241B827-437E-40A3-A732-669230D6A5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2435" y="891540"/>
            <a:ext cx="10989565"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C87A73C3-F5F7-054D-B564-1B0951A20E11}"/>
              </a:ext>
            </a:extLst>
          </p:cNvPr>
          <p:cNvSpPr>
            <a:spLocks noGrp="1"/>
          </p:cNvSpPr>
          <p:nvPr>
            <p:ph type="title"/>
          </p:nvPr>
        </p:nvSpPr>
        <p:spPr>
          <a:xfrm>
            <a:off x="1523984" y="1054121"/>
            <a:ext cx="9465131" cy="1184111"/>
          </a:xfrm>
        </p:spPr>
        <p:txBody>
          <a:bodyPr>
            <a:normAutofit/>
          </a:bodyPr>
          <a:lstStyle/>
          <a:p>
            <a:r>
              <a:rPr lang="tr-TR" dirty="0" err="1"/>
              <a:t>Advantages</a:t>
            </a:r>
            <a:r>
              <a:rPr lang="tr-TR" dirty="0"/>
              <a:t> of </a:t>
            </a:r>
            <a:r>
              <a:rPr lang="tr-TR" dirty="0" err="1"/>
              <a:t>Micelles</a:t>
            </a:r>
            <a:endParaRPr lang="tr-TR" dirty="0"/>
          </a:p>
        </p:txBody>
      </p:sp>
      <p:sp>
        <p:nvSpPr>
          <p:cNvPr id="3" name="İçerik Yer Tutucusu 2">
            <a:extLst>
              <a:ext uri="{FF2B5EF4-FFF2-40B4-BE49-F238E27FC236}">
                <a16:creationId xmlns:a16="http://schemas.microsoft.com/office/drawing/2014/main" id="{656FC816-A2E8-1845-AB4B-FCFF14BE454F}"/>
              </a:ext>
            </a:extLst>
          </p:cNvPr>
          <p:cNvSpPr>
            <a:spLocks noGrp="1"/>
          </p:cNvSpPr>
          <p:nvPr>
            <p:ph idx="1"/>
          </p:nvPr>
        </p:nvSpPr>
        <p:spPr>
          <a:xfrm>
            <a:off x="1524000" y="2399099"/>
            <a:ext cx="9465564" cy="3400969"/>
          </a:xfrm>
        </p:spPr>
        <p:txBody>
          <a:bodyPr>
            <a:normAutofit/>
          </a:bodyPr>
          <a:lstStyle/>
          <a:p>
            <a:r>
              <a:rPr lang="tr-TR" sz="2400"/>
              <a:t>The main characteristic of micelles is the core-shell structure. Hence the hydrophobic drugs can be still stable in water, and the corona shell, causing protection for the drug by preventing elimination by the mononuclear phagocyte system (MPS) which enables prolonged their blood circulation</a:t>
            </a:r>
          </a:p>
        </p:txBody>
      </p:sp>
    </p:spTree>
    <p:extLst>
      <p:ext uri="{BB962C8B-B14F-4D97-AF65-F5344CB8AC3E}">
        <p14:creationId xmlns:p14="http://schemas.microsoft.com/office/powerpoint/2010/main" val="11950361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Başlık 1">
            <a:extLst>
              <a:ext uri="{FF2B5EF4-FFF2-40B4-BE49-F238E27FC236}">
                <a16:creationId xmlns:a16="http://schemas.microsoft.com/office/drawing/2014/main" id="{2E72E5A0-2469-2643-999E-2FD7C4F2AE04}"/>
              </a:ext>
            </a:extLst>
          </p:cNvPr>
          <p:cNvSpPr>
            <a:spLocks noGrp="1"/>
          </p:cNvSpPr>
          <p:nvPr>
            <p:ph type="title"/>
          </p:nvPr>
        </p:nvSpPr>
        <p:spPr>
          <a:xfrm>
            <a:off x="640079" y="2053641"/>
            <a:ext cx="3669161" cy="2760098"/>
          </a:xfrm>
        </p:spPr>
        <p:txBody>
          <a:bodyPr>
            <a:normAutofit/>
          </a:bodyPr>
          <a:lstStyle/>
          <a:p>
            <a:r>
              <a:rPr lang="tr-TR">
                <a:solidFill>
                  <a:srgbClr val="FFFFFF"/>
                </a:solidFill>
              </a:rPr>
              <a:t>Advantages of Micelles</a:t>
            </a:r>
          </a:p>
        </p:txBody>
      </p:sp>
      <p:sp>
        <p:nvSpPr>
          <p:cNvPr id="3" name="İçerik Yer Tutucusu 2">
            <a:extLst>
              <a:ext uri="{FF2B5EF4-FFF2-40B4-BE49-F238E27FC236}">
                <a16:creationId xmlns:a16="http://schemas.microsoft.com/office/drawing/2014/main" id="{9896F5F0-B383-2D4E-9FCC-4253585CAE36}"/>
              </a:ext>
            </a:extLst>
          </p:cNvPr>
          <p:cNvSpPr>
            <a:spLocks noGrp="1"/>
          </p:cNvSpPr>
          <p:nvPr>
            <p:ph idx="1"/>
          </p:nvPr>
        </p:nvSpPr>
        <p:spPr>
          <a:xfrm>
            <a:off x="6090574" y="801866"/>
            <a:ext cx="5306084" cy="5230634"/>
          </a:xfrm>
        </p:spPr>
        <p:txBody>
          <a:bodyPr anchor="ctr">
            <a:normAutofit/>
          </a:bodyPr>
          <a:lstStyle/>
          <a:p>
            <a:r>
              <a:rPr lang="tr-TR" sz="2400" dirty="0" err="1">
                <a:solidFill>
                  <a:srgbClr val="000000"/>
                </a:solidFill>
              </a:rPr>
              <a:t>Additionally</a:t>
            </a:r>
            <a:r>
              <a:rPr lang="tr-TR" sz="2400" dirty="0">
                <a:solidFill>
                  <a:srgbClr val="000000"/>
                </a:solidFill>
              </a:rPr>
              <a:t>, </a:t>
            </a:r>
            <a:r>
              <a:rPr lang="tr-TR" sz="2400" dirty="0" err="1">
                <a:solidFill>
                  <a:srgbClr val="000000"/>
                </a:solidFill>
              </a:rPr>
              <a:t>micelles</a:t>
            </a:r>
            <a:r>
              <a:rPr lang="tr-TR" sz="2400" dirty="0">
                <a:solidFill>
                  <a:srgbClr val="000000"/>
                </a:solidFill>
              </a:rPr>
              <a:t> </a:t>
            </a:r>
            <a:r>
              <a:rPr lang="tr-TR" sz="2400" dirty="0" err="1">
                <a:solidFill>
                  <a:srgbClr val="000000"/>
                </a:solidFill>
              </a:rPr>
              <a:t>have</a:t>
            </a:r>
            <a:r>
              <a:rPr lang="tr-TR" sz="2400" dirty="0">
                <a:solidFill>
                  <a:srgbClr val="000000"/>
                </a:solidFill>
              </a:rPr>
              <a:t> </a:t>
            </a:r>
            <a:r>
              <a:rPr lang="tr-TR" sz="2400" dirty="0" err="1">
                <a:solidFill>
                  <a:srgbClr val="000000"/>
                </a:solidFill>
              </a:rPr>
              <a:t>less</a:t>
            </a:r>
            <a:r>
              <a:rPr lang="tr-TR" sz="2400" dirty="0">
                <a:solidFill>
                  <a:srgbClr val="000000"/>
                </a:solidFill>
              </a:rPr>
              <a:t> </a:t>
            </a:r>
            <a:r>
              <a:rPr lang="tr-TR" sz="2400" dirty="0" err="1">
                <a:solidFill>
                  <a:srgbClr val="000000"/>
                </a:solidFill>
              </a:rPr>
              <a:t>toxicity</a:t>
            </a:r>
            <a:r>
              <a:rPr lang="tr-TR" sz="2400" dirty="0">
                <a:solidFill>
                  <a:srgbClr val="000000"/>
                </a:solidFill>
              </a:rPr>
              <a:t> </a:t>
            </a:r>
            <a:r>
              <a:rPr lang="tr-TR" sz="2400" dirty="0" err="1">
                <a:solidFill>
                  <a:srgbClr val="000000"/>
                </a:solidFill>
              </a:rPr>
              <a:t>and</a:t>
            </a:r>
            <a:r>
              <a:rPr lang="tr-TR" sz="2400" dirty="0">
                <a:solidFill>
                  <a:srgbClr val="000000"/>
                </a:solidFill>
              </a:rPr>
              <a:t> can be </a:t>
            </a:r>
            <a:r>
              <a:rPr lang="tr-TR" sz="2400" dirty="0" err="1">
                <a:solidFill>
                  <a:srgbClr val="000000"/>
                </a:solidFill>
              </a:rPr>
              <a:t>removed</a:t>
            </a:r>
            <a:r>
              <a:rPr lang="tr-TR" sz="2400" dirty="0">
                <a:solidFill>
                  <a:srgbClr val="000000"/>
                </a:solidFill>
              </a:rPr>
              <a:t> </a:t>
            </a:r>
            <a:r>
              <a:rPr lang="tr-TR" sz="2400" dirty="0" err="1">
                <a:solidFill>
                  <a:srgbClr val="000000"/>
                </a:solidFill>
              </a:rPr>
              <a:t>by</a:t>
            </a:r>
            <a:r>
              <a:rPr lang="tr-TR" sz="2400" dirty="0">
                <a:solidFill>
                  <a:srgbClr val="000000"/>
                </a:solidFill>
              </a:rPr>
              <a:t> </a:t>
            </a:r>
            <a:r>
              <a:rPr lang="tr-TR" sz="2400" dirty="0" err="1">
                <a:solidFill>
                  <a:srgbClr val="000000"/>
                </a:solidFill>
              </a:rPr>
              <a:t>renal</a:t>
            </a:r>
            <a:r>
              <a:rPr lang="tr-TR" sz="2400" dirty="0">
                <a:solidFill>
                  <a:srgbClr val="000000"/>
                </a:solidFill>
              </a:rPr>
              <a:t> </a:t>
            </a:r>
            <a:r>
              <a:rPr lang="tr-TR" sz="2400" dirty="0" err="1">
                <a:solidFill>
                  <a:srgbClr val="000000"/>
                </a:solidFill>
              </a:rPr>
              <a:t>filtration</a:t>
            </a:r>
            <a:r>
              <a:rPr lang="tr-TR" sz="2400" dirty="0">
                <a:solidFill>
                  <a:srgbClr val="000000"/>
                </a:solidFill>
              </a:rPr>
              <a:t> . </a:t>
            </a:r>
            <a:r>
              <a:rPr lang="tr-TR" sz="2400" dirty="0" err="1">
                <a:solidFill>
                  <a:srgbClr val="000000"/>
                </a:solidFill>
              </a:rPr>
              <a:t>Micelles</a:t>
            </a:r>
            <a:r>
              <a:rPr lang="tr-TR" sz="2400" dirty="0">
                <a:solidFill>
                  <a:srgbClr val="000000"/>
                </a:solidFill>
              </a:rPr>
              <a:t> can </a:t>
            </a:r>
            <a:r>
              <a:rPr lang="tr-TR" sz="2400" dirty="0" err="1">
                <a:solidFill>
                  <a:srgbClr val="000000"/>
                </a:solidFill>
              </a:rPr>
              <a:t>save</a:t>
            </a:r>
            <a:r>
              <a:rPr lang="tr-TR" sz="2400" dirty="0">
                <a:solidFill>
                  <a:srgbClr val="000000"/>
                </a:solidFill>
              </a:rPr>
              <a:t> </a:t>
            </a:r>
            <a:r>
              <a:rPr lang="tr-TR" sz="2400" dirty="0" err="1">
                <a:solidFill>
                  <a:srgbClr val="000000"/>
                </a:solidFill>
              </a:rPr>
              <a:t>and</a:t>
            </a:r>
            <a:r>
              <a:rPr lang="tr-TR" sz="2400" dirty="0">
                <a:solidFill>
                  <a:srgbClr val="000000"/>
                </a:solidFill>
              </a:rPr>
              <a:t> </a:t>
            </a:r>
            <a:r>
              <a:rPr lang="tr-TR" sz="2400" dirty="0" err="1">
                <a:solidFill>
                  <a:srgbClr val="000000"/>
                </a:solidFill>
              </a:rPr>
              <a:t>derive</a:t>
            </a:r>
            <a:r>
              <a:rPr lang="tr-TR" sz="2400" dirty="0">
                <a:solidFill>
                  <a:srgbClr val="000000"/>
                </a:solidFill>
              </a:rPr>
              <a:t> </a:t>
            </a:r>
            <a:r>
              <a:rPr lang="tr-TR" sz="2400" dirty="0" err="1">
                <a:solidFill>
                  <a:srgbClr val="000000"/>
                </a:solidFill>
              </a:rPr>
              <a:t>the</a:t>
            </a:r>
            <a:r>
              <a:rPr lang="tr-TR" sz="2400" dirty="0">
                <a:solidFill>
                  <a:srgbClr val="000000"/>
                </a:solidFill>
              </a:rPr>
              <a:t> </a:t>
            </a:r>
            <a:r>
              <a:rPr lang="tr-TR" sz="2400" dirty="0" err="1">
                <a:solidFill>
                  <a:srgbClr val="000000"/>
                </a:solidFill>
              </a:rPr>
              <a:t>water-insoluble</a:t>
            </a:r>
            <a:r>
              <a:rPr lang="tr-TR" sz="2400" dirty="0">
                <a:solidFill>
                  <a:srgbClr val="000000"/>
                </a:solidFill>
              </a:rPr>
              <a:t> </a:t>
            </a:r>
            <a:r>
              <a:rPr lang="tr-TR" sz="2400" dirty="0" err="1">
                <a:solidFill>
                  <a:srgbClr val="000000"/>
                </a:solidFill>
              </a:rPr>
              <a:t>drugs</a:t>
            </a:r>
            <a:r>
              <a:rPr lang="tr-TR" sz="2400" dirty="0">
                <a:solidFill>
                  <a:srgbClr val="000000"/>
                </a:solidFill>
              </a:rPr>
              <a:t> in </a:t>
            </a:r>
            <a:r>
              <a:rPr lang="tr-TR" sz="2400" dirty="0" err="1">
                <a:solidFill>
                  <a:srgbClr val="000000"/>
                </a:solidFill>
              </a:rPr>
              <a:t>their</a:t>
            </a:r>
            <a:r>
              <a:rPr lang="tr-TR" sz="2400" dirty="0">
                <a:solidFill>
                  <a:srgbClr val="000000"/>
                </a:solidFill>
              </a:rPr>
              <a:t> </a:t>
            </a:r>
            <a:r>
              <a:rPr lang="tr-TR" sz="2400" dirty="0" err="1">
                <a:solidFill>
                  <a:srgbClr val="000000"/>
                </a:solidFill>
              </a:rPr>
              <a:t>hydrophobic</a:t>
            </a:r>
            <a:r>
              <a:rPr lang="tr-TR" sz="2400" dirty="0">
                <a:solidFill>
                  <a:srgbClr val="000000"/>
                </a:solidFill>
              </a:rPr>
              <a:t> </a:t>
            </a:r>
            <a:r>
              <a:rPr lang="tr-TR" sz="2400" dirty="0" err="1">
                <a:solidFill>
                  <a:srgbClr val="000000"/>
                </a:solidFill>
              </a:rPr>
              <a:t>core</a:t>
            </a:r>
            <a:r>
              <a:rPr lang="tr-TR" sz="2400" dirty="0">
                <a:solidFill>
                  <a:srgbClr val="000000"/>
                </a:solidFill>
              </a:rPr>
              <a:t>]. </a:t>
            </a:r>
            <a:r>
              <a:rPr lang="tr-TR" sz="2400" dirty="0" err="1">
                <a:solidFill>
                  <a:srgbClr val="000000"/>
                </a:solidFill>
              </a:rPr>
              <a:t>The</a:t>
            </a:r>
            <a:r>
              <a:rPr lang="tr-TR" sz="2400" dirty="0">
                <a:solidFill>
                  <a:srgbClr val="000000"/>
                </a:solidFill>
              </a:rPr>
              <a:t> ideal </a:t>
            </a:r>
            <a:r>
              <a:rPr lang="tr-TR" sz="2400" dirty="0" err="1">
                <a:solidFill>
                  <a:srgbClr val="000000"/>
                </a:solidFill>
              </a:rPr>
              <a:t>micelles</a:t>
            </a:r>
            <a:r>
              <a:rPr lang="tr-TR" sz="2400" dirty="0">
                <a:solidFill>
                  <a:srgbClr val="000000"/>
                </a:solidFill>
              </a:rPr>
              <a:t> </a:t>
            </a:r>
            <a:r>
              <a:rPr lang="tr-TR" sz="2400" dirty="0" err="1">
                <a:solidFill>
                  <a:srgbClr val="000000"/>
                </a:solidFill>
              </a:rPr>
              <a:t>for</a:t>
            </a:r>
            <a:r>
              <a:rPr lang="tr-TR" sz="2400" dirty="0">
                <a:solidFill>
                  <a:srgbClr val="000000"/>
                </a:solidFill>
              </a:rPr>
              <a:t> </a:t>
            </a:r>
            <a:r>
              <a:rPr lang="tr-TR" sz="2400" dirty="0" err="1">
                <a:solidFill>
                  <a:srgbClr val="000000"/>
                </a:solidFill>
              </a:rPr>
              <a:t>delivery</a:t>
            </a:r>
            <a:r>
              <a:rPr lang="tr-TR" sz="2400" dirty="0">
                <a:solidFill>
                  <a:srgbClr val="000000"/>
                </a:solidFill>
              </a:rPr>
              <a:t> of </a:t>
            </a:r>
            <a:r>
              <a:rPr lang="tr-TR" sz="2400" dirty="0" err="1">
                <a:solidFill>
                  <a:srgbClr val="000000"/>
                </a:solidFill>
              </a:rPr>
              <a:t>hydrophobic</a:t>
            </a:r>
            <a:r>
              <a:rPr lang="tr-TR" sz="2400" dirty="0">
                <a:solidFill>
                  <a:srgbClr val="000000"/>
                </a:solidFill>
              </a:rPr>
              <a:t> </a:t>
            </a:r>
            <a:r>
              <a:rPr lang="tr-TR" sz="2400" dirty="0" err="1">
                <a:solidFill>
                  <a:srgbClr val="000000"/>
                </a:solidFill>
              </a:rPr>
              <a:t>drugs</a:t>
            </a:r>
            <a:r>
              <a:rPr lang="tr-TR" sz="2400" dirty="0">
                <a:solidFill>
                  <a:srgbClr val="000000"/>
                </a:solidFill>
              </a:rPr>
              <a:t> </a:t>
            </a:r>
            <a:r>
              <a:rPr lang="tr-TR" sz="2400" dirty="0" err="1">
                <a:solidFill>
                  <a:srgbClr val="000000"/>
                </a:solidFill>
              </a:rPr>
              <a:t>were</a:t>
            </a:r>
            <a:r>
              <a:rPr lang="tr-TR" sz="2400" dirty="0">
                <a:solidFill>
                  <a:srgbClr val="000000"/>
                </a:solidFill>
              </a:rPr>
              <a:t> </a:t>
            </a:r>
            <a:r>
              <a:rPr lang="tr-TR" sz="2400" dirty="0" err="1">
                <a:solidFill>
                  <a:srgbClr val="000000"/>
                </a:solidFill>
              </a:rPr>
              <a:t>limited</a:t>
            </a:r>
            <a:r>
              <a:rPr lang="tr-TR" sz="2400" dirty="0">
                <a:solidFill>
                  <a:srgbClr val="000000"/>
                </a:solidFill>
              </a:rPr>
              <a:t> </a:t>
            </a:r>
            <a:r>
              <a:rPr lang="tr-TR" sz="2400" dirty="0" err="1">
                <a:solidFill>
                  <a:srgbClr val="000000"/>
                </a:solidFill>
              </a:rPr>
              <a:t>for</a:t>
            </a:r>
            <a:r>
              <a:rPr lang="tr-TR" sz="2400" dirty="0">
                <a:solidFill>
                  <a:srgbClr val="000000"/>
                </a:solidFill>
              </a:rPr>
              <a:t> </a:t>
            </a:r>
            <a:r>
              <a:rPr lang="tr-TR" sz="2400" dirty="0" err="1">
                <a:solidFill>
                  <a:srgbClr val="000000"/>
                </a:solidFill>
              </a:rPr>
              <a:t>those</a:t>
            </a:r>
            <a:r>
              <a:rPr lang="tr-TR" sz="2400" dirty="0">
                <a:solidFill>
                  <a:srgbClr val="000000"/>
                </a:solidFill>
              </a:rPr>
              <a:t> </a:t>
            </a:r>
            <a:r>
              <a:rPr lang="tr-TR" sz="2400" dirty="0" err="1">
                <a:solidFill>
                  <a:srgbClr val="000000"/>
                </a:solidFill>
              </a:rPr>
              <a:t>characterized</a:t>
            </a:r>
            <a:r>
              <a:rPr lang="tr-TR" sz="2400" dirty="0">
                <a:solidFill>
                  <a:srgbClr val="000000"/>
                </a:solidFill>
              </a:rPr>
              <a:t> </a:t>
            </a:r>
            <a:r>
              <a:rPr lang="tr-TR" sz="2400" dirty="0" err="1">
                <a:solidFill>
                  <a:srgbClr val="000000"/>
                </a:solidFill>
              </a:rPr>
              <a:t>by</a:t>
            </a:r>
            <a:r>
              <a:rPr lang="tr-TR" sz="2400" dirty="0">
                <a:solidFill>
                  <a:srgbClr val="000000"/>
                </a:solidFill>
              </a:rPr>
              <a:t> a </a:t>
            </a:r>
            <a:r>
              <a:rPr lang="tr-TR" sz="2400" dirty="0" err="1">
                <a:solidFill>
                  <a:srgbClr val="000000"/>
                </a:solidFill>
              </a:rPr>
              <a:t>hydrophilic</a:t>
            </a:r>
            <a:r>
              <a:rPr lang="tr-TR" sz="2400" dirty="0">
                <a:solidFill>
                  <a:srgbClr val="000000"/>
                </a:solidFill>
              </a:rPr>
              <a:t> </a:t>
            </a:r>
            <a:r>
              <a:rPr lang="tr-TR" sz="2400" dirty="0" err="1">
                <a:solidFill>
                  <a:srgbClr val="000000"/>
                </a:solidFill>
              </a:rPr>
              <a:t>corona</a:t>
            </a:r>
            <a:r>
              <a:rPr lang="tr-TR" sz="2400" dirty="0">
                <a:solidFill>
                  <a:srgbClr val="000000"/>
                </a:solidFill>
              </a:rPr>
              <a:t> </a:t>
            </a:r>
            <a:r>
              <a:rPr lang="tr-TR" sz="2400" dirty="0" err="1">
                <a:solidFill>
                  <a:srgbClr val="000000"/>
                </a:solidFill>
              </a:rPr>
              <a:t>to</a:t>
            </a:r>
            <a:r>
              <a:rPr lang="tr-TR" sz="2400" dirty="0">
                <a:solidFill>
                  <a:srgbClr val="000000"/>
                </a:solidFill>
              </a:rPr>
              <a:t> stabilize </a:t>
            </a:r>
            <a:r>
              <a:rPr lang="tr-TR" sz="2400" dirty="0" err="1">
                <a:solidFill>
                  <a:srgbClr val="000000"/>
                </a:solidFill>
              </a:rPr>
              <a:t>and</a:t>
            </a:r>
            <a:r>
              <a:rPr lang="tr-TR" sz="2400" dirty="0">
                <a:solidFill>
                  <a:srgbClr val="000000"/>
                </a:solidFill>
              </a:rPr>
              <a:t> </a:t>
            </a:r>
            <a:r>
              <a:rPr lang="tr-TR" sz="2400" dirty="0" err="1">
                <a:solidFill>
                  <a:srgbClr val="000000"/>
                </a:solidFill>
              </a:rPr>
              <a:t>protect</a:t>
            </a:r>
            <a:r>
              <a:rPr lang="tr-TR" sz="2400" dirty="0">
                <a:solidFill>
                  <a:srgbClr val="000000"/>
                </a:solidFill>
              </a:rPr>
              <a:t> </a:t>
            </a:r>
            <a:r>
              <a:rPr lang="tr-TR" sz="2400" dirty="0" err="1">
                <a:solidFill>
                  <a:srgbClr val="000000"/>
                </a:solidFill>
              </a:rPr>
              <a:t>the</a:t>
            </a:r>
            <a:r>
              <a:rPr lang="tr-TR" sz="2400" dirty="0">
                <a:solidFill>
                  <a:srgbClr val="000000"/>
                </a:solidFill>
              </a:rPr>
              <a:t> </a:t>
            </a:r>
            <a:r>
              <a:rPr lang="tr-TR" sz="2400" dirty="0" err="1">
                <a:solidFill>
                  <a:srgbClr val="000000"/>
                </a:solidFill>
              </a:rPr>
              <a:t>hydrophobic</a:t>
            </a:r>
            <a:r>
              <a:rPr lang="tr-TR" sz="2400" dirty="0">
                <a:solidFill>
                  <a:srgbClr val="000000"/>
                </a:solidFill>
              </a:rPr>
              <a:t> </a:t>
            </a:r>
            <a:r>
              <a:rPr lang="tr-TR" sz="2400" dirty="0" err="1">
                <a:solidFill>
                  <a:srgbClr val="000000"/>
                </a:solidFill>
              </a:rPr>
              <a:t>drug</a:t>
            </a:r>
            <a:r>
              <a:rPr lang="tr-TR" sz="2400" dirty="0">
                <a:solidFill>
                  <a:srgbClr val="000000"/>
                </a:solidFill>
              </a:rPr>
              <a:t>. </a:t>
            </a:r>
          </a:p>
        </p:txBody>
      </p:sp>
    </p:spTree>
    <p:extLst>
      <p:ext uri="{BB962C8B-B14F-4D97-AF65-F5344CB8AC3E}">
        <p14:creationId xmlns:p14="http://schemas.microsoft.com/office/powerpoint/2010/main" val="1360158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55BC9AF-D323-094B-84E0-FE18786AE5ED}"/>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kern="1200">
                <a:solidFill>
                  <a:schemeClr val="tx1"/>
                </a:solidFill>
                <a:latin typeface="+mj-lt"/>
                <a:ea typeface="+mj-ea"/>
                <a:cs typeface="+mj-cs"/>
              </a:rPr>
              <a:t>Nanomiseller</a:t>
            </a:r>
          </a:p>
        </p:txBody>
      </p:sp>
      <p:pic>
        <p:nvPicPr>
          <p:cNvPr id="5" name="Resim 4">
            <a:extLst>
              <a:ext uri="{FF2B5EF4-FFF2-40B4-BE49-F238E27FC236}">
                <a16:creationId xmlns:a16="http://schemas.microsoft.com/office/drawing/2014/main" id="{E28803AD-4E16-7844-89C7-71F600D919BC}"/>
              </a:ext>
            </a:extLst>
          </p:cNvPr>
          <p:cNvPicPr>
            <a:picLocks noChangeAspect="1"/>
          </p:cNvPicPr>
          <p:nvPr/>
        </p:nvPicPr>
        <p:blipFill>
          <a:blip r:embed="rId2"/>
          <a:stretch>
            <a:fillRect/>
          </a:stretch>
        </p:blipFill>
        <p:spPr>
          <a:xfrm>
            <a:off x="828675" y="2580403"/>
            <a:ext cx="10525125" cy="2841783"/>
          </a:xfrm>
          <a:prstGeom prst="rect">
            <a:avLst/>
          </a:prstGeom>
        </p:spPr>
      </p:pic>
    </p:spTree>
    <p:extLst>
      <p:ext uri="{BB962C8B-B14F-4D97-AF65-F5344CB8AC3E}">
        <p14:creationId xmlns:p14="http://schemas.microsoft.com/office/powerpoint/2010/main" val="33567458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CB6C291-6CAF-46DF-ACFF-AADF0FD03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170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735DC46-5663-471D-AADB-81E00E65BC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196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595E59CC-7059-4455-9789-EDFBBE8F5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 t="7983" r="60644" b="14447"/>
          <a:stretch/>
        </p:blipFill>
        <p:spPr>
          <a:xfrm>
            <a:off x="2777490" y="2"/>
            <a:ext cx="6185757" cy="6857999"/>
          </a:xfrm>
          <a:custGeom>
            <a:avLst/>
            <a:gdLst>
              <a:gd name="connsiteX0" fmla="*/ 0 w 9414510"/>
              <a:gd name="connsiteY0" fmla="*/ 0 h 6857999"/>
              <a:gd name="connsiteX1" fmla="*/ 9414510 w 9414510"/>
              <a:gd name="connsiteY1" fmla="*/ 0 h 6857999"/>
              <a:gd name="connsiteX2" fmla="*/ 9414510 w 9414510"/>
              <a:gd name="connsiteY2" fmla="*/ 6857999 h 6857999"/>
              <a:gd name="connsiteX3" fmla="*/ 0 w 941451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9414510" h="6857999">
                <a:moveTo>
                  <a:pt x="0" y="0"/>
                </a:moveTo>
                <a:lnTo>
                  <a:pt x="9414510" y="0"/>
                </a:lnTo>
                <a:lnTo>
                  <a:pt x="9414510" y="6857999"/>
                </a:lnTo>
                <a:lnTo>
                  <a:pt x="0" y="6857999"/>
                </a:lnTo>
                <a:close/>
              </a:path>
            </a:pathLst>
          </a:custGeom>
        </p:spPr>
      </p:pic>
      <p:sp>
        <p:nvSpPr>
          <p:cNvPr id="4" name="Başlık 1">
            <a:extLst>
              <a:ext uri="{FF2B5EF4-FFF2-40B4-BE49-F238E27FC236}">
                <a16:creationId xmlns:a16="http://schemas.microsoft.com/office/drawing/2014/main" id="{72CB662A-F3AB-EE47-9379-A596B289092E}"/>
              </a:ext>
            </a:extLst>
          </p:cNvPr>
          <p:cNvSpPr>
            <a:spLocks noGrp="1"/>
          </p:cNvSpPr>
          <p:nvPr>
            <p:ph type="title"/>
          </p:nvPr>
        </p:nvSpPr>
        <p:spPr>
          <a:xfrm>
            <a:off x="640080" y="1243013"/>
            <a:ext cx="3855720" cy="4371974"/>
          </a:xfrm>
        </p:spPr>
        <p:txBody>
          <a:bodyPr>
            <a:normAutofit/>
          </a:bodyPr>
          <a:lstStyle/>
          <a:p>
            <a:r>
              <a:rPr lang="tr-TR">
                <a:solidFill>
                  <a:srgbClr val="3F3F3F"/>
                </a:solidFill>
              </a:rPr>
              <a:t>Advantages of Micelles</a:t>
            </a:r>
          </a:p>
        </p:txBody>
      </p:sp>
      <p:sp>
        <p:nvSpPr>
          <p:cNvPr id="3" name="İçerik Yer Tutucusu 2">
            <a:extLst>
              <a:ext uri="{FF2B5EF4-FFF2-40B4-BE49-F238E27FC236}">
                <a16:creationId xmlns:a16="http://schemas.microsoft.com/office/drawing/2014/main" id="{A8F49C95-2A6D-B64E-A264-2BBE58578D6E}"/>
              </a:ext>
            </a:extLst>
          </p:cNvPr>
          <p:cNvSpPr>
            <a:spLocks noGrp="1"/>
          </p:cNvSpPr>
          <p:nvPr>
            <p:ph idx="1"/>
          </p:nvPr>
        </p:nvSpPr>
        <p:spPr>
          <a:xfrm>
            <a:off x="6305550" y="1032987"/>
            <a:ext cx="5246370" cy="4792027"/>
          </a:xfrm>
        </p:spPr>
        <p:txBody>
          <a:bodyPr anchor="ctr">
            <a:normAutofit/>
          </a:bodyPr>
          <a:lstStyle/>
          <a:p>
            <a:r>
              <a:rPr lang="tr-TR" sz="2400" dirty="0" err="1">
                <a:solidFill>
                  <a:srgbClr val="FFFFFF"/>
                </a:solidFill>
              </a:rPr>
              <a:t>Water</a:t>
            </a:r>
            <a:r>
              <a:rPr lang="tr-TR" sz="2400" dirty="0">
                <a:solidFill>
                  <a:srgbClr val="FFFFFF"/>
                </a:solidFill>
              </a:rPr>
              <a:t> </a:t>
            </a:r>
            <a:r>
              <a:rPr lang="tr-TR" sz="2400" dirty="0" err="1">
                <a:solidFill>
                  <a:srgbClr val="FFFFFF"/>
                </a:solidFill>
              </a:rPr>
              <a:t>solubility</a:t>
            </a:r>
            <a:r>
              <a:rPr lang="tr-TR" sz="2400" dirty="0">
                <a:solidFill>
                  <a:srgbClr val="FFFFFF"/>
                </a:solidFill>
              </a:rPr>
              <a:t> of </a:t>
            </a:r>
            <a:r>
              <a:rPr lang="tr-TR" sz="2400" dirty="0" err="1">
                <a:solidFill>
                  <a:srgbClr val="FFFFFF"/>
                </a:solidFill>
              </a:rPr>
              <a:t>drugs</a:t>
            </a:r>
            <a:r>
              <a:rPr lang="tr-TR" sz="2400" dirty="0">
                <a:solidFill>
                  <a:srgbClr val="FFFFFF"/>
                </a:solidFill>
              </a:rPr>
              <a:t> can be </a:t>
            </a:r>
            <a:r>
              <a:rPr lang="tr-TR" sz="2400" dirty="0" err="1">
                <a:solidFill>
                  <a:srgbClr val="FFFFFF"/>
                </a:solidFill>
              </a:rPr>
              <a:t>increased</a:t>
            </a:r>
            <a:r>
              <a:rPr lang="tr-TR" sz="2400" dirty="0">
                <a:solidFill>
                  <a:srgbClr val="FFFFFF"/>
                </a:solidFill>
              </a:rPr>
              <a:t> </a:t>
            </a:r>
            <a:r>
              <a:rPr lang="tr-TR" sz="2400" dirty="0" err="1">
                <a:solidFill>
                  <a:srgbClr val="FFFFFF"/>
                </a:solidFill>
              </a:rPr>
              <a:t>from</a:t>
            </a:r>
            <a:r>
              <a:rPr lang="tr-TR" sz="2400" dirty="0">
                <a:solidFill>
                  <a:srgbClr val="FFFFFF"/>
                </a:solidFill>
              </a:rPr>
              <a:t> 10- </a:t>
            </a:r>
            <a:r>
              <a:rPr lang="tr-TR" sz="2400" dirty="0" err="1">
                <a:solidFill>
                  <a:srgbClr val="FFFFFF"/>
                </a:solidFill>
              </a:rPr>
              <a:t>to</a:t>
            </a:r>
            <a:r>
              <a:rPr lang="tr-TR" sz="2400" dirty="0">
                <a:solidFill>
                  <a:srgbClr val="FFFFFF"/>
                </a:solidFill>
              </a:rPr>
              <a:t> 500-fold </a:t>
            </a:r>
            <a:r>
              <a:rPr lang="tr-TR" sz="2400" dirty="0" err="1">
                <a:solidFill>
                  <a:srgbClr val="FFFFFF"/>
                </a:solidFill>
              </a:rPr>
              <a:t>if</a:t>
            </a:r>
            <a:r>
              <a:rPr lang="tr-TR" sz="2400" dirty="0">
                <a:solidFill>
                  <a:srgbClr val="FFFFFF"/>
                </a:solidFill>
              </a:rPr>
              <a:t> </a:t>
            </a:r>
            <a:r>
              <a:rPr lang="tr-TR" sz="2400" dirty="0" err="1">
                <a:solidFill>
                  <a:srgbClr val="FFFFFF"/>
                </a:solidFill>
              </a:rPr>
              <a:t>they</a:t>
            </a:r>
            <a:r>
              <a:rPr lang="tr-TR" sz="2400" dirty="0">
                <a:solidFill>
                  <a:srgbClr val="FFFFFF"/>
                </a:solidFill>
              </a:rPr>
              <a:t> </a:t>
            </a:r>
            <a:r>
              <a:rPr lang="tr-TR" sz="2400" dirty="0" err="1">
                <a:solidFill>
                  <a:srgbClr val="FFFFFF"/>
                </a:solidFill>
              </a:rPr>
              <a:t>are</a:t>
            </a:r>
            <a:r>
              <a:rPr lang="tr-TR" sz="2400" dirty="0">
                <a:solidFill>
                  <a:srgbClr val="FFFFFF"/>
                </a:solidFill>
              </a:rPr>
              <a:t> </a:t>
            </a:r>
            <a:r>
              <a:rPr lang="tr-TR" sz="2400" dirty="0" err="1">
                <a:solidFill>
                  <a:srgbClr val="FFFFFF"/>
                </a:solidFill>
              </a:rPr>
              <a:t>encapsulated</a:t>
            </a:r>
            <a:r>
              <a:rPr lang="tr-TR" sz="2400" dirty="0">
                <a:solidFill>
                  <a:srgbClr val="FFFFFF"/>
                </a:solidFill>
              </a:rPr>
              <a:t> inside </a:t>
            </a:r>
            <a:r>
              <a:rPr lang="tr-TR" sz="2400" dirty="0" err="1">
                <a:solidFill>
                  <a:srgbClr val="FFFFFF"/>
                </a:solidFill>
              </a:rPr>
              <a:t>polymeric</a:t>
            </a:r>
            <a:r>
              <a:rPr lang="tr-TR" sz="2400" dirty="0">
                <a:solidFill>
                  <a:srgbClr val="FFFFFF"/>
                </a:solidFill>
              </a:rPr>
              <a:t> </a:t>
            </a:r>
            <a:r>
              <a:rPr lang="tr-TR" sz="2400" dirty="0" err="1">
                <a:solidFill>
                  <a:srgbClr val="FFFFFF"/>
                </a:solidFill>
              </a:rPr>
              <a:t>micelle</a:t>
            </a:r>
            <a:r>
              <a:rPr lang="tr-TR" sz="2400" dirty="0">
                <a:solidFill>
                  <a:srgbClr val="FFFFFF"/>
                </a:solidFill>
              </a:rPr>
              <a:t> </a:t>
            </a:r>
            <a:r>
              <a:rPr lang="tr-TR" sz="2400" dirty="0" err="1">
                <a:solidFill>
                  <a:srgbClr val="FFFFFF"/>
                </a:solidFill>
              </a:rPr>
              <a:t>moieties</a:t>
            </a:r>
            <a:r>
              <a:rPr lang="tr-TR" sz="2400" dirty="0">
                <a:solidFill>
                  <a:srgbClr val="FFFFFF"/>
                </a:solidFill>
              </a:rPr>
              <a:t>, </a:t>
            </a:r>
            <a:r>
              <a:rPr lang="tr-TR" sz="2400" dirty="0" err="1">
                <a:solidFill>
                  <a:srgbClr val="FFFFFF"/>
                </a:solidFill>
              </a:rPr>
              <a:t>which</a:t>
            </a:r>
            <a:r>
              <a:rPr lang="tr-TR" sz="2400" dirty="0">
                <a:solidFill>
                  <a:srgbClr val="FFFFFF"/>
                </a:solidFill>
              </a:rPr>
              <a:t> </a:t>
            </a:r>
            <a:r>
              <a:rPr lang="tr-TR" sz="2400" dirty="0" err="1">
                <a:solidFill>
                  <a:srgbClr val="FFFFFF"/>
                </a:solidFill>
              </a:rPr>
              <a:t>enables</a:t>
            </a:r>
            <a:r>
              <a:rPr lang="tr-TR" sz="2400" dirty="0">
                <a:solidFill>
                  <a:srgbClr val="FFFFFF"/>
                </a:solidFill>
              </a:rPr>
              <a:t> </a:t>
            </a:r>
            <a:r>
              <a:rPr lang="tr-TR" sz="2400" dirty="0" err="1">
                <a:solidFill>
                  <a:srgbClr val="FFFFFF"/>
                </a:solidFill>
              </a:rPr>
              <a:t>the</a:t>
            </a:r>
            <a:r>
              <a:rPr lang="tr-TR" sz="2400" dirty="0">
                <a:solidFill>
                  <a:srgbClr val="FFFFFF"/>
                </a:solidFill>
              </a:rPr>
              <a:t> </a:t>
            </a:r>
            <a:r>
              <a:rPr lang="tr-TR" sz="2400" dirty="0" err="1">
                <a:solidFill>
                  <a:srgbClr val="FFFFFF"/>
                </a:solidFill>
              </a:rPr>
              <a:t>intravenous</a:t>
            </a:r>
            <a:r>
              <a:rPr lang="tr-TR" sz="2400" dirty="0">
                <a:solidFill>
                  <a:srgbClr val="FFFFFF"/>
                </a:solidFill>
              </a:rPr>
              <a:t> </a:t>
            </a:r>
            <a:r>
              <a:rPr lang="tr-TR" sz="2400" dirty="0" err="1">
                <a:solidFill>
                  <a:srgbClr val="FFFFFF"/>
                </a:solidFill>
              </a:rPr>
              <a:t>injection</a:t>
            </a:r>
            <a:r>
              <a:rPr lang="tr-TR" sz="2400" dirty="0">
                <a:solidFill>
                  <a:srgbClr val="FFFFFF"/>
                </a:solidFill>
              </a:rPr>
              <a:t> of </a:t>
            </a:r>
            <a:r>
              <a:rPr lang="tr-TR" sz="2400" dirty="0" err="1">
                <a:solidFill>
                  <a:srgbClr val="FFFFFF"/>
                </a:solidFill>
              </a:rPr>
              <a:t>micelle-encapsulating</a:t>
            </a:r>
            <a:r>
              <a:rPr lang="tr-TR" sz="2400" dirty="0">
                <a:solidFill>
                  <a:srgbClr val="FFFFFF"/>
                </a:solidFill>
              </a:rPr>
              <a:t> </a:t>
            </a:r>
            <a:r>
              <a:rPr lang="tr-TR" sz="2400" dirty="0" err="1">
                <a:solidFill>
                  <a:srgbClr val="FFFFFF"/>
                </a:solidFill>
              </a:rPr>
              <a:t>hydrophobic</a:t>
            </a:r>
            <a:r>
              <a:rPr lang="tr-TR" sz="2400" dirty="0">
                <a:solidFill>
                  <a:srgbClr val="FFFFFF"/>
                </a:solidFill>
              </a:rPr>
              <a:t> </a:t>
            </a:r>
            <a:r>
              <a:rPr lang="tr-TR" sz="2400" dirty="0" err="1">
                <a:solidFill>
                  <a:srgbClr val="FFFFFF"/>
                </a:solidFill>
              </a:rPr>
              <a:t>drugs</a:t>
            </a:r>
            <a:r>
              <a:rPr lang="tr-TR" sz="2400" dirty="0">
                <a:solidFill>
                  <a:srgbClr val="FFFFFF"/>
                </a:solidFill>
              </a:rPr>
              <a:t>. </a:t>
            </a:r>
            <a:r>
              <a:rPr lang="tr-TR" sz="2400" dirty="0" err="1">
                <a:solidFill>
                  <a:srgbClr val="FFFFFF"/>
                </a:solidFill>
              </a:rPr>
              <a:t>For</a:t>
            </a:r>
            <a:r>
              <a:rPr lang="tr-TR" sz="2400" dirty="0">
                <a:solidFill>
                  <a:srgbClr val="FFFFFF"/>
                </a:solidFill>
              </a:rPr>
              <a:t> </a:t>
            </a:r>
            <a:r>
              <a:rPr lang="tr-TR" sz="2400" dirty="0" err="1">
                <a:solidFill>
                  <a:srgbClr val="FFFFFF"/>
                </a:solidFill>
              </a:rPr>
              <a:t>example</a:t>
            </a:r>
            <a:r>
              <a:rPr lang="tr-TR" sz="2400" dirty="0">
                <a:solidFill>
                  <a:srgbClr val="FFFFFF"/>
                </a:solidFill>
              </a:rPr>
              <a:t>, </a:t>
            </a:r>
            <a:r>
              <a:rPr lang="tr-TR" sz="2400" dirty="0" err="1">
                <a:solidFill>
                  <a:srgbClr val="FFFFFF"/>
                </a:solidFill>
              </a:rPr>
              <a:t>although</a:t>
            </a:r>
            <a:r>
              <a:rPr lang="tr-TR" sz="2400" dirty="0">
                <a:solidFill>
                  <a:srgbClr val="FFFFFF"/>
                </a:solidFill>
              </a:rPr>
              <a:t> </a:t>
            </a:r>
            <a:r>
              <a:rPr lang="tr-TR" sz="2400" dirty="0" err="1">
                <a:solidFill>
                  <a:srgbClr val="FFFFFF"/>
                </a:solidFill>
              </a:rPr>
              <a:t>paclitaxel</a:t>
            </a:r>
            <a:r>
              <a:rPr lang="tr-TR" sz="2400" dirty="0">
                <a:solidFill>
                  <a:srgbClr val="FFFFFF"/>
                </a:solidFill>
              </a:rPr>
              <a:t> is a </a:t>
            </a:r>
            <a:r>
              <a:rPr lang="tr-TR" sz="2400" dirty="0" err="1">
                <a:solidFill>
                  <a:srgbClr val="FFFFFF"/>
                </a:solidFill>
              </a:rPr>
              <a:t>water-insoluble</a:t>
            </a:r>
            <a:r>
              <a:rPr lang="tr-TR" sz="2400" dirty="0">
                <a:solidFill>
                  <a:srgbClr val="FFFFFF"/>
                </a:solidFill>
              </a:rPr>
              <a:t> </a:t>
            </a:r>
            <a:r>
              <a:rPr lang="tr-TR" sz="2400" dirty="0" err="1">
                <a:solidFill>
                  <a:srgbClr val="FFFFFF"/>
                </a:solidFill>
              </a:rPr>
              <a:t>drug</a:t>
            </a:r>
            <a:r>
              <a:rPr lang="tr-TR" sz="2400" dirty="0">
                <a:solidFill>
                  <a:srgbClr val="FFFFFF"/>
                </a:solidFill>
              </a:rPr>
              <a:t>, </a:t>
            </a:r>
            <a:r>
              <a:rPr lang="tr-TR" sz="2400" dirty="0" err="1">
                <a:solidFill>
                  <a:srgbClr val="FFFFFF"/>
                </a:solidFill>
              </a:rPr>
              <a:t>its</a:t>
            </a:r>
            <a:r>
              <a:rPr lang="tr-TR" sz="2400" dirty="0">
                <a:solidFill>
                  <a:srgbClr val="FFFFFF"/>
                </a:solidFill>
              </a:rPr>
              <a:t> </a:t>
            </a:r>
            <a:r>
              <a:rPr lang="tr-TR" sz="2400" dirty="0" err="1">
                <a:solidFill>
                  <a:srgbClr val="FFFFFF"/>
                </a:solidFill>
              </a:rPr>
              <a:t>water</a:t>
            </a:r>
            <a:r>
              <a:rPr lang="tr-TR" sz="2400" dirty="0">
                <a:solidFill>
                  <a:srgbClr val="FFFFFF"/>
                </a:solidFill>
              </a:rPr>
              <a:t> </a:t>
            </a:r>
            <a:r>
              <a:rPr lang="tr-TR" sz="2400" dirty="0" err="1">
                <a:solidFill>
                  <a:srgbClr val="FFFFFF"/>
                </a:solidFill>
              </a:rPr>
              <a:t>solubility</a:t>
            </a:r>
            <a:r>
              <a:rPr lang="tr-TR" sz="2400" dirty="0">
                <a:solidFill>
                  <a:srgbClr val="FFFFFF"/>
                </a:solidFill>
              </a:rPr>
              <a:t> is </a:t>
            </a:r>
            <a:r>
              <a:rPr lang="tr-TR" sz="2400" dirty="0" err="1">
                <a:solidFill>
                  <a:srgbClr val="FFFFFF"/>
                </a:solidFill>
              </a:rPr>
              <a:t>significantly</a:t>
            </a:r>
            <a:r>
              <a:rPr lang="tr-TR" sz="2400" dirty="0">
                <a:solidFill>
                  <a:srgbClr val="FFFFFF"/>
                </a:solidFill>
              </a:rPr>
              <a:t> </a:t>
            </a:r>
            <a:r>
              <a:rPr lang="tr-TR" sz="2400" dirty="0" err="1">
                <a:solidFill>
                  <a:srgbClr val="FFFFFF"/>
                </a:solidFill>
              </a:rPr>
              <a:t>enhanced</a:t>
            </a:r>
            <a:r>
              <a:rPr lang="tr-TR" sz="2400" dirty="0">
                <a:solidFill>
                  <a:srgbClr val="FFFFFF"/>
                </a:solidFill>
              </a:rPr>
              <a:t> </a:t>
            </a:r>
            <a:r>
              <a:rPr lang="tr-TR" sz="2400" dirty="0" err="1">
                <a:solidFill>
                  <a:srgbClr val="FFFFFF"/>
                </a:solidFill>
              </a:rPr>
              <a:t>when</a:t>
            </a:r>
            <a:r>
              <a:rPr lang="tr-TR" sz="2400" dirty="0">
                <a:solidFill>
                  <a:srgbClr val="FFFFFF"/>
                </a:solidFill>
              </a:rPr>
              <a:t> it is </a:t>
            </a:r>
            <a:r>
              <a:rPr lang="tr-TR" sz="2400" dirty="0" err="1">
                <a:solidFill>
                  <a:srgbClr val="FFFFFF"/>
                </a:solidFill>
              </a:rPr>
              <a:t>encapsulated</a:t>
            </a:r>
            <a:r>
              <a:rPr lang="tr-TR" sz="2400" dirty="0">
                <a:solidFill>
                  <a:srgbClr val="FFFFFF"/>
                </a:solidFill>
              </a:rPr>
              <a:t> in a </a:t>
            </a:r>
            <a:r>
              <a:rPr lang="tr-TR" sz="2400" dirty="0" err="1">
                <a:solidFill>
                  <a:srgbClr val="FFFFFF"/>
                </a:solidFill>
              </a:rPr>
              <a:t>micelle</a:t>
            </a:r>
            <a:endParaRPr lang="tr-TR" sz="2400" dirty="0">
              <a:solidFill>
                <a:srgbClr val="FFFFFF"/>
              </a:solidFill>
            </a:endParaRPr>
          </a:p>
        </p:txBody>
      </p:sp>
    </p:spTree>
    <p:extLst>
      <p:ext uri="{BB962C8B-B14F-4D97-AF65-F5344CB8AC3E}">
        <p14:creationId xmlns:p14="http://schemas.microsoft.com/office/powerpoint/2010/main" val="3602637499"/>
      </p:ext>
    </p:extLst>
  </p:cSld>
  <p:clrMapOvr>
    <a:overrideClrMapping bg1="dk1" tx1="lt1" bg2="dk2" tx2="lt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Başlık 1">
            <a:extLst>
              <a:ext uri="{FF2B5EF4-FFF2-40B4-BE49-F238E27FC236}">
                <a16:creationId xmlns:a16="http://schemas.microsoft.com/office/drawing/2014/main" id="{FBC75BCD-EF7A-CB45-94BE-8A6263453DEE}"/>
              </a:ext>
            </a:extLst>
          </p:cNvPr>
          <p:cNvSpPr>
            <a:spLocks noGrp="1"/>
          </p:cNvSpPr>
          <p:nvPr>
            <p:ph type="title"/>
          </p:nvPr>
        </p:nvSpPr>
        <p:spPr>
          <a:xfrm>
            <a:off x="640079" y="2053641"/>
            <a:ext cx="3669161" cy="2760098"/>
          </a:xfrm>
        </p:spPr>
        <p:txBody>
          <a:bodyPr>
            <a:normAutofit/>
          </a:bodyPr>
          <a:lstStyle/>
          <a:p>
            <a:r>
              <a:rPr lang="tr-TR">
                <a:solidFill>
                  <a:srgbClr val="FFFFFF"/>
                </a:solidFill>
              </a:rPr>
              <a:t>Disadvantages of Micelles</a:t>
            </a:r>
          </a:p>
        </p:txBody>
      </p:sp>
      <p:sp>
        <p:nvSpPr>
          <p:cNvPr id="3" name="İçerik Yer Tutucusu 2">
            <a:extLst>
              <a:ext uri="{FF2B5EF4-FFF2-40B4-BE49-F238E27FC236}">
                <a16:creationId xmlns:a16="http://schemas.microsoft.com/office/drawing/2014/main" id="{22FE4BFB-33BA-1A4A-8795-1F817ED5D657}"/>
              </a:ext>
            </a:extLst>
          </p:cNvPr>
          <p:cNvSpPr>
            <a:spLocks noGrp="1"/>
          </p:cNvSpPr>
          <p:nvPr>
            <p:ph idx="1"/>
          </p:nvPr>
        </p:nvSpPr>
        <p:spPr>
          <a:xfrm>
            <a:off x="6090574" y="801866"/>
            <a:ext cx="5306084" cy="5230634"/>
          </a:xfrm>
        </p:spPr>
        <p:txBody>
          <a:bodyPr anchor="ctr">
            <a:normAutofit/>
          </a:bodyPr>
          <a:lstStyle/>
          <a:p>
            <a:r>
              <a:rPr lang="tr-TR" sz="2400">
                <a:solidFill>
                  <a:srgbClr val="000000"/>
                </a:solidFill>
              </a:rPr>
              <a:t>Concerning disadvantages of micelles, several challenges associated with their use concern the stability of micelles in the blood stream, where critical micelle concentration could be reduced by blood dilution, and the encapsulated drugs can leak out of the polymer assembly, minimizing the drug circulation half-life </a:t>
            </a:r>
          </a:p>
        </p:txBody>
      </p:sp>
    </p:spTree>
    <p:extLst>
      <p:ext uri="{BB962C8B-B14F-4D97-AF65-F5344CB8AC3E}">
        <p14:creationId xmlns:p14="http://schemas.microsoft.com/office/powerpoint/2010/main" val="2403287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156E3FFF-FCDE-074F-907E-40F1B0F66C5A}"/>
              </a:ext>
            </a:extLst>
          </p:cNvPr>
          <p:cNvSpPr>
            <a:spLocks noGrp="1"/>
          </p:cNvSpPr>
          <p:nvPr>
            <p:ph type="title"/>
          </p:nvPr>
        </p:nvSpPr>
        <p:spPr>
          <a:xfrm>
            <a:off x="793662" y="386930"/>
            <a:ext cx="10066122" cy="1298448"/>
          </a:xfrm>
        </p:spPr>
        <p:txBody>
          <a:bodyPr anchor="b">
            <a:normAutofit/>
          </a:bodyPr>
          <a:lstStyle/>
          <a:p>
            <a:r>
              <a:rPr lang="tr-TR" sz="4800"/>
              <a:t>Nanomiseller</a:t>
            </a:r>
          </a:p>
        </p:txBody>
      </p:sp>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A6556023-D118-D049-BBAD-22F6C6D5333A}"/>
              </a:ext>
            </a:extLst>
          </p:cNvPr>
          <p:cNvSpPr>
            <a:spLocks noGrp="1"/>
          </p:cNvSpPr>
          <p:nvPr>
            <p:ph idx="1"/>
          </p:nvPr>
        </p:nvSpPr>
        <p:spPr>
          <a:xfrm>
            <a:off x="793661" y="2599509"/>
            <a:ext cx="4958534" cy="3639450"/>
          </a:xfrm>
        </p:spPr>
        <p:txBody>
          <a:bodyPr anchor="ctr">
            <a:normAutofit/>
          </a:bodyPr>
          <a:lstStyle/>
          <a:p>
            <a:pPr algn="just">
              <a:lnSpc>
                <a:spcPct val="150000"/>
              </a:lnSpc>
            </a:pPr>
            <a:r>
              <a:rPr lang="tr-TR" sz="2000" dirty="0" err="1"/>
              <a:t>Nanomiseller</a:t>
            </a:r>
            <a:r>
              <a:rPr lang="tr-TR" sz="2000" dirty="0"/>
              <a:t>; bir yağ asidinden, yağ asidi tuzundan, </a:t>
            </a:r>
            <a:r>
              <a:rPr lang="tr-TR" sz="2000" dirty="0" err="1"/>
              <a:t>fosfolipitlerden</a:t>
            </a:r>
            <a:r>
              <a:rPr lang="tr-TR" sz="2000" dirty="0"/>
              <a:t> veya diğer benzer moleküllerden oluşturulabilir </a:t>
            </a:r>
          </a:p>
          <a:p>
            <a:pPr algn="just">
              <a:lnSpc>
                <a:spcPct val="150000"/>
              </a:lnSpc>
            </a:pPr>
            <a:r>
              <a:rPr lang="tr-TR" sz="2000" dirty="0"/>
              <a:t>Bu şekilde oluşturulan miseller </a:t>
            </a:r>
            <a:r>
              <a:rPr lang="tr-TR" sz="2000" b="1" u="sng" dirty="0">
                <a:solidFill>
                  <a:srgbClr val="7030A0"/>
                </a:solidFill>
              </a:rPr>
              <a:t>oldukça düşük kritik misel konsantrasyonuna sahiptir</a:t>
            </a:r>
          </a:p>
        </p:txBody>
      </p:sp>
      <p:pic>
        <p:nvPicPr>
          <p:cNvPr id="4" name="Resim 3" descr="metin içeren bir resim&#10;&#10;Açıklama otomatik olarak oluşturuldu">
            <a:extLst>
              <a:ext uri="{FF2B5EF4-FFF2-40B4-BE49-F238E27FC236}">
                <a16:creationId xmlns:a16="http://schemas.microsoft.com/office/drawing/2014/main" id="{FD61663F-307A-CC45-9AC4-E72DB1150437}"/>
              </a:ext>
            </a:extLst>
          </p:cNvPr>
          <p:cNvPicPr>
            <a:picLocks noChangeAspect="1"/>
          </p:cNvPicPr>
          <p:nvPr/>
        </p:nvPicPr>
        <p:blipFill rotWithShape="1">
          <a:blip r:embed="rId2"/>
          <a:srcRect r="2" b="17108"/>
          <a:stretch/>
        </p:blipFill>
        <p:spPr>
          <a:xfrm>
            <a:off x="5911532" y="2484255"/>
            <a:ext cx="5150277" cy="3714244"/>
          </a:xfrm>
          <a:prstGeom prst="rect">
            <a:avLst/>
          </a:prstGeom>
        </p:spPr>
      </p:pic>
      <p:sp>
        <p:nvSpPr>
          <p:cNvPr id="15" name="Rectangle 14">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80048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4DDD8E1-BDC7-D84E-B904-AAE5E2138F3F}"/>
              </a:ext>
            </a:extLst>
          </p:cNvPr>
          <p:cNvSpPr>
            <a:spLocks noGrp="1"/>
          </p:cNvSpPr>
          <p:nvPr>
            <p:ph type="title"/>
          </p:nvPr>
        </p:nvSpPr>
        <p:spPr/>
        <p:txBody>
          <a:bodyPr/>
          <a:lstStyle/>
          <a:p>
            <a:pPr algn="ctr"/>
            <a:r>
              <a:rPr lang="en-US" b="1" dirty="0" err="1">
                <a:solidFill>
                  <a:srgbClr val="FF0000"/>
                </a:solidFill>
              </a:rPr>
              <a:t>Kritik</a:t>
            </a:r>
            <a:r>
              <a:rPr lang="en-US" b="1" dirty="0">
                <a:solidFill>
                  <a:srgbClr val="FF0000"/>
                </a:solidFill>
              </a:rPr>
              <a:t> </a:t>
            </a:r>
            <a:r>
              <a:rPr lang="en-US" b="1" dirty="0" err="1">
                <a:solidFill>
                  <a:srgbClr val="FF0000"/>
                </a:solidFill>
              </a:rPr>
              <a:t>Misel</a:t>
            </a:r>
            <a:r>
              <a:rPr lang="en-US" b="1" dirty="0">
                <a:solidFill>
                  <a:srgbClr val="FF0000"/>
                </a:solidFill>
              </a:rPr>
              <a:t> </a:t>
            </a:r>
            <a:r>
              <a:rPr lang="en-US" b="1" dirty="0" err="1">
                <a:solidFill>
                  <a:srgbClr val="FF0000"/>
                </a:solidFill>
              </a:rPr>
              <a:t>Konsantrasyonu</a:t>
            </a:r>
            <a:endParaRPr lang="tr-TR" b="1" dirty="0">
              <a:solidFill>
                <a:srgbClr val="FF0000"/>
              </a:solidFill>
            </a:endParaRPr>
          </a:p>
        </p:txBody>
      </p:sp>
      <p:sp>
        <p:nvSpPr>
          <p:cNvPr id="3" name="İçerik Yer Tutucusu 2">
            <a:extLst>
              <a:ext uri="{FF2B5EF4-FFF2-40B4-BE49-F238E27FC236}">
                <a16:creationId xmlns:a16="http://schemas.microsoft.com/office/drawing/2014/main" id="{F573512F-506F-254E-89F4-25B443688D4F}"/>
              </a:ext>
            </a:extLst>
          </p:cNvPr>
          <p:cNvSpPr>
            <a:spLocks noGrp="1"/>
          </p:cNvSpPr>
          <p:nvPr>
            <p:ph idx="1"/>
          </p:nvPr>
        </p:nvSpPr>
        <p:spPr/>
        <p:txBody>
          <a:bodyPr/>
          <a:lstStyle/>
          <a:p>
            <a:pPr algn="just">
              <a:lnSpc>
                <a:spcPct val="150000"/>
              </a:lnSpc>
            </a:pPr>
            <a:r>
              <a:rPr lang="tr-TR" sz="2400" dirty="0"/>
              <a:t>Saf su 72x10</a:t>
            </a:r>
            <a:r>
              <a:rPr lang="tr-TR" sz="2400" baseline="30000" dirty="0"/>
              <a:t>3</a:t>
            </a:r>
            <a:r>
              <a:rPr lang="tr-TR" sz="2400" dirty="0"/>
              <a:t> N/</a:t>
            </a:r>
            <a:r>
              <a:rPr lang="tr-TR" sz="2400" dirty="0" err="1"/>
              <a:t>m’lik</a:t>
            </a:r>
            <a:r>
              <a:rPr lang="tr-TR" sz="2400" dirty="0"/>
              <a:t> bir </a:t>
            </a:r>
            <a:r>
              <a:rPr lang="tr-TR" sz="2400" dirty="0" err="1"/>
              <a:t>yüzey</a:t>
            </a:r>
            <a:r>
              <a:rPr lang="tr-TR" sz="2400" dirty="0"/>
              <a:t> gerilimine sahiptir. Bu suya belli bir </a:t>
            </a:r>
            <a:r>
              <a:rPr lang="tr-TR" sz="2400" dirty="0" err="1"/>
              <a:t>yüzey</a:t>
            </a:r>
            <a:r>
              <a:rPr lang="tr-TR" sz="2400" dirty="0"/>
              <a:t> aktif madde </a:t>
            </a:r>
            <a:r>
              <a:rPr lang="tr-TR" sz="2400" dirty="0" err="1"/>
              <a:t>yavas</a:t>
            </a:r>
            <a:r>
              <a:rPr lang="tr-TR" sz="2400" dirty="0"/>
              <a:t>̧ </a:t>
            </a:r>
            <a:r>
              <a:rPr lang="tr-TR" sz="2400" dirty="0" err="1"/>
              <a:t>yavas</a:t>
            </a:r>
            <a:r>
              <a:rPr lang="tr-TR" sz="2400" dirty="0"/>
              <a:t>̧ ilave </a:t>
            </a:r>
            <a:r>
              <a:rPr lang="tr-TR" sz="2400" dirty="0" err="1"/>
              <a:t>edildiğinde</a:t>
            </a:r>
            <a:r>
              <a:rPr lang="tr-TR" sz="2400" dirty="0"/>
              <a:t> suyun </a:t>
            </a:r>
            <a:r>
              <a:rPr lang="tr-TR" sz="2400" dirty="0" err="1"/>
              <a:t>yüzey</a:t>
            </a:r>
            <a:r>
              <a:rPr lang="tr-TR" sz="2400" dirty="0"/>
              <a:t> gerilimi hızlı bir </a:t>
            </a:r>
            <a:r>
              <a:rPr lang="tr-TR" sz="2400" dirty="0" err="1"/>
              <a:t>şekilde</a:t>
            </a:r>
            <a:r>
              <a:rPr lang="tr-TR" sz="2400" dirty="0"/>
              <a:t> </a:t>
            </a:r>
            <a:r>
              <a:rPr lang="tr-TR" sz="2400" dirty="0" err="1"/>
              <a:t>düşmeye</a:t>
            </a:r>
            <a:r>
              <a:rPr lang="tr-TR" sz="2400" dirty="0"/>
              <a:t> </a:t>
            </a:r>
            <a:r>
              <a:rPr lang="tr-TR" sz="2400" dirty="0" err="1"/>
              <a:t>başlar</a:t>
            </a:r>
            <a:r>
              <a:rPr lang="tr-TR" sz="2400" dirty="0"/>
              <a:t>.</a:t>
            </a:r>
          </a:p>
          <a:p>
            <a:pPr algn="just">
              <a:lnSpc>
                <a:spcPct val="150000"/>
              </a:lnSpc>
            </a:pPr>
            <a:r>
              <a:rPr lang="tr-TR" sz="2400" dirty="0"/>
              <a:t>Fakat </a:t>
            </a:r>
            <a:r>
              <a:rPr lang="tr-TR" sz="2400" dirty="0" err="1"/>
              <a:t>yüzey</a:t>
            </a:r>
            <a:r>
              <a:rPr lang="tr-TR" sz="2400" dirty="0"/>
              <a:t> aktif madde su </a:t>
            </a:r>
            <a:r>
              <a:rPr lang="tr-TR" sz="2400" dirty="0" err="1"/>
              <a:t>içinde</a:t>
            </a:r>
            <a:r>
              <a:rPr lang="tr-TR" sz="2400" dirty="0"/>
              <a:t> belli bir konsantrasyona </a:t>
            </a:r>
            <a:r>
              <a:rPr lang="tr-TR" sz="2400" dirty="0" err="1"/>
              <a:t>ulaştıktan</a:t>
            </a:r>
            <a:r>
              <a:rPr lang="tr-TR" sz="2400" dirty="0"/>
              <a:t> sonra </a:t>
            </a:r>
            <a:r>
              <a:rPr lang="tr-TR" sz="2400" dirty="0" err="1"/>
              <a:t>yüzey</a:t>
            </a:r>
            <a:r>
              <a:rPr lang="tr-TR" sz="2400" dirty="0"/>
              <a:t> aktif madde ilavesi devam etse de </a:t>
            </a:r>
            <a:r>
              <a:rPr lang="tr-TR" sz="2400" dirty="0" err="1"/>
              <a:t>yüzey</a:t>
            </a:r>
            <a:r>
              <a:rPr lang="tr-TR" sz="2400" dirty="0"/>
              <a:t> gerilimi daha fazla </a:t>
            </a:r>
            <a:r>
              <a:rPr lang="tr-TR" sz="2400" dirty="0" err="1"/>
              <a:t>düşmez</a:t>
            </a:r>
            <a:r>
              <a:rPr lang="tr-TR" sz="2400" dirty="0"/>
              <a:t> ve </a:t>
            </a:r>
            <a:r>
              <a:rPr lang="tr-TR" sz="2400" dirty="0" err="1"/>
              <a:t>düzgünleşir</a:t>
            </a:r>
            <a:r>
              <a:rPr lang="tr-TR" sz="2400" dirty="0"/>
              <a:t>. </a:t>
            </a:r>
            <a:r>
              <a:rPr lang="tr-TR" sz="2400" dirty="0" err="1"/>
              <a:t>İşte</a:t>
            </a:r>
            <a:r>
              <a:rPr lang="tr-TR" sz="2400" dirty="0"/>
              <a:t> </a:t>
            </a:r>
            <a:r>
              <a:rPr lang="tr-TR" sz="2400" b="1" u="sng" dirty="0" err="1">
                <a:solidFill>
                  <a:srgbClr val="7030A0"/>
                </a:solidFill>
              </a:rPr>
              <a:t>yüzey</a:t>
            </a:r>
            <a:r>
              <a:rPr lang="tr-TR" sz="2400" b="1" u="sng" dirty="0">
                <a:solidFill>
                  <a:srgbClr val="7030A0"/>
                </a:solidFill>
              </a:rPr>
              <a:t> geriliminin </a:t>
            </a:r>
            <a:r>
              <a:rPr lang="tr-TR" sz="2400" b="1" u="sng" dirty="0" err="1">
                <a:solidFill>
                  <a:srgbClr val="7030A0"/>
                </a:solidFill>
              </a:rPr>
              <a:t>düzgünleşmeye</a:t>
            </a:r>
            <a:r>
              <a:rPr lang="tr-TR" sz="2400" b="1" u="sng" dirty="0">
                <a:solidFill>
                  <a:srgbClr val="7030A0"/>
                </a:solidFill>
              </a:rPr>
              <a:t> </a:t>
            </a:r>
            <a:r>
              <a:rPr lang="tr-TR" sz="2400" b="1" u="sng" dirty="0" err="1">
                <a:solidFill>
                  <a:srgbClr val="7030A0"/>
                </a:solidFill>
              </a:rPr>
              <a:t>başladığı</a:t>
            </a:r>
            <a:r>
              <a:rPr lang="tr-TR" sz="2400" b="1" u="sng" dirty="0">
                <a:solidFill>
                  <a:srgbClr val="7030A0"/>
                </a:solidFill>
              </a:rPr>
              <a:t> bu konsantrasyona o </a:t>
            </a:r>
            <a:r>
              <a:rPr lang="tr-TR" sz="2400" b="1" u="sng" dirty="0" err="1">
                <a:solidFill>
                  <a:srgbClr val="7030A0"/>
                </a:solidFill>
              </a:rPr>
              <a:t>yüzey</a:t>
            </a:r>
            <a:r>
              <a:rPr lang="tr-TR" sz="2400" b="1" u="sng" dirty="0">
                <a:solidFill>
                  <a:srgbClr val="7030A0"/>
                </a:solidFill>
              </a:rPr>
              <a:t> aktif maddenin kritik misel konsantrasyonu (CMC) denir. </a:t>
            </a:r>
          </a:p>
          <a:p>
            <a:endParaRPr lang="tr-TR" dirty="0"/>
          </a:p>
          <a:p>
            <a:endParaRPr lang="tr-TR" dirty="0"/>
          </a:p>
        </p:txBody>
      </p:sp>
    </p:spTree>
    <p:extLst>
      <p:ext uri="{BB962C8B-B14F-4D97-AF65-F5344CB8AC3E}">
        <p14:creationId xmlns:p14="http://schemas.microsoft.com/office/powerpoint/2010/main" val="1310689632"/>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2115</Words>
  <Application>Microsoft Macintosh PowerPoint</Application>
  <PresentationFormat>Geniş ekran</PresentationFormat>
  <Paragraphs>160</Paragraphs>
  <Slides>71</Slides>
  <Notes>0</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71</vt:i4>
      </vt:variant>
    </vt:vector>
  </HeadingPairs>
  <TitlesOfParts>
    <vt:vector size="75" baseType="lpstr">
      <vt:lpstr>Arial</vt:lpstr>
      <vt:lpstr>Calibri</vt:lpstr>
      <vt:lpstr>Calibri Light</vt:lpstr>
      <vt:lpstr>Office Teması</vt:lpstr>
      <vt:lpstr>Nanotıp 3. Ders: Nanomiseller</vt:lpstr>
      <vt:lpstr>Kendiliğinden düzenlenme (Self Assembly)</vt:lpstr>
      <vt:lpstr>Kendiliğinden düzenlenme (Self Assembly)</vt:lpstr>
      <vt:lpstr>Kendiliğinden düzenlenme (Self Assembly)</vt:lpstr>
      <vt:lpstr>Nanomiseller</vt:lpstr>
      <vt:lpstr>Nanomiseller</vt:lpstr>
      <vt:lpstr>Nanomiseller</vt:lpstr>
      <vt:lpstr>Nanomiseller</vt:lpstr>
      <vt:lpstr>Kritik Misel Konsantrasyonu</vt:lpstr>
      <vt:lpstr>Kritik Misel Konsantrasyonu</vt:lpstr>
      <vt:lpstr>Kritik Misel Konsantrasyonu</vt:lpstr>
      <vt:lpstr>Nanomiseller</vt:lpstr>
      <vt:lpstr>Nanomiseller</vt:lpstr>
      <vt:lpstr>Misel Yapısı</vt:lpstr>
      <vt:lpstr>PowerPoint Sunusu</vt:lpstr>
      <vt:lpstr>Misel Yapısı</vt:lpstr>
      <vt:lpstr>PowerPoint Sunusu</vt:lpstr>
      <vt:lpstr>PowerPoint Sunusu</vt:lpstr>
      <vt:lpstr>Nanomicelles</vt:lpstr>
      <vt:lpstr>Nanomicelles</vt:lpstr>
      <vt:lpstr>Critical Micelle Concentration (CMC)</vt:lpstr>
      <vt:lpstr>Nanomiseller</vt:lpstr>
      <vt:lpstr>Polimerik miseller</vt:lpstr>
      <vt:lpstr>PowerPoint Sunusu</vt:lpstr>
      <vt:lpstr>Polimerik miseller</vt:lpstr>
      <vt:lpstr>Blok Kopolimerler</vt:lpstr>
      <vt:lpstr>Ko-Polimerik miseller</vt:lpstr>
      <vt:lpstr>Blok Kopolimerler</vt:lpstr>
      <vt:lpstr>PowerPoint Sunusu</vt:lpstr>
      <vt:lpstr>Graft Kopolimerler</vt:lpstr>
      <vt:lpstr>PowerPoint Sunusu</vt:lpstr>
      <vt:lpstr>Graft Kopolimerler</vt:lpstr>
      <vt:lpstr>Blok Kopolimer Miseller</vt:lpstr>
      <vt:lpstr>Blok Kopolimer Miseller</vt:lpstr>
      <vt:lpstr>Hidrofilik Polimerler</vt:lpstr>
      <vt:lpstr>Hidrofobik Polimerler</vt:lpstr>
      <vt:lpstr>Misel Üretiminde Kullanılan Polimerizasyon Teknikleri</vt:lpstr>
      <vt:lpstr>PowerPoint Sunusu</vt:lpstr>
      <vt:lpstr>PowerPoint Sunusu</vt:lpstr>
      <vt:lpstr>PowerPoint Sunusu</vt:lpstr>
      <vt:lpstr>PowerPoint Sunusu</vt:lpstr>
      <vt:lpstr>Hibrit Polimerik Miseller</vt:lpstr>
      <vt:lpstr>Hibrit Polimerik Miseller</vt:lpstr>
      <vt:lpstr>Hibrit Polimerik Miseller</vt:lpstr>
      <vt:lpstr>PowerPoint Sunusu</vt:lpstr>
      <vt:lpstr>PEG-PE Miselleri</vt:lpstr>
      <vt:lpstr>Metal Nanopartikülleri ile Hibridleşmiş Nanomiseller</vt:lpstr>
      <vt:lpstr>PowerPoint Sunusu</vt:lpstr>
      <vt:lpstr>Encapsulation of Metal Nanoparticles</vt:lpstr>
      <vt:lpstr>Biyolojik Uyaranlara Duyarlı Miseller</vt:lpstr>
      <vt:lpstr>pH’a duyarlı Polimerik Miseller</vt:lpstr>
      <vt:lpstr>pH’a duyarlı Polimerik Miseller</vt:lpstr>
      <vt:lpstr>pH’a duyarlı Polimerik Miseller</vt:lpstr>
      <vt:lpstr>pH’a duyarlı Polimerik Miseller</vt:lpstr>
      <vt:lpstr>pH’a duyarlı Polimerik Miseller</vt:lpstr>
      <vt:lpstr>PowerPoint Sunusu</vt:lpstr>
      <vt:lpstr>PowerPoint Sunusu</vt:lpstr>
      <vt:lpstr>PowerPoint Sunusu</vt:lpstr>
      <vt:lpstr>PowerPoint Sunusu</vt:lpstr>
      <vt:lpstr>İlaç yüklü Miseller</vt:lpstr>
      <vt:lpstr>İlaç yüklü Miseller</vt:lpstr>
      <vt:lpstr>PowerPoint Sunusu</vt:lpstr>
      <vt:lpstr>PowerPoint Sunusu</vt:lpstr>
      <vt:lpstr>PowerPoint Sunusu</vt:lpstr>
      <vt:lpstr>PowerPoint Sunusu</vt:lpstr>
      <vt:lpstr>PowerPoint Sunusu</vt:lpstr>
      <vt:lpstr>PowerPoint Sunusu</vt:lpstr>
      <vt:lpstr>Advantages of Micelles</vt:lpstr>
      <vt:lpstr>Advantages of Micelles</vt:lpstr>
      <vt:lpstr>Advantages of Micelles</vt:lpstr>
      <vt:lpstr>Disadvantages of Micelles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emrah şefik abamor</dc:creator>
  <cp:lastModifiedBy>emrah şefik abamor</cp:lastModifiedBy>
  <cp:revision>3</cp:revision>
  <dcterms:created xsi:type="dcterms:W3CDTF">2020-03-03T06:29:01Z</dcterms:created>
  <dcterms:modified xsi:type="dcterms:W3CDTF">2020-03-03T06:35:02Z</dcterms:modified>
</cp:coreProperties>
</file>