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9"/>
  </p:notesMasterIdLst>
  <p:sldIdLst>
    <p:sldId id="256" r:id="rId2"/>
    <p:sldId id="257" r:id="rId3"/>
    <p:sldId id="348" r:id="rId4"/>
    <p:sldId id="368" r:id="rId5"/>
    <p:sldId id="291" r:id="rId6"/>
    <p:sldId id="338" r:id="rId7"/>
    <p:sldId id="339" r:id="rId8"/>
    <p:sldId id="269" r:id="rId9"/>
    <p:sldId id="270" r:id="rId10"/>
    <p:sldId id="344" r:id="rId11"/>
    <p:sldId id="292" r:id="rId12"/>
    <p:sldId id="345" r:id="rId13"/>
    <p:sldId id="346" r:id="rId14"/>
    <p:sldId id="347" r:id="rId15"/>
    <p:sldId id="343" r:id="rId16"/>
    <p:sldId id="341" r:id="rId17"/>
    <p:sldId id="340" r:id="rId18"/>
    <p:sldId id="342" r:id="rId19"/>
    <p:sldId id="271" r:id="rId20"/>
    <p:sldId id="327" r:id="rId21"/>
    <p:sldId id="278" r:id="rId22"/>
    <p:sldId id="274" r:id="rId23"/>
    <p:sldId id="279" r:id="rId24"/>
    <p:sldId id="280" r:id="rId25"/>
    <p:sldId id="294" r:id="rId26"/>
    <p:sldId id="337" r:id="rId27"/>
    <p:sldId id="293" r:id="rId28"/>
    <p:sldId id="369" r:id="rId29"/>
    <p:sldId id="296" r:id="rId30"/>
    <p:sldId id="300" r:id="rId31"/>
    <p:sldId id="295" r:id="rId32"/>
    <p:sldId id="301" r:id="rId33"/>
    <p:sldId id="307" r:id="rId34"/>
    <p:sldId id="308" r:id="rId35"/>
    <p:sldId id="309" r:id="rId36"/>
    <p:sldId id="305" r:id="rId37"/>
    <p:sldId id="328" r:id="rId38"/>
    <p:sldId id="298" r:id="rId39"/>
    <p:sldId id="306" r:id="rId40"/>
    <p:sldId id="349" r:id="rId41"/>
    <p:sldId id="302" r:id="rId42"/>
    <p:sldId id="310" r:id="rId43"/>
    <p:sldId id="303" r:id="rId44"/>
    <p:sldId id="329" r:id="rId45"/>
    <p:sldId id="336" r:id="rId46"/>
    <p:sldId id="304" r:id="rId47"/>
    <p:sldId id="312" r:id="rId48"/>
    <p:sldId id="322" r:id="rId49"/>
    <p:sldId id="313" r:id="rId50"/>
    <p:sldId id="323" r:id="rId51"/>
    <p:sldId id="314" r:id="rId52"/>
    <p:sldId id="354" r:id="rId53"/>
    <p:sldId id="355" r:id="rId54"/>
    <p:sldId id="356" r:id="rId55"/>
    <p:sldId id="357" r:id="rId56"/>
    <p:sldId id="358" r:id="rId57"/>
    <p:sldId id="370" r:id="rId58"/>
    <p:sldId id="360" r:id="rId59"/>
    <p:sldId id="373" r:id="rId60"/>
    <p:sldId id="372" r:id="rId61"/>
    <p:sldId id="371" r:id="rId62"/>
    <p:sldId id="361" r:id="rId63"/>
    <p:sldId id="362" r:id="rId64"/>
    <p:sldId id="363" r:id="rId65"/>
    <p:sldId id="364" r:id="rId66"/>
    <p:sldId id="352" r:id="rId67"/>
    <p:sldId id="353" r:id="rId68"/>
    <p:sldId id="374" r:id="rId69"/>
    <p:sldId id="375" r:id="rId70"/>
    <p:sldId id="351" r:id="rId71"/>
    <p:sldId id="365" r:id="rId72"/>
    <p:sldId id="366" r:id="rId73"/>
    <p:sldId id="367" r:id="rId74"/>
    <p:sldId id="350" r:id="rId75"/>
    <p:sldId id="315" r:id="rId76"/>
    <p:sldId id="325" r:id="rId77"/>
    <p:sldId id="326" r:id="rId78"/>
    <p:sldId id="318" r:id="rId79"/>
    <p:sldId id="319" r:id="rId80"/>
    <p:sldId id="330" r:id="rId81"/>
    <p:sldId id="331" r:id="rId82"/>
    <p:sldId id="332" r:id="rId83"/>
    <p:sldId id="333" r:id="rId84"/>
    <p:sldId id="334" r:id="rId85"/>
    <p:sldId id="311" r:id="rId86"/>
    <p:sldId id="335" r:id="rId87"/>
    <p:sldId id="290" r:id="rId8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A97"/>
    <a:srgbClr val="9F1769"/>
    <a:srgbClr val="C4E0F2"/>
    <a:srgbClr val="BC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8"/>
  </p:normalViewPr>
  <p:slideViewPr>
    <p:cSldViewPr>
      <p:cViewPr varScale="1">
        <p:scale>
          <a:sx n="109" d="100"/>
          <a:sy n="109" d="100"/>
        </p:scale>
        <p:origin x="17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4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1B87B-60EA-46E1-9965-256920819B4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58CB655-5CD1-4364-AE51-B67F0B40F217}">
      <dgm:prSet/>
      <dgm:spPr/>
      <dgm:t>
        <a:bodyPr/>
        <a:lstStyle/>
        <a:p>
          <a:r>
            <a:rPr lang="tr-TR"/>
            <a:t>Genel olarak nöronun eşiğe ulaşıp ulaşmadığı EPSP lerin IPSP sayısının oranına bağlıdır. </a:t>
          </a:r>
          <a:endParaRPr lang="en-US"/>
        </a:p>
      </dgm:t>
    </dgm:pt>
    <dgm:pt modelId="{D80435F8-AF03-49EB-ADAA-56C867B59E28}" type="parTrans" cxnId="{A85FBCF2-0F84-4DF9-B531-464698682EB1}">
      <dgm:prSet/>
      <dgm:spPr/>
      <dgm:t>
        <a:bodyPr/>
        <a:lstStyle/>
        <a:p>
          <a:endParaRPr lang="en-US"/>
        </a:p>
      </dgm:t>
    </dgm:pt>
    <dgm:pt modelId="{FEA32003-412A-4E3C-AB7F-46216DB0EE28}" type="sibTrans" cxnId="{A85FBCF2-0F84-4DF9-B531-464698682EB1}">
      <dgm:prSet/>
      <dgm:spPr/>
      <dgm:t>
        <a:bodyPr/>
        <a:lstStyle/>
        <a:p>
          <a:endParaRPr lang="en-US"/>
        </a:p>
      </dgm:t>
    </dgm:pt>
    <dgm:pt modelId="{D0162B49-7DB2-4250-9EF1-8EF27E8D3D92}">
      <dgm:prSet/>
      <dgm:spPr/>
      <dgm:t>
        <a:bodyPr/>
        <a:lstStyle/>
        <a:p>
          <a:pPr algn="just"/>
          <a:r>
            <a:rPr lang="tr-TR" b="1" u="sng" dirty="0">
              <a:solidFill>
                <a:srgbClr val="CA3A97"/>
              </a:solidFill>
            </a:rPr>
            <a:t>Eğer bir nöron </a:t>
          </a:r>
          <a:r>
            <a:rPr lang="tr-TR" b="1" u="sng" dirty="0" err="1">
              <a:solidFill>
                <a:srgbClr val="CA3A97"/>
              </a:solidFill>
            </a:rPr>
            <a:t>ardarda</a:t>
          </a:r>
          <a:r>
            <a:rPr lang="tr-TR" b="1" u="sng" dirty="0">
              <a:solidFill>
                <a:srgbClr val="CA3A97"/>
              </a:solidFill>
            </a:rPr>
            <a:t> ve eşit sayıda EPSP ve </a:t>
          </a:r>
          <a:r>
            <a:rPr lang="tr-TR" b="1" u="sng" dirty="0" err="1">
              <a:solidFill>
                <a:srgbClr val="CA3A97"/>
              </a:solidFill>
            </a:rPr>
            <a:t>IPSP’lerin</a:t>
          </a:r>
          <a:r>
            <a:rPr lang="tr-TR" b="1" u="sng" dirty="0">
              <a:solidFill>
                <a:srgbClr val="CA3A97"/>
              </a:solidFill>
            </a:rPr>
            <a:t> bombardımanına maruz kalırsa eşiğe ulaşmaz ve aksiyon potansiyeli oluşmaz.  </a:t>
          </a:r>
          <a:endParaRPr lang="en-US" b="1" u="sng" dirty="0">
            <a:solidFill>
              <a:srgbClr val="CA3A97"/>
            </a:solidFill>
          </a:endParaRPr>
        </a:p>
      </dgm:t>
    </dgm:pt>
    <dgm:pt modelId="{7923E94A-1D4E-4DE6-9F4C-5F537CB88DE4}" type="parTrans" cxnId="{0D73754B-307D-44B5-A204-F7F302561BA5}">
      <dgm:prSet/>
      <dgm:spPr/>
      <dgm:t>
        <a:bodyPr/>
        <a:lstStyle/>
        <a:p>
          <a:endParaRPr lang="en-US"/>
        </a:p>
      </dgm:t>
    </dgm:pt>
    <dgm:pt modelId="{0BF67015-1AAD-4354-BEA0-6891025AF99D}" type="sibTrans" cxnId="{0D73754B-307D-44B5-A204-F7F302561BA5}">
      <dgm:prSet/>
      <dgm:spPr/>
      <dgm:t>
        <a:bodyPr/>
        <a:lstStyle/>
        <a:p>
          <a:endParaRPr lang="en-US"/>
        </a:p>
      </dgm:t>
    </dgm:pt>
    <dgm:pt modelId="{C30F1AC1-96D7-4BFF-BE63-A335575B895F}">
      <dgm:prSet/>
      <dgm:spPr/>
      <dgm:t>
        <a:bodyPr/>
        <a:lstStyle/>
        <a:p>
          <a:r>
            <a:rPr lang="tr-TR"/>
            <a:t>Öte yandan EPSP, İPSP’lerden fazla ise nöron eşiğe doğru hareket eder ve aksiyon potansiyeli yaratılabilir.</a:t>
          </a:r>
          <a:endParaRPr lang="en-US"/>
        </a:p>
      </dgm:t>
    </dgm:pt>
    <dgm:pt modelId="{A91042B4-430E-4937-9F61-49790CDECB84}" type="parTrans" cxnId="{DF4DA063-D820-45CA-B368-DB383F43DB63}">
      <dgm:prSet/>
      <dgm:spPr/>
      <dgm:t>
        <a:bodyPr/>
        <a:lstStyle/>
        <a:p>
          <a:endParaRPr lang="en-US"/>
        </a:p>
      </dgm:t>
    </dgm:pt>
    <dgm:pt modelId="{D8DB860E-1D39-4CC4-8145-5EC05E6C06AE}" type="sibTrans" cxnId="{DF4DA063-D820-45CA-B368-DB383F43DB63}">
      <dgm:prSet/>
      <dgm:spPr/>
      <dgm:t>
        <a:bodyPr/>
        <a:lstStyle/>
        <a:p>
          <a:endParaRPr lang="en-US"/>
        </a:p>
      </dgm:t>
    </dgm:pt>
    <dgm:pt modelId="{0E0C0680-E546-4AFF-9673-F077C578A009}" type="pres">
      <dgm:prSet presAssocID="{FCF1B87B-60EA-46E1-9965-256920819B4F}" presName="root" presStyleCnt="0">
        <dgm:presLayoutVars>
          <dgm:dir/>
          <dgm:resizeHandles val="exact"/>
        </dgm:presLayoutVars>
      </dgm:prSet>
      <dgm:spPr/>
    </dgm:pt>
    <dgm:pt modelId="{BDF3FD9B-07DF-4ED8-BFFB-C1A27B59FF07}" type="pres">
      <dgm:prSet presAssocID="{758CB655-5CD1-4364-AE51-B67F0B40F217}" presName="compNode" presStyleCnt="0"/>
      <dgm:spPr/>
    </dgm:pt>
    <dgm:pt modelId="{5AB91E03-B69D-4BEC-9A4D-2C19E68B9ECE}" type="pres">
      <dgm:prSet presAssocID="{758CB655-5CD1-4364-AE51-B67F0B40F217}" presName="bgRect" presStyleLbl="bgShp" presStyleIdx="0" presStyleCnt="3"/>
      <dgm:spPr/>
    </dgm:pt>
    <dgm:pt modelId="{F2676671-5568-4735-93E6-469CE6794ED2}" type="pres">
      <dgm:prSet presAssocID="{758CB655-5CD1-4364-AE51-B67F0B40F21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İşlemci"/>
        </a:ext>
      </dgm:extLst>
    </dgm:pt>
    <dgm:pt modelId="{1D0108E2-69ED-443C-BF6F-CE6260241A57}" type="pres">
      <dgm:prSet presAssocID="{758CB655-5CD1-4364-AE51-B67F0B40F217}" presName="spaceRect" presStyleCnt="0"/>
      <dgm:spPr/>
    </dgm:pt>
    <dgm:pt modelId="{01335CAA-56C9-4F2D-BD66-08960C35B8BF}" type="pres">
      <dgm:prSet presAssocID="{758CB655-5CD1-4364-AE51-B67F0B40F217}" presName="parTx" presStyleLbl="revTx" presStyleIdx="0" presStyleCnt="3">
        <dgm:presLayoutVars>
          <dgm:chMax val="0"/>
          <dgm:chPref val="0"/>
        </dgm:presLayoutVars>
      </dgm:prSet>
      <dgm:spPr/>
    </dgm:pt>
    <dgm:pt modelId="{2436D368-4494-4203-9E58-9FB6276015BA}" type="pres">
      <dgm:prSet presAssocID="{FEA32003-412A-4E3C-AB7F-46216DB0EE28}" presName="sibTrans" presStyleCnt="0"/>
      <dgm:spPr/>
    </dgm:pt>
    <dgm:pt modelId="{D78A5581-4ADF-4F6F-AA30-AC3BCA0EC44C}" type="pres">
      <dgm:prSet presAssocID="{D0162B49-7DB2-4250-9EF1-8EF27E8D3D92}" presName="compNode" presStyleCnt="0"/>
      <dgm:spPr/>
    </dgm:pt>
    <dgm:pt modelId="{E43C43C4-3AED-407E-B4F6-4D2E3C1801FE}" type="pres">
      <dgm:prSet presAssocID="{D0162B49-7DB2-4250-9EF1-8EF27E8D3D92}" presName="bgRect" presStyleLbl="bgShp" presStyleIdx="1" presStyleCnt="3"/>
      <dgm:spPr/>
    </dgm:pt>
    <dgm:pt modelId="{08D54E75-069A-4FA4-9801-F4031980BAB1}" type="pres">
      <dgm:prSet presAssocID="{D0162B49-7DB2-4250-9EF1-8EF27E8D3D9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yin"/>
        </a:ext>
      </dgm:extLst>
    </dgm:pt>
    <dgm:pt modelId="{1B0F6DC2-3186-44F6-8E80-5455E7EBDBC2}" type="pres">
      <dgm:prSet presAssocID="{D0162B49-7DB2-4250-9EF1-8EF27E8D3D92}" presName="spaceRect" presStyleCnt="0"/>
      <dgm:spPr/>
    </dgm:pt>
    <dgm:pt modelId="{5A064655-62D3-485A-8BB3-813B80C7B655}" type="pres">
      <dgm:prSet presAssocID="{D0162B49-7DB2-4250-9EF1-8EF27E8D3D92}" presName="parTx" presStyleLbl="revTx" presStyleIdx="1" presStyleCnt="3">
        <dgm:presLayoutVars>
          <dgm:chMax val="0"/>
          <dgm:chPref val="0"/>
        </dgm:presLayoutVars>
      </dgm:prSet>
      <dgm:spPr/>
    </dgm:pt>
    <dgm:pt modelId="{80DF8902-0CF2-404F-B96B-F984C3108559}" type="pres">
      <dgm:prSet presAssocID="{0BF67015-1AAD-4354-BEA0-6891025AF99D}" presName="sibTrans" presStyleCnt="0"/>
      <dgm:spPr/>
    </dgm:pt>
    <dgm:pt modelId="{9492C5CC-0957-4721-B026-CD80BB1456DB}" type="pres">
      <dgm:prSet presAssocID="{C30F1AC1-96D7-4BFF-BE63-A335575B895F}" presName="compNode" presStyleCnt="0"/>
      <dgm:spPr/>
    </dgm:pt>
    <dgm:pt modelId="{F06029AA-48F9-4E1D-A38D-2BC7CDD5A843}" type="pres">
      <dgm:prSet presAssocID="{C30F1AC1-96D7-4BFF-BE63-A335575B895F}" presName="bgRect" presStyleLbl="bgShp" presStyleIdx="2" presStyleCnt="3"/>
      <dgm:spPr/>
    </dgm:pt>
    <dgm:pt modelId="{E1263257-8042-442D-8B41-EF47F5992C36}" type="pres">
      <dgm:prSet presAssocID="{C30F1AC1-96D7-4BFF-BE63-A335575B895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ay işareti"/>
        </a:ext>
      </dgm:extLst>
    </dgm:pt>
    <dgm:pt modelId="{3B26DFDA-1DF1-42B2-9FEC-D625E1D79A56}" type="pres">
      <dgm:prSet presAssocID="{C30F1AC1-96D7-4BFF-BE63-A335575B895F}" presName="spaceRect" presStyleCnt="0"/>
      <dgm:spPr/>
    </dgm:pt>
    <dgm:pt modelId="{7B304151-9037-4942-8E19-0E2BB024D5A3}" type="pres">
      <dgm:prSet presAssocID="{C30F1AC1-96D7-4BFF-BE63-A335575B895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B940023-AA44-4C31-9918-F0471BEFE60A}" type="presOf" srcId="{C30F1AC1-96D7-4BFF-BE63-A335575B895F}" destId="{7B304151-9037-4942-8E19-0E2BB024D5A3}" srcOrd="0" destOrd="0" presId="urn:microsoft.com/office/officeart/2018/2/layout/IconVerticalSolidList"/>
    <dgm:cxn modelId="{0D73754B-307D-44B5-A204-F7F302561BA5}" srcId="{FCF1B87B-60EA-46E1-9965-256920819B4F}" destId="{D0162B49-7DB2-4250-9EF1-8EF27E8D3D92}" srcOrd="1" destOrd="0" parTransId="{7923E94A-1D4E-4DE6-9F4C-5F537CB88DE4}" sibTransId="{0BF67015-1AAD-4354-BEA0-6891025AF99D}"/>
    <dgm:cxn modelId="{DF4DA063-D820-45CA-B368-DB383F43DB63}" srcId="{FCF1B87B-60EA-46E1-9965-256920819B4F}" destId="{C30F1AC1-96D7-4BFF-BE63-A335575B895F}" srcOrd="2" destOrd="0" parTransId="{A91042B4-430E-4937-9F61-49790CDECB84}" sibTransId="{D8DB860E-1D39-4CC4-8145-5EC05E6C06AE}"/>
    <dgm:cxn modelId="{5624CE94-23D7-4DDC-BEAE-62041664B90D}" type="presOf" srcId="{FCF1B87B-60EA-46E1-9965-256920819B4F}" destId="{0E0C0680-E546-4AFF-9673-F077C578A009}" srcOrd="0" destOrd="0" presId="urn:microsoft.com/office/officeart/2018/2/layout/IconVerticalSolidList"/>
    <dgm:cxn modelId="{3E5995C6-91C5-4575-8943-6DF83AB4436C}" type="presOf" srcId="{D0162B49-7DB2-4250-9EF1-8EF27E8D3D92}" destId="{5A064655-62D3-485A-8BB3-813B80C7B655}" srcOrd="0" destOrd="0" presId="urn:microsoft.com/office/officeart/2018/2/layout/IconVerticalSolidList"/>
    <dgm:cxn modelId="{089370D9-9BE6-4A40-B0D3-1B2736D97DA8}" type="presOf" srcId="{758CB655-5CD1-4364-AE51-B67F0B40F217}" destId="{01335CAA-56C9-4F2D-BD66-08960C35B8BF}" srcOrd="0" destOrd="0" presId="urn:microsoft.com/office/officeart/2018/2/layout/IconVerticalSolidList"/>
    <dgm:cxn modelId="{A85FBCF2-0F84-4DF9-B531-464698682EB1}" srcId="{FCF1B87B-60EA-46E1-9965-256920819B4F}" destId="{758CB655-5CD1-4364-AE51-B67F0B40F217}" srcOrd="0" destOrd="0" parTransId="{D80435F8-AF03-49EB-ADAA-56C867B59E28}" sibTransId="{FEA32003-412A-4E3C-AB7F-46216DB0EE28}"/>
    <dgm:cxn modelId="{E4FC669C-B60A-43D0-ACE5-F4D2FE8D12C1}" type="presParOf" srcId="{0E0C0680-E546-4AFF-9673-F077C578A009}" destId="{BDF3FD9B-07DF-4ED8-BFFB-C1A27B59FF07}" srcOrd="0" destOrd="0" presId="urn:microsoft.com/office/officeart/2018/2/layout/IconVerticalSolidList"/>
    <dgm:cxn modelId="{6B8A0258-C017-4A58-981A-C03580FDA6D2}" type="presParOf" srcId="{BDF3FD9B-07DF-4ED8-BFFB-C1A27B59FF07}" destId="{5AB91E03-B69D-4BEC-9A4D-2C19E68B9ECE}" srcOrd="0" destOrd="0" presId="urn:microsoft.com/office/officeart/2018/2/layout/IconVerticalSolidList"/>
    <dgm:cxn modelId="{112A0059-7C4C-4211-A172-CA64DF08DC61}" type="presParOf" srcId="{BDF3FD9B-07DF-4ED8-BFFB-C1A27B59FF07}" destId="{F2676671-5568-4735-93E6-469CE6794ED2}" srcOrd="1" destOrd="0" presId="urn:microsoft.com/office/officeart/2018/2/layout/IconVerticalSolidList"/>
    <dgm:cxn modelId="{5ED4464E-D940-4903-9F22-66B176D5258A}" type="presParOf" srcId="{BDF3FD9B-07DF-4ED8-BFFB-C1A27B59FF07}" destId="{1D0108E2-69ED-443C-BF6F-CE6260241A57}" srcOrd="2" destOrd="0" presId="urn:microsoft.com/office/officeart/2018/2/layout/IconVerticalSolidList"/>
    <dgm:cxn modelId="{A3FCED07-8701-480F-AB51-96F81CD671F7}" type="presParOf" srcId="{BDF3FD9B-07DF-4ED8-BFFB-C1A27B59FF07}" destId="{01335CAA-56C9-4F2D-BD66-08960C35B8BF}" srcOrd="3" destOrd="0" presId="urn:microsoft.com/office/officeart/2018/2/layout/IconVerticalSolidList"/>
    <dgm:cxn modelId="{415939AD-4BE9-49F1-95B0-402228ED4552}" type="presParOf" srcId="{0E0C0680-E546-4AFF-9673-F077C578A009}" destId="{2436D368-4494-4203-9E58-9FB6276015BA}" srcOrd="1" destOrd="0" presId="urn:microsoft.com/office/officeart/2018/2/layout/IconVerticalSolidList"/>
    <dgm:cxn modelId="{34EC445D-50D4-4872-A373-EFD8CE4D60A7}" type="presParOf" srcId="{0E0C0680-E546-4AFF-9673-F077C578A009}" destId="{D78A5581-4ADF-4F6F-AA30-AC3BCA0EC44C}" srcOrd="2" destOrd="0" presId="urn:microsoft.com/office/officeart/2018/2/layout/IconVerticalSolidList"/>
    <dgm:cxn modelId="{3F010A9C-4547-44BE-90F7-4FCF14108A34}" type="presParOf" srcId="{D78A5581-4ADF-4F6F-AA30-AC3BCA0EC44C}" destId="{E43C43C4-3AED-407E-B4F6-4D2E3C1801FE}" srcOrd="0" destOrd="0" presId="urn:microsoft.com/office/officeart/2018/2/layout/IconVerticalSolidList"/>
    <dgm:cxn modelId="{2ED6F374-457F-4893-B378-D8B65F1925F8}" type="presParOf" srcId="{D78A5581-4ADF-4F6F-AA30-AC3BCA0EC44C}" destId="{08D54E75-069A-4FA4-9801-F4031980BAB1}" srcOrd="1" destOrd="0" presId="urn:microsoft.com/office/officeart/2018/2/layout/IconVerticalSolidList"/>
    <dgm:cxn modelId="{9B908B91-1FBA-487E-BF05-4BDEB37E2906}" type="presParOf" srcId="{D78A5581-4ADF-4F6F-AA30-AC3BCA0EC44C}" destId="{1B0F6DC2-3186-44F6-8E80-5455E7EBDBC2}" srcOrd="2" destOrd="0" presId="urn:microsoft.com/office/officeart/2018/2/layout/IconVerticalSolidList"/>
    <dgm:cxn modelId="{BDAE9056-729D-4BCE-9C21-E476A1EFCFE6}" type="presParOf" srcId="{D78A5581-4ADF-4F6F-AA30-AC3BCA0EC44C}" destId="{5A064655-62D3-485A-8BB3-813B80C7B655}" srcOrd="3" destOrd="0" presId="urn:microsoft.com/office/officeart/2018/2/layout/IconVerticalSolidList"/>
    <dgm:cxn modelId="{22FC4EA9-CB56-4BCD-ADA2-209119A20870}" type="presParOf" srcId="{0E0C0680-E546-4AFF-9673-F077C578A009}" destId="{80DF8902-0CF2-404F-B96B-F984C3108559}" srcOrd="3" destOrd="0" presId="urn:microsoft.com/office/officeart/2018/2/layout/IconVerticalSolidList"/>
    <dgm:cxn modelId="{9C6677F2-EFFB-45ED-ADA8-0A816A49A9C5}" type="presParOf" srcId="{0E0C0680-E546-4AFF-9673-F077C578A009}" destId="{9492C5CC-0957-4721-B026-CD80BB1456DB}" srcOrd="4" destOrd="0" presId="urn:microsoft.com/office/officeart/2018/2/layout/IconVerticalSolidList"/>
    <dgm:cxn modelId="{D8327D49-493D-4413-9691-BE89F22BAD0F}" type="presParOf" srcId="{9492C5CC-0957-4721-B026-CD80BB1456DB}" destId="{F06029AA-48F9-4E1D-A38D-2BC7CDD5A843}" srcOrd="0" destOrd="0" presId="urn:microsoft.com/office/officeart/2018/2/layout/IconVerticalSolidList"/>
    <dgm:cxn modelId="{4B7AB99F-2374-4175-A655-11BE38216A32}" type="presParOf" srcId="{9492C5CC-0957-4721-B026-CD80BB1456DB}" destId="{E1263257-8042-442D-8B41-EF47F5992C36}" srcOrd="1" destOrd="0" presId="urn:microsoft.com/office/officeart/2018/2/layout/IconVerticalSolidList"/>
    <dgm:cxn modelId="{C3D18307-129E-4933-B1F8-22FB51D75EA3}" type="presParOf" srcId="{9492C5CC-0957-4721-B026-CD80BB1456DB}" destId="{3B26DFDA-1DF1-42B2-9FEC-D625E1D79A56}" srcOrd="2" destOrd="0" presId="urn:microsoft.com/office/officeart/2018/2/layout/IconVerticalSolidList"/>
    <dgm:cxn modelId="{18836DF7-1B85-4FF0-B903-4CA763D0A046}" type="presParOf" srcId="{9492C5CC-0957-4721-B026-CD80BB1456DB}" destId="{7B304151-9037-4942-8E19-0E2BB024D5A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91E03-B69D-4BEC-9A4D-2C19E68B9ECE}">
      <dsp:nvSpPr>
        <dsp:cNvPr id="0" name=""/>
        <dsp:cNvSpPr/>
      </dsp:nvSpPr>
      <dsp:spPr>
        <a:xfrm>
          <a:off x="0" y="714"/>
          <a:ext cx="7571184" cy="16719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676671-5568-4735-93E6-469CE6794ED2}">
      <dsp:nvSpPr>
        <dsp:cNvPr id="0" name=""/>
        <dsp:cNvSpPr/>
      </dsp:nvSpPr>
      <dsp:spPr>
        <a:xfrm>
          <a:off x="505752" y="376894"/>
          <a:ext cx="919550" cy="9195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35CAA-56C9-4F2D-BD66-08960C35B8BF}">
      <dsp:nvSpPr>
        <dsp:cNvPr id="0" name=""/>
        <dsp:cNvSpPr/>
      </dsp:nvSpPr>
      <dsp:spPr>
        <a:xfrm>
          <a:off x="1931055" y="714"/>
          <a:ext cx="5640128" cy="167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44" tIns="176944" rIns="176944" bIns="1769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Genel olarak nöronun eşiğe ulaşıp ulaşmadığı EPSP lerin IPSP sayısının oranına bağlıdır. </a:t>
          </a:r>
          <a:endParaRPr lang="en-US" sz="2300" kern="1200"/>
        </a:p>
      </dsp:txBody>
      <dsp:txXfrm>
        <a:off x="1931055" y="714"/>
        <a:ext cx="5640128" cy="1671909"/>
      </dsp:txXfrm>
    </dsp:sp>
    <dsp:sp modelId="{E43C43C4-3AED-407E-B4F6-4D2E3C1801FE}">
      <dsp:nvSpPr>
        <dsp:cNvPr id="0" name=""/>
        <dsp:cNvSpPr/>
      </dsp:nvSpPr>
      <dsp:spPr>
        <a:xfrm>
          <a:off x="0" y="2090601"/>
          <a:ext cx="7571184" cy="16719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54E75-069A-4FA4-9801-F4031980BAB1}">
      <dsp:nvSpPr>
        <dsp:cNvPr id="0" name=""/>
        <dsp:cNvSpPr/>
      </dsp:nvSpPr>
      <dsp:spPr>
        <a:xfrm>
          <a:off x="505752" y="2466781"/>
          <a:ext cx="919550" cy="9195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64655-62D3-485A-8BB3-813B80C7B655}">
      <dsp:nvSpPr>
        <dsp:cNvPr id="0" name=""/>
        <dsp:cNvSpPr/>
      </dsp:nvSpPr>
      <dsp:spPr>
        <a:xfrm>
          <a:off x="1931055" y="2090601"/>
          <a:ext cx="5640128" cy="167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44" tIns="176944" rIns="176944" bIns="176944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b="1" u="sng" kern="1200" dirty="0">
              <a:solidFill>
                <a:srgbClr val="CA3A97"/>
              </a:solidFill>
            </a:rPr>
            <a:t>Eğer bir nöron </a:t>
          </a:r>
          <a:r>
            <a:rPr lang="tr-TR" sz="2300" b="1" u="sng" kern="1200" dirty="0" err="1">
              <a:solidFill>
                <a:srgbClr val="CA3A97"/>
              </a:solidFill>
            </a:rPr>
            <a:t>ardarda</a:t>
          </a:r>
          <a:r>
            <a:rPr lang="tr-TR" sz="2300" b="1" u="sng" kern="1200" dirty="0">
              <a:solidFill>
                <a:srgbClr val="CA3A97"/>
              </a:solidFill>
            </a:rPr>
            <a:t> ve eşit sayıda EPSP ve </a:t>
          </a:r>
          <a:r>
            <a:rPr lang="tr-TR" sz="2300" b="1" u="sng" kern="1200" dirty="0" err="1">
              <a:solidFill>
                <a:srgbClr val="CA3A97"/>
              </a:solidFill>
            </a:rPr>
            <a:t>IPSP’lerin</a:t>
          </a:r>
          <a:r>
            <a:rPr lang="tr-TR" sz="2300" b="1" u="sng" kern="1200" dirty="0">
              <a:solidFill>
                <a:srgbClr val="CA3A97"/>
              </a:solidFill>
            </a:rPr>
            <a:t> bombardımanına maruz kalırsa eşiğe ulaşmaz ve aksiyon potansiyeli oluşmaz.  </a:t>
          </a:r>
          <a:endParaRPr lang="en-US" sz="2300" b="1" u="sng" kern="1200" dirty="0">
            <a:solidFill>
              <a:srgbClr val="CA3A97"/>
            </a:solidFill>
          </a:endParaRPr>
        </a:p>
      </dsp:txBody>
      <dsp:txXfrm>
        <a:off x="1931055" y="2090601"/>
        <a:ext cx="5640128" cy="1671909"/>
      </dsp:txXfrm>
    </dsp:sp>
    <dsp:sp modelId="{F06029AA-48F9-4E1D-A38D-2BC7CDD5A843}">
      <dsp:nvSpPr>
        <dsp:cNvPr id="0" name=""/>
        <dsp:cNvSpPr/>
      </dsp:nvSpPr>
      <dsp:spPr>
        <a:xfrm>
          <a:off x="0" y="4180488"/>
          <a:ext cx="7571184" cy="16719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63257-8042-442D-8B41-EF47F5992C36}">
      <dsp:nvSpPr>
        <dsp:cNvPr id="0" name=""/>
        <dsp:cNvSpPr/>
      </dsp:nvSpPr>
      <dsp:spPr>
        <a:xfrm>
          <a:off x="505752" y="4556668"/>
          <a:ext cx="919550" cy="9195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04151-9037-4942-8E19-0E2BB024D5A3}">
      <dsp:nvSpPr>
        <dsp:cNvPr id="0" name=""/>
        <dsp:cNvSpPr/>
      </dsp:nvSpPr>
      <dsp:spPr>
        <a:xfrm>
          <a:off x="1931055" y="4180488"/>
          <a:ext cx="5640128" cy="167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44" tIns="176944" rIns="176944" bIns="1769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Öte yandan EPSP, İPSP’lerden fazla ise nöron eşiğe doğru hareket eder ve aksiyon potansiyeli yaratılabilir.</a:t>
          </a:r>
          <a:endParaRPr lang="en-US" sz="2300" kern="1200"/>
        </a:p>
      </dsp:txBody>
      <dsp:txXfrm>
        <a:off x="1931055" y="4180488"/>
        <a:ext cx="5640128" cy="1671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60241-0BD6-4793-8D4B-F08B0CE3C669}" type="datetimeFigureOut">
              <a:rPr lang="tr-TR" smtClean="0"/>
              <a:t>26.10.2020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DBB0B-90D4-4CE1-813E-CD3250676D7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DBB0B-90D4-4CE1-813E-CD3250676D76}" type="slidenum">
              <a:rPr lang="tr-TR" smtClean="0"/>
              <a:t>76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>
            <a:extLst>
              <a:ext uri="{FF2B5EF4-FFF2-40B4-BE49-F238E27FC236}">
                <a16:creationId xmlns:a16="http://schemas.microsoft.com/office/drawing/2014/main" id="{81F0D068-244A-D34A-BFFD-44380E34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8F2E6-7EBD-CC46-A3A1-266013DC845D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5" name="4 Altbilgi Yer Tutucusu">
            <a:extLst>
              <a:ext uri="{FF2B5EF4-FFF2-40B4-BE49-F238E27FC236}">
                <a16:creationId xmlns:a16="http://schemas.microsoft.com/office/drawing/2014/main" id="{A411BECB-A659-6147-A986-269F4027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>
            <a:extLst>
              <a:ext uri="{FF2B5EF4-FFF2-40B4-BE49-F238E27FC236}">
                <a16:creationId xmlns:a16="http://schemas.microsoft.com/office/drawing/2014/main" id="{A55ABE80-4A4D-944E-A6AF-94B3FA09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D5D4B-A69C-3845-82CB-8375BB3D3A87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49801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>
            <a:extLst>
              <a:ext uri="{FF2B5EF4-FFF2-40B4-BE49-F238E27FC236}">
                <a16:creationId xmlns:a16="http://schemas.microsoft.com/office/drawing/2014/main" id="{DF2BA023-73DA-F94A-9815-E7DA6EF20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3B201-47B2-044E-8B83-C74725A70125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5" name="4 Altbilgi Yer Tutucusu">
            <a:extLst>
              <a:ext uri="{FF2B5EF4-FFF2-40B4-BE49-F238E27FC236}">
                <a16:creationId xmlns:a16="http://schemas.microsoft.com/office/drawing/2014/main" id="{564734FB-D3B7-9348-AF68-FF2BBF4D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>
            <a:extLst>
              <a:ext uri="{FF2B5EF4-FFF2-40B4-BE49-F238E27FC236}">
                <a16:creationId xmlns:a16="http://schemas.microsoft.com/office/drawing/2014/main" id="{BC725DB4-3604-6F49-AA16-DC8C70A3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3E2F1-9BA7-A84B-B1B2-E05E26FA6A2E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8149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>
            <a:extLst>
              <a:ext uri="{FF2B5EF4-FFF2-40B4-BE49-F238E27FC236}">
                <a16:creationId xmlns:a16="http://schemas.microsoft.com/office/drawing/2014/main" id="{D514F504-32D5-0941-AA0A-25E9F96A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998AD-11E2-4B48-AA03-CA4E978B2794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5" name="4 Altbilgi Yer Tutucusu">
            <a:extLst>
              <a:ext uri="{FF2B5EF4-FFF2-40B4-BE49-F238E27FC236}">
                <a16:creationId xmlns:a16="http://schemas.microsoft.com/office/drawing/2014/main" id="{4AF84C6F-7735-FC4A-9C36-BCC73E2E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>
            <a:extLst>
              <a:ext uri="{FF2B5EF4-FFF2-40B4-BE49-F238E27FC236}">
                <a16:creationId xmlns:a16="http://schemas.microsoft.com/office/drawing/2014/main" id="{823AF7AF-9CFC-7B48-A34A-3D8F09FA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9058D-2413-7E4D-86B1-1D559A3EE1CB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89209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6177-DC98-4EE3-BB0A-BE21CBE999C9}" type="datetimeFigureOut">
              <a:rPr lang="tr-TR" smtClean="0"/>
              <a:pPr/>
              <a:t>26.10.2020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8A6E-1E8D-4185-997E-FE1B14ABB3DF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>
            <a:extLst>
              <a:ext uri="{FF2B5EF4-FFF2-40B4-BE49-F238E27FC236}">
                <a16:creationId xmlns:a16="http://schemas.microsoft.com/office/drawing/2014/main" id="{64EA92E6-3A13-264D-A006-8E52B5E9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0C5AA-550C-C143-BC06-B50552D12455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5" name="4 Altbilgi Yer Tutucusu">
            <a:extLst>
              <a:ext uri="{FF2B5EF4-FFF2-40B4-BE49-F238E27FC236}">
                <a16:creationId xmlns:a16="http://schemas.microsoft.com/office/drawing/2014/main" id="{0A322935-5E93-BE4F-A7C4-4D50DDCE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>
            <a:extLst>
              <a:ext uri="{FF2B5EF4-FFF2-40B4-BE49-F238E27FC236}">
                <a16:creationId xmlns:a16="http://schemas.microsoft.com/office/drawing/2014/main" id="{850CDE0E-DF08-5340-B866-DF122ED6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78036-63C1-B14B-8836-91B92C8F41BB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17483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>
            <a:extLst>
              <a:ext uri="{FF2B5EF4-FFF2-40B4-BE49-F238E27FC236}">
                <a16:creationId xmlns:a16="http://schemas.microsoft.com/office/drawing/2014/main" id="{CB3AF6CB-54BB-DA4A-9D70-307E483C0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E1265-8250-7641-9E35-A83933E0A2B0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5" name="4 Altbilgi Yer Tutucusu">
            <a:extLst>
              <a:ext uri="{FF2B5EF4-FFF2-40B4-BE49-F238E27FC236}">
                <a16:creationId xmlns:a16="http://schemas.microsoft.com/office/drawing/2014/main" id="{97A74D3F-D5AF-6945-8F0D-5A68044CC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>
            <a:extLst>
              <a:ext uri="{FF2B5EF4-FFF2-40B4-BE49-F238E27FC236}">
                <a16:creationId xmlns:a16="http://schemas.microsoft.com/office/drawing/2014/main" id="{D9C54D4C-6E1F-E647-AEB0-37B5E3E6C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63CCF-2C58-4447-B6C4-FC97E8163A6A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6968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3 Veri Yer Tutucusu">
            <a:extLst>
              <a:ext uri="{FF2B5EF4-FFF2-40B4-BE49-F238E27FC236}">
                <a16:creationId xmlns:a16="http://schemas.microsoft.com/office/drawing/2014/main" id="{3867F577-6551-EC48-9727-4758C1CEE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537A8-6576-F243-B79F-3AABA4D52730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6" name="4 Altbilgi Yer Tutucusu">
            <a:extLst>
              <a:ext uri="{FF2B5EF4-FFF2-40B4-BE49-F238E27FC236}">
                <a16:creationId xmlns:a16="http://schemas.microsoft.com/office/drawing/2014/main" id="{70945308-CC76-3641-A8C1-D10DFBC32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>
            <a:extLst>
              <a:ext uri="{FF2B5EF4-FFF2-40B4-BE49-F238E27FC236}">
                <a16:creationId xmlns:a16="http://schemas.microsoft.com/office/drawing/2014/main" id="{2A2075A6-76EF-5B4D-9A7D-97E8CE46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2A9C5-5AB1-6E41-AE10-7DE96068875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1871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3 Veri Yer Tutucusu">
            <a:extLst>
              <a:ext uri="{FF2B5EF4-FFF2-40B4-BE49-F238E27FC236}">
                <a16:creationId xmlns:a16="http://schemas.microsoft.com/office/drawing/2014/main" id="{1C43F158-91D6-9D4C-BFAB-28F2C746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D2917-2ADD-7942-ABB4-7258EDA672CD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8" name="4 Altbilgi Yer Tutucusu">
            <a:extLst>
              <a:ext uri="{FF2B5EF4-FFF2-40B4-BE49-F238E27FC236}">
                <a16:creationId xmlns:a16="http://schemas.microsoft.com/office/drawing/2014/main" id="{CEA8E90D-5432-F84E-8489-0C5753FA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>
            <a:extLst>
              <a:ext uri="{FF2B5EF4-FFF2-40B4-BE49-F238E27FC236}">
                <a16:creationId xmlns:a16="http://schemas.microsoft.com/office/drawing/2014/main" id="{723CAAF8-C7DF-3E48-8DEC-F7F0BA46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90C6-1986-034E-AC34-F6DD179575D9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160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3 Veri Yer Tutucusu">
            <a:extLst>
              <a:ext uri="{FF2B5EF4-FFF2-40B4-BE49-F238E27FC236}">
                <a16:creationId xmlns:a16="http://schemas.microsoft.com/office/drawing/2014/main" id="{06EC2382-E8D1-A14C-A7BF-60132A72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CB492-4292-2D4B-8994-3942FF3E160E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4" name="4 Altbilgi Yer Tutucusu">
            <a:extLst>
              <a:ext uri="{FF2B5EF4-FFF2-40B4-BE49-F238E27FC236}">
                <a16:creationId xmlns:a16="http://schemas.microsoft.com/office/drawing/2014/main" id="{CDC4604C-C887-8F40-9E63-D92476FF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>
            <a:extLst>
              <a:ext uri="{FF2B5EF4-FFF2-40B4-BE49-F238E27FC236}">
                <a16:creationId xmlns:a16="http://schemas.microsoft.com/office/drawing/2014/main" id="{6415B128-D22C-674D-9D29-9EC4930C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652A5-4287-164B-B2E1-F91AA54D2F3D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8958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>
            <a:extLst>
              <a:ext uri="{FF2B5EF4-FFF2-40B4-BE49-F238E27FC236}">
                <a16:creationId xmlns:a16="http://schemas.microsoft.com/office/drawing/2014/main" id="{E0FCF0BC-00D4-1344-94E1-3FC82D6FD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7C54C-06CF-C94F-903C-2280B539593C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3" name="4 Altbilgi Yer Tutucusu">
            <a:extLst>
              <a:ext uri="{FF2B5EF4-FFF2-40B4-BE49-F238E27FC236}">
                <a16:creationId xmlns:a16="http://schemas.microsoft.com/office/drawing/2014/main" id="{B29427EC-9D39-F744-9F5D-7F48848DA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>
            <a:extLst>
              <a:ext uri="{FF2B5EF4-FFF2-40B4-BE49-F238E27FC236}">
                <a16:creationId xmlns:a16="http://schemas.microsoft.com/office/drawing/2014/main" id="{B9DE211C-033E-7347-96F5-5FC7024B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6B2DF-1BC7-1B45-B490-932CF99325A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77894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>
            <a:extLst>
              <a:ext uri="{FF2B5EF4-FFF2-40B4-BE49-F238E27FC236}">
                <a16:creationId xmlns:a16="http://schemas.microsoft.com/office/drawing/2014/main" id="{3C50FBD3-B097-1144-9912-F668947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7C906-AA22-5F45-8891-8D0600C96766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6" name="4 Altbilgi Yer Tutucusu">
            <a:extLst>
              <a:ext uri="{FF2B5EF4-FFF2-40B4-BE49-F238E27FC236}">
                <a16:creationId xmlns:a16="http://schemas.microsoft.com/office/drawing/2014/main" id="{4390EAEA-E450-A745-8F0D-7176A6CE3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>
            <a:extLst>
              <a:ext uri="{FF2B5EF4-FFF2-40B4-BE49-F238E27FC236}">
                <a16:creationId xmlns:a16="http://schemas.microsoft.com/office/drawing/2014/main" id="{E9CD760D-2464-3346-B1DF-78CA1403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A82D6-BDE4-664C-A7A4-EB872CC67B8C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3697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>
            <a:extLst>
              <a:ext uri="{FF2B5EF4-FFF2-40B4-BE49-F238E27FC236}">
                <a16:creationId xmlns:a16="http://schemas.microsoft.com/office/drawing/2014/main" id="{08BAC5B7-BE2C-5E4D-A503-77F3C0E4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93A18-63F0-094A-B0DE-05694A3503D0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6" name="4 Altbilgi Yer Tutucusu">
            <a:extLst>
              <a:ext uri="{FF2B5EF4-FFF2-40B4-BE49-F238E27FC236}">
                <a16:creationId xmlns:a16="http://schemas.microsoft.com/office/drawing/2014/main" id="{83E40389-B0C4-1444-86D4-0E415D76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>
            <a:extLst>
              <a:ext uri="{FF2B5EF4-FFF2-40B4-BE49-F238E27FC236}">
                <a16:creationId xmlns:a16="http://schemas.microsoft.com/office/drawing/2014/main" id="{9CEC8555-1B94-644B-AE26-09A16EDA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F85E2-EA14-DE42-9E88-845821500BF9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62372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>
            <a:extLst>
              <a:ext uri="{FF2B5EF4-FFF2-40B4-BE49-F238E27FC236}">
                <a16:creationId xmlns:a16="http://schemas.microsoft.com/office/drawing/2014/main" id="{582B22A5-AF1A-4144-8F94-D59DFC71AA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1027" name="2 Metin Yer Tutucusu">
            <a:extLst>
              <a:ext uri="{FF2B5EF4-FFF2-40B4-BE49-F238E27FC236}">
                <a16:creationId xmlns:a16="http://schemas.microsoft.com/office/drawing/2014/main" id="{635E0BAA-349E-2F47-A911-0FC77808A2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4" name="3 Veri Yer Tutucusu">
            <a:extLst>
              <a:ext uri="{FF2B5EF4-FFF2-40B4-BE49-F238E27FC236}">
                <a16:creationId xmlns:a16="http://schemas.microsoft.com/office/drawing/2014/main" id="{7E71D1E9-55E2-8448-BEB4-8DDFB5B25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179537-18D4-4848-A0D0-3E04842A1B1C}" type="datetimeFigureOut">
              <a:rPr lang="tr-TR"/>
              <a:pPr>
                <a:defRPr/>
              </a:pPr>
              <a:t>26.10.2020</a:t>
            </a:fld>
            <a:endParaRPr lang="tr-TR"/>
          </a:p>
        </p:txBody>
      </p:sp>
      <p:sp>
        <p:nvSpPr>
          <p:cNvPr id="5" name="4 Altbilgi Yer Tutucusu">
            <a:extLst>
              <a:ext uri="{FF2B5EF4-FFF2-40B4-BE49-F238E27FC236}">
                <a16:creationId xmlns:a16="http://schemas.microsoft.com/office/drawing/2014/main" id="{582C03E9-E532-0842-9C50-D1F2D3501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>
            <a:extLst>
              <a:ext uri="{FF2B5EF4-FFF2-40B4-BE49-F238E27FC236}">
                <a16:creationId xmlns:a16="http://schemas.microsoft.com/office/drawing/2014/main" id="{5A98DC3B-778D-9D4F-9D59-BA411B38E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D06032F-0A8C-C549-9A7D-BE0B3B4E6CB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9894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.tr/url?sa=i&amp;source=images&amp;cd=&amp;cad=rja&amp;docid=Nh3pNG7rvpsOWM&amp;tbnid=O64eHdUv_iUPuM:&amp;ved=&amp;url=http://www.visualphotos.com/image/2x4139083/nerve_cell_computer_artwork_of_a_nerve_cell_or&amp;ei=NvFRUtj4CIiu0QW704FQ&amp;psig=AFQjCNEfXZs3dW-GDjwfcHWHzIGSXlecDQ&amp;ust=1381188278269022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3933056"/>
            <a:ext cx="5637010" cy="882119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536" y="2523307"/>
            <a:ext cx="8640960" cy="179316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endParaRPr lang="tr-TR" spc="150" dirty="0">
              <a:ln w="11430"/>
              <a:solidFill>
                <a:srgbClr val="F8F8F8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5362" name="Picture 2" descr="http://www.visualphotos.com/photo/2x4139083/nerve_cell_computer_artwork_of_a_nerve_cell_or_neuron_F0010153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5" b="298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Alternate Process 7"/>
          <p:cNvSpPr/>
          <p:nvPr/>
        </p:nvSpPr>
        <p:spPr>
          <a:xfrm>
            <a:off x="5148064" y="3212976"/>
            <a:ext cx="4139952" cy="1512168"/>
          </a:xfrm>
          <a:prstGeom prst="flowChartAlternateProcess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4000" b="1" spc="150" dirty="0">
                <a:ln w="11430"/>
                <a:solidFill>
                  <a:srgbClr val="BC004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AKSİYON POTANSİYELİ</a:t>
            </a:r>
          </a:p>
        </p:txBody>
      </p:sp>
      <p:sp>
        <p:nvSpPr>
          <p:cNvPr id="2" name="Rectangle 1"/>
          <p:cNvSpPr/>
          <p:nvPr/>
        </p:nvSpPr>
        <p:spPr>
          <a:xfrm>
            <a:off x="5530719" y="5075892"/>
            <a:ext cx="3374642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/>
          <a:p>
            <a:r>
              <a:rPr lang="tr-TR" dirty="0">
                <a:solidFill>
                  <a:srgbClr val="BC00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Doç. Dr. Emrah Şefik </a:t>
            </a:r>
            <a:r>
              <a:rPr lang="tr-TR" dirty="0" err="1">
                <a:solidFill>
                  <a:srgbClr val="BC00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Abamor</a:t>
            </a:r>
            <a:endParaRPr lang="tr-TR" dirty="0">
              <a:solidFill>
                <a:srgbClr val="BC00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367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oteinlerin Bağlama Özellikleri (Fizyoloji) | Tıp Fakültesi Ders Notları">
            <a:extLst>
              <a:ext uri="{FF2B5EF4-FFF2-40B4-BE49-F238E27FC236}">
                <a16:creationId xmlns:a16="http://schemas.microsoft.com/office/drawing/2014/main" id="{0ABAE4B4-ADD1-5B4E-8287-AD173071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63"/>
            <a:ext cx="9144000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58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467544" y="908720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tr-TR" sz="2400" dirty="0">
                <a:latin typeface="Comic Sans MS" pitchFamily="66" charset="0"/>
              </a:rPr>
              <a:t>Membran potansiyeli </a:t>
            </a:r>
            <a:r>
              <a:rPr lang="tr-T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iyon hareketleri </a:t>
            </a:r>
            <a:r>
              <a:rPr lang="tr-TR" sz="2400" dirty="0">
                <a:latin typeface="Comic Sans MS" pitchFamily="66" charset="0"/>
              </a:rPr>
              <a:t>ile değişir.</a:t>
            </a:r>
          </a:p>
          <a:p>
            <a:pPr marL="342900" indent="-3429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05000"/>
              <a:buFont typeface="Arial" panose="020B0604020202020204" pitchFamily="34" charset="0"/>
              <a:buChar char="•"/>
              <a:defRPr/>
            </a:pPr>
            <a:endParaRPr lang="tr-TR" sz="2400" dirty="0">
              <a:latin typeface="Comic Sans MS" pitchFamily="66" charset="0"/>
            </a:endParaRPr>
          </a:p>
          <a:p>
            <a:pPr lvl="1" algn="just">
              <a:lnSpc>
                <a:spcPct val="150000"/>
              </a:lnSpc>
              <a:buFont typeface="Arial" pitchFamily="34" charset="0"/>
              <a:buChar char="–"/>
              <a:defRPr/>
            </a:pP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>
                <a:solidFill>
                  <a:srgbClr val="9F1769"/>
                </a:solidFill>
                <a:latin typeface="Comic Sans MS" pitchFamily="66" charset="0"/>
              </a:rPr>
              <a:t>Difüzyon - </a:t>
            </a:r>
            <a:r>
              <a:rPr lang="tr-TR" sz="2400" b="1" dirty="0">
                <a:solidFill>
                  <a:srgbClr val="9F1769"/>
                </a:solidFill>
                <a:latin typeface="Comic Sans MS" pitchFamily="66" charset="0"/>
              </a:rPr>
              <a:t>konsantrasyon </a:t>
            </a:r>
            <a:r>
              <a:rPr lang="tr-TR" sz="2400" b="1" dirty="0" err="1">
                <a:solidFill>
                  <a:srgbClr val="9F1769"/>
                </a:solidFill>
                <a:latin typeface="Comic Sans MS" pitchFamily="66" charset="0"/>
              </a:rPr>
              <a:t>gradyanına</a:t>
            </a:r>
            <a:r>
              <a:rPr lang="tr-TR" sz="2400" b="1" dirty="0">
                <a:solidFill>
                  <a:srgbClr val="9F1769"/>
                </a:solidFill>
                <a:latin typeface="Comic Sans MS" pitchFamily="66" charset="0"/>
              </a:rPr>
              <a:t> </a:t>
            </a:r>
            <a:r>
              <a:rPr lang="tr-TR" sz="2400" dirty="0">
                <a:latin typeface="Comic Sans MS" pitchFamily="66" charset="0"/>
              </a:rPr>
              <a:t>doğru  ya da zıt elektrik </a:t>
            </a:r>
            <a:r>
              <a:rPr lang="tr-TR" sz="2400" b="1" dirty="0">
                <a:latin typeface="Comic Sans MS" pitchFamily="66" charset="0"/>
              </a:rPr>
              <a:t>şarjına doğru hareket </a:t>
            </a:r>
            <a:r>
              <a:rPr lang="tr-TR" sz="2400" dirty="0">
                <a:latin typeface="Comic Sans MS" pitchFamily="66" charset="0"/>
              </a:rPr>
              <a:t>etme</a:t>
            </a:r>
          </a:p>
          <a:p>
            <a:pPr lvl="1" algn="just">
              <a:lnSpc>
                <a:spcPct val="150000"/>
              </a:lnSpc>
              <a:defRPr/>
            </a:pPr>
            <a:endParaRPr lang="tr-TR" sz="2400" dirty="0">
              <a:latin typeface="Comic Sans MS" pitchFamily="66" charset="0"/>
            </a:endParaRPr>
          </a:p>
          <a:p>
            <a:pPr lvl="1" algn="just">
              <a:lnSpc>
                <a:spcPct val="150000"/>
              </a:lnSpc>
              <a:buFont typeface="Arial" pitchFamily="34" charset="0"/>
              <a:buChar char="–"/>
              <a:defRPr/>
            </a:pPr>
            <a:r>
              <a:rPr lang="tr-TR" sz="2400" b="1" dirty="0">
                <a:latin typeface="Comic Sans MS" pitchFamily="66" charset="0"/>
              </a:rPr>
              <a:t> </a:t>
            </a:r>
            <a:r>
              <a:rPr lang="tr-TR" sz="2400" b="1" dirty="0">
                <a:solidFill>
                  <a:srgbClr val="0070C0"/>
                </a:solidFill>
                <a:latin typeface="Comic Sans MS" pitchFamily="66" charset="0"/>
              </a:rPr>
              <a:t>Aktif transport - ATP kullanarak </a:t>
            </a:r>
            <a:r>
              <a:rPr lang="tr-TR" sz="2400" b="1" dirty="0">
                <a:latin typeface="Comic Sans MS" pitchFamily="66" charset="0"/>
              </a:rPr>
              <a:t> </a:t>
            </a:r>
            <a:r>
              <a:rPr lang="tr-TR" sz="2400" dirty="0">
                <a:latin typeface="Comic Sans MS" pitchFamily="66" charset="0"/>
              </a:rPr>
              <a:t>konsantrasyon </a:t>
            </a:r>
            <a:r>
              <a:rPr lang="tr-TR" sz="2400" dirty="0" err="1">
                <a:latin typeface="Comic Sans MS" pitchFamily="66" charset="0"/>
              </a:rPr>
              <a:t>gradyanına</a:t>
            </a:r>
            <a:r>
              <a:rPr lang="tr-TR" sz="2400" dirty="0">
                <a:latin typeface="Comic Sans MS" pitchFamily="66" charset="0"/>
              </a:rPr>
              <a:t> karşı hareket etme</a:t>
            </a:r>
          </a:p>
        </p:txBody>
      </p:sp>
    </p:spTree>
    <p:extLst>
      <p:ext uri="{BB962C8B-B14F-4D97-AF65-F5344CB8AC3E}">
        <p14:creationId xmlns:p14="http://schemas.microsoft.com/office/powerpoint/2010/main" val="3050538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Başlık">
            <a:extLst>
              <a:ext uri="{FF2B5EF4-FFF2-40B4-BE49-F238E27FC236}">
                <a16:creationId xmlns:a16="http://schemas.microsoft.com/office/drawing/2014/main" id="{819E6181-B822-AE42-B6B6-6DCD0DDD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İstirahat membran potansiyeli</a:t>
            </a:r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85FDCC8B-486A-7F47-8C59-78E36DFD1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01050" cy="452596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/>
              <a:t>Hücre uyarılmadığı durumda, hücrenin içi ve dışına devam eden pasif iyon akımları dengelenir ve potansiyel sabit kalır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r-TR" dirty="0"/>
              <a:t>İstirahat durumunda hücrenin iç tarafında negatif, dış tarafında pozitif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/>
              <a:t>     iyonlar birikir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r-TR" dirty="0"/>
              <a:t>Uyarılmadığı durumda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/>
              <a:t>    sadece K+ geçirgen olan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/>
              <a:t>    bir hücrede, anyonların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/>
              <a:t>    itmesiyle hücre dışına K+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/>
              <a:t>    difüzyonu istirahat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/>
              <a:t>    </a:t>
            </a:r>
            <a:r>
              <a:rPr lang="tr-TR" dirty="0" err="1"/>
              <a:t>membran</a:t>
            </a:r>
            <a:r>
              <a:rPr lang="tr-TR" dirty="0"/>
              <a:t> potansiyelinin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/>
              <a:t>    oluşmasını sağlar</a:t>
            </a:r>
          </a:p>
        </p:txBody>
      </p:sp>
      <p:pic>
        <p:nvPicPr>
          <p:cNvPr id="11268" name="Picture 6" descr="11_17">
            <a:extLst>
              <a:ext uri="{FF2B5EF4-FFF2-40B4-BE49-F238E27FC236}">
                <a16:creationId xmlns:a16="http://schemas.microsoft.com/office/drawing/2014/main" id="{D30E1F9D-DE6E-0C4E-BAD2-23404782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928938"/>
            <a:ext cx="49291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220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>
            <a:extLst>
              <a:ext uri="{FF2B5EF4-FFF2-40B4-BE49-F238E27FC236}">
                <a16:creationId xmlns:a16="http://schemas.microsoft.com/office/drawing/2014/main" id="{F486A762-315C-9A47-912B-C72D030269E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İstirahat membran potansiyeli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2 İçerik Yer Tutucusu">
            <a:extLst>
              <a:ext uri="{FF2B5EF4-FFF2-40B4-BE49-F238E27FC236}">
                <a16:creationId xmlns:a16="http://schemas.microsoft.com/office/drawing/2014/main" id="{0CFDB8A7-E798-304C-93A2-82F06E5D2AB0}"/>
              </a:ext>
            </a:extLst>
          </p:cNvPr>
          <p:cNvSpPr txBox="1">
            <a:spLocks/>
          </p:cNvSpPr>
          <p:nvPr/>
        </p:nvSpPr>
        <p:spPr>
          <a:xfrm>
            <a:off x="357188" y="1600200"/>
            <a:ext cx="4429125" cy="490061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Nöron uyarılmadığında hücre dışındaki katyonlar, hücre içindeki anyonlar tarafından içeri çekilir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Membran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3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tr-TR" sz="3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‘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 diğer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katyonlardan daha geçirgen olduğu için hücre içine girer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K+ için denge durumu bozulur</a:t>
            </a: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2" name="Picture 6" descr="45_07">
            <a:extLst>
              <a:ext uri="{FF2B5EF4-FFF2-40B4-BE49-F238E27FC236}">
                <a16:creationId xmlns:a16="http://schemas.microsoft.com/office/drawing/2014/main" id="{8F627407-334F-7347-94C6-A5B72D27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499" r="5000"/>
          <a:stretch>
            <a:fillRect/>
          </a:stretch>
        </p:blipFill>
        <p:spPr bwMode="auto">
          <a:xfrm>
            <a:off x="4648200" y="2222500"/>
            <a:ext cx="40386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114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07-5.TIF                                                       00013F70Macintosh HD                   ABA78158:">
            <a:extLst>
              <a:ext uri="{FF2B5EF4-FFF2-40B4-BE49-F238E27FC236}">
                <a16:creationId xmlns:a16="http://schemas.microsoft.com/office/drawing/2014/main" id="{28961CD8-710B-A441-829A-D39C37D8A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928813"/>
            <a:ext cx="36433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7 Metin kutusu">
            <a:extLst>
              <a:ext uri="{FF2B5EF4-FFF2-40B4-BE49-F238E27FC236}">
                <a16:creationId xmlns:a16="http://schemas.microsoft.com/office/drawing/2014/main" id="{358994A7-D2F5-0245-812B-EFE0E62EA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5000625"/>
            <a:ext cx="3857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Her </a:t>
            </a:r>
            <a:r>
              <a:rPr kumimoji="0" lang="en-US" alt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</a:t>
            </a:r>
            <a:r>
              <a:rPr kumimoji="0" lang="en-US" altLang="tr-TR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  <a:r>
              <a:rPr kumimoji="0" lang="en-US" alt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tr-TR" alt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kanalı direnç olarak işlev görerek istirahat potansiyeline temel olur</a:t>
            </a:r>
          </a:p>
        </p:txBody>
      </p:sp>
      <p:sp>
        <p:nvSpPr>
          <p:cNvPr id="13316" name="3 Başlık">
            <a:extLst>
              <a:ext uri="{FF2B5EF4-FFF2-40B4-BE49-F238E27FC236}">
                <a16:creationId xmlns:a16="http://schemas.microsoft.com/office/drawing/2014/main" id="{4BAD2DFD-CDA9-DA45-89E4-C63EBB8894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dirty="0">
                <a:solidFill>
                  <a:srgbClr val="FF0000"/>
                </a:solidFill>
              </a:rPr>
              <a:t>İstirahat potansiyeli</a:t>
            </a:r>
          </a:p>
        </p:txBody>
      </p:sp>
      <p:sp>
        <p:nvSpPr>
          <p:cNvPr id="6" name="5 İçerik Yer Tutucusu">
            <a:extLst>
              <a:ext uri="{FF2B5EF4-FFF2-40B4-BE49-F238E27FC236}">
                <a16:creationId xmlns:a16="http://schemas.microsoft.com/office/drawing/2014/main" id="{9B940435-242D-9C41-9E29-150126D7AAC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00563" y="1214438"/>
            <a:ext cx="4643437" cy="56435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r-TR" sz="3500" b="1" u="sng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Fakat </a:t>
            </a:r>
            <a:r>
              <a:rPr lang="tr-TR" sz="3500" b="1" u="sng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</a:t>
            </a:r>
            <a:r>
              <a:rPr lang="tr-TR" sz="3500" b="1" u="sng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-K pompası </a:t>
            </a:r>
            <a:r>
              <a:rPr lang="en-US" sz="3500" b="1" u="sng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</a:t>
            </a:r>
            <a:r>
              <a:rPr lang="en-US" sz="3500" b="1" u="sng" kern="0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+ </a:t>
            </a:r>
            <a:r>
              <a:rPr lang="tr-TR" sz="3500" b="1" u="sng" kern="0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‘</a:t>
            </a:r>
            <a:r>
              <a:rPr lang="tr-TR" sz="3500" b="1" u="sng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 hücre dışına sürerek denge potansiyelini oluşturur</a:t>
            </a:r>
            <a:endParaRPr lang="tr-TR" sz="3500" b="1" u="sng" dirty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r-TR" sz="3500" dirty="0"/>
              <a:t>Hücre içinde negatif yüklerin fazlalaşması, daha fazla K+ difüzyonunu engeller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r-TR" sz="3500" dirty="0"/>
              <a:t>Negatif istirahat </a:t>
            </a:r>
            <a:r>
              <a:rPr lang="tr-TR" sz="3500" dirty="0" err="1"/>
              <a:t>membran</a:t>
            </a:r>
            <a:r>
              <a:rPr lang="tr-TR" sz="3500" dirty="0"/>
              <a:t> potansiyeli korunur </a:t>
            </a:r>
          </a:p>
        </p:txBody>
      </p:sp>
    </p:spTree>
    <p:extLst>
      <p:ext uri="{BB962C8B-B14F-4D97-AF65-F5344CB8AC3E}">
        <p14:creationId xmlns:p14="http://schemas.microsoft.com/office/powerpoint/2010/main" val="3509549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ell Biology Glossary: Active Transport | Draw It to Know It">
            <a:extLst>
              <a:ext uri="{FF2B5EF4-FFF2-40B4-BE49-F238E27FC236}">
                <a16:creationId xmlns:a16="http://schemas.microsoft.com/office/drawing/2014/main" id="{E28840CA-9814-B44B-9746-ED6E8ECB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147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a k atpase pump | Sodium potassium pump, No response,  Pumps">
            <a:extLst>
              <a:ext uri="{FF2B5EF4-FFF2-40B4-BE49-F238E27FC236}">
                <a16:creationId xmlns:a16="http://schemas.microsoft.com/office/drawing/2014/main" id="{5AB1285A-4067-474D-8759-882B4FA9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07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E5DF29-21DC-BE4B-8186-C7D6E9C6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9500"/>
            <a:ext cx="7488832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664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lecules | Free Full-Text | Na/K Pump and Beyond: Na/K-ATPase as a  Modulator of Apoptosis and Autophagy | HTML">
            <a:extLst>
              <a:ext uri="{FF2B5EF4-FFF2-40B4-BE49-F238E27FC236}">
                <a16:creationId xmlns:a16="http://schemas.microsoft.com/office/drawing/2014/main" id="{45F2F52F-270C-8647-BE52-99557EC5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487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18818" y="764704"/>
            <a:ext cx="799288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800" dirty="0">
                <a:solidFill>
                  <a:srgbClr val="FF0000"/>
                </a:solidFill>
                <a:latin typeface="Comic Sans MS" pitchFamily="66" charset="0"/>
              </a:rPr>
              <a:t>Dinlenik (İstirahat) Membran Potansiyeli</a:t>
            </a:r>
          </a:p>
          <a:p>
            <a:pPr algn="ctr">
              <a:lnSpc>
                <a:spcPct val="150000"/>
              </a:lnSpc>
            </a:pPr>
            <a:endParaRPr lang="tr-TR" sz="2800" dirty="0">
              <a:solidFill>
                <a:srgbClr val="FF0000"/>
              </a:solidFill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</a:rPr>
              <a:t>Bir sinir hücresi </a:t>
            </a:r>
            <a:r>
              <a:rPr lang="tr-TR" sz="2400" dirty="0" err="1">
                <a:latin typeface="Comic Sans MS" pitchFamily="66" charset="0"/>
              </a:rPr>
              <a:t>dinlenik</a:t>
            </a:r>
            <a:r>
              <a:rPr lang="tr-TR" sz="2400" dirty="0">
                <a:latin typeface="Comic Sans MS" pitchFamily="66" charset="0"/>
              </a:rPr>
              <a:t> durumda iken, </a:t>
            </a:r>
            <a:r>
              <a:rPr lang="tr-TR" sz="2400" b="1" dirty="0">
                <a:latin typeface="Comic Sans MS" pitchFamily="66" charset="0"/>
              </a:rPr>
              <a:t>hücre </a:t>
            </a:r>
            <a:r>
              <a:rPr lang="tr-TR" sz="2400" b="1" dirty="0" err="1">
                <a:latin typeface="Comic Sans MS" pitchFamily="66" charset="0"/>
              </a:rPr>
              <a:t>membranı</a:t>
            </a:r>
            <a:r>
              <a:rPr lang="tr-TR" sz="2400" b="1" dirty="0">
                <a:latin typeface="Comic Sans MS" pitchFamily="66" charset="0"/>
              </a:rPr>
              <a:t> dışında </a:t>
            </a:r>
            <a:r>
              <a:rPr lang="tr-TR" sz="2400" b="1" dirty="0" err="1">
                <a:latin typeface="Comic Sans MS" pitchFamily="66" charset="0"/>
              </a:rPr>
              <a:t>Na</a:t>
            </a:r>
            <a:r>
              <a:rPr lang="tr-TR" sz="2400" b="1" dirty="0">
                <a:latin typeface="Comic Sans MS" pitchFamily="66" charset="0"/>
              </a:rPr>
              <a:t> iyonları yoğundur</a:t>
            </a:r>
            <a:r>
              <a:rPr lang="tr-TR" sz="2400" dirty="0">
                <a:latin typeface="Comic Sans MS" pitchFamily="66" charset="0"/>
              </a:rPr>
              <a:t>.  Bu da hücrenin içi negatif iken dışının pozitif olmasını sağlar.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</a:rPr>
              <a:t>Bu negatif yük; </a:t>
            </a:r>
            <a:r>
              <a:rPr lang="tr-TR" sz="2400" b="1" dirty="0">
                <a:latin typeface="Comic Sans MS" pitchFamily="66" charset="0"/>
              </a:rPr>
              <a:t>yüklü iyonların hücre içine veya dışına eşit olmayan dağılımının bir sonucudur.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5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417442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  <a:cs typeface="Times New Roman" pitchFamily="18" charset="0"/>
              </a:rPr>
              <a:t>Sinir sisteminin yapı taşı olan nöronlar, </a:t>
            </a:r>
            <a:r>
              <a:rPr lang="tr-TR" sz="24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aksiyon potansiyelleri </a:t>
            </a:r>
            <a:r>
              <a:rPr lang="tr-TR" sz="2400" dirty="0">
                <a:latin typeface="Comic Sans MS" pitchFamily="66" charset="0"/>
                <a:cs typeface="Times New Roman" pitchFamily="18" charset="0"/>
              </a:rPr>
              <a:t>aracılığı ile bilgiyi hücrenin bir ucundan (hücre gövdesi) diğer kısmına sitoplazmik uzantı (akson) boyunca iletir.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2761944"/>
            <a:ext cx="3312368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Nöronun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fonksiyonel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komponentleri</a:t>
            </a:r>
            <a:endParaRPr lang="tr-TR" sz="2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0362" y="4221088"/>
            <a:ext cx="32853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  <a:cs typeface="Times New Roman" pitchFamily="18" charset="0"/>
              </a:rPr>
              <a:t>Hücre</a:t>
            </a:r>
            <a:r>
              <a:rPr lang="en-US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omic Sans MS" pitchFamily="66" charset="0"/>
                <a:cs typeface="Times New Roman" pitchFamily="18" charset="0"/>
              </a:rPr>
              <a:t>gövdesi</a:t>
            </a:r>
            <a:endParaRPr lang="en-US" sz="2400" dirty="0">
              <a:latin typeface="Comic Sans MS" pitchFamily="66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  <a:cs typeface="Times New Roman" pitchFamily="18" charset="0"/>
              </a:rPr>
              <a:t>Dendritler</a:t>
            </a:r>
            <a:endParaRPr lang="en-US" sz="2400" dirty="0">
              <a:latin typeface="Comic Sans MS" pitchFamily="66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  <a:cs typeface="Times New Roman" pitchFamily="18" charset="0"/>
              </a:rPr>
              <a:t>Akson</a:t>
            </a:r>
            <a:endParaRPr lang="en-US" sz="2400" dirty="0">
              <a:latin typeface="Comic Sans MS" pitchFamily="66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  <a:cs typeface="Times New Roman" pitchFamily="18" charset="0"/>
              </a:rPr>
              <a:t>Sinaptik</a:t>
            </a:r>
            <a:r>
              <a:rPr lang="en-US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omic Sans MS" pitchFamily="66" charset="0"/>
                <a:cs typeface="Times New Roman" pitchFamily="18" charset="0"/>
              </a:rPr>
              <a:t>uçlar</a:t>
            </a:r>
            <a:endParaRPr lang="en-US" sz="2400" dirty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1746" name="Picture 2" descr="Sinir Hücresinin (Nöronun) Yapısı, Görevleri ve Nöron Çeşitleri">
            <a:extLst>
              <a:ext uri="{FF2B5EF4-FFF2-40B4-BE49-F238E27FC236}">
                <a16:creationId xmlns:a16="http://schemas.microsoft.com/office/drawing/2014/main" id="{EBC73DAA-286C-0549-AB9A-497A351E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5292080" cy="396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69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8-06a-MeasMembPotential-L.gif                                 00004D01KARL's Pocketrans              B81D7FDE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9"/>
          <a:stretch>
            <a:fillRect/>
          </a:stretch>
        </p:blipFill>
        <p:spPr bwMode="auto">
          <a:xfrm>
            <a:off x="362580" y="3429000"/>
            <a:ext cx="878141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404664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</a:rPr>
              <a:t>Böylece nöron kutuplaşır ve hücre içi ve dışı arasındaki elektriksel yük farkına </a:t>
            </a:r>
            <a:r>
              <a:rPr lang="tr-TR" sz="2400" b="1" i="1" u="sng" dirty="0">
                <a:solidFill>
                  <a:srgbClr val="0070C0"/>
                </a:solidFill>
                <a:latin typeface="Comic Sans MS" pitchFamily="66" charset="0"/>
              </a:rPr>
              <a:t>Dinlenik Membran Potansiyeli</a:t>
            </a:r>
            <a:r>
              <a:rPr lang="tr-TR" sz="24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tr-TR" sz="2400" dirty="0">
                <a:latin typeface="Comic Sans MS" pitchFamily="66" charset="0"/>
              </a:rPr>
              <a:t>denilir. </a:t>
            </a: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</a:rPr>
              <a:t>Uyarılmamış nöronda membranın iki tarafındaki şarj farkı  </a:t>
            </a:r>
            <a:r>
              <a:rPr lang="en-US" sz="2400" dirty="0">
                <a:latin typeface="Comic Sans MS" pitchFamily="66" charset="0"/>
              </a:rPr>
              <a:t>~70 mV (millivolts)</a:t>
            </a:r>
            <a:r>
              <a:rPr lang="tr-TR" sz="2400" dirty="0">
                <a:latin typeface="Comic Sans MS" pitchFamily="66" charset="0"/>
              </a:rPr>
              <a:t>’dur.</a:t>
            </a:r>
            <a:r>
              <a:rPr lang="en-US" sz="2400" dirty="0">
                <a:latin typeface="Comic Sans MS" pitchFamily="66" charset="0"/>
              </a:rPr>
              <a:t>  </a:t>
            </a:r>
            <a:endParaRPr lang="tr-T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08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55576" y="759098"/>
            <a:ext cx="77768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b="1" dirty="0">
                <a:latin typeface="Comic Sans MS" pitchFamily="66" charset="0"/>
              </a:rPr>
              <a:t>Hücresel proteinler, fosfat grupları  ve diğer nükleotidler negatif yüklü </a:t>
            </a:r>
            <a:r>
              <a:rPr lang="tr-TR" sz="2400" dirty="0">
                <a:latin typeface="Comic Sans MS" pitchFamily="66" charset="0"/>
              </a:rPr>
              <a:t>(anyon) halde bulunurlar ve hücre içinde sabittirler.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</a:rPr>
              <a:t>Bu negatif yüklü moleküller hücreden ayrılmadan </a:t>
            </a:r>
            <a:r>
              <a:rPr lang="tr-TR" sz="2400" dirty="0" err="1">
                <a:latin typeface="Comic Sans MS" pitchFamily="66" charset="0"/>
              </a:rPr>
              <a:t>ekstrasellüler</a:t>
            </a:r>
            <a:r>
              <a:rPr lang="tr-TR" sz="2400" dirty="0">
                <a:latin typeface="Comic Sans MS" pitchFamily="66" charset="0"/>
              </a:rPr>
              <a:t> sıvıdaki pozitif yüklü iyonları çekerler.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</a:rPr>
              <a:t>Bu durum </a:t>
            </a:r>
            <a:r>
              <a:rPr lang="tr-TR" sz="2400" dirty="0" err="1">
                <a:latin typeface="Comic Sans MS" pitchFamily="66" charset="0"/>
              </a:rPr>
              <a:t>membranın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içinde</a:t>
            </a:r>
            <a:r>
              <a:rPr lang="tr-TR" sz="2400" dirty="0">
                <a:latin typeface="Comic Sans MS" pitchFamily="66" charset="0"/>
              </a:rPr>
              <a:t> </a:t>
            </a:r>
            <a:r>
              <a:rPr lang="tr-TR" sz="2400" dirty="0">
                <a:solidFill>
                  <a:srgbClr val="FF0000"/>
                </a:solidFill>
                <a:latin typeface="Comic Sans MS" pitchFamily="66" charset="0"/>
              </a:rPr>
              <a:t>net negatif yük </a:t>
            </a:r>
            <a:r>
              <a:rPr lang="tr-T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dışında</a:t>
            </a:r>
            <a:r>
              <a:rPr lang="tr-TR" sz="2400" dirty="0">
                <a:latin typeface="Comic Sans MS" pitchFamily="66" charset="0"/>
              </a:rPr>
              <a:t> ise </a:t>
            </a:r>
            <a:r>
              <a:rPr lang="tr-TR" sz="2400" dirty="0">
                <a:solidFill>
                  <a:srgbClr val="FF0000"/>
                </a:solidFill>
                <a:latin typeface="Comic Sans MS" pitchFamily="66" charset="0"/>
              </a:rPr>
              <a:t>net pozitif yük </a:t>
            </a:r>
            <a:r>
              <a:rPr lang="tr-TR" sz="2400" dirty="0">
                <a:latin typeface="Comic Sans MS" pitchFamily="66" charset="0"/>
              </a:rPr>
              <a:t>birikimiyle sonuçlanır. </a:t>
            </a:r>
          </a:p>
        </p:txBody>
      </p:sp>
    </p:spTree>
    <p:extLst>
      <p:ext uri="{BB962C8B-B14F-4D97-AF65-F5344CB8AC3E}">
        <p14:creationId xmlns:p14="http://schemas.microsoft.com/office/powerpoint/2010/main" val="1732613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İçerik Yer Tutucusu"/>
          <p:cNvSpPr txBox="1">
            <a:spLocks/>
          </p:cNvSpPr>
          <p:nvPr/>
        </p:nvSpPr>
        <p:spPr>
          <a:xfrm>
            <a:off x="179512" y="82642"/>
            <a:ext cx="8764651" cy="4125913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Symbol" pitchFamily="18" charset="2"/>
              <a:buNone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 Birçok iyon olmasına rağmen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Na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, K ve Cl en büyük konsantrasyona sahip iyonlardır ve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Dinlenik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Membran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Potansiyeli oluşumunda büyük öneme sahiptirler.</a:t>
            </a:r>
          </a:p>
          <a:p>
            <a:pPr algn="just">
              <a:lnSpc>
                <a:spcPct val="80000"/>
              </a:lnSpc>
              <a:buFont typeface="Symbol" pitchFamily="18" charset="2"/>
              <a:buNone/>
            </a:pP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lnSpc>
                <a:spcPct val="80000"/>
              </a:lnSpc>
              <a:buFont typeface="Symbol" pitchFamily="18" charset="2"/>
              <a:buNone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          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Na</a:t>
            </a:r>
            <a:r>
              <a:rPr lang="tr-TR" sz="2400" baseline="30000" dirty="0">
                <a:solidFill>
                  <a:schemeClr val="tx1"/>
                </a:solidFill>
                <a:latin typeface="Comic Sans MS" pitchFamily="66" charset="0"/>
              </a:rPr>
              <a:t>+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–Cl </a:t>
            </a:r>
            <a:r>
              <a:rPr lang="tr-TR" sz="2400" baseline="30000" dirty="0">
                <a:solidFill>
                  <a:schemeClr val="tx1"/>
                </a:solidFill>
                <a:latin typeface="Comic Sans MS" pitchFamily="66" charset="0"/>
              </a:rPr>
              <a:t>-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	ekstra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sellüler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sıvıda yüksek</a:t>
            </a:r>
          </a:p>
          <a:p>
            <a:pPr algn="just">
              <a:lnSpc>
                <a:spcPct val="80000"/>
              </a:lnSpc>
              <a:buFont typeface="Symbol" pitchFamily="18" charset="2"/>
              <a:buNone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             K+		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intrasellüler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sıvıda yüksektir. </a:t>
            </a:r>
          </a:p>
          <a:p>
            <a:pPr algn="just">
              <a:lnSpc>
                <a:spcPct val="80000"/>
              </a:lnSpc>
              <a:buFont typeface="Symbol" pitchFamily="18" charset="2"/>
              <a:buNone/>
            </a:pP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Symbol" pitchFamily="18" charset="2"/>
              <a:buNone/>
            </a:pPr>
            <a:endParaRPr lang="tr-TR" sz="1600" dirty="0"/>
          </a:p>
          <a:p>
            <a:pPr>
              <a:lnSpc>
                <a:spcPct val="80000"/>
              </a:lnSpc>
              <a:buFont typeface="Symbol" pitchFamily="18" charset="2"/>
              <a:buNone/>
            </a:pPr>
            <a:r>
              <a:rPr lang="tr-TR" dirty="0"/>
              <a:t> </a:t>
            </a:r>
          </a:p>
        </p:txBody>
      </p:sp>
      <p:pic>
        <p:nvPicPr>
          <p:cNvPr id="5" name="Picture 3" descr="48-07-MembranePotential-L.gif                                  00004D01KARL's Pocketrans              B81D7FDE: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8"/>
          <a:stretch/>
        </p:blipFill>
        <p:spPr bwMode="auto">
          <a:xfrm>
            <a:off x="205281" y="3212976"/>
            <a:ext cx="8764651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642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/>
          </p:cNvSpPr>
          <p:nvPr>
            <p:ph sz="quarter" idx="13"/>
          </p:nvPr>
        </p:nvSpPr>
        <p:spPr>
          <a:xfrm>
            <a:off x="209854" y="404664"/>
            <a:ext cx="8748464" cy="32849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Dinlenik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durumda hemen hemen tüm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Na</a:t>
            </a:r>
            <a:r>
              <a:rPr lang="tr-TR" sz="2400" baseline="30000" dirty="0">
                <a:latin typeface="Comic Sans MS" pitchFamily="66" charset="0"/>
              </a:rPr>
              <a:t>+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kapıları kapalıyken K</a:t>
            </a:r>
            <a:r>
              <a:rPr lang="tr-TR" sz="2400" baseline="30000" dirty="0">
                <a:latin typeface="Comic Sans MS" pitchFamily="66" charset="0"/>
              </a:rPr>
              <a:t> +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kapılarının bir kaçı açıktır. </a:t>
            </a:r>
          </a:p>
          <a:p>
            <a:pPr marL="45720" indent="0" algn="just">
              <a:lnSpc>
                <a:spcPct val="150000"/>
              </a:lnSpc>
              <a:buNone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Bu durumda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Na</a:t>
            </a:r>
            <a:r>
              <a:rPr lang="tr-TR" sz="2400" baseline="30000" dirty="0">
                <a:latin typeface="Comic Sans MS" pitchFamily="66" charset="0"/>
              </a:rPr>
              <a:t>+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sızıntısına göre daha fazla K</a:t>
            </a:r>
            <a:r>
              <a:rPr lang="tr-TR" sz="2400" baseline="30000" dirty="0">
                <a:latin typeface="Comic Sans MS" pitchFamily="66" charset="0"/>
              </a:rPr>
              <a:t>+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hücreden çıkarılabilir. </a:t>
            </a:r>
          </a:p>
        </p:txBody>
      </p:sp>
      <p:pic>
        <p:nvPicPr>
          <p:cNvPr id="3" name="Picture 6" descr="11_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644008" cy="38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09854" y="3140968"/>
            <a:ext cx="41096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</a:rPr>
              <a:t>Sonuç olarak hücre içinin net pozitif (+) yük kaybı olur ve böylece </a:t>
            </a:r>
            <a:r>
              <a:rPr lang="tr-TR" sz="2400" dirty="0" err="1">
                <a:latin typeface="Comic Sans MS" pitchFamily="66" charset="0"/>
              </a:rPr>
              <a:t>Dinlenik</a:t>
            </a:r>
            <a:r>
              <a:rPr lang="tr-TR" sz="2400" dirty="0">
                <a:latin typeface="Comic Sans MS" pitchFamily="66" charset="0"/>
              </a:rPr>
              <a:t>  </a:t>
            </a:r>
            <a:r>
              <a:rPr lang="tr-TR" sz="2400" dirty="0" err="1">
                <a:latin typeface="Comic Sans MS" pitchFamily="66" charset="0"/>
              </a:rPr>
              <a:t>Membran</a:t>
            </a:r>
            <a:r>
              <a:rPr lang="tr-TR" sz="2400" dirty="0">
                <a:latin typeface="Comic Sans MS" pitchFamily="66" charset="0"/>
              </a:rPr>
              <a:t> Potansiyeli Negatif(-) olur. </a:t>
            </a:r>
          </a:p>
        </p:txBody>
      </p:sp>
    </p:spTree>
    <p:extLst>
      <p:ext uri="{BB962C8B-B14F-4D97-AF65-F5344CB8AC3E}">
        <p14:creationId xmlns:p14="http://schemas.microsoft.com/office/powerpoint/2010/main" val="2674501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1"/>
          <p:cNvSpPr>
            <a:spLocks noGrp="1"/>
          </p:cNvSpPr>
          <p:nvPr>
            <p:ph sz="quarter" idx="13"/>
          </p:nvPr>
        </p:nvSpPr>
        <p:spPr>
          <a:xfrm>
            <a:off x="611560" y="836712"/>
            <a:ext cx="7992888" cy="63813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 Kısaca; </a:t>
            </a:r>
            <a:r>
              <a:rPr lang="tr-TR" sz="2400" b="1" dirty="0">
                <a:solidFill>
                  <a:schemeClr val="tx1"/>
                </a:solidFill>
                <a:latin typeface="Comic Sans MS" pitchFamily="66" charset="0"/>
              </a:rPr>
              <a:t>Negatif membran potansiyeli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, dinlenik durumdaki nöronda K</a:t>
            </a:r>
            <a:r>
              <a:rPr lang="tr-TR" sz="2400" baseline="30000" dirty="0">
                <a:latin typeface="Comic Sans MS" pitchFamily="66" charset="0"/>
              </a:rPr>
              <a:t>+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’un hücre dışına difüzyonuna bağlıdır, buna;</a:t>
            </a:r>
          </a:p>
          <a:p>
            <a:pPr algn="just">
              <a:lnSpc>
                <a:spcPct val="150000"/>
              </a:lnSpc>
              <a:buNone/>
            </a:pP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Membranın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K</a:t>
            </a:r>
            <a:r>
              <a:rPr lang="tr-TR" sz="2400" baseline="30000" dirty="0" err="1">
                <a:latin typeface="Comic Sans MS" pitchFamily="66" charset="0"/>
              </a:rPr>
              <a:t>+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’a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Na</a:t>
            </a:r>
            <a:r>
              <a:rPr lang="tr-TR" sz="2400" baseline="30000" dirty="0">
                <a:latin typeface="Comic Sans MS" pitchFamily="66" charset="0"/>
              </a:rPr>
              <a:t>+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’dan daha geçirgen olması </a:t>
            </a:r>
          </a:p>
          <a:p>
            <a:pPr algn="just">
              <a:lnSpc>
                <a:spcPct val="150000"/>
              </a:lnSpc>
            </a:pP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K</a:t>
            </a:r>
            <a:r>
              <a:rPr lang="tr-TR" sz="2400" baseline="30000" dirty="0" err="1">
                <a:latin typeface="Comic Sans MS" pitchFamily="66" charset="0"/>
              </a:rPr>
              <a:t>+</a:t>
            </a:r>
            <a:r>
              <a:rPr lang="tr-TR" sz="2400" dirty="0" err="1">
                <a:solidFill>
                  <a:schemeClr val="tx1"/>
                </a:solidFill>
                <a:latin typeface="Comic Sans MS" pitchFamily="66" charset="0"/>
              </a:rPr>
              <a:t>’un</a:t>
            </a: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içerden dışarıya konsantrasyon eğrisi sebep olur.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49556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2" y="469528"/>
            <a:ext cx="7848872" cy="372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Aksiyon Potansiyeli</a:t>
            </a:r>
          </a:p>
          <a:p>
            <a:pPr algn="ctr">
              <a:lnSpc>
                <a:spcPct val="150000"/>
              </a:lnSpc>
            </a:pPr>
            <a:r>
              <a:rPr lang="tr-TR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 </a:t>
            </a:r>
          </a:p>
          <a:p>
            <a:pPr algn="just">
              <a:lnSpc>
                <a:spcPct val="150000"/>
              </a:lnSpc>
            </a:pPr>
            <a:r>
              <a:rPr lang="tr-TR" sz="2400" b="1" dirty="0">
                <a:latin typeface="Comic Sans MS" panose="030F0702030302020204" pitchFamily="66" charset="0"/>
              </a:rPr>
              <a:t>Aksiyon potansiyeli, </a:t>
            </a:r>
            <a:r>
              <a:rPr lang="tr-TR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sinir hücrelerinin </a:t>
            </a:r>
            <a:r>
              <a:rPr lang="tr-TR" sz="2400" b="1" u="sng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membranlarında</a:t>
            </a:r>
            <a:r>
              <a:rPr lang="tr-TR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 gerçekleşen çok hızlı ve kısa süreli potansiyel değişiklikler olarak tanımlanmaktadır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anose="030F0702030302020204" pitchFamily="66" charset="0"/>
            </a:endParaRPr>
          </a:p>
        </p:txBody>
      </p:sp>
      <p:pic>
        <p:nvPicPr>
          <p:cNvPr id="40962" name="Picture 2" descr="Slayt 1">
            <a:extLst>
              <a:ext uri="{FF2B5EF4-FFF2-40B4-BE49-F238E27FC236}">
                <a16:creationId xmlns:a16="http://schemas.microsoft.com/office/drawing/2014/main" id="{E80AA9F6-91D6-BC4A-B800-1D1CB025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4077072"/>
            <a:ext cx="35179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88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764704"/>
            <a:ext cx="39324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Aksiyon Potansiyeli,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9752" y="2060848"/>
            <a:ext cx="666023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CA3A97"/>
                </a:solidFill>
                <a:latin typeface="Comic Sans MS" panose="030F0702030302020204" pitchFamily="66" charset="0"/>
              </a:rPr>
              <a:t>Elektriksel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CA3A97"/>
                </a:solidFill>
                <a:latin typeface="Comic Sans MS" panose="030F0702030302020204" pitchFamily="66" charset="0"/>
              </a:rPr>
              <a:t>Hormonal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CA3A97"/>
                </a:solidFill>
                <a:latin typeface="Comic Sans MS" panose="030F0702030302020204" pitchFamily="66" charset="0"/>
              </a:rPr>
              <a:t>Kimyasal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CA3A97"/>
                </a:solidFill>
                <a:latin typeface="Comic Sans MS" panose="030F0702030302020204" pitchFamily="66" charset="0"/>
              </a:rPr>
              <a:t>Mekanik</a:t>
            </a:r>
          </a:p>
          <a:p>
            <a:pPr>
              <a:lnSpc>
                <a:spcPct val="150000"/>
              </a:lnSpc>
            </a:pPr>
            <a:endParaRPr lang="tr-TR" sz="2800" dirty="0">
              <a:solidFill>
                <a:srgbClr val="CA3A97"/>
              </a:solidFill>
              <a:latin typeface="Comic Sans MS" panose="030F0702030302020204" pitchFamily="66" charset="0"/>
            </a:endParaRPr>
          </a:p>
          <a:p>
            <a:r>
              <a:rPr lang="tr-TR" sz="2800" dirty="0">
                <a:latin typeface="Comic Sans MS" panose="030F0702030302020204" pitchFamily="66" charset="0"/>
              </a:rPr>
              <a:t>                  Uyaranlarla oluşabilir.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4044718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02F20.JPEG                                                   0002EC55 MorinC HD                      B512583B: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17408" b="6552"/>
          <a:stretch/>
        </p:blipFill>
        <p:spPr bwMode="auto">
          <a:xfrm>
            <a:off x="110842" y="980727"/>
            <a:ext cx="591380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267744" y="308648"/>
            <a:ext cx="5155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Aksiyon Potansiyeli Dönemleri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024645" y="1526882"/>
            <a:ext cx="33707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tr-TR" sz="2400" dirty="0" err="1">
                <a:latin typeface="Comic Sans MS" panose="030F0702030302020204" pitchFamily="66" charset="0"/>
              </a:rPr>
              <a:t>Dinlenim</a:t>
            </a:r>
            <a:r>
              <a:rPr lang="tr-TR" sz="2400" dirty="0">
                <a:latin typeface="Comic Sans MS" panose="030F0702030302020204" pitchFamily="66" charset="0"/>
              </a:rPr>
              <a:t> (İstirahat)Dönemi 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tr-TR" sz="2400" dirty="0">
              <a:latin typeface="Comic Sans MS" panose="030F0702030302020204" pitchFamily="66" charset="0"/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tr-TR" sz="2400" dirty="0" err="1">
                <a:latin typeface="Comic Sans MS" panose="030F0702030302020204" pitchFamily="66" charset="0"/>
              </a:rPr>
              <a:t>Depolarizasyon</a:t>
            </a:r>
            <a:r>
              <a:rPr lang="tr-TR" sz="2400" dirty="0">
                <a:latin typeface="Comic Sans MS" panose="030F0702030302020204" pitchFamily="66" charset="0"/>
              </a:rPr>
              <a:t> Dönemi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tr-TR" sz="2400" dirty="0">
              <a:latin typeface="Comic Sans MS" panose="030F0702030302020204" pitchFamily="66" charset="0"/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tr-TR" sz="2400" dirty="0" err="1">
                <a:latin typeface="Comic Sans MS" panose="030F0702030302020204" pitchFamily="66" charset="0"/>
              </a:rPr>
              <a:t>Repolarizasyon</a:t>
            </a:r>
            <a:r>
              <a:rPr lang="tr-TR" sz="2400" dirty="0">
                <a:latin typeface="Comic Sans MS" panose="030F0702030302020204" pitchFamily="66" charset="0"/>
              </a:rPr>
              <a:t> Dönemi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tr-TR" sz="2400" dirty="0">
              <a:latin typeface="Comic Sans MS" panose="030F0702030302020204" pitchFamily="66" charset="0"/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tr-TR" sz="2400" dirty="0" err="1">
                <a:latin typeface="Comic Sans MS" panose="030F0702030302020204" pitchFamily="66" charset="0"/>
              </a:rPr>
              <a:t>Hiperpolarizasyon</a:t>
            </a:r>
            <a:r>
              <a:rPr lang="tr-TR" sz="2400" dirty="0">
                <a:latin typeface="Comic Sans MS" panose="030F0702030302020204" pitchFamily="66" charset="0"/>
              </a:rPr>
              <a:t> Dönemi</a:t>
            </a:r>
          </a:p>
          <a:p>
            <a:endParaRPr lang="tr-T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285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16B77A2-D360-A747-BDAA-4A1D9A60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204" y="3696369"/>
            <a:ext cx="6573689" cy="3161631"/>
          </a:xfrm>
          <a:prstGeom prst="rect">
            <a:avLst/>
          </a:prstGeom>
        </p:spPr>
      </p:pic>
      <p:pic>
        <p:nvPicPr>
          <p:cNvPr id="33796" name="Picture 4" descr="İmpuls Oluşumu ve İletimi">
            <a:extLst>
              <a:ext uri="{FF2B5EF4-FFF2-40B4-BE49-F238E27FC236}">
                <a16:creationId xmlns:a16="http://schemas.microsoft.com/office/drawing/2014/main" id="{85E7DAC9-64DC-0140-BD84-B91A6A0AE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62865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290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44624"/>
            <a:ext cx="84969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altLang="tr-T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Depolarizasyon</a:t>
            </a:r>
            <a:endParaRPr lang="tr-TR" altLang="tr-T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Yeterli şiddette uyarı nöron membranına ulaştığında sinirsel bir mesaj yaratılır. Na iyonlarının nöronun içine difüze olmasını sağlayan Na kapıları açılır ve içeri </a:t>
            </a:r>
            <a:r>
              <a:rPr lang="tr-TR" altLang="tr-TR" sz="2400" dirty="0">
                <a:latin typeface="Comic Sans MS" panose="030F0702030302020204" pitchFamily="66" charset="0"/>
              </a:rPr>
              <a:t>büyük miktarda Na+ girer </a:t>
            </a:r>
            <a:r>
              <a:rPr lang="tr-TR" sz="2400" dirty="0">
                <a:latin typeface="Comic Sans MS" panose="030F0702030302020204" pitchFamily="66" charset="0"/>
              </a:rPr>
              <a:t>pozitif hale gelerek</a:t>
            </a:r>
            <a:r>
              <a:rPr lang="tr-TR" altLang="tr-TR" sz="2400" dirty="0">
                <a:latin typeface="Comic Sans MS" panose="030F0702030302020204" pitchFamily="66" charset="0"/>
              </a:rPr>
              <a:t> potansiyel + 35 mV'a kadar ulaşır. Bu döneme </a:t>
            </a:r>
            <a:r>
              <a:rPr lang="tr-TR" altLang="tr-T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depolarizasyon</a:t>
            </a:r>
            <a:r>
              <a:rPr lang="tr-TR" altLang="tr-TR" sz="2400" dirty="0">
                <a:latin typeface="Comic Sans MS" panose="030F0702030302020204" pitchFamily="66" charset="0"/>
              </a:rPr>
              <a:t> dönemi denir. </a:t>
            </a:r>
          </a:p>
          <a:p>
            <a:pPr algn="just">
              <a:lnSpc>
                <a:spcPct val="150000"/>
              </a:lnSpc>
            </a:pPr>
            <a:endParaRPr lang="tr-TR" altLang="tr-TR" sz="2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7"/>
          <a:stretch>
            <a:fillRect/>
          </a:stretch>
        </p:blipFill>
        <p:spPr bwMode="auto">
          <a:xfrm>
            <a:off x="1102916" y="3933056"/>
            <a:ext cx="8001000" cy="290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21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EER Training: Nerve Tissue">
            <a:extLst>
              <a:ext uri="{FF2B5EF4-FFF2-40B4-BE49-F238E27FC236}">
                <a16:creationId xmlns:a16="http://schemas.microsoft.com/office/drawing/2014/main" id="{B78A280D-1387-4E49-A473-75B4D5C0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4"/>
            <a:ext cx="9144000" cy="61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23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87524" y="173397"/>
            <a:ext cx="8568952" cy="4204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altLang="tr-TR" sz="24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Böylece hücre zarının iki yanı arasındaki potansiyel farkı azalır ve aksiyon potansiyeli başlamış olur.</a:t>
            </a:r>
            <a:r>
              <a:rPr lang="tr-TR" sz="24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 </a:t>
            </a: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Bir kez aksiyon potansiyeli yaratıldığında sinir uyarısını ilerletmek için akson boyunca iyon değişiklikleri olur.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Bu iyonik değişiklikler nöron boyunca </a:t>
            </a:r>
            <a:r>
              <a:rPr lang="tr-TR" sz="2400" dirty="0" err="1">
                <a:latin typeface="Comic Sans MS" panose="030F0702030302020204" pitchFamily="66" charset="0"/>
              </a:rPr>
              <a:t>Ranvier</a:t>
            </a:r>
            <a:r>
              <a:rPr lang="tr-TR" sz="2400" dirty="0">
                <a:latin typeface="Comic Sans MS" panose="030F0702030302020204" pitchFamily="66" charset="0"/>
              </a:rPr>
              <a:t> düğümlerinde sıralı şekilde oluşur. </a:t>
            </a:r>
          </a:p>
        </p:txBody>
      </p:sp>
      <p:pic>
        <p:nvPicPr>
          <p:cNvPr id="3" name="Picture 2" descr="E:\Image_Library\JPEG_IL\11_IL_jpeg\11-16_SaltatoryCnd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2"/>
          <a:stretch>
            <a:fillRect/>
          </a:stretch>
        </p:blipFill>
        <p:spPr bwMode="auto">
          <a:xfrm>
            <a:off x="596004" y="4864404"/>
            <a:ext cx="8024000" cy="184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660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-27384"/>
            <a:ext cx="86409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Repolarizasyon</a:t>
            </a:r>
          </a:p>
          <a:p>
            <a:pPr algn="just">
              <a:lnSpc>
                <a:spcPct val="150000"/>
              </a:lnSpc>
            </a:pPr>
            <a:r>
              <a:rPr lang="tr-TR" sz="24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Repolarizasyon</a:t>
            </a:r>
            <a:r>
              <a:rPr lang="tr-T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tr-TR" sz="2400" dirty="0" err="1">
                <a:latin typeface="Comic Sans MS" panose="030F0702030302020204" pitchFamily="66" charset="0"/>
              </a:rPr>
              <a:t>depolarizasyonun</a:t>
            </a:r>
            <a:r>
              <a:rPr lang="tr-TR" sz="2400" dirty="0">
                <a:latin typeface="Comic Sans MS" panose="030F0702030302020204" pitchFamily="66" charset="0"/>
              </a:rPr>
              <a:t> hemen ardından oluşur, ve sinirin tekrar </a:t>
            </a:r>
            <a:r>
              <a:rPr lang="tr-TR" sz="2400" dirty="0" err="1">
                <a:latin typeface="Comic Sans MS" panose="030F0702030302020204" pitchFamily="66" charset="0"/>
              </a:rPr>
              <a:t>dinlenik</a:t>
            </a:r>
            <a:r>
              <a:rPr lang="tr-TR" sz="2400" dirty="0">
                <a:latin typeface="Comic Sans MS" panose="030F0702030302020204" pitchFamily="66" charset="0"/>
              </a:rPr>
              <a:t> </a:t>
            </a:r>
            <a:r>
              <a:rPr lang="tr-TR" sz="2400" dirty="0" err="1">
                <a:latin typeface="Comic Sans MS" panose="030F0702030302020204" pitchFamily="66" charset="0"/>
              </a:rPr>
              <a:t>membran</a:t>
            </a:r>
            <a:r>
              <a:rPr lang="tr-TR" sz="2400" dirty="0">
                <a:latin typeface="Comic Sans MS" panose="030F0702030302020204" pitchFamily="66" charset="0"/>
              </a:rPr>
              <a:t> </a:t>
            </a:r>
            <a:r>
              <a:rPr lang="tr-TR" sz="2400" dirty="0" err="1">
                <a:latin typeface="Comic Sans MS" panose="030F0702030302020204" pitchFamily="66" charset="0"/>
              </a:rPr>
              <a:t>potasiyeline</a:t>
            </a:r>
            <a:r>
              <a:rPr lang="tr-TR" sz="2400" dirty="0">
                <a:latin typeface="Comic Sans MS" panose="030F0702030302020204" pitchFamily="66" charset="0"/>
              </a:rPr>
              <a:t> dönmesi ve yeni bir uyarı için hazır hale gelmesiyle sonuçlanır.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tr-TR" altLang="tr-TR" sz="2400" dirty="0"/>
              <a:t>Bu dönemde </a:t>
            </a:r>
            <a:r>
              <a:rPr lang="tr-TR" altLang="tr-TR" sz="2400" dirty="0" err="1"/>
              <a:t>Na</a:t>
            </a:r>
            <a:r>
              <a:rPr lang="tr-TR" altLang="tr-TR" sz="2400" dirty="0"/>
              <a:t> + kanalları kapanıp, K+ iyonları hücre dışına geçer.</a:t>
            </a: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7"/>
          <a:stretch>
            <a:fillRect/>
          </a:stretch>
        </p:blipFill>
        <p:spPr bwMode="auto">
          <a:xfrm>
            <a:off x="1331640" y="3717032"/>
            <a:ext cx="7812360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435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44624"/>
            <a:ext cx="8640960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altLang="tr-T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Hiperpolarizasyon</a:t>
            </a:r>
            <a:endParaRPr lang="tr-TR" altLang="tr-T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altLang="tr-TR" sz="2200" dirty="0">
                <a:latin typeface="Comic Sans MS" panose="030F0702030302020204" pitchFamily="66" charset="0"/>
              </a:rPr>
              <a:t>Membran potansiyelinin dinlenim düzeyinden daha aşağı değerde bulunduğu dönem " </a:t>
            </a:r>
            <a:r>
              <a:rPr lang="tr-TR" altLang="tr-TR" sz="2200" b="1" dirty="0">
                <a:solidFill>
                  <a:srgbClr val="00B0F0"/>
                </a:solidFill>
                <a:latin typeface="Comic Sans MS" panose="030F0702030302020204" pitchFamily="66" charset="0"/>
              </a:rPr>
              <a:t>hiperpolarizasyon</a:t>
            </a:r>
            <a:r>
              <a:rPr lang="tr-TR" altLang="tr-TR" sz="2200" dirty="0">
                <a:latin typeface="Comic Sans MS" panose="030F0702030302020204" pitchFamily="66" charset="0"/>
              </a:rPr>
              <a:t> " olarak adlandırılır. </a:t>
            </a:r>
          </a:p>
          <a:p>
            <a:pPr algn="just">
              <a:lnSpc>
                <a:spcPct val="150000"/>
              </a:lnSpc>
            </a:pPr>
            <a:endParaRPr lang="tr-TR" altLang="tr-TR" sz="22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altLang="tr-TR" sz="2200" b="1" dirty="0">
                <a:latin typeface="Comic Sans MS" panose="030F0702030302020204" pitchFamily="66" charset="0"/>
              </a:rPr>
              <a:t>Hiperpolarizasyon hücre içinin dışına göre, dinlenme durumuna nazaran daha fazla negatif olmasıyla sonuçlanır. </a:t>
            </a:r>
            <a:r>
              <a:rPr lang="tr-TR" sz="2200" dirty="0">
                <a:latin typeface="Comic Sans MS" panose="030F0702030302020204" pitchFamily="66" charset="0"/>
              </a:rPr>
              <a:t>Hiperpolarizasyonun nedeni K+ kapılarının 10-15 ms gibi uzun süre açık kalmasıdır.</a:t>
            </a:r>
          </a:p>
          <a:p>
            <a:pPr algn="just">
              <a:lnSpc>
                <a:spcPct val="150000"/>
              </a:lnSpc>
            </a:pPr>
            <a:r>
              <a:rPr lang="tr-TR" sz="2000" dirty="0">
                <a:latin typeface="Comic Sans MS" panose="030F0702030302020204" pitchFamily="66" charset="0"/>
              </a:rPr>
              <a:t> </a:t>
            </a:r>
            <a:endParaRPr lang="tr-TR" sz="2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4"/>
          <a:stretch>
            <a:fillRect/>
          </a:stretch>
        </p:blipFill>
        <p:spPr bwMode="auto">
          <a:xfrm>
            <a:off x="504056" y="4221088"/>
            <a:ext cx="8388424" cy="26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802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36712"/>
            <a:ext cx="9180512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5436" y="116632"/>
            <a:ext cx="6136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Sinirde Aksiyon Potansiyeli İletimi</a:t>
            </a:r>
            <a:endParaRPr lang="tr-TR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0342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399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900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159" y="1484784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Aksiyon potansiyelinin depolarizasyon ve repolarizasyonun ilk 1/3 lük dönemine </a:t>
            </a:r>
            <a:r>
              <a:rPr lang="tr-TR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absolute (kesin) refrakter periot </a:t>
            </a:r>
            <a:r>
              <a:rPr lang="tr-TR" sz="2400" dirty="0">
                <a:latin typeface="Comic Sans MS" panose="030F0702030302020204" pitchFamily="66" charset="0"/>
              </a:rPr>
              <a:t>denir.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Hücre bu dönemde </a:t>
            </a:r>
            <a:r>
              <a:rPr lang="tr-TR" altLang="tr-TR" sz="2400" dirty="0">
                <a:latin typeface="Comic Sans MS" panose="030F0702030302020204" pitchFamily="66" charset="0"/>
              </a:rPr>
              <a:t>şiddeti ne olursa olsun yeni bir uyarana cevap vermez. </a:t>
            </a:r>
            <a:r>
              <a:rPr lang="tr-TR" sz="2400" dirty="0">
                <a:latin typeface="Comic Sans MS" panose="030F0702030302020204" pitchFamily="66" charset="0"/>
              </a:rPr>
              <a:t>(depolarizasyonda Na+ kapıları tam açık; repolarizasyonda Na+ kapıları inaktif).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383658"/>
            <a:ext cx="6922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A3A9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Absolute (Kesin) Refrakter Periot</a:t>
            </a:r>
          </a:p>
        </p:txBody>
      </p:sp>
    </p:spTree>
    <p:extLst>
      <p:ext uri="{BB962C8B-B14F-4D97-AF65-F5344CB8AC3E}">
        <p14:creationId xmlns:p14="http://schemas.microsoft.com/office/powerpoint/2010/main" val="1034542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882" y="1556792"/>
            <a:ext cx="77815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Repolarizasyonun ikinci 1/3 lük dönemininde, </a:t>
            </a:r>
            <a:r>
              <a:rPr lang="tr-TR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relatif (kısmi) refrakter periot </a:t>
            </a:r>
            <a:r>
              <a:rPr lang="tr-TR" sz="2400" dirty="0">
                <a:latin typeface="Comic Sans MS" panose="030F0702030302020204" pitchFamily="66" charset="0"/>
              </a:rPr>
              <a:t>oluşur (Na+ kapılarının bir kısmı inaktifden, normal kapalı konuma geçmiş olup; bunlar tekrar açılabilir).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Bu dönemde </a:t>
            </a:r>
            <a:r>
              <a:rPr lang="tr-TR" altLang="tr-TR" sz="2400" dirty="0">
                <a:latin typeface="Comic Sans MS" panose="030F0702030302020204" pitchFamily="66" charset="0"/>
              </a:rPr>
              <a:t>ancak daha yüksek şiddetteki uyaranlarla aksiyon potansiyeli oluşturulabilir. </a:t>
            </a:r>
            <a:endParaRPr lang="tr-TR" sz="2400" dirty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472316"/>
            <a:ext cx="6553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A3A9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Relatif (Kısmi) Refrakter Period</a:t>
            </a:r>
          </a:p>
        </p:txBody>
      </p:sp>
    </p:spTree>
    <p:extLst>
      <p:ext uri="{BB962C8B-B14F-4D97-AF65-F5344CB8AC3E}">
        <p14:creationId xmlns:p14="http://schemas.microsoft.com/office/powerpoint/2010/main" val="1965602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Image_Library\JPEG_IL\11_IL_jpeg\11-15_RefractryPd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"/>
          <a:stretch>
            <a:fillRect/>
          </a:stretch>
        </p:blipFill>
        <p:spPr bwMode="auto">
          <a:xfrm>
            <a:off x="269812" y="548680"/>
            <a:ext cx="8610600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984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26" y="548680"/>
            <a:ext cx="6530479" cy="586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031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İNİR DOKU 4-Sinapslarda İmpuls (Aksiyon Potansiyeli) İletimi |  BİYOLOJİDERSİM">
            <a:extLst>
              <a:ext uri="{FF2B5EF4-FFF2-40B4-BE49-F238E27FC236}">
                <a16:creationId xmlns:a16="http://schemas.microsoft.com/office/drawing/2014/main" id="{F67F4ACC-D4F2-0943-BBCB-D766F7DD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30" y="1628800"/>
            <a:ext cx="501662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Denetleme ve Düzenleme Sistemi, Sinir Sistemi ve Endokrin Sistem | Biyoloji  Ders Notları">
            <a:extLst>
              <a:ext uri="{FF2B5EF4-FFF2-40B4-BE49-F238E27FC236}">
                <a16:creationId xmlns:a16="http://schemas.microsoft.com/office/drawing/2014/main" id="{A446031D-782C-0548-86DA-CD6357780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2204864"/>
            <a:ext cx="408048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35DB580-B915-2441-879C-1876BC4254CB}"/>
              </a:ext>
            </a:extLst>
          </p:cNvPr>
          <p:cNvSpPr txBox="1"/>
          <p:nvPr/>
        </p:nvSpPr>
        <p:spPr>
          <a:xfrm>
            <a:off x="971600" y="4646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Sinir İletimi</a:t>
            </a:r>
          </a:p>
        </p:txBody>
      </p:sp>
    </p:spTree>
    <p:extLst>
      <p:ext uri="{BB962C8B-B14F-4D97-AF65-F5344CB8AC3E}">
        <p14:creationId xmlns:p14="http://schemas.microsoft.com/office/powerpoint/2010/main" val="137661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BD85D68-87E8-6D49-B647-055FC08A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60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548680"/>
            <a:ext cx="85689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altLang="tr-TR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Aksiyon potansiyelinde en önemli aktörler:</a:t>
            </a:r>
          </a:p>
          <a:p>
            <a:pPr algn="ctr">
              <a:lnSpc>
                <a:spcPct val="150000"/>
              </a:lnSpc>
            </a:pPr>
            <a:endParaRPr lang="tr-TR" altLang="tr-TR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altLang="tr-T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Voltaj kapılı Na+ kanalları: </a:t>
            </a:r>
            <a:r>
              <a:rPr lang="tr-TR" altLang="tr-TR" sz="2400" dirty="0">
                <a:latin typeface="Comic Sans MS" panose="030F0702030302020204" pitchFamily="66" charset="0"/>
              </a:rPr>
              <a:t>Eşik değerini, tepe noktasını belirlerler; bunlar olmadığı takdirde aksiyon potansiyeli oluşamaz (o yüzden sadece uyarılabilir hücrelerde bulunurlar).</a:t>
            </a:r>
            <a:endParaRPr lang="tr-TR" altLang="tr-TR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None/>
            </a:pPr>
            <a:r>
              <a:rPr lang="tr-TR" altLang="tr-TR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	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5544616" cy="271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965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33554" y="1700808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altLang="tr-T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Voltaj kapılı K+ kanalları: </a:t>
            </a:r>
            <a:r>
              <a:rPr lang="tr-TR" altLang="tr-TR" sz="2400" dirty="0">
                <a:latin typeface="Comic Sans MS" panose="030F0702030302020204" pitchFamily="66" charset="0"/>
              </a:rPr>
              <a:t>Aksiyon potansiyeli sırasında oluşan yük değişikliklerini nötralize etmekle görevlidirler ve hücre dışına K çıkışına sebep olurlar.</a:t>
            </a:r>
          </a:p>
        </p:txBody>
      </p:sp>
    </p:spTree>
    <p:extLst>
      <p:ext uri="{BB962C8B-B14F-4D97-AF65-F5344CB8AC3E}">
        <p14:creationId xmlns:p14="http://schemas.microsoft.com/office/powerpoint/2010/main" val="2126614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2" y="260648"/>
            <a:ext cx="7560840" cy="2801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altLang="tr-TR" sz="24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Na</a:t>
            </a:r>
            <a:r>
              <a:rPr lang="tr-TR" altLang="tr-T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/K-</a:t>
            </a:r>
            <a:r>
              <a:rPr lang="tr-TR" altLang="tr-TR" sz="24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ATPaz</a:t>
            </a:r>
            <a:r>
              <a:rPr lang="tr-TR" altLang="tr-TR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pompaları</a:t>
            </a:r>
            <a:r>
              <a:rPr lang="tr-TR" altLang="tr-TR" sz="2400" dirty="0">
                <a:latin typeface="Comic Sans MS" panose="030F0702030302020204" pitchFamily="66" charset="0"/>
              </a:rPr>
              <a:t>: Sürekli çalışan bu pompalar, potansiyeli oluşturan süreçlerin bitiminde zarı tekrar dinlenme potansiyeline döndürerek yeni bir aksiyon potansiyeli oluşturabilmek üzere hazır hale getirirler.</a:t>
            </a:r>
          </a:p>
        </p:txBody>
      </p:sp>
      <p:pic>
        <p:nvPicPr>
          <p:cNvPr id="3" name="Picture 3" descr="NaK_pu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4981178" cy="379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4509120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tr-TR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! </a:t>
            </a:r>
            <a:r>
              <a:rPr lang="tr-TR" sz="2000" dirty="0">
                <a:latin typeface="Comic Sans MS" panose="030F0702030302020204" pitchFamily="66" charset="0"/>
              </a:rPr>
              <a:t>3 Na</a:t>
            </a:r>
            <a:r>
              <a:rPr lang="tr-TR" sz="2000" baseline="30000" dirty="0">
                <a:latin typeface="Comic Sans MS" panose="030F0702030302020204" pitchFamily="66" charset="0"/>
              </a:rPr>
              <a:t>+</a:t>
            </a:r>
            <a:r>
              <a:rPr lang="tr-TR" sz="2000" dirty="0">
                <a:latin typeface="Comic Sans MS" panose="030F0702030302020204" pitchFamily="66" charset="0"/>
              </a:rPr>
              <a:t>’u hücre dışına atarken 2 K</a:t>
            </a:r>
            <a:r>
              <a:rPr lang="tr-TR" sz="2000" baseline="30000" dirty="0">
                <a:latin typeface="Comic Sans MS" panose="030F0702030302020204" pitchFamily="66" charset="0"/>
              </a:rPr>
              <a:t>+</a:t>
            </a:r>
            <a:r>
              <a:rPr lang="tr-TR" sz="2000" dirty="0">
                <a:latin typeface="Comic Sans MS" panose="030F0702030302020204" pitchFamily="66" charset="0"/>
              </a:rPr>
              <a:t>’u hücre içine taşır: Hücre içinde [anyon] artar</a:t>
            </a:r>
            <a:endParaRPr lang="tr-T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25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6.googleusercontent.com/A7W8VqNU0ULIgVj2MDDYKmaMKlniK1GPxC4s9rpVlwb6Ei69W626fEysQkHJXwHik058n4KIR9NGhiMsKyltqDBRlQkvVLmO6YkUW7t9dUViv1V9zn5lF1pdOW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6" y="1124673"/>
            <a:ext cx="7715250" cy="256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15" y="4052983"/>
            <a:ext cx="77263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tr-TR" sz="2400" dirty="0">
                <a:latin typeface="Comic Sans MS" panose="030F0702030302020204" pitchFamily="66" charset="0"/>
              </a:rPr>
              <a:t>Bir nöronda </a:t>
            </a:r>
            <a:r>
              <a:rPr lang="tr-TR" sz="2400" b="1" dirty="0">
                <a:latin typeface="Comic Sans MS" panose="030F0702030302020204" pitchFamily="66" charset="0"/>
              </a:rPr>
              <a:t>ligand-kapılı kanallar soma ve dendrit </a:t>
            </a:r>
            <a:r>
              <a:rPr lang="tr-TR" sz="2400" dirty="0">
                <a:latin typeface="Comic Sans MS" panose="030F0702030302020204" pitchFamily="66" charset="0"/>
              </a:rPr>
              <a:t>membranında yoğunlaşırken, </a:t>
            </a:r>
          </a:p>
          <a:p>
            <a:pPr algn="just" fontAlgn="base"/>
            <a:endParaRPr lang="tr-TR" sz="2400" b="1" dirty="0">
              <a:latin typeface="Comic Sans MS" panose="030F0702030302020204" pitchFamily="66" charset="0"/>
            </a:endParaRPr>
          </a:p>
          <a:p>
            <a:pPr algn="just" fontAlgn="base"/>
            <a:r>
              <a:rPr lang="tr-TR" sz="2400" b="1" dirty="0">
                <a:latin typeface="Comic Sans MS" panose="030F0702030302020204" pitchFamily="66" charset="0"/>
              </a:rPr>
              <a:t>voltaj-kapılı Na</a:t>
            </a:r>
            <a:r>
              <a:rPr lang="tr-TR" sz="2400" b="1" baseline="30000" dirty="0">
                <a:latin typeface="Comic Sans MS" panose="030F0702030302020204" pitchFamily="66" charset="0"/>
              </a:rPr>
              <a:t>+</a:t>
            </a:r>
            <a:r>
              <a:rPr lang="tr-TR" sz="2400" b="1" dirty="0">
                <a:latin typeface="Comic Sans MS" panose="030F0702030302020204" pitchFamily="66" charset="0"/>
              </a:rPr>
              <a:t> ve K</a:t>
            </a:r>
            <a:r>
              <a:rPr lang="tr-TR" sz="2400" b="1" baseline="30000" dirty="0">
                <a:latin typeface="Comic Sans MS" panose="030F0702030302020204" pitchFamily="66" charset="0"/>
              </a:rPr>
              <a:t>+</a:t>
            </a:r>
            <a:r>
              <a:rPr lang="tr-TR" sz="2400" b="1" dirty="0">
                <a:latin typeface="Comic Sans MS" panose="030F0702030302020204" pitchFamily="66" charset="0"/>
              </a:rPr>
              <a:t> kanalları akson</a:t>
            </a:r>
            <a:r>
              <a:rPr lang="tr-TR" sz="2400" dirty="0">
                <a:latin typeface="Comic Sans MS" panose="030F0702030302020204" pitchFamily="66" charset="0"/>
              </a:rPr>
              <a:t> membranında yoğunlaşır → </a:t>
            </a:r>
            <a:r>
              <a:rPr lang="tr-TR" sz="2400" b="1" dirty="0">
                <a:latin typeface="Comic Sans MS" panose="030F0702030302020204" pitchFamily="66" charset="0"/>
              </a:rPr>
              <a:t>aksiyon potansiyeli aksonda</a:t>
            </a:r>
            <a:r>
              <a:rPr lang="tr-TR" sz="2400" dirty="0">
                <a:latin typeface="Comic Sans MS" panose="030F0702030302020204" pitchFamily="66" charset="0"/>
              </a:rPr>
              <a:t> gelişir!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0706" y="188640"/>
            <a:ext cx="82089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Voltaj-kapılı İyon Kanallarının Akson Üzerinde Yerleşimi</a:t>
            </a:r>
            <a:endParaRPr lang="tr-TR" sz="2800" dirty="0"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837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4048" y="188640"/>
            <a:ext cx="4139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tr-TR" sz="2200" b="1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Miyelinli nöronlarda:</a:t>
            </a:r>
            <a:r>
              <a:rPr lang="tr-TR" sz="2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just" fontAlgn="base"/>
            <a:r>
              <a:rPr lang="tr-TR" sz="2200" i="1" dirty="0">
                <a:latin typeface="Comic Sans MS" panose="030F0702030302020204" pitchFamily="66" charset="0"/>
              </a:rPr>
              <a:t>Voltaj kapılı Na</a:t>
            </a:r>
            <a:r>
              <a:rPr lang="tr-TR" sz="2200" i="1" baseline="30000" dirty="0">
                <a:latin typeface="Comic Sans MS" panose="030F0702030302020204" pitchFamily="66" charset="0"/>
              </a:rPr>
              <a:t>+</a:t>
            </a:r>
            <a:r>
              <a:rPr lang="tr-TR" sz="2200" i="1" dirty="0">
                <a:latin typeface="Comic Sans MS" panose="030F0702030302020204" pitchFamily="66" charset="0"/>
              </a:rPr>
              <a:t> kanalları </a:t>
            </a:r>
            <a:r>
              <a:rPr lang="tr-TR" sz="2200" dirty="0">
                <a:latin typeface="Comic Sans MS" panose="030F0702030302020204" pitchFamily="66" charset="0"/>
              </a:rPr>
              <a:t>akson boyunca sadece </a:t>
            </a:r>
            <a:r>
              <a:rPr lang="tr-TR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aksonun başlangıç segmenti</a:t>
            </a:r>
            <a:r>
              <a:rPr lang="tr-TR" sz="2200" dirty="0">
                <a:latin typeface="Comic Sans MS" panose="030F0702030302020204" pitchFamily="66" charset="0"/>
              </a:rPr>
              <a:t> ve </a:t>
            </a:r>
            <a:r>
              <a:rPr lang="tr-TR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Ranvier boğumları</a:t>
            </a:r>
            <a:r>
              <a:rPr lang="tr-TR" sz="2200" dirty="0">
                <a:latin typeface="Comic Sans MS" panose="030F0702030302020204" pitchFamily="66" charset="0"/>
              </a:rPr>
              <a:t> üzerinde yerleşim gösterir. </a:t>
            </a:r>
          </a:p>
          <a:p>
            <a:pPr algn="just" fontAlgn="base"/>
            <a:br>
              <a:rPr lang="tr-TR" sz="2200" dirty="0">
                <a:latin typeface="Comic Sans MS" panose="030F0702030302020204" pitchFamily="66" charset="0"/>
              </a:rPr>
            </a:br>
            <a:r>
              <a:rPr lang="tr-TR" sz="2200" dirty="0">
                <a:latin typeface="Comic Sans MS" panose="030F0702030302020204" pitchFamily="66" charset="0"/>
              </a:rPr>
              <a:t>Aksiyon potansiyelinin nöronda ilk oluştuğu nokta miyelinli nöronlarda çoğunlukla aksonun </a:t>
            </a:r>
            <a:r>
              <a:rPr lang="tr-TR" sz="2200" b="1" dirty="0">
                <a:latin typeface="Comic Sans MS" panose="030F0702030302020204" pitchFamily="66" charset="0"/>
              </a:rPr>
              <a:t>başlangıç segmenti</a:t>
            </a:r>
            <a:r>
              <a:rPr lang="tr-TR" sz="2200" dirty="0">
                <a:latin typeface="Comic Sans MS" panose="030F0702030302020204" pitchFamily="66" charset="0"/>
              </a:rPr>
              <a:t> dir.</a:t>
            </a:r>
          </a:p>
          <a:p>
            <a:pPr algn="just" fontAlgn="base"/>
            <a:br>
              <a:rPr lang="tr-TR" sz="2200" dirty="0">
                <a:latin typeface="Comic Sans MS" panose="030F0702030302020204" pitchFamily="66" charset="0"/>
              </a:rPr>
            </a:br>
            <a:r>
              <a:rPr lang="tr-TR" sz="2200" i="1" dirty="0">
                <a:latin typeface="Comic Sans MS" panose="030F0702030302020204" pitchFamily="66" charset="0"/>
              </a:rPr>
              <a:t>K</a:t>
            </a:r>
            <a:r>
              <a:rPr lang="tr-TR" sz="2200" i="1" baseline="30000" dirty="0">
                <a:latin typeface="Comic Sans MS" panose="030F0702030302020204" pitchFamily="66" charset="0"/>
              </a:rPr>
              <a:t>+</a:t>
            </a:r>
            <a:r>
              <a:rPr lang="tr-TR" sz="2200" i="1" dirty="0">
                <a:latin typeface="Comic Sans MS" panose="030F0702030302020204" pitchFamily="66" charset="0"/>
              </a:rPr>
              <a:t> iyon kanalları</a:t>
            </a:r>
            <a:r>
              <a:rPr lang="tr-TR" sz="2200" dirty="0">
                <a:latin typeface="Comic Sans MS" panose="030F0702030302020204" pitchFamily="66" charset="0"/>
              </a:rPr>
              <a:t> ise miyelin kılıfının altında kalan akson membranı üzerinde Ranvier boğumlarına komşu alanlarda yer alır.</a:t>
            </a:r>
          </a:p>
        </p:txBody>
      </p:sp>
      <p:pic>
        <p:nvPicPr>
          <p:cNvPr id="12290" name="Picture 2" descr="https://lh3.googleusercontent.com/aE2c3J8SBt1BEErDTtZ7uOn2ktvvc3Vre-8d0x4xNAWPKDlzvgp3nyoBChtreSl0AlA4IRhcie0MNg4uJ0S_tiePcr4W1Ob-hBsMDB9wrNhav5UZPZ2t2uQV9F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32656"/>
            <a:ext cx="410527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6398" y="4797152"/>
            <a:ext cx="39795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tr-TR" sz="2200" b="1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Miyelinsiz nöronlarda:</a:t>
            </a:r>
          </a:p>
          <a:p>
            <a:pPr algn="just" fontAlgn="base"/>
            <a:r>
              <a:rPr lang="tr-TR" sz="2200" dirty="0">
                <a:latin typeface="Comic Sans MS" panose="030F0702030302020204" pitchFamily="66" charset="0"/>
              </a:rPr>
              <a:t>Voltaj kapılı Na+ ve K+ iyon kanalları akson boyunca homojen dağılım gösterir.</a:t>
            </a:r>
          </a:p>
        </p:txBody>
      </p:sp>
    </p:spTree>
    <p:extLst>
      <p:ext uri="{BB962C8B-B14F-4D97-AF65-F5344CB8AC3E}">
        <p14:creationId xmlns:p14="http://schemas.microsoft.com/office/powerpoint/2010/main" val="1660965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İçerik Yer Tutucusu"/>
          <p:cNvSpPr txBox="1">
            <a:spLocks/>
          </p:cNvSpPr>
          <p:nvPr/>
        </p:nvSpPr>
        <p:spPr>
          <a:xfrm>
            <a:off x="4618339" y="1196752"/>
            <a:ext cx="4320480" cy="4525963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50000"/>
              </a:lnSpc>
              <a:buNone/>
            </a:pPr>
            <a:r>
              <a:rPr lang="tr-TR" alt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Eşik değer ve üzerindeki uyarı şiddetlerinde, aksiyon potansiyelinin aynı büyüklükte olmasına  ve eşik değer altındaki uyarı şiddetlerinde aksiyon potansiyelinin oluşmamasına </a:t>
            </a:r>
            <a:r>
              <a:rPr lang="tr-TR" altLang="tr-T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Hep yada hiç yasası </a:t>
            </a:r>
            <a:r>
              <a:rPr lang="tr-TR" alt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denir. </a:t>
            </a:r>
          </a:p>
          <a:p>
            <a:endParaRPr lang="tr-TR" altLang="tr-TR" dirty="0"/>
          </a:p>
        </p:txBody>
      </p:sp>
      <p:pic>
        <p:nvPicPr>
          <p:cNvPr id="5122" name="Picture 2" descr="https://lh3.googleusercontent.com/P7R00s07yJEZ0r7yTl2cm3OP4Jg2IH1j-DLp_zM9Zxe_QFcGrdAX-UQvgjobX9uR3leMzBxQO7TEce4_y2oslvoQKlMEjlLFebnl8F-kGDrJh76iTf-Gyp05VV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" y="908720"/>
            <a:ext cx="4603819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9712" y="67983"/>
            <a:ext cx="4841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40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Hep yada hiç yasası</a:t>
            </a:r>
            <a:endParaRPr lang="tr-TR" sz="4000" b="1" dirty="0">
              <a:solidFill>
                <a:schemeClr val="accent6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5538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08912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tr-TR" sz="4000" dirty="0" err="1">
                <a:solidFill>
                  <a:schemeClr val="accent6">
                    <a:lumMod val="75000"/>
                  </a:schemeClr>
                </a:solidFill>
              </a:rPr>
              <a:t>Nörotransmitterler</a:t>
            </a:r>
            <a:r>
              <a:rPr lang="tr-TR" sz="4000" dirty="0">
                <a:solidFill>
                  <a:schemeClr val="accent6">
                    <a:lumMod val="75000"/>
                  </a:schemeClr>
                </a:solidFill>
              </a:rPr>
              <a:t> ve </a:t>
            </a:r>
            <a:r>
              <a:rPr lang="tr-TR" sz="4000" dirty="0" err="1">
                <a:solidFill>
                  <a:schemeClr val="accent6">
                    <a:lumMod val="75000"/>
                  </a:schemeClr>
                </a:solidFill>
              </a:rPr>
              <a:t>Sinaptik</a:t>
            </a:r>
            <a:r>
              <a:rPr lang="tr-TR" sz="4000" dirty="0">
                <a:solidFill>
                  <a:schemeClr val="accent6">
                    <a:lumMod val="75000"/>
                  </a:schemeClr>
                </a:solidFill>
              </a:rPr>
              <a:t> İletim</a:t>
            </a:r>
          </a:p>
        </p:txBody>
      </p:sp>
      <p:sp>
        <p:nvSpPr>
          <p:cNvPr id="59394" name="Rectangle 3"/>
          <p:cNvSpPr>
            <a:spLocks noGrp="1"/>
          </p:cNvSpPr>
          <p:nvPr>
            <p:ph sz="quarter" idx="13"/>
          </p:nvPr>
        </p:nvSpPr>
        <p:spPr>
          <a:xfrm>
            <a:off x="251520" y="1556792"/>
            <a:ext cx="5256584" cy="34512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Nöronlar sinaps adı verilen bağlantılar sayesinde diğer nöronlarla iletişim kurarlar. </a:t>
            </a:r>
          </a:p>
          <a:p>
            <a:pPr marL="45720" indent="0" algn="just" eaLnBrk="1" hangingPunct="1">
              <a:lnSpc>
                <a:spcPct val="150000"/>
              </a:lnSpc>
              <a:buNone/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Sinaps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presinaptik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nöronun akson son ucu (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sinaptik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son uç) ile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postsinaptik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nöronun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dendriti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arasında kalan küçük bir boşluktur (20-30 nanometre)</a:t>
            </a:r>
          </a:p>
        </p:txBody>
      </p:sp>
      <p:pic>
        <p:nvPicPr>
          <p:cNvPr id="5122" name="Picture 2" descr="http://harunyahya.com/image/the_miracle_of_electricity/neurons_and_synap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93" y="1772816"/>
            <a:ext cx="3347863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7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55576" y="764704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Nöronlar arası iletişim </a:t>
            </a:r>
            <a:r>
              <a:rPr lang="tr-TR" sz="2400" dirty="0" err="1">
                <a:latin typeface="Comic Sans MS" panose="030F0702030302020204" pitchFamily="66" charset="0"/>
              </a:rPr>
              <a:t>sinaptik</a:t>
            </a:r>
            <a:r>
              <a:rPr lang="tr-TR" sz="2400" dirty="0">
                <a:latin typeface="Comic Sans MS" panose="030F0702030302020204" pitchFamily="66" charset="0"/>
              </a:rPr>
              <a:t> iletim adı verilen süreçler yoluyla olur ve yeterli miktarda özel </a:t>
            </a:r>
            <a:r>
              <a:rPr lang="tr-TR" sz="2400" dirty="0" err="1">
                <a:latin typeface="Comic Sans MS" panose="030F0702030302020204" pitchFamily="66" charset="0"/>
              </a:rPr>
              <a:t>nörotransmitter</a:t>
            </a:r>
            <a:r>
              <a:rPr lang="tr-TR" sz="2400" dirty="0">
                <a:latin typeface="Comic Sans MS" panose="030F0702030302020204" pitchFamily="66" charset="0"/>
              </a:rPr>
              <a:t> </a:t>
            </a:r>
            <a:r>
              <a:rPr lang="tr-TR" sz="2400" dirty="0" err="1">
                <a:latin typeface="Comic Sans MS" panose="030F0702030302020204" pitchFamily="66" charset="0"/>
              </a:rPr>
              <a:t>presinaptik</a:t>
            </a:r>
            <a:r>
              <a:rPr lang="tr-TR" sz="2400" dirty="0">
                <a:latin typeface="Comic Sans MS" panose="030F0702030302020204" pitchFamily="66" charset="0"/>
              </a:rPr>
              <a:t> nöronda yer alan </a:t>
            </a:r>
            <a:r>
              <a:rPr lang="tr-TR" sz="2400" dirty="0" err="1">
                <a:latin typeface="Comic Sans MS" panose="030F0702030302020204" pitchFamily="66" charset="0"/>
              </a:rPr>
              <a:t>sinaptik</a:t>
            </a:r>
            <a:r>
              <a:rPr lang="tr-TR" sz="2400" dirty="0">
                <a:latin typeface="Comic Sans MS" panose="030F0702030302020204" pitchFamily="66" charset="0"/>
              </a:rPr>
              <a:t> veziküllerden salınır.</a:t>
            </a:r>
          </a:p>
        </p:txBody>
      </p:sp>
      <p:pic>
        <p:nvPicPr>
          <p:cNvPr id="15362" name="Picture 2" descr="http://www.sizinti.com.tr/images/konular/370/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5040560" cy="3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956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/>
          </p:cNvSpPr>
          <p:nvPr>
            <p:ph sz="quarter" idx="13"/>
          </p:nvPr>
        </p:nvSpPr>
        <p:spPr>
          <a:xfrm>
            <a:off x="395536" y="836712"/>
            <a:ext cx="8280920" cy="34512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tr-TR" sz="2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Nörotransmitter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; Nöronların birbiriyle iletişiminde kullanılan kimyasal habercilerdir. </a:t>
            </a:r>
          </a:p>
          <a:p>
            <a:pPr algn="just" eaLnBrk="1" hangingPunct="1">
              <a:lnSpc>
                <a:spcPct val="150000"/>
              </a:lnSpc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Sinir uyarısı depo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nörotransmitterlerin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sinaptik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boşluğa salındığı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sinaptik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veziküllerde sonuçlanır.</a:t>
            </a:r>
          </a:p>
          <a:p>
            <a:pPr algn="just" eaLnBrk="1" hangingPunct="1">
              <a:lnSpc>
                <a:spcPct val="150000"/>
              </a:lnSpc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Membranın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depolarizasyonuna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sebep olan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nörotransmitterler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tr-T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Uyarıcı </a:t>
            </a:r>
            <a:r>
              <a:rPr lang="tr-TR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Transmitterler</a:t>
            </a:r>
            <a:r>
              <a:rPr lang="tr-T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olarak adlandırılır.</a:t>
            </a:r>
          </a:p>
        </p:txBody>
      </p:sp>
    </p:spTree>
    <p:extLst>
      <p:ext uri="{BB962C8B-B14F-4D97-AF65-F5344CB8AC3E}">
        <p14:creationId xmlns:p14="http://schemas.microsoft.com/office/powerpoint/2010/main" val="242338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Başlık"/>
          <p:cNvSpPr>
            <a:spLocks noGrp="1"/>
          </p:cNvSpPr>
          <p:nvPr>
            <p:ph type="title"/>
          </p:nvPr>
        </p:nvSpPr>
        <p:spPr>
          <a:xfrm>
            <a:off x="1011817" y="116632"/>
            <a:ext cx="6512511" cy="93610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tr-TR" altLang="tr-TR" dirty="0" err="1">
                <a:solidFill>
                  <a:srgbClr val="BC004C"/>
                </a:solidFill>
              </a:rPr>
              <a:t>Membran</a:t>
            </a:r>
            <a:r>
              <a:rPr lang="tr-TR" altLang="tr-TR" dirty="0">
                <a:solidFill>
                  <a:srgbClr val="BC004C"/>
                </a:solidFill>
              </a:rPr>
              <a:t> potansiyeli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3"/>
          </p:nvPr>
        </p:nvSpPr>
        <p:spPr>
          <a:xfrm>
            <a:off x="251520" y="980728"/>
            <a:ext cx="8568952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sz="2400" dirty="0">
                <a:solidFill>
                  <a:schemeClr val="tx1"/>
                </a:solidFill>
                <a:latin typeface="Comic Sans MS" pitchFamily="66" charset="0"/>
              </a:rPr>
              <a:t>Membran bazı iyonların difüzyonunu engellediği için membranın iki tarafı arasında bir ‘elektriksel potansiyel farklılığı’  oluşur. Buna membran potansiyeli denir.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/>
          <a:stretch/>
        </p:blipFill>
        <p:spPr bwMode="auto">
          <a:xfrm>
            <a:off x="1470212" y="3183051"/>
            <a:ext cx="6342148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064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54387" y="5486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 err="1">
                <a:latin typeface="Comic Sans MS" panose="030F0702030302020204" pitchFamily="66" charset="0"/>
              </a:rPr>
              <a:t>Sinaptik</a:t>
            </a:r>
            <a:r>
              <a:rPr lang="tr-TR" sz="2400" dirty="0">
                <a:latin typeface="Comic Sans MS" panose="030F0702030302020204" pitchFamily="66" charset="0"/>
              </a:rPr>
              <a:t> boşluğa salındıktan sonra bu </a:t>
            </a:r>
            <a:r>
              <a:rPr lang="tr-TR" sz="2400" dirty="0" err="1">
                <a:latin typeface="Comic Sans MS" panose="030F0702030302020204" pitchFamily="66" charset="0"/>
              </a:rPr>
              <a:t>nörotransmitterler</a:t>
            </a:r>
            <a:r>
              <a:rPr lang="tr-TR" sz="2400" dirty="0">
                <a:latin typeface="Comic Sans MS" panose="030F0702030302020204" pitchFamily="66" charset="0"/>
              </a:rPr>
              <a:t> </a:t>
            </a:r>
            <a:r>
              <a:rPr lang="tr-TR" sz="2400" dirty="0" err="1">
                <a:latin typeface="Comic Sans MS" panose="030F0702030302020204" pitchFamily="66" charset="0"/>
              </a:rPr>
              <a:t>dendritlerde</a:t>
            </a:r>
            <a:r>
              <a:rPr lang="tr-TR" sz="2400" dirty="0">
                <a:latin typeface="Comic Sans MS" panose="030F0702030302020204" pitchFamily="66" charset="0"/>
              </a:rPr>
              <a:t> ve hücre gövdesinde sıralı </a:t>
            </a:r>
            <a:r>
              <a:rPr lang="tr-TR" sz="2400" dirty="0" err="1">
                <a:latin typeface="Comic Sans MS" panose="030F0702030302020204" pitchFamily="66" charset="0"/>
              </a:rPr>
              <a:t>depolarizasyon</a:t>
            </a:r>
            <a:r>
              <a:rPr lang="tr-TR" sz="2400" dirty="0">
                <a:latin typeface="Comic Sans MS" panose="030F0702030302020204" pitchFamily="66" charset="0"/>
              </a:rPr>
              <a:t> dalgası üreten hedef </a:t>
            </a:r>
            <a:r>
              <a:rPr lang="tr-TR" sz="2400" dirty="0" err="1">
                <a:latin typeface="Comic Sans MS" panose="030F0702030302020204" pitchFamily="66" charset="0"/>
              </a:rPr>
              <a:t>membrandaki</a:t>
            </a:r>
            <a:r>
              <a:rPr lang="tr-TR" sz="2400" dirty="0">
                <a:latin typeface="Comic Sans MS" panose="030F0702030302020204" pitchFamily="66" charset="0"/>
              </a:rPr>
              <a:t> reseptörlere  bağlanır.</a:t>
            </a:r>
          </a:p>
        </p:txBody>
      </p:sp>
      <p:pic>
        <p:nvPicPr>
          <p:cNvPr id="16388" name="Picture 4" descr="http://4.bp.blogspot.com/-e7ahwIgJJYQ/TuimDEK5r9I/AAAAAAAAAa8/ha1Oa2_cM8I/s1600/sinapsi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03" y="3501008"/>
            <a:ext cx="7791455" cy="302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324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/>
          </p:cNvSpPr>
          <p:nvPr>
            <p:ph sz="quarter" idx="13"/>
          </p:nvPr>
        </p:nvSpPr>
        <p:spPr>
          <a:xfrm>
            <a:off x="395536" y="438551"/>
            <a:ext cx="8352928" cy="2126354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Bu sıralı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depolarizasyonlar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uyarıcı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postsinaptik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potansiyeller olarak adlandırılır. </a:t>
            </a:r>
          </a:p>
          <a:p>
            <a:pPr algn="just" eaLnBrk="1" hangingPunct="1">
              <a:lnSpc>
                <a:spcPct val="150000"/>
              </a:lnSpc>
            </a:pP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Yeterli miktarda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nörotransmitter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salınırsa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postsinaptik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nöron eşiğe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depolarize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olur ve aksiyon potansiyeli yaratılır. </a:t>
            </a:r>
          </a:p>
        </p:txBody>
      </p:sp>
      <p:pic>
        <p:nvPicPr>
          <p:cNvPr id="4" name="Picture 2" descr="http://elgisha.files.wordpress.com/2010/03/415277a-f1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4984"/>
            <a:ext cx="7299176" cy="359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57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6">
            <a:extLst>
              <a:ext uri="{FF2B5EF4-FFF2-40B4-BE49-F238E27FC236}">
                <a16:creationId xmlns:a16="http://schemas.microsoft.com/office/drawing/2014/main" id="{76396B01-3A59-E34B-B5A9-8FA70AC3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/>
              <a:t>Sinapslarda iletim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3DA5DE-347D-FF4B-B93D-F0EF45ACA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114800"/>
          </a:xfrm>
        </p:spPr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tr-TR" altLang="tr-TR" sz="2400" dirty="0"/>
              <a:t>Presinaptik nörona bir aksiyon potansiyeli geldiğinde, </a:t>
            </a:r>
          </a:p>
          <a:p>
            <a:pPr lvl="1" algn="just">
              <a:defRPr/>
            </a:pPr>
            <a:r>
              <a:rPr lang="tr-TR" altLang="tr-TR" sz="2400" dirty="0"/>
              <a:t>Membranda bulunan voltaja duyarlı Ca kanalları açılır.</a:t>
            </a:r>
          </a:p>
          <a:p>
            <a:pPr lvl="1" algn="just">
              <a:defRPr/>
            </a:pPr>
            <a:r>
              <a:rPr lang="tr-TR" altLang="tr-TR" sz="2400" dirty="0"/>
              <a:t>Akson terminalinde </a:t>
            </a:r>
            <a:r>
              <a:rPr lang="tr-TR" altLang="tr-TR" sz="2400" dirty="0" err="1"/>
              <a:t>Ca’nın</a:t>
            </a:r>
            <a:r>
              <a:rPr lang="tr-TR" altLang="tr-TR" sz="2400" dirty="0"/>
              <a:t> girişi </a:t>
            </a:r>
            <a:r>
              <a:rPr lang="tr-TR" altLang="tr-TR" sz="2400" dirty="0" err="1"/>
              <a:t>sinaptotagmin</a:t>
            </a:r>
            <a:r>
              <a:rPr lang="tr-TR" altLang="tr-TR" sz="2400" dirty="0"/>
              <a:t> adı verilen proteine bağlanır. Kompleks bir yapı oluşur.</a:t>
            </a:r>
          </a:p>
          <a:p>
            <a:pPr lvl="1" algn="just">
              <a:defRPr/>
            </a:pPr>
            <a:r>
              <a:rPr lang="tr-TR" altLang="tr-TR" sz="2400" dirty="0"/>
              <a:t>Bu kompleks plazma zarı ile birleşir.</a:t>
            </a:r>
          </a:p>
          <a:p>
            <a:pPr lvl="1" algn="just">
              <a:defRPr/>
            </a:pPr>
            <a:r>
              <a:rPr lang="tr-TR" altLang="tr-TR" sz="2400" dirty="0"/>
              <a:t>Plazma zarına bağlı veziküller </a:t>
            </a:r>
            <a:r>
              <a:rPr lang="tr-TR" altLang="tr-TR" sz="2400" dirty="0" err="1"/>
              <a:t>Ca</a:t>
            </a:r>
            <a:r>
              <a:rPr lang="tr-TR" altLang="tr-TR" sz="2400" dirty="0"/>
              <a:t> bağlayıcı protein  ile birleşerek </a:t>
            </a:r>
            <a:r>
              <a:rPr lang="tr-TR" altLang="tr-TR" sz="2400" dirty="0" err="1"/>
              <a:t>sinaptik</a:t>
            </a:r>
            <a:r>
              <a:rPr lang="tr-TR" altLang="tr-TR" sz="2400" dirty="0"/>
              <a:t> veziküllerin membranla kaynaşmasına ve vezikül içeriğinin sinaptik aralığa ekzositoz ile bırakılmasına neden olur. </a:t>
            </a:r>
          </a:p>
          <a:p>
            <a:pPr lvl="1" algn="just">
              <a:defRPr/>
            </a:pPr>
            <a:r>
              <a:rPr lang="tr-TR" altLang="tr-TR" sz="2400" dirty="0" err="1"/>
              <a:t>Ca</a:t>
            </a:r>
            <a:r>
              <a:rPr lang="tr-TR" altLang="tr-TR" sz="2400" dirty="0"/>
              <a:t> ayrıca daha fazla nörotransmitterle dolu veziküllerin oluşmasını sağlar.</a:t>
            </a:r>
          </a:p>
          <a:p>
            <a:pPr>
              <a:defRPr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994257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Başlık">
            <a:extLst>
              <a:ext uri="{FF2B5EF4-FFF2-40B4-BE49-F238E27FC236}">
                <a16:creationId xmlns:a16="http://schemas.microsoft.com/office/drawing/2014/main" id="{DB3B7EE8-593E-6A43-8C3D-692754B0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/>
              <a:t>Sinapslarda</a:t>
            </a:r>
            <a:r>
              <a:rPr lang="tr-TR" altLang="tr-TR" dirty="0"/>
              <a:t> İletim</a:t>
            </a:r>
          </a:p>
        </p:txBody>
      </p:sp>
      <p:sp>
        <p:nvSpPr>
          <p:cNvPr id="4" name="3 İçerik Yer Tutucusu">
            <a:extLst>
              <a:ext uri="{FF2B5EF4-FFF2-40B4-BE49-F238E27FC236}">
                <a16:creationId xmlns:a16="http://schemas.microsoft.com/office/drawing/2014/main" id="{AB2722C3-F7DB-1E49-9879-3A456F310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812" y="1927641"/>
            <a:ext cx="4040188" cy="395128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  <a:defRPr/>
            </a:pPr>
            <a:r>
              <a:rPr lang="tr-TR" altLang="tr-TR" dirty="0"/>
              <a:t>Salınan </a:t>
            </a:r>
            <a:r>
              <a:rPr lang="tr-TR" altLang="tr-TR" dirty="0" err="1"/>
              <a:t>nörotransmitter</a:t>
            </a:r>
            <a:r>
              <a:rPr lang="tr-TR" altLang="tr-TR" dirty="0"/>
              <a:t> </a:t>
            </a:r>
            <a:r>
              <a:rPr lang="tr-TR" altLang="tr-TR" dirty="0" err="1"/>
              <a:t>sinaptik</a:t>
            </a:r>
            <a:r>
              <a:rPr lang="tr-TR" altLang="tr-TR" dirty="0"/>
              <a:t> aralıktan </a:t>
            </a:r>
            <a:r>
              <a:rPr lang="tr-TR" altLang="tr-TR" dirty="0" err="1"/>
              <a:t>diffüze</a:t>
            </a:r>
            <a:r>
              <a:rPr lang="tr-TR" altLang="tr-TR" dirty="0"/>
              <a:t> olur.</a:t>
            </a:r>
          </a:p>
          <a:p>
            <a:pPr algn="just">
              <a:lnSpc>
                <a:spcPct val="90000"/>
              </a:lnSpc>
              <a:defRPr/>
            </a:pPr>
            <a:r>
              <a:rPr lang="tr-TR" altLang="tr-TR" dirty="0"/>
              <a:t>Post </a:t>
            </a:r>
            <a:r>
              <a:rPr lang="tr-TR" altLang="tr-TR" dirty="0" err="1"/>
              <a:t>sinaptik</a:t>
            </a:r>
            <a:r>
              <a:rPr lang="tr-TR" altLang="tr-TR" dirty="0"/>
              <a:t> nöronda kendine özgü reseptörlerine bağlanır.</a:t>
            </a:r>
          </a:p>
          <a:p>
            <a:pPr algn="just">
              <a:lnSpc>
                <a:spcPct val="90000"/>
              </a:lnSpc>
              <a:defRPr/>
            </a:pPr>
            <a:r>
              <a:rPr lang="tr-TR" altLang="tr-TR" b="1" u="sng" dirty="0">
                <a:solidFill>
                  <a:srgbClr val="7030A0"/>
                </a:solidFill>
              </a:rPr>
              <a:t>Hücre </a:t>
            </a:r>
            <a:r>
              <a:rPr lang="tr-TR" altLang="tr-TR" b="1" u="sng" dirty="0" err="1">
                <a:solidFill>
                  <a:srgbClr val="7030A0"/>
                </a:solidFill>
              </a:rPr>
              <a:t>membranında</a:t>
            </a:r>
            <a:r>
              <a:rPr lang="tr-TR" altLang="tr-TR" b="1" u="sng" dirty="0">
                <a:solidFill>
                  <a:srgbClr val="7030A0"/>
                </a:solidFill>
              </a:rPr>
              <a:t> sinyal iletim mekanizmalarının biriyle iyon kanallarını açarak veya kapatarak </a:t>
            </a:r>
            <a:r>
              <a:rPr lang="tr-TR" altLang="tr-TR" b="1" u="sng" dirty="0" err="1">
                <a:solidFill>
                  <a:srgbClr val="7030A0"/>
                </a:solidFill>
              </a:rPr>
              <a:t>membran</a:t>
            </a:r>
            <a:r>
              <a:rPr lang="tr-TR" altLang="tr-TR" b="1" u="sng" dirty="0">
                <a:solidFill>
                  <a:srgbClr val="7030A0"/>
                </a:solidFill>
              </a:rPr>
              <a:t> potansiyellerinde değişiklik oluşturur.</a:t>
            </a:r>
          </a:p>
          <a:p>
            <a:pPr>
              <a:defRPr/>
            </a:pPr>
            <a:endParaRPr lang="tr-TR" dirty="0"/>
          </a:p>
        </p:txBody>
      </p:sp>
      <p:pic>
        <p:nvPicPr>
          <p:cNvPr id="60422" name="Picture 5" descr="sinaps.jpg">
            <a:extLst>
              <a:ext uri="{FF2B5EF4-FFF2-40B4-BE49-F238E27FC236}">
                <a16:creationId xmlns:a16="http://schemas.microsoft.com/office/drawing/2014/main" id="{192DB938-9982-B642-A34C-03FC3563F26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3754760" cy="3505200"/>
          </a:xfrm>
        </p:spPr>
      </p:pic>
    </p:spTree>
    <p:extLst>
      <p:ext uri="{BB962C8B-B14F-4D97-AF65-F5344CB8AC3E}">
        <p14:creationId xmlns:p14="http://schemas.microsoft.com/office/powerpoint/2010/main" val="3569893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84B819-C53C-1A4D-ABE3-361646D1D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4475" y="1268760"/>
            <a:ext cx="4040188" cy="39512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r-TR" dirty="0"/>
              <a:t>Sinyalin sonlandırılması</a:t>
            </a:r>
          </a:p>
          <a:p>
            <a:pPr lvl="1">
              <a:defRPr/>
            </a:pPr>
            <a:r>
              <a:rPr lang="tr-TR" sz="2400" dirty="0"/>
              <a:t>Sinaptik aralıkta nörotransmitteri yıkan enzimler bulunur</a:t>
            </a:r>
          </a:p>
          <a:p>
            <a:pPr lvl="1">
              <a:defRPr/>
            </a:pPr>
            <a:r>
              <a:rPr lang="tr-TR" sz="2400" dirty="0"/>
              <a:t>Bazı sinapslarda nörotransmitterler sinaptik aralıktan aktif olarak geri alınır </a:t>
            </a:r>
            <a:r>
              <a:rPr lang="tr-TR" sz="2400" dirty="0" err="1"/>
              <a:t>sinaptik</a:t>
            </a:r>
            <a:r>
              <a:rPr lang="tr-TR" sz="2400" dirty="0"/>
              <a:t> yumruda tekrar depolanır.</a:t>
            </a:r>
          </a:p>
          <a:p>
            <a:pPr lvl="1">
              <a:defRPr/>
            </a:pPr>
            <a:r>
              <a:rPr lang="tr-TR" sz="2400" dirty="0" err="1"/>
              <a:t>Diffüze</a:t>
            </a:r>
            <a:r>
              <a:rPr lang="tr-TR" sz="2400" dirty="0"/>
              <a:t> olur  </a:t>
            </a:r>
          </a:p>
        </p:txBody>
      </p:sp>
      <p:pic>
        <p:nvPicPr>
          <p:cNvPr id="61443" name="Picture 5" descr="C:\Users\ysf\Pictures\Taramalarım\2016-10 (Eki)\tarama0004.jpg">
            <a:extLst>
              <a:ext uri="{FF2B5EF4-FFF2-40B4-BE49-F238E27FC236}">
                <a16:creationId xmlns:a16="http://schemas.microsoft.com/office/drawing/2014/main" id="{66210747-A620-8D41-97DE-DA29093DD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88641"/>
            <a:ext cx="4932040" cy="661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7813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6 Başlık">
            <a:extLst>
              <a:ext uri="{FF2B5EF4-FFF2-40B4-BE49-F238E27FC236}">
                <a16:creationId xmlns:a16="http://schemas.microsoft.com/office/drawing/2014/main" id="{93C0EFE2-9E6A-424E-9694-CA056CC5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/>
              <a:t>Sinaps</a:t>
            </a:r>
            <a:r>
              <a:rPr lang="tr-TR" altLang="tr-TR" dirty="0"/>
              <a:t> İletimi</a:t>
            </a:r>
          </a:p>
        </p:txBody>
      </p:sp>
      <p:sp>
        <p:nvSpPr>
          <p:cNvPr id="8" name="7 İçerik Yer Tutucusu">
            <a:extLst>
              <a:ext uri="{FF2B5EF4-FFF2-40B4-BE49-F238E27FC236}">
                <a16:creationId xmlns:a16="http://schemas.microsoft.com/office/drawing/2014/main" id="{373E73D8-9109-AE48-83A8-021DCC377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tr-TR" altLang="tr-TR" sz="2800" dirty="0"/>
              <a:t>İki türlü kimyasal </a:t>
            </a:r>
            <a:r>
              <a:rPr lang="tr-TR" altLang="tr-TR" sz="2800" dirty="0" err="1"/>
              <a:t>sinaps</a:t>
            </a:r>
            <a:r>
              <a:rPr lang="tr-TR" altLang="tr-TR" sz="2800" dirty="0"/>
              <a:t> vardır.</a:t>
            </a:r>
          </a:p>
          <a:p>
            <a:pPr lvl="1">
              <a:lnSpc>
                <a:spcPct val="90000"/>
              </a:lnSpc>
              <a:defRPr/>
            </a:pPr>
            <a:r>
              <a:rPr lang="tr-TR" altLang="tr-TR" b="1" dirty="0">
                <a:solidFill>
                  <a:srgbClr val="0070C0"/>
                </a:solidFill>
              </a:rPr>
              <a:t>İnhibitör </a:t>
            </a:r>
            <a:r>
              <a:rPr lang="tr-TR" altLang="tr-TR" b="1" dirty="0" err="1">
                <a:solidFill>
                  <a:srgbClr val="0070C0"/>
                </a:solidFill>
              </a:rPr>
              <a:t>sinapslar</a:t>
            </a:r>
            <a:endParaRPr lang="tr-TR" altLang="tr-TR" b="1" dirty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tr-TR" altLang="tr-TR" b="1" dirty="0" err="1">
                <a:solidFill>
                  <a:srgbClr val="0070C0"/>
                </a:solidFill>
              </a:rPr>
              <a:t>Eksitatör</a:t>
            </a:r>
            <a:r>
              <a:rPr lang="tr-TR" altLang="tr-TR" b="1" dirty="0">
                <a:solidFill>
                  <a:srgbClr val="0070C0"/>
                </a:solidFill>
              </a:rPr>
              <a:t> </a:t>
            </a:r>
            <a:r>
              <a:rPr lang="tr-TR" altLang="tr-TR" b="1" dirty="0" err="1">
                <a:solidFill>
                  <a:srgbClr val="0070C0"/>
                </a:solidFill>
              </a:rPr>
              <a:t>sinapslar</a:t>
            </a:r>
            <a:endParaRPr lang="tr-TR" altLang="tr-TR" b="1" dirty="0">
              <a:solidFill>
                <a:srgbClr val="0070C0"/>
              </a:solidFill>
            </a:endParaRPr>
          </a:p>
          <a:p>
            <a:pPr algn="just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r-TR" altLang="tr-TR" dirty="0"/>
              <a:t>    </a:t>
            </a:r>
            <a:r>
              <a:rPr lang="tr-TR" altLang="tr-TR" u="sng" dirty="0" err="1"/>
              <a:t>Eksitatör</a:t>
            </a:r>
            <a:r>
              <a:rPr lang="tr-TR" altLang="tr-TR" u="sng" dirty="0"/>
              <a:t> </a:t>
            </a:r>
            <a:r>
              <a:rPr lang="tr-TR" altLang="tr-TR" u="sng" dirty="0" err="1"/>
              <a:t>sinapslar</a:t>
            </a:r>
            <a:r>
              <a:rPr lang="tr-TR" altLang="tr-TR" u="sng" dirty="0"/>
              <a:t>:</a:t>
            </a:r>
            <a:r>
              <a:rPr lang="tr-TR" altLang="tr-TR" dirty="0"/>
              <a:t> </a:t>
            </a:r>
          </a:p>
          <a:p>
            <a:pPr algn="just">
              <a:lnSpc>
                <a:spcPct val="90000"/>
              </a:lnSpc>
              <a:defRPr/>
            </a:pPr>
            <a:r>
              <a:rPr lang="tr-TR" altLang="tr-TR" sz="2800" b="1" u="sng" dirty="0" err="1">
                <a:solidFill>
                  <a:srgbClr val="7030A0"/>
                </a:solidFill>
              </a:rPr>
              <a:t>Nörotransmittere</a:t>
            </a:r>
            <a:r>
              <a:rPr lang="tr-TR" altLang="tr-TR" sz="2800" b="1" u="sng" dirty="0">
                <a:solidFill>
                  <a:srgbClr val="7030A0"/>
                </a:solidFill>
              </a:rPr>
              <a:t> verilen </a:t>
            </a:r>
            <a:r>
              <a:rPr lang="tr-TR" altLang="tr-TR" sz="2800" b="1" u="sng" dirty="0" err="1">
                <a:solidFill>
                  <a:srgbClr val="7030A0"/>
                </a:solidFill>
              </a:rPr>
              <a:t>postsinaptik</a:t>
            </a:r>
            <a:r>
              <a:rPr lang="tr-TR" altLang="tr-TR" sz="2800" b="1" u="sng" dirty="0">
                <a:solidFill>
                  <a:srgbClr val="7030A0"/>
                </a:solidFill>
              </a:rPr>
              <a:t> yanıt zar potansiyelini eşik potansiyele yaklaştıran  bir </a:t>
            </a:r>
            <a:r>
              <a:rPr lang="tr-TR" altLang="tr-TR" sz="2800" b="1" u="sng" dirty="0" err="1">
                <a:solidFill>
                  <a:srgbClr val="7030A0"/>
                </a:solidFill>
              </a:rPr>
              <a:t>depolarizasyondur</a:t>
            </a:r>
            <a:r>
              <a:rPr lang="tr-TR" altLang="tr-TR" sz="2800" b="1" u="sng" dirty="0">
                <a:solidFill>
                  <a:srgbClr val="7030A0"/>
                </a:solidFill>
              </a:rPr>
              <a:t>.</a:t>
            </a:r>
          </a:p>
          <a:p>
            <a:pPr algn="just">
              <a:lnSpc>
                <a:spcPct val="90000"/>
              </a:lnSpc>
              <a:defRPr/>
            </a:pPr>
            <a:r>
              <a:rPr lang="tr-TR" altLang="tr-TR" sz="2800" dirty="0"/>
              <a:t>Aktive olmuş reseptörün </a:t>
            </a:r>
            <a:r>
              <a:rPr lang="tr-TR" altLang="tr-TR" sz="2800" dirty="0" err="1"/>
              <a:t>postsinaptik</a:t>
            </a:r>
            <a:r>
              <a:rPr lang="tr-TR" altLang="tr-TR" sz="2800" dirty="0"/>
              <a:t> nöron üzerindeki etkisi, </a:t>
            </a:r>
            <a:r>
              <a:rPr lang="tr-TR" altLang="tr-TR" sz="2800" dirty="0" err="1"/>
              <a:t>Na</a:t>
            </a:r>
            <a:r>
              <a:rPr lang="tr-TR" altLang="tr-TR" sz="2800" dirty="0"/>
              <a:t>, K ve pozitif yüklü diğer küçük iyonlara geçirgenliğini arttırmasıdır</a:t>
            </a:r>
          </a:p>
        </p:txBody>
      </p:sp>
    </p:spTree>
    <p:extLst>
      <p:ext uri="{BB962C8B-B14F-4D97-AF65-F5344CB8AC3E}">
        <p14:creationId xmlns:p14="http://schemas.microsoft.com/office/powerpoint/2010/main" val="738683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05AC2488-0C69-E542-B925-20B394A64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90000"/>
              </a:lnSpc>
              <a:defRPr/>
            </a:pPr>
            <a:r>
              <a:rPr lang="tr-TR" altLang="tr-TR" dirty="0"/>
              <a:t>Pozitif yüklü iyonlara geçirgenliğin artması aynı anda nispeten az sayıda K iyonunun dışarıya çıkmasını, çok sayıda </a:t>
            </a:r>
            <a:r>
              <a:rPr lang="tr-TR" altLang="tr-TR" dirty="0" err="1"/>
              <a:t>Na</a:t>
            </a:r>
            <a:r>
              <a:rPr lang="tr-TR" altLang="tr-TR" dirty="0"/>
              <a:t> iyonunun ise hücre içine girmesiyle sonuçlanır.</a:t>
            </a:r>
          </a:p>
          <a:p>
            <a:pPr algn="just">
              <a:lnSpc>
                <a:spcPct val="90000"/>
              </a:lnSpc>
              <a:defRPr/>
            </a:pPr>
            <a:endParaRPr lang="tr-TR" altLang="tr-TR" dirty="0"/>
          </a:p>
          <a:p>
            <a:pPr algn="just">
              <a:lnSpc>
                <a:spcPct val="90000"/>
              </a:lnSpc>
              <a:defRPr/>
            </a:pPr>
            <a:r>
              <a:rPr lang="tr-TR" altLang="tr-TR" dirty="0"/>
              <a:t>Bu iyon hareketi </a:t>
            </a:r>
            <a:r>
              <a:rPr lang="tr-TR" altLang="tr-TR" dirty="0" err="1"/>
              <a:t>membranda</a:t>
            </a:r>
            <a:r>
              <a:rPr lang="tr-TR" altLang="tr-TR" dirty="0"/>
              <a:t> lokal olarak potansiyel değişikliği yaratır. Buna </a:t>
            </a:r>
            <a:r>
              <a:rPr lang="tr-TR" altLang="tr-TR" sz="3600" b="1" u="sng" dirty="0" err="1">
                <a:solidFill>
                  <a:srgbClr val="7030A0"/>
                </a:solidFill>
              </a:rPr>
              <a:t>eksitatör</a:t>
            </a:r>
            <a:r>
              <a:rPr lang="tr-TR" altLang="tr-TR" sz="3600" b="1" u="sng" dirty="0">
                <a:solidFill>
                  <a:srgbClr val="7030A0"/>
                </a:solidFill>
              </a:rPr>
              <a:t> </a:t>
            </a:r>
            <a:r>
              <a:rPr lang="tr-TR" altLang="tr-TR" sz="3600" b="1" u="sng" dirty="0" err="1">
                <a:solidFill>
                  <a:srgbClr val="7030A0"/>
                </a:solidFill>
              </a:rPr>
              <a:t>postsinaptik</a:t>
            </a:r>
            <a:r>
              <a:rPr lang="tr-TR" altLang="tr-TR" sz="3600" b="1" u="sng" dirty="0">
                <a:solidFill>
                  <a:srgbClr val="7030A0"/>
                </a:solidFill>
              </a:rPr>
              <a:t> potansiyel</a:t>
            </a:r>
            <a:r>
              <a:rPr lang="tr-TR" altLang="tr-TR" sz="3600" b="1" dirty="0">
                <a:solidFill>
                  <a:srgbClr val="7030A0"/>
                </a:solidFill>
              </a:rPr>
              <a:t>  (EPSP) </a:t>
            </a:r>
            <a:r>
              <a:rPr lang="tr-TR" altLang="tr-TR" dirty="0"/>
              <a:t>denir.</a:t>
            </a:r>
          </a:p>
          <a:p>
            <a:pPr algn="just">
              <a:lnSpc>
                <a:spcPct val="90000"/>
              </a:lnSpc>
              <a:defRPr/>
            </a:pPr>
            <a:endParaRPr lang="tr-TR" altLang="tr-TR" dirty="0"/>
          </a:p>
          <a:p>
            <a:pPr algn="just">
              <a:lnSpc>
                <a:spcPct val="90000"/>
              </a:lnSpc>
              <a:defRPr/>
            </a:pPr>
            <a:r>
              <a:rPr lang="tr-TR" altLang="tr-TR" dirty="0"/>
              <a:t>EPSP </a:t>
            </a:r>
            <a:r>
              <a:rPr lang="tr-TR" altLang="tr-TR" dirty="0" err="1"/>
              <a:t>sinapstan</a:t>
            </a:r>
            <a:r>
              <a:rPr lang="tr-TR" altLang="tr-TR" dirty="0"/>
              <a:t> ileriye lokal akımla yayılan dereceli bir potansiyeldir.</a:t>
            </a:r>
          </a:p>
          <a:p>
            <a:pPr algn="just">
              <a:lnSpc>
                <a:spcPct val="90000"/>
              </a:lnSpc>
              <a:defRPr/>
            </a:pPr>
            <a:endParaRPr lang="tr-TR" altLang="tr-TR" dirty="0"/>
          </a:p>
          <a:p>
            <a:pPr algn="just">
              <a:lnSpc>
                <a:spcPct val="90000"/>
              </a:lnSpc>
              <a:defRPr/>
            </a:pPr>
            <a:r>
              <a:rPr lang="tr-TR" altLang="tr-TR" b="1" u="sng" dirty="0">
                <a:solidFill>
                  <a:srgbClr val="CA3A97"/>
                </a:solidFill>
              </a:rPr>
              <a:t>Fonksiyonu </a:t>
            </a:r>
            <a:r>
              <a:rPr lang="tr-TR" altLang="tr-TR" b="1" u="sng" dirty="0" err="1">
                <a:solidFill>
                  <a:srgbClr val="CA3A97"/>
                </a:solidFill>
              </a:rPr>
              <a:t>postsinaptik</a:t>
            </a:r>
            <a:r>
              <a:rPr lang="tr-TR" altLang="tr-TR" b="1" u="sng" dirty="0">
                <a:solidFill>
                  <a:srgbClr val="CA3A97"/>
                </a:solidFill>
              </a:rPr>
              <a:t> nöronun </a:t>
            </a:r>
            <a:r>
              <a:rPr lang="tr-TR" altLang="tr-TR" b="1" u="sng" dirty="0" err="1">
                <a:solidFill>
                  <a:srgbClr val="CA3A97"/>
                </a:solidFill>
              </a:rPr>
              <a:t>membran</a:t>
            </a:r>
            <a:r>
              <a:rPr lang="tr-TR" altLang="tr-TR" b="1" u="sng" dirty="0">
                <a:solidFill>
                  <a:srgbClr val="CA3A97"/>
                </a:solidFill>
              </a:rPr>
              <a:t> potansiyelini eşiğe yaklaştırmaktır.</a:t>
            </a:r>
          </a:p>
          <a:p>
            <a:pPr>
              <a:defRPr/>
            </a:pPr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52A3D8A-E7E7-2846-93D8-861980E180E2}"/>
              </a:ext>
            </a:extLst>
          </p:cNvPr>
          <p:cNvSpPr txBox="1"/>
          <p:nvPr/>
        </p:nvSpPr>
        <p:spPr>
          <a:xfrm>
            <a:off x="611560" y="476672"/>
            <a:ext cx="807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tr-TR" sz="3600" b="1" u="sng" dirty="0" err="1">
                <a:solidFill>
                  <a:srgbClr val="7030A0"/>
                </a:solidFill>
              </a:rPr>
              <a:t>Eksitatör</a:t>
            </a:r>
            <a:r>
              <a:rPr lang="tr-TR" altLang="tr-TR" sz="3600" b="1" u="sng" dirty="0">
                <a:solidFill>
                  <a:srgbClr val="7030A0"/>
                </a:solidFill>
              </a:rPr>
              <a:t> </a:t>
            </a:r>
            <a:r>
              <a:rPr lang="tr-TR" altLang="tr-TR" sz="3600" b="1" u="sng" dirty="0" err="1">
                <a:solidFill>
                  <a:srgbClr val="7030A0"/>
                </a:solidFill>
              </a:rPr>
              <a:t>Postsinaptik</a:t>
            </a:r>
            <a:r>
              <a:rPr lang="tr-TR" altLang="tr-TR" sz="3600" b="1" u="sng" dirty="0">
                <a:solidFill>
                  <a:srgbClr val="7030A0"/>
                </a:solidFill>
              </a:rPr>
              <a:t> Potansiyel</a:t>
            </a:r>
            <a:r>
              <a:rPr lang="tr-TR" altLang="tr-TR" sz="3600" b="1" dirty="0">
                <a:solidFill>
                  <a:srgbClr val="7030A0"/>
                </a:solidFill>
              </a:rPr>
              <a:t>  (EPSP)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7751441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PSP">
            <a:extLst>
              <a:ext uri="{FF2B5EF4-FFF2-40B4-BE49-F238E27FC236}">
                <a16:creationId xmlns:a16="http://schemas.microsoft.com/office/drawing/2014/main" id="{3F9047E1-0DF2-474C-BF90-78782DDB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9144000" cy="63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54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C0B061E8-B688-7844-B7F4-5E6E67632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r-TR" altLang="tr-TR" u="sng" dirty="0"/>
              <a:t>İnhibitör Kimyasal </a:t>
            </a:r>
            <a:r>
              <a:rPr lang="tr-TR" altLang="tr-TR" u="sng" dirty="0" err="1"/>
              <a:t>Sinapslar</a:t>
            </a:r>
            <a:r>
              <a:rPr lang="tr-TR" altLang="tr-TR" u="sng" dirty="0"/>
              <a:t>:</a:t>
            </a:r>
          </a:p>
          <a:p>
            <a:pPr>
              <a:lnSpc>
                <a:spcPct val="90000"/>
              </a:lnSpc>
              <a:defRPr/>
            </a:pPr>
            <a:r>
              <a:rPr lang="tr-TR" altLang="tr-TR" dirty="0"/>
              <a:t>İnhibitör bir </a:t>
            </a:r>
            <a:r>
              <a:rPr lang="tr-TR" altLang="tr-TR" dirty="0" err="1"/>
              <a:t>sinapsta</a:t>
            </a:r>
            <a:r>
              <a:rPr lang="tr-TR" altLang="tr-TR" dirty="0"/>
              <a:t> </a:t>
            </a:r>
            <a:r>
              <a:rPr lang="tr-TR" altLang="tr-TR" dirty="0" err="1"/>
              <a:t>postsinaptik</a:t>
            </a:r>
            <a:r>
              <a:rPr lang="tr-TR" altLang="tr-TR" dirty="0"/>
              <a:t> </a:t>
            </a:r>
            <a:r>
              <a:rPr lang="tr-TR" altLang="tr-TR" dirty="0" err="1"/>
              <a:t>membranda</a:t>
            </a:r>
            <a:r>
              <a:rPr lang="tr-TR" altLang="tr-TR" dirty="0"/>
              <a:t> aktive olan reseptörler</a:t>
            </a:r>
          </a:p>
          <a:p>
            <a:pPr lvl="1">
              <a:lnSpc>
                <a:spcPct val="90000"/>
              </a:lnSpc>
              <a:defRPr/>
            </a:pPr>
            <a:r>
              <a:rPr lang="tr-TR" altLang="tr-TR" b="1" dirty="0">
                <a:solidFill>
                  <a:srgbClr val="CA3A97"/>
                </a:solidFill>
              </a:rPr>
              <a:t>Klor kanallarını</a:t>
            </a:r>
          </a:p>
          <a:p>
            <a:pPr lvl="1">
              <a:lnSpc>
                <a:spcPct val="90000"/>
              </a:lnSpc>
              <a:defRPr/>
            </a:pPr>
            <a:r>
              <a:rPr lang="tr-TR" altLang="tr-TR" b="1" dirty="0">
                <a:solidFill>
                  <a:srgbClr val="CA3A97"/>
                </a:solidFill>
              </a:rPr>
              <a:t>K kanallarını açarlar.</a:t>
            </a:r>
          </a:p>
          <a:p>
            <a:pPr>
              <a:lnSpc>
                <a:spcPct val="90000"/>
              </a:lnSpc>
              <a:defRPr/>
            </a:pPr>
            <a:r>
              <a:rPr lang="tr-TR" altLang="tr-TR" dirty="0" err="1"/>
              <a:t>Postsinaptik</a:t>
            </a:r>
            <a:r>
              <a:rPr lang="tr-TR" altLang="tr-TR" dirty="0"/>
              <a:t> nörondaki oluşan  potansiyel değişikliği </a:t>
            </a:r>
            <a:r>
              <a:rPr lang="tr-TR" altLang="tr-TR" b="1" u="sng" dirty="0">
                <a:solidFill>
                  <a:srgbClr val="7030A0"/>
                </a:solidFill>
              </a:rPr>
              <a:t>inhibitör </a:t>
            </a:r>
            <a:r>
              <a:rPr lang="tr-TR" altLang="tr-TR" b="1" u="sng" dirty="0" err="1">
                <a:solidFill>
                  <a:srgbClr val="7030A0"/>
                </a:solidFill>
              </a:rPr>
              <a:t>postsinaptik</a:t>
            </a:r>
            <a:r>
              <a:rPr lang="tr-TR" altLang="tr-TR" b="1" u="sng" dirty="0">
                <a:solidFill>
                  <a:srgbClr val="7030A0"/>
                </a:solidFill>
              </a:rPr>
              <a:t> potansiyel</a:t>
            </a:r>
            <a:r>
              <a:rPr lang="tr-TR" altLang="tr-TR" b="1" dirty="0">
                <a:solidFill>
                  <a:srgbClr val="7030A0"/>
                </a:solidFill>
              </a:rPr>
              <a:t> (IPSP)</a:t>
            </a:r>
            <a:r>
              <a:rPr lang="tr-TR" altLang="tr-TR" dirty="0"/>
              <a:t> denilen </a:t>
            </a:r>
            <a:r>
              <a:rPr lang="tr-TR" altLang="tr-TR" dirty="0" err="1"/>
              <a:t>hiperpolarize</a:t>
            </a:r>
            <a:r>
              <a:rPr lang="tr-TR" altLang="tr-TR" dirty="0"/>
              <a:t> edici lokal bir potansiyeldir.   </a:t>
            </a:r>
          </a:p>
          <a:p>
            <a:pPr>
              <a:defRPr/>
            </a:pPr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90A40D9-6F07-9B41-A70D-7A2628BF6118}"/>
              </a:ext>
            </a:extLst>
          </p:cNvPr>
          <p:cNvSpPr txBox="1"/>
          <p:nvPr/>
        </p:nvSpPr>
        <p:spPr>
          <a:xfrm>
            <a:off x="539552" y="404664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tr-TR" sz="3200" b="1" u="sng" dirty="0">
                <a:solidFill>
                  <a:srgbClr val="7030A0"/>
                </a:solidFill>
              </a:rPr>
              <a:t>İnhibitör </a:t>
            </a:r>
            <a:r>
              <a:rPr lang="tr-TR" altLang="tr-TR" sz="3200" b="1" u="sng" dirty="0" err="1">
                <a:solidFill>
                  <a:srgbClr val="7030A0"/>
                </a:solidFill>
              </a:rPr>
              <a:t>postsinaptik</a:t>
            </a:r>
            <a:r>
              <a:rPr lang="tr-TR" altLang="tr-TR" sz="3200" b="1" u="sng" dirty="0">
                <a:solidFill>
                  <a:srgbClr val="7030A0"/>
                </a:solidFill>
              </a:rPr>
              <a:t> potansiyel</a:t>
            </a:r>
            <a:r>
              <a:rPr lang="tr-TR" altLang="tr-TR" sz="3200" b="1" dirty="0">
                <a:solidFill>
                  <a:srgbClr val="7030A0"/>
                </a:solidFill>
              </a:rPr>
              <a:t> (IPSP)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035020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PSP">
            <a:extLst>
              <a:ext uri="{FF2B5EF4-FFF2-40B4-BE49-F238E27FC236}">
                <a16:creationId xmlns:a16="http://schemas.microsoft.com/office/drawing/2014/main" id="{37129F7B-C548-854F-9ECF-83654CF66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9144000" cy="639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55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20F949D-7802-F24C-A7C3-F8CBFCDAD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126"/>
            <a:ext cx="9144000" cy="68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67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euroscience Experiments I Want to Do | by Akiva Lipshitz | Medium">
            <a:extLst>
              <a:ext uri="{FF2B5EF4-FFF2-40B4-BE49-F238E27FC236}">
                <a16:creationId xmlns:a16="http://schemas.microsoft.com/office/drawing/2014/main" id="{557C5B5A-4536-614D-9E55-A5A0FB10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908720"/>
            <a:ext cx="8661400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39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.3.7. The Chemical Synapse">
            <a:extLst>
              <a:ext uri="{FF2B5EF4-FFF2-40B4-BE49-F238E27FC236}">
                <a16:creationId xmlns:a16="http://schemas.microsoft.com/office/drawing/2014/main" id="{9F26F650-5943-2E41-8337-BDE9EFDC7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3"/>
            <a:ext cx="9144000" cy="659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520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image008">
            <a:extLst>
              <a:ext uri="{FF2B5EF4-FFF2-40B4-BE49-F238E27FC236}">
                <a16:creationId xmlns:a16="http://schemas.microsoft.com/office/drawing/2014/main" id="{920B7003-7225-534E-B9F0-31EAEE6B1B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1" y="1340768"/>
            <a:ext cx="8427618" cy="5040559"/>
          </a:xfr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89A2A61-C0B2-E141-8705-E6C1BB6C9161}"/>
              </a:ext>
            </a:extLst>
          </p:cNvPr>
          <p:cNvSpPr txBox="1"/>
          <p:nvPr/>
        </p:nvSpPr>
        <p:spPr>
          <a:xfrm>
            <a:off x="719572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>
                <a:solidFill>
                  <a:srgbClr val="FF0000"/>
                </a:solidFill>
              </a:rPr>
              <a:t>Sumasyon</a:t>
            </a:r>
            <a:endParaRPr lang="tr-T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629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Başlık">
            <a:extLst>
              <a:ext uri="{FF2B5EF4-FFF2-40B4-BE49-F238E27FC236}">
                <a16:creationId xmlns:a16="http://schemas.microsoft.com/office/drawing/2014/main" id="{B9B2F3E4-3FAD-4D4F-8C1C-63A3EE51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>
                <a:solidFill>
                  <a:srgbClr val="FF0000"/>
                </a:solidFill>
              </a:rPr>
              <a:t>Sinaps</a:t>
            </a:r>
            <a:r>
              <a:rPr lang="tr-TR" altLang="tr-TR" dirty="0">
                <a:solidFill>
                  <a:srgbClr val="FF0000"/>
                </a:solidFill>
              </a:rPr>
              <a:t> İletimi</a:t>
            </a:r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62C59DD3-2576-9C48-BF9D-911B292C4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tr-TR" dirty="0"/>
              <a:t>Nöronların bir çoğunda </a:t>
            </a:r>
            <a:r>
              <a:rPr lang="tr-TR" dirty="0" err="1"/>
              <a:t>eksitatör</a:t>
            </a:r>
            <a:r>
              <a:rPr lang="tr-TR" dirty="0"/>
              <a:t> bir </a:t>
            </a:r>
            <a:r>
              <a:rPr lang="tr-TR" dirty="0" err="1"/>
              <a:t>sinaptik</a:t>
            </a:r>
            <a:r>
              <a:rPr lang="tr-TR" dirty="0"/>
              <a:t> olayın kendisi </a:t>
            </a:r>
            <a:r>
              <a:rPr lang="tr-TR" dirty="0" err="1"/>
              <a:t>postsinaptik</a:t>
            </a:r>
            <a:r>
              <a:rPr lang="tr-TR" dirty="0"/>
              <a:t> nöronda eşiğe ulaşmak için yeterli değildir.</a:t>
            </a:r>
          </a:p>
          <a:p>
            <a:pPr algn="just">
              <a:defRPr/>
            </a:pPr>
            <a:r>
              <a:rPr lang="tr-TR" b="1" u="sng" dirty="0">
                <a:solidFill>
                  <a:srgbClr val="7030A0"/>
                </a:solidFill>
              </a:rPr>
              <a:t>Bir tek EPSP sadece 0.5 </a:t>
            </a:r>
            <a:r>
              <a:rPr lang="tr-TR" b="1" u="sng" dirty="0" err="1">
                <a:solidFill>
                  <a:srgbClr val="7030A0"/>
                </a:solidFill>
              </a:rPr>
              <a:t>mV</a:t>
            </a:r>
            <a:r>
              <a:rPr lang="tr-TR" b="1" u="sng" dirty="0">
                <a:solidFill>
                  <a:srgbClr val="7030A0"/>
                </a:solidFill>
              </a:rPr>
              <a:t> olabilirken nöronun eşik değere ulaşması için 15mV gerekli olabilir.</a:t>
            </a:r>
          </a:p>
          <a:p>
            <a:pPr algn="just">
              <a:defRPr/>
            </a:pPr>
            <a:r>
              <a:rPr lang="tr-TR" dirty="0"/>
              <a:t>Bu durumda ancak birçok </a:t>
            </a:r>
            <a:r>
              <a:rPr lang="tr-TR" dirty="0" err="1"/>
              <a:t>eksitatör</a:t>
            </a:r>
            <a:r>
              <a:rPr lang="tr-TR" dirty="0"/>
              <a:t> </a:t>
            </a:r>
            <a:r>
              <a:rPr lang="tr-TR" dirty="0" err="1"/>
              <a:t>sinapsın</a:t>
            </a:r>
            <a:r>
              <a:rPr lang="tr-TR" dirty="0"/>
              <a:t> toplam etkisi ile aksiyon potansiyeli başlatılabilir </a:t>
            </a:r>
          </a:p>
          <a:p>
            <a:pPr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21399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Başlık">
            <a:extLst>
              <a:ext uri="{FF2B5EF4-FFF2-40B4-BE49-F238E27FC236}">
                <a16:creationId xmlns:a16="http://schemas.microsoft.com/office/drawing/2014/main" id="{07635E05-B094-1142-BD51-BD6D2796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/>
              <a:t>Sinaps</a:t>
            </a:r>
            <a:r>
              <a:rPr lang="tr-TR" altLang="tr-TR" dirty="0"/>
              <a:t> İletimi</a:t>
            </a:r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ADB45B86-92C7-A241-8CB9-9FE73E2AC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Herhangi bir nöron üzerindeki binlerce </a:t>
            </a:r>
            <a:r>
              <a:rPr lang="tr-TR" sz="2400" dirty="0" err="1"/>
              <a:t>sinapsın</a:t>
            </a:r>
            <a:r>
              <a:rPr lang="tr-TR" sz="2400" dirty="0"/>
              <a:t> büyük bir çoğunluğu aynı anda ya da etkileri birbirine eklenebilecek kadar  yakın zamanlı aktiftir. </a:t>
            </a:r>
          </a:p>
          <a:p>
            <a:pPr>
              <a:defRPr/>
            </a:pPr>
            <a:r>
              <a:rPr lang="tr-TR" sz="2400" dirty="0"/>
              <a:t>Bu yüzden </a:t>
            </a:r>
            <a:r>
              <a:rPr lang="tr-TR" sz="2400" dirty="0" err="1"/>
              <a:t>postsinaptik</a:t>
            </a:r>
            <a:r>
              <a:rPr lang="tr-TR" sz="2400" dirty="0"/>
              <a:t> nöronun herhangi bir andaki </a:t>
            </a:r>
            <a:r>
              <a:rPr lang="tr-TR" sz="2400" dirty="0" err="1"/>
              <a:t>membran</a:t>
            </a:r>
            <a:r>
              <a:rPr lang="tr-TR" sz="2400" dirty="0"/>
              <a:t> potansiyeli  o anda  onu etkileyen tüm </a:t>
            </a:r>
            <a:r>
              <a:rPr lang="tr-TR" sz="2400" dirty="0" err="1"/>
              <a:t>sinaptik</a:t>
            </a:r>
            <a:r>
              <a:rPr lang="tr-TR" sz="2400" dirty="0"/>
              <a:t> aktivitenin toplamıdır.</a:t>
            </a:r>
          </a:p>
          <a:p>
            <a:pPr lvl="1">
              <a:defRPr/>
            </a:pPr>
            <a:r>
              <a:rPr lang="tr-TR" sz="2400" dirty="0" err="1"/>
              <a:t>Eksitatör</a:t>
            </a:r>
            <a:r>
              <a:rPr lang="tr-TR" sz="2400" dirty="0"/>
              <a:t> </a:t>
            </a:r>
            <a:r>
              <a:rPr lang="tr-TR" sz="2400" dirty="0" err="1"/>
              <a:t>sinaptik</a:t>
            </a:r>
            <a:r>
              <a:rPr lang="tr-TR" sz="2400" dirty="0"/>
              <a:t> giriş baskın olduğunda </a:t>
            </a:r>
            <a:r>
              <a:rPr lang="tr-TR" sz="3200" dirty="0" err="1">
                <a:solidFill>
                  <a:srgbClr val="FF0000"/>
                </a:solidFill>
              </a:rPr>
              <a:t>depolarizasyon</a:t>
            </a:r>
            <a:endParaRPr lang="tr-TR" sz="32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tr-TR" sz="2400" dirty="0"/>
              <a:t>İnhibitör </a:t>
            </a:r>
            <a:r>
              <a:rPr lang="tr-TR" sz="2400" dirty="0" err="1"/>
              <a:t>sinaptik</a:t>
            </a:r>
            <a:r>
              <a:rPr lang="tr-TR" sz="2400" dirty="0"/>
              <a:t> giriş baskın olduğunda </a:t>
            </a:r>
            <a:r>
              <a:rPr lang="tr-TR" sz="2000" dirty="0"/>
              <a:t> </a:t>
            </a:r>
            <a:r>
              <a:rPr lang="tr-TR" sz="3200" dirty="0" err="1">
                <a:solidFill>
                  <a:srgbClr val="0070C0"/>
                </a:solidFill>
              </a:rPr>
              <a:t>hiperpolarizasyon</a:t>
            </a:r>
            <a:endParaRPr lang="tr-T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773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Başlık">
            <a:extLst>
              <a:ext uri="{FF2B5EF4-FFF2-40B4-BE49-F238E27FC236}">
                <a16:creationId xmlns:a16="http://schemas.microsoft.com/office/drawing/2014/main" id="{DBC56BA2-B91E-654E-9704-89A9F6CB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143000"/>
          </a:xfrm>
        </p:spPr>
        <p:txBody>
          <a:bodyPr/>
          <a:lstStyle/>
          <a:p>
            <a:r>
              <a:rPr lang="tr-TR" altLang="tr-TR" b="1" dirty="0">
                <a:solidFill>
                  <a:srgbClr val="CA3A97"/>
                </a:solidFill>
              </a:rPr>
              <a:t>Zamansal ve Uzamsal </a:t>
            </a:r>
            <a:r>
              <a:rPr lang="tr-TR" altLang="tr-TR" b="1" dirty="0" err="1">
                <a:solidFill>
                  <a:srgbClr val="CA3A97"/>
                </a:solidFill>
              </a:rPr>
              <a:t>Sumasyon</a:t>
            </a:r>
            <a:endParaRPr lang="tr-TR" altLang="tr-TR" b="1" dirty="0">
              <a:solidFill>
                <a:srgbClr val="CA3A97"/>
              </a:solidFill>
            </a:endParaRPr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609E432D-AC0B-684C-BFAA-7E56FDA34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tr-TR" sz="2400" dirty="0"/>
              <a:t>Bir </a:t>
            </a:r>
            <a:r>
              <a:rPr lang="tr-TR" sz="2400" dirty="0" err="1"/>
              <a:t>sinapsta</a:t>
            </a:r>
            <a:r>
              <a:rPr lang="tr-TR" sz="2400" dirty="0"/>
              <a:t> meydana gelen EPSP etkisi geçmeden ikinci bir EPSP meydana gelirse bu potansiyel birinci potansiyele eklenerek daha büyük bir </a:t>
            </a:r>
            <a:r>
              <a:rPr lang="tr-TR" sz="2400" dirty="0" err="1"/>
              <a:t>depolarizasyon</a:t>
            </a:r>
            <a:r>
              <a:rPr lang="tr-TR" sz="2400" dirty="0"/>
              <a:t> değişikliği meydana gelir.</a:t>
            </a:r>
          </a:p>
          <a:p>
            <a:pPr algn="just">
              <a:defRPr/>
            </a:pPr>
            <a:r>
              <a:rPr lang="tr-TR" sz="2400" dirty="0" err="1"/>
              <a:t>Sinapsa</a:t>
            </a:r>
            <a:r>
              <a:rPr lang="tr-TR" sz="2400" dirty="0"/>
              <a:t> aynı </a:t>
            </a:r>
            <a:r>
              <a:rPr lang="tr-TR" sz="2400" dirty="0" err="1"/>
              <a:t>presinaptik</a:t>
            </a:r>
            <a:r>
              <a:rPr lang="tr-TR" sz="2400" dirty="0"/>
              <a:t> hücreden farklı zamanlarda geldiği için buna </a:t>
            </a:r>
            <a:r>
              <a:rPr lang="tr-TR" sz="2400" b="1" u="sng" dirty="0">
                <a:solidFill>
                  <a:srgbClr val="FF0000"/>
                </a:solidFill>
              </a:rPr>
              <a:t>zamansal </a:t>
            </a:r>
            <a:r>
              <a:rPr lang="tr-TR" sz="2400" b="1" u="sng" dirty="0" err="1">
                <a:solidFill>
                  <a:srgbClr val="FF0000"/>
                </a:solidFill>
              </a:rPr>
              <a:t>sumasyon</a:t>
            </a:r>
            <a:r>
              <a:rPr lang="tr-TR" sz="2400" b="1" u="sng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denir.</a:t>
            </a:r>
          </a:p>
          <a:p>
            <a:pPr algn="just">
              <a:defRPr/>
            </a:pPr>
            <a:r>
              <a:rPr lang="tr-TR" sz="2400" dirty="0" err="1"/>
              <a:t>Sinaps</a:t>
            </a:r>
            <a:r>
              <a:rPr lang="tr-TR" sz="2400" dirty="0"/>
              <a:t> farklı </a:t>
            </a:r>
            <a:r>
              <a:rPr lang="tr-TR" sz="2400" dirty="0" err="1"/>
              <a:t>presinaptik</a:t>
            </a:r>
            <a:r>
              <a:rPr lang="tr-TR" sz="2400" dirty="0"/>
              <a:t> hücrelerden aynı zamanda uyarılırsa oluşan EPSP iki </a:t>
            </a:r>
            <a:r>
              <a:rPr lang="tr-TR" sz="2400" dirty="0" err="1"/>
              <a:t>postsinaptik</a:t>
            </a:r>
            <a:r>
              <a:rPr lang="tr-TR" sz="2400" dirty="0"/>
              <a:t> nöronda birikmesine </a:t>
            </a:r>
            <a:r>
              <a:rPr lang="tr-TR" sz="2400" b="1" u="sng" dirty="0">
                <a:solidFill>
                  <a:srgbClr val="00B050"/>
                </a:solidFill>
              </a:rPr>
              <a:t>uzamsal </a:t>
            </a:r>
            <a:r>
              <a:rPr lang="tr-TR" sz="2400" b="1" u="sng" dirty="0" err="1">
                <a:solidFill>
                  <a:srgbClr val="00B050"/>
                </a:solidFill>
              </a:rPr>
              <a:t>sumasyon</a:t>
            </a:r>
            <a:r>
              <a:rPr lang="tr-TR" sz="2400" dirty="0"/>
              <a:t> adı </a:t>
            </a:r>
            <a:r>
              <a:rPr lang="tr-TR" sz="2400" dirty="0" err="1"/>
              <a:t>verlir</a:t>
            </a:r>
            <a:r>
              <a:rPr lang="tr-TR" sz="2400" dirty="0"/>
              <a:t>.</a:t>
            </a:r>
          </a:p>
          <a:p>
            <a:pPr algn="just">
              <a:defRPr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8210972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C39AB69-CE7C-8646-A3BA-8758F6D4F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" y="0"/>
            <a:ext cx="910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059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8760015-D902-8047-9372-A85E693C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27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gure 34.11">
            <a:extLst>
              <a:ext uri="{FF2B5EF4-FFF2-40B4-BE49-F238E27FC236}">
                <a16:creationId xmlns:a16="http://schemas.microsoft.com/office/drawing/2014/main" id="{08C2C40F-2E7A-E44A-B1EB-1E7F7F568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97930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1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ummation | BioNinja">
            <a:extLst>
              <a:ext uri="{FF2B5EF4-FFF2-40B4-BE49-F238E27FC236}">
                <a16:creationId xmlns:a16="http://schemas.microsoft.com/office/drawing/2014/main" id="{E9803D19-74A8-EA49-B2C7-B3150215A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600"/>
            <a:ext cx="91440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41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71CF15FA-B63E-7E40-AEA8-B357D23A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517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5EE2641-B0F8-544C-932E-325C79E4C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262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Başlık">
            <a:extLst>
              <a:ext uri="{FF2B5EF4-FFF2-40B4-BE49-F238E27FC236}">
                <a16:creationId xmlns:a16="http://schemas.microsoft.com/office/drawing/2014/main" id="{0A561CB0-C49A-1640-8CE0-11BE5F25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0659" name="Picture 4" descr="s3">
            <a:extLst>
              <a:ext uri="{FF2B5EF4-FFF2-40B4-BE49-F238E27FC236}">
                <a16:creationId xmlns:a16="http://schemas.microsoft.com/office/drawing/2014/main" id="{EFA83B5D-C150-E048-8B85-707FE7EA99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2" y="2204864"/>
            <a:ext cx="8081183" cy="3373115"/>
          </a:xfrm>
        </p:spPr>
      </p:pic>
    </p:spTree>
    <p:extLst>
      <p:ext uri="{BB962C8B-B14F-4D97-AF65-F5344CB8AC3E}">
        <p14:creationId xmlns:p14="http://schemas.microsoft.com/office/powerpoint/2010/main" val="1112540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Başlık">
            <a:extLst>
              <a:ext uri="{FF2B5EF4-FFF2-40B4-BE49-F238E27FC236}">
                <a16:creationId xmlns:a16="http://schemas.microsoft.com/office/drawing/2014/main" id="{1E73795E-11DB-0049-95E1-16A6A9BF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71683" name="Picture 2" descr="s2">
            <a:extLst>
              <a:ext uri="{FF2B5EF4-FFF2-40B4-BE49-F238E27FC236}">
                <a16:creationId xmlns:a16="http://schemas.microsoft.com/office/drawing/2014/main" id="{B0DE765C-A1AC-7544-9865-B60F2F6110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8229600" cy="4248471"/>
          </a:xfrm>
        </p:spPr>
      </p:pic>
    </p:spTree>
    <p:extLst>
      <p:ext uri="{BB962C8B-B14F-4D97-AF65-F5344CB8AC3E}">
        <p14:creationId xmlns:p14="http://schemas.microsoft.com/office/powerpoint/2010/main" val="37094516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Başlık">
            <a:extLst>
              <a:ext uri="{FF2B5EF4-FFF2-40B4-BE49-F238E27FC236}">
                <a16:creationId xmlns:a16="http://schemas.microsoft.com/office/drawing/2014/main" id="{34673AC1-B654-6A44-AE0E-8569CC68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3" name="2 İçerik Yer Tutucusu">
            <a:extLst>
              <a:ext uri="{FF2B5EF4-FFF2-40B4-BE49-F238E27FC236}">
                <a16:creationId xmlns:a16="http://schemas.microsoft.com/office/drawing/2014/main" id="{6CD7CA86-8C8B-CE45-A89B-19A944EA5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tr-TR" altLang="tr-TR" sz="2800" u="sng" dirty="0" err="1">
                <a:effectLst/>
              </a:rPr>
              <a:t>İnhibisyon</a:t>
            </a:r>
            <a:endParaRPr lang="tr-TR" altLang="tr-TR" sz="2800" u="sng" dirty="0">
              <a:effectLst/>
            </a:endParaRPr>
          </a:p>
          <a:p>
            <a:pPr lvl="1" algn="just">
              <a:defRPr/>
            </a:pPr>
            <a:r>
              <a:rPr lang="tr-TR" altLang="tr-TR" sz="2400" dirty="0" err="1">
                <a:effectLst/>
              </a:rPr>
              <a:t>Sinapslarda</a:t>
            </a:r>
            <a:r>
              <a:rPr lang="tr-TR" altLang="tr-TR" sz="2400" dirty="0">
                <a:effectLst/>
              </a:rPr>
              <a:t> oluşan cevapları kontrolünde önemli bir mekanizmadır.</a:t>
            </a:r>
          </a:p>
          <a:p>
            <a:pPr lvl="1" algn="just">
              <a:defRPr/>
            </a:pPr>
            <a:r>
              <a:rPr lang="tr-TR" altLang="tr-TR" sz="2400" u="sng" dirty="0">
                <a:effectLst/>
              </a:rPr>
              <a:t>Doğrudan </a:t>
            </a:r>
            <a:r>
              <a:rPr lang="tr-TR" altLang="tr-TR" sz="2400" u="sng" dirty="0" err="1">
                <a:effectLst/>
              </a:rPr>
              <a:t>inhibisyon</a:t>
            </a:r>
            <a:r>
              <a:rPr lang="tr-TR" altLang="tr-TR" sz="2400" dirty="0">
                <a:effectLst/>
              </a:rPr>
              <a:t> : IPSP oluşarak </a:t>
            </a:r>
            <a:r>
              <a:rPr lang="tr-TR" altLang="tr-TR" sz="2400" dirty="0" err="1">
                <a:effectLst/>
              </a:rPr>
              <a:t>impuls</a:t>
            </a:r>
            <a:r>
              <a:rPr lang="tr-TR" altLang="tr-TR" sz="2400" dirty="0">
                <a:effectLst/>
              </a:rPr>
              <a:t> iletilmemesine denir. </a:t>
            </a:r>
            <a:r>
              <a:rPr lang="tr-TR" altLang="tr-TR" sz="2400" dirty="0" err="1">
                <a:effectLst/>
              </a:rPr>
              <a:t>Presinaptik</a:t>
            </a:r>
            <a:r>
              <a:rPr lang="tr-TR" altLang="tr-TR" sz="2400" dirty="0">
                <a:effectLst/>
              </a:rPr>
              <a:t> nörondan salgılanan </a:t>
            </a:r>
            <a:r>
              <a:rPr lang="tr-TR" altLang="tr-TR" sz="2400" dirty="0" err="1">
                <a:effectLst/>
              </a:rPr>
              <a:t>nörotransmitterler</a:t>
            </a:r>
            <a:r>
              <a:rPr lang="tr-TR" altLang="tr-TR" sz="2400" dirty="0">
                <a:effectLst/>
              </a:rPr>
              <a:t> K ve </a:t>
            </a:r>
            <a:r>
              <a:rPr lang="tr-TR" altLang="tr-TR" sz="2400" dirty="0" err="1">
                <a:effectLst/>
              </a:rPr>
              <a:t>Cl</a:t>
            </a:r>
            <a:r>
              <a:rPr lang="tr-TR" altLang="tr-TR" sz="2400" dirty="0">
                <a:effectLst/>
              </a:rPr>
              <a:t> kanallarını aktive ederek IPSP oluşumuna neden olurlar.</a:t>
            </a:r>
          </a:p>
          <a:p>
            <a:pPr lvl="2" algn="just">
              <a:defRPr/>
            </a:pPr>
            <a:r>
              <a:rPr lang="tr-TR" altLang="tr-TR" sz="2000" dirty="0" err="1">
                <a:effectLst/>
              </a:rPr>
              <a:t>Gilisin</a:t>
            </a:r>
            <a:r>
              <a:rPr lang="tr-TR" altLang="tr-TR" sz="2000" dirty="0">
                <a:effectLst/>
              </a:rPr>
              <a:t> </a:t>
            </a:r>
            <a:r>
              <a:rPr lang="tr-TR" altLang="tr-TR" sz="2000" dirty="0" err="1">
                <a:effectLst/>
              </a:rPr>
              <a:t>Cl</a:t>
            </a:r>
            <a:r>
              <a:rPr lang="tr-TR" altLang="tr-TR" sz="2000" dirty="0">
                <a:effectLst/>
              </a:rPr>
              <a:t> kanallarını</a:t>
            </a:r>
          </a:p>
          <a:p>
            <a:pPr lvl="2" algn="just">
              <a:defRPr/>
            </a:pPr>
            <a:r>
              <a:rPr lang="tr-TR" altLang="tr-TR" sz="2000" dirty="0">
                <a:effectLst/>
              </a:rPr>
              <a:t> γ amino </a:t>
            </a:r>
            <a:r>
              <a:rPr lang="tr-TR" altLang="tr-TR" sz="2000" dirty="0" err="1">
                <a:effectLst/>
              </a:rPr>
              <a:t>bütirik</a:t>
            </a:r>
            <a:r>
              <a:rPr lang="tr-TR" altLang="tr-TR" sz="2000" dirty="0">
                <a:effectLst/>
              </a:rPr>
              <a:t> </a:t>
            </a:r>
            <a:r>
              <a:rPr lang="tr-TR" altLang="tr-TR" sz="2000" dirty="0" err="1">
                <a:effectLst/>
              </a:rPr>
              <a:t>asid</a:t>
            </a:r>
            <a:r>
              <a:rPr lang="tr-TR" altLang="tr-TR" sz="2000" dirty="0">
                <a:effectLst/>
              </a:rPr>
              <a:t> (GABA) ise</a:t>
            </a:r>
          </a:p>
          <a:p>
            <a:pPr lvl="3" algn="just">
              <a:defRPr/>
            </a:pPr>
            <a:r>
              <a:rPr lang="tr-TR" altLang="tr-TR" sz="1800" dirty="0">
                <a:effectLst/>
              </a:rPr>
              <a:t>GABA</a:t>
            </a:r>
            <a:r>
              <a:rPr lang="tr-TR" altLang="tr-TR" sz="1800" baseline="-25000" dirty="0">
                <a:effectLst/>
              </a:rPr>
              <a:t>A</a:t>
            </a:r>
            <a:r>
              <a:rPr lang="tr-TR" altLang="tr-TR" sz="1800" dirty="0">
                <a:effectLst/>
              </a:rPr>
              <a:t> reseptörleri </a:t>
            </a:r>
            <a:r>
              <a:rPr lang="tr-TR" altLang="tr-TR" sz="1800" dirty="0" err="1">
                <a:effectLst/>
              </a:rPr>
              <a:t>Cl</a:t>
            </a:r>
            <a:r>
              <a:rPr lang="tr-TR" altLang="tr-TR" sz="1800" dirty="0">
                <a:effectLst/>
              </a:rPr>
              <a:t>,</a:t>
            </a:r>
          </a:p>
          <a:p>
            <a:pPr lvl="3" algn="just">
              <a:defRPr/>
            </a:pPr>
            <a:r>
              <a:rPr lang="tr-TR" altLang="tr-TR" sz="1800" dirty="0">
                <a:effectLst/>
              </a:rPr>
              <a:t> GABA</a:t>
            </a:r>
            <a:r>
              <a:rPr lang="tr-TR" altLang="tr-TR" sz="1800" baseline="-25000" dirty="0">
                <a:effectLst/>
              </a:rPr>
              <a:t>B</a:t>
            </a:r>
            <a:r>
              <a:rPr lang="tr-TR" altLang="tr-TR" sz="1800" dirty="0">
                <a:effectLst/>
              </a:rPr>
              <a:t> reseptörleri K kanallarını aktive ederek etkilerini gösterir.</a:t>
            </a:r>
          </a:p>
          <a:p>
            <a:pPr>
              <a:defRPr/>
            </a:pPr>
            <a:endParaRPr lang="tr-TR" altLang="tr-TR" sz="2800" dirty="0">
              <a:effectLst/>
            </a:endParaRPr>
          </a:p>
          <a:p>
            <a:pPr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44756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age008">
            <a:extLst>
              <a:ext uri="{FF2B5EF4-FFF2-40B4-BE49-F238E27FC236}">
                <a16:creationId xmlns:a16="http://schemas.microsoft.com/office/drawing/2014/main" id="{76A64EF7-8185-C242-AE04-04B65B49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268760"/>
            <a:ext cx="8440764" cy="454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66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/>
          </p:cNvSpPr>
          <p:nvPr>
            <p:ph sz="quarter" idx="13"/>
          </p:nvPr>
        </p:nvSpPr>
        <p:spPr>
          <a:xfrm>
            <a:off x="255422" y="332656"/>
            <a:ext cx="8676456" cy="3451225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tr-TR" sz="2400" dirty="0" err="1">
                <a:latin typeface="Comic Sans MS" panose="030F0702030302020204" pitchFamily="66" charset="0"/>
              </a:rPr>
              <a:t>Presinaptik</a:t>
            </a:r>
            <a:r>
              <a:rPr lang="tr-TR" sz="2400" dirty="0">
                <a:latin typeface="Comic Sans MS" panose="030F0702030302020204" pitchFamily="66" charset="0"/>
              </a:rPr>
              <a:t> nörondan 15 sn. aralıklarla  </a:t>
            </a:r>
            <a:r>
              <a:rPr lang="tr-TR" sz="2400" dirty="0" err="1">
                <a:latin typeface="Comic Sans MS" panose="030F0702030302020204" pitchFamily="66" charset="0"/>
              </a:rPr>
              <a:t>EPSP</a:t>
            </a:r>
            <a:r>
              <a:rPr lang="tr-TR" sz="2400" dirty="0">
                <a:latin typeface="Comic Sans MS" panose="030F0702030302020204" pitchFamily="66" charset="0"/>
              </a:rPr>
              <a:t> oluşturmaya yeterli uyarılar gelir, bunlar çok fazla ve yeteri kadar kuvvetliyse aksiyon potansiyeli (sinir uyarısı) oluştururlar. Buna </a:t>
            </a:r>
            <a:r>
              <a:rPr lang="tr-TR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Temporal</a:t>
            </a:r>
            <a:r>
              <a:rPr lang="tr-TR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tr-TR" sz="2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Sumasyon</a:t>
            </a:r>
            <a:r>
              <a:rPr lang="tr-TR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tr-TR" sz="2400" dirty="0">
                <a:latin typeface="Comic Sans MS" panose="030F0702030302020204" pitchFamily="66" charset="0"/>
              </a:rPr>
              <a:t>denilir.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7" y="2564904"/>
            <a:ext cx="8763000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528" y="2708920"/>
            <a:ext cx="31683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EPSP</a:t>
            </a:r>
            <a:r>
              <a:rPr lang="en-GB" altLang="ko-KR" sz="1600" dirty="0">
                <a:latin typeface="Comic Sans MS" panose="030F0702030302020204" pitchFamily="66" charset="0"/>
                <a:ea typeface="Gulim" pitchFamily="34" charset="-127"/>
              </a:rPr>
              <a:t>: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Presinaptik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nörotransmitter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salıverilmesi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ile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gelişen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geçici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postsinaptik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membran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depolarizasyonu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.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Ex:Ach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- </a:t>
            </a:r>
            <a:r>
              <a:rPr lang="en-GB" altLang="ko-KR" sz="1600" b="1" dirty="0" err="1">
                <a:latin typeface="Comic Sans MS" panose="030F0702030302020204" pitchFamily="66" charset="0"/>
                <a:ea typeface="Gulim" pitchFamily="34" charset="-127"/>
              </a:rPr>
              <a:t>ve</a:t>
            </a:r>
            <a:r>
              <a:rPr lang="en-GB" altLang="ko-KR" sz="1600" b="1" dirty="0">
                <a:latin typeface="Comic Sans MS" panose="030F0702030302020204" pitchFamily="66" charset="0"/>
                <a:ea typeface="Gulim" pitchFamily="34" charset="-127"/>
              </a:rPr>
              <a:t>  glutamate</a:t>
            </a:r>
            <a:endParaRPr lang="en-US" altLang="ko-KR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518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548680"/>
            <a:ext cx="8352928" cy="575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Sinaptik boşluğa gelen her uyarı tek başına nöronu etkileyecek kadar kuvvetli olmayabilir.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Fakat birçok presinaptik nörondan aynı anda veya kısa sürede arka arkaya alınan nöronlarla birikir ve </a:t>
            </a:r>
            <a:r>
              <a:rPr lang="tr-TR" sz="2400" b="1" dirty="0">
                <a:latin typeface="Comic Sans MS" panose="030F0702030302020204" pitchFamily="66" charset="0"/>
              </a:rPr>
              <a:t>postsinaptik nöronda </a:t>
            </a:r>
            <a:r>
              <a:rPr lang="tr-TR" sz="2400" b="1" dirty="0" err="1">
                <a:latin typeface="Comic Sans MS" panose="030F0702030302020204" pitchFamily="66" charset="0"/>
              </a:rPr>
              <a:t>eksitasyona</a:t>
            </a:r>
            <a:r>
              <a:rPr lang="tr-TR" sz="2400" b="1" dirty="0">
                <a:latin typeface="Comic Sans MS" panose="030F0702030302020204" pitchFamily="66" charset="0"/>
              </a:rPr>
              <a:t> (uyarılma) </a:t>
            </a:r>
            <a:r>
              <a:rPr lang="tr-TR" sz="2400" dirty="0">
                <a:latin typeface="Comic Sans MS" panose="030F0702030302020204" pitchFamily="66" charset="0"/>
              </a:rPr>
              <a:t>sebep olabilir. 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Birçok uyarının bu toplu etkisine </a:t>
            </a:r>
            <a:r>
              <a:rPr lang="tr-TR" sz="32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spatial</a:t>
            </a:r>
            <a:r>
              <a:rPr lang="tr-TR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tr-TR" sz="32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sumasyon</a:t>
            </a:r>
            <a:r>
              <a:rPr lang="tr-TR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tr-TR" sz="2400" dirty="0">
                <a:latin typeface="Comic Sans MS" panose="030F0702030302020204" pitchFamily="66" charset="0"/>
              </a:rPr>
              <a:t>denir.</a:t>
            </a:r>
          </a:p>
        </p:txBody>
      </p:sp>
    </p:spTree>
    <p:extLst>
      <p:ext uri="{BB962C8B-B14F-4D97-AF65-F5344CB8AC3E}">
        <p14:creationId xmlns:p14="http://schemas.microsoft.com/office/powerpoint/2010/main" val="7526310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7544" y="307625"/>
            <a:ext cx="3429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ko-KR" sz="1600" dirty="0">
                <a:latin typeface="Verdana" pitchFamily="34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IPSP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: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Presinaptik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nörotransmitter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salıverilmesi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ile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gelişen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geçici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postsinaptik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membran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hiperpolarizasyonu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Glisin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-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ve</a:t>
            </a:r>
            <a:r>
              <a:rPr lang="en-GB" altLang="ko-KR" sz="1800" dirty="0">
                <a:latin typeface="Comic Sans MS" panose="030F0702030302020204" pitchFamily="66" charset="0"/>
                <a:ea typeface="Gulim" pitchFamily="34" charset="-127"/>
              </a:rPr>
              <a:t> </a:t>
            </a:r>
            <a:r>
              <a:rPr lang="en-GB" altLang="ko-KR" sz="1800" dirty="0" err="1">
                <a:latin typeface="Comic Sans MS" panose="030F0702030302020204" pitchFamily="66" charset="0"/>
                <a:ea typeface="Gulim" pitchFamily="34" charset="-127"/>
              </a:rPr>
              <a:t>GABA</a:t>
            </a:r>
            <a:endParaRPr lang="en-US" altLang="ko-KR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389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/>
          </p:cNvSpPr>
          <p:nvPr>
            <p:ph sz="quarter" idx="13"/>
          </p:nvPr>
        </p:nvSpPr>
        <p:spPr>
          <a:xfrm>
            <a:off x="467544" y="116632"/>
            <a:ext cx="8208912" cy="532859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Bazıları uyarıcı </a:t>
            </a:r>
            <a:r>
              <a:rPr lang="tr-T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transmitterlerin</a:t>
            </a: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aksine etki yapar. Bu inhibitör transmitterler postsinaptik membranın hiperpolarizasyonuna sebep olurlar (Hücre içi negatiflikte artış).</a:t>
            </a:r>
          </a:p>
          <a:p>
            <a:pPr algn="just" eaLnBrk="1" hangingPunct="1">
              <a:lnSpc>
                <a:spcPct val="150000"/>
              </a:lnSpc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tr-TR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Membranın bu hiperpolarizasyonuna inhibe edici postsinaptik potansiyel denir.</a:t>
            </a:r>
          </a:p>
          <a:p>
            <a:pPr algn="just" eaLnBrk="1" hangingPunct="1">
              <a:lnSpc>
                <a:spcPct val="150000"/>
              </a:lnSpc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tr-T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Bunun sonucunda nörondinlenik membran potansiyelini daha negatif duruma getirir, alınan değer eşikten daha uzaktır ve depolarizasyona direnç gösterir. </a:t>
            </a:r>
          </a:p>
        </p:txBody>
      </p:sp>
    </p:spTree>
    <p:extLst>
      <p:ext uri="{BB962C8B-B14F-4D97-AF65-F5344CB8AC3E}">
        <p14:creationId xmlns:p14="http://schemas.microsoft.com/office/powerpoint/2010/main" val="26310400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4" name="Rectangle 3">
            <a:extLst>
              <a:ext uri="{FF2B5EF4-FFF2-40B4-BE49-F238E27FC236}">
                <a16:creationId xmlns:a16="http://schemas.microsoft.com/office/drawing/2014/main" id="{1D0D929B-33B6-48CD-9314-A1096EA04E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925266"/>
              </p:ext>
            </p:extLst>
          </p:nvPr>
        </p:nvGraphicFramePr>
        <p:xfrm>
          <a:off x="899592" y="502443"/>
          <a:ext cx="7571184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215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332656"/>
            <a:ext cx="8424936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tr-T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Nöron </a:t>
            </a:r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membranı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tr-TR" dirty="0"/>
              <a:t> </a:t>
            </a:r>
            <a:r>
              <a:rPr lang="tr-TR" sz="2400" dirty="0">
                <a:latin typeface="Comic Sans MS" pitchFamily="66" charset="0"/>
              </a:rPr>
              <a:t>Bütün </a:t>
            </a:r>
            <a:r>
              <a:rPr lang="tr-TR" sz="2400" dirty="0" err="1">
                <a:latin typeface="Comic Sans MS" pitchFamily="66" charset="0"/>
              </a:rPr>
              <a:t>ökaryotik</a:t>
            </a:r>
            <a:r>
              <a:rPr lang="tr-TR" sz="2400" dirty="0">
                <a:latin typeface="Comic Sans MS" pitchFamily="66" charset="0"/>
              </a:rPr>
              <a:t> hücre </a:t>
            </a:r>
            <a:r>
              <a:rPr lang="tr-TR" sz="2400" dirty="0" err="1">
                <a:latin typeface="Comic Sans MS" pitchFamily="66" charset="0"/>
              </a:rPr>
              <a:t>membranlarının</a:t>
            </a:r>
            <a:r>
              <a:rPr lang="tr-TR" sz="2400" dirty="0">
                <a:latin typeface="Comic Sans MS" pitchFamily="66" charset="0"/>
              </a:rPr>
              <a:t> iç tarafı ile dış tarafı arasında, iç taraf dış tarafa göre elektronegatif olmak üzere </a:t>
            </a:r>
            <a:r>
              <a:rPr lang="tr-TR" sz="2400" b="1" u="sng" dirty="0">
                <a:solidFill>
                  <a:srgbClr val="7030A0"/>
                </a:solidFill>
                <a:latin typeface="Comic Sans MS" pitchFamily="66" charset="0"/>
              </a:rPr>
              <a:t>70 </a:t>
            </a:r>
            <a:r>
              <a:rPr lang="tr-TR" sz="2400" b="1" u="sng" dirty="0" err="1">
                <a:solidFill>
                  <a:srgbClr val="7030A0"/>
                </a:solidFill>
                <a:latin typeface="Comic Sans MS" pitchFamily="66" charset="0"/>
              </a:rPr>
              <a:t>mV</a:t>
            </a:r>
            <a:r>
              <a:rPr lang="tr-TR" sz="2400" b="1" u="sng" dirty="0">
                <a:solidFill>
                  <a:srgbClr val="7030A0"/>
                </a:solidFill>
                <a:latin typeface="Comic Sans MS" pitchFamily="66" charset="0"/>
              </a:rPr>
              <a:t> kadar potansiyel farkı vardır.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tr-TR" sz="2400" dirty="0">
                <a:latin typeface="Comic Sans MS" pitchFamily="66" charset="0"/>
              </a:rPr>
              <a:t>Bu, </a:t>
            </a:r>
            <a:r>
              <a:rPr lang="tr-TR" sz="2400" dirty="0" err="1">
                <a:latin typeface="Comic Sans MS" pitchFamily="66" charset="0"/>
              </a:rPr>
              <a:t>membranın</a:t>
            </a:r>
            <a:r>
              <a:rPr lang="tr-TR" sz="2400" dirty="0">
                <a:latin typeface="Comic Sans MS" pitchFamily="66" charset="0"/>
              </a:rPr>
              <a:t> iki tarafında anyon ve katyonların asimetrik dağılımının sonucudur. Hücre </a:t>
            </a:r>
            <a:r>
              <a:rPr lang="tr-TR" sz="2400" dirty="0" err="1">
                <a:latin typeface="Comic Sans MS" pitchFamily="66" charset="0"/>
              </a:rPr>
              <a:t>membranının</a:t>
            </a:r>
            <a:r>
              <a:rPr lang="tr-TR" sz="2400" dirty="0">
                <a:latin typeface="Comic Sans MS" pitchFamily="66" charset="0"/>
              </a:rPr>
              <a:t> iki tarafında anyon ve katyonların asimetrik dağılımından çeşitli faktörler sorumludur. </a:t>
            </a:r>
          </a:p>
          <a:p>
            <a:pPr algn="just"/>
            <a:endParaRPr lang="tr-T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00" y="4945757"/>
            <a:ext cx="7200800" cy="19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6800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116632"/>
            <a:ext cx="87129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>
                <a:ln w="1905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Oluşan Aksiyon Potansiyelinin (İmpulsun) İletilmesi</a:t>
            </a:r>
            <a:br>
              <a:rPr lang="tr-TR" sz="2800" dirty="0"/>
            </a:br>
            <a:endParaRPr lang="tr-TR" sz="2800" b="1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https://lh6.googleusercontent.com/C9pVLpKpmpTvL7nOdsaQzCI8qieGoh8Y7Mfm6qAUhzNbKGwP7wv3exHrz73y8trsNBs27KTTvigbZEW9LVe221z12biNAvfHeZwPAJFUkZItdMh-Onua5bvNZa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700808"/>
            <a:ext cx="803930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3528" y="3674055"/>
            <a:ext cx="85689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200" dirty="0">
                <a:latin typeface="Comic Sans MS" panose="030F0702030302020204" pitchFamily="66" charset="0"/>
              </a:rPr>
              <a:t>Vücutta sinir impulsunun iletimi genellikle tek yönlüdür.</a:t>
            </a:r>
          </a:p>
          <a:p>
            <a:pPr algn="just">
              <a:lnSpc>
                <a:spcPct val="150000"/>
              </a:lnSpc>
            </a:pPr>
            <a:r>
              <a:rPr lang="tr-TR" sz="2200" dirty="0">
                <a:latin typeface="Comic Sans MS" panose="030F0702030302020204" pitchFamily="66" charset="0"/>
              </a:rPr>
              <a:t>Aslında bir akson orta kısmından uyarıldığında, impuls her iki yöne birden gider ancak, </a:t>
            </a:r>
            <a:r>
              <a:rPr lang="tr-TR" sz="2200" b="1" i="1" dirty="0">
                <a:solidFill>
                  <a:srgbClr val="CA3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terminal uçta </a:t>
            </a:r>
            <a:r>
              <a:rPr lang="tr-TR" sz="2200" dirty="0">
                <a:latin typeface="Comic Sans MS" panose="030F0702030302020204" pitchFamily="66" charset="0"/>
              </a:rPr>
              <a:t>sinaptik ileti ile başka dokulara iletilmesi mümkün iken; </a:t>
            </a:r>
            <a:r>
              <a:rPr lang="tr-TR" sz="2200" b="1" i="1" dirty="0">
                <a:solidFill>
                  <a:srgbClr val="CA3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hücre soması ve dendritlere</a:t>
            </a:r>
            <a:r>
              <a:rPr lang="tr-TR" sz="2200" dirty="0">
                <a:latin typeface="Comic Sans MS" panose="030F0702030302020204" pitchFamily="66" charset="0"/>
              </a:rPr>
              <a:t> ulaşan aksiyon potansiyelinin buradan başka hücreye geçmesi mümkün değildir ve </a:t>
            </a:r>
            <a:r>
              <a:rPr lang="tr-TR" sz="2200" u="sng" dirty="0">
                <a:latin typeface="Comic Sans MS" panose="030F0702030302020204" pitchFamily="66" charset="0"/>
              </a:rPr>
              <a:t>impuls burada söner</a:t>
            </a:r>
            <a:r>
              <a:rPr lang="tr-TR" sz="22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5736" y="1167135"/>
            <a:ext cx="5182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tr-T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Ortodromik</a:t>
            </a:r>
            <a:r>
              <a:rPr lang="tr-T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 Antidromik İleti</a:t>
            </a:r>
          </a:p>
        </p:txBody>
      </p:sp>
    </p:spTree>
    <p:extLst>
      <p:ext uri="{BB962C8B-B14F-4D97-AF65-F5344CB8AC3E}">
        <p14:creationId xmlns:p14="http://schemas.microsoft.com/office/powerpoint/2010/main" val="29028440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268760"/>
            <a:ext cx="77048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Buna göre, akson terminaline doğru olan impuls iletimine </a:t>
            </a:r>
            <a:r>
              <a:rPr lang="tr-TR" sz="2400" b="1" dirty="0">
                <a:solidFill>
                  <a:srgbClr val="CA3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ortodromik ileti</a:t>
            </a:r>
            <a:r>
              <a:rPr lang="tr-TR" sz="2400" dirty="0">
                <a:latin typeface="Comic Sans MS" panose="030F0702030302020204" pitchFamily="66" charset="0"/>
              </a:rPr>
              <a:t>; aksondan soma’ya doğru, ters yönde olan impuls iletimine </a:t>
            </a:r>
            <a:r>
              <a:rPr lang="tr-T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antidromik ileti</a:t>
            </a:r>
            <a:r>
              <a:rPr lang="tr-T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tr-TR" sz="2400" dirty="0">
                <a:latin typeface="Comic Sans MS" panose="030F0702030302020204" pitchFamily="66" charset="0"/>
              </a:rPr>
              <a:t>denir. </a:t>
            </a:r>
          </a:p>
          <a:p>
            <a:pPr algn="just" fontAlgn="base"/>
            <a:endParaRPr lang="tr-TR" sz="2400" dirty="0">
              <a:latin typeface="Comic Sans MS" panose="030F0702030302020204" pitchFamily="66" charset="0"/>
            </a:endParaRPr>
          </a:p>
          <a:p>
            <a:pPr algn="just" fontAlgn="base"/>
            <a:r>
              <a:rPr lang="tr-TR" sz="2400" dirty="0">
                <a:latin typeface="Comic Sans MS" panose="030F0702030302020204" pitchFamily="66" charset="0"/>
              </a:rPr>
              <a:t>Normalde canlıda nöronal iletinin yönü </a:t>
            </a:r>
            <a:r>
              <a:rPr lang="tr-TR" sz="2400" b="1" dirty="0">
                <a:latin typeface="Comic Sans MS" panose="030F0702030302020204" pitchFamily="66" charset="0"/>
              </a:rPr>
              <a:t>ortodromiktir!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80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332656"/>
            <a:ext cx="8280920" cy="281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tr-TR" sz="2000" dirty="0">
                <a:latin typeface="Comic Sans MS" panose="030F0702030302020204" pitchFamily="66" charset="0"/>
              </a:rPr>
              <a:t>Akson tepeciğinden başlayan bir aksiyon potansiyeli (depolarizasyon dalgası veya impuls), eğer sinir myelinli ise, bir sonraki ranvier boğumuna, sinir myelinsiz ise hemen bitişik bölgeye yayılır.</a:t>
            </a:r>
          </a:p>
          <a:p>
            <a:pPr algn="just" fontAlgn="base">
              <a:lnSpc>
                <a:spcPct val="150000"/>
              </a:lnSpc>
            </a:pPr>
            <a:endParaRPr lang="tr-TR" sz="2000" dirty="0">
              <a:latin typeface="Comic Sans MS" panose="030F0702030302020204" pitchFamily="66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tr-TR" sz="2000" dirty="0">
                <a:latin typeface="Comic Sans MS" panose="030F0702030302020204" pitchFamily="66" charset="0"/>
              </a:rPr>
              <a:t>Belirli bir yönde ilerleyen aksiyon potansiyeli ise hiçbir zaman geriye yönelmez → çünkü geride kalan voltaj-kapılı Na</a:t>
            </a:r>
            <a:r>
              <a:rPr lang="tr-TR" sz="2000" baseline="30000" dirty="0">
                <a:latin typeface="Comic Sans MS" panose="030F0702030302020204" pitchFamily="66" charset="0"/>
              </a:rPr>
              <a:t>+</a:t>
            </a:r>
            <a:r>
              <a:rPr lang="tr-TR" sz="2000" dirty="0">
                <a:latin typeface="Comic Sans MS" panose="030F0702030302020204" pitchFamily="66" charset="0"/>
              </a:rPr>
              <a:t> kanalları </a:t>
            </a:r>
            <a:r>
              <a:rPr lang="tr-TR" sz="2000" b="1" dirty="0">
                <a:latin typeface="Comic Sans MS" panose="030F0702030302020204" pitchFamily="66" charset="0"/>
              </a:rPr>
              <a:t>inaktiftir</a:t>
            </a:r>
            <a:r>
              <a:rPr lang="tr-TR" sz="2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266" name="Picture 2" descr="https://lh6.googleusercontent.com/8wtHydNRMhU0s-35SYNttjC0ujssMFQsRkPaNwQseyFIV3z8THc7-DOWWiCuQwoXe-8scBWBPHuGBe3jo4Ex4-bEMt_LyoQ1kpqgkeNblhdNullc37y744NQhI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3041"/>
            <a:ext cx="8280920" cy="37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940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6498" y="212776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tr-TR" sz="2800" b="1" dirty="0">
                <a:solidFill>
                  <a:srgbClr val="CA3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Saltatorik (Sıçrayıcı) İleti </a:t>
            </a:r>
            <a:endParaRPr lang="tr-TR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538" y="1009184"/>
            <a:ext cx="8064896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Miyelinli nöron aksonlarında aksiyon potansiyelinin iletim şekline </a:t>
            </a:r>
            <a:r>
              <a:rPr lang="tr-TR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saltatorik ileti </a:t>
            </a:r>
            <a:r>
              <a:rPr lang="tr-TR" sz="2400" dirty="0">
                <a:latin typeface="Comic Sans MS" panose="030F0702030302020204" pitchFamily="66" charset="0"/>
              </a:rPr>
              <a:t>denir.</a:t>
            </a: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4"/>
          <a:stretch>
            <a:fillRect/>
          </a:stretch>
        </p:blipFill>
        <p:spPr bwMode="auto">
          <a:xfrm>
            <a:off x="489148" y="2498410"/>
            <a:ext cx="8115300" cy="388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3081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8857" y="6350168"/>
            <a:ext cx="3126177" cy="461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Normal ve Saltatorik İleti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9" y="116632"/>
            <a:ext cx="8424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tr-TR" sz="2400" dirty="0">
                <a:latin typeface="Comic Sans MS" panose="030F0702030302020204" pitchFamily="66" charset="0"/>
              </a:rPr>
              <a:t>Miyelin  etkili bir yalıtkan (lipid içeriği iyon difüzyonuna izin vermez) olduğundan depolarizan akımın miyelin kılıf üzerinde oluşumuna izin vermez.  Böylece depolarizasyon akımı bir Ranvier boğumundan diğerine atlar.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4956"/>
            <a:ext cx="8640960" cy="392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505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lh5.googleusercontent.com/UUpGaxy21YhPfLmknGfDHau4i8l8l-0Dy-buAI-iabTWUq7WwnKrlUpjXiUvVdUpKmtIeO4vQU0wSMBe08Cn9s8LI0_a4_u6d5si29IVygY0BFbIPixCs3F6Ey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13176"/>
            <a:ext cx="424847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188640"/>
            <a:ext cx="82809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tr-TR" sz="2200" dirty="0">
                <a:latin typeface="Comic Sans MS" panose="030F0702030302020204" pitchFamily="66" charset="0"/>
              </a:rPr>
              <a:t>Miyelinsiz aksonlarda, aksiyon potansiyelinin yayılımı sırasında, tüm akson boyunca homojen yerleşim gösteren voltaj-kapılı kanalların sırasıyla açılması gerekmektedir. Sonuç olarak;</a:t>
            </a:r>
          </a:p>
          <a:p>
            <a:pPr algn="just" fontAlgn="base">
              <a:lnSpc>
                <a:spcPct val="150000"/>
              </a:lnSpc>
            </a:pPr>
            <a:br>
              <a:rPr lang="tr-TR" sz="2200" dirty="0">
                <a:latin typeface="Comic Sans MS" panose="030F0702030302020204" pitchFamily="66" charset="0"/>
              </a:rPr>
            </a:br>
            <a:r>
              <a:rPr lang="tr-TR" sz="2200" dirty="0">
                <a:latin typeface="Comic Sans MS" panose="030F0702030302020204" pitchFamily="66" charset="0"/>
              </a:rPr>
              <a:t>1. </a:t>
            </a:r>
            <a:r>
              <a:rPr lang="tr-TR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Çok fazla sayıda kanalın açılması zaman alır ve ileti hızı yavaşlar.</a:t>
            </a:r>
          </a:p>
          <a:p>
            <a:pPr algn="just">
              <a:lnSpc>
                <a:spcPct val="150000"/>
              </a:lnSpc>
            </a:pPr>
            <a:br>
              <a:rPr lang="tr-TR" sz="2200" dirty="0">
                <a:latin typeface="Comic Sans MS" panose="030F0702030302020204" pitchFamily="66" charset="0"/>
              </a:rPr>
            </a:br>
            <a:r>
              <a:rPr lang="tr-TR" sz="2200" dirty="0">
                <a:latin typeface="Comic Sans MS" panose="030F0702030302020204" pitchFamily="66" charset="0"/>
              </a:rPr>
              <a:t>2. </a:t>
            </a:r>
            <a:r>
              <a:rPr lang="tr-TR" sz="2200" dirty="0">
                <a:solidFill>
                  <a:srgbClr val="CA3A97"/>
                </a:solidFill>
                <a:latin typeface="Comic Sans MS" panose="030F0702030302020204" pitchFamily="66" charset="0"/>
              </a:rPr>
              <a:t>Çok fazla sayıda kanalın açılmasıyla çok fazla Na</a:t>
            </a:r>
            <a:r>
              <a:rPr lang="tr-TR" sz="2200" baseline="30000" dirty="0">
                <a:solidFill>
                  <a:srgbClr val="CA3A97"/>
                </a:solidFill>
                <a:latin typeface="Comic Sans MS" panose="030F0702030302020204" pitchFamily="66" charset="0"/>
              </a:rPr>
              <a:t>+ </a:t>
            </a:r>
            <a:r>
              <a:rPr lang="tr-TR" sz="2200" dirty="0">
                <a:solidFill>
                  <a:srgbClr val="CA3A97"/>
                </a:solidFill>
                <a:latin typeface="Comic Sans MS" panose="030F0702030302020204" pitchFamily="66" charset="0"/>
              </a:rPr>
              <a:t>girişi, çok fazla K</a:t>
            </a:r>
            <a:r>
              <a:rPr lang="tr-TR" sz="2200" baseline="30000" dirty="0">
                <a:solidFill>
                  <a:srgbClr val="CA3A97"/>
                </a:solidFill>
                <a:latin typeface="Comic Sans MS" panose="030F0702030302020204" pitchFamily="66" charset="0"/>
              </a:rPr>
              <a:t>+</a:t>
            </a:r>
            <a:r>
              <a:rPr lang="tr-TR" sz="2200" dirty="0">
                <a:solidFill>
                  <a:srgbClr val="CA3A97"/>
                </a:solidFill>
                <a:latin typeface="Comic Sans MS" panose="030F0702030302020204" pitchFamily="66" charset="0"/>
              </a:rPr>
              <a:t> çıkışı olur ve Na</a:t>
            </a:r>
            <a:r>
              <a:rPr lang="tr-TR" sz="2200" baseline="30000" dirty="0">
                <a:solidFill>
                  <a:srgbClr val="CA3A97"/>
                </a:solidFill>
                <a:latin typeface="Comic Sans MS" panose="030F0702030302020204" pitchFamily="66" charset="0"/>
              </a:rPr>
              <a:t>+</a:t>
            </a:r>
            <a:r>
              <a:rPr lang="tr-TR" sz="2200" dirty="0">
                <a:solidFill>
                  <a:srgbClr val="CA3A97"/>
                </a:solidFill>
                <a:latin typeface="Comic Sans MS" panose="030F0702030302020204" pitchFamily="66" charset="0"/>
              </a:rPr>
              <a:t>/K</a:t>
            </a:r>
            <a:r>
              <a:rPr lang="tr-TR" sz="2200" baseline="30000" dirty="0">
                <a:solidFill>
                  <a:srgbClr val="CA3A97"/>
                </a:solidFill>
                <a:latin typeface="Comic Sans MS" panose="030F0702030302020204" pitchFamily="66" charset="0"/>
              </a:rPr>
              <a:t>+</a:t>
            </a:r>
            <a:r>
              <a:rPr lang="tr-TR" sz="2200" dirty="0">
                <a:solidFill>
                  <a:srgbClr val="CA3A97"/>
                </a:solidFill>
                <a:latin typeface="Comic Sans MS" panose="030F0702030302020204" pitchFamily="66" charset="0"/>
              </a:rPr>
              <a:t> ATPaz pompası daha fazla çalışmak zorunda kalarak daha fazla enerji harcanır.</a:t>
            </a:r>
          </a:p>
        </p:txBody>
      </p:sp>
    </p:spTree>
    <p:extLst>
      <p:ext uri="{BB962C8B-B14F-4D97-AF65-F5344CB8AC3E}">
        <p14:creationId xmlns:p14="http://schemas.microsoft.com/office/powerpoint/2010/main" val="33393512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548680"/>
            <a:ext cx="806489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b="1" i="1" u="sng" dirty="0">
                <a:solidFill>
                  <a:srgbClr val="BC00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MİYELİN</a:t>
            </a:r>
            <a:r>
              <a:rPr lang="tr-TR" sz="2200" dirty="0">
                <a:latin typeface="Comic Sans MS" panose="030F0702030302020204" pitchFamily="66" charset="0"/>
              </a:rPr>
              <a:t>;</a:t>
            </a:r>
          </a:p>
          <a:p>
            <a:pPr algn="just">
              <a:lnSpc>
                <a:spcPct val="150000"/>
              </a:lnSpc>
            </a:pPr>
            <a:endParaRPr lang="tr-TR" sz="2200" dirty="0">
              <a:latin typeface="Comic Sans MS" panose="030F0702030302020204" pitchFamily="66" charset="0"/>
            </a:endParaRPr>
          </a:p>
          <a:p>
            <a:pPr marL="342900" indent="-342900" algn="just" fontAlgn="base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Comic Sans MS" panose="030F0702030302020204" pitchFamily="66" charset="0"/>
              </a:rPr>
              <a:t>Akson üzerinde 5-50 kat daha hızlı aksiyon potansiyeli iletimi sağlar (atlaya atlaya gittiği için kısa sürede büyük mesafeler katetmeyi sağlar.)</a:t>
            </a:r>
          </a:p>
          <a:p>
            <a:pPr marL="342900" indent="-342900" algn="just" fontAlgn="base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tr-TR" sz="2400" dirty="0">
              <a:latin typeface="Comic Sans MS" panose="030F0702030302020204" pitchFamily="66" charset="0"/>
            </a:endParaRPr>
          </a:p>
          <a:p>
            <a:pPr marL="342900" indent="-342900" algn="just" fontAlgn="base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latin typeface="Comic Sans MS" panose="030F0702030302020204" pitchFamily="66" charset="0"/>
              </a:rPr>
              <a:t>Nöron için daha az enerji (ATP) harcaması sağlayarak enerjiden tasarruf elde edilir.</a:t>
            </a:r>
          </a:p>
        </p:txBody>
      </p:sp>
    </p:spTree>
    <p:extLst>
      <p:ext uri="{BB962C8B-B14F-4D97-AF65-F5344CB8AC3E}">
        <p14:creationId xmlns:p14="http://schemas.microsoft.com/office/powerpoint/2010/main" val="22987548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707904" cy="276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260648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tr-TR" sz="2400" dirty="0">
                <a:latin typeface="Comic Sans MS" panose="030F0702030302020204" pitchFamily="66" charset="0"/>
              </a:rPr>
              <a:t>Nöron membranı üzerinde herhangi bir noktada meydana gelen potansiyeller çok küçük mesafeler boyunca yayılır. Yayılım sırasında potansiyel giderek küçülür ve en sonunda yok olur. </a:t>
            </a:r>
          </a:p>
          <a:p>
            <a:pPr algn="just" fontAlgn="base"/>
            <a:br>
              <a:rPr lang="tr-TR" sz="2400" dirty="0">
                <a:latin typeface="Comic Sans MS" panose="030F0702030302020204" pitchFamily="66" charset="0"/>
              </a:rPr>
            </a:br>
            <a:r>
              <a:rPr lang="tr-TR" sz="2400" dirty="0">
                <a:latin typeface="Comic Sans MS" panose="030F0702030302020204" pitchFamily="66" charset="0"/>
              </a:rPr>
              <a:t>Sinir iletileri nöron aksonları boyunca hiç azalmadan akson terminalinde kadar iletilmek zorundadır. Aksi halde sinir iletisi bir nörondan diğerine aktarılamaz. </a:t>
            </a:r>
          </a:p>
          <a:p>
            <a:pPr algn="just" fontAlgn="base"/>
            <a:br>
              <a:rPr lang="tr-TR" sz="2400" dirty="0">
                <a:latin typeface="Comic Sans MS" panose="030F0702030302020204" pitchFamily="66" charset="0"/>
              </a:rPr>
            </a:br>
            <a:r>
              <a:rPr lang="tr-TR" sz="2400" dirty="0">
                <a:latin typeface="Comic Sans MS" panose="030F0702030302020204" pitchFamily="66" charset="0"/>
              </a:rPr>
              <a:t>Aksiyon potansiyelinin sürdürülebilmesi ise enerji gerektirir. (Na</a:t>
            </a:r>
            <a:r>
              <a:rPr lang="tr-TR" sz="2400" baseline="30000" dirty="0">
                <a:latin typeface="Comic Sans MS" panose="030F0702030302020204" pitchFamily="66" charset="0"/>
              </a:rPr>
              <a:t>+</a:t>
            </a:r>
            <a:r>
              <a:rPr lang="tr-TR" sz="2400" dirty="0">
                <a:latin typeface="Comic Sans MS" panose="030F0702030302020204" pitchFamily="66" charset="0"/>
              </a:rPr>
              <a:t>/K</a:t>
            </a:r>
            <a:r>
              <a:rPr lang="tr-TR" sz="2400" baseline="30000" dirty="0">
                <a:latin typeface="Comic Sans MS" panose="030F0702030302020204" pitchFamily="66" charset="0"/>
              </a:rPr>
              <a:t>+</a:t>
            </a:r>
            <a:r>
              <a:rPr lang="tr-TR" sz="2400" dirty="0">
                <a:latin typeface="Comic Sans MS" panose="030F0702030302020204" pitchFamily="66" charset="0"/>
              </a:rPr>
              <a:t> ATPaz pompası)</a:t>
            </a:r>
          </a:p>
        </p:txBody>
      </p:sp>
    </p:spTree>
    <p:extLst>
      <p:ext uri="{BB962C8B-B14F-4D97-AF65-F5344CB8AC3E}">
        <p14:creationId xmlns:p14="http://schemas.microsoft.com/office/powerpoint/2010/main" val="2782355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11560" y="692696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</a:rPr>
              <a:t>Hücre </a:t>
            </a:r>
            <a:r>
              <a:rPr lang="tr-TR" sz="2400" dirty="0" err="1">
                <a:latin typeface="Comic Sans MS" pitchFamily="66" charset="0"/>
              </a:rPr>
              <a:t>membranının</a:t>
            </a:r>
            <a:r>
              <a:rPr lang="tr-TR" sz="2400" dirty="0">
                <a:latin typeface="Comic Sans MS" pitchFamily="66" charset="0"/>
              </a:rPr>
              <a:t> iki tarafında anyon ve katyonların asimetrik dağılımından ve dolayısıyla </a:t>
            </a:r>
            <a:r>
              <a:rPr lang="tr-TR" sz="2400" b="1" u="sng" dirty="0" err="1">
                <a:solidFill>
                  <a:srgbClr val="7030A0"/>
                </a:solidFill>
                <a:latin typeface="Comic Sans MS" pitchFamily="66" charset="0"/>
              </a:rPr>
              <a:t>membranın</a:t>
            </a:r>
            <a:r>
              <a:rPr lang="tr-TR" sz="2400" b="1" u="sng" dirty="0">
                <a:solidFill>
                  <a:srgbClr val="7030A0"/>
                </a:solidFill>
                <a:latin typeface="Comic Sans MS" pitchFamily="66" charset="0"/>
              </a:rPr>
              <a:t> iki tarafındaki potansiyel farkından sorumlu faktörlerden en önemlisi plazma </a:t>
            </a:r>
            <a:r>
              <a:rPr lang="tr-TR" sz="2400" b="1" u="sng" dirty="0" err="1">
                <a:solidFill>
                  <a:srgbClr val="7030A0"/>
                </a:solidFill>
                <a:latin typeface="Comic Sans MS" pitchFamily="66" charset="0"/>
              </a:rPr>
              <a:t>membranlarının</a:t>
            </a:r>
            <a:r>
              <a:rPr lang="tr-TR" sz="2400" b="1" u="sng" dirty="0">
                <a:solidFill>
                  <a:srgbClr val="7030A0"/>
                </a:solidFill>
                <a:latin typeface="Comic Sans MS" pitchFamily="66" charset="0"/>
              </a:rPr>
              <a:t> K</a:t>
            </a:r>
            <a:r>
              <a:rPr lang="tr-TR" sz="2400" b="1" u="sng" baseline="30000" dirty="0">
                <a:solidFill>
                  <a:srgbClr val="7030A0"/>
                </a:solidFill>
                <a:latin typeface="Comic Sans MS" pitchFamily="66" charset="0"/>
              </a:rPr>
              <a:t>+ </a:t>
            </a:r>
            <a:r>
              <a:rPr lang="tr-TR" sz="2400" b="1" u="sng" dirty="0">
                <a:solidFill>
                  <a:srgbClr val="7030A0"/>
                </a:solidFill>
                <a:latin typeface="Comic Sans MS" pitchFamily="66" charset="0"/>
              </a:rPr>
              <a:t>iyonlarına geçirgenliğinin </a:t>
            </a:r>
            <a:r>
              <a:rPr lang="tr-TR" sz="2400" b="1" u="sng" dirty="0" err="1">
                <a:solidFill>
                  <a:srgbClr val="7030A0"/>
                </a:solidFill>
                <a:latin typeface="Comic Sans MS" pitchFamily="66" charset="0"/>
              </a:rPr>
              <a:t>Na</a:t>
            </a:r>
            <a:r>
              <a:rPr lang="tr-TR" sz="2400" b="1" u="sng" baseline="30000" dirty="0">
                <a:solidFill>
                  <a:srgbClr val="7030A0"/>
                </a:solidFill>
                <a:latin typeface="Comic Sans MS" pitchFamily="66" charset="0"/>
              </a:rPr>
              <a:t>+ </a:t>
            </a:r>
            <a:r>
              <a:rPr lang="tr-TR" sz="2400" b="1" u="sng" dirty="0">
                <a:solidFill>
                  <a:srgbClr val="7030A0"/>
                </a:solidFill>
                <a:latin typeface="Comic Sans MS" pitchFamily="66" charset="0"/>
              </a:rPr>
              <a:t>iyonlarına geçirgenliğinden 20 kat daha fazla olmasıdır.</a:t>
            </a:r>
          </a:p>
          <a:p>
            <a:pPr algn="just">
              <a:lnSpc>
                <a:spcPct val="150000"/>
              </a:lnSpc>
            </a:pPr>
            <a:endParaRPr lang="tr-TR" sz="2400" dirty="0">
              <a:latin typeface="Comic Sans MS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tr-TR" sz="2400" dirty="0">
                <a:latin typeface="Comic Sans MS" pitchFamily="66" charset="0"/>
              </a:rPr>
              <a:t> Hücre </a:t>
            </a:r>
            <a:r>
              <a:rPr lang="tr-TR" sz="2400" dirty="0" err="1">
                <a:latin typeface="Comic Sans MS" pitchFamily="66" charset="0"/>
              </a:rPr>
              <a:t>membranında</a:t>
            </a:r>
            <a:r>
              <a:rPr lang="tr-TR" sz="2400" dirty="0">
                <a:latin typeface="Comic Sans MS" pitchFamily="66" charset="0"/>
              </a:rPr>
              <a:t> bulunan sodyum pompası </a:t>
            </a:r>
            <a:r>
              <a:rPr lang="tr-TR" sz="2400" b="1" dirty="0">
                <a:latin typeface="Comic Sans MS" pitchFamily="66" charset="0"/>
              </a:rPr>
              <a:t>(Mg</a:t>
            </a:r>
            <a:r>
              <a:rPr lang="tr-TR" sz="2400" b="1" baseline="30000" dirty="0">
                <a:latin typeface="Comic Sans MS" pitchFamily="66" charset="0"/>
              </a:rPr>
              <a:t>2+</a:t>
            </a:r>
            <a:r>
              <a:rPr lang="tr-TR" sz="2400" b="1" dirty="0">
                <a:latin typeface="Comic Sans MS" pitchFamily="66" charset="0"/>
              </a:rPr>
              <a:t>-bağımlı </a:t>
            </a:r>
            <a:r>
              <a:rPr lang="tr-TR" sz="2400" b="1" dirty="0" err="1">
                <a:latin typeface="Comic Sans MS" pitchFamily="66" charset="0"/>
              </a:rPr>
              <a:t>Na</a:t>
            </a:r>
            <a:r>
              <a:rPr lang="tr-TR" sz="2400" b="1" baseline="30000" dirty="0">
                <a:latin typeface="Comic Sans MS" pitchFamily="66" charset="0"/>
              </a:rPr>
              <a:t>+</a:t>
            </a:r>
            <a:r>
              <a:rPr lang="tr-TR" sz="2400" b="1" dirty="0">
                <a:latin typeface="Comic Sans MS" pitchFamily="66" charset="0"/>
              </a:rPr>
              <a:t>/K</a:t>
            </a:r>
            <a:r>
              <a:rPr lang="tr-TR" sz="2400" b="1" baseline="30000" dirty="0">
                <a:latin typeface="Comic Sans MS" pitchFamily="66" charset="0"/>
              </a:rPr>
              <a:t>+</a:t>
            </a:r>
            <a:r>
              <a:rPr lang="tr-TR" sz="2400" b="1" dirty="0">
                <a:latin typeface="Comic Sans MS" pitchFamily="66" charset="0"/>
              </a:rPr>
              <a:t>-</a:t>
            </a:r>
            <a:r>
              <a:rPr lang="tr-TR" sz="2400" b="1" dirty="0" err="1">
                <a:latin typeface="Comic Sans MS" pitchFamily="66" charset="0"/>
              </a:rPr>
              <a:t>ATPaz</a:t>
            </a:r>
            <a:r>
              <a:rPr lang="tr-TR" sz="2400" b="1" dirty="0">
                <a:latin typeface="Comic Sans MS" pitchFamily="66" charset="0"/>
              </a:rPr>
              <a:t>) </a:t>
            </a:r>
            <a:r>
              <a:rPr lang="tr-TR" sz="2400" dirty="0">
                <a:latin typeface="Comic Sans MS" pitchFamily="66" charset="0"/>
              </a:rPr>
              <a:t>bu faktörlerden bir başka önemli olanıdır. </a:t>
            </a:r>
          </a:p>
        </p:txBody>
      </p:sp>
    </p:spTree>
    <p:extLst>
      <p:ext uri="{BB962C8B-B14F-4D97-AF65-F5344CB8AC3E}">
        <p14:creationId xmlns:p14="http://schemas.microsoft.com/office/powerpoint/2010/main" val="370832981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2412</Words>
  <Application>Microsoft Macintosh PowerPoint</Application>
  <PresentationFormat>Ekran Gösterisi (4:3)</PresentationFormat>
  <Paragraphs>245</Paragraphs>
  <Slides>87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87</vt:i4>
      </vt:variant>
    </vt:vector>
  </HeadingPairs>
  <TitlesOfParts>
    <vt:vector size="97" baseType="lpstr">
      <vt:lpstr>Arial</vt:lpstr>
      <vt:lpstr>Calibri</vt:lpstr>
      <vt:lpstr>Comic Sans MS</vt:lpstr>
      <vt:lpstr>Courier New</vt:lpstr>
      <vt:lpstr>Georgia</vt:lpstr>
      <vt:lpstr>Symbol</vt:lpstr>
      <vt:lpstr>Times New Roman</vt:lpstr>
      <vt:lpstr>Verdana</vt:lpstr>
      <vt:lpstr>Wingdings</vt:lpstr>
      <vt:lpstr>Ofis Teması</vt:lpstr>
      <vt:lpstr>PowerPoint Sunusu</vt:lpstr>
      <vt:lpstr>PowerPoint Sunusu</vt:lpstr>
      <vt:lpstr>PowerPoint Sunusu</vt:lpstr>
      <vt:lpstr>PowerPoint Sunusu</vt:lpstr>
      <vt:lpstr>Membran potansiyeli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İstirahat membran potansiyeli</vt:lpstr>
      <vt:lpstr>PowerPoint Sunusu</vt:lpstr>
      <vt:lpstr>İstirahat potansiyeli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Nörotransmitterler ve Sinaptik İletim</vt:lpstr>
      <vt:lpstr>PowerPoint Sunusu</vt:lpstr>
      <vt:lpstr>PowerPoint Sunusu</vt:lpstr>
      <vt:lpstr>PowerPoint Sunusu</vt:lpstr>
      <vt:lpstr>PowerPoint Sunusu</vt:lpstr>
      <vt:lpstr>Sinapslarda iletim</vt:lpstr>
      <vt:lpstr>Sinapslarda İletim</vt:lpstr>
      <vt:lpstr>PowerPoint Sunusu</vt:lpstr>
      <vt:lpstr>Sinaps İletimi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Sinaps İletimi</vt:lpstr>
      <vt:lpstr>Sinaps İletimi</vt:lpstr>
      <vt:lpstr>Zamansal ve Uzamsal Sumasyon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emrah şefik abamor</dc:creator>
  <cp:lastModifiedBy>emrah şefik abamor</cp:lastModifiedBy>
  <cp:revision>6</cp:revision>
  <dcterms:created xsi:type="dcterms:W3CDTF">2020-10-26T21:10:45Z</dcterms:created>
  <dcterms:modified xsi:type="dcterms:W3CDTF">2020-10-27T10:10:33Z</dcterms:modified>
</cp:coreProperties>
</file>