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313" r:id="rId7"/>
    <p:sldId id="261" r:id="rId8"/>
    <p:sldId id="262" r:id="rId9"/>
    <p:sldId id="331" r:id="rId10"/>
    <p:sldId id="264" r:id="rId11"/>
    <p:sldId id="265" r:id="rId12"/>
    <p:sldId id="314" r:id="rId13"/>
    <p:sldId id="315" r:id="rId14"/>
    <p:sldId id="266" r:id="rId15"/>
    <p:sldId id="268" r:id="rId16"/>
    <p:sldId id="269" r:id="rId17"/>
    <p:sldId id="316" r:id="rId18"/>
    <p:sldId id="317" r:id="rId19"/>
    <p:sldId id="318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19" r:id="rId29"/>
    <p:sldId id="281" r:id="rId30"/>
    <p:sldId id="320" r:id="rId31"/>
    <p:sldId id="282" r:id="rId32"/>
    <p:sldId id="321" r:id="rId33"/>
    <p:sldId id="283" r:id="rId34"/>
    <p:sldId id="284" r:id="rId35"/>
    <p:sldId id="322" r:id="rId36"/>
    <p:sldId id="286" r:id="rId37"/>
    <p:sldId id="287" r:id="rId38"/>
    <p:sldId id="323" r:id="rId39"/>
    <p:sldId id="288" r:id="rId40"/>
    <p:sldId id="289" r:id="rId41"/>
    <p:sldId id="324" r:id="rId42"/>
    <p:sldId id="291" r:id="rId43"/>
    <p:sldId id="292" r:id="rId44"/>
    <p:sldId id="293" r:id="rId45"/>
    <p:sldId id="312" r:id="rId46"/>
    <p:sldId id="294" r:id="rId47"/>
    <p:sldId id="295" r:id="rId48"/>
    <p:sldId id="296" r:id="rId49"/>
    <p:sldId id="325" r:id="rId50"/>
    <p:sldId id="297" r:id="rId51"/>
    <p:sldId id="298" r:id="rId52"/>
    <p:sldId id="309" r:id="rId53"/>
    <p:sldId id="299" r:id="rId54"/>
    <p:sldId id="300" r:id="rId55"/>
    <p:sldId id="301" r:id="rId56"/>
    <p:sldId id="302" r:id="rId57"/>
    <p:sldId id="303" r:id="rId58"/>
    <p:sldId id="310" r:id="rId59"/>
    <p:sldId id="304" r:id="rId60"/>
    <p:sldId id="311" r:id="rId61"/>
    <p:sldId id="329" r:id="rId62"/>
    <p:sldId id="330" r:id="rId63"/>
    <p:sldId id="305" r:id="rId64"/>
    <p:sldId id="306" r:id="rId65"/>
    <p:sldId id="307" r:id="rId66"/>
    <p:sldId id="326" r:id="rId67"/>
    <p:sldId id="327" r:id="rId68"/>
    <p:sldId id="328" r:id="rId69"/>
    <p:sldId id="308" r:id="rId7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8"/>
  </p:normalViewPr>
  <p:slideViewPr>
    <p:cSldViewPr snapToGrid="0">
      <p:cViewPr varScale="1">
        <p:scale>
          <a:sx n="145" d="100"/>
          <a:sy n="145" d="100"/>
        </p:scale>
        <p:origin x="6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1975af37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1975af37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1975af370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1975af370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1975af370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1975af370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1975af370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1975af370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1975af370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1975af370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1975af370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1975af370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1975af370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1975af370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1975af37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1975af37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1975af370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1975af370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1975af370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1975af370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1975af3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1975af3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1975af370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1975af370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1975af370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1975af370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1975af370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1975af370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1975af370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1975af370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1975af370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1975af370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1975af370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1975af370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1975af370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1975af370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1975af370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1975af370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975af370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1975af370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1975af370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1975af370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1975af3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1975af3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1975af370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1975af370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1975af370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1975af370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1975af370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1975af370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1975af370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1975af370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1975af370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1975af370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1975af370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71975af370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1975af370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1975af370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1975af370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1975af370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1975af370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1975af370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1975af370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1975af370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1975af37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1975af37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1975af370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1975af370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1975af370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1975af370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1975af370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1975af370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1975af370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1975af370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1975af370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71975af370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1975af370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1975af370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1975af370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71975af370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1975af37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1975af37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1975af3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1975af3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1975af3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1975af3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1975af37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1975af37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1975af37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1975af37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80100" y="938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4400" dirty="0">
                <a:solidFill>
                  <a:srgbClr val="FF0000"/>
                </a:solidFill>
              </a:rPr>
              <a:t>Hücre Kültürü Teknikleri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431469" y="3808750"/>
            <a:ext cx="5207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0000"/>
                </a:solidFill>
              </a:rPr>
              <a:t>Doç. Dr. Emrah Şefik Abamor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95450" y="2394850"/>
            <a:ext cx="82899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800" dirty="0">
                <a:solidFill>
                  <a:srgbClr val="674EA7"/>
                </a:solidFill>
              </a:rPr>
              <a:t>Ders 6: İn Vitro Sitotoksisite Analizleri</a:t>
            </a:r>
            <a:endParaRPr sz="2800" dirty="0">
              <a:solidFill>
                <a:srgbClr val="674EA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11700" y="31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Hücresel toksisitenin değerlendirilmesi için in vitro yöntemler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11700" y="153054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 sz="2200" dirty="0">
                <a:solidFill>
                  <a:srgbClr val="000000"/>
                </a:solidFill>
              </a:rPr>
              <a:t>Hücre kültürü toksisite taraması için kullanılabilir</a:t>
            </a:r>
            <a:endParaRPr sz="2200" dirty="0">
              <a:solidFill>
                <a:srgbClr val="000000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tr" sz="2200" dirty="0">
                <a:solidFill>
                  <a:srgbClr val="000000"/>
                </a:solidFill>
              </a:rPr>
              <a:t>Hücrenin bazal fonksiyonlarının (yani tüm hücre tipleri için ortak olan işlemlerin) incelenmesi veya</a:t>
            </a:r>
            <a:endParaRPr sz="2200" dirty="0">
              <a:solidFill>
                <a:srgbClr val="000000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tr" sz="2200" dirty="0">
                <a:solidFill>
                  <a:srgbClr val="000000"/>
                </a:solidFill>
              </a:rPr>
              <a:t>özel hücre fonksiyonlarında meydana gelen değişikliklerin belirlenmesi</a:t>
            </a:r>
            <a:endParaRPr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311700" y="14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Genel hücresel toksisitenin değerlendirilmesi için hedef noktaları</a:t>
            </a:r>
            <a:endParaRPr dirty="0"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11700" y="1047600"/>
            <a:ext cx="8520600" cy="3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500" b="1" u="sng" dirty="0">
                <a:solidFill>
                  <a:srgbClr val="980000"/>
                </a:solidFill>
              </a:rPr>
              <a:t>Hücre morfolojisi</a:t>
            </a:r>
            <a:endParaRPr sz="1500" b="1" u="sng" dirty="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500" dirty="0">
                <a:solidFill>
                  <a:srgbClr val="000000"/>
                </a:solidFill>
              </a:rPr>
              <a:t>-Kabarcıklanma, vakuolizasyon, ince yapısal değişiklik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500" b="1" u="sng" dirty="0">
                <a:solidFill>
                  <a:srgbClr val="980000"/>
                </a:solidFill>
              </a:rPr>
              <a:t>Hücre canlılığı</a:t>
            </a:r>
            <a:endParaRPr sz="1500" b="1" u="sng" dirty="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500" dirty="0">
                <a:solidFill>
                  <a:srgbClr val="000000"/>
                </a:solidFill>
              </a:rPr>
              <a:t>-Tripan mavisi (ölü hücreye girer), nötr kırmızı (canlı hücreler tarafından aktif olarak alınır), Cr 51 serbest bırakılması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500" b="1" u="sng" dirty="0">
                <a:solidFill>
                  <a:srgbClr val="980000"/>
                </a:solidFill>
              </a:rPr>
              <a:t>Hücre büyümesi</a:t>
            </a:r>
            <a:endParaRPr sz="1500" b="1" u="sng" dirty="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500" dirty="0">
                <a:solidFill>
                  <a:srgbClr val="000000"/>
                </a:solidFill>
              </a:rPr>
              <a:t>-Hücre sayımı,DNA veya protein içeriği, glikoz tüketimi, laktat üretimi, NR testi, MTT testi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500" b="1" u="sng" dirty="0">
                <a:solidFill>
                  <a:srgbClr val="980000"/>
                </a:solidFill>
              </a:rPr>
              <a:t>Metabolik parametreler</a:t>
            </a:r>
            <a:endParaRPr sz="1500" b="1" u="sng" dirty="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500" dirty="0">
                <a:solidFill>
                  <a:srgbClr val="000000"/>
                </a:solidFill>
              </a:rPr>
              <a:t>-O2 tüketimi ya da ATP seviyesi, DNA ve RNA öncüllerinin seviyesi, NADH-NAD dönüşümü</a:t>
            </a:r>
            <a:endParaRPr sz="15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15B88D8-980E-B544-B99C-E93F3791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14" y="0"/>
            <a:ext cx="69559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8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E4E6BC53-1A4A-3F49-8B66-CA1F5872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08" y="0"/>
            <a:ext cx="68633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Hücre Canlılığı Testleri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623400" y="118764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2800" b="1" dirty="0">
                <a:solidFill>
                  <a:srgbClr val="000000"/>
                </a:solidFill>
              </a:rPr>
              <a:t>1. Nitel Testler</a:t>
            </a:r>
            <a:endParaRPr sz="28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800" b="1" dirty="0">
                <a:solidFill>
                  <a:srgbClr val="000000"/>
                </a:solidFill>
              </a:rPr>
              <a:t>2. Nicel Testler</a:t>
            </a:r>
            <a:endParaRPr sz="28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613698"/>
            <a:ext cx="8520600" cy="4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Sitotoksisite nitel ve nicel yollarla değerlendirilir.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b="1" u="sng" dirty="0">
                <a:solidFill>
                  <a:srgbClr val="980000"/>
                </a:solidFill>
              </a:rPr>
              <a:t>A. Nitel Sitotoksisite Testleri </a:t>
            </a:r>
            <a:endParaRPr b="1" u="sng" dirty="0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Yaygın olarak kullanılan  farklı nitel sitotoksisite testi vardır;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674EA7"/>
              </a:buClr>
              <a:buSzPts val="1800"/>
              <a:buAutoNum type="arabicParenR"/>
            </a:pPr>
            <a:r>
              <a:rPr lang="tr" b="1" dirty="0">
                <a:solidFill>
                  <a:srgbClr val="674EA7"/>
                </a:solidFill>
              </a:rPr>
              <a:t>Ekstraksiyon yöntemi/ MEM Elüsyon</a:t>
            </a:r>
            <a:endParaRPr b="1" dirty="0">
              <a:solidFill>
                <a:srgbClr val="674EA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AutoNum type="arabicParenR"/>
            </a:pPr>
            <a:r>
              <a:rPr lang="tr" b="1" dirty="0">
                <a:solidFill>
                  <a:srgbClr val="674EA7"/>
                </a:solidFill>
              </a:rPr>
              <a:t>Agar Difüzyon ya da Agaroz Kaplama Testi</a:t>
            </a:r>
            <a:endParaRPr b="1" dirty="0">
              <a:solidFill>
                <a:srgbClr val="674EA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AutoNum type="arabicParenR"/>
            </a:pPr>
            <a:r>
              <a:rPr lang="tr" b="1" dirty="0">
                <a:solidFill>
                  <a:srgbClr val="674EA7"/>
                </a:solidFill>
              </a:rPr>
              <a:t>Direkt Temas Methodu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</a:pPr>
            <a:endParaRPr lang="tr" b="1" dirty="0">
              <a:solidFill>
                <a:srgbClr val="674EA7"/>
              </a:solidFill>
            </a:endParaRPr>
          </a:p>
          <a:p>
            <a:pPr algn="just">
              <a:buClr>
                <a:srgbClr val="674EA7"/>
              </a:buClr>
            </a:pPr>
            <a:r>
              <a:rPr lang="tr" sz="2000" b="1" u="sng" dirty="0">
                <a:solidFill>
                  <a:srgbClr val="0070C0"/>
                </a:solidFill>
              </a:rPr>
              <a:t>Test edilecek solüsyon ya da malzeme 24-72 saat aralığında hücreler üzerinde uygulanarak toksisitesi incelenir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BA4118-F4FC-EF45-962A-6DA4E8C3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1. </a:t>
            </a:r>
            <a:r>
              <a:rPr lang="tr-TR" b="1" dirty="0" err="1">
                <a:solidFill>
                  <a:srgbClr val="FF0000"/>
                </a:solidFill>
              </a:rPr>
              <a:t>Ekstraksiyon</a:t>
            </a:r>
            <a:r>
              <a:rPr lang="tr-TR" b="1" dirty="0">
                <a:solidFill>
                  <a:srgbClr val="FF0000"/>
                </a:solidFill>
              </a:rPr>
              <a:t> yöntemi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C6FE77-B391-BE4D-A0E3-551BE2785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000" dirty="0">
                <a:solidFill>
                  <a:schemeClr val="tx1"/>
                </a:solidFill>
              </a:rPr>
              <a:t>Test materyali uygun bir </a:t>
            </a:r>
            <a:r>
              <a:rPr lang="tr-TR" sz="2000" dirty="0" err="1">
                <a:solidFill>
                  <a:schemeClr val="tx1"/>
                </a:solidFill>
              </a:rPr>
              <a:t>besiyerinin</a:t>
            </a:r>
            <a:r>
              <a:rPr lang="tr-TR" sz="2000" dirty="0">
                <a:solidFill>
                  <a:schemeClr val="tx1"/>
                </a:solidFill>
              </a:rPr>
              <a:t> içerisinde 24 saat boyunca </a:t>
            </a:r>
            <a:r>
              <a:rPr lang="tr-TR" sz="2000" dirty="0" err="1">
                <a:solidFill>
                  <a:schemeClr val="tx1"/>
                </a:solidFill>
              </a:rPr>
              <a:t>ekstrakte</a:t>
            </a:r>
            <a:r>
              <a:rPr lang="tr-TR" sz="2000" dirty="0">
                <a:solidFill>
                  <a:schemeClr val="tx1"/>
                </a:solidFill>
              </a:rPr>
              <a:t> edilir</a:t>
            </a:r>
          </a:p>
          <a:p>
            <a:r>
              <a:rPr lang="tr-TR" sz="2000" dirty="0" err="1">
                <a:solidFill>
                  <a:schemeClr val="tx1"/>
                </a:solidFill>
              </a:rPr>
              <a:t>Ekstrakt</a:t>
            </a:r>
            <a:r>
              <a:rPr lang="tr-TR" sz="2000" dirty="0">
                <a:solidFill>
                  <a:schemeClr val="tx1"/>
                </a:solidFill>
              </a:rPr>
              <a:t> kültürlenmiş hücrelerin üzerine aktarılır.</a:t>
            </a:r>
          </a:p>
          <a:p>
            <a:r>
              <a:rPr lang="tr-TR" sz="2000" dirty="0">
                <a:solidFill>
                  <a:schemeClr val="tx1"/>
                </a:solidFill>
              </a:rPr>
              <a:t>Hücrelerin yapısındaki değişiklikler, hücre dejenerasyonu veya hücre </a:t>
            </a:r>
            <a:r>
              <a:rPr lang="tr-TR" sz="2000" dirty="0" err="1">
                <a:solidFill>
                  <a:schemeClr val="tx1"/>
                </a:solidFill>
              </a:rPr>
              <a:t>lizisi</a:t>
            </a:r>
            <a:r>
              <a:rPr lang="tr-TR" sz="2000" dirty="0">
                <a:solidFill>
                  <a:schemeClr val="tx1"/>
                </a:solidFill>
              </a:rPr>
              <a:t> mikroskobik olarak gözlemlenir.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EFF7A47-632E-F144-8CEF-9DC86C97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115" y="3057066"/>
            <a:ext cx="3379665" cy="1867918"/>
          </a:xfrm>
          <a:prstGeom prst="rect">
            <a:avLst/>
          </a:prstGeom>
        </p:spPr>
      </p:pic>
      <p:pic>
        <p:nvPicPr>
          <p:cNvPr id="7" name="Resim 6" descr="mobilya, halı, kumaş, meyve içeren bir resim&#10;&#10;Açıklama otomatik olarak oluşturuldu">
            <a:extLst>
              <a:ext uri="{FF2B5EF4-FFF2-40B4-BE49-F238E27FC236}">
                <a16:creationId xmlns:a16="http://schemas.microsoft.com/office/drawing/2014/main" id="{0DD9F985-2FC7-AB47-8FC2-5974B0846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0" y="3057066"/>
            <a:ext cx="2660162" cy="19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7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B2BF32-49D3-0A4C-9D93-E34C59E4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2. </a:t>
            </a:r>
            <a:r>
              <a:rPr lang="tr-TR" b="1" dirty="0" err="1">
                <a:solidFill>
                  <a:srgbClr val="FF0000"/>
                </a:solidFill>
              </a:rPr>
              <a:t>Agar</a:t>
            </a:r>
            <a:r>
              <a:rPr lang="tr-TR" b="1" dirty="0">
                <a:solidFill>
                  <a:srgbClr val="FF0000"/>
                </a:solidFill>
              </a:rPr>
              <a:t> Difüzyon Yöntemi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B7F802-8D1F-834C-9F1B-916CC2C33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Kültürdeki hücrelerin üzerine besin ile desteklenmiş ince tabaka bir </a:t>
            </a:r>
            <a:r>
              <a:rPr lang="tr-TR" dirty="0" err="1">
                <a:solidFill>
                  <a:schemeClr val="tx1"/>
                </a:solidFill>
              </a:rPr>
              <a:t>agar</a:t>
            </a:r>
            <a:r>
              <a:rPr lang="tr-TR" dirty="0">
                <a:solidFill>
                  <a:schemeClr val="tx1"/>
                </a:solidFill>
              </a:rPr>
              <a:t> konulur. </a:t>
            </a:r>
          </a:p>
          <a:p>
            <a:pPr algn="just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Test materyali bu </a:t>
            </a:r>
            <a:r>
              <a:rPr lang="tr-TR" dirty="0" err="1">
                <a:solidFill>
                  <a:schemeClr val="tx1"/>
                </a:solidFill>
              </a:rPr>
              <a:t>agarın</a:t>
            </a:r>
            <a:r>
              <a:rPr lang="tr-TR" dirty="0">
                <a:solidFill>
                  <a:schemeClr val="tx1"/>
                </a:solidFill>
              </a:rPr>
              <a:t> üzerine yerleştirilir.</a:t>
            </a:r>
          </a:p>
          <a:p>
            <a:pPr algn="just">
              <a:lnSpc>
                <a:spcPct val="150000"/>
              </a:lnSpc>
            </a:pPr>
            <a:r>
              <a:rPr lang="tr-TR" dirty="0" err="1">
                <a:solidFill>
                  <a:schemeClr val="tx1"/>
                </a:solidFill>
              </a:rPr>
              <a:t>Agarda</a:t>
            </a:r>
            <a:r>
              <a:rPr lang="tr-TR" dirty="0">
                <a:solidFill>
                  <a:schemeClr val="tx1"/>
                </a:solidFill>
              </a:rPr>
              <a:t> test materyalinin etrafında meydana gelen </a:t>
            </a:r>
            <a:r>
              <a:rPr lang="tr-TR" dirty="0" err="1">
                <a:solidFill>
                  <a:schemeClr val="tx1"/>
                </a:solidFill>
              </a:rPr>
              <a:t>zonların</a:t>
            </a:r>
            <a:r>
              <a:rPr lang="tr-TR" dirty="0">
                <a:solidFill>
                  <a:schemeClr val="tx1"/>
                </a:solidFill>
              </a:rPr>
              <a:t> varlığına göre </a:t>
            </a:r>
            <a:r>
              <a:rPr lang="tr-TR" dirty="0" err="1">
                <a:solidFill>
                  <a:schemeClr val="tx1"/>
                </a:solidFill>
              </a:rPr>
              <a:t>toksisite</a:t>
            </a:r>
            <a:r>
              <a:rPr lang="tr-TR" dirty="0">
                <a:solidFill>
                  <a:schemeClr val="tx1"/>
                </a:solidFill>
              </a:rPr>
              <a:t> belirlenmiş olur </a:t>
            </a:r>
          </a:p>
        </p:txBody>
      </p:sp>
      <p:pic>
        <p:nvPicPr>
          <p:cNvPr id="5" name="Resim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8389B345-316F-4E45-9ECF-4A9263BF4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3687175"/>
            <a:ext cx="3622919" cy="120134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6A63F36-B45E-504B-9462-E11E08708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6" y="3019669"/>
            <a:ext cx="4256454" cy="21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18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AC9536-D922-9E42-A81B-83B51350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3. Direkt Temas Yöntemi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C59EC20-839D-964E-98C7-F63F94D5C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tr-TR" sz="2000" dirty="0">
                <a:solidFill>
                  <a:schemeClr val="tx1"/>
                </a:solidFill>
              </a:rPr>
              <a:t>Bu yöntemde test materyali herhangi bir </a:t>
            </a:r>
            <a:r>
              <a:rPr lang="tr-TR" sz="2000" dirty="0" err="1">
                <a:solidFill>
                  <a:schemeClr val="tx1"/>
                </a:solidFill>
              </a:rPr>
              <a:t>agar</a:t>
            </a:r>
            <a:r>
              <a:rPr lang="tr-TR" sz="2000" dirty="0">
                <a:solidFill>
                  <a:schemeClr val="tx1"/>
                </a:solidFill>
              </a:rPr>
              <a:t> tabakası kullanılmadan direkt olarak hücreler üzerine uygulanır.</a:t>
            </a:r>
          </a:p>
          <a:p>
            <a:pPr algn="just"/>
            <a:r>
              <a:rPr lang="tr-TR" sz="2000" dirty="0">
                <a:solidFill>
                  <a:schemeClr val="tx1"/>
                </a:solidFill>
              </a:rPr>
              <a:t>Materyalden ortama yayılan bileşenlerin </a:t>
            </a:r>
            <a:r>
              <a:rPr lang="tr-TR" sz="2000" dirty="0" err="1">
                <a:solidFill>
                  <a:schemeClr val="tx1"/>
                </a:solidFill>
              </a:rPr>
              <a:t>toksik</a:t>
            </a:r>
            <a:r>
              <a:rPr lang="tr-TR" sz="2000" dirty="0">
                <a:solidFill>
                  <a:schemeClr val="tx1"/>
                </a:solidFill>
              </a:rPr>
              <a:t> etki gösterip göstermediği mikroskobik analiz sonrası belirlenir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44C55E9-1F71-7D45-B389-37824FA3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75" y="3082242"/>
            <a:ext cx="5294189" cy="181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Toksisite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400" dirty="0">
                <a:solidFill>
                  <a:srgbClr val="351C75"/>
                </a:solidFill>
              </a:rPr>
              <a:t>•</a:t>
            </a:r>
            <a:r>
              <a:rPr lang="tr" sz="2400" u="sng" dirty="0">
                <a:solidFill>
                  <a:srgbClr val="351C75"/>
                </a:solidFill>
              </a:rPr>
              <a:t> Toksisite</a:t>
            </a:r>
            <a:r>
              <a:rPr lang="tr" sz="2400" u="sng" dirty="0">
                <a:solidFill>
                  <a:srgbClr val="000000"/>
                </a:solidFill>
              </a:rPr>
              <a:t>, bir kimyasalın canlı bir organizmada olumsuz bir etki yaratma potansiyelidir.</a:t>
            </a:r>
            <a:endParaRPr sz="2400" u="sng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400" u="sng" dirty="0">
                <a:solidFill>
                  <a:srgbClr val="000000"/>
                </a:solidFill>
              </a:rPr>
              <a:t>• </a:t>
            </a:r>
            <a:r>
              <a:rPr lang="tr" sz="2400" u="sng" dirty="0">
                <a:solidFill>
                  <a:srgbClr val="3C78D8"/>
                </a:solidFill>
              </a:rPr>
              <a:t>Toksisite</a:t>
            </a:r>
            <a:r>
              <a:rPr lang="tr" sz="2400" u="sng" dirty="0">
                <a:solidFill>
                  <a:srgbClr val="000000"/>
                </a:solidFill>
              </a:rPr>
              <a:t>, bir maddenin bir organizmaya zarar verme derecesidir.</a:t>
            </a:r>
            <a:endParaRPr sz="2200" u="sng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400" dirty="0">
                <a:solidFill>
                  <a:srgbClr val="000000"/>
                </a:solidFill>
              </a:rPr>
              <a:t>• Toksisite, hayvan, bakteri veya bitki gibi bütün bir organizma üzerindeki etkinin yanı sıra tek bir hücre veya bir organ gibi organizmanın bir alt yapısı üzerindeki etkiyi de ifade edebilir. 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Nicel Testler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 dirty="0">
                <a:solidFill>
                  <a:srgbClr val="674EA7"/>
                </a:solidFill>
              </a:rPr>
              <a:t> 1.Boya dışlama yöntemi:</a:t>
            </a:r>
            <a:r>
              <a:rPr lang="tr" sz="2200" dirty="0">
                <a:solidFill>
                  <a:srgbClr val="674EA7"/>
                </a:solidFill>
              </a:rPr>
              <a:t> </a:t>
            </a:r>
            <a:r>
              <a:rPr lang="tr" sz="2200" dirty="0">
                <a:solidFill>
                  <a:srgbClr val="000000"/>
                </a:solidFill>
              </a:rPr>
              <a:t>Tripan mavisi, eozin, Kongo kırmızı, eritrosin B deneyleri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2200" dirty="0">
                <a:solidFill>
                  <a:srgbClr val="674EA7"/>
                </a:solidFill>
              </a:rPr>
              <a:t> </a:t>
            </a:r>
            <a:r>
              <a:rPr lang="tr" sz="2200" b="1" dirty="0">
                <a:solidFill>
                  <a:srgbClr val="674EA7"/>
                </a:solidFill>
              </a:rPr>
              <a:t>2. Kolorimetrik analizler:</a:t>
            </a:r>
            <a:r>
              <a:rPr lang="tr" sz="2200" dirty="0">
                <a:solidFill>
                  <a:srgbClr val="000000"/>
                </a:solidFill>
              </a:rPr>
              <a:t> MTT testi, MTS testi, XTT testi, WST-1 testi, WST-8 testi, LDH testi, SRB testi, NRU testi ve kristal viyole testi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2200" dirty="0">
                <a:solidFill>
                  <a:srgbClr val="674EA7"/>
                </a:solidFill>
              </a:rPr>
              <a:t> </a:t>
            </a:r>
            <a:r>
              <a:rPr lang="tr" sz="2200" b="1" dirty="0">
                <a:solidFill>
                  <a:srgbClr val="674EA7"/>
                </a:solidFill>
              </a:rPr>
              <a:t>3. Florometrik testler:</a:t>
            </a:r>
            <a:r>
              <a:rPr lang="tr" sz="2200" dirty="0">
                <a:solidFill>
                  <a:srgbClr val="674EA7"/>
                </a:solidFill>
              </a:rPr>
              <a:t> </a:t>
            </a:r>
            <a:r>
              <a:rPr lang="tr" sz="2200" dirty="0">
                <a:solidFill>
                  <a:srgbClr val="000000"/>
                </a:solidFill>
              </a:rPr>
              <a:t>Alamar Mavisi testi, ve CFDA-AM testi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 sz="2200" b="1" dirty="0">
                <a:solidFill>
                  <a:srgbClr val="674EA7"/>
                </a:solidFill>
              </a:rPr>
              <a:t> 4. Luminometrik testler:</a:t>
            </a:r>
            <a:r>
              <a:rPr lang="tr" sz="2200" dirty="0">
                <a:solidFill>
                  <a:srgbClr val="000000"/>
                </a:solidFill>
              </a:rPr>
              <a:t> ATP testi ve gerçek zamanlı canlılık testi</a:t>
            </a:r>
            <a:endParaRPr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1. Boya Dışlama Testleri</a:t>
            </a: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/>
              <a:t>•</a:t>
            </a:r>
            <a:r>
              <a:rPr lang="tr" dirty="0">
                <a:solidFill>
                  <a:srgbClr val="000000"/>
                </a:solidFill>
              </a:rPr>
              <a:t> En basit ve yaygın olarak kullanılan yöntemlerden biri boya dışlama yöntemidir. Boya dışlama yönteminde, </a:t>
            </a:r>
            <a:r>
              <a:rPr lang="tr" u="sng" dirty="0">
                <a:solidFill>
                  <a:srgbClr val="7030A0"/>
                </a:solidFill>
              </a:rPr>
              <a:t>canlı hücreler boyaları hücre içerisine almazken, ölü hücreler bunları hücre içerisine alır.</a:t>
            </a:r>
            <a:endParaRPr u="sng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•</a:t>
            </a:r>
            <a:r>
              <a:rPr lang="tr" u="sng" dirty="0">
                <a:solidFill>
                  <a:srgbClr val="000000"/>
                </a:solidFill>
              </a:rPr>
              <a:t> </a:t>
            </a:r>
            <a:r>
              <a:rPr lang="tr" u="sng" dirty="0">
                <a:solidFill>
                  <a:srgbClr val="FF0000"/>
                </a:solidFill>
              </a:rPr>
              <a:t>Boya dışlama yöntemi</a:t>
            </a:r>
            <a:r>
              <a:rPr lang="tr" dirty="0">
                <a:solidFill>
                  <a:srgbClr val="000000"/>
                </a:solidFill>
              </a:rPr>
              <a:t> ile membran bütünlüğünün belirlenmesi mümkündür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• </a:t>
            </a:r>
            <a:r>
              <a:rPr lang="tr" dirty="0">
                <a:solidFill>
                  <a:srgbClr val="674EA7"/>
                </a:solidFill>
              </a:rPr>
              <a:t>Eozin, Kongo kırmızısı, eritrosin B ve tripan mavisi</a:t>
            </a:r>
            <a:r>
              <a:rPr lang="tr" dirty="0">
                <a:solidFill>
                  <a:srgbClr val="000000"/>
                </a:solidFill>
              </a:rPr>
              <a:t> gibi çeşitli boyalar kullanılmıştır.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• Hücre kültüründe ismi geçen boyalar içerisinde en sık kullanılan boya </a:t>
            </a:r>
            <a:r>
              <a:rPr lang="tr" sz="2200" b="1" u="sng" dirty="0">
                <a:solidFill>
                  <a:srgbClr val="7030A0"/>
                </a:solidFill>
              </a:rPr>
              <a:t>tripan mavisidir.</a:t>
            </a:r>
            <a:endParaRPr sz="2200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Tripan Mavisi Boya Dışlama Testleri</a:t>
            </a:r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 dirty="0">
                <a:solidFill>
                  <a:srgbClr val="000000"/>
                </a:solidFill>
              </a:rPr>
              <a:t>Tripan mavi boya dışlama testi, canlı hücrelerin bu boyayı sağlam hücre zarlarına sahip olduğu için tutmaması, ancak ölü hücrelerin tutması prensibine dayanır.</a:t>
            </a:r>
            <a:endParaRPr sz="2200" dirty="0">
              <a:solidFill>
                <a:srgbClr val="000000"/>
              </a:solidFill>
            </a:endParaRPr>
          </a:p>
          <a:p>
            <a:pPr marL="457200" lvl="0" indent="-36830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 b="1" u="sng" dirty="0">
                <a:solidFill>
                  <a:srgbClr val="7030A0"/>
                </a:solidFill>
              </a:rPr>
              <a:t>Canlı hücreler şeffaf parlak bir sitoplazmaya sahipken, ölü hücreler mavi bir sitoplazmaya sahip olacaktır</a:t>
            </a:r>
            <a:endParaRPr sz="2200" b="1" u="sng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Tripan Mavisi Boya Dışlama Testleri</a:t>
            </a:r>
            <a:endParaRPr/>
          </a:p>
        </p:txBody>
      </p:sp>
      <p:pic>
        <p:nvPicPr>
          <p:cNvPr id="180" name="Google Shape;1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00" y="1216148"/>
            <a:ext cx="709517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Tripan Mavisi Boya Dışlama Testleri</a:t>
            </a:r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46200" cy="11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 dirty="0">
                <a:solidFill>
                  <a:srgbClr val="000000"/>
                </a:solidFill>
              </a:rPr>
              <a:t>Test materyaline maruz kalan gruptaki birim hacim başına düşen canlı ve / veya ölü hücre sayısı, herhangi bir test materyaline maruz kalmayan kontrol  grubuyla karşılaştırılarak yüzde canlılık oranı belirlenir.</a:t>
            </a:r>
            <a:endParaRPr sz="2200" dirty="0">
              <a:solidFill>
                <a:srgbClr val="000000"/>
              </a:solidFill>
            </a:endParaRPr>
          </a:p>
        </p:txBody>
      </p:sp>
      <p:sp>
        <p:nvSpPr>
          <p:cNvPr id="187" name="Google Shape;187;p34"/>
          <p:cNvSpPr txBox="1"/>
          <p:nvPr/>
        </p:nvSpPr>
        <p:spPr>
          <a:xfrm>
            <a:off x="5288725" y="37343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8577" y="2358687"/>
            <a:ext cx="2804746" cy="252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xfrm>
            <a:off x="311700" y="3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Tripan Mavisi Boya Dışlama Testleri</a:t>
            </a:r>
            <a:endParaRPr dirty="0"/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1"/>
          </p:nvPr>
        </p:nvSpPr>
        <p:spPr>
          <a:xfrm>
            <a:off x="311700" y="954525"/>
            <a:ext cx="8520600" cy="17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 dirty="0">
                <a:solidFill>
                  <a:srgbClr val="1155CC"/>
                </a:solidFill>
              </a:rPr>
              <a:t>Avantajları;</a:t>
            </a:r>
            <a:endParaRPr sz="2200" b="1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 sz="2200" dirty="0">
                <a:solidFill>
                  <a:srgbClr val="000000"/>
                </a:solidFill>
              </a:rPr>
              <a:t>Bu yöntem basit, ucuzdur ve membran bütünlüğünün ve ölü hücrelerin iyi bir göstergesidir, boyaya maruz kaldıktan sonra saniyeler içinde ölü hücreler mavi renk alır.</a:t>
            </a:r>
            <a:endParaRPr sz="2200" dirty="0">
              <a:solidFill>
                <a:srgbClr val="000000"/>
              </a:solidFill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5204000" y="398847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808" y="2804746"/>
            <a:ext cx="4040492" cy="2338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2. Kolorimetrik Testler</a:t>
            </a:r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u="sng" dirty="0">
                <a:solidFill>
                  <a:srgbClr val="1155CC"/>
                </a:solidFill>
              </a:rPr>
              <a:t>Kolorimetrik testlerin prensibi,</a:t>
            </a:r>
            <a:r>
              <a:rPr lang="tr" u="sng" dirty="0"/>
              <a:t> </a:t>
            </a:r>
            <a:r>
              <a:rPr lang="tr" dirty="0">
                <a:solidFill>
                  <a:srgbClr val="000000"/>
                </a:solidFill>
              </a:rPr>
              <a:t>hücrelerin metabolik aktivitesini değerlendirmek için biyokimyasal bir markerin ölçümüdür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Kolorimetrik deneylerde kullanılan reaktifler, hücrelerin canlılığına yanıt olarak bir renk geliştirir ve spektrofotometre ile kolorimetrik ölçüm yapılarak hücre canlılığı tespit edilir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Kolorimetrik analizler konfluent veya süspanse hücre hatları için uygulanabilir, kolay uygulanır ve nispeten ekonomiktir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9" name="Google Shape;2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uş, çiçek içeren bir resim&#10;&#10;Açıklama otomatik olarak oluşturuldu">
            <a:extLst>
              <a:ext uri="{FF2B5EF4-FFF2-40B4-BE49-F238E27FC236}">
                <a16:creationId xmlns:a16="http://schemas.microsoft.com/office/drawing/2014/main" id="{695A6397-17E8-D649-881A-4C2C993B2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2" y="0"/>
            <a:ext cx="75613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44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Sitotoksisite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>
                <a:solidFill>
                  <a:srgbClr val="000000"/>
                </a:solidFill>
              </a:rPr>
              <a:t> Sitotoksisite, </a:t>
            </a:r>
            <a:r>
              <a:rPr lang="tr" sz="2200" u="sng">
                <a:solidFill>
                  <a:srgbClr val="674EA7"/>
                </a:solidFill>
              </a:rPr>
              <a:t>maddelerin veya çevresel değişikliklerin hücre sağlığı üzerindeki zararlı etkilerini</a:t>
            </a:r>
            <a:r>
              <a:rPr lang="tr" sz="2200">
                <a:solidFill>
                  <a:srgbClr val="000000"/>
                </a:solidFill>
              </a:rPr>
              <a:t> tanımlayan genel bir terimdir.</a:t>
            </a:r>
            <a:endParaRPr sz="22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>
                <a:solidFill>
                  <a:srgbClr val="000000"/>
                </a:solidFill>
              </a:rPr>
              <a:t>Hücrelerin sitotoksik bir uyarana maruz kalması metabolik aktiviteyi tehlikeye atabilir, </a:t>
            </a:r>
            <a:r>
              <a:rPr lang="tr" sz="2200">
                <a:solidFill>
                  <a:srgbClr val="3C78D8"/>
                </a:solidFill>
              </a:rPr>
              <a:t>hücre büyümesini veya bölünmesini engelleyebilir veya nihayetinde hücre ölümüne </a:t>
            </a:r>
            <a:r>
              <a:rPr lang="tr" sz="2200">
                <a:solidFill>
                  <a:srgbClr val="000000"/>
                </a:solidFill>
              </a:rPr>
              <a:t>neden olabilir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E88C0C-1A57-554B-A807-F925A301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34" y="0"/>
            <a:ext cx="68795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8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FCC7F73-EF95-0647-A9D3-E97126A08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25" y="0"/>
            <a:ext cx="68417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05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>
            <a:spLocks noGrp="1"/>
          </p:cNvSpPr>
          <p:nvPr>
            <p:ph type="body" idx="1"/>
          </p:nvPr>
        </p:nvSpPr>
        <p:spPr>
          <a:xfrm>
            <a:off x="311700" y="278350"/>
            <a:ext cx="8520600" cy="42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 dirty="0">
                <a:solidFill>
                  <a:srgbClr val="000000"/>
                </a:solidFill>
              </a:rPr>
              <a:t>Numuneler 570 nm dalga boyunda bir Elisa plaka okuyucu kullanılarak okunur</a:t>
            </a:r>
            <a:endParaRPr sz="2200" dirty="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 dirty="0">
                <a:solidFill>
                  <a:srgbClr val="000000"/>
                </a:solidFill>
              </a:rPr>
              <a:t>Üretilen renk miktarı canlı hücre sayısı ile doğru orantılıdır</a:t>
            </a:r>
            <a:endParaRPr sz="22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tr" sz="2200" dirty="0">
                <a:solidFill>
                  <a:srgbClr val="000000"/>
                </a:solidFill>
              </a:rPr>
              <a:t>MTT, sitotoksisitesini değerlendirmek için kullanılabilir;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tr" sz="1700" dirty="0">
                <a:solidFill>
                  <a:srgbClr val="000000"/>
                </a:solidFill>
              </a:rPr>
              <a:t>Toksik bileşenler</a:t>
            </a:r>
            <a:endParaRPr sz="1700" dirty="0"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tr" sz="1700" dirty="0">
                <a:solidFill>
                  <a:srgbClr val="000000"/>
                </a:solidFill>
              </a:rPr>
              <a:t>Toksinler ve çevresel kirleticiler</a:t>
            </a:r>
            <a:endParaRPr sz="1700" dirty="0"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tr" sz="1700" dirty="0">
                <a:solidFill>
                  <a:srgbClr val="000000"/>
                </a:solidFill>
              </a:rPr>
              <a:t>Potansiyel anti-kanser ilaçlar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75" y="175200"/>
            <a:ext cx="3798075" cy="21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800" y="121000"/>
            <a:ext cx="3497575" cy="22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850" y="2571750"/>
            <a:ext cx="8185377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03E8D41-088C-644C-8BE8-B8F7D70D0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61" y="0"/>
            <a:ext cx="71488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09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MTT Testi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0" name="Google Shape;250;p43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Char char="●"/>
            </a:pPr>
            <a:r>
              <a:rPr lang="tr" sz="2200" b="1" u="sng" dirty="0">
                <a:solidFill>
                  <a:srgbClr val="FF0000"/>
                </a:solidFill>
              </a:rPr>
              <a:t>Avantajları: </a:t>
            </a:r>
            <a:r>
              <a:rPr lang="tr" sz="2200" dirty="0">
                <a:solidFill>
                  <a:srgbClr val="000000"/>
                </a:solidFill>
              </a:rPr>
              <a:t>Bu yöntem, daha önce bahsedilen boya dışlama yöntemlerinden çok daha üstündür çünkü </a:t>
            </a:r>
            <a:r>
              <a:rPr lang="tr" sz="2200" b="1" u="sng" dirty="0">
                <a:solidFill>
                  <a:srgbClr val="7030A0"/>
                </a:solidFill>
              </a:rPr>
              <a:t>miktar analizine imkan tanır, kullanımı kolaydır, güvenlidir, yüksek bir tekrarlanabilirliğe sahiptir ve hem hücre canlılığını hem de sitotoksisite testlerini belirlemek için yaygın olarak kullanılır.</a:t>
            </a:r>
            <a:endParaRPr sz="2200" b="1" u="sng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B1E425-5A73-8044-9410-A3160F9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2. </a:t>
            </a:r>
            <a:r>
              <a:rPr lang="tr-TR" b="1" dirty="0" err="1">
                <a:solidFill>
                  <a:srgbClr val="FF0000"/>
                </a:solidFill>
              </a:rPr>
              <a:t>Calcein</a:t>
            </a:r>
            <a:r>
              <a:rPr lang="tr-TR" b="1" dirty="0">
                <a:solidFill>
                  <a:srgbClr val="FF0000"/>
                </a:solidFill>
              </a:rPr>
              <a:t> Testi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5D3EAAB-F33D-3C41-A07A-D84CDA542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dirty="0" err="1">
                <a:solidFill>
                  <a:schemeClr val="tx1"/>
                </a:solidFill>
              </a:rPr>
              <a:t>Calcein</a:t>
            </a:r>
            <a:r>
              <a:rPr lang="tr-TR" sz="2000" dirty="0">
                <a:solidFill>
                  <a:schemeClr val="tx1"/>
                </a:solidFill>
              </a:rPr>
              <a:t> bileşeninin </a:t>
            </a:r>
            <a:r>
              <a:rPr lang="tr-TR" sz="2000" dirty="0" err="1">
                <a:solidFill>
                  <a:schemeClr val="tx1"/>
                </a:solidFill>
              </a:rPr>
              <a:t>aseto-metoksi</a:t>
            </a:r>
            <a:r>
              <a:rPr lang="tr-TR" sz="2000" dirty="0">
                <a:solidFill>
                  <a:schemeClr val="tx1"/>
                </a:solidFill>
              </a:rPr>
              <a:t> türevi hücre canlılığında kullanılır.</a:t>
            </a:r>
          </a:p>
          <a:p>
            <a:pPr algn="just">
              <a:lnSpc>
                <a:spcPct val="150000"/>
              </a:lnSpc>
            </a:pPr>
            <a:r>
              <a:rPr lang="tr-TR" sz="2000" dirty="0">
                <a:solidFill>
                  <a:schemeClr val="tx1"/>
                </a:solidFill>
              </a:rPr>
              <a:t>Bu boya canlı hücrelere girdiğinde </a:t>
            </a:r>
            <a:r>
              <a:rPr lang="tr-TR" sz="2000" dirty="0" err="1">
                <a:solidFill>
                  <a:schemeClr val="tx1"/>
                </a:solidFill>
              </a:rPr>
              <a:t>esteraz</a:t>
            </a:r>
            <a:r>
              <a:rPr lang="tr-TR" sz="2000" dirty="0">
                <a:solidFill>
                  <a:schemeClr val="tx1"/>
                </a:solidFill>
              </a:rPr>
              <a:t> enzimleri tarafından </a:t>
            </a:r>
            <a:r>
              <a:rPr lang="tr-TR" sz="2000" dirty="0" err="1">
                <a:solidFill>
                  <a:schemeClr val="tx1"/>
                </a:solidFill>
              </a:rPr>
              <a:t>aseto-metoksi</a:t>
            </a:r>
            <a:r>
              <a:rPr lang="tr-TR" sz="2000" dirty="0">
                <a:solidFill>
                  <a:schemeClr val="tx1"/>
                </a:solidFill>
              </a:rPr>
              <a:t> grupları uzaklaştırılır</a:t>
            </a:r>
          </a:p>
          <a:p>
            <a:pPr algn="just">
              <a:lnSpc>
                <a:spcPct val="150000"/>
              </a:lnSpc>
            </a:pPr>
            <a:r>
              <a:rPr lang="tr-TR" sz="2000" dirty="0">
                <a:solidFill>
                  <a:schemeClr val="tx1"/>
                </a:solidFill>
              </a:rPr>
              <a:t>Hücre içerisinde kalan </a:t>
            </a:r>
            <a:r>
              <a:rPr lang="tr-TR" sz="2000" dirty="0" err="1">
                <a:solidFill>
                  <a:schemeClr val="tx1"/>
                </a:solidFill>
              </a:rPr>
              <a:t>Calcein</a:t>
            </a:r>
            <a:r>
              <a:rPr lang="tr-TR" sz="2000" dirty="0">
                <a:solidFill>
                  <a:schemeClr val="tx1"/>
                </a:solidFill>
              </a:rPr>
              <a:t> güçlü bir </a:t>
            </a:r>
            <a:r>
              <a:rPr lang="tr-TR" sz="2000" dirty="0" err="1">
                <a:solidFill>
                  <a:schemeClr val="tx1"/>
                </a:solidFill>
              </a:rPr>
              <a:t>floresans</a:t>
            </a:r>
            <a:r>
              <a:rPr lang="tr-TR" sz="2000" dirty="0">
                <a:solidFill>
                  <a:schemeClr val="tx1"/>
                </a:solidFill>
              </a:rPr>
              <a:t> ışıma yapar</a:t>
            </a:r>
          </a:p>
          <a:p>
            <a:pPr algn="just">
              <a:lnSpc>
                <a:spcPct val="150000"/>
              </a:lnSpc>
            </a:pPr>
            <a:r>
              <a:rPr lang="tr-TR" sz="2000" b="1" u="sng" dirty="0">
                <a:solidFill>
                  <a:srgbClr val="7030A0"/>
                </a:solidFill>
              </a:rPr>
              <a:t>Ölü hücrelerde </a:t>
            </a:r>
            <a:r>
              <a:rPr lang="tr-TR" sz="2000" b="1" u="sng" dirty="0" err="1">
                <a:solidFill>
                  <a:srgbClr val="7030A0"/>
                </a:solidFill>
              </a:rPr>
              <a:t>esteraz</a:t>
            </a:r>
            <a:r>
              <a:rPr lang="tr-TR" sz="2000" b="1" u="sng" dirty="0">
                <a:solidFill>
                  <a:srgbClr val="7030A0"/>
                </a:solidFill>
              </a:rPr>
              <a:t> bulunmadığından yalnızca canlı hücreler boyayla etiketlenir ve </a:t>
            </a:r>
            <a:r>
              <a:rPr lang="tr-TR" sz="2000" b="1" u="sng" dirty="0" err="1">
                <a:solidFill>
                  <a:srgbClr val="7030A0"/>
                </a:solidFill>
              </a:rPr>
              <a:t>flow</a:t>
            </a:r>
            <a:r>
              <a:rPr lang="tr-TR" sz="2000" b="1" u="sng" dirty="0">
                <a:solidFill>
                  <a:srgbClr val="7030A0"/>
                </a:solidFill>
              </a:rPr>
              <a:t> </a:t>
            </a:r>
            <a:r>
              <a:rPr lang="tr-TR" sz="2000" b="1" u="sng" dirty="0" err="1">
                <a:solidFill>
                  <a:srgbClr val="7030A0"/>
                </a:solidFill>
              </a:rPr>
              <a:t>sitometriyle</a:t>
            </a:r>
            <a:r>
              <a:rPr lang="tr-TR" sz="2000" b="1" u="sng" dirty="0">
                <a:solidFill>
                  <a:srgbClr val="7030A0"/>
                </a:solidFill>
              </a:rPr>
              <a:t> canlılık oranları belirlenir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774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>
                <a:solidFill>
                  <a:srgbClr val="FF0000"/>
                </a:solidFill>
              </a:rPr>
              <a:t>Sitotoksisite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33254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rgbClr val="000000"/>
                </a:solidFill>
              </a:rPr>
              <a:t>• </a:t>
            </a:r>
            <a:r>
              <a:rPr lang="tr" sz="2200" b="1" u="sng" dirty="0">
                <a:solidFill>
                  <a:srgbClr val="7030A0"/>
                </a:solidFill>
              </a:rPr>
              <a:t>Hücrelerin canlılık seviyeleri ve / veya proliferasyon oranları hücrenin sağlıklı olduğunun en önemli göstergeleridir</a:t>
            </a:r>
            <a:endParaRPr sz="2200" b="1" u="sng" dirty="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rgbClr val="000000"/>
                </a:solidFill>
              </a:rPr>
              <a:t>•</a:t>
            </a:r>
            <a:r>
              <a:rPr lang="tr" sz="2200" dirty="0">
                <a:solidFill>
                  <a:srgbClr val="A64D79"/>
                </a:solidFill>
              </a:rPr>
              <a:t> </a:t>
            </a:r>
            <a:r>
              <a:rPr lang="tr" sz="2200" b="1" dirty="0">
                <a:solidFill>
                  <a:srgbClr val="A64D79"/>
                </a:solidFill>
              </a:rPr>
              <a:t>Fiziksel</a:t>
            </a:r>
            <a:r>
              <a:rPr lang="tr" sz="2200" dirty="0">
                <a:solidFill>
                  <a:srgbClr val="000000"/>
                </a:solidFill>
              </a:rPr>
              <a:t> ve </a:t>
            </a:r>
            <a:r>
              <a:rPr lang="tr" sz="2200" b="1" dirty="0">
                <a:solidFill>
                  <a:srgbClr val="A64D79"/>
                </a:solidFill>
              </a:rPr>
              <a:t>kimyasal</a:t>
            </a:r>
            <a:r>
              <a:rPr lang="tr" sz="2200" dirty="0">
                <a:solidFill>
                  <a:srgbClr val="000000"/>
                </a:solidFill>
              </a:rPr>
              <a:t> ajanlar hücre sağlığını ve metabolizmasını etkileyebilir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1" name="Google Shape;2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12920E-5152-5E43-8D52-D1A53223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3. </a:t>
            </a:r>
            <a:r>
              <a:rPr lang="tr-TR" b="1" dirty="0" err="1">
                <a:solidFill>
                  <a:srgbClr val="FF0000"/>
                </a:solidFill>
              </a:rPr>
              <a:t>Nötral</a:t>
            </a:r>
            <a:r>
              <a:rPr lang="tr-TR" b="1" dirty="0">
                <a:solidFill>
                  <a:srgbClr val="FF0000"/>
                </a:solidFill>
              </a:rPr>
              <a:t> Kırmızı Testi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FCCD201-1A0F-C34C-B507-2020DD8E7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dirty="0" err="1">
                <a:solidFill>
                  <a:schemeClr val="tx1"/>
                </a:solidFill>
              </a:rPr>
              <a:t>Lizozomal</a:t>
            </a:r>
            <a:r>
              <a:rPr lang="tr-TR" sz="2000" dirty="0">
                <a:solidFill>
                  <a:schemeClr val="tx1"/>
                </a:solidFill>
              </a:rPr>
              <a:t> aktiviteyi ve </a:t>
            </a:r>
            <a:r>
              <a:rPr lang="tr-TR" sz="2000" dirty="0" err="1">
                <a:solidFill>
                  <a:schemeClr val="tx1"/>
                </a:solidFill>
              </a:rPr>
              <a:t>membran</a:t>
            </a:r>
            <a:r>
              <a:rPr lang="tr-TR" sz="2000" dirty="0">
                <a:solidFill>
                  <a:schemeClr val="tx1"/>
                </a:solidFill>
              </a:rPr>
              <a:t> geçirgenliğini gösterir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/>
                </a:solidFill>
              </a:rPr>
              <a:t>Bu boya </a:t>
            </a:r>
            <a:r>
              <a:rPr lang="tr-TR" sz="2000" dirty="0" err="1">
                <a:solidFill>
                  <a:schemeClr val="tx1"/>
                </a:solidFill>
              </a:rPr>
              <a:t>nötral</a:t>
            </a:r>
            <a:r>
              <a:rPr lang="tr-TR" sz="2000" dirty="0">
                <a:solidFill>
                  <a:schemeClr val="tx1"/>
                </a:solidFill>
              </a:rPr>
              <a:t> bir boyadır ve hücre </a:t>
            </a:r>
            <a:r>
              <a:rPr lang="tr-TR" sz="2000" dirty="0" err="1">
                <a:solidFill>
                  <a:schemeClr val="tx1"/>
                </a:solidFill>
              </a:rPr>
              <a:t>membranında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non</a:t>
            </a:r>
            <a:r>
              <a:rPr lang="tr-TR" sz="2000" dirty="0">
                <a:solidFill>
                  <a:schemeClr val="tx1"/>
                </a:solidFill>
              </a:rPr>
              <a:t>-iyonik difüzyon yardımıyla geçmektedir.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/>
                </a:solidFill>
              </a:rPr>
              <a:t>Canlı hücrelerin </a:t>
            </a:r>
            <a:r>
              <a:rPr lang="tr-TR" sz="2000" dirty="0" err="1">
                <a:solidFill>
                  <a:schemeClr val="tx1"/>
                </a:solidFill>
              </a:rPr>
              <a:t>lizozomlarında</a:t>
            </a:r>
            <a:r>
              <a:rPr lang="tr-TR" sz="2000" dirty="0">
                <a:solidFill>
                  <a:schemeClr val="tx1"/>
                </a:solidFill>
              </a:rPr>
              <a:t> birikir ve </a:t>
            </a:r>
            <a:r>
              <a:rPr lang="tr-TR" sz="2000" dirty="0" err="1">
                <a:solidFill>
                  <a:schemeClr val="tx1"/>
                </a:solidFill>
              </a:rPr>
              <a:t>anyonik</a:t>
            </a:r>
            <a:r>
              <a:rPr lang="tr-TR" sz="2000" dirty="0">
                <a:solidFill>
                  <a:schemeClr val="tx1"/>
                </a:solidFill>
              </a:rPr>
              <a:t> bileşenlere bağlanır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7093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Nötr Kırmızı Boyama</a:t>
            </a:r>
            <a:endParaRPr dirty="0"/>
          </a:p>
        </p:txBody>
      </p:sp>
      <p:sp>
        <p:nvSpPr>
          <p:cNvPr id="284" name="Google Shape;284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rgbClr val="000000"/>
                </a:solidFill>
              </a:rPr>
              <a:t>Hücrelerin nötral kırmızı boya alımı, hücrelerin ATP üretimi yoluyla </a:t>
            </a:r>
            <a:r>
              <a:rPr lang="tr" sz="2200" b="1" dirty="0">
                <a:solidFill>
                  <a:srgbClr val="674EA7"/>
                </a:solidFill>
              </a:rPr>
              <a:t>pH gradyanlarını</a:t>
            </a:r>
            <a:r>
              <a:rPr lang="tr" sz="2200" dirty="0">
                <a:solidFill>
                  <a:srgbClr val="000000"/>
                </a:solidFill>
              </a:rPr>
              <a:t> koruma kapasitesine bağlıdır. Fizyolojik pH'da boyanın net yükü sıfırdır.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rgbClr val="000000"/>
                </a:solidFill>
              </a:rPr>
              <a:t>Bu yük, boyanın hücre membranından penetre olmasını sağlar. Lizozomların içinde, sitoplazmanınkinden daha düşük bir pH’ı sağlamak için bir proton gradyanı vardır.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tr" dirty="0">
                <a:solidFill>
                  <a:srgbClr val="FF0000"/>
                </a:solidFill>
              </a:rPr>
              <a:t>Nötr Kırmızı Boyama</a:t>
            </a:r>
            <a:endParaRPr dirty="0"/>
          </a:p>
        </p:txBody>
      </p:sp>
      <p:sp>
        <p:nvSpPr>
          <p:cNvPr id="290" name="Google Shape;290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200" b="1" u="sng" dirty="0">
                <a:solidFill>
                  <a:srgbClr val="674EA7"/>
                </a:solidFill>
              </a:rPr>
              <a:t>Böylece, boya pozitif yüklenir ve lizozomların içinde tutulur. Hücre öldüğünde veya pH gradyanı azaldığında, boya tutulamaz ve hücre dışına salınır.</a:t>
            </a:r>
            <a:endParaRPr sz="2200" b="1" u="sng" dirty="0">
              <a:solidFill>
                <a:srgbClr val="674EA7"/>
              </a:solidFill>
            </a:endParaRPr>
          </a:p>
        </p:txBody>
      </p:sp>
      <p:pic>
        <p:nvPicPr>
          <p:cNvPr id="291" name="Google Shape;2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608" y="2463897"/>
            <a:ext cx="3921150" cy="24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>
            <a:spLocks noGrp="1"/>
          </p:cNvSpPr>
          <p:nvPr>
            <p:ph type="body" idx="1"/>
          </p:nvPr>
        </p:nvSpPr>
        <p:spPr>
          <a:xfrm>
            <a:off x="311700" y="642471"/>
            <a:ext cx="8520600" cy="3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 sz="2000" dirty="0">
                <a:solidFill>
                  <a:srgbClr val="000000"/>
                </a:solidFill>
              </a:rPr>
              <a:t>Bu nedenle, canlı hücreler NR boyasını aldıkları için canlı ve hasarlı/ ölü hücreler arasında ayrım yapmak mümkündür, hasarlı veya ölü hücreler boyayı içine almazlar.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 sz="2000" dirty="0">
                <a:solidFill>
                  <a:srgbClr val="000000"/>
                </a:solidFill>
              </a:rPr>
              <a:t>Düşük bir sitotoksik etki olduğunda canlı hücrelerin içerisinde biriken NR boyası sayesinde lizozomların mikroskopik olarak genişlemesi tespit edilebilir.</a:t>
            </a:r>
            <a:endParaRPr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CA69DB6-FEBC-6945-8816-851C9B65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85" y="0"/>
            <a:ext cx="68830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32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3" name="Google Shape;3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767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0" name="Google Shape;31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0" y="0"/>
            <a:ext cx="90835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7" name="Google Shape;3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1DAE8BE-6F6D-B94D-997E-1B9FF80B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24" y="0"/>
            <a:ext cx="68499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1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chemeClr val="dk1"/>
                </a:solidFill>
              </a:rPr>
              <a:t> Bu ajanlar, farklı mekanizmalar aracılığıyla hücreler üzerinde toksisiteye neden olabilir.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2200"/>
              <a:buChar char="➔"/>
            </a:pPr>
            <a:r>
              <a:rPr lang="tr" sz="2200" b="1" dirty="0">
                <a:solidFill>
                  <a:srgbClr val="1155CC"/>
                </a:solidFill>
              </a:rPr>
              <a:t>hücre zarlarının tahrip edilmesi,</a:t>
            </a:r>
            <a:endParaRPr sz="2200" b="1" dirty="0">
              <a:solidFill>
                <a:srgbClr val="1155CC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200"/>
              <a:buChar char="➔"/>
            </a:pPr>
            <a:r>
              <a:rPr lang="tr" sz="2200" b="1" dirty="0">
                <a:solidFill>
                  <a:srgbClr val="1155CC"/>
                </a:solidFill>
              </a:rPr>
              <a:t>protein sentezinin önlenmesi,</a:t>
            </a:r>
            <a:endParaRPr sz="2200" b="1" dirty="0">
              <a:solidFill>
                <a:srgbClr val="1155CC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200"/>
              <a:buChar char="➔"/>
            </a:pPr>
            <a:r>
              <a:rPr lang="tr" sz="2200" b="1" dirty="0">
                <a:solidFill>
                  <a:srgbClr val="1155CC"/>
                </a:solidFill>
              </a:rPr>
              <a:t>reseptörlere geri dönüşümsüz bağlanma,</a:t>
            </a:r>
            <a:endParaRPr sz="2200" b="1" dirty="0">
              <a:solidFill>
                <a:srgbClr val="1155CC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200"/>
              <a:buChar char="➔"/>
            </a:pPr>
            <a:r>
              <a:rPr lang="tr-TR" sz="2200" b="1" dirty="0">
                <a:solidFill>
                  <a:srgbClr val="1155CC"/>
                </a:solidFill>
              </a:rPr>
              <a:t>DNA sentezinin önlenmesi</a:t>
            </a:r>
            <a:endParaRPr sz="2200" b="1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Google Shape;73;p16">
            <a:extLst>
              <a:ext uri="{FF2B5EF4-FFF2-40B4-BE49-F238E27FC236}">
                <a16:creationId xmlns:a16="http://schemas.microsoft.com/office/drawing/2014/main" id="{33001D91-4684-B240-B9BE-89EC4A8856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>
                <a:solidFill>
                  <a:srgbClr val="FF0000"/>
                </a:solidFill>
              </a:rPr>
              <a:t>Sitotoksisite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4"/>
          <p:cNvSpPr txBox="1">
            <a:spLocks noGrp="1"/>
          </p:cNvSpPr>
          <p:nvPr>
            <p:ph type="body" idx="1"/>
          </p:nvPr>
        </p:nvSpPr>
        <p:spPr>
          <a:xfrm>
            <a:off x="847175" y="1152475"/>
            <a:ext cx="753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200" b="1" u="sng">
                <a:solidFill>
                  <a:srgbClr val="FF0000"/>
                </a:solidFill>
              </a:rPr>
              <a:t>Avantajları:</a:t>
            </a:r>
            <a:r>
              <a:rPr lang="tr" sz="2200">
                <a:solidFill>
                  <a:srgbClr val="000000"/>
                </a:solidFill>
              </a:rPr>
              <a:t> Güvenilirlik, hız ve basit değerlendirme, bu testin bazı özellikleridir. Çünkü hücre içi LDH kaybı ve kültür ortamına salınımı, hücre zarı hasarı nedeniyle geri dönüşümsüz hücre ölümünün bir göstergesidir.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3. Florometrik Testler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29" name="Google Shape;329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 dirty="0">
                <a:solidFill>
                  <a:srgbClr val="000000"/>
                </a:solidFill>
              </a:rPr>
              <a:t>Hücre canlılığı ve sitotoksisite florometrik analizleri,</a:t>
            </a:r>
            <a:r>
              <a:rPr lang="tr" sz="2000" u="sng" dirty="0">
                <a:solidFill>
                  <a:srgbClr val="674EA7"/>
                </a:solidFill>
              </a:rPr>
              <a:t> bir floresan mikroskop, florometre, floresan mikroplaka okuyucu veya akış sitometresi </a:t>
            </a:r>
            <a:r>
              <a:rPr lang="tr" sz="2000" dirty="0">
                <a:solidFill>
                  <a:srgbClr val="000000"/>
                </a:solidFill>
              </a:rPr>
              <a:t>kullanılarak kolayca gerçekleştirilebilir ve geleneksel boya dışlama ve kolorimetrik analizlere göre birçok avantaj sunar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 dirty="0">
                <a:solidFill>
                  <a:srgbClr val="000000"/>
                </a:solidFill>
              </a:rPr>
              <a:t>Florometrik analizler monolayer veya süspanse hücre hatları için geçerlidir ve kullanımı kolaydır. Bu testler kolorimetrik testlerden daha duyarlıdır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31DCA44-CD33-5242-9E88-D6E953B2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48" y="0"/>
            <a:ext cx="70947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4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AlamarBlue (AB) Testi</a:t>
            </a:r>
            <a:endParaRPr/>
          </a:p>
        </p:txBody>
      </p:sp>
      <p:sp>
        <p:nvSpPr>
          <p:cNvPr id="335" name="Google Shape;335;p56"/>
          <p:cNvSpPr txBox="1">
            <a:spLocks noGrp="1"/>
          </p:cNvSpPr>
          <p:nvPr>
            <p:ph type="body" idx="1"/>
          </p:nvPr>
        </p:nvSpPr>
        <p:spPr>
          <a:xfrm>
            <a:off x="311700" y="135469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68300" algn="just">
              <a:lnSpc>
                <a:spcPct val="150000"/>
              </a:lnSpc>
              <a:buClr>
                <a:srgbClr val="000000"/>
              </a:buClr>
              <a:buSzPts val="2200"/>
            </a:pPr>
            <a:r>
              <a:rPr lang="tr" sz="2200" dirty="0">
                <a:solidFill>
                  <a:srgbClr val="000000"/>
                </a:solidFill>
              </a:rPr>
              <a:t>Alamar Blue testi, mitokondriyal enzimler ve diaforaz gibi diğer enzimler tarafından </a:t>
            </a:r>
            <a:r>
              <a:rPr lang="tr" sz="2200" b="1" u="sng" dirty="0">
                <a:solidFill>
                  <a:srgbClr val="7030A0"/>
                </a:solidFill>
              </a:rPr>
              <a:t>mavi non-floresan bir boya olan resazurinin pembe fluoresan resorufine dönüştürülmesi prensibine  dayanmaktadır.</a:t>
            </a:r>
            <a:endParaRPr sz="2200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>
            <a:spLocks noGrp="1"/>
          </p:cNvSpPr>
          <p:nvPr>
            <p:ph type="body" idx="1"/>
          </p:nvPr>
        </p:nvSpPr>
        <p:spPr>
          <a:xfrm>
            <a:off x="311700" y="796200"/>
            <a:ext cx="85206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tr" sz="2000" dirty="0">
                <a:solidFill>
                  <a:srgbClr val="000000"/>
                </a:solidFill>
              </a:rPr>
              <a:t>Resazurinin rengi mavidir ve floresan değildir. Hücrelere girdikten sonra resazurin resorufine indirgenir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tr" sz="2000" dirty="0">
                <a:solidFill>
                  <a:srgbClr val="000000"/>
                </a:solidFill>
              </a:rPr>
              <a:t>Resorufin kırmızı renktedir ve yüksek derecede floresan özelliktedir. Canlı hücreler, sürekli resazurini resofurine dönüştürür ve hücre kültürü ortamının genel floresanını ve rengini arttırır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tr" sz="2000" dirty="0">
                <a:solidFill>
                  <a:srgbClr val="000000"/>
                </a:solidFill>
              </a:rPr>
              <a:t>Üretilen resofurin miktarı, canlı hücre sayısı ile </a:t>
            </a:r>
            <a:r>
              <a:rPr lang="tr-TR" sz="2000" dirty="0">
                <a:solidFill>
                  <a:srgbClr val="000000"/>
                </a:solidFill>
              </a:rPr>
              <a:t>ilişkilendirilir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03852"/>
            <a:ext cx="8520600" cy="27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>
            <a:spLocks noGrp="1"/>
          </p:cNvSpPr>
          <p:nvPr>
            <p:ph type="title"/>
          </p:nvPr>
        </p:nvSpPr>
        <p:spPr>
          <a:xfrm>
            <a:off x="311700" y="31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Apoptoz ve Nekroz</a:t>
            </a:r>
            <a:endParaRPr/>
          </a:p>
        </p:txBody>
      </p:sp>
      <p:sp>
        <p:nvSpPr>
          <p:cNvPr id="353" name="Google Shape;353;p59"/>
          <p:cNvSpPr txBox="1">
            <a:spLocks noGrp="1"/>
          </p:cNvSpPr>
          <p:nvPr>
            <p:ph type="body" idx="1"/>
          </p:nvPr>
        </p:nvSpPr>
        <p:spPr>
          <a:xfrm>
            <a:off x="311700" y="980300"/>
            <a:ext cx="8520600" cy="40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>
                <a:solidFill>
                  <a:srgbClr val="000000"/>
                </a:solidFill>
              </a:rPr>
              <a:t>Nekroz</a:t>
            </a:r>
            <a:endParaRPr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Toksisiteye bağlı hücre ölümü.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Enerji gerektirmez, pasif.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Hücreler şişer ve daha sonra karyoliz (kromatin ve çekirdek-DNazın çözünmesi).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Hücresel içeriklerin salınması iltihaplanmaya neden olabilir.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tr">
                <a:solidFill>
                  <a:srgbClr val="000000"/>
                </a:solidFill>
              </a:rPr>
              <a:t>Apoptoz</a:t>
            </a:r>
            <a:endParaRPr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'stimülasyon' ile indüklenen hücre ölümü.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Enerji gereklidir.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Hücre büzülmesi, daha sonra piknoz (kromatin yoğunlaşır), ardından karyorrhexis (çekirdeğin parçalanması)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tr" sz="1600">
                <a:solidFill>
                  <a:srgbClr val="000000"/>
                </a:solidFill>
              </a:rPr>
              <a:t>Hücresel içerikleri serbest bırakmayın ve makrofajlar tarafından kolayca fagositozlanır.</a:t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0"/>
          <p:cNvSpPr txBox="1">
            <a:spLocks noGrp="1"/>
          </p:cNvSpPr>
          <p:nvPr>
            <p:ph type="title"/>
          </p:nvPr>
        </p:nvSpPr>
        <p:spPr>
          <a:xfrm>
            <a:off x="360125" y="215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>
                <a:solidFill>
                  <a:srgbClr val="FF0000"/>
                </a:solidFill>
              </a:rPr>
              <a:t>Apoptoz ve Nekroz</a:t>
            </a:r>
            <a:endParaRPr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2473336-350A-DB44-B0F5-1AB4BB16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08" y="1055759"/>
            <a:ext cx="6189784" cy="396292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11E28B8E-258E-1B48-82B8-058847D26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60" y="0"/>
            <a:ext cx="6920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328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>
                <a:solidFill>
                  <a:srgbClr val="000000"/>
                </a:solidFill>
              </a:rPr>
              <a:t>Annexin V ve Propidium iodide, </a:t>
            </a:r>
            <a:r>
              <a:rPr lang="tr">
                <a:solidFill>
                  <a:srgbClr val="FF0000"/>
                </a:solidFill>
              </a:rPr>
              <a:t>hücresel apoptozu</a:t>
            </a:r>
            <a:r>
              <a:rPr lang="tr">
                <a:solidFill>
                  <a:srgbClr val="000000"/>
                </a:solidFill>
              </a:rPr>
              <a:t> gösteren boyalardır.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67" name="Google Shape;36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2063650"/>
            <a:ext cx="8314324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DDD47D7-4C3A-0143-B1D1-6B30B4DE7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80" y="0"/>
            <a:ext cx="68284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0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harita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A93566A-E5A4-4E4B-AE5B-28944B3E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17" y="0"/>
            <a:ext cx="69768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0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35C04F-8A2A-B64F-BA5A-1C359448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TUNEL Testi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15C36E0-1FCB-5541-A0A2-63E500D7A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65" y="1406769"/>
            <a:ext cx="5331070" cy="31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0FB7655-3BFF-3745-82CA-CB095CCC8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204546"/>
            <a:ext cx="5635869" cy="378460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D0A7EC6C-5676-8448-95CE-F34ADD95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TUNEL Testi</a:t>
            </a:r>
          </a:p>
        </p:txBody>
      </p:sp>
    </p:spTree>
    <p:extLst>
      <p:ext uri="{BB962C8B-B14F-4D97-AF65-F5344CB8AC3E}">
        <p14:creationId xmlns:p14="http://schemas.microsoft.com/office/powerpoint/2010/main" val="574721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>
                <a:solidFill>
                  <a:srgbClr val="FF0000"/>
                </a:solidFill>
              </a:rPr>
              <a:t>Luminesans</a:t>
            </a:r>
            <a:r>
              <a:rPr lang="tr-TR" dirty="0">
                <a:solidFill>
                  <a:srgbClr val="FF0000"/>
                </a:solidFill>
              </a:rPr>
              <a:t> Canlılık Testleri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73" name="Google Shape;373;p62"/>
          <p:cNvSpPr txBox="1">
            <a:spLocks noGrp="1"/>
          </p:cNvSpPr>
          <p:nvPr>
            <p:ph type="body" idx="1"/>
          </p:nvPr>
        </p:nvSpPr>
        <p:spPr>
          <a:xfrm>
            <a:off x="417208" y="1282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• Luminesans testleri memeli hücrelerinde </a:t>
            </a:r>
            <a:r>
              <a:rPr lang="tr" dirty="0">
                <a:solidFill>
                  <a:srgbClr val="7030A0"/>
                </a:solidFill>
              </a:rPr>
              <a:t>hücre proliferasyonunun ve sitotoksisitenin hızlı ve basit bir şekilde belirlenmesini sağlar. </a:t>
            </a:r>
            <a:r>
              <a:rPr lang="tr" dirty="0">
                <a:solidFill>
                  <a:srgbClr val="000000"/>
                </a:solidFill>
              </a:rPr>
              <a:t>Bu deneyler, uygun bir 96 veya 384 kuyucuklu mikroplak kullanılarak ve lüminometrik mikroplaka okuyucu ile saptanabilir</a:t>
            </a:r>
            <a:endParaRPr dirty="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000000"/>
                </a:solidFill>
              </a:rPr>
              <a:t>• </a:t>
            </a:r>
            <a:r>
              <a:rPr lang="tr" b="1" u="sng" dirty="0">
                <a:solidFill>
                  <a:srgbClr val="7030A0"/>
                </a:solidFill>
              </a:rPr>
              <a:t>Lüminometrik testlerin dikkate değer bir özelliği, reaktif ilavesinden sonra üretilen kalıcı ve kararlı ışıma sinyaldir. </a:t>
            </a:r>
            <a:r>
              <a:rPr lang="tr" dirty="0">
                <a:solidFill>
                  <a:srgbClr val="000000"/>
                </a:solidFill>
              </a:rPr>
              <a:t>Bu özellik aynı kuyudan hem canlılık hem de sitotoksisite değerlerinin incelenmesi için kullanılabilir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ATP testi</a:t>
            </a:r>
            <a:endParaRPr dirty="0"/>
          </a:p>
        </p:txBody>
      </p:sp>
      <p:sp>
        <p:nvSpPr>
          <p:cNvPr id="379" name="Google Shape;379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200" dirty="0">
                <a:solidFill>
                  <a:srgbClr val="000000"/>
                </a:solidFill>
              </a:rPr>
              <a:t>• ATP (adenosin tri-fosfat) hücrelerdeki en önemli kimyasal enerji deposunu temsil eder ve biyolojik sentez, sinyalizasyon, taşıma ve hareket süreçleri için kullanılır. Bu nedenle, </a:t>
            </a:r>
            <a:r>
              <a:rPr lang="tr" sz="2200" b="1" u="sng" dirty="0">
                <a:solidFill>
                  <a:srgbClr val="7030A0"/>
                </a:solidFill>
              </a:rPr>
              <a:t>hücresel ATP hücre canlılığının ölçülmesinde en hassas hedef noktalarından biridir</a:t>
            </a:r>
            <a:endParaRPr sz="2200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tr" dirty="0">
                <a:solidFill>
                  <a:srgbClr val="FF0000"/>
                </a:solidFill>
              </a:rPr>
              <a:t>ATP testi</a:t>
            </a:r>
            <a:endParaRPr dirty="0"/>
          </a:p>
        </p:txBody>
      </p:sp>
      <p:sp>
        <p:nvSpPr>
          <p:cNvPr id="385" name="Google Shape;385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</a:rPr>
              <a:t>• </a:t>
            </a:r>
            <a:r>
              <a:rPr lang="tr" sz="2000" dirty="0">
                <a:solidFill>
                  <a:srgbClr val="000000"/>
                </a:solidFill>
              </a:rPr>
              <a:t>Hücreler ölümcül hasar gördüğünde ve zar bütünlüğünü kaybettiklerinde ATP'yi sentezleme yeteneğini kaybederler ve hücrelerin ATP seviyesi önemli ölçüde azalır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 dirty="0">
                <a:solidFill>
                  <a:srgbClr val="000000"/>
                </a:solidFill>
              </a:rPr>
              <a:t>• ATP testi, lusiferin'in oksilusiferine reaksiyonuna dayanır. Enzim lusiferaz, Mg2+ iyonları ve ATP varlığında bu reaksiyonu katalizleyerek lüminesan bir sinyal verir.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55F531D-C549-6E48-AAC0-F1891DA5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74700"/>
            <a:ext cx="6096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3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623425-C3BD-8F41-A50B-E2113CEE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" dirty="0">
                <a:solidFill>
                  <a:srgbClr val="FF0000"/>
                </a:solidFill>
              </a:rPr>
              <a:t>ATP testi</a:t>
            </a:r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E907008-6DDC-8D4F-AB67-967102F94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>
                <a:solidFill>
                  <a:schemeClr val="tx1"/>
                </a:solidFill>
              </a:rPr>
              <a:t>Lusiferaz</a:t>
            </a:r>
            <a:r>
              <a:rPr lang="tr-TR" dirty="0">
                <a:solidFill>
                  <a:schemeClr val="tx1"/>
                </a:solidFill>
              </a:rPr>
              <a:t> enzimi, 61 </a:t>
            </a:r>
            <a:r>
              <a:rPr lang="tr-TR" dirty="0" err="1">
                <a:solidFill>
                  <a:schemeClr val="tx1"/>
                </a:solidFill>
              </a:rPr>
              <a:t>kDa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ağırlığında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monomerik</a:t>
            </a:r>
            <a:r>
              <a:rPr lang="tr-TR" dirty="0">
                <a:solidFill>
                  <a:schemeClr val="tx1"/>
                </a:solidFill>
              </a:rPr>
              <a:t> bir enzimdir. Bu enzim, </a:t>
            </a:r>
            <a:r>
              <a:rPr lang="tr-TR" dirty="0" err="1">
                <a:solidFill>
                  <a:schemeClr val="tx1"/>
                </a:solidFill>
              </a:rPr>
              <a:t>öncelikle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lusiferin</a:t>
            </a:r>
            <a:r>
              <a:rPr lang="tr-TR" dirty="0">
                <a:solidFill>
                  <a:schemeClr val="tx1"/>
                </a:solidFill>
              </a:rPr>
              <a:t> ile </a:t>
            </a:r>
            <a:r>
              <a:rPr lang="tr-TR" dirty="0" err="1">
                <a:solidFill>
                  <a:schemeClr val="tx1"/>
                </a:solidFill>
              </a:rPr>
              <a:t>ATP’yi</a:t>
            </a:r>
            <a:r>
              <a:rPr lang="tr-TR" dirty="0">
                <a:solidFill>
                  <a:schemeClr val="tx1"/>
                </a:solidFill>
              </a:rPr>
              <a:t> birbirine </a:t>
            </a:r>
            <a:r>
              <a:rPr lang="tr-TR" dirty="0" err="1">
                <a:solidFill>
                  <a:schemeClr val="tx1"/>
                </a:solidFill>
              </a:rPr>
              <a:t>bağlayarak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lusiferil</a:t>
            </a:r>
            <a:r>
              <a:rPr lang="tr-TR" dirty="0">
                <a:solidFill>
                  <a:schemeClr val="tx1"/>
                </a:solidFill>
              </a:rPr>
              <a:t>-AMP ara </a:t>
            </a:r>
            <a:r>
              <a:rPr lang="tr-TR" dirty="0" err="1">
                <a:solidFill>
                  <a:schemeClr val="tx1"/>
                </a:solidFill>
              </a:rPr>
              <a:t>ürününu</a:t>
            </a:r>
            <a:r>
              <a:rPr lang="tr-TR" dirty="0">
                <a:solidFill>
                  <a:schemeClr val="tx1"/>
                </a:solidFill>
              </a:rPr>
              <a:t>̈ meydana getirir. </a:t>
            </a:r>
          </a:p>
          <a:p>
            <a:pPr algn="just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Bu </a:t>
            </a:r>
            <a:r>
              <a:rPr lang="tr-TR" dirty="0" err="1">
                <a:solidFill>
                  <a:schemeClr val="tx1"/>
                </a:solidFill>
              </a:rPr>
              <a:t>ürün</a:t>
            </a:r>
            <a:r>
              <a:rPr lang="tr-TR" dirty="0">
                <a:solidFill>
                  <a:schemeClr val="tx1"/>
                </a:solidFill>
              </a:rPr>
              <a:t> ise magnezyum iyonları </a:t>
            </a:r>
            <a:r>
              <a:rPr lang="tr-TR" dirty="0" err="1">
                <a:solidFill>
                  <a:schemeClr val="tx1"/>
                </a:solidFill>
              </a:rPr>
              <a:t>varlığında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u="sng" dirty="0">
                <a:solidFill>
                  <a:srgbClr val="7030A0"/>
                </a:solidFill>
              </a:rPr>
              <a:t>oksijen ile reaksiyona girerek oksitlenir ve </a:t>
            </a:r>
            <a:r>
              <a:rPr lang="tr-TR" u="sng" dirty="0" err="1">
                <a:solidFill>
                  <a:srgbClr val="7030A0"/>
                </a:solidFill>
              </a:rPr>
              <a:t>eksite</a:t>
            </a:r>
            <a:r>
              <a:rPr lang="tr-TR" u="sng" dirty="0">
                <a:solidFill>
                  <a:srgbClr val="7030A0"/>
                </a:solidFill>
              </a:rPr>
              <a:t> enerji </a:t>
            </a:r>
            <a:r>
              <a:rPr lang="tr-TR" u="sng" dirty="0" err="1">
                <a:solidFill>
                  <a:srgbClr val="7030A0"/>
                </a:solidFill>
              </a:rPr>
              <a:t>düzeyindeki</a:t>
            </a:r>
            <a:r>
              <a:rPr lang="tr-TR" u="sng" dirty="0">
                <a:solidFill>
                  <a:srgbClr val="7030A0"/>
                </a:solidFill>
              </a:rPr>
              <a:t> bir </a:t>
            </a:r>
            <a:r>
              <a:rPr lang="tr-TR" u="sng" dirty="0" err="1">
                <a:solidFill>
                  <a:srgbClr val="7030A0"/>
                </a:solidFill>
              </a:rPr>
              <a:t>bileşik</a:t>
            </a:r>
            <a:r>
              <a:rPr lang="tr-TR" u="sng" dirty="0">
                <a:solidFill>
                  <a:srgbClr val="7030A0"/>
                </a:solidFill>
              </a:rPr>
              <a:t> olan </a:t>
            </a:r>
            <a:r>
              <a:rPr lang="tr-TR" u="sng" dirty="0" err="1">
                <a:solidFill>
                  <a:srgbClr val="7030A0"/>
                </a:solidFill>
              </a:rPr>
              <a:t>oksilusiferine</a:t>
            </a:r>
            <a:r>
              <a:rPr lang="tr-TR" u="sng" dirty="0">
                <a:solidFill>
                  <a:srgbClr val="7030A0"/>
                </a:solidFill>
              </a:rPr>
              <a:t> </a:t>
            </a:r>
            <a:r>
              <a:rPr lang="tr-TR" u="sng" dirty="0" err="1">
                <a:solidFill>
                  <a:srgbClr val="7030A0"/>
                </a:solidFill>
              </a:rPr>
              <a:t>dönüşür</a:t>
            </a:r>
            <a:r>
              <a:rPr lang="tr-TR" u="sng" dirty="0">
                <a:solidFill>
                  <a:srgbClr val="7030A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 err="1">
                <a:solidFill>
                  <a:schemeClr val="tx1"/>
                </a:solidFill>
              </a:rPr>
              <a:t>Oksilusiferin</a:t>
            </a:r>
            <a:r>
              <a:rPr lang="tr-TR" dirty="0">
                <a:solidFill>
                  <a:schemeClr val="tx1"/>
                </a:solidFill>
              </a:rPr>
              <a:t>, kararlı enerji </a:t>
            </a:r>
            <a:r>
              <a:rPr lang="tr-TR" dirty="0" err="1">
                <a:solidFill>
                  <a:schemeClr val="tx1"/>
                </a:solidFill>
              </a:rPr>
              <a:t>düzeyine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dönerken</a:t>
            </a:r>
            <a:r>
              <a:rPr lang="tr-TR" dirty="0">
                <a:solidFill>
                  <a:schemeClr val="tx1"/>
                </a:solidFill>
              </a:rPr>
              <a:t> fazla enerjisini foton olarak yayar ve </a:t>
            </a:r>
            <a:r>
              <a:rPr lang="tr-TR" dirty="0" err="1">
                <a:solidFill>
                  <a:schemeClr val="tx1"/>
                </a:solidFill>
              </a:rPr>
              <a:t>sarı-yeşil</a:t>
            </a:r>
            <a:r>
              <a:rPr lang="tr-TR" dirty="0">
                <a:solidFill>
                  <a:schemeClr val="tx1"/>
                </a:solidFill>
              </a:rPr>
              <a:t> renkte </a:t>
            </a:r>
            <a:r>
              <a:rPr lang="tr-TR" dirty="0" err="1">
                <a:solidFill>
                  <a:schemeClr val="tx1"/>
                </a:solidFill>
              </a:rPr>
              <a:t>ışık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oluşturarak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b="1" u="sng" dirty="0">
                <a:solidFill>
                  <a:srgbClr val="7030A0"/>
                </a:solidFill>
              </a:rPr>
              <a:t>560 </a:t>
            </a:r>
            <a:r>
              <a:rPr lang="tr-TR" b="1" u="sng" dirty="0" err="1">
                <a:solidFill>
                  <a:srgbClr val="7030A0"/>
                </a:solidFill>
              </a:rPr>
              <a:t>nm</a:t>
            </a:r>
            <a:r>
              <a:rPr lang="tr-TR" b="1" u="sng" dirty="0">
                <a:solidFill>
                  <a:srgbClr val="7030A0"/>
                </a:solidFill>
              </a:rPr>
              <a:t> dalga boyunda maksimum </a:t>
            </a:r>
            <a:r>
              <a:rPr lang="tr-TR" b="1" u="sng" dirty="0" err="1">
                <a:solidFill>
                  <a:srgbClr val="7030A0"/>
                </a:solidFill>
              </a:rPr>
              <a:t>absorbans</a:t>
            </a:r>
            <a:r>
              <a:rPr lang="tr-TR" b="1" u="sng" dirty="0">
                <a:solidFill>
                  <a:srgbClr val="7030A0"/>
                </a:solidFill>
              </a:rPr>
              <a:t> verir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116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F350F80-A558-E24F-8BB5-2283E39C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335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426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200" b="1" dirty="0">
                <a:solidFill>
                  <a:srgbClr val="FF0000"/>
                </a:solidFill>
              </a:rPr>
              <a:t>• Avantajlar: </a:t>
            </a:r>
            <a:r>
              <a:rPr lang="tr" sz="2200" dirty="0">
                <a:solidFill>
                  <a:srgbClr val="000000"/>
                </a:solidFill>
              </a:rPr>
              <a:t>ATP testi, kullanılan en hızlı ve hassas hücre canlılık testidir.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200" dirty="0">
                <a:solidFill>
                  <a:srgbClr val="000000"/>
                </a:solidFill>
              </a:rPr>
              <a:t>Lüminesan sinyal kararlı duruma ulaşır ve reaktif ilave edildikten sonra 10 dakika içinde stabilize olur.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200" dirty="0">
                <a:solidFill>
                  <a:srgbClr val="000000"/>
                </a:solidFill>
              </a:rPr>
              <a:t>Substratın renkli bileşiğe dönüştürülmesi için bir bekleme süresi yoktur. Bu aynı zamanda plaka taşıma adımını da ortadan kaldırır</a:t>
            </a:r>
            <a:endParaRPr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FF0000"/>
                </a:solidFill>
              </a:rPr>
              <a:t>Hücre Canlılığı ve Toksisite Testleri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u="sng" dirty="0">
                <a:solidFill>
                  <a:srgbClr val="674EA7"/>
                </a:solidFill>
              </a:rPr>
              <a:t>• Kültürlenmiş hücreler üzerinde yapılan in vitro sitotoksisite testleri kimyasalların sitotoksisite testleri ve ilaç taraması için yaygın olarak kullanılmaktadır.</a:t>
            </a:r>
            <a:endParaRPr sz="2200" u="sng" dirty="0">
              <a:solidFill>
                <a:srgbClr val="674EA7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200" dirty="0">
                <a:solidFill>
                  <a:srgbClr val="000000"/>
                </a:solidFill>
              </a:rPr>
              <a:t>• Şu anda bu testler, ilaç geliştirme sırasında </a:t>
            </a:r>
            <a:r>
              <a:rPr lang="tr" sz="2200" b="1" u="sng" dirty="0">
                <a:solidFill>
                  <a:srgbClr val="0070C0"/>
                </a:solidFill>
              </a:rPr>
              <a:t>hem bileşik toksisitesini hem de tümör hücresi büyüme inhibisyonunu değerlendirmek için onkolojik araştırmalarda da kullanılmaktadır.</a:t>
            </a:r>
            <a:endParaRPr sz="2200" b="1" u="sng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>
                <a:solidFill>
                  <a:srgbClr val="FF0000"/>
                </a:solidFill>
              </a:rPr>
              <a:t>Sitotoksisite Testlerinin Avantajları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18764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tr" sz="2200" b="1" dirty="0">
                <a:solidFill>
                  <a:srgbClr val="0070C0"/>
                </a:solidFill>
              </a:rPr>
              <a:t>Hızlı, </a:t>
            </a:r>
          </a:p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tr" sz="2200" b="1" dirty="0">
                <a:solidFill>
                  <a:srgbClr val="0070C0"/>
                </a:solidFill>
              </a:rPr>
              <a:t>Ucuz, </a:t>
            </a:r>
          </a:p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tr" sz="2200" b="1" dirty="0">
                <a:solidFill>
                  <a:srgbClr val="0070C0"/>
                </a:solidFill>
              </a:rPr>
              <a:t>Hayvan kullanımını azaltabilir </a:t>
            </a:r>
          </a:p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tr" sz="2200" b="1" dirty="0">
                <a:solidFill>
                  <a:srgbClr val="0070C0"/>
                </a:solidFill>
              </a:rPr>
              <a:t>Çok sayıda numune test edilebilir</a:t>
            </a:r>
          </a:p>
          <a:p>
            <a:pPr marL="45720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tr" sz="2200" b="1" dirty="0">
                <a:solidFill>
                  <a:srgbClr val="0070C0"/>
                </a:solidFill>
              </a:rPr>
              <a:t>İnsan hücrelerini kullanan testler, bazı in vivo hayvan testlerinden daha uygun olabilir.</a:t>
            </a:r>
            <a:endParaRPr sz="22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42FE303-4831-A043-BFAE-F4D8A7D2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51" y="0"/>
            <a:ext cx="67316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71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8743</TotalTime>
  <Words>1723</Words>
  <Application>Microsoft Macintosh PowerPoint</Application>
  <PresentationFormat>Ekran Gösterisi (16:9)</PresentationFormat>
  <Paragraphs>155</Paragraphs>
  <Slides>69</Slides>
  <Notes>46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1" baseType="lpstr">
      <vt:lpstr>Arial</vt:lpstr>
      <vt:lpstr>Simple Light</vt:lpstr>
      <vt:lpstr>Hücre Kültürü Teknikleri</vt:lpstr>
      <vt:lpstr>Toksisite</vt:lpstr>
      <vt:lpstr>Sitotoksisite</vt:lpstr>
      <vt:lpstr>Sitotoksisite</vt:lpstr>
      <vt:lpstr>Sitotoksisite</vt:lpstr>
      <vt:lpstr>PowerPoint Sunusu</vt:lpstr>
      <vt:lpstr>Hücre Canlılığı ve Toksisite Testleri</vt:lpstr>
      <vt:lpstr>Sitotoksisite Testlerinin Avantajları </vt:lpstr>
      <vt:lpstr>PowerPoint Sunusu</vt:lpstr>
      <vt:lpstr>Hücresel toksisitenin değerlendirilmesi için in vitro yöntemler</vt:lpstr>
      <vt:lpstr>Genel hücresel toksisitenin değerlendirilmesi için hedef noktaları</vt:lpstr>
      <vt:lpstr>PowerPoint Sunusu</vt:lpstr>
      <vt:lpstr>PowerPoint Sunusu</vt:lpstr>
      <vt:lpstr>Hücre Canlılığı Testleri</vt:lpstr>
      <vt:lpstr>PowerPoint Sunusu</vt:lpstr>
      <vt:lpstr>PowerPoint Sunusu</vt:lpstr>
      <vt:lpstr>1. Ekstraksiyon yöntemi</vt:lpstr>
      <vt:lpstr>2. Agar Difüzyon Yöntemi</vt:lpstr>
      <vt:lpstr>3. Direkt Temas Yöntemi</vt:lpstr>
      <vt:lpstr>Nicel Testler</vt:lpstr>
      <vt:lpstr>1. Boya Dışlama Testleri</vt:lpstr>
      <vt:lpstr>Tripan Mavisi Boya Dışlama Testleri</vt:lpstr>
      <vt:lpstr>Tripan Mavisi Boya Dışlama Testleri</vt:lpstr>
      <vt:lpstr>Tripan Mavisi Boya Dışlama Testleri</vt:lpstr>
      <vt:lpstr>Tripan Mavisi Boya Dışlama Testleri</vt:lpstr>
      <vt:lpstr>2. Kolorimetrik Testler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MTT Testi</vt:lpstr>
      <vt:lpstr>PowerPoint Sunusu</vt:lpstr>
      <vt:lpstr>2. Calcein Testi</vt:lpstr>
      <vt:lpstr>PowerPoint Sunusu</vt:lpstr>
      <vt:lpstr>PowerPoint Sunusu</vt:lpstr>
      <vt:lpstr>3. Nötral Kırmızı Testi</vt:lpstr>
      <vt:lpstr>Nötr Kırmızı Boyama</vt:lpstr>
      <vt:lpstr>Nötr Kırmızı Boyama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3. Florometrik Testler</vt:lpstr>
      <vt:lpstr>PowerPoint Sunusu</vt:lpstr>
      <vt:lpstr>AlamarBlue (AB) Testi</vt:lpstr>
      <vt:lpstr>PowerPoint Sunusu</vt:lpstr>
      <vt:lpstr>PowerPoint Sunusu</vt:lpstr>
      <vt:lpstr>Apoptoz ve Nekroz</vt:lpstr>
      <vt:lpstr>Apoptoz ve Nekroz</vt:lpstr>
      <vt:lpstr>PowerPoint Sunusu</vt:lpstr>
      <vt:lpstr>PowerPoint Sunusu</vt:lpstr>
      <vt:lpstr>PowerPoint Sunusu</vt:lpstr>
      <vt:lpstr>TUNEL Testi</vt:lpstr>
      <vt:lpstr>TUNEL Testi</vt:lpstr>
      <vt:lpstr>Luminesans Canlılık Testleri</vt:lpstr>
      <vt:lpstr>ATP testi</vt:lpstr>
      <vt:lpstr>ATP testi</vt:lpstr>
      <vt:lpstr>PowerPoint Sunusu</vt:lpstr>
      <vt:lpstr>ATP testi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Hücre Kültürü Teknikleri</dc:title>
  <cp:lastModifiedBy>emrah şefik abamor</cp:lastModifiedBy>
  <cp:revision>28</cp:revision>
  <dcterms:modified xsi:type="dcterms:W3CDTF">2020-03-30T05:46:09Z</dcterms:modified>
</cp:coreProperties>
</file>