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sldIdLst>
    <p:sldId id="256" r:id="rId2"/>
    <p:sldId id="312" r:id="rId3"/>
    <p:sldId id="331" r:id="rId4"/>
    <p:sldId id="332" r:id="rId5"/>
    <p:sldId id="257" r:id="rId6"/>
    <p:sldId id="329" r:id="rId7"/>
    <p:sldId id="330" r:id="rId8"/>
    <p:sldId id="258" r:id="rId9"/>
    <p:sldId id="259" r:id="rId10"/>
    <p:sldId id="310" r:id="rId11"/>
    <p:sldId id="262" r:id="rId12"/>
    <p:sldId id="263" r:id="rId13"/>
    <p:sldId id="333" r:id="rId14"/>
    <p:sldId id="264" r:id="rId15"/>
    <p:sldId id="260" r:id="rId16"/>
    <p:sldId id="334" r:id="rId17"/>
    <p:sldId id="335" r:id="rId18"/>
    <p:sldId id="336" r:id="rId19"/>
    <p:sldId id="321" r:id="rId20"/>
    <p:sldId id="355" r:id="rId21"/>
    <p:sldId id="356" r:id="rId22"/>
    <p:sldId id="337" r:id="rId23"/>
    <p:sldId id="357" r:id="rId24"/>
    <p:sldId id="261" r:id="rId25"/>
    <p:sldId id="351" r:id="rId26"/>
    <p:sldId id="266" r:id="rId27"/>
    <p:sldId id="302" r:id="rId28"/>
    <p:sldId id="322" r:id="rId29"/>
    <p:sldId id="323" r:id="rId30"/>
    <p:sldId id="267" r:id="rId31"/>
    <p:sldId id="338" r:id="rId32"/>
    <p:sldId id="339" r:id="rId33"/>
    <p:sldId id="268" r:id="rId34"/>
    <p:sldId id="340" r:id="rId35"/>
    <p:sldId id="341" r:id="rId36"/>
    <p:sldId id="342" r:id="rId37"/>
    <p:sldId id="343" r:id="rId38"/>
    <p:sldId id="344" r:id="rId39"/>
    <p:sldId id="345" r:id="rId40"/>
    <p:sldId id="313" r:id="rId41"/>
    <p:sldId id="271" r:id="rId42"/>
    <p:sldId id="324" r:id="rId43"/>
    <p:sldId id="311" r:id="rId44"/>
    <p:sldId id="320" r:id="rId45"/>
    <p:sldId id="272" r:id="rId46"/>
    <p:sldId id="303" r:id="rId47"/>
    <p:sldId id="314" r:id="rId48"/>
    <p:sldId id="274" r:id="rId49"/>
    <p:sldId id="346" r:id="rId50"/>
    <p:sldId id="315" r:id="rId51"/>
    <p:sldId id="325" r:id="rId52"/>
    <p:sldId id="276" r:id="rId53"/>
    <p:sldId id="326" r:id="rId54"/>
    <p:sldId id="327" r:id="rId55"/>
    <p:sldId id="328" r:id="rId56"/>
    <p:sldId id="277" r:id="rId57"/>
    <p:sldId id="352" r:id="rId58"/>
    <p:sldId id="309" r:id="rId59"/>
    <p:sldId id="306" r:id="rId60"/>
    <p:sldId id="316" r:id="rId61"/>
    <p:sldId id="317" r:id="rId62"/>
    <p:sldId id="318" r:id="rId63"/>
    <p:sldId id="319" r:id="rId64"/>
    <p:sldId id="294" r:id="rId65"/>
    <p:sldId id="308" r:id="rId66"/>
    <p:sldId id="297" r:id="rId67"/>
    <p:sldId id="296" r:id="rId68"/>
    <p:sldId id="347" r:id="rId69"/>
    <p:sldId id="348" r:id="rId70"/>
    <p:sldId id="349" r:id="rId71"/>
    <p:sldId id="350" r:id="rId72"/>
    <p:sldId id="295" r:id="rId73"/>
    <p:sldId id="298" r:id="rId74"/>
    <p:sldId id="281" r:id="rId75"/>
    <p:sldId id="282" r:id="rId76"/>
    <p:sldId id="283" r:id="rId77"/>
    <p:sldId id="284" r:id="rId78"/>
    <p:sldId id="285" r:id="rId79"/>
    <p:sldId id="286" r:id="rId80"/>
    <p:sldId id="287" r:id="rId81"/>
    <p:sldId id="353" r:id="rId82"/>
    <p:sldId id="354" r:id="rId83"/>
    <p:sldId id="288" r:id="rId84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/>
  </p:normalViewPr>
  <p:slideViewPr>
    <p:cSldViewPr snapToGrid="0" snapToObjects="1">
      <p:cViewPr varScale="1">
        <p:scale>
          <a:sx n="109" d="100"/>
          <a:sy n="109" d="100"/>
        </p:scale>
        <p:origin x="52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4FC2EC-A0D1-4821-B877-048D3A7CE31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F223176-1265-4B9D-BBEC-FE2247367EB5}">
      <dgm:prSet/>
      <dgm:spPr/>
      <dgm:t>
        <a:bodyPr/>
        <a:lstStyle/>
        <a:p>
          <a:r>
            <a:rPr lang="tr-TR"/>
            <a:t>Sağda ve solda birer atrium ve ventrikül olmak üzere dört boşluktan oluşmaktadır. </a:t>
          </a:r>
          <a:endParaRPr lang="en-US"/>
        </a:p>
      </dgm:t>
    </dgm:pt>
    <dgm:pt modelId="{8E991B16-0D4F-48CA-A9AA-78A9B94EEB63}" type="parTrans" cxnId="{2BB8B6DC-6B0C-4B83-94C1-3F4EE7B76AB1}">
      <dgm:prSet/>
      <dgm:spPr/>
      <dgm:t>
        <a:bodyPr/>
        <a:lstStyle/>
        <a:p>
          <a:endParaRPr lang="en-US"/>
        </a:p>
      </dgm:t>
    </dgm:pt>
    <dgm:pt modelId="{A83C3641-40E8-4AAD-AB7E-255C377E5DD2}" type="sibTrans" cxnId="{2BB8B6DC-6B0C-4B83-94C1-3F4EE7B76AB1}">
      <dgm:prSet/>
      <dgm:spPr/>
      <dgm:t>
        <a:bodyPr/>
        <a:lstStyle/>
        <a:p>
          <a:endParaRPr lang="en-US"/>
        </a:p>
      </dgm:t>
    </dgm:pt>
    <dgm:pt modelId="{860FBA54-89E5-4444-9D5D-1812F5A6FD55}">
      <dgm:prSet/>
      <dgm:spPr/>
      <dgm:t>
        <a:bodyPr/>
        <a:lstStyle/>
        <a:p>
          <a:r>
            <a:rPr lang="tr-TR" dirty="0"/>
            <a:t>Sağdaki </a:t>
          </a:r>
          <a:r>
            <a:rPr lang="tr-TR" dirty="0" err="1"/>
            <a:t>atrium</a:t>
          </a:r>
          <a:r>
            <a:rPr lang="tr-TR" dirty="0"/>
            <a:t> ve </a:t>
          </a:r>
          <a:r>
            <a:rPr lang="tr-TR" dirty="0" err="1"/>
            <a:t>ventrikül</a:t>
          </a:r>
          <a:r>
            <a:rPr lang="tr-TR" dirty="0"/>
            <a:t>  </a:t>
          </a:r>
          <a:r>
            <a:rPr lang="tr-TR" b="1" dirty="0" err="1">
              <a:solidFill>
                <a:srgbClr val="0070C0"/>
              </a:solidFill>
              <a:highlight>
                <a:srgbClr val="C0C0C0"/>
              </a:highlight>
            </a:rPr>
            <a:t>triküspit</a:t>
          </a:r>
          <a:r>
            <a:rPr lang="tr-TR" b="1" dirty="0">
              <a:solidFill>
                <a:srgbClr val="0070C0"/>
              </a:solidFill>
              <a:highlight>
                <a:srgbClr val="C0C0C0"/>
              </a:highlight>
            </a:rPr>
            <a:t> kapak </a:t>
          </a:r>
          <a:r>
            <a:rPr lang="tr-TR" dirty="0"/>
            <a:t>ile  </a:t>
          </a:r>
          <a:r>
            <a:rPr lang="en-US" dirty="0"/>
            <a:t>S</a:t>
          </a:r>
          <a:r>
            <a:rPr lang="tr-TR" dirty="0" err="1"/>
            <a:t>oldaki</a:t>
          </a:r>
          <a:r>
            <a:rPr lang="tr-TR" dirty="0"/>
            <a:t> </a:t>
          </a:r>
          <a:r>
            <a:rPr lang="tr-TR" dirty="0" err="1"/>
            <a:t>atrium</a:t>
          </a:r>
          <a:r>
            <a:rPr lang="tr-TR" dirty="0"/>
            <a:t> ve </a:t>
          </a:r>
          <a:r>
            <a:rPr lang="tr-TR" dirty="0" err="1"/>
            <a:t>ventrikül</a:t>
          </a:r>
          <a:r>
            <a:rPr lang="tr-TR" dirty="0"/>
            <a:t> ise </a:t>
          </a:r>
          <a:r>
            <a:rPr lang="tr-TR" b="1" dirty="0">
              <a:solidFill>
                <a:srgbClr val="7030A0"/>
              </a:solidFill>
              <a:highlight>
                <a:srgbClr val="C0C0C0"/>
              </a:highlight>
            </a:rPr>
            <a:t>mitral kapak ile </a:t>
          </a:r>
          <a:r>
            <a:rPr lang="tr-TR" dirty="0"/>
            <a:t>ayrılmaktadır. </a:t>
          </a:r>
          <a:endParaRPr lang="en-US" dirty="0"/>
        </a:p>
      </dgm:t>
    </dgm:pt>
    <dgm:pt modelId="{6D49910E-3D65-4858-B347-9F7B542AE540}" type="parTrans" cxnId="{30220792-9355-41AC-B0B9-6B4C39C248E5}">
      <dgm:prSet/>
      <dgm:spPr/>
      <dgm:t>
        <a:bodyPr/>
        <a:lstStyle/>
        <a:p>
          <a:endParaRPr lang="en-US"/>
        </a:p>
      </dgm:t>
    </dgm:pt>
    <dgm:pt modelId="{053BC000-8FE2-4B3E-AC57-1A9CF7D4A580}" type="sibTrans" cxnId="{30220792-9355-41AC-B0B9-6B4C39C248E5}">
      <dgm:prSet/>
      <dgm:spPr/>
      <dgm:t>
        <a:bodyPr/>
        <a:lstStyle/>
        <a:p>
          <a:endParaRPr lang="en-US"/>
        </a:p>
      </dgm:t>
    </dgm:pt>
    <dgm:pt modelId="{602B3DA1-69C7-4EE8-B122-6B4ACBEAA8AC}">
      <dgm:prSet/>
      <dgm:spPr/>
      <dgm:t>
        <a:bodyPr/>
        <a:lstStyle/>
        <a:p>
          <a:r>
            <a:rPr lang="tr-TR"/>
            <a:t>Kalbin sol ventrikül bitimi ile kalpten çıkan ve insanın en büyük atardamarı olan aort damarının başlangıcı arasında aort kapağı bulunur.</a:t>
          </a:r>
          <a:endParaRPr lang="en-US"/>
        </a:p>
      </dgm:t>
    </dgm:pt>
    <dgm:pt modelId="{87B540C4-E092-4B9D-B8F0-9FAA0B596035}" type="parTrans" cxnId="{53F89CB1-E298-41B1-931C-E7994B0C5206}">
      <dgm:prSet/>
      <dgm:spPr/>
      <dgm:t>
        <a:bodyPr/>
        <a:lstStyle/>
        <a:p>
          <a:endParaRPr lang="en-US"/>
        </a:p>
      </dgm:t>
    </dgm:pt>
    <dgm:pt modelId="{264D3973-1D55-4D11-B834-DDFED1ED23A9}" type="sibTrans" cxnId="{53F89CB1-E298-41B1-931C-E7994B0C5206}">
      <dgm:prSet/>
      <dgm:spPr/>
      <dgm:t>
        <a:bodyPr/>
        <a:lstStyle/>
        <a:p>
          <a:endParaRPr lang="en-US"/>
        </a:p>
      </dgm:t>
    </dgm:pt>
    <dgm:pt modelId="{E3BBA515-FE8D-ED42-9EFD-EFFC12FF2757}" type="pres">
      <dgm:prSet presAssocID="{F54FC2EC-A0D1-4821-B877-048D3A7CE314}" presName="linear" presStyleCnt="0">
        <dgm:presLayoutVars>
          <dgm:animLvl val="lvl"/>
          <dgm:resizeHandles val="exact"/>
        </dgm:presLayoutVars>
      </dgm:prSet>
      <dgm:spPr/>
    </dgm:pt>
    <dgm:pt modelId="{09C603DB-4B6B-AB46-9D2E-014DCA2DA2C8}" type="pres">
      <dgm:prSet presAssocID="{8F223176-1265-4B9D-BBEC-FE2247367EB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9E33A44-E13D-EA43-834F-F2080E903D4B}" type="pres">
      <dgm:prSet presAssocID="{A83C3641-40E8-4AAD-AB7E-255C377E5DD2}" presName="spacer" presStyleCnt="0"/>
      <dgm:spPr/>
    </dgm:pt>
    <dgm:pt modelId="{F61A01BE-02C0-5B46-B26F-E9C47C57FE4A}" type="pres">
      <dgm:prSet presAssocID="{860FBA54-89E5-4444-9D5D-1812F5A6FD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029EF4-C792-664D-B070-632637645BAB}" type="pres">
      <dgm:prSet presAssocID="{053BC000-8FE2-4B3E-AC57-1A9CF7D4A580}" presName="spacer" presStyleCnt="0"/>
      <dgm:spPr/>
    </dgm:pt>
    <dgm:pt modelId="{82257A69-DFFB-F64A-9F21-78DA574EE942}" type="pres">
      <dgm:prSet presAssocID="{602B3DA1-69C7-4EE8-B122-6B4ACBEAA8A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A3BEF23-CA43-D142-9282-86C00AD47BC5}" type="presOf" srcId="{860FBA54-89E5-4444-9D5D-1812F5A6FD55}" destId="{F61A01BE-02C0-5B46-B26F-E9C47C57FE4A}" srcOrd="0" destOrd="0" presId="urn:microsoft.com/office/officeart/2005/8/layout/vList2"/>
    <dgm:cxn modelId="{0D410729-FBDE-2F41-9887-75B893D21E79}" type="presOf" srcId="{602B3DA1-69C7-4EE8-B122-6B4ACBEAA8AC}" destId="{82257A69-DFFB-F64A-9F21-78DA574EE942}" srcOrd="0" destOrd="0" presId="urn:microsoft.com/office/officeart/2005/8/layout/vList2"/>
    <dgm:cxn modelId="{31D73E6E-BCBF-1341-B0EE-D9A5D2E12A51}" type="presOf" srcId="{F54FC2EC-A0D1-4821-B877-048D3A7CE314}" destId="{E3BBA515-FE8D-ED42-9EFD-EFFC12FF2757}" srcOrd="0" destOrd="0" presId="urn:microsoft.com/office/officeart/2005/8/layout/vList2"/>
    <dgm:cxn modelId="{30220792-9355-41AC-B0B9-6B4C39C248E5}" srcId="{F54FC2EC-A0D1-4821-B877-048D3A7CE314}" destId="{860FBA54-89E5-4444-9D5D-1812F5A6FD55}" srcOrd="1" destOrd="0" parTransId="{6D49910E-3D65-4858-B347-9F7B542AE540}" sibTransId="{053BC000-8FE2-4B3E-AC57-1A9CF7D4A580}"/>
    <dgm:cxn modelId="{2B9A4799-F84E-ED4A-BDA4-5628A1BDC665}" type="presOf" srcId="{8F223176-1265-4B9D-BBEC-FE2247367EB5}" destId="{09C603DB-4B6B-AB46-9D2E-014DCA2DA2C8}" srcOrd="0" destOrd="0" presId="urn:microsoft.com/office/officeart/2005/8/layout/vList2"/>
    <dgm:cxn modelId="{53F89CB1-E298-41B1-931C-E7994B0C5206}" srcId="{F54FC2EC-A0D1-4821-B877-048D3A7CE314}" destId="{602B3DA1-69C7-4EE8-B122-6B4ACBEAA8AC}" srcOrd="2" destOrd="0" parTransId="{87B540C4-E092-4B9D-B8F0-9FAA0B596035}" sibTransId="{264D3973-1D55-4D11-B834-DDFED1ED23A9}"/>
    <dgm:cxn modelId="{2BB8B6DC-6B0C-4B83-94C1-3F4EE7B76AB1}" srcId="{F54FC2EC-A0D1-4821-B877-048D3A7CE314}" destId="{8F223176-1265-4B9D-BBEC-FE2247367EB5}" srcOrd="0" destOrd="0" parTransId="{8E991B16-0D4F-48CA-A9AA-78A9B94EEB63}" sibTransId="{A83C3641-40E8-4AAD-AB7E-255C377E5DD2}"/>
    <dgm:cxn modelId="{5BB8A15C-F719-254E-ABA7-D4B973F564B7}" type="presParOf" srcId="{E3BBA515-FE8D-ED42-9EFD-EFFC12FF2757}" destId="{09C603DB-4B6B-AB46-9D2E-014DCA2DA2C8}" srcOrd="0" destOrd="0" presId="urn:microsoft.com/office/officeart/2005/8/layout/vList2"/>
    <dgm:cxn modelId="{15060206-B4CE-E542-9EFB-4E83171A9C17}" type="presParOf" srcId="{E3BBA515-FE8D-ED42-9EFD-EFFC12FF2757}" destId="{A9E33A44-E13D-EA43-834F-F2080E903D4B}" srcOrd="1" destOrd="0" presId="urn:microsoft.com/office/officeart/2005/8/layout/vList2"/>
    <dgm:cxn modelId="{F39A41CC-CE52-7C40-91F6-62E48EFCEB25}" type="presParOf" srcId="{E3BBA515-FE8D-ED42-9EFD-EFFC12FF2757}" destId="{F61A01BE-02C0-5B46-B26F-E9C47C57FE4A}" srcOrd="2" destOrd="0" presId="urn:microsoft.com/office/officeart/2005/8/layout/vList2"/>
    <dgm:cxn modelId="{93F46CA0-DDBD-9147-B9F3-A7DD5F4F1213}" type="presParOf" srcId="{E3BBA515-FE8D-ED42-9EFD-EFFC12FF2757}" destId="{B8029EF4-C792-664D-B070-632637645BAB}" srcOrd="3" destOrd="0" presId="urn:microsoft.com/office/officeart/2005/8/layout/vList2"/>
    <dgm:cxn modelId="{382FBB78-08C3-A649-A227-3B49B2EE814F}" type="presParOf" srcId="{E3BBA515-FE8D-ED42-9EFD-EFFC12FF2757}" destId="{82257A69-DFFB-F64A-9F21-78DA574EE9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603DB-4B6B-AB46-9D2E-014DCA2DA2C8}">
      <dsp:nvSpPr>
        <dsp:cNvPr id="0" name=""/>
        <dsp:cNvSpPr/>
      </dsp:nvSpPr>
      <dsp:spPr>
        <a:xfrm>
          <a:off x="0" y="118698"/>
          <a:ext cx="3943350" cy="17173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Sağda ve solda birer atrium ve ventrikül olmak üzere dört boşluktan oluşmaktadır. </a:t>
          </a:r>
          <a:endParaRPr lang="en-US" sz="2000" kern="1200"/>
        </a:p>
      </dsp:txBody>
      <dsp:txXfrm>
        <a:off x="83835" y="202533"/>
        <a:ext cx="3775680" cy="1549693"/>
      </dsp:txXfrm>
    </dsp:sp>
    <dsp:sp modelId="{F61A01BE-02C0-5B46-B26F-E9C47C57FE4A}">
      <dsp:nvSpPr>
        <dsp:cNvPr id="0" name=""/>
        <dsp:cNvSpPr/>
      </dsp:nvSpPr>
      <dsp:spPr>
        <a:xfrm>
          <a:off x="0" y="1893662"/>
          <a:ext cx="3943350" cy="171736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 dirty="0"/>
            <a:t>Sağdaki </a:t>
          </a:r>
          <a:r>
            <a:rPr lang="tr-TR" sz="2000" kern="1200" dirty="0" err="1"/>
            <a:t>atrium</a:t>
          </a:r>
          <a:r>
            <a:rPr lang="tr-TR" sz="2000" kern="1200" dirty="0"/>
            <a:t> ve </a:t>
          </a:r>
          <a:r>
            <a:rPr lang="tr-TR" sz="2000" kern="1200" dirty="0" err="1"/>
            <a:t>ventrikül</a:t>
          </a:r>
          <a:r>
            <a:rPr lang="tr-TR" sz="2000" kern="1200" dirty="0"/>
            <a:t>  </a:t>
          </a:r>
          <a:r>
            <a:rPr lang="tr-TR" sz="2000" b="1" kern="1200" dirty="0" err="1">
              <a:solidFill>
                <a:srgbClr val="0070C0"/>
              </a:solidFill>
              <a:highlight>
                <a:srgbClr val="C0C0C0"/>
              </a:highlight>
            </a:rPr>
            <a:t>triküspit</a:t>
          </a:r>
          <a:r>
            <a:rPr lang="tr-TR" sz="2000" b="1" kern="1200" dirty="0">
              <a:solidFill>
                <a:srgbClr val="0070C0"/>
              </a:solidFill>
              <a:highlight>
                <a:srgbClr val="C0C0C0"/>
              </a:highlight>
            </a:rPr>
            <a:t> kapak </a:t>
          </a:r>
          <a:r>
            <a:rPr lang="tr-TR" sz="2000" kern="1200" dirty="0"/>
            <a:t>ile  </a:t>
          </a:r>
          <a:r>
            <a:rPr lang="en-US" sz="2000" kern="1200" dirty="0"/>
            <a:t>S</a:t>
          </a:r>
          <a:r>
            <a:rPr lang="tr-TR" sz="2000" kern="1200" dirty="0" err="1"/>
            <a:t>oldaki</a:t>
          </a:r>
          <a:r>
            <a:rPr lang="tr-TR" sz="2000" kern="1200" dirty="0"/>
            <a:t> </a:t>
          </a:r>
          <a:r>
            <a:rPr lang="tr-TR" sz="2000" kern="1200" dirty="0" err="1"/>
            <a:t>atrium</a:t>
          </a:r>
          <a:r>
            <a:rPr lang="tr-TR" sz="2000" kern="1200" dirty="0"/>
            <a:t> ve </a:t>
          </a:r>
          <a:r>
            <a:rPr lang="tr-TR" sz="2000" kern="1200" dirty="0" err="1"/>
            <a:t>ventrikül</a:t>
          </a:r>
          <a:r>
            <a:rPr lang="tr-TR" sz="2000" kern="1200" dirty="0"/>
            <a:t> ise </a:t>
          </a:r>
          <a:r>
            <a:rPr lang="tr-TR" sz="2000" b="1" kern="1200" dirty="0">
              <a:solidFill>
                <a:srgbClr val="7030A0"/>
              </a:solidFill>
              <a:highlight>
                <a:srgbClr val="C0C0C0"/>
              </a:highlight>
            </a:rPr>
            <a:t>mitral kapak ile </a:t>
          </a:r>
          <a:r>
            <a:rPr lang="tr-TR" sz="2000" kern="1200" dirty="0"/>
            <a:t>ayrılmaktadır. </a:t>
          </a:r>
          <a:endParaRPr lang="en-US" sz="2000" kern="1200" dirty="0"/>
        </a:p>
      </dsp:txBody>
      <dsp:txXfrm>
        <a:off x="83835" y="1977497"/>
        <a:ext cx="3775680" cy="1549693"/>
      </dsp:txXfrm>
    </dsp:sp>
    <dsp:sp modelId="{82257A69-DFFB-F64A-9F21-78DA574EE942}">
      <dsp:nvSpPr>
        <dsp:cNvPr id="0" name=""/>
        <dsp:cNvSpPr/>
      </dsp:nvSpPr>
      <dsp:spPr>
        <a:xfrm>
          <a:off x="0" y="3668625"/>
          <a:ext cx="3943350" cy="171736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000" kern="1200"/>
            <a:t>Kalbin sol ventrikül bitimi ile kalpten çıkan ve insanın en büyük atardamarı olan aort damarının başlangıcı arasında aort kapağı bulunur.</a:t>
          </a:r>
          <a:endParaRPr lang="en-US" sz="2000" kern="1200"/>
        </a:p>
      </dsp:txBody>
      <dsp:txXfrm>
        <a:off x="83835" y="3752460"/>
        <a:ext cx="3775680" cy="15496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C0C58F4-58AE-3D43-B569-35B380FB8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AD2CF15-DCF6-1B4E-A5C7-022277C2C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8C1E994-A75F-3848-9C45-CEDF3724A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42E104C-0636-6042-BB33-657CDD8C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F710A71-D0B2-934F-BDBD-1B2F9EB6A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7BF269-A049-F24B-8EF5-6BE9BE39D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743A4475-88C8-EF4E-8235-225BB4676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904E6E7-F4D9-A341-AD38-C9E67E41C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80B7303-3F92-1448-B659-47C7E788D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01E8BD2-82CD-0442-94E6-5784D090F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78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179DC650-9054-E248-9F4F-81A111B923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C9056AA-7AB3-E548-B0CA-C029DF38A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9065121-AEB9-4747-96EA-4CB66D2D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ABA31FD-750F-5F45-AC4C-65B100C0C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CC74B83-419F-3A42-8934-3CCC3EB52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45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F828BE3-EDF0-DA43-81BE-FFBAA5C58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A779A60-8C36-EB49-A4DB-EBE3F5DCA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2B82020-648F-5D4F-8174-CBAE60484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8B4BF09-1D54-EC44-ADF4-57D393CB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71538F0-47CC-254D-A261-B9F92201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89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AC962E-7D27-F244-B6B1-E08A147FA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7D5E992-EBA5-2F49-B3BC-2E4A9D023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EB520A5-E318-8343-AA75-CF9EE68D2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6491C18-762B-0446-A3C0-8319B3BD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4CCDDE4-1866-E843-B072-ACF6DEC9B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72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23B2AE0-10E9-F54A-98E6-07D8ED73D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37883EF-71A6-6348-ACB4-228398A6D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A879EB-7E51-9E46-B436-4B7A2EC27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678B6F5-1032-3B4B-AEC7-EC066C91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9EC0F8B-E449-6041-9753-2FF5D37D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CE06C08-72FB-C24E-80C0-21B6669EE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5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DEE0261-C85F-8C45-A93B-2752F24F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E31A2E9-8D4C-F44B-B58B-95A8399F2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C749C23-736A-9945-BB53-7164A4427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1F41BD3-E5E3-CB47-9C26-068E401601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87624CF2-9F8E-4744-BB99-AEDB940250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00E00D8-F230-3F44-83D9-27E4A8521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E07A1523-D586-4747-BABD-286CE52B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92A79D1A-1F60-3A4E-8211-2A94F747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F7E1CF2-61FF-5941-BE2B-53A3D058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B8DEAEA8-BBC6-D64F-8F3E-286CE27E0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5EA372DB-41CF-3845-B274-199E58ED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F17118D5-5BE9-A24D-AE73-C618E2683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3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E5ADBB76-495F-EB42-B2DD-0172E1969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2306A6B0-C4EB-4849-871A-FA450140F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8C159D5-5976-C24A-A026-764E0EDC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5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325B055-BB90-A345-8CF0-8186B3C23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7167354-4E5E-294F-BDED-732A08B81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C340E77-A5B2-B644-B866-BCDC59E57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4DE866-799E-5F42-A5CE-B72646E4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169CDB3-A2C4-4041-8400-E8926148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38FB6E5-D4A9-D649-945E-2862FC69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0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929F6B8-01F0-844E-805F-B735BE5DC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622AEA2-0B6F-034F-B92B-5E38E4B69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E9F2D6F1-124D-094B-9F81-0A2513210A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81C98C3-5359-6F4D-9BF8-50E60177A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36C01DB-B899-B248-BEA0-30CB231AF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9ECCEDD-328A-B749-B5CB-A098566D5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80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0DCB35CA-ACD3-B44B-A8BC-44F8807B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C917885-19E6-724E-9F84-0AE5234C3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4EB8640-1B56-D647-881C-731BFE104B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0825E-4A15-4D39-8176-1F07E904CB30}" type="datetimeFigureOut">
              <a:rPr lang="en-US" smtClean="0"/>
              <a:pPr/>
              <a:t>12/8/21</a:t>
            </a:fld>
            <a:endParaRPr lang="en-US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985915A-F5EB-654D-B2E3-F9F957363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F20FD-A223-CD46-83F8-DB189EA90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7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812242"/>
            <a:ext cx="6762749" cy="1470025"/>
          </a:xfrm>
        </p:spPr>
        <p:txBody>
          <a:bodyPr/>
          <a:lstStyle/>
          <a:p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Doç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. Dr.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Emrah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Şefik</a:t>
            </a:r>
            <a: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Abamor</a:t>
            </a:r>
            <a:br>
              <a:rPr lang="en-US" sz="2400" b="1" dirty="0">
                <a:solidFill>
                  <a:srgbClr val="7030A0"/>
                </a:solidFill>
                <a:latin typeface="Times New Roman"/>
                <a:cs typeface="Times New Roman"/>
              </a:rPr>
            </a:br>
            <a:endParaRPr lang="en-US" sz="2400" b="1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2453" y="1737360"/>
            <a:ext cx="6841066" cy="1752600"/>
          </a:xfrm>
        </p:spPr>
        <p:txBody>
          <a:bodyPr/>
          <a:lstStyle/>
          <a:p>
            <a:endParaRPr lang="en-US" dirty="0"/>
          </a:p>
          <a:p>
            <a:pPr algn="ctr"/>
            <a:r>
              <a:rPr lang="tr-TR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DOLAŞIM SİSTEMİ VE 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cs typeface="Times New Roman"/>
              </a:rPr>
              <a:t>KALP FİZYOLOJİSİ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2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alp Kapakları ve Görevleri — Kardiyoloji Uzmanı Veli KALA / Bornova">
            <a:extLst>
              <a:ext uri="{FF2B5EF4-FFF2-40B4-BE49-F238E27FC236}">
                <a16:creationId xmlns:a16="http://schemas.microsoft.com/office/drawing/2014/main" id="{99F3904A-B1D3-3C4E-AB99-004E5A4C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62050"/>
            <a:ext cx="38989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lp Kapak Ameliyatları | Prof.Dr. Hakan Gerçekoğlu">
            <a:extLst>
              <a:ext uri="{FF2B5EF4-FFF2-40B4-BE49-F238E27FC236}">
                <a16:creationId xmlns:a16="http://schemas.microsoft.com/office/drawing/2014/main" id="{4C4BE05F-260C-4E46-8744-CDFBB9AA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94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7282" y="635715"/>
            <a:ext cx="8356656" cy="2482136"/>
            <a:chOff x="409710" y="635715"/>
            <a:chExt cx="11142208" cy="2482136"/>
          </a:xfrm>
        </p:grpSpPr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460" y="759805"/>
            <a:ext cx="7729890" cy="1325563"/>
          </a:xfrm>
        </p:spPr>
        <p:txBody>
          <a:bodyPr>
            <a:normAutofit/>
          </a:bodyPr>
          <a:lstStyle/>
          <a:p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5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Kalbin</a:t>
            </a:r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35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Genel</a:t>
            </a:r>
            <a:r>
              <a:rPr lang="en-US" sz="35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35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Anatomisi</a:t>
            </a:r>
            <a:endParaRPr lang="en-US" sz="35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28559" r="23184" b="-3"/>
          <a:stretch/>
        </p:blipFill>
        <p:spPr>
          <a:xfrm>
            <a:off x="694492" y="2339511"/>
            <a:ext cx="3549261" cy="41663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0214" y="2535036"/>
            <a:ext cx="4103647" cy="35631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/>
              <a:t>Her </a:t>
            </a:r>
            <a:r>
              <a:rPr lang="en-US" dirty="0" err="1"/>
              <a:t>odacığın</a:t>
            </a:r>
            <a:r>
              <a:rPr lang="en-US" dirty="0"/>
              <a:t> </a:t>
            </a:r>
            <a:r>
              <a:rPr lang="en-US" dirty="0" err="1"/>
              <a:t>çevresindeki</a:t>
            </a:r>
            <a:r>
              <a:rPr lang="en-US" dirty="0"/>
              <a:t> kas </a:t>
            </a:r>
            <a:r>
              <a:rPr lang="en-US" dirty="0" err="1"/>
              <a:t>kalınlığı</a:t>
            </a:r>
            <a:r>
              <a:rPr lang="en-US" dirty="0"/>
              <a:t>, </a:t>
            </a:r>
            <a:r>
              <a:rPr lang="en-US" dirty="0" err="1"/>
              <a:t>bölümün</a:t>
            </a:r>
            <a:r>
              <a:rPr lang="en-US" dirty="0"/>
              <a:t> </a:t>
            </a:r>
            <a:r>
              <a:rPr lang="en-US" dirty="0" err="1"/>
              <a:t>görevine</a:t>
            </a:r>
            <a:r>
              <a:rPr lang="en-US" dirty="0"/>
              <a:t> </a:t>
            </a:r>
            <a:r>
              <a:rPr lang="en-US" dirty="0" err="1"/>
              <a:t>göre</a:t>
            </a:r>
            <a:r>
              <a:rPr lang="en-US" dirty="0"/>
              <a:t> </a:t>
            </a:r>
            <a:r>
              <a:rPr lang="en-US" dirty="0" err="1"/>
              <a:t>değişir</a:t>
            </a:r>
            <a:r>
              <a:rPr lang="en-US" dirty="0"/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 u="sng" dirty="0" err="1">
                <a:solidFill>
                  <a:srgbClr val="7030A0"/>
                </a:solidFill>
              </a:rPr>
              <a:t>Kasın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en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kalın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olduğu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yer</a:t>
            </a:r>
            <a:r>
              <a:rPr lang="en-US" b="1" u="sng" dirty="0">
                <a:solidFill>
                  <a:srgbClr val="7030A0"/>
                </a:solidFill>
              </a:rPr>
              <a:t>, </a:t>
            </a:r>
            <a:r>
              <a:rPr lang="en-US" b="1" u="sng" dirty="0" err="1">
                <a:solidFill>
                  <a:srgbClr val="7030A0"/>
                </a:solidFill>
              </a:rPr>
              <a:t>pompalama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işleminin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büyük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bölümünü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üstlenen</a:t>
            </a:r>
            <a:r>
              <a:rPr lang="en-US" b="1" u="sng" dirty="0">
                <a:solidFill>
                  <a:srgbClr val="7030A0"/>
                </a:solidFill>
              </a:rPr>
              <a:t> sol </a:t>
            </a:r>
            <a:r>
              <a:rPr lang="en-US" b="1" u="sng" dirty="0" err="1">
                <a:solidFill>
                  <a:srgbClr val="7030A0"/>
                </a:solidFill>
              </a:rPr>
              <a:t>ventrikül</a:t>
            </a:r>
            <a:r>
              <a:rPr lang="en-US" b="1" u="sng" dirty="0">
                <a:solidFill>
                  <a:srgbClr val="7030A0"/>
                </a:solidFill>
              </a:rPr>
              <a:t> </a:t>
            </a:r>
            <a:r>
              <a:rPr lang="en-US" b="1" u="sng" dirty="0" err="1">
                <a:solidFill>
                  <a:srgbClr val="7030A0"/>
                </a:solidFill>
              </a:rPr>
              <a:t>duvarıdır</a:t>
            </a:r>
            <a:r>
              <a:rPr lang="en-US" b="1" u="sng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6571" y="11974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31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4073" y="495087"/>
            <a:ext cx="4939868" cy="1286160"/>
          </a:xfrm>
        </p:spPr>
        <p:txBody>
          <a:bodyPr anchor="b">
            <a:norm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Kalbin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Genel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Anatomisi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tr-TR" sz="2400" dirty="0"/>
              <a:t>Kalp beslenmesini kendi içindeki kanla değil; aort damarından ayrılan sağ ve sol kalp atardamarlarından </a:t>
            </a:r>
            <a:r>
              <a:rPr lang="tr-TR" sz="2400" b="1" u="sng" dirty="0">
                <a:solidFill>
                  <a:srgbClr val="7030A0"/>
                </a:solidFill>
              </a:rPr>
              <a:t>(koroner arterler)</a:t>
            </a:r>
            <a:r>
              <a:rPr lang="tr-TR" sz="2400" dirty="0"/>
              <a:t> aracılığıyla gerçekleştirir. </a:t>
            </a:r>
            <a:endParaRPr lang="en-US" sz="2400" dirty="0"/>
          </a:p>
          <a:p>
            <a:pPr marL="0" indent="0" algn="just" fontAlgn="base">
              <a:buNone/>
            </a:pPr>
            <a:r>
              <a:rPr lang="tr-TR" sz="2400" dirty="0"/>
              <a:t>Başlangıçta 2 ana dala ayırabiliriz: </a:t>
            </a:r>
            <a:endParaRPr lang="en-US" sz="2400" dirty="0"/>
          </a:p>
          <a:p>
            <a:pPr algn="just" fontAlgn="base"/>
            <a:r>
              <a:rPr lang="tr-TR" sz="2400" dirty="0"/>
              <a:t>Sağ koroner arter (</a:t>
            </a:r>
            <a:r>
              <a:rPr lang="tr-TR" sz="2400" dirty="0" err="1"/>
              <a:t>right</a:t>
            </a:r>
            <a:r>
              <a:rPr lang="tr-TR" sz="2400" dirty="0"/>
              <a:t> </a:t>
            </a:r>
            <a:r>
              <a:rPr lang="tr-TR" sz="2400" dirty="0" err="1"/>
              <a:t>coronary</a:t>
            </a:r>
            <a:r>
              <a:rPr lang="tr-TR" sz="2400" dirty="0"/>
              <a:t> </a:t>
            </a:r>
            <a:r>
              <a:rPr lang="tr-TR" sz="2400" dirty="0" err="1"/>
              <a:t>artery</a:t>
            </a:r>
            <a:r>
              <a:rPr lang="tr-TR" sz="2400" dirty="0"/>
              <a:t> veya kısaca RCA) </a:t>
            </a:r>
          </a:p>
          <a:p>
            <a:pPr algn="just" fontAlgn="base"/>
            <a:r>
              <a:rPr lang="tr-TR" sz="2400" dirty="0"/>
              <a:t>Sol ana koroner arter. </a:t>
            </a:r>
          </a:p>
          <a:p>
            <a:pPr marL="0" lvl="0" indent="0" fontAlgn="base">
              <a:buNone/>
            </a:pPr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 descr="iç mekan içeren bir resim&#10;&#10;Açıklama otomatik olarak oluşturuldu">
            <a:extLst>
              <a:ext uri="{FF2B5EF4-FFF2-40B4-BE49-F238E27FC236}">
                <a16:creationId xmlns:a16="http://schemas.microsoft.com/office/drawing/2014/main" id="{7E26ED33-DD62-4A75-96B9-CBC6FABE8F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44" r="30316" b="-1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737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1B2EE4C-CE9F-B64F-AAC1-2F72A7693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400" b="1" dirty="0">
                <a:solidFill>
                  <a:srgbClr val="7030A0"/>
                </a:solidFill>
              </a:rPr>
              <a:t>Koroner Arterler</a:t>
            </a:r>
          </a:p>
        </p:txBody>
      </p:sp>
      <p:pic>
        <p:nvPicPr>
          <p:cNvPr id="3074" name="Picture 2" descr="Coronary Artery Disease and Coronary Bypass Surgery">
            <a:extLst>
              <a:ext uri="{FF2B5EF4-FFF2-40B4-BE49-F238E27FC236}">
                <a16:creationId xmlns:a16="http://schemas.microsoft.com/office/drawing/2014/main" id="{26B127DD-00C9-A64D-9574-3AE1B1442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08" y="1219200"/>
            <a:ext cx="6494584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99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3785"/>
            <a:ext cx="9144000" cy="10443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Kalbin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Genel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Anatomisi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1263345"/>
            <a:ext cx="5517287" cy="5250791"/>
          </a:xfrm>
        </p:spPr>
        <p:txBody>
          <a:bodyPr>
            <a:normAutofit/>
          </a:bodyPr>
          <a:lstStyle/>
          <a:p>
            <a:pPr marL="0" lvl="0" indent="0" algn="just" fontAlgn="base">
              <a:lnSpc>
                <a:spcPct val="120000"/>
              </a:lnSpc>
              <a:buNone/>
            </a:pPr>
            <a:r>
              <a:rPr lang="tr-TR" dirty="0"/>
              <a:t>Sol ana koroner arter kısa bir </a:t>
            </a:r>
            <a:r>
              <a:rPr lang="tr-TR" dirty="0" err="1"/>
              <a:t>segment</a:t>
            </a:r>
            <a:r>
              <a:rPr lang="tr-TR" dirty="0"/>
              <a:t> sonrasında 2 ye ayrılır: </a:t>
            </a:r>
            <a:endParaRPr lang="en-US" dirty="0"/>
          </a:p>
          <a:p>
            <a:pPr marL="0" lvl="0" indent="0" algn="just" fontAlgn="base">
              <a:lnSpc>
                <a:spcPct val="120000"/>
              </a:lnSpc>
              <a:buNone/>
            </a:pPr>
            <a:r>
              <a:rPr lang="tr-TR" dirty="0"/>
              <a:t>Sol ön inen arter (</a:t>
            </a:r>
            <a:r>
              <a:rPr lang="tr-TR" dirty="0" err="1"/>
              <a:t>left</a:t>
            </a:r>
            <a:r>
              <a:rPr lang="tr-TR" dirty="0"/>
              <a:t> </a:t>
            </a:r>
            <a:r>
              <a:rPr lang="tr-TR" dirty="0" err="1"/>
              <a:t>anterior</a:t>
            </a:r>
            <a:r>
              <a:rPr lang="tr-TR" dirty="0"/>
              <a:t> </a:t>
            </a:r>
            <a:r>
              <a:rPr lang="tr-TR" dirty="0" err="1"/>
              <a:t>descending</a:t>
            </a:r>
            <a:r>
              <a:rPr lang="tr-TR" dirty="0"/>
              <a:t> veya kısaca LAD), </a:t>
            </a:r>
            <a:endParaRPr lang="en-US" dirty="0"/>
          </a:p>
          <a:p>
            <a:pPr marL="0" lvl="0" indent="0" algn="just" fontAlgn="base">
              <a:lnSpc>
                <a:spcPct val="120000"/>
              </a:lnSpc>
              <a:buNone/>
            </a:pPr>
            <a:r>
              <a:rPr lang="tr-TR" dirty="0" err="1"/>
              <a:t>Sirkumfleks</a:t>
            </a:r>
            <a:r>
              <a:rPr lang="tr-TR" dirty="0"/>
              <a:t> arter (</a:t>
            </a:r>
            <a:r>
              <a:rPr lang="tr-TR" dirty="0" err="1"/>
              <a:t>circumflex</a:t>
            </a:r>
            <a:r>
              <a:rPr lang="tr-TR" dirty="0"/>
              <a:t> </a:t>
            </a:r>
            <a:r>
              <a:rPr lang="tr-TR" dirty="0" err="1"/>
              <a:t>artery</a:t>
            </a:r>
            <a:r>
              <a:rPr lang="tr-TR" dirty="0"/>
              <a:t> veya kısaca </a:t>
            </a:r>
            <a:r>
              <a:rPr lang="tr-TR" dirty="0" err="1"/>
              <a:t>Cx</a:t>
            </a:r>
            <a:r>
              <a:rPr lang="tr-TR" dirty="0"/>
              <a:t>)</a:t>
            </a:r>
            <a:endParaRPr lang="en-US" dirty="0"/>
          </a:p>
          <a:p>
            <a:pPr marL="0" indent="0" algn="just" fontAlgn="base">
              <a:lnSpc>
                <a:spcPct val="120000"/>
              </a:lnSpc>
              <a:buNone/>
            </a:pPr>
            <a:r>
              <a:rPr lang="tr-TR" sz="2800" b="1" u="sng" dirty="0">
                <a:solidFill>
                  <a:srgbClr val="7030A0"/>
                </a:solidFill>
              </a:rPr>
              <a:t>Dolayısıyla, kalbin ikisi solda, biri sağda olmak üzere üç atardamar ile beslendiği bilinmektedir.</a:t>
            </a:r>
            <a:endParaRPr lang="en-US" sz="2800" b="1" u="sng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82185" y="1263345"/>
            <a:ext cx="3103397" cy="5338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384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0879"/>
            <a:ext cx="9144000" cy="10443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Kalbin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Genel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Anatomisi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34" y="1155341"/>
            <a:ext cx="5747400" cy="5518414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2400" dirty="0"/>
              <a:t>Kalbin sağ sisteminde tüm vücuttan gelen kanı toplayan damarlar bulunmaktadır.</a:t>
            </a:r>
          </a:p>
          <a:p>
            <a:pPr algn="just">
              <a:lnSpc>
                <a:spcPct val="150000"/>
              </a:lnSpc>
            </a:pPr>
            <a:r>
              <a:rPr lang="tr-TR" sz="2400" dirty="0"/>
              <a:t>Bu kan akciğer atardamarı </a:t>
            </a:r>
            <a:r>
              <a:rPr lang="tr-TR" sz="2400" b="1" u="sng" dirty="0">
                <a:solidFill>
                  <a:srgbClr val="7030A0"/>
                </a:solidFill>
              </a:rPr>
              <a:t>(</a:t>
            </a:r>
            <a:r>
              <a:rPr lang="tr-TR" sz="2400" b="1" u="sng" dirty="0" err="1">
                <a:solidFill>
                  <a:srgbClr val="7030A0"/>
                </a:solidFill>
              </a:rPr>
              <a:t>Pulmoner</a:t>
            </a:r>
            <a:r>
              <a:rPr lang="tr-TR" sz="2400" b="1" u="sng" dirty="0">
                <a:solidFill>
                  <a:srgbClr val="7030A0"/>
                </a:solidFill>
              </a:rPr>
              <a:t> arter) ile sağ sistemden ayrılır. </a:t>
            </a:r>
          </a:p>
          <a:p>
            <a:pPr algn="just">
              <a:lnSpc>
                <a:spcPct val="150000"/>
              </a:lnSpc>
            </a:pPr>
            <a:r>
              <a:rPr lang="tr-TR" sz="2400" dirty="0"/>
              <a:t>Akciğerlerden akciğer toplardamarları (</a:t>
            </a:r>
            <a:r>
              <a:rPr lang="tr-TR" sz="2400" dirty="0" err="1"/>
              <a:t>pulmoner</a:t>
            </a:r>
            <a:r>
              <a:rPr lang="tr-TR" sz="2400" dirty="0"/>
              <a:t> </a:t>
            </a:r>
            <a:r>
              <a:rPr lang="tr-TR" sz="2400" dirty="0" err="1"/>
              <a:t>venler</a:t>
            </a:r>
            <a:r>
              <a:rPr lang="tr-TR" sz="2400" dirty="0"/>
              <a:t>) ile dönen kan, </a:t>
            </a:r>
            <a:r>
              <a:rPr lang="tr-TR" sz="2400" b="1" u="sng" dirty="0">
                <a:solidFill>
                  <a:srgbClr val="0070C0"/>
                </a:solidFill>
              </a:rPr>
              <a:t>sol </a:t>
            </a:r>
            <a:r>
              <a:rPr lang="tr-TR" sz="2400" b="1" u="sng" dirty="0" err="1">
                <a:solidFill>
                  <a:srgbClr val="0070C0"/>
                </a:solidFill>
              </a:rPr>
              <a:t>atrium</a:t>
            </a:r>
            <a:r>
              <a:rPr lang="tr-TR" sz="2400" b="1" u="sng" dirty="0">
                <a:solidFill>
                  <a:srgbClr val="0070C0"/>
                </a:solidFill>
              </a:rPr>
              <a:t> ve sol </a:t>
            </a:r>
            <a:r>
              <a:rPr lang="tr-TR" sz="2400" b="1" u="sng" dirty="0" err="1">
                <a:solidFill>
                  <a:srgbClr val="0070C0"/>
                </a:solidFill>
              </a:rPr>
              <a:t>ventrikül</a:t>
            </a:r>
            <a:r>
              <a:rPr lang="tr-TR" sz="2400" b="1" u="sng" dirty="0">
                <a:solidFill>
                  <a:srgbClr val="0070C0"/>
                </a:solidFill>
              </a:rPr>
              <a:t> ile dolaşarak aort damarları ile tüm vücuda pompalama işlemini gerçekleştirir. </a:t>
            </a:r>
            <a:endParaRPr lang="en-US" sz="2400" b="1" u="sng" dirty="0">
              <a:solidFill>
                <a:srgbClr val="0070C0"/>
              </a:solidFill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8634" y="1282890"/>
            <a:ext cx="3185037" cy="4890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019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3" y="1914812"/>
            <a:ext cx="6858000" cy="3028377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14" y="1924949"/>
            <a:ext cx="6857999" cy="302837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3195" y="4092815"/>
            <a:ext cx="2501979" cy="302838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76302" y="969718"/>
            <a:ext cx="292526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914820" y="1904672"/>
            <a:ext cx="6858003" cy="302837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4FC3D0B1-49B0-B046-928A-A963216E9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041" y="586855"/>
            <a:ext cx="2401025" cy="3387497"/>
          </a:xfrm>
        </p:spPr>
        <p:txBody>
          <a:bodyPr anchor="b">
            <a:normAutofit/>
          </a:bodyPr>
          <a:lstStyle/>
          <a:p>
            <a:pPr algn="r"/>
            <a:r>
              <a:rPr lang="tr-TR" sz="3500">
                <a:solidFill>
                  <a:srgbClr val="FFFFFF"/>
                </a:solidFill>
              </a:rPr>
              <a:t>Kalp Duvarı </a:t>
            </a:r>
            <a:br>
              <a:rPr lang="tr-TR" sz="3500">
                <a:solidFill>
                  <a:srgbClr val="FFFFFF"/>
                </a:solidFill>
                <a:effectLst/>
              </a:rPr>
            </a:br>
            <a:endParaRPr lang="tr-TR" sz="3500">
              <a:solidFill>
                <a:srgbClr val="FFFFFF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25DCAF8-ADAD-644F-846E-7B20922ED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694" y="649480"/>
            <a:ext cx="4916510" cy="5546047"/>
          </a:xfrm>
        </p:spPr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tr-TR" sz="2400" dirty="0" err="1"/>
              <a:t>Üc</a:t>
            </a:r>
            <a:r>
              <a:rPr lang="tr-TR" sz="2400" dirty="0"/>
              <a:t>̧ tabakadan </a:t>
            </a:r>
            <a:r>
              <a:rPr lang="tr-TR" sz="2400" dirty="0" err="1"/>
              <a:t>oluşur</a:t>
            </a:r>
            <a:r>
              <a:rPr lang="tr-TR" sz="2400" dirty="0"/>
              <a:t>:</a:t>
            </a:r>
          </a:p>
          <a:p>
            <a:pPr algn="just">
              <a:lnSpc>
                <a:spcPct val="150000"/>
              </a:lnSpc>
            </a:pPr>
            <a:r>
              <a:rPr lang="tr-TR" sz="2400" dirty="0" err="1"/>
              <a:t>Pericardium</a:t>
            </a:r>
            <a:r>
              <a:rPr lang="tr-TR" sz="2400" dirty="0"/>
              <a:t>: Kalbin </a:t>
            </a:r>
            <a:r>
              <a:rPr lang="tr-TR" sz="2400" dirty="0" err="1"/>
              <a:t>yüzeyini</a:t>
            </a:r>
            <a:r>
              <a:rPr lang="tr-TR" sz="2400" dirty="0"/>
              <a:t> kaplayan </a:t>
            </a:r>
            <a:r>
              <a:rPr lang="tr-TR" sz="2400" dirty="0" err="1"/>
              <a:t>seröz</a:t>
            </a:r>
            <a:r>
              <a:rPr lang="tr-TR" sz="2400" dirty="0"/>
              <a:t> </a:t>
            </a:r>
            <a:r>
              <a:rPr lang="tr-TR" sz="2400" dirty="0" err="1"/>
              <a:t>membrandır</a:t>
            </a:r>
            <a:r>
              <a:rPr lang="tr-TR" sz="2400" dirty="0"/>
              <a:t> </a:t>
            </a:r>
            <a:endParaRPr lang="tr-TR" sz="2400" dirty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tr-TR" sz="2400" dirty="0" err="1"/>
              <a:t>Myocardium</a:t>
            </a:r>
            <a:r>
              <a:rPr lang="tr-TR" sz="2400" dirty="0"/>
              <a:t>: Kalp kasılmasından sorumlu kaslardan </a:t>
            </a:r>
            <a:r>
              <a:rPr lang="tr-TR" sz="2400" dirty="0" err="1"/>
              <a:t>oluşan</a:t>
            </a:r>
            <a:r>
              <a:rPr lang="tr-TR" sz="2400" dirty="0"/>
              <a:t> orta tabakadır </a:t>
            </a:r>
            <a:endParaRPr lang="tr-TR" sz="2400" dirty="0">
              <a:effectLst/>
            </a:endParaRPr>
          </a:p>
          <a:p>
            <a:pPr algn="just">
              <a:lnSpc>
                <a:spcPct val="150000"/>
              </a:lnSpc>
            </a:pPr>
            <a:r>
              <a:rPr lang="tr-TR" sz="2400" dirty="0" err="1"/>
              <a:t>Endocardium</a:t>
            </a:r>
            <a:r>
              <a:rPr lang="tr-TR" sz="2400" dirty="0"/>
              <a:t>: Kalbin </a:t>
            </a:r>
            <a:r>
              <a:rPr lang="tr-TR" sz="2400" dirty="0" err="1"/>
              <a:t>ic</a:t>
            </a:r>
            <a:r>
              <a:rPr lang="tr-TR" sz="2400" dirty="0"/>
              <a:t>̧ </a:t>
            </a:r>
            <a:r>
              <a:rPr lang="tr-TR" sz="2400" dirty="0" err="1"/>
              <a:t>boşluğunu</a:t>
            </a:r>
            <a:r>
              <a:rPr lang="tr-TR" sz="2400" dirty="0"/>
              <a:t> kaplayan en </a:t>
            </a:r>
            <a:r>
              <a:rPr lang="tr-TR" sz="2400" dirty="0" err="1"/>
              <a:t>içteki</a:t>
            </a:r>
            <a:r>
              <a:rPr lang="tr-TR" sz="2400" dirty="0"/>
              <a:t> tabakadır </a:t>
            </a:r>
            <a:endParaRPr lang="tr-TR" sz="2400" dirty="0">
              <a:effectLst/>
            </a:endParaRPr>
          </a:p>
          <a:p>
            <a:endParaRPr lang="tr-TR" sz="1700" dirty="0"/>
          </a:p>
        </p:txBody>
      </p:sp>
    </p:spTree>
    <p:extLst>
      <p:ext uri="{BB962C8B-B14F-4D97-AF65-F5344CB8AC3E}">
        <p14:creationId xmlns:p14="http://schemas.microsoft.com/office/powerpoint/2010/main" val="2910133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334D094-0812-744B-B700-EDE8DE1E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61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>
                <a:solidFill>
                  <a:srgbClr val="FF0000"/>
                </a:solidFill>
              </a:rPr>
              <a:t>Kalp Duvarı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EFA47F3-C1DA-054D-ACFD-E11B89743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6" y="1495180"/>
            <a:ext cx="7545643" cy="528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47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elektronik eşyalar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69F82317-1114-8947-92A1-8B4561087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38100"/>
            <a:ext cx="90043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13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24BFB19-7F66-3247-9EFB-8FC457D33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" y="0"/>
            <a:ext cx="91403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7015D39A-78E2-3346-8AB7-46435861E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2"/>
            <a:ext cx="9144000" cy="682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17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 içeren bir resim&#10;&#10;Açıklama otomatik olarak oluşturuldu">
            <a:extLst>
              <a:ext uri="{FF2B5EF4-FFF2-40B4-BE49-F238E27FC236}">
                <a16:creationId xmlns:a16="http://schemas.microsoft.com/office/drawing/2014/main" id="{E0563830-3CB1-574C-A2F2-59BD27E9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74"/>
            <a:ext cx="9144000" cy="67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09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0E11A516-F18D-3746-A402-BCB92D3B9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90"/>
            <a:ext cx="9144000" cy="66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4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C4A284D-A32E-7347-A59D-D62FDCD41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0" y="1094642"/>
            <a:ext cx="8521700" cy="53721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D509B3FC-3F2E-D548-887C-93723A9B8D59}"/>
              </a:ext>
            </a:extLst>
          </p:cNvPr>
          <p:cNvSpPr txBox="1"/>
          <p:nvPr/>
        </p:nvSpPr>
        <p:spPr>
          <a:xfrm>
            <a:off x="879230" y="325201"/>
            <a:ext cx="7385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solidFill>
                  <a:srgbClr val="0070C0"/>
                </a:solidFill>
              </a:rPr>
              <a:t>Kalp Kası</a:t>
            </a:r>
          </a:p>
        </p:txBody>
      </p:sp>
    </p:spTree>
    <p:extLst>
      <p:ext uri="{BB962C8B-B14F-4D97-AF65-F5344CB8AC3E}">
        <p14:creationId xmlns:p14="http://schemas.microsoft.com/office/powerpoint/2010/main" val="3197358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17B6D2E-D199-474D-AC97-3A01BC672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02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4438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Miyokart</a:t>
            </a:r>
            <a:r>
              <a:rPr lang="en-US" sz="44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+mn-lt"/>
              </a:rPr>
              <a:t>Enfarktüsü</a:t>
            </a:r>
            <a:endParaRPr lang="en-US" sz="4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660" y="4476466"/>
            <a:ext cx="8734567" cy="44859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/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Miyokart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 err="1">
                <a:solidFill>
                  <a:srgbClr val="0070C0"/>
                </a:solidFill>
              </a:rPr>
              <a:t>enfarktüsü</a:t>
            </a:r>
            <a:r>
              <a:rPr lang="en-US" sz="2800" b="1" dirty="0">
                <a:solidFill>
                  <a:srgbClr val="0070C0"/>
                </a:solidFill>
              </a:rPr>
              <a:t>, </a:t>
            </a:r>
            <a:r>
              <a:rPr lang="en-US" sz="2800" b="1" u="sng" dirty="0">
                <a:solidFill>
                  <a:srgbClr val="0070C0"/>
                </a:solidFill>
              </a:rPr>
              <a:t>kalbi </a:t>
            </a:r>
            <a:r>
              <a:rPr lang="en-US" sz="2800" b="1" u="sng" dirty="0" err="1">
                <a:solidFill>
                  <a:srgbClr val="0070C0"/>
                </a:solidFill>
              </a:rPr>
              <a:t>besleyen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atardamarlardan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birinin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ya</a:t>
            </a:r>
            <a:r>
              <a:rPr lang="en-US" sz="2800" b="1" u="sng" dirty="0">
                <a:solidFill>
                  <a:srgbClr val="0070C0"/>
                </a:solidFill>
              </a:rPr>
              <a:t> da </a:t>
            </a:r>
            <a:r>
              <a:rPr lang="en-US" sz="2800" b="1" u="sng" dirty="0" err="1">
                <a:solidFill>
                  <a:srgbClr val="0070C0"/>
                </a:solidFill>
              </a:rPr>
              <a:t>birden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fazlasının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pıhtıyla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tıkanmasının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sonucunda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kalp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kasının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bir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kısmının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beslenemeyerek</a:t>
            </a:r>
            <a:r>
              <a:rPr lang="en-US" sz="2800" b="1" u="sng" dirty="0">
                <a:solidFill>
                  <a:srgbClr val="0070C0"/>
                </a:solidFill>
              </a:rPr>
              <a:t> </a:t>
            </a:r>
            <a:r>
              <a:rPr lang="en-US" sz="2800" b="1" u="sng" dirty="0" err="1">
                <a:solidFill>
                  <a:srgbClr val="0070C0"/>
                </a:solidFill>
              </a:rPr>
              <a:t>ölmesidir</a:t>
            </a:r>
            <a:r>
              <a:rPr lang="en-US" sz="2800" b="1" u="sng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786" y="1044388"/>
            <a:ext cx="8325134" cy="3432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2676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BBD0966-FB54-8346-947F-4F86569F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3600" b="1" dirty="0">
                <a:solidFill>
                  <a:srgbClr val="FF0000"/>
                </a:solidFill>
              </a:rPr>
              <a:t>Kan Dolaşımı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6148F2-3E91-834E-8E97-FC08DDA65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tr-TR" sz="2800" dirty="0"/>
              <a:t>Küçük Kan Dolaşımı (Akciğer Dolaşımı)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tr-TR" sz="2800" dirty="0"/>
              <a:t>Büyük Kan  Dolaşımı (Sistemik Dolaşımı)</a:t>
            </a:r>
          </a:p>
        </p:txBody>
      </p:sp>
    </p:spTree>
    <p:extLst>
      <p:ext uri="{BB962C8B-B14F-4D97-AF65-F5344CB8AC3E}">
        <p14:creationId xmlns:p14="http://schemas.microsoft.com/office/powerpoint/2010/main" val="2545001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308429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29350" y="2271712"/>
            <a:ext cx="2914650" cy="117157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tr-TR" sz="2400" dirty="0">
                <a:solidFill>
                  <a:schemeClr val="tx1"/>
                </a:solidFill>
                <a:latin typeface="Times New Roman"/>
                <a:cs typeface="Times New Roman"/>
              </a:rPr>
              <a:t> Kalp, </a:t>
            </a:r>
            <a:r>
              <a:rPr lang="tr-T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dolaşım</a:t>
            </a:r>
            <a:r>
              <a:rPr lang="tr-TR" sz="2400" dirty="0">
                <a:solidFill>
                  <a:schemeClr val="tx1"/>
                </a:solidFill>
                <a:latin typeface="Times New Roman"/>
                <a:cs typeface="Times New Roman"/>
              </a:rPr>
              <a:t> sistemini </a:t>
            </a:r>
            <a:r>
              <a:rPr lang="tr-T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Akciğer</a:t>
            </a:r>
            <a:r>
              <a:rPr lang="tr-TR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tr-T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dolaşımı</a:t>
            </a:r>
            <a:r>
              <a:rPr lang="tr-TR" sz="2400" dirty="0">
                <a:solidFill>
                  <a:schemeClr val="tx1"/>
                </a:solidFill>
                <a:latin typeface="Times New Roman"/>
                <a:cs typeface="Times New Roman"/>
              </a:rPr>
              <a:t> ve Sistemik </a:t>
            </a:r>
            <a:r>
              <a:rPr lang="tr-T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dolaşım</a:t>
            </a:r>
            <a:r>
              <a:rPr lang="tr-TR" sz="2400" dirty="0">
                <a:solidFill>
                  <a:schemeClr val="tx1"/>
                </a:solidFill>
                <a:latin typeface="Times New Roman"/>
                <a:cs typeface="Times New Roman"/>
              </a:rPr>
              <a:t> olarak iki kısımda </a:t>
            </a:r>
            <a:r>
              <a:rPr lang="tr-T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yönetir</a:t>
            </a:r>
            <a:r>
              <a:rPr lang="tr-TR" sz="2400" dirty="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</a:p>
          <a:p>
            <a:pPr algn="just"/>
            <a:endParaRPr lang="tr-TR" sz="24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4" descr="KARDIYO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83" y="14287"/>
            <a:ext cx="6125767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6215702" y="3927950"/>
            <a:ext cx="291465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tr-TR" dirty="0">
                <a:latin typeface="Times New Roman"/>
                <a:cs typeface="Times New Roman"/>
              </a:rPr>
              <a:t>Sağ kalpten başlayarak sol kalpte biten dolaşıma </a:t>
            </a:r>
            <a:r>
              <a:rPr lang="tr-TR" dirty="0">
                <a:solidFill>
                  <a:srgbClr val="FF0000"/>
                </a:solidFill>
                <a:latin typeface="Times New Roman"/>
                <a:cs typeface="Times New Roman"/>
              </a:rPr>
              <a:t>Kalp-Akciğer dolaşımı (küçük dolaşım)</a:t>
            </a:r>
          </a:p>
          <a:p>
            <a:pPr algn="just">
              <a:spcBef>
                <a:spcPct val="50000"/>
              </a:spcBef>
            </a:pPr>
            <a:r>
              <a:rPr lang="tr-TR" dirty="0">
                <a:latin typeface="Times New Roman"/>
                <a:cs typeface="Times New Roman"/>
              </a:rPr>
              <a:t>Sol kalpten başlayarak sağ kalpte biten dolaşıma </a:t>
            </a:r>
            <a:r>
              <a:rPr lang="tr-TR" dirty="0">
                <a:solidFill>
                  <a:srgbClr val="FF0000"/>
                </a:solidFill>
                <a:latin typeface="Times New Roman"/>
                <a:cs typeface="Times New Roman"/>
              </a:rPr>
              <a:t>Sistemik (</a:t>
            </a:r>
            <a:r>
              <a:rPr lang="tr-TR" dirty="0" err="1">
                <a:solidFill>
                  <a:srgbClr val="FF0000"/>
                </a:solidFill>
                <a:latin typeface="Times New Roman"/>
                <a:cs typeface="Times New Roman"/>
              </a:rPr>
              <a:t>periferik</a:t>
            </a:r>
            <a:r>
              <a:rPr lang="tr-TR" dirty="0">
                <a:solidFill>
                  <a:srgbClr val="FF0000"/>
                </a:solidFill>
                <a:latin typeface="Times New Roman"/>
                <a:cs typeface="Times New Roman"/>
              </a:rPr>
              <a:t>) dolaşım (büyük dolaşım) olarak adlandırılır.</a:t>
            </a:r>
          </a:p>
        </p:txBody>
      </p:sp>
    </p:spTree>
    <p:extLst>
      <p:ext uri="{BB962C8B-B14F-4D97-AF65-F5344CB8AC3E}">
        <p14:creationId xmlns:p14="http://schemas.microsoft.com/office/powerpoint/2010/main" val="3051172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302" name="Picture 14" descr="KARDIYO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659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546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E593674-8783-774B-86E0-8F38BA1EE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5"/>
            <a:ext cx="9144000" cy="68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159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>
            <a:extLst>
              <a:ext uri="{FF2B5EF4-FFF2-40B4-BE49-F238E27FC236}">
                <a16:creationId xmlns:a16="http://schemas.microsoft.com/office/drawing/2014/main" id="{806434B2-134B-1B40-BE29-5494D4AD0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94CE5AE3-5654-484F-9343-FDD25FDE8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84"/>
            <a:ext cx="9144000" cy="68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67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44388"/>
          </a:xfrm>
        </p:spPr>
        <p:txBody>
          <a:bodyPr/>
          <a:lstStyle/>
          <a:p>
            <a:pPr algn="ctr"/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Kalpte Aksiyon Potansiyelinin Yayılışı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792" y="2756848"/>
            <a:ext cx="3269646" cy="36970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dirty="0">
                <a:solidFill>
                  <a:srgbClr val="7030A0"/>
                </a:solidFill>
                <a:latin typeface="Times New Roman"/>
                <a:cs typeface="Times New Roman"/>
              </a:rPr>
              <a:t>1.Hızlı depolarizasyon </a:t>
            </a:r>
          </a:p>
          <a:p>
            <a:pPr marL="0" indent="0" algn="just">
              <a:buNone/>
            </a:pPr>
            <a:r>
              <a:rPr lang="tr-TR" sz="2400" dirty="0">
                <a:solidFill>
                  <a:srgbClr val="7030A0"/>
                </a:solidFill>
                <a:latin typeface="Times New Roman"/>
                <a:cs typeface="Times New Roman"/>
              </a:rPr>
              <a:t>2.Plato</a:t>
            </a:r>
          </a:p>
          <a:p>
            <a:pPr marL="0" indent="0" algn="just">
              <a:buNone/>
            </a:pPr>
            <a:r>
              <a:rPr lang="tr-TR" sz="2400" dirty="0">
                <a:solidFill>
                  <a:srgbClr val="7030A0"/>
                </a:solidFill>
                <a:latin typeface="Times New Roman"/>
                <a:cs typeface="Times New Roman"/>
              </a:rPr>
              <a:t>3.Repolarizasyon </a:t>
            </a:r>
            <a:endParaRPr lang="en-US" sz="24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tr-TR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pic>
        <p:nvPicPr>
          <p:cNvPr id="7" name="Content Placeholder 7" descr="Untitled2.pn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" r="-1504" b="2935"/>
          <a:stretch/>
        </p:blipFill>
        <p:spPr>
          <a:xfrm>
            <a:off x="3101451" y="2347415"/>
            <a:ext cx="6042550" cy="430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230792" y="1374969"/>
            <a:ext cx="7684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Ventrikül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kası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istirahat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potansiyeli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-90mV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just"/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Kalp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kasındaki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aksiyon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potansiyeli</a:t>
            </a:r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üç</a:t>
            </a:r>
            <a:r>
              <a:rPr lang="tr-TR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safhalıdır. </a:t>
            </a:r>
          </a:p>
        </p:txBody>
      </p:sp>
    </p:spTree>
    <p:extLst>
      <p:ext uri="{BB962C8B-B14F-4D97-AF65-F5344CB8AC3E}">
        <p14:creationId xmlns:p14="http://schemas.microsoft.com/office/powerpoint/2010/main" val="1203559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2279205-03AE-5B4A-82AB-1DABE682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Kalpte Aksiyon Potansiyelinin Yayılışı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1D3210DC-CCC5-5D4F-A335-292872BAD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b="1" dirty="0"/>
              <a:t>Faz 0</a:t>
            </a:r>
            <a:r>
              <a:rPr lang="tr-TR" dirty="0"/>
              <a:t>: Voltaj bağımlı sodyum kanalları ile </a:t>
            </a:r>
            <a:r>
              <a:rPr lang="tr-TR" dirty="0" err="1"/>
              <a:t>depolarizasyon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b="1" dirty="0"/>
              <a:t>Faz 1:</a:t>
            </a:r>
            <a:r>
              <a:rPr lang="tr-TR" dirty="0"/>
              <a:t> Voltaj bağımlı potasyum kanalının açılması ile </a:t>
            </a:r>
            <a:r>
              <a:rPr lang="tr-TR" dirty="0" err="1"/>
              <a:t>repolarizasyon</a:t>
            </a:r>
            <a:r>
              <a:rPr lang="tr-TR" dirty="0"/>
              <a:t> başlangıcı</a:t>
            </a:r>
          </a:p>
          <a:p>
            <a:pPr>
              <a:lnSpc>
                <a:spcPct val="150000"/>
              </a:lnSpc>
            </a:pPr>
            <a:r>
              <a:rPr lang="tr-TR" b="1" dirty="0"/>
              <a:t>Faz 2</a:t>
            </a:r>
            <a:r>
              <a:rPr lang="tr-TR" dirty="0"/>
              <a:t>: L tipi voltaj bağımlı kalsiyum le plato faz oluşumu</a:t>
            </a:r>
          </a:p>
          <a:p>
            <a:pPr>
              <a:lnSpc>
                <a:spcPct val="150000"/>
              </a:lnSpc>
            </a:pPr>
            <a:r>
              <a:rPr lang="tr-TR" b="1" dirty="0"/>
              <a:t>FAZ 3</a:t>
            </a:r>
            <a:r>
              <a:rPr lang="tr-TR" dirty="0"/>
              <a:t>: Kalsiyum Kanalları kapanması, potasyum çıkışı devamı ile </a:t>
            </a:r>
            <a:r>
              <a:rPr lang="tr-TR" dirty="0" err="1"/>
              <a:t>repolarizasyon</a:t>
            </a:r>
            <a:endParaRPr lang="tr-TR" dirty="0"/>
          </a:p>
          <a:p>
            <a:pPr>
              <a:lnSpc>
                <a:spcPct val="150000"/>
              </a:lnSpc>
            </a:pPr>
            <a:r>
              <a:rPr lang="tr-TR" b="1" dirty="0"/>
              <a:t>FAZ 4: </a:t>
            </a:r>
            <a:r>
              <a:rPr lang="tr-TR" dirty="0"/>
              <a:t>Dinlenme potansiyeline geri dönüş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939741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DAD45EB-3AD2-424B-8766-3441C91E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9311"/>
            <a:ext cx="9144000" cy="544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499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pic>
        <p:nvPicPr>
          <p:cNvPr id="3" name="Content Placeholder 2" descr="Untitled3.pn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67" r="-9467"/>
          <a:stretch>
            <a:fillRect/>
          </a:stretch>
        </p:blipFill>
        <p:spPr>
          <a:xfrm>
            <a:off x="0" y="152400"/>
            <a:ext cx="9003323" cy="6201508"/>
          </a:xfrm>
        </p:spPr>
      </p:pic>
    </p:spTree>
    <p:extLst>
      <p:ext uri="{BB962C8B-B14F-4D97-AF65-F5344CB8AC3E}">
        <p14:creationId xmlns:p14="http://schemas.microsoft.com/office/powerpoint/2010/main" val="31433022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A2166217-A723-0D42-A5F2-C97818A45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"/>
            <a:ext cx="9144000" cy="681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25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27ED1CC3-4D6E-2747-A734-5470EBD29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"/>
            <a:ext cx="9144000" cy="668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1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615B8672-45A1-544D-A4A5-06FB1F04B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440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ardiac conduction system">
            <a:extLst>
              <a:ext uri="{FF2B5EF4-FFF2-40B4-BE49-F238E27FC236}">
                <a16:creationId xmlns:a16="http://schemas.microsoft.com/office/drawing/2014/main" id="{620C101C-4B3C-144A-94CF-77E4EA71E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750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V Physiology | Normal Impulse Conduction">
            <a:extLst>
              <a:ext uri="{FF2B5EF4-FFF2-40B4-BE49-F238E27FC236}">
                <a16:creationId xmlns:a16="http://schemas.microsoft.com/office/drawing/2014/main" id="{67FF7D97-FDBB-4342-9CE6-A4CF28B84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11973"/>
            <a:ext cx="3810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CG | P B L F T W">
            <a:extLst>
              <a:ext uri="{FF2B5EF4-FFF2-40B4-BE49-F238E27FC236}">
                <a16:creationId xmlns:a16="http://schemas.microsoft.com/office/drawing/2014/main" id="{3EC2676A-771A-2C4D-8FBE-A2234DC0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9" y="948104"/>
            <a:ext cx="5432669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167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EA31DA1F-5432-2042-97B2-86D353274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" y="0"/>
            <a:ext cx="9106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09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onu Özeti: Dolaşım Sistemi – Soruyurdu">
            <a:extLst>
              <a:ext uri="{FF2B5EF4-FFF2-40B4-BE49-F238E27FC236}">
                <a16:creationId xmlns:a16="http://schemas.microsoft.com/office/drawing/2014/main" id="{DEAD45A3-89F5-954F-A145-AD4711599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30" y="141263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07C08753-5729-6E45-906C-3192E009E541}"/>
              </a:ext>
            </a:extLst>
          </p:cNvPr>
          <p:cNvSpPr txBox="1"/>
          <p:nvPr/>
        </p:nvSpPr>
        <p:spPr>
          <a:xfrm>
            <a:off x="773723" y="480646"/>
            <a:ext cx="8018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Damar Sistemi</a:t>
            </a:r>
          </a:p>
        </p:txBody>
      </p:sp>
    </p:spTree>
    <p:extLst>
      <p:ext uri="{BB962C8B-B14F-4D97-AF65-F5344CB8AC3E}">
        <p14:creationId xmlns:p14="http://schemas.microsoft.com/office/powerpoint/2010/main" val="3770441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BA46C65-5474-E74D-972A-731EBF2AB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195"/>
            <a:ext cx="9144000" cy="561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35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İ̇leti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Yolları ve İleti </a:t>
            </a:r>
            <a:r>
              <a:rPr lang="tr-T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Hücreleri</a:t>
            </a:r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sz="2400" dirty="0">
                <a:latin typeface="Times New Roman"/>
                <a:cs typeface="Times New Roman"/>
              </a:rPr>
              <a:t>Normal olmayan bir </a:t>
            </a:r>
            <a:r>
              <a:rPr lang="tr-TR" sz="2400" dirty="0" err="1">
                <a:latin typeface="Times New Roman"/>
                <a:cs typeface="Times New Roman"/>
              </a:rPr>
              <a:t>bölgeden</a:t>
            </a:r>
            <a:r>
              <a:rPr lang="tr-TR" sz="2400" dirty="0">
                <a:latin typeface="Times New Roman"/>
                <a:cs typeface="Times New Roman"/>
              </a:rPr>
              <a:t> uyarı </a:t>
            </a:r>
            <a:r>
              <a:rPr lang="tr-TR" sz="2400" dirty="0" err="1">
                <a:latin typeface="Times New Roman"/>
                <a:cs typeface="Times New Roman"/>
              </a:rPr>
              <a:t>oluşması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ektopik</a:t>
            </a:r>
            <a:r>
              <a:rPr lang="tr-TR" sz="24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tr-TR" sz="2400" b="1" dirty="0" err="1">
                <a:solidFill>
                  <a:srgbClr val="7030A0"/>
                </a:solidFill>
                <a:latin typeface="Times New Roman"/>
                <a:cs typeface="Times New Roman"/>
              </a:rPr>
              <a:t>pacemaker</a:t>
            </a:r>
            <a:r>
              <a:rPr lang="tr-TR" sz="2400" dirty="0">
                <a:latin typeface="Times New Roman"/>
                <a:cs typeface="Times New Roman"/>
              </a:rPr>
              <a:t> aktivitesi olarak adlandırılır.</a:t>
            </a:r>
          </a:p>
          <a:p>
            <a:pPr marL="0" indent="0" algn="just">
              <a:buNone/>
            </a:pPr>
            <a:r>
              <a:rPr lang="tr-TR" sz="2400" dirty="0" err="1">
                <a:latin typeface="Times New Roman"/>
                <a:cs typeface="Times New Roman"/>
              </a:rPr>
              <a:t>Ektopik</a:t>
            </a:r>
            <a:r>
              <a:rPr lang="tr-TR" sz="2400" dirty="0">
                <a:latin typeface="Times New Roman"/>
                <a:cs typeface="Times New Roman"/>
              </a:rPr>
              <a:t> odaklar kalbin kasılma </a:t>
            </a:r>
            <a:r>
              <a:rPr lang="tr-TR" sz="2400" dirty="0" err="1">
                <a:latin typeface="Times New Roman"/>
                <a:cs typeface="Times New Roman"/>
              </a:rPr>
              <a:t>düzenini</a:t>
            </a:r>
            <a:r>
              <a:rPr lang="tr-TR" sz="2400" dirty="0">
                <a:latin typeface="Times New Roman"/>
                <a:cs typeface="Times New Roman"/>
              </a:rPr>
              <a:t> bozarlar ve EKG kaydında görülebilirler. </a:t>
            </a:r>
          </a:p>
          <a:p>
            <a:endParaRPr lang="en-US" dirty="0"/>
          </a:p>
        </p:txBody>
      </p:sp>
      <p:pic>
        <p:nvPicPr>
          <p:cNvPr id="4" name="Picture 2" descr="heart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1"/>
          <a:stretch/>
        </p:blipFill>
        <p:spPr bwMode="auto">
          <a:xfrm>
            <a:off x="5653159" y="3365920"/>
            <a:ext cx="3068940" cy="3285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12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65EA952-ABB4-5640-A47D-C4A27CC3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anchor="b">
            <a:normAutofit/>
          </a:bodyPr>
          <a:lstStyle/>
          <a:p>
            <a:r>
              <a:rPr lang="tr-TR" b="1"/>
              <a:t>İleti Yolları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4519F71-6181-8648-92D2-3CADC7535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2438400"/>
            <a:ext cx="4939867" cy="3785419"/>
          </a:xfrm>
        </p:spPr>
        <p:txBody>
          <a:bodyPr>
            <a:normAutofit/>
          </a:bodyPr>
          <a:lstStyle/>
          <a:p>
            <a:pPr fontAlgn="base"/>
            <a:r>
              <a:rPr lang="tr-TR" sz="1700" dirty="0"/>
              <a:t>Kalbin farklı bölgelerindeki hücrelerin aksiyon </a:t>
            </a:r>
            <a:r>
              <a:rPr lang="tr-TR" sz="1700" dirty="0" err="1"/>
              <a:t>potansilleri</a:t>
            </a:r>
            <a:r>
              <a:rPr lang="tr-TR" sz="1700" dirty="0"/>
              <a:t> dolayısı ile iletim hızları (</a:t>
            </a:r>
            <a:r>
              <a:rPr lang="tr-TR" sz="1700" dirty="0" err="1"/>
              <a:t>conduction</a:t>
            </a:r>
            <a:r>
              <a:rPr lang="tr-TR" sz="1700" dirty="0"/>
              <a:t> </a:t>
            </a:r>
            <a:r>
              <a:rPr lang="tr-TR" sz="1700" dirty="0" err="1"/>
              <a:t>velocity</a:t>
            </a:r>
            <a:r>
              <a:rPr lang="tr-TR" sz="1700" dirty="0"/>
              <a:t>) farklıdır.</a:t>
            </a:r>
          </a:p>
          <a:p>
            <a:pPr fontAlgn="base"/>
            <a:r>
              <a:rPr lang="tr-TR" sz="1700" dirty="0"/>
              <a:t>Sinüs </a:t>
            </a:r>
            <a:r>
              <a:rPr lang="tr-TR" sz="1700" dirty="0" err="1"/>
              <a:t>nodu</a:t>
            </a:r>
            <a:r>
              <a:rPr lang="tr-TR" sz="1700" dirty="0"/>
              <a:t> ve AV </a:t>
            </a:r>
            <a:r>
              <a:rPr lang="tr-TR" sz="1700" dirty="0" err="1"/>
              <a:t>nodda</a:t>
            </a:r>
            <a:r>
              <a:rPr lang="tr-TR" sz="1700" dirty="0"/>
              <a:t> hızlı </a:t>
            </a:r>
            <a:r>
              <a:rPr lang="tr-TR" sz="1700" dirty="0" err="1"/>
              <a:t>Na</a:t>
            </a:r>
            <a:r>
              <a:rPr lang="tr-TR" sz="1700" baseline="30000" dirty="0"/>
              <a:t>+</a:t>
            </a:r>
            <a:r>
              <a:rPr lang="tr-TR" sz="1700" dirty="0"/>
              <a:t> kanallarının eksikliğinden kaynaklanan görece yavaş aksiyon potansiyeli mevcuttur. Bu bölgelerde iletim hızı </a:t>
            </a:r>
            <a:r>
              <a:rPr lang="tr-TR" sz="1700" dirty="0" err="1"/>
              <a:t>Ca</a:t>
            </a:r>
            <a:r>
              <a:rPr lang="tr-TR" sz="1700" baseline="30000" dirty="0"/>
              <a:t>+ </a:t>
            </a:r>
            <a:r>
              <a:rPr lang="tr-TR" sz="1700" dirty="0"/>
              <a:t>kanalları tarafından kontrol edilir.</a:t>
            </a:r>
          </a:p>
          <a:p>
            <a:pPr fontAlgn="base"/>
            <a:r>
              <a:rPr lang="tr-TR" sz="1700" dirty="0" err="1"/>
              <a:t>Atriyal</a:t>
            </a:r>
            <a:r>
              <a:rPr lang="tr-TR" sz="1700" dirty="0"/>
              <a:t> </a:t>
            </a:r>
            <a:r>
              <a:rPr lang="tr-TR" sz="1700" dirty="0" err="1"/>
              <a:t>myokardiyal</a:t>
            </a:r>
            <a:r>
              <a:rPr lang="tr-TR" sz="1700" dirty="0"/>
              <a:t> dokuda SA ve AV noda nazaran hızlı iletim hızı ve kısa </a:t>
            </a:r>
            <a:r>
              <a:rPr lang="tr-TR" sz="1700" dirty="0" err="1"/>
              <a:t>refraktör</a:t>
            </a:r>
            <a:r>
              <a:rPr lang="tr-TR" sz="1700" dirty="0"/>
              <a:t> periyod bulunur.</a:t>
            </a:r>
          </a:p>
          <a:p>
            <a:pPr fontAlgn="base"/>
            <a:r>
              <a:rPr lang="tr-TR" sz="1700" dirty="0" err="1"/>
              <a:t>Purkinje</a:t>
            </a:r>
            <a:r>
              <a:rPr lang="tr-TR" sz="1700" dirty="0"/>
              <a:t> lifleri ve </a:t>
            </a:r>
            <a:r>
              <a:rPr lang="tr-TR" sz="1700" dirty="0" err="1"/>
              <a:t>ventriküler</a:t>
            </a:r>
            <a:r>
              <a:rPr lang="tr-TR" sz="1700" dirty="0"/>
              <a:t> </a:t>
            </a:r>
            <a:r>
              <a:rPr lang="tr-TR" sz="1700" dirty="0" err="1"/>
              <a:t>myokardiyum</a:t>
            </a:r>
            <a:r>
              <a:rPr lang="tr-TR" sz="1700" dirty="0"/>
              <a:t> iletim hızı en yüksek olup ve </a:t>
            </a:r>
            <a:r>
              <a:rPr lang="tr-TR" sz="1700" dirty="0" err="1"/>
              <a:t>atriyal</a:t>
            </a:r>
            <a:r>
              <a:rPr lang="tr-TR" sz="1700" dirty="0"/>
              <a:t> </a:t>
            </a:r>
            <a:r>
              <a:rPr lang="tr-TR" sz="1700" dirty="0" err="1"/>
              <a:t>myokardiyuma</a:t>
            </a:r>
            <a:r>
              <a:rPr lang="tr-TR" sz="1700" dirty="0"/>
              <a:t> nazaran bir miktar uzun </a:t>
            </a:r>
            <a:r>
              <a:rPr lang="tr-TR" sz="1700" dirty="0" err="1"/>
              <a:t>refraktör</a:t>
            </a:r>
            <a:r>
              <a:rPr lang="tr-TR" sz="1700" dirty="0"/>
              <a:t> periyoda sahiptir.</a:t>
            </a:r>
          </a:p>
          <a:p>
            <a:endParaRPr lang="tr-TR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E385F-6B5B-4EEB-8CBF-485482855B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14" r="33808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FDF2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68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1947F100-3058-294E-9344-1231A131D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2"/>
            <a:ext cx="9144000" cy="684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94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tablo içeren bir resim&#10;&#10;Açıklama otomatik olarak oluşturuldu">
            <a:extLst>
              <a:ext uri="{FF2B5EF4-FFF2-40B4-BE49-F238E27FC236}">
                <a16:creationId xmlns:a16="http://schemas.microsoft.com/office/drawing/2014/main" id="{756B2EE2-1A58-2E48-9756-4016CCB91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" y="0"/>
            <a:ext cx="9125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114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Elektrokardi̇yogram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4" y="1828800"/>
            <a:ext cx="7583486" cy="420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1967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 descr="EK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5888"/>
            <a:ext cx="7847012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611188" y="3429000"/>
            <a:ext cx="81375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 </a:t>
            </a:r>
            <a:r>
              <a:rPr lang="tr-T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dalgası: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Sağ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atriyumdaki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sinüs düğümünden başlayan uyarı önce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atriyumları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depolarize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eder.</a:t>
            </a:r>
          </a:p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QRS </a:t>
            </a:r>
            <a:r>
              <a:rPr lang="tr-TR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kompleksi: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Atriyo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ventriküler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düğümden aşağıya doğru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septum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boyunca His demeti ile,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ventriküllere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purkinje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ileti sistemiyle yayılan uyarı, tüm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ventrikülleri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depolarize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eder.</a:t>
            </a:r>
          </a:p>
          <a:p>
            <a:pPr>
              <a:spcBef>
                <a:spcPct val="50000"/>
              </a:spcBef>
            </a:pPr>
            <a:r>
              <a:rPr lang="tr-TR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  dalgası: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Atriyumlar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ventrikül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depolarizasyonu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(QRS) sırasında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repolarize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olurlar, daha sonra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ventrikül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>
                <a:latin typeface="Times New Roman" pitchFamily="18" charset="0"/>
                <a:cs typeface="Times New Roman" pitchFamily="18" charset="0"/>
              </a:rPr>
              <a:t>repolarizasyonunda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 T dalgası  görülür.</a:t>
            </a:r>
          </a:p>
        </p:txBody>
      </p:sp>
    </p:spTree>
    <p:extLst>
      <p:ext uri="{BB962C8B-B14F-4D97-AF65-F5344CB8AC3E}">
        <p14:creationId xmlns:p14="http://schemas.microsoft.com/office/powerpoint/2010/main" val="24931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C611C723-80F9-B941-9F82-3C9C3088B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349"/>
            <a:ext cx="9144000" cy="645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9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3152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2351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95BBED9-FF21-8341-8B77-807EB330D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070"/>
            <a:ext cx="9144000" cy="655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62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147"/>
            <a:ext cx="9144000" cy="1044388"/>
          </a:xfrm>
        </p:spPr>
        <p:txBody>
          <a:bodyPr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+mn-lt"/>
                <a:cs typeface="Times New Roman"/>
              </a:rPr>
              <a:t>Kalp</a:t>
            </a:r>
            <a:r>
              <a:rPr lang="en-US" sz="54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15" y="1324535"/>
            <a:ext cx="8773970" cy="420893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400" dirty="0">
                <a:cs typeface="Times New Roman"/>
              </a:rPr>
              <a:t>Kan </a:t>
            </a:r>
            <a:r>
              <a:rPr lang="en-US" sz="2400" dirty="0" err="1">
                <a:cs typeface="Times New Roman"/>
              </a:rPr>
              <a:t>damarları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yoluyla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oksijeni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ve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barsaklarda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emilen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besin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maddelerini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dokulara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iletir</a:t>
            </a:r>
            <a:endParaRPr lang="en-US" sz="2400" dirty="0"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Metabolizma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sonucu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oluşan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artık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maddeler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ve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CO</a:t>
            </a:r>
            <a:r>
              <a:rPr lang="en-US" sz="2400" b="1" u="sng" baseline="-25000" dirty="0">
                <a:solidFill>
                  <a:srgbClr val="7030A0"/>
                </a:solidFill>
                <a:cs typeface="Times New Roman"/>
              </a:rPr>
              <a:t>2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’nin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dokulardan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uzaklaştırılmasında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rol</a:t>
            </a:r>
            <a:r>
              <a:rPr lang="en-US" sz="2400" b="1" u="sng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cs typeface="Times New Roman"/>
              </a:rPr>
              <a:t>oynar</a:t>
            </a:r>
            <a:endParaRPr lang="en-US" sz="2400" b="1" u="sng" dirty="0">
              <a:solidFill>
                <a:srgbClr val="7030A0"/>
              </a:solidFill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cs typeface="Times New Roman"/>
              </a:rPr>
              <a:t>Tüm </a:t>
            </a:r>
            <a:r>
              <a:rPr lang="en-US" sz="2400" dirty="0" err="1">
                <a:cs typeface="Times New Roman"/>
              </a:rPr>
              <a:t>bu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işlevleri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yaparken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kalp</a:t>
            </a:r>
            <a:r>
              <a:rPr lang="en-US" sz="2400" dirty="0">
                <a:cs typeface="Times New Roman"/>
              </a:rPr>
              <a:t>, </a:t>
            </a:r>
            <a:r>
              <a:rPr lang="en-US" sz="2400" dirty="0" err="1">
                <a:cs typeface="Times New Roman"/>
              </a:rPr>
              <a:t>kan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damarlarından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oluşan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sistemik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dolaşımı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ve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pulmoner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dolaşımı</a:t>
            </a:r>
            <a:r>
              <a:rPr lang="en-US" sz="2400" dirty="0">
                <a:cs typeface="Times New Roman"/>
              </a:rPr>
              <a:t> </a:t>
            </a:r>
            <a:r>
              <a:rPr lang="en-US" sz="2400" dirty="0" err="1">
                <a:cs typeface="Times New Roman"/>
              </a:rPr>
              <a:t>kullanır</a:t>
            </a:r>
            <a:endParaRPr lang="en-US" sz="2400" dirty="0">
              <a:cs typeface="Times New Roman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123" y="4876023"/>
            <a:ext cx="2283342" cy="184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88795" y="4230506"/>
            <a:ext cx="163830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124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3074F466-9DBE-0F40-A3DA-4D6B59C4F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567"/>
            <a:ext cx="9144000" cy="626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2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1B4EE71-362F-1A49-807E-20CF1DEF3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2"/>
            <a:ext cx="9144000" cy="68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077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119" y="0"/>
            <a:ext cx="7583487" cy="1044388"/>
          </a:xfrm>
        </p:spPr>
        <p:txBody>
          <a:bodyPr/>
          <a:lstStyle/>
          <a:p>
            <a:pPr algn="ctr"/>
            <a:r>
              <a:rPr lang="tr-T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Kalp Sesleri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07" y="1291695"/>
            <a:ext cx="8404627" cy="46123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dirty="0" err="1">
                <a:solidFill>
                  <a:srgbClr val="FF0000"/>
                </a:solidFill>
                <a:latin typeface="Times New Roman"/>
                <a:cs typeface="Times New Roman"/>
              </a:rPr>
              <a:t>Oskültasyon</a:t>
            </a:r>
            <a:r>
              <a:rPr lang="tr-TR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tr-TR" dirty="0">
                <a:latin typeface="Times New Roman"/>
                <a:cs typeface="Times New Roman"/>
              </a:rPr>
              <a:t>ile kalpte </a:t>
            </a:r>
            <a:r>
              <a:rPr lang="tr-TR" dirty="0" err="1">
                <a:latin typeface="Times New Roman"/>
                <a:cs typeface="Times New Roman"/>
              </a:rPr>
              <a:t>dört</a:t>
            </a:r>
            <a:r>
              <a:rPr lang="tr-TR" dirty="0">
                <a:latin typeface="Times New Roman"/>
                <a:cs typeface="Times New Roman"/>
              </a:rPr>
              <a:t> ses duyulabilir. </a:t>
            </a:r>
          </a:p>
          <a:p>
            <a:pPr marL="0" indent="0" algn="just">
              <a:buNone/>
            </a:pPr>
            <a:r>
              <a:rPr lang="tr-TR" dirty="0">
                <a:latin typeface="Times New Roman"/>
                <a:cs typeface="Times New Roman"/>
              </a:rPr>
              <a:t>1.AV kapaklar </a:t>
            </a:r>
            <a:r>
              <a:rPr lang="tr-TR" dirty="0" err="1">
                <a:latin typeface="Times New Roman"/>
                <a:cs typeface="Times New Roman"/>
              </a:rPr>
              <a:t>kapandığında</a:t>
            </a:r>
            <a:r>
              <a:rPr lang="tr-TR" dirty="0">
                <a:latin typeface="Times New Roman"/>
                <a:cs typeface="Times New Roman"/>
              </a:rPr>
              <a:t> duyulan ses </a:t>
            </a:r>
          </a:p>
          <a:p>
            <a:pPr marL="0" indent="0" algn="just">
              <a:buNone/>
            </a:pPr>
            <a:r>
              <a:rPr lang="tr-TR" dirty="0">
                <a:latin typeface="Times New Roman"/>
                <a:cs typeface="Times New Roman"/>
              </a:rPr>
              <a:t>2. </a:t>
            </a:r>
            <a:r>
              <a:rPr lang="tr-TR" dirty="0" err="1">
                <a:latin typeface="Times New Roman"/>
                <a:cs typeface="Times New Roman"/>
              </a:rPr>
              <a:t>Semilunar</a:t>
            </a:r>
            <a:r>
              <a:rPr lang="tr-TR" dirty="0">
                <a:latin typeface="Times New Roman"/>
                <a:cs typeface="Times New Roman"/>
              </a:rPr>
              <a:t> kapaklar </a:t>
            </a:r>
            <a:r>
              <a:rPr lang="tr-TR" dirty="0" err="1">
                <a:latin typeface="Times New Roman"/>
                <a:cs typeface="Times New Roman"/>
              </a:rPr>
              <a:t>kapandığında</a:t>
            </a:r>
            <a:r>
              <a:rPr lang="tr-TR" dirty="0">
                <a:latin typeface="Times New Roman"/>
                <a:cs typeface="Times New Roman"/>
              </a:rPr>
              <a:t> duyulan ses </a:t>
            </a:r>
          </a:p>
          <a:p>
            <a:pPr marL="0" indent="0" algn="just">
              <a:buNone/>
            </a:pPr>
            <a:r>
              <a:rPr lang="tr-TR" dirty="0">
                <a:latin typeface="Times New Roman"/>
                <a:cs typeface="Times New Roman"/>
              </a:rPr>
              <a:t>3.Diyastolün ilk yarısında </a:t>
            </a:r>
            <a:r>
              <a:rPr lang="tr-TR" dirty="0" err="1">
                <a:latin typeface="Times New Roman"/>
                <a:cs typeface="Times New Roman"/>
              </a:rPr>
              <a:t>atriumlardan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ventriküllere</a:t>
            </a:r>
            <a:r>
              <a:rPr lang="tr-TR" dirty="0">
                <a:latin typeface="Times New Roman"/>
                <a:cs typeface="Times New Roman"/>
              </a:rPr>
              <a:t> kan </a:t>
            </a:r>
            <a:r>
              <a:rPr lang="tr-TR" dirty="0" err="1">
                <a:latin typeface="Times New Roman"/>
                <a:cs typeface="Times New Roman"/>
              </a:rPr>
              <a:t>akışı</a:t>
            </a:r>
            <a:r>
              <a:rPr lang="tr-TR" dirty="0">
                <a:latin typeface="Times New Roman"/>
                <a:cs typeface="Times New Roman"/>
              </a:rPr>
              <a:t> sırasında </a:t>
            </a:r>
            <a:r>
              <a:rPr lang="tr-TR" dirty="0" err="1">
                <a:latin typeface="Times New Roman"/>
                <a:cs typeface="Times New Roman"/>
              </a:rPr>
              <a:t>ventrikül</a:t>
            </a:r>
            <a:r>
              <a:rPr lang="tr-TR" dirty="0">
                <a:latin typeface="Times New Roman"/>
                <a:cs typeface="Times New Roman"/>
              </a:rPr>
              <a:t> duvarının </a:t>
            </a:r>
            <a:r>
              <a:rPr lang="tr-TR" dirty="0" err="1">
                <a:latin typeface="Times New Roman"/>
                <a:cs typeface="Times New Roman"/>
              </a:rPr>
              <a:t>titreşimi</a:t>
            </a:r>
            <a:r>
              <a:rPr lang="tr-TR" dirty="0">
                <a:latin typeface="Times New Roman"/>
                <a:cs typeface="Times New Roman"/>
              </a:rPr>
              <a:t> ile </a:t>
            </a:r>
            <a:r>
              <a:rPr lang="tr-TR" dirty="0" err="1">
                <a:latin typeface="Times New Roman"/>
                <a:cs typeface="Times New Roman"/>
              </a:rPr>
              <a:t>oluşan</a:t>
            </a:r>
            <a:r>
              <a:rPr lang="tr-TR" dirty="0">
                <a:latin typeface="Times New Roman"/>
                <a:cs typeface="Times New Roman"/>
              </a:rPr>
              <a:t> ses </a:t>
            </a:r>
          </a:p>
          <a:p>
            <a:pPr marL="0" indent="0" algn="just">
              <a:buNone/>
            </a:pPr>
            <a:r>
              <a:rPr lang="tr-TR" dirty="0">
                <a:latin typeface="Times New Roman"/>
                <a:cs typeface="Times New Roman"/>
              </a:rPr>
              <a:t>4.Atrium kasılması ile </a:t>
            </a:r>
            <a:r>
              <a:rPr lang="tr-TR" dirty="0" err="1">
                <a:latin typeface="Times New Roman"/>
                <a:cs typeface="Times New Roman"/>
              </a:rPr>
              <a:t>oluşan</a:t>
            </a:r>
            <a:r>
              <a:rPr lang="tr-TR" dirty="0">
                <a:latin typeface="Times New Roman"/>
                <a:cs typeface="Times New Roman"/>
              </a:rPr>
              <a:t> ses </a:t>
            </a:r>
          </a:p>
          <a:p>
            <a:pPr marL="0" indent="0" algn="just">
              <a:buNone/>
            </a:pPr>
            <a:r>
              <a:rPr lang="tr-TR" dirty="0">
                <a:latin typeface="Times New Roman"/>
                <a:cs typeface="Times New Roman"/>
              </a:rPr>
              <a:t>ilk  </a:t>
            </a:r>
            <a:r>
              <a:rPr lang="tr-TR" dirty="0" err="1">
                <a:latin typeface="Times New Roman"/>
                <a:cs typeface="Times New Roman"/>
              </a:rPr>
              <a:t>üç</a:t>
            </a:r>
            <a:r>
              <a:rPr lang="tr-TR" dirty="0">
                <a:latin typeface="Times New Roman"/>
                <a:cs typeface="Times New Roman"/>
              </a:rPr>
              <a:t> ses fizyolojik olarak duyulabilmesine </a:t>
            </a:r>
            <a:r>
              <a:rPr lang="tr-TR" dirty="0" err="1">
                <a:latin typeface="Times New Roman"/>
                <a:cs typeface="Times New Roman"/>
              </a:rPr>
              <a:t>rağmen</a:t>
            </a:r>
            <a:r>
              <a:rPr lang="tr-TR" dirty="0">
                <a:latin typeface="Times New Roman"/>
                <a:cs typeface="Times New Roman"/>
              </a:rPr>
              <a:t> </a:t>
            </a:r>
            <a:r>
              <a:rPr lang="tr-TR" dirty="0" err="1">
                <a:latin typeface="Times New Roman"/>
                <a:cs typeface="Times New Roman"/>
              </a:rPr>
              <a:t>dördüncü</a:t>
            </a:r>
            <a:r>
              <a:rPr lang="tr-TR" dirty="0">
                <a:latin typeface="Times New Roman"/>
                <a:cs typeface="Times New Roman"/>
              </a:rPr>
              <a:t> ses daima patolojiktir. </a:t>
            </a:r>
          </a:p>
          <a:p>
            <a:endParaRPr lang="en-US" dirty="0"/>
          </a:p>
        </p:txBody>
      </p:sp>
      <p:pic>
        <p:nvPicPr>
          <p:cNvPr id="5" name="Content Placeholder 5" descr="130410103349-large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070" r="-22070"/>
          <a:stretch>
            <a:fillRect/>
          </a:stretch>
        </p:blipFill>
        <p:spPr>
          <a:xfrm>
            <a:off x="5131558" y="5123419"/>
            <a:ext cx="3916907" cy="1561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2051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B021708A-9723-164E-8B4B-F5680F75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68"/>
            <a:ext cx="9144000" cy="66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10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F3954B79-EB5A-2046-9248-FBB72A78C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022"/>
            <a:ext cx="9144000" cy="598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00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BDF60950-49DD-8D44-BE70-6B3CD6F80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5"/>
            <a:ext cx="9144000" cy="6828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9958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Nabız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73223" y="1516186"/>
            <a:ext cx="7742127" cy="3356065"/>
          </a:xfrm>
        </p:spPr>
        <p:txBody>
          <a:bodyPr>
            <a:normAutofit fontScale="92500" lnSpcReduction="10000"/>
          </a:bodyPr>
          <a:lstStyle/>
          <a:p>
            <a:pPr algn="just">
              <a:spcBef>
                <a:spcPct val="70000"/>
              </a:spcBef>
            </a:pPr>
            <a:r>
              <a:rPr lang="tr-TR" sz="2600" dirty="0"/>
              <a:t>Kalp atışı olarak da bilinen nabız, sürekli çalışan kalbin kasılıp gevşeyerek kan damarlarına uyguladığı kuvvettir. </a:t>
            </a:r>
          </a:p>
          <a:p>
            <a:pPr algn="just">
              <a:spcBef>
                <a:spcPct val="70000"/>
              </a:spcBef>
            </a:pPr>
            <a:r>
              <a:rPr lang="tr-TR" sz="2600" dirty="0">
                <a:cs typeface="Times New Roman"/>
              </a:rPr>
              <a:t>Sağlıklı kişilerde her sistolde kan akışı fark edildiğinden kalp atışı sayısı nabız sayısına eşit olur.</a:t>
            </a:r>
          </a:p>
          <a:p>
            <a:pPr algn="just">
              <a:spcBef>
                <a:spcPct val="70000"/>
              </a:spcBef>
            </a:pPr>
            <a:r>
              <a:rPr lang="tr-TR" sz="2600" dirty="0">
                <a:cs typeface="Times New Roman"/>
              </a:rPr>
              <a:t>Damar duvarındaki, atım gücündeki, kalp ritmindeki bozukluklar nabız alınmasında değişikliğe yol açmaktadır.</a:t>
            </a:r>
          </a:p>
          <a:p>
            <a:pPr algn="just">
              <a:spcBef>
                <a:spcPct val="70000"/>
              </a:spcBef>
            </a:pPr>
            <a:r>
              <a:rPr lang="tr-TR" sz="2600" dirty="0" err="1">
                <a:cs typeface="Times New Roman"/>
              </a:rPr>
              <a:t>Radiyal</a:t>
            </a:r>
            <a:r>
              <a:rPr lang="tr-TR" sz="2600" dirty="0">
                <a:cs typeface="Times New Roman"/>
              </a:rPr>
              <a:t>, </a:t>
            </a:r>
            <a:r>
              <a:rPr lang="tr-TR" sz="2600" dirty="0" err="1">
                <a:cs typeface="Times New Roman"/>
              </a:rPr>
              <a:t>femoral</a:t>
            </a:r>
            <a:r>
              <a:rPr lang="tr-TR" sz="2600" dirty="0">
                <a:cs typeface="Times New Roman"/>
              </a:rPr>
              <a:t>, </a:t>
            </a:r>
            <a:r>
              <a:rPr lang="tr-TR" sz="2600" dirty="0" err="1">
                <a:cs typeface="Times New Roman"/>
              </a:rPr>
              <a:t>popliteal</a:t>
            </a:r>
            <a:r>
              <a:rPr lang="tr-TR" sz="2600" dirty="0">
                <a:cs typeface="Times New Roman"/>
              </a:rPr>
              <a:t>, </a:t>
            </a:r>
            <a:r>
              <a:rPr lang="tr-TR" sz="2600" dirty="0" err="1">
                <a:cs typeface="Times New Roman"/>
              </a:rPr>
              <a:t>temporal</a:t>
            </a:r>
            <a:r>
              <a:rPr lang="tr-TR" sz="2600" dirty="0">
                <a:cs typeface="Times New Roman"/>
              </a:rPr>
              <a:t>, </a:t>
            </a:r>
            <a:r>
              <a:rPr lang="tr-TR" sz="2600" dirty="0" err="1">
                <a:cs typeface="Times New Roman"/>
              </a:rPr>
              <a:t>karotis</a:t>
            </a:r>
            <a:r>
              <a:rPr lang="tr-TR" sz="2600" dirty="0">
                <a:cs typeface="Times New Roman"/>
              </a:rPr>
              <a:t>, </a:t>
            </a:r>
            <a:r>
              <a:rPr lang="tr-TR" sz="2600" dirty="0" err="1">
                <a:cs typeface="Times New Roman"/>
              </a:rPr>
              <a:t>tibialis</a:t>
            </a:r>
            <a:r>
              <a:rPr lang="tr-TR" sz="2600" dirty="0">
                <a:cs typeface="Times New Roman"/>
              </a:rPr>
              <a:t> </a:t>
            </a:r>
            <a:r>
              <a:rPr lang="tr-TR" sz="2600" dirty="0" err="1">
                <a:cs typeface="Times New Roman"/>
              </a:rPr>
              <a:t>anterior</a:t>
            </a:r>
            <a:r>
              <a:rPr lang="tr-TR" sz="2600" dirty="0">
                <a:cs typeface="Times New Roman"/>
              </a:rPr>
              <a:t> ve </a:t>
            </a:r>
            <a:r>
              <a:rPr lang="tr-TR" sz="2600" dirty="0" err="1">
                <a:cs typeface="Times New Roman"/>
              </a:rPr>
              <a:t>posteriyor</a:t>
            </a:r>
            <a:r>
              <a:rPr lang="tr-TR" sz="2600" dirty="0">
                <a:cs typeface="Times New Roman"/>
              </a:rPr>
              <a:t> arterleri en sık nabız alınan yerlerdir.</a:t>
            </a:r>
            <a:endParaRPr lang="en-US" sz="2600" dirty="0">
              <a:cs typeface="Times New Roman"/>
            </a:endParaRP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666" y="4872251"/>
            <a:ext cx="6291618" cy="184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93385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559174D4-1F5F-534E-8168-4079C6A83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" y="0"/>
            <a:ext cx="9118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42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1670" y="145314"/>
            <a:ext cx="7583487" cy="1044388"/>
          </a:xfrm>
        </p:spPr>
        <p:txBody>
          <a:bodyPr/>
          <a:lstStyle/>
          <a:p>
            <a:pPr algn="ctr"/>
            <a:r>
              <a:rPr lang="tr-T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Kan Basıncı (Tansiyon)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91319" y="1084195"/>
            <a:ext cx="8284191" cy="5384846"/>
          </a:xfrm>
        </p:spPr>
        <p:txBody>
          <a:bodyPr>
            <a:normAutofit/>
          </a:bodyPr>
          <a:lstStyle/>
          <a:p>
            <a:pPr algn="just"/>
            <a:endParaRPr lang="tr-TR" sz="2400" dirty="0">
              <a:cs typeface="Times New Roman" pitchFamily="18" charset="0"/>
            </a:endParaRPr>
          </a:p>
          <a:p>
            <a:pPr algn="just"/>
            <a:r>
              <a:rPr lang="tr-TR" sz="2400" dirty="0">
                <a:cs typeface="Times New Roman" pitchFamily="18" charset="0"/>
              </a:rPr>
              <a:t>Kanın damar duvarına yaptığı basıncı ifade eder.</a:t>
            </a:r>
          </a:p>
          <a:p>
            <a:pPr algn="just"/>
            <a:r>
              <a:rPr lang="tr-TR" sz="2400" dirty="0" err="1">
                <a:cs typeface="Times New Roman" pitchFamily="18" charset="0"/>
              </a:rPr>
              <a:t>Sistolik</a:t>
            </a:r>
            <a:r>
              <a:rPr lang="tr-TR" sz="2400" dirty="0">
                <a:cs typeface="Times New Roman" pitchFamily="18" charset="0"/>
              </a:rPr>
              <a:t> (büyük) ve </a:t>
            </a:r>
            <a:r>
              <a:rPr lang="tr-TR" sz="2400" dirty="0" err="1">
                <a:cs typeface="Times New Roman" pitchFamily="18" charset="0"/>
              </a:rPr>
              <a:t>diyastolik</a:t>
            </a:r>
            <a:r>
              <a:rPr lang="tr-TR" sz="2400" dirty="0">
                <a:cs typeface="Times New Roman" pitchFamily="18" charset="0"/>
              </a:rPr>
              <a:t> (küçük) tansiyon olarak adlandırılan iki </a:t>
            </a:r>
            <a:r>
              <a:rPr lang="tr-TR" sz="2400" dirty="0" err="1">
                <a:cs typeface="Times New Roman" pitchFamily="18" charset="0"/>
              </a:rPr>
              <a:t>komponenti</a:t>
            </a:r>
            <a:r>
              <a:rPr lang="tr-TR" sz="2400" dirty="0">
                <a:cs typeface="Times New Roman" pitchFamily="18" charset="0"/>
              </a:rPr>
              <a:t> vardır.</a:t>
            </a:r>
          </a:p>
          <a:p>
            <a:pPr algn="just"/>
            <a:r>
              <a:rPr lang="tr-TR" sz="2400" b="1" u="sng" dirty="0">
                <a:solidFill>
                  <a:srgbClr val="7030A0"/>
                </a:solidFill>
                <a:cs typeface="Times New Roman" pitchFamily="18" charset="0"/>
              </a:rPr>
              <a:t>115 </a:t>
            </a:r>
            <a:r>
              <a:rPr lang="tr-TR" sz="2400" b="1" u="sng" dirty="0" err="1">
                <a:solidFill>
                  <a:srgbClr val="7030A0"/>
                </a:solidFill>
                <a:cs typeface="Times New Roman" pitchFamily="18" charset="0"/>
              </a:rPr>
              <a:t>mmHg</a:t>
            </a:r>
            <a:r>
              <a:rPr lang="tr-TR" sz="2400" b="1" u="sng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  <a:cs typeface="Times New Roman" pitchFamily="18" charset="0"/>
              </a:rPr>
              <a:t>sistolik</a:t>
            </a:r>
            <a:r>
              <a:rPr lang="tr-TR" sz="2400" b="1" u="sng" dirty="0">
                <a:solidFill>
                  <a:srgbClr val="7030A0"/>
                </a:solidFill>
                <a:cs typeface="Times New Roman" pitchFamily="18" charset="0"/>
              </a:rPr>
              <a:t>, 75 </a:t>
            </a:r>
            <a:r>
              <a:rPr lang="tr-TR" sz="2400" b="1" u="sng" dirty="0" err="1">
                <a:solidFill>
                  <a:srgbClr val="7030A0"/>
                </a:solidFill>
                <a:cs typeface="Times New Roman" pitchFamily="18" charset="0"/>
              </a:rPr>
              <a:t>mmHg</a:t>
            </a:r>
            <a:r>
              <a:rPr lang="tr-TR" sz="2400" b="1" u="sng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  <a:cs typeface="Times New Roman" pitchFamily="18" charset="0"/>
              </a:rPr>
              <a:t>diyastolik</a:t>
            </a:r>
            <a:r>
              <a:rPr lang="tr-TR" sz="2400" b="1" u="sng" dirty="0">
                <a:solidFill>
                  <a:srgbClr val="7030A0"/>
                </a:solidFill>
                <a:cs typeface="Times New Roman" pitchFamily="18" charset="0"/>
              </a:rPr>
              <a:t> tansiyonun fizyolojik değerleridir.</a:t>
            </a:r>
          </a:p>
          <a:p>
            <a:pPr algn="just"/>
            <a:r>
              <a:rPr lang="tr-TR" sz="2400" dirty="0">
                <a:cs typeface="Times New Roman" pitchFamily="18" charset="0"/>
              </a:rPr>
              <a:t>Yüksek tansiyon (hipertansiyon) ciddi bir sağlık problemidir.</a:t>
            </a:r>
          </a:p>
          <a:p>
            <a:pPr algn="just"/>
            <a:r>
              <a:rPr lang="tr-TR" sz="2400" dirty="0">
                <a:cs typeface="Times New Roman" pitchFamily="18" charset="0"/>
              </a:rPr>
              <a:t>Yaş ilerledikçe daha yüksek değerler normal kabul edilir, ancak yine de fizyolojik sınırın üzerindeki değerler tıbbi takip gerektirir.</a:t>
            </a:r>
          </a:p>
        </p:txBody>
      </p:sp>
    </p:spTree>
    <p:extLst>
      <p:ext uri="{BB962C8B-B14F-4D97-AF65-F5344CB8AC3E}">
        <p14:creationId xmlns:p14="http://schemas.microsoft.com/office/powerpoint/2010/main" val="3237855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KARDIY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250"/>
            <a:ext cx="9217300" cy="534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65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F3BA60A3-AEBB-B647-A51B-A9EF2292A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91440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925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8351EEA4-B4ED-1743-8CF9-2E8DEE96C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5"/>
            <a:ext cx="9144000" cy="68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1175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metin içeren bir resim&#10;&#10;Açıklama otomatik olarak oluşturuldu">
            <a:extLst>
              <a:ext uri="{FF2B5EF4-FFF2-40B4-BE49-F238E27FC236}">
                <a16:creationId xmlns:a16="http://schemas.microsoft.com/office/drawing/2014/main" id="{EAAFA561-1C8F-134A-B9F4-8FFAF134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132"/>
            <a:ext cx="9144000" cy="645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46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41BC5DB-FD47-B749-B179-515185B30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8"/>
            <a:ext cx="9144000" cy="684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89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66CDDBD-8DB5-6E4F-B00B-1769E0A36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972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614962"/>
            <a:ext cx="7583487" cy="10443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tr-TR" sz="4000" b="1" dirty="0">
                <a:solidFill>
                  <a:srgbClr val="FF0000"/>
                </a:solidFill>
              </a:rPr>
              <a:t>Diyastol-Sonu Hacmi, Sistol-Sonu Hacmi ve Vurum Hacmi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endParaRPr lang="tr-TR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dirty="0">
                <a:cs typeface="Times New Roman"/>
              </a:rPr>
              <a:t>Diyastol sırasında dolan her bir </a:t>
            </a:r>
            <a:r>
              <a:rPr lang="tr-TR" dirty="0" err="1">
                <a:cs typeface="Times New Roman"/>
              </a:rPr>
              <a:t>ventrikülün</a:t>
            </a:r>
            <a:r>
              <a:rPr lang="tr-TR" dirty="0">
                <a:cs typeface="Times New Roman"/>
              </a:rPr>
              <a:t> hacmi normalde 110-120 mililitreye yükselir. Bu hacim</a:t>
            </a:r>
            <a:r>
              <a:rPr lang="tr-TR" i="1" dirty="0">
                <a:cs typeface="Times New Roman"/>
              </a:rPr>
              <a:t> </a:t>
            </a:r>
            <a:r>
              <a:rPr lang="tr-TR" b="1" i="1" dirty="0">
                <a:solidFill>
                  <a:srgbClr val="7030A0"/>
                </a:solidFill>
                <a:cs typeface="Times New Roman"/>
              </a:rPr>
              <a:t>diyastol sonu hacmi</a:t>
            </a:r>
            <a:r>
              <a:rPr lang="tr-TR" b="1" dirty="0">
                <a:solidFill>
                  <a:srgbClr val="7030A0"/>
                </a:solidFill>
                <a:cs typeface="Times New Roman"/>
              </a:rPr>
              <a:t> </a:t>
            </a:r>
            <a:r>
              <a:rPr lang="tr-TR" dirty="0">
                <a:cs typeface="Times New Roman"/>
              </a:rPr>
              <a:t>olarak bilinir. Bunu izleyen sistol sırasında </a:t>
            </a:r>
            <a:r>
              <a:rPr lang="tr-TR" dirty="0" err="1">
                <a:cs typeface="Times New Roman"/>
              </a:rPr>
              <a:t>ventriküller</a:t>
            </a:r>
            <a:r>
              <a:rPr lang="tr-TR" dirty="0">
                <a:cs typeface="Times New Roman"/>
              </a:rPr>
              <a:t> boşalınca, her birinin hacmi yaklaşık 70 mililitre azalır. Buna</a:t>
            </a:r>
            <a:r>
              <a:rPr lang="tr-TR" i="1" dirty="0">
                <a:cs typeface="Times New Roman"/>
              </a:rPr>
              <a:t> </a:t>
            </a:r>
            <a:r>
              <a:rPr lang="tr-TR" b="1" i="1" dirty="0">
                <a:solidFill>
                  <a:srgbClr val="7030A0"/>
                </a:solidFill>
                <a:cs typeface="Times New Roman"/>
              </a:rPr>
              <a:t>atım hacmi</a:t>
            </a:r>
            <a:r>
              <a:rPr lang="tr-TR" dirty="0">
                <a:solidFill>
                  <a:srgbClr val="FFFF00"/>
                </a:solidFill>
                <a:cs typeface="Times New Roman"/>
              </a:rPr>
              <a:t> </a:t>
            </a:r>
            <a:r>
              <a:rPr lang="tr-TR" dirty="0">
                <a:cs typeface="Times New Roman"/>
              </a:rPr>
              <a:t>denilir. Her bir </a:t>
            </a:r>
            <a:r>
              <a:rPr lang="tr-TR" dirty="0" err="1">
                <a:cs typeface="Times New Roman"/>
              </a:rPr>
              <a:t>ventrikülde</a:t>
            </a:r>
            <a:r>
              <a:rPr lang="tr-TR" dirty="0">
                <a:cs typeface="Times New Roman"/>
              </a:rPr>
              <a:t> geride kalan hacim yaklaşık 40-50 mililitre olup,</a:t>
            </a:r>
            <a:r>
              <a:rPr lang="tr-TR" i="1" dirty="0">
                <a:cs typeface="Times New Roman"/>
              </a:rPr>
              <a:t> </a:t>
            </a:r>
            <a:r>
              <a:rPr lang="tr-TR" b="1" i="1" dirty="0">
                <a:solidFill>
                  <a:srgbClr val="7030A0"/>
                </a:solidFill>
                <a:cs typeface="Times New Roman"/>
              </a:rPr>
              <a:t>sistol-sonu hacmi</a:t>
            </a:r>
            <a:r>
              <a:rPr lang="tr-TR" dirty="0">
                <a:solidFill>
                  <a:srgbClr val="FFFF00"/>
                </a:solidFill>
                <a:cs typeface="Times New Roman"/>
              </a:rPr>
              <a:t> </a:t>
            </a:r>
            <a:r>
              <a:rPr lang="tr-TR" dirty="0">
                <a:cs typeface="Times New Roman"/>
              </a:rPr>
              <a:t>adını alır. Diyastol-sonu hacminin fırlatılan oranına</a:t>
            </a:r>
            <a:r>
              <a:rPr lang="tr-TR" i="1" dirty="0">
                <a:cs typeface="Times New Roman"/>
              </a:rPr>
              <a:t> </a:t>
            </a:r>
            <a:r>
              <a:rPr lang="tr-TR" i="1" dirty="0" err="1">
                <a:cs typeface="Times New Roman"/>
              </a:rPr>
              <a:t>ejeksiyon</a:t>
            </a:r>
            <a:r>
              <a:rPr lang="tr-TR" i="1" dirty="0">
                <a:cs typeface="Times New Roman"/>
              </a:rPr>
              <a:t> fraksiyonu</a:t>
            </a:r>
            <a:r>
              <a:rPr lang="tr-TR" dirty="0">
                <a:cs typeface="Times New Roman"/>
              </a:rPr>
              <a:t> adı verilir. genellikle yaklaşık %60'a eşittir.</a:t>
            </a:r>
            <a:endParaRPr lang="en-US" dirty="0"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5174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783286"/>
            <a:ext cx="6781800" cy="388913"/>
          </a:xfrm>
        </p:spPr>
        <p:txBody>
          <a:bodyPr>
            <a:normAutofit fontScale="90000"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129" y="377545"/>
            <a:ext cx="8719197" cy="622947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tr-T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Kalp Döngüsü Sırasındaki  Hacim-Basınç Diyagramı evreleri</a:t>
            </a:r>
          </a:p>
          <a:p>
            <a:pPr marL="0" indent="0" algn="just">
              <a:lnSpc>
                <a:spcPct val="140000"/>
              </a:lnSpc>
              <a:buNone/>
            </a:pPr>
            <a:endParaRPr lang="tr-TR" sz="51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lnSpc>
                <a:spcPct val="140000"/>
              </a:lnSpc>
              <a:buNone/>
            </a:pPr>
            <a:endParaRPr lang="tr-TR" dirty="0"/>
          </a:p>
          <a:p>
            <a:pPr marL="0" indent="0" algn="just">
              <a:lnSpc>
                <a:spcPct val="140000"/>
              </a:lnSpc>
              <a:buNone/>
            </a:pPr>
            <a:endParaRPr lang="tr-TR" dirty="0"/>
          </a:p>
          <a:p>
            <a:pPr marL="0" indent="0" algn="just">
              <a:lnSpc>
                <a:spcPct val="140000"/>
              </a:lnSpc>
              <a:buNone/>
            </a:pPr>
            <a:endParaRPr lang="tr-TR" dirty="0"/>
          </a:p>
        </p:txBody>
      </p:sp>
      <p:pic>
        <p:nvPicPr>
          <p:cNvPr id="5" name="Picture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0" y="2006220"/>
            <a:ext cx="7703872" cy="4344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90040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Kalp Döngüsü Sırasındaki  Hacim-Basınç Diyagramı evreleri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1624084"/>
            <a:ext cx="8297839" cy="491319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40000"/>
              </a:lnSpc>
              <a:buNone/>
            </a:pPr>
            <a:r>
              <a:rPr lang="tr-T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Evre I:</a:t>
            </a:r>
            <a:r>
              <a:rPr lang="tr-T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Doluş(</a:t>
            </a:r>
            <a:r>
              <a:rPr lang="tr-TR" sz="24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diastol</a:t>
            </a:r>
            <a:r>
              <a:rPr lang="tr-T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) Dönemi</a:t>
            </a:r>
            <a:r>
              <a:rPr lang="tr-T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ventrikül</a:t>
            </a:r>
            <a:r>
              <a:rPr lang="tr-TR" sz="2400" dirty="0">
                <a:latin typeface="Times New Roman"/>
                <a:cs typeface="Times New Roman"/>
              </a:rPr>
              <a:t> hacmi yaklaşık 45 mililitre, diyastol basıncı ise yaklaşık 0 </a:t>
            </a:r>
            <a:r>
              <a:rPr lang="tr-TR" sz="2400" dirty="0" err="1">
                <a:latin typeface="Times New Roman"/>
                <a:cs typeface="Times New Roman"/>
              </a:rPr>
              <a:t>mmHg</a:t>
            </a:r>
            <a:r>
              <a:rPr lang="tr-TR" sz="2400" dirty="0">
                <a:latin typeface="Times New Roman"/>
                <a:cs typeface="Times New Roman"/>
              </a:rPr>
              <a:t> iken başlar,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tr-T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Evre II:</a:t>
            </a:r>
            <a:r>
              <a:rPr lang="tr-T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Eşhacimli</a:t>
            </a:r>
            <a:r>
              <a:rPr lang="tr-T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Kasılma Dönemi. </a:t>
            </a:r>
            <a:r>
              <a:rPr lang="tr-TR" sz="2400" dirty="0" err="1">
                <a:latin typeface="Times New Roman"/>
                <a:cs typeface="Times New Roman"/>
              </a:rPr>
              <a:t>ventrikülün</a:t>
            </a:r>
            <a:r>
              <a:rPr lang="tr-TR" sz="2400" dirty="0">
                <a:latin typeface="Times New Roman"/>
                <a:cs typeface="Times New Roman"/>
              </a:rPr>
              <a:t> hacmi değişmez, çünkü bütün kapaklar kapalıdır, </a:t>
            </a:r>
            <a:r>
              <a:rPr lang="tr-TR" sz="2400" dirty="0" err="1">
                <a:latin typeface="Times New Roman"/>
                <a:cs typeface="Times New Roman"/>
              </a:rPr>
              <a:t>ventrikül</a:t>
            </a:r>
            <a:r>
              <a:rPr lang="tr-TR" sz="2400" dirty="0">
                <a:latin typeface="Times New Roman"/>
                <a:cs typeface="Times New Roman"/>
              </a:rPr>
              <a:t> içindeki basınç artar.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tr-T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Evre III: Fırlatma Dönemi.</a:t>
            </a:r>
            <a:endParaRPr lang="en-US" sz="2400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0" indent="0" algn="just">
              <a:lnSpc>
                <a:spcPct val="140000"/>
              </a:lnSpc>
              <a:buNone/>
            </a:pPr>
            <a:r>
              <a:rPr lang="tr-T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Evre IV:</a:t>
            </a:r>
            <a:r>
              <a:rPr lang="tr-T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tr-TR" sz="2400" b="1" i="1" dirty="0" err="1">
                <a:solidFill>
                  <a:srgbClr val="FF0000"/>
                </a:solidFill>
                <a:latin typeface="Times New Roman"/>
                <a:cs typeface="Times New Roman"/>
              </a:rPr>
              <a:t>Eşhacimli</a:t>
            </a:r>
            <a:r>
              <a:rPr lang="tr-T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Gevşeme Dönemi. </a:t>
            </a:r>
            <a:r>
              <a:rPr lang="tr-TR" sz="2400" dirty="0">
                <a:latin typeface="Times New Roman"/>
                <a:cs typeface="Times New Roman"/>
              </a:rPr>
              <a:t>Fırlatma döneminin sonunda aort kapağı kapanır ve </a:t>
            </a:r>
            <a:r>
              <a:rPr lang="tr-TR" sz="2400" dirty="0" err="1">
                <a:latin typeface="Times New Roman"/>
                <a:cs typeface="Times New Roman"/>
              </a:rPr>
              <a:t>ventrikül</a:t>
            </a:r>
            <a:r>
              <a:rPr lang="tr-TR" sz="2400" dirty="0">
                <a:latin typeface="Times New Roman"/>
                <a:cs typeface="Times New Roman"/>
              </a:rPr>
              <a:t> basıncı diyastol basıncına geri iner.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83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371019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89" y="177421"/>
            <a:ext cx="8438045" cy="668057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40000"/>
              </a:lnSpc>
              <a:buNone/>
            </a:pPr>
            <a:r>
              <a:rPr lang="tr-T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Önyük (</a:t>
            </a:r>
            <a:r>
              <a:rPr lang="tr-TR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Preload</a:t>
            </a:r>
            <a:r>
              <a:rPr lang="tr-T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 </a:t>
            </a:r>
            <a:r>
              <a:rPr lang="tr-TR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 </a:t>
            </a:r>
            <a:r>
              <a:rPr lang="tr-TR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Artyük</a:t>
            </a:r>
            <a:r>
              <a:rPr lang="tr-T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(</a:t>
            </a:r>
            <a:r>
              <a:rPr lang="tr-TR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Afterload</a:t>
            </a:r>
            <a:r>
              <a:rPr lang="tr-TR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)</a:t>
            </a:r>
            <a:r>
              <a:rPr lang="tr-TR" sz="4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Kavramları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 </a:t>
            </a:r>
          </a:p>
          <a:p>
            <a:pPr marL="0" indent="0" algn="just">
              <a:lnSpc>
                <a:spcPct val="140000"/>
              </a:lnSpc>
              <a:buNone/>
            </a:pP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Kasın kasılmasını değerlendirirken, kasılmaya başladığında kas üzerindeki gerimin derecesinin yani</a:t>
            </a:r>
            <a:r>
              <a:rPr lang="tr-TR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3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önyükün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ve kasın kasılma kuvvetini hangi yüke karşı kullandığının yani</a:t>
            </a:r>
            <a:r>
              <a:rPr lang="tr-TR" sz="33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3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artyükün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belirlenmesi önemlidir. </a:t>
            </a:r>
            <a:r>
              <a:rPr lang="tr-T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Ventrikülün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dolduğu andaki diyastol-sonu basıncı kalp kasılması için </a:t>
            </a:r>
            <a:r>
              <a:rPr lang="tr-T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önyük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kabul edilir. </a:t>
            </a:r>
            <a:r>
              <a:rPr lang="tr-T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Ventrikül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için </a:t>
            </a:r>
            <a:r>
              <a:rPr lang="tr-T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artyük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ventrikülden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çıkan arterdeki basınçtır, (</a:t>
            </a:r>
            <a:r>
              <a:rPr lang="tr-TR" sz="33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Artyük</a:t>
            </a:r>
            <a:r>
              <a:rPr lang="tr-TR" sz="3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bazen basınç yerine kabaca dolaşımdaki direnç olarak kabul edilir).</a:t>
            </a:r>
            <a:endParaRPr 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marL="0" indent="0" algn="just">
              <a:lnSpc>
                <a:spcPct val="140000"/>
              </a:lnSpc>
              <a:buNone/>
            </a:pPr>
            <a:br>
              <a:rPr lang="tr-TR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2554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66D53B7-CBFE-DC48-B285-B4EA8574F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97"/>
            <a:ext cx="9144000" cy="679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326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8789C3E2-D5E6-FC47-9E4E-7E9B071CA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2"/>
            <a:ext cx="9144000" cy="68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3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AAF0B64A-7075-5441-BF84-F9B1F2D7F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25400"/>
            <a:ext cx="905510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349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6B08887C-0615-9E4A-8D81-C55B749FC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961"/>
            <a:ext cx="9144000" cy="62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1268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2B3BC4E0-F291-DA45-BEB8-DD2DEE8ED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7"/>
            <a:ext cx="9144000" cy="678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9496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9806"/>
            <a:ext cx="9144000" cy="1044388"/>
          </a:xfrm>
        </p:spPr>
        <p:txBody>
          <a:bodyPr/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Dolaşım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istemi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537" y="1816270"/>
            <a:ext cx="8093016" cy="4208930"/>
          </a:xfrm>
        </p:spPr>
        <p:txBody>
          <a:bodyPr/>
          <a:lstStyle/>
          <a:p>
            <a:pPr marL="0" indent="0" algn="just">
              <a:buNone/>
            </a:pP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Çok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hücreli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canlılarda, alınan besinlerin ve oksijenin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hücrelere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ulaştırmak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ve artık maddeleri dokulardan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uzaklaştırılması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amacıyla bir taşıma sisteminin olması gerekmektedir.</a:t>
            </a:r>
          </a:p>
          <a:p>
            <a:pPr marL="0" indent="0" algn="just">
              <a:buNone/>
            </a:pP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Hayvanlarda bu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işlemleri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gerçekleştiren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sisteme, </a:t>
            </a:r>
            <a:r>
              <a:rPr lang="tr-T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dolaşım</a:t>
            </a:r>
            <a:r>
              <a:rPr lang="tr-TR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sistemi 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adı verilmektedir.</a:t>
            </a:r>
            <a:endParaRPr lang="tr-TR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7904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510"/>
            <a:ext cx="9144000" cy="1044388"/>
          </a:xfrm>
        </p:spPr>
        <p:txBody>
          <a:bodyPr/>
          <a:lstStyle/>
          <a:p>
            <a:pPr algn="ctr"/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Dolaşım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S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istemi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425388"/>
            <a:ext cx="8775509" cy="5221072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tr-TR" sz="2400" dirty="0"/>
              <a:t>Kalp, kanı sürekli olarak </a:t>
            </a:r>
            <a:r>
              <a:rPr lang="tr-TR" sz="2400" dirty="0" err="1"/>
              <a:t>aortaya</a:t>
            </a:r>
            <a:r>
              <a:rPr lang="tr-TR" sz="2400" dirty="0"/>
              <a:t> pompaladığı için, </a:t>
            </a:r>
            <a:r>
              <a:rPr lang="tr-TR" sz="2400" b="1" u="sng" dirty="0" err="1">
                <a:solidFill>
                  <a:srgbClr val="FF0000"/>
                </a:solidFill>
              </a:rPr>
              <a:t>aortadaki</a:t>
            </a:r>
            <a:r>
              <a:rPr lang="tr-TR" sz="2400" b="1" u="sng" dirty="0">
                <a:solidFill>
                  <a:srgbClr val="FF0000"/>
                </a:solidFill>
              </a:rPr>
              <a:t> basınç yaklaşık ortalama 100 </a:t>
            </a:r>
            <a:r>
              <a:rPr lang="tr-TR" sz="2400" b="1" u="sng" dirty="0" err="1">
                <a:solidFill>
                  <a:srgbClr val="FF0000"/>
                </a:solidFill>
              </a:rPr>
              <a:t>mmHg</a:t>
            </a:r>
            <a:r>
              <a:rPr lang="tr-TR" sz="2400" b="1" u="sng" dirty="0">
                <a:solidFill>
                  <a:srgbClr val="FF0000"/>
                </a:solidFill>
              </a:rPr>
              <a:t> gibi yüksek bir değerdedir. </a:t>
            </a:r>
            <a:r>
              <a:rPr lang="tr-TR" sz="2400" dirty="0"/>
              <a:t>Diğer yandan, kalbin pompalama etkinliği </a:t>
            </a:r>
            <a:r>
              <a:rPr lang="tr-TR" sz="2400" dirty="0" err="1"/>
              <a:t>pulsatil</a:t>
            </a:r>
            <a:r>
              <a:rPr lang="tr-TR" sz="2400" dirty="0"/>
              <a:t> olduğundan, </a:t>
            </a:r>
            <a:r>
              <a:rPr lang="tr-TR" sz="2400" b="1" u="sng" dirty="0" err="1">
                <a:solidFill>
                  <a:srgbClr val="7030A0"/>
                </a:solidFill>
              </a:rPr>
              <a:t>arteryel</a:t>
            </a:r>
            <a:r>
              <a:rPr lang="tr-TR" sz="2400" b="1" u="sng" dirty="0">
                <a:solidFill>
                  <a:srgbClr val="7030A0"/>
                </a:solidFill>
              </a:rPr>
              <a:t> basınç, 120 </a:t>
            </a:r>
            <a:r>
              <a:rPr lang="tr-TR" sz="2400" b="1" u="sng" dirty="0" err="1">
                <a:solidFill>
                  <a:srgbClr val="7030A0"/>
                </a:solidFill>
              </a:rPr>
              <a:t>mmHg'lik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sistolik</a:t>
            </a:r>
            <a:r>
              <a:rPr lang="tr-TR" sz="2400" b="1" u="sng" dirty="0">
                <a:solidFill>
                  <a:srgbClr val="7030A0"/>
                </a:solidFill>
              </a:rPr>
              <a:t> ve 80 </a:t>
            </a:r>
            <a:r>
              <a:rPr lang="tr-TR" sz="2400" b="1" u="sng" dirty="0" err="1">
                <a:solidFill>
                  <a:srgbClr val="7030A0"/>
                </a:solidFill>
              </a:rPr>
              <a:t>mmHg'lik</a:t>
            </a:r>
            <a:r>
              <a:rPr lang="tr-TR" sz="2400" b="1" u="sng" dirty="0">
                <a:solidFill>
                  <a:srgbClr val="7030A0"/>
                </a:solidFill>
              </a:rPr>
              <a:t> </a:t>
            </a:r>
            <a:r>
              <a:rPr lang="tr-TR" sz="2400" b="1" u="sng" dirty="0" err="1">
                <a:solidFill>
                  <a:srgbClr val="7030A0"/>
                </a:solidFill>
              </a:rPr>
              <a:t>diyastolik</a:t>
            </a:r>
            <a:r>
              <a:rPr lang="tr-TR" sz="2400" b="1" u="sng" dirty="0">
                <a:solidFill>
                  <a:srgbClr val="7030A0"/>
                </a:solidFill>
              </a:rPr>
              <a:t> basınç arasında değişir. </a:t>
            </a:r>
            <a:r>
              <a:rPr lang="tr-TR" sz="2400" dirty="0"/>
              <a:t>Kan sistemik dolaşımda ilerledikçe basınç giderek düşer ve </a:t>
            </a:r>
            <a:r>
              <a:rPr lang="tr-TR" sz="2400" b="1" u="sng" dirty="0">
                <a:solidFill>
                  <a:srgbClr val="0070C0"/>
                </a:solidFill>
              </a:rPr>
              <a:t>kalbin sağ </a:t>
            </a:r>
            <a:r>
              <a:rPr lang="tr-TR" sz="2400" b="1" u="sng" dirty="0" err="1">
                <a:solidFill>
                  <a:srgbClr val="0070C0"/>
                </a:solidFill>
              </a:rPr>
              <a:t>atriyumuna</a:t>
            </a:r>
            <a:r>
              <a:rPr lang="tr-TR" sz="2400" b="1" u="sng" dirty="0">
                <a:solidFill>
                  <a:srgbClr val="0070C0"/>
                </a:solidFill>
              </a:rPr>
              <a:t> boşaldığı vena </a:t>
            </a:r>
            <a:r>
              <a:rPr lang="tr-TR" sz="2400" b="1" u="sng" dirty="0" err="1">
                <a:solidFill>
                  <a:srgbClr val="0070C0"/>
                </a:solidFill>
              </a:rPr>
              <a:t>kavaların</a:t>
            </a:r>
            <a:r>
              <a:rPr lang="tr-TR" sz="2400" b="1" u="sng" dirty="0">
                <a:solidFill>
                  <a:srgbClr val="0070C0"/>
                </a:solidFill>
              </a:rPr>
              <a:t> sonuna ulaşıldığında yaklaşık 0 </a:t>
            </a:r>
            <a:r>
              <a:rPr lang="tr-TR" sz="2400" b="1" u="sng" dirty="0" err="1">
                <a:solidFill>
                  <a:srgbClr val="0070C0"/>
                </a:solidFill>
              </a:rPr>
              <a:t>mmHg</a:t>
            </a:r>
            <a:r>
              <a:rPr lang="tr-TR" sz="2400" b="1" u="sng" dirty="0">
                <a:solidFill>
                  <a:srgbClr val="0070C0"/>
                </a:solidFill>
              </a:rPr>
              <a:t> olur.</a:t>
            </a:r>
            <a:endParaRPr lang="en-US" sz="24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2134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63" y="222738"/>
            <a:ext cx="9144000" cy="1044388"/>
          </a:xfrm>
        </p:spPr>
        <p:txBody>
          <a:bodyPr/>
          <a:lstStyle/>
          <a:p>
            <a:pPr algn="ctr"/>
            <a:r>
              <a:rPr lang="tr-TR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sistemi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40" y="2109037"/>
            <a:ext cx="8720920" cy="2940667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3200" dirty="0">
                <a:latin typeface="Times New Roman"/>
                <a:cs typeface="Times New Roman"/>
              </a:rPr>
              <a:t>Bu </a:t>
            </a:r>
            <a:r>
              <a:rPr lang="en-US" sz="3200" dirty="0" err="1">
                <a:latin typeface="Times New Roman"/>
                <a:cs typeface="Times New Roman"/>
              </a:rPr>
              <a:t>sistem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lenf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damarları</a:t>
            </a:r>
            <a:r>
              <a:rPr lang="en-US" sz="3200" dirty="0">
                <a:latin typeface="Times New Roman"/>
                <a:cs typeface="Times New Roman"/>
              </a:rPr>
              <a:t>, </a:t>
            </a:r>
            <a:r>
              <a:rPr lang="en-US" sz="3200" dirty="0" err="1">
                <a:latin typeface="Times New Roman"/>
                <a:cs typeface="Times New Roman"/>
              </a:rPr>
              <a:t>lenf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düğümleri</a:t>
            </a:r>
            <a:r>
              <a:rPr lang="en-US" sz="3200" dirty="0">
                <a:latin typeface="Times New Roman"/>
                <a:cs typeface="Times New Roman"/>
              </a:rPr>
              <a:t>, </a:t>
            </a:r>
            <a:r>
              <a:rPr lang="en-US" sz="3200" dirty="0" err="1">
                <a:latin typeface="Times New Roman"/>
                <a:cs typeface="Times New Roman"/>
              </a:rPr>
              <a:t>lenf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kılcalları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ve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bazı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küçük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organlardan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err="1">
                <a:latin typeface="Times New Roman"/>
                <a:cs typeface="Times New Roman"/>
              </a:rPr>
              <a:t>oluşmuştur</a:t>
            </a:r>
            <a:r>
              <a:rPr lang="en-US" sz="3200" dirty="0">
                <a:latin typeface="Times New Roman"/>
                <a:cs typeface="Times New Roman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3200" b="1" u="sng" dirty="0">
                <a:solidFill>
                  <a:srgbClr val="0070C0"/>
                </a:solidFill>
                <a:latin typeface="Times New Roman"/>
                <a:cs typeface="Times New Roman"/>
              </a:rPr>
              <a:t>Lenf damarlarıyla </a:t>
            </a:r>
            <a:r>
              <a:rPr lang="tr-TR" sz="3200" b="1" u="sng" dirty="0" err="1">
                <a:solidFill>
                  <a:srgbClr val="0070C0"/>
                </a:solidFill>
                <a:latin typeface="Times New Roman"/>
                <a:cs typeface="Times New Roman"/>
              </a:rPr>
              <a:t>taşınan</a:t>
            </a:r>
            <a:r>
              <a:rPr lang="tr-TR" sz="3200" b="1" u="sng" dirty="0">
                <a:solidFill>
                  <a:srgbClr val="0070C0"/>
                </a:solidFill>
                <a:latin typeface="Times New Roman"/>
                <a:cs typeface="Times New Roman"/>
              </a:rPr>
              <a:t> ve </a:t>
            </a:r>
            <a:r>
              <a:rPr lang="tr-TR" sz="3200" b="1" u="sng" dirty="0" err="1">
                <a:solidFill>
                  <a:srgbClr val="0070C0"/>
                </a:solidFill>
                <a:latin typeface="Times New Roman"/>
                <a:cs typeface="Times New Roman"/>
              </a:rPr>
              <a:t>içinde</a:t>
            </a:r>
            <a:r>
              <a:rPr lang="tr-TR" sz="3200" b="1" u="sng" dirty="0">
                <a:solidFill>
                  <a:srgbClr val="0070C0"/>
                </a:solidFill>
                <a:latin typeface="Times New Roman"/>
                <a:cs typeface="Times New Roman"/>
              </a:rPr>
              <a:t> akyuvarlarında bulunduğu doku sıvısına lenf adı verilmektedir.</a:t>
            </a:r>
          </a:p>
        </p:txBody>
      </p:sp>
    </p:spTree>
    <p:extLst>
      <p:ext uri="{BB962C8B-B14F-4D97-AF65-F5344CB8AC3E}">
        <p14:creationId xmlns:p14="http://schemas.microsoft.com/office/powerpoint/2010/main" val="16919879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00"/>
            <a:ext cx="9144000" cy="1044388"/>
          </a:xfrm>
        </p:spPr>
        <p:txBody>
          <a:bodyPr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</a:t>
            </a:r>
            <a:r>
              <a:rPr lang="en-US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Düğümleri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548" y="4108862"/>
            <a:ext cx="8932452" cy="260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enf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kılcallarıının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birleştiği yerde oluşan kümelere </a:t>
            </a:r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düğümleri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adı verilmektedir.</a:t>
            </a:r>
          </a:p>
          <a:p>
            <a:pPr marL="0" indent="0">
              <a:buNone/>
            </a:pP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Bu yapılarda, lenfosit adı verilen akyuvarlar bulunmaktadır.</a:t>
            </a:r>
          </a:p>
          <a:p>
            <a:pPr marL="0" indent="0">
              <a:buNone/>
            </a:pP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düğümleri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en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çok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, kasıklarda, koltuk altlarında, boyunda ve bazı dokular arasında bulunmaktadır.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14" y="1081209"/>
            <a:ext cx="8041113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3612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44388"/>
          </a:xfrm>
        </p:spPr>
        <p:txBody>
          <a:bodyPr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Dolaşımı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505" y="1057099"/>
            <a:ext cx="4813567" cy="5603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err="1">
                <a:latin typeface="Times New Roman"/>
                <a:cs typeface="Times New Roman"/>
              </a:rPr>
              <a:t>Vücüttan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toplanan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lenf</a:t>
            </a:r>
            <a:r>
              <a:rPr lang="en-US" sz="2800" dirty="0">
                <a:latin typeface="Times New Roman"/>
                <a:cs typeface="Times New Roman"/>
              </a:rPr>
              <a:t>, </a:t>
            </a:r>
            <a:r>
              <a:rPr lang="en-US" sz="2800" dirty="0" err="1">
                <a:latin typeface="Times New Roman"/>
                <a:cs typeface="Times New Roman"/>
              </a:rPr>
              <a:t>iki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yoldan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kan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dolaşımına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cs typeface="Times New Roman"/>
              </a:rPr>
              <a:t>katılır</a:t>
            </a:r>
            <a:r>
              <a:rPr lang="en-US" sz="2800" dirty="0">
                <a:latin typeface="Times New Roman"/>
                <a:cs typeface="Times New Roman"/>
              </a:rPr>
              <a:t>.</a:t>
            </a:r>
          </a:p>
          <a:p>
            <a:pPr algn="just">
              <a:buFont typeface="Wingdings" charset="2"/>
              <a:buChar char="Ø"/>
            </a:pPr>
            <a:r>
              <a:rPr lang="tr-TR" sz="2800" dirty="0">
                <a:latin typeface="Times New Roman"/>
                <a:cs typeface="Times New Roman"/>
              </a:rPr>
              <a:t>Bacaklardan, </a:t>
            </a:r>
            <a:r>
              <a:rPr lang="tr-TR" sz="2800" dirty="0" err="1">
                <a:latin typeface="Times New Roman"/>
                <a:cs typeface="Times New Roman"/>
              </a:rPr>
              <a:t>vücudun</a:t>
            </a:r>
            <a:r>
              <a:rPr lang="tr-TR" sz="2800" dirty="0">
                <a:latin typeface="Times New Roman"/>
                <a:cs typeface="Times New Roman"/>
              </a:rPr>
              <a:t> ve </a:t>
            </a:r>
            <a:r>
              <a:rPr lang="tr-TR" sz="2800" dirty="0" err="1">
                <a:latin typeface="Times New Roman"/>
                <a:cs typeface="Times New Roman"/>
              </a:rPr>
              <a:t>başın</a:t>
            </a:r>
            <a:r>
              <a:rPr lang="tr-TR" sz="2800" dirty="0">
                <a:latin typeface="Times New Roman"/>
                <a:cs typeface="Times New Roman"/>
              </a:rPr>
              <a:t> sol tarafından, </a:t>
            </a:r>
            <a:r>
              <a:rPr lang="tr-TR" sz="2800" dirty="0" err="1">
                <a:latin typeface="Times New Roman"/>
                <a:cs typeface="Times New Roman"/>
              </a:rPr>
              <a:t>bağırsaklardan</a:t>
            </a:r>
            <a:r>
              <a:rPr lang="tr-TR" sz="2800" dirty="0">
                <a:latin typeface="Times New Roman"/>
                <a:cs typeface="Times New Roman"/>
              </a:rPr>
              <a:t> toplanan lenf damarları, sol </a:t>
            </a:r>
            <a:r>
              <a:rPr lang="tr-TR" sz="2800" dirty="0" err="1">
                <a:latin typeface="Times New Roman"/>
                <a:cs typeface="Times New Roman"/>
              </a:rPr>
              <a:t>köprücük</a:t>
            </a:r>
            <a:r>
              <a:rPr lang="tr-TR" sz="2800" dirty="0">
                <a:latin typeface="Times New Roman"/>
                <a:cs typeface="Times New Roman"/>
              </a:rPr>
              <a:t> altı toplar damarına </a:t>
            </a:r>
            <a:r>
              <a:rPr lang="tr-TR" sz="2800" dirty="0" err="1">
                <a:latin typeface="Times New Roman"/>
                <a:cs typeface="Times New Roman"/>
              </a:rPr>
              <a:t>bağlanmaktadır</a:t>
            </a:r>
            <a:r>
              <a:rPr lang="tr-TR" sz="2800" dirty="0">
                <a:latin typeface="Times New Roman"/>
                <a:cs typeface="Times New Roman"/>
              </a:rPr>
              <a:t>. </a:t>
            </a:r>
          </a:p>
          <a:p>
            <a:pPr algn="just">
              <a:buFont typeface="Wingdings" charset="2"/>
              <a:buChar char="Ø"/>
            </a:pPr>
            <a:r>
              <a:rPr lang="tr-TR" sz="2800" dirty="0">
                <a:latin typeface="Times New Roman"/>
                <a:cs typeface="Times New Roman"/>
              </a:rPr>
              <a:t>Bu damar da </a:t>
            </a:r>
            <a:r>
              <a:rPr lang="tr-TR" sz="2800" dirty="0" err="1">
                <a:latin typeface="Times New Roman"/>
                <a:cs typeface="Times New Roman"/>
              </a:rPr>
              <a:t>üst</a:t>
            </a:r>
            <a:r>
              <a:rPr lang="tr-TR" sz="2800" dirty="0">
                <a:latin typeface="Times New Roman"/>
                <a:cs typeface="Times New Roman"/>
              </a:rPr>
              <a:t> ana toplar damarıyla kalbin sağ </a:t>
            </a:r>
            <a:r>
              <a:rPr lang="tr-TR" sz="2800" dirty="0" err="1">
                <a:latin typeface="Times New Roman"/>
                <a:cs typeface="Times New Roman"/>
              </a:rPr>
              <a:t>tarafdaki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atriumuna</a:t>
            </a:r>
            <a:r>
              <a:rPr lang="tr-TR" sz="2800" dirty="0">
                <a:latin typeface="Times New Roman"/>
                <a:cs typeface="Times New Roman"/>
              </a:rPr>
              <a:t> </a:t>
            </a:r>
            <a:r>
              <a:rPr lang="tr-TR" sz="2800" dirty="0" err="1">
                <a:latin typeface="Times New Roman"/>
                <a:cs typeface="Times New Roman"/>
              </a:rPr>
              <a:t>açılarak</a:t>
            </a:r>
            <a:r>
              <a:rPr lang="tr-TR" sz="2800" dirty="0">
                <a:latin typeface="Times New Roman"/>
                <a:cs typeface="Times New Roman"/>
              </a:rPr>
              <a:t> lenfi kalbe </a:t>
            </a:r>
            <a:r>
              <a:rPr lang="tr-TR" sz="2800" dirty="0" err="1">
                <a:latin typeface="Times New Roman"/>
                <a:cs typeface="Times New Roman"/>
              </a:rPr>
              <a:t>taşımaktadır</a:t>
            </a:r>
            <a:r>
              <a:rPr lang="tr-TR" sz="2800" dirty="0">
                <a:latin typeface="Times New Roman"/>
                <a:cs typeface="Times New Roman"/>
              </a:rPr>
              <a:t>.</a:t>
            </a:r>
          </a:p>
          <a:p>
            <a:pPr marL="0" indent="0">
              <a:buNone/>
            </a:pPr>
            <a:endParaRPr lang="en-US" sz="2800" dirty="0">
              <a:latin typeface="Times New Roman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73" y="1228299"/>
            <a:ext cx="3512450" cy="546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38739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1044388"/>
          </a:xfrm>
        </p:spPr>
        <p:txBody>
          <a:bodyPr/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Dolaşımı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4077" y="1655554"/>
            <a:ext cx="5172501" cy="5400344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Başın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ve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gövdenin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sağ yarısı ile sağ koldaki lenfin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taşındığı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yol olmakla beraber bu organlardaki lenf damarları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büyük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lenf kanalına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bağlanmaktadır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 Bu damar sağ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köprücük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altı toplar damarıyla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birleşip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üst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ana toplar damarı yoluyla kalbin sağ 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kulakçığına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açılır</a:t>
            </a:r>
            <a:r>
              <a:rPr lang="tr-T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ve böylece lenf kana karışır.</a:t>
            </a:r>
          </a:p>
          <a:p>
            <a:endParaRPr lang="en-US" dirty="0"/>
          </a:p>
        </p:txBody>
      </p:sp>
      <p:pic>
        <p:nvPicPr>
          <p:cNvPr id="9218" name="Picture 2" descr="https://encrypted-tbn0.gstatic.com/images?q=tbn:ANd9GcRoIsJ2oJ_Oz5HQHm82md2fNTm1j8NZuY2fjQN--VREBMRjdFRKC0zHZUM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5" y="1273410"/>
            <a:ext cx="3679447" cy="540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7536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2504"/>
            <a:ext cx="9144000" cy="1044388"/>
          </a:xfrm>
        </p:spPr>
        <p:txBody>
          <a:bodyPr/>
          <a:lstStyle/>
          <a:p>
            <a:pPr algn="ctr"/>
            <a:r>
              <a:rPr lang="tr-T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Lenf Sisteminin </a:t>
            </a:r>
            <a:r>
              <a:rPr lang="tr-TR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Görevleri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069" y="4026088"/>
            <a:ext cx="8748215" cy="2661314"/>
          </a:xfrm>
        </p:spPr>
        <p:txBody>
          <a:bodyPr/>
          <a:lstStyle/>
          <a:p>
            <a:pPr algn="just">
              <a:buFont typeface="Wingdings" charset="2"/>
              <a:buChar char="Ø"/>
            </a:pPr>
            <a:r>
              <a:rPr lang="tr-TR" sz="2400" dirty="0">
                <a:latin typeface="Times New Roman"/>
                <a:cs typeface="Times New Roman"/>
              </a:rPr>
              <a:t>Madde </a:t>
            </a:r>
            <a:r>
              <a:rPr lang="tr-TR" sz="2400" dirty="0" err="1">
                <a:latin typeface="Times New Roman"/>
                <a:cs typeface="Times New Roman"/>
              </a:rPr>
              <a:t>alışverişini</a:t>
            </a:r>
            <a:r>
              <a:rPr lang="tr-TR" sz="2400" dirty="0">
                <a:latin typeface="Times New Roman"/>
                <a:cs typeface="Times New Roman"/>
              </a:rPr>
              <a:t> sağlar</a:t>
            </a:r>
          </a:p>
          <a:p>
            <a:pPr algn="just">
              <a:buFont typeface="Wingdings" charset="2"/>
              <a:buChar char="Ø"/>
            </a:pPr>
            <a:r>
              <a:rPr lang="tr-TR" sz="2400" dirty="0" err="1">
                <a:latin typeface="Times New Roman"/>
                <a:cs typeface="Times New Roman"/>
              </a:rPr>
              <a:t>Bağırsaktan</a:t>
            </a:r>
            <a:r>
              <a:rPr lang="tr-TR" sz="2400" dirty="0">
                <a:latin typeface="Times New Roman"/>
                <a:cs typeface="Times New Roman"/>
              </a:rPr>
              <a:t> emilen </a:t>
            </a:r>
            <a:r>
              <a:rPr lang="tr-TR" sz="2400" dirty="0">
                <a:solidFill>
                  <a:srgbClr val="FF0000"/>
                </a:solidFill>
                <a:latin typeface="Times New Roman"/>
                <a:cs typeface="Times New Roman"/>
              </a:rPr>
              <a:t>yağ asitleri, </a:t>
            </a:r>
            <a:r>
              <a:rPr lang="tr-TR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gliserol</a:t>
            </a:r>
            <a:r>
              <a:rPr lang="tr-TR" sz="2400" dirty="0">
                <a:solidFill>
                  <a:srgbClr val="FF0000"/>
                </a:solidFill>
                <a:latin typeface="Times New Roman"/>
                <a:cs typeface="Times New Roman"/>
              </a:rPr>
              <a:t> ve A, D, E, K vitaminlerini </a:t>
            </a:r>
            <a:r>
              <a:rPr lang="tr-TR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dolaşıma</a:t>
            </a:r>
            <a:r>
              <a:rPr lang="tr-TR" sz="2400" dirty="0">
                <a:solidFill>
                  <a:srgbClr val="FF0000"/>
                </a:solidFill>
                <a:latin typeface="Times New Roman"/>
                <a:cs typeface="Times New Roman"/>
              </a:rPr>
              <a:t> girmesini sağlar</a:t>
            </a:r>
          </a:p>
          <a:p>
            <a:pPr algn="just">
              <a:buFont typeface="Wingdings" charset="2"/>
              <a:buChar char="Ø"/>
            </a:pPr>
            <a:r>
              <a:rPr lang="tr-TR" sz="2400" dirty="0">
                <a:solidFill>
                  <a:srgbClr val="FF0000"/>
                </a:solidFill>
                <a:latin typeface="Times New Roman"/>
                <a:cs typeface="Times New Roman"/>
              </a:rPr>
              <a:t>Lenfosit </a:t>
            </a:r>
            <a:r>
              <a:rPr lang="tr-TR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üreterek</a:t>
            </a:r>
            <a:r>
              <a:rPr lang="tr-TR" sz="24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tr-TR" sz="2400" dirty="0">
                <a:latin typeface="Times New Roman"/>
                <a:cs typeface="Times New Roman"/>
              </a:rPr>
              <a:t>kana verir, </a:t>
            </a:r>
            <a:r>
              <a:rPr lang="tr-TR" sz="2400" dirty="0" err="1">
                <a:latin typeface="Times New Roman"/>
                <a:cs typeface="Times New Roman"/>
              </a:rPr>
              <a:t>böylece</a:t>
            </a:r>
            <a:r>
              <a:rPr lang="tr-TR" sz="2400" dirty="0">
                <a:latin typeface="Times New Roman"/>
                <a:cs typeface="Times New Roman"/>
              </a:rPr>
              <a:t> savunma sistemimizin temel yapısına katkıda bulunur. 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68" y="1345014"/>
            <a:ext cx="8748216" cy="2735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8924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Times New Roman"/>
                <a:cs typeface="Times New Roman"/>
              </a:rPr>
              <a:t>Lenf Sisteminin </a:t>
            </a:r>
            <a:r>
              <a:rPr lang="tr-TR" dirty="0" err="1">
                <a:latin typeface="Times New Roman"/>
                <a:cs typeface="Times New Roman"/>
              </a:rPr>
              <a:t>Görevleri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73" y="1644973"/>
            <a:ext cx="8391235" cy="4208930"/>
          </a:xfrm>
        </p:spPr>
        <p:txBody>
          <a:bodyPr/>
          <a:lstStyle/>
          <a:p>
            <a:pPr marL="0" indent="0" algn="just">
              <a:buNone/>
            </a:pPr>
            <a:endParaRPr lang="tr-TR" dirty="0">
              <a:latin typeface="Times New Roman"/>
              <a:cs typeface="Times New Roman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tr-TR" sz="2400" dirty="0">
                <a:latin typeface="Times New Roman"/>
                <a:cs typeface="Times New Roman"/>
              </a:rPr>
              <a:t>   Doku sıvısının fazlasını kana </a:t>
            </a:r>
            <a:r>
              <a:rPr lang="tr-TR" sz="2400" dirty="0" err="1">
                <a:latin typeface="Times New Roman"/>
                <a:cs typeface="Times New Roman"/>
              </a:rPr>
              <a:t>taşımakla</a:t>
            </a:r>
            <a:r>
              <a:rPr lang="tr-TR" sz="2400" dirty="0">
                <a:latin typeface="Times New Roman"/>
                <a:cs typeface="Times New Roman"/>
              </a:rPr>
              <a:t> beraber Kanın sıvı miktarının </a:t>
            </a:r>
            <a:r>
              <a:rPr lang="tr-TR" sz="2400" dirty="0" err="1">
                <a:latin typeface="Times New Roman"/>
                <a:cs typeface="Times New Roman"/>
              </a:rPr>
              <a:t>düzenlenmesine</a:t>
            </a:r>
            <a:r>
              <a:rPr lang="tr-TR" sz="2400" dirty="0">
                <a:latin typeface="Times New Roman"/>
                <a:cs typeface="Times New Roman"/>
              </a:rPr>
              <a:t> de yardımcı olmaktadır. Bu sistem aracılı ile  kılcal damarlar ile alınamayan doku sıvısı </a:t>
            </a:r>
            <a:r>
              <a:rPr lang="tr-TR" sz="2400" dirty="0" err="1">
                <a:latin typeface="Times New Roman"/>
                <a:cs typeface="Times New Roman"/>
              </a:rPr>
              <a:t>içindeki</a:t>
            </a:r>
            <a:r>
              <a:rPr lang="tr-TR" sz="2400" dirty="0">
                <a:latin typeface="Times New Roman"/>
                <a:cs typeface="Times New Roman"/>
              </a:rPr>
              <a:t> maddeler yeniden </a:t>
            </a:r>
            <a:r>
              <a:rPr lang="tr-TR" sz="2400" dirty="0" err="1">
                <a:latin typeface="Times New Roman"/>
                <a:cs typeface="Times New Roman"/>
              </a:rPr>
              <a:t>dolaşım</a:t>
            </a:r>
            <a:r>
              <a:rPr lang="tr-TR" sz="2400" dirty="0">
                <a:latin typeface="Times New Roman"/>
                <a:cs typeface="Times New Roman"/>
              </a:rPr>
              <a:t> sistemine dahil olmaktadır.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144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1178"/>
            <a:ext cx="8761863" cy="829271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      </a:t>
            </a:r>
            <a:r>
              <a:rPr lang="en-U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Kalbin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Genel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Anatomik</a:t>
            </a:r>
            <a:r>
              <a:rPr lang="en-US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Yapısı</a:t>
            </a:r>
            <a:endParaRPr lang="en-US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845" y="829271"/>
            <a:ext cx="8694696" cy="5844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72662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3999" cy="104438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Dokularla Kan Arasında Madde Alış </a:t>
            </a:r>
            <a:r>
              <a:rPr lang="tr-T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Verişi</a:t>
            </a:r>
            <a:r>
              <a:rPr lang="tr-T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25" y="1425388"/>
            <a:ext cx="8830102" cy="46123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tr-TR" sz="2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tr-TR" sz="2400" dirty="0">
                <a:latin typeface="Times New Roman"/>
                <a:cs typeface="Times New Roman"/>
              </a:rPr>
              <a:t>   </a:t>
            </a:r>
            <a:r>
              <a:rPr lang="tr-TR" sz="2400" dirty="0" err="1">
                <a:latin typeface="Times New Roman"/>
                <a:cs typeface="Times New Roman"/>
              </a:rPr>
              <a:t>Tüm</a:t>
            </a:r>
            <a:r>
              <a:rPr lang="tr-TR" sz="2400" dirty="0">
                <a:latin typeface="Times New Roman"/>
                <a:cs typeface="Times New Roman"/>
              </a:rPr>
              <a:t> doku </a:t>
            </a:r>
            <a:r>
              <a:rPr lang="tr-TR" sz="2400" dirty="0" err="1">
                <a:latin typeface="Times New Roman"/>
                <a:cs typeface="Times New Roman"/>
              </a:rPr>
              <a:t>hücreleri</a:t>
            </a:r>
            <a:r>
              <a:rPr lang="tr-TR" sz="2400" dirty="0">
                <a:latin typeface="Times New Roman"/>
                <a:cs typeface="Times New Roman"/>
              </a:rPr>
              <a:t> doku sıvısı denilen kan plazmasına benzer olan bir sıvı ortam </a:t>
            </a:r>
            <a:r>
              <a:rPr lang="tr-TR" sz="2400" dirty="0" err="1">
                <a:latin typeface="Times New Roman"/>
                <a:cs typeface="Times New Roman"/>
              </a:rPr>
              <a:t>içinde</a:t>
            </a:r>
            <a:r>
              <a:rPr lang="tr-TR" sz="2400" dirty="0">
                <a:latin typeface="Times New Roman"/>
                <a:cs typeface="Times New Roman"/>
              </a:rPr>
              <a:t> bulunur. Madde </a:t>
            </a:r>
            <a:r>
              <a:rPr lang="tr-TR" sz="2400" dirty="0" err="1">
                <a:latin typeface="Times New Roman"/>
                <a:cs typeface="Times New Roman"/>
              </a:rPr>
              <a:t>alışverişi</a:t>
            </a:r>
            <a:r>
              <a:rPr lang="tr-TR" sz="2400" dirty="0">
                <a:latin typeface="Times New Roman"/>
                <a:cs typeface="Times New Roman"/>
              </a:rPr>
              <a:t> kılcal damarlardaki kanla doku sıvısı, sonrada doku sıvısıyla doku </a:t>
            </a:r>
            <a:r>
              <a:rPr lang="tr-TR" sz="2400" dirty="0" err="1">
                <a:latin typeface="Times New Roman"/>
                <a:cs typeface="Times New Roman"/>
              </a:rPr>
              <a:t>hücreleri</a:t>
            </a:r>
            <a:r>
              <a:rPr lang="tr-TR" sz="2400" dirty="0">
                <a:latin typeface="Times New Roman"/>
                <a:cs typeface="Times New Roman"/>
              </a:rPr>
              <a:t> arasında gerçekleşmektedir.</a:t>
            </a:r>
          </a:p>
          <a:p>
            <a:pPr marL="0" indent="0" algn="just">
              <a:buNone/>
            </a:pPr>
            <a:endParaRPr lang="tr-TR" sz="2400" dirty="0"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tr-TR" sz="2400" dirty="0">
                <a:latin typeface="Times New Roman"/>
                <a:cs typeface="Times New Roman"/>
              </a:rPr>
              <a:t>Kılcalların atar damar ucunda kan basıncı, </a:t>
            </a:r>
            <a:r>
              <a:rPr lang="tr-TR" sz="2400" dirty="0" err="1">
                <a:latin typeface="Times New Roman"/>
                <a:cs typeface="Times New Roman"/>
              </a:rPr>
              <a:t>osmotik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basınçtan</a:t>
            </a:r>
            <a:r>
              <a:rPr lang="tr-TR" sz="2400" dirty="0">
                <a:latin typeface="Times New Roman"/>
                <a:cs typeface="Times New Roman"/>
              </a:rPr>
              <a:t> daha </a:t>
            </a:r>
            <a:r>
              <a:rPr lang="tr-TR" sz="2400" dirty="0" err="1">
                <a:latin typeface="Times New Roman"/>
                <a:cs typeface="Times New Roman"/>
              </a:rPr>
              <a:t>yüksek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olduğundan</a:t>
            </a:r>
            <a:r>
              <a:rPr lang="tr-TR" sz="2400" dirty="0">
                <a:latin typeface="Times New Roman"/>
                <a:cs typeface="Times New Roman"/>
              </a:rPr>
              <a:t>, su ve </a:t>
            </a:r>
            <a:r>
              <a:rPr lang="tr-TR" sz="2400" dirty="0" err="1">
                <a:latin typeface="Times New Roman"/>
                <a:cs typeface="Times New Roman"/>
              </a:rPr>
              <a:t>çözünmüs</a:t>
            </a:r>
            <a:r>
              <a:rPr lang="tr-TR" sz="2400" dirty="0">
                <a:latin typeface="Times New Roman"/>
                <a:cs typeface="Times New Roman"/>
              </a:rPr>
              <a:t>̧ maddeler kılcal damarlardan doku sıvısına </a:t>
            </a:r>
            <a:r>
              <a:rPr lang="tr-TR" sz="2400" dirty="0" err="1">
                <a:latin typeface="Times New Roman"/>
                <a:cs typeface="Times New Roman"/>
              </a:rPr>
              <a:t>difüzyon</a:t>
            </a:r>
            <a:r>
              <a:rPr lang="tr-TR" sz="2400" dirty="0">
                <a:latin typeface="Times New Roman"/>
                <a:cs typeface="Times New Roman"/>
              </a:rPr>
              <a:t> ve </a:t>
            </a:r>
            <a:r>
              <a:rPr lang="tr-TR" sz="2400" dirty="0" err="1">
                <a:latin typeface="Times New Roman"/>
                <a:cs typeface="Times New Roman"/>
              </a:rPr>
              <a:t>osmozla</a:t>
            </a:r>
            <a:r>
              <a:rPr lang="tr-TR" sz="2400" dirty="0">
                <a:latin typeface="Times New Roman"/>
                <a:cs typeface="Times New Roman"/>
              </a:rPr>
              <a:t> </a:t>
            </a:r>
            <a:r>
              <a:rPr lang="tr-TR" sz="2400" dirty="0" err="1">
                <a:latin typeface="Times New Roman"/>
                <a:cs typeface="Times New Roman"/>
              </a:rPr>
              <a:t>geçer</a:t>
            </a:r>
            <a:r>
              <a:rPr lang="tr-TR" sz="2400" dirty="0">
                <a:latin typeface="Times New Roman"/>
                <a:cs typeface="Times New Roman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59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81D70C01-F447-FC4D-9B2F-A71090508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754" y="1948533"/>
            <a:ext cx="6487457" cy="3338575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3C0EF9F-E1F7-EB46-98A8-24BA06A1E69D}"/>
              </a:ext>
            </a:extLst>
          </p:cNvPr>
          <p:cNvSpPr txBox="1"/>
          <p:nvPr/>
        </p:nvSpPr>
        <p:spPr>
          <a:xfrm>
            <a:off x="949569" y="668215"/>
            <a:ext cx="6733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rgbClr val="FF0000"/>
                </a:solidFill>
              </a:rPr>
              <a:t>Madde Alış-Verişi</a:t>
            </a:r>
          </a:p>
        </p:txBody>
      </p:sp>
    </p:spTree>
    <p:extLst>
      <p:ext uri="{BB962C8B-B14F-4D97-AF65-F5344CB8AC3E}">
        <p14:creationId xmlns:p14="http://schemas.microsoft.com/office/powerpoint/2010/main" val="388974409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tarling Hipotezi">
            <a:extLst>
              <a:ext uri="{FF2B5EF4-FFF2-40B4-BE49-F238E27FC236}">
                <a16:creationId xmlns:a16="http://schemas.microsoft.com/office/drawing/2014/main" id="{8ED52E8D-8219-1D4B-8340-5A8B2A94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463550"/>
            <a:ext cx="7442200" cy="59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4218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000"/>
            <a:ext cx="9144000" cy="1044388"/>
          </a:xfrm>
        </p:spPr>
        <p:txBody>
          <a:bodyPr>
            <a:normAutofit fontScale="90000"/>
          </a:bodyPr>
          <a:lstStyle/>
          <a:p>
            <a:pPr algn="ctr"/>
            <a:r>
              <a:rPr lang="tr-T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Dokularla Kan Arasında Madde Alış </a:t>
            </a:r>
            <a:r>
              <a:rPr lang="tr-TR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Verişi</a:t>
            </a:r>
            <a:r>
              <a:rPr lang="tr-T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2599" y="4766464"/>
            <a:ext cx="8760332" cy="20369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Kılcalların toplar damar ucunda ise,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osmotik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basınc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̧, kan basıncından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büyüktür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; su ve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çözünmüs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̧ maddeler (artıklar) doku sıvısından kılcal damarlara </a:t>
            </a:r>
            <a:r>
              <a:rPr lang="tr-T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geçer</a:t>
            </a:r>
            <a:r>
              <a:rPr lang="tr-T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. </a:t>
            </a: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1425388"/>
            <a:ext cx="8789158" cy="325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804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58" y="621792"/>
            <a:ext cx="3886128" cy="5504688"/>
          </a:xfrm>
        </p:spPr>
        <p:txBody>
          <a:bodyPr>
            <a:normAutofit/>
          </a:bodyPr>
          <a:lstStyle/>
          <a:p>
            <a:r>
              <a:rPr lang="en-US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Kalbin</a:t>
            </a:r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Genel</a:t>
            </a:r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 </a:t>
            </a:r>
            <a:r>
              <a:rPr lang="en-US" sz="4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/>
              </a:rPr>
              <a:t>Anatomisi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56F8EA-3356-4455-9899-320874F6E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593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phic 6" descr="Heart with Pulse">
            <a:extLst>
              <a:ext uri="{FF2B5EF4-FFF2-40B4-BE49-F238E27FC236}">
                <a16:creationId xmlns:a16="http://schemas.microsoft.com/office/drawing/2014/main" id="{905B8631-83D2-497F-BFCD-42D496EB0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650" y="685006"/>
            <a:ext cx="685800" cy="685800"/>
          </a:xfrm>
          <a:prstGeom prst="rect">
            <a:avLst/>
          </a:prstGeom>
        </p:spPr>
      </p:pic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9CC62361-E3AB-45F9-BDD9-EDFAD88D6F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094677"/>
              </p:ext>
            </p:extLst>
          </p:nvPr>
        </p:nvGraphicFramePr>
        <p:xfrm>
          <a:off x="4574286" y="621792"/>
          <a:ext cx="394335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93054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1787</Words>
  <Application>Microsoft Macintosh PowerPoint</Application>
  <PresentationFormat>Ekran Gösterisi (4:3)</PresentationFormat>
  <Paragraphs>146</Paragraphs>
  <Slides>83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83</vt:i4>
      </vt:variant>
    </vt:vector>
  </HeadingPairs>
  <TitlesOfParts>
    <vt:vector size="89" baseType="lpstr">
      <vt:lpstr>Arial</vt:lpstr>
      <vt:lpstr>Calibri</vt:lpstr>
      <vt:lpstr>Calibri Light</vt:lpstr>
      <vt:lpstr>Times New Roman</vt:lpstr>
      <vt:lpstr>Wingdings</vt:lpstr>
      <vt:lpstr>Office Teması</vt:lpstr>
      <vt:lpstr>Doç. Dr. Emrah Şefik Abamor </vt:lpstr>
      <vt:lpstr>PowerPoint Sunusu</vt:lpstr>
      <vt:lpstr>PowerPoint Sunusu</vt:lpstr>
      <vt:lpstr>PowerPoint Sunusu</vt:lpstr>
      <vt:lpstr>Kalp </vt:lpstr>
      <vt:lpstr>PowerPoint Sunusu</vt:lpstr>
      <vt:lpstr>PowerPoint Sunusu</vt:lpstr>
      <vt:lpstr>       Kalbin Genel Anatomik Yapısı</vt:lpstr>
      <vt:lpstr>Kalbin Genel Anatomisi</vt:lpstr>
      <vt:lpstr>PowerPoint Sunusu</vt:lpstr>
      <vt:lpstr> Kalbin Genel Anatomisi</vt:lpstr>
      <vt:lpstr>Kalbin Genel Anatomisi</vt:lpstr>
      <vt:lpstr>Koroner Arterler</vt:lpstr>
      <vt:lpstr>Kalbin Genel Anatomisi</vt:lpstr>
      <vt:lpstr>Kalbin Genel Anatomisi</vt:lpstr>
      <vt:lpstr>Kalp Duvarı  </vt:lpstr>
      <vt:lpstr>Kalp Duvarı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Miyokart Enfarktüsü</vt:lpstr>
      <vt:lpstr>Kan Dolaşımı</vt:lpstr>
      <vt:lpstr> </vt:lpstr>
      <vt:lpstr>PowerPoint Sunusu</vt:lpstr>
      <vt:lpstr>PowerPoint Sunusu</vt:lpstr>
      <vt:lpstr>PowerPoint Sunusu</vt:lpstr>
      <vt:lpstr>Kalpte Aksiyon Potansiyelinin Yayılışı</vt:lpstr>
      <vt:lpstr>Kalpte Aksiyon Potansiyelinin Yayılışı</vt:lpstr>
      <vt:lpstr>PowerPoint Sunusu</vt:lpstr>
      <vt:lpstr> 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İ̇leti Yolları ve İleti Hücreleri </vt:lpstr>
      <vt:lpstr>İleti Yolları</vt:lpstr>
      <vt:lpstr>PowerPoint Sunusu</vt:lpstr>
      <vt:lpstr>PowerPoint Sunusu</vt:lpstr>
      <vt:lpstr>Elektrokardi̇yogram </vt:lpstr>
      <vt:lpstr>PowerPoint Sunusu</vt:lpstr>
      <vt:lpstr>PowerPoint Sunusu</vt:lpstr>
      <vt:lpstr> </vt:lpstr>
      <vt:lpstr>PowerPoint Sunusu</vt:lpstr>
      <vt:lpstr>PowerPoint Sunusu</vt:lpstr>
      <vt:lpstr>PowerPoint Sunusu</vt:lpstr>
      <vt:lpstr>Kalp Sesleri </vt:lpstr>
      <vt:lpstr>PowerPoint Sunusu</vt:lpstr>
      <vt:lpstr>PowerPoint Sunusu</vt:lpstr>
      <vt:lpstr>PowerPoint Sunusu</vt:lpstr>
      <vt:lpstr>Nabız</vt:lpstr>
      <vt:lpstr>PowerPoint Sunusu</vt:lpstr>
      <vt:lpstr>Kan Basıncı (Tansiyon)</vt:lpstr>
      <vt:lpstr>PowerPoint Sunusu</vt:lpstr>
      <vt:lpstr>PowerPoint Sunusu</vt:lpstr>
      <vt:lpstr>PowerPoint Sunusu</vt:lpstr>
      <vt:lpstr>PowerPoint Sunusu</vt:lpstr>
      <vt:lpstr>PowerPoint Sunusu</vt:lpstr>
      <vt:lpstr> Diyastol-Sonu Hacmi, Sistol-Sonu Hacmi ve Vurum Hacmi</vt:lpstr>
      <vt:lpstr>  </vt:lpstr>
      <vt:lpstr>Kalp Döngüsü Sırasındaki  Hacim-Basınç Diyagramı evreleri</vt:lpstr>
      <vt:lpstr> </vt:lpstr>
      <vt:lpstr>PowerPoint Sunusu</vt:lpstr>
      <vt:lpstr>PowerPoint Sunusu</vt:lpstr>
      <vt:lpstr>PowerPoint Sunusu</vt:lpstr>
      <vt:lpstr>PowerPoint Sunusu</vt:lpstr>
      <vt:lpstr>Dolaşım Sistemi</vt:lpstr>
      <vt:lpstr>Dolaşım Sistemi</vt:lpstr>
      <vt:lpstr>Lenf sistemi</vt:lpstr>
      <vt:lpstr>Lenf Düğümleri</vt:lpstr>
      <vt:lpstr>Lenf Dolaşımı</vt:lpstr>
      <vt:lpstr>Lenf Dolaşımı</vt:lpstr>
      <vt:lpstr>Lenf Sisteminin Görevleri</vt:lpstr>
      <vt:lpstr>Lenf Sisteminin Görevleri</vt:lpstr>
      <vt:lpstr>Dokularla Kan Arasında Madde Alış Verişi </vt:lpstr>
      <vt:lpstr>PowerPoint Sunusu</vt:lpstr>
      <vt:lpstr>PowerPoint Sunusu</vt:lpstr>
      <vt:lpstr>Dokularla Kan Arasında Madde Alış Verişi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Doç. Dr. Emrah Şefik Abamor </dc:title>
  <dc:creator>emrah şefik abamor</dc:creator>
  <cp:lastModifiedBy>emrah şefik abamor</cp:lastModifiedBy>
  <cp:revision>8</cp:revision>
  <dcterms:created xsi:type="dcterms:W3CDTF">2020-12-08T09:08:31Z</dcterms:created>
  <dcterms:modified xsi:type="dcterms:W3CDTF">2021-12-09T06:14:26Z</dcterms:modified>
</cp:coreProperties>
</file>