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821" r:id="rId1"/>
  </p:sldMasterIdLst>
  <p:notesMasterIdLst>
    <p:notesMasterId r:id="rId87"/>
  </p:notesMasterIdLst>
  <p:sldIdLst>
    <p:sldId id="357" r:id="rId2"/>
    <p:sldId id="316" r:id="rId3"/>
    <p:sldId id="422" r:id="rId4"/>
    <p:sldId id="310" r:id="rId5"/>
    <p:sldId id="311" r:id="rId6"/>
    <p:sldId id="318" r:id="rId7"/>
    <p:sldId id="402" r:id="rId8"/>
    <p:sldId id="362" r:id="rId9"/>
    <p:sldId id="363" r:id="rId10"/>
    <p:sldId id="360" r:id="rId11"/>
    <p:sldId id="412" r:id="rId12"/>
    <p:sldId id="413" r:id="rId13"/>
    <p:sldId id="366" r:id="rId14"/>
    <p:sldId id="367" r:id="rId15"/>
    <p:sldId id="368" r:id="rId16"/>
    <p:sldId id="369" r:id="rId17"/>
    <p:sldId id="371" r:id="rId18"/>
    <p:sldId id="375" r:id="rId19"/>
    <p:sldId id="377" r:id="rId20"/>
    <p:sldId id="376" r:id="rId21"/>
    <p:sldId id="378" r:id="rId22"/>
    <p:sldId id="379" r:id="rId23"/>
    <p:sldId id="380" r:id="rId24"/>
    <p:sldId id="381" r:id="rId25"/>
    <p:sldId id="424" r:id="rId26"/>
    <p:sldId id="374" r:id="rId27"/>
    <p:sldId id="423" r:id="rId28"/>
    <p:sldId id="382" r:id="rId29"/>
    <p:sldId id="425" r:id="rId30"/>
    <p:sldId id="383" r:id="rId31"/>
    <p:sldId id="384" r:id="rId32"/>
    <p:sldId id="385" r:id="rId33"/>
    <p:sldId id="386" r:id="rId34"/>
    <p:sldId id="387" r:id="rId35"/>
    <p:sldId id="388" r:id="rId36"/>
    <p:sldId id="389" r:id="rId37"/>
    <p:sldId id="390" r:id="rId38"/>
    <p:sldId id="426" r:id="rId39"/>
    <p:sldId id="391" r:id="rId40"/>
    <p:sldId id="414" r:id="rId41"/>
    <p:sldId id="392" r:id="rId42"/>
    <p:sldId id="393" r:id="rId43"/>
    <p:sldId id="415" r:id="rId44"/>
    <p:sldId id="403" r:id="rId45"/>
    <p:sldId id="364" r:id="rId46"/>
    <p:sldId id="365" r:id="rId47"/>
    <p:sldId id="259" r:id="rId48"/>
    <p:sldId id="262" r:id="rId49"/>
    <p:sldId id="406" r:id="rId50"/>
    <p:sldId id="407" r:id="rId51"/>
    <p:sldId id="408" r:id="rId52"/>
    <p:sldId id="409" r:id="rId53"/>
    <p:sldId id="410" r:id="rId54"/>
    <p:sldId id="411" r:id="rId55"/>
    <p:sldId id="263" r:id="rId56"/>
    <p:sldId id="404" r:id="rId57"/>
    <p:sldId id="264" r:id="rId58"/>
    <p:sldId id="405" r:id="rId59"/>
    <p:sldId id="394" r:id="rId60"/>
    <p:sldId id="396" r:id="rId61"/>
    <p:sldId id="397" r:id="rId62"/>
    <p:sldId id="398" r:id="rId63"/>
    <p:sldId id="399" r:id="rId64"/>
    <p:sldId id="400" r:id="rId65"/>
    <p:sldId id="401" r:id="rId66"/>
    <p:sldId id="395" r:id="rId67"/>
    <p:sldId id="322" r:id="rId68"/>
    <p:sldId id="323" r:id="rId69"/>
    <p:sldId id="324" r:id="rId70"/>
    <p:sldId id="265" r:id="rId71"/>
    <p:sldId id="417" r:id="rId72"/>
    <p:sldId id="418" r:id="rId73"/>
    <p:sldId id="416" r:id="rId74"/>
    <p:sldId id="419" r:id="rId75"/>
    <p:sldId id="420" r:id="rId76"/>
    <p:sldId id="421" r:id="rId77"/>
    <p:sldId id="290" r:id="rId78"/>
    <p:sldId id="291" r:id="rId79"/>
    <p:sldId id="293" r:id="rId80"/>
    <p:sldId id="294" r:id="rId81"/>
    <p:sldId id="295" r:id="rId82"/>
    <p:sldId id="296" r:id="rId83"/>
    <p:sldId id="297" r:id="rId84"/>
    <p:sldId id="299" r:id="rId85"/>
    <p:sldId id="301"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753" autoAdjust="0"/>
  </p:normalViewPr>
  <p:slideViewPr>
    <p:cSldViewPr>
      <p:cViewPr varScale="1">
        <p:scale>
          <a:sx n="109" d="100"/>
          <a:sy n="109" d="100"/>
        </p:scale>
        <p:origin x="17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0024BD-B095-8045-B908-D969F9AC480F}"/>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22CF34BF-8D8F-CE48-B72C-0C3F079E28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A7FF12F-2A33-2C48-8186-30C3EBC929CD}"/>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1FD9D362-DFAB-DD46-81B6-35B05D5B0D85}"/>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DA3B3CD8-01EB-DE41-9D0F-2A03A7DD2CE1}"/>
              </a:ext>
            </a:extLst>
          </p:cNvPr>
          <p:cNvSpPr>
            <a:spLocks noGrp="1"/>
          </p:cNvSpPr>
          <p:nvPr>
            <p:ph type="sldNum" sz="quarter" idx="12"/>
          </p:nvPr>
        </p:nvSpPr>
        <p:spPr/>
        <p:txBody>
          <a:bodyPr/>
          <a:lstStyle/>
          <a:p>
            <a:fld id="{6B090FBE-FABD-5E4A-BDA0-4057AFA98A18}" type="slidenum">
              <a:rPr lang="tr-TR" altLang="tr-TR" smtClean="0"/>
              <a:pPr/>
              <a:t>‹#›</a:t>
            </a:fld>
            <a:endParaRPr lang="tr-TR" altLang="tr-TR"/>
          </a:p>
        </p:txBody>
      </p:sp>
    </p:spTree>
    <p:extLst>
      <p:ext uri="{BB962C8B-B14F-4D97-AF65-F5344CB8AC3E}">
        <p14:creationId xmlns:p14="http://schemas.microsoft.com/office/powerpoint/2010/main" val="287986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1D7947-DED9-E745-A049-0F742E4DD7F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B790D98-D2B9-D14A-AADB-5B06A5B91C6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495DF62-0B0A-AE46-BE8C-E2E22FE39D7D}"/>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D9F044AD-B245-AC44-8445-710155EFD9F6}"/>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21634AD8-40D8-B446-A6A1-DAFFE07A1FE7}"/>
              </a:ext>
            </a:extLst>
          </p:cNvPr>
          <p:cNvSpPr>
            <a:spLocks noGrp="1"/>
          </p:cNvSpPr>
          <p:nvPr>
            <p:ph type="sldNum" sz="quarter" idx="12"/>
          </p:nvPr>
        </p:nvSpPr>
        <p:spPr/>
        <p:txBody>
          <a:bodyPr/>
          <a:lstStyle/>
          <a:p>
            <a:fld id="{87853650-D254-9B4F-83BE-6D82B1022D3B}" type="slidenum">
              <a:rPr lang="tr-TR" altLang="tr-TR" smtClean="0"/>
              <a:pPr/>
              <a:t>‹#›</a:t>
            </a:fld>
            <a:endParaRPr lang="tr-TR" altLang="tr-TR"/>
          </a:p>
        </p:txBody>
      </p:sp>
    </p:spTree>
    <p:extLst>
      <p:ext uri="{BB962C8B-B14F-4D97-AF65-F5344CB8AC3E}">
        <p14:creationId xmlns:p14="http://schemas.microsoft.com/office/powerpoint/2010/main" val="34948959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722DA79-A84A-614B-A709-EADE8FFA4092}"/>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0B26F76-2D65-4545-841A-FEA13AB9F149}"/>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15F8D5-46DC-BA47-92CD-85C1EC96A5CE}"/>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554C2D78-D124-3B45-943B-30A9A26DA37C}"/>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0E5B6275-F3D1-BE45-9B9A-DC6EEEDAD573}"/>
              </a:ext>
            </a:extLst>
          </p:cNvPr>
          <p:cNvSpPr>
            <a:spLocks noGrp="1"/>
          </p:cNvSpPr>
          <p:nvPr>
            <p:ph type="sldNum" sz="quarter" idx="12"/>
          </p:nvPr>
        </p:nvSpPr>
        <p:spPr/>
        <p:txBody>
          <a:bodyPr/>
          <a:lstStyle/>
          <a:p>
            <a:fld id="{87853650-D254-9B4F-83BE-6D82B1022D3B}" type="slidenum">
              <a:rPr lang="tr-TR" altLang="tr-TR" smtClean="0"/>
              <a:pPr/>
              <a:t>‹#›</a:t>
            </a:fld>
            <a:endParaRPr lang="tr-TR" altLang="tr-TR"/>
          </a:p>
        </p:txBody>
      </p:sp>
    </p:spTree>
    <p:extLst>
      <p:ext uri="{BB962C8B-B14F-4D97-AF65-F5344CB8AC3E}">
        <p14:creationId xmlns:p14="http://schemas.microsoft.com/office/powerpoint/2010/main" val="244197382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D1711C-0F6D-9B4F-95D3-C8A175D5A1C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CFCC569-77D0-174A-9075-550E97E7FCD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70AE92C-659F-F54D-9928-DE9734EEC95E}"/>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6D7C602D-2C8E-EC40-BB68-64CCD4D28A49}"/>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50C1F462-77BB-E947-B6C7-C427493B313A}"/>
              </a:ext>
            </a:extLst>
          </p:cNvPr>
          <p:cNvSpPr>
            <a:spLocks noGrp="1"/>
          </p:cNvSpPr>
          <p:nvPr>
            <p:ph type="sldNum" sz="quarter" idx="12"/>
          </p:nvPr>
        </p:nvSpPr>
        <p:spPr/>
        <p:txBody>
          <a:bodyPr/>
          <a:lstStyle/>
          <a:p>
            <a:fld id="{87853650-D254-9B4F-83BE-6D82B1022D3B}" type="slidenum">
              <a:rPr lang="tr-TR" altLang="tr-TR" smtClean="0"/>
              <a:pPr/>
              <a:t>‹#›</a:t>
            </a:fld>
            <a:endParaRPr lang="tr-TR" altLang="tr-TR"/>
          </a:p>
        </p:txBody>
      </p:sp>
    </p:spTree>
    <p:extLst>
      <p:ext uri="{BB962C8B-B14F-4D97-AF65-F5344CB8AC3E}">
        <p14:creationId xmlns:p14="http://schemas.microsoft.com/office/powerpoint/2010/main" val="14803577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459D04-DC75-5742-A79F-F6531581974E}"/>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B25EA1D-2B7D-A349-A079-0936AB192BC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02240BE-EDB3-FC45-9938-6FD92CF3590A}"/>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EA81C39E-E417-7442-BF73-DF5FCE76F7F7}"/>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E8BE330D-9377-F842-8E41-C0E004050E47}"/>
              </a:ext>
            </a:extLst>
          </p:cNvPr>
          <p:cNvSpPr>
            <a:spLocks noGrp="1"/>
          </p:cNvSpPr>
          <p:nvPr>
            <p:ph type="sldNum" sz="quarter" idx="12"/>
          </p:nvPr>
        </p:nvSpPr>
        <p:spPr/>
        <p:txBody>
          <a:bodyPr/>
          <a:lstStyle/>
          <a:p>
            <a:fld id="{87853650-D254-9B4F-83BE-6D82B1022D3B}" type="slidenum">
              <a:rPr lang="tr-TR" altLang="tr-TR" smtClean="0"/>
              <a:pPr/>
              <a:t>‹#›</a:t>
            </a:fld>
            <a:endParaRPr lang="tr-TR" altLang="tr-TR"/>
          </a:p>
        </p:txBody>
      </p:sp>
    </p:spTree>
    <p:extLst>
      <p:ext uri="{BB962C8B-B14F-4D97-AF65-F5344CB8AC3E}">
        <p14:creationId xmlns:p14="http://schemas.microsoft.com/office/powerpoint/2010/main" val="325102623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43F696-132A-144A-B9B8-3985FD3CD4E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A842323-267B-2149-8222-A8D623969A95}"/>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381FB28-D4ED-FD41-BB1D-A436903447B6}"/>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0921C0-28E8-A846-8677-1862E65569E5}"/>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87635CBB-4EE3-FD4D-B52A-D5E16501AF69}"/>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0FD443EA-58DB-944E-8A18-475E1F613484}"/>
              </a:ext>
            </a:extLst>
          </p:cNvPr>
          <p:cNvSpPr>
            <a:spLocks noGrp="1"/>
          </p:cNvSpPr>
          <p:nvPr>
            <p:ph type="sldNum" sz="quarter" idx="12"/>
          </p:nvPr>
        </p:nvSpPr>
        <p:spPr/>
        <p:txBody>
          <a:bodyPr/>
          <a:lstStyle/>
          <a:p>
            <a:fld id="{87853650-D254-9B4F-83BE-6D82B1022D3B}" type="slidenum">
              <a:rPr lang="tr-TR" altLang="tr-TR" smtClean="0"/>
              <a:pPr/>
              <a:t>‹#›</a:t>
            </a:fld>
            <a:endParaRPr lang="tr-TR" altLang="tr-TR"/>
          </a:p>
        </p:txBody>
      </p:sp>
    </p:spTree>
    <p:extLst>
      <p:ext uri="{BB962C8B-B14F-4D97-AF65-F5344CB8AC3E}">
        <p14:creationId xmlns:p14="http://schemas.microsoft.com/office/powerpoint/2010/main" val="34630578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B9FCA5-07AC-7645-BB5A-A6B3304A3E93}"/>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744C419-DD90-6F42-A1F9-8EA5FEA59FB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A56ADDC-C533-214B-BB79-821A6EF0FE84}"/>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AA3C762-1616-6C4D-828B-14134351412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DFA5BE9-419F-174C-B3B0-71F4F93A77B0}"/>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CC3BA62-1E0B-6848-A85C-764DCA11AF54}"/>
              </a:ext>
            </a:extLst>
          </p:cNvPr>
          <p:cNvSpPr>
            <a:spLocks noGrp="1"/>
          </p:cNvSpPr>
          <p:nvPr>
            <p:ph type="dt" sz="half" idx="10"/>
          </p:nvPr>
        </p:nvSpPr>
        <p:spPr/>
        <p:txBody>
          <a:bodyPr/>
          <a:lstStyle/>
          <a:p>
            <a:pPr>
              <a:defRPr/>
            </a:pPr>
            <a:endParaRPr lang="tr-TR"/>
          </a:p>
        </p:txBody>
      </p:sp>
      <p:sp>
        <p:nvSpPr>
          <p:cNvPr id="8" name="Alt Bilgi Yer Tutucusu 7">
            <a:extLst>
              <a:ext uri="{FF2B5EF4-FFF2-40B4-BE49-F238E27FC236}">
                <a16:creationId xmlns:a16="http://schemas.microsoft.com/office/drawing/2014/main" id="{4EAC54FC-40BF-754C-9354-8F0A3D5F87AD}"/>
              </a:ext>
            </a:extLst>
          </p:cNvPr>
          <p:cNvSpPr>
            <a:spLocks noGrp="1"/>
          </p:cNvSpPr>
          <p:nvPr>
            <p:ph type="ftr" sz="quarter" idx="11"/>
          </p:nvPr>
        </p:nvSpPr>
        <p:spPr/>
        <p:txBody>
          <a:bodyPr/>
          <a:lstStyle/>
          <a:p>
            <a:pPr>
              <a:defRPr/>
            </a:pPr>
            <a:endParaRPr lang="tr-TR"/>
          </a:p>
        </p:txBody>
      </p:sp>
      <p:sp>
        <p:nvSpPr>
          <p:cNvPr id="9" name="Slayt Numarası Yer Tutucusu 8">
            <a:extLst>
              <a:ext uri="{FF2B5EF4-FFF2-40B4-BE49-F238E27FC236}">
                <a16:creationId xmlns:a16="http://schemas.microsoft.com/office/drawing/2014/main" id="{E6BEF62D-9DA0-DA42-9C54-E65BE185E0C1}"/>
              </a:ext>
            </a:extLst>
          </p:cNvPr>
          <p:cNvSpPr>
            <a:spLocks noGrp="1"/>
          </p:cNvSpPr>
          <p:nvPr>
            <p:ph type="sldNum" sz="quarter" idx="12"/>
          </p:nvPr>
        </p:nvSpPr>
        <p:spPr/>
        <p:txBody>
          <a:bodyPr/>
          <a:lstStyle/>
          <a:p>
            <a:fld id="{87853650-D254-9B4F-83BE-6D82B1022D3B}" type="slidenum">
              <a:rPr lang="tr-TR" altLang="tr-TR" smtClean="0"/>
              <a:pPr/>
              <a:t>‹#›</a:t>
            </a:fld>
            <a:endParaRPr lang="tr-TR" altLang="tr-TR"/>
          </a:p>
        </p:txBody>
      </p:sp>
    </p:spTree>
    <p:extLst>
      <p:ext uri="{BB962C8B-B14F-4D97-AF65-F5344CB8AC3E}">
        <p14:creationId xmlns:p14="http://schemas.microsoft.com/office/powerpoint/2010/main" val="4031812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CA53CE-8E66-2E43-B7BA-C10E8031E69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D9587AA-EA30-B24E-9AE1-ED90EC1E0A59}"/>
              </a:ext>
            </a:extLst>
          </p:cNvPr>
          <p:cNvSpPr>
            <a:spLocks noGrp="1"/>
          </p:cNvSpPr>
          <p:nvPr>
            <p:ph type="dt" sz="half" idx="10"/>
          </p:nvPr>
        </p:nvSpPr>
        <p:spPr/>
        <p:txBody>
          <a:bodyPr/>
          <a:lstStyle/>
          <a:p>
            <a:pPr>
              <a:defRPr/>
            </a:pPr>
            <a:endParaRPr lang="tr-TR"/>
          </a:p>
        </p:txBody>
      </p:sp>
      <p:sp>
        <p:nvSpPr>
          <p:cNvPr id="4" name="Alt Bilgi Yer Tutucusu 3">
            <a:extLst>
              <a:ext uri="{FF2B5EF4-FFF2-40B4-BE49-F238E27FC236}">
                <a16:creationId xmlns:a16="http://schemas.microsoft.com/office/drawing/2014/main" id="{9E4154EF-FEC2-9B4F-8CE7-9C143646FB28}"/>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985292D4-C9C4-FB4E-8237-4AB8C32E2CD7}"/>
              </a:ext>
            </a:extLst>
          </p:cNvPr>
          <p:cNvSpPr>
            <a:spLocks noGrp="1"/>
          </p:cNvSpPr>
          <p:nvPr>
            <p:ph type="sldNum" sz="quarter" idx="12"/>
          </p:nvPr>
        </p:nvSpPr>
        <p:spPr/>
        <p:txBody>
          <a:bodyPr/>
          <a:lstStyle/>
          <a:p>
            <a:fld id="{26A3B5CD-DA22-8846-A418-02B983E28D73}" type="slidenum">
              <a:rPr lang="tr-TR" altLang="tr-TR" smtClean="0"/>
              <a:pPr/>
              <a:t>‹#›</a:t>
            </a:fld>
            <a:endParaRPr lang="tr-TR" altLang="tr-TR"/>
          </a:p>
        </p:txBody>
      </p:sp>
    </p:spTree>
    <p:extLst>
      <p:ext uri="{BB962C8B-B14F-4D97-AF65-F5344CB8AC3E}">
        <p14:creationId xmlns:p14="http://schemas.microsoft.com/office/powerpoint/2010/main" val="410671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FDF723F-9441-1E46-9164-F8EB39CF340B}"/>
              </a:ext>
            </a:extLst>
          </p:cNvPr>
          <p:cNvSpPr>
            <a:spLocks noGrp="1"/>
          </p:cNvSpPr>
          <p:nvPr>
            <p:ph type="dt" sz="half" idx="10"/>
          </p:nvPr>
        </p:nvSpPr>
        <p:spPr/>
        <p:txBody>
          <a:bodyPr/>
          <a:lstStyle/>
          <a:p>
            <a:pPr>
              <a:defRPr/>
            </a:pPr>
            <a:endParaRPr lang="tr-TR"/>
          </a:p>
        </p:txBody>
      </p:sp>
      <p:sp>
        <p:nvSpPr>
          <p:cNvPr id="3" name="Alt Bilgi Yer Tutucusu 2">
            <a:extLst>
              <a:ext uri="{FF2B5EF4-FFF2-40B4-BE49-F238E27FC236}">
                <a16:creationId xmlns:a16="http://schemas.microsoft.com/office/drawing/2014/main" id="{E653760F-902F-C84B-A310-2412DB83C7D0}"/>
              </a:ext>
            </a:extLst>
          </p:cNvPr>
          <p:cNvSpPr>
            <a:spLocks noGrp="1"/>
          </p:cNvSpPr>
          <p:nvPr>
            <p:ph type="ftr" sz="quarter" idx="11"/>
          </p:nvPr>
        </p:nvSpPr>
        <p:spPr/>
        <p:txBody>
          <a:bodyPr/>
          <a:lstStyle/>
          <a:p>
            <a:pPr>
              <a:defRPr/>
            </a:pPr>
            <a:endParaRPr lang="tr-TR"/>
          </a:p>
        </p:txBody>
      </p:sp>
      <p:sp>
        <p:nvSpPr>
          <p:cNvPr id="4" name="Slayt Numarası Yer Tutucusu 3">
            <a:extLst>
              <a:ext uri="{FF2B5EF4-FFF2-40B4-BE49-F238E27FC236}">
                <a16:creationId xmlns:a16="http://schemas.microsoft.com/office/drawing/2014/main" id="{FBADDCC7-B472-C14E-BC62-ED9884E90A9E}"/>
              </a:ext>
            </a:extLst>
          </p:cNvPr>
          <p:cNvSpPr>
            <a:spLocks noGrp="1"/>
          </p:cNvSpPr>
          <p:nvPr>
            <p:ph type="sldNum" sz="quarter" idx="12"/>
          </p:nvPr>
        </p:nvSpPr>
        <p:spPr/>
        <p:txBody>
          <a:bodyPr/>
          <a:lstStyle/>
          <a:p>
            <a:fld id="{31C6BC0F-0856-9B47-A36A-1E74606977D8}" type="slidenum">
              <a:rPr lang="tr-TR" altLang="tr-TR" smtClean="0"/>
              <a:pPr/>
              <a:t>‹#›</a:t>
            </a:fld>
            <a:endParaRPr lang="tr-TR" altLang="tr-TR"/>
          </a:p>
        </p:txBody>
      </p:sp>
    </p:spTree>
    <p:extLst>
      <p:ext uri="{BB962C8B-B14F-4D97-AF65-F5344CB8AC3E}">
        <p14:creationId xmlns:p14="http://schemas.microsoft.com/office/powerpoint/2010/main" val="382573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A1DA20-292F-604E-A8DD-F78E64BCA6A8}"/>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3393EB7-727A-BA41-9C83-740BCD24455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38EF165-A244-104C-8D62-E64F8B9A2E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4A0F8D2-3AAF-4B40-93D4-1D18EEF2E362}"/>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6D4E257B-0C7F-DF43-BB1C-3073B6A121E8}"/>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31477838-C2DC-6541-8B94-1E29D75862AE}"/>
              </a:ext>
            </a:extLst>
          </p:cNvPr>
          <p:cNvSpPr>
            <a:spLocks noGrp="1"/>
          </p:cNvSpPr>
          <p:nvPr>
            <p:ph type="sldNum" sz="quarter" idx="12"/>
          </p:nvPr>
        </p:nvSpPr>
        <p:spPr/>
        <p:txBody>
          <a:bodyPr/>
          <a:lstStyle/>
          <a:p>
            <a:fld id="{87853650-D254-9B4F-83BE-6D82B1022D3B}" type="slidenum">
              <a:rPr lang="tr-TR" altLang="tr-TR" smtClean="0"/>
              <a:pPr/>
              <a:t>‹#›</a:t>
            </a:fld>
            <a:endParaRPr lang="tr-TR" altLang="tr-TR"/>
          </a:p>
        </p:txBody>
      </p:sp>
    </p:spTree>
    <p:extLst>
      <p:ext uri="{BB962C8B-B14F-4D97-AF65-F5344CB8AC3E}">
        <p14:creationId xmlns:p14="http://schemas.microsoft.com/office/powerpoint/2010/main" val="668464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D7646F-9E2C-0A4F-B4C4-93DBEDA557C1}"/>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ACEDFB8-6495-554A-A0DF-8CFC9365FDD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49E47A28-A802-D545-9A48-44D163E715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83AD0FA-1C08-0B4E-9528-2D3F05344FE4}"/>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F6E36AFC-3ABD-1647-A834-4788B3E3D2E1}"/>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F24CB2BD-96E9-8B47-9034-3468947CA893}"/>
              </a:ext>
            </a:extLst>
          </p:cNvPr>
          <p:cNvSpPr>
            <a:spLocks noGrp="1"/>
          </p:cNvSpPr>
          <p:nvPr>
            <p:ph type="sldNum" sz="quarter" idx="12"/>
          </p:nvPr>
        </p:nvSpPr>
        <p:spPr/>
        <p:txBody>
          <a:bodyPr/>
          <a:lstStyle/>
          <a:p>
            <a:fld id="{A0D03672-00F5-3B45-82A6-7769A8A671B3}" type="slidenum">
              <a:rPr lang="tr-TR" altLang="tr-TR" smtClean="0"/>
              <a:pPr/>
              <a:t>‹#›</a:t>
            </a:fld>
            <a:endParaRPr lang="tr-TR" altLang="tr-TR"/>
          </a:p>
        </p:txBody>
      </p:sp>
    </p:spTree>
    <p:extLst>
      <p:ext uri="{BB962C8B-B14F-4D97-AF65-F5344CB8AC3E}">
        <p14:creationId xmlns:p14="http://schemas.microsoft.com/office/powerpoint/2010/main" val="54878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5159B08-C952-A74B-A4B7-241C6BE7594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4410BBA-9601-5843-81C0-B9E5E5F3870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B1F1297-892D-3D4B-A360-B4EDA1A784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5" name="Alt Bilgi Yer Tutucusu 4">
            <a:extLst>
              <a:ext uri="{FF2B5EF4-FFF2-40B4-BE49-F238E27FC236}">
                <a16:creationId xmlns:a16="http://schemas.microsoft.com/office/drawing/2014/main" id="{AB3740B6-B990-E246-8759-D24E1AE4A1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ayt Numarası Yer Tutucusu 5">
            <a:extLst>
              <a:ext uri="{FF2B5EF4-FFF2-40B4-BE49-F238E27FC236}">
                <a16:creationId xmlns:a16="http://schemas.microsoft.com/office/drawing/2014/main" id="{28635015-61C1-C74B-BF3F-00058E88659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853650-D254-9B4F-83BE-6D82B1022D3B}" type="slidenum">
              <a:rPr lang="tr-TR" altLang="tr-TR" smtClean="0"/>
              <a:pPr/>
              <a:t>‹#›</a:t>
            </a:fld>
            <a:endParaRPr lang="tr-TR" altLang="tr-TR"/>
          </a:p>
        </p:txBody>
      </p:sp>
    </p:spTree>
    <p:extLst>
      <p:ext uri="{BB962C8B-B14F-4D97-AF65-F5344CB8AC3E}">
        <p14:creationId xmlns:p14="http://schemas.microsoft.com/office/powerpoint/2010/main" val="290299994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jpe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F07BE89-AE18-0345-A943-43C13CB19E55}"/>
              </a:ext>
            </a:extLst>
          </p:cNvPr>
          <p:cNvSpPr>
            <a:spLocks noGrp="1"/>
          </p:cNvSpPr>
          <p:nvPr>
            <p:ph type="ctrTitle"/>
          </p:nvPr>
        </p:nvSpPr>
        <p:spPr>
          <a:xfrm>
            <a:off x="1066800" y="609600"/>
            <a:ext cx="6858000" cy="2387600"/>
          </a:xfrm>
        </p:spPr>
        <p:txBody>
          <a:bodyPr/>
          <a:lstStyle/>
          <a:p>
            <a:pPr>
              <a:defRPr/>
            </a:pPr>
            <a:r>
              <a:rPr lang="tr-TR" b="1" dirty="0">
                <a:solidFill>
                  <a:srgbClr val="FF0000"/>
                </a:solidFill>
              </a:rPr>
              <a:t>FİZYOLOJİYE  GİRİŞ </a:t>
            </a:r>
          </a:p>
        </p:txBody>
      </p:sp>
      <p:sp>
        <p:nvSpPr>
          <p:cNvPr id="3" name="2 Alt Başlık">
            <a:extLst>
              <a:ext uri="{FF2B5EF4-FFF2-40B4-BE49-F238E27FC236}">
                <a16:creationId xmlns:a16="http://schemas.microsoft.com/office/drawing/2014/main" id="{E2DFF5E8-F4FF-1046-BF67-C7FE6FE4A0EC}"/>
              </a:ext>
            </a:extLst>
          </p:cNvPr>
          <p:cNvSpPr>
            <a:spLocks noGrp="1"/>
          </p:cNvSpPr>
          <p:nvPr>
            <p:ph type="subTitle" idx="1"/>
          </p:nvPr>
        </p:nvSpPr>
        <p:spPr>
          <a:xfrm>
            <a:off x="1066800" y="3441700"/>
            <a:ext cx="6858000" cy="1655762"/>
          </a:xfrm>
        </p:spPr>
        <p:txBody>
          <a:bodyPr>
            <a:normAutofit/>
          </a:bodyPr>
          <a:lstStyle/>
          <a:p>
            <a:pPr>
              <a:defRPr/>
            </a:pPr>
            <a:r>
              <a:rPr lang="tr-TR" sz="2800" dirty="0"/>
              <a:t>Doç. Dr. Emrah Şefik </a:t>
            </a:r>
            <a:r>
              <a:rPr lang="tr-TR" sz="2800" dirty="0" err="1"/>
              <a:t>Abamor</a:t>
            </a:r>
            <a:endParaRPr lang="tr-T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AE551B3C-F675-EF4B-90EB-DE1FDBF1DE3E}"/>
              </a:ext>
            </a:extLst>
          </p:cNvPr>
          <p:cNvSpPr>
            <a:spLocks noGrp="1"/>
          </p:cNvSpPr>
          <p:nvPr>
            <p:ph type="sldNum" sz="quarter" idx="12"/>
          </p:nvPr>
        </p:nvSpPr>
        <p:spPr/>
        <p:txBody>
          <a:bodyPr/>
          <a:lstStyle/>
          <a:p>
            <a:fld id="{31C6BC0F-0856-9B47-A36A-1E74606977D8}" type="slidenum">
              <a:rPr lang="tr-TR" altLang="tr-TR" smtClean="0"/>
              <a:pPr/>
              <a:t>10</a:t>
            </a:fld>
            <a:endParaRPr lang="tr-TR" altLang="tr-TR"/>
          </a:p>
        </p:txBody>
      </p:sp>
      <p:pic>
        <p:nvPicPr>
          <p:cNvPr id="61444" name="Picture 4" descr="page3image1585519200">
            <a:extLst>
              <a:ext uri="{FF2B5EF4-FFF2-40B4-BE49-F238E27FC236}">
                <a16:creationId xmlns:a16="http://schemas.microsoft.com/office/drawing/2014/main" id="{B19D6F42-022B-444B-AFE3-B55CE62AB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1063" y="92075"/>
            <a:ext cx="2235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descr="page3image1585519616">
            <a:extLst>
              <a:ext uri="{FF2B5EF4-FFF2-40B4-BE49-F238E27FC236}">
                <a16:creationId xmlns:a16="http://schemas.microsoft.com/office/drawing/2014/main" id="{D4FAE585-E562-4F4C-9122-3995FAD96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0" y="92075"/>
            <a:ext cx="59182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46" name="Picture 6" descr="page3image1585519904">
            <a:extLst>
              <a:ext uri="{FF2B5EF4-FFF2-40B4-BE49-F238E27FC236}">
                <a16:creationId xmlns:a16="http://schemas.microsoft.com/office/drawing/2014/main" id="{718A1E60-9843-3146-A52A-8EF2261C5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3288" y="92075"/>
            <a:ext cx="660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447" name="Picture 7" descr="page3image1585520752">
            <a:extLst>
              <a:ext uri="{FF2B5EF4-FFF2-40B4-BE49-F238E27FC236}">
                <a16:creationId xmlns:a16="http://schemas.microsoft.com/office/drawing/2014/main" id="{30BEDFA1-1BCE-5841-B530-9A68447C4D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3400" y="92075"/>
            <a:ext cx="14351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61448" name="Picture 8" descr="page3image1585520976">
            <a:extLst>
              <a:ext uri="{FF2B5EF4-FFF2-40B4-BE49-F238E27FC236}">
                <a16:creationId xmlns:a16="http://schemas.microsoft.com/office/drawing/2014/main" id="{FD83C280-9493-FD47-8283-E814173118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73013" y="92075"/>
            <a:ext cx="22860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1449" name="Picture 9" descr="page3image1585521328">
            <a:extLst>
              <a:ext uri="{FF2B5EF4-FFF2-40B4-BE49-F238E27FC236}">
                <a16:creationId xmlns:a16="http://schemas.microsoft.com/office/drawing/2014/main" id="{DE93AED2-8931-C541-BF78-8DFD09CA2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28888" y="92075"/>
            <a:ext cx="222250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1450" name="Picture 10" descr="page3image1585521552">
            <a:extLst>
              <a:ext uri="{FF2B5EF4-FFF2-40B4-BE49-F238E27FC236}">
                <a16:creationId xmlns:a16="http://schemas.microsoft.com/office/drawing/2014/main" id="{F24D84F9-3C7E-EA4B-B2EF-87A2746E78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22200" y="92075"/>
            <a:ext cx="208661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51" name="Picture 11" descr="page3image1585521856">
            <a:extLst>
              <a:ext uri="{FF2B5EF4-FFF2-40B4-BE49-F238E27FC236}">
                <a16:creationId xmlns:a16="http://schemas.microsoft.com/office/drawing/2014/main" id="{BA98DB56-51DC-1642-AC39-655D93153B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24888" y="92075"/>
            <a:ext cx="73406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1452" name="Picture 12" descr="page3image1585522480">
            <a:extLst>
              <a:ext uri="{FF2B5EF4-FFF2-40B4-BE49-F238E27FC236}">
                <a16:creationId xmlns:a16="http://schemas.microsoft.com/office/drawing/2014/main" id="{F242E449-A4F2-C547-8A90-8A36947911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32200" y="92075"/>
            <a:ext cx="13589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53" name="Picture 13" descr="page3image1585522704">
            <a:extLst>
              <a:ext uri="{FF2B5EF4-FFF2-40B4-BE49-F238E27FC236}">
                <a16:creationId xmlns:a16="http://schemas.microsoft.com/office/drawing/2014/main" id="{752AF147-F86A-DC4A-8CBD-ADDCDB7F66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65738" y="92075"/>
            <a:ext cx="103505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54" name="Picture 14" descr="page3image1585522928">
            <a:extLst>
              <a:ext uri="{FF2B5EF4-FFF2-40B4-BE49-F238E27FC236}">
                <a16:creationId xmlns:a16="http://schemas.microsoft.com/office/drawing/2014/main" id="{021EC2E6-CC66-CB43-BA3F-CE39D7A8DE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87700" y="92075"/>
            <a:ext cx="584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455" name="Picture 15" descr="page3image1585523616">
            <a:extLst>
              <a:ext uri="{FF2B5EF4-FFF2-40B4-BE49-F238E27FC236}">
                <a16:creationId xmlns:a16="http://schemas.microsoft.com/office/drawing/2014/main" id="{3E8BB110-5379-0D47-B1AC-E4FDC8B26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7813" y="92075"/>
            <a:ext cx="14351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61456" name="Picture 16" descr="page3image1585523920">
            <a:extLst>
              <a:ext uri="{FF2B5EF4-FFF2-40B4-BE49-F238E27FC236}">
                <a16:creationId xmlns:a16="http://schemas.microsoft.com/office/drawing/2014/main" id="{B0906CD7-C983-E749-8381-FA2A008ED6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967425" y="92075"/>
            <a:ext cx="25273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58" name="Picture 18" descr="page3image1585524704">
            <a:extLst>
              <a:ext uri="{FF2B5EF4-FFF2-40B4-BE49-F238E27FC236}">
                <a16:creationId xmlns:a16="http://schemas.microsoft.com/office/drawing/2014/main" id="{E06E203C-19EC-4F4F-81F5-28BA408465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845975" y="92075"/>
            <a:ext cx="46482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59" name="Picture 19" descr="page3image1585522160">
            <a:extLst>
              <a:ext uri="{FF2B5EF4-FFF2-40B4-BE49-F238E27FC236}">
                <a16:creationId xmlns:a16="http://schemas.microsoft.com/office/drawing/2014/main" id="{2164AEC7-363F-AD4C-ACF0-3752E30819D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791038" y="92075"/>
            <a:ext cx="13716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1460" name="Picture 20" descr="page3image1575404256">
            <a:extLst>
              <a:ext uri="{FF2B5EF4-FFF2-40B4-BE49-F238E27FC236}">
                <a16:creationId xmlns:a16="http://schemas.microsoft.com/office/drawing/2014/main" id="{45BBE76C-5F2F-184A-9E1A-6E0E58757A5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410288" y="92075"/>
            <a:ext cx="31496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1461" name="Picture 21" descr="page3image1575426528">
            <a:extLst>
              <a:ext uri="{FF2B5EF4-FFF2-40B4-BE49-F238E27FC236}">
                <a16:creationId xmlns:a16="http://schemas.microsoft.com/office/drawing/2014/main" id="{D733EDD0-5416-194E-873A-207122587F5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3902788" y="92075"/>
            <a:ext cx="41783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62" name="Picture 22" descr="page3image1575381280">
            <a:extLst>
              <a:ext uri="{FF2B5EF4-FFF2-40B4-BE49-F238E27FC236}">
                <a16:creationId xmlns:a16="http://schemas.microsoft.com/office/drawing/2014/main" id="{7AFF1291-4744-0E45-87C6-F2E64109B32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374775" y="92075"/>
            <a:ext cx="13716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1463" name="Picture 23" descr="page3image1575396208">
            <a:extLst>
              <a:ext uri="{FF2B5EF4-FFF2-40B4-BE49-F238E27FC236}">
                <a16:creationId xmlns:a16="http://schemas.microsoft.com/office/drawing/2014/main" id="{2BBDB54A-C4F6-E44E-B3E4-5CC4B2CF64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994025" y="92075"/>
            <a:ext cx="140208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64" name="Picture 24" descr="page3image1575326560">
            <a:extLst>
              <a:ext uri="{FF2B5EF4-FFF2-40B4-BE49-F238E27FC236}">
                <a16:creationId xmlns:a16="http://schemas.microsoft.com/office/drawing/2014/main" id="{8E7571CB-DF23-994B-8DAB-7DC1CAF6A7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400588" y="92075"/>
            <a:ext cx="13589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65" name="Picture 25" descr="page3image1575319408">
            <a:extLst>
              <a:ext uri="{FF2B5EF4-FFF2-40B4-BE49-F238E27FC236}">
                <a16:creationId xmlns:a16="http://schemas.microsoft.com/office/drawing/2014/main" id="{08A74D51-FD63-464A-BE8A-9DD1009E8B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6034125" y="92075"/>
            <a:ext cx="40894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1466" name="Picture 26" descr="page3image1575316128">
            <a:extLst>
              <a:ext uri="{FF2B5EF4-FFF2-40B4-BE49-F238E27FC236}">
                <a16:creationId xmlns:a16="http://schemas.microsoft.com/office/drawing/2014/main" id="{BDAD988F-A78F-5C41-BAA4-B28608D717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463250" y="92075"/>
            <a:ext cx="13589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67" name="Picture 27" descr="page3image1575423312">
            <a:extLst>
              <a:ext uri="{FF2B5EF4-FFF2-40B4-BE49-F238E27FC236}">
                <a16:creationId xmlns:a16="http://schemas.microsoft.com/office/drawing/2014/main" id="{DA61EC83-BF87-A246-814E-6658BA3421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96788" y="92075"/>
            <a:ext cx="14351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61468" name="Picture 28" descr="page3image1575296576">
            <a:extLst>
              <a:ext uri="{FF2B5EF4-FFF2-40B4-BE49-F238E27FC236}">
                <a16:creationId xmlns:a16="http://schemas.microsoft.com/office/drawing/2014/main" id="{CEC34628-EFB3-1743-852E-DAE978DCBA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076400" y="92075"/>
            <a:ext cx="25273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69" name="Picture 29" descr="page3image1575420080">
            <a:extLst>
              <a:ext uri="{FF2B5EF4-FFF2-40B4-BE49-F238E27FC236}">
                <a16:creationId xmlns:a16="http://schemas.microsoft.com/office/drawing/2014/main" id="{C08C4A73-F9BB-5248-B89C-4C5060572E6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7129163" y="92075"/>
            <a:ext cx="72898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70" name="Picture 30" descr="page3image1575406368">
            <a:extLst>
              <a:ext uri="{FF2B5EF4-FFF2-40B4-BE49-F238E27FC236}">
                <a16:creationId xmlns:a16="http://schemas.microsoft.com/office/drawing/2014/main" id="{7F65653F-54F9-F249-A3FD-CC7A8D2F862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4912675" y="92075"/>
            <a:ext cx="43180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71" name="Picture 31" descr="page3image1575412976">
            <a:extLst>
              <a:ext uri="{FF2B5EF4-FFF2-40B4-BE49-F238E27FC236}">
                <a16:creationId xmlns:a16="http://schemas.microsoft.com/office/drawing/2014/main" id="{DB200C26-B237-1841-BC3D-E0473AC6E9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9857738" y="92075"/>
            <a:ext cx="13716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1472" name="Picture 32" descr="page3image1575453184">
            <a:extLst>
              <a:ext uri="{FF2B5EF4-FFF2-40B4-BE49-F238E27FC236}">
                <a16:creationId xmlns:a16="http://schemas.microsoft.com/office/drawing/2014/main" id="{189ED842-498F-3D4D-A6B4-74C84B17068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1476988" y="92075"/>
            <a:ext cx="116713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1473" name="Picture 33" descr="page3image1575383568">
            <a:extLst>
              <a:ext uri="{FF2B5EF4-FFF2-40B4-BE49-F238E27FC236}">
                <a16:creationId xmlns:a16="http://schemas.microsoft.com/office/drawing/2014/main" id="{58AAF8E4-2197-744F-89BB-96F5AB5D259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3399113" y="92075"/>
            <a:ext cx="212852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74" name="Picture 34" descr="page3image1575454992">
            <a:extLst>
              <a:ext uri="{FF2B5EF4-FFF2-40B4-BE49-F238E27FC236}">
                <a16:creationId xmlns:a16="http://schemas.microsoft.com/office/drawing/2014/main" id="{6591BEAD-D9CE-6549-A2DE-8350D2F280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901800" y="92075"/>
            <a:ext cx="13589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61476" name="Picture 36" descr="Biology characteristics of living things">
            <a:extLst>
              <a:ext uri="{FF2B5EF4-FFF2-40B4-BE49-F238E27FC236}">
                <a16:creationId xmlns:a16="http://schemas.microsoft.com/office/drawing/2014/main" id="{7404A31C-35FC-7542-AEAF-900B958CF8B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8600" y="209550"/>
            <a:ext cx="86868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2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4B7F0C7A-A784-FA47-83D1-4ACBE5A2031F}"/>
              </a:ext>
            </a:extLst>
          </p:cNvPr>
          <p:cNvSpPr>
            <a:spLocks noGrp="1"/>
          </p:cNvSpPr>
          <p:nvPr>
            <p:ph type="sldNum" sz="quarter" idx="12"/>
          </p:nvPr>
        </p:nvSpPr>
        <p:spPr/>
        <p:txBody>
          <a:bodyPr/>
          <a:lstStyle/>
          <a:p>
            <a:fld id="{31C6BC0F-0856-9B47-A36A-1E74606977D8}" type="slidenum">
              <a:rPr lang="tr-TR" altLang="tr-TR" smtClean="0"/>
              <a:pPr/>
              <a:t>11</a:t>
            </a:fld>
            <a:endParaRPr lang="tr-TR" altLang="tr-TR"/>
          </a:p>
        </p:txBody>
      </p:sp>
      <p:pic>
        <p:nvPicPr>
          <p:cNvPr id="4" name="Resim 3" descr="metin içeren bir resim&#10;&#10;Açıklama otomatik olarak oluşturuldu">
            <a:extLst>
              <a:ext uri="{FF2B5EF4-FFF2-40B4-BE49-F238E27FC236}">
                <a16:creationId xmlns:a16="http://schemas.microsoft.com/office/drawing/2014/main" id="{90FA6786-CE81-D04E-8195-6AAC0BE96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756"/>
            <a:ext cx="9144000" cy="6076487"/>
          </a:xfrm>
          <a:prstGeom prst="rect">
            <a:avLst/>
          </a:prstGeom>
        </p:spPr>
      </p:pic>
    </p:spTree>
    <p:extLst>
      <p:ext uri="{BB962C8B-B14F-4D97-AF65-F5344CB8AC3E}">
        <p14:creationId xmlns:p14="http://schemas.microsoft.com/office/powerpoint/2010/main" val="389661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3E5D641-10DE-D040-B715-D9CDA91CF465}"/>
              </a:ext>
            </a:extLst>
          </p:cNvPr>
          <p:cNvSpPr>
            <a:spLocks noGrp="1"/>
          </p:cNvSpPr>
          <p:nvPr>
            <p:ph type="sldNum" sz="quarter" idx="12"/>
          </p:nvPr>
        </p:nvSpPr>
        <p:spPr/>
        <p:txBody>
          <a:bodyPr/>
          <a:lstStyle/>
          <a:p>
            <a:fld id="{31C6BC0F-0856-9B47-A36A-1E74606977D8}" type="slidenum">
              <a:rPr lang="tr-TR" altLang="tr-TR" smtClean="0"/>
              <a:pPr/>
              <a:t>12</a:t>
            </a:fld>
            <a:endParaRPr lang="tr-TR" altLang="tr-TR"/>
          </a:p>
        </p:txBody>
      </p:sp>
      <p:pic>
        <p:nvPicPr>
          <p:cNvPr id="4" name="Resim 3" descr="metin içeren bir resim&#10;&#10;Açıklama otomatik olarak oluşturuldu">
            <a:extLst>
              <a:ext uri="{FF2B5EF4-FFF2-40B4-BE49-F238E27FC236}">
                <a16:creationId xmlns:a16="http://schemas.microsoft.com/office/drawing/2014/main" id="{09FDCB77-D30D-2C49-AA17-553705C1B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930"/>
            <a:ext cx="9144000" cy="6084140"/>
          </a:xfrm>
          <a:prstGeom prst="rect">
            <a:avLst/>
          </a:prstGeom>
        </p:spPr>
      </p:pic>
    </p:spTree>
    <p:extLst>
      <p:ext uri="{BB962C8B-B14F-4D97-AF65-F5344CB8AC3E}">
        <p14:creationId xmlns:p14="http://schemas.microsoft.com/office/powerpoint/2010/main" val="27971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9F981A61-47A0-3549-BA8F-53C793BEC05F}"/>
              </a:ext>
            </a:extLst>
          </p:cNvPr>
          <p:cNvSpPr>
            <a:spLocks noGrp="1"/>
          </p:cNvSpPr>
          <p:nvPr>
            <p:ph type="sldNum" sz="quarter" idx="12"/>
          </p:nvPr>
        </p:nvSpPr>
        <p:spPr/>
        <p:txBody>
          <a:bodyPr/>
          <a:lstStyle/>
          <a:p>
            <a:fld id="{31C6BC0F-0856-9B47-A36A-1E74606977D8}" type="slidenum">
              <a:rPr lang="tr-TR" altLang="tr-TR" smtClean="0"/>
              <a:pPr/>
              <a:t>13</a:t>
            </a:fld>
            <a:endParaRPr lang="tr-TR" altLang="tr-TR"/>
          </a:p>
        </p:txBody>
      </p:sp>
      <p:pic>
        <p:nvPicPr>
          <p:cNvPr id="66562" name="Picture 2">
            <a:extLst>
              <a:ext uri="{FF2B5EF4-FFF2-40B4-BE49-F238E27FC236}">
                <a16:creationId xmlns:a16="http://schemas.microsoft.com/office/drawing/2014/main" id="{73A56A65-1CD5-5B44-A8E7-83F2405E8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95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E3488D-E591-E343-892A-A9C0A44DC625}"/>
              </a:ext>
            </a:extLst>
          </p:cNvPr>
          <p:cNvSpPr>
            <a:spLocks noGrp="1"/>
          </p:cNvSpPr>
          <p:nvPr>
            <p:ph type="sldNum" sz="quarter" idx="12"/>
          </p:nvPr>
        </p:nvSpPr>
        <p:spPr/>
        <p:txBody>
          <a:bodyPr/>
          <a:lstStyle/>
          <a:p>
            <a:fld id="{31C6BC0F-0856-9B47-A36A-1E74606977D8}" type="slidenum">
              <a:rPr lang="tr-TR" altLang="tr-TR" smtClean="0"/>
              <a:pPr/>
              <a:t>14</a:t>
            </a:fld>
            <a:endParaRPr lang="tr-TR" altLang="tr-TR"/>
          </a:p>
        </p:txBody>
      </p:sp>
      <p:pic>
        <p:nvPicPr>
          <p:cNvPr id="67586" name="Picture 2">
            <a:extLst>
              <a:ext uri="{FF2B5EF4-FFF2-40B4-BE49-F238E27FC236}">
                <a16:creationId xmlns:a16="http://schemas.microsoft.com/office/drawing/2014/main" id="{A9067F9B-42A6-BA4B-A945-9F4B90E7B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44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19B0DA6-48FF-9642-9A1C-6FED02DD2977}"/>
              </a:ext>
            </a:extLst>
          </p:cNvPr>
          <p:cNvSpPr>
            <a:spLocks noGrp="1"/>
          </p:cNvSpPr>
          <p:nvPr>
            <p:ph type="sldNum" sz="quarter" idx="12"/>
          </p:nvPr>
        </p:nvSpPr>
        <p:spPr/>
        <p:txBody>
          <a:bodyPr/>
          <a:lstStyle/>
          <a:p>
            <a:fld id="{31C6BC0F-0856-9B47-A36A-1E74606977D8}" type="slidenum">
              <a:rPr lang="tr-TR" altLang="tr-TR" smtClean="0"/>
              <a:pPr/>
              <a:t>15</a:t>
            </a:fld>
            <a:endParaRPr lang="tr-TR" altLang="tr-TR"/>
          </a:p>
        </p:txBody>
      </p:sp>
      <p:pic>
        <p:nvPicPr>
          <p:cNvPr id="4" name="Resim 3" descr="metin içeren bir resim&#10;&#10;Açıklama otomatik olarak oluşturuldu">
            <a:extLst>
              <a:ext uri="{FF2B5EF4-FFF2-40B4-BE49-F238E27FC236}">
                <a16:creationId xmlns:a16="http://schemas.microsoft.com/office/drawing/2014/main" id="{1DF17BFA-8E75-8D4C-B2EE-6975904C6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642"/>
            <a:ext cx="9144000" cy="6634716"/>
          </a:xfrm>
          <a:prstGeom prst="rect">
            <a:avLst/>
          </a:prstGeom>
        </p:spPr>
      </p:pic>
    </p:spTree>
    <p:extLst>
      <p:ext uri="{BB962C8B-B14F-4D97-AF65-F5344CB8AC3E}">
        <p14:creationId xmlns:p14="http://schemas.microsoft.com/office/powerpoint/2010/main" val="256979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CC76609-A41A-954E-A2A8-E3508DD9868F}"/>
              </a:ext>
            </a:extLst>
          </p:cNvPr>
          <p:cNvSpPr>
            <a:spLocks noGrp="1"/>
          </p:cNvSpPr>
          <p:nvPr>
            <p:ph type="sldNum" sz="quarter" idx="12"/>
          </p:nvPr>
        </p:nvSpPr>
        <p:spPr/>
        <p:txBody>
          <a:bodyPr/>
          <a:lstStyle/>
          <a:p>
            <a:fld id="{31C6BC0F-0856-9B47-A36A-1E74606977D8}" type="slidenum">
              <a:rPr lang="tr-TR" altLang="tr-TR" smtClean="0"/>
              <a:pPr/>
              <a:t>16</a:t>
            </a:fld>
            <a:endParaRPr lang="tr-TR" altLang="tr-TR"/>
          </a:p>
        </p:txBody>
      </p:sp>
      <p:pic>
        <p:nvPicPr>
          <p:cNvPr id="4" name="Resim 3" descr="metin içeren bir resim&#10;&#10;Açıklama otomatik olarak oluşturuldu">
            <a:extLst>
              <a:ext uri="{FF2B5EF4-FFF2-40B4-BE49-F238E27FC236}">
                <a16:creationId xmlns:a16="http://schemas.microsoft.com/office/drawing/2014/main" id="{D8633203-7828-F142-B718-75F83E554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404"/>
            <a:ext cx="9144000" cy="6593191"/>
          </a:xfrm>
          <a:prstGeom prst="rect">
            <a:avLst/>
          </a:prstGeom>
        </p:spPr>
      </p:pic>
    </p:spTree>
    <p:extLst>
      <p:ext uri="{BB962C8B-B14F-4D97-AF65-F5344CB8AC3E}">
        <p14:creationId xmlns:p14="http://schemas.microsoft.com/office/powerpoint/2010/main" val="174895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603BDF1-DED3-AD4A-8CE7-AC347A26D007}"/>
              </a:ext>
            </a:extLst>
          </p:cNvPr>
          <p:cNvSpPr>
            <a:spLocks noGrp="1"/>
          </p:cNvSpPr>
          <p:nvPr>
            <p:ph type="sldNum" sz="quarter" idx="12"/>
          </p:nvPr>
        </p:nvSpPr>
        <p:spPr/>
        <p:txBody>
          <a:bodyPr/>
          <a:lstStyle/>
          <a:p>
            <a:fld id="{31C6BC0F-0856-9B47-A36A-1E74606977D8}" type="slidenum">
              <a:rPr lang="tr-TR" altLang="tr-TR" smtClean="0"/>
              <a:pPr/>
              <a:t>17</a:t>
            </a:fld>
            <a:endParaRPr lang="tr-TR" altLang="tr-TR"/>
          </a:p>
        </p:txBody>
      </p:sp>
      <p:pic>
        <p:nvPicPr>
          <p:cNvPr id="4" name="Resim 3" descr="metin içeren bir resim&#10;&#10;Açıklama otomatik olarak oluşturuldu">
            <a:extLst>
              <a:ext uri="{FF2B5EF4-FFF2-40B4-BE49-F238E27FC236}">
                <a16:creationId xmlns:a16="http://schemas.microsoft.com/office/drawing/2014/main" id="{1DD0E44B-96FE-2948-BF93-EA2C566C9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105"/>
            <a:ext cx="9144000" cy="6523789"/>
          </a:xfrm>
          <a:prstGeom prst="rect">
            <a:avLst/>
          </a:prstGeom>
        </p:spPr>
      </p:pic>
    </p:spTree>
    <p:extLst>
      <p:ext uri="{BB962C8B-B14F-4D97-AF65-F5344CB8AC3E}">
        <p14:creationId xmlns:p14="http://schemas.microsoft.com/office/powerpoint/2010/main" val="2480018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9EB1E9CB-719E-2240-B193-9659EE84EAAA}"/>
              </a:ext>
            </a:extLst>
          </p:cNvPr>
          <p:cNvSpPr>
            <a:spLocks noGrp="1"/>
          </p:cNvSpPr>
          <p:nvPr>
            <p:ph type="sldNum" sz="quarter" idx="12"/>
          </p:nvPr>
        </p:nvSpPr>
        <p:spPr/>
        <p:txBody>
          <a:bodyPr/>
          <a:lstStyle/>
          <a:p>
            <a:fld id="{31C6BC0F-0856-9B47-A36A-1E74606977D8}" type="slidenum">
              <a:rPr lang="tr-TR" altLang="tr-TR" smtClean="0"/>
              <a:pPr/>
              <a:t>18</a:t>
            </a:fld>
            <a:endParaRPr lang="tr-TR" altLang="tr-TR"/>
          </a:p>
        </p:txBody>
      </p:sp>
      <p:pic>
        <p:nvPicPr>
          <p:cNvPr id="68610" name="Picture 2">
            <a:extLst>
              <a:ext uri="{FF2B5EF4-FFF2-40B4-BE49-F238E27FC236}">
                <a16:creationId xmlns:a16="http://schemas.microsoft.com/office/drawing/2014/main" id="{9C7FC111-EA35-154C-92D1-70DE54790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533400"/>
            <a:ext cx="90043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62E873-E188-F245-BFC5-F84879C96CCD}"/>
              </a:ext>
            </a:extLst>
          </p:cNvPr>
          <p:cNvSpPr>
            <a:spLocks noGrp="1"/>
          </p:cNvSpPr>
          <p:nvPr>
            <p:ph type="title"/>
          </p:nvPr>
        </p:nvSpPr>
        <p:spPr>
          <a:xfrm>
            <a:off x="628650" y="365127"/>
            <a:ext cx="7886700" cy="1158874"/>
          </a:xfrm>
        </p:spPr>
        <p:txBody>
          <a:bodyPr/>
          <a:lstStyle/>
          <a:p>
            <a:pPr algn="ctr"/>
            <a:r>
              <a:rPr lang="tr-TR" b="1" dirty="0">
                <a:solidFill>
                  <a:srgbClr val="FF0000"/>
                </a:solidFill>
              </a:rPr>
              <a:t>Mineraller</a:t>
            </a:r>
          </a:p>
        </p:txBody>
      </p:sp>
      <p:sp>
        <p:nvSpPr>
          <p:cNvPr id="3" name="İçerik Yer Tutucusu 2">
            <a:extLst>
              <a:ext uri="{FF2B5EF4-FFF2-40B4-BE49-F238E27FC236}">
                <a16:creationId xmlns:a16="http://schemas.microsoft.com/office/drawing/2014/main" id="{F1AFA769-EE72-794D-AE7D-D3488FC321C2}"/>
              </a:ext>
            </a:extLst>
          </p:cNvPr>
          <p:cNvSpPr>
            <a:spLocks noGrp="1"/>
          </p:cNvSpPr>
          <p:nvPr>
            <p:ph idx="1"/>
          </p:nvPr>
        </p:nvSpPr>
        <p:spPr>
          <a:xfrm>
            <a:off x="762000" y="1524001"/>
            <a:ext cx="7886700" cy="4351338"/>
          </a:xfrm>
        </p:spPr>
        <p:txBody>
          <a:bodyPr>
            <a:normAutofit lnSpcReduction="10000"/>
          </a:bodyPr>
          <a:lstStyle/>
          <a:p>
            <a:pPr marL="0" indent="0" algn="just">
              <a:lnSpc>
                <a:spcPct val="150000"/>
              </a:lnSpc>
              <a:buNone/>
            </a:pPr>
            <a:r>
              <a:rPr lang="tr-TR" sz="2400" b="1" u="sng" dirty="0">
                <a:solidFill>
                  <a:srgbClr val="7030A0"/>
                </a:solidFill>
              </a:rPr>
              <a:t>İnsan vücudunda bulunan minerallerin bazı önemli fonksiyonları:</a:t>
            </a:r>
          </a:p>
          <a:p>
            <a:pPr algn="just">
              <a:lnSpc>
                <a:spcPct val="150000"/>
              </a:lnSpc>
            </a:pPr>
            <a:r>
              <a:rPr lang="tr-TR" sz="2400" dirty="0"/>
              <a:t>Vitamin ve hormon gibi moleküllerin yapısına katılır.</a:t>
            </a:r>
          </a:p>
          <a:p>
            <a:pPr algn="just">
              <a:lnSpc>
                <a:spcPct val="150000"/>
              </a:lnSpc>
            </a:pPr>
            <a:r>
              <a:rPr lang="tr-TR" sz="2400" dirty="0"/>
              <a:t>Kanın </a:t>
            </a:r>
            <a:r>
              <a:rPr lang="tr-TR" sz="2400" dirty="0" err="1"/>
              <a:t>ozmotik</a:t>
            </a:r>
            <a:r>
              <a:rPr lang="tr-TR" sz="2400" dirty="0"/>
              <a:t> basıncının ayarlanmasında görev yapar.</a:t>
            </a:r>
          </a:p>
          <a:p>
            <a:pPr algn="just">
              <a:lnSpc>
                <a:spcPct val="150000"/>
              </a:lnSpc>
            </a:pPr>
            <a:r>
              <a:rPr lang="tr-TR" sz="2400" dirty="0"/>
              <a:t>Kas kasılmasında ve sinirlerde uyartı iletiminde rol oynar.</a:t>
            </a:r>
          </a:p>
          <a:p>
            <a:pPr algn="just">
              <a:lnSpc>
                <a:spcPct val="150000"/>
              </a:lnSpc>
            </a:pPr>
            <a:r>
              <a:rPr lang="tr-TR" sz="2400" dirty="0"/>
              <a:t>Bazı enzimlerin yapılarına katılarak katalizör görevi yapar.</a:t>
            </a:r>
          </a:p>
          <a:p>
            <a:pPr algn="just">
              <a:lnSpc>
                <a:spcPct val="150000"/>
              </a:lnSpc>
            </a:pPr>
            <a:r>
              <a:rPr lang="tr-TR" sz="2400" dirty="0"/>
              <a:t>Kemik ve diş yapısına katılıp dayanıklılık sağlar.</a:t>
            </a:r>
          </a:p>
          <a:p>
            <a:pPr marL="0" indent="0" algn="just">
              <a:buNone/>
            </a:pPr>
            <a:endParaRPr lang="tr-TR" dirty="0"/>
          </a:p>
        </p:txBody>
      </p:sp>
      <p:sp>
        <p:nvSpPr>
          <p:cNvPr id="4" name="Slayt Numarası Yer Tutucusu 3">
            <a:extLst>
              <a:ext uri="{FF2B5EF4-FFF2-40B4-BE49-F238E27FC236}">
                <a16:creationId xmlns:a16="http://schemas.microsoft.com/office/drawing/2014/main" id="{45686D63-426E-8143-9E59-A22A1EC2812E}"/>
              </a:ext>
            </a:extLst>
          </p:cNvPr>
          <p:cNvSpPr>
            <a:spLocks noGrp="1"/>
          </p:cNvSpPr>
          <p:nvPr>
            <p:ph type="sldNum" sz="quarter" idx="12"/>
          </p:nvPr>
        </p:nvSpPr>
        <p:spPr/>
        <p:txBody>
          <a:bodyPr/>
          <a:lstStyle/>
          <a:p>
            <a:fld id="{87853650-D254-9B4F-83BE-6D82B1022D3B}" type="slidenum">
              <a:rPr lang="tr-TR" altLang="tr-TR" smtClean="0"/>
              <a:pPr/>
              <a:t>19</a:t>
            </a:fld>
            <a:endParaRPr lang="tr-TR" altLang="tr-TR"/>
          </a:p>
        </p:txBody>
      </p:sp>
    </p:spTree>
    <p:extLst>
      <p:ext uri="{BB962C8B-B14F-4D97-AF65-F5344CB8AC3E}">
        <p14:creationId xmlns:p14="http://schemas.microsoft.com/office/powerpoint/2010/main" val="41652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a:extLst>
              <a:ext uri="{FF2B5EF4-FFF2-40B4-BE49-F238E27FC236}">
                <a16:creationId xmlns:a16="http://schemas.microsoft.com/office/drawing/2014/main" id="{569E6750-EFF7-3848-BDBB-BB7104FED9A5}"/>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2BCC6ED2-FF41-8D4C-B999-7908A93B4129}" type="slidenum">
              <a:rPr lang="tr-TR" altLang="tr-TR">
                <a:latin typeface="Arial" panose="020B0604020202020204" pitchFamily="34" charset="0"/>
              </a:rPr>
              <a:pPr eaLnBrk="1" hangingPunct="1"/>
              <a:t>2</a:t>
            </a:fld>
            <a:endParaRPr lang="tr-TR" altLang="tr-TR">
              <a:latin typeface="Arial" panose="020B0604020202020204" pitchFamily="34" charset="0"/>
            </a:endParaRPr>
          </a:p>
        </p:txBody>
      </p:sp>
      <p:sp>
        <p:nvSpPr>
          <p:cNvPr id="70658" name="Rectangle 2">
            <a:extLst>
              <a:ext uri="{FF2B5EF4-FFF2-40B4-BE49-F238E27FC236}">
                <a16:creationId xmlns:a16="http://schemas.microsoft.com/office/drawing/2014/main" id="{1E6F72DF-B2D4-164B-AC04-9E7E8B40F60B}"/>
              </a:ext>
            </a:extLst>
          </p:cNvPr>
          <p:cNvSpPr>
            <a:spLocks noGrp="1" noChangeArrowheads="1"/>
          </p:cNvSpPr>
          <p:nvPr>
            <p:ph type="title" idx="4294967295"/>
          </p:nvPr>
        </p:nvSpPr>
        <p:spPr>
          <a:xfrm>
            <a:off x="457200" y="457200"/>
            <a:ext cx="8229600" cy="1079500"/>
          </a:xfrm>
        </p:spPr>
        <p:txBody>
          <a:bodyPr>
            <a:normAutofit/>
          </a:bodyPr>
          <a:lstStyle/>
          <a:p>
            <a:pPr algn="ctr" eaLnBrk="1" hangingPunct="1">
              <a:lnSpc>
                <a:spcPct val="120000"/>
              </a:lnSpc>
              <a:defRPr/>
            </a:pPr>
            <a:r>
              <a:rPr lang="tr-TR" sz="3600" b="1" dirty="0">
                <a:solidFill>
                  <a:srgbClr val="FF0000"/>
                </a:solidFill>
              </a:rPr>
              <a:t>FİZYOLOJİNİN TANIMI </a:t>
            </a:r>
          </a:p>
        </p:txBody>
      </p:sp>
      <p:sp>
        <p:nvSpPr>
          <p:cNvPr id="70659" name="Rectangle 3">
            <a:extLst>
              <a:ext uri="{FF2B5EF4-FFF2-40B4-BE49-F238E27FC236}">
                <a16:creationId xmlns:a16="http://schemas.microsoft.com/office/drawing/2014/main" id="{834F5577-1B2A-0A45-B991-D6E2086F3BB7}"/>
              </a:ext>
            </a:extLst>
          </p:cNvPr>
          <p:cNvSpPr>
            <a:spLocks noGrp="1" noChangeArrowheads="1"/>
          </p:cNvSpPr>
          <p:nvPr>
            <p:ph type="body" idx="4294967295"/>
          </p:nvPr>
        </p:nvSpPr>
        <p:spPr>
          <a:xfrm>
            <a:off x="323850" y="1981200"/>
            <a:ext cx="8229600" cy="4114800"/>
          </a:xfrm>
        </p:spPr>
        <p:txBody>
          <a:bodyPr>
            <a:normAutofit/>
          </a:bodyPr>
          <a:lstStyle/>
          <a:p>
            <a:pPr algn="just">
              <a:lnSpc>
                <a:spcPct val="150000"/>
              </a:lnSpc>
              <a:defRPr/>
            </a:pPr>
            <a:r>
              <a:rPr lang="tr-TR" sz="2400" dirty="0"/>
              <a:t> </a:t>
            </a:r>
            <a:r>
              <a:rPr lang="tr-TR" sz="2400" dirty="0">
                <a:effectLst/>
              </a:rPr>
              <a:t>Fizyoloji </a:t>
            </a:r>
            <a:r>
              <a:rPr lang="tr-TR" sz="2400" dirty="0">
                <a:effectLst/>
                <a:cs typeface="Times New Roman" pitchFamily="18" charset="0"/>
              </a:rPr>
              <a:t>Yunanca </a:t>
            </a:r>
            <a:r>
              <a:rPr lang="tr-TR" sz="2400" b="1" i="1" dirty="0" err="1">
                <a:effectLst/>
                <a:cs typeface="Times New Roman" pitchFamily="18" charset="0"/>
              </a:rPr>
              <a:t>physis</a:t>
            </a:r>
            <a:r>
              <a:rPr lang="tr-TR" sz="2400" b="1" dirty="0">
                <a:effectLst/>
                <a:cs typeface="Times New Roman" pitchFamily="18" charset="0"/>
              </a:rPr>
              <a:t> </a:t>
            </a:r>
            <a:r>
              <a:rPr lang="tr-TR" sz="2400" dirty="0">
                <a:effectLst/>
                <a:cs typeface="Times New Roman" pitchFamily="18" charset="0"/>
              </a:rPr>
              <a:t>'doğa’ ve </a:t>
            </a:r>
            <a:r>
              <a:rPr lang="tr-TR" sz="2400" b="1" dirty="0">
                <a:effectLst/>
                <a:cs typeface="Times New Roman" pitchFamily="18" charset="0"/>
              </a:rPr>
              <a:t>logos </a:t>
            </a:r>
            <a:r>
              <a:rPr lang="tr-TR" sz="2400" dirty="0">
                <a:effectLst/>
                <a:cs typeface="Times New Roman" pitchFamily="18" charset="0"/>
              </a:rPr>
              <a:t>'bilim‘ kelimelerinin bir araya gelmesinden oluşmaktadır. </a:t>
            </a:r>
            <a:endParaRPr lang="tr-TR" sz="2400" dirty="0">
              <a:effectLst/>
            </a:endParaRPr>
          </a:p>
          <a:p>
            <a:pPr algn="just">
              <a:lnSpc>
                <a:spcPct val="150000"/>
              </a:lnSpc>
              <a:defRPr/>
            </a:pPr>
            <a:r>
              <a:rPr lang="tr-TR" sz="2400" dirty="0">
                <a:effectLst/>
              </a:rPr>
              <a:t>  </a:t>
            </a:r>
            <a:r>
              <a:rPr lang="tr-TR" sz="2400" dirty="0">
                <a:cs typeface="Times New Roman" pitchFamily="18" charset="0"/>
              </a:rPr>
              <a:t>Fizyolojinin ortaya çıkışı 16</a:t>
            </a:r>
            <a:r>
              <a:rPr lang="en-US" sz="2400" dirty="0">
                <a:cs typeface="Times New Roman" pitchFamily="18" charset="0"/>
              </a:rPr>
              <a:t>.</a:t>
            </a:r>
            <a:r>
              <a:rPr lang="tr-TR" sz="2400" dirty="0">
                <a:cs typeface="Times New Roman" pitchFamily="18" charset="0"/>
              </a:rPr>
              <a:t> yüzyıla dayanır. Bu yüzyılda, aynı zamanda gök bilimci ve matematikçi de olan Fransız hekim Jean</a:t>
            </a:r>
            <a:br>
              <a:rPr lang="tr-TR" sz="2400" dirty="0">
                <a:cs typeface="Times New Roman" pitchFamily="18" charset="0"/>
              </a:rPr>
            </a:br>
            <a:r>
              <a:rPr lang="tr-TR" sz="2400" dirty="0">
                <a:cs typeface="Times New Roman" pitchFamily="18" charset="0"/>
              </a:rPr>
              <a:t>FERNEL, fizyoloji alanında çalışmalar yapmış ve fizyolojinin tanımını üstlenmiştir.</a:t>
            </a:r>
          </a:p>
          <a:p>
            <a:pPr algn="just">
              <a:lnSpc>
                <a:spcPct val="150000"/>
              </a:lnSpc>
              <a:defRPr/>
            </a:pPr>
            <a:endParaRPr lang="tr-TR" sz="2400" b="1" u="sng" dirty="0">
              <a:solidFill>
                <a:srgbClr val="7030A0"/>
              </a:solidFill>
              <a:effectLst/>
            </a:endParaRPr>
          </a:p>
        </p:txBody>
      </p:sp>
    </p:spTree>
    <p:extLst>
      <p:ext uri="{BB962C8B-B14F-4D97-AF65-F5344CB8AC3E}">
        <p14:creationId xmlns:p14="http://schemas.microsoft.com/office/powerpoint/2010/main" val="3579413688"/>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2BD2BF1-79D0-B445-9762-65AD60C8B959}"/>
              </a:ext>
            </a:extLst>
          </p:cNvPr>
          <p:cNvSpPr>
            <a:spLocks noGrp="1"/>
          </p:cNvSpPr>
          <p:nvPr>
            <p:ph type="sldNum" sz="quarter" idx="12"/>
          </p:nvPr>
        </p:nvSpPr>
        <p:spPr/>
        <p:txBody>
          <a:bodyPr/>
          <a:lstStyle/>
          <a:p>
            <a:fld id="{31C6BC0F-0856-9B47-A36A-1E74606977D8}" type="slidenum">
              <a:rPr lang="tr-TR" altLang="tr-TR" smtClean="0"/>
              <a:pPr/>
              <a:t>20</a:t>
            </a:fld>
            <a:endParaRPr lang="tr-TR" altLang="tr-TR"/>
          </a:p>
        </p:txBody>
      </p:sp>
      <p:pic>
        <p:nvPicPr>
          <p:cNvPr id="69634" name="Picture 2" descr="ENERJİ ve BESİN ÖGELERİ II Vitaminler-Mineraller-Su - ppt video online indir">
            <a:extLst>
              <a:ext uri="{FF2B5EF4-FFF2-40B4-BE49-F238E27FC236}">
                <a16:creationId xmlns:a16="http://schemas.microsoft.com/office/drawing/2014/main" id="{F94C3F31-F2A6-F74E-B977-96BDB44CF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2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D9DD8F-8520-6A45-A144-B77B665B7840}"/>
              </a:ext>
            </a:extLst>
          </p:cNvPr>
          <p:cNvSpPr>
            <a:spLocks noGrp="1"/>
          </p:cNvSpPr>
          <p:nvPr>
            <p:ph type="title"/>
          </p:nvPr>
        </p:nvSpPr>
        <p:spPr>
          <a:xfrm>
            <a:off x="571500" y="377826"/>
            <a:ext cx="7886700" cy="1325563"/>
          </a:xfrm>
        </p:spPr>
        <p:txBody>
          <a:bodyPr>
            <a:normAutofit/>
          </a:bodyPr>
          <a:lstStyle/>
          <a:p>
            <a:pPr algn="ctr"/>
            <a:r>
              <a:rPr lang="tr-TR" sz="4000" b="1" dirty="0">
                <a:solidFill>
                  <a:srgbClr val="FF0000"/>
                </a:solidFill>
              </a:rPr>
              <a:t>Su</a:t>
            </a:r>
          </a:p>
        </p:txBody>
      </p:sp>
      <p:sp>
        <p:nvSpPr>
          <p:cNvPr id="3" name="İçerik Yer Tutucusu 2">
            <a:extLst>
              <a:ext uri="{FF2B5EF4-FFF2-40B4-BE49-F238E27FC236}">
                <a16:creationId xmlns:a16="http://schemas.microsoft.com/office/drawing/2014/main" id="{B0BCD388-872E-1646-9C67-3EFA29032D62}"/>
              </a:ext>
            </a:extLst>
          </p:cNvPr>
          <p:cNvSpPr>
            <a:spLocks noGrp="1"/>
          </p:cNvSpPr>
          <p:nvPr>
            <p:ph idx="1"/>
          </p:nvPr>
        </p:nvSpPr>
        <p:spPr>
          <a:xfrm>
            <a:off x="685800" y="1703389"/>
            <a:ext cx="7886700" cy="4351338"/>
          </a:xfrm>
        </p:spPr>
        <p:txBody>
          <a:bodyPr>
            <a:normAutofit/>
          </a:bodyPr>
          <a:lstStyle/>
          <a:p>
            <a:pPr algn="just">
              <a:lnSpc>
                <a:spcPct val="150000"/>
              </a:lnSpc>
            </a:pPr>
            <a:r>
              <a:rPr lang="tr-TR" sz="2400" dirty="0"/>
              <a:t>Su tüm canlıların temel maddelerinden biridir. İnsan vücudunun üçte ikisi sudur. Hücre içinde, hücreler arasında, kanda su bulunur.</a:t>
            </a:r>
          </a:p>
          <a:p>
            <a:pPr algn="just">
              <a:lnSpc>
                <a:spcPct val="150000"/>
              </a:lnSpc>
            </a:pPr>
            <a:r>
              <a:rPr lang="tr-TR" sz="2400" dirty="0"/>
              <a:t>İnsan vücudunda  % 10 su kaybedildiğinde hayati tehlike başlar. Bu kaybedilen su oranı % 20′ye ulaştığında ölüm meydana gelir.</a:t>
            </a:r>
          </a:p>
        </p:txBody>
      </p:sp>
      <p:sp>
        <p:nvSpPr>
          <p:cNvPr id="4" name="Slayt Numarası Yer Tutucusu 3">
            <a:extLst>
              <a:ext uri="{FF2B5EF4-FFF2-40B4-BE49-F238E27FC236}">
                <a16:creationId xmlns:a16="http://schemas.microsoft.com/office/drawing/2014/main" id="{B09B1F77-D015-CD4D-994D-CC6D3469B6F2}"/>
              </a:ext>
            </a:extLst>
          </p:cNvPr>
          <p:cNvSpPr>
            <a:spLocks noGrp="1"/>
          </p:cNvSpPr>
          <p:nvPr>
            <p:ph type="sldNum" sz="quarter" idx="12"/>
          </p:nvPr>
        </p:nvSpPr>
        <p:spPr/>
        <p:txBody>
          <a:bodyPr/>
          <a:lstStyle/>
          <a:p>
            <a:fld id="{87853650-D254-9B4F-83BE-6D82B1022D3B}" type="slidenum">
              <a:rPr lang="tr-TR" altLang="tr-TR" smtClean="0"/>
              <a:pPr/>
              <a:t>21</a:t>
            </a:fld>
            <a:endParaRPr lang="tr-TR" altLang="tr-TR"/>
          </a:p>
        </p:txBody>
      </p:sp>
    </p:spTree>
    <p:extLst>
      <p:ext uri="{BB962C8B-B14F-4D97-AF65-F5344CB8AC3E}">
        <p14:creationId xmlns:p14="http://schemas.microsoft.com/office/powerpoint/2010/main" val="155909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70DA5D-D28F-B846-ADAD-40825BDA6424}"/>
              </a:ext>
            </a:extLst>
          </p:cNvPr>
          <p:cNvSpPr>
            <a:spLocks noGrp="1"/>
          </p:cNvSpPr>
          <p:nvPr>
            <p:ph type="title"/>
          </p:nvPr>
        </p:nvSpPr>
        <p:spPr/>
        <p:txBody>
          <a:bodyPr/>
          <a:lstStyle/>
          <a:p>
            <a:pPr algn="ctr"/>
            <a:r>
              <a:rPr lang="tr-TR" b="1" dirty="0">
                <a:solidFill>
                  <a:srgbClr val="FF0000"/>
                </a:solidFill>
              </a:rPr>
              <a:t>Vücutta Suyun Görevleri</a:t>
            </a:r>
          </a:p>
        </p:txBody>
      </p:sp>
      <p:sp>
        <p:nvSpPr>
          <p:cNvPr id="3" name="İçerik Yer Tutucusu 2">
            <a:extLst>
              <a:ext uri="{FF2B5EF4-FFF2-40B4-BE49-F238E27FC236}">
                <a16:creationId xmlns:a16="http://schemas.microsoft.com/office/drawing/2014/main" id="{26115701-B4B3-B84C-BD00-7B14F4F2A383}"/>
              </a:ext>
            </a:extLst>
          </p:cNvPr>
          <p:cNvSpPr>
            <a:spLocks noGrp="1"/>
          </p:cNvSpPr>
          <p:nvPr>
            <p:ph idx="1"/>
          </p:nvPr>
        </p:nvSpPr>
        <p:spPr>
          <a:xfrm>
            <a:off x="628650" y="1371600"/>
            <a:ext cx="7886700" cy="4351338"/>
          </a:xfrm>
        </p:spPr>
        <p:txBody>
          <a:bodyPr>
            <a:noAutofit/>
          </a:bodyPr>
          <a:lstStyle/>
          <a:p>
            <a:pPr marL="0" indent="0" fontAlgn="base">
              <a:buNone/>
            </a:pPr>
            <a:endParaRPr lang="tr-TR" sz="2400" dirty="0"/>
          </a:p>
          <a:p>
            <a:pPr algn="just" fontAlgn="base">
              <a:lnSpc>
                <a:spcPct val="150000"/>
              </a:lnSpc>
            </a:pPr>
            <a:r>
              <a:rPr lang="tr-TR" sz="2400" dirty="0"/>
              <a:t>Çeşitli maddelerin vücutta taşınmasını sağlar.</a:t>
            </a:r>
          </a:p>
          <a:p>
            <a:pPr algn="just" fontAlgn="base">
              <a:lnSpc>
                <a:spcPct val="150000"/>
              </a:lnSpc>
            </a:pPr>
            <a:r>
              <a:rPr lang="tr-TR" sz="2400" dirty="0"/>
              <a:t>Zararlı maddelerin seyreltilmesini ve atılmasını sağlar.</a:t>
            </a:r>
          </a:p>
          <a:p>
            <a:pPr algn="just" fontAlgn="base">
              <a:lnSpc>
                <a:spcPct val="150000"/>
              </a:lnSpc>
            </a:pPr>
            <a:r>
              <a:rPr lang="tr-TR" sz="2400" dirty="0"/>
              <a:t>Fotosentez için gereklidir.</a:t>
            </a:r>
          </a:p>
          <a:p>
            <a:pPr algn="just" fontAlgn="base">
              <a:lnSpc>
                <a:spcPct val="150000"/>
              </a:lnSpc>
            </a:pPr>
            <a:r>
              <a:rPr lang="tr-TR" sz="2400" dirty="0"/>
              <a:t>Sindirimde görev alır.</a:t>
            </a:r>
          </a:p>
          <a:p>
            <a:pPr algn="just" fontAlgn="base">
              <a:lnSpc>
                <a:spcPct val="150000"/>
              </a:lnSpc>
            </a:pPr>
            <a:r>
              <a:rPr lang="tr-TR" sz="2400" dirty="0"/>
              <a:t>Vücut ısısının düzenlenmesini sağlar.</a:t>
            </a:r>
          </a:p>
          <a:p>
            <a:pPr algn="just" fontAlgn="base">
              <a:lnSpc>
                <a:spcPct val="150000"/>
              </a:lnSpc>
            </a:pPr>
            <a:r>
              <a:rPr lang="tr-TR" sz="2400" dirty="0"/>
              <a:t>Enzimlerin çalışmasını sağlar.</a:t>
            </a:r>
          </a:p>
          <a:p>
            <a:pPr algn="just" fontAlgn="base">
              <a:lnSpc>
                <a:spcPct val="150000"/>
              </a:lnSpc>
            </a:pPr>
            <a:r>
              <a:rPr lang="tr-TR" sz="2400" dirty="0"/>
              <a:t>Çözücüdür.</a:t>
            </a:r>
          </a:p>
          <a:p>
            <a:endParaRPr lang="tr-TR" sz="2400" dirty="0"/>
          </a:p>
        </p:txBody>
      </p:sp>
      <p:sp>
        <p:nvSpPr>
          <p:cNvPr id="4" name="Slayt Numarası Yer Tutucusu 3">
            <a:extLst>
              <a:ext uri="{FF2B5EF4-FFF2-40B4-BE49-F238E27FC236}">
                <a16:creationId xmlns:a16="http://schemas.microsoft.com/office/drawing/2014/main" id="{690B78DD-CA21-8649-83DD-1021C2B97260}"/>
              </a:ext>
            </a:extLst>
          </p:cNvPr>
          <p:cNvSpPr>
            <a:spLocks noGrp="1"/>
          </p:cNvSpPr>
          <p:nvPr>
            <p:ph type="sldNum" sz="quarter" idx="12"/>
          </p:nvPr>
        </p:nvSpPr>
        <p:spPr/>
        <p:txBody>
          <a:bodyPr/>
          <a:lstStyle/>
          <a:p>
            <a:fld id="{87853650-D254-9B4F-83BE-6D82B1022D3B}" type="slidenum">
              <a:rPr lang="tr-TR" altLang="tr-TR" smtClean="0"/>
              <a:pPr/>
              <a:t>22</a:t>
            </a:fld>
            <a:endParaRPr lang="tr-TR" altLang="tr-TR"/>
          </a:p>
        </p:txBody>
      </p:sp>
    </p:spTree>
    <p:extLst>
      <p:ext uri="{BB962C8B-B14F-4D97-AF65-F5344CB8AC3E}">
        <p14:creationId xmlns:p14="http://schemas.microsoft.com/office/powerpoint/2010/main" val="2330150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42D0A9-140F-C748-A051-9A59E2325511}"/>
              </a:ext>
            </a:extLst>
          </p:cNvPr>
          <p:cNvSpPr>
            <a:spLocks noGrp="1"/>
          </p:cNvSpPr>
          <p:nvPr>
            <p:ph type="title"/>
          </p:nvPr>
        </p:nvSpPr>
        <p:spPr>
          <a:xfrm>
            <a:off x="628650" y="365127"/>
            <a:ext cx="7886700" cy="1235074"/>
          </a:xfrm>
        </p:spPr>
        <p:txBody>
          <a:bodyPr/>
          <a:lstStyle/>
          <a:p>
            <a:pPr algn="ctr"/>
            <a:r>
              <a:rPr lang="tr-TR" b="1" dirty="0">
                <a:solidFill>
                  <a:srgbClr val="FF0000"/>
                </a:solidFill>
              </a:rPr>
              <a:t>Asitler ve Bazlar</a:t>
            </a:r>
          </a:p>
        </p:txBody>
      </p:sp>
      <p:sp>
        <p:nvSpPr>
          <p:cNvPr id="3" name="İçerik Yer Tutucusu 2">
            <a:extLst>
              <a:ext uri="{FF2B5EF4-FFF2-40B4-BE49-F238E27FC236}">
                <a16:creationId xmlns:a16="http://schemas.microsoft.com/office/drawing/2014/main" id="{7ACA0DDA-5873-6243-AEFC-55CD320C7B11}"/>
              </a:ext>
            </a:extLst>
          </p:cNvPr>
          <p:cNvSpPr>
            <a:spLocks noGrp="1"/>
          </p:cNvSpPr>
          <p:nvPr>
            <p:ph idx="1"/>
          </p:nvPr>
        </p:nvSpPr>
        <p:spPr>
          <a:xfrm>
            <a:off x="628650" y="1600201"/>
            <a:ext cx="7886700" cy="4351338"/>
          </a:xfrm>
        </p:spPr>
        <p:txBody>
          <a:bodyPr>
            <a:normAutofit fontScale="92500"/>
          </a:bodyPr>
          <a:lstStyle/>
          <a:p>
            <a:pPr marL="0" indent="0">
              <a:lnSpc>
                <a:spcPct val="150000"/>
              </a:lnSpc>
              <a:buNone/>
            </a:pPr>
            <a:r>
              <a:rPr lang="tr-TR" sz="2600" b="1" dirty="0">
                <a:solidFill>
                  <a:srgbClr val="0070C0"/>
                </a:solidFill>
              </a:rPr>
              <a:t>a) Asitler</a:t>
            </a:r>
            <a:br>
              <a:rPr lang="tr-TR" dirty="0"/>
            </a:br>
            <a:br>
              <a:rPr lang="tr-TR" dirty="0"/>
            </a:br>
            <a:r>
              <a:rPr lang="tr-TR" b="1" u="sng" dirty="0">
                <a:solidFill>
                  <a:srgbClr val="FF0000"/>
                </a:solidFill>
              </a:rPr>
              <a:t>Su içerisinde çözündüğünde H+(hidrojen) iyonu veren bütün bileşikler asit özelliğindedir.</a:t>
            </a:r>
            <a:br>
              <a:rPr lang="tr-TR" b="1" u="sng" dirty="0">
                <a:solidFill>
                  <a:srgbClr val="FF0000"/>
                </a:solidFill>
              </a:rPr>
            </a:br>
            <a:r>
              <a:rPr lang="tr-TR" dirty="0"/>
              <a:t>Asitler turnusol kağıdının rengini maviden kırmızıya dönüştürür.</a:t>
            </a:r>
            <a:br>
              <a:rPr lang="tr-TR" dirty="0"/>
            </a:br>
            <a:r>
              <a:rPr lang="tr-TR" dirty="0"/>
              <a:t>Yapılarında karbon içeren asitlerin çoğu organik asittir.</a:t>
            </a:r>
            <a:br>
              <a:rPr lang="tr-TR" dirty="0"/>
            </a:br>
            <a:r>
              <a:rPr lang="tr-TR" dirty="0"/>
              <a:t>Laktik asit (CH3-CHOH-COOH) ; organik </a:t>
            </a:r>
            <a:r>
              <a:rPr lang="tr-TR" dirty="0" err="1"/>
              <a:t>asite</a:t>
            </a:r>
            <a:r>
              <a:rPr lang="tr-TR" dirty="0"/>
              <a:t>, hidroklorik asit(HCI) ise inorganik </a:t>
            </a:r>
            <a:r>
              <a:rPr lang="tr-TR" dirty="0" err="1"/>
              <a:t>asite</a:t>
            </a:r>
            <a:r>
              <a:rPr lang="tr-TR" dirty="0"/>
              <a:t> örnek verilebilir.</a:t>
            </a:r>
            <a:br>
              <a:rPr lang="tr-TR" dirty="0"/>
            </a:br>
            <a:r>
              <a:rPr lang="tr-TR" dirty="0"/>
              <a:t>Ayrıca asitler ayıraç olarak kullanılır.(=Nitrik asit protein ayıracı olarak kullanılır)</a:t>
            </a:r>
          </a:p>
        </p:txBody>
      </p:sp>
      <p:sp>
        <p:nvSpPr>
          <p:cNvPr id="4" name="Slayt Numarası Yer Tutucusu 3">
            <a:extLst>
              <a:ext uri="{FF2B5EF4-FFF2-40B4-BE49-F238E27FC236}">
                <a16:creationId xmlns:a16="http://schemas.microsoft.com/office/drawing/2014/main" id="{DE435C37-B25A-7243-B37A-197627C71B2D}"/>
              </a:ext>
            </a:extLst>
          </p:cNvPr>
          <p:cNvSpPr>
            <a:spLocks noGrp="1"/>
          </p:cNvSpPr>
          <p:nvPr>
            <p:ph type="sldNum" sz="quarter" idx="12"/>
          </p:nvPr>
        </p:nvSpPr>
        <p:spPr/>
        <p:txBody>
          <a:bodyPr/>
          <a:lstStyle/>
          <a:p>
            <a:fld id="{87853650-D254-9B4F-83BE-6D82B1022D3B}" type="slidenum">
              <a:rPr lang="tr-TR" altLang="tr-TR" smtClean="0"/>
              <a:pPr/>
              <a:t>23</a:t>
            </a:fld>
            <a:endParaRPr lang="tr-TR" altLang="tr-TR"/>
          </a:p>
        </p:txBody>
      </p:sp>
    </p:spTree>
    <p:extLst>
      <p:ext uri="{BB962C8B-B14F-4D97-AF65-F5344CB8AC3E}">
        <p14:creationId xmlns:p14="http://schemas.microsoft.com/office/powerpoint/2010/main" val="937287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74433F-D7B5-5C45-AE26-D1F0B41432B3}"/>
              </a:ext>
            </a:extLst>
          </p:cNvPr>
          <p:cNvSpPr>
            <a:spLocks noGrp="1"/>
          </p:cNvSpPr>
          <p:nvPr>
            <p:ph type="title"/>
          </p:nvPr>
        </p:nvSpPr>
        <p:spPr/>
        <p:txBody>
          <a:bodyPr/>
          <a:lstStyle/>
          <a:p>
            <a:pPr algn="ctr"/>
            <a:r>
              <a:rPr lang="tr-TR" b="1" dirty="0">
                <a:solidFill>
                  <a:srgbClr val="FF0000"/>
                </a:solidFill>
              </a:rPr>
              <a:t>Asitler ve Bazlar</a:t>
            </a:r>
          </a:p>
        </p:txBody>
      </p:sp>
      <p:sp>
        <p:nvSpPr>
          <p:cNvPr id="3" name="İçerik Yer Tutucusu 2">
            <a:extLst>
              <a:ext uri="{FF2B5EF4-FFF2-40B4-BE49-F238E27FC236}">
                <a16:creationId xmlns:a16="http://schemas.microsoft.com/office/drawing/2014/main" id="{9B7EDD99-A611-1447-9DD8-71E1BF72B352}"/>
              </a:ext>
            </a:extLst>
          </p:cNvPr>
          <p:cNvSpPr>
            <a:spLocks noGrp="1"/>
          </p:cNvSpPr>
          <p:nvPr>
            <p:ph idx="1"/>
          </p:nvPr>
        </p:nvSpPr>
        <p:spPr/>
        <p:txBody>
          <a:bodyPr/>
          <a:lstStyle/>
          <a:p>
            <a:pPr marL="0" indent="0">
              <a:buNone/>
            </a:pPr>
            <a:r>
              <a:rPr lang="tr-TR" b="1" dirty="0">
                <a:solidFill>
                  <a:srgbClr val="0070C0"/>
                </a:solidFill>
              </a:rPr>
              <a:t>b) Bazlar</a:t>
            </a:r>
          </a:p>
          <a:p>
            <a:pPr algn="just">
              <a:lnSpc>
                <a:spcPct val="150000"/>
              </a:lnSpc>
            </a:pPr>
            <a:r>
              <a:rPr lang="tr-TR" sz="2000" b="1" dirty="0">
                <a:solidFill>
                  <a:srgbClr val="FF0000"/>
                </a:solidFill>
              </a:rPr>
              <a:t>Suda çözündüğü zaman hidroksil iyonu (OH-) veren bileşikler bazik özellik gösterir. </a:t>
            </a:r>
          </a:p>
          <a:p>
            <a:pPr algn="just">
              <a:lnSpc>
                <a:spcPct val="150000"/>
              </a:lnSpc>
            </a:pPr>
            <a:r>
              <a:rPr lang="tr-TR" sz="2000" dirty="0"/>
              <a:t>Yapılarında genellikle </a:t>
            </a:r>
            <a:r>
              <a:rPr lang="tr-TR" sz="2000" dirty="0" err="1"/>
              <a:t>karbon,azot</a:t>
            </a:r>
            <a:r>
              <a:rPr lang="tr-TR" sz="2000" dirty="0"/>
              <a:t> bulunduran bazlar organik </a:t>
            </a:r>
            <a:r>
              <a:rPr lang="tr-TR" sz="2000" dirty="0" err="1"/>
              <a:t>bazlardır.Metilamin</a:t>
            </a:r>
            <a:r>
              <a:rPr lang="tr-TR" sz="2000" dirty="0"/>
              <a:t> (CH3NH2) organik </a:t>
            </a:r>
            <a:r>
              <a:rPr lang="tr-TR" sz="2000" dirty="0" err="1"/>
              <a:t>baza;sodyum</a:t>
            </a:r>
            <a:r>
              <a:rPr lang="tr-TR" sz="2000" dirty="0"/>
              <a:t> hidroksit(</a:t>
            </a:r>
            <a:r>
              <a:rPr lang="tr-TR" sz="2000" dirty="0" err="1"/>
              <a:t>NaOH</a:t>
            </a:r>
            <a:r>
              <a:rPr lang="tr-TR" sz="2000" dirty="0"/>
              <a:t>),potasyum hidroksit (KOH) gibi bazlar ise inorganik bazlara örnek verilebilir.</a:t>
            </a:r>
            <a:br>
              <a:rPr lang="tr-TR" sz="2400" dirty="0"/>
            </a:br>
            <a:endParaRPr lang="tr-TR" sz="2400" dirty="0"/>
          </a:p>
        </p:txBody>
      </p:sp>
      <p:sp>
        <p:nvSpPr>
          <p:cNvPr id="4" name="Slayt Numarası Yer Tutucusu 3">
            <a:extLst>
              <a:ext uri="{FF2B5EF4-FFF2-40B4-BE49-F238E27FC236}">
                <a16:creationId xmlns:a16="http://schemas.microsoft.com/office/drawing/2014/main" id="{33E170B5-CAFB-924D-8BAB-585081CCBDA6}"/>
              </a:ext>
            </a:extLst>
          </p:cNvPr>
          <p:cNvSpPr>
            <a:spLocks noGrp="1"/>
          </p:cNvSpPr>
          <p:nvPr>
            <p:ph type="sldNum" sz="quarter" idx="12"/>
          </p:nvPr>
        </p:nvSpPr>
        <p:spPr/>
        <p:txBody>
          <a:bodyPr/>
          <a:lstStyle/>
          <a:p>
            <a:fld id="{87853650-D254-9B4F-83BE-6D82B1022D3B}" type="slidenum">
              <a:rPr lang="tr-TR" altLang="tr-TR" smtClean="0"/>
              <a:pPr/>
              <a:t>24</a:t>
            </a:fld>
            <a:endParaRPr lang="tr-TR" altLang="tr-TR"/>
          </a:p>
        </p:txBody>
      </p:sp>
    </p:spTree>
    <p:extLst>
      <p:ext uri="{BB962C8B-B14F-4D97-AF65-F5344CB8AC3E}">
        <p14:creationId xmlns:p14="http://schemas.microsoft.com/office/powerpoint/2010/main" val="383669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27CDA6D-A37D-5141-8286-FC1B7D64B7F0}"/>
              </a:ext>
            </a:extLst>
          </p:cNvPr>
          <p:cNvSpPr>
            <a:spLocks noGrp="1"/>
          </p:cNvSpPr>
          <p:nvPr>
            <p:ph type="sldNum" sz="quarter" idx="12"/>
          </p:nvPr>
        </p:nvSpPr>
        <p:spPr/>
        <p:txBody>
          <a:bodyPr/>
          <a:lstStyle/>
          <a:p>
            <a:fld id="{87853650-D254-9B4F-83BE-6D82B1022D3B}" type="slidenum">
              <a:rPr lang="tr-TR" altLang="tr-TR" smtClean="0"/>
              <a:pPr/>
              <a:t>25</a:t>
            </a:fld>
            <a:endParaRPr lang="tr-TR" altLang="tr-TR"/>
          </a:p>
        </p:txBody>
      </p:sp>
      <p:pic>
        <p:nvPicPr>
          <p:cNvPr id="105474" name="Picture 2" descr="The Human Digestive Tract pH Range Diagram – Allegany Nutrition">
            <a:extLst>
              <a:ext uri="{FF2B5EF4-FFF2-40B4-BE49-F238E27FC236}">
                <a16:creationId xmlns:a16="http://schemas.microsoft.com/office/drawing/2014/main" id="{5E0432BB-DF8F-3C47-B9D8-8E2E82590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29817"/>
            <a:ext cx="4495800" cy="530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20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F03EC-0B7D-A343-BC04-A20EDC0F6ED1}"/>
              </a:ext>
            </a:extLst>
          </p:cNvPr>
          <p:cNvSpPr>
            <a:spLocks noGrp="1"/>
          </p:cNvSpPr>
          <p:nvPr>
            <p:ph type="title"/>
          </p:nvPr>
        </p:nvSpPr>
        <p:spPr/>
        <p:txBody>
          <a:bodyPr/>
          <a:lstStyle/>
          <a:p>
            <a:pPr algn="ctr"/>
            <a:r>
              <a:rPr lang="tr-TR" b="1" dirty="0">
                <a:solidFill>
                  <a:srgbClr val="FF0000"/>
                </a:solidFill>
              </a:rPr>
              <a:t>Organik Bileşenler</a:t>
            </a:r>
          </a:p>
        </p:txBody>
      </p:sp>
      <p:sp>
        <p:nvSpPr>
          <p:cNvPr id="3" name="İçerik Yer Tutucusu 2">
            <a:extLst>
              <a:ext uri="{FF2B5EF4-FFF2-40B4-BE49-F238E27FC236}">
                <a16:creationId xmlns:a16="http://schemas.microsoft.com/office/drawing/2014/main" id="{EA3BD150-8525-054F-BFAF-48830BADBF43}"/>
              </a:ext>
            </a:extLst>
          </p:cNvPr>
          <p:cNvSpPr>
            <a:spLocks noGrp="1"/>
          </p:cNvSpPr>
          <p:nvPr>
            <p:ph idx="1"/>
          </p:nvPr>
        </p:nvSpPr>
        <p:spPr/>
        <p:txBody>
          <a:bodyPr>
            <a:normAutofit/>
          </a:bodyPr>
          <a:lstStyle/>
          <a:p>
            <a:pPr marL="0" indent="0">
              <a:buNone/>
            </a:pPr>
            <a:r>
              <a:rPr lang="tr-TR" sz="2800" dirty="0">
                <a:solidFill>
                  <a:srgbClr val="0070C0"/>
                </a:solidFill>
              </a:rPr>
              <a:t>Organik bileşiklere </a:t>
            </a:r>
          </a:p>
          <a:p>
            <a:r>
              <a:rPr lang="tr-TR" sz="2800" dirty="0">
                <a:solidFill>
                  <a:srgbClr val="0070C0"/>
                </a:solidFill>
              </a:rPr>
              <a:t>Karbonhidratlar, </a:t>
            </a:r>
          </a:p>
          <a:p>
            <a:r>
              <a:rPr lang="tr-TR" sz="2800" dirty="0">
                <a:solidFill>
                  <a:srgbClr val="0070C0"/>
                </a:solidFill>
              </a:rPr>
              <a:t>yağlar, </a:t>
            </a:r>
          </a:p>
          <a:p>
            <a:r>
              <a:rPr lang="tr-TR" sz="2800" dirty="0">
                <a:solidFill>
                  <a:srgbClr val="0070C0"/>
                </a:solidFill>
              </a:rPr>
              <a:t>proteinler, </a:t>
            </a:r>
          </a:p>
          <a:p>
            <a:r>
              <a:rPr lang="tr-TR" sz="2800" dirty="0">
                <a:solidFill>
                  <a:srgbClr val="0070C0"/>
                </a:solidFill>
              </a:rPr>
              <a:t>vitaminler, </a:t>
            </a:r>
          </a:p>
          <a:p>
            <a:r>
              <a:rPr lang="tr-TR" sz="2800" dirty="0">
                <a:solidFill>
                  <a:srgbClr val="0070C0"/>
                </a:solidFill>
              </a:rPr>
              <a:t>nükleik asitler, </a:t>
            </a:r>
          </a:p>
          <a:p>
            <a:r>
              <a:rPr lang="tr-TR" sz="2800" dirty="0">
                <a:solidFill>
                  <a:srgbClr val="0070C0"/>
                </a:solidFill>
              </a:rPr>
              <a:t>ATP ve </a:t>
            </a:r>
          </a:p>
          <a:p>
            <a:r>
              <a:rPr lang="tr-TR" sz="2800" dirty="0">
                <a:solidFill>
                  <a:srgbClr val="0070C0"/>
                </a:solidFill>
              </a:rPr>
              <a:t>enzimler örnek verilebilir.</a:t>
            </a:r>
          </a:p>
        </p:txBody>
      </p:sp>
      <p:sp>
        <p:nvSpPr>
          <p:cNvPr id="4" name="Slayt Numarası Yer Tutucusu 3">
            <a:extLst>
              <a:ext uri="{FF2B5EF4-FFF2-40B4-BE49-F238E27FC236}">
                <a16:creationId xmlns:a16="http://schemas.microsoft.com/office/drawing/2014/main" id="{5BFB4102-F2C0-E14F-BF77-27B0437A22CA}"/>
              </a:ext>
            </a:extLst>
          </p:cNvPr>
          <p:cNvSpPr>
            <a:spLocks noGrp="1"/>
          </p:cNvSpPr>
          <p:nvPr>
            <p:ph type="sldNum" sz="quarter" idx="12"/>
          </p:nvPr>
        </p:nvSpPr>
        <p:spPr/>
        <p:txBody>
          <a:bodyPr/>
          <a:lstStyle/>
          <a:p>
            <a:fld id="{87853650-D254-9B4F-83BE-6D82B1022D3B}" type="slidenum">
              <a:rPr lang="tr-TR" altLang="tr-TR" smtClean="0"/>
              <a:pPr/>
              <a:t>26</a:t>
            </a:fld>
            <a:endParaRPr lang="tr-TR" altLang="tr-TR"/>
          </a:p>
        </p:txBody>
      </p:sp>
    </p:spTree>
    <p:extLst>
      <p:ext uri="{BB962C8B-B14F-4D97-AF65-F5344CB8AC3E}">
        <p14:creationId xmlns:p14="http://schemas.microsoft.com/office/powerpoint/2010/main" val="401258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3AB9DCF-2C2B-9F47-A2D1-10BEC17AF484}"/>
              </a:ext>
            </a:extLst>
          </p:cNvPr>
          <p:cNvSpPr>
            <a:spLocks noGrp="1"/>
          </p:cNvSpPr>
          <p:nvPr>
            <p:ph type="sldNum" sz="quarter" idx="12"/>
          </p:nvPr>
        </p:nvSpPr>
        <p:spPr/>
        <p:txBody>
          <a:bodyPr/>
          <a:lstStyle/>
          <a:p>
            <a:fld id="{87853650-D254-9B4F-83BE-6D82B1022D3B}" type="slidenum">
              <a:rPr lang="tr-TR" altLang="tr-TR" smtClean="0"/>
              <a:pPr/>
              <a:t>27</a:t>
            </a:fld>
            <a:endParaRPr lang="tr-TR" altLang="tr-TR"/>
          </a:p>
        </p:txBody>
      </p:sp>
      <p:pic>
        <p:nvPicPr>
          <p:cNvPr id="5" name="Picture 2" descr="Kaynak Kitaplar. BESİN KİMYASI Prof.Dr. Halit KESKİN İstanbul Üniversitesi  Yayınları-İstanbul - PDF Free Download">
            <a:extLst>
              <a:ext uri="{FF2B5EF4-FFF2-40B4-BE49-F238E27FC236}">
                <a16:creationId xmlns:a16="http://schemas.microsoft.com/office/drawing/2014/main" id="{254322CC-8E6E-A142-8D5A-5AB06887B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4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F4496D-ABF8-3A45-91EB-ACE871538B14}"/>
              </a:ext>
            </a:extLst>
          </p:cNvPr>
          <p:cNvSpPr>
            <a:spLocks noGrp="1"/>
          </p:cNvSpPr>
          <p:nvPr>
            <p:ph type="title"/>
          </p:nvPr>
        </p:nvSpPr>
        <p:spPr>
          <a:xfrm>
            <a:off x="628650" y="365127"/>
            <a:ext cx="7886700" cy="1158874"/>
          </a:xfrm>
        </p:spPr>
        <p:txBody>
          <a:bodyPr/>
          <a:lstStyle/>
          <a:p>
            <a:pPr algn="ctr"/>
            <a:r>
              <a:rPr lang="tr-TR" b="1" dirty="0">
                <a:solidFill>
                  <a:srgbClr val="FF0000"/>
                </a:solidFill>
              </a:rPr>
              <a:t>1) KARBOHİDRATLAR</a:t>
            </a:r>
          </a:p>
        </p:txBody>
      </p:sp>
      <p:sp>
        <p:nvSpPr>
          <p:cNvPr id="3" name="İçerik Yer Tutucusu 2">
            <a:extLst>
              <a:ext uri="{FF2B5EF4-FFF2-40B4-BE49-F238E27FC236}">
                <a16:creationId xmlns:a16="http://schemas.microsoft.com/office/drawing/2014/main" id="{A58E59F0-D898-5044-A3F6-1B394809C4DC}"/>
              </a:ext>
            </a:extLst>
          </p:cNvPr>
          <p:cNvSpPr>
            <a:spLocks noGrp="1"/>
          </p:cNvSpPr>
          <p:nvPr>
            <p:ph idx="1"/>
          </p:nvPr>
        </p:nvSpPr>
        <p:spPr>
          <a:xfrm>
            <a:off x="666750" y="1763714"/>
            <a:ext cx="7886700" cy="4351338"/>
          </a:xfrm>
        </p:spPr>
        <p:txBody>
          <a:bodyPr>
            <a:normAutofit/>
          </a:bodyPr>
          <a:lstStyle/>
          <a:p>
            <a:pPr algn="just" fontAlgn="base">
              <a:lnSpc>
                <a:spcPct val="150000"/>
              </a:lnSpc>
            </a:pPr>
            <a:r>
              <a:rPr lang="tr-TR" sz="2400" dirty="0"/>
              <a:t>Karbonhidratların bileşiminde karbon (C), hidrojen (H) ve oksijen (O) elementleri bulunur.</a:t>
            </a:r>
          </a:p>
          <a:p>
            <a:pPr algn="just" fontAlgn="base">
              <a:lnSpc>
                <a:spcPct val="150000"/>
              </a:lnSpc>
            </a:pPr>
            <a:r>
              <a:rPr lang="tr-TR" sz="2400" dirty="0"/>
              <a:t>Karbonhidratların molekül formülü genel olarak CH2O’nun katları şeklinde ifade edilir.</a:t>
            </a:r>
          </a:p>
          <a:p>
            <a:pPr algn="just" fontAlgn="base">
              <a:lnSpc>
                <a:spcPct val="150000"/>
              </a:lnSpc>
            </a:pPr>
            <a:r>
              <a:rPr lang="tr-TR" sz="2400" dirty="0"/>
              <a:t>Canlılar, enerji elde etmek amacıyla öncelikli olarak karbonhidratları kullanır. Bunun yanı sıra yapı maddesi olarak da görev yapar.</a:t>
            </a:r>
          </a:p>
          <a:p>
            <a:pPr marL="0" indent="0">
              <a:buNone/>
            </a:pPr>
            <a:endParaRPr lang="tr-TR" dirty="0"/>
          </a:p>
        </p:txBody>
      </p:sp>
      <p:sp>
        <p:nvSpPr>
          <p:cNvPr id="4" name="Slayt Numarası Yer Tutucusu 3">
            <a:extLst>
              <a:ext uri="{FF2B5EF4-FFF2-40B4-BE49-F238E27FC236}">
                <a16:creationId xmlns:a16="http://schemas.microsoft.com/office/drawing/2014/main" id="{AAD62BF4-91AC-C74D-AC51-1BBA5237BBCA}"/>
              </a:ext>
            </a:extLst>
          </p:cNvPr>
          <p:cNvSpPr>
            <a:spLocks noGrp="1"/>
          </p:cNvSpPr>
          <p:nvPr>
            <p:ph type="sldNum" sz="quarter" idx="12"/>
          </p:nvPr>
        </p:nvSpPr>
        <p:spPr/>
        <p:txBody>
          <a:bodyPr/>
          <a:lstStyle/>
          <a:p>
            <a:fld id="{87853650-D254-9B4F-83BE-6D82B1022D3B}" type="slidenum">
              <a:rPr lang="tr-TR" altLang="tr-TR" smtClean="0"/>
              <a:pPr/>
              <a:t>28</a:t>
            </a:fld>
            <a:endParaRPr lang="tr-TR" altLang="tr-TR"/>
          </a:p>
        </p:txBody>
      </p:sp>
    </p:spTree>
    <p:extLst>
      <p:ext uri="{BB962C8B-B14F-4D97-AF65-F5344CB8AC3E}">
        <p14:creationId xmlns:p14="http://schemas.microsoft.com/office/powerpoint/2010/main" val="905607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47C302-C03E-2143-B743-A1670094D27C}"/>
              </a:ext>
            </a:extLst>
          </p:cNvPr>
          <p:cNvSpPr>
            <a:spLocks noGrp="1"/>
          </p:cNvSpPr>
          <p:nvPr>
            <p:ph type="title"/>
          </p:nvPr>
        </p:nvSpPr>
        <p:spPr/>
        <p:txBody>
          <a:bodyPr/>
          <a:lstStyle/>
          <a:p>
            <a:pPr algn="ctr"/>
            <a:r>
              <a:rPr lang="tr-TR" b="1" dirty="0">
                <a:solidFill>
                  <a:srgbClr val="FF0000"/>
                </a:solidFill>
              </a:rPr>
              <a:t>1) KARBOHİDRATLAR</a:t>
            </a:r>
            <a:endParaRPr lang="tr-TR" dirty="0"/>
          </a:p>
        </p:txBody>
      </p:sp>
      <p:sp>
        <p:nvSpPr>
          <p:cNvPr id="3" name="İçerik Yer Tutucusu 2">
            <a:extLst>
              <a:ext uri="{FF2B5EF4-FFF2-40B4-BE49-F238E27FC236}">
                <a16:creationId xmlns:a16="http://schemas.microsoft.com/office/drawing/2014/main" id="{12C1DD07-2811-C948-A2F1-480A14FE3AE5}"/>
              </a:ext>
            </a:extLst>
          </p:cNvPr>
          <p:cNvSpPr>
            <a:spLocks noGrp="1"/>
          </p:cNvSpPr>
          <p:nvPr>
            <p:ph idx="1"/>
          </p:nvPr>
        </p:nvSpPr>
        <p:spPr/>
        <p:txBody>
          <a:bodyPr/>
          <a:lstStyle/>
          <a:p>
            <a:pPr algn="just" fontAlgn="base">
              <a:lnSpc>
                <a:spcPct val="150000"/>
              </a:lnSpc>
            </a:pPr>
            <a:r>
              <a:rPr lang="tr-TR" sz="2400" b="1" u="sng" dirty="0">
                <a:solidFill>
                  <a:srgbClr val="7030A0"/>
                </a:solidFill>
              </a:rPr>
              <a:t>DNA, RNA ve ATP gibi moleküllerin yapısına katılır.</a:t>
            </a:r>
          </a:p>
          <a:p>
            <a:pPr algn="just" fontAlgn="base">
              <a:lnSpc>
                <a:spcPct val="150000"/>
              </a:lnSpc>
            </a:pPr>
            <a:r>
              <a:rPr lang="tr-TR" sz="2400" dirty="0"/>
              <a:t>Hücre zarı ve bitkisel organizmalardaki hücre çeperi gibi yapılar, farklı tipte karbonhidratlara sahiptir.</a:t>
            </a:r>
          </a:p>
          <a:p>
            <a:pPr algn="just" fontAlgn="base">
              <a:lnSpc>
                <a:spcPct val="150000"/>
              </a:lnSpc>
            </a:pPr>
            <a:r>
              <a:rPr lang="tr-TR" sz="2400" dirty="0"/>
              <a:t>Tahıllar (buğday, yulaf, pirinç, arpa vs.), patates, şeker pancarı, sebzeler ve meyveler karbonhidrat bakımından zengin besinlerdir</a:t>
            </a:r>
          </a:p>
          <a:p>
            <a:endParaRPr lang="tr-TR" dirty="0"/>
          </a:p>
        </p:txBody>
      </p:sp>
      <p:sp>
        <p:nvSpPr>
          <p:cNvPr id="4" name="Slayt Numarası Yer Tutucusu 3">
            <a:extLst>
              <a:ext uri="{FF2B5EF4-FFF2-40B4-BE49-F238E27FC236}">
                <a16:creationId xmlns:a16="http://schemas.microsoft.com/office/drawing/2014/main" id="{2A53333F-28F8-E044-8940-6658AC3DA26A}"/>
              </a:ext>
            </a:extLst>
          </p:cNvPr>
          <p:cNvSpPr>
            <a:spLocks noGrp="1"/>
          </p:cNvSpPr>
          <p:nvPr>
            <p:ph type="sldNum" sz="quarter" idx="12"/>
          </p:nvPr>
        </p:nvSpPr>
        <p:spPr/>
        <p:txBody>
          <a:bodyPr/>
          <a:lstStyle/>
          <a:p>
            <a:fld id="{87853650-D254-9B4F-83BE-6D82B1022D3B}" type="slidenum">
              <a:rPr lang="tr-TR" altLang="tr-TR" smtClean="0"/>
              <a:pPr/>
              <a:t>29</a:t>
            </a:fld>
            <a:endParaRPr lang="tr-TR" altLang="tr-TR"/>
          </a:p>
        </p:txBody>
      </p:sp>
    </p:spTree>
    <p:extLst>
      <p:ext uri="{BB962C8B-B14F-4D97-AF65-F5344CB8AC3E}">
        <p14:creationId xmlns:p14="http://schemas.microsoft.com/office/powerpoint/2010/main" val="649134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59565CE-C5A0-1F4C-BD21-35B79AE32D03}"/>
              </a:ext>
            </a:extLst>
          </p:cNvPr>
          <p:cNvSpPr>
            <a:spLocks noGrp="1"/>
          </p:cNvSpPr>
          <p:nvPr>
            <p:ph type="sldNum" sz="quarter" idx="12"/>
          </p:nvPr>
        </p:nvSpPr>
        <p:spPr>
          <a:xfrm>
            <a:off x="6771054" y="6324600"/>
            <a:ext cx="2057400" cy="365125"/>
          </a:xfrm>
        </p:spPr>
        <p:txBody>
          <a:bodyPr/>
          <a:lstStyle/>
          <a:p>
            <a:fld id="{31C6BC0F-0856-9B47-A36A-1E74606977D8}" type="slidenum">
              <a:rPr lang="tr-TR" altLang="tr-TR" smtClean="0"/>
              <a:pPr/>
              <a:t>3</a:t>
            </a:fld>
            <a:endParaRPr lang="tr-TR" altLang="tr-TR"/>
          </a:p>
        </p:txBody>
      </p:sp>
      <p:pic>
        <p:nvPicPr>
          <p:cNvPr id="100354" name="Picture 2" descr="First lines of physiology : Haller, Albrecht von, 1708-1777 : Free  Download, Borrow, and Streaming : Internet Archive">
            <a:extLst>
              <a:ext uri="{FF2B5EF4-FFF2-40B4-BE49-F238E27FC236}">
                <a16:creationId xmlns:a16="http://schemas.microsoft.com/office/drawing/2014/main" id="{13B3FF64-4562-7F4B-AA94-204232A41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30990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00356" name="Picture 4" descr="Jean Fernel Quote: “Anatomy is to physiology as geography is to history; it  describes the theatre of events.” (9 wallpapers) - Quotefancy">
            <a:extLst>
              <a:ext uri="{FF2B5EF4-FFF2-40B4-BE49-F238E27FC236}">
                <a16:creationId xmlns:a16="http://schemas.microsoft.com/office/drawing/2014/main" id="{8CD06D39-A879-E340-AB79-BB88B1BE3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473432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250px-Albrecht_von_Haller_1736">
            <a:extLst>
              <a:ext uri="{FF2B5EF4-FFF2-40B4-BE49-F238E27FC236}">
                <a16:creationId xmlns:a16="http://schemas.microsoft.com/office/drawing/2014/main" id="{FE55F5CC-5668-3943-83E0-F65E87D8F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245" y="3670300"/>
            <a:ext cx="19716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Nd9GcTZEZqxH2r3PY8fUK2Au8dW-fn1R30-tdnQE7BIi5y-esl1dfi0Pw">
            <a:extLst>
              <a:ext uri="{FF2B5EF4-FFF2-40B4-BE49-F238E27FC236}">
                <a16:creationId xmlns:a16="http://schemas.microsoft.com/office/drawing/2014/main" id="{F1EA134B-7C28-6B45-97F1-7836D4ED3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640138"/>
            <a:ext cx="1905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id="{85A34B96-B8DE-A840-B56B-97A49D74CB32}"/>
              </a:ext>
            </a:extLst>
          </p:cNvPr>
          <p:cNvSpPr txBox="1">
            <a:spLocks noChangeArrowheads="1"/>
          </p:cNvSpPr>
          <p:nvPr/>
        </p:nvSpPr>
        <p:spPr bwMode="auto">
          <a:xfrm>
            <a:off x="3062682" y="6323012"/>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tr-TR" altLang="tr-TR" dirty="0" err="1">
                <a:latin typeface="Times New Roman" panose="02020603050405020304" pitchFamily="18" charset="0"/>
              </a:rPr>
              <a:t>Albrecht</a:t>
            </a:r>
            <a:r>
              <a:rPr lang="tr-TR" altLang="tr-TR" dirty="0">
                <a:latin typeface="Times New Roman" panose="02020603050405020304" pitchFamily="18" charset="0"/>
              </a:rPr>
              <a:t> </a:t>
            </a:r>
            <a:r>
              <a:rPr lang="tr-TR" altLang="tr-TR" dirty="0" err="1">
                <a:latin typeface="Times New Roman" panose="02020603050405020304" pitchFamily="18" charset="0"/>
              </a:rPr>
              <a:t>Von</a:t>
            </a:r>
            <a:r>
              <a:rPr lang="tr-TR" altLang="tr-TR" dirty="0">
                <a:latin typeface="Times New Roman" panose="02020603050405020304" pitchFamily="18" charset="0"/>
              </a:rPr>
              <a:t> HALLER</a:t>
            </a:r>
          </a:p>
        </p:txBody>
      </p:sp>
      <p:sp>
        <p:nvSpPr>
          <p:cNvPr id="8" name="Text Box 11">
            <a:extLst>
              <a:ext uri="{FF2B5EF4-FFF2-40B4-BE49-F238E27FC236}">
                <a16:creationId xmlns:a16="http://schemas.microsoft.com/office/drawing/2014/main" id="{649803E7-B600-7144-AA89-1A612B4B8B56}"/>
              </a:ext>
            </a:extLst>
          </p:cNvPr>
          <p:cNvSpPr txBox="1">
            <a:spLocks noChangeArrowheads="1"/>
          </p:cNvSpPr>
          <p:nvPr/>
        </p:nvSpPr>
        <p:spPr bwMode="auto">
          <a:xfrm>
            <a:off x="914400" y="632301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tr-TR" altLang="tr-TR" dirty="0">
                <a:latin typeface="Times New Roman" panose="02020603050405020304" pitchFamily="18" charset="0"/>
              </a:rPr>
              <a:t>Jean FERNEL</a:t>
            </a:r>
          </a:p>
        </p:txBody>
      </p:sp>
    </p:spTree>
    <p:extLst>
      <p:ext uri="{BB962C8B-B14F-4D97-AF65-F5344CB8AC3E}">
        <p14:creationId xmlns:p14="http://schemas.microsoft.com/office/powerpoint/2010/main" val="225820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A6B17A89-DA38-E244-940F-8598A5A9A2BE}"/>
              </a:ext>
            </a:extLst>
          </p:cNvPr>
          <p:cNvSpPr>
            <a:spLocks noGrp="1"/>
          </p:cNvSpPr>
          <p:nvPr>
            <p:ph type="sldNum" sz="quarter" idx="12"/>
          </p:nvPr>
        </p:nvSpPr>
        <p:spPr/>
        <p:txBody>
          <a:bodyPr/>
          <a:lstStyle/>
          <a:p>
            <a:fld id="{87853650-D254-9B4F-83BE-6D82B1022D3B}" type="slidenum">
              <a:rPr lang="tr-TR" altLang="tr-TR" smtClean="0"/>
              <a:pPr/>
              <a:t>30</a:t>
            </a:fld>
            <a:endParaRPr lang="tr-TR" altLang="tr-TR"/>
          </a:p>
        </p:txBody>
      </p:sp>
      <p:pic>
        <p:nvPicPr>
          <p:cNvPr id="70658" name="Picture 2" descr="Carbohydrates - Monosaccharides, Disaccharides, Polysaccharides">
            <a:extLst>
              <a:ext uri="{FF2B5EF4-FFF2-40B4-BE49-F238E27FC236}">
                <a16:creationId xmlns:a16="http://schemas.microsoft.com/office/drawing/2014/main" id="{4D90FDD9-1812-5B49-9694-4D0D80904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14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695F65-2856-C84B-9ADB-218EC23F5FE4}"/>
              </a:ext>
            </a:extLst>
          </p:cNvPr>
          <p:cNvSpPr>
            <a:spLocks noGrp="1"/>
          </p:cNvSpPr>
          <p:nvPr>
            <p:ph type="title"/>
          </p:nvPr>
        </p:nvSpPr>
        <p:spPr/>
        <p:txBody>
          <a:bodyPr/>
          <a:lstStyle/>
          <a:p>
            <a:pPr algn="ctr"/>
            <a:r>
              <a:rPr lang="tr-TR" b="1" dirty="0">
                <a:solidFill>
                  <a:srgbClr val="FF0000"/>
                </a:solidFill>
              </a:rPr>
              <a:t>1. </a:t>
            </a:r>
            <a:r>
              <a:rPr lang="tr-TR" b="1" dirty="0" err="1">
                <a:solidFill>
                  <a:srgbClr val="FF0000"/>
                </a:solidFill>
              </a:rPr>
              <a:t>Karbohidratlar</a:t>
            </a:r>
            <a:endParaRPr lang="tr-TR" b="1" dirty="0">
              <a:solidFill>
                <a:srgbClr val="FF0000"/>
              </a:solidFill>
            </a:endParaRPr>
          </a:p>
        </p:txBody>
      </p:sp>
      <p:sp>
        <p:nvSpPr>
          <p:cNvPr id="3" name="İçerik Yer Tutucusu 2">
            <a:extLst>
              <a:ext uri="{FF2B5EF4-FFF2-40B4-BE49-F238E27FC236}">
                <a16:creationId xmlns:a16="http://schemas.microsoft.com/office/drawing/2014/main" id="{172BC91B-A3DA-9B4F-8F6E-E25DB80B32F9}"/>
              </a:ext>
            </a:extLst>
          </p:cNvPr>
          <p:cNvSpPr>
            <a:spLocks noGrp="1"/>
          </p:cNvSpPr>
          <p:nvPr>
            <p:ph idx="1"/>
          </p:nvPr>
        </p:nvSpPr>
        <p:spPr/>
        <p:txBody>
          <a:bodyPr/>
          <a:lstStyle/>
          <a:p>
            <a:pPr algn="just" fontAlgn="base">
              <a:lnSpc>
                <a:spcPct val="150000"/>
              </a:lnSpc>
            </a:pPr>
            <a:r>
              <a:rPr lang="tr-TR" sz="2400" b="1" u="sng" dirty="0">
                <a:solidFill>
                  <a:srgbClr val="7030A0"/>
                </a:solidFill>
              </a:rPr>
              <a:t>Karbonhidratları parçalamak için gerekli oksijen miktarı, lipit ve proteinlere göre daha az olduğundan enerji kaynağı olarak ilk sırada kullanılır.</a:t>
            </a:r>
          </a:p>
          <a:p>
            <a:pPr>
              <a:lnSpc>
                <a:spcPct val="150000"/>
              </a:lnSpc>
            </a:pPr>
            <a:r>
              <a:rPr lang="tr-TR" sz="2200" dirty="0"/>
              <a:t>Beslenme yoluyla gereğinden fazla alınan karbonhidratlar, yağa dönüştürülerek vücutta depo edilir. Karbonhidratların aşırı tüketilmesi şişmanlık ve </a:t>
            </a:r>
            <a:r>
              <a:rPr lang="tr-TR" sz="2200" dirty="0" err="1"/>
              <a:t>obezitenin</a:t>
            </a:r>
            <a:r>
              <a:rPr lang="tr-TR" sz="2200" dirty="0"/>
              <a:t> yanı sıra şeker hastalığına da yol açabilir</a:t>
            </a:r>
            <a:br>
              <a:rPr lang="tr-TR" sz="2200" dirty="0"/>
            </a:br>
            <a:endParaRPr lang="tr-TR" sz="2200" dirty="0"/>
          </a:p>
        </p:txBody>
      </p:sp>
      <p:sp>
        <p:nvSpPr>
          <p:cNvPr id="4" name="Slayt Numarası Yer Tutucusu 3">
            <a:extLst>
              <a:ext uri="{FF2B5EF4-FFF2-40B4-BE49-F238E27FC236}">
                <a16:creationId xmlns:a16="http://schemas.microsoft.com/office/drawing/2014/main" id="{A94812AB-CDD1-DD44-9415-CFA404DF7FF5}"/>
              </a:ext>
            </a:extLst>
          </p:cNvPr>
          <p:cNvSpPr>
            <a:spLocks noGrp="1"/>
          </p:cNvSpPr>
          <p:nvPr>
            <p:ph type="sldNum" sz="quarter" idx="12"/>
          </p:nvPr>
        </p:nvSpPr>
        <p:spPr/>
        <p:txBody>
          <a:bodyPr/>
          <a:lstStyle/>
          <a:p>
            <a:fld id="{87853650-D254-9B4F-83BE-6D82B1022D3B}" type="slidenum">
              <a:rPr lang="tr-TR" altLang="tr-TR" smtClean="0"/>
              <a:pPr/>
              <a:t>31</a:t>
            </a:fld>
            <a:endParaRPr lang="tr-TR" altLang="tr-TR"/>
          </a:p>
        </p:txBody>
      </p:sp>
    </p:spTree>
    <p:extLst>
      <p:ext uri="{BB962C8B-B14F-4D97-AF65-F5344CB8AC3E}">
        <p14:creationId xmlns:p14="http://schemas.microsoft.com/office/powerpoint/2010/main" val="1651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1A1A3-2862-804A-B438-3B381E0F9DB3}"/>
              </a:ext>
            </a:extLst>
          </p:cNvPr>
          <p:cNvSpPr>
            <a:spLocks noGrp="1"/>
          </p:cNvSpPr>
          <p:nvPr>
            <p:ph type="title"/>
          </p:nvPr>
        </p:nvSpPr>
        <p:spPr>
          <a:xfrm>
            <a:off x="457200" y="358774"/>
            <a:ext cx="7886700" cy="1325563"/>
          </a:xfrm>
        </p:spPr>
        <p:txBody>
          <a:bodyPr/>
          <a:lstStyle/>
          <a:p>
            <a:pPr algn="ctr"/>
            <a:r>
              <a:rPr lang="tr-TR" b="1" dirty="0">
                <a:solidFill>
                  <a:srgbClr val="FF0000"/>
                </a:solidFill>
              </a:rPr>
              <a:t>2. Lipitler</a:t>
            </a:r>
          </a:p>
        </p:txBody>
      </p:sp>
      <p:sp>
        <p:nvSpPr>
          <p:cNvPr id="3" name="İçerik Yer Tutucusu 2">
            <a:extLst>
              <a:ext uri="{FF2B5EF4-FFF2-40B4-BE49-F238E27FC236}">
                <a16:creationId xmlns:a16="http://schemas.microsoft.com/office/drawing/2014/main" id="{D7F4F76B-808A-BA4A-8C77-486B18CEAE88}"/>
              </a:ext>
            </a:extLst>
          </p:cNvPr>
          <p:cNvSpPr>
            <a:spLocks noGrp="1"/>
          </p:cNvSpPr>
          <p:nvPr>
            <p:ph idx="1"/>
          </p:nvPr>
        </p:nvSpPr>
        <p:spPr>
          <a:xfrm>
            <a:off x="628650" y="1684337"/>
            <a:ext cx="7886700" cy="4351338"/>
          </a:xfrm>
        </p:spPr>
        <p:txBody>
          <a:bodyPr>
            <a:normAutofit fontScale="92500"/>
          </a:bodyPr>
          <a:lstStyle/>
          <a:p>
            <a:pPr algn="just">
              <a:lnSpc>
                <a:spcPct val="150000"/>
              </a:lnSpc>
            </a:pPr>
            <a:r>
              <a:rPr lang="tr-TR" sz="2400" dirty="0"/>
              <a:t>Lipitlerin bileşiminde karbon (C), hidrojen (H) ve oksijen (O) elementleri bulunur. Bazı lipit çeşitlerinin yapısında bu elementlerin yanı sıra fosfor (P) ve azot (N) elementleri de bulunur.</a:t>
            </a:r>
          </a:p>
          <a:p>
            <a:pPr algn="just" fontAlgn="base">
              <a:lnSpc>
                <a:spcPct val="150000"/>
              </a:lnSpc>
            </a:pPr>
            <a:r>
              <a:rPr lang="tr-TR" sz="2400" dirty="0"/>
              <a:t>Suda çözünmeyen hidrokarbonlardır. Ancak alkol, eter gibi organik çözücülerde çözünür.</a:t>
            </a:r>
          </a:p>
          <a:p>
            <a:pPr algn="just" fontAlgn="base">
              <a:lnSpc>
                <a:spcPct val="150000"/>
              </a:lnSpc>
            </a:pPr>
            <a:r>
              <a:rPr lang="tr-TR" sz="2400" b="1" u="sng" dirty="0">
                <a:solidFill>
                  <a:srgbClr val="7030A0"/>
                </a:solidFill>
              </a:rPr>
              <a:t>Lipitler; yapıcı, onarıcı ve düzenleyici role sahip olduğundan canlılar için oldukça önemlidir.</a:t>
            </a:r>
          </a:p>
          <a:p>
            <a:endParaRPr lang="tr-TR" dirty="0"/>
          </a:p>
        </p:txBody>
      </p:sp>
      <p:sp>
        <p:nvSpPr>
          <p:cNvPr id="4" name="Slayt Numarası Yer Tutucusu 3">
            <a:extLst>
              <a:ext uri="{FF2B5EF4-FFF2-40B4-BE49-F238E27FC236}">
                <a16:creationId xmlns:a16="http://schemas.microsoft.com/office/drawing/2014/main" id="{F895B8B2-AABC-2049-8628-30D81FCEB9CC}"/>
              </a:ext>
            </a:extLst>
          </p:cNvPr>
          <p:cNvSpPr>
            <a:spLocks noGrp="1"/>
          </p:cNvSpPr>
          <p:nvPr>
            <p:ph type="sldNum" sz="quarter" idx="12"/>
          </p:nvPr>
        </p:nvSpPr>
        <p:spPr/>
        <p:txBody>
          <a:bodyPr/>
          <a:lstStyle/>
          <a:p>
            <a:fld id="{87853650-D254-9B4F-83BE-6D82B1022D3B}" type="slidenum">
              <a:rPr lang="tr-TR" altLang="tr-TR" smtClean="0"/>
              <a:pPr/>
              <a:t>32</a:t>
            </a:fld>
            <a:endParaRPr lang="tr-TR" altLang="tr-TR"/>
          </a:p>
        </p:txBody>
      </p:sp>
    </p:spTree>
    <p:extLst>
      <p:ext uri="{BB962C8B-B14F-4D97-AF65-F5344CB8AC3E}">
        <p14:creationId xmlns:p14="http://schemas.microsoft.com/office/powerpoint/2010/main" val="226258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03321352-50D3-6646-9F86-82C7FD2D757E}"/>
              </a:ext>
            </a:extLst>
          </p:cNvPr>
          <p:cNvSpPr>
            <a:spLocks noGrp="1"/>
          </p:cNvSpPr>
          <p:nvPr>
            <p:ph type="sldNum" sz="quarter" idx="12"/>
          </p:nvPr>
        </p:nvSpPr>
        <p:spPr/>
        <p:txBody>
          <a:bodyPr/>
          <a:lstStyle/>
          <a:p>
            <a:fld id="{87853650-D254-9B4F-83BE-6D82B1022D3B}" type="slidenum">
              <a:rPr lang="tr-TR" altLang="tr-TR" smtClean="0"/>
              <a:pPr/>
              <a:t>33</a:t>
            </a:fld>
            <a:endParaRPr lang="tr-TR" altLang="tr-TR"/>
          </a:p>
        </p:txBody>
      </p:sp>
      <p:pic>
        <p:nvPicPr>
          <p:cNvPr id="71682" name="Picture 2" descr="Lipids Total – Labpedia.net">
            <a:extLst>
              <a:ext uri="{FF2B5EF4-FFF2-40B4-BE49-F238E27FC236}">
                <a16:creationId xmlns:a16="http://schemas.microsoft.com/office/drawing/2014/main" id="{EC5E2936-3E5B-0645-86F2-B469F9B63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0"/>
            <a:ext cx="7165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961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06632F76-9A95-3E47-8DB3-AF9CB067D399}"/>
              </a:ext>
            </a:extLst>
          </p:cNvPr>
          <p:cNvSpPr>
            <a:spLocks noGrp="1"/>
          </p:cNvSpPr>
          <p:nvPr>
            <p:ph type="sldNum" sz="quarter" idx="12"/>
          </p:nvPr>
        </p:nvSpPr>
        <p:spPr/>
        <p:txBody>
          <a:bodyPr/>
          <a:lstStyle/>
          <a:p>
            <a:fld id="{87853650-D254-9B4F-83BE-6D82B1022D3B}" type="slidenum">
              <a:rPr lang="tr-TR" altLang="tr-TR" smtClean="0"/>
              <a:pPr/>
              <a:t>34</a:t>
            </a:fld>
            <a:endParaRPr lang="tr-TR" altLang="tr-TR"/>
          </a:p>
        </p:txBody>
      </p:sp>
      <p:pic>
        <p:nvPicPr>
          <p:cNvPr id="72706" name="Picture 2" descr="Lipids and Their Functions in Biochemical Systems - ppt video online  download">
            <a:extLst>
              <a:ext uri="{FF2B5EF4-FFF2-40B4-BE49-F238E27FC236}">
                <a16:creationId xmlns:a16="http://schemas.microsoft.com/office/drawing/2014/main" id="{A602D631-EACC-4D42-83A5-3274F2335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61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61D68D-DB10-274E-90AA-EDD2A96CB954}"/>
              </a:ext>
            </a:extLst>
          </p:cNvPr>
          <p:cNvSpPr>
            <a:spLocks noGrp="1"/>
          </p:cNvSpPr>
          <p:nvPr>
            <p:ph type="sldNum" sz="quarter" idx="12"/>
          </p:nvPr>
        </p:nvSpPr>
        <p:spPr/>
        <p:txBody>
          <a:bodyPr/>
          <a:lstStyle/>
          <a:p>
            <a:fld id="{87853650-D254-9B4F-83BE-6D82B1022D3B}" type="slidenum">
              <a:rPr lang="tr-TR" altLang="tr-TR" smtClean="0"/>
              <a:pPr/>
              <a:t>35</a:t>
            </a:fld>
            <a:endParaRPr lang="tr-TR" altLang="tr-TR"/>
          </a:p>
        </p:txBody>
      </p:sp>
      <p:pic>
        <p:nvPicPr>
          <p:cNvPr id="73734" name="Picture 6" descr="LİPİTLER 20 Ekim ppt indir">
            <a:extLst>
              <a:ext uri="{FF2B5EF4-FFF2-40B4-BE49-F238E27FC236}">
                <a16:creationId xmlns:a16="http://schemas.microsoft.com/office/drawing/2014/main" id="{B6F7ED6C-76AC-4143-8467-2A21F60A2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79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9480F93-0641-664E-9069-4646B832BD68}"/>
              </a:ext>
            </a:extLst>
          </p:cNvPr>
          <p:cNvSpPr>
            <a:spLocks noGrp="1"/>
          </p:cNvSpPr>
          <p:nvPr>
            <p:ph type="sldNum" sz="quarter" idx="12"/>
          </p:nvPr>
        </p:nvSpPr>
        <p:spPr/>
        <p:txBody>
          <a:bodyPr/>
          <a:lstStyle/>
          <a:p>
            <a:fld id="{87853650-D254-9B4F-83BE-6D82B1022D3B}" type="slidenum">
              <a:rPr lang="tr-TR" altLang="tr-TR" smtClean="0"/>
              <a:pPr/>
              <a:t>36</a:t>
            </a:fld>
            <a:endParaRPr lang="tr-TR" altLang="tr-TR"/>
          </a:p>
        </p:txBody>
      </p:sp>
      <p:pic>
        <p:nvPicPr>
          <p:cNvPr id="74754" name="Picture 2" descr="lipid | Definition, Structure, Examples, Functions, Types, &amp; Facts |  Britannica">
            <a:extLst>
              <a:ext uri="{FF2B5EF4-FFF2-40B4-BE49-F238E27FC236}">
                <a16:creationId xmlns:a16="http://schemas.microsoft.com/office/drawing/2014/main" id="{75E72EB6-566F-C14E-A33D-BB941B47B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613"/>
            <a:ext cx="9144000" cy="569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765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AEDA98-F74B-BA4A-B642-61C861405962}"/>
              </a:ext>
            </a:extLst>
          </p:cNvPr>
          <p:cNvSpPr>
            <a:spLocks noGrp="1"/>
          </p:cNvSpPr>
          <p:nvPr>
            <p:ph type="title"/>
          </p:nvPr>
        </p:nvSpPr>
        <p:spPr/>
        <p:txBody>
          <a:bodyPr/>
          <a:lstStyle/>
          <a:p>
            <a:pPr algn="ctr"/>
            <a:r>
              <a:rPr lang="tr-TR" b="1" dirty="0">
                <a:solidFill>
                  <a:srgbClr val="FF0000"/>
                </a:solidFill>
              </a:rPr>
              <a:t>3. Proteinler</a:t>
            </a:r>
          </a:p>
        </p:txBody>
      </p:sp>
      <p:sp>
        <p:nvSpPr>
          <p:cNvPr id="3" name="İçerik Yer Tutucusu 2">
            <a:extLst>
              <a:ext uri="{FF2B5EF4-FFF2-40B4-BE49-F238E27FC236}">
                <a16:creationId xmlns:a16="http://schemas.microsoft.com/office/drawing/2014/main" id="{9CDA24BA-41A1-144D-B4E6-10AB9FECCAF2}"/>
              </a:ext>
            </a:extLst>
          </p:cNvPr>
          <p:cNvSpPr>
            <a:spLocks noGrp="1"/>
          </p:cNvSpPr>
          <p:nvPr>
            <p:ph idx="1"/>
          </p:nvPr>
        </p:nvSpPr>
        <p:spPr>
          <a:xfrm>
            <a:off x="628650" y="1690689"/>
            <a:ext cx="7886700" cy="4351338"/>
          </a:xfrm>
        </p:spPr>
        <p:txBody>
          <a:bodyPr>
            <a:normAutofit fontScale="92500" lnSpcReduction="20000"/>
          </a:bodyPr>
          <a:lstStyle/>
          <a:p>
            <a:pPr algn="just" fontAlgn="base">
              <a:lnSpc>
                <a:spcPct val="150000"/>
              </a:lnSpc>
            </a:pPr>
            <a:r>
              <a:rPr lang="tr-TR" sz="2400" dirty="0"/>
              <a:t>Proteinler, canlıların yapısında en fazla bulunan organik moleküllerdir.</a:t>
            </a:r>
          </a:p>
          <a:p>
            <a:pPr algn="just" fontAlgn="base">
              <a:lnSpc>
                <a:spcPct val="150000"/>
              </a:lnSpc>
            </a:pPr>
            <a:r>
              <a:rPr lang="tr-TR" sz="2400" dirty="0"/>
              <a:t>Organizmanın gerçekleştirdiği tüm yaşamsal faaliyetlerde görev alan ve yapılarında; karbon, hidrojen, oksijen, azot elementleri ile birlikte kükürt elementi bulundurabilen polimerlerdir.</a:t>
            </a:r>
          </a:p>
          <a:p>
            <a:pPr algn="just" fontAlgn="base">
              <a:lnSpc>
                <a:spcPct val="150000"/>
              </a:lnSpc>
            </a:pPr>
            <a:r>
              <a:rPr lang="tr-TR" sz="2400" dirty="0"/>
              <a:t>Proteinlerin </a:t>
            </a:r>
            <a:r>
              <a:rPr lang="tr-TR" sz="2400" dirty="0" err="1"/>
              <a:t>monomerleri</a:t>
            </a:r>
            <a:r>
              <a:rPr lang="tr-TR" sz="2400" dirty="0"/>
              <a:t> amino asitlerdir. Bir amino asidin yapısında, merkezdeki karbon atomuna bağlı; bir hidrojen atomu, bir amino grubu, bir karboksil grubu ve “R” ile sembolize edilen değişken (radikal) grup vardır.</a:t>
            </a:r>
          </a:p>
          <a:p>
            <a:endParaRPr lang="tr-TR" dirty="0"/>
          </a:p>
        </p:txBody>
      </p:sp>
      <p:sp>
        <p:nvSpPr>
          <p:cNvPr id="4" name="Slayt Numarası Yer Tutucusu 3">
            <a:extLst>
              <a:ext uri="{FF2B5EF4-FFF2-40B4-BE49-F238E27FC236}">
                <a16:creationId xmlns:a16="http://schemas.microsoft.com/office/drawing/2014/main" id="{5582677D-AE13-4A41-B8A8-A1701BDE850B}"/>
              </a:ext>
            </a:extLst>
          </p:cNvPr>
          <p:cNvSpPr>
            <a:spLocks noGrp="1"/>
          </p:cNvSpPr>
          <p:nvPr>
            <p:ph type="sldNum" sz="quarter" idx="12"/>
          </p:nvPr>
        </p:nvSpPr>
        <p:spPr/>
        <p:txBody>
          <a:bodyPr/>
          <a:lstStyle/>
          <a:p>
            <a:fld id="{87853650-D254-9B4F-83BE-6D82B1022D3B}" type="slidenum">
              <a:rPr lang="tr-TR" altLang="tr-TR" smtClean="0"/>
              <a:pPr/>
              <a:t>37</a:t>
            </a:fld>
            <a:endParaRPr lang="tr-TR" altLang="tr-TR"/>
          </a:p>
        </p:txBody>
      </p:sp>
    </p:spTree>
    <p:extLst>
      <p:ext uri="{BB962C8B-B14F-4D97-AF65-F5344CB8AC3E}">
        <p14:creationId xmlns:p14="http://schemas.microsoft.com/office/powerpoint/2010/main" val="62769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311404-C591-934B-AA53-DB3F7FF8F9B5}"/>
              </a:ext>
            </a:extLst>
          </p:cNvPr>
          <p:cNvSpPr>
            <a:spLocks noGrp="1"/>
          </p:cNvSpPr>
          <p:nvPr>
            <p:ph type="title"/>
          </p:nvPr>
        </p:nvSpPr>
        <p:spPr/>
        <p:txBody>
          <a:bodyPr/>
          <a:lstStyle/>
          <a:p>
            <a:pPr algn="ctr"/>
            <a:r>
              <a:rPr lang="tr-TR" b="1" dirty="0">
                <a:solidFill>
                  <a:srgbClr val="FF0000"/>
                </a:solidFill>
              </a:rPr>
              <a:t>Amino Asitlerin Yapısı</a:t>
            </a:r>
          </a:p>
        </p:txBody>
      </p:sp>
      <p:sp>
        <p:nvSpPr>
          <p:cNvPr id="4" name="Slayt Numarası Yer Tutucusu 3">
            <a:extLst>
              <a:ext uri="{FF2B5EF4-FFF2-40B4-BE49-F238E27FC236}">
                <a16:creationId xmlns:a16="http://schemas.microsoft.com/office/drawing/2014/main" id="{CA5A7C29-4580-E64F-8781-9591CDF68D31}"/>
              </a:ext>
            </a:extLst>
          </p:cNvPr>
          <p:cNvSpPr>
            <a:spLocks noGrp="1"/>
          </p:cNvSpPr>
          <p:nvPr>
            <p:ph type="sldNum" sz="quarter" idx="12"/>
          </p:nvPr>
        </p:nvSpPr>
        <p:spPr/>
        <p:txBody>
          <a:bodyPr/>
          <a:lstStyle/>
          <a:p>
            <a:fld id="{87853650-D254-9B4F-83BE-6D82B1022D3B}" type="slidenum">
              <a:rPr lang="tr-TR" altLang="tr-TR" smtClean="0"/>
              <a:pPr/>
              <a:t>38</a:t>
            </a:fld>
            <a:endParaRPr lang="tr-TR" altLang="tr-TR"/>
          </a:p>
        </p:txBody>
      </p:sp>
      <p:pic>
        <p:nvPicPr>
          <p:cNvPr id="106498" name="Picture 2">
            <a:extLst>
              <a:ext uri="{FF2B5EF4-FFF2-40B4-BE49-F238E27FC236}">
                <a16:creationId xmlns:a16="http://schemas.microsoft.com/office/drawing/2014/main" id="{4A33D61D-3E12-E440-8966-A8736FD5D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31951"/>
            <a:ext cx="70993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1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3338EB-7372-1344-9C73-63334C09BE9D}"/>
              </a:ext>
            </a:extLst>
          </p:cNvPr>
          <p:cNvSpPr>
            <a:spLocks noGrp="1"/>
          </p:cNvSpPr>
          <p:nvPr>
            <p:ph type="title"/>
          </p:nvPr>
        </p:nvSpPr>
        <p:spPr/>
        <p:txBody>
          <a:bodyPr/>
          <a:lstStyle/>
          <a:p>
            <a:pPr algn="ctr"/>
            <a:r>
              <a:rPr lang="tr-TR" b="1" dirty="0">
                <a:solidFill>
                  <a:srgbClr val="FF0000"/>
                </a:solidFill>
              </a:rPr>
              <a:t>3. Proteinler</a:t>
            </a:r>
          </a:p>
        </p:txBody>
      </p:sp>
      <p:sp>
        <p:nvSpPr>
          <p:cNvPr id="3" name="İçerik Yer Tutucusu 2">
            <a:extLst>
              <a:ext uri="{FF2B5EF4-FFF2-40B4-BE49-F238E27FC236}">
                <a16:creationId xmlns:a16="http://schemas.microsoft.com/office/drawing/2014/main" id="{5A4D4554-9BD6-0345-AD4C-88360AF690AE}"/>
              </a:ext>
            </a:extLst>
          </p:cNvPr>
          <p:cNvSpPr>
            <a:spLocks noGrp="1"/>
          </p:cNvSpPr>
          <p:nvPr>
            <p:ph idx="1"/>
          </p:nvPr>
        </p:nvSpPr>
        <p:spPr>
          <a:xfrm>
            <a:off x="533400" y="1703389"/>
            <a:ext cx="8362950" cy="4802185"/>
          </a:xfrm>
        </p:spPr>
        <p:txBody>
          <a:bodyPr>
            <a:noAutofit/>
          </a:bodyPr>
          <a:lstStyle/>
          <a:p>
            <a:pPr algn="just" fontAlgn="base">
              <a:lnSpc>
                <a:spcPct val="150000"/>
              </a:lnSpc>
            </a:pPr>
            <a:r>
              <a:rPr lang="tr-TR" sz="2400" dirty="0"/>
              <a:t>Canlılarda bulunan 20 farklı amino asidin değişken grupları birbirinden farklıdır.</a:t>
            </a:r>
          </a:p>
          <a:p>
            <a:pPr algn="just" fontAlgn="base">
              <a:lnSpc>
                <a:spcPct val="150000"/>
              </a:lnSpc>
            </a:pPr>
            <a:r>
              <a:rPr lang="tr-TR" sz="2400" dirty="0"/>
              <a:t>Bu amino asitlerin büyük bir kısmı insan vücudunda üretilebilir.</a:t>
            </a:r>
          </a:p>
          <a:p>
            <a:pPr algn="just" fontAlgn="base">
              <a:lnSpc>
                <a:spcPct val="150000"/>
              </a:lnSpc>
            </a:pPr>
            <a:r>
              <a:rPr lang="tr-TR" sz="2400" dirty="0"/>
              <a:t>İnsan vücudunda üretilemeyenler dışarıdan besinlerle alınmak zorundadır. Bunlara temel (zorunlu) amino asitler denir.</a:t>
            </a:r>
          </a:p>
          <a:p>
            <a:pPr algn="just" fontAlgn="base">
              <a:lnSpc>
                <a:spcPct val="150000"/>
              </a:lnSpc>
            </a:pPr>
            <a:r>
              <a:rPr lang="tr-TR" sz="2400" dirty="0"/>
              <a:t>Amino asitler </a:t>
            </a:r>
            <a:r>
              <a:rPr lang="tr-TR" sz="2400" dirty="0" err="1"/>
              <a:t>amfoter</a:t>
            </a:r>
            <a:r>
              <a:rPr lang="tr-TR" sz="2400" dirty="0"/>
              <a:t> özelliğe sahiptir. Yani asitler karsısında baz, bazlar karsısında da asit gibi davranırlar.</a:t>
            </a:r>
          </a:p>
        </p:txBody>
      </p:sp>
      <p:sp>
        <p:nvSpPr>
          <p:cNvPr id="4" name="Slayt Numarası Yer Tutucusu 3">
            <a:extLst>
              <a:ext uri="{FF2B5EF4-FFF2-40B4-BE49-F238E27FC236}">
                <a16:creationId xmlns:a16="http://schemas.microsoft.com/office/drawing/2014/main" id="{DE55F170-1B5E-6E49-BF7F-391B32B68BF2}"/>
              </a:ext>
            </a:extLst>
          </p:cNvPr>
          <p:cNvSpPr>
            <a:spLocks noGrp="1"/>
          </p:cNvSpPr>
          <p:nvPr>
            <p:ph type="sldNum" sz="quarter" idx="12"/>
          </p:nvPr>
        </p:nvSpPr>
        <p:spPr/>
        <p:txBody>
          <a:bodyPr/>
          <a:lstStyle/>
          <a:p>
            <a:fld id="{87853650-D254-9B4F-83BE-6D82B1022D3B}" type="slidenum">
              <a:rPr lang="tr-TR" altLang="tr-TR" smtClean="0"/>
              <a:pPr/>
              <a:t>39</a:t>
            </a:fld>
            <a:endParaRPr lang="tr-TR" altLang="tr-TR"/>
          </a:p>
        </p:txBody>
      </p:sp>
    </p:spTree>
    <p:extLst>
      <p:ext uri="{BB962C8B-B14F-4D97-AF65-F5344CB8AC3E}">
        <p14:creationId xmlns:p14="http://schemas.microsoft.com/office/powerpoint/2010/main" val="194314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a:extLst>
              <a:ext uri="{FF2B5EF4-FFF2-40B4-BE49-F238E27FC236}">
                <a16:creationId xmlns:a16="http://schemas.microsoft.com/office/drawing/2014/main" id="{7AEC1D7B-5F1C-AB47-8D83-EFD226055926}"/>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E4217A13-A448-224B-9384-9FE759BA68BB}" type="slidenum">
              <a:rPr lang="tr-TR" altLang="tr-TR">
                <a:latin typeface="Arial" panose="020B0604020202020204" pitchFamily="34" charset="0"/>
              </a:rPr>
              <a:pPr eaLnBrk="1" hangingPunct="1"/>
              <a:t>4</a:t>
            </a:fld>
            <a:endParaRPr lang="tr-TR" altLang="tr-TR">
              <a:latin typeface="Arial" panose="020B0604020202020204" pitchFamily="34" charset="0"/>
            </a:endParaRPr>
          </a:p>
        </p:txBody>
      </p:sp>
      <p:sp>
        <p:nvSpPr>
          <p:cNvPr id="6147" name="Rectangle 3">
            <a:extLst>
              <a:ext uri="{FF2B5EF4-FFF2-40B4-BE49-F238E27FC236}">
                <a16:creationId xmlns:a16="http://schemas.microsoft.com/office/drawing/2014/main" id="{A000982E-E79C-AE42-BF58-991E3A501312}"/>
              </a:ext>
            </a:extLst>
          </p:cNvPr>
          <p:cNvSpPr>
            <a:spLocks noGrp="1" noChangeArrowheads="1"/>
          </p:cNvSpPr>
          <p:nvPr>
            <p:ph type="body" idx="4294967295"/>
          </p:nvPr>
        </p:nvSpPr>
        <p:spPr>
          <a:xfrm>
            <a:off x="609600" y="381000"/>
            <a:ext cx="85344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0000"/>
              </a:lnSpc>
              <a:buFontTx/>
              <a:buNone/>
            </a:pPr>
            <a:r>
              <a:rPr lang="tr-TR" altLang="tr-TR" sz="2000" dirty="0">
                <a:effectLst/>
                <a:cs typeface="Times New Roman" panose="02020603050405020304" pitchFamily="18" charset="0"/>
              </a:rPr>
              <a:t>	19</a:t>
            </a:r>
            <a:r>
              <a:rPr lang="en-US" altLang="tr-TR" sz="2000" dirty="0">
                <a:effectLst/>
                <a:cs typeface="Times New Roman" panose="02020603050405020304" pitchFamily="18" charset="0"/>
              </a:rPr>
              <a:t>.	</a:t>
            </a:r>
            <a:r>
              <a:rPr lang="tr-TR" altLang="tr-TR" sz="2000" dirty="0">
                <a:effectLst/>
                <a:cs typeface="Times New Roman" panose="02020603050405020304" pitchFamily="18" charset="0"/>
              </a:rPr>
              <a:t>yüzyılda Fransa'da FLOURENS, MAGENDİE ve </a:t>
            </a:r>
            <a:r>
              <a:rPr lang="tr-TR" altLang="tr-TR" sz="2000" dirty="0" err="1">
                <a:effectLst/>
                <a:cs typeface="Times New Roman" panose="02020603050405020304" pitchFamily="18" charset="0"/>
              </a:rPr>
              <a:t>Claude</a:t>
            </a:r>
            <a:br>
              <a:rPr lang="tr-TR" altLang="tr-TR" sz="2000" dirty="0">
                <a:effectLst/>
                <a:cs typeface="Times New Roman" panose="02020603050405020304" pitchFamily="18" charset="0"/>
              </a:rPr>
            </a:br>
            <a:r>
              <a:rPr lang="tr-TR" altLang="tr-TR" sz="2000" dirty="0" err="1">
                <a:effectLst/>
                <a:cs typeface="Times New Roman" panose="02020603050405020304" pitchFamily="18" charset="0"/>
              </a:rPr>
              <a:t>BERNARD‘ın</a:t>
            </a:r>
            <a:r>
              <a:rPr lang="tr-TR" altLang="tr-TR" sz="2000" dirty="0">
                <a:effectLst/>
                <a:cs typeface="Times New Roman" panose="02020603050405020304" pitchFamily="18" charset="0"/>
              </a:rPr>
              <a:t>, Almanya'da </a:t>
            </a:r>
            <a:r>
              <a:rPr lang="tr-TR" altLang="tr-TR" sz="2000" dirty="0" err="1">
                <a:effectLst/>
                <a:cs typeface="Times New Roman" panose="02020603050405020304" pitchFamily="18" charset="0"/>
              </a:rPr>
              <a:t>LUDWİG'in</a:t>
            </a:r>
            <a:r>
              <a:rPr lang="tr-TR" altLang="tr-TR" sz="2000" dirty="0">
                <a:effectLst/>
                <a:cs typeface="Times New Roman" panose="02020603050405020304" pitchFamily="18" charset="0"/>
              </a:rPr>
              <a:t> öncülüğünde büyük ilerlemeler sağlanmıştır.</a:t>
            </a:r>
          </a:p>
          <a:p>
            <a:pPr algn="just" eaLnBrk="1" hangingPunct="1">
              <a:lnSpc>
                <a:spcPct val="120000"/>
              </a:lnSpc>
              <a:buFontTx/>
              <a:buNone/>
            </a:pPr>
            <a:r>
              <a:rPr lang="tr-TR" altLang="tr-TR" sz="2000" dirty="0">
                <a:effectLst/>
                <a:cs typeface="Times New Roman" panose="02020603050405020304" pitchFamily="18" charset="0"/>
              </a:rPr>
              <a:t>	Ülkemizde ise fizyolojiyle ilgilenen ilk bilim adamı Fransa'da </a:t>
            </a:r>
            <a:r>
              <a:rPr lang="tr-TR" altLang="tr-TR" sz="2000" dirty="0" err="1">
                <a:effectLst/>
                <a:cs typeface="Times New Roman" panose="02020603050405020304" pitchFamily="18" charset="0"/>
              </a:rPr>
              <a:t>Claude</a:t>
            </a:r>
            <a:r>
              <a:rPr lang="tr-TR" altLang="tr-TR" sz="2000" dirty="0">
                <a:effectLst/>
                <a:cs typeface="Times New Roman" panose="02020603050405020304" pitchFamily="18" charset="0"/>
              </a:rPr>
              <a:t> </a:t>
            </a:r>
            <a:r>
              <a:rPr lang="tr-TR" altLang="tr-TR" sz="2000" dirty="0" err="1">
                <a:effectLst/>
                <a:cs typeface="Times New Roman" panose="02020603050405020304" pitchFamily="18" charset="0"/>
              </a:rPr>
              <a:t>BERNARD'la</a:t>
            </a:r>
            <a:r>
              <a:rPr lang="tr-TR" altLang="tr-TR" sz="2000" dirty="0">
                <a:effectLst/>
                <a:cs typeface="Times New Roman" panose="02020603050405020304" pitchFamily="18" charset="0"/>
              </a:rPr>
              <a:t> beraber çalışmış olan Dr. Mehmet Şakir Paşa'dır. Fizyoloji bilimi için yazmış olduğu kitabında kan dolaşımından suni solunuma kadar bir çok bilgi yer almaktadır.</a:t>
            </a:r>
          </a:p>
        </p:txBody>
      </p:sp>
      <p:pic>
        <p:nvPicPr>
          <p:cNvPr id="6148" name="5 Resim" descr="Bernard.jpg">
            <a:extLst>
              <a:ext uri="{FF2B5EF4-FFF2-40B4-BE49-F238E27FC236}">
                <a16:creationId xmlns:a16="http://schemas.microsoft.com/office/drawing/2014/main" id="{47091162-BB08-2849-9FF9-A80B0E0240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895600"/>
            <a:ext cx="3162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6 Resim" descr="indir (3).jpg">
            <a:extLst>
              <a:ext uri="{FF2B5EF4-FFF2-40B4-BE49-F238E27FC236}">
                <a16:creationId xmlns:a16="http://schemas.microsoft.com/office/drawing/2014/main" id="{FFAB6E0E-0F84-0E4F-89F6-3EE72D80BB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3429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591564"/>
      </p:ext>
    </p:extLst>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9F13693-3977-BC49-A139-BFDFB7E76CE7}"/>
              </a:ext>
            </a:extLst>
          </p:cNvPr>
          <p:cNvSpPr>
            <a:spLocks noGrp="1"/>
          </p:cNvSpPr>
          <p:nvPr>
            <p:ph type="sldNum" sz="quarter" idx="12"/>
          </p:nvPr>
        </p:nvSpPr>
        <p:spPr/>
        <p:txBody>
          <a:bodyPr/>
          <a:lstStyle/>
          <a:p>
            <a:fld id="{87853650-D254-9B4F-83BE-6D82B1022D3B}" type="slidenum">
              <a:rPr lang="tr-TR" altLang="tr-TR" smtClean="0"/>
              <a:pPr/>
              <a:t>40</a:t>
            </a:fld>
            <a:endParaRPr lang="tr-TR" altLang="tr-TR"/>
          </a:p>
        </p:txBody>
      </p:sp>
      <p:pic>
        <p:nvPicPr>
          <p:cNvPr id="87042" name="Picture 2" descr="Biochemistry Glossary: Protein Structure - an Overview of the Classes |  Draw It to Know It">
            <a:extLst>
              <a:ext uri="{FF2B5EF4-FFF2-40B4-BE49-F238E27FC236}">
                <a16:creationId xmlns:a16="http://schemas.microsoft.com/office/drawing/2014/main" id="{2800B0DF-723F-8944-AF77-9EC133663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0"/>
            <a:ext cx="7886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646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9C058E-FB06-3349-B665-248E3692B315}"/>
              </a:ext>
            </a:extLst>
          </p:cNvPr>
          <p:cNvSpPr>
            <a:spLocks noGrp="1"/>
          </p:cNvSpPr>
          <p:nvPr>
            <p:ph type="title"/>
          </p:nvPr>
        </p:nvSpPr>
        <p:spPr/>
        <p:txBody>
          <a:bodyPr/>
          <a:lstStyle/>
          <a:p>
            <a:pPr algn="ctr"/>
            <a:r>
              <a:rPr lang="tr-TR" b="1" dirty="0">
                <a:solidFill>
                  <a:srgbClr val="FF0000"/>
                </a:solidFill>
              </a:rPr>
              <a:t>3. Proteinler</a:t>
            </a:r>
          </a:p>
        </p:txBody>
      </p:sp>
      <p:sp>
        <p:nvSpPr>
          <p:cNvPr id="3" name="İçerik Yer Tutucusu 2">
            <a:extLst>
              <a:ext uri="{FF2B5EF4-FFF2-40B4-BE49-F238E27FC236}">
                <a16:creationId xmlns:a16="http://schemas.microsoft.com/office/drawing/2014/main" id="{334F30D7-0928-204A-82C6-99DA6DA0F06E}"/>
              </a:ext>
            </a:extLst>
          </p:cNvPr>
          <p:cNvSpPr>
            <a:spLocks noGrp="1"/>
          </p:cNvSpPr>
          <p:nvPr>
            <p:ph idx="1"/>
          </p:nvPr>
        </p:nvSpPr>
        <p:spPr/>
        <p:txBody>
          <a:bodyPr>
            <a:normAutofit lnSpcReduction="10000"/>
          </a:bodyPr>
          <a:lstStyle/>
          <a:p>
            <a:pPr algn="just" fontAlgn="base">
              <a:lnSpc>
                <a:spcPct val="150000"/>
              </a:lnSpc>
            </a:pPr>
            <a:r>
              <a:rPr lang="tr-TR" dirty="0"/>
              <a:t>Bitkiler 20 çeşit amino asidin tamamını üretebilir. İnsanlar 12 çeşit amino asidi dönüşüm reaksiyonları ile karaciğerde üretirken 8 çeşit amino asidi üretemez.</a:t>
            </a:r>
          </a:p>
          <a:p>
            <a:pPr algn="just" fontAlgn="base">
              <a:lnSpc>
                <a:spcPct val="150000"/>
              </a:lnSpc>
            </a:pPr>
            <a:r>
              <a:rPr lang="tr-TR" dirty="0"/>
              <a:t>Son yıllarda yapılan araştırmalarda bazı canlılarda bu 20 aminoasit çeşidinin dışında 2 yeni amino aside de rastlanmıştır.</a:t>
            </a:r>
          </a:p>
          <a:p>
            <a:pPr algn="just" fontAlgn="base">
              <a:lnSpc>
                <a:spcPct val="150000"/>
              </a:lnSpc>
            </a:pPr>
            <a:r>
              <a:rPr lang="tr-TR" dirty="0"/>
              <a:t>Genellikle hayvansal besinlerle alınan proteinler üstün kalitelidir. Bunun sebebi hayvansal proteinlerin yapısında temel amino asitlerin yeterli miktarda bulunmasıdır. Bitkisel besinlerle alınan proteinler ise temel amino asitleri az içerdiği için düşük kaliteli proteinlerdir.</a:t>
            </a:r>
          </a:p>
          <a:p>
            <a:endParaRPr lang="tr-TR" dirty="0"/>
          </a:p>
        </p:txBody>
      </p:sp>
      <p:sp>
        <p:nvSpPr>
          <p:cNvPr id="4" name="Slayt Numarası Yer Tutucusu 3">
            <a:extLst>
              <a:ext uri="{FF2B5EF4-FFF2-40B4-BE49-F238E27FC236}">
                <a16:creationId xmlns:a16="http://schemas.microsoft.com/office/drawing/2014/main" id="{0746B0EF-A487-2A45-8407-82B3F64C4FD1}"/>
              </a:ext>
            </a:extLst>
          </p:cNvPr>
          <p:cNvSpPr>
            <a:spLocks noGrp="1"/>
          </p:cNvSpPr>
          <p:nvPr>
            <p:ph type="sldNum" sz="quarter" idx="12"/>
          </p:nvPr>
        </p:nvSpPr>
        <p:spPr/>
        <p:txBody>
          <a:bodyPr/>
          <a:lstStyle/>
          <a:p>
            <a:fld id="{87853650-D254-9B4F-83BE-6D82B1022D3B}" type="slidenum">
              <a:rPr lang="tr-TR" altLang="tr-TR" smtClean="0"/>
              <a:pPr/>
              <a:t>41</a:t>
            </a:fld>
            <a:endParaRPr lang="tr-TR" altLang="tr-TR"/>
          </a:p>
        </p:txBody>
      </p:sp>
    </p:spTree>
    <p:extLst>
      <p:ext uri="{BB962C8B-B14F-4D97-AF65-F5344CB8AC3E}">
        <p14:creationId xmlns:p14="http://schemas.microsoft.com/office/powerpoint/2010/main" val="238734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1F7929-C192-2B42-B9A8-B2CB6911A141}"/>
              </a:ext>
            </a:extLst>
          </p:cNvPr>
          <p:cNvSpPr>
            <a:spLocks noGrp="1"/>
          </p:cNvSpPr>
          <p:nvPr>
            <p:ph type="title"/>
          </p:nvPr>
        </p:nvSpPr>
        <p:spPr>
          <a:xfrm>
            <a:off x="723900" y="223837"/>
            <a:ext cx="7886700" cy="1158874"/>
          </a:xfrm>
        </p:spPr>
        <p:txBody>
          <a:bodyPr/>
          <a:lstStyle/>
          <a:p>
            <a:pPr algn="ctr"/>
            <a:r>
              <a:rPr lang="tr-TR" b="1" dirty="0">
                <a:solidFill>
                  <a:srgbClr val="FF0000"/>
                </a:solidFill>
              </a:rPr>
              <a:t>Proteinlerin Canlılar İçin Önemi</a:t>
            </a:r>
          </a:p>
        </p:txBody>
      </p:sp>
      <p:sp>
        <p:nvSpPr>
          <p:cNvPr id="3" name="İçerik Yer Tutucusu 2">
            <a:extLst>
              <a:ext uri="{FF2B5EF4-FFF2-40B4-BE49-F238E27FC236}">
                <a16:creationId xmlns:a16="http://schemas.microsoft.com/office/drawing/2014/main" id="{650ACF72-D761-0C4B-97FD-E61BE35AF6F0}"/>
              </a:ext>
            </a:extLst>
          </p:cNvPr>
          <p:cNvSpPr>
            <a:spLocks noGrp="1"/>
          </p:cNvSpPr>
          <p:nvPr>
            <p:ph idx="1"/>
          </p:nvPr>
        </p:nvSpPr>
        <p:spPr>
          <a:xfrm>
            <a:off x="628650" y="1395411"/>
            <a:ext cx="7981950" cy="4530726"/>
          </a:xfrm>
        </p:spPr>
        <p:txBody>
          <a:bodyPr>
            <a:noAutofit/>
          </a:bodyPr>
          <a:lstStyle/>
          <a:p>
            <a:pPr algn="just" fontAlgn="base">
              <a:lnSpc>
                <a:spcPct val="150000"/>
              </a:lnSpc>
            </a:pPr>
            <a:r>
              <a:rPr lang="tr-TR" sz="2200" b="1" dirty="0">
                <a:solidFill>
                  <a:srgbClr val="FF0000"/>
                </a:solidFill>
              </a:rPr>
              <a:t>Aktin ve </a:t>
            </a:r>
            <a:r>
              <a:rPr lang="tr-TR" sz="2200" b="1" dirty="0" err="1">
                <a:solidFill>
                  <a:srgbClr val="FF0000"/>
                </a:solidFill>
              </a:rPr>
              <a:t>miyozin</a:t>
            </a:r>
            <a:r>
              <a:rPr lang="tr-TR" sz="2200" b="1" dirty="0">
                <a:solidFill>
                  <a:srgbClr val="FF0000"/>
                </a:solidFill>
              </a:rPr>
              <a:t> </a:t>
            </a:r>
            <a:r>
              <a:rPr lang="tr-TR" sz="2200" dirty="0"/>
              <a:t>adlı proteinler, kasların kasılıp gevşemesinde görev alır.</a:t>
            </a:r>
          </a:p>
          <a:p>
            <a:pPr algn="just" fontAlgn="base">
              <a:lnSpc>
                <a:spcPct val="150000"/>
              </a:lnSpc>
            </a:pPr>
            <a:r>
              <a:rPr lang="tr-TR" sz="2200" b="1" dirty="0">
                <a:solidFill>
                  <a:srgbClr val="FF0000"/>
                </a:solidFill>
              </a:rPr>
              <a:t>Fibrinojen</a:t>
            </a:r>
            <a:r>
              <a:rPr lang="tr-TR" sz="2200" dirty="0"/>
              <a:t> adlı protein, kanın damar dışında pıhtılaşmasında görev alır.</a:t>
            </a:r>
          </a:p>
          <a:p>
            <a:pPr algn="just" fontAlgn="base">
              <a:lnSpc>
                <a:spcPct val="150000"/>
              </a:lnSpc>
            </a:pPr>
            <a:r>
              <a:rPr lang="tr-TR" sz="2200" dirty="0"/>
              <a:t>Mikroplara karşı vücudun savunmasında görevli olan </a:t>
            </a:r>
            <a:r>
              <a:rPr lang="tr-TR" sz="2200" b="1" dirty="0">
                <a:solidFill>
                  <a:srgbClr val="FF0000"/>
                </a:solidFill>
              </a:rPr>
              <a:t>antikorlar</a:t>
            </a:r>
            <a:r>
              <a:rPr lang="tr-TR" sz="2200" dirty="0"/>
              <a:t>, protein yapılıdır.</a:t>
            </a:r>
          </a:p>
          <a:p>
            <a:pPr algn="just" fontAlgn="base">
              <a:lnSpc>
                <a:spcPct val="150000"/>
              </a:lnSpc>
            </a:pPr>
            <a:r>
              <a:rPr lang="tr-TR" sz="2200" dirty="0"/>
              <a:t>Kandaki oksijen (O2) ve </a:t>
            </a:r>
            <a:r>
              <a:rPr lang="tr-TR" sz="2200" dirty="0" err="1"/>
              <a:t>karbondioksidin</a:t>
            </a:r>
            <a:r>
              <a:rPr lang="tr-TR" sz="2200" dirty="0"/>
              <a:t> (CO2) taşınmasında görevli olan </a:t>
            </a:r>
            <a:r>
              <a:rPr lang="tr-TR" sz="2200" b="1" dirty="0">
                <a:solidFill>
                  <a:srgbClr val="FF0000"/>
                </a:solidFill>
              </a:rPr>
              <a:t>hemoglobinin</a:t>
            </a:r>
            <a:r>
              <a:rPr lang="tr-TR" sz="2200" dirty="0"/>
              <a:t> yapısına katılır.</a:t>
            </a:r>
          </a:p>
          <a:p>
            <a:pPr algn="just" fontAlgn="base">
              <a:lnSpc>
                <a:spcPct val="150000"/>
              </a:lnSpc>
            </a:pPr>
            <a:r>
              <a:rPr lang="tr-TR" sz="2200" b="1" dirty="0">
                <a:solidFill>
                  <a:srgbClr val="FF0000"/>
                </a:solidFill>
              </a:rPr>
              <a:t>Enzim ve hormonların </a:t>
            </a:r>
            <a:r>
              <a:rPr lang="tr-TR" sz="2200" dirty="0"/>
              <a:t>yapısına katılarak düzenleyici olarak iş yapar.</a:t>
            </a:r>
          </a:p>
        </p:txBody>
      </p:sp>
      <p:sp>
        <p:nvSpPr>
          <p:cNvPr id="4" name="Slayt Numarası Yer Tutucusu 3">
            <a:extLst>
              <a:ext uri="{FF2B5EF4-FFF2-40B4-BE49-F238E27FC236}">
                <a16:creationId xmlns:a16="http://schemas.microsoft.com/office/drawing/2014/main" id="{EBB334F6-5167-9942-8E4E-421F7B7E4BC2}"/>
              </a:ext>
            </a:extLst>
          </p:cNvPr>
          <p:cNvSpPr>
            <a:spLocks noGrp="1"/>
          </p:cNvSpPr>
          <p:nvPr>
            <p:ph type="sldNum" sz="quarter" idx="12"/>
          </p:nvPr>
        </p:nvSpPr>
        <p:spPr/>
        <p:txBody>
          <a:bodyPr/>
          <a:lstStyle/>
          <a:p>
            <a:fld id="{87853650-D254-9B4F-83BE-6D82B1022D3B}" type="slidenum">
              <a:rPr lang="tr-TR" altLang="tr-TR" smtClean="0"/>
              <a:pPr/>
              <a:t>42</a:t>
            </a:fld>
            <a:endParaRPr lang="tr-TR" altLang="tr-TR"/>
          </a:p>
        </p:txBody>
      </p:sp>
    </p:spTree>
    <p:extLst>
      <p:ext uri="{BB962C8B-B14F-4D97-AF65-F5344CB8AC3E}">
        <p14:creationId xmlns:p14="http://schemas.microsoft.com/office/powerpoint/2010/main" val="2186182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633903-FA4F-9143-A47A-157DB82126E6}"/>
              </a:ext>
            </a:extLst>
          </p:cNvPr>
          <p:cNvSpPr>
            <a:spLocks noGrp="1"/>
          </p:cNvSpPr>
          <p:nvPr>
            <p:ph type="title"/>
          </p:nvPr>
        </p:nvSpPr>
        <p:spPr>
          <a:xfrm>
            <a:off x="628650" y="365127"/>
            <a:ext cx="7886700" cy="1158874"/>
          </a:xfrm>
        </p:spPr>
        <p:txBody>
          <a:bodyPr/>
          <a:lstStyle/>
          <a:p>
            <a:pPr algn="ctr"/>
            <a:r>
              <a:rPr lang="tr-TR" b="1" dirty="0">
                <a:solidFill>
                  <a:srgbClr val="FF0000"/>
                </a:solidFill>
              </a:rPr>
              <a:t>Proteinlerin Canlılar İçin Önemi</a:t>
            </a:r>
          </a:p>
        </p:txBody>
      </p:sp>
      <p:sp>
        <p:nvSpPr>
          <p:cNvPr id="3" name="İçerik Yer Tutucusu 2">
            <a:extLst>
              <a:ext uri="{FF2B5EF4-FFF2-40B4-BE49-F238E27FC236}">
                <a16:creationId xmlns:a16="http://schemas.microsoft.com/office/drawing/2014/main" id="{85E85218-5E8F-1C43-BCD1-BF68C4C35913}"/>
              </a:ext>
            </a:extLst>
          </p:cNvPr>
          <p:cNvSpPr>
            <a:spLocks noGrp="1"/>
          </p:cNvSpPr>
          <p:nvPr>
            <p:ph idx="1"/>
          </p:nvPr>
        </p:nvSpPr>
        <p:spPr>
          <a:xfrm>
            <a:off x="628650" y="1631952"/>
            <a:ext cx="8058150" cy="4667248"/>
          </a:xfrm>
        </p:spPr>
        <p:txBody>
          <a:bodyPr>
            <a:normAutofit lnSpcReduction="10000"/>
          </a:bodyPr>
          <a:lstStyle/>
          <a:p>
            <a:pPr algn="just" fontAlgn="base">
              <a:lnSpc>
                <a:spcPct val="150000"/>
              </a:lnSpc>
            </a:pPr>
            <a:r>
              <a:rPr lang="tr-TR" sz="2200" b="1" dirty="0" err="1">
                <a:solidFill>
                  <a:srgbClr val="FF0000"/>
                </a:solidFill>
              </a:rPr>
              <a:t>Keratin</a:t>
            </a:r>
            <a:r>
              <a:rPr lang="tr-TR" sz="2200" dirty="0"/>
              <a:t> proteini; saç, tırnak, kıl ve derinin yapısına katılır.</a:t>
            </a:r>
          </a:p>
          <a:p>
            <a:pPr algn="just" fontAlgn="base">
              <a:lnSpc>
                <a:spcPct val="150000"/>
              </a:lnSpc>
            </a:pPr>
            <a:r>
              <a:rPr lang="tr-TR" sz="2200" dirty="0"/>
              <a:t>Protein bakımından yetersiz beslenme sonucunda büyüme yavaşlar, bağışıklık sistemi zayıflar, yaralar geç iyileşir, vücut su toplar yani ödem oluşumu gözlenir.</a:t>
            </a:r>
          </a:p>
          <a:p>
            <a:pPr algn="just" fontAlgn="base">
              <a:lnSpc>
                <a:spcPct val="150000"/>
              </a:lnSpc>
            </a:pPr>
            <a:r>
              <a:rPr lang="tr-TR" sz="2200" dirty="0"/>
              <a:t>Glikozun proteinlerle birleşmesi sonucunda oluşan </a:t>
            </a:r>
            <a:r>
              <a:rPr lang="tr-TR" sz="2200" dirty="0" err="1"/>
              <a:t>glikoproteinler</a:t>
            </a:r>
            <a:r>
              <a:rPr lang="tr-TR" sz="2200" dirty="0"/>
              <a:t>, hücre zarının yapısında bulunur. </a:t>
            </a:r>
            <a:r>
              <a:rPr lang="tr-TR" sz="2200" b="1" dirty="0" err="1">
                <a:solidFill>
                  <a:srgbClr val="FF0000"/>
                </a:solidFill>
              </a:rPr>
              <a:t>Glikoproteinler</a:t>
            </a:r>
            <a:r>
              <a:rPr lang="tr-TR" sz="2200" dirty="0"/>
              <a:t> hücrelerin birbirini tanımasını sağlayan moleküllerdir.</a:t>
            </a:r>
          </a:p>
          <a:p>
            <a:pPr algn="just" fontAlgn="base">
              <a:lnSpc>
                <a:spcPct val="150000"/>
              </a:lnSpc>
            </a:pPr>
            <a:r>
              <a:rPr lang="tr-TR" sz="2200" dirty="0"/>
              <a:t>Karbonhidrat ve lipit depolarının tükendiği uzun süreli açlık durumlarında proteinler enerji kaynağı olarak kullanılır.</a:t>
            </a:r>
          </a:p>
          <a:p>
            <a:endParaRPr lang="tr-TR" dirty="0"/>
          </a:p>
        </p:txBody>
      </p:sp>
      <p:sp>
        <p:nvSpPr>
          <p:cNvPr id="4" name="Slayt Numarası Yer Tutucusu 3">
            <a:extLst>
              <a:ext uri="{FF2B5EF4-FFF2-40B4-BE49-F238E27FC236}">
                <a16:creationId xmlns:a16="http://schemas.microsoft.com/office/drawing/2014/main" id="{D328F684-90BA-F14B-AC81-F09D1690BEF8}"/>
              </a:ext>
            </a:extLst>
          </p:cNvPr>
          <p:cNvSpPr>
            <a:spLocks noGrp="1"/>
          </p:cNvSpPr>
          <p:nvPr>
            <p:ph type="sldNum" sz="quarter" idx="12"/>
          </p:nvPr>
        </p:nvSpPr>
        <p:spPr/>
        <p:txBody>
          <a:bodyPr/>
          <a:lstStyle/>
          <a:p>
            <a:fld id="{87853650-D254-9B4F-83BE-6D82B1022D3B}" type="slidenum">
              <a:rPr lang="tr-TR" altLang="tr-TR" smtClean="0"/>
              <a:pPr/>
              <a:t>43</a:t>
            </a:fld>
            <a:endParaRPr lang="tr-TR" altLang="tr-TR"/>
          </a:p>
        </p:txBody>
      </p:sp>
    </p:spTree>
    <p:extLst>
      <p:ext uri="{BB962C8B-B14F-4D97-AF65-F5344CB8AC3E}">
        <p14:creationId xmlns:p14="http://schemas.microsoft.com/office/powerpoint/2010/main" val="2750641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38672EB-4BA5-6D4F-B770-0F8FBD17DD90}"/>
              </a:ext>
            </a:extLst>
          </p:cNvPr>
          <p:cNvSpPr>
            <a:spLocks noGrp="1"/>
          </p:cNvSpPr>
          <p:nvPr>
            <p:ph type="sldNum" sz="quarter" idx="12"/>
          </p:nvPr>
        </p:nvSpPr>
        <p:spPr/>
        <p:txBody>
          <a:bodyPr/>
          <a:lstStyle/>
          <a:p>
            <a:fld id="{31C6BC0F-0856-9B47-A36A-1E74606977D8}" type="slidenum">
              <a:rPr lang="tr-TR" altLang="tr-TR" smtClean="0"/>
              <a:pPr/>
              <a:t>44</a:t>
            </a:fld>
            <a:endParaRPr lang="tr-TR" altLang="tr-TR"/>
          </a:p>
        </p:txBody>
      </p:sp>
      <p:pic>
        <p:nvPicPr>
          <p:cNvPr id="4" name="Resim 3" descr="metin içeren bir resim&#10;&#10;Açıklama otomatik olarak oluşturuldu">
            <a:extLst>
              <a:ext uri="{FF2B5EF4-FFF2-40B4-BE49-F238E27FC236}">
                <a16:creationId xmlns:a16="http://schemas.microsoft.com/office/drawing/2014/main" id="{DDA78968-8700-D94E-9D87-ED2D3E782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015"/>
            <a:ext cx="9144000" cy="6455969"/>
          </a:xfrm>
          <a:prstGeom prst="rect">
            <a:avLst/>
          </a:prstGeom>
        </p:spPr>
      </p:pic>
    </p:spTree>
    <p:extLst>
      <p:ext uri="{BB962C8B-B14F-4D97-AF65-F5344CB8AC3E}">
        <p14:creationId xmlns:p14="http://schemas.microsoft.com/office/powerpoint/2010/main" val="2249556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3D89A4BF-2149-884D-AEBB-B0439AA5DEC5}"/>
              </a:ext>
            </a:extLst>
          </p:cNvPr>
          <p:cNvSpPr>
            <a:spLocks noGrp="1"/>
          </p:cNvSpPr>
          <p:nvPr>
            <p:ph type="sldNum" sz="quarter" idx="12"/>
          </p:nvPr>
        </p:nvSpPr>
        <p:spPr/>
        <p:txBody>
          <a:bodyPr/>
          <a:lstStyle/>
          <a:p>
            <a:fld id="{31C6BC0F-0856-9B47-A36A-1E74606977D8}" type="slidenum">
              <a:rPr lang="tr-TR" altLang="tr-TR" smtClean="0"/>
              <a:pPr/>
              <a:t>45</a:t>
            </a:fld>
            <a:endParaRPr lang="tr-TR" altLang="tr-TR"/>
          </a:p>
        </p:txBody>
      </p:sp>
      <p:pic>
        <p:nvPicPr>
          <p:cNvPr id="64514" name="Picture 2" descr="Levels of Structural Organization in the human body | ANATOMY">
            <a:extLst>
              <a:ext uri="{FF2B5EF4-FFF2-40B4-BE49-F238E27FC236}">
                <a16:creationId xmlns:a16="http://schemas.microsoft.com/office/drawing/2014/main" id="{DFD785B8-C528-A248-AFFF-838F880C8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48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A01BDB11-19CA-3144-AD06-1B49D74C6CE7}"/>
              </a:ext>
            </a:extLst>
          </p:cNvPr>
          <p:cNvSpPr>
            <a:spLocks noGrp="1"/>
          </p:cNvSpPr>
          <p:nvPr>
            <p:ph type="sldNum" sz="quarter" idx="12"/>
          </p:nvPr>
        </p:nvSpPr>
        <p:spPr/>
        <p:txBody>
          <a:bodyPr/>
          <a:lstStyle/>
          <a:p>
            <a:fld id="{31C6BC0F-0856-9B47-A36A-1E74606977D8}" type="slidenum">
              <a:rPr lang="tr-TR" altLang="tr-TR" smtClean="0"/>
              <a:pPr/>
              <a:t>46</a:t>
            </a:fld>
            <a:endParaRPr lang="tr-TR" altLang="tr-TR"/>
          </a:p>
        </p:txBody>
      </p:sp>
      <p:pic>
        <p:nvPicPr>
          <p:cNvPr id="65538" name="Picture 2" descr="1.2 Structural Organization of the Human Body – Anatomy &amp; Physiology">
            <a:extLst>
              <a:ext uri="{FF2B5EF4-FFF2-40B4-BE49-F238E27FC236}">
                <a16:creationId xmlns:a16="http://schemas.microsoft.com/office/drawing/2014/main" id="{2BBF47F6-2AB8-F74F-B9E0-0142B19C5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0"/>
            <a:ext cx="80581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26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7DDF72-40F7-B546-BAE5-42A0B738656A}"/>
              </a:ext>
            </a:extLst>
          </p:cNvPr>
          <p:cNvSpPr>
            <a:spLocks noGrp="1" noChangeArrowheads="1"/>
          </p:cNvSpPr>
          <p:nvPr>
            <p:ph type="title"/>
          </p:nvPr>
        </p:nvSpPr>
        <p:spPr>
          <a:xfrm>
            <a:off x="717550" y="762000"/>
            <a:ext cx="7772400" cy="762000"/>
          </a:xfrm>
        </p:spPr>
        <p:txBody>
          <a:bodyPr/>
          <a:lstStyle/>
          <a:p>
            <a:pPr algn="ctr" eaLnBrk="1" hangingPunct="1">
              <a:defRPr/>
            </a:pPr>
            <a:r>
              <a:rPr lang="tr-TR" b="1" dirty="0">
                <a:solidFill>
                  <a:srgbClr val="FF0000"/>
                </a:solidFill>
                <a:cs typeface="Times New Roman" pitchFamily="18" charset="0"/>
              </a:rPr>
              <a:t>HÜCRELER</a:t>
            </a:r>
            <a:endParaRPr lang="en-US" b="1" dirty="0">
              <a:solidFill>
                <a:srgbClr val="FF0000"/>
              </a:solidFill>
              <a:cs typeface="Times New Roman" pitchFamily="18" charset="0"/>
            </a:endParaRPr>
          </a:p>
        </p:txBody>
      </p:sp>
      <p:sp>
        <p:nvSpPr>
          <p:cNvPr id="20484" name="Rectangle 3">
            <a:extLst>
              <a:ext uri="{FF2B5EF4-FFF2-40B4-BE49-F238E27FC236}">
                <a16:creationId xmlns:a16="http://schemas.microsoft.com/office/drawing/2014/main" id="{0FBE4E3A-CBE4-074A-AA0E-A7514683DD26}"/>
              </a:ext>
            </a:extLst>
          </p:cNvPr>
          <p:cNvSpPr>
            <a:spLocks noGrp="1" noChangeArrowheads="1"/>
          </p:cNvSpPr>
          <p:nvPr>
            <p:ph idx="1"/>
          </p:nvPr>
        </p:nvSpPr>
        <p:spPr>
          <a:xfrm>
            <a:off x="930275" y="2133600"/>
            <a:ext cx="7283450" cy="3429000"/>
          </a:xfrm>
        </p:spPr>
        <p:txBody>
          <a:bodyPr>
            <a:normAutofit/>
          </a:bodyPr>
          <a:lstStyle/>
          <a:p>
            <a:pPr marL="609600" indent="-609600" eaLnBrk="1" hangingPunct="1">
              <a:buSzPct val="85000"/>
              <a:buFont typeface="Tahoma" panose="020B0604030504040204" pitchFamily="34" charset="0"/>
              <a:buAutoNum type="arabicPeriod"/>
            </a:pPr>
            <a:r>
              <a:rPr lang="tr-TR" altLang="tr-TR" sz="2800" b="1" dirty="0">
                <a:effectLst/>
                <a:cs typeface="Times New Roman" panose="02020603050405020304" pitchFamily="18" charset="0"/>
              </a:rPr>
              <a:t>Kas Hücreleri</a:t>
            </a:r>
          </a:p>
          <a:p>
            <a:pPr marL="609600" indent="-609600" eaLnBrk="1" hangingPunct="1">
              <a:buSzPct val="85000"/>
              <a:buFont typeface="Tahoma" panose="020B0604030504040204" pitchFamily="34" charset="0"/>
              <a:buAutoNum type="arabicPeriod"/>
            </a:pPr>
            <a:endParaRPr lang="tr-TR" altLang="tr-TR" sz="2800" b="1" dirty="0">
              <a:effectLst/>
              <a:cs typeface="Times New Roman" panose="02020603050405020304" pitchFamily="18" charset="0"/>
            </a:endParaRPr>
          </a:p>
          <a:p>
            <a:pPr marL="609600" indent="-609600" eaLnBrk="1" hangingPunct="1">
              <a:buSzPct val="85000"/>
              <a:buFont typeface="Tahoma" panose="020B0604030504040204" pitchFamily="34" charset="0"/>
              <a:buAutoNum type="arabicPeriod"/>
            </a:pPr>
            <a:r>
              <a:rPr lang="tr-TR" altLang="tr-TR" sz="2800" b="1" dirty="0">
                <a:effectLst/>
                <a:cs typeface="Times New Roman" panose="02020603050405020304" pitchFamily="18" charset="0"/>
              </a:rPr>
              <a:t>Sinir Hücreleri</a:t>
            </a:r>
          </a:p>
          <a:p>
            <a:pPr marL="609600" indent="-609600" eaLnBrk="1" hangingPunct="1">
              <a:buSzPct val="85000"/>
              <a:buFont typeface="Tahoma" panose="020B0604030504040204" pitchFamily="34" charset="0"/>
              <a:buAutoNum type="arabicPeriod"/>
            </a:pPr>
            <a:endParaRPr lang="tr-TR" altLang="tr-TR" sz="2800" b="1" dirty="0">
              <a:effectLst/>
              <a:cs typeface="Times New Roman" panose="02020603050405020304" pitchFamily="18" charset="0"/>
            </a:endParaRPr>
          </a:p>
          <a:p>
            <a:pPr marL="609600" indent="-609600" eaLnBrk="1" hangingPunct="1">
              <a:buSzPct val="85000"/>
              <a:buFont typeface="Tahoma" panose="020B0604030504040204" pitchFamily="34" charset="0"/>
              <a:buAutoNum type="arabicPeriod"/>
            </a:pPr>
            <a:r>
              <a:rPr lang="tr-TR" altLang="tr-TR" sz="2800" b="1" dirty="0" err="1">
                <a:effectLst/>
                <a:cs typeface="Times New Roman" panose="02020603050405020304" pitchFamily="18" charset="0"/>
              </a:rPr>
              <a:t>Epitel</a:t>
            </a:r>
            <a:r>
              <a:rPr lang="tr-TR" altLang="tr-TR" sz="2800" b="1" dirty="0">
                <a:effectLst/>
                <a:cs typeface="Times New Roman" panose="02020603050405020304" pitchFamily="18" charset="0"/>
              </a:rPr>
              <a:t> Hücreleri</a:t>
            </a:r>
          </a:p>
          <a:p>
            <a:pPr marL="609600" indent="-609600" eaLnBrk="1" hangingPunct="1">
              <a:buSzPct val="85000"/>
              <a:buFont typeface="Tahoma" panose="020B0604030504040204" pitchFamily="34" charset="0"/>
              <a:buAutoNum type="arabicPeriod"/>
            </a:pPr>
            <a:endParaRPr lang="tr-TR" altLang="tr-TR" sz="2800" b="1" dirty="0">
              <a:effectLst/>
              <a:cs typeface="Times New Roman" panose="02020603050405020304" pitchFamily="18" charset="0"/>
            </a:endParaRPr>
          </a:p>
          <a:p>
            <a:pPr marL="609600" indent="-609600" eaLnBrk="1" hangingPunct="1">
              <a:buSzPct val="85000"/>
              <a:buFont typeface="Tahoma" panose="020B0604030504040204" pitchFamily="34" charset="0"/>
              <a:buAutoNum type="arabicPeriod"/>
            </a:pPr>
            <a:r>
              <a:rPr lang="tr-TR" altLang="tr-TR" sz="2800" b="1" dirty="0">
                <a:effectLst/>
                <a:cs typeface="Times New Roman" panose="02020603050405020304" pitchFamily="18" charset="0"/>
              </a:rPr>
              <a:t>Bağ Dokusu (</a:t>
            </a:r>
            <a:r>
              <a:rPr lang="tr-TR" altLang="tr-TR" sz="2800" b="1" dirty="0" err="1">
                <a:effectLst/>
                <a:cs typeface="Times New Roman" panose="02020603050405020304" pitchFamily="18" charset="0"/>
              </a:rPr>
              <a:t>Konnektif</a:t>
            </a:r>
            <a:r>
              <a:rPr lang="tr-TR" altLang="tr-TR" sz="2800" b="1" dirty="0">
                <a:effectLst/>
                <a:cs typeface="Times New Roman" panose="02020603050405020304" pitchFamily="18" charset="0"/>
              </a:rPr>
              <a:t> Doku) Hücreleri</a:t>
            </a:r>
            <a:endParaRPr lang="en-US" altLang="tr-TR" sz="2800" b="1" dirty="0">
              <a:effectLst/>
              <a:cs typeface="Times New Roman" panose="02020603050405020304" pitchFamily="18" charset="0"/>
            </a:endParaRPr>
          </a:p>
        </p:txBody>
      </p:sp>
      <p:sp>
        <p:nvSpPr>
          <p:cNvPr id="5" name="5 Slayt Numarası Yer Tutucusu">
            <a:extLst>
              <a:ext uri="{FF2B5EF4-FFF2-40B4-BE49-F238E27FC236}">
                <a16:creationId xmlns:a16="http://schemas.microsoft.com/office/drawing/2014/main" id="{15F2AADC-2C2F-4346-9BA6-B3A90E085DBC}"/>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9A2FE305-542B-094A-8059-2D38DB4C03FB}" type="slidenum">
              <a:rPr lang="tr-TR" altLang="tr-TR">
                <a:latin typeface="Arial" panose="020B0604020202020204" pitchFamily="34" charset="0"/>
              </a:rPr>
              <a:pPr eaLnBrk="1" hangingPunct="1"/>
              <a:t>47</a:t>
            </a:fld>
            <a:endParaRPr lang="tr-TR" altLang="tr-TR">
              <a:latin typeface="Arial" panose="020B0604020202020204" pitchFamily="34" charset="0"/>
            </a:endParaRPr>
          </a:p>
        </p:txBody>
      </p:sp>
    </p:spTree>
    <p:extLst>
      <p:ext uri="{BB962C8B-B14F-4D97-AF65-F5344CB8AC3E}">
        <p14:creationId xmlns:p14="http://schemas.microsoft.com/office/powerpoint/2010/main" val="730150193"/>
      </p:ext>
    </p:extLst>
  </p:cSld>
  <p:clrMapOvr>
    <a:masterClrMapping/>
  </p:clrMapOvr>
  <p:transition>
    <p:wedg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7B35A56-95FF-7D4C-85FD-0984213BF077}"/>
              </a:ext>
            </a:extLst>
          </p:cNvPr>
          <p:cNvSpPr>
            <a:spLocks noGrp="1" noChangeArrowheads="1"/>
          </p:cNvSpPr>
          <p:nvPr>
            <p:ph type="title"/>
          </p:nvPr>
        </p:nvSpPr>
        <p:spPr>
          <a:xfrm>
            <a:off x="685800" y="546100"/>
            <a:ext cx="7772400" cy="762000"/>
          </a:xfrm>
        </p:spPr>
        <p:txBody>
          <a:bodyPr/>
          <a:lstStyle/>
          <a:p>
            <a:pPr algn="ctr" eaLnBrk="1" hangingPunct="1">
              <a:defRPr/>
            </a:pPr>
            <a:r>
              <a:rPr lang="tr-TR" sz="3200" b="1" dirty="0">
                <a:solidFill>
                  <a:srgbClr val="FF0000"/>
                </a:solidFill>
              </a:rPr>
              <a:t>DOKULAR</a:t>
            </a:r>
            <a:endParaRPr lang="en-US" sz="3200" b="1" dirty="0">
              <a:solidFill>
                <a:srgbClr val="FF0000"/>
              </a:solidFill>
            </a:endParaRPr>
          </a:p>
        </p:txBody>
      </p:sp>
      <p:sp>
        <p:nvSpPr>
          <p:cNvPr id="21508" name="Rectangle 3">
            <a:extLst>
              <a:ext uri="{FF2B5EF4-FFF2-40B4-BE49-F238E27FC236}">
                <a16:creationId xmlns:a16="http://schemas.microsoft.com/office/drawing/2014/main" id="{7E9DA805-F8BC-9644-A53B-5B47374A9D62}"/>
              </a:ext>
            </a:extLst>
          </p:cNvPr>
          <p:cNvSpPr>
            <a:spLocks noGrp="1" noChangeArrowheads="1"/>
          </p:cNvSpPr>
          <p:nvPr>
            <p:ph idx="1"/>
          </p:nvPr>
        </p:nvSpPr>
        <p:spPr>
          <a:xfrm>
            <a:off x="914400" y="1600200"/>
            <a:ext cx="7315200" cy="4359275"/>
          </a:xfrm>
        </p:spPr>
        <p:txBody>
          <a:bodyPr>
            <a:normAutofit/>
          </a:bodyPr>
          <a:lstStyle/>
          <a:p>
            <a:pPr marL="609600" indent="-609600" algn="ctr" eaLnBrk="1" hangingPunct="1">
              <a:buSzPct val="85000"/>
              <a:buFontTx/>
              <a:buNone/>
            </a:pPr>
            <a:r>
              <a:rPr lang="tr-TR" altLang="tr-TR" sz="2400" b="1" dirty="0">
                <a:solidFill>
                  <a:srgbClr val="0070C0"/>
                </a:solidFill>
                <a:effectLst/>
              </a:rPr>
              <a:t>Özelleşmiş hücre topluluklarıdır.</a:t>
            </a:r>
          </a:p>
          <a:p>
            <a:pPr marL="609600" indent="-609600" algn="ctr" eaLnBrk="1" hangingPunct="1">
              <a:buSzPct val="85000"/>
              <a:buFontTx/>
              <a:buNone/>
            </a:pPr>
            <a:endParaRPr lang="tr-TR" altLang="tr-TR" sz="2400" b="1" dirty="0">
              <a:effectLst/>
            </a:endParaRPr>
          </a:p>
          <a:p>
            <a:pPr marL="609600" indent="-609600" eaLnBrk="1" hangingPunct="1">
              <a:buSzPct val="85000"/>
              <a:buFontTx/>
              <a:buAutoNum type="arabicPeriod"/>
            </a:pPr>
            <a:r>
              <a:rPr lang="tr-TR" altLang="tr-TR" sz="2800" b="1" dirty="0">
                <a:effectLst/>
              </a:rPr>
              <a:t>Kas Dokusu</a:t>
            </a:r>
          </a:p>
          <a:p>
            <a:pPr marL="609600" indent="-609600" eaLnBrk="1" hangingPunct="1">
              <a:buSzPct val="85000"/>
              <a:buFontTx/>
              <a:buAutoNum type="arabicPeriod"/>
            </a:pPr>
            <a:endParaRPr lang="tr-TR" altLang="tr-TR" sz="2800" b="1" dirty="0">
              <a:effectLst/>
            </a:endParaRPr>
          </a:p>
          <a:p>
            <a:pPr marL="609600" indent="-609600" eaLnBrk="1" hangingPunct="1">
              <a:buSzPct val="85000"/>
              <a:buFontTx/>
              <a:buAutoNum type="arabicPeriod"/>
            </a:pPr>
            <a:r>
              <a:rPr lang="tr-TR" altLang="tr-TR" sz="2800" b="1" dirty="0">
                <a:effectLst/>
              </a:rPr>
              <a:t>Sinir Dokusu</a:t>
            </a:r>
          </a:p>
          <a:p>
            <a:pPr marL="609600" indent="-609600" eaLnBrk="1" hangingPunct="1">
              <a:buSzPct val="85000"/>
              <a:buFontTx/>
              <a:buAutoNum type="arabicPeriod"/>
            </a:pPr>
            <a:endParaRPr lang="tr-TR" altLang="tr-TR" sz="2800" b="1" dirty="0">
              <a:effectLst/>
            </a:endParaRPr>
          </a:p>
          <a:p>
            <a:pPr marL="609600" indent="-609600" eaLnBrk="1" hangingPunct="1">
              <a:buSzPct val="85000"/>
              <a:buFontTx/>
              <a:buAutoNum type="arabicPeriod"/>
            </a:pPr>
            <a:r>
              <a:rPr lang="tr-TR" altLang="tr-TR" sz="2800" b="1" dirty="0" err="1">
                <a:effectLst/>
              </a:rPr>
              <a:t>Epitel</a:t>
            </a:r>
            <a:r>
              <a:rPr lang="tr-TR" altLang="tr-TR" sz="2800" b="1" dirty="0">
                <a:effectLst/>
              </a:rPr>
              <a:t> Dokusu</a:t>
            </a:r>
          </a:p>
          <a:p>
            <a:pPr marL="609600" indent="-609600" eaLnBrk="1" hangingPunct="1">
              <a:buSzPct val="85000"/>
              <a:buFontTx/>
              <a:buAutoNum type="arabicPeriod"/>
            </a:pPr>
            <a:endParaRPr lang="tr-TR" altLang="tr-TR" sz="2800" b="1" dirty="0">
              <a:effectLst/>
            </a:endParaRPr>
          </a:p>
          <a:p>
            <a:pPr marL="609600" indent="-609600" eaLnBrk="1" hangingPunct="1">
              <a:buSzPct val="85000"/>
              <a:buFontTx/>
              <a:buAutoNum type="arabicPeriod"/>
            </a:pPr>
            <a:r>
              <a:rPr lang="tr-TR" altLang="tr-TR" sz="2800" b="1" dirty="0">
                <a:effectLst/>
              </a:rPr>
              <a:t>Bağ Dokusu (</a:t>
            </a:r>
            <a:r>
              <a:rPr lang="tr-TR" altLang="tr-TR" sz="2800" b="1" dirty="0" err="1">
                <a:effectLst/>
              </a:rPr>
              <a:t>Konnektif</a:t>
            </a:r>
            <a:r>
              <a:rPr lang="tr-TR" altLang="tr-TR" sz="2800" b="1" dirty="0">
                <a:effectLst/>
              </a:rPr>
              <a:t> Doku)</a:t>
            </a:r>
            <a:endParaRPr lang="en-US" altLang="tr-TR" sz="2800" b="1" dirty="0">
              <a:effectLst/>
            </a:endParaRPr>
          </a:p>
        </p:txBody>
      </p:sp>
      <p:sp>
        <p:nvSpPr>
          <p:cNvPr id="5" name="5 Slayt Numarası Yer Tutucusu">
            <a:extLst>
              <a:ext uri="{FF2B5EF4-FFF2-40B4-BE49-F238E27FC236}">
                <a16:creationId xmlns:a16="http://schemas.microsoft.com/office/drawing/2014/main" id="{F5181916-92F8-6A4E-B61D-C7BE6099EE16}"/>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A1075407-95C7-284E-B980-3363D54DCADA}" type="slidenum">
              <a:rPr lang="tr-TR" altLang="tr-TR">
                <a:latin typeface="Arial" panose="020B0604020202020204" pitchFamily="34" charset="0"/>
              </a:rPr>
              <a:pPr eaLnBrk="1" hangingPunct="1"/>
              <a:t>48</a:t>
            </a:fld>
            <a:endParaRPr lang="tr-TR" altLang="tr-TR">
              <a:latin typeface="Arial" panose="020B0604020202020204" pitchFamily="34" charset="0"/>
            </a:endParaRPr>
          </a:p>
        </p:txBody>
      </p:sp>
    </p:spTree>
    <p:extLst>
      <p:ext uri="{BB962C8B-B14F-4D97-AF65-F5344CB8AC3E}">
        <p14:creationId xmlns:p14="http://schemas.microsoft.com/office/powerpoint/2010/main" val="1723947007"/>
      </p:ext>
    </p:extLst>
  </p:cSld>
  <p:clrMapOvr>
    <a:masterClrMapping/>
  </p:clrMapOvr>
  <p:transition>
    <p:wedg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0801B576-2D9F-C442-AC93-E4D6FC2FE042}"/>
              </a:ext>
            </a:extLst>
          </p:cNvPr>
          <p:cNvSpPr>
            <a:spLocks noGrp="1"/>
          </p:cNvSpPr>
          <p:nvPr>
            <p:ph type="sldNum" sz="quarter" idx="12"/>
          </p:nvPr>
        </p:nvSpPr>
        <p:spPr/>
        <p:txBody>
          <a:bodyPr/>
          <a:lstStyle/>
          <a:p>
            <a:fld id="{87853650-D254-9B4F-83BE-6D82B1022D3B}" type="slidenum">
              <a:rPr lang="tr-TR" altLang="tr-TR" smtClean="0"/>
              <a:pPr/>
              <a:t>49</a:t>
            </a:fld>
            <a:endParaRPr lang="tr-TR" altLang="tr-TR"/>
          </a:p>
        </p:txBody>
      </p:sp>
      <p:pic>
        <p:nvPicPr>
          <p:cNvPr id="6" name="Resim 5" descr="metin içeren bir resim&#10;&#10;Açıklama otomatik olarak oluşturuldu">
            <a:extLst>
              <a:ext uri="{FF2B5EF4-FFF2-40B4-BE49-F238E27FC236}">
                <a16:creationId xmlns:a16="http://schemas.microsoft.com/office/drawing/2014/main" id="{26D21549-11AA-2C41-B525-B2E8D8507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347"/>
            <a:ext cx="9144000" cy="6131305"/>
          </a:xfrm>
          <a:prstGeom prst="rect">
            <a:avLst/>
          </a:prstGeom>
        </p:spPr>
      </p:pic>
    </p:spTree>
    <p:extLst>
      <p:ext uri="{BB962C8B-B14F-4D97-AF65-F5344CB8AC3E}">
        <p14:creationId xmlns:p14="http://schemas.microsoft.com/office/powerpoint/2010/main" val="341765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a:extLst>
              <a:ext uri="{FF2B5EF4-FFF2-40B4-BE49-F238E27FC236}">
                <a16:creationId xmlns:a16="http://schemas.microsoft.com/office/drawing/2014/main" id="{48943E76-2E0B-304C-9A20-7E5AAF90A90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C926746D-D249-AB4E-9FA9-B7C35DB8242F}" type="slidenum">
              <a:rPr lang="tr-TR" altLang="tr-TR">
                <a:latin typeface="Arial" panose="020B0604020202020204" pitchFamily="34" charset="0"/>
              </a:rPr>
              <a:pPr eaLnBrk="1" hangingPunct="1"/>
              <a:t>5</a:t>
            </a:fld>
            <a:endParaRPr lang="tr-TR" altLang="tr-TR">
              <a:latin typeface="Arial" panose="020B0604020202020204" pitchFamily="34" charset="0"/>
            </a:endParaRPr>
          </a:p>
        </p:txBody>
      </p:sp>
      <p:sp>
        <p:nvSpPr>
          <p:cNvPr id="7171" name="Rectangle 3">
            <a:extLst>
              <a:ext uri="{FF2B5EF4-FFF2-40B4-BE49-F238E27FC236}">
                <a16:creationId xmlns:a16="http://schemas.microsoft.com/office/drawing/2014/main" id="{58B11E45-9CBA-0940-9A1B-139974A0D74B}"/>
              </a:ext>
            </a:extLst>
          </p:cNvPr>
          <p:cNvSpPr>
            <a:spLocks noGrp="1" noChangeArrowheads="1"/>
          </p:cNvSpPr>
          <p:nvPr>
            <p:ph type="body" idx="4294967295"/>
          </p:nvPr>
        </p:nvSpPr>
        <p:spPr>
          <a:xfrm>
            <a:off x="0" y="304800"/>
            <a:ext cx="82296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0000"/>
              </a:lnSpc>
              <a:buFontTx/>
              <a:buNone/>
            </a:pPr>
            <a:r>
              <a:rPr lang="tr-TR" altLang="tr-TR" sz="2000" dirty="0">
                <a:effectLst/>
                <a:cs typeface="Times New Roman" panose="02020603050405020304" pitchFamily="18" charset="0"/>
              </a:rPr>
              <a:t>	</a:t>
            </a:r>
          </a:p>
          <a:p>
            <a:pPr algn="just" eaLnBrk="1" hangingPunct="1">
              <a:lnSpc>
                <a:spcPct val="120000"/>
              </a:lnSpc>
              <a:buFontTx/>
              <a:buNone/>
            </a:pPr>
            <a:r>
              <a:rPr lang="tr-TR" altLang="tr-TR" sz="2000" dirty="0">
                <a:effectLst/>
                <a:cs typeface="Times New Roman" panose="02020603050405020304" pitchFamily="18" charset="0"/>
              </a:rPr>
              <a:t>     </a:t>
            </a:r>
          </a:p>
          <a:p>
            <a:pPr algn="just" eaLnBrk="1" hangingPunct="1">
              <a:lnSpc>
                <a:spcPct val="120000"/>
              </a:lnSpc>
              <a:buFontTx/>
              <a:buNone/>
            </a:pPr>
            <a:r>
              <a:rPr lang="tr-TR" altLang="tr-TR" sz="2000" dirty="0">
                <a:effectLst/>
                <a:cs typeface="Times New Roman" panose="02020603050405020304" pitchFamily="18" charset="0"/>
              </a:rPr>
              <a:t>     Cumhuriyetin ilanı ile birlikte, İstanbul </a:t>
            </a:r>
            <a:r>
              <a:rPr lang="tr-TR" altLang="tr-TR" sz="2000" dirty="0" err="1">
                <a:effectLst/>
                <a:cs typeface="Times New Roman" panose="02020603050405020304" pitchFamily="18" charset="0"/>
              </a:rPr>
              <a:t>Darülfünun’da</a:t>
            </a:r>
            <a:r>
              <a:rPr lang="tr-TR" altLang="tr-TR" sz="2000" dirty="0">
                <a:effectLst/>
                <a:cs typeface="Times New Roman" panose="02020603050405020304" pitchFamily="18" charset="0"/>
              </a:rPr>
              <a:t> görev yapan Prof. Dr. Kemal Cenap BERKSOY fizyoloji dersleri vermiş ve kitaplar yayımlamıştır. Hormon araştırmaları yapan Berksoy, </a:t>
            </a:r>
            <a:r>
              <a:rPr lang="tr-TR" altLang="tr-TR" sz="2000" dirty="0" err="1">
                <a:effectLst/>
                <a:cs typeface="Times New Roman" panose="02020603050405020304" pitchFamily="18" charset="0"/>
              </a:rPr>
              <a:t>sekretin</a:t>
            </a:r>
            <a:r>
              <a:rPr lang="tr-TR" altLang="tr-TR" sz="2000" dirty="0">
                <a:effectLst/>
                <a:cs typeface="Times New Roman" panose="02020603050405020304" pitchFamily="18" charset="0"/>
              </a:rPr>
              <a:t> ve adrenalin hormonlarıyla, </a:t>
            </a:r>
            <a:r>
              <a:rPr lang="tr-TR" altLang="tr-TR" sz="2000" dirty="0" err="1">
                <a:effectLst/>
                <a:cs typeface="Times New Roman" panose="02020603050405020304" pitchFamily="18" charset="0"/>
              </a:rPr>
              <a:t>hif</a:t>
            </a:r>
            <a:r>
              <a:rPr lang="tr-TR" altLang="tr-TR" sz="2000" dirty="0">
                <a:effectLst/>
                <a:cs typeface="Times New Roman" panose="02020603050405020304" pitchFamily="18" charset="0"/>
              </a:rPr>
              <a:t> sinir demetine ait bulgularını yabancı tıp dergilerinde yayımlamıştır.</a:t>
            </a:r>
          </a:p>
        </p:txBody>
      </p:sp>
      <p:pic>
        <p:nvPicPr>
          <p:cNvPr id="7172" name="5 Resim" descr="indir (4).jpg">
            <a:extLst>
              <a:ext uri="{FF2B5EF4-FFF2-40B4-BE49-F238E27FC236}">
                <a16:creationId xmlns:a16="http://schemas.microsoft.com/office/drawing/2014/main" id="{8562D17B-B67E-7F4B-91FC-931BC0C12E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05200"/>
            <a:ext cx="38020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474686"/>
      </p:ext>
    </p:extLst>
  </p:cSld>
  <p:clrMapOvr>
    <a:masterClrMapping/>
  </p:clrMapOvr>
  <p:transition>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D904D4B3-A94D-DC4B-A705-0CF58DBF7C97}"/>
              </a:ext>
            </a:extLst>
          </p:cNvPr>
          <p:cNvSpPr>
            <a:spLocks noGrp="1"/>
          </p:cNvSpPr>
          <p:nvPr>
            <p:ph type="sldNum" sz="quarter" idx="12"/>
          </p:nvPr>
        </p:nvSpPr>
        <p:spPr/>
        <p:txBody>
          <a:bodyPr/>
          <a:lstStyle/>
          <a:p>
            <a:fld id="{87853650-D254-9B4F-83BE-6D82B1022D3B}" type="slidenum">
              <a:rPr lang="tr-TR" altLang="tr-TR" smtClean="0"/>
              <a:pPr/>
              <a:t>50</a:t>
            </a:fld>
            <a:endParaRPr lang="tr-TR" altLang="tr-TR"/>
          </a:p>
        </p:txBody>
      </p:sp>
      <p:pic>
        <p:nvPicPr>
          <p:cNvPr id="6" name="Resim 5">
            <a:extLst>
              <a:ext uri="{FF2B5EF4-FFF2-40B4-BE49-F238E27FC236}">
                <a16:creationId xmlns:a16="http://schemas.microsoft.com/office/drawing/2014/main" id="{9DFB4916-BCC7-AD40-BB4B-162928EBD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89"/>
            <a:ext cx="9144000" cy="6810622"/>
          </a:xfrm>
          <a:prstGeom prst="rect">
            <a:avLst/>
          </a:prstGeom>
        </p:spPr>
      </p:pic>
    </p:spTree>
    <p:extLst>
      <p:ext uri="{BB962C8B-B14F-4D97-AF65-F5344CB8AC3E}">
        <p14:creationId xmlns:p14="http://schemas.microsoft.com/office/powerpoint/2010/main" val="3723732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C609852-841D-4B4A-B194-20C2C82EEE0B}"/>
              </a:ext>
            </a:extLst>
          </p:cNvPr>
          <p:cNvSpPr>
            <a:spLocks noGrp="1"/>
          </p:cNvSpPr>
          <p:nvPr>
            <p:ph type="sldNum" sz="quarter" idx="12"/>
          </p:nvPr>
        </p:nvSpPr>
        <p:spPr/>
        <p:txBody>
          <a:bodyPr/>
          <a:lstStyle/>
          <a:p>
            <a:fld id="{87853650-D254-9B4F-83BE-6D82B1022D3B}" type="slidenum">
              <a:rPr lang="tr-TR" altLang="tr-TR" smtClean="0"/>
              <a:pPr/>
              <a:t>51</a:t>
            </a:fld>
            <a:endParaRPr lang="tr-TR" altLang="tr-TR"/>
          </a:p>
        </p:txBody>
      </p:sp>
      <p:pic>
        <p:nvPicPr>
          <p:cNvPr id="6" name="Resim 5" descr="metin içeren bir resim&#10;&#10;Açıklama otomatik olarak oluşturuldu">
            <a:extLst>
              <a:ext uri="{FF2B5EF4-FFF2-40B4-BE49-F238E27FC236}">
                <a16:creationId xmlns:a16="http://schemas.microsoft.com/office/drawing/2014/main" id="{07983A3F-B536-D14E-B43F-96A10D897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23"/>
            <a:ext cx="9144000" cy="6755554"/>
          </a:xfrm>
          <a:prstGeom prst="rect">
            <a:avLst/>
          </a:prstGeom>
        </p:spPr>
      </p:pic>
    </p:spTree>
    <p:extLst>
      <p:ext uri="{BB962C8B-B14F-4D97-AF65-F5344CB8AC3E}">
        <p14:creationId xmlns:p14="http://schemas.microsoft.com/office/powerpoint/2010/main" val="2149931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679F143-9C3E-A842-819B-3EF8F816118E}"/>
              </a:ext>
            </a:extLst>
          </p:cNvPr>
          <p:cNvSpPr>
            <a:spLocks noGrp="1"/>
          </p:cNvSpPr>
          <p:nvPr>
            <p:ph type="sldNum" sz="quarter" idx="12"/>
          </p:nvPr>
        </p:nvSpPr>
        <p:spPr/>
        <p:txBody>
          <a:bodyPr/>
          <a:lstStyle/>
          <a:p>
            <a:fld id="{87853650-D254-9B4F-83BE-6D82B1022D3B}" type="slidenum">
              <a:rPr lang="tr-TR" altLang="tr-TR" smtClean="0"/>
              <a:pPr/>
              <a:t>52</a:t>
            </a:fld>
            <a:endParaRPr lang="tr-TR" altLang="tr-TR"/>
          </a:p>
        </p:txBody>
      </p:sp>
      <p:pic>
        <p:nvPicPr>
          <p:cNvPr id="6" name="Resim 5" descr="metin içeren bir resim&#10;&#10;Açıklama otomatik olarak oluşturuldu">
            <a:extLst>
              <a:ext uri="{FF2B5EF4-FFF2-40B4-BE49-F238E27FC236}">
                <a16:creationId xmlns:a16="http://schemas.microsoft.com/office/drawing/2014/main" id="{A496BD3A-CE76-0D4B-80D6-AF418C639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297"/>
            <a:ext cx="9144000" cy="5959406"/>
          </a:xfrm>
          <a:prstGeom prst="rect">
            <a:avLst/>
          </a:prstGeom>
        </p:spPr>
      </p:pic>
    </p:spTree>
    <p:extLst>
      <p:ext uri="{BB962C8B-B14F-4D97-AF65-F5344CB8AC3E}">
        <p14:creationId xmlns:p14="http://schemas.microsoft.com/office/powerpoint/2010/main" val="2004809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2DD6047E-6DEC-5849-946D-97FD980068A8}"/>
              </a:ext>
            </a:extLst>
          </p:cNvPr>
          <p:cNvSpPr>
            <a:spLocks noGrp="1"/>
          </p:cNvSpPr>
          <p:nvPr>
            <p:ph type="sldNum" sz="quarter" idx="12"/>
          </p:nvPr>
        </p:nvSpPr>
        <p:spPr/>
        <p:txBody>
          <a:bodyPr/>
          <a:lstStyle/>
          <a:p>
            <a:fld id="{87853650-D254-9B4F-83BE-6D82B1022D3B}" type="slidenum">
              <a:rPr lang="tr-TR" altLang="tr-TR" smtClean="0"/>
              <a:pPr/>
              <a:t>53</a:t>
            </a:fld>
            <a:endParaRPr lang="tr-TR" altLang="tr-TR"/>
          </a:p>
        </p:txBody>
      </p:sp>
      <p:pic>
        <p:nvPicPr>
          <p:cNvPr id="6" name="Resim 5" descr="metin içeren bir resim&#10;&#10;Açıklama otomatik olarak oluşturuldu">
            <a:extLst>
              <a:ext uri="{FF2B5EF4-FFF2-40B4-BE49-F238E27FC236}">
                <a16:creationId xmlns:a16="http://schemas.microsoft.com/office/drawing/2014/main" id="{8E51873B-6CCD-BF48-85D2-D4F451640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241"/>
            <a:ext cx="9144000" cy="6621517"/>
          </a:xfrm>
          <a:prstGeom prst="rect">
            <a:avLst/>
          </a:prstGeom>
        </p:spPr>
      </p:pic>
    </p:spTree>
    <p:extLst>
      <p:ext uri="{BB962C8B-B14F-4D97-AF65-F5344CB8AC3E}">
        <p14:creationId xmlns:p14="http://schemas.microsoft.com/office/powerpoint/2010/main" val="3359671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56C5DBEC-839F-1C4F-823F-4FAC47D59674}"/>
              </a:ext>
            </a:extLst>
          </p:cNvPr>
          <p:cNvSpPr>
            <a:spLocks noGrp="1"/>
          </p:cNvSpPr>
          <p:nvPr>
            <p:ph type="sldNum" sz="quarter" idx="12"/>
          </p:nvPr>
        </p:nvSpPr>
        <p:spPr/>
        <p:txBody>
          <a:bodyPr/>
          <a:lstStyle/>
          <a:p>
            <a:fld id="{87853650-D254-9B4F-83BE-6D82B1022D3B}" type="slidenum">
              <a:rPr lang="tr-TR" altLang="tr-TR" smtClean="0"/>
              <a:pPr/>
              <a:t>54</a:t>
            </a:fld>
            <a:endParaRPr lang="tr-TR" altLang="tr-TR"/>
          </a:p>
        </p:txBody>
      </p:sp>
      <p:pic>
        <p:nvPicPr>
          <p:cNvPr id="6" name="Resim 5">
            <a:extLst>
              <a:ext uri="{FF2B5EF4-FFF2-40B4-BE49-F238E27FC236}">
                <a16:creationId xmlns:a16="http://schemas.microsoft.com/office/drawing/2014/main" id="{9691295F-5530-3C4E-B91D-0C4656A6C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130"/>
            <a:ext cx="9144000" cy="6421740"/>
          </a:xfrm>
          <a:prstGeom prst="rect">
            <a:avLst/>
          </a:prstGeom>
        </p:spPr>
      </p:pic>
    </p:spTree>
    <p:extLst>
      <p:ext uri="{BB962C8B-B14F-4D97-AF65-F5344CB8AC3E}">
        <p14:creationId xmlns:p14="http://schemas.microsoft.com/office/powerpoint/2010/main" val="335070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760325D-199B-AB4E-B278-457FC7FD5827}"/>
              </a:ext>
            </a:extLst>
          </p:cNvPr>
          <p:cNvSpPr>
            <a:spLocks noGrp="1" noChangeArrowheads="1"/>
          </p:cNvSpPr>
          <p:nvPr>
            <p:ph type="title"/>
          </p:nvPr>
        </p:nvSpPr>
        <p:spPr>
          <a:xfrm>
            <a:off x="457200" y="504825"/>
            <a:ext cx="8229600" cy="736600"/>
          </a:xfrm>
        </p:spPr>
        <p:txBody>
          <a:bodyPr>
            <a:normAutofit/>
          </a:bodyPr>
          <a:lstStyle/>
          <a:p>
            <a:pPr algn="ctr" eaLnBrk="1" hangingPunct="1">
              <a:defRPr/>
            </a:pPr>
            <a:r>
              <a:rPr lang="tr-TR" sz="3600" b="1" dirty="0">
                <a:solidFill>
                  <a:srgbClr val="FF0000"/>
                </a:solidFill>
              </a:rPr>
              <a:t>ORGANLAR</a:t>
            </a:r>
            <a:endParaRPr lang="en-US" sz="3600" b="1" dirty="0">
              <a:solidFill>
                <a:srgbClr val="FF0000"/>
              </a:solidFill>
            </a:endParaRPr>
          </a:p>
        </p:txBody>
      </p:sp>
      <p:sp>
        <p:nvSpPr>
          <p:cNvPr id="22532" name="Rectangle 3">
            <a:extLst>
              <a:ext uri="{FF2B5EF4-FFF2-40B4-BE49-F238E27FC236}">
                <a16:creationId xmlns:a16="http://schemas.microsoft.com/office/drawing/2014/main" id="{A446D335-5D93-2945-889C-170B9B5778FC}"/>
              </a:ext>
            </a:extLst>
          </p:cNvPr>
          <p:cNvSpPr>
            <a:spLocks noGrp="1" noChangeArrowheads="1"/>
          </p:cNvSpPr>
          <p:nvPr>
            <p:ph idx="1"/>
          </p:nvPr>
        </p:nvSpPr>
        <p:spPr>
          <a:xfrm>
            <a:off x="228600" y="1600200"/>
            <a:ext cx="8686800" cy="4876800"/>
          </a:xfrm>
        </p:spPr>
        <p:txBody>
          <a:bodyPr>
            <a:normAutofit/>
          </a:bodyPr>
          <a:lstStyle/>
          <a:p>
            <a:pPr eaLnBrk="1" hangingPunct="1">
              <a:buSzPct val="85000"/>
              <a:buFontTx/>
              <a:buNone/>
            </a:pPr>
            <a:r>
              <a:rPr lang="tr-TR" altLang="tr-TR" sz="2800" dirty="0">
                <a:effectLst/>
                <a:cs typeface="Times New Roman" panose="02020603050405020304" pitchFamily="18" charset="0"/>
              </a:rPr>
              <a:t>	</a:t>
            </a:r>
            <a:r>
              <a:rPr lang="tr-TR" altLang="tr-TR" sz="2400" dirty="0">
                <a:effectLst/>
                <a:cs typeface="Times New Roman" panose="02020603050405020304" pitchFamily="18" charset="0"/>
              </a:rPr>
              <a:t>Dört çeşit dokuyu da içerebilen daha kompleks oluşumlardır.</a:t>
            </a:r>
          </a:p>
          <a:p>
            <a:pPr eaLnBrk="1" hangingPunct="1">
              <a:buSzPct val="85000"/>
              <a:buFontTx/>
              <a:buNone/>
            </a:pPr>
            <a:endParaRPr lang="tr-TR" altLang="tr-TR" sz="2400" dirty="0">
              <a:effectLst/>
              <a:cs typeface="Times New Roman" panose="02020603050405020304" pitchFamily="18" charset="0"/>
            </a:endParaRPr>
          </a:p>
          <a:p>
            <a:pPr eaLnBrk="1" hangingPunct="1">
              <a:buSzPct val="85000"/>
              <a:buFontTx/>
              <a:buNone/>
            </a:pPr>
            <a:r>
              <a:rPr lang="tr-TR" altLang="tr-TR" sz="2400" dirty="0">
                <a:effectLst/>
                <a:cs typeface="Times New Roman" panose="02020603050405020304" pitchFamily="18" charset="0"/>
              </a:rPr>
              <a:t>Örnek verecek olursak böbrekler;</a:t>
            </a:r>
          </a:p>
          <a:p>
            <a:pPr eaLnBrk="1" hangingPunct="1">
              <a:buSzPct val="85000"/>
              <a:buFontTx/>
              <a:buNone/>
            </a:pPr>
            <a:endParaRPr lang="tr-TR" altLang="tr-TR" sz="2400" dirty="0">
              <a:effectLst/>
              <a:cs typeface="Times New Roman" panose="02020603050405020304" pitchFamily="18" charset="0"/>
            </a:endParaRPr>
          </a:p>
          <a:p>
            <a:pPr eaLnBrk="1" hangingPunct="1">
              <a:buSzPct val="85000"/>
              <a:buFont typeface="Wingdings" pitchFamily="2" charset="2"/>
              <a:buChar char="v"/>
            </a:pPr>
            <a:r>
              <a:rPr lang="tr-TR" altLang="tr-TR" sz="2400" dirty="0">
                <a:effectLst/>
                <a:cs typeface="Times New Roman" panose="02020603050405020304" pitchFamily="18" charset="0"/>
              </a:rPr>
              <a:t> Tek katlı kübik </a:t>
            </a:r>
            <a:r>
              <a:rPr lang="tr-TR" altLang="tr-TR" sz="2400" dirty="0" err="1">
                <a:effectLst/>
                <a:cs typeface="Times New Roman" panose="02020603050405020304" pitchFamily="18" charset="0"/>
              </a:rPr>
              <a:t>epitelden</a:t>
            </a:r>
            <a:r>
              <a:rPr lang="tr-TR" altLang="tr-TR" sz="2400" dirty="0">
                <a:effectLst/>
                <a:cs typeface="Times New Roman" panose="02020603050405020304" pitchFamily="18" charset="0"/>
              </a:rPr>
              <a:t> oluşan bir seri küçük tüpler,</a:t>
            </a:r>
          </a:p>
          <a:p>
            <a:pPr eaLnBrk="1" hangingPunct="1">
              <a:buSzPct val="85000"/>
              <a:buFontTx/>
              <a:buNone/>
            </a:pPr>
            <a:endParaRPr lang="tr-TR" altLang="tr-TR" sz="2400" dirty="0">
              <a:effectLst/>
              <a:cs typeface="Times New Roman" panose="02020603050405020304" pitchFamily="18" charset="0"/>
            </a:endParaRPr>
          </a:p>
          <a:p>
            <a:pPr eaLnBrk="1" hangingPunct="1">
              <a:buSzPct val="85000"/>
              <a:buFont typeface="Wingdings" pitchFamily="2" charset="2"/>
              <a:buChar char="v"/>
            </a:pPr>
            <a:r>
              <a:rPr lang="tr-TR" altLang="tr-TR" sz="2400" dirty="0">
                <a:effectLst/>
                <a:cs typeface="Times New Roman" panose="02020603050405020304" pitchFamily="18" charset="0"/>
              </a:rPr>
              <a:t> Tüm duvarlarında </a:t>
            </a:r>
            <a:r>
              <a:rPr lang="tr-TR" altLang="tr-TR" sz="2400" dirty="0" err="1">
                <a:effectLst/>
                <a:cs typeface="Times New Roman" panose="02020603050405020304" pitchFamily="18" charset="0"/>
              </a:rPr>
              <a:t>epitel</a:t>
            </a:r>
            <a:r>
              <a:rPr lang="tr-TR" altLang="tr-TR" sz="2400" dirty="0">
                <a:effectLst/>
                <a:cs typeface="Times New Roman" panose="02020603050405020304" pitchFamily="18" charset="0"/>
              </a:rPr>
              <a:t> hücreleri ile kas ve bağ dokusu bulunan kan damarları ve organı dıştan saran bağ dokusu ağı tarafından oluşturulur.</a:t>
            </a:r>
            <a:endParaRPr lang="en-US" altLang="tr-TR" sz="2400" dirty="0">
              <a:effectLst/>
              <a:cs typeface="Times New Roman" panose="02020603050405020304" pitchFamily="18" charset="0"/>
            </a:endParaRPr>
          </a:p>
        </p:txBody>
      </p:sp>
      <p:sp>
        <p:nvSpPr>
          <p:cNvPr id="5" name="5 Slayt Numarası Yer Tutucusu">
            <a:extLst>
              <a:ext uri="{FF2B5EF4-FFF2-40B4-BE49-F238E27FC236}">
                <a16:creationId xmlns:a16="http://schemas.microsoft.com/office/drawing/2014/main" id="{043A8302-5F43-CB48-928D-F03F1F1D7350}"/>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48016239-21B3-0744-98F8-C293EF5C9EB9}" type="slidenum">
              <a:rPr lang="tr-TR" altLang="tr-TR">
                <a:latin typeface="Arial" panose="020B0604020202020204" pitchFamily="34" charset="0"/>
              </a:rPr>
              <a:pPr eaLnBrk="1" hangingPunct="1"/>
              <a:t>55</a:t>
            </a:fld>
            <a:endParaRPr lang="tr-TR" altLang="tr-TR">
              <a:latin typeface="Arial" panose="020B0604020202020204" pitchFamily="34" charset="0"/>
            </a:endParaRPr>
          </a:p>
        </p:txBody>
      </p:sp>
    </p:spTree>
    <p:extLst>
      <p:ext uri="{BB962C8B-B14F-4D97-AF65-F5344CB8AC3E}">
        <p14:creationId xmlns:p14="http://schemas.microsoft.com/office/powerpoint/2010/main" val="2073348230"/>
      </p:ext>
    </p:extLst>
  </p:cSld>
  <p:clrMapOvr>
    <a:masterClrMapping/>
  </p:clrMapOvr>
  <p:transition>
    <p:wedg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1581C78D-123F-0B49-AA4D-AB2D3AA97568}"/>
              </a:ext>
            </a:extLst>
          </p:cNvPr>
          <p:cNvSpPr>
            <a:spLocks noGrp="1"/>
          </p:cNvSpPr>
          <p:nvPr>
            <p:ph type="sldNum" sz="quarter" idx="12"/>
          </p:nvPr>
        </p:nvSpPr>
        <p:spPr>
          <a:xfrm>
            <a:off x="6705600" y="6400800"/>
            <a:ext cx="2057400" cy="365125"/>
          </a:xfrm>
        </p:spPr>
        <p:txBody>
          <a:bodyPr/>
          <a:lstStyle/>
          <a:p>
            <a:fld id="{87853650-D254-9B4F-83BE-6D82B1022D3B}" type="slidenum">
              <a:rPr lang="tr-TR" altLang="tr-TR" smtClean="0"/>
              <a:pPr/>
              <a:t>56</a:t>
            </a:fld>
            <a:endParaRPr lang="tr-TR" altLang="tr-TR"/>
          </a:p>
        </p:txBody>
      </p:sp>
      <p:pic>
        <p:nvPicPr>
          <p:cNvPr id="84994" name="Picture 2" descr="Epithelial/Connective tissues Flashcards | Quizlet">
            <a:extLst>
              <a:ext uri="{FF2B5EF4-FFF2-40B4-BE49-F238E27FC236}">
                <a16:creationId xmlns:a16="http://schemas.microsoft.com/office/drawing/2014/main" id="{C0899B65-DC33-AD44-B0E8-9A805134C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4500"/>
            <a:ext cx="7162800" cy="596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7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1C29DB9-F640-7040-9ADF-D4AD20A5D569}"/>
              </a:ext>
            </a:extLst>
          </p:cNvPr>
          <p:cNvSpPr>
            <a:spLocks noGrp="1" noChangeArrowheads="1"/>
          </p:cNvSpPr>
          <p:nvPr>
            <p:ph type="title"/>
          </p:nvPr>
        </p:nvSpPr>
        <p:spPr>
          <a:xfrm>
            <a:off x="469900" y="381000"/>
            <a:ext cx="8229600" cy="736600"/>
          </a:xfrm>
        </p:spPr>
        <p:txBody>
          <a:bodyPr/>
          <a:lstStyle/>
          <a:p>
            <a:pPr algn="ctr" eaLnBrk="1" hangingPunct="1">
              <a:defRPr/>
            </a:pPr>
            <a:r>
              <a:rPr lang="tr-TR" sz="3200" b="1" dirty="0">
                <a:solidFill>
                  <a:srgbClr val="FF0000"/>
                </a:solidFill>
              </a:rPr>
              <a:t>ORGAN SİSTEMLERİ</a:t>
            </a:r>
            <a:endParaRPr lang="en-US" sz="3200" b="1" dirty="0">
              <a:solidFill>
                <a:srgbClr val="FF0000"/>
              </a:solidFill>
            </a:endParaRPr>
          </a:p>
        </p:txBody>
      </p:sp>
      <p:sp>
        <p:nvSpPr>
          <p:cNvPr id="23556" name="Rectangle 3">
            <a:extLst>
              <a:ext uri="{FF2B5EF4-FFF2-40B4-BE49-F238E27FC236}">
                <a16:creationId xmlns:a16="http://schemas.microsoft.com/office/drawing/2014/main" id="{FE8A4A86-1FD9-744B-BAB9-5482D13D4726}"/>
              </a:ext>
            </a:extLst>
          </p:cNvPr>
          <p:cNvSpPr>
            <a:spLocks noGrp="1" noChangeArrowheads="1"/>
          </p:cNvSpPr>
          <p:nvPr>
            <p:ph idx="1"/>
          </p:nvPr>
        </p:nvSpPr>
        <p:spPr>
          <a:xfrm>
            <a:off x="469900" y="1447800"/>
            <a:ext cx="8458200" cy="4267200"/>
          </a:xfrm>
        </p:spPr>
        <p:txBody>
          <a:bodyPr>
            <a:normAutofit lnSpcReduction="10000"/>
          </a:bodyPr>
          <a:lstStyle/>
          <a:p>
            <a:pPr eaLnBrk="1" hangingPunct="1">
              <a:lnSpc>
                <a:spcPct val="150000"/>
              </a:lnSpc>
              <a:buSzPct val="85000"/>
              <a:buFontTx/>
              <a:buNone/>
            </a:pPr>
            <a:r>
              <a:rPr lang="tr-TR" altLang="tr-TR" sz="2400" dirty="0">
                <a:effectLst/>
                <a:cs typeface="Times New Roman" panose="02020603050405020304" pitchFamily="18" charset="0"/>
              </a:rPr>
              <a:t>	Birtakım organların bir araya gelerek birlikte işlev görmesidir.</a:t>
            </a:r>
          </a:p>
          <a:p>
            <a:pPr eaLnBrk="1" hangingPunct="1">
              <a:lnSpc>
                <a:spcPct val="150000"/>
              </a:lnSpc>
              <a:buSzPct val="85000"/>
              <a:buFontTx/>
              <a:buNone/>
            </a:pPr>
            <a:r>
              <a:rPr lang="tr-TR" altLang="tr-TR" sz="2400" dirty="0">
                <a:effectLst/>
                <a:cs typeface="Times New Roman" panose="02020603050405020304" pitchFamily="18" charset="0"/>
              </a:rPr>
              <a:t>ÖR = Boşaltım Sistemi (</a:t>
            </a:r>
            <a:r>
              <a:rPr lang="tr-TR" altLang="tr-TR" sz="2400" dirty="0" err="1">
                <a:effectLst/>
                <a:cs typeface="Times New Roman" panose="02020603050405020304" pitchFamily="18" charset="0"/>
              </a:rPr>
              <a:t>Üriner</a:t>
            </a:r>
            <a:r>
              <a:rPr lang="tr-TR" altLang="tr-TR" sz="2400" dirty="0">
                <a:effectLst/>
                <a:cs typeface="Times New Roman" panose="02020603050405020304" pitchFamily="18" charset="0"/>
              </a:rPr>
              <a:t> Sistem):</a:t>
            </a:r>
          </a:p>
          <a:p>
            <a:pPr eaLnBrk="1" hangingPunct="1">
              <a:lnSpc>
                <a:spcPct val="150000"/>
              </a:lnSpc>
              <a:buSzPct val="85000"/>
              <a:buFont typeface="Wingdings" pitchFamily="2" charset="2"/>
              <a:buChar char="v"/>
            </a:pPr>
            <a:r>
              <a:rPr lang="tr-TR" altLang="tr-TR" sz="2400" b="1" dirty="0">
                <a:solidFill>
                  <a:srgbClr val="7030A0"/>
                </a:solidFill>
                <a:effectLst/>
                <a:cs typeface="Times New Roman" panose="02020603050405020304" pitchFamily="18" charset="0"/>
              </a:rPr>
              <a:t>Böbrekler,</a:t>
            </a:r>
          </a:p>
          <a:p>
            <a:pPr eaLnBrk="1" hangingPunct="1">
              <a:lnSpc>
                <a:spcPct val="150000"/>
              </a:lnSpc>
              <a:buSzPct val="85000"/>
              <a:buFont typeface="Wingdings" pitchFamily="2" charset="2"/>
              <a:buChar char="v"/>
            </a:pPr>
            <a:r>
              <a:rPr lang="tr-TR" altLang="tr-TR" sz="2400" b="1" dirty="0" err="1">
                <a:solidFill>
                  <a:srgbClr val="7030A0"/>
                </a:solidFill>
                <a:effectLst/>
                <a:cs typeface="Times New Roman" panose="02020603050405020304" pitchFamily="18" charset="0"/>
              </a:rPr>
              <a:t>Üreterler</a:t>
            </a:r>
            <a:r>
              <a:rPr lang="tr-TR" altLang="tr-TR" sz="2400" b="1" dirty="0">
                <a:solidFill>
                  <a:srgbClr val="7030A0"/>
                </a:solidFill>
                <a:effectLst/>
                <a:cs typeface="Times New Roman" panose="02020603050405020304" pitchFamily="18" charset="0"/>
              </a:rPr>
              <a:t> (böbreklerden mesaneye uzanan borular) </a:t>
            </a:r>
          </a:p>
          <a:p>
            <a:pPr eaLnBrk="1" hangingPunct="1">
              <a:lnSpc>
                <a:spcPct val="150000"/>
              </a:lnSpc>
              <a:buSzPct val="85000"/>
              <a:buFont typeface="Wingdings" pitchFamily="2" charset="2"/>
              <a:buChar char="v"/>
            </a:pPr>
            <a:r>
              <a:rPr lang="tr-TR" altLang="tr-TR" sz="2400" b="1" dirty="0">
                <a:solidFill>
                  <a:srgbClr val="7030A0"/>
                </a:solidFill>
                <a:effectLst/>
                <a:cs typeface="Times New Roman" panose="02020603050405020304" pitchFamily="18" charset="0"/>
              </a:rPr>
              <a:t>İdrar kesesi (mesane) </a:t>
            </a:r>
          </a:p>
          <a:p>
            <a:pPr eaLnBrk="1" hangingPunct="1">
              <a:lnSpc>
                <a:spcPct val="150000"/>
              </a:lnSpc>
              <a:buSzPct val="85000"/>
              <a:buFont typeface="Wingdings" pitchFamily="2" charset="2"/>
              <a:buChar char="v"/>
            </a:pPr>
            <a:r>
              <a:rPr lang="tr-TR" altLang="tr-TR" sz="2400" b="1" dirty="0" err="1">
                <a:solidFill>
                  <a:srgbClr val="7030A0"/>
                </a:solidFill>
                <a:effectLst/>
                <a:cs typeface="Times New Roman" panose="02020603050405020304" pitchFamily="18" charset="0"/>
              </a:rPr>
              <a:t>Üretra</a:t>
            </a:r>
            <a:r>
              <a:rPr lang="tr-TR" altLang="tr-TR" sz="2400" b="1" dirty="0">
                <a:solidFill>
                  <a:srgbClr val="7030A0"/>
                </a:solidFill>
                <a:effectLst/>
                <a:cs typeface="Times New Roman" panose="02020603050405020304" pitchFamily="18" charset="0"/>
              </a:rPr>
              <a:t> (mesaneden vücut dışına uzanan boru ) tarafından oluşturulur.</a:t>
            </a:r>
            <a:endParaRPr lang="en-US" altLang="tr-TR" sz="2400" b="1" dirty="0">
              <a:solidFill>
                <a:srgbClr val="7030A0"/>
              </a:solidFill>
              <a:effectLst/>
              <a:cs typeface="Times New Roman" panose="02020603050405020304" pitchFamily="18" charset="0"/>
            </a:endParaRPr>
          </a:p>
        </p:txBody>
      </p:sp>
      <p:sp>
        <p:nvSpPr>
          <p:cNvPr id="5" name="5 Slayt Numarası Yer Tutucusu">
            <a:extLst>
              <a:ext uri="{FF2B5EF4-FFF2-40B4-BE49-F238E27FC236}">
                <a16:creationId xmlns:a16="http://schemas.microsoft.com/office/drawing/2014/main" id="{0352DF52-E012-6B46-8BAB-60B6DF889BD7}"/>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B4D5ED61-751F-DD47-A4FE-4CFFDA49ABD6}" type="slidenum">
              <a:rPr lang="tr-TR" altLang="tr-TR">
                <a:latin typeface="Arial" panose="020B0604020202020204" pitchFamily="34" charset="0"/>
              </a:rPr>
              <a:pPr eaLnBrk="1" hangingPunct="1"/>
              <a:t>57</a:t>
            </a:fld>
            <a:endParaRPr lang="tr-TR" altLang="tr-TR">
              <a:latin typeface="Arial" panose="020B0604020202020204" pitchFamily="34" charset="0"/>
            </a:endParaRPr>
          </a:p>
        </p:txBody>
      </p:sp>
    </p:spTree>
    <p:extLst>
      <p:ext uri="{BB962C8B-B14F-4D97-AF65-F5344CB8AC3E}">
        <p14:creationId xmlns:p14="http://schemas.microsoft.com/office/powerpoint/2010/main" val="2751685763"/>
      </p:ext>
    </p:extLst>
  </p:cSld>
  <p:clrMapOvr>
    <a:masterClrMapping/>
  </p:clrMapOvr>
  <p:transition>
    <p:wedg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9938CE6-333D-FF4C-BF44-2B156D259F83}"/>
              </a:ext>
            </a:extLst>
          </p:cNvPr>
          <p:cNvSpPr>
            <a:spLocks noGrp="1"/>
          </p:cNvSpPr>
          <p:nvPr>
            <p:ph type="sldNum" sz="quarter" idx="12"/>
          </p:nvPr>
        </p:nvSpPr>
        <p:spPr/>
        <p:txBody>
          <a:bodyPr/>
          <a:lstStyle/>
          <a:p>
            <a:fld id="{87853650-D254-9B4F-83BE-6D82B1022D3B}" type="slidenum">
              <a:rPr lang="tr-TR" altLang="tr-TR" smtClean="0"/>
              <a:pPr/>
              <a:t>58</a:t>
            </a:fld>
            <a:endParaRPr lang="tr-TR" altLang="tr-TR"/>
          </a:p>
        </p:txBody>
      </p:sp>
      <p:pic>
        <p:nvPicPr>
          <p:cNvPr id="86018" name="Picture 2" descr="Anatomy of the Pediatric Urinary Tract | Articles | Mount Nittany Health  System">
            <a:extLst>
              <a:ext uri="{FF2B5EF4-FFF2-40B4-BE49-F238E27FC236}">
                <a16:creationId xmlns:a16="http://schemas.microsoft.com/office/drawing/2014/main" id="{C6802F19-174B-7540-971D-545A75F01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4013"/>
            <a:ext cx="5105400" cy="618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35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481751-8921-DB4D-BBC2-16B3442CC29C}"/>
              </a:ext>
            </a:extLst>
          </p:cNvPr>
          <p:cNvSpPr>
            <a:spLocks noGrp="1"/>
          </p:cNvSpPr>
          <p:nvPr>
            <p:ph type="title"/>
          </p:nvPr>
        </p:nvSpPr>
        <p:spPr/>
        <p:txBody>
          <a:bodyPr/>
          <a:lstStyle/>
          <a:p>
            <a:pPr algn="ctr"/>
            <a:r>
              <a:rPr lang="tr-TR" b="1" dirty="0">
                <a:solidFill>
                  <a:srgbClr val="FF0000"/>
                </a:solidFill>
              </a:rPr>
              <a:t>Metabolizma</a:t>
            </a:r>
          </a:p>
        </p:txBody>
      </p:sp>
      <p:sp>
        <p:nvSpPr>
          <p:cNvPr id="3" name="İçerik Yer Tutucusu 2">
            <a:extLst>
              <a:ext uri="{FF2B5EF4-FFF2-40B4-BE49-F238E27FC236}">
                <a16:creationId xmlns:a16="http://schemas.microsoft.com/office/drawing/2014/main" id="{5F63D5EF-8A66-244D-8A2E-9B0D968BE816}"/>
              </a:ext>
            </a:extLst>
          </p:cNvPr>
          <p:cNvSpPr>
            <a:spLocks noGrp="1"/>
          </p:cNvSpPr>
          <p:nvPr>
            <p:ph idx="1"/>
          </p:nvPr>
        </p:nvSpPr>
        <p:spPr>
          <a:xfrm>
            <a:off x="666750" y="1677989"/>
            <a:ext cx="7886700" cy="4351338"/>
          </a:xfrm>
        </p:spPr>
        <p:txBody>
          <a:bodyPr/>
          <a:lstStyle/>
          <a:p>
            <a:pPr algn="just">
              <a:lnSpc>
                <a:spcPct val="150000"/>
              </a:lnSpc>
            </a:pPr>
            <a:r>
              <a:rPr lang="tr-TR" sz="2400" dirty="0"/>
              <a:t>Canlıda </a:t>
            </a:r>
            <a:r>
              <a:rPr lang="tr-TR" sz="2400" dirty="0" err="1"/>
              <a:t>oluşan</a:t>
            </a:r>
            <a:r>
              <a:rPr lang="tr-TR" sz="2400" dirty="0"/>
              <a:t> ve devam eden fiziksel ve kimyasal olayların </a:t>
            </a:r>
            <a:r>
              <a:rPr lang="tr-TR" sz="2400" dirty="0" err="1"/>
              <a:t>tümüne</a:t>
            </a:r>
            <a:r>
              <a:rPr lang="tr-TR" sz="2400" dirty="0"/>
              <a:t> birden </a:t>
            </a:r>
            <a:r>
              <a:rPr lang="tr-TR" sz="2400" b="1" u="sng" dirty="0">
                <a:solidFill>
                  <a:srgbClr val="7030A0"/>
                </a:solidFill>
              </a:rPr>
              <a:t>metabolizma </a:t>
            </a:r>
            <a:r>
              <a:rPr lang="tr-TR" sz="2400" dirty="0"/>
              <a:t>adı verilmektedir. </a:t>
            </a:r>
          </a:p>
          <a:p>
            <a:pPr algn="just">
              <a:lnSpc>
                <a:spcPct val="150000"/>
              </a:lnSpc>
            </a:pPr>
            <a:r>
              <a:rPr lang="tr-TR" sz="2400" dirty="0" err="1"/>
              <a:t>Hücrelerdeki</a:t>
            </a:r>
            <a:r>
              <a:rPr lang="tr-TR" sz="2400" dirty="0"/>
              <a:t> kimyasal reaksiyonlar enzimler tarafından </a:t>
            </a:r>
            <a:r>
              <a:rPr lang="tr-TR" sz="2400" dirty="0" err="1"/>
              <a:t>katalizlenmektedir</a:t>
            </a:r>
            <a:r>
              <a:rPr lang="tr-TR" sz="2400" dirty="0"/>
              <a:t>. </a:t>
            </a:r>
          </a:p>
          <a:p>
            <a:pPr algn="just">
              <a:lnSpc>
                <a:spcPct val="150000"/>
              </a:lnSpc>
            </a:pPr>
            <a:r>
              <a:rPr lang="tr-TR" sz="2400" dirty="0"/>
              <a:t>Metabolizma, </a:t>
            </a:r>
            <a:r>
              <a:rPr lang="tr-TR" sz="2400" dirty="0" err="1"/>
              <a:t>oldukça</a:t>
            </a:r>
            <a:r>
              <a:rPr lang="tr-TR" sz="2400" dirty="0"/>
              <a:t> koordine ve maksatlı ilerleyen bir </a:t>
            </a:r>
            <a:r>
              <a:rPr lang="tr-TR" sz="2400" dirty="0" err="1"/>
              <a:t>hücre</a:t>
            </a:r>
            <a:r>
              <a:rPr lang="tr-TR" sz="2400" dirty="0"/>
              <a:t> faaliyetidir; bu faaliyette pek </a:t>
            </a:r>
            <a:r>
              <a:rPr lang="tr-TR" sz="2400" dirty="0" err="1"/>
              <a:t>çok</a:t>
            </a:r>
            <a:r>
              <a:rPr lang="tr-TR" sz="2400" dirty="0"/>
              <a:t> enzim sistemi </a:t>
            </a:r>
            <a:r>
              <a:rPr lang="tr-TR" sz="2400" dirty="0" err="1"/>
              <a:t>görev</a:t>
            </a:r>
            <a:r>
              <a:rPr lang="tr-TR" sz="2400" dirty="0"/>
              <a:t> almaktadır. </a:t>
            </a:r>
          </a:p>
          <a:p>
            <a:endParaRPr lang="tr-TR" dirty="0"/>
          </a:p>
        </p:txBody>
      </p:sp>
      <p:sp>
        <p:nvSpPr>
          <p:cNvPr id="4" name="Slayt Numarası Yer Tutucusu 3">
            <a:extLst>
              <a:ext uri="{FF2B5EF4-FFF2-40B4-BE49-F238E27FC236}">
                <a16:creationId xmlns:a16="http://schemas.microsoft.com/office/drawing/2014/main" id="{B8DA8AA9-E652-1341-8EFF-0B47DED13124}"/>
              </a:ext>
            </a:extLst>
          </p:cNvPr>
          <p:cNvSpPr>
            <a:spLocks noGrp="1"/>
          </p:cNvSpPr>
          <p:nvPr>
            <p:ph type="sldNum" sz="quarter" idx="12"/>
          </p:nvPr>
        </p:nvSpPr>
        <p:spPr/>
        <p:txBody>
          <a:bodyPr/>
          <a:lstStyle/>
          <a:p>
            <a:fld id="{87853650-D254-9B4F-83BE-6D82B1022D3B}" type="slidenum">
              <a:rPr lang="tr-TR" altLang="tr-TR" smtClean="0"/>
              <a:pPr/>
              <a:t>59</a:t>
            </a:fld>
            <a:endParaRPr lang="tr-TR" altLang="tr-TR"/>
          </a:p>
        </p:txBody>
      </p:sp>
    </p:spTree>
    <p:extLst>
      <p:ext uri="{BB962C8B-B14F-4D97-AF65-F5344CB8AC3E}">
        <p14:creationId xmlns:p14="http://schemas.microsoft.com/office/powerpoint/2010/main" val="373862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a:extLst>
              <a:ext uri="{FF2B5EF4-FFF2-40B4-BE49-F238E27FC236}">
                <a16:creationId xmlns:a16="http://schemas.microsoft.com/office/drawing/2014/main" id="{0E3EDF35-7FB0-7244-B4F7-368CA28CD05F}"/>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F006D95A-B108-4548-A59C-F4CFF40A9837}" type="slidenum">
              <a:rPr lang="tr-TR" altLang="tr-TR">
                <a:latin typeface="Arial" panose="020B0604020202020204" pitchFamily="34" charset="0"/>
              </a:rPr>
              <a:pPr eaLnBrk="1" hangingPunct="1"/>
              <a:t>6</a:t>
            </a:fld>
            <a:endParaRPr lang="tr-TR" altLang="tr-TR">
              <a:latin typeface="Arial" panose="020B0604020202020204" pitchFamily="34" charset="0"/>
            </a:endParaRPr>
          </a:p>
        </p:txBody>
      </p:sp>
      <p:sp>
        <p:nvSpPr>
          <p:cNvPr id="12292" name="Rectangle 3">
            <a:extLst>
              <a:ext uri="{FF2B5EF4-FFF2-40B4-BE49-F238E27FC236}">
                <a16:creationId xmlns:a16="http://schemas.microsoft.com/office/drawing/2014/main" id="{656AD1F4-9F1C-CD4F-BCB5-13E45013806C}"/>
              </a:ext>
            </a:extLst>
          </p:cNvPr>
          <p:cNvSpPr>
            <a:spLocks noGrp="1" noChangeArrowheads="1"/>
          </p:cNvSpPr>
          <p:nvPr>
            <p:ph type="body" idx="4294967295"/>
          </p:nvPr>
        </p:nvSpPr>
        <p:spPr>
          <a:xfrm>
            <a:off x="457200" y="1619826"/>
            <a:ext cx="8229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just">
              <a:lnSpc>
                <a:spcPct val="120000"/>
              </a:lnSpc>
            </a:pPr>
            <a:r>
              <a:rPr lang="tr-TR" altLang="tr-TR" sz="2000" b="1" u="sng" dirty="0">
                <a:solidFill>
                  <a:srgbClr val="7030A0"/>
                </a:solidFill>
              </a:rPr>
              <a:t> </a:t>
            </a:r>
            <a:r>
              <a:rPr lang="tr-TR" altLang="tr-TR" sz="2800" b="1" u="sng" dirty="0">
                <a:solidFill>
                  <a:srgbClr val="7030A0"/>
                </a:solidFill>
                <a:effectLst/>
              </a:rPr>
              <a:t>"Canlılarda hücre, doku, organ ve sistemlerin görevlerini, aktiviteleri sonucunda uğradıkları değişiklikleri, birbirleriyle olan bağlantılarını ve fonksiyonel ilişkilerini araştıran ve inceleyen bir bilim dalıdır.“</a:t>
            </a:r>
          </a:p>
          <a:p>
            <a:pPr algn="just">
              <a:lnSpc>
                <a:spcPct val="120000"/>
              </a:lnSpc>
            </a:pPr>
            <a:endParaRPr lang="tr-TR" altLang="tr-TR" sz="2000" dirty="0">
              <a:effectLst/>
            </a:endParaRPr>
          </a:p>
          <a:p>
            <a:pPr algn="just">
              <a:lnSpc>
                <a:spcPct val="120000"/>
              </a:lnSpc>
            </a:pPr>
            <a:r>
              <a:rPr lang="tr-TR" altLang="tr-TR" sz="2000" dirty="0">
                <a:effectLst/>
              </a:rPr>
              <a:t>Bu tanımdan da anlaşıldığı gibi Fizyoloji, biyoloji ve tıp bilimlerinin neredeyse tamamıyla ilgilidir ve </a:t>
            </a:r>
            <a:r>
              <a:rPr lang="tr-TR" altLang="tr-TR" sz="2000" b="1" u="sng" dirty="0">
                <a:solidFill>
                  <a:srgbClr val="0070C0"/>
                </a:solidFill>
                <a:effectLst/>
              </a:rPr>
              <a:t>anatomiyle birlikte tıp bilimlerinin temelini oluşturur.</a:t>
            </a:r>
          </a:p>
        </p:txBody>
      </p:sp>
      <p:sp>
        <p:nvSpPr>
          <p:cNvPr id="2" name="Metin kutusu 1">
            <a:extLst>
              <a:ext uri="{FF2B5EF4-FFF2-40B4-BE49-F238E27FC236}">
                <a16:creationId xmlns:a16="http://schemas.microsoft.com/office/drawing/2014/main" id="{57AD49FB-0F44-0F45-BCF0-06AECD34C374}"/>
              </a:ext>
            </a:extLst>
          </p:cNvPr>
          <p:cNvSpPr txBox="1"/>
          <p:nvPr/>
        </p:nvSpPr>
        <p:spPr>
          <a:xfrm>
            <a:off x="990600" y="457200"/>
            <a:ext cx="6934200" cy="584775"/>
          </a:xfrm>
          <a:prstGeom prst="rect">
            <a:avLst/>
          </a:prstGeom>
          <a:noFill/>
        </p:spPr>
        <p:txBody>
          <a:bodyPr wrap="square" rtlCol="0">
            <a:spAutoFit/>
          </a:bodyPr>
          <a:lstStyle/>
          <a:p>
            <a:pPr algn="ctr"/>
            <a:r>
              <a:rPr lang="tr-TR" sz="3200" b="1" dirty="0">
                <a:solidFill>
                  <a:srgbClr val="FF0000"/>
                </a:solidFill>
              </a:rPr>
              <a:t>Fizyolojinin Tanımı</a:t>
            </a:r>
          </a:p>
        </p:txBody>
      </p:sp>
    </p:spTree>
    <p:extLst>
      <p:ext uri="{BB962C8B-B14F-4D97-AF65-F5344CB8AC3E}">
        <p14:creationId xmlns:p14="http://schemas.microsoft.com/office/powerpoint/2010/main" val="3655623560"/>
      </p:ext>
    </p:extLst>
  </p:cSld>
  <p:clrMapOvr>
    <a:masterClrMapping/>
  </p:clrMapOvr>
  <p:transition>
    <p:wedg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DD94F64-57BE-324A-A4C0-BB7E4A345137}"/>
              </a:ext>
            </a:extLst>
          </p:cNvPr>
          <p:cNvSpPr>
            <a:spLocks noGrp="1"/>
          </p:cNvSpPr>
          <p:nvPr>
            <p:ph type="sldNum" sz="quarter" idx="12"/>
          </p:nvPr>
        </p:nvSpPr>
        <p:spPr/>
        <p:txBody>
          <a:bodyPr/>
          <a:lstStyle/>
          <a:p>
            <a:fld id="{87853650-D254-9B4F-83BE-6D82B1022D3B}" type="slidenum">
              <a:rPr lang="tr-TR" altLang="tr-TR" smtClean="0"/>
              <a:pPr/>
              <a:t>60</a:t>
            </a:fld>
            <a:endParaRPr lang="tr-TR" altLang="tr-TR"/>
          </a:p>
        </p:txBody>
      </p:sp>
      <p:pic>
        <p:nvPicPr>
          <p:cNvPr id="76802" name="Picture 2" descr="Principles of Biochemistry/Enzymes - Wikibooks, open books for an open world">
            <a:extLst>
              <a:ext uri="{FF2B5EF4-FFF2-40B4-BE49-F238E27FC236}">
                <a16:creationId xmlns:a16="http://schemas.microsoft.com/office/drawing/2014/main" id="{27D6D434-26DC-044F-979F-201161E31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0"/>
            <a:ext cx="9144000" cy="641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91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C9371C5-F62F-E441-817A-6D3FC71184D5}"/>
              </a:ext>
            </a:extLst>
          </p:cNvPr>
          <p:cNvSpPr>
            <a:spLocks noGrp="1"/>
          </p:cNvSpPr>
          <p:nvPr>
            <p:ph type="sldNum" sz="quarter" idx="12"/>
          </p:nvPr>
        </p:nvSpPr>
        <p:spPr/>
        <p:txBody>
          <a:bodyPr/>
          <a:lstStyle/>
          <a:p>
            <a:fld id="{87853650-D254-9B4F-83BE-6D82B1022D3B}" type="slidenum">
              <a:rPr lang="tr-TR" altLang="tr-TR" smtClean="0"/>
              <a:pPr/>
              <a:t>61</a:t>
            </a:fld>
            <a:endParaRPr lang="tr-TR" altLang="tr-TR"/>
          </a:p>
        </p:txBody>
      </p:sp>
      <p:pic>
        <p:nvPicPr>
          <p:cNvPr id="77826" name="Picture 2" descr="National 4/5 Archive 7 - Mr Mann's Biology">
            <a:extLst>
              <a:ext uri="{FF2B5EF4-FFF2-40B4-BE49-F238E27FC236}">
                <a16:creationId xmlns:a16="http://schemas.microsoft.com/office/drawing/2014/main" id="{C47BCFCA-AAD2-A347-B651-DC24E993F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396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5C3EEF-19E2-784E-972D-D68ECB6426CA}"/>
              </a:ext>
            </a:extLst>
          </p:cNvPr>
          <p:cNvSpPr>
            <a:spLocks noGrp="1"/>
          </p:cNvSpPr>
          <p:nvPr>
            <p:ph type="title"/>
          </p:nvPr>
        </p:nvSpPr>
        <p:spPr>
          <a:xfrm>
            <a:off x="628650" y="340520"/>
            <a:ext cx="7886700" cy="930274"/>
          </a:xfrm>
        </p:spPr>
        <p:txBody>
          <a:bodyPr/>
          <a:lstStyle/>
          <a:p>
            <a:pPr algn="ctr"/>
            <a:r>
              <a:rPr lang="tr-TR" b="1" dirty="0">
                <a:solidFill>
                  <a:srgbClr val="FF0000"/>
                </a:solidFill>
              </a:rPr>
              <a:t>Metabolizma</a:t>
            </a:r>
          </a:p>
        </p:txBody>
      </p:sp>
      <p:sp>
        <p:nvSpPr>
          <p:cNvPr id="3" name="İçerik Yer Tutucusu 2">
            <a:extLst>
              <a:ext uri="{FF2B5EF4-FFF2-40B4-BE49-F238E27FC236}">
                <a16:creationId xmlns:a16="http://schemas.microsoft.com/office/drawing/2014/main" id="{0500ACD9-1B99-BE44-9F77-080176DECE7C}"/>
              </a:ext>
            </a:extLst>
          </p:cNvPr>
          <p:cNvSpPr>
            <a:spLocks noGrp="1"/>
          </p:cNvSpPr>
          <p:nvPr>
            <p:ph idx="1"/>
          </p:nvPr>
        </p:nvSpPr>
        <p:spPr>
          <a:xfrm>
            <a:off x="628650" y="1296194"/>
            <a:ext cx="7886700" cy="4351338"/>
          </a:xfrm>
        </p:spPr>
        <p:txBody>
          <a:bodyPr>
            <a:normAutofit fontScale="92500" lnSpcReduction="20000"/>
          </a:bodyPr>
          <a:lstStyle/>
          <a:p>
            <a:pPr>
              <a:lnSpc>
                <a:spcPct val="150000"/>
              </a:lnSpc>
            </a:pPr>
            <a:r>
              <a:rPr lang="tr-TR" dirty="0"/>
              <a:t>Metabolizma </a:t>
            </a:r>
            <a:r>
              <a:rPr lang="tr-TR" dirty="0" err="1"/>
              <a:t>dört</a:t>
            </a:r>
            <a:r>
              <a:rPr lang="tr-TR" dirty="0"/>
              <a:t> </a:t>
            </a:r>
            <a:r>
              <a:rPr lang="tr-TR" dirty="0" err="1"/>
              <a:t>önemli</a:t>
            </a:r>
            <a:r>
              <a:rPr lang="tr-TR" dirty="0"/>
              <a:t> fonksiyon </a:t>
            </a:r>
            <a:r>
              <a:rPr lang="tr-TR" dirty="0" err="1"/>
              <a:t>görmektedir</a:t>
            </a:r>
            <a:r>
              <a:rPr lang="tr-TR" dirty="0"/>
              <a:t>: </a:t>
            </a:r>
          </a:p>
          <a:p>
            <a:pPr marL="0" indent="0">
              <a:lnSpc>
                <a:spcPct val="150000"/>
              </a:lnSpc>
              <a:buNone/>
            </a:pPr>
            <a:r>
              <a:rPr lang="tr-TR" dirty="0"/>
              <a:t>1) </a:t>
            </a:r>
            <a:r>
              <a:rPr lang="tr-TR" dirty="0" err="1"/>
              <a:t>Çevredeki</a:t>
            </a:r>
            <a:r>
              <a:rPr lang="tr-TR" dirty="0"/>
              <a:t> enerjice zengin besin maddelerinin yıkımından kimyasal enerji elde etmek. </a:t>
            </a:r>
          </a:p>
          <a:p>
            <a:pPr marL="0" indent="0">
              <a:lnSpc>
                <a:spcPct val="150000"/>
              </a:lnSpc>
              <a:buNone/>
            </a:pPr>
            <a:r>
              <a:rPr lang="tr-TR" dirty="0"/>
              <a:t>2) Besin maddelerini, </a:t>
            </a:r>
            <a:r>
              <a:rPr lang="tr-TR" dirty="0" err="1"/>
              <a:t>hücrenin</a:t>
            </a:r>
            <a:r>
              <a:rPr lang="tr-TR" dirty="0"/>
              <a:t> </a:t>
            </a:r>
            <a:r>
              <a:rPr lang="tr-TR" dirty="0" err="1"/>
              <a:t>makromoleküllerini</a:t>
            </a:r>
            <a:r>
              <a:rPr lang="tr-TR" dirty="0"/>
              <a:t> sentez etmek </a:t>
            </a:r>
            <a:r>
              <a:rPr lang="tr-TR" dirty="0" err="1"/>
              <a:t>için</a:t>
            </a:r>
            <a:r>
              <a:rPr lang="tr-TR" dirty="0"/>
              <a:t> </a:t>
            </a:r>
            <a:r>
              <a:rPr lang="tr-TR" dirty="0" err="1"/>
              <a:t>öncül</a:t>
            </a:r>
            <a:r>
              <a:rPr lang="tr-TR" dirty="0"/>
              <a:t> yapı </a:t>
            </a:r>
            <a:r>
              <a:rPr lang="tr-TR" dirty="0" err="1"/>
              <a:t>taşları</a:t>
            </a:r>
            <a:r>
              <a:rPr lang="tr-TR" dirty="0"/>
              <a:t> haline </a:t>
            </a:r>
            <a:r>
              <a:rPr lang="tr-TR" dirty="0" err="1"/>
              <a:t>çevirmek</a:t>
            </a:r>
            <a:r>
              <a:rPr lang="tr-TR" dirty="0"/>
              <a:t> yani sindirmek. </a:t>
            </a:r>
          </a:p>
          <a:p>
            <a:pPr marL="0" indent="0">
              <a:lnSpc>
                <a:spcPct val="150000"/>
              </a:lnSpc>
              <a:buNone/>
            </a:pPr>
            <a:r>
              <a:rPr lang="tr-TR" dirty="0"/>
              <a:t>3) </a:t>
            </a:r>
            <a:r>
              <a:rPr lang="tr-TR" dirty="0" err="1"/>
              <a:t>Öncül</a:t>
            </a:r>
            <a:r>
              <a:rPr lang="tr-TR" dirty="0"/>
              <a:t> yapı </a:t>
            </a:r>
            <a:r>
              <a:rPr lang="tr-TR" dirty="0" err="1"/>
              <a:t>taşlarından</a:t>
            </a:r>
            <a:r>
              <a:rPr lang="tr-TR" dirty="0"/>
              <a:t> </a:t>
            </a:r>
            <a:r>
              <a:rPr lang="tr-TR" dirty="0" err="1"/>
              <a:t>hücrenin</a:t>
            </a:r>
            <a:r>
              <a:rPr lang="tr-TR" dirty="0"/>
              <a:t> ihtiyacı olan </a:t>
            </a:r>
            <a:r>
              <a:rPr lang="tr-TR" dirty="0" err="1"/>
              <a:t>makromoleküllerden</a:t>
            </a:r>
            <a:r>
              <a:rPr lang="tr-TR" dirty="0"/>
              <a:t> proteinleri, </a:t>
            </a:r>
            <a:r>
              <a:rPr lang="tr-TR" dirty="0" err="1"/>
              <a:t>nükleik</a:t>
            </a:r>
            <a:r>
              <a:rPr lang="tr-TR" dirty="0"/>
              <a:t> asitleri, </a:t>
            </a:r>
            <a:r>
              <a:rPr lang="tr-TR" dirty="0" err="1"/>
              <a:t>lipidleri</a:t>
            </a:r>
            <a:r>
              <a:rPr lang="tr-TR" dirty="0"/>
              <a:t>, </a:t>
            </a:r>
            <a:r>
              <a:rPr lang="tr-TR" dirty="0" err="1"/>
              <a:t>polisakkaritleri</a:t>
            </a:r>
            <a:r>
              <a:rPr lang="tr-TR" dirty="0"/>
              <a:t> ve </a:t>
            </a:r>
            <a:r>
              <a:rPr lang="tr-TR" dirty="0" err="1"/>
              <a:t>diğer</a:t>
            </a:r>
            <a:r>
              <a:rPr lang="tr-TR" dirty="0"/>
              <a:t> </a:t>
            </a:r>
            <a:r>
              <a:rPr lang="tr-TR" dirty="0" err="1"/>
              <a:t>hücre</a:t>
            </a:r>
            <a:r>
              <a:rPr lang="tr-TR" dirty="0"/>
              <a:t> </a:t>
            </a:r>
            <a:r>
              <a:rPr lang="tr-TR" dirty="0" err="1"/>
              <a:t>komponentlerini</a:t>
            </a:r>
            <a:r>
              <a:rPr lang="tr-TR" dirty="0"/>
              <a:t> sentez etmek. </a:t>
            </a:r>
          </a:p>
          <a:p>
            <a:pPr marL="0" indent="0">
              <a:lnSpc>
                <a:spcPct val="150000"/>
              </a:lnSpc>
              <a:buNone/>
            </a:pPr>
            <a:r>
              <a:rPr lang="tr-TR" dirty="0"/>
              <a:t>4) </a:t>
            </a:r>
            <a:r>
              <a:rPr lang="tr-TR" dirty="0" err="1"/>
              <a:t>Hücrenin</a:t>
            </a:r>
            <a:r>
              <a:rPr lang="tr-TR" dirty="0"/>
              <a:t> </a:t>
            </a:r>
            <a:r>
              <a:rPr lang="tr-TR" dirty="0" err="1"/>
              <a:t>özelleşmis</a:t>
            </a:r>
            <a:r>
              <a:rPr lang="tr-TR" dirty="0"/>
              <a:t>̧ fonksiyonuna </a:t>
            </a:r>
            <a:r>
              <a:rPr lang="tr-TR" dirty="0" err="1"/>
              <a:t>göre</a:t>
            </a:r>
            <a:r>
              <a:rPr lang="tr-TR" dirty="0"/>
              <a:t> </a:t>
            </a:r>
            <a:r>
              <a:rPr lang="tr-TR" dirty="0" err="1"/>
              <a:t>gerektiğinde</a:t>
            </a:r>
            <a:r>
              <a:rPr lang="tr-TR" dirty="0"/>
              <a:t> </a:t>
            </a:r>
            <a:r>
              <a:rPr lang="tr-TR" dirty="0" err="1"/>
              <a:t>biyomolekülleri</a:t>
            </a:r>
            <a:r>
              <a:rPr lang="tr-TR" dirty="0"/>
              <a:t> ya yıkmak ya da sentezlemek</a:t>
            </a:r>
          </a:p>
          <a:p>
            <a:endParaRPr lang="tr-TR" dirty="0"/>
          </a:p>
        </p:txBody>
      </p:sp>
      <p:sp>
        <p:nvSpPr>
          <p:cNvPr id="4" name="Slayt Numarası Yer Tutucusu 3">
            <a:extLst>
              <a:ext uri="{FF2B5EF4-FFF2-40B4-BE49-F238E27FC236}">
                <a16:creationId xmlns:a16="http://schemas.microsoft.com/office/drawing/2014/main" id="{48811A00-3AA9-FB40-8557-4122353D662A}"/>
              </a:ext>
            </a:extLst>
          </p:cNvPr>
          <p:cNvSpPr>
            <a:spLocks noGrp="1"/>
          </p:cNvSpPr>
          <p:nvPr>
            <p:ph type="sldNum" sz="quarter" idx="12"/>
          </p:nvPr>
        </p:nvSpPr>
        <p:spPr/>
        <p:txBody>
          <a:bodyPr/>
          <a:lstStyle/>
          <a:p>
            <a:fld id="{87853650-D254-9B4F-83BE-6D82B1022D3B}" type="slidenum">
              <a:rPr lang="tr-TR" altLang="tr-TR" smtClean="0"/>
              <a:pPr/>
              <a:t>62</a:t>
            </a:fld>
            <a:endParaRPr lang="tr-TR" altLang="tr-TR"/>
          </a:p>
        </p:txBody>
      </p:sp>
    </p:spTree>
    <p:extLst>
      <p:ext uri="{BB962C8B-B14F-4D97-AF65-F5344CB8AC3E}">
        <p14:creationId xmlns:p14="http://schemas.microsoft.com/office/powerpoint/2010/main" val="2053172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4F4AB2-543D-4849-ACF4-DAD919A96EAA}"/>
              </a:ext>
            </a:extLst>
          </p:cNvPr>
          <p:cNvSpPr>
            <a:spLocks noGrp="1"/>
          </p:cNvSpPr>
          <p:nvPr>
            <p:ph type="title"/>
          </p:nvPr>
        </p:nvSpPr>
        <p:spPr/>
        <p:txBody>
          <a:bodyPr/>
          <a:lstStyle/>
          <a:p>
            <a:pPr algn="ctr"/>
            <a:r>
              <a:rPr lang="tr-TR" b="1" dirty="0">
                <a:solidFill>
                  <a:srgbClr val="FF0000"/>
                </a:solidFill>
              </a:rPr>
              <a:t>Katabolizma</a:t>
            </a:r>
          </a:p>
        </p:txBody>
      </p:sp>
      <p:sp>
        <p:nvSpPr>
          <p:cNvPr id="3" name="İçerik Yer Tutucusu 2">
            <a:extLst>
              <a:ext uri="{FF2B5EF4-FFF2-40B4-BE49-F238E27FC236}">
                <a16:creationId xmlns:a16="http://schemas.microsoft.com/office/drawing/2014/main" id="{BA6A2E6E-45EC-AF4A-8152-CB77242876F7}"/>
              </a:ext>
            </a:extLst>
          </p:cNvPr>
          <p:cNvSpPr>
            <a:spLocks noGrp="1"/>
          </p:cNvSpPr>
          <p:nvPr>
            <p:ph idx="1"/>
          </p:nvPr>
        </p:nvSpPr>
        <p:spPr>
          <a:xfrm>
            <a:off x="628650" y="1703389"/>
            <a:ext cx="7886700" cy="4351338"/>
          </a:xfrm>
        </p:spPr>
        <p:txBody>
          <a:bodyPr/>
          <a:lstStyle/>
          <a:p>
            <a:pPr algn="just">
              <a:lnSpc>
                <a:spcPct val="150000"/>
              </a:lnSpc>
            </a:pPr>
            <a:r>
              <a:rPr lang="tr-TR" sz="2400" dirty="0"/>
              <a:t>Katabolizma metabolizmanın </a:t>
            </a:r>
            <a:r>
              <a:rPr lang="tr-TR" sz="2400" b="1" u="sng" dirty="0">
                <a:solidFill>
                  <a:srgbClr val="7030A0"/>
                </a:solidFill>
              </a:rPr>
              <a:t>yıkım fazı </a:t>
            </a:r>
            <a:r>
              <a:rPr lang="tr-TR" sz="2400" dirty="0"/>
              <a:t>olup ister </a:t>
            </a:r>
            <a:r>
              <a:rPr lang="tr-TR" sz="2400" dirty="0" err="1"/>
              <a:t>dışarıdan</a:t>
            </a:r>
            <a:r>
              <a:rPr lang="tr-TR" sz="2400" dirty="0"/>
              <a:t> alınsın ister </a:t>
            </a:r>
            <a:r>
              <a:rPr lang="tr-TR" sz="2400" dirty="0" err="1"/>
              <a:t>hücrede</a:t>
            </a:r>
            <a:r>
              <a:rPr lang="tr-TR" sz="2400" dirty="0"/>
              <a:t> depo edilen </a:t>
            </a:r>
            <a:r>
              <a:rPr lang="tr-TR" sz="2400" dirty="0" err="1"/>
              <a:t>biyomoleküller</a:t>
            </a:r>
            <a:r>
              <a:rPr lang="tr-TR" sz="2400" dirty="0"/>
              <a:t> olsun </a:t>
            </a:r>
            <a:r>
              <a:rPr lang="tr-TR" sz="2400" b="1" u="sng" dirty="0">
                <a:solidFill>
                  <a:srgbClr val="0070C0"/>
                </a:solidFill>
              </a:rPr>
              <a:t>karbonhidrat, </a:t>
            </a:r>
            <a:r>
              <a:rPr lang="tr-TR" sz="2400" b="1" u="sng" dirty="0" err="1">
                <a:solidFill>
                  <a:srgbClr val="0070C0"/>
                </a:solidFill>
              </a:rPr>
              <a:t>lipid</a:t>
            </a:r>
            <a:r>
              <a:rPr lang="tr-TR" sz="2400" b="1" u="sng" dirty="0">
                <a:solidFill>
                  <a:srgbClr val="0070C0"/>
                </a:solidFill>
              </a:rPr>
              <a:t> ve proteinlerin basamak basamak yıkım reaksiyonuna </a:t>
            </a:r>
            <a:r>
              <a:rPr lang="tr-TR" sz="2400" b="1" u="sng" dirty="0" err="1">
                <a:solidFill>
                  <a:srgbClr val="0070C0"/>
                </a:solidFill>
              </a:rPr>
              <a:t>uğrayarak</a:t>
            </a:r>
            <a:r>
              <a:rPr lang="tr-TR" sz="2400" b="1" u="sng" dirty="0">
                <a:solidFill>
                  <a:srgbClr val="0070C0"/>
                </a:solidFill>
              </a:rPr>
              <a:t> daha </a:t>
            </a:r>
            <a:r>
              <a:rPr lang="tr-TR" sz="2400" b="1" u="sng" dirty="0" err="1">
                <a:solidFill>
                  <a:srgbClr val="0070C0"/>
                </a:solidFill>
              </a:rPr>
              <a:t>küçük</a:t>
            </a:r>
            <a:r>
              <a:rPr lang="tr-TR" sz="2400" b="1" u="sng" dirty="0">
                <a:solidFill>
                  <a:srgbClr val="0070C0"/>
                </a:solidFill>
              </a:rPr>
              <a:t> ve daha basit olan laktik asit, CO2, H2O, NH3 gibi maddelere yıkılmasıdır. </a:t>
            </a:r>
          </a:p>
          <a:p>
            <a:pPr algn="just">
              <a:lnSpc>
                <a:spcPct val="150000"/>
              </a:lnSpc>
            </a:pPr>
            <a:r>
              <a:rPr lang="tr-TR" sz="2400" dirty="0"/>
              <a:t>Katabolizma sonucunda, </a:t>
            </a:r>
            <a:r>
              <a:rPr lang="tr-TR" sz="2400" dirty="0" err="1"/>
              <a:t>büyük</a:t>
            </a:r>
            <a:r>
              <a:rPr lang="tr-TR" sz="2400" dirty="0"/>
              <a:t> organik </a:t>
            </a:r>
            <a:r>
              <a:rPr lang="tr-TR" sz="2400" dirty="0" err="1"/>
              <a:t>moleküllerde</a:t>
            </a:r>
            <a:r>
              <a:rPr lang="tr-TR" sz="2400" dirty="0"/>
              <a:t> saklı olan enerji serbest hale </a:t>
            </a:r>
            <a:r>
              <a:rPr lang="tr-TR" sz="2400" dirty="0" err="1"/>
              <a:t>geçmektedir</a:t>
            </a:r>
            <a:r>
              <a:rPr lang="tr-TR" sz="2400" dirty="0"/>
              <a:t>. </a:t>
            </a:r>
          </a:p>
          <a:p>
            <a:endParaRPr lang="tr-TR" dirty="0"/>
          </a:p>
        </p:txBody>
      </p:sp>
      <p:sp>
        <p:nvSpPr>
          <p:cNvPr id="4" name="Slayt Numarası Yer Tutucusu 3">
            <a:extLst>
              <a:ext uri="{FF2B5EF4-FFF2-40B4-BE49-F238E27FC236}">
                <a16:creationId xmlns:a16="http://schemas.microsoft.com/office/drawing/2014/main" id="{37FF041D-21DC-3849-818E-E641DB19A17A}"/>
              </a:ext>
            </a:extLst>
          </p:cNvPr>
          <p:cNvSpPr>
            <a:spLocks noGrp="1"/>
          </p:cNvSpPr>
          <p:nvPr>
            <p:ph type="sldNum" sz="quarter" idx="12"/>
          </p:nvPr>
        </p:nvSpPr>
        <p:spPr/>
        <p:txBody>
          <a:bodyPr/>
          <a:lstStyle/>
          <a:p>
            <a:fld id="{87853650-D254-9B4F-83BE-6D82B1022D3B}" type="slidenum">
              <a:rPr lang="tr-TR" altLang="tr-TR" smtClean="0"/>
              <a:pPr/>
              <a:t>63</a:t>
            </a:fld>
            <a:endParaRPr lang="tr-TR" altLang="tr-TR"/>
          </a:p>
        </p:txBody>
      </p:sp>
    </p:spTree>
    <p:extLst>
      <p:ext uri="{BB962C8B-B14F-4D97-AF65-F5344CB8AC3E}">
        <p14:creationId xmlns:p14="http://schemas.microsoft.com/office/powerpoint/2010/main" val="364730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A6818F-F01D-6048-8400-72B42E9DECAB}"/>
              </a:ext>
            </a:extLst>
          </p:cNvPr>
          <p:cNvSpPr>
            <a:spLocks noGrp="1"/>
          </p:cNvSpPr>
          <p:nvPr>
            <p:ph type="title"/>
          </p:nvPr>
        </p:nvSpPr>
        <p:spPr/>
        <p:txBody>
          <a:bodyPr/>
          <a:lstStyle/>
          <a:p>
            <a:pPr algn="ctr"/>
            <a:r>
              <a:rPr lang="tr-TR" b="1" dirty="0">
                <a:solidFill>
                  <a:srgbClr val="FF0000"/>
                </a:solidFill>
              </a:rPr>
              <a:t>Anabolizma</a:t>
            </a:r>
          </a:p>
        </p:txBody>
      </p:sp>
      <p:sp>
        <p:nvSpPr>
          <p:cNvPr id="3" name="İçerik Yer Tutucusu 2">
            <a:extLst>
              <a:ext uri="{FF2B5EF4-FFF2-40B4-BE49-F238E27FC236}">
                <a16:creationId xmlns:a16="http://schemas.microsoft.com/office/drawing/2014/main" id="{BC58E235-40A7-CC4B-A672-6154AEAA78FF}"/>
              </a:ext>
            </a:extLst>
          </p:cNvPr>
          <p:cNvSpPr>
            <a:spLocks noGrp="1"/>
          </p:cNvSpPr>
          <p:nvPr>
            <p:ph idx="1"/>
          </p:nvPr>
        </p:nvSpPr>
        <p:spPr>
          <a:xfrm>
            <a:off x="628650" y="1722440"/>
            <a:ext cx="7886700" cy="4351338"/>
          </a:xfrm>
        </p:spPr>
        <p:txBody>
          <a:bodyPr>
            <a:normAutofit lnSpcReduction="10000"/>
          </a:bodyPr>
          <a:lstStyle/>
          <a:p>
            <a:pPr algn="just">
              <a:lnSpc>
                <a:spcPct val="150000"/>
              </a:lnSpc>
            </a:pPr>
            <a:r>
              <a:rPr lang="tr-TR" sz="2400" dirty="0"/>
              <a:t>Anabolizma, metabolizmanın </a:t>
            </a:r>
            <a:r>
              <a:rPr lang="tr-TR" sz="2400" b="1" u="sng" dirty="0" err="1">
                <a:solidFill>
                  <a:srgbClr val="7030A0"/>
                </a:solidFill>
              </a:rPr>
              <a:t>biyosentez</a:t>
            </a:r>
            <a:r>
              <a:rPr lang="tr-TR" sz="2400" b="1" u="sng" dirty="0">
                <a:solidFill>
                  <a:srgbClr val="7030A0"/>
                </a:solidFill>
              </a:rPr>
              <a:t> fazı </a:t>
            </a:r>
            <a:r>
              <a:rPr lang="tr-TR" sz="2400" dirty="0"/>
              <a:t>olup </a:t>
            </a:r>
            <a:r>
              <a:rPr lang="tr-TR" sz="2400" dirty="0" err="1"/>
              <a:t>küçük</a:t>
            </a:r>
            <a:r>
              <a:rPr lang="tr-TR" sz="2400" dirty="0"/>
              <a:t> yapı </a:t>
            </a:r>
            <a:r>
              <a:rPr lang="tr-TR" sz="2400" dirty="0" err="1"/>
              <a:t>taşı</a:t>
            </a:r>
            <a:r>
              <a:rPr lang="tr-TR" sz="2400" dirty="0"/>
              <a:t> olan </a:t>
            </a:r>
            <a:r>
              <a:rPr lang="tr-TR" sz="2400" dirty="0" err="1"/>
              <a:t>moleküllerden</a:t>
            </a:r>
            <a:r>
              <a:rPr lang="tr-TR" sz="2400" dirty="0"/>
              <a:t> </a:t>
            </a:r>
            <a:r>
              <a:rPr lang="tr-TR" sz="2400" b="1" u="sng" dirty="0" err="1">
                <a:solidFill>
                  <a:srgbClr val="0070C0"/>
                </a:solidFill>
              </a:rPr>
              <a:t>hücrenin</a:t>
            </a:r>
            <a:r>
              <a:rPr lang="tr-TR" sz="2400" b="1" u="sng" dirty="0">
                <a:solidFill>
                  <a:srgbClr val="0070C0"/>
                </a:solidFill>
              </a:rPr>
              <a:t> </a:t>
            </a:r>
            <a:r>
              <a:rPr lang="tr-TR" sz="2400" b="1" u="sng" dirty="0" err="1">
                <a:solidFill>
                  <a:srgbClr val="0070C0"/>
                </a:solidFill>
              </a:rPr>
              <a:t>polisakkaritler</a:t>
            </a:r>
            <a:r>
              <a:rPr lang="tr-TR" sz="2400" b="1" u="sng" dirty="0">
                <a:solidFill>
                  <a:srgbClr val="0070C0"/>
                </a:solidFill>
              </a:rPr>
              <a:t>, proteinler, </a:t>
            </a:r>
            <a:r>
              <a:rPr lang="tr-TR" sz="2400" b="1" u="sng" dirty="0" err="1">
                <a:solidFill>
                  <a:srgbClr val="0070C0"/>
                </a:solidFill>
              </a:rPr>
              <a:t>lipidler</a:t>
            </a:r>
            <a:r>
              <a:rPr lang="tr-TR" sz="2400" b="1" u="sng" dirty="0">
                <a:solidFill>
                  <a:srgbClr val="0070C0"/>
                </a:solidFill>
              </a:rPr>
              <a:t>, </a:t>
            </a:r>
            <a:r>
              <a:rPr lang="tr-TR" sz="2400" b="1" u="sng" dirty="0" err="1">
                <a:solidFill>
                  <a:srgbClr val="0070C0"/>
                </a:solidFill>
              </a:rPr>
              <a:t>nükleik</a:t>
            </a:r>
            <a:r>
              <a:rPr lang="tr-TR" sz="2400" b="1" u="sng" dirty="0">
                <a:solidFill>
                  <a:srgbClr val="0070C0"/>
                </a:solidFill>
              </a:rPr>
              <a:t> asitler gibi </a:t>
            </a:r>
            <a:r>
              <a:rPr lang="tr-TR" sz="2400" b="1" u="sng" dirty="0" err="1">
                <a:solidFill>
                  <a:srgbClr val="0070C0"/>
                </a:solidFill>
              </a:rPr>
              <a:t>makromoleküllerinin</a:t>
            </a:r>
            <a:r>
              <a:rPr lang="tr-TR" sz="2400" b="1" u="sng" dirty="0">
                <a:solidFill>
                  <a:srgbClr val="0070C0"/>
                </a:solidFill>
              </a:rPr>
              <a:t> sentezini </a:t>
            </a:r>
            <a:r>
              <a:rPr lang="tr-TR" sz="2400" b="1" u="sng" dirty="0" err="1">
                <a:solidFill>
                  <a:srgbClr val="0070C0"/>
                </a:solidFill>
              </a:rPr>
              <a:t>sağlayan</a:t>
            </a:r>
            <a:r>
              <a:rPr lang="tr-TR" sz="2400" b="1" u="sng" dirty="0">
                <a:solidFill>
                  <a:srgbClr val="0070C0"/>
                </a:solidFill>
              </a:rPr>
              <a:t> fazdır.</a:t>
            </a:r>
          </a:p>
          <a:p>
            <a:pPr algn="just">
              <a:lnSpc>
                <a:spcPct val="150000"/>
              </a:lnSpc>
            </a:pPr>
            <a:r>
              <a:rPr lang="tr-TR" sz="2400" dirty="0"/>
              <a:t> </a:t>
            </a:r>
            <a:r>
              <a:rPr lang="tr-TR" sz="2400" dirty="0" err="1"/>
              <a:t>Biyosentez</a:t>
            </a:r>
            <a:r>
              <a:rPr lang="tr-TR" sz="2400" dirty="0"/>
              <a:t>, yapının </a:t>
            </a:r>
            <a:r>
              <a:rPr lang="tr-TR" sz="2400" dirty="0" err="1"/>
              <a:t>büyümesi</a:t>
            </a:r>
            <a:r>
              <a:rPr lang="tr-TR" sz="2400" dirty="0"/>
              <a:t> ve daha kompleks hale gelmesi demektir; bu iş </a:t>
            </a:r>
            <a:r>
              <a:rPr lang="tr-TR" sz="2400" dirty="0" err="1"/>
              <a:t>için</a:t>
            </a:r>
            <a:r>
              <a:rPr lang="tr-TR" sz="2400" dirty="0"/>
              <a:t> enerji gerekmektedir ki </a:t>
            </a:r>
            <a:r>
              <a:rPr lang="tr-TR" sz="2400" dirty="0" err="1"/>
              <a:t>biyosentez</a:t>
            </a:r>
            <a:r>
              <a:rPr lang="tr-TR" sz="2400" dirty="0"/>
              <a:t> </a:t>
            </a:r>
            <a:r>
              <a:rPr lang="tr-TR" sz="2400" dirty="0" err="1"/>
              <a:t>için</a:t>
            </a:r>
            <a:r>
              <a:rPr lang="tr-TR" sz="2400" dirty="0"/>
              <a:t> gerekli olan enerji, </a:t>
            </a:r>
            <a:r>
              <a:rPr lang="tr-TR" sz="2400" b="1" u="sng" dirty="0" err="1">
                <a:solidFill>
                  <a:srgbClr val="FF0000"/>
                </a:solidFill>
              </a:rPr>
              <a:t>ATP’nin</a:t>
            </a:r>
            <a:r>
              <a:rPr lang="tr-TR" sz="2400" b="1" u="sng" dirty="0">
                <a:solidFill>
                  <a:srgbClr val="FF0000"/>
                </a:solidFill>
              </a:rPr>
              <a:t> ADP ve fosfata yıkılması ile elde edilmektedir </a:t>
            </a:r>
          </a:p>
          <a:p>
            <a:endParaRPr lang="tr-TR" dirty="0"/>
          </a:p>
        </p:txBody>
      </p:sp>
      <p:sp>
        <p:nvSpPr>
          <p:cNvPr id="4" name="Slayt Numarası Yer Tutucusu 3">
            <a:extLst>
              <a:ext uri="{FF2B5EF4-FFF2-40B4-BE49-F238E27FC236}">
                <a16:creationId xmlns:a16="http://schemas.microsoft.com/office/drawing/2014/main" id="{7A6D85B1-3564-5C49-B0FC-2566A5C914AA}"/>
              </a:ext>
            </a:extLst>
          </p:cNvPr>
          <p:cNvSpPr>
            <a:spLocks noGrp="1"/>
          </p:cNvSpPr>
          <p:nvPr>
            <p:ph type="sldNum" sz="quarter" idx="12"/>
          </p:nvPr>
        </p:nvSpPr>
        <p:spPr/>
        <p:txBody>
          <a:bodyPr/>
          <a:lstStyle/>
          <a:p>
            <a:fld id="{87853650-D254-9B4F-83BE-6D82B1022D3B}" type="slidenum">
              <a:rPr lang="tr-TR" altLang="tr-TR" smtClean="0"/>
              <a:pPr/>
              <a:t>64</a:t>
            </a:fld>
            <a:endParaRPr lang="tr-TR" altLang="tr-TR"/>
          </a:p>
        </p:txBody>
      </p:sp>
    </p:spTree>
    <p:extLst>
      <p:ext uri="{BB962C8B-B14F-4D97-AF65-F5344CB8AC3E}">
        <p14:creationId xmlns:p14="http://schemas.microsoft.com/office/powerpoint/2010/main" val="2200066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8A5F8C3-FA16-8346-BAB0-2A203686FCD8}"/>
              </a:ext>
            </a:extLst>
          </p:cNvPr>
          <p:cNvSpPr>
            <a:spLocks noGrp="1"/>
          </p:cNvSpPr>
          <p:nvPr>
            <p:ph type="sldNum" sz="quarter" idx="12"/>
          </p:nvPr>
        </p:nvSpPr>
        <p:spPr/>
        <p:txBody>
          <a:bodyPr/>
          <a:lstStyle/>
          <a:p>
            <a:fld id="{87853650-D254-9B4F-83BE-6D82B1022D3B}" type="slidenum">
              <a:rPr lang="tr-TR" altLang="tr-TR" smtClean="0"/>
              <a:pPr/>
              <a:t>65</a:t>
            </a:fld>
            <a:endParaRPr lang="tr-TR" altLang="tr-TR"/>
          </a:p>
        </p:txBody>
      </p:sp>
      <p:pic>
        <p:nvPicPr>
          <p:cNvPr id="6" name="Resim 5">
            <a:extLst>
              <a:ext uri="{FF2B5EF4-FFF2-40B4-BE49-F238E27FC236}">
                <a16:creationId xmlns:a16="http://schemas.microsoft.com/office/drawing/2014/main" id="{D4C37C86-4195-4644-BA67-42D7C1259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0"/>
            <a:ext cx="9144000" cy="5080000"/>
          </a:xfrm>
          <a:prstGeom prst="rect">
            <a:avLst/>
          </a:prstGeom>
        </p:spPr>
      </p:pic>
    </p:spTree>
    <p:extLst>
      <p:ext uri="{BB962C8B-B14F-4D97-AF65-F5344CB8AC3E}">
        <p14:creationId xmlns:p14="http://schemas.microsoft.com/office/powerpoint/2010/main" val="4111877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198084B9-CDA7-DC4C-964B-8BB0FA64F27B}"/>
              </a:ext>
            </a:extLst>
          </p:cNvPr>
          <p:cNvSpPr>
            <a:spLocks noGrp="1"/>
          </p:cNvSpPr>
          <p:nvPr>
            <p:ph type="sldNum" sz="quarter" idx="12"/>
          </p:nvPr>
        </p:nvSpPr>
        <p:spPr/>
        <p:txBody>
          <a:bodyPr/>
          <a:lstStyle/>
          <a:p>
            <a:fld id="{87853650-D254-9B4F-83BE-6D82B1022D3B}" type="slidenum">
              <a:rPr lang="tr-TR" altLang="tr-TR" smtClean="0"/>
              <a:pPr/>
              <a:t>66</a:t>
            </a:fld>
            <a:endParaRPr lang="tr-TR" altLang="tr-TR"/>
          </a:p>
        </p:txBody>
      </p:sp>
      <p:pic>
        <p:nvPicPr>
          <p:cNvPr id="75778" name="Picture 2" descr="page37image17483408">
            <a:extLst>
              <a:ext uri="{FF2B5EF4-FFF2-40B4-BE49-F238E27FC236}">
                <a16:creationId xmlns:a16="http://schemas.microsoft.com/office/drawing/2014/main" id="{3F7A4499-2EB3-E943-ABFE-6D35CEFA8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6934200"/>
          </a:xfrm>
          <a:prstGeom prst="rect">
            <a:avLst/>
          </a:prstGeom>
          <a:noFill/>
          <a:extLst>
            <a:ext uri="{909E8E84-426E-40DD-AFC4-6F175D3DCCD1}">
              <a14:hiddenFill xmlns:a14="http://schemas.microsoft.com/office/drawing/2010/main">
                <a:solidFill>
                  <a:srgbClr val="FFFFFF"/>
                </a:solidFill>
              </a14:hiddenFill>
            </a:ext>
          </a:extLst>
        </p:spPr>
      </p:pic>
      <p:pic>
        <p:nvPicPr>
          <p:cNvPr id="75777" name="Picture 1" descr="page37image17483408">
            <a:extLst>
              <a:ext uri="{FF2B5EF4-FFF2-40B4-BE49-F238E27FC236}">
                <a16:creationId xmlns:a16="http://schemas.microsoft.com/office/drawing/2014/main" id="{C3B720B1-E750-F042-ACFF-0C638C079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02600" cy="1211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75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3 Slayt Numarası Yer Tutucusu">
            <a:extLst>
              <a:ext uri="{FF2B5EF4-FFF2-40B4-BE49-F238E27FC236}">
                <a16:creationId xmlns:a16="http://schemas.microsoft.com/office/drawing/2014/main" id="{4F40AA73-A58A-9E4F-AC25-ABABC66083E7}"/>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177DD6E0-83F7-514F-BEDD-D720455F194E}" type="slidenum">
              <a:rPr lang="tr-TR" altLang="tr-TR">
                <a:latin typeface="Arial" panose="020B0604020202020204" pitchFamily="34" charset="0"/>
              </a:rPr>
              <a:pPr eaLnBrk="1" hangingPunct="1"/>
              <a:t>67</a:t>
            </a:fld>
            <a:endParaRPr lang="tr-TR" altLang="tr-TR">
              <a:latin typeface="Arial" panose="020B0604020202020204" pitchFamily="34" charset="0"/>
            </a:endParaRPr>
          </a:p>
        </p:txBody>
      </p:sp>
      <p:sp>
        <p:nvSpPr>
          <p:cNvPr id="76802" name="Rectangle 2">
            <a:extLst>
              <a:ext uri="{FF2B5EF4-FFF2-40B4-BE49-F238E27FC236}">
                <a16:creationId xmlns:a16="http://schemas.microsoft.com/office/drawing/2014/main" id="{E57CE5DA-76E2-BC41-99D3-E2C1BE477317}"/>
              </a:ext>
            </a:extLst>
          </p:cNvPr>
          <p:cNvSpPr>
            <a:spLocks noGrp="1" noChangeArrowheads="1"/>
          </p:cNvSpPr>
          <p:nvPr>
            <p:ph type="title" idx="4294967295"/>
          </p:nvPr>
        </p:nvSpPr>
        <p:spPr>
          <a:xfrm>
            <a:off x="152400" y="184149"/>
            <a:ext cx="8229600" cy="1384300"/>
          </a:xfrm>
        </p:spPr>
        <p:txBody>
          <a:bodyPr>
            <a:normAutofit/>
          </a:bodyPr>
          <a:lstStyle/>
          <a:p>
            <a:pPr algn="ctr" eaLnBrk="1" hangingPunct="1">
              <a:lnSpc>
                <a:spcPct val="120000"/>
              </a:lnSpc>
              <a:defRPr/>
            </a:pPr>
            <a:r>
              <a:rPr lang="tr-TR" sz="3600" dirty="0">
                <a:solidFill>
                  <a:srgbClr val="FF0000"/>
                </a:solidFill>
              </a:rPr>
              <a:t>HOMEOSTAZİS</a:t>
            </a:r>
          </a:p>
        </p:txBody>
      </p:sp>
      <p:sp>
        <p:nvSpPr>
          <p:cNvPr id="15364" name="Rectangle 3">
            <a:extLst>
              <a:ext uri="{FF2B5EF4-FFF2-40B4-BE49-F238E27FC236}">
                <a16:creationId xmlns:a16="http://schemas.microsoft.com/office/drawing/2014/main" id="{38D0ECE0-F411-4E47-B935-9C38753FBF2D}"/>
              </a:ext>
            </a:extLst>
          </p:cNvPr>
          <p:cNvSpPr>
            <a:spLocks noGrp="1" noChangeArrowheads="1"/>
          </p:cNvSpPr>
          <p:nvPr>
            <p:ph type="body" idx="4294967295"/>
          </p:nvPr>
        </p:nvSpPr>
        <p:spPr>
          <a:xfrm>
            <a:off x="285750" y="1943100"/>
            <a:ext cx="8229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a:lnSpc>
                <a:spcPct val="120000"/>
              </a:lnSpc>
            </a:pPr>
            <a:r>
              <a:rPr lang="tr-TR" altLang="tr-TR" sz="2400" dirty="0">
                <a:effectLst/>
                <a:cs typeface="Times New Roman" panose="02020603050405020304" pitchFamily="18" charset="0"/>
              </a:rPr>
              <a:t>	</a:t>
            </a:r>
            <a:r>
              <a:rPr lang="tr-TR" altLang="tr-TR" sz="2400" b="1" u="sng" dirty="0">
                <a:solidFill>
                  <a:srgbClr val="7030A0"/>
                </a:solidFill>
                <a:effectLst/>
                <a:cs typeface="Times New Roman" panose="02020603050405020304" pitchFamily="18" charset="0"/>
              </a:rPr>
              <a:t>İnsan vücudundaki bütün organ, sistem ve </a:t>
            </a:r>
            <a:r>
              <a:rPr lang="tr-TR" altLang="tr-TR" sz="2400" b="1" u="sng" dirty="0" err="1">
                <a:solidFill>
                  <a:srgbClr val="7030A0"/>
                </a:solidFill>
                <a:effectLst/>
                <a:cs typeface="Times New Roman" panose="02020603050405020304" pitchFamily="18" charset="0"/>
              </a:rPr>
              <a:t>hücreler,uyum</a:t>
            </a:r>
            <a:r>
              <a:rPr lang="tr-TR" altLang="tr-TR" sz="2400" b="1" u="sng" dirty="0">
                <a:solidFill>
                  <a:srgbClr val="7030A0"/>
                </a:solidFill>
                <a:effectLst/>
                <a:cs typeface="Times New Roman" panose="02020603050405020304" pitchFamily="18" charset="0"/>
              </a:rPr>
              <a:t>, iş birliği ve denge içerisindedir. Bu mükemmel uyum vücutta bir iç denge meydana getirir. </a:t>
            </a:r>
          </a:p>
          <a:p>
            <a:pPr algn="just">
              <a:lnSpc>
                <a:spcPct val="120000"/>
              </a:lnSpc>
            </a:pPr>
            <a:endParaRPr lang="tr-TR" altLang="tr-TR" sz="2400" dirty="0">
              <a:effectLst/>
              <a:cs typeface="Times New Roman" panose="02020603050405020304" pitchFamily="18" charset="0"/>
            </a:endParaRPr>
          </a:p>
          <a:p>
            <a:pPr algn="just">
              <a:lnSpc>
                <a:spcPct val="120000"/>
              </a:lnSpc>
            </a:pPr>
            <a:r>
              <a:rPr lang="tr-TR" altLang="tr-TR" sz="2400" dirty="0">
                <a:effectLst/>
                <a:cs typeface="Times New Roman" panose="02020603050405020304" pitchFamily="18" charset="0"/>
              </a:rPr>
              <a:t>	Vücudun bu iç dengesine </a:t>
            </a:r>
            <a:r>
              <a:rPr lang="tr-TR" altLang="tr-TR" sz="2400" b="1" dirty="0" err="1">
                <a:effectLst/>
                <a:cs typeface="Times New Roman" panose="02020603050405020304" pitchFamily="18" charset="0"/>
              </a:rPr>
              <a:t>homeostazis</a:t>
            </a:r>
            <a:r>
              <a:rPr lang="tr-TR" altLang="tr-TR" sz="2400" dirty="0">
                <a:effectLst/>
                <a:cs typeface="Times New Roman" panose="02020603050405020304" pitchFamily="18" charset="0"/>
              </a:rPr>
              <a:t> denir. Vücudumuz bu iç dengeyi korumak için, hücresel düzeyde ayarlamalar yapar. </a:t>
            </a:r>
          </a:p>
        </p:txBody>
      </p:sp>
    </p:spTree>
  </p:cSld>
  <p:clrMapOvr>
    <a:masterClrMapping/>
  </p:clrMapOvr>
  <p:transition>
    <p:wedg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a:extLst>
              <a:ext uri="{FF2B5EF4-FFF2-40B4-BE49-F238E27FC236}">
                <a16:creationId xmlns:a16="http://schemas.microsoft.com/office/drawing/2014/main" id="{8A44DC9E-B2FE-D34E-8F9B-D354FCF2ECA8}"/>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E1FCA147-8DA5-0443-A5D2-290DF85E5D43}" type="slidenum">
              <a:rPr lang="tr-TR" altLang="tr-TR">
                <a:latin typeface="Arial" panose="020B0604020202020204" pitchFamily="34" charset="0"/>
              </a:rPr>
              <a:pPr eaLnBrk="1" hangingPunct="1"/>
              <a:t>68</a:t>
            </a:fld>
            <a:endParaRPr lang="tr-TR" altLang="tr-TR">
              <a:latin typeface="Arial" panose="020B0604020202020204" pitchFamily="34" charset="0"/>
            </a:endParaRPr>
          </a:p>
        </p:txBody>
      </p:sp>
      <p:sp>
        <p:nvSpPr>
          <p:cNvPr id="16388" name="Rectangle 3">
            <a:extLst>
              <a:ext uri="{FF2B5EF4-FFF2-40B4-BE49-F238E27FC236}">
                <a16:creationId xmlns:a16="http://schemas.microsoft.com/office/drawing/2014/main" id="{A32DF96D-5E4F-4A4E-AA23-733EB1FFC605}"/>
              </a:ext>
            </a:extLst>
          </p:cNvPr>
          <p:cNvSpPr>
            <a:spLocks noGrp="1" noChangeArrowheads="1"/>
          </p:cNvSpPr>
          <p:nvPr>
            <p:ph type="body" idx="4294967295"/>
          </p:nvPr>
        </p:nvSpPr>
        <p:spPr>
          <a:xfrm>
            <a:off x="228600" y="1524000"/>
            <a:ext cx="8382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0000"/>
              </a:lnSpc>
              <a:buFontTx/>
              <a:buNone/>
            </a:pPr>
            <a:r>
              <a:rPr lang="tr-TR" altLang="tr-TR" sz="2000" dirty="0">
                <a:effectLst/>
                <a:cs typeface="Times New Roman" panose="02020603050405020304" pitchFamily="18" charset="0"/>
              </a:rPr>
              <a:t>	</a:t>
            </a:r>
          </a:p>
          <a:p>
            <a:pPr algn="just">
              <a:lnSpc>
                <a:spcPct val="150000"/>
              </a:lnSpc>
            </a:pPr>
            <a:r>
              <a:rPr lang="tr-TR" altLang="tr-TR" sz="2400" b="1" dirty="0" err="1">
                <a:solidFill>
                  <a:srgbClr val="7030A0"/>
                </a:solidFill>
                <a:effectLst/>
                <a:cs typeface="Times New Roman" panose="02020603050405020304" pitchFamily="18" charset="0"/>
              </a:rPr>
              <a:t>Homeostazis</a:t>
            </a:r>
            <a:r>
              <a:rPr lang="tr-TR" altLang="tr-TR" sz="2400" b="1" dirty="0">
                <a:solidFill>
                  <a:srgbClr val="7030A0"/>
                </a:solidFill>
                <a:effectLst/>
                <a:cs typeface="Times New Roman" panose="02020603050405020304" pitchFamily="18" charset="0"/>
              </a:rPr>
              <a:t> değişmez tutulduğu sürece, hayat sorunsuz olarak devam eder. </a:t>
            </a:r>
          </a:p>
          <a:p>
            <a:pPr algn="just">
              <a:lnSpc>
                <a:spcPct val="150000"/>
              </a:lnSpc>
            </a:pPr>
            <a:r>
              <a:rPr lang="tr-TR" altLang="tr-TR" sz="2400" dirty="0">
                <a:effectLst/>
                <a:cs typeface="Times New Roman" panose="02020603050405020304" pitchFamily="18" charset="0"/>
              </a:rPr>
              <a:t>Bunu bir örnekle açıklayacak olursak eğer: Vücudumuzun belli bir sıcaklığı vardır ve hücresel fonksiyonların düzgün bir şekilde sürdürülebilmesi için bu sıcaklığın sabit bir şekilde korunması gerekir.</a:t>
            </a:r>
          </a:p>
        </p:txBody>
      </p:sp>
      <p:sp>
        <p:nvSpPr>
          <p:cNvPr id="2" name="Metin kutusu 1">
            <a:extLst>
              <a:ext uri="{FF2B5EF4-FFF2-40B4-BE49-F238E27FC236}">
                <a16:creationId xmlns:a16="http://schemas.microsoft.com/office/drawing/2014/main" id="{7BAC1ACE-A1F2-4749-AD91-14381F8B6275}"/>
              </a:ext>
            </a:extLst>
          </p:cNvPr>
          <p:cNvSpPr txBox="1"/>
          <p:nvPr/>
        </p:nvSpPr>
        <p:spPr>
          <a:xfrm>
            <a:off x="609600" y="609600"/>
            <a:ext cx="7772400" cy="584775"/>
          </a:xfrm>
          <a:prstGeom prst="rect">
            <a:avLst/>
          </a:prstGeom>
          <a:noFill/>
        </p:spPr>
        <p:txBody>
          <a:bodyPr wrap="square" rtlCol="0">
            <a:spAutoFit/>
          </a:bodyPr>
          <a:lstStyle/>
          <a:p>
            <a:pPr algn="ctr"/>
            <a:r>
              <a:rPr lang="tr-TR" sz="3200" b="1" dirty="0" err="1">
                <a:solidFill>
                  <a:srgbClr val="FF0000"/>
                </a:solidFill>
              </a:rPr>
              <a:t>Homeostazis</a:t>
            </a:r>
            <a:endParaRPr lang="tr-TR" sz="3200" b="1" dirty="0">
              <a:solidFill>
                <a:srgbClr val="FF0000"/>
              </a:solidFill>
            </a:endParaRPr>
          </a:p>
        </p:txBody>
      </p:sp>
    </p:spTree>
  </p:cSld>
  <p:clrMapOvr>
    <a:masterClrMapping/>
  </p:clrMapOvr>
  <p:transition>
    <p:wedg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a:extLst>
              <a:ext uri="{FF2B5EF4-FFF2-40B4-BE49-F238E27FC236}">
                <a16:creationId xmlns:a16="http://schemas.microsoft.com/office/drawing/2014/main" id="{4223B8D5-13C6-7646-887D-81E65DCF2AA2}"/>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93F5E01B-2805-BB4F-95E1-8E93E8E4586E}" type="slidenum">
              <a:rPr lang="tr-TR" altLang="tr-TR">
                <a:latin typeface="Arial" panose="020B0604020202020204" pitchFamily="34" charset="0"/>
              </a:rPr>
              <a:pPr eaLnBrk="1" hangingPunct="1"/>
              <a:t>69</a:t>
            </a:fld>
            <a:endParaRPr lang="tr-TR" altLang="tr-TR">
              <a:latin typeface="Arial" panose="020B0604020202020204" pitchFamily="34" charset="0"/>
            </a:endParaRPr>
          </a:p>
        </p:txBody>
      </p:sp>
      <p:sp>
        <p:nvSpPr>
          <p:cNvPr id="17411" name="Rectangle 3">
            <a:extLst>
              <a:ext uri="{FF2B5EF4-FFF2-40B4-BE49-F238E27FC236}">
                <a16:creationId xmlns:a16="http://schemas.microsoft.com/office/drawing/2014/main" id="{570E2C19-5688-7F43-9EB0-BB1C6E07FFC3}"/>
              </a:ext>
            </a:extLst>
          </p:cNvPr>
          <p:cNvSpPr>
            <a:spLocks noGrp="1" noChangeArrowheads="1"/>
          </p:cNvSpPr>
          <p:nvPr>
            <p:ph type="body" idx="4294967295"/>
          </p:nvPr>
        </p:nvSpPr>
        <p:spPr>
          <a:xfrm>
            <a:off x="419100" y="830263"/>
            <a:ext cx="8305800" cy="569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just" eaLnBrk="1" hangingPunct="1">
              <a:lnSpc>
                <a:spcPct val="120000"/>
              </a:lnSpc>
              <a:buFontTx/>
              <a:buNone/>
            </a:pPr>
            <a:r>
              <a:rPr lang="tr-TR" altLang="tr-TR" sz="2000" dirty="0">
                <a:solidFill>
                  <a:srgbClr val="000000"/>
                </a:solidFill>
                <a:effectLst/>
                <a:cs typeface="Times New Roman" panose="02020603050405020304" pitchFamily="18" charset="0"/>
              </a:rPr>
              <a:t>	Hava sıcaklığının değiştiği durumlarda örneğin; </a:t>
            </a:r>
          </a:p>
          <a:p>
            <a:pPr algn="just" eaLnBrk="1" hangingPunct="1">
              <a:lnSpc>
                <a:spcPct val="120000"/>
              </a:lnSpc>
              <a:buFont typeface="Wingdings" pitchFamily="2" charset="2"/>
              <a:buChar char="v"/>
            </a:pPr>
            <a:r>
              <a:rPr lang="tr-TR" altLang="tr-TR" sz="2000" dirty="0">
                <a:solidFill>
                  <a:srgbClr val="000000"/>
                </a:solidFill>
                <a:effectLst/>
                <a:cs typeface="Times New Roman" panose="02020603050405020304" pitchFamily="18" charset="0"/>
              </a:rPr>
              <a:t>Çok soğuk bir ortamda bulunduğumuzda</a:t>
            </a:r>
            <a:r>
              <a:rPr lang="tr-TR" altLang="tr-TR" sz="2000" dirty="0">
                <a:solidFill>
                  <a:srgbClr val="7030A0"/>
                </a:solidFill>
                <a:effectLst/>
                <a:cs typeface="Times New Roman" panose="02020603050405020304" pitchFamily="18" charset="0"/>
              </a:rPr>
              <a:t>: Vücut sıcaklığının dengelenmesi için arterler daraltılır.</a:t>
            </a:r>
            <a:r>
              <a:rPr lang="tr-TR" altLang="tr-TR" sz="2000" dirty="0">
                <a:solidFill>
                  <a:srgbClr val="000000"/>
                </a:solidFill>
                <a:effectLst/>
                <a:cs typeface="Times New Roman" panose="02020603050405020304" pitchFamily="18" charset="0"/>
              </a:rPr>
              <a:t> Böylece, buralara fazla kan gitmesi engellenerek sıcaklık kaybı önlenir. </a:t>
            </a:r>
          </a:p>
          <a:p>
            <a:pPr algn="just" eaLnBrk="1" hangingPunct="1">
              <a:lnSpc>
                <a:spcPct val="120000"/>
              </a:lnSpc>
              <a:buFont typeface="Wingdings" pitchFamily="2" charset="2"/>
              <a:buChar char="v"/>
            </a:pPr>
            <a:endParaRPr lang="tr-TR" altLang="tr-TR" sz="2000" dirty="0">
              <a:solidFill>
                <a:srgbClr val="000000"/>
              </a:solidFill>
              <a:effectLst/>
              <a:cs typeface="Times New Roman" panose="02020603050405020304" pitchFamily="18" charset="0"/>
            </a:endParaRPr>
          </a:p>
          <a:p>
            <a:pPr algn="just" eaLnBrk="1" hangingPunct="1">
              <a:lnSpc>
                <a:spcPct val="120000"/>
              </a:lnSpc>
              <a:buFont typeface="Wingdings" pitchFamily="2" charset="2"/>
              <a:buChar char="v"/>
            </a:pPr>
            <a:r>
              <a:rPr lang="tr-TR" altLang="tr-TR" sz="2000" dirty="0">
                <a:solidFill>
                  <a:srgbClr val="000000"/>
                </a:solidFill>
                <a:effectLst/>
                <a:cs typeface="Times New Roman" panose="02020603050405020304" pitchFamily="18" charset="0"/>
              </a:rPr>
              <a:t>Çok sıcak hava koşullarında ise ; </a:t>
            </a:r>
            <a:r>
              <a:rPr lang="tr-TR" altLang="tr-TR" sz="2000" dirty="0">
                <a:solidFill>
                  <a:srgbClr val="7030A0"/>
                </a:solidFill>
                <a:effectLst/>
                <a:cs typeface="Times New Roman" panose="02020603050405020304" pitchFamily="18" charset="0"/>
              </a:rPr>
              <a:t>vücut sıcaklığının düşürülmesini sağlamak için arterler genişletilir.</a:t>
            </a:r>
            <a:r>
              <a:rPr lang="tr-TR" altLang="tr-TR" sz="2000" dirty="0">
                <a:solidFill>
                  <a:srgbClr val="FFFF66"/>
                </a:solidFill>
                <a:effectLst/>
                <a:cs typeface="Times New Roman" panose="02020603050405020304" pitchFamily="18" charset="0"/>
              </a:rPr>
              <a:t> </a:t>
            </a:r>
            <a:r>
              <a:rPr lang="tr-TR" altLang="tr-TR" sz="2000" dirty="0">
                <a:solidFill>
                  <a:srgbClr val="000000"/>
                </a:solidFill>
                <a:effectLst/>
                <a:cs typeface="Times New Roman" panose="02020603050405020304" pitchFamily="18" charset="0"/>
              </a:rPr>
              <a:t>Bu suretle deri bölgesine daha fazla kan gönderilerek, sıcaklığın deri yoluyla dışarıya verilmesi sağlanır. </a:t>
            </a:r>
          </a:p>
          <a:p>
            <a:pPr algn="just" eaLnBrk="1" hangingPunct="1">
              <a:lnSpc>
                <a:spcPct val="120000"/>
              </a:lnSpc>
              <a:buFont typeface="Wingdings" pitchFamily="2" charset="2"/>
              <a:buChar char="v"/>
            </a:pPr>
            <a:endParaRPr lang="tr-TR" altLang="tr-TR" sz="2000" dirty="0">
              <a:solidFill>
                <a:srgbClr val="000000"/>
              </a:solidFill>
              <a:effectLst/>
              <a:cs typeface="Times New Roman" panose="02020603050405020304" pitchFamily="18" charset="0"/>
            </a:endParaRPr>
          </a:p>
          <a:p>
            <a:pPr algn="just" eaLnBrk="1" hangingPunct="1">
              <a:lnSpc>
                <a:spcPct val="120000"/>
              </a:lnSpc>
              <a:buFont typeface="Wingdings" pitchFamily="2" charset="2"/>
              <a:buChar char="v"/>
            </a:pPr>
            <a:r>
              <a:rPr lang="tr-TR" altLang="tr-TR" sz="2000" dirty="0">
                <a:solidFill>
                  <a:srgbClr val="000000"/>
                </a:solidFill>
                <a:effectLst/>
                <a:cs typeface="Times New Roman" panose="02020603050405020304" pitchFamily="18" charset="0"/>
              </a:rPr>
              <a:t>Eğer bu mekanizma etkili olmaz ise; </a:t>
            </a:r>
            <a:r>
              <a:rPr lang="tr-TR" altLang="tr-TR" sz="2000" dirty="0">
                <a:solidFill>
                  <a:srgbClr val="7030A0"/>
                </a:solidFill>
                <a:effectLst/>
                <a:cs typeface="Times New Roman" panose="02020603050405020304" pitchFamily="18" charset="0"/>
              </a:rPr>
              <a:t>terleme olayı devreye girer. </a:t>
            </a:r>
            <a:r>
              <a:rPr lang="tr-TR" altLang="tr-TR" sz="2000" dirty="0">
                <a:solidFill>
                  <a:srgbClr val="000000"/>
                </a:solidFill>
                <a:effectLst/>
                <a:cs typeface="Times New Roman" panose="02020603050405020304" pitchFamily="18" charset="0"/>
              </a:rPr>
              <a:t>Bununla, sıcaklığın buharlaşma yoluyla azaltılması sağlanır. </a:t>
            </a:r>
          </a:p>
          <a:p>
            <a:pPr algn="just" eaLnBrk="1" hangingPunct="1">
              <a:lnSpc>
                <a:spcPct val="120000"/>
              </a:lnSpc>
              <a:buFont typeface="Wingdings" pitchFamily="2" charset="2"/>
              <a:buChar char="v"/>
            </a:pPr>
            <a:endParaRPr lang="tr-TR" altLang="tr-TR" sz="2000" dirty="0">
              <a:solidFill>
                <a:srgbClr val="000000"/>
              </a:solidFill>
              <a:effectLst/>
              <a:cs typeface="Times New Roman" panose="02020603050405020304" pitchFamily="18" charset="0"/>
            </a:endParaRPr>
          </a:p>
          <a:p>
            <a:pPr algn="just" eaLnBrk="1" hangingPunct="1">
              <a:lnSpc>
                <a:spcPct val="120000"/>
              </a:lnSpc>
              <a:buFontTx/>
              <a:buNone/>
            </a:pPr>
            <a:r>
              <a:rPr lang="tr-TR" altLang="tr-TR" sz="2000" dirty="0">
                <a:solidFill>
                  <a:srgbClr val="000000"/>
                </a:solidFill>
                <a:effectLst/>
                <a:cs typeface="Times New Roman" panose="02020603050405020304" pitchFamily="18" charset="0"/>
              </a:rPr>
              <a:t>      Yani, vücudumuz, </a:t>
            </a:r>
            <a:r>
              <a:rPr lang="tr-TR" altLang="tr-TR" sz="2000" dirty="0" err="1">
                <a:solidFill>
                  <a:srgbClr val="000000"/>
                </a:solidFill>
                <a:effectLst/>
                <a:cs typeface="Times New Roman" panose="02020603050405020304" pitchFamily="18" charset="0"/>
              </a:rPr>
              <a:t>homeostazisi</a:t>
            </a:r>
            <a:r>
              <a:rPr lang="tr-TR" altLang="tr-TR" sz="2000" dirty="0">
                <a:solidFill>
                  <a:srgbClr val="000000"/>
                </a:solidFill>
                <a:effectLst/>
                <a:cs typeface="Times New Roman" panose="02020603050405020304" pitchFamily="18" charset="0"/>
              </a:rPr>
              <a:t> korumak için içten ve dıştan gelen etkilere karşı tepki göstermektedir.</a:t>
            </a: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D674DE4A-52D3-574E-9DE3-32B4E6C4D837}"/>
              </a:ext>
            </a:extLst>
          </p:cNvPr>
          <p:cNvSpPr>
            <a:spLocks noGrp="1"/>
          </p:cNvSpPr>
          <p:nvPr>
            <p:ph type="sldNum" sz="quarter" idx="12"/>
          </p:nvPr>
        </p:nvSpPr>
        <p:spPr/>
        <p:txBody>
          <a:bodyPr/>
          <a:lstStyle/>
          <a:p>
            <a:fld id="{87853650-D254-9B4F-83BE-6D82B1022D3B}" type="slidenum">
              <a:rPr lang="tr-TR" altLang="tr-TR" smtClean="0"/>
              <a:pPr/>
              <a:t>7</a:t>
            </a:fld>
            <a:endParaRPr lang="tr-TR" altLang="tr-TR"/>
          </a:p>
        </p:txBody>
      </p:sp>
      <p:pic>
        <p:nvPicPr>
          <p:cNvPr id="78852" name="Picture 4" descr="The main difference in Western and Eastern views of physiology - Sequence  Wiz">
            <a:extLst>
              <a:ext uri="{FF2B5EF4-FFF2-40B4-BE49-F238E27FC236}">
                <a16:creationId xmlns:a16="http://schemas.microsoft.com/office/drawing/2014/main" id="{6E1F5312-DB63-2649-8D70-FC0382BFB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0"/>
            <a:ext cx="8710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41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9D8DBD5-7210-9246-B936-E89C21141065}"/>
              </a:ext>
            </a:extLst>
          </p:cNvPr>
          <p:cNvSpPr>
            <a:spLocks noGrp="1" noChangeArrowheads="1"/>
          </p:cNvSpPr>
          <p:nvPr>
            <p:ph type="title"/>
          </p:nvPr>
        </p:nvSpPr>
        <p:spPr/>
        <p:txBody>
          <a:bodyPr>
            <a:normAutofit/>
          </a:bodyPr>
          <a:lstStyle/>
          <a:p>
            <a:pPr algn="ctr" eaLnBrk="1" hangingPunct="1">
              <a:defRPr/>
            </a:pPr>
            <a:r>
              <a:rPr lang="tr-TR" sz="3600" b="1" dirty="0">
                <a:solidFill>
                  <a:srgbClr val="FF0000"/>
                </a:solidFill>
              </a:rPr>
              <a:t>EKSTRASELÜLER SIVI-İÇ ORTAM</a:t>
            </a:r>
            <a:endParaRPr lang="en-US" sz="3600" b="1" dirty="0">
              <a:solidFill>
                <a:srgbClr val="FF0000"/>
              </a:solidFill>
            </a:endParaRPr>
          </a:p>
        </p:txBody>
      </p:sp>
      <p:sp>
        <p:nvSpPr>
          <p:cNvPr id="24580" name="Rectangle 3">
            <a:extLst>
              <a:ext uri="{FF2B5EF4-FFF2-40B4-BE49-F238E27FC236}">
                <a16:creationId xmlns:a16="http://schemas.microsoft.com/office/drawing/2014/main" id="{4ABF8334-6B0D-1C44-9147-C42FCB2BC262}"/>
              </a:ext>
            </a:extLst>
          </p:cNvPr>
          <p:cNvSpPr>
            <a:spLocks noGrp="1" noChangeArrowheads="1"/>
          </p:cNvSpPr>
          <p:nvPr>
            <p:ph idx="1"/>
          </p:nvPr>
        </p:nvSpPr>
        <p:spPr>
          <a:xfrm>
            <a:off x="457200" y="1768474"/>
            <a:ext cx="8229600" cy="4724400"/>
          </a:xfrm>
        </p:spPr>
        <p:txBody>
          <a:bodyPr>
            <a:normAutofit/>
          </a:bodyPr>
          <a:lstStyle/>
          <a:p>
            <a:pPr algn="just" eaLnBrk="1" hangingPunct="1">
              <a:buSzPct val="85000"/>
              <a:buFont typeface="Wingdings" pitchFamily="2" charset="2"/>
              <a:buChar char="v"/>
            </a:pPr>
            <a:r>
              <a:rPr lang="tr-TR" altLang="tr-TR" sz="2400" dirty="0">
                <a:effectLst/>
                <a:cs typeface="Times New Roman" panose="02020603050405020304" pitchFamily="18" charset="0"/>
              </a:rPr>
              <a:t>Yetişkin insan vücudunun yüzde 60'ı sıvıdır. </a:t>
            </a:r>
          </a:p>
          <a:p>
            <a:pPr algn="just" eaLnBrk="1" hangingPunct="1">
              <a:buSzPct val="85000"/>
              <a:buFont typeface="Wingdings" pitchFamily="2" charset="2"/>
              <a:buChar char="v"/>
            </a:pPr>
            <a:endParaRPr lang="tr-TR" altLang="tr-TR" sz="2400" dirty="0">
              <a:effectLst/>
              <a:cs typeface="Times New Roman" panose="02020603050405020304" pitchFamily="18" charset="0"/>
            </a:endParaRPr>
          </a:p>
          <a:p>
            <a:pPr algn="just" eaLnBrk="1" hangingPunct="1">
              <a:buSzPct val="85000"/>
              <a:buFont typeface="Wingdings" pitchFamily="2" charset="2"/>
              <a:buChar char="v"/>
            </a:pPr>
            <a:r>
              <a:rPr lang="tr-TR" altLang="tr-TR" sz="2400" dirty="0" err="1">
                <a:effectLst/>
                <a:cs typeface="Times New Roman" panose="02020603050405020304" pitchFamily="18" charset="0"/>
              </a:rPr>
              <a:t>Ekstrasellüler</a:t>
            </a:r>
            <a:r>
              <a:rPr lang="tr-TR" altLang="tr-TR" sz="2400" dirty="0">
                <a:effectLst/>
                <a:cs typeface="Times New Roman" panose="02020603050405020304" pitchFamily="18" charset="0"/>
              </a:rPr>
              <a:t> sıvı adını alan hücre sıvısı vücudun su yüzdesinin büyük çoğunu oluşturmaktadır. </a:t>
            </a:r>
          </a:p>
          <a:p>
            <a:pPr algn="just" eaLnBrk="1" hangingPunct="1">
              <a:buSzPct val="85000"/>
              <a:buFont typeface="Wingdings" pitchFamily="2" charset="2"/>
              <a:buChar char="v"/>
            </a:pPr>
            <a:endParaRPr lang="tr-TR" altLang="tr-TR" sz="2400" dirty="0">
              <a:effectLst/>
              <a:cs typeface="Times New Roman" panose="02020603050405020304" pitchFamily="18" charset="0"/>
            </a:endParaRPr>
          </a:p>
          <a:p>
            <a:pPr algn="just" eaLnBrk="1" hangingPunct="1">
              <a:buSzPct val="85000"/>
              <a:buFont typeface="Wingdings" pitchFamily="2" charset="2"/>
              <a:buChar char="v"/>
            </a:pPr>
            <a:r>
              <a:rPr lang="tr-TR" altLang="tr-TR" sz="2400" dirty="0">
                <a:effectLst/>
                <a:cs typeface="Times New Roman" panose="02020603050405020304" pitchFamily="18" charset="0"/>
              </a:rPr>
              <a:t>Bu sıvı vücut içinde belirli bir harekete sahiptir. Hızla dolaşan kana geçen, doku sıvısı ile kan, </a:t>
            </a:r>
            <a:r>
              <a:rPr lang="tr-TR" altLang="tr-TR" sz="2400" dirty="0" err="1">
                <a:effectLst/>
                <a:cs typeface="Times New Roman" panose="02020603050405020304" pitchFamily="18" charset="0"/>
              </a:rPr>
              <a:t>kapiller</a:t>
            </a:r>
            <a:r>
              <a:rPr lang="tr-TR" altLang="tr-TR" sz="2400" dirty="0">
                <a:effectLst/>
                <a:cs typeface="Times New Roman" panose="02020603050405020304" pitchFamily="18" charset="0"/>
              </a:rPr>
              <a:t> duvarlardan difüzyon yoluyla birbirine karışır. </a:t>
            </a:r>
          </a:p>
          <a:p>
            <a:pPr algn="just" eaLnBrk="1" hangingPunct="1">
              <a:buSzPct val="85000"/>
              <a:buFont typeface="Wingdings" pitchFamily="2" charset="2"/>
              <a:buChar char="v"/>
            </a:pPr>
            <a:endParaRPr lang="tr-TR" altLang="tr-TR" sz="2400" dirty="0">
              <a:effectLst/>
              <a:cs typeface="Times New Roman" panose="02020603050405020304" pitchFamily="18" charset="0"/>
            </a:endParaRPr>
          </a:p>
          <a:p>
            <a:pPr algn="just" eaLnBrk="1" hangingPunct="1">
              <a:buSzPct val="85000"/>
              <a:buFont typeface="Wingdings" pitchFamily="2" charset="2"/>
              <a:buChar char="v"/>
            </a:pPr>
            <a:r>
              <a:rPr lang="tr-TR" altLang="tr-TR" sz="2400" b="1" u="sng" dirty="0" err="1">
                <a:solidFill>
                  <a:srgbClr val="7030A0"/>
                </a:solidFill>
                <a:effectLst/>
                <a:cs typeface="Times New Roman" panose="02020603050405020304" pitchFamily="18" charset="0"/>
              </a:rPr>
              <a:t>Ekstraselüler</a:t>
            </a:r>
            <a:r>
              <a:rPr lang="tr-TR" altLang="tr-TR" sz="2400" b="1" u="sng" dirty="0">
                <a:solidFill>
                  <a:srgbClr val="7030A0"/>
                </a:solidFill>
                <a:effectLst/>
                <a:cs typeface="Times New Roman" panose="02020603050405020304" pitchFamily="18" charset="0"/>
              </a:rPr>
              <a:t> sıvı içinde bulunan iyon ve besinler hücrelerin canlı kalmasını sağlar. </a:t>
            </a:r>
            <a:endParaRPr lang="en-US" altLang="tr-TR" sz="2400" b="1" u="sng" dirty="0">
              <a:solidFill>
                <a:srgbClr val="7030A0"/>
              </a:solidFill>
              <a:effectLst/>
              <a:cs typeface="Times New Roman" panose="02020603050405020304" pitchFamily="18" charset="0"/>
            </a:endParaRPr>
          </a:p>
          <a:p>
            <a:pPr algn="just" eaLnBrk="1" hangingPunct="1">
              <a:buSzPct val="85000"/>
              <a:buFont typeface="Wingdings" pitchFamily="2" charset="2"/>
              <a:buChar char="v"/>
            </a:pPr>
            <a:endParaRPr lang="en-US" altLang="tr-TR" sz="2000" dirty="0">
              <a:effectLst/>
              <a:cs typeface="Times New Roman" panose="02020603050405020304" pitchFamily="18" charset="0"/>
            </a:endParaRPr>
          </a:p>
        </p:txBody>
      </p:sp>
      <p:sp>
        <p:nvSpPr>
          <p:cNvPr id="5" name="5 Slayt Numarası Yer Tutucusu">
            <a:extLst>
              <a:ext uri="{FF2B5EF4-FFF2-40B4-BE49-F238E27FC236}">
                <a16:creationId xmlns:a16="http://schemas.microsoft.com/office/drawing/2014/main" id="{7B6522FF-42F0-CF44-AD5A-B575448CAC92}"/>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E6326E0C-F9F9-0645-BEF5-47D29F5E08B9}" type="slidenum">
              <a:rPr lang="tr-TR" altLang="tr-TR">
                <a:latin typeface="Arial" panose="020B0604020202020204" pitchFamily="34" charset="0"/>
              </a:rPr>
              <a:pPr eaLnBrk="1" hangingPunct="1"/>
              <a:t>70</a:t>
            </a:fld>
            <a:endParaRPr lang="tr-TR" altLang="tr-TR">
              <a:latin typeface="Arial" panose="020B0604020202020204" pitchFamily="34" charset="0"/>
            </a:endParaRPr>
          </a:p>
        </p:txBody>
      </p:sp>
    </p:spTree>
  </p:cSld>
  <p:clrMapOvr>
    <a:masterClrMapping/>
  </p:clrMapOvr>
  <p:transition>
    <p:wedg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AA5452AD-B965-0549-90A1-5118D7223C52}"/>
              </a:ext>
            </a:extLst>
          </p:cNvPr>
          <p:cNvSpPr>
            <a:spLocks noGrp="1"/>
          </p:cNvSpPr>
          <p:nvPr>
            <p:ph type="sldNum" sz="quarter" idx="12"/>
          </p:nvPr>
        </p:nvSpPr>
        <p:spPr/>
        <p:txBody>
          <a:bodyPr/>
          <a:lstStyle/>
          <a:p>
            <a:fld id="{87853650-D254-9B4F-83BE-6D82B1022D3B}" type="slidenum">
              <a:rPr lang="tr-TR" altLang="tr-TR" smtClean="0"/>
              <a:pPr/>
              <a:t>71</a:t>
            </a:fld>
            <a:endParaRPr lang="tr-TR" altLang="tr-TR"/>
          </a:p>
        </p:txBody>
      </p:sp>
      <p:pic>
        <p:nvPicPr>
          <p:cNvPr id="95234" name="Picture 2" descr="ANESTEZĠ VE REANĠMASYON ĠNTRAVENÖZ SIVI ĠNFÜZYONU">
            <a:extLst>
              <a:ext uri="{FF2B5EF4-FFF2-40B4-BE49-F238E27FC236}">
                <a16:creationId xmlns:a16="http://schemas.microsoft.com/office/drawing/2014/main" id="{8BCF425C-0A27-124E-AE6F-032F34856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66" y="1371600"/>
            <a:ext cx="870463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465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88D41EF-3B5A-5743-A6D8-761273CC4FDF}"/>
              </a:ext>
            </a:extLst>
          </p:cNvPr>
          <p:cNvSpPr>
            <a:spLocks noGrp="1"/>
          </p:cNvSpPr>
          <p:nvPr>
            <p:ph type="sldNum" sz="quarter" idx="12"/>
          </p:nvPr>
        </p:nvSpPr>
        <p:spPr/>
        <p:txBody>
          <a:bodyPr/>
          <a:lstStyle/>
          <a:p>
            <a:fld id="{87853650-D254-9B4F-83BE-6D82B1022D3B}" type="slidenum">
              <a:rPr lang="tr-TR" altLang="tr-TR" smtClean="0"/>
              <a:pPr/>
              <a:t>72</a:t>
            </a:fld>
            <a:endParaRPr lang="tr-TR" altLang="tr-TR"/>
          </a:p>
        </p:txBody>
      </p:sp>
      <p:pic>
        <p:nvPicPr>
          <p:cNvPr id="96258" name="Picture 2" descr="Hücre dışı (ekstrasellüler) sıvılar&#10;&#10;&#10;&#10;&#10;&#10;&#10;Toplam vücut sıvısının 1/3’ ünü (% 30) hücre&#10;dışı (ekstrasellüler) sıvılar o...">
            <a:extLst>
              <a:ext uri="{FF2B5EF4-FFF2-40B4-BE49-F238E27FC236}">
                <a16:creationId xmlns:a16="http://schemas.microsoft.com/office/drawing/2014/main" id="{38C946CC-363A-8941-9EF7-17537E285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387350"/>
            <a:ext cx="8102600" cy="608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784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3C2BA01-88ED-184C-9E9E-1A01E6CFFE48}"/>
              </a:ext>
            </a:extLst>
          </p:cNvPr>
          <p:cNvSpPr>
            <a:spLocks noGrp="1"/>
          </p:cNvSpPr>
          <p:nvPr>
            <p:ph type="sldNum" sz="quarter" idx="12"/>
          </p:nvPr>
        </p:nvSpPr>
        <p:spPr/>
        <p:txBody>
          <a:bodyPr/>
          <a:lstStyle/>
          <a:p>
            <a:fld id="{87853650-D254-9B4F-83BE-6D82B1022D3B}" type="slidenum">
              <a:rPr lang="tr-TR" altLang="tr-TR" smtClean="0"/>
              <a:pPr/>
              <a:t>73</a:t>
            </a:fld>
            <a:endParaRPr lang="tr-TR" altLang="tr-TR"/>
          </a:p>
        </p:txBody>
      </p:sp>
      <p:pic>
        <p:nvPicPr>
          <p:cNvPr id="94210" name="Picture 2" descr="Vücut sıvıları ve elektrolitler">
            <a:extLst>
              <a:ext uri="{FF2B5EF4-FFF2-40B4-BE49-F238E27FC236}">
                <a16:creationId xmlns:a16="http://schemas.microsoft.com/office/drawing/2014/main" id="{C1E25539-2ACE-484C-8F19-8FFA91B96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7350"/>
            <a:ext cx="8534400" cy="608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631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A3305A2-6002-0A42-BE65-5C47CFD7C062}"/>
              </a:ext>
            </a:extLst>
          </p:cNvPr>
          <p:cNvSpPr>
            <a:spLocks noGrp="1"/>
          </p:cNvSpPr>
          <p:nvPr>
            <p:ph type="sldNum" sz="quarter" idx="12"/>
          </p:nvPr>
        </p:nvSpPr>
        <p:spPr/>
        <p:txBody>
          <a:bodyPr/>
          <a:lstStyle/>
          <a:p>
            <a:fld id="{87853650-D254-9B4F-83BE-6D82B1022D3B}" type="slidenum">
              <a:rPr lang="tr-TR" altLang="tr-TR" smtClean="0"/>
              <a:pPr/>
              <a:t>74</a:t>
            </a:fld>
            <a:endParaRPr lang="tr-TR" altLang="tr-TR"/>
          </a:p>
        </p:txBody>
      </p:sp>
      <p:pic>
        <p:nvPicPr>
          <p:cNvPr id="97282" name="Picture 2" descr="Boşluklardaki sıvılar&#10;(transsellüler sıvı)&#10;&#10;&#10;&#10;&#10;&#10;&#10;&#10;&#10;&#10;&#10;&#10;&#10;Bazı organların ve anatomik boşlukların yapılarına ve&#10;gör...">
            <a:extLst>
              <a:ext uri="{FF2B5EF4-FFF2-40B4-BE49-F238E27FC236}">
                <a16:creationId xmlns:a16="http://schemas.microsoft.com/office/drawing/2014/main" id="{CDA67DE7-A462-F140-97D7-794916923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387350"/>
            <a:ext cx="8102600" cy="608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401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5C48D17D-F1DA-454C-B6BD-1147128EFA89}"/>
              </a:ext>
            </a:extLst>
          </p:cNvPr>
          <p:cNvSpPr>
            <a:spLocks noGrp="1"/>
          </p:cNvSpPr>
          <p:nvPr>
            <p:ph type="sldNum" sz="quarter" idx="12"/>
          </p:nvPr>
        </p:nvSpPr>
        <p:spPr/>
        <p:txBody>
          <a:bodyPr/>
          <a:lstStyle/>
          <a:p>
            <a:fld id="{87853650-D254-9B4F-83BE-6D82B1022D3B}" type="slidenum">
              <a:rPr lang="tr-TR" altLang="tr-TR" smtClean="0"/>
              <a:pPr/>
              <a:t>75</a:t>
            </a:fld>
            <a:endParaRPr lang="tr-TR" altLang="tr-TR"/>
          </a:p>
        </p:txBody>
      </p:sp>
      <p:pic>
        <p:nvPicPr>
          <p:cNvPr id="98306" name="Picture 2" descr="Body Fluids and Fluid Compartments | Anatomy and Physiology II">
            <a:extLst>
              <a:ext uri="{FF2B5EF4-FFF2-40B4-BE49-F238E27FC236}">
                <a16:creationId xmlns:a16="http://schemas.microsoft.com/office/drawing/2014/main" id="{6FA9EDB7-A690-0744-8221-609208703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9144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31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B433F6C-46FB-C24F-AC01-3F752B7E7FBB}"/>
              </a:ext>
            </a:extLst>
          </p:cNvPr>
          <p:cNvSpPr>
            <a:spLocks noGrp="1"/>
          </p:cNvSpPr>
          <p:nvPr>
            <p:ph type="sldNum" sz="quarter" idx="12"/>
          </p:nvPr>
        </p:nvSpPr>
        <p:spPr/>
        <p:txBody>
          <a:bodyPr/>
          <a:lstStyle/>
          <a:p>
            <a:fld id="{87853650-D254-9B4F-83BE-6D82B1022D3B}" type="slidenum">
              <a:rPr lang="tr-TR" altLang="tr-TR" smtClean="0"/>
              <a:pPr/>
              <a:t>76</a:t>
            </a:fld>
            <a:endParaRPr lang="tr-TR" altLang="tr-TR"/>
          </a:p>
        </p:txBody>
      </p:sp>
      <p:pic>
        <p:nvPicPr>
          <p:cNvPr id="99330" name="Picture 2" descr="extracellular fluid | Definition, Examples, Function, &amp; Facts | Britannica">
            <a:extLst>
              <a:ext uri="{FF2B5EF4-FFF2-40B4-BE49-F238E27FC236}">
                <a16:creationId xmlns:a16="http://schemas.microsoft.com/office/drawing/2014/main" id="{4EAE33AD-AEE3-9D40-82F6-112DA4F6C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89000"/>
            <a:ext cx="70104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268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87C8F20-0ED7-2148-976C-8630BA8C0DFD}"/>
              </a:ext>
            </a:extLst>
          </p:cNvPr>
          <p:cNvSpPr>
            <a:spLocks noGrp="1" noChangeArrowheads="1"/>
          </p:cNvSpPr>
          <p:nvPr>
            <p:ph type="title"/>
          </p:nvPr>
        </p:nvSpPr>
        <p:spPr>
          <a:xfrm>
            <a:off x="457200" y="292100"/>
            <a:ext cx="8229600" cy="698500"/>
          </a:xfrm>
        </p:spPr>
        <p:txBody>
          <a:bodyPr>
            <a:normAutofit/>
          </a:bodyPr>
          <a:lstStyle/>
          <a:p>
            <a:pPr eaLnBrk="1" hangingPunct="1">
              <a:defRPr/>
            </a:pPr>
            <a:endParaRPr lang="en-US" sz="4000" dirty="0"/>
          </a:p>
        </p:txBody>
      </p:sp>
      <p:sp>
        <p:nvSpPr>
          <p:cNvPr id="25604" name="Rectangle 3">
            <a:extLst>
              <a:ext uri="{FF2B5EF4-FFF2-40B4-BE49-F238E27FC236}">
                <a16:creationId xmlns:a16="http://schemas.microsoft.com/office/drawing/2014/main" id="{8A9AB457-B848-814C-BB0D-A315FD9E69AE}"/>
              </a:ext>
            </a:extLst>
          </p:cNvPr>
          <p:cNvSpPr>
            <a:spLocks noGrp="1" noChangeArrowheads="1"/>
          </p:cNvSpPr>
          <p:nvPr>
            <p:ph idx="1"/>
          </p:nvPr>
        </p:nvSpPr>
        <p:spPr>
          <a:xfrm>
            <a:off x="381000" y="1219200"/>
            <a:ext cx="8305800" cy="4800600"/>
          </a:xfrm>
        </p:spPr>
        <p:txBody>
          <a:bodyPr/>
          <a:lstStyle/>
          <a:p>
            <a:pPr algn="just" eaLnBrk="1" hangingPunct="1">
              <a:buSzPct val="85000"/>
              <a:buFont typeface="Wingdings" pitchFamily="2" charset="2"/>
              <a:buChar char="v"/>
            </a:pPr>
            <a:r>
              <a:rPr lang="tr-TR" altLang="tr-TR" sz="2000" dirty="0" err="1">
                <a:effectLst/>
                <a:cs typeface="Times New Roman" panose="02020603050405020304" pitchFamily="18" charset="0"/>
              </a:rPr>
              <a:t>Ekstrasellüler</a:t>
            </a:r>
            <a:r>
              <a:rPr lang="tr-TR" altLang="tr-TR" sz="2000" dirty="0">
                <a:effectLst/>
                <a:cs typeface="Times New Roman" panose="02020603050405020304" pitchFamily="18" charset="0"/>
              </a:rPr>
              <a:t> sıvı vücudun </a:t>
            </a:r>
            <a:r>
              <a:rPr lang="tr-TR" altLang="tr-TR" sz="2000" i="1" dirty="0">
                <a:effectLst/>
                <a:cs typeface="Times New Roman" panose="02020603050405020304" pitchFamily="18" charset="0"/>
              </a:rPr>
              <a:t>iç ortamını </a:t>
            </a:r>
            <a:r>
              <a:rPr lang="tr-TR" altLang="tr-TR" sz="2000" dirty="0">
                <a:effectLst/>
                <a:cs typeface="Times New Roman" panose="02020603050405020304" pitchFamily="18" charset="0"/>
              </a:rPr>
              <a:t>oluşturur.</a:t>
            </a:r>
          </a:p>
          <a:p>
            <a:pPr algn="just" eaLnBrk="1" hangingPunct="1">
              <a:buSzPct val="85000"/>
              <a:buFont typeface="Wingdings" pitchFamily="2" charset="2"/>
              <a:buChar char="v"/>
            </a:pPr>
            <a:endParaRPr lang="tr-TR" altLang="tr-TR" sz="2000" dirty="0">
              <a:effectLst/>
              <a:cs typeface="Times New Roman" panose="02020603050405020304" pitchFamily="18" charset="0"/>
            </a:endParaRPr>
          </a:p>
          <a:p>
            <a:pPr algn="just" eaLnBrk="1" hangingPunct="1">
              <a:buSzPct val="85000"/>
              <a:buFont typeface="Wingdings" pitchFamily="2" charset="2"/>
              <a:buChar char="v"/>
            </a:pPr>
            <a:r>
              <a:rPr lang="tr-TR" altLang="tr-TR" sz="2000" dirty="0">
                <a:effectLst/>
                <a:cs typeface="Times New Roman" panose="02020603050405020304" pitchFamily="18" charset="0"/>
              </a:rPr>
              <a:t>Hücreler bu iç ortamda yeterli konsantrasyonda oksijen, glikoz, farklı iyonlar, aminoasitler, yağlar ve diğer maddeler bulunduğu sürece yaşar, büyür ve özel işlevlerini yapabilirler.</a:t>
            </a:r>
          </a:p>
          <a:p>
            <a:pPr algn="just" eaLnBrk="1" hangingPunct="1">
              <a:buSzPct val="85000"/>
              <a:buFontTx/>
              <a:buNone/>
            </a:pPr>
            <a:endParaRPr lang="tr-TR" altLang="tr-TR" sz="2000" dirty="0">
              <a:effectLst/>
              <a:cs typeface="Times New Roman" panose="02020603050405020304" pitchFamily="18" charset="0"/>
            </a:endParaRPr>
          </a:p>
          <a:p>
            <a:pPr algn="just" eaLnBrk="1" hangingPunct="1">
              <a:buSzPct val="85000"/>
              <a:buFont typeface="Wingdings" pitchFamily="2" charset="2"/>
              <a:buChar char="v"/>
            </a:pPr>
            <a:r>
              <a:rPr lang="tr-TR" altLang="tr-TR" sz="2000" dirty="0">
                <a:effectLst/>
                <a:cs typeface="Times New Roman" panose="02020603050405020304" pitchFamily="18" charset="0"/>
              </a:rPr>
              <a:t>Tek hücreli bir canlı, oksijenini ve diğer besinlerini doğrudan çevresinden alır. Vücuttaki hücreler ise içerisinde bulundukları sıvı ortam ile alışveriş halindedirler. Bu sıvı ortamı, </a:t>
            </a:r>
            <a:r>
              <a:rPr lang="tr-TR" altLang="tr-TR" sz="2000" b="1" dirty="0" err="1">
                <a:effectLst/>
                <a:cs typeface="Times New Roman" panose="02020603050405020304" pitchFamily="18" charset="0"/>
              </a:rPr>
              <a:t>Claude</a:t>
            </a:r>
            <a:r>
              <a:rPr lang="tr-TR" altLang="tr-TR" sz="2000" b="1" dirty="0">
                <a:effectLst/>
                <a:cs typeface="Times New Roman" panose="02020603050405020304" pitchFamily="18" charset="0"/>
              </a:rPr>
              <a:t> Bernard </a:t>
            </a:r>
            <a:r>
              <a:rPr lang="tr-TR" altLang="tr-TR" sz="2000" dirty="0">
                <a:effectLst/>
                <a:cs typeface="Times New Roman" panose="02020603050405020304" pitchFamily="18" charset="0"/>
              </a:rPr>
              <a:t> İÇ ORTAM  olarak tanımlamıştır.</a:t>
            </a:r>
          </a:p>
          <a:p>
            <a:pPr algn="just" eaLnBrk="1" hangingPunct="1">
              <a:buSzPct val="85000"/>
              <a:buFontTx/>
              <a:buNone/>
            </a:pPr>
            <a:endParaRPr lang="tr-TR" altLang="tr-TR" sz="2000" dirty="0">
              <a:effectLst/>
              <a:cs typeface="Times New Roman" panose="02020603050405020304" pitchFamily="18" charset="0"/>
            </a:endParaRPr>
          </a:p>
        </p:txBody>
      </p:sp>
      <p:sp>
        <p:nvSpPr>
          <p:cNvPr id="5" name="5 Slayt Numarası Yer Tutucusu">
            <a:extLst>
              <a:ext uri="{FF2B5EF4-FFF2-40B4-BE49-F238E27FC236}">
                <a16:creationId xmlns:a16="http://schemas.microsoft.com/office/drawing/2014/main" id="{2E57B18A-DBF8-4246-AAEC-C63B40E07792}"/>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EB25DEB6-CD0C-B24A-A926-7B47A3265665}" type="slidenum">
              <a:rPr lang="tr-TR" altLang="tr-TR">
                <a:latin typeface="Arial" panose="020B0604020202020204" pitchFamily="34" charset="0"/>
              </a:rPr>
              <a:pPr eaLnBrk="1" hangingPunct="1"/>
              <a:t>77</a:t>
            </a:fld>
            <a:endParaRPr lang="tr-TR" altLang="tr-TR">
              <a:latin typeface="Arial" panose="020B0604020202020204" pitchFamily="34" charset="0"/>
            </a:endParaRPr>
          </a:p>
        </p:txBody>
      </p:sp>
    </p:spTree>
  </p:cSld>
  <p:clrMapOvr>
    <a:masterClrMapping/>
  </p:clrMapOvr>
  <p:transition>
    <p:wedg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3E247E4-7383-3442-8A82-D702C0787DB7}"/>
              </a:ext>
            </a:extLst>
          </p:cNvPr>
          <p:cNvSpPr>
            <a:spLocks noGrp="1" noChangeArrowheads="1"/>
          </p:cNvSpPr>
          <p:nvPr>
            <p:ph type="title"/>
          </p:nvPr>
        </p:nvSpPr>
        <p:spPr>
          <a:xfrm>
            <a:off x="628650" y="304006"/>
            <a:ext cx="8077200" cy="1431925"/>
          </a:xfrm>
        </p:spPr>
        <p:txBody>
          <a:bodyPr/>
          <a:lstStyle/>
          <a:p>
            <a:pPr algn="ctr" eaLnBrk="1" hangingPunct="1">
              <a:defRPr/>
            </a:pPr>
            <a:r>
              <a:rPr lang="tr-TR" sz="2800" b="1" dirty="0" err="1">
                <a:solidFill>
                  <a:srgbClr val="FF0000"/>
                </a:solidFill>
                <a:cs typeface="Times New Roman" pitchFamily="18" charset="0"/>
              </a:rPr>
              <a:t>Ekstrase</a:t>
            </a:r>
            <a:r>
              <a:rPr lang="tr-TR" sz="2800" b="1" dirty="0" err="1">
                <a:solidFill>
                  <a:srgbClr val="FF0000"/>
                </a:solidFill>
              </a:rPr>
              <a:t>l</a:t>
            </a:r>
            <a:r>
              <a:rPr lang="tr-TR" sz="2800" b="1" dirty="0" err="1">
                <a:solidFill>
                  <a:srgbClr val="FF0000"/>
                </a:solidFill>
                <a:cs typeface="Times New Roman" pitchFamily="18" charset="0"/>
              </a:rPr>
              <a:t>üler</a:t>
            </a:r>
            <a:r>
              <a:rPr lang="tr-TR" sz="2800" b="1" dirty="0">
                <a:solidFill>
                  <a:srgbClr val="FF0000"/>
                </a:solidFill>
                <a:cs typeface="Times New Roman" pitchFamily="18" charset="0"/>
              </a:rPr>
              <a:t> Ve </a:t>
            </a:r>
            <a:r>
              <a:rPr lang="tr-TR" sz="2800" b="1" dirty="0" err="1">
                <a:solidFill>
                  <a:srgbClr val="FF0000"/>
                </a:solidFill>
                <a:cs typeface="Times New Roman" pitchFamily="18" charset="0"/>
              </a:rPr>
              <a:t>İntrase</a:t>
            </a:r>
            <a:r>
              <a:rPr lang="tr-TR" sz="2800" b="1" dirty="0" err="1">
                <a:solidFill>
                  <a:srgbClr val="FF0000"/>
                </a:solidFill>
              </a:rPr>
              <a:t>l</a:t>
            </a:r>
            <a:r>
              <a:rPr lang="tr-TR" sz="2800" b="1" dirty="0" err="1">
                <a:solidFill>
                  <a:srgbClr val="FF0000"/>
                </a:solidFill>
                <a:cs typeface="Times New Roman" pitchFamily="18" charset="0"/>
              </a:rPr>
              <a:t>üler</a:t>
            </a:r>
            <a:r>
              <a:rPr lang="tr-TR" sz="2800" b="1" dirty="0">
                <a:solidFill>
                  <a:srgbClr val="FF0000"/>
                </a:solidFill>
                <a:cs typeface="Times New Roman" pitchFamily="18" charset="0"/>
              </a:rPr>
              <a:t> S</a:t>
            </a:r>
            <a:r>
              <a:rPr lang="tr-TR" sz="2800" b="1" dirty="0">
                <a:solidFill>
                  <a:srgbClr val="FF0000"/>
                </a:solidFill>
              </a:rPr>
              <a:t>ı</a:t>
            </a:r>
            <a:r>
              <a:rPr lang="tr-TR" sz="2800" b="1" dirty="0">
                <a:solidFill>
                  <a:srgbClr val="FF0000"/>
                </a:solidFill>
                <a:cs typeface="Times New Roman" pitchFamily="18" charset="0"/>
              </a:rPr>
              <a:t>v</a:t>
            </a:r>
            <a:r>
              <a:rPr lang="tr-TR" sz="2800" b="1" dirty="0">
                <a:solidFill>
                  <a:srgbClr val="FF0000"/>
                </a:solidFill>
              </a:rPr>
              <a:t>ı</a:t>
            </a:r>
            <a:r>
              <a:rPr lang="tr-TR" sz="2800" b="1" dirty="0">
                <a:solidFill>
                  <a:srgbClr val="FF0000"/>
                </a:solidFill>
                <a:cs typeface="Times New Roman" pitchFamily="18" charset="0"/>
              </a:rPr>
              <a:t>lar Ara</a:t>
            </a:r>
            <a:r>
              <a:rPr lang="tr-TR" sz="2800" b="1" dirty="0">
                <a:solidFill>
                  <a:srgbClr val="FF0000"/>
                </a:solidFill>
              </a:rPr>
              <a:t>s</a:t>
            </a:r>
            <a:r>
              <a:rPr lang="tr-TR" sz="2800" b="1" dirty="0">
                <a:solidFill>
                  <a:srgbClr val="FF0000"/>
                </a:solidFill>
                <a:cs typeface="Times New Roman" pitchFamily="18" charset="0"/>
              </a:rPr>
              <a:t>ındaki Fark</a:t>
            </a:r>
            <a:r>
              <a:rPr lang="tr-TR" sz="2800" b="1" dirty="0">
                <a:solidFill>
                  <a:srgbClr val="FF0000"/>
                </a:solidFill>
              </a:rPr>
              <a:t>l</a:t>
            </a:r>
            <a:r>
              <a:rPr lang="tr-TR" sz="2800" b="1" dirty="0">
                <a:solidFill>
                  <a:srgbClr val="FF0000"/>
                </a:solidFill>
                <a:cs typeface="Times New Roman" pitchFamily="18" charset="0"/>
              </a:rPr>
              <a:t>ar</a:t>
            </a:r>
            <a:r>
              <a:rPr lang="tr-TR" sz="2800" b="1" dirty="0">
                <a:solidFill>
                  <a:srgbClr val="FF0000"/>
                </a:solidFill>
              </a:rPr>
              <a:t> </a:t>
            </a:r>
          </a:p>
        </p:txBody>
      </p:sp>
      <p:sp>
        <p:nvSpPr>
          <p:cNvPr id="26628" name="Rectangle 3">
            <a:extLst>
              <a:ext uri="{FF2B5EF4-FFF2-40B4-BE49-F238E27FC236}">
                <a16:creationId xmlns:a16="http://schemas.microsoft.com/office/drawing/2014/main" id="{D36F278B-17CB-7748-9429-44DDD7FF489A}"/>
              </a:ext>
            </a:extLst>
          </p:cNvPr>
          <p:cNvSpPr>
            <a:spLocks noGrp="1" noChangeArrowheads="1"/>
          </p:cNvSpPr>
          <p:nvPr>
            <p:ph idx="1"/>
          </p:nvPr>
        </p:nvSpPr>
        <p:spPr/>
        <p:txBody>
          <a:bodyPr>
            <a:normAutofit/>
          </a:bodyPr>
          <a:lstStyle/>
          <a:p>
            <a:pPr eaLnBrk="1" hangingPunct="1">
              <a:buFont typeface="Wingdings" pitchFamily="2" charset="2"/>
              <a:buChar char="ü"/>
            </a:pPr>
            <a:r>
              <a:rPr lang="tr-TR" altLang="tr-TR" sz="2000" dirty="0">
                <a:effectLst/>
                <a:cs typeface="Times New Roman" panose="02020603050405020304" pitchFamily="18" charset="0"/>
              </a:rPr>
              <a:t>      </a:t>
            </a:r>
            <a:r>
              <a:rPr lang="tr-TR" altLang="tr-TR" sz="2000" dirty="0" err="1">
                <a:effectLst/>
                <a:cs typeface="Times New Roman" panose="02020603050405020304" pitchFamily="18" charset="0"/>
              </a:rPr>
              <a:t>Ekstrasellüler</a:t>
            </a:r>
            <a:r>
              <a:rPr lang="tr-TR" altLang="tr-TR" sz="2000" dirty="0">
                <a:effectLst/>
                <a:cs typeface="Times New Roman" panose="02020603050405020304" pitchFamily="18" charset="0"/>
              </a:rPr>
              <a:t> sıvı çok miktarda </a:t>
            </a:r>
            <a:r>
              <a:rPr lang="tr-TR" altLang="tr-TR" sz="2000" i="1" dirty="0">
                <a:effectLst/>
                <a:cs typeface="Times New Roman" panose="02020603050405020304" pitchFamily="18" charset="0"/>
              </a:rPr>
              <a:t>sodyum, klor ve bikarbonat </a:t>
            </a:r>
            <a:r>
              <a:rPr lang="tr-TR" altLang="tr-TR" sz="2000" dirty="0">
                <a:effectLst/>
                <a:cs typeface="Times New Roman" panose="02020603050405020304" pitchFamily="18" charset="0"/>
              </a:rPr>
              <a:t>iyonu bulunurken ;</a:t>
            </a:r>
          </a:p>
          <a:p>
            <a:pPr eaLnBrk="1" hangingPunct="1">
              <a:buFont typeface="Wingdings" pitchFamily="2" charset="2"/>
              <a:buChar char="ü"/>
            </a:pPr>
            <a:endParaRPr lang="tr-TR" altLang="tr-TR" sz="2000" dirty="0">
              <a:effectLst/>
              <a:cs typeface="Times New Roman" panose="02020603050405020304" pitchFamily="18" charset="0"/>
            </a:endParaRPr>
          </a:p>
          <a:p>
            <a:pPr eaLnBrk="1" hangingPunct="1">
              <a:buFont typeface="Wingdings" pitchFamily="2" charset="2"/>
              <a:buChar char="ü"/>
            </a:pPr>
            <a:r>
              <a:rPr lang="tr-TR" altLang="tr-TR" sz="2000" dirty="0">
                <a:effectLst/>
                <a:cs typeface="Times New Roman" panose="02020603050405020304" pitchFamily="18" charset="0"/>
              </a:rPr>
              <a:t>      </a:t>
            </a:r>
            <a:r>
              <a:rPr lang="tr-TR" altLang="tr-TR" sz="2000" dirty="0" err="1">
                <a:effectLst/>
                <a:cs typeface="Times New Roman" panose="02020603050405020304" pitchFamily="18" charset="0"/>
              </a:rPr>
              <a:t>İntrasellüler</a:t>
            </a:r>
            <a:r>
              <a:rPr lang="tr-TR" altLang="tr-TR" sz="2000" dirty="0">
                <a:effectLst/>
                <a:cs typeface="Times New Roman" panose="02020603050405020304" pitchFamily="18" charset="0"/>
              </a:rPr>
              <a:t> sıvıda, büyük miktarda potasyum, magnezyum ve klor iyonları bulunur. </a:t>
            </a:r>
          </a:p>
          <a:p>
            <a:pPr eaLnBrk="1" hangingPunct="1">
              <a:buFont typeface="Wingdings" pitchFamily="2" charset="2"/>
              <a:buChar char="ü"/>
            </a:pPr>
            <a:endParaRPr lang="tr-TR" altLang="tr-TR" sz="2000" dirty="0">
              <a:effectLst/>
              <a:cs typeface="Times New Roman" panose="02020603050405020304" pitchFamily="18" charset="0"/>
            </a:endParaRPr>
          </a:p>
          <a:p>
            <a:pPr eaLnBrk="1" hangingPunct="1">
              <a:buFont typeface="Wingdings" pitchFamily="2" charset="2"/>
              <a:buChar char="ü"/>
            </a:pPr>
            <a:r>
              <a:rPr lang="tr-TR" altLang="tr-TR" sz="2000" dirty="0">
                <a:effectLst/>
                <a:cs typeface="Times New Roman" panose="02020603050405020304" pitchFamily="18" charset="0"/>
              </a:rPr>
              <a:t>       Ayrıca </a:t>
            </a:r>
            <a:r>
              <a:rPr lang="tr-TR" altLang="tr-TR" sz="2000" dirty="0" err="1">
                <a:effectLst/>
                <a:cs typeface="Times New Roman" panose="02020603050405020304" pitchFamily="18" charset="0"/>
              </a:rPr>
              <a:t>ekstrasellüler</a:t>
            </a:r>
            <a:r>
              <a:rPr lang="tr-TR" altLang="tr-TR" sz="2000" dirty="0">
                <a:effectLst/>
                <a:cs typeface="Times New Roman" panose="02020603050405020304" pitchFamily="18" charset="0"/>
              </a:rPr>
              <a:t> sıvıda  hücreler için gerekli </a:t>
            </a:r>
            <a:r>
              <a:rPr lang="tr-TR" altLang="tr-TR" sz="2000" i="1" dirty="0">
                <a:effectLst/>
                <a:cs typeface="Times New Roman" panose="02020603050405020304" pitchFamily="18" charset="0"/>
              </a:rPr>
              <a:t>oksijen, glikoz, yağ asitleri  </a:t>
            </a:r>
            <a:r>
              <a:rPr lang="tr-TR" altLang="tr-TR" sz="2000" dirty="0">
                <a:effectLst/>
                <a:cs typeface="Times New Roman" panose="02020603050405020304" pitchFamily="18" charset="0"/>
              </a:rPr>
              <a:t>gibi besinler içerir. Ayrıca hücrelerden atılmak üzere akciğerlere taşınan karbon dioksit ve böbrekler yoluyla </a:t>
            </a:r>
            <a:r>
              <a:rPr lang="tr-TR" altLang="tr-TR" sz="2000" dirty="0" err="1">
                <a:effectLst/>
                <a:cs typeface="Times New Roman" panose="02020603050405020304" pitchFamily="18" charset="0"/>
              </a:rPr>
              <a:t>ekstrete</a:t>
            </a:r>
            <a:r>
              <a:rPr lang="tr-TR" altLang="tr-TR" sz="2000" dirty="0">
                <a:effectLst/>
                <a:cs typeface="Times New Roman" panose="02020603050405020304" pitchFamily="18" charset="0"/>
              </a:rPr>
              <a:t> edilecek diğer hücresel artıklar da </a:t>
            </a:r>
            <a:r>
              <a:rPr lang="tr-TR" altLang="tr-TR" sz="2000" dirty="0" err="1">
                <a:effectLst/>
                <a:cs typeface="Times New Roman" panose="02020603050405020304" pitchFamily="18" charset="0"/>
              </a:rPr>
              <a:t>ekstrasellüler</a:t>
            </a:r>
            <a:r>
              <a:rPr lang="tr-TR" altLang="tr-TR" sz="2000" dirty="0">
                <a:effectLst/>
                <a:cs typeface="Times New Roman" panose="02020603050405020304" pitchFamily="18" charset="0"/>
              </a:rPr>
              <a:t> sıvı içinde yer alır. </a:t>
            </a:r>
          </a:p>
          <a:p>
            <a:pPr eaLnBrk="1" hangingPunct="1">
              <a:buFontTx/>
              <a:buNone/>
            </a:pPr>
            <a:endParaRPr lang="tr-TR" altLang="tr-TR" sz="2000" dirty="0">
              <a:effectLst/>
              <a:cs typeface="Times New Roman" panose="02020603050405020304" pitchFamily="18" charset="0"/>
            </a:endParaRPr>
          </a:p>
          <a:p>
            <a:pPr eaLnBrk="1" hangingPunct="1">
              <a:buFontTx/>
              <a:buNone/>
            </a:pPr>
            <a:r>
              <a:rPr lang="tr-TR" altLang="tr-TR" sz="2000" dirty="0">
                <a:effectLst/>
                <a:cs typeface="Times New Roman" panose="02020603050405020304" pitchFamily="18" charset="0"/>
              </a:rPr>
              <a:t>     Hücre zarlarından iyonların geçişini düzenleyen </a:t>
            </a:r>
            <a:r>
              <a:rPr lang="tr-TR" altLang="tr-TR" sz="2000" i="1" dirty="0">
                <a:effectLst/>
                <a:cs typeface="Times New Roman" panose="02020603050405020304" pitchFamily="18" charset="0"/>
              </a:rPr>
              <a:t>özel mekanizmalar </a:t>
            </a:r>
            <a:r>
              <a:rPr lang="tr-TR" altLang="tr-TR" sz="2000" dirty="0">
                <a:effectLst/>
                <a:cs typeface="Times New Roman" panose="02020603050405020304" pitchFamily="18" charset="0"/>
              </a:rPr>
              <a:t>bu farklılığı korur.</a:t>
            </a:r>
          </a:p>
        </p:txBody>
      </p:sp>
      <p:sp>
        <p:nvSpPr>
          <p:cNvPr id="5" name="5 Slayt Numarası Yer Tutucusu">
            <a:extLst>
              <a:ext uri="{FF2B5EF4-FFF2-40B4-BE49-F238E27FC236}">
                <a16:creationId xmlns:a16="http://schemas.microsoft.com/office/drawing/2014/main" id="{6257DCF7-0056-E240-905F-17D51D6145E1}"/>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B81C47B5-A10D-1F41-87E9-2600215169BC}" type="slidenum">
              <a:rPr lang="tr-TR" altLang="tr-TR">
                <a:latin typeface="Arial" panose="020B0604020202020204" pitchFamily="34" charset="0"/>
              </a:rPr>
              <a:pPr eaLnBrk="1" hangingPunct="1"/>
              <a:t>78</a:t>
            </a:fld>
            <a:endParaRPr lang="tr-TR" altLang="tr-TR">
              <a:latin typeface="Arial" panose="020B0604020202020204" pitchFamily="34" charset="0"/>
            </a:endParaRPr>
          </a:p>
        </p:txBody>
      </p:sp>
    </p:spTree>
  </p:cSld>
  <p:clrMapOvr>
    <a:masterClrMapping/>
  </p:clrMapOvr>
  <p:transition>
    <p:wedg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16E00CC-9840-7647-9958-DD270050BE38}"/>
              </a:ext>
            </a:extLst>
          </p:cNvPr>
          <p:cNvSpPr>
            <a:spLocks noGrp="1" noChangeArrowheads="1"/>
          </p:cNvSpPr>
          <p:nvPr>
            <p:ph type="title"/>
          </p:nvPr>
        </p:nvSpPr>
        <p:spPr/>
        <p:txBody>
          <a:bodyPr/>
          <a:lstStyle/>
          <a:p>
            <a:pPr algn="ctr" eaLnBrk="1" hangingPunct="1">
              <a:defRPr/>
            </a:pPr>
            <a:r>
              <a:rPr lang="tr-TR" sz="3200" b="1" dirty="0">
                <a:solidFill>
                  <a:srgbClr val="FF0000"/>
                </a:solidFill>
              </a:rPr>
              <a:t>Ana İşlevsel Sistemlerin </a:t>
            </a:r>
            <a:r>
              <a:rPr lang="tr-TR" sz="3200" b="1" dirty="0" err="1">
                <a:solidFill>
                  <a:srgbClr val="FF0000"/>
                </a:solidFill>
              </a:rPr>
              <a:t>Homeostatik</a:t>
            </a:r>
            <a:r>
              <a:rPr lang="tr-TR" sz="3200" b="1" dirty="0">
                <a:solidFill>
                  <a:srgbClr val="FF0000"/>
                </a:solidFill>
              </a:rPr>
              <a:t> Mekanizmaları</a:t>
            </a:r>
          </a:p>
        </p:txBody>
      </p:sp>
      <p:sp>
        <p:nvSpPr>
          <p:cNvPr id="27652" name="Rectangle 3">
            <a:extLst>
              <a:ext uri="{FF2B5EF4-FFF2-40B4-BE49-F238E27FC236}">
                <a16:creationId xmlns:a16="http://schemas.microsoft.com/office/drawing/2014/main" id="{F77C9230-61CD-AA4D-9D0C-D19E9D69312D}"/>
              </a:ext>
            </a:extLst>
          </p:cNvPr>
          <p:cNvSpPr>
            <a:spLocks noGrp="1" noChangeArrowheads="1"/>
          </p:cNvSpPr>
          <p:nvPr>
            <p:ph idx="1"/>
          </p:nvPr>
        </p:nvSpPr>
        <p:spPr/>
        <p:txBody>
          <a:bodyPr/>
          <a:lstStyle/>
          <a:p>
            <a:pPr eaLnBrk="1" hangingPunct="1">
              <a:lnSpc>
                <a:spcPct val="90000"/>
              </a:lnSpc>
              <a:buFontTx/>
              <a:buNone/>
            </a:pPr>
            <a:r>
              <a:rPr lang="tr-TR" altLang="tr-TR" sz="2000" dirty="0">
                <a:solidFill>
                  <a:schemeClr val="bg1"/>
                </a:solidFill>
                <a:effectLst/>
                <a:cs typeface="Times New Roman" panose="02020603050405020304" pitchFamily="18" charset="0"/>
              </a:rPr>
              <a:t>     Vücuttaki tüm organ ve dokular bu basit koşulları korumak için bir görev üstlenmiştir. </a:t>
            </a:r>
          </a:p>
          <a:p>
            <a:pPr algn="just">
              <a:lnSpc>
                <a:spcPct val="150000"/>
              </a:lnSpc>
            </a:pPr>
            <a:r>
              <a:rPr lang="tr-TR" altLang="tr-TR" sz="2000" dirty="0">
                <a:effectLst/>
                <a:cs typeface="Times New Roman" panose="02020603050405020304" pitchFamily="18" charset="0"/>
              </a:rPr>
              <a:t> </a:t>
            </a:r>
            <a:r>
              <a:rPr lang="tr-TR" altLang="tr-TR" sz="2800" dirty="0">
                <a:effectLst/>
                <a:cs typeface="Times New Roman" panose="02020603050405020304" pitchFamily="18" charset="0"/>
              </a:rPr>
              <a:t>Örneğin;  Akciğerler, </a:t>
            </a:r>
            <a:r>
              <a:rPr lang="tr-TR" altLang="tr-TR" sz="2800" u="sng" dirty="0" err="1">
                <a:solidFill>
                  <a:srgbClr val="FF0000"/>
                </a:solidFill>
                <a:effectLst/>
                <a:cs typeface="Times New Roman" panose="02020603050405020304" pitchFamily="18" charset="0"/>
              </a:rPr>
              <a:t>ekstrasellüler</a:t>
            </a:r>
            <a:r>
              <a:rPr lang="tr-TR" altLang="tr-TR" sz="2800" u="sng" dirty="0">
                <a:solidFill>
                  <a:srgbClr val="FF0000"/>
                </a:solidFill>
                <a:effectLst/>
                <a:cs typeface="Times New Roman" panose="02020603050405020304" pitchFamily="18" charset="0"/>
              </a:rPr>
              <a:t> sıvıya sürekli oksijen sağlar</a:t>
            </a:r>
            <a:r>
              <a:rPr lang="tr-TR" altLang="tr-TR" sz="2800" dirty="0">
                <a:effectLst/>
                <a:cs typeface="Times New Roman" panose="02020603050405020304" pitchFamily="18" charset="0"/>
              </a:rPr>
              <a:t>, bu oksijen hücresel solunumunda kullanılır; böbrekler, iyon konsantrasyonunu sabit tutar, </a:t>
            </a:r>
            <a:r>
              <a:rPr lang="tr-TR" altLang="tr-TR" sz="2800" dirty="0" err="1">
                <a:effectLst/>
                <a:cs typeface="Times New Roman" panose="02020603050405020304" pitchFamily="18" charset="0"/>
              </a:rPr>
              <a:t>gastrointestinal</a:t>
            </a:r>
            <a:r>
              <a:rPr lang="tr-TR" altLang="tr-TR" sz="2800" dirty="0">
                <a:effectLst/>
                <a:cs typeface="Times New Roman" panose="02020603050405020304" pitchFamily="18" charset="0"/>
              </a:rPr>
              <a:t> sistem besin sağlar. </a:t>
            </a:r>
          </a:p>
        </p:txBody>
      </p:sp>
      <p:sp>
        <p:nvSpPr>
          <p:cNvPr id="5" name="5 Slayt Numarası Yer Tutucusu">
            <a:extLst>
              <a:ext uri="{FF2B5EF4-FFF2-40B4-BE49-F238E27FC236}">
                <a16:creationId xmlns:a16="http://schemas.microsoft.com/office/drawing/2014/main" id="{2F637BE7-D905-804C-B4CA-6FFF2D3B25A8}"/>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862CA355-2649-7943-BB5E-59DBD5C4D55A}" type="slidenum">
              <a:rPr lang="tr-TR" altLang="tr-TR">
                <a:latin typeface="Arial" panose="020B0604020202020204" pitchFamily="34" charset="0"/>
              </a:rPr>
              <a:pPr eaLnBrk="1" hangingPunct="1"/>
              <a:t>79</a:t>
            </a:fld>
            <a:endParaRPr lang="tr-TR" altLang="tr-TR">
              <a:latin typeface="Arial" panose="020B0604020202020204" pitchFamily="34" charset="0"/>
            </a:endParaRP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331F35C6-08F8-1A45-A1F5-CCB0257B0117}"/>
              </a:ext>
            </a:extLst>
          </p:cNvPr>
          <p:cNvSpPr>
            <a:spLocks noGrp="1"/>
          </p:cNvSpPr>
          <p:nvPr>
            <p:ph type="sldNum" sz="quarter" idx="12"/>
          </p:nvPr>
        </p:nvSpPr>
        <p:spPr/>
        <p:txBody>
          <a:bodyPr/>
          <a:lstStyle/>
          <a:p>
            <a:fld id="{31C6BC0F-0856-9B47-A36A-1E74606977D8}" type="slidenum">
              <a:rPr lang="tr-TR" altLang="tr-TR" smtClean="0"/>
              <a:pPr/>
              <a:t>8</a:t>
            </a:fld>
            <a:endParaRPr lang="tr-TR" altLang="tr-TR"/>
          </a:p>
        </p:txBody>
      </p:sp>
      <p:pic>
        <p:nvPicPr>
          <p:cNvPr id="82946" name="Picture 2">
            <a:extLst>
              <a:ext uri="{FF2B5EF4-FFF2-40B4-BE49-F238E27FC236}">
                <a16:creationId xmlns:a16="http://schemas.microsoft.com/office/drawing/2014/main" id="{E09046A9-AE66-FE46-89AC-311E767E0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238"/>
            <a:ext cx="9144000" cy="585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1919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3DABCA0-0CEA-5A4A-8D1B-7D777325AB26}"/>
              </a:ext>
            </a:extLst>
          </p:cNvPr>
          <p:cNvSpPr>
            <a:spLocks noGrp="1" noChangeArrowheads="1"/>
          </p:cNvSpPr>
          <p:nvPr>
            <p:ph type="title"/>
          </p:nvPr>
        </p:nvSpPr>
        <p:spPr/>
        <p:txBody>
          <a:bodyPr/>
          <a:lstStyle/>
          <a:p>
            <a:pPr eaLnBrk="1" hangingPunct="1">
              <a:defRPr/>
            </a:pPr>
            <a:r>
              <a:rPr lang="tr-TR" sz="2800" b="1" dirty="0" err="1">
                <a:solidFill>
                  <a:srgbClr val="FF0000"/>
                </a:solidFill>
                <a:cs typeface="Times New Roman" pitchFamily="18" charset="0"/>
              </a:rPr>
              <a:t>Ekstrasellüler</a:t>
            </a:r>
            <a:r>
              <a:rPr lang="tr-TR" sz="2800" b="1" dirty="0">
                <a:solidFill>
                  <a:srgbClr val="FF0000"/>
                </a:solidFill>
                <a:cs typeface="Times New Roman" pitchFamily="18" charset="0"/>
              </a:rPr>
              <a:t> Sıvı Taşıma Sistemi-Dolaşım Sistemi</a:t>
            </a:r>
            <a:endParaRPr lang="tr-TR" sz="2800" dirty="0">
              <a:solidFill>
                <a:srgbClr val="FF0000"/>
              </a:solidFill>
              <a:cs typeface="Times New Roman" pitchFamily="18" charset="0"/>
            </a:endParaRPr>
          </a:p>
        </p:txBody>
      </p:sp>
      <p:sp>
        <p:nvSpPr>
          <p:cNvPr id="28676" name="Rectangle 3">
            <a:extLst>
              <a:ext uri="{FF2B5EF4-FFF2-40B4-BE49-F238E27FC236}">
                <a16:creationId xmlns:a16="http://schemas.microsoft.com/office/drawing/2014/main" id="{CDDF6079-67BD-E743-A883-D6C86F5B0BD6}"/>
              </a:ext>
            </a:extLst>
          </p:cNvPr>
          <p:cNvSpPr>
            <a:spLocks noGrp="1" noChangeArrowheads="1"/>
          </p:cNvSpPr>
          <p:nvPr>
            <p:ph idx="1"/>
          </p:nvPr>
        </p:nvSpPr>
        <p:spPr/>
        <p:txBody>
          <a:bodyPr>
            <a:normAutofit/>
          </a:bodyPr>
          <a:lstStyle/>
          <a:p>
            <a:pPr algn="just" eaLnBrk="1" hangingPunct="1">
              <a:buFontTx/>
              <a:buNone/>
            </a:pPr>
            <a:r>
              <a:rPr lang="tr-TR" altLang="tr-TR" sz="2000" dirty="0">
                <a:effectLst/>
                <a:cs typeface="Times New Roman" panose="02020603050405020304" pitchFamily="18" charset="0"/>
              </a:rPr>
              <a:t>      </a:t>
            </a:r>
            <a:r>
              <a:rPr lang="tr-TR" altLang="tr-TR" sz="2000" dirty="0" err="1">
                <a:effectLst/>
                <a:cs typeface="Times New Roman" panose="02020603050405020304" pitchFamily="18" charset="0"/>
              </a:rPr>
              <a:t>Ekstrasellüler</a:t>
            </a:r>
            <a:r>
              <a:rPr lang="tr-TR" altLang="tr-TR" sz="2000" dirty="0">
                <a:effectLst/>
                <a:cs typeface="Times New Roman" panose="02020603050405020304" pitchFamily="18" charset="0"/>
              </a:rPr>
              <a:t> sıvı vücudun tüm bölgelerinde iki aşamada dolaşır:</a:t>
            </a:r>
          </a:p>
          <a:p>
            <a:pPr algn="just" eaLnBrk="1" hangingPunct="1">
              <a:buFontTx/>
              <a:buNone/>
            </a:pPr>
            <a:endParaRPr lang="tr-TR" altLang="tr-TR" sz="2000" dirty="0">
              <a:effectLst/>
              <a:cs typeface="Times New Roman" panose="02020603050405020304" pitchFamily="18" charset="0"/>
            </a:endParaRPr>
          </a:p>
          <a:p>
            <a:pPr algn="just" eaLnBrk="1" hangingPunct="1">
              <a:buFont typeface="Wingdings" pitchFamily="2" charset="2"/>
              <a:buChar char="ü"/>
            </a:pPr>
            <a:r>
              <a:rPr lang="tr-TR" altLang="tr-TR" sz="2000" dirty="0">
                <a:effectLst/>
                <a:cs typeface="Times New Roman" panose="02020603050405020304" pitchFamily="18" charset="0"/>
              </a:rPr>
              <a:t>1. aşamada kanın dolaşım sisteminde tekrar tekrar dolaşması gerekir.</a:t>
            </a:r>
          </a:p>
          <a:p>
            <a:pPr algn="just" eaLnBrk="1" hangingPunct="1">
              <a:buFontTx/>
              <a:buNone/>
            </a:pPr>
            <a:endParaRPr lang="tr-TR" altLang="tr-TR" sz="2000" dirty="0">
              <a:effectLst/>
              <a:cs typeface="Times New Roman" panose="02020603050405020304" pitchFamily="18" charset="0"/>
            </a:endParaRPr>
          </a:p>
          <a:p>
            <a:pPr algn="just" eaLnBrk="1" hangingPunct="1">
              <a:buFont typeface="Wingdings" pitchFamily="2" charset="2"/>
              <a:buChar char="ü"/>
            </a:pPr>
            <a:r>
              <a:rPr lang="tr-TR" altLang="tr-TR" sz="2000" dirty="0">
                <a:effectLst/>
                <a:cs typeface="Times New Roman" panose="02020603050405020304" pitchFamily="18" charset="0"/>
              </a:rPr>
              <a:t>2. aşamada ise sıvı kan </a:t>
            </a:r>
            <a:r>
              <a:rPr lang="tr-TR" altLang="tr-TR" sz="2000" dirty="0" err="1">
                <a:effectLst/>
                <a:cs typeface="Times New Roman" panose="02020603050405020304" pitchFamily="18" charset="0"/>
              </a:rPr>
              <a:t>kapilleriyle</a:t>
            </a:r>
            <a:r>
              <a:rPr lang="tr-TR" altLang="tr-TR" sz="2000" dirty="0">
                <a:effectLst/>
                <a:cs typeface="Times New Roman" panose="02020603050405020304" pitchFamily="18" charset="0"/>
              </a:rPr>
              <a:t> hücreler arasında dolaşır. </a:t>
            </a:r>
          </a:p>
          <a:p>
            <a:pPr algn="just" eaLnBrk="1" hangingPunct="1">
              <a:buFontTx/>
              <a:buNone/>
            </a:pPr>
            <a:endParaRPr lang="tr-TR" altLang="tr-TR" sz="2000" dirty="0">
              <a:effectLst/>
              <a:cs typeface="Times New Roman" panose="02020603050405020304" pitchFamily="18" charset="0"/>
            </a:endParaRPr>
          </a:p>
          <a:p>
            <a:pPr algn="just" eaLnBrk="1" hangingPunct="1">
              <a:buFontTx/>
              <a:buNone/>
            </a:pPr>
            <a:r>
              <a:rPr lang="tr-TR" altLang="tr-TR" sz="2000" dirty="0">
                <a:effectLst/>
                <a:cs typeface="Times New Roman" panose="02020603050405020304" pitchFamily="18" charset="0"/>
              </a:rPr>
              <a:t>      Dinlenme halinde olan bir insanda dolaşım sisteminde yer alan bütün kan, tüm sistemi 1 dakikada dolaşır.</a:t>
            </a:r>
          </a:p>
        </p:txBody>
      </p:sp>
      <p:sp>
        <p:nvSpPr>
          <p:cNvPr id="6" name="5 Slayt Numarası Yer Tutucusu">
            <a:extLst>
              <a:ext uri="{FF2B5EF4-FFF2-40B4-BE49-F238E27FC236}">
                <a16:creationId xmlns:a16="http://schemas.microsoft.com/office/drawing/2014/main" id="{E1528458-90E2-AD44-80F8-BC15E1222C33}"/>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459C2821-C584-974E-A9AB-CC69FB644070}" type="slidenum">
              <a:rPr lang="tr-TR" altLang="tr-TR">
                <a:latin typeface="Arial" panose="020B0604020202020204" pitchFamily="34" charset="0"/>
              </a:rPr>
              <a:pPr eaLnBrk="1" hangingPunct="1"/>
              <a:t>80</a:t>
            </a:fld>
            <a:endParaRPr lang="tr-TR" altLang="tr-TR">
              <a:latin typeface="Arial" panose="020B0604020202020204" pitchFamily="34" charset="0"/>
            </a:endParaRPr>
          </a:p>
        </p:txBody>
      </p:sp>
      <p:sp>
        <p:nvSpPr>
          <p:cNvPr id="28677" name="Rectangle 5">
            <a:extLst>
              <a:ext uri="{FF2B5EF4-FFF2-40B4-BE49-F238E27FC236}">
                <a16:creationId xmlns:a16="http://schemas.microsoft.com/office/drawing/2014/main" id="{4139C214-E067-4043-94A2-23E77A79F1D7}"/>
              </a:ext>
            </a:extLst>
          </p:cNvPr>
          <p:cNvSpPr>
            <a:spLocks noChangeArrowheads="1"/>
          </p:cNvSpPr>
          <p:nvPr/>
        </p:nvSpPr>
        <p:spPr bwMode="auto">
          <a:xfrm>
            <a:off x="3714750" y="17526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latin typeface="Times New Roman" panose="02020603050405020304" pitchFamily="18" charset="0"/>
            </a:endParaRPr>
          </a:p>
        </p:txBody>
      </p:sp>
    </p:spTree>
  </p:cSld>
  <p:clrMapOvr>
    <a:masterClrMapping/>
  </p:clrMapOvr>
  <p:transition>
    <p:wedge/>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B9516544-340B-0940-B244-95E113870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
            <a:ext cx="30781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37BFFD65-4470-8F48-85D8-6E79F4C0A858}"/>
              </a:ext>
            </a:extLst>
          </p:cNvPr>
          <p:cNvSpPr>
            <a:spLocks noGrp="1" noChangeArrowheads="1"/>
          </p:cNvSpPr>
          <p:nvPr>
            <p:ph idx="1"/>
          </p:nvPr>
        </p:nvSpPr>
        <p:spPr>
          <a:xfrm>
            <a:off x="742950" y="1219200"/>
            <a:ext cx="7772400" cy="4648200"/>
          </a:xfrm>
        </p:spPr>
        <p:txBody>
          <a:bodyPr>
            <a:normAutofit fontScale="92500" lnSpcReduction="20000"/>
          </a:bodyPr>
          <a:lstStyle/>
          <a:p>
            <a:pPr algn="just" eaLnBrk="1" hangingPunct="1">
              <a:lnSpc>
                <a:spcPct val="150000"/>
              </a:lnSpc>
              <a:buFont typeface="Wingdings" pitchFamily="2" charset="2"/>
              <a:buChar char="v"/>
            </a:pPr>
            <a:r>
              <a:rPr lang="tr-TR" altLang="tr-TR" sz="2800" b="1" u="sng" dirty="0">
                <a:solidFill>
                  <a:srgbClr val="7030A0"/>
                </a:solidFill>
                <a:effectLst/>
                <a:cs typeface="Times New Roman" panose="02020603050405020304" pitchFamily="18" charset="0"/>
              </a:rPr>
              <a:t>Kan, </a:t>
            </a:r>
            <a:r>
              <a:rPr lang="tr-TR" altLang="tr-TR" sz="2800" b="1" u="sng" dirty="0" err="1">
                <a:solidFill>
                  <a:srgbClr val="7030A0"/>
                </a:solidFill>
                <a:effectLst/>
                <a:cs typeface="Times New Roman" panose="02020603050405020304" pitchFamily="18" charset="0"/>
              </a:rPr>
              <a:t>kapillerlerden</a:t>
            </a:r>
            <a:r>
              <a:rPr lang="tr-TR" altLang="tr-TR" sz="2800" b="1" u="sng" dirty="0">
                <a:solidFill>
                  <a:srgbClr val="7030A0"/>
                </a:solidFill>
                <a:effectLst/>
                <a:cs typeface="Times New Roman" panose="02020603050405020304" pitchFamily="18" charset="0"/>
              </a:rPr>
              <a:t> geçerken, kanın plazma bölümüyle </a:t>
            </a:r>
            <a:r>
              <a:rPr lang="tr-TR" altLang="tr-TR" sz="2800" b="1" u="sng" dirty="0" err="1">
                <a:solidFill>
                  <a:srgbClr val="7030A0"/>
                </a:solidFill>
                <a:effectLst/>
                <a:cs typeface="Times New Roman" panose="02020603050405020304" pitchFamily="18" charset="0"/>
              </a:rPr>
              <a:t>intersellüler</a:t>
            </a:r>
            <a:r>
              <a:rPr lang="tr-TR" altLang="tr-TR" sz="2800" b="1" u="sng" dirty="0">
                <a:solidFill>
                  <a:srgbClr val="7030A0"/>
                </a:solidFill>
                <a:effectLst/>
                <a:cs typeface="Times New Roman" panose="02020603050405020304" pitchFamily="18" charset="0"/>
              </a:rPr>
              <a:t> sıvı arasında sürekli bir alışveriş gerçekleşir. </a:t>
            </a:r>
          </a:p>
          <a:p>
            <a:pPr algn="just" eaLnBrk="1" hangingPunct="1">
              <a:lnSpc>
                <a:spcPct val="150000"/>
              </a:lnSpc>
              <a:buFontTx/>
              <a:buNone/>
            </a:pPr>
            <a:endParaRPr lang="tr-TR" altLang="tr-TR" sz="2800" dirty="0">
              <a:solidFill>
                <a:srgbClr val="000000"/>
              </a:solidFill>
              <a:effectLst/>
              <a:cs typeface="Times New Roman" panose="02020603050405020304" pitchFamily="18" charset="0"/>
            </a:endParaRPr>
          </a:p>
          <a:p>
            <a:pPr algn="just" eaLnBrk="1" hangingPunct="1">
              <a:lnSpc>
                <a:spcPct val="150000"/>
              </a:lnSpc>
              <a:buFont typeface="Wingdings" pitchFamily="2" charset="2"/>
              <a:buChar char="v"/>
            </a:pPr>
            <a:r>
              <a:rPr lang="tr-TR" altLang="tr-TR" sz="2800" dirty="0">
                <a:solidFill>
                  <a:srgbClr val="000000"/>
                </a:solidFill>
                <a:effectLst/>
                <a:cs typeface="Times New Roman" panose="02020603050405020304" pitchFamily="18" charset="0"/>
              </a:rPr>
              <a:t>Böylece vücudun her yerindeki </a:t>
            </a:r>
            <a:r>
              <a:rPr lang="tr-TR" altLang="tr-TR" sz="2800" dirty="0" err="1">
                <a:solidFill>
                  <a:srgbClr val="000000"/>
                </a:solidFill>
                <a:effectLst/>
                <a:cs typeface="Times New Roman" panose="02020603050405020304" pitchFamily="18" charset="0"/>
              </a:rPr>
              <a:t>ekstrasellüler</a:t>
            </a:r>
            <a:r>
              <a:rPr lang="tr-TR" altLang="tr-TR" sz="2800" dirty="0">
                <a:solidFill>
                  <a:srgbClr val="000000"/>
                </a:solidFill>
                <a:effectLst/>
                <a:cs typeface="Times New Roman" panose="02020603050405020304" pitchFamily="18" charset="0"/>
              </a:rPr>
              <a:t> sıvının plazma ve </a:t>
            </a:r>
            <a:r>
              <a:rPr lang="tr-TR" altLang="tr-TR" sz="2800" dirty="0" err="1">
                <a:solidFill>
                  <a:srgbClr val="000000"/>
                </a:solidFill>
                <a:effectLst/>
                <a:cs typeface="Times New Roman" panose="02020603050405020304" pitchFamily="18" charset="0"/>
              </a:rPr>
              <a:t>interstisyel</a:t>
            </a:r>
            <a:r>
              <a:rPr lang="tr-TR" altLang="tr-TR" sz="2800" dirty="0">
                <a:solidFill>
                  <a:srgbClr val="000000"/>
                </a:solidFill>
                <a:effectLst/>
                <a:cs typeface="Times New Roman" panose="02020603050405020304" pitchFamily="18" charset="0"/>
              </a:rPr>
              <a:t> boşluktaki bölümü sürekli olarak karışır, </a:t>
            </a:r>
            <a:r>
              <a:rPr lang="tr-TR" altLang="tr-TR" sz="2800" b="1" u="sng" dirty="0">
                <a:solidFill>
                  <a:srgbClr val="FF0000"/>
                </a:solidFill>
                <a:effectLst/>
                <a:cs typeface="Times New Roman" panose="02020603050405020304" pitchFamily="18" charset="0"/>
              </a:rPr>
              <a:t>sonuçta tüm vücutta tam olarak homojen bir bileşimde tutulur.</a:t>
            </a:r>
          </a:p>
        </p:txBody>
      </p:sp>
      <p:sp>
        <p:nvSpPr>
          <p:cNvPr id="4" name="5 Slayt Numarası Yer Tutucusu">
            <a:extLst>
              <a:ext uri="{FF2B5EF4-FFF2-40B4-BE49-F238E27FC236}">
                <a16:creationId xmlns:a16="http://schemas.microsoft.com/office/drawing/2014/main" id="{D53F610A-F46A-BA4C-ADF2-3DED3F135A2C}"/>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A2F57F34-DF38-104D-9BCE-C12A1DDC525F}" type="slidenum">
              <a:rPr lang="tr-TR" altLang="tr-TR">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pPr eaLnBrk="1" hangingPunct="1"/>
              <a:t>82</a:t>
            </a:fld>
            <a:endParaRPr lang="tr-TR" altLang="tr-TR">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4BA1297-6968-A144-923C-8F1753D2C1E8}"/>
              </a:ext>
            </a:extLst>
          </p:cNvPr>
          <p:cNvSpPr>
            <a:spLocks noGrp="1" noChangeArrowheads="1"/>
          </p:cNvSpPr>
          <p:nvPr>
            <p:ph type="title"/>
          </p:nvPr>
        </p:nvSpPr>
        <p:spPr/>
        <p:txBody>
          <a:bodyPr/>
          <a:lstStyle/>
          <a:p>
            <a:pPr algn="ctr" eaLnBrk="1" hangingPunct="1">
              <a:defRPr/>
            </a:pPr>
            <a:r>
              <a:rPr lang="tr-TR" sz="3200" dirty="0" err="1">
                <a:solidFill>
                  <a:srgbClr val="FF0000"/>
                </a:solidFill>
                <a:cs typeface="Times New Roman" pitchFamily="18" charset="0"/>
              </a:rPr>
              <a:t>Ekstrasellüler</a:t>
            </a:r>
            <a:r>
              <a:rPr lang="tr-TR" sz="3200" dirty="0">
                <a:solidFill>
                  <a:srgbClr val="FF0000"/>
                </a:solidFill>
                <a:cs typeface="Times New Roman" pitchFamily="18" charset="0"/>
              </a:rPr>
              <a:t> Sıvıdaki Maddelerin Kaynağı</a:t>
            </a:r>
          </a:p>
        </p:txBody>
      </p:sp>
      <p:sp>
        <p:nvSpPr>
          <p:cNvPr id="31748" name="Rectangle 3">
            <a:extLst>
              <a:ext uri="{FF2B5EF4-FFF2-40B4-BE49-F238E27FC236}">
                <a16:creationId xmlns:a16="http://schemas.microsoft.com/office/drawing/2014/main" id="{EFA14810-4A98-B946-BABF-7DB66FE84C62}"/>
              </a:ext>
            </a:extLst>
          </p:cNvPr>
          <p:cNvSpPr>
            <a:spLocks noGrp="1" noChangeArrowheads="1"/>
          </p:cNvSpPr>
          <p:nvPr>
            <p:ph idx="1"/>
          </p:nvPr>
        </p:nvSpPr>
        <p:spPr>
          <a:xfrm>
            <a:off x="381000" y="1447800"/>
            <a:ext cx="8305800" cy="5105400"/>
          </a:xfrm>
        </p:spPr>
        <p:txBody>
          <a:bodyPr/>
          <a:lstStyle/>
          <a:p>
            <a:pPr algn="just" eaLnBrk="1" hangingPunct="1">
              <a:lnSpc>
                <a:spcPct val="90000"/>
              </a:lnSpc>
              <a:buFontTx/>
              <a:buNone/>
            </a:pPr>
            <a:r>
              <a:rPr lang="tr-TR" altLang="tr-TR" sz="2000" dirty="0">
                <a:effectLst/>
                <a:cs typeface="Times New Roman" panose="02020603050405020304" pitchFamily="18" charset="0"/>
              </a:rPr>
              <a:t>SOLUNUM SİSTEMİ: Kan, </a:t>
            </a:r>
            <a:r>
              <a:rPr lang="tr-TR" altLang="tr-TR" sz="2000" dirty="0" err="1">
                <a:effectLst/>
                <a:cs typeface="Times New Roman" panose="02020603050405020304" pitchFamily="18" charset="0"/>
              </a:rPr>
              <a:t>alveolerden</a:t>
            </a:r>
            <a:r>
              <a:rPr lang="tr-TR" altLang="tr-TR" sz="2000" dirty="0">
                <a:effectLst/>
                <a:cs typeface="Times New Roman" panose="02020603050405020304" pitchFamily="18" charset="0"/>
              </a:rPr>
              <a:t> geçerken oksijen tutar, böylece hücrelerin gereksindiği </a:t>
            </a:r>
            <a:r>
              <a:rPr lang="tr-TR" altLang="tr-TR" sz="2000" i="1" dirty="0">
                <a:effectLst/>
                <a:cs typeface="Times New Roman" panose="02020603050405020304" pitchFamily="18" charset="0"/>
              </a:rPr>
              <a:t>oksijen</a:t>
            </a:r>
            <a:r>
              <a:rPr lang="tr-TR" altLang="tr-TR" sz="2000" dirty="0">
                <a:effectLst/>
                <a:cs typeface="Times New Roman" panose="02020603050405020304" pitchFamily="18" charset="0"/>
              </a:rPr>
              <a:t> sağlanır. Alveol ile </a:t>
            </a:r>
            <a:r>
              <a:rPr lang="tr-TR" altLang="tr-TR" sz="2000" dirty="0" err="1">
                <a:effectLst/>
                <a:cs typeface="Times New Roman" panose="02020603050405020304" pitchFamily="18" charset="0"/>
              </a:rPr>
              <a:t>pulmoner</a:t>
            </a:r>
            <a:r>
              <a:rPr lang="tr-TR" altLang="tr-TR" sz="2000" dirty="0">
                <a:effectLst/>
                <a:cs typeface="Times New Roman" panose="02020603050405020304" pitchFamily="18" charset="0"/>
              </a:rPr>
              <a:t> </a:t>
            </a:r>
            <a:r>
              <a:rPr lang="tr-TR" altLang="tr-TR" sz="2000" dirty="0" err="1">
                <a:effectLst/>
                <a:cs typeface="Times New Roman" panose="02020603050405020304" pitchFamily="18" charset="0"/>
              </a:rPr>
              <a:t>kapiller</a:t>
            </a:r>
            <a:r>
              <a:rPr lang="tr-TR" altLang="tr-TR" sz="2000" dirty="0">
                <a:effectLst/>
                <a:cs typeface="Times New Roman" panose="02020603050405020304" pitchFamily="18" charset="0"/>
              </a:rPr>
              <a:t> damar arasındaki </a:t>
            </a:r>
            <a:r>
              <a:rPr lang="tr-TR" altLang="tr-TR" sz="2000" dirty="0" err="1">
                <a:effectLst/>
                <a:cs typeface="Times New Roman" panose="02020603050405020304" pitchFamily="18" charset="0"/>
              </a:rPr>
              <a:t>membranın</a:t>
            </a:r>
            <a:r>
              <a:rPr lang="tr-TR" altLang="tr-TR" sz="2000" dirty="0">
                <a:effectLst/>
                <a:cs typeface="Times New Roman" panose="02020603050405020304" pitchFamily="18" charset="0"/>
              </a:rPr>
              <a:t> kalınlığı 0.4-2 mikrondur bu sayede oksijen, moleküler hareketlerle bu </a:t>
            </a:r>
            <a:r>
              <a:rPr lang="tr-TR" altLang="tr-TR" sz="2000" dirty="0" err="1">
                <a:effectLst/>
                <a:cs typeface="Times New Roman" panose="02020603050405020304" pitchFamily="18" charset="0"/>
              </a:rPr>
              <a:t>membrandan</a:t>
            </a:r>
            <a:r>
              <a:rPr lang="tr-TR" altLang="tr-TR" sz="2000" dirty="0">
                <a:effectLst/>
                <a:cs typeface="Times New Roman" panose="02020603050405020304" pitchFamily="18" charset="0"/>
              </a:rPr>
              <a:t> kana, su ve iyonların doku </a:t>
            </a:r>
            <a:r>
              <a:rPr lang="tr-TR" altLang="tr-TR" sz="2000" dirty="0" err="1">
                <a:effectLst/>
                <a:cs typeface="Times New Roman" panose="02020603050405020304" pitchFamily="18" charset="0"/>
              </a:rPr>
              <a:t>kapillerlerinden</a:t>
            </a:r>
            <a:r>
              <a:rPr lang="tr-TR" altLang="tr-TR" sz="2000" dirty="0">
                <a:effectLst/>
                <a:cs typeface="Times New Roman" panose="02020603050405020304" pitchFamily="18" charset="0"/>
              </a:rPr>
              <a:t> </a:t>
            </a:r>
            <a:r>
              <a:rPr lang="tr-TR" altLang="tr-TR" sz="2000" dirty="0" err="1">
                <a:effectLst/>
                <a:cs typeface="Times New Roman" panose="02020603050405020304" pitchFamily="18" charset="0"/>
              </a:rPr>
              <a:t>diffüze</a:t>
            </a:r>
            <a:r>
              <a:rPr lang="tr-TR" altLang="tr-TR" sz="2000" dirty="0">
                <a:effectLst/>
                <a:cs typeface="Times New Roman" panose="02020603050405020304" pitchFamily="18" charset="0"/>
              </a:rPr>
              <a:t> oluşu gibi hızla </a:t>
            </a:r>
            <a:r>
              <a:rPr lang="tr-TR" altLang="tr-TR" sz="2000" dirty="0" err="1">
                <a:effectLst/>
                <a:cs typeface="Times New Roman" panose="02020603050405020304" pitchFamily="18" charset="0"/>
              </a:rPr>
              <a:t>diffüze</a:t>
            </a:r>
            <a:r>
              <a:rPr lang="tr-TR" altLang="tr-TR" sz="2000" dirty="0">
                <a:effectLst/>
                <a:cs typeface="Times New Roman" panose="02020603050405020304" pitchFamily="18" charset="0"/>
              </a:rPr>
              <a:t> olur.</a:t>
            </a:r>
          </a:p>
          <a:p>
            <a:pPr algn="just" eaLnBrk="1" hangingPunct="1">
              <a:lnSpc>
                <a:spcPct val="90000"/>
              </a:lnSpc>
              <a:buFontTx/>
              <a:buNone/>
            </a:pPr>
            <a:endParaRPr lang="tr-TR" altLang="tr-TR" sz="2000" dirty="0">
              <a:effectLst/>
              <a:cs typeface="Times New Roman" panose="02020603050405020304" pitchFamily="18" charset="0"/>
            </a:endParaRPr>
          </a:p>
          <a:p>
            <a:pPr algn="just" eaLnBrk="1" hangingPunct="1">
              <a:lnSpc>
                <a:spcPct val="90000"/>
              </a:lnSpc>
              <a:buFontTx/>
              <a:buNone/>
            </a:pPr>
            <a:r>
              <a:rPr lang="tr-TR" altLang="tr-TR" sz="2000" dirty="0">
                <a:effectLst/>
                <a:cs typeface="Times New Roman" panose="02020603050405020304" pitchFamily="18" charset="0"/>
              </a:rPr>
              <a:t>GASTROİNTESTİNAL SİSTEM: Kalbin pompaladığı kanın büyük bölümü </a:t>
            </a:r>
            <a:r>
              <a:rPr lang="tr-TR" altLang="tr-TR" sz="2000" dirty="0" err="1">
                <a:effectLst/>
                <a:cs typeface="Times New Roman" panose="02020603050405020304" pitchFamily="18" charset="0"/>
              </a:rPr>
              <a:t>gastrointestinal</a:t>
            </a:r>
            <a:r>
              <a:rPr lang="tr-TR" altLang="tr-TR" sz="2000" dirty="0">
                <a:effectLst/>
                <a:cs typeface="Times New Roman" panose="02020603050405020304" pitchFamily="18" charset="0"/>
              </a:rPr>
              <a:t> sistem organlarının çeperlerinden de geçer. Burada karbonhidratları, yağ asitlerini ve aminoasitleri içeren çözünmüş besinler </a:t>
            </a:r>
            <a:r>
              <a:rPr lang="tr-TR" altLang="tr-TR" sz="2000" dirty="0" err="1">
                <a:effectLst/>
                <a:cs typeface="Times New Roman" panose="02020603050405020304" pitchFamily="18" charset="0"/>
              </a:rPr>
              <a:t>ekstrasellüler</a:t>
            </a:r>
            <a:r>
              <a:rPr lang="tr-TR" altLang="tr-TR" sz="2000" dirty="0">
                <a:effectLst/>
                <a:cs typeface="Times New Roman" panose="02020603050405020304" pitchFamily="18" charset="0"/>
              </a:rPr>
              <a:t> sıvıya </a:t>
            </a:r>
            <a:r>
              <a:rPr lang="tr-TR" altLang="tr-TR" sz="2000" dirty="0" err="1">
                <a:effectLst/>
                <a:cs typeface="Times New Roman" panose="02020603050405020304" pitchFamily="18" charset="0"/>
              </a:rPr>
              <a:t>absorbe</a:t>
            </a:r>
            <a:r>
              <a:rPr lang="tr-TR" altLang="tr-TR" sz="2000" dirty="0">
                <a:effectLst/>
                <a:cs typeface="Times New Roman" panose="02020603050405020304" pitchFamily="18" charset="0"/>
              </a:rPr>
              <a:t> edilir. </a:t>
            </a:r>
          </a:p>
          <a:p>
            <a:pPr algn="just" eaLnBrk="1" hangingPunct="1">
              <a:lnSpc>
                <a:spcPct val="90000"/>
              </a:lnSpc>
              <a:buFontTx/>
              <a:buNone/>
            </a:pPr>
            <a:endParaRPr lang="tr-TR" altLang="tr-TR" sz="2000" dirty="0">
              <a:solidFill>
                <a:schemeClr val="bg1"/>
              </a:solidFill>
              <a:effectLst/>
              <a:cs typeface="Times New Roman" panose="02020603050405020304" pitchFamily="18" charset="0"/>
            </a:endParaRPr>
          </a:p>
        </p:txBody>
      </p:sp>
      <p:sp>
        <p:nvSpPr>
          <p:cNvPr id="5" name="5 Slayt Numarası Yer Tutucusu">
            <a:extLst>
              <a:ext uri="{FF2B5EF4-FFF2-40B4-BE49-F238E27FC236}">
                <a16:creationId xmlns:a16="http://schemas.microsoft.com/office/drawing/2014/main" id="{65CAD42C-9376-5A4C-8B0C-DF345D9B585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656EDBD1-02C5-C74B-B2CE-1267C759F00A}" type="slidenum">
              <a:rPr lang="tr-TR" altLang="tr-TR">
                <a:latin typeface="Arial" panose="020B0604020202020204" pitchFamily="34" charset="0"/>
              </a:rPr>
              <a:pPr eaLnBrk="1" hangingPunct="1"/>
              <a:t>83</a:t>
            </a:fld>
            <a:endParaRPr lang="tr-TR" altLang="tr-TR">
              <a:latin typeface="Arial" panose="020B0604020202020204" pitchFamily="34" charset="0"/>
            </a:endParaRPr>
          </a:p>
        </p:txBody>
      </p:sp>
    </p:spTree>
  </p:cSld>
  <p:clrMapOvr>
    <a:masterClrMapping/>
  </p:clrMapOvr>
  <p:transition>
    <p:wedg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3DA867A7-82D1-FA49-A1AC-E25A30DF1919}"/>
              </a:ext>
            </a:extLst>
          </p:cNvPr>
          <p:cNvSpPr>
            <a:spLocks noGrp="1" noChangeArrowheads="1"/>
          </p:cNvSpPr>
          <p:nvPr>
            <p:ph idx="1"/>
          </p:nvPr>
        </p:nvSpPr>
        <p:spPr>
          <a:xfrm>
            <a:off x="152400" y="304800"/>
            <a:ext cx="8839200" cy="6172200"/>
          </a:xfrm>
        </p:spPr>
        <p:txBody>
          <a:bodyPr>
            <a:normAutofit/>
          </a:bodyPr>
          <a:lstStyle/>
          <a:p>
            <a:pPr eaLnBrk="1" hangingPunct="1">
              <a:lnSpc>
                <a:spcPct val="90000"/>
              </a:lnSpc>
            </a:pPr>
            <a:endParaRPr lang="tr-TR" altLang="tr-TR" sz="2000" dirty="0">
              <a:solidFill>
                <a:schemeClr val="bg1"/>
              </a:solidFill>
              <a:effectLst/>
              <a:cs typeface="Times New Roman" panose="02020603050405020304" pitchFamily="18" charset="0"/>
            </a:endParaRPr>
          </a:p>
          <a:p>
            <a:pPr eaLnBrk="1" hangingPunct="1">
              <a:lnSpc>
                <a:spcPct val="90000"/>
              </a:lnSpc>
              <a:buFontTx/>
              <a:buNone/>
            </a:pPr>
            <a:r>
              <a:rPr lang="tr-TR" altLang="tr-TR" sz="2000" dirty="0">
                <a:effectLst/>
                <a:cs typeface="Times New Roman" panose="02020603050405020304" pitchFamily="18" charset="0"/>
              </a:rPr>
              <a:t>METABOLİK İŞLEV ÜSTLENEN KARACİĞER VE DİĞER ORGANLAR: </a:t>
            </a:r>
          </a:p>
          <a:p>
            <a:pPr eaLnBrk="1" hangingPunct="1">
              <a:lnSpc>
                <a:spcPct val="90000"/>
              </a:lnSpc>
              <a:buFontTx/>
              <a:buNone/>
            </a:pPr>
            <a:r>
              <a:rPr lang="tr-TR" altLang="tr-TR" sz="2000" dirty="0">
                <a:effectLst/>
                <a:cs typeface="Times New Roman" panose="02020603050405020304" pitchFamily="18" charset="0"/>
              </a:rPr>
              <a:t>   </a:t>
            </a:r>
            <a:r>
              <a:rPr lang="tr-TR" altLang="tr-TR" sz="2000" dirty="0" err="1">
                <a:effectLst/>
                <a:cs typeface="Times New Roman" panose="02020603050405020304" pitchFamily="18" charset="0"/>
              </a:rPr>
              <a:t>Gastrointestinal</a:t>
            </a:r>
            <a:r>
              <a:rPr lang="tr-TR" altLang="tr-TR" sz="2000" dirty="0">
                <a:effectLst/>
                <a:cs typeface="Times New Roman" panose="02020603050405020304" pitchFamily="18" charset="0"/>
              </a:rPr>
              <a:t> sistemden emilen maddelerin emilebilir hale gelmesine yardımcı olan organlardan biri de karaciğerdir. Karaciğer, bu maddelerin bir çoğunu kimyasal bileşimini değiştirerek daha iyi kullanılabilir hale getirir.</a:t>
            </a:r>
          </a:p>
          <a:p>
            <a:pPr eaLnBrk="1" hangingPunct="1">
              <a:lnSpc>
                <a:spcPct val="90000"/>
              </a:lnSpc>
              <a:buFontTx/>
              <a:buNone/>
            </a:pPr>
            <a:endParaRPr lang="tr-TR" altLang="tr-TR" sz="2000" dirty="0">
              <a:effectLst/>
              <a:cs typeface="Times New Roman" panose="02020603050405020304" pitchFamily="18" charset="0"/>
            </a:endParaRPr>
          </a:p>
          <a:p>
            <a:pPr eaLnBrk="1" hangingPunct="1">
              <a:lnSpc>
                <a:spcPct val="90000"/>
              </a:lnSpc>
              <a:buFontTx/>
              <a:buNone/>
            </a:pPr>
            <a:r>
              <a:rPr lang="tr-TR" altLang="tr-TR" sz="2000" dirty="0">
                <a:effectLst/>
                <a:cs typeface="Times New Roman" panose="02020603050405020304" pitchFamily="18" charset="0"/>
              </a:rPr>
              <a:t>Vücuttaki diğer dokular </a:t>
            </a:r>
          </a:p>
          <a:p>
            <a:pPr eaLnBrk="1" hangingPunct="1">
              <a:lnSpc>
                <a:spcPct val="90000"/>
              </a:lnSpc>
              <a:buFont typeface="Wingdings" pitchFamily="2" charset="2"/>
              <a:buChar char="Ø"/>
            </a:pPr>
            <a:r>
              <a:rPr lang="tr-TR" altLang="tr-TR" sz="2000" dirty="0">
                <a:effectLst/>
                <a:cs typeface="Times New Roman" panose="02020603050405020304" pitchFamily="18" charset="0"/>
              </a:rPr>
              <a:t>Yağ hücreleri</a:t>
            </a:r>
          </a:p>
          <a:p>
            <a:pPr eaLnBrk="1" hangingPunct="1">
              <a:lnSpc>
                <a:spcPct val="90000"/>
              </a:lnSpc>
              <a:buFont typeface="Wingdings" pitchFamily="2" charset="2"/>
              <a:buChar char="Ø"/>
            </a:pPr>
            <a:r>
              <a:rPr lang="tr-TR" altLang="tr-TR" sz="2000" dirty="0" err="1">
                <a:effectLst/>
                <a:cs typeface="Times New Roman" panose="02020603050405020304" pitchFamily="18" charset="0"/>
              </a:rPr>
              <a:t>Gastrointestinal</a:t>
            </a:r>
            <a:r>
              <a:rPr lang="tr-TR" altLang="tr-TR" sz="2000" dirty="0">
                <a:effectLst/>
                <a:cs typeface="Times New Roman" panose="02020603050405020304" pitchFamily="18" charset="0"/>
              </a:rPr>
              <a:t> mukoza</a:t>
            </a:r>
          </a:p>
          <a:p>
            <a:pPr eaLnBrk="1" hangingPunct="1">
              <a:lnSpc>
                <a:spcPct val="90000"/>
              </a:lnSpc>
              <a:buFont typeface="Wingdings" pitchFamily="2" charset="2"/>
              <a:buChar char="Ø"/>
            </a:pPr>
            <a:r>
              <a:rPr lang="tr-TR" altLang="tr-TR" sz="2000" dirty="0">
                <a:effectLst/>
                <a:cs typeface="Times New Roman" panose="02020603050405020304" pitchFamily="18" charset="0"/>
              </a:rPr>
              <a:t>Böbrekler</a:t>
            </a:r>
          </a:p>
          <a:p>
            <a:pPr eaLnBrk="1" hangingPunct="1">
              <a:lnSpc>
                <a:spcPct val="90000"/>
              </a:lnSpc>
              <a:buFont typeface="Wingdings" pitchFamily="2" charset="2"/>
              <a:buChar char="Ø"/>
            </a:pPr>
            <a:r>
              <a:rPr lang="tr-TR" altLang="tr-TR" sz="2000" dirty="0">
                <a:effectLst/>
                <a:cs typeface="Times New Roman" panose="02020603050405020304" pitchFamily="18" charset="0"/>
              </a:rPr>
              <a:t>Endokrin bezler ise kullanılabilir hale getirilmesine ya da depo edilmesine yardımcı olurlar.</a:t>
            </a:r>
          </a:p>
          <a:p>
            <a:pPr eaLnBrk="1" hangingPunct="1">
              <a:lnSpc>
                <a:spcPct val="90000"/>
              </a:lnSpc>
              <a:buFontTx/>
              <a:buNone/>
            </a:pPr>
            <a:endParaRPr lang="tr-TR" altLang="tr-TR" sz="2000" dirty="0">
              <a:effectLst/>
              <a:cs typeface="Times New Roman" panose="02020603050405020304" pitchFamily="18" charset="0"/>
            </a:endParaRPr>
          </a:p>
          <a:p>
            <a:pPr eaLnBrk="1" hangingPunct="1">
              <a:lnSpc>
                <a:spcPct val="90000"/>
              </a:lnSpc>
              <a:buFontTx/>
              <a:buNone/>
            </a:pPr>
            <a:r>
              <a:rPr lang="tr-TR" altLang="tr-TR" sz="2000" dirty="0">
                <a:effectLst/>
                <a:cs typeface="Times New Roman" panose="02020603050405020304" pitchFamily="18" charset="0"/>
              </a:rPr>
              <a:t>İSKELET KAS SİSTEMİ:  İskelet sistemi,</a:t>
            </a:r>
          </a:p>
          <a:p>
            <a:pPr eaLnBrk="1" hangingPunct="1">
              <a:lnSpc>
                <a:spcPct val="90000"/>
              </a:lnSpc>
              <a:buFont typeface="Wingdings" pitchFamily="2" charset="2"/>
              <a:buChar char="Ø"/>
            </a:pPr>
            <a:r>
              <a:rPr lang="tr-TR" altLang="tr-TR" sz="2000" dirty="0">
                <a:effectLst/>
                <a:cs typeface="Times New Roman" panose="02020603050405020304" pitchFamily="18" charset="0"/>
              </a:rPr>
              <a:t>Besinlerden alınan gerekli maddelerin doğru yerlere ulaşmasında,</a:t>
            </a:r>
          </a:p>
          <a:p>
            <a:pPr eaLnBrk="1" hangingPunct="1">
              <a:lnSpc>
                <a:spcPct val="90000"/>
              </a:lnSpc>
              <a:buFont typeface="Wingdings" pitchFamily="2" charset="2"/>
              <a:buChar char="Ø"/>
            </a:pPr>
            <a:r>
              <a:rPr lang="tr-TR" altLang="tr-TR" sz="2000" dirty="0">
                <a:effectLst/>
                <a:cs typeface="Times New Roman" panose="02020603050405020304" pitchFamily="18" charset="0"/>
              </a:rPr>
              <a:t>Vücudun gerekli hareketliliğinde oldukça önemlidir. </a:t>
            </a:r>
          </a:p>
          <a:p>
            <a:pPr eaLnBrk="1" hangingPunct="1">
              <a:lnSpc>
                <a:spcPct val="90000"/>
              </a:lnSpc>
              <a:buFont typeface="Wingdings" pitchFamily="2" charset="2"/>
              <a:buChar char="Ø"/>
            </a:pPr>
            <a:endParaRPr lang="tr-TR" altLang="tr-TR" sz="2000" dirty="0">
              <a:solidFill>
                <a:schemeClr val="bg1"/>
              </a:solidFill>
              <a:effectLst/>
              <a:cs typeface="Times New Roman" panose="02020603050405020304" pitchFamily="18" charset="0"/>
            </a:endParaRPr>
          </a:p>
          <a:p>
            <a:pPr eaLnBrk="1" hangingPunct="1">
              <a:lnSpc>
                <a:spcPct val="90000"/>
              </a:lnSpc>
              <a:buFontTx/>
              <a:buNone/>
            </a:pPr>
            <a:endParaRPr lang="tr-TR" altLang="tr-TR" sz="2000" dirty="0">
              <a:solidFill>
                <a:schemeClr val="bg1"/>
              </a:solidFill>
              <a:effectLst/>
              <a:cs typeface="Times New Roman" panose="02020603050405020304" pitchFamily="18" charset="0"/>
            </a:endParaRPr>
          </a:p>
          <a:p>
            <a:pPr eaLnBrk="1" hangingPunct="1">
              <a:lnSpc>
                <a:spcPct val="90000"/>
              </a:lnSpc>
            </a:pPr>
            <a:endParaRPr lang="tr-TR" altLang="tr-TR" sz="2800" dirty="0">
              <a:solidFill>
                <a:schemeClr val="bg1"/>
              </a:solidFill>
              <a:effectLst/>
              <a:cs typeface="Times New Roman" panose="02020603050405020304" pitchFamily="18" charset="0"/>
            </a:endParaRPr>
          </a:p>
        </p:txBody>
      </p:sp>
      <p:sp>
        <p:nvSpPr>
          <p:cNvPr id="5" name="5 Slayt Numarası Yer Tutucusu">
            <a:extLst>
              <a:ext uri="{FF2B5EF4-FFF2-40B4-BE49-F238E27FC236}">
                <a16:creationId xmlns:a16="http://schemas.microsoft.com/office/drawing/2014/main" id="{4D63AEAA-C5F0-F143-96F7-E4000A50FC6C}"/>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D0924D95-63F3-8D42-B931-915BFC027A45}" type="slidenum">
              <a:rPr lang="tr-TR" altLang="tr-TR">
                <a:latin typeface="Arial" panose="020B0604020202020204" pitchFamily="34" charset="0"/>
              </a:rPr>
              <a:pPr eaLnBrk="1" hangingPunct="1"/>
              <a:t>84</a:t>
            </a:fld>
            <a:endParaRPr lang="tr-TR" altLang="tr-TR">
              <a:latin typeface="Arial" panose="020B0604020202020204" pitchFamily="34" charset="0"/>
            </a:endParaRPr>
          </a:p>
        </p:txBody>
      </p:sp>
    </p:spTree>
  </p:cSld>
  <p:clrMapOvr>
    <a:masterClrMapping/>
  </p:clrMapOvr>
  <p:transition>
    <p:wedg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771CC5E-5411-DC48-BF6B-37151FC5D921}"/>
              </a:ext>
            </a:extLst>
          </p:cNvPr>
          <p:cNvSpPr>
            <a:spLocks noGrp="1" noChangeArrowheads="1"/>
          </p:cNvSpPr>
          <p:nvPr>
            <p:ph type="title"/>
          </p:nvPr>
        </p:nvSpPr>
        <p:spPr>
          <a:xfrm>
            <a:off x="457200" y="0"/>
            <a:ext cx="8229600" cy="1384300"/>
          </a:xfrm>
        </p:spPr>
        <p:txBody>
          <a:bodyPr/>
          <a:lstStyle/>
          <a:p>
            <a:pPr algn="ctr" eaLnBrk="1" hangingPunct="1">
              <a:defRPr/>
            </a:pPr>
            <a:r>
              <a:rPr lang="tr-TR" sz="3200" dirty="0">
                <a:solidFill>
                  <a:srgbClr val="FF0000"/>
                </a:solidFill>
                <a:cs typeface="Times New Roman" pitchFamily="18" charset="0"/>
              </a:rPr>
              <a:t>Metabolizma Artıklarının U</a:t>
            </a:r>
            <a:r>
              <a:rPr lang="tr-TR" sz="3200" dirty="0">
                <a:solidFill>
                  <a:srgbClr val="FF0000"/>
                </a:solidFill>
              </a:rPr>
              <a:t>za</a:t>
            </a:r>
            <a:r>
              <a:rPr lang="tr-TR" sz="3200" dirty="0">
                <a:solidFill>
                  <a:srgbClr val="FF0000"/>
                </a:solidFill>
                <a:cs typeface="Times New Roman" pitchFamily="18" charset="0"/>
              </a:rPr>
              <a:t>klaştırılması</a:t>
            </a:r>
          </a:p>
        </p:txBody>
      </p:sp>
      <p:sp>
        <p:nvSpPr>
          <p:cNvPr id="33796" name="Rectangle 3">
            <a:extLst>
              <a:ext uri="{FF2B5EF4-FFF2-40B4-BE49-F238E27FC236}">
                <a16:creationId xmlns:a16="http://schemas.microsoft.com/office/drawing/2014/main" id="{F0A20B19-4659-0146-8D61-6ABABA6E6AE3}"/>
              </a:ext>
            </a:extLst>
          </p:cNvPr>
          <p:cNvSpPr>
            <a:spLocks noGrp="1" noChangeArrowheads="1"/>
          </p:cNvSpPr>
          <p:nvPr>
            <p:ph idx="1"/>
          </p:nvPr>
        </p:nvSpPr>
        <p:spPr>
          <a:xfrm>
            <a:off x="457200" y="990600"/>
            <a:ext cx="8229600" cy="5562600"/>
          </a:xfrm>
        </p:spPr>
        <p:txBody>
          <a:bodyPr>
            <a:normAutofit lnSpcReduction="10000"/>
          </a:bodyPr>
          <a:lstStyle/>
          <a:p>
            <a:pPr eaLnBrk="1" hangingPunct="1">
              <a:lnSpc>
                <a:spcPct val="90000"/>
              </a:lnSpc>
              <a:buFontTx/>
              <a:buNone/>
            </a:pPr>
            <a:r>
              <a:rPr lang="tr-TR" altLang="tr-TR" sz="2000" dirty="0">
                <a:effectLst/>
                <a:cs typeface="Times New Roman" panose="02020603050405020304" pitchFamily="18" charset="0"/>
              </a:rPr>
              <a:t>KARBON DİOKSİDİN AKCİĞERLER TARAFINDAN ATILMASI: </a:t>
            </a:r>
            <a:br>
              <a:rPr lang="tr-TR" altLang="tr-TR" sz="2000" dirty="0">
                <a:effectLst/>
                <a:cs typeface="Times New Roman" panose="02020603050405020304" pitchFamily="18" charset="0"/>
              </a:rPr>
            </a:br>
            <a:endParaRPr lang="tr-TR" altLang="tr-TR" sz="2000" dirty="0">
              <a:effectLst/>
              <a:cs typeface="Times New Roman" panose="02020603050405020304" pitchFamily="18" charset="0"/>
            </a:endParaRPr>
          </a:p>
          <a:p>
            <a:pPr eaLnBrk="1" hangingPunct="1">
              <a:lnSpc>
                <a:spcPct val="90000"/>
              </a:lnSpc>
            </a:pPr>
            <a:r>
              <a:rPr lang="tr-TR" altLang="tr-TR" sz="2000" dirty="0">
                <a:effectLst/>
                <a:cs typeface="Times New Roman" panose="02020603050405020304" pitchFamily="18" charset="0"/>
              </a:rPr>
              <a:t>Kan akciğerlerde oksijen tuttuğu sırada, karbon dioksit kandan alveol havasına geçer.</a:t>
            </a:r>
          </a:p>
          <a:p>
            <a:pPr eaLnBrk="1" hangingPunct="1">
              <a:lnSpc>
                <a:spcPct val="90000"/>
              </a:lnSpc>
            </a:pPr>
            <a:r>
              <a:rPr lang="tr-TR" altLang="tr-TR" sz="2000" dirty="0">
                <a:effectLst/>
                <a:cs typeface="Times New Roman" panose="02020603050405020304" pitchFamily="18" charset="0"/>
              </a:rPr>
              <a:t> Solunum hareketleriyle alveol havasının içeri ve dışarı taşınması karbon </a:t>
            </a:r>
            <a:r>
              <a:rPr lang="tr-TR" altLang="tr-TR" sz="2000" dirty="0" err="1">
                <a:effectLst/>
                <a:cs typeface="Times New Roman" panose="02020603050405020304" pitchFamily="18" charset="0"/>
              </a:rPr>
              <a:t>dioksidin</a:t>
            </a:r>
            <a:r>
              <a:rPr lang="tr-TR" altLang="tr-TR" sz="2000" dirty="0">
                <a:effectLst/>
                <a:cs typeface="Times New Roman" panose="02020603050405020304" pitchFamily="18" charset="0"/>
              </a:rPr>
              <a:t> atmosfere verilmesini sağlar. </a:t>
            </a:r>
          </a:p>
          <a:p>
            <a:pPr eaLnBrk="1" hangingPunct="1">
              <a:lnSpc>
                <a:spcPct val="90000"/>
              </a:lnSpc>
            </a:pPr>
            <a:r>
              <a:rPr lang="tr-TR" altLang="tr-TR" sz="2000" dirty="0">
                <a:effectLst/>
                <a:cs typeface="Times New Roman" panose="02020603050405020304" pitchFamily="18" charset="0"/>
              </a:rPr>
              <a:t>Karbon dioksit metabolizma sonucu en fazla miktarda oluşan son üründür.</a:t>
            </a:r>
          </a:p>
          <a:p>
            <a:pPr eaLnBrk="1" hangingPunct="1">
              <a:lnSpc>
                <a:spcPct val="90000"/>
              </a:lnSpc>
              <a:buFontTx/>
              <a:buNone/>
            </a:pPr>
            <a:endParaRPr lang="tr-TR" altLang="tr-TR" sz="2000" dirty="0">
              <a:effectLst/>
              <a:cs typeface="Times New Roman" panose="02020603050405020304" pitchFamily="18" charset="0"/>
            </a:endParaRPr>
          </a:p>
          <a:p>
            <a:pPr eaLnBrk="1" hangingPunct="1">
              <a:lnSpc>
                <a:spcPct val="90000"/>
              </a:lnSpc>
              <a:buFontTx/>
              <a:buNone/>
            </a:pPr>
            <a:r>
              <a:rPr lang="tr-TR" altLang="tr-TR" sz="2000" dirty="0">
                <a:effectLst/>
                <a:cs typeface="Times New Roman" panose="02020603050405020304" pitchFamily="18" charset="0"/>
              </a:rPr>
              <a:t>BÖBREKLER:</a:t>
            </a:r>
          </a:p>
          <a:p>
            <a:pPr eaLnBrk="1" hangingPunct="1">
              <a:lnSpc>
                <a:spcPct val="90000"/>
              </a:lnSpc>
              <a:buFontTx/>
              <a:buNone/>
            </a:pPr>
            <a:r>
              <a:rPr lang="tr-TR" altLang="tr-TR" sz="2000" dirty="0">
                <a:effectLst/>
                <a:cs typeface="Times New Roman" panose="02020603050405020304" pitchFamily="18" charset="0"/>
              </a:rPr>
              <a:t> </a:t>
            </a:r>
          </a:p>
          <a:p>
            <a:pPr eaLnBrk="1" hangingPunct="1">
              <a:lnSpc>
                <a:spcPct val="90000"/>
              </a:lnSpc>
            </a:pPr>
            <a:r>
              <a:rPr lang="tr-TR" altLang="tr-TR" sz="2000" dirty="0">
                <a:effectLst/>
                <a:cs typeface="Times New Roman" panose="02020603050405020304" pitchFamily="18" charset="0"/>
              </a:rPr>
              <a:t>Kan böbreklerden geçerken hücrelere gerekli olmayan üre , ürik asit, </a:t>
            </a:r>
            <a:r>
              <a:rPr lang="tr-TR" altLang="tr-TR" sz="2000" dirty="0" err="1">
                <a:effectLst/>
                <a:cs typeface="Times New Roman" panose="02020603050405020304" pitchFamily="18" charset="0"/>
              </a:rPr>
              <a:t>ekstrasellüler</a:t>
            </a:r>
            <a:r>
              <a:rPr lang="tr-TR" altLang="tr-TR" sz="2000" dirty="0">
                <a:effectLst/>
                <a:cs typeface="Times New Roman" panose="02020603050405020304" pitchFamily="18" charset="0"/>
              </a:rPr>
              <a:t> sıvıda birikebilecek fazla su ve iyonlar gibi maddelerin çoğu plazmadan uzaklaştırılır. </a:t>
            </a:r>
          </a:p>
          <a:p>
            <a:pPr eaLnBrk="1" hangingPunct="1">
              <a:lnSpc>
                <a:spcPct val="90000"/>
              </a:lnSpc>
            </a:pPr>
            <a:r>
              <a:rPr lang="tr-TR" altLang="tr-TR" sz="2000" dirty="0">
                <a:effectLst/>
                <a:cs typeface="Times New Roman" panose="02020603050405020304" pitchFamily="18" charset="0"/>
              </a:rPr>
              <a:t>Böbrekler bu işi yaparken önce çok miktarda plazmayı </a:t>
            </a:r>
            <a:r>
              <a:rPr lang="tr-TR" altLang="tr-TR" sz="2000" dirty="0" err="1">
                <a:effectLst/>
                <a:cs typeface="Times New Roman" panose="02020603050405020304" pitchFamily="18" charset="0"/>
              </a:rPr>
              <a:t>glomerüllerden</a:t>
            </a:r>
            <a:r>
              <a:rPr lang="tr-TR" altLang="tr-TR" sz="2000" dirty="0">
                <a:effectLst/>
                <a:cs typeface="Times New Roman" panose="02020603050405020304" pitchFamily="18" charset="0"/>
              </a:rPr>
              <a:t> </a:t>
            </a:r>
            <a:r>
              <a:rPr lang="tr-TR" altLang="tr-TR" sz="2000" dirty="0" err="1">
                <a:effectLst/>
                <a:cs typeface="Times New Roman" panose="02020603050405020304" pitchFamily="18" charset="0"/>
              </a:rPr>
              <a:t>tubuluslara</a:t>
            </a:r>
            <a:r>
              <a:rPr lang="tr-TR" altLang="tr-TR" sz="2000" dirty="0">
                <a:effectLst/>
                <a:cs typeface="Times New Roman" panose="02020603050405020304" pitchFamily="18" charset="0"/>
              </a:rPr>
              <a:t> süzerler, daha sonra vücuda gerekli olan glikoz, aminoasitler, yeterli miktarda su ve iyonların büyük bölümü geri emilir.</a:t>
            </a:r>
          </a:p>
          <a:p>
            <a:pPr eaLnBrk="1" hangingPunct="1">
              <a:lnSpc>
                <a:spcPct val="90000"/>
              </a:lnSpc>
            </a:pPr>
            <a:r>
              <a:rPr lang="tr-TR" altLang="tr-TR" sz="2000" dirty="0">
                <a:effectLst/>
                <a:cs typeface="Times New Roman" panose="02020603050405020304" pitchFamily="18" charset="0"/>
              </a:rPr>
              <a:t> Üre, Ürik asit gibi maddeler ise </a:t>
            </a:r>
            <a:r>
              <a:rPr lang="tr-TR" altLang="tr-TR" sz="2000" dirty="0" err="1">
                <a:effectLst/>
                <a:cs typeface="Times New Roman" panose="02020603050405020304" pitchFamily="18" charset="0"/>
              </a:rPr>
              <a:t>renal</a:t>
            </a:r>
            <a:r>
              <a:rPr lang="tr-TR" altLang="tr-TR" sz="2000" dirty="0">
                <a:effectLst/>
                <a:cs typeface="Times New Roman" panose="02020603050405020304" pitchFamily="18" charset="0"/>
              </a:rPr>
              <a:t> </a:t>
            </a:r>
            <a:r>
              <a:rPr lang="tr-TR" altLang="tr-TR" sz="2000" dirty="0" err="1">
                <a:effectLst/>
                <a:cs typeface="Times New Roman" panose="02020603050405020304" pitchFamily="18" charset="0"/>
              </a:rPr>
              <a:t>tübuluslardan</a:t>
            </a:r>
            <a:r>
              <a:rPr lang="tr-TR" altLang="tr-TR" sz="2000" dirty="0">
                <a:effectLst/>
                <a:cs typeface="Times New Roman" panose="02020603050405020304" pitchFamily="18" charset="0"/>
              </a:rPr>
              <a:t> idrara geçer.</a:t>
            </a:r>
          </a:p>
        </p:txBody>
      </p:sp>
      <p:sp>
        <p:nvSpPr>
          <p:cNvPr id="5" name="5 Slayt Numarası Yer Tutucusu">
            <a:extLst>
              <a:ext uri="{FF2B5EF4-FFF2-40B4-BE49-F238E27FC236}">
                <a16:creationId xmlns:a16="http://schemas.microsoft.com/office/drawing/2014/main" id="{B799A071-67E5-394A-B362-68DA5574535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EA7C306C-AE2F-7849-836B-3C124DC3028C}" type="slidenum">
              <a:rPr lang="tr-TR" altLang="tr-TR">
                <a:latin typeface="Arial" panose="020B0604020202020204" pitchFamily="34" charset="0"/>
              </a:rPr>
              <a:pPr eaLnBrk="1" hangingPunct="1"/>
              <a:t>85</a:t>
            </a:fld>
            <a:endParaRPr lang="tr-TR" altLang="tr-TR">
              <a:latin typeface="Arial" panose="020B0604020202020204" pitchFamily="34" charset="0"/>
            </a:endParaRPr>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9C9BBA96-F257-B647-921E-77A45856B192}"/>
              </a:ext>
            </a:extLst>
          </p:cNvPr>
          <p:cNvSpPr>
            <a:spLocks noGrp="1"/>
          </p:cNvSpPr>
          <p:nvPr>
            <p:ph type="sldNum" sz="quarter" idx="12"/>
          </p:nvPr>
        </p:nvSpPr>
        <p:spPr/>
        <p:txBody>
          <a:bodyPr/>
          <a:lstStyle/>
          <a:p>
            <a:fld id="{31C6BC0F-0856-9B47-A36A-1E74606977D8}" type="slidenum">
              <a:rPr lang="tr-TR" altLang="tr-TR" smtClean="0"/>
              <a:pPr/>
              <a:t>9</a:t>
            </a:fld>
            <a:endParaRPr lang="tr-TR" altLang="tr-TR"/>
          </a:p>
        </p:txBody>
      </p:sp>
      <p:pic>
        <p:nvPicPr>
          <p:cNvPr id="4" name="Resim 3" descr="tablo içeren bir resim&#10;&#10;Açıklama otomatik olarak oluşturuldu">
            <a:extLst>
              <a:ext uri="{FF2B5EF4-FFF2-40B4-BE49-F238E27FC236}">
                <a16:creationId xmlns:a16="http://schemas.microsoft.com/office/drawing/2014/main" id="{C5D07CD0-FA21-A643-AAE4-97F9642CF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3824"/>
            <a:ext cx="6934199" cy="6734176"/>
          </a:xfrm>
          <a:prstGeom prst="rect">
            <a:avLst/>
          </a:prstGeom>
        </p:spPr>
      </p:pic>
    </p:spTree>
    <p:extLst>
      <p:ext uri="{BB962C8B-B14F-4D97-AF65-F5344CB8AC3E}">
        <p14:creationId xmlns:p14="http://schemas.microsoft.com/office/powerpoint/2010/main" val="66772102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4128</TotalTime>
  <Words>2486</Words>
  <Application>Microsoft Macintosh PowerPoint</Application>
  <PresentationFormat>Ekran Gösterisi (4:3)</PresentationFormat>
  <Paragraphs>302</Paragraphs>
  <Slides>85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85</vt:i4>
      </vt:variant>
    </vt:vector>
  </HeadingPairs>
  <TitlesOfParts>
    <vt:vector size="92" baseType="lpstr">
      <vt:lpstr>Arial</vt:lpstr>
      <vt:lpstr>Calibri</vt:lpstr>
      <vt:lpstr>Calibri Light</vt:lpstr>
      <vt:lpstr>Tahoma</vt:lpstr>
      <vt:lpstr>Times New Roman</vt:lpstr>
      <vt:lpstr>Wingdings</vt:lpstr>
      <vt:lpstr>Office Teması</vt:lpstr>
      <vt:lpstr>FİZYOLOJİYE  GİRİŞ </vt:lpstr>
      <vt:lpstr>FİZYOLOJİNİN TANIMI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Mineraller</vt:lpstr>
      <vt:lpstr>PowerPoint Sunusu</vt:lpstr>
      <vt:lpstr>Su</vt:lpstr>
      <vt:lpstr>Vücutta Suyun Görevleri</vt:lpstr>
      <vt:lpstr>Asitler ve Bazlar</vt:lpstr>
      <vt:lpstr>Asitler ve Bazlar</vt:lpstr>
      <vt:lpstr>PowerPoint Sunusu</vt:lpstr>
      <vt:lpstr>Organik Bileşenler</vt:lpstr>
      <vt:lpstr>PowerPoint Sunusu</vt:lpstr>
      <vt:lpstr>1) KARBOHİDRATLAR</vt:lpstr>
      <vt:lpstr>1) KARBOHİDRATLAR</vt:lpstr>
      <vt:lpstr>PowerPoint Sunusu</vt:lpstr>
      <vt:lpstr>1. Karbohidratlar</vt:lpstr>
      <vt:lpstr>2. Lipitler</vt:lpstr>
      <vt:lpstr>PowerPoint Sunusu</vt:lpstr>
      <vt:lpstr>PowerPoint Sunusu</vt:lpstr>
      <vt:lpstr>PowerPoint Sunusu</vt:lpstr>
      <vt:lpstr>PowerPoint Sunusu</vt:lpstr>
      <vt:lpstr>3. Proteinler</vt:lpstr>
      <vt:lpstr>Amino Asitlerin Yapısı</vt:lpstr>
      <vt:lpstr>3. Proteinler</vt:lpstr>
      <vt:lpstr>PowerPoint Sunusu</vt:lpstr>
      <vt:lpstr>3. Proteinler</vt:lpstr>
      <vt:lpstr>Proteinlerin Canlılar İçin Önemi</vt:lpstr>
      <vt:lpstr>Proteinlerin Canlılar İçin Önemi</vt:lpstr>
      <vt:lpstr>PowerPoint Sunusu</vt:lpstr>
      <vt:lpstr>PowerPoint Sunusu</vt:lpstr>
      <vt:lpstr>PowerPoint Sunusu</vt:lpstr>
      <vt:lpstr>HÜCRELER</vt:lpstr>
      <vt:lpstr>DOKULAR</vt:lpstr>
      <vt:lpstr>PowerPoint Sunusu</vt:lpstr>
      <vt:lpstr>PowerPoint Sunusu</vt:lpstr>
      <vt:lpstr>PowerPoint Sunusu</vt:lpstr>
      <vt:lpstr>PowerPoint Sunusu</vt:lpstr>
      <vt:lpstr>PowerPoint Sunusu</vt:lpstr>
      <vt:lpstr>PowerPoint Sunusu</vt:lpstr>
      <vt:lpstr>ORGANLAR</vt:lpstr>
      <vt:lpstr>PowerPoint Sunusu</vt:lpstr>
      <vt:lpstr>ORGAN SİSTEMLERİ</vt:lpstr>
      <vt:lpstr>PowerPoint Sunusu</vt:lpstr>
      <vt:lpstr>Metabolizma</vt:lpstr>
      <vt:lpstr>PowerPoint Sunusu</vt:lpstr>
      <vt:lpstr>PowerPoint Sunusu</vt:lpstr>
      <vt:lpstr>Metabolizma</vt:lpstr>
      <vt:lpstr>Katabolizma</vt:lpstr>
      <vt:lpstr>Anabolizma</vt:lpstr>
      <vt:lpstr>PowerPoint Sunusu</vt:lpstr>
      <vt:lpstr>PowerPoint Sunusu</vt:lpstr>
      <vt:lpstr>HOMEOSTAZİS</vt:lpstr>
      <vt:lpstr>PowerPoint Sunusu</vt:lpstr>
      <vt:lpstr>PowerPoint Sunusu</vt:lpstr>
      <vt:lpstr>EKSTRASELÜLER SIVI-İÇ ORTAM</vt:lpstr>
      <vt:lpstr>PowerPoint Sunusu</vt:lpstr>
      <vt:lpstr>PowerPoint Sunusu</vt:lpstr>
      <vt:lpstr>PowerPoint Sunusu</vt:lpstr>
      <vt:lpstr>PowerPoint Sunusu</vt:lpstr>
      <vt:lpstr>PowerPoint Sunusu</vt:lpstr>
      <vt:lpstr>PowerPoint Sunusu</vt:lpstr>
      <vt:lpstr>PowerPoint Sunusu</vt:lpstr>
      <vt:lpstr>Ekstraselüler Ve İntraselüler Sıvılar Arasındaki Farklar </vt:lpstr>
      <vt:lpstr>Ana İşlevsel Sistemlerin Homeostatik Mekanizmaları</vt:lpstr>
      <vt:lpstr>Ekstrasellüler Sıvı Taşıma Sistemi-Dolaşım Sistemi</vt:lpstr>
      <vt:lpstr>PowerPoint Sunusu</vt:lpstr>
      <vt:lpstr>PowerPoint Sunusu</vt:lpstr>
      <vt:lpstr>Ekstrasellüler Sıvıdaki Maddelerin Kaynağı</vt:lpstr>
      <vt:lpstr>PowerPoint Sunusu</vt:lpstr>
      <vt:lpstr>Metabolizma Artıklarının Uzaklaştırılması</vt:lpstr>
    </vt:vector>
  </TitlesOfParts>
  <Company>MALTEPE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FİZYOLOJİK PRENSİPLER</dc:title>
  <dc:creator>Fizyoloji</dc:creator>
  <cp:lastModifiedBy>emrah şefik abamor</cp:lastModifiedBy>
  <cp:revision>151</cp:revision>
  <dcterms:created xsi:type="dcterms:W3CDTF">2001-10-03T14:18:22Z</dcterms:created>
  <dcterms:modified xsi:type="dcterms:W3CDTF">2020-10-26T18:39:14Z</dcterms:modified>
</cp:coreProperties>
</file>