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56" r:id="rId2"/>
    <p:sldId id="257" r:id="rId3"/>
    <p:sldId id="258" r:id="rId4"/>
    <p:sldId id="259" r:id="rId5"/>
    <p:sldId id="270" r:id="rId6"/>
    <p:sldId id="289" r:id="rId7"/>
    <p:sldId id="290" r:id="rId8"/>
    <p:sldId id="291" r:id="rId9"/>
    <p:sldId id="279" r:id="rId10"/>
    <p:sldId id="292" r:id="rId11"/>
    <p:sldId id="293" r:id="rId12"/>
    <p:sldId id="294" r:id="rId13"/>
    <p:sldId id="295" r:id="rId14"/>
    <p:sldId id="297" r:id="rId15"/>
    <p:sldId id="271" r:id="rId16"/>
    <p:sldId id="272" r:id="rId17"/>
    <p:sldId id="273" r:id="rId18"/>
    <p:sldId id="280" r:id="rId19"/>
    <p:sldId id="281" r:id="rId20"/>
    <p:sldId id="274" r:id="rId21"/>
    <p:sldId id="275" r:id="rId22"/>
    <p:sldId id="276" r:id="rId23"/>
    <p:sldId id="277" r:id="rId24"/>
    <p:sldId id="260" r:id="rId25"/>
    <p:sldId id="262" r:id="rId26"/>
    <p:sldId id="263" r:id="rId27"/>
    <p:sldId id="491" r:id="rId28"/>
    <p:sldId id="264" r:id="rId29"/>
    <p:sldId id="492" r:id="rId30"/>
    <p:sldId id="265" r:id="rId31"/>
    <p:sldId id="282" r:id="rId32"/>
    <p:sldId id="283" r:id="rId33"/>
    <p:sldId id="284" r:id="rId34"/>
    <p:sldId id="285" r:id="rId35"/>
    <p:sldId id="287" r:id="rId36"/>
    <p:sldId id="288" r:id="rId37"/>
    <p:sldId id="286" r:id="rId38"/>
    <p:sldId id="296" r:id="rId39"/>
    <p:sldId id="319" r:id="rId40"/>
    <p:sldId id="298" r:id="rId41"/>
    <p:sldId id="299" r:id="rId42"/>
    <p:sldId id="300" r:id="rId43"/>
    <p:sldId id="301" r:id="rId44"/>
    <p:sldId id="303" r:id="rId45"/>
    <p:sldId id="302" r:id="rId46"/>
    <p:sldId id="304" r:id="rId47"/>
    <p:sldId id="305" r:id="rId48"/>
    <p:sldId id="493" r:id="rId49"/>
    <p:sldId id="306" r:id="rId50"/>
    <p:sldId id="307" r:id="rId51"/>
    <p:sldId id="308" r:id="rId52"/>
    <p:sldId id="310" r:id="rId53"/>
    <p:sldId id="311" r:id="rId54"/>
    <p:sldId id="312" r:id="rId55"/>
    <p:sldId id="494" r:id="rId56"/>
    <p:sldId id="313" r:id="rId57"/>
    <p:sldId id="314" r:id="rId58"/>
    <p:sldId id="315" r:id="rId59"/>
    <p:sldId id="320" r:id="rId60"/>
    <p:sldId id="317" r:id="rId61"/>
    <p:sldId id="318" r:id="rId62"/>
    <p:sldId id="316" r:id="rId63"/>
    <p:sldId id="321" r:id="rId64"/>
    <p:sldId id="322" r:id="rId65"/>
    <p:sldId id="323" r:id="rId66"/>
    <p:sldId id="324" r:id="rId67"/>
    <p:sldId id="325" r:id="rId68"/>
    <p:sldId id="326" r:id="rId69"/>
    <p:sldId id="328" r:id="rId70"/>
    <p:sldId id="488" r:id="rId71"/>
    <p:sldId id="489" r:id="rId72"/>
    <p:sldId id="490" r:id="rId73"/>
    <p:sldId id="327" r:id="rId74"/>
    <p:sldId id="329" r:id="rId7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94"/>
  </p:normalViewPr>
  <p:slideViewPr>
    <p:cSldViewPr snapToGrid="0" snapToObjects="1">
      <p:cViewPr>
        <p:scale>
          <a:sx n="120" d="100"/>
          <a:sy n="120" d="100"/>
        </p:scale>
        <p:origin x="256"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D399CC-2CDB-4DE6-AF20-B66311304D4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4041A6F-EEB3-4DAF-9839-CB35F51451DF}">
      <dgm:prSet/>
      <dgm:spPr/>
      <dgm:t>
        <a:bodyPr/>
        <a:lstStyle/>
        <a:p>
          <a:r>
            <a:rPr lang="tr-TR"/>
            <a:t>Biyomalzemeler tıbbi uygulamaların en önemli parçalarından biridir. </a:t>
          </a:r>
          <a:endParaRPr lang="en-US"/>
        </a:p>
      </dgm:t>
    </dgm:pt>
    <dgm:pt modelId="{5D113849-27A0-451B-8C3B-A8ACA2205289}" type="parTrans" cxnId="{18A1896C-8663-4AFD-977A-F6B17A387373}">
      <dgm:prSet/>
      <dgm:spPr/>
      <dgm:t>
        <a:bodyPr/>
        <a:lstStyle/>
        <a:p>
          <a:endParaRPr lang="en-US"/>
        </a:p>
      </dgm:t>
    </dgm:pt>
    <dgm:pt modelId="{F387FC44-D16B-4548-BA09-B1E1AC3F432E}" type="sibTrans" cxnId="{18A1896C-8663-4AFD-977A-F6B17A387373}">
      <dgm:prSet/>
      <dgm:spPr/>
      <dgm:t>
        <a:bodyPr/>
        <a:lstStyle/>
        <a:p>
          <a:endParaRPr lang="en-US"/>
        </a:p>
      </dgm:t>
    </dgm:pt>
    <dgm:pt modelId="{9D17979D-2954-4CA4-8EB5-BB499F9EDF8B}">
      <dgm:prSet/>
      <dgm:spPr/>
      <dgm:t>
        <a:bodyPr/>
        <a:lstStyle/>
        <a:p>
          <a:r>
            <a:rPr lang="tr-TR"/>
            <a:t>Nano ölçekteki spesifik özellikleri nedeniyle nanopartiküller biyomalzemeler olarak kullanılabilimektedir.</a:t>
          </a:r>
          <a:endParaRPr lang="en-US"/>
        </a:p>
      </dgm:t>
    </dgm:pt>
    <dgm:pt modelId="{9825F946-F9DA-4F5D-AAED-FB6B896EAB59}" type="parTrans" cxnId="{1F4BF816-9035-4F12-A7C4-23DCBFB8770E}">
      <dgm:prSet/>
      <dgm:spPr/>
      <dgm:t>
        <a:bodyPr/>
        <a:lstStyle/>
        <a:p>
          <a:endParaRPr lang="en-US"/>
        </a:p>
      </dgm:t>
    </dgm:pt>
    <dgm:pt modelId="{86062B42-A98F-4670-BFE0-37BAA1402AFD}" type="sibTrans" cxnId="{1F4BF816-9035-4F12-A7C4-23DCBFB8770E}">
      <dgm:prSet/>
      <dgm:spPr/>
      <dgm:t>
        <a:bodyPr/>
        <a:lstStyle/>
        <a:p>
          <a:endParaRPr lang="en-US"/>
        </a:p>
      </dgm:t>
    </dgm:pt>
    <dgm:pt modelId="{40571D96-1FA6-4D0D-807A-E7F10F83E2FD}">
      <dgm:prSet/>
      <dgm:spPr/>
      <dgm:t>
        <a:bodyPr/>
        <a:lstStyle/>
        <a:p>
          <a:r>
            <a:rPr lang="tr-TR"/>
            <a:t>Yüzey atomlarının malzemenin makro boyutlarına göre çok daha fazla sayıda olması nanopartiküllerin kimyasal reaktifliklerini arttırarak fizikokimyasal özelliklerini modifiye edebilir</a:t>
          </a:r>
          <a:endParaRPr lang="en-US"/>
        </a:p>
      </dgm:t>
    </dgm:pt>
    <dgm:pt modelId="{372FA496-486B-45E8-BB3C-1CF7E90F7CB6}" type="parTrans" cxnId="{A2E99484-98C9-4783-A6E0-1A2EF6C4DE19}">
      <dgm:prSet/>
      <dgm:spPr/>
      <dgm:t>
        <a:bodyPr/>
        <a:lstStyle/>
        <a:p>
          <a:endParaRPr lang="en-US"/>
        </a:p>
      </dgm:t>
    </dgm:pt>
    <dgm:pt modelId="{95FFE27F-052E-4248-B7A9-8C062F20C563}" type="sibTrans" cxnId="{A2E99484-98C9-4783-A6E0-1A2EF6C4DE19}">
      <dgm:prSet/>
      <dgm:spPr/>
      <dgm:t>
        <a:bodyPr/>
        <a:lstStyle/>
        <a:p>
          <a:endParaRPr lang="en-US"/>
        </a:p>
      </dgm:t>
    </dgm:pt>
    <dgm:pt modelId="{B9942265-67A7-4E9F-AD09-5D3C9DA6EB3E}" type="pres">
      <dgm:prSet presAssocID="{A4D399CC-2CDB-4DE6-AF20-B66311304D46}" presName="root" presStyleCnt="0">
        <dgm:presLayoutVars>
          <dgm:dir/>
          <dgm:resizeHandles val="exact"/>
        </dgm:presLayoutVars>
      </dgm:prSet>
      <dgm:spPr/>
    </dgm:pt>
    <dgm:pt modelId="{9C882E79-9A35-459B-B6DC-82DEBE532ED3}" type="pres">
      <dgm:prSet presAssocID="{54041A6F-EEB3-4DAF-9839-CB35F51451DF}" presName="compNode" presStyleCnt="0"/>
      <dgm:spPr/>
    </dgm:pt>
    <dgm:pt modelId="{A35CFC14-FF78-46F5-A004-3C1D18F14AA0}" type="pres">
      <dgm:prSet presAssocID="{54041A6F-EEB3-4DAF-9839-CB35F51451DF}" presName="bgRect" presStyleLbl="bgShp" presStyleIdx="0" presStyleCnt="3"/>
      <dgm:spPr/>
    </dgm:pt>
    <dgm:pt modelId="{A1E7CB45-74CF-4845-87C6-E59E3364D792}" type="pres">
      <dgm:prSet presAssocID="{54041A6F-EEB3-4DAF-9839-CB35F51451D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A64F7492-4895-4A4C-8BF4-5A1351967CE1}" type="pres">
      <dgm:prSet presAssocID="{54041A6F-EEB3-4DAF-9839-CB35F51451DF}" presName="spaceRect" presStyleCnt="0"/>
      <dgm:spPr/>
    </dgm:pt>
    <dgm:pt modelId="{2637DF09-ED44-4A8D-9653-016644933308}" type="pres">
      <dgm:prSet presAssocID="{54041A6F-EEB3-4DAF-9839-CB35F51451DF}" presName="parTx" presStyleLbl="revTx" presStyleIdx="0" presStyleCnt="3">
        <dgm:presLayoutVars>
          <dgm:chMax val="0"/>
          <dgm:chPref val="0"/>
        </dgm:presLayoutVars>
      </dgm:prSet>
      <dgm:spPr/>
    </dgm:pt>
    <dgm:pt modelId="{585F7A7B-45D7-44F3-A86B-054F14513296}" type="pres">
      <dgm:prSet presAssocID="{F387FC44-D16B-4548-BA09-B1E1AC3F432E}" presName="sibTrans" presStyleCnt="0"/>
      <dgm:spPr/>
    </dgm:pt>
    <dgm:pt modelId="{711B3DA7-CB73-4AEA-A295-D0206B9C0180}" type="pres">
      <dgm:prSet presAssocID="{9D17979D-2954-4CA4-8EB5-BB499F9EDF8B}" presName="compNode" presStyleCnt="0"/>
      <dgm:spPr/>
    </dgm:pt>
    <dgm:pt modelId="{723F43B7-688A-477D-A8EB-5E897B8D354C}" type="pres">
      <dgm:prSet presAssocID="{9D17979D-2954-4CA4-8EB5-BB499F9EDF8B}" presName="bgRect" presStyleLbl="bgShp" presStyleIdx="1" presStyleCnt="3"/>
      <dgm:spPr/>
    </dgm:pt>
    <dgm:pt modelId="{37EE78E8-4B06-47CB-9FFA-0B8C03E107D5}" type="pres">
      <dgm:prSet presAssocID="{9D17979D-2954-4CA4-8EB5-BB499F9EDF8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D20CBD5C-2740-440C-BF3B-16882F610DAA}" type="pres">
      <dgm:prSet presAssocID="{9D17979D-2954-4CA4-8EB5-BB499F9EDF8B}" presName="spaceRect" presStyleCnt="0"/>
      <dgm:spPr/>
    </dgm:pt>
    <dgm:pt modelId="{B5FEDD92-35B6-477D-BEF9-00BE8839A71B}" type="pres">
      <dgm:prSet presAssocID="{9D17979D-2954-4CA4-8EB5-BB499F9EDF8B}" presName="parTx" presStyleLbl="revTx" presStyleIdx="1" presStyleCnt="3">
        <dgm:presLayoutVars>
          <dgm:chMax val="0"/>
          <dgm:chPref val="0"/>
        </dgm:presLayoutVars>
      </dgm:prSet>
      <dgm:spPr/>
    </dgm:pt>
    <dgm:pt modelId="{DD7923CE-99A6-4FD4-90A8-26DD1F494DA5}" type="pres">
      <dgm:prSet presAssocID="{86062B42-A98F-4670-BFE0-37BAA1402AFD}" presName="sibTrans" presStyleCnt="0"/>
      <dgm:spPr/>
    </dgm:pt>
    <dgm:pt modelId="{20F9126F-3504-4C5F-9555-0EFA8C7B2425}" type="pres">
      <dgm:prSet presAssocID="{40571D96-1FA6-4D0D-807A-E7F10F83E2FD}" presName="compNode" presStyleCnt="0"/>
      <dgm:spPr/>
    </dgm:pt>
    <dgm:pt modelId="{E17083C5-1DD4-412B-BE29-E542672EC623}" type="pres">
      <dgm:prSet presAssocID="{40571D96-1FA6-4D0D-807A-E7F10F83E2FD}" presName="bgRect" presStyleLbl="bgShp" presStyleIdx="2" presStyleCnt="3"/>
      <dgm:spPr/>
    </dgm:pt>
    <dgm:pt modelId="{60E622EB-9EA7-4597-A6BC-A13C4006AB59}" type="pres">
      <dgm:prSet presAssocID="{40571D96-1FA6-4D0D-807A-E7F10F83E2F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ientist"/>
        </a:ext>
      </dgm:extLst>
    </dgm:pt>
    <dgm:pt modelId="{044A3E39-50C1-436E-8FA6-3CF00E68AE1A}" type="pres">
      <dgm:prSet presAssocID="{40571D96-1FA6-4D0D-807A-E7F10F83E2FD}" presName="spaceRect" presStyleCnt="0"/>
      <dgm:spPr/>
    </dgm:pt>
    <dgm:pt modelId="{FFDC6A2B-B799-4D1A-AAAB-0D064DA845BA}" type="pres">
      <dgm:prSet presAssocID="{40571D96-1FA6-4D0D-807A-E7F10F83E2FD}" presName="parTx" presStyleLbl="revTx" presStyleIdx="2" presStyleCnt="3">
        <dgm:presLayoutVars>
          <dgm:chMax val="0"/>
          <dgm:chPref val="0"/>
        </dgm:presLayoutVars>
      </dgm:prSet>
      <dgm:spPr/>
    </dgm:pt>
  </dgm:ptLst>
  <dgm:cxnLst>
    <dgm:cxn modelId="{1F4BF816-9035-4F12-A7C4-23DCBFB8770E}" srcId="{A4D399CC-2CDB-4DE6-AF20-B66311304D46}" destId="{9D17979D-2954-4CA4-8EB5-BB499F9EDF8B}" srcOrd="1" destOrd="0" parTransId="{9825F946-F9DA-4F5D-AAED-FB6B896EAB59}" sibTransId="{86062B42-A98F-4670-BFE0-37BAA1402AFD}"/>
    <dgm:cxn modelId="{B715CB28-54EC-4336-B032-AAD917A1E15F}" type="presOf" srcId="{9D17979D-2954-4CA4-8EB5-BB499F9EDF8B}" destId="{B5FEDD92-35B6-477D-BEF9-00BE8839A71B}" srcOrd="0" destOrd="0" presId="urn:microsoft.com/office/officeart/2018/2/layout/IconVerticalSolidList"/>
    <dgm:cxn modelId="{18A1896C-8663-4AFD-977A-F6B17A387373}" srcId="{A4D399CC-2CDB-4DE6-AF20-B66311304D46}" destId="{54041A6F-EEB3-4DAF-9839-CB35F51451DF}" srcOrd="0" destOrd="0" parTransId="{5D113849-27A0-451B-8C3B-A8ACA2205289}" sibTransId="{F387FC44-D16B-4548-BA09-B1E1AC3F432E}"/>
    <dgm:cxn modelId="{2D2C7D7D-E181-424B-8FC2-53A9439E6FF9}" type="presOf" srcId="{54041A6F-EEB3-4DAF-9839-CB35F51451DF}" destId="{2637DF09-ED44-4A8D-9653-016644933308}" srcOrd="0" destOrd="0" presId="urn:microsoft.com/office/officeart/2018/2/layout/IconVerticalSolidList"/>
    <dgm:cxn modelId="{A2E99484-98C9-4783-A6E0-1A2EF6C4DE19}" srcId="{A4D399CC-2CDB-4DE6-AF20-B66311304D46}" destId="{40571D96-1FA6-4D0D-807A-E7F10F83E2FD}" srcOrd="2" destOrd="0" parTransId="{372FA496-486B-45E8-BB3C-1CF7E90F7CB6}" sibTransId="{95FFE27F-052E-4248-B7A9-8C062F20C563}"/>
    <dgm:cxn modelId="{6BB11896-6588-4206-8841-725A51749A9E}" type="presOf" srcId="{A4D399CC-2CDB-4DE6-AF20-B66311304D46}" destId="{B9942265-67A7-4E9F-AD09-5D3C9DA6EB3E}" srcOrd="0" destOrd="0" presId="urn:microsoft.com/office/officeart/2018/2/layout/IconVerticalSolidList"/>
    <dgm:cxn modelId="{8616C9E7-693F-4CDA-8D8C-65E97895958A}" type="presOf" srcId="{40571D96-1FA6-4D0D-807A-E7F10F83E2FD}" destId="{FFDC6A2B-B799-4D1A-AAAB-0D064DA845BA}" srcOrd="0" destOrd="0" presId="urn:microsoft.com/office/officeart/2018/2/layout/IconVerticalSolidList"/>
    <dgm:cxn modelId="{546F99C6-CE3D-4AFC-861F-9B50F3ADC8F0}" type="presParOf" srcId="{B9942265-67A7-4E9F-AD09-5D3C9DA6EB3E}" destId="{9C882E79-9A35-459B-B6DC-82DEBE532ED3}" srcOrd="0" destOrd="0" presId="urn:microsoft.com/office/officeart/2018/2/layout/IconVerticalSolidList"/>
    <dgm:cxn modelId="{44C51FF3-DB0F-428C-93EE-6F83D3BD2373}" type="presParOf" srcId="{9C882E79-9A35-459B-B6DC-82DEBE532ED3}" destId="{A35CFC14-FF78-46F5-A004-3C1D18F14AA0}" srcOrd="0" destOrd="0" presId="urn:microsoft.com/office/officeart/2018/2/layout/IconVerticalSolidList"/>
    <dgm:cxn modelId="{2A211CA9-8257-43C8-955D-10A24B0E8F36}" type="presParOf" srcId="{9C882E79-9A35-459B-B6DC-82DEBE532ED3}" destId="{A1E7CB45-74CF-4845-87C6-E59E3364D792}" srcOrd="1" destOrd="0" presId="urn:microsoft.com/office/officeart/2018/2/layout/IconVerticalSolidList"/>
    <dgm:cxn modelId="{925744E9-E2AE-47FC-8F6E-6E32777BC148}" type="presParOf" srcId="{9C882E79-9A35-459B-B6DC-82DEBE532ED3}" destId="{A64F7492-4895-4A4C-8BF4-5A1351967CE1}" srcOrd="2" destOrd="0" presId="urn:microsoft.com/office/officeart/2018/2/layout/IconVerticalSolidList"/>
    <dgm:cxn modelId="{C106724C-7B6F-4D56-BF34-53E4CA22E482}" type="presParOf" srcId="{9C882E79-9A35-459B-B6DC-82DEBE532ED3}" destId="{2637DF09-ED44-4A8D-9653-016644933308}" srcOrd="3" destOrd="0" presId="urn:microsoft.com/office/officeart/2018/2/layout/IconVerticalSolidList"/>
    <dgm:cxn modelId="{90C0004E-3BEE-4D02-9D15-0E4CEB41BC57}" type="presParOf" srcId="{B9942265-67A7-4E9F-AD09-5D3C9DA6EB3E}" destId="{585F7A7B-45D7-44F3-A86B-054F14513296}" srcOrd="1" destOrd="0" presId="urn:microsoft.com/office/officeart/2018/2/layout/IconVerticalSolidList"/>
    <dgm:cxn modelId="{751E38C5-DD8E-4070-9B61-E5145D971974}" type="presParOf" srcId="{B9942265-67A7-4E9F-AD09-5D3C9DA6EB3E}" destId="{711B3DA7-CB73-4AEA-A295-D0206B9C0180}" srcOrd="2" destOrd="0" presId="urn:microsoft.com/office/officeart/2018/2/layout/IconVerticalSolidList"/>
    <dgm:cxn modelId="{010CB1CF-D026-4DD3-BA51-CBA5510D8E4A}" type="presParOf" srcId="{711B3DA7-CB73-4AEA-A295-D0206B9C0180}" destId="{723F43B7-688A-477D-A8EB-5E897B8D354C}" srcOrd="0" destOrd="0" presId="urn:microsoft.com/office/officeart/2018/2/layout/IconVerticalSolidList"/>
    <dgm:cxn modelId="{6A9B318E-6079-42DC-9704-0665816EC38D}" type="presParOf" srcId="{711B3DA7-CB73-4AEA-A295-D0206B9C0180}" destId="{37EE78E8-4B06-47CB-9FFA-0B8C03E107D5}" srcOrd="1" destOrd="0" presId="urn:microsoft.com/office/officeart/2018/2/layout/IconVerticalSolidList"/>
    <dgm:cxn modelId="{10EB1C14-DF67-468B-A22B-6B0BF03AD70B}" type="presParOf" srcId="{711B3DA7-CB73-4AEA-A295-D0206B9C0180}" destId="{D20CBD5C-2740-440C-BF3B-16882F610DAA}" srcOrd="2" destOrd="0" presId="urn:microsoft.com/office/officeart/2018/2/layout/IconVerticalSolidList"/>
    <dgm:cxn modelId="{3C2EE3A6-43F9-4A3F-8146-3873F221E195}" type="presParOf" srcId="{711B3DA7-CB73-4AEA-A295-D0206B9C0180}" destId="{B5FEDD92-35B6-477D-BEF9-00BE8839A71B}" srcOrd="3" destOrd="0" presId="urn:microsoft.com/office/officeart/2018/2/layout/IconVerticalSolidList"/>
    <dgm:cxn modelId="{2A5512F9-A96E-42A5-A318-FCAEF4517295}" type="presParOf" srcId="{B9942265-67A7-4E9F-AD09-5D3C9DA6EB3E}" destId="{DD7923CE-99A6-4FD4-90A8-26DD1F494DA5}" srcOrd="3" destOrd="0" presId="urn:microsoft.com/office/officeart/2018/2/layout/IconVerticalSolidList"/>
    <dgm:cxn modelId="{6048CFD1-9320-46ED-86CB-2585C7210822}" type="presParOf" srcId="{B9942265-67A7-4E9F-AD09-5D3C9DA6EB3E}" destId="{20F9126F-3504-4C5F-9555-0EFA8C7B2425}" srcOrd="4" destOrd="0" presId="urn:microsoft.com/office/officeart/2018/2/layout/IconVerticalSolidList"/>
    <dgm:cxn modelId="{01DC6A30-3A30-480A-B79B-B1C492619631}" type="presParOf" srcId="{20F9126F-3504-4C5F-9555-0EFA8C7B2425}" destId="{E17083C5-1DD4-412B-BE29-E542672EC623}" srcOrd="0" destOrd="0" presId="urn:microsoft.com/office/officeart/2018/2/layout/IconVerticalSolidList"/>
    <dgm:cxn modelId="{4D5DD84B-8C44-4439-9781-F59755B45816}" type="presParOf" srcId="{20F9126F-3504-4C5F-9555-0EFA8C7B2425}" destId="{60E622EB-9EA7-4597-A6BC-A13C4006AB59}" srcOrd="1" destOrd="0" presId="urn:microsoft.com/office/officeart/2018/2/layout/IconVerticalSolidList"/>
    <dgm:cxn modelId="{1F624B25-9824-41D5-B942-FDA555C22F44}" type="presParOf" srcId="{20F9126F-3504-4C5F-9555-0EFA8C7B2425}" destId="{044A3E39-50C1-436E-8FA6-3CF00E68AE1A}" srcOrd="2" destOrd="0" presId="urn:microsoft.com/office/officeart/2018/2/layout/IconVerticalSolidList"/>
    <dgm:cxn modelId="{C387D070-B8C0-456C-AF69-EE15926CCD34}" type="presParOf" srcId="{20F9126F-3504-4C5F-9555-0EFA8C7B2425}" destId="{FFDC6A2B-B799-4D1A-AAAB-0D064DA845B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3EEECC-E99F-4FA6-8DF6-B339BDDAF72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D89FC31-BFBD-4D55-956C-66405FDB01E5}">
      <dgm:prSet/>
      <dgm:spPr/>
      <dgm:t>
        <a:bodyPr/>
        <a:lstStyle/>
        <a:p>
          <a:r>
            <a:rPr lang="tr-TR"/>
            <a:t>Nanopartiküller salım yapacak şekilde tasarlanırsa, boyutları onlara çok hızlı bir dağılım göstermelerine imkan sağlar </a:t>
          </a:r>
          <a:endParaRPr lang="en-US"/>
        </a:p>
      </dgm:t>
    </dgm:pt>
    <dgm:pt modelId="{0082AC8B-D9E4-44FE-B935-7F51E27609B7}" type="parTrans" cxnId="{96E9A70D-7F94-499C-B724-F9F751160581}">
      <dgm:prSet/>
      <dgm:spPr/>
      <dgm:t>
        <a:bodyPr/>
        <a:lstStyle/>
        <a:p>
          <a:endParaRPr lang="en-US"/>
        </a:p>
      </dgm:t>
    </dgm:pt>
    <dgm:pt modelId="{F418A82E-9A70-4EC7-BB8B-959738DD51F3}" type="sibTrans" cxnId="{96E9A70D-7F94-499C-B724-F9F751160581}">
      <dgm:prSet/>
      <dgm:spPr/>
      <dgm:t>
        <a:bodyPr/>
        <a:lstStyle/>
        <a:p>
          <a:endParaRPr lang="en-US"/>
        </a:p>
      </dgm:t>
    </dgm:pt>
    <dgm:pt modelId="{0E5E0C83-D31F-44D3-BCCD-0B66B9D39F71}">
      <dgm:prSet/>
      <dgm:spPr/>
      <dgm:t>
        <a:bodyPr/>
        <a:lstStyle/>
        <a:p>
          <a:r>
            <a:rPr lang="tr-TR"/>
            <a:t>Karbon türevli nanomalzemeler özellikle kimyasal dirençleri, güçlü mekanik özellikleri ve çok hafif olmaları nedeniyle son yıllarda araştırmacıların ilgisini çekmektedir. </a:t>
          </a:r>
          <a:endParaRPr lang="en-US"/>
        </a:p>
      </dgm:t>
    </dgm:pt>
    <dgm:pt modelId="{D0054A29-CFF0-42D8-A131-1B61D2130CBB}" type="parTrans" cxnId="{EC4E38C8-6359-449C-83F3-DFD025402A0B}">
      <dgm:prSet/>
      <dgm:spPr/>
      <dgm:t>
        <a:bodyPr/>
        <a:lstStyle/>
        <a:p>
          <a:endParaRPr lang="en-US"/>
        </a:p>
      </dgm:t>
    </dgm:pt>
    <dgm:pt modelId="{76720DD0-D07E-478F-A3AA-CE413A926C72}" type="sibTrans" cxnId="{EC4E38C8-6359-449C-83F3-DFD025402A0B}">
      <dgm:prSet/>
      <dgm:spPr/>
      <dgm:t>
        <a:bodyPr/>
        <a:lstStyle/>
        <a:p>
          <a:endParaRPr lang="en-US"/>
        </a:p>
      </dgm:t>
    </dgm:pt>
    <dgm:pt modelId="{056960CF-969E-7B4D-8454-DBAA2EB058D4}" type="pres">
      <dgm:prSet presAssocID="{493EEECC-E99F-4FA6-8DF6-B339BDDAF722}" presName="linear" presStyleCnt="0">
        <dgm:presLayoutVars>
          <dgm:animLvl val="lvl"/>
          <dgm:resizeHandles val="exact"/>
        </dgm:presLayoutVars>
      </dgm:prSet>
      <dgm:spPr/>
    </dgm:pt>
    <dgm:pt modelId="{B6B0835D-9E3F-2042-BBFC-0F424A9E10FB}" type="pres">
      <dgm:prSet presAssocID="{5D89FC31-BFBD-4D55-956C-66405FDB01E5}" presName="parentText" presStyleLbl="node1" presStyleIdx="0" presStyleCnt="2">
        <dgm:presLayoutVars>
          <dgm:chMax val="0"/>
          <dgm:bulletEnabled val="1"/>
        </dgm:presLayoutVars>
      </dgm:prSet>
      <dgm:spPr/>
    </dgm:pt>
    <dgm:pt modelId="{8E4A08BA-64C3-1E4E-81E2-D84641516F4F}" type="pres">
      <dgm:prSet presAssocID="{F418A82E-9A70-4EC7-BB8B-959738DD51F3}" presName="spacer" presStyleCnt="0"/>
      <dgm:spPr/>
    </dgm:pt>
    <dgm:pt modelId="{C822FFAC-DA8D-9947-95F5-80D98D310BEB}" type="pres">
      <dgm:prSet presAssocID="{0E5E0C83-D31F-44D3-BCCD-0B66B9D39F71}" presName="parentText" presStyleLbl="node1" presStyleIdx="1" presStyleCnt="2">
        <dgm:presLayoutVars>
          <dgm:chMax val="0"/>
          <dgm:bulletEnabled val="1"/>
        </dgm:presLayoutVars>
      </dgm:prSet>
      <dgm:spPr/>
    </dgm:pt>
  </dgm:ptLst>
  <dgm:cxnLst>
    <dgm:cxn modelId="{890AC603-3793-7141-92FB-A3865F60E27C}" type="presOf" srcId="{5D89FC31-BFBD-4D55-956C-66405FDB01E5}" destId="{B6B0835D-9E3F-2042-BBFC-0F424A9E10FB}" srcOrd="0" destOrd="0" presId="urn:microsoft.com/office/officeart/2005/8/layout/vList2"/>
    <dgm:cxn modelId="{96E9A70D-7F94-499C-B724-F9F751160581}" srcId="{493EEECC-E99F-4FA6-8DF6-B339BDDAF722}" destId="{5D89FC31-BFBD-4D55-956C-66405FDB01E5}" srcOrd="0" destOrd="0" parTransId="{0082AC8B-D9E4-44FE-B935-7F51E27609B7}" sibTransId="{F418A82E-9A70-4EC7-BB8B-959738DD51F3}"/>
    <dgm:cxn modelId="{F953433E-A1F6-5044-8F28-B7A9DC2B3AEA}" type="presOf" srcId="{493EEECC-E99F-4FA6-8DF6-B339BDDAF722}" destId="{056960CF-969E-7B4D-8454-DBAA2EB058D4}" srcOrd="0" destOrd="0" presId="urn:microsoft.com/office/officeart/2005/8/layout/vList2"/>
    <dgm:cxn modelId="{04EA7E41-31DD-164C-9766-E86AE5CCDC52}" type="presOf" srcId="{0E5E0C83-D31F-44D3-BCCD-0B66B9D39F71}" destId="{C822FFAC-DA8D-9947-95F5-80D98D310BEB}" srcOrd="0" destOrd="0" presId="urn:microsoft.com/office/officeart/2005/8/layout/vList2"/>
    <dgm:cxn modelId="{EC4E38C8-6359-449C-83F3-DFD025402A0B}" srcId="{493EEECC-E99F-4FA6-8DF6-B339BDDAF722}" destId="{0E5E0C83-D31F-44D3-BCCD-0B66B9D39F71}" srcOrd="1" destOrd="0" parTransId="{D0054A29-CFF0-42D8-A131-1B61D2130CBB}" sibTransId="{76720DD0-D07E-478F-A3AA-CE413A926C72}"/>
    <dgm:cxn modelId="{FECEE79C-736C-0B42-B059-7E1695F7C84B}" type="presParOf" srcId="{056960CF-969E-7B4D-8454-DBAA2EB058D4}" destId="{B6B0835D-9E3F-2042-BBFC-0F424A9E10FB}" srcOrd="0" destOrd="0" presId="urn:microsoft.com/office/officeart/2005/8/layout/vList2"/>
    <dgm:cxn modelId="{C500DBA4-A1A9-0E41-AB7B-63581A7E9315}" type="presParOf" srcId="{056960CF-969E-7B4D-8454-DBAA2EB058D4}" destId="{8E4A08BA-64C3-1E4E-81E2-D84641516F4F}" srcOrd="1" destOrd="0" presId="urn:microsoft.com/office/officeart/2005/8/layout/vList2"/>
    <dgm:cxn modelId="{D2549342-DA16-6F42-9DDB-EE6F6F4D0450}" type="presParOf" srcId="{056960CF-969E-7B4D-8454-DBAA2EB058D4}" destId="{C822FFAC-DA8D-9947-95F5-80D98D310BE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958531-9CFE-4288-A81A-2559A9AAE84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9670D40-8346-4791-BE00-95ACE8A9FB3F}">
      <dgm:prSet/>
      <dgm:spPr/>
      <dgm:t>
        <a:bodyPr/>
        <a:lstStyle/>
        <a:p>
          <a:r>
            <a:rPr lang="tr-TR"/>
            <a:t>Elektrotların yüzeyinde CNT varlığı daha hızlı elektron transferine izin verir ve elektrokimyasal tespit için hassasiyeti artırır</a:t>
          </a:r>
          <a:endParaRPr lang="en-US"/>
        </a:p>
      </dgm:t>
    </dgm:pt>
    <dgm:pt modelId="{EE851211-A893-4055-B48C-B0CFC9C1CB61}" type="parTrans" cxnId="{6443967F-FB82-4840-9B08-4C19FB04DB57}">
      <dgm:prSet/>
      <dgm:spPr/>
      <dgm:t>
        <a:bodyPr/>
        <a:lstStyle/>
        <a:p>
          <a:endParaRPr lang="en-US"/>
        </a:p>
      </dgm:t>
    </dgm:pt>
    <dgm:pt modelId="{307A78D0-1152-4791-97C5-A673533C1844}" type="sibTrans" cxnId="{6443967F-FB82-4840-9B08-4C19FB04DB57}">
      <dgm:prSet/>
      <dgm:spPr/>
      <dgm:t>
        <a:bodyPr/>
        <a:lstStyle/>
        <a:p>
          <a:endParaRPr lang="en-US"/>
        </a:p>
      </dgm:t>
    </dgm:pt>
    <dgm:pt modelId="{05E11C26-1127-4EF7-A881-1AFE58C1EC8A}">
      <dgm:prSet/>
      <dgm:spPr/>
      <dgm:t>
        <a:bodyPr/>
        <a:lstStyle/>
        <a:p>
          <a:r>
            <a:rPr lang="tr-TR"/>
            <a:t>CNT’ler hem immobilizasyon aracı olarak hem de sinyal iletici olarak görev alabilir </a:t>
          </a:r>
          <a:endParaRPr lang="en-US"/>
        </a:p>
      </dgm:t>
    </dgm:pt>
    <dgm:pt modelId="{E85E47B2-15FD-4A51-8C74-7A67B4C1B7D8}" type="parTrans" cxnId="{B6A00D69-F24F-4471-812F-A445355A7635}">
      <dgm:prSet/>
      <dgm:spPr/>
      <dgm:t>
        <a:bodyPr/>
        <a:lstStyle/>
        <a:p>
          <a:endParaRPr lang="en-US"/>
        </a:p>
      </dgm:t>
    </dgm:pt>
    <dgm:pt modelId="{81C81BAC-06D1-48C7-B010-3DD9BB0C87B6}" type="sibTrans" cxnId="{B6A00D69-F24F-4471-812F-A445355A7635}">
      <dgm:prSet/>
      <dgm:spPr/>
      <dgm:t>
        <a:bodyPr/>
        <a:lstStyle/>
        <a:p>
          <a:endParaRPr lang="en-US"/>
        </a:p>
      </dgm:t>
    </dgm:pt>
    <dgm:pt modelId="{E2B5E5FB-3BA5-AD45-81FC-3C4A41B47839}" type="pres">
      <dgm:prSet presAssocID="{C7958531-9CFE-4288-A81A-2559A9AAE849}" presName="linear" presStyleCnt="0">
        <dgm:presLayoutVars>
          <dgm:animLvl val="lvl"/>
          <dgm:resizeHandles val="exact"/>
        </dgm:presLayoutVars>
      </dgm:prSet>
      <dgm:spPr/>
    </dgm:pt>
    <dgm:pt modelId="{C3BA79B3-4B7E-5641-9FD6-33D20C727AE1}" type="pres">
      <dgm:prSet presAssocID="{D9670D40-8346-4791-BE00-95ACE8A9FB3F}" presName="parentText" presStyleLbl="node1" presStyleIdx="0" presStyleCnt="2">
        <dgm:presLayoutVars>
          <dgm:chMax val="0"/>
          <dgm:bulletEnabled val="1"/>
        </dgm:presLayoutVars>
      </dgm:prSet>
      <dgm:spPr/>
    </dgm:pt>
    <dgm:pt modelId="{A23CD248-5677-6342-A5A2-D72FEB20AFC3}" type="pres">
      <dgm:prSet presAssocID="{307A78D0-1152-4791-97C5-A673533C1844}" presName="spacer" presStyleCnt="0"/>
      <dgm:spPr/>
    </dgm:pt>
    <dgm:pt modelId="{42B006B1-BD03-284D-820D-CCAEEFF09D62}" type="pres">
      <dgm:prSet presAssocID="{05E11C26-1127-4EF7-A881-1AFE58C1EC8A}" presName="parentText" presStyleLbl="node1" presStyleIdx="1" presStyleCnt="2">
        <dgm:presLayoutVars>
          <dgm:chMax val="0"/>
          <dgm:bulletEnabled val="1"/>
        </dgm:presLayoutVars>
      </dgm:prSet>
      <dgm:spPr/>
    </dgm:pt>
  </dgm:ptLst>
  <dgm:cxnLst>
    <dgm:cxn modelId="{F3384302-BBF1-6849-B82B-27B91FDA33B3}" type="presOf" srcId="{05E11C26-1127-4EF7-A881-1AFE58C1EC8A}" destId="{42B006B1-BD03-284D-820D-CCAEEFF09D62}" srcOrd="0" destOrd="0" presId="urn:microsoft.com/office/officeart/2005/8/layout/vList2"/>
    <dgm:cxn modelId="{62BB0157-BAF4-B84C-AA45-B8D0608329A2}" type="presOf" srcId="{C7958531-9CFE-4288-A81A-2559A9AAE849}" destId="{E2B5E5FB-3BA5-AD45-81FC-3C4A41B47839}" srcOrd="0" destOrd="0" presId="urn:microsoft.com/office/officeart/2005/8/layout/vList2"/>
    <dgm:cxn modelId="{5206BD5D-5CFA-994D-A7D5-E5F9731B6662}" type="presOf" srcId="{D9670D40-8346-4791-BE00-95ACE8A9FB3F}" destId="{C3BA79B3-4B7E-5641-9FD6-33D20C727AE1}" srcOrd="0" destOrd="0" presId="urn:microsoft.com/office/officeart/2005/8/layout/vList2"/>
    <dgm:cxn modelId="{B6A00D69-F24F-4471-812F-A445355A7635}" srcId="{C7958531-9CFE-4288-A81A-2559A9AAE849}" destId="{05E11C26-1127-4EF7-A881-1AFE58C1EC8A}" srcOrd="1" destOrd="0" parTransId="{E85E47B2-15FD-4A51-8C74-7A67B4C1B7D8}" sibTransId="{81C81BAC-06D1-48C7-B010-3DD9BB0C87B6}"/>
    <dgm:cxn modelId="{6443967F-FB82-4840-9B08-4C19FB04DB57}" srcId="{C7958531-9CFE-4288-A81A-2559A9AAE849}" destId="{D9670D40-8346-4791-BE00-95ACE8A9FB3F}" srcOrd="0" destOrd="0" parTransId="{EE851211-A893-4055-B48C-B0CFC9C1CB61}" sibTransId="{307A78D0-1152-4791-97C5-A673533C1844}"/>
    <dgm:cxn modelId="{E8800F85-AF7A-2B40-AECE-DBAD72FA98E7}" type="presParOf" srcId="{E2B5E5FB-3BA5-AD45-81FC-3C4A41B47839}" destId="{C3BA79B3-4B7E-5641-9FD6-33D20C727AE1}" srcOrd="0" destOrd="0" presId="urn:microsoft.com/office/officeart/2005/8/layout/vList2"/>
    <dgm:cxn modelId="{029F64B0-EA11-224B-AAC0-90B402946764}" type="presParOf" srcId="{E2B5E5FB-3BA5-AD45-81FC-3C4A41B47839}" destId="{A23CD248-5677-6342-A5A2-D72FEB20AFC3}" srcOrd="1" destOrd="0" presId="urn:microsoft.com/office/officeart/2005/8/layout/vList2"/>
    <dgm:cxn modelId="{4E5F3B25-6E44-1F49-B0AA-CB34CA638661}" type="presParOf" srcId="{E2B5E5FB-3BA5-AD45-81FC-3C4A41B47839}" destId="{42B006B1-BD03-284D-820D-CCAEEFF09D6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CFC14-FF78-46F5-A004-3C1D18F14AA0}">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E7CB45-74CF-4845-87C6-E59E3364D792}">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37DF09-ED44-4A8D-9653-016644933308}">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44550">
            <a:lnSpc>
              <a:spcPct val="90000"/>
            </a:lnSpc>
            <a:spcBef>
              <a:spcPct val="0"/>
            </a:spcBef>
            <a:spcAft>
              <a:spcPct val="35000"/>
            </a:spcAft>
            <a:buNone/>
          </a:pPr>
          <a:r>
            <a:rPr lang="tr-TR" sz="1900" kern="1200"/>
            <a:t>Biyomalzemeler tıbbi uygulamaların en önemli parçalarından biridir. </a:t>
          </a:r>
          <a:endParaRPr lang="en-US" sz="1900" kern="1200"/>
        </a:p>
      </dsp:txBody>
      <dsp:txXfrm>
        <a:off x="1941716" y="718"/>
        <a:ext cx="4571887" cy="1681139"/>
      </dsp:txXfrm>
    </dsp:sp>
    <dsp:sp modelId="{723F43B7-688A-477D-A8EB-5E897B8D354C}">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EE78E8-4B06-47CB-9FFA-0B8C03E107D5}">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FEDD92-35B6-477D-BEF9-00BE8839A71B}">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44550">
            <a:lnSpc>
              <a:spcPct val="90000"/>
            </a:lnSpc>
            <a:spcBef>
              <a:spcPct val="0"/>
            </a:spcBef>
            <a:spcAft>
              <a:spcPct val="35000"/>
            </a:spcAft>
            <a:buNone/>
          </a:pPr>
          <a:r>
            <a:rPr lang="tr-TR" sz="1900" kern="1200"/>
            <a:t>Nano ölçekteki spesifik özellikleri nedeniyle nanopartiküller biyomalzemeler olarak kullanılabilimektedir.</a:t>
          </a:r>
          <a:endParaRPr lang="en-US" sz="1900" kern="1200"/>
        </a:p>
      </dsp:txBody>
      <dsp:txXfrm>
        <a:off x="1941716" y="2102143"/>
        <a:ext cx="4571887" cy="1681139"/>
      </dsp:txXfrm>
    </dsp:sp>
    <dsp:sp modelId="{E17083C5-1DD4-412B-BE29-E542672EC623}">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E622EB-9EA7-4597-A6BC-A13C4006AB59}">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DC6A2B-B799-4D1A-AAAB-0D064DA845BA}">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44550">
            <a:lnSpc>
              <a:spcPct val="90000"/>
            </a:lnSpc>
            <a:spcBef>
              <a:spcPct val="0"/>
            </a:spcBef>
            <a:spcAft>
              <a:spcPct val="35000"/>
            </a:spcAft>
            <a:buNone/>
          </a:pPr>
          <a:r>
            <a:rPr lang="tr-TR" sz="1900" kern="1200"/>
            <a:t>Yüzey atomlarının malzemenin makro boyutlarına göre çok daha fazla sayıda olması nanopartiküllerin kimyasal reaktifliklerini arttırarak fizikokimyasal özelliklerini modifiye edebilir</a:t>
          </a:r>
          <a:endParaRPr lang="en-US" sz="1900" kern="1200"/>
        </a:p>
      </dsp:txBody>
      <dsp:txXfrm>
        <a:off x="1941716" y="4203567"/>
        <a:ext cx="4571887" cy="1681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0835D-9E3F-2042-BBFC-0F424A9E10FB}">
      <dsp:nvSpPr>
        <dsp:cNvPr id="0" name=""/>
        <dsp:cNvSpPr/>
      </dsp:nvSpPr>
      <dsp:spPr>
        <a:xfrm>
          <a:off x="0" y="113202"/>
          <a:ext cx="6513603" cy="27834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kern="1200"/>
            <a:t>Nanopartiküller salım yapacak şekilde tasarlanırsa, boyutları onlara çok hızlı bir dağılım göstermelerine imkan sağlar </a:t>
          </a:r>
          <a:endParaRPr lang="en-US" sz="3200" kern="1200"/>
        </a:p>
      </dsp:txBody>
      <dsp:txXfrm>
        <a:off x="135876" y="249078"/>
        <a:ext cx="6241851" cy="2511678"/>
      </dsp:txXfrm>
    </dsp:sp>
    <dsp:sp modelId="{C822FFAC-DA8D-9947-95F5-80D98D310BEB}">
      <dsp:nvSpPr>
        <dsp:cNvPr id="0" name=""/>
        <dsp:cNvSpPr/>
      </dsp:nvSpPr>
      <dsp:spPr>
        <a:xfrm>
          <a:off x="0" y="2988793"/>
          <a:ext cx="6513603" cy="27834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kern="1200"/>
            <a:t>Karbon türevli nanomalzemeler özellikle kimyasal dirençleri, güçlü mekanik özellikleri ve çok hafif olmaları nedeniyle son yıllarda araştırmacıların ilgisini çekmektedir. </a:t>
          </a:r>
          <a:endParaRPr lang="en-US" sz="3200" kern="1200"/>
        </a:p>
      </dsp:txBody>
      <dsp:txXfrm>
        <a:off x="135876" y="3124669"/>
        <a:ext cx="6241851" cy="25116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A79B3-4B7E-5641-9FD6-33D20C727AE1}">
      <dsp:nvSpPr>
        <dsp:cNvPr id="0" name=""/>
        <dsp:cNvSpPr/>
      </dsp:nvSpPr>
      <dsp:spPr>
        <a:xfrm>
          <a:off x="0" y="467173"/>
          <a:ext cx="6513603" cy="24265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tr-TR" sz="3400" kern="1200"/>
            <a:t>Elektrotların yüzeyinde CNT varlığı daha hızlı elektron transferine izin verir ve elektrokimyasal tespit için hassasiyeti artırır</a:t>
          </a:r>
          <a:endParaRPr lang="en-US" sz="3400" kern="1200"/>
        </a:p>
      </dsp:txBody>
      <dsp:txXfrm>
        <a:off x="118456" y="585629"/>
        <a:ext cx="6276691" cy="2189667"/>
      </dsp:txXfrm>
    </dsp:sp>
    <dsp:sp modelId="{42B006B1-BD03-284D-820D-CCAEEFF09D62}">
      <dsp:nvSpPr>
        <dsp:cNvPr id="0" name=""/>
        <dsp:cNvSpPr/>
      </dsp:nvSpPr>
      <dsp:spPr>
        <a:xfrm>
          <a:off x="0" y="2991673"/>
          <a:ext cx="6513603" cy="242657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tr-TR" sz="3400" kern="1200"/>
            <a:t>CNT’ler hem immobilizasyon aracı olarak hem de sinyal iletici olarak görev alabilir </a:t>
          </a:r>
          <a:endParaRPr lang="en-US" sz="3400" kern="1200"/>
        </a:p>
      </dsp:txBody>
      <dsp:txXfrm>
        <a:off x="118456" y="3110129"/>
        <a:ext cx="6276691" cy="218966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3F5EB-2677-0A4A-8BAE-8FA14C445488}" type="datetimeFigureOut">
              <a:rPr lang="tr-TR" smtClean="0"/>
              <a:t>1.04.2021</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6D12A-3783-7B48-A79F-5841EAB435A7}" type="slidenum">
              <a:rPr lang="tr-TR" smtClean="0"/>
              <a:t>‹#›</a:t>
            </a:fld>
            <a:endParaRPr lang="tr-TR"/>
          </a:p>
        </p:txBody>
      </p:sp>
    </p:spTree>
    <p:extLst>
      <p:ext uri="{BB962C8B-B14F-4D97-AF65-F5344CB8AC3E}">
        <p14:creationId xmlns:p14="http://schemas.microsoft.com/office/powerpoint/2010/main" val="235704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0B0299A-7CEF-4496-B2E0-9DDBD9886B45}" type="slidenum">
              <a:rPr lang="it-IT" altLang="tr-TR">
                <a:solidFill>
                  <a:prstClr val="black"/>
                </a:solidFill>
                <a:cs typeface="Arial" panose="020B0604020202020204" pitchFamily="34" charset="0"/>
              </a:rPr>
              <a:pPr eaLnBrk="1" hangingPunct="1"/>
              <a:t>71</a:t>
            </a:fld>
            <a:endParaRPr lang="it-IT" altLang="tr-TR">
              <a:solidFill>
                <a:prstClr val="black"/>
              </a:solidFill>
              <a:cs typeface="Arial" panose="020B0604020202020204" pitchFamily="34"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FontTx/>
              <a:buAutoNum type="arabicPeriod"/>
            </a:pPr>
            <a:endParaRPr lang="tr-TR" altLang="tr-T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4403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10C7DAE-3D6C-46D7-A5B3-E5E54E5F35AC}" type="slidenum">
              <a:rPr lang="it-IT" altLang="tr-TR">
                <a:solidFill>
                  <a:prstClr val="black"/>
                </a:solidFill>
                <a:cs typeface="Arial" panose="020B0604020202020204" pitchFamily="34" charset="0"/>
              </a:rPr>
              <a:pPr eaLnBrk="1" hangingPunct="1"/>
              <a:t>72</a:t>
            </a:fld>
            <a:endParaRPr lang="it-IT" altLang="tr-TR">
              <a:solidFill>
                <a:prstClr val="black"/>
              </a:solidFill>
              <a:cs typeface="Arial" panose="020B0604020202020204" pitchFamily="34"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779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8EA70F-ADA8-4A46-AB34-7ED1DFC36ECB}"/>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79DBED8-40EE-4A42-8548-6CF010F1DC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3B38D875-ACE4-2449-A762-F47C65ACF7AF}"/>
              </a:ext>
            </a:extLst>
          </p:cNvPr>
          <p:cNvSpPr>
            <a:spLocks noGrp="1"/>
          </p:cNvSpPr>
          <p:nvPr>
            <p:ph type="dt" sz="half" idx="10"/>
          </p:nvPr>
        </p:nvSpPr>
        <p:spPr/>
        <p:txBody>
          <a:bodyPr/>
          <a:lstStyle/>
          <a:p>
            <a:fld id="{C7CD075E-EA7C-3540-893F-9AC897647925}" type="datetimeFigureOut">
              <a:rPr lang="tr-TR" smtClean="0"/>
              <a:t>1.04.2021</a:t>
            </a:fld>
            <a:endParaRPr lang="tr-TR"/>
          </a:p>
        </p:txBody>
      </p:sp>
      <p:sp>
        <p:nvSpPr>
          <p:cNvPr id="5" name="Alt Bilgi Yer Tutucusu 4">
            <a:extLst>
              <a:ext uri="{FF2B5EF4-FFF2-40B4-BE49-F238E27FC236}">
                <a16:creationId xmlns:a16="http://schemas.microsoft.com/office/drawing/2014/main" id="{8B0B4168-11E9-9B41-B6BE-2BD6E9A0C2D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6C5A439-D216-8747-814A-BACDAA8A9F3F}"/>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4066600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A6C8B9-3FAD-CD43-BB51-5B0D794BE163}"/>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916B654-0378-9941-AF1C-1F8B076390F6}"/>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F81089A-44A0-B447-B2F6-DD06BC4B721C}"/>
              </a:ext>
            </a:extLst>
          </p:cNvPr>
          <p:cNvSpPr>
            <a:spLocks noGrp="1"/>
          </p:cNvSpPr>
          <p:nvPr>
            <p:ph type="dt" sz="half" idx="10"/>
          </p:nvPr>
        </p:nvSpPr>
        <p:spPr/>
        <p:txBody>
          <a:bodyPr/>
          <a:lstStyle/>
          <a:p>
            <a:fld id="{C7CD075E-EA7C-3540-893F-9AC897647925}" type="datetimeFigureOut">
              <a:rPr lang="tr-TR" smtClean="0"/>
              <a:t>1.04.2021</a:t>
            </a:fld>
            <a:endParaRPr lang="tr-TR"/>
          </a:p>
        </p:txBody>
      </p:sp>
      <p:sp>
        <p:nvSpPr>
          <p:cNvPr id="5" name="Alt Bilgi Yer Tutucusu 4">
            <a:extLst>
              <a:ext uri="{FF2B5EF4-FFF2-40B4-BE49-F238E27FC236}">
                <a16:creationId xmlns:a16="http://schemas.microsoft.com/office/drawing/2014/main" id="{9B0AFA09-D16C-5C49-9FAA-9CB9DB4A118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F94338E-F825-4B45-93C0-7B39FF10C2FF}"/>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871090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C350CD8-8658-5041-9E4E-399762A9E025}"/>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1A63B5E0-B665-C04D-B778-FC8FD4728F4A}"/>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5FBA2E9-9570-1D4D-BE41-8E69B863BF4A}"/>
              </a:ext>
            </a:extLst>
          </p:cNvPr>
          <p:cNvSpPr>
            <a:spLocks noGrp="1"/>
          </p:cNvSpPr>
          <p:nvPr>
            <p:ph type="dt" sz="half" idx="10"/>
          </p:nvPr>
        </p:nvSpPr>
        <p:spPr/>
        <p:txBody>
          <a:bodyPr/>
          <a:lstStyle/>
          <a:p>
            <a:fld id="{C7CD075E-EA7C-3540-893F-9AC897647925}" type="datetimeFigureOut">
              <a:rPr lang="tr-TR" smtClean="0"/>
              <a:t>1.04.2021</a:t>
            </a:fld>
            <a:endParaRPr lang="tr-TR"/>
          </a:p>
        </p:txBody>
      </p:sp>
      <p:sp>
        <p:nvSpPr>
          <p:cNvPr id="5" name="Alt Bilgi Yer Tutucusu 4">
            <a:extLst>
              <a:ext uri="{FF2B5EF4-FFF2-40B4-BE49-F238E27FC236}">
                <a16:creationId xmlns:a16="http://schemas.microsoft.com/office/drawing/2014/main" id="{96EDA528-29B7-EF48-A6E8-9292DFA8BAA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BA920B9-D0B4-E948-9FEA-CE4246777F66}"/>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137553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BACF14E-67A6-E34A-B968-D2F5C5E7E58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27274C1-FB02-594D-BFE1-76B59FBC7B8C}"/>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5BED970-E2F9-D34B-95E7-40B11C111CF3}"/>
              </a:ext>
            </a:extLst>
          </p:cNvPr>
          <p:cNvSpPr>
            <a:spLocks noGrp="1"/>
          </p:cNvSpPr>
          <p:nvPr>
            <p:ph type="dt" sz="half" idx="10"/>
          </p:nvPr>
        </p:nvSpPr>
        <p:spPr/>
        <p:txBody>
          <a:bodyPr/>
          <a:lstStyle/>
          <a:p>
            <a:fld id="{C7CD075E-EA7C-3540-893F-9AC897647925}" type="datetimeFigureOut">
              <a:rPr lang="tr-TR" smtClean="0"/>
              <a:t>1.04.2021</a:t>
            </a:fld>
            <a:endParaRPr lang="tr-TR"/>
          </a:p>
        </p:txBody>
      </p:sp>
      <p:sp>
        <p:nvSpPr>
          <p:cNvPr id="5" name="Alt Bilgi Yer Tutucusu 4">
            <a:extLst>
              <a:ext uri="{FF2B5EF4-FFF2-40B4-BE49-F238E27FC236}">
                <a16:creationId xmlns:a16="http://schemas.microsoft.com/office/drawing/2014/main" id="{AFB89566-2106-634F-839B-C8328BFA8C6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E246C4C-6B8D-7C41-8502-D130E99E2E96}"/>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95156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9B7BFE-ACF3-DA4E-8E41-D58761269EF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F242ECC-9FBE-174A-A1C4-9B825BFCCD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5DA941A4-F20B-FD41-856B-0E7991A21061}"/>
              </a:ext>
            </a:extLst>
          </p:cNvPr>
          <p:cNvSpPr>
            <a:spLocks noGrp="1"/>
          </p:cNvSpPr>
          <p:nvPr>
            <p:ph type="dt" sz="half" idx="10"/>
          </p:nvPr>
        </p:nvSpPr>
        <p:spPr/>
        <p:txBody>
          <a:bodyPr/>
          <a:lstStyle/>
          <a:p>
            <a:fld id="{C7CD075E-EA7C-3540-893F-9AC897647925}" type="datetimeFigureOut">
              <a:rPr lang="tr-TR" smtClean="0"/>
              <a:t>1.04.2021</a:t>
            </a:fld>
            <a:endParaRPr lang="tr-TR"/>
          </a:p>
        </p:txBody>
      </p:sp>
      <p:sp>
        <p:nvSpPr>
          <p:cNvPr id="5" name="Alt Bilgi Yer Tutucusu 4">
            <a:extLst>
              <a:ext uri="{FF2B5EF4-FFF2-40B4-BE49-F238E27FC236}">
                <a16:creationId xmlns:a16="http://schemas.microsoft.com/office/drawing/2014/main" id="{885755F6-F739-F64F-A7F0-7A659F9A288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51AC733-978B-EF42-A42B-DAA627459F95}"/>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170876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CD83CD-5AC1-3A4F-A830-952BFE2E2E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A3AD75C-EC26-F44C-90CC-ADCE38E3C57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51594DD-6489-5F43-8D6B-6E05E43FC26A}"/>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127BABB-D338-6345-BAC4-7432CA8DE93C}"/>
              </a:ext>
            </a:extLst>
          </p:cNvPr>
          <p:cNvSpPr>
            <a:spLocks noGrp="1"/>
          </p:cNvSpPr>
          <p:nvPr>
            <p:ph type="dt" sz="half" idx="10"/>
          </p:nvPr>
        </p:nvSpPr>
        <p:spPr/>
        <p:txBody>
          <a:bodyPr/>
          <a:lstStyle/>
          <a:p>
            <a:fld id="{C7CD075E-EA7C-3540-893F-9AC897647925}" type="datetimeFigureOut">
              <a:rPr lang="tr-TR" smtClean="0"/>
              <a:t>1.04.2021</a:t>
            </a:fld>
            <a:endParaRPr lang="tr-TR"/>
          </a:p>
        </p:txBody>
      </p:sp>
      <p:sp>
        <p:nvSpPr>
          <p:cNvPr id="6" name="Alt Bilgi Yer Tutucusu 5">
            <a:extLst>
              <a:ext uri="{FF2B5EF4-FFF2-40B4-BE49-F238E27FC236}">
                <a16:creationId xmlns:a16="http://schemas.microsoft.com/office/drawing/2014/main" id="{F31014E3-4ED9-9C44-824E-86A8ECF0701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91F91DE-D32D-794B-A085-DB3C394E4ECF}"/>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350554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AEC678-0DD6-1F4D-874A-FB0485855EE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1B70C02-E876-0647-B6D8-3D059E3698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7B8DF1FE-C392-AE48-96FC-12A2105AC27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0CADABAE-1DB5-DA46-9C05-6DCFD58D4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ECBDB43-1678-D24D-8963-E80B29A0375A}"/>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E5C1C63A-A9BB-B442-8711-679FCE328EF3}"/>
              </a:ext>
            </a:extLst>
          </p:cNvPr>
          <p:cNvSpPr>
            <a:spLocks noGrp="1"/>
          </p:cNvSpPr>
          <p:nvPr>
            <p:ph type="dt" sz="half" idx="10"/>
          </p:nvPr>
        </p:nvSpPr>
        <p:spPr/>
        <p:txBody>
          <a:bodyPr/>
          <a:lstStyle/>
          <a:p>
            <a:fld id="{C7CD075E-EA7C-3540-893F-9AC897647925}" type="datetimeFigureOut">
              <a:rPr lang="tr-TR" smtClean="0"/>
              <a:t>1.04.2021</a:t>
            </a:fld>
            <a:endParaRPr lang="tr-TR"/>
          </a:p>
        </p:txBody>
      </p:sp>
      <p:sp>
        <p:nvSpPr>
          <p:cNvPr id="8" name="Alt Bilgi Yer Tutucusu 7">
            <a:extLst>
              <a:ext uri="{FF2B5EF4-FFF2-40B4-BE49-F238E27FC236}">
                <a16:creationId xmlns:a16="http://schemas.microsoft.com/office/drawing/2014/main" id="{10EDC5D3-E8EE-A74F-88AB-285BDC23998C}"/>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E490F380-BAAB-F24D-A447-93AF0008BBCD}"/>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2212105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1593CE-FC56-2A49-AFF3-B641EAB59B71}"/>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47AA636C-5CA2-EE46-9BF9-5C8FFB7F7785}"/>
              </a:ext>
            </a:extLst>
          </p:cNvPr>
          <p:cNvSpPr>
            <a:spLocks noGrp="1"/>
          </p:cNvSpPr>
          <p:nvPr>
            <p:ph type="dt" sz="half" idx="10"/>
          </p:nvPr>
        </p:nvSpPr>
        <p:spPr/>
        <p:txBody>
          <a:bodyPr/>
          <a:lstStyle/>
          <a:p>
            <a:fld id="{C7CD075E-EA7C-3540-893F-9AC897647925}" type="datetimeFigureOut">
              <a:rPr lang="tr-TR" smtClean="0"/>
              <a:t>1.04.2021</a:t>
            </a:fld>
            <a:endParaRPr lang="tr-TR"/>
          </a:p>
        </p:txBody>
      </p:sp>
      <p:sp>
        <p:nvSpPr>
          <p:cNvPr id="4" name="Alt Bilgi Yer Tutucusu 3">
            <a:extLst>
              <a:ext uri="{FF2B5EF4-FFF2-40B4-BE49-F238E27FC236}">
                <a16:creationId xmlns:a16="http://schemas.microsoft.com/office/drawing/2014/main" id="{4199C03F-16ED-4F4E-AF9C-DDA92451154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DF0C1DDC-9514-0C41-9D18-DB41D2E303B0}"/>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980676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93BF4A06-681C-A74C-8C79-31275C5AA395}"/>
              </a:ext>
            </a:extLst>
          </p:cNvPr>
          <p:cNvSpPr>
            <a:spLocks noGrp="1"/>
          </p:cNvSpPr>
          <p:nvPr>
            <p:ph type="dt" sz="half" idx="10"/>
          </p:nvPr>
        </p:nvSpPr>
        <p:spPr/>
        <p:txBody>
          <a:bodyPr/>
          <a:lstStyle/>
          <a:p>
            <a:fld id="{C7CD075E-EA7C-3540-893F-9AC897647925}" type="datetimeFigureOut">
              <a:rPr lang="tr-TR" smtClean="0"/>
              <a:t>1.04.2021</a:t>
            </a:fld>
            <a:endParaRPr lang="tr-TR"/>
          </a:p>
        </p:txBody>
      </p:sp>
      <p:sp>
        <p:nvSpPr>
          <p:cNvPr id="3" name="Alt Bilgi Yer Tutucusu 2">
            <a:extLst>
              <a:ext uri="{FF2B5EF4-FFF2-40B4-BE49-F238E27FC236}">
                <a16:creationId xmlns:a16="http://schemas.microsoft.com/office/drawing/2014/main" id="{D45221C1-9312-9D4D-A12C-FFFD4BAF4AAF}"/>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90776EBF-51B4-AD42-9FD0-ABFACB529717}"/>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4025931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BE5F9A-F3A2-794E-AF86-A1878DF5A68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37F9E23-09F8-DF4D-99E8-711FAB6D27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2592F235-9080-7346-A1F1-8432499457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9EC98DF-A570-F246-A588-3ED6B05C45EE}"/>
              </a:ext>
            </a:extLst>
          </p:cNvPr>
          <p:cNvSpPr>
            <a:spLocks noGrp="1"/>
          </p:cNvSpPr>
          <p:nvPr>
            <p:ph type="dt" sz="half" idx="10"/>
          </p:nvPr>
        </p:nvSpPr>
        <p:spPr/>
        <p:txBody>
          <a:bodyPr/>
          <a:lstStyle/>
          <a:p>
            <a:fld id="{C7CD075E-EA7C-3540-893F-9AC897647925}" type="datetimeFigureOut">
              <a:rPr lang="tr-TR" smtClean="0"/>
              <a:t>1.04.2021</a:t>
            </a:fld>
            <a:endParaRPr lang="tr-TR"/>
          </a:p>
        </p:txBody>
      </p:sp>
      <p:sp>
        <p:nvSpPr>
          <p:cNvPr id="6" name="Alt Bilgi Yer Tutucusu 5">
            <a:extLst>
              <a:ext uri="{FF2B5EF4-FFF2-40B4-BE49-F238E27FC236}">
                <a16:creationId xmlns:a16="http://schemas.microsoft.com/office/drawing/2014/main" id="{495F4E80-2285-4248-931D-68946CF7330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94AB782-AD24-BB4D-BF0F-7ADA777D5461}"/>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24062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881E3C-7612-B649-9EA3-A7771DD3170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67F286E-1583-214C-8E1E-BC55CCBB95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447DA2E3-21AA-F34A-85AF-405A7B5CC9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75DCF5D-1F28-BC43-B510-A4E29CAEA061}"/>
              </a:ext>
            </a:extLst>
          </p:cNvPr>
          <p:cNvSpPr>
            <a:spLocks noGrp="1"/>
          </p:cNvSpPr>
          <p:nvPr>
            <p:ph type="dt" sz="half" idx="10"/>
          </p:nvPr>
        </p:nvSpPr>
        <p:spPr/>
        <p:txBody>
          <a:bodyPr/>
          <a:lstStyle/>
          <a:p>
            <a:fld id="{C7CD075E-EA7C-3540-893F-9AC897647925}" type="datetimeFigureOut">
              <a:rPr lang="tr-TR" smtClean="0"/>
              <a:t>1.04.2021</a:t>
            </a:fld>
            <a:endParaRPr lang="tr-TR"/>
          </a:p>
        </p:txBody>
      </p:sp>
      <p:sp>
        <p:nvSpPr>
          <p:cNvPr id="6" name="Alt Bilgi Yer Tutucusu 5">
            <a:extLst>
              <a:ext uri="{FF2B5EF4-FFF2-40B4-BE49-F238E27FC236}">
                <a16:creationId xmlns:a16="http://schemas.microsoft.com/office/drawing/2014/main" id="{DD7C5433-1AF8-704D-858D-8C857DB5645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23835E5-DC8D-B84D-BAD0-2BDADE355CBC}"/>
              </a:ext>
            </a:extLst>
          </p:cNvPr>
          <p:cNvSpPr>
            <a:spLocks noGrp="1"/>
          </p:cNvSpPr>
          <p:nvPr>
            <p:ph type="sldNum" sz="quarter" idx="12"/>
          </p:nvPr>
        </p:nvSpPr>
        <p:spPr/>
        <p:txBody>
          <a:bodyPr/>
          <a:lstStyle/>
          <a:p>
            <a:fld id="{CB7BFDD0-4C35-864B-8D8C-664F438EC6FA}" type="slidenum">
              <a:rPr lang="tr-TR" smtClean="0"/>
              <a:t>‹#›</a:t>
            </a:fld>
            <a:endParaRPr lang="tr-TR"/>
          </a:p>
        </p:txBody>
      </p:sp>
    </p:spTree>
    <p:extLst>
      <p:ext uri="{BB962C8B-B14F-4D97-AF65-F5344CB8AC3E}">
        <p14:creationId xmlns:p14="http://schemas.microsoft.com/office/powerpoint/2010/main" val="2046948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612E6A27-5C3D-8643-A0D3-87ECB1CD71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8B409C8-6401-E643-B3EE-777297EF1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9984174-25DF-F14C-AF46-EB82CB3A9C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D075E-EA7C-3540-893F-9AC897647925}" type="datetimeFigureOut">
              <a:rPr lang="tr-TR" smtClean="0"/>
              <a:t>1.04.2021</a:t>
            </a:fld>
            <a:endParaRPr lang="tr-TR"/>
          </a:p>
        </p:txBody>
      </p:sp>
      <p:sp>
        <p:nvSpPr>
          <p:cNvPr id="5" name="Alt Bilgi Yer Tutucusu 4">
            <a:extLst>
              <a:ext uri="{FF2B5EF4-FFF2-40B4-BE49-F238E27FC236}">
                <a16:creationId xmlns:a16="http://schemas.microsoft.com/office/drawing/2014/main" id="{B354205C-1F94-B746-BF6C-53C0BE8E7B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13CDCC8-3048-5A4C-A062-ECDAB9D6E5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BFDD0-4C35-864B-8D8C-664F438EC6FA}" type="slidenum">
              <a:rPr lang="tr-TR" smtClean="0"/>
              <a:t>‹#›</a:t>
            </a:fld>
            <a:endParaRPr lang="tr-TR"/>
          </a:p>
        </p:txBody>
      </p:sp>
    </p:spTree>
    <p:extLst>
      <p:ext uri="{BB962C8B-B14F-4D97-AF65-F5344CB8AC3E}">
        <p14:creationId xmlns:p14="http://schemas.microsoft.com/office/powerpoint/2010/main" val="2632277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73.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639CFA-220E-A94D-B5DA-AADDA1676BE1}"/>
              </a:ext>
            </a:extLst>
          </p:cNvPr>
          <p:cNvSpPr>
            <a:spLocks noGrp="1"/>
          </p:cNvSpPr>
          <p:nvPr>
            <p:ph type="ctrTitle"/>
          </p:nvPr>
        </p:nvSpPr>
        <p:spPr/>
        <p:txBody>
          <a:bodyPr/>
          <a:lstStyle/>
          <a:p>
            <a:r>
              <a:rPr lang="tr-TR" b="1" dirty="0">
                <a:solidFill>
                  <a:srgbClr val="FF0000"/>
                </a:solidFill>
              </a:rPr>
              <a:t>Karbon </a:t>
            </a:r>
            <a:r>
              <a:rPr lang="tr-TR" b="1" dirty="0" err="1">
                <a:solidFill>
                  <a:srgbClr val="FF0000"/>
                </a:solidFill>
              </a:rPr>
              <a:t>Nanotüplerin</a:t>
            </a:r>
            <a:r>
              <a:rPr lang="tr-TR" b="1" dirty="0">
                <a:solidFill>
                  <a:srgbClr val="FF0000"/>
                </a:solidFill>
              </a:rPr>
              <a:t> Tıpta Uygulamaları</a:t>
            </a:r>
          </a:p>
        </p:txBody>
      </p:sp>
      <p:sp>
        <p:nvSpPr>
          <p:cNvPr id="3" name="Alt Başlık 2">
            <a:extLst>
              <a:ext uri="{FF2B5EF4-FFF2-40B4-BE49-F238E27FC236}">
                <a16:creationId xmlns:a16="http://schemas.microsoft.com/office/drawing/2014/main" id="{BDEC000C-CFB9-FB42-B529-F72B88E861E3}"/>
              </a:ext>
            </a:extLst>
          </p:cNvPr>
          <p:cNvSpPr>
            <a:spLocks noGrp="1"/>
          </p:cNvSpPr>
          <p:nvPr>
            <p:ph type="subTitle" idx="1"/>
          </p:nvPr>
        </p:nvSpPr>
        <p:spPr>
          <a:xfrm>
            <a:off x="2507673" y="4190712"/>
            <a:ext cx="9144000" cy="1655762"/>
          </a:xfrm>
        </p:spPr>
        <p:txBody>
          <a:bodyPr>
            <a:normAutofit/>
          </a:bodyPr>
          <a:lstStyle/>
          <a:p>
            <a:r>
              <a:rPr lang="tr-TR" sz="2800" b="1" dirty="0">
                <a:solidFill>
                  <a:srgbClr val="7030A0"/>
                </a:solidFill>
              </a:rPr>
              <a:t>Doç. Dr. Emrah Şefik </a:t>
            </a:r>
            <a:r>
              <a:rPr lang="tr-TR" sz="2800" b="1" dirty="0" err="1">
                <a:solidFill>
                  <a:srgbClr val="7030A0"/>
                </a:solidFill>
              </a:rPr>
              <a:t>Abamor</a:t>
            </a:r>
            <a:endParaRPr lang="tr-TR" sz="2800" b="1" dirty="0">
              <a:solidFill>
                <a:srgbClr val="7030A0"/>
              </a:solidFill>
            </a:endParaRPr>
          </a:p>
        </p:txBody>
      </p:sp>
    </p:spTree>
    <p:extLst>
      <p:ext uri="{BB962C8B-B14F-4D97-AF65-F5344CB8AC3E}">
        <p14:creationId xmlns:p14="http://schemas.microsoft.com/office/powerpoint/2010/main" val="824917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23DC5C05-0C74-C742-9DF4-F0E20494E66F}"/>
              </a:ext>
            </a:extLst>
          </p:cNvPr>
          <p:cNvSpPr>
            <a:spLocks noGrp="1"/>
          </p:cNvSpPr>
          <p:nvPr>
            <p:ph type="title"/>
          </p:nvPr>
        </p:nvSpPr>
        <p:spPr>
          <a:xfrm>
            <a:off x="956826" y="1112969"/>
            <a:ext cx="3937298" cy="4166010"/>
          </a:xfrm>
        </p:spPr>
        <p:txBody>
          <a:bodyPr>
            <a:normAutofit/>
          </a:bodyPr>
          <a:lstStyle/>
          <a:p>
            <a:r>
              <a:rPr lang="tr-TR" b="1">
                <a:solidFill>
                  <a:srgbClr val="FFFFFF"/>
                </a:solidFill>
              </a:rPr>
              <a:t>Karbon Nanotüpler</a:t>
            </a:r>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EF7B5C5D-7452-1644-ADF8-D4E8A7BC8738}"/>
              </a:ext>
            </a:extLst>
          </p:cNvPr>
          <p:cNvSpPr>
            <a:spLocks noGrp="1"/>
          </p:cNvSpPr>
          <p:nvPr>
            <p:ph idx="1"/>
          </p:nvPr>
        </p:nvSpPr>
        <p:spPr>
          <a:xfrm>
            <a:off x="6151418" y="1369405"/>
            <a:ext cx="5257799" cy="4889350"/>
          </a:xfrm>
        </p:spPr>
        <p:txBody>
          <a:bodyPr anchor="t">
            <a:normAutofit/>
          </a:bodyPr>
          <a:lstStyle/>
          <a:p>
            <a:r>
              <a:rPr lang="tr-TR" sz="3200" dirty="0"/>
              <a:t>Yapısına </a:t>
            </a:r>
            <a:r>
              <a:rPr lang="tr-TR" sz="3200" dirty="0" err="1"/>
              <a:t>göre</a:t>
            </a:r>
            <a:r>
              <a:rPr lang="tr-TR" sz="3200" dirty="0"/>
              <a:t> 3 tip karbon </a:t>
            </a:r>
            <a:r>
              <a:rPr lang="tr-TR" sz="3200" dirty="0" err="1"/>
              <a:t>nanotüp</a:t>
            </a:r>
            <a:r>
              <a:rPr lang="tr-TR" sz="3200" dirty="0"/>
              <a:t> vardır: </a:t>
            </a:r>
          </a:p>
          <a:p>
            <a:pPr marL="514350" indent="-514350">
              <a:buAutoNum type="arabicPeriod"/>
            </a:pPr>
            <a:r>
              <a:rPr lang="tr-TR" sz="3200" dirty="0" err="1"/>
              <a:t>Zig-zag</a:t>
            </a:r>
            <a:r>
              <a:rPr lang="tr-TR" sz="3200" dirty="0"/>
              <a:t> </a:t>
            </a:r>
          </a:p>
          <a:p>
            <a:pPr marL="514350" indent="-514350">
              <a:buAutoNum type="arabicPeriod"/>
            </a:pPr>
            <a:r>
              <a:rPr lang="tr-TR" sz="3200" dirty="0"/>
              <a:t>Koltuk</a:t>
            </a:r>
          </a:p>
          <a:p>
            <a:pPr marL="514350" indent="-514350">
              <a:buAutoNum type="arabicPeriod"/>
            </a:pPr>
            <a:r>
              <a:rPr lang="tr-TR" sz="3200" dirty="0" err="1"/>
              <a:t>Kiral</a:t>
            </a:r>
            <a:endParaRPr lang="tr-TR" sz="3200" dirty="0"/>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1706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2BECD12-E64E-5E4C-87B7-358DB379B612}"/>
              </a:ext>
            </a:extLst>
          </p:cNvPr>
          <p:cNvSpPr>
            <a:spLocks noGrp="1"/>
          </p:cNvSpPr>
          <p:nvPr>
            <p:ph idx="1"/>
          </p:nvPr>
        </p:nvSpPr>
        <p:spPr/>
        <p:txBody>
          <a:bodyPr/>
          <a:lstStyle/>
          <a:p>
            <a:pPr algn="just">
              <a:lnSpc>
                <a:spcPct val="150000"/>
              </a:lnSpc>
            </a:pPr>
            <a:r>
              <a:rPr lang="tr-TR" dirty="0" err="1"/>
              <a:t>Zigzag</a:t>
            </a:r>
            <a:r>
              <a:rPr lang="tr-TR" dirty="0"/>
              <a:t> </a:t>
            </a:r>
            <a:r>
              <a:rPr lang="tr-TR" dirty="0" err="1"/>
              <a:t>nanotüpler</a:t>
            </a:r>
            <a:r>
              <a:rPr lang="tr-TR" dirty="0"/>
              <a:t> (n,0) formunda </a:t>
            </a:r>
            <a:r>
              <a:rPr lang="tr-TR" dirty="0" err="1"/>
              <a:t>kiral</a:t>
            </a:r>
            <a:r>
              <a:rPr lang="tr-TR" dirty="0"/>
              <a:t> </a:t>
            </a:r>
            <a:r>
              <a:rPr lang="tr-TR" dirty="0" err="1"/>
              <a:t>vektörlere</a:t>
            </a:r>
            <a:r>
              <a:rPr lang="tr-TR" dirty="0"/>
              <a:t> sahip olup bu </a:t>
            </a:r>
            <a:r>
              <a:rPr lang="tr-TR" dirty="0" err="1"/>
              <a:t>yüzden</a:t>
            </a:r>
            <a:r>
              <a:rPr lang="tr-TR" dirty="0"/>
              <a:t> </a:t>
            </a:r>
            <a:r>
              <a:rPr lang="tr-TR" dirty="0" err="1"/>
              <a:t>örgu</a:t>
            </a:r>
            <a:r>
              <a:rPr lang="tr-TR" dirty="0"/>
              <a:t>̈ yapı </a:t>
            </a:r>
            <a:r>
              <a:rPr lang="tr-TR" dirty="0" err="1"/>
              <a:t>hücreleri</a:t>
            </a:r>
            <a:r>
              <a:rPr lang="tr-TR" dirty="0"/>
              <a:t> </a:t>
            </a:r>
            <a:r>
              <a:rPr lang="tr-TR" dirty="0" err="1"/>
              <a:t>nanotüp</a:t>
            </a:r>
            <a:r>
              <a:rPr lang="tr-TR" dirty="0"/>
              <a:t> eksenine diktir. </a:t>
            </a:r>
          </a:p>
          <a:p>
            <a:pPr algn="just">
              <a:lnSpc>
                <a:spcPct val="150000"/>
              </a:lnSpc>
            </a:pPr>
            <a:r>
              <a:rPr lang="tr-TR" dirty="0"/>
              <a:t>Koltuk </a:t>
            </a:r>
            <a:r>
              <a:rPr lang="tr-TR" dirty="0" err="1"/>
              <a:t>nanotüpler</a:t>
            </a:r>
            <a:r>
              <a:rPr lang="tr-TR" dirty="0"/>
              <a:t> (</a:t>
            </a:r>
            <a:r>
              <a:rPr lang="tr-TR" dirty="0" err="1"/>
              <a:t>n,n</a:t>
            </a:r>
            <a:r>
              <a:rPr lang="tr-TR" dirty="0"/>
              <a:t>) </a:t>
            </a:r>
            <a:r>
              <a:rPr lang="tr-TR" dirty="0" err="1"/>
              <a:t>kiral</a:t>
            </a:r>
            <a:r>
              <a:rPr lang="tr-TR" dirty="0"/>
              <a:t> </a:t>
            </a:r>
            <a:r>
              <a:rPr lang="tr-TR" dirty="0" err="1"/>
              <a:t>vektörlere</a:t>
            </a:r>
            <a:r>
              <a:rPr lang="tr-TR" dirty="0"/>
              <a:t> sahiptir ve </a:t>
            </a:r>
            <a:r>
              <a:rPr lang="tr-TR" dirty="0" err="1"/>
              <a:t>bağlar</a:t>
            </a:r>
            <a:r>
              <a:rPr lang="tr-TR" dirty="0"/>
              <a:t> </a:t>
            </a:r>
            <a:r>
              <a:rPr lang="tr-TR" dirty="0" err="1"/>
              <a:t>nanotüp</a:t>
            </a:r>
            <a:r>
              <a:rPr lang="tr-TR" dirty="0"/>
              <a:t> eksenine dik </a:t>
            </a:r>
            <a:r>
              <a:rPr lang="tr-TR" dirty="0" err="1"/>
              <a:t>biçimde</a:t>
            </a:r>
            <a:r>
              <a:rPr lang="tr-TR" dirty="0"/>
              <a:t> uzanır. </a:t>
            </a:r>
          </a:p>
          <a:p>
            <a:endParaRPr lang="tr-TR" dirty="0"/>
          </a:p>
        </p:txBody>
      </p:sp>
      <p:sp>
        <p:nvSpPr>
          <p:cNvPr id="4" name="Başlık 1">
            <a:extLst>
              <a:ext uri="{FF2B5EF4-FFF2-40B4-BE49-F238E27FC236}">
                <a16:creationId xmlns:a16="http://schemas.microsoft.com/office/drawing/2014/main" id="{40A38FFF-F57E-0B4C-A023-C2F91DB797EA}"/>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Tree>
    <p:extLst>
      <p:ext uri="{BB962C8B-B14F-4D97-AF65-F5344CB8AC3E}">
        <p14:creationId xmlns:p14="http://schemas.microsoft.com/office/powerpoint/2010/main" val="3078631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4D27547-8093-4E4E-A507-F60E8B78B0A0}"/>
              </a:ext>
            </a:extLst>
          </p:cNvPr>
          <p:cNvSpPr>
            <a:spLocks noGrp="1"/>
          </p:cNvSpPr>
          <p:nvPr>
            <p:ph idx="1"/>
          </p:nvPr>
        </p:nvSpPr>
        <p:spPr/>
        <p:txBody>
          <a:bodyPr/>
          <a:lstStyle/>
          <a:p>
            <a:r>
              <a:rPr lang="tr-TR" dirty="0"/>
              <a:t>0 ile 30° arasında </a:t>
            </a:r>
            <a:r>
              <a:rPr lang="tr-TR" dirty="0" err="1"/>
              <a:t>kiral</a:t>
            </a:r>
            <a:r>
              <a:rPr lang="tr-TR" dirty="0"/>
              <a:t> </a:t>
            </a:r>
            <a:r>
              <a:rPr lang="tr-TR" dirty="0" err="1"/>
              <a:t>açılara</a:t>
            </a:r>
            <a:r>
              <a:rPr lang="tr-TR" dirty="0"/>
              <a:t> sahip </a:t>
            </a:r>
            <a:r>
              <a:rPr lang="tr-TR" dirty="0" err="1"/>
              <a:t>tüm</a:t>
            </a:r>
            <a:r>
              <a:rPr lang="tr-TR" dirty="0"/>
              <a:t> </a:t>
            </a:r>
            <a:r>
              <a:rPr lang="tr-TR" dirty="0" err="1"/>
              <a:t>diğer</a:t>
            </a:r>
            <a:r>
              <a:rPr lang="tr-TR" dirty="0"/>
              <a:t> </a:t>
            </a:r>
            <a:r>
              <a:rPr lang="tr-TR" dirty="0" err="1"/>
              <a:t>nanotüpler</a:t>
            </a:r>
            <a:r>
              <a:rPr lang="tr-TR" dirty="0"/>
              <a:t> </a:t>
            </a:r>
            <a:r>
              <a:rPr lang="tr-TR" dirty="0" err="1"/>
              <a:t>kiral</a:t>
            </a:r>
            <a:r>
              <a:rPr lang="tr-TR" dirty="0"/>
              <a:t> </a:t>
            </a:r>
            <a:r>
              <a:rPr lang="tr-TR" dirty="0" err="1"/>
              <a:t>nanotüpler</a:t>
            </a:r>
            <a:r>
              <a:rPr lang="tr-TR" dirty="0"/>
              <a:t> olarak adlandırılır </a:t>
            </a:r>
          </a:p>
          <a:p>
            <a:endParaRPr lang="tr-TR" dirty="0"/>
          </a:p>
          <a:p>
            <a:endParaRPr lang="tr-TR" dirty="0"/>
          </a:p>
        </p:txBody>
      </p:sp>
      <p:pic>
        <p:nvPicPr>
          <p:cNvPr id="5" name="Resim 4" descr="ekran görüntüsü içeren bir resim&#10;&#10;Açıklama otomatik olarak oluşturuldu">
            <a:extLst>
              <a:ext uri="{FF2B5EF4-FFF2-40B4-BE49-F238E27FC236}">
                <a16:creationId xmlns:a16="http://schemas.microsoft.com/office/drawing/2014/main" id="{DEDB02B5-F3DE-2C42-A8F9-865E0608243C}"/>
              </a:ext>
            </a:extLst>
          </p:cNvPr>
          <p:cNvPicPr>
            <a:picLocks noChangeAspect="1"/>
          </p:cNvPicPr>
          <p:nvPr/>
        </p:nvPicPr>
        <p:blipFill>
          <a:blip r:embed="rId2"/>
          <a:stretch>
            <a:fillRect/>
          </a:stretch>
        </p:blipFill>
        <p:spPr>
          <a:xfrm>
            <a:off x="755650" y="2781300"/>
            <a:ext cx="10680700" cy="4076700"/>
          </a:xfrm>
          <a:prstGeom prst="rect">
            <a:avLst/>
          </a:prstGeom>
        </p:spPr>
      </p:pic>
      <p:sp>
        <p:nvSpPr>
          <p:cNvPr id="6" name="Başlık 1">
            <a:extLst>
              <a:ext uri="{FF2B5EF4-FFF2-40B4-BE49-F238E27FC236}">
                <a16:creationId xmlns:a16="http://schemas.microsoft.com/office/drawing/2014/main" id="{B5BF2B2D-6FE5-5842-BF67-F9A1FAEB6F2B}"/>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Tree>
    <p:extLst>
      <p:ext uri="{BB962C8B-B14F-4D97-AF65-F5344CB8AC3E}">
        <p14:creationId xmlns:p14="http://schemas.microsoft.com/office/powerpoint/2010/main" val="2996483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FFBFCD29-BDD1-EE42-A5D2-A7C7299CD434}"/>
              </a:ext>
            </a:extLst>
          </p:cNvPr>
          <p:cNvPicPr>
            <a:picLocks noChangeAspect="1"/>
          </p:cNvPicPr>
          <p:nvPr/>
        </p:nvPicPr>
        <p:blipFill>
          <a:blip r:embed="rId2"/>
          <a:stretch>
            <a:fillRect/>
          </a:stretch>
        </p:blipFill>
        <p:spPr>
          <a:xfrm>
            <a:off x="1041445" y="0"/>
            <a:ext cx="10109109" cy="6858000"/>
          </a:xfrm>
          <a:prstGeom prst="rect">
            <a:avLst/>
          </a:prstGeom>
        </p:spPr>
      </p:pic>
    </p:spTree>
    <p:extLst>
      <p:ext uri="{BB962C8B-B14F-4D97-AF65-F5344CB8AC3E}">
        <p14:creationId xmlns:p14="http://schemas.microsoft.com/office/powerpoint/2010/main" val="1135914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74D48D45-78FE-A641-B08B-F283F2F7A18F}"/>
              </a:ext>
            </a:extLst>
          </p:cNvPr>
          <p:cNvPicPr>
            <a:picLocks noChangeAspect="1"/>
          </p:cNvPicPr>
          <p:nvPr/>
        </p:nvPicPr>
        <p:blipFill>
          <a:blip r:embed="rId2"/>
          <a:stretch>
            <a:fillRect/>
          </a:stretch>
        </p:blipFill>
        <p:spPr>
          <a:xfrm>
            <a:off x="643467" y="1043517"/>
            <a:ext cx="10905066" cy="4770966"/>
          </a:xfrm>
          <a:prstGeom prst="rect">
            <a:avLst/>
          </a:prstGeom>
        </p:spPr>
      </p:pic>
    </p:spTree>
    <p:extLst>
      <p:ext uri="{BB962C8B-B14F-4D97-AF65-F5344CB8AC3E}">
        <p14:creationId xmlns:p14="http://schemas.microsoft.com/office/powerpoint/2010/main" val="3988256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52A75E1-0CEB-C54D-9131-445DDD62C56E}"/>
              </a:ext>
            </a:extLst>
          </p:cNvPr>
          <p:cNvSpPr>
            <a:spLocks noGrp="1"/>
          </p:cNvSpPr>
          <p:nvPr>
            <p:ph type="title"/>
          </p:nvPr>
        </p:nvSpPr>
        <p:spPr>
          <a:xfrm>
            <a:off x="956826" y="1112969"/>
            <a:ext cx="3937298" cy="4166010"/>
          </a:xfrm>
        </p:spPr>
        <p:txBody>
          <a:bodyPr>
            <a:normAutofit/>
          </a:bodyPr>
          <a:lstStyle/>
          <a:p>
            <a:r>
              <a:rPr lang="tr-TR" dirty="0">
                <a:solidFill>
                  <a:srgbClr val="FFFFFF"/>
                </a:solidFill>
              </a:rPr>
              <a:t>Karbon </a:t>
            </a:r>
            <a:r>
              <a:rPr lang="tr-TR" dirty="0" err="1">
                <a:solidFill>
                  <a:srgbClr val="FFFFFF"/>
                </a:solidFill>
              </a:rPr>
              <a:t>Nanotüpleri</a:t>
            </a:r>
            <a:endParaRPr lang="tr-TR" dirty="0">
              <a:solidFill>
                <a:srgbClr val="FFFFFF"/>
              </a:solidFill>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698FB0E2-5CE8-224E-B7A6-B2B892185F72}"/>
              </a:ext>
            </a:extLst>
          </p:cNvPr>
          <p:cNvSpPr>
            <a:spLocks noGrp="1"/>
          </p:cNvSpPr>
          <p:nvPr>
            <p:ph idx="1"/>
          </p:nvPr>
        </p:nvSpPr>
        <p:spPr>
          <a:xfrm>
            <a:off x="6096000" y="1112969"/>
            <a:ext cx="5257799" cy="4889350"/>
          </a:xfrm>
        </p:spPr>
        <p:txBody>
          <a:bodyPr anchor="t">
            <a:normAutofit/>
          </a:bodyPr>
          <a:lstStyle/>
          <a:p>
            <a:pPr algn="just"/>
            <a:r>
              <a:rPr lang="tr-TR" sz="2600" dirty="0" err="1"/>
              <a:t>Çok</a:t>
            </a:r>
            <a:r>
              <a:rPr lang="tr-TR" sz="2600" dirty="0"/>
              <a:t> hafif olması, </a:t>
            </a:r>
            <a:r>
              <a:rPr lang="tr-TR" sz="2600" dirty="0" err="1"/>
              <a:t>yüksek</a:t>
            </a:r>
            <a:r>
              <a:rPr lang="tr-TR" sz="2600" dirty="0"/>
              <a:t> elastiklik </a:t>
            </a:r>
            <a:r>
              <a:rPr lang="tr-TR" sz="2600" dirty="0" err="1"/>
              <a:t>modülüne</a:t>
            </a:r>
            <a:r>
              <a:rPr lang="tr-TR" sz="2600" dirty="0"/>
              <a:t> sahip olması ve bilinen en dayanıklı fiber olması ihtimalleri, Karbon </a:t>
            </a:r>
            <a:r>
              <a:rPr lang="tr-TR" sz="2600" dirty="0" err="1"/>
              <a:t>Nano</a:t>
            </a:r>
            <a:r>
              <a:rPr lang="tr-TR" sz="2600" dirty="0"/>
              <a:t> </a:t>
            </a:r>
            <a:r>
              <a:rPr lang="tr-TR" sz="2600" dirty="0" err="1"/>
              <a:t>Tüplerin</a:t>
            </a:r>
            <a:r>
              <a:rPr lang="tr-TR" sz="2600" dirty="0"/>
              <a:t> en </a:t>
            </a:r>
            <a:r>
              <a:rPr lang="tr-TR" sz="2600" dirty="0" err="1"/>
              <a:t>önemli</a:t>
            </a:r>
            <a:r>
              <a:rPr lang="tr-TR" sz="2600" dirty="0"/>
              <a:t> </a:t>
            </a:r>
            <a:r>
              <a:rPr lang="tr-TR" sz="2600" dirty="0" err="1"/>
              <a:t>özelliklerindendir</a:t>
            </a:r>
            <a:r>
              <a:rPr lang="tr-TR" sz="2600" dirty="0"/>
              <a:t>. Deneysel bazı </a:t>
            </a:r>
            <a:r>
              <a:rPr lang="tr-TR" sz="2600" dirty="0" err="1"/>
              <a:t>çalışmalar</a:t>
            </a:r>
            <a:r>
              <a:rPr lang="tr-TR" sz="2600" dirty="0"/>
              <a:t> sonucu </a:t>
            </a:r>
            <a:r>
              <a:rPr lang="tr-TR" sz="2600" dirty="0" err="1"/>
              <a:t>çok</a:t>
            </a:r>
            <a:r>
              <a:rPr lang="tr-TR" sz="2600" dirty="0"/>
              <a:t> cidarlı </a:t>
            </a:r>
            <a:r>
              <a:rPr lang="tr-TR" sz="2600" dirty="0" err="1"/>
              <a:t>KNT’lerin</a:t>
            </a:r>
            <a:r>
              <a:rPr lang="tr-TR" sz="2600" dirty="0"/>
              <a:t> 1-1.8 </a:t>
            </a:r>
            <a:r>
              <a:rPr lang="tr-TR" sz="2600" dirty="0" err="1"/>
              <a:t>TPa</a:t>
            </a:r>
            <a:r>
              <a:rPr lang="tr-TR" sz="2600" dirty="0"/>
              <a:t> arasında elastiklik </a:t>
            </a:r>
            <a:r>
              <a:rPr lang="tr-TR" sz="2600" dirty="0" err="1"/>
              <a:t>modülüne</a:t>
            </a:r>
            <a:r>
              <a:rPr lang="tr-TR" sz="2600" dirty="0"/>
              <a:t> ve TEM-esaslı </a:t>
            </a:r>
            <a:r>
              <a:rPr lang="tr-TR" sz="2600" dirty="0" err="1"/>
              <a:t>çekme</a:t>
            </a:r>
            <a:r>
              <a:rPr lang="tr-TR" sz="2600" dirty="0"/>
              <a:t> ve </a:t>
            </a:r>
            <a:r>
              <a:rPr lang="tr-TR" sz="2600" dirty="0" err="1"/>
              <a:t>eğme</a:t>
            </a:r>
            <a:r>
              <a:rPr lang="tr-TR" sz="2600" dirty="0"/>
              <a:t> testleriyle de 0.8-150 </a:t>
            </a:r>
            <a:r>
              <a:rPr lang="tr-TR" sz="2600" dirty="0" err="1"/>
              <a:t>GPa</a:t>
            </a:r>
            <a:r>
              <a:rPr lang="tr-TR" sz="2600" dirty="0"/>
              <a:t> arasında </a:t>
            </a:r>
            <a:r>
              <a:rPr lang="tr-TR" sz="2600" dirty="0" err="1"/>
              <a:t>çekme</a:t>
            </a:r>
            <a:r>
              <a:rPr lang="tr-TR" sz="2600" dirty="0"/>
              <a:t> dayanımına sahip </a:t>
            </a:r>
            <a:r>
              <a:rPr lang="tr-TR" sz="2600" dirty="0" err="1"/>
              <a:t>olduğu</a:t>
            </a:r>
            <a:r>
              <a:rPr lang="tr-TR" sz="2600" dirty="0"/>
              <a:t> </a:t>
            </a:r>
            <a:r>
              <a:rPr lang="tr-TR" sz="2600" dirty="0" err="1"/>
              <a:t>anlaşılmaktadır</a:t>
            </a:r>
            <a:r>
              <a:rPr lang="tr-TR" sz="2600" dirty="0"/>
              <a:t>. </a:t>
            </a:r>
          </a:p>
          <a:p>
            <a:endParaRPr lang="tr-TR" sz="26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66268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6330D315-3AC0-8D4E-9185-48573CD92CF5}"/>
              </a:ext>
            </a:extLst>
          </p:cNvPr>
          <p:cNvSpPr>
            <a:spLocks noGrp="1"/>
          </p:cNvSpPr>
          <p:nvPr>
            <p:ph type="title"/>
          </p:nvPr>
        </p:nvSpPr>
        <p:spPr>
          <a:xfrm>
            <a:off x="1016805" y="1345958"/>
            <a:ext cx="4193196" cy="4166085"/>
          </a:xfrm>
        </p:spPr>
        <p:txBody>
          <a:bodyPr>
            <a:normAutofit/>
          </a:bodyPr>
          <a:lstStyle/>
          <a:p>
            <a:r>
              <a:rPr lang="tr-TR" sz="4600" b="1"/>
              <a:t>Karbon Nanotüpler</a:t>
            </a:r>
          </a:p>
        </p:txBody>
      </p:sp>
      <p:grpSp>
        <p:nvGrpSpPr>
          <p:cNvPr id="15" name="Group 14">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6"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çerik Yer Tutucusu 2">
            <a:extLst>
              <a:ext uri="{FF2B5EF4-FFF2-40B4-BE49-F238E27FC236}">
                <a16:creationId xmlns:a16="http://schemas.microsoft.com/office/drawing/2014/main" id="{2905AA58-684A-294D-AA4C-A3F9B3AF82E5}"/>
              </a:ext>
            </a:extLst>
          </p:cNvPr>
          <p:cNvSpPr>
            <a:spLocks noGrp="1"/>
          </p:cNvSpPr>
          <p:nvPr>
            <p:ph idx="1"/>
          </p:nvPr>
        </p:nvSpPr>
        <p:spPr>
          <a:xfrm>
            <a:off x="5928826" y="817742"/>
            <a:ext cx="5369326" cy="5357387"/>
          </a:xfrm>
        </p:spPr>
        <p:txBody>
          <a:bodyPr anchor="ctr">
            <a:normAutofit/>
          </a:bodyPr>
          <a:lstStyle/>
          <a:p>
            <a:pPr algn="just">
              <a:lnSpc>
                <a:spcPct val="150000"/>
              </a:lnSpc>
            </a:pPr>
            <a:r>
              <a:rPr lang="tr-TR" sz="2200" dirty="0" err="1"/>
              <a:t>Çok</a:t>
            </a:r>
            <a:r>
              <a:rPr lang="tr-TR" sz="2200" dirty="0"/>
              <a:t> cidarlı </a:t>
            </a:r>
            <a:r>
              <a:rPr lang="tr-TR" sz="2200" dirty="0" err="1"/>
              <a:t>KNT’lerin</a:t>
            </a:r>
            <a:r>
              <a:rPr lang="tr-TR" sz="2200" dirty="0"/>
              <a:t> </a:t>
            </a:r>
            <a:r>
              <a:rPr lang="tr-TR" sz="2200" dirty="0" err="1"/>
              <a:t>çekme</a:t>
            </a:r>
            <a:r>
              <a:rPr lang="tr-TR" sz="2200" dirty="0"/>
              <a:t> dayanımlarının tek cidarlılardan daha </a:t>
            </a:r>
            <a:r>
              <a:rPr lang="tr-TR" sz="2200" dirty="0" err="1"/>
              <a:t>düşük</a:t>
            </a:r>
            <a:r>
              <a:rPr lang="tr-TR" sz="2200" dirty="0"/>
              <a:t> </a:t>
            </a:r>
            <a:r>
              <a:rPr lang="tr-TR" sz="2200" dirty="0" err="1"/>
              <a:t>olduğu</a:t>
            </a:r>
            <a:r>
              <a:rPr lang="tr-TR" sz="2200" dirty="0"/>
              <a:t> bilinmektedir. Bunun temel sebebi, her bir </a:t>
            </a:r>
            <a:r>
              <a:rPr lang="tr-TR" sz="2200" dirty="0" err="1"/>
              <a:t>nanotüp</a:t>
            </a:r>
            <a:r>
              <a:rPr lang="tr-TR" sz="2200" dirty="0"/>
              <a:t> katmanının </a:t>
            </a:r>
            <a:r>
              <a:rPr lang="tr-TR" sz="2200" dirty="0" err="1"/>
              <a:t>KNT’lerin</a:t>
            </a:r>
            <a:r>
              <a:rPr lang="tr-TR" sz="2200" dirty="0"/>
              <a:t> </a:t>
            </a:r>
            <a:r>
              <a:rPr lang="tr-TR" sz="2200" dirty="0" err="1"/>
              <a:t>sürtünmesize</a:t>
            </a:r>
            <a:r>
              <a:rPr lang="tr-TR" sz="2200" dirty="0"/>
              <a:t> yakın kinetik </a:t>
            </a:r>
            <a:r>
              <a:rPr lang="tr-TR" sz="2200" dirty="0" err="1"/>
              <a:t>özelliklere</a:t>
            </a:r>
            <a:r>
              <a:rPr lang="tr-TR" sz="2200" dirty="0"/>
              <a:t> sahip olmasından dolayı birbiri </a:t>
            </a:r>
            <a:r>
              <a:rPr lang="tr-TR" sz="2200" dirty="0" err="1"/>
              <a:t>üzerinden</a:t>
            </a:r>
            <a:r>
              <a:rPr lang="tr-TR" sz="2200" dirty="0"/>
              <a:t> kayarak sıyrılma (</a:t>
            </a:r>
            <a:r>
              <a:rPr lang="tr-TR" sz="2200" dirty="0" err="1"/>
              <a:t>pull-out</a:t>
            </a:r>
            <a:r>
              <a:rPr lang="tr-TR" sz="2200" dirty="0"/>
              <a:t>) olarak bilinen </a:t>
            </a:r>
            <a:r>
              <a:rPr lang="tr-TR" sz="2200" dirty="0" err="1"/>
              <a:t>özelliğin</a:t>
            </a:r>
            <a:r>
              <a:rPr lang="tr-TR" sz="2200" dirty="0"/>
              <a:t> </a:t>
            </a:r>
            <a:r>
              <a:rPr lang="tr-TR" sz="2200" dirty="0" err="1"/>
              <a:t>görülmesidir</a:t>
            </a:r>
            <a:r>
              <a:rPr lang="tr-TR" sz="2200" dirty="0"/>
              <a:t>.</a:t>
            </a:r>
          </a:p>
        </p:txBody>
      </p:sp>
    </p:spTree>
    <p:extLst>
      <p:ext uri="{BB962C8B-B14F-4D97-AF65-F5344CB8AC3E}">
        <p14:creationId xmlns:p14="http://schemas.microsoft.com/office/powerpoint/2010/main" val="3374822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D246D950-BE42-AE4F-9846-0B03D072E8AB}"/>
              </a:ext>
            </a:extLst>
          </p:cNvPr>
          <p:cNvSpPr>
            <a:spLocks noGrp="1"/>
          </p:cNvSpPr>
          <p:nvPr>
            <p:ph type="title"/>
          </p:nvPr>
        </p:nvSpPr>
        <p:spPr>
          <a:xfrm>
            <a:off x="1166650" y="1332952"/>
            <a:ext cx="3926898" cy="3921176"/>
          </a:xfrm>
        </p:spPr>
        <p:txBody>
          <a:bodyPr anchor="ctr">
            <a:normAutofit/>
          </a:bodyPr>
          <a:lstStyle/>
          <a:p>
            <a:r>
              <a:rPr lang="tr-TR" sz="5400" b="1"/>
              <a:t>Karbon Nanotüpler</a:t>
            </a:r>
          </a:p>
        </p:txBody>
      </p:sp>
      <p:grpSp>
        <p:nvGrpSpPr>
          <p:cNvPr id="17" name="Group 16">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8"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çerik Yer Tutucusu 2">
            <a:extLst>
              <a:ext uri="{FF2B5EF4-FFF2-40B4-BE49-F238E27FC236}">
                <a16:creationId xmlns:a16="http://schemas.microsoft.com/office/drawing/2014/main" id="{5E8C4194-A23E-0D4A-8DF9-01687256DBC1}"/>
              </a:ext>
            </a:extLst>
          </p:cNvPr>
          <p:cNvSpPr>
            <a:spLocks noGrp="1"/>
          </p:cNvSpPr>
          <p:nvPr>
            <p:ph idx="1"/>
          </p:nvPr>
        </p:nvSpPr>
        <p:spPr>
          <a:xfrm>
            <a:off x="6421120" y="499833"/>
            <a:ext cx="5100320" cy="5581226"/>
          </a:xfrm>
        </p:spPr>
        <p:txBody>
          <a:bodyPr anchor="ctr">
            <a:normAutofit lnSpcReduction="10000"/>
          </a:bodyPr>
          <a:lstStyle/>
          <a:p>
            <a:pPr algn="just">
              <a:lnSpc>
                <a:spcPct val="150000"/>
              </a:lnSpc>
            </a:pPr>
            <a:r>
              <a:rPr lang="tr-TR" sz="2200" dirty="0" err="1"/>
              <a:t>Yu</a:t>
            </a:r>
            <a:r>
              <a:rPr lang="tr-TR" sz="2200" dirty="0"/>
              <a:t> ve </a:t>
            </a:r>
            <a:r>
              <a:rPr lang="tr-TR" sz="2200" dirty="0" err="1"/>
              <a:t>arkadaşları</a:t>
            </a:r>
            <a:r>
              <a:rPr lang="tr-TR" sz="2200" dirty="0"/>
              <a:t> tarafından yapılan bir </a:t>
            </a:r>
            <a:r>
              <a:rPr lang="tr-TR" sz="2200" dirty="0" err="1"/>
              <a:t>çalışmada</a:t>
            </a:r>
            <a:r>
              <a:rPr lang="tr-TR" sz="2200" dirty="0"/>
              <a:t> ise tek duvarlı </a:t>
            </a:r>
            <a:r>
              <a:rPr lang="tr-TR" sz="2200" dirty="0" err="1"/>
              <a:t>KNT’lerin</a:t>
            </a:r>
            <a:r>
              <a:rPr lang="tr-TR" sz="2200" dirty="0"/>
              <a:t> </a:t>
            </a:r>
            <a:r>
              <a:rPr lang="tr-TR" sz="2200" dirty="0" err="1"/>
              <a:t>dıs</a:t>
            </a:r>
            <a:r>
              <a:rPr lang="tr-TR" sz="2200" dirty="0"/>
              <a:t>̧ </a:t>
            </a:r>
            <a:r>
              <a:rPr lang="tr-TR" sz="2200" dirty="0" err="1"/>
              <a:t>yüzeylerinde</a:t>
            </a:r>
            <a:r>
              <a:rPr lang="tr-TR" sz="2200" dirty="0"/>
              <a:t> </a:t>
            </a:r>
            <a:r>
              <a:rPr lang="tr-TR" sz="2200" dirty="0" err="1"/>
              <a:t>taşıdığı</a:t>
            </a:r>
            <a:r>
              <a:rPr lang="tr-TR" sz="2200" dirty="0"/>
              <a:t> </a:t>
            </a:r>
            <a:r>
              <a:rPr lang="tr-TR" sz="2200" dirty="0" err="1"/>
              <a:t>yükler</a:t>
            </a:r>
            <a:r>
              <a:rPr lang="tr-TR" sz="2200" dirty="0"/>
              <a:t> vasıtasıyla </a:t>
            </a:r>
            <a:r>
              <a:rPr lang="tr-TR" sz="2200" dirty="0" err="1"/>
              <a:t>oluşturulan</a:t>
            </a:r>
            <a:r>
              <a:rPr lang="tr-TR" sz="2200" dirty="0"/>
              <a:t> gerilme-gerinim </a:t>
            </a:r>
            <a:r>
              <a:rPr lang="tr-TR" sz="2200" dirty="0" err="1"/>
              <a:t>eğrilerinden</a:t>
            </a:r>
            <a:r>
              <a:rPr lang="tr-TR" sz="2200" dirty="0"/>
              <a:t> 13-52 </a:t>
            </a:r>
            <a:r>
              <a:rPr lang="tr-TR" sz="2200" dirty="0" err="1"/>
              <a:t>GPa</a:t>
            </a:r>
            <a:r>
              <a:rPr lang="tr-TR" sz="2200" dirty="0"/>
              <a:t> arasında kırılma dayanımına sahip </a:t>
            </a:r>
            <a:r>
              <a:rPr lang="tr-TR" sz="2200" dirty="0" err="1"/>
              <a:t>olduğu</a:t>
            </a:r>
            <a:r>
              <a:rPr lang="tr-TR" sz="2200" dirty="0"/>
              <a:t> </a:t>
            </a:r>
            <a:r>
              <a:rPr lang="tr-TR" sz="2200" dirty="0" err="1"/>
              <a:t>belirlenmiştir</a:t>
            </a:r>
            <a:r>
              <a:rPr lang="tr-TR" sz="2200" dirty="0"/>
              <a:t>. </a:t>
            </a:r>
          </a:p>
          <a:p>
            <a:pPr algn="just">
              <a:lnSpc>
                <a:spcPct val="150000"/>
              </a:lnSpc>
            </a:pPr>
            <a:r>
              <a:rPr lang="tr-TR" sz="2200" dirty="0" err="1"/>
              <a:t>Özellikle</a:t>
            </a:r>
            <a:r>
              <a:rPr lang="tr-TR" sz="2200" dirty="0"/>
              <a:t>, </a:t>
            </a:r>
            <a:r>
              <a:rPr lang="tr-TR" sz="2200" b="1" u="sng" dirty="0" err="1">
                <a:solidFill>
                  <a:srgbClr val="7030A0"/>
                </a:solidFill>
              </a:rPr>
              <a:t>yoğunluğu</a:t>
            </a:r>
            <a:r>
              <a:rPr lang="tr-TR" sz="2200" b="1" u="sng" dirty="0">
                <a:solidFill>
                  <a:srgbClr val="7030A0"/>
                </a:solidFill>
              </a:rPr>
              <a:t> da dikkate </a:t>
            </a:r>
            <a:r>
              <a:rPr lang="tr-TR" sz="2200" b="1" u="sng" dirty="0" err="1">
                <a:solidFill>
                  <a:srgbClr val="7030A0"/>
                </a:solidFill>
              </a:rPr>
              <a:t>alındığın</a:t>
            </a:r>
            <a:r>
              <a:rPr lang="tr-TR" sz="2200" b="1" u="sng" dirty="0">
                <a:solidFill>
                  <a:srgbClr val="7030A0"/>
                </a:solidFill>
              </a:rPr>
              <a:t>- da </a:t>
            </a:r>
            <a:r>
              <a:rPr lang="tr-TR" sz="2200" b="1" u="sng" dirty="0" err="1">
                <a:solidFill>
                  <a:srgbClr val="7030A0"/>
                </a:solidFill>
              </a:rPr>
              <a:t>çelikten</a:t>
            </a:r>
            <a:r>
              <a:rPr lang="tr-TR" sz="2200" b="1" u="sng" dirty="0">
                <a:solidFill>
                  <a:srgbClr val="7030A0"/>
                </a:solidFill>
              </a:rPr>
              <a:t> </a:t>
            </a:r>
            <a:r>
              <a:rPr lang="tr-TR" sz="2200" b="1" u="sng" dirty="0" err="1">
                <a:solidFill>
                  <a:srgbClr val="7030A0"/>
                </a:solidFill>
              </a:rPr>
              <a:t>çok</a:t>
            </a:r>
            <a:r>
              <a:rPr lang="tr-TR" sz="2200" b="1" u="sng" dirty="0">
                <a:solidFill>
                  <a:srgbClr val="7030A0"/>
                </a:solidFill>
              </a:rPr>
              <a:t> daha </a:t>
            </a:r>
            <a:r>
              <a:rPr lang="tr-TR" sz="2200" b="1" u="sng" dirty="0" err="1">
                <a:solidFill>
                  <a:srgbClr val="7030A0"/>
                </a:solidFill>
              </a:rPr>
              <a:t>yüksek</a:t>
            </a:r>
            <a:r>
              <a:rPr lang="tr-TR" sz="2200" b="1" u="sng" dirty="0">
                <a:solidFill>
                  <a:srgbClr val="7030A0"/>
                </a:solidFill>
              </a:rPr>
              <a:t> spesifik dayanıma sahip olan </a:t>
            </a:r>
            <a:r>
              <a:rPr lang="tr-TR" sz="2200" b="1" u="sng" dirty="0" err="1">
                <a:solidFill>
                  <a:srgbClr val="7030A0"/>
                </a:solidFill>
              </a:rPr>
              <a:t>KNTler</a:t>
            </a:r>
            <a:r>
              <a:rPr lang="tr-TR" sz="2200" b="1" u="sng" dirty="0">
                <a:solidFill>
                  <a:srgbClr val="7030A0"/>
                </a:solidFill>
              </a:rPr>
              <a:t> bilinen en dayanımlı malzemelerden biri olarak kabul edilmektedir. </a:t>
            </a:r>
          </a:p>
          <a:p>
            <a:endParaRPr lang="tr-TR" sz="2200" dirty="0"/>
          </a:p>
        </p:txBody>
      </p:sp>
    </p:spTree>
    <p:extLst>
      <p:ext uri="{BB962C8B-B14F-4D97-AF65-F5344CB8AC3E}">
        <p14:creationId xmlns:p14="http://schemas.microsoft.com/office/powerpoint/2010/main" val="3500770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8B9D2C5-3545-D24E-824D-D25AD9826A44}"/>
              </a:ext>
            </a:extLst>
          </p:cNvPr>
          <p:cNvSpPr>
            <a:spLocks noGrp="1"/>
          </p:cNvSpPr>
          <p:nvPr>
            <p:ph idx="1"/>
          </p:nvPr>
        </p:nvSpPr>
        <p:spPr/>
        <p:txBody>
          <a:bodyPr/>
          <a:lstStyle/>
          <a:p>
            <a:pPr>
              <a:lnSpc>
                <a:spcPct val="150000"/>
              </a:lnSpc>
            </a:pPr>
            <a:r>
              <a:rPr lang="tr-TR" dirty="0" err="1"/>
              <a:t>Nanotüplerin</a:t>
            </a:r>
            <a:r>
              <a:rPr lang="tr-TR" dirty="0"/>
              <a:t> </a:t>
            </a:r>
            <a:r>
              <a:rPr lang="tr-TR" dirty="0" err="1"/>
              <a:t>çeşitlerine</a:t>
            </a:r>
            <a:r>
              <a:rPr lang="tr-TR" dirty="0"/>
              <a:t> yani </a:t>
            </a:r>
            <a:r>
              <a:rPr lang="tr-TR" dirty="0">
                <a:solidFill>
                  <a:srgbClr val="0070C0"/>
                </a:solidFill>
              </a:rPr>
              <a:t>atomların </a:t>
            </a:r>
            <a:r>
              <a:rPr lang="tr-TR" dirty="0" err="1">
                <a:solidFill>
                  <a:srgbClr val="0070C0"/>
                </a:solidFill>
              </a:rPr>
              <a:t>dizilis</a:t>
            </a:r>
            <a:r>
              <a:rPr lang="tr-TR" dirty="0">
                <a:solidFill>
                  <a:srgbClr val="0070C0"/>
                </a:solidFill>
              </a:rPr>
              <a:t>̧ </a:t>
            </a:r>
            <a:r>
              <a:rPr lang="tr-TR" dirty="0" err="1">
                <a:solidFill>
                  <a:srgbClr val="0070C0"/>
                </a:solidFill>
              </a:rPr>
              <a:t>şekline</a:t>
            </a:r>
            <a:r>
              <a:rPr lang="tr-TR" dirty="0">
                <a:solidFill>
                  <a:srgbClr val="0070C0"/>
                </a:solidFill>
              </a:rPr>
              <a:t> </a:t>
            </a:r>
            <a:r>
              <a:rPr lang="tr-TR" dirty="0" err="1">
                <a:solidFill>
                  <a:srgbClr val="0070C0"/>
                </a:solidFill>
              </a:rPr>
              <a:t>göre</a:t>
            </a:r>
            <a:r>
              <a:rPr lang="tr-TR" dirty="0">
                <a:solidFill>
                  <a:srgbClr val="0070C0"/>
                </a:solidFill>
              </a:rPr>
              <a:t> elektriksel </a:t>
            </a:r>
            <a:r>
              <a:rPr lang="tr-TR" dirty="0" err="1">
                <a:solidFill>
                  <a:srgbClr val="0070C0"/>
                </a:solidFill>
              </a:rPr>
              <a:t>özellikleri</a:t>
            </a:r>
            <a:r>
              <a:rPr lang="tr-TR" dirty="0">
                <a:solidFill>
                  <a:srgbClr val="0070C0"/>
                </a:solidFill>
              </a:rPr>
              <a:t> de </a:t>
            </a:r>
            <a:r>
              <a:rPr lang="tr-TR" dirty="0" err="1">
                <a:solidFill>
                  <a:srgbClr val="0070C0"/>
                </a:solidFill>
              </a:rPr>
              <a:t>değişmektedir</a:t>
            </a:r>
            <a:r>
              <a:rPr lang="tr-TR" dirty="0"/>
              <a:t>. </a:t>
            </a:r>
          </a:p>
          <a:p>
            <a:pPr>
              <a:lnSpc>
                <a:spcPct val="150000"/>
              </a:lnSpc>
            </a:pPr>
            <a:r>
              <a:rPr lang="tr-TR" dirty="0" err="1"/>
              <a:t>Örneğin</a:t>
            </a:r>
            <a:r>
              <a:rPr lang="tr-TR" dirty="0"/>
              <a:t> </a:t>
            </a:r>
            <a:r>
              <a:rPr lang="tr-TR" b="1" dirty="0" err="1">
                <a:solidFill>
                  <a:srgbClr val="7030A0"/>
                </a:solidFill>
              </a:rPr>
              <a:t>tüm</a:t>
            </a:r>
            <a:r>
              <a:rPr lang="tr-TR" b="1" dirty="0">
                <a:solidFill>
                  <a:srgbClr val="7030A0"/>
                </a:solidFill>
              </a:rPr>
              <a:t> koltuk tipi </a:t>
            </a:r>
            <a:r>
              <a:rPr lang="tr-TR" b="1" dirty="0" err="1">
                <a:solidFill>
                  <a:srgbClr val="7030A0"/>
                </a:solidFill>
              </a:rPr>
              <a:t>nanotüpler</a:t>
            </a:r>
            <a:r>
              <a:rPr lang="tr-TR" b="1" dirty="0">
                <a:solidFill>
                  <a:srgbClr val="7030A0"/>
                </a:solidFill>
              </a:rPr>
              <a:t>, metalik </a:t>
            </a:r>
            <a:r>
              <a:rPr lang="tr-TR" b="1" dirty="0" err="1">
                <a:solidFill>
                  <a:srgbClr val="7030A0"/>
                </a:solidFill>
              </a:rPr>
              <a:t>özelliğe</a:t>
            </a:r>
            <a:r>
              <a:rPr lang="tr-TR" b="1" dirty="0">
                <a:solidFill>
                  <a:srgbClr val="7030A0"/>
                </a:solidFill>
              </a:rPr>
              <a:t> sahiptir; yani iletkendirler</a:t>
            </a:r>
            <a:r>
              <a:rPr lang="tr-TR" dirty="0"/>
              <a:t>. </a:t>
            </a:r>
          </a:p>
          <a:p>
            <a:pPr>
              <a:lnSpc>
                <a:spcPct val="150000"/>
              </a:lnSpc>
            </a:pPr>
            <a:r>
              <a:rPr lang="tr-TR" dirty="0"/>
              <a:t>Teoride metalik </a:t>
            </a:r>
            <a:r>
              <a:rPr lang="tr-TR" dirty="0" err="1"/>
              <a:t>nanotüplerin</a:t>
            </a:r>
            <a:r>
              <a:rPr lang="tr-TR" dirty="0"/>
              <a:t> elektrik gerilim </a:t>
            </a:r>
            <a:r>
              <a:rPr lang="tr-TR" dirty="0" err="1"/>
              <a:t>yoğunlukları</a:t>
            </a:r>
            <a:r>
              <a:rPr lang="tr-TR" dirty="0"/>
              <a:t> </a:t>
            </a:r>
            <a:r>
              <a:rPr lang="tr-TR" b="1" u="sng" dirty="0" err="1">
                <a:solidFill>
                  <a:srgbClr val="7030A0"/>
                </a:solidFill>
              </a:rPr>
              <a:t>gümüs</a:t>
            </a:r>
            <a:r>
              <a:rPr lang="tr-TR" b="1" u="sng" dirty="0">
                <a:solidFill>
                  <a:srgbClr val="7030A0"/>
                </a:solidFill>
              </a:rPr>
              <a:t>̧ ya da bakır gibi metallere kıyasla 1000 kat daha fazladır </a:t>
            </a:r>
          </a:p>
          <a:p>
            <a:endParaRPr lang="tr-TR" dirty="0"/>
          </a:p>
        </p:txBody>
      </p:sp>
      <p:sp>
        <p:nvSpPr>
          <p:cNvPr id="4" name="Başlık 1">
            <a:extLst>
              <a:ext uri="{FF2B5EF4-FFF2-40B4-BE49-F238E27FC236}">
                <a16:creationId xmlns:a16="http://schemas.microsoft.com/office/drawing/2014/main" id="{D52ED3D0-29FD-274D-9F2F-266CF1FF72D3}"/>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Tree>
    <p:extLst>
      <p:ext uri="{BB962C8B-B14F-4D97-AF65-F5344CB8AC3E}">
        <p14:creationId xmlns:p14="http://schemas.microsoft.com/office/powerpoint/2010/main" val="347905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31068E5B-F00A-C745-9A2F-E7DE0D4C395C}"/>
              </a:ext>
            </a:extLst>
          </p:cNvPr>
          <p:cNvPicPr>
            <a:picLocks noChangeAspect="1"/>
          </p:cNvPicPr>
          <p:nvPr/>
        </p:nvPicPr>
        <p:blipFill>
          <a:blip r:embed="rId2"/>
          <a:stretch>
            <a:fillRect/>
          </a:stretch>
        </p:blipFill>
        <p:spPr>
          <a:xfrm>
            <a:off x="2381957" y="643467"/>
            <a:ext cx="7428086"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007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362B0ECA-0365-2F43-AB08-57D153094550}"/>
              </a:ext>
            </a:extLst>
          </p:cNvPr>
          <p:cNvSpPr>
            <a:spLocks noGrp="1"/>
          </p:cNvSpPr>
          <p:nvPr>
            <p:ph type="title"/>
          </p:nvPr>
        </p:nvSpPr>
        <p:spPr>
          <a:xfrm>
            <a:off x="863029" y="1012004"/>
            <a:ext cx="3416158" cy="4795408"/>
          </a:xfrm>
        </p:spPr>
        <p:txBody>
          <a:bodyPr>
            <a:normAutofit/>
          </a:bodyPr>
          <a:lstStyle/>
          <a:p>
            <a:r>
              <a:rPr lang="tr-TR" sz="3700">
                <a:solidFill>
                  <a:srgbClr val="FFFFFF"/>
                </a:solidFill>
              </a:rPr>
              <a:t>Biyomalzemeler</a:t>
            </a:r>
          </a:p>
        </p:txBody>
      </p:sp>
      <p:graphicFrame>
        <p:nvGraphicFramePr>
          <p:cNvPr id="12" name="İçerik Yer Tutucusu 2">
            <a:extLst>
              <a:ext uri="{FF2B5EF4-FFF2-40B4-BE49-F238E27FC236}">
                <a16:creationId xmlns:a16="http://schemas.microsoft.com/office/drawing/2014/main" id="{6129E526-0AB5-4AFE-BC54-6CDE2845AFE5}"/>
              </a:ext>
            </a:extLst>
          </p:cNvPr>
          <p:cNvGraphicFramePr>
            <a:graphicFrameLocks noGrp="1"/>
          </p:cNvGraphicFramePr>
          <p:nvPr>
            <p:ph idx="1"/>
            <p:extLst>
              <p:ext uri="{D42A27DB-BD31-4B8C-83A1-F6EECF244321}">
                <p14:modId xmlns:p14="http://schemas.microsoft.com/office/powerpoint/2010/main" val="210641405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9380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4403B77A-6568-BF49-B86D-AC993EBA126C}"/>
              </a:ext>
            </a:extLst>
          </p:cNvPr>
          <p:cNvPicPr>
            <a:picLocks noChangeAspect="1"/>
          </p:cNvPicPr>
          <p:nvPr/>
        </p:nvPicPr>
        <p:blipFill>
          <a:blip r:embed="rId2"/>
          <a:stretch>
            <a:fillRect/>
          </a:stretch>
        </p:blipFill>
        <p:spPr>
          <a:xfrm>
            <a:off x="1731818" y="252704"/>
            <a:ext cx="8478982" cy="6352591"/>
          </a:xfrm>
          <a:prstGeom prst="rect">
            <a:avLst/>
          </a:prstGeom>
        </p:spPr>
      </p:pic>
    </p:spTree>
    <p:extLst>
      <p:ext uri="{BB962C8B-B14F-4D97-AF65-F5344CB8AC3E}">
        <p14:creationId xmlns:p14="http://schemas.microsoft.com/office/powerpoint/2010/main" val="3059768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D508CA4-6EE1-BF41-8E67-969C6FCD6961}"/>
              </a:ext>
            </a:extLst>
          </p:cNvPr>
          <p:cNvPicPr>
            <a:picLocks noChangeAspect="1"/>
          </p:cNvPicPr>
          <p:nvPr/>
        </p:nvPicPr>
        <p:blipFill>
          <a:blip r:embed="rId2"/>
          <a:stretch>
            <a:fillRect/>
          </a:stretch>
        </p:blipFill>
        <p:spPr>
          <a:xfrm>
            <a:off x="1884216" y="190424"/>
            <a:ext cx="8645237" cy="6477152"/>
          </a:xfrm>
          <a:prstGeom prst="rect">
            <a:avLst/>
          </a:prstGeom>
        </p:spPr>
      </p:pic>
    </p:spTree>
    <p:extLst>
      <p:ext uri="{BB962C8B-B14F-4D97-AF65-F5344CB8AC3E}">
        <p14:creationId xmlns:p14="http://schemas.microsoft.com/office/powerpoint/2010/main" val="1217153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17CF795-C9F7-D94A-8383-3FA5E34C8AFC}"/>
              </a:ext>
            </a:extLst>
          </p:cNvPr>
          <p:cNvPicPr>
            <a:picLocks noChangeAspect="1"/>
          </p:cNvPicPr>
          <p:nvPr/>
        </p:nvPicPr>
        <p:blipFill>
          <a:blip r:embed="rId2"/>
          <a:stretch>
            <a:fillRect/>
          </a:stretch>
        </p:blipFill>
        <p:spPr>
          <a:xfrm>
            <a:off x="1233056" y="124899"/>
            <a:ext cx="9324108" cy="6433361"/>
          </a:xfrm>
          <a:prstGeom prst="rect">
            <a:avLst/>
          </a:prstGeom>
        </p:spPr>
      </p:pic>
    </p:spTree>
    <p:extLst>
      <p:ext uri="{BB962C8B-B14F-4D97-AF65-F5344CB8AC3E}">
        <p14:creationId xmlns:p14="http://schemas.microsoft.com/office/powerpoint/2010/main" val="3153578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997BEB1-760B-1A43-B545-FB113219E692}"/>
              </a:ext>
            </a:extLst>
          </p:cNvPr>
          <p:cNvPicPr>
            <a:picLocks noChangeAspect="1"/>
          </p:cNvPicPr>
          <p:nvPr/>
        </p:nvPicPr>
        <p:blipFill>
          <a:blip r:embed="rId2"/>
          <a:stretch>
            <a:fillRect/>
          </a:stretch>
        </p:blipFill>
        <p:spPr>
          <a:xfrm>
            <a:off x="1149927" y="199831"/>
            <a:ext cx="9975273" cy="6626041"/>
          </a:xfrm>
          <a:prstGeom prst="rect">
            <a:avLst/>
          </a:prstGeom>
        </p:spPr>
      </p:pic>
    </p:spTree>
    <p:extLst>
      <p:ext uri="{BB962C8B-B14F-4D97-AF65-F5344CB8AC3E}">
        <p14:creationId xmlns:p14="http://schemas.microsoft.com/office/powerpoint/2010/main" val="3769793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DA00E8-FB84-0F46-9E69-BA147D6AE92A}"/>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
        <p:nvSpPr>
          <p:cNvPr id="3" name="İçerik Yer Tutucusu 2">
            <a:extLst>
              <a:ext uri="{FF2B5EF4-FFF2-40B4-BE49-F238E27FC236}">
                <a16:creationId xmlns:a16="http://schemas.microsoft.com/office/drawing/2014/main" id="{4CD7ABC8-DF81-1B4B-A447-679B71C223F4}"/>
              </a:ext>
            </a:extLst>
          </p:cNvPr>
          <p:cNvSpPr>
            <a:spLocks noGrp="1"/>
          </p:cNvSpPr>
          <p:nvPr>
            <p:ph idx="1"/>
          </p:nvPr>
        </p:nvSpPr>
        <p:spPr/>
        <p:txBody>
          <a:bodyPr/>
          <a:lstStyle/>
          <a:p>
            <a:pPr algn="just">
              <a:lnSpc>
                <a:spcPct val="150000"/>
              </a:lnSpc>
            </a:pPr>
            <a:r>
              <a:rPr lang="tr-TR" dirty="0"/>
              <a:t>Karbon </a:t>
            </a:r>
            <a:r>
              <a:rPr lang="tr-TR" dirty="0" err="1"/>
              <a:t>nanomalzemeleri</a:t>
            </a:r>
            <a:r>
              <a:rPr lang="tr-TR" dirty="0"/>
              <a:t> arasında CNT, mekanik, elektriksel ve optik özelliklerin eşsiz bir kombinasyonunu sergiler </a:t>
            </a:r>
          </a:p>
          <a:p>
            <a:pPr algn="just">
              <a:lnSpc>
                <a:spcPct val="150000"/>
              </a:lnSpc>
            </a:pPr>
            <a:r>
              <a:rPr lang="tr-TR" dirty="0"/>
              <a:t>Ayrıca bunlara ilaçlar da dahil olmak üzere farklı bileşiklerin bağlanma olasılığı oldukça yüksektir </a:t>
            </a:r>
          </a:p>
          <a:p>
            <a:pPr algn="just">
              <a:lnSpc>
                <a:spcPct val="150000"/>
              </a:lnSpc>
            </a:pPr>
            <a:r>
              <a:rPr lang="tr-TR" dirty="0"/>
              <a:t>Dolayısıyla </a:t>
            </a:r>
            <a:r>
              <a:rPr lang="tr-TR" u="sng" dirty="0">
                <a:solidFill>
                  <a:srgbClr val="7030A0"/>
                </a:solidFill>
              </a:rPr>
              <a:t>biyomedikal uygulamalar için en umut verici </a:t>
            </a:r>
            <a:r>
              <a:rPr lang="tr-TR" u="sng" dirty="0" err="1">
                <a:solidFill>
                  <a:srgbClr val="7030A0"/>
                </a:solidFill>
              </a:rPr>
              <a:t>nanomalzemeler</a:t>
            </a:r>
            <a:r>
              <a:rPr lang="tr-TR" u="sng" dirty="0">
                <a:solidFill>
                  <a:srgbClr val="7030A0"/>
                </a:solidFill>
              </a:rPr>
              <a:t> arasındadır.</a:t>
            </a:r>
          </a:p>
        </p:txBody>
      </p:sp>
    </p:spTree>
    <p:extLst>
      <p:ext uri="{BB962C8B-B14F-4D97-AF65-F5344CB8AC3E}">
        <p14:creationId xmlns:p14="http://schemas.microsoft.com/office/powerpoint/2010/main" val="2480922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0D7DBF7-8BFF-404F-B988-DAA5952E5F71}"/>
              </a:ext>
            </a:extLst>
          </p:cNvPr>
          <p:cNvSpPr>
            <a:spLocks noGrp="1"/>
          </p:cNvSpPr>
          <p:nvPr>
            <p:ph idx="1"/>
          </p:nvPr>
        </p:nvSpPr>
        <p:spPr/>
        <p:txBody>
          <a:bodyPr/>
          <a:lstStyle/>
          <a:p>
            <a:pPr algn="just">
              <a:lnSpc>
                <a:spcPct val="150000"/>
              </a:lnSpc>
            </a:pPr>
            <a:r>
              <a:rPr lang="tr-TR" dirty="0"/>
              <a:t>Tek duvarlı CNT (SWCNT), çoğunlukla 1 ve 2 </a:t>
            </a:r>
            <a:r>
              <a:rPr lang="tr-TR" dirty="0" err="1"/>
              <a:t>nm</a:t>
            </a:r>
            <a:r>
              <a:rPr lang="tr-TR" dirty="0"/>
              <a:t> arasında küçük bir çapa sahipken, çok duvarlı CNT (MWCNT) dış çapı 100 </a:t>
            </a:r>
            <a:r>
              <a:rPr lang="tr-TR" dirty="0" err="1"/>
              <a:t>nm’ye</a:t>
            </a:r>
            <a:r>
              <a:rPr lang="tr-TR" dirty="0"/>
              <a:t> kadar çıkabilir.</a:t>
            </a:r>
          </a:p>
        </p:txBody>
      </p:sp>
      <p:sp>
        <p:nvSpPr>
          <p:cNvPr id="4" name="Başlık 1">
            <a:extLst>
              <a:ext uri="{FF2B5EF4-FFF2-40B4-BE49-F238E27FC236}">
                <a16:creationId xmlns:a16="http://schemas.microsoft.com/office/drawing/2014/main" id="{A744E679-0287-654F-9323-39E203821EF6}"/>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Tree>
    <p:extLst>
      <p:ext uri="{BB962C8B-B14F-4D97-AF65-F5344CB8AC3E}">
        <p14:creationId xmlns:p14="http://schemas.microsoft.com/office/powerpoint/2010/main" val="1336488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64A398A-A013-9C42-B1BF-BEEF22AE412E}"/>
              </a:ext>
            </a:extLst>
          </p:cNvPr>
          <p:cNvSpPr>
            <a:spLocks noGrp="1"/>
          </p:cNvSpPr>
          <p:nvPr>
            <p:ph idx="1"/>
          </p:nvPr>
        </p:nvSpPr>
        <p:spPr/>
        <p:txBody>
          <a:bodyPr/>
          <a:lstStyle/>
          <a:p>
            <a:pPr algn="just">
              <a:lnSpc>
                <a:spcPct val="150000"/>
              </a:lnSpc>
            </a:pPr>
            <a:r>
              <a:rPr lang="tr-TR" dirty="0" err="1"/>
              <a:t>MWCNT'deki</a:t>
            </a:r>
            <a:r>
              <a:rPr lang="tr-TR" dirty="0"/>
              <a:t> katman sayısının arttırılması kaçınılmaz olarak yapıdaki kusurların sayısını da arttırır ve böylece çoğu zaman fiziksel özelliklerinin bozulması pahasına </a:t>
            </a:r>
            <a:r>
              <a:rPr lang="tr-TR" b="1" dirty="0" err="1">
                <a:solidFill>
                  <a:srgbClr val="7030A0"/>
                </a:solidFill>
              </a:rPr>
              <a:t>nanopartikül</a:t>
            </a:r>
            <a:r>
              <a:rPr lang="tr-TR" b="1" dirty="0">
                <a:solidFill>
                  <a:srgbClr val="7030A0"/>
                </a:solidFill>
              </a:rPr>
              <a:t> yapısının değiştirilmesini ve </a:t>
            </a:r>
            <a:r>
              <a:rPr lang="tr-TR" b="1" dirty="0" err="1">
                <a:solidFill>
                  <a:srgbClr val="7030A0"/>
                </a:solidFill>
              </a:rPr>
              <a:t>işlevselleştirilmesini</a:t>
            </a:r>
            <a:r>
              <a:rPr lang="tr-TR" b="1" dirty="0">
                <a:solidFill>
                  <a:srgbClr val="7030A0"/>
                </a:solidFill>
              </a:rPr>
              <a:t> kolaylaştırır.</a:t>
            </a:r>
          </a:p>
        </p:txBody>
      </p:sp>
      <p:sp>
        <p:nvSpPr>
          <p:cNvPr id="4" name="Başlık 1">
            <a:extLst>
              <a:ext uri="{FF2B5EF4-FFF2-40B4-BE49-F238E27FC236}">
                <a16:creationId xmlns:a16="http://schemas.microsoft.com/office/drawing/2014/main" id="{C45474EE-4480-8C4B-A65F-47A8646C84F0}"/>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Tree>
    <p:extLst>
      <p:ext uri="{BB962C8B-B14F-4D97-AF65-F5344CB8AC3E}">
        <p14:creationId xmlns:p14="http://schemas.microsoft.com/office/powerpoint/2010/main" val="30340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8ADC82E-B5C6-4B45-B03A-83EC75E65B37}"/>
              </a:ext>
            </a:extLst>
          </p:cNvPr>
          <p:cNvSpPr>
            <a:spLocks noGrp="1"/>
          </p:cNvSpPr>
          <p:nvPr>
            <p:ph idx="1"/>
          </p:nvPr>
        </p:nvSpPr>
        <p:spPr/>
        <p:txBody>
          <a:bodyPr/>
          <a:lstStyle/>
          <a:p>
            <a:pPr algn="just">
              <a:lnSpc>
                <a:spcPct val="150000"/>
              </a:lnSpc>
            </a:pPr>
            <a:r>
              <a:rPr lang="tr-TR" dirty="0"/>
              <a:t>Çift duvarlı CNT (DWCNT), SWCNT ve MWCNT arasındaki ara yüzde bulunur: </a:t>
            </a:r>
            <a:r>
              <a:rPr lang="tr-TR" u="sng" dirty="0">
                <a:solidFill>
                  <a:srgbClr val="7030A0"/>
                </a:solidFill>
              </a:rPr>
              <a:t>çok küçük çap ve mükemmel mekanik özellikler gibi </a:t>
            </a:r>
            <a:r>
              <a:rPr lang="tr-TR" u="sng" dirty="0" err="1">
                <a:solidFill>
                  <a:srgbClr val="7030A0"/>
                </a:solidFill>
              </a:rPr>
              <a:t>SWCNT'nin</a:t>
            </a:r>
            <a:r>
              <a:rPr lang="tr-TR" u="sng" dirty="0">
                <a:solidFill>
                  <a:srgbClr val="7030A0"/>
                </a:solidFill>
              </a:rPr>
              <a:t> birçok özelliğini sergilerler, ancak MWCNT olarak, elektrik iletkenliği sayesinde çok fazla bozulmadan </a:t>
            </a:r>
            <a:r>
              <a:rPr lang="tr-TR" u="sng" dirty="0" err="1">
                <a:solidFill>
                  <a:srgbClr val="7030A0"/>
                </a:solidFill>
              </a:rPr>
              <a:t>kovalent</a:t>
            </a:r>
            <a:r>
              <a:rPr lang="tr-TR" u="sng" dirty="0">
                <a:solidFill>
                  <a:srgbClr val="7030A0"/>
                </a:solidFill>
              </a:rPr>
              <a:t> olarak </a:t>
            </a:r>
            <a:r>
              <a:rPr lang="tr-TR" u="sng" dirty="0" err="1">
                <a:solidFill>
                  <a:srgbClr val="7030A0"/>
                </a:solidFill>
              </a:rPr>
              <a:t>işlevselleştirilebilirler</a:t>
            </a:r>
            <a:r>
              <a:rPr lang="tr-TR" u="sng" dirty="0">
                <a:solidFill>
                  <a:srgbClr val="7030A0"/>
                </a:solidFill>
              </a:rPr>
              <a:t>.</a:t>
            </a:r>
          </a:p>
        </p:txBody>
      </p:sp>
      <p:sp>
        <p:nvSpPr>
          <p:cNvPr id="4" name="Başlık 1">
            <a:extLst>
              <a:ext uri="{FF2B5EF4-FFF2-40B4-BE49-F238E27FC236}">
                <a16:creationId xmlns:a16="http://schemas.microsoft.com/office/drawing/2014/main" id="{71BC3711-F4F1-5949-8074-0EABC0DF1EC8}"/>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Tree>
    <p:extLst>
      <p:ext uri="{BB962C8B-B14F-4D97-AF65-F5344CB8AC3E}">
        <p14:creationId xmlns:p14="http://schemas.microsoft.com/office/powerpoint/2010/main" val="444103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CEB3B637-77FA-E84A-9311-7B2A611C96F5}"/>
              </a:ext>
            </a:extLst>
          </p:cNvPr>
          <p:cNvSpPr>
            <a:spLocks noGrp="1"/>
          </p:cNvSpPr>
          <p:nvPr>
            <p:ph type="title"/>
          </p:nvPr>
        </p:nvSpPr>
        <p:spPr>
          <a:xfrm>
            <a:off x="958507" y="1120155"/>
            <a:ext cx="4189198" cy="4609096"/>
          </a:xfrm>
        </p:spPr>
        <p:txBody>
          <a:bodyPr>
            <a:normAutofit/>
          </a:bodyPr>
          <a:lstStyle/>
          <a:p>
            <a:r>
              <a:rPr lang="tr-TR" sz="3700" err="1"/>
              <a:t>Kovalent</a:t>
            </a:r>
            <a:r>
              <a:rPr lang="tr-TR" sz="3700"/>
              <a:t> </a:t>
            </a:r>
            <a:r>
              <a:rPr lang="tr-TR" sz="3700" err="1"/>
              <a:t>Fonksiyonelleştirme</a:t>
            </a:r>
            <a:endParaRPr lang="tr-TR" sz="3700"/>
          </a:p>
        </p:txBody>
      </p:sp>
      <p:grpSp>
        <p:nvGrpSpPr>
          <p:cNvPr id="20"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21"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2"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İçerik Yer Tutucusu 2">
            <a:extLst>
              <a:ext uri="{FF2B5EF4-FFF2-40B4-BE49-F238E27FC236}">
                <a16:creationId xmlns:a16="http://schemas.microsoft.com/office/drawing/2014/main" id="{495A341C-5D0C-BF40-8E3B-C15B18AB0AC1}"/>
              </a:ext>
            </a:extLst>
          </p:cNvPr>
          <p:cNvSpPr>
            <a:spLocks noGrp="1"/>
          </p:cNvSpPr>
          <p:nvPr>
            <p:ph idx="1"/>
          </p:nvPr>
        </p:nvSpPr>
        <p:spPr>
          <a:xfrm>
            <a:off x="6436188" y="1120155"/>
            <a:ext cx="5067739" cy="4609095"/>
          </a:xfrm>
        </p:spPr>
        <p:txBody>
          <a:bodyPr anchor="ctr">
            <a:normAutofit/>
          </a:bodyPr>
          <a:lstStyle/>
          <a:p>
            <a:r>
              <a:rPr lang="tr-TR" sz="2400" dirty="0">
                <a:solidFill>
                  <a:srgbClr val="FFFFFF"/>
                </a:solidFill>
              </a:rPr>
              <a:t>CNT, dış duvarın yüzeyinde oksijen içeren fonksiyonel grupların (hidroksil, karboksilik asit) yanı sıra </a:t>
            </a:r>
            <a:r>
              <a:rPr lang="tr-TR" sz="2400" dirty="0" err="1">
                <a:solidFill>
                  <a:srgbClr val="FFFFFF"/>
                </a:solidFill>
              </a:rPr>
              <a:t>CNT'nin</a:t>
            </a:r>
            <a:r>
              <a:rPr lang="tr-TR" sz="2400" dirty="0">
                <a:solidFill>
                  <a:srgbClr val="FFFFFF"/>
                </a:solidFill>
              </a:rPr>
              <a:t> açılmasına yol açan </a:t>
            </a:r>
            <a:r>
              <a:rPr lang="tr-TR" sz="2400" dirty="0" err="1">
                <a:solidFill>
                  <a:srgbClr val="FFFFFF"/>
                </a:solidFill>
              </a:rPr>
              <a:t>oksidasyonla</a:t>
            </a:r>
            <a:r>
              <a:rPr lang="tr-TR" sz="2400" dirty="0">
                <a:solidFill>
                  <a:srgbClr val="FFFFFF"/>
                </a:solidFill>
              </a:rPr>
              <a:t> (tek başına HNO3 veya H2SO4 ile karıştırılarak) </a:t>
            </a:r>
            <a:r>
              <a:rPr lang="tr-TR" sz="2400" dirty="0" err="1">
                <a:solidFill>
                  <a:srgbClr val="FFFFFF"/>
                </a:solidFill>
              </a:rPr>
              <a:t>kovalent</a:t>
            </a:r>
            <a:r>
              <a:rPr lang="tr-TR" sz="2400" dirty="0">
                <a:solidFill>
                  <a:srgbClr val="FFFFFF"/>
                </a:solidFill>
              </a:rPr>
              <a:t> olarak </a:t>
            </a:r>
            <a:r>
              <a:rPr lang="tr-TR" sz="2400" dirty="0" err="1">
                <a:solidFill>
                  <a:srgbClr val="FFFFFF"/>
                </a:solidFill>
              </a:rPr>
              <a:t>fonksiyonelleştirilir</a:t>
            </a:r>
            <a:r>
              <a:rPr lang="tr-TR" sz="2400" dirty="0">
                <a:solidFill>
                  <a:srgbClr val="FFFFFF"/>
                </a:solidFill>
              </a:rPr>
              <a:t>.</a:t>
            </a:r>
          </a:p>
        </p:txBody>
      </p:sp>
    </p:spTree>
    <p:extLst>
      <p:ext uri="{BB962C8B-B14F-4D97-AF65-F5344CB8AC3E}">
        <p14:creationId xmlns:p14="http://schemas.microsoft.com/office/powerpoint/2010/main" val="1701125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CA0CBF5-C9F7-B348-9D8B-7A30C38412BF}"/>
              </a:ext>
            </a:extLst>
          </p:cNvPr>
          <p:cNvSpPr>
            <a:spLocks noGrp="1"/>
          </p:cNvSpPr>
          <p:nvPr>
            <p:ph type="title"/>
          </p:nvPr>
        </p:nvSpPr>
        <p:spPr>
          <a:xfrm>
            <a:off x="1166650" y="1332952"/>
            <a:ext cx="3926898" cy="3921176"/>
          </a:xfrm>
        </p:spPr>
        <p:txBody>
          <a:bodyPr anchor="ctr">
            <a:normAutofit/>
          </a:bodyPr>
          <a:lstStyle/>
          <a:p>
            <a:r>
              <a:rPr lang="tr-TR" sz="3400"/>
              <a:t>Non-kovalent Fonksiyonelleştirme</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çerik Yer Tutucusu 2">
            <a:extLst>
              <a:ext uri="{FF2B5EF4-FFF2-40B4-BE49-F238E27FC236}">
                <a16:creationId xmlns:a16="http://schemas.microsoft.com/office/drawing/2014/main" id="{4B71E775-90AB-6B46-B7AC-AD52FC972811}"/>
              </a:ext>
            </a:extLst>
          </p:cNvPr>
          <p:cNvSpPr>
            <a:spLocks noGrp="1"/>
          </p:cNvSpPr>
          <p:nvPr>
            <p:ph idx="1"/>
          </p:nvPr>
        </p:nvSpPr>
        <p:spPr>
          <a:xfrm>
            <a:off x="6421120" y="499833"/>
            <a:ext cx="5100320" cy="5581226"/>
          </a:xfrm>
        </p:spPr>
        <p:txBody>
          <a:bodyPr anchor="ctr">
            <a:normAutofit/>
          </a:bodyPr>
          <a:lstStyle/>
          <a:p>
            <a:pPr algn="just">
              <a:lnSpc>
                <a:spcPct val="150000"/>
              </a:lnSpc>
            </a:pPr>
            <a:r>
              <a:rPr lang="tr-TR" dirty="0"/>
              <a:t>Bununla birlikte, diğer birçok durumda, </a:t>
            </a:r>
            <a:r>
              <a:rPr lang="tr-TR" dirty="0" err="1"/>
              <a:t>fonksiyonelleştirme</a:t>
            </a:r>
            <a:r>
              <a:rPr lang="tr-TR" dirty="0"/>
              <a:t>, polimerler, </a:t>
            </a:r>
            <a:r>
              <a:rPr lang="tr-TR" u="sng" dirty="0">
                <a:solidFill>
                  <a:srgbClr val="7030A0"/>
                </a:solidFill>
              </a:rPr>
              <a:t>DNA, karbonhidratlar ve türevleri gibi farklı molekül türlerinin basit </a:t>
            </a:r>
            <a:r>
              <a:rPr lang="tr-TR" u="sng" dirty="0" err="1">
                <a:solidFill>
                  <a:srgbClr val="7030A0"/>
                </a:solidFill>
              </a:rPr>
              <a:t>adsorpsiyonu</a:t>
            </a:r>
            <a:r>
              <a:rPr lang="tr-TR" u="sng" dirty="0">
                <a:solidFill>
                  <a:srgbClr val="7030A0"/>
                </a:solidFill>
              </a:rPr>
              <a:t> ile </a:t>
            </a:r>
            <a:r>
              <a:rPr lang="tr-TR" u="sng" dirty="0" err="1">
                <a:solidFill>
                  <a:srgbClr val="7030A0"/>
                </a:solidFill>
              </a:rPr>
              <a:t>non-kovalent</a:t>
            </a:r>
            <a:r>
              <a:rPr lang="tr-TR" u="sng" dirty="0">
                <a:solidFill>
                  <a:srgbClr val="7030A0"/>
                </a:solidFill>
              </a:rPr>
              <a:t> olarak gerçekleşir</a:t>
            </a:r>
          </a:p>
        </p:txBody>
      </p:sp>
    </p:spTree>
    <p:extLst>
      <p:ext uri="{BB962C8B-B14F-4D97-AF65-F5344CB8AC3E}">
        <p14:creationId xmlns:p14="http://schemas.microsoft.com/office/powerpoint/2010/main" val="464315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F993AC3C-B078-0C42-8DDA-F280E2715725}"/>
              </a:ext>
            </a:extLst>
          </p:cNvPr>
          <p:cNvSpPr>
            <a:spLocks noGrp="1"/>
          </p:cNvSpPr>
          <p:nvPr>
            <p:ph type="title"/>
          </p:nvPr>
        </p:nvSpPr>
        <p:spPr>
          <a:xfrm>
            <a:off x="863029" y="1012004"/>
            <a:ext cx="3416158" cy="4795408"/>
          </a:xfrm>
        </p:spPr>
        <p:txBody>
          <a:bodyPr>
            <a:normAutofit/>
          </a:bodyPr>
          <a:lstStyle/>
          <a:p>
            <a:r>
              <a:rPr lang="tr-TR" sz="3700">
                <a:solidFill>
                  <a:srgbClr val="FFFFFF"/>
                </a:solidFill>
              </a:rPr>
              <a:t>Biyomalzemeler</a:t>
            </a:r>
          </a:p>
        </p:txBody>
      </p:sp>
      <p:graphicFrame>
        <p:nvGraphicFramePr>
          <p:cNvPr id="5" name="İçerik Yer Tutucusu 2">
            <a:extLst>
              <a:ext uri="{FF2B5EF4-FFF2-40B4-BE49-F238E27FC236}">
                <a16:creationId xmlns:a16="http://schemas.microsoft.com/office/drawing/2014/main" id="{B923C1B1-0169-446E-A545-C7AA8BCBCC87}"/>
              </a:ext>
            </a:extLst>
          </p:cNvPr>
          <p:cNvGraphicFramePr>
            <a:graphicFrameLocks noGrp="1"/>
          </p:cNvGraphicFramePr>
          <p:nvPr>
            <p:ph idx="1"/>
            <p:extLst>
              <p:ext uri="{D42A27DB-BD31-4B8C-83A1-F6EECF244321}">
                <p14:modId xmlns:p14="http://schemas.microsoft.com/office/powerpoint/2010/main" val="37468409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5577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685B9B3-7936-1E4C-94F6-3527EB1237C4}"/>
              </a:ext>
            </a:extLst>
          </p:cNvPr>
          <p:cNvSpPr>
            <a:spLocks noGrp="1"/>
          </p:cNvSpPr>
          <p:nvPr>
            <p:ph type="title"/>
          </p:nvPr>
        </p:nvSpPr>
        <p:spPr>
          <a:xfrm>
            <a:off x="1016805" y="1345958"/>
            <a:ext cx="4193196" cy="4166085"/>
          </a:xfrm>
        </p:spPr>
        <p:txBody>
          <a:bodyPr>
            <a:normAutofit/>
          </a:bodyPr>
          <a:lstStyle/>
          <a:p>
            <a:r>
              <a:rPr lang="tr-TR" sz="4600"/>
              <a:t>Karbon Nanotüplerin Dezavantajları</a:t>
            </a:r>
          </a:p>
        </p:txBody>
      </p:sp>
      <p:grpSp>
        <p:nvGrpSpPr>
          <p:cNvPr id="14" name="Group 13">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5"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çerik Yer Tutucusu 2">
            <a:extLst>
              <a:ext uri="{FF2B5EF4-FFF2-40B4-BE49-F238E27FC236}">
                <a16:creationId xmlns:a16="http://schemas.microsoft.com/office/drawing/2014/main" id="{D604BECC-1506-8C45-A1E1-7A7C9FBD5FDB}"/>
              </a:ext>
            </a:extLst>
          </p:cNvPr>
          <p:cNvSpPr>
            <a:spLocks noGrp="1"/>
          </p:cNvSpPr>
          <p:nvPr>
            <p:ph idx="1"/>
          </p:nvPr>
        </p:nvSpPr>
        <p:spPr>
          <a:xfrm>
            <a:off x="6229734" y="750307"/>
            <a:ext cx="5369326" cy="5357387"/>
          </a:xfrm>
        </p:spPr>
        <p:txBody>
          <a:bodyPr anchor="ctr">
            <a:normAutofit/>
          </a:bodyPr>
          <a:lstStyle/>
          <a:p>
            <a:r>
              <a:rPr lang="tr-TR" sz="3200" dirty="0" err="1"/>
              <a:t>Toksisite</a:t>
            </a:r>
            <a:r>
              <a:rPr lang="tr-TR" sz="3200" dirty="0"/>
              <a:t> </a:t>
            </a:r>
          </a:p>
          <a:p>
            <a:r>
              <a:rPr lang="tr-TR" sz="3200" dirty="0"/>
              <a:t>Çözünürlük</a:t>
            </a:r>
          </a:p>
          <a:p>
            <a:r>
              <a:rPr lang="tr-TR" sz="3200" dirty="0"/>
              <a:t>Büyük ölçekte üretme zorluğu</a:t>
            </a:r>
          </a:p>
        </p:txBody>
      </p:sp>
    </p:spTree>
    <p:extLst>
      <p:ext uri="{BB962C8B-B14F-4D97-AF65-F5344CB8AC3E}">
        <p14:creationId xmlns:p14="http://schemas.microsoft.com/office/powerpoint/2010/main" val="4120935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E31F31D-8485-8D40-920B-E456B9A9124E}"/>
              </a:ext>
            </a:extLst>
          </p:cNvPr>
          <p:cNvSpPr>
            <a:spLocks noGrp="1"/>
          </p:cNvSpPr>
          <p:nvPr>
            <p:ph type="title"/>
          </p:nvPr>
        </p:nvSpPr>
        <p:spPr>
          <a:xfrm>
            <a:off x="956826" y="1112969"/>
            <a:ext cx="3937298" cy="4166010"/>
          </a:xfrm>
        </p:spPr>
        <p:txBody>
          <a:bodyPr>
            <a:normAutofit/>
          </a:bodyPr>
          <a:lstStyle/>
          <a:p>
            <a:r>
              <a:rPr lang="tr-TR" dirty="0">
                <a:solidFill>
                  <a:srgbClr val="FFFFFF"/>
                </a:solidFill>
              </a:rPr>
              <a:t>KARBON NANOTÜPLERİN FONKSİYONEL HALE GETİRİLMESİ </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A964E85E-1DE6-2242-8437-51E9A6E0D0C6}"/>
              </a:ext>
            </a:extLst>
          </p:cNvPr>
          <p:cNvSpPr>
            <a:spLocks noGrp="1"/>
          </p:cNvSpPr>
          <p:nvPr>
            <p:ph idx="1"/>
          </p:nvPr>
        </p:nvSpPr>
        <p:spPr>
          <a:xfrm>
            <a:off x="6113394" y="1205891"/>
            <a:ext cx="5257799" cy="4889350"/>
          </a:xfrm>
        </p:spPr>
        <p:txBody>
          <a:bodyPr anchor="t">
            <a:normAutofit/>
          </a:bodyPr>
          <a:lstStyle/>
          <a:p>
            <a:r>
              <a:rPr lang="tr-TR" sz="2400" dirty="0"/>
              <a:t>Karbon </a:t>
            </a:r>
            <a:r>
              <a:rPr lang="tr-TR" sz="2400" dirty="0" err="1"/>
              <a:t>nanotüplerin</a:t>
            </a:r>
            <a:r>
              <a:rPr lang="tr-TR" sz="2400" dirty="0"/>
              <a:t> fonksiyonel hale getirilmesi bu materyallerin fiziksel ve kimyasal </a:t>
            </a:r>
            <a:r>
              <a:rPr lang="tr-TR" sz="2400" dirty="0" err="1"/>
              <a:t>özelliklerinin</a:t>
            </a:r>
            <a:r>
              <a:rPr lang="tr-TR" sz="2400" dirty="0"/>
              <a:t> </a:t>
            </a:r>
            <a:r>
              <a:rPr lang="tr-TR" sz="2400" dirty="0" err="1"/>
              <a:t>modifiye</a:t>
            </a:r>
            <a:r>
              <a:rPr lang="tr-TR" sz="2400" dirty="0"/>
              <a:t> edilmesi ile </a:t>
            </a:r>
            <a:r>
              <a:rPr lang="tr-TR" sz="2400" dirty="0" err="1"/>
              <a:t>gerçekleşir</a:t>
            </a:r>
            <a:r>
              <a:rPr lang="tr-TR" sz="2400" dirty="0"/>
              <a:t>. Bu </a:t>
            </a:r>
            <a:r>
              <a:rPr lang="tr-TR" sz="2400" dirty="0" err="1"/>
              <a:t>amaçla</a:t>
            </a:r>
            <a:r>
              <a:rPr lang="tr-TR" sz="2400" dirty="0"/>
              <a:t> sıklıkla CNT </a:t>
            </a:r>
            <a:r>
              <a:rPr lang="tr-TR" sz="2400" dirty="0" err="1"/>
              <a:t>yüzeyleri</a:t>
            </a:r>
            <a:r>
              <a:rPr lang="tr-TR" sz="2400" dirty="0"/>
              <a:t> </a:t>
            </a:r>
            <a:r>
              <a:rPr lang="tr-TR" sz="2400" dirty="0" err="1"/>
              <a:t>değiştirebilir</a:t>
            </a:r>
            <a:r>
              <a:rPr lang="tr-TR" sz="2400" dirty="0"/>
              <a:t> ya da </a:t>
            </a:r>
            <a:r>
              <a:rPr lang="tr-TR" sz="2400" dirty="0" err="1"/>
              <a:t>seçicilik</a:t>
            </a:r>
            <a:r>
              <a:rPr lang="tr-TR" sz="2400" dirty="0"/>
              <a:t>, istenilen amaca uygun olarak </a:t>
            </a:r>
            <a:r>
              <a:rPr lang="tr-TR" sz="2400" dirty="0" err="1"/>
              <a:t>şekillendirilebilir</a:t>
            </a:r>
            <a:r>
              <a:rPr lang="tr-TR" sz="2400" dirty="0"/>
              <a:t>. </a:t>
            </a:r>
          </a:p>
          <a:p>
            <a:r>
              <a:rPr lang="tr-TR" sz="2400" dirty="0"/>
              <a:t>Modifikasyon, CNT </a:t>
            </a:r>
            <a:r>
              <a:rPr lang="tr-TR" sz="2400" dirty="0" err="1"/>
              <a:t>lerin</a:t>
            </a:r>
            <a:r>
              <a:rPr lang="tr-TR" sz="2400" dirty="0"/>
              <a:t> potansiyel etkilerini arttırmakla kalmaz aynı zamanda </a:t>
            </a:r>
            <a:r>
              <a:rPr lang="tr-TR" sz="2400" dirty="0" err="1"/>
              <a:t>gösterdikleri</a:t>
            </a:r>
            <a:r>
              <a:rPr lang="tr-TR" sz="2400" dirty="0"/>
              <a:t> </a:t>
            </a:r>
            <a:r>
              <a:rPr lang="tr-TR" sz="2400" dirty="0" err="1"/>
              <a:t>güçlu</a:t>
            </a:r>
            <a:r>
              <a:rPr lang="tr-TR" sz="2400" dirty="0"/>
              <a:t>̈ </a:t>
            </a:r>
            <a:r>
              <a:rPr lang="tr-TR" sz="2400" dirty="0" err="1"/>
              <a:t>van</a:t>
            </a:r>
            <a:r>
              <a:rPr lang="tr-TR" sz="2400" dirty="0"/>
              <a:t> der </a:t>
            </a:r>
            <a:r>
              <a:rPr lang="tr-TR" sz="2400" dirty="0" err="1"/>
              <a:t>Waals</a:t>
            </a:r>
            <a:r>
              <a:rPr lang="tr-TR" sz="2400" dirty="0"/>
              <a:t> etkileriyle </a:t>
            </a:r>
            <a:r>
              <a:rPr lang="tr-TR" sz="2400" b="1" u="sng" dirty="0">
                <a:solidFill>
                  <a:srgbClr val="7030A0"/>
                </a:solidFill>
              </a:rPr>
              <a:t>bir </a:t>
            </a:r>
            <a:r>
              <a:rPr lang="tr-TR" sz="2400" b="1" u="sng" dirty="0" err="1">
                <a:solidFill>
                  <a:srgbClr val="7030A0"/>
                </a:solidFill>
              </a:rPr>
              <a:t>çok</a:t>
            </a:r>
            <a:r>
              <a:rPr lang="tr-TR" sz="2400" b="1" u="sng" dirty="0">
                <a:solidFill>
                  <a:srgbClr val="7030A0"/>
                </a:solidFill>
              </a:rPr>
              <a:t> </a:t>
            </a:r>
            <a:r>
              <a:rPr lang="tr-TR" sz="2400" b="1" u="sng" dirty="0" err="1">
                <a:solidFill>
                  <a:srgbClr val="7030A0"/>
                </a:solidFill>
              </a:rPr>
              <a:t>çözücüde</a:t>
            </a:r>
            <a:r>
              <a:rPr lang="tr-TR" sz="2400" b="1" u="sng" dirty="0">
                <a:solidFill>
                  <a:srgbClr val="7030A0"/>
                </a:solidFill>
              </a:rPr>
              <a:t> </a:t>
            </a:r>
            <a:r>
              <a:rPr lang="tr-TR" sz="2400" b="1" u="sng" dirty="0" err="1">
                <a:solidFill>
                  <a:srgbClr val="7030A0"/>
                </a:solidFill>
              </a:rPr>
              <a:t>düşük</a:t>
            </a:r>
            <a:r>
              <a:rPr lang="tr-TR" sz="2400" b="1" u="sng" dirty="0">
                <a:solidFill>
                  <a:srgbClr val="7030A0"/>
                </a:solidFill>
              </a:rPr>
              <a:t> olan </a:t>
            </a:r>
            <a:r>
              <a:rPr lang="tr-TR" sz="2400" b="1" u="sng" dirty="0" err="1">
                <a:solidFill>
                  <a:srgbClr val="7030A0"/>
                </a:solidFill>
              </a:rPr>
              <a:t>çözünürlüklerini</a:t>
            </a:r>
            <a:r>
              <a:rPr lang="tr-TR" sz="2400" b="1" u="sng" dirty="0">
                <a:solidFill>
                  <a:srgbClr val="7030A0"/>
                </a:solidFill>
              </a:rPr>
              <a:t> de arttırır. </a:t>
            </a:r>
          </a:p>
          <a:p>
            <a:endParaRPr lang="tr-TR" sz="24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747599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E2FE29-1120-4FE4-9FDA-311CBA66F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125" y="2"/>
            <a:ext cx="4688632"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226" y="926649"/>
            <a:ext cx="4415290" cy="5066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3BE3671-0C43-4D05-A267-3400AD091C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79" y="3758184"/>
            <a:ext cx="2139190" cy="2373963"/>
            <a:chOff x="723679" y="3758184"/>
            <a:chExt cx="2139190" cy="2373963"/>
          </a:xfrm>
        </p:grpSpPr>
        <p:sp>
          <p:nvSpPr>
            <p:cNvPr id="15" name="Rectangle 66">
              <a:extLst>
                <a:ext uri="{FF2B5EF4-FFF2-40B4-BE49-F238E27FC236}">
                  <a16:creationId xmlns:a16="http://schemas.microsoft.com/office/drawing/2014/main" id="{4284BA9C-01AC-48B3-8010-804869A0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051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3E232F3A-24DA-47FC-A6E7-8347EA07AE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630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2B7D041A-D364-4BF2-9F8A-0294D0918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209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1CB5A6AE-FC55-4655-AE45-5E9A3F328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88940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500BEBAD-632B-4E00-AD16-C6A03CD11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472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29BEDA70-8722-46C0-A1EB-8CDFEE592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17111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2">
              <a:extLst>
                <a:ext uri="{FF2B5EF4-FFF2-40B4-BE49-F238E27FC236}">
                  <a16:creationId xmlns:a16="http://schemas.microsoft.com/office/drawing/2014/main" id="{3979BE25-E2B2-4CF8-85A1-65AD3E0CF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7495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2C9FF4D0-2F5C-4E54-AC5A-58A6169BA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284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94E4ABC-1B44-4E4D-9065-F67D887D7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75948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2">
              <a:extLst>
                <a:ext uri="{FF2B5EF4-FFF2-40B4-BE49-F238E27FC236}">
                  <a16:creationId xmlns:a16="http://schemas.microsoft.com/office/drawing/2014/main" id="{FDDFF3EB-39A2-4D3F-AD9F-0CF4409EA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89627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DB732EBE-ED01-4374-8D0C-8AF6E5A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4333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2">
              <a:extLst>
                <a:ext uri="{FF2B5EF4-FFF2-40B4-BE49-F238E27FC236}">
                  <a16:creationId xmlns:a16="http://schemas.microsoft.com/office/drawing/2014/main" id="{D22DDEF5-6AF3-4D7C-BC62-4409D396B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269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2">
              <a:extLst>
                <a:ext uri="{FF2B5EF4-FFF2-40B4-BE49-F238E27FC236}">
                  <a16:creationId xmlns:a16="http://schemas.microsoft.com/office/drawing/2014/main" id="{C376CD22-707A-45BF-B1E0-3F62124A5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743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2">
              <a:extLst>
                <a:ext uri="{FF2B5EF4-FFF2-40B4-BE49-F238E27FC236}">
                  <a16:creationId xmlns:a16="http://schemas.microsoft.com/office/drawing/2014/main" id="{77D3C970-47FF-4506-B61A-DCAA63289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65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3D0163D1-030C-49AE-83F7-8B6F17D3F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188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68397BEB-F2C5-49D6-8F17-BC81796AC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8C1B7012-AA7A-4E78-965E-ABD7EC337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2">
              <a:extLst>
                <a:ext uri="{FF2B5EF4-FFF2-40B4-BE49-F238E27FC236}">
                  <a16:creationId xmlns:a16="http://schemas.microsoft.com/office/drawing/2014/main" id="{ADA7F354-F3A6-49A0-AF9C-EC69C2A31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82531391-74CB-4FBD-97B7-D73D91C44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3CD46824-FF3A-460F-8F13-1B2A420A1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15EE979E-5456-4D5F-83BF-158EB8B24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B5123B19-3717-4BC1-B7CE-C6727099C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9">
              <a:extLst>
                <a:ext uri="{FF2B5EF4-FFF2-40B4-BE49-F238E27FC236}">
                  <a16:creationId xmlns:a16="http://schemas.microsoft.com/office/drawing/2014/main" id="{25F3BA9E-DEA1-4368-A4BE-FB9C9C350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2">
              <a:extLst>
                <a:ext uri="{FF2B5EF4-FFF2-40B4-BE49-F238E27FC236}">
                  <a16:creationId xmlns:a16="http://schemas.microsoft.com/office/drawing/2014/main" id="{0EFD15C2-3CE6-43C9-AA85-2000C0A6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173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
              <a:extLst>
                <a:ext uri="{FF2B5EF4-FFF2-40B4-BE49-F238E27FC236}">
                  <a16:creationId xmlns:a16="http://schemas.microsoft.com/office/drawing/2014/main" id="{A7D19408-5ACA-46A3-8FC7-0A2B511B2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9">
              <a:extLst>
                <a:ext uri="{FF2B5EF4-FFF2-40B4-BE49-F238E27FC236}">
                  <a16:creationId xmlns:a16="http://schemas.microsoft.com/office/drawing/2014/main" id="{C39A546E-F35B-4AF5-9F7E-F7CC78DD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4C051F4E-E13F-4468-BCAB-379380355A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99A94C11-96BF-4E23-9B0F-CCCF0E690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id="{2C253E13-7D4F-4651-B26F-C9A398426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6C607944-C3DA-49D0-B76C-ECF13B2E8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2">
              <a:extLst>
                <a:ext uri="{FF2B5EF4-FFF2-40B4-BE49-F238E27FC236}">
                  <a16:creationId xmlns:a16="http://schemas.microsoft.com/office/drawing/2014/main" id="{A044E8D2-BE36-4B3B-BF61-A4ED4D637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08C4C63A-4388-4C37-9D9C-5C1F9925C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14866A3A-FA92-4434-98E9-418FEC9B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64">
              <a:extLst>
                <a:ext uri="{FF2B5EF4-FFF2-40B4-BE49-F238E27FC236}">
                  <a16:creationId xmlns:a16="http://schemas.microsoft.com/office/drawing/2014/main" id="{AF97CA9B-731E-47BF-B724-E6CD2C915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B9B7DB1A-1165-4D7C-95DC-D710F20E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9">
              <a:extLst>
                <a:ext uri="{FF2B5EF4-FFF2-40B4-BE49-F238E27FC236}">
                  <a16:creationId xmlns:a16="http://schemas.microsoft.com/office/drawing/2014/main" id="{737B22B9-9D11-4F36-9B12-FB41FBA4E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2">
              <a:extLst>
                <a:ext uri="{FF2B5EF4-FFF2-40B4-BE49-F238E27FC236}">
                  <a16:creationId xmlns:a16="http://schemas.microsoft.com/office/drawing/2014/main" id="{FBCEABA9-0D42-4E75-BBFB-8374262E8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2">
              <a:extLst>
                <a:ext uri="{FF2B5EF4-FFF2-40B4-BE49-F238E27FC236}">
                  <a16:creationId xmlns:a16="http://schemas.microsoft.com/office/drawing/2014/main" id="{66428691-A429-4D5E-AE96-E43B6F0E2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9">
              <a:extLst>
                <a:ext uri="{FF2B5EF4-FFF2-40B4-BE49-F238E27FC236}">
                  <a16:creationId xmlns:a16="http://schemas.microsoft.com/office/drawing/2014/main" id="{5BCC330F-9915-4B86-97E9-BA49CBFEC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9A1A7FCA-8137-4FF0-9940-FB481BFD2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3A9167A0-5576-4F2F-B5FE-431186597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Başlık 1">
            <a:extLst>
              <a:ext uri="{FF2B5EF4-FFF2-40B4-BE49-F238E27FC236}">
                <a16:creationId xmlns:a16="http://schemas.microsoft.com/office/drawing/2014/main" id="{D6AF604D-034A-B24D-B4DC-9CF84AC25107}"/>
              </a:ext>
            </a:extLst>
          </p:cNvPr>
          <p:cNvSpPr>
            <a:spLocks noGrp="1"/>
          </p:cNvSpPr>
          <p:nvPr>
            <p:ph type="title"/>
          </p:nvPr>
        </p:nvSpPr>
        <p:spPr>
          <a:xfrm>
            <a:off x="1141965" y="1321743"/>
            <a:ext cx="3787482" cy="4277890"/>
          </a:xfrm>
        </p:spPr>
        <p:txBody>
          <a:bodyPr anchor="ctr">
            <a:normAutofit/>
          </a:bodyPr>
          <a:lstStyle/>
          <a:p>
            <a:r>
              <a:rPr lang="tr-TR">
                <a:solidFill>
                  <a:srgbClr val="FFFFFF"/>
                </a:solidFill>
              </a:rPr>
              <a:t>KARBON NANOTÜPLERİN FONKSİYONEL HALE GETİRİLMESİ </a:t>
            </a:r>
          </a:p>
        </p:txBody>
      </p:sp>
      <p:grpSp>
        <p:nvGrpSpPr>
          <p:cNvPr id="57" name="Group 56">
            <a:extLst>
              <a:ext uri="{FF2B5EF4-FFF2-40B4-BE49-F238E27FC236}">
                <a16:creationId xmlns:a16="http://schemas.microsoft.com/office/drawing/2014/main" id="{283F107F-9294-4679-B247-91D8556A6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58" name="Rectangle 64">
              <a:extLst>
                <a:ext uri="{FF2B5EF4-FFF2-40B4-BE49-F238E27FC236}">
                  <a16:creationId xmlns:a16="http://schemas.microsoft.com/office/drawing/2014/main" id="{20F93971-D547-4C36-A076-D57249994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012A36A9-DFAE-4F57-9711-172E65EDA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8B6B96C8-D832-4071-A5D2-1F11CBF9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0FF1DEB5-31F1-464D-BDB3-EFE620642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96B80410-DC2C-4DFC-B52E-CC5E6788B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9CE51CA3-95B8-44B4-B784-CE35A844D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FA1EB8B0-6221-4A35-A5F2-46E9A78CB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FDA530E1-5E88-4861-8642-F5B6A715B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854D2927-5C3A-424C-B30D-6048719C8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B9A782D-CE07-499E-81BB-3F6D2E7EF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a:extLst>
                <a:ext uri="{FF2B5EF4-FFF2-40B4-BE49-F238E27FC236}">
                  <a16:creationId xmlns:a16="http://schemas.microsoft.com/office/drawing/2014/main" id="{BDEBE12E-1915-4596-A0A7-9C61CAF8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a:extLst>
                <a:ext uri="{FF2B5EF4-FFF2-40B4-BE49-F238E27FC236}">
                  <a16:creationId xmlns:a16="http://schemas.microsoft.com/office/drawing/2014/main" id="{4FBDEF84-1447-47C6-998D-A35B78E0C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çerik Yer Tutucusu 2">
            <a:extLst>
              <a:ext uri="{FF2B5EF4-FFF2-40B4-BE49-F238E27FC236}">
                <a16:creationId xmlns:a16="http://schemas.microsoft.com/office/drawing/2014/main" id="{594ADB55-ECE8-9B4A-9992-3569D3566D57}"/>
              </a:ext>
            </a:extLst>
          </p:cNvPr>
          <p:cNvSpPr>
            <a:spLocks noGrp="1"/>
          </p:cNvSpPr>
          <p:nvPr>
            <p:ph idx="1"/>
          </p:nvPr>
        </p:nvSpPr>
        <p:spPr>
          <a:xfrm>
            <a:off x="5807672" y="1188719"/>
            <a:ext cx="5561320" cy="4804465"/>
          </a:xfrm>
        </p:spPr>
        <p:txBody>
          <a:bodyPr anchor="ctr">
            <a:normAutofit/>
          </a:bodyPr>
          <a:lstStyle/>
          <a:p>
            <a:pPr algn="just"/>
            <a:r>
              <a:rPr lang="tr-TR" sz="2200" dirty="0"/>
              <a:t>Fonksiyonel hale getirme prosesi </a:t>
            </a:r>
            <a:r>
              <a:rPr lang="tr-TR" sz="2200" dirty="0" err="1"/>
              <a:t>çoğu</a:t>
            </a:r>
            <a:r>
              <a:rPr lang="tr-TR" sz="2200" dirty="0"/>
              <a:t> kez asitle ya da oksitleyici ajanlarla muameleyle </a:t>
            </a:r>
            <a:r>
              <a:rPr lang="tr-TR" sz="2200" dirty="0" err="1"/>
              <a:t>kovalent</a:t>
            </a:r>
            <a:r>
              <a:rPr lang="tr-TR" sz="2200" dirty="0"/>
              <a:t> ve </a:t>
            </a:r>
            <a:r>
              <a:rPr lang="tr-TR" sz="2200" dirty="0" err="1"/>
              <a:t>kovalent</a:t>
            </a:r>
            <a:r>
              <a:rPr lang="tr-TR" sz="2200" dirty="0"/>
              <a:t> olmayan </a:t>
            </a:r>
            <a:r>
              <a:rPr lang="tr-TR" sz="2200" dirty="0" err="1"/>
              <a:t>şekilde</a:t>
            </a:r>
            <a:r>
              <a:rPr lang="tr-TR" sz="2200" dirty="0"/>
              <a:t> </a:t>
            </a:r>
            <a:r>
              <a:rPr lang="tr-TR" sz="2200" dirty="0" err="1"/>
              <a:t>gerçekleştirilir</a:t>
            </a:r>
            <a:r>
              <a:rPr lang="tr-TR" sz="2200" dirty="0"/>
              <a:t>. </a:t>
            </a:r>
          </a:p>
          <a:p>
            <a:pPr algn="just"/>
            <a:r>
              <a:rPr lang="tr-TR" sz="2200" dirty="0" err="1"/>
              <a:t>Kovalent</a:t>
            </a:r>
            <a:r>
              <a:rPr lang="tr-TR" sz="2200" dirty="0"/>
              <a:t> </a:t>
            </a:r>
            <a:r>
              <a:rPr lang="tr-TR" sz="2200" dirty="0" err="1"/>
              <a:t>fonksiyonelleşme</a:t>
            </a:r>
            <a:r>
              <a:rPr lang="tr-TR" sz="2200" dirty="0"/>
              <a:t> kimyasal bir </a:t>
            </a:r>
            <a:r>
              <a:rPr lang="tr-TR" sz="2200" dirty="0" err="1"/>
              <a:t>etkileşim</a:t>
            </a:r>
            <a:r>
              <a:rPr lang="tr-TR" sz="2200" dirty="0"/>
              <a:t> olup, CNT yan </a:t>
            </a:r>
            <a:r>
              <a:rPr lang="tr-TR" sz="2200" dirty="0" err="1"/>
              <a:t>yüzey</a:t>
            </a:r>
            <a:r>
              <a:rPr lang="tr-TR" sz="2200" dirty="0"/>
              <a:t> duvarlarına </a:t>
            </a:r>
            <a:r>
              <a:rPr lang="tr-TR" sz="2200" dirty="0" err="1"/>
              <a:t>çeşitli</a:t>
            </a:r>
            <a:r>
              <a:rPr lang="tr-TR" sz="2200" dirty="0"/>
              <a:t> </a:t>
            </a:r>
            <a:r>
              <a:rPr lang="tr-TR" sz="2200" dirty="0" err="1"/>
              <a:t>moleküllerin</a:t>
            </a:r>
            <a:r>
              <a:rPr lang="tr-TR" sz="2200" dirty="0"/>
              <a:t> direk </a:t>
            </a:r>
            <a:r>
              <a:rPr lang="tr-TR" sz="2200" dirty="0" err="1"/>
              <a:t>bağlanmasıyla</a:t>
            </a:r>
            <a:r>
              <a:rPr lang="tr-TR" sz="2200" dirty="0"/>
              <a:t> ya da </a:t>
            </a:r>
            <a:r>
              <a:rPr lang="tr-TR" sz="2200" dirty="0" err="1"/>
              <a:t>yüzeyde</a:t>
            </a:r>
            <a:r>
              <a:rPr lang="tr-TR" sz="2200" dirty="0"/>
              <a:t> bulunan karboksilik gruplar </a:t>
            </a:r>
            <a:r>
              <a:rPr lang="tr-TR" sz="2200" dirty="0" err="1"/>
              <a:t>aracılığıyla</a:t>
            </a:r>
            <a:r>
              <a:rPr lang="tr-TR" sz="2200" dirty="0"/>
              <a:t> dolaylı </a:t>
            </a:r>
            <a:r>
              <a:rPr lang="tr-TR" sz="2200" dirty="0" err="1"/>
              <a:t>şekilde</a:t>
            </a:r>
            <a:r>
              <a:rPr lang="tr-TR" sz="2200" dirty="0"/>
              <a:t> </a:t>
            </a:r>
            <a:r>
              <a:rPr lang="tr-TR" sz="2200" dirty="0" err="1"/>
              <a:t>gerçekleştirilmektedir</a:t>
            </a:r>
            <a:r>
              <a:rPr lang="tr-TR" sz="2200" dirty="0"/>
              <a:t>. </a:t>
            </a:r>
          </a:p>
          <a:p>
            <a:endParaRPr lang="tr-TR" sz="2000" dirty="0"/>
          </a:p>
        </p:txBody>
      </p:sp>
    </p:spTree>
    <p:extLst>
      <p:ext uri="{BB962C8B-B14F-4D97-AF65-F5344CB8AC3E}">
        <p14:creationId xmlns:p14="http://schemas.microsoft.com/office/powerpoint/2010/main" val="3601867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65D9EB6-076F-C34E-9346-07BD2C702CA3}"/>
              </a:ext>
            </a:extLst>
          </p:cNvPr>
          <p:cNvSpPr>
            <a:spLocks noGrp="1"/>
          </p:cNvSpPr>
          <p:nvPr>
            <p:ph type="title"/>
          </p:nvPr>
        </p:nvSpPr>
        <p:spPr>
          <a:xfrm>
            <a:off x="958507" y="1120155"/>
            <a:ext cx="4189198" cy="4609096"/>
          </a:xfrm>
        </p:spPr>
        <p:txBody>
          <a:bodyPr>
            <a:normAutofit/>
          </a:bodyPr>
          <a:lstStyle/>
          <a:p>
            <a:r>
              <a:rPr lang="tr-TR" dirty="0"/>
              <a:t>KARBON NANOTÜPLERİN FONKSİYONEL HALE GETİRİLMESİ </a:t>
            </a:r>
          </a:p>
        </p:txBody>
      </p:sp>
      <p:grpSp>
        <p:nvGrpSpPr>
          <p:cNvPr id="10"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11"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İçerik Yer Tutucusu 2">
            <a:extLst>
              <a:ext uri="{FF2B5EF4-FFF2-40B4-BE49-F238E27FC236}">
                <a16:creationId xmlns:a16="http://schemas.microsoft.com/office/drawing/2014/main" id="{11C29D35-D067-3E4A-BE40-2FAE55ADA482}"/>
              </a:ext>
            </a:extLst>
          </p:cNvPr>
          <p:cNvSpPr>
            <a:spLocks noGrp="1"/>
          </p:cNvSpPr>
          <p:nvPr>
            <p:ph idx="1"/>
          </p:nvPr>
        </p:nvSpPr>
        <p:spPr>
          <a:xfrm>
            <a:off x="6436188" y="1120155"/>
            <a:ext cx="5067739" cy="4609095"/>
          </a:xfrm>
        </p:spPr>
        <p:txBody>
          <a:bodyPr anchor="ctr">
            <a:normAutofit/>
          </a:bodyPr>
          <a:lstStyle/>
          <a:p>
            <a:r>
              <a:rPr lang="tr-TR" sz="2400">
                <a:solidFill>
                  <a:srgbClr val="FFFFFF"/>
                </a:solidFill>
              </a:rPr>
              <a:t>Kovalent olmayan bağlanmada ise van der Waals etkileri, </a:t>
            </a:r>
            <a:r>
              <a:rPr lang="el-GR" sz="2400">
                <a:solidFill>
                  <a:srgbClr val="FFFFFF"/>
                </a:solidFill>
              </a:rPr>
              <a:t>π-π </a:t>
            </a:r>
            <a:r>
              <a:rPr lang="tr-TR" sz="2400">
                <a:solidFill>
                  <a:srgbClr val="FFFFFF"/>
                </a:solidFill>
              </a:rPr>
              <a:t>etkileşimleri, hidrojen bağları, elektrostatik çekimler ve hidrofobik özellikler gibi fiziksel etkileşimler rol oynar. Bu etkilerin iki veya daha fazlasının bir arada bulunması seçiciliği ve kararlılığı arttırır </a:t>
            </a:r>
          </a:p>
          <a:p>
            <a:endParaRPr lang="tr-TR" sz="2400">
              <a:solidFill>
                <a:srgbClr val="FFFFFF"/>
              </a:solidFill>
            </a:endParaRPr>
          </a:p>
          <a:p>
            <a:endParaRPr lang="tr-TR" sz="2400">
              <a:solidFill>
                <a:srgbClr val="FFFFFF"/>
              </a:solidFill>
            </a:endParaRPr>
          </a:p>
        </p:txBody>
      </p:sp>
    </p:spTree>
    <p:extLst>
      <p:ext uri="{BB962C8B-B14F-4D97-AF65-F5344CB8AC3E}">
        <p14:creationId xmlns:p14="http://schemas.microsoft.com/office/powerpoint/2010/main" val="3156776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C5C617-1280-774B-B169-43751869A37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B585F8F-1162-9A40-8022-912FD06F7B31}"/>
              </a:ext>
            </a:extLst>
          </p:cNvPr>
          <p:cNvSpPr>
            <a:spLocks noGrp="1"/>
          </p:cNvSpPr>
          <p:nvPr>
            <p:ph idx="1"/>
          </p:nvPr>
        </p:nvSpPr>
        <p:spPr/>
        <p:txBody>
          <a:bodyPr/>
          <a:lstStyle/>
          <a:p>
            <a:r>
              <a:rPr lang="tr-TR" dirty="0" err="1"/>
              <a:t>Polistiren</a:t>
            </a:r>
            <a:r>
              <a:rPr lang="tr-TR" dirty="0"/>
              <a:t>, </a:t>
            </a:r>
            <a:r>
              <a:rPr lang="tr-TR" dirty="0" err="1"/>
              <a:t>polifenilin</a:t>
            </a:r>
            <a:r>
              <a:rPr lang="tr-TR" dirty="0"/>
              <a:t> gibi polimerlerle kaplama </a:t>
            </a:r>
            <a:r>
              <a:rPr lang="tr-TR" dirty="0" err="1"/>
              <a:t>kovalent</a:t>
            </a:r>
            <a:r>
              <a:rPr lang="tr-TR" dirty="0"/>
              <a:t> olmayan </a:t>
            </a:r>
            <a:r>
              <a:rPr lang="tr-TR" dirty="0" err="1"/>
              <a:t>şekilde</a:t>
            </a:r>
            <a:r>
              <a:rPr lang="tr-TR" dirty="0"/>
              <a:t> fonksiyonel hale getirilmeye </a:t>
            </a:r>
            <a:r>
              <a:rPr lang="tr-TR" dirty="0" err="1"/>
              <a:t>örnek</a:t>
            </a:r>
            <a:r>
              <a:rPr lang="tr-TR" dirty="0"/>
              <a:t> olarak verilebilir. </a:t>
            </a:r>
          </a:p>
          <a:p>
            <a:r>
              <a:rPr lang="tr-TR" dirty="0"/>
              <a:t>Ayrıca iyonik ve </a:t>
            </a:r>
            <a:r>
              <a:rPr lang="tr-TR" dirty="0" err="1"/>
              <a:t>non</a:t>
            </a:r>
            <a:r>
              <a:rPr lang="tr-TR" dirty="0"/>
              <a:t> iyonik </a:t>
            </a:r>
            <a:r>
              <a:rPr lang="tr-TR" dirty="0" err="1"/>
              <a:t>surfaktanlar</a:t>
            </a:r>
            <a:r>
              <a:rPr lang="tr-TR" dirty="0"/>
              <a:t> CNT </a:t>
            </a:r>
            <a:r>
              <a:rPr lang="tr-TR" dirty="0" err="1"/>
              <a:t>yüzeyine</a:t>
            </a:r>
            <a:r>
              <a:rPr lang="tr-TR" dirty="0"/>
              <a:t> </a:t>
            </a:r>
            <a:r>
              <a:rPr lang="tr-TR" dirty="0" err="1"/>
              <a:t>adsorbe</a:t>
            </a:r>
            <a:r>
              <a:rPr lang="tr-TR" dirty="0"/>
              <a:t> olarak karbon </a:t>
            </a:r>
            <a:r>
              <a:rPr lang="tr-TR" dirty="0" err="1"/>
              <a:t>nanotüpleri</a:t>
            </a:r>
            <a:r>
              <a:rPr lang="tr-TR" dirty="0"/>
              <a:t> fonksiyonel hale getirebilmektedir. </a:t>
            </a:r>
          </a:p>
          <a:p>
            <a:r>
              <a:rPr lang="tr-TR" dirty="0" err="1"/>
              <a:t>Kovalent</a:t>
            </a:r>
            <a:r>
              <a:rPr lang="tr-TR" dirty="0"/>
              <a:t> olmayan </a:t>
            </a:r>
            <a:r>
              <a:rPr lang="tr-TR" dirty="0" err="1"/>
              <a:t>şekilde</a:t>
            </a:r>
            <a:r>
              <a:rPr lang="tr-TR" dirty="0"/>
              <a:t> fonksiyonel hale getirme metoduna verilecek son </a:t>
            </a:r>
            <a:r>
              <a:rPr lang="tr-TR" dirty="0" err="1"/>
              <a:t>örnek</a:t>
            </a:r>
            <a:r>
              <a:rPr lang="tr-TR" dirty="0"/>
              <a:t> ise </a:t>
            </a:r>
            <a:r>
              <a:rPr lang="tr-TR" dirty="0" err="1"/>
              <a:t>endohedral</a:t>
            </a:r>
            <a:r>
              <a:rPr lang="tr-TR" dirty="0"/>
              <a:t> </a:t>
            </a:r>
            <a:r>
              <a:rPr lang="tr-TR" dirty="0" err="1"/>
              <a:t>yöntemidir</a:t>
            </a:r>
            <a:r>
              <a:rPr lang="tr-TR" dirty="0"/>
              <a:t>. Burada CNT </a:t>
            </a:r>
            <a:r>
              <a:rPr lang="tr-TR" dirty="0" err="1"/>
              <a:t>boşluklarına</a:t>
            </a:r>
            <a:r>
              <a:rPr lang="tr-TR" dirty="0"/>
              <a:t> bazı inorganik (</a:t>
            </a:r>
            <a:r>
              <a:rPr lang="tr-TR" dirty="0" err="1"/>
              <a:t>Ag</a:t>
            </a:r>
            <a:r>
              <a:rPr lang="tr-TR" dirty="0"/>
              <a:t>, </a:t>
            </a:r>
            <a:r>
              <a:rPr lang="tr-TR" dirty="0" err="1"/>
              <a:t>Au</a:t>
            </a:r>
            <a:r>
              <a:rPr lang="tr-TR" dirty="0"/>
              <a:t>, </a:t>
            </a:r>
            <a:r>
              <a:rPr lang="tr-TR" dirty="0" err="1"/>
              <a:t>Pt</a:t>
            </a:r>
            <a:r>
              <a:rPr lang="tr-TR" dirty="0"/>
              <a:t> </a:t>
            </a:r>
            <a:r>
              <a:rPr lang="tr-TR" dirty="0" err="1"/>
              <a:t>vb</a:t>
            </a:r>
            <a:r>
              <a:rPr lang="tr-TR" dirty="0"/>
              <a:t>) </a:t>
            </a:r>
            <a:r>
              <a:rPr lang="tr-TR" dirty="0" err="1"/>
              <a:t>türlerin</a:t>
            </a:r>
            <a:r>
              <a:rPr lang="tr-TR" dirty="0"/>
              <a:t> veya </a:t>
            </a:r>
            <a:r>
              <a:rPr lang="tr-TR" dirty="0" err="1"/>
              <a:t>moleküllerin</a:t>
            </a:r>
            <a:r>
              <a:rPr lang="tr-TR" dirty="0"/>
              <a:t> (aminoasit, protein, DNA) </a:t>
            </a:r>
            <a:r>
              <a:rPr lang="tr-TR" dirty="0" err="1"/>
              <a:t>yerleşmesi</a:t>
            </a:r>
            <a:r>
              <a:rPr lang="tr-TR" dirty="0"/>
              <a:t> sonucu bir </a:t>
            </a:r>
            <a:r>
              <a:rPr lang="tr-TR" dirty="0" err="1"/>
              <a:t>fonksiyonelleşme</a:t>
            </a:r>
            <a:r>
              <a:rPr lang="tr-TR" dirty="0"/>
              <a:t> </a:t>
            </a:r>
            <a:r>
              <a:rPr lang="tr-TR" dirty="0" err="1"/>
              <a:t>söz</a:t>
            </a:r>
            <a:r>
              <a:rPr lang="tr-TR" dirty="0"/>
              <a:t> konusudur </a:t>
            </a:r>
          </a:p>
          <a:p>
            <a:endParaRPr lang="tr-TR" dirty="0"/>
          </a:p>
        </p:txBody>
      </p:sp>
    </p:spTree>
    <p:extLst>
      <p:ext uri="{BB962C8B-B14F-4D97-AF65-F5344CB8AC3E}">
        <p14:creationId xmlns:p14="http://schemas.microsoft.com/office/powerpoint/2010/main" val="2742673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B7C2AB-541B-B140-AE9F-9218808065F8}"/>
              </a:ext>
            </a:extLst>
          </p:cNvPr>
          <p:cNvSpPr>
            <a:spLocks noGrp="1"/>
          </p:cNvSpPr>
          <p:nvPr>
            <p:ph type="title"/>
          </p:nvPr>
        </p:nvSpPr>
        <p:spPr/>
        <p:txBody>
          <a:bodyPr/>
          <a:lstStyle/>
          <a:p>
            <a:r>
              <a:rPr lang="tr-TR" dirty="0"/>
              <a:t>KARBON NANOTÜPLERİN FONKSİYONEL HALE GETİRİLMESİ </a:t>
            </a:r>
          </a:p>
        </p:txBody>
      </p:sp>
      <p:sp>
        <p:nvSpPr>
          <p:cNvPr id="3" name="İçerik Yer Tutucusu 2">
            <a:extLst>
              <a:ext uri="{FF2B5EF4-FFF2-40B4-BE49-F238E27FC236}">
                <a16:creationId xmlns:a16="http://schemas.microsoft.com/office/drawing/2014/main" id="{E9167E19-6B44-9C4D-BA36-379B895B1408}"/>
              </a:ext>
            </a:extLst>
          </p:cNvPr>
          <p:cNvSpPr>
            <a:spLocks noGrp="1"/>
          </p:cNvSpPr>
          <p:nvPr>
            <p:ph idx="1"/>
          </p:nvPr>
        </p:nvSpPr>
        <p:spPr/>
        <p:txBody>
          <a:bodyPr/>
          <a:lstStyle/>
          <a:p>
            <a:r>
              <a:rPr lang="tr-TR" dirty="0"/>
              <a:t>CNT </a:t>
            </a:r>
            <a:r>
              <a:rPr lang="tr-TR" dirty="0" err="1"/>
              <a:t>lerin</a:t>
            </a:r>
            <a:r>
              <a:rPr lang="tr-TR" dirty="0"/>
              <a:t> kimyasal olarak fonksiyonel hale getirilmesi fonksiyonel gruplar ile karbon atomları arasındaki </a:t>
            </a:r>
            <a:r>
              <a:rPr lang="tr-TR" dirty="0" err="1"/>
              <a:t>kovalent</a:t>
            </a:r>
            <a:r>
              <a:rPr lang="tr-TR" dirty="0"/>
              <a:t> </a:t>
            </a:r>
            <a:r>
              <a:rPr lang="tr-TR" dirty="0" err="1"/>
              <a:t>bağlanma</a:t>
            </a:r>
            <a:r>
              <a:rPr lang="tr-TR" dirty="0"/>
              <a:t> sonucu </a:t>
            </a:r>
            <a:r>
              <a:rPr lang="tr-TR" dirty="0" err="1"/>
              <a:t>gerçekleşir</a:t>
            </a:r>
            <a:r>
              <a:rPr lang="tr-TR" dirty="0"/>
              <a:t>. </a:t>
            </a:r>
          </a:p>
          <a:p>
            <a:r>
              <a:rPr lang="tr-TR" dirty="0"/>
              <a:t>Bu </a:t>
            </a:r>
            <a:r>
              <a:rPr lang="tr-TR" dirty="0" err="1"/>
              <a:t>bağlanma</a:t>
            </a:r>
            <a:r>
              <a:rPr lang="tr-TR" dirty="0"/>
              <a:t>, direk olarak CNT yan duvarlarında meydana </a:t>
            </a:r>
            <a:r>
              <a:rPr lang="tr-TR" dirty="0" err="1"/>
              <a:t>gelebileceği</a:t>
            </a:r>
            <a:r>
              <a:rPr lang="tr-TR" dirty="0"/>
              <a:t> gibi (</a:t>
            </a:r>
            <a:r>
              <a:rPr lang="tr-TR" dirty="0" err="1"/>
              <a:t>florinasyon</a:t>
            </a:r>
            <a:r>
              <a:rPr lang="tr-TR" dirty="0"/>
              <a:t>, </a:t>
            </a:r>
            <a:r>
              <a:rPr lang="tr-TR" dirty="0" err="1"/>
              <a:t>hidrojenasyon</a:t>
            </a:r>
            <a:r>
              <a:rPr lang="tr-TR" dirty="0"/>
              <a:t>, </a:t>
            </a:r>
            <a:r>
              <a:rPr lang="tr-TR" dirty="0" err="1"/>
              <a:t>siklo</a:t>
            </a:r>
            <a:r>
              <a:rPr lang="tr-TR" dirty="0"/>
              <a:t> katılma ve </a:t>
            </a:r>
            <a:r>
              <a:rPr lang="tr-TR" dirty="0" err="1"/>
              <a:t>radikalik</a:t>
            </a:r>
            <a:r>
              <a:rPr lang="tr-TR" dirty="0"/>
              <a:t> katılma) </a:t>
            </a:r>
            <a:r>
              <a:rPr lang="tr-TR" dirty="0" err="1"/>
              <a:t>çeşitli</a:t>
            </a:r>
            <a:r>
              <a:rPr lang="tr-TR" dirty="0"/>
              <a:t> </a:t>
            </a:r>
            <a:r>
              <a:rPr lang="tr-TR" dirty="0" err="1"/>
              <a:t>oksidasyon</a:t>
            </a:r>
            <a:r>
              <a:rPr lang="tr-TR" dirty="0"/>
              <a:t> </a:t>
            </a:r>
            <a:r>
              <a:rPr lang="tr-TR" dirty="0" err="1"/>
              <a:t>işlemleri</a:t>
            </a:r>
            <a:r>
              <a:rPr lang="tr-TR" dirty="0"/>
              <a:t> sonucu </a:t>
            </a:r>
            <a:r>
              <a:rPr lang="tr-TR" dirty="0" err="1"/>
              <a:t>oluşan</a:t>
            </a:r>
            <a:r>
              <a:rPr lang="tr-TR" dirty="0"/>
              <a:t> karboksilik gruplar </a:t>
            </a:r>
            <a:r>
              <a:rPr lang="tr-TR" dirty="0" err="1"/>
              <a:t>üzerinden</a:t>
            </a:r>
            <a:r>
              <a:rPr lang="tr-TR" dirty="0"/>
              <a:t> </a:t>
            </a:r>
            <a:r>
              <a:rPr lang="tr-TR" dirty="0" err="1"/>
              <a:t>indirek</a:t>
            </a:r>
            <a:r>
              <a:rPr lang="tr-TR" dirty="0"/>
              <a:t> </a:t>
            </a:r>
            <a:r>
              <a:rPr lang="tr-TR" dirty="0" err="1"/>
              <a:t>şekilde</a:t>
            </a:r>
            <a:r>
              <a:rPr lang="tr-TR" dirty="0"/>
              <a:t> meydana gelebilir ve </a:t>
            </a:r>
            <a:r>
              <a:rPr lang="tr-TR" dirty="0" err="1"/>
              <a:t>defekt</a:t>
            </a:r>
            <a:r>
              <a:rPr lang="tr-TR" dirty="0"/>
              <a:t> </a:t>
            </a:r>
            <a:r>
              <a:rPr lang="tr-TR" dirty="0" err="1"/>
              <a:t>fonksiyonelleşme</a:t>
            </a:r>
            <a:r>
              <a:rPr lang="tr-TR" dirty="0"/>
              <a:t> olarak adlandırılır. </a:t>
            </a:r>
          </a:p>
          <a:p>
            <a:r>
              <a:rPr lang="tr-TR" dirty="0"/>
              <a:t>Bu </a:t>
            </a:r>
            <a:r>
              <a:rPr lang="tr-TR" dirty="0" err="1"/>
              <a:t>tür</a:t>
            </a:r>
            <a:r>
              <a:rPr lang="tr-TR" dirty="0"/>
              <a:t> </a:t>
            </a:r>
            <a:r>
              <a:rPr lang="tr-TR" dirty="0" err="1"/>
              <a:t>fonksiyonelleşmeye</a:t>
            </a:r>
            <a:r>
              <a:rPr lang="tr-TR" dirty="0"/>
              <a:t> </a:t>
            </a:r>
            <a:r>
              <a:rPr lang="tr-TR" dirty="0" err="1"/>
              <a:t>örnek</a:t>
            </a:r>
            <a:r>
              <a:rPr lang="tr-TR" dirty="0"/>
              <a:t> olarak da </a:t>
            </a:r>
            <a:r>
              <a:rPr lang="tr-TR" dirty="0" err="1"/>
              <a:t>amidasyon</a:t>
            </a:r>
            <a:r>
              <a:rPr lang="tr-TR" dirty="0"/>
              <a:t>, </a:t>
            </a:r>
            <a:r>
              <a:rPr lang="tr-TR" dirty="0" err="1"/>
              <a:t>esterifikasyon</a:t>
            </a:r>
            <a:r>
              <a:rPr lang="tr-TR" dirty="0"/>
              <a:t>, </a:t>
            </a:r>
            <a:r>
              <a:rPr lang="tr-TR" dirty="0" err="1"/>
              <a:t>sülfürlenme</a:t>
            </a:r>
            <a:r>
              <a:rPr lang="tr-TR" dirty="0"/>
              <a:t>, </a:t>
            </a:r>
            <a:r>
              <a:rPr lang="tr-TR" dirty="0" err="1"/>
              <a:t>silanlama</a:t>
            </a:r>
            <a:r>
              <a:rPr lang="tr-TR" dirty="0"/>
              <a:t>, </a:t>
            </a:r>
            <a:r>
              <a:rPr lang="tr-TR" dirty="0" err="1"/>
              <a:t>polimerik</a:t>
            </a:r>
            <a:r>
              <a:rPr lang="tr-TR" dirty="0"/>
              <a:t> </a:t>
            </a:r>
            <a:r>
              <a:rPr lang="tr-TR" dirty="0" err="1"/>
              <a:t>aşılama</a:t>
            </a:r>
            <a:r>
              <a:rPr lang="tr-TR" dirty="0"/>
              <a:t> verilebilir </a:t>
            </a:r>
          </a:p>
          <a:p>
            <a:endParaRPr lang="tr-TR" dirty="0"/>
          </a:p>
        </p:txBody>
      </p:sp>
    </p:spTree>
    <p:extLst>
      <p:ext uri="{BB962C8B-B14F-4D97-AF65-F5344CB8AC3E}">
        <p14:creationId xmlns:p14="http://schemas.microsoft.com/office/powerpoint/2010/main" val="917929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Shape 7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Isosceles Triangle 7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page4image537978112">
            <a:extLst>
              <a:ext uri="{FF2B5EF4-FFF2-40B4-BE49-F238E27FC236}">
                <a16:creationId xmlns:a16="http://schemas.microsoft.com/office/drawing/2014/main" id="{968D42DD-557F-C64D-A7C1-AC5CC55EA6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42362" y="434824"/>
            <a:ext cx="9099932" cy="61499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2" name="Isosceles Triangle 8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408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552CB2D0-18CC-AD4E-A734-F1046AEA99F2}"/>
              </a:ext>
            </a:extLst>
          </p:cNvPr>
          <p:cNvPicPr>
            <a:picLocks noChangeAspect="1"/>
          </p:cNvPicPr>
          <p:nvPr/>
        </p:nvPicPr>
        <p:blipFill>
          <a:blip r:embed="rId2"/>
          <a:stretch>
            <a:fillRect/>
          </a:stretch>
        </p:blipFill>
        <p:spPr>
          <a:xfrm>
            <a:off x="2428650" y="643467"/>
            <a:ext cx="7310261"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690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56B7C5-5BD7-0244-8225-217962B54103}"/>
              </a:ext>
            </a:extLst>
          </p:cNvPr>
          <p:cNvSpPr>
            <a:spLocks noGrp="1"/>
          </p:cNvSpPr>
          <p:nvPr>
            <p:ph type="title"/>
          </p:nvPr>
        </p:nvSpPr>
        <p:spPr/>
        <p:txBody>
          <a:bodyPr/>
          <a:lstStyle/>
          <a:p>
            <a:endParaRPr lang="tr-TR"/>
          </a:p>
        </p:txBody>
      </p:sp>
      <p:pic>
        <p:nvPicPr>
          <p:cNvPr id="5" name="Resim 4" descr="metin, harita içeren bir resim&#10;&#10;Açıklama otomatik olarak oluşturuldu">
            <a:extLst>
              <a:ext uri="{FF2B5EF4-FFF2-40B4-BE49-F238E27FC236}">
                <a16:creationId xmlns:a16="http://schemas.microsoft.com/office/drawing/2014/main" id="{647B71B9-CFF8-E547-B046-D68D9C4DD11E}"/>
              </a:ext>
            </a:extLst>
          </p:cNvPr>
          <p:cNvPicPr>
            <a:picLocks noChangeAspect="1"/>
          </p:cNvPicPr>
          <p:nvPr/>
        </p:nvPicPr>
        <p:blipFill>
          <a:blip r:embed="rId2"/>
          <a:stretch>
            <a:fillRect/>
          </a:stretch>
        </p:blipFill>
        <p:spPr>
          <a:xfrm>
            <a:off x="473725" y="0"/>
            <a:ext cx="11182121" cy="6858000"/>
          </a:xfrm>
          <a:prstGeom prst="rect">
            <a:avLst/>
          </a:prstGeom>
        </p:spPr>
      </p:pic>
    </p:spTree>
    <p:extLst>
      <p:ext uri="{BB962C8B-B14F-4D97-AF65-F5344CB8AC3E}">
        <p14:creationId xmlns:p14="http://schemas.microsoft.com/office/powerpoint/2010/main" val="2820356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8A76D302-D668-5C4C-AA88-51509F4C7660}"/>
              </a:ext>
            </a:extLst>
          </p:cNvPr>
          <p:cNvPicPr>
            <a:picLocks noChangeAspect="1"/>
          </p:cNvPicPr>
          <p:nvPr/>
        </p:nvPicPr>
        <p:blipFill>
          <a:blip r:embed="rId2"/>
          <a:stretch>
            <a:fillRect/>
          </a:stretch>
        </p:blipFill>
        <p:spPr>
          <a:xfrm>
            <a:off x="2662422" y="0"/>
            <a:ext cx="6867156" cy="6858000"/>
          </a:xfrm>
          <a:prstGeom prst="rect">
            <a:avLst/>
          </a:prstGeom>
        </p:spPr>
      </p:pic>
    </p:spTree>
    <p:extLst>
      <p:ext uri="{BB962C8B-B14F-4D97-AF65-F5344CB8AC3E}">
        <p14:creationId xmlns:p14="http://schemas.microsoft.com/office/powerpoint/2010/main" val="2195171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F9341E5-1966-AD4D-9959-8A2B7BAB4865}"/>
              </a:ext>
            </a:extLst>
          </p:cNvPr>
          <p:cNvSpPr>
            <a:spLocks noGrp="1"/>
          </p:cNvSpPr>
          <p:nvPr>
            <p:ph type="title"/>
          </p:nvPr>
        </p:nvSpPr>
        <p:spPr>
          <a:xfrm>
            <a:off x="804673" y="1445494"/>
            <a:ext cx="3616856" cy="4376572"/>
          </a:xfrm>
        </p:spPr>
        <p:txBody>
          <a:bodyPr anchor="ctr">
            <a:normAutofit/>
          </a:bodyPr>
          <a:lstStyle/>
          <a:p>
            <a:r>
              <a:rPr lang="tr-TR" sz="3700"/>
              <a:t>Karbon Nanomalzemeler</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4902F05F-3068-7C4C-894C-17DC8694E479}"/>
              </a:ext>
            </a:extLst>
          </p:cNvPr>
          <p:cNvSpPr>
            <a:spLocks noGrp="1"/>
          </p:cNvSpPr>
          <p:nvPr>
            <p:ph idx="1"/>
          </p:nvPr>
        </p:nvSpPr>
        <p:spPr>
          <a:xfrm>
            <a:off x="6096000" y="1399032"/>
            <a:ext cx="5501834" cy="4471416"/>
          </a:xfrm>
        </p:spPr>
        <p:txBody>
          <a:bodyPr anchor="ctr">
            <a:normAutofit/>
          </a:bodyPr>
          <a:lstStyle/>
          <a:p>
            <a:r>
              <a:rPr lang="tr-TR" dirty="0" err="1">
                <a:solidFill>
                  <a:schemeClr val="bg1"/>
                </a:solidFill>
              </a:rPr>
              <a:t>Nano</a:t>
            </a:r>
            <a:r>
              <a:rPr lang="tr-TR" dirty="0">
                <a:solidFill>
                  <a:schemeClr val="bg1"/>
                </a:solidFill>
              </a:rPr>
              <a:t>-elmaslar</a:t>
            </a:r>
          </a:p>
          <a:p>
            <a:r>
              <a:rPr lang="tr-TR" dirty="0">
                <a:solidFill>
                  <a:schemeClr val="bg1"/>
                </a:solidFill>
              </a:rPr>
              <a:t>Karbon </a:t>
            </a:r>
            <a:r>
              <a:rPr lang="tr-TR" dirty="0" err="1">
                <a:solidFill>
                  <a:schemeClr val="bg1"/>
                </a:solidFill>
              </a:rPr>
              <a:t>nanotüpler</a:t>
            </a:r>
            <a:r>
              <a:rPr lang="tr-TR" dirty="0">
                <a:solidFill>
                  <a:schemeClr val="bg1"/>
                </a:solidFill>
              </a:rPr>
              <a:t> (CNT) </a:t>
            </a:r>
          </a:p>
          <a:p>
            <a:r>
              <a:rPr lang="tr-TR" dirty="0" err="1">
                <a:solidFill>
                  <a:schemeClr val="bg1"/>
                </a:solidFill>
              </a:rPr>
              <a:t>Grafen</a:t>
            </a:r>
            <a:endParaRPr lang="tr-TR" dirty="0">
              <a:solidFill>
                <a:schemeClr val="bg1"/>
              </a:solidFill>
            </a:endParaRPr>
          </a:p>
          <a:p>
            <a:r>
              <a:rPr lang="tr-TR" dirty="0" err="1">
                <a:solidFill>
                  <a:schemeClr val="bg1"/>
                </a:solidFill>
              </a:rPr>
              <a:t>Grafen</a:t>
            </a:r>
            <a:r>
              <a:rPr lang="tr-TR" dirty="0">
                <a:solidFill>
                  <a:schemeClr val="bg1"/>
                </a:solidFill>
              </a:rPr>
              <a:t> oksit</a:t>
            </a:r>
          </a:p>
          <a:p>
            <a:r>
              <a:rPr lang="tr-TR" dirty="0">
                <a:solidFill>
                  <a:schemeClr val="bg1"/>
                </a:solidFill>
              </a:rPr>
              <a:t>İndirgenmiş </a:t>
            </a:r>
            <a:r>
              <a:rPr lang="tr-TR" dirty="0" err="1">
                <a:solidFill>
                  <a:schemeClr val="bg1"/>
                </a:solidFill>
              </a:rPr>
              <a:t>grafen</a:t>
            </a:r>
            <a:r>
              <a:rPr lang="tr-TR" dirty="0">
                <a:solidFill>
                  <a:schemeClr val="bg1"/>
                </a:solidFill>
              </a:rPr>
              <a:t> oksit</a:t>
            </a:r>
          </a:p>
        </p:txBody>
      </p:sp>
    </p:spTree>
    <p:extLst>
      <p:ext uri="{BB962C8B-B14F-4D97-AF65-F5344CB8AC3E}">
        <p14:creationId xmlns:p14="http://schemas.microsoft.com/office/powerpoint/2010/main" val="2045110172"/>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Başlık 1">
            <a:extLst>
              <a:ext uri="{FF2B5EF4-FFF2-40B4-BE49-F238E27FC236}">
                <a16:creationId xmlns:a16="http://schemas.microsoft.com/office/drawing/2014/main" id="{4CF9CF10-B51C-F34A-989F-1BA5E7BC2A17}"/>
              </a:ext>
            </a:extLst>
          </p:cNvPr>
          <p:cNvSpPr>
            <a:spLocks noGrp="1"/>
          </p:cNvSpPr>
          <p:nvPr>
            <p:ph type="title"/>
          </p:nvPr>
        </p:nvSpPr>
        <p:spPr>
          <a:xfrm>
            <a:off x="1047280" y="759805"/>
            <a:ext cx="10306520" cy="1325563"/>
          </a:xfrm>
        </p:spPr>
        <p:txBody>
          <a:bodyPr>
            <a:normAutofit/>
          </a:bodyPr>
          <a:lstStyle/>
          <a:p>
            <a:r>
              <a:rPr lang="tr-TR" sz="4000" dirty="0">
                <a:solidFill>
                  <a:srgbClr val="FFFFFF"/>
                </a:solidFill>
              </a:rPr>
              <a:t>Tanıda Karbon </a:t>
            </a:r>
            <a:r>
              <a:rPr lang="tr-TR" sz="4000" dirty="0" err="1">
                <a:solidFill>
                  <a:srgbClr val="FFFFFF"/>
                </a:solidFill>
              </a:rPr>
              <a:t>Nanotüpler</a:t>
            </a:r>
            <a:endParaRPr lang="tr-TR" sz="4000" dirty="0">
              <a:solidFill>
                <a:srgbClr val="FFFFFF"/>
              </a:solidFill>
            </a:endParaRPr>
          </a:p>
        </p:txBody>
      </p:sp>
      <p:sp>
        <p:nvSpPr>
          <p:cNvPr id="3" name="İçerik Yer Tutucusu 2">
            <a:extLst>
              <a:ext uri="{FF2B5EF4-FFF2-40B4-BE49-F238E27FC236}">
                <a16:creationId xmlns:a16="http://schemas.microsoft.com/office/drawing/2014/main" id="{E8AC68D7-79FF-DD46-8DB0-B3886E269927}"/>
              </a:ext>
            </a:extLst>
          </p:cNvPr>
          <p:cNvSpPr>
            <a:spLocks noGrp="1"/>
          </p:cNvSpPr>
          <p:nvPr>
            <p:ph idx="1"/>
          </p:nvPr>
        </p:nvSpPr>
        <p:spPr>
          <a:xfrm>
            <a:off x="1424904" y="2494450"/>
            <a:ext cx="4053545" cy="3563159"/>
          </a:xfrm>
        </p:spPr>
        <p:txBody>
          <a:bodyPr>
            <a:normAutofit/>
          </a:bodyPr>
          <a:lstStyle/>
          <a:p>
            <a:r>
              <a:rPr lang="tr-TR" sz="2400" dirty="0" err="1"/>
              <a:t>Biyosensörler</a:t>
            </a:r>
            <a:r>
              <a:rPr lang="tr-TR" sz="2400" dirty="0"/>
              <a:t> alanında, CNT başta diyabet ve bakteriyel enfeksiyon olmak üzere çeşitli hastalıkları tespit etmek ve izlemek için algılama elemanı olarak önerilmiştir.</a:t>
            </a:r>
          </a:p>
        </p:txBody>
      </p:sp>
      <p:pic>
        <p:nvPicPr>
          <p:cNvPr id="4" name="Resim 3">
            <a:extLst>
              <a:ext uri="{FF2B5EF4-FFF2-40B4-BE49-F238E27FC236}">
                <a16:creationId xmlns:a16="http://schemas.microsoft.com/office/drawing/2014/main" id="{78856992-1B8A-FD43-BC6A-7F3C13C29B34}"/>
              </a:ext>
            </a:extLst>
          </p:cNvPr>
          <p:cNvPicPr>
            <a:picLocks noChangeAspect="1"/>
          </p:cNvPicPr>
          <p:nvPr/>
        </p:nvPicPr>
        <p:blipFill rotWithShape="1">
          <a:blip r:embed="rId2"/>
          <a:srcRect l="5582" r="4458"/>
          <a:stretch/>
        </p:blipFill>
        <p:spPr>
          <a:xfrm>
            <a:off x="6098892" y="2492376"/>
            <a:ext cx="4802404" cy="3563372"/>
          </a:xfrm>
          <a:prstGeom prst="rect">
            <a:avLst/>
          </a:prstGeom>
        </p:spPr>
      </p:pic>
    </p:spTree>
    <p:extLst>
      <p:ext uri="{BB962C8B-B14F-4D97-AF65-F5344CB8AC3E}">
        <p14:creationId xmlns:p14="http://schemas.microsoft.com/office/powerpoint/2010/main" val="2804125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9B752203-E90E-7145-8841-5EBCAFCE03A6}"/>
              </a:ext>
            </a:extLst>
          </p:cNvPr>
          <p:cNvSpPr>
            <a:spLocks noGrp="1"/>
          </p:cNvSpPr>
          <p:nvPr>
            <p:ph type="title"/>
          </p:nvPr>
        </p:nvSpPr>
        <p:spPr>
          <a:xfrm>
            <a:off x="863029" y="1012004"/>
            <a:ext cx="3416158" cy="4795408"/>
          </a:xfrm>
        </p:spPr>
        <p:txBody>
          <a:bodyPr>
            <a:normAutofit/>
          </a:bodyPr>
          <a:lstStyle/>
          <a:p>
            <a:r>
              <a:rPr lang="tr-TR" dirty="0">
                <a:solidFill>
                  <a:srgbClr val="FFFFFF"/>
                </a:solidFill>
              </a:rPr>
              <a:t>Tanıda Karbon </a:t>
            </a:r>
            <a:r>
              <a:rPr lang="tr-TR">
                <a:solidFill>
                  <a:srgbClr val="FFFFFF"/>
                </a:solidFill>
              </a:rPr>
              <a:t>Nanotüpler</a:t>
            </a:r>
          </a:p>
        </p:txBody>
      </p:sp>
      <p:graphicFrame>
        <p:nvGraphicFramePr>
          <p:cNvPr id="5" name="İçerik Yer Tutucusu 2">
            <a:extLst>
              <a:ext uri="{FF2B5EF4-FFF2-40B4-BE49-F238E27FC236}">
                <a16:creationId xmlns:a16="http://schemas.microsoft.com/office/drawing/2014/main" id="{E17CF155-8B0B-43E5-9C66-7FD324D87B4F}"/>
              </a:ext>
            </a:extLst>
          </p:cNvPr>
          <p:cNvGraphicFramePr>
            <a:graphicFrameLocks noGrp="1"/>
          </p:cNvGraphicFramePr>
          <p:nvPr>
            <p:ph idx="1"/>
            <p:extLst>
              <p:ext uri="{D42A27DB-BD31-4B8C-83A1-F6EECF244321}">
                <p14:modId xmlns:p14="http://schemas.microsoft.com/office/powerpoint/2010/main" val="46453138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3821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içeren bir resim&#10;&#10;Açıklama otomatik olarak oluşturuldu">
            <a:extLst>
              <a:ext uri="{FF2B5EF4-FFF2-40B4-BE49-F238E27FC236}">
                <a16:creationId xmlns:a16="http://schemas.microsoft.com/office/drawing/2014/main" id="{B800D3BE-9AF9-BF49-8278-27ECAFF02547}"/>
              </a:ext>
            </a:extLst>
          </p:cNvPr>
          <p:cNvPicPr>
            <a:picLocks noChangeAspect="1"/>
          </p:cNvPicPr>
          <p:nvPr/>
        </p:nvPicPr>
        <p:blipFill>
          <a:blip r:embed="rId2"/>
          <a:stretch>
            <a:fillRect/>
          </a:stretch>
        </p:blipFill>
        <p:spPr>
          <a:xfrm>
            <a:off x="1385888" y="0"/>
            <a:ext cx="9143999" cy="6858000"/>
          </a:xfrm>
          <a:prstGeom prst="rect">
            <a:avLst/>
          </a:prstGeom>
        </p:spPr>
      </p:pic>
    </p:spTree>
    <p:extLst>
      <p:ext uri="{BB962C8B-B14F-4D97-AF65-F5344CB8AC3E}">
        <p14:creationId xmlns:p14="http://schemas.microsoft.com/office/powerpoint/2010/main" val="950480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A1908EDD-ABC8-4D42-A1D1-20122B441883}"/>
              </a:ext>
            </a:extLst>
          </p:cNvPr>
          <p:cNvPicPr>
            <a:picLocks noChangeAspect="1"/>
          </p:cNvPicPr>
          <p:nvPr/>
        </p:nvPicPr>
        <p:blipFill>
          <a:blip r:embed="rId2"/>
          <a:stretch>
            <a:fillRect/>
          </a:stretch>
        </p:blipFill>
        <p:spPr>
          <a:xfrm>
            <a:off x="2271713" y="543560"/>
            <a:ext cx="7815262" cy="5961888"/>
          </a:xfrm>
          <a:prstGeom prst="rect">
            <a:avLst/>
          </a:prstGeom>
        </p:spPr>
      </p:pic>
    </p:spTree>
    <p:extLst>
      <p:ext uri="{BB962C8B-B14F-4D97-AF65-F5344CB8AC3E}">
        <p14:creationId xmlns:p14="http://schemas.microsoft.com/office/powerpoint/2010/main" val="1183992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içeren bir resim&#10;&#10;Açıklama otomatik olarak oluşturuldu">
            <a:extLst>
              <a:ext uri="{FF2B5EF4-FFF2-40B4-BE49-F238E27FC236}">
                <a16:creationId xmlns:a16="http://schemas.microsoft.com/office/drawing/2014/main" id="{8EB5DFB8-9157-4C45-8CAF-7C4540BD7A3C}"/>
              </a:ext>
            </a:extLst>
          </p:cNvPr>
          <p:cNvPicPr>
            <a:picLocks noChangeAspect="1"/>
          </p:cNvPicPr>
          <p:nvPr/>
        </p:nvPicPr>
        <p:blipFill>
          <a:blip r:embed="rId2"/>
          <a:stretch>
            <a:fillRect/>
          </a:stretch>
        </p:blipFill>
        <p:spPr>
          <a:xfrm>
            <a:off x="1788895" y="0"/>
            <a:ext cx="8614210" cy="6858000"/>
          </a:xfrm>
          <a:prstGeom prst="rect">
            <a:avLst/>
          </a:prstGeom>
        </p:spPr>
      </p:pic>
    </p:spTree>
    <p:extLst>
      <p:ext uri="{BB962C8B-B14F-4D97-AF65-F5344CB8AC3E}">
        <p14:creationId xmlns:p14="http://schemas.microsoft.com/office/powerpoint/2010/main" val="3161706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bilgisayar içeren bir resim&#10;&#10;Açıklama otomatik olarak oluşturuldu">
            <a:extLst>
              <a:ext uri="{FF2B5EF4-FFF2-40B4-BE49-F238E27FC236}">
                <a16:creationId xmlns:a16="http://schemas.microsoft.com/office/drawing/2014/main" id="{EC1C0477-B0CC-AF44-AA5A-B79D060CD176}"/>
              </a:ext>
            </a:extLst>
          </p:cNvPr>
          <p:cNvPicPr>
            <a:picLocks noChangeAspect="1"/>
          </p:cNvPicPr>
          <p:nvPr/>
        </p:nvPicPr>
        <p:blipFill>
          <a:blip r:embed="rId2"/>
          <a:stretch>
            <a:fillRect/>
          </a:stretch>
        </p:blipFill>
        <p:spPr>
          <a:xfrm>
            <a:off x="1390650" y="361950"/>
            <a:ext cx="9410700" cy="6134100"/>
          </a:xfrm>
          <a:prstGeom prst="rect">
            <a:avLst/>
          </a:prstGeom>
        </p:spPr>
      </p:pic>
    </p:spTree>
    <p:extLst>
      <p:ext uri="{BB962C8B-B14F-4D97-AF65-F5344CB8AC3E}">
        <p14:creationId xmlns:p14="http://schemas.microsoft.com/office/powerpoint/2010/main" val="1424094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FABD709-427A-1047-B5C1-4A42AB9CBB1A}"/>
              </a:ext>
            </a:extLst>
          </p:cNvPr>
          <p:cNvSpPr>
            <a:spLocks noGrp="1"/>
          </p:cNvSpPr>
          <p:nvPr>
            <p:ph type="title"/>
          </p:nvPr>
        </p:nvSpPr>
        <p:spPr>
          <a:xfrm>
            <a:off x="1006900" y="1188637"/>
            <a:ext cx="3141430" cy="4480726"/>
          </a:xfrm>
        </p:spPr>
        <p:txBody>
          <a:bodyPr>
            <a:normAutofit/>
          </a:bodyPr>
          <a:lstStyle/>
          <a:p>
            <a:pPr algn="r"/>
            <a:r>
              <a:rPr lang="tr-TR" sz="4100" dirty="0" err="1"/>
              <a:t>Fotoakustik</a:t>
            </a:r>
            <a:r>
              <a:rPr lang="tr-TR" sz="4100" dirty="0"/>
              <a:t> Görüntüleme</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81C91F0D-8419-4C40-9EC7-E5F9DFE9171B}"/>
              </a:ext>
            </a:extLst>
          </p:cNvPr>
          <p:cNvSpPr>
            <a:spLocks noGrp="1"/>
          </p:cNvSpPr>
          <p:nvPr>
            <p:ph idx="1"/>
          </p:nvPr>
        </p:nvSpPr>
        <p:spPr>
          <a:xfrm>
            <a:off x="5138928" y="1338729"/>
            <a:ext cx="4795584" cy="4180542"/>
          </a:xfrm>
        </p:spPr>
        <p:txBody>
          <a:bodyPr anchor="ctr">
            <a:normAutofit/>
          </a:bodyPr>
          <a:lstStyle/>
          <a:p>
            <a:r>
              <a:rPr lang="tr-TR" sz="2400"/>
              <a:t>Bu yöntem temelde ışık ile sesin birleştirilmesine dayanır. Oldukça yüksek bir hız ve çözünürlükle iç sistemleri takip edebilen yeni bir hibrid görüntüleme teknolojisidir. Bu yöntem kan akışı, lenf dolaşımı, nöronların sinapsları gibi yapıları canlı bir şekilde gözlemleyebilme imkanı sunmaktadır.</a:t>
            </a:r>
          </a:p>
          <a:p>
            <a:endParaRPr lang="tr-TR" sz="2400"/>
          </a:p>
        </p:txBody>
      </p:sp>
    </p:spTree>
    <p:extLst>
      <p:ext uri="{BB962C8B-B14F-4D97-AF65-F5344CB8AC3E}">
        <p14:creationId xmlns:p14="http://schemas.microsoft.com/office/powerpoint/2010/main" val="610202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856240D-E2B6-8446-A8DE-B3CFDEDA2E3D}"/>
              </a:ext>
            </a:extLst>
          </p:cNvPr>
          <p:cNvSpPr>
            <a:spLocks noGrp="1"/>
          </p:cNvSpPr>
          <p:nvPr>
            <p:ph type="title"/>
          </p:nvPr>
        </p:nvSpPr>
        <p:spPr>
          <a:xfrm>
            <a:off x="686834" y="1153572"/>
            <a:ext cx="3200400" cy="4461163"/>
          </a:xfrm>
        </p:spPr>
        <p:txBody>
          <a:bodyPr>
            <a:normAutofit/>
          </a:bodyPr>
          <a:lstStyle/>
          <a:p>
            <a:r>
              <a:rPr lang="tr-TR" dirty="0" err="1">
                <a:solidFill>
                  <a:srgbClr val="FFFFFF"/>
                </a:solidFill>
              </a:rPr>
              <a:t>Fotoakustik</a:t>
            </a:r>
            <a:r>
              <a:rPr lang="tr-TR" dirty="0">
                <a:solidFill>
                  <a:srgbClr val="FFFFFF"/>
                </a:solidFill>
              </a:rPr>
              <a:t> Görüntüleme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B0D83C86-FADA-4840-8985-08DE64D0E6EF}"/>
              </a:ext>
            </a:extLst>
          </p:cNvPr>
          <p:cNvSpPr>
            <a:spLocks noGrp="1"/>
          </p:cNvSpPr>
          <p:nvPr>
            <p:ph idx="1"/>
          </p:nvPr>
        </p:nvSpPr>
        <p:spPr>
          <a:xfrm>
            <a:off x="4447308" y="591344"/>
            <a:ext cx="6906491" cy="5585619"/>
          </a:xfrm>
        </p:spPr>
        <p:txBody>
          <a:bodyPr anchor="ctr">
            <a:normAutofit/>
          </a:bodyPr>
          <a:lstStyle/>
          <a:p>
            <a:r>
              <a:rPr lang="tr-TR" dirty="0"/>
              <a:t>Foto akustik sinyal üretim süreci aşağıdaki adımlarla açıklanabilir:</a:t>
            </a:r>
            <a:br>
              <a:rPr lang="tr-TR" dirty="0"/>
            </a:br>
            <a:r>
              <a:rPr lang="tr-TR" dirty="0"/>
              <a:t>1.Hücreye ışık gönderilir.</a:t>
            </a:r>
            <a:br>
              <a:rPr lang="tr-TR" dirty="0"/>
            </a:br>
            <a:r>
              <a:rPr lang="tr-TR" dirty="0"/>
              <a:t>2.Hücre ışığı emer.</a:t>
            </a:r>
            <a:br>
              <a:rPr lang="tr-TR" dirty="0"/>
            </a:br>
            <a:r>
              <a:rPr lang="tr-TR" dirty="0"/>
              <a:t>3.Absorbe edilen optik enerji ısıya dönüştürülür ve bir sıcaklık artışı oluşturur.</a:t>
            </a:r>
            <a:br>
              <a:rPr lang="tr-TR" dirty="0"/>
            </a:br>
            <a:endParaRPr lang="tr-TR" dirty="0"/>
          </a:p>
        </p:txBody>
      </p:sp>
    </p:spTree>
    <p:extLst>
      <p:ext uri="{BB962C8B-B14F-4D97-AF65-F5344CB8AC3E}">
        <p14:creationId xmlns:p14="http://schemas.microsoft.com/office/powerpoint/2010/main" val="164046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19284E9-BC99-4841-A44E-A610979A52D5}"/>
              </a:ext>
            </a:extLst>
          </p:cNvPr>
          <p:cNvSpPr>
            <a:spLocks noGrp="1"/>
          </p:cNvSpPr>
          <p:nvPr>
            <p:ph type="title"/>
          </p:nvPr>
        </p:nvSpPr>
        <p:spPr>
          <a:xfrm>
            <a:off x="686834" y="1153572"/>
            <a:ext cx="3200400" cy="4461163"/>
          </a:xfrm>
        </p:spPr>
        <p:txBody>
          <a:bodyPr>
            <a:normAutofit/>
          </a:bodyPr>
          <a:lstStyle/>
          <a:p>
            <a:r>
              <a:rPr lang="tr-TR" dirty="0" err="1">
                <a:solidFill>
                  <a:srgbClr val="FFFFFF"/>
                </a:solidFill>
              </a:rPr>
              <a:t>Fotoakustik</a:t>
            </a:r>
            <a:r>
              <a:rPr lang="tr-TR" dirty="0">
                <a:solidFill>
                  <a:srgbClr val="FFFFFF"/>
                </a:solidFill>
              </a:rPr>
              <a:t> Görüntüleme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37867F25-AE43-1944-B524-0AC39E9E5BD9}"/>
              </a:ext>
            </a:extLst>
          </p:cNvPr>
          <p:cNvSpPr>
            <a:spLocks noGrp="1"/>
          </p:cNvSpPr>
          <p:nvPr>
            <p:ph idx="1"/>
          </p:nvPr>
        </p:nvSpPr>
        <p:spPr>
          <a:xfrm>
            <a:off x="4447308" y="591344"/>
            <a:ext cx="6906491" cy="5585619"/>
          </a:xfrm>
        </p:spPr>
        <p:txBody>
          <a:bodyPr anchor="ctr">
            <a:normAutofit/>
          </a:bodyPr>
          <a:lstStyle/>
          <a:p>
            <a:pPr marL="0" indent="0">
              <a:lnSpc>
                <a:spcPct val="150000"/>
              </a:lnSpc>
              <a:buNone/>
            </a:pPr>
            <a:r>
              <a:rPr lang="tr-TR" dirty="0"/>
              <a:t>4. </a:t>
            </a:r>
            <a:r>
              <a:rPr lang="tr-TR" dirty="0" err="1"/>
              <a:t>Termoelastik</a:t>
            </a:r>
            <a:r>
              <a:rPr lang="tr-TR" dirty="0"/>
              <a:t> genişleme gerçekleşir ve akustik dalgalar oluşur.</a:t>
            </a:r>
            <a:br>
              <a:rPr lang="tr-TR" dirty="0"/>
            </a:br>
            <a:r>
              <a:rPr lang="tr-TR" dirty="0"/>
              <a:t>5. Ultrason </a:t>
            </a:r>
            <a:r>
              <a:rPr lang="tr-TR" dirty="0" err="1"/>
              <a:t>dedektörleri</a:t>
            </a:r>
            <a:r>
              <a:rPr lang="tr-TR" dirty="0"/>
              <a:t> dalgaları </a:t>
            </a:r>
            <a:r>
              <a:rPr lang="tr-TR" dirty="0" err="1"/>
              <a:t>kromoforların</a:t>
            </a:r>
            <a:r>
              <a:rPr lang="tr-TR" dirty="0"/>
              <a:t> kesin konumlarına ve dönüştürücünün konumlandırılmasına bağlı olan gecikme süreleri ve fazları ile algılar. </a:t>
            </a:r>
          </a:p>
          <a:p>
            <a:pPr>
              <a:lnSpc>
                <a:spcPct val="150000"/>
              </a:lnSpc>
            </a:pPr>
            <a:r>
              <a:rPr lang="tr-TR" dirty="0"/>
              <a:t>Bu faz farkları ve gecikme süreleri görüntüye dönüştürülür.</a:t>
            </a:r>
          </a:p>
        </p:txBody>
      </p:sp>
    </p:spTree>
    <p:extLst>
      <p:ext uri="{BB962C8B-B14F-4D97-AF65-F5344CB8AC3E}">
        <p14:creationId xmlns:p14="http://schemas.microsoft.com/office/powerpoint/2010/main" val="2185383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metin içeren bir resim&#10;&#10;Açıklama otomatik olarak oluşturuldu">
            <a:extLst>
              <a:ext uri="{FF2B5EF4-FFF2-40B4-BE49-F238E27FC236}">
                <a16:creationId xmlns:a16="http://schemas.microsoft.com/office/drawing/2014/main" id="{5F79F60A-7EB2-7A44-921D-AB9363FD8980}"/>
              </a:ext>
            </a:extLst>
          </p:cNvPr>
          <p:cNvPicPr>
            <a:picLocks noChangeAspect="1"/>
          </p:cNvPicPr>
          <p:nvPr/>
        </p:nvPicPr>
        <p:blipFill>
          <a:blip r:embed="rId2"/>
          <a:stretch>
            <a:fillRect/>
          </a:stretch>
        </p:blipFill>
        <p:spPr>
          <a:xfrm>
            <a:off x="4100511" y="854223"/>
            <a:ext cx="7986713" cy="5521028"/>
          </a:xfrm>
          <a:prstGeom prst="rect">
            <a:avLst/>
          </a:prstGeom>
        </p:spPr>
      </p:pic>
      <p:sp>
        <p:nvSpPr>
          <p:cNvPr id="7" name="Dikdörtgen 6">
            <a:extLst>
              <a:ext uri="{FF2B5EF4-FFF2-40B4-BE49-F238E27FC236}">
                <a16:creationId xmlns:a16="http://schemas.microsoft.com/office/drawing/2014/main" id="{EA8A83CC-CCB0-E44E-8FFD-B30730D0BF72}"/>
              </a:ext>
            </a:extLst>
          </p:cNvPr>
          <p:cNvSpPr/>
          <p:nvPr/>
        </p:nvSpPr>
        <p:spPr>
          <a:xfrm>
            <a:off x="678437" y="1195471"/>
            <a:ext cx="3768871" cy="4467057"/>
          </a:xfrm>
          <a:prstGeom prst="rect">
            <a:avLst/>
          </a:prstGeom>
        </p:spPr>
        <p:txBody>
          <a:bodyPr wrap="square">
            <a:spAutoFit/>
          </a:bodyPr>
          <a:lstStyle/>
          <a:p>
            <a:pPr algn="just">
              <a:lnSpc>
                <a:spcPct val="150000"/>
              </a:lnSpc>
              <a:buFont typeface="Arial" panose="020B0604020202020204" pitchFamily="34" charset="0"/>
              <a:buChar char="•"/>
            </a:pPr>
            <a:r>
              <a:rPr lang="tr-TR" sz="2400" b="0" i="0" u="none" strike="noStrike" dirty="0">
                <a:solidFill>
                  <a:srgbClr val="111111"/>
                </a:solidFill>
                <a:effectLst/>
                <a:latin typeface="inherit"/>
              </a:rPr>
              <a:t>Radyasyon içermeyen, hücrelerin yapısını eş zamanlı ve 3D olarak görüntüleme imkanı sunan bu görüntüleme tekniği son 10 yıldır üzerinde çalışılan ve çalışılmaya devam edilmesi gereken bir konudur.</a:t>
            </a:r>
          </a:p>
        </p:txBody>
      </p:sp>
    </p:spTree>
    <p:extLst>
      <p:ext uri="{BB962C8B-B14F-4D97-AF65-F5344CB8AC3E}">
        <p14:creationId xmlns:p14="http://schemas.microsoft.com/office/powerpoint/2010/main" val="3283250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999E83-914E-6049-9D27-2282AA5367C7}"/>
              </a:ext>
            </a:extLst>
          </p:cNvPr>
          <p:cNvSpPr>
            <a:spLocks noGrp="1"/>
          </p:cNvSpPr>
          <p:nvPr>
            <p:ph type="title"/>
          </p:nvPr>
        </p:nvSpPr>
        <p:spPr/>
        <p:txBody>
          <a:bodyPr/>
          <a:lstStyle/>
          <a:p>
            <a:pPr algn="ctr"/>
            <a:r>
              <a:rPr lang="tr-TR" b="1" dirty="0" err="1">
                <a:solidFill>
                  <a:srgbClr val="FF0000"/>
                </a:solidFill>
              </a:rPr>
              <a:t>Nanotüpler</a:t>
            </a:r>
            <a:endParaRPr lang="tr-TR" b="1" dirty="0">
              <a:solidFill>
                <a:srgbClr val="FF0000"/>
              </a:solidFill>
            </a:endParaRPr>
          </a:p>
        </p:txBody>
      </p:sp>
      <p:sp>
        <p:nvSpPr>
          <p:cNvPr id="3" name="İçerik Yer Tutucusu 2">
            <a:extLst>
              <a:ext uri="{FF2B5EF4-FFF2-40B4-BE49-F238E27FC236}">
                <a16:creationId xmlns:a16="http://schemas.microsoft.com/office/drawing/2014/main" id="{8F10469A-3518-A34A-9E51-D04D3C8398CC}"/>
              </a:ext>
            </a:extLst>
          </p:cNvPr>
          <p:cNvSpPr>
            <a:spLocks noGrp="1"/>
          </p:cNvSpPr>
          <p:nvPr>
            <p:ph idx="1"/>
          </p:nvPr>
        </p:nvSpPr>
        <p:spPr/>
        <p:txBody>
          <a:bodyPr/>
          <a:lstStyle/>
          <a:p>
            <a:pPr algn="just">
              <a:lnSpc>
                <a:spcPct val="150000"/>
              </a:lnSpc>
            </a:pPr>
            <a:r>
              <a:rPr lang="tr-TR" dirty="0" err="1"/>
              <a:t>Nanotüpler</a:t>
            </a:r>
            <a:r>
              <a:rPr lang="tr-TR" dirty="0"/>
              <a:t> ilk olarak 1991 yılında ortaya </a:t>
            </a:r>
            <a:r>
              <a:rPr lang="tr-TR" dirty="0" err="1"/>
              <a:t>çıkmıştır</a:t>
            </a:r>
            <a:r>
              <a:rPr lang="tr-TR" dirty="0"/>
              <a:t>. </a:t>
            </a:r>
            <a:r>
              <a:rPr lang="tr-TR" b="1" dirty="0" err="1">
                <a:solidFill>
                  <a:srgbClr val="7030A0"/>
                </a:solidFill>
              </a:rPr>
              <a:t>Grafen</a:t>
            </a:r>
            <a:r>
              <a:rPr lang="tr-TR" b="1" dirty="0">
                <a:solidFill>
                  <a:srgbClr val="7030A0"/>
                </a:solidFill>
              </a:rPr>
              <a:t> </a:t>
            </a:r>
            <a:r>
              <a:rPr lang="tr-TR" b="1" dirty="0" err="1">
                <a:solidFill>
                  <a:srgbClr val="7030A0"/>
                </a:solidFill>
              </a:rPr>
              <a:t>düzlemi</a:t>
            </a:r>
            <a:r>
              <a:rPr lang="tr-TR" b="1" dirty="0">
                <a:solidFill>
                  <a:srgbClr val="7030A0"/>
                </a:solidFill>
              </a:rPr>
              <a:t> </a:t>
            </a:r>
            <a:r>
              <a:rPr lang="tr-TR" b="1" dirty="0" err="1">
                <a:solidFill>
                  <a:srgbClr val="7030A0"/>
                </a:solidFill>
              </a:rPr>
              <a:t>dediğimiz</a:t>
            </a:r>
            <a:r>
              <a:rPr lang="tr-TR" b="1" dirty="0">
                <a:solidFill>
                  <a:srgbClr val="7030A0"/>
                </a:solidFill>
              </a:rPr>
              <a:t> </a:t>
            </a:r>
            <a:r>
              <a:rPr lang="tr-TR" b="1" dirty="0" err="1">
                <a:solidFill>
                  <a:srgbClr val="7030A0"/>
                </a:solidFill>
              </a:rPr>
              <a:t>örülu</a:t>
            </a:r>
            <a:r>
              <a:rPr lang="tr-TR" b="1" dirty="0">
                <a:solidFill>
                  <a:srgbClr val="7030A0"/>
                </a:solidFill>
              </a:rPr>
              <a:t>̈ yapının bir silindir </a:t>
            </a:r>
            <a:r>
              <a:rPr lang="tr-TR" b="1" dirty="0" err="1">
                <a:solidFill>
                  <a:srgbClr val="7030A0"/>
                </a:solidFill>
              </a:rPr>
              <a:t>şeklinde</a:t>
            </a:r>
            <a:r>
              <a:rPr lang="tr-TR" b="1" dirty="0">
                <a:solidFill>
                  <a:srgbClr val="7030A0"/>
                </a:solidFill>
              </a:rPr>
              <a:t> sarılması ve </a:t>
            </a:r>
            <a:r>
              <a:rPr lang="tr-TR" b="1" dirty="0" err="1">
                <a:solidFill>
                  <a:srgbClr val="7030A0"/>
                </a:solidFill>
              </a:rPr>
              <a:t>uçlarının</a:t>
            </a:r>
            <a:r>
              <a:rPr lang="tr-TR" b="1" dirty="0">
                <a:solidFill>
                  <a:srgbClr val="7030A0"/>
                </a:solidFill>
              </a:rPr>
              <a:t> </a:t>
            </a:r>
            <a:r>
              <a:rPr lang="tr-TR" b="1" dirty="0" err="1">
                <a:solidFill>
                  <a:srgbClr val="7030A0"/>
                </a:solidFill>
              </a:rPr>
              <a:t>küresel</a:t>
            </a:r>
            <a:r>
              <a:rPr lang="tr-TR" b="1" dirty="0">
                <a:solidFill>
                  <a:srgbClr val="7030A0"/>
                </a:solidFill>
              </a:rPr>
              <a:t> bir silindir </a:t>
            </a:r>
            <a:r>
              <a:rPr lang="tr-TR" b="1" dirty="0" err="1">
                <a:solidFill>
                  <a:srgbClr val="7030A0"/>
                </a:solidFill>
              </a:rPr>
              <a:t>kapağı</a:t>
            </a:r>
            <a:r>
              <a:rPr lang="tr-TR" b="1" dirty="0">
                <a:solidFill>
                  <a:srgbClr val="7030A0"/>
                </a:solidFill>
              </a:rPr>
              <a:t> </a:t>
            </a:r>
            <a:r>
              <a:rPr lang="tr-TR" b="1" dirty="0" err="1">
                <a:solidFill>
                  <a:srgbClr val="7030A0"/>
                </a:solidFill>
              </a:rPr>
              <a:t>şeklinde</a:t>
            </a:r>
            <a:r>
              <a:rPr lang="tr-TR" b="1" dirty="0">
                <a:solidFill>
                  <a:srgbClr val="7030A0"/>
                </a:solidFill>
              </a:rPr>
              <a:t> kapatılmasıyla </a:t>
            </a:r>
            <a:r>
              <a:rPr lang="tr-TR" b="1" dirty="0" err="1">
                <a:solidFill>
                  <a:srgbClr val="7030A0"/>
                </a:solidFill>
              </a:rPr>
              <a:t>oluşturulur</a:t>
            </a:r>
            <a:r>
              <a:rPr lang="tr-TR" b="1" dirty="0">
                <a:solidFill>
                  <a:srgbClr val="7030A0"/>
                </a:solidFill>
              </a:rPr>
              <a:t>.</a:t>
            </a:r>
            <a:r>
              <a:rPr lang="tr-TR" dirty="0"/>
              <a:t> </a:t>
            </a:r>
          </a:p>
          <a:p>
            <a:endParaRPr lang="tr-TR" dirty="0"/>
          </a:p>
        </p:txBody>
      </p:sp>
    </p:spTree>
    <p:extLst>
      <p:ext uri="{BB962C8B-B14F-4D97-AF65-F5344CB8AC3E}">
        <p14:creationId xmlns:p14="http://schemas.microsoft.com/office/powerpoint/2010/main" val="3493980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FDF7E4C-A65E-DA4A-8583-993DBCEF8459}"/>
              </a:ext>
            </a:extLst>
          </p:cNvPr>
          <p:cNvPicPr>
            <a:picLocks noChangeAspect="1"/>
          </p:cNvPicPr>
          <p:nvPr/>
        </p:nvPicPr>
        <p:blipFill>
          <a:blip r:embed="rId2"/>
          <a:stretch>
            <a:fillRect/>
          </a:stretch>
        </p:blipFill>
        <p:spPr>
          <a:xfrm>
            <a:off x="2184400" y="127000"/>
            <a:ext cx="7823200" cy="6604000"/>
          </a:xfrm>
          <a:prstGeom prst="rect">
            <a:avLst/>
          </a:prstGeom>
        </p:spPr>
      </p:pic>
    </p:spTree>
    <p:extLst>
      <p:ext uri="{BB962C8B-B14F-4D97-AF65-F5344CB8AC3E}">
        <p14:creationId xmlns:p14="http://schemas.microsoft.com/office/powerpoint/2010/main" val="1953342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DA716EA-3478-2B41-AE24-78C0EA6853A0}"/>
              </a:ext>
            </a:extLst>
          </p:cNvPr>
          <p:cNvSpPr>
            <a:spLocks noGrp="1"/>
          </p:cNvSpPr>
          <p:nvPr>
            <p:ph type="title"/>
          </p:nvPr>
        </p:nvSpPr>
        <p:spPr>
          <a:xfrm>
            <a:off x="1006900" y="1188637"/>
            <a:ext cx="3141430" cy="4480726"/>
          </a:xfrm>
        </p:spPr>
        <p:txBody>
          <a:bodyPr>
            <a:normAutofit/>
          </a:bodyPr>
          <a:lstStyle/>
          <a:p>
            <a:pPr algn="r"/>
            <a:r>
              <a:rPr lang="tr-TR" sz="4100"/>
              <a:t>Görüntüleme</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9FE947D8-EA80-C740-B8C5-49B0A0748F2F}"/>
              </a:ext>
            </a:extLst>
          </p:cNvPr>
          <p:cNvSpPr>
            <a:spLocks noGrp="1"/>
          </p:cNvSpPr>
          <p:nvPr>
            <p:ph idx="1"/>
          </p:nvPr>
        </p:nvSpPr>
        <p:spPr>
          <a:xfrm>
            <a:off x="5138928" y="1338729"/>
            <a:ext cx="4795584" cy="4180542"/>
          </a:xfrm>
        </p:spPr>
        <p:txBody>
          <a:bodyPr anchor="ctr">
            <a:normAutofit/>
          </a:bodyPr>
          <a:lstStyle/>
          <a:p>
            <a:endParaRPr lang="tr-TR" sz="2400"/>
          </a:p>
          <a:p>
            <a:r>
              <a:rPr lang="tr-TR" sz="2400"/>
              <a:t>MWNTs ve SWNTs çok güçlü bir NIR absorbansı yapar ve bu durum onları fotoakustik görüntülemede kusursuz bir kontrast ajanı haline getirir. </a:t>
            </a:r>
          </a:p>
          <a:p>
            <a:r>
              <a:rPr lang="tr-TR" sz="2400"/>
              <a:t>Near InfraRed-I (700–900 nm) ve NIR-II (1100–1400 nm)</a:t>
            </a:r>
          </a:p>
        </p:txBody>
      </p:sp>
    </p:spTree>
    <p:extLst>
      <p:ext uri="{BB962C8B-B14F-4D97-AF65-F5344CB8AC3E}">
        <p14:creationId xmlns:p14="http://schemas.microsoft.com/office/powerpoint/2010/main" val="19530973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EFF8DCB-D28D-7F45-8381-44026C871E10}"/>
              </a:ext>
            </a:extLst>
          </p:cNvPr>
          <p:cNvSpPr>
            <a:spLocks noGrp="1"/>
          </p:cNvSpPr>
          <p:nvPr>
            <p:ph type="title"/>
          </p:nvPr>
        </p:nvSpPr>
        <p:spPr>
          <a:xfrm>
            <a:off x="686834" y="1153572"/>
            <a:ext cx="3200400" cy="4461163"/>
          </a:xfrm>
        </p:spPr>
        <p:txBody>
          <a:bodyPr>
            <a:normAutofit/>
          </a:bodyPr>
          <a:lstStyle/>
          <a:p>
            <a:r>
              <a:rPr lang="tr-TR">
                <a:solidFill>
                  <a:srgbClr val="FFFFFF"/>
                </a:solidFill>
              </a:rPr>
              <a:t>Altın kaplı Karbon Nanotüpler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AF050524-1E35-2F43-8AED-790349BAA693}"/>
              </a:ext>
            </a:extLst>
          </p:cNvPr>
          <p:cNvSpPr>
            <a:spLocks noGrp="1"/>
          </p:cNvSpPr>
          <p:nvPr>
            <p:ph idx="1"/>
          </p:nvPr>
        </p:nvSpPr>
        <p:spPr>
          <a:xfrm>
            <a:off x="4447308" y="591344"/>
            <a:ext cx="6906491" cy="5585619"/>
          </a:xfrm>
        </p:spPr>
        <p:txBody>
          <a:bodyPr anchor="ctr">
            <a:normAutofit/>
          </a:bodyPr>
          <a:lstStyle/>
          <a:p>
            <a:r>
              <a:rPr lang="tr-TR" dirty="0"/>
              <a:t>Karbon </a:t>
            </a:r>
            <a:r>
              <a:rPr lang="tr-TR" dirty="0" err="1"/>
              <a:t>nanotüpler</a:t>
            </a:r>
            <a:r>
              <a:rPr lang="tr-TR" dirty="0"/>
              <a:t> foto-akustik sinyalleri </a:t>
            </a:r>
            <a:r>
              <a:rPr lang="tr-TR" dirty="0" err="1"/>
              <a:t>arrtırabilmek</a:t>
            </a:r>
            <a:r>
              <a:rPr lang="tr-TR" dirty="0"/>
              <a:t> için altın ya da bazı </a:t>
            </a:r>
            <a:r>
              <a:rPr lang="tr-TR" dirty="0" err="1"/>
              <a:t>biyoorganik</a:t>
            </a:r>
            <a:r>
              <a:rPr lang="tr-TR" dirty="0"/>
              <a:t> moleküllerle </a:t>
            </a:r>
            <a:r>
              <a:rPr lang="tr-TR" dirty="0" err="1"/>
              <a:t>konjuge</a:t>
            </a:r>
            <a:r>
              <a:rPr lang="tr-TR" dirty="0"/>
              <a:t> edilerek NIR bölgesindeki </a:t>
            </a:r>
            <a:r>
              <a:rPr lang="tr-TR" dirty="0" err="1"/>
              <a:t>absorbans</a:t>
            </a:r>
            <a:r>
              <a:rPr lang="tr-TR" dirty="0"/>
              <a:t> seviyesini arttırabilir</a:t>
            </a:r>
          </a:p>
          <a:p>
            <a:pPr marL="0" indent="0">
              <a:buNone/>
            </a:pPr>
            <a:endParaRPr lang="tr-TR" dirty="0"/>
          </a:p>
        </p:txBody>
      </p:sp>
    </p:spTree>
    <p:extLst>
      <p:ext uri="{BB962C8B-B14F-4D97-AF65-F5344CB8AC3E}">
        <p14:creationId xmlns:p14="http://schemas.microsoft.com/office/powerpoint/2010/main" val="32578594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2D7B96A6-F541-5544-8829-73647BDF7A9C}"/>
              </a:ext>
            </a:extLst>
          </p:cNvPr>
          <p:cNvPicPr>
            <a:picLocks noChangeAspect="1"/>
          </p:cNvPicPr>
          <p:nvPr/>
        </p:nvPicPr>
        <p:blipFill>
          <a:blip r:embed="rId2"/>
          <a:stretch>
            <a:fillRect/>
          </a:stretch>
        </p:blipFill>
        <p:spPr>
          <a:xfrm>
            <a:off x="2215129" y="643467"/>
            <a:ext cx="7141514" cy="5571065"/>
          </a:xfrm>
          <a:prstGeom prst="rect">
            <a:avLst/>
          </a:prstGeom>
          <a:ln>
            <a:noFill/>
          </a:ln>
        </p:spPr>
      </p:pic>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7791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2F7B55-7D62-7D4D-94AF-0E63909B2345}"/>
              </a:ext>
            </a:extLst>
          </p:cNvPr>
          <p:cNvSpPr>
            <a:spLocks noGrp="1"/>
          </p:cNvSpPr>
          <p:nvPr>
            <p:ph type="title"/>
          </p:nvPr>
        </p:nvSpPr>
        <p:spPr>
          <a:xfrm>
            <a:off x="990600" y="337416"/>
            <a:ext cx="10515600" cy="1325563"/>
          </a:xfrm>
        </p:spPr>
        <p:txBody>
          <a:bodyPr/>
          <a:lstStyle/>
          <a:p>
            <a:r>
              <a:rPr lang="tr-TR" dirty="0" err="1"/>
              <a:t>Floresans</a:t>
            </a:r>
            <a:r>
              <a:rPr lang="tr-TR" dirty="0"/>
              <a:t> Görüntüleme</a:t>
            </a:r>
          </a:p>
        </p:txBody>
      </p:sp>
      <p:pic>
        <p:nvPicPr>
          <p:cNvPr id="4" name="Resim 3">
            <a:extLst>
              <a:ext uri="{FF2B5EF4-FFF2-40B4-BE49-F238E27FC236}">
                <a16:creationId xmlns:a16="http://schemas.microsoft.com/office/drawing/2014/main" id="{CB0A7FE6-7163-6541-9442-5ABF0D3735EC}"/>
              </a:ext>
            </a:extLst>
          </p:cNvPr>
          <p:cNvPicPr>
            <a:picLocks noChangeAspect="1"/>
          </p:cNvPicPr>
          <p:nvPr/>
        </p:nvPicPr>
        <p:blipFill>
          <a:blip r:embed="rId2"/>
          <a:stretch>
            <a:fillRect/>
          </a:stretch>
        </p:blipFill>
        <p:spPr>
          <a:xfrm>
            <a:off x="5594350" y="2105892"/>
            <a:ext cx="5780232" cy="4080164"/>
          </a:xfrm>
          <a:prstGeom prst="rect">
            <a:avLst/>
          </a:prstGeom>
        </p:spPr>
      </p:pic>
      <p:sp>
        <p:nvSpPr>
          <p:cNvPr id="5" name="Dikdörtgen 4">
            <a:extLst>
              <a:ext uri="{FF2B5EF4-FFF2-40B4-BE49-F238E27FC236}">
                <a16:creationId xmlns:a16="http://schemas.microsoft.com/office/drawing/2014/main" id="{006248F8-2A88-5742-AD6E-217302E917CD}"/>
              </a:ext>
            </a:extLst>
          </p:cNvPr>
          <p:cNvSpPr/>
          <p:nvPr/>
        </p:nvSpPr>
        <p:spPr>
          <a:xfrm>
            <a:off x="671727" y="2707146"/>
            <a:ext cx="4378036" cy="1477328"/>
          </a:xfrm>
          <a:prstGeom prst="rect">
            <a:avLst/>
          </a:prstGeom>
        </p:spPr>
        <p:txBody>
          <a:bodyPr wrap="square">
            <a:spAutoFit/>
          </a:bodyPr>
          <a:lstStyle/>
          <a:p>
            <a:r>
              <a:rPr lang="tr-TR" b="0" i="0" u="none" strike="noStrike" dirty="0" err="1">
                <a:solidFill>
                  <a:srgbClr val="000000"/>
                </a:solidFill>
                <a:effectLst/>
                <a:latin typeface="STIXGeneral-Regular" pitchFamily="2" charset="2"/>
              </a:rPr>
              <a:t>Robinson</a:t>
            </a:r>
            <a:r>
              <a:rPr lang="tr-TR" b="0" i="0" u="none" strike="noStrike" dirty="0">
                <a:solidFill>
                  <a:srgbClr val="000000"/>
                </a:solidFill>
                <a:effectLst/>
                <a:latin typeface="STIXGeneral-Regular" pitchFamily="2" charset="2"/>
              </a:rPr>
              <a:t> et al. </a:t>
            </a:r>
            <a:r>
              <a:rPr lang="tr-TR" b="0" i="0" u="none" strike="noStrike" dirty="0" err="1">
                <a:solidFill>
                  <a:srgbClr val="000000"/>
                </a:solidFill>
                <a:effectLst/>
                <a:latin typeface="STIXGeneral-Regular" pitchFamily="2" charset="2"/>
              </a:rPr>
              <a:t>have</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constructed</a:t>
            </a:r>
            <a:r>
              <a:rPr lang="tr-TR" b="0" i="0" u="none" strike="noStrike" dirty="0">
                <a:solidFill>
                  <a:srgbClr val="000000"/>
                </a:solidFill>
                <a:effectLst/>
                <a:latin typeface="STIXGeneral-Regular" pitchFamily="2" charset="2"/>
              </a:rPr>
              <a:t> a </a:t>
            </a:r>
            <a:r>
              <a:rPr lang="tr-TR" b="0" i="0" u="none" strike="noStrike" dirty="0" err="1">
                <a:solidFill>
                  <a:srgbClr val="000000"/>
                </a:solidFill>
                <a:effectLst/>
                <a:latin typeface="STIXGeneral-Regular" pitchFamily="2" charset="2"/>
              </a:rPr>
              <a:t>well</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functionalized</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SWNTs</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formulation</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this</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formulation</a:t>
            </a:r>
            <a:r>
              <a:rPr lang="tr-TR" b="0" i="0" u="none" strike="noStrike" dirty="0">
                <a:solidFill>
                  <a:srgbClr val="000000"/>
                </a:solidFill>
                <a:effectLst/>
                <a:latin typeface="STIXGeneral-Regular" pitchFamily="2" charset="2"/>
              </a:rPr>
              <a:t> has a </a:t>
            </a:r>
            <a:r>
              <a:rPr lang="tr-TR" b="0" i="0" u="none" strike="noStrike" dirty="0" err="1">
                <a:solidFill>
                  <a:srgbClr val="000000"/>
                </a:solidFill>
                <a:effectLst/>
                <a:latin typeface="STIXGeneral-Regular" pitchFamily="2" charset="2"/>
              </a:rPr>
              <a:t>half</a:t>
            </a:r>
            <a:r>
              <a:rPr lang="tr-TR" b="0" i="0" u="none" strike="noStrike" dirty="0">
                <a:solidFill>
                  <a:srgbClr val="000000"/>
                </a:solidFill>
                <a:effectLst/>
                <a:latin typeface="STIXGeneral-Regular" pitchFamily="2" charset="2"/>
              </a:rPr>
              <a:t>-life of 30 h in </a:t>
            </a:r>
            <a:r>
              <a:rPr lang="tr-TR" b="0" i="0" u="none" strike="noStrike" dirty="0" err="1">
                <a:solidFill>
                  <a:srgbClr val="000000"/>
                </a:solidFill>
                <a:effectLst/>
                <a:latin typeface="STIXGeneral-Regular" pitchFamily="2" charset="2"/>
              </a:rPr>
              <a:t>blood</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circulation</a:t>
            </a:r>
            <a:r>
              <a:rPr lang="tr-TR" b="0" i="0" u="none" strike="noStrike" dirty="0">
                <a:solidFill>
                  <a:srgbClr val="000000"/>
                </a:solidFill>
                <a:effectLst/>
                <a:latin typeface="STIXGeneral-Regular" pitchFamily="2" charset="2"/>
              </a:rPr>
              <a:t> in </a:t>
            </a:r>
            <a:r>
              <a:rPr lang="tr-TR" b="0" i="0" u="none" strike="noStrike" dirty="0" err="1">
                <a:solidFill>
                  <a:srgbClr val="000000"/>
                </a:solidFill>
                <a:effectLst/>
                <a:latin typeface="STIXGeneral-Regular" pitchFamily="2" charset="2"/>
              </a:rPr>
              <a:t>vivo</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thus</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leading</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to</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more</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than</a:t>
            </a:r>
            <a:r>
              <a:rPr lang="tr-TR" b="0" i="0" u="none" strike="noStrike" dirty="0">
                <a:solidFill>
                  <a:srgbClr val="000000"/>
                </a:solidFill>
                <a:effectLst/>
                <a:latin typeface="STIXGeneral-Regular" pitchFamily="2" charset="2"/>
              </a:rPr>
              <a:t> ~30% </a:t>
            </a:r>
            <a:r>
              <a:rPr lang="tr-TR" b="0" i="0" u="none" strike="noStrike" dirty="0" err="1">
                <a:solidFill>
                  <a:srgbClr val="000000"/>
                </a:solidFill>
                <a:effectLst/>
                <a:latin typeface="STIXGeneral-Regular" pitchFamily="2" charset="2"/>
              </a:rPr>
              <a:t>inject</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dose</a:t>
            </a:r>
            <a:r>
              <a:rPr lang="tr-TR" b="0" i="0" u="none" strike="noStrike" dirty="0">
                <a:solidFill>
                  <a:srgbClr val="000000"/>
                </a:solidFill>
                <a:effectLst/>
                <a:latin typeface="STIXGeneral-Regular" pitchFamily="2" charset="2"/>
              </a:rPr>
              <a:t> (% ID/g) </a:t>
            </a:r>
            <a:r>
              <a:rPr lang="tr-TR" b="0" i="0" u="none" strike="noStrike" dirty="0" err="1">
                <a:solidFill>
                  <a:srgbClr val="000000"/>
                </a:solidFill>
                <a:effectLst/>
                <a:latin typeface="STIXGeneral-Regular" pitchFamily="2" charset="2"/>
              </a:rPr>
              <a:t>drug</a:t>
            </a:r>
            <a:r>
              <a:rPr lang="tr-TR" b="0" i="0" u="none" strike="noStrike" dirty="0">
                <a:solidFill>
                  <a:srgbClr val="000000"/>
                </a:solidFill>
                <a:effectLst/>
                <a:latin typeface="STIXGeneral-Regular" pitchFamily="2" charset="2"/>
              </a:rPr>
              <a:t> </a:t>
            </a:r>
            <a:r>
              <a:rPr lang="tr-TR" b="0" i="0" u="none" strike="noStrike" dirty="0" err="1">
                <a:solidFill>
                  <a:srgbClr val="000000"/>
                </a:solidFill>
                <a:effectLst/>
                <a:latin typeface="STIXGeneral-Regular" pitchFamily="2" charset="2"/>
              </a:rPr>
              <a:t>accumulated</a:t>
            </a:r>
            <a:endParaRPr lang="tr-TR" dirty="0"/>
          </a:p>
        </p:txBody>
      </p:sp>
    </p:spTree>
    <p:extLst>
      <p:ext uri="{BB962C8B-B14F-4D97-AF65-F5344CB8AC3E}">
        <p14:creationId xmlns:p14="http://schemas.microsoft.com/office/powerpoint/2010/main" val="484089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sim 3">
            <a:extLst>
              <a:ext uri="{FF2B5EF4-FFF2-40B4-BE49-F238E27FC236}">
                <a16:creationId xmlns:a16="http://schemas.microsoft.com/office/drawing/2014/main" id="{3D149FAC-4E78-6F49-97FF-B3ED78F5D3E9}"/>
              </a:ext>
            </a:extLst>
          </p:cNvPr>
          <p:cNvPicPr>
            <a:picLocks noChangeAspect="1"/>
          </p:cNvPicPr>
          <p:nvPr/>
        </p:nvPicPr>
        <p:blipFill>
          <a:blip r:embed="rId2"/>
          <a:stretch>
            <a:fillRect/>
          </a:stretch>
        </p:blipFill>
        <p:spPr>
          <a:xfrm>
            <a:off x="1031435" y="1748627"/>
            <a:ext cx="7746709" cy="3873354"/>
          </a:xfrm>
          <a:prstGeom prst="rect">
            <a:avLst/>
          </a:prstGeom>
        </p:spPr>
      </p:pic>
    </p:spTree>
    <p:extLst>
      <p:ext uri="{BB962C8B-B14F-4D97-AF65-F5344CB8AC3E}">
        <p14:creationId xmlns:p14="http://schemas.microsoft.com/office/powerpoint/2010/main" val="286175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0DE55E-4ADF-EB46-99B2-5D1D2CE7CF2B}"/>
              </a:ext>
            </a:extLst>
          </p:cNvPr>
          <p:cNvSpPr>
            <a:spLocks noGrp="1"/>
          </p:cNvSpPr>
          <p:nvPr>
            <p:ph type="title"/>
          </p:nvPr>
        </p:nvSpPr>
        <p:spPr/>
        <p:txBody>
          <a:bodyPr/>
          <a:lstStyle/>
          <a:p>
            <a:r>
              <a:rPr lang="tr-TR" dirty="0">
                <a:solidFill>
                  <a:srgbClr val="FF0000"/>
                </a:solidFill>
              </a:rPr>
              <a:t>Kanser Terapisinde Karbon </a:t>
            </a:r>
            <a:r>
              <a:rPr lang="tr-TR" dirty="0" err="1">
                <a:solidFill>
                  <a:srgbClr val="FF0000"/>
                </a:solidFill>
              </a:rPr>
              <a:t>Nanotüpler</a:t>
            </a:r>
            <a:endParaRPr lang="tr-TR" dirty="0">
              <a:solidFill>
                <a:srgbClr val="FF0000"/>
              </a:solidFill>
            </a:endParaRPr>
          </a:p>
        </p:txBody>
      </p:sp>
      <p:sp>
        <p:nvSpPr>
          <p:cNvPr id="3" name="İçerik Yer Tutucusu 2">
            <a:extLst>
              <a:ext uri="{FF2B5EF4-FFF2-40B4-BE49-F238E27FC236}">
                <a16:creationId xmlns:a16="http://schemas.microsoft.com/office/drawing/2014/main" id="{C23D306A-5977-5D4D-B4AA-9C452C585942}"/>
              </a:ext>
            </a:extLst>
          </p:cNvPr>
          <p:cNvSpPr>
            <a:spLocks noGrp="1"/>
          </p:cNvSpPr>
          <p:nvPr>
            <p:ph idx="1"/>
          </p:nvPr>
        </p:nvSpPr>
        <p:spPr/>
        <p:txBody>
          <a:bodyPr/>
          <a:lstStyle/>
          <a:p>
            <a:pPr algn="just">
              <a:lnSpc>
                <a:spcPct val="150000"/>
              </a:lnSpc>
            </a:pPr>
            <a:r>
              <a:rPr lang="tr-TR" dirty="0" err="1"/>
              <a:t>CNT'ler</a:t>
            </a:r>
            <a:r>
              <a:rPr lang="tr-TR" dirty="0"/>
              <a:t>, onları hedefe özel ilaçla yüklenebilir uygulama için uygun taşıyıcılar yapan benzersiz özelliklere sahiptir. </a:t>
            </a:r>
            <a:r>
              <a:rPr lang="tr-TR" dirty="0" err="1"/>
              <a:t>CNT'lerin</a:t>
            </a:r>
            <a:r>
              <a:rPr lang="tr-TR" dirty="0"/>
              <a:t> ilaç taşıyıcıları olarak, termal iletkenlik, kimyasal işlem sonrası modifikasyon yapabilen sert yapısal özellikler, yeterli yüzey-hacim oranı ve mükemmel </a:t>
            </a:r>
            <a:r>
              <a:rPr lang="tr-TR" dirty="0" err="1"/>
              <a:t>biyouyumluluk</a:t>
            </a:r>
            <a:r>
              <a:rPr lang="tr-TR" dirty="0"/>
              <a:t> gibi belirli avantajları vardır.</a:t>
            </a:r>
          </a:p>
        </p:txBody>
      </p:sp>
    </p:spTree>
    <p:extLst>
      <p:ext uri="{BB962C8B-B14F-4D97-AF65-F5344CB8AC3E}">
        <p14:creationId xmlns:p14="http://schemas.microsoft.com/office/powerpoint/2010/main" val="4075486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4EC486-7F2D-1B4E-8108-18163CCB2720}"/>
              </a:ext>
            </a:extLst>
          </p:cNvPr>
          <p:cNvSpPr>
            <a:spLocks noGrp="1"/>
          </p:cNvSpPr>
          <p:nvPr>
            <p:ph type="title"/>
          </p:nvPr>
        </p:nvSpPr>
        <p:spPr/>
        <p:txBody>
          <a:bodyPr/>
          <a:lstStyle/>
          <a:p>
            <a:pPr algn="ctr"/>
            <a:r>
              <a:rPr lang="tr-TR" dirty="0">
                <a:solidFill>
                  <a:srgbClr val="FF0000"/>
                </a:solidFill>
              </a:rPr>
              <a:t>Kanser Terapisinde Karbon </a:t>
            </a:r>
            <a:r>
              <a:rPr lang="tr-TR" dirty="0" err="1">
                <a:solidFill>
                  <a:srgbClr val="FF0000"/>
                </a:solidFill>
              </a:rPr>
              <a:t>Nanotüpler</a:t>
            </a:r>
            <a:endParaRPr lang="tr-TR" dirty="0">
              <a:solidFill>
                <a:srgbClr val="FF0000"/>
              </a:solidFill>
            </a:endParaRPr>
          </a:p>
        </p:txBody>
      </p:sp>
      <p:sp>
        <p:nvSpPr>
          <p:cNvPr id="3" name="İçerik Yer Tutucusu 2">
            <a:extLst>
              <a:ext uri="{FF2B5EF4-FFF2-40B4-BE49-F238E27FC236}">
                <a16:creationId xmlns:a16="http://schemas.microsoft.com/office/drawing/2014/main" id="{FB6E18BE-5D22-9047-A3FD-2B68C1D023D2}"/>
              </a:ext>
            </a:extLst>
          </p:cNvPr>
          <p:cNvSpPr>
            <a:spLocks noGrp="1"/>
          </p:cNvSpPr>
          <p:nvPr>
            <p:ph idx="1"/>
          </p:nvPr>
        </p:nvSpPr>
        <p:spPr/>
        <p:txBody>
          <a:bodyPr/>
          <a:lstStyle/>
          <a:p>
            <a:pPr algn="just">
              <a:lnSpc>
                <a:spcPct val="150000"/>
              </a:lnSpc>
            </a:pPr>
            <a:r>
              <a:rPr lang="tr-TR" dirty="0" err="1"/>
              <a:t>Kemoterapötik</a:t>
            </a:r>
            <a:r>
              <a:rPr lang="tr-TR" dirty="0"/>
              <a:t> ilaçlar bir çok dezavantaja sahiptir</a:t>
            </a:r>
          </a:p>
          <a:p>
            <a:pPr algn="just">
              <a:lnSpc>
                <a:spcPct val="150000"/>
              </a:lnSpc>
            </a:pPr>
            <a:r>
              <a:rPr lang="tr-TR" dirty="0"/>
              <a:t>Bu engeller arasında </a:t>
            </a:r>
            <a:r>
              <a:rPr lang="tr-TR" dirty="0" err="1"/>
              <a:t>hepatik</a:t>
            </a:r>
            <a:r>
              <a:rPr lang="tr-TR" dirty="0"/>
              <a:t> ve </a:t>
            </a:r>
            <a:r>
              <a:rPr lang="tr-TR" dirty="0" err="1"/>
              <a:t>renal</a:t>
            </a:r>
            <a:r>
              <a:rPr lang="tr-TR" dirty="0"/>
              <a:t> </a:t>
            </a:r>
            <a:r>
              <a:rPr lang="tr-TR" dirty="0" err="1"/>
              <a:t>klirens</a:t>
            </a:r>
            <a:r>
              <a:rPr lang="tr-TR" dirty="0"/>
              <a:t>, hidroliz, </a:t>
            </a:r>
            <a:r>
              <a:rPr lang="tr-TR" dirty="0" err="1"/>
              <a:t>enzimoliz</a:t>
            </a:r>
            <a:r>
              <a:rPr lang="tr-TR" dirty="0"/>
              <a:t>, </a:t>
            </a:r>
            <a:r>
              <a:rPr lang="tr-TR" dirty="0" err="1"/>
              <a:t>endositoz</a:t>
            </a:r>
            <a:r>
              <a:rPr lang="tr-TR" dirty="0"/>
              <a:t> ve </a:t>
            </a:r>
            <a:r>
              <a:rPr lang="tr-TR" dirty="0" err="1"/>
              <a:t>lizozomal</a:t>
            </a:r>
            <a:r>
              <a:rPr lang="tr-TR" dirty="0"/>
              <a:t> </a:t>
            </a:r>
            <a:r>
              <a:rPr lang="tr-TR" dirty="0" err="1"/>
              <a:t>degradasyon</a:t>
            </a:r>
            <a:r>
              <a:rPr lang="tr-TR" dirty="0"/>
              <a:t> bulunur. Bazı </a:t>
            </a:r>
            <a:r>
              <a:rPr lang="tr-TR" dirty="0" err="1"/>
              <a:t>kemoterapötik</a:t>
            </a:r>
            <a:r>
              <a:rPr lang="tr-TR" dirty="0"/>
              <a:t> ilaçlar, normal hücreler ve dokular için zayıf çözünürlük, düşük </a:t>
            </a:r>
            <a:r>
              <a:rPr lang="tr-TR" dirty="0" err="1"/>
              <a:t>stabilite</a:t>
            </a:r>
            <a:r>
              <a:rPr lang="tr-TR" dirty="0"/>
              <a:t> ve yüksek </a:t>
            </a:r>
            <a:r>
              <a:rPr lang="tr-TR" dirty="0" err="1"/>
              <a:t>toksisiteye</a:t>
            </a:r>
            <a:r>
              <a:rPr lang="tr-TR" dirty="0"/>
              <a:t> sahiptir, bu da bunların verimliliği üzerinde ciddi bir etkiye sahiptir.</a:t>
            </a:r>
          </a:p>
        </p:txBody>
      </p:sp>
    </p:spTree>
    <p:extLst>
      <p:ext uri="{BB962C8B-B14F-4D97-AF65-F5344CB8AC3E}">
        <p14:creationId xmlns:p14="http://schemas.microsoft.com/office/powerpoint/2010/main" val="3771481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95B30E-133B-F04C-8B90-6E53D867714B}"/>
              </a:ext>
            </a:extLst>
          </p:cNvPr>
          <p:cNvSpPr>
            <a:spLocks noGrp="1"/>
          </p:cNvSpPr>
          <p:nvPr>
            <p:ph type="title"/>
          </p:nvPr>
        </p:nvSpPr>
        <p:spPr/>
        <p:txBody>
          <a:bodyPr/>
          <a:lstStyle/>
          <a:p>
            <a:pPr algn="ctr"/>
            <a:r>
              <a:rPr lang="tr-TR" b="1" dirty="0">
                <a:solidFill>
                  <a:srgbClr val="FF0000"/>
                </a:solidFill>
              </a:rPr>
              <a:t>Kanser Terapisinde Karbon </a:t>
            </a:r>
            <a:r>
              <a:rPr lang="tr-TR" b="1" dirty="0" err="1">
                <a:solidFill>
                  <a:srgbClr val="FF0000"/>
                </a:solidFill>
              </a:rPr>
              <a:t>Nanotüpler</a:t>
            </a:r>
            <a:endParaRPr lang="tr-TR" b="1" dirty="0"/>
          </a:p>
        </p:txBody>
      </p:sp>
      <p:sp>
        <p:nvSpPr>
          <p:cNvPr id="3" name="İçerik Yer Tutucusu 2">
            <a:extLst>
              <a:ext uri="{FF2B5EF4-FFF2-40B4-BE49-F238E27FC236}">
                <a16:creationId xmlns:a16="http://schemas.microsoft.com/office/drawing/2014/main" id="{915C48AC-DF09-A044-87DF-1E41524208CB}"/>
              </a:ext>
            </a:extLst>
          </p:cNvPr>
          <p:cNvSpPr>
            <a:spLocks noGrp="1"/>
          </p:cNvSpPr>
          <p:nvPr>
            <p:ph idx="1"/>
          </p:nvPr>
        </p:nvSpPr>
        <p:spPr/>
        <p:txBody>
          <a:bodyPr/>
          <a:lstStyle/>
          <a:p>
            <a:pPr algn="just">
              <a:lnSpc>
                <a:spcPct val="150000"/>
              </a:lnSpc>
            </a:pPr>
            <a:r>
              <a:rPr lang="tr-TR" dirty="0"/>
              <a:t>Bununla birlikte, CNT tabanlı taşıyıcılar biyolojik dağılımını artırabilir ve </a:t>
            </a:r>
            <a:r>
              <a:rPr lang="tr-TR" dirty="0" err="1"/>
              <a:t>terapötiklerin</a:t>
            </a:r>
            <a:r>
              <a:rPr lang="tr-TR" dirty="0"/>
              <a:t> kan dolaşımını uzatabilir; daha sonra </a:t>
            </a:r>
            <a:r>
              <a:rPr lang="tr-TR" dirty="0" err="1"/>
              <a:t>farmasötik</a:t>
            </a:r>
            <a:r>
              <a:rPr lang="tr-TR" dirty="0"/>
              <a:t> etkinlik artırılabilir ve kullanım dozu azaltılabilir.</a:t>
            </a:r>
          </a:p>
        </p:txBody>
      </p:sp>
    </p:spTree>
    <p:extLst>
      <p:ext uri="{BB962C8B-B14F-4D97-AF65-F5344CB8AC3E}">
        <p14:creationId xmlns:p14="http://schemas.microsoft.com/office/powerpoint/2010/main" val="2107531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9CE4DDEB-5DC3-494B-95D4-9FF33309BA99}"/>
              </a:ext>
            </a:extLst>
          </p:cNvPr>
          <p:cNvPicPr>
            <a:picLocks noChangeAspect="1"/>
          </p:cNvPicPr>
          <p:nvPr/>
        </p:nvPicPr>
        <p:blipFill>
          <a:blip r:embed="rId2"/>
          <a:stretch>
            <a:fillRect/>
          </a:stretch>
        </p:blipFill>
        <p:spPr>
          <a:xfrm>
            <a:off x="921327" y="1393364"/>
            <a:ext cx="10349346" cy="4477377"/>
          </a:xfrm>
          <a:prstGeom prst="rect">
            <a:avLst/>
          </a:prstGeom>
        </p:spPr>
      </p:pic>
    </p:spTree>
    <p:extLst>
      <p:ext uri="{BB962C8B-B14F-4D97-AF65-F5344CB8AC3E}">
        <p14:creationId xmlns:p14="http://schemas.microsoft.com/office/powerpoint/2010/main" val="3139535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C99D1AB-0C2D-4DD9-B88A-B6369D904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C9A497D-C6D4-B541-A19F-A91FD47A3559}"/>
              </a:ext>
            </a:extLst>
          </p:cNvPr>
          <p:cNvSpPr>
            <a:spLocks noGrp="1"/>
          </p:cNvSpPr>
          <p:nvPr>
            <p:ph type="title"/>
          </p:nvPr>
        </p:nvSpPr>
        <p:spPr>
          <a:xfrm>
            <a:off x="1045028" y="1372905"/>
            <a:ext cx="3892732" cy="4305519"/>
          </a:xfrm>
        </p:spPr>
        <p:txBody>
          <a:bodyPr anchor="ctr">
            <a:normAutofit/>
          </a:bodyPr>
          <a:lstStyle/>
          <a:p>
            <a:r>
              <a:rPr lang="tr-TR" sz="5400"/>
              <a:t>Karbon Nanotüpler</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F95BEB22-98F2-E542-B3F0-1C2AA8A02BCF}"/>
              </a:ext>
            </a:extLst>
          </p:cNvPr>
          <p:cNvSpPr>
            <a:spLocks noGrp="1"/>
          </p:cNvSpPr>
          <p:nvPr>
            <p:ph idx="1"/>
          </p:nvPr>
        </p:nvSpPr>
        <p:spPr>
          <a:xfrm>
            <a:off x="6078356" y="982976"/>
            <a:ext cx="5577977" cy="5120635"/>
          </a:xfrm>
        </p:spPr>
        <p:txBody>
          <a:bodyPr anchor="ctr">
            <a:normAutofit lnSpcReduction="10000"/>
          </a:bodyPr>
          <a:lstStyle/>
          <a:p>
            <a:pPr>
              <a:lnSpc>
                <a:spcPct val="150000"/>
              </a:lnSpc>
            </a:pPr>
            <a:r>
              <a:rPr lang="tr-TR" sz="2400" dirty="0"/>
              <a:t>En basit </a:t>
            </a:r>
            <a:r>
              <a:rPr lang="tr-TR" sz="2400" dirty="0" err="1"/>
              <a:t>şekliyle</a:t>
            </a:r>
            <a:r>
              <a:rPr lang="tr-TR" sz="2400" dirty="0"/>
              <a:t>, karbon atomlarının bal </a:t>
            </a:r>
            <a:r>
              <a:rPr lang="tr-TR" sz="2400" dirty="0" err="1"/>
              <a:t>peteği</a:t>
            </a:r>
            <a:r>
              <a:rPr lang="tr-TR" sz="2400" dirty="0"/>
              <a:t> </a:t>
            </a:r>
            <a:r>
              <a:rPr lang="tr-TR" sz="2400" dirty="0" err="1"/>
              <a:t>şeklinde</a:t>
            </a:r>
            <a:r>
              <a:rPr lang="tr-TR" sz="2400" dirty="0"/>
              <a:t> </a:t>
            </a:r>
            <a:r>
              <a:rPr lang="tr-TR" sz="2400" dirty="0" err="1"/>
              <a:t>oluşturduğu</a:t>
            </a:r>
            <a:r>
              <a:rPr lang="tr-TR" sz="2400" dirty="0"/>
              <a:t> levhanın silindirik </a:t>
            </a:r>
            <a:r>
              <a:rPr lang="tr-TR" sz="2400" dirty="0" err="1"/>
              <a:t>şekilde</a:t>
            </a:r>
            <a:r>
              <a:rPr lang="tr-TR" sz="2400" dirty="0"/>
              <a:t> sarılması ile meydana </a:t>
            </a:r>
            <a:r>
              <a:rPr lang="tr-TR" sz="2400" dirty="0" err="1"/>
              <a:t>geldiği</a:t>
            </a:r>
            <a:r>
              <a:rPr lang="tr-TR" sz="2400" dirty="0"/>
              <a:t> ifade edilebilir</a:t>
            </a:r>
          </a:p>
          <a:p>
            <a:pPr>
              <a:lnSpc>
                <a:spcPct val="150000"/>
              </a:lnSpc>
            </a:pPr>
            <a:r>
              <a:rPr lang="tr-TR" sz="2400" dirty="0" err="1"/>
              <a:t>Düzgün</a:t>
            </a:r>
            <a:r>
              <a:rPr lang="tr-TR" sz="2400" dirty="0"/>
              <a:t> karbon </a:t>
            </a:r>
            <a:r>
              <a:rPr lang="tr-TR" sz="2400" dirty="0" err="1"/>
              <a:t>nanotüp</a:t>
            </a:r>
            <a:r>
              <a:rPr lang="tr-TR" sz="2400" dirty="0"/>
              <a:t> yapılarda atomlar birbirleri ile sp</a:t>
            </a:r>
            <a:r>
              <a:rPr lang="tr-TR" sz="2400" baseline="30000" dirty="0"/>
              <a:t>2</a:t>
            </a:r>
            <a:r>
              <a:rPr lang="tr-TR" sz="2400" dirty="0"/>
              <a:t> seklinde (grafit plakada </a:t>
            </a:r>
            <a:r>
              <a:rPr lang="tr-TR" sz="2400" dirty="0" err="1"/>
              <a:t>olduğu</a:t>
            </a:r>
            <a:r>
              <a:rPr lang="tr-TR" sz="2400" dirty="0"/>
              <a:t> gibi) </a:t>
            </a:r>
            <a:r>
              <a:rPr lang="tr-TR" sz="2400" dirty="0" err="1"/>
              <a:t>bağlanır</a:t>
            </a:r>
            <a:r>
              <a:rPr lang="tr-TR" sz="2400" dirty="0"/>
              <a:t>, atomlar sadece altıgen geometri </a:t>
            </a:r>
            <a:r>
              <a:rPr lang="tr-TR" sz="2400" dirty="0" err="1"/>
              <a:t>oluşturur</a:t>
            </a:r>
            <a:r>
              <a:rPr lang="tr-TR" sz="2400" dirty="0"/>
              <a:t> ve her atomun sadece </a:t>
            </a:r>
            <a:r>
              <a:rPr lang="tr-TR" sz="2400" dirty="0" err="1"/>
              <a:t>üc</a:t>
            </a:r>
            <a:r>
              <a:rPr lang="tr-TR" sz="2400" dirty="0"/>
              <a:t>̧ komşusu bulunur. </a:t>
            </a:r>
          </a:p>
          <a:p>
            <a:endParaRPr lang="tr-TR" sz="2000" dirty="0"/>
          </a:p>
        </p:txBody>
      </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0156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72BA73-DA82-A443-A6AC-289527D0C527}"/>
              </a:ext>
            </a:extLst>
          </p:cNvPr>
          <p:cNvSpPr>
            <a:spLocks noGrp="1"/>
          </p:cNvSpPr>
          <p:nvPr>
            <p:ph type="title"/>
          </p:nvPr>
        </p:nvSpPr>
        <p:spPr/>
        <p:txBody>
          <a:bodyPr/>
          <a:lstStyle/>
          <a:p>
            <a:pPr algn="ctr"/>
            <a:r>
              <a:rPr lang="tr-TR" b="1" dirty="0">
                <a:solidFill>
                  <a:srgbClr val="FF0000"/>
                </a:solidFill>
              </a:rPr>
              <a:t>Kanser Terapisinde Karbon </a:t>
            </a:r>
            <a:r>
              <a:rPr lang="tr-TR" b="1" dirty="0" err="1">
                <a:solidFill>
                  <a:srgbClr val="FF0000"/>
                </a:solidFill>
              </a:rPr>
              <a:t>Nanotüpler</a:t>
            </a:r>
            <a:endParaRPr lang="tr-TR" dirty="0"/>
          </a:p>
        </p:txBody>
      </p:sp>
      <p:sp>
        <p:nvSpPr>
          <p:cNvPr id="3" name="İçerik Yer Tutucusu 2">
            <a:extLst>
              <a:ext uri="{FF2B5EF4-FFF2-40B4-BE49-F238E27FC236}">
                <a16:creationId xmlns:a16="http://schemas.microsoft.com/office/drawing/2014/main" id="{F862AC5C-F7FA-1847-AC79-03A82473D529}"/>
              </a:ext>
            </a:extLst>
          </p:cNvPr>
          <p:cNvSpPr>
            <a:spLocks noGrp="1"/>
          </p:cNvSpPr>
          <p:nvPr>
            <p:ph idx="1"/>
          </p:nvPr>
        </p:nvSpPr>
        <p:spPr/>
        <p:txBody>
          <a:bodyPr/>
          <a:lstStyle/>
          <a:p>
            <a:pPr algn="just">
              <a:lnSpc>
                <a:spcPct val="150000"/>
              </a:lnSpc>
            </a:pPr>
            <a:r>
              <a:rPr lang="tr-TR" dirty="0" err="1"/>
              <a:t>Liu</a:t>
            </a:r>
            <a:r>
              <a:rPr lang="tr-TR" dirty="0"/>
              <a:t> ve diğerleri, kan dolaşım süresini uzatmak için tasarlanmış, dallı PEG-</a:t>
            </a:r>
            <a:r>
              <a:rPr lang="tr-TR" dirty="0" err="1"/>
              <a:t>işlevselleştirilmiş</a:t>
            </a:r>
            <a:r>
              <a:rPr lang="tr-TR" dirty="0"/>
              <a:t> </a:t>
            </a:r>
            <a:r>
              <a:rPr lang="tr-TR" dirty="0" err="1"/>
              <a:t>SWNT'lere</a:t>
            </a:r>
            <a:r>
              <a:rPr lang="tr-TR" dirty="0"/>
              <a:t> DOX yükledi, SWNT-DOX kompleksini tümör farelerine enjekte ettiler. </a:t>
            </a:r>
            <a:r>
              <a:rPr lang="tr-TR" dirty="0" err="1"/>
              <a:t>DOX'un</a:t>
            </a:r>
            <a:r>
              <a:rPr lang="tr-TR" dirty="0"/>
              <a:t> tümörlere verilebileceğini ve </a:t>
            </a:r>
            <a:r>
              <a:rPr lang="tr-TR" dirty="0" err="1"/>
              <a:t>SWNT'nin</a:t>
            </a:r>
            <a:r>
              <a:rPr lang="tr-TR" dirty="0"/>
              <a:t> </a:t>
            </a:r>
            <a:r>
              <a:rPr lang="tr-TR" dirty="0" err="1"/>
              <a:t>renal</a:t>
            </a:r>
            <a:r>
              <a:rPr lang="tr-TR" dirty="0"/>
              <a:t> atılım yoluyla sistemik kan dolaşımından temizlenebileceğini buldular.</a:t>
            </a:r>
          </a:p>
        </p:txBody>
      </p:sp>
    </p:spTree>
    <p:extLst>
      <p:ext uri="{BB962C8B-B14F-4D97-AF65-F5344CB8AC3E}">
        <p14:creationId xmlns:p14="http://schemas.microsoft.com/office/powerpoint/2010/main" val="2355921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EDD0FD-76A1-964E-853C-14A9528C0526}"/>
              </a:ext>
            </a:extLst>
          </p:cNvPr>
          <p:cNvSpPr>
            <a:spLocks noGrp="1"/>
          </p:cNvSpPr>
          <p:nvPr>
            <p:ph type="title"/>
          </p:nvPr>
        </p:nvSpPr>
        <p:spPr/>
        <p:txBody>
          <a:bodyPr/>
          <a:lstStyle/>
          <a:p>
            <a:pPr algn="ctr"/>
            <a:r>
              <a:rPr lang="tr-TR" b="1" dirty="0">
                <a:solidFill>
                  <a:srgbClr val="FF0000"/>
                </a:solidFill>
              </a:rPr>
              <a:t>Kanser Terapisinde Karbon </a:t>
            </a:r>
            <a:r>
              <a:rPr lang="tr-TR" b="1" dirty="0" err="1">
                <a:solidFill>
                  <a:srgbClr val="FF0000"/>
                </a:solidFill>
              </a:rPr>
              <a:t>Nanotüpler</a:t>
            </a:r>
            <a:endParaRPr lang="tr-TR" dirty="0"/>
          </a:p>
        </p:txBody>
      </p:sp>
      <p:sp>
        <p:nvSpPr>
          <p:cNvPr id="3" name="İçerik Yer Tutucusu 2">
            <a:extLst>
              <a:ext uri="{FF2B5EF4-FFF2-40B4-BE49-F238E27FC236}">
                <a16:creationId xmlns:a16="http://schemas.microsoft.com/office/drawing/2014/main" id="{90E2A2CC-9737-A740-A114-55D035123946}"/>
              </a:ext>
            </a:extLst>
          </p:cNvPr>
          <p:cNvSpPr>
            <a:spLocks noGrp="1"/>
          </p:cNvSpPr>
          <p:nvPr>
            <p:ph idx="1"/>
          </p:nvPr>
        </p:nvSpPr>
        <p:spPr/>
        <p:txBody>
          <a:bodyPr/>
          <a:lstStyle/>
          <a:p>
            <a:pPr algn="just">
              <a:lnSpc>
                <a:spcPct val="150000"/>
              </a:lnSpc>
            </a:pPr>
            <a:r>
              <a:rPr lang="tr-TR" dirty="0"/>
              <a:t>Birçok ilaç, </a:t>
            </a:r>
            <a:r>
              <a:rPr lang="tr-TR" dirty="0" err="1"/>
              <a:t>polipeptid</a:t>
            </a:r>
            <a:r>
              <a:rPr lang="tr-TR" dirty="0"/>
              <a:t> ve </a:t>
            </a:r>
            <a:r>
              <a:rPr lang="tr-TR" dirty="0" err="1"/>
              <a:t>nükleonik</a:t>
            </a:r>
            <a:r>
              <a:rPr lang="tr-TR" dirty="0"/>
              <a:t> asit, benzersiz ultra yüksek yüzey alanlarından dolayı </a:t>
            </a:r>
            <a:r>
              <a:rPr lang="tr-TR" dirty="0" err="1"/>
              <a:t>CNT'lere</a:t>
            </a:r>
            <a:r>
              <a:rPr lang="tr-TR" dirty="0"/>
              <a:t> entegre edilebilir. </a:t>
            </a:r>
            <a:r>
              <a:rPr lang="tr-TR" dirty="0" err="1"/>
              <a:t>Endositoz</a:t>
            </a:r>
            <a:r>
              <a:rPr lang="tr-TR" dirty="0"/>
              <a:t> ve diğer mekanizmaların varlığı nedeniyle, fonksiyonel </a:t>
            </a:r>
            <a:r>
              <a:rPr lang="tr-TR" dirty="0" err="1"/>
              <a:t>CNT'ler</a:t>
            </a:r>
            <a:r>
              <a:rPr lang="tr-TR" dirty="0"/>
              <a:t> memeli hücrelerinin zarından geçebilir.</a:t>
            </a:r>
          </a:p>
        </p:txBody>
      </p:sp>
    </p:spTree>
    <p:extLst>
      <p:ext uri="{BB962C8B-B14F-4D97-AF65-F5344CB8AC3E}">
        <p14:creationId xmlns:p14="http://schemas.microsoft.com/office/powerpoint/2010/main" val="23074122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içeren bir resim&#10;&#10;Açıklama otomatik olarak oluşturuldu">
            <a:extLst>
              <a:ext uri="{FF2B5EF4-FFF2-40B4-BE49-F238E27FC236}">
                <a16:creationId xmlns:a16="http://schemas.microsoft.com/office/drawing/2014/main" id="{F26CB2F1-C276-B04E-AC56-B69AC26E914E}"/>
              </a:ext>
            </a:extLst>
          </p:cNvPr>
          <p:cNvPicPr>
            <a:picLocks noChangeAspect="1"/>
          </p:cNvPicPr>
          <p:nvPr/>
        </p:nvPicPr>
        <p:blipFill>
          <a:blip r:embed="rId2"/>
          <a:stretch>
            <a:fillRect/>
          </a:stretch>
        </p:blipFill>
        <p:spPr>
          <a:xfrm>
            <a:off x="882650" y="1085850"/>
            <a:ext cx="10426700" cy="4686300"/>
          </a:xfrm>
          <a:prstGeom prst="rect">
            <a:avLst/>
          </a:prstGeom>
        </p:spPr>
      </p:pic>
    </p:spTree>
    <p:extLst>
      <p:ext uri="{BB962C8B-B14F-4D97-AF65-F5344CB8AC3E}">
        <p14:creationId xmlns:p14="http://schemas.microsoft.com/office/powerpoint/2010/main" val="29956488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9A5F1F49-FD27-7C41-BF11-0CE167D06890}"/>
              </a:ext>
            </a:extLst>
          </p:cNvPr>
          <p:cNvPicPr>
            <a:picLocks noChangeAspect="1"/>
          </p:cNvPicPr>
          <p:nvPr/>
        </p:nvPicPr>
        <p:blipFill>
          <a:blip r:embed="rId2"/>
          <a:stretch>
            <a:fillRect/>
          </a:stretch>
        </p:blipFill>
        <p:spPr>
          <a:xfrm>
            <a:off x="1106183" y="1066800"/>
            <a:ext cx="10213757" cy="4835236"/>
          </a:xfrm>
          <a:prstGeom prst="rect">
            <a:avLst/>
          </a:prstGeom>
        </p:spPr>
      </p:pic>
    </p:spTree>
    <p:extLst>
      <p:ext uri="{BB962C8B-B14F-4D97-AF65-F5344CB8AC3E}">
        <p14:creationId xmlns:p14="http://schemas.microsoft.com/office/powerpoint/2010/main" val="980117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BC1F4D-AF2D-9145-A802-D101942C72AD}"/>
              </a:ext>
            </a:extLst>
          </p:cNvPr>
          <p:cNvSpPr>
            <a:spLocks noGrp="1"/>
          </p:cNvSpPr>
          <p:nvPr>
            <p:ph type="title"/>
          </p:nvPr>
        </p:nvSpPr>
        <p:spPr/>
        <p:txBody>
          <a:bodyPr/>
          <a:lstStyle/>
          <a:p>
            <a:r>
              <a:rPr lang="tr-TR" dirty="0" err="1"/>
              <a:t>Fototermal</a:t>
            </a:r>
            <a:r>
              <a:rPr lang="tr-TR" dirty="0"/>
              <a:t> Terapi</a:t>
            </a:r>
          </a:p>
        </p:txBody>
      </p:sp>
      <p:sp>
        <p:nvSpPr>
          <p:cNvPr id="3" name="İçerik Yer Tutucusu 2">
            <a:extLst>
              <a:ext uri="{FF2B5EF4-FFF2-40B4-BE49-F238E27FC236}">
                <a16:creationId xmlns:a16="http://schemas.microsoft.com/office/drawing/2014/main" id="{B0999F28-5579-1943-B125-32A1BF9BA4BE}"/>
              </a:ext>
            </a:extLst>
          </p:cNvPr>
          <p:cNvSpPr>
            <a:spLocks noGrp="1"/>
          </p:cNvSpPr>
          <p:nvPr>
            <p:ph idx="1"/>
          </p:nvPr>
        </p:nvSpPr>
        <p:spPr/>
        <p:txBody>
          <a:bodyPr/>
          <a:lstStyle/>
          <a:p>
            <a:pPr algn="just">
              <a:lnSpc>
                <a:spcPct val="150000"/>
              </a:lnSpc>
            </a:pPr>
            <a:r>
              <a:rPr lang="tr-TR" dirty="0" err="1"/>
              <a:t>Noninvaziv</a:t>
            </a:r>
            <a:r>
              <a:rPr lang="tr-TR" dirty="0"/>
              <a:t>, yaraya yol açmayan ve etkili bir </a:t>
            </a:r>
            <a:r>
              <a:rPr lang="tr-TR" dirty="0" err="1"/>
              <a:t>terapötik</a:t>
            </a:r>
            <a:r>
              <a:rPr lang="tr-TR" dirty="0"/>
              <a:t> teknoloji olarak </a:t>
            </a:r>
            <a:r>
              <a:rPr lang="tr-TR" dirty="0" err="1"/>
              <a:t>fototermal</a:t>
            </a:r>
            <a:r>
              <a:rPr lang="tr-TR" dirty="0"/>
              <a:t> terapi, NIR aracılığıyla lokal olarak sadece tümör dokularına ısıtılabilir ve ardından tümör hücreleri yok edilir.</a:t>
            </a:r>
          </a:p>
        </p:txBody>
      </p:sp>
    </p:spTree>
    <p:extLst>
      <p:ext uri="{BB962C8B-B14F-4D97-AF65-F5344CB8AC3E}">
        <p14:creationId xmlns:p14="http://schemas.microsoft.com/office/powerpoint/2010/main" val="8698445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D4A459-4F8B-D749-A16B-5D9C9D56140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583FD38-1FA9-7640-BCEC-1FF995799253}"/>
              </a:ext>
            </a:extLst>
          </p:cNvPr>
          <p:cNvSpPr>
            <a:spLocks noGrp="1"/>
          </p:cNvSpPr>
          <p:nvPr>
            <p:ph idx="1"/>
          </p:nvPr>
        </p:nvSpPr>
        <p:spPr/>
        <p:txBody>
          <a:bodyPr/>
          <a:lstStyle/>
          <a:p>
            <a:r>
              <a:rPr lang="tr-TR" dirty="0" err="1"/>
              <a:t>CNT'ler</a:t>
            </a:r>
            <a:r>
              <a:rPr lang="tr-TR" dirty="0"/>
              <a:t>, NIR ve radyo frekansı radyasyonu altında iyi ışık </a:t>
            </a:r>
            <a:r>
              <a:rPr lang="tr-TR" dirty="0" err="1"/>
              <a:t>absorpsiyon</a:t>
            </a:r>
            <a:r>
              <a:rPr lang="tr-TR" dirty="0"/>
              <a:t> performansına sahiptir. Dahası, </a:t>
            </a:r>
            <a:r>
              <a:rPr lang="tr-TR" dirty="0" err="1"/>
              <a:t>nanotüplerin</a:t>
            </a:r>
            <a:r>
              <a:rPr lang="tr-TR" dirty="0"/>
              <a:t> uzunluğu çok hayati bir unsurdur ve ısı iletimi ve kanser hücresi erozyonu kapasitesine karar verir. CNT tabanlı </a:t>
            </a:r>
            <a:r>
              <a:rPr lang="tr-TR" dirty="0" err="1"/>
              <a:t>fototermal</a:t>
            </a:r>
            <a:r>
              <a:rPr lang="tr-TR" dirty="0"/>
              <a:t> terapi sistemleri, kanseri tedavi etmek için daha fazla verimlilik elde etmek için kemoterapi ve gen tedavi teknikleriyle birleştirilebilir.</a:t>
            </a:r>
          </a:p>
        </p:txBody>
      </p:sp>
    </p:spTree>
    <p:extLst>
      <p:ext uri="{BB962C8B-B14F-4D97-AF65-F5344CB8AC3E}">
        <p14:creationId xmlns:p14="http://schemas.microsoft.com/office/powerpoint/2010/main" val="625546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9E83889F-4C64-1146-833F-C49C2893094C}"/>
              </a:ext>
            </a:extLst>
          </p:cNvPr>
          <p:cNvPicPr>
            <a:picLocks noChangeAspect="1"/>
          </p:cNvPicPr>
          <p:nvPr/>
        </p:nvPicPr>
        <p:blipFill>
          <a:blip r:embed="rId2"/>
          <a:stretch>
            <a:fillRect/>
          </a:stretch>
        </p:blipFill>
        <p:spPr>
          <a:xfrm>
            <a:off x="2424544" y="712217"/>
            <a:ext cx="7038109" cy="5433566"/>
          </a:xfrm>
          <a:prstGeom prst="rect">
            <a:avLst/>
          </a:prstGeom>
        </p:spPr>
      </p:pic>
    </p:spTree>
    <p:extLst>
      <p:ext uri="{BB962C8B-B14F-4D97-AF65-F5344CB8AC3E}">
        <p14:creationId xmlns:p14="http://schemas.microsoft.com/office/powerpoint/2010/main" val="3490672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26037D-24FC-8C42-BD0F-6DE1321B9164}"/>
              </a:ext>
            </a:extLst>
          </p:cNvPr>
          <p:cNvSpPr>
            <a:spLocks noGrp="1"/>
          </p:cNvSpPr>
          <p:nvPr>
            <p:ph type="title"/>
          </p:nvPr>
        </p:nvSpPr>
        <p:spPr/>
        <p:txBody>
          <a:bodyPr/>
          <a:lstStyle/>
          <a:p>
            <a:r>
              <a:rPr lang="tr-TR" dirty="0"/>
              <a:t>Doku Mühendisliğinde Karbon </a:t>
            </a:r>
            <a:r>
              <a:rPr lang="tr-TR" dirty="0" err="1"/>
              <a:t>Nanotüpler</a:t>
            </a:r>
            <a:endParaRPr lang="tr-TR" dirty="0"/>
          </a:p>
        </p:txBody>
      </p:sp>
      <p:sp>
        <p:nvSpPr>
          <p:cNvPr id="3" name="İçerik Yer Tutucusu 2">
            <a:extLst>
              <a:ext uri="{FF2B5EF4-FFF2-40B4-BE49-F238E27FC236}">
                <a16:creationId xmlns:a16="http://schemas.microsoft.com/office/drawing/2014/main" id="{8B83F359-B425-CF4F-9BD0-7207E1734C9F}"/>
              </a:ext>
            </a:extLst>
          </p:cNvPr>
          <p:cNvSpPr>
            <a:spLocks noGrp="1"/>
          </p:cNvSpPr>
          <p:nvPr>
            <p:ph idx="1"/>
          </p:nvPr>
        </p:nvSpPr>
        <p:spPr/>
        <p:txBody>
          <a:bodyPr>
            <a:normAutofit/>
          </a:bodyPr>
          <a:lstStyle/>
          <a:p>
            <a:pPr algn="just">
              <a:lnSpc>
                <a:spcPct val="150000"/>
              </a:lnSpc>
            </a:pPr>
            <a:r>
              <a:rPr lang="tr-TR" dirty="0" err="1"/>
              <a:t>CNT'ler</a:t>
            </a:r>
            <a:r>
              <a:rPr lang="tr-TR" dirty="0"/>
              <a:t> </a:t>
            </a:r>
            <a:r>
              <a:rPr lang="tr-TR" dirty="0" err="1"/>
              <a:t>fizikokimyasal</a:t>
            </a:r>
            <a:r>
              <a:rPr lang="tr-TR" dirty="0"/>
              <a:t> özelliklere sahiptirler: yüksek derecede termal ve elektriksel olarak iletkenler, mekanik olarak dirençlidirler ancak aynı zamanda çok elastiktirler, geniş özgül yüzey alanlarına sahiptirler ve hücre dışı matrisi (ECM) taklit eden organize </a:t>
            </a:r>
            <a:r>
              <a:rPr lang="tr-TR" dirty="0" err="1"/>
              <a:t>fraktal</a:t>
            </a:r>
            <a:r>
              <a:rPr lang="tr-TR" dirty="0"/>
              <a:t> benzeri </a:t>
            </a:r>
            <a:r>
              <a:rPr lang="tr-TR" dirty="0" err="1"/>
              <a:t>nanoyapılara</a:t>
            </a:r>
            <a:r>
              <a:rPr lang="tr-TR" dirty="0"/>
              <a:t> sahiptirler. </a:t>
            </a:r>
          </a:p>
        </p:txBody>
      </p:sp>
    </p:spTree>
    <p:extLst>
      <p:ext uri="{BB962C8B-B14F-4D97-AF65-F5344CB8AC3E}">
        <p14:creationId xmlns:p14="http://schemas.microsoft.com/office/powerpoint/2010/main" val="40890916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90D423-E0EF-054E-AEF7-6172B5BDAE3C}"/>
              </a:ext>
            </a:extLst>
          </p:cNvPr>
          <p:cNvSpPr>
            <a:spLocks noGrp="1"/>
          </p:cNvSpPr>
          <p:nvPr>
            <p:ph type="title"/>
          </p:nvPr>
        </p:nvSpPr>
        <p:spPr/>
        <p:txBody>
          <a:bodyPr/>
          <a:lstStyle/>
          <a:p>
            <a:r>
              <a:rPr lang="tr-TR" dirty="0">
                <a:solidFill>
                  <a:srgbClr val="FF0000"/>
                </a:solidFill>
              </a:rPr>
              <a:t>Doku Mühendisliğinde Karbon </a:t>
            </a:r>
            <a:r>
              <a:rPr lang="tr-TR" dirty="0" err="1">
                <a:solidFill>
                  <a:srgbClr val="FF0000"/>
                </a:solidFill>
              </a:rPr>
              <a:t>Nanotüpler</a:t>
            </a:r>
            <a:endParaRPr lang="tr-TR" dirty="0">
              <a:solidFill>
                <a:srgbClr val="FF0000"/>
              </a:solidFill>
            </a:endParaRPr>
          </a:p>
        </p:txBody>
      </p:sp>
      <p:sp>
        <p:nvSpPr>
          <p:cNvPr id="3" name="İçerik Yer Tutucusu 2">
            <a:extLst>
              <a:ext uri="{FF2B5EF4-FFF2-40B4-BE49-F238E27FC236}">
                <a16:creationId xmlns:a16="http://schemas.microsoft.com/office/drawing/2014/main" id="{5707C731-3F9B-EA47-8C42-79942E90A9BC}"/>
              </a:ext>
            </a:extLst>
          </p:cNvPr>
          <p:cNvSpPr>
            <a:spLocks noGrp="1"/>
          </p:cNvSpPr>
          <p:nvPr>
            <p:ph idx="1"/>
          </p:nvPr>
        </p:nvSpPr>
        <p:spPr/>
        <p:txBody>
          <a:bodyPr/>
          <a:lstStyle/>
          <a:p>
            <a:r>
              <a:rPr lang="tr-TR" dirty="0"/>
              <a:t>Tüm bu özellikler, onları merkezi sinir sistemi (CNS) </a:t>
            </a:r>
            <a:r>
              <a:rPr lang="tr-TR" dirty="0" err="1"/>
              <a:t>arayüzlerinin</a:t>
            </a:r>
            <a:r>
              <a:rPr lang="tr-TR" dirty="0"/>
              <a:t> geliştirilmesi için teorik olarak mükemmel adaylar haline getirmiştir. </a:t>
            </a:r>
          </a:p>
          <a:p>
            <a:r>
              <a:rPr lang="tr-TR" dirty="0"/>
              <a:t>Genel olarak, nöronlar ve </a:t>
            </a:r>
            <a:r>
              <a:rPr lang="tr-TR" dirty="0" err="1"/>
              <a:t>glial</a:t>
            </a:r>
            <a:r>
              <a:rPr lang="tr-TR" dirty="0"/>
              <a:t> hücreler, uygun yapışmaları için pozitif yüklü alt tabakaları tercih ederler, bu nedenle cam ve plastik kültür </a:t>
            </a:r>
            <a:r>
              <a:rPr lang="tr-TR" dirty="0" err="1"/>
              <a:t>substratlarının</a:t>
            </a:r>
            <a:r>
              <a:rPr lang="tr-TR" dirty="0"/>
              <a:t> bir modifikasyonu (yani, </a:t>
            </a:r>
            <a:r>
              <a:rPr lang="tr-TR" dirty="0" err="1"/>
              <a:t>poli-lizin</a:t>
            </a:r>
            <a:r>
              <a:rPr lang="tr-TR" dirty="0"/>
              <a:t> veya </a:t>
            </a:r>
            <a:r>
              <a:rPr lang="tr-TR" dirty="0" err="1"/>
              <a:t>poli-ornitin</a:t>
            </a:r>
            <a:r>
              <a:rPr lang="tr-TR" dirty="0"/>
              <a:t> gibi yüklü moleküller veya </a:t>
            </a:r>
            <a:r>
              <a:rPr lang="tr-TR" dirty="0" err="1"/>
              <a:t>laminin</a:t>
            </a:r>
            <a:r>
              <a:rPr lang="tr-TR" dirty="0"/>
              <a:t> gibi proteinler ile) optimum büyüme ve </a:t>
            </a:r>
            <a:r>
              <a:rPr lang="tr-TR" dirty="0" err="1"/>
              <a:t>nörit</a:t>
            </a:r>
            <a:r>
              <a:rPr lang="tr-TR" dirty="0"/>
              <a:t> uzaması genellikle gereklidir</a:t>
            </a:r>
          </a:p>
        </p:txBody>
      </p:sp>
    </p:spTree>
    <p:extLst>
      <p:ext uri="{BB962C8B-B14F-4D97-AF65-F5344CB8AC3E}">
        <p14:creationId xmlns:p14="http://schemas.microsoft.com/office/powerpoint/2010/main" val="1174801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79E533-CB16-A940-B8E4-4830EA5F4F0A}"/>
              </a:ext>
            </a:extLst>
          </p:cNvPr>
          <p:cNvSpPr>
            <a:spLocks noGrp="1"/>
          </p:cNvSpPr>
          <p:nvPr>
            <p:ph type="title"/>
          </p:nvPr>
        </p:nvSpPr>
        <p:spPr/>
        <p:txBody>
          <a:bodyPr/>
          <a:lstStyle/>
          <a:p>
            <a:r>
              <a:rPr lang="tr-TR" dirty="0">
                <a:solidFill>
                  <a:srgbClr val="FF0000"/>
                </a:solidFill>
              </a:rPr>
              <a:t>Doku Mühendisliğinde Karbon </a:t>
            </a:r>
            <a:r>
              <a:rPr lang="tr-TR" dirty="0" err="1">
                <a:solidFill>
                  <a:srgbClr val="FF0000"/>
                </a:solidFill>
              </a:rPr>
              <a:t>Nanotüpler</a:t>
            </a:r>
            <a:endParaRPr lang="tr-TR" dirty="0"/>
          </a:p>
        </p:txBody>
      </p:sp>
      <p:sp>
        <p:nvSpPr>
          <p:cNvPr id="3" name="İçerik Yer Tutucusu 2">
            <a:extLst>
              <a:ext uri="{FF2B5EF4-FFF2-40B4-BE49-F238E27FC236}">
                <a16:creationId xmlns:a16="http://schemas.microsoft.com/office/drawing/2014/main" id="{E200EAA5-0B07-4849-B820-0B9B690ADA82}"/>
              </a:ext>
            </a:extLst>
          </p:cNvPr>
          <p:cNvSpPr>
            <a:spLocks noGrp="1"/>
          </p:cNvSpPr>
          <p:nvPr>
            <p:ph idx="1"/>
          </p:nvPr>
        </p:nvSpPr>
        <p:spPr/>
        <p:txBody>
          <a:bodyPr/>
          <a:lstStyle/>
          <a:p>
            <a:r>
              <a:rPr lang="tr-TR" dirty="0"/>
              <a:t>Ölü veya zarar görmüş dokuları değiştirmek için hücrelerin yeniden </a:t>
            </a:r>
            <a:r>
              <a:rPr lang="tr-TR" dirty="0" err="1"/>
              <a:t>kolonizasyonunu</a:t>
            </a:r>
            <a:r>
              <a:rPr lang="tr-TR" dirty="0"/>
              <a:t> sürdürmek, belirli özelliklere sahip iskele malzemeleri gerektirir. </a:t>
            </a:r>
          </a:p>
          <a:p>
            <a:r>
              <a:rPr lang="tr-TR" dirty="0"/>
              <a:t>Çapraz bağlı ağlar oluşturabilmeli, mekanik olarak dirençli, </a:t>
            </a:r>
            <a:r>
              <a:rPr lang="tr-TR" dirty="0" err="1"/>
              <a:t>biyouyumlu</a:t>
            </a:r>
            <a:r>
              <a:rPr lang="tr-TR" dirty="0"/>
              <a:t> olmalı ve iyi hücre yapışmasına izin vermelidirler.</a:t>
            </a:r>
          </a:p>
          <a:p>
            <a:r>
              <a:rPr lang="tr-TR" dirty="0"/>
              <a:t>Bu tür amaçlar için, </a:t>
            </a:r>
            <a:r>
              <a:rPr lang="tr-TR" dirty="0" err="1"/>
              <a:t>biyopolimer</a:t>
            </a:r>
            <a:r>
              <a:rPr lang="tr-TR" dirty="0"/>
              <a:t> bazlı </a:t>
            </a:r>
            <a:r>
              <a:rPr lang="tr-TR" dirty="0" err="1"/>
              <a:t>hidrojeller</a:t>
            </a:r>
            <a:r>
              <a:rPr lang="tr-TR" dirty="0"/>
              <a:t> sıklıkla tercih edilir. Ayrıca, bu matrislere CNT gibi </a:t>
            </a:r>
            <a:r>
              <a:rPr lang="tr-TR" dirty="0" err="1"/>
              <a:t>nano</a:t>
            </a:r>
            <a:r>
              <a:rPr lang="tr-TR" dirty="0"/>
              <a:t> dolgu maddelerinin dahil edilmesi mekanik özellikleri geliştirirken aynı zamanda elektriksel iletkenliği de geliştirir.</a:t>
            </a:r>
          </a:p>
        </p:txBody>
      </p:sp>
    </p:spTree>
    <p:extLst>
      <p:ext uri="{BB962C8B-B14F-4D97-AF65-F5344CB8AC3E}">
        <p14:creationId xmlns:p14="http://schemas.microsoft.com/office/powerpoint/2010/main" val="1337673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5882CC-7E44-A641-BC2F-5CC21327A4C3}"/>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
        <p:nvSpPr>
          <p:cNvPr id="3" name="İçerik Yer Tutucusu 2">
            <a:extLst>
              <a:ext uri="{FF2B5EF4-FFF2-40B4-BE49-F238E27FC236}">
                <a16:creationId xmlns:a16="http://schemas.microsoft.com/office/drawing/2014/main" id="{87C6BBDB-E6B2-2C4B-B396-C95C328CB8DE}"/>
              </a:ext>
            </a:extLst>
          </p:cNvPr>
          <p:cNvSpPr>
            <a:spLocks noGrp="1"/>
          </p:cNvSpPr>
          <p:nvPr>
            <p:ph idx="1"/>
          </p:nvPr>
        </p:nvSpPr>
        <p:spPr/>
        <p:txBody>
          <a:bodyPr/>
          <a:lstStyle/>
          <a:p>
            <a:r>
              <a:rPr lang="tr-TR" dirty="0"/>
              <a:t>Tek bir grafit levhanın sarılmasından </a:t>
            </a:r>
            <a:r>
              <a:rPr lang="tr-TR" dirty="0" err="1"/>
              <a:t>oluşan</a:t>
            </a:r>
            <a:r>
              <a:rPr lang="tr-TR" dirty="0"/>
              <a:t> </a:t>
            </a:r>
            <a:r>
              <a:rPr lang="tr-TR" dirty="0" err="1"/>
              <a:t>tüpler</a:t>
            </a:r>
            <a:r>
              <a:rPr lang="tr-TR" dirty="0"/>
              <a:t>, tek duvarlı karbon </a:t>
            </a:r>
            <a:r>
              <a:rPr lang="tr-TR" dirty="0" err="1"/>
              <a:t>nanotüp</a:t>
            </a:r>
            <a:r>
              <a:rPr lang="tr-TR" dirty="0"/>
              <a:t> (TDNT) olarak adlandırılır. </a:t>
            </a:r>
            <a:r>
              <a:rPr lang="tr-TR" dirty="0" err="1"/>
              <a:t>Nanotüplerin</a:t>
            </a:r>
            <a:r>
              <a:rPr lang="tr-TR" dirty="0"/>
              <a:t> eş eksenli olarak </a:t>
            </a:r>
            <a:r>
              <a:rPr lang="tr-TR" dirty="0" err="1"/>
              <a:t>ic</a:t>
            </a:r>
            <a:r>
              <a:rPr lang="tr-TR" dirty="0"/>
              <a:t>̧ </a:t>
            </a:r>
            <a:r>
              <a:rPr lang="tr-TR" dirty="0" err="1"/>
              <a:t>içe</a:t>
            </a:r>
            <a:r>
              <a:rPr lang="tr-TR" dirty="0"/>
              <a:t> yapılanması sonucu </a:t>
            </a:r>
            <a:r>
              <a:rPr lang="tr-TR" dirty="0" err="1"/>
              <a:t>oluşan</a:t>
            </a:r>
            <a:r>
              <a:rPr lang="tr-TR" dirty="0"/>
              <a:t> </a:t>
            </a:r>
            <a:r>
              <a:rPr lang="tr-TR" dirty="0" err="1"/>
              <a:t>çoklu</a:t>
            </a:r>
            <a:r>
              <a:rPr lang="tr-TR" dirty="0"/>
              <a:t> karbon silindirlere, </a:t>
            </a:r>
            <a:r>
              <a:rPr lang="tr-TR" dirty="0" err="1"/>
              <a:t>çok</a:t>
            </a:r>
            <a:r>
              <a:rPr lang="tr-TR" dirty="0"/>
              <a:t> duvarlı karbon </a:t>
            </a:r>
            <a:r>
              <a:rPr lang="tr-TR" dirty="0" err="1"/>
              <a:t>nanotüp</a:t>
            </a:r>
            <a:r>
              <a:rPr lang="tr-TR" dirty="0"/>
              <a:t> (ÇDNT) adı verilir. </a:t>
            </a:r>
          </a:p>
          <a:p>
            <a:endParaRPr lang="tr-TR" dirty="0"/>
          </a:p>
        </p:txBody>
      </p:sp>
      <p:pic>
        <p:nvPicPr>
          <p:cNvPr id="5" name="Resim 4">
            <a:extLst>
              <a:ext uri="{FF2B5EF4-FFF2-40B4-BE49-F238E27FC236}">
                <a16:creationId xmlns:a16="http://schemas.microsoft.com/office/drawing/2014/main" id="{A2E8FFF8-1A5A-7449-9550-8FEF5BA480B7}"/>
              </a:ext>
            </a:extLst>
          </p:cNvPr>
          <p:cNvPicPr>
            <a:picLocks noChangeAspect="1"/>
          </p:cNvPicPr>
          <p:nvPr/>
        </p:nvPicPr>
        <p:blipFill>
          <a:blip r:embed="rId2"/>
          <a:stretch>
            <a:fillRect/>
          </a:stretch>
        </p:blipFill>
        <p:spPr>
          <a:xfrm>
            <a:off x="2001186" y="3710151"/>
            <a:ext cx="3232966" cy="3055331"/>
          </a:xfrm>
          <a:prstGeom prst="rect">
            <a:avLst/>
          </a:prstGeom>
        </p:spPr>
      </p:pic>
      <p:pic>
        <p:nvPicPr>
          <p:cNvPr id="7" name="Resim 6">
            <a:extLst>
              <a:ext uri="{FF2B5EF4-FFF2-40B4-BE49-F238E27FC236}">
                <a16:creationId xmlns:a16="http://schemas.microsoft.com/office/drawing/2014/main" id="{91D2C293-EF53-D743-AD5F-5EE6806743A6}"/>
              </a:ext>
            </a:extLst>
          </p:cNvPr>
          <p:cNvPicPr>
            <a:picLocks noChangeAspect="1"/>
          </p:cNvPicPr>
          <p:nvPr/>
        </p:nvPicPr>
        <p:blipFill>
          <a:blip r:embed="rId3"/>
          <a:stretch>
            <a:fillRect/>
          </a:stretch>
        </p:blipFill>
        <p:spPr>
          <a:xfrm>
            <a:off x="6289528" y="3710150"/>
            <a:ext cx="3464072" cy="3147849"/>
          </a:xfrm>
          <a:prstGeom prst="rect">
            <a:avLst/>
          </a:prstGeom>
        </p:spPr>
      </p:pic>
    </p:spTree>
    <p:extLst>
      <p:ext uri="{BB962C8B-B14F-4D97-AF65-F5344CB8AC3E}">
        <p14:creationId xmlns:p14="http://schemas.microsoft.com/office/powerpoint/2010/main" val="17503723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2166938" y="642938"/>
            <a:ext cx="8229600" cy="500062"/>
          </a:xfrm>
        </p:spPr>
        <p:txBody>
          <a:bodyPr>
            <a:noAutofit/>
          </a:bodyPr>
          <a:lstStyle/>
          <a:p>
            <a:pPr algn="ctr"/>
            <a:r>
              <a:rPr lang="en-US" altLang="tr-TR" sz="3600" b="1" dirty="0">
                <a:solidFill>
                  <a:srgbClr val="7030A0"/>
                </a:solidFill>
                <a:effectLst>
                  <a:outerShdw blurRad="38100" dist="38100" dir="2700000" algn="tl">
                    <a:srgbClr val="000000">
                      <a:alpha val="43137"/>
                    </a:srgbClr>
                  </a:outerShdw>
                </a:effectLst>
              </a:rPr>
              <a:t>Tissue Engineering</a:t>
            </a:r>
          </a:p>
        </p:txBody>
      </p:sp>
      <p:sp>
        <p:nvSpPr>
          <p:cNvPr id="47107" name="Rectangle 2"/>
          <p:cNvSpPr>
            <a:spLocks noChangeArrowheads="1"/>
          </p:cNvSpPr>
          <p:nvPr/>
        </p:nvSpPr>
        <p:spPr bwMode="auto">
          <a:xfrm>
            <a:off x="6670676" y="6642100"/>
            <a:ext cx="4003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tr-TR" sz="800">
                <a:solidFill>
                  <a:prstClr val="black"/>
                </a:solidFill>
                <a:latin typeface="Calibri" panose="020F0502020204030204" pitchFamily="34" charset="0"/>
              </a:rPr>
              <a:t>Nanotechnology and Tissue Engineering: The Scaffold, CRC Press; 1 edition (June 16, 2008)</a:t>
            </a:r>
          </a:p>
        </p:txBody>
      </p:sp>
      <p:pic>
        <p:nvPicPr>
          <p:cNvPr id="47108" name="Picture 2" descr="C:\Documents and Settings\Hiloş\Desktop\Yeni Klasör\500px-Enews128專題-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1500189"/>
            <a:ext cx="8501062"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5076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5167314" y="714376"/>
            <a:ext cx="1443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tr-TR" sz="2800" b="1">
                <a:solidFill>
                  <a:prstClr val="black"/>
                </a:solidFill>
                <a:latin typeface="Times New Roman" panose="02020603050405020304" pitchFamily="18" charset="0"/>
              </a:rPr>
              <a:t>Scaffold</a:t>
            </a:r>
            <a:endParaRPr lang="it-IT" altLang="tr-TR" sz="2800" b="1">
              <a:solidFill>
                <a:prstClr val="black"/>
              </a:solidFill>
              <a:latin typeface="Times New Roman" panose="02020603050405020304" pitchFamily="18" charset="0"/>
            </a:endParaRPr>
          </a:p>
        </p:txBody>
      </p:sp>
      <p:sp>
        <p:nvSpPr>
          <p:cNvPr id="48131" name="Rectangle 5"/>
          <p:cNvSpPr>
            <a:spLocks noChangeArrowheads="1"/>
          </p:cNvSpPr>
          <p:nvPr/>
        </p:nvSpPr>
        <p:spPr bwMode="auto">
          <a:xfrm>
            <a:off x="1809750" y="1571625"/>
            <a:ext cx="5214938"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5000"/>
              </a:lnSpc>
              <a:buFontTx/>
              <a:buChar char="•"/>
            </a:pPr>
            <a:r>
              <a:rPr lang="it-IT" altLang="tr-TR" sz="2800">
                <a:solidFill>
                  <a:prstClr val="black"/>
                </a:solidFill>
                <a:latin typeface="Times New Roman" panose="02020603050405020304" pitchFamily="18" charset="0"/>
              </a:rPr>
              <a:t>Allow cell attachment and migration </a:t>
            </a:r>
          </a:p>
          <a:p>
            <a:pPr eaLnBrk="1" hangingPunct="1">
              <a:lnSpc>
                <a:spcPct val="125000"/>
              </a:lnSpc>
              <a:buFontTx/>
              <a:buChar char="•"/>
            </a:pPr>
            <a:r>
              <a:rPr lang="en-GB" altLang="tr-TR" sz="2800">
                <a:solidFill>
                  <a:prstClr val="black"/>
                </a:solidFill>
                <a:latin typeface="Times New Roman" panose="02020603050405020304" pitchFamily="18" charset="0"/>
              </a:rPr>
              <a:t>Deliver and retain cells and biochemical factors </a:t>
            </a:r>
            <a:endParaRPr lang="it-IT" altLang="tr-TR" sz="2800">
              <a:solidFill>
                <a:prstClr val="black"/>
              </a:solidFill>
              <a:latin typeface="Times New Roman" panose="02020603050405020304" pitchFamily="18" charset="0"/>
            </a:endParaRPr>
          </a:p>
          <a:p>
            <a:pPr eaLnBrk="1" hangingPunct="1">
              <a:lnSpc>
                <a:spcPct val="125000"/>
              </a:lnSpc>
              <a:buFontTx/>
              <a:buChar char="•"/>
            </a:pPr>
            <a:r>
              <a:rPr lang="en-GB" altLang="tr-TR" sz="2800">
                <a:solidFill>
                  <a:prstClr val="black"/>
                </a:solidFill>
                <a:latin typeface="Times New Roman" panose="02020603050405020304" pitchFamily="18" charset="0"/>
              </a:rPr>
              <a:t>Enable diffusion of vital cell nutrients</a:t>
            </a:r>
            <a:endParaRPr lang="it-IT" altLang="tr-TR" sz="2800">
              <a:solidFill>
                <a:prstClr val="black"/>
              </a:solidFill>
              <a:latin typeface="Times New Roman" panose="02020603050405020304" pitchFamily="18" charset="0"/>
            </a:endParaRPr>
          </a:p>
          <a:p>
            <a:pPr eaLnBrk="1" hangingPunct="1">
              <a:lnSpc>
                <a:spcPct val="125000"/>
              </a:lnSpc>
              <a:buFontTx/>
              <a:buChar char="•"/>
            </a:pPr>
            <a:r>
              <a:rPr lang="en-GB" altLang="tr-TR" sz="2800">
                <a:solidFill>
                  <a:prstClr val="black"/>
                </a:solidFill>
                <a:latin typeface="Times New Roman" panose="02020603050405020304" pitchFamily="18" charset="0"/>
              </a:rPr>
              <a:t>Exert certain mechanical and biological influences to modify cell behaviour </a:t>
            </a:r>
            <a:endParaRPr lang="it-IT" altLang="tr-TR" sz="2800">
              <a:solidFill>
                <a:prstClr val="black"/>
              </a:solidFill>
              <a:latin typeface="Times New Roman" panose="02020603050405020304" pitchFamily="18" charset="0"/>
            </a:endParaRPr>
          </a:p>
        </p:txBody>
      </p:sp>
      <p:pic>
        <p:nvPicPr>
          <p:cNvPr id="48132" name="Immagine 14" descr="BADYLAK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0439" y="1500188"/>
            <a:ext cx="2992437"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55738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ChangeArrowheads="1"/>
          </p:cNvSpPr>
          <p:nvPr/>
        </p:nvSpPr>
        <p:spPr bwMode="auto">
          <a:xfrm>
            <a:off x="1524001" y="285750"/>
            <a:ext cx="924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3200" b="1">
                <a:solidFill>
                  <a:prstClr val="black"/>
                </a:solidFill>
                <a:latin typeface="Times New Roman" panose="02020603050405020304" pitchFamily="18" charset="0"/>
                <a:cs typeface="Times New Roman" panose="02020603050405020304" pitchFamily="18" charset="0"/>
              </a:rPr>
              <a:t>Stem Cell, Niche  and Tissue Engineering Strategies</a:t>
            </a:r>
            <a:endParaRPr lang="it-IT" altLang="tr-TR" sz="3200">
              <a:solidFill>
                <a:prstClr val="black"/>
              </a:solidFill>
              <a:latin typeface="Times New Roman" panose="02020603050405020304" pitchFamily="18" charset="0"/>
            </a:endParaRPr>
          </a:p>
        </p:txBody>
      </p:sp>
      <p:sp>
        <p:nvSpPr>
          <p:cNvPr id="49155" name="Rectangle 7"/>
          <p:cNvSpPr>
            <a:spLocks noChangeArrowheads="1"/>
          </p:cNvSpPr>
          <p:nvPr/>
        </p:nvSpPr>
        <p:spPr bwMode="auto">
          <a:xfrm>
            <a:off x="3952875" y="1000125"/>
            <a:ext cx="2234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tr-TR" i="1">
                <a:solidFill>
                  <a:prstClr val="black"/>
                </a:solidFill>
                <a:latin typeface="Times New Roman" panose="02020603050405020304" pitchFamily="18" charset="0"/>
              </a:rPr>
              <a:t>in vitro </a:t>
            </a:r>
            <a:r>
              <a:rPr lang="en-GB" altLang="tr-TR">
                <a:solidFill>
                  <a:prstClr val="black"/>
                </a:solidFill>
                <a:latin typeface="Times New Roman" panose="02020603050405020304" pitchFamily="18" charset="0"/>
              </a:rPr>
              <a:t>cell expansion</a:t>
            </a:r>
            <a:endParaRPr lang="it-IT" altLang="tr-TR">
              <a:solidFill>
                <a:prstClr val="black"/>
              </a:solidFill>
              <a:latin typeface="Times New Roman" panose="02020603050405020304" pitchFamily="18" charset="0"/>
            </a:endParaRPr>
          </a:p>
        </p:txBody>
      </p:sp>
      <p:sp>
        <p:nvSpPr>
          <p:cNvPr id="49156" name="Rectangle 8"/>
          <p:cNvSpPr>
            <a:spLocks noChangeArrowheads="1"/>
          </p:cNvSpPr>
          <p:nvPr/>
        </p:nvSpPr>
        <p:spPr bwMode="auto">
          <a:xfrm>
            <a:off x="8453439" y="2357438"/>
            <a:ext cx="2428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tr-TR">
                <a:solidFill>
                  <a:prstClr val="black"/>
                </a:solidFill>
                <a:latin typeface="Times New Roman" panose="02020603050405020304" pitchFamily="18" charset="0"/>
              </a:rPr>
              <a:t>Scaffold seeding </a:t>
            </a:r>
            <a:endParaRPr lang="it-IT" altLang="tr-TR">
              <a:solidFill>
                <a:prstClr val="black"/>
              </a:solidFill>
              <a:latin typeface="Times New Roman" panose="02020603050405020304" pitchFamily="18" charset="0"/>
            </a:endParaRPr>
          </a:p>
        </p:txBody>
      </p:sp>
      <p:pic>
        <p:nvPicPr>
          <p:cNvPr id="4915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3575" y="3143250"/>
            <a:ext cx="1809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Immagine 9" descr="imag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4064" y="1571626"/>
            <a:ext cx="928687"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Rectangle 7"/>
          <p:cNvSpPr>
            <a:spLocks noChangeArrowheads="1"/>
          </p:cNvSpPr>
          <p:nvPr/>
        </p:nvSpPr>
        <p:spPr bwMode="auto">
          <a:xfrm>
            <a:off x="1952626" y="1071563"/>
            <a:ext cx="8002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tr-TR">
                <a:solidFill>
                  <a:prstClr val="black"/>
                </a:solidFill>
                <a:latin typeface="Times New Roman" panose="02020603050405020304" pitchFamily="18" charset="0"/>
              </a:rPr>
              <a:t>biopsy</a:t>
            </a:r>
            <a:endParaRPr lang="it-IT" altLang="tr-TR">
              <a:solidFill>
                <a:prstClr val="black"/>
              </a:solidFill>
              <a:latin typeface="Times New Roman" panose="02020603050405020304" pitchFamily="18" charset="0"/>
            </a:endParaRPr>
          </a:p>
        </p:txBody>
      </p:sp>
      <p:cxnSp>
        <p:nvCxnSpPr>
          <p:cNvPr id="13" name="Connettore 2 12"/>
          <p:cNvCxnSpPr/>
          <p:nvPr/>
        </p:nvCxnSpPr>
        <p:spPr>
          <a:xfrm>
            <a:off x="3238500" y="2071689"/>
            <a:ext cx="1143000"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9161" name="Picture 14" descr="fig1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4376" y="1500188"/>
            <a:ext cx="1978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4 17"/>
          <p:cNvCxnSpPr/>
          <p:nvPr/>
        </p:nvCxnSpPr>
        <p:spPr>
          <a:xfrm>
            <a:off x="6881813" y="1928813"/>
            <a:ext cx="1643062" cy="1071562"/>
          </a:xfrm>
          <a:prstGeom prst="bentConnector3">
            <a:avLst>
              <a:gd name="adj1" fmla="val 98176"/>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rot="10800000">
            <a:off x="6953251" y="4071939"/>
            <a:ext cx="1071563"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rot="10800000" flipV="1">
            <a:off x="7310438" y="4786314"/>
            <a:ext cx="1009650" cy="6429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9165" name="Immagine 33" descr="IMG_7240[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38750" y="5286375"/>
            <a:ext cx="20002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6" name="CasellaDiTesto 34"/>
          <p:cNvSpPr txBox="1">
            <a:spLocks noChangeArrowheads="1"/>
          </p:cNvSpPr>
          <p:nvPr/>
        </p:nvSpPr>
        <p:spPr bwMode="auto">
          <a:xfrm>
            <a:off x="7739063" y="5214939"/>
            <a:ext cx="1428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tr-TR">
                <a:solidFill>
                  <a:prstClr val="black"/>
                </a:solidFill>
                <a:latin typeface="Times New Roman" panose="02020603050405020304" pitchFamily="18" charset="0"/>
              </a:rPr>
              <a:t>Dynamic culture</a:t>
            </a:r>
          </a:p>
        </p:txBody>
      </p:sp>
      <p:pic>
        <p:nvPicPr>
          <p:cNvPr id="49167" name="Immagine 35" descr="multiwel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4439" y="3571875"/>
            <a:ext cx="17859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8" name="CasellaDiTesto 40"/>
          <p:cNvSpPr txBox="1">
            <a:spLocks noChangeArrowheads="1"/>
          </p:cNvSpPr>
          <p:nvPr/>
        </p:nvSpPr>
        <p:spPr bwMode="auto">
          <a:xfrm>
            <a:off x="7024688" y="3214688"/>
            <a:ext cx="1714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tr-TR">
                <a:solidFill>
                  <a:prstClr val="black"/>
                </a:solidFill>
                <a:latin typeface="Times New Roman" panose="02020603050405020304" pitchFamily="18" charset="0"/>
              </a:rPr>
              <a:t>Static culture</a:t>
            </a:r>
          </a:p>
        </p:txBody>
      </p:sp>
      <p:sp>
        <p:nvSpPr>
          <p:cNvPr id="42" name="Parentesi graffa aperta 41"/>
          <p:cNvSpPr/>
          <p:nvPr/>
        </p:nvSpPr>
        <p:spPr>
          <a:xfrm>
            <a:off x="4167189" y="4071938"/>
            <a:ext cx="642937" cy="2000250"/>
          </a:xfrm>
          <a:prstGeom prst="leftBrace">
            <a:avLst>
              <a:gd name="adj1" fmla="val 38051"/>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solidFill>
                <a:prstClr val="black"/>
              </a:solidFill>
            </a:endParaRPr>
          </a:p>
        </p:txBody>
      </p:sp>
      <p:sp>
        <p:nvSpPr>
          <p:cNvPr id="49170" name="CasellaDiTesto 42"/>
          <p:cNvSpPr txBox="1">
            <a:spLocks noChangeArrowheads="1"/>
          </p:cNvSpPr>
          <p:nvPr/>
        </p:nvSpPr>
        <p:spPr bwMode="auto">
          <a:xfrm>
            <a:off x="2095500" y="4786313"/>
            <a:ext cx="2000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tr-TR">
                <a:solidFill>
                  <a:prstClr val="black"/>
                </a:solidFill>
                <a:latin typeface="Times New Roman" panose="02020603050405020304" pitchFamily="18" charset="0"/>
              </a:rPr>
              <a:t>Implantation</a:t>
            </a:r>
          </a:p>
        </p:txBody>
      </p:sp>
    </p:spTree>
    <p:extLst>
      <p:ext uri="{BB962C8B-B14F-4D97-AF65-F5344CB8AC3E}">
        <p14:creationId xmlns:p14="http://schemas.microsoft.com/office/powerpoint/2010/main" val="8826466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6CCCDF-DE9C-9E41-82C4-E9F09B751337}"/>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FF12FB39-0CA8-A541-BB39-55E06BA49231}"/>
              </a:ext>
            </a:extLst>
          </p:cNvPr>
          <p:cNvPicPr>
            <a:picLocks noGrp="1" noChangeAspect="1"/>
          </p:cNvPicPr>
          <p:nvPr>
            <p:ph idx="1"/>
          </p:nvPr>
        </p:nvPicPr>
        <p:blipFill>
          <a:blip r:embed="rId2"/>
          <a:stretch>
            <a:fillRect/>
          </a:stretch>
        </p:blipFill>
        <p:spPr>
          <a:xfrm>
            <a:off x="1911927" y="2216119"/>
            <a:ext cx="8368146" cy="3712023"/>
          </a:xfrm>
          <a:prstGeom prst="rect">
            <a:avLst/>
          </a:prstGeom>
        </p:spPr>
      </p:pic>
    </p:spTree>
    <p:extLst>
      <p:ext uri="{BB962C8B-B14F-4D97-AF65-F5344CB8AC3E}">
        <p14:creationId xmlns:p14="http://schemas.microsoft.com/office/powerpoint/2010/main" val="12046992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C297F66-2ADD-434D-A668-804374C145E7}"/>
              </a:ext>
            </a:extLst>
          </p:cNvPr>
          <p:cNvPicPr>
            <a:picLocks noChangeAspect="1"/>
          </p:cNvPicPr>
          <p:nvPr/>
        </p:nvPicPr>
        <p:blipFill>
          <a:blip r:embed="rId2"/>
          <a:stretch>
            <a:fillRect/>
          </a:stretch>
        </p:blipFill>
        <p:spPr>
          <a:xfrm>
            <a:off x="3554201" y="643466"/>
            <a:ext cx="5083598" cy="5571067"/>
          </a:xfrm>
          <a:prstGeom prst="rect">
            <a:avLst/>
          </a:prstGeom>
        </p:spPr>
      </p:pic>
    </p:spTree>
    <p:extLst>
      <p:ext uri="{BB962C8B-B14F-4D97-AF65-F5344CB8AC3E}">
        <p14:creationId xmlns:p14="http://schemas.microsoft.com/office/powerpoint/2010/main" val="462912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67E08CE-E81B-8444-879E-8A93742EEB89}"/>
              </a:ext>
            </a:extLst>
          </p:cNvPr>
          <p:cNvSpPr>
            <a:spLocks noGrp="1"/>
          </p:cNvSpPr>
          <p:nvPr>
            <p:ph idx="1"/>
          </p:nvPr>
        </p:nvSpPr>
        <p:spPr/>
        <p:txBody>
          <a:bodyPr/>
          <a:lstStyle/>
          <a:p>
            <a:pPr algn="just">
              <a:lnSpc>
                <a:spcPct val="150000"/>
              </a:lnSpc>
            </a:pPr>
            <a:r>
              <a:rPr lang="tr-TR" dirty="0" err="1"/>
              <a:t>Çapları</a:t>
            </a:r>
            <a:r>
              <a:rPr lang="tr-TR" dirty="0"/>
              <a:t> </a:t>
            </a:r>
            <a:r>
              <a:rPr lang="tr-TR" dirty="0" err="1"/>
              <a:t>birkac</a:t>
            </a:r>
            <a:r>
              <a:rPr lang="tr-TR" dirty="0"/>
              <a:t>̧ nanometre veya 10-20 nanometre mertebesinde, boyları ise mikron civarındadır. </a:t>
            </a:r>
          </a:p>
          <a:p>
            <a:pPr algn="just">
              <a:lnSpc>
                <a:spcPct val="150000"/>
              </a:lnSpc>
            </a:pPr>
            <a:r>
              <a:rPr lang="tr-TR" b="1" dirty="0" err="1">
                <a:solidFill>
                  <a:srgbClr val="7030A0"/>
                </a:solidFill>
              </a:rPr>
              <a:t>ÇDNT’ler</a:t>
            </a:r>
            <a:r>
              <a:rPr lang="tr-TR" b="1" dirty="0">
                <a:solidFill>
                  <a:srgbClr val="7030A0"/>
                </a:solidFill>
              </a:rPr>
              <a:t> </a:t>
            </a:r>
            <a:r>
              <a:rPr lang="tr-TR" b="1" dirty="0" err="1">
                <a:solidFill>
                  <a:srgbClr val="7030A0"/>
                </a:solidFill>
              </a:rPr>
              <a:t>büyük</a:t>
            </a:r>
            <a:r>
              <a:rPr lang="tr-TR" b="1" dirty="0">
                <a:solidFill>
                  <a:srgbClr val="7030A0"/>
                </a:solidFill>
              </a:rPr>
              <a:t> </a:t>
            </a:r>
            <a:r>
              <a:rPr lang="tr-TR" b="1" dirty="0" err="1">
                <a:solidFill>
                  <a:srgbClr val="7030A0"/>
                </a:solidFill>
              </a:rPr>
              <a:t>yarıçaplarından</a:t>
            </a:r>
            <a:r>
              <a:rPr lang="tr-TR" b="1" dirty="0">
                <a:solidFill>
                  <a:srgbClr val="7030A0"/>
                </a:solidFill>
              </a:rPr>
              <a:t> dolayı tek duvarlı karbon </a:t>
            </a:r>
            <a:r>
              <a:rPr lang="tr-TR" b="1" dirty="0" err="1">
                <a:solidFill>
                  <a:srgbClr val="7030A0"/>
                </a:solidFill>
              </a:rPr>
              <a:t>nanotüplere</a:t>
            </a:r>
            <a:r>
              <a:rPr lang="tr-TR" b="1" dirty="0">
                <a:solidFill>
                  <a:srgbClr val="7030A0"/>
                </a:solidFill>
              </a:rPr>
              <a:t> oranla daha az elastiktir</a:t>
            </a:r>
          </a:p>
          <a:p>
            <a:pPr algn="just">
              <a:lnSpc>
                <a:spcPct val="150000"/>
              </a:lnSpc>
            </a:pPr>
            <a:r>
              <a:rPr lang="tr-TR" dirty="0" err="1"/>
              <a:t>ÇDNT’lerin</a:t>
            </a:r>
            <a:r>
              <a:rPr lang="tr-TR" dirty="0"/>
              <a:t> en </a:t>
            </a:r>
            <a:r>
              <a:rPr lang="tr-TR" dirty="0" err="1"/>
              <a:t>büyük</a:t>
            </a:r>
            <a:r>
              <a:rPr lang="tr-TR" dirty="0"/>
              <a:t> avantajı </a:t>
            </a:r>
            <a:r>
              <a:rPr lang="tr-TR" dirty="0" err="1"/>
              <a:t>üretiminin</a:t>
            </a:r>
            <a:r>
              <a:rPr lang="tr-TR" dirty="0"/>
              <a:t> ucuz olması ve </a:t>
            </a:r>
            <a:r>
              <a:rPr lang="tr-TR" dirty="0" err="1"/>
              <a:t>fonksiyonelleşmeye</a:t>
            </a:r>
            <a:r>
              <a:rPr lang="tr-TR" dirty="0"/>
              <a:t> uygun olmasıdır</a:t>
            </a:r>
          </a:p>
          <a:p>
            <a:endParaRPr lang="tr-TR" dirty="0"/>
          </a:p>
          <a:p>
            <a:endParaRPr lang="tr-TR" dirty="0"/>
          </a:p>
        </p:txBody>
      </p:sp>
      <p:sp>
        <p:nvSpPr>
          <p:cNvPr id="4" name="Başlık 1">
            <a:extLst>
              <a:ext uri="{FF2B5EF4-FFF2-40B4-BE49-F238E27FC236}">
                <a16:creationId xmlns:a16="http://schemas.microsoft.com/office/drawing/2014/main" id="{2B6725E8-A26D-D442-B6C8-2820643BC57A}"/>
              </a:ext>
            </a:extLst>
          </p:cNvPr>
          <p:cNvSpPr>
            <a:spLocks noGrp="1"/>
          </p:cNvSpPr>
          <p:nvPr>
            <p:ph type="title"/>
          </p:nvPr>
        </p:nvSpPr>
        <p:spPr/>
        <p:txBody>
          <a:bodyPr/>
          <a:lstStyle/>
          <a:p>
            <a:pPr algn="ctr"/>
            <a:r>
              <a:rPr lang="tr-TR" b="1" dirty="0">
                <a:solidFill>
                  <a:srgbClr val="FF0000"/>
                </a:solidFill>
              </a:rPr>
              <a:t>Karbon </a:t>
            </a:r>
            <a:r>
              <a:rPr lang="tr-TR" b="1" dirty="0" err="1">
                <a:solidFill>
                  <a:srgbClr val="FF0000"/>
                </a:solidFill>
              </a:rPr>
              <a:t>Nanotüpler</a:t>
            </a:r>
            <a:endParaRPr lang="tr-TR" b="1" dirty="0">
              <a:solidFill>
                <a:srgbClr val="FF0000"/>
              </a:solidFill>
            </a:endParaRPr>
          </a:p>
        </p:txBody>
      </p:sp>
    </p:spTree>
    <p:extLst>
      <p:ext uri="{BB962C8B-B14F-4D97-AF65-F5344CB8AC3E}">
        <p14:creationId xmlns:p14="http://schemas.microsoft.com/office/powerpoint/2010/main" val="967895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9CB5EE2-B609-384F-BA35-5FA6B1F254AF}"/>
              </a:ext>
            </a:extLst>
          </p:cNvPr>
          <p:cNvPicPr>
            <a:picLocks noChangeAspect="1"/>
          </p:cNvPicPr>
          <p:nvPr/>
        </p:nvPicPr>
        <p:blipFill>
          <a:blip r:embed="rId2"/>
          <a:stretch>
            <a:fillRect/>
          </a:stretch>
        </p:blipFill>
        <p:spPr>
          <a:xfrm>
            <a:off x="643467" y="1247986"/>
            <a:ext cx="10905066" cy="4362026"/>
          </a:xfrm>
          <a:prstGeom prst="rect">
            <a:avLst/>
          </a:prstGeom>
        </p:spPr>
      </p:pic>
    </p:spTree>
    <p:extLst>
      <p:ext uri="{BB962C8B-B14F-4D97-AF65-F5344CB8AC3E}">
        <p14:creationId xmlns:p14="http://schemas.microsoft.com/office/powerpoint/2010/main" val="266011980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3016</TotalTime>
  <Words>2421</Words>
  <Application>Microsoft Macintosh PowerPoint</Application>
  <PresentationFormat>Geniş ekran</PresentationFormat>
  <Paragraphs>140</Paragraphs>
  <Slides>74</Slides>
  <Notes>2</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74</vt:i4>
      </vt:variant>
    </vt:vector>
  </HeadingPairs>
  <TitlesOfParts>
    <vt:vector size="81" baseType="lpstr">
      <vt:lpstr>Arial</vt:lpstr>
      <vt:lpstr>Calibri</vt:lpstr>
      <vt:lpstr>Calibri Light</vt:lpstr>
      <vt:lpstr>inherit</vt:lpstr>
      <vt:lpstr>STIXGeneral-Regular</vt:lpstr>
      <vt:lpstr>Times New Roman</vt:lpstr>
      <vt:lpstr>Office Teması</vt:lpstr>
      <vt:lpstr>Karbon Nanotüplerin Tıpta Uygulamaları</vt:lpstr>
      <vt:lpstr>Biyomalzemeler</vt:lpstr>
      <vt:lpstr>Biyomalzemeler</vt:lpstr>
      <vt:lpstr>Karbon Nanomalzemeler</vt:lpstr>
      <vt:lpstr>Nanotüpler</vt:lpstr>
      <vt:lpstr>Karbon Nanotüpler</vt:lpstr>
      <vt:lpstr>Karbon Nanotüpler</vt:lpstr>
      <vt:lpstr>Karbon Nanotüpler</vt:lpstr>
      <vt:lpstr>PowerPoint Sunusu</vt:lpstr>
      <vt:lpstr>Karbon Nanotüpler</vt:lpstr>
      <vt:lpstr>Karbon Nanotüpler</vt:lpstr>
      <vt:lpstr>Karbon Nanotüpler</vt:lpstr>
      <vt:lpstr>PowerPoint Sunusu</vt:lpstr>
      <vt:lpstr>PowerPoint Sunusu</vt:lpstr>
      <vt:lpstr>Karbon Nanotüpleri</vt:lpstr>
      <vt:lpstr>Karbon Nanotüpler</vt:lpstr>
      <vt:lpstr>Karbon Nanotüpler</vt:lpstr>
      <vt:lpstr>Karbon Nanotüpler</vt:lpstr>
      <vt:lpstr>PowerPoint Sunusu</vt:lpstr>
      <vt:lpstr>PowerPoint Sunusu</vt:lpstr>
      <vt:lpstr>PowerPoint Sunusu</vt:lpstr>
      <vt:lpstr>PowerPoint Sunusu</vt:lpstr>
      <vt:lpstr>PowerPoint Sunusu</vt:lpstr>
      <vt:lpstr>Karbon Nanotüpler</vt:lpstr>
      <vt:lpstr>Karbon Nanotüpler</vt:lpstr>
      <vt:lpstr>Karbon Nanotüpler</vt:lpstr>
      <vt:lpstr>Karbon Nanotüpler</vt:lpstr>
      <vt:lpstr>Kovalent Fonksiyonelleştirme</vt:lpstr>
      <vt:lpstr>Non-kovalent Fonksiyonelleştirme</vt:lpstr>
      <vt:lpstr>Karbon Nanotüplerin Dezavantajları</vt:lpstr>
      <vt:lpstr>KARBON NANOTÜPLERİN FONKSİYONEL HALE GETİRİLMESİ </vt:lpstr>
      <vt:lpstr>KARBON NANOTÜPLERİN FONKSİYONEL HALE GETİRİLMESİ </vt:lpstr>
      <vt:lpstr>KARBON NANOTÜPLERİN FONKSİYONEL HALE GETİRİLMESİ </vt:lpstr>
      <vt:lpstr>PowerPoint Sunusu</vt:lpstr>
      <vt:lpstr>KARBON NANOTÜPLERİN FONKSİYONEL HALE GETİRİLMESİ </vt:lpstr>
      <vt:lpstr>PowerPoint Sunusu</vt:lpstr>
      <vt:lpstr>PowerPoint Sunusu</vt:lpstr>
      <vt:lpstr>PowerPoint Sunusu</vt:lpstr>
      <vt:lpstr>PowerPoint Sunusu</vt:lpstr>
      <vt:lpstr>Tanıda Karbon Nanotüpler</vt:lpstr>
      <vt:lpstr>Tanıda Karbon Nanotüpler</vt:lpstr>
      <vt:lpstr>PowerPoint Sunusu</vt:lpstr>
      <vt:lpstr>PowerPoint Sunusu</vt:lpstr>
      <vt:lpstr>PowerPoint Sunusu</vt:lpstr>
      <vt:lpstr>PowerPoint Sunusu</vt:lpstr>
      <vt:lpstr>Fotoakustik Görüntüleme</vt:lpstr>
      <vt:lpstr>Fotoakustik Görüntüleme</vt:lpstr>
      <vt:lpstr>Fotoakustik Görüntüleme</vt:lpstr>
      <vt:lpstr>PowerPoint Sunusu</vt:lpstr>
      <vt:lpstr>PowerPoint Sunusu</vt:lpstr>
      <vt:lpstr>Görüntüleme</vt:lpstr>
      <vt:lpstr>Altın kaplı Karbon Nanotüpler</vt:lpstr>
      <vt:lpstr>PowerPoint Sunusu</vt:lpstr>
      <vt:lpstr>Floresans Görüntüleme</vt:lpstr>
      <vt:lpstr>PowerPoint Sunusu</vt:lpstr>
      <vt:lpstr>Kanser Terapisinde Karbon Nanotüpler</vt:lpstr>
      <vt:lpstr>Kanser Terapisinde Karbon Nanotüpler</vt:lpstr>
      <vt:lpstr>Kanser Terapisinde Karbon Nanotüpler</vt:lpstr>
      <vt:lpstr>PowerPoint Sunusu</vt:lpstr>
      <vt:lpstr>Kanser Terapisinde Karbon Nanotüpler</vt:lpstr>
      <vt:lpstr>Kanser Terapisinde Karbon Nanotüpler</vt:lpstr>
      <vt:lpstr>PowerPoint Sunusu</vt:lpstr>
      <vt:lpstr>PowerPoint Sunusu</vt:lpstr>
      <vt:lpstr>Fototermal Terapi</vt:lpstr>
      <vt:lpstr>PowerPoint Sunusu</vt:lpstr>
      <vt:lpstr>PowerPoint Sunusu</vt:lpstr>
      <vt:lpstr>Doku Mühendisliğinde Karbon Nanotüpler</vt:lpstr>
      <vt:lpstr>Doku Mühendisliğinde Karbon Nanotüpler</vt:lpstr>
      <vt:lpstr>Doku Mühendisliğinde Karbon Nanotüpler</vt:lpstr>
      <vt:lpstr>Tissue Engineering</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Karbon Nanotüplerin Tıpta Uygulamaları</dc:title>
  <dc:creator>emrah şefik abamor</dc:creator>
  <cp:lastModifiedBy>emrah şefik abamor</cp:lastModifiedBy>
  <cp:revision>9</cp:revision>
  <dcterms:created xsi:type="dcterms:W3CDTF">2020-02-28T11:05:12Z</dcterms:created>
  <dcterms:modified xsi:type="dcterms:W3CDTF">2021-04-03T19:28:50Z</dcterms:modified>
</cp:coreProperties>
</file>