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9" r:id="rId3"/>
    <p:sldId id="320" r:id="rId4"/>
    <p:sldId id="321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03" r:id="rId20"/>
    <p:sldId id="271" r:id="rId21"/>
    <p:sldId id="304" r:id="rId22"/>
    <p:sldId id="272" r:id="rId23"/>
    <p:sldId id="273" r:id="rId24"/>
    <p:sldId id="306" r:id="rId25"/>
    <p:sldId id="307" r:id="rId26"/>
    <p:sldId id="305" r:id="rId27"/>
    <p:sldId id="274" r:id="rId28"/>
    <p:sldId id="275" r:id="rId29"/>
    <p:sldId id="276" r:id="rId30"/>
    <p:sldId id="278" r:id="rId31"/>
    <p:sldId id="308" r:id="rId32"/>
    <p:sldId id="309" r:id="rId33"/>
    <p:sldId id="279" r:id="rId34"/>
    <p:sldId id="310" r:id="rId35"/>
    <p:sldId id="311" r:id="rId36"/>
    <p:sldId id="280" r:id="rId37"/>
    <p:sldId id="281" r:id="rId38"/>
    <p:sldId id="312" r:id="rId39"/>
    <p:sldId id="282" r:id="rId40"/>
    <p:sldId id="313" r:id="rId41"/>
    <p:sldId id="283" r:id="rId42"/>
    <p:sldId id="284" r:id="rId43"/>
    <p:sldId id="285" r:id="rId44"/>
    <p:sldId id="315" r:id="rId45"/>
    <p:sldId id="287" r:id="rId46"/>
    <p:sldId id="322" r:id="rId47"/>
    <p:sldId id="286" r:id="rId48"/>
    <p:sldId id="314" r:id="rId49"/>
    <p:sldId id="316" r:id="rId50"/>
    <p:sldId id="290" r:id="rId51"/>
    <p:sldId id="317" r:id="rId52"/>
    <p:sldId id="318" r:id="rId53"/>
    <p:sldId id="291" r:id="rId54"/>
    <p:sldId id="292" r:id="rId55"/>
    <p:sldId id="293" r:id="rId56"/>
    <p:sldId id="277" r:id="rId57"/>
    <p:sldId id="302" r:id="rId58"/>
    <p:sldId id="301" r:id="rId59"/>
    <p:sldId id="294" r:id="rId60"/>
    <p:sldId id="295" r:id="rId61"/>
    <p:sldId id="298" r:id="rId62"/>
    <p:sldId id="299" r:id="rId63"/>
    <p:sldId id="300" r:id="rId64"/>
    <p:sldId id="296" r:id="rId65"/>
    <p:sldId id="297" r:id="rId6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22.png"/><Relationship Id="rId6" Type="http://schemas.openxmlformats.org/officeDocument/2006/relationships/image" Target="../media/image15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svg"/><Relationship Id="rId1" Type="http://schemas.openxmlformats.org/officeDocument/2006/relationships/image" Target="../media/image27.png"/><Relationship Id="rId6" Type="http://schemas.openxmlformats.org/officeDocument/2006/relationships/image" Target="../media/image44.svg"/><Relationship Id="rId5" Type="http://schemas.openxmlformats.org/officeDocument/2006/relationships/image" Target="../media/image46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09148-2B96-4093-9B50-20141499528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834AFA-E8CF-4805-B7F7-A469EECB80C3}">
      <dgm:prSet/>
      <dgm:spPr/>
      <dgm:t>
        <a:bodyPr/>
        <a:lstStyle/>
        <a:p>
          <a:r>
            <a:rPr lang="tr-TR" dirty="0"/>
            <a:t>nazal </a:t>
          </a:r>
          <a:endParaRPr lang="en-US" dirty="0"/>
        </a:p>
      </dgm:t>
    </dgm:pt>
    <dgm:pt modelId="{B7EDB4F3-C0C2-4213-9E83-8300ED2A4869}" type="parTrans" cxnId="{0E827DB0-79D6-4CB1-8622-0635BE1E5811}">
      <dgm:prSet/>
      <dgm:spPr/>
      <dgm:t>
        <a:bodyPr/>
        <a:lstStyle/>
        <a:p>
          <a:endParaRPr lang="en-US"/>
        </a:p>
      </dgm:t>
    </dgm:pt>
    <dgm:pt modelId="{7CEF0659-EBA7-4C2C-8B17-B5E89AB86D99}" type="sibTrans" cxnId="{0E827DB0-79D6-4CB1-8622-0635BE1E5811}">
      <dgm:prSet/>
      <dgm:spPr/>
      <dgm:t>
        <a:bodyPr/>
        <a:lstStyle/>
        <a:p>
          <a:endParaRPr lang="en-US"/>
        </a:p>
      </dgm:t>
    </dgm:pt>
    <dgm:pt modelId="{5FCCA197-A05D-4568-9C5B-AD5B51EA6FCA}">
      <dgm:prSet/>
      <dgm:spPr/>
      <dgm:t>
        <a:bodyPr/>
        <a:lstStyle/>
        <a:p>
          <a:r>
            <a:rPr lang="tr-TR" dirty="0"/>
            <a:t>oral </a:t>
          </a:r>
          <a:endParaRPr lang="en-US" dirty="0"/>
        </a:p>
      </dgm:t>
    </dgm:pt>
    <dgm:pt modelId="{1E0D97AF-572F-4C47-B5CB-4686CDB5A06F}" type="parTrans" cxnId="{72384DF3-0F35-422C-9001-E702FD7CD2AE}">
      <dgm:prSet/>
      <dgm:spPr/>
      <dgm:t>
        <a:bodyPr/>
        <a:lstStyle/>
        <a:p>
          <a:endParaRPr lang="en-US"/>
        </a:p>
      </dgm:t>
    </dgm:pt>
    <dgm:pt modelId="{A7774C63-0B4B-4855-9FFD-05520FE8B0D0}" type="sibTrans" cxnId="{72384DF3-0F35-422C-9001-E702FD7CD2AE}">
      <dgm:prSet/>
      <dgm:spPr/>
      <dgm:t>
        <a:bodyPr/>
        <a:lstStyle/>
        <a:p>
          <a:endParaRPr lang="en-US"/>
        </a:p>
      </dgm:t>
    </dgm:pt>
    <dgm:pt modelId="{31D68A03-950D-4BA7-A783-C53543809DA1}">
      <dgm:prSet/>
      <dgm:spPr/>
      <dgm:t>
        <a:bodyPr/>
        <a:lstStyle/>
        <a:p>
          <a:r>
            <a:rPr lang="tr-TR" dirty="0" err="1"/>
            <a:t>dermal</a:t>
          </a:r>
          <a:r>
            <a:rPr lang="tr-TR" dirty="0"/>
            <a:t>  </a:t>
          </a:r>
          <a:endParaRPr lang="en-US" dirty="0"/>
        </a:p>
      </dgm:t>
    </dgm:pt>
    <dgm:pt modelId="{DFA2A88A-86F3-4369-9C62-5DE932541D42}" type="parTrans" cxnId="{1330595D-8729-48CD-8FAB-462C088272A7}">
      <dgm:prSet/>
      <dgm:spPr/>
      <dgm:t>
        <a:bodyPr/>
        <a:lstStyle/>
        <a:p>
          <a:endParaRPr lang="en-US"/>
        </a:p>
      </dgm:t>
    </dgm:pt>
    <dgm:pt modelId="{82F7004D-FDE4-45E7-A557-46B6B9B09E2B}" type="sibTrans" cxnId="{1330595D-8729-48CD-8FAB-462C088272A7}">
      <dgm:prSet/>
      <dgm:spPr/>
      <dgm:t>
        <a:bodyPr/>
        <a:lstStyle/>
        <a:p>
          <a:endParaRPr lang="en-US"/>
        </a:p>
      </dgm:t>
    </dgm:pt>
    <dgm:pt modelId="{585CC60D-ED44-492B-8C60-9E4B3FDF30B8}">
      <dgm:prSet/>
      <dgm:spPr/>
      <dgm:t>
        <a:bodyPr/>
        <a:lstStyle/>
        <a:p>
          <a:r>
            <a:rPr lang="tr-TR" dirty="0" err="1"/>
            <a:t>intravenöz</a:t>
          </a:r>
          <a:r>
            <a:rPr lang="tr-TR" dirty="0"/>
            <a:t> </a:t>
          </a:r>
          <a:endParaRPr lang="en-US" dirty="0"/>
        </a:p>
      </dgm:t>
    </dgm:pt>
    <dgm:pt modelId="{3A59A1F0-6C38-4786-9E36-51EFE227029D}" type="parTrans" cxnId="{622B2076-B74D-4CE5-9D17-4619881B598E}">
      <dgm:prSet/>
      <dgm:spPr/>
      <dgm:t>
        <a:bodyPr/>
        <a:lstStyle/>
        <a:p>
          <a:endParaRPr lang="en-US"/>
        </a:p>
      </dgm:t>
    </dgm:pt>
    <dgm:pt modelId="{5C35775C-BFCA-4C70-8F10-3D8EB65C8B5C}" type="sibTrans" cxnId="{622B2076-B74D-4CE5-9D17-4619881B598E}">
      <dgm:prSet/>
      <dgm:spPr/>
      <dgm:t>
        <a:bodyPr/>
        <a:lstStyle/>
        <a:p>
          <a:endParaRPr lang="en-US"/>
        </a:p>
      </dgm:t>
    </dgm:pt>
    <dgm:pt modelId="{D110DDC4-5641-2C4A-9675-2C33923F8075}" type="pres">
      <dgm:prSet presAssocID="{A0809148-2B96-4093-9B50-201414995284}" presName="linear" presStyleCnt="0">
        <dgm:presLayoutVars>
          <dgm:dir/>
          <dgm:animLvl val="lvl"/>
          <dgm:resizeHandles val="exact"/>
        </dgm:presLayoutVars>
      </dgm:prSet>
      <dgm:spPr/>
    </dgm:pt>
    <dgm:pt modelId="{85BAD596-8036-B149-8492-06E037C862DF}" type="pres">
      <dgm:prSet presAssocID="{6A834AFA-E8CF-4805-B7F7-A469EECB80C3}" presName="parentLin" presStyleCnt="0"/>
      <dgm:spPr/>
    </dgm:pt>
    <dgm:pt modelId="{5D979150-0B77-934E-ABEF-643ADD6D9921}" type="pres">
      <dgm:prSet presAssocID="{6A834AFA-E8CF-4805-B7F7-A469EECB80C3}" presName="parentLeftMargin" presStyleLbl="node1" presStyleIdx="0" presStyleCnt="4"/>
      <dgm:spPr/>
    </dgm:pt>
    <dgm:pt modelId="{1CE06E06-0439-3647-A4E7-42073A60C377}" type="pres">
      <dgm:prSet presAssocID="{6A834AFA-E8CF-4805-B7F7-A469EECB80C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4BC315-F216-3445-BCE3-DE1C6551AF1B}" type="pres">
      <dgm:prSet presAssocID="{6A834AFA-E8CF-4805-B7F7-A469EECB80C3}" presName="negativeSpace" presStyleCnt="0"/>
      <dgm:spPr/>
    </dgm:pt>
    <dgm:pt modelId="{8317ED04-3235-1D40-8D0B-6B6696F3124E}" type="pres">
      <dgm:prSet presAssocID="{6A834AFA-E8CF-4805-B7F7-A469EECB80C3}" presName="childText" presStyleLbl="conFgAcc1" presStyleIdx="0" presStyleCnt="4">
        <dgm:presLayoutVars>
          <dgm:bulletEnabled val="1"/>
        </dgm:presLayoutVars>
      </dgm:prSet>
      <dgm:spPr/>
    </dgm:pt>
    <dgm:pt modelId="{1C768AB8-A0A0-8646-ACF5-898BD25BE21D}" type="pres">
      <dgm:prSet presAssocID="{7CEF0659-EBA7-4C2C-8B17-B5E89AB86D99}" presName="spaceBetweenRectangles" presStyleCnt="0"/>
      <dgm:spPr/>
    </dgm:pt>
    <dgm:pt modelId="{3CD31DF3-6836-3748-A0B7-F694A9D6522C}" type="pres">
      <dgm:prSet presAssocID="{5FCCA197-A05D-4568-9C5B-AD5B51EA6FCA}" presName="parentLin" presStyleCnt="0"/>
      <dgm:spPr/>
    </dgm:pt>
    <dgm:pt modelId="{221B9AB5-B27F-BB4F-A55B-119AC7E91470}" type="pres">
      <dgm:prSet presAssocID="{5FCCA197-A05D-4568-9C5B-AD5B51EA6FCA}" presName="parentLeftMargin" presStyleLbl="node1" presStyleIdx="0" presStyleCnt="4"/>
      <dgm:spPr/>
    </dgm:pt>
    <dgm:pt modelId="{316EE812-A467-C74C-8FB0-6DE56C0945A0}" type="pres">
      <dgm:prSet presAssocID="{5FCCA197-A05D-4568-9C5B-AD5B51EA6FC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63A8D2-37D1-604B-8EAF-06A3988C3F3B}" type="pres">
      <dgm:prSet presAssocID="{5FCCA197-A05D-4568-9C5B-AD5B51EA6FCA}" presName="negativeSpace" presStyleCnt="0"/>
      <dgm:spPr/>
    </dgm:pt>
    <dgm:pt modelId="{FCE205FA-1288-064F-9602-7F35558315B8}" type="pres">
      <dgm:prSet presAssocID="{5FCCA197-A05D-4568-9C5B-AD5B51EA6FCA}" presName="childText" presStyleLbl="conFgAcc1" presStyleIdx="1" presStyleCnt="4">
        <dgm:presLayoutVars>
          <dgm:bulletEnabled val="1"/>
        </dgm:presLayoutVars>
      </dgm:prSet>
      <dgm:spPr/>
    </dgm:pt>
    <dgm:pt modelId="{6FB44F51-9232-B04E-87CE-2BC780C1542A}" type="pres">
      <dgm:prSet presAssocID="{A7774C63-0B4B-4855-9FFD-05520FE8B0D0}" presName="spaceBetweenRectangles" presStyleCnt="0"/>
      <dgm:spPr/>
    </dgm:pt>
    <dgm:pt modelId="{75D683F0-E491-834F-B2BE-1524FC186DA0}" type="pres">
      <dgm:prSet presAssocID="{31D68A03-950D-4BA7-A783-C53543809DA1}" presName="parentLin" presStyleCnt="0"/>
      <dgm:spPr/>
    </dgm:pt>
    <dgm:pt modelId="{54B4CD1C-F3D4-264A-BE79-52EB23621D53}" type="pres">
      <dgm:prSet presAssocID="{31D68A03-950D-4BA7-A783-C53543809DA1}" presName="parentLeftMargin" presStyleLbl="node1" presStyleIdx="1" presStyleCnt="4"/>
      <dgm:spPr/>
    </dgm:pt>
    <dgm:pt modelId="{002D51EB-1224-0A46-A973-C81151CCABEF}" type="pres">
      <dgm:prSet presAssocID="{31D68A03-950D-4BA7-A783-C53543809DA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2E553F-B624-C043-9670-3DCF10A3380A}" type="pres">
      <dgm:prSet presAssocID="{31D68A03-950D-4BA7-A783-C53543809DA1}" presName="negativeSpace" presStyleCnt="0"/>
      <dgm:spPr/>
    </dgm:pt>
    <dgm:pt modelId="{BED0C66D-8753-3246-BC54-F4674724B3A9}" type="pres">
      <dgm:prSet presAssocID="{31D68A03-950D-4BA7-A783-C53543809DA1}" presName="childText" presStyleLbl="conFgAcc1" presStyleIdx="2" presStyleCnt="4">
        <dgm:presLayoutVars>
          <dgm:bulletEnabled val="1"/>
        </dgm:presLayoutVars>
      </dgm:prSet>
      <dgm:spPr/>
    </dgm:pt>
    <dgm:pt modelId="{7117EE18-7801-584C-8F8F-CDA3E7DAC159}" type="pres">
      <dgm:prSet presAssocID="{82F7004D-FDE4-45E7-A557-46B6B9B09E2B}" presName="spaceBetweenRectangles" presStyleCnt="0"/>
      <dgm:spPr/>
    </dgm:pt>
    <dgm:pt modelId="{F1C46DA5-B83C-364F-9E37-373A44753789}" type="pres">
      <dgm:prSet presAssocID="{585CC60D-ED44-492B-8C60-9E4B3FDF30B8}" presName="parentLin" presStyleCnt="0"/>
      <dgm:spPr/>
    </dgm:pt>
    <dgm:pt modelId="{12F5A1EB-D4BF-6540-90EF-49427B9956A0}" type="pres">
      <dgm:prSet presAssocID="{585CC60D-ED44-492B-8C60-9E4B3FDF30B8}" presName="parentLeftMargin" presStyleLbl="node1" presStyleIdx="2" presStyleCnt="4"/>
      <dgm:spPr/>
    </dgm:pt>
    <dgm:pt modelId="{A1F0FFE8-B731-CF40-B72B-0182BA2AF066}" type="pres">
      <dgm:prSet presAssocID="{585CC60D-ED44-492B-8C60-9E4B3FDF30B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18EBAD1-A4E7-3845-AE5C-65243239084C}" type="pres">
      <dgm:prSet presAssocID="{585CC60D-ED44-492B-8C60-9E4B3FDF30B8}" presName="negativeSpace" presStyleCnt="0"/>
      <dgm:spPr/>
    </dgm:pt>
    <dgm:pt modelId="{10F49B76-9804-6648-8A59-FEDB98ED2DA1}" type="pres">
      <dgm:prSet presAssocID="{585CC60D-ED44-492B-8C60-9E4B3FDF30B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CD48018-90E6-5141-BCE8-C3B7C479902A}" type="presOf" srcId="{6A834AFA-E8CF-4805-B7F7-A469EECB80C3}" destId="{5D979150-0B77-934E-ABEF-643ADD6D9921}" srcOrd="0" destOrd="0" presId="urn:microsoft.com/office/officeart/2005/8/layout/list1"/>
    <dgm:cxn modelId="{7EE68E2B-F0FF-104D-99F8-E50811562A70}" type="presOf" srcId="{31D68A03-950D-4BA7-A783-C53543809DA1}" destId="{002D51EB-1224-0A46-A973-C81151CCABEF}" srcOrd="1" destOrd="0" presId="urn:microsoft.com/office/officeart/2005/8/layout/list1"/>
    <dgm:cxn modelId="{F0721440-6872-DA4D-81E2-7F037F79ACA6}" type="presOf" srcId="{5FCCA197-A05D-4568-9C5B-AD5B51EA6FCA}" destId="{221B9AB5-B27F-BB4F-A55B-119AC7E91470}" srcOrd="0" destOrd="0" presId="urn:microsoft.com/office/officeart/2005/8/layout/list1"/>
    <dgm:cxn modelId="{1330595D-8729-48CD-8FAB-462C088272A7}" srcId="{A0809148-2B96-4093-9B50-201414995284}" destId="{31D68A03-950D-4BA7-A783-C53543809DA1}" srcOrd="2" destOrd="0" parTransId="{DFA2A88A-86F3-4369-9C62-5DE932541D42}" sibTransId="{82F7004D-FDE4-45E7-A557-46B6B9B09E2B}"/>
    <dgm:cxn modelId="{622B2076-B74D-4CE5-9D17-4619881B598E}" srcId="{A0809148-2B96-4093-9B50-201414995284}" destId="{585CC60D-ED44-492B-8C60-9E4B3FDF30B8}" srcOrd="3" destOrd="0" parTransId="{3A59A1F0-6C38-4786-9E36-51EFE227029D}" sibTransId="{5C35775C-BFCA-4C70-8F10-3D8EB65C8B5C}"/>
    <dgm:cxn modelId="{CEE24FA3-00E1-6F45-8F9E-F1899752D3AF}" type="presOf" srcId="{31D68A03-950D-4BA7-A783-C53543809DA1}" destId="{54B4CD1C-F3D4-264A-BE79-52EB23621D53}" srcOrd="0" destOrd="0" presId="urn:microsoft.com/office/officeart/2005/8/layout/list1"/>
    <dgm:cxn modelId="{0E827DB0-79D6-4CB1-8622-0635BE1E5811}" srcId="{A0809148-2B96-4093-9B50-201414995284}" destId="{6A834AFA-E8CF-4805-B7F7-A469EECB80C3}" srcOrd="0" destOrd="0" parTransId="{B7EDB4F3-C0C2-4213-9E83-8300ED2A4869}" sibTransId="{7CEF0659-EBA7-4C2C-8B17-B5E89AB86D99}"/>
    <dgm:cxn modelId="{4E3A58D2-D411-C640-A14E-57947EB4562B}" type="presOf" srcId="{585CC60D-ED44-492B-8C60-9E4B3FDF30B8}" destId="{12F5A1EB-D4BF-6540-90EF-49427B9956A0}" srcOrd="0" destOrd="0" presId="urn:microsoft.com/office/officeart/2005/8/layout/list1"/>
    <dgm:cxn modelId="{077D5ADA-5A54-C34E-94F7-3E3BDEF79E55}" type="presOf" srcId="{585CC60D-ED44-492B-8C60-9E4B3FDF30B8}" destId="{A1F0FFE8-B731-CF40-B72B-0182BA2AF066}" srcOrd="1" destOrd="0" presId="urn:microsoft.com/office/officeart/2005/8/layout/list1"/>
    <dgm:cxn modelId="{012434E8-B727-F14E-B91F-85ACA8142EFF}" type="presOf" srcId="{5FCCA197-A05D-4568-9C5B-AD5B51EA6FCA}" destId="{316EE812-A467-C74C-8FB0-6DE56C0945A0}" srcOrd="1" destOrd="0" presId="urn:microsoft.com/office/officeart/2005/8/layout/list1"/>
    <dgm:cxn modelId="{72384DF3-0F35-422C-9001-E702FD7CD2AE}" srcId="{A0809148-2B96-4093-9B50-201414995284}" destId="{5FCCA197-A05D-4568-9C5B-AD5B51EA6FCA}" srcOrd="1" destOrd="0" parTransId="{1E0D97AF-572F-4C47-B5CB-4686CDB5A06F}" sibTransId="{A7774C63-0B4B-4855-9FFD-05520FE8B0D0}"/>
    <dgm:cxn modelId="{752A44FB-C0D8-1941-8D0B-E73F56FAC4F1}" type="presOf" srcId="{6A834AFA-E8CF-4805-B7F7-A469EECB80C3}" destId="{1CE06E06-0439-3647-A4E7-42073A60C377}" srcOrd="1" destOrd="0" presId="urn:microsoft.com/office/officeart/2005/8/layout/list1"/>
    <dgm:cxn modelId="{C5D5F2FB-C616-854F-8528-1C05BACB9B05}" type="presOf" srcId="{A0809148-2B96-4093-9B50-201414995284}" destId="{D110DDC4-5641-2C4A-9675-2C33923F8075}" srcOrd="0" destOrd="0" presId="urn:microsoft.com/office/officeart/2005/8/layout/list1"/>
    <dgm:cxn modelId="{4D3227E9-90FB-CA4C-8B0B-D82FA6EFBBC8}" type="presParOf" srcId="{D110DDC4-5641-2C4A-9675-2C33923F8075}" destId="{85BAD596-8036-B149-8492-06E037C862DF}" srcOrd="0" destOrd="0" presId="urn:microsoft.com/office/officeart/2005/8/layout/list1"/>
    <dgm:cxn modelId="{CE4F5911-29CB-674B-B969-1F7F3321911C}" type="presParOf" srcId="{85BAD596-8036-B149-8492-06E037C862DF}" destId="{5D979150-0B77-934E-ABEF-643ADD6D9921}" srcOrd="0" destOrd="0" presId="urn:microsoft.com/office/officeart/2005/8/layout/list1"/>
    <dgm:cxn modelId="{83AD6DDC-CFA4-4C41-8191-75AF2DBA2C24}" type="presParOf" srcId="{85BAD596-8036-B149-8492-06E037C862DF}" destId="{1CE06E06-0439-3647-A4E7-42073A60C377}" srcOrd="1" destOrd="0" presId="urn:microsoft.com/office/officeart/2005/8/layout/list1"/>
    <dgm:cxn modelId="{16E6F375-31D4-F446-ABE1-87A225CAA1B4}" type="presParOf" srcId="{D110DDC4-5641-2C4A-9675-2C33923F8075}" destId="{754BC315-F216-3445-BCE3-DE1C6551AF1B}" srcOrd="1" destOrd="0" presId="urn:microsoft.com/office/officeart/2005/8/layout/list1"/>
    <dgm:cxn modelId="{55A39DCE-14F9-0F40-B369-35120D7C612D}" type="presParOf" srcId="{D110DDC4-5641-2C4A-9675-2C33923F8075}" destId="{8317ED04-3235-1D40-8D0B-6B6696F3124E}" srcOrd="2" destOrd="0" presId="urn:microsoft.com/office/officeart/2005/8/layout/list1"/>
    <dgm:cxn modelId="{F57C84D5-5B31-DE40-9C61-3F415BD30B41}" type="presParOf" srcId="{D110DDC4-5641-2C4A-9675-2C33923F8075}" destId="{1C768AB8-A0A0-8646-ACF5-898BD25BE21D}" srcOrd="3" destOrd="0" presId="urn:microsoft.com/office/officeart/2005/8/layout/list1"/>
    <dgm:cxn modelId="{4602C567-07B4-9A4C-9CB6-C0E2699CBBE4}" type="presParOf" srcId="{D110DDC4-5641-2C4A-9675-2C33923F8075}" destId="{3CD31DF3-6836-3748-A0B7-F694A9D6522C}" srcOrd="4" destOrd="0" presId="urn:microsoft.com/office/officeart/2005/8/layout/list1"/>
    <dgm:cxn modelId="{E5A085F8-E6DD-C249-BF8F-0159E88C2B1C}" type="presParOf" srcId="{3CD31DF3-6836-3748-A0B7-F694A9D6522C}" destId="{221B9AB5-B27F-BB4F-A55B-119AC7E91470}" srcOrd="0" destOrd="0" presId="urn:microsoft.com/office/officeart/2005/8/layout/list1"/>
    <dgm:cxn modelId="{BDBA4662-7420-7040-8FCE-85E47825BEC0}" type="presParOf" srcId="{3CD31DF3-6836-3748-A0B7-F694A9D6522C}" destId="{316EE812-A467-C74C-8FB0-6DE56C0945A0}" srcOrd="1" destOrd="0" presId="urn:microsoft.com/office/officeart/2005/8/layout/list1"/>
    <dgm:cxn modelId="{B7F464A6-D91E-A344-A88E-B4A860A29795}" type="presParOf" srcId="{D110DDC4-5641-2C4A-9675-2C33923F8075}" destId="{FC63A8D2-37D1-604B-8EAF-06A3988C3F3B}" srcOrd="5" destOrd="0" presId="urn:microsoft.com/office/officeart/2005/8/layout/list1"/>
    <dgm:cxn modelId="{1726DD26-8FD3-374D-9BC0-FCA65372C45F}" type="presParOf" srcId="{D110DDC4-5641-2C4A-9675-2C33923F8075}" destId="{FCE205FA-1288-064F-9602-7F35558315B8}" srcOrd="6" destOrd="0" presId="urn:microsoft.com/office/officeart/2005/8/layout/list1"/>
    <dgm:cxn modelId="{A1813318-FA77-3E4F-87C9-AC5EB5CEC999}" type="presParOf" srcId="{D110DDC4-5641-2C4A-9675-2C33923F8075}" destId="{6FB44F51-9232-B04E-87CE-2BC780C1542A}" srcOrd="7" destOrd="0" presId="urn:microsoft.com/office/officeart/2005/8/layout/list1"/>
    <dgm:cxn modelId="{EB902AF9-A080-DE48-9DEF-2CB80A254B30}" type="presParOf" srcId="{D110DDC4-5641-2C4A-9675-2C33923F8075}" destId="{75D683F0-E491-834F-B2BE-1524FC186DA0}" srcOrd="8" destOrd="0" presId="urn:microsoft.com/office/officeart/2005/8/layout/list1"/>
    <dgm:cxn modelId="{774C89F5-0FF7-D54E-8FB1-0A42B86559DF}" type="presParOf" srcId="{75D683F0-E491-834F-B2BE-1524FC186DA0}" destId="{54B4CD1C-F3D4-264A-BE79-52EB23621D53}" srcOrd="0" destOrd="0" presId="urn:microsoft.com/office/officeart/2005/8/layout/list1"/>
    <dgm:cxn modelId="{449027FC-EBA9-ED43-9DB7-C9BA75B880D0}" type="presParOf" srcId="{75D683F0-E491-834F-B2BE-1524FC186DA0}" destId="{002D51EB-1224-0A46-A973-C81151CCABEF}" srcOrd="1" destOrd="0" presId="urn:microsoft.com/office/officeart/2005/8/layout/list1"/>
    <dgm:cxn modelId="{C1C1D4B6-5449-014C-9672-813A9CC298E0}" type="presParOf" srcId="{D110DDC4-5641-2C4A-9675-2C33923F8075}" destId="{AE2E553F-B624-C043-9670-3DCF10A3380A}" srcOrd="9" destOrd="0" presId="urn:microsoft.com/office/officeart/2005/8/layout/list1"/>
    <dgm:cxn modelId="{66D02C98-3C6A-5A42-8826-15D106446FBA}" type="presParOf" srcId="{D110DDC4-5641-2C4A-9675-2C33923F8075}" destId="{BED0C66D-8753-3246-BC54-F4674724B3A9}" srcOrd="10" destOrd="0" presId="urn:microsoft.com/office/officeart/2005/8/layout/list1"/>
    <dgm:cxn modelId="{9BA83DCC-9AA0-4740-91DD-CC90514410A0}" type="presParOf" srcId="{D110DDC4-5641-2C4A-9675-2C33923F8075}" destId="{7117EE18-7801-584C-8F8F-CDA3E7DAC159}" srcOrd="11" destOrd="0" presId="urn:microsoft.com/office/officeart/2005/8/layout/list1"/>
    <dgm:cxn modelId="{6272FAE1-09F2-F34E-AD31-6351FB7474FF}" type="presParOf" srcId="{D110DDC4-5641-2C4A-9675-2C33923F8075}" destId="{F1C46DA5-B83C-364F-9E37-373A44753789}" srcOrd="12" destOrd="0" presId="urn:microsoft.com/office/officeart/2005/8/layout/list1"/>
    <dgm:cxn modelId="{982F4DCC-FAC2-EA40-A297-DA23439FABB5}" type="presParOf" srcId="{F1C46DA5-B83C-364F-9E37-373A44753789}" destId="{12F5A1EB-D4BF-6540-90EF-49427B9956A0}" srcOrd="0" destOrd="0" presId="urn:microsoft.com/office/officeart/2005/8/layout/list1"/>
    <dgm:cxn modelId="{0CAFA2EE-F488-4041-838A-132287927522}" type="presParOf" srcId="{F1C46DA5-B83C-364F-9E37-373A44753789}" destId="{A1F0FFE8-B731-CF40-B72B-0182BA2AF066}" srcOrd="1" destOrd="0" presId="urn:microsoft.com/office/officeart/2005/8/layout/list1"/>
    <dgm:cxn modelId="{BFCC709E-B915-B445-A340-8010185F6BAE}" type="presParOf" srcId="{D110DDC4-5641-2C4A-9675-2C33923F8075}" destId="{818EBAD1-A4E7-3845-AE5C-65243239084C}" srcOrd="13" destOrd="0" presId="urn:microsoft.com/office/officeart/2005/8/layout/list1"/>
    <dgm:cxn modelId="{79BC03AD-7B60-8B4F-8061-5D52ECC95554}" type="presParOf" srcId="{D110DDC4-5641-2C4A-9675-2C33923F8075}" destId="{10F49B76-9804-6648-8A59-FEDB98ED2DA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B4A747-1951-46A0-A6FB-C65303AF547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4125D6-03F7-4C18-8613-784AAF7ACE42}">
      <dgm:prSet/>
      <dgm:spPr/>
      <dgm:t>
        <a:bodyPr/>
        <a:lstStyle/>
        <a:p>
          <a:r>
            <a:rPr lang="tr-TR" dirty="0"/>
            <a:t>Vücuda girdiğinde pek çok organa dağılabilir:</a:t>
          </a:r>
          <a:endParaRPr lang="en-US" dirty="0"/>
        </a:p>
      </dgm:t>
    </dgm:pt>
    <dgm:pt modelId="{46E3AFDC-713C-480E-B685-23DEB4C65CF6}" type="parTrans" cxnId="{F984C038-D9C2-4AA8-B6E9-F7D58CA71282}">
      <dgm:prSet/>
      <dgm:spPr/>
      <dgm:t>
        <a:bodyPr/>
        <a:lstStyle/>
        <a:p>
          <a:endParaRPr lang="en-US"/>
        </a:p>
      </dgm:t>
    </dgm:pt>
    <dgm:pt modelId="{DBC8933A-1DF4-4059-8C89-9E66B3573623}" type="sibTrans" cxnId="{F984C038-D9C2-4AA8-B6E9-F7D58CA71282}">
      <dgm:prSet/>
      <dgm:spPr/>
      <dgm:t>
        <a:bodyPr/>
        <a:lstStyle/>
        <a:p>
          <a:endParaRPr lang="en-US"/>
        </a:p>
      </dgm:t>
    </dgm:pt>
    <dgm:pt modelId="{91764A43-6D8D-4474-92C6-94B314CCC2C8}">
      <dgm:prSet/>
      <dgm:spPr/>
      <dgm:t>
        <a:bodyPr/>
        <a:lstStyle/>
        <a:p>
          <a:r>
            <a:rPr lang="tr-TR" dirty="0"/>
            <a:t>beyin </a:t>
          </a:r>
          <a:endParaRPr lang="en-US" dirty="0"/>
        </a:p>
      </dgm:t>
    </dgm:pt>
    <dgm:pt modelId="{96FC306A-6EEE-4E10-935B-1077EF0B0D6C}" type="parTrans" cxnId="{54F3A6C1-D342-4146-8FB8-173A5A72C807}">
      <dgm:prSet/>
      <dgm:spPr/>
      <dgm:t>
        <a:bodyPr/>
        <a:lstStyle/>
        <a:p>
          <a:endParaRPr lang="en-US"/>
        </a:p>
      </dgm:t>
    </dgm:pt>
    <dgm:pt modelId="{4B0C2E76-F981-4A75-B6BC-CCBA180CFF17}" type="sibTrans" cxnId="{54F3A6C1-D342-4146-8FB8-173A5A72C807}">
      <dgm:prSet/>
      <dgm:spPr/>
      <dgm:t>
        <a:bodyPr/>
        <a:lstStyle/>
        <a:p>
          <a:endParaRPr lang="en-US"/>
        </a:p>
      </dgm:t>
    </dgm:pt>
    <dgm:pt modelId="{254F1D0F-DD70-4014-9E69-12DFFB26DF1C}">
      <dgm:prSet/>
      <dgm:spPr/>
      <dgm:t>
        <a:bodyPr/>
        <a:lstStyle/>
        <a:p>
          <a:r>
            <a:rPr lang="tr-TR" dirty="0"/>
            <a:t>kalp </a:t>
          </a:r>
          <a:endParaRPr lang="en-US" dirty="0"/>
        </a:p>
      </dgm:t>
    </dgm:pt>
    <dgm:pt modelId="{BEC74D31-38F3-47AA-BA55-D57FD362C9F1}" type="parTrans" cxnId="{F2A8F14E-3C5E-4C1F-85BE-E149D48BB8D6}">
      <dgm:prSet/>
      <dgm:spPr/>
      <dgm:t>
        <a:bodyPr/>
        <a:lstStyle/>
        <a:p>
          <a:endParaRPr lang="en-US"/>
        </a:p>
      </dgm:t>
    </dgm:pt>
    <dgm:pt modelId="{76DA83F3-8139-4EA3-B9ED-0B4F807F625A}" type="sibTrans" cxnId="{F2A8F14E-3C5E-4C1F-85BE-E149D48BB8D6}">
      <dgm:prSet/>
      <dgm:spPr/>
      <dgm:t>
        <a:bodyPr/>
        <a:lstStyle/>
        <a:p>
          <a:endParaRPr lang="en-US"/>
        </a:p>
      </dgm:t>
    </dgm:pt>
    <dgm:pt modelId="{B5120536-C0C7-40B7-8D7D-ABE79CBCDF62}">
      <dgm:prSet/>
      <dgm:spPr/>
      <dgm:t>
        <a:bodyPr/>
        <a:lstStyle/>
        <a:p>
          <a:r>
            <a:rPr lang="tr-TR" dirty="0"/>
            <a:t>akciğer </a:t>
          </a:r>
          <a:endParaRPr lang="en-US" dirty="0"/>
        </a:p>
      </dgm:t>
    </dgm:pt>
    <dgm:pt modelId="{4C93EB58-EF3C-453A-8ACA-E3624371DF6D}" type="parTrans" cxnId="{6BF946FC-38F4-4A39-BB98-EE7C89C76BD4}">
      <dgm:prSet/>
      <dgm:spPr/>
      <dgm:t>
        <a:bodyPr/>
        <a:lstStyle/>
        <a:p>
          <a:endParaRPr lang="en-US"/>
        </a:p>
      </dgm:t>
    </dgm:pt>
    <dgm:pt modelId="{8F971D63-27B2-4F1E-9C19-8E94F297CEEE}" type="sibTrans" cxnId="{6BF946FC-38F4-4A39-BB98-EE7C89C76BD4}">
      <dgm:prSet/>
      <dgm:spPr/>
      <dgm:t>
        <a:bodyPr/>
        <a:lstStyle/>
        <a:p>
          <a:endParaRPr lang="en-US"/>
        </a:p>
      </dgm:t>
    </dgm:pt>
    <dgm:pt modelId="{41DA20F6-CDBF-4CBB-A465-ADAF240FCEFB}">
      <dgm:prSet/>
      <dgm:spPr/>
      <dgm:t>
        <a:bodyPr/>
        <a:lstStyle/>
        <a:p>
          <a:r>
            <a:rPr lang="tr-TR" dirty="0"/>
            <a:t>mide </a:t>
          </a:r>
          <a:endParaRPr lang="en-US" dirty="0"/>
        </a:p>
      </dgm:t>
    </dgm:pt>
    <dgm:pt modelId="{025CA27C-EE26-4D0A-84F3-A8D4C06EE724}" type="parTrans" cxnId="{BA7F64FA-AB5D-49D6-9F88-59576EBBCD0B}">
      <dgm:prSet/>
      <dgm:spPr/>
      <dgm:t>
        <a:bodyPr/>
        <a:lstStyle/>
        <a:p>
          <a:endParaRPr lang="en-US"/>
        </a:p>
      </dgm:t>
    </dgm:pt>
    <dgm:pt modelId="{F6762BF2-CB21-4C03-85AC-028EFB7091DA}" type="sibTrans" cxnId="{BA7F64FA-AB5D-49D6-9F88-59576EBBCD0B}">
      <dgm:prSet/>
      <dgm:spPr/>
      <dgm:t>
        <a:bodyPr/>
        <a:lstStyle/>
        <a:p>
          <a:endParaRPr lang="en-US"/>
        </a:p>
      </dgm:t>
    </dgm:pt>
    <dgm:pt modelId="{F362326A-6ACC-49BA-B46F-E16714E3C73D}">
      <dgm:prSet/>
      <dgm:spPr/>
      <dgm:t>
        <a:bodyPr/>
        <a:lstStyle/>
        <a:p>
          <a:r>
            <a:rPr lang="tr-TR" dirty="0"/>
            <a:t>karaciğer</a:t>
          </a:r>
          <a:endParaRPr lang="en-US" dirty="0"/>
        </a:p>
      </dgm:t>
    </dgm:pt>
    <dgm:pt modelId="{1BB6A109-1F96-4F67-B946-66D9E634B13C}" type="parTrans" cxnId="{A416B980-2D54-4346-BD23-2C148D81DDE7}">
      <dgm:prSet/>
      <dgm:spPr/>
      <dgm:t>
        <a:bodyPr/>
        <a:lstStyle/>
        <a:p>
          <a:endParaRPr lang="en-US"/>
        </a:p>
      </dgm:t>
    </dgm:pt>
    <dgm:pt modelId="{DE9C3764-21A5-416E-A989-DBEE361A9F75}" type="sibTrans" cxnId="{A416B980-2D54-4346-BD23-2C148D81DDE7}">
      <dgm:prSet/>
      <dgm:spPr/>
      <dgm:t>
        <a:bodyPr/>
        <a:lstStyle/>
        <a:p>
          <a:endParaRPr lang="en-US"/>
        </a:p>
      </dgm:t>
    </dgm:pt>
    <dgm:pt modelId="{93976053-C31E-445D-965E-1A51C93ECB47}">
      <dgm:prSet/>
      <dgm:spPr/>
      <dgm:t>
        <a:bodyPr/>
        <a:lstStyle/>
        <a:p>
          <a:r>
            <a:rPr lang="tr-TR" dirty="0"/>
            <a:t>dalak </a:t>
          </a:r>
          <a:endParaRPr lang="en-US" dirty="0"/>
        </a:p>
      </dgm:t>
    </dgm:pt>
    <dgm:pt modelId="{F4DAB22A-455A-4D82-BE2C-DC035E129033}" type="parTrans" cxnId="{B7E8F602-6949-4B01-8069-0BC47C23E6E4}">
      <dgm:prSet/>
      <dgm:spPr/>
      <dgm:t>
        <a:bodyPr/>
        <a:lstStyle/>
        <a:p>
          <a:endParaRPr lang="en-US"/>
        </a:p>
      </dgm:t>
    </dgm:pt>
    <dgm:pt modelId="{EE28D79E-DB47-41DE-9FB7-D05B04E950FB}" type="sibTrans" cxnId="{B7E8F602-6949-4B01-8069-0BC47C23E6E4}">
      <dgm:prSet/>
      <dgm:spPr/>
      <dgm:t>
        <a:bodyPr/>
        <a:lstStyle/>
        <a:p>
          <a:endParaRPr lang="en-US"/>
        </a:p>
      </dgm:t>
    </dgm:pt>
    <dgm:pt modelId="{55F8FBA8-5BA2-4C33-AA9A-CC2B5C529BC6}">
      <dgm:prSet/>
      <dgm:spPr/>
      <dgm:t>
        <a:bodyPr/>
        <a:lstStyle/>
        <a:p>
          <a:r>
            <a:rPr lang="tr-TR" dirty="0"/>
            <a:t>böbrek </a:t>
          </a:r>
          <a:endParaRPr lang="en-US" dirty="0"/>
        </a:p>
      </dgm:t>
    </dgm:pt>
    <dgm:pt modelId="{61012C2C-B260-4A66-918B-83BF74C528D4}" type="parTrans" cxnId="{61072003-BE3D-40CA-98AC-42E54C926E43}">
      <dgm:prSet/>
      <dgm:spPr/>
      <dgm:t>
        <a:bodyPr/>
        <a:lstStyle/>
        <a:p>
          <a:endParaRPr lang="en-US"/>
        </a:p>
      </dgm:t>
    </dgm:pt>
    <dgm:pt modelId="{038B61FF-DE15-4A91-B21E-14C3FB2CBB03}" type="sibTrans" cxnId="{61072003-BE3D-40CA-98AC-42E54C926E43}">
      <dgm:prSet/>
      <dgm:spPr/>
      <dgm:t>
        <a:bodyPr/>
        <a:lstStyle/>
        <a:p>
          <a:endParaRPr lang="en-US"/>
        </a:p>
      </dgm:t>
    </dgm:pt>
    <dgm:pt modelId="{4F396392-BB56-4DB7-A6A1-A05B36B8D409}">
      <dgm:prSet/>
      <dgm:spPr/>
      <dgm:t>
        <a:bodyPr/>
        <a:lstStyle/>
        <a:p>
          <a:r>
            <a:rPr lang="tr-TR" dirty="0"/>
            <a:t>deri </a:t>
          </a:r>
          <a:endParaRPr lang="en-US" dirty="0"/>
        </a:p>
      </dgm:t>
    </dgm:pt>
    <dgm:pt modelId="{033D0EC6-4067-4D46-AF5E-368C0B70C236}" type="parTrans" cxnId="{1A4A69E8-CB10-4D2F-8346-056A2F0627A9}">
      <dgm:prSet/>
      <dgm:spPr/>
      <dgm:t>
        <a:bodyPr/>
        <a:lstStyle/>
        <a:p>
          <a:endParaRPr lang="en-US"/>
        </a:p>
      </dgm:t>
    </dgm:pt>
    <dgm:pt modelId="{00E68CC7-3B49-4400-BA20-2BF3A1D24B6D}" type="sibTrans" cxnId="{1A4A69E8-CB10-4D2F-8346-056A2F0627A9}">
      <dgm:prSet/>
      <dgm:spPr/>
      <dgm:t>
        <a:bodyPr/>
        <a:lstStyle/>
        <a:p>
          <a:endParaRPr lang="en-US"/>
        </a:p>
      </dgm:t>
    </dgm:pt>
    <dgm:pt modelId="{9F615957-EBA1-384F-B52D-472981242032}" type="pres">
      <dgm:prSet presAssocID="{DDB4A747-1951-46A0-A6FB-C65303AF5475}" presName="diagram" presStyleCnt="0">
        <dgm:presLayoutVars>
          <dgm:dir/>
          <dgm:resizeHandles val="exact"/>
        </dgm:presLayoutVars>
      </dgm:prSet>
      <dgm:spPr/>
    </dgm:pt>
    <dgm:pt modelId="{721EE8A5-7197-C843-92E9-785E1CEB7F2F}" type="pres">
      <dgm:prSet presAssocID="{494125D6-03F7-4C18-8613-784AAF7ACE42}" presName="node" presStyleLbl="node1" presStyleIdx="0" presStyleCnt="9">
        <dgm:presLayoutVars>
          <dgm:bulletEnabled val="1"/>
        </dgm:presLayoutVars>
      </dgm:prSet>
      <dgm:spPr/>
    </dgm:pt>
    <dgm:pt modelId="{8DDD76A9-6561-0941-9A17-03F926B5D735}" type="pres">
      <dgm:prSet presAssocID="{DBC8933A-1DF4-4059-8C89-9E66B3573623}" presName="sibTrans" presStyleCnt="0"/>
      <dgm:spPr/>
    </dgm:pt>
    <dgm:pt modelId="{75AB387C-F629-7344-AF09-45E0ADA3216A}" type="pres">
      <dgm:prSet presAssocID="{91764A43-6D8D-4474-92C6-94B314CCC2C8}" presName="node" presStyleLbl="node1" presStyleIdx="1" presStyleCnt="9">
        <dgm:presLayoutVars>
          <dgm:bulletEnabled val="1"/>
        </dgm:presLayoutVars>
      </dgm:prSet>
      <dgm:spPr/>
    </dgm:pt>
    <dgm:pt modelId="{CFA94A9D-E928-FA43-AF1C-005FDEB73C34}" type="pres">
      <dgm:prSet presAssocID="{4B0C2E76-F981-4A75-B6BC-CCBA180CFF17}" presName="sibTrans" presStyleCnt="0"/>
      <dgm:spPr/>
    </dgm:pt>
    <dgm:pt modelId="{520B6B74-ABA9-4A49-A2B5-CD37370F49DA}" type="pres">
      <dgm:prSet presAssocID="{254F1D0F-DD70-4014-9E69-12DFFB26DF1C}" presName="node" presStyleLbl="node1" presStyleIdx="2" presStyleCnt="9">
        <dgm:presLayoutVars>
          <dgm:bulletEnabled val="1"/>
        </dgm:presLayoutVars>
      </dgm:prSet>
      <dgm:spPr/>
    </dgm:pt>
    <dgm:pt modelId="{BCEEB2D7-49FA-7042-A273-B81D8AFBF904}" type="pres">
      <dgm:prSet presAssocID="{76DA83F3-8139-4EA3-B9ED-0B4F807F625A}" presName="sibTrans" presStyleCnt="0"/>
      <dgm:spPr/>
    </dgm:pt>
    <dgm:pt modelId="{0160CAAB-63C8-3943-AAE5-7BBF520996BD}" type="pres">
      <dgm:prSet presAssocID="{B5120536-C0C7-40B7-8D7D-ABE79CBCDF62}" presName="node" presStyleLbl="node1" presStyleIdx="3" presStyleCnt="9">
        <dgm:presLayoutVars>
          <dgm:bulletEnabled val="1"/>
        </dgm:presLayoutVars>
      </dgm:prSet>
      <dgm:spPr/>
    </dgm:pt>
    <dgm:pt modelId="{4E2E2F52-BE48-A848-A811-BCB8BD8321BC}" type="pres">
      <dgm:prSet presAssocID="{8F971D63-27B2-4F1E-9C19-8E94F297CEEE}" presName="sibTrans" presStyleCnt="0"/>
      <dgm:spPr/>
    </dgm:pt>
    <dgm:pt modelId="{00728180-A36F-BA42-8E52-BD75A2DED5E5}" type="pres">
      <dgm:prSet presAssocID="{41DA20F6-CDBF-4CBB-A465-ADAF240FCEFB}" presName="node" presStyleLbl="node1" presStyleIdx="4" presStyleCnt="9">
        <dgm:presLayoutVars>
          <dgm:bulletEnabled val="1"/>
        </dgm:presLayoutVars>
      </dgm:prSet>
      <dgm:spPr/>
    </dgm:pt>
    <dgm:pt modelId="{F6B7E34D-99F4-C340-824E-5EF76A29F835}" type="pres">
      <dgm:prSet presAssocID="{F6762BF2-CB21-4C03-85AC-028EFB7091DA}" presName="sibTrans" presStyleCnt="0"/>
      <dgm:spPr/>
    </dgm:pt>
    <dgm:pt modelId="{9CD00AEA-45EF-3A46-8CFE-A78D09951F21}" type="pres">
      <dgm:prSet presAssocID="{F362326A-6ACC-49BA-B46F-E16714E3C73D}" presName="node" presStyleLbl="node1" presStyleIdx="5" presStyleCnt="9">
        <dgm:presLayoutVars>
          <dgm:bulletEnabled val="1"/>
        </dgm:presLayoutVars>
      </dgm:prSet>
      <dgm:spPr/>
    </dgm:pt>
    <dgm:pt modelId="{768631D5-0B21-784E-9DAC-B4C271584DA5}" type="pres">
      <dgm:prSet presAssocID="{DE9C3764-21A5-416E-A989-DBEE361A9F75}" presName="sibTrans" presStyleCnt="0"/>
      <dgm:spPr/>
    </dgm:pt>
    <dgm:pt modelId="{D211B076-74D9-754B-A734-B3584AEF3CA3}" type="pres">
      <dgm:prSet presAssocID="{93976053-C31E-445D-965E-1A51C93ECB47}" presName="node" presStyleLbl="node1" presStyleIdx="6" presStyleCnt="9">
        <dgm:presLayoutVars>
          <dgm:bulletEnabled val="1"/>
        </dgm:presLayoutVars>
      </dgm:prSet>
      <dgm:spPr/>
    </dgm:pt>
    <dgm:pt modelId="{2B299313-F55F-AF40-9145-259E720FD4AB}" type="pres">
      <dgm:prSet presAssocID="{EE28D79E-DB47-41DE-9FB7-D05B04E950FB}" presName="sibTrans" presStyleCnt="0"/>
      <dgm:spPr/>
    </dgm:pt>
    <dgm:pt modelId="{75740FD5-A55B-2A47-A70B-271D36ACEB02}" type="pres">
      <dgm:prSet presAssocID="{55F8FBA8-5BA2-4C33-AA9A-CC2B5C529BC6}" presName="node" presStyleLbl="node1" presStyleIdx="7" presStyleCnt="9">
        <dgm:presLayoutVars>
          <dgm:bulletEnabled val="1"/>
        </dgm:presLayoutVars>
      </dgm:prSet>
      <dgm:spPr/>
    </dgm:pt>
    <dgm:pt modelId="{BB5DEE79-AAEB-A748-B456-6F1CA94D1405}" type="pres">
      <dgm:prSet presAssocID="{038B61FF-DE15-4A91-B21E-14C3FB2CBB03}" presName="sibTrans" presStyleCnt="0"/>
      <dgm:spPr/>
    </dgm:pt>
    <dgm:pt modelId="{9DFBA512-470F-1A43-80D2-0207322ABB66}" type="pres">
      <dgm:prSet presAssocID="{4F396392-BB56-4DB7-A6A1-A05B36B8D409}" presName="node" presStyleLbl="node1" presStyleIdx="8" presStyleCnt="9">
        <dgm:presLayoutVars>
          <dgm:bulletEnabled val="1"/>
        </dgm:presLayoutVars>
      </dgm:prSet>
      <dgm:spPr/>
    </dgm:pt>
  </dgm:ptLst>
  <dgm:cxnLst>
    <dgm:cxn modelId="{B7E8F602-6949-4B01-8069-0BC47C23E6E4}" srcId="{DDB4A747-1951-46A0-A6FB-C65303AF5475}" destId="{93976053-C31E-445D-965E-1A51C93ECB47}" srcOrd="6" destOrd="0" parTransId="{F4DAB22A-455A-4D82-BE2C-DC035E129033}" sibTransId="{EE28D79E-DB47-41DE-9FB7-D05B04E950FB}"/>
    <dgm:cxn modelId="{61072003-BE3D-40CA-98AC-42E54C926E43}" srcId="{DDB4A747-1951-46A0-A6FB-C65303AF5475}" destId="{55F8FBA8-5BA2-4C33-AA9A-CC2B5C529BC6}" srcOrd="7" destOrd="0" parTransId="{61012C2C-B260-4A66-918B-83BF74C528D4}" sibTransId="{038B61FF-DE15-4A91-B21E-14C3FB2CBB03}"/>
    <dgm:cxn modelId="{4845ED06-1269-134D-96D9-586053C1FB1F}" type="presOf" srcId="{254F1D0F-DD70-4014-9E69-12DFFB26DF1C}" destId="{520B6B74-ABA9-4A49-A2B5-CD37370F49DA}" srcOrd="0" destOrd="0" presId="urn:microsoft.com/office/officeart/2005/8/layout/default"/>
    <dgm:cxn modelId="{F984C038-D9C2-4AA8-B6E9-F7D58CA71282}" srcId="{DDB4A747-1951-46A0-A6FB-C65303AF5475}" destId="{494125D6-03F7-4C18-8613-784AAF7ACE42}" srcOrd="0" destOrd="0" parTransId="{46E3AFDC-713C-480E-B685-23DEB4C65CF6}" sibTransId="{DBC8933A-1DF4-4059-8C89-9E66B3573623}"/>
    <dgm:cxn modelId="{5034C83E-00D9-3D4F-8118-D2A1903DC709}" type="presOf" srcId="{93976053-C31E-445D-965E-1A51C93ECB47}" destId="{D211B076-74D9-754B-A734-B3584AEF3CA3}" srcOrd="0" destOrd="0" presId="urn:microsoft.com/office/officeart/2005/8/layout/default"/>
    <dgm:cxn modelId="{F71DBF4B-F43E-E44E-B36C-58B1154F960D}" type="presOf" srcId="{494125D6-03F7-4C18-8613-784AAF7ACE42}" destId="{721EE8A5-7197-C843-92E9-785E1CEB7F2F}" srcOrd="0" destOrd="0" presId="urn:microsoft.com/office/officeart/2005/8/layout/default"/>
    <dgm:cxn modelId="{4258F54B-9785-2342-AE35-007C6D0A6D03}" type="presOf" srcId="{F362326A-6ACC-49BA-B46F-E16714E3C73D}" destId="{9CD00AEA-45EF-3A46-8CFE-A78D09951F21}" srcOrd="0" destOrd="0" presId="urn:microsoft.com/office/officeart/2005/8/layout/default"/>
    <dgm:cxn modelId="{F2A8F14E-3C5E-4C1F-85BE-E149D48BB8D6}" srcId="{DDB4A747-1951-46A0-A6FB-C65303AF5475}" destId="{254F1D0F-DD70-4014-9E69-12DFFB26DF1C}" srcOrd="2" destOrd="0" parTransId="{BEC74D31-38F3-47AA-BA55-D57FD362C9F1}" sibTransId="{76DA83F3-8139-4EA3-B9ED-0B4F807F625A}"/>
    <dgm:cxn modelId="{29ACC671-18E3-F54F-BB4D-8C0C80651153}" type="presOf" srcId="{55F8FBA8-5BA2-4C33-AA9A-CC2B5C529BC6}" destId="{75740FD5-A55B-2A47-A70B-271D36ACEB02}" srcOrd="0" destOrd="0" presId="urn:microsoft.com/office/officeart/2005/8/layout/default"/>
    <dgm:cxn modelId="{A416B980-2D54-4346-BD23-2C148D81DDE7}" srcId="{DDB4A747-1951-46A0-A6FB-C65303AF5475}" destId="{F362326A-6ACC-49BA-B46F-E16714E3C73D}" srcOrd="5" destOrd="0" parTransId="{1BB6A109-1F96-4F67-B946-66D9E634B13C}" sibTransId="{DE9C3764-21A5-416E-A989-DBEE361A9F75}"/>
    <dgm:cxn modelId="{D49186A5-91A1-9940-A690-7423DFE39B85}" type="presOf" srcId="{4F396392-BB56-4DB7-A6A1-A05B36B8D409}" destId="{9DFBA512-470F-1A43-80D2-0207322ABB66}" srcOrd="0" destOrd="0" presId="urn:microsoft.com/office/officeart/2005/8/layout/default"/>
    <dgm:cxn modelId="{C90968AA-A2E6-ED48-9E01-C51BBFB78D9C}" type="presOf" srcId="{DDB4A747-1951-46A0-A6FB-C65303AF5475}" destId="{9F615957-EBA1-384F-B52D-472981242032}" srcOrd="0" destOrd="0" presId="urn:microsoft.com/office/officeart/2005/8/layout/default"/>
    <dgm:cxn modelId="{54F3A6C1-D342-4146-8FB8-173A5A72C807}" srcId="{DDB4A747-1951-46A0-A6FB-C65303AF5475}" destId="{91764A43-6D8D-4474-92C6-94B314CCC2C8}" srcOrd="1" destOrd="0" parTransId="{96FC306A-6EEE-4E10-935B-1077EF0B0D6C}" sibTransId="{4B0C2E76-F981-4A75-B6BC-CCBA180CFF17}"/>
    <dgm:cxn modelId="{7BBA95C9-6796-EB4C-A175-EF59C30768C2}" type="presOf" srcId="{B5120536-C0C7-40B7-8D7D-ABE79CBCDF62}" destId="{0160CAAB-63C8-3943-AAE5-7BBF520996BD}" srcOrd="0" destOrd="0" presId="urn:microsoft.com/office/officeart/2005/8/layout/default"/>
    <dgm:cxn modelId="{5657C2CC-0B3F-584D-A6F7-3E6CA5766E63}" type="presOf" srcId="{91764A43-6D8D-4474-92C6-94B314CCC2C8}" destId="{75AB387C-F629-7344-AF09-45E0ADA3216A}" srcOrd="0" destOrd="0" presId="urn:microsoft.com/office/officeart/2005/8/layout/default"/>
    <dgm:cxn modelId="{1A4A69E8-CB10-4D2F-8346-056A2F0627A9}" srcId="{DDB4A747-1951-46A0-A6FB-C65303AF5475}" destId="{4F396392-BB56-4DB7-A6A1-A05B36B8D409}" srcOrd="8" destOrd="0" parTransId="{033D0EC6-4067-4D46-AF5E-368C0B70C236}" sibTransId="{00E68CC7-3B49-4400-BA20-2BF3A1D24B6D}"/>
    <dgm:cxn modelId="{BA7F64FA-AB5D-49D6-9F88-59576EBBCD0B}" srcId="{DDB4A747-1951-46A0-A6FB-C65303AF5475}" destId="{41DA20F6-CDBF-4CBB-A465-ADAF240FCEFB}" srcOrd="4" destOrd="0" parTransId="{025CA27C-EE26-4D0A-84F3-A8D4C06EE724}" sibTransId="{F6762BF2-CB21-4C03-85AC-028EFB7091DA}"/>
    <dgm:cxn modelId="{6BF946FC-38F4-4A39-BB98-EE7C89C76BD4}" srcId="{DDB4A747-1951-46A0-A6FB-C65303AF5475}" destId="{B5120536-C0C7-40B7-8D7D-ABE79CBCDF62}" srcOrd="3" destOrd="0" parTransId="{4C93EB58-EF3C-453A-8ACA-E3624371DF6D}" sibTransId="{8F971D63-27B2-4F1E-9C19-8E94F297CEEE}"/>
    <dgm:cxn modelId="{8A8C83FE-1CD1-564A-BDBF-AA3AC94900AC}" type="presOf" srcId="{41DA20F6-CDBF-4CBB-A465-ADAF240FCEFB}" destId="{00728180-A36F-BA42-8E52-BD75A2DED5E5}" srcOrd="0" destOrd="0" presId="urn:microsoft.com/office/officeart/2005/8/layout/default"/>
    <dgm:cxn modelId="{997F1D7C-2A7D-B040-B3A1-C80B3A5F6170}" type="presParOf" srcId="{9F615957-EBA1-384F-B52D-472981242032}" destId="{721EE8A5-7197-C843-92E9-785E1CEB7F2F}" srcOrd="0" destOrd="0" presId="urn:microsoft.com/office/officeart/2005/8/layout/default"/>
    <dgm:cxn modelId="{9A5040C6-8173-A14D-A973-4371E9FBF816}" type="presParOf" srcId="{9F615957-EBA1-384F-B52D-472981242032}" destId="{8DDD76A9-6561-0941-9A17-03F926B5D735}" srcOrd="1" destOrd="0" presId="urn:microsoft.com/office/officeart/2005/8/layout/default"/>
    <dgm:cxn modelId="{DE5D9D2D-A7F6-FC4F-8B16-F2E9A4FD6ABC}" type="presParOf" srcId="{9F615957-EBA1-384F-B52D-472981242032}" destId="{75AB387C-F629-7344-AF09-45E0ADA3216A}" srcOrd="2" destOrd="0" presId="urn:microsoft.com/office/officeart/2005/8/layout/default"/>
    <dgm:cxn modelId="{4D9A5BA1-7DE5-944F-9D5F-EBA3BB33D88F}" type="presParOf" srcId="{9F615957-EBA1-384F-B52D-472981242032}" destId="{CFA94A9D-E928-FA43-AF1C-005FDEB73C34}" srcOrd="3" destOrd="0" presId="urn:microsoft.com/office/officeart/2005/8/layout/default"/>
    <dgm:cxn modelId="{B3B50B25-BB7D-944E-B10B-5932EF479C84}" type="presParOf" srcId="{9F615957-EBA1-384F-B52D-472981242032}" destId="{520B6B74-ABA9-4A49-A2B5-CD37370F49DA}" srcOrd="4" destOrd="0" presId="urn:microsoft.com/office/officeart/2005/8/layout/default"/>
    <dgm:cxn modelId="{D44C470B-DDDF-3149-A89B-30364B5B74F5}" type="presParOf" srcId="{9F615957-EBA1-384F-B52D-472981242032}" destId="{BCEEB2D7-49FA-7042-A273-B81D8AFBF904}" srcOrd="5" destOrd="0" presId="urn:microsoft.com/office/officeart/2005/8/layout/default"/>
    <dgm:cxn modelId="{94F07619-8B5B-D946-A2FB-B9C43E5702EC}" type="presParOf" srcId="{9F615957-EBA1-384F-B52D-472981242032}" destId="{0160CAAB-63C8-3943-AAE5-7BBF520996BD}" srcOrd="6" destOrd="0" presId="urn:microsoft.com/office/officeart/2005/8/layout/default"/>
    <dgm:cxn modelId="{9F7AB291-E873-6A45-BD22-5560A8774FB0}" type="presParOf" srcId="{9F615957-EBA1-384F-B52D-472981242032}" destId="{4E2E2F52-BE48-A848-A811-BCB8BD8321BC}" srcOrd="7" destOrd="0" presId="urn:microsoft.com/office/officeart/2005/8/layout/default"/>
    <dgm:cxn modelId="{083ECE0A-6A70-014A-8C1B-70B86A53D66F}" type="presParOf" srcId="{9F615957-EBA1-384F-B52D-472981242032}" destId="{00728180-A36F-BA42-8E52-BD75A2DED5E5}" srcOrd="8" destOrd="0" presId="urn:microsoft.com/office/officeart/2005/8/layout/default"/>
    <dgm:cxn modelId="{3E7C4404-76E0-974B-8DDC-8F8925600027}" type="presParOf" srcId="{9F615957-EBA1-384F-B52D-472981242032}" destId="{F6B7E34D-99F4-C340-824E-5EF76A29F835}" srcOrd="9" destOrd="0" presId="urn:microsoft.com/office/officeart/2005/8/layout/default"/>
    <dgm:cxn modelId="{AB3FF0E1-1B3C-0945-ACD8-191D1A8CAFFF}" type="presParOf" srcId="{9F615957-EBA1-384F-B52D-472981242032}" destId="{9CD00AEA-45EF-3A46-8CFE-A78D09951F21}" srcOrd="10" destOrd="0" presId="urn:microsoft.com/office/officeart/2005/8/layout/default"/>
    <dgm:cxn modelId="{9A8515C6-F4EB-5243-A83D-941CCC2C5AE1}" type="presParOf" srcId="{9F615957-EBA1-384F-B52D-472981242032}" destId="{768631D5-0B21-784E-9DAC-B4C271584DA5}" srcOrd="11" destOrd="0" presId="urn:microsoft.com/office/officeart/2005/8/layout/default"/>
    <dgm:cxn modelId="{0A2FB91F-924B-5D4B-B5A3-7BF17AFD689A}" type="presParOf" srcId="{9F615957-EBA1-384F-B52D-472981242032}" destId="{D211B076-74D9-754B-A734-B3584AEF3CA3}" srcOrd="12" destOrd="0" presId="urn:microsoft.com/office/officeart/2005/8/layout/default"/>
    <dgm:cxn modelId="{D377EB74-1C2A-B945-AB0E-2258DF3D9A45}" type="presParOf" srcId="{9F615957-EBA1-384F-B52D-472981242032}" destId="{2B299313-F55F-AF40-9145-259E720FD4AB}" srcOrd="13" destOrd="0" presId="urn:microsoft.com/office/officeart/2005/8/layout/default"/>
    <dgm:cxn modelId="{795563D2-9E47-A74D-8D51-890C08140B8C}" type="presParOf" srcId="{9F615957-EBA1-384F-B52D-472981242032}" destId="{75740FD5-A55B-2A47-A70B-271D36ACEB02}" srcOrd="14" destOrd="0" presId="urn:microsoft.com/office/officeart/2005/8/layout/default"/>
    <dgm:cxn modelId="{992E00BB-4CD5-4548-BDD1-CC653EC158ED}" type="presParOf" srcId="{9F615957-EBA1-384F-B52D-472981242032}" destId="{BB5DEE79-AAEB-A748-B456-6F1CA94D1405}" srcOrd="15" destOrd="0" presId="urn:microsoft.com/office/officeart/2005/8/layout/default"/>
    <dgm:cxn modelId="{39169C97-3958-7A44-B9AF-61CF1D976E76}" type="presParOf" srcId="{9F615957-EBA1-384F-B52D-472981242032}" destId="{9DFBA512-470F-1A43-80D2-0207322ABB6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CA47E8-8C44-41D4-AE99-E07D288D95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F2B932D-67CA-4800-8D1A-E02EE28A8C61}">
      <dgm:prSet/>
      <dgm:spPr/>
      <dgm:t>
        <a:bodyPr/>
        <a:lstStyle/>
        <a:p>
          <a:r>
            <a:rPr lang="tr-TR"/>
            <a:t>Vücudun içerisinde nanopartiküllerin davranışları pek çok faktör tarafından değiştirilebilir:</a:t>
          </a:r>
          <a:endParaRPr lang="en-US"/>
        </a:p>
      </dgm:t>
    </dgm:pt>
    <dgm:pt modelId="{E7006C96-62B0-4961-9C62-0127324DE5A8}" type="parTrans" cxnId="{D239E36B-C491-46C2-BCC1-B5D11D8CE81B}">
      <dgm:prSet/>
      <dgm:spPr/>
      <dgm:t>
        <a:bodyPr/>
        <a:lstStyle/>
        <a:p>
          <a:endParaRPr lang="en-US"/>
        </a:p>
      </dgm:t>
    </dgm:pt>
    <dgm:pt modelId="{7BF99494-C127-4D19-AB77-53B65A8CED3E}" type="sibTrans" cxnId="{D239E36B-C491-46C2-BCC1-B5D11D8CE81B}">
      <dgm:prSet/>
      <dgm:spPr/>
      <dgm:t>
        <a:bodyPr/>
        <a:lstStyle/>
        <a:p>
          <a:endParaRPr lang="en-US"/>
        </a:p>
      </dgm:t>
    </dgm:pt>
    <dgm:pt modelId="{621183B1-B8B7-4A8A-82C6-000721101B75}">
      <dgm:prSet/>
      <dgm:spPr/>
      <dgm:t>
        <a:bodyPr/>
        <a:lstStyle/>
        <a:p>
          <a:r>
            <a:rPr lang="tr-TR"/>
            <a:t>Hidrofilik ve hidrofobik etkileşimler</a:t>
          </a:r>
          <a:endParaRPr lang="en-US"/>
        </a:p>
      </dgm:t>
    </dgm:pt>
    <dgm:pt modelId="{33E75D85-5B69-4A52-90CB-485B42A79ACA}" type="parTrans" cxnId="{8192D7FF-EC91-4C9C-BF9C-B23328F1A236}">
      <dgm:prSet/>
      <dgm:spPr/>
      <dgm:t>
        <a:bodyPr/>
        <a:lstStyle/>
        <a:p>
          <a:endParaRPr lang="en-US"/>
        </a:p>
      </dgm:t>
    </dgm:pt>
    <dgm:pt modelId="{B11CA952-5A53-46C5-8F90-8B5651663C79}" type="sibTrans" cxnId="{8192D7FF-EC91-4C9C-BF9C-B23328F1A236}">
      <dgm:prSet/>
      <dgm:spPr/>
      <dgm:t>
        <a:bodyPr/>
        <a:lstStyle/>
        <a:p>
          <a:endParaRPr lang="en-US"/>
        </a:p>
      </dgm:t>
    </dgm:pt>
    <dgm:pt modelId="{18BE2BBD-FC48-4D70-8A47-04BC6252E1E5}">
      <dgm:prSet/>
      <dgm:spPr/>
      <dgm:t>
        <a:bodyPr/>
        <a:lstStyle/>
        <a:p>
          <a:r>
            <a:rPr lang="tr-TR"/>
            <a:t>Enzimatik reaksiyonlar</a:t>
          </a:r>
          <a:endParaRPr lang="en-US"/>
        </a:p>
      </dgm:t>
    </dgm:pt>
    <dgm:pt modelId="{67EDB864-7350-4BFA-BC08-956B137C60E8}" type="parTrans" cxnId="{811F133B-77E7-400C-9A5C-8C25144618F5}">
      <dgm:prSet/>
      <dgm:spPr/>
      <dgm:t>
        <a:bodyPr/>
        <a:lstStyle/>
        <a:p>
          <a:endParaRPr lang="en-US"/>
        </a:p>
      </dgm:t>
    </dgm:pt>
    <dgm:pt modelId="{9164A41E-6F03-4AD9-A267-78FAF0B49587}" type="sibTrans" cxnId="{811F133B-77E7-400C-9A5C-8C25144618F5}">
      <dgm:prSet/>
      <dgm:spPr/>
      <dgm:t>
        <a:bodyPr/>
        <a:lstStyle/>
        <a:p>
          <a:endParaRPr lang="en-US"/>
        </a:p>
      </dgm:t>
    </dgm:pt>
    <dgm:pt modelId="{05B58E14-2EDC-4401-BE7A-F11E74A872F1}">
      <dgm:prSet/>
      <dgm:spPr/>
      <dgm:t>
        <a:bodyPr/>
        <a:lstStyle/>
        <a:p>
          <a:r>
            <a:rPr lang="tr-TR"/>
            <a:t>pH</a:t>
          </a:r>
          <a:endParaRPr lang="en-US"/>
        </a:p>
      </dgm:t>
    </dgm:pt>
    <dgm:pt modelId="{34BCBE88-2DE8-4AB9-862F-94CC67312B10}" type="parTrans" cxnId="{9B902B6E-4477-4426-B82E-3D317EACC7CD}">
      <dgm:prSet/>
      <dgm:spPr/>
      <dgm:t>
        <a:bodyPr/>
        <a:lstStyle/>
        <a:p>
          <a:endParaRPr lang="en-US"/>
        </a:p>
      </dgm:t>
    </dgm:pt>
    <dgm:pt modelId="{9768693B-F799-49C0-90CC-D0AB0847A584}" type="sibTrans" cxnId="{9B902B6E-4477-4426-B82E-3D317EACC7CD}">
      <dgm:prSet/>
      <dgm:spPr/>
      <dgm:t>
        <a:bodyPr/>
        <a:lstStyle/>
        <a:p>
          <a:endParaRPr lang="en-US"/>
        </a:p>
      </dgm:t>
    </dgm:pt>
    <dgm:pt modelId="{E215E946-8EA4-4330-9926-106103B53CCE}">
      <dgm:prSet/>
      <dgm:spPr/>
      <dgm:t>
        <a:bodyPr/>
        <a:lstStyle/>
        <a:p>
          <a:r>
            <a:rPr lang="tr-TR"/>
            <a:t>Sıcaklık</a:t>
          </a:r>
          <a:endParaRPr lang="en-US"/>
        </a:p>
      </dgm:t>
    </dgm:pt>
    <dgm:pt modelId="{0AD7BF0F-7AB5-4BBA-8E0B-FFC430435A7A}" type="parTrans" cxnId="{2CFE6761-F76F-4990-A52F-6EE20DC77809}">
      <dgm:prSet/>
      <dgm:spPr/>
      <dgm:t>
        <a:bodyPr/>
        <a:lstStyle/>
        <a:p>
          <a:endParaRPr lang="en-US"/>
        </a:p>
      </dgm:t>
    </dgm:pt>
    <dgm:pt modelId="{9175F7A7-A114-4D5A-912B-878B800968FE}" type="sibTrans" cxnId="{2CFE6761-F76F-4990-A52F-6EE20DC77809}">
      <dgm:prSet/>
      <dgm:spPr/>
      <dgm:t>
        <a:bodyPr/>
        <a:lstStyle/>
        <a:p>
          <a:endParaRPr lang="en-US"/>
        </a:p>
      </dgm:t>
    </dgm:pt>
    <dgm:pt modelId="{EB7B2D43-035B-4485-99A3-13C98D6FC0C4}">
      <dgm:prSet/>
      <dgm:spPr/>
      <dgm:t>
        <a:bodyPr/>
        <a:lstStyle/>
        <a:p>
          <a:r>
            <a:rPr lang="tr-TR"/>
            <a:t>Dış etkenler (manyetik alan, ultrason, ışık vs.)</a:t>
          </a:r>
          <a:endParaRPr lang="en-US"/>
        </a:p>
      </dgm:t>
    </dgm:pt>
    <dgm:pt modelId="{1230352E-AF0E-4573-984B-29B15851A920}" type="parTrans" cxnId="{8651E438-9E6E-4629-A974-14C88E64D07D}">
      <dgm:prSet/>
      <dgm:spPr/>
      <dgm:t>
        <a:bodyPr/>
        <a:lstStyle/>
        <a:p>
          <a:endParaRPr lang="en-US"/>
        </a:p>
      </dgm:t>
    </dgm:pt>
    <dgm:pt modelId="{9A1D2A69-3A18-4057-95AA-4A304EA9CEC1}" type="sibTrans" cxnId="{8651E438-9E6E-4629-A974-14C88E64D07D}">
      <dgm:prSet/>
      <dgm:spPr/>
      <dgm:t>
        <a:bodyPr/>
        <a:lstStyle/>
        <a:p>
          <a:endParaRPr lang="en-US"/>
        </a:p>
      </dgm:t>
    </dgm:pt>
    <dgm:pt modelId="{8262AE26-0DF8-49F1-A438-AB07763694C9}" type="pres">
      <dgm:prSet presAssocID="{FDCA47E8-8C44-41D4-AE99-E07D288D95AB}" presName="root" presStyleCnt="0">
        <dgm:presLayoutVars>
          <dgm:dir/>
          <dgm:resizeHandles val="exact"/>
        </dgm:presLayoutVars>
      </dgm:prSet>
      <dgm:spPr/>
    </dgm:pt>
    <dgm:pt modelId="{FFF63C3A-9205-42A6-89FA-742361B3C05E}" type="pres">
      <dgm:prSet presAssocID="{8F2B932D-67CA-4800-8D1A-E02EE28A8C61}" presName="compNode" presStyleCnt="0"/>
      <dgm:spPr/>
    </dgm:pt>
    <dgm:pt modelId="{AB597139-C50E-40A2-8ECC-32569E175D12}" type="pres">
      <dgm:prSet presAssocID="{8F2B932D-67CA-4800-8D1A-E02EE28A8C61}" presName="bgRect" presStyleLbl="bgShp" presStyleIdx="0" presStyleCnt="6"/>
      <dgm:spPr/>
    </dgm:pt>
    <dgm:pt modelId="{A60AFD90-D437-43D9-8194-D6D9B79608EA}" type="pres">
      <dgm:prSet presAssocID="{8F2B932D-67CA-4800-8D1A-E02EE28A8C6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AB4ADCB-9CF2-42FA-804C-55055AEBE475}" type="pres">
      <dgm:prSet presAssocID="{8F2B932D-67CA-4800-8D1A-E02EE28A8C61}" presName="spaceRect" presStyleCnt="0"/>
      <dgm:spPr/>
    </dgm:pt>
    <dgm:pt modelId="{99A1699A-39E4-4243-8915-70F4C5E78E9D}" type="pres">
      <dgm:prSet presAssocID="{8F2B932D-67CA-4800-8D1A-E02EE28A8C61}" presName="parTx" presStyleLbl="revTx" presStyleIdx="0" presStyleCnt="6">
        <dgm:presLayoutVars>
          <dgm:chMax val="0"/>
          <dgm:chPref val="0"/>
        </dgm:presLayoutVars>
      </dgm:prSet>
      <dgm:spPr/>
    </dgm:pt>
    <dgm:pt modelId="{3AE7D944-8C49-48E0-9CBE-5707271A3B81}" type="pres">
      <dgm:prSet presAssocID="{7BF99494-C127-4D19-AB77-53B65A8CED3E}" presName="sibTrans" presStyleCnt="0"/>
      <dgm:spPr/>
    </dgm:pt>
    <dgm:pt modelId="{57271225-C0E4-4DC2-810D-D73E9AEBAEDD}" type="pres">
      <dgm:prSet presAssocID="{621183B1-B8B7-4A8A-82C6-000721101B75}" presName="compNode" presStyleCnt="0"/>
      <dgm:spPr/>
    </dgm:pt>
    <dgm:pt modelId="{8AF62B7E-6DE3-45AB-A163-3CE9210EB43D}" type="pres">
      <dgm:prSet presAssocID="{621183B1-B8B7-4A8A-82C6-000721101B75}" presName="bgRect" presStyleLbl="bgShp" presStyleIdx="1" presStyleCnt="6"/>
      <dgm:spPr/>
    </dgm:pt>
    <dgm:pt modelId="{C440B500-0BBB-4768-88D0-F35415684615}" type="pres">
      <dgm:prSet presAssocID="{621183B1-B8B7-4A8A-82C6-000721101B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9597B84F-7FB7-48E3-8950-7E6C74F7383E}" type="pres">
      <dgm:prSet presAssocID="{621183B1-B8B7-4A8A-82C6-000721101B75}" presName="spaceRect" presStyleCnt="0"/>
      <dgm:spPr/>
    </dgm:pt>
    <dgm:pt modelId="{60A7F1FB-36A3-46F8-A833-2B743CF119D3}" type="pres">
      <dgm:prSet presAssocID="{621183B1-B8B7-4A8A-82C6-000721101B75}" presName="parTx" presStyleLbl="revTx" presStyleIdx="1" presStyleCnt="6">
        <dgm:presLayoutVars>
          <dgm:chMax val="0"/>
          <dgm:chPref val="0"/>
        </dgm:presLayoutVars>
      </dgm:prSet>
      <dgm:spPr/>
    </dgm:pt>
    <dgm:pt modelId="{D345AA45-BE8E-47C5-B312-2C4501DEBDE7}" type="pres">
      <dgm:prSet presAssocID="{B11CA952-5A53-46C5-8F90-8B5651663C79}" presName="sibTrans" presStyleCnt="0"/>
      <dgm:spPr/>
    </dgm:pt>
    <dgm:pt modelId="{0181B977-7765-4443-8341-83A5C4F96E8B}" type="pres">
      <dgm:prSet presAssocID="{18BE2BBD-FC48-4D70-8A47-04BC6252E1E5}" presName="compNode" presStyleCnt="0"/>
      <dgm:spPr/>
    </dgm:pt>
    <dgm:pt modelId="{0F67FFEA-49C5-4A36-9B85-1B82911F787C}" type="pres">
      <dgm:prSet presAssocID="{18BE2BBD-FC48-4D70-8A47-04BC6252E1E5}" presName="bgRect" presStyleLbl="bgShp" presStyleIdx="2" presStyleCnt="6"/>
      <dgm:spPr/>
    </dgm:pt>
    <dgm:pt modelId="{98F3C837-9968-4933-8858-86ED545810FC}" type="pres">
      <dgm:prSet presAssocID="{18BE2BBD-FC48-4D70-8A47-04BC6252E1E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CD3FF290-0B1E-491C-9E86-6B9720C353F3}" type="pres">
      <dgm:prSet presAssocID="{18BE2BBD-FC48-4D70-8A47-04BC6252E1E5}" presName="spaceRect" presStyleCnt="0"/>
      <dgm:spPr/>
    </dgm:pt>
    <dgm:pt modelId="{A8135BFF-760A-441B-8064-BE258287E538}" type="pres">
      <dgm:prSet presAssocID="{18BE2BBD-FC48-4D70-8A47-04BC6252E1E5}" presName="parTx" presStyleLbl="revTx" presStyleIdx="2" presStyleCnt="6">
        <dgm:presLayoutVars>
          <dgm:chMax val="0"/>
          <dgm:chPref val="0"/>
        </dgm:presLayoutVars>
      </dgm:prSet>
      <dgm:spPr/>
    </dgm:pt>
    <dgm:pt modelId="{69F72614-22E0-4590-94D5-767C346CD19C}" type="pres">
      <dgm:prSet presAssocID="{9164A41E-6F03-4AD9-A267-78FAF0B49587}" presName="sibTrans" presStyleCnt="0"/>
      <dgm:spPr/>
    </dgm:pt>
    <dgm:pt modelId="{2D5FFC69-DE03-4E52-88E8-3A6C90DCE813}" type="pres">
      <dgm:prSet presAssocID="{05B58E14-2EDC-4401-BE7A-F11E74A872F1}" presName="compNode" presStyleCnt="0"/>
      <dgm:spPr/>
    </dgm:pt>
    <dgm:pt modelId="{B2DF0B2C-7D66-4BBE-AB9E-2734E8F022CB}" type="pres">
      <dgm:prSet presAssocID="{05B58E14-2EDC-4401-BE7A-F11E74A872F1}" presName="bgRect" presStyleLbl="bgShp" presStyleIdx="3" presStyleCnt="6"/>
      <dgm:spPr/>
    </dgm:pt>
    <dgm:pt modelId="{CD5CEEBD-F5E7-4D94-8630-ACED33FCB816}" type="pres">
      <dgm:prSet presAssocID="{05B58E14-2EDC-4401-BE7A-F11E74A872F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FBD4634D-7170-4CDA-B9B8-6088420B5218}" type="pres">
      <dgm:prSet presAssocID="{05B58E14-2EDC-4401-BE7A-F11E74A872F1}" presName="spaceRect" presStyleCnt="0"/>
      <dgm:spPr/>
    </dgm:pt>
    <dgm:pt modelId="{8485795B-98B6-4F21-9D5D-A392E7D715BB}" type="pres">
      <dgm:prSet presAssocID="{05B58E14-2EDC-4401-BE7A-F11E74A872F1}" presName="parTx" presStyleLbl="revTx" presStyleIdx="3" presStyleCnt="6">
        <dgm:presLayoutVars>
          <dgm:chMax val="0"/>
          <dgm:chPref val="0"/>
        </dgm:presLayoutVars>
      </dgm:prSet>
      <dgm:spPr/>
    </dgm:pt>
    <dgm:pt modelId="{E9B0FB18-8E66-4142-B2FC-B70419354655}" type="pres">
      <dgm:prSet presAssocID="{9768693B-F799-49C0-90CC-D0AB0847A584}" presName="sibTrans" presStyleCnt="0"/>
      <dgm:spPr/>
    </dgm:pt>
    <dgm:pt modelId="{40D1CDBF-3C3F-47AC-85D1-2FD355CA8DD0}" type="pres">
      <dgm:prSet presAssocID="{E215E946-8EA4-4330-9926-106103B53CCE}" presName="compNode" presStyleCnt="0"/>
      <dgm:spPr/>
    </dgm:pt>
    <dgm:pt modelId="{D5B9999D-1CA8-4F69-AC4A-A5059B2702BB}" type="pres">
      <dgm:prSet presAssocID="{E215E946-8EA4-4330-9926-106103B53CCE}" presName="bgRect" presStyleLbl="bgShp" presStyleIdx="4" presStyleCnt="6"/>
      <dgm:spPr/>
    </dgm:pt>
    <dgm:pt modelId="{E45EA7EC-2B80-4E8D-A5ED-AB1D44EF8F7B}" type="pres">
      <dgm:prSet presAssocID="{E215E946-8EA4-4330-9926-106103B53CC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C541F7A0-DCFA-444A-BB4E-A27381F68E22}" type="pres">
      <dgm:prSet presAssocID="{E215E946-8EA4-4330-9926-106103B53CCE}" presName="spaceRect" presStyleCnt="0"/>
      <dgm:spPr/>
    </dgm:pt>
    <dgm:pt modelId="{50EA9F5D-285F-4D31-A932-98CB7EC52F02}" type="pres">
      <dgm:prSet presAssocID="{E215E946-8EA4-4330-9926-106103B53CCE}" presName="parTx" presStyleLbl="revTx" presStyleIdx="4" presStyleCnt="6">
        <dgm:presLayoutVars>
          <dgm:chMax val="0"/>
          <dgm:chPref val="0"/>
        </dgm:presLayoutVars>
      </dgm:prSet>
      <dgm:spPr/>
    </dgm:pt>
    <dgm:pt modelId="{E99234A3-778B-4E2C-9353-5C4EB394DAF6}" type="pres">
      <dgm:prSet presAssocID="{9175F7A7-A114-4D5A-912B-878B800968FE}" presName="sibTrans" presStyleCnt="0"/>
      <dgm:spPr/>
    </dgm:pt>
    <dgm:pt modelId="{DB287820-B4E3-465C-88F0-3EE2F3A7427B}" type="pres">
      <dgm:prSet presAssocID="{EB7B2D43-035B-4485-99A3-13C98D6FC0C4}" presName="compNode" presStyleCnt="0"/>
      <dgm:spPr/>
    </dgm:pt>
    <dgm:pt modelId="{FD7C47F9-0521-4262-B084-F3B7361225F4}" type="pres">
      <dgm:prSet presAssocID="{EB7B2D43-035B-4485-99A3-13C98D6FC0C4}" presName="bgRect" presStyleLbl="bgShp" presStyleIdx="5" presStyleCnt="6"/>
      <dgm:spPr/>
    </dgm:pt>
    <dgm:pt modelId="{8B5B5606-FCA2-4CB3-8EC5-CB3FF13E1066}" type="pres">
      <dgm:prSet presAssocID="{EB7B2D43-035B-4485-99A3-13C98D6FC0C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CFECB9B-0327-4728-9209-138C6AADE3AF}" type="pres">
      <dgm:prSet presAssocID="{EB7B2D43-035B-4485-99A3-13C98D6FC0C4}" presName="spaceRect" presStyleCnt="0"/>
      <dgm:spPr/>
    </dgm:pt>
    <dgm:pt modelId="{93F939A6-4B43-4A34-989D-EFF2CEDA3BBE}" type="pres">
      <dgm:prSet presAssocID="{EB7B2D43-035B-4485-99A3-13C98D6FC0C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E4D7203-628C-450E-AB2B-ED85734F125D}" type="presOf" srcId="{18BE2BBD-FC48-4D70-8A47-04BC6252E1E5}" destId="{A8135BFF-760A-441B-8064-BE258287E538}" srcOrd="0" destOrd="0" presId="urn:microsoft.com/office/officeart/2018/2/layout/IconVerticalSolidList"/>
    <dgm:cxn modelId="{8651E438-9E6E-4629-A974-14C88E64D07D}" srcId="{FDCA47E8-8C44-41D4-AE99-E07D288D95AB}" destId="{EB7B2D43-035B-4485-99A3-13C98D6FC0C4}" srcOrd="5" destOrd="0" parTransId="{1230352E-AF0E-4573-984B-29B15851A920}" sibTransId="{9A1D2A69-3A18-4057-95AA-4A304EA9CEC1}"/>
    <dgm:cxn modelId="{811F133B-77E7-400C-9A5C-8C25144618F5}" srcId="{FDCA47E8-8C44-41D4-AE99-E07D288D95AB}" destId="{18BE2BBD-FC48-4D70-8A47-04BC6252E1E5}" srcOrd="2" destOrd="0" parTransId="{67EDB864-7350-4BFA-BC08-956B137C60E8}" sibTransId="{9164A41E-6F03-4AD9-A267-78FAF0B49587}"/>
    <dgm:cxn modelId="{6F15EF4C-BBBA-4BBE-A8B4-B8825502DA39}" type="presOf" srcId="{FDCA47E8-8C44-41D4-AE99-E07D288D95AB}" destId="{8262AE26-0DF8-49F1-A438-AB07763694C9}" srcOrd="0" destOrd="0" presId="urn:microsoft.com/office/officeart/2018/2/layout/IconVerticalSolidList"/>
    <dgm:cxn modelId="{7020CB5E-C1EF-4E31-8111-6A03EDA45670}" type="presOf" srcId="{8F2B932D-67CA-4800-8D1A-E02EE28A8C61}" destId="{99A1699A-39E4-4243-8915-70F4C5E78E9D}" srcOrd="0" destOrd="0" presId="urn:microsoft.com/office/officeart/2018/2/layout/IconVerticalSolidList"/>
    <dgm:cxn modelId="{2CFE6761-F76F-4990-A52F-6EE20DC77809}" srcId="{FDCA47E8-8C44-41D4-AE99-E07D288D95AB}" destId="{E215E946-8EA4-4330-9926-106103B53CCE}" srcOrd="4" destOrd="0" parTransId="{0AD7BF0F-7AB5-4BBA-8E0B-FFC430435A7A}" sibTransId="{9175F7A7-A114-4D5A-912B-878B800968FE}"/>
    <dgm:cxn modelId="{D239E36B-C491-46C2-BCC1-B5D11D8CE81B}" srcId="{FDCA47E8-8C44-41D4-AE99-E07D288D95AB}" destId="{8F2B932D-67CA-4800-8D1A-E02EE28A8C61}" srcOrd="0" destOrd="0" parTransId="{E7006C96-62B0-4961-9C62-0127324DE5A8}" sibTransId="{7BF99494-C127-4D19-AB77-53B65A8CED3E}"/>
    <dgm:cxn modelId="{9B902B6E-4477-4426-B82E-3D317EACC7CD}" srcId="{FDCA47E8-8C44-41D4-AE99-E07D288D95AB}" destId="{05B58E14-2EDC-4401-BE7A-F11E74A872F1}" srcOrd="3" destOrd="0" parTransId="{34BCBE88-2DE8-4AB9-862F-94CC67312B10}" sibTransId="{9768693B-F799-49C0-90CC-D0AB0847A584}"/>
    <dgm:cxn modelId="{5A7F7D89-011A-4B6A-81B8-E59E0A5E90B8}" type="presOf" srcId="{621183B1-B8B7-4A8A-82C6-000721101B75}" destId="{60A7F1FB-36A3-46F8-A833-2B743CF119D3}" srcOrd="0" destOrd="0" presId="urn:microsoft.com/office/officeart/2018/2/layout/IconVerticalSolidList"/>
    <dgm:cxn modelId="{63B37FAA-13E8-4457-876E-5A2A2A4D6707}" type="presOf" srcId="{05B58E14-2EDC-4401-BE7A-F11E74A872F1}" destId="{8485795B-98B6-4F21-9D5D-A392E7D715BB}" srcOrd="0" destOrd="0" presId="urn:microsoft.com/office/officeart/2018/2/layout/IconVerticalSolidList"/>
    <dgm:cxn modelId="{3E7F80CD-51AE-4E06-B9F9-FA6B3541AF4C}" type="presOf" srcId="{EB7B2D43-035B-4485-99A3-13C98D6FC0C4}" destId="{93F939A6-4B43-4A34-989D-EFF2CEDA3BBE}" srcOrd="0" destOrd="0" presId="urn:microsoft.com/office/officeart/2018/2/layout/IconVerticalSolidList"/>
    <dgm:cxn modelId="{31BBB6FA-3B30-4BDA-9E39-471DEC9F6F03}" type="presOf" srcId="{E215E946-8EA4-4330-9926-106103B53CCE}" destId="{50EA9F5D-285F-4D31-A932-98CB7EC52F02}" srcOrd="0" destOrd="0" presId="urn:microsoft.com/office/officeart/2018/2/layout/IconVerticalSolidList"/>
    <dgm:cxn modelId="{8192D7FF-EC91-4C9C-BF9C-B23328F1A236}" srcId="{FDCA47E8-8C44-41D4-AE99-E07D288D95AB}" destId="{621183B1-B8B7-4A8A-82C6-000721101B75}" srcOrd="1" destOrd="0" parTransId="{33E75D85-5B69-4A52-90CB-485B42A79ACA}" sibTransId="{B11CA952-5A53-46C5-8F90-8B5651663C79}"/>
    <dgm:cxn modelId="{9044C47F-0022-4557-828A-319580C65796}" type="presParOf" srcId="{8262AE26-0DF8-49F1-A438-AB07763694C9}" destId="{FFF63C3A-9205-42A6-89FA-742361B3C05E}" srcOrd="0" destOrd="0" presId="urn:microsoft.com/office/officeart/2018/2/layout/IconVerticalSolidList"/>
    <dgm:cxn modelId="{61C6B82F-4954-40EB-84A2-C7676F245174}" type="presParOf" srcId="{FFF63C3A-9205-42A6-89FA-742361B3C05E}" destId="{AB597139-C50E-40A2-8ECC-32569E175D12}" srcOrd="0" destOrd="0" presId="urn:microsoft.com/office/officeart/2018/2/layout/IconVerticalSolidList"/>
    <dgm:cxn modelId="{60CAF922-6610-4200-B69B-EA4374005EF2}" type="presParOf" srcId="{FFF63C3A-9205-42A6-89FA-742361B3C05E}" destId="{A60AFD90-D437-43D9-8194-D6D9B79608EA}" srcOrd="1" destOrd="0" presId="urn:microsoft.com/office/officeart/2018/2/layout/IconVerticalSolidList"/>
    <dgm:cxn modelId="{14464448-91FA-4987-9C5B-599436E1FD45}" type="presParOf" srcId="{FFF63C3A-9205-42A6-89FA-742361B3C05E}" destId="{FAB4ADCB-9CF2-42FA-804C-55055AEBE475}" srcOrd="2" destOrd="0" presId="urn:microsoft.com/office/officeart/2018/2/layout/IconVerticalSolidList"/>
    <dgm:cxn modelId="{B17586AB-B71B-4925-8890-C0ACEE4AB66F}" type="presParOf" srcId="{FFF63C3A-9205-42A6-89FA-742361B3C05E}" destId="{99A1699A-39E4-4243-8915-70F4C5E78E9D}" srcOrd="3" destOrd="0" presId="urn:microsoft.com/office/officeart/2018/2/layout/IconVerticalSolidList"/>
    <dgm:cxn modelId="{46C4A75A-064D-4461-9A9E-D48D77C8E9E4}" type="presParOf" srcId="{8262AE26-0DF8-49F1-A438-AB07763694C9}" destId="{3AE7D944-8C49-48E0-9CBE-5707271A3B81}" srcOrd="1" destOrd="0" presId="urn:microsoft.com/office/officeart/2018/2/layout/IconVerticalSolidList"/>
    <dgm:cxn modelId="{49BA11CE-F40B-4F5D-8A6F-0275DCCA1CE0}" type="presParOf" srcId="{8262AE26-0DF8-49F1-A438-AB07763694C9}" destId="{57271225-C0E4-4DC2-810D-D73E9AEBAEDD}" srcOrd="2" destOrd="0" presId="urn:microsoft.com/office/officeart/2018/2/layout/IconVerticalSolidList"/>
    <dgm:cxn modelId="{5197304E-3D08-45D9-9475-DA3387113440}" type="presParOf" srcId="{57271225-C0E4-4DC2-810D-D73E9AEBAEDD}" destId="{8AF62B7E-6DE3-45AB-A163-3CE9210EB43D}" srcOrd="0" destOrd="0" presId="urn:microsoft.com/office/officeart/2018/2/layout/IconVerticalSolidList"/>
    <dgm:cxn modelId="{F92D7559-6F46-45F0-AFE7-E4E49B02CBAF}" type="presParOf" srcId="{57271225-C0E4-4DC2-810D-D73E9AEBAEDD}" destId="{C440B500-0BBB-4768-88D0-F35415684615}" srcOrd="1" destOrd="0" presId="urn:microsoft.com/office/officeart/2018/2/layout/IconVerticalSolidList"/>
    <dgm:cxn modelId="{2455F6B1-959D-498E-9037-42B9E245D1F4}" type="presParOf" srcId="{57271225-C0E4-4DC2-810D-D73E9AEBAEDD}" destId="{9597B84F-7FB7-48E3-8950-7E6C74F7383E}" srcOrd="2" destOrd="0" presId="urn:microsoft.com/office/officeart/2018/2/layout/IconVerticalSolidList"/>
    <dgm:cxn modelId="{19ED4A6A-7237-40B7-B381-846822416264}" type="presParOf" srcId="{57271225-C0E4-4DC2-810D-D73E9AEBAEDD}" destId="{60A7F1FB-36A3-46F8-A833-2B743CF119D3}" srcOrd="3" destOrd="0" presId="urn:microsoft.com/office/officeart/2018/2/layout/IconVerticalSolidList"/>
    <dgm:cxn modelId="{2AE196B6-71A6-4C8E-9928-5D73A2EF8178}" type="presParOf" srcId="{8262AE26-0DF8-49F1-A438-AB07763694C9}" destId="{D345AA45-BE8E-47C5-B312-2C4501DEBDE7}" srcOrd="3" destOrd="0" presId="urn:microsoft.com/office/officeart/2018/2/layout/IconVerticalSolidList"/>
    <dgm:cxn modelId="{0C6C059A-8F7C-46C0-A546-27D1259F9B9C}" type="presParOf" srcId="{8262AE26-0DF8-49F1-A438-AB07763694C9}" destId="{0181B977-7765-4443-8341-83A5C4F96E8B}" srcOrd="4" destOrd="0" presId="urn:microsoft.com/office/officeart/2018/2/layout/IconVerticalSolidList"/>
    <dgm:cxn modelId="{9DC5CEA6-97C3-46B5-8A55-0A4F0B21C2CA}" type="presParOf" srcId="{0181B977-7765-4443-8341-83A5C4F96E8B}" destId="{0F67FFEA-49C5-4A36-9B85-1B82911F787C}" srcOrd="0" destOrd="0" presId="urn:microsoft.com/office/officeart/2018/2/layout/IconVerticalSolidList"/>
    <dgm:cxn modelId="{5D6FDEC7-41B3-4A0B-9C2B-76834C417BFB}" type="presParOf" srcId="{0181B977-7765-4443-8341-83A5C4F96E8B}" destId="{98F3C837-9968-4933-8858-86ED545810FC}" srcOrd="1" destOrd="0" presId="urn:microsoft.com/office/officeart/2018/2/layout/IconVerticalSolidList"/>
    <dgm:cxn modelId="{3A3F1137-1E04-48CC-A88E-71198FFA07CE}" type="presParOf" srcId="{0181B977-7765-4443-8341-83A5C4F96E8B}" destId="{CD3FF290-0B1E-491C-9E86-6B9720C353F3}" srcOrd="2" destOrd="0" presId="urn:microsoft.com/office/officeart/2018/2/layout/IconVerticalSolidList"/>
    <dgm:cxn modelId="{C3EC052A-0913-41AF-B0B5-7FC63AE09FA6}" type="presParOf" srcId="{0181B977-7765-4443-8341-83A5C4F96E8B}" destId="{A8135BFF-760A-441B-8064-BE258287E538}" srcOrd="3" destOrd="0" presId="urn:microsoft.com/office/officeart/2018/2/layout/IconVerticalSolidList"/>
    <dgm:cxn modelId="{AACE053A-0440-4577-8B99-90448F941A7F}" type="presParOf" srcId="{8262AE26-0DF8-49F1-A438-AB07763694C9}" destId="{69F72614-22E0-4590-94D5-767C346CD19C}" srcOrd="5" destOrd="0" presId="urn:microsoft.com/office/officeart/2018/2/layout/IconVerticalSolidList"/>
    <dgm:cxn modelId="{9AA6591A-06CC-45BD-9ED1-4B36801DA3D2}" type="presParOf" srcId="{8262AE26-0DF8-49F1-A438-AB07763694C9}" destId="{2D5FFC69-DE03-4E52-88E8-3A6C90DCE813}" srcOrd="6" destOrd="0" presId="urn:microsoft.com/office/officeart/2018/2/layout/IconVerticalSolidList"/>
    <dgm:cxn modelId="{7F049B3D-EE66-4B6E-9DD5-723BF591FBEB}" type="presParOf" srcId="{2D5FFC69-DE03-4E52-88E8-3A6C90DCE813}" destId="{B2DF0B2C-7D66-4BBE-AB9E-2734E8F022CB}" srcOrd="0" destOrd="0" presId="urn:microsoft.com/office/officeart/2018/2/layout/IconVerticalSolidList"/>
    <dgm:cxn modelId="{37E5A31D-50CF-4568-B5EC-29E68C274457}" type="presParOf" srcId="{2D5FFC69-DE03-4E52-88E8-3A6C90DCE813}" destId="{CD5CEEBD-F5E7-4D94-8630-ACED33FCB816}" srcOrd="1" destOrd="0" presId="urn:microsoft.com/office/officeart/2018/2/layout/IconVerticalSolidList"/>
    <dgm:cxn modelId="{4DBD2908-8B18-4265-8FE5-72272AE2111C}" type="presParOf" srcId="{2D5FFC69-DE03-4E52-88E8-3A6C90DCE813}" destId="{FBD4634D-7170-4CDA-B9B8-6088420B5218}" srcOrd="2" destOrd="0" presId="urn:microsoft.com/office/officeart/2018/2/layout/IconVerticalSolidList"/>
    <dgm:cxn modelId="{75E27D88-73AE-4175-A75C-7066E69D2790}" type="presParOf" srcId="{2D5FFC69-DE03-4E52-88E8-3A6C90DCE813}" destId="{8485795B-98B6-4F21-9D5D-A392E7D715BB}" srcOrd="3" destOrd="0" presId="urn:microsoft.com/office/officeart/2018/2/layout/IconVerticalSolidList"/>
    <dgm:cxn modelId="{17866EC4-C518-4A3F-83AF-F43D28881946}" type="presParOf" srcId="{8262AE26-0DF8-49F1-A438-AB07763694C9}" destId="{E9B0FB18-8E66-4142-B2FC-B70419354655}" srcOrd="7" destOrd="0" presId="urn:microsoft.com/office/officeart/2018/2/layout/IconVerticalSolidList"/>
    <dgm:cxn modelId="{785FA440-1B7D-4D09-8D7D-3392A427B556}" type="presParOf" srcId="{8262AE26-0DF8-49F1-A438-AB07763694C9}" destId="{40D1CDBF-3C3F-47AC-85D1-2FD355CA8DD0}" srcOrd="8" destOrd="0" presId="urn:microsoft.com/office/officeart/2018/2/layout/IconVerticalSolidList"/>
    <dgm:cxn modelId="{BFD36FF2-4F3E-4DCD-9219-C0168D7A2340}" type="presParOf" srcId="{40D1CDBF-3C3F-47AC-85D1-2FD355CA8DD0}" destId="{D5B9999D-1CA8-4F69-AC4A-A5059B2702BB}" srcOrd="0" destOrd="0" presId="urn:microsoft.com/office/officeart/2018/2/layout/IconVerticalSolidList"/>
    <dgm:cxn modelId="{FB748ADB-0034-4E80-9B48-3D114580250A}" type="presParOf" srcId="{40D1CDBF-3C3F-47AC-85D1-2FD355CA8DD0}" destId="{E45EA7EC-2B80-4E8D-A5ED-AB1D44EF8F7B}" srcOrd="1" destOrd="0" presId="urn:microsoft.com/office/officeart/2018/2/layout/IconVerticalSolidList"/>
    <dgm:cxn modelId="{9F9738BC-14C5-48A9-BCCE-20CC2A9A8C76}" type="presParOf" srcId="{40D1CDBF-3C3F-47AC-85D1-2FD355CA8DD0}" destId="{C541F7A0-DCFA-444A-BB4E-A27381F68E22}" srcOrd="2" destOrd="0" presId="urn:microsoft.com/office/officeart/2018/2/layout/IconVerticalSolidList"/>
    <dgm:cxn modelId="{A935E1A3-1FBF-4A42-87A9-6259E97C003D}" type="presParOf" srcId="{40D1CDBF-3C3F-47AC-85D1-2FD355CA8DD0}" destId="{50EA9F5D-285F-4D31-A932-98CB7EC52F02}" srcOrd="3" destOrd="0" presId="urn:microsoft.com/office/officeart/2018/2/layout/IconVerticalSolidList"/>
    <dgm:cxn modelId="{F46FAFAA-AE53-45EB-B630-996FAE12F767}" type="presParOf" srcId="{8262AE26-0DF8-49F1-A438-AB07763694C9}" destId="{E99234A3-778B-4E2C-9353-5C4EB394DAF6}" srcOrd="9" destOrd="0" presId="urn:microsoft.com/office/officeart/2018/2/layout/IconVerticalSolidList"/>
    <dgm:cxn modelId="{F3789586-E8D1-40D7-8D6B-E8C8623122E6}" type="presParOf" srcId="{8262AE26-0DF8-49F1-A438-AB07763694C9}" destId="{DB287820-B4E3-465C-88F0-3EE2F3A7427B}" srcOrd="10" destOrd="0" presId="urn:microsoft.com/office/officeart/2018/2/layout/IconVerticalSolidList"/>
    <dgm:cxn modelId="{9A9C27D6-89D4-4B47-B760-B065A085671F}" type="presParOf" srcId="{DB287820-B4E3-465C-88F0-3EE2F3A7427B}" destId="{FD7C47F9-0521-4262-B084-F3B7361225F4}" srcOrd="0" destOrd="0" presId="urn:microsoft.com/office/officeart/2018/2/layout/IconVerticalSolidList"/>
    <dgm:cxn modelId="{92B6A20C-2B08-4B06-BB18-E282CB03EDED}" type="presParOf" srcId="{DB287820-B4E3-465C-88F0-3EE2F3A7427B}" destId="{8B5B5606-FCA2-4CB3-8EC5-CB3FF13E1066}" srcOrd="1" destOrd="0" presId="urn:microsoft.com/office/officeart/2018/2/layout/IconVerticalSolidList"/>
    <dgm:cxn modelId="{D5140E92-6341-43AD-B040-28BB89A5BD18}" type="presParOf" srcId="{DB287820-B4E3-465C-88F0-3EE2F3A7427B}" destId="{6CFECB9B-0327-4728-9209-138C6AADE3AF}" srcOrd="2" destOrd="0" presId="urn:microsoft.com/office/officeart/2018/2/layout/IconVerticalSolidList"/>
    <dgm:cxn modelId="{22FE15F1-E133-4551-AC4E-3E1493F3EA31}" type="presParOf" srcId="{DB287820-B4E3-465C-88F0-3EE2F3A7427B}" destId="{93F939A6-4B43-4A34-989D-EFF2CEDA3B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6FBD7-98AD-42FD-8B1B-D6498F75248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8FED63D-7C55-473B-9DBE-A9DFC5CAAFB6}">
      <dgm:prSet/>
      <dgm:spPr/>
      <dgm:t>
        <a:bodyPr/>
        <a:lstStyle/>
        <a:p>
          <a:r>
            <a:rPr lang="tr-TR"/>
            <a:t>Nanopartiküller vücut içerisine 4 farklı mekanizma ile girebilir:</a:t>
          </a:r>
          <a:endParaRPr lang="en-US"/>
        </a:p>
      </dgm:t>
    </dgm:pt>
    <dgm:pt modelId="{7B3770A9-1513-4630-B481-DEDEB533F74E}" type="parTrans" cxnId="{7A1FDD35-DCAD-483B-850A-D36BAED5AABE}">
      <dgm:prSet/>
      <dgm:spPr/>
      <dgm:t>
        <a:bodyPr/>
        <a:lstStyle/>
        <a:p>
          <a:endParaRPr lang="en-US"/>
        </a:p>
      </dgm:t>
    </dgm:pt>
    <dgm:pt modelId="{0717419C-464C-4741-9B42-AC648065165C}" type="sibTrans" cxnId="{7A1FDD35-DCAD-483B-850A-D36BAED5AABE}">
      <dgm:prSet/>
      <dgm:spPr/>
      <dgm:t>
        <a:bodyPr/>
        <a:lstStyle/>
        <a:p>
          <a:endParaRPr lang="en-US"/>
        </a:p>
      </dgm:t>
    </dgm:pt>
    <dgm:pt modelId="{348E3CDD-6540-41C7-97E1-9C74A15C8904}">
      <dgm:prSet/>
      <dgm:spPr/>
      <dgm:t>
        <a:bodyPr/>
        <a:lstStyle/>
        <a:p>
          <a:r>
            <a:rPr lang="tr-TR"/>
            <a:t>Pasif difüzyon</a:t>
          </a:r>
          <a:endParaRPr lang="en-US"/>
        </a:p>
      </dgm:t>
    </dgm:pt>
    <dgm:pt modelId="{281C036B-C1C9-4CDC-B785-848D0A834CD2}" type="parTrans" cxnId="{CF6371F6-28D3-482A-BDAC-F0CD15691032}">
      <dgm:prSet/>
      <dgm:spPr/>
      <dgm:t>
        <a:bodyPr/>
        <a:lstStyle/>
        <a:p>
          <a:endParaRPr lang="en-US"/>
        </a:p>
      </dgm:t>
    </dgm:pt>
    <dgm:pt modelId="{A0EF7F5B-70C8-48ED-B539-A9D296A18A1A}" type="sibTrans" cxnId="{CF6371F6-28D3-482A-BDAC-F0CD15691032}">
      <dgm:prSet/>
      <dgm:spPr/>
      <dgm:t>
        <a:bodyPr/>
        <a:lstStyle/>
        <a:p>
          <a:endParaRPr lang="en-US"/>
        </a:p>
      </dgm:t>
    </dgm:pt>
    <dgm:pt modelId="{F84CB468-6265-45F3-A06B-778E8838639D}">
      <dgm:prSet/>
      <dgm:spPr/>
      <dgm:t>
        <a:bodyPr/>
        <a:lstStyle/>
        <a:p>
          <a:r>
            <a:rPr lang="tr-TR"/>
            <a:t>Kolaylaştırılmış difüzyon</a:t>
          </a:r>
          <a:endParaRPr lang="en-US"/>
        </a:p>
      </dgm:t>
    </dgm:pt>
    <dgm:pt modelId="{CED890F3-098F-448E-BB40-EB0F21643645}" type="parTrans" cxnId="{78D0D64B-EEC2-4961-9B62-0A1F6738E325}">
      <dgm:prSet/>
      <dgm:spPr/>
      <dgm:t>
        <a:bodyPr/>
        <a:lstStyle/>
        <a:p>
          <a:endParaRPr lang="en-US"/>
        </a:p>
      </dgm:t>
    </dgm:pt>
    <dgm:pt modelId="{6A88A7E6-5207-4F6F-A539-BF51AE083255}" type="sibTrans" cxnId="{78D0D64B-EEC2-4961-9B62-0A1F6738E325}">
      <dgm:prSet/>
      <dgm:spPr/>
      <dgm:t>
        <a:bodyPr/>
        <a:lstStyle/>
        <a:p>
          <a:endParaRPr lang="en-US"/>
        </a:p>
      </dgm:t>
    </dgm:pt>
    <dgm:pt modelId="{BCEAC3E7-2ECD-44B3-81CA-2A40BCA0714E}">
      <dgm:prSet/>
      <dgm:spPr/>
      <dgm:t>
        <a:bodyPr/>
        <a:lstStyle/>
        <a:p>
          <a:r>
            <a:rPr lang="tr-TR"/>
            <a:t>Aktif taşıma</a:t>
          </a:r>
          <a:endParaRPr lang="en-US"/>
        </a:p>
      </dgm:t>
    </dgm:pt>
    <dgm:pt modelId="{83E3E0E5-0765-4C37-8352-7E41CC9562CF}" type="parTrans" cxnId="{84B84C93-71D9-478E-B24B-53524CA073E5}">
      <dgm:prSet/>
      <dgm:spPr/>
      <dgm:t>
        <a:bodyPr/>
        <a:lstStyle/>
        <a:p>
          <a:endParaRPr lang="en-US"/>
        </a:p>
      </dgm:t>
    </dgm:pt>
    <dgm:pt modelId="{16EF179F-B87A-483E-803B-06FA19E5AAFC}" type="sibTrans" cxnId="{84B84C93-71D9-478E-B24B-53524CA073E5}">
      <dgm:prSet/>
      <dgm:spPr/>
      <dgm:t>
        <a:bodyPr/>
        <a:lstStyle/>
        <a:p>
          <a:endParaRPr lang="en-US"/>
        </a:p>
      </dgm:t>
    </dgm:pt>
    <dgm:pt modelId="{724683F6-8865-41E2-B781-61DDEB88E825}">
      <dgm:prSet/>
      <dgm:spPr/>
      <dgm:t>
        <a:bodyPr/>
        <a:lstStyle/>
        <a:p>
          <a:r>
            <a:rPr lang="tr-TR"/>
            <a:t>Endositoz</a:t>
          </a:r>
          <a:endParaRPr lang="en-US"/>
        </a:p>
      </dgm:t>
    </dgm:pt>
    <dgm:pt modelId="{1E69C14F-0C56-41AC-911E-FEAFD0F7F7F6}" type="parTrans" cxnId="{8BDF626F-809B-4791-84D9-5C4DB6F03246}">
      <dgm:prSet/>
      <dgm:spPr/>
      <dgm:t>
        <a:bodyPr/>
        <a:lstStyle/>
        <a:p>
          <a:endParaRPr lang="en-US"/>
        </a:p>
      </dgm:t>
    </dgm:pt>
    <dgm:pt modelId="{A84734A7-1EE4-4A0D-9403-193FC36457A3}" type="sibTrans" cxnId="{8BDF626F-809B-4791-84D9-5C4DB6F03246}">
      <dgm:prSet/>
      <dgm:spPr/>
      <dgm:t>
        <a:bodyPr/>
        <a:lstStyle/>
        <a:p>
          <a:endParaRPr lang="en-US"/>
        </a:p>
      </dgm:t>
    </dgm:pt>
    <dgm:pt modelId="{2D93178D-7FB6-9243-82E4-05C0D75B0A16}" type="pres">
      <dgm:prSet presAssocID="{09F6FBD7-98AD-42FD-8B1B-D6498F75248A}" presName="linear" presStyleCnt="0">
        <dgm:presLayoutVars>
          <dgm:animLvl val="lvl"/>
          <dgm:resizeHandles val="exact"/>
        </dgm:presLayoutVars>
      </dgm:prSet>
      <dgm:spPr/>
    </dgm:pt>
    <dgm:pt modelId="{3459F35F-620A-E543-93A6-C51140594A05}" type="pres">
      <dgm:prSet presAssocID="{B8FED63D-7C55-473B-9DBE-A9DFC5CAAFB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F15BC9F-B7E9-BD42-B7F3-AFD3B71C48C8}" type="pres">
      <dgm:prSet presAssocID="{B8FED63D-7C55-473B-9DBE-A9DFC5CAAFB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2435707-CCEE-724C-84ED-2A180DA645FD}" type="presOf" srcId="{F84CB468-6265-45F3-A06B-778E8838639D}" destId="{8F15BC9F-B7E9-BD42-B7F3-AFD3B71C48C8}" srcOrd="0" destOrd="1" presId="urn:microsoft.com/office/officeart/2005/8/layout/vList2"/>
    <dgm:cxn modelId="{32D6AC10-D681-BF47-B26C-247DDD3E91A8}" type="presOf" srcId="{348E3CDD-6540-41C7-97E1-9C74A15C8904}" destId="{8F15BC9F-B7E9-BD42-B7F3-AFD3B71C48C8}" srcOrd="0" destOrd="0" presId="urn:microsoft.com/office/officeart/2005/8/layout/vList2"/>
    <dgm:cxn modelId="{7A1FDD35-DCAD-483B-850A-D36BAED5AABE}" srcId="{09F6FBD7-98AD-42FD-8B1B-D6498F75248A}" destId="{B8FED63D-7C55-473B-9DBE-A9DFC5CAAFB6}" srcOrd="0" destOrd="0" parTransId="{7B3770A9-1513-4630-B481-DEDEB533F74E}" sibTransId="{0717419C-464C-4741-9B42-AC648065165C}"/>
    <dgm:cxn modelId="{825DB143-B5A0-BB45-BA01-EB061BF1A734}" type="presOf" srcId="{B8FED63D-7C55-473B-9DBE-A9DFC5CAAFB6}" destId="{3459F35F-620A-E543-93A6-C51140594A05}" srcOrd="0" destOrd="0" presId="urn:microsoft.com/office/officeart/2005/8/layout/vList2"/>
    <dgm:cxn modelId="{AC37D643-39E4-EB48-BFE5-983789523C00}" type="presOf" srcId="{09F6FBD7-98AD-42FD-8B1B-D6498F75248A}" destId="{2D93178D-7FB6-9243-82E4-05C0D75B0A16}" srcOrd="0" destOrd="0" presId="urn:microsoft.com/office/officeart/2005/8/layout/vList2"/>
    <dgm:cxn modelId="{78D0D64B-EEC2-4961-9B62-0A1F6738E325}" srcId="{B8FED63D-7C55-473B-9DBE-A9DFC5CAAFB6}" destId="{F84CB468-6265-45F3-A06B-778E8838639D}" srcOrd="1" destOrd="0" parTransId="{CED890F3-098F-448E-BB40-EB0F21643645}" sibTransId="{6A88A7E6-5207-4F6F-A539-BF51AE083255}"/>
    <dgm:cxn modelId="{C94C4B4F-A93D-E944-8AEE-802EDA0F91B5}" type="presOf" srcId="{BCEAC3E7-2ECD-44B3-81CA-2A40BCA0714E}" destId="{8F15BC9F-B7E9-BD42-B7F3-AFD3B71C48C8}" srcOrd="0" destOrd="2" presId="urn:microsoft.com/office/officeart/2005/8/layout/vList2"/>
    <dgm:cxn modelId="{8BDF626F-809B-4791-84D9-5C4DB6F03246}" srcId="{B8FED63D-7C55-473B-9DBE-A9DFC5CAAFB6}" destId="{724683F6-8865-41E2-B781-61DDEB88E825}" srcOrd="3" destOrd="0" parTransId="{1E69C14F-0C56-41AC-911E-FEAFD0F7F7F6}" sibTransId="{A84734A7-1EE4-4A0D-9403-193FC36457A3}"/>
    <dgm:cxn modelId="{84B84C93-71D9-478E-B24B-53524CA073E5}" srcId="{B8FED63D-7C55-473B-9DBE-A9DFC5CAAFB6}" destId="{BCEAC3E7-2ECD-44B3-81CA-2A40BCA0714E}" srcOrd="2" destOrd="0" parTransId="{83E3E0E5-0765-4C37-8352-7E41CC9562CF}" sibTransId="{16EF179F-B87A-483E-803B-06FA19E5AAFC}"/>
    <dgm:cxn modelId="{5C5126DE-5F02-634B-A0B3-754B56EBE4D7}" type="presOf" srcId="{724683F6-8865-41E2-B781-61DDEB88E825}" destId="{8F15BC9F-B7E9-BD42-B7F3-AFD3B71C48C8}" srcOrd="0" destOrd="3" presId="urn:microsoft.com/office/officeart/2005/8/layout/vList2"/>
    <dgm:cxn modelId="{CF6371F6-28D3-482A-BDAC-F0CD15691032}" srcId="{B8FED63D-7C55-473B-9DBE-A9DFC5CAAFB6}" destId="{348E3CDD-6540-41C7-97E1-9C74A15C8904}" srcOrd="0" destOrd="0" parTransId="{281C036B-C1C9-4CDC-B785-848D0A834CD2}" sibTransId="{A0EF7F5B-70C8-48ED-B539-A9D296A18A1A}"/>
    <dgm:cxn modelId="{62DFAA7B-2C61-7641-9DAE-E70916C5D3B0}" type="presParOf" srcId="{2D93178D-7FB6-9243-82E4-05C0D75B0A16}" destId="{3459F35F-620A-E543-93A6-C51140594A05}" srcOrd="0" destOrd="0" presId="urn:microsoft.com/office/officeart/2005/8/layout/vList2"/>
    <dgm:cxn modelId="{FF9BC3B4-CAD6-DA4E-8280-F19AEDEEB444}" type="presParOf" srcId="{2D93178D-7FB6-9243-82E4-05C0D75B0A16}" destId="{8F15BC9F-B7E9-BD42-B7F3-AFD3B71C48C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2956D4-E83F-42F9-96F9-041296279D1E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56E31239-C162-46CE-AACF-D887A320D5A4}">
      <dgm:prSet/>
      <dgm:spPr/>
      <dgm:t>
        <a:bodyPr/>
        <a:lstStyle/>
        <a:p>
          <a:r>
            <a:rPr lang="tr-TR" dirty="0"/>
            <a:t>Pasif difüzyon </a:t>
          </a:r>
          <a:r>
            <a:rPr lang="tr-TR" dirty="0" err="1"/>
            <a:t>membranda</a:t>
          </a:r>
          <a:r>
            <a:rPr lang="tr-TR" dirty="0"/>
            <a:t> oluşan elektrokimyasal </a:t>
          </a:r>
          <a:r>
            <a:rPr lang="tr-TR" dirty="0" err="1"/>
            <a:t>gradienti</a:t>
          </a:r>
          <a:r>
            <a:rPr lang="tr-TR" dirty="0"/>
            <a:t> veya konsantrasyon </a:t>
          </a:r>
          <a:r>
            <a:rPr lang="tr-TR" dirty="0" err="1"/>
            <a:t>gradienti</a:t>
          </a:r>
          <a:r>
            <a:rPr lang="tr-TR" dirty="0"/>
            <a:t> aracılığıyla gerçekleşir. </a:t>
          </a:r>
          <a:endParaRPr lang="en-US" dirty="0"/>
        </a:p>
      </dgm:t>
    </dgm:pt>
    <dgm:pt modelId="{8D77B73B-440B-4124-9F60-0E04AF5E7789}" type="parTrans" cxnId="{A605C4F8-C12B-4D4D-8C3A-2AA4D2886CCC}">
      <dgm:prSet/>
      <dgm:spPr/>
      <dgm:t>
        <a:bodyPr/>
        <a:lstStyle/>
        <a:p>
          <a:endParaRPr lang="en-US"/>
        </a:p>
      </dgm:t>
    </dgm:pt>
    <dgm:pt modelId="{41A39773-E90C-4C57-BC08-53B2CF9F6949}" type="sibTrans" cxnId="{A605C4F8-C12B-4D4D-8C3A-2AA4D2886CCC}">
      <dgm:prSet/>
      <dgm:spPr/>
      <dgm:t>
        <a:bodyPr/>
        <a:lstStyle/>
        <a:p>
          <a:endParaRPr lang="en-US"/>
        </a:p>
      </dgm:t>
    </dgm:pt>
    <dgm:pt modelId="{A3448765-7648-43A0-9436-4F8BDC8F4156}">
      <dgm:prSet/>
      <dgm:spPr/>
      <dgm:t>
        <a:bodyPr/>
        <a:lstStyle/>
        <a:p>
          <a:r>
            <a:rPr lang="tr-TR" dirty="0"/>
            <a:t>20 </a:t>
          </a:r>
          <a:r>
            <a:rPr lang="tr-TR" dirty="0" err="1"/>
            <a:t>nm</a:t>
          </a:r>
          <a:r>
            <a:rPr lang="tr-TR" dirty="0"/>
            <a:t> çapında pozitif yüklü partiküller hücre </a:t>
          </a:r>
          <a:r>
            <a:rPr lang="tr-TR" dirty="0" err="1"/>
            <a:t>membranından</a:t>
          </a:r>
          <a:r>
            <a:rPr lang="tr-TR" dirty="0"/>
            <a:t> pasif difüzyonla geçebilir. </a:t>
          </a:r>
          <a:endParaRPr lang="en-US" dirty="0"/>
        </a:p>
      </dgm:t>
    </dgm:pt>
    <dgm:pt modelId="{36832B94-0F53-4277-856E-AF55C9DB9963}" type="parTrans" cxnId="{18EF20E5-8F20-4330-82E7-3CF7765627D1}">
      <dgm:prSet/>
      <dgm:spPr/>
      <dgm:t>
        <a:bodyPr/>
        <a:lstStyle/>
        <a:p>
          <a:endParaRPr lang="en-US"/>
        </a:p>
      </dgm:t>
    </dgm:pt>
    <dgm:pt modelId="{AD219819-5A32-4A4B-ACBB-FBF3001FC04D}" type="sibTrans" cxnId="{18EF20E5-8F20-4330-82E7-3CF7765627D1}">
      <dgm:prSet/>
      <dgm:spPr/>
      <dgm:t>
        <a:bodyPr/>
        <a:lstStyle/>
        <a:p>
          <a:endParaRPr lang="en-US"/>
        </a:p>
      </dgm:t>
    </dgm:pt>
    <dgm:pt modelId="{6EA77FA8-C924-5A48-ABC7-741F636213AC}" type="pres">
      <dgm:prSet presAssocID="{A82956D4-E83F-42F9-96F9-041296279D1E}" presName="vert0" presStyleCnt="0">
        <dgm:presLayoutVars>
          <dgm:dir/>
          <dgm:animOne val="branch"/>
          <dgm:animLvl val="lvl"/>
        </dgm:presLayoutVars>
      </dgm:prSet>
      <dgm:spPr/>
    </dgm:pt>
    <dgm:pt modelId="{F9053994-09F9-A846-92AE-C1EA580CF269}" type="pres">
      <dgm:prSet presAssocID="{56E31239-C162-46CE-AACF-D887A320D5A4}" presName="thickLine" presStyleLbl="alignNode1" presStyleIdx="0" presStyleCnt="2"/>
      <dgm:spPr/>
    </dgm:pt>
    <dgm:pt modelId="{A4062969-80C0-F040-9ACC-7397C20BCF45}" type="pres">
      <dgm:prSet presAssocID="{56E31239-C162-46CE-AACF-D887A320D5A4}" presName="horz1" presStyleCnt="0"/>
      <dgm:spPr/>
    </dgm:pt>
    <dgm:pt modelId="{C7F1E8A9-D9AB-6043-86D7-8F693FC647D6}" type="pres">
      <dgm:prSet presAssocID="{56E31239-C162-46CE-AACF-D887A320D5A4}" presName="tx1" presStyleLbl="revTx" presStyleIdx="0" presStyleCnt="2"/>
      <dgm:spPr/>
    </dgm:pt>
    <dgm:pt modelId="{65F6F28E-7153-A64C-8B17-D8CD6694894D}" type="pres">
      <dgm:prSet presAssocID="{56E31239-C162-46CE-AACF-D887A320D5A4}" presName="vert1" presStyleCnt="0"/>
      <dgm:spPr/>
    </dgm:pt>
    <dgm:pt modelId="{05DEE65C-A4A3-644F-8AA7-EF923D1E827E}" type="pres">
      <dgm:prSet presAssocID="{A3448765-7648-43A0-9436-4F8BDC8F4156}" presName="thickLine" presStyleLbl="alignNode1" presStyleIdx="1" presStyleCnt="2"/>
      <dgm:spPr/>
    </dgm:pt>
    <dgm:pt modelId="{77DD6E30-8464-7C4C-B84B-7934D32EAF30}" type="pres">
      <dgm:prSet presAssocID="{A3448765-7648-43A0-9436-4F8BDC8F4156}" presName="horz1" presStyleCnt="0"/>
      <dgm:spPr/>
    </dgm:pt>
    <dgm:pt modelId="{E1BD7CF2-4268-BE4A-9F76-FB3134CE6DA2}" type="pres">
      <dgm:prSet presAssocID="{A3448765-7648-43A0-9436-4F8BDC8F4156}" presName="tx1" presStyleLbl="revTx" presStyleIdx="1" presStyleCnt="2"/>
      <dgm:spPr/>
    </dgm:pt>
    <dgm:pt modelId="{C3DCE326-0742-B343-BB2D-D23E3C9CF692}" type="pres">
      <dgm:prSet presAssocID="{A3448765-7648-43A0-9436-4F8BDC8F4156}" presName="vert1" presStyleCnt="0"/>
      <dgm:spPr/>
    </dgm:pt>
  </dgm:ptLst>
  <dgm:cxnLst>
    <dgm:cxn modelId="{141DA310-0787-A946-8C12-33D1641FC978}" type="presOf" srcId="{A82956D4-E83F-42F9-96F9-041296279D1E}" destId="{6EA77FA8-C924-5A48-ABC7-741F636213AC}" srcOrd="0" destOrd="0" presId="urn:microsoft.com/office/officeart/2008/layout/LinedList"/>
    <dgm:cxn modelId="{70524913-C73C-8E4E-9269-B3C2B7E93E0E}" type="presOf" srcId="{A3448765-7648-43A0-9436-4F8BDC8F4156}" destId="{E1BD7CF2-4268-BE4A-9F76-FB3134CE6DA2}" srcOrd="0" destOrd="0" presId="urn:microsoft.com/office/officeart/2008/layout/LinedList"/>
    <dgm:cxn modelId="{CD20BA59-9E2F-8245-97AF-ED7FFBFC516E}" type="presOf" srcId="{56E31239-C162-46CE-AACF-D887A320D5A4}" destId="{C7F1E8A9-D9AB-6043-86D7-8F693FC647D6}" srcOrd="0" destOrd="0" presId="urn:microsoft.com/office/officeart/2008/layout/LinedList"/>
    <dgm:cxn modelId="{18EF20E5-8F20-4330-82E7-3CF7765627D1}" srcId="{A82956D4-E83F-42F9-96F9-041296279D1E}" destId="{A3448765-7648-43A0-9436-4F8BDC8F4156}" srcOrd="1" destOrd="0" parTransId="{36832B94-0F53-4277-856E-AF55C9DB9963}" sibTransId="{AD219819-5A32-4A4B-ACBB-FBF3001FC04D}"/>
    <dgm:cxn modelId="{A605C4F8-C12B-4D4D-8C3A-2AA4D2886CCC}" srcId="{A82956D4-E83F-42F9-96F9-041296279D1E}" destId="{56E31239-C162-46CE-AACF-D887A320D5A4}" srcOrd="0" destOrd="0" parTransId="{8D77B73B-440B-4124-9F60-0E04AF5E7789}" sibTransId="{41A39773-E90C-4C57-BC08-53B2CF9F6949}"/>
    <dgm:cxn modelId="{69A13624-0793-404D-A1FC-BDFEC11EA1FD}" type="presParOf" srcId="{6EA77FA8-C924-5A48-ABC7-741F636213AC}" destId="{F9053994-09F9-A846-92AE-C1EA580CF269}" srcOrd="0" destOrd="0" presId="urn:microsoft.com/office/officeart/2008/layout/LinedList"/>
    <dgm:cxn modelId="{4FC915A9-6B90-6D49-96F3-8F554CD24065}" type="presParOf" srcId="{6EA77FA8-C924-5A48-ABC7-741F636213AC}" destId="{A4062969-80C0-F040-9ACC-7397C20BCF45}" srcOrd="1" destOrd="0" presId="urn:microsoft.com/office/officeart/2008/layout/LinedList"/>
    <dgm:cxn modelId="{87072DA1-09F9-1E47-AE27-B908632DE85C}" type="presParOf" srcId="{A4062969-80C0-F040-9ACC-7397C20BCF45}" destId="{C7F1E8A9-D9AB-6043-86D7-8F693FC647D6}" srcOrd="0" destOrd="0" presId="urn:microsoft.com/office/officeart/2008/layout/LinedList"/>
    <dgm:cxn modelId="{78C76D41-FEFA-4C40-B47F-0CC1880740C1}" type="presParOf" srcId="{A4062969-80C0-F040-9ACC-7397C20BCF45}" destId="{65F6F28E-7153-A64C-8B17-D8CD6694894D}" srcOrd="1" destOrd="0" presId="urn:microsoft.com/office/officeart/2008/layout/LinedList"/>
    <dgm:cxn modelId="{FE87B57F-3F44-AA4C-9806-F491853A3B41}" type="presParOf" srcId="{6EA77FA8-C924-5A48-ABC7-741F636213AC}" destId="{05DEE65C-A4A3-644F-8AA7-EF923D1E827E}" srcOrd="2" destOrd="0" presId="urn:microsoft.com/office/officeart/2008/layout/LinedList"/>
    <dgm:cxn modelId="{2E76DC76-E4E3-034B-B7DA-D7A8F50D3A6B}" type="presParOf" srcId="{6EA77FA8-C924-5A48-ABC7-741F636213AC}" destId="{77DD6E30-8464-7C4C-B84B-7934D32EAF30}" srcOrd="3" destOrd="0" presId="urn:microsoft.com/office/officeart/2008/layout/LinedList"/>
    <dgm:cxn modelId="{A33023A7-E786-6E4C-895D-270DAB2D37A8}" type="presParOf" srcId="{77DD6E30-8464-7C4C-B84B-7934D32EAF30}" destId="{E1BD7CF2-4268-BE4A-9F76-FB3134CE6DA2}" srcOrd="0" destOrd="0" presId="urn:microsoft.com/office/officeart/2008/layout/LinedList"/>
    <dgm:cxn modelId="{8D4051B4-E9A5-7F49-AEE2-5A17359EF6B1}" type="presParOf" srcId="{77DD6E30-8464-7C4C-B84B-7934D32EAF30}" destId="{C3DCE326-0742-B343-BB2D-D23E3C9CF6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60A8F9-6BB7-43C0-8399-F0E0A68991D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32012B-BE33-4B2E-95F8-34CF5908808A}">
      <dgm:prSet/>
      <dgm:spPr/>
      <dgm:t>
        <a:bodyPr/>
        <a:lstStyle/>
        <a:p>
          <a:r>
            <a:rPr lang="tr-TR"/>
            <a:t>Gümüş nanopartikülleri antimikrobiyal özellikleri özellikleri nedeniyle nanotıp uygulamalarında en çok kullanılan nanomalzemelerdendir </a:t>
          </a:r>
          <a:endParaRPr lang="en-US"/>
        </a:p>
      </dgm:t>
    </dgm:pt>
    <dgm:pt modelId="{A1E73394-EF8D-4C3F-A40E-A56E5CB5640A}" type="parTrans" cxnId="{B3BE5C80-9CAA-4ABD-954B-91A912913C71}">
      <dgm:prSet/>
      <dgm:spPr/>
      <dgm:t>
        <a:bodyPr/>
        <a:lstStyle/>
        <a:p>
          <a:endParaRPr lang="en-US"/>
        </a:p>
      </dgm:t>
    </dgm:pt>
    <dgm:pt modelId="{FF9686E3-B00B-4AC2-A72D-1189EB7C3DA8}" type="sibTrans" cxnId="{B3BE5C80-9CAA-4ABD-954B-91A912913C71}">
      <dgm:prSet/>
      <dgm:spPr/>
      <dgm:t>
        <a:bodyPr/>
        <a:lstStyle/>
        <a:p>
          <a:endParaRPr lang="en-US"/>
        </a:p>
      </dgm:t>
    </dgm:pt>
    <dgm:pt modelId="{37FB3387-CE3E-4C1D-AF4D-87C72208D8A8}">
      <dgm:prSet/>
      <dgm:spPr/>
      <dgm:t>
        <a:bodyPr/>
        <a:lstStyle/>
        <a:p>
          <a:r>
            <a:rPr lang="tr-TR"/>
            <a:t>İlk kez 2006 yılında Panacek ve arkadaşları boyuta bağlı olarak gümüş nanopartiküllerinin antibakteriyal etkinlik gösterdikleri tespit edilmiştir. </a:t>
          </a:r>
          <a:endParaRPr lang="en-US"/>
        </a:p>
      </dgm:t>
    </dgm:pt>
    <dgm:pt modelId="{DC7A9CF8-E01D-4E89-9BFE-C23EA3A0D5B2}" type="parTrans" cxnId="{FB89DEDB-059E-43B2-9DDA-6C79577744E2}">
      <dgm:prSet/>
      <dgm:spPr/>
      <dgm:t>
        <a:bodyPr/>
        <a:lstStyle/>
        <a:p>
          <a:endParaRPr lang="en-US"/>
        </a:p>
      </dgm:t>
    </dgm:pt>
    <dgm:pt modelId="{E57261DD-12CF-4D35-83FF-86EF9F310642}" type="sibTrans" cxnId="{FB89DEDB-059E-43B2-9DDA-6C79577744E2}">
      <dgm:prSet/>
      <dgm:spPr/>
      <dgm:t>
        <a:bodyPr/>
        <a:lstStyle/>
        <a:p>
          <a:endParaRPr lang="en-US"/>
        </a:p>
      </dgm:t>
    </dgm:pt>
    <dgm:pt modelId="{EEB5A573-D3B7-4A60-B095-874BF4F832F4}">
      <dgm:prSet/>
      <dgm:spPr/>
      <dgm:t>
        <a:bodyPr/>
        <a:lstStyle/>
        <a:p>
          <a:r>
            <a:rPr lang="tr-TR"/>
            <a:t>Boyutun azaldığı durumda çok düşük konsantrasyonlarda bile gümüş nanopartiküllerin antibakteriyal etkinliğinin arttığı tespit edilmiştir. </a:t>
          </a:r>
          <a:endParaRPr lang="en-US"/>
        </a:p>
      </dgm:t>
    </dgm:pt>
    <dgm:pt modelId="{FD46EF55-6215-4ED1-9B8A-81D65BBC794A}" type="parTrans" cxnId="{95269564-EECE-4E69-9ECB-C8EA0D594B70}">
      <dgm:prSet/>
      <dgm:spPr/>
      <dgm:t>
        <a:bodyPr/>
        <a:lstStyle/>
        <a:p>
          <a:endParaRPr lang="en-US"/>
        </a:p>
      </dgm:t>
    </dgm:pt>
    <dgm:pt modelId="{3782899C-3F8D-4D7E-BA95-23B5A4CC6A1F}" type="sibTrans" cxnId="{95269564-EECE-4E69-9ECB-C8EA0D594B70}">
      <dgm:prSet/>
      <dgm:spPr/>
      <dgm:t>
        <a:bodyPr/>
        <a:lstStyle/>
        <a:p>
          <a:endParaRPr lang="en-US"/>
        </a:p>
      </dgm:t>
    </dgm:pt>
    <dgm:pt modelId="{131FB42A-0F83-1441-ACD7-B6A4CB649EED}" type="pres">
      <dgm:prSet presAssocID="{3360A8F9-6BB7-43C0-8399-F0E0A68991DB}" presName="linear" presStyleCnt="0">
        <dgm:presLayoutVars>
          <dgm:animLvl val="lvl"/>
          <dgm:resizeHandles val="exact"/>
        </dgm:presLayoutVars>
      </dgm:prSet>
      <dgm:spPr/>
    </dgm:pt>
    <dgm:pt modelId="{7DCD45A0-F32D-6042-A850-F5D1BC012D46}" type="pres">
      <dgm:prSet presAssocID="{5132012B-BE33-4B2E-95F8-34CF590880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01B0BB-9E28-1B4B-89C2-1B68A30FE4A4}" type="pres">
      <dgm:prSet presAssocID="{FF9686E3-B00B-4AC2-A72D-1189EB7C3DA8}" presName="spacer" presStyleCnt="0"/>
      <dgm:spPr/>
    </dgm:pt>
    <dgm:pt modelId="{FEC60F55-EF13-E140-9123-E0E109F5E57A}" type="pres">
      <dgm:prSet presAssocID="{37FB3387-CE3E-4C1D-AF4D-87C72208D8A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A9ACBB-B9BF-4B47-9790-BF8296116183}" type="pres">
      <dgm:prSet presAssocID="{E57261DD-12CF-4D35-83FF-86EF9F310642}" presName="spacer" presStyleCnt="0"/>
      <dgm:spPr/>
    </dgm:pt>
    <dgm:pt modelId="{AF480A81-E605-9E44-BE1D-3944F495D4E7}" type="pres">
      <dgm:prSet presAssocID="{EEB5A573-D3B7-4A60-B095-874BF4F832F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526C356-F7ED-4644-9EF5-E6E5E4DDF416}" type="presOf" srcId="{37FB3387-CE3E-4C1D-AF4D-87C72208D8A8}" destId="{FEC60F55-EF13-E140-9123-E0E109F5E57A}" srcOrd="0" destOrd="0" presId="urn:microsoft.com/office/officeart/2005/8/layout/vList2"/>
    <dgm:cxn modelId="{95269564-EECE-4E69-9ECB-C8EA0D594B70}" srcId="{3360A8F9-6BB7-43C0-8399-F0E0A68991DB}" destId="{EEB5A573-D3B7-4A60-B095-874BF4F832F4}" srcOrd="2" destOrd="0" parTransId="{FD46EF55-6215-4ED1-9B8A-81D65BBC794A}" sibTransId="{3782899C-3F8D-4D7E-BA95-23B5A4CC6A1F}"/>
    <dgm:cxn modelId="{4E591865-CC18-9342-BCD9-5BCF5C84653E}" type="presOf" srcId="{EEB5A573-D3B7-4A60-B095-874BF4F832F4}" destId="{AF480A81-E605-9E44-BE1D-3944F495D4E7}" srcOrd="0" destOrd="0" presId="urn:microsoft.com/office/officeart/2005/8/layout/vList2"/>
    <dgm:cxn modelId="{B3BE5C80-9CAA-4ABD-954B-91A912913C71}" srcId="{3360A8F9-6BB7-43C0-8399-F0E0A68991DB}" destId="{5132012B-BE33-4B2E-95F8-34CF5908808A}" srcOrd="0" destOrd="0" parTransId="{A1E73394-EF8D-4C3F-A40E-A56E5CB5640A}" sibTransId="{FF9686E3-B00B-4AC2-A72D-1189EB7C3DA8}"/>
    <dgm:cxn modelId="{31137DA0-19AE-AF44-B15E-D5406CCA5243}" type="presOf" srcId="{3360A8F9-6BB7-43C0-8399-F0E0A68991DB}" destId="{131FB42A-0F83-1441-ACD7-B6A4CB649EED}" srcOrd="0" destOrd="0" presId="urn:microsoft.com/office/officeart/2005/8/layout/vList2"/>
    <dgm:cxn modelId="{55D445CE-CC15-B64A-ADEA-320F1A875816}" type="presOf" srcId="{5132012B-BE33-4B2E-95F8-34CF5908808A}" destId="{7DCD45A0-F32D-6042-A850-F5D1BC012D46}" srcOrd="0" destOrd="0" presId="urn:microsoft.com/office/officeart/2005/8/layout/vList2"/>
    <dgm:cxn modelId="{FB89DEDB-059E-43B2-9DDA-6C79577744E2}" srcId="{3360A8F9-6BB7-43C0-8399-F0E0A68991DB}" destId="{37FB3387-CE3E-4C1D-AF4D-87C72208D8A8}" srcOrd="1" destOrd="0" parTransId="{DC7A9CF8-E01D-4E89-9BFE-C23EA3A0D5B2}" sibTransId="{E57261DD-12CF-4D35-83FF-86EF9F310642}"/>
    <dgm:cxn modelId="{DA3B6A27-1541-5C42-AC87-C99BD868A88D}" type="presParOf" srcId="{131FB42A-0F83-1441-ACD7-B6A4CB649EED}" destId="{7DCD45A0-F32D-6042-A850-F5D1BC012D46}" srcOrd="0" destOrd="0" presId="urn:microsoft.com/office/officeart/2005/8/layout/vList2"/>
    <dgm:cxn modelId="{888ADF4A-1194-B843-AC88-C74EDF315FCA}" type="presParOf" srcId="{131FB42A-0F83-1441-ACD7-B6A4CB649EED}" destId="{5E01B0BB-9E28-1B4B-89C2-1B68A30FE4A4}" srcOrd="1" destOrd="0" presId="urn:microsoft.com/office/officeart/2005/8/layout/vList2"/>
    <dgm:cxn modelId="{60F5A08E-6099-BF4D-A684-DD90BBBAF986}" type="presParOf" srcId="{131FB42A-0F83-1441-ACD7-B6A4CB649EED}" destId="{FEC60F55-EF13-E140-9123-E0E109F5E57A}" srcOrd="2" destOrd="0" presId="urn:microsoft.com/office/officeart/2005/8/layout/vList2"/>
    <dgm:cxn modelId="{DD05C776-B4A1-A84E-B9C0-79FEEE90D695}" type="presParOf" srcId="{131FB42A-0F83-1441-ACD7-B6A4CB649EED}" destId="{47A9ACBB-B9BF-4B47-9790-BF8296116183}" srcOrd="3" destOrd="0" presId="urn:microsoft.com/office/officeart/2005/8/layout/vList2"/>
    <dgm:cxn modelId="{FCA642FF-2485-F345-8852-9FF95C43E061}" type="presParOf" srcId="{131FB42A-0F83-1441-ACD7-B6A4CB649EED}" destId="{AF480A81-E605-9E44-BE1D-3944F495D4E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A8E14A-B5E3-4DF0-B35D-A4DAF509BA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30E6462-4363-4530-9D9C-F46136387466}">
      <dgm:prSet/>
      <dgm:spPr/>
      <dgm:t>
        <a:bodyPr/>
        <a:lstStyle/>
        <a:p>
          <a:r>
            <a:rPr lang="tr-TR"/>
            <a:t>Farklı hastalıkların tanısının konulabilmesi için nanopartiküllerle konjuge edilmiş antikorlardan faydalanılmaktadır. </a:t>
          </a:r>
          <a:endParaRPr lang="en-US"/>
        </a:p>
      </dgm:t>
    </dgm:pt>
    <dgm:pt modelId="{B3C3C068-3F68-49F7-ACF8-A196DB9D5E94}" type="parTrans" cxnId="{4DDAB8A4-86F7-416D-A009-F651B942964F}">
      <dgm:prSet/>
      <dgm:spPr/>
      <dgm:t>
        <a:bodyPr/>
        <a:lstStyle/>
        <a:p>
          <a:endParaRPr lang="en-US"/>
        </a:p>
      </dgm:t>
    </dgm:pt>
    <dgm:pt modelId="{3008C736-CF9D-4B53-9ED8-55F50699E13C}" type="sibTrans" cxnId="{4DDAB8A4-86F7-416D-A009-F651B942964F}">
      <dgm:prSet/>
      <dgm:spPr/>
      <dgm:t>
        <a:bodyPr/>
        <a:lstStyle/>
        <a:p>
          <a:endParaRPr lang="en-US"/>
        </a:p>
      </dgm:t>
    </dgm:pt>
    <dgm:pt modelId="{6CF569A7-3249-40E1-B727-C6A5222B959A}">
      <dgm:prSet/>
      <dgm:spPr/>
      <dgm:t>
        <a:bodyPr/>
        <a:lstStyle/>
        <a:p>
          <a:r>
            <a:rPr lang="tr-TR"/>
            <a:t>Nanopartiküllerin renk değişimine bağlı olarak örnekte bulunan antijenlerin varlığı tespit edilebilir.</a:t>
          </a:r>
          <a:endParaRPr lang="en-US"/>
        </a:p>
      </dgm:t>
    </dgm:pt>
    <dgm:pt modelId="{F6060B02-93ED-476E-B14C-14A262DA8F57}" type="parTrans" cxnId="{5EA594EE-DC8C-4325-9359-FAB5651ED755}">
      <dgm:prSet/>
      <dgm:spPr/>
      <dgm:t>
        <a:bodyPr/>
        <a:lstStyle/>
        <a:p>
          <a:endParaRPr lang="en-US"/>
        </a:p>
      </dgm:t>
    </dgm:pt>
    <dgm:pt modelId="{43607B28-F4B2-45A4-8F31-2F2D88DF06DD}" type="sibTrans" cxnId="{5EA594EE-DC8C-4325-9359-FAB5651ED755}">
      <dgm:prSet/>
      <dgm:spPr/>
      <dgm:t>
        <a:bodyPr/>
        <a:lstStyle/>
        <a:p>
          <a:endParaRPr lang="en-US"/>
        </a:p>
      </dgm:t>
    </dgm:pt>
    <dgm:pt modelId="{26104ACA-867C-4652-95B2-86756558926F}">
      <dgm:prSet/>
      <dgm:spPr/>
      <dgm:t>
        <a:bodyPr/>
        <a:lstStyle/>
        <a:p>
          <a:r>
            <a:rPr lang="tr-TR"/>
            <a:t>Çoğunlukla altın nanopartikülleri ve kuantum dotlar kullanılır</a:t>
          </a:r>
          <a:endParaRPr lang="en-US"/>
        </a:p>
      </dgm:t>
    </dgm:pt>
    <dgm:pt modelId="{A23FBBE0-9276-436A-83E5-88331D541F5C}" type="parTrans" cxnId="{A5C8D0C8-8C57-46D3-A1AD-B651484E5473}">
      <dgm:prSet/>
      <dgm:spPr/>
      <dgm:t>
        <a:bodyPr/>
        <a:lstStyle/>
        <a:p>
          <a:endParaRPr lang="en-US"/>
        </a:p>
      </dgm:t>
    </dgm:pt>
    <dgm:pt modelId="{BA2278A8-92BD-49F1-B333-0C11D0E24399}" type="sibTrans" cxnId="{A5C8D0C8-8C57-46D3-A1AD-B651484E5473}">
      <dgm:prSet/>
      <dgm:spPr/>
      <dgm:t>
        <a:bodyPr/>
        <a:lstStyle/>
        <a:p>
          <a:endParaRPr lang="en-US"/>
        </a:p>
      </dgm:t>
    </dgm:pt>
    <dgm:pt modelId="{3D08FE1E-C4EA-48C3-BADC-07368C8F708D}" type="pres">
      <dgm:prSet presAssocID="{CEA8E14A-B5E3-4DF0-B35D-A4DAF509BA65}" presName="root" presStyleCnt="0">
        <dgm:presLayoutVars>
          <dgm:dir/>
          <dgm:resizeHandles val="exact"/>
        </dgm:presLayoutVars>
      </dgm:prSet>
      <dgm:spPr/>
    </dgm:pt>
    <dgm:pt modelId="{7FAB28CA-31CE-444A-9AAE-497B2D7E92B9}" type="pres">
      <dgm:prSet presAssocID="{030E6462-4363-4530-9D9C-F46136387466}" presName="compNode" presStyleCnt="0"/>
      <dgm:spPr/>
    </dgm:pt>
    <dgm:pt modelId="{21AA7015-E5A0-4557-9272-F06DAC187A76}" type="pres">
      <dgm:prSet presAssocID="{030E6462-4363-4530-9D9C-F46136387466}" presName="bgRect" presStyleLbl="bgShp" presStyleIdx="0" presStyleCnt="3"/>
      <dgm:spPr/>
    </dgm:pt>
    <dgm:pt modelId="{1C2AE3C0-DBF8-4BB7-A9DF-9AEF3B1CF9FC}" type="pres">
      <dgm:prSet presAssocID="{030E6462-4363-4530-9D9C-F4613638746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E4596AF-780C-4C98-B14D-0956EB5B629B}" type="pres">
      <dgm:prSet presAssocID="{030E6462-4363-4530-9D9C-F46136387466}" presName="spaceRect" presStyleCnt="0"/>
      <dgm:spPr/>
    </dgm:pt>
    <dgm:pt modelId="{A3B3DD1D-2C01-4C5A-94D0-DFFE0AED3B00}" type="pres">
      <dgm:prSet presAssocID="{030E6462-4363-4530-9D9C-F46136387466}" presName="parTx" presStyleLbl="revTx" presStyleIdx="0" presStyleCnt="3">
        <dgm:presLayoutVars>
          <dgm:chMax val="0"/>
          <dgm:chPref val="0"/>
        </dgm:presLayoutVars>
      </dgm:prSet>
      <dgm:spPr/>
    </dgm:pt>
    <dgm:pt modelId="{DFACA3DD-0B29-4E7A-9362-CF11E957805F}" type="pres">
      <dgm:prSet presAssocID="{3008C736-CF9D-4B53-9ED8-55F50699E13C}" presName="sibTrans" presStyleCnt="0"/>
      <dgm:spPr/>
    </dgm:pt>
    <dgm:pt modelId="{4E7BB393-D8DD-4A06-87B1-9D16E19F0590}" type="pres">
      <dgm:prSet presAssocID="{6CF569A7-3249-40E1-B727-C6A5222B959A}" presName="compNode" presStyleCnt="0"/>
      <dgm:spPr/>
    </dgm:pt>
    <dgm:pt modelId="{48EDD144-E630-4138-8D2D-333030ECC564}" type="pres">
      <dgm:prSet presAssocID="{6CF569A7-3249-40E1-B727-C6A5222B959A}" presName="bgRect" presStyleLbl="bgShp" presStyleIdx="1" presStyleCnt="3"/>
      <dgm:spPr/>
    </dgm:pt>
    <dgm:pt modelId="{0B1A51CD-83FF-4C31-AFF4-66C3F84F6DA1}" type="pres">
      <dgm:prSet presAssocID="{6CF569A7-3249-40E1-B727-C6A5222B959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44D3162-6DFA-4E79-99AD-0CEA48B0E0FA}" type="pres">
      <dgm:prSet presAssocID="{6CF569A7-3249-40E1-B727-C6A5222B959A}" presName="spaceRect" presStyleCnt="0"/>
      <dgm:spPr/>
    </dgm:pt>
    <dgm:pt modelId="{94C5A0F5-7D39-4591-BD6E-0EB3ED87CFC3}" type="pres">
      <dgm:prSet presAssocID="{6CF569A7-3249-40E1-B727-C6A5222B959A}" presName="parTx" presStyleLbl="revTx" presStyleIdx="1" presStyleCnt="3">
        <dgm:presLayoutVars>
          <dgm:chMax val="0"/>
          <dgm:chPref val="0"/>
        </dgm:presLayoutVars>
      </dgm:prSet>
      <dgm:spPr/>
    </dgm:pt>
    <dgm:pt modelId="{6CC707BE-DC2A-4223-9AFB-7BF210386377}" type="pres">
      <dgm:prSet presAssocID="{43607B28-F4B2-45A4-8F31-2F2D88DF06DD}" presName="sibTrans" presStyleCnt="0"/>
      <dgm:spPr/>
    </dgm:pt>
    <dgm:pt modelId="{15CAC6C8-BB17-4EB3-87FB-0E0D00A05137}" type="pres">
      <dgm:prSet presAssocID="{26104ACA-867C-4652-95B2-86756558926F}" presName="compNode" presStyleCnt="0"/>
      <dgm:spPr/>
    </dgm:pt>
    <dgm:pt modelId="{DF60D2EB-344B-4D81-B47F-07270C6CFB12}" type="pres">
      <dgm:prSet presAssocID="{26104ACA-867C-4652-95B2-86756558926F}" presName="bgRect" presStyleLbl="bgShp" presStyleIdx="2" presStyleCnt="3"/>
      <dgm:spPr/>
    </dgm:pt>
    <dgm:pt modelId="{8447F99D-306A-4AF0-8698-2D1304E7AEE1}" type="pres">
      <dgm:prSet presAssocID="{26104ACA-867C-4652-95B2-86756558926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13D6708C-AB8A-4437-A011-E0567BE13B6C}" type="pres">
      <dgm:prSet presAssocID="{26104ACA-867C-4652-95B2-86756558926F}" presName="spaceRect" presStyleCnt="0"/>
      <dgm:spPr/>
    </dgm:pt>
    <dgm:pt modelId="{AC05A0D9-1077-44B9-8861-B3501E0B28C9}" type="pres">
      <dgm:prSet presAssocID="{26104ACA-867C-4652-95B2-86756558926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0F6A922-CF74-457A-9EE9-D678BC88538F}" type="presOf" srcId="{030E6462-4363-4530-9D9C-F46136387466}" destId="{A3B3DD1D-2C01-4C5A-94D0-DFFE0AED3B00}" srcOrd="0" destOrd="0" presId="urn:microsoft.com/office/officeart/2018/2/layout/IconVerticalSolidList"/>
    <dgm:cxn modelId="{6EB5133A-18A8-4B3A-BB53-38917CC08FD2}" type="presOf" srcId="{CEA8E14A-B5E3-4DF0-B35D-A4DAF509BA65}" destId="{3D08FE1E-C4EA-48C3-BADC-07368C8F708D}" srcOrd="0" destOrd="0" presId="urn:microsoft.com/office/officeart/2018/2/layout/IconVerticalSolidList"/>
    <dgm:cxn modelId="{A2C2CC96-3C50-4C7F-A534-8E53611A9FB3}" type="presOf" srcId="{26104ACA-867C-4652-95B2-86756558926F}" destId="{AC05A0D9-1077-44B9-8861-B3501E0B28C9}" srcOrd="0" destOrd="0" presId="urn:microsoft.com/office/officeart/2018/2/layout/IconVerticalSolidList"/>
    <dgm:cxn modelId="{4DDAB8A4-86F7-416D-A009-F651B942964F}" srcId="{CEA8E14A-B5E3-4DF0-B35D-A4DAF509BA65}" destId="{030E6462-4363-4530-9D9C-F46136387466}" srcOrd="0" destOrd="0" parTransId="{B3C3C068-3F68-49F7-ACF8-A196DB9D5E94}" sibTransId="{3008C736-CF9D-4B53-9ED8-55F50699E13C}"/>
    <dgm:cxn modelId="{A5C8D0C8-8C57-46D3-A1AD-B651484E5473}" srcId="{CEA8E14A-B5E3-4DF0-B35D-A4DAF509BA65}" destId="{26104ACA-867C-4652-95B2-86756558926F}" srcOrd="2" destOrd="0" parTransId="{A23FBBE0-9276-436A-83E5-88331D541F5C}" sibTransId="{BA2278A8-92BD-49F1-B333-0C11D0E24399}"/>
    <dgm:cxn modelId="{DEA282E0-36D1-4D1D-A225-9702E59E6178}" type="presOf" srcId="{6CF569A7-3249-40E1-B727-C6A5222B959A}" destId="{94C5A0F5-7D39-4591-BD6E-0EB3ED87CFC3}" srcOrd="0" destOrd="0" presId="urn:microsoft.com/office/officeart/2018/2/layout/IconVerticalSolidList"/>
    <dgm:cxn modelId="{5EA594EE-DC8C-4325-9359-FAB5651ED755}" srcId="{CEA8E14A-B5E3-4DF0-B35D-A4DAF509BA65}" destId="{6CF569A7-3249-40E1-B727-C6A5222B959A}" srcOrd="1" destOrd="0" parTransId="{F6060B02-93ED-476E-B14C-14A262DA8F57}" sibTransId="{43607B28-F4B2-45A4-8F31-2F2D88DF06DD}"/>
    <dgm:cxn modelId="{05CD06E7-F906-4C7E-83CB-C2F817E73BE9}" type="presParOf" srcId="{3D08FE1E-C4EA-48C3-BADC-07368C8F708D}" destId="{7FAB28CA-31CE-444A-9AAE-497B2D7E92B9}" srcOrd="0" destOrd="0" presId="urn:microsoft.com/office/officeart/2018/2/layout/IconVerticalSolidList"/>
    <dgm:cxn modelId="{64144D57-6CD7-41D9-A46D-D5C387F36D93}" type="presParOf" srcId="{7FAB28CA-31CE-444A-9AAE-497B2D7E92B9}" destId="{21AA7015-E5A0-4557-9272-F06DAC187A76}" srcOrd="0" destOrd="0" presId="urn:microsoft.com/office/officeart/2018/2/layout/IconVerticalSolidList"/>
    <dgm:cxn modelId="{2789D6EE-2071-4E9E-9DB0-24A96598492E}" type="presParOf" srcId="{7FAB28CA-31CE-444A-9AAE-497B2D7E92B9}" destId="{1C2AE3C0-DBF8-4BB7-A9DF-9AEF3B1CF9FC}" srcOrd="1" destOrd="0" presId="urn:microsoft.com/office/officeart/2018/2/layout/IconVerticalSolidList"/>
    <dgm:cxn modelId="{3D30F822-2A1D-42BD-AEE7-59C84B03D99C}" type="presParOf" srcId="{7FAB28CA-31CE-444A-9AAE-497B2D7E92B9}" destId="{CE4596AF-780C-4C98-B14D-0956EB5B629B}" srcOrd="2" destOrd="0" presId="urn:microsoft.com/office/officeart/2018/2/layout/IconVerticalSolidList"/>
    <dgm:cxn modelId="{AD8D026C-E62F-42BF-8100-6A7C9EA5DD11}" type="presParOf" srcId="{7FAB28CA-31CE-444A-9AAE-497B2D7E92B9}" destId="{A3B3DD1D-2C01-4C5A-94D0-DFFE0AED3B00}" srcOrd="3" destOrd="0" presId="urn:microsoft.com/office/officeart/2018/2/layout/IconVerticalSolidList"/>
    <dgm:cxn modelId="{1F1C4BB7-6C83-417A-91DD-3EE53CCF4A73}" type="presParOf" srcId="{3D08FE1E-C4EA-48C3-BADC-07368C8F708D}" destId="{DFACA3DD-0B29-4E7A-9362-CF11E957805F}" srcOrd="1" destOrd="0" presId="urn:microsoft.com/office/officeart/2018/2/layout/IconVerticalSolidList"/>
    <dgm:cxn modelId="{A6DCC7F0-B98F-4293-82FB-ED8F3253BC7E}" type="presParOf" srcId="{3D08FE1E-C4EA-48C3-BADC-07368C8F708D}" destId="{4E7BB393-D8DD-4A06-87B1-9D16E19F0590}" srcOrd="2" destOrd="0" presId="urn:microsoft.com/office/officeart/2018/2/layout/IconVerticalSolidList"/>
    <dgm:cxn modelId="{88543EFD-4472-4BD4-92DC-835B543CDECE}" type="presParOf" srcId="{4E7BB393-D8DD-4A06-87B1-9D16E19F0590}" destId="{48EDD144-E630-4138-8D2D-333030ECC564}" srcOrd="0" destOrd="0" presId="urn:microsoft.com/office/officeart/2018/2/layout/IconVerticalSolidList"/>
    <dgm:cxn modelId="{0F321BA7-032F-4D3F-A752-25D681217262}" type="presParOf" srcId="{4E7BB393-D8DD-4A06-87B1-9D16E19F0590}" destId="{0B1A51CD-83FF-4C31-AFF4-66C3F84F6DA1}" srcOrd="1" destOrd="0" presId="urn:microsoft.com/office/officeart/2018/2/layout/IconVerticalSolidList"/>
    <dgm:cxn modelId="{3058F0C6-D71E-4D8F-A4B2-EE4A64823EF4}" type="presParOf" srcId="{4E7BB393-D8DD-4A06-87B1-9D16E19F0590}" destId="{144D3162-6DFA-4E79-99AD-0CEA48B0E0FA}" srcOrd="2" destOrd="0" presId="urn:microsoft.com/office/officeart/2018/2/layout/IconVerticalSolidList"/>
    <dgm:cxn modelId="{A5B039A7-8581-4D7E-B007-273E8FCD92EB}" type="presParOf" srcId="{4E7BB393-D8DD-4A06-87B1-9D16E19F0590}" destId="{94C5A0F5-7D39-4591-BD6E-0EB3ED87CFC3}" srcOrd="3" destOrd="0" presId="urn:microsoft.com/office/officeart/2018/2/layout/IconVerticalSolidList"/>
    <dgm:cxn modelId="{F96B1841-546C-4B84-B924-42B81E145B15}" type="presParOf" srcId="{3D08FE1E-C4EA-48C3-BADC-07368C8F708D}" destId="{6CC707BE-DC2A-4223-9AFB-7BF210386377}" srcOrd="3" destOrd="0" presId="urn:microsoft.com/office/officeart/2018/2/layout/IconVerticalSolidList"/>
    <dgm:cxn modelId="{7B59D233-3064-4655-8005-BBF25E5CD62F}" type="presParOf" srcId="{3D08FE1E-C4EA-48C3-BADC-07368C8F708D}" destId="{15CAC6C8-BB17-4EB3-87FB-0E0D00A05137}" srcOrd="4" destOrd="0" presId="urn:microsoft.com/office/officeart/2018/2/layout/IconVerticalSolidList"/>
    <dgm:cxn modelId="{D7E3E760-F0FD-436F-8290-A21E2177F1A9}" type="presParOf" srcId="{15CAC6C8-BB17-4EB3-87FB-0E0D00A05137}" destId="{DF60D2EB-344B-4D81-B47F-07270C6CFB12}" srcOrd="0" destOrd="0" presId="urn:microsoft.com/office/officeart/2018/2/layout/IconVerticalSolidList"/>
    <dgm:cxn modelId="{C886AC41-1954-4501-B705-E1A5756E39BA}" type="presParOf" srcId="{15CAC6C8-BB17-4EB3-87FB-0E0D00A05137}" destId="{8447F99D-306A-4AF0-8698-2D1304E7AEE1}" srcOrd="1" destOrd="0" presId="urn:microsoft.com/office/officeart/2018/2/layout/IconVerticalSolidList"/>
    <dgm:cxn modelId="{E772294E-F830-402E-9298-1E092CECB6F1}" type="presParOf" srcId="{15CAC6C8-BB17-4EB3-87FB-0E0D00A05137}" destId="{13D6708C-AB8A-4437-A011-E0567BE13B6C}" srcOrd="2" destOrd="0" presId="urn:microsoft.com/office/officeart/2018/2/layout/IconVerticalSolidList"/>
    <dgm:cxn modelId="{B7379207-372E-45A0-8E2B-FA60485CB53B}" type="presParOf" srcId="{15CAC6C8-BB17-4EB3-87FB-0E0D00A05137}" destId="{AC05A0D9-1077-44B9-8861-B3501E0B28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7ED04-3235-1D40-8D0B-6B6696F3124E}">
      <dsp:nvSpPr>
        <dsp:cNvPr id="0" name=""/>
        <dsp:cNvSpPr/>
      </dsp:nvSpPr>
      <dsp:spPr>
        <a:xfrm>
          <a:off x="0" y="52513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06E06-0439-3647-A4E7-42073A60C377}">
      <dsp:nvSpPr>
        <dsp:cNvPr id="0" name=""/>
        <dsp:cNvSpPr/>
      </dsp:nvSpPr>
      <dsp:spPr>
        <a:xfrm>
          <a:off x="325680" y="38052"/>
          <a:ext cx="4559522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nazal </a:t>
          </a:r>
          <a:endParaRPr lang="en-US" sz="3300" kern="1200" dirty="0"/>
        </a:p>
      </dsp:txBody>
      <dsp:txXfrm>
        <a:off x="373235" y="85607"/>
        <a:ext cx="4464412" cy="879050"/>
      </dsp:txXfrm>
    </dsp:sp>
    <dsp:sp modelId="{FCE205FA-1288-064F-9602-7F35558315B8}">
      <dsp:nvSpPr>
        <dsp:cNvPr id="0" name=""/>
        <dsp:cNvSpPr/>
      </dsp:nvSpPr>
      <dsp:spPr>
        <a:xfrm>
          <a:off x="0" y="202201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EE812-A467-C74C-8FB0-6DE56C0945A0}">
      <dsp:nvSpPr>
        <dsp:cNvPr id="0" name=""/>
        <dsp:cNvSpPr/>
      </dsp:nvSpPr>
      <dsp:spPr>
        <a:xfrm>
          <a:off x="325680" y="1534933"/>
          <a:ext cx="4559522" cy="9741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oral </a:t>
          </a:r>
          <a:endParaRPr lang="en-US" sz="3300" kern="1200" dirty="0"/>
        </a:p>
      </dsp:txBody>
      <dsp:txXfrm>
        <a:off x="373235" y="1582488"/>
        <a:ext cx="4464412" cy="879050"/>
      </dsp:txXfrm>
    </dsp:sp>
    <dsp:sp modelId="{BED0C66D-8753-3246-BC54-F4674724B3A9}">
      <dsp:nvSpPr>
        <dsp:cNvPr id="0" name=""/>
        <dsp:cNvSpPr/>
      </dsp:nvSpPr>
      <dsp:spPr>
        <a:xfrm>
          <a:off x="0" y="351889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D51EB-1224-0A46-A973-C81151CCABEF}">
      <dsp:nvSpPr>
        <dsp:cNvPr id="0" name=""/>
        <dsp:cNvSpPr/>
      </dsp:nvSpPr>
      <dsp:spPr>
        <a:xfrm>
          <a:off x="325680" y="3031813"/>
          <a:ext cx="4559522" cy="9741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dermal</a:t>
          </a:r>
          <a:r>
            <a:rPr lang="tr-TR" sz="3300" kern="1200" dirty="0"/>
            <a:t>  </a:t>
          </a:r>
          <a:endParaRPr lang="en-US" sz="3300" kern="1200" dirty="0"/>
        </a:p>
      </dsp:txBody>
      <dsp:txXfrm>
        <a:off x="373235" y="3079368"/>
        <a:ext cx="4464412" cy="879050"/>
      </dsp:txXfrm>
    </dsp:sp>
    <dsp:sp modelId="{10F49B76-9804-6648-8A59-FEDB98ED2DA1}">
      <dsp:nvSpPr>
        <dsp:cNvPr id="0" name=""/>
        <dsp:cNvSpPr/>
      </dsp:nvSpPr>
      <dsp:spPr>
        <a:xfrm>
          <a:off x="0" y="5015773"/>
          <a:ext cx="651360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0FFE8-B731-CF40-B72B-0182BA2AF066}">
      <dsp:nvSpPr>
        <dsp:cNvPr id="0" name=""/>
        <dsp:cNvSpPr/>
      </dsp:nvSpPr>
      <dsp:spPr>
        <a:xfrm>
          <a:off x="325680" y="4528693"/>
          <a:ext cx="4559522" cy="9741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intravenöz</a:t>
          </a:r>
          <a:r>
            <a:rPr lang="tr-TR" sz="3300" kern="1200" dirty="0"/>
            <a:t> </a:t>
          </a:r>
          <a:endParaRPr lang="en-US" sz="3300" kern="1200" dirty="0"/>
        </a:p>
      </dsp:txBody>
      <dsp:txXfrm>
        <a:off x="373235" y="4576248"/>
        <a:ext cx="4464412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EE8A5-7197-C843-92E9-785E1CEB7F2F}">
      <dsp:nvSpPr>
        <dsp:cNvPr id="0" name=""/>
        <dsp:cNvSpPr/>
      </dsp:nvSpPr>
      <dsp:spPr>
        <a:xfrm>
          <a:off x="40005" y="1356"/>
          <a:ext cx="2260996" cy="1356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Vücuda girdiğinde pek çok organa dağılabilir:</a:t>
          </a:r>
          <a:endParaRPr lang="en-US" sz="2200" kern="1200" dirty="0"/>
        </a:p>
      </dsp:txBody>
      <dsp:txXfrm>
        <a:off x="40005" y="1356"/>
        <a:ext cx="2260996" cy="1356598"/>
      </dsp:txXfrm>
    </dsp:sp>
    <dsp:sp modelId="{75AB387C-F629-7344-AF09-45E0ADA3216A}">
      <dsp:nvSpPr>
        <dsp:cNvPr id="0" name=""/>
        <dsp:cNvSpPr/>
      </dsp:nvSpPr>
      <dsp:spPr>
        <a:xfrm>
          <a:off x="2527101" y="1356"/>
          <a:ext cx="2260996" cy="1356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beyin </a:t>
          </a:r>
          <a:endParaRPr lang="en-US" sz="2200" kern="1200" dirty="0"/>
        </a:p>
      </dsp:txBody>
      <dsp:txXfrm>
        <a:off x="2527101" y="1356"/>
        <a:ext cx="2260996" cy="1356598"/>
      </dsp:txXfrm>
    </dsp:sp>
    <dsp:sp modelId="{520B6B74-ABA9-4A49-A2B5-CD37370F49DA}">
      <dsp:nvSpPr>
        <dsp:cNvPr id="0" name=""/>
        <dsp:cNvSpPr/>
      </dsp:nvSpPr>
      <dsp:spPr>
        <a:xfrm>
          <a:off x="5014198" y="1356"/>
          <a:ext cx="2260996" cy="1356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kalp </a:t>
          </a:r>
          <a:endParaRPr lang="en-US" sz="2200" kern="1200" dirty="0"/>
        </a:p>
      </dsp:txBody>
      <dsp:txXfrm>
        <a:off x="5014198" y="1356"/>
        <a:ext cx="2260996" cy="1356598"/>
      </dsp:txXfrm>
    </dsp:sp>
    <dsp:sp modelId="{0160CAAB-63C8-3943-AAE5-7BBF520996BD}">
      <dsp:nvSpPr>
        <dsp:cNvPr id="0" name=""/>
        <dsp:cNvSpPr/>
      </dsp:nvSpPr>
      <dsp:spPr>
        <a:xfrm>
          <a:off x="40005" y="1584053"/>
          <a:ext cx="2260996" cy="1356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akciğer </a:t>
          </a:r>
          <a:endParaRPr lang="en-US" sz="2200" kern="1200" dirty="0"/>
        </a:p>
      </dsp:txBody>
      <dsp:txXfrm>
        <a:off x="40005" y="1584053"/>
        <a:ext cx="2260996" cy="1356598"/>
      </dsp:txXfrm>
    </dsp:sp>
    <dsp:sp modelId="{00728180-A36F-BA42-8E52-BD75A2DED5E5}">
      <dsp:nvSpPr>
        <dsp:cNvPr id="0" name=""/>
        <dsp:cNvSpPr/>
      </dsp:nvSpPr>
      <dsp:spPr>
        <a:xfrm>
          <a:off x="2527101" y="1584053"/>
          <a:ext cx="2260996" cy="13565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mide </a:t>
          </a:r>
          <a:endParaRPr lang="en-US" sz="2200" kern="1200" dirty="0"/>
        </a:p>
      </dsp:txBody>
      <dsp:txXfrm>
        <a:off x="2527101" y="1584053"/>
        <a:ext cx="2260996" cy="1356598"/>
      </dsp:txXfrm>
    </dsp:sp>
    <dsp:sp modelId="{9CD00AEA-45EF-3A46-8CFE-A78D09951F21}">
      <dsp:nvSpPr>
        <dsp:cNvPr id="0" name=""/>
        <dsp:cNvSpPr/>
      </dsp:nvSpPr>
      <dsp:spPr>
        <a:xfrm>
          <a:off x="5014198" y="1584053"/>
          <a:ext cx="2260996" cy="1356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karaciğer</a:t>
          </a:r>
          <a:endParaRPr lang="en-US" sz="2200" kern="1200" dirty="0"/>
        </a:p>
      </dsp:txBody>
      <dsp:txXfrm>
        <a:off x="5014198" y="1584053"/>
        <a:ext cx="2260996" cy="1356598"/>
      </dsp:txXfrm>
    </dsp:sp>
    <dsp:sp modelId="{D211B076-74D9-754B-A734-B3584AEF3CA3}">
      <dsp:nvSpPr>
        <dsp:cNvPr id="0" name=""/>
        <dsp:cNvSpPr/>
      </dsp:nvSpPr>
      <dsp:spPr>
        <a:xfrm>
          <a:off x="40005" y="3166751"/>
          <a:ext cx="2260996" cy="1356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dalak </a:t>
          </a:r>
          <a:endParaRPr lang="en-US" sz="2200" kern="1200" dirty="0"/>
        </a:p>
      </dsp:txBody>
      <dsp:txXfrm>
        <a:off x="40005" y="3166751"/>
        <a:ext cx="2260996" cy="1356598"/>
      </dsp:txXfrm>
    </dsp:sp>
    <dsp:sp modelId="{75740FD5-A55B-2A47-A70B-271D36ACEB02}">
      <dsp:nvSpPr>
        <dsp:cNvPr id="0" name=""/>
        <dsp:cNvSpPr/>
      </dsp:nvSpPr>
      <dsp:spPr>
        <a:xfrm>
          <a:off x="2527101" y="3166751"/>
          <a:ext cx="2260996" cy="1356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böbrek </a:t>
          </a:r>
          <a:endParaRPr lang="en-US" sz="2200" kern="1200" dirty="0"/>
        </a:p>
      </dsp:txBody>
      <dsp:txXfrm>
        <a:off x="2527101" y="3166751"/>
        <a:ext cx="2260996" cy="1356598"/>
      </dsp:txXfrm>
    </dsp:sp>
    <dsp:sp modelId="{9DFBA512-470F-1A43-80D2-0207322ABB66}">
      <dsp:nvSpPr>
        <dsp:cNvPr id="0" name=""/>
        <dsp:cNvSpPr/>
      </dsp:nvSpPr>
      <dsp:spPr>
        <a:xfrm>
          <a:off x="5014198" y="3166751"/>
          <a:ext cx="2260996" cy="1356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deri </a:t>
          </a:r>
          <a:endParaRPr lang="en-US" sz="2200" kern="1200" dirty="0"/>
        </a:p>
      </dsp:txBody>
      <dsp:txXfrm>
        <a:off x="5014198" y="3166751"/>
        <a:ext cx="2260996" cy="1356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97139-C50E-40A2-8ECC-32569E175D12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AFD90-D437-43D9-8194-D6D9B79608EA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1699A-39E4-4243-8915-70F4C5E78E9D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Vücudun içerisinde nanopartiküllerin davranışları pek çok faktör tarafından değiştirilebilir:</a:t>
          </a:r>
          <a:endParaRPr lang="en-US" sz="1900" kern="1200"/>
        </a:p>
      </dsp:txBody>
      <dsp:txXfrm>
        <a:off x="937002" y="1903"/>
        <a:ext cx="5576601" cy="811257"/>
      </dsp:txXfrm>
    </dsp:sp>
    <dsp:sp modelId="{8AF62B7E-6DE3-45AB-A163-3CE9210EB43D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0B500-0BBB-4768-88D0-F35415684615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7F1FB-36A3-46F8-A833-2B743CF119D3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Hidrofilik ve hidrofobik etkileşimler</a:t>
          </a:r>
          <a:endParaRPr lang="en-US" sz="1900" kern="1200"/>
        </a:p>
      </dsp:txBody>
      <dsp:txXfrm>
        <a:off x="937002" y="1015975"/>
        <a:ext cx="5576601" cy="811257"/>
      </dsp:txXfrm>
    </dsp:sp>
    <dsp:sp modelId="{0F67FFEA-49C5-4A36-9B85-1B82911F787C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3C837-9968-4933-8858-86ED545810FC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35BFF-760A-441B-8064-BE258287E538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Enzimatik reaksiyonlar</a:t>
          </a:r>
          <a:endParaRPr lang="en-US" sz="1900" kern="1200"/>
        </a:p>
      </dsp:txBody>
      <dsp:txXfrm>
        <a:off x="937002" y="2030048"/>
        <a:ext cx="5576601" cy="811257"/>
      </dsp:txXfrm>
    </dsp:sp>
    <dsp:sp modelId="{B2DF0B2C-7D66-4BBE-AB9E-2734E8F022CB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CEEBD-F5E7-4D94-8630-ACED33FCB816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5795B-98B6-4F21-9D5D-A392E7D715BB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pH</a:t>
          </a:r>
          <a:endParaRPr lang="en-US" sz="1900" kern="1200"/>
        </a:p>
      </dsp:txBody>
      <dsp:txXfrm>
        <a:off x="937002" y="3044120"/>
        <a:ext cx="5576601" cy="811257"/>
      </dsp:txXfrm>
    </dsp:sp>
    <dsp:sp modelId="{D5B9999D-1CA8-4F69-AC4A-A5059B2702BB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EA7EC-2B80-4E8D-A5ED-AB1D44EF8F7B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A9F5D-285F-4D31-A932-98CB7EC52F02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Sıcaklık</a:t>
          </a:r>
          <a:endParaRPr lang="en-US" sz="1900" kern="1200"/>
        </a:p>
      </dsp:txBody>
      <dsp:txXfrm>
        <a:off x="937002" y="4058192"/>
        <a:ext cx="5576601" cy="811257"/>
      </dsp:txXfrm>
    </dsp:sp>
    <dsp:sp modelId="{FD7C47F9-0521-4262-B084-F3B7361225F4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B5606-FCA2-4CB3-8EC5-CB3FF13E1066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939A6-4B43-4A34-989D-EFF2CEDA3BBE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Dış etkenler (manyetik alan, ultrason, ışık vs.)</a:t>
          </a:r>
          <a:endParaRPr lang="en-US" sz="1900" kern="1200"/>
        </a:p>
      </dsp:txBody>
      <dsp:txXfrm>
        <a:off x="937002" y="5072264"/>
        <a:ext cx="5576601" cy="8112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9F35F-620A-E543-93A6-C51140594A05}">
      <dsp:nvSpPr>
        <dsp:cNvPr id="0" name=""/>
        <dsp:cNvSpPr/>
      </dsp:nvSpPr>
      <dsp:spPr>
        <a:xfrm>
          <a:off x="0" y="276868"/>
          <a:ext cx="6513603" cy="2694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900" kern="1200"/>
            <a:t>Nanopartiküller vücut içerisine 4 farklı mekanizma ile girebilir:</a:t>
          </a:r>
          <a:endParaRPr lang="en-US" sz="4900" kern="1200"/>
        </a:p>
      </dsp:txBody>
      <dsp:txXfrm>
        <a:off x="131535" y="408403"/>
        <a:ext cx="6250533" cy="2431440"/>
      </dsp:txXfrm>
    </dsp:sp>
    <dsp:sp modelId="{8F15BC9F-B7E9-BD42-B7F3-AFD3B71C48C8}">
      <dsp:nvSpPr>
        <dsp:cNvPr id="0" name=""/>
        <dsp:cNvSpPr/>
      </dsp:nvSpPr>
      <dsp:spPr>
        <a:xfrm>
          <a:off x="0" y="2971378"/>
          <a:ext cx="6513603" cy="2637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800" kern="1200"/>
            <a:t>Pasif difüzyon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800" kern="1200"/>
            <a:t>Kolaylaştırılmış difüzyon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800" kern="1200"/>
            <a:t>Aktif taşıma</a:t>
          </a:r>
          <a:endParaRPr lang="en-US" sz="3800" kern="1200"/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3800" kern="1200"/>
            <a:t>Endositoz</a:t>
          </a:r>
          <a:endParaRPr lang="en-US" sz="3800" kern="1200"/>
        </a:p>
      </dsp:txBody>
      <dsp:txXfrm>
        <a:off x="0" y="2971378"/>
        <a:ext cx="6513603" cy="26371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53994-09F9-A846-92AE-C1EA580CF269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1E8A9-D9AB-6043-86D7-8F693FC647D6}">
      <dsp:nvSpPr>
        <dsp:cNvPr id="0" name=""/>
        <dsp:cNvSpPr/>
      </dsp:nvSpPr>
      <dsp:spPr>
        <a:xfrm>
          <a:off x="0" y="0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300" kern="1200" dirty="0"/>
            <a:t>Pasif difüzyon </a:t>
          </a:r>
          <a:r>
            <a:rPr lang="tr-TR" sz="4300" kern="1200" dirty="0" err="1"/>
            <a:t>membranda</a:t>
          </a:r>
          <a:r>
            <a:rPr lang="tr-TR" sz="4300" kern="1200" dirty="0"/>
            <a:t> oluşan elektrokimyasal </a:t>
          </a:r>
          <a:r>
            <a:rPr lang="tr-TR" sz="4300" kern="1200" dirty="0" err="1"/>
            <a:t>gradienti</a:t>
          </a:r>
          <a:r>
            <a:rPr lang="tr-TR" sz="4300" kern="1200" dirty="0"/>
            <a:t> veya konsantrasyon </a:t>
          </a:r>
          <a:r>
            <a:rPr lang="tr-TR" sz="4300" kern="1200" dirty="0" err="1"/>
            <a:t>gradienti</a:t>
          </a:r>
          <a:r>
            <a:rPr lang="tr-TR" sz="4300" kern="1200" dirty="0"/>
            <a:t> aracılığıyla gerçekleşir. </a:t>
          </a:r>
          <a:endParaRPr lang="en-US" sz="4300" kern="1200" dirty="0"/>
        </a:p>
      </dsp:txBody>
      <dsp:txXfrm>
        <a:off x="0" y="0"/>
        <a:ext cx="10515600" cy="2176272"/>
      </dsp:txXfrm>
    </dsp:sp>
    <dsp:sp modelId="{05DEE65C-A4A3-644F-8AA7-EF923D1E827E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D7CF2-4268-BE4A-9F76-FB3134CE6DA2}">
      <dsp:nvSpPr>
        <dsp:cNvPr id="0" name=""/>
        <dsp:cNvSpPr/>
      </dsp:nvSpPr>
      <dsp:spPr>
        <a:xfrm>
          <a:off x="0" y="2176272"/>
          <a:ext cx="10515600" cy="2176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300" kern="1200" dirty="0"/>
            <a:t>20 </a:t>
          </a:r>
          <a:r>
            <a:rPr lang="tr-TR" sz="4300" kern="1200" dirty="0" err="1"/>
            <a:t>nm</a:t>
          </a:r>
          <a:r>
            <a:rPr lang="tr-TR" sz="4300" kern="1200" dirty="0"/>
            <a:t> çapında pozitif yüklü partiküller hücre </a:t>
          </a:r>
          <a:r>
            <a:rPr lang="tr-TR" sz="4300" kern="1200" dirty="0" err="1"/>
            <a:t>membranından</a:t>
          </a:r>
          <a:r>
            <a:rPr lang="tr-TR" sz="4300" kern="1200" dirty="0"/>
            <a:t> pasif difüzyonla geçebilir. </a:t>
          </a:r>
          <a:endParaRPr lang="en-US" sz="4300" kern="1200" dirty="0"/>
        </a:p>
      </dsp:txBody>
      <dsp:txXfrm>
        <a:off x="0" y="2176272"/>
        <a:ext cx="10515600" cy="21762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D45A0-F32D-6042-A850-F5D1BC012D46}">
      <dsp:nvSpPr>
        <dsp:cNvPr id="0" name=""/>
        <dsp:cNvSpPr/>
      </dsp:nvSpPr>
      <dsp:spPr>
        <a:xfrm>
          <a:off x="0" y="45771"/>
          <a:ext cx="6594475" cy="17613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Gümüş nanopartikülleri antimikrobiyal özellikleri özellikleri nedeniyle nanotıp uygulamalarında en çok kullanılan nanomalzemelerdendir </a:t>
          </a:r>
          <a:endParaRPr lang="en-US" sz="2500" kern="1200"/>
        </a:p>
      </dsp:txBody>
      <dsp:txXfrm>
        <a:off x="85984" y="131755"/>
        <a:ext cx="6422507" cy="1589430"/>
      </dsp:txXfrm>
    </dsp:sp>
    <dsp:sp modelId="{FEC60F55-EF13-E140-9123-E0E109F5E57A}">
      <dsp:nvSpPr>
        <dsp:cNvPr id="0" name=""/>
        <dsp:cNvSpPr/>
      </dsp:nvSpPr>
      <dsp:spPr>
        <a:xfrm>
          <a:off x="0" y="1879169"/>
          <a:ext cx="6594475" cy="176139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İlk kez 2006 yılında Panacek ve arkadaşları boyuta bağlı olarak gümüş nanopartiküllerinin antibakteriyal etkinlik gösterdikleri tespit edilmiştir. </a:t>
          </a:r>
          <a:endParaRPr lang="en-US" sz="2500" kern="1200"/>
        </a:p>
      </dsp:txBody>
      <dsp:txXfrm>
        <a:off x="85984" y="1965153"/>
        <a:ext cx="6422507" cy="1589430"/>
      </dsp:txXfrm>
    </dsp:sp>
    <dsp:sp modelId="{AF480A81-E605-9E44-BE1D-3944F495D4E7}">
      <dsp:nvSpPr>
        <dsp:cNvPr id="0" name=""/>
        <dsp:cNvSpPr/>
      </dsp:nvSpPr>
      <dsp:spPr>
        <a:xfrm>
          <a:off x="0" y="3712568"/>
          <a:ext cx="6594475" cy="176139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Boyutun azaldığı durumda çok düşük konsantrasyonlarda bile gümüş nanopartiküllerin antibakteriyal etkinliğinin arttığı tespit edilmiştir. </a:t>
          </a:r>
          <a:endParaRPr lang="en-US" sz="2500" kern="1200"/>
        </a:p>
      </dsp:txBody>
      <dsp:txXfrm>
        <a:off x="85984" y="3798552"/>
        <a:ext cx="6422507" cy="15894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A7015-E5A0-4557-9272-F06DAC187A76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AE3C0-DBF8-4BB7-A9DF-9AEF3B1CF9FC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DD1D-2C01-4C5A-94D0-DFFE0AED3B00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Farklı hastalıkların tanısının konulabilmesi için nanopartiküllerle konjuge edilmiş antikorlardan faydalanılmaktadır. </a:t>
          </a:r>
          <a:endParaRPr lang="en-US" sz="2300" kern="1200"/>
        </a:p>
      </dsp:txBody>
      <dsp:txXfrm>
        <a:off x="1941716" y="718"/>
        <a:ext cx="4571887" cy="1681139"/>
      </dsp:txXfrm>
    </dsp:sp>
    <dsp:sp modelId="{48EDD144-E630-4138-8D2D-333030ECC564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A51CD-83FF-4C31-AFF4-66C3F84F6DA1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5A0F5-7D39-4591-BD6E-0EB3ED87CFC3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Nanopartiküllerin renk değişimine bağlı olarak örnekte bulunan antijenlerin varlığı tespit edilebilir.</a:t>
          </a:r>
          <a:endParaRPr lang="en-US" sz="2300" kern="1200"/>
        </a:p>
      </dsp:txBody>
      <dsp:txXfrm>
        <a:off x="1941716" y="2102143"/>
        <a:ext cx="4571887" cy="1681139"/>
      </dsp:txXfrm>
    </dsp:sp>
    <dsp:sp modelId="{DF60D2EB-344B-4D81-B47F-07270C6CFB12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7F99D-306A-4AF0-8698-2D1304E7AEE1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5A0D9-1077-44B9-8861-B3501E0B28C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Çoğunlukla altın nanopartikülleri ve kuantum dotlar kullanılır</a:t>
          </a:r>
          <a:endParaRPr lang="en-US" sz="23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EA8977-55CF-C244-BD4C-606C2552C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DA80D0F-3889-6C40-9DDC-8CBF80B09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105313-2B89-2341-B752-1E8E957A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739A8F0-8317-B149-8AC1-BE05A74A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FF150FD-9C41-934C-BCFD-7223B90A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69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29DCE0-FD64-264B-ABF0-41BD227E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DE6B144-A6DA-254A-9C58-85B56F13A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CC42E4-6C8F-2D4E-9BF7-BCF5916A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AD1447-4C90-9344-93E0-3D556CC1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BF885E-8BC7-CB44-AE34-A0AA1B13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71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3FE2FB7-14E5-2643-80D5-65CF88735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B43074B-8160-B543-8F00-6DFBEDE8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4EFCCB-353B-AC48-8AF3-596B904F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FEE526-37A0-EF43-97C9-6ADC7F51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2AB76F-1F58-CF49-853A-2D78C7AC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93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6D0412-2839-5143-A09E-331F0650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7D88B8-2B4E-5E47-8FBA-957CB864E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2492C9F-B5F7-2848-AF5F-D1FB86B7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10D83FE-8114-4949-A273-85EE4C05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69747A-6C64-2543-B8BA-15074F03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304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A15044-ED37-1545-AADE-A83C6C5A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C0A33F4-1FEC-7545-94B2-8EA05469D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90CD50-2366-5545-9605-7EAF697D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63CB47-B679-D846-BC2C-0839B2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D5C807-F7B0-3F40-872A-C4A30092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74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511D07-3AEA-7744-8AB7-E4D21D8F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0A5661-3DB0-C247-B7C1-CA2DA5CB8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72F5B32-E622-8146-97F0-E5858449B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D8EDFF0-F292-F64F-A7C4-9F4CC661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325134-FFC5-504D-9E43-1E87CF03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67F7032-D24D-DC43-8D29-72B1A8F6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641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E35257-531F-7C42-AB1C-124F45DD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4027B60-8D5B-5E47-8F9B-690E24ACF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BF5E7A0-4C46-AD41-9E8E-0CD21DDCD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8EABF57-F7B3-464E-970B-376109BCD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13101EF-DFAD-6E4D-A4A0-04787F3E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18B121B-1465-1C40-A3B1-44C00611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37A8A75-2D17-7C43-B4FF-F3AB6616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B7408B1-AF8F-CA47-ADAE-DDC3CCD5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750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8BE88A-F41F-9C47-AAB3-BB1BC295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B66AB3-1DCB-4B4C-83B9-7DA24CCC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3729695-A610-D84B-9127-77861799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7E2BF8E-956A-3B47-8D88-94A2F29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842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9F1A54A-88E7-BA47-BEB7-1531CF4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538DF2D-8643-C846-8912-866478E9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2421914-ABDB-7E4D-B561-CFB7452D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04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CBBEB2-E91B-4249-9440-2AF9BA29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690DE7-B6A5-3443-992D-4707614B2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C99B096-3E87-8A44-80EA-CEEB54E63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97FCF0A-C065-1F4C-AEF0-75DAE3C37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1A21BE-B568-864F-9BC7-FD8ECACD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C623003-4817-804D-A0C0-8EBB1414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920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E5D809-D77A-CD48-9334-9A80E479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2931D80-43FE-BF43-90CF-6FBF7BE5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1B604E-7060-D049-8BF4-CE6616018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BE002F3-BC9B-0447-9C4B-7AC3E50C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604D7F6-783C-BD41-AF5B-D87FAE90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52E56A-402C-9C44-8583-92218ECE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34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2F2A5AB-1338-DA40-B616-9D5EDB35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6DD84F6-8016-DF44-8D6F-BC1D56D8C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2B472BB-6C34-5D4F-8A75-3C37B4C2C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900AE-5831-384A-AC0A-1E5D51F74220}" type="datetimeFigureOut">
              <a:rPr lang="tr-TR" smtClean="0"/>
              <a:t>11.02.2020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8DEF18-2484-7249-AC70-947C6C3D4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C9DB2D-6189-2C4D-82AB-671591C92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CC655-F061-384C-BD37-3B541C5524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611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978509/figure/F2/" TargetMode="External"/><Relationship Id="rId2" Type="http://schemas.openxmlformats.org/officeDocument/2006/relationships/hyperlink" Target="https://www.ncbi.nlm.nih.gov/pmc/articles/PMC4978509/#R29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978509/figure/F2/" TargetMode="External"/><Relationship Id="rId2" Type="http://schemas.openxmlformats.org/officeDocument/2006/relationships/hyperlink" Target="https://www.ncbi.nlm.nih.gov/pmc/articles/PMC4978509/#R3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AB28A5-B691-4149-A3FE-F162FEFD8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Nanotıp</a:t>
            </a:r>
            <a:br>
              <a:rPr lang="tr-TR" b="1" dirty="0">
                <a:solidFill>
                  <a:srgbClr val="C00000"/>
                </a:solidFill>
              </a:rPr>
            </a:b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9039DE8-2251-3944-AF15-ED16DCB38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tr-TR" sz="3200" b="1" dirty="0">
                <a:solidFill>
                  <a:srgbClr val="7030A0"/>
                </a:solidFill>
              </a:rPr>
              <a:t>Ders: </a:t>
            </a:r>
            <a:r>
              <a:rPr lang="tr-TR" sz="3200" b="1" dirty="0" err="1">
                <a:solidFill>
                  <a:srgbClr val="7030A0"/>
                </a:solidFill>
              </a:rPr>
              <a:t>Nanotıp’a</a:t>
            </a:r>
            <a:r>
              <a:rPr lang="tr-TR" sz="3200" b="1" dirty="0">
                <a:solidFill>
                  <a:srgbClr val="7030A0"/>
                </a:solidFill>
              </a:rPr>
              <a:t> Giriş</a:t>
            </a:r>
          </a:p>
          <a:p>
            <a:pPr algn="r"/>
            <a:endParaRPr lang="tr-TR" sz="3200" b="1" dirty="0">
              <a:solidFill>
                <a:srgbClr val="7030A0"/>
              </a:solidFill>
            </a:endParaRPr>
          </a:p>
          <a:p>
            <a:pPr algn="r"/>
            <a:r>
              <a:rPr lang="tr-TR" b="1" dirty="0">
                <a:solidFill>
                  <a:srgbClr val="7030A0"/>
                </a:solidFill>
              </a:rPr>
              <a:t>Doç. Dr. Emrah Şefik </a:t>
            </a:r>
            <a:r>
              <a:rPr lang="tr-TR" b="1" dirty="0" err="1">
                <a:solidFill>
                  <a:srgbClr val="7030A0"/>
                </a:solidFill>
              </a:rPr>
              <a:t>Abamor</a:t>
            </a:r>
            <a:endParaRPr lang="tr-T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17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955112C-A682-D74E-85F1-4EA8087E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05" y="761267"/>
            <a:ext cx="3524086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Nanomedicine in the twenty-first century </a:t>
            </a:r>
            <a:br>
              <a:rPr lang="en-US" dirty="0">
                <a:solidFill>
                  <a:schemeClr val="bg1"/>
                </a:solidFill>
              </a:rPr>
            </a:b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EA497717-6EBB-5948-ADF2-5F3ACD62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79" y="640081"/>
            <a:ext cx="7082142" cy="556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C09D16A-03D0-504A-818A-199E513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534931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Nanomedicine in the twenty-first century </a:t>
            </a:r>
            <a:br>
              <a:rPr lang="en-US" dirty="0">
                <a:solidFill>
                  <a:schemeClr val="bg1"/>
                </a:solidFill>
              </a:rPr>
            </a:b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3131C2B-C795-A245-9B9B-793C216D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45" y="640082"/>
            <a:ext cx="7257752" cy="558926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9603AB3-0AC0-4E4C-A371-D25E83D9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9A27CDD-D451-7348-BA0F-F34B8FEA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05" y="1345958"/>
            <a:ext cx="4193196" cy="4166085"/>
          </a:xfrm>
        </p:spPr>
        <p:txBody>
          <a:bodyPr>
            <a:normAutofit/>
          </a:bodyPr>
          <a:lstStyle/>
          <a:p>
            <a:r>
              <a:rPr lang="tr-TR" sz="4600"/>
              <a:t>Nanobiyoloji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61ACA9-0D18-D24A-BDCD-2E77B557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734" y="750307"/>
            <a:ext cx="5369326" cy="5357387"/>
          </a:xfrm>
        </p:spPr>
        <p:txBody>
          <a:bodyPr anchor="ctr">
            <a:normAutofit/>
          </a:bodyPr>
          <a:lstStyle/>
          <a:p>
            <a:r>
              <a:rPr lang="tr-TR" sz="2200" dirty="0" err="1"/>
              <a:t>Nanobiyoloji</a:t>
            </a:r>
            <a:r>
              <a:rPr lang="tr-TR" sz="2200" dirty="0"/>
              <a:t>, biyolojik sistemlerde herhangi bir yan etkiye ya da </a:t>
            </a:r>
            <a:r>
              <a:rPr lang="tr-TR" sz="2200" dirty="0" err="1"/>
              <a:t>toksisiteye</a:t>
            </a:r>
            <a:r>
              <a:rPr lang="tr-TR" sz="2200" dirty="0"/>
              <a:t> neden olmadan hastalıkların tanı ve teşhisinde kullanılabilecek </a:t>
            </a:r>
            <a:r>
              <a:rPr lang="tr-TR" sz="2200" dirty="0" err="1"/>
              <a:t>nanomalzemelerin</a:t>
            </a:r>
            <a:r>
              <a:rPr lang="tr-TR" sz="2200" dirty="0"/>
              <a:t> geliştirilmesini hedefler.</a:t>
            </a:r>
          </a:p>
          <a:p>
            <a:r>
              <a:rPr lang="tr-TR" sz="2200" dirty="0" err="1"/>
              <a:t>Nanopartiküller</a:t>
            </a:r>
            <a:r>
              <a:rPr lang="tr-TR" sz="2200" dirty="0"/>
              <a:t> malzemelerin </a:t>
            </a:r>
            <a:r>
              <a:rPr lang="tr-TR" sz="2200" dirty="0" err="1"/>
              <a:t>makroskobik</a:t>
            </a:r>
            <a:r>
              <a:rPr lang="tr-TR" sz="2200" dirty="0"/>
              <a:t> boyutları ile kıyaslandığında çok farklı özelliklere sahip olabilirler</a:t>
            </a:r>
          </a:p>
          <a:p>
            <a:r>
              <a:rPr lang="tr-TR" sz="2200" dirty="0"/>
              <a:t>Örneğin </a:t>
            </a:r>
            <a:r>
              <a:rPr lang="tr-TR" sz="2200" dirty="0" err="1"/>
              <a:t>inert</a:t>
            </a:r>
            <a:r>
              <a:rPr lang="tr-TR" sz="2200" dirty="0"/>
              <a:t> bir element olan altın </a:t>
            </a:r>
            <a:r>
              <a:rPr lang="tr-TR" sz="2200" dirty="0" err="1"/>
              <a:t>nano</a:t>
            </a:r>
            <a:r>
              <a:rPr lang="tr-TR" sz="2200" dirty="0"/>
              <a:t> boyutlarda aktif hale gelmekte ve tıbbın her alanında kullanılabilmektedir. </a:t>
            </a: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40762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0072C0-CC1E-5045-BD61-B2D659CC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/>
              <a:t>FDA-</a:t>
            </a:r>
            <a:r>
              <a:rPr lang="tr-TR" dirty="0" err="1"/>
              <a:t>approved</a:t>
            </a:r>
            <a:r>
              <a:rPr lang="tr-TR" dirty="0"/>
              <a:t> </a:t>
            </a:r>
            <a:r>
              <a:rPr lang="tr-TR" dirty="0" err="1"/>
              <a:t>gold</a:t>
            </a:r>
            <a:r>
              <a:rPr lang="tr-TR" dirty="0"/>
              <a:t> </a:t>
            </a:r>
            <a:r>
              <a:rPr lang="tr-TR" dirty="0" err="1"/>
              <a:t>based</a:t>
            </a:r>
            <a:r>
              <a:rPr lang="tr-TR" dirty="0"/>
              <a:t> </a:t>
            </a:r>
            <a:r>
              <a:rPr lang="tr-TR" dirty="0" err="1"/>
              <a:t>nanomaterials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in </a:t>
            </a:r>
            <a:r>
              <a:rPr lang="tr-TR" dirty="0" err="1"/>
              <a:t>therapeutics</a:t>
            </a:r>
            <a:r>
              <a:rPr lang="tr-TR" dirty="0"/>
              <a:t> </a:t>
            </a: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927C104-3B40-1C49-BB3D-90DF6125A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8" y="1690688"/>
            <a:ext cx="10282983" cy="51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62CDD9E-C87D-ED4D-AD26-983032C4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tr-TR" dirty="0" err="1">
                <a:solidFill>
                  <a:srgbClr val="FFFFFF"/>
                </a:solidFill>
              </a:rPr>
              <a:t>Nanopartiküller</a:t>
            </a:r>
            <a:r>
              <a:rPr lang="tr-TR" dirty="0">
                <a:solidFill>
                  <a:srgbClr val="FFFFFF"/>
                </a:solidFill>
              </a:rPr>
              <a:t> 4 farklı yoldan insan vücuduna girebilir</a:t>
            </a:r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D6398E99-10E5-4D8F-9D0C-AF1F35A41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91772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13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B6CEEC1-02CA-434B-A695-AA3B934B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61" y="2057400"/>
            <a:ext cx="306269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r-TR" sz="2400" dirty="0" err="1">
                <a:solidFill>
                  <a:srgbClr val="FFFFFF"/>
                </a:solidFill>
              </a:rPr>
              <a:t>Nanopartiküller</a:t>
            </a:r>
            <a:endParaRPr lang="tr-TR" sz="2400" dirty="0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3E6E449-B51D-4C46-83B0-75E4A868A0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739107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942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DAA41F8-565E-304D-9CA5-99BDD678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tr-TR" sz="3700">
                <a:solidFill>
                  <a:srgbClr val="FFFFFF"/>
                </a:solidFill>
              </a:rPr>
              <a:t>Nanopartiküller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BE1F4C62-886C-4A80-9A6C-3FF12C6E95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24104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21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F9C30A-C844-5240-9B0F-7A37723E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tr-TR" sz="3700">
                <a:solidFill>
                  <a:srgbClr val="FFFFFF"/>
                </a:solidFill>
              </a:rPr>
              <a:t>Nanopartiküller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C3DBC32-BADE-40BA-848F-086A5A50A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53215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03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56DECC-E925-BB4D-817B-9936529E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/>
              <a:t>Pasif </a:t>
            </a:r>
            <a:r>
              <a:rPr lang="tr-TR" err="1"/>
              <a:t>Diffüzyon</a:t>
            </a:r>
            <a:endParaRPr lang="tr-TR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26B9FB40-522D-4A58-A5DC-9F9650EC3B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301477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567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A6AD0A5-8B7F-214B-BA35-7E57F17AA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85" y="0"/>
            <a:ext cx="978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4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30CF6D1-53AA-6545-B4BC-D4B623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05" y="1345958"/>
            <a:ext cx="4193196" cy="4166085"/>
          </a:xfrm>
        </p:spPr>
        <p:txBody>
          <a:bodyPr>
            <a:normAutofit/>
          </a:bodyPr>
          <a:lstStyle/>
          <a:p>
            <a:r>
              <a:rPr lang="tr-TR" sz="4600"/>
              <a:t>Nanotıp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53F2FF-A572-7C43-966A-34E82C58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750306"/>
            <a:ext cx="5369326" cy="5357387"/>
          </a:xfrm>
        </p:spPr>
        <p:txBody>
          <a:bodyPr anchor="ctr">
            <a:normAutofit/>
          </a:bodyPr>
          <a:lstStyle/>
          <a:p>
            <a:pPr algn="just"/>
            <a:r>
              <a:rPr lang="tr-TR" dirty="0" err="1"/>
              <a:t>Nanotıp</a:t>
            </a:r>
            <a:r>
              <a:rPr lang="tr-TR" dirty="0"/>
              <a:t>, </a:t>
            </a:r>
            <a:r>
              <a:rPr lang="tr-TR" dirty="0" err="1"/>
              <a:t>nano</a:t>
            </a:r>
            <a:r>
              <a:rPr lang="tr-TR" dirty="0"/>
              <a:t> cihazlar ve </a:t>
            </a:r>
            <a:r>
              <a:rPr lang="tr-TR" dirty="0" err="1"/>
              <a:t>nano</a:t>
            </a:r>
            <a:r>
              <a:rPr lang="tr-TR" dirty="0"/>
              <a:t> yapılar kullanarak, </a:t>
            </a:r>
            <a:r>
              <a:rPr lang="tr-TR" b="1" u="sng" dirty="0">
                <a:solidFill>
                  <a:srgbClr val="C00000"/>
                </a:solidFill>
              </a:rPr>
              <a:t>insanın biyolojik sistemlerini moleküler boyutta izleme, tedavi etme, yeniden yapılandırma </a:t>
            </a:r>
            <a:r>
              <a:rPr lang="tr-TR" dirty="0"/>
              <a:t>olarak açıklanır.</a:t>
            </a:r>
          </a:p>
        </p:txBody>
      </p:sp>
    </p:spTree>
    <p:extLst>
      <p:ext uri="{BB962C8B-B14F-4D97-AF65-F5344CB8AC3E}">
        <p14:creationId xmlns:p14="http://schemas.microsoft.com/office/powerpoint/2010/main" val="1712210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4444163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E6A840C-DEA3-2843-B667-C81559C1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11" y="767258"/>
            <a:ext cx="3209335" cy="5323484"/>
          </a:xfrm>
        </p:spPr>
        <p:txBody>
          <a:bodyPr>
            <a:normAutofit/>
          </a:bodyPr>
          <a:lstStyle/>
          <a:p>
            <a:pPr algn="ctr"/>
            <a:r>
              <a:rPr lang="tr-TR" sz="2800">
                <a:solidFill>
                  <a:schemeClr val="bg1"/>
                </a:solidFill>
              </a:rPr>
              <a:t>Kolaylaştırılmış Difüzyon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831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BE4CDB-62D2-2C4B-A9FE-CBDC5DDFB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130" y="767258"/>
            <a:ext cx="6039337" cy="5501340"/>
          </a:xfrm>
        </p:spPr>
        <p:txBody>
          <a:bodyPr anchor="ctr">
            <a:normAutofit/>
          </a:bodyPr>
          <a:lstStyle/>
          <a:p>
            <a:pPr algn="just"/>
            <a:r>
              <a:rPr lang="tr-TR" dirty="0"/>
              <a:t>Kolaylaştırılmış difüzyonda 10-30 </a:t>
            </a:r>
            <a:r>
              <a:rPr lang="tr-TR" dirty="0" err="1"/>
              <a:t>nm</a:t>
            </a:r>
            <a:r>
              <a:rPr lang="tr-TR" dirty="0"/>
              <a:t> çapındaki partiküller hücre </a:t>
            </a:r>
            <a:r>
              <a:rPr lang="tr-TR" dirty="0" err="1"/>
              <a:t>membranında</a:t>
            </a:r>
            <a:r>
              <a:rPr lang="tr-TR" dirty="0"/>
              <a:t> bulunan seçici </a:t>
            </a:r>
            <a:r>
              <a:rPr lang="tr-TR" dirty="0" err="1"/>
              <a:t>membran</a:t>
            </a:r>
            <a:r>
              <a:rPr lang="tr-TR" dirty="0"/>
              <a:t> protein kanalları aracılığıyla hücre içine giriş yapabilirler</a:t>
            </a:r>
          </a:p>
        </p:txBody>
      </p:sp>
    </p:spTree>
    <p:extLst>
      <p:ext uri="{BB962C8B-B14F-4D97-AF65-F5344CB8AC3E}">
        <p14:creationId xmlns:p14="http://schemas.microsoft.com/office/powerpoint/2010/main" val="56188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CAC7E6C-47F9-1A4D-95E3-93115F2ED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2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9D69BEA-7D53-F242-924E-1E222924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Aktif Taşıma ve Endositoz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5788D9-C116-0548-B967-D244C0039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tr-TR" sz="2600"/>
              <a:t>50 ila 500 </a:t>
            </a:r>
            <a:r>
              <a:rPr lang="tr-TR" sz="2600" err="1"/>
              <a:t>nm</a:t>
            </a:r>
            <a:r>
              <a:rPr lang="tr-TR" sz="2600"/>
              <a:t> arasında değişen daha büyük boyuttaki partiküller hücre içerisine aktif taşıma ve </a:t>
            </a:r>
            <a:r>
              <a:rPr lang="tr-TR" sz="2600" err="1"/>
              <a:t>endositoz</a:t>
            </a:r>
            <a:r>
              <a:rPr lang="tr-TR" sz="2600"/>
              <a:t> yollarıyla dahil olurlar.</a:t>
            </a:r>
          </a:p>
          <a:p>
            <a:r>
              <a:rPr lang="tr-TR" sz="2600"/>
              <a:t>Aktif taşıma hücre </a:t>
            </a:r>
            <a:r>
              <a:rPr lang="tr-TR" sz="2600" err="1"/>
              <a:t>membranındaki</a:t>
            </a:r>
            <a:r>
              <a:rPr lang="tr-TR" sz="2600"/>
              <a:t> transport proteinleri aracılığıyla gerçekleştirilir.  Konsantrasyon </a:t>
            </a:r>
            <a:r>
              <a:rPr lang="tr-TR" sz="2600" err="1"/>
              <a:t>gradientine</a:t>
            </a:r>
            <a:r>
              <a:rPr lang="tr-TR" sz="2600"/>
              <a:t> karşı gerçekleştiği için enerji gerektirir. </a:t>
            </a:r>
          </a:p>
          <a:p>
            <a:r>
              <a:rPr lang="tr-TR" sz="2600" err="1"/>
              <a:t>Endositoz</a:t>
            </a:r>
            <a:r>
              <a:rPr lang="tr-TR" sz="2600"/>
              <a:t> ise partiküllerin veziküller aracılığıyla hücre içerisine girmesi anlamına gelmektedir.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5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CF3C89F-F10D-3044-A6DB-0CA07631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05" y="1345958"/>
            <a:ext cx="4193196" cy="4166085"/>
          </a:xfrm>
        </p:spPr>
        <p:txBody>
          <a:bodyPr>
            <a:normAutofit/>
          </a:bodyPr>
          <a:lstStyle/>
          <a:p>
            <a:endParaRPr lang="tr-TR" sz="4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4CB3A9-EABC-3E41-ADB8-B8766AF5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734" y="750307"/>
            <a:ext cx="5369326" cy="5357387"/>
          </a:xfrm>
        </p:spPr>
        <p:txBody>
          <a:bodyPr anchor="ctr">
            <a:normAutofit/>
          </a:bodyPr>
          <a:lstStyle/>
          <a:p>
            <a:r>
              <a:rPr lang="tr-TR" sz="2200"/>
              <a:t>The possible fates of internalized nanoparticles in the cells are: enzymatic degradation or destruction by pH effect (acidic), exocytosis or transcytosis, transportation to intracellular locations escaping from endolysosomal compartment. </a:t>
            </a:r>
          </a:p>
          <a:p>
            <a:endParaRPr lang="tr-TR" sz="2200"/>
          </a:p>
          <a:p>
            <a:endParaRPr lang="tr-TR" sz="2200"/>
          </a:p>
        </p:txBody>
      </p:sp>
    </p:spTree>
    <p:extLst>
      <p:ext uri="{BB962C8B-B14F-4D97-AF65-F5344CB8AC3E}">
        <p14:creationId xmlns:p14="http://schemas.microsoft.com/office/powerpoint/2010/main" val="516395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2BECADE-1949-CB40-845B-332BBC81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4466"/>
            <a:ext cx="10905066" cy="49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83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6A45D7E-59D5-D24E-8EFD-352CC320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643467"/>
            <a:ext cx="80009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5D4AACE-5D8A-DB43-9B9E-E9628B5B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213" y="643466"/>
            <a:ext cx="71195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8409B3-EB87-2E4E-BDF2-B4B8DDB1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40E382-851E-3640-ABBB-A574CCD55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Only</a:t>
            </a:r>
            <a:r>
              <a:rPr lang="tr-TR" dirty="0"/>
              <a:t>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few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liposomes</a:t>
            </a:r>
            <a:r>
              <a:rPr lang="tr-TR" dirty="0"/>
              <a:t>, </a:t>
            </a:r>
            <a:r>
              <a:rPr lang="tr-TR" dirty="0" err="1"/>
              <a:t>dendrimers</a:t>
            </a:r>
            <a:r>
              <a:rPr lang="tr-TR" dirty="0"/>
              <a:t>, </a:t>
            </a:r>
            <a:r>
              <a:rPr lang="tr-TR" dirty="0" err="1"/>
              <a:t>organic</a:t>
            </a:r>
            <a:r>
              <a:rPr lang="tr-TR" dirty="0"/>
              <a:t> </a:t>
            </a:r>
            <a:r>
              <a:rPr lang="tr-TR" dirty="0" err="1"/>
              <a:t>polymers</a:t>
            </a:r>
            <a:r>
              <a:rPr lang="tr-TR" dirty="0"/>
              <a:t>, </a:t>
            </a:r>
            <a:r>
              <a:rPr lang="tr-TR" dirty="0" err="1"/>
              <a:t>quantum</a:t>
            </a:r>
            <a:r>
              <a:rPr lang="tr-TR" dirty="0"/>
              <a:t> </a:t>
            </a:r>
            <a:r>
              <a:rPr lang="tr-TR" dirty="0" err="1"/>
              <a:t>dots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tested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safe</a:t>
            </a:r>
            <a:r>
              <a:rPr lang="tr-TR" dirty="0"/>
              <a:t> in </a:t>
            </a:r>
            <a:r>
              <a:rPr lang="tr-TR" dirty="0" err="1"/>
              <a:t>medicine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found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promising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in </a:t>
            </a:r>
            <a:r>
              <a:rPr lang="tr-TR" dirty="0" err="1"/>
              <a:t>vivo</a:t>
            </a:r>
            <a:r>
              <a:rPr lang="tr-TR" dirty="0"/>
              <a:t> </a:t>
            </a:r>
            <a:r>
              <a:rPr lang="tr-TR" dirty="0" err="1"/>
              <a:t>imaging</a:t>
            </a:r>
            <a:r>
              <a:rPr lang="tr-TR" dirty="0"/>
              <a:t>, in </a:t>
            </a:r>
            <a:r>
              <a:rPr lang="tr-TR" dirty="0" err="1"/>
              <a:t>vitro</a:t>
            </a:r>
            <a:r>
              <a:rPr lang="tr-TR" dirty="0"/>
              <a:t> </a:t>
            </a:r>
            <a:r>
              <a:rPr lang="tr-TR" dirty="0" err="1"/>
              <a:t>diagnostics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9308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CDEC66-BB6E-2247-8532-6609F7AE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Nanomaterials</a:t>
            </a:r>
            <a:r>
              <a:rPr lang="tr-TR" dirty="0"/>
              <a:t> of </a:t>
            </a:r>
            <a:r>
              <a:rPr lang="tr-TR" dirty="0" err="1"/>
              <a:t>biological</a:t>
            </a:r>
            <a:r>
              <a:rPr lang="tr-TR" dirty="0"/>
              <a:t> </a:t>
            </a:r>
            <a:r>
              <a:rPr lang="tr-TR" dirty="0" err="1"/>
              <a:t>interest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mainly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two</a:t>
            </a:r>
            <a:r>
              <a:rPr lang="tr-TR" dirty="0"/>
              <a:t> </a:t>
            </a:r>
            <a:r>
              <a:rPr lang="tr-TR" dirty="0" err="1"/>
              <a:t>distinct</a:t>
            </a:r>
            <a:r>
              <a:rPr lang="tr-TR" dirty="0"/>
              <a:t> </a:t>
            </a:r>
            <a:r>
              <a:rPr lang="tr-TR" dirty="0" err="1"/>
              <a:t>groups</a:t>
            </a:r>
            <a:r>
              <a:rPr lang="tr-TR" dirty="0"/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C2E71B-DABE-6146-89C6-51A97DB0D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organic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endParaRPr lang="tr-TR" dirty="0"/>
          </a:p>
          <a:p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dendrimer</a:t>
            </a:r>
            <a:r>
              <a:rPr lang="tr-TR" dirty="0"/>
              <a:t>, </a:t>
            </a:r>
            <a:r>
              <a:rPr lang="tr-TR" dirty="0" err="1"/>
              <a:t>polymer</a:t>
            </a:r>
            <a:r>
              <a:rPr lang="tr-TR" dirty="0"/>
              <a:t>;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inorganic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</a:t>
            </a:r>
            <a:r>
              <a:rPr lang="tr-TR" dirty="0" err="1"/>
              <a:t>gold</a:t>
            </a:r>
            <a:r>
              <a:rPr lang="tr-TR" dirty="0"/>
              <a:t>, </a:t>
            </a:r>
            <a:r>
              <a:rPr lang="tr-TR" dirty="0" err="1"/>
              <a:t>silver</a:t>
            </a:r>
            <a:r>
              <a:rPr lang="tr-TR" dirty="0"/>
              <a:t>, </a:t>
            </a:r>
            <a:r>
              <a:rPr lang="tr-TR" dirty="0" err="1"/>
              <a:t>iron</a:t>
            </a:r>
            <a:r>
              <a:rPr lang="tr-TR" dirty="0"/>
              <a:t>, </a:t>
            </a:r>
            <a:r>
              <a:rPr lang="tr-TR" dirty="0" err="1"/>
              <a:t>titanium</a:t>
            </a:r>
            <a:r>
              <a:rPr lang="tr-TR" dirty="0"/>
              <a:t> </a:t>
            </a:r>
            <a:r>
              <a:rPr lang="tr-TR" dirty="0" err="1"/>
              <a:t>dioxide</a:t>
            </a:r>
            <a:r>
              <a:rPr lang="tr-TR" dirty="0"/>
              <a:t>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miscellaneous</a:t>
            </a:r>
            <a:r>
              <a:rPr lang="tr-TR" dirty="0"/>
              <a:t> </a:t>
            </a:r>
            <a:r>
              <a:rPr lang="tr-TR" dirty="0" err="1"/>
              <a:t>groups</a:t>
            </a:r>
            <a:r>
              <a:rPr lang="tr-TR" dirty="0"/>
              <a:t> </a:t>
            </a:r>
            <a:r>
              <a:rPr lang="tr-TR" dirty="0" err="1"/>
              <a:t>include</a:t>
            </a:r>
            <a:r>
              <a:rPr lang="tr-TR" dirty="0"/>
              <a:t> </a:t>
            </a:r>
            <a:r>
              <a:rPr lang="tr-TR" dirty="0" err="1"/>
              <a:t>carbon-based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, </a:t>
            </a:r>
            <a:r>
              <a:rPr lang="tr-TR" dirty="0" err="1"/>
              <a:t>organic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inorganic</a:t>
            </a:r>
            <a:r>
              <a:rPr lang="tr-TR" dirty="0"/>
              <a:t> </a:t>
            </a:r>
            <a:r>
              <a:rPr lang="tr-TR" dirty="0" err="1"/>
              <a:t>hybrids</a:t>
            </a:r>
            <a:r>
              <a:rPr lang="tr-TR" dirty="0"/>
              <a:t>, </a:t>
            </a:r>
            <a:r>
              <a:rPr lang="tr-TR" dirty="0" err="1"/>
              <a:t>liposomes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protein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peptide-based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4313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BF3739-968A-E64B-902F-29EB2D0F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08C85F8-9C38-3146-ABF8-9B8C7ADD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29"/>
            <a:ext cx="12192000" cy="65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0B6D84-1F52-914D-BF81-F8C861C5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Nanotıp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A503DE9-01FF-A340-97F9-FF780786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Nanoteknoloji</a:t>
            </a:r>
            <a:r>
              <a:rPr lang="tr-TR" dirty="0"/>
              <a:t> yaşayan sistemlere moleküler seviyelerde müdahale etme imkanı yaratabilir. Yaşayan organizmalar ile etkileşime geçebilecek boyutlarda araçlar üretilmesi ile bir çok yeni teşhis ve tedavi yöntemlerinin gelişmesi olasıdır.</a:t>
            </a:r>
          </a:p>
        </p:txBody>
      </p:sp>
    </p:spTree>
    <p:extLst>
      <p:ext uri="{BB962C8B-B14F-4D97-AF65-F5344CB8AC3E}">
        <p14:creationId xmlns:p14="http://schemas.microsoft.com/office/powerpoint/2010/main" val="3932738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EB9474-E022-EB41-8B70-5BE47A05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180AB1-CAC4-9A41-8DD7-F57613885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examples</a:t>
            </a:r>
            <a:r>
              <a:rPr lang="tr-TR" dirty="0"/>
              <a:t> of </a:t>
            </a:r>
            <a:r>
              <a:rPr lang="tr-TR" dirty="0" err="1"/>
              <a:t>commonly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in </a:t>
            </a:r>
            <a:r>
              <a:rPr lang="tr-TR" dirty="0" err="1"/>
              <a:t>medicine</a:t>
            </a:r>
            <a:r>
              <a:rPr lang="tr-TR" dirty="0"/>
              <a:t>: </a:t>
            </a:r>
            <a:r>
              <a:rPr lang="tr-TR" dirty="0" err="1"/>
              <a:t>multifunctional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(</a:t>
            </a:r>
            <a:r>
              <a:rPr lang="tr-TR" dirty="0" err="1"/>
              <a:t>best</a:t>
            </a:r>
            <a:r>
              <a:rPr lang="tr-TR" dirty="0"/>
              <a:t> </a:t>
            </a:r>
            <a:r>
              <a:rPr lang="tr-TR" dirty="0" err="1"/>
              <a:t>suited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intravenous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), </a:t>
            </a:r>
            <a:r>
              <a:rPr lang="tr-TR" dirty="0" err="1"/>
              <a:t>lipid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polymer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(</a:t>
            </a:r>
            <a:r>
              <a:rPr lang="tr-TR" dirty="0" err="1"/>
              <a:t>trigger</a:t>
            </a:r>
            <a:r>
              <a:rPr lang="tr-TR" dirty="0"/>
              <a:t> </a:t>
            </a:r>
            <a:r>
              <a:rPr lang="tr-TR" dirty="0" err="1"/>
              <a:t>strong</a:t>
            </a:r>
            <a:r>
              <a:rPr lang="tr-TR" dirty="0"/>
              <a:t> </a:t>
            </a:r>
            <a:r>
              <a:rPr lang="tr-TR" dirty="0" err="1"/>
              <a:t>immune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), </a:t>
            </a:r>
            <a:r>
              <a:rPr lang="tr-TR" dirty="0" err="1"/>
              <a:t>gold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magnetic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(</a:t>
            </a:r>
            <a:r>
              <a:rPr lang="tr-TR" dirty="0" err="1"/>
              <a:t>promising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in </a:t>
            </a:r>
            <a:r>
              <a:rPr lang="tr-TR" dirty="0" err="1"/>
              <a:t>targeted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),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based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(</a:t>
            </a:r>
            <a:r>
              <a:rPr lang="tr-TR" dirty="0" err="1"/>
              <a:t>acts</a:t>
            </a:r>
            <a:r>
              <a:rPr lang="tr-TR" dirty="0"/>
              <a:t> as </a:t>
            </a:r>
            <a:r>
              <a:rPr lang="tr-TR" dirty="0" err="1"/>
              <a:t>nanocarriers</a:t>
            </a:r>
            <a:r>
              <a:rPr lang="tr-TR" dirty="0"/>
              <a:t>), </a:t>
            </a:r>
            <a:r>
              <a:rPr lang="tr-TR" dirty="0" err="1"/>
              <a:t>dry</a:t>
            </a:r>
            <a:r>
              <a:rPr lang="tr-TR" dirty="0"/>
              <a:t> </a:t>
            </a:r>
            <a:r>
              <a:rPr lang="tr-TR" dirty="0" err="1"/>
              <a:t>powder</a:t>
            </a:r>
            <a:r>
              <a:rPr lang="tr-TR" dirty="0"/>
              <a:t> </a:t>
            </a:r>
            <a:r>
              <a:rPr lang="tr-TR" dirty="0" err="1"/>
              <a:t>aerosol</a:t>
            </a:r>
            <a:r>
              <a:rPr lang="tr-TR" dirty="0"/>
              <a:t> (</a:t>
            </a:r>
            <a:r>
              <a:rPr lang="tr-TR" dirty="0" err="1"/>
              <a:t>inhalable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lung</a:t>
            </a:r>
            <a:r>
              <a:rPr lang="tr-TR" dirty="0"/>
              <a:t> </a:t>
            </a:r>
            <a:r>
              <a:rPr lang="tr-TR" dirty="0" err="1"/>
              <a:t>specific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), </a:t>
            </a:r>
            <a:r>
              <a:rPr lang="tr-TR" dirty="0" err="1"/>
              <a:t>smart</a:t>
            </a:r>
            <a:r>
              <a:rPr lang="tr-TR" dirty="0"/>
              <a:t> </a:t>
            </a:r>
            <a:r>
              <a:rPr lang="tr-TR" dirty="0" err="1"/>
              <a:t>nanomaterials</a:t>
            </a:r>
            <a:r>
              <a:rPr lang="tr-TR" dirty="0"/>
              <a:t> (</a:t>
            </a:r>
            <a:r>
              <a:rPr lang="tr-TR" dirty="0" err="1"/>
              <a:t>tunable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external</a:t>
            </a:r>
            <a:r>
              <a:rPr lang="tr-TR" dirty="0"/>
              <a:t> </a:t>
            </a:r>
            <a:r>
              <a:rPr lang="tr-TR" dirty="0" err="1"/>
              <a:t>stimuli</a:t>
            </a:r>
            <a:r>
              <a:rPr lang="tr-TR" dirty="0"/>
              <a:t>)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6951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8BF83A3-046F-0C41-BFC1-FD182DBA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Nanopartikül Sınıflandırması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A5AD6F-F4D1-984B-AEF9-69E5A36E6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740" y="1457474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tr-TR" sz="4000" dirty="0"/>
          </a:p>
          <a:p>
            <a:pPr marL="0" indent="0">
              <a:buNone/>
            </a:pPr>
            <a:r>
              <a:rPr lang="tr-TR" sz="4000" dirty="0"/>
              <a:t>1. Organik</a:t>
            </a:r>
          </a:p>
          <a:p>
            <a:pPr marL="0" indent="0">
              <a:buNone/>
            </a:pPr>
            <a:r>
              <a:rPr lang="tr-TR" sz="4000" dirty="0"/>
              <a:t>2. İnorganik</a:t>
            </a:r>
          </a:p>
          <a:p>
            <a:pPr marL="0" indent="0">
              <a:buNone/>
            </a:pPr>
            <a:r>
              <a:rPr lang="tr-TR" sz="4000" dirty="0"/>
              <a:t>3. Karbon bazlı</a:t>
            </a:r>
          </a:p>
          <a:p>
            <a:endParaRPr lang="tr-TR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45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E4CCD6AC-6F6A-9342-A9BC-318DD2F8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" y="0"/>
            <a:ext cx="1013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46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8B6A13-85CA-4900-9C17-0B2EC7D65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7E5F949-656E-8343-A9AB-E607D3A0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7" y="1120155"/>
            <a:ext cx="4189198" cy="4609096"/>
          </a:xfrm>
        </p:spPr>
        <p:txBody>
          <a:bodyPr>
            <a:normAutofit/>
          </a:bodyPr>
          <a:lstStyle/>
          <a:p>
            <a:r>
              <a:rPr lang="tr-TR" dirty="0"/>
              <a:t>Altın </a:t>
            </a:r>
            <a:r>
              <a:rPr lang="tr-TR" dirty="0" err="1"/>
              <a:t>Nanopartikülleri</a:t>
            </a:r>
            <a:endParaRPr lang="tr-T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3F9174-E2FD-4C98-B643-857596BA1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32729" y="798423"/>
            <a:ext cx="6359271" cy="6059577"/>
            <a:chOff x="2285126" y="-1693523"/>
            <a:chExt cx="6359271" cy="6059577"/>
          </a:xfrm>
        </p:grpSpPr>
        <p:sp>
          <p:nvSpPr>
            <p:cNvPr id="11" name="Freeform 59">
              <a:extLst>
                <a:ext uri="{FF2B5EF4-FFF2-40B4-BE49-F238E27FC236}">
                  <a16:creationId xmlns:a16="http://schemas.microsoft.com/office/drawing/2014/main" id="{44669919-644B-4799-9AB6-7A2A2F170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286127" y="-976413"/>
              <a:ext cx="1101799" cy="5342467"/>
            </a:xfrm>
            <a:custGeom>
              <a:avLst/>
              <a:gdLst>
                <a:gd name="connsiteX0" fmla="*/ 1101799 w 1101799"/>
                <a:gd name="connsiteY0" fmla="*/ 0 h 5342467"/>
                <a:gd name="connsiteX1" fmla="*/ 0 w 1101799"/>
                <a:gd name="connsiteY1" fmla="*/ 1141661 h 5342467"/>
                <a:gd name="connsiteX2" fmla="*/ 0 w 1101799"/>
                <a:gd name="connsiteY2" fmla="*/ 5342467 h 5342467"/>
                <a:gd name="connsiteX3" fmla="*/ 1039862 w 1101799"/>
                <a:gd name="connsiteY3" fmla="*/ 5342467 h 5342467"/>
                <a:gd name="connsiteX4" fmla="*/ 1101799 w 1101799"/>
                <a:gd name="connsiteY4" fmla="*/ 5278421 h 53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1799" h="5342467">
                  <a:moveTo>
                    <a:pt x="1101799" y="0"/>
                  </a:moveTo>
                  <a:lnTo>
                    <a:pt x="0" y="1141661"/>
                  </a:lnTo>
                  <a:lnTo>
                    <a:pt x="0" y="5342467"/>
                  </a:lnTo>
                  <a:lnTo>
                    <a:pt x="1039862" y="5342467"/>
                  </a:lnTo>
                  <a:lnTo>
                    <a:pt x="1101799" y="527842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87676A4-07DE-42A0-980E-77FA40F49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285126" y="-1425874"/>
              <a:ext cx="762170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BC9AFEB-B9C2-4A5E-91E4-BD04223F5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>
              <a:off x="2566852" y="-1693523"/>
              <a:ext cx="485207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D837413-BE05-4604-8451-98E34D629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43739" y="-1692608"/>
              <a:ext cx="610065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15C544-6543-7645-95F2-33183A7CD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188" y="1120155"/>
            <a:ext cx="5067739" cy="4609095"/>
          </a:xfrm>
        </p:spPr>
        <p:txBody>
          <a:bodyPr anchor="ctr">
            <a:normAutofit/>
          </a:bodyPr>
          <a:lstStyle/>
          <a:p>
            <a:r>
              <a:rPr lang="tr-TR" sz="2400">
                <a:solidFill>
                  <a:srgbClr val="FFFFFF"/>
                </a:solidFill>
              </a:rPr>
              <a:t>Altın nanopartikülleri çoğunlukla hastalıkların tanısı amacıyla kullanılmaktadır. </a:t>
            </a:r>
          </a:p>
          <a:p>
            <a:r>
              <a:rPr lang="tr-TR" sz="2400">
                <a:solidFill>
                  <a:srgbClr val="FFFFFF"/>
                </a:solidFill>
              </a:rPr>
              <a:t>Boyuta bağlı olarak kırmızıdan griye kadar gözle görülebilir farklı renk değişimleri gösterebilirler </a:t>
            </a:r>
          </a:p>
          <a:p>
            <a:r>
              <a:rPr lang="tr-TR" sz="2400">
                <a:solidFill>
                  <a:srgbClr val="FFFFFF"/>
                </a:solidFill>
              </a:rPr>
              <a:t>Bu özellikleri tıbbi tanının konulduğu laboratuvar analizlerinin duyarlılığını arttırmaktadır.</a:t>
            </a:r>
          </a:p>
          <a:p>
            <a:endParaRPr lang="tr-T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64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8B55551-A5FD-ED43-8D5E-48A372CA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tr-TR" sz="3400"/>
              <a:t>Altın Nanopartiküllerinin Özellikleri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DFAC9E-90CF-C345-9965-BDF3DE1D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336329"/>
            <a:ext cx="5260848" cy="4382588"/>
          </a:xfrm>
        </p:spPr>
        <p:txBody>
          <a:bodyPr anchor="ctr">
            <a:normAutofit/>
          </a:bodyPr>
          <a:lstStyle/>
          <a:p>
            <a:r>
              <a:rPr lang="tr-TR" sz="2000"/>
              <a:t>Yüksek yüzey alanı/hacim oranı</a:t>
            </a:r>
          </a:p>
          <a:p>
            <a:r>
              <a:rPr lang="tr-TR" sz="2000"/>
              <a:t>Yüksek yüzey plazmon rezonansı</a:t>
            </a:r>
          </a:p>
          <a:p>
            <a:r>
              <a:rPr lang="tr-TR" sz="2000"/>
              <a:t>Yüzey modifikasyonunun kolaylığı</a:t>
            </a:r>
          </a:p>
          <a:p>
            <a:r>
              <a:rPr lang="tr-TR" sz="2000"/>
              <a:t>Güçlü stabilite</a:t>
            </a:r>
          </a:p>
          <a:p>
            <a:r>
              <a:rPr lang="tr-TR" sz="2000"/>
              <a:t>Kolay ve ucuz sentez</a:t>
            </a:r>
          </a:p>
          <a:p>
            <a:r>
              <a:rPr lang="tr-TR" sz="2000"/>
              <a:t>Non-toksik özellik</a:t>
            </a:r>
          </a:p>
          <a:p>
            <a:r>
              <a:rPr lang="tr-TR" sz="2000"/>
              <a:t>Non-immünojenik özellik </a:t>
            </a:r>
          </a:p>
          <a:p>
            <a:r>
              <a:rPr lang="tr-TR" sz="2000"/>
              <a:t>Yüksek EPR etkisi</a:t>
            </a:r>
          </a:p>
          <a:p>
            <a:r>
              <a:rPr lang="tr-TR" sz="2000"/>
              <a:t>Hücre membrarnın geçiş kolaylığı</a:t>
            </a:r>
          </a:p>
          <a:p>
            <a:r>
              <a:rPr lang="tr-TR" sz="2000"/>
              <a:t>Tümör hücrelerinde yüksek birikme oranı</a:t>
            </a:r>
          </a:p>
        </p:txBody>
      </p:sp>
    </p:spTree>
    <p:extLst>
      <p:ext uri="{BB962C8B-B14F-4D97-AF65-F5344CB8AC3E}">
        <p14:creationId xmlns:p14="http://schemas.microsoft.com/office/powerpoint/2010/main" val="2008496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BB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33C0275-048D-6D40-B201-00AE99F874B6}"/>
              </a:ext>
            </a:extLst>
          </p:cNvPr>
          <p:cNvSpPr txBox="1"/>
          <p:nvPr/>
        </p:nvSpPr>
        <p:spPr>
          <a:xfrm>
            <a:off x="640080" y="1843089"/>
            <a:ext cx="3360420" cy="29405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Altın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Nanopartikülleri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5F9D589-0965-1A43-A37C-5BF331E4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21" y="604308"/>
            <a:ext cx="7575604" cy="606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60D9F3E-F3DE-7344-8D03-6CDB6A9C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Gümüş Nanopartikülleri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1C63BE30-3709-4B7F-849E-CD83D718BD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133091"/>
              </p:ext>
            </p:extLst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087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223E864-563F-DD4E-9D3F-537FCE7C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Gümüş nanopartikülleri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1CFDF-936B-9543-B57F-83908D28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 lnSpcReduction="10000"/>
          </a:bodyPr>
          <a:lstStyle/>
          <a:p>
            <a:endParaRPr lang="tr-TR" sz="2400" dirty="0"/>
          </a:p>
          <a:p>
            <a:pPr algn="just"/>
            <a:r>
              <a:rPr lang="tr-TR" dirty="0"/>
              <a:t>Pal ve arkadaşları </a:t>
            </a:r>
            <a:r>
              <a:rPr lang="tr-TR" dirty="0" err="1"/>
              <a:t>nanopartikülün</a:t>
            </a:r>
            <a:r>
              <a:rPr lang="tr-TR" dirty="0"/>
              <a:t> şekline bağlı olarak gümüş </a:t>
            </a:r>
            <a:r>
              <a:rPr lang="tr-TR" dirty="0" err="1"/>
              <a:t>nanopartiküllerinin</a:t>
            </a:r>
            <a:r>
              <a:rPr lang="tr-TR" dirty="0"/>
              <a:t> </a:t>
            </a:r>
            <a:r>
              <a:rPr lang="tr-TR" dirty="0" err="1"/>
              <a:t>E.coli</a:t>
            </a:r>
            <a:r>
              <a:rPr lang="tr-TR" dirty="0"/>
              <a:t> bakterileri üzerinde farklı özellikler gösterdiklerini tespit etmiştir.</a:t>
            </a:r>
          </a:p>
          <a:p>
            <a:pPr algn="just"/>
            <a:r>
              <a:rPr lang="tr-TR" dirty="0"/>
              <a:t>Aynı çalışmada gümüş </a:t>
            </a:r>
            <a:r>
              <a:rPr lang="tr-TR" dirty="0" err="1"/>
              <a:t>nanopartiküllerinin</a:t>
            </a:r>
            <a:r>
              <a:rPr lang="tr-TR" dirty="0"/>
              <a:t> birlikte kullanıldıkları durumda </a:t>
            </a:r>
            <a:r>
              <a:rPr lang="tr-TR" b="1" u="sng" dirty="0" err="1">
                <a:solidFill>
                  <a:srgbClr val="7030A0"/>
                </a:solidFill>
              </a:rPr>
              <a:t>penisillin</a:t>
            </a:r>
            <a:r>
              <a:rPr lang="tr-TR" b="1" u="sng" dirty="0">
                <a:solidFill>
                  <a:srgbClr val="7030A0"/>
                </a:solidFill>
              </a:rPr>
              <a:t> G, </a:t>
            </a:r>
            <a:r>
              <a:rPr lang="tr-TR" b="1" u="sng" dirty="0" err="1">
                <a:solidFill>
                  <a:srgbClr val="7030A0"/>
                </a:solidFill>
              </a:rPr>
              <a:t>amoksisillin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  <a:r>
              <a:rPr lang="tr-TR" b="1" u="sng" dirty="0" err="1">
                <a:solidFill>
                  <a:srgbClr val="7030A0"/>
                </a:solidFill>
              </a:rPr>
              <a:t>eritromisin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  <a:r>
              <a:rPr lang="tr-TR" b="1" u="sng" dirty="0" err="1">
                <a:solidFill>
                  <a:srgbClr val="7030A0"/>
                </a:solidFill>
              </a:rPr>
              <a:t>klindamisin</a:t>
            </a:r>
            <a:r>
              <a:rPr lang="tr-TR" b="1" u="sng" dirty="0">
                <a:solidFill>
                  <a:srgbClr val="7030A0"/>
                </a:solidFill>
              </a:rPr>
              <a:t> ve </a:t>
            </a:r>
            <a:r>
              <a:rPr lang="tr-TR" b="1" u="sng" dirty="0" err="1">
                <a:solidFill>
                  <a:srgbClr val="7030A0"/>
                </a:solidFill>
              </a:rPr>
              <a:t>vankomisin</a:t>
            </a:r>
            <a:r>
              <a:rPr lang="tr-TR" b="1" u="sng" dirty="0">
                <a:solidFill>
                  <a:srgbClr val="7030A0"/>
                </a:solidFill>
              </a:rPr>
              <a:t> gibi antibiyotiklerin </a:t>
            </a:r>
            <a:r>
              <a:rPr lang="tr-TR" b="1" u="sng" dirty="0" err="1">
                <a:solidFill>
                  <a:srgbClr val="7030A0"/>
                </a:solidFill>
              </a:rPr>
              <a:t>antibakteriyal</a:t>
            </a:r>
            <a:r>
              <a:rPr lang="tr-TR" b="1" u="sng" dirty="0">
                <a:solidFill>
                  <a:srgbClr val="7030A0"/>
                </a:solidFill>
              </a:rPr>
              <a:t> etkinliklerini arttırdıkları tespit edilmiştir. 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77764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1827032-EF30-F148-8FD6-61B2D90AA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94" y="643466"/>
            <a:ext cx="968881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17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C1D0C37-CBDD-1248-8AD9-B7B63F222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tr-TR" sz="3600" dirty="0" err="1"/>
              <a:t>Süperparamanyetik</a:t>
            </a:r>
            <a:r>
              <a:rPr lang="tr-TR" sz="3600" dirty="0"/>
              <a:t> Demir Oksit </a:t>
            </a:r>
            <a:r>
              <a:rPr lang="tr-TR" sz="3600" dirty="0" err="1"/>
              <a:t>Nanopartikülleri</a:t>
            </a:r>
            <a:endParaRPr lang="tr-TR" sz="3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8ABE7A-B31F-6B43-BAB6-BA349A09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pPr algn="just"/>
            <a:r>
              <a:rPr lang="tr-TR" dirty="0" err="1"/>
              <a:t>Süperparamanyetik</a:t>
            </a:r>
            <a:r>
              <a:rPr lang="tr-TR" dirty="0"/>
              <a:t> demir oksit </a:t>
            </a:r>
            <a:r>
              <a:rPr lang="tr-TR" dirty="0" err="1"/>
              <a:t>nanopartikülleri</a:t>
            </a:r>
            <a:r>
              <a:rPr lang="tr-TR" dirty="0"/>
              <a:t> </a:t>
            </a:r>
            <a:r>
              <a:rPr lang="tr-TR" u="sng" dirty="0">
                <a:solidFill>
                  <a:srgbClr val="C00000"/>
                </a:solidFill>
              </a:rPr>
              <a:t>moleküler ve hücresel görüntülemede sıklıkla kullanılmaktadır.</a:t>
            </a:r>
          </a:p>
          <a:p>
            <a:pPr algn="just"/>
            <a:r>
              <a:rPr lang="tr-TR" dirty="0"/>
              <a:t>En büyük avantajları </a:t>
            </a:r>
            <a:r>
              <a:rPr lang="tr-TR" dirty="0" err="1"/>
              <a:t>non-toksik</a:t>
            </a:r>
            <a:r>
              <a:rPr lang="tr-TR" dirty="0"/>
              <a:t> ve </a:t>
            </a:r>
            <a:r>
              <a:rPr lang="tr-TR" dirty="0" err="1"/>
              <a:t>biyouyumlu</a:t>
            </a:r>
            <a:r>
              <a:rPr lang="tr-TR" dirty="0"/>
              <a:t> olmalarıdır</a:t>
            </a:r>
          </a:p>
          <a:p>
            <a:pPr algn="just"/>
            <a:r>
              <a:rPr lang="tr-TR" b="1" u="sng" dirty="0">
                <a:solidFill>
                  <a:srgbClr val="0070C0"/>
                </a:solidFill>
              </a:rPr>
              <a:t>Manyetik rezonans kontrastını arttırarak araştırmacıların dokulardaki fizyolojik, anatomik ve moleküler değişimlerin kolay bir şekilde görüntülemesine katkıda bulunurlar</a:t>
            </a:r>
            <a:r>
              <a:rPr lang="tr-TR" dirty="0">
                <a:solidFill>
                  <a:srgbClr val="0070C0"/>
                </a:solidFill>
              </a:rPr>
              <a:t>.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91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773A09E-7098-5942-B51E-50574953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23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10E760-C2F0-FA4A-9ED3-BE6AFD5F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36" y="643467"/>
            <a:ext cx="5922254" cy="55710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F231B0E-AD1B-B446-9A83-AB0ADD4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314" y="2182945"/>
            <a:ext cx="4550961" cy="27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4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E918A67-BBA9-5247-96D6-4F147FB2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0" y="328940"/>
            <a:ext cx="4804064" cy="5571065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</a:rPr>
              <a:t>Nanopartiküllerin</a:t>
            </a:r>
            <a:r>
              <a:rPr lang="tr-TR" sz="3600" b="1" dirty="0">
                <a:solidFill>
                  <a:srgbClr val="C00000"/>
                </a:solidFill>
              </a:rPr>
              <a:t> Tanı Uygulamaları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A8BEB2-613C-8E40-9301-DE2F52C1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677" y="643467"/>
            <a:ext cx="5457533" cy="5571065"/>
          </a:xfrm>
        </p:spPr>
        <p:txBody>
          <a:bodyPr anchor="ctr">
            <a:normAutofit/>
          </a:bodyPr>
          <a:lstStyle/>
          <a:p>
            <a:pPr algn="just"/>
            <a:r>
              <a:rPr lang="tr-TR" dirty="0" err="1"/>
              <a:t>Nanomalzemelerin</a:t>
            </a:r>
            <a:r>
              <a:rPr lang="tr-TR" dirty="0"/>
              <a:t> hastalıkların görüntülenmesinde kullanılması modern klinik laboratuvarlarında</a:t>
            </a:r>
          </a:p>
          <a:p>
            <a:pPr algn="just"/>
            <a:r>
              <a:rPr lang="tr-TR" b="1" u="sng" dirty="0">
                <a:solidFill>
                  <a:srgbClr val="7030A0"/>
                </a:solidFill>
              </a:rPr>
              <a:t>hızlı,</a:t>
            </a:r>
          </a:p>
          <a:p>
            <a:pPr algn="just"/>
            <a:r>
              <a:rPr lang="tr-TR" b="1" u="sng" dirty="0">
                <a:solidFill>
                  <a:srgbClr val="7030A0"/>
                </a:solidFill>
              </a:rPr>
              <a:t>duyarlı ve</a:t>
            </a:r>
          </a:p>
          <a:p>
            <a:pPr algn="just"/>
            <a:r>
              <a:rPr lang="tr-TR" b="1" u="sng" dirty="0">
                <a:solidFill>
                  <a:srgbClr val="7030A0"/>
                </a:solidFill>
              </a:rPr>
              <a:t>maliyeti düşük </a:t>
            </a:r>
            <a:r>
              <a:rPr lang="tr-TR" dirty="0"/>
              <a:t>çözümlerin üretilmesine katkıda bulunmaktadır </a:t>
            </a:r>
          </a:p>
          <a:p>
            <a:pPr marL="0" indent="0">
              <a:buNone/>
            </a:pPr>
            <a:endParaRPr lang="tr-TR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63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44EE6582-0C8E-6B4B-970D-9DD60D49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tr-TR" sz="3700" b="1">
                <a:solidFill>
                  <a:srgbClr val="FFFFFF"/>
                </a:solidFill>
              </a:rPr>
              <a:t>Nanopartiküllerin Tanı Uygulamaları</a:t>
            </a:r>
            <a:endParaRPr lang="tr-TR" sz="370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0B9185-A637-4141-8DD1-5D7B17D8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3200" b="1" dirty="0">
                <a:solidFill>
                  <a:srgbClr val="C00000"/>
                </a:solidFill>
              </a:rPr>
              <a:t>Cihaz aracılı görüntüleme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>
                <a:solidFill>
                  <a:srgbClr val="C00000"/>
                </a:solidFill>
              </a:rPr>
              <a:t>İmmünolojik tanı sistemleri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3200" b="1" dirty="0">
                <a:solidFill>
                  <a:srgbClr val="C00000"/>
                </a:solidFill>
              </a:rPr>
              <a:t>Moleküler tanı sistemleri</a:t>
            </a:r>
          </a:p>
          <a:p>
            <a:pPr marL="0" indent="0">
              <a:buNone/>
            </a:pPr>
            <a:endParaRPr lang="tr-T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8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315150-0E79-4F43-AE65-C2B236ED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Cihaz Aracılı Görüntüleme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92F0A2-B46A-9046-84C5-2188442E9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Manyetik Rezonans Görüntüleme Cihazı</a:t>
            </a:r>
          </a:p>
          <a:p>
            <a:r>
              <a:rPr lang="tr-TR" dirty="0"/>
              <a:t>Bilgisayarlı Tomografi</a:t>
            </a:r>
          </a:p>
          <a:p>
            <a:r>
              <a:rPr lang="tr-TR" dirty="0"/>
              <a:t>Pozitron Emisyon Tomografisi</a:t>
            </a:r>
          </a:p>
          <a:p>
            <a:r>
              <a:rPr lang="tr-TR" dirty="0"/>
              <a:t>Ultrason</a:t>
            </a:r>
          </a:p>
          <a:p>
            <a:r>
              <a:rPr lang="tr-TR" dirty="0"/>
              <a:t>Floresan Mikroskop</a:t>
            </a:r>
          </a:p>
          <a:p>
            <a:r>
              <a:rPr lang="tr-TR" dirty="0" err="1"/>
              <a:t>Fotoakustik</a:t>
            </a:r>
            <a:r>
              <a:rPr lang="tr-TR" dirty="0"/>
              <a:t> Görüntüleme Cihazı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5971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E83F41D-CC23-174D-BAB9-68D0FA3B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0"/>
            <a:ext cx="12192000" cy="68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7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1243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C4F8980-D704-0043-BB28-43B4A1BC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tr-TR">
                <a:solidFill>
                  <a:srgbClr val="FFFFFF"/>
                </a:solidFill>
              </a:rPr>
              <a:t>Quantum dots</a:t>
            </a:r>
          </a:p>
        </p:txBody>
      </p:sp>
      <p:pic>
        <p:nvPicPr>
          <p:cNvPr id="4" name="Resim 3" descr="yiyecek içeren bir resim&#10;&#10;Açıklama otomatik olarak oluşturuldu">
            <a:extLst>
              <a:ext uri="{FF2B5EF4-FFF2-40B4-BE49-F238E27FC236}">
                <a16:creationId xmlns:a16="http://schemas.microsoft.com/office/drawing/2014/main" id="{3A170660-F69C-C048-B4FB-CCA0B444B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6" b="39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609605-3E91-7048-AD67-61F5B0364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908" y="917724"/>
            <a:ext cx="3999123" cy="5474557"/>
          </a:xfrm>
        </p:spPr>
        <p:txBody>
          <a:bodyPr anchor="ctr">
            <a:normAutofit/>
          </a:bodyPr>
          <a:lstStyle/>
          <a:p>
            <a:pPr algn="just"/>
            <a:r>
              <a:rPr lang="tr-TR" sz="1900" dirty="0">
                <a:solidFill>
                  <a:srgbClr val="FFFFFF"/>
                </a:solidFill>
              </a:rPr>
              <a:t>Kuantum Noktası, yarı iletken ve </a:t>
            </a:r>
            <a:r>
              <a:rPr lang="tr-TR" sz="1900" dirty="0" err="1">
                <a:solidFill>
                  <a:srgbClr val="FFFFFF"/>
                </a:solidFill>
              </a:rPr>
              <a:t>nanometrik</a:t>
            </a:r>
            <a:r>
              <a:rPr lang="tr-TR" sz="1900" dirty="0">
                <a:solidFill>
                  <a:srgbClr val="FFFFFF"/>
                </a:solidFill>
              </a:rPr>
              <a:t> boyutlardaki kristallerdir.</a:t>
            </a:r>
          </a:p>
          <a:p>
            <a:pPr algn="just"/>
            <a:r>
              <a:rPr lang="tr-TR" sz="1900" dirty="0">
                <a:solidFill>
                  <a:srgbClr val="FFFFFF"/>
                </a:solidFill>
              </a:rPr>
              <a:t>Kuantum Noktaları, metalik ve yarı iletken elementlerin bileşiklerinden oluşurlar. Bu bileşikler genellikle </a:t>
            </a:r>
            <a:r>
              <a:rPr lang="tr-TR" sz="1900" b="1" dirty="0" err="1">
                <a:solidFill>
                  <a:srgbClr val="FFFFFF"/>
                </a:solidFill>
              </a:rPr>
              <a:t>CdSe</a:t>
            </a:r>
            <a:r>
              <a:rPr lang="tr-TR" sz="1900" dirty="0">
                <a:solidFill>
                  <a:srgbClr val="FFFFFF"/>
                </a:solidFill>
              </a:rPr>
              <a:t>, </a:t>
            </a:r>
            <a:r>
              <a:rPr lang="tr-TR" sz="1900" b="1" dirty="0" err="1">
                <a:solidFill>
                  <a:srgbClr val="FFFFFF"/>
                </a:solidFill>
              </a:rPr>
              <a:t>InAs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CdS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GaN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InGeAS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CdTe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PbS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PbSe</a:t>
            </a:r>
            <a:r>
              <a:rPr lang="tr-TR" sz="1900" dirty="0">
                <a:solidFill>
                  <a:srgbClr val="FFFFFF"/>
                </a:solidFill>
              </a:rPr>
              <a:t>, </a:t>
            </a:r>
            <a:r>
              <a:rPr lang="tr-TR" sz="1900" b="1" dirty="0" err="1">
                <a:solidFill>
                  <a:srgbClr val="FFFFFF"/>
                </a:solidFill>
              </a:rPr>
              <a:t>ZnS</a:t>
            </a:r>
            <a:r>
              <a:rPr lang="tr-TR" sz="1900" dirty="0" err="1">
                <a:solidFill>
                  <a:srgbClr val="FFFFFF"/>
                </a:solidFill>
              </a:rPr>
              <a:t>’dir</a:t>
            </a:r>
            <a:r>
              <a:rPr lang="tr-TR" sz="1900" dirty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tr-TR" sz="1900" dirty="0">
                <a:solidFill>
                  <a:srgbClr val="FFFFFF"/>
                </a:solidFill>
              </a:rPr>
              <a:t>Kuantum Noktalar bant boşluklarına göre kuantum sınırlaması etkisiyle farklı ışımalar yaparlar. Böylece, ayarlanabilir bant boşlukları ışıma renkleri belirleyerek farklı uygulamalarda avantaj sağlarlar.</a:t>
            </a:r>
          </a:p>
        </p:txBody>
      </p:sp>
    </p:spTree>
    <p:extLst>
      <p:ext uri="{BB962C8B-B14F-4D97-AF65-F5344CB8AC3E}">
        <p14:creationId xmlns:p14="http://schemas.microsoft.com/office/powerpoint/2010/main" val="1037172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6CB6ABF-49B9-8A47-A969-B164C57E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Quantum dots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65D03F-1128-4640-823B-A2340D0CC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tr-TR" sz="2400" dirty="0">
                <a:solidFill>
                  <a:srgbClr val="FEFFFF"/>
                </a:solidFill>
              </a:rPr>
              <a:t>Kuantum noktaların, geleneksel organik boyaların yeterli görüntüyü sağlayamadığı durumlarda bile kolaylıkla kullanılabileceği bildirilmiştir.</a:t>
            </a:r>
          </a:p>
          <a:p>
            <a:r>
              <a:rPr lang="tr-TR" sz="2400" dirty="0" err="1">
                <a:solidFill>
                  <a:srgbClr val="FEFFFF"/>
                </a:solidFill>
              </a:rPr>
              <a:t>Zhu</a:t>
            </a:r>
            <a:r>
              <a:rPr lang="tr-TR" sz="2400" dirty="0">
                <a:solidFill>
                  <a:srgbClr val="FEFFFF"/>
                </a:solidFill>
              </a:rPr>
              <a:t> ve arkadaşları kuantum noktaların </a:t>
            </a:r>
            <a:r>
              <a:rPr lang="tr-TR" sz="2400" dirty="0" err="1">
                <a:solidFill>
                  <a:srgbClr val="FEFFFF"/>
                </a:solidFill>
              </a:rPr>
              <a:t>Cryptosporidium</a:t>
            </a:r>
            <a:r>
              <a:rPr lang="tr-TR" sz="2400" dirty="0">
                <a:solidFill>
                  <a:srgbClr val="FEFFFF"/>
                </a:solidFill>
              </a:rPr>
              <a:t> </a:t>
            </a:r>
            <a:r>
              <a:rPr lang="tr-TR" sz="2400" dirty="0" err="1">
                <a:solidFill>
                  <a:srgbClr val="FEFFFF"/>
                </a:solidFill>
              </a:rPr>
              <a:t>parvum</a:t>
            </a:r>
            <a:r>
              <a:rPr lang="tr-TR" sz="2400" dirty="0">
                <a:solidFill>
                  <a:srgbClr val="FEFFFF"/>
                </a:solidFill>
              </a:rPr>
              <a:t> ve </a:t>
            </a:r>
            <a:r>
              <a:rPr lang="tr-TR" sz="2400" dirty="0" err="1">
                <a:solidFill>
                  <a:srgbClr val="FEFFFF"/>
                </a:solidFill>
              </a:rPr>
              <a:t>Giardia</a:t>
            </a:r>
            <a:r>
              <a:rPr lang="tr-TR" sz="2400" dirty="0">
                <a:solidFill>
                  <a:srgbClr val="FEFFFF"/>
                </a:solidFill>
              </a:rPr>
              <a:t> </a:t>
            </a:r>
            <a:r>
              <a:rPr lang="tr-TR" sz="2400" dirty="0" err="1">
                <a:solidFill>
                  <a:srgbClr val="FEFFFF"/>
                </a:solidFill>
              </a:rPr>
              <a:t>lamblia</a:t>
            </a:r>
            <a:r>
              <a:rPr lang="tr-TR" sz="2400" dirty="0">
                <a:solidFill>
                  <a:srgbClr val="FEFFFF"/>
                </a:solidFill>
              </a:rPr>
              <a:t> gibi parazitlerin tanısının konulmasında geleneksel organik boyalara kıyasla yaklaşık 9 kat daha güçlü bir ışıma sağladığını göstermiştir. </a:t>
            </a:r>
          </a:p>
          <a:p>
            <a:endParaRPr lang="tr-TR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61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91CA015-76CB-A841-B55C-B92C1638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İmmunotanı Uygulamaları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B478DE41-408D-4470-8ACB-260B45BE9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68957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460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C7E3235-C42F-7345-BBC1-DAB9D1A8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77" y="806874"/>
            <a:ext cx="7578878" cy="557106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E2D5554-6E04-9E40-9B4C-7418CA00F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01" y="214314"/>
            <a:ext cx="7872312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8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512CBC9-932B-8443-B703-FE51FA6F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25" y="1343026"/>
            <a:ext cx="9911349" cy="49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84F8161-F2AE-724A-BB22-B2F203FB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28734"/>
            <a:ext cx="10905066" cy="534348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82A4D7C-5059-3644-85C5-51D06397B40B}"/>
              </a:ext>
            </a:extLst>
          </p:cNvPr>
          <p:cNvSpPr txBox="1"/>
          <p:nvPr/>
        </p:nvSpPr>
        <p:spPr>
          <a:xfrm>
            <a:off x="1493818" y="198820"/>
            <a:ext cx="9412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err="1"/>
              <a:t>Relationship</a:t>
            </a:r>
            <a:r>
              <a:rPr lang="tr-TR" sz="3200" dirty="0"/>
              <a:t> of </a:t>
            </a:r>
            <a:r>
              <a:rPr lang="tr-TR" sz="3200" dirty="0" err="1"/>
              <a:t>various</a:t>
            </a:r>
            <a:r>
              <a:rPr lang="tr-TR" sz="3200" dirty="0"/>
              <a:t> </a:t>
            </a:r>
            <a:r>
              <a:rPr lang="tr-TR" sz="3200" dirty="0" err="1"/>
              <a:t>biotechnologies</a:t>
            </a:r>
            <a:r>
              <a:rPr lang="tr-TR" sz="3200" dirty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nanomedicine</a:t>
            </a:r>
            <a:r>
              <a:rPr lang="tr-T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612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F5AD44A-7377-704A-A8C2-FEDC04DE0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Moleküler Tanı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İçerik Yer Tutucusu 2">
            <a:extLst>
              <a:ext uri="{FF2B5EF4-FFF2-40B4-BE49-F238E27FC236}">
                <a16:creationId xmlns:a16="http://schemas.microsoft.com/office/drawing/2014/main" id="{6BC96C8A-F691-F943-B5FA-34D951B32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tr-TR" sz="2400">
                <a:solidFill>
                  <a:srgbClr val="FEFFFF"/>
                </a:solidFill>
              </a:rPr>
              <a:t>Son yıllarda nanopartiküllerin DNA analizi için biyosensör olarak moleküler tanı amaçlı kullanımları da artmıştır.</a:t>
            </a:r>
          </a:p>
          <a:p>
            <a:r>
              <a:rPr lang="tr-TR" sz="2400">
                <a:solidFill>
                  <a:srgbClr val="FEFFFF"/>
                </a:solidFill>
              </a:rPr>
              <a:t>Nanopartikül bağlı primerler kullanıldığında PCR’ın aynı ortam kouşullarında çok daha duyarlı bir şekilde gerçekleştiği görülmüştür. </a:t>
            </a:r>
          </a:p>
        </p:txBody>
      </p:sp>
    </p:spTree>
    <p:extLst>
      <p:ext uri="{BB962C8B-B14F-4D97-AF65-F5344CB8AC3E}">
        <p14:creationId xmlns:p14="http://schemas.microsoft.com/office/powerpoint/2010/main" val="3609425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7203829-421E-644E-8C44-08DFBE6D0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4" y="643467"/>
            <a:ext cx="67733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43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DDD303D-83EF-B347-B704-D6BDDE8D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7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C3DEBB2-D54E-470C-86B3-631BDDF6C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45820"/>
            <a:ext cx="6087194" cy="5166360"/>
          </a:xfrm>
          <a:custGeom>
            <a:avLst/>
            <a:gdLst>
              <a:gd name="connsiteX0" fmla="*/ 0 w 6087194"/>
              <a:gd name="connsiteY0" fmla="*/ 0 h 5166360"/>
              <a:gd name="connsiteX1" fmla="*/ 155740 w 6087194"/>
              <a:gd name="connsiteY1" fmla="*/ 0 h 5166360"/>
              <a:gd name="connsiteX2" fmla="*/ 5867656 w 6087194"/>
              <a:gd name="connsiteY2" fmla="*/ 0 h 5166360"/>
              <a:gd name="connsiteX3" fmla="*/ 6087194 w 6087194"/>
              <a:gd name="connsiteY3" fmla="*/ 0 h 5166360"/>
              <a:gd name="connsiteX4" fmla="*/ 3693315 w 6087194"/>
              <a:gd name="connsiteY4" fmla="*/ 5166360 h 5166360"/>
              <a:gd name="connsiteX5" fmla="*/ 3473777 w 6087194"/>
              <a:gd name="connsiteY5" fmla="*/ 5166360 h 5166360"/>
              <a:gd name="connsiteX6" fmla="*/ 155740 w 6087194"/>
              <a:gd name="connsiteY6" fmla="*/ 5166360 h 5166360"/>
              <a:gd name="connsiteX7" fmla="*/ 0 w 6087194"/>
              <a:gd name="connsiteY7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194" h="5166360">
                <a:moveTo>
                  <a:pt x="0" y="0"/>
                </a:moveTo>
                <a:lnTo>
                  <a:pt x="155740" y="0"/>
                </a:lnTo>
                <a:lnTo>
                  <a:pt x="5867656" y="0"/>
                </a:lnTo>
                <a:lnTo>
                  <a:pt x="6087194" y="0"/>
                </a:lnTo>
                <a:lnTo>
                  <a:pt x="3693315" y="5166360"/>
                </a:lnTo>
                <a:lnTo>
                  <a:pt x="3473777" y="5166360"/>
                </a:lnTo>
                <a:lnTo>
                  <a:pt x="155740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8033CC-D08D-4609-83FF-2537764F4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6915" y="844868"/>
            <a:ext cx="8465085" cy="5167312"/>
          </a:xfrm>
          <a:custGeom>
            <a:avLst/>
            <a:gdLst>
              <a:gd name="connsiteX0" fmla="*/ 2612652 w 8465085"/>
              <a:gd name="connsiteY0" fmla="*/ 0 h 5167312"/>
              <a:gd name="connsiteX1" fmla="*/ 7243482 w 8465085"/>
              <a:gd name="connsiteY1" fmla="*/ 0 h 5167312"/>
              <a:gd name="connsiteX2" fmla="*/ 8465085 w 8465085"/>
              <a:gd name="connsiteY2" fmla="*/ 0 h 5167312"/>
              <a:gd name="connsiteX3" fmla="*/ 8465085 w 8465085"/>
              <a:gd name="connsiteY3" fmla="*/ 5167312 h 5167312"/>
              <a:gd name="connsiteX4" fmla="*/ 7243482 w 8465085"/>
              <a:gd name="connsiteY4" fmla="*/ 5167312 h 5167312"/>
              <a:gd name="connsiteX5" fmla="*/ 221324 w 8465085"/>
              <a:gd name="connsiteY5" fmla="*/ 5167312 h 5167312"/>
              <a:gd name="connsiteX6" fmla="*/ 2615203 w 8465085"/>
              <a:gd name="connsiteY6" fmla="*/ 952 h 5167312"/>
              <a:gd name="connsiteX7" fmla="*/ 2612652 w 8465085"/>
              <a:gd name="connsiteY7" fmla="*/ 952 h 5167312"/>
              <a:gd name="connsiteX8" fmla="*/ 0 w 8465085"/>
              <a:gd name="connsiteY8" fmla="*/ 0 h 5167312"/>
              <a:gd name="connsiteX9" fmla="*/ 2274554 w 8465085"/>
              <a:gd name="connsiteY9" fmla="*/ 0 h 5167312"/>
              <a:gd name="connsiteX10" fmla="*/ 2274554 w 8465085"/>
              <a:gd name="connsiteY10" fmla="*/ 952 h 5167312"/>
              <a:gd name="connsiteX11" fmla="*/ 0 w 8465085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5085" h="5167312">
                <a:moveTo>
                  <a:pt x="2612652" y="0"/>
                </a:moveTo>
                <a:lnTo>
                  <a:pt x="7243482" y="0"/>
                </a:lnTo>
                <a:lnTo>
                  <a:pt x="8465085" y="0"/>
                </a:lnTo>
                <a:lnTo>
                  <a:pt x="8465085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2652" y="952"/>
                </a:lnTo>
                <a:close/>
                <a:moveTo>
                  <a:pt x="0" y="0"/>
                </a:moveTo>
                <a:lnTo>
                  <a:pt x="2274554" y="0"/>
                </a:lnTo>
                <a:lnTo>
                  <a:pt x="2274554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BADA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1413696-59FA-3649-879C-3BE3AAC1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41614"/>
            <a:ext cx="3409508" cy="3173819"/>
          </a:xfrm>
        </p:spPr>
        <p:txBody>
          <a:bodyPr>
            <a:normAutofit/>
          </a:bodyPr>
          <a:lstStyle/>
          <a:p>
            <a:r>
              <a:rPr lang="tr-TR" sz="3700" b="1">
                <a:solidFill>
                  <a:schemeClr val="bg1"/>
                </a:solidFill>
              </a:rPr>
              <a:t>Nanofarmakoloji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582C39-085E-E640-AA7F-E95A2A3CE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011" y="1429548"/>
            <a:ext cx="5257800" cy="45826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dirty="0" err="1"/>
              <a:t>Nanofarmakoloji</a:t>
            </a:r>
            <a:r>
              <a:rPr lang="tr-TR" dirty="0"/>
              <a:t> uygulamalarıyla birlikte;</a:t>
            </a:r>
          </a:p>
          <a:p>
            <a:r>
              <a:rPr lang="tr-TR" dirty="0"/>
              <a:t>İlaçlar vücudun istenen bölgesine </a:t>
            </a:r>
            <a:r>
              <a:rPr lang="tr-TR" dirty="0" err="1"/>
              <a:t>hedeflendirilebilir</a:t>
            </a:r>
            <a:endParaRPr lang="tr-TR" dirty="0"/>
          </a:p>
          <a:p>
            <a:r>
              <a:rPr lang="tr-TR" dirty="0"/>
              <a:t>Kişiye özgü tedaviye imkan sağlanabilir</a:t>
            </a:r>
          </a:p>
          <a:p>
            <a:r>
              <a:rPr lang="tr-TR" dirty="0"/>
              <a:t>İlaçların yan etkileri azaltılabilir</a:t>
            </a:r>
          </a:p>
          <a:p>
            <a:r>
              <a:rPr lang="tr-TR" dirty="0"/>
              <a:t>İlaçların farmakolojik etkinlikleri arttırılabilir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106827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035D89E-C929-2247-8ECD-F81E1B62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tr-TR" sz="3400">
                <a:solidFill>
                  <a:srgbClr val="FFFFFF"/>
                </a:solidFill>
              </a:rPr>
              <a:t>Nanofarmakoloji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298CCD-400A-114A-AF24-CA4203C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766" y="1045152"/>
            <a:ext cx="5257799" cy="4889350"/>
          </a:xfrm>
        </p:spPr>
        <p:txBody>
          <a:bodyPr anchor="t">
            <a:normAutofit/>
          </a:bodyPr>
          <a:lstStyle/>
          <a:p>
            <a:r>
              <a:rPr lang="tr-TR" dirty="0" err="1"/>
              <a:t>Nanopartiküller</a:t>
            </a:r>
            <a:r>
              <a:rPr lang="tr-TR" dirty="0"/>
              <a:t> konvansiyonel ilaçların geçemediği biyolojik bariyerlerden kolay bir şekilde geçebilirler</a:t>
            </a:r>
          </a:p>
          <a:p>
            <a:r>
              <a:rPr lang="tr-TR" dirty="0"/>
              <a:t>Bu sayede kanser, Parkinson ve AIDS gibi ölümcül hastalıkların tedavisinde kullanılan ilaçlara kıyasla çok daha güçlü bir </a:t>
            </a:r>
            <a:r>
              <a:rPr lang="tr-TR" dirty="0" err="1"/>
              <a:t>terapötik</a:t>
            </a:r>
            <a:r>
              <a:rPr lang="tr-TR" dirty="0"/>
              <a:t> etki gösterebilirler</a:t>
            </a:r>
          </a:p>
          <a:p>
            <a:endParaRPr lang="tr-TR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917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4CD5470-4C89-E145-9E83-22F8BA28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Nanofarmakoloji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C16452-EE01-4042-9590-D60C0EEC8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69405"/>
            <a:ext cx="5257799" cy="4889350"/>
          </a:xfrm>
        </p:spPr>
        <p:txBody>
          <a:bodyPr anchor="t">
            <a:normAutofit/>
          </a:bodyPr>
          <a:lstStyle/>
          <a:p>
            <a:pPr algn="just"/>
            <a:r>
              <a:rPr lang="tr-TR" dirty="0"/>
              <a:t>İlaçlar partiküllere </a:t>
            </a:r>
            <a:r>
              <a:rPr lang="tr-TR" u="sng" dirty="0" err="1">
                <a:solidFill>
                  <a:srgbClr val="C00000"/>
                </a:solidFill>
              </a:rPr>
              <a:t>konjuge</a:t>
            </a:r>
            <a:r>
              <a:rPr lang="tr-TR" u="sng" dirty="0">
                <a:solidFill>
                  <a:srgbClr val="C00000"/>
                </a:solidFill>
              </a:rPr>
              <a:t> halde, </a:t>
            </a:r>
            <a:r>
              <a:rPr lang="tr-TR" u="sng" dirty="0" err="1">
                <a:solidFill>
                  <a:srgbClr val="C00000"/>
                </a:solidFill>
              </a:rPr>
              <a:t>enkapsüle</a:t>
            </a:r>
            <a:r>
              <a:rPr lang="tr-TR" u="sng" dirty="0">
                <a:solidFill>
                  <a:srgbClr val="C00000"/>
                </a:solidFill>
              </a:rPr>
              <a:t> halde ya da </a:t>
            </a:r>
            <a:r>
              <a:rPr lang="tr-TR" u="sng" dirty="0" err="1">
                <a:solidFill>
                  <a:srgbClr val="C00000"/>
                </a:solidFill>
              </a:rPr>
              <a:t>fonksiyonelleşmiş</a:t>
            </a:r>
            <a:r>
              <a:rPr lang="tr-TR" u="sng" dirty="0">
                <a:solidFill>
                  <a:srgbClr val="C00000"/>
                </a:solidFill>
              </a:rPr>
              <a:t> halde </a:t>
            </a:r>
            <a:r>
              <a:rPr lang="tr-TR" dirty="0"/>
              <a:t>bağlanabilirler</a:t>
            </a:r>
          </a:p>
          <a:p>
            <a:pPr algn="just"/>
            <a:r>
              <a:rPr lang="tr-TR" dirty="0"/>
              <a:t>Bu sayede ilaçların </a:t>
            </a:r>
            <a:r>
              <a:rPr lang="tr-TR" b="1" u="sng" dirty="0">
                <a:solidFill>
                  <a:srgbClr val="7030A0"/>
                </a:solidFill>
              </a:rPr>
              <a:t>çözünürlükleri, </a:t>
            </a:r>
            <a:r>
              <a:rPr lang="tr-TR" b="1" u="sng" dirty="0" err="1">
                <a:solidFill>
                  <a:srgbClr val="7030A0"/>
                </a:solidFill>
              </a:rPr>
              <a:t>stabiliteleri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  <a:r>
              <a:rPr lang="tr-TR" b="1" u="sng" dirty="0" err="1">
                <a:solidFill>
                  <a:srgbClr val="7030A0"/>
                </a:solidFill>
              </a:rPr>
              <a:t>biyoyararlanımları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dirty="0"/>
              <a:t>arttırılabilir.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02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73E0DF-DB8E-6641-95BC-0C1783A2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Hedefli İlaç Taşıma Sistemleri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0D138D5-5B5C-C74A-8025-6FE57B55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69" y="1514474"/>
            <a:ext cx="712286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56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B39A058-5BD4-2442-AB84-2B62D1BC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6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41BB508-77D6-614C-9C6D-766FECCA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373"/>
            <a:ext cx="10115549" cy="68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56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26C29EF-8566-2F4B-A116-C2E1CAB9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822" y="0"/>
            <a:ext cx="6350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4CE50-D6D0-D340-8810-C966C668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err="1"/>
              <a:t>European</a:t>
            </a:r>
            <a:r>
              <a:rPr lang="tr-TR" b="1" i="1" dirty="0"/>
              <a:t> </a:t>
            </a:r>
            <a:r>
              <a:rPr lang="tr-TR" b="1" i="1" dirty="0" err="1"/>
              <a:t>Union</a:t>
            </a:r>
            <a:r>
              <a:rPr lang="tr-TR" b="1" i="1" dirty="0"/>
              <a:t> Definition of </a:t>
            </a:r>
            <a:r>
              <a:rPr lang="tr-TR" b="1" i="1" dirty="0" err="1"/>
              <a:t>Nanomaterials</a:t>
            </a:r>
            <a:r>
              <a:rPr lang="tr-TR" b="1" i="1" dirty="0"/>
              <a:t>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E171DF-55F3-8D48-B3CA-94E38148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nanomaterial</a:t>
            </a:r>
            <a:r>
              <a:rPr lang="tr-TR" dirty="0"/>
              <a:t> is a </a:t>
            </a:r>
            <a:r>
              <a:rPr lang="tr-TR" dirty="0" err="1"/>
              <a:t>natural</a:t>
            </a:r>
            <a:r>
              <a:rPr lang="tr-TR" dirty="0"/>
              <a:t>, </a:t>
            </a:r>
            <a:r>
              <a:rPr lang="tr-TR" dirty="0" err="1"/>
              <a:t>incidental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manufactured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  <a:r>
              <a:rPr lang="tr-TR" dirty="0" err="1"/>
              <a:t>containing</a:t>
            </a:r>
            <a:r>
              <a:rPr lang="tr-TR" dirty="0"/>
              <a:t> </a:t>
            </a:r>
            <a:r>
              <a:rPr lang="tr-TR" dirty="0" err="1"/>
              <a:t>particles</a:t>
            </a:r>
            <a:r>
              <a:rPr lang="tr-TR" dirty="0"/>
              <a:t>, in an </a:t>
            </a:r>
            <a:r>
              <a:rPr lang="tr-TR" dirty="0" err="1"/>
              <a:t>unbound</a:t>
            </a:r>
            <a:r>
              <a:rPr lang="tr-TR" dirty="0"/>
              <a:t> </a:t>
            </a:r>
            <a:r>
              <a:rPr lang="tr-TR" dirty="0" err="1"/>
              <a:t>state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as an </a:t>
            </a:r>
            <a:r>
              <a:rPr lang="tr-TR" dirty="0" err="1"/>
              <a:t>aggregate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as an </a:t>
            </a:r>
            <a:r>
              <a:rPr lang="tr-TR" dirty="0" err="1"/>
              <a:t>agglomerate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where</a:t>
            </a:r>
            <a:r>
              <a:rPr lang="tr-TR" dirty="0"/>
              <a:t>, </a:t>
            </a:r>
            <a:r>
              <a:rPr lang="tr-TR" dirty="0" err="1"/>
              <a:t>for</a:t>
            </a:r>
            <a:r>
              <a:rPr lang="tr-TR" dirty="0"/>
              <a:t> 50%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particles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number</a:t>
            </a:r>
            <a:r>
              <a:rPr lang="tr-TR" dirty="0"/>
              <a:t> size </a:t>
            </a:r>
            <a:r>
              <a:rPr lang="tr-TR" dirty="0" err="1"/>
              <a:t>distribution</a:t>
            </a:r>
            <a:r>
              <a:rPr lang="tr-TR" dirty="0"/>
              <a:t>, 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external</a:t>
            </a:r>
            <a:r>
              <a:rPr lang="tr-TR" dirty="0"/>
              <a:t> </a:t>
            </a:r>
            <a:r>
              <a:rPr lang="tr-TR" dirty="0" err="1"/>
              <a:t>dimensions</a:t>
            </a:r>
            <a:r>
              <a:rPr lang="tr-TR" dirty="0"/>
              <a:t> is in </a:t>
            </a:r>
            <a:r>
              <a:rPr lang="tr-TR" dirty="0" err="1"/>
              <a:t>the</a:t>
            </a:r>
            <a:r>
              <a:rPr lang="tr-TR" dirty="0"/>
              <a:t> size </a:t>
            </a:r>
            <a:r>
              <a:rPr lang="tr-TR" dirty="0" err="1"/>
              <a:t>range</a:t>
            </a:r>
            <a:r>
              <a:rPr lang="tr-TR" dirty="0"/>
              <a:t> 1 </a:t>
            </a:r>
            <a:r>
              <a:rPr lang="tr-TR" dirty="0" err="1"/>
              <a:t>nm</a:t>
            </a:r>
            <a:r>
              <a:rPr lang="tr-TR" dirty="0"/>
              <a:t> – 100 </a:t>
            </a:r>
            <a:r>
              <a:rPr lang="tr-TR" dirty="0" err="1"/>
              <a:t>nm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0741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778EFEB-F06F-B24A-A6DA-C730E07B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PEG ile Kaplama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17E0DA-267A-D84D-A962-1E98D0AD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tr-TR" sz="2200"/>
              <a:t>PEG ile kaplama </a:t>
            </a:r>
            <a:r>
              <a:rPr lang="tr-TR" sz="2200" err="1"/>
              <a:t>nanopartiküler</a:t>
            </a:r>
            <a:r>
              <a:rPr lang="tr-TR" sz="2200"/>
              <a:t> taşıyıcı sistemlerin </a:t>
            </a:r>
            <a:r>
              <a:rPr lang="tr-TR" sz="2200" err="1"/>
              <a:t>intravasküler</a:t>
            </a:r>
            <a:r>
              <a:rPr lang="tr-TR" sz="2200"/>
              <a:t> uygulamalarının ardından kandaki dolaşım ömürlerini arttırabilir</a:t>
            </a:r>
          </a:p>
          <a:p>
            <a:r>
              <a:rPr lang="tr-TR" sz="2200"/>
              <a:t>PEG </a:t>
            </a:r>
            <a:r>
              <a:rPr lang="tr-TR" sz="2200" err="1"/>
              <a:t>nanopartiküllerin</a:t>
            </a:r>
            <a:r>
              <a:rPr lang="tr-TR" sz="2200"/>
              <a:t> yüzeyine bağlanır. Vücut içerisinde su molekülleri ile etkileşime girerek sulu bir tabaka oluşturur.</a:t>
            </a:r>
          </a:p>
          <a:p>
            <a:r>
              <a:rPr lang="tr-TR" sz="2200"/>
              <a:t>Bu tabaka protein </a:t>
            </a:r>
            <a:r>
              <a:rPr lang="tr-TR" sz="2200" err="1"/>
              <a:t>adsorpsiyonunu</a:t>
            </a:r>
            <a:r>
              <a:rPr lang="tr-TR" sz="2200"/>
              <a:t> engelleyerek </a:t>
            </a:r>
            <a:r>
              <a:rPr lang="tr-TR" sz="2200" err="1"/>
              <a:t>nanopartiküllerin</a:t>
            </a:r>
            <a:r>
              <a:rPr lang="tr-TR" sz="2200"/>
              <a:t> </a:t>
            </a:r>
            <a:r>
              <a:rPr lang="tr-TR" sz="2200" err="1"/>
              <a:t>makrofajlar</a:t>
            </a:r>
            <a:r>
              <a:rPr lang="tr-TR" sz="2200"/>
              <a:t> tarafından temizlenmesini durdurur.</a:t>
            </a:r>
          </a:p>
          <a:p>
            <a:r>
              <a:rPr lang="tr-TR" sz="2200"/>
              <a:t>Bu sayede </a:t>
            </a:r>
            <a:r>
              <a:rPr lang="tr-TR" sz="2200" err="1"/>
              <a:t>doxorubucinin</a:t>
            </a:r>
            <a:r>
              <a:rPr lang="tr-TR" sz="2200"/>
              <a:t> kandaki dolaşım ömrü birkaç dakikadan saatlere kadar artmıştır.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rgbClr val="70AD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27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A29B53-FA90-EE48-B56C-7ED3FC55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F2B191-C0AC-A34E-9117-C34B9DB67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of </a:t>
            </a:r>
            <a:r>
              <a:rPr lang="tr-TR" dirty="0" err="1"/>
              <a:t>poly</a:t>
            </a:r>
            <a:r>
              <a:rPr lang="tr-TR" dirty="0"/>
              <a:t>(</a:t>
            </a:r>
            <a:r>
              <a:rPr lang="tr-TR" dirty="0" err="1"/>
              <a:t>ethylene</a:t>
            </a:r>
            <a:r>
              <a:rPr lang="tr-TR" dirty="0"/>
              <a:t> </a:t>
            </a:r>
            <a:r>
              <a:rPr lang="tr-TR" dirty="0" err="1"/>
              <a:t>glycol</a:t>
            </a:r>
            <a:r>
              <a:rPr lang="tr-TR" dirty="0"/>
              <a:t>) (PEG)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nanoparticle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func</a:t>
            </a:r>
            <a:r>
              <a:rPr lang="tr-TR" dirty="0"/>
              <a:t>- </a:t>
            </a:r>
            <a:r>
              <a:rPr lang="tr-TR" dirty="0" err="1"/>
              <a:t>tionalization</a:t>
            </a:r>
            <a:r>
              <a:rPr lang="tr-TR" dirty="0"/>
              <a:t> has had </a:t>
            </a:r>
            <a:r>
              <a:rPr lang="tr-TR" dirty="0" err="1"/>
              <a:t>led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favorable</a:t>
            </a:r>
            <a:r>
              <a:rPr lang="tr-TR" dirty="0"/>
              <a:t> </a:t>
            </a:r>
            <a:r>
              <a:rPr lang="tr-TR" dirty="0" err="1"/>
              <a:t>results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/>
              <a:t>intrinsic</a:t>
            </a:r>
            <a:r>
              <a:rPr lang="tr-TR" dirty="0"/>
              <a:t> </a:t>
            </a:r>
            <a:r>
              <a:rPr lang="tr-TR" dirty="0" err="1"/>
              <a:t>physicochemical</a:t>
            </a:r>
            <a:r>
              <a:rPr lang="tr-TR" dirty="0"/>
              <a:t> </a:t>
            </a:r>
            <a:r>
              <a:rPr lang="tr-TR" dirty="0" err="1"/>
              <a:t>properties</a:t>
            </a:r>
            <a:r>
              <a:rPr lang="tr-TR" dirty="0"/>
              <a:t> but has had </a:t>
            </a:r>
            <a:r>
              <a:rPr lang="tr-TR" dirty="0" err="1"/>
              <a:t>limited</a:t>
            </a:r>
            <a:r>
              <a:rPr lang="tr-TR" dirty="0"/>
              <a:t> </a:t>
            </a:r>
            <a:r>
              <a:rPr lang="tr-TR" dirty="0" err="1"/>
              <a:t>impact</a:t>
            </a:r>
            <a:r>
              <a:rPr lang="tr-TR" dirty="0"/>
              <a:t> as a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conjugate</a:t>
            </a:r>
            <a:r>
              <a:rPr lang="tr-TR" dirty="0"/>
              <a:t> </a:t>
            </a:r>
            <a:r>
              <a:rPr lang="tr-TR" dirty="0" err="1"/>
              <a:t>carrier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loadings</a:t>
            </a:r>
            <a:r>
              <a:rPr lang="tr-TR" dirty="0"/>
              <a:t>. PEG </a:t>
            </a:r>
            <a:r>
              <a:rPr lang="tr-TR" dirty="0" err="1"/>
              <a:t>polymers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toxicity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immunogenicity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approved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Food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Administration (FDA)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7164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367681-4389-B349-8C89-BDDC5BA7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Size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348A20-E715-134E-8F35-0D0D1F90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Protein </a:t>
            </a:r>
            <a:r>
              <a:rPr lang="tr-TR" dirty="0" err="1"/>
              <a:t>absorption</a:t>
            </a:r>
            <a:r>
              <a:rPr lang="tr-TR" dirty="0"/>
              <a:t> on </a:t>
            </a:r>
            <a:r>
              <a:rPr lang="tr-TR" dirty="0" err="1"/>
              <a:t>small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(80 </a:t>
            </a:r>
            <a:r>
              <a:rPr lang="tr-TR" dirty="0" err="1"/>
              <a:t>nm</a:t>
            </a:r>
            <a:r>
              <a:rPr lang="tr-TR" dirty="0"/>
              <a:t>)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quantified</a:t>
            </a:r>
            <a:r>
              <a:rPr lang="tr-TR" dirty="0"/>
              <a:t> (6%)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r>
              <a:rPr lang="tr-TR" dirty="0"/>
              <a:t> </a:t>
            </a:r>
            <a:r>
              <a:rPr lang="tr-TR" dirty="0" err="1"/>
              <a:t>nanoparticle</a:t>
            </a:r>
            <a:r>
              <a:rPr lang="tr-TR" dirty="0"/>
              <a:t> </a:t>
            </a:r>
            <a:r>
              <a:rPr lang="tr-TR" dirty="0" err="1"/>
              <a:t>formulation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a </a:t>
            </a:r>
            <a:r>
              <a:rPr lang="tr-TR" dirty="0" err="1"/>
              <a:t>larger</a:t>
            </a:r>
            <a:r>
              <a:rPr lang="tr-TR" dirty="0"/>
              <a:t> size (171 </a:t>
            </a:r>
            <a:r>
              <a:rPr lang="tr-TR" dirty="0" err="1"/>
              <a:t>and</a:t>
            </a:r>
            <a:r>
              <a:rPr lang="tr-TR" dirty="0"/>
              <a:t> 243 </a:t>
            </a:r>
            <a:r>
              <a:rPr lang="tr-TR" dirty="0" err="1"/>
              <a:t>nm</a:t>
            </a:r>
            <a:r>
              <a:rPr lang="tr-TR" dirty="0"/>
              <a:t>, 23 </a:t>
            </a:r>
            <a:r>
              <a:rPr lang="tr-TR" dirty="0" err="1"/>
              <a:t>and</a:t>
            </a:r>
            <a:r>
              <a:rPr lang="tr-TR" dirty="0"/>
              <a:t> 34%, </a:t>
            </a:r>
            <a:r>
              <a:rPr lang="tr-TR" dirty="0" err="1"/>
              <a:t>respectively</a:t>
            </a:r>
            <a:r>
              <a:rPr lang="tr-TR" dirty="0"/>
              <a:t>). </a:t>
            </a:r>
          </a:p>
          <a:p>
            <a:r>
              <a:rPr lang="tr-TR" dirty="0"/>
              <a:t>Blood </a:t>
            </a:r>
            <a:r>
              <a:rPr lang="tr-TR" dirty="0" err="1"/>
              <a:t>clearance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smaller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twice</a:t>
            </a:r>
            <a:r>
              <a:rPr lang="tr-TR" dirty="0"/>
              <a:t> as </a:t>
            </a:r>
            <a:r>
              <a:rPr lang="tr-TR" dirty="0" err="1"/>
              <a:t>slow</a:t>
            </a:r>
            <a:r>
              <a:rPr lang="tr-TR" dirty="0"/>
              <a:t> as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larger</a:t>
            </a:r>
            <a:r>
              <a:rPr lang="tr-TR" dirty="0"/>
              <a:t> </a:t>
            </a:r>
            <a:r>
              <a:rPr lang="tr-TR" dirty="0" err="1"/>
              <a:t>nanoparticle</a:t>
            </a:r>
            <a:r>
              <a:rPr lang="tr-TR" dirty="0"/>
              <a:t> </a:t>
            </a:r>
            <a:r>
              <a:rPr lang="tr-TR" dirty="0" err="1"/>
              <a:t>formulations</a:t>
            </a:r>
            <a:r>
              <a:rPr lang="tr-TR" dirty="0"/>
              <a:t>.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9652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3CE5E1-99BA-4D44-AFC4-30B6136B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Charge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4EFD3AE-5951-5447-B7F6-B7330AE1B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Therefore</a:t>
            </a:r>
            <a:r>
              <a:rPr lang="tr-TR" dirty="0"/>
              <a:t>, it is </a:t>
            </a:r>
            <a:r>
              <a:rPr lang="tr-TR" dirty="0" err="1"/>
              <a:t>well</a:t>
            </a:r>
            <a:r>
              <a:rPr lang="tr-TR" dirty="0"/>
              <a:t> </a:t>
            </a:r>
            <a:r>
              <a:rPr lang="tr-TR" dirty="0" err="1"/>
              <a:t>accepted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positively</a:t>
            </a:r>
            <a:r>
              <a:rPr lang="tr-TR" dirty="0"/>
              <a:t> </a:t>
            </a:r>
            <a:r>
              <a:rPr lang="tr-TR" dirty="0" err="1"/>
              <a:t>charged</a:t>
            </a:r>
            <a:r>
              <a:rPr lang="tr-TR" dirty="0"/>
              <a:t>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 </a:t>
            </a:r>
            <a:r>
              <a:rPr lang="tr-TR" dirty="0" err="1"/>
              <a:t>higher</a:t>
            </a:r>
            <a:r>
              <a:rPr lang="tr-TR" dirty="0"/>
              <a:t> rate of </a:t>
            </a:r>
            <a:r>
              <a:rPr lang="tr-TR" dirty="0" err="1"/>
              <a:t>cell</a:t>
            </a:r>
            <a:r>
              <a:rPr lang="tr-TR" dirty="0"/>
              <a:t> </a:t>
            </a:r>
            <a:r>
              <a:rPr lang="tr-TR" dirty="0" err="1"/>
              <a:t>uptake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neutral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negatively</a:t>
            </a:r>
            <a:r>
              <a:rPr lang="tr-TR" dirty="0"/>
              <a:t> </a:t>
            </a:r>
            <a:r>
              <a:rPr lang="tr-TR" dirty="0" err="1"/>
              <a:t>charged</a:t>
            </a:r>
            <a:r>
              <a:rPr lang="tr-TR" dirty="0"/>
              <a:t> </a:t>
            </a:r>
            <a:r>
              <a:rPr lang="tr-TR" dirty="0" err="1"/>
              <a:t>formulations</a:t>
            </a:r>
            <a:r>
              <a:rPr lang="tr-TR" dirty="0"/>
              <a:t>.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carrying</a:t>
            </a:r>
            <a:r>
              <a:rPr lang="tr-TR" dirty="0"/>
              <a:t> a </a:t>
            </a:r>
            <a:r>
              <a:rPr lang="tr-TR" dirty="0" err="1"/>
              <a:t>positively</a:t>
            </a:r>
            <a:r>
              <a:rPr lang="tr-TR" dirty="0"/>
              <a:t> </a:t>
            </a:r>
            <a:r>
              <a:rPr lang="tr-TR" dirty="0" err="1"/>
              <a:t>charged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expected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a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nonspecific</a:t>
            </a:r>
            <a:r>
              <a:rPr lang="tr-TR" dirty="0"/>
              <a:t> </a:t>
            </a:r>
            <a:r>
              <a:rPr lang="tr-TR" dirty="0" err="1"/>
              <a:t>internalization</a:t>
            </a:r>
            <a:r>
              <a:rPr lang="tr-TR" dirty="0"/>
              <a:t> rate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short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circulation</a:t>
            </a:r>
            <a:r>
              <a:rPr lang="tr-TR" dirty="0"/>
              <a:t> </a:t>
            </a:r>
            <a:r>
              <a:rPr lang="tr-TR" dirty="0" err="1"/>
              <a:t>half</a:t>
            </a:r>
            <a:r>
              <a:rPr lang="tr-TR" dirty="0"/>
              <a:t>-life.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9250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189995-7E37-9341-86B6-76287C2FE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Self </a:t>
            </a:r>
            <a:r>
              <a:rPr lang="tr-TR" dirty="0" err="1"/>
              <a:t>Peptides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B695BB-C7B0-AC43-BD77-85B2F61BD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An ‘</a:t>
            </a:r>
            <a:r>
              <a:rPr lang="tr-TR" dirty="0" err="1"/>
              <a:t>active</a:t>
            </a:r>
            <a:r>
              <a:rPr lang="tr-TR" dirty="0"/>
              <a:t> </a:t>
            </a:r>
            <a:r>
              <a:rPr lang="tr-TR" dirty="0" err="1"/>
              <a:t>stealth</a:t>
            </a:r>
            <a:r>
              <a:rPr lang="tr-TR" dirty="0"/>
              <a:t>’ </a:t>
            </a:r>
            <a:r>
              <a:rPr lang="tr-TR" dirty="0" err="1"/>
              <a:t>strategy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explored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Discher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co-workers</a:t>
            </a:r>
            <a:r>
              <a:rPr lang="tr-TR" baseline="30000" dirty="0">
                <a:hlinkClick r:id="rId2"/>
              </a:rPr>
              <a:t>29</a:t>
            </a:r>
            <a:r>
              <a:rPr lang="tr-TR" dirty="0"/>
              <a:t>, </a:t>
            </a:r>
            <a:r>
              <a:rPr lang="tr-TR" dirty="0" err="1"/>
              <a:t>wherein</a:t>
            </a:r>
            <a:r>
              <a:rPr lang="tr-TR" dirty="0"/>
              <a:t> ‘</a:t>
            </a:r>
            <a:r>
              <a:rPr lang="tr-TR" dirty="0" err="1"/>
              <a:t>don't</a:t>
            </a:r>
            <a:r>
              <a:rPr lang="tr-TR" dirty="0"/>
              <a:t> </a:t>
            </a:r>
            <a:r>
              <a:rPr lang="tr-TR" dirty="0" err="1"/>
              <a:t>eat</a:t>
            </a:r>
            <a:r>
              <a:rPr lang="tr-TR" dirty="0"/>
              <a:t>-me’ marker CD47 ‘self’ </a:t>
            </a:r>
            <a:r>
              <a:rPr lang="tr-TR" dirty="0" err="1"/>
              <a:t>peptides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attached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of </a:t>
            </a:r>
            <a:r>
              <a:rPr lang="tr-TR" dirty="0" err="1"/>
              <a:t>nanoparticles</a:t>
            </a:r>
            <a:r>
              <a:rPr lang="tr-TR" dirty="0"/>
              <a:t> in an </a:t>
            </a:r>
            <a:r>
              <a:rPr lang="tr-TR" dirty="0" err="1"/>
              <a:t>attempt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avoid</a:t>
            </a:r>
            <a:r>
              <a:rPr lang="tr-TR" dirty="0"/>
              <a:t> </a:t>
            </a:r>
            <a:r>
              <a:rPr lang="tr-TR" dirty="0" err="1"/>
              <a:t>phagocytic</a:t>
            </a:r>
            <a:r>
              <a:rPr lang="tr-TR" dirty="0"/>
              <a:t> </a:t>
            </a:r>
            <a:r>
              <a:rPr lang="tr-TR" dirty="0" err="1"/>
              <a:t>clearance</a:t>
            </a:r>
            <a:r>
              <a:rPr lang="tr-TR" dirty="0"/>
              <a:t> (</a:t>
            </a:r>
            <a:r>
              <a:rPr lang="tr-TR" dirty="0">
                <a:hlinkClick r:id="rId3"/>
              </a:rPr>
              <a:t>Fig. 2</a:t>
            </a:r>
            <a:r>
              <a:rPr lang="tr-TR" dirty="0"/>
              <a:t>). </a:t>
            </a:r>
            <a:r>
              <a:rPr lang="tr-TR" dirty="0" err="1"/>
              <a:t>In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study</a:t>
            </a:r>
            <a:r>
              <a:rPr lang="tr-TR" dirty="0"/>
              <a:t>, ‘self’ </a:t>
            </a:r>
            <a:r>
              <a:rPr lang="tr-TR" dirty="0" err="1"/>
              <a:t>peptides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computationally</a:t>
            </a:r>
            <a:r>
              <a:rPr lang="tr-TR" dirty="0"/>
              <a:t> </a:t>
            </a:r>
            <a:r>
              <a:rPr lang="tr-TR" dirty="0" err="1"/>
              <a:t>designed</a:t>
            </a:r>
            <a:r>
              <a:rPr lang="tr-TR" dirty="0"/>
              <a:t>, </a:t>
            </a:r>
            <a:r>
              <a:rPr lang="tr-TR" dirty="0" err="1"/>
              <a:t>synthesized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attached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160-nm </a:t>
            </a:r>
            <a:r>
              <a:rPr lang="tr-TR" dirty="0" err="1"/>
              <a:t>nanobeads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, </a:t>
            </a:r>
            <a:r>
              <a:rPr lang="tr-TR" dirty="0" err="1"/>
              <a:t>upon</a:t>
            </a:r>
            <a:r>
              <a:rPr lang="tr-TR" dirty="0"/>
              <a:t> </a:t>
            </a:r>
            <a:r>
              <a:rPr lang="tr-TR" dirty="0" err="1"/>
              <a:t>administration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NSG (</a:t>
            </a:r>
            <a:r>
              <a:rPr lang="tr-TR" dirty="0" err="1"/>
              <a:t>non-obese</a:t>
            </a:r>
            <a:r>
              <a:rPr lang="tr-TR" dirty="0"/>
              <a:t> </a:t>
            </a:r>
            <a:r>
              <a:rPr lang="tr-TR" dirty="0" err="1"/>
              <a:t>diabetic</a:t>
            </a:r>
            <a:r>
              <a:rPr lang="tr-TR" dirty="0"/>
              <a:t> (NOD) severe </a:t>
            </a:r>
            <a:r>
              <a:rPr lang="tr-TR" dirty="0" err="1"/>
              <a:t>combined</a:t>
            </a:r>
            <a:r>
              <a:rPr lang="tr-TR" dirty="0"/>
              <a:t> </a:t>
            </a:r>
            <a:r>
              <a:rPr lang="tr-TR" dirty="0" err="1"/>
              <a:t>immunodeficient</a:t>
            </a:r>
            <a:r>
              <a:rPr lang="tr-TR" dirty="0"/>
              <a:t> </a:t>
            </a:r>
            <a:r>
              <a:rPr lang="tr-TR" i="1" dirty="0"/>
              <a:t>IL2r</a:t>
            </a:r>
            <a:r>
              <a:rPr lang="el-GR" i="1" dirty="0"/>
              <a:t>γ</a:t>
            </a:r>
            <a:r>
              <a:rPr lang="tr-TR" i="1" baseline="30000" dirty="0" err="1"/>
              <a:t>null</a:t>
            </a:r>
            <a:r>
              <a:rPr lang="tr-TR" dirty="0"/>
              <a:t>) </a:t>
            </a:r>
            <a:r>
              <a:rPr lang="tr-TR" dirty="0" err="1"/>
              <a:t>mice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peptides</a:t>
            </a:r>
            <a:r>
              <a:rPr lang="tr-TR" dirty="0"/>
              <a:t> </a:t>
            </a:r>
            <a:r>
              <a:rPr lang="tr-TR" dirty="0" err="1"/>
              <a:t>substantially</a:t>
            </a:r>
            <a:r>
              <a:rPr lang="tr-TR" dirty="0"/>
              <a:t> </a:t>
            </a:r>
            <a:r>
              <a:rPr lang="tr-TR" dirty="0" err="1"/>
              <a:t>prolonged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circulation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delaying</a:t>
            </a:r>
            <a:r>
              <a:rPr lang="tr-TR" dirty="0"/>
              <a:t> </a:t>
            </a:r>
            <a:r>
              <a:rPr lang="tr-TR" dirty="0" err="1"/>
              <a:t>phagocytic</a:t>
            </a:r>
            <a:r>
              <a:rPr lang="tr-TR" dirty="0"/>
              <a:t> </a:t>
            </a:r>
            <a:r>
              <a:rPr lang="tr-TR" dirty="0" err="1"/>
              <a:t>clearance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liver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spleen</a:t>
            </a:r>
            <a:r>
              <a:rPr lang="tr-TR" dirty="0"/>
              <a:t>. </a:t>
            </a:r>
            <a:r>
              <a:rPr lang="tr-TR" dirty="0" err="1"/>
              <a:t>Moreover</a:t>
            </a:r>
            <a:r>
              <a:rPr lang="tr-TR" dirty="0"/>
              <a:t>, </a:t>
            </a:r>
            <a:r>
              <a:rPr lang="tr-TR" dirty="0" err="1"/>
              <a:t>nanoparticles</a:t>
            </a:r>
            <a:r>
              <a:rPr lang="tr-TR" dirty="0"/>
              <a:t> </a:t>
            </a:r>
            <a:r>
              <a:rPr lang="tr-TR" dirty="0" err="1"/>
              <a:t>functionalized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self </a:t>
            </a:r>
            <a:r>
              <a:rPr lang="tr-TR" dirty="0" err="1"/>
              <a:t>peptide</a:t>
            </a:r>
            <a:r>
              <a:rPr lang="tr-TR" dirty="0"/>
              <a:t> </a:t>
            </a:r>
            <a:r>
              <a:rPr lang="tr-TR" dirty="0" err="1"/>
              <a:t>showed</a:t>
            </a:r>
            <a:r>
              <a:rPr lang="tr-TR" dirty="0"/>
              <a:t> </a:t>
            </a:r>
            <a:r>
              <a:rPr lang="tr-TR" dirty="0" err="1"/>
              <a:t>greater</a:t>
            </a:r>
            <a:r>
              <a:rPr lang="tr-TR" dirty="0"/>
              <a:t> </a:t>
            </a:r>
            <a:r>
              <a:rPr lang="tr-TR" dirty="0" err="1"/>
              <a:t>accumulation</a:t>
            </a:r>
            <a:r>
              <a:rPr lang="tr-TR" dirty="0"/>
              <a:t> in A549 </a:t>
            </a:r>
            <a:r>
              <a:rPr lang="tr-TR" dirty="0" err="1"/>
              <a:t>tumors</a:t>
            </a:r>
            <a:r>
              <a:rPr lang="tr-TR" dirty="0"/>
              <a:t> </a:t>
            </a:r>
            <a:r>
              <a:rPr lang="tr-TR" dirty="0" err="1"/>
              <a:t>within</a:t>
            </a:r>
            <a:r>
              <a:rPr lang="tr-TR" dirty="0"/>
              <a:t> 10 </a:t>
            </a:r>
            <a:r>
              <a:rPr lang="tr-TR" dirty="0" err="1"/>
              <a:t>min</a:t>
            </a:r>
            <a:r>
              <a:rPr lang="tr-TR" dirty="0"/>
              <a:t> of </a:t>
            </a:r>
            <a:r>
              <a:rPr lang="tr-TR" dirty="0" err="1"/>
              <a:t>administration</a:t>
            </a:r>
            <a:r>
              <a:rPr lang="tr-TR" dirty="0"/>
              <a:t>,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incorporation</a:t>
            </a:r>
            <a:r>
              <a:rPr lang="tr-TR" dirty="0"/>
              <a:t> of </a:t>
            </a:r>
            <a:r>
              <a:rPr lang="tr-TR" dirty="0" err="1"/>
              <a:t>paclitaxel</a:t>
            </a:r>
            <a:r>
              <a:rPr lang="tr-TR" dirty="0"/>
              <a:t> </a:t>
            </a:r>
            <a:r>
              <a:rPr lang="tr-TR" dirty="0" err="1"/>
              <a:t>within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nanobeads</a:t>
            </a:r>
            <a:r>
              <a:rPr lang="tr-TR" dirty="0"/>
              <a:t> </a:t>
            </a:r>
            <a:r>
              <a:rPr lang="tr-TR" dirty="0" err="1"/>
              <a:t>resulting</a:t>
            </a:r>
            <a:r>
              <a:rPr lang="tr-TR" dirty="0"/>
              <a:t> in </a:t>
            </a:r>
            <a:r>
              <a:rPr lang="tr-TR" dirty="0" err="1"/>
              <a:t>substantial</a:t>
            </a:r>
            <a:r>
              <a:rPr lang="tr-TR" dirty="0"/>
              <a:t> </a:t>
            </a:r>
            <a:r>
              <a:rPr lang="tr-TR" dirty="0" err="1"/>
              <a:t>tumor</a:t>
            </a:r>
            <a:r>
              <a:rPr lang="tr-TR" dirty="0"/>
              <a:t> </a:t>
            </a:r>
            <a:r>
              <a:rPr lang="tr-TR" dirty="0" err="1"/>
              <a:t>shrinkage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conventional</a:t>
            </a:r>
            <a:r>
              <a:rPr lang="tr-TR" dirty="0"/>
              <a:t> </a:t>
            </a:r>
            <a:r>
              <a:rPr lang="tr-TR" dirty="0" err="1"/>
              <a:t>Cremophor</a:t>
            </a:r>
            <a:r>
              <a:rPr lang="tr-TR" dirty="0"/>
              <a:t> EL </a:t>
            </a:r>
            <a:r>
              <a:rPr lang="tr-TR" dirty="0" err="1"/>
              <a:t>formulation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127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0F260B-2A3B-0A48-B6E7-D3B2708A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Membrane</a:t>
            </a:r>
            <a:r>
              <a:rPr lang="tr-TR" dirty="0"/>
              <a:t> </a:t>
            </a:r>
            <a:r>
              <a:rPr lang="tr-TR" dirty="0" err="1"/>
              <a:t>Coating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EF0A66-7702-F048-B633-4C5483318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Tasciotti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co-workers</a:t>
            </a:r>
            <a:r>
              <a:rPr lang="tr-TR" baseline="30000" dirty="0">
                <a:hlinkClick r:id="rId2"/>
              </a:rPr>
              <a:t>30</a:t>
            </a:r>
            <a:r>
              <a:rPr lang="tr-TR" dirty="0"/>
              <a:t> </a:t>
            </a:r>
            <a:r>
              <a:rPr lang="tr-TR" dirty="0" err="1"/>
              <a:t>recently</a:t>
            </a:r>
            <a:r>
              <a:rPr lang="tr-TR" dirty="0"/>
              <a:t> </a:t>
            </a:r>
            <a:r>
              <a:rPr lang="tr-TR" dirty="0" err="1"/>
              <a:t>developed</a:t>
            </a:r>
            <a:r>
              <a:rPr lang="tr-TR" dirty="0"/>
              <a:t> a </a:t>
            </a:r>
            <a:r>
              <a:rPr lang="tr-TR" dirty="0" err="1"/>
              <a:t>biomimetic</a:t>
            </a:r>
            <a:r>
              <a:rPr lang="tr-TR" dirty="0"/>
              <a:t> </a:t>
            </a:r>
            <a:r>
              <a:rPr lang="tr-TR" dirty="0" err="1"/>
              <a:t>particle</a:t>
            </a:r>
            <a:r>
              <a:rPr lang="tr-TR" dirty="0"/>
              <a:t> </a:t>
            </a:r>
            <a:r>
              <a:rPr lang="tr-TR" dirty="0" err="1"/>
              <a:t>coating</a:t>
            </a:r>
            <a:r>
              <a:rPr lang="tr-TR" dirty="0"/>
              <a:t> </a:t>
            </a:r>
            <a:r>
              <a:rPr lang="tr-TR" dirty="0" err="1"/>
              <a:t>consisting</a:t>
            </a:r>
            <a:r>
              <a:rPr lang="tr-TR" dirty="0"/>
              <a:t> of </a:t>
            </a:r>
            <a:r>
              <a:rPr lang="tr-TR" dirty="0" err="1"/>
              <a:t>cell</a:t>
            </a:r>
            <a:r>
              <a:rPr lang="tr-TR" dirty="0"/>
              <a:t> </a:t>
            </a:r>
            <a:r>
              <a:rPr lang="tr-TR" dirty="0" err="1"/>
              <a:t>membranes</a:t>
            </a:r>
            <a:r>
              <a:rPr lang="tr-TR" dirty="0"/>
              <a:t> </a:t>
            </a:r>
            <a:r>
              <a:rPr lang="tr-TR" dirty="0" err="1"/>
              <a:t>isolated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leukocytes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objective</a:t>
            </a:r>
            <a:r>
              <a:rPr lang="tr-TR" dirty="0"/>
              <a:t> of </a:t>
            </a:r>
            <a:r>
              <a:rPr lang="tr-TR" dirty="0" err="1"/>
              <a:t>reducing</a:t>
            </a:r>
            <a:r>
              <a:rPr lang="tr-TR" dirty="0"/>
              <a:t> </a:t>
            </a:r>
            <a:r>
              <a:rPr lang="tr-TR" dirty="0" err="1"/>
              <a:t>opsonization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subsequent</a:t>
            </a:r>
            <a:r>
              <a:rPr lang="tr-TR" dirty="0"/>
              <a:t> </a:t>
            </a:r>
            <a:r>
              <a:rPr lang="tr-TR" dirty="0" err="1"/>
              <a:t>uptake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MPS (</a:t>
            </a:r>
            <a:r>
              <a:rPr lang="tr-TR" dirty="0">
                <a:hlinkClick r:id="rId3"/>
              </a:rPr>
              <a:t>Fig. 2</a:t>
            </a:r>
            <a:r>
              <a:rPr lang="tr-TR" dirty="0"/>
              <a:t>). </a:t>
            </a:r>
            <a:r>
              <a:rPr lang="tr-TR" dirty="0" err="1"/>
              <a:t>Upon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 </a:t>
            </a:r>
            <a:r>
              <a:rPr lang="tr-TR" dirty="0" err="1"/>
              <a:t>functionalization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leukocytic</a:t>
            </a:r>
            <a:r>
              <a:rPr lang="tr-TR" dirty="0"/>
              <a:t> </a:t>
            </a:r>
            <a:r>
              <a:rPr lang="tr-TR" dirty="0" err="1"/>
              <a:t>membranes</a:t>
            </a:r>
            <a:r>
              <a:rPr lang="tr-TR" dirty="0"/>
              <a:t>, </a:t>
            </a:r>
            <a:r>
              <a:rPr lang="tr-TR" dirty="0" err="1"/>
              <a:t>particles</a:t>
            </a:r>
            <a:r>
              <a:rPr lang="tr-TR" dirty="0"/>
              <a:t> </a:t>
            </a:r>
            <a:r>
              <a:rPr lang="tr-TR" dirty="0" err="1"/>
              <a:t>showed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a </a:t>
            </a:r>
            <a:r>
              <a:rPr lang="tr-TR" dirty="0" err="1"/>
              <a:t>tenfold</a:t>
            </a:r>
            <a:r>
              <a:rPr lang="tr-TR" dirty="0"/>
              <a:t> </a:t>
            </a:r>
            <a:r>
              <a:rPr lang="tr-TR" dirty="0" err="1"/>
              <a:t>decrease</a:t>
            </a:r>
            <a:r>
              <a:rPr lang="tr-TR" dirty="0"/>
              <a:t> in protein (</a:t>
            </a:r>
            <a:r>
              <a:rPr lang="tr-TR" dirty="0" err="1"/>
              <a:t>IgG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albumin</a:t>
            </a:r>
            <a:r>
              <a:rPr lang="tr-TR" dirty="0"/>
              <a:t>) </a:t>
            </a:r>
            <a:r>
              <a:rPr lang="tr-TR" dirty="0" err="1"/>
              <a:t>adsorption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surface</a:t>
            </a:r>
            <a:r>
              <a:rPr lang="tr-TR" dirty="0"/>
              <a:t>. </a:t>
            </a:r>
            <a:r>
              <a:rPr lang="tr-TR" dirty="0" err="1"/>
              <a:t>Consequently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biomimetic</a:t>
            </a:r>
            <a:r>
              <a:rPr lang="tr-TR" dirty="0"/>
              <a:t> </a:t>
            </a:r>
            <a:r>
              <a:rPr lang="tr-TR" dirty="0" err="1"/>
              <a:t>coating</a:t>
            </a:r>
            <a:r>
              <a:rPr lang="tr-TR" dirty="0"/>
              <a:t> </a:t>
            </a:r>
            <a:r>
              <a:rPr lang="tr-TR" dirty="0" err="1"/>
              <a:t>resulted</a:t>
            </a:r>
            <a:r>
              <a:rPr lang="tr-TR" dirty="0"/>
              <a:t> in </a:t>
            </a:r>
            <a:r>
              <a:rPr lang="tr-TR" dirty="0" err="1"/>
              <a:t>substantially</a:t>
            </a:r>
            <a:r>
              <a:rPr lang="tr-TR" dirty="0"/>
              <a:t> </a:t>
            </a:r>
            <a:r>
              <a:rPr lang="tr-TR" dirty="0" err="1"/>
              <a:t>less</a:t>
            </a:r>
            <a:r>
              <a:rPr lang="tr-TR" dirty="0"/>
              <a:t> </a:t>
            </a:r>
            <a:r>
              <a:rPr lang="tr-TR" dirty="0" err="1"/>
              <a:t>particle</a:t>
            </a:r>
            <a:r>
              <a:rPr lang="tr-TR" dirty="0"/>
              <a:t> </a:t>
            </a:r>
            <a:r>
              <a:rPr lang="tr-TR" dirty="0" err="1"/>
              <a:t>uptake</a:t>
            </a:r>
            <a:r>
              <a:rPr lang="tr-TR" dirty="0"/>
              <a:t> in </a:t>
            </a:r>
            <a:r>
              <a:rPr lang="tr-TR" dirty="0" err="1"/>
              <a:t>murine</a:t>
            </a:r>
            <a:r>
              <a:rPr lang="tr-TR" dirty="0"/>
              <a:t> J774 </a:t>
            </a:r>
            <a:r>
              <a:rPr lang="tr-TR" dirty="0" err="1"/>
              <a:t>macrophages</a:t>
            </a:r>
            <a:r>
              <a:rPr lang="tr-TR" dirty="0"/>
              <a:t> (∼75% </a:t>
            </a:r>
            <a:r>
              <a:rPr lang="tr-TR" dirty="0" err="1"/>
              <a:t>decrease</a:t>
            </a:r>
            <a:r>
              <a:rPr lang="tr-TR" dirty="0"/>
              <a:t>)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human</a:t>
            </a:r>
            <a:r>
              <a:rPr lang="tr-TR" dirty="0"/>
              <a:t> THP-1 </a:t>
            </a:r>
            <a:r>
              <a:rPr lang="tr-TR" dirty="0" err="1"/>
              <a:t>phagocytic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(∼50% </a:t>
            </a:r>
            <a:r>
              <a:rPr lang="tr-TR" dirty="0" err="1"/>
              <a:t>decrease</a:t>
            </a:r>
            <a:r>
              <a:rPr lang="tr-TR" dirty="0"/>
              <a:t>), </a:t>
            </a:r>
            <a:r>
              <a:rPr lang="tr-TR" dirty="0" err="1"/>
              <a:t>especially</a:t>
            </a:r>
            <a:r>
              <a:rPr lang="tr-TR" dirty="0"/>
              <a:t> </a:t>
            </a:r>
            <a:r>
              <a:rPr lang="tr-TR" dirty="0" err="1"/>
              <a:t>when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coating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same</a:t>
            </a:r>
            <a:r>
              <a:rPr lang="tr-TR" dirty="0"/>
              <a:t> </a:t>
            </a:r>
            <a:r>
              <a:rPr lang="tr-TR" dirty="0" err="1"/>
              <a:t>donor</a:t>
            </a:r>
            <a:r>
              <a:rPr lang="tr-TR" dirty="0"/>
              <a:t> </a:t>
            </a:r>
            <a:r>
              <a:rPr lang="tr-TR" dirty="0" err="1"/>
              <a:t>species</a:t>
            </a:r>
            <a:r>
              <a:rPr lang="tr-TR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86261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FC80A1-C439-2247-8D81-4D39C937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Dimensions</a:t>
            </a:r>
            <a:r>
              <a:rPr lang="tr-TR" dirty="0"/>
              <a:t> of </a:t>
            </a:r>
            <a:r>
              <a:rPr lang="tr-TR" dirty="0" err="1"/>
              <a:t>various</a:t>
            </a:r>
            <a:r>
              <a:rPr lang="tr-TR" dirty="0"/>
              <a:t> </a:t>
            </a:r>
            <a:r>
              <a:rPr lang="tr-TR" dirty="0" err="1"/>
              <a:t>objects</a:t>
            </a:r>
            <a:r>
              <a:rPr lang="tr-TR" dirty="0"/>
              <a:t> in </a:t>
            </a:r>
            <a:r>
              <a:rPr lang="tr-TR" dirty="0" err="1"/>
              <a:t>nanoscale</a:t>
            </a:r>
            <a:r>
              <a:rPr lang="tr-TR" dirty="0"/>
              <a:t> </a:t>
            </a: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D4B16B5-C8B1-3049-88E1-DB316A22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813976"/>
            <a:ext cx="10020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467BD89-69AD-7B40-99EC-1EF3F8D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Historical landmarks in the evolution of nanomedicine 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800BAFB-0B6B-D749-841D-B623D673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10" y="961812"/>
            <a:ext cx="675477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3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54AF71F-10FE-D747-871D-9113E008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Historical landmarks in the evolution of nanomedicine 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2DCCF52-87D2-4147-B565-589D0FF3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514" y="220775"/>
            <a:ext cx="7040299" cy="64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Microsoft Macintosh PowerPoint</Application>
  <PresentationFormat>Geniş ekran</PresentationFormat>
  <Paragraphs>157</Paragraphs>
  <Slides>65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Teması</vt:lpstr>
      <vt:lpstr>Nanotıp </vt:lpstr>
      <vt:lpstr>Nanotıp</vt:lpstr>
      <vt:lpstr>Nanotıp</vt:lpstr>
      <vt:lpstr>PowerPoint Sunusu</vt:lpstr>
      <vt:lpstr>PowerPoint Sunusu</vt:lpstr>
      <vt:lpstr>European Union Definition of Nanomaterials </vt:lpstr>
      <vt:lpstr>Dimensions of various objects in nanoscale </vt:lpstr>
      <vt:lpstr>Historical landmarks in the evolution of nanomedicine  </vt:lpstr>
      <vt:lpstr>Historical landmarks in the evolution of nanomedicine  </vt:lpstr>
      <vt:lpstr>Nanomedicine in the twenty-first century  </vt:lpstr>
      <vt:lpstr>Nanomedicine in the twenty-first century  </vt:lpstr>
      <vt:lpstr>Nanobiyoloji</vt:lpstr>
      <vt:lpstr>FDA-approved gold based nanomaterials used in therapeutics </vt:lpstr>
      <vt:lpstr>Nanopartiküller 4 farklı yoldan insan vücuduna girebilir</vt:lpstr>
      <vt:lpstr>Nanopartiküller</vt:lpstr>
      <vt:lpstr>Nanopartiküller</vt:lpstr>
      <vt:lpstr>Nanopartiküller</vt:lpstr>
      <vt:lpstr>Pasif Diffüzyon</vt:lpstr>
      <vt:lpstr>PowerPoint Sunusu</vt:lpstr>
      <vt:lpstr>Kolaylaştırılmış Difüzyon</vt:lpstr>
      <vt:lpstr>PowerPoint Sunusu</vt:lpstr>
      <vt:lpstr>Aktif Taşıma ve Endositoz</vt:lpstr>
      <vt:lpstr>PowerPoint Sunusu</vt:lpstr>
      <vt:lpstr>PowerPoint Sunusu</vt:lpstr>
      <vt:lpstr>PowerPoint Sunusu</vt:lpstr>
      <vt:lpstr>PowerPoint Sunusu</vt:lpstr>
      <vt:lpstr>PowerPoint Sunusu</vt:lpstr>
      <vt:lpstr>Nanomaterials of biological interest are mainly from two distinct groups:</vt:lpstr>
      <vt:lpstr>PowerPoint Sunusu</vt:lpstr>
      <vt:lpstr>PowerPoint Sunusu</vt:lpstr>
      <vt:lpstr>Nanopartikül Sınıflandırması</vt:lpstr>
      <vt:lpstr>PowerPoint Sunusu</vt:lpstr>
      <vt:lpstr>Altın Nanopartikülleri</vt:lpstr>
      <vt:lpstr>Altın Nanopartiküllerinin Özellikleri</vt:lpstr>
      <vt:lpstr>PowerPoint Sunusu</vt:lpstr>
      <vt:lpstr>Gümüş Nanopartikülleri</vt:lpstr>
      <vt:lpstr>Gümüş nanopartikülleri</vt:lpstr>
      <vt:lpstr>PowerPoint Sunusu</vt:lpstr>
      <vt:lpstr>Süperparamanyetik Demir Oksit Nanopartikülleri</vt:lpstr>
      <vt:lpstr>PowerPoint Sunusu</vt:lpstr>
      <vt:lpstr>Nanopartiküllerin Tanı Uygulamaları</vt:lpstr>
      <vt:lpstr>Nanopartiküllerin Tanı Uygulamaları</vt:lpstr>
      <vt:lpstr>Cihaz Aracılı Görüntüleme</vt:lpstr>
      <vt:lpstr>PowerPoint Sunusu</vt:lpstr>
      <vt:lpstr>Quantum dots</vt:lpstr>
      <vt:lpstr>Quantum dots</vt:lpstr>
      <vt:lpstr>İmmunotanı Uygulamaları</vt:lpstr>
      <vt:lpstr>PowerPoint Sunusu</vt:lpstr>
      <vt:lpstr>PowerPoint Sunusu</vt:lpstr>
      <vt:lpstr>Moleküler Tanı</vt:lpstr>
      <vt:lpstr>PowerPoint Sunusu</vt:lpstr>
      <vt:lpstr>PowerPoint Sunusu</vt:lpstr>
      <vt:lpstr>Nanofarmakoloji</vt:lpstr>
      <vt:lpstr>Nanofarmakoloji</vt:lpstr>
      <vt:lpstr>Nanofarmakoloji</vt:lpstr>
      <vt:lpstr>Hedefli İlaç Taşıma Sistemleri</vt:lpstr>
      <vt:lpstr>PowerPoint Sunusu</vt:lpstr>
      <vt:lpstr>PowerPoint Sunusu</vt:lpstr>
      <vt:lpstr>PowerPoint Sunusu</vt:lpstr>
      <vt:lpstr>PEG ile Kaplama</vt:lpstr>
      <vt:lpstr>PowerPoint Sunusu</vt:lpstr>
      <vt:lpstr>Size</vt:lpstr>
      <vt:lpstr>Charge</vt:lpstr>
      <vt:lpstr>Self Peptides</vt:lpstr>
      <vt:lpstr>Membrane Coating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Nanotıp </dc:title>
  <dc:creator>emrah şefik abamor</dc:creator>
  <cp:lastModifiedBy>emrah şefik abamor</cp:lastModifiedBy>
  <cp:revision>1</cp:revision>
  <dcterms:created xsi:type="dcterms:W3CDTF">2020-02-14T11:06:29Z</dcterms:created>
  <dcterms:modified xsi:type="dcterms:W3CDTF">2020-02-14T11:06:58Z</dcterms:modified>
</cp:coreProperties>
</file>