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3"/>
  </p:notesMasterIdLst>
  <p:sldIdLst>
    <p:sldId id="444" r:id="rId2"/>
    <p:sldId id="445" r:id="rId3"/>
    <p:sldId id="446" r:id="rId4"/>
    <p:sldId id="447" r:id="rId5"/>
    <p:sldId id="448" r:id="rId6"/>
    <p:sldId id="449" r:id="rId7"/>
    <p:sldId id="451" r:id="rId8"/>
    <p:sldId id="452" r:id="rId9"/>
    <p:sldId id="453" r:id="rId10"/>
    <p:sldId id="454" r:id="rId11"/>
    <p:sldId id="456" r:id="rId12"/>
    <p:sldId id="457" r:id="rId13"/>
    <p:sldId id="458" r:id="rId14"/>
    <p:sldId id="459" r:id="rId15"/>
    <p:sldId id="460" r:id="rId16"/>
    <p:sldId id="461" r:id="rId17"/>
    <p:sldId id="462" r:id="rId18"/>
    <p:sldId id="463" r:id="rId19"/>
    <p:sldId id="356" r:id="rId20"/>
    <p:sldId id="357" r:id="rId21"/>
    <p:sldId id="415" r:id="rId22"/>
    <p:sldId id="263" r:id="rId23"/>
    <p:sldId id="265" r:id="rId24"/>
    <p:sldId id="275" r:id="rId25"/>
    <p:sldId id="483" r:id="rId26"/>
    <p:sldId id="279" r:id="rId27"/>
    <p:sldId id="276" r:id="rId28"/>
    <p:sldId id="272" r:id="rId29"/>
    <p:sldId id="313" r:id="rId30"/>
    <p:sldId id="277" r:id="rId31"/>
    <p:sldId id="416"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4" autoAdjust="0"/>
    <p:restoredTop sz="94660"/>
  </p:normalViewPr>
  <p:slideViewPr>
    <p:cSldViewPr snapToGrid="0">
      <p:cViewPr varScale="1">
        <p:scale>
          <a:sx n="127" d="100"/>
          <a:sy n="127" d="100"/>
        </p:scale>
        <p:origin x="1248" y="18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viewProps" Target="viewProps.xml" /></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CC521-DD35-431D-8B77-DF20FEDCC65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361A368-6051-49B6-9550-37BFE5DA0355}">
      <dgm:prSet/>
      <dgm:spPr/>
      <dgm:t>
        <a:bodyPr/>
        <a:lstStyle/>
        <a:p>
          <a:r>
            <a:rPr lang="en-US" b="1"/>
            <a:t>Embryonic Stem Cells are derived from embryos that develop from eggs that have been fertilized </a:t>
          </a:r>
          <a:r>
            <a:rPr lang="en-US" b="1" i="1"/>
            <a:t>in vitro</a:t>
          </a:r>
          <a:r>
            <a:rPr lang="en-US" b="1"/>
            <a:t>.</a:t>
          </a:r>
          <a:endParaRPr lang="en-US"/>
        </a:p>
      </dgm:t>
    </dgm:pt>
    <dgm:pt modelId="{E44E008C-E7B5-4FF5-A05D-7127A2DBD3DF}" type="parTrans" cxnId="{A392E458-FDC8-47CC-BD4A-197D774E30D9}">
      <dgm:prSet/>
      <dgm:spPr/>
      <dgm:t>
        <a:bodyPr/>
        <a:lstStyle/>
        <a:p>
          <a:endParaRPr lang="en-US"/>
        </a:p>
      </dgm:t>
    </dgm:pt>
    <dgm:pt modelId="{3F163DD5-8D8C-405E-84E2-A16AB5C4FA08}" type="sibTrans" cxnId="{A392E458-FDC8-47CC-BD4A-197D774E30D9}">
      <dgm:prSet/>
      <dgm:spPr/>
      <dgm:t>
        <a:bodyPr/>
        <a:lstStyle/>
        <a:p>
          <a:endParaRPr lang="en-US"/>
        </a:p>
      </dgm:t>
    </dgm:pt>
    <dgm:pt modelId="{0E133410-503C-4769-8073-24CA20E93E9F}">
      <dgm:prSet/>
      <dgm:spPr/>
      <dgm:t>
        <a:bodyPr/>
        <a:lstStyle/>
        <a:p>
          <a:r>
            <a:rPr lang="en-US" b="1"/>
            <a:t>Embryonic Stem Cells are never derived from eggs fertilized inside of a woman's body. </a:t>
          </a:r>
          <a:endParaRPr lang="en-US"/>
        </a:p>
      </dgm:t>
    </dgm:pt>
    <dgm:pt modelId="{7CB4751A-EAC5-40D5-976F-E7D54E61F0FD}" type="parTrans" cxnId="{12A7475E-B92E-43AC-8601-CB862E370879}">
      <dgm:prSet/>
      <dgm:spPr/>
      <dgm:t>
        <a:bodyPr/>
        <a:lstStyle/>
        <a:p>
          <a:endParaRPr lang="en-US"/>
        </a:p>
      </dgm:t>
    </dgm:pt>
    <dgm:pt modelId="{B8BA2988-A955-4A0E-A08E-4303C74BB077}" type="sibTrans" cxnId="{12A7475E-B92E-43AC-8601-CB862E370879}">
      <dgm:prSet/>
      <dgm:spPr/>
      <dgm:t>
        <a:bodyPr/>
        <a:lstStyle/>
        <a:p>
          <a:endParaRPr lang="en-US"/>
        </a:p>
      </dgm:t>
    </dgm:pt>
    <dgm:pt modelId="{65A5F291-F605-4FDC-84E2-A8A604D253A5}">
      <dgm:prSet/>
      <dgm:spPr/>
      <dgm:t>
        <a:bodyPr/>
        <a:lstStyle/>
        <a:p>
          <a:r>
            <a:rPr lang="en-US" b="1"/>
            <a:t>The embryos from which Human Embryonic Stem Cells are derived are typically four or five days old and are a hollow microscopic ball of cells called the blastocyst </a:t>
          </a:r>
          <a:endParaRPr lang="en-US"/>
        </a:p>
      </dgm:t>
    </dgm:pt>
    <dgm:pt modelId="{38C801FF-3D41-4CC6-86B7-A7943B51479E}" type="parTrans" cxnId="{0FDC4952-599F-4EB1-A584-8938F4E56F97}">
      <dgm:prSet/>
      <dgm:spPr/>
      <dgm:t>
        <a:bodyPr/>
        <a:lstStyle/>
        <a:p>
          <a:endParaRPr lang="en-US"/>
        </a:p>
      </dgm:t>
    </dgm:pt>
    <dgm:pt modelId="{14EC7E9F-DD99-475F-9BAD-F32B90C45DAD}" type="sibTrans" cxnId="{0FDC4952-599F-4EB1-A584-8938F4E56F97}">
      <dgm:prSet/>
      <dgm:spPr/>
      <dgm:t>
        <a:bodyPr/>
        <a:lstStyle/>
        <a:p>
          <a:endParaRPr lang="en-US"/>
        </a:p>
      </dgm:t>
    </dgm:pt>
    <dgm:pt modelId="{4F24239B-5DD0-2A40-967D-57E4FFA44C7C}" type="pres">
      <dgm:prSet presAssocID="{7EBCC521-DD35-431D-8B77-DF20FEDCC65E}" presName="linear" presStyleCnt="0">
        <dgm:presLayoutVars>
          <dgm:animLvl val="lvl"/>
          <dgm:resizeHandles val="exact"/>
        </dgm:presLayoutVars>
      </dgm:prSet>
      <dgm:spPr/>
    </dgm:pt>
    <dgm:pt modelId="{32823D47-E365-494C-9994-8B79A05B0448}" type="pres">
      <dgm:prSet presAssocID="{9361A368-6051-49B6-9550-37BFE5DA0355}" presName="parentText" presStyleLbl="node1" presStyleIdx="0" presStyleCnt="3">
        <dgm:presLayoutVars>
          <dgm:chMax val="0"/>
          <dgm:bulletEnabled val="1"/>
        </dgm:presLayoutVars>
      </dgm:prSet>
      <dgm:spPr/>
    </dgm:pt>
    <dgm:pt modelId="{4D87DF9B-D08B-7041-90DB-B835A04292D0}" type="pres">
      <dgm:prSet presAssocID="{3F163DD5-8D8C-405E-84E2-A16AB5C4FA08}" presName="spacer" presStyleCnt="0"/>
      <dgm:spPr/>
    </dgm:pt>
    <dgm:pt modelId="{B29A9C69-A480-D249-AAB4-5852385E3BE4}" type="pres">
      <dgm:prSet presAssocID="{0E133410-503C-4769-8073-24CA20E93E9F}" presName="parentText" presStyleLbl="node1" presStyleIdx="1" presStyleCnt="3">
        <dgm:presLayoutVars>
          <dgm:chMax val="0"/>
          <dgm:bulletEnabled val="1"/>
        </dgm:presLayoutVars>
      </dgm:prSet>
      <dgm:spPr/>
    </dgm:pt>
    <dgm:pt modelId="{B59A3F76-FEE1-3B45-AF1B-69E08DA87094}" type="pres">
      <dgm:prSet presAssocID="{B8BA2988-A955-4A0E-A08E-4303C74BB077}" presName="spacer" presStyleCnt="0"/>
      <dgm:spPr/>
    </dgm:pt>
    <dgm:pt modelId="{73FB0781-CC1E-6C49-82A1-86B5158EEAA0}" type="pres">
      <dgm:prSet presAssocID="{65A5F291-F605-4FDC-84E2-A8A604D253A5}" presName="parentText" presStyleLbl="node1" presStyleIdx="2" presStyleCnt="3">
        <dgm:presLayoutVars>
          <dgm:chMax val="0"/>
          <dgm:bulletEnabled val="1"/>
        </dgm:presLayoutVars>
      </dgm:prSet>
      <dgm:spPr/>
    </dgm:pt>
  </dgm:ptLst>
  <dgm:cxnLst>
    <dgm:cxn modelId="{12A7475E-B92E-43AC-8601-CB862E370879}" srcId="{7EBCC521-DD35-431D-8B77-DF20FEDCC65E}" destId="{0E133410-503C-4769-8073-24CA20E93E9F}" srcOrd="1" destOrd="0" parTransId="{7CB4751A-EAC5-40D5-976F-E7D54E61F0FD}" sibTransId="{B8BA2988-A955-4A0E-A08E-4303C74BB077}"/>
    <dgm:cxn modelId="{0FDC4952-599F-4EB1-A584-8938F4E56F97}" srcId="{7EBCC521-DD35-431D-8B77-DF20FEDCC65E}" destId="{65A5F291-F605-4FDC-84E2-A8A604D253A5}" srcOrd="2" destOrd="0" parTransId="{38C801FF-3D41-4CC6-86B7-A7943B51479E}" sibTransId="{14EC7E9F-DD99-475F-9BAD-F32B90C45DAD}"/>
    <dgm:cxn modelId="{A392E458-FDC8-47CC-BD4A-197D774E30D9}" srcId="{7EBCC521-DD35-431D-8B77-DF20FEDCC65E}" destId="{9361A368-6051-49B6-9550-37BFE5DA0355}" srcOrd="0" destOrd="0" parTransId="{E44E008C-E7B5-4FF5-A05D-7127A2DBD3DF}" sibTransId="{3F163DD5-8D8C-405E-84E2-A16AB5C4FA08}"/>
    <dgm:cxn modelId="{B539D959-7F51-864C-A1A2-6BEEB2636935}" type="presOf" srcId="{9361A368-6051-49B6-9550-37BFE5DA0355}" destId="{32823D47-E365-494C-9994-8B79A05B0448}" srcOrd="0" destOrd="0" presId="urn:microsoft.com/office/officeart/2005/8/layout/vList2"/>
    <dgm:cxn modelId="{A2D45EDB-7DF9-9346-9BC8-E416E0DF2F7E}" type="presOf" srcId="{7EBCC521-DD35-431D-8B77-DF20FEDCC65E}" destId="{4F24239B-5DD0-2A40-967D-57E4FFA44C7C}" srcOrd="0" destOrd="0" presId="urn:microsoft.com/office/officeart/2005/8/layout/vList2"/>
    <dgm:cxn modelId="{57733EDF-A34F-3440-8EB2-421353F9626B}" type="presOf" srcId="{0E133410-503C-4769-8073-24CA20E93E9F}" destId="{B29A9C69-A480-D249-AAB4-5852385E3BE4}" srcOrd="0" destOrd="0" presId="urn:microsoft.com/office/officeart/2005/8/layout/vList2"/>
    <dgm:cxn modelId="{C7EF1FEF-5B5E-2D43-A13A-9937F03514A1}" type="presOf" srcId="{65A5F291-F605-4FDC-84E2-A8A604D253A5}" destId="{73FB0781-CC1E-6C49-82A1-86B5158EEAA0}" srcOrd="0" destOrd="0" presId="urn:microsoft.com/office/officeart/2005/8/layout/vList2"/>
    <dgm:cxn modelId="{40D79240-E331-764F-ADC7-8EAE10738C1E}" type="presParOf" srcId="{4F24239B-5DD0-2A40-967D-57E4FFA44C7C}" destId="{32823D47-E365-494C-9994-8B79A05B0448}" srcOrd="0" destOrd="0" presId="urn:microsoft.com/office/officeart/2005/8/layout/vList2"/>
    <dgm:cxn modelId="{1A93274E-2DD3-1D4A-B588-14686125CF1B}" type="presParOf" srcId="{4F24239B-5DD0-2A40-967D-57E4FFA44C7C}" destId="{4D87DF9B-D08B-7041-90DB-B835A04292D0}" srcOrd="1" destOrd="0" presId="urn:microsoft.com/office/officeart/2005/8/layout/vList2"/>
    <dgm:cxn modelId="{BA4F6AE7-268F-7440-89B7-2DDC3FC461BE}" type="presParOf" srcId="{4F24239B-5DD0-2A40-967D-57E4FFA44C7C}" destId="{B29A9C69-A480-D249-AAB4-5852385E3BE4}" srcOrd="2" destOrd="0" presId="urn:microsoft.com/office/officeart/2005/8/layout/vList2"/>
    <dgm:cxn modelId="{0EB21CA8-C59E-3A4F-B789-B45387A7C3F5}" type="presParOf" srcId="{4F24239B-5DD0-2A40-967D-57E4FFA44C7C}" destId="{B59A3F76-FEE1-3B45-AF1B-69E08DA87094}" srcOrd="3" destOrd="0" presId="urn:microsoft.com/office/officeart/2005/8/layout/vList2"/>
    <dgm:cxn modelId="{63C7EF15-307B-304B-837E-5933F519CDFA}" type="presParOf" srcId="{4F24239B-5DD0-2A40-967D-57E4FFA44C7C}" destId="{73FB0781-CC1E-6C49-82A1-86B5158EEAA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23D47-E365-494C-9994-8B79A05B0448}">
      <dsp:nvSpPr>
        <dsp:cNvPr id="0" name=""/>
        <dsp:cNvSpPr/>
      </dsp:nvSpPr>
      <dsp:spPr>
        <a:xfrm>
          <a:off x="0" y="43931"/>
          <a:ext cx="4885203" cy="189028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Embryonic Stem Cells are derived from embryos that develop from eggs that have been fertilized </a:t>
          </a:r>
          <a:r>
            <a:rPr lang="en-US" sz="2200" b="1" i="1" kern="1200"/>
            <a:t>in vitro</a:t>
          </a:r>
          <a:r>
            <a:rPr lang="en-US" sz="2200" b="1" kern="1200"/>
            <a:t>.</a:t>
          </a:r>
          <a:endParaRPr lang="en-US" sz="2200" kern="1200"/>
        </a:p>
      </dsp:txBody>
      <dsp:txXfrm>
        <a:off x="92276" y="136207"/>
        <a:ext cx="4700651" cy="1705729"/>
      </dsp:txXfrm>
    </dsp:sp>
    <dsp:sp modelId="{B29A9C69-A480-D249-AAB4-5852385E3BE4}">
      <dsp:nvSpPr>
        <dsp:cNvPr id="0" name=""/>
        <dsp:cNvSpPr/>
      </dsp:nvSpPr>
      <dsp:spPr>
        <a:xfrm>
          <a:off x="0" y="1997572"/>
          <a:ext cx="4885203" cy="1890281"/>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Embryonic Stem Cells are never derived from eggs fertilized inside of a woman's body. </a:t>
          </a:r>
          <a:endParaRPr lang="en-US" sz="2200" kern="1200"/>
        </a:p>
      </dsp:txBody>
      <dsp:txXfrm>
        <a:off x="92276" y="2089848"/>
        <a:ext cx="4700651" cy="1705729"/>
      </dsp:txXfrm>
    </dsp:sp>
    <dsp:sp modelId="{73FB0781-CC1E-6C49-82A1-86B5158EEAA0}">
      <dsp:nvSpPr>
        <dsp:cNvPr id="0" name=""/>
        <dsp:cNvSpPr/>
      </dsp:nvSpPr>
      <dsp:spPr>
        <a:xfrm>
          <a:off x="0" y="3951213"/>
          <a:ext cx="4885203" cy="189028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The embryos from which Human Embryonic Stem Cells are derived are typically four or five days old and are a hollow microscopic ball of cells called the blastocyst </a:t>
          </a:r>
          <a:endParaRPr lang="en-US" sz="2200" kern="1200"/>
        </a:p>
      </dsp:txBody>
      <dsp:txXfrm>
        <a:off x="92276" y="4043489"/>
        <a:ext cx="4700651" cy="17057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C8868A-AE17-49D7-86AC-7236E16835EF}" type="datetimeFigureOut">
              <a:rPr lang="tr-TR" smtClean="0"/>
              <a:pPr/>
              <a:t>28.10.2019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DC827-B438-4072-876E-E0C55B4AD9DE}" type="slidenum">
              <a:rPr lang="tr-TR" smtClean="0"/>
              <a:pPr/>
              <a:t>‹#›</a:t>
            </a:fld>
            <a:endParaRPr lang="tr-TR"/>
          </a:p>
        </p:txBody>
      </p:sp>
    </p:spTree>
    <p:extLst>
      <p:ext uri="{BB962C8B-B14F-4D97-AF65-F5344CB8AC3E}">
        <p14:creationId xmlns:p14="http://schemas.microsoft.com/office/powerpoint/2010/main" val="2457416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Slayt Görüntüsü Yer Tutucusu"/>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67588" name="3 Slayt Numarası Yer Tutucusu"/>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D20687-762A-4631-910E-1BF757AA19C7}" type="slidenum">
              <a:rPr lang="tr-TR" altLang="tr-TR">
                <a:latin typeface="Calibri" panose="020F0502020204030204" pitchFamily="34" charset="0"/>
              </a:rPr>
              <a:pPr eaLnBrk="1" hangingPunct="1"/>
              <a:t>1</a:t>
            </a:fld>
            <a:endParaRPr lang="tr-TR" altLang="tr-TR">
              <a:latin typeface="Calibri" panose="020F0502020204030204" pitchFamily="34" charset="0"/>
            </a:endParaRPr>
          </a:p>
        </p:txBody>
      </p:sp>
    </p:spTree>
    <p:extLst>
      <p:ext uri="{BB962C8B-B14F-4D97-AF65-F5344CB8AC3E}">
        <p14:creationId xmlns:p14="http://schemas.microsoft.com/office/powerpoint/2010/main" val="2056829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B0299A-7CEF-4496-B2E0-9DDBD9886B45}" type="slidenum">
              <a:rPr lang="it-IT" altLang="tr-TR">
                <a:cs typeface="Arial" panose="020B0604020202020204" pitchFamily="34" charset="0"/>
              </a:rPr>
              <a:pPr eaLnBrk="1" hangingPunct="1"/>
              <a:t>27</a:t>
            </a:fld>
            <a:endParaRPr lang="it-IT" altLang="tr-TR">
              <a:cs typeface="Arial" panose="020B0604020202020204" pitchFamily="34" charset="0"/>
            </a:endParaRPr>
          </a:p>
        </p:txBody>
      </p:sp>
      <p:sp>
        <p:nvSpPr>
          <p:cNvPr id="93187"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buFontTx/>
              <a:buAutoNum type="arabicPeriod"/>
            </a:pPr>
            <a:endParaRPr lang="tr-TR" altLang="tr-T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688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3FFF9C-B7A2-427C-AF75-38C203AE1E49}"/>
              </a:ext>
            </a:extLst>
          </p:cNvPr>
          <p:cNvSpPr>
            <a:spLocks noGrp="1" noChangeArrowheads="1"/>
          </p:cNvSpPr>
          <p:nvPr>
            <p:ph type="sldNum" sz="quarter" idx="5"/>
          </p:nvPr>
        </p:nvSpPr>
        <p:spPr>
          <a:ln/>
        </p:spPr>
        <p:txBody>
          <a:bodyPr/>
          <a:lstStyle/>
          <a:p>
            <a:fld id="{8550B488-4FC0-4961-B4DF-DC87639D75EB}" type="slidenum">
              <a:rPr lang="en-US" altLang="tr-TR"/>
              <a:pPr/>
              <a:t>28</a:t>
            </a:fld>
            <a:endParaRPr lang="en-US" altLang="tr-TR"/>
          </a:p>
        </p:txBody>
      </p:sp>
      <p:sp>
        <p:nvSpPr>
          <p:cNvPr id="84994" name="Rectangle 2">
            <a:extLst>
              <a:ext uri="{FF2B5EF4-FFF2-40B4-BE49-F238E27FC236}">
                <a16:creationId xmlns:a16="http://schemas.microsoft.com/office/drawing/2014/main" id="{2F3509E8-6817-49BC-ABBA-EEFD0BC3E642}"/>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D32090A0-576A-496E-BC6A-8EA51CAEF73B}"/>
              </a:ext>
            </a:extLst>
          </p:cNvPr>
          <p:cNvSpPr>
            <a:spLocks noGrp="1" noChangeArrowheads="1"/>
          </p:cNvSpPr>
          <p:nvPr>
            <p:ph type="body" idx="1"/>
          </p:nvPr>
        </p:nvSpPr>
        <p:spPr/>
        <p:txBody>
          <a:bodyPr/>
          <a:lstStyle/>
          <a:p>
            <a:r>
              <a:rPr lang="en-US" altLang="tr-TR"/>
              <a:t>Architecture - a picture of a native meniscus.  It has a very specific size and shape important to it’s function.  Obviously you can’t replace it with something of any random shape like this pyramid.  The final picture is tissue engineered meniscus made in the proper size and shape</a:t>
            </a:r>
          </a:p>
        </p:txBody>
      </p:sp>
    </p:spTree>
    <p:extLst>
      <p:ext uri="{BB962C8B-B14F-4D97-AF65-F5344CB8AC3E}">
        <p14:creationId xmlns:p14="http://schemas.microsoft.com/office/powerpoint/2010/main" val="944133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0C7DAE-3D6C-46D7-A5B3-E5E54E5F35AC}" type="slidenum">
              <a:rPr lang="it-IT" altLang="tr-TR">
                <a:cs typeface="Arial" panose="020B0604020202020204" pitchFamily="34" charset="0"/>
              </a:rPr>
              <a:pPr eaLnBrk="1" hangingPunct="1"/>
              <a:t>30</a:t>
            </a:fld>
            <a:endParaRPr lang="it-IT" altLang="tr-TR">
              <a:cs typeface="Arial" panose="020B0604020202020204" pitchFamily="34" charset="0"/>
            </a:endParaRPr>
          </a:p>
        </p:txBody>
      </p:sp>
      <p:sp>
        <p:nvSpPr>
          <p:cNvPr id="94211"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94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xfrm>
            <a:off x="992188" y="768350"/>
            <a:ext cx="5114925" cy="3836988"/>
          </a:xfrm>
          <a:noFill/>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p:txBody>
          <a:bodyPr/>
          <a:lstStyle/>
          <a:p>
            <a:pPr marL="228600" indent="-228600" eaLnBrk="1" hangingPunct="1">
              <a:lnSpc>
                <a:spcPct val="80000"/>
              </a:lnSpc>
              <a:spcBef>
                <a:spcPct val="0"/>
              </a:spcBef>
            </a:pPr>
            <a:r>
              <a:rPr lang="en-US" altLang="en-US" sz="1000" b="1">
                <a:ea typeface="ＭＳ Ｐゴシック" panose="020B0600070205080204" pitchFamily="34" charset="-128"/>
              </a:rPr>
              <a:t>What is a stem cell?</a:t>
            </a:r>
          </a:p>
          <a:p>
            <a:pPr marL="228600" indent="-228600" eaLnBrk="1" hangingPunct="1">
              <a:lnSpc>
                <a:spcPct val="80000"/>
              </a:lnSpc>
              <a:spcBef>
                <a:spcPct val="0"/>
              </a:spcBef>
            </a:pPr>
            <a:r>
              <a:rPr lang="en-US" altLang="en-US" sz="1000" b="1" i="1">
                <a:ea typeface="ＭＳ Ｐゴシック" panose="020B0600070205080204" pitchFamily="34" charset="-128"/>
              </a:rPr>
              <a:t>Note: </a:t>
            </a:r>
            <a:r>
              <a:rPr lang="en-US" altLang="en-US" sz="1000">
                <a:ea typeface="ＭＳ Ｐゴシック" panose="020B0600070205080204" pitchFamily="34" charset="-128"/>
              </a:rPr>
              <a:t>The next slide provides an alternative version of this diagram that some younger audiences may find easier to understand. It aims to avoid the misconception that a stem cell always makes one copy of itself and one specialized cell when it divides (see below). The concept of a stem cell is very well explained in the short film, “A Stem Cell Story” at www.eurostemcell.org/films</a:t>
            </a:r>
          </a:p>
          <a:p>
            <a:pPr marL="228600" indent="-228600" eaLnBrk="1" hangingPunct="1">
              <a:lnSpc>
                <a:spcPct val="80000"/>
              </a:lnSpc>
              <a:spcBef>
                <a:spcPct val="0"/>
              </a:spcBef>
            </a:pPr>
            <a:endParaRPr lang="en-US" altLang="en-US" sz="1000">
              <a:ea typeface="ＭＳ Ｐゴシック" panose="020B0600070205080204" pitchFamily="34" charset="-128"/>
            </a:endParaRPr>
          </a:p>
          <a:p>
            <a:pPr marL="228600" indent="-228600" eaLnBrk="1" hangingPunct="1">
              <a:lnSpc>
                <a:spcPct val="80000"/>
              </a:lnSpc>
              <a:spcBef>
                <a:spcPct val="0"/>
              </a:spcBef>
            </a:pPr>
            <a:r>
              <a:rPr lang="en-US" altLang="en-US" sz="1000" b="1">
                <a:ea typeface="ＭＳ Ｐゴシック" panose="020B0600070205080204" pitchFamily="34" charset="-128"/>
              </a:rPr>
              <a:t>What the diagram shows</a:t>
            </a:r>
          </a:p>
          <a:p>
            <a:pPr marL="228600" indent="-228600" eaLnBrk="1" hangingPunct="1">
              <a:lnSpc>
                <a:spcPct val="80000"/>
              </a:lnSpc>
              <a:spcBef>
                <a:spcPct val="0"/>
              </a:spcBef>
            </a:pPr>
            <a:r>
              <a:rPr lang="en-US" altLang="en-US" sz="1000">
                <a:ea typeface="ＭＳ Ｐゴシック" panose="020B0600070205080204" pitchFamily="34" charset="-128"/>
              </a:rPr>
              <a:t>Stem cells are different from other cells of the body because stem cells can both:</a:t>
            </a:r>
          </a:p>
          <a:p>
            <a:pPr marL="228600" indent="-228600" eaLnBrk="1" hangingPunct="1">
              <a:lnSpc>
                <a:spcPct val="80000"/>
              </a:lnSpc>
              <a:spcBef>
                <a:spcPct val="0"/>
              </a:spcBef>
              <a:buFontTx/>
              <a:buAutoNum type="arabicParenR"/>
            </a:pPr>
            <a:r>
              <a:rPr lang="en-US" altLang="en-US" sz="1000">
                <a:ea typeface="ＭＳ Ｐゴシック" panose="020B0600070205080204" pitchFamily="34" charset="-128"/>
              </a:rPr>
              <a:t>Self-renew: Make copies of themselves </a:t>
            </a:r>
          </a:p>
          <a:p>
            <a:pPr marL="228600" indent="-228600" eaLnBrk="1" hangingPunct="1">
              <a:lnSpc>
                <a:spcPct val="80000"/>
              </a:lnSpc>
              <a:spcBef>
                <a:spcPct val="0"/>
              </a:spcBef>
            </a:pPr>
            <a:r>
              <a:rPr lang="en-US" altLang="en-US" sz="1000">
                <a:ea typeface="ＭＳ Ｐゴシック" panose="020B0600070205080204" pitchFamily="34" charset="-128"/>
              </a:rPr>
              <a:t>AND </a:t>
            </a:r>
          </a:p>
          <a:p>
            <a:pPr marL="228600" indent="-228600" eaLnBrk="1" hangingPunct="1">
              <a:lnSpc>
                <a:spcPct val="80000"/>
              </a:lnSpc>
              <a:spcBef>
                <a:spcPct val="0"/>
              </a:spcBef>
            </a:pPr>
            <a:r>
              <a:rPr lang="en-US" altLang="en-US" sz="1000">
                <a:ea typeface="ＭＳ Ｐゴシック" panose="020B0600070205080204" pitchFamily="34" charset="-128"/>
              </a:rPr>
              <a:t>2) Differentiate: Make other types of cells – specialized cells of the body.</a:t>
            </a:r>
          </a:p>
          <a:p>
            <a:pPr marL="228600" indent="-228600" eaLnBrk="1" hangingPunct="1">
              <a:lnSpc>
                <a:spcPct val="80000"/>
              </a:lnSpc>
              <a:spcBef>
                <a:spcPct val="0"/>
              </a:spcBef>
            </a:pPr>
            <a:endParaRPr lang="en-US" altLang="en-US" sz="1000">
              <a:ea typeface="ＭＳ Ｐゴシック" panose="020B0600070205080204" pitchFamily="34" charset="-128"/>
            </a:endParaRPr>
          </a:p>
          <a:p>
            <a:pPr marL="228600" indent="-228600" eaLnBrk="1" hangingPunct="1">
              <a:lnSpc>
                <a:spcPct val="80000"/>
              </a:lnSpc>
              <a:spcBef>
                <a:spcPct val="0"/>
              </a:spcBef>
            </a:pPr>
            <a:r>
              <a:rPr lang="en-US" altLang="en-US" sz="1000">
                <a:ea typeface="ＭＳ Ｐゴシック" panose="020B0600070205080204" pitchFamily="34" charset="-128"/>
              </a:rPr>
              <a:t>‘Specialized’ or ‘differentiated’ cells play particular roles in the body, e.g. blood cells, nerve cells, muscle cells. </a:t>
            </a:r>
            <a:r>
              <a:rPr lang="en-GB" altLang="en-US" sz="1000">
                <a:ea typeface="ＭＳ Ｐゴシック" panose="020B0600070205080204" pitchFamily="34" charset="-128"/>
              </a:rPr>
              <a:t>Specialized cells cannot divide to make copies of themselves. This makes stem cells very important. The body needs stem cells to replace specialized cells that die, are damaged or get used up. </a:t>
            </a:r>
          </a:p>
          <a:p>
            <a:pPr marL="228600" indent="-228600" eaLnBrk="1" hangingPunct="1">
              <a:lnSpc>
                <a:spcPct val="80000"/>
              </a:lnSpc>
              <a:spcBef>
                <a:spcPct val="0"/>
              </a:spcBef>
            </a:pPr>
            <a:endParaRPr lang="en-GB" altLang="en-US" sz="1000">
              <a:ea typeface="ＭＳ Ｐゴシック" panose="020B0600070205080204" pitchFamily="34" charset="-128"/>
            </a:endParaRPr>
          </a:p>
          <a:p>
            <a:pPr marL="228600" indent="-228600" eaLnBrk="1" hangingPunct="1">
              <a:lnSpc>
                <a:spcPct val="80000"/>
              </a:lnSpc>
              <a:spcBef>
                <a:spcPct val="0"/>
              </a:spcBef>
            </a:pPr>
            <a:r>
              <a:rPr lang="en-GB" altLang="en-US" sz="1000" b="1">
                <a:ea typeface="ＭＳ Ｐゴシック" panose="020B0600070205080204" pitchFamily="34" charset="-128"/>
              </a:rPr>
              <a:t>Cell division - possible questions</a:t>
            </a:r>
          </a:p>
          <a:p>
            <a:pPr marL="228600" indent="-228600" eaLnBrk="1" hangingPunct="1">
              <a:spcBef>
                <a:spcPct val="0"/>
              </a:spcBef>
            </a:pPr>
            <a:r>
              <a:rPr lang="en-GB" altLang="en-US" sz="1000">
                <a:ea typeface="ＭＳ Ｐゴシック" panose="020B0600070205080204" pitchFamily="34" charset="-128"/>
              </a:rPr>
              <a:t>1) 16+ year old students may remember learning about 2 kinds of cell division – mitosis and meiosis. They may have learnt that mitosis happens in wound healing or to replace short-lived cells, but probably won’t have discussed stem cells in this context. You might therefore need to explain that most specialized cells cannot undergo mitosis. There are a few exceptions (e.g. liver cells or T-cells) but in general specialized cells can no longer divide. Skin cells, red blood cells or gut lining cells cannot undergo mitosis. Stem cells do divide by mitosis and this makes them very important for replacing lost or damaged specialized cells. </a:t>
            </a:r>
          </a:p>
          <a:p>
            <a:pPr marL="228600" indent="-228600" eaLnBrk="1" hangingPunct="1">
              <a:lnSpc>
                <a:spcPct val="80000"/>
              </a:lnSpc>
              <a:spcBef>
                <a:spcPct val="0"/>
              </a:spcBef>
            </a:pPr>
            <a:r>
              <a:rPr lang="en-GB" altLang="en-US" sz="1000">
                <a:ea typeface="ＭＳ Ｐゴシック" panose="020B0600070205080204" pitchFamily="34" charset="-128"/>
              </a:rPr>
              <a:t>2)  Should mitosis be discussed, you may wish to note the following: In mitosis, the DNA in the daughter cells is identical to the DNA in the dividing cell. This is true for dividing stem cells, both in self-renewal and in differentiation. In differentiation, the daughter cells are more specialized than the original stem cell. So, the daughter cells behave differently even though they have the same DNA as the stem cell. This is because there are lots of other molecules inside and around the cells that can change the way the cells behave.</a:t>
            </a:r>
            <a:endParaRPr lang="en-US" altLang="en-US" sz="1000">
              <a:ea typeface="ＭＳ Ｐゴシック" panose="020B0600070205080204" pitchFamily="34" charset="-128"/>
            </a:endParaRPr>
          </a:p>
          <a:p>
            <a:pPr marL="228600" indent="-228600" eaLnBrk="1" hangingPunct="1">
              <a:lnSpc>
                <a:spcPct val="80000"/>
              </a:lnSpc>
              <a:spcBef>
                <a:spcPct val="0"/>
              </a:spcBef>
            </a:pPr>
            <a:r>
              <a:rPr lang="en-US" altLang="en-US" sz="1000">
                <a:ea typeface="ＭＳ Ｐゴシック" panose="020B0600070205080204" pitchFamily="34" charset="-128"/>
              </a:rPr>
              <a:t>3) Scientists think that when human stem cells divide they probably make EITHER two stem cells, OR two more specialized cells. In fruit flies, stem cells can divide to make one stem cell and one more specialized cell in a single division.</a:t>
            </a:r>
          </a:p>
          <a:p>
            <a:pPr marL="228600" indent="-228600" eaLnBrk="1" hangingPunct="1">
              <a:lnSpc>
                <a:spcPct val="80000"/>
              </a:lnSpc>
              <a:spcBef>
                <a:spcPct val="0"/>
              </a:spcBef>
            </a:pPr>
            <a:endParaRPr lang="en-GB" altLang="en-US" sz="1000">
              <a:ea typeface="ＭＳ Ｐゴシック" panose="020B0600070205080204" pitchFamily="34"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53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49530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CF75805-3120-426C-BA43-A2F1A2BF4EAC}" type="slidenum">
              <a:rPr lang="en-US" altLang="en-US" sz="1300">
                <a:solidFill>
                  <a:prstClr val="black"/>
                </a:solidFill>
              </a:rPr>
              <a:pPr eaLnBrk="1" hangingPunct="1"/>
              <a:t>5</a:t>
            </a:fld>
            <a:endParaRPr lang="en-US" altLang="en-US" sz="1300">
              <a:solidFill>
                <a:prstClr val="black"/>
              </a:solidFill>
            </a:endParaRPr>
          </a:p>
        </p:txBody>
      </p:sp>
    </p:spTree>
    <p:extLst>
      <p:ext uri="{BB962C8B-B14F-4D97-AF65-F5344CB8AC3E}">
        <p14:creationId xmlns:p14="http://schemas.microsoft.com/office/powerpoint/2010/main" val="2765778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xfrm>
            <a:off x="992188" y="768350"/>
            <a:ext cx="5114925" cy="3836988"/>
          </a:xfrm>
          <a:noFill/>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p:txBody>
          <a:bodyPr/>
          <a:lstStyle/>
          <a:p>
            <a:pPr marL="228600" indent="-228600" eaLnBrk="1" hangingPunct="1">
              <a:lnSpc>
                <a:spcPct val="80000"/>
              </a:lnSpc>
              <a:spcBef>
                <a:spcPct val="0"/>
              </a:spcBef>
            </a:pPr>
            <a:r>
              <a:rPr lang="en-US" altLang="en-US" sz="1000" b="1">
                <a:ea typeface="ＭＳ Ｐゴシック" panose="020B0600070205080204" pitchFamily="34" charset="-128"/>
              </a:rPr>
              <a:t>What is a stem cell?</a:t>
            </a:r>
          </a:p>
          <a:p>
            <a:pPr marL="228600" indent="-228600" eaLnBrk="1" hangingPunct="1">
              <a:lnSpc>
                <a:spcPct val="80000"/>
              </a:lnSpc>
              <a:spcBef>
                <a:spcPct val="0"/>
              </a:spcBef>
            </a:pPr>
            <a:r>
              <a:rPr lang="en-US" altLang="en-US" sz="1000" b="1" i="1">
                <a:ea typeface="ＭＳ Ｐゴシック" panose="020B0600070205080204" pitchFamily="34" charset="-128"/>
              </a:rPr>
              <a:t>Note: </a:t>
            </a:r>
            <a:r>
              <a:rPr lang="en-US" altLang="en-US" sz="1000">
                <a:ea typeface="ＭＳ Ｐゴシック" panose="020B0600070205080204" pitchFamily="34" charset="-128"/>
              </a:rPr>
              <a:t>The previous slide provides an alternative version of this diagram. The concept of a stem cell is very well explained in the short film, “A Stem Cell Story” at www.eurostemcell.org/films</a:t>
            </a:r>
          </a:p>
          <a:p>
            <a:pPr marL="228600" indent="-228600" eaLnBrk="1" hangingPunct="1">
              <a:lnSpc>
                <a:spcPct val="80000"/>
              </a:lnSpc>
              <a:spcBef>
                <a:spcPct val="0"/>
              </a:spcBef>
            </a:pPr>
            <a:endParaRPr lang="en-US" altLang="en-US" sz="1000">
              <a:ea typeface="ＭＳ Ｐゴシック" panose="020B0600070205080204" pitchFamily="34" charset="-128"/>
            </a:endParaRPr>
          </a:p>
          <a:p>
            <a:pPr marL="228600" indent="-228600" eaLnBrk="1" hangingPunct="1">
              <a:lnSpc>
                <a:spcPct val="80000"/>
              </a:lnSpc>
              <a:spcBef>
                <a:spcPct val="0"/>
              </a:spcBef>
            </a:pPr>
            <a:r>
              <a:rPr lang="en-US" altLang="en-US" sz="1000" b="1">
                <a:ea typeface="ＭＳ Ｐゴシック" panose="020B0600070205080204" pitchFamily="34" charset="-128"/>
              </a:rPr>
              <a:t>What the diagram shows</a:t>
            </a:r>
          </a:p>
          <a:p>
            <a:pPr marL="228600" indent="-228600" eaLnBrk="1" hangingPunct="1">
              <a:lnSpc>
                <a:spcPct val="80000"/>
              </a:lnSpc>
              <a:spcBef>
                <a:spcPct val="0"/>
              </a:spcBef>
            </a:pPr>
            <a:r>
              <a:rPr lang="en-US" altLang="en-US" sz="1000">
                <a:ea typeface="ＭＳ Ｐゴシック" panose="020B0600070205080204" pitchFamily="34" charset="-128"/>
              </a:rPr>
              <a:t>Stem cells are different from other cells of the body because stem cells can both:</a:t>
            </a:r>
          </a:p>
          <a:p>
            <a:pPr marL="228600" indent="-228600" eaLnBrk="1" hangingPunct="1">
              <a:lnSpc>
                <a:spcPct val="80000"/>
              </a:lnSpc>
              <a:spcBef>
                <a:spcPct val="0"/>
              </a:spcBef>
              <a:buFontTx/>
              <a:buAutoNum type="arabicPeriod"/>
            </a:pPr>
            <a:r>
              <a:rPr lang="en-US" altLang="en-US" sz="1000">
                <a:ea typeface="ＭＳ Ｐゴシック" panose="020B0600070205080204" pitchFamily="34" charset="-128"/>
              </a:rPr>
              <a:t>Self-renew: Make copies of themselves</a:t>
            </a:r>
          </a:p>
          <a:p>
            <a:pPr marL="228600" indent="-228600" eaLnBrk="1" hangingPunct="1">
              <a:lnSpc>
                <a:spcPct val="80000"/>
              </a:lnSpc>
              <a:spcBef>
                <a:spcPct val="0"/>
              </a:spcBef>
            </a:pPr>
            <a:r>
              <a:rPr lang="en-US" altLang="en-US" sz="1000">
                <a:ea typeface="ＭＳ Ｐゴシック" panose="020B0600070205080204" pitchFamily="34" charset="-128"/>
              </a:rPr>
              <a:t>AND</a:t>
            </a:r>
          </a:p>
          <a:p>
            <a:pPr marL="228600" indent="-228600" eaLnBrk="1" hangingPunct="1">
              <a:lnSpc>
                <a:spcPct val="80000"/>
              </a:lnSpc>
              <a:spcBef>
                <a:spcPct val="0"/>
              </a:spcBef>
            </a:pPr>
            <a:r>
              <a:rPr lang="en-US" altLang="en-US" sz="1000">
                <a:ea typeface="ＭＳ Ｐゴシック" panose="020B0600070205080204" pitchFamily="34" charset="-128"/>
              </a:rPr>
              <a:t>2. Differentiate: Make other types of cells – specialized cells of the body.</a:t>
            </a:r>
          </a:p>
          <a:p>
            <a:pPr marL="228600" indent="-228600" eaLnBrk="1" hangingPunct="1">
              <a:lnSpc>
                <a:spcPct val="80000"/>
              </a:lnSpc>
              <a:spcBef>
                <a:spcPct val="0"/>
              </a:spcBef>
            </a:pPr>
            <a:endParaRPr lang="en-US" altLang="en-US" sz="1000">
              <a:ea typeface="ＭＳ Ｐゴシック" panose="020B0600070205080204" pitchFamily="34" charset="-128"/>
            </a:endParaRPr>
          </a:p>
          <a:p>
            <a:pPr marL="228600" indent="-228600" eaLnBrk="1" hangingPunct="1">
              <a:lnSpc>
                <a:spcPct val="80000"/>
              </a:lnSpc>
              <a:spcBef>
                <a:spcPct val="0"/>
              </a:spcBef>
            </a:pPr>
            <a:r>
              <a:rPr lang="en-US" altLang="en-US" sz="1000">
                <a:ea typeface="ＭＳ Ｐゴシック" panose="020B0600070205080204" pitchFamily="34" charset="-128"/>
              </a:rPr>
              <a:t>‘Specialized’ or ‘differentiated’ cells play particular roles in the body, e.g. blood cells, nerve cells, muscle cells. </a:t>
            </a:r>
            <a:r>
              <a:rPr lang="en-GB" altLang="en-US" sz="1000">
                <a:ea typeface="ＭＳ Ｐゴシック" panose="020B0600070205080204" pitchFamily="34" charset="-128"/>
              </a:rPr>
              <a:t>Specialized cells cannot divide to make copies of themselves. This makes stem cells very important. The body needs stem cells to replace specialized cells that die, are damaged or get used up. </a:t>
            </a:r>
          </a:p>
          <a:p>
            <a:pPr marL="228600" indent="-228600" eaLnBrk="1" hangingPunct="1">
              <a:lnSpc>
                <a:spcPct val="80000"/>
              </a:lnSpc>
              <a:spcBef>
                <a:spcPct val="0"/>
              </a:spcBef>
            </a:pPr>
            <a:endParaRPr lang="en-GB" altLang="en-US" sz="1000">
              <a:ea typeface="ＭＳ Ｐゴシック" panose="020B0600070205080204" pitchFamily="34" charset="-128"/>
            </a:endParaRPr>
          </a:p>
          <a:p>
            <a:pPr marL="228600" indent="-228600" eaLnBrk="1" hangingPunct="1">
              <a:lnSpc>
                <a:spcPct val="80000"/>
              </a:lnSpc>
              <a:spcBef>
                <a:spcPct val="0"/>
              </a:spcBef>
            </a:pPr>
            <a:r>
              <a:rPr lang="en-GB" altLang="en-US" sz="1000" b="1">
                <a:ea typeface="ＭＳ Ｐゴシック" panose="020B0600070205080204" pitchFamily="34" charset="-128"/>
              </a:rPr>
              <a:t>Cell division – possible questions</a:t>
            </a:r>
          </a:p>
          <a:p>
            <a:pPr marL="228600" indent="-228600" eaLnBrk="1" hangingPunct="1">
              <a:spcBef>
                <a:spcPct val="0"/>
              </a:spcBef>
            </a:pPr>
            <a:r>
              <a:rPr lang="en-GB" altLang="en-US" sz="1000">
                <a:ea typeface="ＭＳ Ｐゴシック" panose="020B0600070205080204" pitchFamily="34" charset="-128"/>
              </a:rPr>
              <a:t>1) 16+ year old students may remember learning about 2 kinds of cell division – mitosis and meiosis. They may have learnt that mitosis happens in wound healing or to replace short-lived cells, but probably won’t have discussed stem cells in this context. You might therefore need to explain that most specialized cells cannot undergo mitosis. There are a few exceptions (e.g. liver cells or T-cells) but in general specialized cells can no longer divide. Skin cells, red blood cells or gut lining cells cannot undergo mitosis. Stem cells do divide by mitosis and this makes them very important for replacing lost or damaged specialized cells. </a:t>
            </a:r>
          </a:p>
          <a:p>
            <a:pPr marL="228600" indent="-228600" eaLnBrk="1" hangingPunct="1">
              <a:spcBef>
                <a:spcPct val="0"/>
              </a:spcBef>
              <a:buFontTx/>
              <a:buAutoNum type="arabicParenR" startAt="2"/>
            </a:pPr>
            <a:r>
              <a:rPr lang="en-GB" altLang="en-US" sz="1000">
                <a:ea typeface="ＭＳ Ｐゴシック" panose="020B0600070205080204" pitchFamily="34" charset="-128"/>
              </a:rPr>
              <a:t>Should mitosis be discussed, you may wish to note the following: In mitosis, the DNA in the daughter cells is identical to the DNA in the dividing cell. This is true for dividing stem cells, both in self-renewal and in differentiation. In differentiation, the daughter cells are more specialized than the original stem cell. So, the daughter cells behave differently even though they have the same DNA as the stem cell. This is because there are lots of other molecules inside and around the cells that can change the way the cells behave.</a:t>
            </a:r>
            <a:endParaRPr lang="en-US" altLang="en-US" sz="1000">
              <a:ea typeface="ＭＳ Ｐゴシック" panose="020B0600070205080204" pitchFamily="34" charset="-128"/>
            </a:endParaRPr>
          </a:p>
          <a:p>
            <a:pPr marL="228600" indent="-228600" eaLnBrk="1" hangingPunct="1">
              <a:lnSpc>
                <a:spcPct val="80000"/>
              </a:lnSpc>
              <a:spcBef>
                <a:spcPct val="0"/>
              </a:spcBef>
            </a:pPr>
            <a:r>
              <a:rPr lang="en-US" altLang="en-US" sz="1000">
                <a:ea typeface="ＭＳ Ｐゴシック" panose="020B0600070205080204" pitchFamily="34" charset="-128"/>
              </a:rPr>
              <a:t>3) Scientists think that when human stem cells divide they probably make EITHER two stem cells, OR two more specialized cells. In fruit flies, stem cells can divide to make one stem cell and one more specialized cell in a single division.</a:t>
            </a:r>
          </a:p>
          <a:p>
            <a:pPr marL="228600" indent="-228600" eaLnBrk="1" hangingPunct="1">
              <a:lnSpc>
                <a:spcPct val="80000"/>
              </a:lnSpc>
              <a:spcBef>
                <a:spcPct val="0"/>
              </a:spcBef>
            </a:pPr>
            <a:endParaRPr lang="en-GB" altLang="en-US" sz="1000">
              <a:ea typeface="ＭＳ Ｐゴシック" panose="020B0600070205080204" pitchFamily="3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53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49530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E436EA1-D8D9-453E-83A5-5C70A3CAB5A5}" type="slidenum">
              <a:rPr lang="en-US" altLang="en-US" sz="1300">
                <a:solidFill>
                  <a:prstClr val="black"/>
                </a:solidFill>
              </a:rPr>
              <a:pPr eaLnBrk="1" hangingPunct="1"/>
              <a:t>6</a:t>
            </a:fld>
            <a:endParaRPr lang="en-US" altLang="en-US" sz="1300">
              <a:solidFill>
                <a:prstClr val="black"/>
              </a:solidFill>
            </a:endParaRPr>
          </a:p>
        </p:txBody>
      </p:sp>
    </p:spTree>
    <p:extLst>
      <p:ext uri="{BB962C8B-B14F-4D97-AF65-F5344CB8AC3E}">
        <p14:creationId xmlns:p14="http://schemas.microsoft.com/office/powerpoint/2010/main" val="80952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A68D769-C091-4834-ABE2-B19E25662A4B}" type="slidenum">
              <a:rPr lang="en-US" altLang="tr-TR" sz="1200"/>
              <a:pPr/>
              <a:t>8</a:t>
            </a:fld>
            <a:endParaRPr lang="en-US" altLang="tr-TR" sz="1200"/>
          </a:p>
        </p:txBody>
      </p:sp>
      <p:sp>
        <p:nvSpPr>
          <p:cNvPr id="57347" name="Rectangle 2"/>
          <p:cNvSpPr>
            <a:spLocks noGrp="1" noRot="1" noChangeAspect="1" noChangeArrowheads="1" noTextEdit="1"/>
          </p:cNvSpPr>
          <p:nvPr>
            <p:ph type="sldImg"/>
          </p:nvPr>
        </p:nvSpPr>
        <p:spPr>
          <a:xfrm>
            <a:off x="1371600" y="1143000"/>
            <a:ext cx="4114800" cy="3086100"/>
          </a:xfrm>
          <a:ln/>
        </p:spPr>
      </p:sp>
      <p:sp>
        <p:nvSpPr>
          <p:cNvPr id="573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a:t>The early stages of embryogenesis are the point at which embryonic stem cell lines are derived. The fertilized egg (day 1) undergoes cell division to form a 2-cell embryo, followed by 4-cell, etc. until a ball of cells is formed by the fourth day. The ball becomes hollow, forming the blastocyst. This is the stage at which pluripotent embryonic stem cell lines are generated. Following the blastocyst stage, the tissues of the embryo start to form and the cells become multipotent.</a:t>
            </a:r>
          </a:p>
        </p:txBody>
      </p:sp>
    </p:spTree>
    <p:extLst>
      <p:ext uri="{BB962C8B-B14F-4D97-AF65-F5344CB8AC3E}">
        <p14:creationId xmlns:p14="http://schemas.microsoft.com/office/powerpoint/2010/main" val="1247678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DBA0E60-9493-4ABE-8557-366FFD2601C1}" type="slidenum">
              <a:rPr lang="en-US" altLang="tr-TR" sz="1200"/>
              <a:pPr/>
              <a:t>10</a:t>
            </a:fld>
            <a:endParaRPr lang="en-US" altLang="tr-TR" sz="1200"/>
          </a:p>
        </p:txBody>
      </p:sp>
      <p:sp>
        <p:nvSpPr>
          <p:cNvPr id="55299" name="Rectangle 2"/>
          <p:cNvSpPr>
            <a:spLocks noGrp="1" noRot="1" noChangeAspect="1" noChangeArrowheads="1" noTextEdit="1"/>
          </p:cNvSpPr>
          <p:nvPr>
            <p:ph type="sldImg"/>
          </p:nvPr>
        </p:nvSpPr>
        <p:spPr>
          <a:xfrm>
            <a:off x="1371600" y="1143000"/>
            <a:ext cx="4114800" cy="3086100"/>
          </a:xfrm>
          <a:ln/>
        </p:spPr>
      </p:sp>
      <p:sp>
        <p:nvSpPr>
          <p:cNvPr id="553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tr-TR"/>
              <a:t>Stem cells can be classified into three broad categories, based on their ability to differentiate. Totipotent stem cells are found only in early embryos. Each cell can form a complete organism (e.g., identical twins). Pluripotent stem cells exist in the undifferentiated inner cell mass of the blastocyst and can form any of the over 200 different cell types found in the body. Multipotent stem cells are derived from fetal tissue, cord blood and adult stem cells. Although their ability to differentiate is more limited than pluripotent stem cells, they already have a track record of success in cell-based therapies. Here is a current list of the sources of stem cells:</a:t>
            </a:r>
          </a:p>
          <a:p>
            <a:pPr marL="228600" indent="-228600" eaLnBrk="1" hangingPunct="1">
              <a:buFontTx/>
              <a:buAutoNum type="arabicPeriod"/>
            </a:pPr>
            <a:r>
              <a:rPr lang="en-US" altLang="tr-TR" b="1"/>
              <a:t>Embryonic stem cells</a:t>
            </a:r>
            <a:r>
              <a:rPr lang="en-US" altLang="tr-TR"/>
              <a:t> - are harvested from the inner cell mass of the blastocyst seven to ten days after fertilization.</a:t>
            </a:r>
          </a:p>
          <a:p>
            <a:pPr marL="228600" indent="-228600" eaLnBrk="1" hangingPunct="1">
              <a:buFontTx/>
              <a:buAutoNum type="arabicPeriod"/>
            </a:pPr>
            <a:r>
              <a:rPr lang="en-US" altLang="tr-TR" b="1"/>
              <a:t>Fetal stem cells</a:t>
            </a:r>
            <a:r>
              <a:rPr lang="en-US" altLang="tr-TR"/>
              <a:t> - are taken from the germline tissues that will make up the gonads of aborted fetuses.</a:t>
            </a:r>
          </a:p>
          <a:p>
            <a:pPr marL="228600" indent="-228600" eaLnBrk="1" hangingPunct="1">
              <a:buFontTx/>
              <a:buAutoNum type="arabicPeriod"/>
            </a:pPr>
            <a:r>
              <a:rPr lang="en-US" altLang="tr-TR" b="1"/>
              <a:t>Umbilical cord stem cells</a:t>
            </a:r>
            <a:r>
              <a:rPr lang="en-US" altLang="tr-TR"/>
              <a:t> - Umbilical cord blood contains stem cells similar to those found in bone marrow.</a:t>
            </a:r>
          </a:p>
          <a:p>
            <a:pPr marL="228600" indent="-228600" eaLnBrk="1" hangingPunct="1">
              <a:buFontTx/>
              <a:buAutoNum type="arabicPeriod"/>
            </a:pPr>
            <a:r>
              <a:rPr lang="en-US" altLang="tr-TR" b="1"/>
              <a:t>Placenta derived stem cells</a:t>
            </a:r>
            <a:r>
              <a:rPr lang="en-US" altLang="tr-TR"/>
              <a:t> - up to ten times as many stem cells can be harvested from a placenta as from cord blood.</a:t>
            </a:r>
          </a:p>
          <a:p>
            <a:pPr marL="228600" indent="-228600" eaLnBrk="1" hangingPunct="1">
              <a:buFontTx/>
              <a:buAutoNum type="arabicPeriod"/>
            </a:pPr>
            <a:r>
              <a:rPr lang="en-US" altLang="tr-TR" b="1"/>
              <a:t>Adult stem cells</a:t>
            </a:r>
            <a:r>
              <a:rPr lang="en-US" altLang="tr-TR"/>
              <a:t> - Many adult tissues contain stem cells that can be isolated.</a:t>
            </a:r>
          </a:p>
        </p:txBody>
      </p:sp>
    </p:spTree>
    <p:extLst>
      <p:ext uri="{BB962C8B-B14F-4D97-AF65-F5344CB8AC3E}">
        <p14:creationId xmlns:p14="http://schemas.microsoft.com/office/powerpoint/2010/main" val="3005410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F7B37D-4ED6-4B16-B5EF-E3E23B355AC0}" type="slidenum">
              <a:rPr lang="en-US" altLang="en-US">
                <a:solidFill>
                  <a:srgbClr val="000000"/>
                </a:solidFill>
              </a:rPr>
              <a:pPr/>
              <a:t>14</a:t>
            </a:fld>
            <a:endParaRPr lang="en-US" altLang="en-US">
              <a:solidFill>
                <a:srgbClr val="000000"/>
              </a:solidFill>
            </a:endParaRPr>
          </a:p>
        </p:txBody>
      </p:sp>
      <p:sp>
        <p:nvSpPr>
          <p:cNvPr id="586754" name="Rectangle 2"/>
          <p:cNvSpPr>
            <a:spLocks noGrp="1" noRot="1" noChangeAspect="1" noChangeArrowheads="1" noTextEdit="1"/>
          </p:cNvSpPr>
          <p:nvPr>
            <p:ph type="sldImg"/>
          </p:nvPr>
        </p:nvSpPr>
        <p:spPr>
          <a:xfrm>
            <a:off x="1371600" y="1143000"/>
            <a:ext cx="4114800" cy="3086100"/>
          </a:xfrm>
          <a:ln/>
        </p:spPr>
      </p:sp>
      <p:sp>
        <p:nvSpPr>
          <p:cNvPr id="586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23044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Undifferentiated -</a:t>
            </a:r>
            <a:r>
              <a:rPr lang="en-US" altLang="en-US"/>
              <a:t> Of, or describing a cell that has not yet acquired a special structure and function; pertaining to an immature cell or a primitive cell</a:t>
            </a:r>
          </a:p>
          <a:p>
            <a:pPr eaLnBrk="1" hangingPunct="1">
              <a:spcBef>
                <a:spcPct val="0"/>
              </a:spcBef>
            </a:pPr>
            <a:endParaRPr lang="en-US" altLang="en-US"/>
          </a:p>
          <a:p>
            <a:pPr eaLnBrk="1" hangingPunct="1">
              <a:spcBef>
                <a:spcPct val="0"/>
              </a:spcBef>
            </a:pPr>
            <a:r>
              <a:rPr lang="en-US" altLang="en-US" b="1"/>
              <a:t>Self-renew - </a:t>
            </a:r>
            <a:r>
              <a:rPr lang="en-US" altLang="en-US"/>
              <a:t>the ability to go through numerous cycles of cell division while maintaining the undifferentiated state.</a:t>
            </a:r>
          </a:p>
          <a:p>
            <a:pPr eaLnBrk="1" hangingPunct="1">
              <a:spcBef>
                <a:spcPct val="0"/>
              </a:spcBef>
            </a:pPr>
            <a:endParaRPr lang="en-US" altLang="en-US"/>
          </a:p>
          <a:p>
            <a:pPr eaLnBrk="1" hangingPunct="1">
              <a:spcBef>
                <a:spcPct val="0"/>
              </a:spcBef>
            </a:pPr>
            <a:r>
              <a:rPr lang="en-US" altLang="en-US" b="1"/>
              <a:t>Differentiate - </a:t>
            </a:r>
            <a:r>
              <a:rPr lang="en-US" altLang="en-US"/>
              <a:t>the process by which a less specialized cell becomes a more specialized cell type</a:t>
            </a:r>
          </a:p>
          <a:p>
            <a:pPr eaLnBrk="1" hangingPunct="1">
              <a:spcBef>
                <a:spcPct val="0"/>
              </a:spcBef>
            </a:pPr>
            <a:endParaRPr lang="en-US" altLang="en-US"/>
          </a:p>
          <a:p>
            <a:pPr eaLnBrk="1" hangingPunct="1">
              <a:spcBef>
                <a:spcPct val="0"/>
              </a:spcBef>
            </a:pPr>
            <a:r>
              <a:rPr lang="en-US" altLang="en-US" b="1"/>
              <a:t>Specialized -</a:t>
            </a:r>
            <a:r>
              <a:rPr lang="en-US" altLang="en-US"/>
              <a:t> Specialized cells perform specialized functions in multicellular organisms. Groups of specialized cells cooperate to form a tissue, such as a muscle.</a:t>
            </a: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4E8E96-99FE-4EDB-AA9C-9BDAE21573A7}" type="slidenum">
              <a:rPr lang="en-US" altLang="en-US">
                <a:solidFill>
                  <a:prstClr val="black"/>
                </a:solidFill>
                <a:latin typeface="Calibri" panose="020F0502020204030204" pitchFamily="34" charset="0"/>
              </a:rPr>
              <a:pPr eaLnBrk="1" hangingPunct="1"/>
              <a:t>17</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297933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xfrm>
            <a:off x="992188" y="768350"/>
            <a:ext cx="5114925" cy="3836988"/>
          </a:xfrm>
          <a:noFill/>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ea typeface="ＭＳ Ｐゴシック" panose="020B0600070205080204" pitchFamily="34" charset="-128"/>
              </a:rPr>
              <a:t>Tissue stem cells: Where we find them</a:t>
            </a:r>
          </a:p>
          <a:p>
            <a:pPr eaLnBrk="1" hangingPunct="1"/>
            <a:r>
              <a:rPr lang="en-US" altLang="en-US">
                <a:ea typeface="ＭＳ Ｐゴシック" panose="020B0600070205080204" pitchFamily="34" charset="-128"/>
              </a:rPr>
              <a:t>We all have stem cells in our bodies all the time. They are essential for keeping us fit and healthy. They replace cells that are damaged or used up. Scientists are still learning about all the different kinds of tissue stem cells found in our bodies and how they work.</a:t>
            </a:r>
          </a:p>
          <a:p>
            <a:pPr eaLnBrk="1" hangingPunct="1"/>
            <a:endParaRPr lang="en-US" altLang="en-US">
              <a:ea typeface="ＭＳ Ｐゴシック" panose="020B0600070205080204" pitchFamily="34"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53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49530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AAB8F1E-C9BF-465B-8F43-B4AA37B188C9}" type="slidenum">
              <a:rPr lang="en-US" altLang="en-US" sz="1300"/>
              <a:pPr eaLnBrk="1" hangingPunct="1"/>
              <a:t>18</a:t>
            </a:fld>
            <a:endParaRPr lang="en-US" altLang="en-US" sz="1300"/>
          </a:p>
        </p:txBody>
      </p:sp>
    </p:spTree>
    <p:extLst>
      <p:ext uri="{BB962C8B-B14F-4D97-AF65-F5344CB8AC3E}">
        <p14:creationId xmlns:p14="http://schemas.microsoft.com/office/powerpoint/2010/main" val="3001813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Slayt Görüntüsü Yer Tutucusu"/>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73FFB1-18DA-433B-976A-2A4E3E855EEB}" type="slidenum">
              <a:rPr lang="tr-TR" altLang="tr-TR">
                <a:latin typeface="Calibri" panose="020F0502020204030204" pitchFamily="34" charset="0"/>
              </a:rPr>
              <a:pPr eaLnBrk="1" hangingPunct="1"/>
              <a:t>21</a:t>
            </a:fld>
            <a:endParaRPr lang="tr-TR" altLang="tr-TR">
              <a:latin typeface="Calibri" panose="020F0502020204030204" pitchFamily="34" charset="0"/>
            </a:endParaRPr>
          </a:p>
        </p:txBody>
      </p:sp>
    </p:spTree>
    <p:extLst>
      <p:ext uri="{BB962C8B-B14F-4D97-AF65-F5344CB8AC3E}">
        <p14:creationId xmlns:p14="http://schemas.microsoft.com/office/powerpoint/2010/main" val="1536796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p>
            <a:fld id="{BB0DDBF0-A43D-4CE9-8BBC-23B1A08C9F80}" type="slidenum">
              <a:rPr lang="en-US" altLang="en-US" smtClean="0">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8470891"/>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pPr>
            <a:endParaRPr lang="en-US" alt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16BCA9D-4B02-47B3-AF35-DC39DF5EE459}" type="slidenum">
              <a:rPr lang="en-US" altLang="en-US" smtClean="0">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308433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p>
            <a:fld id="{57A86558-3EE9-49F0-89C2-8616C26D2A9C}" type="slidenum">
              <a:rPr lang="en-US" altLang="en-US" smtClean="0">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6067942"/>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a:t>Click to edit Master title style</a:t>
            </a:r>
            <a:endParaRPr lang="ru-RU"/>
          </a:p>
        </p:txBody>
      </p:sp>
      <p:sp>
        <p:nvSpPr>
          <p:cNvPr id="3" name="Table Placeholder 2"/>
          <p:cNvSpPr>
            <a:spLocks noGrp="1"/>
          </p:cNvSpPr>
          <p:nvPr>
            <p:ph type="tbl" idx="1"/>
          </p:nvPr>
        </p:nvSpPr>
        <p:spPr>
          <a:xfrm>
            <a:off x="457200" y="1600202"/>
            <a:ext cx="8229600" cy="4530725"/>
          </a:xfrm>
        </p:spPr>
        <p:txBody>
          <a:bodyPr/>
          <a:lstStyle/>
          <a:p>
            <a:pPr lvl="0"/>
            <a:endParaRPr lang="ru-RU" noProof="0"/>
          </a:p>
        </p:txBody>
      </p:sp>
      <p:sp>
        <p:nvSpPr>
          <p:cNvPr id="4" name="Rectangle 3"/>
          <p:cNvSpPr>
            <a:spLocks noGrp="1" noChangeArrowheads="1"/>
          </p:cNvSpPr>
          <p:nvPr>
            <p:ph type="dt" sz="half" idx="10"/>
          </p:nvPr>
        </p:nvSpPr>
        <p:spPr>
          <a:ln/>
        </p:spPr>
        <p:txBody>
          <a:bodyPr/>
          <a:lstStyle>
            <a:lvl1pPr>
              <a:defRPr/>
            </a:lvl1pPr>
          </a:lstStyle>
          <a:p>
            <a:pPr>
              <a:defRPr/>
            </a:pPr>
            <a:fld id="{438DED58-7FD1-4F0F-9557-4708D7C1CAFA}" type="datetime1">
              <a:rPr lang="en-US"/>
              <a:pPr>
                <a:defRPr/>
              </a:pPr>
              <a:t>10/28/2019</a:t>
            </a:fld>
            <a:endParaRPr lang="en-US"/>
          </a:p>
        </p:txBody>
      </p:sp>
      <p:sp>
        <p:nvSpPr>
          <p:cNvPr id="5" name="Rectangle 4"/>
          <p:cNvSpPr>
            <a:spLocks noGrp="1" noChangeArrowheads="1"/>
          </p:cNvSpPr>
          <p:nvPr>
            <p:ph type="ftr" sz="quarter" idx="11"/>
          </p:nvPr>
        </p:nvSpPr>
        <p:spPr>
          <a:ln/>
        </p:spPr>
        <p:txBody>
          <a:bodyPr/>
          <a:lstStyle>
            <a:lvl1pPr>
              <a:defRPr/>
            </a:lvl1pPr>
          </a:lstStyle>
          <a:p>
            <a:pPr>
              <a:defRPr/>
            </a:pPr>
            <a:r>
              <a:rPr lang="en-US"/>
              <a:t>Dr. Hariom Yadav</a:t>
            </a:r>
          </a:p>
        </p:txBody>
      </p:sp>
      <p:sp>
        <p:nvSpPr>
          <p:cNvPr id="6" name="Rectangle 5"/>
          <p:cNvSpPr>
            <a:spLocks noGrp="1" noChangeArrowheads="1"/>
          </p:cNvSpPr>
          <p:nvPr>
            <p:ph type="sldNum" sz="quarter" idx="12"/>
          </p:nvPr>
        </p:nvSpPr>
        <p:spPr>
          <a:ln/>
        </p:spPr>
        <p:txBody>
          <a:bodyPr/>
          <a:lstStyle>
            <a:lvl1pPr>
              <a:defRPr/>
            </a:lvl1pPr>
          </a:lstStyle>
          <a:p>
            <a:fld id="{9BE2021E-3BFE-4D22-A0F2-5495C5076314}" type="slidenum">
              <a:rPr lang="en-US" altLang="tr-TR"/>
              <a:pPr/>
              <a:t>‹#›</a:t>
            </a:fld>
            <a:endParaRPr lang="en-US" altLang="tr-TR"/>
          </a:p>
        </p:txBody>
      </p:sp>
    </p:spTree>
    <p:extLst>
      <p:ext uri="{BB962C8B-B14F-4D97-AF65-F5344CB8AC3E}">
        <p14:creationId xmlns:p14="http://schemas.microsoft.com/office/powerpoint/2010/main" val="19760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p>
            <a:fld id="{C69BD4FA-ADC7-40A4-B001-B43ED3B53EF6}" type="slidenum">
              <a:rPr lang="en-US" altLang="en-US" smtClean="0">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1939618"/>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fontAlgn="base">
              <a:spcBef>
                <a:spcPct val="0"/>
              </a:spcBef>
              <a:spcAft>
                <a:spcPct val="0"/>
              </a:spcAft>
            </a:pPr>
            <a:endParaRPr lang="en-US" alt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ltLang="en-US">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616BCA9D-4B02-47B3-AF35-DC39DF5EE459}" type="slidenum">
              <a:rPr lang="en-US" altLang="en-US" smtClean="0">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3131182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p>
            <a:fld id="{02225845-B01E-4ADE-90A8-9945803FF7A5}" type="slidenum">
              <a:rPr lang="en-US" altLang="en-US" smtClean="0">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432450349"/>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p>
            <a:fld id="{E6E1F5A9-D340-4B98-B95B-1DAF876DB381}" type="slidenum">
              <a:rPr lang="en-US" altLang="en-US" smtClean="0">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3706113"/>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p>
            <a:fld id="{CED389A2-8044-41D9-A267-31237C67924A}" type="slidenum">
              <a:rPr lang="en-US" altLang="en-US" smtClean="0">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14251249"/>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p>
            <a:fld id="{6737AD4E-2294-4FFC-A06E-86C19D8EEC83}" type="slidenum">
              <a:rPr lang="en-US" altLang="en-US" smtClean="0">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92371538"/>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p>
            <a:fld id="{2B87CED5-60FB-422F-ADF5-93B8EE2E3A6D}" type="slidenum">
              <a:rPr lang="en-US" altLang="en-US" smtClean="0">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60665224"/>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p>
            <a:fld id="{E597A09D-9D21-45DC-B27A-9CE0C01B5FE2}" type="slidenum">
              <a:rPr lang="en-US" altLang="en-US" smtClean="0">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45102731"/>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srgbClr val="FFFFFF"/>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16BCA9D-4B02-47B3-AF35-DC39DF5EE459}" type="slidenum">
              <a:rPr lang="en-US" altLang="en-US" smtClean="0">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264186735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28" r:id="rId12"/>
  </p:sldLayoutIdLst>
  <p:transition>
    <p:wedg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6.xml"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15.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5.wmf"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notesSlide" Target="../notesSlides/notesSlide11.xml" /><Relationship Id="rId1" Type="http://schemas.openxmlformats.org/officeDocument/2006/relationships/slideLayout" Target="../slideLayouts/slideLayout2.xml" /><Relationship Id="rId5" Type="http://schemas.openxmlformats.org/officeDocument/2006/relationships/image" Target="../media/image23.png" /><Relationship Id="rId4" Type="http://schemas.openxmlformats.org/officeDocument/2006/relationships/image" Target="../media/image22.png" /></Relationships>
</file>

<file path=ppt/slides/_rels/slide29.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25.jpeg" /><Relationship Id="rId7" Type="http://schemas.openxmlformats.org/officeDocument/2006/relationships/image" Target="../media/image29.jpeg" /><Relationship Id="rId2" Type="http://schemas.openxmlformats.org/officeDocument/2006/relationships/notesSlide" Target="../notesSlides/notesSlide12.xml" /><Relationship Id="rId1" Type="http://schemas.openxmlformats.org/officeDocument/2006/relationships/slideLayout" Target="../slideLayouts/slideLayout7.xml" /><Relationship Id="rId6" Type="http://schemas.openxmlformats.org/officeDocument/2006/relationships/image" Target="../media/image28.jpeg" /><Relationship Id="rId5" Type="http://schemas.openxmlformats.org/officeDocument/2006/relationships/image" Target="../media/image27.jpeg" /><Relationship Id="rId4" Type="http://schemas.openxmlformats.org/officeDocument/2006/relationships/image" Target="../media/image26.jpeg" /></Relationships>
</file>

<file path=ppt/slides/_rels/slide31.xml.rels><?xml version="1.0" encoding="UTF-8" standalone="yes"?>
<Relationships xmlns="http://schemas.openxmlformats.org/package/2006/relationships"><Relationship Id="rId3" Type="http://schemas.openxmlformats.org/officeDocument/2006/relationships/image" Target="../media/image31.jpeg" /><Relationship Id="rId7" Type="http://schemas.openxmlformats.org/officeDocument/2006/relationships/image" Target="../media/image35.jpeg" /><Relationship Id="rId2" Type="http://schemas.openxmlformats.org/officeDocument/2006/relationships/image" Target="../media/image30.jpeg" /><Relationship Id="rId1" Type="http://schemas.openxmlformats.org/officeDocument/2006/relationships/slideLayout" Target="../slideLayouts/slideLayout7.xml" /><Relationship Id="rId6" Type="http://schemas.openxmlformats.org/officeDocument/2006/relationships/image" Target="../media/image34.jpeg" /><Relationship Id="rId5" Type="http://schemas.openxmlformats.org/officeDocument/2006/relationships/image" Target="../media/image33.jpeg" /><Relationship Id="rId4" Type="http://schemas.openxmlformats.org/officeDocument/2006/relationships/image" Target="../media/image32.jpe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4.xml" /><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1 Başlık"/>
          <p:cNvSpPr>
            <a:spLocks noGrp="1"/>
          </p:cNvSpPr>
          <p:nvPr>
            <p:ph type="title" idx="4294967295"/>
          </p:nvPr>
        </p:nvSpPr>
        <p:spPr>
          <a:xfrm>
            <a:off x="491490" y="365125"/>
            <a:ext cx="3840085" cy="1692794"/>
          </a:xfrm>
        </p:spPr>
        <p:txBody>
          <a:bodyPr vert="horz" lIns="91440" tIns="45720" rIns="91440" bIns="45720" rtlCol="0" anchor="ctr">
            <a:normAutofit/>
          </a:bodyPr>
          <a:lstStyle/>
          <a:p>
            <a:r>
              <a:rPr lang="en-US" altLang="tr-TR" b="1"/>
              <a:t>What is a Stem Cell?</a:t>
            </a:r>
          </a:p>
        </p:txBody>
      </p:sp>
      <p:cxnSp>
        <p:nvCxnSpPr>
          <p:cNvPr id="72" name="Straight Arrow Connector 7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8435" name="2 İçerik Yer Tutucusu"/>
          <p:cNvSpPr>
            <a:spLocks noGrp="1"/>
          </p:cNvSpPr>
          <p:nvPr>
            <p:ph idx="4294967295"/>
          </p:nvPr>
        </p:nvSpPr>
        <p:spPr>
          <a:xfrm>
            <a:off x="365760" y="2810406"/>
            <a:ext cx="4206240" cy="3462228"/>
          </a:xfrm>
        </p:spPr>
        <p:txBody>
          <a:bodyPr vert="horz" lIns="91440" tIns="45720" rIns="91440" bIns="45720" rtlCol="0">
            <a:normAutofit/>
          </a:bodyPr>
          <a:lstStyle/>
          <a:p>
            <a:pPr marL="445294" algn="just"/>
            <a:r>
              <a:rPr lang="en-US" altLang="tr-TR" dirty="0"/>
              <a:t>Stem cells are undifferentiated cells that have huge capacity to self-renew.</a:t>
            </a:r>
          </a:p>
          <a:p>
            <a:pPr marL="445294" algn="just"/>
            <a:r>
              <a:rPr lang="en-US" altLang="en-US" dirty="0"/>
              <a:t>All cells in the body come from stem cells</a:t>
            </a:r>
          </a:p>
          <a:p>
            <a:pPr marL="102394"/>
            <a:endParaRPr lang="en-US" altLang="tr-TR" sz="1600" dirty="0"/>
          </a:p>
        </p:txBody>
      </p:sp>
      <p:pic>
        <p:nvPicPr>
          <p:cNvPr id="2" name="Resim 1" descr="yazı gereçleri içeren bir resim&#10;&#10;Açıklama otomatik olarak oluşturuldu"/>
          <p:cNvPicPr>
            <a:picLocks noChangeAspect="1"/>
          </p:cNvPicPr>
          <p:nvPr/>
        </p:nvPicPr>
        <p:blipFill rotWithShape="1">
          <a:blip r:embed="rId3"/>
          <a:srcRect l="29403" r="18816"/>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249511167"/>
      </p:ext>
    </p:extLst>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730597" y="526579"/>
            <a:ext cx="6172200" cy="458390"/>
          </a:xfrm>
        </p:spPr>
        <p:txBody>
          <a:bodyPr>
            <a:normAutofit fontScale="90000"/>
          </a:bodyPr>
          <a:lstStyle/>
          <a:p>
            <a:pPr algn="ctr" eaLnBrk="1" hangingPunct="1">
              <a:defRPr/>
            </a:pPr>
            <a:r>
              <a:rPr lang="en-US" b="1" dirty="0">
                <a:solidFill>
                  <a:srgbClr val="7030A0"/>
                </a:solidFill>
                <a:effectLst>
                  <a:outerShdw blurRad="38100" dist="38100" dir="2700000" algn="tl">
                    <a:srgbClr val="000000">
                      <a:alpha val="43137"/>
                    </a:srgbClr>
                  </a:outerShdw>
                </a:effectLst>
              </a:rPr>
              <a:t>Kinds of Stem Cells</a:t>
            </a:r>
          </a:p>
        </p:txBody>
      </p:sp>
      <p:graphicFrame>
        <p:nvGraphicFramePr>
          <p:cNvPr id="71711" name="Group 31"/>
          <p:cNvGraphicFramePr>
            <a:graphicFrameLocks noGrp="1"/>
          </p:cNvGraphicFramePr>
          <p:nvPr>
            <p:ph type="tbl" idx="1"/>
            <p:extLst>
              <p:ext uri="{D42A27DB-BD31-4B8C-83A1-F6EECF244321}">
                <p14:modId xmlns:p14="http://schemas.microsoft.com/office/powerpoint/2010/main" val="3332605667"/>
              </p:ext>
            </p:extLst>
          </p:nvPr>
        </p:nvGraphicFramePr>
        <p:xfrm>
          <a:off x="401934" y="1423688"/>
          <a:ext cx="8340132" cy="5303683"/>
        </p:xfrm>
        <a:graphic>
          <a:graphicData uri="http://schemas.openxmlformats.org/drawingml/2006/table">
            <a:tbl>
              <a:tblPr/>
              <a:tblGrid>
                <a:gridCol w="1981102">
                  <a:extLst>
                    <a:ext uri="{9D8B030D-6E8A-4147-A177-3AD203B41FA5}">
                      <a16:colId xmlns:a16="http://schemas.microsoft.com/office/drawing/2014/main" val="20000"/>
                    </a:ext>
                  </a:extLst>
                </a:gridCol>
                <a:gridCol w="3580052">
                  <a:extLst>
                    <a:ext uri="{9D8B030D-6E8A-4147-A177-3AD203B41FA5}">
                      <a16:colId xmlns:a16="http://schemas.microsoft.com/office/drawing/2014/main" val="20001"/>
                    </a:ext>
                  </a:extLst>
                </a:gridCol>
                <a:gridCol w="2778978">
                  <a:extLst>
                    <a:ext uri="{9D8B030D-6E8A-4147-A177-3AD203B41FA5}">
                      <a16:colId xmlns:a16="http://schemas.microsoft.com/office/drawing/2014/main" val="20002"/>
                    </a:ext>
                  </a:extLst>
                </a:gridCol>
              </a:tblGrid>
              <a:tr h="878962">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80000"/>
                        <a:buFont typeface="Times" pitchFamily="18" charset="0"/>
                        <a:buNone/>
                        <a:tabLst/>
                      </a:pPr>
                      <a:r>
                        <a:rPr kumimoji="0" lang="en-US" sz="2400" b="0" i="0" u="none" strike="noStrike" cap="none" normalizeH="0" baseline="0" dirty="0">
                          <a:ln>
                            <a:noFill/>
                          </a:ln>
                          <a:solidFill>
                            <a:srgbClr val="800000"/>
                          </a:solidFill>
                          <a:effectLst>
                            <a:outerShdw blurRad="38100" dist="38100" dir="2700000" algn="tl">
                              <a:srgbClr val="000000"/>
                            </a:outerShdw>
                          </a:effectLst>
                          <a:latin typeface="+mj-lt"/>
                        </a:rPr>
                        <a:t>Stem cell type</a:t>
                      </a:r>
                    </a:p>
                  </a:txBody>
                  <a:tcPr marL="68580" marR="68580" marT="34286" marB="34286"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80000"/>
                        <a:buFont typeface="Times" pitchFamily="18" charset="0"/>
                        <a:buNone/>
                        <a:tabLst/>
                      </a:pPr>
                      <a:r>
                        <a:rPr kumimoji="0" lang="en-US" sz="2400" b="0" i="0" u="none" strike="noStrike" cap="none" normalizeH="0" baseline="0" dirty="0">
                          <a:ln>
                            <a:noFill/>
                          </a:ln>
                          <a:solidFill>
                            <a:srgbClr val="800000"/>
                          </a:solidFill>
                          <a:effectLst>
                            <a:outerShdw blurRad="38100" dist="38100" dir="2700000" algn="tl">
                              <a:srgbClr val="000000"/>
                            </a:outerShdw>
                          </a:effectLst>
                          <a:latin typeface="+mj-lt"/>
                        </a:rPr>
                        <a:t>Description</a:t>
                      </a:r>
                    </a:p>
                  </a:txBody>
                  <a:tcPr marL="68580" marR="68580" marT="34286" marB="3428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hlink"/>
                        </a:buClr>
                        <a:buSzPct val="80000"/>
                        <a:buFont typeface="Times" pitchFamily="18" charset="0"/>
                        <a:buNone/>
                        <a:tabLst/>
                      </a:pPr>
                      <a:r>
                        <a:rPr kumimoji="0" lang="en-US" sz="2400" b="0" i="0" u="none" strike="noStrike" cap="none" normalizeH="0" baseline="0">
                          <a:ln>
                            <a:noFill/>
                          </a:ln>
                          <a:solidFill>
                            <a:srgbClr val="800000"/>
                          </a:solidFill>
                          <a:effectLst>
                            <a:outerShdw blurRad="38100" dist="38100" dir="2700000" algn="tl">
                              <a:srgbClr val="000000"/>
                            </a:outerShdw>
                          </a:effectLst>
                          <a:latin typeface="+mj-lt"/>
                        </a:rPr>
                        <a:t>Examples</a:t>
                      </a:r>
                    </a:p>
                  </a:txBody>
                  <a:tcPr marL="68580" marR="68580" marT="34286" marB="34286"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2141">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Times" pitchFamily="18" charset="0"/>
                        <a:buNone/>
                        <a:tabLst/>
                      </a:pPr>
                      <a:r>
                        <a:rPr kumimoji="0" lang="en-US" sz="2400" b="0" i="0" u="none" strike="noStrike" cap="none" normalizeH="0" baseline="0" dirty="0" err="1">
                          <a:ln>
                            <a:noFill/>
                          </a:ln>
                          <a:solidFill>
                            <a:schemeClr val="tx1"/>
                          </a:solidFill>
                          <a:effectLst>
                            <a:outerShdw blurRad="38100" dist="38100" dir="2700000" algn="tl">
                              <a:srgbClr val="000000"/>
                            </a:outerShdw>
                          </a:effectLst>
                          <a:latin typeface="+mj-lt"/>
                        </a:rPr>
                        <a:t>Totipotent</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mj-lt"/>
                      </a:endParaRPr>
                    </a:p>
                  </a:txBody>
                  <a:tcPr marL="68580" marR="68580" marT="34286" marB="3428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Times" pitchFamily="18" charset="0"/>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mj-lt"/>
                        </a:rPr>
                        <a:t>Each cell can develop into a new individual</a:t>
                      </a:r>
                    </a:p>
                  </a:txBody>
                  <a:tcPr marL="68580" marR="68580" marT="34286" marB="342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Times" pitchFamily="18"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mj-lt"/>
                        </a:rPr>
                        <a:t>Cells from early (1-3 days) embryos</a:t>
                      </a:r>
                    </a:p>
                  </a:txBody>
                  <a:tcPr marL="68580" marR="68580" marT="34286" marB="3428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09185">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Times" pitchFamily="18" charset="0"/>
                        <a:buNone/>
                        <a:tabLst/>
                      </a:pPr>
                      <a:r>
                        <a:rPr kumimoji="0" lang="en-US" sz="2400" b="0" i="0" u="none" strike="noStrike" cap="none" normalizeH="0" baseline="0" dirty="0" err="1">
                          <a:ln>
                            <a:noFill/>
                          </a:ln>
                          <a:solidFill>
                            <a:schemeClr val="tx1"/>
                          </a:solidFill>
                          <a:effectLst>
                            <a:outerShdw blurRad="38100" dist="38100" dir="2700000" algn="tl">
                              <a:srgbClr val="000000"/>
                            </a:outerShdw>
                          </a:effectLst>
                          <a:latin typeface="+mj-lt"/>
                        </a:rPr>
                        <a:t>Pluripotent</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mj-lt"/>
                      </a:endParaRPr>
                    </a:p>
                  </a:txBody>
                  <a:tcPr marL="68580" marR="68580" marT="34286" marB="3428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Times" pitchFamily="18" charset="0"/>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mj-lt"/>
                        </a:rPr>
                        <a:t>Cells can form any (over 200) cell types</a:t>
                      </a:r>
                    </a:p>
                  </a:txBody>
                  <a:tcPr marL="68580" marR="68580" marT="34286" marB="342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Times" pitchFamily="18" charset="0"/>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mj-lt"/>
                        </a:rPr>
                        <a:t>Some cells of blastocyst (5 to 14 days)</a:t>
                      </a:r>
                    </a:p>
                  </a:txBody>
                  <a:tcPr marL="68580" marR="68580" marT="34286" marB="3428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09185">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Times" pitchFamily="18" charset="0"/>
                        <a:buNone/>
                        <a:tabLst/>
                      </a:pPr>
                      <a:r>
                        <a:rPr kumimoji="0" lang="en-US" sz="2400" b="0" i="0" u="none" strike="noStrike" cap="none" normalizeH="0" baseline="0" dirty="0" err="1">
                          <a:ln>
                            <a:noFill/>
                          </a:ln>
                          <a:solidFill>
                            <a:schemeClr val="tx1"/>
                          </a:solidFill>
                          <a:effectLst>
                            <a:outerShdw blurRad="38100" dist="38100" dir="2700000" algn="tl">
                              <a:srgbClr val="000000"/>
                            </a:outerShdw>
                          </a:effectLst>
                          <a:latin typeface="+mj-lt"/>
                        </a:rPr>
                        <a:t>Multipotent</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mj-lt"/>
                      </a:endParaRPr>
                    </a:p>
                  </a:txBody>
                  <a:tcPr marL="68580" marR="68580" marT="34286" marB="3428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Times" pitchFamily="18" charset="0"/>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mj-lt"/>
                        </a:rPr>
                        <a:t>Cells differentiated, but can form a number of other tissues</a:t>
                      </a:r>
                    </a:p>
                  </a:txBody>
                  <a:tcPr marL="68580" marR="68580" marT="34286" marB="3428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hlink"/>
                        </a:buClr>
                        <a:buSzPct val="80000"/>
                        <a:buFont typeface="Times" pitchFamily="18" charset="0"/>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mj-lt"/>
                        </a:rPr>
                        <a:t>Fetal tissue, cord blood, and adult stem cells</a:t>
                      </a:r>
                    </a:p>
                  </a:txBody>
                  <a:tcPr marL="68580" marR="68580" marT="34286" marB="3428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99429821"/>
      </p:ext>
    </p:extLst>
  </p:cSld>
  <p:clrMapOvr>
    <a:masterClrMapping/>
  </p:clrMapOvr>
  <p:transition spd="med">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nformationonstemcellsweebly.weebly.com/uploads/1/4/9/2/14922934/1859037.jpg?3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10" y="845820"/>
            <a:ext cx="6502349" cy="5088831"/>
          </a:xfrm>
          <a:prstGeom prst="rect">
            <a:avLst/>
          </a:prstGeom>
          <a:noFill/>
          <a:extLst>
            <a:ext uri="{909E8E84-426E-40DD-AFC4-6F175D3DCCD1}">
              <a14:hiddenFill xmlns:a14="http://schemas.microsoft.com/office/drawing/2010/main">
                <a:solidFill>
                  <a:srgbClr val="FFFFFF"/>
                </a:solidFill>
              </a14:hiddenFill>
            </a:ext>
          </a:extLst>
        </p:spPr>
      </p:pic>
      <p:sp>
        <p:nvSpPr>
          <p:cNvPr id="2" name="Sağ Ayraç 1"/>
          <p:cNvSpPr/>
          <p:nvPr/>
        </p:nvSpPr>
        <p:spPr>
          <a:xfrm>
            <a:off x="7224205" y="3547185"/>
            <a:ext cx="193088" cy="1451498"/>
          </a:xfrm>
          <a:prstGeom prst="rightBrace">
            <a:avLst/>
          </a:prstGeom>
          <a:solidFill>
            <a:schemeClr val="bg1"/>
          </a:solidFill>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 name="Metin kutusu 2"/>
          <p:cNvSpPr txBox="1"/>
          <p:nvPr/>
        </p:nvSpPr>
        <p:spPr>
          <a:xfrm>
            <a:off x="7610383" y="4086503"/>
            <a:ext cx="1533617" cy="738664"/>
          </a:xfrm>
          <a:prstGeom prst="rect">
            <a:avLst/>
          </a:prstGeom>
          <a:noFill/>
        </p:spPr>
        <p:txBody>
          <a:bodyPr wrap="square" rtlCol="0">
            <a:spAutoFit/>
          </a:bodyPr>
          <a:lstStyle/>
          <a:p>
            <a:r>
              <a:rPr lang="tr-TR" sz="2100" dirty="0" err="1">
                <a:solidFill>
                  <a:srgbClr val="7030A0"/>
                </a:solidFill>
              </a:rPr>
              <a:t>Multipotent</a:t>
            </a:r>
            <a:r>
              <a:rPr lang="tr-TR" sz="2100" dirty="0">
                <a:solidFill>
                  <a:srgbClr val="7030A0"/>
                </a:solidFill>
              </a:rPr>
              <a:t> Cell</a:t>
            </a:r>
            <a:endParaRPr lang="en-US" sz="2100" dirty="0">
              <a:solidFill>
                <a:srgbClr val="7030A0"/>
              </a:solidFill>
            </a:endParaRPr>
          </a:p>
        </p:txBody>
      </p:sp>
    </p:spTree>
    <p:extLst>
      <p:ext uri="{BB962C8B-B14F-4D97-AF65-F5344CB8AC3E}">
        <p14:creationId xmlns:p14="http://schemas.microsoft.com/office/powerpoint/2010/main" val="1885314139"/>
      </p:ext>
    </p:extLst>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Başlık 1"/>
          <p:cNvSpPr>
            <a:spLocks noGrp="1"/>
          </p:cNvSpPr>
          <p:nvPr>
            <p:ph type="title" idx="4294967295"/>
          </p:nvPr>
        </p:nvSpPr>
        <p:spPr>
          <a:xfrm>
            <a:off x="0" y="1304925"/>
            <a:ext cx="5553075" cy="371475"/>
          </a:xfrm>
        </p:spPr>
        <p:txBody>
          <a:bodyPr>
            <a:noAutofit/>
          </a:bodyPr>
          <a:lstStyle/>
          <a:p>
            <a:pPr algn="ctr" eaLnBrk="1" hangingPunct="1"/>
            <a:r>
              <a:rPr lang="tr-TR" altLang="tr-TR" sz="2400" b="1" dirty="0" err="1">
                <a:latin typeface="Times New Roman" panose="02020603050405020304" pitchFamily="18" charset="0"/>
                <a:cs typeface="Times New Roman" panose="02020603050405020304" pitchFamily="18" charset="0"/>
              </a:rPr>
              <a:t>Stem</a:t>
            </a:r>
            <a:r>
              <a:rPr lang="tr-TR" altLang="tr-TR" sz="2400" b="1" dirty="0">
                <a:latin typeface="Times New Roman" panose="02020603050405020304" pitchFamily="18" charset="0"/>
                <a:cs typeface="Times New Roman" panose="02020603050405020304" pitchFamily="18" charset="0"/>
              </a:rPr>
              <a:t> Cell </a:t>
            </a:r>
            <a:r>
              <a:rPr lang="tr-TR" altLang="tr-TR" sz="2400" b="1" dirty="0" err="1">
                <a:latin typeface="Times New Roman" panose="02020603050405020304" pitchFamily="18" charset="0"/>
                <a:cs typeface="Times New Roman" panose="02020603050405020304" pitchFamily="18" charset="0"/>
              </a:rPr>
              <a:t>Classification</a:t>
            </a:r>
            <a:endParaRPr lang="tr-TR" altLang="tr-TR" sz="2400" b="1" dirty="0">
              <a:latin typeface="Times New Roman" panose="02020603050405020304" pitchFamily="18" charset="0"/>
              <a:cs typeface="Times New Roman" panose="02020603050405020304" pitchFamily="18" charset="0"/>
            </a:endParaRPr>
          </a:p>
        </p:txBody>
      </p:sp>
      <p:sp>
        <p:nvSpPr>
          <p:cNvPr id="20483" name="İçerik Yer Tutucusu 2"/>
          <p:cNvSpPr>
            <a:spLocks noGrp="1"/>
          </p:cNvSpPr>
          <p:nvPr>
            <p:ph idx="4294967295"/>
          </p:nvPr>
        </p:nvSpPr>
        <p:spPr>
          <a:xfrm>
            <a:off x="457200" y="2677454"/>
            <a:ext cx="2700338" cy="2625725"/>
          </a:xfrm>
        </p:spPr>
        <p:txBody>
          <a:bodyPr>
            <a:normAutofit lnSpcReduction="10000"/>
          </a:bodyPr>
          <a:lstStyle/>
          <a:p>
            <a:pPr lvl="1" eaLnBrk="1" hangingPunct="1">
              <a:buFont typeface="Tahoma" panose="020B0604030504040204" pitchFamily="34" charset="0"/>
              <a:buNone/>
            </a:pPr>
            <a:r>
              <a:rPr lang="tr-TR" altLang="tr-TR" sz="2100" dirty="0" err="1">
                <a:latin typeface="Times New Roman" panose="02020603050405020304" pitchFamily="18" charset="0"/>
              </a:rPr>
              <a:t>Embryonic</a:t>
            </a:r>
            <a:r>
              <a:rPr lang="tr-TR" altLang="tr-TR" sz="2100" dirty="0">
                <a:latin typeface="Times New Roman" panose="02020603050405020304" pitchFamily="18" charset="0"/>
              </a:rPr>
              <a:t> </a:t>
            </a:r>
            <a:r>
              <a:rPr lang="tr-TR" altLang="tr-TR" sz="2100" dirty="0" err="1">
                <a:latin typeface="Times New Roman" panose="02020603050405020304" pitchFamily="18" charset="0"/>
              </a:rPr>
              <a:t>Stem</a:t>
            </a:r>
            <a:r>
              <a:rPr lang="tr-TR" altLang="tr-TR" sz="2100" dirty="0">
                <a:latin typeface="Times New Roman" panose="02020603050405020304" pitchFamily="18" charset="0"/>
              </a:rPr>
              <a:t> </a:t>
            </a:r>
            <a:r>
              <a:rPr lang="tr-TR" altLang="tr-TR" sz="2100" dirty="0" err="1">
                <a:latin typeface="Times New Roman" panose="02020603050405020304" pitchFamily="18" charset="0"/>
              </a:rPr>
              <a:t>Cells</a:t>
            </a:r>
            <a:endParaRPr lang="tr-TR" altLang="tr-TR" sz="2100" dirty="0">
              <a:latin typeface="Times New Roman" panose="02020603050405020304" pitchFamily="18" charset="0"/>
            </a:endParaRPr>
          </a:p>
          <a:p>
            <a:pPr lvl="1" eaLnBrk="1" hangingPunct="1">
              <a:buFont typeface="Tahoma" panose="020B0604030504040204" pitchFamily="34" charset="0"/>
              <a:buNone/>
            </a:pPr>
            <a:endParaRPr lang="tr-TR" altLang="tr-TR" sz="2100" dirty="0">
              <a:latin typeface="Times New Roman" panose="02020603050405020304" pitchFamily="18" charset="0"/>
            </a:endParaRPr>
          </a:p>
          <a:p>
            <a:pPr lvl="1" eaLnBrk="1" hangingPunct="1">
              <a:buFont typeface="Tahoma" panose="020B0604030504040204" pitchFamily="34" charset="0"/>
              <a:buNone/>
            </a:pPr>
            <a:r>
              <a:rPr lang="tr-TR" altLang="tr-TR" sz="2100" dirty="0" err="1">
                <a:latin typeface="Times New Roman" panose="02020603050405020304" pitchFamily="18" charset="0"/>
              </a:rPr>
              <a:t>Induced</a:t>
            </a:r>
            <a:r>
              <a:rPr lang="tr-TR" altLang="tr-TR" sz="2100" dirty="0">
                <a:latin typeface="Times New Roman" panose="02020603050405020304" pitchFamily="18" charset="0"/>
              </a:rPr>
              <a:t> </a:t>
            </a:r>
            <a:r>
              <a:rPr lang="tr-TR" altLang="tr-TR" sz="2100" dirty="0" err="1">
                <a:latin typeface="Times New Roman" panose="02020603050405020304" pitchFamily="18" charset="0"/>
              </a:rPr>
              <a:t>Pluripotent</a:t>
            </a:r>
            <a:r>
              <a:rPr lang="tr-TR" altLang="tr-TR" sz="2100" dirty="0">
                <a:latin typeface="Times New Roman" panose="02020603050405020304" pitchFamily="18" charset="0"/>
              </a:rPr>
              <a:t> </a:t>
            </a:r>
            <a:r>
              <a:rPr lang="tr-TR" altLang="tr-TR" sz="2100" dirty="0" err="1">
                <a:latin typeface="Times New Roman" panose="02020603050405020304" pitchFamily="18" charset="0"/>
              </a:rPr>
              <a:t>Stem</a:t>
            </a:r>
            <a:r>
              <a:rPr lang="tr-TR" altLang="tr-TR" sz="2100" dirty="0">
                <a:latin typeface="Times New Roman" panose="02020603050405020304" pitchFamily="18" charset="0"/>
              </a:rPr>
              <a:t> </a:t>
            </a:r>
            <a:r>
              <a:rPr lang="tr-TR" altLang="tr-TR" sz="2100" dirty="0" err="1">
                <a:latin typeface="Times New Roman" panose="02020603050405020304" pitchFamily="18" charset="0"/>
              </a:rPr>
              <a:t>Cells</a:t>
            </a:r>
            <a:r>
              <a:rPr lang="tr-TR" altLang="tr-TR" sz="2100" dirty="0">
                <a:latin typeface="Times New Roman" panose="02020603050405020304" pitchFamily="18" charset="0"/>
              </a:rPr>
              <a:t>(</a:t>
            </a:r>
            <a:r>
              <a:rPr lang="tr-TR" altLang="tr-TR" sz="2100" dirty="0" err="1">
                <a:latin typeface="Times New Roman" panose="02020603050405020304" pitchFamily="18" charset="0"/>
              </a:rPr>
              <a:t>iPS</a:t>
            </a:r>
            <a:r>
              <a:rPr lang="tr-TR" altLang="tr-TR" sz="2100" dirty="0">
                <a:latin typeface="Times New Roman" panose="02020603050405020304" pitchFamily="18" charset="0"/>
              </a:rPr>
              <a:t>)</a:t>
            </a:r>
          </a:p>
          <a:p>
            <a:pPr lvl="1" eaLnBrk="1" hangingPunct="1">
              <a:buFont typeface="Tahoma" panose="020B0604030504040204" pitchFamily="34" charset="0"/>
              <a:buNone/>
            </a:pPr>
            <a:endParaRPr lang="tr-TR" altLang="tr-TR" sz="2100" dirty="0">
              <a:latin typeface="Times New Roman" panose="02020603050405020304" pitchFamily="18" charset="0"/>
            </a:endParaRPr>
          </a:p>
          <a:p>
            <a:pPr lvl="1" eaLnBrk="1" hangingPunct="1">
              <a:buClr>
                <a:schemeClr val="tx1"/>
              </a:buClr>
              <a:buFont typeface="Wingdings" panose="05000000000000000000" pitchFamily="2" charset="2"/>
              <a:buNone/>
            </a:pPr>
            <a:r>
              <a:rPr lang="tr-TR" altLang="tr-TR" sz="2100" dirty="0" err="1">
                <a:latin typeface="Times New Roman" panose="02020603050405020304" pitchFamily="18" charset="0"/>
              </a:rPr>
              <a:t>Adult</a:t>
            </a:r>
            <a:r>
              <a:rPr lang="tr-TR" altLang="tr-TR" sz="2100" dirty="0">
                <a:latin typeface="Times New Roman" panose="02020603050405020304" pitchFamily="18" charset="0"/>
              </a:rPr>
              <a:t> </a:t>
            </a:r>
            <a:r>
              <a:rPr lang="tr-TR" altLang="tr-TR" sz="2100" dirty="0" err="1">
                <a:latin typeface="Times New Roman" panose="02020603050405020304" pitchFamily="18" charset="0"/>
              </a:rPr>
              <a:t>Stem</a:t>
            </a:r>
            <a:r>
              <a:rPr lang="tr-TR" altLang="tr-TR" sz="2100" dirty="0">
                <a:latin typeface="Times New Roman" panose="02020603050405020304" pitchFamily="18" charset="0"/>
              </a:rPr>
              <a:t> </a:t>
            </a:r>
            <a:r>
              <a:rPr lang="tr-TR" altLang="tr-TR" sz="2100" dirty="0" err="1">
                <a:latin typeface="Times New Roman" panose="02020603050405020304" pitchFamily="18" charset="0"/>
              </a:rPr>
              <a:t>Cells</a:t>
            </a:r>
            <a:endParaRPr lang="tr-TR" altLang="tr-TR" sz="2100" dirty="0">
              <a:latin typeface="Times New Roman" panose="02020603050405020304" pitchFamily="18" charset="0"/>
            </a:endParaRP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597" y="2294335"/>
            <a:ext cx="3418284" cy="365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1238435" y="1969178"/>
            <a:ext cx="2896340" cy="415498"/>
          </a:xfrm>
          <a:prstGeom prst="rect">
            <a:avLst/>
          </a:prstGeom>
          <a:noFill/>
        </p:spPr>
        <p:txBody>
          <a:bodyPr wrap="square" rtlCol="0">
            <a:spAutoFit/>
          </a:bodyPr>
          <a:lstStyle/>
          <a:p>
            <a:r>
              <a:rPr lang="tr-TR" sz="2100" dirty="0" err="1">
                <a:solidFill>
                  <a:srgbClr val="7030A0"/>
                </a:solidFill>
                <a:latin typeface="Times New Roman" panose="02020603050405020304" pitchFamily="18" charset="0"/>
                <a:cs typeface="Times New Roman" panose="02020603050405020304" pitchFamily="18" charset="0"/>
              </a:rPr>
              <a:t>According</a:t>
            </a:r>
            <a:r>
              <a:rPr lang="tr-TR" sz="2100" dirty="0">
                <a:solidFill>
                  <a:srgbClr val="7030A0"/>
                </a:solidFill>
                <a:latin typeface="Times New Roman" panose="02020603050405020304" pitchFamily="18" charset="0"/>
                <a:cs typeface="Times New Roman" panose="02020603050405020304" pitchFamily="18" charset="0"/>
              </a:rPr>
              <a:t> </a:t>
            </a:r>
            <a:r>
              <a:rPr lang="tr-TR" sz="2100" dirty="0" err="1">
                <a:solidFill>
                  <a:srgbClr val="7030A0"/>
                </a:solidFill>
                <a:latin typeface="Times New Roman" panose="02020603050405020304" pitchFamily="18" charset="0"/>
                <a:cs typeface="Times New Roman" panose="02020603050405020304" pitchFamily="18" charset="0"/>
              </a:rPr>
              <a:t>to</a:t>
            </a:r>
            <a:r>
              <a:rPr lang="tr-TR" sz="2100" dirty="0">
                <a:solidFill>
                  <a:srgbClr val="7030A0"/>
                </a:solidFill>
                <a:latin typeface="Times New Roman" panose="02020603050405020304" pitchFamily="18" charset="0"/>
                <a:cs typeface="Times New Roman" panose="02020603050405020304" pitchFamily="18" charset="0"/>
              </a:rPr>
              <a:t> Source</a:t>
            </a:r>
            <a:endParaRPr lang="en-US" sz="21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647465"/>
      </p:ext>
    </p:extLst>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5" name="Rectangle 5"/>
          <p:cNvSpPr>
            <a:spLocks noChangeArrowheads="1"/>
          </p:cNvSpPr>
          <p:nvPr/>
        </p:nvSpPr>
        <p:spPr bwMode="black">
          <a:xfrm>
            <a:off x="1323200" y="827664"/>
            <a:ext cx="6172200" cy="458390"/>
          </a:xfrm>
          <a:prstGeom prst="rect">
            <a:avLst/>
          </a:prstGeom>
          <a:noFill/>
          <a:ln w="9525">
            <a:noFill/>
            <a:miter lim="800000"/>
            <a:headEnd/>
            <a:tailEnd/>
          </a:ln>
          <a:effectLst/>
        </p:spPr>
        <p:txBody>
          <a:bodyPr anchor="ctr" anchorCtr="1"/>
          <a:lstStyle/>
          <a:p>
            <a:pPr algn="ctr" eaLnBrk="1" hangingPunct="1">
              <a:defRPr/>
            </a:pPr>
            <a:r>
              <a:rPr lang="tr-TR" sz="3300" b="1" dirty="0" err="1">
                <a:solidFill>
                  <a:schemeClr val="tx2"/>
                </a:solidFill>
                <a:effectLst>
                  <a:outerShdw blurRad="38100" dist="38100" dir="2700000" algn="tl">
                    <a:srgbClr val="000000"/>
                  </a:outerShdw>
                </a:effectLst>
                <a:latin typeface="Arial" pitchFamily="34" charset="0"/>
              </a:rPr>
              <a:t>Embryonic</a:t>
            </a:r>
            <a:r>
              <a:rPr lang="tr-TR" sz="3300" b="1" dirty="0">
                <a:solidFill>
                  <a:schemeClr val="tx2"/>
                </a:solidFill>
                <a:effectLst>
                  <a:outerShdw blurRad="38100" dist="38100" dir="2700000" algn="tl">
                    <a:srgbClr val="000000"/>
                  </a:outerShdw>
                </a:effectLst>
                <a:latin typeface="Arial" pitchFamily="34" charset="0"/>
              </a:rPr>
              <a:t> </a:t>
            </a:r>
            <a:r>
              <a:rPr lang="tr-TR" sz="3300" b="1" dirty="0" err="1">
                <a:solidFill>
                  <a:schemeClr val="tx2"/>
                </a:solidFill>
                <a:effectLst>
                  <a:outerShdw blurRad="38100" dist="38100" dir="2700000" algn="tl">
                    <a:srgbClr val="000000"/>
                  </a:outerShdw>
                </a:effectLst>
                <a:latin typeface="Arial" pitchFamily="34" charset="0"/>
              </a:rPr>
              <a:t>type</a:t>
            </a:r>
            <a:r>
              <a:rPr lang="tr-TR" sz="3300" b="1" dirty="0">
                <a:solidFill>
                  <a:schemeClr val="tx2"/>
                </a:solidFill>
                <a:effectLst>
                  <a:outerShdw blurRad="38100" dist="38100" dir="2700000" algn="tl">
                    <a:srgbClr val="000000"/>
                  </a:outerShdw>
                </a:effectLst>
                <a:latin typeface="Arial" pitchFamily="34" charset="0"/>
              </a:rPr>
              <a:t> </a:t>
            </a:r>
            <a:r>
              <a:rPr lang="tr-TR" sz="3300" b="1" dirty="0" err="1">
                <a:solidFill>
                  <a:schemeClr val="tx2"/>
                </a:solidFill>
                <a:effectLst>
                  <a:outerShdw blurRad="38100" dist="38100" dir="2700000" algn="tl">
                    <a:srgbClr val="000000"/>
                  </a:outerShdw>
                </a:effectLst>
                <a:latin typeface="Arial" pitchFamily="34" charset="0"/>
              </a:rPr>
              <a:t>stem</a:t>
            </a:r>
            <a:r>
              <a:rPr lang="tr-TR" sz="3300" b="1" dirty="0">
                <a:solidFill>
                  <a:schemeClr val="tx2"/>
                </a:solidFill>
                <a:effectLst>
                  <a:outerShdw blurRad="38100" dist="38100" dir="2700000" algn="tl">
                    <a:srgbClr val="000000"/>
                  </a:outerShdw>
                </a:effectLst>
                <a:latin typeface="Arial" pitchFamily="34" charset="0"/>
              </a:rPr>
              <a:t> </a:t>
            </a:r>
            <a:r>
              <a:rPr lang="tr-TR" sz="3300" b="1" dirty="0" err="1">
                <a:solidFill>
                  <a:schemeClr val="tx2"/>
                </a:solidFill>
                <a:effectLst>
                  <a:outerShdw blurRad="38100" dist="38100" dir="2700000" algn="tl">
                    <a:srgbClr val="000000"/>
                  </a:outerShdw>
                </a:effectLst>
                <a:latin typeface="Arial" pitchFamily="34" charset="0"/>
              </a:rPr>
              <a:t>cells</a:t>
            </a:r>
            <a:endParaRPr lang="en-US" sz="3300" b="1" dirty="0">
              <a:solidFill>
                <a:schemeClr val="tx2"/>
              </a:solidFill>
              <a:effectLst>
                <a:outerShdw blurRad="38100" dist="38100" dir="2700000" algn="tl">
                  <a:srgbClr val="000000"/>
                </a:outerShdw>
              </a:effectLst>
              <a:latin typeface="Arial" pitchFamily="34" charset="0"/>
            </a:endParaRPr>
          </a:p>
        </p:txBody>
      </p:sp>
      <p:sp>
        <p:nvSpPr>
          <p:cNvPr id="11269" name="Rectangle 6"/>
          <p:cNvSpPr>
            <a:spLocks noChangeArrowheads="1"/>
          </p:cNvSpPr>
          <p:nvPr/>
        </p:nvSpPr>
        <p:spPr bwMode="auto">
          <a:xfrm>
            <a:off x="828269" y="1445859"/>
            <a:ext cx="7162061" cy="48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tr-TR" sz="2100" dirty="0">
              <a:latin typeface="+mn-lt"/>
            </a:endParaRPr>
          </a:p>
          <a:p>
            <a:pPr algn="just">
              <a:lnSpc>
                <a:spcPct val="150000"/>
              </a:lnSpc>
            </a:pPr>
            <a:r>
              <a:rPr lang="en-US" altLang="tr-TR" b="1" i="1" u="sng" dirty="0">
                <a:solidFill>
                  <a:srgbClr val="7030A0"/>
                </a:solidFill>
                <a:latin typeface="+mn-lt"/>
              </a:rPr>
              <a:t>Embryonic stem cells</a:t>
            </a:r>
            <a:r>
              <a:rPr lang="en-US" altLang="tr-TR" dirty="0">
                <a:solidFill>
                  <a:srgbClr val="800000"/>
                </a:solidFill>
                <a:latin typeface="+mn-lt"/>
              </a:rPr>
              <a:t> </a:t>
            </a:r>
            <a:r>
              <a:rPr lang="en-US" altLang="tr-TR" dirty="0">
                <a:latin typeface="+mn-lt"/>
              </a:rPr>
              <a:t>come from a five to six-day-old embryo. They have the ability to form virtually any type of cell found in the human body. </a:t>
            </a:r>
          </a:p>
          <a:p>
            <a:pPr algn="just">
              <a:lnSpc>
                <a:spcPct val="150000"/>
              </a:lnSpc>
            </a:pPr>
            <a:endParaRPr lang="en-US" altLang="tr-TR" dirty="0">
              <a:latin typeface="+mn-lt"/>
            </a:endParaRPr>
          </a:p>
          <a:p>
            <a:pPr algn="just">
              <a:lnSpc>
                <a:spcPct val="150000"/>
              </a:lnSpc>
            </a:pPr>
            <a:r>
              <a:rPr lang="en-US" altLang="tr-TR" b="1" i="1" u="sng" dirty="0">
                <a:solidFill>
                  <a:srgbClr val="7030A0"/>
                </a:solidFill>
                <a:latin typeface="+mn-lt"/>
              </a:rPr>
              <a:t>Embryonic germ cells</a:t>
            </a:r>
            <a:r>
              <a:rPr lang="en-US" altLang="tr-TR" dirty="0">
                <a:latin typeface="+mn-lt"/>
              </a:rPr>
              <a:t> are derived from the part of a human embryo or fetus that will ultimately produce eggs or sperm (gametes). </a:t>
            </a:r>
          </a:p>
          <a:p>
            <a:endParaRPr lang="en-US" altLang="tr-TR" sz="1800" dirty="0"/>
          </a:p>
          <a:p>
            <a:endParaRPr lang="en-US" altLang="tr-TR" sz="1800" dirty="0"/>
          </a:p>
        </p:txBody>
      </p:sp>
    </p:spTree>
    <p:extLst>
      <p:ext uri="{BB962C8B-B14F-4D97-AF65-F5344CB8AC3E}">
        <p14:creationId xmlns:p14="http://schemas.microsoft.com/office/powerpoint/2010/main" val="2084481770"/>
      </p:ext>
    </p:extLst>
  </p:cSld>
  <p:clrMapOvr>
    <a:masterClrMapping/>
  </p:clrMapOvr>
  <p:transition>
    <p:blinds/>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6290" name="Rectangle 2"/>
          <p:cNvSpPr>
            <a:spLocks noGrp="1" noChangeArrowheads="1"/>
          </p:cNvSpPr>
          <p:nvPr>
            <p:ph type="title"/>
          </p:nvPr>
        </p:nvSpPr>
        <p:spPr>
          <a:xfrm>
            <a:off x="647271" y="1012004"/>
            <a:ext cx="2562119" cy="4795408"/>
          </a:xfrm>
        </p:spPr>
        <p:txBody>
          <a:bodyPr>
            <a:normAutofit/>
          </a:bodyPr>
          <a:lstStyle/>
          <a:p>
            <a:r>
              <a:rPr lang="en-US" altLang="en-US" sz="4100">
                <a:solidFill>
                  <a:srgbClr val="FFFFFF"/>
                </a:solidFill>
                <a:latin typeface="Bell MT" pitchFamily="18" charset="0"/>
              </a:rPr>
              <a:t>Embryonic Stem Cells</a:t>
            </a:r>
          </a:p>
        </p:txBody>
      </p:sp>
      <p:graphicFrame>
        <p:nvGraphicFramePr>
          <p:cNvPr id="396293" name="Rectangle 3">
            <a:extLst>
              <a:ext uri="{FF2B5EF4-FFF2-40B4-BE49-F238E27FC236}">
                <a16:creationId xmlns:a16="http://schemas.microsoft.com/office/drawing/2014/main" id="{74AD6A33-B738-4E32-81CF-477E163DA38C}"/>
              </a:ext>
            </a:extLst>
          </p:cNvPr>
          <p:cNvGraphicFramePr>
            <a:graphicFrameLocks noGrp="1"/>
          </p:cNvGraphicFramePr>
          <p:nvPr>
            <p:ph idx="1"/>
            <p:extLst>
              <p:ext uri="{D42A27DB-BD31-4B8C-83A1-F6EECF244321}">
                <p14:modId xmlns:p14="http://schemas.microsoft.com/office/powerpoint/2010/main" val="1255909417"/>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6530989"/>
      </p:ext>
    </p:extLst>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27281" y="781671"/>
            <a:ext cx="5035033" cy="553998"/>
          </a:xfrm>
          <a:prstGeom prst="rect">
            <a:avLst/>
          </a:prstGeom>
        </p:spPr>
        <p:txBody>
          <a:bodyPr wrap="none">
            <a:spAutoFit/>
          </a:bodyPr>
          <a:lstStyle/>
          <a:p>
            <a:r>
              <a:rPr lang="en-US" altLang="en-US" sz="3000" dirty="0">
                <a:solidFill>
                  <a:srgbClr val="7030A0"/>
                </a:solidFill>
              </a:rPr>
              <a:t>Embryonic Stem Cell Collection</a:t>
            </a:r>
            <a:endParaRPr lang="en-US" sz="3000" dirty="0">
              <a:solidFill>
                <a:srgbClr val="7030A0"/>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783898"/>
            <a:ext cx="5886450" cy="429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p:cNvSpPr txBox="1">
            <a:spLocks noChangeArrowheads="1"/>
          </p:cNvSpPr>
          <p:nvPr/>
        </p:nvSpPr>
        <p:spPr bwMode="auto">
          <a:xfrm>
            <a:off x="7119225" y="5951051"/>
            <a:ext cx="182133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erpetua" pitchFamily="18" charset="0"/>
              </a:defRPr>
            </a:lvl1pPr>
            <a:lvl2pPr marL="742950" indent="-285750">
              <a:defRPr>
                <a:solidFill>
                  <a:schemeClr val="tx1"/>
                </a:solidFill>
                <a:latin typeface="Perpetua" pitchFamily="18" charset="0"/>
              </a:defRPr>
            </a:lvl2pPr>
            <a:lvl3pPr marL="1143000" indent="-228600">
              <a:defRPr>
                <a:solidFill>
                  <a:schemeClr val="tx1"/>
                </a:solidFill>
                <a:latin typeface="Perpetua" pitchFamily="18" charset="0"/>
              </a:defRPr>
            </a:lvl3pPr>
            <a:lvl4pPr marL="1600200" indent="-228600">
              <a:defRPr>
                <a:solidFill>
                  <a:schemeClr val="tx1"/>
                </a:solidFill>
                <a:latin typeface="Perpetua" pitchFamily="18" charset="0"/>
              </a:defRPr>
            </a:lvl4pPr>
            <a:lvl5pPr marL="2057400" indent="-228600">
              <a:defRPr>
                <a:solidFill>
                  <a:schemeClr val="tx1"/>
                </a:solidFill>
                <a:latin typeface="Perpetua" pitchFamily="18" charset="0"/>
              </a:defRPr>
            </a:lvl5pPr>
            <a:lvl6pPr marL="2514600" indent="-228600" fontAlgn="base">
              <a:spcBef>
                <a:spcPct val="0"/>
              </a:spcBef>
              <a:spcAft>
                <a:spcPct val="0"/>
              </a:spcAft>
              <a:defRPr>
                <a:solidFill>
                  <a:schemeClr val="tx1"/>
                </a:solidFill>
                <a:latin typeface="Perpetua" pitchFamily="18" charset="0"/>
              </a:defRPr>
            </a:lvl6pPr>
            <a:lvl7pPr marL="2971800" indent="-228600" fontAlgn="base">
              <a:spcBef>
                <a:spcPct val="0"/>
              </a:spcBef>
              <a:spcAft>
                <a:spcPct val="0"/>
              </a:spcAft>
              <a:defRPr>
                <a:solidFill>
                  <a:schemeClr val="tx1"/>
                </a:solidFill>
                <a:latin typeface="Perpetua" pitchFamily="18" charset="0"/>
              </a:defRPr>
            </a:lvl7pPr>
            <a:lvl8pPr marL="3429000" indent="-228600" fontAlgn="base">
              <a:spcBef>
                <a:spcPct val="0"/>
              </a:spcBef>
              <a:spcAft>
                <a:spcPct val="0"/>
              </a:spcAft>
              <a:defRPr>
                <a:solidFill>
                  <a:schemeClr val="tx1"/>
                </a:solidFill>
                <a:latin typeface="Perpetua" pitchFamily="18" charset="0"/>
              </a:defRPr>
            </a:lvl8pPr>
            <a:lvl9pPr marL="3886200" indent="-228600" fontAlgn="base">
              <a:spcBef>
                <a:spcPct val="0"/>
              </a:spcBef>
              <a:spcAft>
                <a:spcPct val="0"/>
              </a:spcAft>
              <a:defRPr>
                <a:solidFill>
                  <a:schemeClr val="tx1"/>
                </a:solidFill>
                <a:latin typeface="Perpetua" pitchFamily="18" charset="0"/>
              </a:defRPr>
            </a:lvl9pPr>
          </a:lstStyle>
          <a:p>
            <a:r>
              <a:rPr lang="en-US" altLang="en-US" sz="1350" dirty="0" err="1">
                <a:solidFill>
                  <a:prstClr val="black"/>
                </a:solidFill>
              </a:rPr>
              <a:t>Wobus</a:t>
            </a:r>
            <a:r>
              <a:rPr lang="en-US" altLang="en-US" sz="1350" dirty="0">
                <a:solidFill>
                  <a:prstClr val="black"/>
                </a:solidFill>
              </a:rPr>
              <a:t>, A.M. et al. (2005)</a:t>
            </a:r>
          </a:p>
        </p:txBody>
      </p:sp>
    </p:spTree>
    <p:extLst>
      <p:ext uri="{BB962C8B-B14F-4D97-AF65-F5344CB8AC3E}">
        <p14:creationId xmlns:p14="http://schemas.microsoft.com/office/powerpoint/2010/main" val="3718826388"/>
      </p:ext>
    </p:extLst>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9040" y="2110647"/>
            <a:ext cx="2636669" cy="2957861"/>
          </a:xfrm>
          <a:prstGeom prst="rect">
            <a:avLst/>
          </a:prstGeom>
        </p:spPr>
        <p:txBody>
          <a:bodyPr wrap="square">
            <a:spAutoFit/>
          </a:bodyPr>
          <a:lstStyle/>
          <a:p>
            <a:pPr marL="214313" indent="-214313">
              <a:lnSpc>
                <a:spcPct val="150000"/>
              </a:lnSpc>
              <a:buFont typeface="Wingdings" panose="05000000000000000000" pitchFamily="2" charset="2"/>
              <a:buChar char="v"/>
            </a:pPr>
            <a:r>
              <a:rPr lang="tr-TR">
                <a:solidFill>
                  <a:prstClr val="black"/>
                </a:solidFill>
              </a:rPr>
              <a:t>Pluripotent stem cells</a:t>
            </a:r>
          </a:p>
          <a:p>
            <a:pPr marL="214313" indent="-214313">
              <a:lnSpc>
                <a:spcPct val="150000"/>
              </a:lnSpc>
              <a:buFont typeface="Wingdings" panose="05000000000000000000" pitchFamily="2" charset="2"/>
              <a:buChar char="v"/>
            </a:pPr>
            <a:r>
              <a:rPr lang="tr-TR">
                <a:solidFill>
                  <a:prstClr val="black"/>
                </a:solidFill>
              </a:rPr>
              <a:t>Can differentiate into three main tissue: ectoderm, mesoderm and endoderm</a:t>
            </a:r>
          </a:p>
          <a:p>
            <a:pPr marL="214313" indent="-214313">
              <a:lnSpc>
                <a:spcPct val="150000"/>
              </a:lnSpc>
              <a:buFont typeface="Wingdings" panose="05000000000000000000" pitchFamily="2" charset="2"/>
              <a:buChar char="v"/>
            </a:pPr>
            <a:r>
              <a:rPr lang="tr-TR">
                <a:solidFill>
                  <a:prstClr val="black"/>
                </a:solidFill>
              </a:rPr>
              <a:t>Can form more than 200 types of cells</a:t>
            </a:r>
            <a:endParaRPr lang="tr-TR" dirty="0">
              <a:solidFill>
                <a:prstClr val="black"/>
              </a:solidFill>
            </a:endParaRPr>
          </a:p>
        </p:txBody>
      </p:sp>
      <p:sp>
        <p:nvSpPr>
          <p:cNvPr id="3" name="Metin kutusu 2"/>
          <p:cNvSpPr txBox="1"/>
          <p:nvPr/>
        </p:nvSpPr>
        <p:spPr>
          <a:xfrm>
            <a:off x="1619931" y="784596"/>
            <a:ext cx="7204229" cy="461665"/>
          </a:xfrm>
          <a:prstGeom prst="rect">
            <a:avLst/>
          </a:prstGeom>
          <a:noFill/>
        </p:spPr>
        <p:txBody>
          <a:bodyPr wrap="square" rtlCol="0">
            <a:spAutoFit/>
          </a:bodyPr>
          <a:lstStyle/>
          <a:p>
            <a:r>
              <a:rPr lang="tr-TR" sz="2400" b="1">
                <a:solidFill>
                  <a:srgbClr val="7030A0"/>
                </a:solidFill>
              </a:rPr>
              <a:t>Why are Embryonic Stem Cells So Special?</a:t>
            </a:r>
            <a:endParaRPr lang="en-US" sz="2400" b="1" dirty="0">
              <a:solidFill>
                <a:srgbClr val="7030A0"/>
              </a:solidFill>
            </a:endParaRPr>
          </a:p>
        </p:txBody>
      </p:sp>
      <p:pic>
        <p:nvPicPr>
          <p:cNvPr id="4" name="Picture 5" descr="Differentiation of Human Tiss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748" y="2228279"/>
            <a:ext cx="5326601" cy="370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936326"/>
      </p:ext>
    </p:extLst>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7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7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Title 1"/>
          <p:cNvSpPr>
            <a:spLocks noGrp="1"/>
          </p:cNvSpPr>
          <p:nvPr>
            <p:ph type="title"/>
          </p:nvPr>
        </p:nvSpPr>
        <p:spPr>
          <a:xfrm>
            <a:off x="884419" y="826680"/>
            <a:ext cx="7375161" cy="1325563"/>
          </a:xfrm>
        </p:spPr>
        <p:txBody>
          <a:bodyPr>
            <a:normAutofit/>
          </a:bodyPr>
          <a:lstStyle/>
          <a:p>
            <a:pPr algn="ctr" eaLnBrk="1" hangingPunct="1"/>
            <a:r>
              <a:rPr lang="en-US" altLang="en-US" sz="3500">
                <a:solidFill>
                  <a:srgbClr val="FFFFFF"/>
                </a:solidFill>
              </a:rPr>
              <a:t>Adult Stem Cells</a:t>
            </a:r>
          </a:p>
        </p:txBody>
      </p:sp>
      <p:sp>
        <p:nvSpPr>
          <p:cNvPr id="3075" name="Content Placeholder 2"/>
          <p:cNvSpPr>
            <a:spLocks noGrp="1"/>
          </p:cNvSpPr>
          <p:nvPr>
            <p:ph idx="1"/>
          </p:nvPr>
        </p:nvSpPr>
        <p:spPr>
          <a:xfrm>
            <a:off x="884419" y="2978923"/>
            <a:ext cx="7375161" cy="2693976"/>
          </a:xfrm>
        </p:spPr>
        <p:txBody>
          <a:bodyPr>
            <a:noAutofit/>
          </a:bodyPr>
          <a:lstStyle/>
          <a:p>
            <a:pPr eaLnBrk="1" hangingPunct="1"/>
            <a:r>
              <a:rPr lang="en-US" altLang="en-US" sz="2400" dirty="0">
                <a:solidFill>
                  <a:srgbClr val="000000"/>
                </a:solidFill>
              </a:rPr>
              <a:t>An adult stem cell is an </a:t>
            </a:r>
            <a:r>
              <a:rPr lang="en-US" altLang="en-US" sz="2400" b="1" dirty="0">
                <a:solidFill>
                  <a:srgbClr val="000000"/>
                </a:solidFill>
              </a:rPr>
              <a:t>undifferentiated</a:t>
            </a:r>
            <a:r>
              <a:rPr lang="en-US" altLang="en-US" sz="2400" dirty="0">
                <a:solidFill>
                  <a:srgbClr val="000000"/>
                </a:solidFill>
              </a:rPr>
              <a:t> (or partially-differentiated) cell found </a:t>
            </a:r>
            <a:r>
              <a:rPr lang="en-US" altLang="en-US" sz="2400" b="1" u="sng" dirty="0">
                <a:solidFill>
                  <a:srgbClr val="7030A0"/>
                </a:solidFill>
              </a:rPr>
              <a:t>in tissues and organs</a:t>
            </a:r>
          </a:p>
          <a:p>
            <a:pPr eaLnBrk="1" hangingPunct="1"/>
            <a:r>
              <a:rPr lang="en-US" altLang="en-US" sz="2400" dirty="0">
                <a:solidFill>
                  <a:srgbClr val="000000"/>
                </a:solidFill>
              </a:rPr>
              <a:t>They can </a:t>
            </a:r>
            <a:r>
              <a:rPr lang="en-US" altLang="en-US" sz="2400" b="1" dirty="0">
                <a:solidFill>
                  <a:srgbClr val="000000"/>
                </a:solidFill>
              </a:rPr>
              <a:t>self-renew</a:t>
            </a:r>
            <a:r>
              <a:rPr lang="en-US" altLang="en-US" sz="2400" dirty="0">
                <a:solidFill>
                  <a:srgbClr val="000000"/>
                </a:solidFill>
              </a:rPr>
              <a:t> and </a:t>
            </a:r>
            <a:r>
              <a:rPr lang="en-US" altLang="en-US" sz="2400" b="1" dirty="0">
                <a:solidFill>
                  <a:srgbClr val="000000"/>
                </a:solidFill>
              </a:rPr>
              <a:t>differentiate</a:t>
            </a:r>
            <a:r>
              <a:rPr lang="en-US" altLang="en-US" sz="2400" dirty="0">
                <a:solidFill>
                  <a:srgbClr val="000000"/>
                </a:solidFill>
              </a:rPr>
              <a:t> to become most or all of the </a:t>
            </a:r>
            <a:r>
              <a:rPr lang="en-US" altLang="en-US" sz="2400" b="1" dirty="0">
                <a:solidFill>
                  <a:srgbClr val="000000"/>
                </a:solidFill>
              </a:rPr>
              <a:t>specialized</a:t>
            </a:r>
            <a:r>
              <a:rPr lang="en-US" altLang="en-US" sz="2400" dirty="0">
                <a:solidFill>
                  <a:srgbClr val="000000"/>
                </a:solidFill>
              </a:rPr>
              <a:t> cell types within their specific tissue lineage.</a:t>
            </a:r>
          </a:p>
          <a:p>
            <a:pPr eaLnBrk="1" hangingPunct="1"/>
            <a:r>
              <a:rPr lang="en-US" altLang="en-US" sz="2400" dirty="0">
                <a:solidFill>
                  <a:srgbClr val="000000"/>
                </a:solidFill>
              </a:rPr>
              <a:t>Adult stem cells </a:t>
            </a:r>
          </a:p>
          <a:p>
            <a:pPr lvl="1" eaLnBrk="1" hangingPunct="1"/>
            <a:r>
              <a:rPr lang="en-US" altLang="en-US" dirty="0">
                <a:solidFill>
                  <a:srgbClr val="000000"/>
                </a:solidFill>
              </a:rPr>
              <a:t>Maintain cell populations</a:t>
            </a:r>
          </a:p>
          <a:p>
            <a:pPr lvl="1" eaLnBrk="1" hangingPunct="1"/>
            <a:r>
              <a:rPr lang="en-US" altLang="en-US" dirty="0">
                <a:solidFill>
                  <a:srgbClr val="000000"/>
                </a:solidFill>
              </a:rPr>
              <a:t>Help you heal </a:t>
            </a:r>
          </a:p>
          <a:p>
            <a:pPr lvl="1" eaLnBrk="1" hangingPunct="1"/>
            <a:r>
              <a:rPr lang="en-US" altLang="en-US" dirty="0">
                <a:solidFill>
                  <a:srgbClr val="000000"/>
                </a:solidFill>
              </a:rPr>
              <a:t>Play a role in aging</a:t>
            </a:r>
          </a:p>
        </p:txBody>
      </p:sp>
    </p:spTree>
    <p:extLst>
      <p:ext uri="{BB962C8B-B14F-4D97-AF65-F5344CB8AC3E}">
        <p14:creationId xmlns:p14="http://schemas.microsoft.com/office/powerpoint/2010/main" val="3986023758"/>
      </p:ext>
    </p:extLst>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3"/>
          <p:cNvSpPr txBox="1">
            <a:spLocks noChangeArrowheads="1"/>
          </p:cNvSpPr>
          <p:nvPr/>
        </p:nvSpPr>
        <p:spPr bwMode="auto">
          <a:xfrm>
            <a:off x="2645192" y="742951"/>
            <a:ext cx="382027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000" b="1"/>
              <a:t>Tissue stem cells:</a:t>
            </a:r>
          </a:p>
          <a:p>
            <a:pPr algn="ctr" eaLnBrk="1" hangingPunct="1"/>
            <a:r>
              <a:rPr lang="en-US" altLang="en-US" sz="3000" b="1">
                <a:solidFill>
                  <a:srgbClr val="31859C"/>
                </a:solidFill>
              </a:rPr>
              <a:t>Where we find them</a:t>
            </a:r>
          </a:p>
        </p:txBody>
      </p:sp>
      <p:sp>
        <p:nvSpPr>
          <p:cNvPr id="49175" name="TextBox 9"/>
          <p:cNvSpPr txBox="1">
            <a:spLocks noChangeArrowheads="1"/>
          </p:cNvSpPr>
          <p:nvPr/>
        </p:nvSpPr>
        <p:spPr bwMode="auto">
          <a:xfrm>
            <a:off x="2287192" y="4477942"/>
            <a:ext cx="81304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a:latin typeface="Calibri" panose="020F0502020204030204" pitchFamily="34" charset="0"/>
              </a:rPr>
              <a:t>muscles</a:t>
            </a:r>
          </a:p>
        </p:txBody>
      </p:sp>
      <p:sp>
        <p:nvSpPr>
          <p:cNvPr id="49176" name="TextBox 11"/>
          <p:cNvSpPr txBox="1">
            <a:spLocks noChangeArrowheads="1"/>
          </p:cNvSpPr>
          <p:nvPr/>
        </p:nvSpPr>
        <p:spPr bwMode="auto">
          <a:xfrm>
            <a:off x="3080148" y="2628901"/>
            <a:ext cx="4940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a:latin typeface="Calibri" panose="020F0502020204030204" pitchFamily="34" charset="0"/>
              </a:rPr>
              <a:t>skin</a:t>
            </a:r>
          </a:p>
        </p:txBody>
      </p:sp>
      <p:grpSp>
        <p:nvGrpSpPr>
          <p:cNvPr id="2" name="Group 27"/>
          <p:cNvGrpSpPr>
            <a:grpSpLocks/>
          </p:cNvGrpSpPr>
          <p:nvPr/>
        </p:nvGrpSpPr>
        <p:grpSpPr bwMode="auto">
          <a:xfrm>
            <a:off x="2158603" y="1907381"/>
            <a:ext cx="2299097" cy="323165"/>
            <a:chOff x="1353532" y="1400219"/>
            <a:chExt cx="3066068" cy="430304"/>
          </a:xfrm>
        </p:grpSpPr>
        <p:sp>
          <p:nvSpPr>
            <p:cNvPr id="54294" name="TextBox 10"/>
            <p:cNvSpPr txBox="1">
              <a:spLocks noChangeArrowheads="1"/>
            </p:cNvSpPr>
            <p:nvPr/>
          </p:nvSpPr>
          <p:spPr bwMode="auto">
            <a:xfrm>
              <a:off x="1353532" y="1400219"/>
              <a:ext cx="2106976" cy="43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a:latin typeface="Calibri" panose="020F0502020204030204" pitchFamily="34" charset="0"/>
                </a:rPr>
                <a:t>surface of the eye</a:t>
              </a:r>
            </a:p>
          </p:txBody>
        </p:sp>
        <p:cxnSp>
          <p:nvCxnSpPr>
            <p:cNvPr id="15" name="Straight Arrow Connector 14"/>
            <p:cNvCxnSpPr/>
            <p:nvPr/>
          </p:nvCxnSpPr>
          <p:spPr>
            <a:xfrm>
              <a:off x="3414514" y="1599974"/>
              <a:ext cx="1005086" cy="76097"/>
            </a:xfrm>
            <a:prstGeom prst="straightConnector1">
              <a:avLst/>
            </a:prstGeom>
            <a:ln w="0" cap="flat" cmpd="sng" algn="ctr">
              <a:solidFill>
                <a:schemeClr val="tx1"/>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3" name="Group 28"/>
          <p:cNvGrpSpPr>
            <a:grpSpLocks/>
          </p:cNvGrpSpPr>
          <p:nvPr/>
        </p:nvGrpSpPr>
        <p:grpSpPr bwMode="auto">
          <a:xfrm>
            <a:off x="4800601" y="1943099"/>
            <a:ext cx="1490191" cy="323165"/>
            <a:chOff x="4876820" y="1447802"/>
            <a:chExt cx="1986768" cy="430304"/>
          </a:xfrm>
        </p:grpSpPr>
        <p:sp>
          <p:nvSpPr>
            <p:cNvPr id="54292" name="TextBox 5"/>
            <p:cNvSpPr txBox="1">
              <a:spLocks noChangeArrowheads="1"/>
            </p:cNvSpPr>
            <p:nvPr/>
          </p:nvSpPr>
          <p:spPr bwMode="auto">
            <a:xfrm>
              <a:off x="6024278" y="1447802"/>
              <a:ext cx="839310" cy="43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dirty="0">
                  <a:latin typeface="Calibri" panose="020F0502020204030204" pitchFamily="34" charset="0"/>
                </a:rPr>
                <a:t> brain</a:t>
              </a:r>
            </a:p>
          </p:txBody>
        </p:sp>
        <p:cxnSp>
          <p:nvCxnSpPr>
            <p:cNvPr id="16" name="Straight Arrow Connector 15"/>
            <p:cNvCxnSpPr>
              <a:stCxn id="54292" idx="1"/>
            </p:cNvCxnSpPr>
            <p:nvPr/>
          </p:nvCxnSpPr>
          <p:spPr>
            <a:xfrm flipH="1" flipV="1">
              <a:off x="4876820" y="1599999"/>
              <a:ext cx="1147458" cy="62956"/>
            </a:xfrm>
            <a:prstGeom prst="straightConnector1">
              <a:avLst/>
            </a:prstGeom>
            <a:ln w="0" cap="flat" cmpd="sng" algn="ctr">
              <a:solidFill>
                <a:schemeClr val="tx1"/>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4" name="Group 29"/>
          <p:cNvGrpSpPr>
            <a:grpSpLocks/>
          </p:cNvGrpSpPr>
          <p:nvPr/>
        </p:nvGrpSpPr>
        <p:grpSpPr bwMode="auto">
          <a:xfrm>
            <a:off x="4800600" y="2628900"/>
            <a:ext cx="1818466" cy="323165"/>
            <a:chOff x="4876800" y="2362203"/>
            <a:chExt cx="2424162" cy="430304"/>
          </a:xfrm>
        </p:grpSpPr>
        <p:sp>
          <p:nvSpPr>
            <p:cNvPr id="54290" name="TextBox 13"/>
            <p:cNvSpPr txBox="1">
              <a:spLocks noChangeArrowheads="1"/>
            </p:cNvSpPr>
            <p:nvPr/>
          </p:nvSpPr>
          <p:spPr bwMode="auto">
            <a:xfrm>
              <a:off x="6400801" y="2362203"/>
              <a:ext cx="900161" cy="43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a:latin typeface="Calibri" panose="020F0502020204030204" pitchFamily="34" charset="0"/>
                </a:rPr>
                <a:t>breast</a:t>
              </a:r>
            </a:p>
          </p:txBody>
        </p:sp>
        <p:cxnSp>
          <p:nvCxnSpPr>
            <p:cNvPr id="19" name="Straight Arrow Connector 18"/>
            <p:cNvCxnSpPr/>
            <p:nvPr/>
          </p:nvCxnSpPr>
          <p:spPr>
            <a:xfrm rot="10800000" flipV="1">
              <a:off x="4876800" y="2547690"/>
              <a:ext cx="1464986" cy="183901"/>
            </a:xfrm>
            <a:prstGeom prst="straightConnector1">
              <a:avLst/>
            </a:prstGeom>
            <a:ln w="0" cap="flat" cmpd="sng" algn="ctr">
              <a:solidFill>
                <a:schemeClr val="tx1"/>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5" name="Group 30"/>
          <p:cNvGrpSpPr>
            <a:grpSpLocks/>
          </p:cNvGrpSpPr>
          <p:nvPr/>
        </p:nvGrpSpPr>
        <p:grpSpPr bwMode="auto">
          <a:xfrm>
            <a:off x="4629149" y="3405189"/>
            <a:ext cx="2651563" cy="323165"/>
            <a:chOff x="4648200" y="3396733"/>
            <a:chExt cx="3535898" cy="432158"/>
          </a:xfrm>
        </p:grpSpPr>
        <p:sp>
          <p:nvSpPr>
            <p:cNvPr id="54288" name="TextBox 8"/>
            <p:cNvSpPr txBox="1">
              <a:spLocks noChangeArrowheads="1"/>
            </p:cNvSpPr>
            <p:nvPr/>
          </p:nvSpPr>
          <p:spPr bwMode="auto">
            <a:xfrm>
              <a:off x="6375579" y="3396733"/>
              <a:ext cx="1808519" cy="43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a:latin typeface="Calibri" panose="020F0502020204030204" pitchFamily="34" charset="0"/>
                </a:rPr>
                <a:t>intestines (gut)</a:t>
              </a:r>
            </a:p>
          </p:txBody>
        </p:sp>
        <p:cxnSp>
          <p:nvCxnSpPr>
            <p:cNvPr id="21" name="Straight Arrow Connector 20"/>
            <p:cNvCxnSpPr/>
            <p:nvPr/>
          </p:nvCxnSpPr>
          <p:spPr>
            <a:xfrm rot="10800000">
              <a:off x="4648200" y="3613270"/>
              <a:ext cx="1694093" cy="1593"/>
            </a:xfrm>
            <a:prstGeom prst="straightConnector1">
              <a:avLst/>
            </a:prstGeom>
            <a:ln w="0" cap="flat" cmpd="sng" algn="ctr">
              <a:solidFill>
                <a:schemeClr val="tx1"/>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6" name="Group 31"/>
          <p:cNvGrpSpPr>
            <a:grpSpLocks/>
          </p:cNvGrpSpPr>
          <p:nvPr/>
        </p:nvGrpSpPr>
        <p:grpSpPr bwMode="auto">
          <a:xfrm>
            <a:off x="4800602" y="4258869"/>
            <a:ext cx="1527733" cy="323165"/>
            <a:chOff x="4876801" y="4535269"/>
            <a:chExt cx="2037143" cy="431097"/>
          </a:xfrm>
        </p:grpSpPr>
        <p:sp>
          <p:nvSpPr>
            <p:cNvPr id="54286" name="TextBox 6"/>
            <p:cNvSpPr txBox="1">
              <a:spLocks noChangeArrowheads="1"/>
            </p:cNvSpPr>
            <p:nvPr/>
          </p:nvSpPr>
          <p:spPr bwMode="auto">
            <a:xfrm>
              <a:off x="5257800" y="4535269"/>
              <a:ext cx="1656144" cy="43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a:latin typeface="Calibri" panose="020F0502020204030204" pitchFamily="34" charset="0"/>
                </a:rPr>
                <a:t>bone marrow</a:t>
              </a:r>
            </a:p>
          </p:txBody>
        </p:sp>
        <p:cxnSp>
          <p:nvCxnSpPr>
            <p:cNvPr id="23" name="Straight Arrow Connector 22"/>
            <p:cNvCxnSpPr/>
            <p:nvPr/>
          </p:nvCxnSpPr>
          <p:spPr>
            <a:xfrm rot="10800000">
              <a:off x="4876801" y="4535269"/>
              <a:ext cx="390557" cy="190593"/>
            </a:xfrm>
            <a:prstGeom prst="straightConnector1">
              <a:avLst/>
            </a:prstGeom>
            <a:ln w="0" cap="flat" cmpd="sng" algn="ctr">
              <a:solidFill>
                <a:schemeClr val="tx1"/>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7" name="Group 32"/>
          <p:cNvGrpSpPr>
            <a:grpSpLocks/>
          </p:cNvGrpSpPr>
          <p:nvPr/>
        </p:nvGrpSpPr>
        <p:grpSpPr bwMode="auto">
          <a:xfrm>
            <a:off x="1894286" y="3492103"/>
            <a:ext cx="2677715" cy="508397"/>
            <a:chOff x="1001220" y="3513339"/>
            <a:chExt cx="3570780" cy="677662"/>
          </a:xfrm>
        </p:grpSpPr>
        <p:sp>
          <p:nvSpPr>
            <p:cNvPr id="54284" name="TextBox 7"/>
            <p:cNvSpPr txBox="1">
              <a:spLocks noChangeArrowheads="1"/>
            </p:cNvSpPr>
            <p:nvPr/>
          </p:nvSpPr>
          <p:spPr bwMode="auto">
            <a:xfrm>
              <a:off x="1001220" y="3513339"/>
              <a:ext cx="1097804" cy="43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500">
                  <a:latin typeface="Calibri" panose="020F0502020204030204" pitchFamily="34" charset="0"/>
                </a:rPr>
                <a:t>testicles</a:t>
              </a:r>
            </a:p>
          </p:txBody>
        </p:sp>
        <p:cxnSp>
          <p:nvCxnSpPr>
            <p:cNvPr id="25" name="Straight Arrow Connector 24"/>
            <p:cNvCxnSpPr/>
            <p:nvPr/>
          </p:nvCxnSpPr>
          <p:spPr>
            <a:xfrm>
              <a:off x="2133263" y="3799005"/>
              <a:ext cx="2438737" cy="391996"/>
            </a:xfrm>
            <a:prstGeom prst="straightConnector1">
              <a:avLst/>
            </a:prstGeom>
            <a:ln w="0" cap="flat" cmpd="sng" algn="ctr">
              <a:solidFill>
                <a:schemeClr val="tx1"/>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pic>
        <p:nvPicPr>
          <p:cNvPr id="8" name="Group 2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306" y="1835944"/>
            <a:ext cx="1820466" cy="420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861797"/>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5" grpId="0"/>
      <p:bldP spid="4917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Graphic depicting steps in hematopoietic and stromal stem cell different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545" y="1729848"/>
            <a:ext cx="7280910" cy="440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9" name="Text Box 5"/>
          <p:cNvSpPr txBox="1">
            <a:spLocks noChangeArrowheads="1"/>
          </p:cNvSpPr>
          <p:nvPr/>
        </p:nvSpPr>
        <p:spPr bwMode="auto">
          <a:xfrm>
            <a:off x="2999550" y="722948"/>
            <a:ext cx="3144900" cy="646331"/>
          </a:xfrm>
          <a:prstGeom prst="rect">
            <a:avLst/>
          </a:prstGeom>
          <a:noFill/>
          <a:ln w="9525">
            <a:noFill/>
            <a:miter lim="800000"/>
            <a:headEnd/>
            <a:tailEnd/>
          </a:ln>
          <a:effectLst/>
        </p:spPr>
        <p:txBody>
          <a:bodyPr wrap="none">
            <a:spAutoFit/>
          </a:bodyPr>
          <a:lstStyle/>
          <a:p>
            <a:pPr>
              <a:defRPr/>
            </a:pPr>
            <a:r>
              <a:rPr lang="en-US" sz="3600" dirty="0">
                <a:effectLst>
                  <a:outerShdw blurRad="38100" dist="38100" dir="2700000" algn="tl">
                    <a:srgbClr val="000000"/>
                  </a:outerShdw>
                </a:effectLst>
              </a:rPr>
              <a:t>Adult stem cells</a:t>
            </a:r>
          </a:p>
        </p:txBody>
      </p:sp>
    </p:spTree>
    <p:extLst>
      <p:ext uri="{BB962C8B-B14F-4D97-AF65-F5344CB8AC3E}">
        <p14:creationId xmlns:p14="http://schemas.microsoft.com/office/powerpoint/2010/main" val="1232154857"/>
      </p:ext>
    </p:extLst>
  </p:cSld>
  <p:clrMapOvr>
    <a:masterClrMapping/>
  </p:clrMapOvr>
  <p:transition>
    <p:pull dir="l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5" name="Rectangle 7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1E4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 name="Metin kutusu 2">
            <a:extLst>
              <a:ext uri="{FF2B5EF4-FFF2-40B4-BE49-F238E27FC236}">
                <a16:creationId xmlns:a16="http://schemas.microsoft.com/office/drawing/2014/main" id="{78AA3AFD-E32D-A742-9197-FA686450C291}"/>
              </a:ext>
            </a:extLst>
          </p:cNvPr>
          <p:cNvSpPr txBox="1"/>
          <p:nvPr/>
        </p:nvSpPr>
        <p:spPr>
          <a:xfrm>
            <a:off x="350988" y="2269820"/>
            <a:ext cx="2318360" cy="231836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1950" kern="1200">
                <a:solidFill>
                  <a:srgbClr val="FFFFFF"/>
                </a:solidFill>
                <a:latin typeface="+mj-lt"/>
                <a:ea typeface="+mj-ea"/>
                <a:cs typeface="+mj-cs"/>
              </a:rPr>
              <a:t>What is a Stem Cell?</a:t>
            </a:r>
          </a:p>
        </p:txBody>
      </p:sp>
      <p:pic>
        <p:nvPicPr>
          <p:cNvPr id="2050" name="Picture 2" descr="https://www.caricord.com/images/image.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29016" y="599103"/>
            <a:ext cx="5040294" cy="2829897"/>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694595" y="3658708"/>
            <a:ext cx="5909135" cy="1858944"/>
          </a:xfrm>
          <a:prstGeom prst="rect">
            <a:avLst/>
          </a:prstGeom>
        </p:spPr>
        <p:txBody>
          <a:bodyPr vert="horz" lIns="91440" tIns="45720" rIns="91440" bIns="45720" rtlCol="0">
            <a:noAutofit/>
          </a:bodyPr>
          <a:lstStyle/>
          <a:p>
            <a:pPr marL="445293" indent="-228600" algn="just">
              <a:lnSpc>
                <a:spcPct val="90000"/>
              </a:lnSpc>
              <a:spcAft>
                <a:spcPts val="600"/>
              </a:spcAft>
              <a:buFont typeface="Arial" panose="020B0604020202020204" pitchFamily="34" charset="0"/>
              <a:buChar char="•"/>
            </a:pPr>
            <a:r>
              <a:rPr lang="en-US" altLang="tr-TR" sz="2000" b="1" dirty="0">
                <a:solidFill>
                  <a:schemeClr val="accent1">
                    <a:lumMod val="75000"/>
                  </a:schemeClr>
                </a:solidFill>
              </a:rPr>
              <a:t>They have not any function and are not yet specialized.</a:t>
            </a:r>
          </a:p>
          <a:p>
            <a:pPr marL="488156" indent="-228600" algn="just">
              <a:lnSpc>
                <a:spcPct val="90000"/>
              </a:lnSpc>
              <a:spcAft>
                <a:spcPts val="600"/>
              </a:spcAft>
              <a:buFont typeface="Arial" panose="020B0604020202020204" pitchFamily="34" charset="0"/>
              <a:buChar char="•"/>
            </a:pPr>
            <a:r>
              <a:rPr lang="en-US" altLang="tr-TR" sz="2000" b="1" dirty="0">
                <a:solidFill>
                  <a:schemeClr val="accent1">
                    <a:lumMod val="75000"/>
                  </a:schemeClr>
                </a:solidFill>
              </a:rPr>
              <a:t>They can differentiate into more than one cell type</a:t>
            </a:r>
          </a:p>
          <a:p>
            <a:pPr marL="488156" indent="-228600" algn="just">
              <a:lnSpc>
                <a:spcPct val="90000"/>
              </a:lnSpc>
              <a:spcAft>
                <a:spcPts val="600"/>
              </a:spcAft>
              <a:buFont typeface="Arial" panose="020B0604020202020204" pitchFamily="34" charset="0"/>
              <a:buChar char="•"/>
            </a:pPr>
            <a:r>
              <a:rPr lang="en-US" altLang="tr-TR" sz="2000" b="1" dirty="0">
                <a:solidFill>
                  <a:schemeClr val="accent1">
                    <a:lumMod val="75000"/>
                  </a:schemeClr>
                </a:solidFill>
              </a:rPr>
              <a:t>Stem cells have ability to divide for indefinite periods</a:t>
            </a:r>
          </a:p>
          <a:p>
            <a:pPr marL="488156" indent="-228600" algn="just">
              <a:lnSpc>
                <a:spcPct val="90000"/>
              </a:lnSpc>
              <a:spcAft>
                <a:spcPts val="600"/>
              </a:spcAft>
              <a:buFont typeface="Arial" panose="020B0604020202020204" pitchFamily="34" charset="0"/>
              <a:buChar char="•"/>
            </a:pPr>
            <a:r>
              <a:rPr lang="en-US" altLang="tr-TR" sz="2000" b="1" dirty="0">
                <a:solidFill>
                  <a:schemeClr val="accent1">
                    <a:lumMod val="75000"/>
                  </a:schemeClr>
                </a:solidFill>
              </a:rPr>
              <a:t>They should differentiate into appropriate cell types when transplanted to damaged recipients</a:t>
            </a:r>
          </a:p>
        </p:txBody>
      </p:sp>
    </p:spTree>
    <p:extLst>
      <p:ext uri="{BB962C8B-B14F-4D97-AF65-F5344CB8AC3E}">
        <p14:creationId xmlns:p14="http://schemas.microsoft.com/office/powerpoint/2010/main" val="666604958"/>
      </p:ext>
    </p:extLst>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2" name="Picture 4" descr="Graphic depicting plasticity of adult stem cell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2935" y="506306"/>
            <a:ext cx="7898130" cy="6015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165691"/>
      </p:ext>
    </p:extLst>
  </p:cSld>
  <p:clrMapOvr>
    <a:masterClrMapping/>
  </p:clrMapOvr>
  <p:transition>
    <p:wipe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93032"/>
            <a:ext cx="6858000" cy="460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6 Metin kutusu"/>
          <p:cNvSpPr txBox="1">
            <a:spLocks noChangeArrowheads="1"/>
          </p:cNvSpPr>
          <p:nvPr/>
        </p:nvSpPr>
        <p:spPr bwMode="auto">
          <a:xfrm>
            <a:off x="2643188" y="857250"/>
            <a:ext cx="431522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tr-TR" sz="2250" b="1">
                <a:latin typeface="Times New Roman" panose="02020603050405020304" pitchFamily="18" charset="0"/>
                <a:cs typeface="Times New Roman" panose="02020603050405020304" pitchFamily="18" charset="0"/>
              </a:rPr>
              <a:t>Stem cell locations in hair follicle</a:t>
            </a:r>
            <a:r>
              <a:rPr lang="tr-TR" altLang="tr-TR" sz="2250" b="1">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04740432"/>
      </p:ext>
    </p:extLst>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168" y="902970"/>
            <a:ext cx="7777452" cy="536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723306548"/>
      </p:ext>
    </p:extLst>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8FC5C5-B1B2-4543-B13E-4B5BAF0A2BD0}"/>
              </a:ext>
            </a:extLst>
          </p:cNvPr>
          <p:cNvPicPr>
            <a:picLocks noChangeAspect="1"/>
          </p:cNvPicPr>
          <p:nvPr/>
        </p:nvPicPr>
        <p:blipFill>
          <a:blip r:embed="rId2"/>
          <a:stretch>
            <a:fillRect/>
          </a:stretch>
        </p:blipFill>
        <p:spPr>
          <a:xfrm>
            <a:off x="642782" y="1444435"/>
            <a:ext cx="7679531" cy="4034511"/>
          </a:xfrm>
          <a:prstGeom prst="rect">
            <a:avLst/>
          </a:prstGeom>
        </p:spPr>
      </p:pic>
    </p:spTree>
    <p:extLst>
      <p:ext uri="{BB962C8B-B14F-4D97-AF65-F5344CB8AC3E}">
        <p14:creationId xmlns:p14="http://schemas.microsoft.com/office/powerpoint/2010/main" val="591281989"/>
      </p:ext>
    </p:extLst>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614488" y="646985"/>
            <a:ext cx="6172200" cy="375047"/>
          </a:xfrm>
        </p:spPr>
        <p:txBody>
          <a:bodyPr>
            <a:noAutofit/>
          </a:bodyPr>
          <a:lstStyle/>
          <a:p>
            <a:pPr algn="ctr"/>
            <a:r>
              <a:rPr lang="en-US" altLang="tr-TR" sz="3200" b="1" dirty="0">
                <a:solidFill>
                  <a:srgbClr val="7030A0"/>
                </a:solidFill>
                <a:effectLst>
                  <a:outerShdw blurRad="38100" dist="38100" dir="2700000" algn="tl">
                    <a:srgbClr val="000000">
                      <a:alpha val="43137"/>
                    </a:srgbClr>
                  </a:outerShdw>
                </a:effectLst>
              </a:rPr>
              <a:t>Tissue Engineering</a:t>
            </a:r>
          </a:p>
        </p:txBody>
      </p:sp>
      <p:sp>
        <p:nvSpPr>
          <p:cNvPr id="47107" name="Rectangle 2"/>
          <p:cNvSpPr>
            <a:spLocks noChangeArrowheads="1"/>
          </p:cNvSpPr>
          <p:nvPr/>
        </p:nvSpPr>
        <p:spPr bwMode="auto">
          <a:xfrm>
            <a:off x="5174458" y="6026349"/>
            <a:ext cx="30027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tr-TR" sz="600" dirty="0">
                <a:latin typeface="Calibri" panose="020F0502020204030204" pitchFamily="34" charset="0"/>
              </a:rPr>
              <a:t>Nanotechnology and Tissue Engineering: The Scaffold, CRC Press; 1 edition (June 16, 2008)</a:t>
            </a:r>
          </a:p>
        </p:txBody>
      </p:sp>
      <p:pic>
        <p:nvPicPr>
          <p:cNvPr id="47108" name="Picture 2" descr="C:\Documents and Settings\Hiloş\Desktop\Yeni Klasör\500px-Enews128專題-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575" y="1552694"/>
            <a:ext cx="7392025" cy="428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202335"/>
      </p:ext>
    </p:extLst>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48EE4EF-9E35-8B47-8BE8-FCA7AF3BAE8A}"/>
              </a:ext>
            </a:extLst>
          </p:cNvPr>
          <p:cNvPicPr>
            <a:picLocks noChangeAspect="1"/>
          </p:cNvPicPr>
          <p:nvPr/>
        </p:nvPicPr>
        <p:blipFill>
          <a:blip r:embed="rId2"/>
          <a:stretch>
            <a:fillRect/>
          </a:stretch>
        </p:blipFill>
        <p:spPr>
          <a:xfrm>
            <a:off x="482600" y="893573"/>
            <a:ext cx="8178799" cy="5070854"/>
          </a:xfrm>
          <a:prstGeom prst="rect">
            <a:avLst/>
          </a:prstGeom>
        </p:spPr>
      </p:pic>
    </p:spTree>
    <p:extLst>
      <p:ext uri="{BB962C8B-B14F-4D97-AF65-F5344CB8AC3E}">
        <p14:creationId xmlns:p14="http://schemas.microsoft.com/office/powerpoint/2010/main" val="4043322278"/>
      </p:ext>
    </p:extLst>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016C948-50A5-436E-AFB0-E0C2A4AFF711}"/>
              </a:ext>
            </a:extLst>
          </p:cNvPr>
          <p:cNvPicPr>
            <a:picLocks noChangeAspect="1"/>
          </p:cNvPicPr>
          <p:nvPr/>
        </p:nvPicPr>
        <p:blipFill>
          <a:blip r:embed="rId2"/>
          <a:stretch>
            <a:fillRect/>
          </a:stretch>
        </p:blipFill>
        <p:spPr>
          <a:xfrm>
            <a:off x="729885" y="643467"/>
            <a:ext cx="7684228" cy="5571066"/>
          </a:xfrm>
          <a:prstGeom prst="rect">
            <a:avLst/>
          </a:prstGeom>
        </p:spPr>
      </p:pic>
    </p:spTree>
    <p:extLst>
      <p:ext uri="{BB962C8B-B14F-4D97-AF65-F5344CB8AC3E}">
        <p14:creationId xmlns:p14="http://schemas.microsoft.com/office/powerpoint/2010/main" val="1240188869"/>
      </p:ext>
    </p:extLst>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3749756" y="708896"/>
            <a:ext cx="18004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tr-TR" sz="3600" b="1" dirty="0">
                <a:latin typeface="Times New Roman" panose="02020603050405020304" pitchFamily="18" charset="0"/>
              </a:rPr>
              <a:t>Scaffold</a:t>
            </a:r>
            <a:endParaRPr lang="it-IT" altLang="tr-TR" sz="3600" b="1" dirty="0">
              <a:latin typeface="Times New Roman" panose="02020603050405020304" pitchFamily="18" charset="0"/>
            </a:endParaRPr>
          </a:p>
        </p:txBody>
      </p:sp>
      <p:sp>
        <p:nvSpPr>
          <p:cNvPr id="48131" name="Rectangle 5"/>
          <p:cNvSpPr>
            <a:spLocks noChangeArrowheads="1"/>
          </p:cNvSpPr>
          <p:nvPr/>
        </p:nvSpPr>
        <p:spPr bwMode="auto">
          <a:xfrm>
            <a:off x="868680" y="1650389"/>
            <a:ext cx="4056936" cy="420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5000"/>
              </a:lnSpc>
              <a:buFontTx/>
              <a:buChar char="•"/>
            </a:pPr>
            <a:r>
              <a:rPr lang="it-IT" altLang="tr-TR" sz="2400" dirty="0">
                <a:latin typeface="Times New Roman" panose="02020603050405020304" pitchFamily="18" charset="0"/>
              </a:rPr>
              <a:t> </a:t>
            </a:r>
            <a:r>
              <a:rPr lang="it-IT" altLang="tr-TR" sz="2400" dirty="0" err="1">
                <a:latin typeface="Times New Roman" panose="02020603050405020304" pitchFamily="18" charset="0"/>
              </a:rPr>
              <a:t>Allow</a:t>
            </a:r>
            <a:r>
              <a:rPr lang="it-IT" altLang="tr-TR" sz="2400" dirty="0">
                <a:latin typeface="Times New Roman" panose="02020603050405020304" pitchFamily="18" charset="0"/>
              </a:rPr>
              <a:t> </a:t>
            </a:r>
            <a:r>
              <a:rPr lang="it-IT" altLang="tr-TR" sz="2400" dirty="0" err="1">
                <a:latin typeface="Times New Roman" panose="02020603050405020304" pitchFamily="18" charset="0"/>
              </a:rPr>
              <a:t>cell</a:t>
            </a:r>
            <a:r>
              <a:rPr lang="it-IT" altLang="tr-TR" sz="2400" dirty="0">
                <a:latin typeface="Times New Roman" panose="02020603050405020304" pitchFamily="18" charset="0"/>
              </a:rPr>
              <a:t> attachment and </a:t>
            </a:r>
            <a:r>
              <a:rPr lang="it-IT" altLang="tr-TR" sz="2400" dirty="0" err="1">
                <a:latin typeface="Times New Roman" panose="02020603050405020304" pitchFamily="18" charset="0"/>
              </a:rPr>
              <a:t>migration</a:t>
            </a:r>
            <a:r>
              <a:rPr lang="it-IT" altLang="tr-TR" sz="2400" dirty="0">
                <a:latin typeface="Times New Roman" panose="02020603050405020304" pitchFamily="18" charset="0"/>
              </a:rPr>
              <a:t> </a:t>
            </a:r>
          </a:p>
          <a:p>
            <a:pPr eaLnBrk="1" hangingPunct="1">
              <a:lnSpc>
                <a:spcPct val="125000"/>
              </a:lnSpc>
              <a:buFontTx/>
              <a:buChar char="•"/>
            </a:pPr>
            <a:r>
              <a:rPr lang="en-GB" altLang="tr-TR" sz="2400" dirty="0">
                <a:latin typeface="Times New Roman" panose="02020603050405020304" pitchFamily="18" charset="0"/>
              </a:rPr>
              <a:t> Deliver and retain cells and biochemical factors </a:t>
            </a:r>
            <a:endParaRPr lang="it-IT" altLang="tr-TR" sz="2400" dirty="0">
              <a:latin typeface="Times New Roman" panose="02020603050405020304" pitchFamily="18" charset="0"/>
            </a:endParaRPr>
          </a:p>
          <a:p>
            <a:pPr eaLnBrk="1" hangingPunct="1">
              <a:lnSpc>
                <a:spcPct val="125000"/>
              </a:lnSpc>
              <a:buFontTx/>
              <a:buChar char="•"/>
            </a:pPr>
            <a:r>
              <a:rPr lang="en-GB" altLang="tr-TR" sz="2400" dirty="0">
                <a:latin typeface="Times New Roman" panose="02020603050405020304" pitchFamily="18" charset="0"/>
              </a:rPr>
              <a:t> Enable diffusion of vital cell nutrients</a:t>
            </a:r>
            <a:endParaRPr lang="it-IT" altLang="tr-TR" sz="2400" dirty="0">
              <a:latin typeface="Times New Roman" panose="02020603050405020304" pitchFamily="18" charset="0"/>
            </a:endParaRPr>
          </a:p>
          <a:p>
            <a:pPr eaLnBrk="1" hangingPunct="1">
              <a:lnSpc>
                <a:spcPct val="125000"/>
              </a:lnSpc>
              <a:buFontTx/>
              <a:buChar char="•"/>
            </a:pPr>
            <a:r>
              <a:rPr lang="en-GB" altLang="tr-TR" sz="2400" dirty="0">
                <a:latin typeface="Times New Roman" panose="02020603050405020304" pitchFamily="18" charset="0"/>
              </a:rPr>
              <a:t> Exert certain mechanical and biological influences to modify cell behaviour </a:t>
            </a:r>
            <a:endParaRPr lang="it-IT" altLang="tr-TR" sz="2400" dirty="0">
              <a:latin typeface="Times New Roman" panose="02020603050405020304" pitchFamily="18" charset="0"/>
            </a:endParaRPr>
          </a:p>
        </p:txBody>
      </p:sp>
      <p:pic>
        <p:nvPicPr>
          <p:cNvPr id="48132" name="Immagine 14" descr="BADYLAK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2830" y="1982391"/>
            <a:ext cx="2575320" cy="35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073898"/>
      </p:ext>
    </p:extLst>
  </p:cSld>
  <p:clrMapOvr>
    <a:masterClrMapping/>
  </p:clrMapOvr>
  <p:transition>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242C9175-D984-4ED5-9B4E-960345C918CC}"/>
              </a:ext>
            </a:extLst>
          </p:cNvPr>
          <p:cNvSpPr>
            <a:spLocks noGrp="1" noChangeArrowheads="1"/>
          </p:cNvSpPr>
          <p:nvPr>
            <p:ph type="title"/>
          </p:nvPr>
        </p:nvSpPr>
        <p:spPr/>
        <p:txBody>
          <a:bodyPr/>
          <a:lstStyle/>
          <a:p>
            <a:r>
              <a:rPr lang="en-US" altLang="tr-TR"/>
              <a:t>What do we want in a scaffold?</a:t>
            </a:r>
          </a:p>
        </p:txBody>
      </p:sp>
      <p:sp>
        <p:nvSpPr>
          <p:cNvPr id="60419" name="Rectangle 3">
            <a:extLst>
              <a:ext uri="{FF2B5EF4-FFF2-40B4-BE49-F238E27FC236}">
                <a16:creationId xmlns:a16="http://schemas.microsoft.com/office/drawing/2014/main" id="{703EBAF8-D9ED-4147-9AB9-5942BFFB59EA}"/>
              </a:ext>
            </a:extLst>
          </p:cNvPr>
          <p:cNvSpPr>
            <a:spLocks noGrp="1" noChangeArrowheads="1"/>
          </p:cNvSpPr>
          <p:nvPr>
            <p:ph type="body" idx="1"/>
          </p:nvPr>
        </p:nvSpPr>
        <p:spPr>
          <a:xfrm>
            <a:off x="628650" y="1857077"/>
            <a:ext cx="7886700" cy="3263504"/>
          </a:xfrm>
        </p:spPr>
        <p:txBody>
          <a:bodyPr/>
          <a:lstStyle/>
          <a:p>
            <a:pPr marL="0" indent="0">
              <a:buNone/>
            </a:pPr>
            <a:r>
              <a:rPr lang="en-US" altLang="tr-TR" dirty="0"/>
              <a:t>1. Biocompatible</a:t>
            </a:r>
          </a:p>
          <a:p>
            <a:pPr marL="0" indent="0">
              <a:buNone/>
            </a:pPr>
            <a:r>
              <a:rPr lang="en-US" altLang="tr-TR" dirty="0"/>
              <a:t>2. Biodegradable</a:t>
            </a:r>
          </a:p>
          <a:p>
            <a:pPr marL="0" indent="0">
              <a:buNone/>
            </a:pPr>
            <a:r>
              <a:rPr lang="en-US" altLang="tr-TR" dirty="0"/>
              <a:t>3. Chemical and Mechanical Properties</a:t>
            </a:r>
          </a:p>
          <a:p>
            <a:pPr marL="0" indent="0">
              <a:buNone/>
            </a:pPr>
            <a:r>
              <a:rPr lang="en-US" altLang="tr-TR" dirty="0"/>
              <a:t>4. Proper architecture</a:t>
            </a:r>
            <a:endParaRPr lang="tr-TR" altLang="tr-TR" dirty="0"/>
          </a:p>
          <a:p>
            <a:pPr marL="0" indent="0">
              <a:buNone/>
            </a:pPr>
            <a:r>
              <a:rPr lang="tr-TR" altLang="tr-TR" dirty="0"/>
              <a:t>5. </a:t>
            </a:r>
            <a:r>
              <a:rPr lang="tr-TR" altLang="tr-TR" dirty="0" err="1"/>
              <a:t>Non-Toxicity</a:t>
            </a:r>
            <a:endParaRPr lang="tr-TR" altLang="tr-TR" dirty="0"/>
          </a:p>
          <a:p>
            <a:pPr marL="0" indent="0">
              <a:buNone/>
            </a:pPr>
            <a:r>
              <a:rPr lang="tr-TR" altLang="tr-TR" dirty="0"/>
              <a:t>6. </a:t>
            </a:r>
            <a:r>
              <a:rPr lang="tr-TR" altLang="tr-TR" dirty="0" err="1"/>
              <a:t>Porosity</a:t>
            </a:r>
            <a:endParaRPr lang="en-US" altLang="tr-TR" dirty="0"/>
          </a:p>
        </p:txBody>
      </p:sp>
      <p:pic>
        <p:nvPicPr>
          <p:cNvPr id="60420" name="Picture 4" descr="Meniscus">
            <a:extLst>
              <a:ext uri="{FF2B5EF4-FFF2-40B4-BE49-F238E27FC236}">
                <a16:creationId xmlns:a16="http://schemas.microsoft.com/office/drawing/2014/main" id="{0E1D44BC-EC62-4437-9743-C4DB1C988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109" y="5240834"/>
            <a:ext cx="1485900" cy="1051322"/>
          </a:xfrm>
          <a:prstGeom prst="rect">
            <a:avLst/>
          </a:prstGeom>
          <a:noFill/>
          <a:extLst>
            <a:ext uri="{909E8E84-426E-40DD-AFC4-6F175D3DCCD1}">
              <a14:hiddenFill xmlns:a14="http://schemas.microsoft.com/office/drawing/2010/main">
                <a:solidFill>
                  <a:srgbClr val="FFFFFF"/>
                </a:solidFill>
              </a14:hiddenFill>
            </a:ext>
          </a:extLst>
        </p:spPr>
      </p:pic>
      <p:pic>
        <p:nvPicPr>
          <p:cNvPr id="60421" name="Picture 5" descr="pyramid2">
            <a:extLst>
              <a:ext uri="{FF2B5EF4-FFF2-40B4-BE49-F238E27FC236}">
                <a16:creationId xmlns:a16="http://schemas.microsoft.com/office/drawing/2014/main" id="{A5D35D4F-5C9B-43F6-926C-B84EA8C858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0177" y="5120581"/>
            <a:ext cx="1485900" cy="1291829"/>
          </a:xfrm>
          <a:prstGeom prst="rect">
            <a:avLst/>
          </a:prstGeom>
          <a:noFill/>
          <a:extLst>
            <a:ext uri="{909E8E84-426E-40DD-AFC4-6F175D3DCCD1}">
              <a14:hiddenFill xmlns:a14="http://schemas.microsoft.com/office/drawing/2010/main">
                <a:solidFill>
                  <a:srgbClr val="FFFFFF"/>
                </a:solidFill>
              </a14:hiddenFill>
            </a:ext>
          </a:extLst>
        </p:spPr>
      </p:pic>
      <p:pic>
        <p:nvPicPr>
          <p:cNvPr id="60423" name="Picture 7" descr="Real mensiscus ">
            <a:extLst>
              <a:ext uri="{FF2B5EF4-FFF2-40B4-BE49-F238E27FC236}">
                <a16:creationId xmlns:a16="http://schemas.microsoft.com/office/drawing/2014/main" id="{0AB51026-51D1-4223-9372-79549E2056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3635" y="5454649"/>
            <a:ext cx="188595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62990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4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04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042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0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ssue engineering biosignal molecule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042" y="1253620"/>
            <a:ext cx="7481455" cy="430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920370"/>
      </p:ext>
    </p:extLst>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362" name="Rectangle 2"/>
          <p:cNvSpPr>
            <a:spLocks noGrp="1" noChangeArrowheads="1"/>
          </p:cNvSpPr>
          <p:nvPr>
            <p:ph type="title"/>
          </p:nvPr>
        </p:nvSpPr>
        <p:spPr>
          <a:xfrm>
            <a:off x="480059" y="2053641"/>
            <a:ext cx="2751871" cy="2760098"/>
          </a:xfrm>
        </p:spPr>
        <p:txBody>
          <a:bodyPr>
            <a:normAutofit/>
          </a:bodyPr>
          <a:lstStyle/>
          <a:p>
            <a:r>
              <a:rPr lang="en-US" altLang="en-US" sz="3400">
                <a:solidFill>
                  <a:srgbClr val="FFFFFF"/>
                </a:solidFill>
              </a:rPr>
              <a:t>Unique characteristics of Stem Cells</a:t>
            </a:r>
          </a:p>
        </p:txBody>
      </p:sp>
      <p:sp>
        <p:nvSpPr>
          <p:cNvPr id="15363" name="Rectangle 3"/>
          <p:cNvSpPr>
            <a:spLocks noGrp="1" noChangeArrowheads="1"/>
          </p:cNvSpPr>
          <p:nvPr>
            <p:ph idx="1"/>
          </p:nvPr>
        </p:nvSpPr>
        <p:spPr>
          <a:xfrm>
            <a:off x="4567930" y="801866"/>
            <a:ext cx="3979563" cy="5230634"/>
          </a:xfrm>
        </p:spPr>
        <p:txBody>
          <a:bodyPr anchor="ctr">
            <a:normAutofit/>
          </a:bodyPr>
          <a:lstStyle/>
          <a:p>
            <a:r>
              <a:rPr lang="en-US" altLang="en-US" sz="1900">
                <a:solidFill>
                  <a:srgbClr val="000000"/>
                </a:solidFill>
              </a:rPr>
              <a:t>Stem cells can regenerate</a:t>
            </a:r>
          </a:p>
          <a:p>
            <a:pPr lvl="1"/>
            <a:r>
              <a:rPr lang="en-US" altLang="en-US" sz="1900">
                <a:solidFill>
                  <a:srgbClr val="000000"/>
                </a:solidFill>
              </a:rPr>
              <a:t>Unlimited self renewal through cell division</a:t>
            </a:r>
            <a:endParaRPr lang="tr-TR" altLang="en-US" sz="1900">
              <a:solidFill>
                <a:srgbClr val="000000"/>
              </a:solidFill>
            </a:endParaRPr>
          </a:p>
          <a:p>
            <a:pPr lvl="1"/>
            <a:r>
              <a:rPr lang="en-US" altLang="en-US" sz="1900">
                <a:solidFill>
                  <a:srgbClr val="000000"/>
                </a:solidFill>
              </a:rPr>
              <a:t>This is unlike muscle, blood or nerve cells – which do not normally replicate themselves</a:t>
            </a:r>
          </a:p>
          <a:p>
            <a:r>
              <a:rPr lang="en-US" altLang="en-US" sz="1900">
                <a:solidFill>
                  <a:srgbClr val="000000"/>
                </a:solidFill>
              </a:rPr>
              <a:t>Stem cells can specialize</a:t>
            </a:r>
          </a:p>
          <a:p>
            <a:pPr lvl="1"/>
            <a:r>
              <a:rPr lang="en-US" altLang="en-US" sz="1900">
                <a:solidFill>
                  <a:srgbClr val="000000"/>
                </a:solidFill>
              </a:rPr>
              <a:t>Under certain physiologic or experimental conditions</a:t>
            </a:r>
          </a:p>
          <a:p>
            <a:pPr lvl="1"/>
            <a:r>
              <a:rPr lang="en-US" altLang="en-US" sz="1900">
                <a:solidFill>
                  <a:srgbClr val="000000"/>
                </a:solidFill>
              </a:rPr>
              <a:t>Stem cells then become cells with special functions such as:</a:t>
            </a:r>
          </a:p>
          <a:p>
            <a:pPr lvl="2"/>
            <a:r>
              <a:rPr lang="en-US" altLang="en-US" sz="1900">
                <a:solidFill>
                  <a:srgbClr val="000000"/>
                </a:solidFill>
              </a:rPr>
              <a:t>Beating cells of the heart muscle</a:t>
            </a:r>
          </a:p>
          <a:p>
            <a:pPr lvl="2"/>
            <a:r>
              <a:rPr lang="en-US" altLang="en-US" sz="1900">
                <a:solidFill>
                  <a:srgbClr val="000000"/>
                </a:solidFill>
              </a:rPr>
              <a:t>Insulin-producing cells of the pancreas</a:t>
            </a:r>
          </a:p>
        </p:txBody>
      </p:sp>
    </p:spTree>
    <p:extLst>
      <p:ext uri="{BB962C8B-B14F-4D97-AF65-F5344CB8AC3E}">
        <p14:creationId xmlns:p14="http://schemas.microsoft.com/office/powerpoint/2010/main" val="3669060610"/>
      </p:ext>
    </p:extLst>
  </p:cSld>
  <p:clrMapOvr>
    <a:masterClrMapping/>
  </p:clrMapOvr>
  <p:transition>
    <p:wedg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ChangeArrowheads="1"/>
          </p:cNvSpPr>
          <p:nvPr/>
        </p:nvSpPr>
        <p:spPr bwMode="auto">
          <a:xfrm>
            <a:off x="1143001" y="1071563"/>
            <a:ext cx="69766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400" b="1">
                <a:latin typeface="Times New Roman" panose="02020603050405020304" pitchFamily="18" charset="0"/>
                <a:cs typeface="Times New Roman" panose="02020603050405020304" pitchFamily="18" charset="0"/>
              </a:rPr>
              <a:t>Stem Cell, Niche  and Tissue Engineering Strategies</a:t>
            </a:r>
            <a:endParaRPr lang="it-IT" altLang="tr-TR" sz="2400">
              <a:latin typeface="Times New Roman" panose="02020603050405020304" pitchFamily="18" charset="0"/>
            </a:endParaRPr>
          </a:p>
        </p:txBody>
      </p:sp>
      <p:sp>
        <p:nvSpPr>
          <p:cNvPr id="49155" name="Rectangle 7"/>
          <p:cNvSpPr>
            <a:spLocks noChangeArrowheads="1"/>
          </p:cNvSpPr>
          <p:nvPr/>
        </p:nvSpPr>
        <p:spPr bwMode="auto">
          <a:xfrm>
            <a:off x="2964656" y="1607344"/>
            <a:ext cx="172194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tr-TR" sz="1350" i="1">
                <a:latin typeface="Times New Roman" panose="02020603050405020304" pitchFamily="18" charset="0"/>
              </a:rPr>
              <a:t>in vitro </a:t>
            </a:r>
            <a:r>
              <a:rPr lang="en-GB" altLang="tr-TR" sz="1350">
                <a:latin typeface="Times New Roman" panose="02020603050405020304" pitchFamily="18" charset="0"/>
              </a:rPr>
              <a:t>cell expansion</a:t>
            </a:r>
            <a:endParaRPr lang="it-IT" altLang="tr-TR" sz="1350">
              <a:latin typeface="Times New Roman" panose="02020603050405020304" pitchFamily="18" charset="0"/>
            </a:endParaRPr>
          </a:p>
        </p:txBody>
      </p:sp>
      <p:sp>
        <p:nvSpPr>
          <p:cNvPr id="49156" name="Rectangle 8"/>
          <p:cNvSpPr>
            <a:spLocks noChangeArrowheads="1"/>
          </p:cNvSpPr>
          <p:nvPr/>
        </p:nvSpPr>
        <p:spPr bwMode="auto">
          <a:xfrm>
            <a:off x="6340080" y="2625328"/>
            <a:ext cx="182165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tr-TR" sz="1350">
                <a:latin typeface="Times New Roman" panose="02020603050405020304" pitchFamily="18" charset="0"/>
              </a:rPr>
              <a:t>Scaffold seeding </a:t>
            </a:r>
            <a:endParaRPr lang="it-IT" altLang="tr-TR" sz="1350">
              <a:latin typeface="Times New Roman" panose="02020603050405020304" pitchFamily="18" charset="0"/>
            </a:endParaRPr>
          </a:p>
        </p:txBody>
      </p:sp>
      <p:pic>
        <p:nvPicPr>
          <p:cNvPr id="491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681" y="3214687"/>
            <a:ext cx="135731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Immagine 9" descr="imag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8049" y="2035970"/>
            <a:ext cx="696515" cy="124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Rectangle 7"/>
          <p:cNvSpPr>
            <a:spLocks noChangeArrowheads="1"/>
          </p:cNvSpPr>
          <p:nvPr/>
        </p:nvSpPr>
        <p:spPr bwMode="auto">
          <a:xfrm>
            <a:off x="1464470" y="1660922"/>
            <a:ext cx="6463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tr-TR" sz="1350">
                <a:latin typeface="Times New Roman" panose="02020603050405020304" pitchFamily="18" charset="0"/>
              </a:rPr>
              <a:t>biopsy</a:t>
            </a:r>
            <a:endParaRPr lang="it-IT" altLang="tr-TR" sz="1350">
              <a:latin typeface="Times New Roman" panose="02020603050405020304" pitchFamily="18" charset="0"/>
            </a:endParaRPr>
          </a:p>
        </p:txBody>
      </p:sp>
      <p:cxnSp>
        <p:nvCxnSpPr>
          <p:cNvPr id="13" name="Connettore 2 12"/>
          <p:cNvCxnSpPr/>
          <p:nvPr/>
        </p:nvCxnSpPr>
        <p:spPr>
          <a:xfrm>
            <a:off x="2428875" y="2411017"/>
            <a:ext cx="857250" cy="1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9161" name="Picture 14" descr="fig1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3282" y="1982391"/>
            <a:ext cx="1483519"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Connettore 4 17"/>
          <p:cNvCxnSpPr/>
          <p:nvPr/>
        </p:nvCxnSpPr>
        <p:spPr>
          <a:xfrm>
            <a:off x="5161360" y="2303860"/>
            <a:ext cx="1232297" cy="803672"/>
          </a:xfrm>
          <a:prstGeom prst="bentConnector3">
            <a:avLst>
              <a:gd name="adj1" fmla="val 9817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rot="10800000">
            <a:off x="5214939" y="3911205"/>
            <a:ext cx="803672" cy="1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rot="10800000" flipV="1">
            <a:off x="5482828" y="4446986"/>
            <a:ext cx="757238" cy="4822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9165" name="Immagine 33" descr="IMG_7240[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29062" y="4822031"/>
            <a:ext cx="15001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6" name="CasellaDiTesto 34"/>
          <p:cNvSpPr txBox="1">
            <a:spLocks noChangeArrowheads="1"/>
          </p:cNvSpPr>
          <p:nvPr/>
        </p:nvSpPr>
        <p:spPr bwMode="auto">
          <a:xfrm>
            <a:off x="5804297" y="4768454"/>
            <a:ext cx="10715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tr-TR" sz="1350">
                <a:latin typeface="Times New Roman" panose="02020603050405020304" pitchFamily="18" charset="0"/>
              </a:rPr>
              <a:t>Dynamic culture</a:t>
            </a:r>
          </a:p>
        </p:txBody>
      </p:sp>
      <p:pic>
        <p:nvPicPr>
          <p:cNvPr id="49167" name="Immagine 35" descr="multiwell.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68330" y="3536156"/>
            <a:ext cx="133945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8" name="CasellaDiTesto 40"/>
          <p:cNvSpPr txBox="1">
            <a:spLocks noChangeArrowheads="1"/>
          </p:cNvSpPr>
          <p:nvPr/>
        </p:nvSpPr>
        <p:spPr bwMode="auto">
          <a:xfrm>
            <a:off x="5268516" y="3268266"/>
            <a:ext cx="128587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tr-TR" sz="1350">
                <a:latin typeface="Times New Roman" panose="02020603050405020304" pitchFamily="18" charset="0"/>
              </a:rPr>
              <a:t>Static culture</a:t>
            </a:r>
          </a:p>
        </p:txBody>
      </p:sp>
      <p:sp>
        <p:nvSpPr>
          <p:cNvPr id="42" name="Parentesi graffa aperta 41"/>
          <p:cNvSpPr/>
          <p:nvPr/>
        </p:nvSpPr>
        <p:spPr>
          <a:xfrm>
            <a:off x="3125392" y="3911203"/>
            <a:ext cx="482203" cy="1500188"/>
          </a:xfrm>
          <a:prstGeom prst="leftBrace">
            <a:avLst>
              <a:gd name="adj1" fmla="val 3805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sz="1350"/>
          </a:p>
        </p:txBody>
      </p:sp>
      <p:sp>
        <p:nvSpPr>
          <p:cNvPr id="49170" name="CasellaDiTesto 42"/>
          <p:cNvSpPr txBox="1">
            <a:spLocks noChangeArrowheads="1"/>
          </p:cNvSpPr>
          <p:nvPr/>
        </p:nvSpPr>
        <p:spPr bwMode="auto">
          <a:xfrm>
            <a:off x="1571625" y="4446985"/>
            <a:ext cx="150018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tr-TR" sz="1350">
                <a:latin typeface="Times New Roman" panose="02020603050405020304" pitchFamily="18" charset="0"/>
              </a:rPr>
              <a:t>Implantation</a:t>
            </a:r>
          </a:p>
        </p:txBody>
      </p:sp>
    </p:spTree>
    <p:extLst>
      <p:ext uri="{BB962C8B-B14F-4D97-AF65-F5344CB8AC3E}">
        <p14:creationId xmlns:p14="http://schemas.microsoft.com/office/powerpoint/2010/main" val="4179925260"/>
      </p:ext>
    </p:extLst>
  </p:cSld>
  <p:clrMapOvr>
    <a:masterClrMapping/>
  </p:clrMapOvr>
  <p:transition>
    <p:wedg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descr="tissue_eng2_pro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28851"/>
            <a:ext cx="1828800" cy="141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8" descr="B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541" y="4076701"/>
            <a:ext cx="1828800" cy="132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10" descr="pc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150" y="4057651"/>
            <a:ext cx="1943100" cy="132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12" descr="bladder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6150" y="2228850"/>
            <a:ext cx="1943100" cy="139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14" descr="muscletiss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228850"/>
            <a:ext cx="2000250" cy="139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16" descr="neur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4057651"/>
            <a:ext cx="2000250" cy="132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 Box 17"/>
          <p:cNvSpPr txBox="1">
            <a:spLocks noChangeArrowheads="1"/>
          </p:cNvSpPr>
          <p:nvPr/>
        </p:nvSpPr>
        <p:spPr bwMode="auto">
          <a:xfrm>
            <a:off x="1459706" y="3645695"/>
            <a:ext cx="1600200" cy="323165"/>
          </a:xfrm>
          <a:prstGeom prst="rect">
            <a:avLst/>
          </a:prstGeom>
          <a:noFill/>
          <a:ln>
            <a:noFill/>
          </a:ln>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spcBef>
                <a:spcPct val="50000"/>
              </a:spcBef>
              <a:defRPr/>
            </a:pPr>
            <a:r>
              <a:rPr lang="tr-TR" sz="1500" b="1">
                <a:solidFill>
                  <a:schemeClr val="accent1"/>
                </a:solidFill>
                <a:effectLst>
                  <a:outerShdw blurRad="38100" dist="38100" dir="2700000" algn="tl">
                    <a:srgbClr val="C0C0C0"/>
                  </a:outerShdw>
                </a:effectLst>
                <a:latin typeface="Calibri" pitchFamily="34" charset="0"/>
              </a:rPr>
              <a:t>Skin</a:t>
            </a:r>
          </a:p>
        </p:txBody>
      </p:sp>
      <p:sp>
        <p:nvSpPr>
          <p:cNvPr id="40969" name="Text Box 18"/>
          <p:cNvSpPr txBox="1">
            <a:spLocks noChangeArrowheads="1"/>
          </p:cNvSpPr>
          <p:nvPr/>
        </p:nvSpPr>
        <p:spPr bwMode="auto">
          <a:xfrm>
            <a:off x="3600450" y="3657601"/>
            <a:ext cx="1771650" cy="323165"/>
          </a:xfrm>
          <a:prstGeom prst="rect">
            <a:avLst/>
          </a:prstGeom>
          <a:noFill/>
          <a:ln>
            <a:noFill/>
          </a:ln>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spcBef>
                <a:spcPct val="50000"/>
              </a:spcBef>
              <a:defRPr/>
            </a:pPr>
            <a:r>
              <a:rPr lang="tr-TR" sz="1500" b="1" dirty="0" err="1">
                <a:solidFill>
                  <a:schemeClr val="accent1"/>
                </a:solidFill>
                <a:effectLst>
                  <a:outerShdw blurRad="38100" dist="38100" dir="2700000" algn="tl">
                    <a:srgbClr val="C0C0C0"/>
                  </a:outerShdw>
                </a:effectLst>
                <a:latin typeface="Calibri" pitchFamily="34" charset="0"/>
              </a:rPr>
              <a:t>Bladder</a:t>
            </a:r>
            <a:endParaRPr lang="tr-TR" sz="1500" b="1" dirty="0">
              <a:solidFill>
                <a:schemeClr val="accent1"/>
              </a:solidFill>
              <a:effectLst>
                <a:outerShdw blurRad="38100" dist="38100" dir="2700000" algn="tl">
                  <a:srgbClr val="C0C0C0"/>
                </a:outerShdw>
              </a:effectLst>
              <a:latin typeface="Calibri" pitchFamily="34" charset="0"/>
            </a:endParaRPr>
          </a:p>
        </p:txBody>
      </p:sp>
      <p:sp>
        <p:nvSpPr>
          <p:cNvPr id="40970" name="Text Box 19"/>
          <p:cNvSpPr txBox="1">
            <a:spLocks noChangeArrowheads="1"/>
          </p:cNvSpPr>
          <p:nvPr/>
        </p:nvSpPr>
        <p:spPr bwMode="auto">
          <a:xfrm>
            <a:off x="5813822" y="3671889"/>
            <a:ext cx="1600200" cy="323165"/>
          </a:xfrm>
          <a:prstGeom prst="rect">
            <a:avLst/>
          </a:prstGeom>
          <a:noFill/>
          <a:ln>
            <a:noFill/>
          </a:ln>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spcBef>
                <a:spcPct val="50000"/>
              </a:spcBef>
              <a:defRPr/>
            </a:pPr>
            <a:r>
              <a:rPr lang="tr-TR" sz="1500" b="1">
                <a:solidFill>
                  <a:schemeClr val="accent1"/>
                </a:solidFill>
                <a:effectLst>
                  <a:outerShdw blurRad="38100" dist="38100" dir="2700000" algn="tl">
                    <a:srgbClr val="C0C0C0"/>
                  </a:outerShdw>
                </a:effectLst>
                <a:latin typeface="Calibri" pitchFamily="34" charset="0"/>
              </a:rPr>
              <a:t>Muscle</a:t>
            </a:r>
          </a:p>
        </p:txBody>
      </p:sp>
      <p:sp>
        <p:nvSpPr>
          <p:cNvPr id="40971" name="Text Box 20"/>
          <p:cNvSpPr txBox="1">
            <a:spLocks noChangeArrowheads="1"/>
          </p:cNvSpPr>
          <p:nvPr/>
        </p:nvSpPr>
        <p:spPr bwMode="auto">
          <a:xfrm>
            <a:off x="1439466" y="5426870"/>
            <a:ext cx="1200150" cy="323165"/>
          </a:xfrm>
          <a:prstGeom prst="rect">
            <a:avLst/>
          </a:prstGeom>
          <a:noFill/>
          <a:ln>
            <a:noFill/>
          </a:ln>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spcBef>
                <a:spcPct val="50000"/>
              </a:spcBef>
              <a:defRPr/>
            </a:pPr>
            <a:r>
              <a:rPr lang="tr-TR" sz="1500" b="1">
                <a:solidFill>
                  <a:schemeClr val="accent1"/>
                </a:solidFill>
                <a:effectLst>
                  <a:outerShdw blurRad="38100" dist="38100" dir="2700000" algn="tl">
                    <a:srgbClr val="C0C0C0"/>
                  </a:outerShdw>
                </a:effectLst>
                <a:latin typeface="Calibri" pitchFamily="34" charset="0"/>
              </a:rPr>
              <a:t>Bone</a:t>
            </a:r>
          </a:p>
        </p:txBody>
      </p:sp>
      <p:sp>
        <p:nvSpPr>
          <p:cNvPr id="40972" name="Text Box 21"/>
          <p:cNvSpPr txBox="1">
            <a:spLocks noChangeArrowheads="1"/>
          </p:cNvSpPr>
          <p:nvPr/>
        </p:nvSpPr>
        <p:spPr bwMode="auto">
          <a:xfrm>
            <a:off x="3600450" y="5399486"/>
            <a:ext cx="1543050" cy="323165"/>
          </a:xfrm>
          <a:prstGeom prst="rect">
            <a:avLst/>
          </a:prstGeom>
          <a:noFill/>
          <a:ln>
            <a:noFill/>
          </a:ln>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spcBef>
                <a:spcPct val="50000"/>
              </a:spcBef>
              <a:defRPr/>
            </a:pPr>
            <a:r>
              <a:rPr lang="tr-TR" sz="1500" b="1">
                <a:solidFill>
                  <a:schemeClr val="accent1"/>
                </a:solidFill>
                <a:effectLst>
                  <a:outerShdw blurRad="38100" dist="38100" dir="2700000" algn="tl">
                    <a:srgbClr val="C0C0C0"/>
                  </a:outerShdw>
                </a:effectLst>
                <a:latin typeface="Calibri" pitchFamily="34" charset="0"/>
              </a:rPr>
              <a:t>Cartilage</a:t>
            </a:r>
          </a:p>
        </p:txBody>
      </p:sp>
      <p:sp>
        <p:nvSpPr>
          <p:cNvPr id="40973" name="Text Box 22"/>
          <p:cNvSpPr txBox="1">
            <a:spLocks noChangeArrowheads="1"/>
          </p:cNvSpPr>
          <p:nvPr/>
        </p:nvSpPr>
        <p:spPr bwMode="auto">
          <a:xfrm>
            <a:off x="5813822" y="5426870"/>
            <a:ext cx="1085850" cy="323165"/>
          </a:xfrm>
          <a:prstGeom prst="rect">
            <a:avLst/>
          </a:prstGeom>
          <a:noFill/>
          <a:ln>
            <a:noFill/>
          </a:ln>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spcBef>
                <a:spcPct val="50000"/>
              </a:spcBef>
              <a:defRPr/>
            </a:pPr>
            <a:r>
              <a:rPr lang="tr-TR" sz="1500" b="1">
                <a:solidFill>
                  <a:schemeClr val="accent1"/>
                </a:solidFill>
                <a:effectLst>
                  <a:outerShdw blurRad="38100" dist="38100" dir="2700000" algn="tl">
                    <a:srgbClr val="C0C0C0"/>
                  </a:outerShdw>
                </a:effectLst>
                <a:latin typeface="Calibri" pitchFamily="34" charset="0"/>
              </a:rPr>
              <a:t>Nerve</a:t>
            </a:r>
          </a:p>
        </p:txBody>
      </p:sp>
      <p:sp>
        <p:nvSpPr>
          <p:cNvPr id="338948" name="Title 1"/>
          <p:cNvSpPr>
            <a:spLocks/>
          </p:cNvSpPr>
          <p:nvPr/>
        </p:nvSpPr>
        <p:spPr bwMode="auto">
          <a:xfrm>
            <a:off x="1464469" y="1125141"/>
            <a:ext cx="6172200" cy="1038225"/>
          </a:xfrm>
          <a:prstGeom prst="rect">
            <a:avLst/>
          </a:prstGeom>
          <a:noFill/>
          <a:ln>
            <a:noFill/>
          </a:ln>
        </p:spPr>
        <p:txBody>
          <a:bodyPr anchor="ctr"/>
          <a:lstStyle/>
          <a:p>
            <a:pPr algn="ctr">
              <a:defRPr/>
            </a:pPr>
            <a:r>
              <a:rPr lang="en-US" sz="3000" b="1" dirty="0">
                <a:solidFill>
                  <a:srgbClr val="7030A0"/>
                </a:solidFill>
                <a:effectLst>
                  <a:outerShdw blurRad="38100" dist="38100" dir="2700000" algn="tl">
                    <a:srgbClr val="000000">
                      <a:alpha val="43137"/>
                    </a:srgbClr>
                  </a:outerShdw>
                </a:effectLst>
                <a:latin typeface="Times New Roman" pitchFamily="18" charset="0"/>
              </a:rPr>
              <a:t>Use of Stem Cells</a:t>
            </a:r>
            <a:r>
              <a:rPr lang="tr-TR" sz="3000" b="1" dirty="0">
                <a:solidFill>
                  <a:srgbClr val="7030A0"/>
                </a:solidFill>
                <a:effectLst>
                  <a:outerShdw blurRad="38100" dist="38100" dir="2700000" algn="tl">
                    <a:srgbClr val="000000">
                      <a:alpha val="43137"/>
                    </a:srgbClr>
                  </a:outerShdw>
                </a:effectLst>
                <a:latin typeface="Times New Roman" pitchFamily="18" charset="0"/>
              </a:rPr>
              <a:t> in</a:t>
            </a:r>
            <a:r>
              <a:rPr lang="en-US" sz="3000" b="1" dirty="0">
                <a:solidFill>
                  <a:srgbClr val="7030A0"/>
                </a:solidFill>
                <a:effectLst>
                  <a:outerShdw blurRad="38100" dist="38100" dir="2700000" algn="tl">
                    <a:srgbClr val="000000">
                      <a:alpha val="43137"/>
                    </a:srgbClr>
                  </a:outerShdw>
                </a:effectLst>
                <a:latin typeface="Times New Roman" pitchFamily="18" charset="0"/>
              </a:rPr>
              <a:t> Tissue Engineering</a:t>
            </a:r>
            <a:endParaRPr lang="tr-TR" sz="3000" b="1" dirty="0">
              <a:solidFill>
                <a:srgbClr val="7030A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963252756"/>
      </p:ext>
    </p:extLst>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altLang="en-US" sz="3000" b="1" dirty="0">
                <a:solidFill>
                  <a:srgbClr val="7030A0"/>
                </a:solidFill>
                <a:effectLst>
                  <a:outerShdw blurRad="38100" dist="38100" dir="2700000" algn="tl">
                    <a:srgbClr val="000000">
                      <a:alpha val="43137"/>
                    </a:srgbClr>
                  </a:outerShdw>
                </a:effectLst>
              </a:rPr>
              <a:t>Specialization of Stem Cells: Differentiation</a:t>
            </a:r>
          </a:p>
        </p:txBody>
      </p:sp>
      <p:sp>
        <p:nvSpPr>
          <p:cNvPr id="18435" name="Rectangle 3"/>
          <p:cNvSpPr>
            <a:spLocks noGrp="1" noChangeArrowheads="1"/>
          </p:cNvSpPr>
          <p:nvPr>
            <p:ph idx="1"/>
          </p:nvPr>
        </p:nvSpPr>
        <p:spPr>
          <a:xfrm>
            <a:off x="1314450" y="2343150"/>
            <a:ext cx="6515100" cy="3429000"/>
          </a:xfrm>
        </p:spPr>
        <p:txBody>
          <a:bodyPr>
            <a:normAutofit lnSpcReduction="10000"/>
          </a:bodyPr>
          <a:lstStyle/>
          <a:p>
            <a:pPr>
              <a:lnSpc>
                <a:spcPct val="90000"/>
              </a:lnSpc>
            </a:pPr>
            <a:r>
              <a:rPr lang="en-US" altLang="en-US" u="sng" dirty="0">
                <a:solidFill>
                  <a:srgbClr val="0000FF"/>
                </a:solidFill>
              </a:rPr>
              <a:t>Differentiation</a:t>
            </a:r>
            <a:r>
              <a:rPr lang="en-US" altLang="en-US" dirty="0"/>
              <a:t>: unspecialized stem cells give rise to specialized (differentiated) cells in response to external and internal chemical signals</a:t>
            </a:r>
          </a:p>
          <a:p>
            <a:pPr lvl="1">
              <a:lnSpc>
                <a:spcPct val="90000"/>
              </a:lnSpc>
            </a:pPr>
            <a:r>
              <a:rPr lang="en-US" altLang="en-US" u="sng" dirty="0"/>
              <a:t>Internal signals</a:t>
            </a:r>
            <a:r>
              <a:rPr lang="en-US" altLang="en-US" dirty="0"/>
              <a:t>: turn on specific genes causing differential gene expression</a:t>
            </a:r>
          </a:p>
          <a:p>
            <a:pPr lvl="1">
              <a:lnSpc>
                <a:spcPct val="90000"/>
              </a:lnSpc>
            </a:pPr>
            <a:r>
              <a:rPr lang="en-US" altLang="en-US" u="sng" dirty="0"/>
              <a:t>External signals</a:t>
            </a:r>
            <a:r>
              <a:rPr lang="en-US" altLang="en-US" dirty="0"/>
              <a:t> include:</a:t>
            </a:r>
          </a:p>
          <a:p>
            <a:pPr lvl="2">
              <a:lnSpc>
                <a:spcPct val="90000"/>
              </a:lnSpc>
            </a:pPr>
            <a:r>
              <a:rPr lang="en-US" altLang="en-US" dirty="0"/>
              <a:t>Chemicals secreted by other cells such as growth factors, cytokines, etc.</a:t>
            </a:r>
          </a:p>
          <a:p>
            <a:pPr lvl="2">
              <a:lnSpc>
                <a:spcPct val="90000"/>
              </a:lnSpc>
            </a:pPr>
            <a:r>
              <a:rPr lang="en-US" altLang="en-US" dirty="0"/>
              <a:t>Physical contact with neighboring cells</a:t>
            </a:r>
            <a:endParaRPr lang="tr-TR" altLang="en-US" dirty="0"/>
          </a:p>
        </p:txBody>
      </p:sp>
    </p:spTree>
    <p:extLst>
      <p:ext uri="{BB962C8B-B14F-4D97-AF65-F5344CB8AC3E}">
        <p14:creationId xmlns:p14="http://schemas.microsoft.com/office/powerpoint/2010/main" val="2939078189"/>
      </p:ext>
    </p:extLst>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0"/>
          <p:cNvGrpSpPr>
            <a:grpSpLocks/>
          </p:cNvGrpSpPr>
          <p:nvPr/>
        </p:nvGrpSpPr>
        <p:grpSpPr bwMode="auto">
          <a:xfrm>
            <a:off x="4017169" y="1457325"/>
            <a:ext cx="2114537" cy="1085850"/>
            <a:chOff x="3832225" y="800100"/>
            <a:chExt cx="2819383" cy="1447800"/>
          </a:xfrm>
        </p:grpSpPr>
        <p:grpSp>
          <p:nvGrpSpPr>
            <p:cNvPr id="35866" name="Group 3"/>
            <p:cNvGrpSpPr>
              <a:grpSpLocks/>
            </p:cNvGrpSpPr>
            <p:nvPr/>
          </p:nvGrpSpPr>
          <p:grpSpPr bwMode="auto">
            <a:xfrm>
              <a:off x="3832225" y="800100"/>
              <a:ext cx="1371600" cy="1447800"/>
              <a:chOff x="3810000" y="838200"/>
              <a:chExt cx="1371600" cy="1447800"/>
            </a:xfrm>
          </p:grpSpPr>
          <p:sp>
            <p:nvSpPr>
              <p:cNvPr id="2" name="Oval 1"/>
              <p:cNvSpPr>
                <a:spLocks noChangeArrowheads="1"/>
              </p:cNvSpPr>
              <p:nvPr/>
            </p:nvSpPr>
            <p:spPr bwMode="auto">
              <a:xfrm>
                <a:off x="3810000" y="838200"/>
                <a:ext cx="1371600" cy="1447800"/>
              </a:xfrm>
              <a:prstGeom prst="ellipse">
                <a:avLst/>
              </a:prstGeom>
              <a:solidFill>
                <a:srgbClr val="BFBFBF"/>
              </a:solidFill>
              <a:ln w="34925">
                <a:solidFill>
                  <a:schemeClr val="tx1"/>
                </a:solidFill>
                <a:round/>
                <a:headEnd/>
                <a:tailEnd/>
              </a:ln>
              <a:effectLst>
                <a:outerShdw blurRad="40000" dist="23000" dir="5400000" rotWithShape="0">
                  <a:srgbClr val="808080">
                    <a:alpha val="34999"/>
                  </a:srgbClr>
                </a:outerShdw>
              </a:effectLst>
            </p:spPr>
            <p:txBody>
              <a:bodyPr anchor="ctr"/>
              <a:lstStyle/>
              <a:p>
                <a:pPr algn="ctr" defTabSz="342900">
                  <a:defRPr/>
                </a:pPr>
                <a:endParaRPr lang="en-US" sz="1350">
                  <a:solidFill>
                    <a:prstClr val="white"/>
                  </a:solidFill>
                </a:endParaRPr>
              </a:p>
            </p:txBody>
          </p:sp>
          <p:sp>
            <p:nvSpPr>
              <p:cNvPr id="3" name="Oval 2"/>
              <p:cNvSpPr>
                <a:spLocks noChangeArrowheads="1"/>
              </p:cNvSpPr>
              <p:nvPr/>
            </p:nvSpPr>
            <p:spPr bwMode="auto">
              <a:xfrm>
                <a:off x="4267200" y="1371600"/>
                <a:ext cx="457200" cy="457200"/>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defTabSz="342900">
                  <a:defRPr/>
                </a:pPr>
                <a:endParaRPr lang="en-US" sz="1350">
                  <a:solidFill>
                    <a:prstClr val="white"/>
                  </a:solidFill>
                </a:endParaRPr>
              </a:p>
            </p:txBody>
          </p:sp>
        </p:grpSp>
        <p:sp>
          <p:nvSpPr>
            <p:cNvPr id="35867" name="TextBox 19"/>
            <p:cNvSpPr txBox="1">
              <a:spLocks noChangeArrowheads="1"/>
            </p:cNvSpPr>
            <p:nvPr/>
          </p:nvSpPr>
          <p:spPr bwMode="auto">
            <a:xfrm>
              <a:off x="5294313" y="1104900"/>
              <a:ext cx="135729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342900" eaLnBrk="1" fontAlgn="base" hangingPunct="1">
                <a:spcBef>
                  <a:spcPct val="0"/>
                </a:spcBef>
                <a:spcAft>
                  <a:spcPct val="0"/>
                </a:spcAft>
              </a:pPr>
              <a:r>
                <a:rPr lang="en-US" altLang="en-US" sz="1800">
                  <a:solidFill>
                    <a:prstClr val="black"/>
                  </a:solidFill>
                  <a:latin typeface="Calibri" panose="020F0502020204030204" pitchFamily="34" charset="0"/>
                </a:rPr>
                <a:t>stem cell</a:t>
              </a:r>
            </a:p>
          </p:txBody>
        </p:sp>
      </p:grpSp>
      <p:sp>
        <p:nvSpPr>
          <p:cNvPr id="35843" name="TextBox 30"/>
          <p:cNvSpPr txBox="1">
            <a:spLocks noChangeArrowheads="1"/>
          </p:cNvSpPr>
          <p:nvPr/>
        </p:nvSpPr>
        <p:spPr bwMode="auto">
          <a:xfrm>
            <a:off x="2833687" y="857251"/>
            <a:ext cx="33492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342900" eaLnBrk="1" fontAlgn="base" hangingPunct="1">
              <a:spcBef>
                <a:spcPct val="0"/>
              </a:spcBef>
              <a:spcAft>
                <a:spcPct val="0"/>
              </a:spcAft>
            </a:pPr>
            <a:r>
              <a:rPr lang="en-US" altLang="en-US" sz="3000" b="1">
                <a:solidFill>
                  <a:prstClr val="black"/>
                </a:solidFill>
                <a:latin typeface="Calibri" panose="020F0502020204030204" pitchFamily="34" charset="0"/>
              </a:rPr>
              <a:t>What is a stem cell?</a:t>
            </a:r>
          </a:p>
        </p:txBody>
      </p:sp>
      <p:grpSp>
        <p:nvGrpSpPr>
          <p:cNvPr id="8" name="Group 38"/>
          <p:cNvGrpSpPr>
            <a:grpSpLocks/>
          </p:cNvGrpSpPr>
          <p:nvPr/>
        </p:nvGrpSpPr>
        <p:grpSpPr bwMode="auto">
          <a:xfrm>
            <a:off x="1972867" y="2543175"/>
            <a:ext cx="2044303" cy="2583895"/>
            <a:chOff x="1106488" y="2247900"/>
            <a:chExt cx="2725737" cy="3445193"/>
          </a:xfrm>
        </p:grpSpPr>
        <p:sp>
          <p:nvSpPr>
            <p:cNvPr id="35860" name="TextBox 20"/>
            <p:cNvSpPr txBox="1">
              <a:spLocks noChangeArrowheads="1"/>
            </p:cNvSpPr>
            <p:nvPr/>
          </p:nvSpPr>
          <p:spPr bwMode="auto">
            <a:xfrm>
              <a:off x="1698625" y="5200650"/>
              <a:ext cx="135729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342900" eaLnBrk="1" fontAlgn="base" hangingPunct="1">
                <a:spcBef>
                  <a:spcPct val="0"/>
                </a:spcBef>
                <a:spcAft>
                  <a:spcPct val="0"/>
                </a:spcAft>
              </a:pPr>
              <a:r>
                <a:rPr lang="en-US" altLang="en-US" sz="1800">
                  <a:solidFill>
                    <a:prstClr val="black"/>
                  </a:solidFill>
                  <a:latin typeface="Calibri" panose="020F0502020204030204" pitchFamily="34" charset="0"/>
                </a:rPr>
                <a:t>stem cell</a:t>
              </a:r>
            </a:p>
          </p:txBody>
        </p:sp>
        <p:grpSp>
          <p:nvGrpSpPr>
            <p:cNvPr id="35861" name="Group 35"/>
            <p:cNvGrpSpPr>
              <a:grpSpLocks/>
            </p:cNvGrpSpPr>
            <p:nvPr/>
          </p:nvGrpSpPr>
          <p:grpSpPr bwMode="auto">
            <a:xfrm>
              <a:off x="1106488" y="2247900"/>
              <a:ext cx="2725737" cy="2762250"/>
              <a:chOff x="1106488" y="2247900"/>
              <a:chExt cx="2725737" cy="2762250"/>
            </a:xfrm>
          </p:grpSpPr>
          <p:sp>
            <p:nvSpPr>
              <p:cNvPr id="6" name="Oval 5"/>
              <p:cNvSpPr>
                <a:spLocks noChangeArrowheads="1"/>
              </p:cNvSpPr>
              <p:nvPr/>
            </p:nvSpPr>
            <p:spPr bwMode="auto">
              <a:xfrm>
                <a:off x="1698625" y="3562350"/>
                <a:ext cx="1371600" cy="1447800"/>
              </a:xfrm>
              <a:prstGeom prst="ellipse">
                <a:avLst/>
              </a:prstGeom>
              <a:solidFill>
                <a:srgbClr val="BFBFBF"/>
              </a:solidFill>
              <a:ln w="34925">
                <a:solidFill>
                  <a:schemeClr val="tx1"/>
                </a:solidFill>
                <a:round/>
                <a:headEnd/>
                <a:tailEnd/>
              </a:ln>
              <a:effectLst>
                <a:outerShdw blurRad="40000" dist="23000" dir="5400000" rotWithShape="0">
                  <a:srgbClr val="808080">
                    <a:alpha val="34999"/>
                  </a:srgbClr>
                </a:outerShdw>
              </a:effectLst>
            </p:spPr>
            <p:txBody>
              <a:bodyPr anchor="ctr"/>
              <a:lstStyle/>
              <a:p>
                <a:pPr algn="ctr" defTabSz="342900">
                  <a:defRPr/>
                </a:pPr>
                <a:endParaRPr lang="en-US" sz="1350">
                  <a:solidFill>
                    <a:prstClr val="white"/>
                  </a:solidFill>
                </a:endParaRPr>
              </a:p>
            </p:txBody>
          </p:sp>
          <p:sp>
            <p:nvSpPr>
              <p:cNvPr id="7" name="Oval 6"/>
              <p:cNvSpPr>
                <a:spLocks noChangeArrowheads="1"/>
              </p:cNvSpPr>
              <p:nvPr/>
            </p:nvSpPr>
            <p:spPr bwMode="auto">
              <a:xfrm>
                <a:off x="2155825" y="4286250"/>
                <a:ext cx="457200" cy="457200"/>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defTabSz="342900">
                  <a:defRPr/>
                </a:pPr>
                <a:endParaRPr lang="en-US" sz="1350">
                  <a:solidFill>
                    <a:prstClr val="white"/>
                  </a:solidFill>
                </a:endParaRPr>
              </a:p>
            </p:txBody>
          </p:sp>
          <p:cxnSp>
            <p:nvCxnSpPr>
              <p:cNvPr id="37" name="Straight Arrow Connector 36"/>
              <p:cNvCxnSpPr>
                <a:cxnSpLocks noChangeShapeType="1"/>
              </p:cNvCxnSpPr>
              <p:nvPr/>
            </p:nvCxnSpPr>
            <p:spPr bwMode="auto">
              <a:xfrm rot="5400000">
                <a:off x="2706687" y="2341561"/>
                <a:ext cx="1190626" cy="106045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5865" name="TextBox 22"/>
              <p:cNvSpPr txBox="1">
                <a:spLocks noChangeArrowheads="1"/>
              </p:cNvSpPr>
              <p:nvPr/>
            </p:nvSpPr>
            <p:spPr bwMode="auto">
              <a:xfrm>
                <a:off x="1106488" y="2247900"/>
                <a:ext cx="21639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342900" eaLnBrk="1" fontAlgn="base" hangingPunct="1">
                  <a:spcBef>
                    <a:spcPct val="0"/>
                  </a:spcBef>
                  <a:spcAft>
                    <a:spcPct val="0"/>
                  </a:spcAft>
                </a:pPr>
                <a:r>
                  <a:rPr lang="en-US" altLang="en-US" sz="1800" b="1">
                    <a:solidFill>
                      <a:srgbClr val="FF0000"/>
                    </a:solidFill>
                    <a:latin typeface="Calibri" panose="020F0502020204030204" pitchFamily="34" charset="0"/>
                  </a:rPr>
                  <a:t>SELF-RENEWAL</a:t>
                </a:r>
              </a:p>
              <a:p>
                <a:pPr defTabSz="342900" eaLnBrk="1" fontAlgn="base" hangingPunct="1">
                  <a:spcBef>
                    <a:spcPct val="0"/>
                  </a:spcBef>
                  <a:spcAft>
                    <a:spcPct val="0"/>
                  </a:spcAft>
                </a:pPr>
                <a:r>
                  <a:rPr lang="en-US" altLang="en-US" sz="1800" b="1">
                    <a:solidFill>
                      <a:srgbClr val="FF0000"/>
                    </a:solidFill>
                    <a:latin typeface="Calibri" panose="020F0502020204030204" pitchFamily="34" charset="0"/>
                  </a:rPr>
                  <a:t>(copying)</a:t>
                </a:r>
              </a:p>
            </p:txBody>
          </p:sp>
        </p:grpSp>
      </p:grpSp>
      <p:grpSp>
        <p:nvGrpSpPr>
          <p:cNvPr id="10" name="Group 40"/>
          <p:cNvGrpSpPr>
            <a:grpSpLocks/>
          </p:cNvGrpSpPr>
          <p:nvPr/>
        </p:nvGrpSpPr>
        <p:grpSpPr bwMode="auto">
          <a:xfrm>
            <a:off x="5045870" y="2543176"/>
            <a:ext cx="2993980" cy="2732306"/>
            <a:chOff x="5203826" y="2247900"/>
            <a:chExt cx="3991972" cy="3643075"/>
          </a:xfrm>
        </p:grpSpPr>
        <p:cxnSp>
          <p:nvCxnSpPr>
            <p:cNvPr id="38" name="Straight Arrow Connector 37"/>
            <p:cNvCxnSpPr>
              <a:cxnSpLocks noChangeShapeType="1"/>
            </p:cNvCxnSpPr>
            <p:nvPr/>
          </p:nvCxnSpPr>
          <p:spPr bwMode="auto">
            <a:xfrm rot="16200000" flipH="1">
              <a:off x="5122862" y="2357436"/>
              <a:ext cx="1190627" cy="1028700"/>
            </a:xfrm>
            <a:prstGeom prst="straightConnector1">
              <a:avLst/>
            </a:prstGeom>
            <a:noFill/>
            <a:ln w="254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35847" name="Group 39"/>
            <p:cNvGrpSpPr>
              <a:grpSpLocks/>
            </p:cNvGrpSpPr>
            <p:nvPr/>
          </p:nvGrpSpPr>
          <p:grpSpPr bwMode="auto">
            <a:xfrm>
              <a:off x="5684838" y="3467100"/>
              <a:ext cx="3510960" cy="2423875"/>
              <a:chOff x="5684838" y="3467100"/>
              <a:chExt cx="3510960" cy="2423875"/>
            </a:xfrm>
          </p:grpSpPr>
          <p:grpSp>
            <p:nvGrpSpPr>
              <p:cNvPr id="35849" name="Group 34"/>
              <p:cNvGrpSpPr>
                <a:grpSpLocks/>
              </p:cNvGrpSpPr>
              <p:nvPr/>
            </p:nvGrpSpPr>
            <p:grpSpPr bwMode="auto">
              <a:xfrm>
                <a:off x="5889625" y="3467100"/>
                <a:ext cx="1651000" cy="1562100"/>
                <a:chOff x="5156200" y="3390900"/>
                <a:chExt cx="1651000" cy="1562100"/>
              </a:xfrm>
            </p:grpSpPr>
            <p:sp>
              <p:nvSpPr>
                <p:cNvPr id="25" name="Freeform 24"/>
                <p:cNvSpPr>
                  <a:spLocks noChangeArrowheads="1"/>
                </p:cNvSpPr>
                <p:nvPr/>
              </p:nvSpPr>
              <p:spPr bwMode="auto">
                <a:xfrm>
                  <a:off x="5156200" y="3441700"/>
                  <a:ext cx="342900" cy="482600"/>
                </a:xfrm>
                <a:custGeom>
                  <a:avLst/>
                  <a:gdLst>
                    <a:gd name="T0" fmla="*/ 342900 w 342900"/>
                    <a:gd name="T1" fmla="*/ 0 h 482600"/>
                    <a:gd name="T2" fmla="*/ 228600 w 342900"/>
                    <a:gd name="T3" fmla="*/ 342900 h 482600"/>
                    <a:gd name="T4" fmla="*/ 0 w 342900"/>
                    <a:gd name="T5" fmla="*/ 482600 h 482600"/>
                    <a:gd name="T6" fmla="*/ 0 w 342900"/>
                    <a:gd name="T7" fmla="*/ 482600 h 482600"/>
                    <a:gd name="T8" fmla="*/ 0 w 342900"/>
                    <a:gd name="T9" fmla="*/ 482600 h 482600"/>
                    <a:gd name="T10" fmla="*/ 0 60000 65536"/>
                    <a:gd name="T11" fmla="*/ 0 60000 65536"/>
                    <a:gd name="T12" fmla="*/ 0 60000 65536"/>
                    <a:gd name="T13" fmla="*/ 0 60000 65536"/>
                    <a:gd name="T14" fmla="*/ 0 60000 65536"/>
                    <a:gd name="T15" fmla="*/ 0 w 342900"/>
                    <a:gd name="T16" fmla="*/ 0 h 482600"/>
                    <a:gd name="T17" fmla="*/ 342900 w 342900"/>
                    <a:gd name="T18" fmla="*/ 482600 h 482600"/>
                  </a:gdLst>
                  <a:ahLst/>
                  <a:cxnLst>
                    <a:cxn ang="T10">
                      <a:pos x="T0" y="T1"/>
                    </a:cxn>
                    <a:cxn ang="T11">
                      <a:pos x="T2" y="T3"/>
                    </a:cxn>
                    <a:cxn ang="T12">
                      <a:pos x="T4" y="T5"/>
                    </a:cxn>
                    <a:cxn ang="T13">
                      <a:pos x="T6" y="T7"/>
                    </a:cxn>
                    <a:cxn ang="T14">
                      <a:pos x="T8" y="T9"/>
                    </a:cxn>
                  </a:cxnLst>
                  <a:rect l="T15" t="T16" r="T17" b="T18"/>
                  <a:pathLst>
                    <a:path w="342900" h="482600">
                      <a:moveTo>
                        <a:pt x="342900" y="0"/>
                      </a:moveTo>
                      <a:cubicBezTo>
                        <a:pt x="314325" y="131233"/>
                        <a:pt x="285750" y="262467"/>
                        <a:pt x="228600" y="342900"/>
                      </a:cubicBezTo>
                      <a:cubicBezTo>
                        <a:pt x="171450" y="423333"/>
                        <a:pt x="0" y="482600"/>
                        <a:pt x="0" y="482600"/>
                      </a:cubicBezTo>
                    </a:path>
                  </a:pathLst>
                </a:custGeom>
                <a:noFill/>
                <a:ln w="3175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342900">
                    <a:defRPr/>
                  </a:pPr>
                  <a:endParaRPr lang="en-US" sz="1350">
                    <a:solidFill>
                      <a:prstClr val="black"/>
                    </a:solidFill>
                  </a:endParaRPr>
                </a:p>
              </p:txBody>
            </p:sp>
            <p:sp>
              <p:nvSpPr>
                <p:cNvPr id="26" name="Freeform 25"/>
                <p:cNvSpPr>
                  <a:spLocks noChangeArrowheads="1"/>
                </p:cNvSpPr>
                <p:nvPr/>
              </p:nvSpPr>
              <p:spPr bwMode="auto">
                <a:xfrm>
                  <a:off x="5156200" y="3911600"/>
                  <a:ext cx="298450" cy="584200"/>
                </a:xfrm>
                <a:custGeom>
                  <a:avLst/>
                  <a:gdLst>
                    <a:gd name="T0" fmla="*/ 0 w 298450"/>
                    <a:gd name="T1" fmla="*/ 0 h 584200"/>
                    <a:gd name="T2" fmla="*/ 279400 w 298450"/>
                    <a:gd name="T3" fmla="*/ 165100 h 584200"/>
                    <a:gd name="T4" fmla="*/ 114300 w 298450"/>
                    <a:gd name="T5" fmla="*/ 584200 h 584200"/>
                    <a:gd name="T6" fmla="*/ 114300 w 298450"/>
                    <a:gd name="T7" fmla="*/ 584200 h 584200"/>
                    <a:gd name="T8" fmla="*/ 0 60000 65536"/>
                    <a:gd name="T9" fmla="*/ 0 60000 65536"/>
                    <a:gd name="T10" fmla="*/ 0 60000 65536"/>
                    <a:gd name="T11" fmla="*/ 0 60000 65536"/>
                    <a:gd name="T12" fmla="*/ 0 w 298450"/>
                    <a:gd name="T13" fmla="*/ 0 h 584200"/>
                    <a:gd name="T14" fmla="*/ 298450 w 298450"/>
                    <a:gd name="T15" fmla="*/ 584200 h 584200"/>
                  </a:gdLst>
                  <a:ahLst/>
                  <a:cxnLst>
                    <a:cxn ang="T8">
                      <a:pos x="T0" y="T1"/>
                    </a:cxn>
                    <a:cxn ang="T9">
                      <a:pos x="T2" y="T3"/>
                    </a:cxn>
                    <a:cxn ang="T10">
                      <a:pos x="T4" y="T5"/>
                    </a:cxn>
                    <a:cxn ang="T11">
                      <a:pos x="T6" y="T7"/>
                    </a:cxn>
                  </a:cxnLst>
                  <a:rect l="T12" t="T13" r="T14" b="T15"/>
                  <a:pathLst>
                    <a:path w="298450" h="584200">
                      <a:moveTo>
                        <a:pt x="0" y="0"/>
                      </a:moveTo>
                      <a:cubicBezTo>
                        <a:pt x="130175" y="33866"/>
                        <a:pt x="260350" y="67733"/>
                        <a:pt x="279400" y="165100"/>
                      </a:cubicBezTo>
                      <a:cubicBezTo>
                        <a:pt x="298450" y="262467"/>
                        <a:pt x="114300" y="584200"/>
                        <a:pt x="114300" y="58420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342900">
                    <a:defRPr/>
                  </a:pPr>
                  <a:endParaRPr lang="en-US" sz="1350">
                    <a:solidFill>
                      <a:prstClr val="black"/>
                    </a:solidFill>
                  </a:endParaRPr>
                </a:p>
              </p:txBody>
            </p:sp>
            <p:sp>
              <p:nvSpPr>
                <p:cNvPr id="27" name="Freeform 26"/>
                <p:cNvSpPr>
                  <a:spLocks noChangeArrowheads="1"/>
                </p:cNvSpPr>
                <p:nvPr/>
              </p:nvSpPr>
              <p:spPr bwMode="auto">
                <a:xfrm>
                  <a:off x="5232400" y="4437063"/>
                  <a:ext cx="596900" cy="515937"/>
                </a:xfrm>
                <a:custGeom>
                  <a:avLst/>
                  <a:gdLst>
                    <a:gd name="T0" fmla="*/ 0 w 596900"/>
                    <a:gd name="T1" fmla="*/ 84580 h 516467"/>
                    <a:gd name="T2" fmla="*/ 444500 w 596900"/>
                    <a:gd name="T3" fmla="*/ 71893 h 516467"/>
                    <a:gd name="T4" fmla="*/ 596900 w 596900"/>
                    <a:gd name="T5" fmla="*/ 515937 h 516467"/>
                    <a:gd name="T6" fmla="*/ 596900 w 596900"/>
                    <a:gd name="T7" fmla="*/ 515937 h 516467"/>
                    <a:gd name="T8" fmla="*/ 0 60000 65536"/>
                    <a:gd name="T9" fmla="*/ 0 60000 65536"/>
                    <a:gd name="T10" fmla="*/ 0 60000 65536"/>
                    <a:gd name="T11" fmla="*/ 0 60000 65536"/>
                    <a:gd name="T12" fmla="*/ 0 w 596900"/>
                    <a:gd name="T13" fmla="*/ 0 h 516467"/>
                    <a:gd name="T14" fmla="*/ 596900 w 596900"/>
                    <a:gd name="T15" fmla="*/ 516467 h 516467"/>
                  </a:gdLst>
                  <a:ahLst/>
                  <a:cxnLst>
                    <a:cxn ang="T8">
                      <a:pos x="T0" y="T1"/>
                    </a:cxn>
                    <a:cxn ang="T9">
                      <a:pos x="T2" y="T3"/>
                    </a:cxn>
                    <a:cxn ang="T10">
                      <a:pos x="T4" y="T5"/>
                    </a:cxn>
                    <a:cxn ang="T11">
                      <a:pos x="T6" y="T7"/>
                    </a:cxn>
                  </a:cxnLst>
                  <a:rect l="T12" t="T13" r="T14" b="T15"/>
                  <a:pathLst>
                    <a:path w="596900" h="516467">
                      <a:moveTo>
                        <a:pt x="0" y="84667"/>
                      </a:moveTo>
                      <a:cubicBezTo>
                        <a:pt x="172508" y="42333"/>
                        <a:pt x="345017" y="0"/>
                        <a:pt x="444500" y="71967"/>
                      </a:cubicBezTo>
                      <a:cubicBezTo>
                        <a:pt x="543983" y="143934"/>
                        <a:pt x="596900" y="516467"/>
                        <a:pt x="596900" y="516467"/>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342900">
                    <a:defRPr/>
                  </a:pPr>
                  <a:endParaRPr lang="en-US" sz="1350">
                    <a:solidFill>
                      <a:prstClr val="black"/>
                    </a:solidFill>
                  </a:endParaRPr>
                </a:p>
              </p:txBody>
            </p:sp>
            <p:sp>
              <p:nvSpPr>
                <p:cNvPr id="28" name="Freeform 27"/>
                <p:cNvSpPr>
                  <a:spLocks noChangeArrowheads="1"/>
                </p:cNvSpPr>
                <p:nvPr/>
              </p:nvSpPr>
              <p:spPr bwMode="auto">
                <a:xfrm>
                  <a:off x="5829300" y="4586288"/>
                  <a:ext cx="685800" cy="366712"/>
                </a:xfrm>
                <a:custGeom>
                  <a:avLst/>
                  <a:gdLst>
                    <a:gd name="T0" fmla="*/ 0 w 685800"/>
                    <a:gd name="T1" fmla="*/ 366712 h 315383"/>
                    <a:gd name="T2" fmla="*/ 342900 w 685800"/>
                    <a:gd name="T3" fmla="*/ 12305 h 315383"/>
                    <a:gd name="T4" fmla="*/ 685800 w 685800"/>
                    <a:gd name="T5" fmla="*/ 292877 h 315383"/>
                    <a:gd name="T6" fmla="*/ 685800 w 685800"/>
                    <a:gd name="T7" fmla="*/ 292877 h 315383"/>
                    <a:gd name="T8" fmla="*/ 0 60000 65536"/>
                    <a:gd name="T9" fmla="*/ 0 60000 65536"/>
                    <a:gd name="T10" fmla="*/ 0 60000 65536"/>
                    <a:gd name="T11" fmla="*/ 0 60000 65536"/>
                    <a:gd name="T12" fmla="*/ 0 w 685800"/>
                    <a:gd name="T13" fmla="*/ 0 h 315383"/>
                    <a:gd name="T14" fmla="*/ 685800 w 685800"/>
                    <a:gd name="T15" fmla="*/ 315383 h 315383"/>
                  </a:gdLst>
                  <a:ahLst/>
                  <a:cxnLst>
                    <a:cxn ang="T8">
                      <a:pos x="T0" y="T1"/>
                    </a:cxn>
                    <a:cxn ang="T9">
                      <a:pos x="T2" y="T3"/>
                    </a:cxn>
                    <a:cxn ang="T10">
                      <a:pos x="T4" y="T5"/>
                    </a:cxn>
                    <a:cxn ang="T11">
                      <a:pos x="T6" y="T7"/>
                    </a:cxn>
                  </a:cxnLst>
                  <a:rect l="T12" t="T13" r="T14" b="T15"/>
                  <a:pathLst>
                    <a:path w="685800" h="315383">
                      <a:moveTo>
                        <a:pt x="0" y="315383"/>
                      </a:moveTo>
                      <a:cubicBezTo>
                        <a:pt x="114300" y="168274"/>
                        <a:pt x="228600" y="21166"/>
                        <a:pt x="342900" y="10583"/>
                      </a:cubicBezTo>
                      <a:cubicBezTo>
                        <a:pt x="457200" y="0"/>
                        <a:pt x="685800" y="251883"/>
                        <a:pt x="685800" y="251883"/>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342900">
                    <a:defRPr/>
                  </a:pPr>
                  <a:endParaRPr lang="en-US" sz="1350">
                    <a:solidFill>
                      <a:prstClr val="black"/>
                    </a:solidFill>
                  </a:endParaRPr>
                </a:p>
              </p:txBody>
            </p:sp>
            <p:sp>
              <p:nvSpPr>
                <p:cNvPr id="29" name="Freeform 28"/>
                <p:cNvSpPr>
                  <a:spLocks noChangeArrowheads="1"/>
                </p:cNvSpPr>
                <p:nvPr/>
              </p:nvSpPr>
              <p:spPr bwMode="auto">
                <a:xfrm>
                  <a:off x="6502400" y="4330700"/>
                  <a:ext cx="304800" cy="546100"/>
                </a:xfrm>
                <a:custGeom>
                  <a:avLst/>
                  <a:gdLst>
                    <a:gd name="T0" fmla="*/ 0 w 304800"/>
                    <a:gd name="T1" fmla="*/ 546100 h 495300"/>
                    <a:gd name="T2" fmla="*/ 114300 w 304800"/>
                    <a:gd name="T3" fmla="*/ 168031 h 495300"/>
                    <a:gd name="T4" fmla="*/ 304800 w 304800"/>
                    <a:gd name="T5" fmla="*/ 0 h 495300"/>
                    <a:gd name="T6" fmla="*/ 304800 w 304800"/>
                    <a:gd name="T7" fmla="*/ 0 h 495300"/>
                    <a:gd name="T8" fmla="*/ 0 60000 65536"/>
                    <a:gd name="T9" fmla="*/ 0 60000 65536"/>
                    <a:gd name="T10" fmla="*/ 0 60000 65536"/>
                    <a:gd name="T11" fmla="*/ 0 60000 65536"/>
                    <a:gd name="T12" fmla="*/ 0 w 304800"/>
                    <a:gd name="T13" fmla="*/ 0 h 495300"/>
                    <a:gd name="T14" fmla="*/ 304800 w 304800"/>
                    <a:gd name="T15" fmla="*/ 495300 h 495300"/>
                  </a:gdLst>
                  <a:ahLst/>
                  <a:cxnLst>
                    <a:cxn ang="T8">
                      <a:pos x="T0" y="T1"/>
                    </a:cxn>
                    <a:cxn ang="T9">
                      <a:pos x="T2" y="T3"/>
                    </a:cxn>
                    <a:cxn ang="T10">
                      <a:pos x="T4" y="T5"/>
                    </a:cxn>
                    <a:cxn ang="T11">
                      <a:pos x="T6" y="T7"/>
                    </a:cxn>
                  </a:cxnLst>
                  <a:rect l="T12" t="T13" r="T14" b="T15"/>
                  <a:pathLst>
                    <a:path w="304800" h="495300">
                      <a:moveTo>
                        <a:pt x="0" y="495300"/>
                      </a:moveTo>
                      <a:cubicBezTo>
                        <a:pt x="31750" y="365125"/>
                        <a:pt x="63500" y="234950"/>
                        <a:pt x="114300" y="152400"/>
                      </a:cubicBezTo>
                      <a:cubicBezTo>
                        <a:pt x="165100" y="69850"/>
                        <a:pt x="304800" y="0"/>
                        <a:pt x="304800"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342900">
                    <a:defRPr/>
                  </a:pPr>
                  <a:endParaRPr lang="en-US" sz="1350">
                    <a:solidFill>
                      <a:prstClr val="black"/>
                    </a:solidFill>
                  </a:endParaRPr>
                </a:p>
              </p:txBody>
            </p:sp>
            <p:sp>
              <p:nvSpPr>
                <p:cNvPr id="30" name="Freeform 29"/>
                <p:cNvSpPr>
                  <a:spLocks noChangeArrowheads="1"/>
                </p:cNvSpPr>
                <p:nvPr/>
              </p:nvSpPr>
              <p:spPr bwMode="auto">
                <a:xfrm>
                  <a:off x="6503988" y="3759200"/>
                  <a:ext cx="303212" cy="571500"/>
                </a:xfrm>
                <a:custGeom>
                  <a:avLst/>
                  <a:gdLst>
                    <a:gd name="T0" fmla="*/ 303212 w 302683"/>
                    <a:gd name="T1" fmla="*/ 571500 h 571500"/>
                    <a:gd name="T2" fmla="*/ 23324 w 302683"/>
                    <a:gd name="T3" fmla="*/ 393700 h 571500"/>
                    <a:gd name="T4" fmla="*/ 163268 w 302683"/>
                    <a:gd name="T5" fmla="*/ 0 h 571500"/>
                    <a:gd name="T6" fmla="*/ 163268 w 302683"/>
                    <a:gd name="T7" fmla="*/ 0 h 571500"/>
                    <a:gd name="T8" fmla="*/ 163268 w 302683"/>
                    <a:gd name="T9" fmla="*/ 0 h 571500"/>
                    <a:gd name="T10" fmla="*/ 163268 w 302683"/>
                    <a:gd name="T11" fmla="*/ 0 h 571500"/>
                    <a:gd name="T12" fmla="*/ 0 60000 65536"/>
                    <a:gd name="T13" fmla="*/ 0 60000 65536"/>
                    <a:gd name="T14" fmla="*/ 0 60000 65536"/>
                    <a:gd name="T15" fmla="*/ 0 60000 65536"/>
                    <a:gd name="T16" fmla="*/ 0 60000 65536"/>
                    <a:gd name="T17" fmla="*/ 0 60000 65536"/>
                    <a:gd name="T18" fmla="*/ 0 w 302683"/>
                    <a:gd name="T19" fmla="*/ 0 h 571500"/>
                    <a:gd name="T20" fmla="*/ 302683 w 302683"/>
                    <a:gd name="T21" fmla="*/ 571500 h 571500"/>
                  </a:gdLst>
                  <a:ahLst/>
                  <a:cxnLst>
                    <a:cxn ang="T12">
                      <a:pos x="T0" y="T1"/>
                    </a:cxn>
                    <a:cxn ang="T13">
                      <a:pos x="T2" y="T3"/>
                    </a:cxn>
                    <a:cxn ang="T14">
                      <a:pos x="T4" y="T5"/>
                    </a:cxn>
                    <a:cxn ang="T15">
                      <a:pos x="T6" y="T7"/>
                    </a:cxn>
                    <a:cxn ang="T16">
                      <a:pos x="T8" y="T9"/>
                    </a:cxn>
                    <a:cxn ang="T17">
                      <a:pos x="T10" y="T11"/>
                    </a:cxn>
                  </a:cxnLst>
                  <a:rect l="T18" t="T19" r="T20" b="T21"/>
                  <a:pathLst>
                    <a:path w="302683" h="571500">
                      <a:moveTo>
                        <a:pt x="302683" y="571500"/>
                      </a:moveTo>
                      <a:cubicBezTo>
                        <a:pt x="174624" y="530225"/>
                        <a:pt x="46566" y="488950"/>
                        <a:pt x="23283" y="393700"/>
                      </a:cubicBezTo>
                      <a:cubicBezTo>
                        <a:pt x="0" y="298450"/>
                        <a:pt x="162983" y="0"/>
                        <a:pt x="162983"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342900">
                    <a:defRPr/>
                  </a:pPr>
                  <a:endParaRPr lang="en-US" sz="1350">
                    <a:solidFill>
                      <a:prstClr val="black"/>
                    </a:solidFill>
                  </a:endParaRPr>
                </a:p>
              </p:txBody>
            </p:sp>
            <p:sp>
              <p:nvSpPr>
                <p:cNvPr id="32" name="Freeform 31"/>
                <p:cNvSpPr>
                  <a:spLocks noChangeArrowheads="1"/>
                </p:cNvSpPr>
                <p:nvPr/>
              </p:nvSpPr>
              <p:spPr bwMode="auto">
                <a:xfrm>
                  <a:off x="6108700" y="3390900"/>
                  <a:ext cx="546100" cy="506413"/>
                </a:xfrm>
                <a:custGeom>
                  <a:avLst/>
                  <a:gdLst>
                    <a:gd name="T0" fmla="*/ 546100 w 546100"/>
                    <a:gd name="T1" fmla="*/ 368686 h 505883"/>
                    <a:gd name="T2" fmla="*/ 203200 w 546100"/>
                    <a:gd name="T3" fmla="*/ 444966 h 505883"/>
                    <a:gd name="T4" fmla="*/ 0 w 546100"/>
                    <a:gd name="T5" fmla="*/ 0 h 505883"/>
                    <a:gd name="T6" fmla="*/ 0 w 546100"/>
                    <a:gd name="T7" fmla="*/ 0 h 505883"/>
                    <a:gd name="T8" fmla="*/ 0 60000 65536"/>
                    <a:gd name="T9" fmla="*/ 0 60000 65536"/>
                    <a:gd name="T10" fmla="*/ 0 60000 65536"/>
                    <a:gd name="T11" fmla="*/ 0 60000 65536"/>
                    <a:gd name="T12" fmla="*/ 0 w 546100"/>
                    <a:gd name="T13" fmla="*/ 0 h 505883"/>
                    <a:gd name="T14" fmla="*/ 546100 w 546100"/>
                    <a:gd name="T15" fmla="*/ 505883 h 505883"/>
                  </a:gdLst>
                  <a:ahLst/>
                  <a:cxnLst>
                    <a:cxn ang="T8">
                      <a:pos x="T0" y="T1"/>
                    </a:cxn>
                    <a:cxn ang="T9">
                      <a:pos x="T2" y="T3"/>
                    </a:cxn>
                    <a:cxn ang="T10">
                      <a:pos x="T4" y="T5"/>
                    </a:cxn>
                    <a:cxn ang="T11">
                      <a:pos x="T6" y="T7"/>
                    </a:cxn>
                  </a:cxnLst>
                  <a:rect l="T12" t="T13" r="T14" b="T15"/>
                  <a:pathLst>
                    <a:path w="546100" h="505883">
                      <a:moveTo>
                        <a:pt x="546100" y="368300"/>
                      </a:moveTo>
                      <a:cubicBezTo>
                        <a:pt x="420158" y="437091"/>
                        <a:pt x="294217" y="505883"/>
                        <a:pt x="203200" y="444500"/>
                      </a:cubicBezTo>
                      <a:cubicBezTo>
                        <a:pt x="112183" y="383117"/>
                        <a:pt x="0" y="0"/>
                        <a:pt x="0"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342900">
                    <a:defRPr/>
                  </a:pPr>
                  <a:endParaRPr lang="en-US" sz="1350">
                    <a:solidFill>
                      <a:prstClr val="black"/>
                    </a:solidFill>
                  </a:endParaRPr>
                </a:p>
              </p:txBody>
            </p:sp>
            <p:sp>
              <p:nvSpPr>
                <p:cNvPr id="33" name="Freeform 32"/>
                <p:cNvSpPr>
                  <a:spLocks noChangeArrowheads="1"/>
                </p:cNvSpPr>
                <p:nvPr/>
              </p:nvSpPr>
              <p:spPr bwMode="auto">
                <a:xfrm>
                  <a:off x="5473700" y="3390900"/>
                  <a:ext cx="622300" cy="363538"/>
                </a:xfrm>
                <a:custGeom>
                  <a:avLst/>
                  <a:gdLst>
                    <a:gd name="T0" fmla="*/ 622300 w 622300"/>
                    <a:gd name="T1" fmla="*/ 0 h 364067"/>
                    <a:gd name="T2" fmla="*/ 304800 w 622300"/>
                    <a:gd name="T3" fmla="*/ 355083 h 364067"/>
                    <a:gd name="T4" fmla="*/ 0 w 622300"/>
                    <a:gd name="T5" fmla="*/ 50726 h 364067"/>
                    <a:gd name="T6" fmla="*/ 0 w 622300"/>
                    <a:gd name="T7" fmla="*/ 50726 h 364067"/>
                    <a:gd name="T8" fmla="*/ 0 60000 65536"/>
                    <a:gd name="T9" fmla="*/ 0 60000 65536"/>
                    <a:gd name="T10" fmla="*/ 0 60000 65536"/>
                    <a:gd name="T11" fmla="*/ 0 60000 65536"/>
                    <a:gd name="T12" fmla="*/ 0 w 622300"/>
                    <a:gd name="T13" fmla="*/ 0 h 364067"/>
                    <a:gd name="T14" fmla="*/ 622300 w 622300"/>
                    <a:gd name="T15" fmla="*/ 364067 h 364067"/>
                  </a:gdLst>
                  <a:ahLst/>
                  <a:cxnLst>
                    <a:cxn ang="T8">
                      <a:pos x="T0" y="T1"/>
                    </a:cxn>
                    <a:cxn ang="T9">
                      <a:pos x="T2" y="T3"/>
                    </a:cxn>
                    <a:cxn ang="T10">
                      <a:pos x="T4" y="T5"/>
                    </a:cxn>
                    <a:cxn ang="T11">
                      <a:pos x="T6" y="T7"/>
                    </a:cxn>
                  </a:cxnLst>
                  <a:rect l="T12" t="T13" r="T14" b="T15"/>
                  <a:pathLst>
                    <a:path w="622300" h="364067">
                      <a:moveTo>
                        <a:pt x="622300" y="0"/>
                      </a:moveTo>
                      <a:cubicBezTo>
                        <a:pt x="515408" y="173566"/>
                        <a:pt x="408517" y="347133"/>
                        <a:pt x="304800" y="355600"/>
                      </a:cubicBezTo>
                      <a:cubicBezTo>
                        <a:pt x="201083" y="364067"/>
                        <a:pt x="0" y="50800"/>
                        <a:pt x="0" y="5080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342900">
                    <a:defRPr/>
                  </a:pPr>
                  <a:endParaRPr lang="en-US" sz="1350">
                    <a:solidFill>
                      <a:prstClr val="black"/>
                    </a:solidFill>
                  </a:endParaRPr>
                </a:p>
              </p:txBody>
            </p:sp>
            <p:sp>
              <p:nvSpPr>
                <p:cNvPr id="34" name="Oval 33"/>
                <p:cNvSpPr>
                  <a:spLocks noChangeArrowheads="1"/>
                </p:cNvSpPr>
                <p:nvPr/>
              </p:nvSpPr>
              <p:spPr bwMode="auto">
                <a:xfrm>
                  <a:off x="5829300" y="3911600"/>
                  <a:ext cx="457200" cy="457200"/>
                </a:xfrm>
                <a:prstGeom prst="ellipse">
                  <a:avLst/>
                </a:prstGeom>
                <a:solidFill>
                  <a:schemeClr val="tx1"/>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defTabSz="342900">
                    <a:defRPr/>
                  </a:pPr>
                  <a:endParaRPr lang="en-US" sz="1350">
                    <a:solidFill>
                      <a:prstClr val="white"/>
                    </a:solidFill>
                  </a:endParaRPr>
                </a:p>
              </p:txBody>
            </p:sp>
          </p:grpSp>
          <p:sp>
            <p:nvSpPr>
              <p:cNvPr id="35850" name="TextBox 21"/>
              <p:cNvSpPr txBox="1">
                <a:spLocks noChangeArrowheads="1"/>
              </p:cNvSpPr>
              <p:nvPr/>
            </p:nvSpPr>
            <p:spPr bwMode="auto">
              <a:xfrm>
                <a:off x="5684838" y="5029200"/>
                <a:ext cx="3510960"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342900" eaLnBrk="1" fontAlgn="base" hangingPunct="1">
                  <a:spcBef>
                    <a:spcPct val="0"/>
                  </a:spcBef>
                  <a:spcAft>
                    <a:spcPct val="0"/>
                  </a:spcAft>
                </a:pPr>
                <a:r>
                  <a:rPr lang="en-US" altLang="en-US" sz="1800">
                    <a:solidFill>
                      <a:prstClr val="black"/>
                    </a:solidFill>
                    <a:latin typeface="Calibri" panose="020F0502020204030204" pitchFamily="34" charset="0"/>
                  </a:rPr>
                  <a:t>specialized cell</a:t>
                </a:r>
              </a:p>
              <a:p>
                <a:pPr defTabSz="342900" eaLnBrk="1" fontAlgn="base" hangingPunct="1">
                  <a:spcBef>
                    <a:spcPct val="0"/>
                  </a:spcBef>
                  <a:spcAft>
                    <a:spcPct val="0"/>
                  </a:spcAft>
                </a:pPr>
                <a:r>
                  <a:rPr lang="en-US" altLang="en-US" sz="1800">
                    <a:solidFill>
                      <a:prstClr val="black"/>
                    </a:solidFill>
                    <a:latin typeface="Calibri" panose="020F0502020204030204" pitchFamily="34" charset="0"/>
                  </a:rPr>
                  <a:t>e.g. muscle cell, nerve cell</a:t>
                </a:r>
              </a:p>
            </p:txBody>
          </p:sp>
        </p:grpSp>
        <p:sp>
          <p:nvSpPr>
            <p:cNvPr id="35848" name="TextBox 23"/>
            <p:cNvSpPr txBox="1">
              <a:spLocks noChangeArrowheads="1"/>
            </p:cNvSpPr>
            <p:nvPr/>
          </p:nvSpPr>
          <p:spPr bwMode="auto">
            <a:xfrm>
              <a:off x="5965824" y="2247900"/>
              <a:ext cx="2517698"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342900" eaLnBrk="1" fontAlgn="base" hangingPunct="1">
                <a:spcBef>
                  <a:spcPct val="0"/>
                </a:spcBef>
                <a:spcAft>
                  <a:spcPct val="0"/>
                </a:spcAft>
              </a:pPr>
              <a:r>
                <a:rPr lang="en-US" altLang="en-US" sz="1800" b="1">
                  <a:solidFill>
                    <a:srgbClr val="FF0000"/>
                  </a:solidFill>
                  <a:latin typeface="Calibri" panose="020F0502020204030204" pitchFamily="34" charset="0"/>
                </a:rPr>
                <a:t>DIFFERENTIATION</a:t>
              </a:r>
            </a:p>
            <a:p>
              <a:pPr defTabSz="342900" eaLnBrk="1" fontAlgn="base" hangingPunct="1">
                <a:spcBef>
                  <a:spcPct val="0"/>
                </a:spcBef>
                <a:spcAft>
                  <a:spcPct val="0"/>
                </a:spcAft>
              </a:pPr>
              <a:r>
                <a:rPr lang="en-US" altLang="en-US" sz="1800" b="1">
                  <a:solidFill>
                    <a:srgbClr val="FF0000"/>
                  </a:solidFill>
                  <a:latin typeface="Calibri" panose="020F0502020204030204" pitchFamily="34" charset="0"/>
                </a:rPr>
                <a:t>(specializing)</a:t>
              </a:r>
            </a:p>
          </p:txBody>
        </p:sp>
      </p:grpSp>
      <p:sp>
        <p:nvSpPr>
          <p:cNvPr id="11" name="Metin kutusu 10"/>
          <p:cNvSpPr txBox="1"/>
          <p:nvPr/>
        </p:nvSpPr>
        <p:spPr>
          <a:xfrm>
            <a:off x="180383" y="3215968"/>
            <a:ext cx="1628775" cy="830997"/>
          </a:xfrm>
          <a:prstGeom prst="rect">
            <a:avLst/>
          </a:prstGeom>
          <a:noFill/>
        </p:spPr>
        <p:txBody>
          <a:bodyPr wrap="square" rtlCol="0">
            <a:spAutoFit/>
          </a:bodyPr>
          <a:lstStyle/>
          <a:p>
            <a:r>
              <a:rPr lang="tr-TR" sz="2400" dirty="0" err="1">
                <a:solidFill>
                  <a:srgbClr val="7030A0"/>
                </a:solidFill>
              </a:rPr>
              <a:t>Asymetric</a:t>
            </a:r>
            <a:r>
              <a:rPr lang="tr-TR" sz="2400" dirty="0">
                <a:solidFill>
                  <a:srgbClr val="7030A0"/>
                </a:solidFill>
              </a:rPr>
              <a:t> </a:t>
            </a:r>
            <a:r>
              <a:rPr lang="tr-TR" sz="2400" dirty="0" err="1">
                <a:solidFill>
                  <a:srgbClr val="7030A0"/>
                </a:solidFill>
              </a:rPr>
              <a:t>Division</a:t>
            </a:r>
            <a:endParaRPr lang="tr-TR" sz="2400" dirty="0">
              <a:solidFill>
                <a:srgbClr val="7030A0"/>
              </a:solidFill>
            </a:endParaRPr>
          </a:p>
        </p:txBody>
      </p:sp>
    </p:spTree>
    <p:extLst>
      <p:ext uri="{BB962C8B-B14F-4D97-AF65-F5344CB8AC3E}">
        <p14:creationId xmlns:p14="http://schemas.microsoft.com/office/powerpoint/2010/main" val="1262222243"/>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0"/>
          <p:cNvSpPr txBox="1">
            <a:spLocks noChangeArrowheads="1"/>
          </p:cNvSpPr>
          <p:nvPr/>
        </p:nvSpPr>
        <p:spPr bwMode="auto">
          <a:xfrm>
            <a:off x="2833687" y="857251"/>
            <a:ext cx="33492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342900" eaLnBrk="1" fontAlgn="base" hangingPunct="1">
              <a:spcBef>
                <a:spcPct val="0"/>
              </a:spcBef>
              <a:spcAft>
                <a:spcPct val="0"/>
              </a:spcAft>
            </a:pPr>
            <a:r>
              <a:rPr lang="en-US" altLang="en-US" sz="3000" b="1">
                <a:solidFill>
                  <a:prstClr val="black"/>
                </a:solidFill>
                <a:latin typeface="Calibri" panose="020F0502020204030204" pitchFamily="34" charset="0"/>
              </a:rPr>
              <a:t>What is a stem cell?</a:t>
            </a:r>
          </a:p>
        </p:txBody>
      </p:sp>
      <p:grpSp>
        <p:nvGrpSpPr>
          <p:cNvPr id="2" name="Group 123"/>
          <p:cNvGrpSpPr>
            <a:grpSpLocks/>
          </p:cNvGrpSpPr>
          <p:nvPr/>
        </p:nvGrpSpPr>
        <p:grpSpPr bwMode="auto">
          <a:xfrm>
            <a:off x="1289448" y="1634730"/>
            <a:ext cx="3048237" cy="3492223"/>
            <a:chOff x="195301" y="1036637"/>
            <a:chExt cx="4064158" cy="4656298"/>
          </a:xfrm>
        </p:grpSpPr>
        <p:grpSp>
          <p:nvGrpSpPr>
            <p:cNvPr id="37921" name="Group 51"/>
            <p:cNvGrpSpPr>
              <a:grpSpLocks/>
            </p:cNvGrpSpPr>
            <p:nvPr/>
          </p:nvGrpSpPr>
          <p:grpSpPr bwMode="auto">
            <a:xfrm>
              <a:off x="1414345" y="1036637"/>
              <a:ext cx="2845114" cy="4656298"/>
              <a:chOff x="1459550" y="1038225"/>
              <a:chExt cx="2845114" cy="4656298"/>
            </a:xfrm>
          </p:grpSpPr>
          <p:sp>
            <p:nvSpPr>
              <p:cNvPr id="37924" name="TextBox 20"/>
              <p:cNvSpPr txBox="1">
                <a:spLocks noChangeArrowheads="1"/>
              </p:cNvSpPr>
              <p:nvPr/>
            </p:nvSpPr>
            <p:spPr bwMode="auto">
              <a:xfrm>
                <a:off x="1459550" y="5202080"/>
                <a:ext cx="28451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342900" eaLnBrk="1" fontAlgn="base" hangingPunct="1">
                  <a:spcBef>
                    <a:spcPct val="0"/>
                  </a:spcBef>
                  <a:spcAft>
                    <a:spcPct val="0"/>
                  </a:spcAft>
                </a:pPr>
                <a:r>
                  <a:rPr lang="en-US" altLang="en-US" sz="1800">
                    <a:solidFill>
                      <a:prstClr val="black"/>
                    </a:solidFill>
                  </a:rPr>
                  <a:t>Identical stem cells</a:t>
                </a:r>
              </a:p>
            </p:txBody>
          </p:sp>
          <p:grpSp>
            <p:nvGrpSpPr>
              <p:cNvPr id="37925" name="Group 36"/>
              <p:cNvGrpSpPr>
                <a:grpSpLocks/>
              </p:cNvGrpSpPr>
              <p:nvPr/>
            </p:nvGrpSpPr>
            <p:grpSpPr bwMode="auto">
              <a:xfrm>
                <a:off x="1765299" y="1038225"/>
                <a:ext cx="1982789" cy="3960813"/>
                <a:chOff x="1170" y="743"/>
                <a:chExt cx="1249" cy="2495"/>
              </a:xfrm>
            </p:grpSpPr>
            <p:grpSp>
              <p:nvGrpSpPr>
                <p:cNvPr id="37926" name="Group 3"/>
                <p:cNvGrpSpPr>
                  <a:grpSpLocks/>
                </p:cNvGrpSpPr>
                <p:nvPr/>
              </p:nvGrpSpPr>
              <p:grpSpPr bwMode="auto">
                <a:xfrm rot="5400000">
                  <a:off x="1549" y="725"/>
                  <a:ext cx="536" cy="571"/>
                  <a:chOff x="528329" y="2629175"/>
                  <a:chExt cx="1371620" cy="1448296"/>
                </a:xfrm>
              </p:grpSpPr>
              <p:sp>
                <p:nvSpPr>
                  <p:cNvPr id="78" name="Oval 1"/>
                  <p:cNvSpPr>
                    <a:spLocks noChangeArrowheads="1"/>
                  </p:cNvSpPr>
                  <p:nvPr/>
                </p:nvSpPr>
                <p:spPr bwMode="auto">
                  <a:xfrm>
                    <a:off x="528329" y="2629175"/>
                    <a:ext cx="1371620" cy="1448296"/>
                  </a:xfrm>
                  <a:prstGeom prst="ellipse">
                    <a:avLst/>
                  </a:prstGeom>
                  <a:solidFill>
                    <a:srgbClr val="BFBFBF"/>
                  </a:solidFill>
                  <a:ln w="34925">
                    <a:solidFill>
                      <a:schemeClr val="tx1"/>
                    </a:solidFill>
                    <a:round/>
                    <a:headEnd/>
                    <a:tailEnd/>
                  </a:ln>
                  <a:effectLst>
                    <a:outerShdw blurRad="40000" dist="23000" dir="5400000" rotWithShape="0">
                      <a:srgbClr val="808080">
                        <a:alpha val="34998"/>
                      </a:srgbClr>
                    </a:outerShdw>
                  </a:effectLst>
                </p:spPr>
                <p:txBody>
                  <a:bodyPr rot="10800000" vert="eaVert" anchor="ctr"/>
                  <a:lstStyle/>
                  <a:p>
                    <a:pPr algn="ctr" defTabSz="342900">
                      <a:defRPr/>
                    </a:pPr>
                    <a:endParaRPr lang="en-US" sz="1350">
                      <a:solidFill>
                        <a:prstClr val="white"/>
                      </a:solidFill>
                    </a:endParaRPr>
                  </a:p>
                </p:txBody>
              </p:sp>
              <p:sp>
                <p:nvSpPr>
                  <p:cNvPr id="79" name="Oval 2"/>
                  <p:cNvSpPr>
                    <a:spLocks noChangeArrowheads="1"/>
                  </p:cNvSpPr>
                  <p:nvPr/>
                </p:nvSpPr>
                <p:spPr bwMode="auto">
                  <a:xfrm>
                    <a:off x="985533" y="3124422"/>
                    <a:ext cx="457203" cy="457278"/>
                  </a:xfrm>
                  <a:prstGeom prst="ellipse">
                    <a:avLst/>
                  </a:prstGeom>
                  <a:solidFill>
                    <a:schemeClr val="tx1"/>
                  </a:solidFill>
                  <a:ln w="9525">
                    <a:solidFill>
                      <a:schemeClr val="tx1"/>
                    </a:solidFill>
                    <a:round/>
                    <a:headEnd/>
                    <a:tailEnd/>
                  </a:ln>
                  <a:effectLst>
                    <a:outerShdw blurRad="40000" dist="23000" dir="5400000" rotWithShape="0">
                      <a:srgbClr val="808080">
                        <a:alpha val="34998"/>
                      </a:srgbClr>
                    </a:outerShdw>
                  </a:effectLst>
                </p:spPr>
                <p:txBody>
                  <a:bodyPr rot="10800000" vert="eaVert" anchor="ctr"/>
                  <a:lstStyle/>
                  <a:p>
                    <a:pPr algn="ctr" defTabSz="342900">
                      <a:defRPr/>
                    </a:pPr>
                    <a:endParaRPr lang="en-US" sz="1350">
                      <a:solidFill>
                        <a:prstClr val="white"/>
                      </a:solidFill>
                    </a:endParaRPr>
                  </a:p>
                </p:txBody>
              </p:sp>
            </p:grpSp>
            <p:grpSp>
              <p:nvGrpSpPr>
                <p:cNvPr id="37927" name="Group 39"/>
                <p:cNvGrpSpPr>
                  <a:grpSpLocks/>
                </p:cNvGrpSpPr>
                <p:nvPr/>
              </p:nvGrpSpPr>
              <p:grpSpPr bwMode="auto">
                <a:xfrm rot="5400000">
                  <a:off x="1865" y="2684"/>
                  <a:ext cx="536" cy="572"/>
                  <a:chOff x="6096679" y="1962150"/>
                  <a:chExt cx="1371610" cy="1448048"/>
                </a:xfrm>
              </p:grpSpPr>
              <p:sp>
                <p:nvSpPr>
                  <p:cNvPr id="76" name="Oval 5"/>
                  <p:cNvSpPr>
                    <a:spLocks noChangeArrowheads="1"/>
                  </p:cNvSpPr>
                  <p:nvPr/>
                </p:nvSpPr>
                <p:spPr bwMode="auto">
                  <a:xfrm>
                    <a:off x="6096679" y="1962150"/>
                    <a:ext cx="1371610" cy="1448048"/>
                  </a:xfrm>
                  <a:prstGeom prst="ellipse">
                    <a:avLst/>
                  </a:prstGeom>
                  <a:solidFill>
                    <a:srgbClr val="BFBFBF"/>
                  </a:solidFill>
                  <a:ln w="34925">
                    <a:solidFill>
                      <a:schemeClr val="tx1"/>
                    </a:solidFill>
                    <a:round/>
                    <a:headEnd/>
                    <a:tailEnd/>
                  </a:ln>
                  <a:effectLst>
                    <a:outerShdw blurRad="40000" dist="23000" dir="5400000" rotWithShape="0">
                      <a:srgbClr val="808080">
                        <a:alpha val="34998"/>
                      </a:srgbClr>
                    </a:outerShdw>
                  </a:effectLst>
                </p:spPr>
                <p:txBody>
                  <a:bodyPr rot="10800000" vert="eaVert" anchor="ctr"/>
                  <a:lstStyle/>
                  <a:p>
                    <a:pPr algn="ctr" defTabSz="342900">
                      <a:defRPr/>
                    </a:pPr>
                    <a:endParaRPr lang="en-US" sz="1350">
                      <a:solidFill>
                        <a:prstClr val="white"/>
                      </a:solidFill>
                    </a:endParaRPr>
                  </a:p>
                </p:txBody>
              </p:sp>
              <p:sp>
                <p:nvSpPr>
                  <p:cNvPr id="77" name="Oval 6"/>
                  <p:cNvSpPr>
                    <a:spLocks noChangeArrowheads="1"/>
                  </p:cNvSpPr>
                  <p:nvPr/>
                </p:nvSpPr>
                <p:spPr bwMode="auto">
                  <a:xfrm>
                    <a:off x="6553882" y="2495641"/>
                    <a:ext cx="457203" cy="457278"/>
                  </a:xfrm>
                  <a:prstGeom prst="ellipse">
                    <a:avLst/>
                  </a:prstGeom>
                  <a:solidFill>
                    <a:schemeClr val="tx1"/>
                  </a:solidFill>
                  <a:ln w="9525">
                    <a:solidFill>
                      <a:schemeClr val="tx1"/>
                    </a:solidFill>
                    <a:round/>
                    <a:headEnd/>
                    <a:tailEnd/>
                  </a:ln>
                  <a:effectLst>
                    <a:outerShdw blurRad="40000" dist="23000" dir="5400000" rotWithShape="0">
                      <a:srgbClr val="808080">
                        <a:alpha val="34998"/>
                      </a:srgbClr>
                    </a:outerShdw>
                  </a:effectLst>
                </p:spPr>
                <p:txBody>
                  <a:bodyPr rot="10800000" vert="eaVert" anchor="ctr"/>
                  <a:lstStyle/>
                  <a:p>
                    <a:pPr algn="ctr" defTabSz="342900">
                      <a:defRPr/>
                    </a:pPr>
                    <a:endParaRPr lang="en-US" sz="1350">
                      <a:solidFill>
                        <a:prstClr val="white"/>
                      </a:solidFill>
                    </a:endParaRPr>
                  </a:p>
                </p:txBody>
              </p:sp>
            </p:grpSp>
            <p:grpSp>
              <p:nvGrpSpPr>
                <p:cNvPr id="37928" name="Group 40"/>
                <p:cNvGrpSpPr>
                  <a:grpSpLocks/>
                </p:cNvGrpSpPr>
                <p:nvPr/>
              </p:nvGrpSpPr>
              <p:grpSpPr bwMode="auto">
                <a:xfrm rot="5400000">
                  <a:off x="1188" y="2684"/>
                  <a:ext cx="536" cy="571"/>
                  <a:chOff x="6096679" y="3772194"/>
                  <a:chExt cx="1371610" cy="1448048"/>
                </a:xfrm>
              </p:grpSpPr>
              <p:sp>
                <p:nvSpPr>
                  <p:cNvPr id="74" name="Oval 34"/>
                  <p:cNvSpPr>
                    <a:spLocks noChangeArrowheads="1"/>
                  </p:cNvSpPr>
                  <p:nvPr/>
                </p:nvSpPr>
                <p:spPr bwMode="auto">
                  <a:xfrm>
                    <a:off x="6096679" y="3772194"/>
                    <a:ext cx="1371610" cy="1448048"/>
                  </a:xfrm>
                  <a:prstGeom prst="ellipse">
                    <a:avLst/>
                  </a:prstGeom>
                  <a:solidFill>
                    <a:srgbClr val="BFBFBF"/>
                  </a:solidFill>
                  <a:ln w="34925">
                    <a:solidFill>
                      <a:schemeClr val="tx1"/>
                    </a:solidFill>
                    <a:round/>
                    <a:headEnd/>
                    <a:tailEnd/>
                  </a:ln>
                  <a:effectLst>
                    <a:outerShdw blurRad="40000" dist="23000" dir="5400000" rotWithShape="0">
                      <a:srgbClr val="808080">
                        <a:alpha val="34998"/>
                      </a:srgbClr>
                    </a:outerShdw>
                  </a:effectLst>
                </p:spPr>
                <p:txBody>
                  <a:bodyPr rot="10800000" vert="eaVert" anchor="ctr"/>
                  <a:lstStyle/>
                  <a:p>
                    <a:pPr algn="ctr" defTabSz="342900">
                      <a:defRPr/>
                    </a:pPr>
                    <a:endParaRPr lang="en-US" sz="1350">
                      <a:solidFill>
                        <a:prstClr val="white"/>
                      </a:solidFill>
                    </a:endParaRPr>
                  </a:p>
                </p:txBody>
              </p:sp>
              <p:sp>
                <p:nvSpPr>
                  <p:cNvPr id="75" name="Oval 35"/>
                  <p:cNvSpPr>
                    <a:spLocks noChangeArrowheads="1"/>
                  </p:cNvSpPr>
                  <p:nvPr/>
                </p:nvSpPr>
                <p:spPr bwMode="auto">
                  <a:xfrm>
                    <a:off x="6553882" y="4305685"/>
                    <a:ext cx="457203" cy="457278"/>
                  </a:xfrm>
                  <a:prstGeom prst="ellipse">
                    <a:avLst/>
                  </a:prstGeom>
                  <a:solidFill>
                    <a:schemeClr val="tx1"/>
                  </a:solidFill>
                  <a:ln w="9525">
                    <a:solidFill>
                      <a:schemeClr val="tx1"/>
                    </a:solidFill>
                    <a:round/>
                    <a:headEnd/>
                    <a:tailEnd/>
                  </a:ln>
                  <a:effectLst>
                    <a:outerShdw blurRad="40000" dist="23000" dir="5400000" rotWithShape="0">
                      <a:srgbClr val="808080">
                        <a:alpha val="34998"/>
                      </a:srgbClr>
                    </a:outerShdw>
                  </a:effectLst>
                </p:spPr>
                <p:txBody>
                  <a:bodyPr rot="10800000" vert="eaVert" anchor="ctr"/>
                  <a:lstStyle/>
                  <a:p>
                    <a:pPr algn="ctr" defTabSz="342900">
                      <a:defRPr/>
                    </a:pPr>
                    <a:endParaRPr lang="en-US" sz="1350">
                      <a:solidFill>
                        <a:prstClr val="white"/>
                      </a:solidFill>
                    </a:endParaRPr>
                  </a:p>
                </p:txBody>
              </p:sp>
            </p:grpSp>
            <p:sp>
              <p:nvSpPr>
                <p:cNvPr id="73" name="Right Arrow 38"/>
                <p:cNvSpPr>
                  <a:spLocks noChangeArrowheads="1"/>
                </p:cNvSpPr>
                <p:nvPr/>
              </p:nvSpPr>
              <p:spPr bwMode="auto">
                <a:xfrm rot="5400000">
                  <a:off x="1299" y="1974"/>
                  <a:ext cx="1036" cy="143"/>
                </a:xfrm>
                <a:prstGeom prst="rightArrow">
                  <a:avLst>
                    <a:gd name="adj1" fmla="val 50000"/>
                    <a:gd name="adj2" fmla="val 49472"/>
                  </a:avLst>
                </a:prstGeom>
                <a:solidFill>
                  <a:schemeClr val="tx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p>
                  <a:pPr algn="ctr" defTabSz="342900">
                    <a:defRPr/>
                  </a:pPr>
                  <a:endParaRPr lang="en-US" sz="1350">
                    <a:solidFill>
                      <a:prstClr val="white"/>
                    </a:solidFill>
                  </a:endParaRPr>
                </a:p>
              </p:txBody>
            </p:sp>
          </p:grpSp>
        </p:grpSp>
        <p:sp>
          <p:nvSpPr>
            <p:cNvPr id="37922" name="TextBox 20"/>
            <p:cNvSpPr txBox="1">
              <a:spLocks noChangeArrowheads="1"/>
            </p:cNvSpPr>
            <p:nvPr/>
          </p:nvSpPr>
          <p:spPr bwMode="auto">
            <a:xfrm>
              <a:off x="557238" y="1157286"/>
              <a:ext cx="151146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342900" eaLnBrk="1" fontAlgn="base" hangingPunct="1">
                <a:spcBef>
                  <a:spcPct val="0"/>
                </a:spcBef>
                <a:spcAft>
                  <a:spcPct val="0"/>
                </a:spcAft>
              </a:pPr>
              <a:r>
                <a:rPr lang="en-US" altLang="en-US" sz="1800">
                  <a:solidFill>
                    <a:prstClr val="black"/>
                  </a:solidFill>
                </a:rPr>
                <a:t>Stem cell</a:t>
              </a:r>
            </a:p>
          </p:txBody>
        </p:sp>
        <p:sp>
          <p:nvSpPr>
            <p:cNvPr id="37923" name="TextBox 22"/>
            <p:cNvSpPr txBox="1">
              <a:spLocks noChangeArrowheads="1"/>
            </p:cNvSpPr>
            <p:nvPr/>
          </p:nvSpPr>
          <p:spPr bwMode="auto">
            <a:xfrm>
              <a:off x="195301" y="2457421"/>
              <a:ext cx="2163843"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342900" eaLnBrk="1" fontAlgn="base" hangingPunct="1">
                <a:spcBef>
                  <a:spcPct val="0"/>
                </a:spcBef>
                <a:spcAft>
                  <a:spcPct val="0"/>
                </a:spcAft>
              </a:pPr>
              <a:r>
                <a:rPr lang="en-US" altLang="en-US" sz="1800" b="1">
                  <a:solidFill>
                    <a:srgbClr val="FF0000"/>
                  </a:solidFill>
                  <a:latin typeface="Calibri" panose="020F0502020204030204" pitchFamily="34" charset="0"/>
                </a:rPr>
                <a:t>SELF-RENEWAL</a:t>
              </a:r>
            </a:p>
            <a:p>
              <a:pPr defTabSz="342900" eaLnBrk="1" fontAlgn="base" hangingPunct="1">
                <a:spcBef>
                  <a:spcPct val="0"/>
                </a:spcBef>
                <a:spcAft>
                  <a:spcPct val="0"/>
                </a:spcAft>
              </a:pPr>
              <a:r>
                <a:rPr lang="en-US" altLang="en-US" sz="1800" b="1">
                  <a:solidFill>
                    <a:srgbClr val="FF0000"/>
                  </a:solidFill>
                  <a:latin typeface="Calibri" panose="020F0502020204030204" pitchFamily="34" charset="0"/>
                </a:rPr>
                <a:t>(copying)</a:t>
              </a:r>
            </a:p>
          </p:txBody>
        </p:sp>
      </p:grpSp>
      <p:grpSp>
        <p:nvGrpSpPr>
          <p:cNvPr id="8" name="Group 124"/>
          <p:cNvGrpSpPr>
            <a:grpSpLocks/>
          </p:cNvGrpSpPr>
          <p:nvPr/>
        </p:nvGrpSpPr>
        <p:grpSpPr bwMode="auto">
          <a:xfrm>
            <a:off x="4581525" y="1635920"/>
            <a:ext cx="3436987" cy="3505438"/>
            <a:chOff x="4584700" y="1038227"/>
            <a:chExt cx="4581932" cy="4673917"/>
          </a:xfrm>
        </p:grpSpPr>
        <p:sp>
          <p:nvSpPr>
            <p:cNvPr id="37893" name="TextBox 20"/>
            <p:cNvSpPr txBox="1">
              <a:spLocks noChangeArrowheads="1"/>
            </p:cNvSpPr>
            <p:nvPr/>
          </p:nvSpPr>
          <p:spPr bwMode="auto">
            <a:xfrm>
              <a:off x="6994148" y="1157290"/>
              <a:ext cx="151128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342900" eaLnBrk="1" fontAlgn="base" hangingPunct="1">
                <a:spcBef>
                  <a:spcPct val="0"/>
                </a:spcBef>
                <a:spcAft>
                  <a:spcPct val="0"/>
                </a:spcAft>
              </a:pPr>
              <a:r>
                <a:rPr lang="en-US" altLang="en-US" sz="1800">
                  <a:solidFill>
                    <a:prstClr val="black"/>
                  </a:solidFill>
                </a:rPr>
                <a:t>Stem cell</a:t>
              </a:r>
            </a:p>
          </p:txBody>
        </p:sp>
        <p:grpSp>
          <p:nvGrpSpPr>
            <p:cNvPr id="37894" name="Group 38"/>
            <p:cNvGrpSpPr>
              <a:grpSpLocks/>
            </p:cNvGrpSpPr>
            <p:nvPr/>
          </p:nvGrpSpPr>
          <p:grpSpPr bwMode="auto">
            <a:xfrm rot="5400000">
              <a:off x="5876041" y="1039753"/>
              <a:ext cx="870020" cy="866967"/>
              <a:chOff x="1647506" y="2535060"/>
              <a:chExt cx="1371710" cy="1448120"/>
            </a:xfrm>
          </p:grpSpPr>
          <p:sp>
            <p:nvSpPr>
              <p:cNvPr id="66" name="Oval 5"/>
              <p:cNvSpPr>
                <a:spLocks noChangeArrowheads="1"/>
              </p:cNvSpPr>
              <p:nvPr/>
            </p:nvSpPr>
            <p:spPr bwMode="auto">
              <a:xfrm>
                <a:off x="1647506" y="2535060"/>
                <a:ext cx="1371710" cy="1448120"/>
              </a:xfrm>
              <a:prstGeom prst="ellipse">
                <a:avLst/>
              </a:prstGeom>
              <a:solidFill>
                <a:srgbClr val="BFBFBF"/>
              </a:solidFill>
              <a:ln w="34925">
                <a:solidFill>
                  <a:schemeClr val="tx1"/>
                </a:solidFill>
                <a:round/>
                <a:headEnd/>
                <a:tailEnd/>
              </a:ln>
              <a:effectLst>
                <a:outerShdw blurRad="40000" dist="23000" dir="5400000" rotWithShape="0">
                  <a:srgbClr val="808080">
                    <a:alpha val="34998"/>
                  </a:srgbClr>
                </a:outerShdw>
              </a:effectLst>
            </p:spPr>
            <p:txBody>
              <a:bodyPr rot="10800000" vert="eaVert" anchor="ctr"/>
              <a:lstStyle/>
              <a:p>
                <a:pPr algn="ctr" defTabSz="342900">
                  <a:defRPr/>
                </a:pPr>
                <a:endParaRPr lang="en-US" sz="1350">
                  <a:solidFill>
                    <a:prstClr val="white"/>
                  </a:solidFill>
                </a:endParaRPr>
              </a:p>
            </p:txBody>
          </p:sp>
          <p:sp>
            <p:nvSpPr>
              <p:cNvPr id="67" name="Oval 6"/>
              <p:cNvSpPr>
                <a:spLocks noChangeArrowheads="1"/>
              </p:cNvSpPr>
              <p:nvPr/>
            </p:nvSpPr>
            <p:spPr bwMode="auto">
              <a:xfrm>
                <a:off x="2104743" y="3068578"/>
                <a:ext cx="457237" cy="457301"/>
              </a:xfrm>
              <a:prstGeom prst="ellipse">
                <a:avLst/>
              </a:prstGeom>
              <a:solidFill>
                <a:schemeClr val="tx1"/>
              </a:solidFill>
              <a:ln w="9525">
                <a:solidFill>
                  <a:schemeClr val="tx1"/>
                </a:solidFill>
                <a:round/>
                <a:headEnd/>
                <a:tailEnd/>
              </a:ln>
              <a:effectLst>
                <a:outerShdw blurRad="40000" dist="23000" dir="5400000" rotWithShape="0">
                  <a:srgbClr val="808080">
                    <a:alpha val="34998"/>
                  </a:srgbClr>
                </a:outerShdw>
              </a:effectLst>
            </p:spPr>
            <p:txBody>
              <a:bodyPr rot="10800000" vert="eaVert" anchor="ctr"/>
              <a:lstStyle/>
              <a:p>
                <a:pPr algn="ctr" defTabSz="342900">
                  <a:defRPr/>
                </a:pPr>
                <a:endParaRPr lang="en-US" sz="1350">
                  <a:solidFill>
                    <a:prstClr val="white"/>
                  </a:solidFill>
                </a:endParaRPr>
              </a:p>
            </p:txBody>
          </p:sp>
        </p:grpSp>
        <p:grpSp>
          <p:nvGrpSpPr>
            <p:cNvPr id="37895" name="Group 34"/>
            <p:cNvGrpSpPr>
              <a:grpSpLocks/>
            </p:cNvGrpSpPr>
            <p:nvPr/>
          </p:nvGrpSpPr>
          <p:grpSpPr bwMode="auto">
            <a:xfrm rot="5400000">
              <a:off x="6368256" y="4179581"/>
              <a:ext cx="1047834" cy="936832"/>
              <a:chOff x="5155937" y="3390900"/>
              <a:chExt cx="1651132" cy="1562446"/>
            </a:xfrm>
          </p:grpSpPr>
          <p:sp>
            <p:nvSpPr>
              <p:cNvPr id="57" name="Freeform 56"/>
              <p:cNvSpPr>
                <a:spLocks noChangeArrowheads="1"/>
              </p:cNvSpPr>
              <p:nvPr/>
            </p:nvSpPr>
            <p:spPr bwMode="auto">
              <a:xfrm>
                <a:off x="5155937" y="3441711"/>
                <a:ext cx="342927" cy="482707"/>
              </a:xfrm>
              <a:custGeom>
                <a:avLst/>
                <a:gdLst>
                  <a:gd name="T0" fmla="*/ 342954 w 342900"/>
                  <a:gd name="T1" fmla="*/ 0 h 482600"/>
                  <a:gd name="T2" fmla="*/ 228636 w 342900"/>
                  <a:gd name="T3" fmla="*/ 343052 h 482600"/>
                  <a:gd name="T4" fmla="*/ 0 w 342900"/>
                  <a:gd name="T5" fmla="*/ 482814 h 482600"/>
                  <a:gd name="T6" fmla="*/ 0 w 342900"/>
                  <a:gd name="T7" fmla="*/ 482814 h 482600"/>
                  <a:gd name="T8" fmla="*/ 0 w 342900"/>
                  <a:gd name="T9" fmla="*/ 482814 h 482600"/>
                  <a:gd name="T10" fmla="*/ 0 60000 65536"/>
                  <a:gd name="T11" fmla="*/ 0 60000 65536"/>
                  <a:gd name="T12" fmla="*/ 0 60000 65536"/>
                  <a:gd name="T13" fmla="*/ 0 60000 65536"/>
                  <a:gd name="T14" fmla="*/ 0 60000 65536"/>
                  <a:gd name="T15" fmla="*/ 0 w 342900"/>
                  <a:gd name="T16" fmla="*/ 0 h 482600"/>
                  <a:gd name="T17" fmla="*/ 342900 w 342900"/>
                  <a:gd name="T18" fmla="*/ 482600 h 482600"/>
                </a:gdLst>
                <a:ahLst/>
                <a:cxnLst>
                  <a:cxn ang="T10">
                    <a:pos x="T0" y="T1"/>
                  </a:cxn>
                  <a:cxn ang="T11">
                    <a:pos x="T2" y="T3"/>
                  </a:cxn>
                  <a:cxn ang="T12">
                    <a:pos x="T4" y="T5"/>
                  </a:cxn>
                  <a:cxn ang="T13">
                    <a:pos x="T6" y="T7"/>
                  </a:cxn>
                  <a:cxn ang="T14">
                    <a:pos x="T8" y="T9"/>
                  </a:cxn>
                </a:cxnLst>
                <a:rect l="T15" t="T16" r="T17" b="T18"/>
                <a:pathLst>
                  <a:path w="342900" h="482600">
                    <a:moveTo>
                      <a:pt x="342900" y="0"/>
                    </a:moveTo>
                    <a:cubicBezTo>
                      <a:pt x="314325" y="131233"/>
                      <a:pt x="285750" y="262467"/>
                      <a:pt x="228600" y="342900"/>
                    </a:cubicBezTo>
                    <a:cubicBezTo>
                      <a:pt x="171450" y="423333"/>
                      <a:pt x="0" y="482600"/>
                      <a:pt x="0" y="482600"/>
                    </a:cubicBezTo>
                  </a:path>
                </a:pathLst>
              </a:custGeom>
              <a:noFill/>
              <a:ln w="3175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p>
                <a:pPr algn="ctr" defTabSz="342900">
                  <a:defRPr/>
                </a:pPr>
                <a:endParaRPr lang="en-US" sz="1350">
                  <a:solidFill>
                    <a:prstClr val="black"/>
                  </a:solidFill>
                </a:endParaRPr>
              </a:p>
            </p:txBody>
          </p:sp>
          <p:sp>
            <p:nvSpPr>
              <p:cNvPr id="58" name="Freeform 57"/>
              <p:cNvSpPr>
                <a:spLocks noChangeArrowheads="1"/>
              </p:cNvSpPr>
              <p:nvPr/>
            </p:nvSpPr>
            <p:spPr bwMode="auto">
              <a:xfrm>
                <a:off x="5155937" y="3911715"/>
                <a:ext cx="298474" cy="584329"/>
              </a:xfrm>
              <a:custGeom>
                <a:avLst/>
                <a:gdLst>
                  <a:gd name="T0" fmla="*/ 0 w 298450"/>
                  <a:gd name="T1" fmla="*/ 0 h 584200"/>
                  <a:gd name="T2" fmla="*/ 279444 w 298450"/>
                  <a:gd name="T3" fmla="*/ 165172 h 584200"/>
                  <a:gd name="T4" fmla="*/ 114318 w 298450"/>
                  <a:gd name="T5" fmla="*/ 584458 h 584200"/>
                  <a:gd name="T6" fmla="*/ 114318 w 298450"/>
                  <a:gd name="T7" fmla="*/ 584458 h 584200"/>
                  <a:gd name="T8" fmla="*/ 0 60000 65536"/>
                  <a:gd name="T9" fmla="*/ 0 60000 65536"/>
                  <a:gd name="T10" fmla="*/ 0 60000 65536"/>
                  <a:gd name="T11" fmla="*/ 0 60000 65536"/>
                  <a:gd name="T12" fmla="*/ 0 w 298450"/>
                  <a:gd name="T13" fmla="*/ 0 h 584200"/>
                  <a:gd name="T14" fmla="*/ 298450 w 298450"/>
                  <a:gd name="T15" fmla="*/ 584200 h 584200"/>
                </a:gdLst>
                <a:ahLst/>
                <a:cxnLst>
                  <a:cxn ang="T8">
                    <a:pos x="T0" y="T1"/>
                  </a:cxn>
                  <a:cxn ang="T9">
                    <a:pos x="T2" y="T3"/>
                  </a:cxn>
                  <a:cxn ang="T10">
                    <a:pos x="T4" y="T5"/>
                  </a:cxn>
                  <a:cxn ang="T11">
                    <a:pos x="T6" y="T7"/>
                  </a:cxn>
                </a:cxnLst>
                <a:rect l="T12" t="T13" r="T14" b="T15"/>
                <a:pathLst>
                  <a:path w="298450" h="584200">
                    <a:moveTo>
                      <a:pt x="0" y="0"/>
                    </a:moveTo>
                    <a:cubicBezTo>
                      <a:pt x="130175" y="33866"/>
                      <a:pt x="260350" y="67733"/>
                      <a:pt x="279400" y="165100"/>
                    </a:cubicBezTo>
                    <a:cubicBezTo>
                      <a:pt x="298450" y="262467"/>
                      <a:pt x="114300" y="584200"/>
                      <a:pt x="114300" y="58420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p>
                <a:pPr algn="ctr" defTabSz="342900">
                  <a:defRPr/>
                </a:pPr>
                <a:endParaRPr lang="en-US" sz="1350">
                  <a:solidFill>
                    <a:prstClr val="black"/>
                  </a:solidFill>
                </a:endParaRPr>
              </a:p>
            </p:txBody>
          </p:sp>
          <p:sp>
            <p:nvSpPr>
              <p:cNvPr id="59" name="Freeform 58"/>
              <p:cNvSpPr>
                <a:spLocks noChangeArrowheads="1"/>
              </p:cNvSpPr>
              <p:nvPr/>
            </p:nvSpPr>
            <p:spPr bwMode="auto">
              <a:xfrm>
                <a:off x="5232143" y="4437295"/>
                <a:ext cx="596948" cy="516051"/>
              </a:xfrm>
              <a:custGeom>
                <a:avLst/>
                <a:gdLst>
                  <a:gd name="T0" fmla="*/ 0 w 596900"/>
                  <a:gd name="T1" fmla="*/ 84531 h 516467"/>
                  <a:gd name="T2" fmla="*/ 444572 w 596900"/>
                  <a:gd name="T3" fmla="*/ 71851 h 516467"/>
                  <a:gd name="T4" fmla="*/ 596996 w 596900"/>
                  <a:gd name="T5" fmla="*/ 515635 h 516467"/>
                  <a:gd name="T6" fmla="*/ 596996 w 596900"/>
                  <a:gd name="T7" fmla="*/ 515635 h 516467"/>
                  <a:gd name="T8" fmla="*/ 0 60000 65536"/>
                  <a:gd name="T9" fmla="*/ 0 60000 65536"/>
                  <a:gd name="T10" fmla="*/ 0 60000 65536"/>
                  <a:gd name="T11" fmla="*/ 0 60000 65536"/>
                  <a:gd name="T12" fmla="*/ 0 w 596900"/>
                  <a:gd name="T13" fmla="*/ 0 h 516467"/>
                  <a:gd name="T14" fmla="*/ 596900 w 596900"/>
                  <a:gd name="T15" fmla="*/ 516467 h 516467"/>
                </a:gdLst>
                <a:ahLst/>
                <a:cxnLst>
                  <a:cxn ang="T8">
                    <a:pos x="T0" y="T1"/>
                  </a:cxn>
                  <a:cxn ang="T9">
                    <a:pos x="T2" y="T3"/>
                  </a:cxn>
                  <a:cxn ang="T10">
                    <a:pos x="T4" y="T5"/>
                  </a:cxn>
                  <a:cxn ang="T11">
                    <a:pos x="T6" y="T7"/>
                  </a:cxn>
                </a:cxnLst>
                <a:rect l="T12" t="T13" r="T14" b="T15"/>
                <a:pathLst>
                  <a:path w="596900" h="516467">
                    <a:moveTo>
                      <a:pt x="0" y="84667"/>
                    </a:moveTo>
                    <a:cubicBezTo>
                      <a:pt x="172508" y="42333"/>
                      <a:pt x="345017" y="0"/>
                      <a:pt x="444500" y="71967"/>
                    </a:cubicBezTo>
                    <a:cubicBezTo>
                      <a:pt x="543983" y="143934"/>
                      <a:pt x="596900" y="516467"/>
                      <a:pt x="596900" y="516467"/>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p>
                <a:pPr algn="ctr" defTabSz="342900">
                  <a:defRPr/>
                </a:pPr>
                <a:endParaRPr lang="en-US" sz="1350">
                  <a:solidFill>
                    <a:prstClr val="black"/>
                  </a:solidFill>
                </a:endParaRPr>
              </a:p>
            </p:txBody>
          </p:sp>
          <p:sp>
            <p:nvSpPr>
              <p:cNvPr id="60" name="Freeform 59"/>
              <p:cNvSpPr>
                <a:spLocks noChangeArrowheads="1"/>
              </p:cNvSpPr>
              <p:nvPr/>
            </p:nvSpPr>
            <p:spPr bwMode="auto">
              <a:xfrm>
                <a:off x="5829091" y="4586553"/>
                <a:ext cx="685855" cy="366793"/>
              </a:xfrm>
              <a:custGeom>
                <a:avLst/>
                <a:gdLst>
                  <a:gd name="T0" fmla="*/ 0 w 685800"/>
                  <a:gd name="T1" fmla="*/ 426583 h 315383"/>
                  <a:gd name="T2" fmla="*/ 342956 w 685800"/>
                  <a:gd name="T3" fmla="*/ 14314 h 315383"/>
                  <a:gd name="T4" fmla="*/ 685910 w 685800"/>
                  <a:gd name="T5" fmla="*/ 340694 h 315383"/>
                  <a:gd name="T6" fmla="*/ 685910 w 685800"/>
                  <a:gd name="T7" fmla="*/ 340694 h 315383"/>
                  <a:gd name="T8" fmla="*/ 0 60000 65536"/>
                  <a:gd name="T9" fmla="*/ 0 60000 65536"/>
                  <a:gd name="T10" fmla="*/ 0 60000 65536"/>
                  <a:gd name="T11" fmla="*/ 0 60000 65536"/>
                  <a:gd name="T12" fmla="*/ 0 w 685800"/>
                  <a:gd name="T13" fmla="*/ 0 h 315383"/>
                  <a:gd name="T14" fmla="*/ 685800 w 685800"/>
                  <a:gd name="T15" fmla="*/ 315383 h 315383"/>
                </a:gdLst>
                <a:ahLst/>
                <a:cxnLst>
                  <a:cxn ang="T8">
                    <a:pos x="T0" y="T1"/>
                  </a:cxn>
                  <a:cxn ang="T9">
                    <a:pos x="T2" y="T3"/>
                  </a:cxn>
                  <a:cxn ang="T10">
                    <a:pos x="T4" y="T5"/>
                  </a:cxn>
                  <a:cxn ang="T11">
                    <a:pos x="T6" y="T7"/>
                  </a:cxn>
                </a:cxnLst>
                <a:rect l="T12" t="T13" r="T14" b="T15"/>
                <a:pathLst>
                  <a:path w="685800" h="315383">
                    <a:moveTo>
                      <a:pt x="0" y="315383"/>
                    </a:moveTo>
                    <a:cubicBezTo>
                      <a:pt x="114300" y="168274"/>
                      <a:pt x="228600" y="21166"/>
                      <a:pt x="342900" y="10583"/>
                    </a:cubicBezTo>
                    <a:cubicBezTo>
                      <a:pt x="457200" y="0"/>
                      <a:pt x="685800" y="251883"/>
                      <a:pt x="685800" y="251883"/>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p>
                <a:pPr algn="ctr" defTabSz="342900">
                  <a:defRPr/>
                </a:pPr>
                <a:endParaRPr lang="en-US" sz="1350">
                  <a:solidFill>
                    <a:prstClr val="black"/>
                  </a:solidFill>
                </a:endParaRPr>
              </a:p>
            </p:txBody>
          </p:sp>
          <p:sp>
            <p:nvSpPr>
              <p:cNvPr id="61" name="Freeform 60"/>
              <p:cNvSpPr>
                <a:spLocks noChangeArrowheads="1"/>
              </p:cNvSpPr>
              <p:nvPr/>
            </p:nvSpPr>
            <p:spPr bwMode="auto">
              <a:xfrm>
                <a:off x="6502245" y="4330908"/>
                <a:ext cx="304824" cy="546221"/>
              </a:xfrm>
              <a:custGeom>
                <a:avLst/>
                <a:gdLst>
                  <a:gd name="T0" fmla="*/ 0 w 304800"/>
                  <a:gd name="T1" fmla="*/ 602377 h 495300"/>
                  <a:gd name="T2" fmla="*/ 114318 w 304800"/>
                  <a:gd name="T3" fmla="*/ 185347 h 495300"/>
                  <a:gd name="T4" fmla="*/ 304848 w 304800"/>
                  <a:gd name="T5" fmla="*/ 0 h 495300"/>
                  <a:gd name="T6" fmla="*/ 304848 w 304800"/>
                  <a:gd name="T7" fmla="*/ 0 h 495300"/>
                  <a:gd name="T8" fmla="*/ 0 60000 65536"/>
                  <a:gd name="T9" fmla="*/ 0 60000 65536"/>
                  <a:gd name="T10" fmla="*/ 0 60000 65536"/>
                  <a:gd name="T11" fmla="*/ 0 60000 65536"/>
                  <a:gd name="T12" fmla="*/ 0 w 304800"/>
                  <a:gd name="T13" fmla="*/ 0 h 495300"/>
                  <a:gd name="T14" fmla="*/ 304800 w 304800"/>
                  <a:gd name="T15" fmla="*/ 495300 h 495300"/>
                </a:gdLst>
                <a:ahLst/>
                <a:cxnLst>
                  <a:cxn ang="T8">
                    <a:pos x="T0" y="T1"/>
                  </a:cxn>
                  <a:cxn ang="T9">
                    <a:pos x="T2" y="T3"/>
                  </a:cxn>
                  <a:cxn ang="T10">
                    <a:pos x="T4" y="T5"/>
                  </a:cxn>
                  <a:cxn ang="T11">
                    <a:pos x="T6" y="T7"/>
                  </a:cxn>
                </a:cxnLst>
                <a:rect l="T12" t="T13" r="T14" b="T15"/>
                <a:pathLst>
                  <a:path w="304800" h="495300">
                    <a:moveTo>
                      <a:pt x="0" y="495300"/>
                    </a:moveTo>
                    <a:cubicBezTo>
                      <a:pt x="31750" y="365125"/>
                      <a:pt x="63500" y="234950"/>
                      <a:pt x="114300" y="152400"/>
                    </a:cubicBezTo>
                    <a:cubicBezTo>
                      <a:pt x="165100" y="69850"/>
                      <a:pt x="304800" y="0"/>
                      <a:pt x="304800"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p>
                <a:pPr algn="ctr" defTabSz="342900">
                  <a:defRPr/>
                </a:pPr>
                <a:endParaRPr lang="en-US" sz="1350">
                  <a:solidFill>
                    <a:prstClr val="black"/>
                  </a:solidFill>
                </a:endParaRPr>
              </a:p>
            </p:txBody>
          </p:sp>
          <p:sp>
            <p:nvSpPr>
              <p:cNvPr id="62" name="Freeform 61"/>
              <p:cNvSpPr>
                <a:spLocks noChangeArrowheads="1"/>
              </p:cNvSpPr>
              <p:nvPr/>
            </p:nvSpPr>
            <p:spPr bwMode="auto">
              <a:xfrm>
                <a:off x="6503833" y="3759282"/>
                <a:ext cx="303236" cy="571627"/>
              </a:xfrm>
              <a:custGeom>
                <a:avLst/>
                <a:gdLst>
                  <a:gd name="T0" fmla="*/ 303790 w 302683"/>
                  <a:gd name="T1" fmla="*/ 571754 h 571500"/>
                  <a:gd name="T2" fmla="*/ 23369 w 302683"/>
                  <a:gd name="T3" fmla="*/ 393875 h 571500"/>
                  <a:gd name="T4" fmla="*/ 163579 w 302683"/>
                  <a:gd name="T5" fmla="*/ 0 h 571500"/>
                  <a:gd name="T6" fmla="*/ 163579 w 302683"/>
                  <a:gd name="T7" fmla="*/ 0 h 571500"/>
                  <a:gd name="T8" fmla="*/ 163579 w 302683"/>
                  <a:gd name="T9" fmla="*/ 0 h 571500"/>
                  <a:gd name="T10" fmla="*/ 163579 w 302683"/>
                  <a:gd name="T11" fmla="*/ 0 h 571500"/>
                  <a:gd name="T12" fmla="*/ 0 60000 65536"/>
                  <a:gd name="T13" fmla="*/ 0 60000 65536"/>
                  <a:gd name="T14" fmla="*/ 0 60000 65536"/>
                  <a:gd name="T15" fmla="*/ 0 60000 65536"/>
                  <a:gd name="T16" fmla="*/ 0 60000 65536"/>
                  <a:gd name="T17" fmla="*/ 0 60000 65536"/>
                  <a:gd name="T18" fmla="*/ 0 w 302683"/>
                  <a:gd name="T19" fmla="*/ 0 h 571500"/>
                  <a:gd name="T20" fmla="*/ 302683 w 302683"/>
                  <a:gd name="T21" fmla="*/ 571500 h 571500"/>
                </a:gdLst>
                <a:ahLst/>
                <a:cxnLst>
                  <a:cxn ang="T12">
                    <a:pos x="T0" y="T1"/>
                  </a:cxn>
                  <a:cxn ang="T13">
                    <a:pos x="T2" y="T3"/>
                  </a:cxn>
                  <a:cxn ang="T14">
                    <a:pos x="T4" y="T5"/>
                  </a:cxn>
                  <a:cxn ang="T15">
                    <a:pos x="T6" y="T7"/>
                  </a:cxn>
                  <a:cxn ang="T16">
                    <a:pos x="T8" y="T9"/>
                  </a:cxn>
                  <a:cxn ang="T17">
                    <a:pos x="T10" y="T11"/>
                  </a:cxn>
                </a:cxnLst>
                <a:rect l="T18" t="T19" r="T20" b="T21"/>
                <a:pathLst>
                  <a:path w="302683" h="571500">
                    <a:moveTo>
                      <a:pt x="302683" y="571500"/>
                    </a:moveTo>
                    <a:cubicBezTo>
                      <a:pt x="174624" y="530225"/>
                      <a:pt x="46566" y="488950"/>
                      <a:pt x="23283" y="393700"/>
                    </a:cubicBezTo>
                    <a:cubicBezTo>
                      <a:pt x="0" y="298450"/>
                      <a:pt x="162983" y="0"/>
                      <a:pt x="162983"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p>
                <a:pPr algn="ctr" defTabSz="342900">
                  <a:defRPr/>
                </a:pPr>
                <a:endParaRPr lang="en-US" sz="1350">
                  <a:solidFill>
                    <a:prstClr val="black"/>
                  </a:solidFill>
                </a:endParaRPr>
              </a:p>
            </p:txBody>
          </p:sp>
          <p:sp>
            <p:nvSpPr>
              <p:cNvPr id="63" name="Freeform 62"/>
              <p:cNvSpPr>
                <a:spLocks noChangeArrowheads="1"/>
              </p:cNvSpPr>
              <p:nvPr/>
            </p:nvSpPr>
            <p:spPr bwMode="auto">
              <a:xfrm>
                <a:off x="6108513" y="3390900"/>
                <a:ext cx="546144" cy="506525"/>
              </a:xfrm>
              <a:custGeom>
                <a:avLst/>
                <a:gdLst>
                  <a:gd name="T0" fmla="*/ 546188 w 546100"/>
                  <a:gd name="T1" fmla="*/ 369235 h 505883"/>
                  <a:gd name="T2" fmla="*/ 203232 w 546100"/>
                  <a:gd name="T3" fmla="*/ 445629 h 505883"/>
                  <a:gd name="T4" fmla="*/ 0 w 546100"/>
                  <a:gd name="T5" fmla="*/ 0 h 505883"/>
                  <a:gd name="T6" fmla="*/ 0 w 546100"/>
                  <a:gd name="T7" fmla="*/ 0 h 505883"/>
                  <a:gd name="T8" fmla="*/ 0 60000 65536"/>
                  <a:gd name="T9" fmla="*/ 0 60000 65536"/>
                  <a:gd name="T10" fmla="*/ 0 60000 65536"/>
                  <a:gd name="T11" fmla="*/ 0 60000 65536"/>
                  <a:gd name="T12" fmla="*/ 0 w 546100"/>
                  <a:gd name="T13" fmla="*/ 0 h 505883"/>
                  <a:gd name="T14" fmla="*/ 546100 w 546100"/>
                  <a:gd name="T15" fmla="*/ 505883 h 505883"/>
                </a:gdLst>
                <a:ahLst/>
                <a:cxnLst>
                  <a:cxn ang="T8">
                    <a:pos x="T0" y="T1"/>
                  </a:cxn>
                  <a:cxn ang="T9">
                    <a:pos x="T2" y="T3"/>
                  </a:cxn>
                  <a:cxn ang="T10">
                    <a:pos x="T4" y="T5"/>
                  </a:cxn>
                  <a:cxn ang="T11">
                    <a:pos x="T6" y="T7"/>
                  </a:cxn>
                </a:cxnLst>
                <a:rect l="T12" t="T13" r="T14" b="T15"/>
                <a:pathLst>
                  <a:path w="546100" h="505883">
                    <a:moveTo>
                      <a:pt x="546100" y="368300"/>
                    </a:moveTo>
                    <a:cubicBezTo>
                      <a:pt x="420158" y="437091"/>
                      <a:pt x="294217" y="505883"/>
                      <a:pt x="203200" y="444500"/>
                    </a:cubicBezTo>
                    <a:cubicBezTo>
                      <a:pt x="112183" y="383117"/>
                      <a:pt x="0" y="0"/>
                      <a:pt x="0"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p>
                <a:pPr algn="ctr" defTabSz="342900">
                  <a:defRPr/>
                </a:pPr>
                <a:endParaRPr lang="en-US" sz="1350">
                  <a:solidFill>
                    <a:prstClr val="black"/>
                  </a:solidFill>
                </a:endParaRPr>
              </a:p>
            </p:txBody>
          </p:sp>
          <p:sp>
            <p:nvSpPr>
              <p:cNvPr id="64" name="Freeform 63"/>
              <p:cNvSpPr>
                <a:spLocks noChangeArrowheads="1"/>
              </p:cNvSpPr>
              <p:nvPr/>
            </p:nvSpPr>
            <p:spPr bwMode="auto">
              <a:xfrm>
                <a:off x="5473462" y="3390900"/>
                <a:ext cx="622350" cy="363619"/>
              </a:xfrm>
              <a:custGeom>
                <a:avLst/>
                <a:gdLst>
                  <a:gd name="T0" fmla="*/ 622400 w 622300"/>
                  <a:gd name="T1" fmla="*/ 0 h 364067"/>
                  <a:gd name="T2" fmla="*/ 304848 w 622300"/>
                  <a:gd name="T3" fmla="*/ 354725 h 364067"/>
                  <a:gd name="T4" fmla="*/ 0 w 622300"/>
                  <a:gd name="T5" fmla="*/ 50675 h 364067"/>
                  <a:gd name="T6" fmla="*/ 0 w 622300"/>
                  <a:gd name="T7" fmla="*/ 50675 h 364067"/>
                  <a:gd name="T8" fmla="*/ 0 60000 65536"/>
                  <a:gd name="T9" fmla="*/ 0 60000 65536"/>
                  <a:gd name="T10" fmla="*/ 0 60000 65536"/>
                  <a:gd name="T11" fmla="*/ 0 60000 65536"/>
                  <a:gd name="T12" fmla="*/ 0 w 622300"/>
                  <a:gd name="T13" fmla="*/ 0 h 364067"/>
                  <a:gd name="T14" fmla="*/ 622300 w 622300"/>
                  <a:gd name="T15" fmla="*/ 364067 h 364067"/>
                </a:gdLst>
                <a:ahLst/>
                <a:cxnLst>
                  <a:cxn ang="T8">
                    <a:pos x="T0" y="T1"/>
                  </a:cxn>
                  <a:cxn ang="T9">
                    <a:pos x="T2" y="T3"/>
                  </a:cxn>
                  <a:cxn ang="T10">
                    <a:pos x="T4" y="T5"/>
                  </a:cxn>
                  <a:cxn ang="T11">
                    <a:pos x="T6" y="T7"/>
                  </a:cxn>
                </a:cxnLst>
                <a:rect l="T12" t="T13" r="T14" b="T15"/>
                <a:pathLst>
                  <a:path w="622300" h="364067">
                    <a:moveTo>
                      <a:pt x="622300" y="0"/>
                    </a:moveTo>
                    <a:cubicBezTo>
                      <a:pt x="515408" y="173566"/>
                      <a:pt x="408517" y="347133"/>
                      <a:pt x="304800" y="355600"/>
                    </a:cubicBezTo>
                    <a:cubicBezTo>
                      <a:pt x="201083" y="364067"/>
                      <a:pt x="0" y="50800"/>
                      <a:pt x="0" y="5080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p>
                <a:pPr algn="ctr" defTabSz="342900">
                  <a:defRPr/>
                </a:pPr>
                <a:endParaRPr lang="en-US" sz="1350">
                  <a:solidFill>
                    <a:prstClr val="black"/>
                  </a:solidFill>
                </a:endParaRPr>
              </a:p>
            </p:txBody>
          </p:sp>
          <p:sp>
            <p:nvSpPr>
              <p:cNvPr id="65" name="Oval 64"/>
              <p:cNvSpPr>
                <a:spLocks noChangeArrowheads="1"/>
              </p:cNvSpPr>
              <p:nvPr/>
            </p:nvSpPr>
            <p:spPr bwMode="auto">
              <a:xfrm>
                <a:off x="5829091" y="3911715"/>
                <a:ext cx="457237" cy="457301"/>
              </a:xfrm>
              <a:prstGeom prst="ellipse">
                <a:avLst/>
              </a:prstGeom>
              <a:solidFill>
                <a:schemeClr val="tx1"/>
              </a:solidFill>
              <a:ln w="9525">
                <a:solidFill>
                  <a:schemeClr val="tx1"/>
                </a:solidFill>
                <a:round/>
                <a:headEnd/>
                <a:tailEnd/>
              </a:ln>
              <a:effectLst>
                <a:outerShdw blurRad="40000" dist="23000" dir="5400000" rotWithShape="0">
                  <a:srgbClr val="808080">
                    <a:alpha val="34998"/>
                  </a:srgbClr>
                </a:outerShdw>
              </a:effectLst>
            </p:spPr>
            <p:txBody>
              <a:bodyPr rot="10800000" vert="eaVert" anchor="ctr"/>
              <a:lstStyle/>
              <a:p>
                <a:pPr algn="ctr" defTabSz="342900">
                  <a:defRPr/>
                </a:pPr>
                <a:endParaRPr lang="en-US" sz="1350">
                  <a:solidFill>
                    <a:prstClr val="white"/>
                  </a:solidFill>
                </a:endParaRPr>
              </a:p>
            </p:txBody>
          </p:sp>
        </p:grpSp>
        <p:sp>
          <p:nvSpPr>
            <p:cNvPr id="37896" name="TextBox 21"/>
            <p:cNvSpPr txBox="1">
              <a:spLocks noChangeArrowheads="1"/>
            </p:cNvSpPr>
            <p:nvPr/>
          </p:nvSpPr>
          <p:spPr bwMode="auto">
            <a:xfrm>
              <a:off x="5248668" y="5219701"/>
              <a:ext cx="25199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342900" eaLnBrk="1" fontAlgn="base" hangingPunct="1">
                <a:spcBef>
                  <a:spcPct val="0"/>
                </a:spcBef>
                <a:spcAft>
                  <a:spcPct val="0"/>
                </a:spcAft>
              </a:pPr>
              <a:r>
                <a:rPr lang="en-US" altLang="en-US" sz="1800">
                  <a:solidFill>
                    <a:prstClr val="black"/>
                  </a:solidFill>
                </a:rPr>
                <a:t>Specialized cells</a:t>
              </a:r>
            </a:p>
          </p:txBody>
        </p:sp>
        <p:sp>
          <p:nvSpPr>
            <p:cNvPr id="44" name="Right Arrow 43"/>
            <p:cNvSpPr>
              <a:spLocks noChangeArrowheads="1"/>
            </p:cNvSpPr>
            <p:nvPr/>
          </p:nvSpPr>
          <p:spPr bwMode="auto">
            <a:xfrm rot="5400000">
              <a:off x="5474639" y="2946401"/>
              <a:ext cx="1681163" cy="217488"/>
            </a:xfrm>
            <a:prstGeom prst="rightArrow">
              <a:avLst>
                <a:gd name="adj1" fmla="val 50000"/>
                <a:gd name="adj2" fmla="val 52785"/>
              </a:avLst>
            </a:prstGeom>
            <a:solidFill>
              <a:schemeClr val="tx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p>
              <a:pPr algn="ctr" defTabSz="342900">
                <a:defRPr/>
              </a:pPr>
              <a:endParaRPr lang="en-US" sz="1350">
                <a:solidFill>
                  <a:prstClr val="white"/>
                </a:solidFill>
              </a:endParaRPr>
            </a:p>
          </p:txBody>
        </p:sp>
        <p:grpSp>
          <p:nvGrpSpPr>
            <p:cNvPr id="37898" name="Group 34"/>
            <p:cNvGrpSpPr>
              <a:grpSpLocks/>
            </p:cNvGrpSpPr>
            <p:nvPr/>
          </p:nvGrpSpPr>
          <p:grpSpPr bwMode="auto">
            <a:xfrm rot="5400000">
              <a:off x="5353546" y="4163168"/>
              <a:ext cx="1047834" cy="936832"/>
              <a:chOff x="5155937" y="3390900"/>
              <a:chExt cx="1651132" cy="1562446"/>
            </a:xfrm>
          </p:grpSpPr>
          <p:sp>
            <p:nvSpPr>
              <p:cNvPr id="48" name="Freeform 47"/>
              <p:cNvSpPr>
                <a:spLocks noChangeArrowheads="1"/>
              </p:cNvSpPr>
              <p:nvPr/>
            </p:nvSpPr>
            <p:spPr bwMode="auto">
              <a:xfrm>
                <a:off x="5155937" y="3441711"/>
                <a:ext cx="342927" cy="482707"/>
              </a:xfrm>
              <a:custGeom>
                <a:avLst/>
                <a:gdLst>
                  <a:gd name="T0" fmla="*/ 342954 w 342900"/>
                  <a:gd name="T1" fmla="*/ 0 h 482600"/>
                  <a:gd name="T2" fmla="*/ 228636 w 342900"/>
                  <a:gd name="T3" fmla="*/ 343052 h 482600"/>
                  <a:gd name="T4" fmla="*/ 0 w 342900"/>
                  <a:gd name="T5" fmla="*/ 482814 h 482600"/>
                  <a:gd name="T6" fmla="*/ 0 w 342900"/>
                  <a:gd name="T7" fmla="*/ 482814 h 482600"/>
                  <a:gd name="T8" fmla="*/ 0 w 342900"/>
                  <a:gd name="T9" fmla="*/ 482814 h 482600"/>
                  <a:gd name="T10" fmla="*/ 0 60000 65536"/>
                  <a:gd name="T11" fmla="*/ 0 60000 65536"/>
                  <a:gd name="T12" fmla="*/ 0 60000 65536"/>
                  <a:gd name="T13" fmla="*/ 0 60000 65536"/>
                  <a:gd name="T14" fmla="*/ 0 60000 65536"/>
                  <a:gd name="T15" fmla="*/ 0 w 342900"/>
                  <a:gd name="T16" fmla="*/ 0 h 482600"/>
                  <a:gd name="T17" fmla="*/ 342900 w 342900"/>
                  <a:gd name="T18" fmla="*/ 482600 h 482600"/>
                </a:gdLst>
                <a:ahLst/>
                <a:cxnLst>
                  <a:cxn ang="T10">
                    <a:pos x="T0" y="T1"/>
                  </a:cxn>
                  <a:cxn ang="T11">
                    <a:pos x="T2" y="T3"/>
                  </a:cxn>
                  <a:cxn ang="T12">
                    <a:pos x="T4" y="T5"/>
                  </a:cxn>
                  <a:cxn ang="T13">
                    <a:pos x="T6" y="T7"/>
                  </a:cxn>
                  <a:cxn ang="T14">
                    <a:pos x="T8" y="T9"/>
                  </a:cxn>
                </a:cxnLst>
                <a:rect l="T15" t="T16" r="T17" b="T18"/>
                <a:pathLst>
                  <a:path w="342900" h="482600">
                    <a:moveTo>
                      <a:pt x="342900" y="0"/>
                    </a:moveTo>
                    <a:cubicBezTo>
                      <a:pt x="314325" y="131233"/>
                      <a:pt x="285750" y="262467"/>
                      <a:pt x="228600" y="342900"/>
                    </a:cubicBezTo>
                    <a:cubicBezTo>
                      <a:pt x="171450" y="423333"/>
                      <a:pt x="0" y="482600"/>
                      <a:pt x="0" y="482600"/>
                    </a:cubicBezTo>
                  </a:path>
                </a:pathLst>
              </a:custGeom>
              <a:noFill/>
              <a:ln w="3175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p>
                <a:pPr algn="ctr" defTabSz="342900">
                  <a:defRPr/>
                </a:pPr>
                <a:endParaRPr lang="en-US" sz="1350">
                  <a:solidFill>
                    <a:prstClr val="black"/>
                  </a:solidFill>
                </a:endParaRPr>
              </a:p>
            </p:txBody>
          </p:sp>
          <p:sp>
            <p:nvSpPr>
              <p:cNvPr id="49" name="Freeform 48"/>
              <p:cNvSpPr>
                <a:spLocks noChangeArrowheads="1"/>
              </p:cNvSpPr>
              <p:nvPr/>
            </p:nvSpPr>
            <p:spPr bwMode="auto">
              <a:xfrm>
                <a:off x="5155937" y="3911715"/>
                <a:ext cx="298474" cy="584329"/>
              </a:xfrm>
              <a:custGeom>
                <a:avLst/>
                <a:gdLst>
                  <a:gd name="T0" fmla="*/ 0 w 298450"/>
                  <a:gd name="T1" fmla="*/ 0 h 584200"/>
                  <a:gd name="T2" fmla="*/ 279444 w 298450"/>
                  <a:gd name="T3" fmla="*/ 165172 h 584200"/>
                  <a:gd name="T4" fmla="*/ 114318 w 298450"/>
                  <a:gd name="T5" fmla="*/ 584458 h 584200"/>
                  <a:gd name="T6" fmla="*/ 114318 w 298450"/>
                  <a:gd name="T7" fmla="*/ 584458 h 584200"/>
                  <a:gd name="T8" fmla="*/ 0 60000 65536"/>
                  <a:gd name="T9" fmla="*/ 0 60000 65536"/>
                  <a:gd name="T10" fmla="*/ 0 60000 65536"/>
                  <a:gd name="T11" fmla="*/ 0 60000 65536"/>
                  <a:gd name="T12" fmla="*/ 0 w 298450"/>
                  <a:gd name="T13" fmla="*/ 0 h 584200"/>
                  <a:gd name="T14" fmla="*/ 298450 w 298450"/>
                  <a:gd name="T15" fmla="*/ 584200 h 584200"/>
                </a:gdLst>
                <a:ahLst/>
                <a:cxnLst>
                  <a:cxn ang="T8">
                    <a:pos x="T0" y="T1"/>
                  </a:cxn>
                  <a:cxn ang="T9">
                    <a:pos x="T2" y="T3"/>
                  </a:cxn>
                  <a:cxn ang="T10">
                    <a:pos x="T4" y="T5"/>
                  </a:cxn>
                  <a:cxn ang="T11">
                    <a:pos x="T6" y="T7"/>
                  </a:cxn>
                </a:cxnLst>
                <a:rect l="T12" t="T13" r="T14" b="T15"/>
                <a:pathLst>
                  <a:path w="298450" h="584200">
                    <a:moveTo>
                      <a:pt x="0" y="0"/>
                    </a:moveTo>
                    <a:cubicBezTo>
                      <a:pt x="130175" y="33866"/>
                      <a:pt x="260350" y="67733"/>
                      <a:pt x="279400" y="165100"/>
                    </a:cubicBezTo>
                    <a:cubicBezTo>
                      <a:pt x="298450" y="262467"/>
                      <a:pt x="114300" y="584200"/>
                      <a:pt x="114300" y="58420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p>
                <a:pPr algn="ctr" defTabSz="342900">
                  <a:defRPr/>
                </a:pPr>
                <a:endParaRPr lang="en-US" sz="1350">
                  <a:solidFill>
                    <a:prstClr val="black"/>
                  </a:solidFill>
                </a:endParaRPr>
              </a:p>
            </p:txBody>
          </p:sp>
          <p:sp>
            <p:nvSpPr>
              <p:cNvPr id="50" name="Freeform 49"/>
              <p:cNvSpPr>
                <a:spLocks noChangeArrowheads="1"/>
              </p:cNvSpPr>
              <p:nvPr/>
            </p:nvSpPr>
            <p:spPr bwMode="auto">
              <a:xfrm>
                <a:off x="5232143" y="4437295"/>
                <a:ext cx="596948" cy="516051"/>
              </a:xfrm>
              <a:custGeom>
                <a:avLst/>
                <a:gdLst>
                  <a:gd name="T0" fmla="*/ 0 w 596900"/>
                  <a:gd name="T1" fmla="*/ 84531 h 516467"/>
                  <a:gd name="T2" fmla="*/ 444572 w 596900"/>
                  <a:gd name="T3" fmla="*/ 71851 h 516467"/>
                  <a:gd name="T4" fmla="*/ 596996 w 596900"/>
                  <a:gd name="T5" fmla="*/ 515635 h 516467"/>
                  <a:gd name="T6" fmla="*/ 596996 w 596900"/>
                  <a:gd name="T7" fmla="*/ 515635 h 516467"/>
                  <a:gd name="T8" fmla="*/ 0 60000 65536"/>
                  <a:gd name="T9" fmla="*/ 0 60000 65536"/>
                  <a:gd name="T10" fmla="*/ 0 60000 65536"/>
                  <a:gd name="T11" fmla="*/ 0 60000 65536"/>
                  <a:gd name="T12" fmla="*/ 0 w 596900"/>
                  <a:gd name="T13" fmla="*/ 0 h 516467"/>
                  <a:gd name="T14" fmla="*/ 596900 w 596900"/>
                  <a:gd name="T15" fmla="*/ 516467 h 516467"/>
                </a:gdLst>
                <a:ahLst/>
                <a:cxnLst>
                  <a:cxn ang="T8">
                    <a:pos x="T0" y="T1"/>
                  </a:cxn>
                  <a:cxn ang="T9">
                    <a:pos x="T2" y="T3"/>
                  </a:cxn>
                  <a:cxn ang="T10">
                    <a:pos x="T4" y="T5"/>
                  </a:cxn>
                  <a:cxn ang="T11">
                    <a:pos x="T6" y="T7"/>
                  </a:cxn>
                </a:cxnLst>
                <a:rect l="T12" t="T13" r="T14" b="T15"/>
                <a:pathLst>
                  <a:path w="596900" h="516467">
                    <a:moveTo>
                      <a:pt x="0" y="84667"/>
                    </a:moveTo>
                    <a:cubicBezTo>
                      <a:pt x="172508" y="42333"/>
                      <a:pt x="345017" y="0"/>
                      <a:pt x="444500" y="71967"/>
                    </a:cubicBezTo>
                    <a:cubicBezTo>
                      <a:pt x="543983" y="143934"/>
                      <a:pt x="596900" y="516467"/>
                      <a:pt x="596900" y="516467"/>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p>
                <a:pPr algn="ctr" defTabSz="342900">
                  <a:defRPr/>
                </a:pPr>
                <a:endParaRPr lang="en-US" sz="1350">
                  <a:solidFill>
                    <a:prstClr val="black"/>
                  </a:solidFill>
                </a:endParaRPr>
              </a:p>
            </p:txBody>
          </p:sp>
          <p:sp>
            <p:nvSpPr>
              <p:cNvPr id="51" name="Freeform 50"/>
              <p:cNvSpPr>
                <a:spLocks noChangeArrowheads="1"/>
              </p:cNvSpPr>
              <p:nvPr/>
            </p:nvSpPr>
            <p:spPr bwMode="auto">
              <a:xfrm>
                <a:off x="5829091" y="4586553"/>
                <a:ext cx="685855" cy="366793"/>
              </a:xfrm>
              <a:custGeom>
                <a:avLst/>
                <a:gdLst>
                  <a:gd name="T0" fmla="*/ 0 w 685800"/>
                  <a:gd name="T1" fmla="*/ 426583 h 315383"/>
                  <a:gd name="T2" fmla="*/ 342956 w 685800"/>
                  <a:gd name="T3" fmla="*/ 14314 h 315383"/>
                  <a:gd name="T4" fmla="*/ 685910 w 685800"/>
                  <a:gd name="T5" fmla="*/ 340694 h 315383"/>
                  <a:gd name="T6" fmla="*/ 685910 w 685800"/>
                  <a:gd name="T7" fmla="*/ 340694 h 315383"/>
                  <a:gd name="T8" fmla="*/ 0 60000 65536"/>
                  <a:gd name="T9" fmla="*/ 0 60000 65536"/>
                  <a:gd name="T10" fmla="*/ 0 60000 65536"/>
                  <a:gd name="T11" fmla="*/ 0 60000 65536"/>
                  <a:gd name="T12" fmla="*/ 0 w 685800"/>
                  <a:gd name="T13" fmla="*/ 0 h 315383"/>
                  <a:gd name="T14" fmla="*/ 685800 w 685800"/>
                  <a:gd name="T15" fmla="*/ 315383 h 315383"/>
                </a:gdLst>
                <a:ahLst/>
                <a:cxnLst>
                  <a:cxn ang="T8">
                    <a:pos x="T0" y="T1"/>
                  </a:cxn>
                  <a:cxn ang="T9">
                    <a:pos x="T2" y="T3"/>
                  </a:cxn>
                  <a:cxn ang="T10">
                    <a:pos x="T4" y="T5"/>
                  </a:cxn>
                  <a:cxn ang="T11">
                    <a:pos x="T6" y="T7"/>
                  </a:cxn>
                </a:cxnLst>
                <a:rect l="T12" t="T13" r="T14" b="T15"/>
                <a:pathLst>
                  <a:path w="685800" h="315383">
                    <a:moveTo>
                      <a:pt x="0" y="315383"/>
                    </a:moveTo>
                    <a:cubicBezTo>
                      <a:pt x="114300" y="168274"/>
                      <a:pt x="228600" y="21166"/>
                      <a:pt x="342900" y="10583"/>
                    </a:cubicBezTo>
                    <a:cubicBezTo>
                      <a:pt x="457200" y="0"/>
                      <a:pt x="685800" y="251883"/>
                      <a:pt x="685800" y="251883"/>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p>
                <a:pPr algn="ctr" defTabSz="342900">
                  <a:defRPr/>
                </a:pPr>
                <a:endParaRPr lang="en-US" sz="1350">
                  <a:solidFill>
                    <a:prstClr val="black"/>
                  </a:solidFill>
                </a:endParaRPr>
              </a:p>
            </p:txBody>
          </p:sp>
          <p:sp>
            <p:nvSpPr>
              <p:cNvPr id="52" name="Freeform 51"/>
              <p:cNvSpPr>
                <a:spLocks noChangeArrowheads="1"/>
              </p:cNvSpPr>
              <p:nvPr/>
            </p:nvSpPr>
            <p:spPr bwMode="auto">
              <a:xfrm>
                <a:off x="6502245" y="4330908"/>
                <a:ext cx="304824" cy="546221"/>
              </a:xfrm>
              <a:custGeom>
                <a:avLst/>
                <a:gdLst>
                  <a:gd name="T0" fmla="*/ 0 w 304800"/>
                  <a:gd name="T1" fmla="*/ 602377 h 495300"/>
                  <a:gd name="T2" fmla="*/ 114318 w 304800"/>
                  <a:gd name="T3" fmla="*/ 185347 h 495300"/>
                  <a:gd name="T4" fmla="*/ 304848 w 304800"/>
                  <a:gd name="T5" fmla="*/ 0 h 495300"/>
                  <a:gd name="T6" fmla="*/ 304848 w 304800"/>
                  <a:gd name="T7" fmla="*/ 0 h 495300"/>
                  <a:gd name="T8" fmla="*/ 0 60000 65536"/>
                  <a:gd name="T9" fmla="*/ 0 60000 65536"/>
                  <a:gd name="T10" fmla="*/ 0 60000 65536"/>
                  <a:gd name="T11" fmla="*/ 0 60000 65536"/>
                  <a:gd name="T12" fmla="*/ 0 w 304800"/>
                  <a:gd name="T13" fmla="*/ 0 h 495300"/>
                  <a:gd name="T14" fmla="*/ 304800 w 304800"/>
                  <a:gd name="T15" fmla="*/ 495300 h 495300"/>
                </a:gdLst>
                <a:ahLst/>
                <a:cxnLst>
                  <a:cxn ang="T8">
                    <a:pos x="T0" y="T1"/>
                  </a:cxn>
                  <a:cxn ang="T9">
                    <a:pos x="T2" y="T3"/>
                  </a:cxn>
                  <a:cxn ang="T10">
                    <a:pos x="T4" y="T5"/>
                  </a:cxn>
                  <a:cxn ang="T11">
                    <a:pos x="T6" y="T7"/>
                  </a:cxn>
                </a:cxnLst>
                <a:rect l="T12" t="T13" r="T14" b="T15"/>
                <a:pathLst>
                  <a:path w="304800" h="495300">
                    <a:moveTo>
                      <a:pt x="0" y="495300"/>
                    </a:moveTo>
                    <a:cubicBezTo>
                      <a:pt x="31750" y="365125"/>
                      <a:pt x="63500" y="234950"/>
                      <a:pt x="114300" y="152400"/>
                    </a:cubicBezTo>
                    <a:cubicBezTo>
                      <a:pt x="165100" y="69850"/>
                      <a:pt x="304800" y="0"/>
                      <a:pt x="304800"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p>
                <a:pPr algn="ctr" defTabSz="342900">
                  <a:defRPr/>
                </a:pPr>
                <a:endParaRPr lang="en-US" sz="1350">
                  <a:solidFill>
                    <a:prstClr val="black"/>
                  </a:solidFill>
                </a:endParaRPr>
              </a:p>
            </p:txBody>
          </p:sp>
          <p:sp>
            <p:nvSpPr>
              <p:cNvPr id="53" name="Freeform 52"/>
              <p:cNvSpPr>
                <a:spLocks noChangeArrowheads="1"/>
              </p:cNvSpPr>
              <p:nvPr/>
            </p:nvSpPr>
            <p:spPr bwMode="auto">
              <a:xfrm>
                <a:off x="6503833" y="3759282"/>
                <a:ext cx="303236" cy="571627"/>
              </a:xfrm>
              <a:custGeom>
                <a:avLst/>
                <a:gdLst>
                  <a:gd name="T0" fmla="*/ 303790 w 302683"/>
                  <a:gd name="T1" fmla="*/ 571754 h 571500"/>
                  <a:gd name="T2" fmla="*/ 23369 w 302683"/>
                  <a:gd name="T3" fmla="*/ 393875 h 571500"/>
                  <a:gd name="T4" fmla="*/ 163579 w 302683"/>
                  <a:gd name="T5" fmla="*/ 0 h 571500"/>
                  <a:gd name="T6" fmla="*/ 163579 w 302683"/>
                  <a:gd name="T7" fmla="*/ 0 h 571500"/>
                  <a:gd name="T8" fmla="*/ 163579 w 302683"/>
                  <a:gd name="T9" fmla="*/ 0 h 571500"/>
                  <a:gd name="T10" fmla="*/ 163579 w 302683"/>
                  <a:gd name="T11" fmla="*/ 0 h 571500"/>
                  <a:gd name="T12" fmla="*/ 0 60000 65536"/>
                  <a:gd name="T13" fmla="*/ 0 60000 65536"/>
                  <a:gd name="T14" fmla="*/ 0 60000 65536"/>
                  <a:gd name="T15" fmla="*/ 0 60000 65536"/>
                  <a:gd name="T16" fmla="*/ 0 60000 65536"/>
                  <a:gd name="T17" fmla="*/ 0 60000 65536"/>
                  <a:gd name="T18" fmla="*/ 0 w 302683"/>
                  <a:gd name="T19" fmla="*/ 0 h 571500"/>
                  <a:gd name="T20" fmla="*/ 302683 w 302683"/>
                  <a:gd name="T21" fmla="*/ 571500 h 571500"/>
                </a:gdLst>
                <a:ahLst/>
                <a:cxnLst>
                  <a:cxn ang="T12">
                    <a:pos x="T0" y="T1"/>
                  </a:cxn>
                  <a:cxn ang="T13">
                    <a:pos x="T2" y="T3"/>
                  </a:cxn>
                  <a:cxn ang="T14">
                    <a:pos x="T4" y="T5"/>
                  </a:cxn>
                  <a:cxn ang="T15">
                    <a:pos x="T6" y="T7"/>
                  </a:cxn>
                  <a:cxn ang="T16">
                    <a:pos x="T8" y="T9"/>
                  </a:cxn>
                  <a:cxn ang="T17">
                    <a:pos x="T10" y="T11"/>
                  </a:cxn>
                </a:cxnLst>
                <a:rect l="T18" t="T19" r="T20" b="T21"/>
                <a:pathLst>
                  <a:path w="302683" h="571500">
                    <a:moveTo>
                      <a:pt x="302683" y="571500"/>
                    </a:moveTo>
                    <a:cubicBezTo>
                      <a:pt x="174624" y="530225"/>
                      <a:pt x="46566" y="488950"/>
                      <a:pt x="23283" y="393700"/>
                    </a:cubicBezTo>
                    <a:cubicBezTo>
                      <a:pt x="0" y="298450"/>
                      <a:pt x="162983" y="0"/>
                      <a:pt x="162983"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p>
                <a:pPr algn="ctr" defTabSz="342900">
                  <a:defRPr/>
                </a:pPr>
                <a:endParaRPr lang="en-US" sz="1350">
                  <a:solidFill>
                    <a:prstClr val="black"/>
                  </a:solidFill>
                </a:endParaRPr>
              </a:p>
            </p:txBody>
          </p:sp>
          <p:sp>
            <p:nvSpPr>
              <p:cNvPr id="54" name="Freeform 53"/>
              <p:cNvSpPr>
                <a:spLocks noChangeArrowheads="1"/>
              </p:cNvSpPr>
              <p:nvPr/>
            </p:nvSpPr>
            <p:spPr bwMode="auto">
              <a:xfrm>
                <a:off x="6108513" y="3390900"/>
                <a:ext cx="546144" cy="506525"/>
              </a:xfrm>
              <a:custGeom>
                <a:avLst/>
                <a:gdLst>
                  <a:gd name="T0" fmla="*/ 546188 w 546100"/>
                  <a:gd name="T1" fmla="*/ 369235 h 505883"/>
                  <a:gd name="T2" fmla="*/ 203232 w 546100"/>
                  <a:gd name="T3" fmla="*/ 445629 h 505883"/>
                  <a:gd name="T4" fmla="*/ 0 w 546100"/>
                  <a:gd name="T5" fmla="*/ 0 h 505883"/>
                  <a:gd name="T6" fmla="*/ 0 w 546100"/>
                  <a:gd name="T7" fmla="*/ 0 h 505883"/>
                  <a:gd name="T8" fmla="*/ 0 60000 65536"/>
                  <a:gd name="T9" fmla="*/ 0 60000 65536"/>
                  <a:gd name="T10" fmla="*/ 0 60000 65536"/>
                  <a:gd name="T11" fmla="*/ 0 60000 65536"/>
                  <a:gd name="T12" fmla="*/ 0 w 546100"/>
                  <a:gd name="T13" fmla="*/ 0 h 505883"/>
                  <a:gd name="T14" fmla="*/ 546100 w 546100"/>
                  <a:gd name="T15" fmla="*/ 505883 h 505883"/>
                </a:gdLst>
                <a:ahLst/>
                <a:cxnLst>
                  <a:cxn ang="T8">
                    <a:pos x="T0" y="T1"/>
                  </a:cxn>
                  <a:cxn ang="T9">
                    <a:pos x="T2" y="T3"/>
                  </a:cxn>
                  <a:cxn ang="T10">
                    <a:pos x="T4" y="T5"/>
                  </a:cxn>
                  <a:cxn ang="T11">
                    <a:pos x="T6" y="T7"/>
                  </a:cxn>
                </a:cxnLst>
                <a:rect l="T12" t="T13" r="T14" b="T15"/>
                <a:pathLst>
                  <a:path w="546100" h="505883">
                    <a:moveTo>
                      <a:pt x="546100" y="368300"/>
                    </a:moveTo>
                    <a:cubicBezTo>
                      <a:pt x="420158" y="437091"/>
                      <a:pt x="294217" y="505883"/>
                      <a:pt x="203200" y="444500"/>
                    </a:cubicBezTo>
                    <a:cubicBezTo>
                      <a:pt x="112183" y="383117"/>
                      <a:pt x="0" y="0"/>
                      <a:pt x="0" y="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p>
                <a:pPr algn="ctr" defTabSz="342900">
                  <a:defRPr/>
                </a:pPr>
                <a:endParaRPr lang="en-US" sz="1350">
                  <a:solidFill>
                    <a:prstClr val="black"/>
                  </a:solidFill>
                </a:endParaRPr>
              </a:p>
            </p:txBody>
          </p:sp>
          <p:sp>
            <p:nvSpPr>
              <p:cNvPr id="55" name="Freeform 54"/>
              <p:cNvSpPr>
                <a:spLocks noChangeArrowheads="1"/>
              </p:cNvSpPr>
              <p:nvPr/>
            </p:nvSpPr>
            <p:spPr bwMode="auto">
              <a:xfrm>
                <a:off x="5473462" y="3390900"/>
                <a:ext cx="622350" cy="363619"/>
              </a:xfrm>
              <a:custGeom>
                <a:avLst/>
                <a:gdLst>
                  <a:gd name="T0" fmla="*/ 622400 w 622300"/>
                  <a:gd name="T1" fmla="*/ 0 h 364067"/>
                  <a:gd name="T2" fmla="*/ 304848 w 622300"/>
                  <a:gd name="T3" fmla="*/ 354725 h 364067"/>
                  <a:gd name="T4" fmla="*/ 0 w 622300"/>
                  <a:gd name="T5" fmla="*/ 50675 h 364067"/>
                  <a:gd name="T6" fmla="*/ 0 w 622300"/>
                  <a:gd name="T7" fmla="*/ 50675 h 364067"/>
                  <a:gd name="T8" fmla="*/ 0 60000 65536"/>
                  <a:gd name="T9" fmla="*/ 0 60000 65536"/>
                  <a:gd name="T10" fmla="*/ 0 60000 65536"/>
                  <a:gd name="T11" fmla="*/ 0 60000 65536"/>
                  <a:gd name="T12" fmla="*/ 0 w 622300"/>
                  <a:gd name="T13" fmla="*/ 0 h 364067"/>
                  <a:gd name="T14" fmla="*/ 622300 w 622300"/>
                  <a:gd name="T15" fmla="*/ 364067 h 364067"/>
                </a:gdLst>
                <a:ahLst/>
                <a:cxnLst>
                  <a:cxn ang="T8">
                    <a:pos x="T0" y="T1"/>
                  </a:cxn>
                  <a:cxn ang="T9">
                    <a:pos x="T2" y="T3"/>
                  </a:cxn>
                  <a:cxn ang="T10">
                    <a:pos x="T4" y="T5"/>
                  </a:cxn>
                  <a:cxn ang="T11">
                    <a:pos x="T6" y="T7"/>
                  </a:cxn>
                </a:cxnLst>
                <a:rect l="T12" t="T13" r="T14" b="T15"/>
                <a:pathLst>
                  <a:path w="622300" h="364067">
                    <a:moveTo>
                      <a:pt x="622300" y="0"/>
                    </a:moveTo>
                    <a:cubicBezTo>
                      <a:pt x="515408" y="173566"/>
                      <a:pt x="408517" y="347133"/>
                      <a:pt x="304800" y="355600"/>
                    </a:cubicBezTo>
                    <a:cubicBezTo>
                      <a:pt x="201083" y="364067"/>
                      <a:pt x="0" y="50800"/>
                      <a:pt x="0" y="50800"/>
                    </a:cubicBezTo>
                  </a:path>
                </a:pathLst>
              </a:custGeom>
              <a:noFill/>
              <a:ln w="317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rot="10800000" vert="eaVert" anchor="ctr"/>
              <a:lstStyle/>
              <a:p>
                <a:pPr algn="ctr" defTabSz="342900">
                  <a:defRPr/>
                </a:pPr>
                <a:endParaRPr lang="en-US" sz="1350">
                  <a:solidFill>
                    <a:prstClr val="black"/>
                  </a:solidFill>
                </a:endParaRPr>
              </a:p>
            </p:txBody>
          </p:sp>
          <p:sp>
            <p:nvSpPr>
              <p:cNvPr id="56" name="Oval 55"/>
              <p:cNvSpPr>
                <a:spLocks noChangeArrowheads="1"/>
              </p:cNvSpPr>
              <p:nvPr/>
            </p:nvSpPr>
            <p:spPr bwMode="auto">
              <a:xfrm>
                <a:off x="5829091" y="3911715"/>
                <a:ext cx="457237" cy="457301"/>
              </a:xfrm>
              <a:prstGeom prst="ellipse">
                <a:avLst/>
              </a:prstGeom>
              <a:solidFill>
                <a:schemeClr val="tx1"/>
              </a:solidFill>
              <a:ln w="9525">
                <a:solidFill>
                  <a:schemeClr val="tx1"/>
                </a:solidFill>
                <a:round/>
                <a:headEnd/>
                <a:tailEnd/>
              </a:ln>
              <a:effectLst>
                <a:outerShdw blurRad="40000" dist="23000" dir="5400000" rotWithShape="0">
                  <a:srgbClr val="808080">
                    <a:alpha val="34998"/>
                  </a:srgbClr>
                </a:outerShdw>
              </a:effectLst>
            </p:spPr>
            <p:txBody>
              <a:bodyPr rot="10800000" vert="eaVert" anchor="ctr"/>
              <a:lstStyle/>
              <a:p>
                <a:pPr algn="ctr" defTabSz="342900">
                  <a:defRPr/>
                </a:pPr>
                <a:endParaRPr lang="en-US" sz="1350">
                  <a:solidFill>
                    <a:prstClr val="white"/>
                  </a:solidFill>
                </a:endParaRPr>
              </a:p>
            </p:txBody>
          </p:sp>
        </p:grpSp>
        <p:sp>
          <p:nvSpPr>
            <p:cNvPr id="37899" name="Line 72"/>
            <p:cNvSpPr>
              <a:spLocks noChangeShapeType="1"/>
            </p:cNvSpPr>
            <p:nvPr/>
          </p:nvSpPr>
          <p:spPr bwMode="auto">
            <a:xfrm>
              <a:off x="4584700" y="1143030"/>
              <a:ext cx="0" cy="4387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342900" fontAlgn="base">
                <a:spcBef>
                  <a:spcPct val="0"/>
                </a:spcBef>
                <a:spcAft>
                  <a:spcPct val="0"/>
                </a:spcAft>
              </a:pPr>
              <a:endParaRPr lang="en-US" sz="1350">
                <a:solidFill>
                  <a:prstClr val="black"/>
                </a:solidFill>
                <a:ea typeface="ＭＳ Ｐゴシック" panose="020B0600070205080204" pitchFamily="34" charset="-128"/>
              </a:endParaRPr>
            </a:p>
          </p:txBody>
        </p:sp>
        <p:sp>
          <p:nvSpPr>
            <p:cNvPr id="37900" name="TextBox 23"/>
            <p:cNvSpPr txBox="1">
              <a:spLocks noChangeArrowheads="1"/>
            </p:cNvSpPr>
            <p:nvPr/>
          </p:nvSpPr>
          <p:spPr bwMode="auto">
            <a:xfrm>
              <a:off x="6649328" y="2449483"/>
              <a:ext cx="2517304"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342900" eaLnBrk="1" fontAlgn="base" hangingPunct="1">
                <a:spcBef>
                  <a:spcPct val="0"/>
                </a:spcBef>
                <a:spcAft>
                  <a:spcPct val="0"/>
                </a:spcAft>
              </a:pPr>
              <a:r>
                <a:rPr lang="en-US" altLang="en-US" sz="1800" b="1">
                  <a:solidFill>
                    <a:srgbClr val="FF0000"/>
                  </a:solidFill>
                  <a:latin typeface="Calibri" panose="020F0502020204030204" pitchFamily="34" charset="0"/>
                </a:rPr>
                <a:t>DIFFERENTIATION</a:t>
              </a:r>
            </a:p>
            <a:p>
              <a:pPr defTabSz="342900" eaLnBrk="1" fontAlgn="base" hangingPunct="1">
                <a:spcBef>
                  <a:spcPct val="0"/>
                </a:spcBef>
                <a:spcAft>
                  <a:spcPct val="0"/>
                </a:spcAft>
              </a:pPr>
              <a:r>
                <a:rPr lang="en-US" altLang="en-US" sz="1800" b="1">
                  <a:solidFill>
                    <a:srgbClr val="FF0000"/>
                  </a:solidFill>
                  <a:latin typeface="Calibri" panose="020F0502020204030204" pitchFamily="34" charset="0"/>
                </a:rPr>
                <a:t>(specializing)</a:t>
              </a:r>
            </a:p>
          </p:txBody>
        </p:sp>
      </p:grpSp>
    </p:spTree>
    <p:extLst>
      <p:ext uri="{BB962C8B-B14F-4D97-AF65-F5344CB8AC3E}">
        <p14:creationId xmlns:p14="http://schemas.microsoft.com/office/powerpoint/2010/main" val="909616242"/>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etin kutusu 1"/>
          <p:cNvSpPr txBox="1"/>
          <p:nvPr/>
        </p:nvSpPr>
        <p:spPr>
          <a:xfrm>
            <a:off x="80013" y="963877"/>
            <a:ext cx="3264515" cy="493024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kern="1200" dirty="0">
                <a:solidFill>
                  <a:schemeClr val="accent1"/>
                </a:solidFill>
                <a:latin typeface="+mj-lt"/>
                <a:ea typeface="+mj-ea"/>
                <a:cs typeface="+mj-cs"/>
              </a:rPr>
              <a:t>Stem Cell Classification</a:t>
            </a:r>
          </a:p>
        </p:txBody>
      </p:sp>
      <p:cxnSp>
        <p:nvCxnSpPr>
          <p:cNvPr id="17"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Metin kutusu 2"/>
          <p:cNvSpPr txBox="1"/>
          <p:nvPr/>
        </p:nvSpPr>
        <p:spPr>
          <a:xfrm>
            <a:off x="3732023" y="963877"/>
            <a:ext cx="4783327" cy="493024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100" dirty="0"/>
              <a:t>Stem cells can be classified by two main criteria;</a:t>
            </a:r>
          </a:p>
          <a:p>
            <a:pPr indent="-228600">
              <a:lnSpc>
                <a:spcPct val="90000"/>
              </a:lnSpc>
              <a:spcAft>
                <a:spcPts val="600"/>
              </a:spcAft>
              <a:buFont typeface="Arial" panose="020B0604020202020204" pitchFamily="34" charset="0"/>
              <a:buChar char="•"/>
            </a:pPr>
            <a:endParaRPr lang="en-US" sz="2100" dirty="0"/>
          </a:p>
          <a:p>
            <a:pPr marL="28575">
              <a:lnSpc>
                <a:spcPct val="90000"/>
              </a:lnSpc>
              <a:spcAft>
                <a:spcPts val="600"/>
              </a:spcAft>
            </a:pPr>
            <a:r>
              <a:rPr lang="en-US" sz="2100" b="1" dirty="0">
                <a:solidFill>
                  <a:srgbClr val="FF40FF"/>
                </a:solidFill>
                <a:effectLst>
                  <a:outerShdw blurRad="38100" dist="38100" dir="2700000" algn="tl">
                    <a:srgbClr val="000000">
                      <a:alpha val="43137"/>
                    </a:srgbClr>
                  </a:outerShdw>
                </a:effectLst>
              </a:rPr>
              <a:t>1.Differentiation potential </a:t>
            </a:r>
          </a:p>
          <a:p>
            <a:pPr marL="342900" indent="-228600">
              <a:lnSpc>
                <a:spcPct val="90000"/>
              </a:lnSpc>
              <a:spcAft>
                <a:spcPts val="600"/>
              </a:spcAft>
              <a:buFont typeface="Arial" panose="020B0604020202020204" pitchFamily="34" charset="0"/>
              <a:buChar char="•"/>
            </a:pPr>
            <a:r>
              <a:rPr lang="en-US" sz="2100" dirty="0"/>
              <a:t>Totipotent</a:t>
            </a:r>
          </a:p>
          <a:p>
            <a:pPr marL="342900" indent="-228600">
              <a:lnSpc>
                <a:spcPct val="90000"/>
              </a:lnSpc>
              <a:spcAft>
                <a:spcPts val="600"/>
              </a:spcAft>
              <a:buFont typeface="Arial" panose="020B0604020202020204" pitchFamily="34" charset="0"/>
              <a:buChar char="•"/>
            </a:pPr>
            <a:r>
              <a:rPr lang="en-US" sz="2100" dirty="0"/>
              <a:t>Pluripotent</a:t>
            </a:r>
          </a:p>
          <a:p>
            <a:pPr marL="342900" indent="-228600">
              <a:lnSpc>
                <a:spcPct val="90000"/>
              </a:lnSpc>
              <a:spcAft>
                <a:spcPts val="600"/>
              </a:spcAft>
              <a:buFont typeface="Arial" panose="020B0604020202020204" pitchFamily="34" charset="0"/>
              <a:buChar char="•"/>
            </a:pPr>
            <a:r>
              <a:rPr lang="en-US" sz="2100" dirty="0"/>
              <a:t>Multipotent</a:t>
            </a:r>
          </a:p>
          <a:p>
            <a:pPr>
              <a:lnSpc>
                <a:spcPct val="90000"/>
              </a:lnSpc>
              <a:spcAft>
                <a:spcPts val="600"/>
              </a:spcAft>
            </a:pPr>
            <a:r>
              <a:rPr lang="en-US" sz="2100" b="1" dirty="0">
                <a:solidFill>
                  <a:srgbClr val="FF40FF"/>
                </a:solidFill>
                <a:effectLst>
                  <a:outerShdw blurRad="38100" dist="38100" dir="2700000" algn="tl">
                    <a:srgbClr val="000000">
                      <a:alpha val="43137"/>
                    </a:srgbClr>
                  </a:outerShdw>
                </a:effectLst>
              </a:rPr>
              <a:t>2. Source</a:t>
            </a:r>
          </a:p>
          <a:p>
            <a:pPr marL="342900" indent="-228600">
              <a:lnSpc>
                <a:spcPct val="90000"/>
              </a:lnSpc>
              <a:spcAft>
                <a:spcPts val="600"/>
              </a:spcAft>
              <a:buFont typeface="Arial" panose="020B0604020202020204" pitchFamily="34" charset="0"/>
              <a:buChar char="•"/>
            </a:pPr>
            <a:r>
              <a:rPr lang="en-US" sz="2100" dirty="0"/>
              <a:t>Embryonic stem cells</a:t>
            </a:r>
          </a:p>
          <a:p>
            <a:pPr marL="342900" indent="-228600">
              <a:lnSpc>
                <a:spcPct val="90000"/>
              </a:lnSpc>
              <a:spcAft>
                <a:spcPts val="600"/>
              </a:spcAft>
              <a:buFont typeface="Arial" panose="020B0604020202020204" pitchFamily="34" charset="0"/>
              <a:buChar char="•"/>
            </a:pPr>
            <a:r>
              <a:rPr lang="en-US" sz="2100" dirty="0"/>
              <a:t>Adult stem cells</a:t>
            </a:r>
          </a:p>
          <a:p>
            <a:pPr marL="342900" indent="-228600">
              <a:lnSpc>
                <a:spcPct val="90000"/>
              </a:lnSpc>
              <a:spcAft>
                <a:spcPts val="600"/>
              </a:spcAft>
              <a:buFont typeface="Arial" panose="020B0604020202020204" pitchFamily="34" charset="0"/>
              <a:buChar char="•"/>
            </a:pPr>
            <a:r>
              <a:rPr lang="en-US" sz="2100" dirty="0"/>
              <a:t>Induced Pluripotent stem cells</a:t>
            </a:r>
          </a:p>
        </p:txBody>
      </p:sp>
    </p:spTree>
    <p:extLst>
      <p:ext uri="{BB962C8B-B14F-4D97-AF65-F5344CB8AC3E}">
        <p14:creationId xmlns:p14="http://schemas.microsoft.com/office/powerpoint/2010/main" val="1395387350"/>
      </p:ext>
    </p:extLst>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828136" y="1217718"/>
            <a:ext cx="6172200" cy="458390"/>
          </a:xfrm>
        </p:spPr>
        <p:txBody>
          <a:bodyPr>
            <a:normAutofit fontScale="90000"/>
          </a:bodyPr>
          <a:lstStyle/>
          <a:p>
            <a:pPr eaLnBrk="1" hangingPunct="1">
              <a:defRPr/>
            </a:pPr>
            <a:r>
              <a:rPr lang="en-US" dirty="0">
                <a:solidFill>
                  <a:srgbClr val="7030A0"/>
                </a:solidFill>
              </a:rPr>
              <a:t>Stages of Embryogenesis</a:t>
            </a:r>
          </a:p>
        </p:txBody>
      </p:sp>
      <p:grpSp>
        <p:nvGrpSpPr>
          <p:cNvPr id="2" name="Group 3"/>
          <p:cNvGrpSpPr>
            <a:grpSpLocks/>
          </p:cNvGrpSpPr>
          <p:nvPr/>
        </p:nvGrpSpPr>
        <p:grpSpPr bwMode="auto">
          <a:xfrm>
            <a:off x="2057400" y="2647951"/>
            <a:ext cx="1223963" cy="1338262"/>
            <a:chOff x="768" y="1504"/>
            <a:chExt cx="1028" cy="1124"/>
          </a:xfrm>
        </p:grpSpPr>
        <p:grpSp>
          <p:nvGrpSpPr>
            <p:cNvPr id="14483" name="Group 4"/>
            <p:cNvGrpSpPr>
              <a:grpSpLocks/>
            </p:cNvGrpSpPr>
            <p:nvPr/>
          </p:nvGrpSpPr>
          <p:grpSpPr bwMode="auto">
            <a:xfrm>
              <a:off x="824" y="1504"/>
              <a:ext cx="872" cy="728"/>
              <a:chOff x="824" y="1528"/>
              <a:chExt cx="872" cy="728"/>
            </a:xfrm>
          </p:grpSpPr>
          <p:sp>
            <p:nvSpPr>
              <p:cNvPr id="133125" name="Oval 5" descr="Pink tissue paper"/>
              <p:cNvSpPr>
                <a:spLocks noChangeArrowheads="1"/>
              </p:cNvSpPr>
              <p:nvPr/>
            </p:nvSpPr>
            <p:spPr bwMode="auto">
              <a:xfrm>
                <a:off x="824" y="1528"/>
                <a:ext cx="872" cy="728"/>
              </a:xfrm>
              <a:prstGeom prst="ellipse">
                <a:avLst/>
              </a:prstGeom>
              <a:blipFill dpi="0" rotWithShape="0">
                <a:blip r:embed="rId3" cstate="print"/>
                <a:srcRect/>
                <a:tile tx="0" ty="0" sx="100000" sy="100000" flip="none" algn="tl"/>
              </a:blipFill>
              <a:ln w="38100">
                <a:solidFill>
                  <a:srgbClr val="FF9999"/>
                </a:solidFill>
                <a:round/>
                <a:headEnd/>
                <a:tailEnd/>
              </a:ln>
              <a:effectLst/>
            </p:spPr>
            <p:txBody>
              <a:bodyPr wrap="none" anchor="ctr"/>
              <a:lstStyle/>
              <a:p>
                <a:pPr>
                  <a:defRPr/>
                </a:pPr>
                <a:endParaRPr lang="ru-RU" sz="1350"/>
              </a:p>
            </p:txBody>
          </p:sp>
          <p:sp>
            <p:nvSpPr>
              <p:cNvPr id="133126" name="Oval 6"/>
              <p:cNvSpPr>
                <a:spLocks noChangeArrowheads="1"/>
              </p:cNvSpPr>
              <p:nvPr/>
            </p:nvSpPr>
            <p:spPr bwMode="auto">
              <a:xfrm>
                <a:off x="1080" y="1864"/>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sp>
          <p:nvSpPr>
            <p:cNvPr id="133127" name="Text Box 7"/>
            <p:cNvSpPr txBox="1">
              <a:spLocks noChangeArrowheads="1"/>
            </p:cNvSpPr>
            <p:nvPr/>
          </p:nvSpPr>
          <p:spPr bwMode="auto">
            <a:xfrm>
              <a:off x="768" y="2236"/>
              <a:ext cx="1028" cy="392"/>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ctr" eaLnBrk="1" hangingPunct="1">
                <a:lnSpc>
                  <a:spcPct val="90000"/>
                </a:lnSpc>
                <a:defRPr/>
              </a:pPr>
              <a:r>
                <a:rPr lang="en-US" sz="1350">
                  <a:latin typeface="Arial" pitchFamily="34" charset="0"/>
                </a:rPr>
                <a:t>Day 1</a:t>
              </a:r>
            </a:p>
            <a:p>
              <a:pPr algn="ctr" eaLnBrk="1" hangingPunct="1">
                <a:lnSpc>
                  <a:spcPct val="90000"/>
                </a:lnSpc>
                <a:defRPr/>
              </a:pPr>
              <a:r>
                <a:rPr lang="en-US" sz="1350">
                  <a:latin typeface="Arial" pitchFamily="34" charset="0"/>
                </a:rPr>
                <a:t>Fertilized egg</a:t>
              </a:r>
            </a:p>
          </p:txBody>
        </p:sp>
      </p:grpSp>
      <p:grpSp>
        <p:nvGrpSpPr>
          <p:cNvPr id="4" name="Group 8"/>
          <p:cNvGrpSpPr>
            <a:grpSpLocks/>
          </p:cNvGrpSpPr>
          <p:nvPr/>
        </p:nvGrpSpPr>
        <p:grpSpPr bwMode="auto">
          <a:xfrm>
            <a:off x="3190876" y="2115742"/>
            <a:ext cx="2016919" cy="1441846"/>
            <a:chOff x="1720" y="1057"/>
            <a:chExt cx="1694" cy="1211"/>
          </a:xfrm>
        </p:grpSpPr>
        <p:grpSp>
          <p:nvGrpSpPr>
            <p:cNvPr id="14476" name="Group 9"/>
            <p:cNvGrpSpPr>
              <a:grpSpLocks/>
            </p:cNvGrpSpPr>
            <p:nvPr/>
          </p:nvGrpSpPr>
          <p:grpSpPr bwMode="auto">
            <a:xfrm>
              <a:off x="2435" y="1057"/>
              <a:ext cx="881" cy="788"/>
              <a:chOff x="2435" y="1057"/>
              <a:chExt cx="881" cy="788"/>
            </a:xfrm>
          </p:grpSpPr>
          <p:sp>
            <p:nvSpPr>
              <p:cNvPr id="133130" name="Freeform 10" descr="Pink tissue paper"/>
              <p:cNvSpPr>
                <a:spLocks/>
              </p:cNvSpPr>
              <p:nvPr/>
            </p:nvSpPr>
            <p:spPr bwMode="auto">
              <a:xfrm>
                <a:off x="2867" y="1057"/>
                <a:ext cx="449" cy="780"/>
              </a:xfrm>
              <a:custGeom>
                <a:avLst/>
                <a:gdLst/>
                <a:ahLst/>
                <a:cxnLst>
                  <a:cxn ang="0">
                    <a:pos x="61" y="47"/>
                  </a:cxn>
                  <a:cxn ang="0">
                    <a:pos x="333" y="151"/>
                  </a:cxn>
                  <a:cxn ang="0">
                    <a:pos x="437" y="351"/>
                  </a:cxn>
                  <a:cxn ang="0">
                    <a:pos x="397" y="583"/>
                  </a:cxn>
                  <a:cxn ang="0">
                    <a:pos x="125" y="767"/>
                  </a:cxn>
                  <a:cxn ang="0">
                    <a:pos x="29" y="663"/>
                  </a:cxn>
                  <a:cxn ang="0">
                    <a:pos x="5" y="103"/>
                  </a:cxn>
                  <a:cxn ang="0">
                    <a:pos x="61" y="47"/>
                  </a:cxn>
                </a:cxnLst>
                <a:rect l="0" t="0" r="r" b="b"/>
                <a:pathLst>
                  <a:path w="449" h="780">
                    <a:moveTo>
                      <a:pt x="61" y="47"/>
                    </a:moveTo>
                    <a:cubicBezTo>
                      <a:pt x="116" y="63"/>
                      <a:pt x="271" y="100"/>
                      <a:pt x="333" y="151"/>
                    </a:cubicBezTo>
                    <a:cubicBezTo>
                      <a:pt x="395" y="202"/>
                      <a:pt x="426" y="279"/>
                      <a:pt x="437" y="351"/>
                    </a:cubicBezTo>
                    <a:cubicBezTo>
                      <a:pt x="448" y="423"/>
                      <a:pt x="449" y="514"/>
                      <a:pt x="397" y="583"/>
                    </a:cubicBezTo>
                    <a:cubicBezTo>
                      <a:pt x="345" y="652"/>
                      <a:pt x="186" y="754"/>
                      <a:pt x="125" y="767"/>
                    </a:cubicBezTo>
                    <a:cubicBezTo>
                      <a:pt x="64" y="780"/>
                      <a:pt x="49" y="774"/>
                      <a:pt x="29" y="663"/>
                    </a:cubicBezTo>
                    <a:cubicBezTo>
                      <a:pt x="9" y="552"/>
                      <a:pt x="0" y="206"/>
                      <a:pt x="5" y="103"/>
                    </a:cubicBezTo>
                    <a:cubicBezTo>
                      <a:pt x="10" y="0"/>
                      <a:pt x="49" y="59"/>
                      <a:pt x="61" y="47"/>
                    </a:cubicBezTo>
                    <a:close/>
                  </a:path>
                </a:pathLst>
              </a:custGeom>
              <a:blipFill dpi="0" rotWithShape="0">
                <a:blip r:embed="rId3" cstate="print"/>
                <a:srcRect/>
                <a:tile tx="0" ty="0" sx="100000" sy="100000" flip="none" algn="tl"/>
              </a:blipFill>
              <a:ln w="38100" cmpd="sng">
                <a:solidFill>
                  <a:srgbClr val="FF9999"/>
                </a:solidFill>
                <a:round/>
                <a:headEnd/>
                <a:tailEnd/>
              </a:ln>
              <a:effectLst/>
            </p:spPr>
            <p:txBody>
              <a:bodyPr/>
              <a:lstStyle/>
              <a:p>
                <a:pPr>
                  <a:defRPr/>
                </a:pPr>
                <a:endParaRPr lang="ru-RU" sz="1350"/>
              </a:p>
            </p:txBody>
          </p:sp>
          <p:sp>
            <p:nvSpPr>
              <p:cNvPr id="133131" name="Freeform 11" descr="Pink tissue paper"/>
              <p:cNvSpPr>
                <a:spLocks/>
              </p:cNvSpPr>
              <p:nvPr/>
            </p:nvSpPr>
            <p:spPr bwMode="auto">
              <a:xfrm flipH="1">
                <a:off x="2435" y="1065"/>
                <a:ext cx="449" cy="780"/>
              </a:xfrm>
              <a:custGeom>
                <a:avLst/>
                <a:gdLst/>
                <a:ahLst/>
                <a:cxnLst>
                  <a:cxn ang="0">
                    <a:pos x="61" y="47"/>
                  </a:cxn>
                  <a:cxn ang="0">
                    <a:pos x="333" y="151"/>
                  </a:cxn>
                  <a:cxn ang="0">
                    <a:pos x="437" y="351"/>
                  </a:cxn>
                  <a:cxn ang="0">
                    <a:pos x="397" y="583"/>
                  </a:cxn>
                  <a:cxn ang="0">
                    <a:pos x="125" y="767"/>
                  </a:cxn>
                  <a:cxn ang="0">
                    <a:pos x="29" y="663"/>
                  </a:cxn>
                  <a:cxn ang="0">
                    <a:pos x="5" y="103"/>
                  </a:cxn>
                  <a:cxn ang="0">
                    <a:pos x="61" y="47"/>
                  </a:cxn>
                </a:cxnLst>
                <a:rect l="0" t="0" r="r" b="b"/>
                <a:pathLst>
                  <a:path w="449" h="780">
                    <a:moveTo>
                      <a:pt x="61" y="47"/>
                    </a:moveTo>
                    <a:cubicBezTo>
                      <a:pt x="116" y="63"/>
                      <a:pt x="271" y="100"/>
                      <a:pt x="333" y="151"/>
                    </a:cubicBezTo>
                    <a:cubicBezTo>
                      <a:pt x="395" y="202"/>
                      <a:pt x="426" y="279"/>
                      <a:pt x="437" y="351"/>
                    </a:cubicBezTo>
                    <a:cubicBezTo>
                      <a:pt x="448" y="423"/>
                      <a:pt x="449" y="514"/>
                      <a:pt x="397" y="583"/>
                    </a:cubicBezTo>
                    <a:cubicBezTo>
                      <a:pt x="345" y="652"/>
                      <a:pt x="186" y="754"/>
                      <a:pt x="125" y="767"/>
                    </a:cubicBezTo>
                    <a:cubicBezTo>
                      <a:pt x="64" y="780"/>
                      <a:pt x="49" y="774"/>
                      <a:pt x="29" y="663"/>
                    </a:cubicBezTo>
                    <a:cubicBezTo>
                      <a:pt x="9" y="552"/>
                      <a:pt x="0" y="206"/>
                      <a:pt x="5" y="103"/>
                    </a:cubicBezTo>
                    <a:cubicBezTo>
                      <a:pt x="10" y="0"/>
                      <a:pt x="49" y="59"/>
                      <a:pt x="61" y="47"/>
                    </a:cubicBezTo>
                    <a:close/>
                  </a:path>
                </a:pathLst>
              </a:custGeom>
              <a:blipFill dpi="0" rotWithShape="0">
                <a:blip r:embed="rId3" cstate="print"/>
                <a:srcRect/>
                <a:tile tx="0" ty="0" sx="100000" sy="100000" flip="none" algn="tl"/>
              </a:blipFill>
              <a:ln w="38100" cmpd="sng">
                <a:solidFill>
                  <a:srgbClr val="FF9999"/>
                </a:solidFill>
                <a:round/>
                <a:headEnd/>
                <a:tailEnd/>
              </a:ln>
              <a:effectLst/>
            </p:spPr>
            <p:txBody>
              <a:bodyPr/>
              <a:lstStyle/>
              <a:p>
                <a:pPr>
                  <a:defRPr/>
                </a:pPr>
                <a:endParaRPr lang="ru-RU" sz="1350"/>
              </a:p>
            </p:txBody>
          </p:sp>
          <p:sp>
            <p:nvSpPr>
              <p:cNvPr id="133132" name="Oval 12"/>
              <p:cNvSpPr>
                <a:spLocks noChangeArrowheads="1"/>
              </p:cNvSpPr>
              <p:nvPr/>
            </p:nvSpPr>
            <p:spPr bwMode="auto">
              <a:xfrm>
                <a:off x="2576" y="1264"/>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sp>
            <p:nvSpPr>
              <p:cNvPr id="133133" name="Oval 13"/>
              <p:cNvSpPr>
                <a:spLocks noChangeArrowheads="1"/>
              </p:cNvSpPr>
              <p:nvPr/>
            </p:nvSpPr>
            <p:spPr bwMode="auto">
              <a:xfrm>
                <a:off x="2936" y="1328"/>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sp>
          <p:nvSpPr>
            <p:cNvPr id="133134" name="Text Box 14"/>
            <p:cNvSpPr txBox="1">
              <a:spLocks noChangeArrowheads="1"/>
            </p:cNvSpPr>
            <p:nvPr/>
          </p:nvSpPr>
          <p:spPr bwMode="auto">
            <a:xfrm>
              <a:off x="2386" y="1876"/>
              <a:ext cx="1028" cy="392"/>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ctr" eaLnBrk="1" hangingPunct="1">
                <a:lnSpc>
                  <a:spcPct val="90000"/>
                </a:lnSpc>
                <a:defRPr/>
              </a:pPr>
              <a:r>
                <a:rPr lang="en-US" sz="1350" dirty="0">
                  <a:latin typeface="Arial" pitchFamily="34" charset="0"/>
                </a:rPr>
                <a:t>Day 2</a:t>
              </a:r>
            </a:p>
            <a:p>
              <a:pPr algn="ctr" eaLnBrk="1" hangingPunct="1">
                <a:lnSpc>
                  <a:spcPct val="90000"/>
                </a:lnSpc>
                <a:defRPr/>
              </a:pPr>
              <a:r>
                <a:rPr lang="en-US" sz="1350" dirty="0">
                  <a:latin typeface="Arial" pitchFamily="34" charset="0"/>
                </a:rPr>
                <a:t>2-cell embryo</a:t>
              </a:r>
            </a:p>
          </p:txBody>
        </p:sp>
        <p:sp>
          <p:nvSpPr>
            <p:cNvPr id="133135" name="Line 15"/>
            <p:cNvSpPr>
              <a:spLocks noChangeShapeType="1"/>
            </p:cNvSpPr>
            <p:nvPr/>
          </p:nvSpPr>
          <p:spPr bwMode="auto">
            <a:xfrm flipV="1">
              <a:off x="1720" y="1520"/>
              <a:ext cx="616" cy="168"/>
            </a:xfrm>
            <a:prstGeom prst="line">
              <a:avLst/>
            </a:prstGeom>
            <a:noFill/>
            <a:ln w="38100">
              <a:solidFill>
                <a:schemeClr val="tx1"/>
              </a:solidFill>
              <a:round/>
              <a:headEnd/>
              <a:tailEnd type="triangle" w="med" len="med"/>
            </a:ln>
            <a:effectLst/>
          </p:spPr>
          <p:txBody>
            <a:bodyPr/>
            <a:lstStyle/>
            <a:p>
              <a:pPr>
                <a:defRPr/>
              </a:pPr>
              <a:endParaRPr lang="ru-RU" sz="1350"/>
            </a:p>
          </p:txBody>
        </p:sp>
      </p:grpSp>
      <p:grpSp>
        <p:nvGrpSpPr>
          <p:cNvPr id="6" name="Group 16"/>
          <p:cNvGrpSpPr>
            <a:grpSpLocks/>
          </p:cNvGrpSpPr>
          <p:nvPr/>
        </p:nvGrpSpPr>
        <p:grpSpPr bwMode="auto">
          <a:xfrm>
            <a:off x="5314951" y="2303860"/>
            <a:ext cx="2150269" cy="1558528"/>
            <a:chOff x="3504" y="1215"/>
            <a:chExt cx="1806" cy="1309"/>
          </a:xfrm>
        </p:grpSpPr>
        <p:grpSp>
          <p:nvGrpSpPr>
            <p:cNvPr id="14413" name="Group 17"/>
            <p:cNvGrpSpPr>
              <a:grpSpLocks/>
            </p:cNvGrpSpPr>
            <p:nvPr/>
          </p:nvGrpSpPr>
          <p:grpSpPr bwMode="auto">
            <a:xfrm>
              <a:off x="4240" y="1215"/>
              <a:ext cx="1008" cy="968"/>
              <a:chOff x="4240" y="1215"/>
              <a:chExt cx="1008" cy="968"/>
            </a:xfrm>
          </p:grpSpPr>
          <p:grpSp>
            <p:nvGrpSpPr>
              <p:cNvPr id="14416" name="Group 18"/>
              <p:cNvGrpSpPr>
                <a:grpSpLocks/>
              </p:cNvGrpSpPr>
              <p:nvPr/>
            </p:nvGrpSpPr>
            <p:grpSpPr bwMode="auto">
              <a:xfrm>
                <a:off x="4272" y="1454"/>
                <a:ext cx="280" cy="234"/>
                <a:chOff x="920" y="1624"/>
                <a:chExt cx="872" cy="728"/>
              </a:xfrm>
            </p:grpSpPr>
            <p:sp>
              <p:nvSpPr>
                <p:cNvPr id="133139" name="Oval 19" descr="Pink tissue paper"/>
                <p:cNvSpPr>
                  <a:spLocks noChangeArrowheads="1"/>
                </p:cNvSpPr>
                <p:nvPr/>
              </p:nvSpPr>
              <p:spPr bwMode="auto">
                <a:xfrm>
                  <a:off x="920" y="1624"/>
                  <a:ext cx="872" cy="728"/>
                </a:xfrm>
                <a:prstGeom prst="ellipse">
                  <a:avLst/>
                </a:prstGeom>
                <a:blipFill dpi="0" rotWithShape="0">
                  <a:blip r:embed="rId3" cstate="print"/>
                  <a:srcRect/>
                  <a:tile tx="0" ty="0" sx="100000" sy="100000" flip="none" algn="tl"/>
                </a:blipFill>
                <a:ln w="38100">
                  <a:solidFill>
                    <a:srgbClr val="FF9999"/>
                  </a:solidFill>
                  <a:round/>
                  <a:headEnd/>
                  <a:tailEnd/>
                </a:ln>
                <a:effectLst/>
              </p:spPr>
              <p:txBody>
                <a:bodyPr wrap="none" anchor="ctr"/>
                <a:lstStyle/>
                <a:p>
                  <a:pPr>
                    <a:defRPr/>
                  </a:pPr>
                  <a:endParaRPr lang="ru-RU" sz="1350"/>
                </a:p>
              </p:txBody>
            </p:sp>
            <p:sp>
              <p:nvSpPr>
                <p:cNvPr id="133140" name="Oval 20"/>
                <p:cNvSpPr>
                  <a:spLocks noChangeArrowheads="1"/>
                </p:cNvSpPr>
                <p:nvPr/>
              </p:nvSpPr>
              <p:spPr bwMode="auto">
                <a:xfrm>
                  <a:off x="1175" y="1960"/>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grpSp>
            <p:nvGrpSpPr>
              <p:cNvPr id="14417" name="Group 21"/>
              <p:cNvGrpSpPr>
                <a:grpSpLocks/>
              </p:cNvGrpSpPr>
              <p:nvPr/>
            </p:nvGrpSpPr>
            <p:grpSpPr bwMode="auto">
              <a:xfrm rot="-828571">
                <a:off x="4544" y="1622"/>
                <a:ext cx="280" cy="234"/>
                <a:chOff x="920" y="1624"/>
                <a:chExt cx="872" cy="728"/>
              </a:xfrm>
            </p:grpSpPr>
            <p:sp>
              <p:nvSpPr>
                <p:cNvPr id="133142" name="Oval 22" descr="Pink tissue paper"/>
                <p:cNvSpPr>
                  <a:spLocks noChangeArrowheads="1"/>
                </p:cNvSpPr>
                <p:nvPr/>
              </p:nvSpPr>
              <p:spPr bwMode="auto">
                <a:xfrm>
                  <a:off x="920" y="1624"/>
                  <a:ext cx="872" cy="728"/>
                </a:xfrm>
                <a:prstGeom prst="ellipse">
                  <a:avLst/>
                </a:prstGeom>
                <a:blipFill dpi="0" rotWithShape="0">
                  <a:blip r:embed="rId3" cstate="print"/>
                  <a:srcRect/>
                  <a:tile tx="0" ty="0" sx="100000" sy="100000" flip="none" algn="tl"/>
                </a:blipFill>
                <a:ln w="38100">
                  <a:solidFill>
                    <a:srgbClr val="FF9999"/>
                  </a:solidFill>
                  <a:round/>
                  <a:headEnd/>
                  <a:tailEnd/>
                </a:ln>
                <a:effectLst/>
              </p:spPr>
              <p:txBody>
                <a:bodyPr wrap="none" anchor="ctr"/>
                <a:lstStyle/>
                <a:p>
                  <a:pPr>
                    <a:defRPr/>
                  </a:pPr>
                  <a:endParaRPr lang="ru-RU" sz="1350"/>
                </a:p>
              </p:txBody>
            </p:sp>
            <p:sp>
              <p:nvSpPr>
                <p:cNvPr id="133143" name="Oval 23"/>
                <p:cNvSpPr>
                  <a:spLocks noChangeArrowheads="1"/>
                </p:cNvSpPr>
                <p:nvPr/>
              </p:nvSpPr>
              <p:spPr bwMode="auto">
                <a:xfrm>
                  <a:off x="1175" y="1959"/>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grpSp>
            <p:nvGrpSpPr>
              <p:cNvPr id="14418" name="Group 24"/>
              <p:cNvGrpSpPr>
                <a:grpSpLocks/>
              </p:cNvGrpSpPr>
              <p:nvPr/>
            </p:nvGrpSpPr>
            <p:grpSpPr bwMode="auto">
              <a:xfrm rot="1198108">
                <a:off x="4768" y="1566"/>
                <a:ext cx="280" cy="234"/>
                <a:chOff x="920" y="1624"/>
                <a:chExt cx="872" cy="728"/>
              </a:xfrm>
            </p:grpSpPr>
            <p:sp>
              <p:nvSpPr>
                <p:cNvPr id="133145" name="Oval 25" descr="Pink tissue paper"/>
                <p:cNvSpPr>
                  <a:spLocks noChangeArrowheads="1"/>
                </p:cNvSpPr>
                <p:nvPr/>
              </p:nvSpPr>
              <p:spPr bwMode="auto">
                <a:xfrm>
                  <a:off x="920" y="1624"/>
                  <a:ext cx="872" cy="728"/>
                </a:xfrm>
                <a:prstGeom prst="ellipse">
                  <a:avLst/>
                </a:prstGeom>
                <a:blipFill dpi="0" rotWithShape="0">
                  <a:blip r:embed="rId3" cstate="print"/>
                  <a:srcRect/>
                  <a:tile tx="0" ty="0" sx="100000" sy="100000" flip="none" algn="tl"/>
                </a:blipFill>
                <a:ln w="38100">
                  <a:solidFill>
                    <a:srgbClr val="FF9999"/>
                  </a:solidFill>
                  <a:round/>
                  <a:headEnd/>
                  <a:tailEnd/>
                </a:ln>
                <a:effectLst/>
              </p:spPr>
              <p:txBody>
                <a:bodyPr wrap="none" anchor="ctr"/>
                <a:lstStyle/>
                <a:p>
                  <a:pPr>
                    <a:defRPr/>
                  </a:pPr>
                  <a:endParaRPr lang="ru-RU" sz="1350"/>
                </a:p>
              </p:txBody>
            </p:sp>
            <p:sp>
              <p:nvSpPr>
                <p:cNvPr id="133146" name="Oval 26"/>
                <p:cNvSpPr>
                  <a:spLocks noChangeArrowheads="1"/>
                </p:cNvSpPr>
                <p:nvPr/>
              </p:nvSpPr>
              <p:spPr bwMode="auto">
                <a:xfrm>
                  <a:off x="1174" y="1958"/>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grpSp>
            <p:nvGrpSpPr>
              <p:cNvPr id="14419" name="Group 27"/>
              <p:cNvGrpSpPr>
                <a:grpSpLocks/>
              </p:cNvGrpSpPr>
              <p:nvPr/>
            </p:nvGrpSpPr>
            <p:grpSpPr bwMode="auto">
              <a:xfrm rot="3170461">
                <a:off x="4592" y="1238"/>
                <a:ext cx="280" cy="234"/>
                <a:chOff x="920" y="1624"/>
                <a:chExt cx="872" cy="728"/>
              </a:xfrm>
            </p:grpSpPr>
            <p:sp>
              <p:nvSpPr>
                <p:cNvPr id="133148" name="Oval 28" descr="Pink tissue paper"/>
                <p:cNvSpPr>
                  <a:spLocks noChangeArrowheads="1"/>
                </p:cNvSpPr>
                <p:nvPr/>
              </p:nvSpPr>
              <p:spPr bwMode="auto">
                <a:xfrm>
                  <a:off x="920" y="1624"/>
                  <a:ext cx="872" cy="728"/>
                </a:xfrm>
                <a:prstGeom prst="ellipse">
                  <a:avLst/>
                </a:prstGeom>
                <a:blipFill dpi="0" rotWithShape="0">
                  <a:blip r:embed="rId3" cstate="print"/>
                  <a:srcRect/>
                  <a:tile tx="0" ty="0" sx="100000" sy="100000" flip="none" algn="tl"/>
                </a:blipFill>
                <a:ln w="38100">
                  <a:solidFill>
                    <a:srgbClr val="FF9999"/>
                  </a:solidFill>
                  <a:round/>
                  <a:headEnd/>
                  <a:tailEnd/>
                </a:ln>
                <a:effectLst/>
              </p:spPr>
              <p:txBody>
                <a:bodyPr wrap="none" anchor="ctr"/>
                <a:lstStyle/>
                <a:p>
                  <a:pPr>
                    <a:defRPr/>
                  </a:pPr>
                  <a:endParaRPr lang="ru-RU" sz="1350"/>
                </a:p>
              </p:txBody>
            </p:sp>
            <p:sp>
              <p:nvSpPr>
                <p:cNvPr id="133149" name="Oval 29"/>
                <p:cNvSpPr>
                  <a:spLocks noChangeArrowheads="1"/>
                </p:cNvSpPr>
                <p:nvPr/>
              </p:nvSpPr>
              <p:spPr bwMode="auto">
                <a:xfrm>
                  <a:off x="1173" y="1959"/>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grpSp>
            <p:nvGrpSpPr>
              <p:cNvPr id="14420" name="Group 30"/>
              <p:cNvGrpSpPr>
                <a:grpSpLocks/>
              </p:cNvGrpSpPr>
              <p:nvPr/>
            </p:nvGrpSpPr>
            <p:grpSpPr bwMode="auto">
              <a:xfrm rot="18429539" flipH="1">
                <a:off x="4695" y="1807"/>
                <a:ext cx="280" cy="234"/>
                <a:chOff x="920" y="1624"/>
                <a:chExt cx="872" cy="728"/>
              </a:xfrm>
            </p:grpSpPr>
            <p:sp>
              <p:nvSpPr>
                <p:cNvPr id="133151" name="Oval 31" descr="Pink tissue paper"/>
                <p:cNvSpPr>
                  <a:spLocks noChangeArrowheads="1"/>
                </p:cNvSpPr>
                <p:nvPr/>
              </p:nvSpPr>
              <p:spPr bwMode="auto">
                <a:xfrm>
                  <a:off x="920" y="1624"/>
                  <a:ext cx="872" cy="728"/>
                </a:xfrm>
                <a:prstGeom prst="ellipse">
                  <a:avLst/>
                </a:prstGeom>
                <a:blipFill dpi="0" rotWithShape="0">
                  <a:blip r:embed="rId3" cstate="print"/>
                  <a:srcRect/>
                  <a:tile tx="0" ty="0" sx="100000" sy="100000" flip="none" algn="tl"/>
                </a:blipFill>
                <a:ln w="38100">
                  <a:solidFill>
                    <a:srgbClr val="FF9999"/>
                  </a:solidFill>
                  <a:round/>
                  <a:headEnd/>
                  <a:tailEnd/>
                </a:ln>
                <a:effectLst/>
              </p:spPr>
              <p:txBody>
                <a:bodyPr wrap="none" anchor="ctr"/>
                <a:lstStyle/>
                <a:p>
                  <a:pPr>
                    <a:defRPr/>
                  </a:pPr>
                  <a:endParaRPr lang="ru-RU" sz="1350"/>
                </a:p>
              </p:txBody>
            </p:sp>
            <p:sp>
              <p:nvSpPr>
                <p:cNvPr id="133152" name="Oval 32"/>
                <p:cNvSpPr>
                  <a:spLocks noChangeArrowheads="1"/>
                </p:cNvSpPr>
                <p:nvPr/>
              </p:nvSpPr>
              <p:spPr bwMode="auto">
                <a:xfrm>
                  <a:off x="1175" y="1957"/>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grpSp>
            <p:nvGrpSpPr>
              <p:cNvPr id="14421" name="Group 33"/>
              <p:cNvGrpSpPr>
                <a:grpSpLocks/>
              </p:cNvGrpSpPr>
              <p:nvPr/>
            </p:nvGrpSpPr>
            <p:grpSpPr bwMode="auto">
              <a:xfrm>
                <a:off x="4912" y="1694"/>
                <a:ext cx="280" cy="234"/>
                <a:chOff x="920" y="1624"/>
                <a:chExt cx="872" cy="728"/>
              </a:xfrm>
            </p:grpSpPr>
            <p:sp>
              <p:nvSpPr>
                <p:cNvPr id="133154" name="Oval 34" descr="Pink tissue paper"/>
                <p:cNvSpPr>
                  <a:spLocks noChangeArrowheads="1"/>
                </p:cNvSpPr>
                <p:nvPr/>
              </p:nvSpPr>
              <p:spPr bwMode="auto">
                <a:xfrm>
                  <a:off x="920" y="1624"/>
                  <a:ext cx="872" cy="728"/>
                </a:xfrm>
                <a:prstGeom prst="ellipse">
                  <a:avLst/>
                </a:prstGeom>
                <a:blipFill dpi="0" rotWithShape="0">
                  <a:blip r:embed="rId3" cstate="print"/>
                  <a:srcRect/>
                  <a:tile tx="0" ty="0" sx="100000" sy="100000" flip="none" algn="tl"/>
                </a:blipFill>
                <a:ln w="38100">
                  <a:solidFill>
                    <a:srgbClr val="FF9999"/>
                  </a:solidFill>
                  <a:round/>
                  <a:headEnd/>
                  <a:tailEnd/>
                </a:ln>
                <a:effectLst/>
              </p:spPr>
              <p:txBody>
                <a:bodyPr wrap="none" anchor="ctr"/>
                <a:lstStyle/>
                <a:p>
                  <a:pPr>
                    <a:defRPr/>
                  </a:pPr>
                  <a:endParaRPr lang="ru-RU" sz="1350"/>
                </a:p>
              </p:txBody>
            </p:sp>
            <p:sp>
              <p:nvSpPr>
                <p:cNvPr id="133155" name="Oval 35"/>
                <p:cNvSpPr>
                  <a:spLocks noChangeArrowheads="1"/>
                </p:cNvSpPr>
                <p:nvPr/>
              </p:nvSpPr>
              <p:spPr bwMode="auto">
                <a:xfrm>
                  <a:off x="1175" y="1960"/>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grpSp>
            <p:nvGrpSpPr>
              <p:cNvPr id="14422" name="Group 36"/>
              <p:cNvGrpSpPr>
                <a:grpSpLocks/>
              </p:cNvGrpSpPr>
              <p:nvPr/>
            </p:nvGrpSpPr>
            <p:grpSpPr bwMode="auto">
              <a:xfrm rot="-828571">
                <a:off x="4352" y="1294"/>
                <a:ext cx="280" cy="234"/>
                <a:chOff x="920" y="1624"/>
                <a:chExt cx="872" cy="728"/>
              </a:xfrm>
            </p:grpSpPr>
            <p:sp>
              <p:nvSpPr>
                <p:cNvPr id="133157" name="Oval 37" descr="Pink tissue paper"/>
                <p:cNvSpPr>
                  <a:spLocks noChangeArrowheads="1"/>
                </p:cNvSpPr>
                <p:nvPr/>
              </p:nvSpPr>
              <p:spPr bwMode="auto">
                <a:xfrm>
                  <a:off x="920" y="1624"/>
                  <a:ext cx="872" cy="728"/>
                </a:xfrm>
                <a:prstGeom prst="ellipse">
                  <a:avLst/>
                </a:prstGeom>
                <a:blipFill dpi="0" rotWithShape="0">
                  <a:blip r:embed="rId3" cstate="print"/>
                  <a:srcRect/>
                  <a:tile tx="0" ty="0" sx="100000" sy="100000" flip="none" algn="tl"/>
                </a:blipFill>
                <a:ln w="38100">
                  <a:solidFill>
                    <a:srgbClr val="FF9999"/>
                  </a:solidFill>
                  <a:round/>
                  <a:headEnd/>
                  <a:tailEnd/>
                </a:ln>
                <a:effectLst/>
              </p:spPr>
              <p:txBody>
                <a:bodyPr wrap="none" anchor="ctr"/>
                <a:lstStyle/>
                <a:p>
                  <a:pPr>
                    <a:defRPr/>
                  </a:pPr>
                  <a:endParaRPr lang="ru-RU" sz="1350"/>
                </a:p>
              </p:txBody>
            </p:sp>
            <p:sp>
              <p:nvSpPr>
                <p:cNvPr id="133158" name="Oval 38"/>
                <p:cNvSpPr>
                  <a:spLocks noChangeArrowheads="1"/>
                </p:cNvSpPr>
                <p:nvPr/>
              </p:nvSpPr>
              <p:spPr bwMode="auto">
                <a:xfrm>
                  <a:off x="1175" y="1959"/>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grpSp>
            <p:nvGrpSpPr>
              <p:cNvPr id="14423" name="Group 39"/>
              <p:cNvGrpSpPr>
                <a:grpSpLocks/>
              </p:cNvGrpSpPr>
              <p:nvPr/>
            </p:nvGrpSpPr>
            <p:grpSpPr bwMode="auto">
              <a:xfrm rot="1198108">
                <a:off x="4240" y="1662"/>
                <a:ext cx="280" cy="234"/>
                <a:chOff x="920" y="1624"/>
                <a:chExt cx="872" cy="728"/>
              </a:xfrm>
            </p:grpSpPr>
            <p:sp>
              <p:nvSpPr>
                <p:cNvPr id="133160" name="Oval 40" descr="Pink tissue paper"/>
                <p:cNvSpPr>
                  <a:spLocks noChangeArrowheads="1"/>
                </p:cNvSpPr>
                <p:nvPr/>
              </p:nvSpPr>
              <p:spPr bwMode="auto">
                <a:xfrm>
                  <a:off x="920" y="1624"/>
                  <a:ext cx="872" cy="728"/>
                </a:xfrm>
                <a:prstGeom prst="ellipse">
                  <a:avLst/>
                </a:prstGeom>
                <a:blipFill dpi="0" rotWithShape="0">
                  <a:blip r:embed="rId3" cstate="print"/>
                  <a:srcRect/>
                  <a:tile tx="0" ty="0" sx="100000" sy="100000" flip="none" algn="tl"/>
                </a:blipFill>
                <a:ln w="38100">
                  <a:solidFill>
                    <a:srgbClr val="FF9999"/>
                  </a:solidFill>
                  <a:round/>
                  <a:headEnd/>
                  <a:tailEnd/>
                </a:ln>
                <a:effectLst/>
              </p:spPr>
              <p:txBody>
                <a:bodyPr wrap="none" anchor="ctr"/>
                <a:lstStyle/>
                <a:p>
                  <a:pPr>
                    <a:defRPr/>
                  </a:pPr>
                  <a:endParaRPr lang="ru-RU" sz="1350"/>
                </a:p>
              </p:txBody>
            </p:sp>
            <p:sp>
              <p:nvSpPr>
                <p:cNvPr id="133161" name="Oval 41"/>
                <p:cNvSpPr>
                  <a:spLocks noChangeArrowheads="1"/>
                </p:cNvSpPr>
                <p:nvPr/>
              </p:nvSpPr>
              <p:spPr bwMode="auto">
                <a:xfrm>
                  <a:off x="1174" y="1958"/>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grpSp>
            <p:nvGrpSpPr>
              <p:cNvPr id="14424" name="Group 42"/>
              <p:cNvGrpSpPr>
                <a:grpSpLocks/>
              </p:cNvGrpSpPr>
              <p:nvPr/>
            </p:nvGrpSpPr>
            <p:grpSpPr bwMode="auto">
              <a:xfrm rot="3170461">
                <a:off x="4392" y="1926"/>
                <a:ext cx="280" cy="234"/>
                <a:chOff x="920" y="1624"/>
                <a:chExt cx="872" cy="728"/>
              </a:xfrm>
            </p:grpSpPr>
            <p:sp>
              <p:nvSpPr>
                <p:cNvPr id="133163" name="Oval 43" descr="Pink tissue paper"/>
                <p:cNvSpPr>
                  <a:spLocks noChangeArrowheads="1"/>
                </p:cNvSpPr>
                <p:nvPr/>
              </p:nvSpPr>
              <p:spPr bwMode="auto">
                <a:xfrm>
                  <a:off x="920" y="1624"/>
                  <a:ext cx="872" cy="728"/>
                </a:xfrm>
                <a:prstGeom prst="ellipse">
                  <a:avLst/>
                </a:prstGeom>
                <a:blipFill dpi="0" rotWithShape="0">
                  <a:blip r:embed="rId3" cstate="print"/>
                  <a:srcRect/>
                  <a:tile tx="0" ty="0" sx="100000" sy="100000" flip="none" algn="tl"/>
                </a:blipFill>
                <a:ln w="38100">
                  <a:solidFill>
                    <a:srgbClr val="FF9999"/>
                  </a:solidFill>
                  <a:round/>
                  <a:headEnd/>
                  <a:tailEnd/>
                </a:ln>
                <a:effectLst/>
              </p:spPr>
              <p:txBody>
                <a:bodyPr wrap="none" anchor="ctr"/>
                <a:lstStyle/>
                <a:p>
                  <a:pPr>
                    <a:defRPr/>
                  </a:pPr>
                  <a:endParaRPr lang="ru-RU" sz="1350"/>
                </a:p>
              </p:txBody>
            </p:sp>
            <p:sp>
              <p:nvSpPr>
                <p:cNvPr id="133164" name="Oval 44"/>
                <p:cNvSpPr>
                  <a:spLocks noChangeArrowheads="1"/>
                </p:cNvSpPr>
                <p:nvPr/>
              </p:nvSpPr>
              <p:spPr bwMode="auto">
                <a:xfrm>
                  <a:off x="1173" y="1959"/>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grpSp>
            <p:nvGrpSpPr>
              <p:cNvPr id="14425" name="Group 45"/>
              <p:cNvGrpSpPr>
                <a:grpSpLocks/>
              </p:cNvGrpSpPr>
              <p:nvPr/>
            </p:nvGrpSpPr>
            <p:grpSpPr bwMode="auto">
              <a:xfrm rot="18429539" flipH="1">
                <a:off x="4887" y="1351"/>
                <a:ext cx="280" cy="234"/>
                <a:chOff x="920" y="1624"/>
                <a:chExt cx="872" cy="728"/>
              </a:xfrm>
            </p:grpSpPr>
            <p:sp>
              <p:nvSpPr>
                <p:cNvPr id="133166" name="Oval 46" descr="Pink tissue paper"/>
                <p:cNvSpPr>
                  <a:spLocks noChangeArrowheads="1"/>
                </p:cNvSpPr>
                <p:nvPr/>
              </p:nvSpPr>
              <p:spPr bwMode="auto">
                <a:xfrm>
                  <a:off x="920" y="1624"/>
                  <a:ext cx="872" cy="728"/>
                </a:xfrm>
                <a:prstGeom prst="ellipse">
                  <a:avLst/>
                </a:prstGeom>
                <a:blipFill dpi="0" rotWithShape="0">
                  <a:blip r:embed="rId3" cstate="print"/>
                  <a:srcRect/>
                  <a:tile tx="0" ty="0" sx="100000" sy="100000" flip="none" algn="tl"/>
                </a:blipFill>
                <a:ln w="38100">
                  <a:solidFill>
                    <a:srgbClr val="FF9999"/>
                  </a:solidFill>
                  <a:round/>
                  <a:headEnd/>
                  <a:tailEnd/>
                </a:ln>
                <a:effectLst/>
              </p:spPr>
              <p:txBody>
                <a:bodyPr wrap="none" anchor="ctr"/>
                <a:lstStyle/>
                <a:p>
                  <a:pPr>
                    <a:defRPr/>
                  </a:pPr>
                  <a:endParaRPr lang="ru-RU" sz="1350"/>
                </a:p>
              </p:txBody>
            </p:sp>
            <p:sp>
              <p:nvSpPr>
                <p:cNvPr id="133167" name="Oval 47"/>
                <p:cNvSpPr>
                  <a:spLocks noChangeArrowheads="1"/>
                </p:cNvSpPr>
                <p:nvPr/>
              </p:nvSpPr>
              <p:spPr bwMode="auto">
                <a:xfrm>
                  <a:off x="1175" y="1957"/>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grpSp>
            <p:nvGrpSpPr>
              <p:cNvPr id="14426" name="Group 48"/>
              <p:cNvGrpSpPr>
                <a:grpSpLocks/>
              </p:cNvGrpSpPr>
              <p:nvPr/>
            </p:nvGrpSpPr>
            <p:grpSpPr bwMode="auto">
              <a:xfrm>
                <a:off x="4400" y="1486"/>
                <a:ext cx="280" cy="234"/>
                <a:chOff x="920" y="1624"/>
                <a:chExt cx="872" cy="728"/>
              </a:xfrm>
            </p:grpSpPr>
            <p:sp>
              <p:nvSpPr>
                <p:cNvPr id="133169" name="Oval 49" descr="Pink tissue paper"/>
                <p:cNvSpPr>
                  <a:spLocks noChangeArrowheads="1"/>
                </p:cNvSpPr>
                <p:nvPr/>
              </p:nvSpPr>
              <p:spPr bwMode="auto">
                <a:xfrm>
                  <a:off x="920" y="1624"/>
                  <a:ext cx="872" cy="728"/>
                </a:xfrm>
                <a:prstGeom prst="ellipse">
                  <a:avLst/>
                </a:prstGeom>
                <a:blipFill dpi="0" rotWithShape="0">
                  <a:blip r:embed="rId3" cstate="print"/>
                  <a:srcRect/>
                  <a:tile tx="0" ty="0" sx="100000" sy="100000" flip="none" algn="tl"/>
                </a:blipFill>
                <a:ln w="38100">
                  <a:solidFill>
                    <a:srgbClr val="FF9999"/>
                  </a:solidFill>
                  <a:round/>
                  <a:headEnd/>
                  <a:tailEnd/>
                </a:ln>
                <a:effectLst/>
              </p:spPr>
              <p:txBody>
                <a:bodyPr wrap="none" anchor="ctr"/>
                <a:lstStyle/>
                <a:p>
                  <a:pPr>
                    <a:defRPr/>
                  </a:pPr>
                  <a:endParaRPr lang="ru-RU" sz="1350"/>
                </a:p>
              </p:txBody>
            </p:sp>
            <p:sp>
              <p:nvSpPr>
                <p:cNvPr id="133170" name="Oval 50"/>
                <p:cNvSpPr>
                  <a:spLocks noChangeArrowheads="1"/>
                </p:cNvSpPr>
                <p:nvPr/>
              </p:nvSpPr>
              <p:spPr bwMode="auto">
                <a:xfrm>
                  <a:off x="1175" y="1960"/>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grpSp>
            <p:nvGrpSpPr>
              <p:cNvPr id="14427" name="Group 51"/>
              <p:cNvGrpSpPr>
                <a:grpSpLocks/>
              </p:cNvGrpSpPr>
              <p:nvPr/>
            </p:nvGrpSpPr>
            <p:grpSpPr bwMode="auto">
              <a:xfrm rot="-828571">
                <a:off x="4592" y="1718"/>
                <a:ext cx="280" cy="234"/>
                <a:chOff x="920" y="1624"/>
                <a:chExt cx="872" cy="728"/>
              </a:xfrm>
            </p:grpSpPr>
            <p:sp>
              <p:nvSpPr>
                <p:cNvPr id="133172" name="Oval 52" descr="Pink tissue paper"/>
                <p:cNvSpPr>
                  <a:spLocks noChangeArrowheads="1"/>
                </p:cNvSpPr>
                <p:nvPr/>
              </p:nvSpPr>
              <p:spPr bwMode="auto">
                <a:xfrm>
                  <a:off x="920" y="1624"/>
                  <a:ext cx="872" cy="728"/>
                </a:xfrm>
                <a:prstGeom prst="ellipse">
                  <a:avLst/>
                </a:prstGeom>
                <a:blipFill dpi="0" rotWithShape="0">
                  <a:blip r:embed="rId3" cstate="print"/>
                  <a:srcRect/>
                  <a:tile tx="0" ty="0" sx="100000" sy="100000" flip="none" algn="tl"/>
                </a:blipFill>
                <a:ln w="38100">
                  <a:solidFill>
                    <a:srgbClr val="FF9999"/>
                  </a:solidFill>
                  <a:round/>
                  <a:headEnd/>
                  <a:tailEnd/>
                </a:ln>
                <a:effectLst/>
              </p:spPr>
              <p:txBody>
                <a:bodyPr wrap="none" anchor="ctr"/>
                <a:lstStyle/>
                <a:p>
                  <a:pPr>
                    <a:defRPr/>
                  </a:pPr>
                  <a:endParaRPr lang="ru-RU" sz="1350"/>
                </a:p>
              </p:txBody>
            </p:sp>
            <p:sp>
              <p:nvSpPr>
                <p:cNvPr id="133173" name="Oval 53"/>
                <p:cNvSpPr>
                  <a:spLocks noChangeArrowheads="1"/>
                </p:cNvSpPr>
                <p:nvPr/>
              </p:nvSpPr>
              <p:spPr bwMode="auto">
                <a:xfrm>
                  <a:off x="1175" y="1959"/>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grpSp>
            <p:nvGrpSpPr>
              <p:cNvPr id="14428" name="Group 54"/>
              <p:cNvGrpSpPr>
                <a:grpSpLocks/>
              </p:cNvGrpSpPr>
              <p:nvPr/>
            </p:nvGrpSpPr>
            <p:grpSpPr bwMode="auto">
              <a:xfrm rot="1198108">
                <a:off x="4968" y="1510"/>
                <a:ext cx="280" cy="234"/>
                <a:chOff x="920" y="1624"/>
                <a:chExt cx="872" cy="728"/>
              </a:xfrm>
            </p:grpSpPr>
            <p:sp>
              <p:nvSpPr>
                <p:cNvPr id="133175" name="Oval 55" descr="Pink tissue paper"/>
                <p:cNvSpPr>
                  <a:spLocks noChangeArrowheads="1"/>
                </p:cNvSpPr>
                <p:nvPr/>
              </p:nvSpPr>
              <p:spPr bwMode="auto">
                <a:xfrm>
                  <a:off x="920" y="1624"/>
                  <a:ext cx="872" cy="728"/>
                </a:xfrm>
                <a:prstGeom prst="ellipse">
                  <a:avLst/>
                </a:prstGeom>
                <a:blipFill dpi="0" rotWithShape="0">
                  <a:blip r:embed="rId3" cstate="print"/>
                  <a:srcRect/>
                  <a:tile tx="0" ty="0" sx="100000" sy="100000" flip="none" algn="tl"/>
                </a:blipFill>
                <a:ln w="38100">
                  <a:solidFill>
                    <a:srgbClr val="FF9999"/>
                  </a:solidFill>
                  <a:round/>
                  <a:headEnd/>
                  <a:tailEnd/>
                </a:ln>
                <a:effectLst/>
              </p:spPr>
              <p:txBody>
                <a:bodyPr wrap="none" anchor="ctr"/>
                <a:lstStyle/>
                <a:p>
                  <a:pPr>
                    <a:defRPr/>
                  </a:pPr>
                  <a:endParaRPr lang="ru-RU" sz="1350"/>
                </a:p>
              </p:txBody>
            </p:sp>
            <p:sp>
              <p:nvSpPr>
                <p:cNvPr id="133176" name="Oval 56"/>
                <p:cNvSpPr>
                  <a:spLocks noChangeArrowheads="1"/>
                </p:cNvSpPr>
                <p:nvPr/>
              </p:nvSpPr>
              <p:spPr bwMode="auto">
                <a:xfrm>
                  <a:off x="1174" y="1958"/>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grpSp>
            <p:nvGrpSpPr>
              <p:cNvPr id="14429" name="Group 57"/>
              <p:cNvGrpSpPr>
                <a:grpSpLocks/>
              </p:cNvGrpSpPr>
              <p:nvPr/>
            </p:nvGrpSpPr>
            <p:grpSpPr bwMode="auto">
              <a:xfrm rot="3170461">
                <a:off x="4640" y="1398"/>
                <a:ext cx="280" cy="234"/>
                <a:chOff x="920" y="1624"/>
                <a:chExt cx="872" cy="728"/>
              </a:xfrm>
            </p:grpSpPr>
            <p:sp>
              <p:nvSpPr>
                <p:cNvPr id="133178" name="Oval 58" descr="Pink tissue paper"/>
                <p:cNvSpPr>
                  <a:spLocks noChangeArrowheads="1"/>
                </p:cNvSpPr>
                <p:nvPr/>
              </p:nvSpPr>
              <p:spPr bwMode="auto">
                <a:xfrm>
                  <a:off x="920" y="1624"/>
                  <a:ext cx="872" cy="728"/>
                </a:xfrm>
                <a:prstGeom prst="ellipse">
                  <a:avLst/>
                </a:prstGeom>
                <a:blipFill dpi="0" rotWithShape="0">
                  <a:blip r:embed="rId3" cstate="print"/>
                  <a:srcRect/>
                  <a:tile tx="0" ty="0" sx="100000" sy="100000" flip="none" algn="tl"/>
                </a:blipFill>
                <a:ln w="38100">
                  <a:solidFill>
                    <a:srgbClr val="FF9999"/>
                  </a:solidFill>
                  <a:round/>
                  <a:headEnd/>
                  <a:tailEnd/>
                </a:ln>
                <a:effectLst/>
              </p:spPr>
              <p:txBody>
                <a:bodyPr wrap="none" anchor="ctr"/>
                <a:lstStyle/>
                <a:p>
                  <a:pPr>
                    <a:defRPr/>
                  </a:pPr>
                  <a:endParaRPr lang="ru-RU" sz="1350"/>
                </a:p>
              </p:txBody>
            </p:sp>
            <p:sp>
              <p:nvSpPr>
                <p:cNvPr id="133179" name="Oval 59"/>
                <p:cNvSpPr>
                  <a:spLocks noChangeArrowheads="1"/>
                </p:cNvSpPr>
                <p:nvPr/>
              </p:nvSpPr>
              <p:spPr bwMode="auto">
                <a:xfrm>
                  <a:off x="1173" y="1959"/>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grpSp>
            <p:nvGrpSpPr>
              <p:cNvPr id="14430" name="Group 60"/>
              <p:cNvGrpSpPr>
                <a:grpSpLocks/>
              </p:cNvGrpSpPr>
              <p:nvPr/>
            </p:nvGrpSpPr>
            <p:grpSpPr bwMode="auto">
              <a:xfrm rot="18429539" flipH="1">
                <a:off x="4783" y="1879"/>
                <a:ext cx="280" cy="234"/>
                <a:chOff x="920" y="1624"/>
                <a:chExt cx="872" cy="728"/>
              </a:xfrm>
            </p:grpSpPr>
            <p:sp>
              <p:nvSpPr>
                <p:cNvPr id="133181" name="Oval 61" descr="Pink tissue paper"/>
                <p:cNvSpPr>
                  <a:spLocks noChangeArrowheads="1"/>
                </p:cNvSpPr>
                <p:nvPr/>
              </p:nvSpPr>
              <p:spPr bwMode="auto">
                <a:xfrm>
                  <a:off x="920" y="1624"/>
                  <a:ext cx="872" cy="728"/>
                </a:xfrm>
                <a:prstGeom prst="ellipse">
                  <a:avLst/>
                </a:prstGeom>
                <a:blipFill dpi="0" rotWithShape="0">
                  <a:blip r:embed="rId3" cstate="print"/>
                  <a:srcRect/>
                  <a:tile tx="0" ty="0" sx="100000" sy="100000" flip="none" algn="tl"/>
                </a:blipFill>
                <a:ln w="38100">
                  <a:solidFill>
                    <a:srgbClr val="FF9999"/>
                  </a:solidFill>
                  <a:round/>
                  <a:headEnd/>
                  <a:tailEnd/>
                </a:ln>
                <a:effectLst/>
              </p:spPr>
              <p:txBody>
                <a:bodyPr wrap="none" anchor="ctr"/>
                <a:lstStyle/>
                <a:p>
                  <a:pPr>
                    <a:defRPr/>
                  </a:pPr>
                  <a:endParaRPr lang="ru-RU" sz="1350"/>
                </a:p>
              </p:txBody>
            </p:sp>
            <p:sp>
              <p:nvSpPr>
                <p:cNvPr id="133182" name="Oval 62"/>
                <p:cNvSpPr>
                  <a:spLocks noChangeArrowheads="1"/>
                </p:cNvSpPr>
                <p:nvPr/>
              </p:nvSpPr>
              <p:spPr bwMode="auto">
                <a:xfrm>
                  <a:off x="1175" y="1957"/>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grpSp>
            <p:nvGrpSpPr>
              <p:cNvPr id="14431" name="Group 63"/>
              <p:cNvGrpSpPr>
                <a:grpSpLocks/>
              </p:cNvGrpSpPr>
              <p:nvPr/>
            </p:nvGrpSpPr>
            <p:grpSpPr bwMode="auto">
              <a:xfrm>
                <a:off x="4952" y="1718"/>
                <a:ext cx="280" cy="234"/>
                <a:chOff x="920" y="1624"/>
                <a:chExt cx="872" cy="728"/>
              </a:xfrm>
            </p:grpSpPr>
            <p:sp>
              <p:nvSpPr>
                <p:cNvPr id="133184" name="Oval 64" descr="Pink tissue paper"/>
                <p:cNvSpPr>
                  <a:spLocks noChangeArrowheads="1"/>
                </p:cNvSpPr>
                <p:nvPr/>
              </p:nvSpPr>
              <p:spPr bwMode="auto">
                <a:xfrm>
                  <a:off x="920" y="1624"/>
                  <a:ext cx="872" cy="728"/>
                </a:xfrm>
                <a:prstGeom prst="ellipse">
                  <a:avLst/>
                </a:prstGeom>
                <a:blipFill dpi="0" rotWithShape="0">
                  <a:blip r:embed="rId3" cstate="print"/>
                  <a:srcRect/>
                  <a:tile tx="0" ty="0" sx="100000" sy="100000" flip="none" algn="tl"/>
                </a:blipFill>
                <a:ln w="38100">
                  <a:solidFill>
                    <a:srgbClr val="FF9999"/>
                  </a:solidFill>
                  <a:round/>
                  <a:headEnd/>
                  <a:tailEnd/>
                </a:ln>
                <a:effectLst/>
              </p:spPr>
              <p:txBody>
                <a:bodyPr wrap="none" anchor="ctr"/>
                <a:lstStyle/>
                <a:p>
                  <a:pPr>
                    <a:defRPr/>
                  </a:pPr>
                  <a:endParaRPr lang="ru-RU" sz="1350"/>
                </a:p>
              </p:txBody>
            </p:sp>
            <p:sp>
              <p:nvSpPr>
                <p:cNvPr id="133185" name="Oval 65"/>
                <p:cNvSpPr>
                  <a:spLocks noChangeArrowheads="1"/>
                </p:cNvSpPr>
                <p:nvPr/>
              </p:nvSpPr>
              <p:spPr bwMode="auto">
                <a:xfrm>
                  <a:off x="1175" y="1960"/>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grpSp>
            <p:nvGrpSpPr>
              <p:cNvPr id="14432" name="Group 66"/>
              <p:cNvGrpSpPr>
                <a:grpSpLocks/>
              </p:cNvGrpSpPr>
              <p:nvPr/>
            </p:nvGrpSpPr>
            <p:grpSpPr bwMode="auto">
              <a:xfrm rot="-828571">
                <a:off x="4432" y="1334"/>
                <a:ext cx="280" cy="234"/>
                <a:chOff x="920" y="1624"/>
                <a:chExt cx="872" cy="728"/>
              </a:xfrm>
            </p:grpSpPr>
            <p:sp>
              <p:nvSpPr>
                <p:cNvPr id="133187" name="Oval 67" descr="Pink tissue paper"/>
                <p:cNvSpPr>
                  <a:spLocks noChangeArrowheads="1"/>
                </p:cNvSpPr>
                <p:nvPr/>
              </p:nvSpPr>
              <p:spPr bwMode="auto">
                <a:xfrm>
                  <a:off x="920" y="1624"/>
                  <a:ext cx="872" cy="728"/>
                </a:xfrm>
                <a:prstGeom prst="ellipse">
                  <a:avLst/>
                </a:prstGeom>
                <a:blipFill dpi="0" rotWithShape="0">
                  <a:blip r:embed="rId3" cstate="print"/>
                  <a:srcRect/>
                  <a:tile tx="0" ty="0" sx="100000" sy="100000" flip="none" algn="tl"/>
                </a:blipFill>
                <a:ln w="38100">
                  <a:solidFill>
                    <a:srgbClr val="FF9999"/>
                  </a:solidFill>
                  <a:round/>
                  <a:headEnd/>
                  <a:tailEnd/>
                </a:ln>
                <a:effectLst/>
              </p:spPr>
              <p:txBody>
                <a:bodyPr wrap="none" anchor="ctr"/>
                <a:lstStyle/>
                <a:p>
                  <a:pPr>
                    <a:defRPr/>
                  </a:pPr>
                  <a:endParaRPr lang="ru-RU" sz="1350"/>
                </a:p>
              </p:txBody>
            </p:sp>
            <p:sp>
              <p:nvSpPr>
                <p:cNvPr id="133188" name="Oval 68"/>
                <p:cNvSpPr>
                  <a:spLocks noChangeArrowheads="1"/>
                </p:cNvSpPr>
                <p:nvPr/>
              </p:nvSpPr>
              <p:spPr bwMode="auto">
                <a:xfrm>
                  <a:off x="1175" y="1959"/>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grpSp>
            <p:nvGrpSpPr>
              <p:cNvPr id="14433" name="Group 69"/>
              <p:cNvGrpSpPr>
                <a:grpSpLocks/>
              </p:cNvGrpSpPr>
              <p:nvPr/>
            </p:nvGrpSpPr>
            <p:grpSpPr bwMode="auto">
              <a:xfrm rot="1198108">
                <a:off x="4344" y="1750"/>
                <a:ext cx="280" cy="234"/>
                <a:chOff x="920" y="1624"/>
                <a:chExt cx="872" cy="728"/>
              </a:xfrm>
            </p:grpSpPr>
            <p:sp>
              <p:nvSpPr>
                <p:cNvPr id="133190" name="Oval 70" descr="Pink tissue paper"/>
                <p:cNvSpPr>
                  <a:spLocks noChangeArrowheads="1"/>
                </p:cNvSpPr>
                <p:nvPr/>
              </p:nvSpPr>
              <p:spPr bwMode="auto">
                <a:xfrm>
                  <a:off x="920" y="1624"/>
                  <a:ext cx="872" cy="728"/>
                </a:xfrm>
                <a:prstGeom prst="ellipse">
                  <a:avLst/>
                </a:prstGeom>
                <a:blipFill dpi="0" rotWithShape="0">
                  <a:blip r:embed="rId3" cstate="print"/>
                  <a:srcRect/>
                  <a:tile tx="0" ty="0" sx="100000" sy="100000" flip="none" algn="tl"/>
                </a:blipFill>
                <a:ln w="38100">
                  <a:solidFill>
                    <a:srgbClr val="FF9999"/>
                  </a:solidFill>
                  <a:round/>
                  <a:headEnd/>
                  <a:tailEnd/>
                </a:ln>
                <a:effectLst/>
              </p:spPr>
              <p:txBody>
                <a:bodyPr wrap="none" anchor="ctr"/>
                <a:lstStyle/>
                <a:p>
                  <a:pPr>
                    <a:defRPr/>
                  </a:pPr>
                  <a:endParaRPr lang="ru-RU" sz="1350"/>
                </a:p>
              </p:txBody>
            </p:sp>
            <p:sp>
              <p:nvSpPr>
                <p:cNvPr id="133191" name="Oval 71"/>
                <p:cNvSpPr>
                  <a:spLocks noChangeArrowheads="1"/>
                </p:cNvSpPr>
                <p:nvPr/>
              </p:nvSpPr>
              <p:spPr bwMode="auto">
                <a:xfrm>
                  <a:off x="1174" y="1958"/>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grpSp>
            <p:nvGrpSpPr>
              <p:cNvPr id="14434" name="Group 72"/>
              <p:cNvGrpSpPr>
                <a:grpSpLocks/>
              </p:cNvGrpSpPr>
              <p:nvPr/>
            </p:nvGrpSpPr>
            <p:grpSpPr bwMode="auto">
              <a:xfrm rot="3170461">
                <a:off x="4544" y="1926"/>
                <a:ext cx="280" cy="234"/>
                <a:chOff x="920" y="1624"/>
                <a:chExt cx="872" cy="728"/>
              </a:xfrm>
            </p:grpSpPr>
            <p:sp>
              <p:nvSpPr>
                <p:cNvPr id="133193" name="Oval 73" descr="Pink tissue paper"/>
                <p:cNvSpPr>
                  <a:spLocks noChangeArrowheads="1"/>
                </p:cNvSpPr>
                <p:nvPr/>
              </p:nvSpPr>
              <p:spPr bwMode="auto">
                <a:xfrm>
                  <a:off x="920" y="1624"/>
                  <a:ext cx="872" cy="728"/>
                </a:xfrm>
                <a:prstGeom prst="ellipse">
                  <a:avLst/>
                </a:prstGeom>
                <a:blipFill dpi="0" rotWithShape="0">
                  <a:blip r:embed="rId3" cstate="print"/>
                  <a:srcRect/>
                  <a:tile tx="0" ty="0" sx="100000" sy="100000" flip="none" algn="tl"/>
                </a:blipFill>
                <a:ln w="38100">
                  <a:solidFill>
                    <a:srgbClr val="FF9999"/>
                  </a:solidFill>
                  <a:round/>
                  <a:headEnd/>
                  <a:tailEnd/>
                </a:ln>
                <a:effectLst/>
              </p:spPr>
              <p:txBody>
                <a:bodyPr wrap="none" anchor="ctr"/>
                <a:lstStyle/>
                <a:p>
                  <a:pPr>
                    <a:defRPr/>
                  </a:pPr>
                  <a:endParaRPr lang="ru-RU" sz="1350"/>
                </a:p>
              </p:txBody>
            </p:sp>
            <p:sp>
              <p:nvSpPr>
                <p:cNvPr id="133194" name="Oval 74"/>
                <p:cNvSpPr>
                  <a:spLocks noChangeArrowheads="1"/>
                </p:cNvSpPr>
                <p:nvPr/>
              </p:nvSpPr>
              <p:spPr bwMode="auto">
                <a:xfrm>
                  <a:off x="1173" y="1959"/>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grpSp>
            <p:nvGrpSpPr>
              <p:cNvPr id="14435" name="Group 75"/>
              <p:cNvGrpSpPr>
                <a:grpSpLocks/>
              </p:cNvGrpSpPr>
              <p:nvPr/>
            </p:nvGrpSpPr>
            <p:grpSpPr bwMode="auto">
              <a:xfrm rot="18429539" flipH="1">
                <a:off x="4735" y="1263"/>
                <a:ext cx="280" cy="234"/>
                <a:chOff x="920" y="1624"/>
                <a:chExt cx="872" cy="728"/>
              </a:xfrm>
            </p:grpSpPr>
            <p:sp>
              <p:nvSpPr>
                <p:cNvPr id="133196" name="Oval 76" descr="Pink tissue paper"/>
                <p:cNvSpPr>
                  <a:spLocks noChangeArrowheads="1"/>
                </p:cNvSpPr>
                <p:nvPr/>
              </p:nvSpPr>
              <p:spPr bwMode="auto">
                <a:xfrm>
                  <a:off x="920" y="1624"/>
                  <a:ext cx="872" cy="728"/>
                </a:xfrm>
                <a:prstGeom prst="ellipse">
                  <a:avLst/>
                </a:prstGeom>
                <a:blipFill dpi="0" rotWithShape="0">
                  <a:blip r:embed="rId3" cstate="print"/>
                  <a:srcRect/>
                  <a:tile tx="0" ty="0" sx="100000" sy="100000" flip="none" algn="tl"/>
                </a:blipFill>
                <a:ln w="38100">
                  <a:solidFill>
                    <a:srgbClr val="FF9999"/>
                  </a:solidFill>
                  <a:round/>
                  <a:headEnd/>
                  <a:tailEnd/>
                </a:ln>
                <a:effectLst/>
              </p:spPr>
              <p:txBody>
                <a:bodyPr wrap="none" anchor="ctr"/>
                <a:lstStyle/>
                <a:p>
                  <a:pPr>
                    <a:defRPr/>
                  </a:pPr>
                  <a:endParaRPr lang="ru-RU" sz="1350"/>
                </a:p>
              </p:txBody>
            </p:sp>
            <p:sp>
              <p:nvSpPr>
                <p:cNvPr id="133197" name="Oval 77"/>
                <p:cNvSpPr>
                  <a:spLocks noChangeArrowheads="1"/>
                </p:cNvSpPr>
                <p:nvPr/>
              </p:nvSpPr>
              <p:spPr bwMode="auto">
                <a:xfrm>
                  <a:off x="1175" y="1957"/>
                  <a:ext cx="224" cy="224"/>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grpSp>
        <p:sp>
          <p:nvSpPr>
            <p:cNvPr id="133198" name="Text Box 78"/>
            <p:cNvSpPr txBox="1">
              <a:spLocks noChangeArrowheads="1"/>
            </p:cNvSpPr>
            <p:nvPr/>
          </p:nvSpPr>
          <p:spPr bwMode="auto">
            <a:xfrm>
              <a:off x="4056" y="2132"/>
              <a:ext cx="1254" cy="392"/>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ctr" eaLnBrk="1" hangingPunct="1">
                <a:lnSpc>
                  <a:spcPct val="90000"/>
                </a:lnSpc>
                <a:defRPr/>
              </a:pPr>
              <a:r>
                <a:rPr lang="en-US" sz="1350">
                  <a:latin typeface="Arial" pitchFamily="34" charset="0"/>
                </a:rPr>
                <a:t>Day 3-4</a:t>
              </a:r>
            </a:p>
            <a:p>
              <a:pPr algn="ctr" eaLnBrk="1" hangingPunct="1">
                <a:lnSpc>
                  <a:spcPct val="90000"/>
                </a:lnSpc>
                <a:defRPr/>
              </a:pPr>
              <a:r>
                <a:rPr lang="en-US" sz="1350">
                  <a:latin typeface="Arial" pitchFamily="34" charset="0"/>
                </a:rPr>
                <a:t>Multi-cell embryo</a:t>
              </a:r>
            </a:p>
          </p:txBody>
        </p:sp>
        <p:sp>
          <p:nvSpPr>
            <p:cNvPr id="133199" name="Line 79"/>
            <p:cNvSpPr>
              <a:spLocks noChangeShapeType="1"/>
            </p:cNvSpPr>
            <p:nvPr/>
          </p:nvSpPr>
          <p:spPr bwMode="auto">
            <a:xfrm>
              <a:off x="3504" y="1448"/>
              <a:ext cx="608" cy="216"/>
            </a:xfrm>
            <a:prstGeom prst="line">
              <a:avLst/>
            </a:prstGeom>
            <a:noFill/>
            <a:ln w="38100">
              <a:solidFill>
                <a:schemeClr val="tx1"/>
              </a:solidFill>
              <a:round/>
              <a:headEnd/>
              <a:tailEnd type="triangle" w="med" len="med"/>
            </a:ln>
            <a:effectLst/>
          </p:spPr>
          <p:txBody>
            <a:bodyPr/>
            <a:lstStyle/>
            <a:p>
              <a:pPr>
                <a:defRPr/>
              </a:pPr>
              <a:endParaRPr lang="ru-RU" sz="1350"/>
            </a:p>
          </p:txBody>
        </p:sp>
      </p:grpSp>
      <p:grpSp>
        <p:nvGrpSpPr>
          <p:cNvPr id="28" name="Group 80"/>
          <p:cNvGrpSpPr>
            <a:grpSpLocks/>
          </p:cNvGrpSpPr>
          <p:nvPr/>
        </p:nvGrpSpPr>
        <p:grpSpPr bwMode="auto">
          <a:xfrm>
            <a:off x="4958953" y="3876676"/>
            <a:ext cx="2047875" cy="1719262"/>
            <a:chOff x="3205" y="2536"/>
            <a:chExt cx="1720" cy="1444"/>
          </a:xfrm>
        </p:grpSpPr>
        <p:grpSp>
          <p:nvGrpSpPr>
            <p:cNvPr id="14373" name="Group 81"/>
            <p:cNvGrpSpPr>
              <a:grpSpLocks/>
            </p:cNvGrpSpPr>
            <p:nvPr/>
          </p:nvGrpSpPr>
          <p:grpSpPr bwMode="auto">
            <a:xfrm>
              <a:off x="3205" y="2668"/>
              <a:ext cx="1091" cy="1123"/>
              <a:chOff x="3205" y="2616"/>
              <a:chExt cx="1091" cy="1123"/>
            </a:xfrm>
          </p:grpSpPr>
          <p:sp>
            <p:nvSpPr>
              <p:cNvPr id="133202" name="Freeform 82" descr="Pink tissue paper"/>
              <p:cNvSpPr>
                <a:spLocks/>
              </p:cNvSpPr>
              <p:nvPr/>
            </p:nvSpPr>
            <p:spPr bwMode="auto">
              <a:xfrm>
                <a:off x="3205" y="2616"/>
                <a:ext cx="1091" cy="1109"/>
              </a:xfrm>
              <a:custGeom>
                <a:avLst/>
                <a:gdLst/>
                <a:ahLst/>
                <a:cxnLst>
                  <a:cxn ang="0">
                    <a:pos x="371" y="96"/>
                  </a:cxn>
                  <a:cxn ang="0">
                    <a:pos x="427" y="64"/>
                  </a:cxn>
                  <a:cxn ang="0">
                    <a:pos x="499" y="8"/>
                  </a:cxn>
                  <a:cxn ang="0">
                    <a:pos x="619" y="16"/>
                  </a:cxn>
                  <a:cxn ang="0">
                    <a:pos x="667" y="104"/>
                  </a:cxn>
                  <a:cxn ang="0">
                    <a:pos x="771" y="152"/>
                  </a:cxn>
                  <a:cxn ang="0">
                    <a:pos x="875" y="128"/>
                  </a:cxn>
                  <a:cxn ang="0">
                    <a:pos x="971" y="216"/>
                  </a:cxn>
                  <a:cxn ang="0">
                    <a:pos x="1003" y="352"/>
                  </a:cxn>
                  <a:cxn ang="0">
                    <a:pos x="1019" y="408"/>
                  </a:cxn>
                  <a:cxn ang="0">
                    <a:pos x="1083" y="512"/>
                  </a:cxn>
                  <a:cxn ang="0">
                    <a:pos x="1067" y="616"/>
                  </a:cxn>
                  <a:cxn ang="0">
                    <a:pos x="995" y="688"/>
                  </a:cxn>
                  <a:cxn ang="0">
                    <a:pos x="995" y="776"/>
                  </a:cxn>
                  <a:cxn ang="0">
                    <a:pos x="1011" y="880"/>
                  </a:cxn>
                  <a:cxn ang="0">
                    <a:pos x="859" y="944"/>
                  </a:cxn>
                  <a:cxn ang="0">
                    <a:pos x="843" y="992"/>
                  </a:cxn>
                  <a:cxn ang="0">
                    <a:pos x="747" y="1032"/>
                  </a:cxn>
                  <a:cxn ang="0">
                    <a:pos x="659" y="1096"/>
                  </a:cxn>
                  <a:cxn ang="0">
                    <a:pos x="483" y="1104"/>
                  </a:cxn>
                  <a:cxn ang="0">
                    <a:pos x="315" y="1064"/>
                  </a:cxn>
                  <a:cxn ang="0">
                    <a:pos x="195" y="936"/>
                  </a:cxn>
                  <a:cxn ang="0">
                    <a:pos x="123" y="816"/>
                  </a:cxn>
                  <a:cxn ang="0">
                    <a:pos x="131" y="712"/>
                  </a:cxn>
                  <a:cxn ang="0">
                    <a:pos x="91" y="616"/>
                  </a:cxn>
                  <a:cxn ang="0">
                    <a:pos x="11" y="560"/>
                  </a:cxn>
                  <a:cxn ang="0">
                    <a:pos x="27" y="400"/>
                  </a:cxn>
                  <a:cxn ang="0">
                    <a:pos x="123" y="312"/>
                  </a:cxn>
                  <a:cxn ang="0">
                    <a:pos x="155" y="160"/>
                  </a:cxn>
                  <a:cxn ang="0">
                    <a:pos x="227" y="88"/>
                  </a:cxn>
                  <a:cxn ang="0">
                    <a:pos x="371" y="96"/>
                  </a:cxn>
                </a:cxnLst>
                <a:rect l="0" t="0" r="r" b="b"/>
                <a:pathLst>
                  <a:path w="1091" h="1109">
                    <a:moveTo>
                      <a:pt x="371" y="96"/>
                    </a:moveTo>
                    <a:cubicBezTo>
                      <a:pt x="404" y="92"/>
                      <a:pt x="406" y="79"/>
                      <a:pt x="427" y="64"/>
                    </a:cubicBezTo>
                    <a:cubicBezTo>
                      <a:pt x="448" y="49"/>
                      <a:pt x="467" y="16"/>
                      <a:pt x="499" y="8"/>
                    </a:cubicBezTo>
                    <a:cubicBezTo>
                      <a:pt x="531" y="0"/>
                      <a:pt x="591" y="0"/>
                      <a:pt x="619" y="16"/>
                    </a:cubicBezTo>
                    <a:cubicBezTo>
                      <a:pt x="647" y="32"/>
                      <a:pt x="642" y="81"/>
                      <a:pt x="667" y="104"/>
                    </a:cubicBezTo>
                    <a:cubicBezTo>
                      <a:pt x="692" y="127"/>
                      <a:pt x="736" y="148"/>
                      <a:pt x="771" y="152"/>
                    </a:cubicBezTo>
                    <a:cubicBezTo>
                      <a:pt x="806" y="156"/>
                      <a:pt x="842" y="117"/>
                      <a:pt x="875" y="128"/>
                    </a:cubicBezTo>
                    <a:cubicBezTo>
                      <a:pt x="908" y="139"/>
                      <a:pt x="950" y="179"/>
                      <a:pt x="971" y="216"/>
                    </a:cubicBezTo>
                    <a:cubicBezTo>
                      <a:pt x="992" y="253"/>
                      <a:pt x="995" y="320"/>
                      <a:pt x="1003" y="352"/>
                    </a:cubicBezTo>
                    <a:cubicBezTo>
                      <a:pt x="1011" y="384"/>
                      <a:pt x="1006" y="381"/>
                      <a:pt x="1019" y="408"/>
                    </a:cubicBezTo>
                    <a:cubicBezTo>
                      <a:pt x="1032" y="435"/>
                      <a:pt x="1075" y="477"/>
                      <a:pt x="1083" y="512"/>
                    </a:cubicBezTo>
                    <a:cubicBezTo>
                      <a:pt x="1091" y="547"/>
                      <a:pt x="1082" y="587"/>
                      <a:pt x="1067" y="616"/>
                    </a:cubicBezTo>
                    <a:cubicBezTo>
                      <a:pt x="1052" y="645"/>
                      <a:pt x="1007" y="661"/>
                      <a:pt x="995" y="688"/>
                    </a:cubicBezTo>
                    <a:cubicBezTo>
                      <a:pt x="983" y="715"/>
                      <a:pt x="992" y="744"/>
                      <a:pt x="995" y="776"/>
                    </a:cubicBezTo>
                    <a:cubicBezTo>
                      <a:pt x="998" y="808"/>
                      <a:pt x="1034" y="852"/>
                      <a:pt x="1011" y="880"/>
                    </a:cubicBezTo>
                    <a:cubicBezTo>
                      <a:pt x="988" y="908"/>
                      <a:pt x="887" y="925"/>
                      <a:pt x="859" y="944"/>
                    </a:cubicBezTo>
                    <a:cubicBezTo>
                      <a:pt x="831" y="963"/>
                      <a:pt x="862" y="977"/>
                      <a:pt x="843" y="992"/>
                    </a:cubicBezTo>
                    <a:cubicBezTo>
                      <a:pt x="824" y="1007"/>
                      <a:pt x="778" y="1015"/>
                      <a:pt x="747" y="1032"/>
                    </a:cubicBezTo>
                    <a:cubicBezTo>
                      <a:pt x="716" y="1049"/>
                      <a:pt x="703" y="1084"/>
                      <a:pt x="659" y="1096"/>
                    </a:cubicBezTo>
                    <a:cubicBezTo>
                      <a:pt x="615" y="1108"/>
                      <a:pt x="540" y="1109"/>
                      <a:pt x="483" y="1104"/>
                    </a:cubicBezTo>
                    <a:cubicBezTo>
                      <a:pt x="426" y="1099"/>
                      <a:pt x="363" y="1092"/>
                      <a:pt x="315" y="1064"/>
                    </a:cubicBezTo>
                    <a:cubicBezTo>
                      <a:pt x="267" y="1036"/>
                      <a:pt x="227" y="977"/>
                      <a:pt x="195" y="936"/>
                    </a:cubicBezTo>
                    <a:cubicBezTo>
                      <a:pt x="163" y="895"/>
                      <a:pt x="134" y="853"/>
                      <a:pt x="123" y="816"/>
                    </a:cubicBezTo>
                    <a:cubicBezTo>
                      <a:pt x="112" y="779"/>
                      <a:pt x="136" y="745"/>
                      <a:pt x="131" y="712"/>
                    </a:cubicBezTo>
                    <a:cubicBezTo>
                      <a:pt x="126" y="679"/>
                      <a:pt x="111" y="641"/>
                      <a:pt x="91" y="616"/>
                    </a:cubicBezTo>
                    <a:cubicBezTo>
                      <a:pt x="71" y="591"/>
                      <a:pt x="22" y="596"/>
                      <a:pt x="11" y="560"/>
                    </a:cubicBezTo>
                    <a:cubicBezTo>
                      <a:pt x="0" y="524"/>
                      <a:pt x="8" y="441"/>
                      <a:pt x="27" y="400"/>
                    </a:cubicBezTo>
                    <a:cubicBezTo>
                      <a:pt x="46" y="359"/>
                      <a:pt x="102" y="352"/>
                      <a:pt x="123" y="312"/>
                    </a:cubicBezTo>
                    <a:cubicBezTo>
                      <a:pt x="144" y="272"/>
                      <a:pt x="138" y="197"/>
                      <a:pt x="155" y="160"/>
                    </a:cubicBezTo>
                    <a:cubicBezTo>
                      <a:pt x="172" y="123"/>
                      <a:pt x="189" y="99"/>
                      <a:pt x="227" y="88"/>
                    </a:cubicBezTo>
                    <a:cubicBezTo>
                      <a:pt x="265" y="77"/>
                      <a:pt x="338" y="100"/>
                      <a:pt x="371" y="96"/>
                    </a:cubicBezTo>
                    <a:close/>
                  </a:path>
                </a:pathLst>
              </a:custGeom>
              <a:blipFill dpi="0" rotWithShape="0">
                <a:blip r:embed="rId3" cstate="print"/>
                <a:srcRect/>
                <a:tile tx="0" ty="0" sx="100000" sy="100000" flip="none" algn="tl"/>
              </a:blipFill>
              <a:ln w="38100" cmpd="sng">
                <a:solidFill>
                  <a:srgbClr val="FF9999"/>
                </a:solidFill>
                <a:round/>
                <a:headEnd/>
                <a:tailEnd/>
              </a:ln>
              <a:effectLst/>
            </p:spPr>
            <p:txBody>
              <a:bodyPr/>
              <a:lstStyle/>
              <a:p>
                <a:pPr>
                  <a:defRPr/>
                </a:pPr>
                <a:endParaRPr lang="ru-RU" sz="1350"/>
              </a:p>
            </p:txBody>
          </p:sp>
          <p:sp>
            <p:nvSpPr>
              <p:cNvPr id="133203" name="Freeform 83"/>
              <p:cNvSpPr>
                <a:spLocks/>
              </p:cNvSpPr>
              <p:nvPr/>
            </p:nvSpPr>
            <p:spPr bwMode="auto">
              <a:xfrm>
                <a:off x="3323" y="2751"/>
                <a:ext cx="862" cy="722"/>
              </a:xfrm>
              <a:custGeom>
                <a:avLst/>
                <a:gdLst/>
                <a:ahLst/>
                <a:cxnLst>
                  <a:cxn ang="0">
                    <a:pos x="413" y="41"/>
                  </a:cxn>
                  <a:cxn ang="0">
                    <a:pos x="485" y="25"/>
                  </a:cxn>
                  <a:cxn ang="0">
                    <a:pos x="589" y="33"/>
                  </a:cxn>
                  <a:cxn ang="0">
                    <a:pos x="677" y="97"/>
                  </a:cxn>
                  <a:cxn ang="0">
                    <a:pos x="725" y="177"/>
                  </a:cxn>
                  <a:cxn ang="0">
                    <a:pos x="829" y="233"/>
                  </a:cxn>
                  <a:cxn ang="0">
                    <a:pos x="837" y="345"/>
                  </a:cxn>
                  <a:cxn ang="0">
                    <a:pos x="845" y="473"/>
                  </a:cxn>
                  <a:cxn ang="0">
                    <a:pos x="845" y="585"/>
                  </a:cxn>
                  <a:cxn ang="0">
                    <a:pos x="741" y="681"/>
                  </a:cxn>
                  <a:cxn ang="0">
                    <a:pos x="701" y="721"/>
                  </a:cxn>
                  <a:cxn ang="0">
                    <a:pos x="613" y="689"/>
                  </a:cxn>
                  <a:cxn ang="0">
                    <a:pos x="557" y="593"/>
                  </a:cxn>
                  <a:cxn ang="0">
                    <a:pos x="477" y="569"/>
                  </a:cxn>
                  <a:cxn ang="0">
                    <a:pos x="421" y="577"/>
                  </a:cxn>
                  <a:cxn ang="0">
                    <a:pos x="373" y="553"/>
                  </a:cxn>
                  <a:cxn ang="0">
                    <a:pos x="285" y="593"/>
                  </a:cxn>
                  <a:cxn ang="0">
                    <a:pos x="237" y="617"/>
                  </a:cxn>
                  <a:cxn ang="0">
                    <a:pos x="165" y="713"/>
                  </a:cxn>
                  <a:cxn ang="0">
                    <a:pos x="141" y="665"/>
                  </a:cxn>
                  <a:cxn ang="0">
                    <a:pos x="149" y="617"/>
                  </a:cxn>
                  <a:cxn ang="0">
                    <a:pos x="117" y="569"/>
                  </a:cxn>
                  <a:cxn ang="0">
                    <a:pos x="61" y="521"/>
                  </a:cxn>
                  <a:cxn ang="0">
                    <a:pos x="69" y="465"/>
                  </a:cxn>
                  <a:cxn ang="0">
                    <a:pos x="77" y="369"/>
                  </a:cxn>
                  <a:cxn ang="0">
                    <a:pos x="21" y="265"/>
                  </a:cxn>
                  <a:cxn ang="0">
                    <a:pos x="13" y="185"/>
                  </a:cxn>
                  <a:cxn ang="0">
                    <a:pos x="101" y="153"/>
                  </a:cxn>
                  <a:cxn ang="0">
                    <a:pos x="189" y="113"/>
                  </a:cxn>
                  <a:cxn ang="0">
                    <a:pos x="245" y="17"/>
                  </a:cxn>
                  <a:cxn ang="0">
                    <a:pos x="309" y="9"/>
                  </a:cxn>
                  <a:cxn ang="0">
                    <a:pos x="413" y="41"/>
                  </a:cxn>
                </a:cxnLst>
                <a:rect l="0" t="0" r="r" b="b"/>
                <a:pathLst>
                  <a:path w="862" h="722">
                    <a:moveTo>
                      <a:pt x="413" y="41"/>
                    </a:moveTo>
                    <a:cubicBezTo>
                      <a:pt x="442" y="44"/>
                      <a:pt x="456" y="26"/>
                      <a:pt x="485" y="25"/>
                    </a:cubicBezTo>
                    <a:cubicBezTo>
                      <a:pt x="514" y="24"/>
                      <a:pt x="557" y="21"/>
                      <a:pt x="589" y="33"/>
                    </a:cubicBezTo>
                    <a:cubicBezTo>
                      <a:pt x="621" y="45"/>
                      <a:pt x="654" y="73"/>
                      <a:pt x="677" y="97"/>
                    </a:cubicBezTo>
                    <a:cubicBezTo>
                      <a:pt x="700" y="121"/>
                      <a:pt x="700" y="154"/>
                      <a:pt x="725" y="177"/>
                    </a:cubicBezTo>
                    <a:cubicBezTo>
                      <a:pt x="750" y="200"/>
                      <a:pt x="810" y="205"/>
                      <a:pt x="829" y="233"/>
                    </a:cubicBezTo>
                    <a:cubicBezTo>
                      <a:pt x="848" y="261"/>
                      <a:pt x="834" y="305"/>
                      <a:pt x="837" y="345"/>
                    </a:cubicBezTo>
                    <a:cubicBezTo>
                      <a:pt x="840" y="385"/>
                      <a:pt x="844" y="433"/>
                      <a:pt x="845" y="473"/>
                    </a:cubicBezTo>
                    <a:cubicBezTo>
                      <a:pt x="846" y="513"/>
                      <a:pt x="862" y="550"/>
                      <a:pt x="845" y="585"/>
                    </a:cubicBezTo>
                    <a:cubicBezTo>
                      <a:pt x="828" y="620"/>
                      <a:pt x="765" y="658"/>
                      <a:pt x="741" y="681"/>
                    </a:cubicBezTo>
                    <a:cubicBezTo>
                      <a:pt x="717" y="704"/>
                      <a:pt x="722" y="720"/>
                      <a:pt x="701" y="721"/>
                    </a:cubicBezTo>
                    <a:cubicBezTo>
                      <a:pt x="680" y="722"/>
                      <a:pt x="637" y="710"/>
                      <a:pt x="613" y="689"/>
                    </a:cubicBezTo>
                    <a:cubicBezTo>
                      <a:pt x="589" y="668"/>
                      <a:pt x="580" y="613"/>
                      <a:pt x="557" y="593"/>
                    </a:cubicBezTo>
                    <a:cubicBezTo>
                      <a:pt x="534" y="573"/>
                      <a:pt x="500" y="572"/>
                      <a:pt x="477" y="569"/>
                    </a:cubicBezTo>
                    <a:cubicBezTo>
                      <a:pt x="454" y="566"/>
                      <a:pt x="438" y="580"/>
                      <a:pt x="421" y="577"/>
                    </a:cubicBezTo>
                    <a:cubicBezTo>
                      <a:pt x="404" y="574"/>
                      <a:pt x="396" y="550"/>
                      <a:pt x="373" y="553"/>
                    </a:cubicBezTo>
                    <a:cubicBezTo>
                      <a:pt x="350" y="556"/>
                      <a:pt x="308" y="582"/>
                      <a:pt x="285" y="593"/>
                    </a:cubicBezTo>
                    <a:cubicBezTo>
                      <a:pt x="262" y="604"/>
                      <a:pt x="257" y="597"/>
                      <a:pt x="237" y="617"/>
                    </a:cubicBezTo>
                    <a:cubicBezTo>
                      <a:pt x="217" y="637"/>
                      <a:pt x="181" y="705"/>
                      <a:pt x="165" y="713"/>
                    </a:cubicBezTo>
                    <a:cubicBezTo>
                      <a:pt x="149" y="721"/>
                      <a:pt x="144" y="681"/>
                      <a:pt x="141" y="665"/>
                    </a:cubicBezTo>
                    <a:cubicBezTo>
                      <a:pt x="138" y="649"/>
                      <a:pt x="153" y="633"/>
                      <a:pt x="149" y="617"/>
                    </a:cubicBezTo>
                    <a:cubicBezTo>
                      <a:pt x="145" y="601"/>
                      <a:pt x="132" y="585"/>
                      <a:pt x="117" y="569"/>
                    </a:cubicBezTo>
                    <a:cubicBezTo>
                      <a:pt x="102" y="553"/>
                      <a:pt x="69" y="538"/>
                      <a:pt x="61" y="521"/>
                    </a:cubicBezTo>
                    <a:cubicBezTo>
                      <a:pt x="53" y="504"/>
                      <a:pt x="66" y="490"/>
                      <a:pt x="69" y="465"/>
                    </a:cubicBezTo>
                    <a:cubicBezTo>
                      <a:pt x="72" y="440"/>
                      <a:pt x="85" y="402"/>
                      <a:pt x="77" y="369"/>
                    </a:cubicBezTo>
                    <a:cubicBezTo>
                      <a:pt x="69" y="336"/>
                      <a:pt x="32" y="296"/>
                      <a:pt x="21" y="265"/>
                    </a:cubicBezTo>
                    <a:cubicBezTo>
                      <a:pt x="10" y="234"/>
                      <a:pt x="0" y="204"/>
                      <a:pt x="13" y="185"/>
                    </a:cubicBezTo>
                    <a:cubicBezTo>
                      <a:pt x="26" y="166"/>
                      <a:pt x="72" y="165"/>
                      <a:pt x="101" y="153"/>
                    </a:cubicBezTo>
                    <a:cubicBezTo>
                      <a:pt x="130" y="141"/>
                      <a:pt x="165" y="136"/>
                      <a:pt x="189" y="113"/>
                    </a:cubicBezTo>
                    <a:cubicBezTo>
                      <a:pt x="213" y="90"/>
                      <a:pt x="225" y="34"/>
                      <a:pt x="245" y="17"/>
                    </a:cubicBezTo>
                    <a:cubicBezTo>
                      <a:pt x="265" y="0"/>
                      <a:pt x="281" y="4"/>
                      <a:pt x="309" y="9"/>
                    </a:cubicBezTo>
                    <a:cubicBezTo>
                      <a:pt x="337" y="14"/>
                      <a:pt x="384" y="38"/>
                      <a:pt x="413" y="41"/>
                    </a:cubicBezTo>
                    <a:close/>
                  </a:path>
                </a:pathLst>
              </a:custGeom>
              <a:solidFill>
                <a:schemeClr val="bg1"/>
              </a:solidFill>
              <a:ln w="38100" cmpd="sng">
                <a:solidFill>
                  <a:srgbClr val="FF9999"/>
                </a:solidFill>
                <a:round/>
                <a:headEnd/>
                <a:tailEnd/>
              </a:ln>
              <a:effectLst/>
            </p:spPr>
            <p:txBody>
              <a:bodyPr/>
              <a:lstStyle/>
              <a:p>
                <a:pPr>
                  <a:defRPr/>
                </a:pPr>
                <a:endParaRPr lang="ru-RU" sz="1350"/>
              </a:p>
            </p:txBody>
          </p:sp>
          <p:sp>
            <p:nvSpPr>
              <p:cNvPr id="133204" name="Oval 84"/>
              <p:cNvSpPr>
                <a:spLocks noChangeArrowheads="1"/>
              </p:cNvSpPr>
              <p:nvPr/>
            </p:nvSpPr>
            <p:spPr bwMode="auto">
              <a:xfrm>
                <a:off x="3706" y="2674"/>
                <a:ext cx="72" cy="72"/>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sp>
            <p:nvSpPr>
              <p:cNvPr id="133205" name="Oval 85"/>
              <p:cNvSpPr>
                <a:spLocks noChangeArrowheads="1"/>
              </p:cNvSpPr>
              <p:nvPr/>
            </p:nvSpPr>
            <p:spPr bwMode="auto">
              <a:xfrm>
                <a:off x="4050" y="2818"/>
                <a:ext cx="72" cy="72"/>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sp>
            <p:nvSpPr>
              <p:cNvPr id="133206" name="Oval 86"/>
              <p:cNvSpPr>
                <a:spLocks noChangeArrowheads="1"/>
              </p:cNvSpPr>
              <p:nvPr/>
            </p:nvSpPr>
            <p:spPr bwMode="auto">
              <a:xfrm>
                <a:off x="4186" y="3138"/>
                <a:ext cx="72" cy="72"/>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sp>
            <p:nvSpPr>
              <p:cNvPr id="133207" name="Oval 87"/>
              <p:cNvSpPr>
                <a:spLocks noChangeArrowheads="1"/>
              </p:cNvSpPr>
              <p:nvPr/>
            </p:nvSpPr>
            <p:spPr bwMode="auto">
              <a:xfrm>
                <a:off x="4098" y="3410"/>
                <a:ext cx="72" cy="72"/>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sp>
            <p:nvSpPr>
              <p:cNvPr id="133208" name="Oval 88"/>
              <p:cNvSpPr>
                <a:spLocks noChangeArrowheads="1"/>
              </p:cNvSpPr>
              <p:nvPr/>
            </p:nvSpPr>
            <p:spPr bwMode="auto">
              <a:xfrm>
                <a:off x="3362" y="3346"/>
                <a:ext cx="72" cy="72"/>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sp>
            <p:nvSpPr>
              <p:cNvPr id="133209" name="Oval 89"/>
              <p:cNvSpPr>
                <a:spLocks noChangeArrowheads="1"/>
              </p:cNvSpPr>
              <p:nvPr/>
            </p:nvSpPr>
            <p:spPr bwMode="auto">
              <a:xfrm>
                <a:off x="3274" y="3074"/>
                <a:ext cx="72" cy="72"/>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sp>
            <p:nvSpPr>
              <p:cNvPr id="133210" name="Oval 90"/>
              <p:cNvSpPr>
                <a:spLocks noChangeArrowheads="1"/>
              </p:cNvSpPr>
              <p:nvPr/>
            </p:nvSpPr>
            <p:spPr bwMode="auto">
              <a:xfrm>
                <a:off x="3410" y="2762"/>
                <a:ext cx="72" cy="72"/>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sp>
            <p:nvSpPr>
              <p:cNvPr id="133211" name="Freeform 91" descr="Pink tissue paper"/>
              <p:cNvSpPr>
                <a:spLocks/>
              </p:cNvSpPr>
              <p:nvPr/>
            </p:nvSpPr>
            <p:spPr bwMode="auto">
              <a:xfrm>
                <a:off x="3804" y="3371"/>
                <a:ext cx="200" cy="193"/>
              </a:xfrm>
              <a:custGeom>
                <a:avLst/>
                <a:gdLst/>
                <a:ahLst/>
                <a:cxnLst>
                  <a:cxn ang="0">
                    <a:pos x="108" y="5"/>
                  </a:cxn>
                  <a:cxn ang="0">
                    <a:pos x="36" y="29"/>
                  </a:cxn>
                  <a:cxn ang="0">
                    <a:pos x="4" y="85"/>
                  </a:cxn>
                  <a:cxn ang="0">
                    <a:pos x="60" y="117"/>
                  </a:cxn>
                  <a:cxn ang="0">
                    <a:pos x="108" y="189"/>
                  </a:cxn>
                  <a:cxn ang="0">
                    <a:pos x="196" y="93"/>
                  </a:cxn>
                  <a:cxn ang="0">
                    <a:pos x="132" y="61"/>
                  </a:cxn>
                  <a:cxn ang="0">
                    <a:pos x="108" y="5"/>
                  </a:cxn>
                </a:cxnLst>
                <a:rect l="0" t="0" r="r" b="b"/>
                <a:pathLst>
                  <a:path w="200" h="193">
                    <a:moveTo>
                      <a:pt x="108" y="5"/>
                    </a:moveTo>
                    <a:cubicBezTo>
                      <a:pt x="92" y="0"/>
                      <a:pt x="53" y="16"/>
                      <a:pt x="36" y="29"/>
                    </a:cubicBezTo>
                    <a:cubicBezTo>
                      <a:pt x="19" y="42"/>
                      <a:pt x="0" y="70"/>
                      <a:pt x="4" y="85"/>
                    </a:cubicBezTo>
                    <a:cubicBezTo>
                      <a:pt x="8" y="100"/>
                      <a:pt x="43" y="100"/>
                      <a:pt x="60" y="117"/>
                    </a:cubicBezTo>
                    <a:cubicBezTo>
                      <a:pt x="77" y="134"/>
                      <a:pt x="85" y="193"/>
                      <a:pt x="108" y="189"/>
                    </a:cubicBezTo>
                    <a:cubicBezTo>
                      <a:pt x="131" y="185"/>
                      <a:pt x="192" y="114"/>
                      <a:pt x="196" y="93"/>
                    </a:cubicBezTo>
                    <a:cubicBezTo>
                      <a:pt x="200" y="72"/>
                      <a:pt x="149" y="74"/>
                      <a:pt x="132" y="61"/>
                    </a:cubicBezTo>
                    <a:cubicBezTo>
                      <a:pt x="115" y="48"/>
                      <a:pt x="124" y="10"/>
                      <a:pt x="108" y="5"/>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sz="1350"/>
              </a:p>
            </p:txBody>
          </p:sp>
          <p:sp>
            <p:nvSpPr>
              <p:cNvPr id="133212" name="Freeform 92" descr="Pink tissue paper"/>
              <p:cNvSpPr>
                <a:spLocks/>
              </p:cNvSpPr>
              <p:nvPr/>
            </p:nvSpPr>
            <p:spPr bwMode="auto">
              <a:xfrm>
                <a:off x="3721" y="3304"/>
                <a:ext cx="160" cy="152"/>
              </a:xfrm>
              <a:custGeom>
                <a:avLst/>
                <a:gdLst/>
                <a:ahLst/>
                <a:cxnLst>
                  <a:cxn ang="0">
                    <a:pos x="23" y="16"/>
                  </a:cxn>
                  <a:cxn ang="0">
                    <a:pos x="87" y="8"/>
                  </a:cxn>
                  <a:cxn ang="0">
                    <a:pos x="135" y="16"/>
                  </a:cxn>
                  <a:cxn ang="0">
                    <a:pos x="159" y="56"/>
                  </a:cxn>
                  <a:cxn ang="0">
                    <a:pos x="127" y="104"/>
                  </a:cxn>
                  <a:cxn ang="0">
                    <a:pos x="87" y="152"/>
                  </a:cxn>
                  <a:cxn ang="0">
                    <a:pos x="7" y="104"/>
                  </a:cxn>
                  <a:cxn ang="0">
                    <a:pos x="23" y="16"/>
                  </a:cxn>
                </a:cxnLst>
                <a:rect l="0" t="0" r="r" b="b"/>
                <a:pathLst>
                  <a:path w="160" h="152">
                    <a:moveTo>
                      <a:pt x="23" y="16"/>
                    </a:moveTo>
                    <a:cubicBezTo>
                      <a:pt x="36" y="0"/>
                      <a:pt x="68" y="8"/>
                      <a:pt x="87" y="8"/>
                    </a:cubicBezTo>
                    <a:cubicBezTo>
                      <a:pt x="106" y="8"/>
                      <a:pt x="123" y="8"/>
                      <a:pt x="135" y="16"/>
                    </a:cubicBezTo>
                    <a:cubicBezTo>
                      <a:pt x="147" y="24"/>
                      <a:pt x="160" y="41"/>
                      <a:pt x="159" y="56"/>
                    </a:cubicBezTo>
                    <a:cubicBezTo>
                      <a:pt x="158" y="71"/>
                      <a:pt x="139" y="88"/>
                      <a:pt x="127" y="104"/>
                    </a:cubicBezTo>
                    <a:cubicBezTo>
                      <a:pt x="115" y="120"/>
                      <a:pt x="107" y="152"/>
                      <a:pt x="87" y="152"/>
                    </a:cubicBezTo>
                    <a:cubicBezTo>
                      <a:pt x="67" y="152"/>
                      <a:pt x="14" y="124"/>
                      <a:pt x="7" y="104"/>
                    </a:cubicBezTo>
                    <a:cubicBezTo>
                      <a:pt x="0" y="84"/>
                      <a:pt x="10" y="32"/>
                      <a:pt x="23" y="16"/>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sz="1350"/>
              </a:p>
            </p:txBody>
          </p:sp>
          <p:sp>
            <p:nvSpPr>
              <p:cNvPr id="133213" name="Freeform 93" descr="Pink tissue paper"/>
              <p:cNvSpPr>
                <a:spLocks/>
              </p:cNvSpPr>
              <p:nvPr/>
            </p:nvSpPr>
            <p:spPr bwMode="auto">
              <a:xfrm>
                <a:off x="3581" y="3287"/>
                <a:ext cx="170" cy="188"/>
              </a:xfrm>
              <a:custGeom>
                <a:avLst/>
                <a:gdLst/>
                <a:ahLst/>
                <a:cxnLst>
                  <a:cxn ang="0">
                    <a:pos x="3" y="65"/>
                  </a:cxn>
                  <a:cxn ang="0">
                    <a:pos x="67" y="177"/>
                  </a:cxn>
                  <a:cxn ang="0">
                    <a:pos x="123" y="129"/>
                  </a:cxn>
                  <a:cxn ang="0">
                    <a:pos x="163" y="17"/>
                  </a:cxn>
                  <a:cxn ang="0">
                    <a:pos x="83" y="25"/>
                  </a:cxn>
                  <a:cxn ang="0">
                    <a:pos x="3" y="65"/>
                  </a:cxn>
                </a:cxnLst>
                <a:rect l="0" t="0" r="r" b="b"/>
                <a:pathLst>
                  <a:path w="170" h="188">
                    <a:moveTo>
                      <a:pt x="3" y="65"/>
                    </a:moveTo>
                    <a:cubicBezTo>
                      <a:pt x="0" y="90"/>
                      <a:pt x="47" y="166"/>
                      <a:pt x="67" y="177"/>
                    </a:cubicBezTo>
                    <a:cubicBezTo>
                      <a:pt x="87" y="188"/>
                      <a:pt x="107" y="155"/>
                      <a:pt x="123" y="129"/>
                    </a:cubicBezTo>
                    <a:cubicBezTo>
                      <a:pt x="139" y="103"/>
                      <a:pt x="170" y="34"/>
                      <a:pt x="163" y="17"/>
                    </a:cubicBezTo>
                    <a:cubicBezTo>
                      <a:pt x="156" y="0"/>
                      <a:pt x="108" y="17"/>
                      <a:pt x="83" y="25"/>
                    </a:cubicBezTo>
                    <a:cubicBezTo>
                      <a:pt x="58" y="33"/>
                      <a:pt x="6" y="40"/>
                      <a:pt x="3" y="65"/>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sz="1350"/>
              </a:p>
            </p:txBody>
          </p:sp>
          <p:sp>
            <p:nvSpPr>
              <p:cNvPr id="133214" name="Freeform 94" descr="Pink tissue paper"/>
              <p:cNvSpPr>
                <a:spLocks/>
              </p:cNvSpPr>
              <p:nvPr/>
            </p:nvSpPr>
            <p:spPr bwMode="auto">
              <a:xfrm>
                <a:off x="3513" y="3340"/>
                <a:ext cx="162" cy="216"/>
              </a:xfrm>
              <a:custGeom>
                <a:avLst/>
                <a:gdLst/>
                <a:ahLst/>
                <a:cxnLst>
                  <a:cxn ang="0">
                    <a:pos x="55" y="4"/>
                  </a:cxn>
                  <a:cxn ang="0">
                    <a:pos x="7" y="92"/>
                  </a:cxn>
                  <a:cxn ang="0">
                    <a:pos x="15" y="188"/>
                  </a:cxn>
                  <a:cxn ang="0">
                    <a:pos x="63" y="212"/>
                  </a:cxn>
                  <a:cxn ang="0">
                    <a:pos x="135" y="164"/>
                  </a:cxn>
                  <a:cxn ang="0">
                    <a:pos x="151" y="116"/>
                  </a:cxn>
                  <a:cxn ang="0">
                    <a:pos x="55" y="4"/>
                  </a:cxn>
                </a:cxnLst>
                <a:rect l="0" t="0" r="r" b="b"/>
                <a:pathLst>
                  <a:path w="162" h="216">
                    <a:moveTo>
                      <a:pt x="55" y="4"/>
                    </a:moveTo>
                    <a:cubicBezTo>
                      <a:pt x="31" y="0"/>
                      <a:pt x="14" y="61"/>
                      <a:pt x="7" y="92"/>
                    </a:cubicBezTo>
                    <a:cubicBezTo>
                      <a:pt x="0" y="123"/>
                      <a:pt x="6" y="168"/>
                      <a:pt x="15" y="188"/>
                    </a:cubicBezTo>
                    <a:cubicBezTo>
                      <a:pt x="24" y="208"/>
                      <a:pt x="43" y="216"/>
                      <a:pt x="63" y="212"/>
                    </a:cubicBezTo>
                    <a:cubicBezTo>
                      <a:pt x="83" y="208"/>
                      <a:pt x="120" y="180"/>
                      <a:pt x="135" y="164"/>
                    </a:cubicBezTo>
                    <a:cubicBezTo>
                      <a:pt x="150" y="148"/>
                      <a:pt x="162" y="141"/>
                      <a:pt x="151" y="116"/>
                    </a:cubicBezTo>
                    <a:cubicBezTo>
                      <a:pt x="140" y="91"/>
                      <a:pt x="79" y="8"/>
                      <a:pt x="55" y="4"/>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sz="1350"/>
              </a:p>
            </p:txBody>
          </p:sp>
          <p:sp>
            <p:nvSpPr>
              <p:cNvPr id="133215" name="Freeform 95" descr="Pink tissue paper"/>
              <p:cNvSpPr>
                <a:spLocks/>
              </p:cNvSpPr>
              <p:nvPr/>
            </p:nvSpPr>
            <p:spPr bwMode="auto">
              <a:xfrm>
                <a:off x="3419" y="3432"/>
                <a:ext cx="137" cy="200"/>
              </a:xfrm>
              <a:custGeom>
                <a:avLst/>
                <a:gdLst/>
                <a:ahLst/>
                <a:cxnLst>
                  <a:cxn ang="0">
                    <a:pos x="133" y="72"/>
                  </a:cxn>
                  <a:cxn ang="0">
                    <a:pos x="85" y="8"/>
                  </a:cxn>
                  <a:cxn ang="0">
                    <a:pos x="13" y="24"/>
                  </a:cxn>
                  <a:cxn ang="0">
                    <a:pos x="5" y="128"/>
                  </a:cxn>
                  <a:cxn ang="0">
                    <a:pos x="21" y="176"/>
                  </a:cxn>
                  <a:cxn ang="0">
                    <a:pos x="69" y="200"/>
                  </a:cxn>
                  <a:cxn ang="0">
                    <a:pos x="109" y="176"/>
                  </a:cxn>
                  <a:cxn ang="0">
                    <a:pos x="133" y="72"/>
                  </a:cxn>
                </a:cxnLst>
                <a:rect l="0" t="0" r="r" b="b"/>
                <a:pathLst>
                  <a:path w="137" h="200">
                    <a:moveTo>
                      <a:pt x="133" y="72"/>
                    </a:moveTo>
                    <a:cubicBezTo>
                      <a:pt x="129" y="44"/>
                      <a:pt x="105" y="16"/>
                      <a:pt x="85" y="8"/>
                    </a:cubicBezTo>
                    <a:cubicBezTo>
                      <a:pt x="65" y="0"/>
                      <a:pt x="26" y="4"/>
                      <a:pt x="13" y="24"/>
                    </a:cubicBezTo>
                    <a:cubicBezTo>
                      <a:pt x="0" y="44"/>
                      <a:pt x="4" y="103"/>
                      <a:pt x="5" y="128"/>
                    </a:cubicBezTo>
                    <a:cubicBezTo>
                      <a:pt x="6" y="153"/>
                      <a:pt x="10" y="164"/>
                      <a:pt x="21" y="176"/>
                    </a:cubicBezTo>
                    <a:cubicBezTo>
                      <a:pt x="32" y="188"/>
                      <a:pt x="54" y="200"/>
                      <a:pt x="69" y="200"/>
                    </a:cubicBezTo>
                    <a:cubicBezTo>
                      <a:pt x="84" y="200"/>
                      <a:pt x="100" y="200"/>
                      <a:pt x="109" y="176"/>
                    </a:cubicBezTo>
                    <a:cubicBezTo>
                      <a:pt x="118" y="152"/>
                      <a:pt x="137" y="100"/>
                      <a:pt x="133" y="72"/>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sz="1350"/>
              </a:p>
            </p:txBody>
          </p:sp>
          <p:sp>
            <p:nvSpPr>
              <p:cNvPr id="133216" name="Freeform 96" descr="Pink tissue paper"/>
              <p:cNvSpPr>
                <a:spLocks/>
              </p:cNvSpPr>
              <p:nvPr/>
            </p:nvSpPr>
            <p:spPr bwMode="auto">
              <a:xfrm>
                <a:off x="3475" y="3532"/>
                <a:ext cx="134" cy="152"/>
              </a:xfrm>
              <a:custGeom>
                <a:avLst/>
                <a:gdLst/>
                <a:ahLst/>
                <a:cxnLst>
                  <a:cxn ang="0">
                    <a:pos x="77" y="4"/>
                  </a:cxn>
                  <a:cxn ang="0">
                    <a:pos x="133" y="92"/>
                  </a:cxn>
                  <a:cxn ang="0">
                    <a:pos x="85" y="148"/>
                  </a:cxn>
                  <a:cxn ang="0">
                    <a:pos x="5" y="116"/>
                  </a:cxn>
                  <a:cxn ang="0">
                    <a:pos x="77" y="4"/>
                  </a:cxn>
                </a:cxnLst>
                <a:rect l="0" t="0" r="r" b="b"/>
                <a:pathLst>
                  <a:path w="134" h="152">
                    <a:moveTo>
                      <a:pt x="77" y="4"/>
                    </a:moveTo>
                    <a:cubicBezTo>
                      <a:pt x="98" y="0"/>
                      <a:pt x="132" y="68"/>
                      <a:pt x="133" y="92"/>
                    </a:cubicBezTo>
                    <a:cubicBezTo>
                      <a:pt x="134" y="116"/>
                      <a:pt x="106" y="144"/>
                      <a:pt x="85" y="148"/>
                    </a:cubicBezTo>
                    <a:cubicBezTo>
                      <a:pt x="64" y="152"/>
                      <a:pt x="10" y="141"/>
                      <a:pt x="5" y="116"/>
                    </a:cubicBezTo>
                    <a:cubicBezTo>
                      <a:pt x="0" y="91"/>
                      <a:pt x="56" y="8"/>
                      <a:pt x="77" y="4"/>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sz="1350"/>
              </a:p>
            </p:txBody>
          </p:sp>
          <p:sp>
            <p:nvSpPr>
              <p:cNvPr id="133217" name="Freeform 97" descr="Pink tissue paper"/>
              <p:cNvSpPr>
                <a:spLocks/>
              </p:cNvSpPr>
              <p:nvPr/>
            </p:nvSpPr>
            <p:spPr bwMode="auto">
              <a:xfrm>
                <a:off x="3917" y="3467"/>
                <a:ext cx="158" cy="186"/>
              </a:xfrm>
              <a:custGeom>
                <a:avLst/>
                <a:gdLst/>
                <a:ahLst/>
                <a:cxnLst>
                  <a:cxn ang="0">
                    <a:pos x="11" y="101"/>
                  </a:cxn>
                  <a:cxn ang="0">
                    <a:pos x="11" y="157"/>
                  </a:cxn>
                  <a:cxn ang="0">
                    <a:pos x="75" y="181"/>
                  </a:cxn>
                  <a:cxn ang="0">
                    <a:pos x="147" y="125"/>
                  </a:cxn>
                  <a:cxn ang="0">
                    <a:pos x="139" y="29"/>
                  </a:cxn>
                  <a:cxn ang="0">
                    <a:pos x="75" y="13"/>
                  </a:cxn>
                  <a:cxn ang="0">
                    <a:pos x="11" y="101"/>
                  </a:cxn>
                </a:cxnLst>
                <a:rect l="0" t="0" r="r" b="b"/>
                <a:pathLst>
                  <a:path w="158" h="186">
                    <a:moveTo>
                      <a:pt x="11" y="101"/>
                    </a:moveTo>
                    <a:cubicBezTo>
                      <a:pt x="0" y="125"/>
                      <a:pt x="0" y="144"/>
                      <a:pt x="11" y="157"/>
                    </a:cubicBezTo>
                    <a:cubicBezTo>
                      <a:pt x="22" y="170"/>
                      <a:pt x="52" y="186"/>
                      <a:pt x="75" y="181"/>
                    </a:cubicBezTo>
                    <a:cubicBezTo>
                      <a:pt x="98" y="176"/>
                      <a:pt x="136" y="150"/>
                      <a:pt x="147" y="125"/>
                    </a:cubicBezTo>
                    <a:cubicBezTo>
                      <a:pt x="158" y="100"/>
                      <a:pt x="151" y="48"/>
                      <a:pt x="139" y="29"/>
                    </a:cubicBezTo>
                    <a:cubicBezTo>
                      <a:pt x="127" y="10"/>
                      <a:pt x="95" y="0"/>
                      <a:pt x="75" y="13"/>
                    </a:cubicBezTo>
                    <a:cubicBezTo>
                      <a:pt x="55" y="26"/>
                      <a:pt x="22" y="77"/>
                      <a:pt x="11" y="101"/>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sz="1350"/>
              </a:p>
            </p:txBody>
          </p:sp>
          <p:sp>
            <p:nvSpPr>
              <p:cNvPr id="133218" name="Freeform 98" descr="Pink tissue paper"/>
              <p:cNvSpPr>
                <a:spLocks/>
              </p:cNvSpPr>
              <p:nvPr/>
            </p:nvSpPr>
            <p:spPr bwMode="auto">
              <a:xfrm>
                <a:off x="3812" y="3583"/>
                <a:ext cx="147" cy="146"/>
              </a:xfrm>
              <a:custGeom>
                <a:avLst/>
                <a:gdLst/>
                <a:ahLst/>
                <a:cxnLst>
                  <a:cxn ang="0">
                    <a:pos x="116" y="1"/>
                  </a:cxn>
                  <a:cxn ang="0">
                    <a:pos x="12" y="73"/>
                  </a:cxn>
                  <a:cxn ang="0">
                    <a:pos x="44" y="145"/>
                  </a:cxn>
                  <a:cxn ang="0">
                    <a:pos x="132" y="81"/>
                  </a:cxn>
                  <a:cxn ang="0">
                    <a:pos x="116" y="1"/>
                  </a:cxn>
                </a:cxnLst>
                <a:rect l="0" t="0" r="r" b="b"/>
                <a:pathLst>
                  <a:path w="147" h="146">
                    <a:moveTo>
                      <a:pt x="116" y="1"/>
                    </a:moveTo>
                    <a:cubicBezTo>
                      <a:pt x="96" y="0"/>
                      <a:pt x="24" y="49"/>
                      <a:pt x="12" y="73"/>
                    </a:cubicBezTo>
                    <a:cubicBezTo>
                      <a:pt x="0" y="97"/>
                      <a:pt x="24" y="144"/>
                      <a:pt x="44" y="145"/>
                    </a:cubicBezTo>
                    <a:cubicBezTo>
                      <a:pt x="64" y="146"/>
                      <a:pt x="117" y="106"/>
                      <a:pt x="132" y="81"/>
                    </a:cubicBezTo>
                    <a:cubicBezTo>
                      <a:pt x="147" y="56"/>
                      <a:pt x="136" y="2"/>
                      <a:pt x="116" y="1"/>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sz="1350"/>
              </a:p>
            </p:txBody>
          </p:sp>
          <p:sp>
            <p:nvSpPr>
              <p:cNvPr id="133219" name="Freeform 99" descr="Pink tissue paper"/>
              <p:cNvSpPr>
                <a:spLocks/>
              </p:cNvSpPr>
              <p:nvPr/>
            </p:nvSpPr>
            <p:spPr bwMode="auto">
              <a:xfrm>
                <a:off x="3795" y="3437"/>
                <a:ext cx="144" cy="204"/>
              </a:xfrm>
              <a:custGeom>
                <a:avLst/>
                <a:gdLst/>
                <a:ahLst/>
                <a:cxnLst>
                  <a:cxn ang="0">
                    <a:pos x="29" y="11"/>
                  </a:cxn>
                  <a:cxn ang="0">
                    <a:pos x="5" y="75"/>
                  </a:cxn>
                  <a:cxn ang="0">
                    <a:pos x="5" y="131"/>
                  </a:cxn>
                  <a:cxn ang="0">
                    <a:pos x="37" y="203"/>
                  </a:cxn>
                  <a:cxn ang="0">
                    <a:pos x="141" y="139"/>
                  </a:cxn>
                  <a:cxn ang="0">
                    <a:pos x="29" y="11"/>
                  </a:cxn>
                </a:cxnLst>
                <a:rect l="0" t="0" r="r" b="b"/>
                <a:pathLst>
                  <a:path w="144" h="204">
                    <a:moveTo>
                      <a:pt x="29" y="11"/>
                    </a:moveTo>
                    <a:cubicBezTo>
                      <a:pt x="6" y="0"/>
                      <a:pt x="9" y="55"/>
                      <a:pt x="5" y="75"/>
                    </a:cubicBezTo>
                    <a:cubicBezTo>
                      <a:pt x="1" y="95"/>
                      <a:pt x="0" y="110"/>
                      <a:pt x="5" y="131"/>
                    </a:cubicBezTo>
                    <a:cubicBezTo>
                      <a:pt x="10" y="152"/>
                      <a:pt x="14" y="202"/>
                      <a:pt x="37" y="203"/>
                    </a:cubicBezTo>
                    <a:cubicBezTo>
                      <a:pt x="60" y="204"/>
                      <a:pt x="138" y="172"/>
                      <a:pt x="141" y="139"/>
                    </a:cubicBezTo>
                    <a:cubicBezTo>
                      <a:pt x="144" y="106"/>
                      <a:pt x="52" y="22"/>
                      <a:pt x="29" y="11"/>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sz="1350"/>
              </a:p>
            </p:txBody>
          </p:sp>
          <p:sp>
            <p:nvSpPr>
              <p:cNvPr id="133220" name="Freeform 100" descr="Pink tissue paper"/>
              <p:cNvSpPr>
                <a:spLocks/>
              </p:cNvSpPr>
              <p:nvPr/>
            </p:nvSpPr>
            <p:spPr bwMode="auto">
              <a:xfrm>
                <a:off x="3657" y="3503"/>
                <a:ext cx="158" cy="146"/>
              </a:xfrm>
              <a:custGeom>
                <a:avLst/>
                <a:gdLst/>
                <a:ahLst/>
                <a:cxnLst>
                  <a:cxn ang="0">
                    <a:pos x="143" y="17"/>
                  </a:cxn>
                  <a:cxn ang="0">
                    <a:pos x="39" y="25"/>
                  </a:cxn>
                  <a:cxn ang="0">
                    <a:pos x="15" y="113"/>
                  </a:cxn>
                  <a:cxn ang="0">
                    <a:pos x="127" y="129"/>
                  </a:cxn>
                  <a:cxn ang="0">
                    <a:pos x="143" y="17"/>
                  </a:cxn>
                </a:cxnLst>
                <a:rect l="0" t="0" r="r" b="b"/>
                <a:pathLst>
                  <a:path w="158" h="146">
                    <a:moveTo>
                      <a:pt x="143" y="17"/>
                    </a:moveTo>
                    <a:cubicBezTo>
                      <a:pt x="128" y="0"/>
                      <a:pt x="60" y="9"/>
                      <a:pt x="39" y="25"/>
                    </a:cubicBezTo>
                    <a:cubicBezTo>
                      <a:pt x="18" y="41"/>
                      <a:pt x="0" y="96"/>
                      <a:pt x="15" y="113"/>
                    </a:cubicBezTo>
                    <a:cubicBezTo>
                      <a:pt x="30" y="130"/>
                      <a:pt x="104" y="146"/>
                      <a:pt x="127" y="129"/>
                    </a:cubicBezTo>
                    <a:cubicBezTo>
                      <a:pt x="150" y="112"/>
                      <a:pt x="158" y="34"/>
                      <a:pt x="143" y="17"/>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sz="1350"/>
              </a:p>
            </p:txBody>
          </p:sp>
          <p:sp>
            <p:nvSpPr>
              <p:cNvPr id="133221" name="Freeform 101" descr="Pink tissue paper"/>
              <p:cNvSpPr>
                <a:spLocks/>
              </p:cNvSpPr>
              <p:nvPr/>
            </p:nvSpPr>
            <p:spPr bwMode="auto">
              <a:xfrm>
                <a:off x="3539" y="3452"/>
                <a:ext cx="189" cy="168"/>
              </a:xfrm>
              <a:custGeom>
                <a:avLst/>
                <a:gdLst/>
                <a:ahLst/>
                <a:cxnLst>
                  <a:cxn ang="0">
                    <a:pos x="125" y="4"/>
                  </a:cxn>
                  <a:cxn ang="0">
                    <a:pos x="189" y="108"/>
                  </a:cxn>
                  <a:cxn ang="0">
                    <a:pos x="125" y="156"/>
                  </a:cxn>
                  <a:cxn ang="0">
                    <a:pos x="45" y="156"/>
                  </a:cxn>
                  <a:cxn ang="0">
                    <a:pos x="13" y="84"/>
                  </a:cxn>
                  <a:cxn ang="0">
                    <a:pos x="125" y="4"/>
                  </a:cxn>
                </a:cxnLst>
                <a:rect l="0" t="0" r="r" b="b"/>
                <a:pathLst>
                  <a:path w="189" h="168">
                    <a:moveTo>
                      <a:pt x="125" y="4"/>
                    </a:moveTo>
                    <a:cubicBezTo>
                      <a:pt x="154" y="8"/>
                      <a:pt x="189" y="83"/>
                      <a:pt x="189" y="108"/>
                    </a:cubicBezTo>
                    <a:cubicBezTo>
                      <a:pt x="189" y="133"/>
                      <a:pt x="149" y="148"/>
                      <a:pt x="125" y="156"/>
                    </a:cubicBezTo>
                    <a:cubicBezTo>
                      <a:pt x="101" y="164"/>
                      <a:pt x="64" y="168"/>
                      <a:pt x="45" y="156"/>
                    </a:cubicBezTo>
                    <a:cubicBezTo>
                      <a:pt x="26" y="144"/>
                      <a:pt x="0" y="108"/>
                      <a:pt x="13" y="84"/>
                    </a:cubicBezTo>
                    <a:cubicBezTo>
                      <a:pt x="26" y="60"/>
                      <a:pt x="96" y="0"/>
                      <a:pt x="125" y="4"/>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sz="1350"/>
              </a:p>
            </p:txBody>
          </p:sp>
          <p:sp>
            <p:nvSpPr>
              <p:cNvPr id="133222" name="Freeform 102" descr="Pink tissue paper"/>
              <p:cNvSpPr>
                <a:spLocks/>
              </p:cNvSpPr>
              <p:nvPr/>
            </p:nvSpPr>
            <p:spPr bwMode="auto">
              <a:xfrm>
                <a:off x="3668" y="3404"/>
                <a:ext cx="165" cy="135"/>
              </a:xfrm>
              <a:custGeom>
                <a:avLst/>
                <a:gdLst/>
                <a:ahLst/>
                <a:cxnLst>
                  <a:cxn ang="0">
                    <a:pos x="4" y="68"/>
                  </a:cxn>
                  <a:cxn ang="0">
                    <a:pos x="52" y="4"/>
                  </a:cxn>
                  <a:cxn ang="0">
                    <a:pos x="132" y="44"/>
                  </a:cxn>
                  <a:cxn ang="0">
                    <a:pos x="148" y="108"/>
                  </a:cxn>
                  <a:cxn ang="0">
                    <a:pos x="28" y="124"/>
                  </a:cxn>
                  <a:cxn ang="0">
                    <a:pos x="4" y="68"/>
                  </a:cxn>
                </a:cxnLst>
                <a:rect l="0" t="0" r="r" b="b"/>
                <a:pathLst>
                  <a:path w="165" h="135">
                    <a:moveTo>
                      <a:pt x="4" y="68"/>
                    </a:moveTo>
                    <a:cubicBezTo>
                      <a:pt x="8" y="48"/>
                      <a:pt x="31" y="8"/>
                      <a:pt x="52" y="4"/>
                    </a:cubicBezTo>
                    <a:cubicBezTo>
                      <a:pt x="73" y="0"/>
                      <a:pt x="116" y="27"/>
                      <a:pt x="132" y="44"/>
                    </a:cubicBezTo>
                    <a:cubicBezTo>
                      <a:pt x="148" y="61"/>
                      <a:pt x="165" y="95"/>
                      <a:pt x="148" y="108"/>
                    </a:cubicBezTo>
                    <a:cubicBezTo>
                      <a:pt x="131" y="121"/>
                      <a:pt x="51" y="135"/>
                      <a:pt x="28" y="124"/>
                    </a:cubicBezTo>
                    <a:cubicBezTo>
                      <a:pt x="5" y="113"/>
                      <a:pt x="0" y="88"/>
                      <a:pt x="4" y="68"/>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sz="1350"/>
              </a:p>
            </p:txBody>
          </p:sp>
          <p:sp>
            <p:nvSpPr>
              <p:cNvPr id="133223" name="Freeform 103" descr="Pink tissue paper"/>
              <p:cNvSpPr>
                <a:spLocks/>
              </p:cNvSpPr>
              <p:nvPr/>
            </p:nvSpPr>
            <p:spPr bwMode="auto">
              <a:xfrm>
                <a:off x="3553" y="3579"/>
                <a:ext cx="163" cy="141"/>
              </a:xfrm>
              <a:custGeom>
                <a:avLst/>
                <a:gdLst/>
                <a:ahLst/>
                <a:cxnLst>
                  <a:cxn ang="0">
                    <a:pos x="47" y="29"/>
                  </a:cxn>
                  <a:cxn ang="0">
                    <a:pos x="127" y="5"/>
                  </a:cxn>
                  <a:cxn ang="0">
                    <a:pos x="159" y="61"/>
                  </a:cxn>
                  <a:cxn ang="0">
                    <a:pos x="103" y="133"/>
                  </a:cxn>
                  <a:cxn ang="0">
                    <a:pos x="7" y="109"/>
                  </a:cxn>
                  <a:cxn ang="0">
                    <a:pos x="47" y="29"/>
                  </a:cxn>
                </a:cxnLst>
                <a:rect l="0" t="0" r="r" b="b"/>
                <a:pathLst>
                  <a:path w="163" h="141">
                    <a:moveTo>
                      <a:pt x="47" y="29"/>
                    </a:moveTo>
                    <a:cubicBezTo>
                      <a:pt x="67" y="12"/>
                      <a:pt x="108" y="0"/>
                      <a:pt x="127" y="5"/>
                    </a:cubicBezTo>
                    <a:cubicBezTo>
                      <a:pt x="146" y="10"/>
                      <a:pt x="163" y="40"/>
                      <a:pt x="159" y="61"/>
                    </a:cubicBezTo>
                    <a:cubicBezTo>
                      <a:pt x="155" y="82"/>
                      <a:pt x="128" y="125"/>
                      <a:pt x="103" y="133"/>
                    </a:cubicBezTo>
                    <a:cubicBezTo>
                      <a:pt x="78" y="141"/>
                      <a:pt x="14" y="127"/>
                      <a:pt x="7" y="109"/>
                    </a:cubicBezTo>
                    <a:cubicBezTo>
                      <a:pt x="0" y="91"/>
                      <a:pt x="27" y="46"/>
                      <a:pt x="47" y="29"/>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sz="1350"/>
              </a:p>
            </p:txBody>
          </p:sp>
          <p:sp>
            <p:nvSpPr>
              <p:cNvPr id="133224" name="Freeform 104" descr="Pink tissue paper"/>
              <p:cNvSpPr>
                <a:spLocks/>
              </p:cNvSpPr>
              <p:nvPr/>
            </p:nvSpPr>
            <p:spPr bwMode="auto">
              <a:xfrm>
                <a:off x="3651" y="3609"/>
                <a:ext cx="202" cy="130"/>
              </a:xfrm>
              <a:custGeom>
                <a:avLst/>
                <a:gdLst/>
                <a:ahLst/>
                <a:cxnLst>
                  <a:cxn ang="0">
                    <a:pos x="53" y="31"/>
                  </a:cxn>
                  <a:cxn ang="0">
                    <a:pos x="173" y="7"/>
                  </a:cxn>
                  <a:cxn ang="0">
                    <a:pos x="197" y="71"/>
                  </a:cxn>
                  <a:cxn ang="0">
                    <a:pos x="173" y="119"/>
                  </a:cxn>
                  <a:cxn ang="0">
                    <a:pos x="21" y="111"/>
                  </a:cxn>
                  <a:cxn ang="0">
                    <a:pos x="53" y="31"/>
                  </a:cxn>
                </a:cxnLst>
                <a:rect l="0" t="0" r="r" b="b"/>
                <a:pathLst>
                  <a:path w="202" h="130">
                    <a:moveTo>
                      <a:pt x="53" y="31"/>
                    </a:moveTo>
                    <a:cubicBezTo>
                      <a:pt x="78" y="14"/>
                      <a:pt x="149" y="0"/>
                      <a:pt x="173" y="7"/>
                    </a:cubicBezTo>
                    <a:cubicBezTo>
                      <a:pt x="197" y="14"/>
                      <a:pt x="197" y="52"/>
                      <a:pt x="197" y="71"/>
                    </a:cubicBezTo>
                    <a:cubicBezTo>
                      <a:pt x="197" y="90"/>
                      <a:pt x="202" y="112"/>
                      <a:pt x="173" y="119"/>
                    </a:cubicBezTo>
                    <a:cubicBezTo>
                      <a:pt x="144" y="126"/>
                      <a:pt x="42" y="130"/>
                      <a:pt x="21" y="111"/>
                    </a:cubicBezTo>
                    <a:cubicBezTo>
                      <a:pt x="0" y="92"/>
                      <a:pt x="28" y="48"/>
                      <a:pt x="53" y="31"/>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sz="1350"/>
              </a:p>
            </p:txBody>
          </p:sp>
          <p:sp>
            <p:nvSpPr>
              <p:cNvPr id="133225" name="Oval 105"/>
              <p:cNvSpPr>
                <a:spLocks noChangeArrowheads="1"/>
              </p:cNvSpPr>
              <p:nvPr/>
            </p:nvSpPr>
            <p:spPr bwMode="auto">
              <a:xfrm>
                <a:off x="3970" y="3530"/>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sp>
            <p:nvSpPr>
              <p:cNvPr id="133226" name="Oval 106"/>
              <p:cNvSpPr>
                <a:spLocks noChangeArrowheads="1"/>
              </p:cNvSpPr>
              <p:nvPr/>
            </p:nvSpPr>
            <p:spPr bwMode="auto">
              <a:xfrm>
                <a:off x="3866" y="3642"/>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sp>
            <p:nvSpPr>
              <p:cNvPr id="133227" name="Oval 107"/>
              <p:cNvSpPr>
                <a:spLocks noChangeArrowheads="1"/>
              </p:cNvSpPr>
              <p:nvPr/>
            </p:nvSpPr>
            <p:spPr bwMode="auto">
              <a:xfrm>
                <a:off x="3738" y="3666"/>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sp>
            <p:nvSpPr>
              <p:cNvPr id="133228" name="Oval 108"/>
              <p:cNvSpPr>
                <a:spLocks noChangeArrowheads="1"/>
              </p:cNvSpPr>
              <p:nvPr/>
            </p:nvSpPr>
            <p:spPr bwMode="auto">
              <a:xfrm>
                <a:off x="3602" y="3634"/>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sp>
            <p:nvSpPr>
              <p:cNvPr id="133229" name="Oval 109"/>
              <p:cNvSpPr>
                <a:spLocks noChangeArrowheads="1"/>
              </p:cNvSpPr>
              <p:nvPr/>
            </p:nvSpPr>
            <p:spPr bwMode="auto">
              <a:xfrm>
                <a:off x="3506" y="3602"/>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sp>
            <p:nvSpPr>
              <p:cNvPr id="133230" name="Oval 110"/>
              <p:cNvSpPr>
                <a:spLocks noChangeArrowheads="1"/>
              </p:cNvSpPr>
              <p:nvPr/>
            </p:nvSpPr>
            <p:spPr bwMode="auto">
              <a:xfrm>
                <a:off x="3442" y="3506"/>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sp>
            <p:nvSpPr>
              <p:cNvPr id="133231" name="Oval 111"/>
              <p:cNvSpPr>
                <a:spLocks noChangeArrowheads="1"/>
              </p:cNvSpPr>
              <p:nvPr/>
            </p:nvSpPr>
            <p:spPr bwMode="auto">
              <a:xfrm>
                <a:off x="3546" y="3410"/>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sp>
            <p:nvSpPr>
              <p:cNvPr id="133232" name="Oval 112"/>
              <p:cNvSpPr>
                <a:spLocks noChangeArrowheads="1"/>
              </p:cNvSpPr>
              <p:nvPr/>
            </p:nvSpPr>
            <p:spPr bwMode="auto">
              <a:xfrm>
                <a:off x="3642" y="3338"/>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sp>
            <p:nvSpPr>
              <p:cNvPr id="133233" name="Oval 113"/>
              <p:cNvSpPr>
                <a:spLocks noChangeArrowheads="1"/>
              </p:cNvSpPr>
              <p:nvPr/>
            </p:nvSpPr>
            <p:spPr bwMode="auto">
              <a:xfrm>
                <a:off x="3762" y="3338"/>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sp>
            <p:nvSpPr>
              <p:cNvPr id="133234" name="Oval 114"/>
              <p:cNvSpPr>
                <a:spLocks noChangeArrowheads="1"/>
              </p:cNvSpPr>
              <p:nvPr/>
            </p:nvSpPr>
            <p:spPr bwMode="auto">
              <a:xfrm>
                <a:off x="3882" y="3426"/>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sp>
            <p:nvSpPr>
              <p:cNvPr id="133235" name="Oval 115"/>
              <p:cNvSpPr>
                <a:spLocks noChangeArrowheads="1"/>
              </p:cNvSpPr>
              <p:nvPr/>
            </p:nvSpPr>
            <p:spPr bwMode="auto">
              <a:xfrm>
                <a:off x="3834" y="3522"/>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sp>
            <p:nvSpPr>
              <p:cNvPr id="133236" name="Oval 116"/>
              <p:cNvSpPr>
                <a:spLocks noChangeArrowheads="1"/>
              </p:cNvSpPr>
              <p:nvPr/>
            </p:nvSpPr>
            <p:spPr bwMode="auto">
              <a:xfrm>
                <a:off x="3730" y="3546"/>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sp>
            <p:nvSpPr>
              <p:cNvPr id="133237" name="Oval 117"/>
              <p:cNvSpPr>
                <a:spLocks noChangeArrowheads="1"/>
              </p:cNvSpPr>
              <p:nvPr/>
            </p:nvSpPr>
            <p:spPr bwMode="auto">
              <a:xfrm>
                <a:off x="3602" y="3506"/>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sp>
            <p:nvSpPr>
              <p:cNvPr id="133238" name="Oval 118"/>
              <p:cNvSpPr>
                <a:spLocks noChangeArrowheads="1"/>
              </p:cNvSpPr>
              <p:nvPr/>
            </p:nvSpPr>
            <p:spPr bwMode="auto">
              <a:xfrm>
                <a:off x="3714" y="3458"/>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sz="1350"/>
              </a:p>
            </p:txBody>
          </p:sp>
        </p:grpSp>
        <p:sp>
          <p:nvSpPr>
            <p:cNvPr id="133239" name="Line 119"/>
            <p:cNvSpPr>
              <a:spLocks noChangeShapeType="1"/>
            </p:cNvSpPr>
            <p:nvPr/>
          </p:nvSpPr>
          <p:spPr bwMode="auto">
            <a:xfrm flipH="1">
              <a:off x="4264" y="2536"/>
              <a:ext cx="384" cy="432"/>
            </a:xfrm>
            <a:prstGeom prst="line">
              <a:avLst/>
            </a:prstGeom>
            <a:noFill/>
            <a:ln w="38100">
              <a:solidFill>
                <a:schemeClr val="tx1"/>
              </a:solidFill>
              <a:round/>
              <a:headEnd/>
              <a:tailEnd type="triangle" w="med" len="med"/>
            </a:ln>
            <a:effectLst/>
          </p:spPr>
          <p:txBody>
            <a:bodyPr/>
            <a:lstStyle/>
            <a:p>
              <a:pPr>
                <a:defRPr/>
              </a:pPr>
              <a:endParaRPr lang="ru-RU" sz="1350"/>
            </a:p>
          </p:txBody>
        </p:sp>
        <p:sp>
          <p:nvSpPr>
            <p:cNvPr id="133240" name="Text Box 120"/>
            <p:cNvSpPr txBox="1">
              <a:spLocks noChangeArrowheads="1"/>
            </p:cNvSpPr>
            <p:nvPr/>
          </p:nvSpPr>
          <p:spPr bwMode="auto">
            <a:xfrm>
              <a:off x="4107" y="3588"/>
              <a:ext cx="818" cy="392"/>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ctr" eaLnBrk="1" hangingPunct="1">
                <a:lnSpc>
                  <a:spcPct val="90000"/>
                </a:lnSpc>
                <a:defRPr/>
              </a:pPr>
              <a:r>
                <a:rPr lang="en-US" sz="1350">
                  <a:latin typeface="Arial" pitchFamily="34" charset="0"/>
                </a:rPr>
                <a:t>Day 5-6</a:t>
              </a:r>
            </a:p>
            <a:p>
              <a:pPr algn="ctr" eaLnBrk="1" hangingPunct="1">
                <a:lnSpc>
                  <a:spcPct val="90000"/>
                </a:lnSpc>
                <a:defRPr/>
              </a:pPr>
              <a:r>
                <a:rPr lang="en-US" sz="1350">
                  <a:latin typeface="Arial" pitchFamily="34" charset="0"/>
                </a:rPr>
                <a:t>Blastocyst</a:t>
              </a:r>
            </a:p>
          </p:txBody>
        </p:sp>
      </p:grpSp>
      <p:grpSp>
        <p:nvGrpSpPr>
          <p:cNvPr id="30" name="Group 121"/>
          <p:cNvGrpSpPr>
            <a:grpSpLocks/>
          </p:cNvGrpSpPr>
          <p:nvPr/>
        </p:nvGrpSpPr>
        <p:grpSpPr bwMode="auto">
          <a:xfrm>
            <a:off x="2546749" y="4081463"/>
            <a:ext cx="2291953" cy="1672828"/>
            <a:chOff x="1179" y="2708"/>
            <a:chExt cx="1925" cy="1405"/>
          </a:xfrm>
        </p:grpSpPr>
        <p:sp>
          <p:nvSpPr>
            <p:cNvPr id="133242" name="Line 122"/>
            <p:cNvSpPr>
              <a:spLocks noChangeShapeType="1"/>
            </p:cNvSpPr>
            <p:nvPr/>
          </p:nvSpPr>
          <p:spPr bwMode="auto">
            <a:xfrm flipH="1">
              <a:off x="2528" y="3230"/>
              <a:ext cx="576" cy="0"/>
            </a:xfrm>
            <a:prstGeom prst="line">
              <a:avLst/>
            </a:prstGeom>
            <a:noFill/>
            <a:ln w="38100">
              <a:solidFill>
                <a:schemeClr val="tx1"/>
              </a:solidFill>
              <a:round/>
              <a:headEnd/>
              <a:tailEnd type="triangle" w="med" len="med"/>
            </a:ln>
            <a:effectLst/>
          </p:spPr>
          <p:txBody>
            <a:bodyPr/>
            <a:lstStyle/>
            <a:p>
              <a:pPr>
                <a:defRPr/>
              </a:pPr>
              <a:endParaRPr lang="ru-RU" sz="1350"/>
            </a:p>
          </p:txBody>
        </p:sp>
        <p:sp>
          <p:nvSpPr>
            <p:cNvPr id="133243" name="Text Box 123"/>
            <p:cNvSpPr txBox="1">
              <a:spLocks noChangeArrowheads="1"/>
            </p:cNvSpPr>
            <p:nvPr/>
          </p:nvSpPr>
          <p:spPr bwMode="auto">
            <a:xfrm>
              <a:off x="1179" y="3721"/>
              <a:ext cx="1512" cy="392"/>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ctr" eaLnBrk="1" hangingPunct="1">
                <a:lnSpc>
                  <a:spcPct val="90000"/>
                </a:lnSpc>
                <a:defRPr/>
              </a:pPr>
              <a:r>
                <a:rPr lang="en-US" sz="1350">
                  <a:latin typeface="Arial" pitchFamily="34" charset="0"/>
                </a:rPr>
                <a:t>Day 11-14</a:t>
              </a:r>
            </a:p>
            <a:p>
              <a:pPr algn="ctr" eaLnBrk="1" hangingPunct="1">
                <a:lnSpc>
                  <a:spcPct val="90000"/>
                </a:lnSpc>
                <a:defRPr/>
              </a:pPr>
              <a:r>
                <a:rPr lang="en-US" sz="1350">
                  <a:latin typeface="Arial" pitchFamily="34" charset="0"/>
                </a:rPr>
                <a:t>Tissue Differentiation</a:t>
              </a:r>
            </a:p>
          </p:txBody>
        </p:sp>
        <p:grpSp>
          <p:nvGrpSpPr>
            <p:cNvPr id="14348" name="Group 124"/>
            <p:cNvGrpSpPr>
              <a:grpSpLocks/>
            </p:cNvGrpSpPr>
            <p:nvPr/>
          </p:nvGrpSpPr>
          <p:grpSpPr bwMode="auto">
            <a:xfrm>
              <a:off x="1352" y="2708"/>
              <a:ext cx="1120" cy="1044"/>
              <a:chOff x="1352" y="2720"/>
              <a:chExt cx="1120" cy="1044"/>
            </a:xfrm>
          </p:grpSpPr>
          <p:sp>
            <p:nvSpPr>
              <p:cNvPr id="133245" name="Oval 125" descr="Pink tissue paper"/>
              <p:cNvSpPr>
                <a:spLocks noChangeArrowheads="1"/>
              </p:cNvSpPr>
              <p:nvPr/>
            </p:nvSpPr>
            <p:spPr bwMode="auto">
              <a:xfrm>
                <a:off x="1352" y="2720"/>
                <a:ext cx="1120" cy="1008"/>
              </a:xfrm>
              <a:prstGeom prst="ellipse">
                <a:avLst/>
              </a:prstGeom>
              <a:blipFill dpi="0" rotWithShape="0">
                <a:blip r:embed="rId3" cstate="print"/>
                <a:srcRect/>
                <a:tile tx="0" ty="0" sx="100000" sy="100000" flip="none" algn="tl"/>
              </a:blipFill>
              <a:ln w="38100">
                <a:solidFill>
                  <a:srgbClr val="FF9999"/>
                </a:solidFill>
                <a:round/>
                <a:headEnd/>
                <a:tailEnd/>
              </a:ln>
              <a:effectLst/>
            </p:spPr>
            <p:txBody>
              <a:bodyPr wrap="none" anchor="ctr"/>
              <a:lstStyle/>
              <a:p>
                <a:pPr>
                  <a:defRPr/>
                </a:pPr>
                <a:endParaRPr lang="ru-RU" sz="1350"/>
              </a:p>
            </p:txBody>
          </p:sp>
          <p:grpSp>
            <p:nvGrpSpPr>
              <p:cNvPr id="14350" name="Group 126"/>
              <p:cNvGrpSpPr>
                <a:grpSpLocks/>
              </p:cNvGrpSpPr>
              <p:nvPr/>
            </p:nvGrpSpPr>
            <p:grpSpPr bwMode="auto">
              <a:xfrm>
                <a:off x="1771" y="3095"/>
                <a:ext cx="286" cy="669"/>
                <a:chOff x="2083" y="3199"/>
                <a:chExt cx="270" cy="469"/>
              </a:xfrm>
            </p:grpSpPr>
            <p:sp>
              <p:nvSpPr>
                <p:cNvPr id="133247" name="Freeform 127" descr="Pink tissue paper"/>
                <p:cNvSpPr>
                  <a:spLocks/>
                </p:cNvSpPr>
                <p:nvPr/>
              </p:nvSpPr>
              <p:spPr bwMode="auto">
                <a:xfrm>
                  <a:off x="2083" y="3199"/>
                  <a:ext cx="270" cy="469"/>
                </a:xfrm>
                <a:custGeom>
                  <a:avLst/>
                  <a:gdLst/>
                  <a:ahLst/>
                  <a:cxnLst>
                    <a:cxn ang="0">
                      <a:pos x="237" y="433"/>
                    </a:cxn>
                    <a:cxn ang="0">
                      <a:pos x="221" y="177"/>
                    </a:cxn>
                    <a:cxn ang="0">
                      <a:pos x="149" y="17"/>
                    </a:cxn>
                    <a:cxn ang="0">
                      <a:pos x="61" y="73"/>
                    </a:cxn>
                    <a:cxn ang="0">
                      <a:pos x="29" y="409"/>
                    </a:cxn>
                    <a:cxn ang="0">
                      <a:pos x="237" y="433"/>
                    </a:cxn>
                  </a:cxnLst>
                  <a:rect l="0" t="0" r="r" b="b"/>
                  <a:pathLst>
                    <a:path w="270" h="469">
                      <a:moveTo>
                        <a:pt x="237" y="433"/>
                      </a:moveTo>
                      <a:cubicBezTo>
                        <a:pt x="270" y="388"/>
                        <a:pt x="236" y="246"/>
                        <a:pt x="221" y="177"/>
                      </a:cubicBezTo>
                      <a:cubicBezTo>
                        <a:pt x="206" y="108"/>
                        <a:pt x="176" y="34"/>
                        <a:pt x="149" y="17"/>
                      </a:cubicBezTo>
                      <a:cubicBezTo>
                        <a:pt x="122" y="0"/>
                        <a:pt x="81" y="8"/>
                        <a:pt x="61" y="73"/>
                      </a:cubicBezTo>
                      <a:cubicBezTo>
                        <a:pt x="41" y="138"/>
                        <a:pt x="0" y="349"/>
                        <a:pt x="29" y="409"/>
                      </a:cubicBezTo>
                      <a:cubicBezTo>
                        <a:pt x="58" y="469"/>
                        <a:pt x="194" y="428"/>
                        <a:pt x="237" y="433"/>
                      </a:cubicBezTo>
                      <a:close/>
                    </a:path>
                  </a:pathLst>
                </a:custGeom>
                <a:blipFill dpi="0" rotWithShape="0">
                  <a:blip r:embed="rId3" cstate="print"/>
                  <a:srcRect/>
                  <a:tile tx="0" ty="0" sx="100000" sy="100000" flip="none" algn="tl"/>
                </a:blipFill>
                <a:ln w="38100" cmpd="sng">
                  <a:solidFill>
                    <a:srgbClr val="FF9999"/>
                  </a:solidFill>
                  <a:round/>
                  <a:headEnd/>
                  <a:tailEnd/>
                </a:ln>
                <a:effectLst/>
              </p:spPr>
              <p:txBody>
                <a:bodyPr/>
                <a:lstStyle/>
                <a:p>
                  <a:pPr>
                    <a:defRPr/>
                  </a:pPr>
                  <a:endParaRPr lang="ru-RU" sz="1350"/>
                </a:p>
              </p:txBody>
            </p:sp>
            <p:sp>
              <p:nvSpPr>
                <p:cNvPr id="133248" name="Line 128"/>
                <p:cNvSpPr>
                  <a:spLocks noChangeShapeType="1"/>
                </p:cNvSpPr>
                <p:nvPr/>
              </p:nvSpPr>
              <p:spPr bwMode="auto">
                <a:xfrm>
                  <a:off x="2208" y="3224"/>
                  <a:ext cx="0" cy="416"/>
                </a:xfrm>
                <a:prstGeom prst="line">
                  <a:avLst/>
                </a:prstGeom>
                <a:noFill/>
                <a:ln w="57150">
                  <a:solidFill>
                    <a:srgbClr val="FF9999"/>
                  </a:solidFill>
                  <a:round/>
                  <a:headEnd/>
                  <a:tailEnd/>
                </a:ln>
                <a:effectLst/>
              </p:spPr>
              <p:txBody>
                <a:bodyPr/>
                <a:lstStyle/>
                <a:p>
                  <a:pPr>
                    <a:defRPr/>
                  </a:pPr>
                  <a:endParaRPr lang="ru-RU" sz="1350"/>
                </a:p>
              </p:txBody>
            </p:sp>
            <p:grpSp>
              <p:nvGrpSpPr>
                <p:cNvPr id="14353" name="Group 129"/>
                <p:cNvGrpSpPr>
                  <a:grpSpLocks/>
                </p:cNvGrpSpPr>
                <p:nvPr/>
              </p:nvGrpSpPr>
              <p:grpSpPr bwMode="auto">
                <a:xfrm>
                  <a:off x="2190" y="3246"/>
                  <a:ext cx="136" cy="378"/>
                  <a:chOff x="2190" y="3246"/>
                  <a:chExt cx="136" cy="378"/>
                </a:xfrm>
              </p:grpSpPr>
              <p:sp>
                <p:nvSpPr>
                  <p:cNvPr id="133250" name="Line 130"/>
                  <p:cNvSpPr>
                    <a:spLocks noChangeShapeType="1"/>
                  </p:cNvSpPr>
                  <p:nvPr/>
                </p:nvSpPr>
                <p:spPr bwMode="auto">
                  <a:xfrm>
                    <a:off x="2216" y="3576"/>
                    <a:ext cx="95" cy="48"/>
                  </a:xfrm>
                  <a:prstGeom prst="line">
                    <a:avLst/>
                  </a:prstGeom>
                  <a:noFill/>
                  <a:ln w="19050">
                    <a:solidFill>
                      <a:srgbClr val="FF9999"/>
                    </a:solidFill>
                    <a:round/>
                    <a:headEnd/>
                    <a:tailEnd/>
                  </a:ln>
                  <a:effectLst/>
                </p:spPr>
                <p:txBody>
                  <a:bodyPr/>
                  <a:lstStyle/>
                  <a:p>
                    <a:pPr>
                      <a:defRPr/>
                    </a:pPr>
                    <a:endParaRPr lang="ru-RU" sz="1350"/>
                  </a:p>
                </p:txBody>
              </p:sp>
              <p:sp>
                <p:nvSpPr>
                  <p:cNvPr id="133251" name="Line 131"/>
                  <p:cNvSpPr>
                    <a:spLocks noChangeShapeType="1"/>
                  </p:cNvSpPr>
                  <p:nvPr/>
                </p:nvSpPr>
                <p:spPr bwMode="auto">
                  <a:xfrm>
                    <a:off x="2224" y="3535"/>
                    <a:ext cx="96" cy="48"/>
                  </a:xfrm>
                  <a:prstGeom prst="line">
                    <a:avLst/>
                  </a:prstGeom>
                  <a:noFill/>
                  <a:ln w="19050">
                    <a:solidFill>
                      <a:srgbClr val="FF9999"/>
                    </a:solidFill>
                    <a:round/>
                    <a:headEnd/>
                    <a:tailEnd/>
                  </a:ln>
                  <a:effectLst/>
                </p:spPr>
                <p:txBody>
                  <a:bodyPr/>
                  <a:lstStyle/>
                  <a:p>
                    <a:pPr>
                      <a:defRPr/>
                    </a:pPr>
                    <a:endParaRPr lang="ru-RU" sz="1350"/>
                  </a:p>
                </p:txBody>
              </p:sp>
              <p:sp>
                <p:nvSpPr>
                  <p:cNvPr id="133252" name="Line 132"/>
                  <p:cNvSpPr>
                    <a:spLocks noChangeShapeType="1"/>
                  </p:cNvSpPr>
                  <p:nvPr/>
                </p:nvSpPr>
                <p:spPr bwMode="auto">
                  <a:xfrm>
                    <a:off x="2226" y="3494"/>
                    <a:ext cx="96" cy="48"/>
                  </a:xfrm>
                  <a:prstGeom prst="line">
                    <a:avLst/>
                  </a:prstGeom>
                  <a:noFill/>
                  <a:ln w="19050">
                    <a:solidFill>
                      <a:srgbClr val="FF9999"/>
                    </a:solidFill>
                    <a:round/>
                    <a:headEnd/>
                    <a:tailEnd/>
                  </a:ln>
                  <a:effectLst/>
                </p:spPr>
                <p:txBody>
                  <a:bodyPr/>
                  <a:lstStyle/>
                  <a:p>
                    <a:pPr>
                      <a:defRPr/>
                    </a:pPr>
                    <a:endParaRPr lang="ru-RU" sz="1350"/>
                  </a:p>
                </p:txBody>
              </p:sp>
              <p:sp>
                <p:nvSpPr>
                  <p:cNvPr id="133253" name="Line 133"/>
                  <p:cNvSpPr>
                    <a:spLocks noChangeShapeType="1"/>
                  </p:cNvSpPr>
                  <p:nvPr/>
                </p:nvSpPr>
                <p:spPr bwMode="auto">
                  <a:xfrm>
                    <a:off x="2222" y="3453"/>
                    <a:ext cx="96" cy="48"/>
                  </a:xfrm>
                  <a:prstGeom prst="line">
                    <a:avLst/>
                  </a:prstGeom>
                  <a:noFill/>
                  <a:ln w="19050">
                    <a:solidFill>
                      <a:srgbClr val="FF9999"/>
                    </a:solidFill>
                    <a:round/>
                    <a:headEnd/>
                    <a:tailEnd/>
                  </a:ln>
                  <a:effectLst/>
                </p:spPr>
                <p:txBody>
                  <a:bodyPr/>
                  <a:lstStyle/>
                  <a:p>
                    <a:pPr>
                      <a:defRPr/>
                    </a:pPr>
                    <a:endParaRPr lang="ru-RU" sz="1350"/>
                  </a:p>
                </p:txBody>
              </p:sp>
              <p:sp>
                <p:nvSpPr>
                  <p:cNvPr id="133254" name="Line 134"/>
                  <p:cNvSpPr>
                    <a:spLocks noChangeShapeType="1"/>
                  </p:cNvSpPr>
                  <p:nvPr/>
                </p:nvSpPr>
                <p:spPr bwMode="auto">
                  <a:xfrm>
                    <a:off x="2229" y="3411"/>
                    <a:ext cx="96" cy="48"/>
                  </a:xfrm>
                  <a:prstGeom prst="line">
                    <a:avLst/>
                  </a:prstGeom>
                  <a:noFill/>
                  <a:ln w="19050">
                    <a:solidFill>
                      <a:srgbClr val="FF9999"/>
                    </a:solidFill>
                    <a:round/>
                    <a:headEnd/>
                    <a:tailEnd/>
                  </a:ln>
                  <a:effectLst/>
                </p:spPr>
                <p:txBody>
                  <a:bodyPr/>
                  <a:lstStyle/>
                  <a:p>
                    <a:pPr>
                      <a:defRPr/>
                    </a:pPr>
                    <a:endParaRPr lang="ru-RU" sz="1350"/>
                  </a:p>
                </p:txBody>
              </p:sp>
              <p:sp>
                <p:nvSpPr>
                  <p:cNvPr id="133255" name="Line 135"/>
                  <p:cNvSpPr>
                    <a:spLocks noChangeShapeType="1"/>
                  </p:cNvSpPr>
                  <p:nvPr/>
                </p:nvSpPr>
                <p:spPr bwMode="auto">
                  <a:xfrm>
                    <a:off x="2220" y="3370"/>
                    <a:ext cx="95" cy="48"/>
                  </a:xfrm>
                  <a:prstGeom prst="line">
                    <a:avLst/>
                  </a:prstGeom>
                  <a:noFill/>
                  <a:ln w="19050">
                    <a:solidFill>
                      <a:srgbClr val="FF9999"/>
                    </a:solidFill>
                    <a:round/>
                    <a:headEnd/>
                    <a:tailEnd/>
                  </a:ln>
                  <a:effectLst/>
                </p:spPr>
                <p:txBody>
                  <a:bodyPr/>
                  <a:lstStyle/>
                  <a:p>
                    <a:pPr>
                      <a:defRPr/>
                    </a:pPr>
                    <a:endParaRPr lang="ru-RU" sz="1350"/>
                  </a:p>
                </p:txBody>
              </p:sp>
              <p:sp>
                <p:nvSpPr>
                  <p:cNvPr id="133256" name="Line 136"/>
                  <p:cNvSpPr>
                    <a:spLocks noChangeShapeType="1"/>
                  </p:cNvSpPr>
                  <p:nvPr/>
                </p:nvSpPr>
                <p:spPr bwMode="auto">
                  <a:xfrm>
                    <a:off x="2210" y="3329"/>
                    <a:ext cx="96" cy="48"/>
                  </a:xfrm>
                  <a:prstGeom prst="line">
                    <a:avLst/>
                  </a:prstGeom>
                  <a:noFill/>
                  <a:ln w="19050">
                    <a:solidFill>
                      <a:srgbClr val="FF9999"/>
                    </a:solidFill>
                    <a:round/>
                    <a:headEnd/>
                    <a:tailEnd/>
                  </a:ln>
                  <a:effectLst/>
                </p:spPr>
                <p:txBody>
                  <a:bodyPr/>
                  <a:lstStyle/>
                  <a:p>
                    <a:pPr>
                      <a:defRPr/>
                    </a:pPr>
                    <a:endParaRPr lang="ru-RU" sz="1350"/>
                  </a:p>
                </p:txBody>
              </p:sp>
              <p:sp>
                <p:nvSpPr>
                  <p:cNvPr id="133257" name="Line 137"/>
                  <p:cNvSpPr>
                    <a:spLocks noChangeShapeType="1"/>
                  </p:cNvSpPr>
                  <p:nvPr/>
                </p:nvSpPr>
                <p:spPr bwMode="auto">
                  <a:xfrm>
                    <a:off x="2200" y="3288"/>
                    <a:ext cx="95" cy="48"/>
                  </a:xfrm>
                  <a:prstGeom prst="line">
                    <a:avLst/>
                  </a:prstGeom>
                  <a:noFill/>
                  <a:ln w="19050">
                    <a:solidFill>
                      <a:srgbClr val="FF9999"/>
                    </a:solidFill>
                    <a:round/>
                    <a:headEnd/>
                    <a:tailEnd/>
                  </a:ln>
                  <a:effectLst/>
                </p:spPr>
                <p:txBody>
                  <a:bodyPr/>
                  <a:lstStyle/>
                  <a:p>
                    <a:pPr>
                      <a:defRPr/>
                    </a:pPr>
                    <a:endParaRPr lang="ru-RU" sz="1350"/>
                  </a:p>
                </p:txBody>
              </p:sp>
              <p:sp>
                <p:nvSpPr>
                  <p:cNvPr id="133258" name="Line 138"/>
                  <p:cNvSpPr>
                    <a:spLocks noChangeShapeType="1"/>
                  </p:cNvSpPr>
                  <p:nvPr/>
                </p:nvSpPr>
                <p:spPr bwMode="auto">
                  <a:xfrm>
                    <a:off x="2190" y="3246"/>
                    <a:ext cx="96" cy="48"/>
                  </a:xfrm>
                  <a:prstGeom prst="line">
                    <a:avLst/>
                  </a:prstGeom>
                  <a:noFill/>
                  <a:ln w="19050">
                    <a:solidFill>
                      <a:srgbClr val="FF9999"/>
                    </a:solidFill>
                    <a:round/>
                    <a:headEnd/>
                    <a:tailEnd/>
                  </a:ln>
                  <a:effectLst/>
                </p:spPr>
                <p:txBody>
                  <a:bodyPr/>
                  <a:lstStyle/>
                  <a:p>
                    <a:pPr>
                      <a:defRPr/>
                    </a:pPr>
                    <a:endParaRPr lang="ru-RU" sz="1350"/>
                  </a:p>
                </p:txBody>
              </p:sp>
            </p:grpSp>
            <p:grpSp>
              <p:nvGrpSpPr>
                <p:cNvPr id="14354" name="Group 139"/>
                <p:cNvGrpSpPr>
                  <a:grpSpLocks/>
                </p:cNvGrpSpPr>
                <p:nvPr/>
              </p:nvGrpSpPr>
              <p:grpSpPr bwMode="auto">
                <a:xfrm flipH="1">
                  <a:off x="2091" y="3246"/>
                  <a:ext cx="136" cy="378"/>
                  <a:chOff x="2190" y="3246"/>
                  <a:chExt cx="136" cy="378"/>
                </a:xfrm>
              </p:grpSpPr>
              <p:sp>
                <p:nvSpPr>
                  <p:cNvPr id="133260" name="Line 140"/>
                  <p:cNvSpPr>
                    <a:spLocks noChangeShapeType="1"/>
                  </p:cNvSpPr>
                  <p:nvPr/>
                </p:nvSpPr>
                <p:spPr bwMode="auto">
                  <a:xfrm>
                    <a:off x="2216" y="3576"/>
                    <a:ext cx="96" cy="48"/>
                  </a:xfrm>
                  <a:prstGeom prst="line">
                    <a:avLst/>
                  </a:prstGeom>
                  <a:noFill/>
                  <a:ln w="19050">
                    <a:solidFill>
                      <a:srgbClr val="FF9999"/>
                    </a:solidFill>
                    <a:round/>
                    <a:headEnd/>
                    <a:tailEnd/>
                  </a:ln>
                  <a:effectLst/>
                </p:spPr>
                <p:txBody>
                  <a:bodyPr/>
                  <a:lstStyle/>
                  <a:p>
                    <a:pPr>
                      <a:defRPr/>
                    </a:pPr>
                    <a:endParaRPr lang="ru-RU" sz="1350"/>
                  </a:p>
                </p:txBody>
              </p:sp>
              <p:sp>
                <p:nvSpPr>
                  <p:cNvPr id="133261" name="Line 141"/>
                  <p:cNvSpPr>
                    <a:spLocks noChangeShapeType="1"/>
                  </p:cNvSpPr>
                  <p:nvPr/>
                </p:nvSpPr>
                <p:spPr bwMode="auto">
                  <a:xfrm>
                    <a:off x="2224" y="3535"/>
                    <a:ext cx="97" cy="48"/>
                  </a:xfrm>
                  <a:prstGeom prst="line">
                    <a:avLst/>
                  </a:prstGeom>
                  <a:noFill/>
                  <a:ln w="19050">
                    <a:solidFill>
                      <a:srgbClr val="FF9999"/>
                    </a:solidFill>
                    <a:round/>
                    <a:headEnd/>
                    <a:tailEnd/>
                  </a:ln>
                  <a:effectLst/>
                </p:spPr>
                <p:txBody>
                  <a:bodyPr/>
                  <a:lstStyle/>
                  <a:p>
                    <a:pPr>
                      <a:defRPr/>
                    </a:pPr>
                    <a:endParaRPr lang="ru-RU" sz="1350"/>
                  </a:p>
                </p:txBody>
              </p:sp>
              <p:sp>
                <p:nvSpPr>
                  <p:cNvPr id="133262" name="Line 142"/>
                  <p:cNvSpPr>
                    <a:spLocks noChangeShapeType="1"/>
                  </p:cNvSpPr>
                  <p:nvPr/>
                </p:nvSpPr>
                <p:spPr bwMode="auto">
                  <a:xfrm>
                    <a:off x="2225" y="3494"/>
                    <a:ext cx="97" cy="48"/>
                  </a:xfrm>
                  <a:prstGeom prst="line">
                    <a:avLst/>
                  </a:prstGeom>
                  <a:noFill/>
                  <a:ln w="19050">
                    <a:solidFill>
                      <a:srgbClr val="FF9999"/>
                    </a:solidFill>
                    <a:round/>
                    <a:headEnd/>
                    <a:tailEnd/>
                  </a:ln>
                  <a:effectLst/>
                </p:spPr>
                <p:txBody>
                  <a:bodyPr/>
                  <a:lstStyle/>
                  <a:p>
                    <a:pPr>
                      <a:defRPr/>
                    </a:pPr>
                    <a:endParaRPr lang="ru-RU" sz="1350"/>
                  </a:p>
                </p:txBody>
              </p:sp>
              <p:sp>
                <p:nvSpPr>
                  <p:cNvPr id="133263" name="Line 143"/>
                  <p:cNvSpPr>
                    <a:spLocks noChangeShapeType="1"/>
                  </p:cNvSpPr>
                  <p:nvPr/>
                </p:nvSpPr>
                <p:spPr bwMode="auto">
                  <a:xfrm>
                    <a:off x="2222" y="3453"/>
                    <a:ext cx="96" cy="48"/>
                  </a:xfrm>
                  <a:prstGeom prst="line">
                    <a:avLst/>
                  </a:prstGeom>
                  <a:noFill/>
                  <a:ln w="19050">
                    <a:solidFill>
                      <a:srgbClr val="FF9999"/>
                    </a:solidFill>
                    <a:round/>
                    <a:headEnd/>
                    <a:tailEnd/>
                  </a:ln>
                  <a:effectLst/>
                </p:spPr>
                <p:txBody>
                  <a:bodyPr/>
                  <a:lstStyle/>
                  <a:p>
                    <a:pPr>
                      <a:defRPr/>
                    </a:pPr>
                    <a:endParaRPr lang="ru-RU" sz="1350"/>
                  </a:p>
                </p:txBody>
              </p:sp>
              <p:sp>
                <p:nvSpPr>
                  <p:cNvPr id="133264" name="Line 144"/>
                  <p:cNvSpPr>
                    <a:spLocks noChangeShapeType="1"/>
                  </p:cNvSpPr>
                  <p:nvPr/>
                </p:nvSpPr>
                <p:spPr bwMode="auto">
                  <a:xfrm>
                    <a:off x="2230" y="3411"/>
                    <a:ext cx="96" cy="48"/>
                  </a:xfrm>
                  <a:prstGeom prst="line">
                    <a:avLst/>
                  </a:prstGeom>
                  <a:noFill/>
                  <a:ln w="19050">
                    <a:solidFill>
                      <a:srgbClr val="FF9999"/>
                    </a:solidFill>
                    <a:round/>
                    <a:headEnd/>
                    <a:tailEnd/>
                  </a:ln>
                  <a:effectLst/>
                </p:spPr>
                <p:txBody>
                  <a:bodyPr/>
                  <a:lstStyle/>
                  <a:p>
                    <a:pPr>
                      <a:defRPr/>
                    </a:pPr>
                    <a:endParaRPr lang="ru-RU" sz="1350"/>
                  </a:p>
                </p:txBody>
              </p:sp>
              <p:sp>
                <p:nvSpPr>
                  <p:cNvPr id="133265" name="Line 145"/>
                  <p:cNvSpPr>
                    <a:spLocks noChangeShapeType="1"/>
                  </p:cNvSpPr>
                  <p:nvPr/>
                </p:nvSpPr>
                <p:spPr bwMode="auto">
                  <a:xfrm>
                    <a:off x="2220" y="3370"/>
                    <a:ext cx="96" cy="48"/>
                  </a:xfrm>
                  <a:prstGeom prst="line">
                    <a:avLst/>
                  </a:prstGeom>
                  <a:noFill/>
                  <a:ln w="19050">
                    <a:solidFill>
                      <a:srgbClr val="FF9999"/>
                    </a:solidFill>
                    <a:round/>
                    <a:headEnd/>
                    <a:tailEnd/>
                  </a:ln>
                  <a:effectLst/>
                </p:spPr>
                <p:txBody>
                  <a:bodyPr/>
                  <a:lstStyle/>
                  <a:p>
                    <a:pPr>
                      <a:defRPr/>
                    </a:pPr>
                    <a:endParaRPr lang="ru-RU" sz="1350"/>
                  </a:p>
                </p:txBody>
              </p:sp>
              <p:sp>
                <p:nvSpPr>
                  <p:cNvPr id="133266" name="Line 146"/>
                  <p:cNvSpPr>
                    <a:spLocks noChangeShapeType="1"/>
                  </p:cNvSpPr>
                  <p:nvPr/>
                </p:nvSpPr>
                <p:spPr bwMode="auto">
                  <a:xfrm>
                    <a:off x="2209" y="3329"/>
                    <a:ext cx="97" cy="48"/>
                  </a:xfrm>
                  <a:prstGeom prst="line">
                    <a:avLst/>
                  </a:prstGeom>
                  <a:noFill/>
                  <a:ln w="19050">
                    <a:solidFill>
                      <a:srgbClr val="FF9999"/>
                    </a:solidFill>
                    <a:round/>
                    <a:headEnd/>
                    <a:tailEnd/>
                  </a:ln>
                  <a:effectLst/>
                </p:spPr>
                <p:txBody>
                  <a:bodyPr/>
                  <a:lstStyle/>
                  <a:p>
                    <a:pPr>
                      <a:defRPr/>
                    </a:pPr>
                    <a:endParaRPr lang="ru-RU" sz="1350"/>
                  </a:p>
                </p:txBody>
              </p:sp>
              <p:sp>
                <p:nvSpPr>
                  <p:cNvPr id="133267" name="Line 147"/>
                  <p:cNvSpPr>
                    <a:spLocks noChangeShapeType="1"/>
                  </p:cNvSpPr>
                  <p:nvPr/>
                </p:nvSpPr>
                <p:spPr bwMode="auto">
                  <a:xfrm>
                    <a:off x="2200" y="3288"/>
                    <a:ext cx="96" cy="48"/>
                  </a:xfrm>
                  <a:prstGeom prst="line">
                    <a:avLst/>
                  </a:prstGeom>
                  <a:noFill/>
                  <a:ln w="19050">
                    <a:solidFill>
                      <a:srgbClr val="FF9999"/>
                    </a:solidFill>
                    <a:round/>
                    <a:headEnd/>
                    <a:tailEnd/>
                  </a:ln>
                  <a:effectLst/>
                </p:spPr>
                <p:txBody>
                  <a:bodyPr/>
                  <a:lstStyle/>
                  <a:p>
                    <a:pPr>
                      <a:defRPr/>
                    </a:pPr>
                    <a:endParaRPr lang="ru-RU" sz="1350"/>
                  </a:p>
                </p:txBody>
              </p:sp>
              <p:sp>
                <p:nvSpPr>
                  <p:cNvPr id="133268" name="Line 148"/>
                  <p:cNvSpPr>
                    <a:spLocks noChangeShapeType="1"/>
                  </p:cNvSpPr>
                  <p:nvPr/>
                </p:nvSpPr>
                <p:spPr bwMode="auto">
                  <a:xfrm>
                    <a:off x="2190" y="3246"/>
                    <a:ext cx="96" cy="48"/>
                  </a:xfrm>
                  <a:prstGeom prst="line">
                    <a:avLst/>
                  </a:prstGeom>
                  <a:noFill/>
                  <a:ln w="19050">
                    <a:solidFill>
                      <a:srgbClr val="FF9999"/>
                    </a:solidFill>
                    <a:round/>
                    <a:headEnd/>
                    <a:tailEnd/>
                  </a:ln>
                  <a:effectLst/>
                </p:spPr>
                <p:txBody>
                  <a:bodyPr/>
                  <a:lstStyle/>
                  <a:p>
                    <a:pPr>
                      <a:defRPr/>
                    </a:pPr>
                    <a:endParaRPr lang="ru-RU" sz="1350"/>
                  </a:p>
                </p:txBody>
              </p:sp>
            </p:grpSp>
          </p:grpSp>
        </p:grpSp>
      </p:grpSp>
      <p:sp>
        <p:nvSpPr>
          <p:cNvPr id="3" name="Sağ Ayraç 2"/>
          <p:cNvSpPr/>
          <p:nvPr/>
        </p:nvSpPr>
        <p:spPr>
          <a:xfrm>
            <a:off x="7598353" y="2362159"/>
            <a:ext cx="155864" cy="108856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sz="1350"/>
          </a:p>
        </p:txBody>
      </p:sp>
      <p:sp>
        <p:nvSpPr>
          <p:cNvPr id="152" name="Sağ Ayraç 151"/>
          <p:cNvSpPr/>
          <p:nvPr/>
        </p:nvSpPr>
        <p:spPr>
          <a:xfrm>
            <a:off x="7259350" y="4303786"/>
            <a:ext cx="155864" cy="108856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sz="1350"/>
          </a:p>
        </p:txBody>
      </p:sp>
      <p:sp>
        <p:nvSpPr>
          <p:cNvPr id="5" name="Metin kutusu 4"/>
          <p:cNvSpPr txBox="1"/>
          <p:nvPr/>
        </p:nvSpPr>
        <p:spPr>
          <a:xfrm>
            <a:off x="7988011" y="2687536"/>
            <a:ext cx="1155989" cy="369332"/>
          </a:xfrm>
          <a:prstGeom prst="rect">
            <a:avLst/>
          </a:prstGeom>
          <a:noFill/>
        </p:spPr>
        <p:txBody>
          <a:bodyPr wrap="square" rtlCol="0">
            <a:spAutoFit/>
          </a:bodyPr>
          <a:lstStyle/>
          <a:p>
            <a:r>
              <a:rPr lang="tr-TR" dirty="0" err="1"/>
              <a:t>Totipotent</a:t>
            </a:r>
            <a:endParaRPr lang="tr-TR" dirty="0"/>
          </a:p>
        </p:txBody>
      </p:sp>
      <p:sp>
        <p:nvSpPr>
          <p:cNvPr id="154" name="Metin kutusu 153"/>
          <p:cNvSpPr txBox="1"/>
          <p:nvPr/>
        </p:nvSpPr>
        <p:spPr>
          <a:xfrm>
            <a:off x="7754216" y="4655344"/>
            <a:ext cx="1332634" cy="369332"/>
          </a:xfrm>
          <a:prstGeom prst="rect">
            <a:avLst/>
          </a:prstGeom>
          <a:noFill/>
        </p:spPr>
        <p:txBody>
          <a:bodyPr wrap="square" rtlCol="0">
            <a:spAutoFit/>
          </a:bodyPr>
          <a:lstStyle/>
          <a:p>
            <a:r>
              <a:rPr lang="tr-TR" dirty="0" err="1"/>
              <a:t>Pluripotent</a:t>
            </a:r>
            <a:endParaRPr lang="tr-TR" dirty="0"/>
          </a:p>
        </p:txBody>
      </p:sp>
    </p:spTree>
    <p:extLst>
      <p:ext uri="{BB962C8B-B14F-4D97-AF65-F5344CB8AC3E}">
        <p14:creationId xmlns:p14="http://schemas.microsoft.com/office/powerpoint/2010/main" val="254490639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slide(fromTop)">
                                      <p:cBhvr>
                                        <p:cTn id="22" dur="500"/>
                                        <p:tgtEl>
                                          <p:spTgt spid="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2"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slide(fromRight)">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 y="857251"/>
            <a:ext cx="9144001" cy="5143500"/>
          </a:xfrm>
          <a:prstGeom prst="rect">
            <a:avLst/>
          </a:prstGeom>
        </p:spPr>
      </p:pic>
    </p:spTree>
    <p:extLst>
      <p:ext uri="{BB962C8B-B14F-4D97-AF65-F5344CB8AC3E}">
        <p14:creationId xmlns:p14="http://schemas.microsoft.com/office/powerpoint/2010/main" val="537606294"/>
      </p:ext>
    </p:extLst>
  </p:cSld>
  <p:clrMapOvr>
    <a:masterClrMapping/>
  </p:clrMapOvr>
  <p:transition>
    <p:wedge/>
  </p:transition>
</p:sld>
</file>

<file path=ppt/theme/theme1.xml><?xml version="1.0" encoding="utf-8"?>
<a:theme xmlns:a="http://schemas.openxmlformats.org/drawingml/2006/main" name="Shimmer">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2789</Words>
  <Application>Microsoft Office PowerPoint</Application>
  <PresentationFormat>Ekran Gösterisi (4:3)</PresentationFormat>
  <Paragraphs>272</Paragraphs>
  <Slides>31</Slides>
  <Notes>12</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Shimmer</vt:lpstr>
      <vt:lpstr>What is a Stem Cell?</vt:lpstr>
      <vt:lpstr>PowerPoint Sunusu</vt:lpstr>
      <vt:lpstr>Unique characteristics of Stem Cells</vt:lpstr>
      <vt:lpstr>Specialization of Stem Cells: Differentiation</vt:lpstr>
      <vt:lpstr>PowerPoint Sunusu</vt:lpstr>
      <vt:lpstr>PowerPoint Sunusu</vt:lpstr>
      <vt:lpstr>PowerPoint Sunusu</vt:lpstr>
      <vt:lpstr>Stages of Embryogenesis</vt:lpstr>
      <vt:lpstr>PowerPoint Sunusu</vt:lpstr>
      <vt:lpstr>Kinds of Stem Cells</vt:lpstr>
      <vt:lpstr>PowerPoint Sunusu</vt:lpstr>
      <vt:lpstr>Stem Cell Classification</vt:lpstr>
      <vt:lpstr>PowerPoint Sunusu</vt:lpstr>
      <vt:lpstr>Embryonic Stem Cells</vt:lpstr>
      <vt:lpstr>PowerPoint Sunusu</vt:lpstr>
      <vt:lpstr>PowerPoint Sunusu</vt:lpstr>
      <vt:lpstr>Adult Stem Cells</vt:lpstr>
      <vt:lpstr>PowerPoint Sunusu</vt:lpstr>
      <vt:lpstr>PowerPoint Sunusu</vt:lpstr>
      <vt:lpstr>PowerPoint Sunusu</vt:lpstr>
      <vt:lpstr>PowerPoint Sunusu</vt:lpstr>
      <vt:lpstr>PowerPoint Sunusu</vt:lpstr>
      <vt:lpstr>PowerPoint Sunusu</vt:lpstr>
      <vt:lpstr>Tissue Engineering</vt:lpstr>
      <vt:lpstr>PowerPoint Sunusu</vt:lpstr>
      <vt:lpstr>PowerPoint Sunusu</vt:lpstr>
      <vt:lpstr>PowerPoint Sunusu</vt:lpstr>
      <vt:lpstr>What do we want in a scaffold?</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User</dc:creator>
  <cp:lastModifiedBy>emrah şefik abamor</cp:lastModifiedBy>
  <cp:revision>4</cp:revision>
  <dcterms:created xsi:type="dcterms:W3CDTF">2019-10-13T20:29:15Z</dcterms:created>
  <dcterms:modified xsi:type="dcterms:W3CDTF">2019-10-28T08:45:24Z</dcterms:modified>
</cp:coreProperties>
</file>