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15" r:id="rId12"/>
    <p:sldId id="316" r:id="rId13"/>
    <p:sldId id="266" r:id="rId14"/>
    <p:sldId id="267" r:id="rId15"/>
    <p:sldId id="268" r:id="rId16"/>
    <p:sldId id="269" r:id="rId17"/>
    <p:sldId id="270" r:id="rId18"/>
    <p:sldId id="322" r:id="rId19"/>
    <p:sldId id="323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17" r:id="rId50"/>
    <p:sldId id="301" r:id="rId51"/>
    <p:sldId id="302" r:id="rId52"/>
    <p:sldId id="303" r:id="rId53"/>
    <p:sldId id="304" r:id="rId54"/>
    <p:sldId id="305" r:id="rId55"/>
    <p:sldId id="306" r:id="rId56"/>
    <p:sldId id="319" r:id="rId57"/>
    <p:sldId id="318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20" r:id="rId67"/>
    <p:sldId id="321" r:id="rId6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78"/>
  </p:normalViewPr>
  <p:slideViewPr>
    <p:cSldViewPr snapToGrid="0">
      <p:cViewPr varScale="1">
        <p:scale>
          <a:sx n="106" d="100"/>
          <a:sy n="106" d="100"/>
        </p:scale>
        <p:origin x="192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10a33b0c4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10a33b0c4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10a33b0c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710a33b0c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10a33b0c4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710a33b0c4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10a33b0c4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710a33b0c4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10a33b0c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10a33b0c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710a33b0c4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710a33b0c4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10a33b0c4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10a33b0c4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10a33b0c4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10a33b0c4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710a33b0c4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710a33b0c4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10a33b0c4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710a33b0c4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710a33b0c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710a33b0c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10a33b0c4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710a33b0c4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710a33b0c4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710a33b0c4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10a33b0c4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10a33b0c4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710a33b0c4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710a33b0c4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10a33b0c4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710a33b0c4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10a33b0c4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710a33b0c4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10a33b0c4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10a33b0c4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710a33b0c4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710a33b0c4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10a33b0c4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10a33b0c4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10a33b0c4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710a33b0c4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710a33b0c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710a33b0c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710a33b0c4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710a33b0c4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710a33b0c4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710a33b0c4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710a33b0c4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710a33b0c4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710a33b0c4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710a33b0c4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10a33b0c4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710a33b0c4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710a33b0c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710a33b0c4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710a33b0c4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710a33b0c4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710a33b0c4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710a33b0c4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710a33b0c4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710a33b0c4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710a33b0c4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710a33b0c4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710a33b0c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710a33b0c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710e382bbd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710e382bbd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710a33b0c4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710a33b0c4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710a33b0c4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710a33b0c4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10a33b0c4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10a33b0c4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710a33b0c4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710a33b0c4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710a33b0c4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710a33b0c4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710a33b0c4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710a33b0c4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710a33b0c4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710a33b0c4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710e382bbd_2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710e382bbd_2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710a33b0c4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710a33b0c4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10a33b0c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10a33b0c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710a33b0c4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710a33b0c4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710a33b0c4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710a33b0c4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10a33b0c4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710a33b0c4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710a33b0c4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710a33b0c4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710a33b0c4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710a33b0c4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710a33b0c4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710a33b0c4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710a33b0c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710a33b0c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710a33b0c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710a33b0c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710a33b0c4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710a33b0c4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10a33b0c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10a33b0c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10a33b0c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710a33b0c4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10a33b0c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710a33b0c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10a33b0c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10a33b0c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795625"/>
            <a:ext cx="8520600" cy="131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4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Hücre Kültürü Teknikleri</a:t>
            </a:r>
            <a:endParaRPr b="1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2549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36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Ders 5: Kontaminasyon</a:t>
            </a:r>
            <a:endParaRPr sz="3600" b="1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56;p13"/>
          <p:cNvSpPr txBox="1"/>
          <p:nvPr/>
        </p:nvSpPr>
        <p:spPr>
          <a:xfrm>
            <a:off x="3623100" y="3506800"/>
            <a:ext cx="5052600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Doç.Dr. Emrah Şefik Abamor</a:t>
            </a:r>
            <a:endParaRPr sz="2800" b="1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title"/>
          </p:nvPr>
        </p:nvSpPr>
        <p:spPr>
          <a:xfrm>
            <a:off x="74308" y="4538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FF0000"/>
                </a:solidFill>
              </a:rPr>
              <a:t>Mayalar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10" name="Google Shape;11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tr" sz="2000" dirty="0">
                <a:solidFill>
                  <a:srgbClr val="000000"/>
                </a:solidFill>
              </a:rPr>
              <a:t>Mayalar, mantar aleminde birkaç mikrometreden (40 mikrometreye kadar) değişen, tek hücreli ökaryotik mikroorganizmalardır</a:t>
            </a:r>
            <a:endParaRPr sz="20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1600"/>
              </a:spcBef>
              <a:buClr>
                <a:schemeClr val="dk1"/>
              </a:buClr>
              <a:buSzPts val="1100"/>
            </a:pPr>
            <a:r>
              <a:rPr lang="tr" sz="2000" dirty="0">
                <a:solidFill>
                  <a:srgbClr val="000000"/>
                </a:solidFill>
              </a:rPr>
              <a:t>Bakteriyel kontaminasyon gibi, maya ile kontamine olmuş kültürler, özellikle kontaminasyon ileri aşamadaysa bulanıklaşır</a:t>
            </a:r>
            <a:endParaRPr sz="20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1600"/>
              </a:spcBef>
              <a:buClr>
                <a:schemeClr val="dk1"/>
              </a:buClr>
              <a:buSzPts val="1100"/>
            </a:pPr>
            <a:r>
              <a:rPr lang="tr" sz="2000" dirty="0">
                <a:solidFill>
                  <a:srgbClr val="000000"/>
                </a:solidFill>
              </a:rPr>
              <a:t>Kirlenme ağırlaşana kadar maya ile kontamine olmuş kültürün pH'ında çok az değişiklik vardır, bu aşamada pH genellikle artar</a:t>
            </a:r>
            <a:endParaRPr sz="20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B7E5756-8938-334C-AA56-66EB1F7E9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786" y="1272949"/>
            <a:ext cx="6958428" cy="3228711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EEC7222C-64C7-4B44-9E6B-A0E38D1F6ED0}"/>
              </a:ext>
            </a:extLst>
          </p:cNvPr>
          <p:cNvSpPr txBox="1"/>
          <p:nvPr/>
        </p:nvSpPr>
        <p:spPr>
          <a:xfrm>
            <a:off x="1397977" y="380230"/>
            <a:ext cx="6523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Tomurcuklanma</a:t>
            </a:r>
          </a:p>
        </p:txBody>
      </p:sp>
    </p:spTree>
    <p:extLst>
      <p:ext uri="{BB962C8B-B14F-4D97-AF65-F5344CB8AC3E}">
        <p14:creationId xmlns:p14="http://schemas.microsoft.com/office/powerpoint/2010/main" val="4183874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8AD70926-D3E3-324F-889F-26FA99ED59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Tomurcuklanma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D0DE536-8EFB-9D4A-806D-6E79F45DD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093" y="1416538"/>
            <a:ext cx="4466492" cy="35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88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9800" y="723550"/>
            <a:ext cx="6126400" cy="427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>
            <a:spLocks noGrp="1"/>
          </p:cNvSpPr>
          <p:nvPr>
            <p:ph type="title"/>
          </p:nvPr>
        </p:nvSpPr>
        <p:spPr>
          <a:xfrm>
            <a:off x="206193" y="41864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FF0000"/>
                </a:solidFill>
              </a:rPr>
              <a:t>Küfler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23" name="Google Shape;123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Küfler, mantarlar aleminde </a:t>
            </a:r>
            <a:r>
              <a:rPr lang="tr" dirty="0">
                <a:solidFill>
                  <a:srgbClr val="674EA7"/>
                </a:solidFill>
              </a:rPr>
              <a:t>hif</a:t>
            </a:r>
            <a:r>
              <a:rPr lang="tr" dirty="0">
                <a:solidFill>
                  <a:srgbClr val="000000"/>
                </a:solidFill>
              </a:rPr>
              <a:t> adı verilen çok hücreli filamentler olarak büyüyen ökaryotik mikroorganizmalardır. Bu çok hücreli filamentler genetik olarak özdeş çekirdekler içerir ve </a:t>
            </a:r>
            <a:r>
              <a:rPr lang="tr" dirty="0">
                <a:solidFill>
                  <a:srgbClr val="674EA7"/>
                </a:solidFill>
              </a:rPr>
              <a:t>koloni </a:t>
            </a:r>
            <a:r>
              <a:rPr lang="tr" dirty="0">
                <a:solidFill>
                  <a:srgbClr val="000000"/>
                </a:solidFill>
              </a:rPr>
              <a:t>veya </a:t>
            </a:r>
            <a:r>
              <a:rPr lang="tr" dirty="0">
                <a:solidFill>
                  <a:srgbClr val="674EA7"/>
                </a:solidFill>
              </a:rPr>
              <a:t>miselyum </a:t>
            </a:r>
            <a:r>
              <a:rPr lang="tr" dirty="0">
                <a:solidFill>
                  <a:srgbClr val="000000"/>
                </a:solidFill>
              </a:rPr>
              <a:t>olarak adlandırılır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E1BA0A62-D14C-F24E-939F-F963EEA0A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442" y="2807920"/>
            <a:ext cx="3401157" cy="213292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>
            <a:spLocks noGrp="1"/>
          </p:cNvSpPr>
          <p:nvPr>
            <p:ph type="title"/>
          </p:nvPr>
        </p:nvSpPr>
        <p:spPr>
          <a:xfrm>
            <a:off x="214985" y="4538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>
                <a:solidFill>
                  <a:srgbClr val="FF0000"/>
                </a:solidFill>
              </a:rPr>
              <a:t>Küfler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129" name="Google Shape;129;p25"/>
          <p:cNvSpPr txBox="1">
            <a:spLocks noGrp="1"/>
          </p:cNvSpPr>
          <p:nvPr>
            <p:ph type="body" idx="1"/>
          </p:nvPr>
        </p:nvSpPr>
        <p:spPr>
          <a:xfrm>
            <a:off x="311700" y="1543800"/>
            <a:ext cx="8520600" cy="30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1600"/>
              </a:spcAft>
            </a:pPr>
            <a:r>
              <a:rPr lang="tr" sz="2400" dirty="0">
                <a:solidFill>
                  <a:srgbClr val="000000"/>
                </a:solidFill>
              </a:rPr>
              <a:t>Maya kontaminasyonuna benzer şekilde, kültürün pH'ı kontaminasyonun ilk aşamalarında sabit kalır,</a:t>
            </a:r>
            <a:r>
              <a:rPr lang="tr" sz="2400" dirty="0"/>
              <a:t> </a:t>
            </a:r>
            <a:r>
              <a:rPr lang="tr" sz="2400" u="sng" dirty="0">
                <a:solidFill>
                  <a:srgbClr val="674EA7"/>
                </a:solidFill>
              </a:rPr>
              <a:t>daha sonra kültür daha fazla enfekte olduğunda ve bulanıklaştıkça hızla artar.</a:t>
            </a:r>
            <a:endParaRPr sz="2400" u="sng" dirty="0">
              <a:solidFill>
                <a:srgbClr val="674EA7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tr-TR" b="1" dirty="0">
                <a:solidFill>
                  <a:srgbClr val="FF0000"/>
                </a:solidFill>
              </a:rPr>
              <a:t>Küfler</a:t>
            </a:r>
            <a:endParaRPr dirty="0"/>
          </a:p>
        </p:txBody>
      </p:sp>
      <p:sp>
        <p:nvSpPr>
          <p:cNvPr id="135" name="Google Shape;135;p26"/>
          <p:cNvSpPr txBox="1">
            <a:spLocks noGrp="1"/>
          </p:cNvSpPr>
          <p:nvPr>
            <p:ph type="body" idx="1"/>
          </p:nvPr>
        </p:nvSpPr>
        <p:spPr>
          <a:xfrm>
            <a:off x="311700" y="1378791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buClr>
                <a:schemeClr val="dk1"/>
              </a:buClr>
              <a:buSzPts val="1100"/>
            </a:pPr>
            <a:r>
              <a:rPr lang="tr" sz="2000" dirty="0">
                <a:solidFill>
                  <a:srgbClr val="000000"/>
                </a:solidFill>
              </a:rPr>
              <a:t>Mikroskop altında, miseller genellikle ince, incecik filamentler ve bazen daha yoğun spor kümeleri olarak görünür.</a:t>
            </a:r>
            <a:endParaRPr sz="2000" dirty="0">
              <a:solidFill>
                <a:srgbClr val="000000"/>
              </a:solidFill>
            </a:endParaRPr>
          </a:p>
          <a:p>
            <a:pPr marL="285750" indent="-285750" algn="just">
              <a:spcBef>
                <a:spcPts val="1600"/>
              </a:spcBef>
              <a:buClr>
                <a:schemeClr val="dk1"/>
              </a:buClr>
              <a:buSzPts val="1100"/>
            </a:pPr>
            <a:r>
              <a:rPr lang="tr" sz="2000" dirty="0">
                <a:solidFill>
                  <a:srgbClr val="000000"/>
                </a:solidFill>
              </a:rPr>
              <a:t>Birçok küf türünün sporları, hareketsiz aşamalarında son derece sert ve elverişsiz ortamlarda hayatta kalabilir, ancak uygun büyüme koşullarıyla karşılaştıklarında aktive olabilirler</a:t>
            </a:r>
            <a:endParaRPr sz="20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FF0000"/>
                </a:solidFill>
              </a:rPr>
              <a:t>Küf Kontaminasyonu</a:t>
            </a:r>
            <a:endParaRPr b="1" dirty="0">
              <a:solidFill>
                <a:srgbClr val="FF0000"/>
              </a:solidFill>
            </a:endParaRPr>
          </a:p>
        </p:txBody>
      </p:sp>
      <p:pic>
        <p:nvPicPr>
          <p:cNvPr id="142" name="Google Shape;14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3101" y="1328320"/>
            <a:ext cx="5169876" cy="352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FF571BD-21E7-844A-A5F2-EBE8DD57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/>
              <a:t>Kontaminasyon</a:t>
            </a:r>
            <a:r>
              <a:rPr lang="tr-TR" dirty="0"/>
              <a:t> Kontrolü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7903EBC-E89C-BF4E-B244-39216AA73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4691"/>
            <a:ext cx="3279531" cy="327953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B8F1202-51D1-AF47-9F0D-3FF4E035B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685" y="2641075"/>
            <a:ext cx="2032000" cy="20574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09A11F2-3B09-3D4E-B71D-2FAFFBB2E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330" y="1494691"/>
            <a:ext cx="3673231" cy="27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50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B3C1D8-AC3A-0B40-8B4A-8A935ED5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/>
              <a:t>Kontaminasyon</a:t>
            </a:r>
            <a:r>
              <a:rPr lang="tr-TR" dirty="0"/>
              <a:t> Kontrolü (Mantar)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471CD31-9C8D-6640-92FC-BC4B6133D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43" y="1523475"/>
            <a:ext cx="2476500" cy="3175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D16A146-0FDF-1E4B-9034-C2FE11401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758" y="2220021"/>
            <a:ext cx="2667211" cy="247845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E01A0FEF-D667-BF4B-9FA7-17A7B236C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492" y="1523475"/>
            <a:ext cx="2548793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60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251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4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Kontaminasyon Nedir?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Hücre kültürlerinin kontaminasyonu, hücre kültür laboratuvarlarında karşılaşılan en yaygın problemdir, bazen çok ciddi sonuçları olabilir. İki ana kategoriye ayrılabilir;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400" dirty="0">
                <a:solidFill>
                  <a:srgbClr val="000000"/>
                </a:solidFill>
              </a:rPr>
              <a:t>•</a:t>
            </a:r>
            <a:r>
              <a:rPr lang="t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Kimyasal Kontaminasyon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400" dirty="0">
                <a:solidFill>
                  <a:srgbClr val="000000"/>
                </a:solidFill>
              </a:rPr>
              <a:t>•</a:t>
            </a:r>
            <a:r>
              <a:rPr lang="t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Biyolojik kontaminasyon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Virüsler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48" name="Google Shape;148;p28"/>
          <p:cNvSpPr txBox="1">
            <a:spLocks noGrp="1"/>
          </p:cNvSpPr>
          <p:nvPr>
            <p:ph type="body" idx="1"/>
          </p:nvPr>
        </p:nvSpPr>
        <p:spPr>
          <a:xfrm>
            <a:off x="311700" y="12820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buClr>
                <a:schemeClr val="dk1"/>
              </a:buClr>
              <a:buSzPts val="1100"/>
            </a:pPr>
            <a:r>
              <a:rPr lang="tr" dirty="0">
                <a:solidFill>
                  <a:srgbClr val="000000"/>
                </a:solidFill>
              </a:rPr>
              <a:t>Virüsler, çoğalmak için konakçı hücreleri kullanan mikroskobik bulaşıcı ajanlardır.</a:t>
            </a:r>
            <a:endParaRPr dirty="0"/>
          </a:p>
          <a:p>
            <a:pPr marL="285750" indent="-285750" algn="just">
              <a:spcBef>
                <a:spcPts val="1600"/>
              </a:spcBef>
              <a:buClr>
                <a:schemeClr val="dk1"/>
              </a:buClr>
              <a:buSzPts val="1100"/>
            </a:pPr>
            <a:r>
              <a:rPr lang="tr" u="sng" dirty="0">
                <a:solidFill>
                  <a:srgbClr val="674EA7"/>
                </a:solidFill>
              </a:rPr>
              <a:t>Son derece küçük boyutları, kültürde tespit edilmelerini ve hücre kültür laboratuvarlarında kullanılan solüsyonlardan uzaklaştırılmasını çok zorlaştırır.</a:t>
            </a:r>
            <a:endParaRPr dirty="0"/>
          </a:p>
          <a:p>
            <a:pPr marL="285750" indent="-285750" algn="just">
              <a:spcBef>
                <a:spcPts val="1600"/>
              </a:spcBef>
              <a:buClr>
                <a:schemeClr val="dk1"/>
              </a:buClr>
              <a:buSzPts val="1100"/>
            </a:pPr>
            <a:r>
              <a:rPr lang="tr" b="1" u="sng" dirty="0">
                <a:solidFill>
                  <a:srgbClr val="0070C0"/>
                </a:solidFill>
              </a:rPr>
              <a:t>Virüslerin hemen hemen tamamı spesifik bir konakçıya ihtiyaç duyduğundan konakçıları dışındaki hücrelerin kültürlerini olumsuz yönde etkilemezler.</a:t>
            </a:r>
            <a:endParaRPr b="1" u="sng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DB9E904-8787-1846-BF12-45006151D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85750"/>
            <a:ext cx="609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Virüsler</a:t>
            </a:r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Bununla birlikte, viral olarak enfekte olmuş hücre kültürlerinin kullanılması, özellikle laboratuvarda insan veya primat hücreleri kültürlendiğinde, laboratuvar personeli için ciddi bir sağlık tehlikesi oluşturabilir.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Hücre kültürlerinin viral enfeksiyonu, elektron mikroskopisi, antikor aracılı immüno-boyama, ELISA deneyleri veya uygun viral primerler ile PCR ile tespit edilebilir.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Mikoplazma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67" name="Google Shape;16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u="sng" dirty="0">
                <a:solidFill>
                  <a:srgbClr val="674EA7"/>
                </a:solidFill>
              </a:rPr>
              <a:t>Mikoplazma, hücre duvarı olmayan ve kendi kendini kopyalayan en küçük organizma olarak kabul edilen basit bakterilerdir.</a:t>
            </a:r>
            <a:endParaRPr u="sng" dirty="0">
              <a:solidFill>
                <a:srgbClr val="674EA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Son derece küçük boyutlarından (tipik olarak bir mikrometreden daha az) dolayı, </a:t>
            </a:r>
            <a:r>
              <a:rPr lang="tr" dirty="0">
                <a:solidFill>
                  <a:srgbClr val="3C78D8"/>
                </a:solidFill>
              </a:rPr>
              <a:t>mikoplazmanın son derece yüksek hücre sayısına ulaşana kadar tespit edilmesi çok zordur</a:t>
            </a:r>
            <a:r>
              <a:rPr lang="tr" dirty="0"/>
              <a:t> </a:t>
            </a:r>
            <a:r>
              <a:rPr lang="tr" dirty="0">
                <a:solidFill>
                  <a:srgbClr val="000000"/>
                </a:solidFill>
              </a:rPr>
              <a:t>ve hücre kültürünün o zamana kadar bozulmasına neden olur, </a:t>
            </a:r>
            <a:r>
              <a:rPr lang="tr" dirty="0">
                <a:solidFill>
                  <a:srgbClr val="CC0000"/>
                </a:solidFill>
              </a:rPr>
              <a:t>genellikle görünür bir enfeksiyon belirtisi yoktur.</a:t>
            </a:r>
            <a:endParaRPr dirty="0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1675" y="568225"/>
            <a:ext cx="5272524" cy="45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Mikoplazma</a:t>
            </a:r>
            <a:endParaRPr/>
          </a:p>
        </p:txBody>
      </p:sp>
      <p:sp>
        <p:nvSpPr>
          <p:cNvPr id="180" name="Google Shape;180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000000"/>
                </a:solidFill>
              </a:rPr>
              <a:t>Mikoplazma enfeksiyonunun etkileri, bakteri ve mantarlardan daha sinsidir ve hücre kültürlerinde uzun süreli birkaç etkiye neden olur. Bunlar;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674EA7"/>
                </a:solidFill>
              </a:rPr>
              <a:t>• Değişen büyüme oranı</a:t>
            </a:r>
            <a:endParaRPr dirty="0">
              <a:solidFill>
                <a:srgbClr val="674EA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674EA7"/>
                </a:solidFill>
              </a:rPr>
              <a:t>• Morfolojik değişiklikler</a:t>
            </a:r>
            <a:endParaRPr dirty="0">
              <a:solidFill>
                <a:srgbClr val="674EA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674EA7"/>
                </a:solidFill>
              </a:rPr>
              <a:t>• Kromozomal bozukluklar</a:t>
            </a:r>
            <a:endParaRPr dirty="0">
              <a:solidFill>
                <a:srgbClr val="674EA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674EA7"/>
                </a:solidFill>
              </a:rPr>
              <a:t>• Amino asit ve nükleik asit metabolizmasındaki değişiklikler</a:t>
            </a:r>
            <a:endParaRPr dirty="0">
              <a:solidFill>
                <a:srgbClr val="674EA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Mikoplazma</a:t>
            </a:r>
            <a:endParaRPr/>
          </a:p>
        </p:txBody>
      </p:sp>
      <p:sp>
        <p:nvSpPr>
          <p:cNvPr id="186" name="Google Shape;186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Bazı yavaş büyüyen mikoplazma türleri,</a:t>
            </a:r>
            <a:r>
              <a:rPr lang="tr" dirty="0"/>
              <a:t> </a:t>
            </a:r>
            <a:r>
              <a:rPr lang="tr" u="sng" dirty="0">
                <a:solidFill>
                  <a:srgbClr val="674EA7"/>
                </a:solidFill>
              </a:rPr>
              <a:t>hücre ölümüne neden olmadan </a:t>
            </a:r>
            <a:r>
              <a:rPr lang="tr" dirty="0">
                <a:solidFill>
                  <a:srgbClr val="000000"/>
                </a:solidFill>
              </a:rPr>
              <a:t>kültürde kalıcı olarak bulunur, ve kültürdeki konakçı hücrelerin davranışını ve metabolizmasını değiştirebilir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Kronik mikoplazma enfeksiyonları,</a:t>
            </a:r>
            <a:r>
              <a:rPr lang="tr" dirty="0"/>
              <a:t> </a:t>
            </a:r>
            <a:r>
              <a:rPr lang="tr" u="sng" dirty="0">
                <a:solidFill>
                  <a:srgbClr val="6FA8DC"/>
                </a:solidFill>
              </a:rPr>
              <a:t>azalmış hücre proliferasyonu oranları, azalmış hücre yoğunluğu ve süspansiyon kültürlerinde aglütinasyon ile kendini gösterebilir</a:t>
            </a:r>
            <a:endParaRPr u="sng" dirty="0">
              <a:solidFill>
                <a:srgbClr val="6FA8D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5"/>
          <p:cNvSpPr txBox="1">
            <a:spLocks noGrp="1"/>
          </p:cNvSpPr>
          <p:nvPr>
            <p:ph type="title"/>
          </p:nvPr>
        </p:nvSpPr>
        <p:spPr>
          <a:xfrm>
            <a:off x="311700" y="481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Mikoplazma</a:t>
            </a:r>
            <a:endParaRPr/>
          </a:p>
        </p:txBody>
      </p:sp>
      <p:sp>
        <p:nvSpPr>
          <p:cNvPr id="192" name="Google Shape;192;p35"/>
          <p:cNvSpPr txBox="1">
            <a:spLocks noGrp="1"/>
          </p:cNvSpPr>
          <p:nvPr>
            <p:ph type="body" idx="1"/>
          </p:nvPr>
        </p:nvSpPr>
        <p:spPr>
          <a:xfrm>
            <a:off x="311700" y="1858475"/>
            <a:ext cx="8520600" cy="27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tr" sz="2000" dirty="0">
                <a:solidFill>
                  <a:srgbClr val="000000"/>
                </a:solidFill>
              </a:rPr>
              <a:t>Mikoplama türlerini mikroskobik olarak gözlemleyebilmek pek mümkün değildir.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tr" sz="2000" dirty="0">
                <a:solidFill>
                  <a:srgbClr val="000000"/>
                </a:solidFill>
              </a:rPr>
              <a:t>Ancak mikoplazma kontaminasyonunu tespit etmenin yolu kültürleri periyodik olarak</a:t>
            </a:r>
            <a:r>
              <a:rPr lang="tr" sz="2000" dirty="0"/>
              <a:t> </a:t>
            </a:r>
            <a:r>
              <a:rPr lang="tr" sz="2000" u="sng" dirty="0">
                <a:solidFill>
                  <a:srgbClr val="6FA8DC"/>
                </a:solidFill>
              </a:rPr>
              <a:t>floresan boyama ELISA, PCR, immün boyama, otoradyografi veya mikrobiyolojik testler kullanarak test etmektir.</a:t>
            </a:r>
            <a:endParaRPr sz="2000" u="sng" dirty="0">
              <a:solidFill>
                <a:srgbClr val="6FA8DC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9" name="Google Shape;19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22903"/>
            <a:ext cx="9144001" cy="3297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FF0000"/>
                </a:solidFill>
              </a:rPr>
              <a:t>Çapraz Kontaminasyon</a:t>
            </a:r>
            <a:endParaRPr dirty="0"/>
          </a:p>
        </p:txBody>
      </p:sp>
      <p:sp>
        <p:nvSpPr>
          <p:cNvPr id="205" name="Google Shape;205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tr" sz="2000">
                <a:solidFill>
                  <a:srgbClr val="000000"/>
                </a:solidFill>
              </a:rPr>
              <a:t>Mikrobiyal kontaminasyon kadar yaygın olmasa da, birçok hücre hattının HeLa ve diğer hızlı büyüyen hücre hatları ile yoğun çapraz kontaminasyonu, ciddi sonuçları olan açık bir şekilde kurulmuş bir sorundur.</a:t>
            </a:r>
            <a:endParaRPr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4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Kimyasal Kontaminasyon</a:t>
            </a:r>
            <a:endParaRPr dirty="0"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3810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tr" sz="2800" dirty="0">
                <a:solidFill>
                  <a:schemeClr val="dk1"/>
                </a:solidFill>
              </a:rPr>
              <a:t>•</a:t>
            </a:r>
            <a:r>
              <a:rPr lang="tr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Endotoksinler, plastikler ve deterjanlar </a:t>
            </a:r>
            <a:r>
              <a:rPr lang="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tr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ahil olmak üzere ortam, serum ve sudaki tüm safsızlıklar ve kimyasal kirleticiler kimyasal kontaminasyonu oluşturur.</a:t>
            </a:r>
            <a:endParaRPr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tr" dirty="0">
                <a:solidFill>
                  <a:srgbClr val="FF0000"/>
                </a:solidFill>
              </a:rPr>
              <a:t>Çapraz Kontaminasyon</a:t>
            </a:r>
            <a:endParaRPr dirty="0"/>
          </a:p>
        </p:txBody>
      </p:sp>
      <p:sp>
        <p:nvSpPr>
          <p:cNvPr id="211" name="Google Shape;211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000">
                <a:solidFill>
                  <a:srgbClr val="000000"/>
                </a:solidFill>
              </a:rPr>
              <a:t>Tanınan hücre bankalarından hücre hatları elde etmek, hücre hatlarının özelliklerini periyodik olarak kontrol etmek ve iyi aseptik teknik uygulamak, çapraz kontaminasyonu önlemeye yardımcı olacak uygulamalardır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000" u="sng">
                <a:solidFill>
                  <a:srgbClr val="CC0000"/>
                </a:solidFill>
              </a:rPr>
              <a:t>DNA parmak izi, karyotip analizi ve izotip analizi,</a:t>
            </a:r>
            <a:r>
              <a:rPr lang="tr" sz="2000">
                <a:solidFill>
                  <a:srgbClr val="000000"/>
                </a:solidFill>
              </a:rPr>
              <a:t> hücre kültürlerinizde çapraz kontaminasyon varlığını veya yokluğunu teyit edebilir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rgbClr val="FF0000"/>
                </a:solidFill>
              </a:rPr>
              <a:t>Antibiyotik Kullanımı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17" name="Google Shape;217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000000"/>
                </a:solidFill>
              </a:rPr>
              <a:t>Antibiyotikler asla hücre kültüründe rutin olarak kullanılmamalıdır, çünkü sürekli kullanımları</a:t>
            </a:r>
            <a:r>
              <a:rPr lang="tr"/>
              <a:t> </a:t>
            </a:r>
            <a:r>
              <a:rPr lang="tr" b="1" u="sng">
                <a:solidFill>
                  <a:srgbClr val="351C75"/>
                </a:solidFill>
              </a:rPr>
              <a:t>antibiyotiğe dirençli</a:t>
            </a:r>
            <a:r>
              <a:rPr lang="tr" b="1" u="sng">
                <a:solidFill>
                  <a:srgbClr val="000000"/>
                </a:solidFill>
              </a:rPr>
              <a:t> </a:t>
            </a:r>
            <a:r>
              <a:rPr lang="tr">
                <a:solidFill>
                  <a:srgbClr val="000000"/>
                </a:solidFill>
              </a:rPr>
              <a:t>suşların gelişimini teşvik eder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</a:pPr>
            <a:r>
              <a:rPr lang="tr">
                <a:solidFill>
                  <a:srgbClr val="000000"/>
                </a:solidFill>
              </a:rPr>
              <a:t>düşük seviyeli kontaminasyonun devam etmesine izin verir, bu da antibiyotik ortamdan çıkarıldıktan sonra tam kirlenmeye dönüşebilir ve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Char char="❖"/>
            </a:pPr>
            <a:r>
              <a:rPr lang="tr" u="sng">
                <a:solidFill>
                  <a:srgbClr val="3D85C6"/>
                </a:solidFill>
              </a:rPr>
              <a:t>mikoplazma enfeksiyonlarını ve diğer gizli kontaminantları gizleyebilir</a:t>
            </a:r>
            <a:endParaRPr u="sng">
              <a:solidFill>
                <a:srgbClr val="3D85C6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</a:pPr>
            <a:r>
              <a:rPr lang="tr">
                <a:solidFill>
                  <a:srgbClr val="000000"/>
                </a:solidFill>
              </a:rPr>
              <a:t>Ayrıca, bazı antibiyotikler hücrelerle çapraz reaksiyona girebilir ve incelenen hücresel süreçlere müdahale edebilir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9650" y="9525"/>
            <a:ext cx="7124700" cy="513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rgbClr val="FF0000"/>
                </a:solidFill>
              </a:rPr>
              <a:t>Mikroorganizma Nasıl Öldürülebilir?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30" name="Google Shape;230;p41"/>
          <p:cNvSpPr txBox="1">
            <a:spLocks noGrp="1"/>
          </p:cNvSpPr>
          <p:nvPr>
            <p:ph type="body" idx="1"/>
          </p:nvPr>
        </p:nvSpPr>
        <p:spPr>
          <a:xfrm>
            <a:off x="311700" y="1483300"/>
            <a:ext cx="8520600" cy="30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tr" sz="2000" dirty="0">
                <a:solidFill>
                  <a:srgbClr val="000000"/>
                </a:solidFill>
              </a:rPr>
              <a:t>Proteinlerin denatürasyonu (etilenoksit, sıcaklık)</a:t>
            </a:r>
            <a:endParaRPr sz="20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tr" sz="2000" dirty="0">
                <a:solidFill>
                  <a:srgbClr val="000000"/>
                </a:solidFill>
              </a:rPr>
              <a:t>Oksidasyon (kuru ısı, hidrojen peroksit)</a:t>
            </a:r>
            <a:endParaRPr sz="20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tr-TR" sz="2000" dirty="0">
                <a:solidFill>
                  <a:srgbClr val="000000"/>
                </a:solidFill>
              </a:rPr>
              <a:t>Hücre duvarının parçalanması (alkol türevleri)</a:t>
            </a:r>
            <a:endParaRPr sz="20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tr" sz="2000" dirty="0">
                <a:solidFill>
                  <a:srgbClr val="000000"/>
                </a:solidFill>
              </a:rPr>
              <a:t>DNA sentezinin/onarımının kesilmesi (radyasyon)</a:t>
            </a:r>
            <a:endParaRPr sz="20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tr" sz="2000" dirty="0">
                <a:solidFill>
                  <a:srgbClr val="000000"/>
                </a:solidFill>
              </a:rPr>
              <a:t>Protein sentezi ile etkileşim (HCl)</a:t>
            </a:r>
            <a:endParaRPr sz="20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tr" sz="2000" dirty="0">
                <a:solidFill>
                  <a:srgbClr val="000000"/>
                </a:solidFill>
              </a:rPr>
              <a:t>Hücre zarını bozma (Fenoller)</a:t>
            </a:r>
            <a:endParaRPr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rgbClr val="FF0000"/>
                </a:solidFill>
              </a:rPr>
              <a:t>Sterilizasyonun Etkinliğini Etkileyen Faktörler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36" name="Google Shape;236;p42"/>
          <p:cNvSpPr txBox="1">
            <a:spLocks noGrp="1"/>
          </p:cNvSpPr>
          <p:nvPr>
            <p:ph type="body" idx="1"/>
          </p:nvPr>
        </p:nvSpPr>
        <p:spPr>
          <a:xfrm>
            <a:off x="311700" y="1447000"/>
            <a:ext cx="8520600" cy="31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tr" sz="2000" dirty="0">
                <a:solidFill>
                  <a:srgbClr val="000000"/>
                </a:solidFill>
              </a:rPr>
              <a:t>Temas süresi</a:t>
            </a:r>
            <a:endParaRPr sz="20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tr" sz="2000" dirty="0">
                <a:solidFill>
                  <a:srgbClr val="000000"/>
                </a:solidFill>
              </a:rPr>
              <a:t>Fiziko-kimyasal çevre</a:t>
            </a:r>
            <a:endParaRPr sz="20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tr" sz="2000" dirty="0">
                <a:solidFill>
                  <a:srgbClr val="000000"/>
                </a:solidFill>
              </a:rPr>
              <a:t>Organik materyal varlığı</a:t>
            </a:r>
            <a:endParaRPr sz="20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tr" sz="2000" dirty="0">
                <a:solidFill>
                  <a:srgbClr val="000000"/>
                </a:solidFill>
              </a:rPr>
              <a:t>Sıcaklık</a:t>
            </a:r>
            <a:endParaRPr sz="20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tr" sz="2000" dirty="0">
                <a:solidFill>
                  <a:srgbClr val="000000"/>
                </a:solidFill>
              </a:rPr>
              <a:t>Mikroorganizmanın türü</a:t>
            </a:r>
            <a:endParaRPr sz="20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tr" sz="2000" dirty="0">
                <a:solidFill>
                  <a:srgbClr val="000000"/>
                </a:solidFill>
              </a:rPr>
              <a:t>Mikroorganizmanın sayısı</a:t>
            </a:r>
            <a:endParaRPr sz="20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tr" sz="2000" dirty="0">
                <a:solidFill>
                  <a:srgbClr val="000000"/>
                </a:solidFill>
              </a:rPr>
              <a:t>Malzeme bileşimi</a:t>
            </a:r>
            <a:endParaRPr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b="1">
                <a:solidFill>
                  <a:srgbClr val="FF0000"/>
                </a:solidFill>
              </a:rPr>
              <a:t>Bazı Terimler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42" name="Google Shape;242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tr" b="1">
                <a:solidFill>
                  <a:srgbClr val="000000"/>
                </a:solidFill>
              </a:rPr>
              <a:t>Sterilizasyon: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>
                <a:solidFill>
                  <a:srgbClr val="000000"/>
                </a:solidFill>
              </a:rPr>
              <a:t>maddenin, yüzeyinin veya besiyerinin negatif yada spor durumundaki tüm mikroorganizmalardan arındırılması işlemidir.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tr" b="1">
                <a:solidFill>
                  <a:srgbClr val="000000"/>
                </a:solidFill>
              </a:rPr>
              <a:t>Dezenfeksiyon:</a:t>
            </a:r>
            <a:endParaRPr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tr">
                <a:solidFill>
                  <a:srgbClr val="000000"/>
                </a:solidFill>
              </a:rPr>
              <a:t>maddenin yüzeyinin veya besiyerinin tüm patojenik mikroorganizmalardan (enfeksiyona yol açabilen organizmalar) arındırılması işlemidir.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rgbClr val="FF0000"/>
                </a:solidFill>
              </a:rPr>
              <a:t>Antiseptikler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48" name="Google Shape;248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rgbClr val="000000"/>
                </a:solidFill>
              </a:rPr>
              <a:t>Antiseptikler: 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tr">
                <a:solidFill>
                  <a:srgbClr val="000000"/>
                </a:solidFill>
              </a:rPr>
              <a:t>Canlı dokulara güvenle uygulanabilen ve mikroorganizmaların büyümesini engelleyerek enfeksiyonu önlemek için kullanılan kimyasal dezenfektanlar.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>
                <a:solidFill>
                  <a:srgbClr val="000000"/>
                </a:solidFill>
              </a:rPr>
              <a:t>Asepsis: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tr">
                <a:solidFill>
                  <a:srgbClr val="000000"/>
                </a:solidFill>
              </a:rPr>
              <a:t>Enfekte olmamış bir dokuda enfeksiyon oluşumunun önlendiği teknik.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rgbClr val="FF0000"/>
                </a:solidFill>
              </a:rPr>
              <a:t>Sınıflandırma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54" name="Google Shape;254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rgbClr val="000000"/>
                </a:solidFill>
              </a:rPr>
              <a:t>İki tip sterilizasyon vardır: Fiziksel ve kimyasal 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tr">
                <a:solidFill>
                  <a:srgbClr val="000000"/>
                </a:solidFill>
              </a:rPr>
              <a:t>Fiziksel Sterilizasyon: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AutoNum type="alphaLcPeriod"/>
            </a:pPr>
            <a:r>
              <a:rPr lang="tr">
                <a:solidFill>
                  <a:srgbClr val="FF0000"/>
                </a:solidFill>
              </a:rPr>
              <a:t>Isı</a:t>
            </a:r>
            <a:endParaRPr>
              <a:solidFill>
                <a:srgbClr val="FF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400"/>
              <a:buAutoNum type="alphaLcPeriod"/>
            </a:pPr>
            <a:r>
              <a:rPr lang="tr">
                <a:solidFill>
                  <a:srgbClr val="7030A0"/>
                </a:solidFill>
              </a:rPr>
              <a:t>Radyasyon</a:t>
            </a:r>
            <a:endParaRPr>
              <a:solidFill>
                <a:srgbClr val="7030A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tr">
                <a:solidFill>
                  <a:srgbClr val="000000"/>
                </a:solidFill>
              </a:rPr>
              <a:t>Filtrasyon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tr">
                <a:solidFill>
                  <a:srgbClr val="000000"/>
                </a:solidFill>
              </a:rPr>
              <a:t>Kimyasal Sterilizasyon: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tr">
                <a:solidFill>
                  <a:srgbClr val="000000"/>
                </a:solidFill>
              </a:rPr>
              <a:t>Alkoller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tr">
                <a:solidFill>
                  <a:srgbClr val="000000"/>
                </a:solidFill>
              </a:rPr>
              <a:t>Aldehitler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tr">
                <a:solidFill>
                  <a:srgbClr val="000000"/>
                </a:solidFill>
              </a:rPr>
              <a:t>Fenolikler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tr">
                <a:solidFill>
                  <a:srgbClr val="000000"/>
                </a:solidFill>
              </a:rPr>
              <a:t>Oksidizasyon ajanlar 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tr">
                <a:solidFill>
                  <a:srgbClr val="000000"/>
                </a:solidFill>
              </a:rPr>
              <a:t>Etilen oksit gazı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tr">
                <a:solidFill>
                  <a:srgbClr val="000000"/>
                </a:solidFill>
              </a:rPr>
              <a:t>Dörtlü amanyom bileşenleri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tr">
                <a:solidFill>
                  <a:srgbClr val="000000"/>
                </a:solidFill>
              </a:rPr>
              <a:t>Diğerleri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7"/>
          <p:cNvSpPr txBox="1">
            <a:spLocks noGrp="1"/>
          </p:cNvSpPr>
          <p:nvPr>
            <p:ph type="title"/>
          </p:nvPr>
        </p:nvSpPr>
        <p:spPr>
          <a:xfrm>
            <a:off x="623400" y="457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tr">
                <a:solidFill>
                  <a:srgbClr val="FF0000"/>
                </a:solidFill>
              </a:rPr>
              <a:t>Kuru Isı Sterilizasyonu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66" name="Google Shape;266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 dirty="0">
                <a:solidFill>
                  <a:srgbClr val="000000"/>
                </a:solidFill>
              </a:rPr>
              <a:t>Cihaz: Fırın (Pastör Fırını)</a:t>
            </a: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sz="1600" dirty="0">
                <a:solidFill>
                  <a:srgbClr val="000000"/>
                </a:solidFill>
              </a:rPr>
              <a:t>	Elektrikle ısıtılan ve termostatik olarak kontrol edilen özel olarak tasarlanmış alet.</a:t>
            </a:r>
            <a:endParaRPr sz="1600" dirty="0">
              <a:solidFill>
                <a:srgbClr val="000000"/>
              </a:solidFill>
            </a:endParaRPr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sz="1600" dirty="0">
                <a:solidFill>
                  <a:srgbClr val="000000"/>
                </a:solidFill>
              </a:rPr>
              <a:t>160 ° C'de 1 saat süreyle maruz bırakma.</a:t>
            </a: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sz="1600" dirty="0">
                <a:solidFill>
                  <a:srgbClr val="000000"/>
                </a:solidFill>
              </a:rPr>
              <a:t>Avantaj: </a:t>
            </a:r>
            <a:endParaRPr sz="1600" dirty="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tr" sz="1600" dirty="0">
                <a:solidFill>
                  <a:srgbClr val="000000"/>
                </a:solidFill>
              </a:rPr>
              <a:t>Nem tarafından tahrip edilen maddelerin sterilizasyonu için uygun bir yöntemdir</a:t>
            </a: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1600" dirty="0">
                <a:solidFill>
                  <a:srgbClr val="000000"/>
                </a:solidFill>
              </a:rPr>
              <a:t>Dezavantaj:</a:t>
            </a:r>
            <a:endParaRPr sz="1600" dirty="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tr" sz="1600" dirty="0">
                <a:solidFill>
                  <a:srgbClr val="000000"/>
                </a:solidFill>
              </a:rPr>
              <a:t>Uzun ısıtma süresi, yüksek sıcaklık</a:t>
            </a: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67" name="Google Shape;26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0570" y="68563"/>
            <a:ext cx="2235850" cy="16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rgbClr val="FF0000"/>
                </a:solidFill>
              </a:rPr>
              <a:t>Isı Fırını(Pastör Fırın)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73" name="Google Shape;273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-Yaygın olarak kullanılan bir yöntemdir.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-Elektrikle ısıtılan ve odadaki havanın eşit dağılımını sağlayan bir fan ile donatılmıştır.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-Oda havasını seçilen sıcaklıkta tutan bir termostata sahiptir.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-Sıcaklık ve zaman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000000"/>
                </a:solidFill>
              </a:rPr>
              <a:t>160 C’de 2 saat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000000"/>
                </a:solidFill>
              </a:rPr>
              <a:t>170 C’de 1 saat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tr" dirty="0">
                <a:solidFill>
                  <a:srgbClr val="000000"/>
                </a:solidFill>
              </a:rPr>
              <a:t>180 C’de 30 dakika</a:t>
            </a: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4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Biyolojik Kontaminasyon</a:t>
            </a: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1460206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800" dirty="0">
                <a:solidFill>
                  <a:schemeClr val="dk1"/>
                </a:solidFill>
                <a:latin typeface="+mj-lt"/>
              </a:rPr>
              <a:t>• Biyolojik kontaminasyon </a:t>
            </a:r>
            <a:r>
              <a:rPr lang="tr" sz="2800" u="sng" dirty="0">
                <a:solidFill>
                  <a:srgbClr val="7030A0"/>
                </a:solidFill>
                <a:latin typeface="+mj-lt"/>
                <a:ea typeface="Calibri"/>
                <a:cs typeface="Calibri"/>
                <a:sym typeface="Calibri"/>
              </a:rPr>
              <a:t>Bakteriler, küfler, mayalar, virüsler, mikoplazma</a:t>
            </a:r>
            <a:r>
              <a:rPr lang="tr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gibi biyolojik kirleticiler ve diğer hücre hatları ile çapraz kontaminasyondan oluşur</a:t>
            </a:r>
            <a:endParaRPr sz="2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Isı Fırını Kullanımı</a:t>
            </a:r>
            <a:endParaRPr/>
          </a:p>
        </p:txBody>
      </p:sp>
      <p:sp>
        <p:nvSpPr>
          <p:cNvPr id="279" name="Google Shape;279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arenR"/>
            </a:pPr>
            <a:r>
              <a:rPr lang="tr" sz="2400">
                <a:solidFill>
                  <a:srgbClr val="000000"/>
                </a:solidFill>
              </a:rPr>
              <a:t>Cam şırınga, petri kapları, pipetler ve test tüpleri gibi cam malzemeler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arenR"/>
            </a:pPr>
            <a:r>
              <a:rPr lang="tr" sz="2400">
                <a:solidFill>
                  <a:srgbClr val="000000"/>
                </a:solidFill>
              </a:rPr>
              <a:t>Neşter, makas, pens gibi ameliyat enstrümanların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arenR"/>
            </a:pPr>
            <a:r>
              <a:rPr lang="tr" sz="2400">
                <a:solidFill>
                  <a:srgbClr val="000000"/>
                </a:solidFill>
              </a:rPr>
              <a:t>Parafin, yağ gibi kimyasal malzemelerin</a:t>
            </a:r>
            <a:endParaRPr sz="24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tr" sz="2400">
                <a:solidFill>
                  <a:srgbClr val="000000"/>
                </a:solidFill>
              </a:rPr>
              <a:t>Sterilizasyonunda Isı Fırını kullanılır.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0"/>
          <p:cNvSpPr txBox="1">
            <a:spLocks noGrp="1"/>
          </p:cNvSpPr>
          <p:nvPr>
            <p:ph type="title"/>
          </p:nvPr>
        </p:nvSpPr>
        <p:spPr>
          <a:xfrm>
            <a:off x="311700" y="3186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rgbClr val="FF0000"/>
                </a:solidFill>
              </a:rPr>
              <a:t>Önlemler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85" name="Google Shape;285;p50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8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- Havanın serbest dolaşımına izin verecek şekilde düzenlenmelidir.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- Sterilize edilecek malzeme tamamen kuru olmalıdır.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- Test tüpleri, şişeler vb. pamuk tıpalarla kapatılmalıdır.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- Petri kapları ve pipetler kağıda sarılmalıdır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- Kauçuk malzemeler ve yanıcı malzemeler içeride tutulmamalıdır.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- Cam kaplar ani soğutma nedeniyle çatlayabileceğinden, fırının açılmadan önce 2 saat soğumasına izin verilmelidir.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Nemli Isı Sterilizasyonu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000000"/>
                </a:solidFill>
              </a:rPr>
              <a:t>Cihaz: Otoklav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Otoklavda ısıtma işlemi- basınçlarındaki doymuş akımın, 15 dakika ve sıcaklık 121 C’de malzemelere nüfuz etmesine izin verilir.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Avantaj: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Mikroorganizmalar, yüksek basınçlı doymuş akım nedeniyle daha kısa sürede en yüksek verimlilikle öldürülür.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Dezavantaj: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115 C veya daha yüksek sıcaklığa dayanamayan malzemeler için uygun değildir.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92" name="Google Shape;29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4550" y="54100"/>
            <a:ext cx="1377475" cy="170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2"/>
          <p:cNvSpPr txBox="1">
            <a:spLocks noGrp="1"/>
          </p:cNvSpPr>
          <p:nvPr>
            <p:ph type="body" idx="1"/>
          </p:nvPr>
        </p:nvSpPr>
        <p:spPr>
          <a:xfrm>
            <a:off x="241362" y="904117"/>
            <a:ext cx="8520600" cy="18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1600"/>
              </a:spcAft>
            </a:pPr>
            <a:r>
              <a:rPr lang="tr" sz="2000" dirty="0">
                <a:solidFill>
                  <a:schemeClr val="dk1"/>
                </a:solidFill>
              </a:rPr>
              <a:t>Buhar sterilizasyonu </a:t>
            </a:r>
            <a:r>
              <a:rPr lang="tr" sz="2000" b="1" u="sng" dirty="0">
                <a:solidFill>
                  <a:srgbClr val="7030A0"/>
                </a:solidFill>
              </a:rPr>
              <a:t>genellikle otoklav olarak bilinen ve atmosferik basınçtan daha yüksek bir basınçta buharla doldurulabilen bir metal kapta gerçekleştirilir. </a:t>
            </a:r>
          </a:p>
          <a:p>
            <a:pPr marL="285750" indent="-285750" algn="just">
              <a:lnSpc>
                <a:spcPct val="150000"/>
              </a:lnSpc>
              <a:spcAft>
                <a:spcPts val="1600"/>
              </a:spcAft>
            </a:pPr>
            <a:r>
              <a:rPr lang="tr" sz="2000" dirty="0">
                <a:solidFill>
                  <a:schemeClr val="dk1"/>
                </a:solidFill>
              </a:rPr>
              <a:t>Böylece sterilizasyon, suyun kaynama noktasının oldukça üzerindeki sıcaklıklarda elde edilebilir; laboratuvar otoklavları, atmosfer basıncının üzerinde, 120 C sıcaklığa karşılık gelen 15 lb / in</a:t>
            </a:r>
            <a:r>
              <a:rPr lang="tr" sz="2000" baseline="30000" dirty="0">
                <a:solidFill>
                  <a:schemeClr val="dk1"/>
                </a:solidFill>
              </a:rPr>
              <a:t>2</a:t>
            </a:r>
            <a:r>
              <a:rPr lang="tr" sz="2000" dirty="0">
                <a:solidFill>
                  <a:schemeClr val="dk1"/>
                </a:solidFill>
              </a:rPr>
              <a:t>buhar basıncında yaygın olarak çalıştırılır.</a:t>
            </a:r>
            <a:endParaRPr sz="2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rgbClr val="FF0000"/>
                </a:solidFill>
              </a:rPr>
              <a:t>100 ºC’den Yüksek Sıcaklıklar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03" name="Google Shape;303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7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u="sng" dirty="0">
                <a:solidFill>
                  <a:schemeClr val="dk1"/>
                </a:solidFill>
              </a:rPr>
              <a:t>I. Sıcaklık 100 ºC’den Yüksekse</a:t>
            </a:r>
            <a:endParaRPr u="sng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dirty="0">
                <a:solidFill>
                  <a:schemeClr val="dk1"/>
                </a:solidFill>
              </a:rPr>
              <a:t>	Otoklav: 	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dirty="0">
                <a:solidFill>
                  <a:schemeClr val="dk1"/>
                </a:solidFill>
              </a:rPr>
              <a:t>- 100 ° C’nin üzerinde buhar kuru ısıdan daha iyi bir öldürme gücüne sahiptir.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dirty="0">
                <a:solidFill>
                  <a:schemeClr val="dk1"/>
                </a:solidFill>
              </a:rPr>
              <a:t>- Bakteriler nemli ısıya daha duyarlıdır.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04" name="Google Shape;30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8800" y="1017725"/>
            <a:ext cx="3289808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4"/>
          <p:cNvSpPr txBox="1">
            <a:spLocks noGrp="1"/>
          </p:cNvSpPr>
          <p:nvPr>
            <p:ph type="title"/>
          </p:nvPr>
        </p:nvSpPr>
        <p:spPr>
          <a:xfrm>
            <a:off x="311688" y="344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Otoklav: yüksek basınç ve sıcaklık ile kapalı bölme</a:t>
            </a:r>
            <a:endParaRPr/>
          </a:p>
        </p:txBody>
      </p:sp>
      <p:sp>
        <p:nvSpPr>
          <p:cNvPr id="310" name="Google Shape;310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1" name="Google Shape;31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0012" y="1017725"/>
            <a:ext cx="6543975" cy="37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rgbClr val="FF0000"/>
                </a:solidFill>
              </a:rPr>
              <a:t>Otoklavın Kullanımı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17" name="Google Shape;317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u="sng">
                <a:solidFill>
                  <a:schemeClr val="dk1"/>
                </a:solidFill>
              </a:rPr>
              <a:t>Kullanımı:</a:t>
            </a:r>
            <a:endParaRPr u="sng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>
                <a:solidFill>
                  <a:schemeClr val="dk1"/>
                </a:solidFill>
              </a:rPr>
              <a:t>1) Yüksek sıcaklığa dayanamayan malzemeler için kullanışlıdır.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tr">
                <a:solidFill>
                  <a:schemeClr val="dk1"/>
                </a:solidFill>
              </a:rPr>
              <a:t>2) Kültür ortamını, kauçuk malzemeyi, önlükleri, pansumanları, eldivenleri vb. sterilize etmek için kullanılır.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18" name="Google Shape;31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0475" y="609238"/>
            <a:ext cx="3553423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rgbClr val="FF0000"/>
                </a:solidFill>
              </a:rPr>
              <a:t>Radyasyonlar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24" name="Google Shape;324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9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sz="2400">
                <a:solidFill>
                  <a:schemeClr val="dk1"/>
                </a:solidFill>
              </a:rPr>
              <a:t>Radyasyonlar:</a:t>
            </a:r>
            <a:endParaRPr sz="2400">
              <a:solidFill>
                <a:schemeClr val="dk1"/>
              </a:solidFill>
            </a:endParaRPr>
          </a:p>
          <a:p>
            <a:pPr marL="914400" lvl="0" indent="-3810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tr" sz="2400">
                <a:solidFill>
                  <a:schemeClr val="dk1"/>
                </a:solidFill>
              </a:rPr>
              <a:t>İyonize Radyasyon</a:t>
            </a:r>
            <a:endParaRPr sz="2400">
              <a:solidFill>
                <a:schemeClr val="dk1"/>
              </a:solidFill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tr" sz="2400">
                <a:solidFill>
                  <a:schemeClr val="dk1"/>
                </a:solidFill>
              </a:rPr>
              <a:t>İyonize Olmayan Radyasyon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325" name="Google Shape;32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5700" y="546487"/>
            <a:ext cx="3558150" cy="405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rgbClr val="FF0000"/>
                </a:solidFill>
              </a:rPr>
              <a:t>İyonize Olmayan Radyasyon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31" name="Google Shape;331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chemeClr val="dk1"/>
                </a:solidFill>
              </a:rPr>
              <a:t>İyonize olmayan ultraviyole ışınları düşük penetrasyon gücüne sahip ve düşük enerjili ışınlardır.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u="sng">
                <a:solidFill>
                  <a:schemeClr val="dk1"/>
                </a:solidFill>
              </a:rPr>
              <a:t>Hareket mekanizması:</a:t>
            </a:r>
            <a:endParaRPr u="sng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chemeClr val="dk1"/>
                </a:solidFill>
              </a:rPr>
              <a:t>UV ışınları DNA replikasyonunu engeller.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1800"/>
              <a:buChar char="-"/>
            </a:pPr>
            <a:r>
              <a:rPr lang="tr" i="1">
                <a:solidFill>
                  <a:srgbClr val="FF0000"/>
                </a:solidFill>
              </a:rPr>
              <a:t>UV ışınları bakterisidal etkiye sahiptir, ancak sporları öldürmez, bu nedenle tam sterilizasyon için verimli değildirler.</a:t>
            </a:r>
            <a:endParaRPr i="1">
              <a:solidFill>
                <a:srgbClr val="FF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-"/>
            </a:pPr>
            <a:r>
              <a:rPr lang="tr" i="1">
                <a:solidFill>
                  <a:srgbClr val="FF0000"/>
                </a:solidFill>
              </a:rPr>
              <a:t>Yüzey dezenfeksiyonunda kullanılabilirler.</a:t>
            </a:r>
            <a:endParaRPr i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A16AFB1-8362-D44A-BEE8-1A99ADD6B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363" y="1544287"/>
            <a:ext cx="3334437" cy="255292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759962B-BA26-B648-8115-0A0A6DA3F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546" y="1595461"/>
            <a:ext cx="3810000" cy="22225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C960F734-8734-6B4C-8DF9-0D15CF9AC995}"/>
              </a:ext>
            </a:extLst>
          </p:cNvPr>
          <p:cNvSpPr txBox="1"/>
          <p:nvPr/>
        </p:nvSpPr>
        <p:spPr>
          <a:xfrm>
            <a:off x="833804" y="422031"/>
            <a:ext cx="759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Timin </a:t>
            </a:r>
            <a:r>
              <a:rPr lang="tr-TR" sz="2800" b="1" dirty="0" err="1">
                <a:solidFill>
                  <a:srgbClr val="FF0000"/>
                </a:solidFill>
              </a:rPr>
              <a:t>Dimerleri</a:t>
            </a:r>
            <a:endParaRPr lang="tr-T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523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311700" y="889861"/>
            <a:ext cx="8520600" cy="40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3200" dirty="0">
                <a:solidFill>
                  <a:schemeClr val="dk1"/>
                </a:solidFill>
              </a:rPr>
              <a:t>• </a:t>
            </a:r>
            <a:r>
              <a:rPr lang="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Kontaminasyonu tamamen ortadan kaldırmak mümkün olmasa da, kaynaklarını tam olarak anlayarak ve iyi aseptik tekniği takip ederek etkisini azaltmak mümkündür.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Radyasyonlar 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r>
              <a:rPr lang="tr" sz="2000" u="sng" dirty="0">
                <a:solidFill>
                  <a:srgbClr val="000000"/>
                </a:solidFill>
              </a:rPr>
              <a:t>İyonize Olmayan Radyasyonlar</a:t>
            </a:r>
            <a:endParaRPr sz="2000" u="sng" dirty="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tr" sz="1800" dirty="0">
                <a:solidFill>
                  <a:srgbClr val="000000"/>
                </a:solidFill>
              </a:rPr>
              <a:t>1 nm’den büyük dalgaboyu</a:t>
            </a:r>
            <a:endParaRPr sz="1800" dirty="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tr" sz="1800" dirty="0">
                <a:solidFill>
                  <a:srgbClr val="000000"/>
                </a:solidFill>
              </a:rPr>
              <a:t>Elektronları harekete geçirerek yeni kovalent bağlar yapmalarına neden olur.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tr" sz="1800" dirty="0">
                <a:solidFill>
                  <a:srgbClr val="000000"/>
                </a:solidFill>
              </a:rPr>
              <a:t>Proteinlerin ve nükleik asitlerin 3 boyutlu yapısını etkiler.</a:t>
            </a:r>
            <a:endParaRPr sz="1800" dirty="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tr" sz="1800" dirty="0">
                <a:solidFill>
                  <a:srgbClr val="000000"/>
                </a:solidFill>
              </a:rPr>
              <a:t>UV ışığı DNA'da pirimidin dimerlerine neden olur</a:t>
            </a:r>
            <a:endParaRPr sz="1800" dirty="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tr" sz="1800" dirty="0">
                <a:solidFill>
                  <a:srgbClr val="000000"/>
                </a:solidFill>
              </a:rPr>
              <a:t>UV ışınları iyi bir şekilde nüfuz etmez.</a:t>
            </a:r>
            <a:endParaRPr sz="1800" dirty="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tr" sz="1800" dirty="0">
                <a:solidFill>
                  <a:srgbClr val="000000"/>
                </a:solidFill>
              </a:rPr>
              <a:t>Havayı, şeffaf sıvıları ve nesnelerin yüzeylerini dezenfekte etmek için uygundur.</a:t>
            </a:r>
            <a:endParaRPr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İyonize Radyasyonlar 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000000"/>
                </a:solidFill>
              </a:rPr>
              <a:t>İyonize radyasyonlar iyi nüfuz gücüne sahip yüksek enerjili ışınlardır.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Bu yüksek enerjili radyasyonlar, mikroorganizmanın nükleik asidine zarar vererek tüm bakterileri, mantarları, virüsleri ve sporları öldürür. 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000000"/>
                </a:solidFill>
              </a:rPr>
              <a:t>Gama ışınları esas olarak ısıya dayanamayan önceden paketlenmiş tek kullanımlık plastik ürünlerin sterilizasyonu için kullanılır; plastik şırıngalar, kateterler ve eldivenler ve antibiyotiklerin, vitaminlerin, hormonların, cam eşyaların ve kumaşların sterilizasyonu için.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Örnek: X- ışınları, gamma ışınları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rgbClr val="FF0000"/>
                </a:solidFill>
              </a:rPr>
              <a:t>Filtrasyon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49" name="Google Shape;349;p60"/>
          <p:cNvSpPr txBox="1">
            <a:spLocks noGrp="1"/>
          </p:cNvSpPr>
          <p:nvPr>
            <p:ph type="body" idx="1"/>
          </p:nvPr>
        </p:nvSpPr>
        <p:spPr>
          <a:xfrm>
            <a:off x="342046" y="153054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tr" sz="2400" dirty="0">
                <a:solidFill>
                  <a:schemeClr val="dk1"/>
                </a:solidFill>
              </a:rPr>
              <a:t>Isı ile zarar görebilecek maddeler için kullanışlıdır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tr" sz="2400" dirty="0">
                <a:solidFill>
                  <a:schemeClr val="dk1"/>
                </a:solidFill>
              </a:rPr>
              <a:t>Serum, şeker ve antibiyotiklerin sterilizasyonu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tr" sz="2400" dirty="0">
                <a:solidFill>
                  <a:schemeClr val="dk1"/>
                </a:solidFill>
              </a:rPr>
              <a:t>Klinik örneklerde bakteri içermeyen filtrat elde etmek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tr" sz="2400" dirty="0">
                <a:solidFill>
                  <a:schemeClr val="dk1"/>
                </a:solidFill>
              </a:rPr>
              <a:t>Su arıtımı.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rgbClr val="FF0000"/>
                </a:solidFill>
              </a:rPr>
              <a:t>Filtrasyon Sterilizasyonu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55" name="Google Shape;355;p61"/>
          <p:cNvSpPr txBox="1">
            <a:spLocks noGrp="1"/>
          </p:cNvSpPr>
          <p:nvPr>
            <p:ph type="body" idx="1"/>
          </p:nvPr>
        </p:nvSpPr>
        <p:spPr>
          <a:xfrm>
            <a:off x="311700" y="12820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lang="tr" sz="2400" dirty="0">
                <a:solidFill>
                  <a:srgbClr val="000000"/>
                </a:solidFill>
              </a:rPr>
              <a:t>Filtrasyon işlemi mikroorganizmayı yok etmez, ancak örneği bakteriden temizler</a:t>
            </a:r>
            <a:endParaRPr sz="2400" dirty="0">
              <a:solidFill>
                <a:srgbClr val="000000"/>
              </a:solidFill>
            </a:endParaRPr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lang="tr" sz="2400" dirty="0">
                <a:solidFill>
                  <a:srgbClr val="000000"/>
                </a:solidFill>
              </a:rPr>
              <a:t>Aseptik bölgelere uygulanan ısıya duyarlı enjeksiyonlar, oftalmik çözeltiler, biyolojik ürünler, hava ve diğer gazların sterilizasyon işlemlerinde kullanılır.</a:t>
            </a:r>
            <a:endParaRPr sz="2400" dirty="0">
              <a:solidFill>
                <a:srgbClr val="000000"/>
              </a:solidFill>
            </a:endParaRPr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lang="tr" sz="2400" dirty="0">
                <a:solidFill>
                  <a:srgbClr val="000000"/>
                </a:solidFill>
              </a:rPr>
              <a:t>Gazların sterilizasyonu için filtrasyon uygulaması: </a:t>
            </a:r>
            <a:r>
              <a:rPr lang="tr" sz="2400" b="1" u="sng" dirty="0">
                <a:solidFill>
                  <a:srgbClr val="7030A0"/>
                </a:solidFill>
              </a:rPr>
              <a:t>Biyolojik kabinlerde kullanılan HEPA filtre.</a:t>
            </a:r>
            <a:endParaRPr sz="2400" b="1" u="sng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rgbClr val="FF0000"/>
                </a:solidFill>
              </a:rPr>
              <a:t>Çeşitli Filtre Tipleri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61" name="Google Shape;361;p62"/>
          <p:cNvSpPr txBox="1">
            <a:spLocks noGrp="1"/>
          </p:cNvSpPr>
          <p:nvPr>
            <p:ph type="body" idx="1"/>
          </p:nvPr>
        </p:nvSpPr>
        <p:spPr>
          <a:xfrm>
            <a:off x="652075" y="1152475"/>
            <a:ext cx="3785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400">
                <a:solidFill>
                  <a:srgbClr val="000000"/>
                </a:solidFill>
              </a:rPr>
              <a:t>Filtre tipleri: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tr" sz="2400">
                <a:solidFill>
                  <a:srgbClr val="000000"/>
                </a:solidFill>
              </a:rPr>
              <a:t>Mum filtre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tr" sz="2400">
                <a:solidFill>
                  <a:srgbClr val="000000"/>
                </a:solidFill>
              </a:rPr>
              <a:t>Asbestli disk filtre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tr" sz="2400">
                <a:solidFill>
                  <a:srgbClr val="000000"/>
                </a:solidFill>
              </a:rPr>
              <a:t>Sinterlenmiş cam filtre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tr" sz="2400">
                <a:solidFill>
                  <a:srgbClr val="000000"/>
                </a:solidFill>
              </a:rPr>
              <a:t>Membran filtre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tr" sz="2400">
                <a:solidFill>
                  <a:srgbClr val="000000"/>
                </a:solidFill>
              </a:rPr>
              <a:t>Hava filtresi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tr" sz="2400">
                <a:solidFill>
                  <a:srgbClr val="000000"/>
                </a:solidFill>
              </a:rPr>
              <a:t>Şırınga filtresi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362" name="Google Shape;36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4150" y="950188"/>
            <a:ext cx="3123783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FF0000"/>
                </a:solidFill>
              </a:rPr>
              <a:t>Membran Filtrasyon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68" name="Google Shape;368;p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tr" sz="2400" dirty="0">
                <a:solidFill>
                  <a:srgbClr val="000000"/>
                </a:solidFill>
              </a:rPr>
              <a:t>Yüksek sıcaklıklar veya kimyasal maddelerden zarar görebilecek veya denatüre olabilen çözeltileri sterilize etmek için kullanılır.</a:t>
            </a:r>
            <a:endParaRPr sz="2400" dirty="0">
              <a:solidFill>
                <a:srgbClr val="000000"/>
              </a:solidFill>
            </a:endParaRPr>
          </a:p>
        </p:txBody>
      </p:sp>
      <p:pic>
        <p:nvPicPr>
          <p:cNvPr id="369" name="Google Shape;36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6950" y="630900"/>
            <a:ext cx="3077300" cy="405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3F04F0F-85B2-574C-AA87-5848991B0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403" y="313078"/>
            <a:ext cx="5925527" cy="45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285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4579CBB1-6E3F-F747-9431-F221703D7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085" y="133350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409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>
                <a:solidFill>
                  <a:srgbClr val="FF0000"/>
                </a:solidFill>
              </a:rPr>
              <a:t>Şırınga Filtreleri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75" name="Google Shape;375;p64"/>
          <p:cNvSpPr txBox="1">
            <a:spLocks noGrp="1"/>
          </p:cNvSpPr>
          <p:nvPr>
            <p:ph type="body" idx="1"/>
          </p:nvPr>
        </p:nvSpPr>
        <p:spPr>
          <a:xfrm>
            <a:off x="311700" y="12820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algn="just">
              <a:spcAft>
                <a:spcPts val="1600"/>
              </a:spcAft>
            </a:pPr>
            <a:r>
              <a:rPr lang="tr" sz="2400" dirty="0">
                <a:solidFill>
                  <a:srgbClr val="FF0000"/>
                </a:solidFill>
              </a:rPr>
              <a:t>Filtrasyon Por Büyüklüğüne Bağlıdır</a:t>
            </a:r>
            <a:endParaRPr lang="tr" sz="2200" dirty="0">
              <a:solidFill>
                <a:srgbClr val="000000"/>
              </a:solidFill>
            </a:endParaRPr>
          </a:p>
          <a:p>
            <a:pPr marL="342900" algn="just">
              <a:spcAft>
                <a:spcPts val="1600"/>
              </a:spcAft>
            </a:pPr>
            <a:r>
              <a:rPr lang="tr" sz="2200" dirty="0">
                <a:solidFill>
                  <a:srgbClr val="000000"/>
                </a:solidFill>
              </a:rPr>
              <a:t>Bakteri, maya ve fungilerde filtrasyon için por büyüklüğü 0.22-0.45 µm aralığındadır( Bu amaçla en popüleri filtrasyon membranıdır)</a:t>
            </a:r>
            <a:endParaRPr sz="2200" dirty="0">
              <a:solidFill>
                <a:srgbClr val="000000"/>
              </a:solidFill>
            </a:endParaRPr>
          </a:p>
        </p:txBody>
      </p:sp>
      <p:pic>
        <p:nvPicPr>
          <p:cNvPr id="376" name="Google Shape;37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5337" y="3060175"/>
            <a:ext cx="1952625" cy="163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250" y="81675"/>
            <a:ext cx="6227501" cy="498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311700" y="275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4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Bakteri</a:t>
            </a:r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algn="just"/>
            <a:r>
              <a:rPr lang="tr" sz="2400" dirty="0">
                <a:solidFill>
                  <a:srgbClr val="000000"/>
                </a:solidFill>
              </a:rPr>
              <a:t>Bakteriler, her yerde bulunan tek hücreli mikroorganizma grubudur.</a:t>
            </a:r>
            <a:endParaRPr sz="2400" dirty="0">
              <a:solidFill>
                <a:srgbClr val="000000"/>
              </a:solidFill>
            </a:endParaRPr>
          </a:p>
          <a:p>
            <a:pPr marL="342900" algn="just">
              <a:spcBef>
                <a:spcPts val="1600"/>
              </a:spcBef>
              <a:buClr>
                <a:schemeClr val="dk1"/>
              </a:buClr>
              <a:buSzPts val="1100"/>
            </a:pPr>
            <a:r>
              <a:rPr lang="tr" sz="2400" dirty="0">
                <a:solidFill>
                  <a:srgbClr val="000000"/>
                </a:solidFill>
              </a:rPr>
              <a:t>Genellikle birkaç mikrometre çapındadırlar ve kürelerden çubuklara ve spirallere kadar çeşitli şekillere sahip olabilirler</a:t>
            </a:r>
            <a:endParaRPr sz="2400" dirty="0">
              <a:solidFill>
                <a:srgbClr val="000000"/>
              </a:solidFill>
            </a:endParaRPr>
          </a:p>
          <a:p>
            <a:pPr marL="342900" algn="just">
              <a:spcBef>
                <a:spcPts val="1600"/>
              </a:spcBef>
              <a:buClr>
                <a:schemeClr val="dk1"/>
              </a:buClr>
              <a:buSzPts val="1100"/>
            </a:pPr>
            <a:r>
              <a:rPr lang="tr" sz="2400" dirty="0">
                <a:solidFill>
                  <a:srgbClr val="000000"/>
                </a:solidFill>
              </a:rPr>
              <a:t>Yaygınlığı, büyüklüğü ve hızlı büyüme oranları nedeniyle, bakteriler, mayalar ve küfler ile birlikte hücre kültüründe en sık karşılaşılan biyolojik kirleticilerdi</a:t>
            </a:r>
            <a:r>
              <a:rPr lang="tr" sz="2400" dirty="0"/>
              <a:t>r.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rgbClr val="FF0000"/>
                </a:solidFill>
              </a:rPr>
              <a:t>Filtre İle Sterilizasyon: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89" name="Google Shape;389;p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chemeClr val="dk1"/>
                </a:solidFill>
              </a:rPr>
              <a:t>• Sıvıların sterilizasyonu için filtre kullanımı genellikle gereklidir, çünkü bu sıvıların bileşenleri daha yüksek sıcaklıklarda (kuru ısı veya nemli ısı) yok olur.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chemeClr val="dk1"/>
                </a:solidFill>
              </a:rPr>
              <a:t>• Steril filtrasyon, ısıya dayanıksız çözeltiler için yeni bir tekniktir. Filtrelerin mikro gözeneklerinin boyutu 0.1-0.2 um'dir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chemeClr val="dk1"/>
                </a:solidFill>
              </a:rPr>
              <a:t>• Çeşitli malzemelerden yapılmış filtreler kullanılmaktadır. Bu malzemeler arasında </a:t>
            </a:r>
            <a:r>
              <a:rPr lang="tr">
                <a:solidFill>
                  <a:srgbClr val="FF0000"/>
                </a:solidFill>
              </a:rPr>
              <a:t>naylon, selüloz asetat, selüloz nitrat, polikarbonat, polietersülfon ve seramikler</a:t>
            </a:r>
            <a:r>
              <a:rPr lang="tr">
                <a:solidFill>
                  <a:schemeClr val="dk1"/>
                </a:solidFill>
              </a:rPr>
              <a:t> bulunur.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4116" y="0"/>
            <a:ext cx="425547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rgbClr val="FF0000"/>
                </a:solidFill>
              </a:rPr>
              <a:t>Personel Hijyeni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02" name="Google Shape;402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chemeClr val="dk1"/>
                </a:solidFill>
              </a:rPr>
              <a:t>• Laboratuvara girerken ellerin yıkanması önemlidir, çünkü bu kuru cildi ve hücre kültürlerini potansiyel olarak kirletebilecek, zayıf yapışma yeteneği olan mikroorganizmaları giderir.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/>
              <a:t>•</a:t>
            </a:r>
            <a:r>
              <a:rPr lang="tr">
                <a:solidFill>
                  <a:srgbClr val="7030A0"/>
                </a:solidFill>
              </a:rPr>
              <a:t> Eldivenler sıklıkla % 70 (v / v) steril etanol ile silinmelidir</a:t>
            </a:r>
            <a:endParaRPr>
              <a:solidFill>
                <a:srgbClr val="7030A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chemeClr val="dk1"/>
                </a:solidFill>
              </a:rPr>
              <a:t>• Sınıf 2 mikrobiyolojik güvenlik kabini kullanıldığında başlıklar ve yüz maskeleri gibi diğer kişisel koruyucu ekipmanlar özellikle kullanılmalıdır.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chemeClr val="dk1"/>
                </a:solidFill>
              </a:rPr>
              <a:t>• Uzun saçlar, kontaminasyon riskini azaltmak için bağlanmalıdır.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9"/>
          <p:cNvSpPr txBox="1">
            <a:spLocks noGrp="1"/>
          </p:cNvSpPr>
          <p:nvPr>
            <p:ph type="body" idx="1"/>
          </p:nvPr>
        </p:nvSpPr>
        <p:spPr>
          <a:xfrm>
            <a:off x="311700" y="1105800"/>
            <a:ext cx="8520600" cy="29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200" dirty="0">
                <a:solidFill>
                  <a:schemeClr val="dk1"/>
                </a:solidFill>
              </a:rPr>
              <a:t>• Kabin içinde çalışırken, araştırmacı hava akışının çevreyi steril etmediğini, ancak temiz tuttuğunu hatırlamalıdır.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200" dirty="0">
                <a:solidFill>
                  <a:schemeClr val="dk1"/>
                </a:solidFill>
              </a:rPr>
              <a:t>• Herhangi bir pratik prosedür gerçekleştirilmeden önce, kabinde deney için gerekli olan tüm malzemeler depolanmalıdır.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200" dirty="0">
                <a:solidFill>
                  <a:srgbClr val="7030A0"/>
                </a:solidFill>
              </a:rPr>
              <a:t>• Böylece araştırmacı, elini / kolunu kabinden temiz olmayan bir ortama </a:t>
            </a:r>
            <a:r>
              <a:rPr lang="tr-TR" sz="2200" dirty="0">
                <a:solidFill>
                  <a:srgbClr val="7030A0"/>
                </a:solidFill>
              </a:rPr>
              <a:t>çok daha az sayıda çıkarmış olur</a:t>
            </a:r>
            <a:endParaRPr sz="2200" dirty="0">
              <a:solidFill>
                <a:srgbClr val="7030A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70"/>
          <p:cNvSpPr txBox="1">
            <a:spLocks noGrp="1"/>
          </p:cNvSpPr>
          <p:nvPr>
            <p:ph type="body" idx="1"/>
          </p:nvPr>
        </p:nvSpPr>
        <p:spPr>
          <a:xfrm>
            <a:off x="311700" y="1260675"/>
            <a:ext cx="8520600" cy="2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algn="just">
              <a:lnSpc>
                <a:spcPct val="150000"/>
              </a:lnSpc>
              <a:spcAft>
                <a:spcPts val="1600"/>
              </a:spcAft>
            </a:pPr>
            <a:r>
              <a:rPr lang="tr" sz="2400" b="1" u="sng" dirty="0">
                <a:solidFill>
                  <a:srgbClr val="7030A0"/>
                </a:solidFill>
              </a:rPr>
              <a:t>Kabin içindeki her öğe, hücre kültürü işlemlerinin gerçekleştirildiği alan üzerindeki hareketi ve trafiği en aza indirecek şekilde konumlandırılmalıdır. Maksimum hava akışı sağlamak için kabinin arka ve ön kısımları temizlenmelidir.</a:t>
            </a:r>
            <a:endParaRPr sz="2400" b="1" u="sng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71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200">
                <a:solidFill>
                  <a:srgbClr val="000000"/>
                </a:solidFill>
              </a:rPr>
              <a:t>• Kabine giren son maddeler flasklar ve kaplar olmalıdır </a:t>
            </a:r>
            <a:endParaRPr sz="2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200">
                <a:solidFill>
                  <a:srgbClr val="000000"/>
                </a:solidFill>
              </a:rPr>
              <a:t>• Kabine giren tüm öğelere toz ve partiküllerin kabine girmesini önlemek için% 70 (v / v) steril etanol püskürtülmelidir.</a:t>
            </a:r>
            <a:endParaRPr sz="2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200">
                <a:solidFill>
                  <a:srgbClr val="000000"/>
                </a:solidFill>
              </a:rPr>
              <a:t> • Hava akışına girmiş olabilecek parçacıkların ve çalışma alanının temizlenmesini sağlamak için herhangi bir üst kısım veya kap açılmadan yirmi dakika geçmelidir</a:t>
            </a:r>
            <a:endParaRPr sz="2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9AA42E1-02BB-584B-89E5-BF6AE4B44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296" y="200335"/>
            <a:ext cx="6163408" cy="461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906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94ABBE28-6064-2E4B-8E26-27B80E195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337" y="199548"/>
            <a:ext cx="6655777" cy="470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8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body" idx="1"/>
          </p:nvPr>
        </p:nvSpPr>
        <p:spPr>
          <a:xfrm>
            <a:off x="241361" y="936194"/>
            <a:ext cx="8520600" cy="38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algn="just"/>
            <a:r>
              <a:rPr lang="tr" sz="2000" dirty="0">
                <a:solidFill>
                  <a:srgbClr val="000000"/>
                </a:solidFill>
              </a:rPr>
              <a:t>Bakteriyel kontaminasyon, enfekte olduktan sonraki birkaç gün içinde kültürün görsel muayenesi ile kolayca tespit edilir.</a:t>
            </a:r>
            <a:endParaRPr sz="2000" dirty="0"/>
          </a:p>
          <a:p>
            <a:pPr marL="342900" algn="just">
              <a:spcBef>
                <a:spcPts val="1600"/>
              </a:spcBef>
              <a:buClr>
                <a:schemeClr val="dk1"/>
              </a:buClr>
              <a:buSzPts val="1100"/>
            </a:pPr>
            <a:r>
              <a:rPr lang="tr" sz="2000" u="sng" dirty="0">
                <a:solidFill>
                  <a:srgbClr val="674EA7"/>
                </a:solidFill>
              </a:rPr>
              <a:t>Enfekte kültürler genellikle bulutumsu bir renkte, bazen yüzeyde ince bir film şeklinde görünür.</a:t>
            </a:r>
            <a:endParaRPr sz="2000" dirty="0"/>
          </a:p>
          <a:p>
            <a:pPr marL="342900" algn="just">
              <a:spcBef>
                <a:spcPts val="1600"/>
              </a:spcBef>
              <a:buClr>
                <a:schemeClr val="dk1"/>
              </a:buClr>
              <a:buSzPts val="1100"/>
            </a:pPr>
            <a:r>
              <a:rPr lang="tr" sz="2000" u="sng" dirty="0">
                <a:solidFill>
                  <a:srgbClr val="000000"/>
                </a:solidFill>
              </a:rPr>
              <a:t>Kültür ortamının pH'ındaki ani düşüşlere de sıkça rastlanır</a:t>
            </a:r>
            <a:endParaRPr sz="2000" u="sng" dirty="0">
              <a:solidFill>
                <a:srgbClr val="000000"/>
              </a:solidFill>
            </a:endParaRPr>
          </a:p>
          <a:p>
            <a:pPr marL="342900" algn="just">
              <a:spcBef>
                <a:spcPts val="1600"/>
              </a:spcBef>
              <a:spcAft>
                <a:spcPts val="1600"/>
              </a:spcAft>
            </a:pPr>
            <a:endParaRPr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241362" y="38186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FF0000"/>
                </a:solidFill>
              </a:rPr>
              <a:t>Kültürde Bakteriyel Kontaminasyon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F05956E7-61F0-BE4B-9ABF-9D6EC19C3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065" y="1477107"/>
            <a:ext cx="3721100" cy="2998177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B08B3782-DF53-5549-BADC-8CB49CD5E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00" y="1477107"/>
            <a:ext cx="3721101" cy="29981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311700" y="288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FF0000"/>
                </a:solidFill>
              </a:rPr>
              <a:t>Kültürde Bakteriyel Kontaminasyon</a:t>
            </a:r>
            <a:endParaRPr dirty="0"/>
          </a:p>
        </p:txBody>
      </p:sp>
      <p:pic>
        <p:nvPicPr>
          <p:cNvPr id="104" name="Google Shape;1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5296" y="1134612"/>
            <a:ext cx="4118977" cy="3293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E5741F5E-7420-0143-AA7B-9E9FF4970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70" y="1134612"/>
            <a:ext cx="3683000" cy="3293586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C379098-B80C-F242-B13C-279C0E77A950}"/>
              </a:ext>
            </a:extLst>
          </p:cNvPr>
          <p:cNvSpPr/>
          <p:nvPr/>
        </p:nvSpPr>
        <p:spPr>
          <a:xfrm>
            <a:off x="154083" y="4507329"/>
            <a:ext cx="5499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>
                <a:solidFill>
                  <a:srgbClr val="333333"/>
                </a:solidFill>
                <a:latin typeface="CompatilFact"/>
              </a:rPr>
              <a:t>Culture</a:t>
            </a:r>
            <a:r>
              <a:rPr lang="tr-TR" dirty="0">
                <a:solidFill>
                  <a:srgbClr val="333333"/>
                </a:solidFill>
                <a:latin typeface="CompatilFact"/>
              </a:rPr>
              <a:t> </a:t>
            </a:r>
            <a:r>
              <a:rPr lang="tr-TR" dirty="0" err="1">
                <a:solidFill>
                  <a:srgbClr val="333333"/>
                </a:solidFill>
                <a:latin typeface="CompatilFact"/>
              </a:rPr>
              <a:t>media</a:t>
            </a:r>
            <a:r>
              <a:rPr lang="tr-TR" dirty="0">
                <a:solidFill>
                  <a:srgbClr val="333333"/>
                </a:solidFill>
                <a:latin typeface="CompatilFact"/>
              </a:rPr>
              <a:t> </a:t>
            </a:r>
            <a:r>
              <a:rPr lang="tr-TR" dirty="0" err="1">
                <a:solidFill>
                  <a:srgbClr val="333333"/>
                </a:solidFill>
                <a:latin typeface="CompatilFact"/>
              </a:rPr>
              <a:t>contaminated</a:t>
            </a:r>
            <a:r>
              <a:rPr lang="tr-TR" dirty="0">
                <a:solidFill>
                  <a:srgbClr val="333333"/>
                </a:solidFill>
                <a:latin typeface="CompatilFact"/>
              </a:rPr>
              <a:t> </a:t>
            </a:r>
            <a:r>
              <a:rPr lang="tr-TR" dirty="0" err="1">
                <a:solidFill>
                  <a:srgbClr val="333333"/>
                </a:solidFill>
                <a:latin typeface="CompatilFact"/>
              </a:rPr>
              <a:t>with</a:t>
            </a:r>
            <a:r>
              <a:rPr lang="tr-TR" dirty="0">
                <a:solidFill>
                  <a:srgbClr val="333333"/>
                </a:solidFill>
                <a:latin typeface="CompatilFact"/>
              </a:rPr>
              <a:t> </a:t>
            </a:r>
            <a:r>
              <a:rPr lang="tr-TR" dirty="0" err="1">
                <a:solidFill>
                  <a:srgbClr val="333333"/>
                </a:solidFill>
                <a:latin typeface="CompatilFact"/>
              </a:rPr>
              <a:t>bacteria</a:t>
            </a:r>
            <a:r>
              <a:rPr lang="tr-TR" dirty="0">
                <a:solidFill>
                  <a:srgbClr val="333333"/>
                </a:solidFill>
                <a:latin typeface="CompatilFact"/>
              </a:rPr>
              <a:t> (</a:t>
            </a:r>
            <a:r>
              <a:rPr lang="tr-TR" dirty="0" err="1">
                <a:solidFill>
                  <a:srgbClr val="333333"/>
                </a:solidFill>
                <a:latin typeface="CompatilFact"/>
              </a:rPr>
              <a:t>left</a:t>
            </a:r>
            <a:r>
              <a:rPr lang="tr-TR" dirty="0">
                <a:solidFill>
                  <a:srgbClr val="333333"/>
                </a:solidFill>
                <a:latin typeface="CompatilFact"/>
              </a:rPr>
              <a:t>) </a:t>
            </a:r>
            <a:r>
              <a:rPr lang="tr-TR" dirty="0" err="1">
                <a:solidFill>
                  <a:srgbClr val="333333"/>
                </a:solidFill>
                <a:latin typeface="CompatilFact"/>
              </a:rPr>
              <a:t>appear</a:t>
            </a:r>
            <a:r>
              <a:rPr lang="tr-TR" dirty="0">
                <a:solidFill>
                  <a:srgbClr val="333333"/>
                </a:solidFill>
                <a:latin typeface="CompatilFact"/>
              </a:rPr>
              <a:t> </a:t>
            </a:r>
            <a:r>
              <a:rPr lang="tr-TR" dirty="0" err="1">
                <a:solidFill>
                  <a:srgbClr val="333333"/>
                </a:solidFill>
                <a:latin typeface="CompatilFact"/>
              </a:rPr>
              <a:t>turbid</a:t>
            </a:r>
            <a:r>
              <a:rPr lang="tr-TR" dirty="0">
                <a:solidFill>
                  <a:srgbClr val="333333"/>
                </a:solidFill>
                <a:latin typeface="CompatilFact"/>
              </a:rPr>
              <a:t> </a:t>
            </a:r>
            <a:r>
              <a:rPr lang="tr-TR" dirty="0" err="1">
                <a:solidFill>
                  <a:srgbClr val="333333"/>
                </a:solidFill>
                <a:latin typeface="CompatilFact"/>
              </a:rPr>
              <a:t>and</a:t>
            </a:r>
            <a:r>
              <a:rPr lang="tr-TR" dirty="0">
                <a:solidFill>
                  <a:srgbClr val="333333"/>
                </a:solidFill>
                <a:latin typeface="CompatilFact"/>
              </a:rPr>
              <a:t> </a:t>
            </a:r>
            <a:r>
              <a:rPr lang="tr-TR" dirty="0" err="1">
                <a:solidFill>
                  <a:srgbClr val="333333"/>
                </a:solidFill>
                <a:latin typeface="CompatilFact"/>
              </a:rPr>
              <a:t>yellow</a:t>
            </a:r>
            <a:r>
              <a:rPr lang="tr-TR" dirty="0">
                <a:solidFill>
                  <a:srgbClr val="333333"/>
                </a:solidFill>
                <a:latin typeface="CompatilFact"/>
              </a:rPr>
              <a:t> </a:t>
            </a:r>
            <a:r>
              <a:rPr lang="tr-TR" dirty="0" err="1">
                <a:solidFill>
                  <a:srgbClr val="333333"/>
                </a:solidFill>
                <a:latin typeface="CompatilFact"/>
              </a:rPr>
              <a:t>whereas</a:t>
            </a:r>
            <a:r>
              <a:rPr lang="tr-TR" dirty="0">
                <a:solidFill>
                  <a:srgbClr val="333333"/>
                </a:solidFill>
                <a:latin typeface="CompatilFact"/>
              </a:rPr>
              <a:t> </a:t>
            </a:r>
            <a:r>
              <a:rPr lang="tr-TR" dirty="0" err="1">
                <a:solidFill>
                  <a:srgbClr val="333333"/>
                </a:solidFill>
                <a:latin typeface="CompatilFact"/>
              </a:rPr>
              <a:t>non-contaminated</a:t>
            </a:r>
            <a:r>
              <a:rPr lang="tr-TR" dirty="0">
                <a:solidFill>
                  <a:srgbClr val="333333"/>
                </a:solidFill>
                <a:latin typeface="CompatilFact"/>
              </a:rPr>
              <a:t> </a:t>
            </a:r>
            <a:r>
              <a:rPr lang="tr-TR" dirty="0" err="1">
                <a:solidFill>
                  <a:srgbClr val="333333"/>
                </a:solidFill>
                <a:latin typeface="CompatilFact"/>
              </a:rPr>
              <a:t>media</a:t>
            </a:r>
            <a:r>
              <a:rPr lang="tr-TR" dirty="0">
                <a:solidFill>
                  <a:srgbClr val="333333"/>
                </a:solidFill>
                <a:latin typeface="CompatilFact"/>
              </a:rPr>
              <a:t> (</a:t>
            </a:r>
            <a:r>
              <a:rPr lang="tr-TR" dirty="0" err="1">
                <a:solidFill>
                  <a:srgbClr val="333333"/>
                </a:solidFill>
                <a:latin typeface="CompatilFact"/>
              </a:rPr>
              <a:t>right</a:t>
            </a:r>
            <a:r>
              <a:rPr lang="tr-TR" dirty="0">
                <a:solidFill>
                  <a:srgbClr val="333333"/>
                </a:solidFill>
                <a:latin typeface="CompatilFact"/>
              </a:rPr>
              <a:t>) </a:t>
            </a:r>
            <a:r>
              <a:rPr lang="tr-TR" dirty="0" err="1">
                <a:solidFill>
                  <a:srgbClr val="333333"/>
                </a:solidFill>
                <a:latin typeface="CompatilFact"/>
              </a:rPr>
              <a:t>appear</a:t>
            </a:r>
            <a:r>
              <a:rPr lang="tr-TR" dirty="0">
                <a:solidFill>
                  <a:srgbClr val="333333"/>
                </a:solidFill>
                <a:latin typeface="CompatilFact"/>
              </a:rPr>
              <a:t> </a:t>
            </a:r>
            <a:r>
              <a:rPr lang="tr-TR" dirty="0" err="1">
                <a:solidFill>
                  <a:srgbClr val="333333"/>
                </a:solidFill>
                <a:latin typeface="CompatilFact"/>
              </a:rPr>
              <a:t>clear</a:t>
            </a:r>
            <a:r>
              <a:rPr lang="tr-TR" dirty="0">
                <a:solidFill>
                  <a:srgbClr val="333333"/>
                </a:solidFill>
                <a:latin typeface="CompatilFact"/>
              </a:rPr>
              <a:t> </a:t>
            </a:r>
            <a:r>
              <a:rPr lang="tr-TR" dirty="0" err="1">
                <a:solidFill>
                  <a:srgbClr val="333333"/>
                </a:solidFill>
                <a:latin typeface="CompatilFact"/>
              </a:rPr>
              <a:t>and</a:t>
            </a:r>
            <a:r>
              <a:rPr lang="tr-TR" dirty="0">
                <a:solidFill>
                  <a:srgbClr val="333333"/>
                </a:solidFill>
                <a:latin typeface="CompatilFact"/>
              </a:rPr>
              <a:t> </a:t>
            </a:r>
            <a:r>
              <a:rPr lang="tr-TR" dirty="0" err="1">
                <a:solidFill>
                  <a:srgbClr val="333333"/>
                </a:solidFill>
                <a:latin typeface="CompatilFact"/>
              </a:rPr>
              <a:t>red</a:t>
            </a:r>
            <a:r>
              <a:rPr lang="tr-TR" dirty="0">
                <a:solidFill>
                  <a:srgbClr val="333333"/>
                </a:solidFill>
                <a:latin typeface="CompatilFact"/>
              </a:rPr>
              <a:t>.</a:t>
            </a:r>
            <a:endParaRPr lang="tr-T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1970</Words>
  <Application>Microsoft Office PowerPoint</Application>
  <PresentationFormat>Ekran Gösterisi (16:9)</PresentationFormat>
  <Paragraphs>226</Paragraphs>
  <Slides>67</Slides>
  <Notes>58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67</vt:i4>
      </vt:variant>
    </vt:vector>
  </HeadingPairs>
  <TitlesOfParts>
    <vt:vector size="71" baseType="lpstr">
      <vt:lpstr>Arial</vt:lpstr>
      <vt:lpstr>Calibri</vt:lpstr>
      <vt:lpstr>CompatilFact</vt:lpstr>
      <vt:lpstr>Simple Light</vt:lpstr>
      <vt:lpstr>Hücre Kültürü Teknikleri</vt:lpstr>
      <vt:lpstr>Kontaminasyon Nedir?</vt:lpstr>
      <vt:lpstr>Kimyasal Kontaminasyon</vt:lpstr>
      <vt:lpstr>Biyolojik Kontaminasyon</vt:lpstr>
      <vt:lpstr>PowerPoint Sunusu</vt:lpstr>
      <vt:lpstr>Bakteri</vt:lpstr>
      <vt:lpstr>PowerPoint Sunusu</vt:lpstr>
      <vt:lpstr>Kültürde Bakteriyel Kontaminasyon</vt:lpstr>
      <vt:lpstr>Kültürde Bakteriyel Kontaminasyon</vt:lpstr>
      <vt:lpstr>Mayalar</vt:lpstr>
      <vt:lpstr>PowerPoint Sunusu</vt:lpstr>
      <vt:lpstr>Tomurcuklanma</vt:lpstr>
      <vt:lpstr>PowerPoint Sunusu</vt:lpstr>
      <vt:lpstr>Küfler</vt:lpstr>
      <vt:lpstr>Küfler</vt:lpstr>
      <vt:lpstr>Küfler</vt:lpstr>
      <vt:lpstr>Küf Kontaminasyonu</vt:lpstr>
      <vt:lpstr>Kontaminasyon Kontrolü</vt:lpstr>
      <vt:lpstr>Kontaminasyon Kontrolü (Mantar)</vt:lpstr>
      <vt:lpstr>Virüsler</vt:lpstr>
      <vt:lpstr>PowerPoint Sunusu</vt:lpstr>
      <vt:lpstr>Virüsler</vt:lpstr>
      <vt:lpstr>Mikoplazma</vt:lpstr>
      <vt:lpstr>PowerPoint Sunusu</vt:lpstr>
      <vt:lpstr>Mikoplazma</vt:lpstr>
      <vt:lpstr>Mikoplazma</vt:lpstr>
      <vt:lpstr>Mikoplazma</vt:lpstr>
      <vt:lpstr>PowerPoint Sunusu</vt:lpstr>
      <vt:lpstr>Çapraz Kontaminasyon</vt:lpstr>
      <vt:lpstr>Çapraz Kontaminasyon</vt:lpstr>
      <vt:lpstr>Antibiyotik Kullanımı</vt:lpstr>
      <vt:lpstr>PowerPoint Sunusu</vt:lpstr>
      <vt:lpstr>Mikroorganizma Nasıl Öldürülebilir?</vt:lpstr>
      <vt:lpstr>Sterilizasyonun Etkinliğini Etkileyen Faktörler</vt:lpstr>
      <vt:lpstr>Bazı Terimler</vt:lpstr>
      <vt:lpstr>Antiseptikler</vt:lpstr>
      <vt:lpstr>Sınıflandırma</vt:lpstr>
      <vt:lpstr>Kuru Isı Sterilizasyonu</vt:lpstr>
      <vt:lpstr>Isı Fırını(Pastör Fırın)</vt:lpstr>
      <vt:lpstr>Isı Fırını Kullanımı</vt:lpstr>
      <vt:lpstr>Önlemler</vt:lpstr>
      <vt:lpstr>Nemli Isı Sterilizasyonu </vt:lpstr>
      <vt:lpstr>PowerPoint Sunusu</vt:lpstr>
      <vt:lpstr>100 ºC’den Yüksek Sıcaklıklar </vt:lpstr>
      <vt:lpstr>Otoklav: yüksek basınç ve sıcaklık ile kapalı bölme</vt:lpstr>
      <vt:lpstr>Otoklavın Kullanımı</vt:lpstr>
      <vt:lpstr>Radyasyonlar </vt:lpstr>
      <vt:lpstr>İyonize Olmayan Radyasyon</vt:lpstr>
      <vt:lpstr>PowerPoint Sunusu</vt:lpstr>
      <vt:lpstr>Radyasyonlar  </vt:lpstr>
      <vt:lpstr>İyonize Radyasyonlar  </vt:lpstr>
      <vt:lpstr>Filtrasyon</vt:lpstr>
      <vt:lpstr>Filtrasyon Sterilizasyonu</vt:lpstr>
      <vt:lpstr>Çeşitli Filtre Tipleri</vt:lpstr>
      <vt:lpstr>Membran Filtrasyon</vt:lpstr>
      <vt:lpstr>PowerPoint Sunusu</vt:lpstr>
      <vt:lpstr>PowerPoint Sunusu</vt:lpstr>
      <vt:lpstr>Şırınga Filtreleri</vt:lpstr>
      <vt:lpstr>PowerPoint Sunusu</vt:lpstr>
      <vt:lpstr>Filtre İle Sterilizasyon:</vt:lpstr>
      <vt:lpstr>PowerPoint Sunusu</vt:lpstr>
      <vt:lpstr>Personel Hijyeni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Hücre Kültürü Teknikleri</dc:title>
  <dc:creator>Acer</dc:creator>
  <cp:lastModifiedBy>Emrah Şefik Abamor</cp:lastModifiedBy>
  <cp:revision>13</cp:revision>
  <dcterms:modified xsi:type="dcterms:W3CDTF">2020-06-07T21:16:17Z</dcterms:modified>
</cp:coreProperties>
</file>