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1" r:id="rId2"/>
  </p:sldMasterIdLst>
  <p:notesMasterIdLst>
    <p:notesMasterId r:id="rId36"/>
  </p:notesMasterIdLst>
  <p:sldIdLst>
    <p:sldId id="256" r:id="rId3"/>
    <p:sldId id="422" r:id="rId4"/>
    <p:sldId id="381" r:id="rId5"/>
    <p:sldId id="387" r:id="rId6"/>
    <p:sldId id="393" r:id="rId7"/>
    <p:sldId id="394" r:id="rId8"/>
    <p:sldId id="382" r:id="rId9"/>
    <p:sldId id="383" r:id="rId10"/>
    <p:sldId id="384" r:id="rId11"/>
    <p:sldId id="386" r:id="rId12"/>
    <p:sldId id="395" r:id="rId13"/>
    <p:sldId id="416" r:id="rId14"/>
    <p:sldId id="396" r:id="rId15"/>
    <p:sldId id="397" r:id="rId16"/>
    <p:sldId id="398" r:id="rId17"/>
    <p:sldId id="385" r:id="rId18"/>
    <p:sldId id="399" r:id="rId19"/>
    <p:sldId id="400" r:id="rId20"/>
    <p:sldId id="401" r:id="rId21"/>
    <p:sldId id="418" r:id="rId22"/>
    <p:sldId id="402" r:id="rId23"/>
    <p:sldId id="419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20" r:id="rId34"/>
    <p:sldId id="415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06E2-5CA6-4555-A941-300CF530D89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1863-BC86-4E1A-A1DD-E93515FFF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89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67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0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0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0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4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1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343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66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9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57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5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65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8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3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8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81C9-9B10-49A1-A98F-9310096EF312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13.11.2023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jpg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40.jp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08129"/>
            <a:ext cx="9144000" cy="2387600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tr-T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(HRT3350)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578947" y="492466"/>
            <a:ext cx="7319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Yıldız Teknik Üniversitesi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r-TR" sz="2000" dirty="0"/>
              <a:t>İnşaat Fakültesi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r-TR" sz="2000" dirty="0"/>
              <a:t>Harita Mühendisliği Bölümü</a:t>
            </a:r>
            <a:endParaRPr lang="en-US" sz="2000" dirty="0"/>
          </a:p>
        </p:txBody>
      </p:sp>
      <p:pic>
        <p:nvPicPr>
          <p:cNvPr id="1026" name="Picture 2" descr="http://www.hrm.yildiz.edu.tr/images/images/HRMLog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43" y="381000"/>
            <a:ext cx="1257300" cy="12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25463"/>
            <a:ext cx="1278011" cy="1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2734" r="2560" b="9499"/>
          <a:stretch/>
        </p:blipFill>
        <p:spPr>
          <a:xfrm>
            <a:off x="650867" y="1502994"/>
            <a:ext cx="7818976" cy="2745472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BİRİNCİ TEMEL ÖDEV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669496" y="3282824"/>
            <a:ext cx="632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Bilinen A noktasının koordinatları (Y</a:t>
            </a:r>
            <a:r>
              <a:rPr lang="tr-TR" baseline="-25000" dirty="0"/>
              <a:t>A</a:t>
            </a:r>
            <a:r>
              <a:rPr lang="tr-TR" dirty="0"/>
              <a:t>, X</a:t>
            </a:r>
            <a:r>
              <a:rPr lang="tr-TR" baseline="-25000" dirty="0"/>
              <a:t>A</a:t>
            </a:r>
            <a:r>
              <a:rPr lang="tr-TR" dirty="0"/>
              <a:t>   veya  A(Y,X) biçiminde gösterilir.) ile, bu noktadan diğer B noktasına olan (AB) açıklık açısı ile AB uzunluğu veriliyor. B noktasının koordinatları isteniyor.</a:t>
            </a:r>
          </a:p>
        </p:txBody>
      </p:sp>
      <p:graphicFrame>
        <p:nvGraphicFramePr>
          <p:cNvPr id="19" name="Nesne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12354"/>
              </p:ext>
            </p:extLst>
          </p:nvPr>
        </p:nvGraphicFramePr>
        <p:xfrm>
          <a:off x="615977" y="4384039"/>
          <a:ext cx="3725278" cy="158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6" name="Denklem" r:id="rId4" imgW="1905000" imgH="812800" progId="Equation.3">
                  <p:embed/>
                </p:oleObj>
              </mc:Choice>
              <mc:Fallback>
                <p:oleObj name="Denklem" r:id="rId4" imgW="1905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77" y="4384039"/>
                        <a:ext cx="3725278" cy="1583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Nesne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644853"/>
              </p:ext>
            </p:extLst>
          </p:nvPr>
        </p:nvGraphicFramePr>
        <p:xfrm>
          <a:off x="5036707" y="4480268"/>
          <a:ext cx="6142643" cy="13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7" name="Denklem" r:id="rId6" imgW="2019300" imgH="457200" progId="Equation.3">
                  <p:embed/>
                </p:oleObj>
              </mc:Choice>
              <mc:Fallback>
                <p:oleObj name="Denklem" r:id="rId6" imgW="2019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707" y="4480268"/>
                        <a:ext cx="6142643" cy="13907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Unvan 1">
            <a:extLst>
              <a:ext uri="{FF2B5EF4-FFF2-40B4-BE49-F238E27FC236}">
                <a16:creationId xmlns="" xmlns:a16="http://schemas.microsoft.com/office/drawing/2014/main" id="{6EC3DD6B-56C0-4DF8-BF1A-F6A2CC8E793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82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241550" y="92804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BİRİNCİ TEMEL ÖDEV – ÖRNEK-1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5"/>
          <a:stretch/>
        </p:blipFill>
        <p:spPr>
          <a:xfrm>
            <a:off x="1285141" y="1525738"/>
            <a:ext cx="6082813" cy="1994667"/>
          </a:xfrm>
          <a:prstGeom prst="rect">
            <a:avLst/>
          </a:prstGeom>
        </p:spPr>
      </p:pic>
      <p:sp>
        <p:nvSpPr>
          <p:cNvPr id="18" name="Unvan 1">
            <a:extLst>
              <a:ext uri="{FF2B5EF4-FFF2-40B4-BE49-F238E27FC236}">
                <a16:creationId xmlns="" xmlns:a16="http://schemas.microsoft.com/office/drawing/2014/main" id="{581DFB1A-0772-4921-9FAD-F1141AC22AA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8A469F4-4B93-45F7-9FC8-7A53D2E1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132" y="1691797"/>
            <a:ext cx="4460630" cy="10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4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5CE4C30-27AB-4634-B6FA-39032122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39" y="1580447"/>
            <a:ext cx="6133108" cy="406638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07208CC-FA90-4D2B-AE7E-367AF0328500}"/>
              </a:ext>
            </a:extLst>
          </p:cNvPr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nvan 1">
            <a:extLst>
              <a:ext uri="{FF2B5EF4-FFF2-40B4-BE49-F238E27FC236}">
                <a16:creationId xmlns="" xmlns:a16="http://schemas.microsoft.com/office/drawing/2014/main" id="{C6774826-24CC-464A-B18C-8E94EB16C635}"/>
              </a:ext>
            </a:extLst>
          </p:cNvPr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FC402AE5-CC0D-45C9-A31D-7833AB5A15CE}"/>
              </a:ext>
            </a:extLst>
          </p:cNvPr>
          <p:cNvSpPr txBox="1"/>
          <p:nvPr/>
        </p:nvSpPr>
        <p:spPr>
          <a:xfrm>
            <a:off x="2241550" y="92804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BİRİNCİ TEMEL ÖDEV – ÖRNEK-1</a:t>
            </a:r>
          </a:p>
        </p:txBody>
      </p:sp>
      <p:sp>
        <p:nvSpPr>
          <p:cNvPr id="8" name="Unvan 1">
            <a:extLst>
              <a:ext uri="{FF2B5EF4-FFF2-40B4-BE49-F238E27FC236}">
                <a16:creationId xmlns="" xmlns:a16="http://schemas.microsoft.com/office/drawing/2014/main" id="{5A81E1F7-DA54-4631-96DC-ECBA76074DF1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642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1498257"/>
            <a:ext cx="4152900" cy="16129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2734" r="51063" b="9499"/>
          <a:stretch/>
        </p:blipFill>
        <p:spPr>
          <a:xfrm>
            <a:off x="576708" y="955662"/>
            <a:ext cx="3895330" cy="2822463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469136" y="2900854"/>
            <a:ext cx="671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İki noktanın (A ve B) koordinatları veriliyor. Bu iki noktayı birleştiren doğrunun (AB) = </a:t>
            </a:r>
            <a:r>
              <a:rPr lang="tr-TR" dirty="0">
                <a:sym typeface="Symbol" panose="05050102010706020507" pitchFamily="18" charset="2"/>
              </a:rPr>
              <a:t></a:t>
            </a:r>
            <a:r>
              <a:rPr lang="tr-TR" dirty="0"/>
              <a:t> açıklık açısı ile, bu iki nokta arasındaki AB = S uzunluğu isteniyor.</a:t>
            </a:r>
          </a:p>
        </p:txBody>
      </p:sp>
      <p:graphicFrame>
        <p:nvGraphicFramePr>
          <p:cNvPr id="19" name="Nesne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430259"/>
              </p:ext>
            </p:extLst>
          </p:nvPr>
        </p:nvGraphicFramePr>
        <p:xfrm>
          <a:off x="930104" y="4221067"/>
          <a:ext cx="9766980" cy="157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0" name="Denklem" r:id="rId5" imgW="4267080" imgH="685800" progId="Equation.3">
                  <p:embed/>
                </p:oleObj>
              </mc:Choice>
              <mc:Fallback>
                <p:oleObj name="Denklem" r:id="rId5" imgW="4267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04" y="4221067"/>
                        <a:ext cx="9766980" cy="1575926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İKİNCİ TEMEL ÖDEV</a:t>
            </a: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4A00C7BD-82CC-43D5-BB82-313765A2E82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380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1067935" y="294689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567516" y="95101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İKİNCİ TEMEL ÖDEV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813935" y="1378970"/>
            <a:ext cx="894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(AB) açıklık açısının kaçıncı bölgede olduğu </a:t>
            </a:r>
            <a:r>
              <a:rPr lang="tr-TR" dirty="0">
                <a:sym typeface="Symbol" panose="05050102010706020507" pitchFamily="18" charset="2"/>
              </a:rPr>
              <a:t></a:t>
            </a:r>
            <a:r>
              <a:rPr lang="tr-TR" dirty="0"/>
              <a:t>Y ve </a:t>
            </a:r>
            <a:r>
              <a:rPr lang="tr-TR" dirty="0">
                <a:sym typeface="Symbol" panose="05050102010706020507" pitchFamily="18" charset="2"/>
              </a:rPr>
              <a:t></a:t>
            </a:r>
            <a:r>
              <a:rPr lang="tr-TR" dirty="0"/>
              <a:t>X ifadelerinin işaretlerine bağlı olarak belirlenir.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2603546" y="2186172"/>
            <a:ext cx="727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formülüne göre hesap makinesinin verdiği değeri </a:t>
            </a:r>
            <a:r>
              <a:rPr lang="tr-TR" b="1" dirty="0">
                <a:sym typeface="Symbol" panose="05050102010706020507" pitchFamily="18" charset="2"/>
              </a:rPr>
              <a:t></a:t>
            </a:r>
            <a:r>
              <a:rPr lang="tr-TR" dirty="0"/>
              <a:t> ile gösterirsek, </a:t>
            </a:r>
            <a:r>
              <a:rPr lang="tr-TR" b="1" i="1" dirty="0"/>
              <a:t>(AB) açıklık açısının kaçıncı bölgede olduğu şu şekilde belirlenir:</a:t>
            </a:r>
            <a:endParaRPr lang="tr-TR" dirty="0"/>
          </a:p>
        </p:txBody>
      </p:sp>
      <p:grpSp>
        <p:nvGrpSpPr>
          <p:cNvPr id="18" name="Grup 17"/>
          <p:cNvGrpSpPr/>
          <p:nvPr/>
        </p:nvGrpSpPr>
        <p:grpSpPr>
          <a:xfrm>
            <a:off x="813935" y="2199231"/>
            <a:ext cx="1607045" cy="625316"/>
            <a:chOff x="1373802" y="4115081"/>
            <a:chExt cx="1607045" cy="625316"/>
          </a:xfrm>
        </p:grpSpPr>
        <p:sp>
          <p:nvSpPr>
            <p:cNvPr id="19" name="Metin kutusu 18"/>
            <p:cNvSpPr txBox="1"/>
            <p:nvPr/>
          </p:nvSpPr>
          <p:spPr>
            <a:xfrm>
              <a:off x="1373802" y="4241048"/>
              <a:ext cx="1385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(AB) =</a:t>
              </a:r>
              <a:r>
                <a:rPr lang="tr-TR" dirty="0" err="1"/>
                <a:t>atn</a:t>
              </a:r>
              <a:endParaRPr lang="tr-TR" dirty="0"/>
            </a:p>
          </p:txBody>
        </p:sp>
        <p:graphicFrame>
          <p:nvGraphicFramePr>
            <p:cNvPr id="20" name="Nesne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7288529"/>
                </p:ext>
              </p:extLst>
            </p:nvPr>
          </p:nvGraphicFramePr>
          <p:xfrm>
            <a:off x="2538550" y="4115081"/>
            <a:ext cx="442297" cy="625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2" name="Denklem" r:id="rId3" imgW="279279" imgH="393529" progId="Equation.3">
                    <p:embed/>
                  </p:oleObj>
                </mc:Choice>
                <mc:Fallback>
                  <p:oleObj name="Denklem" r:id="rId3" imgW="27927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550" y="4115081"/>
                          <a:ext cx="442297" cy="6253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up 20"/>
          <p:cNvGrpSpPr/>
          <p:nvPr/>
        </p:nvGrpSpPr>
        <p:grpSpPr>
          <a:xfrm>
            <a:off x="707770" y="3113556"/>
            <a:ext cx="9445625" cy="557213"/>
            <a:chOff x="549275" y="3136900"/>
            <a:chExt cx="9445625" cy="557213"/>
          </a:xfrm>
        </p:grpSpPr>
        <p:graphicFrame>
          <p:nvGraphicFramePr>
            <p:cNvPr id="22" name="Nesne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4683124"/>
                </p:ext>
              </p:extLst>
            </p:nvPr>
          </p:nvGraphicFramePr>
          <p:xfrm>
            <a:off x="549275" y="3136900"/>
            <a:ext cx="769938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3" name="Denklem" r:id="rId5" imgW="545760" imgH="393480" progId="Equation.3">
                    <p:embed/>
                  </p:oleObj>
                </mc:Choice>
                <mc:Fallback>
                  <p:oleObj name="Denklem" r:id="rId5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75" y="3136900"/>
                          <a:ext cx="769938" cy="557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Metin kutusu 22"/>
            <p:cNvSpPr txBox="1"/>
            <p:nvPr/>
          </p:nvSpPr>
          <p:spPr>
            <a:xfrm>
              <a:off x="1609864" y="3225800"/>
              <a:ext cx="8385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pozitif çıkar ve açıklık açısı </a:t>
              </a:r>
              <a:r>
                <a:rPr lang="tr-TR" b="1" dirty="0"/>
                <a:t>I. bölgededir.</a:t>
              </a:r>
              <a:r>
                <a:rPr lang="tr-TR" dirty="0"/>
                <a:t> Bu durumda 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olur.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707770" y="3797750"/>
            <a:ext cx="9864724" cy="557213"/>
            <a:chOff x="549275" y="3822213"/>
            <a:chExt cx="9864724" cy="557213"/>
          </a:xfrm>
        </p:grpSpPr>
        <p:graphicFrame>
          <p:nvGraphicFramePr>
            <p:cNvPr id="25" name="Nesne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292391"/>
                </p:ext>
              </p:extLst>
            </p:nvPr>
          </p:nvGraphicFramePr>
          <p:xfrm>
            <a:off x="549275" y="3822213"/>
            <a:ext cx="769938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4" name="Denklem" r:id="rId7" imgW="545760" imgH="393480" progId="Equation.3">
                    <p:embed/>
                  </p:oleObj>
                </mc:Choice>
                <mc:Fallback>
                  <p:oleObj name="Denklem" r:id="rId7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75" y="3822213"/>
                          <a:ext cx="769938" cy="557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Metin kutusu 25"/>
            <p:cNvSpPr txBox="1"/>
            <p:nvPr/>
          </p:nvSpPr>
          <p:spPr>
            <a:xfrm>
              <a:off x="1612046" y="3874045"/>
              <a:ext cx="8801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negatif çıkar ve açıklık açısı </a:t>
              </a:r>
              <a:r>
                <a:rPr lang="tr-TR" b="1" dirty="0"/>
                <a:t>II. bölgededir.  </a:t>
              </a:r>
              <a:r>
                <a:rPr lang="tr-TR" dirty="0"/>
                <a:t>Bu durumda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+ 200</a:t>
              </a:r>
              <a:r>
                <a:rPr lang="tr-TR" baseline="30000" dirty="0"/>
                <a:t>g</a:t>
              </a:r>
              <a:r>
                <a:rPr lang="tr-TR" dirty="0"/>
                <a:t>  olur.</a:t>
              </a: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707770" y="4544679"/>
            <a:ext cx="9857579" cy="557213"/>
            <a:chOff x="556419" y="4507526"/>
            <a:chExt cx="9857579" cy="557213"/>
          </a:xfrm>
        </p:grpSpPr>
        <p:graphicFrame>
          <p:nvGraphicFramePr>
            <p:cNvPr id="28" name="Nesne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224124"/>
                </p:ext>
              </p:extLst>
            </p:nvPr>
          </p:nvGraphicFramePr>
          <p:xfrm>
            <a:off x="556419" y="4507526"/>
            <a:ext cx="769938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5" name="Denklem" r:id="rId9" imgW="545760" imgH="393480" progId="Equation.3">
                    <p:embed/>
                  </p:oleObj>
                </mc:Choice>
                <mc:Fallback>
                  <p:oleObj name="Denklem" r:id="rId9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419" y="4507526"/>
                          <a:ext cx="769938" cy="557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Metin kutusu 28"/>
            <p:cNvSpPr txBox="1"/>
            <p:nvPr/>
          </p:nvSpPr>
          <p:spPr>
            <a:xfrm>
              <a:off x="1609863" y="4609857"/>
              <a:ext cx="8804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pozitif çıkar ve  açıklık açısı </a:t>
              </a:r>
              <a:r>
                <a:rPr lang="tr-TR" b="1" dirty="0"/>
                <a:t>III. bölgededir.</a:t>
              </a:r>
              <a:r>
                <a:rPr lang="tr-TR" dirty="0"/>
                <a:t> Bu durumda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+ 200</a:t>
              </a:r>
              <a:r>
                <a:rPr lang="tr-TR" baseline="30000" dirty="0"/>
                <a:t>g</a:t>
              </a:r>
              <a:r>
                <a:rPr lang="tr-TR" dirty="0"/>
                <a:t>  olur.</a:t>
              </a:r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709357" y="5382474"/>
            <a:ext cx="9986447" cy="557213"/>
            <a:chOff x="532429" y="5192839"/>
            <a:chExt cx="9986447" cy="557213"/>
          </a:xfrm>
        </p:grpSpPr>
        <p:graphicFrame>
          <p:nvGraphicFramePr>
            <p:cNvPr id="31" name="Nesne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828713"/>
                </p:ext>
              </p:extLst>
            </p:nvPr>
          </p:nvGraphicFramePr>
          <p:xfrm>
            <a:off x="532429" y="5192839"/>
            <a:ext cx="769938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6" name="Denklem" r:id="rId11" imgW="545760" imgH="393480" progId="Equation.3">
                    <p:embed/>
                  </p:oleObj>
                </mc:Choice>
                <mc:Fallback>
                  <p:oleObj name="Denklem" r:id="rId11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29" y="5192839"/>
                          <a:ext cx="769938" cy="557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Metin kutusu 31"/>
            <p:cNvSpPr txBox="1"/>
            <p:nvPr/>
          </p:nvSpPr>
          <p:spPr>
            <a:xfrm>
              <a:off x="1609864" y="5263089"/>
              <a:ext cx="890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negatif çıkar ve açıklık açısı </a:t>
              </a:r>
              <a:r>
                <a:rPr lang="tr-TR" b="1" dirty="0"/>
                <a:t>IV. bölgededir. </a:t>
              </a:r>
              <a:r>
                <a:rPr lang="tr-TR" dirty="0"/>
                <a:t>Bu durumda 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+ 400</a:t>
              </a:r>
              <a:r>
                <a:rPr lang="tr-TR" baseline="30000" dirty="0"/>
                <a:t>g</a:t>
              </a:r>
              <a:r>
                <a:rPr lang="tr-TR" dirty="0"/>
                <a:t> olur.</a:t>
              </a:r>
            </a:p>
          </p:txBody>
        </p:sp>
      </p:grpSp>
      <p:sp>
        <p:nvSpPr>
          <p:cNvPr id="33" name="Unvan 1">
            <a:extLst>
              <a:ext uri="{FF2B5EF4-FFF2-40B4-BE49-F238E27FC236}">
                <a16:creationId xmlns="" xmlns:a16="http://schemas.microsoft.com/office/drawing/2014/main" id="{ECB18665-BE2F-4E03-AB99-A7AF2356BB0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944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İKİNCİ TEMEL ÖDEV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10" y="690939"/>
            <a:ext cx="2651754" cy="5001407"/>
          </a:xfrm>
          <a:prstGeom prst="rect">
            <a:avLst/>
          </a:prstGeom>
        </p:spPr>
      </p:pic>
      <p:grpSp>
        <p:nvGrpSpPr>
          <p:cNvPr id="17" name="Grup 16"/>
          <p:cNvGrpSpPr/>
          <p:nvPr/>
        </p:nvGrpSpPr>
        <p:grpSpPr>
          <a:xfrm>
            <a:off x="560869" y="1984345"/>
            <a:ext cx="8385036" cy="1640020"/>
            <a:chOff x="835507" y="3687342"/>
            <a:chExt cx="8385036" cy="1640020"/>
          </a:xfrm>
        </p:grpSpPr>
        <p:graphicFrame>
          <p:nvGraphicFramePr>
            <p:cNvPr id="18" name="Nesne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151586"/>
                </p:ext>
              </p:extLst>
            </p:nvPr>
          </p:nvGraphicFramePr>
          <p:xfrm>
            <a:off x="4497701" y="3687342"/>
            <a:ext cx="1538019" cy="1113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84" name="Denklem" r:id="rId4" imgW="545760" imgH="393480" progId="Equation.3">
                    <p:embed/>
                  </p:oleObj>
                </mc:Choice>
                <mc:Fallback>
                  <p:oleObj name="Denklem" r:id="rId4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7701" y="3687342"/>
                          <a:ext cx="1538019" cy="1113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Metin kutusu 18"/>
            <p:cNvSpPr txBox="1"/>
            <p:nvPr/>
          </p:nvSpPr>
          <p:spPr>
            <a:xfrm>
              <a:off x="835507" y="4958030"/>
              <a:ext cx="8385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pozitif çıkar ve açıklık açısı I. bölgededir. Bu durumda 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olur.</a:t>
              </a:r>
            </a:p>
          </p:txBody>
        </p:sp>
      </p:grp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E0AB13AB-AAF0-48F2-916F-0BA42850267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406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İKİNCİ TEMEL ÖDEV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03" y="366309"/>
            <a:ext cx="3517556" cy="5878021"/>
          </a:xfrm>
          <a:prstGeom prst="rect">
            <a:avLst/>
          </a:prstGeom>
        </p:spPr>
      </p:pic>
      <p:grpSp>
        <p:nvGrpSpPr>
          <p:cNvPr id="17" name="Grup 16"/>
          <p:cNvGrpSpPr/>
          <p:nvPr/>
        </p:nvGrpSpPr>
        <p:grpSpPr>
          <a:xfrm>
            <a:off x="337425" y="1643674"/>
            <a:ext cx="8801953" cy="1719093"/>
            <a:chOff x="680486" y="3974538"/>
            <a:chExt cx="8801953" cy="1719093"/>
          </a:xfrm>
        </p:grpSpPr>
        <p:graphicFrame>
          <p:nvGraphicFramePr>
            <p:cNvPr id="18" name="Nesne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109921"/>
                </p:ext>
              </p:extLst>
            </p:nvPr>
          </p:nvGraphicFramePr>
          <p:xfrm>
            <a:off x="4600321" y="3974538"/>
            <a:ext cx="1597873" cy="1156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5" name="Denklem" r:id="rId4" imgW="545760" imgH="393480" progId="Equation.3">
                    <p:embed/>
                  </p:oleObj>
                </mc:Choice>
                <mc:Fallback>
                  <p:oleObj name="Denklem" r:id="rId4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0321" y="3974538"/>
                          <a:ext cx="1597873" cy="11563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Metin kutusu 18"/>
            <p:cNvSpPr txBox="1"/>
            <p:nvPr/>
          </p:nvSpPr>
          <p:spPr>
            <a:xfrm>
              <a:off x="680486" y="5324299"/>
              <a:ext cx="8801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negatif çıkar ve açıklık açısı II. bölgededir.  Bu durumda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+ 200</a:t>
              </a:r>
              <a:r>
                <a:rPr lang="tr-TR" baseline="30000" dirty="0"/>
                <a:t>g</a:t>
              </a:r>
              <a:r>
                <a:rPr lang="tr-TR" dirty="0"/>
                <a:t>  olur.</a:t>
              </a:r>
            </a:p>
          </p:txBody>
        </p:sp>
      </p:grpSp>
      <p:sp>
        <p:nvSpPr>
          <p:cNvPr id="21" name="Unvan 1">
            <a:extLst>
              <a:ext uri="{FF2B5EF4-FFF2-40B4-BE49-F238E27FC236}">
                <a16:creationId xmlns="" xmlns:a16="http://schemas.microsoft.com/office/drawing/2014/main" id="{8CE6C96A-3EAA-4489-B2F3-3EDD73C4B34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361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İKİNCİ TEMEL ÖDEV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332354" y="1726613"/>
            <a:ext cx="8804135" cy="1717103"/>
            <a:chOff x="761366" y="4966240"/>
            <a:chExt cx="8804135" cy="1717103"/>
          </a:xfrm>
        </p:grpSpPr>
        <p:graphicFrame>
          <p:nvGraphicFramePr>
            <p:cNvPr id="17" name="Nesne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778184"/>
                </p:ext>
              </p:extLst>
            </p:nvPr>
          </p:nvGraphicFramePr>
          <p:xfrm>
            <a:off x="4763902" y="4966240"/>
            <a:ext cx="1335853" cy="966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26" name="Denklem" r:id="rId3" imgW="545760" imgH="393480" progId="Equation.3">
                    <p:embed/>
                  </p:oleObj>
                </mc:Choice>
                <mc:Fallback>
                  <p:oleObj name="Denklem" r:id="rId3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902" y="4966240"/>
                          <a:ext cx="1335853" cy="9667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Metin kutusu 17"/>
            <p:cNvSpPr txBox="1"/>
            <p:nvPr/>
          </p:nvSpPr>
          <p:spPr>
            <a:xfrm>
              <a:off x="761366" y="6314011"/>
              <a:ext cx="8804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pozitif çıkar ve  açıklık açısı III. bölgededir. Bu durumda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+ 200</a:t>
              </a:r>
              <a:r>
                <a:rPr lang="tr-TR" baseline="30000" dirty="0"/>
                <a:t>g</a:t>
              </a:r>
              <a:r>
                <a:rPr lang="tr-TR" dirty="0"/>
                <a:t>  olur.</a:t>
              </a:r>
            </a:p>
          </p:txBody>
        </p:sp>
      </p:grpSp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3" y="330351"/>
            <a:ext cx="2941378" cy="5858347"/>
          </a:xfrm>
          <a:prstGeom prst="rect">
            <a:avLst/>
          </a:prstGeom>
        </p:spPr>
      </p:pic>
      <p:sp>
        <p:nvSpPr>
          <p:cNvPr id="20" name="Unvan 1">
            <a:extLst>
              <a:ext uri="{FF2B5EF4-FFF2-40B4-BE49-F238E27FC236}">
                <a16:creationId xmlns="" xmlns:a16="http://schemas.microsoft.com/office/drawing/2014/main" id="{23BE7217-DC8E-46A2-AD4A-C2CA902C70E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8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İKİNCİ TEMEL ÖDEV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90" y="327606"/>
            <a:ext cx="3138018" cy="5844858"/>
          </a:xfrm>
          <a:prstGeom prst="rect">
            <a:avLst/>
          </a:prstGeom>
        </p:spPr>
      </p:pic>
      <p:grpSp>
        <p:nvGrpSpPr>
          <p:cNvPr id="16" name="Grup 15"/>
          <p:cNvGrpSpPr/>
          <p:nvPr/>
        </p:nvGrpSpPr>
        <p:grpSpPr>
          <a:xfrm>
            <a:off x="816435" y="1555977"/>
            <a:ext cx="8909012" cy="1692244"/>
            <a:chOff x="1285891" y="5392811"/>
            <a:chExt cx="8909012" cy="1692244"/>
          </a:xfrm>
        </p:grpSpPr>
        <p:graphicFrame>
          <p:nvGraphicFramePr>
            <p:cNvPr id="17" name="Nesne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434239"/>
                </p:ext>
              </p:extLst>
            </p:nvPr>
          </p:nvGraphicFramePr>
          <p:xfrm>
            <a:off x="4880890" y="5392811"/>
            <a:ext cx="1441623" cy="1043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48" name="Denklem" r:id="rId4" imgW="545760" imgH="393480" progId="Equation.3">
                    <p:embed/>
                  </p:oleObj>
                </mc:Choice>
                <mc:Fallback>
                  <p:oleObj name="Denklem" r:id="rId4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0890" y="5392811"/>
                          <a:ext cx="1441623" cy="10433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Metin kutusu 17"/>
            <p:cNvSpPr txBox="1"/>
            <p:nvPr/>
          </p:nvSpPr>
          <p:spPr>
            <a:xfrm>
              <a:off x="1285891" y="6715723"/>
              <a:ext cx="890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ise,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negatif çıkar ve açıklık açısı IV. bölgededir. Bu durumda  (AB) = </a:t>
              </a:r>
              <a:r>
                <a:rPr lang="tr-TR" dirty="0">
                  <a:sym typeface="Symbol" panose="05050102010706020507" pitchFamily="18" charset="2"/>
                </a:rPr>
                <a:t></a:t>
              </a:r>
              <a:r>
                <a:rPr lang="tr-TR" dirty="0"/>
                <a:t> + 400</a:t>
              </a:r>
              <a:r>
                <a:rPr lang="tr-TR" baseline="30000" dirty="0"/>
                <a:t>g</a:t>
              </a:r>
              <a:r>
                <a:rPr lang="tr-TR" dirty="0"/>
                <a:t> olur.</a:t>
              </a:r>
            </a:p>
          </p:txBody>
        </p:sp>
      </p:grp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82DBF039-074F-4BBF-B3AC-BCDB8CBD76F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153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İKİNCİ TEMEL ÖDEV – ÖRNEK-2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14155" b="58579"/>
          <a:stretch/>
        </p:blipFill>
        <p:spPr>
          <a:xfrm>
            <a:off x="640303" y="1260215"/>
            <a:ext cx="5715001" cy="1415073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9E1B68B0-9BF2-4D9C-A9A7-D6B0A707508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FC6F4C16-5E44-441F-BED9-D206D066E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8930" r="13970" b="17460"/>
          <a:stretch/>
        </p:blipFill>
        <p:spPr>
          <a:xfrm>
            <a:off x="7588325" y="2196503"/>
            <a:ext cx="3963372" cy="9575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D21313D-AF87-49E2-8354-D3292F7B6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3588" r="66010" b="5395"/>
          <a:stretch/>
        </p:blipFill>
        <p:spPr>
          <a:xfrm>
            <a:off x="7602648" y="807166"/>
            <a:ext cx="2433002" cy="11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1786535" y="1198985"/>
          <a:ext cx="8483601" cy="952294"/>
        </p:xfrm>
        <a:graphic>
          <a:graphicData uri="http://schemas.openxmlformats.org/drawingml/2006/table">
            <a:tbl>
              <a:tblPr/>
              <a:tblGrid>
                <a:gridCol w="2717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8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Ders Adı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85005" marR="62773" marT="39233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Kodu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Yerel Kredi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ECTS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Ders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Uygulama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Laboratuvar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4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dirty="0">
                          <a:effectLst/>
                          <a:latin typeface="inherit"/>
                        </a:rPr>
                        <a:t>Topografya</a:t>
                      </a:r>
                      <a:endParaRPr lang="tr-TR" sz="1200" b="0" dirty="0">
                        <a:effectLst/>
                        <a:latin typeface="inherit"/>
                      </a:endParaRP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>
                          <a:effectLst/>
                          <a:latin typeface="inherit"/>
                        </a:rPr>
                        <a:t>HRT3350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1786534" y="2748046"/>
          <a:ext cx="8483601" cy="125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5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9036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Dersin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Amacı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Bu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dersin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amacı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temel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ölçme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teknikleri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büyük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ölçekli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harita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üretiminde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kullanılan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matematiksel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tanımların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verilmesidir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786533" y="4467397"/>
            <a:ext cx="8483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/>
              <a:t> Dr. Öğr. Üyesi Nihat ERSOY</a:t>
            </a:r>
          </a:p>
          <a:p>
            <a:pPr algn="ctr"/>
            <a:endParaRPr lang="tr-TR"/>
          </a:p>
          <a:p>
            <a:pPr algn="ctr"/>
            <a:r>
              <a:rPr lang="en-US" b="1">
                <a:solidFill>
                  <a:srgbClr val="5994C9"/>
                </a:solidFill>
              </a:rPr>
              <a:t>http://www.</a:t>
            </a:r>
            <a:r>
              <a:rPr lang="tr-TR" b="1">
                <a:solidFill>
                  <a:srgbClr val="5994C9"/>
                </a:solidFill>
              </a:rPr>
              <a:t>avesis</a:t>
            </a:r>
            <a:r>
              <a:rPr lang="en-US" b="1">
                <a:solidFill>
                  <a:srgbClr val="5994C9"/>
                </a:solidFill>
              </a:rPr>
              <a:t>.yildiz.edu.tr/</a:t>
            </a:r>
            <a:r>
              <a:rPr lang="tr-TR" b="1">
                <a:solidFill>
                  <a:srgbClr val="5994C9"/>
                </a:solidFill>
              </a:rPr>
              <a:t>ersoy</a:t>
            </a:r>
          </a:p>
          <a:p>
            <a:pPr algn="ctr"/>
            <a:r>
              <a:rPr lang="tr-TR" b="1">
                <a:solidFill>
                  <a:srgbClr val="5994C9"/>
                </a:solidFill>
              </a:rPr>
              <a:t>ersoy@yildiz.edu.tr </a:t>
            </a:r>
            <a:endParaRPr lang="en-US" b="1" dirty="0">
              <a:solidFill>
                <a:srgbClr val="5994C9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638002" y="101600"/>
            <a:ext cx="553998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DERSİN AMACI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94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İKİNCİ TEMEL ÖDEV – ÖRNEK-2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97" y="1758950"/>
            <a:ext cx="7721600" cy="3416300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9E1B68B0-9BF2-4D9C-A9A7-D6B0A707508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62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İKİNCİ TEMEL ÖDEV – ÖRNEK-3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16179" b="66613"/>
          <a:stretch/>
        </p:blipFill>
        <p:spPr>
          <a:xfrm>
            <a:off x="1248508" y="1465528"/>
            <a:ext cx="5838092" cy="915865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8036A182-91AA-4F1A-A404-14D68871E56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6A8357A7-4139-4951-897C-521E307D6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t="8930" r="13970" b="17460"/>
          <a:stretch/>
        </p:blipFill>
        <p:spPr>
          <a:xfrm>
            <a:off x="7588325" y="2196503"/>
            <a:ext cx="3963372" cy="9575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3F188738-4937-4C26-B331-C37275E21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3588" r="66010" b="5395"/>
          <a:stretch/>
        </p:blipFill>
        <p:spPr>
          <a:xfrm>
            <a:off x="7602647" y="807166"/>
            <a:ext cx="2478723" cy="11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0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İKİNCİ TEMEL ÖDEV – ÖRNEK-3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7" y="1695450"/>
            <a:ext cx="7823200" cy="2743200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8036A182-91AA-4F1A-A404-14D68871E56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47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İKİNCİ TEMEL ÖDEV – ÖRNEK-4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758950"/>
            <a:ext cx="8013700" cy="3263900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4AF48C6F-DA10-4DE7-94BB-EC0C08BD69BE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157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İKİNCİ TEMEL ÖDEV – ÖRNEK-5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97" y="1689100"/>
            <a:ext cx="7899400" cy="3225800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582F21BC-00B3-4EBF-98EE-E10F4674449F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517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ÜÇÜNCÜ TEMEL ÖDEV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83" y="1356005"/>
            <a:ext cx="8596391" cy="4723819"/>
          </a:xfrm>
          <a:prstGeom prst="rect">
            <a:avLst/>
          </a:prstGeom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5A9CD7A8-7865-426B-B718-C3ECB36B9DC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907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ÜÇÜNCÜ TEMEL ÖDEV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2" t="17588" b="20031"/>
          <a:stretch/>
        </p:blipFill>
        <p:spPr>
          <a:xfrm>
            <a:off x="2198696" y="1356004"/>
            <a:ext cx="5446017" cy="2979433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1828800" y="4335437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[(AB) + </a:t>
            </a:r>
            <a:r>
              <a:rPr lang="tr-TR" sz="2000" dirty="0">
                <a:sym typeface="Symbol" panose="05050102010706020507" pitchFamily="18" charset="2"/>
              </a:rPr>
              <a:t></a:t>
            </a:r>
            <a:r>
              <a:rPr lang="tr-TR" sz="2000" dirty="0"/>
              <a:t>] &lt; 200</a:t>
            </a:r>
            <a:r>
              <a:rPr lang="tr-TR" sz="2000" baseline="30000" dirty="0"/>
              <a:t>g</a:t>
            </a:r>
            <a:r>
              <a:rPr lang="tr-TR" sz="2000" dirty="0"/>
              <a:t>  ise  [(AB) + </a:t>
            </a:r>
            <a:r>
              <a:rPr lang="tr-TR" sz="2000" dirty="0">
                <a:sym typeface="Symbol" panose="05050102010706020507" pitchFamily="18" charset="2"/>
              </a:rPr>
              <a:t></a:t>
            </a:r>
            <a:r>
              <a:rPr lang="tr-TR" sz="2000" dirty="0"/>
              <a:t>]   değerine  200</a:t>
            </a:r>
            <a:r>
              <a:rPr lang="tr-TR" sz="2000" baseline="30000" dirty="0"/>
              <a:t>g</a:t>
            </a:r>
            <a:r>
              <a:rPr lang="tr-TR" sz="2000" dirty="0"/>
              <a:t>  eklenir.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200</a:t>
            </a:r>
            <a:r>
              <a:rPr lang="tr-TR" sz="2000" baseline="30000" dirty="0"/>
              <a:t>g</a:t>
            </a:r>
            <a:r>
              <a:rPr lang="tr-TR" sz="2000" dirty="0"/>
              <a:t> &lt; [(AB) + </a:t>
            </a:r>
            <a:r>
              <a:rPr lang="tr-TR" sz="2000" dirty="0">
                <a:sym typeface="Symbol" panose="05050102010706020507" pitchFamily="18" charset="2"/>
              </a:rPr>
              <a:t></a:t>
            </a:r>
            <a:r>
              <a:rPr lang="tr-TR" sz="2000" dirty="0"/>
              <a:t>] &lt; 600</a:t>
            </a:r>
            <a:r>
              <a:rPr lang="tr-TR" sz="2000" baseline="30000" dirty="0"/>
              <a:t>g</a:t>
            </a:r>
            <a:r>
              <a:rPr lang="tr-TR" sz="2000" dirty="0"/>
              <a:t>  ise  [(AB) + </a:t>
            </a:r>
            <a:r>
              <a:rPr lang="tr-TR" sz="2000" dirty="0">
                <a:sym typeface="Symbol" panose="05050102010706020507" pitchFamily="18" charset="2"/>
              </a:rPr>
              <a:t></a:t>
            </a:r>
            <a:r>
              <a:rPr lang="tr-TR" sz="2000" dirty="0"/>
              <a:t>]   değerinden  200</a:t>
            </a:r>
            <a:r>
              <a:rPr lang="tr-TR" sz="2000" baseline="30000" dirty="0"/>
              <a:t>g</a:t>
            </a:r>
            <a:r>
              <a:rPr lang="tr-TR" sz="2000" dirty="0"/>
              <a:t>  çıkartılır.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[(AB) + </a:t>
            </a:r>
            <a:r>
              <a:rPr lang="tr-TR" sz="2000" dirty="0">
                <a:sym typeface="Symbol" panose="05050102010706020507" pitchFamily="18" charset="2"/>
              </a:rPr>
              <a:t></a:t>
            </a:r>
            <a:r>
              <a:rPr lang="tr-TR" sz="2000" dirty="0"/>
              <a:t>] &gt; 600</a:t>
            </a:r>
            <a:r>
              <a:rPr lang="tr-TR" sz="2000" baseline="30000" dirty="0"/>
              <a:t>g</a:t>
            </a:r>
            <a:r>
              <a:rPr lang="tr-TR" sz="2000" dirty="0"/>
              <a:t>  ise  [(AB) + </a:t>
            </a:r>
            <a:r>
              <a:rPr lang="tr-TR" sz="2000" dirty="0">
                <a:sym typeface="Symbol" panose="05050102010706020507" pitchFamily="18" charset="2"/>
              </a:rPr>
              <a:t></a:t>
            </a:r>
            <a:r>
              <a:rPr lang="tr-TR" sz="2000" dirty="0"/>
              <a:t>]   değerinden  600</a:t>
            </a:r>
            <a:r>
              <a:rPr lang="tr-TR" sz="2000" baseline="30000" dirty="0"/>
              <a:t>g</a:t>
            </a:r>
            <a:r>
              <a:rPr lang="tr-TR" sz="2000" dirty="0"/>
              <a:t>  çıkartılır.</a:t>
            </a: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4EE7860C-A594-4923-AD4A-CA62C82EBF86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44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ÜÇÜNCÜ TEMEL ÖDEV – ÖRNEK - 6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17700"/>
            <a:ext cx="7327900" cy="2120900"/>
          </a:xfrm>
          <a:prstGeom prst="rect">
            <a:avLst/>
          </a:prstGeom>
          <a:effectLst>
            <a:glow rad="12700">
              <a:schemeClr val="accent1">
                <a:alpha val="39000"/>
              </a:schemeClr>
            </a:glow>
          </a:effectLst>
        </p:spPr>
      </p:pic>
      <p:sp>
        <p:nvSpPr>
          <p:cNvPr id="17" name="Metin kutusu 16"/>
          <p:cNvSpPr txBox="1"/>
          <p:nvPr/>
        </p:nvSpPr>
        <p:spPr>
          <a:xfrm>
            <a:off x="1582322" y="4761818"/>
            <a:ext cx="810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(BC) = (AB) + </a:t>
            </a:r>
            <a:r>
              <a:rPr lang="tr-TR" sz="2400" dirty="0">
                <a:sym typeface="Symbol" panose="05050102010706020507" pitchFamily="18" charset="2"/>
              </a:rPr>
              <a:t></a:t>
            </a:r>
            <a:r>
              <a:rPr lang="tr-TR" sz="2400" dirty="0"/>
              <a:t> </a:t>
            </a:r>
            <a:r>
              <a:rPr lang="tr-TR" sz="2400" dirty="0">
                <a:sym typeface="Symbol" panose="05050102010706020507" pitchFamily="18" charset="2"/>
              </a:rPr>
              <a:t></a:t>
            </a:r>
            <a:r>
              <a:rPr lang="tr-TR" sz="2400" dirty="0"/>
              <a:t> 200</a:t>
            </a:r>
            <a:r>
              <a:rPr lang="tr-TR" sz="2400" baseline="30000" dirty="0"/>
              <a:t>g</a:t>
            </a:r>
            <a:r>
              <a:rPr lang="tr-TR" sz="2400" dirty="0"/>
              <a:t> = 150</a:t>
            </a:r>
            <a:r>
              <a:rPr lang="tr-TR" sz="2400" baseline="30000" dirty="0"/>
              <a:t>g</a:t>
            </a:r>
            <a:r>
              <a:rPr lang="tr-TR" sz="2400" dirty="0"/>
              <a:t> +125</a:t>
            </a:r>
            <a:r>
              <a:rPr lang="tr-TR" sz="2400" baseline="30000" dirty="0"/>
              <a:t>g</a:t>
            </a:r>
            <a:r>
              <a:rPr lang="tr-TR" sz="2400" dirty="0"/>
              <a:t> </a:t>
            </a:r>
            <a:r>
              <a:rPr lang="tr-TR" sz="2400" dirty="0">
                <a:sym typeface="Symbol" panose="05050102010706020507" pitchFamily="18" charset="2"/>
              </a:rPr>
              <a:t></a:t>
            </a:r>
            <a:r>
              <a:rPr lang="tr-TR" sz="2400" dirty="0"/>
              <a:t> 200</a:t>
            </a:r>
            <a:r>
              <a:rPr lang="tr-TR" sz="2400" baseline="30000" dirty="0"/>
              <a:t>g</a:t>
            </a:r>
            <a:r>
              <a:rPr lang="tr-TR" sz="2400" dirty="0"/>
              <a:t> = 275</a:t>
            </a:r>
            <a:r>
              <a:rPr lang="tr-TR" sz="2400" baseline="30000" dirty="0"/>
              <a:t>g</a:t>
            </a:r>
            <a:r>
              <a:rPr lang="tr-TR" sz="2400" dirty="0"/>
              <a:t> - 200</a:t>
            </a:r>
            <a:r>
              <a:rPr lang="tr-TR" sz="2400" baseline="30000" dirty="0"/>
              <a:t>g</a:t>
            </a:r>
            <a:r>
              <a:rPr lang="tr-TR" sz="2400" dirty="0"/>
              <a:t> = 75</a:t>
            </a:r>
            <a:r>
              <a:rPr lang="tr-TR" sz="2400" baseline="30000" dirty="0"/>
              <a:t>g</a:t>
            </a:r>
            <a:endParaRPr lang="tr-TR" sz="2400" dirty="0"/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A59A1F74-A343-40BC-9ECF-7BB18E834FE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273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555750"/>
            <a:ext cx="7569200" cy="23241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ÜÇÜNCÜ TEMEL ÖDEV – ÖRNEK - 7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99116" y="4507555"/>
            <a:ext cx="95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(BC) = (AB) + </a:t>
            </a:r>
            <a:r>
              <a:rPr lang="tr-TR" sz="2400" dirty="0">
                <a:sym typeface="Symbol" panose="05050102010706020507" pitchFamily="18" charset="2"/>
              </a:rPr>
              <a:t></a:t>
            </a:r>
            <a:r>
              <a:rPr lang="tr-TR" sz="2400" dirty="0"/>
              <a:t> </a:t>
            </a:r>
            <a:r>
              <a:rPr lang="tr-TR" sz="2400" dirty="0">
                <a:sym typeface="Symbol" panose="05050102010706020507" pitchFamily="18" charset="2"/>
              </a:rPr>
              <a:t></a:t>
            </a:r>
            <a:r>
              <a:rPr lang="tr-TR" sz="2400" dirty="0"/>
              <a:t> 200</a:t>
            </a:r>
            <a:r>
              <a:rPr lang="tr-TR" sz="2400" baseline="30000" dirty="0"/>
              <a:t>g</a:t>
            </a:r>
            <a:r>
              <a:rPr lang="tr-TR" sz="2400" dirty="0"/>
              <a:t> = 80</a:t>
            </a:r>
            <a:r>
              <a:rPr lang="tr-TR" sz="2400" baseline="30000" dirty="0"/>
              <a:t>g</a:t>
            </a:r>
            <a:r>
              <a:rPr lang="tr-TR" sz="2400" dirty="0"/>
              <a:t> + 60</a:t>
            </a:r>
            <a:r>
              <a:rPr lang="tr-TR" sz="2400" baseline="30000" dirty="0"/>
              <a:t>g</a:t>
            </a:r>
            <a:r>
              <a:rPr lang="tr-TR" sz="2400" dirty="0"/>
              <a:t> </a:t>
            </a:r>
            <a:r>
              <a:rPr lang="tr-TR" sz="2400" dirty="0">
                <a:sym typeface="Symbol" panose="05050102010706020507" pitchFamily="18" charset="2"/>
              </a:rPr>
              <a:t></a:t>
            </a:r>
            <a:r>
              <a:rPr lang="tr-TR" sz="2400" dirty="0"/>
              <a:t> 200</a:t>
            </a:r>
            <a:r>
              <a:rPr lang="tr-TR" sz="2400" baseline="30000" dirty="0"/>
              <a:t>g</a:t>
            </a:r>
            <a:r>
              <a:rPr lang="tr-TR" sz="2400" dirty="0"/>
              <a:t> = 140</a:t>
            </a:r>
            <a:r>
              <a:rPr lang="tr-TR" sz="2400" baseline="30000" dirty="0"/>
              <a:t>g</a:t>
            </a:r>
            <a:r>
              <a:rPr lang="tr-TR" sz="2400" dirty="0"/>
              <a:t> + 200</a:t>
            </a:r>
            <a:r>
              <a:rPr lang="tr-TR" sz="2400" baseline="30000" dirty="0"/>
              <a:t>g</a:t>
            </a:r>
            <a:r>
              <a:rPr lang="tr-TR" sz="2400" dirty="0"/>
              <a:t> = 340</a:t>
            </a:r>
            <a:r>
              <a:rPr lang="tr-TR" sz="2400" baseline="30000" dirty="0"/>
              <a:t>g</a:t>
            </a:r>
            <a:r>
              <a:rPr lang="tr-TR" sz="2400" dirty="0"/>
              <a:t> </a:t>
            </a: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036B077F-1A8F-4B9C-8C72-E75338C190A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322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DÖRDÜNCÜ TEMEL ÖDEV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6" y="1660805"/>
            <a:ext cx="4155260" cy="451560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76" y="1635331"/>
            <a:ext cx="3632200" cy="1866900"/>
          </a:xfrm>
          <a:prstGeom prst="rect">
            <a:avLst/>
          </a:prstGeom>
        </p:spPr>
      </p:pic>
      <p:graphicFrame>
        <p:nvGraphicFramePr>
          <p:cNvPr id="18" name="Nesne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807"/>
              </p:ext>
            </p:extLst>
          </p:nvPr>
        </p:nvGraphicFramePr>
        <p:xfrm>
          <a:off x="6642465" y="3351585"/>
          <a:ext cx="2955968" cy="251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6" name="Denklem" r:id="rId5" imgW="1295280" imgH="1104840" progId="Equation.3">
                  <p:embed/>
                </p:oleObj>
              </mc:Choice>
              <mc:Fallback>
                <p:oleObj name="Denklem" r:id="rId5" imgW="129528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465" y="3351585"/>
                        <a:ext cx="2955968" cy="251947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Unvan 1">
            <a:extLst>
              <a:ext uri="{FF2B5EF4-FFF2-40B4-BE49-F238E27FC236}">
                <a16:creationId xmlns="" xmlns:a16="http://schemas.microsoft.com/office/drawing/2014/main" id="{39ED1773-06F7-42CC-817C-C96A9BA9CCEB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720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45825" y="2414372"/>
            <a:ext cx="8596668" cy="1981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BÖLÜM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JEODEZİK TEMEL ÖDEVLER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5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0" y="1512846"/>
            <a:ext cx="4375146" cy="460786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512847"/>
            <a:ext cx="3632200" cy="1866900"/>
          </a:xfrm>
          <a:prstGeom prst="rect">
            <a:avLst/>
          </a:prstGeom>
        </p:spPr>
      </p:pic>
      <p:graphicFrame>
        <p:nvGraphicFramePr>
          <p:cNvPr id="17" name="Nesn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583239"/>
              </p:ext>
            </p:extLst>
          </p:nvPr>
        </p:nvGraphicFramePr>
        <p:xfrm>
          <a:off x="5928325" y="3410758"/>
          <a:ext cx="3367459" cy="241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8" name="Denklem" r:id="rId5" imgW="1574640" imgH="1130040" progId="Equation.3">
                  <p:embed/>
                </p:oleObj>
              </mc:Choice>
              <mc:Fallback>
                <p:oleObj name="Denklem" r:id="rId5" imgW="157464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325" y="3410758"/>
                        <a:ext cx="3367459" cy="241592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Metin kutusu 17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C00000"/>
                </a:solidFill>
              </a:rPr>
              <a:t>DÖRDÜNCÜ TEMEL ÖDEV</a:t>
            </a: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597F0863-3AC2-47DA-9836-E91047128CE5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992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" y="820462"/>
            <a:ext cx="3975100" cy="418654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57" y="1329796"/>
            <a:ext cx="3200400" cy="25019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DÖRDÜNCÜ TEMEL ÖDEV – ÖRNEK -8</a:t>
            </a:r>
          </a:p>
        </p:txBody>
      </p:sp>
      <p:sp>
        <p:nvSpPr>
          <p:cNvPr id="21" name="Unvan 1">
            <a:extLst>
              <a:ext uri="{FF2B5EF4-FFF2-40B4-BE49-F238E27FC236}">
                <a16:creationId xmlns="" xmlns:a16="http://schemas.microsoft.com/office/drawing/2014/main" id="{7F8DDBF6-AB81-48F2-808F-5F74D6AF236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9E4E08C4-ED23-4F5D-A83D-C04F249DAB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88" t="8930" r="13970" b="17460"/>
          <a:stretch/>
        </p:blipFill>
        <p:spPr>
          <a:xfrm>
            <a:off x="7588325" y="2196503"/>
            <a:ext cx="3963372" cy="9575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02F00C24-124B-49F9-95B7-CFF0234FD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6" t="3588" r="66010" b="5395"/>
          <a:stretch/>
        </p:blipFill>
        <p:spPr>
          <a:xfrm>
            <a:off x="7602647" y="807166"/>
            <a:ext cx="2478723" cy="11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86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Temel Ödevler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" y="820462"/>
            <a:ext cx="3975100" cy="4186542"/>
          </a:xfrm>
          <a:prstGeom prst="rect">
            <a:avLst/>
          </a:prstGeom>
        </p:spPr>
      </p:pic>
      <p:graphicFrame>
        <p:nvGraphicFramePr>
          <p:cNvPr id="18" name="Nesne 17"/>
          <p:cNvGraphicFramePr>
            <a:graphicFrameLocks noChangeAspect="1"/>
          </p:cNvGraphicFramePr>
          <p:nvPr/>
        </p:nvGraphicFramePr>
        <p:xfrm>
          <a:off x="1183782" y="4442304"/>
          <a:ext cx="252253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Denklem" r:id="rId4" imgW="1574640" imgH="1130040" progId="Equation.3">
                  <p:embed/>
                </p:oleObj>
              </mc:Choice>
              <mc:Fallback>
                <p:oleObj name="Denklem" r:id="rId4" imgW="1574640" imgH="1130040" progId="Equation.3">
                  <p:embed/>
                  <p:pic>
                    <p:nvPicPr>
                      <p:cNvPr id="18" name="Nesn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82" y="4442304"/>
                        <a:ext cx="2522538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Nesne 19"/>
          <p:cNvGraphicFramePr>
            <a:graphicFrameLocks noChangeAspect="1"/>
          </p:cNvGraphicFramePr>
          <p:nvPr/>
        </p:nvGraphicFramePr>
        <p:xfrm>
          <a:off x="5383806" y="5346014"/>
          <a:ext cx="33162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Denklem" r:id="rId6" imgW="2070000" imgH="482400" progId="Equation.3">
                  <p:embed/>
                </p:oleObj>
              </mc:Choice>
              <mc:Fallback>
                <p:oleObj name="Denklem" r:id="rId6" imgW="2070000" imgH="482400" progId="Equation.3">
                  <p:embed/>
                  <p:pic>
                    <p:nvPicPr>
                      <p:cNvPr id="20" name="Nesn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806" y="5346014"/>
                        <a:ext cx="3316287" cy="774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Resi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57" y="1329796"/>
            <a:ext cx="3200400" cy="25019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198697" y="98667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>
                <a:solidFill>
                  <a:srgbClr val="FF0000"/>
                </a:solidFill>
              </a:rPr>
              <a:t>DÖRDÜNCÜ TEMEL ÖDEV – ÖRNEK -8</a:t>
            </a:r>
          </a:p>
        </p:txBody>
      </p:sp>
      <p:graphicFrame>
        <p:nvGraphicFramePr>
          <p:cNvPr id="19" name="Nesne 18"/>
          <p:cNvGraphicFramePr>
            <a:graphicFrameLocks noChangeAspect="1"/>
          </p:cNvGraphicFramePr>
          <p:nvPr/>
        </p:nvGraphicFramePr>
        <p:xfrm>
          <a:off x="5383806" y="3145149"/>
          <a:ext cx="5158900" cy="190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6" name="Denklem" r:id="rId9" imgW="3720960" imgH="1371600" progId="Equation.3">
                  <p:embed/>
                </p:oleObj>
              </mc:Choice>
              <mc:Fallback>
                <p:oleObj name="Denklem" r:id="rId9" imgW="3720960" imgH="1371600" progId="Equation.3">
                  <p:embed/>
                  <p:pic>
                    <p:nvPicPr>
                      <p:cNvPr id="19" name="Nesn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806" y="3145149"/>
                        <a:ext cx="5158900" cy="1901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Unvan 1">
            <a:extLst>
              <a:ext uri="{FF2B5EF4-FFF2-40B4-BE49-F238E27FC236}">
                <a16:creationId xmlns="" xmlns:a16="http://schemas.microsoft.com/office/drawing/2014/main" id="{7F8DDBF6-AB81-48F2-808F-5F74D6AF236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8980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45825" y="2414372"/>
            <a:ext cx="8596668" cy="1981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BÖLÜM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HESAPLARI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88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Coğrafi Koordinat Sistemi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l="14513" r="4641"/>
          <a:stretch/>
        </p:blipFill>
        <p:spPr>
          <a:xfrm>
            <a:off x="2478616" y="3426012"/>
            <a:ext cx="6654800" cy="2794688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581024" y="1205707"/>
            <a:ext cx="9240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Yeryüzü üzerindeki bir noktanın konumunun enlem ve boylam büyüklükleri ile tanımlandığı koordinat sistemidir.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Yerin merkezi başlangıç noktası olarak alınır. Yerküre 180 adet </a:t>
            </a:r>
            <a:r>
              <a:rPr lang="tr-TR" b="1" u="sng" dirty="0"/>
              <a:t>paralel</a:t>
            </a:r>
            <a:r>
              <a:rPr lang="tr-TR" dirty="0"/>
              <a:t> ve 360 adet </a:t>
            </a:r>
            <a:r>
              <a:rPr lang="tr-TR" b="1" u="sng" dirty="0"/>
              <a:t>meridyen</a:t>
            </a:r>
            <a:r>
              <a:rPr lang="tr-TR" dirty="0"/>
              <a:t> ile ifade edilir.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Londra </a:t>
            </a:r>
            <a:r>
              <a:rPr lang="tr-TR" dirty="0" err="1"/>
              <a:t>Greenwich’den</a:t>
            </a:r>
            <a:r>
              <a:rPr lang="tr-TR" dirty="0"/>
              <a:t> geçtiği varsayılan meridyen 0º başlangıç meridyeni olarak tanımlanır ve doğusundakiler </a:t>
            </a:r>
            <a:r>
              <a:rPr lang="tr-TR" u="sng" dirty="0">
                <a:solidFill>
                  <a:srgbClr val="C00000"/>
                </a:solidFill>
              </a:rPr>
              <a:t>doğu meridyenleri</a:t>
            </a:r>
            <a:r>
              <a:rPr lang="tr-TR" dirty="0"/>
              <a:t>, batısındakiler </a:t>
            </a:r>
            <a:r>
              <a:rPr lang="tr-TR" u="sng" dirty="0">
                <a:solidFill>
                  <a:srgbClr val="C00000"/>
                </a:solidFill>
              </a:rPr>
              <a:t>batı meridyeni </a:t>
            </a:r>
            <a:r>
              <a:rPr lang="tr-TR" dirty="0"/>
              <a:t>olarak adlandırılır.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Ekvatorun kuzeyindeki paraleller </a:t>
            </a:r>
            <a:r>
              <a:rPr lang="tr-TR" u="sng" dirty="0">
                <a:solidFill>
                  <a:srgbClr val="C00000"/>
                </a:solidFill>
              </a:rPr>
              <a:t>kuzey paralelleri</a:t>
            </a:r>
            <a:r>
              <a:rPr lang="tr-TR" dirty="0"/>
              <a:t>, güneyindekiler ise </a:t>
            </a:r>
            <a:r>
              <a:rPr lang="tr-TR" u="sng" dirty="0">
                <a:solidFill>
                  <a:srgbClr val="C00000"/>
                </a:solidFill>
              </a:rPr>
              <a:t>güney paraleli</a:t>
            </a:r>
            <a:r>
              <a:rPr lang="tr-TR" dirty="0"/>
              <a:t> olarak adlandırılır.</a:t>
            </a:r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EAE1F152-57DF-41B4-8815-3D3B9DB4C077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086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Coğrafi Koordinat Sistemi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"/>
          <a:stretch/>
        </p:blipFill>
        <p:spPr>
          <a:xfrm>
            <a:off x="2520950" y="1078707"/>
            <a:ext cx="4706884" cy="401399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538250" y="5282505"/>
            <a:ext cx="928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noktadan geçen paralel dairesinin ekvatora olan </a:t>
            </a:r>
            <a:r>
              <a:rPr lang="tr-TR" dirty="0" err="1"/>
              <a:t>açısal</a:t>
            </a:r>
            <a:r>
              <a:rPr lang="tr-TR" dirty="0"/>
              <a:t> uzaklığına </a:t>
            </a:r>
            <a:r>
              <a:rPr lang="tr-TR" b="1" u="sng" dirty="0">
                <a:solidFill>
                  <a:srgbClr val="C00000"/>
                </a:solidFill>
              </a:rPr>
              <a:t>enlem</a:t>
            </a:r>
            <a:r>
              <a:rPr lang="tr-TR" dirty="0"/>
              <a:t>, bir noktadan geçen meridyenin başlangıç meridyen düzlemi ile arasındaki açıya </a:t>
            </a:r>
            <a:r>
              <a:rPr lang="tr-TR" b="1" u="sng" dirty="0">
                <a:solidFill>
                  <a:srgbClr val="C00000"/>
                </a:solidFill>
              </a:rPr>
              <a:t>boylam</a:t>
            </a:r>
            <a:r>
              <a:rPr lang="tr-TR" dirty="0"/>
              <a:t> denir.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288" y="2374465"/>
            <a:ext cx="1913396" cy="1549477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2874142" y="5011340"/>
            <a:ext cx="379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B.Ü. KRDAE Jeodezi Anabilim Dalı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1D757AC2-830B-42D7-B1BC-2ECBFB177308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929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Projeksiyon Koordinat Sistemi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66749" y="1104324"/>
            <a:ext cx="10050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Yeryüzünün tamamı ya da bir bölümü harita üzerine aktarılırken projeksiyon sistemleri kullanılır. Projeksiyon fiziksel yeryüzünün geometrik bir yüzey üzerine </a:t>
            </a:r>
            <a:r>
              <a:rPr lang="tr-TR" b="1" dirty="0" err="1"/>
              <a:t>izdüşürülmesi</a:t>
            </a:r>
            <a:r>
              <a:rPr lang="tr-TR" dirty="0"/>
              <a:t> olarak tanımlanabilir.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Projeksiyon koordinat sistemi 2 boyutlu düzlemin yüzeyidir ve Coğrafi Koordinat Sisteminin projeksiyon yöntemlerinden birinin kullanılması ile yapılan dönüşüm işleminin sonucudur.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650284"/>
            <a:ext cx="8209934" cy="3534253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2875724" y="6611779"/>
            <a:ext cx="379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/>
              <a:t>B.Ü. KRDAE Jeodezi Anabilim Dalı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D6D8002D-F447-4351-A6DF-71133F05B48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348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Dik Koordinat Sistemi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l="15917" t="25753" r="46002" b="26269"/>
          <a:stretch/>
        </p:blipFill>
        <p:spPr>
          <a:xfrm>
            <a:off x="2784389" y="928045"/>
            <a:ext cx="4576848" cy="3241932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44262" y="4369949"/>
            <a:ext cx="1062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X ve Y koordinat eksenleri, matematik ve trigonometrideki dik  koordinat sisteminden farklı olup, X ve Y eksenleri yer değiştirmiştir.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Trigonometrik dairede açı, yatay eksenden başlatılır ve saat ibresinin hareketinin ters yönünde büyür.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Jeodezik açı ölçme aletlerinde, açı bölüm dairesindeki açı değerleri, saat ibresi yönünde arttığı için jeodezik dairede açılar düşey eksenden başlatılmış ve saat ibresi hareketi yönünde artmıştır.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>
            <a:extLst>
              <a:ext uri="{FF2B5EF4-FFF2-40B4-BE49-F238E27FC236}">
                <a16:creationId xmlns="" xmlns:a16="http://schemas.microsoft.com/office/drawing/2014/main" id="{3FA34FF2-4DEE-4C53-B636-6F052633D86E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998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Jeodezik Dik Koordinat Sistemi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33" y="1079499"/>
            <a:ext cx="7287234" cy="3245449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468133" y="4324948"/>
            <a:ext cx="3002267" cy="37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Trigonometrik Daire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5265433" y="4324948"/>
            <a:ext cx="3002267" cy="37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Jeodezik Daire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036641" y="5080000"/>
            <a:ext cx="845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Her iki sistemde de açıların başlangıcı, X ekseni olmakta ve Y eksenine doğru açılar büyümektedir. Aynı şekilde bölge numaraları da X ekseninden  Y eksenine doğru artmaktadır.</a:t>
            </a:r>
          </a:p>
        </p:txBody>
      </p:sp>
      <p:sp>
        <p:nvSpPr>
          <p:cNvPr id="14" name="Unvan 1">
            <a:extLst>
              <a:ext uri="{FF2B5EF4-FFF2-40B4-BE49-F238E27FC236}">
                <a16:creationId xmlns="" xmlns:a16="http://schemas.microsoft.com/office/drawing/2014/main" id="{940034D5-5775-4486-98CA-83983D547165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659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KOORDİNAT SİSTEMLERİ VE  JEODEZİK TEMEL ÖDEVLER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699116" y="330352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Açıklık Açısı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/>
          <a:srcRect l="22660" t="34572" r="51357" b="32267"/>
          <a:stretch/>
        </p:blipFill>
        <p:spPr>
          <a:xfrm>
            <a:off x="699116" y="1663699"/>
            <a:ext cx="4433057" cy="3180970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5481525" y="1663699"/>
            <a:ext cx="4621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Dik koordinat sisteminde herhangi bir doğrunun +X ekseninden başlayarak saat ibresinin hareketi yönünde oluşturduğu açı, o doğrunun </a:t>
            </a:r>
            <a:r>
              <a:rPr lang="tr-TR" b="1" u="sng" dirty="0"/>
              <a:t>açıklık (semt) açısı</a:t>
            </a:r>
            <a:r>
              <a:rPr lang="tr-TR" u="sng" dirty="0"/>
              <a:t> </a:t>
            </a:r>
            <a:r>
              <a:rPr lang="tr-TR" dirty="0"/>
              <a:t>olarak adlandırılır.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AB gibi bir doğrunun A ucundaki açıklık açısı (AB) şeklinde, B ucundaki açıklık açısı da (BA) şeklinde gösterilir.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Bir doğrunun bir ucundaki açıklık açısı, diğer ucundaki açıklık açısından 200</a:t>
            </a:r>
            <a:r>
              <a:rPr lang="tr-TR" baseline="30000" dirty="0"/>
              <a:t>g</a:t>
            </a:r>
            <a:r>
              <a:rPr lang="tr-TR" dirty="0"/>
              <a:t> farklıdır (az veya çok olabilir).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Genel olarak herhangi bir açıklık açısından söz edildiğinde bu açı </a:t>
            </a:r>
            <a:r>
              <a:rPr lang="tr-TR" dirty="0">
                <a:sym typeface="Symbol" panose="05050102010706020507" pitchFamily="18" charset="2"/>
              </a:rPr>
              <a:t></a:t>
            </a:r>
            <a:r>
              <a:rPr lang="tr-TR" dirty="0"/>
              <a:t> ile gösterilir.</a:t>
            </a:r>
          </a:p>
          <a:p>
            <a:pPr algn="just"/>
            <a:endParaRPr lang="tr-TR" dirty="0"/>
          </a:p>
        </p:txBody>
      </p:sp>
      <p:sp>
        <p:nvSpPr>
          <p:cNvPr id="12" name="Unvan 1">
            <a:extLst>
              <a:ext uri="{FF2B5EF4-FFF2-40B4-BE49-F238E27FC236}">
                <a16:creationId xmlns="" xmlns:a16="http://schemas.microsoft.com/office/drawing/2014/main" id="{82813588-2F56-4DB8-86DD-46D436A53EA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113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1306</Words>
  <Application>Microsoft Office PowerPoint</Application>
  <PresentationFormat>Geniş ekran</PresentationFormat>
  <Paragraphs>175</Paragraphs>
  <Slides>33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inherit</vt:lpstr>
      <vt:lpstr>Symbol</vt:lpstr>
      <vt:lpstr>Wingdings 2</vt:lpstr>
      <vt:lpstr>Office Teması</vt:lpstr>
      <vt:lpstr>HDOfficeLightV0</vt:lpstr>
      <vt:lpstr>Denklem</vt:lpstr>
      <vt:lpstr>TOPOGRAFYA (HRT3350)</vt:lpstr>
      <vt:lpstr>PowerPoint Sunusu</vt:lpstr>
      <vt:lpstr>5. BÖLÜM KOORDİNAT SİSTEMLERİ VE JEODEZİK TEMEL ÖDEVLER</vt:lpstr>
      <vt:lpstr>Coğrafi Koordinat Sistemi</vt:lpstr>
      <vt:lpstr>Coğrafi Koordinat Sistemi</vt:lpstr>
      <vt:lpstr>Projeksiyon Koordinat Sistemi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6. BÖLÜM KOORDİNAT HESAPLARI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Nihat Ersoy</cp:lastModifiedBy>
  <cp:revision>446</cp:revision>
  <dcterms:created xsi:type="dcterms:W3CDTF">2014-09-17T07:05:14Z</dcterms:created>
  <dcterms:modified xsi:type="dcterms:W3CDTF">2023-11-13T09:13:56Z</dcterms:modified>
</cp:coreProperties>
</file>