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9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DD2D5-5927-4897-BF3E-7C714E394D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3EE1B3-47ED-4B34-8691-EE1CF1F8C800}">
      <dgm:prSet phldrT="[Metin]"/>
      <dgm:spPr>
        <a:solidFill>
          <a:srgbClr val="C00000"/>
        </a:solidFill>
      </dgm:spPr>
      <dgm:t>
        <a:bodyPr/>
        <a:lstStyle/>
        <a:p>
          <a:r>
            <a:rPr lang="tr-TR" noProof="0" dirty="0"/>
            <a:t>Hata Kaynakları</a:t>
          </a:r>
          <a:endParaRPr lang="en-US" noProof="0" dirty="0"/>
        </a:p>
      </dgm:t>
    </dgm:pt>
    <dgm:pt modelId="{4F7840C1-63F5-451B-AC5B-8B63AF638EBA}" type="parTrans" cxnId="{6CBA380B-31F5-430A-B348-935CFD44DC70}">
      <dgm:prSet/>
      <dgm:spPr/>
      <dgm:t>
        <a:bodyPr/>
        <a:lstStyle/>
        <a:p>
          <a:endParaRPr lang="tr-TR"/>
        </a:p>
      </dgm:t>
    </dgm:pt>
    <dgm:pt modelId="{BF2B9DD0-BB38-481C-836F-CBE5BB62C79E}" type="sibTrans" cxnId="{6CBA380B-31F5-430A-B348-935CFD44DC70}">
      <dgm:prSet/>
      <dgm:spPr/>
      <dgm:t>
        <a:bodyPr/>
        <a:lstStyle/>
        <a:p>
          <a:endParaRPr lang="tr-TR"/>
        </a:p>
      </dgm:t>
    </dgm:pt>
    <dgm:pt modelId="{C2410A8E-E074-4001-B399-BE0F8026B5F5}">
      <dgm:prSet phldrT="[Metin]"/>
      <dgm:spPr>
        <a:solidFill>
          <a:srgbClr val="FFC000"/>
        </a:solidFill>
      </dgm:spPr>
      <dgm:t>
        <a:bodyPr/>
        <a:lstStyle/>
        <a:p>
          <a:r>
            <a:rPr lang="tr-TR" noProof="0" dirty="0"/>
            <a:t>Aletsel Hatalar</a:t>
          </a:r>
          <a:endParaRPr lang="en-US" noProof="0" dirty="0"/>
        </a:p>
      </dgm:t>
    </dgm:pt>
    <dgm:pt modelId="{E5A53DE7-04EB-4DB3-A286-0DAE19C27274}" type="parTrans" cxnId="{353E9A99-5F54-4801-AA36-5179E21B2800}">
      <dgm:prSet/>
      <dgm:spPr/>
      <dgm:t>
        <a:bodyPr/>
        <a:lstStyle/>
        <a:p>
          <a:endParaRPr lang="tr-TR"/>
        </a:p>
      </dgm:t>
    </dgm:pt>
    <dgm:pt modelId="{6FAA56E8-E4EA-458F-B1A8-CE01478475FB}" type="sibTrans" cxnId="{353E9A99-5F54-4801-AA36-5179E21B2800}">
      <dgm:prSet/>
      <dgm:spPr/>
      <dgm:t>
        <a:bodyPr/>
        <a:lstStyle/>
        <a:p>
          <a:endParaRPr lang="tr-TR"/>
        </a:p>
      </dgm:t>
    </dgm:pt>
    <dgm:pt modelId="{5C449C76-4259-44FE-8CBA-9D401C73CF6B}">
      <dgm:prSet phldrT="[Metin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dirty="0"/>
            <a:t>Kişisel Hatalar</a:t>
          </a:r>
          <a:endParaRPr lang="en-US" noProof="0" dirty="0"/>
        </a:p>
      </dgm:t>
    </dgm:pt>
    <dgm:pt modelId="{E3B7422D-2BE7-4379-A82C-B3CD91BEC261}" type="parTrans" cxnId="{3B4B3003-4103-4335-84C9-15FB2D75E0DB}">
      <dgm:prSet/>
      <dgm:spPr/>
      <dgm:t>
        <a:bodyPr/>
        <a:lstStyle/>
        <a:p>
          <a:endParaRPr lang="tr-TR"/>
        </a:p>
      </dgm:t>
    </dgm:pt>
    <dgm:pt modelId="{7C5E69BA-1976-46B6-B112-F7D71BCF4DED}" type="sibTrans" cxnId="{3B4B3003-4103-4335-84C9-15FB2D75E0DB}">
      <dgm:prSet/>
      <dgm:spPr/>
      <dgm:t>
        <a:bodyPr/>
        <a:lstStyle/>
        <a:p>
          <a:endParaRPr lang="tr-TR"/>
        </a:p>
      </dgm:t>
    </dgm:pt>
    <dgm:pt modelId="{3FDDC5E1-60D8-4C57-8060-A3BE0E945ED1}">
      <dgm:prSet phldrT="[Metin]"/>
      <dgm:spPr>
        <a:solidFill>
          <a:srgbClr val="0070C0"/>
        </a:solidFill>
      </dgm:spPr>
      <dgm:t>
        <a:bodyPr/>
        <a:lstStyle/>
        <a:p>
          <a:r>
            <a:rPr lang="tr-TR" dirty="0"/>
            <a:t>Ortamdan Kaynaklanan Hatalar</a:t>
          </a:r>
          <a:endParaRPr lang="en-US" noProof="0" dirty="0"/>
        </a:p>
      </dgm:t>
    </dgm:pt>
    <dgm:pt modelId="{206CF97F-B460-4B10-81A2-3F5D8F971238}" type="parTrans" cxnId="{6E558A73-D2A4-409F-B9B5-DADE9CDDB4D7}">
      <dgm:prSet/>
      <dgm:spPr/>
      <dgm:t>
        <a:bodyPr/>
        <a:lstStyle/>
        <a:p>
          <a:endParaRPr lang="tr-TR"/>
        </a:p>
      </dgm:t>
    </dgm:pt>
    <dgm:pt modelId="{AAA40B8B-3CF1-4E6E-A434-A81E9D80E1A3}" type="sibTrans" cxnId="{6E558A73-D2A4-409F-B9B5-DADE9CDDB4D7}">
      <dgm:prSet/>
      <dgm:spPr/>
      <dgm:t>
        <a:bodyPr/>
        <a:lstStyle/>
        <a:p>
          <a:endParaRPr lang="tr-TR"/>
        </a:p>
      </dgm:t>
    </dgm:pt>
    <dgm:pt modelId="{E0603682-E214-4D3F-AB34-E3D9208A7E7D}" type="pres">
      <dgm:prSet presAssocID="{B0CDD2D5-5927-4897-BF3E-7C714E394D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11006CD-2EF3-4006-8576-DFB81CB4DB51}" type="pres">
      <dgm:prSet presAssocID="{AA3EE1B3-47ED-4B34-8691-EE1CF1F8C800}" presName="hierRoot1" presStyleCnt="0">
        <dgm:presLayoutVars>
          <dgm:hierBranch val="init"/>
        </dgm:presLayoutVars>
      </dgm:prSet>
      <dgm:spPr/>
    </dgm:pt>
    <dgm:pt modelId="{170E6619-8806-4DD6-84B4-BFB8A7501815}" type="pres">
      <dgm:prSet presAssocID="{AA3EE1B3-47ED-4B34-8691-EE1CF1F8C800}" presName="rootComposite1" presStyleCnt="0"/>
      <dgm:spPr/>
    </dgm:pt>
    <dgm:pt modelId="{9F0C23A5-A09B-4C55-AAC3-639D84646503}" type="pres">
      <dgm:prSet presAssocID="{AA3EE1B3-47ED-4B34-8691-EE1CF1F8C800}" presName="rootText1" presStyleLbl="node0" presStyleIdx="0" presStyleCnt="1" custScaleX="2292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89AA0D-CD90-4699-A326-31F0B10AF3D7}" type="pres">
      <dgm:prSet presAssocID="{AA3EE1B3-47ED-4B34-8691-EE1CF1F8C80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3DD24C29-60BF-4F2C-A34B-7EBFD705F436}" type="pres">
      <dgm:prSet presAssocID="{AA3EE1B3-47ED-4B34-8691-EE1CF1F8C800}" presName="hierChild2" presStyleCnt="0"/>
      <dgm:spPr/>
    </dgm:pt>
    <dgm:pt modelId="{B14A5237-6B06-4E2F-B7A8-24E2D7C7F9DA}" type="pres">
      <dgm:prSet presAssocID="{E5A53DE7-04EB-4DB3-A286-0DAE19C27274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8F20BBB-13F2-41EA-BD53-C7E9E1BA5432}" type="pres">
      <dgm:prSet presAssocID="{C2410A8E-E074-4001-B399-BE0F8026B5F5}" presName="hierRoot2" presStyleCnt="0">
        <dgm:presLayoutVars>
          <dgm:hierBranch val="init"/>
        </dgm:presLayoutVars>
      </dgm:prSet>
      <dgm:spPr/>
    </dgm:pt>
    <dgm:pt modelId="{6EE6DEC7-1D7C-44DF-95E3-3197E88B9C4E}" type="pres">
      <dgm:prSet presAssocID="{C2410A8E-E074-4001-B399-BE0F8026B5F5}" presName="rootComposite" presStyleCnt="0"/>
      <dgm:spPr/>
    </dgm:pt>
    <dgm:pt modelId="{1287BB4E-B324-488C-821B-4E9E24548F08}" type="pres">
      <dgm:prSet presAssocID="{C2410A8E-E074-4001-B399-BE0F8026B5F5}" presName="rootText" presStyleLbl="node2" presStyleIdx="0" presStyleCnt="3" custScaleX="1338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E670AE-6FE8-4DA3-B52A-C8D28D912E72}" type="pres">
      <dgm:prSet presAssocID="{C2410A8E-E074-4001-B399-BE0F8026B5F5}" presName="rootConnector" presStyleLbl="node2" presStyleIdx="0" presStyleCnt="3"/>
      <dgm:spPr/>
      <dgm:t>
        <a:bodyPr/>
        <a:lstStyle/>
        <a:p>
          <a:endParaRPr lang="tr-TR"/>
        </a:p>
      </dgm:t>
    </dgm:pt>
    <dgm:pt modelId="{BD889CBA-5617-403C-8D84-464DA6D7CE94}" type="pres">
      <dgm:prSet presAssocID="{C2410A8E-E074-4001-B399-BE0F8026B5F5}" presName="hierChild4" presStyleCnt="0"/>
      <dgm:spPr/>
    </dgm:pt>
    <dgm:pt modelId="{C011716F-1D91-480E-A950-46B65786EC8F}" type="pres">
      <dgm:prSet presAssocID="{C2410A8E-E074-4001-B399-BE0F8026B5F5}" presName="hierChild5" presStyleCnt="0"/>
      <dgm:spPr/>
    </dgm:pt>
    <dgm:pt modelId="{A39AF1A4-E2C7-4743-AD09-2FBA86C54A00}" type="pres">
      <dgm:prSet presAssocID="{E3B7422D-2BE7-4379-A82C-B3CD91BEC261}" presName="Name37" presStyleLbl="parChTrans1D2" presStyleIdx="1" presStyleCnt="3"/>
      <dgm:spPr/>
      <dgm:t>
        <a:bodyPr/>
        <a:lstStyle/>
        <a:p>
          <a:endParaRPr lang="tr-TR"/>
        </a:p>
      </dgm:t>
    </dgm:pt>
    <dgm:pt modelId="{01D2AFAE-7562-49D6-8FA9-536850F58EFE}" type="pres">
      <dgm:prSet presAssocID="{5C449C76-4259-44FE-8CBA-9D401C73CF6B}" presName="hierRoot2" presStyleCnt="0">
        <dgm:presLayoutVars>
          <dgm:hierBranch val="init"/>
        </dgm:presLayoutVars>
      </dgm:prSet>
      <dgm:spPr/>
    </dgm:pt>
    <dgm:pt modelId="{2446912C-8287-4BE7-AD03-44A18AE34A7A}" type="pres">
      <dgm:prSet presAssocID="{5C449C76-4259-44FE-8CBA-9D401C73CF6B}" presName="rootComposite" presStyleCnt="0"/>
      <dgm:spPr/>
    </dgm:pt>
    <dgm:pt modelId="{7DEB54A0-6121-495A-9D95-1A35068056E6}" type="pres">
      <dgm:prSet presAssocID="{5C449C76-4259-44FE-8CBA-9D401C73CF6B}" presName="rootText" presStyleLbl="node2" presStyleIdx="1" presStyleCnt="3" custScaleX="1538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D44679-66FF-4988-B1F7-789385ECA309}" type="pres">
      <dgm:prSet presAssocID="{5C449C76-4259-44FE-8CBA-9D401C73CF6B}" presName="rootConnector" presStyleLbl="node2" presStyleIdx="1" presStyleCnt="3"/>
      <dgm:spPr/>
      <dgm:t>
        <a:bodyPr/>
        <a:lstStyle/>
        <a:p>
          <a:endParaRPr lang="tr-TR"/>
        </a:p>
      </dgm:t>
    </dgm:pt>
    <dgm:pt modelId="{2B5E2EF6-B585-4689-8B31-D2E31FBDD06C}" type="pres">
      <dgm:prSet presAssocID="{5C449C76-4259-44FE-8CBA-9D401C73CF6B}" presName="hierChild4" presStyleCnt="0"/>
      <dgm:spPr/>
    </dgm:pt>
    <dgm:pt modelId="{8661EB67-6F28-49B4-88DC-131893731415}" type="pres">
      <dgm:prSet presAssocID="{5C449C76-4259-44FE-8CBA-9D401C73CF6B}" presName="hierChild5" presStyleCnt="0"/>
      <dgm:spPr/>
    </dgm:pt>
    <dgm:pt modelId="{C37025D5-24EA-4D47-AFF9-2FF052C2BB5C}" type="pres">
      <dgm:prSet presAssocID="{206CF97F-B460-4B10-81A2-3F5D8F971238}" presName="Name37" presStyleLbl="parChTrans1D2" presStyleIdx="2" presStyleCnt="3"/>
      <dgm:spPr/>
      <dgm:t>
        <a:bodyPr/>
        <a:lstStyle/>
        <a:p>
          <a:endParaRPr lang="tr-TR"/>
        </a:p>
      </dgm:t>
    </dgm:pt>
    <dgm:pt modelId="{508357C0-C6D6-4669-A4C5-D1B40F84F436}" type="pres">
      <dgm:prSet presAssocID="{3FDDC5E1-60D8-4C57-8060-A3BE0E945ED1}" presName="hierRoot2" presStyleCnt="0">
        <dgm:presLayoutVars>
          <dgm:hierBranch val="init"/>
        </dgm:presLayoutVars>
      </dgm:prSet>
      <dgm:spPr/>
    </dgm:pt>
    <dgm:pt modelId="{F9F13FE3-95E5-4C0B-B9B9-D467370A8B9B}" type="pres">
      <dgm:prSet presAssocID="{3FDDC5E1-60D8-4C57-8060-A3BE0E945ED1}" presName="rootComposite" presStyleCnt="0"/>
      <dgm:spPr/>
    </dgm:pt>
    <dgm:pt modelId="{1579CEB0-9485-4792-9DF3-FF97772F8644}" type="pres">
      <dgm:prSet presAssocID="{3FDDC5E1-60D8-4C57-8060-A3BE0E945ED1}" presName="rootText" presStyleLbl="node2" presStyleIdx="2" presStyleCnt="3" custScaleX="1630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9FE17C-B5AE-4B75-B03F-77C5D257074B}" type="pres">
      <dgm:prSet presAssocID="{3FDDC5E1-60D8-4C57-8060-A3BE0E945ED1}" presName="rootConnector" presStyleLbl="node2" presStyleIdx="2" presStyleCnt="3"/>
      <dgm:spPr/>
      <dgm:t>
        <a:bodyPr/>
        <a:lstStyle/>
        <a:p>
          <a:endParaRPr lang="tr-TR"/>
        </a:p>
      </dgm:t>
    </dgm:pt>
    <dgm:pt modelId="{7EC1BC2F-EB25-4CAD-9EC5-62FB075AC191}" type="pres">
      <dgm:prSet presAssocID="{3FDDC5E1-60D8-4C57-8060-A3BE0E945ED1}" presName="hierChild4" presStyleCnt="0"/>
      <dgm:spPr/>
    </dgm:pt>
    <dgm:pt modelId="{13FD1A88-0FFB-46A3-85C1-B1631BC07317}" type="pres">
      <dgm:prSet presAssocID="{3FDDC5E1-60D8-4C57-8060-A3BE0E945ED1}" presName="hierChild5" presStyleCnt="0"/>
      <dgm:spPr/>
    </dgm:pt>
    <dgm:pt modelId="{5507EDB0-B0E0-4AA7-9B9D-C35FDA43ACA8}" type="pres">
      <dgm:prSet presAssocID="{AA3EE1B3-47ED-4B34-8691-EE1CF1F8C800}" presName="hierChild3" presStyleCnt="0"/>
      <dgm:spPr/>
    </dgm:pt>
  </dgm:ptLst>
  <dgm:cxnLst>
    <dgm:cxn modelId="{A6F3868F-5FC1-4274-AE1D-8577799F144F}" type="presOf" srcId="{B0CDD2D5-5927-4897-BF3E-7C714E394DCA}" destId="{E0603682-E214-4D3F-AB34-E3D9208A7E7D}" srcOrd="0" destOrd="0" presId="urn:microsoft.com/office/officeart/2005/8/layout/orgChart1"/>
    <dgm:cxn modelId="{71BA443F-C816-4F81-98E6-6F712113E777}" type="presOf" srcId="{206CF97F-B460-4B10-81A2-3F5D8F971238}" destId="{C37025D5-24EA-4D47-AFF9-2FF052C2BB5C}" srcOrd="0" destOrd="0" presId="urn:microsoft.com/office/officeart/2005/8/layout/orgChart1"/>
    <dgm:cxn modelId="{FEAC8A02-7795-47AE-A05C-D172BB11C7A4}" type="presOf" srcId="{C2410A8E-E074-4001-B399-BE0F8026B5F5}" destId="{1287BB4E-B324-488C-821B-4E9E24548F08}" srcOrd="0" destOrd="0" presId="urn:microsoft.com/office/officeart/2005/8/layout/orgChart1"/>
    <dgm:cxn modelId="{7EDD0927-0082-479F-8354-4CBE4277DE18}" type="presOf" srcId="{E5A53DE7-04EB-4DB3-A286-0DAE19C27274}" destId="{B14A5237-6B06-4E2F-B7A8-24E2D7C7F9DA}" srcOrd="0" destOrd="0" presId="urn:microsoft.com/office/officeart/2005/8/layout/orgChart1"/>
    <dgm:cxn modelId="{6CBA380B-31F5-430A-B348-935CFD44DC70}" srcId="{B0CDD2D5-5927-4897-BF3E-7C714E394DCA}" destId="{AA3EE1B3-47ED-4B34-8691-EE1CF1F8C800}" srcOrd="0" destOrd="0" parTransId="{4F7840C1-63F5-451B-AC5B-8B63AF638EBA}" sibTransId="{BF2B9DD0-BB38-481C-836F-CBE5BB62C79E}"/>
    <dgm:cxn modelId="{0C0DB446-9B55-4107-949C-AE0AB9ABDE67}" type="presOf" srcId="{5C449C76-4259-44FE-8CBA-9D401C73CF6B}" destId="{7DEB54A0-6121-495A-9D95-1A35068056E6}" srcOrd="0" destOrd="0" presId="urn:microsoft.com/office/officeart/2005/8/layout/orgChart1"/>
    <dgm:cxn modelId="{B1937CB8-5942-403F-B45D-2AE922F3D047}" type="presOf" srcId="{C2410A8E-E074-4001-B399-BE0F8026B5F5}" destId="{05E670AE-6FE8-4DA3-B52A-C8D28D912E72}" srcOrd="1" destOrd="0" presId="urn:microsoft.com/office/officeart/2005/8/layout/orgChart1"/>
    <dgm:cxn modelId="{4BD6F0B1-68A5-4808-8A64-48C26F3214F4}" type="presOf" srcId="{3FDDC5E1-60D8-4C57-8060-A3BE0E945ED1}" destId="{1579CEB0-9485-4792-9DF3-FF97772F8644}" srcOrd="0" destOrd="0" presId="urn:microsoft.com/office/officeart/2005/8/layout/orgChart1"/>
    <dgm:cxn modelId="{6E558A73-D2A4-409F-B9B5-DADE9CDDB4D7}" srcId="{AA3EE1B3-47ED-4B34-8691-EE1CF1F8C800}" destId="{3FDDC5E1-60D8-4C57-8060-A3BE0E945ED1}" srcOrd="2" destOrd="0" parTransId="{206CF97F-B460-4B10-81A2-3F5D8F971238}" sibTransId="{AAA40B8B-3CF1-4E6E-A434-A81E9D80E1A3}"/>
    <dgm:cxn modelId="{4FF43C62-B961-4352-B1B7-2582B4A92640}" type="presOf" srcId="{AA3EE1B3-47ED-4B34-8691-EE1CF1F8C800}" destId="{9F0C23A5-A09B-4C55-AAC3-639D84646503}" srcOrd="0" destOrd="0" presId="urn:microsoft.com/office/officeart/2005/8/layout/orgChart1"/>
    <dgm:cxn modelId="{F96630FC-1807-43BF-AB89-BC500EB44BE7}" type="presOf" srcId="{5C449C76-4259-44FE-8CBA-9D401C73CF6B}" destId="{CAD44679-66FF-4988-B1F7-789385ECA309}" srcOrd="1" destOrd="0" presId="urn:microsoft.com/office/officeart/2005/8/layout/orgChart1"/>
    <dgm:cxn modelId="{53CCFAAD-1008-48F6-85BB-88D67C473BE2}" type="presOf" srcId="{E3B7422D-2BE7-4379-A82C-B3CD91BEC261}" destId="{A39AF1A4-E2C7-4743-AD09-2FBA86C54A00}" srcOrd="0" destOrd="0" presId="urn:microsoft.com/office/officeart/2005/8/layout/orgChart1"/>
    <dgm:cxn modelId="{3B4B3003-4103-4335-84C9-15FB2D75E0DB}" srcId="{AA3EE1B3-47ED-4B34-8691-EE1CF1F8C800}" destId="{5C449C76-4259-44FE-8CBA-9D401C73CF6B}" srcOrd="1" destOrd="0" parTransId="{E3B7422D-2BE7-4379-A82C-B3CD91BEC261}" sibTransId="{7C5E69BA-1976-46B6-B112-F7D71BCF4DED}"/>
    <dgm:cxn modelId="{C3A7F56B-B6C4-4DBF-BDD5-90EA517972B7}" type="presOf" srcId="{3FDDC5E1-60D8-4C57-8060-A3BE0E945ED1}" destId="{9B9FE17C-B5AE-4B75-B03F-77C5D257074B}" srcOrd="1" destOrd="0" presId="urn:microsoft.com/office/officeart/2005/8/layout/orgChart1"/>
    <dgm:cxn modelId="{353E9A99-5F54-4801-AA36-5179E21B2800}" srcId="{AA3EE1B3-47ED-4B34-8691-EE1CF1F8C800}" destId="{C2410A8E-E074-4001-B399-BE0F8026B5F5}" srcOrd="0" destOrd="0" parTransId="{E5A53DE7-04EB-4DB3-A286-0DAE19C27274}" sibTransId="{6FAA56E8-E4EA-458F-B1A8-CE01478475FB}"/>
    <dgm:cxn modelId="{D251B527-30AA-4C58-BCFD-C9A1ED87C460}" type="presOf" srcId="{AA3EE1B3-47ED-4B34-8691-EE1CF1F8C800}" destId="{AF89AA0D-CD90-4699-A326-31F0B10AF3D7}" srcOrd="1" destOrd="0" presId="urn:microsoft.com/office/officeart/2005/8/layout/orgChart1"/>
    <dgm:cxn modelId="{4A8CB216-BB8A-4BC7-9F42-4E900D478DFA}" type="presParOf" srcId="{E0603682-E214-4D3F-AB34-E3D9208A7E7D}" destId="{611006CD-2EF3-4006-8576-DFB81CB4DB51}" srcOrd="0" destOrd="0" presId="urn:microsoft.com/office/officeart/2005/8/layout/orgChart1"/>
    <dgm:cxn modelId="{64E189F4-63FC-4E20-8AD2-13AD3CFFC61F}" type="presParOf" srcId="{611006CD-2EF3-4006-8576-DFB81CB4DB51}" destId="{170E6619-8806-4DD6-84B4-BFB8A7501815}" srcOrd="0" destOrd="0" presId="urn:microsoft.com/office/officeart/2005/8/layout/orgChart1"/>
    <dgm:cxn modelId="{AA35D7A9-6904-4660-801D-919CAB84D3DA}" type="presParOf" srcId="{170E6619-8806-4DD6-84B4-BFB8A7501815}" destId="{9F0C23A5-A09B-4C55-AAC3-639D84646503}" srcOrd="0" destOrd="0" presId="urn:microsoft.com/office/officeart/2005/8/layout/orgChart1"/>
    <dgm:cxn modelId="{C1DB26D3-57E2-4A67-AB41-E6765159A145}" type="presParOf" srcId="{170E6619-8806-4DD6-84B4-BFB8A7501815}" destId="{AF89AA0D-CD90-4699-A326-31F0B10AF3D7}" srcOrd="1" destOrd="0" presId="urn:microsoft.com/office/officeart/2005/8/layout/orgChart1"/>
    <dgm:cxn modelId="{3E125E74-922C-4BA2-83C0-6D3621495A6B}" type="presParOf" srcId="{611006CD-2EF3-4006-8576-DFB81CB4DB51}" destId="{3DD24C29-60BF-4F2C-A34B-7EBFD705F436}" srcOrd="1" destOrd="0" presId="urn:microsoft.com/office/officeart/2005/8/layout/orgChart1"/>
    <dgm:cxn modelId="{B6816A15-7C0F-4DF0-95EE-272589C333ED}" type="presParOf" srcId="{3DD24C29-60BF-4F2C-A34B-7EBFD705F436}" destId="{B14A5237-6B06-4E2F-B7A8-24E2D7C7F9DA}" srcOrd="0" destOrd="0" presId="urn:microsoft.com/office/officeart/2005/8/layout/orgChart1"/>
    <dgm:cxn modelId="{0366A043-BFB4-4642-A73B-5C366401C77E}" type="presParOf" srcId="{3DD24C29-60BF-4F2C-A34B-7EBFD705F436}" destId="{B8F20BBB-13F2-41EA-BD53-C7E9E1BA5432}" srcOrd="1" destOrd="0" presId="urn:microsoft.com/office/officeart/2005/8/layout/orgChart1"/>
    <dgm:cxn modelId="{3F344B42-E35F-4362-8204-D0CC46AA53F6}" type="presParOf" srcId="{B8F20BBB-13F2-41EA-BD53-C7E9E1BA5432}" destId="{6EE6DEC7-1D7C-44DF-95E3-3197E88B9C4E}" srcOrd="0" destOrd="0" presId="urn:microsoft.com/office/officeart/2005/8/layout/orgChart1"/>
    <dgm:cxn modelId="{81179190-A8F1-40C2-A874-309051B79E96}" type="presParOf" srcId="{6EE6DEC7-1D7C-44DF-95E3-3197E88B9C4E}" destId="{1287BB4E-B324-488C-821B-4E9E24548F08}" srcOrd="0" destOrd="0" presId="urn:microsoft.com/office/officeart/2005/8/layout/orgChart1"/>
    <dgm:cxn modelId="{ECE1021D-941F-4137-9C70-ACFD3D60D602}" type="presParOf" srcId="{6EE6DEC7-1D7C-44DF-95E3-3197E88B9C4E}" destId="{05E670AE-6FE8-4DA3-B52A-C8D28D912E72}" srcOrd="1" destOrd="0" presId="urn:microsoft.com/office/officeart/2005/8/layout/orgChart1"/>
    <dgm:cxn modelId="{A1AB20DE-97BE-4F8C-A5B2-E267D0FAF52B}" type="presParOf" srcId="{B8F20BBB-13F2-41EA-BD53-C7E9E1BA5432}" destId="{BD889CBA-5617-403C-8D84-464DA6D7CE94}" srcOrd="1" destOrd="0" presId="urn:microsoft.com/office/officeart/2005/8/layout/orgChart1"/>
    <dgm:cxn modelId="{D7D50CAD-CF11-4E80-85B1-FE9848930BCE}" type="presParOf" srcId="{B8F20BBB-13F2-41EA-BD53-C7E9E1BA5432}" destId="{C011716F-1D91-480E-A950-46B65786EC8F}" srcOrd="2" destOrd="0" presId="urn:microsoft.com/office/officeart/2005/8/layout/orgChart1"/>
    <dgm:cxn modelId="{11EF75A6-2DDF-416D-9147-287E0C05FD0C}" type="presParOf" srcId="{3DD24C29-60BF-4F2C-A34B-7EBFD705F436}" destId="{A39AF1A4-E2C7-4743-AD09-2FBA86C54A00}" srcOrd="2" destOrd="0" presId="urn:microsoft.com/office/officeart/2005/8/layout/orgChart1"/>
    <dgm:cxn modelId="{54D71D5D-0D1C-40BD-8C7F-18CC5BB36E07}" type="presParOf" srcId="{3DD24C29-60BF-4F2C-A34B-7EBFD705F436}" destId="{01D2AFAE-7562-49D6-8FA9-536850F58EFE}" srcOrd="3" destOrd="0" presId="urn:microsoft.com/office/officeart/2005/8/layout/orgChart1"/>
    <dgm:cxn modelId="{90BC26EB-C491-43B4-BCB5-A9AC5F2A93D0}" type="presParOf" srcId="{01D2AFAE-7562-49D6-8FA9-536850F58EFE}" destId="{2446912C-8287-4BE7-AD03-44A18AE34A7A}" srcOrd="0" destOrd="0" presId="urn:microsoft.com/office/officeart/2005/8/layout/orgChart1"/>
    <dgm:cxn modelId="{48CCBA56-95F9-45E6-8BFF-8AD83E9ACF54}" type="presParOf" srcId="{2446912C-8287-4BE7-AD03-44A18AE34A7A}" destId="{7DEB54A0-6121-495A-9D95-1A35068056E6}" srcOrd="0" destOrd="0" presId="urn:microsoft.com/office/officeart/2005/8/layout/orgChart1"/>
    <dgm:cxn modelId="{7CDFE69D-CB2F-48BB-A28D-CFA18585908C}" type="presParOf" srcId="{2446912C-8287-4BE7-AD03-44A18AE34A7A}" destId="{CAD44679-66FF-4988-B1F7-789385ECA309}" srcOrd="1" destOrd="0" presId="urn:microsoft.com/office/officeart/2005/8/layout/orgChart1"/>
    <dgm:cxn modelId="{6AA39C1D-B94F-4AE6-A167-C4CF66D26E0B}" type="presParOf" srcId="{01D2AFAE-7562-49D6-8FA9-536850F58EFE}" destId="{2B5E2EF6-B585-4689-8B31-D2E31FBDD06C}" srcOrd="1" destOrd="0" presId="urn:microsoft.com/office/officeart/2005/8/layout/orgChart1"/>
    <dgm:cxn modelId="{270B180A-EC7B-4BF9-83A9-FA291B712159}" type="presParOf" srcId="{01D2AFAE-7562-49D6-8FA9-536850F58EFE}" destId="{8661EB67-6F28-49B4-88DC-131893731415}" srcOrd="2" destOrd="0" presId="urn:microsoft.com/office/officeart/2005/8/layout/orgChart1"/>
    <dgm:cxn modelId="{3323256A-3E94-494B-A3CD-5C4D6408950C}" type="presParOf" srcId="{3DD24C29-60BF-4F2C-A34B-7EBFD705F436}" destId="{C37025D5-24EA-4D47-AFF9-2FF052C2BB5C}" srcOrd="4" destOrd="0" presId="urn:microsoft.com/office/officeart/2005/8/layout/orgChart1"/>
    <dgm:cxn modelId="{DE2E21FA-8279-4BDE-990C-B9EEB6AA617E}" type="presParOf" srcId="{3DD24C29-60BF-4F2C-A34B-7EBFD705F436}" destId="{508357C0-C6D6-4669-A4C5-D1B40F84F436}" srcOrd="5" destOrd="0" presId="urn:microsoft.com/office/officeart/2005/8/layout/orgChart1"/>
    <dgm:cxn modelId="{07278ED4-4392-40F7-9B76-38C907C31C36}" type="presParOf" srcId="{508357C0-C6D6-4669-A4C5-D1B40F84F436}" destId="{F9F13FE3-95E5-4C0B-B9B9-D467370A8B9B}" srcOrd="0" destOrd="0" presId="urn:microsoft.com/office/officeart/2005/8/layout/orgChart1"/>
    <dgm:cxn modelId="{295DD975-AD88-4B0E-932E-D9D710E92919}" type="presParOf" srcId="{F9F13FE3-95E5-4C0B-B9B9-D467370A8B9B}" destId="{1579CEB0-9485-4792-9DF3-FF97772F8644}" srcOrd="0" destOrd="0" presId="urn:microsoft.com/office/officeart/2005/8/layout/orgChart1"/>
    <dgm:cxn modelId="{FA5D49CF-F258-4129-B273-93F641466B09}" type="presParOf" srcId="{F9F13FE3-95E5-4C0B-B9B9-D467370A8B9B}" destId="{9B9FE17C-B5AE-4B75-B03F-77C5D257074B}" srcOrd="1" destOrd="0" presId="urn:microsoft.com/office/officeart/2005/8/layout/orgChart1"/>
    <dgm:cxn modelId="{752397E4-67B6-4424-ADC2-D94B0934B858}" type="presParOf" srcId="{508357C0-C6D6-4669-A4C5-D1B40F84F436}" destId="{7EC1BC2F-EB25-4CAD-9EC5-62FB075AC191}" srcOrd="1" destOrd="0" presId="urn:microsoft.com/office/officeart/2005/8/layout/orgChart1"/>
    <dgm:cxn modelId="{890C5D41-44E8-489C-86D2-C543C1DD4E53}" type="presParOf" srcId="{508357C0-C6D6-4669-A4C5-D1B40F84F436}" destId="{13FD1A88-0FFB-46A3-85C1-B1631BC07317}" srcOrd="2" destOrd="0" presId="urn:microsoft.com/office/officeart/2005/8/layout/orgChart1"/>
    <dgm:cxn modelId="{96D0630C-233B-4C2B-8DD9-2B6CC55EB564}" type="presParOf" srcId="{611006CD-2EF3-4006-8576-DFB81CB4DB51}" destId="{5507EDB0-B0E0-4AA7-9B9D-C35FDA43AC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DD2D5-5927-4897-BF3E-7C714E394D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3EE1B3-47ED-4B34-8691-EE1CF1F8C800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800" noProof="0" dirty="0"/>
            <a:t>Hata Türleri</a:t>
          </a:r>
          <a:endParaRPr lang="en-US" sz="2800" noProof="0" dirty="0"/>
        </a:p>
      </dgm:t>
    </dgm:pt>
    <dgm:pt modelId="{4F7840C1-63F5-451B-AC5B-8B63AF638EBA}" type="parTrans" cxnId="{6CBA380B-31F5-430A-B348-935CFD44DC70}">
      <dgm:prSet/>
      <dgm:spPr/>
      <dgm:t>
        <a:bodyPr/>
        <a:lstStyle/>
        <a:p>
          <a:endParaRPr lang="tr-TR"/>
        </a:p>
      </dgm:t>
    </dgm:pt>
    <dgm:pt modelId="{BF2B9DD0-BB38-481C-836F-CBE5BB62C79E}" type="sibTrans" cxnId="{6CBA380B-31F5-430A-B348-935CFD44DC70}">
      <dgm:prSet/>
      <dgm:spPr/>
      <dgm:t>
        <a:bodyPr/>
        <a:lstStyle/>
        <a:p>
          <a:endParaRPr lang="tr-TR"/>
        </a:p>
      </dgm:t>
    </dgm:pt>
    <dgm:pt modelId="{C2410A8E-E074-4001-B399-BE0F8026B5F5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400" noProof="0" dirty="0"/>
            <a:t>Sistematik Hata</a:t>
          </a:r>
          <a:endParaRPr lang="en-US" sz="2400" noProof="0" dirty="0"/>
        </a:p>
      </dgm:t>
    </dgm:pt>
    <dgm:pt modelId="{E5A53DE7-04EB-4DB3-A286-0DAE19C27274}" type="parTrans" cxnId="{353E9A99-5F54-4801-AA36-5179E21B2800}">
      <dgm:prSet/>
      <dgm:spPr/>
      <dgm:t>
        <a:bodyPr/>
        <a:lstStyle/>
        <a:p>
          <a:endParaRPr lang="tr-TR"/>
        </a:p>
      </dgm:t>
    </dgm:pt>
    <dgm:pt modelId="{6FAA56E8-E4EA-458F-B1A8-CE01478475FB}" type="sibTrans" cxnId="{353E9A99-5F54-4801-AA36-5179E21B2800}">
      <dgm:prSet/>
      <dgm:spPr/>
      <dgm:t>
        <a:bodyPr/>
        <a:lstStyle/>
        <a:p>
          <a:endParaRPr lang="tr-TR"/>
        </a:p>
      </dgm:t>
    </dgm:pt>
    <dgm:pt modelId="{5C449C76-4259-44FE-8CBA-9D401C73CF6B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2400" dirty="0"/>
            <a:t>Rastlantısal Hata</a:t>
          </a:r>
          <a:endParaRPr lang="en-US" sz="2400" noProof="0" dirty="0"/>
        </a:p>
      </dgm:t>
    </dgm:pt>
    <dgm:pt modelId="{E3B7422D-2BE7-4379-A82C-B3CD91BEC261}" type="parTrans" cxnId="{3B4B3003-4103-4335-84C9-15FB2D75E0DB}">
      <dgm:prSet/>
      <dgm:spPr/>
      <dgm:t>
        <a:bodyPr/>
        <a:lstStyle/>
        <a:p>
          <a:endParaRPr lang="tr-TR"/>
        </a:p>
      </dgm:t>
    </dgm:pt>
    <dgm:pt modelId="{7C5E69BA-1976-46B6-B112-F7D71BCF4DED}" type="sibTrans" cxnId="{3B4B3003-4103-4335-84C9-15FB2D75E0DB}">
      <dgm:prSet/>
      <dgm:spPr/>
      <dgm:t>
        <a:bodyPr/>
        <a:lstStyle/>
        <a:p>
          <a:endParaRPr lang="tr-TR"/>
        </a:p>
      </dgm:t>
    </dgm:pt>
    <dgm:pt modelId="{8EC168C9-B3C6-4ABE-B22E-B46401E4AE2C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400" dirty="0"/>
            <a:t>Kaba Hata</a:t>
          </a:r>
          <a:endParaRPr lang="en-US" sz="2400" noProof="0" dirty="0"/>
        </a:p>
      </dgm:t>
    </dgm:pt>
    <dgm:pt modelId="{C0B1B935-D1B7-4C0B-9679-0E8AC1CF90D8}" type="parTrans" cxnId="{78F950F3-4D57-430A-8EC4-3F6F683F336D}">
      <dgm:prSet/>
      <dgm:spPr/>
      <dgm:t>
        <a:bodyPr/>
        <a:lstStyle/>
        <a:p>
          <a:endParaRPr lang="tr-TR"/>
        </a:p>
      </dgm:t>
    </dgm:pt>
    <dgm:pt modelId="{E7FECDD9-ADAC-4546-9D23-3B89ECC53E0D}" type="sibTrans" cxnId="{78F950F3-4D57-430A-8EC4-3F6F683F336D}">
      <dgm:prSet/>
      <dgm:spPr/>
      <dgm:t>
        <a:bodyPr/>
        <a:lstStyle/>
        <a:p>
          <a:endParaRPr lang="tr-TR"/>
        </a:p>
      </dgm:t>
    </dgm:pt>
    <dgm:pt modelId="{E0603682-E214-4D3F-AB34-E3D9208A7E7D}" type="pres">
      <dgm:prSet presAssocID="{B0CDD2D5-5927-4897-BF3E-7C714E394D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11006CD-2EF3-4006-8576-DFB81CB4DB51}" type="pres">
      <dgm:prSet presAssocID="{AA3EE1B3-47ED-4B34-8691-EE1CF1F8C800}" presName="hierRoot1" presStyleCnt="0">
        <dgm:presLayoutVars>
          <dgm:hierBranch val="init"/>
        </dgm:presLayoutVars>
      </dgm:prSet>
      <dgm:spPr/>
    </dgm:pt>
    <dgm:pt modelId="{170E6619-8806-4DD6-84B4-BFB8A7501815}" type="pres">
      <dgm:prSet presAssocID="{AA3EE1B3-47ED-4B34-8691-EE1CF1F8C800}" presName="rootComposite1" presStyleCnt="0"/>
      <dgm:spPr/>
    </dgm:pt>
    <dgm:pt modelId="{9F0C23A5-A09B-4C55-AAC3-639D84646503}" type="pres">
      <dgm:prSet presAssocID="{AA3EE1B3-47ED-4B34-8691-EE1CF1F8C800}" presName="rootText1" presStyleLbl="node0" presStyleIdx="0" presStyleCnt="1" custScaleX="2292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89AA0D-CD90-4699-A326-31F0B10AF3D7}" type="pres">
      <dgm:prSet presAssocID="{AA3EE1B3-47ED-4B34-8691-EE1CF1F8C80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3DD24C29-60BF-4F2C-A34B-7EBFD705F436}" type="pres">
      <dgm:prSet presAssocID="{AA3EE1B3-47ED-4B34-8691-EE1CF1F8C800}" presName="hierChild2" presStyleCnt="0"/>
      <dgm:spPr/>
    </dgm:pt>
    <dgm:pt modelId="{B14A5237-6B06-4E2F-B7A8-24E2D7C7F9DA}" type="pres">
      <dgm:prSet presAssocID="{E5A53DE7-04EB-4DB3-A286-0DAE19C27274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8F20BBB-13F2-41EA-BD53-C7E9E1BA5432}" type="pres">
      <dgm:prSet presAssocID="{C2410A8E-E074-4001-B399-BE0F8026B5F5}" presName="hierRoot2" presStyleCnt="0">
        <dgm:presLayoutVars>
          <dgm:hierBranch val="init"/>
        </dgm:presLayoutVars>
      </dgm:prSet>
      <dgm:spPr/>
    </dgm:pt>
    <dgm:pt modelId="{6EE6DEC7-1D7C-44DF-95E3-3197E88B9C4E}" type="pres">
      <dgm:prSet presAssocID="{C2410A8E-E074-4001-B399-BE0F8026B5F5}" presName="rootComposite" presStyleCnt="0"/>
      <dgm:spPr/>
    </dgm:pt>
    <dgm:pt modelId="{1287BB4E-B324-488C-821B-4E9E24548F08}" type="pres">
      <dgm:prSet presAssocID="{C2410A8E-E074-4001-B399-BE0F8026B5F5}" presName="rootText" presStyleLbl="node2" presStyleIdx="0" presStyleCnt="3" custScaleX="1338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E670AE-6FE8-4DA3-B52A-C8D28D912E72}" type="pres">
      <dgm:prSet presAssocID="{C2410A8E-E074-4001-B399-BE0F8026B5F5}" presName="rootConnector" presStyleLbl="node2" presStyleIdx="0" presStyleCnt="3"/>
      <dgm:spPr/>
      <dgm:t>
        <a:bodyPr/>
        <a:lstStyle/>
        <a:p>
          <a:endParaRPr lang="tr-TR"/>
        </a:p>
      </dgm:t>
    </dgm:pt>
    <dgm:pt modelId="{BD889CBA-5617-403C-8D84-464DA6D7CE94}" type="pres">
      <dgm:prSet presAssocID="{C2410A8E-E074-4001-B399-BE0F8026B5F5}" presName="hierChild4" presStyleCnt="0"/>
      <dgm:spPr/>
    </dgm:pt>
    <dgm:pt modelId="{C011716F-1D91-480E-A950-46B65786EC8F}" type="pres">
      <dgm:prSet presAssocID="{C2410A8E-E074-4001-B399-BE0F8026B5F5}" presName="hierChild5" presStyleCnt="0"/>
      <dgm:spPr/>
    </dgm:pt>
    <dgm:pt modelId="{A39AF1A4-E2C7-4743-AD09-2FBA86C54A00}" type="pres">
      <dgm:prSet presAssocID="{E3B7422D-2BE7-4379-A82C-B3CD91BEC261}" presName="Name37" presStyleLbl="parChTrans1D2" presStyleIdx="1" presStyleCnt="3"/>
      <dgm:spPr/>
      <dgm:t>
        <a:bodyPr/>
        <a:lstStyle/>
        <a:p>
          <a:endParaRPr lang="tr-TR"/>
        </a:p>
      </dgm:t>
    </dgm:pt>
    <dgm:pt modelId="{01D2AFAE-7562-49D6-8FA9-536850F58EFE}" type="pres">
      <dgm:prSet presAssocID="{5C449C76-4259-44FE-8CBA-9D401C73CF6B}" presName="hierRoot2" presStyleCnt="0">
        <dgm:presLayoutVars>
          <dgm:hierBranch val="init"/>
        </dgm:presLayoutVars>
      </dgm:prSet>
      <dgm:spPr/>
    </dgm:pt>
    <dgm:pt modelId="{2446912C-8287-4BE7-AD03-44A18AE34A7A}" type="pres">
      <dgm:prSet presAssocID="{5C449C76-4259-44FE-8CBA-9D401C73CF6B}" presName="rootComposite" presStyleCnt="0"/>
      <dgm:spPr/>
    </dgm:pt>
    <dgm:pt modelId="{7DEB54A0-6121-495A-9D95-1A35068056E6}" type="pres">
      <dgm:prSet presAssocID="{5C449C76-4259-44FE-8CBA-9D401C73CF6B}" presName="rootText" presStyleLbl="node2" presStyleIdx="1" presStyleCnt="3" custScaleX="1538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D44679-66FF-4988-B1F7-789385ECA309}" type="pres">
      <dgm:prSet presAssocID="{5C449C76-4259-44FE-8CBA-9D401C73CF6B}" presName="rootConnector" presStyleLbl="node2" presStyleIdx="1" presStyleCnt="3"/>
      <dgm:spPr/>
      <dgm:t>
        <a:bodyPr/>
        <a:lstStyle/>
        <a:p>
          <a:endParaRPr lang="tr-TR"/>
        </a:p>
      </dgm:t>
    </dgm:pt>
    <dgm:pt modelId="{2B5E2EF6-B585-4689-8B31-D2E31FBDD06C}" type="pres">
      <dgm:prSet presAssocID="{5C449C76-4259-44FE-8CBA-9D401C73CF6B}" presName="hierChild4" presStyleCnt="0"/>
      <dgm:spPr/>
    </dgm:pt>
    <dgm:pt modelId="{8661EB67-6F28-49B4-88DC-131893731415}" type="pres">
      <dgm:prSet presAssocID="{5C449C76-4259-44FE-8CBA-9D401C73CF6B}" presName="hierChild5" presStyleCnt="0"/>
      <dgm:spPr/>
    </dgm:pt>
    <dgm:pt modelId="{9E2BD5DF-197E-452A-83BC-13E4400E9F64}" type="pres">
      <dgm:prSet presAssocID="{C0B1B935-D1B7-4C0B-9679-0E8AC1CF90D8}" presName="Name37" presStyleLbl="parChTrans1D2" presStyleIdx="2" presStyleCnt="3"/>
      <dgm:spPr/>
      <dgm:t>
        <a:bodyPr/>
        <a:lstStyle/>
        <a:p>
          <a:endParaRPr lang="tr-TR"/>
        </a:p>
      </dgm:t>
    </dgm:pt>
    <dgm:pt modelId="{92CF9A85-B31F-4A39-87A0-05B69187833E}" type="pres">
      <dgm:prSet presAssocID="{8EC168C9-B3C6-4ABE-B22E-B46401E4AE2C}" presName="hierRoot2" presStyleCnt="0">
        <dgm:presLayoutVars>
          <dgm:hierBranch val="init"/>
        </dgm:presLayoutVars>
      </dgm:prSet>
      <dgm:spPr/>
    </dgm:pt>
    <dgm:pt modelId="{2FA317AF-BB40-48C2-9730-BD42911DC0CF}" type="pres">
      <dgm:prSet presAssocID="{8EC168C9-B3C6-4ABE-B22E-B46401E4AE2C}" presName="rootComposite" presStyleCnt="0"/>
      <dgm:spPr/>
    </dgm:pt>
    <dgm:pt modelId="{92C9D0BD-87B2-469C-A092-251057D878D5}" type="pres">
      <dgm:prSet presAssocID="{8EC168C9-B3C6-4ABE-B22E-B46401E4AE2C}" presName="rootText" presStyleLbl="node2" presStyleIdx="2" presStyleCnt="3" custScaleX="1538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394234-D33D-4E38-AA9E-84D39FA27752}" type="pres">
      <dgm:prSet presAssocID="{8EC168C9-B3C6-4ABE-B22E-B46401E4AE2C}" presName="rootConnector" presStyleLbl="node2" presStyleIdx="2" presStyleCnt="3"/>
      <dgm:spPr/>
      <dgm:t>
        <a:bodyPr/>
        <a:lstStyle/>
        <a:p>
          <a:endParaRPr lang="tr-TR"/>
        </a:p>
      </dgm:t>
    </dgm:pt>
    <dgm:pt modelId="{BAB0A1DF-9BFF-4438-9630-ED92C0D47EF5}" type="pres">
      <dgm:prSet presAssocID="{8EC168C9-B3C6-4ABE-B22E-B46401E4AE2C}" presName="hierChild4" presStyleCnt="0"/>
      <dgm:spPr/>
    </dgm:pt>
    <dgm:pt modelId="{A37AB407-AD35-4D8C-A535-0CFE89F46BAC}" type="pres">
      <dgm:prSet presAssocID="{8EC168C9-B3C6-4ABE-B22E-B46401E4AE2C}" presName="hierChild5" presStyleCnt="0"/>
      <dgm:spPr/>
    </dgm:pt>
    <dgm:pt modelId="{5507EDB0-B0E0-4AA7-9B9D-C35FDA43ACA8}" type="pres">
      <dgm:prSet presAssocID="{AA3EE1B3-47ED-4B34-8691-EE1CF1F8C800}" presName="hierChild3" presStyleCnt="0"/>
      <dgm:spPr/>
    </dgm:pt>
  </dgm:ptLst>
  <dgm:cxnLst>
    <dgm:cxn modelId="{3B081841-3213-46F5-AEAE-064E95EF22B4}" type="presOf" srcId="{E5A53DE7-04EB-4DB3-A286-0DAE19C27274}" destId="{B14A5237-6B06-4E2F-B7A8-24E2D7C7F9DA}" srcOrd="0" destOrd="0" presId="urn:microsoft.com/office/officeart/2005/8/layout/orgChart1"/>
    <dgm:cxn modelId="{B0CF0A61-4450-48C3-97E9-4A9DDDA96C9F}" type="presOf" srcId="{C0B1B935-D1B7-4C0B-9679-0E8AC1CF90D8}" destId="{9E2BD5DF-197E-452A-83BC-13E4400E9F64}" srcOrd="0" destOrd="0" presId="urn:microsoft.com/office/officeart/2005/8/layout/orgChart1"/>
    <dgm:cxn modelId="{353E9A99-5F54-4801-AA36-5179E21B2800}" srcId="{AA3EE1B3-47ED-4B34-8691-EE1CF1F8C800}" destId="{C2410A8E-E074-4001-B399-BE0F8026B5F5}" srcOrd="0" destOrd="0" parTransId="{E5A53DE7-04EB-4DB3-A286-0DAE19C27274}" sibTransId="{6FAA56E8-E4EA-458F-B1A8-CE01478475FB}"/>
    <dgm:cxn modelId="{B08427C7-E938-4486-BACC-749080CB9D4A}" type="presOf" srcId="{E3B7422D-2BE7-4379-A82C-B3CD91BEC261}" destId="{A39AF1A4-E2C7-4743-AD09-2FBA86C54A00}" srcOrd="0" destOrd="0" presId="urn:microsoft.com/office/officeart/2005/8/layout/orgChart1"/>
    <dgm:cxn modelId="{B573DFCB-A76B-45D5-BAEF-3B08CEA8E4B0}" type="presOf" srcId="{8EC168C9-B3C6-4ABE-B22E-B46401E4AE2C}" destId="{92C9D0BD-87B2-469C-A092-251057D878D5}" srcOrd="0" destOrd="0" presId="urn:microsoft.com/office/officeart/2005/8/layout/orgChart1"/>
    <dgm:cxn modelId="{76F3885A-D6D8-4BEE-BE10-910637E9E678}" type="presOf" srcId="{AA3EE1B3-47ED-4B34-8691-EE1CF1F8C800}" destId="{9F0C23A5-A09B-4C55-AAC3-639D84646503}" srcOrd="0" destOrd="0" presId="urn:microsoft.com/office/officeart/2005/8/layout/orgChart1"/>
    <dgm:cxn modelId="{133841A2-E4E2-4004-B7A7-61BF96F3EF90}" type="presOf" srcId="{C2410A8E-E074-4001-B399-BE0F8026B5F5}" destId="{05E670AE-6FE8-4DA3-B52A-C8D28D912E72}" srcOrd="1" destOrd="0" presId="urn:microsoft.com/office/officeart/2005/8/layout/orgChart1"/>
    <dgm:cxn modelId="{9435710E-DAA3-42EF-A5F8-240443461A5B}" type="presOf" srcId="{5C449C76-4259-44FE-8CBA-9D401C73CF6B}" destId="{7DEB54A0-6121-495A-9D95-1A35068056E6}" srcOrd="0" destOrd="0" presId="urn:microsoft.com/office/officeart/2005/8/layout/orgChart1"/>
    <dgm:cxn modelId="{31C58F7F-FC50-45DE-80E8-89DE6E0680C4}" type="presOf" srcId="{AA3EE1B3-47ED-4B34-8691-EE1CF1F8C800}" destId="{AF89AA0D-CD90-4699-A326-31F0B10AF3D7}" srcOrd="1" destOrd="0" presId="urn:microsoft.com/office/officeart/2005/8/layout/orgChart1"/>
    <dgm:cxn modelId="{1DAAA8A9-1F51-46BF-8DE2-7B3AD7DD3A1B}" type="presOf" srcId="{8EC168C9-B3C6-4ABE-B22E-B46401E4AE2C}" destId="{B1394234-D33D-4E38-AA9E-84D39FA27752}" srcOrd="1" destOrd="0" presId="urn:microsoft.com/office/officeart/2005/8/layout/orgChart1"/>
    <dgm:cxn modelId="{78F950F3-4D57-430A-8EC4-3F6F683F336D}" srcId="{AA3EE1B3-47ED-4B34-8691-EE1CF1F8C800}" destId="{8EC168C9-B3C6-4ABE-B22E-B46401E4AE2C}" srcOrd="2" destOrd="0" parTransId="{C0B1B935-D1B7-4C0B-9679-0E8AC1CF90D8}" sibTransId="{E7FECDD9-ADAC-4546-9D23-3B89ECC53E0D}"/>
    <dgm:cxn modelId="{CFADCDF7-DF6F-4644-9077-D08310C25ACD}" type="presOf" srcId="{B0CDD2D5-5927-4897-BF3E-7C714E394DCA}" destId="{E0603682-E214-4D3F-AB34-E3D9208A7E7D}" srcOrd="0" destOrd="0" presId="urn:microsoft.com/office/officeart/2005/8/layout/orgChart1"/>
    <dgm:cxn modelId="{BF42F090-34C6-4243-9E00-573FE54727F7}" type="presOf" srcId="{5C449C76-4259-44FE-8CBA-9D401C73CF6B}" destId="{CAD44679-66FF-4988-B1F7-789385ECA309}" srcOrd="1" destOrd="0" presId="urn:microsoft.com/office/officeart/2005/8/layout/orgChart1"/>
    <dgm:cxn modelId="{3B4B3003-4103-4335-84C9-15FB2D75E0DB}" srcId="{AA3EE1B3-47ED-4B34-8691-EE1CF1F8C800}" destId="{5C449C76-4259-44FE-8CBA-9D401C73CF6B}" srcOrd="1" destOrd="0" parTransId="{E3B7422D-2BE7-4379-A82C-B3CD91BEC261}" sibTransId="{7C5E69BA-1976-46B6-B112-F7D71BCF4DED}"/>
    <dgm:cxn modelId="{6CBA380B-31F5-430A-B348-935CFD44DC70}" srcId="{B0CDD2D5-5927-4897-BF3E-7C714E394DCA}" destId="{AA3EE1B3-47ED-4B34-8691-EE1CF1F8C800}" srcOrd="0" destOrd="0" parTransId="{4F7840C1-63F5-451B-AC5B-8B63AF638EBA}" sibTransId="{BF2B9DD0-BB38-481C-836F-CBE5BB62C79E}"/>
    <dgm:cxn modelId="{65750CE6-27F8-437A-9753-143472A57DFC}" type="presOf" srcId="{C2410A8E-E074-4001-B399-BE0F8026B5F5}" destId="{1287BB4E-B324-488C-821B-4E9E24548F08}" srcOrd="0" destOrd="0" presId="urn:microsoft.com/office/officeart/2005/8/layout/orgChart1"/>
    <dgm:cxn modelId="{7BE8EB13-8959-4005-B8B1-A1D7D8EC6A39}" type="presParOf" srcId="{E0603682-E214-4D3F-AB34-E3D9208A7E7D}" destId="{611006CD-2EF3-4006-8576-DFB81CB4DB51}" srcOrd="0" destOrd="0" presId="urn:microsoft.com/office/officeart/2005/8/layout/orgChart1"/>
    <dgm:cxn modelId="{96236480-49A0-43C1-B4FC-9B41D64D92C3}" type="presParOf" srcId="{611006CD-2EF3-4006-8576-DFB81CB4DB51}" destId="{170E6619-8806-4DD6-84B4-BFB8A7501815}" srcOrd="0" destOrd="0" presId="urn:microsoft.com/office/officeart/2005/8/layout/orgChart1"/>
    <dgm:cxn modelId="{291A6F89-0143-4768-B2EB-76C38A177C55}" type="presParOf" srcId="{170E6619-8806-4DD6-84B4-BFB8A7501815}" destId="{9F0C23A5-A09B-4C55-AAC3-639D84646503}" srcOrd="0" destOrd="0" presId="urn:microsoft.com/office/officeart/2005/8/layout/orgChart1"/>
    <dgm:cxn modelId="{2544A184-EB98-4B0B-B063-B2F9374F846F}" type="presParOf" srcId="{170E6619-8806-4DD6-84B4-BFB8A7501815}" destId="{AF89AA0D-CD90-4699-A326-31F0B10AF3D7}" srcOrd="1" destOrd="0" presId="urn:microsoft.com/office/officeart/2005/8/layout/orgChart1"/>
    <dgm:cxn modelId="{A6B4AA41-F839-4FF6-BF63-96BBB249C20A}" type="presParOf" srcId="{611006CD-2EF3-4006-8576-DFB81CB4DB51}" destId="{3DD24C29-60BF-4F2C-A34B-7EBFD705F436}" srcOrd="1" destOrd="0" presId="urn:microsoft.com/office/officeart/2005/8/layout/orgChart1"/>
    <dgm:cxn modelId="{D47BF761-4070-4069-A96E-CE906B517F1C}" type="presParOf" srcId="{3DD24C29-60BF-4F2C-A34B-7EBFD705F436}" destId="{B14A5237-6B06-4E2F-B7A8-24E2D7C7F9DA}" srcOrd="0" destOrd="0" presId="urn:microsoft.com/office/officeart/2005/8/layout/orgChart1"/>
    <dgm:cxn modelId="{F1967BD1-2F0E-4BD5-857F-0E3DDB6340AB}" type="presParOf" srcId="{3DD24C29-60BF-4F2C-A34B-7EBFD705F436}" destId="{B8F20BBB-13F2-41EA-BD53-C7E9E1BA5432}" srcOrd="1" destOrd="0" presId="urn:microsoft.com/office/officeart/2005/8/layout/orgChart1"/>
    <dgm:cxn modelId="{E50B0809-F274-421C-9594-82A808EFADB7}" type="presParOf" srcId="{B8F20BBB-13F2-41EA-BD53-C7E9E1BA5432}" destId="{6EE6DEC7-1D7C-44DF-95E3-3197E88B9C4E}" srcOrd="0" destOrd="0" presId="urn:microsoft.com/office/officeart/2005/8/layout/orgChart1"/>
    <dgm:cxn modelId="{46C5DE27-2F22-4DE5-BC09-9D4DEE0D4CA8}" type="presParOf" srcId="{6EE6DEC7-1D7C-44DF-95E3-3197E88B9C4E}" destId="{1287BB4E-B324-488C-821B-4E9E24548F08}" srcOrd="0" destOrd="0" presId="urn:microsoft.com/office/officeart/2005/8/layout/orgChart1"/>
    <dgm:cxn modelId="{D3A1D8F0-0785-48C4-A615-F93E000BA98A}" type="presParOf" srcId="{6EE6DEC7-1D7C-44DF-95E3-3197E88B9C4E}" destId="{05E670AE-6FE8-4DA3-B52A-C8D28D912E72}" srcOrd="1" destOrd="0" presId="urn:microsoft.com/office/officeart/2005/8/layout/orgChart1"/>
    <dgm:cxn modelId="{32594F3C-ED3B-4214-A2D7-77B132245B6F}" type="presParOf" srcId="{B8F20BBB-13F2-41EA-BD53-C7E9E1BA5432}" destId="{BD889CBA-5617-403C-8D84-464DA6D7CE94}" srcOrd="1" destOrd="0" presId="urn:microsoft.com/office/officeart/2005/8/layout/orgChart1"/>
    <dgm:cxn modelId="{A399ED05-298B-4DCC-AE36-2AABB989B356}" type="presParOf" srcId="{B8F20BBB-13F2-41EA-BD53-C7E9E1BA5432}" destId="{C011716F-1D91-480E-A950-46B65786EC8F}" srcOrd="2" destOrd="0" presId="urn:microsoft.com/office/officeart/2005/8/layout/orgChart1"/>
    <dgm:cxn modelId="{5516B073-C375-4B54-805F-B70B9703F21E}" type="presParOf" srcId="{3DD24C29-60BF-4F2C-A34B-7EBFD705F436}" destId="{A39AF1A4-E2C7-4743-AD09-2FBA86C54A00}" srcOrd="2" destOrd="0" presId="urn:microsoft.com/office/officeart/2005/8/layout/orgChart1"/>
    <dgm:cxn modelId="{AB8EC52B-5F2F-4E7E-8A7D-3D07ED051BAF}" type="presParOf" srcId="{3DD24C29-60BF-4F2C-A34B-7EBFD705F436}" destId="{01D2AFAE-7562-49D6-8FA9-536850F58EFE}" srcOrd="3" destOrd="0" presId="urn:microsoft.com/office/officeart/2005/8/layout/orgChart1"/>
    <dgm:cxn modelId="{8A6582B6-9AB4-465C-8345-99D640463F4B}" type="presParOf" srcId="{01D2AFAE-7562-49D6-8FA9-536850F58EFE}" destId="{2446912C-8287-4BE7-AD03-44A18AE34A7A}" srcOrd="0" destOrd="0" presId="urn:microsoft.com/office/officeart/2005/8/layout/orgChart1"/>
    <dgm:cxn modelId="{095FEC06-195E-430C-B0A4-C96E293D36D7}" type="presParOf" srcId="{2446912C-8287-4BE7-AD03-44A18AE34A7A}" destId="{7DEB54A0-6121-495A-9D95-1A35068056E6}" srcOrd="0" destOrd="0" presId="urn:microsoft.com/office/officeart/2005/8/layout/orgChart1"/>
    <dgm:cxn modelId="{F2C2AFFD-FB11-41BE-9FAE-C6C0131263C0}" type="presParOf" srcId="{2446912C-8287-4BE7-AD03-44A18AE34A7A}" destId="{CAD44679-66FF-4988-B1F7-789385ECA309}" srcOrd="1" destOrd="0" presId="urn:microsoft.com/office/officeart/2005/8/layout/orgChart1"/>
    <dgm:cxn modelId="{4CDF204D-8E66-49A5-AE4F-5C933A690BCB}" type="presParOf" srcId="{01D2AFAE-7562-49D6-8FA9-536850F58EFE}" destId="{2B5E2EF6-B585-4689-8B31-D2E31FBDD06C}" srcOrd="1" destOrd="0" presId="urn:microsoft.com/office/officeart/2005/8/layout/orgChart1"/>
    <dgm:cxn modelId="{4F0A808B-FC2F-4DC2-8116-738BD450E9F5}" type="presParOf" srcId="{01D2AFAE-7562-49D6-8FA9-536850F58EFE}" destId="{8661EB67-6F28-49B4-88DC-131893731415}" srcOrd="2" destOrd="0" presId="urn:microsoft.com/office/officeart/2005/8/layout/orgChart1"/>
    <dgm:cxn modelId="{7D4BE92E-79B9-44AF-A955-FA1189031F34}" type="presParOf" srcId="{3DD24C29-60BF-4F2C-A34B-7EBFD705F436}" destId="{9E2BD5DF-197E-452A-83BC-13E4400E9F64}" srcOrd="4" destOrd="0" presId="urn:microsoft.com/office/officeart/2005/8/layout/orgChart1"/>
    <dgm:cxn modelId="{6518A60D-BEC5-4FFB-A76E-1744F4A40DBF}" type="presParOf" srcId="{3DD24C29-60BF-4F2C-A34B-7EBFD705F436}" destId="{92CF9A85-B31F-4A39-87A0-05B69187833E}" srcOrd="5" destOrd="0" presId="urn:microsoft.com/office/officeart/2005/8/layout/orgChart1"/>
    <dgm:cxn modelId="{8B3B2151-05C5-4218-A749-983BD5F86979}" type="presParOf" srcId="{92CF9A85-B31F-4A39-87A0-05B69187833E}" destId="{2FA317AF-BB40-48C2-9730-BD42911DC0CF}" srcOrd="0" destOrd="0" presId="urn:microsoft.com/office/officeart/2005/8/layout/orgChart1"/>
    <dgm:cxn modelId="{684943BB-617C-4DA1-B199-8FA15C6E0D2C}" type="presParOf" srcId="{2FA317AF-BB40-48C2-9730-BD42911DC0CF}" destId="{92C9D0BD-87B2-469C-A092-251057D878D5}" srcOrd="0" destOrd="0" presId="urn:microsoft.com/office/officeart/2005/8/layout/orgChart1"/>
    <dgm:cxn modelId="{7214C4C5-4A53-4547-B708-C27A2D6D560C}" type="presParOf" srcId="{2FA317AF-BB40-48C2-9730-BD42911DC0CF}" destId="{B1394234-D33D-4E38-AA9E-84D39FA27752}" srcOrd="1" destOrd="0" presId="urn:microsoft.com/office/officeart/2005/8/layout/orgChart1"/>
    <dgm:cxn modelId="{70BF00DB-80DB-4DF7-B7A8-9ED4E5F5ED8A}" type="presParOf" srcId="{92CF9A85-B31F-4A39-87A0-05B69187833E}" destId="{BAB0A1DF-9BFF-4438-9630-ED92C0D47EF5}" srcOrd="1" destOrd="0" presId="urn:microsoft.com/office/officeart/2005/8/layout/orgChart1"/>
    <dgm:cxn modelId="{79046C03-4AB8-4233-A51B-C5DDD9B2BBA6}" type="presParOf" srcId="{92CF9A85-B31F-4A39-87A0-05B69187833E}" destId="{A37AB407-AD35-4D8C-A535-0CFE89F46BAC}" srcOrd="2" destOrd="0" presId="urn:microsoft.com/office/officeart/2005/8/layout/orgChart1"/>
    <dgm:cxn modelId="{5CAA616A-0BD2-4E7B-9F2A-6DE1AE86DF62}" type="presParOf" srcId="{611006CD-2EF3-4006-8576-DFB81CB4DB51}" destId="{5507EDB0-B0E0-4AA7-9B9D-C35FDA43AC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89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6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3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9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57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65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8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8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9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08129"/>
            <a:ext cx="9144000" cy="2387600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tr-T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(HRT3350)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78947" y="492466"/>
            <a:ext cx="731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Yıldız Teknik Üniversitesi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İnşaat Fakültesi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Harita Mühendisliği Bölümü</a:t>
            </a:r>
            <a:endParaRPr lang="en-US" sz="2000" dirty="0"/>
          </a:p>
        </p:txBody>
      </p:sp>
      <p:pic>
        <p:nvPicPr>
          <p:cNvPr id="1026" name="Picture 2" descr="http://www.hrm.yildiz.edu.tr/images/images/HRMLog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43" y="381000"/>
            <a:ext cx="1257300" cy="12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25463"/>
            <a:ext cx="1278011" cy="1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25415" y="1287585"/>
            <a:ext cx="9220201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363538" algn="ctr">
              <a:defRPr/>
            </a:pPr>
            <a:r>
              <a:rPr lang="nn-NO" sz="3200" b="1" dirty="0"/>
              <a:t>56</a:t>
            </a:r>
            <a:r>
              <a:rPr lang="nn-NO" sz="3200" b="1" baseline="30000" dirty="0"/>
              <a:t>g</a:t>
            </a:r>
            <a:r>
              <a:rPr lang="nn-NO" sz="3200" b="1" dirty="0"/>
              <a:t>.7284 =56</a:t>
            </a:r>
            <a:r>
              <a:rPr lang="nn-NO" sz="3200" b="1" baseline="30000" dirty="0"/>
              <a:t>g</a:t>
            </a:r>
            <a:r>
              <a:rPr lang="nn-NO" sz="3200" b="1" dirty="0"/>
              <a:t> 72</a:t>
            </a:r>
            <a:r>
              <a:rPr lang="nn-NO" sz="3200" b="1" baseline="30000" dirty="0"/>
              <a:t>c</a:t>
            </a:r>
            <a:r>
              <a:rPr lang="nn-NO" sz="3200" b="1" dirty="0"/>
              <a:t> 84</a:t>
            </a:r>
            <a:r>
              <a:rPr lang="nn-NO" sz="3200" b="1" baseline="30000" dirty="0"/>
              <a:t>cc</a:t>
            </a:r>
            <a:endParaRPr lang="tr-TR" sz="3200" b="1" baseline="30000" dirty="0"/>
          </a:p>
          <a:p>
            <a:pPr indent="363538" algn="ctr">
              <a:defRPr/>
            </a:pPr>
            <a:endParaRPr lang="tr-TR" sz="3200" b="1" dirty="0"/>
          </a:p>
          <a:p>
            <a:pPr indent="363538" algn="ctr">
              <a:defRPr/>
            </a:pPr>
            <a:r>
              <a:rPr lang="nn-NO" sz="3200" b="1" dirty="0"/>
              <a:t>105</a:t>
            </a:r>
            <a:r>
              <a:rPr lang="nn-NO" sz="3200" b="1" baseline="30000" dirty="0"/>
              <a:t>g</a:t>
            </a:r>
            <a:r>
              <a:rPr lang="nn-NO" sz="3200" b="1" dirty="0"/>
              <a:t> 36</a:t>
            </a:r>
            <a:r>
              <a:rPr lang="nn-NO" sz="3200" b="1" baseline="30000" dirty="0"/>
              <a:t>c</a:t>
            </a:r>
            <a:r>
              <a:rPr lang="nn-NO" sz="3200" b="1" dirty="0"/>
              <a:t> 89</a:t>
            </a:r>
            <a:r>
              <a:rPr lang="nn-NO" sz="3200" b="1" baseline="30000" dirty="0"/>
              <a:t>cc</a:t>
            </a:r>
            <a:r>
              <a:rPr lang="nn-NO" sz="3200" b="1" dirty="0"/>
              <a:t> =105</a:t>
            </a:r>
            <a:r>
              <a:rPr lang="nn-NO" sz="3200" b="1" baseline="30000" dirty="0"/>
              <a:t>g</a:t>
            </a:r>
            <a:r>
              <a:rPr lang="nn-NO" sz="3200" b="1" dirty="0"/>
              <a:t>.3689</a:t>
            </a:r>
            <a:endParaRPr lang="tr-TR" sz="3200" b="1" dirty="0"/>
          </a:p>
          <a:p>
            <a:endParaRPr lang="tr-TR" sz="3200" b="1" dirty="0"/>
          </a:p>
          <a:p>
            <a:endParaRPr lang="tr-TR" sz="3200" b="1" dirty="0"/>
          </a:p>
          <a:p>
            <a:pPr algn="ctr">
              <a:buClr>
                <a:schemeClr val="accent1"/>
              </a:buClr>
            </a:pPr>
            <a:r>
              <a:rPr lang="nn-NO" altLang="tr-TR" sz="3200" dirty="0"/>
              <a:t>45</a:t>
            </a:r>
            <a:r>
              <a:rPr lang="nn-NO" altLang="tr-TR" sz="3200" baseline="30000" dirty="0"/>
              <a:t>g</a:t>
            </a:r>
            <a:r>
              <a:rPr lang="nn-NO" altLang="tr-TR" sz="3200" dirty="0"/>
              <a:t> 6075 + 25</a:t>
            </a:r>
            <a:r>
              <a:rPr lang="nn-NO" altLang="tr-TR" sz="3200" baseline="30000" dirty="0"/>
              <a:t>g </a:t>
            </a:r>
            <a:r>
              <a:rPr lang="nn-NO" altLang="tr-TR" sz="3200" dirty="0"/>
              <a:t>1522 = ?</a:t>
            </a:r>
            <a:endParaRPr lang="tr-TR" altLang="tr-TR" sz="3200" dirty="0"/>
          </a:p>
          <a:p>
            <a:pPr algn="ctr">
              <a:buClr>
                <a:schemeClr val="accent1"/>
              </a:buClr>
            </a:pPr>
            <a:endParaRPr lang="nn-NO" altLang="tr-TR" sz="3200" dirty="0"/>
          </a:p>
          <a:p>
            <a:pPr algn="ctr">
              <a:buClr>
                <a:schemeClr val="accent1"/>
              </a:buClr>
            </a:pPr>
            <a:r>
              <a:rPr lang="nn-NO" altLang="tr-TR" sz="3200" dirty="0"/>
              <a:t>45</a:t>
            </a:r>
            <a:r>
              <a:rPr lang="nn-NO" altLang="tr-TR" sz="3200" baseline="30000" dirty="0"/>
              <a:t>g</a:t>
            </a:r>
            <a:r>
              <a:rPr lang="nn-NO" altLang="tr-TR" sz="3200" dirty="0"/>
              <a:t> 6075 + 25</a:t>
            </a:r>
            <a:r>
              <a:rPr lang="nn-NO" altLang="tr-TR" sz="3200" baseline="30000" dirty="0"/>
              <a:t>g</a:t>
            </a:r>
            <a:r>
              <a:rPr lang="nn-NO" altLang="tr-TR" sz="3200" dirty="0"/>
              <a:t> 1522 = 70</a:t>
            </a:r>
            <a:r>
              <a:rPr lang="nn-NO" altLang="tr-TR" sz="3200" baseline="30000" dirty="0"/>
              <a:t>g</a:t>
            </a:r>
            <a:r>
              <a:rPr lang="nn-NO" altLang="tr-TR" sz="3200" dirty="0"/>
              <a:t> 7597</a:t>
            </a:r>
            <a:endParaRPr lang="en-US" altLang="tr-TR" sz="3200" dirty="0"/>
          </a:p>
          <a:p>
            <a:pPr algn="ctr"/>
            <a:endParaRPr lang="tr-TR" sz="3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8BF53E59-A8FB-460A-9634-CACB6D33E5E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428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Ölçü Birimleri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1798" y="1511300"/>
            <a:ext cx="922020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363538" algn="just">
              <a:defRPr/>
            </a:pPr>
            <a:r>
              <a:rPr lang="tr-TR" b="1" u="sng" dirty="0"/>
              <a:t>3- Radyan:</a:t>
            </a:r>
            <a:r>
              <a:rPr lang="tr-TR" b="1" dirty="0"/>
              <a:t> Radyan</a:t>
            </a:r>
            <a:r>
              <a:rPr lang="tr-TR" dirty="0"/>
              <a:t>, bir dairede yarıçap uzunluğundaki yay parçasını gören merkez açıya eşit açı ölçme birimidir. 1 radyan</a:t>
            </a:r>
            <a:r>
              <a:rPr lang="tr-TR"/>
              <a:t> </a:t>
            </a:r>
            <a:r>
              <a:rPr lang="tr-TR" smtClean="0"/>
              <a:t>180/</a:t>
            </a:r>
            <a:r>
              <a:rPr lang="el-GR" smtClean="0"/>
              <a:t>π</a:t>
            </a:r>
            <a:r>
              <a:rPr lang="el-GR" dirty="0"/>
              <a:t> </a:t>
            </a:r>
            <a:r>
              <a:rPr lang="tr-TR" dirty="0"/>
              <a:t>ya da yaklaşık 57,2958 derecedir (57°17′45″).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77334" y="4992469"/>
            <a:ext cx="8326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tr-TR" dirty="0"/>
              <a:t>Bir radyan, bir dairenin yarıçapına eşit uzunlukta olan bir yayın bu dairenin merkezinde oluşturduğu açıdır. 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None/>
            </a:pPr>
            <a:r>
              <a:rPr lang="tr-TR" dirty="0"/>
              <a:t>Tam bir devir 2</a:t>
            </a:r>
            <a:r>
              <a:rPr lang="el-GR" dirty="0"/>
              <a:t>π </a:t>
            </a:r>
            <a:r>
              <a:rPr lang="tr-TR" dirty="0" err="1"/>
              <a:t>radyan’dır</a:t>
            </a:r>
            <a:r>
              <a:rPr lang="tr-TR" dirty="0"/>
              <a:t>. </a:t>
            </a:r>
            <a:r>
              <a:rPr lang="el-GR" dirty="0"/>
              <a:t>2π </a:t>
            </a:r>
            <a:r>
              <a:rPr lang="tr-TR" dirty="0"/>
              <a:t>radyan 360 dereceye eşittir.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7 Resim" descr="ed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04" y="2616200"/>
            <a:ext cx="26431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BF1EAC71-9A21-49E9-8101-175D07C0889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538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35" y="1521598"/>
            <a:ext cx="1977829" cy="773151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998436" y="3631952"/>
          <a:ext cx="39544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0" name="Denklem" r:id="rId4" imgW="2082600" imgH="393480" progId="Equation.3">
                  <p:embed/>
                </p:oleObj>
              </mc:Choice>
              <mc:Fallback>
                <p:oleObj name="Denklem" r:id="rId4" imgW="2082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36" y="3631952"/>
                        <a:ext cx="39544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40934" y="4732337"/>
          <a:ext cx="20732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1" name="Denklem" r:id="rId6" imgW="1091880" imgH="419040" progId="Equation.3">
                  <p:embed/>
                </p:oleObj>
              </mc:Choice>
              <mc:Fallback>
                <p:oleObj name="Denklem" r:id="rId6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34" y="4732337"/>
                        <a:ext cx="20732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678363" y="4732337"/>
          <a:ext cx="37369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2" name="Denklem" r:id="rId8" imgW="1968480" imgH="419040" progId="Equation.3">
                  <p:embed/>
                </p:oleObj>
              </mc:Choice>
              <mc:Fallback>
                <p:oleObj name="Denklem" r:id="rId8" imgW="1968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732337"/>
                        <a:ext cx="37369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05025" y="1753677"/>
          <a:ext cx="21463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3" name="Denklem" r:id="rId10" imgW="1130040" imgH="203040" progId="Equation.3">
                  <p:embed/>
                </p:oleObj>
              </mc:Choice>
              <mc:Fallback>
                <p:oleObj name="Denklem" r:id="rId10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3677"/>
                        <a:ext cx="21463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Birimleri Arasında Dönüşüm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82689" y="2613307"/>
            <a:ext cx="8380412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tr-TR" sz="2400" dirty="0">
                <a:solidFill>
                  <a:schemeClr val="tx1"/>
                </a:solidFill>
              </a:rPr>
              <a:t>45</a:t>
            </a:r>
            <a:r>
              <a:rPr lang="pt-BR" altLang="tr-TR" sz="2400" baseline="30000" dirty="0">
                <a:solidFill>
                  <a:schemeClr val="tx1"/>
                </a:solidFill>
              </a:rPr>
              <a:t>o</a:t>
            </a:r>
            <a:r>
              <a:rPr lang="pt-BR" altLang="tr-TR" sz="2400" dirty="0">
                <a:solidFill>
                  <a:schemeClr val="tx1"/>
                </a:solidFill>
              </a:rPr>
              <a:t> 17’ 58’’</a:t>
            </a:r>
            <a:r>
              <a:rPr lang="tr-TR" altLang="tr-TR" sz="2400" dirty="0">
                <a:solidFill>
                  <a:schemeClr val="tx1"/>
                </a:solidFill>
              </a:rPr>
              <a:t> dereceyi </a:t>
            </a:r>
            <a:r>
              <a:rPr lang="tr-TR" altLang="tr-TR" sz="2400" dirty="0" err="1">
                <a:solidFill>
                  <a:schemeClr val="tx1"/>
                </a:solidFill>
              </a:rPr>
              <a:t>grad</a:t>
            </a:r>
            <a:r>
              <a:rPr lang="tr-TR" altLang="tr-TR" sz="2400" dirty="0">
                <a:solidFill>
                  <a:schemeClr val="tx1"/>
                </a:solidFill>
              </a:rPr>
              <a:t> birimine dönüştürünüz.</a:t>
            </a:r>
            <a:endParaRPr lang="pt-BR" altLang="tr-TR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Unvan 1">
            <a:extLst>
              <a:ext uri="{FF2B5EF4-FFF2-40B4-BE49-F238E27FC236}">
                <a16:creationId xmlns="" xmlns:a16="http://schemas.microsoft.com/office/drawing/2014/main" id="{DA71C22E-CCA8-42C2-BDAE-0ACDCBA6F56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1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Birimleri Arasında Dönüşüm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82689" y="2613307"/>
            <a:ext cx="8380412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tr-TR" sz="2400" dirty="0">
                <a:solidFill>
                  <a:schemeClr val="tx1"/>
                </a:solidFill>
              </a:rPr>
              <a:t>60</a:t>
            </a:r>
            <a:r>
              <a:rPr lang="en-US" altLang="tr-TR" sz="2400" baseline="30000" dirty="0">
                <a:solidFill>
                  <a:schemeClr val="tx1"/>
                </a:solidFill>
              </a:rPr>
              <a:t>g </a:t>
            </a:r>
            <a:r>
              <a:rPr lang="en-US" altLang="tr-TR" sz="2400" dirty="0">
                <a:solidFill>
                  <a:schemeClr val="tx1"/>
                </a:solidFill>
              </a:rPr>
              <a:t>2735 </a:t>
            </a:r>
            <a:r>
              <a:rPr lang="tr-TR" altLang="tr-TR" sz="2400" dirty="0" err="1">
                <a:solidFill>
                  <a:schemeClr val="tx1"/>
                </a:solidFill>
              </a:rPr>
              <a:t>gradı</a:t>
            </a:r>
            <a:r>
              <a:rPr lang="tr-TR" altLang="tr-TR" sz="2400" dirty="0">
                <a:solidFill>
                  <a:schemeClr val="tx1"/>
                </a:solidFill>
              </a:rPr>
              <a:t> derece birimine dönüştürünüz.</a:t>
            </a:r>
            <a:endParaRPr lang="en-US" altLang="tr-TR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182689" y="3560372"/>
          <a:ext cx="19288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0" name="Denklem" r:id="rId3" imgW="1015920" imgH="419040" progId="Equation.3">
                  <p:embed/>
                </p:oleObj>
              </mc:Choice>
              <mc:Fallback>
                <p:oleObj name="Denklem" r:id="rId3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9" y="3560372"/>
                        <a:ext cx="19288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174230" y="3549669"/>
          <a:ext cx="37131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1" name="Denklem" r:id="rId5" imgW="1955520" imgH="419040" progId="Equation.3">
                  <p:embed/>
                </p:oleObj>
              </mc:Choice>
              <mc:Fallback>
                <p:oleObj name="Denklem" r:id="rId5" imgW="1955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230" y="3549669"/>
                        <a:ext cx="37131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82079" y="4679718"/>
            <a:ext cx="58789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>
              <a:spcBef>
                <a:spcPct val="20000"/>
              </a:spcBef>
              <a:buChar char="•"/>
              <a:tabLst>
                <a:tab pos="781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81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81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54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.24615 (ondalık derece)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54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+ (0.24615 * 60’) = 54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14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. 769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54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14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+ (0.769 * 60’’) = 54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14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46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’’</a:t>
            </a:r>
            <a:r>
              <a:rPr lang="tr-TR" altLang="tr-TR" sz="2000" dirty="0">
                <a:cs typeface="Times New Roman" panose="02020603050405020304" pitchFamily="18" charset="0"/>
              </a:rPr>
              <a:t>.14</a:t>
            </a:r>
            <a:endParaRPr lang="tr-TR" altLang="tr-TR" sz="11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335" y="1521598"/>
            <a:ext cx="1977829" cy="773151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105025" y="1753677"/>
          <a:ext cx="21463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2" name="Denklem" r:id="rId8" imgW="1130040" imgH="203040" progId="Equation.3">
                  <p:embed/>
                </p:oleObj>
              </mc:Choice>
              <mc:Fallback>
                <p:oleObj name="Denklem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3677"/>
                        <a:ext cx="21463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etin kutusu 21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Unvan 1">
            <a:extLst>
              <a:ext uri="{FF2B5EF4-FFF2-40B4-BE49-F238E27FC236}">
                <a16:creationId xmlns="" xmlns:a16="http://schemas.microsoft.com/office/drawing/2014/main" id="{B80F30F3-932A-4D1C-91C0-3B181F9EE65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459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Birimleri Arasında Dönüşüm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25525" y="3584575"/>
          <a:ext cx="2243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4" name="Denklem" r:id="rId3" imgW="1180800" imgH="393480" progId="Equation.3">
                  <p:embed/>
                </p:oleObj>
              </mc:Choice>
              <mc:Fallback>
                <p:oleObj name="Denklem" r:id="rId3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584575"/>
                        <a:ext cx="2243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956050" y="3573463"/>
          <a:ext cx="4148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5" name="Denklem" r:id="rId5" imgW="2184120" imgH="393480" progId="Equation.3">
                  <p:embed/>
                </p:oleObj>
              </mc:Choice>
              <mc:Fallback>
                <p:oleObj name="Denklem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573463"/>
                        <a:ext cx="4148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82079" y="4679718"/>
            <a:ext cx="65117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>
              <a:spcBef>
                <a:spcPct val="20000"/>
              </a:spcBef>
              <a:buChar char="•"/>
              <a:tabLst>
                <a:tab pos="781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81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81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60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.45970974 (Ondalık derece)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60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+ (0.45970974 * 60’) = 60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27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. 5825844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60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27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+ (0.5825844 * 60’’) = 60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27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34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’’</a:t>
            </a:r>
            <a:r>
              <a:rPr lang="tr-TR" altLang="tr-TR" sz="2000" dirty="0">
                <a:cs typeface="Times New Roman" panose="02020603050405020304" pitchFamily="18" charset="0"/>
              </a:rPr>
              <a:t>.96</a:t>
            </a:r>
            <a:endParaRPr lang="tr-TR" altLang="tr-TR" sz="11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335" y="1521598"/>
            <a:ext cx="1977829" cy="773151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105025" y="1753677"/>
          <a:ext cx="21463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6" name="Denklem" r:id="rId8" imgW="1130040" imgH="203040" progId="Equation.3">
                  <p:embed/>
                </p:oleObj>
              </mc:Choice>
              <mc:Fallback>
                <p:oleObj name="Denklem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3677"/>
                        <a:ext cx="21463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82689" y="2537865"/>
            <a:ext cx="8380412" cy="57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altLang="tr-TR" sz="2400" dirty="0"/>
              <a:t>1.055221 radyanı dereceye dönüştürünüz.</a:t>
            </a:r>
            <a:endParaRPr lang="en-US" altLang="tr-TR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Unvan 1">
            <a:extLst>
              <a:ext uri="{FF2B5EF4-FFF2-40B4-BE49-F238E27FC236}">
                <a16:creationId xmlns="" xmlns:a16="http://schemas.microsoft.com/office/drawing/2014/main" id="{D6410648-40AF-4EBB-867D-B9837C0A2AA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056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Birimleri Arasında Dönüşüm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4888" y="2791821"/>
            <a:ext cx="8380412" cy="57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149</a:t>
            </a:r>
            <a:r>
              <a:rPr lang="tr-TR" sz="2400" baseline="30000" dirty="0"/>
              <a:t>g</a:t>
            </a:r>
            <a:r>
              <a:rPr lang="tr-TR" sz="2400" dirty="0"/>
              <a:t>.5824 </a:t>
            </a:r>
            <a:r>
              <a:rPr lang="tr-TR" altLang="tr-TR" sz="2400" dirty="0"/>
              <a:t> </a:t>
            </a:r>
            <a:r>
              <a:rPr lang="tr-TR" altLang="tr-TR" sz="2400" dirty="0" err="1"/>
              <a:t>gradı</a:t>
            </a:r>
            <a:r>
              <a:rPr lang="tr-TR" altLang="tr-TR" sz="2400" dirty="0"/>
              <a:t> radyana dönüştürünüz.</a:t>
            </a:r>
            <a:endParaRPr lang="en-US" altLang="tr-TR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458913" y="3802063"/>
          <a:ext cx="18335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8" name="Denklem" r:id="rId3" imgW="965160" imgH="419040" progId="Equation.3">
                  <p:embed/>
                </p:oleObj>
              </mc:Choice>
              <mc:Fallback>
                <p:oleObj name="Denklem" r:id="rId3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802063"/>
                        <a:ext cx="18335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702050" y="3790950"/>
          <a:ext cx="557195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9" name="Denklem" r:id="rId5" imgW="2692080" imgH="419040" progId="Equation.3">
                  <p:embed/>
                </p:oleObj>
              </mc:Choice>
              <mc:Fallback>
                <p:oleObj name="Denklem" r:id="rId5" imgW="269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790950"/>
                        <a:ext cx="557195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335" y="1521598"/>
            <a:ext cx="1977829" cy="773151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105025" y="1753677"/>
          <a:ext cx="21463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0" name="Denklem" r:id="rId8" imgW="1130040" imgH="203040" progId="Equation.3">
                  <p:embed/>
                </p:oleObj>
              </mc:Choice>
              <mc:Fallback>
                <p:oleObj name="Denklem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3677"/>
                        <a:ext cx="21463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etin kutusu 20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Unvan 1">
            <a:extLst>
              <a:ext uri="{FF2B5EF4-FFF2-40B4-BE49-F238E27FC236}">
                <a16:creationId xmlns="" xmlns:a16="http://schemas.microsoft.com/office/drawing/2014/main" id="{7427ED35-B0D8-41EA-AC38-688BB577AFA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902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Birimleri Arasında Dönüşüm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03115" y="2471584"/>
            <a:ext cx="8380412" cy="573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700 m yarıçapındaki bir çemberde 25</a:t>
            </a:r>
            <a:r>
              <a:rPr lang="tr-TR" sz="2400" baseline="30000" dirty="0"/>
              <a:t>g</a:t>
            </a:r>
            <a:r>
              <a:rPr lang="tr-TR" sz="2400" dirty="0"/>
              <a:t> </a:t>
            </a:r>
            <a:r>
              <a:rPr lang="tr-TR" sz="2400" dirty="0" err="1"/>
              <a:t>lık</a:t>
            </a:r>
            <a:r>
              <a:rPr lang="tr-TR" sz="2400" dirty="0"/>
              <a:t> merkez açıyı gören yayın uzunluğunu hesaplayınız.</a:t>
            </a:r>
            <a:endParaRPr lang="en-US" altLang="tr-TR" sz="24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57313" y="5581650"/>
          <a:ext cx="14938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2" name="Denklem" r:id="rId3" imgW="787320" imgH="393480" progId="Equation.3">
                  <p:embed/>
                </p:oleObj>
              </mc:Choice>
              <mc:Fallback>
                <p:oleObj name="Denklem" r:id="rId3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5581650"/>
                        <a:ext cx="149383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074318" y="5581650"/>
          <a:ext cx="39798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3" name="Denklem" r:id="rId5" imgW="2095200" imgH="393480" progId="Equation.3">
                  <p:embed/>
                </p:oleObj>
              </mc:Choice>
              <mc:Fallback>
                <p:oleObj name="Denklem" r:id="rId5" imgW="2095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318" y="5581650"/>
                        <a:ext cx="39798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335" y="1521598"/>
            <a:ext cx="1977829" cy="773151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105025" y="1753677"/>
          <a:ext cx="21463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4" name="Denklem" r:id="rId8" imgW="1130040" imgH="203040" progId="Equation.3">
                  <p:embed/>
                </p:oleObj>
              </mc:Choice>
              <mc:Fallback>
                <p:oleObj name="Denklem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3677"/>
                        <a:ext cx="21463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39844" r="25683" b="34116"/>
          <a:stretch/>
        </p:blipFill>
        <p:spPr bwMode="auto">
          <a:xfrm>
            <a:off x="828676" y="3045220"/>
            <a:ext cx="80533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Unvan 1">
            <a:extLst>
              <a:ext uri="{FF2B5EF4-FFF2-40B4-BE49-F238E27FC236}">
                <a16:creationId xmlns="" xmlns:a16="http://schemas.microsoft.com/office/drawing/2014/main" id="{EF71752E-BB58-4268-8148-FEA668B4D77F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724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23329" y="2857156"/>
            <a:ext cx="7061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 KAVRAMI VE HATA TÜRLERİ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81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egentsprep.org/regents/math/algebra/AM3/rul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86" y="1410068"/>
            <a:ext cx="3143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47699" y="2425700"/>
            <a:ext cx="10160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Herhangi bir ölçme aleti ile yapılan ölçüm sonucu bulunan değer yaklaşık değerdir.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tr-TR" sz="2000" dirty="0"/>
              <a:t>Bir büyüklük aynı ölçme aleti ile iki kez ölçüldüğünde farklı sonuçlar elde edilebilir.</a:t>
            </a:r>
            <a:r>
              <a:rPr lang="en-US" sz="2000" dirty="0"/>
              <a:t> </a:t>
            </a:r>
            <a:endParaRPr lang="tr-TR" sz="2000" dirty="0"/>
          </a:p>
          <a:p>
            <a:endParaRPr lang="tr-TR" sz="2000" dirty="0"/>
          </a:p>
          <a:p>
            <a:pPr algn="just"/>
            <a:r>
              <a:rPr lang="tr-TR" sz="2000" dirty="0"/>
              <a:t>Elde edilen bu fark </a:t>
            </a:r>
            <a:r>
              <a:rPr lang="tr-TR" sz="2000" b="1" u="sng" dirty="0">
                <a:solidFill>
                  <a:srgbClr val="FF0000"/>
                </a:solidFill>
              </a:rPr>
              <a:t>ölçme belirsizliği </a:t>
            </a:r>
            <a:r>
              <a:rPr lang="tr-TR" sz="2000" dirty="0"/>
              <a:t>ya da </a:t>
            </a:r>
            <a:r>
              <a:rPr lang="tr-TR" sz="2000" b="1" u="sng" dirty="0">
                <a:solidFill>
                  <a:srgbClr val="FF0000"/>
                </a:solidFill>
              </a:rPr>
              <a:t>hata</a:t>
            </a:r>
            <a:r>
              <a:rPr lang="tr-TR" sz="2000" dirty="0"/>
              <a:t> olarak adlandırılır. </a:t>
            </a:r>
            <a:r>
              <a:rPr lang="en-US" sz="2000" dirty="0"/>
              <a:t> 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Hata kavramı ölçme belirsizliğinin matematiksel ifadesidir.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Diğer bir ifade ile </a:t>
            </a:r>
            <a:r>
              <a:rPr lang="tr-TR" sz="2000" b="1" u="sng" dirty="0">
                <a:solidFill>
                  <a:srgbClr val="FF0000"/>
                </a:solidFill>
              </a:rPr>
              <a:t>hata</a:t>
            </a:r>
            <a:r>
              <a:rPr lang="tr-TR" sz="2000" dirty="0"/>
              <a:t>, </a:t>
            </a:r>
            <a:r>
              <a:rPr lang="tr-TR" sz="2000" u="sng" dirty="0"/>
              <a:t>ölçülen değer ile gerçek değer arasındaki farktır.</a:t>
            </a:r>
            <a:r>
              <a:rPr lang="en-US" sz="2000" dirty="0"/>
              <a:t>  </a:t>
            </a:r>
          </a:p>
          <a:p>
            <a:endParaRPr lang="tr-TR" sz="2000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Ölçme Hatası</a:t>
            </a:r>
            <a:endParaRPr lang="en-US" sz="32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8A4009B1-C259-4650-8AC5-DAD8862FCB6B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848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079500" y="635000"/>
            <a:ext cx="7531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ÖLÇME HATASI</a:t>
            </a:r>
          </a:p>
          <a:p>
            <a:pPr algn="ctr"/>
            <a:endParaRPr lang="tr-TR" b="1" u="sng" dirty="0"/>
          </a:p>
          <a:p>
            <a:pPr algn="ctr"/>
            <a:r>
              <a:rPr lang="tr-TR" sz="2400" b="1" i="1" dirty="0">
                <a:solidFill>
                  <a:srgbClr val="0070C0"/>
                </a:solidFill>
              </a:rPr>
              <a:t>Ölçülen değer ile gerçek değer arasındaki fark</a:t>
            </a:r>
          </a:p>
          <a:p>
            <a:pPr algn="ctr"/>
            <a:endParaRPr lang="tr-TR" dirty="0"/>
          </a:p>
          <a:p>
            <a:pPr marL="68263"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r-TR" dirty="0" err="1">
                <a:latin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tr-TR" dirty="0" err="1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– μ</a:t>
            </a:r>
          </a:p>
          <a:p>
            <a:pPr marL="68263"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r-TR" dirty="0" err="1">
                <a:latin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ölçme hatası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8263"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r-TR" dirty="0" err="1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ölçülen değer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8263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μ =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gerçek değer</a:t>
            </a:r>
          </a:p>
          <a:p>
            <a:pPr marL="68263"/>
            <a:endParaRPr 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8263"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Gerçek değer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Bir büyüklüğün teorik olarak doğru olan değeri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263"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Gerçek değer tam olarak belirlenemez!)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8263"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8263"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Gerçek değer basit olarak ölçülen değerlerin </a:t>
            </a:r>
            <a:r>
              <a:rPr lang="tr-TR" altLang="tr-TR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aritmetik ortalaması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olarak ifade edilebilir.</a:t>
            </a:r>
          </a:p>
          <a:p>
            <a:pPr marL="68263"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7338" indent="-285750" algn="just">
              <a:buFont typeface="Arial" panose="020B0604020202020204" pitchFamily="34" charset="0"/>
              <a:buChar char="•"/>
            </a:pP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ölçüm sonucunda gerçek değer elde edilemez.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7338" indent="-285750" algn="just">
              <a:buFont typeface="Arial" panose="020B0604020202020204" pitchFamily="34" charset="0"/>
              <a:buChar char="•"/>
            </a:pP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her ölçü hata içerir.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588" algn="just"/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FF18DE7F-9C48-4A8E-9FC8-3CB6808D463F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51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83098"/>
              </p:ext>
            </p:extLst>
          </p:nvPr>
        </p:nvGraphicFramePr>
        <p:xfrm>
          <a:off x="1786535" y="1198985"/>
          <a:ext cx="8483601" cy="952294"/>
        </p:xfrm>
        <a:graphic>
          <a:graphicData uri="http://schemas.openxmlformats.org/drawingml/2006/table">
            <a:tbl>
              <a:tblPr/>
              <a:tblGrid>
                <a:gridCol w="2717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7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 Adı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85005" marR="62773" marT="39233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Kodu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Yerel Kredi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ECTS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Uygulama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Laboratuvar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4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dirty="0">
                          <a:effectLst/>
                          <a:latin typeface="inherit"/>
                        </a:rPr>
                        <a:t>Topografya</a:t>
                      </a:r>
                      <a:endParaRPr lang="tr-TR" sz="1200" b="0" dirty="0">
                        <a:effectLst/>
                        <a:latin typeface="inherit"/>
                      </a:endParaRP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HRT3350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9357"/>
              </p:ext>
            </p:extLst>
          </p:nvPr>
        </p:nvGraphicFramePr>
        <p:xfrm>
          <a:off x="1786534" y="2748046"/>
          <a:ext cx="8483601" cy="125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5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9036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Dersin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Amacı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Bu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dersin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amacı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temel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ölçme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teknikleri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büyük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ölçekli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harita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üretiminde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kullanılan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matematiksel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tanımların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verilmesidir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786533" y="4467397"/>
            <a:ext cx="8483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 Dr. Öğr. Üyesi Nihat ERSOY</a:t>
            </a:r>
          </a:p>
          <a:p>
            <a:pPr algn="ctr"/>
            <a:endParaRPr lang="tr-TR"/>
          </a:p>
          <a:p>
            <a:pPr algn="ctr"/>
            <a:r>
              <a:rPr lang="en-US" b="1">
                <a:solidFill>
                  <a:srgbClr val="5994C9"/>
                </a:solidFill>
              </a:rPr>
              <a:t>http://www.</a:t>
            </a:r>
            <a:r>
              <a:rPr lang="tr-TR" b="1">
                <a:solidFill>
                  <a:srgbClr val="5994C9"/>
                </a:solidFill>
              </a:rPr>
              <a:t>avesis</a:t>
            </a:r>
            <a:r>
              <a:rPr lang="en-US" b="1">
                <a:solidFill>
                  <a:srgbClr val="5994C9"/>
                </a:solidFill>
              </a:rPr>
              <a:t>.yildiz.edu.tr/</a:t>
            </a:r>
            <a:r>
              <a:rPr lang="tr-TR" b="1">
                <a:solidFill>
                  <a:srgbClr val="5994C9"/>
                </a:solidFill>
              </a:rPr>
              <a:t>ersoy</a:t>
            </a:r>
          </a:p>
          <a:p>
            <a:pPr algn="ctr"/>
            <a:r>
              <a:rPr lang="tr-TR" b="1">
                <a:solidFill>
                  <a:srgbClr val="5994C9"/>
                </a:solidFill>
              </a:rPr>
              <a:t>ersoy@yildiz.edu.tr </a:t>
            </a:r>
            <a:endParaRPr lang="en-US" b="1" dirty="0">
              <a:solidFill>
                <a:srgbClr val="5994C9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638002" y="101600"/>
            <a:ext cx="553998" cy="5029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DERSİN AMACI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07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09834068"/>
              </p:ext>
            </p:extLst>
          </p:nvPr>
        </p:nvGraphicFramePr>
        <p:xfrm>
          <a:off x="1399117" y="1604433"/>
          <a:ext cx="7448321" cy="321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Hata Kaynakları</a:t>
            </a:r>
            <a:endParaRPr lang="en-US" sz="32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B747FF31-1AF8-4EC9-84C5-2FB438287EF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363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Aletsel Hatalar</a:t>
            </a:r>
            <a:endParaRPr lang="en-US" sz="3200" b="1" dirty="0"/>
          </a:p>
        </p:txBody>
      </p:sp>
      <p:pic>
        <p:nvPicPr>
          <p:cNvPr id="6" name="Picture 2" descr="https://manoa.hawaii.edu/exploringourfluidearth/sites/default/files/M1U1-SF1-4-wrong%20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43" y="1359495"/>
            <a:ext cx="3351213" cy="25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35049" y="4419600"/>
            <a:ext cx="810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Aletin</a:t>
            </a:r>
            <a:r>
              <a:rPr lang="en-US" b="1" dirty="0"/>
              <a:t> </a:t>
            </a:r>
            <a:r>
              <a:rPr lang="en-US" b="1" dirty="0" err="1"/>
              <a:t>yapımındaki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düzenlenmesindeki</a:t>
            </a:r>
            <a:r>
              <a:rPr lang="en-US" b="1" dirty="0"/>
              <a:t> </a:t>
            </a:r>
            <a:r>
              <a:rPr lang="en-US" b="1" dirty="0" err="1"/>
              <a:t>herhangi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eksiklik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da </a:t>
            </a:r>
            <a:r>
              <a:rPr lang="en-US" b="1" dirty="0" err="1"/>
              <a:t>herhangi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parçasının</a:t>
            </a:r>
            <a:r>
              <a:rPr lang="en-US" b="1" dirty="0"/>
              <a:t> </a:t>
            </a:r>
            <a:r>
              <a:rPr lang="tr-TR" b="1" dirty="0"/>
              <a:t>bozulması </a:t>
            </a:r>
            <a:r>
              <a:rPr lang="en-US" b="1" dirty="0" err="1"/>
              <a:t>nedeni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hatalardır</a:t>
            </a:r>
            <a:r>
              <a:rPr lang="en-US" b="1" dirty="0"/>
              <a:t>. 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ABD35067-8E29-44D0-9573-AA9A4FAB0EF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297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Kişisel Hatalar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8399" y="4162425"/>
            <a:ext cx="810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İnsan duyu organlarının kusursuz olmaması nedeni ile kişisel dikkat ve yeteneğin sınırlı olmasından kaynaklanan hatalardır. </a:t>
            </a:r>
          </a:p>
          <a:p>
            <a:endParaRPr lang="tr-TR" b="1" dirty="0"/>
          </a:p>
          <a:p>
            <a:r>
              <a:rPr lang="tr-TR" b="1" dirty="0"/>
              <a:t>Örneğin, yatay açı ölçümünde operatörün, açı ölçme aletinin düşey gözlem çizgisini gözlenen hedefe tam olarak yöneltememesi gibi.</a:t>
            </a:r>
            <a:r>
              <a:rPr lang="en-US" dirty="0"/>
              <a:t> </a:t>
            </a:r>
            <a:endParaRPr lang="tr-TR" dirty="0"/>
          </a:p>
        </p:txBody>
      </p:sp>
      <p:pic>
        <p:nvPicPr>
          <p:cNvPr id="7" name="Picture 2" descr="http://www.mechanicalengineeringblog.com/wp-content/uploads/2011/02/01ImperialMeasurementsCONCEPTSOFMEASUREMENTBASICSOUTCOMEOFARESULTEXAMPLESMEASURINGTAPESLENGTHHE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1" y="1509712"/>
            <a:ext cx="2212975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E4EA8CC2-01CF-41AF-96B8-BADC5A0E5F7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440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Ortamdan Kaynaklanan Hatalar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36649" y="3942558"/>
            <a:ext cx="810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Rüzgâr, sıcaklık, rutubet, hava katmanlarındaki kırılma, yerçekimi, manyetik alan </a:t>
            </a:r>
            <a:r>
              <a:rPr lang="tr-TR" b="1" dirty="0" err="1"/>
              <a:t>vb</a:t>
            </a:r>
            <a:r>
              <a:rPr lang="tr-TR" b="1" dirty="0"/>
              <a:t> değişik doğa olaylarından kaynaklanan hatalardır. </a:t>
            </a:r>
          </a:p>
          <a:p>
            <a:endParaRPr lang="tr-TR" b="1" dirty="0"/>
          </a:p>
          <a:p>
            <a:r>
              <a:rPr lang="tr-TR" b="1" dirty="0"/>
              <a:t>Örneğin, çelik şerit metrenin boyunun hava sıcaklığı ile değişimi gibi.</a:t>
            </a:r>
            <a:endParaRPr lang="tr-TR" dirty="0"/>
          </a:p>
        </p:txBody>
      </p:sp>
      <p:pic>
        <p:nvPicPr>
          <p:cNvPr id="7" name="Picture 4" descr="http://www.hultafors.com/webimages/03-Hultafors/50-Image_pictures/01-Measuring/Measuring-outside2-425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6" y="1205707"/>
            <a:ext cx="4048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7557F313-8602-41C9-8314-E46AC29496A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232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798253085"/>
              </p:ext>
            </p:extLst>
          </p:nvPr>
        </p:nvGraphicFramePr>
        <p:xfrm>
          <a:off x="1399117" y="1604433"/>
          <a:ext cx="7821083" cy="296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Hataların Sınıflandırılması</a:t>
            </a:r>
            <a:endParaRPr lang="en-US" sz="32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F1D58141-4A6F-4A52-8529-5524F623281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809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Sistematik Hata</a:t>
            </a:r>
            <a:endParaRPr lang="en-US" sz="3200" b="1" dirty="0"/>
          </a:p>
        </p:txBody>
      </p:sp>
      <p:pic>
        <p:nvPicPr>
          <p:cNvPr id="6" name="Picture 2" descr="systematic vs rando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474" b="16981"/>
          <a:stretch/>
        </p:blipFill>
        <p:spPr bwMode="auto">
          <a:xfrm>
            <a:off x="7162801" y="1138437"/>
            <a:ext cx="2221883" cy="21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88830" y="1460493"/>
            <a:ext cx="60318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Ölçme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sonuçlarına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aynı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yönde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etkiyen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hatalardır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  <a:p>
            <a:r>
              <a:rPr lang="tr-TR" dirty="0"/>
              <a:t>Bu hataların büyüklüğü ve işaretleri belli bir parametreye bağlıdır. Bu parametrelerin etkileri ortadan kaldırılmadan ölçmeler ne kadar tekrar edilirse edilsin bu tür hatalar ortadan kalkmaz.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914707" y="4401297"/>
            <a:ext cx="834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Sistematik hata ölçme aletlerinde iki şekilde ortaya çıkabilir.</a:t>
            </a:r>
          </a:p>
          <a:p>
            <a:endParaRPr lang="en-US" dirty="0"/>
          </a:p>
          <a:p>
            <a:r>
              <a:rPr lang="tr-TR" dirty="0"/>
              <a:t>1. Ofset hatası.</a:t>
            </a:r>
          </a:p>
          <a:p>
            <a:r>
              <a:rPr lang="tr-TR" dirty="0"/>
              <a:t>2. Ölçek hatası</a:t>
            </a:r>
          </a:p>
        </p:txBody>
      </p:sp>
      <p:pic>
        <p:nvPicPr>
          <p:cNvPr id="13" name="Picture 4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898706"/>
            <a:ext cx="2457450" cy="14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88016" y="3289300"/>
            <a:ext cx="7384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Örneğin, 20 </a:t>
            </a:r>
            <a:r>
              <a:rPr lang="tr-TR" dirty="0" err="1"/>
              <a:t>m’lik</a:t>
            </a:r>
            <a:r>
              <a:rPr lang="tr-TR" dirty="0"/>
              <a:t> bir çelik şeridin uzunluğu 20 m’den 2 cm farklı ise, ölçülen her 20 </a:t>
            </a:r>
            <a:r>
              <a:rPr lang="tr-TR" dirty="0" err="1"/>
              <a:t>m’lik</a:t>
            </a:r>
            <a:r>
              <a:rPr lang="tr-TR" dirty="0"/>
              <a:t> uzunlukta 2 cm hata yapılacaktır. 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Unvan 1">
            <a:extLst>
              <a:ext uri="{FF2B5EF4-FFF2-40B4-BE49-F238E27FC236}">
                <a16:creationId xmlns="" xmlns:a16="http://schemas.microsoft.com/office/drawing/2014/main" id="{23F560F2-64BD-4C05-9D06-8D6A2A67529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217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Sistematik Hataların Giderilmesi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788016" y="1510507"/>
            <a:ext cx="8724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hataların</a:t>
            </a:r>
            <a:r>
              <a:rPr lang="en-US" dirty="0"/>
              <a:t> </a:t>
            </a:r>
            <a:r>
              <a:rPr lang="en-US" dirty="0" err="1"/>
              <a:t>etkisinin</a:t>
            </a:r>
            <a:r>
              <a:rPr lang="en-US" dirty="0"/>
              <a:t> </a:t>
            </a:r>
            <a:r>
              <a:rPr lang="en-US" dirty="0" err="1"/>
              <a:t>ortadan</a:t>
            </a:r>
            <a:r>
              <a:rPr lang="en-US" dirty="0"/>
              <a:t> </a:t>
            </a:r>
            <a:r>
              <a:rPr lang="en-US" dirty="0" err="1"/>
              <a:t>kaldırılabilmesi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hataya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parametrelerin</a:t>
            </a:r>
            <a:r>
              <a:rPr lang="en-US" dirty="0"/>
              <a:t> </a:t>
            </a:r>
            <a:r>
              <a:rPr lang="en-US" dirty="0" err="1"/>
              <a:t>bilinmesi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ölçme</a:t>
            </a:r>
            <a:r>
              <a:rPr lang="en-US" dirty="0"/>
              <a:t> </a:t>
            </a:r>
            <a:r>
              <a:rPr lang="en-US" dirty="0" err="1"/>
              <a:t>düzeninin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seçilmesi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  <a:r>
              <a:rPr lang="tr-TR" dirty="0"/>
              <a:t> Bazen de sistematik hataya neden olan parametre ölçülerek, sistematik hatanın miktarı hesaplanabilir ve ölçme sonuçlarına bir düzeltme getirilerek bu hatanın etkisi ortadan kaldırılabilir.</a:t>
            </a:r>
          </a:p>
          <a:p>
            <a:endParaRPr lang="tr-TR" dirty="0"/>
          </a:p>
          <a:p>
            <a:r>
              <a:rPr lang="en-US" dirty="0" err="1">
                <a:solidFill>
                  <a:srgbClr val="0070C0"/>
                </a:solidFill>
              </a:rPr>
              <a:t>Örneğin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ölçme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anındaki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sıcaklığı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ölçülerek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çelik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şerit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metrenin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sıcaklık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nedeniyle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genleşmesi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hesaplanarak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ölçme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sonuçlarına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düzeltme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getirilebilir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10" y="4315884"/>
            <a:ext cx="3099479" cy="736781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03957F9B-A98B-4867-AB29-6A52BBFCAB54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059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Rastlantısal Hata</a:t>
            </a:r>
            <a:endParaRPr lang="en-US" sz="32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49790" y="1344533"/>
            <a:ext cx="732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Ölçüm aletinden, ölçme yapan kişiden ya da çevresel etkilerden kaynaklanabilen, büyüklükleri bilinmeyen ve kestirilemeyen hatalardır.</a:t>
            </a:r>
          </a:p>
        </p:txBody>
      </p:sp>
      <p:pic>
        <p:nvPicPr>
          <p:cNvPr id="14" name="Picture 4" descr="systematic vs rando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b="16492"/>
          <a:stretch/>
        </p:blipFill>
        <p:spPr bwMode="auto">
          <a:xfrm>
            <a:off x="7496034" y="1492178"/>
            <a:ext cx="1988448" cy="19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450936" y="3969985"/>
            <a:ext cx="684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Rastlantısal hatalar istatistikte normal dağılımlı olarak ifade edilirler.</a:t>
            </a:r>
          </a:p>
        </p:txBody>
      </p:sp>
      <p:pic>
        <p:nvPicPr>
          <p:cNvPr id="17" name="Picture 6" descr="Fig.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87" y="3887488"/>
            <a:ext cx="2317583" cy="16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7950" y="4822170"/>
            <a:ext cx="83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Rastlantısal hataları hesaplamanın ve gidermenin bir yolu yoktur. Ancak ölçüm sonuçlarında ± olarak ifade edilirler</a:t>
            </a:r>
            <a:r>
              <a:rPr lang="en-US" altLang="tr-TR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Unvan 1">
            <a:extLst>
              <a:ext uri="{FF2B5EF4-FFF2-40B4-BE49-F238E27FC236}">
                <a16:creationId xmlns="" xmlns:a16="http://schemas.microsoft.com/office/drawing/2014/main" id="{6777104E-0959-4629-BF64-EB392DA6A72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0724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Kaba Hata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6859" y="1451597"/>
            <a:ext cx="732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Ölçme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aletindeki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yanlış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okuma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hatası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yanlış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hedefe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bakmaktan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doğan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hatalar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gibi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ölçmecinin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dikkatsizliği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yorgunluğu</a:t>
            </a:r>
            <a:r>
              <a:rPr lang="en-US" sz="2000" b="1" i="1" dirty="0">
                <a:solidFill>
                  <a:srgbClr val="FF0000"/>
                </a:solidFill>
              </a:rPr>
              <a:t> vb. </a:t>
            </a:r>
            <a:r>
              <a:rPr lang="en-US" sz="2000" b="1" i="1" dirty="0" err="1">
                <a:solidFill>
                  <a:srgbClr val="FF0000"/>
                </a:solidFill>
              </a:rPr>
              <a:t>nedenlerle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ortaya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çıkabilecek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hatalardır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endParaRPr lang="tr-TR" sz="2000" b="1" i="1" dirty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en-US" dirty="0" err="1"/>
              <a:t>Kaba</a:t>
            </a:r>
            <a:r>
              <a:rPr lang="en-US" dirty="0"/>
              <a:t> </a:t>
            </a:r>
            <a:r>
              <a:rPr lang="en-US" dirty="0" err="1"/>
              <a:t>hatalar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ölçmeleriyle</a:t>
            </a:r>
            <a:r>
              <a:rPr lang="en-US" dirty="0"/>
              <a:t> </a:t>
            </a:r>
            <a:r>
              <a:rPr lang="en-US" dirty="0" err="1"/>
              <a:t>kolayca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çıkarılabilir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4476" y="3294611"/>
            <a:ext cx="6844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Aynı büyüklüğün birkaç kez ölçülmesi kaba hataların ortaya çıkarılmasının en basit yoludur.</a:t>
            </a: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Bir uzunluk aşağıdaki şekilde 5 kez ölçülmüştür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67.91, 76.95, 67.89, 67.90, 67.89. </a:t>
            </a:r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İkinci ölçünün diğerlerinden farklı olduğu, bu ölçüde kaba hata olduğu kolayca anlaşılmaktadır.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508101" y="1586707"/>
          <a:ext cx="21272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name="CorelPhotoPaint.Image.9" r:id="rId3" imgW="4139683" imgH="7568254" progId="CorelPhotoPaint.Image.9">
                  <p:embed/>
                </p:oleObj>
              </mc:Choice>
              <mc:Fallback>
                <p:oleObj name="CorelPhotoPaint.Image.9" r:id="rId3" imgW="4139683" imgH="756825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101" y="1586707"/>
                        <a:ext cx="21272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860CB21D-1A79-4D09-B640-B650FAE0C83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738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Beklenen Değer (x)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6858" y="1451597"/>
            <a:ext cx="9197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22225" algn="just">
              <a:buFont typeface="Wingdings" pitchFamily="2" charset="2"/>
              <a:buNone/>
              <a:defRPr/>
            </a:pPr>
            <a:r>
              <a:rPr lang="tr-TR" dirty="0">
                <a:latin typeface="Tahoma" pitchFamily="34" charset="0"/>
                <a:cs typeface="Tahoma" pitchFamily="34" charset="0"/>
              </a:rPr>
              <a:t>Bir büyüklüğün gerçek değeri bilinemez. Ancak eğer fazla ölçü yapılmışsa, </a:t>
            </a:r>
            <a:r>
              <a:rPr lang="tr-TR" b="1" u="sng" dirty="0">
                <a:latin typeface="Tahoma" pitchFamily="34" charset="0"/>
                <a:cs typeface="Tahoma" pitchFamily="34" charset="0"/>
              </a:rPr>
              <a:t>beklenen değeri</a:t>
            </a:r>
            <a:r>
              <a:rPr lang="tr-TR" dirty="0">
                <a:latin typeface="Tahoma" pitchFamily="34" charset="0"/>
                <a:cs typeface="Tahoma" pitchFamily="34" charset="0"/>
              </a:rPr>
              <a:t>, gerçeğe en yakın değer hesaplanabilir.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endParaRPr lang="tr-TR" dirty="0">
              <a:latin typeface="Tahoma" pitchFamily="34" charset="0"/>
              <a:cs typeface="Tahoma" pitchFamily="34" charset="0"/>
            </a:endParaRPr>
          </a:p>
          <a:p>
            <a:pPr marL="90488" indent="-22225" algn="just">
              <a:buFont typeface="Wingdings" pitchFamily="2" charset="2"/>
              <a:buNone/>
              <a:defRPr/>
            </a:pPr>
            <a:endParaRPr lang="tr-TR" dirty="0">
              <a:latin typeface="Tahoma" pitchFamily="34" charset="0"/>
              <a:cs typeface="Tahoma" pitchFamily="34" charset="0"/>
            </a:endParaRPr>
          </a:p>
          <a:p>
            <a:pPr marL="90488" indent="-22225" algn="just">
              <a:buFont typeface="Wingdings" pitchFamily="2" charset="2"/>
              <a:buNone/>
              <a:defRPr/>
            </a:pPr>
            <a:endParaRPr lang="tr-TR" dirty="0">
              <a:latin typeface="Tahoma" pitchFamily="34" charset="0"/>
              <a:cs typeface="Tahoma" pitchFamily="34" charset="0"/>
            </a:endParaRPr>
          </a:p>
          <a:p>
            <a:pPr marL="90488" indent="-22225" algn="just">
              <a:buFont typeface="Wingdings" pitchFamily="2" charset="2"/>
              <a:buNone/>
              <a:defRPr/>
            </a:pPr>
            <a:r>
              <a:rPr lang="tr-TR" dirty="0">
                <a:latin typeface="Tahoma" pitchFamily="34" charset="0"/>
                <a:cs typeface="Tahoma" pitchFamily="34" charset="0"/>
              </a:rPr>
              <a:t>Beklenen değer basit olarak ölçülen değerlerin </a:t>
            </a:r>
            <a:r>
              <a:rPr lang="tr-TR" sz="20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aritmetik ortalaması </a:t>
            </a:r>
            <a:r>
              <a:rPr lang="tr-TR" dirty="0">
                <a:latin typeface="Tahoma" pitchFamily="34" charset="0"/>
                <a:cs typeface="Tahoma" pitchFamily="34" charset="0"/>
              </a:rPr>
              <a:t>olarak hesaplanabilir.</a:t>
            </a:r>
          </a:p>
          <a:p>
            <a:pPr marL="90488" indent="-22225" algn="just">
              <a:buFont typeface="Wingdings" pitchFamily="2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      </a:t>
            </a:r>
            <a:r>
              <a:rPr lang="tr-TR" dirty="0">
                <a:latin typeface="Tahoma" pitchFamily="34" charset="0"/>
                <a:cs typeface="Tahoma" pitchFamily="34" charset="0"/>
              </a:rPr>
              <a:t>x</a:t>
            </a:r>
            <a:r>
              <a:rPr lang="en-US" dirty="0">
                <a:latin typeface="Tahoma" pitchFamily="34" charset="0"/>
                <a:cs typeface="Tahoma" pitchFamily="34" charset="0"/>
              </a:rPr>
              <a:t> = (Σ</a:t>
            </a:r>
            <a:r>
              <a:rPr lang="tr-TR" dirty="0">
                <a:latin typeface="Tahoma" pitchFamily="34" charset="0"/>
                <a:cs typeface="Tahoma" pitchFamily="34" charset="0"/>
              </a:rPr>
              <a:t>l</a:t>
            </a:r>
            <a:r>
              <a:rPr lang="en-US" dirty="0">
                <a:latin typeface="Tahoma" pitchFamily="34" charset="0"/>
                <a:cs typeface="Tahoma" pitchFamily="34" charset="0"/>
              </a:rPr>
              <a:t> / n)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      Σ</a:t>
            </a:r>
            <a:r>
              <a:rPr lang="tr-TR" dirty="0">
                <a:latin typeface="Tahoma" pitchFamily="34" charset="0"/>
                <a:cs typeface="Tahoma" pitchFamily="34" charset="0"/>
              </a:rPr>
              <a:t>l</a:t>
            </a:r>
            <a:r>
              <a:rPr lang="en-US" dirty="0">
                <a:latin typeface="Tahoma" pitchFamily="34" charset="0"/>
                <a:cs typeface="Tahoma" pitchFamily="34" charset="0"/>
              </a:rPr>
              <a:t> = </a:t>
            </a:r>
            <a:r>
              <a:rPr lang="tr-TR" dirty="0">
                <a:latin typeface="Tahoma" pitchFamily="34" charset="0"/>
                <a:cs typeface="Tahoma" pitchFamily="34" charset="0"/>
              </a:rPr>
              <a:t>ölçülen değerlerin toplamı</a:t>
            </a:r>
            <a:r>
              <a:rPr lang="en-US" dirty="0">
                <a:latin typeface="Tahoma" pitchFamily="34" charset="0"/>
                <a:cs typeface="Tahoma" pitchFamily="34" charset="0"/>
              </a:rPr>
              <a:t>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      n   = </a:t>
            </a:r>
            <a:r>
              <a:rPr lang="tr-TR" dirty="0">
                <a:latin typeface="Tahoma" pitchFamily="34" charset="0"/>
                <a:cs typeface="Tahoma" pitchFamily="34" charset="0"/>
              </a:rPr>
              <a:t>ölçü sayısı</a:t>
            </a:r>
            <a:endParaRPr lang="en-US" sz="1600" b="1" u="sng" dirty="0">
              <a:latin typeface="Tahoma" pitchFamily="34" charset="0"/>
              <a:cs typeface="Tahoma" pitchFamily="34" charset="0"/>
            </a:endParaRPr>
          </a:p>
          <a:p>
            <a:pPr marL="90488" indent="-22225" algn="just">
              <a:buFont typeface="Wingdings" pitchFamily="2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F57CC530-409B-470C-9872-FCF189B92C34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34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/>
        </p:nvSpPr>
        <p:spPr>
          <a:xfrm>
            <a:off x="1797666" y="2730500"/>
            <a:ext cx="8596668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04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Düzeltme (Artık Hata)</a:t>
            </a:r>
            <a:endParaRPr lang="en-US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6858" y="1451597"/>
            <a:ext cx="91978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tr-TR" sz="20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Beklenen değer ile ölçülen değer arasındaki farktır.</a:t>
            </a:r>
          </a:p>
          <a:p>
            <a:pPr algn="just"/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Düzeltmenin matematiksel ifadesi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baseline="-25000" dirty="0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tr-TR" altLang="tr-TR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altLang="tr-TR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herhangi bir l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baseline="-25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 ölçüsünün düzeltme miktarı ve x beklenen değer olarak ifade edilir.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Σ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tr-TR" baseline="-250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 = 0     [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] = 0 ;</a:t>
            </a:r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b="1" u="sng" dirty="0">
                <a:latin typeface="Tahoma" panose="020B0604030504040204" pitchFamily="34" charset="0"/>
                <a:cs typeface="Tahoma" panose="020B0604030504040204" pitchFamily="34" charset="0"/>
              </a:rPr>
              <a:t>Mutlak Hata</a:t>
            </a:r>
            <a:r>
              <a:rPr lang="en-US" altLang="tr-TR" b="1" u="sng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Ölçülen büyüklüğün gerçek değeri biliniyorsa mutlak hata aşağıdaki formül ile hesaplanabilir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tr-TR" sz="2800" b="1" dirty="0">
                <a:sym typeface="Symbol" panose="05050102010706020507" pitchFamily="18" charset="2"/>
              </a:rPr>
              <a:t> </a:t>
            </a:r>
            <a:r>
              <a:rPr lang="en-US" altLang="tr-TR" sz="2800" b="1" dirty="0"/>
              <a:t>= x – l</a:t>
            </a:r>
          </a:p>
          <a:p>
            <a:pPr algn="just"/>
            <a:endParaRPr lang="tr-TR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gerçek değer, l ölçüm sonucu olarak ifade edilmiştir.</a:t>
            </a:r>
            <a:endParaRPr lang="en-US" altLang="tr-T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22225" algn="just">
              <a:buFont typeface="Wingdings" pitchFamily="2" charset="2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FC744C12-BDAB-489D-A580-0FFCC29CDF5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300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 -1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7206" y="1065664"/>
            <a:ext cx="9158288" cy="302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chemeClr val="tx1"/>
                </a:solidFill>
              </a:rPr>
              <a:t>Bir üçgenin iç açıları ölçülerek aşağıdaki değerler elde edilmiştir.</a:t>
            </a:r>
            <a:r>
              <a:rPr lang="en-US" altLang="tr-TR" sz="24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 = 75</a:t>
            </a:r>
            <a:r>
              <a:rPr lang="tr-TR" altLang="tr-TR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g</a:t>
            </a: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.4525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 = 67</a:t>
            </a:r>
            <a:r>
              <a:rPr lang="tr-TR" altLang="tr-TR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 g</a:t>
            </a: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.2237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 =  57</a:t>
            </a:r>
            <a:r>
              <a:rPr lang="tr-TR" altLang="tr-TR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 g</a:t>
            </a:r>
            <a:r>
              <a:rPr lang="en-US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.3251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chemeClr val="tx1"/>
                </a:solidFill>
                <a:sym typeface="Symbol" panose="05050102010706020507" pitchFamily="18" charset="2"/>
              </a:rPr>
              <a:t>Hata miktarını hesaplayınız.</a:t>
            </a:r>
            <a:endParaRPr lang="en-US" altLang="tr-TR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r-TR" sz="2400" dirty="0">
              <a:sym typeface="Symbol" panose="05050102010706020507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78616" y="3433367"/>
            <a:ext cx="87242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Trebuchet MS" panose="020B0603020202020204" pitchFamily="34" charset="0"/>
              </a:rPr>
              <a:t>Bir üçgenin iç açıları toplamı: </a:t>
            </a:r>
            <a:r>
              <a:rPr lang="en-US" altLang="tr-TR" sz="2400" dirty="0">
                <a:latin typeface="Trebuchet MS" panose="020B0603020202020204" pitchFamily="34" charset="0"/>
              </a:rPr>
              <a:t>180</a:t>
            </a:r>
            <a:r>
              <a:rPr lang="en-US" altLang="tr-TR" sz="2400" baseline="30000" dirty="0">
                <a:latin typeface="Trebuchet MS" panose="020B0603020202020204" pitchFamily="34" charset="0"/>
              </a:rPr>
              <a:t>0</a:t>
            </a:r>
            <a:r>
              <a:rPr lang="en-US" altLang="tr-TR" sz="2400" dirty="0">
                <a:latin typeface="Trebuchet MS" panose="020B0603020202020204" pitchFamily="34" charset="0"/>
              </a:rPr>
              <a:t> (200</a:t>
            </a:r>
            <a:r>
              <a:rPr lang="en-US" altLang="tr-TR" sz="2400" baseline="30000" dirty="0">
                <a:latin typeface="Trebuchet MS" panose="020B0603020202020204" pitchFamily="34" charset="0"/>
              </a:rPr>
              <a:t>g</a:t>
            </a:r>
            <a:r>
              <a:rPr lang="en-US" altLang="tr-TR" sz="2400" dirty="0">
                <a:latin typeface="Trebuchet MS" panose="020B0603020202020204" pitchFamily="34" charset="0"/>
              </a:rPr>
              <a:t>). </a:t>
            </a:r>
            <a:endParaRPr lang="tr-TR" altLang="tr-TR" sz="24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Trebuchet MS" panose="020B0603020202020204" pitchFamily="34" charset="0"/>
              </a:rPr>
              <a:t>Bu durumda </a:t>
            </a:r>
            <a:r>
              <a:rPr lang="en-US" altLang="tr-TR" sz="2400" dirty="0">
                <a:latin typeface="Trebuchet MS" panose="020B0603020202020204" pitchFamily="34" charset="0"/>
              </a:rPr>
              <a:t>x = 200</a:t>
            </a:r>
            <a:r>
              <a:rPr lang="en-US" altLang="tr-TR" sz="2400" baseline="30000" dirty="0">
                <a:latin typeface="Trebuchet MS" panose="020B0603020202020204" pitchFamily="34" charset="0"/>
              </a:rPr>
              <a:t>g</a:t>
            </a:r>
            <a:r>
              <a:rPr lang="en-US" altLang="tr-TR" sz="2400" dirty="0">
                <a:latin typeface="Trebuchet MS" panose="020B0603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Trebuchet MS" panose="020B0603020202020204" pitchFamily="34" charset="0"/>
              </a:rPr>
              <a:t>Mutlak hata</a:t>
            </a:r>
            <a:r>
              <a:rPr lang="en-US" altLang="tr-TR" sz="2400" dirty="0">
                <a:latin typeface="Trebuchet MS" panose="020B0603020202020204" pitchFamily="34" charset="0"/>
              </a:rPr>
              <a:t>: </a:t>
            </a:r>
            <a:r>
              <a:rPr lang="en-US" altLang="tr-TR" sz="2400" b="1" dirty="0">
                <a:sym typeface="Symbol" panose="05050102010706020507" pitchFamily="18" charset="2"/>
              </a:rPr>
              <a:t> </a:t>
            </a:r>
            <a:r>
              <a:rPr lang="en-US" altLang="tr-TR" sz="2400" b="1" dirty="0"/>
              <a:t>= x – l</a:t>
            </a:r>
            <a:endParaRPr lang="en-US" altLang="tr-TR" sz="24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tr-TR" sz="2400" dirty="0">
                <a:latin typeface="Trebuchet MS" panose="020B0603020202020204" pitchFamily="34" charset="0"/>
              </a:rPr>
              <a:t>	</a:t>
            </a:r>
            <a:endParaRPr lang="tr-TR" altLang="tr-TR" sz="24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tr-TR" sz="2400" dirty="0">
                <a:latin typeface="Trebuchet MS" panose="020B0603020202020204" pitchFamily="34" charset="0"/>
                <a:sym typeface="Symbol" panose="05050102010706020507" pitchFamily="18" charset="2"/>
              </a:rPr>
              <a:t> = 200 – ( +  +  )= -0.0013</a:t>
            </a:r>
            <a:r>
              <a:rPr lang="en-US" altLang="tr-TR" sz="2400" baseline="30000" dirty="0">
                <a:latin typeface="Trebuchet MS" panose="020B0603020202020204" pitchFamily="34" charset="0"/>
                <a:sym typeface="Symbol" panose="05050102010706020507" pitchFamily="18" charset="2"/>
              </a:rPr>
              <a:t>g </a:t>
            </a:r>
            <a:r>
              <a:rPr lang="en-US" altLang="tr-TR" sz="2400" dirty="0">
                <a:latin typeface="Trebuchet MS" panose="020B0603020202020204" pitchFamily="34" charset="0"/>
                <a:sym typeface="Symbol" panose="05050102010706020507" pitchFamily="18" charset="2"/>
              </a:rPr>
              <a:t>= -13</a:t>
            </a:r>
            <a:r>
              <a:rPr lang="en-US" altLang="tr-TR" sz="2400" baseline="30000" dirty="0">
                <a:latin typeface="Trebuchet MS" panose="020B0603020202020204" pitchFamily="34" charset="0"/>
                <a:sym typeface="Symbol" panose="05050102010706020507" pitchFamily="18" charset="2"/>
              </a:rPr>
              <a:t>cc</a:t>
            </a:r>
            <a:r>
              <a:rPr lang="en-US" altLang="tr-TR" sz="2400" dirty="0">
                <a:latin typeface="Trebuchet MS" panose="020B0603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69F87DFE-46E7-40CA-9EF2-E011CD18F986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31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Ortalama Hata</a:t>
            </a:r>
            <a:endParaRPr lang="en-US" sz="3200" b="1" dirty="0"/>
          </a:p>
        </p:txBody>
      </p:sp>
      <p:sp>
        <p:nvSpPr>
          <p:cNvPr id="6" name="2 İçerik Yer Tutucusu"/>
          <p:cNvSpPr>
            <a:spLocks noGrp="1"/>
          </p:cNvSpPr>
          <p:nvPr>
            <p:ph idx="4294967295"/>
          </p:nvPr>
        </p:nvSpPr>
        <p:spPr>
          <a:xfrm>
            <a:off x="623888" y="635000"/>
            <a:ext cx="8045450" cy="4865688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2400" b="1" u="sng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rgbClr val="CAF278"/>
              </a:buClr>
              <a:buFont typeface="Wingdings" panose="05000000000000000000" pitchFamily="2" charset="2"/>
              <a:buNone/>
            </a:pPr>
            <a:r>
              <a:rPr lang="en-US" altLang="tr-TR" sz="2800" b="1" u="sng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BASIC DEFINITIONS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u="sng" dirty="0"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r-TR" altLang="tr-TR" sz="2000" u="sng" dirty="0">
                <a:latin typeface="Tahoma" panose="020B0604030504040204" pitchFamily="34" charset="0"/>
                <a:cs typeface="Tahoma" panose="020B0604030504040204" pitchFamily="34" charset="0"/>
              </a:rPr>
              <a:t>Ortalama Hata </a:t>
            </a:r>
            <a:r>
              <a:rPr lang="en-US" altLang="tr-TR" sz="2000" u="sng" dirty="0">
                <a:latin typeface="Tahoma" panose="020B0604030504040204" pitchFamily="34" charset="0"/>
                <a:cs typeface="Tahoma" panose="020B0604030504040204" pitchFamily="34" charset="0"/>
              </a:rPr>
              <a:t>(t):</a:t>
            </a:r>
            <a:endParaRPr lang="en-US" altLang="tr-T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ε = </a:t>
            </a:r>
            <a:r>
              <a:rPr lang="tr-TR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mutlak hata</a:t>
            </a:r>
            <a:endParaRPr lang="en-US" altLang="tr-T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n = </a:t>
            </a:r>
            <a:r>
              <a:rPr lang="tr-TR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ölçü sayısı</a:t>
            </a:r>
            <a:endParaRPr lang="en-US" altLang="tr-T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</a:t>
            </a: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r-TR" altLang="tr-TR" sz="2000" dirty="0">
                <a:latin typeface="Tahoma" panose="020B0604030504040204" pitchFamily="34" charset="0"/>
                <a:cs typeface="Tahoma" panose="020B0604030504040204" pitchFamily="34" charset="0"/>
              </a:rPr>
              <a:t>düzeltme (artık hata)</a:t>
            </a:r>
            <a:endParaRPr lang="en-US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</a:p>
        </p:txBody>
      </p:sp>
      <p:pic>
        <p:nvPicPr>
          <p:cNvPr id="7" name="Picture 7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412603"/>
            <a:ext cx="39481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 bwMode="auto">
          <a:xfrm>
            <a:off x="652463" y="3861395"/>
            <a:ext cx="3919537" cy="7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5C2FCA23-D87C-4AA0-8883-927525B025E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103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Karesel</a:t>
            </a:r>
            <a:r>
              <a:rPr lang="tr-TR" sz="3200" b="1" dirty="0"/>
              <a:t> Ortalama Hata</a:t>
            </a:r>
            <a:endParaRPr lang="en-US" sz="3200" b="1" dirty="0"/>
          </a:p>
        </p:txBody>
      </p:sp>
      <p:sp>
        <p:nvSpPr>
          <p:cNvPr id="6" name="2 İçerik Yer Tutucusu"/>
          <p:cNvSpPr>
            <a:spLocks noGrp="1"/>
          </p:cNvSpPr>
          <p:nvPr>
            <p:ph idx="4294967295"/>
          </p:nvPr>
        </p:nvSpPr>
        <p:spPr>
          <a:xfrm>
            <a:off x="484189" y="1083866"/>
            <a:ext cx="8412162" cy="3462734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u="sng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r-TR" altLang="tr-TR" sz="2000" u="sng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Karesel</a:t>
            </a:r>
            <a:r>
              <a:rPr lang="tr-TR" altLang="tr-TR" sz="2000" u="sng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Ortalama Hata</a:t>
            </a:r>
            <a:r>
              <a:rPr lang="en-US" altLang="tr-TR" sz="2000" u="sng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(m):</a:t>
            </a:r>
            <a:endParaRPr lang="en-US" altLang="tr-TR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 ε = 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mutlak hata</a:t>
            </a:r>
            <a:endParaRPr lang="en-US" altLang="tr-TR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 n = 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ölçü sayısı</a:t>
            </a:r>
            <a:endParaRPr lang="en-US" altLang="tr-TR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tr-TR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</a:t>
            </a:r>
            <a:r>
              <a:rPr lang="tr-TR" altLang="tr-TR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düzeltme</a:t>
            </a:r>
            <a:endParaRPr lang="en-US" altLang="tr-TR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tr-TR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  </a:t>
            </a:r>
            <a:r>
              <a:rPr lang="tr-TR" altLang="tr-TR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n-1 = </a:t>
            </a:r>
            <a:r>
              <a:rPr lang="tr-TR" altLang="tr-TR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fazla ölçü sayısı</a:t>
            </a:r>
            <a:endParaRPr lang="en-US" altLang="tr-TR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9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767284"/>
            <a:ext cx="42084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2" y="3124597"/>
            <a:ext cx="4208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84282" y="5164930"/>
            <a:ext cx="438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Beklenen değerin </a:t>
            </a:r>
            <a:r>
              <a:rPr lang="tr-TR" altLang="tr-TR" dirty="0" err="1">
                <a:latin typeface="Tahoma" panose="020B0604030504040204" pitchFamily="34" charset="0"/>
                <a:cs typeface="Tahoma" panose="020B0604030504040204" pitchFamily="34" charset="0"/>
              </a:rPr>
              <a:t>karesel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 ortalama hatası</a:t>
            </a:r>
            <a:endParaRPr lang="en-US" altLang="tr-TR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560484" y="5026025"/>
          <a:ext cx="11112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Equation" r:id="rId5" imgW="685800" imgH="419100" progId="Equation.3">
                  <p:embed/>
                </p:oleObj>
              </mc:Choice>
              <mc:Fallback>
                <p:oleObj name="Equation" r:id="rId5" imgW="68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484" y="5026025"/>
                        <a:ext cx="11112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etin kutusu 20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Unvan 1">
            <a:extLst>
              <a:ext uri="{FF2B5EF4-FFF2-40B4-BE49-F238E27FC236}">
                <a16:creationId xmlns="" xmlns:a16="http://schemas.microsoft.com/office/drawing/2014/main" id="{3FF24B8E-4A63-43FA-B5A7-7F5659A7679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2632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Örnek- 2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8016" y="1397000"/>
            <a:ext cx="8267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tr-TR" sz="2000" dirty="0"/>
              <a:t>	</a:t>
            </a:r>
            <a:r>
              <a:rPr lang="tr-TR" altLang="tr-TR" sz="2000" dirty="0">
                <a:solidFill>
                  <a:schemeClr val="tx1"/>
                </a:solidFill>
              </a:rPr>
              <a:t>Bir poligon kenarı gidiş-dönüş olmak üzere ölçülmüştür. Hata sınırı verildiğine göre ölçüm sonuçlarının hata sınırı içinde kalıp kalmadığını belirleyiniz.</a:t>
            </a:r>
            <a:endParaRPr lang="en-US" altLang="tr-TR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tr-TR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tr-TR" sz="2000" dirty="0">
                <a:solidFill>
                  <a:schemeClr val="tx1"/>
                </a:solidFill>
              </a:rPr>
              <a:t>	</a:t>
            </a:r>
            <a:r>
              <a:rPr lang="tr-TR" altLang="tr-TR" sz="2000" dirty="0">
                <a:solidFill>
                  <a:schemeClr val="tx1"/>
                </a:solidFill>
              </a:rPr>
              <a:t>Gidiş</a:t>
            </a:r>
            <a:r>
              <a:rPr lang="en-US" altLang="tr-TR" sz="2000" dirty="0">
                <a:solidFill>
                  <a:schemeClr val="tx1"/>
                </a:solidFill>
              </a:rPr>
              <a:t>:  121.20 m.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tr-TR" sz="2000" dirty="0">
                <a:solidFill>
                  <a:schemeClr val="tx1"/>
                </a:solidFill>
              </a:rPr>
              <a:t>	</a:t>
            </a:r>
            <a:r>
              <a:rPr lang="tr-TR" altLang="tr-TR" sz="2000" dirty="0">
                <a:solidFill>
                  <a:schemeClr val="tx1"/>
                </a:solidFill>
              </a:rPr>
              <a:t>Dönüş</a:t>
            </a:r>
            <a:r>
              <a:rPr lang="en-US" altLang="tr-TR" sz="2000" dirty="0">
                <a:solidFill>
                  <a:schemeClr val="tx1"/>
                </a:solidFill>
              </a:rPr>
              <a:t>: 121.25 m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tr-TR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tr-TR" sz="2000" dirty="0">
                <a:solidFill>
                  <a:schemeClr val="tx1"/>
                </a:solidFill>
              </a:rPr>
              <a:t>	</a:t>
            </a:r>
            <a:r>
              <a:rPr lang="tr-TR" altLang="tr-TR" sz="2000" dirty="0">
                <a:solidFill>
                  <a:schemeClr val="tx1"/>
                </a:solidFill>
              </a:rPr>
              <a:t>Hata Sınırı</a:t>
            </a:r>
            <a:r>
              <a:rPr lang="en-US" altLang="tr-TR" sz="2000" dirty="0">
                <a:solidFill>
                  <a:schemeClr val="tx1"/>
                </a:solidFill>
              </a:rPr>
              <a:t>:	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tr-TR" sz="20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17497" y="4908550"/>
          <a:ext cx="64087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6" name="Denklem" r:id="rId3" imgW="2336760" imgH="228600" progId="Equation.3">
                  <p:embed/>
                </p:oleObj>
              </mc:Choice>
              <mc:Fallback>
                <p:oleObj name="Denklem" r:id="rId3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497" y="4908550"/>
                        <a:ext cx="6408738" cy="603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97B81782-B29A-484D-951B-A5E7AA2E418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398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Örnek- 2</a:t>
            </a:r>
            <a:endParaRPr lang="en-US" sz="3200" b="1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611313"/>
          <a:ext cx="26939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4" name="Denklem" r:id="rId3" imgW="1930320" imgH="393480" progId="Equation.3">
                  <p:embed/>
                </p:oleObj>
              </mc:Choice>
              <mc:Fallback>
                <p:oleObj name="Denklem" r:id="rId3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11313"/>
                        <a:ext cx="2693987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8831" y="1611313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000" dirty="0">
                <a:latin typeface="Trebuchet MS" panose="020B0603020202020204" pitchFamily="34" charset="0"/>
              </a:rPr>
              <a:t>Ortalama değer</a:t>
            </a:r>
            <a:endParaRPr lang="en-US" altLang="tr-TR" sz="2000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816225" y="2616200"/>
          <a:ext cx="36052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" name="Equation" r:id="rId5" imgW="1562040" imgH="177480" progId="Equation.3">
                  <p:embed/>
                </p:oleObj>
              </mc:Choice>
              <mc:Fallback>
                <p:oleObj name="Equation" r:id="rId5" imgW="1562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616200"/>
                        <a:ext cx="3605213" cy="4095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30300" y="3898900"/>
            <a:ext cx="746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dirty="0">
                <a:latin typeface="Trebuchet MS" panose="020B0603020202020204" pitchFamily="34" charset="0"/>
              </a:rPr>
              <a:t>Gidiş</a:t>
            </a:r>
            <a:r>
              <a:rPr lang="en-US" altLang="tr-TR" sz="2000" dirty="0">
                <a:latin typeface="Trebuchet MS" panose="020B0603020202020204" pitchFamily="34" charset="0"/>
              </a:rPr>
              <a:t>- </a:t>
            </a:r>
            <a:r>
              <a:rPr lang="tr-TR" altLang="tr-TR" sz="2000" dirty="0">
                <a:latin typeface="Trebuchet MS" panose="020B0603020202020204" pitchFamily="34" charset="0"/>
              </a:rPr>
              <a:t>Dönüş</a:t>
            </a:r>
            <a:r>
              <a:rPr lang="en-US" altLang="tr-TR" sz="2000" dirty="0">
                <a:latin typeface="Trebuchet MS" panose="020B0603020202020204" pitchFamily="34" charset="0"/>
              </a:rPr>
              <a:t>= 5 cm &lt; d = 8 cm.</a:t>
            </a:r>
          </a:p>
          <a:p>
            <a:pPr eaLnBrk="1" hangingPunct="1">
              <a:spcBef>
                <a:spcPct val="50000"/>
              </a:spcBef>
            </a:pPr>
            <a:endParaRPr lang="en-US" altLang="tr-TR" sz="20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000" dirty="0">
                <a:latin typeface="Trebuchet MS" panose="020B0603020202020204" pitchFamily="34" charset="0"/>
              </a:rPr>
              <a:t>Ölçüm sonuçları hata sınırı içinde kalmaktadır</a:t>
            </a:r>
            <a:r>
              <a:rPr lang="en-US" altLang="tr-T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2210549E-8783-46F4-B57E-B59CD40FC5F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381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Örnek- 3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0550" y="1395413"/>
            <a:ext cx="8566150" cy="4814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	</a:t>
            </a:r>
            <a:r>
              <a:rPr lang="tr-TR" sz="2100" dirty="0">
                <a:solidFill>
                  <a:schemeClr val="tx1"/>
                </a:solidFill>
              </a:rPr>
              <a:t>Bir uzunluk 7 kez ölçülerek aşağıdaki değerler elde </a:t>
            </a:r>
            <a:r>
              <a:rPr lang="tr-TR" sz="2100" dirty="0" smtClean="0">
                <a:solidFill>
                  <a:schemeClr val="tx1"/>
                </a:solidFill>
              </a:rPr>
              <a:t>edilmiştir.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	</a:t>
            </a:r>
            <a:r>
              <a:rPr lang="tr-TR" sz="2100" dirty="0">
                <a:solidFill>
                  <a:schemeClr val="tx1"/>
                </a:solidFill>
              </a:rPr>
              <a:t>Ölçüler</a:t>
            </a:r>
            <a:r>
              <a:rPr lang="en-US" sz="2100" dirty="0">
                <a:solidFill>
                  <a:schemeClr val="tx1"/>
                </a:solidFill>
              </a:rPr>
              <a:t>(m):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	l</a:t>
            </a:r>
            <a:r>
              <a:rPr lang="en-US" sz="2100" baseline="-25000" dirty="0">
                <a:solidFill>
                  <a:schemeClr val="tx1"/>
                </a:solidFill>
              </a:rPr>
              <a:t>1</a:t>
            </a:r>
            <a:r>
              <a:rPr lang="en-US" sz="2100" dirty="0">
                <a:solidFill>
                  <a:schemeClr val="tx1"/>
                </a:solidFill>
              </a:rPr>
              <a:t>=  125.165		l</a:t>
            </a:r>
            <a:r>
              <a:rPr lang="en-US" sz="2100" baseline="-25000" dirty="0">
                <a:solidFill>
                  <a:schemeClr val="tx1"/>
                </a:solidFill>
              </a:rPr>
              <a:t>4 </a:t>
            </a:r>
            <a:r>
              <a:rPr lang="en-US" sz="2100" dirty="0">
                <a:solidFill>
                  <a:schemeClr val="tx1"/>
                </a:solidFill>
              </a:rPr>
              <a:t>= 125.160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	l</a:t>
            </a:r>
            <a:r>
              <a:rPr lang="en-US" sz="2100" baseline="-25000" dirty="0">
                <a:solidFill>
                  <a:schemeClr val="tx1"/>
                </a:solidFill>
              </a:rPr>
              <a:t>2</a:t>
            </a:r>
            <a:r>
              <a:rPr lang="en-US" sz="2100" dirty="0">
                <a:solidFill>
                  <a:schemeClr val="tx1"/>
                </a:solidFill>
              </a:rPr>
              <a:t> = 125.162		l</a:t>
            </a:r>
            <a:r>
              <a:rPr lang="en-US" sz="2100" baseline="-25000" dirty="0">
                <a:solidFill>
                  <a:schemeClr val="tx1"/>
                </a:solidFill>
              </a:rPr>
              <a:t>5</a:t>
            </a:r>
            <a:r>
              <a:rPr lang="en-US" sz="2100" dirty="0">
                <a:solidFill>
                  <a:schemeClr val="tx1"/>
                </a:solidFill>
              </a:rPr>
              <a:t> = 125.161		l</a:t>
            </a:r>
            <a:r>
              <a:rPr lang="en-US" sz="2100" baseline="-25000" dirty="0">
                <a:solidFill>
                  <a:schemeClr val="tx1"/>
                </a:solidFill>
              </a:rPr>
              <a:t>7</a:t>
            </a:r>
            <a:r>
              <a:rPr lang="en-US" sz="2100" dirty="0">
                <a:solidFill>
                  <a:schemeClr val="tx1"/>
                </a:solidFill>
              </a:rPr>
              <a:t>= 125.164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	l</a:t>
            </a:r>
            <a:r>
              <a:rPr lang="en-US" sz="2100" baseline="-25000" dirty="0">
                <a:solidFill>
                  <a:schemeClr val="tx1"/>
                </a:solidFill>
              </a:rPr>
              <a:t>3</a:t>
            </a:r>
            <a:r>
              <a:rPr lang="en-US" sz="2100" dirty="0">
                <a:solidFill>
                  <a:schemeClr val="tx1"/>
                </a:solidFill>
              </a:rPr>
              <a:t> = 125.166		l</a:t>
            </a:r>
            <a:r>
              <a:rPr lang="en-US" sz="2100" baseline="-25000" dirty="0">
                <a:solidFill>
                  <a:schemeClr val="tx1"/>
                </a:solidFill>
              </a:rPr>
              <a:t>6</a:t>
            </a:r>
            <a:r>
              <a:rPr lang="en-US" sz="2100" dirty="0">
                <a:solidFill>
                  <a:schemeClr val="tx1"/>
                </a:solidFill>
              </a:rPr>
              <a:t> = 125.163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1700" dirty="0">
                <a:solidFill>
                  <a:schemeClr val="tx1"/>
                </a:solidFill>
              </a:rPr>
              <a:t>Yukarıda verilen değerlere göre 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lphaLcParenR"/>
              <a:defRPr/>
            </a:pPr>
            <a:r>
              <a:rPr lang="tr-TR" sz="2000" dirty="0">
                <a:solidFill>
                  <a:schemeClr val="tx1"/>
                </a:solidFill>
              </a:rPr>
              <a:t>Beklenen değeri</a:t>
            </a:r>
            <a:r>
              <a:rPr lang="en-US" sz="2000" dirty="0">
                <a:solidFill>
                  <a:schemeClr val="tx1"/>
                </a:solidFill>
              </a:rPr>
              <a:t>(x)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  <a:defRPr/>
            </a:pPr>
            <a:r>
              <a:rPr lang="tr-TR" sz="2000" dirty="0">
                <a:solidFill>
                  <a:schemeClr val="tx1"/>
                </a:solidFill>
              </a:rPr>
              <a:t>Ortalama Hatayı</a:t>
            </a:r>
            <a:r>
              <a:rPr lang="en-US" sz="2000" dirty="0">
                <a:solidFill>
                  <a:schemeClr val="tx1"/>
                </a:solidFill>
              </a:rPr>
              <a:t>(t)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lphaLcParenR" startAt="2"/>
              <a:defRPr/>
            </a:pPr>
            <a:r>
              <a:rPr lang="tr-TR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Bir ölçünün </a:t>
            </a:r>
            <a:r>
              <a:rPr lang="tr-TR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karesel</a:t>
            </a:r>
            <a:r>
              <a:rPr lang="tr-TR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ortalama hatasını</a:t>
            </a:r>
            <a:r>
              <a:rPr lang="en-US" sz="2000" dirty="0">
                <a:solidFill>
                  <a:schemeClr val="tx1"/>
                </a:solidFill>
              </a:rPr>
              <a:t>(m)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lphaLcParenR" startAt="3"/>
              <a:defRPr/>
            </a:pPr>
            <a:r>
              <a:rPr lang="tr-TR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Beklenen değerin </a:t>
            </a:r>
            <a:r>
              <a:rPr lang="tr-TR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karesel</a:t>
            </a:r>
            <a:r>
              <a:rPr lang="tr-TR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ortalama hatasını</a:t>
            </a:r>
            <a:r>
              <a:rPr lang="en-US" sz="2000" dirty="0">
                <a:solidFill>
                  <a:schemeClr val="tx1"/>
                </a:solidFill>
              </a:rPr>
              <a:t>(M)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hesaplayınız.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CAA39FF5-39BB-4D77-BF38-F5CD4B205D4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844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Örnek- 3</a:t>
            </a:r>
            <a:endParaRPr lang="en-US" sz="3200" b="1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7040415"/>
              </p:ext>
            </p:extLst>
          </p:nvPr>
        </p:nvGraphicFramePr>
        <p:xfrm>
          <a:off x="1547808" y="1245328"/>
          <a:ext cx="7354891" cy="3514066"/>
        </p:xfrm>
        <a:graphic>
          <a:graphicData uri="http://schemas.openxmlformats.org/drawingml/2006/table">
            <a:tbl>
              <a:tblPr/>
              <a:tblGrid>
                <a:gridCol w="137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8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67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7637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Ölçü 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Ölçüm</a:t>
                      </a: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(l)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Beklenen Değer.</a:t>
                      </a:r>
                      <a:b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(x).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Düzeltme</a:t>
                      </a:r>
                      <a:b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v*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036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109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229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125.164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Toplam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3441700" y="5041900"/>
            <a:ext cx="392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000" dirty="0">
                <a:solidFill>
                  <a:schemeClr val="tx2"/>
                </a:solidFill>
              </a:rPr>
              <a:t>a) </a:t>
            </a:r>
            <a:r>
              <a:rPr lang="tr-TR" altLang="tr-TR" sz="2000" b="1" dirty="0">
                <a:solidFill>
                  <a:srgbClr val="FF0000"/>
                </a:solidFill>
              </a:rPr>
              <a:t>Beklenen değer</a:t>
            </a:r>
            <a:r>
              <a:rPr lang="tr-TR" altLang="tr-TR" sz="2000" dirty="0">
                <a:solidFill>
                  <a:schemeClr val="tx2"/>
                </a:solidFill>
              </a:rPr>
              <a:t>(x)</a:t>
            </a:r>
            <a:endParaRPr lang="en-US" altLang="tr-TR" sz="20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5715000"/>
            <a:ext cx="39243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solidFill>
                  <a:schemeClr val="tx1"/>
                </a:solidFill>
              </a:rPr>
              <a:t>    </a:t>
            </a:r>
            <a:r>
              <a:rPr lang="en-US" altLang="tr-TR" sz="2000" dirty="0">
                <a:solidFill>
                  <a:schemeClr val="tx1"/>
                </a:solidFill>
              </a:rPr>
              <a:t>x= </a:t>
            </a:r>
            <a:r>
              <a:rPr lang="en-US" altLang="tr-TR" sz="2000" dirty="0">
                <a:solidFill>
                  <a:schemeClr val="tx1"/>
                </a:solidFill>
                <a:sym typeface="Symbol" panose="05050102010706020507" pitchFamily="18" charset="2"/>
              </a:rPr>
              <a:t></a:t>
            </a:r>
            <a:r>
              <a:rPr lang="en-US" altLang="tr-TR" sz="2000" dirty="0">
                <a:solidFill>
                  <a:schemeClr val="tx1"/>
                </a:solidFill>
              </a:rPr>
              <a:t>l</a:t>
            </a:r>
            <a:r>
              <a:rPr lang="en-US" altLang="tr-TR" sz="2000" dirty="0">
                <a:solidFill>
                  <a:schemeClr val="tx1"/>
                </a:solidFill>
                <a:sym typeface="Symbol" panose="05050102010706020507" pitchFamily="18" charset="2"/>
              </a:rPr>
              <a:t></a:t>
            </a:r>
            <a:r>
              <a:rPr lang="en-US" altLang="tr-TR" sz="2000" dirty="0">
                <a:solidFill>
                  <a:schemeClr val="tx1"/>
                </a:solidFill>
              </a:rPr>
              <a:t>n =125.163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2F529DA6-26D7-495B-A1EF-66E72F8C4816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6587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Örnek- 3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34293" y="1409700"/>
            <a:ext cx="4584700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b) Ortalama hata</a:t>
            </a:r>
            <a:r>
              <a:rPr lang="en-US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</a:rPr>
              <a:t>(t)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87650" y="2336800"/>
          <a:ext cx="1418143" cy="104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Denklem" r:id="rId3" imgW="571320" imgH="419040" progId="Equation.3">
                  <p:embed/>
                </p:oleObj>
              </mc:Choice>
              <mc:Fallback>
                <p:oleObj name="Denklem" r:id="rId3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2336800"/>
                        <a:ext cx="1418143" cy="1040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30360" y="2489200"/>
          <a:ext cx="2048340" cy="66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3" name="Denklem" r:id="rId5" imgW="787320" imgH="253800" progId="Equation.3">
                  <p:embed/>
                </p:oleObj>
              </mc:Choice>
              <mc:Fallback>
                <p:oleObj name="Denklem" r:id="rId5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360" y="2489200"/>
                        <a:ext cx="2048340" cy="661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155950" y="4216400"/>
          <a:ext cx="38592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4" name="Denklem" r:id="rId7" imgW="1536480" imgH="419040" progId="Equation.3">
                  <p:embed/>
                </p:oleObj>
              </mc:Choice>
              <mc:Fallback>
                <p:oleObj name="Denklem" r:id="rId7" imgW="1536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16400"/>
                        <a:ext cx="38592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etin kutusu 18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3DB48F5A-57C5-4291-9AF2-BB0D0F8300EF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0206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Örnek- 3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4100" y="1397000"/>
            <a:ext cx="5943600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c) </a:t>
            </a:r>
            <a:r>
              <a:rPr lang="tr-TR" altLang="tr-TR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Bir ölçünün </a:t>
            </a:r>
            <a:r>
              <a:rPr lang="tr-TR" altLang="tr-TR" sz="2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karesel</a:t>
            </a:r>
            <a:r>
              <a:rPr lang="tr-TR" altLang="tr-TR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ortalama hatası</a:t>
            </a:r>
            <a:r>
              <a:rPr lang="en-US" altLang="tr-TR" sz="2000" b="1" dirty="0">
                <a:solidFill>
                  <a:srgbClr val="FF0000"/>
                </a:solidFill>
              </a:rPr>
              <a:t>(m)</a:t>
            </a:r>
            <a:endParaRPr lang="tr-TR" alt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235450" y="2172493"/>
          <a:ext cx="14033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2" name="Equation" r:id="rId3" imgW="850531" imgH="444307" progId="Equation.3">
                  <p:embed/>
                </p:oleObj>
              </mc:Choice>
              <mc:Fallback>
                <p:oleObj name="Equation" r:id="rId3" imgW="85053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172493"/>
                        <a:ext cx="14033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143250" y="3830638"/>
          <a:ext cx="4644648" cy="105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3" name="Denklem" r:id="rId5" imgW="2082600" imgH="444240" progId="Equation.3">
                  <p:embed/>
                </p:oleObj>
              </mc:Choice>
              <mc:Fallback>
                <p:oleObj name="Denklem" r:id="rId5" imgW="2082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830638"/>
                        <a:ext cx="4644648" cy="1051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85F4FA08-BB8E-455C-BE5C-D9ECDB0ABC0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39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/>
        </p:nvGraphicFramePr>
        <p:xfrm>
          <a:off x="1919288" y="1446213"/>
          <a:ext cx="6096000" cy="4480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0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0482">
                <a:tc>
                  <a:txBody>
                    <a:bodyPr/>
                    <a:lstStyle/>
                    <a:p>
                      <a:r>
                        <a:rPr lang="tr-TR" sz="1900" dirty="0"/>
                        <a:t>Ölçü Birimi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Metrik Birim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Kilometre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1000 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Hektometre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 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Dekametre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 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 santimetre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Desimetre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 santimetre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Santimetre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 milimetre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Milimetre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0,001 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r>
                        <a:rPr lang="tr-TR" sz="1900" dirty="0"/>
                        <a:t>1 mikrometre - mikron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/>
                        <a:t>0,001 milimetre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944">
                <a:tc gridSpan="2"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T="45703" marB="45703"/>
                </a:tc>
                <a:tc hMerge="1"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944"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T="45703" marB="45703"/>
                </a:tc>
                <a:tc hMerge="1"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Uzunluk Birimleri</a:t>
            </a:r>
            <a:endParaRPr lang="en-US" dirty="0"/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7789F445-C5A2-4ABE-87C9-0A243574C07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2946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Örnek- 3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19300" y="1320800"/>
            <a:ext cx="62357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d) </a:t>
            </a:r>
            <a:r>
              <a:rPr lang="tr-TR" altLang="tr-TR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Beklenen değerin </a:t>
            </a:r>
            <a:r>
              <a:rPr lang="tr-TR" altLang="tr-TR" sz="2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karesel</a:t>
            </a:r>
            <a:r>
              <a:rPr lang="tr-TR" altLang="tr-TR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ortalama hatası </a:t>
            </a:r>
            <a:r>
              <a:rPr lang="fi-FI" altLang="tr-TR" sz="2000" b="1" dirty="0">
                <a:solidFill>
                  <a:srgbClr val="FF0000"/>
                </a:solidFill>
              </a:rPr>
              <a:t>(M)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algn="ctr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algn="ctr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algn="ctr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algn="ctr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tr-TR" sz="20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40516" y="2303066"/>
          <a:ext cx="14700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Equation" r:id="rId3" imgW="698500" imgH="419100" progId="Equation.3">
                  <p:embed/>
                </p:oleObj>
              </mc:Choice>
              <mc:Fallback>
                <p:oleObj name="Equation" r:id="rId3" imgW="69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516" y="2303066"/>
                        <a:ext cx="14700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75300" y="2241946"/>
          <a:ext cx="183673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1" name="Equation" r:id="rId5" imgW="825142" imgH="444307" progId="Equation.3">
                  <p:embed/>
                </p:oleObj>
              </mc:Choice>
              <mc:Fallback>
                <p:oleObj name="Equation" r:id="rId5" imgW="82514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241946"/>
                        <a:ext cx="1836738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365501" y="4124325"/>
          <a:ext cx="40465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2" name="Denklem" r:id="rId7" imgW="1498320" imgH="419040" progId="Equation.3">
                  <p:embed/>
                </p:oleObj>
              </mc:Choice>
              <mc:Fallback>
                <p:oleObj name="Denklem" r:id="rId7" imgW="1498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1" y="4124325"/>
                        <a:ext cx="4046537" cy="1131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etin kutusu 18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919E582B-9E96-4202-A99D-CEF26AAC3166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5715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57293" y="2411283"/>
            <a:ext cx="8596668" cy="1981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12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Alan Ölçü Birimleri</a:t>
            </a:r>
            <a:endParaRPr lang="en-US" dirty="0"/>
          </a:p>
        </p:txBody>
      </p:sp>
      <p:graphicFrame>
        <p:nvGraphicFramePr>
          <p:cNvPr id="12" name="6 Tablo"/>
          <p:cNvGraphicFramePr>
            <a:graphicFrameLocks noGrp="1"/>
          </p:cNvGraphicFramePr>
          <p:nvPr/>
        </p:nvGraphicFramePr>
        <p:xfrm>
          <a:off x="1895475" y="1949448"/>
          <a:ext cx="6096000" cy="31813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tr-TR" sz="190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ar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algn="just"/>
                      <a:r>
                        <a:rPr lang="tr-TR" sz="1900" dirty="0"/>
                        <a:t>1 dekar (dönüm)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1000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hektar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10000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km</a:t>
                      </a:r>
                      <a:r>
                        <a:rPr lang="tr-TR" sz="1900" baseline="30000" dirty="0"/>
                        <a:t>2</a:t>
                      </a:r>
                      <a:r>
                        <a:rPr lang="tr-TR" sz="1900" dirty="0"/>
                        <a:t> ( 100 hektar)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1000000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desimetre</a:t>
                      </a:r>
                      <a:r>
                        <a:rPr lang="tr-TR" sz="1900" baseline="0" dirty="0"/>
                        <a:t> kare</a:t>
                      </a:r>
                      <a:endParaRPr lang="tr-TR" sz="19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0,01m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santimetre kare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0,0001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tr-TR" sz="1900" dirty="0"/>
                        <a:t>1 milimetre kare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0,000001 m</a:t>
                      </a:r>
                      <a:r>
                        <a:rPr lang="tr-TR" sz="1900" baseline="30000" dirty="0"/>
                        <a:t>2</a:t>
                      </a:r>
                      <a:endParaRPr lang="tr-TR" sz="19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van 1">
            <a:extLst>
              <a:ext uri="{FF2B5EF4-FFF2-40B4-BE49-F238E27FC236}">
                <a16:creationId xmlns="" xmlns:a16="http://schemas.microsoft.com/office/drawing/2014/main" id="{53DB89A5-325A-4B26-BF70-36564D52026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570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Ölçü Birimleri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79500" y="16256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1- Derece:</a:t>
            </a:r>
            <a:r>
              <a:rPr lang="tr-TR" b="1" dirty="0"/>
              <a:t> </a:t>
            </a: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çemberin</a:t>
            </a:r>
            <a:r>
              <a:rPr lang="en-US" dirty="0"/>
              <a:t> 360'da </a:t>
            </a:r>
            <a:r>
              <a:rPr lang="en-US" dirty="0" err="1"/>
              <a:t>birine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açı</a:t>
            </a:r>
            <a:r>
              <a:rPr lang="en-US" dirty="0"/>
              <a:t> </a:t>
            </a:r>
            <a:r>
              <a:rPr lang="en-US" dirty="0" err="1"/>
              <a:t>birimidir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7" name="Picture 2" descr="http://upload.wikimedia.org/wikipedia/commons/thumb/7/7c/Degree_diagram.svg/600px-Degre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16200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3374"/>
              </p:ext>
            </p:extLst>
          </p:nvPr>
        </p:nvGraphicFramePr>
        <p:xfrm>
          <a:off x="3222624" y="2738985"/>
          <a:ext cx="6712208" cy="17430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8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8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39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0641">
                <a:tc>
                  <a:txBody>
                    <a:bodyPr/>
                    <a:lstStyle/>
                    <a:p>
                      <a:r>
                        <a:rPr lang="tr-TR" sz="1900" b="0" dirty="0"/>
                        <a:t>1 derece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b="0" dirty="0"/>
                        <a:t>1</a:t>
                      </a:r>
                      <a:r>
                        <a:rPr lang="tr-TR" sz="1900" b="0" baseline="30000" dirty="0"/>
                        <a:t>0</a:t>
                      </a:r>
                      <a:endParaRPr lang="tr-TR" sz="1900" b="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b="0" dirty="0"/>
                        <a:t>60</a:t>
                      </a:r>
                      <a:r>
                        <a:rPr lang="tr-TR" sz="1900" b="0" baseline="0" dirty="0"/>
                        <a:t> </a:t>
                      </a:r>
                      <a:r>
                        <a:rPr lang="tr-TR" sz="1900" dirty="0"/>
                        <a:t>dakika</a:t>
                      </a:r>
                      <a:endParaRPr lang="tr-TR" sz="1900" b="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b="0" dirty="0"/>
                        <a:t>3600</a:t>
                      </a:r>
                      <a:r>
                        <a:rPr lang="tr-TR" sz="1900" b="0" baseline="0" dirty="0"/>
                        <a:t> </a:t>
                      </a:r>
                      <a:r>
                        <a:rPr lang="tr-TR" sz="1900" dirty="0"/>
                        <a:t>saniye</a:t>
                      </a:r>
                      <a:endParaRPr lang="tr-TR" sz="1900" b="0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793">
                <a:tc>
                  <a:txBody>
                    <a:bodyPr/>
                    <a:lstStyle/>
                    <a:p>
                      <a:r>
                        <a:rPr lang="tr-TR" sz="1900" dirty="0"/>
                        <a:t>1 dakika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 </a:t>
                      </a:r>
                      <a:r>
                        <a:rPr lang="tr-TR" sz="1900" baseline="30000" dirty="0"/>
                        <a:t>'</a:t>
                      </a:r>
                      <a:endParaRPr lang="tr-TR" sz="19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1/60 </a:t>
                      </a:r>
                      <a:r>
                        <a:rPr lang="tr-TR" sz="1900" b="0" dirty="0"/>
                        <a:t>derece</a:t>
                      </a:r>
                      <a:endParaRPr lang="tr-TR" sz="19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60 saniye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641">
                <a:tc>
                  <a:txBody>
                    <a:bodyPr/>
                    <a:lstStyle/>
                    <a:p>
                      <a:r>
                        <a:rPr lang="tr-TR" sz="1900" dirty="0"/>
                        <a:t>1 saniye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</a:t>
                      </a:r>
                      <a:r>
                        <a:rPr lang="tr-TR" sz="1900" baseline="30000" dirty="0"/>
                        <a:t> "</a:t>
                      </a:r>
                      <a:endParaRPr lang="tr-TR" sz="19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1/3600 </a:t>
                      </a:r>
                      <a:r>
                        <a:rPr lang="tr-TR" sz="1900" b="0" dirty="0"/>
                        <a:t>derece</a:t>
                      </a:r>
                      <a:endParaRPr lang="tr-TR" sz="19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1/60 dakika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1560512" y="5384800"/>
            <a:ext cx="68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1° = 60'= 3600"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tr-TR" dirty="0">
                <a:latin typeface="Tahoma" panose="020B0604030504040204" pitchFamily="34" charset="0"/>
                <a:cs typeface="Tahoma" panose="020B0604030504040204" pitchFamily="34" charset="0"/>
              </a:rPr>
              <a:t>1' = 60" 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2AF4D279-E4DA-4F81-B70F-589AF4A3DD2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147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63600" y="495300"/>
            <a:ext cx="858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Derece, dakika, saniye cinsinden açı</a:t>
            </a:r>
            <a:r>
              <a:rPr lang="en-US" dirty="0"/>
              <a:t>            </a:t>
            </a:r>
            <a:endParaRPr lang="tr-TR" dirty="0"/>
          </a:p>
          <a:p>
            <a:endParaRPr lang="tr-TR" dirty="0"/>
          </a:p>
          <a:p>
            <a:pPr algn="ctr"/>
            <a:r>
              <a:rPr lang="en-US" dirty="0"/>
              <a:t>380</a:t>
            </a:r>
            <a:r>
              <a:rPr lang="en-US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dirty="0"/>
              <a:t> 28' 43".6</a:t>
            </a:r>
          </a:p>
          <a:p>
            <a:endParaRPr lang="tr-TR" dirty="0"/>
          </a:p>
          <a:p>
            <a:r>
              <a:rPr lang="tr-TR" dirty="0"/>
              <a:t>Dakika ve saniye kısımları 60 dan büyük olamaz. Saniye kısmı ondalık sayı olabilir.</a:t>
            </a:r>
          </a:p>
          <a:p>
            <a:endParaRPr lang="en-US" dirty="0"/>
          </a:p>
          <a:p>
            <a:r>
              <a:rPr lang="tr-TR" dirty="0"/>
              <a:t>Matematiksel işlemlerin yapılabilmesi için derece, dakika, saniye cinsinden açı birimi, ondalık açı birimine dönüştürülür.</a:t>
            </a:r>
            <a:endParaRPr lang="en-US" dirty="0"/>
          </a:p>
          <a:p>
            <a:endParaRPr lang="tr-TR" dirty="0"/>
          </a:p>
        </p:txBody>
      </p:sp>
      <p:graphicFrame>
        <p:nvGraphicFramePr>
          <p:cNvPr id="6" name="6 Tablo"/>
          <p:cNvGraphicFramePr>
            <a:graphicFrameLocks noGrp="1"/>
          </p:cNvGraphicFramePr>
          <p:nvPr/>
        </p:nvGraphicFramePr>
        <p:xfrm>
          <a:off x="992188" y="3911620"/>
          <a:ext cx="7766050" cy="1051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2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3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742">
                <a:tc>
                  <a:txBody>
                    <a:bodyPr/>
                    <a:lstStyle/>
                    <a:p>
                      <a:r>
                        <a:rPr lang="tr-TR" sz="1900" dirty="0"/>
                        <a:t>Derece-dakika-saniye</a:t>
                      </a:r>
                    </a:p>
                  </a:txBody>
                  <a:tcPr marL="91450" marR="91450" marT="45650" marB="45650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Ondalık derece</a:t>
                      </a:r>
                    </a:p>
                  </a:txBody>
                  <a:tcPr marL="91450" marR="91450" marT="45650" marB="456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900" dirty="0"/>
                        <a:t>87° 58 '48"</a:t>
                      </a:r>
                    </a:p>
                    <a:p>
                      <a:endParaRPr lang="tr-TR" sz="1900" dirty="0"/>
                    </a:p>
                  </a:txBody>
                  <a:tcPr marL="91450" marR="91450" marT="45650" marB="45650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87.98</a:t>
                      </a:r>
                      <a:r>
                        <a:rPr lang="tr-TR" sz="1900" baseline="30000" dirty="0"/>
                        <a:t>0</a:t>
                      </a:r>
                    </a:p>
                    <a:p>
                      <a:endParaRPr lang="tr-TR" sz="1900" baseline="30000" dirty="0"/>
                    </a:p>
                  </a:txBody>
                  <a:tcPr marL="91450" marR="91450" marT="45650" marB="456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12888" y="5094289"/>
            <a:ext cx="6818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1° = 60'= 3600" </a:t>
            </a: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1' = 60“</a:t>
            </a: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87</a:t>
            </a: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+ (58/60) + (48/3600) = 87.98</a:t>
            </a: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°</a:t>
            </a: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altLang="tr-TR" sz="18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023B65D4-991F-44DE-AA4A-AC6FC3CF694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721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31887" y="714946"/>
            <a:ext cx="6818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sz="1800" dirty="0"/>
              <a:t>15° 14' 51" 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 + (14/60) + (51/3600) = 15</a:t>
            </a:r>
            <a:r>
              <a:rPr lang="en-US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tr-TR" altLang="tr-TR" sz="1800" dirty="0">
                <a:latin typeface="Tahoma" panose="020B0604030504040204" pitchFamily="34" charset="0"/>
                <a:cs typeface="Tahoma" panose="020B0604030504040204" pitchFamily="34" charset="0"/>
              </a:rPr>
              <a:t>.2475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tr-TR" sz="1800" dirty="0"/>
          </a:p>
          <a:p>
            <a:pPr algn="ctr">
              <a:spcBef>
                <a:spcPct val="0"/>
              </a:spcBef>
              <a:buNone/>
            </a:pPr>
            <a:endParaRPr lang="tr-TR" altLang="tr-TR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tr-TR" altLang="tr-TR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5938" y="5077619"/>
            <a:ext cx="8050211" cy="94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pt-BR" altLang="tr-T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17’ 58’’ + 15</a:t>
            </a:r>
            <a:r>
              <a:rPr lang="pt-BR" altLang="tr-T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45’ 17’’ = ?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pt-BR" altLang="tr-T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17’ 58’’ + 15</a:t>
            </a:r>
            <a:r>
              <a:rPr lang="pt-BR" altLang="tr-T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45’ 17’’ = 61</a:t>
            </a:r>
            <a:r>
              <a:rPr lang="pt-BR" altLang="tr-T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03’ 15’’</a:t>
            </a: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r-TR" alt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37366" y="2107615"/>
            <a:ext cx="58789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>
              <a:spcBef>
                <a:spcPct val="20000"/>
              </a:spcBef>
              <a:buChar char="•"/>
              <a:tabLst>
                <a:tab pos="781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81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81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81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endParaRPr lang="tr-TR" altLang="tr-TR" sz="1100" dirty="0"/>
          </a:p>
          <a:p>
            <a:pPr algn="ctr">
              <a:spcBef>
                <a:spcPct val="0"/>
              </a:spcBef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sz="2000" dirty="0"/>
              <a:t>86°.9382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86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.9382 (Ondalık derece)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86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+ (0.9382 * 60’) = 86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56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. 292</a:t>
            </a:r>
            <a:endParaRPr lang="tr-TR" altLang="tr-TR" sz="11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000" dirty="0">
                <a:cs typeface="Times New Roman" panose="02020603050405020304" pitchFamily="18" charset="0"/>
              </a:rPr>
              <a:t>	</a:t>
            </a:r>
            <a:r>
              <a:rPr lang="tr-TR" altLang="tr-TR" sz="2000" dirty="0" err="1">
                <a:cs typeface="Times New Roman" panose="02020603050405020304" pitchFamily="18" charset="0"/>
              </a:rPr>
              <a:t>X</a:t>
            </a:r>
            <a:r>
              <a:rPr lang="tr-TR" altLang="tr-TR" sz="2000" baseline="30000" dirty="0" err="1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= 86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56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+ (0.292 * 60’’) = 86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o</a:t>
            </a:r>
            <a:r>
              <a:rPr lang="tr-TR" altLang="tr-TR" sz="2000" dirty="0">
                <a:cs typeface="Times New Roman" panose="02020603050405020304" pitchFamily="18" charset="0"/>
              </a:rPr>
              <a:t> 56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</a:t>
            </a:r>
            <a:r>
              <a:rPr lang="tr-TR" altLang="tr-TR" sz="2000" dirty="0">
                <a:cs typeface="Times New Roman" panose="02020603050405020304" pitchFamily="18" charset="0"/>
              </a:rPr>
              <a:t> 17</a:t>
            </a:r>
            <a:r>
              <a:rPr lang="tr-TR" altLang="tr-TR" sz="2000" baseline="30000" dirty="0">
                <a:cs typeface="Times New Roman" panose="02020603050405020304" pitchFamily="18" charset="0"/>
              </a:rPr>
              <a:t>’’</a:t>
            </a:r>
            <a:r>
              <a:rPr lang="tr-TR" altLang="tr-TR" sz="2000" dirty="0">
                <a:cs typeface="Times New Roman" panose="02020603050405020304" pitchFamily="18" charset="0"/>
              </a:rPr>
              <a:t>.52</a:t>
            </a:r>
            <a:endParaRPr lang="tr-TR" altLang="tr-TR" sz="11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E395BB39-A18A-47F3-8AF3-69AB34F1AE7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343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Açı Ölçü Birimleri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1798" y="1511300"/>
            <a:ext cx="9220201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363538" algn="just">
              <a:defRPr/>
            </a:pPr>
            <a:r>
              <a:rPr lang="tr-TR" b="1" u="sng" dirty="0"/>
              <a:t>2- </a:t>
            </a:r>
            <a:r>
              <a:rPr lang="tr-TR" b="1" u="sng" dirty="0" err="1"/>
              <a:t>Grad</a:t>
            </a:r>
            <a:r>
              <a:rPr lang="tr-TR" b="1" u="sng" dirty="0"/>
              <a:t> (</a:t>
            </a:r>
            <a:r>
              <a:rPr lang="tr-TR" b="1" u="sng" dirty="0" err="1"/>
              <a:t>gon</a:t>
            </a:r>
            <a:r>
              <a:rPr lang="tr-TR" b="1" u="sng" dirty="0"/>
              <a:t>):</a:t>
            </a:r>
            <a:r>
              <a:rPr lang="tr-TR" b="1" dirty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açı</a:t>
            </a:r>
            <a:r>
              <a:rPr lang="en-US" dirty="0"/>
              <a:t> </a:t>
            </a:r>
            <a:r>
              <a:rPr lang="en-US" dirty="0" err="1"/>
              <a:t>ölçü</a:t>
            </a:r>
            <a:r>
              <a:rPr lang="en-US" dirty="0"/>
              <a:t> </a:t>
            </a:r>
            <a:r>
              <a:rPr lang="en-US" dirty="0" err="1"/>
              <a:t>birimidir</a:t>
            </a:r>
            <a:r>
              <a:rPr lang="en-US" dirty="0"/>
              <a:t>. Grad </a:t>
            </a:r>
            <a:r>
              <a:rPr lang="en-US" dirty="0" err="1"/>
              <a:t>ölçüsünde</a:t>
            </a:r>
            <a:r>
              <a:rPr lang="en-US" dirty="0"/>
              <a:t> tam </a:t>
            </a:r>
            <a:r>
              <a:rPr lang="en-US" dirty="0" err="1"/>
              <a:t>açı</a:t>
            </a:r>
            <a:r>
              <a:rPr lang="en-US" dirty="0"/>
              <a:t> 400 grad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tanımlanır</a:t>
            </a:r>
            <a:r>
              <a:rPr lang="en-US" dirty="0"/>
              <a:t>. 100 grad </a:t>
            </a:r>
            <a:r>
              <a:rPr lang="en-US" dirty="0" err="1"/>
              <a:t>saniyesi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grad </a:t>
            </a:r>
            <a:r>
              <a:rPr lang="en-US" dirty="0" err="1"/>
              <a:t>dakikası</a:t>
            </a:r>
            <a:r>
              <a:rPr lang="en-US" dirty="0"/>
              <a:t>, 100 grad </a:t>
            </a:r>
            <a:r>
              <a:rPr lang="en-US" dirty="0" err="1"/>
              <a:t>dakikası</a:t>
            </a:r>
            <a:r>
              <a:rPr lang="en-US" dirty="0"/>
              <a:t> da </a:t>
            </a:r>
            <a:r>
              <a:rPr lang="en-US" dirty="0" err="1"/>
              <a:t>bir</a:t>
            </a:r>
            <a:r>
              <a:rPr lang="en-US" dirty="0"/>
              <a:t> grad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Kısaltması</a:t>
            </a:r>
            <a:r>
              <a:rPr lang="en-US" dirty="0"/>
              <a:t> </a:t>
            </a:r>
            <a:r>
              <a:rPr lang="en-US" dirty="0" err="1"/>
              <a:t>gon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g'dur</a:t>
            </a:r>
            <a:r>
              <a:rPr lang="en-US" dirty="0"/>
              <a:t>. </a:t>
            </a:r>
            <a:r>
              <a:rPr lang="en-US" dirty="0" err="1"/>
              <a:t>Haritacılıkta</a:t>
            </a:r>
            <a:r>
              <a:rPr lang="en-US" dirty="0"/>
              <a:t> </a:t>
            </a:r>
            <a:r>
              <a:rPr lang="en-US" dirty="0" err="1"/>
              <a:t>ölçü</a:t>
            </a:r>
            <a:r>
              <a:rPr lang="en-US" dirty="0"/>
              <a:t> </a:t>
            </a:r>
            <a:r>
              <a:rPr lang="en-US" dirty="0" err="1"/>
              <a:t>birimi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558574" y="4739358"/>
            <a:ext cx="683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  <a:r>
              <a:rPr lang="tr-TR" baseline="30000" dirty="0"/>
              <a:t>g</a:t>
            </a:r>
            <a:r>
              <a:rPr lang="tr-TR" dirty="0"/>
              <a:t> = 100</a:t>
            </a:r>
            <a:r>
              <a:rPr lang="tr-TR" baseline="30000" dirty="0"/>
              <a:t>c</a:t>
            </a:r>
          </a:p>
          <a:p>
            <a:pPr algn="ctr"/>
            <a:r>
              <a:rPr lang="tr-TR" dirty="0"/>
              <a:t>1</a:t>
            </a:r>
            <a:r>
              <a:rPr lang="tr-TR" baseline="30000" dirty="0"/>
              <a:t>c</a:t>
            </a:r>
            <a:r>
              <a:rPr lang="tr-TR" dirty="0"/>
              <a:t> = 100</a:t>
            </a:r>
            <a:r>
              <a:rPr lang="tr-TR" baseline="30000" dirty="0"/>
              <a:t>cc</a:t>
            </a:r>
            <a:r>
              <a:rPr lang="tr-TR" dirty="0"/>
              <a:t> </a:t>
            </a:r>
          </a:p>
          <a:p>
            <a:pPr indent="363538" algn="just">
              <a:defRPr/>
            </a:pP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3538" algn="ctr">
              <a:defRPr/>
            </a:pP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133.1932 </a:t>
            </a:r>
            <a:r>
              <a:rPr lang="tr-TR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 ( 133.1932 </a:t>
            </a:r>
            <a:r>
              <a:rPr lang="tr-T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grad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 )   133</a:t>
            </a:r>
            <a:r>
              <a:rPr lang="tr-TR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 19</a:t>
            </a:r>
            <a:r>
              <a:rPr lang="tr-TR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r-TR" dirty="0">
                <a:latin typeface="Tahoma" pitchFamily="34" charset="0"/>
                <a:ea typeface="Tahoma" pitchFamily="34" charset="0"/>
                <a:cs typeface="Tahoma" pitchFamily="34" charset="0"/>
              </a:rPr>
              <a:t> 32</a:t>
            </a:r>
            <a:r>
              <a:rPr lang="tr-TR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cc</a:t>
            </a:r>
            <a:endParaRPr lang="tr-T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2264834" y="2755900"/>
          <a:ext cx="5672666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4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tr-TR" sz="1900" b="0" dirty="0"/>
                        <a:t>1 </a:t>
                      </a:r>
                      <a:r>
                        <a:rPr lang="tr-TR" sz="1900" b="0" dirty="0" err="1"/>
                        <a:t>grad</a:t>
                      </a:r>
                      <a:endParaRPr lang="tr-TR" sz="1900" b="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b="0" dirty="0"/>
                        <a:t>1</a:t>
                      </a:r>
                      <a:r>
                        <a:rPr lang="tr-TR" sz="1900" b="0" baseline="30000" dirty="0"/>
                        <a:t>g</a:t>
                      </a:r>
                      <a:endParaRPr lang="tr-TR" sz="1900" b="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tr-TR" sz="1900" b="0" dirty="0"/>
                        <a:t>100</a:t>
                      </a:r>
                      <a:r>
                        <a:rPr lang="tr-TR" sz="1900" b="0" baseline="0" dirty="0"/>
                        <a:t> </a:t>
                      </a:r>
                      <a:r>
                        <a:rPr lang="tr-TR" sz="1900" b="0" dirty="0" err="1"/>
                        <a:t>grad</a:t>
                      </a:r>
                      <a:r>
                        <a:rPr lang="tr-TR" sz="1900" b="0" dirty="0"/>
                        <a:t> dakikası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tr-TR" sz="1900" dirty="0"/>
                        <a:t>1 </a:t>
                      </a:r>
                      <a:r>
                        <a:rPr lang="tr-TR" sz="1900" dirty="0" err="1"/>
                        <a:t>grad</a:t>
                      </a:r>
                      <a:r>
                        <a:rPr lang="tr-TR" sz="1900" dirty="0"/>
                        <a:t> dakikası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/>
                        <a:t>1 </a:t>
                      </a:r>
                      <a:r>
                        <a:rPr lang="tr-TR" sz="1900" baseline="30000" dirty="0"/>
                        <a:t>c</a:t>
                      </a:r>
                      <a:endParaRPr lang="tr-TR" sz="19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0,01 </a:t>
                      </a:r>
                      <a:r>
                        <a:rPr lang="tr-TR" sz="1900" dirty="0" err="1"/>
                        <a:t>grad</a:t>
                      </a:r>
                      <a:endParaRPr lang="tr-TR" sz="19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tr-TR" sz="1900" dirty="0"/>
                        <a:t>1 </a:t>
                      </a:r>
                      <a:r>
                        <a:rPr lang="tr-TR" sz="1900" dirty="0" err="1"/>
                        <a:t>grad</a:t>
                      </a:r>
                      <a:r>
                        <a:rPr lang="tr-TR" sz="1900" dirty="0"/>
                        <a:t> saniyesi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/>
                        <a:t>1 </a:t>
                      </a:r>
                      <a:r>
                        <a:rPr lang="tr-TR" sz="1900" baseline="30000" dirty="0" err="1"/>
                        <a:t>cc</a:t>
                      </a:r>
                      <a:endParaRPr lang="tr-TR" sz="19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tr-TR" sz="1900" dirty="0"/>
                        <a:t>0,0001 </a:t>
                      </a:r>
                      <a:r>
                        <a:rPr lang="tr-TR" sz="1900" dirty="0" err="1"/>
                        <a:t>grad</a:t>
                      </a:r>
                      <a:endParaRPr lang="tr-TR" sz="19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tr-TR" sz="190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tr-TR" sz="19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Metin kutusu 17"/>
          <p:cNvSpPr txBox="1"/>
          <p:nvPr/>
        </p:nvSpPr>
        <p:spPr>
          <a:xfrm>
            <a:off x="11668780" y="101600"/>
            <a:ext cx="523220" cy="6085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 BİRİMLERİ, HATA KAVRAMI VE HATA TÜRLERİ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95AA2B4A-0C62-452C-A96A-7F13F4E0D69D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737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1818</Words>
  <Application>Microsoft Office PowerPoint</Application>
  <PresentationFormat>Geniş ekran</PresentationFormat>
  <Paragraphs>427</Paragraphs>
  <Slides>41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41</vt:i4>
      </vt:variant>
    </vt:vector>
  </HeadingPairs>
  <TitlesOfParts>
    <vt:vector size="55" baseType="lpstr">
      <vt:lpstr>Arial</vt:lpstr>
      <vt:lpstr>Calibri</vt:lpstr>
      <vt:lpstr>Calibri Light</vt:lpstr>
      <vt:lpstr>inherit</vt:lpstr>
      <vt:lpstr>Symbol</vt:lpstr>
      <vt:lpstr>Tahoma</vt:lpstr>
      <vt:lpstr>Times New Roman</vt:lpstr>
      <vt:lpstr>Trebuchet MS</vt:lpstr>
      <vt:lpstr>Wingdings</vt:lpstr>
      <vt:lpstr>Wingdings 3</vt:lpstr>
      <vt:lpstr>Office Teması</vt:lpstr>
      <vt:lpstr>Denklem</vt:lpstr>
      <vt:lpstr>CorelPhotoPaint.Image.9</vt:lpstr>
      <vt:lpstr>Equation</vt:lpstr>
      <vt:lpstr>TOPOGRAFYA (HRT3350)</vt:lpstr>
      <vt:lpstr>PowerPoint Sunusu</vt:lpstr>
      <vt:lpstr>PowerPoint Sunusu</vt:lpstr>
      <vt:lpstr>Uzunluk Birimleri</vt:lpstr>
      <vt:lpstr>Alan Ölçü Birimleri</vt:lpstr>
      <vt:lpstr>Açı Ölçü Birimleri</vt:lpstr>
      <vt:lpstr>PowerPoint Sunusu</vt:lpstr>
      <vt:lpstr>PowerPoint Sunusu</vt:lpstr>
      <vt:lpstr>Açı Ölçü Birimleri</vt:lpstr>
      <vt:lpstr>PowerPoint Sunusu</vt:lpstr>
      <vt:lpstr>Açı Ölçü Birimleri</vt:lpstr>
      <vt:lpstr>Açı Birimleri Arasında Dönüşüm</vt:lpstr>
      <vt:lpstr>Açı Birimleri Arasında Dönüşüm</vt:lpstr>
      <vt:lpstr>Açı Birimleri Arasında Dönüşüm</vt:lpstr>
      <vt:lpstr>Açı Birimleri Arasında Dönüşüm</vt:lpstr>
      <vt:lpstr>Açı Birimleri Arasında Dönüşüm</vt:lpstr>
      <vt:lpstr>PowerPoint Sunusu</vt:lpstr>
      <vt:lpstr>Ölçme Hatası</vt:lpstr>
      <vt:lpstr>PowerPoint Sunusu</vt:lpstr>
      <vt:lpstr>Hata Kaynakları</vt:lpstr>
      <vt:lpstr>Aletsel Hatalar</vt:lpstr>
      <vt:lpstr>Kişisel Hatalar</vt:lpstr>
      <vt:lpstr>Ortamdan Kaynaklanan Hatalar</vt:lpstr>
      <vt:lpstr>Hataların Sınıflandırılması</vt:lpstr>
      <vt:lpstr>Sistematik Hata</vt:lpstr>
      <vt:lpstr>Sistematik Hataların Giderilmesi</vt:lpstr>
      <vt:lpstr>Rastlantısal Hata</vt:lpstr>
      <vt:lpstr>Kaba Hata</vt:lpstr>
      <vt:lpstr>Beklenen Değer (x)</vt:lpstr>
      <vt:lpstr>Düzeltme (Artık Hata)</vt:lpstr>
      <vt:lpstr>Örnek -1</vt:lpstr>
      <vt:lpstr>Ortalama Hata</vt:lpstr>
      <vt:lpstr>Karesel Ortalama Hata</vt:lpstr>
      <vt:lpstr>Örnek- 2</vt:lpstr>
      <vt:lpstr>Örnek- 2</vt:lpstr>
      <vt:lpstr>Örnek- 3</vt:lpstr>
      <vt:lpstr>Örnek- 3</vt:lpstr>
      <vt:lpstr>Örnek- 3</vt:lpstr>
      <vt:lpstr>Örnek- 3</vt:lpstr>
      <vt:lpstr>Örnek- 3</vt:lpstr>
      <vt:lpstr>3. BÖLÜM JEODEZİK AĞ KAVRAMI VE ÖLÇME ALET VE SİSTEMLERİ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Nihat Ersoy</cp:lastModifiedBy>
  <cp:revision>366</cp:revision>
  <dcterms:created xsi:type="dcterms:W3CDTF">2014-09-17T07:05:14Z</dcterms:created>
  <dcterms:modified xsi:type="dcterms:W3CDTF">2023-10-27T09:02:40Z</dcterms:modified>
</cp:coreProperties>
</file>