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96" r:id="rId4"/>
    <p:sldId id="258" r:id="rId5"/>
    <p:sldId id="260" r:id="rId6"/>
    <p:sldId id="261" r:id="rId7"/>
    <p:sldId id="302" r:id="rId8"/>
    <p:sldId id="262" r:id="rId9"/>
    <p:sldId id="267" r:id="rId10"/>
    <p:sldId id="263" r:id="rId11"/>
    <p:sldId id="266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5" r:id="rId23"/>
    <p:sldId id="278" r:id="rId24"/>
    <p:sldId id="279" r:id="rId25"/>
    <p:sldId id="280" r:id="rId26"/>
    <p:sldId id="281" r:id="rId27"/>
    <p:sldId id="303" r:id="rId28"/>
    <p:sldId id="282" r:id="rId29"/>
    <p:sldId id="283" r:id="rId30"/>
    <p:sldId id="284" r:id="rId31"/>
    <p:sldId id="289" r:id="rId32"/>
    <p:sldId id="290" r:id="rId33"/>
    <p:sldId id="292" r:id="rId34"/>
    <p:sldId id="293" r:id="rId35"/>
    <p:sldId id="294" r:id="rId36"/>
    <p:sldId id="285" r:id="rId37"/>
    <p:sldId id="287" r:id="rId38"/>
    <p:sldId id="288" r:id="rId39"/>
    <p:sldId id="295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89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67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0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3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39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457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851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65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82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283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82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C81C9-9B10-49A1-A98F-9310096EF312}" type="datetimeFigureOut">
              <a:rPr lang="tr-TR" smtClean="0"/>
              <a:t>27.9.2022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9CD56-9D20-4EC6-8C92-B2BC0FD96A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852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508129"/>
            <a:ext cx="9144000" cy="2387600"/>
          </a:xfrm>
        </p:spPr>
        <p:txBody>
          <a:bodyPr/>
          <a:lstStyle/>
          <a:p>
            <a:r>
              <a:rPr lang="tr-T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tr-TR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(HRT3350)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578947" y="492466"/>
            <a:ext cx="7319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Yıldız Teknik Üniversitesi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tr-TR" sz="2000" dirty="0"/>
              <a:t>İnşaat Fakültesi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tr-TR" sz="2000" dirty="0"/>
              <a:t>Harita Mühendisliği Bölümü</a:t>
            </a:r>
            <a:endParaRPr lang="en-US" sz="2000" dirty="0"/>
          </a:p>
        </p:txBody>
      </p:sp>
      <p:pic>
        <p:nvPicPr>
          <p:cNvPr id="1026" name="Picture 2" descr="http://www.hrm.yildiz.edu.tr/images/images/HRMLogo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943" y="381000"/>
            <a:ext cx="1257300" cy="12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25463"/>
            <a:ext cx="1278011" cy="12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tr-TR" b="1" dirty="0"/>
              <a:t>Topografya</a:t>
            </a:r>
            <a:endParaRPr lang="en-US" b="1" dirty="0"/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532428" y="1425594"/>
            <a:ext cx="5601673" cy="4289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</a:rPr>
              <a:t>Topoğrafya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bir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arazi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yüzeyinin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doğal </a:t>
            </a:r>
            <a:r>
              <a:rPr lang="en-US" b="1" dirty="0" err="1">
                <a:solidFill>
                  <a:srgbClr val="FF0000"/>
                </a:solidFill>
              </a:rPr>
              <a:t>veya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tr-TR" b="1" dirty="0">
                <a:solidFill>
                  <a:srgbClr val="FF0000"/>
                </a:solidFill>
              </a:rPr>
              <a:t>yapay </a:t>
            </a:r>
            <a:r>
              <a:rPr lang="en-US" b="1" dirty="0" err="1">
                <a:solidFill>
                  <a:srgbClr val="FF0000"/>
                </a:solidFill>
              </a:rPr>
              <a:t>ayrıntılarının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</a:rPr>
              <a:t>meydana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getirdiği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şekil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en-US" dirty="0"/>
              <a:t>Bu </a:t>
            </a:r>
            <a:r>
              <a:rPr lang="en-US" dirty="0" err="1"/>
              <a:t>şeklin</a:t>
            </a:r>
            <a:r>
              <a:rPr lang="en-US" dirty="0"/>
              <a:t> </a:t>
            </a:r>
            <a:r>
              <a:rPr lang="en-US" dirty="0" err="1"/>
              <a:t>kâğıt</a:t>
            </a:r>
            <a:r>
              <a:rPr lang="en-US" dirty="0"/>
              <a:t> </a:t>
            </a:r>
            <a:r>
              <a:rPr lang="en-US" dirty="0" err="1"/>
              <a:t>üzerinde</a:t>
            </a:r>
            <a:r>
              <a:rPr lang="en-US" dirty="0"/>
              <a:t> </a:t>
            </a:r>
            <a:r>
              <a:rPr lang="en-US" dirty="0" err="1"/>
              <a:t>harita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tablo</a:t>
            </a:r>
            <a:r>
              <a:rPr lang="en-US" dirty="0"/>
              <a:t> </a:t>
            </a:r>
            <a:r>
              <a:rPr lang="en-US" dirty="0" err="1"/>
              <a:t>şeklinde</a:t>
            </a:r>
            <a:r>
              <a:rPr lang="en-US" dirty="0"/>
              <a:t> </a:t>
            </a:r>
            <a:r>
              <a:rPr lang="en-US" dirty="0" err="1"/>
              <a:t>gösterilmesiyle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ölçme</a:t>
            </a:r>
            <a:r>
              <a:rPr lang="en-US" dirty="0"/>
              <a:t>, </a:t>
            </a:r>
            <a:r>
              <a:rPr lang="en-US" dirty="0" err="1"/>
              <a:t>hesap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çizim</a:t>
            </a:r>
            <a:r>
              <a:rPr lang="en-US" dirty="0"/>
              <a:t> </a:t>
            </a:r>
            <a:r>
              <a:rPr lang="en-US" dirty="0" err="1"/>
              <a:t>işlerinin</a:t>
            </a:r>
            <a:r>
              <a:rPr lang="en-US" dirty="0"/>
              <a:t> </a:t>
            </a:r>
            <a:r>
              <a:rPr lang="en-US" dirty="0" err="1"/>
              <a:t>hepsi</a:t>
            </a:r>
            <a:r>
              <a:rPr lang="en-US" dirty="0"/>
              <a:t>.</a:t>
            </a:r>
          </a:p>
        </p:txBody>
      </p:sp>
      <p:pic>
        <p:nvPicPr>
          <p:cNvPr id="1026" name="Picture 2" descr="http://upload.wikimedia.org/wikipedia/commons/7/79/Topographic_map_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486361"/>
            <a:ext cx="4343399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7564139" y="5889565"/>
            <a:ext cx="243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/>
              <a:t>Topografik</a:t>
            </a:r>
            <a:r>
              <a:rPr lang="tr-TR" dirty="0"/>
              <a:t> Harita</a:t>
            </a:r>
            <a:endParaRPr lang="en-US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Unvan 1">
            <a:extLst>
              <a:ext uri="{FF2B5EF4-FFF2-40B4-BE49-F238E27FC236}">
                <a16:creationId xmlns="" xmlns:a16="http://schemas.microsoft.com/office/drawing/2014/main" id="{8BA90E26-54F3-4CC1-BD38-DF2535A4EB80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07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r>
              <a:rPr lang="tr-TR" dirty="0"/>
              <a:t>Ölçme Bilgisi Uygulama Alanları</a:t>
            </a:r>
            <a:endParaRPr lang="en-US" dirty="0"/>
          </a:p>
        </p:txBody>
      </p:sp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525251" y="1550139"/>
            <a:ext cx="3450166" cy="4317999"/>
          </a:xfrm>
        </p:spPr>
        <p:txBody>
          <a:bodyPr>
            <a:normAutofit/>
          </a:bodyPr>
          <a:lstStyle/>
          <a:p>
            <a:r>
              <a:rPr lang="tr-TR" dirty="0"/>
              <a:t>Tapu ve kadastro</a:t>
            </a:r>
          </a:p>
          <a:p>
            <a:pPr lvl="0"/>
            <a:r>
              <a:rPr lang="tr-TR" dirty="0"/>
              <a:t>Madencilik </a:t>
            </a:r>
          </a:p>
          <a:p>
            <a:pPr lvl="0"/>
            <a:r>
              <a:rPr lang="tr-TR" dirty="0"/>
              <a:t>Şehircilik</a:t>
            </a:r>
          </a:p>
          <a:p>
            <a:pPr lvl="0"/>
            <a:r>
              <a:rPr lang="tr-TR" dirty="0"/>
              <a:t>Tarım </a:t>
            </a:r>
          </a:p>
          <a:p>
            <a:pPr lvl="0"/>
            <a:r>
              <a:rPr lang="tr-TR" dirty="0"/>
              <a:t>Ormancılık </a:t>
            </a:r>
          </a:p>
          <a:p>
            <a:pPr lvl="0"/>
            <a:r>
              <a:rPr lang="tr-TR" dirty="0"/>
              <a:t>Askeri </a:t>
            </a:r>
          </a:p>
          <a:p>
            <a:pPr lvl="0"/>
            <a:r>
              <a:rPr lang="tr-TR" dirty="0"/>
              <a:t>Kara, deniz, hava ulaşımı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>
          <a:xfrm>
            <a:off x="3580759" y="1550139"/>
            <a:ext cx="4837468" cy="3327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z="2400" dirty="0"/>
              <a:t>Haberleşme</a:t>
            </a:r>
          </a:p>
          <a:p>
            <a:pPr lvl="0"/>
            <a:r>
              <a:rPr lang="tr-TR" sz="2400" dirty="0"/>
              <a:t>Turizm </a:t>
            </a:r>
          </a:p>
          <a:p>
            <a:pPr lvl="0"/>
            <a:r>
              <a:rPr lang="tr-TR" sz="2400" dirty="0"/>
              <a:t>Yapı</a:t>
            </a:r>
          </a:p>
          <a:p>
            <a:pPr lvl="0"/>
            <a:r>
              <a:rPr lang="tr-TR" sz="2400" dirty="0"/>
              <a:t>Enerji nakil hatları</a:t>
            </a:r>
          </a:p>
          <a:p>
            <a:pPr lvl="0"/>
            <a:r>
              <a:rPr lang="tr-TR" sz="2400" dirty="0"/>
              <a:t>Doğal gaz, su, kanalizasyon hatları </a:t>
            </a:r>
          </a:p>
          <a:p>
            <a:pPr lvl="0"/>
            <a:r>
              <a:rPr lang="tr-TR" sz="2400" dirty="0"/>
              <a:t>Mühendislik ölçmeleri</a:t>
            </a:r>
          </a:p>
          <a:p>
            <a:r>
              <a:rPr lang="tr-TR" sz="2400" dirty="0"/>
              <a:t>Deformasyon ölçmeleri </a:t>
            </a:r>
          </a:p>
          <a:p>
            <a:r>
              <a:rPr lang="tr-TR" sz="2400" dirty="0"/>
              <a:t>Bilgi sistemleri (coğrafi, arazi, kent vb.)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7" y="2362508"/>
            <a:ext cx="2992207" cy="2053692"/>
          </a:xfrm>
          <a:prstGeom prst="rect">
            <a:avLst/>
          </a:prstGeom>
        </p:spPr>
      </p:pic>
      <p:pic>
        <p:nvPicPr>
          <p:cNvPr id="16390" name="Picture 6" descr="http://upload.wikimedia.org/wikipedia/commons/3/33/GvSIG_-_G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27" y="4543426"/>
            <a:ext cx="299220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7" y="266371"/>
            <a:ext cx="2992207" cy="1948163"/>
          </a:xfrm>
          <a:prstGeom prst="rect">
            <a:avLst/>
          </a:prstGeom>
        </p:spPr>
      </p:pic>
      <p:sp>
        <p:nvSpPr>
          <p:cNvPr id="25" name="Unvan 1">
            <a:extLst>
              <a:ext uri="{FF2B5EF4-FFF2-40B4-BE49-F238E27FC236}">
                <a16:creationId xmlns="" xmlns:a16="http://schemas.microsoft.com/office/drawing/2014/main" id="{BAC5188B-3390-4156-9CC5-B55E7453A365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75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/>
          <a:lstStyle/>
          <a:p>
            <a:pPr algn="ctr"/>
            <a:r>
              <a:rPr lang="tr-TR" b="1" dirty="0"/>
              <a:t>Ölçme Yöntemleri</a:t>
            </a:r>
            <a:endParaRPr lang="en-US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1142999" y="1625600"/>
            <a:ext cx="7183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Jeodezik Ölçmeler</a:t>
            </a:r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endParaRPr lang="tr-TR" sz="2800" b="1" u="sng" dirty="0"/>
          </a:p>
          <a:p>
            <a:pPr algn="ctr"/>
            <a:r>
              <a:rPr lang="tr-TR" sz="2000" dirty="0"/>
              <a:t>Yeryuvarının modellenmesi, koordinat sistemlerinin tanımlanması, referans ağlarının oluşturulması, </a:t>
            </a:r>
            <a:r>
              <a:rPr lang="tr-TR" sz="2000" dirty="0" err="1"/>
              <a:t>gravite</a:t>
            </a:r>
            <a:r>
              <a:rPr lang="tr-TR" sz="2000" dirty="0"/>
              <a:t> ölçmeleri </a:t>
            </a:r>
            <a:r>
              <a:rPr lang="tr-TR" sz="2000" dirty="0" err="1"/>
              <a:t>v.b</a:t>
            </a:r>
            <a:r>
              <a:rPr lang="tr-TR" sz="2000" dirty="0"/>
              <a:t>.</a:t>
            </a:r>
            <a:endParaRPr lang="en-US" sz="2000" dirty="0"/>
          </a:p>
        </p:txBody>
      </p:sp>
      <p:pic>
        <p:nvPicPr>
          <p:cNvPr id="4098" name="Picture 2" descr="https://encrypted-tbn2.gstatic.com/images?q=tbn:ANd9GcTLPQpWqCLDTeiWufEAjB6wKx9jaJy9Fu9-GdX0rhU4hOafhUB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88" y="3629024"/>
            <a:ext cx="17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2.gstatic.com/images?q=tbn:ANd9GcRfuPOPX9Fm617f_QABaJfqJwPSQtO0MEz1FP1Oex9pE2vTnt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40" y="3629024"/>
            <a:ext cx="24338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rses.anu.edu.au/geodynamics/GRC/alti_ja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89" y="3629024"/>
            <a:ext cx="188976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Unvan 1">
            <a:extLst>
              <a:ext uri="{FF2B5EF4-FFF2-40B4-BE49-F238E27FC236}">
                <a16:creationId xmlns="" xmlns:a16="http://schemas.microsoft.com/office/drawing/2014/main" id="{8B550C8B-1DFE-4FF1-A2D6-3235EBD33FC0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3493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Düzlem Ölçmeleri</a:t>
            </a:r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Yeryüzünün küreselliğinin göz önüne alınmadığı ve arazi parçalarının bir düzlem olarak ele alındığı ölçme uygulamalarıdır.</a:t>
            </a:r>
            <a:endParaRPr lang="en-US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3930650"/>
            <a:ext cx="2400000" cy="1800000"/>
          </a:xfrm>
          <a:prstGeom prst="rect">
            <a:avLst/>
          </a:prstGeom>
        </p:spPr>
      </p:pic>
      <p:pic>
        <p:nvPicPr>
          <p:cNvPr id="5124" name="Picture 4" descr="http://www.stokes-contractors.com.au/_lib/images/heroimg_survel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65" y="3930650"/>
            <a:ext cx="34647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ivilengineerz.com/wp-content/uploads/2014/02/Surveying-crew-on-construction-site-27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67" y="3930650"/>
            <a:ext cx="1944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637E1BCF-22C6-4C89-9CBF-273054779602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715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Kontrol Noktası Ölçmeleri</a:t>
            </a:r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Yatay ve düşey kontrol noktalarının tesis edilerek, diğer noktalara referans olacak şekilde konumlarının belirlenmesi</a:t>
            </a:r>
            <a:endParaRPr lang="en-US" sz="2000" dirty="0"/>
          </a:p>
        </p:txBody>
      </p:sp>
      <p:pic>
        <p:nvPicPr>
          <p:cNvPr id="6146" name="Picture 2" descr="http://www.mssurvey.com/images/inset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4048125"/>
            <a:ext cx="269672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smva.com/images/portfolio/GeoDetic_Poquo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68" y="4047120"/>
            <a:ext cx="2676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edisurveys.co.uk/images/servicesGPS_bea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2" y="40471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777F3766-6A64-49B1-B3FF-FFA8A0A5BEDD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9668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Topografik</a:t>
            </a:r>
            <a:r>
              <a:rPr lang="tr-TR" sz="2800" b="1" u="sng" dirty="0"/>
              <a:t> Ölçmeler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Yeryüzündeki doğal ve yapay detaylarının belirlenmesi, </a:t>
            </a:r>
            <a:r>
              <a:rPr lang="tr-TR" sz="2000" dirty="0" err="1"/>
              <a:t>topografik</a:t>
            </a:r>
            <a:r>
              <a:rPr lang="tr-TR" sz="2000" dirty="0"/>
              <a:t> yapının belirtildiği haritaların elde edilebilmesi amacıyla yapılan ölçmeler</a:t>
            </a:r>
            <a:endParaRPr lang="en-US" sz="2000" dirty="0"/>
          </a:p>
        </p:txBody>
      </p:sp>
      <p:pic>
        <p:nvPicPr>
          <p:cNvPr id="7172" name="Picture 4" descr="http://www.landform-surveys.co.uk/images/site_images/S6_Robotic_Fiel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856037"/>
            <a:ext cx="254833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25" y="3856037"/>
            <a:ext cx="2935227" cy="1800000"/>
          </a:xfrm>
          <a:prstGeom prst="rect">
            <a:avLst/>
          </a:prstGeom>
        </p:spPr>
      </p:pic>
      <p:pic>
        <p:nvPicPr>
          <p:cNvPr id="7174" name="Picture 6" descr="http://www.exactsurvey.com/img/full/top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03" y="3629058"/>
            <a:ext cx="2592848" cy="219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Unvan 1">
            <a:extLst>
              <a:ext uri="{FF2B5EF4-FFF2-40B4-BE49-F238E27FC236}">
                <a16:creationId xmlns="" xmlns:a16="http://schemas.microsoft.com/office/drawing/2014/main" id="{0A145B4F-08E3-4E7C-90C8-C0BE590FAD18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7798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Hidrografik Ölçmeler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Deniz dibi topografyasının belirlenmesi, değişik amaçlarla su kütlelerinin ölçülmesi, suyun seviye değişimlerinin belirlenmesi amacıyla yapılan ölçmeler</a:t>
            </a:r>
            <a:endParaRPr lang="en-US" sz="2000" dirty="0"/>
          </a:p>
        </p:txBody>
      </p:sp>
      <p:pic>
        <p:nvPicPr>
          <p:cNvPr id="8194" name="Picture 2" descr="https://noaacoastsurvey.files.wordpress.com/2012/08/coastsurveyfairweathercadsmall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39878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96" y="3987800"/>
            <a:ext cx="2925000" cy="18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58" y="3987800"/>
            <a:ext cx="3027746" cy="1800000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3C3A0F85-7140-4B6F-B54A-19708EBF8088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2116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Madencilik Ölçmeler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Maden yataklarında ve yer altı çalışmaları sırasında yapılan ölçmeler, maden sahalarında taşınacak kütlenin hacminin belirlenmesi amacıyla yapılan ölçmeler.</a:t>
            </a:r>
            <a:endParaRPr lang="en-US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079875"/>
            <a:ext cx="2403093" cy="180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5" y="4079875"/>
            <a:ext cx="2390769" cy="1800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92" y="4079875"/>
            <a:ext cx="2586826" cy="1800000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Unvan 1">
            <a:extLst>
              <a:ext uri="{FF2B5EF4-FFF2-40B4-BE49-F238E27FC236}">
                <a16:creationId xmlns="" xmlns:a16="http://schemas.microsoft.com/office/drawing/2014/main" id="{2D2D1BC0-40E4-4EB5-9977-91A53614F76F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484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Yapı Ölçmeleri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Mühendislik yapılarının inşaat aşaması ve öncesinde yapılan kontrol ölçmeleri, yapısal deformasyonların belirlenebilmesi için yapılan ölçmeler, bina aplikasyonu amacıyla yapılan ölçmeler.</a:t>
            </a:r>
            <a:endParaRPr lang="en-US" sz="20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" y="3851275"/>
            <a:ext cx="2403093" cy="180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3851275"/>
            <a:ext cx="2406977" cy="1800000"/>
          </a:xfrm>
          <a:prstGeom prst="rect">
            <a:avLst/>
          </a:prstGeom>
        </p:spPr>
      </p:pic>
      <p:pic>
        <p:nvPicPr>
          <p:cNvPr id="9218" name="Picture 2" descr="http://upload.wikimedia.org/wikipedia/commons/d/d3/Us_land_survey_offic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80" y="3851275"/>
            <a:ext cx="274390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2FFEB0D8-DEAB-464F-8A85-34C111D5DC76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4187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43000" y="1625600"/>
            <a:ext cx="6845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Yol Ölçmeleri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Karayolu, demiryolu, kanal ve boru hatlarının proje güzergahı boyunca aplikasyonu, kontrolü ve kazı-dolgu hacimlerinin belirlenebilmesi amacıyla yapılan ölçmeler</a:t>
            </a:r>
            <a:endParaRPr lang="en-US" sz="2000" dirty="0"/>
          </a:p>
        </p:txBody>
      </p:sp>
      <p:pic>
        <p:nvPicPr>
          <p:cNvPr id="11266" name="Picture 2" descr="http://www.susanmanackerpls.com/images/surv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9" y="3936000"/>
            <a:ext cx="33166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89" y="3936000"/>
            <a:ext cx="1617916" cy="216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57" y="3936000"/>
            <a:ext cx="1548679" cy="2160000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Unvan 1">
            <a:extLst>
              <a:ext uri="{FF2B5EF4-FFF2-40B4-BE49-F238E27FC236}">
                <a16:creationId xmlns="" xmlns:a16="http://schemas.microsoft.com/office/drawing/2014/main" id="{E91ED8B4-BB32-441A-866B-5E9182A7A29B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847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866317"/>
              </p:ext>
            </p:extLst>
          </p:nvPr>
        </p:nvGraphicFramePr>
        <p:xfrm>
          <a:off x="1786535" y="1198985"/>
          <a:ext cx="8602605" cy="952294"/>
        </p:xfrm>
        <a:graphic>
          <a:graphicData uri="http://schemas.openxmlformats.org/drawingml/2006/table">
            <a:tbl>
              <a:tblPr/>
              <a:tblGrid>
                <a:gridCol w="27178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34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91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9685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58799">
                <a:tc>
                  <a:txBody>
                    <a:bodyPr/>
                    <a:lstStyle/>
                    <a:p>
                      <a:pPr algn="l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Ders Adı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85005" marR="62773" marT="39233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Kodu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Yerel Kredi</a:t>
                      </a:r>
                      <a:endParaRPr lang="en-US" sz="1400" b="1" noProof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ECTS</a:t>
                      </a: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Ders</a:t>
                      </a:r>
                      <a:b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(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saat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/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hafta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)</a:t>
                      </a: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Uygulama</a:t>
                      </a:r>
                      <a:b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(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saat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/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hafta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)</a:t>
                      </a: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Laboratuvar</a:t>
                      </a:r>
                      <a:b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(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saat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/</a:t>
                      </a:r>
                      <a:r>
                        <a:rPr lang="tr-TR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hafta</a:t>
                      </a:r>
                      <a:r>
                        <a:rPr lang="en-US" sz="1400" b="1" noProof="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)</a:t>
                      </a:r>
                    </a:p>
                  </a:txBody>
                  <a:tcPr marL="62773" marR="62773" marT="31386" marB="3138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94C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49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dirty="0">
                          <a:effectLst/>
                          <a:latin typeface="inherit"/>
                        </a:rPr>
                        <a:t>Topografya</a:t>
                      </a:r>
                      <a:endParaRPr lang="tr-TR" sz="1800" b="0" dirty="0">
                        <a:effectLst/>
                        <a:latin typeface="inherit"/>
                      </a:endParaRP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dirty="0">
                          <a:effectLst/>
                          <a:latin typeface="inherit"/>
                        </a:rPr>
                        <a:t>HRT3350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>
                          <a:effectLst/>
                          <a:latin typeface="inherit"/>
                        </a:rPr>
                        <a:t>3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>
                          <a:effectLst/>
                          <a:latin typeface="inherit"/>
                        </a:rPr>
                        <a:t>3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dirty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32694" marR="65388" marT="26155" marB="261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C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9357"/>
              </p:ext>
            </p:extLst>
          </p:nvPr>
        </p:nvGraphicFramePr>
        <p:xfrm>
          <a:off x="1786534" y="2748046"/>
          <a:ext cx="8483601" cy="1259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56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59036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Dersin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Amacı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Bu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dersin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amacı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temel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ölçme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teknikleri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büyük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ölçekli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harita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üretiminde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kullanılan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matematiksel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tanımların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verilmesidir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1786533" y="4467397"/>
            <a:ext cx="84836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/>
              <a:t> </a:t>
            </a:r>
            <a:r>
              <a:rPr lang="tr-TR" sz="2400" b="1" dirty="0" smtClean="0"/>
              <a:t>Dr</a:t>
            </a:r>
            <a:r>
              <a:rPr lang="tr-TR" sz="2400" b="1" dirty="0"/>
              <a:t>. </a:t>
            </a:r>
            <a:r>
              <a:rPr lang="tr-TR" sz="2400" b="1" dirty="0" err="1" smtClean="0"/>
              <a:t>Öğr</a:t>
            </a:r>
            <a:r>
              <a:rPr lang="tr-TR" sz="2400" b="1" dirty="0" smtClean="0"/>
              <a:t>. Üyesi Nihat </a:t>
            </a:r>
            <a:r>
              <a:rPr lang="tr-TR" sz="2400" b="1" dirty="0" smtClean="0"/>
              <a:t>ERSOY</a:t>
            </a:r>
            <a:endParaRPr lang="tr-TR" sz="2400" b="1" dirty="0"/>
          </a:p>
          <a:p>
            <a:pPr algn="ctr"/>
            <a:endParaRPr lang="tr-TR" dirty="0"/>
          </a:p>
          <a:p>
            <a:pPr algn="ctr"/>
            <a:r>
              <a:rPr lang="en-US" b="1" dirty="0">
                <a:solidFill>
                  <a:srgbClr val="5994C9"/>
                </a:solidFill>
              </a:rPr>
              <a:t>http://www.</a:t>
            </a:r>
            <a:r>
              <a:rPr lang="tr-TR" b="1" dirty="0" err="1">
                <a:solidFill>
                  <a:srgbClr val="5994C9"/>
                </a:solidFill>
              </a:rPr>
              <a:t>avesis</a:t>
            </a:r>
            <a:r>
              <a:rPr lang="en-US" b="1" dirty="0" smtClean="0">
                <a:solidFill>
                  <a:srgbClr val="5994C9"/>
                </a:solidFill>
              </a:rPr>
              <a:t>.yildiz.edu.tr/</a:t>
            </a:r>
            <a:r>
              <a:rPr lang="tr-TR" b="1" dirty="0" err="1" smtClean="0">
                <a:solidFill>
                  <a:srgbClr val="5994C9"/>
                </a:solidFill>
              </a:rPr>
              <a:t>ersoy</a:t>
            </a:r>
            <a:endParaRPr lang="tr-TR" b="1" dirty="0">
              <a:solidFill>
                <a:srgbClr val="5994C9"/>
              </a:solidFill>
            </a:endParaRPr>
          </a:p>
          <a:p>
            <a:pPr algn="ctr"/>
            <a:r>
              <a:rPr lang="tr-TR" b="1" smtClean="0">
                <a:solidFill>
                  <a:srgbClr val="5994C9"/>
                </a:solidFill>
              </a:rPr>
              <a:t>ersoy</a:t>
            </a:r>
            <a:r>
              <a:rPr lang="tr-TR" b="1" smtClean="0">
                <a:solidFill>
                  <a:srgbClr val="5994C9"/>
                </a:solidFill>
              </a:rPr>
              <a:t>@yildiz.edu.tr </a:t>
            </a:r>
            <a:endParaRPr lang="en-US" b="1" dirty="0">
              <a:solidFill>
                <a:srgbClr val="5994C9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DERSİN AMACI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Unvan 1">
            <a:extLst>
              <a:ext uri="{FF2B5EF4-FFF2-40B4-BE49-F238E27FC236}">
                <a16:creationId xmlns="" xmlns:a16="http://schemas.microsoft.com/office/drawing/2014/main" id="{7712043E-63CA-4A5A-9452-C1F39A900D91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50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2213042" y="1560749"/>
            <a:ext cx="684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 err="1"/>
              <a:t>Fotogrametrik</a:t>
            </a:r>
            <a:r>
              <a:rPr lang="tr-TR" sz="2800" b="1" u="sng" dirty="0"/>
              <a:t> Ölçmeler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Hava fotoğrafları yardımıyla haritaların elde edilmesinde kullanılan yöntemleri içeren ölçmeler.</a:t>
            </a:r>
            <a:endParaRPr lang="en-US" sz="2000" dirty="0"/>
          </a:p>
        </p:txBody>
      </p:sp>
      <p:pic>
        <p:nvPicPr>
          <p:cNvPr id="12290" name="Picture 2" descr="http://www.ukurtanah.com/wp-content/uploads/2014/02/Photogrammetric-Surv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5" y="3936000"/>
            <a:ext cx="19790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ukurtanah.com/wp-content/uploads/2014/02/photogrammetry-surve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52" y="3936000"/>
            <a:ext cx="1799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/>
          <a:stretch/>
        </p:blipFill>
        <p:spPr>
          <a:xfrm>
            <a:off x="8333361" y="3936000"/>
            <a:ext cx="2926081" cy="2160000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1A639CA9-B247-4B84-A2BB-31E607EAD33B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531" y="3936000"/>
            <a:ext cx="332108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2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888441" y="1645055"/>
            <a:ext cx="684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u="sng" dirty="0"/>
              <a:t>Uydu Bazlı Ölçmeler</a:t>
            </a:r>
            <a:endParaRPr lang="en-US" sz="2800" b="1" u="sng" dirty="0"/>
          </a:p>
          <a:p>
            <a:pPr algn="ctr"/>
            <a:r>
              <a:rPr lang="en-US" sz="2800" b="1" u="sng" dirty="0"/>
              <a:t> </a:t>
            </a:r>
            <a:endParaRPr lang="tr-TR" sz="2800" b="1" u="sng" dirty="0"/>
          </a:p>
          <a:p>
            <a:pPr algn="ctr"/>
            <a:r>
              <a:rPr lang="tr-TR" sz="2000" dirty="0"/>
              <a:t>Kontrol noktalarının konumlarının belirlenmesi, yerkabuğu hareketlerinin belirlenmesi </a:t>
            </a:r>
            <a:r>
              <a:rPr lang="tr-TR" sz="2000" dirty="0" err="1"/>
              <a:t>v.b</a:t>
            </a:r>
            <a:r>
              <a:rPr lang="tr-TR" sz="2000" dirty="0"/>
              <a:t>. amaçlarla yapılan ölçmeler</a:t>
            </a:r>
            <a:endParaRPr lang="en-US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4" y="3936000"/>
            <a:ext cx="2883712" cy="216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5932" r="7227" b="9698"/>
          <a:stretch/>
        </p:blipFill>
        <p:spPr>
          <a:xfrm>
            <a:off x="3983325" y="3936000"/>
            <a:ext cx="2806071" cy="216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r="12271"/>
          <a:stretch/>
        </p:blipFill>
        <p:spPr>
          <a:xfrm>
            <a:off x="7261608" y="3936000"/>
            <a:ext cx="3213101" cy="2160000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Unvan 1">
            <a:extLst>
              <a:ext uri="{FF2B5EF4-FFF2-40B4-BE49-F238E27FC236}">
                <a16:creationId xmlns="" xmlns:a16="http://schemas.microsoft.com/office/drawing/2014/main" id="{846E96B3-8FF1-4598-8AD0-734337AA5977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541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>
            <a:normAutofit/>
          </a:bodyPr>
          <a:lstStyle/>
          <a:p>
            <a:pPr algn="ctr"/>
            <a:r>
              <a:rPr lang="tr-TR" b="1" dirty="0"/>
              <a:t>Ölçek</a:t>
            </a:r>
            <a:endParaRPr lang="en-US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677334" y="1752600"/>
            <a:ext cx="85966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Haritadaki uzunluğun, gerçek uzunluğa oranıdır.</a:t>
            </a:r>
          </a:p>
          <a:p>
            <a:endParaRPr lang="tr-TR" dirty="0"/>
          </a:p>
          <a:p>
            <a:endParaRPr lang="tr-TR" dirty="0"/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tr-TR" dirty="0"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tr-TR" altLang="tr-TR" u="sng" dirty="0">
                <a:latin typeface="Tahoma" panose="020B0604030504040204" pitchFamily="34" charset="0"/>
                <a:cs typeface="Tahoma" panose="020B0604030504040204" pitchFamily="34" charset="0"/>
              </a:rPr>
              <a:t>Sayısal Ölçek</a:t>
            </a:r>
            <a:r>
              <a:rPr lang="en-US" altLang="tr-TR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tr-TR" i="1" dirty="0"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altLang="tr-TR" dirty="0">
                <a:latin typeface="Tahoma" panose="020B0604030504040204" pitchFamily="34" charset="0"/>
                <a:cs typeface="Tahoma" panose="020B0604030504040204" pitchFamily="34" charset="0"/>
              </a:rPr>
              <a:t>1/2000  </a:t>
            </a:r>
            <a:r>
              <a:rPr lang="tr-TR" altLang="tr-TR" dirty="0"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r-TR" dirty="0">
                <a:latin typeface="Tahoma" panose="020B0604030504040204" pitchFamily="34" charset="0"/>
                <a:cs typeface="Tahoma" panose="020B0604030504040204" pitchFamily="34" charset="0"/>
              </a:rPr>
              <a:t>   1: 2000</a:t>
            </a:r>
          </a:p>
          <a:p>
            <a:pPr algn="just">
              <a:buFont typeface="Wingdings" panose="05000000000000000000" pitchFamily="2" charset="2"/>
              <a:buNone/>
            </a:pPr>
            <a:endParaRPr lang="tr-TR" altLang="tr-TR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tr-TR" dirty="0">
                <a:latin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en-US" altLang="tr-TR" u="sng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altLang="tr-TR" u="sng" dirty="0">
                <a:latin typeface="Tahoma" panose="020B0604030504040204" pitchFamily="34" charset="0"/>
                <a:cs typeface="Tahoma" panose="020B0604030504040204" pitchFamily="34" charset="0"/>
              </a:rPr>
              <a:t>Çizgisel Ölçek</a:t>
            </a:r>
            <a:r>
              <a:rPr lang="en-US" altLang="tr-TR" u="sng" dirty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tr-TR" dirty="0"/>
          </a:p>
        </p:txBody>
      </p:sp>
      <p:pic>
        <p:nvPicPr>
          <p:cNvPr id="9" name="Picture 9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4467324"/>
            <a:ext cx="6320463" cy="90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Unvan 1">
            <a:extLst>
              <a:ext uri="{FF2B5EF4-FFF2-40B4-BE49-F238E27FC236}">
                <a16:creationId xmlns="" xmlns:a16="http://schemas.microsoft.com/office/drawing/2014/main" id="{634CE803-D9F6-4FAB-AE13-5F5A6DE6484F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3577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Ölçek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/>
              <p:cNvSpPr txBox="1"/>
              <p:nvPr/>
            </p:nvSpPr>
            <p:spPr>
              <a:xfrm>
                <a:off x="677334" y="1454601"/>
                <a:ext cx="8596668" cy="4856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tr-T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1/</a:t>
                </a:r>
                <a:r>
                  <a:rPr lang="tr-TR" altLang="tr-T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en-US" altLang="tr-T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000,</a:t>
                </a:r>
                <a:r>
                  <a:rPr lang="tr-TR" altLang="tr-T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 1/5000, 1/25000, 1/100000</a:t>
                </a:r>
              </a:p>
              <a:p>
                <a:endParaRPr lang="tr-TR" dirty="0"/>
              </a:p>
              <a:p>
                <a:pPr algn="just">
                  <a:buFont typeface="Wingdings" pitchFamily="2" charset="2"/>
                  <a:buNone/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Sayısal ölçekte haritadaki uzunluk (pay) ve gerçek uzunluk (payda) aynı ölçü biriminde ele alınır.</a:t>
                </a:r>
              </a:p>
              <a:p>
                <a:pPr algn="just">
                  <a:buFont typeface="Wingdings" pitchFamily="2" charset="2"/>
                  <a:buNone/>
                  <a:defRPr/>
                </a:pPr>
                <a:endParaRPr lang="tr-TR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buFont typeface="Wingdings" pitchFamily="2" charset="2"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fPr>
                      <m:num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𝐵</m:t>
                        </m:r>
                      </m:num>
                      <m:den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𝑁</m:t>
                        </m:r>
                      </m:den>
                    </m:f>
                    <m:r>
                      <a:rPr lang="tr-TR" sz="28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 </m:t>
                    </m:r>
                    <m:f>
                      <m:fPr>
                        <m:ctrlP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fPr>
                      <m:num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1</m:t>
                        </m:r>
                      </m:num>
                      <m:den>
                        <m:r>
                          <a:rPr lang="tr-TR" sz="2800" b="0" i="1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tr-TR" sz="28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</a:t>
                </a: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 = Haritadaki uzunluk</a:t>
                </a: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buFont typeface="Wingdings" pitchFamily="2" charset="2"/>
                  <a:buNone/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N = Arazideki </a:t>
                </a:r>
                <a:r>
                  <a:rPr lang="tr-TR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uzunluk</a:t>
                </a:r>
              </a:p>
              <a:p>
                <a:pPr algn="just">
                  <a:buFont typeface="Wingdings" pitchFamily="2" charset="2"/>
                  <a:buNone/>
                  <a:defRPr/>
                </a:pP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buFont typeface="Wingdings" pitchFamily="2" charset="2"/>
                  <a:buNone/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		M = Ölçek</a:t>
                </a: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buFont typeface="Wingdings" pitchFamily="2" charset="2"/>
                  <a:buNone/>
                  <a:defRPr/>
                </a:pPr>
                <a:endParaRPr lang="tr-TR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Haritadaki alanı (f) verilen bir şeklin arazideki alanı (F) ölçek yardımıyla hesaplanabilir.</a:t>
                </a: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algn="just">
                  <a:buFont typeface="Wingdings" pitchFamily="2" charset="2"/>
                  <a:buNone/>
                  <a:defRPr/>
                </a:pPr>
                <a:endParaRPr lang="tr-TR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>
                  <a:buFont typeface="Wingdings" pitchFamily="2" charset="2"/>
                  <a:buNone/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f  =  haritadaki alan</a:t>
                </a: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>
                  <a:buFont typeface="Wingdings" pitchFamily="2" charset="2"/>
                  <a:buNone/>
                  <a:defRPr/>
                </a:pP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F</a:t>
                </a:r>
                <a:r>
                  <a:rPr lang="tr-TR" baseline="300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tr-TR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= arazideki gerçek alan</a:t>
                </a:r>
                <a:endParaRPr lang="en-US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8" name="Metin kutusu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1454601"/>
                <a:ext cx="8596668" cy="4856842"/>
              </a:xfrm>
              <a:prstGeom prst="rect">
                <a:avLst/>
              </a:prstGeom>
              <a:blipFill rotWithShape="0">
                <a:blip r:embed="rId3"/>
                <a:stretch>
                  <a:fillRect l="-567" t="-754" r="-63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271922"/>
              </p:ext>
            </p:extLst>
          </p:nvPr>
        </p:nvGraphicFramePr>
        <p:xfrm>
          <a:off x="4278301" y="5001630"/>
          <a:ext cx="1720421" cy="1156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6" name="Denklem" r:id="rId4" imgW="583920" imgH="393480" progId="Equation.3">
                  <p:embed/>
                </p:oleObj>
              </mc:Choice>
              <mc:Fallback>
                <p:oleObj name="Denklem" r:id="rId4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301" y="5001630"/>
                        <a:ext cx="1720421" cy="1156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360735"/>
              </p:ext>
            </p:extLst>
          </p:nvPr>
        </p:nvGraphicFramePr>
        <p:xfrm>
          <a:off x="6731416" y="5001630"/>
          <a:ext cx="13065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7" name="Denklem" r:id="rId6" imgW="609480" imgH="469800" progId="Equation.3">
                  <p:embed/>
                </p:oleObj>
              </mc:Choice>
              <mc:Fallback>
                <p:oleObj name="Denklem" r:id="rId6" imgW="609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416" y="5001630"/>
                        <a:ext cx="1306513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Unvan 1">
            <a:extLst>
              <a:ext uri="{FF2B5EF4-FFF2-40B4-BE49-F238E27FC236}">
                <a16:creationId xmlns="" xmlns:a16="http://schemas.microsoft.com/office/drawing/2014/main" id="{B05B2D8A-B0D7-4CA9-8137-18411C649A80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676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Ölçek</a:t>
            </a:r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677334" y="1454601"/>
            <a:ext cx="8596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Örnek</a:t>
            </a:r>
            <a:r>
              <a:rPr lang="en-US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tr-TR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tr-TR" dirty="0"/>
          </a:p>
          <a:p>
            <a:r>
              <a:rPr lang="tr-TR" altLang="tr-TR" dirty="0">
                <a:latin typeface="Trebuchet MS" panose="020B0603020202020204" pitchFamily="34" charset="0"/>
              </a:rPr>
              <a:t>Arazideki gerçek uzunluğu 125 m olan bir kanal, haritada 6.25 cm olarak ölçülmüştür. Harita ölçeğini hesaplayınız.</a:t>
            </a:r>
            <a:endParaRPr lang="en-US" altLang="tr-TR" dirty="0">
              <a:latin typeface="Trebuchet MS" panose="020B0603020202020204" pitchFamily="34" charset="0"/>
            </a:endParaRPr>
          </a:p>
          <a:p>
            <a:endParaRPr lang="tr-TR" dirty="0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348841"/>
              </p:ext>
            </p:extLst>
          </p:nvPr>
        </p:nvGraphicFramePr>
        <p:xfrm>
          <a:off x="2483022" y="2866750"/>
          <a:ext cx="139382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6" name="Denklem" r:id="rId3" imgW="533160" imgH="393480" progId="Equation.3">
                  <p:embed/>
                </p:oleObj>
              </mc:Choice>
              <mc:Fallback>
                <p:oleObj name="Denklem" r:id="rId3" imgW="533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022" y="2866750"/>
                        <a:ext cx="139382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511688"/>
              </p:ext>
            </p:extLst>
          </p:nvPr>
        </p:nvGraphicFramePr>
        <p:xfrm>
          <a:off x="5461793" y="2866750"/>
          <a:ext cx="222726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7" name="Denklem" r:id="rId5" imgW="825480" imgH="393480" progId="Equation.3">
                  <p:embed/>
                </p:oleObj>
              </mc:Choice>
              <mc:Fallback>
                <p:oleObj name="Denklem" r:id="rId5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793" y="2866750"/>
                        <a:ext cx="222726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81914"/>
              </p:ext>
            </p:extLst>
          </p:nvPr>
        </p:nvGraphicFramePr>
        <p:xfrm>
          <a:off x="1484484" y="4300922"/>
          <a:ext cx="33909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8" name="Denklem" r:id="rId7" imgW="1257120" imgH="393480" progId="Equation.3">
                  <p:embed/>
                </p:oleObj>
              </mc:Choice>
              <mc:Fallback>
                <p:oleObj name="Denklem" r:id="rId7" imgW="1257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484" y="4300922"/>
                        <a:ext cx="3390900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76091"/>
              </p:ext>
            </p:extLst>
          </p:nvPr>
        </p:nvGraphicFramePr>
        <p:xfrm>
          <a:off x="5461793" y="4300921"/>
          <a:ext cx="32877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9" name="Denklem" r:id="rId9" imgW="1218960" imgH="393480" progId="Equation.3">
                  <p:embed/>
                </p:oleObj>
              </mc:Choice>
              <mc:Fallback>
                <p:oleObj name="Denklem" r:id="rId9" imgW="1218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793" y="4300921"/>
                        <a:ext cx="32877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Metin kutusu 15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Unvan 1">
            <a:extLst>
              <a:ext uri="{FF2B5EF4-FFF2-40B4-BE49-F238E27FC236}">
                <a16:creationId xmlns="" xmlns:a16="http://schemas.microsoft.com/office/drawing/2014/main" id="{5CC53026-0669-4215-A3EA-0D9B21852E95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3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6600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Ölçek</a:t>
            </a:r>
            <a:endParaRPr lang="en-US" dirty="0"/>
          </a:p>
        </p:txBody>
      </p:sp>
      <p:sp>
        <p:nvSpPr>
          <p:cNvPr id="8" name="Metin kutusu 7"/>
          <p:cNvSpPr txBox="1"/>
          <p:nvPr/>
        </p:nvSpPr>
        <p:spPr>
          <a:xfrm>
            <a:off x="677334" y="1454601"/>
            <a:ext cx="859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Örnek</a:t>
            </a:r>
            <a:r>
              <a:rPr lang="en-US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r-TR" altLang="tr-TR" b="1" dirty="0">
                <a:latin typeface="Tahoma" panose="020B0604030504040204" pitchFamily="34" charset="0"/>
                <a:cs typeface="Tahoma" panose="020B0604030504040204" pitchFamily="34" charset="0"/>
              </a:rPr>
              <a:t>2 </a:t>
            </a:r>
          </a:p>
          <a:p>
            <a:endParaRPr lang="tr-TR" dirty="0"/>
          </a:p>
          <a:p>
            <a:r>
              <a:rPr lang="tr-TR" altLang="tr-TR" dirty="0">
                <a:latin typeface="Trebuchet MS" panose="020B0603020202020204" pitchFamily="34" charset="0"/>
              </a:rPr>
              <a:t>1/5000 ölçeğindeki bir haritada bir barajın alanı </a:t>
            </a:r>
            <a:r>
              <a:rPr lang="en-US" altLang="tr-TR" dirty="0">
                <a:latin typeface="Trebuchet MS" panose="020B0603020202020204" pitchFamily="34" charset="0"/>
              </a:rPr>
              <a:t>345 mm</a:t>
            </a:r>
            <a:r>
              <a:rPr lang="en-US" altLang="tr-TR" baseline="30000" dirty="0">
                <a:latin typeface="Trebuchet MS" panose="020B0603020202020204" pitchFamily="34" charset="0"/>
              </a:rPr>
              <a:t>2</a:t>
            </a:r>
            <a:r>
              <a:rPr lang="en-US" altLang="tr-TR" dirty="0">
                <a:latin typeface="Trebuchet MS" panose="020B0603020202020204" pitchFamily="34" charset="0"/>
              </a:rPr>
              <a:t> </a:t>
            </a:r>
            <a:r>
              <a:rPr lang="tr-TR" altLang="tr-TR" dirty="0">
                <a:latin typeface="Trebuchet MS" panose="020B0603020202020204" pitchFamily="34" charset="0"/>
              </a:rPr>
              <a:t>olarak belirlenmiştir. Barajın gerçek alanını hesaplayınız.</a:t>
            </a:r>
            <a:endParaRPr lang="en-US" dirty="0"/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637273"/>
              </p:ext>
            </p:extLst>
          </p:nvPr>
        </p:nvGraphicFramePr>
        <p:xfrm>
          <a:off x="3885610" y="2669633"/>
          <a:ext cx="1661909" cy="111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7" name="Denklem" r:id="rId3" imgW="583920" imgH="393480" progId="Equation.3">
                  <p:embed/>
                </p:oleObj>
              </mc:Choice>
              <mc:Fallback>
                <p:oleObj name="Denklem" r:id="rId3" imgW="583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5610" y="2669633"/>
                        <a:ext cx="1661909" cy="111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981228"/>
              </p:ext>
            </p:extLst>
          </p:nvPr>
        </p:nvGraphicFramePr>
        <p:xfrm>
          <a:off x="360804" y="4054009"/>
          <a:ext cx="922972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8" name="Denklem" r:id="rId5" imgW="4305240" imgH="228600" progId="Equation.3">
                  <p:embed/>
                </p:oleObj>
              </mc:Choice>
              <mc:Fallback>
                <p:oleObj name="Denklem" r:id="rId5" imgW="4305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04" y="4054009"/>
                        <a:ext cx="9229725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316165"/>
              </p:ext>
            </p:extLst>
          </p:nvPr>
        </p:nvGraphicFramePr>
        <p:xfrm>
          <a:off x="3886994" y="5075798"/>
          <a:ext cx="1660525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9" name="Denklem" r:id="rId7" imgW="774360" imgH="203040" progId="Equation.3">
                  <p:embed/>
                </p:oleObj>
              </mc:Choice>
              <mc:Fallback>
                <p:oleObj name="Denklem" r:id="rId7" imgW="774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994" y="5075798"/>
                        <a:ext cx="1660525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Unvan 1">
            <a:extLst>
              <a:ext uri="{FF2B5EF4-FFF2-40B4-BE49-F238E27FC236}">
                <a16:creationId xmlns="" xmlns:a16="http://schemas.microsoft.com/office/drawing/2014/main" id="{A2130E5E-4699-4CDC-973A-6AE0DB2256B9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57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203678" y="1639446"/>
            <a:ext cx="8596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Haritalar ölçeklerine göre </a:t>
            </a:r>
            <a:r>
              <a:rPr lang="tr-T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3’ </a:t>
            </a:r>
            <a:r>
              <a:rPr lang="tr-T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 ayrılır.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Wingdings" pitchFamily="2" charset="2"/>
              <a:buNone/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defRPr/>
            </a:pP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Büyük Ölçekli	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:  1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/200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tr-T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1/5000</a:t>
            </a:r>
          </a:p>
          <a:p>
            <a:pPr algn="just"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defRPr/>
            </a:pP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Orta Ölçekli 	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10000 – 1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/5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0000</a:t>
            </a:r>
            <a:endParaRPr lang="tr-TR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defRPr/>
            </a:pP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defRPr/>
            </a:pP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Küçük Ölçekli 	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:  1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/1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00000</a:t>
            </a:r>
            <a:r>
              <a:rPr lang="tr-T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tr-T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endParaRPr lang="tr-TR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defRPr/>
            </a:pPr>
            <a:endParaRPr lang="tr-TR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Unvan 1">
            <a:extLst>
              <a:ext uri="{FF2B5EF4-FFF2-40B4-BE49-F238E27FC236}">
                <a16:creationId xmlns="" xmlns:a16="http://schemas.microsoft.com/office/drawing/2014/main" id="{1788A186-67A8-4B75-93E0-1C337A7E58DC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87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620020" y="219208"/>
            <a:ext cx="8596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tr-TR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tr-TR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Büyük Ölçekli Haritalar:</a:t>
            </a:r>
            <a:r>
              <a:rPr lang="tr-TR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Bunlardan 1/200 – 1/2000 ölçekli olanlara plan denir. Büyük ölçekli haritalar, çoğunlukla kadastro, imar-planlama, kamulaştırma, kamu alt yapıları, arazi toplulaştırması, orman ve madencilikte kullanılır. 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://www.hgk.msb.gov.tr/urunler/diger/buyuk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16" y="1830425"/>
            <a:ext cx="5397500" cy="343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Unvan 1">
            <a:extLst>
              <a:ext uri="{FF2B5EF4-FFF2-40B4-BE49-F238E27FC236}">
                <a16:creationId xmlns="" xmlns:a16="http://schemas.microsoft.com/office/drawing/2014/main" id="{1788A186-67A8-4B75-93E0-1C337A7E58DC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6376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788632" y="281087"/>
            <a:ext cx="859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tr-TR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Orta Ölçekli Haritalar: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Genellikle askerlikte taktik amaçlar için hazırlanan bu haritalar, </a:t>
            </a:r>
            <a:r>
              <a:rPr lang="tr-TR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topografik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 özellikte olduğundan bölge ve nazım imar planlamasında, ulaşım etütlerinde kullanılır.</a:t>
            </a:r>
            <a:endParaRPr lang="tr-TR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410" name="Picture 2" descr="http://www.spo.org.tr/resimler/ekler/6f0479ae87d2449_ek.jpg?tipi=44&amp;turu=X&amp;sub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25" y="1530799"/>
            <a:ext cx="6420475" cy="48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Unvan 1">
            <a:extLst>
              <a:ext uri="{FF2B5EF4-FFF2-40B4-BE49-F238E27FC236}">
                <a16:creationId xmlns="" xmlns:a16="http://schemas.microsoft.com/office/drawing/2014/main" id="{B87760ED-BF01-4785-B4A0-E48354254E90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5020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788632" y="179487"/>
            <a:ext cx="859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tr-TR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Küçük Ölçekli Haritalar:</a:t>
            </a:r>
            <a:r>
              <a:rPr lang="tr-TR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Bunlar coğrafya ve dünya haritalarıdır. </a:t>
            </a:r>
            <a:r>
              <a:rPr lang="tr-TR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Daha az ayrıntı içerir</a:t>
            </a:r>
            <a:r>
              <a:rPr lang="tr-TR" dirty="0">
                <a:latin typeface="Tahoma" pitchFamily="34" charset="0"/>
                <a:ea typeface="Tahoma" pitchFamily="34" charset="0"/>
                <a:cs typeface="Tahoma" pitchFamily="34" charset="0"/>
              </a:rPr>
              <a:t> ve genel amaçlar için, örneğin kara, deniz, hava trafiğinde vb. işlerde yararlanılır.</a:t>
            </a:r>
            <a:endParaRPr lang="tr-TR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37" y="1638300"/>
            <a:ext cx="7459302" cy="4241800"/>
          </a:xfrm>
          <a:prstGeom prst="rect">
            <a:avLst/>
          </a:prstGeom>
        </p:spPr>
      </p:pic>
      <p:sp>
        <p:nvSpPr>
          <p:cNvPr id="22" name="Unvan 1">
            <a:extLst>
              <a:ext uri="{FF2B5EF4-FFF2-40B4-BE49-F238E27FC236}">
                <a16:creationId xmlns="" xmlns:a16="http://schemas.microsoft.com/office/drawing/2014/main" id="{94F58EF4-7797-4125-9666-878071F9D0AA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330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4358" y="1924480"/>
            <a:ext cx="10808042" cy="3463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</a:t>
            </a:r>
            <a:r>
              <a:rPr lang="tr-TR" sz="2400" dirty="0"/>
              <a:t>.</a:t>
            </a:r>
            <a:r>
              <a:rPr lang="en-US" sz="2400" dirty="0" err="1"/>
              <a:t>Ölçme</a:t>
            </a:r>
            <a:r>
              <a:rPr lang="en-US" sz="2400" dirty="0"/>
              <a:t> </a:t>
            </a:r>
            <a:r>
              <a:rPr lang="en-US" sz="2400" dirty="0" err="1"/>
              <a:t>kavramını</a:t>
            </a:r>
            <a:r>
              <a:rPr lang="en-US" sz="2400" dirty="0"/>
              <a:t>, </a:t>
            </a:r>
            <a:r>
              <a:rPr lang="en-US" sz="2400" dirty="0" err="1"/>
              <a:t>yöntemlerini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ölçme</a:t>
            </a:r>
            <a:r>
              <a:rPr lang="en-US" sz="2400" dirty="0"/>
              <a:t> </a:t>
            </a:r>
            <a:r>
              <a:rPr lang="en-US" sz="2400" dirty="0" err="1"/>
              <a:t>hataları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, </a:t>
            </a:r>
            <a:r>
              <a:rPr lang="en-US" sz="2400" dirty="0" err="1"/>
              <a:t>hata</a:t>
            </a:r>
            <a:r>
              <a:rPr lang="en-US" sz="2400" dirty="0"/>
              <a:t> </a:t>
            </a:r>
            <a:r>
              <a:rPr lang="en-US" sz="2400" dirty="0" err="1"/>
              <a:t>miktarını</a:t>
            </a:r>
            <a:r>
              <a:rPr lang="en-US" sz="2400" dirty="0"/>
              <a:t> </a:t>
            </a:r>
            <a:r>
              <a:rPr lang="en-US" sz="2400" dirty="0" err="1"/>
              <a:t>hesaplar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2.Uzunluk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açı</a:t>
            </a:r>
            <a:r>
              <a:rPr lang="en-US" sz="2400" dirty="0"/>
              <a:t> </a:t>
            </a:r>
            <a:r>
              <a:rPr lang="en-US" sz="2400" dirty="0" err="1"/>
              <a:t>kavramını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3.Jeodezik </a:t>
            </a:r>
            <a:r>
              <a:rPr lang="en-US" sz="2400" dirty="0" err="1"/>
              <a:t>temel</a:t>
            </a:r>
            <a:r>
              <a:rPr lang="en-US" sz="2400" dirty="0"/>
              <a:t> </a:t>
            </a:r>
            <a:r>
              <a:rPr lang="en-US" sz="2400" dirty="0" err="1"/>
              <a:t>ödevleri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. Bu </a:t>
            </a:r>
            <a:r>
              <a:rPr lang="en-US" sz="2400" dirty="0" err="1"/>
              <a:t>bilgilere</a:t>
            </a:r>
            <a:r>
              <a:rPr lang="en-US" sz="2400" dirty="0"/>
              <a:t> </a:t>
            </a:r>
            <a:r>
              <a:rPr lang="en-US" sz="2400" dirty="0" err="1"/>
              <a:t>dayalı</a:t>
            </a:r>
            <a:r>
              <a:rPr lang="en-US" sz="2400" dirty="0"/>
              <a:t> </a:t>
            </a:r>
            <a:r>
              <a:rPr lang="en-US" sz="2400" dirty="0" err="1"/>
              <a:t>olarak</a:t>
            </a:r>
            <a:r>
              <a:rPr lang="en-US" sz="2400" dirty="0"/>
              <a:t> </a:t>
            </a:r>
            <a:r>
              <a:rPr lang="en-US" sz="2400" dirty="0" err="1"/>
              <a:t>koordinat</a:t>
            </a:r>
            <a:r>
              <a:rPr lang="en-US" sz="2400" dirty="0"/>
              <a:t> </a:t>
            </a:r>
            <a:r>
              <a:rPr lang="en-US" sz="2400" dirty="0" err="1"/>
              <a:t>hesapları</a:t>
            </a:r>
            <a:r>
              <a:rPr lang="en-US" sz="2400" dirty="0"/>
              <a:t> </a:t>
            </a:r>
            <a:r>
              <a:rPr lang="en-US" sz="2400" dirty="0" err="1"/>
              <a:t>yapar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4.Yükseklik </a:t>
            </a:r>
            <a:r>
              <a:rPr lang="en-US" sz="2400" dirty="0" err="1"/>
              <a:t>belirleme</a:t>
            </a:r>
            <a:r>
              <a:rPr lang="en-US" sz="2400" dirty="0"/>
              <a:t> </a:t>
            </a:r>
            <a:r>
              <a:rPr lang="en-US" sz="2400" dirty="0" err="1"/>
              <a:t>yöntemlerini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. </a:t>
            </a:r>
            <a:r>
              <a:rPr lang="en-US" sz="2400" dirty="0" err="1"/>
              <a:t>Kot</a:t>
            </a:r>
            <a:r>
              <a:rPr lang="en-US" sz="2400" dirty="0"/>
              <a:t> </a:t>
            </a:r>
            <a:r>
              <a:rPr lang="en-US" sz="2400" dirty="0" err="1"/>
              <a:t>hesapları</a:t>
            </a:r>
            <a:r>
              <a:rPr lang="en-US" sz="2400" dirty="0"/>
              <a:t> </a:t>
            </a:r>
            <a:r>
              <a:rPr lang="en-US" sz="2400" dirty="0" err="1"/>
              <a:t>yapar</a:t>
            </a:r>
            <a:r>
              <a:rPr lang="en-US" sz="2400" dirty="0"/>
              <a:t>. </a:t>
            </a:r>
            <a:r>
              <a:rPr lang="en-US" sz="2400" dirty="0" err="1"/>
              <a:t>Yüksekliğe</a:t>
            </a:r>
            <a:r>
              <a:rPr lang="en-US" sz="2400" dirty="0"/>
              <a:t> </a:t>
            </a:r>
            <a:r>
              <a:rPr lang="en-US" sz="2400" dirty="0" err="1"/>
              <a:t>bağlı</a:t>
            </a:r>
            <a:r>
              <a:rPr lang="en-US" sz="2400" dirty="0"/>
              <a:t> </a:t>
            </a:r>
            <a:r>
              <a:rPr lang="en-US" sz="2400" dirty="0" err="1"/>
              <a:t>hacim</a:t>
            </a:r>
            <a:r>
              <a:rPr lang="en-US" sz="2400" dirty="0"/>
              <a:t> </a:t>
            </a:r>
            <a:endParaRPr lang="tr-TR" sz="2400" dirty="0"/>
          </a:p>
          <a:p>
            <a:pPr marL="0" indent="0">
              <a:buNone/>
            </a:pPr>
            <a:r>
              <a:rPr lang="tr-TR" sz="2400" dirty="0"/>
              <a:t>    </a:t>
            </a:r>
            <a:r>
              <a:rPr lang="en-US" sz="2400" dirty="0" err="1"/>
              <a:t>hesapları</a:t>
            </a:r>
            <a:r>
              <a:rPr lang="en-US" sz="2400" dirty="0"/>
              <a:t> </a:t>
            </a:r>
            <a:r>
              <a:rPr lang="en-US" sz="2400" dirty="0" err="1"/>
              <a:t>yapar</a:t>
            </a:r>
            <a:r>
              <a:rPr lang="en-US" sz="2400" dirty="0"/>
              <a:t>.  </a:t>
            </a:r>
          </a:p>
          <a:p>
            <a:pPr marL="0" indent="0">
              <a:buNone/>
            </a:pPr>
            <a:r>
              <a:rPr lang="en-US" sz="2400" dirty="0"/>
              <a:t>5.Enkesit/</a:t>
            </a:r>
            <a:r>
              <a:rPr lang="en-US" sz="2400" dirty="0" err="1"/>
              <a:t>Boykesit</a:t>
            </a:r>
            <a:r>
              <a:rPr lang="en-US" sz="2400" dirty="0"/>
              <a:t> </a:t>
            </a:r>
            <a:r>
              <a:rPr lang="en-US" sz="2400" dirty="0" err="1"/>
              <a:t>kavramını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.  </a:t>
            </a:r>
          </a:p>
          <a:p>
            <a:pPr marL="0" indent="0">
              <a:buNone/>
            </a:pPr>
            <a:r>
              <a:rPr lang="en-US" sz="2400" dirty="0"/>
              <a:t>6.Alan </a:t>
            </a:r>
            <a:r>
              <a:rPr lang="en-US" sz="2400" dirty="0" err="1"/>
              <a:t>hesaplama</a:t>
            </a:r>
            <a:r>
              <a:rPr lang="en-US" sz="2400" dirty="0"/>
              <a:t> </a:t>
            </a:r>
            <a:r>
              <a:rPr lang="en-US" sz="2400" dirty="0" err="1"/>
              <a:t>yöntemlerini</a:t>
            </a:r>
            <a:r>
              <a:rPr lang="en-US" sz="2400" dirty="0"/>
              <a:t> </a:t>
            </a:r>
            <a:r>
              <a:rPr lang="en-US" sz="2400" dirty="0" err="1"/>
              <a:t>öğrenir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tr-TR" sz="2400" dirty="0"/>
              <a:t> </a:t>
            </a:r>
            <a:r>
              <a:rPr lang="en-US" sz="2400" dirty="0" err="1"/>
              <a:t>alan</a:t>
            </a:r>
            <a:r>
              <a:rPr lang="en-US" sz="2400" dirty="0"/>
              <a:t> </a:t>
            </a:r>
            <a:r>
              <a:rPr lang="en-US" sz="2400" dirty="0" err="1"/>
              <a:t>hesapları</a:t>
            </a:r>
            <a:r>
              <a:rPr lang="en-US" sz="2400" dirty="0"/>
              <a:t> </a:t>
            </a:r>
            <a:r>
              <a:rPr lang="en-US" sz="2400" dirty="0" err="1"/>
              <a:t>yapar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795871"/>
              </p:ext>
            </p:extLst>
          </p:nvPr>
        </p:nvGraphicFramePr>
        <p:xfrm>
          <a:off x="838200" y="820392"/>
          <a:ext cx="8483601" cy="52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256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2376">
                <a:tc>
                  <a:txBody>
                    <a:bodyPr/>
                    <a:lstStyle/>
                    <a:p>
                      <a:r>
                        <a:rPr lang="tr-TR" sz="2400" b="1" dirty="0">
                          <a:solidFill>
                            <a:schemeClr val="bg1"/>
                          </a:solidFill>
                        </a:rPr>
                        <a:t>Ders Öğrenim Çıktıları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94C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DERS ÖĞRENİM ÇIKTILARI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="" xmlns:a16="http://schemas.microsoft.com/office/drawing/2014/main" id="{C03B0CA4-3AB7-4E04-9DFA-3453D8C432B1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09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71" y="1357759"/>
            <a:ext cx="8710104" cy="4139679"/>
          </a:xfrm>
          <a:prstGeom prst="rect">
            <a:avLst/>
          </a:prstGeom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A1DE6BCB-927D-4E99-A84D-27A8FE9E270E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9351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www.izmit.bel.tr/web7k/include/jpeg.aspx?p=/upload/tr/resim/duyuruyonetimi/13082012160904.jpg&amp;t=2&amp;w=475&amp;h=280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17" y="750411"/>
            <a:ext cx="8033242" cy="47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CADF9B9D-3A83-41D8-B32D-294D4371F622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8614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://emlakkulisi.com/resim/orjinal/NzM0Nzk0OT-11000-olcekli-imar-plani-ned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8" y="511097"/>
            <a:ext cx="8032149" cy="51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8F25ED53-D06B-40A3-8000-DA5D7E4F3FEE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2873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8" name="Picture 6" descr="http://www.kayseri.bel.tr/web2/uploads/images/imar/sinir-har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4" y="247797"/>
            <a:ext cx="7743825" cy="5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nvan 1">
            <a:extLst>
              <a:ext uri="{FF2B5EF4-FFF2-40B4-BE49-F238E27FC236}">
                <a16:creationId xmlns="" xmlns:a16="http://schemas.microsoft.com/office/drawing/2014/main" id="{5A3F685C-BF73-4FBB-B960-104BFE0F2455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6000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http://aktuelresim.com/resim/%C3%B6l%C3%A7ek_%C3%A7izgisi_%C3%B6l%C3%A7ek_plandaki_ve_haritadaki_uzunlu%C4%9Fun_ger%C3%A7ek_uzunlu%C4%9Fa_oran%C4%B1na_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57746"/>
            <a:ext cx="8115300" cy="56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FC4C31D8-0FDE-47FB-A31D-72DB9217209F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1456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8" name="Picture 4" descr="http://www.kirklareliilozelidaresi.gov.tr/images/hari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94" y="208577"/>
            <a:ext cx="8706252" cy="65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nvan 1">
            <a:extLst>
              <a:ext uri="{FF2B5EF4-FFF2-40B4-BE49-F238E27FC236}">
                <a16:creationId xmlns="" xmlns:a16="http://schemas.microsoft.com/office/drawing/2014/main" id="{3DC72E18-072E-475B-B876-2411319C5341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7179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954201"/>
            <a:ext cx="9414909" cy="4582380"/>
          </a:xfrm>
          <a:prstGeom prst="rect">
            <a:avLst/>
          </a:prstGeom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BF33002D-DD98-4EFE-B086-D756CB665DB0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153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69" y="643762"/>
            <a:ext cx="9648123" cy="5570476"/>
          </a:xfrm>
          <a:prstGeom prst="rect">
            <a:avLst/>
          </a:prstGeom>
        </p:spPr>
      </p:pic>
      <p:sp>
        <p:nvSpPr>
          <p:cNvPr id="15" name="Unvan 1">
            <a:extLst>
              <a:ext uri="{FF2B5EF4-FFF2-40B4-BE49-F238E27FC236}">
                <a16:creationId xmlns="" xmlns:a16="http://schemas.microsoft.com/office/drawing/2014/main" id="{3A6C98C5-8B0D-4B6F-9011-34904465AFC6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3650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26" y="735769"/>
            <a:ext cx="10661942" cy="5401261"/>
          </a:xfrm>
          <a:prstGeom prst="rect">
            <a:avLst/>
          </a:prstGeom>
        </p:spPr>
      </p:pic>
      <p:sp>
        <p:nvSpPr>
          <p:cNvPr id="20" name="Unvan 1">
            <a:extLst>
              <a:ext uri="{FF2B5EF4-FFF2-40B4-BE49-F238E27FC236}">
                <a16:creationId xmlns="" xmlns:a16="http://schemas.microsoft.com/office/drawing/2014/main" id="{1898423D-7A56-430D-A9F1-AAB54BA69555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0764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74309" y="2644775"/>
            <a:ext cx="8596668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BÖLÜM</a:t>
            </a:r>
            <a:b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ÖLÇÜ BİRİMLERİ, HATA KAVRAMI VE HATA TÜRLERİ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885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71350"/>
              </p:ext>
            </p:extLst>
          </p:nvPr>
        </p:nvGraphicFramePr>
        <p:xfrm>
          <a:off x="914400" y="131762"/>
          <a:ext cx="9772650" cy="5904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2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143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Hafta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Konular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Topoğrafta Dersine Giriş ve Harita Bilgisi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Ölçü Birimleri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tr-TR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n-NO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Hata 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Kavramı, Hata Türleri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Jeodezik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Ağ Kavramı, Ölçme Alet</a:t>
                      </a:r>
                      <a:r>
                        <a:rPr lang="tr-TR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 Sistemleri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Uzunluk Ölçmeleri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Yatay Doğrultu ve Düşey Açı Ölçmeleri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Jeodezik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Temel Ödevleri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Koordinat Hesapları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Koordinat Hesapları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Yıliçi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Sınavı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Yükseklik Ölçmeleri,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Nivolar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tr-TR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Nivelman</a:t>
                      </a:r>
                      <a:r>
                        <a:rPr lang="tr-TR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Yöntemleri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8465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Yükseklik ölçmeleri, Geometrik ve trigonometrik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nivelman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yöntemleri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Yükseklik ölçmeleri, kesit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nivelmanı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yüksekliğe bağlı hacim hesapları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2.Yıliçi Sınavı, Boyuna ve enine kesitler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Alan </a:t>
                      </a:r>
                      <a:r>
                        <a:rPr lang="tr-TR" dirty="0"/>
                        <a:t>H</a:t>
                      </a:r>
                      <a:r>
                        <a:rPr lang="en-US" dirty="0" err="1"/>
                        <a:t>esapları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36167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Yıl Sonu Sınavı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HAFTALIK KONULAR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Unvan 1">
            <a:extLst>
              <a:ext uri="{FF2B5EF4-FFF2-40B4-BE49-F238E27FC236}">
                <a16:creationId xmlns="" xmlns:a16="http://schemas.microsoft.com/office/drawing/2014/main" id="{DE64E3B5-720E-4E6D-A0F0-B23C2B88347E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26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06163" y="2511425"/>
            <a:ext cx="10330248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1.BÖLÜM</a:t>
            </a:r>
            <a:b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 VE HARİTA BİLGİSİ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8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tr-TR" dirty="0"/>
              <a:t>Harita Mühendisliği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8434" y="1447801"/>
            <a:ext cx="10879666" cy="2034702"/>
          </a:xfrm>
        </p:spPr>
        <p:txBody>
          <a:bodyPr>
            <a:noAutofit/>
          </a:bodyPr>
          <a:lstStyle/>
          <a:p>
            <a:pPr algn="just"/>
            <a:r>
              <a:rPr lang="tr-TR" sz="2400" b="1" dirty="0"/>
              <a:t>Harita mühendisliği</a:t>
            </a:r>
            <a:r>
              <a:rPr lang="tr-TR" sz="2400" dirty="0"/>
              <a:t>, yeryüzünün tamamının veya bir parçasının çeşitli tekniklerle (uydulardan konum belirleme, uydu görüntüleri vb.) metrik anlamda ölçülmesi ve elde edilen </a:t>
            </a:r>
            <a:r>
              <a:rPr lang="tr-TR" sz="2400" dirty="0" err="1"/>
              <a:t>mekansal</a:t>
            </a:r>
            <a:r>
              <a:rPr lang="tr-TR" sz="2400" dirty="0"/>
              <a:t> verilerin bilgisayar ortamında değerlendirilerek harita ve planlar şeklinde ifade ve tasvir edilmesi; ayrıca konuma bağlı her türlü ölçüm, hesaplama, analiz ve görselleştirme çalışmaları ile ilgilenen mühendislik dalıdır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pic>
        <p:nvPicPr>
          <p:cNvPr id="1028" name="Picture 4" descr="Figure from Norwegian University of Science and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955" y="3891959"/>
            <a:ext cx="3955393" cy="22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npolar.no/npcms/export/sites/np/images/arktis/NP034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34" y="3870800"/>
            <a:ext cx="3350742" cy="222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Unvan 1">
            <a:extLst>
              <a:ext uri="{FF2B5EF4-FFF2-40B4-BE49-F238E27FC236}">
                <a16:creationId xmlns="" xmlns:a16="http://schemas.microsoft.com/office/drawing/2014/main" id="{7344A35C-6256-4AB0-A490-A2647BC65C5A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88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tr-TR" dirty="0"/>
              <a:t>Harita Mühendisliği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8434" y="1447800"/>
            <a:ext cx="10879666" cy="2119009"/>
          </a:xfrm>
        </p:spPr>
        <p:txBody>
          <a:bodyPr>
            <a:noAutofit/>
          </a:bodyPr>
          <a:lstStyle/>
          <a:p>
            <a:pPr algn="just"/>
            <a:r>
              <a:rPr lang="tr-TR" sz="2400" b="1" dirty="0" smtClean="0"/>
              <a:t>Harita </a:t>
            </a:r>
            <a:r>
              <a:rPr lang="tr-TR" sz="2400" b="1" dirty="0"/>
              <a:t>mühendisliğinin başlıca amacı</a:t>
            </a:r>
            <a:r>
              <a:rPr lang="tr-TR" sz="2400" dirty="0"/>
              <a:t>; yaşadığımız yeryüzünü daha iyi anlamak, planlamak, düzenlemek, izlemek ve yönetmek için modern teknolojiye dayalı çeşitli </a:t>
            </a:r>
            <a:r>
              <a:rPr lang="tr-TR" sz="2400" dirty="0" err="1"/>
              <a:t>mekansal</a:t>
            </a:r>
            <a:r>
              <a:rPr lang="tr-TR" sz="2400" dirty="0"/>
              <a:t> tekniklerin geliştirilmesi ve kullanımı, ülke ihtiyaçlarına (planlama, mülkiyet, savunma vb.), mühendislik projelerine ve topluma yönelik çeşitli haritaların ve </a:t>
            </a:r>
            <a:r>
              <a:rPr lang="tr-TR" sz="2400" dirty="0" err="1"/>
              <a:t>mekansal</a:t>
            </a:r>
            <a:r>
              <a:rPr lang="tr-TR" sz="2400" dirty="0"/>
              <a:t> bilgilerin üretimi ve projelerin yer yüzünde konumun hassas olarak belirlenmesidir.</a:t>
            </a:r>
            <a:endParaRPr lang="en-US" sz="2400" dirty="0"/>
          </a:p>
        </p:txBody>
      </p:sp>
      <p:pic>
        <p:nvPicPr>
          <p:cNvPr id="1032" name="Picture 8" descr="https://encrypted-tbn3.gstatic.com/images?q=tbn:ANd9GcTF_SYwkc8EgNpjpGOZeDB26Ia2DDv3t8SdN_mEvLsTbaMZt4x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91" y="4029035"/>
            <a:ext cx="3311315" cy="22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T0e3WaXYN-9_LZKRrG0IiKWzkYV8ir0Rh-zcPiypVF8MugtLK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82" y="4029035"/>
            <a:ext cx="3311314" cy="22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etin kutusu 11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Unvan 1">
            <a:extLst>
              <a:ext uri="{FF2B5EF4-FFF2-40B4-BE49-F238E27FC236}">
                <a16:creationId xmlns="" xmlns:a16="http://schemas.microsoft.com/office/drawing/2014/main" id="{7344A35C-6256-4AB0-A490-A2647BC65C5A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89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ulut 12"/>
          <p:cNvSpPr/>
          <p:nvPr/>
        </p:nvSpPr>
        <p:spPr>
          <a:xfrm rot="280053">
            <a:off x="2936533" y="2660607"/>
            <a:ext cx="3436655" cy="1808404"/>
          </a:xfrm>
          <a:prstGeom prst="cloud">
            <a:avLst/>
          </a:prstGeom>
          <a:ln>
            <a:solidFill>
              <a:srgbClr val="5994C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https://encrypted-tbn2.gstatic.com/images?q=tbn:ANd9GcRAPI7NsLKuSbdTJtgmgr3x-OyYr8jGzAaSExKQ1rTE1ORRN7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63" y="4628399"/>
            <a:ext cx="18545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136275" y="1253182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/>
              <a:t>Jeodezi</a:t>
            </a:r>
            <a:endParaRPr lang="en-US" sz="2400" b="1" i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592142" y="488330"/>
            <a:ext cx="209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 err="1"/>
              <a:t>Fotogrametri</a:t>
            </a:r>
            <a:endParaRPr lang="en-US" sz="2400" b="1" i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282387" y="1236376"/>
            <a:ext cx="266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/>
              <a:t>Ölçme Tekniği</a:t>
            </a:r>
            <a:endParaRPr lang="en-US" sz="2400" b="1" i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5985427" y="4155454"/>
            <a:ext cx="266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/>
              <a:t>Arazi Yönetimi</a:t>
            </a:r>
            <a:endParaRPr lang="en-US" sz="2400" b="1" i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1739985" y="4329371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i="1" dirty="0" err="1"/>
              <a:t>Kartografya</a:t>
            </a:r>
            <a:endParaRPr lang="en-US" sz="2400" b="1" i="1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153106" y="3162775"/>
            <a:ext cx="2737488" cy="826627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Harita Mühendisliği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Aerial photogrammetry and photograp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21" y="1000600"/>
            <a:ext cx="131937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SkWOGw_pmKRBF7Ecp-N0hDrEYyeT_THEb5jCJuY3sHtsMnCpxo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11" y="1720600"/>
            <a:ext cx="144642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3.gstatic.com/images?q=tbn:ANd9GcR37LyZM4TY5ArmRHLSCtGA32nWpRaASbl_fK_nhzWCw17vM0ZFG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90" y="1720600"/>
            <a:ext cx="209806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wiley.com/legacy/wileychi/gis/images/fig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59" y="4628399"/>
            <a:ext cx="199472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etin kutusu 19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Unvan 1">
            <a:extLst>
              <a:ext uri="{FF2B5EF4-FFF2-40B4-BE49-F238E27FC236}">
                <a16:creationId xmlns="" xmlns:a16="http://schemas.microsoft.com/office/drawing/2014/main" id="{3C2049DF-E4D0-4B2D-A513-85D7B97319F1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3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2" y="742950"/>
            <a:ext cx="3254793" cy="216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4" y="3422261"/>
            <a:ext cx="2880000" cy="2160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27" y="742950"/>
            <a:ext cx="2880000" cy="2160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09" y="742950"/>
            <a:ext cx="2880000" cy="2160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56" y="3422261"/>
            <a:ext cx="2880000" cy="216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50" y="3422261"/>
            <a:ext cx="3240000" cy="2160000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11638002" y="101600"/>
            <a:ext cx="553998" cy="50292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DERSİNE GİRİŞ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Unvan 1">
            <a:extLst>
              <a:ext uri="{FF2B5EF4-FFF2-40B4-BE49-F238E27FC236}">
                <a16:creationId xmlns="" xmlns:a16="http://schemas.microsoft.com/office/drawing/2014/main" id="{7B70A1BD-78B1-4870-B690-E2BBD2040C6E}"/>
              </a:ext>
            </a:extLst>
          </p:cNvPr>
          <p:cNvSpPr txBox="1">
            <a:spLocks/>
          </p:cNvSpPr>
          <p:nvPr/>
        </p:nvSpPr>
        <p:spPr>
          <a:xfrm>
            <a:off x="107950" y="6408368"/>
            <a:ext cx="2370666" cy="381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TOPOGRAFYA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(HRT335</a:t>
            </a:r>
            <a:r>
              <a:rPr lang="tr-TR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3883</TotalTime>
  <Words>1114</Words>
  <Application>Microsoft Office PowerPoint</Application>
  <PresentationFormat>Geniş ekran</PresentationFormat>
  <Paragraphs>240</Paragraphs>
  <Slides>39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inherit</vt:lpstr>
      <vt:lpstr>Tahoma</vt:lpstr>
      <vt:lpstr>Trebuchet MS</vt:lpstr>
      <vt:lpstr>Wingdings</vt:lpstr>
      <vt:lpstr>Wingdings 3</vt:lpstr>
      <vt:lpstr>Office Teması</vt:lpstr>
      <vt:lpstr>Denklem</vt:lpstr>
      <vt:lpstr>TOPOGRAFYA (HRT3350)</vt:lpstr>
      <vt:lpstr>PowerPoint Sunusu</vt:lpstr>
      <vt:lpstr>PowerPoint Sunusu</vt:lpstr>
      <vt:lpstr>PowerPoint Sunusu</vt:lpstr>
      <vt:lpstr>1.BÖLÜM TOPOGRAFYA DERSİNE GİRİŞ VE HARİTA BİLGİSİ</vt:lpstr>
      <vt:lpstr>Harita Mühendisliği</vt:lpstr>
      <vt:lpstr>Harita Mühendisliği</vt:lpstr>
      <vt:lpstr>Harita Mühendisliği</vt:lpstr>
      <vt:lpstr>PowerPoint Sunusu</vt:lpstr>
      <vt:lpstr>Topografya</vt:lpstr>
      <vt:lpstr>Ölçme Bilgisi Uygulama Alanları</vt:lpstr>
      <vt:lpstr>Ölçme Yöntemleri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Ölçek</vt:lpstr>
      <vt:lpstr>Ölçek</vt:lpstr>
      <vt:lpstr>Ölçek</vt:lpstr>
      <vt:lpstr>Ölçek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2. BÖLÜM ÖLÇÜ BİRİMLERİ, HATA KAVRAMI VE HATA TÜRLERİ</vt:lpstr>
    </vt:vector>
  </TitlesOfParts>
  <Company>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Nihat Ersoy</cp:lastModifiedBy>
  <cp:revision>390</cp:revision>
  <dcterms:created xsi:type="dcterms:W3CDTF">2014-09-17T07:05:14Z</dcterms:created>
  <dcterms:modified xsi:type="dcterms:W3CDTF">2022-09-27T10:17:42Z</dcterms:modified>
</cp:coreProperties>
</file>