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1" r:id="rId2"/>
  </p:sldMasterIdLst>
  <p:notesMasterIdLst>
    <p:notesMasterId r:id="rId13"/>
  </p:notesMasterIdLst>
  <p:sldIdLst>
    <p:sldId id="256" r:id="rId3"/>
    <p:sldId id="257" r:id="rId4"/>
    <p:sldId id="452" r:id="rId5"/>
    <p:sldId id="300" r:id="rId6"/>
    <p:sldId id="301" r:id="rId7"/>
    <p:sldId id="302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06E2-5CA6-4555-A941-300CF530D89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1863-BC86-4E1A-A1DD-E93515FFF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8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67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0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75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4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1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66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91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343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66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66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0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39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57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5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82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8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82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52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8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jp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508129"/>
            <a:ext cx="9144000" cy="2387600"/>
          </a:xfrm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tr-TR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(HRT3350)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578947" y="492466"/>
            <a:ext cx="731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Yıldız Teknik Üniversitesi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tr-TR" sz="2000" dirty="0"/>
              <a:t>İnşaat Fakültesi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tr-TR" sz="2000" dirty="0"/>
              <a:t>Harita Mühendisliği Bölümü</a:t>
            </a:r>
            <a:endParaRPr lang="en-US" sz="2000" dirty="0"/>
          </a:p>
        </p:txBody>
      </p:sp>
      <p:pic>
        <p:nvPicPr>
          <p:cNvPr id="1026" name="Picture 2" descr="http://www.hrm.yildiz.edu.tr/images/images/HRMLogo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943" y="381000"/>
            <a:ext cx="1257300" cy="12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25463"/>
            <a:ext cx="1278011" cy="12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7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Hacim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49" y="1074095"/>
            <a:ext cx="1996431" cy="190405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764" y="1074095"/>
            <a:ext cx="6540020" cy="23771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764" y="3771281"/>
            <a:ext cx="4522191" cy="2515219"/>
          </a:xfrm>
          <a:prstGeom prst="rect">
            <a:avLst/>
          </a:prstGeom>
        </p:spPr>
      </p:pic>
      <p:sp>
        <p:nvSpPr>
          <p:cNvPr id="20" name="Unvan 1">
            <a:extLst>
              <a:ext uri="{FF2B5EF4-FFF2-40B4-BE49-F238E27FC236}">
                <a16:creationId xmlns:a16="http://schemas.microsoft.com/office/drawing/2014/main" xmlns="" id="{53633EAB-7F33-42D0-826F-3069AAE2A30F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454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83098"/>
              </p:ext>
            </p:extLst>
          </p:nvPr>
        </p:nvGraphicFramePr>
        <p:xfrm>
          <a:off x="1786535" y="1198985"/>
          <a:ext cx="8483601" cy="952294"/>
        </p:xfrm>
        <a:graphic>
          <a:graphicData uri="http://schemas.openxmlformats.org/drawingml/2006/table">
            <a:tbl>
              <a:tblPr/>
              <a:tblGrid>
                <a:gridCol w="2717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58799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Ders Adı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85005" marR="62773" marT="39233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Kodu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Yerel Kredi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ECTS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Ders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Uygulama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Laboratuvar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4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dirty="0">
                          <a:effectLst/>
                          <a:latin typeface="inherit"/>
                        </a:rPr>
                        <a:t>Topografya</a:t>
                      </a:r>
                      <a:endParaRPr lang="tr-TR" sz="1200" b="0" dirty="0">
                        <a:effectLst/>
                        <a:latin typeface="inherit"/>
                      </a:endParaRP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dirty="0">
                          <a:effectLst/>
                          <a:latin typeface="inherit"/>
                        </a:rPr>
                        <a:t>HRT3350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dirty="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9357"/>
              </p:ext>
            </p:extLst>
          </p:nvPr>
        </p:nvGraphicFramePr>
        <p:xfrm>
          <a:off x="1786534" y="2748046"/>
          <a:ext cx="8483601" cy="125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5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9036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Dersin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Amacı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dersin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amacı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temel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ölçme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teknikleri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büyük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ölçekli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üretiminde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kullanılan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matematiksel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tanımların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verilmesidir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1786533" y="4467397"/>
            <a:ext cx="84836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/>
              <a:t> Dr. Öğr. Üyesi Nihat ERSOY</a:t>
            </a:r>
          </a:p>
          <a:p>
            <a:pPr algn="ctr"/>
            <a:endParaRPr lang="tr-TR"/>
          </a:p>
          <a:p>
            <a:pPr algn="ctr"/>
            <a:r>
              <a:rPr lang="en-US" b="1">
                <a:solidFill>
                  <a:srgbClr val="5994C9"/>
                </a:solidFill>
              </a:rPr>
              <a:t>http://www.</a:t>
            </a:r>
            <a:r>
              <a:rPr lang="tr-TR" b="1">
                <a:solidFill>
                  <a:srgbClr val="5994C9"/>
                </a:solidFill>
              </a:rPr>
              <a:t>avesis</a:t>
            </a:r>
            <a:r>
              <a:rPr lang="en-US" b="1">
                <a:solidFill>
                  <a:srgbClr val="5994C9"/>
                </a:solidFill>
              </a:rPr>
              <a:t>.yildiz.edu.tr/</a:t>
            </a:r>
            <a:r>
              <a:rPr lang="tr-TR" b="1">
                <a:solidFill>
                  <a:srgbClr val="5994C9"/>
                </a:solidFill>
              </a:rPr>
              <a:t>ersoy</a:t>
            </a:r>
          </a:p>
          <a:p>
            <a:pPr algn="ctr"/>
            <a:r>
              <a:rPr lang="tr-TR" b="1">
                <a:solidFill>
                  <a:srgbClr val="5994C9"/>
                </a:solidFill>
              </a:rPr>
              <a:t>ersoy@yildiz.edu.tr </a:t>
            </a:r>
            <a:endParaRPr lang="en-US" b="1" dirty="0">
              <a:solidFill>
                <a:srgbClr val="5994C9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DERSİN AMACI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07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797666" y="2519485"/>
            <a:ext cx="8596668" cy="19812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8.BÖLÜM</a:t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4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1365866" y="29814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 Değerleri ile Alan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00050" y="1092964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Üçgenin Alanı</a:t>
            </a: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6" y="1758950"/>
            <a:ext cx="234901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Nesne 1"/>
          <p:cNvGraphicFramePr>
            <a:graphicFrameLocks noChangeAspect="1"/>
          </p:cNvGraphicFramePr>
          <p:nvPr/>
        </p:nvGraphicFramePr>
        <p:xfrm>
          <a:off x="5999145" y="3213100"/>
          <a:ext cx="2484639" cy="374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6" name="Denklem" r:id="rId4" imgW="1701800" imgH="254000" progId="Equation.3">
                  <p:embed/>
                </p:oleObj>
              </mc:Choice>
              <mc:Fallback>
                <p:oleObj name="Denklem" r:id="rId4" imgW="1701800" imgH="254000" progId="Equation.3">
                  <p:embed/>
                  <p:pic>
                    <p:nvPicPr>
                      <p:cNvPr id="2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45" y="3213100"/>
                        <a:ext cx="2484639" cy="374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Nesne 2"/>
          <p:cNvGraphicFramePr>
            <a:graphicFrameLocks noChangeAspect="1"/>
          </p:cNvGraphicFramePr>
          <p:nvPr/>
        </p:nvGraphicFramePr>
        <p:xfrm>
          <a:off x="3638081" y="3663238"/>
          <a:ext cx="1359369" cy="5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7" name="Denklem" r:id="rId6" imgW="888614" imgH="380835" progId="Equation.3">
                  <p:embed/>
                </p:oleObj>
              </mc:Choice>
              <mc:Fallback>
                <p:oleObj name="Denklem" r:id="rId6" imgW="888614" imgH="380835" progId="Equation.3">
                  <p:embed/>
                  <p:pic>
                    <p:nvPicPr>
                      <p:cNvPr id="3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081" y="3663238"/>
                        <a:ext cx="1359369" cy="58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3473215" y="4377737"/>
          <a:ext cx="1689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8" name="Denklem" r:id="rId8" imgW="1270000" imgH="419100" progId="Equation.3">
                  <p:embed/>
                </p:oleObj>
              </mc:Choice>
              <mc:Fallback>
                <p:oleObj name="Denklem" r:id="rId8" imgW="1270000" imgH="419100" progId="Equation.3">
                  <p:embed/>
                  <p:pic>
                    <p:nvPicPr>
                      <p:cNvPr id="4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215" y="4377737"/>
                        <a:ext cx="1689100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/>
        </p:nvGraphicFramePr>
        <p:xfrm>
          <a:off x="3638081" y="5279362"/>
          <a:ext cx="850900" cy="56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9" name="Denklem" r:id="rId10" imgW="571252" imgH="380835" progId="Equation.3">
                  <p:embed/>
                </p:oleObj>
              </mc:Choice>
              <mc:Fallback>
                <p:oleObj name="Denklem" r:id="rId10" imgW="571252" imgH="380835" progId="Equation.3">
                  <p:embed/>
                  <p:pic>
                    <p:nvPicPr>
                      <p:cNvPr id="5" name="Nesn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081" y="5279362"/>
                        <a:ext cx="850900" cy="567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5916" y="3202671"/>
            <a:ext cx="51682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Üç kenara göre	 :    </a:t>
            </a:r>
            <a:r>
              <a:rPr lang="tr-TR" altLang="tr-T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 = (</a:t>
            </a:r>
            <a:r>
              <a:rPr lang="tr-TR" altLang="tr-TR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a+b+c</a:t>
            </a:r>
            <a:r>
              <a:rPr lang="tr-TR" altLang="tr-T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/ 2   olmak üzere,   </a:t>
            </a:r>
            <a:endParaRPr lang="tr-TR" altLang="tr-T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9914" y="3806437"/>
            <a:ext cx="4356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İki  kenar ve bir açıya göre</a:t>
            </a:r>
            <a:r>
              <a:rPr lang="tr-TR" altLang="tr-TR" b="1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tr-TR" altLang="tr-T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endParaRPr lang="tr-TR" altLang="tr-T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9914" y="4472471"/>
            <a:ext cx="3594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Bir kenar ve iki açıya göre:   </a:t>
            </a:r>
            <a:endParaRPr lang="tr-TR" altLang="tr-T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19914" y="5337778"/>
            <a:ext cx="307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Bir kenar ve yüksekliğe göre:   </a:t>
            </a:r>
            <a:endParaRPr lang="tr-TR" altLang="tr-T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Unvan 1">
            <a:extLst>
              <a:ext uri="{FF2B5EF4-FFF2-40B4-BE49-F238E27FC236}">
                <a16:creationId xmlns:a16="http://schemas.microsoft.com/office/drawing/2014/main" xmlns="" id="{CED43968-7413-4231-9E6C-6078B88C2F15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122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1257366" y="284407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 Değerleri ile Alan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00050" y="1092964"/>
            <a:ext cx="18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Karenin Alanı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9116" y="1926431"/>
            <a:ext cx="884237" cy="8969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982484" y="1545431"/>
            <a:ext cx="317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1905000" y="2190233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= a</a:t>
            </a:r>
            <a:r>
              <a:rPr lang="tr-TR" i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tr-TR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385166" y="1913730"/>
            <a:ext cx="1478934" cy="9096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3965883" y="1545431"/>
            <a:ext cx="317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5036217" y="2191265"/>
            <a:ext cx="317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780734" y="2190233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= a b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3239166" y="1092964"/>
            <a:ext cx="254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Dikdörtgenin Alanı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395109" y="3452421"/>
            <a:ext cx="18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Yamuğun Alanı</a:t>
            </a:r>
          </a:p>
        </p:txBody>
      </p:sp>
      <p:pic>
        <p:nvPicPr>
          <p:cNvPr id="22" name="Resim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44684"/>
            <a:ext cx="2263332" cy="1339850"/>
          </a:xfrm>
          <a:prstGeom prst="rect">
            <a:avLst/>
          </a:prstGeom>
        </p:spPr>
      </p:pic>
      <p:graphicFrame>
        <p:nvGraphicFramePr>
          <p:cNvPr id="26" name="Nesne 25"/>
          <p:cNvGraphicFramePr>
            <a:graphicFrameLocks noChangeAspect="1"/>
          </p:cNvGraphicFramePr>
          <p:nvPr/>
        </p:nvGraphicFramePr>
        <p:xfrm>
          <a:off x="661682" y="5526771"/>
          <a:ext cx="1081535" cy="56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2" name="Denklem" r:id="rId4" imgW="723586" imgH="380835" progId="Equation.3">
                  <p:embed/>
                </p:oleObj>
              </mc:Choice>
              <mc:Fallback>
                <p:oleObj name="Denklem" r:id="rId4" imgW="723586" imgH="380835" progId="Equation.3">
                  <p:embed/>
                  <p:pic>
                    <p:nvPicPr>
                      <p:cNvPr id="26" name="Nesn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82" y="5526771"/>
                        <a:ext cx="1081535" cy="569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Resim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081" y="4170082"/>
            <a:ext cx="2167053" cy="1089054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2920999" y="3538142"/>
            <a:ext cx="248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Paralel Kenarın Alanı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3494439" y="5644275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= a h</a:t>
            </a:r>
            <a:r>
              <a:rPr lang="tr-TR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6147600" y="3538142"/>
            <a:ext cx="283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Eşkenar Dörtgenin Alanı</a:t>
            </a: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453" y="4050740"/>
            <a:ext cx="2071536" cy="120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3730" name="Nesne 73729"/>
          <p:cNvGraphicFramePr>
            <a:graphicFrameLocks noChangeAspect="1"/>
          </p:cNvGraphicFramePr>
          <p:nvPr/>
        </p:nvGraphicFramePr>
        <p:xfrm>
          <a:off x="7142322" y="5559640"/>
          <a:ext cx="885180" cy="59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3" name="Denklem" r:id="rId8" imgW="571252" imgH="380835" progId="Equation.3">
                  <p:embed/>
                </p:oleObj>
              </mc:Choice>
              <mc:Fallback>
                <p:oleObj name="Denklem" r:id="rId8" imgW="571252" imgH="380835" progId="Equation.3">
                  <p:embed/>
                  <p:pic>
                    <p:nvPicPr>
                      <p:cNvPr id="73730" name="Nesne 737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322" y="5559640"/>
                        <a:ext cx="885180" cy="59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Unvan 1">
            <a:extLst>
              <a:ext uri="{FF2B5EF4-FFF2-40B4-BE49-F238E27FC236}">
                <a16:creationId xmlns:a16="http://schemas.microsoft.com/office/drawing/2014/main" xmlns="" id="{5D48841A-D9F4-4208-9C29-F4F56B0E6EC0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955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Koordinat Değerleri ile Alan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00050" y="1092964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Gauss Alan Formülü</a:t>
            </a:r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" y="1897061"/>
            <a:ext cx="4315232" cy="313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Nesne 2"/>
          <p:cNvGraphicFramePr>
            <a:graphicFrameLocks noChangeAspect="1"/>
          </p:cNvGraphicFramePr>
          <p:nvPr/>
        </p:nvGraphicFramePr>
        <p:xfrm>
          <a:off x="5210085" y="2790824"/>
          <a:ext cx="3504539" cy="9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2" name="Denklem" r:id="rId4" imgW="1447172" imgH="406224" progId="Equation.3">
                  <p:embed/>
                </p:oleObj>
              </mc:Choice>
              <mc:Fallback>
                <p:oleObj name="Denklem" r:id="rId4" imgW="1447172" imgH="406224" progId="Equation.3">
                  <p:embed/>
                  <p:pic>
                    <p:nvPicPr>
                      <p:cNvPr id="3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085" y="2790824"/>
                        <a:ext cx="3504539" cy="991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27434" y="5383409"/>
            <a:ext cx="7183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2F = x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+ x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 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+ x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 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+ x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 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-y</a:t>
            </a:r>
            <a:r>
              <a:rPr lang="tr-TR" altLang="tr-TR" sz="2800" baseline="-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tr-TR" altLang="tr-TR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tr-TR" altLang="tr-TR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Unvan 1">
            <a:extLst>
              <a:ext uri="{FF2B5EF4-FFF2-40B4-BE49-F238E27FC236}">
                <a16:creationId xmlns:a16="http://schemas.microsoft.com/office/drawing/2014/main" xmlns="" id="{C767345E-66E3-4460-9543-D338B37678DE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93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Koordinat Değerleri ile Alan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00049" y="1092964"/>
            <a:ext cx="397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Gauss Alan Formülü - Örnek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18" y="1627215"/>
            <a:ext cx="6427833" cy="215525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396818" y="3947393"/>
            <a:ext cx="714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</a:rPr>
              <a:t>2F = x1 (y2-y5) + x2 (y3-y1) + x3 (y4-y2) + x4 (y5-y3) + x5 (y1-y4)</a:t>
            </a:r>
            <a:endParaRPr lang="tr-TR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00050" y="4481644"/>
            <a:ext cx="8985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</a:rPr>
              <a:t>2F = 3695.43 (1315.30-1326.91) + 3724.27(1361.72-1285.14) + 3735.21(1376.89-  1315.30)+ 	3673.46(1326.91 - 1361.72) + 3651.95(1285.14 - 1376.89)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968748" y="5292894"/>
            <a:ext cx="1822015" cy="37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</a:rPr>
              <a:t>2F = 9412.6831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786431" y="5292894"/>
            <a:ext cx="162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</a:rPr>
              <a:t>F = 4706.34 m2</a:t>
            </a:r>
          </a:p>
        </p:txBody>
      </p:sp>
      <p:sp>
        <p:nvSpPr>
          <p:cNvPr id="21" name="Unvan 1">
            <a:extLst>
              <a:ext uri="{FF2B5EF4-FFF2-40B4-BE49-F238E27FC236}">
                <a16:creationId xmlns:a16="http://schemas.microsoft.com/office/drawing/2014/main" xmlns="" id="{6834A5BA-EDBE-4E7C-AFA0-4648BE950B3B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42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Koordinat Değerleri ile Alan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00050" y="1092964"/>
            <a:ext cx="401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Gauss Alan Formülü - Örnek</a:t>
            </a:r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83"/>
          <a:stretch/>
        </p:blipFill>
        <p:spPr bwMode="auto">
          <a:xfrm>
            <a:off x="2044219" y="2391686"/>
            <a:ext cx="4906871" cy="27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V="1">
            <a:off x="2263906" y="3789375"/>
            <a:ext cx="5434149" cy="16313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 flipV="1">
            <a:off x="2263906" y="2391686"/>
            <a:ext cx="0" cy="156082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2077865" y="1956402"/>
            <a:ext cx="32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7861733" y="3559739"/>
            <a:ext cx="32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21" name="Unvan 1">
            <a:extLst>
              <a:ext uri="{FF2B5EF4-FFF2-40B4-BE49-F238E27FC236}">
                <a16:creationId xmlns:a16="http://schemas.microsoft.com/office/drawing/2014/main" xmlns="" id="{C810CC10-347B-4AC5-9C83-8F2B92EC7F7D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33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Hacim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77"/>
          <a:stretch/>
        </p:blipFill>
        <p:spPr bwMode="auto">
          <a:xfrm>
            <a:off x="699116" y="2245007"/>
            <a:ext cx="5561641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9116" y="928045"/>
            <a:ext cx="8964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>
                <a:solidFill>
                  <a:srgbClr val="0000FF"/>
                </a:solidFill>
              </a:rPr>
              <a:t>ÖRNEK:</a:t>
            </a:r>
          </a:p>
          <a:p>
            <a:pPr algn="just" eaLnBrk="1" hangingPunct="1"/>
            <a:r>
              <a:rPr lang="tr-TR" altLang="tr-TR" sz="2000" dirty="0">
                <a:solidFill>
                  <a:prstClr val="black"/>
                </a:solidFill>
              </a:rPr>
              <a:t>Şekildeki alan, 95.000 m yüksekliğine kadar kazılacaktır. Verilenler, P noktasının yüksekliği ve mira okumaları olduğuna göre kazı miktarını bulunuz.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2" r="618"/>
          <a:stretch/>
        </p:blipFill>
        <p:spPr bwMode="auto">
          <a:xfrm>
            <a:off x="6260757" y="2245007"/>
            <a:ext cx="227776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10AC25AF-68C5-4E53-868E-D620770A3E6D}"/>
              </a:ext>
            </a:extLst>
          </p:cNvPr>
          <p:cNvSpPr txBox="1"/>
          <p:nvPr/>
        </p:nvSpPr>
        <p:spPr>
          <a:xfrm>
            <a:off x="11638002" y="101600"/>
            <a:ext cx="553998" cy="57531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VE HACİM HESAPLARI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Unvan 1">
            <a:extLst>
              <a:ext uri="{FF2B5EF4-FFF2-40B4-BE49-F238E27FC236}">
                <a16:creationId xmlns:a16="http://schemas.microsoft.com/office/drawing/2014/main" xmlns="" id="{6F8C726C-03C6-4772-869C-E0D77F4DDB8E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044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</TotalTime>
  <Words>314</Words>
  <Application>Microsoft Office PowerPoint</Application>
  <PresentationFormat>Geniş ekran</PresentationFormat>
  <Paragraphs>73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Times New Roman</vt:lpstr>
      <vt:lpstr>Wingdings 2</vt:lpstr>
      <vt:lpstr>Office Teması</vt:lpstr>
      <vt:lpstr>HDOfficeLightV0</vt:lpstr>
      <vt:lpstr>Denklem</vt:lpstr>
      <vt:lpstr>TOPOGRAFYA (HRT3350)</vt:lpstr>
      <vt:lpstr>PowerPoint Sunusu</vt:lpstr>
      <vt:lpstr>8.BÖLÜM ALAN VE HACİM HESAPLARI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Nihat Ersoy</cp:lastModifiedBy>
  <cp:revision>479</cp:revision>
  <dcterms:created xsi:type="dcterms:W3CDTF">2014-09-17T07:05:14Z</dcterms:created>
  <dcterms:modified xsi:type="dcterms:W3CDTF">2022-09-27T10:21:08Z</dcterms:modified>
</cp:coreProperties>
</file>