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  <p:sldMasterId id="2147483791" r:id="rId2"/>
  </p:sldMasterIdLst>
  <p:notesMasterIdLst>
    <p:notesMasterId r:id="rId26"/>
  </p:notesMasterIdLst>
  <p:sldIdLst>
    <p:sldId id="256" r:id="rId3"/>
    <p:sldId id="257" r:id="rId4"/>
    <p:sldId id="415" r:id="rId5"/>
    <p:sldId id="416" r:id="rId6"/>
    <p:sldId id="421" r:id="rId7"/>
    <p:sldId id="420" r:id="rId8"/>
    <p:sldId id="419" r:id="rId9"/>
    <p:sldId id="418" r:id="rId10"/>
    <p:sldId id="417" r:id="rId11"/>
    <p:sldId id="422" r:id="rId12"/>
    <p:sldId id="423" r:id="rId13"/>
    <p:sldId id="424" r:id="rId14"/>
    <p:sldId id="425" r:id="rId15"/>
    <p:sldId id="426" r:id="rId16"/>
    <p:sldId id="427" r:id="rId17"/>
    <p:sldId id="428" r:id="rId18"/>
    <p:sldId id="429" r:id="rId19"/>
    <p:sldId id="430" r:id="rId20"/>
    <p:sldId id="431" r:id="rId21"/>
    <p:sldId id="432" r:id="rId22"/>
    <p:sldId id="433" r:id="rId23"/>
    <p:sldId id="434" r:id="rId24"/>
    <p:sldId id="437" r:id="rId2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94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D25516-DE8A-4890-8E21-014DA3BDB7B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ACFD5A-8798-4699-B46D-1DF1E37DB023}">
      <dgm:prSet phldrT="[Metin]"/>
      <dgm:spPr/>
      <dgm:t>
        <a:bodyPr/>
        <a:lstStyle/>
        <a:p>
          <a:r>
            <a:rPr lang="tr-TR" dirty="0"/>
            <a:t>AÇIK POLİGON</a:t>
          </a:r>
          <a:endParaRPr lang="en-US" dirty="0"/>
        </a:p>
      </dgm:t>
    </dgm:pt>
    <dgm:pt modelId="{5499FC44-9C46-497F-AF19-313C4AE9CD81}" type="parTrans" cxnId="{0BF847BC-FECE-46F0-A62F-4528A3635552}">
      <dgm:prSet/>
      <dgm:spPr/>
      <dgm:t>
        <a:bodyPr/>
        <a:lstStyle/>
        <a:p>
          <a:endParaRPr lang="en-US"/>
        </a:p>
      </dgm:t>
    </dgm:pt>
    <dgm:pt modelId="{AF70567B-8902-4817-97F0-CC68CBD005FC}" type="sibTrans" cxnId="{0BF847BC-FECE-46F0-A62F-4528A3635552}">
      <dgm:prSet/>
      <dgm:spPr/>
      <dgm:t>
        <a:bodyPr/>
        <a:lstStyle/>
        <a:p>
          <a:endParaRPr lang="en-US"/>
        </a:p>
      </dgm:t>
    </dgm:pt>
    <dgm:pt modelId="{B9A7690F-2426-4688-A8F2-DD1AD05A70E9}">
      <dgm:prSet phldrT="[Metin]"/>
      <dgm:spPr/>
      <dgm:t>
        <a:bodyPr/>
        <a:lstStyle/>
        <a:p>
          <a:r>
            <a:rPr lang="tr-TR" dirty="0"/>
            <a:t>DAYALI POLİGON</a:t>
          </a:r>
          <a:endParaRPr lang="en-US" dirty="0"/>
        </a:p>
      </dgm:t>
    </dgm:pt>
    <dgm:pt modelId="{7D3C25AD-DB58-4FBD-9C97-F1D111341134}" type="parTrans" cxnId="{1C8D6EEF-FA27-4FF0-BCF3-5F0F85B513EA}">
      <dgm:prSet/>
      <dgm:spPr/>
      <dgm:t>
        <a:bodyPr/>
        <a:lstStyle/>
        <a:p>
          <a:endParaRPr lang="en-US"/>
        </a:p>
      </dgm:t>
    </dgm:pt>
    <dgm:pt modelId="{0EA5DE30-F712-45F3-9846-A29E63E06726}" type="sibTrans" cxnId="{1C8D6EEF-FA27-4FF0-BCF3-5F0F85B513EA}">
      <dgm:prSet/>
      <dgm:spPr/>
      <dgm:t>
        <a:bodyPr/>
        <a:lstStyle/>
        <a:p>
          <a:endParaRPr lang="en-US"/>
        </a:p>
      </dgm:t>
    </dgm:pt>
    <dgm:pt modelId="{484EE711-0470-4EFA-840C-B3FE3AD2877E}">
      <dgm:prSet phldrT="[Metin]"/>
      <dgm:spPr/>
      <dgm:t>
        <a:bodyPr/>
        <a:lstStyle/>
        <a:p>
          <a:r>
            <a:rPr lang="tr-TR" dirty="0"/>
            <a:t>KAPALI POLİGON</a:t>
          </a:r>
          <a:endParaRPr lang="en-US" dirty="0"/>
        </a:p>
      </dgm:t>
    </dgm:pt>
    <dgm:pt modelId="{A7669413-1EE3-4901-923A-AEBFE011851D}" type="parTrans" cxnId="{A1A2A855-F2D1-4336-8F7A-5A4AFCE988F0}">
      <dgm:prSet/>
      <dgm:spPr/>
      <dgm:t>
        <a:bodyPr/>
        <a:lstStyle/>
        <a:p>
          <a:endParaRPr lang="en-US"/>
        </a:p>
      </dgm:t>
    </dgm:pt>
    <dgm:pt modelId="{DB237C38-9E72-4F42-BD41-9FB00B324125}" type="sibTrans" cxnId="{A1A2A855-F2D1-4336-8F7A-5A4AFCE988F0}">
      <dgm:prSet/>
      <dgm:spPr/>
      <dgm:t>
        <a:bodyPr/>
        <a:lstStyle/>
        <a:p>
          <a:endParaRPr lang="en-US"/>
        </a:p>
      </dgm:t>
    </dgm:pt>
    <dgm:pt modelId="{9BA038CF-D379-4A71-9404-D500A04B3CCB}" type="pres">
      <dgm:prSet presAssocID="{74D25516-DE8A-4890-8E21-014DA3BDB7B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BEDEE2D8-27CA-4E61-ACB3-98E4F3E0F332}" type="pres">
      <dgm:prSet presAssocID="{74D25516-DE8A-4890-8E21-014DA3BDB7BA}" presName="Name1" presStyleCnt="0"/>
      <dgm:spPr/>
    </dgm:pt>
    <dgm:pt modelId="{16589902-6634-4250-B749-01ABD63FD14F}" type="pres">
      <dgm:prSet presAssocID="{74D25516-DE8A-4890-8E21-014DA3BDB7BA}" presName="cycle" presStyleCnt="0"/>
      <dgm:spPr/>
    </dgm:pt>
    <dgm:pt modelId="{90BA797E-9FEF-48E1-B4CD-67AF2AE5090D}" type="pres">
      <dgm:prSet presAssocID="{74D25516-DE8A-4890-8E21-014DA3BDB7BA}" presName="srcNode" presStyleLbl="node1" presStyleIdx="0" presStyleCnt="3"/>
      <dgm:spPr/>
    </dgm:pt>
    <dgm:pt modelId="{87669316-CC78-4AE7-A52A-6E4E5B937889}" type="pres">
      <dgm:prSet presAssocID="{74D25516-DE8A-4890-8E21-014DA3BDB7BA}" presName="conn" presStyleLbl="parChTrans1D2" presStyleIdx="0" presStyleCnt="1"/>
      <dgm:spPr/>
      <dgm:t>
        <a:bodyPr/>
        <a:lstStyle/>
        <a:p>
          <a:endParaRPr lang="tr-TR"/>
        </a:p>
      </dgm:t>
    </dgm:pt>
    <dgm:pt modelId="{EF925547-22E2-46CC-A6D3-753C72BAA801}" type="pres">
      <dgm:prSet presAssocID="{74D25516-DE8A-4890-8E21-014DA3BDB7BA}" presName="extraNode" presStyleLbl="node1" presStyleIdx="0" presStyleCnt="3"/>
      <dgm:spPr/>
    </dgm:pt>
    <dgm:pt modelId="{A8AC4A38-CF68-4560-933A-C9D674E157C6}" type="pres">
      <dgm:prSet presAssocID="{74D25516-DE8A-4890-8E21-014DA3BDB7BA}" presName="dstNode" presStyleLbl="node1" presStyleIdx="0" presStyleCnt="3"/>
      <dgm:spPr/>
    </dgm:pt>
    <dgm:pt modelId="{390D9950-56A4-49EC-AE6A-6EDF1A33A7A0}" type="pres">
      <dgm:prSet presAssocID="{77ACFD5A-8798-4699-B46D-1DF1E37DB023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37DCB7C-C871-4AB5-A64D-74941051485F}" type="pres">
      <dgm:prSet presAssocID="{77ACFD5A-8798-4699-B46D-1DF1E37DB023}" presName="accent_1" presStyleCnt="0"/>
      <dgm:spPr/>
    </dgm:pt>
    <dgm:pt modelId="{F91BE779-760C-4962-A243-17F43730BAD7}" type="pres">
      <dgm:prSet presAssocID="{77ACFD5A-8798-4699-B46D-1DF1E37DB023}" presName="accentRepeatNode" presStyleLbl="solidFgAcc1" presStyleIdx="0" presStyleCnt="3"/>
      <dgm:spPr/>
    </dgm:pt>
    <dgm:pt modelId="{A710D930-5B42-4E74-A1B2-CE43D85F2C7C}" type="pres">
      <dgm:prSet presAssocID="{B9A7690F-2426-4688-A8F2-DD1AD05A70E9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A359F61-EB4B-44A1-8674-53A62469B188}" type="pres">
      <dgm:prSet presAssocID="{B9A7690F-2426-4688-A8F2-DD1AD05A70E9}" presName="accent_2" presStyleCnt="0"/>
      <dgm:spPr/>
    </dgm:pt>
    <dgm:pt modelId="{91656DA5-B15C-4901-8D51-C1165661B68B}" type="pres">
      <dgm:prSet presAssocID="{B9A7690F-2426-4688-A8F2-DD1AD05A70E9}" presName="accentRepeatNode" presStyleLbl="solidFgAcc1" presStyleIdx="1" presStyleCnt="3"/>
      <dgm:spPr/>
    </dgm:pt>
    <dgm:pt modelId="{021DF177-6170-4C75-A8C5-CE70CF21CA04}" type="pres">
      <dgm:prSet presAssocID="{484EE711-0470-4EFA-840C-B3FE3AD2877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32BF883-0795-45A3-A048-C936E0366F24}" type="pres">
      <dgm:prSet presAssocID="{484EE711-0470-4EFA-840C-B3FE3AD2877E}" presName="accent_3" presStyleCnt="0"/>
      <dgm:spPr/>
    </dgm:pt>
    <dgm:pt modelId="{81AD7EB9-826E-4CDA-B4F5-04B7F5470C22}" type="pres">
      <dgm:prSet presAssocID="{484EE711-0470-4EFA-840C-B3FE3AD2877E}" presName="accentRepeatNode" presStyleLbl="solidFgAcc1" presStyleIdx="2" presStyleCnt="3"/>
      <dgm:spPr/>
    </dgm:pt>
  </dgm:ptLst>
  <dgm:cxnLst>
    <dgm:cxn modelId="{FC78DFB1-E8A4-4A4F-923B-6DC679CB5328}" type="presOf" srcId="{B9A7690F-2426-4688-A8F2-DD1AD05A70E9}" destId="{A710D930-5B42-4E74-A1B2-CE43D85F2C7C}" srcOrd="0" destOrd="0" presId="urn:microsoft.com/office/officeart/2008/layout/VerticalCurvedList"/>
    <dgm:cxn modelId="{5759A13E-C83E-4E91-9500-9F670F474E6F}" type="presOf" srcId="{484EE711-0470-4EFA-840C-B3FE3AD2877E}" destId="{021DF177-6170-4C75-A8C5-CE70CF21CA04}" srcOrd="0" destOrd="0" presId="urn:microsoft.com/office/officeart/2008/layout/VerticalCurvedList"/>
    <dgm:cxn modelId="{0BF847BC-FECE-46F0-A62F-4528A3635552}" srcId="{74D25516-DE8A-4890-8E21-014DA3BDB7BA}" destId="{77ACFD5A-8798-4699-B46D-1DF1E37DB023}" srcOrd="0" destOrd="0" parTransId="{5499FC44-9C46-497F-AF19-313C4AE9CD81}" sibTransId="{AF70567B-8902-4817-97F0-CC68CBD005FC}"/>
    <dgm:cxn modelId="{A1A2A855-F2D1-4336-8F7A-5A4AFCE988F0}" srcId="{74D25516-DE8A-4890-8E21-014DA3BDB7BA}" destId="{484EE711-0470-4EFA-840C-B3FE3AD2877E}" srcOrd="2" destOrd="0" parTransId="{A7669413-1EE3-4901-923A-AEBFE011851D}" sibTransId="{DB237C38-9E72-4F42-BD41-9FB00B324125}"/>
    <dgm:cxn modelId="{1C8D6EEF-FA27-4FF0-BCF3-5F0F85B513EA}" srcId="{74D25516-DE8A-4890-8E21-014DA3BDB7BA}" destId="{B9A7690F-2426-4688-A8F2-DD1AD05A70E9}" srcOrd="1" destOrd="0" parTransId="{7D3C25AD-DB58-4FBD-9C97-F1D111341134}" sibTransId="{0EA5DE30-F712-45F3-9846-A29E63E06726}"/>
    <dgm:cxn modelId="{CFDCFCC1-F25A-4239-BCBE-D5371076A5C8}" type="presOf" srcId="{77ACFD5A-8798-4699-B46D-1DF1E37DB023}" destId="{390D9950-56A4-49EC-AE6A-6EDF1A33A7A0}" srcOrd="0" destOrd="0" presId="urn:microsoft.com/office/officeart/2008/layout/VerticalCurvedList"/>
    <dgm:cxn modelId="{FCC1E4E7-2752-4CCC-BD48-367605447731}" type="presOf" srcId="{AF70567B-8902-4817-97F0-CC68CBD005FC}" destId="{87669316-CC78-4AE7-A52A-6E4E5B937889}" srcOrd="0" destOrd="0" presId="urn:microsoft.com/office/officeart/2008/layout/VerticalCurvedList"/>
    <dgm:cxn modelId="{0112B9D8-1178-4537-9A9F-2C56881ECCAF}" type="presOf" srcId="{74D25516-DE8A-4890-8E21-014DA3BDB7BA}" destId="{9BA038CF-D379-4A71-9404-D500A04B3CCB}" srcOrd="0" destOrd="0" presId="urn:microsoft.com/office/officeart/2008/layout/VerticalCurvedList"/>
    <dgm:cxn modelId="{51A304F6-DB43-4CDF-8703-BA0802A33CA2}" type="presParOf" srcId="{9BA038CF-D379-4A71-9404-D500A04B3CCB}" destId="{BEDEE2D8-27CA-4E61-ACB3-98E4F3E0F332}" srcOrd="0" destOrd="0" presId="urn:microsoft.com/office/officeart/2008/layout/VerticalCurvedList"/>
    <dgm:cxn modelId="{841AA358-A49D-4806-98FF-58180F97716E}" type="presParOf" srcId="{BEDEE2D8-27CA-4E61-ACB3-98E4F3E0F332}" destId="{16589902-6634-4250-B749-01ABD63FD14F}" srcOrd="0" destOrd="0" presId="urn:microsoft.com/office/officeart/2008/layout/VerticalCurvedList"/>
    <dgm:cxn modelId="{CE770F2C-955D-498C-AF69-458A432366B4}" type="presParOf" srcId="{16589902-6634-4250-B749-01ABD63FD14F}" destId="{90BA797E-9FEF-48E1-B4CD-67AF2AE5090D}" srcOrd="0" destOrd="0" presId="urn:microsoft.com/office/officeart/2008/layout/VerticalCurvedList"/>
    <dgm:cxn modelId="{62E7FD52-B4C8-4CDC-8D7B-88935FCBDE38}" type="presParOf" srcId="{16589902-6634-4250-B749-01ABD63FD14F}" destId="{87669316-CC78-4AE7-A52A-6E4E5B937889}" srcOrd="1" destOrd="0" presId="urn:microsoft.com/office/officeart/2008/layout/VerticalCurvedList"/>
    <dgm:cxn modelId="{DA7A67D7-4424-4C54-B0B8-C64458161056}" type="presParOf" srcId="{16589902-6634-4250-B749-01ABD63FD14F}" destId="{EF925547-22E2-46CC-A6D3-753C72BAA801}" srcOrd="2" destOrd="0" presId="urn:microsoft.com/office/officeart/2008/layout/VerticalCurvedList"/>
    <dgm:cxn modelId="{624568FF-86D6-480C-9B94-B0EF6E6911C8}" type="presParOf" srcId="{16589902-6634-4250-B749-01ABD63FD14F}" destId="{A8AC4A38-CF68-4560-933A-C9D674E157C6}" srcOrd="3" destOrd="0" presId="urn:microsoft.com/office/officeart/2008/layout/VerticalCurvedList"/>
    <dgm:cxn modelId="{5A8C1BAF-7C4D-4A70-993C-CD830BEE5102}" type="presParOf" srcId="{BEDEE2D8-27CA-4E61-ACB3-98E4F3E0F332}" destId="{390D9950-56A4-49EC-AE6A-6EDF1A33A7A0}" srcOrd="1" destOrd="0" presId="urn:microsoft.com/office/officeart/2008/layout/VerticalCurvedList"/>
    <dgm:cxn modelId="{DC4AD7AD-9D8F-4264-977E-710A30F1B315}" type="presParOf" srcId="{BEDEE2D8-27CA-4E61-ACB3-98E4F3E0F332}" destId="{937DCB7C-C871-4AB5-A64D-74941051485F}" srcOrd="2" destOrd="0" presId="urn:microsoft.com/office/officeart/2008/layout/VerticalCurvedList"/>
    <dgm:cxn modelId="{C62B5ABA-05B8-4581-915D-E5BAE1AF23B7}" type="presParOf" srcId="{937DCB7C-C871-4AB5-A64D-74941051485F}" destId="{F91BE779-760C-4962-A243-17F43730BAD7}" srcOrd="0" destOrd="0" presId="urn:microsoft.com/office/officeart/2008/layout/VerticalCurvedList"/>
    <dgm:cxn modelId="{F539BA22-135A-4C2F-9484-C8F0AD1E29C7}" type="presParOf" srcId="{BEDEE2D8-27CA-4E61-ACB3-98E4F3E0F332}" destId="{A710D930-5B42-4E74-A1B2-CE43D85F2C7C}" srcOrd="3" destOrd="0" presId="urn:microsoft.com/office/officeart/2008/layout/VerticalCurvedList"/>
    <dgm:cxn modelId="{D696DE76-5FE8-4165-AD62-291328F42307}" type="presParOf" srcId="{BEDEE2D8-27CA-4E61-ACB3-98E4F3E0F332}" destId="{DA359F61-EB4B-44A1-8674-53A62469B188}" srcOrd="4" destOrd="0" presId="urn:microsoft.com/office/officeart/2008/layout/VerticalCurvedList"/>
    <dgm:cxn modelId="{F0082979-CC1A-4B84-B796-98ADE89A2323}" type="presParOf" srcId="{DA359F61-EB4B-44A1-8674-53A62469B188}" destId="{91656DA5-B15C-4901-8D51-C1165661B68B}" srcOrd="0" destOrd="0" presId="urn:microsoft.com/office/officeart/2008/layout/VerticalCurvedList"/>
    <dgm:cxn modelId="{5361B466-6058-4CD2-8F3A-737B299E4638}" type="presParOf" srcId="{BEDEE2D8-27CA-4E61-ACB3-98E4F3E0F332}" destId="{021DF177-6170-4C75-A8C5-CE70CF21CA04}" srcOrd="5" destOrd="0" presId="urn:microsoft.com/office/officeart/2008/layout/VerticalCurvedList"/>
    <dgm:cxn modelId="{13A72BF4-C6D6-40E0-B8A3-9B3636710726}" type="presParOf" srcId="{BEDEE2D8-27CA-4E61-ACB3-98E4F3E0F332}" destId="{932BF883-0795-45A3-A048-C936E0366F24}" srcOrd="6" destOrd="0" presId="urn:microsoft.com/office/officeart/2008/layout/VerticalCurvedList"/>
    <dgm:cxn modelId="{554B5F90-1485-4BEF-BBC3-F9271658526A}" type="presParOf" srcId="{932BF883-0795-45A3-A048-C936E0366F24}" destId="{81AD7EB9-826E-4CDA-B4F5-04B7F5470C2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B06E2-5CA6-4555-A941-300CF530D89F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E1863-BC86-4E1A-A1DD-E93515FFF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03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/>
              <a:t>27.9.2022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889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/>
              <a:t>27.9.2022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4671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/>
              <a:t>27.9.2022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601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27.9.2022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506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27.9.2022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902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27.9.2022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275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27.9.2022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548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27.9.2022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413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27.9.2022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66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27.9.2022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6916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27.9.2022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37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/>
              <a:t>27.9.2022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23431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27.9.2022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6668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27.9.2022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3665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27.9.2022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10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/>
              <a:t>27.9.2022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939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/>
              <a:t>27.9.2022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575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/>
              <a:t>27.9.2022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851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/>
              <a:t>27.9.2022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65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/>
              <a:t>27.9.2022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582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/>
              <a:t>27.9.2022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2836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81C9-9B10-49A1-A98F-9310096EF312}" type="datetimeFigureOut">
              <a:rPr lang="tr-TR" smtClean="0"/>
              <a:t>27.9.2022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CD56-9D20-4EC6-8C92-B2BC0FD96A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482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C81C9-9B10-49A1-A98F-9310096EF312}" type="datetimeFigureOut">
              <a:rPr lang="tr-TR" smtClean="0"/>
              <a:t>27.9.2022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9CD56-9D20-4EC6-8C92-B2BC0FD96A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8529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92C81C9-9B10-49A1-A98F-9310096EF312}" type="datetimeFigureOut">
              <a:rPr lang="tr-T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27.9.2022</a:t>
            </a:fld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9CD56-9D20-4EC6-8C92-B2BC0FD96AD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98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2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508129"/>
            <a:ext cx="9144000" cy="2387600"/>
          </a:xfrm>
        </p:spPr>
        <p:txBody>
          <a:bodyPr/>
          <a:lstStyle/>
          <a:p>
            <a:r>
              <a:rPr lang="tr-T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TOPOGRAFYA </a:t>
            </a:r>
            <a:r>
              <a:rPr lang="tr-TR" sz="7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(HRT3350)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2578947" y="492466"/>
            <a:ext cx="73194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/>
              <a:t>Yıldız Teknik Üniversitesi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tr-TR" sz="2000" dirty="0"/>
              <a:t>İnşaat Fakültesi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tr-TR" sz="2000" dirty="0"/>
              <a:t>Harita Mühendisliği Bölümü</a:t>
            </a:r>
            <a:endParaRPr lang="en-US" sz="2000" dirty="0"/>
          </a:p>
        </p:txBody>
      </p:sp>
      <p:pic>
        <p:nvPicPr>
          <p:cNvPr id="1026" name="Picture 2" descr="http://www.hrm.yildiz.edu.tr/images/images/HRMLogo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4943" y="381000"/>
            <a:ext cx="1257300" cy="12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325463"/>
            <a:ext cx="1278011" cy="127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270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/>
          <p:cNvSpPr txBox="1"/>
          <p:nvPr/>
        </p:nvSpPr>
        <p:spPr>
          <a:xfrm>
            <a:off x="11638002" y="101600"/>
            <a:ext cx="553998" cy="601911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tr-TR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KOORDİNAT HESAPLARI</a:t>
            </a:r>
            <a:endParaRPr lang="en-US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Picture 2" descr="http://b1303.hizliresim.com/17/g/l1c4k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30"/>
          <a:stretch/>
        </p:blipFill>
        <p:spPr bwMode="auto">
          <a:xfrm>
            <a:off x="359845" y="1294607"/>
            <a:ext cx="5058809" cy="4801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363" y="4614863"/>
            <a:ext cx="542403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Unvan 1"/>
          <p:cNvSpPr txBox="1">
            <a:spLocks/>
          </p:cNvSpPr>
          <p:nvPr/>
        </p:nvSpPr>
        <p:spPr>
          <a:xfrm>
            <a:off x="699116" y="330352"/>
            <a:ext cx="8596668" cy="597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Açık Poligon </a:t>
            </a:r>
            <a:r>
              <a:rPr lang="tr-TR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Geçkisi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Unvan 1">
            <a:extLst>
              <a:ext uri="{FF2B5EF4-FFF2-40B4-BE49-F238E27FC236}">
                <a16:creationId xmlns:a16="http://schemas.microsoft.com/office/drawing/2014/main" xmlns="" id="{661C1CCE-1FE1-43B4-A7CA-18C0581FDD62}"/>
              </a:ext>
            </a:extLst>
          </p:cNvPr>
          <p:cNvSpPr txBox="1">
            <a:spLocks/>
          </p:cNvSpPr>
          <p:nvPr/>
        </p:nvSpPr>
        <p:spPr>
          <a:xfrm>
            <a:off x="107950" y="6408368"/>
            <a:ext cx="237066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TOPOGRAFYA 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(HRT335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45248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/>
          <p:cNvSpPr txBox="1"/>
          <p:nvPr/>
        </p:nvSpPr>
        <p:spPr>
          <a:xfrm>
            <a:off x="11638002" y="101600"/>
            <a:ext cx="553998" cy="601911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tr-TR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KOORDİNAT HESAPLARI</a:t>
            </a:r>
            <a:endParaRPr lang="en-US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Unvan 1"/>
          <p:cNvSpPr txBox="1">
            <a:spLocks/>
          </p:cNvSpPr>
          <p:nvPr/>
        </p:nvSpPr>
        <p:spPr>
          <a:xfrm>
            <a:off x="699116" y="330352"/>
            <a:ext cx="8596668" cy="597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Açık Poligon Hesabı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572116" y="1335325"/>
            <a:ext cx="7803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>
                <a:solidFill>
                  <a:srgbClr val="0070C0"/>
                </a:solidFill>
              </a:rPr>
              <a:t>Açıklık Açılarının Hesaplanması</a:t>
            </a:r>
            <a:endParaRPr lang="en-US" b="1" u="sng" dirty="0">
              <a:solidFill>
                <a:srgbClr val="0070C0"/>
              </a:solidFill>
            </a:endParaRPr>
          </a:p>
        </p:txBody>
      </p:sp>
      <p:pic>
        <p:nvPicPr>
          <p:cNvPr id="16" name="Resim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116" y="1939948"/>
            <a:ext cx="5940581" cy="2072352"/>
          </a:xfrm>
          <a:prstGeom prst="rect">
            <a:avLst/>
          </a:prstGeom>
        </p:spPr>
      </p:pic>
      <p:sp>
        <p:nvSpPr>
          <p:cNvPr id="17" name="Metin kutusu 16"/>
          <p:cNvSpPr txBox="1"/>
          <p:nvPr/>
        </p:nvSpPr>
        <p:spPr>
          <a:xfrm>
            <a:off x="699116" y="4947725"/>
            <a:ext cx="81071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K &lt; 200</a:t>
            </a:r>
            <a:r>
              <a:rPr lang="en-US" altLang="tr-TR" baseline="30000" dirty="0">
                <a:latin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 ; K+ 200</a:t>
            </a:r>
            <a:r>
              <a:rPr lang="en-US" altLang="tr-TR" baseline="30000" dirty="0">
                <a:latin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 ;  </a:t>
            </a:r>
            <a:r>
              <a:rPr lang="en-US" altLang="tr-TR" dirty="0" err="1">
                <a:latin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altLang="tr-TR" baseline="-25000" dirty="0" err="1">
                <a:latin typeface="Tahoma" panose="020B0604030504040204" pitchFamily="34" charset="0"/>
                <a:cs typeface="Tahoma" panose="020B0604030504040204" pitchFamily="34" charset="0"/>
              </a:rPr>
              <a:t>BC</a:t>
            </a:r>
            <a:r>
              <a:rPr lang="en-US" altLang="tr-TR" baseline="-250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 = t </a:t>
            </a:r>
            <a:r>
              <a:rPr lang="en-US" altLang="tr-TR" baseline="-25000" dirty="0">
                <a:latin typeface="Tahoma" panose="020B0604030504040204" pitchFamily="34" charset="0"/>
                <a:cs typeface="Tahoma" panose="020B0604030504040204" pitchFamily="34" charset="0"/>
              </a:rPr>
              <a:t>AB</a:t>
            </a: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 + β</a:t>
            </a:r>
            <a:r>
              <a:rPr lang="en-US" altLang="tr-TR" baseline="-25000" dirty="0">
                <a:latin typeface="Tahoma" panose="020B0604030504040204" pitchFamily="34" charset="0"/>
                <a:cs typeface="Tahoma" panose="020B0604030504040204" pitchFamily="34" charset="0"/>
              </a:rPr>
              <a:t>B </a:t>
            </a: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 + 200</a:t>
            </a:r>
            <a:r>
              <a:rPr lang="en-US" altLang="tr-TR" baseline="30000" dirty="0">
                <a:latin typeface="Tahoma" panose="020B0604030504040204" pitchFamily="34" charset="0"/>
                <a:cs typeface="Tahoma" panose="020B0604030504040204" pitchFamily="34" charset="0"/>
              </a:rPr>
              <a:t>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200</a:t>
            </a:r>
            <a:r>
              <a:rPr lang="en-US" altLang="tr-TR" baseline="30000" dirty="0">
                <a:latin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 &lt; K &lt; 600</a:t>
            </a:r>
            <a:r>
              <a:rPr lang="en-US" altLang="tr-TR" baseline="30000" dirty="0">
                <a:latin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 ; K - 200</a:t>
            </a:r>
            <a:r>
              <a:rPr lang="en-US" altLang="tr-TR" baseline="30000" dirty="0">
                <a:latin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 ;  </a:t>
            </a:r>
            <a:r>
              <a:rPr lang="en-US" altLang="tr-TR" dirty="0" err="1">
                <a:latin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altLang="tr-TR" baseline="-25000" dirty="0" err="1">
                <a:latin typeface="Tahoma" panose="020B0604030504040204" pitchFamily="34" charset="0"/>
                <a:cs typeface="Tahoma" panose="020B0604030504040204" pitchFamily="34" charset="0"/>
              </a:rPr>
              <a:t>BC</a:t>
            </a:r>
            <a:r>
              <a:rPr lang="en-US" altLang="tr-TR" baseline="-250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 = t </a:t>
            </a:r>
            <a:r>
              <a:rPr lang="en-US" altLang="tr-TR" baseline="-25000" dirty="0">
                <a:latin typeface="Tahoma" panose="020B0604030504040204" pitchFamily="34" charset="0"/>
                <a:cs typeface="Tahoma" panose="020B0604030504040204" pitchFamily="34" charset="0"/>
              </a:rPr>
              <a:t>AB</a:t>
            </a: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 + β</a:t>
            </a:r>
            <a:r>
              <a:rPr lang="en-US" altLang="tr-TR" baseline="-25000" dirty="0">
                <a:latin typeface="Tahoma" panose="020B0604030504040204" pitchFamily="34" charset="0"/>
                <a:cs typeface="Tahoma" panose="020B0604030504040204" pitchFamily="34" charset="0"/>
              </a:rPr>
              <a:t>B </a:t>
            </a: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 - 200</a:t>
            </a:r>
            <a:r>
              <a:rPr lang="en-US" altLang="tr-TR" baseline="30000" dirty="0">
                <a:latin typeface="Tahoma" panose="020B0604030504040204" pitchFamily="34" charset="0"/>
                <a:cs typeface="Tahoma" panose="020B0604030504040204" pitchFamily="34" charset="0"/>
              </a:rPr>
              <a:t>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K &gt;  600</a:t>
            </a:r>
            <a:r>
              <a:rPr lang="en-US" altLang="tr-TR" baseline="30000" dirty="0">
                <a:latin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 ; K - 600</a:t>
            </a:r>
            <a:r>
              <a:rPr lang="en-US" altLang="tr-TR" baseline="30000" dirty="0">
                <a:latin typeface="Tahoma" panose="020B0604030504040204" pitchFamily="34" charset="0"/>
                <a:cs typeface="Tahoma" panose="020B0604030504040204" pitchFamily="34" charset="0"/>
              </a:rPr>
              <a:t>g </a:t>
            </a: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 ;  </a:t>
            </a:r>
            <a:r>
              <a:rPr lang="en-US" altLang="tr-TR" dirty="0" err="1">
                <a:latin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altLang="tr-TR" baseline="-25000" dirty="0" err="1">
                <a:latin typeface="Tahoma" panose="020B0604030504040204" pitchFamily="34" charset="0"/>
                <a:cs typeface="Tahoma" panose="020B0604030504040204" pitchFamily="34" charset="0"/>
              </a:rPr>
              <a:t>BC</a:t>
            </a:r>
            <a:r>
              <a:rPr lang="en-US" altLang="tr-TR" baseline="-250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 = t </a:t>
            </a:r>
            <a:r>
              <a:rPr lang="en-US" altLang="tr-TR" baseline="-25000" dirty="0">
                <a:latin typeface="Tahoma" panose="020B0604030504040204" pitchFamily="34" charset="0"/>
                <a:cs typeface="Tahoma" panose="020B0604030504040204" pitchFamily="34" charset="0"/>
              </a:rPr>
              <a:t>AB</a:t>
            </a: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 + β</a:t>
            </a:r>
            <a:r>
              <a:rPr lang="en-US" altLang="tr-TR" baseline="-25000" dirty="0">
                <a:latin typeface="Tahoma" panose="020B0604030504040204" pitchFamily="34" charset="0"/>
                <a:cs typeface="Tahoma" panose="020B0604030504040204" pitchFamily="34" charset="0"/>
              </a:rPr>
              <a:t>B </a:t>
            </a: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 - 600</a:t>
            </a:r>
            <a:r>
              <a:rPr lang="en-US" altLang="tr-TR" baseline="30000" dirty="0">
                <a:latin typeface="Tahoma" panose="020B0604030504040204" pitchFamily="34" charset="0"/>
                <a:cs typeface="Tahoma" panose="020B0604030504040204" pitchFamily="34" charset="0"/>
              </a:rPr>
              <a:t>g</a:t>
            </a:r>
            <a:endParaRPr lang="en-US" altLang="tr-TR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8" name="Picture 9" descr="31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792"/>
          <a:stretch/>
        </p:blipFill>
        <p:spPr bwMode="auto">
          <a:xfrm>
            <a:off x="699116" y="4328524"/>
            <a:ext cx="3009888" cy="47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Metin kutusu 18"/>
          <p:cNvSpPr txBox="1"/>
          <p:nvPr/>
        </p:nvSpPr>
        <p:spPr>
          <a:xfrm>
            <a:off x="6731046" y="3036525"/>
            <a:ext cx="3517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>
                <a:solidFill>
                  <a:srgbClr val="C00000"/>
                </a:solidFill>
              </a:rPr>
              <a:t>ÜÇÜNCÜ TEMEL ÖDEV</a:t>
            </a:r>
          </a:p>
        </p:txBody>
      </p:sp>
      <p:sp>
        <p:nvSpPr>
          <p:cNvPr id="20" name="Unvan 1">
            <a:extLst>
              <a:ext uri="{FF2B5EF4-FFF2-40B4-BE49-F238E27FC236}">
                <a16:creationId xmlns:a16="http://schemas.microsoft.com/office/drawing/2014/main" xmlns="" id="{1E01E280-94F1-496E-A137-974CFB987E74}"/>
              </a:ext>
            </a:extLst>
          </p:cNvPr>
          <p:cNvSpPr txBox="1">
            <a:spLocks/>
          </p:cNvSpPr>
          <p:nvPr/>
        </p:nvSpPr>
        <p:spPr>
          <a:xfrm>
            <a:off x="107950" y="6408368"/>
            <a:ext cx="237066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TOPOGRAFYA 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(HRT335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68760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/>
          <p:cNvSpPr txBox="1"/>
          <p:nvPr/>
        </p:nvSpPr>
        <p:spPr>
          <a:xfrm>
            <a:off x="11638002" y="101600"/>
            <a:ext cx="553998" cy="601911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tr-TR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KOORDİNAT HESAPLARI</a:t>
            </a:r>
            <a:endParaRPr lang="en-US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Unvan 1"/>
          <p:cNvSpPr txBox="1">
            <a:spLocks/>
          </p:cNvSpPr>
          <p:nvPr/>
        </p:nvSpPr>
        <p:spPr>
          <a:xfrm>
            <a:off x="699116" y="330352"/>
            <a:ext cx="8596668" cy="597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Açık Poligon Hesabı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635616" y="1205707"/>
            <a:ext cx="7803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0070C0"/>
                </a:solidFill>
                <a:sym typeface="Symbol" panose="05050102010706020507" pitchFamily="18" charset="2"/>
              </a:rPr>
              <a:t></a:t>
            </a:r>
            <a:r>
              <a:rPr lang="tr-TR" b="1" u="sng" dirty="0">
                <a:solidFill>
                  <a:srgbClr val="0070C0"/>
                </a:solidFill>
                <a:sym typeface="Symbol" panose="05050102010706020507" pitchFamily="18" charset="2"/>
              </a:rPr>
              <a:t>Y ve </a:t>
            </a:r>
            <a:r>
              <a:rPr lang="en-US" b="1" u="sng" dirty="0">
                <a:solidFill>
                  <a:srgbClr val="0070C0"/>
                </a:solidFill>
                <a:sym typeface="Symbol" panose="05050102010706020507" pitchFamily="18" charset="2"/>
              </a:rPr>
              <a:t></a:t>
            </a:r>
            <a:r>
              <a:rPr lang="tr-TR" b="1" u="sng" dirty="0">
                <a:solidFill>
                  <a:srgbClr val="0070C0"/>
                </a:solidFill>
                <a:sym typeface="Symbol" panose="05050102010706020507" pitchFamily="18" charset="2"/>
              </a:rPr>
              <a:t>X Değerlerinin Hesaplanması</a:t>
            </a:r>
            <a:endParaRPr lang="en-US" b="1" u="sng" dirty="0">
              <a:solidFill>
                <a:srgbClr val="0070C0"/>
              </a:solidFill>
            </a:endParaRPr>
          </a:p>
        </p:txBody>
      </p:sp>
      <p:pic>
        <p:nvPicPr>
          <p:cNvPr id="16" name="Picture 11" descr="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16" y="1801792"/>
            <a:ext cx="3414554" cy="2790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" name="Nesne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298639"/>
              </p:ext>
            </p:extLst>
          </p:nvPr>
        </p:nvGraphicFramePr>
        <p:xfrm>
          <a:off x="5086350" y="2226135"/>
          <a:ext cx="3075365" cy="1307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44" name="Denklem" r:id="rId4" imgW="1905000" imgH="812800" progId="Equation.3">
                  <p:embed/>
                </p:oleObj>
              </mc:Choice>
              <mc:Fallback>
                <p:oleObj name="Denklem" r:id="rId4" imgW="1905000" imgH="812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6350" y="2226135"/>
                        <a:ext cx="3075365" cy="13070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Nesne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28270"/>
              </p:ext>
            </p:extLst>
          </p:nvPr>
        </p:nvGraphicFramePr>
        <p:xfrm>
          <a:off x="838200" y="4819164"/>
          <a:ext cx="424815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45" name="Denklem" r:id="rId6" imgW="1955520" imgH="457200" progId="Equation.3">
                  <p:embed/>
                </p:oleObj>
              </mc:Choice>
              <mc:Fallback>
                <p:oleObj name="Denklem" r:id="rId6" imgW="19555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819164"/>
                        <a:ext cx="4248150" cy="993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Metin kutusu 18"/>
          <p:cNvSpPr txBox="1"/>
          <p:nvPr/>
        </p:nvSpPr>
        <p:spPr>
          <a:xfrm>
            <a:off x="5408549" y="4592411"/>
            <a:ext cx="3517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>
                <a:solidFill>
                  <a:srgbClr val="C00000"/>
                </a:solidFill>
              </a:rPr>
              <a:t>BİRİNCİ TEMEL ÖDEV</a:t>
            </a:r>
          </a:p>
        </p:txBody>
      </p:sp>
      <p:sp>
        <p:nvSpPr>
          <p:cNvPr id="20" name="Unvan 1">
            <a:extLst>
              <a:ext uri="{FF2B5EF4-FFF2-40B4-BE49-F238E27FC236}">
                <a16:creationId xmlns:a16="http://schemas.microsoft.com/office/drawing/2014/main" xmlns="" id="{80B50D67-0623-4ED9-97AE-2026A145F8CD}"/>
              </a:ext>
            </a:extLst>
          </p:cNvPr>
          <p:cNvSpPr txBox="1">
            <a:spLocks/>
          </p:cNvSpPr>
          <p:nvPr/>
        </p:nvSpPr>
        <p:spPr>
          <a:xfrm>
            <a:off x="107950" y="6408368"/>
            <a:ext cx="237066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TOPOGRAFYA 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(HRT335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53175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/>
          <p:cNvSpPr txBox="1"/>
          <p:nvPr/>
        </p:nvSpPr>
        <p:spPr>
          <a:xfrm>
            <a:off x="11638002" y="101600"/>
            <a:ext cx="553998" cy="601911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tr-TR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KOORDİNAT HESAPLARI</a:t>
            </a:r>
            <a:endParaRPr lang="en-US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Unvan 1"/>
          <p:cNvSpPr txBox="1">
            <a:spLocks/>
          </p:cNvSpPr>
          <p:nvPr/>
        </p:nvSpPr>
        <p:spPr>
          <a:xfrm>
            <a:off x="699116" y="330352"/>
            <a:ext cx="8596668" cy="597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Açık Poligon Hesabı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2228850" y="1021041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ÖRNEK - 1</a:t>
            </a:r>
          </a:p>
        </p:txBody>
      </p: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1749982"/>
            <a:ext cx="450660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Metin kutusu 16"/>
          <p:cNvSpPr txBox="1"/>
          <p:nvPr/>
        </p:nvSpPr>
        <p:spPr>
          <a:xfrm>
            <a:off x="5086350" y="1757641"/>
            <a:ext cx="1974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/>
              <a:t>Bilinenler</a:t>
            </a:r>
            <a:r>
              <a:rPr lang="en-US" dirty="0"/>
              <a:t> </a:t>
            </a:r>
            <a:r>
              <a:rPr lang="de-DE" dirty="0"/>
              <a:t>:</a:t>
            </a:r>
          </a:p>
          <a:p>
            <a:r>
              <a:rPr lang="de-DE" dirty="0"/>
              <a:t>YB = 1000.00 m</a:t>
            </a:r>
          </a:p>
          <a:p>
            <a:r>
              <a:rPr lang="de-DE" dirty="0"/>
              <a:t>XB = 1000.00 m</a:t>
            </a:r>
          </a:p>
          <a:p>
            <a:r>
              <a:rPr lang="de-DE" dirty="0"/>
              <a:t>(AB) = 175g.1680</a:t>
            </a:r>
            <a:endParaRPr lang="tr-TR" dirty="0"/>
          </a:p>
        </p:txBody>
      </p:sp>
      <p:sp>
        <p:nvSpPr>
          <p:cNvPr id="18" name="Metin kutusu 17"/>
          <p:cNvSpPr txBox="1"/>
          <p:nvPr/>
        </p:nvSpPr>
        <p:spPr>
          <a:xfrm>
            <a:off x="7467600" y="1749982"/>
            <a:ext cx="172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/>
              <a:t>İstenenler</a:t>
            </a:r>
            <a:r>
              <a:rPr lang="tr-TR" dirty="0"/>
              <a:t>:</a:t>
            </a:r>
          </a:p>
          <a:p>
            <a:r>
              <a:rPr lang="tr-TR" dirty="0"/>
              <a:t>P1(X,Y) = ?</a:t>
            </a:r>
          </a:p>
          <a:p>
            <a:r>
              <a:rPr lang="tr-TR" dirty="0"/>
              <a:t>P2(X,Y) = ?</a:t>
            </a:r>
          </a:p>
          <a:p>
            <a:r>
              <a:rPr lang="tr-TR" dirty="0"/>
              <a:t>P3(X,Y) = ?</a:t>
            </a:r>
          </a:p>
          <a:p>
            <a:endParaRPr lang="tr-TR" dirty="0"/>
          </a:p>
        </p:txBody>
      </p:sp>
      <p:sp>
        <p:nvSpPr>
          <p:cNvPr id="19" name="Unvan 1">
            <a:extLst>
              <a:ext uri="{FF2B5EF4-FFF2-40B4-BE49-F238E27FC236}">
                <a16:creationId xmlns:a16="http://schemas.microsoft.com/office/drawing/2014/main" xmlns="" id="{5AF1D37B-0A5E-4B06-8597-954332787298}"/>
              </a:ext>
            </a:extLst>
          </p:cNvPr>
          <p:cNvSpPr txBox="1">
            <a:spLocks/>
          </p:cNvSpPr>
          <p:nvPr/>
        </p:nvSpPr>
        <p:spPr>
          <a:xfrm>
            <a:off x="107950" y="6408368"/>
            <a:ext cx="237066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TOPOGRAFYA 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(HRT335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39142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/>
          <p:cNvSpPr txBox="1"/>
          <p:nvPr/>
        </p:nvSpPr>
        <p:spPr>
          <a:xfrm>
            <a:off x="11638002" y="101600"/>
            <a:ext cx="553998" cy="601911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tr-TR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KOORDİNAT HESAPLARI</a:t>
            </a:r>
            <a:endParaRPr lang="en-US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Unvan 1"/>
          <p:cNvSpPr txBox="1">
            <a:spLocks/>
          </p:cNvSpPr>
          <p:nvPr/>
        </p:nvSpPr>
        <p:spPr>
          <a:xfrm>
            <a:off x="699116" y="330352"/>
            <a:ext cx="8596668" cy="597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Açık Poligon Hesabı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976711" y="1483369"/>
            <a:ext cx="1974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/>
              <a:t>Bilinenler</a:t>
            </a:r>
            <a:r>
              <a:rPr lang="en-US" dirty="0"/>
              <a:t> </a:t>
            </a:r>
            <a:r>
              <a:rPr lang="de-DE" dirty="0"/>
              <a:t>:</a:t>
            </a:r>
          </a:p>
          <a:p>
            <a:r>
              <a:rPr lang="de-DE" dirty="0"/>
              <a:t>YB = 1000.00 m</a:t>
            </a:r>
          </a:p>
          <a:p>
            <a:r>
              <a:rPr lang="de-DE" dirty="0"/>
              <a:t>XB = 1000.00 m</a:t>
            </a:r>
          </a:p>
          <a:p>
            <a:r>
              <a:rPr lang="de-DE" dirty="0"/>
              <a:t>(AB) = 175g.1680</a:t>
            </a:r>
            <a:endParaRPr lang="tr-TR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3438611" y="1483369"/>
            <a:ext cx="172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/>
              <a:t>İstenenler</a:t>
            </a:r>
            <a:r>
              <a:rPr lang="tr-TR" dirty="0"/>
              <a:t>:</a:t>
            </a:r>
          </a:p>
          <a:p>
            <a:r>
              <a:rPr lang="tr-TR" dirty="0"/>
              <a:t>P1(X,Y) = ?</a:t>
            </a:r>
          </a:p>
          <a:p>
            <a:r>
              <a:rPr lang="tr-TR" dirty="0"/>
              <a:t>P2(X,Y) = ?</a:t>
            </a:r>
          </a:p>
          <a:p>
            <a:r>
              <a:rPr lang="tr-TR" dirty="0"/>
              <a:t>P3(X,Y) = ?</a:t>
            </a:r>
          </a:p>
          <a:p>
            <a:endParaRPr lang="tr-TR" dirty="0"/>
          </a:p>
        </p:txBody>
      </p:sp>
      <p:sp>
        <p:nvSpPr>
          <p:cNvPr id="17" name="Metin kutusu 16"/>
          <p:cNvSpPr txBox="1"/>
          <p:nvPr/>
        </p:nvSpPr>
        <p:spPr>
          <a:xfrm>
            <a:off x="2228850" y="1021041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u="sng" dirty="0">
                <a:solidFill>
                  <a:srgbClr val="FF0000"/>
                </a:solidFill>
              </a:rPr>
              <a:t>ÖRNEK - 1</a:t>
            </a:r>
          </a:p>
        </p:txBody>
      </p:sp>
      <p:pic>
        <p:nvPicPr>
          <p:cNvPr id="18" name="Resim 17"/>
          <p:cNvPicPr>
            <a:picLocks noChangeAspect="1"/>
          </p:cNvPicPr>
          <p:nvPr/>
        </p:nvPicPr>
        <p:blipFill rotWithShape="1">
          <a:blip r:embed="rId2"/>
          <a:srcRect l="25797" t="30038" r="25167" b="40158"/>
          <a:stretch/>
        </p:blipFill>
        <p:spPr>
          <a:xfrm>
            <a:off x="1182657" y="2786552"/>
            <a:ext cx="9262921" cy="3165387"/>
          </a:xfrm>
          <a:prstGeom prst="rect">
            <a:avLst/>
          </a:prstGeom>
        </p:spPr>
      </p:pic>
      <p:sp>
        <p:nvSpPr>
          <p:cNvPr id="19" name="Unvan 1">
            <a:extLst>
              <a:ext uri="{FF2B5EF4-FFF2-40B4-BE49-F238E27FC236}">
                <a16:creationId xmlns:a16="http://schemas.microsoft.com/office/drawing/2014/main" xmlns="" id="{04DBBF48-B777-4F8B-A43A-BE204AFFAEC3}"/>
              </a:ext>
            </a:extLst>
          </p:cNvPr>
          <p:cNvSpPr txBox="1">
            <a:spLocks/>
          </p:cNvSpPr>
          <p:nvPr/>
        </p:nvSpPr>
        <p:spPr>
          <a:xfrm>
            <a:off x="107950" y="6408368"/>
            <a:ext cx="237066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TOPOGRAFYA 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(HRT335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59725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/>
          <p:cNvSpPr txBox="1"/>
          <p:nvPr/>
        </p:nvSpPr>
        <p:spPr>
          <a:xfrm>
            <a:off x="11638002" y="101600"/>
            <a:ext cx="553998" cy="601911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tr-TR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KOORDİNAT HESAPLARI</a:t>
            </a:r>
            <a:endParaRPr lang="en-US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Unvan 1"/>
          <p:cNvSpPr txBox="1">
            <a:spLocks/>
          </p:cNvSpPr>
          <p:nvPr/>
        </p:nvSpPr>
        <p:spPr>
          <a:xfrm>
            <a:off x="699116" y="330352"/>
            <a:ext cx="8596668" cy="597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Dayalı Poligon Geçkisi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630466" y="1357690"/>
            <a:ext cx="10408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/>
              <a:t>Dayalı poligon </a:t>
            </a:r>
            <a:r>
              <a:rPr lang="tr-TR" dirty="0" err="1"/>
              <a:t>geçkileri</a:t>
            </a:r>
            <a:r>
              <a:rPr lang="tr-TR" dirty="0"/>
              <a:t>,  koordinatları bilinen bir nirengi veya poligon noktasından başlayıp, yine koordinatları bilinen başka bir nirengi veya poligon noktasına bağlanan </a:t>
            </a:r>
            <a:r>
              <a:rPr lang="tr-TR" dirty="0" err="1"/>
              <a:t>geçkilerdir</a:t>
            </a:r>
            <a:r>
              <a:rPr lang="tr-TR" dirty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/>
              <a:t>Bu tür </a:t>
            </a:r>
            <a:r>
              <a:rPr lang="tr-TR" dirty="0" err="1"/>
              <a:t>geçkilerde</a:t>
            </a:r>
            <a:r>
              <a:rPr lang="tr-TR" dirty="0"/>
              <a:t>, ölçülerin ve hesabın kontrolü mümkün olduğundan en çok tesis edilen poligon </a:t>
            </a:r>
            <a:r>
              <a:rPr lang="tr-TR" dirty="0" err="1"/>
              <a:t>geçki</a:t>
            </a:r>
            <a:r>
              <a:rPr lang="tr-TR" dirty="0"/>
              <a:t> türüdür.</a:t>
            </a:r>
          </a:p>
        </p:txBody>
      </p:sp>
      <p:pic>
        <p:nvPicPr>
          <p:cNvPr id="16" name="Resim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977" y="2794325"/>
            <a:ext cx="7740450" cy="2925675"/>
          </a:xfrm>
          <a:prstGeom prst="rect">
            <a:avLst/>
          </a:prstGeom>
        </p:spPr>
      </p:pic>
      <p:sp>
        <p:nvSpPr>
          <p:cNvPr id="17" name="Unvan 1">
            <a:extLst>
              <a:ext uri="{FF2B5EF4-FFF2-40B4-BE49-F238E27FC236}">
                <a16:creationId xmlns:a16="http://schemas.microsoft.com/office/drawing/2014/main" xmlns="" id="{22A99550-45FF-458E-BE2A-F169DAFF30DD}"/>
              </a:ext>
            </a:extLst>
          </p:cNvPr>
          <p:cNvSpPr txBox="1">
            <a:spLocks/>
          </p:cNvSpPr>
          <p:nvPr/>
        </p:nvSpPr>
        <p:spPr>
          <a:xfrm>
            <a:off x="107950" y="6408368"/>
            <a:ext cx="237066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TOPOGRAFYA 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(HRT335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94091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/>
          <p:cNvSpPr txBox="1"/>
          <p:nvPr/>
        </p:nvSpPr>
        <p:spPr>
          <a:xfrm>
            <a:off x="11638002" y="101600"/>
            <a:ext cx="553998" cy="601911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tr-TR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KOORDİNAT HESAPLARI</a:t>
            </a:r>
            <a:endParaRPr lang="en-US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Unvan 1"/>
          <p:cNvSpPr txBox="1">
            <a:spLocks/>
          </p:cNvSpPr>
          <p:nvPr/>
        </p:nvSpPr>
        <p:spPr>
          <a:xfrm>
            <a:off x="699116" y="330352"/>
            <a:ext cx="8596668" cy="597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Dayalı Poligon Geçkisi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Picture 2" descr="http://b1303.hizliresim.com/17/g/l1c4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98" y="877174"/>
            <a:ext cx="4305300" cy="534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850" y="4134323"/>
            <a:ext cx="57531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Unvan 1">
            <a:extLst>
              <a:ext uri="{FF2B5EF4-FFF2-40B4-BE49-F238E27FC236}">
                <a16:creationId xmlns:a16="http://schemas.microsoft.com/office/drawing/2014/main" xmlns="" id="{F2445F28-4F15-439E-9846-36257BD7B8F4}"/>
              </a:ext>
            </a:extLst>
          </p:cNvPr>
          <p:cNvSpPr txBox="1">
            <a:spLocks/>
          </p:cNvSpPr>
          <p:nvPr/>
        </p:nvSpPr>
        <p:spPr>
          <a:xfrm>
            <a:off x="107950" y="6408368"/>
            <a:ext cx="237066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TOPOGRAFYA 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(HRT335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93579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/>
          <p:cNvSpPr txBox="1"/>
          <p:nvPr/>
        </p:nvSpPr>
        <p:spPr>
          <a:xfrm>
            <a:off x="11638002" y="101600"/>
            <a:ext cx="553998" cy="601911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tr-TR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KOORDİNAT HESAPLARI</a:t>
            </a:r>
            <a:endParaRPr lang="en-US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Unvan 1"/>
          <p:cNvSpPr txBox="1">
            <a:spLocks/>
          </p:cNvSpPr>
          <p:nvPr/>
        </p:nvSpPr>
        <p:spPr>
          <a:xfrm>
            <a:off x="699116" y="330352"/>
            <a:ext cx="8596668" cy="597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Dayalı Poligon Hesabı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862" y="1205706"/>
            <a:ext cx="6942217" cy="1356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1561070" y="2794395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İlk olarak poligon </a:t>
            </a:r>
            <a:r>
              <a:rPr lang="tr-TR" dirty="0" err="1"/>
              <a:t>geçkisinin</a:t>
            </a:r>
            <a:r>
              <a:rPr lang="tr-TR" dirty="0"/>
              <a:t> başında bulunan (N1N2) açıklık açısı ile poligon </a:t>
            </a:r>
            <a:r>
              <a:rPr lang="tr-TR" dirty="0" err="1"/>
              <a:t>geçkisinin</a:t>
            </a:r>
            <a:r>
              <a:rPr lang="tr-TR" dirty="0"/>
              <a:t> sonunda bulunan (N3N4) açıklık açısı hesaplanır.</a:t>
            </a:r>
          </a:p>
        </p:txBody>
      </p:sp>
      <p:graphicFrame>
        <p:nvGraphicFramePr>
          <p:cNvPr id="17" name="Nesne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07291"/>
              </p:ext>
            </p:extLst>
          </p:nvPr>
        </p:nvGraphicFramePr>
        <p:xfrm>
          <a:off x="1561070" y="3835798"/>
          <a:ext cx="7418388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3" name="Denklem" r:id="rId4" imgW="4267080" imgH="431640" progId="Equation.3">
                  <p:embed/>
                </p:oleObj>
              </mc:Choice>
              <mc:Fallback>
                <p:oleObj name="Denklem" r:id="rId4" imgW="4267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1070" y="3835798"/>
                        <a:ext cx="7418388" cy="754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Metin kutusu 17"/>
          <p:cNvSpPr txBox="1"/>
          <p:nvPr/>
        </p:nvSpPr>
        <p:spPr>
          <a:xfrm>
            <a:off x="3843337" y="4987897"/>
            <a:ext cx="3517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>
                <a:solidFill>
                  <a:srgbClr val="C00000"/>
                </a:solidFill>
              </a:rPr>
              <a:t>İKİNCİ TEMEL ÖDEV</a:t>
            </a:r>
          </a:p>
        </p:txBody>
      </p:sp>
      <p:sp>
        <p:nvSpPr>
          <p:cNvPr id="19" name="Unvan 1">
            <a:extLst>
              <a:ext uri="{FF2B5EF4-FFF2-40B4-BE49-F238E27FC236}">
                <a16:creationId xmlns:a16="http://schemas.microsoft.com/office/drawing/2014/main" xmlns="" id="{A83223B8-AEBF-4A71-B282-30F65600D161}"/>
              </a:ext>
            </a:extLst>
          </p:cNvPr>
          <p:cNvSpPr txBox="1">
            <a:spLocks/>
          </p:cNvSpPr>
          <p:nvPr/>
        </p:nvSpPr>
        <p:spPr>
          <a:xfrm>
            <a:off x="107950" y="6408368"/>
            <a:ext cx="237066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TOPOGRAFYA 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(HRT335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42834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/>
          <p:cNvSpPr txBox="1"/>
          <p:nvPr/>
        </p:nvSpPr>
        <p:spPr>
          <a:xfrm>
            <a:off x="11638002" y="101600"/>
            <a:ext cx="553998" cy="601911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tr-TR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KOORDİNAT HESAPLARI</a:t>
            </a:r>
            <a:endParaRPr lang="en-US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Unvan 1"/>
          <p:cNvSpPr txBox="1">
            <a:spLocks/>
          </p:cNvSpPr>
          <p:nvPr/>
        </p:nvSpPr>
        <p:spPr>
          <a:xfrm>
            <a:off x="699116" y="330352"/>
            <a:ext cx="8596668" cy="597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Dayalı Poligon Hesabı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5" name="Nesne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627991"/>
              </p:ext>
            </p:extLst>
          </p:nvPr>
        </p:nvGraphicFramePr>
        <p:xfrm>
          <a:off x="489996" y="1840532"/>
          <a:ext cx="4755550" cy="499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0" name="Denklem" r:id="rId3" imgW="2184120" imgH="228600" progId="Equation.3">
                  <p:embed/>
                </p:oleObj>
              </mc:Choice>
              <mc:Fallback>
                <p:oleObj name="Denklem" r:id="rId3" imgW="2184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996" y="1840532"/>
                        <a:ext cx="4755550" cy="4990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Metin kutusu 15"/>
          <p:cNvSpPr txBox="1"/>
          <p:nvPr/>
        </p:nvSpPr>
        <p:spPr>
          <a:xfrm>
            <a:off x="489996" y="2524683"/>
            <a:ext cx="6682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Açı Kapanma Hatası</a:t>
            </a:r>
          </a:p>
        </p:txBody>
      </p:sp>
      <p:graphicFrame>
        <p:nvGraphicFramePr>
          <p:cNvPr id="17" name="Nesne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203625"/>
              </p:ext>
            </p:extLst>
          </p:nvPr>
        </p:nvGraphicFramePr>
        <p:xfrm>
          <a:off x="503238" y="2957748"/>
          <a:ext cx="4614212" cy="453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1" name="Denklem" r:id="rId5" imgW="2590560" imgH="253800" progId="Equation.3">
                  <p:embed/>
                </p:oleObj>
              </mc:Choice>
              <mc:Fallback>
                <p:oleObj name="Denklem" r:id="rId5" imgW="25905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2957748"/>
                        <a:ext cx="4614212" cy="4538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Metin kutusu 17"/>
          <p:cNvSpPr txBox="1"/>
          <p:nvPr/>
        </p:nvSpPr>
        <p:spPr>
          <a:xfrm>
            <a:off x="503238" y="3692939"/>
            <a:ext cx="8755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Açı kapanma hata sınırı</a:t>
            </a:r>
          </a:p>
        </p:txBody>
      </p:sp>
      <p:pic>
        <p:nvPicPr>
          <p:cNvPr id="19" name="Resim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9996" y="4215073"/>
            <a:ext cx="2104923" cy="491924"/>
          </a:xfrm>
          <a:prstGeom prst="rect">
            <a:avLst/>
          </a:prstGeom>
        </p:spPr>
      </p:pic>
      <p:sp>
        <p:nvSpPr>
          <p:cNvPr id="20" name="Metin kutusu 19"/>
          <p:cNvSpPr txBox="1"/>
          <p:nvPr/>
        </p:nvSpPr>
        <p:spPr>
          <a:xfrm>
            <a:off x="2891279" y="4228629"/>
            <a:ext cx="416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n -&gt; kırılma açılarının sayısı.</a:t>
            </a:r>
          </a:p>
        </p:txBody>
      </p:sp>
      <p:sp>
        <p:nvSpPr>
          <p:cNvPr id="21" name="Metin kutusu 20"/>
          <p:cNvSpPr txBox="1"/>
          <p:nvPr/>
        </p:nvSpPr>
        <p:spPr>
          <a:xfrm>
            <a:off x="489996" y="4988818"/>
            <a:ext cx="7683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Hesaplanan açı kapanma hatası(</a:t>
            </a:r>
            <a:r>
              <a:rPr lang="tr-TR" dirty="0" err="1"/>
              <a:t>fB</a:t>
            </a:r>
            <a:r>
              <a:rPr lang="tr-TR" dirty="0"/>
              <a:t>) &lt; hata sınırı (FB) ise,</a:t>
            </a:r>
          </a:p>
          <a:p>
            <a:endParaRPr lang="tr-TR" dirty="0"/>
          </a:p>
          <a:p>
            <a:r>
              <a:rPr lang="tr-TR" dirty="0"/>
              <a:t>Kırılma açıları düzeltildikten sonra hesaplamalara devam edilebilir.</a:t>
            </a:r>
          </a:p>
        </p:txBody>
      </p:sp>
      <p:sp>
        <p:nvSpPr>
          <p:cNvPr id="22" name="Metin kutusu 21"/>
          <p:cNvSpPr txBox="1"/>
          <p:nvPr/>
        </p:nvSpPr>
        <p:spPr>
          <a:xfrm>
            <a:off x="489996" y="1371600"/>
            <a:ext cx="6368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Ölçülerden açıklık açısının hesaplanması</a:t>
            </a:r>
          </a:p>
        </p:txBody>
      </p:sp>
      <p:sp>
        <p:nvSpPr>
          <p:cNvPr id="23" name="Unvan 1">
            <a:extLst>
              <a:ext uri="{FF2B5EF4-FFF2-40B4-BE49-F238E27FC236}">
                <a16:creationId xmlns:a16="http://schemas.microsoft.com/office/drawing/2014/main" xmlns="" id="{0069B60B-12FE-4AFA-9C6D-9DC03918B399}"/>
              </a:ext>
            </a:extLst>
          </p:cNvPr>
          <p:cNvSpPr txBox="1">
            <a:spLocks/>
          </p:cNvSpPr>
          <p:nvPr/>
        </p:nvSpPr>
        <p:spPr>
          <a:xfrm>
            <a:off x="107950" y="6408368"/>
            <a:ext cx="237066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TOPOGRAFYA 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(HRT335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856388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/>
          <p:cNvSpPr txBox="1"/>
          <p:nvPr/>
        </p:nvSpPr>
        <p:spPr>
          <a:xfrm>
            <a:off x="11638002" y="101600"/>
            <a:ext cx="553998" cy="601911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tr-TR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KOORDİNAT HESAPLARI</a:t>
            </a:r>
            <a:endParaRPr lang="en-US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Unvan 1"/>
          <p:cNvSpPr txBox="1">
            <a:spLocks/>
          </p:cNvSpPr>
          <p:nvPr/>
        </p:nvSpPr>
        <p:spPr>
          <a:xfrm>
            <a:off x="699116" y="330352"/>
            <a:ext cx="8596668" cy="597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Dayalı Poligon Hesabı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572116" y="1335325"/>
            <a:ext cx="7803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>
                <a:solidFill>
                  <a:srgbClr val="0070C0"/>
                </a:solidFill>
              </a:rPr>
              <a:t>Açıklık Açılarının Hesaplanması</a:t>
            </a:r>
            <a:endParaRPr lang="en-US" b="1" u="sng" dirty="0">
              <a:solidFill>
                <a:srgbClr val="0070C0"/>
              </a:solidFill>
            </a:endParaRPr>
          </a:p>
        </p:txBody>
      </p:sp>
      <p:pic>
        <p:nvPicPr>
          <p:cNvPr id="16" name="Resim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116" y="2111936"/>
            <a:ext cx="5158895" cy="1799663"/>
          </a:xfrm>
          <a:prstGeom prst="rect">
            <a:avLst/>
          </a:prstGeom>
        </p:spPr>
      </p:pic>
      <p:sp>
        <p:nvSpPr>
          <p:cNvPr id="17" name="Metin kutusu 16"/>
          <p:cNvSpPr txBox="1"/>
          <p:nvPr/>
        </p:nvSpPr>
        <p:spPr>
          <a:xfrm>
            <a:off x="699116" y="5020270"/>
            <a:ext cx="76596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K &lt; 200</a:t>
            </a:r>
            <a:r>
              <a:rPr lang="en-US" altLang="tr-TR" baseline="30000" dirty="0">
                <a:latin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 ; K+ 200</a:t>
            </a:r>
            <a:r>
              <a:rPr lang="en-US" altLang="tr-TR" baseline="30000" dirty="0">
                <a:latin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 ;  </a:t>
            </a:r>
            <a:r>
              <a:rPr lang="en-US" altLang="tr-TR" dirty="0" err="1">
                <a:latin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altLang="tr-TR" baseline="-25000" dirty="0" err="1">
                <a:latin typeface="Tahoma" panose="020B0604030504040204" pitchFamily="34" charset="0"/>
                <a:cs typeface="Tahoma" panose="020B0604030504040204" pitchFamily="34" charset="0"/>
              </a:rPr>
              <a:t>BC</a:t>
            </a:r>
            <a:r>
              <a:rPr lang="en-US" altLang="tr-TR" baseline="-250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 = t </a:t>
            </a:r>
            <a:r>
              <a:rPr lang="en-US" altLang="tr-TR" baseline="-25000" dirty="0">
                <a:latin typeface="Tahoma" panose="020B0604030504040204" pitchFamily="34" charset="0"/>
                <a:cs typeface="Tahoma" panose="020B0604030504040204" pitchFamily="34" charset="0"/>
              </a:rPr>
              <a:t>AB</a:t>
            </a: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 + β</a:t>
            </a:r>
            <a:r>
              <a:rPr lang="en-US" altLang="tr-TR" baseline="-25000" dirty="0">
                <a:latin typeface="Tahoma" panose="020B0604030504040204" pitchFamily="34" charset="0"/>
                <a:cs typeface="Tahoma" panose="020B0604030504040204" pitchFamily="34" charset="0"/>
              </a:rPr>
              <a:t>B </a:t>
            </a: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 + 200</a:t>
            </a:r>
            <a:r>
              <a:rPr lang="en-US" altLang="tr-TR" baseline="30000" dirty="0">
                <a:latin typeface="Tahoma" panose="020B0604030504040204" pitchFamily="34" charset="0"/>
                <a:cs typeface="Tahoma" panose="020B0604030504040204" pitchFamily="34" charset="0"/>
              </a:rPr>
              <a:t>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200</a:t>
            </a:r>
            <a:r>
              <a:rPr lang="en-US" altLang="tr-TR" baseline="30000" dirty="0">
                <a:latin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 &lt; K &lt; 600</a:t>
            </a:r>
            <a:r>
              <a:rPr lang="en-US" altLang="tr-TR" baseline="30000" dirty="0">
                <a:latin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 ; K - 200</a:t>
            </a:r>
            <a:r>
              <a:rPr lang="en-US" altLang="tr-TR" baseline="30000" dirty="0">
                <a:latin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 ;  </a:t>
            </a:r>
            <a:r>
              <a:rPr lang="en-US" altLang="tr-TR" dirty="0" err="1">
                <a:latin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altLang="tr-TR" baseline="-25000" dirty="0" err="1">
                <a:latin typeface="Tahoma" panose="020B0604030504040204" pitchFamily="34" charset="0"/>
                <a:cs typeface="Tahoma" panose="020B0604030504040204" pitchFamily="34" charset="0"/>
              </a:rPr>
              <a:t>BC</a:t>
            </a:r>
            <a:r>
              <a:rPr lang="en-US" altLang="tr-TR" baseline="-250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 = t </a:t>
            </a:r>
            <a:r>
              <a:rPr lang="en-US" altLang="tr-TR" baseline="-25000" dirty="0">
                <a:latin typeface="Tahoma" panose="020B0604030504040204" pitchFamily="34" charset="0"/>
                <a:cs typeface="Tahoma" panose="020B0604030504040204" pitchFamily="34" charset="0"/>
              </a:rPr>
              <a:t>AB</a:t>
            </a: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 + β</a:t>
            </a:r>
            <a:r>
              <a:rPr lang="en-US" altLang="tr-TR" baseline="-25000" dirty="0">
                <a:latin typeface="Tahoma" panose="020B0604030504040204" pitchFamily="34" charset="0"/>
                <a:cs typeface="Tahoma" panose="020B0604030504040204" pitchFamily="34" charset="0"/>
              </a:rPr>
              <a:t>B </a:t>
            </a: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 - 200</a:t>
            </a:r>
            <a:r>
              <a:rPr lang="en-US" altLang="tr-TR" baseline="30000" dirty="0">
                <a:latin typeface="Tahoma" panose="020B0604030504040204" pitchFamily="34" charset="0"/>
                <a:cs typeface="Tahoma" panose="020B0604030504040204" pitchFamily="34" charset="0"/>
              </a:rPr>
              <a:t>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K &gt;  600</a:t>
            </a:r>
            <a:r>
              <a:rPr lang="en-US" altLang="tr-TR" baseline="30000" dirty="0">
                <a:latin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 ; K - 600</a:t>
            </a:r>
            <a:r>
              <a:rPr lang="en-US" altLang="tr-TR" baseline="30000" dirty="0">
                <a:latin typeface="Tahoma" panose="020B0604030504040204" pitchFamily="34" charset="0"/>
                <a:cs typeface="Tahoma" panose="020B0604030504040204" pitchFamily="34" charset="0"/>
              </a:rPr>
              <a:t>g </a:t>
            </a: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 ;  </a:t>
            </a:r>
            <a:r>
              <a:rPr lang="en-US" altLang="tr-TR" dirty="0" err="1">
                <a:latin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altLang="tr-TR" baseline="-25000" dirty="0" err="1">
                <a:latin typeface="Tahoma" panose="020B0604030504040204" pitchFamily="34" charset="0"/>
                <a:cs typeface="Tahoma" panose="020B0604030504040204" pitchFamily="34" charset="0"/>
              </a:rPr>
              <a:t>BC</a:t>
            </a:r>
            <a:r>
              <a:rPr lang="en-US" altLang="tr-TR" baseline="-250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 = t </a:t>
            </a:r>
            <a:r>
              <a:rPr lang="en-US" altLang="tr-TR" baseline="-25000" dirty="0">
                <a:latin typeface="Tahoma" panose="020B0604030504040204" pitchFamily="34" charset="0"/>
                <a:cs typeface="Tahoma" panose="020B0604030504040204" pitchFamily="34" charset="0"/>
              </a:rPr>
              <a:t>AB</a:t>
            </a: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 + β</a:t>
            </a:r>
            <a:r>
              <a:rPr lang="en-US" altLang="tr-TR" baseline="-25000" dirty="0">
                <a:latin typeface="Tahoma" panose="020B0604030504040204" pitchFamily="34" charset="0"/>
                <a:cs typeface="Tahoma" panose="020B0604030504040204" pitchFamily="34" charset="0"/>
              </a:rPr>
              <a:t>B </a:t>
            </a:r>
            <a:r>
              <a:rPr lang="en-US" altLang="tr-TR" dirty="0">
                <a:latin typeface="Tahoma" panose="020B0604030504040204" pitchFamily="34" charset="0"/>
                <a:cs typeface="Tahoma" panose="020B0604030504040204" pitchFamily="34" charset="0"/>
              </a:rPr>
              <a:t> - 600</a:t>
            </a:r>
            <a:r>
              <a:rPr lang="en-US" altLang="tr-TR" baseline="30000" dirty="0">
                <a:latin typeface="Tahoma" panose="020B0604030504040204" pitchFamily="34" charset="0"/>
                <a:cs typeface="Tahoma" panose="020B0604030504040204" pitchFamily="34" charset="0"/>
              </a:rPr>
              <a:t>g</a:t>
            </a:r>
            <a:endParaRPr lang="en-US" altLang="tr-TR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5602463" y="3791089"/>
            <a:ext cx="3517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>
                <a:solidFill>
                  <a:srgbClr val="C00000"/>
                </a:solidFill>
              </a:rPr>
              <a:t>ÜÇÜNCÜ TEMEL ÖDEV</a:t>
            </a:r>
          </a:p>
        </p:txBody>
      </p:sp>
      <p:sp>
        <p:nvSpPr>
          <p:cNvPr id="19" name="Unvan 1">
            <a:extLst>
              <a:ext uri="{FF2B5EF4-FFF2-40B4-BE49-F238E27FC236}">
                <a16:creationId xmlns:a16="http://schemas.microsoft.com/office/drawing/2014/main" xmlns="" id="{572B609D-5B07-4D1D-9811-3D5EB68A8D91}"/>
              </a:ext>
            </a:extLst>
          </p:cNvPr>
          <p:cNvSpPr txBox="1">
            <a:spLocks/>
          </p:cNvSpPr>
          <p:nvPr/>
        </p:nvSpPr>
        <p:spPr>
          <a:xfrm>
            <a:off x="107950" y="6408368"/>
            <a:ext cx="237066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TOPOGRAFYA 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(HRT335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7043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783098"/>
              </p:ext>
            </p:extLst>
          </p:nvPr>
        </p:nvGraphicFramePr>
        <p:xfrm>
          <a:off x="1786535" y="1198985"/>
          <a:ext cx="8483601" cy="952294"/>
        </p:xfrm>
        <a:graphic>
          <a:graphicData uri="http://schemas.openxmlformats.org/drawingml/2006/table">
            <a:tbl>
              <a:tblPr/>
              <a:tblGrid>
                <a:gridCol w="27178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58799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Ders Adı</a:t>
                      </a:r>
                      <a:endParaRPr lang="en-US" sz="1200" b="1" noProof="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85005" marR="62773" marT="39233" marB="31386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94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Kodu</a:t>
                      </a:r>
                      <a:endParaRPr lang="en-US" sz="1200" b="1" noProof="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62773" marR="62773" marT="31386" marB="31386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94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Yerel Kredi</a:t>
                      </a:r>
                      <a:endParaRPr lang="en-US" sz="1200" b="1" noProof="0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62773" marR="62773" marT="31386" marB="31386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94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ECTS</a:t>
                      </a:r>
                    </a:p>
                  </a:txBody>
                  <a:tcPr marL="62773" marR="62773" marT="31386" marB="31386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94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Ders</a:t>
                      </a:r>
                      <a:br>
                        <a:rPr lang="tr-TR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</a:br>
                      <a:r>
                        <a:rPr lang="en-US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(</a:t>
                      </a:r>
                      <a:r>
                        <a:rPr lang="tr-TR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saat</a:t>
                      </a:r>
                      <a:r>
                        <a:rPr lang="en-US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/</a:t>
                      </a:r>
                      <a:r>
                        <a:rPr lang="tr-TR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hafta</a:t>
                      </a:r>
                      <a:r>
                        <a:rPr lang="en-US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)</a:t>
                      </a:r>
                    </a:p>
                  </a:txBody>
                  <a:tcPr marL="62773" marR="62773" marT="31386" marB="31386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94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Uygulama</a:t>
                      </a:r>
                      <a:br>
                        <a:rPr lang="tr-TR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</a:br>
                      <a:r>
                        <a:rPr lang="en-US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(</a:t>
                      </a:r>
                      <a:r>
                        <a:rPr lang="tr-TR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saat</a:t>
                      </a:r>
                      <a:r>
                        <a:rPr lang="en-US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/</a:t>
                      </a:r>
                      <a:r>
                        <a:rPr lang="tr-TR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hafta</a:t>
                      </a:r>
                      <a:r>
                        <a:rPr lang="en-US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)</a:t>
                      </a:r>
                    </a:p>
                  </a:txBody>
                  <a:tcPr marL="62773" marR="62773" marT="31386" marB="31386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94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Laboratuvar</a:t>
                      </a:r>
                      <a:br>
                        <a:rPr lang="tr-TR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</a:br>
                      <a:r>
                        <a:rPr lang="en-US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(</a:t>
                      </a:r>
                      <a:r>
                        <a:rPr lang="tr-TR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saat</a:t>
                      </a:r>
                      <a:r>
                        <a:rPr lang="en-US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/</a:t>
                      </a:r>
                      <a:r>
                        <a:rPr lang="tr-TR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hafta</a:t>
                      </a:r>
                      <a:r>
                        <a:rPr lang="en-US" sz="1200" b="1" noProof="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)</a:t>
                      </a:r>
                    </a:p>
                  </a:txBody>
                  <a:tcPr marL="62773" marR="62773" marT="31386" marB="31386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94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49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dirty="0">
                          <a:effectLst/>
                          <a:latin typeface="inherit"/>
                        </a:rPr>
                        <a:t>Topografya</a:t>
                      </a:r>
                      <a:endParaRPr lang="tr-TR" sz="1200" b="0" dirty="0">
                        <a:effectLst/>
                        <a:latin typeface="inherit"/>
                      </a:endParaRPr>
                    </a:p>
                  </a:txBody>
                  <a:tcPr marL="32694" marR="65388" marT="26155" marB="2615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EC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dirty="0">
                          <a:effectLst/>
                          <a:latin typeface="inherit"/>
                        </a:rPr>
                        <a:t>HRT3350</a:t>
                      </a:r>
                    </a:p>
                  </a:txBody>
                  <a:tcPr marL="32694" marR="65388" marT="26155" marB="2615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EC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>
                          <a:effectLst/>
                          <a:latin typeface="inherit"/>
                        </a:rPr>
                        <a:t>3</a:t>
                      </a:r>
                    </a:p>
                  </a:txBody>
                  <a:tcPr marL="32694" marR="65388" marT="26155" marB="2615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EC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>
                          <a:effectLst/>
                          <a:latin typeface="inherit"/>
                        </a:rPr>
                        <a:t>4</a:t>
                      </a:r>
                    </a:p>
                  </a:txBody>
                  <a:tcPr marL="32694" marR="65388" marT="26155" marB="2615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EC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>
                          <a:effectLst/>
                          <a:latin typeface="inherit"/>
                        </a:rPr>
                        <a:t>3</a:t>
                      </a:r>
                    </a:p>
                  </a:txBody>
                  <a:tcPr marL="32694" marR="65388" marT="26155" marB="2615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EC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>
                          <a:effectLst/>
                          <a:latin typeface="inherit"/>
                        </a:rPr>
                        <a:t>0</a:t>
                      </a:r>
                    </a:p>
                  </a:txBody>
                  <a:tcPr marL="32694" marR="65388" marT="26155" marB="2615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EC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dirty="0">
                          <a:effectLst/>
                          <a:latin typeface="inherit"/>
                        </a:rPr>
                        <a:t>0</a:t>
                      </a:r>
                    </a:p>
                  </a:txBody>
                  <a:tcPr marL="32694" marR="65388" marT="26155" marB="2615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EC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79357"/>
              </p:ext>
            </p:extLst>
          </p:nvPr>
        </p:nvGraphicFramePr>
        <p:xfrm>
          <a:off x="1786534" y="2748046"/>
          <a:ext cx="8483601" cy="1259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79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256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59036"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bg1"/>
                          </a:solidFill>
                        </a:rPr>
                        <a:t>Dersin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bg1"/>
                          </a:solidFill>
                        </a:rPr>
                        <a:t>Amacı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94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Bu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dersin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amacı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temel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ölçme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teknikleri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ve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büyük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ölçekli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harita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üretiminde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kullanılan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matematiksel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tanımların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verilmesidir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Metin kutusu 7"/>
          <p:cNvSpPr txBox="1"/>
          <p:nvPr/>
        </p:nvSpPr>
        <p:spPr>
          <a:xfrm>
            <a:off x="1786533" y="4467397"/>
            <a:ext cx="848360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/>
              <a:t> Dr. Öğr. Üyesi Nihat ERSOY</a:t>
            </a:r>
          </a:p>
          <a:p>
            <a:pPr algn="ctr"/>
            <a:endParaRPr lang="tr-TR"/>
          </a:p>
          <a:p>
            <a:pPr algn="ctr"/>
            <a:r>
              <a:rPr lang="en-US" b="1">
                <a:solidFill>
                  <a:srgbClr val="5994C9"/>
                </a:solidFill>
              </a:rPr>
              <a:t>http://www.</a:t>
            </a:r>
            <a:r>
              <a:rPr lang="tr-TR" b="1">
                <a:solidFill>
                  <a:srgbClr val="5994C9"/>
                </a:solidFill>
              </a:rPr>
              <a:t>avesis</a:t>
            </a:r>
            <a:r>
              <a:rPr lang="en-US" b="1">
                <a:solidFill>
                  <a:srgbClr val="5994C9"/>
                </a:solidFill>
              </a:rPr>
              <a:t>.yildiz.edu.tr/</a:t>
            </a:r>
            <a:r>
              <a:rPr lang="tr-TR" b="1">
                <a:solidFill>
                  <a:srgbClr val="5994C9"/>
                </a:solidFill>
              </a:rPr>
              <a:t>ersoy</a:t>
            </a:r>
          </a:p>
          <a:p>
            <a:pPr algn="ctr"/>
            <a:r>
              <a:rPr lang="tr-TR" b="1">
                <a:solidFill>
                  <a:srgbClr val="5994C9"/>
                </a:solidFill>
              </a:rPr>
              <a:t>ersoy@yildiz.edu.tr </a:t>
            </a:r>
            <a:endParaRPr lang="en-US" b="1" dirty="0">
              <a:solidFill>
                <a:srgbClr val="5994C9"/>
              </a:solidFill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11638002" y="101600"/>
            <a:ext cx="553998" cy="601911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tr-TR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DERSİN AMACI</a:t>
            </a:r>
            <a:endParaRPr lang="en-US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50771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/>
          <p:cNvSpPr txBox="1"/>
          <p:nvPr/>
        </p:nvSpPr>
        <p:spPr>
          <a:xfrm>
            <a:off x="11638002" y="101600"/>
            <a:ext cx="553998" cy="601911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tr-TR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KOORDİNAT HESAPLARI</a:t>
            </a:r>
            <a:endParaRPr lang="en-US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Unvan 1"/>
          <p:cNvSpPr txBox="1">
            <a:spLocks/>
          </p:cNvSpPr>
          <p:nvPr/>
        </p:nvSpPr>
        <p:spPr>
          <a:xfrm>
            <a:off x="699116" y="330352"/>
            <a:ext cx="8596668" cy="597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Dayalı Poligon Hesabı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635616" y="1205707"/>
            <a:ext cx="7803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70C0"/>
                </a:solidFill>
                <a:sym typeface="Symbol" panose="05050102010706020507" pitchFamily="18" charset="2"/>
              </a:rPr>
              <a:t></a:t>
            </a:r>
            <a:r>
              <a:rPr lang="tr-TR" u="sng" dirty="0">
                <a:solidFill>
                  <a:srgbClr val="0070C0"/>
                </a:solidFill>
                <a:sym typeface="Symbol" panose="05050102010706020507" pitchFamily="18" charset="2"/>
              </a:rPr>
              <a:t>Y ve </a:t>
            </a:r>
            <a:r>
              <a:rPr lang="en-US" u="sng" dirty="0">
                <a:solidFill>
                  <a:srgbClr val="0070C0"/>
                </a:solidFill>
                <a:sym typeface="Symbol" panose="05050102010706020507" pitchFamily="18" charset="2"/>
              </a:rPr>
              <a:t></a:t>
            </a:r>
            <a:r>
              <a:rPr lang="tr-TR" u="sng" dirty="0">
                <a:solidFill>
                  <a:srgbClr val="0070C0"/>
                </a:solidFill>
                <a:sym typeface="Symbol" panose="05050102010706020507" pitchFamily="18" charset="2"/>
              </a:rPr>
              <a:t>X Değerlerinin Hesaplanması</a:t>
            </a:r>
            <a:endParaRPr lang="en-US" u="sng" dirty="0">
              <a:solidFill>
                <a:srgbClr val="0070C0"/>
              </a:solidFill>
            </a:endParaRPr>
          </a:p>
        </p:txBody>
      </p:sp>
      <p:pic>
        <p:nvPicPr>
          <p:cNvPr id="16" name="Picture 11" descr="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16" y="1801792"/>
            <a:ext cx="3414554" cy="2790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" name="Nesne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547106"/>
              </p:ext>
            </p:extLst>
          </p:nvPr>
        </p:nvGraphicFramePr>
        <p:xfrm>
          <a:off x="5086350" y="2226135"/>
          <a:ext cx="3075365" cy="1307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8" name="Denklem" r:id="rId4" imgW="1905000" imgH="812800" progId="Equation.3">
                  <p:embed/>
                </p:oleObj>
              </mc:Choice>
              <mc:Fallback>
                <p:oleObj name="Denklem" r:id="rId4" imgW="1905000" imgH="812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6350" y="2226135"/>
                        <a:ext cx="3075365" cy="13070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Nesne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556753"/>
              </p:ext>
            </p:extLst>
          </p:nvPr>
        </p:nvGraphicFramePr>
        <p:xfrm>
          <a:off x="838200" y="4819164"/>
          <a:ext cx="424815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9" name="Denklem" r:id="rId6" imgW="1955520" imgH="457200" progId="Equation.3">
                  <p:embed/>
                </p:oleObj>
              </mc:Choice>
              <mc:Fallback>
                <p:oleObj name="Denklem" r:id="rId6" imgW="19555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819164"/>
                        <a:ext cx="4248150" cy="993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Metin kutusu 18"/>
          <p:cNvSpPr txBox="1"/>
          <p:nvPr/>
        </p:nvSpPr>
        <p:spPr>
          <a:xfrm>
            <a:off x="5408549" y="4592411"/>
            <a:ext cx="3517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>
                <a:solidFill>
                  <a:srgbClr val="C00000"/>
                </a:solidFill>
              </a:rPr>
              <a:t>BİRİNCİ TEMEL ÖDEV</a:t>
            </a:r>
          </a:p>
        </p:txBody>
      </p:sp>
      <p:sp>
        <p:nvSpPr>
          <p:cNvPr id="20" name="Unvan 1">
            <a:extLst>
              <a:ext uri="{FF2B5EF4-FFF2-40B4-BE49-F238E27FC236}">
                <a16:creationId xmlns:a16="http://schemas.microsoft.com/office/drawing/2014/main" xmlns="" id="{41558C1D-A2C1-4363-A6C6-C2CDABA692B7}"/>
              </a:ext>
            </a:extLst>
          </p:cNvPr>
          <p:cNvSpPr txBox="1">
            <a:spLocks/>
          </p:cNvSpPr>
          <p:nvPr/>
        </p:nvSpPr>
        <p:spPr>
          <a:xfrm>
            <a:off x="107950" y="6408368"/>
            <a:ext cx="237066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TOPOGRAFYA 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(HRT335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22891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/>
          <p:cNvSpPr txBox="1"/>
          <p:nvPr/>
        </p:nvSpPr>
        <p:spPr>
          <a:xfrm>
            <a:off x="11638002" y="101600"/>
            <a:ext cx="553998" cy="601911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tr-TR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KOORDİNAT HESAPLARI</a:t>
            </a:r>
            <a:endParaRPr lang="en-US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Unvan 1"/>
          <p:cNvSpPr txBox="1">
            <a:spLocks/>
          </p:cNvSpPr>
          <p:nvPr/>
        </p:nvSpPr>
        <p:spPr>
          <a:xfrm>
            <a:off x="699116" y="330352"/>
            <a:ext cx="8596668" cy="597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Dayalı Poligon Hesabı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2228850" y="1021041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ÖRNEK - 2</a:t>
            </a:r>
          </a:p>
        </p:txBody>
      </p: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00" y="1667716"/>
            <a:ext cx="6362285" cy="143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Resim 16"/>
          <p:cNvPicPr>
            <a:picLocks noChangeAspect="1"/>
          </p:cNvPicPr>
          <p:nvPr/>
        </p:nvPicPr>
        <p:blipFill rotWithShape="1">
          <a:blip r:embed="rId3"/>
          <a:srcRect l="25092" t="41332" r="35504" b="48942"/>
          <a:stretch/>
        </p:blipFill>
        <p:spPr>
          <a:xfrm>
            <a:off x="1745954" y="3838470"/>
            <a:ext cx="7412932" cy="1028700"/>
          </a:xfrm>
          <a:prstGeom prst="rect">
            <a:avLst/>
          </a:prstGeom>
        </p:spPr>
      </p:pic>
      <p:sp>
        <p:nvSpPr>
          <p:cNvPr id="18" name="Unvan 1">
            <a:extLst>
              <a:ext uri="{FF2B5EF4-FFF2-40B4-BE49-F238E27FC236}">
                <a16:creationId xmlns:a16="http://schemas.microsoft.com/office/drawing/2014/main" xmlns="" id="{612735A0-A377-4734-8D3E-75CBFD8A3E92}"/>
              </a:ext>
            </a:extLst>
          </p:cNvPr>
          <p:cNvSpPr txBox="1">
            <a:spLocks/>
          </p:cNvSpPr>
          <p:nvPr/>
        </p:nvSpPr>
        <p:spPr>
          <a:xfrm>
            <a:off x="107950" y="6408368"/>
            <a:ext cx="237066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TOPOGRAFYA 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(HRT335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311876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/>
          <p:cNvSpPr txBox="1"/>
          <p:nvPr/>
        </p:nvSpPr>
        <p:spPr>
          <a:xfrm>
            <a:off x="11638002" y="101600"/>
            <a:ext cx="553998" cy="601911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tr-TR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KOORDİNAT HESAPLARI</a:t>
            </a:r>
            <a:endParaRPr lang="en-US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Unvan 1"/>
          <p:cNvSpPr txBox="1">
            <a:spLocks/>
          </p:cNvSpPr>
          <p:nvPr/>
        </p:nvSpPr>
        <p:spPr>
          <a:xfrm>
            <a:off x="699116" y="330352"/>
            <a:ext cx="8596668" cy="597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b="1" dirty="0"/>
              <a:t>Dayalı Poligon Hesabı</a:t>
            </a:r>
            <a:endParaRPr lang="en-US" sz="3200" b="1" dirty="0"/>
          </a:p>
        </p:txBody>
      </p:sp>
      <p:pic>
        <p:nvPicPr>
          <p:cNvPr id="15" name="Resim 14"/>
          <p:cNvPicPr>
            <a:picLocks noChangeAspect="1"/>
          </p:cNvPicPr>
          <p:nvPr/>
        </p:nvPicPr>
        <p:blipFill rotWithShape="1">
          <a:blip r:embed="rId2"/>
          <a:srcRect l="25922" t="29724" r="26805" b="29491"/>
          <a:stretch/>
        </p:blipFill>
        <p:spPr>
          <a:xfrm>
            <a:off x="1606939" y="879245"/>
            <a:ext cx="6781019" cy="3289300"/>
          </a:xfrm>
          <a:prstGeom prst="rect">
            <a:avLst/>
          </a:prstGeom>
        </p:spPr>
      </p:pic>
      <p:pic>
        <p:nvPicPr>
          <p:cNvPr id="16" name="Resim 15"/>
          <p:cNvPicPr>
            <a:picLocks noChangeAspect="1"/>
          </p:cNvPicPr>
          <p:nvPr/>
        </p:nvPicPr>
        <p:blipFill rotWithShape="1">
          <a:blip r:embed="rId3"/>
          <a:srcRect l="26336" t="61411" r="29390" b="16404"/>
          <a:stretch/>
        </p:blipFill>
        <p:spPr>
          <a:xfrm>
            <a:off x="1454343" y="4109807"/>
            <a:ext cx="7137722" cy="2010907"/>
          </a:xfrm>
          <a:prstGeom prst="rect">
            <a:avLst/>
          </a:prstGeom>
        </p:spPr>
      </p:pic>
      <p:sp>
        <p:nvSpPr>
          <p:cNvPr id="17" name="Unvan 1">
            <a:extLst>
              <a:ext uri="{FF2B5EF4-FFF2-40B4-BE49-F238E27FC236}">
                <a16:creationId xmlns:a16="http://schemas.microsoft.com/office/drawing/2014/main" xmlns="" id="{A6E95C71-842A-48F4-AD4A-C8F0BBAAF492}"/>
              </a:ext>
            </a:extLst>
          </p:cNvPr>
          <p:cNvSpPr txBox="1">
            <a:spLocks/>
          </p:cNvSpPr>
          <p:nvPr/>
        </p:nvSpPr>
        <p:spPr>
          <a:xfrm>
            <a:off x="107950" y="6408368"/>
            <a:ext cx="237066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TOPOGRAFYA 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(HRT335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954031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545825" y="2414372"/>
            <a:ext cx="8596668" cy="1981200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BÖLÜM</a:t>
            </a:r>
            <a:b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YÜKSEKLİK ÖLÇMELERİ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7649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545825" y="2414372"/>
            <a:ext cx="8596668" cy="1981200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BÖLÜM</a:t>
            </a:r>
            <a:b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KOORDİNAT HESAPLARI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0885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/>
          <p:cNvSpPr txBox="1"/>
          <p:nvPr/>
        </p:nvSpPr>
        <p:spPr>
          <a:xfrm>
            <a:off x="11638002" y="101600"/>
            <a:ext cx="553998" cy="601911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tr-TR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KOORDİNAT HESAPLARI</a:t>
            </a:r>
            <a:endParaRPr lang="en-US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Unvan 1"/>
          <p:cNvSpPr txBox="1">
            <a:spLocks/>
          </p:cNvSpPr>
          <p:nvPr/>
        </p:nvSpPr>
        <p:spPr>
          <a:xfrm>
            <a:off x="699116" y="330352"/>
            <a:ext cx="8596668" cy="597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Poligon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469899" y="1231900"/>
            <a:ext cx="104287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Bir bölgenin harita veya planının yapılabilmesi için, yeryüzünde konumu sabit ve koordinatları bilinen noktala ihtiyaç vardır.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/>
              <a:t>Nirengi noktaları arasında, harita ve planların yapımına veya projelerin aplikasyonuna  olanak sağlayacak şekilde tesis edilen, kenarları ve açıları ölçülerek koordinatları hesaplanan noktalara, </a:t>
            </a:r>
            <a:r>
              <a:rPr lang="tr-TR" b="1" u="sng" dirty="0"/>
              <a:t>poligon noktası </a:t>
            </a:r>
            <a:r>
              <a:rPr lang="tr-TR" dirty="0"/>
              <a:t>adı verilir.</a:t>
            </a:r>
          </a:p>
        </p:txBody>
      </p:sp>
      <p:pic>
        <p:nvPicPr>
          <p:cNvPr id="16" name="Picture 2" descr="http://www.jefo.com.tr/images/Calisma_Konulari4-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487" y="2326720"/>
            <a:ext cx="3375025" cy="3793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Unvan 1">
            <a:extLst>
              <a:ext uri="{FF2B5EF4-FFF2-40B4-BE49-F238E27FC236}">
                <a16:creationId xmlns:a16="http://schemas.microsoft.com/office/drawing/2014/main" xmlns="" id="{E5600EB9-E8B3-4A20-ACE9-D1CDE1FFDD3B}"/>
              </a:ext>
            </a:extLst>
          </p:cNvPr>
          <p:cNvSpPr txBox="1">
            <a:spLocks/>
          </p:cNvSpPr>
          <p:nvPr/>
        </p:nvSpPr>
        <p:spPr>
          <a:xfrm>
            <a:off x="107950" y="6408368"/>
            <a:ext cx="237066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TOPOGRAFYA 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(HRT335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53005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/>
          <p:cNvSpPr txBox="1"/>
          <p:nvPr/>
        </p:nvSpPr>
        <p:spPr>
          <a:xfrm>
            <a:off x="11638002" y="101600"/>
            <a:ext cx="553998" cy="601911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tr-TR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KOORDİNAT HESAPLARI</a:t>
            </a:r>
            <a:endParaRPr lang="en-US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699116" y="1228794"/>
            <a:ext cx="10413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/>
              <a:t>İki poligon noktasını birleştiren doğruya </a:t>
            </a:r>
            <a:r>
              <a:rPr lang="tr-TR" b="1" u="sng" dirty="0"/>
              <a:t>poligon kenarı</a:t>
            </a:r>
            <a:r>
              <a:rPr lang="tr-TR" dirty="0"/>
              <a:t>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/>
              <a:t>poligon kenarları arasında kalan açılara da </a:t>
            </a:r>
            <a:r>
              <a:rPr lang="tr-TR" b="1" u="sng" dirty="0"/>
              <a:t>poligon açısı (kırılma açısı) </a:t>
            </a:r>
            <a:r>
              <a:rPr lang="tr-TR" dirty="0"/>
              <a:t>adı verilir.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/>
              <a:t>Birbirlerini izleyen ve koordinatları birlikte hesaplanan noktaların oluşturduğu gruba da </a:t>
            </a:r>
            <a:r>
              <a:rPr lang="tr-TR" b="1" u="sng" dirty="0"/>
              <a:t>poligon </a:t>
            </a:r>
            <a:r>
              <a:rPr lang="tr-TR" b="1" u="sng" dirty="0" err="1"/>
              <a:t>geçkisi</a:t>
            </a:r>
            <a:r>
              <a:rPr lang="tr-TR" b="1" u="sng" dirty="0"/>
              <a:t> (poligon dizisi, poligon güzergâhı)</a:t>
            </a:r>
            <a:r>
              <a:rPr lang="tr-TR" dirty="0"/>
              <a:t> denir. </a:t>
            </a:r>
          </a:p>
          <a:p>
            <a:endParaRPr lang="tr-TR" dirty="0"/>
          </a:p>
        </p:txBody>
      </p:sp>
      <p:pic>
        <p:nvPicPr>
          <p:cNvPr id="19" name="Picture 2" descr="http://b1303.hizliresim.com/17/g/l1c4k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30"/>
          <a:stretch/>
        </p:blipFill>
        <p:spPr bwMode="auto">
          <a:xfrm>
            <a:off x="5299304" y="2206690"/>
            <a:ext cx="4123866" cy="391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Unvan 1"/>
          <p:cNvSpPr txBox="1">
            <a:spLocks/>
          </p:cNvSpPr>
          <p:nvPr/>
        </p:nvSpPr>
        <p:spPr>
          <a:xfrm>
            <a:off x="699116" y="330352"/>
            <a:ext cx="8596668" cy="597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Poligon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Unvan 1">
            <a:extLst>
              <a:ext uri="{FF2B5EF4-FFF2-40B4-BE49-F238E27FC236}">
                <a16:creationId xmlns:a16="http://schemas.microsoft.com/office/drawing/2014/main" xmlns="" id="{08C26FBF-78FD-49CE-9A06-76E4A6A45F83}"/>
              </a:ext>
            </a:extLst>
          </p:cNvPr>
          <p:cNvSpPr txBox="1">
            <a:spLocks/>
          </p:cNvSpPr>
          <p:nvPr/>
        </p:nvSpPr>
        <p:spPr>
          <a:xfrm>
            <a:off x="107950" y="6408368"/>
            <a:ext cx="237066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TOPOGRAFYA 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(HRT335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17446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/>
          <p:cNvSpPr txBox="1"/>
          <p:nvPr/>
        </p:nvSpPr>
        <p:spPr>
          <a:xfrm>
            <a:off x="11638002" y="101600"/>
            <a:ext cx="553998" cy="601911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tr-TR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KOORDİNAT HESAPLARI</a:t>
            </a:r>
            <a:endParaRPr lang="en-US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Unvan 1"/>
          <p:cNvSpPr txBox="1">
            <a:spLocks/>
          </p:cNvSpPr>
          <p:nvPr/>
        </p:nvSpPr>
        <p:spPr>
          <a:xfrm>
            <a:off x="699116" y="330352"/>
            <a:ext cx="8596668" cy="597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Poligon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876300" y="1079500"/>
            <a:ext cx="841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Poligon </a:t>
            </a:r>
            <a:r>
              <a:rPr lang="tr-TR" dirty="0" err="1"/>
              <a:t>geçkilerinin</a:t>
            </a:r>
            <a:r>
              <a:rPr lang="tr-TR" dirty="0"/>
              <a:t> tümüne birden </a:t>
            </a:r>
            <a:r>
              <a:rPr lang="tr-TR" b="1" u="sng" dirty="0"/>
              <a:t>poligon ağı (poligon şebekesi</a:t>
            </a:r>
            <a:r>
              <a:rPr lang="tr-TR" b="1" u="sng"/>
              <a:t>)</a:t>
            </a:r>
            <a:r>
              <a:rPr lang="tr-TR"/>
              <a:t> denir</a:t>
            </a:r>
            <a:r>
              <a:rPr lang="tr-TR" dirty="0"/>
              <a:t>.</a:t>
            </a:r>
          </a:p>
        </p:txBody>
      </p:sp>
      <p:pic>
        <p:nvPicPr>
          <p:cNvPr id="16" name="Picture 2" descr="http://b1303.hizliresim.com/17/g/l1c8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230"/>
          <a:stretch/>
        </p:blipFill>
        <p:spPr bwMode="auto">
          <a:xfrm>
            <a:off x="1713470" y="2235506"/>
            <a:ext cx="6860116" cy="3127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Unvan 1">
            <a:extLst>
              <a:ext uri="{FF2B5EF4-FFF2-40B4-BE49-F238E27FC236}">
                <a16:creationId xmlns:a16="http://schemas.microsoft.com/office/drawing/2014/main" xmlns="" id="{29D7B599-22F0-41A8-B38D-2BD5BD8BE1A5}"/>
              </a:ext>
            </a:extLst>
          </p:cNvPr>
          <p:cNvSpPr txBox="1">
            <a:spLocks/>
          </p:cNvSpPr>
          <p:nvPr/>
        </p:nvSpPr>
        <p:spPr>
          <a:xfrm>
            <a:off x="107950" y="6408368"/>
            <a:ext cx="237066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TOPOGRAFYA 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(HRT335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48608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/>
          <p:cNvSpPr txBox="1"/>
          <p:nvPr/>
        </p:nvSpPr>
        <p:spPr>
          <a:xfrm>
            <a:off x="11638002" y="101600"/>
            <a:ext cx="553998" cy="601911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tr-TR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KOORDİNAT HESAPLARI</a:t>
            </a:r>
            <a:endParaRPr lang="en-US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Unvan 1"/>
          <p:cNvSpPr txBox="1">
            <a:spLocks/>
          </p:cNvSpPr>
          <p:nvPr/>
        </p:nvSpPr>
        <p:spPr>
          <a:xfrm>
            <a:off x="699116" y="330352"/>
            <a:ext cx="8596668" cy="597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Poligon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876300" y="1079500"/>
            <a:ext cx="841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Poligon ağını ölçekli olarak gösteren şekle de </a:t>
            </a:r>
            <a:r>
              <a:rPr lang="tr-TR" b="1" u="sng" dirty="0"/>
              <a:t>poligon kanavası </a:t>
            </a:r>
            <a:r>
              <a:rPr lang="tr-TR" dirty="0"/>
              <a:t>denir.</a:t>
            </a:r>
          </a:p>
        </p:txBody>
      </p:sp>
      <p:pic>
        <p:nvPicPr>
          <p:cNvPr id="16" name="Picture 2" descr="http://f1303.hizliresim.com/17/g/l1cdf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9"/>
          <a:stretch/>
        </p:blipFill>
        <p:spPr bwMode="auto">
          <a:xfrm>
            <a:off x="3694494" y="1600287"/>
            <a:ext cx="3422997" cy="4430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Unvan 1">
            <a:extLst>
              <a:ext uri="{FF2B5EF4-FFF2-40B4-BE49-F238E27FC236}">
                <a16:creationId xmlns:a16="http://schemas.microsoft.com/office/drawing/2014/main" xmlns="" id="{811B48B6-00F9-4340-9A3C-7FB1551A5E51}"/>
              </a:ext>
            </a:extLst>
          </p:cNvPr>
          <p:cNvSpPr txBox="1">
            <a:spLocks/>
          </p:cNvSpPr>
          <p:nvPr/>
        </p:nvSpPr>
        <p:spPr>
          <a:xfrm>
            <a:off x="107950" y="6408368"/>
            <a:ext cx="237066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TOPOGRAFYA 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(HRT335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75662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/>
          <p:cNvSpPr txBox="1"/>
          <p:nvPr/>
        </p:nvSpPr>
        <p:spPr>
          <a:xfrm>
            <a:off x="11638002" y="101600"/>
            <a:ext cx="553998" cy="601911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tr-TR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KOORDİNAT HESAPLARI</a:t>
            </a:r>
            <a:endParaRPr lang="en-US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Unvan 1"/>
          <p:cNvSpPr txBox="1">
            <a:spLocks/>
          </p:cNvSpPr>
          <p:nvPr/>
        </p:nvSpPr>
        <p:spPr>
          <a:xfrm>
            <a:off x="699116" y="330352"/>
            <a:ext cx="8596668" cy="597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Poligon </a:t>
            </a:r>
            <a:r>
              <a:rPr lang="tr-TR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Geçkilerinin</a:t>
            </a:r>
            <a:r>
              <a:rPr lang="tr-T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Sınıflandırılması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451252122"/>
              </p:ext>
            </p:extLst>
          </p:nvPr>
        </p:nvGraphicFramePr>
        <p:xfrm>
          <a:off x="2005742" y="1782347"/>
          <a:ext cx="5983415" cy="3169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Unvan 1">
            <a:extLst>
              <a:ext uri="{FF2B5EF4-FFF2-40B4-BE49-F238E27FC236}">
                <a16:creationId xmlns:a16="http://schemas.microsoft.com/office/drawing/2014/main" xmlns="" id="{F1EFCD61-8F86-4D6F-A56F-08699A8AD272}"/>
              </a:ext>
            </a:extLst>
          </p:cNvPr>
          <p:cNvSpPr txBox="1">
            <a:spLocks/>
          </p:cNvSpPr>
          <p:nvPr/>
        </p:nvSpPr>
        <p:spPr>
          <a:xfrm>
            <a:off x="107950" y="6408368"/>
            <a:ext cx="237066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TOPOGRAFYA 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(HRT335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3578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/>
          <p:cNvSpPr txBox="1"/>
          <p:nvPr/>
        </p:nvSpPr>
        <p:spPr>
          <a:xfrm>
            <a:off x="11638002" y="101600"/>
            <a:ext cx="553998" cy="601911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tr-TR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KOORDİNAT HESAPLARI</a:t>
            </a:r>
            <a:endParaRPr lang="en-US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830921" y="1128017"/>
            <a:ext cx="98782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/>
              <a:t>Açık poligon </a:t>
            </a:r>
            <a:r>
              <a:rPr lang="tr-TR" dirty="0" err="1"/>
              <a:t>geçkileri</a:t>
            </a:r>
            <a:r>
              <a:rPr lang="tr-TR" dirty="0"/>
              <a:t>, koordinatları bilinen bir nirengi veya poligon noktasından başlayan, fakat koordinatları bilinen bir nirengi veya poligon noktasına bağlanmayan </a:t>
            </a:r>
            <a:r>
              <a:rPr lang="tr-TR" dirty="0" err="1"/>
              <a:t>geçkilerdir</a:t>
            </a:r>
            <a:r>
              <a:rPr lang="tr-TR" dirty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/>
              <a:t>Koordinatları bilinen bir noktaya bağlanmadığı için ölçü ve hesap kontrolü yoktur.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/>
              <a:t>Zorunlu kalınmadıkça açık poligon </a:t>
            </a:r>
            <a:r>
              <a:rPr lang="tr-TR" dirty="0" err="1"/>
              <a:t>geçkisi</a:t>
            </a:r>
            <a:r>
              <a:rPr lang="tr-TR" dirty="0"/>
              <a:t> oluşturulmaz.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/>
              <a:t>Açık poligon </a:t>
            </a:r>
            <a:r>
              <a:rPr lang="tr-TR" dirty="0" err="1"/>
              <a:t>geçkisi</a:t>
            </a:r>
            <a:r>
              <a:rPr lang="tr-TR" dirty="0"/>
              <a:t>, çıkmaz sokak, avlu gibi çıkışı olmayan yerlerde kullanılır.</a:t>
            </a:r>
          </a:p>
        </p:txBody>
      </p:sp>
      <p:sp>
        <p:nvSpPr>
          <p:cNvPr id="15" name="Unvan 1"/>
          <p:cNvSpPr txBox="1">
            <a:spLocks/>
          </p:cNvSpPr>
          <p:nvPr/>
        </p:nvSpPr>
        <p:spPr>
          <a:xfrm>
            <a:off x="699116" y="330352"/>
            <a:ext cx="8596668" cy="597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Açık Poligon </a:t>
            </a:r>
            <a:r>
              <a:rPr lang="tr-TR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Geçkisi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Resim 15"/>
          <p:cNvPicPr>
            <a:picLocks noChangeAspect="1"/>
          </p:cNvPicPr>
          <p:nvPr/>
        </p:nvPicPr>
        <p:blipFill rotWithShape="1">
          <a:blip r:embed="rId2"/>
          <a:srcRect r="22673"/>
          <a:stretch/>
        </p:blipFill>
        <p:spPr>
          <a:xfrm>
            <a:off x="2086593" y="2673977"/>
            <a:ext cx="6883381" cy="3316824"/>
          </a:xfrm>
          <a:prstGeom prst="rect">
            <a:avLst/>
          </a:prstGeom>
        </p:spPr>
      </p:pic>
      <p:sp>
        <p:nvSpPr>
          <p:cNvPr id="17" name="Unvan 1">
            <a:extLst>
              <a:ext uri="{FF2B5EF4-FFF2-40B4-BE49-F238E27FC236}">
                <a16:creationId xmlns:a16="http://schemas.microsoft.com/office/drawing/2014/main" xmlns="" id="{B95E456A-B1CB-4AB4-8E0D-2A356E1C2CC9}"/>
              </a:ext>
            </a:extLst>
          </p:cNvPr>
          <p:cNvSpPr txBox="1">
            <a:spLocks/>
          </p:cNvSpPr>
          <p:nvPr/>
        </p:nvSpPr>
        <p:spPr>
          <a:xfrm>
            <a:off x="107950" y="6408368"/>
            <a:ext cx="2370666" cy="381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TOPOGRAFYA 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(HRT335</a:t>
            </a:r>
            <a:r>
              <a:rPr lang="tr-T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67446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3957</TotalTime>
  <Words>731</Words>
  <Application>Microsoft Office PowerPoint</Application>
  <PresentationFormat>Geniş ekran</PresentationFormat>
  <Paragraphs>140</Paragraphs>
  <Slides>23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33" baseType="lpstr">
      <vt:lpstr>Arial</vt:lpstr>
      <vt:lpstr>Calibri</vt:lpstr>
      <vt:lpstr>Calibri Light</vt:lpstr>
      <vt:lpstr>inherit</vt:lpstr>
      <vt:lpstr>Symbol</vt:lpstr>
      <vt:lpstr>Tahoma</vt:lpstr>
      <vt:lpstr>Wingdings 2</vt:lpstr>
      <vt:lpstr>Office Teması</vt:lpstr>
      <vt:lpstr>HDOfficeLightV0</vt:lpstr>
      <vt:lpstr>Denklem</vt:lpstr>
      <vt:lpstr>TOPOGRAFYA (HRT3350)</vt:lpstr>
      <vt:lpstr>PowerPoint Sunusu</vt:lpstr>
      <vt:lpstr>6. BÖLÜM KOORDİNAT HESAPLARI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7. BÖLÜM YÜKSEKLİK ÖLÇMELERİ</vt:lpstr>
    </vt:vector>
  </TitlesOfParts>
  <Company>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Nihat Ersoy</cp:lastModifiedBy>
  <cp:revision>464</cp:revision>
  <dcterms:created xsi:type="dcterms:W3CDTF">2014-09-17T07:05:14Z</dcterms:created>
  <dcterms:modified xsi:type="dcterms:W3CDTF">2022-09-27T10:20:15Z</dcterms:modified>
</cp:coreProperties>
</file>