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3"/>
  </p:notesMasterIdLst>
  <p:sldIdLst>
    <p:sldId id="328" r:id="rId2"/>
    <p:sldId id="256" r:id="rId3"/>
    <p:sldId id="257" r:id="rId4"/>
    <p:sldId id="260" r:id="rId5"/>
    <p:sldId id="261" r:id="rId6"/>
    <p:sldId id="263" r:id="rId7"/>
    <p:sldId id="265" r:id="rId8"/>
    <p:sldId id="427" r:id="rId9"/>
    <p:sldId id="400" r:id="rId10"/>
    <p:sldId id="441" r:id="rId11"/>
    <p:sldId id="331" r:id="rId12"/>
    <p:sldId id="442" r:id="rId13"/>
    <p:sldId id="271" r:id="rId14"/>
    <p:sldId id="443" r:id="rId15"/>
    <p:sldId id="274" r:id="rId16"/>
    <p:sldId id="444" r:id="rId17"/>
    <p:sldId id="275" r:id="rId18"/>
    <p:sldId id="404" r:id="rId19"/>
    <p:sldId id="428" r:id="rId20"/>
    <p:sldId id="429" r:id="rId21"/>
    <p:sldId id="430" r:id="rId22"/>
    <p:sldId id="445" r:id="rId23"/>
    <p:sldId id="431" r:id="rId24"/>
    <p:sldId id="446" r:id="rId25"/>
    <p:sldId id="432" r:id="rId26"/>
    <p:sldId id="433" r:id="rId27"/>
    <p:sldId id="447" r:id="rId28"/>
    <p:sldId id="448" r:id="rId29"/>
    <p:sldId id="449" r:id="rId30"/>
    <p:sldId id="450" r:id="rId31"/>
    <p:sldId id="451" r:id="rId32"/>
    <p:sldId id="452" r:id="rId33"/>
    <p:sldId id="453" r:id="rId34"/>
    <p:sldId id="454" r:id="rId35"/>
    <p:sldId id="455" r:id="rId36"/>
    <p:sldId id="456" r:id="rId37"/>
    <p:sldId id="457" r:id="rId38"/>
    <p:sldId id="458" r:id="rId39"/>
    <p:sldId id="459" r:id="rId40"/>
    <p:sldId id="460" r:id="rId41"/>
    <p:sldId id="461" r:id="rId42"/>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961DFE1-1213-4B5A-8044-F2411B1976A7}" type="datetimeFigureOut">
              <a:rPr lang="tr-TR" smtClean="0"/>
              <a:t>28.11.2023</a:t>
            </a:fld>
            <a:endParaRPr lang="tr-TR"/>
          </a:p>
        </p:txBody>
      </p:sp>
      <p:sp>
        <p:nvSpPr>
          <p:cNvPr id="4" name="Slayt Görüntüsü Yer Tutucus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0DA9EF83-C866-417B-822B-D05496BA9D3E}" type="slidenum">
              <a:rPr lang="tr-TR" smtClean="0"/>
              <a:t>‹#›</a:t>
            </a:fld>
            <a:endParaRPr lang="tr-TR"/>
          </a:p>
        </p:txBody>
      </p:sp>
    </p:spTree>
    <p:extLst>
      <p:ext uri="{BB962C8B-B14F-4D97-AF65-F5344CB8AC3E}">
        <p14:creationId xmlns:p14="http://schemas.microsoft.com/office/powerpoint/2010/main" val="267245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smtClean="0">
                <a:latin typeface="Arial" pitchFamily="34" charset="0"/>
              </a:rPr>
              <a:t>MCM-2010</a:t>
            </a:r>
            <a:endParaRPr lang="es-ES" altLang="tr-TR" smtClean="0">
              <a:latin typeface="Arial" pitchFamily="34" charset="0"/>
            </a:endParaRPr>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865188" eaLnBrk="0" hangingPunct="0">
              <a:spcBef>
                <a:spcPct val="30000"/>
              </a:spcBef>
              <a:defRPr sz="1200">
                <a:solidFill>
                  <a:schemeClr val="tx1"/>
                </a:solidFill>
                <a:latin typeface="Arial" pitchFamily="34" charset="0"/>
              </a:defRPr>
            </a:lvl1pPr>
            <a:lvl2pPr marL="742950" indent="-285750" algn="l" defTabSz="865188" eaLnBrk="0" hangingPunct="0">
              <a:spcBef>
                <a:spcPct val="30000"/>
              </a:spcBef>
              <a:defRPr sz="1200">
                <a:solidFill>
                  <a:schemeClr val="tx1"/>
                </a:solidFill>
                <a:latin typeface="Arial" pitchFamily="34" charset="0"/>
              </a:defRPr>
            </a:lvl2pPr>
            <a:lvl3pPr marL="1143000" indent="-228600" algn="l" defTabSz="865188" eaLnBrk="0" hangingPunct="0">
              <a:spcBef>
                <a:spcPct val="30000"/>
              </a:spcBef>
              <a:defRPr sz="1200">
                <a:solidFill>
                  <a:schemeClr val="tx1"/>
                </a:solidFill>
                <a:latin typeface="Arial" pitchFamily="34" charset="0"/>
              </a:defRPr>
            </a:lvl3pPr>
            <a:lvl4pPr marL="1600200" indent="-228600" algn="l" defTabSz="865188" eaLnBrk="0" hangingPunct="0">
              <a:spcBef>
                <a:spcPct val="30000"/>
              </a:spcBef>
              <a:defRPr sz="1200">
                <a:solidFill>
                  <a:schemeClr val="tx1"/>
                </a:solidFill>
                <a:latin typeface="Arial" pitchFamily="34" charset="0"/>
              </a:defRPr>
            </a:lvl4pPr>
            <a:lvl5pPr marL="2057400" indent="-228600" algn="l" defTabSz="865188" eaLnBrk="0" hangingPunct="0">
              <a:spcBef>
                <a:spcPct val="30000"/>
              </a:spcBef>
              <a:defRPr sz="1200">
                <a:solidFill>
                  <a:schemeClr val="tx1"/>
                </a:solidFill>
                <a:latin typeface="Arial" pitchFamily="34" charset="0"/>
              </a:defRPr>
            </a:lvl5pPr>
            <a:lvl6pPr marL="2514600" indent="-228600" defTabSz="865188" eaLnBrk="0" fontAlgn="base" hangingPunct="0">
              <a:spcBef>
                <a:spcPct val="30000"/>
              </a:spcBef>
              <a:spcAft>
                <a:spcPct val="0"/>
              </a:spcAft>
              <a:defRPr sz="1200">
                <a:solidFill>
                  <a:schemeClr val="tx1"/>
                </a:solidFill>
                <a:latin typeface="Arial" pitchFamily="34" charset="0"/>
              </a:defRPr>
            </a:lvl6pPr>
            <a:lvl7pPr marL="2971800" indent="-228600" defTabSz="865188" eaLnBrk="0" fontAlgn="base" hangingPunct="0">
              <a:spcBef>
                <a:spcPct val="30000"/>
              </a:spcBef>
              <a:spcAft>
                <a:spcPct val="0"/>
              </a:spcAft>
              <a:defRPr sz="1200">
                <a:solidFill>
                  <a:schemeClr val="tx1"/>
                </a:solidFill>
                <a:latin typeface="Arial" pitchFamily="34" charset="0"/>
              </a:defRPr>
            </a:lvl7pPr>
            <a:lvl8pPr marL="3429000" indent="-228600" defTabSz="865188" eaLnBrk="0" fontAlgn="base" hangingPunct="0">
              <a:spcBef>
                <a:spcPct val="30000"/>
              </a:spcBef>
              <a:spcAft>
                <a:spcPct val="0"/>
              </a:spcAft>
              <a:defRPr sz="1200">
                <a:solidFill>
                  <a:schemeClr val="tx1"/>
                </a:solidFill>
                <a:latin typeface="Arial" pitchFamily="34" charset="0"/>
              </a:defRPr>
            </a:lvl8pPr>
            <a:lvl9pPr marL="3886200" indent="-228600" defTabSz="86518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0ADDDA5E-84F8-42F5-AA6D-B5C79067BBFD}" type="slidenum">
              <a:rPr lang="ru-RU" altLang="tr-TR" smtClean="0"/>
              <a:pPr algn="r" eaLnBrk="1" hangingPunct="1">
                <a:spcBef>
                  <a:spcPct val="0"/>
                </a:spcBef>
              </a:pPr>
              <a:t>1</a:t>
            </a:fld>
            <a:endParaRPr lang="ru-RU" altLang="tr-TR" smtClean="0"/>
          </a:p>
        </p:txBody>
      </p:sp>
    </p:spTree>
    <p:extLst>
      <p:ext uri="{BB962C8B-B14F-4D97-AF65-F5344CB8AC3E}">
        <p14:creationId xmlns:p14="http://schemas.microsoft.com/office/powerpoint/2010/main" val="158300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20" name="Altbilgi Yer Tutucusu 19"/>
          <p:cNvSpPr>
            <a:spLocks noGrp="1"/>
          </p:cNvSpPr>
          <p:nvPr>
            <p:ph type="ftr" sz="quarter" idx="11"/>
          </p:nvPr>
        </p:nvSpPr>
        <p:spPr/>
        <p:txBody>
          <a:bodyPr/>
          <a:lstStyle/>
          <a:p>
            <a:endParaRPr lang="tr-TR"/>
          </a:p>
        </p:txBody>
      </p:sp>
      <p:sp>
        <p:nvSpPr>
          <p:cNvPr id="10" name="Slayt Numarası Yer Tutucusu 9"/>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11/28/2023</a:t>
            </a:fld>
            <a:endParaRPr lang="en-US" smtClean="0"/>
          </a:p>
        </p:txBody>
      </p:sp>
      <p:sp>
        <p:nvSpPr>
          <p:cNvPr id="4" name="Holder 4"/>
          <p:cNvSpPr>
            <a:spLocks noGrp="1"/>
          </p:cNvSpPr>
          <p:nvPr>
            <p:ph type="sldNum" sz="quarter" idx="7"/>
          </p:nvPr>
        </p:nvSpPr>
        <p:spPr/>
        <p:txBody>
          <a:bodyPr lIns="0" tIns="0" rIns="0" bIns="0"/>
          <a:lstStyle/>
          <a:p>
            <a:pPr marL="114935">
              <a:lnSpc>
                <a:spcPct val="100000"/>
              </a:lnSpc>
            </a:pPr>
            <a:fld id="{81D60167-4931-47E6-BA6A-407CBD079E47}" type="slidenum">
              <a:rPr sz="1400" dirty="0" smtClean="0">
                <a:latin typeface="Times New Roman"/>
                <a:cs typeface="Times New Roman"/>
              </a:rPr>
              <a:t>‹#›</a:t>
            </a:fld>
            <a:endParaRPr sz="1400">
              <a:latin typeface="Times New Roman"/>
              <a:cs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Veri Yer Tutucusu 1"/>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D8BD707-D9CF-40AE-B4C6-C98DA3205C09}" type="datetimeFigureOut">
              <a:rPr lang="en-US" smtClean="0"/>
              <a:t>11/28/2023</a:t>
            </a:fld>
            <a:endParaRPr lang="en-US" smtClean="0"/>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t>11/28/2023</a:t>
            </a:fld>
            <a:endParaRPr lang="en-US" smtClean="0"/>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marL="114935">
              <a:lnSpc>
                <a:spcPct val="100000"/>
              </a:lnSpc>
            </a:pPr>
            <a:fld id="{81D60167-4931-47E6-BA6A-407CBD079E47}" type="slidenum">
              <a:rPr lang="tr-TR" sz="1400" smtClean="0">
                <a:latin typeface="Times New Roman"/>
                <a:cs typeface="Times New Roman"/>
              </a:rPr>
              <a:t>‹#›</a:t>
            </a:fld>
            <a:endParaRPr lang="tr-TR" sz="1400">
              <a:latin typeface="Times New Roman"/>
              <a:cs typeface="Times New Roman"/>
            </a:endParaRP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babuscu@yildiz.edu.t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faylikci@yildiz.edu.tr"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3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4.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3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39.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4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43.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44.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image" Target="../media/image45.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49.wmf"/><Relationship Id="rId5" Type="http://schemas.openxmlformats.org/officeDocument/2006/relationships/oleObject" Target="../embeddings/oleObject47.bin"/><Relationship Id="rId4" Type="http://schemas.openxmlformats.org/officeDocument/2006/relationships/image" Target="../media/image48.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50.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image" Target="../media/image51.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9.bin"/><Relationship Id="rId18" Type="http://schemas.openxmlformats.org/officeDocument/2006/relationships/image" Target="../media/image13.wmf"/><Relationship Id="rId3" Type="http://schemas.openxmlformats.org/officeDocument/2006/relationships/oleObject" Target="../embeddings/oleObject4.bin"/><Relationship Id="rId21" Type="http://schemas.openxmlformats.org/officeDocument/2006/relationships/oleObject" Target="../embeddings/oleObject13.bin"/><Relationship Id="rId7" Type="http://schemas.openxmlformats.org/officeDocument/2006/relationships/oleObject" Target="../embeddings/oleObject6.bin"/><Relationship Id="rId12" Type="http://schemas.openxmlformats.org/officeDocument/2006/relationships/image" Target="../media/image10.wmf"/><Relationship Id="rId17" Type="http://schemas.openxmlformats.org/officeDocument/2006/relationships/oleObject" Target="../embeddings/oleObject11.bin"/><Relationship Id="rId2" Type="http://schemas.openxmlformats.org/officeDocument/2006/relationships/slideLayout" Target="../slideLayouts/slideLayout2.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9.wmf"/><Relationship Id="rId19" Type="http://schemas.openxmlformats.org/officeDocument/2006/relationships/oleObject" Target="../embeddings/oleObject12.bin"/><Relationship Id="rId4" Type="http://schemas.openxmlformats.org/officeDocument/2006/relationships/image" Target="../media/image6.wmf"/><Relationship Id="rId9" Type="http://schemas.openxmlformats.org/officeDocument/2006/relationships/oleObject" Target="../embeddings/oleObject7.bin"/><Relationship Id="rId14" Type="http://schemas.openxmlformats.org/officeDocument/2006/relationships/image" Target="../media/image11.wmf"/><Relationship Id="rId22" Type="http://schemas.openxmlformats.org/officeDocument/2006/relationships/image" Target="../media/image1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ubTitle" idx="1"/>
          </p:nvPr>
        </p:nvSpPr>
        <p:spPr>
          <a:xfrm>
            <a:off x="1993900" y="3648075"/>
            <a:ext cx="7143750" cy="1328738"/>
          </a:xfrm>
          <a:ln>
            <a:solidFill>
              <a:srgbClr val="C00000">
                <a:alpha val="90195"/>
              </a:srgbClr>
            </a:solidFill>
            <a:miter lim="800000"/>
            <a:headEnd/>
            <a:tailEnd/>
          </a:ln>
        </p:spPr>
        <p:txBody>
          <a:bodyPr tIns="45720"/>
          <a:lstStyle/>
          <a:p>
            <a:pPr marL="26988" eaLnBrk="1" hangingPunct="1"/>
            <a:endParaRPr lang="tr-TR" altLang="tr-TR" sz="2000" b="1" i="1" u="sng" dirty="0" smtClean="0">
              <a:solidFill>
                <a:srgbClr val="C00000"/>
              </a:solidFill>
            </a:endParaRPr>
          </a:p>
          <a:p>
            <a:pPr marL="26988" eaLnBrk="1" hangingPunct="1"/>
            <a:r>
              <a:rPr lang="tr-TR" altLang="tr-TR" sz="2000" b="1" i="1" u="sng" dirty="0" smtClean="0">
                <a:solidFill>
                  <a:srgbClr val="7030A0"/>
                </a:solidFill>
              </a:rPr>
              <a:t>Dersin Öğretim Üyesi:  Dr. Öğr. Üyesi Fatih Aylıkcı</a:t>
            </a:r>
            <a:endParaRPr lang="tr-TR" altLang="tr-TR" sz="2000" b="1" u="sng" dirty="0" smtClean="0">
              <a:solidFill>
                <a:srgbClr val="7030A0"/>
              </a:solidFill>
            </a:endParaRPr>
          </a:p>
          <a:p>
            <a:pPr marL="26988" eaLnBrk="1" hangingPunct="1"/>
            <a:endParaRPr lang="tr-TR" altLang="tr-TR" sz="2000" b="1" u="sng" dirty="0" smtClean="0">
              <a:solidFill>
                <a:srgbClr val="7030A0"/>
              </a:solidFill>
              <a:hlinkClick r:id="rId3"/>
            </a:endParaRPr>
          </a:p>
        </p:txBody>
      </p:sp>
      <p:sp>
        <p:nvSpPr>
          <p:cNvPr id="73742" name="Rectangle 14"/>
          <p:cNvSpPr>
            <a:spLocks noChangeArrowheads="1"/>
          </p:cNvSpPr>
          <p:nvPr/>
        </p:nvSpPr>
        <p:spPr bwMode="gray">
          <a:xfrm>
            <a:off x="5367338" y="5984875"/>
            <a:ext cx="3563937" cy="612775"/>
          </a:xfrm>
          <a:prstGeom prst="rect">
            <a:avLst/>
          </a:prstGeom>
          <a:noFill/>
          <a:ln w="9525">
            <a:noFill/>
            <a:miter lim="800000"/>
            <a:headEnd/>
            <a:tailEnd/>
          </a:ln>
          <a:effectLst/>
        </p:spPr>
        <p:txBody>
          <a:bodyPr/>
          <a:lstStyle/>
          <a:p>
            <a:pPr algn="ctr">
              <a:defRPr/>
            </a:pPr>
            <a:r>
              <a:rPr lang="tr-TR" altLang="tr-TR" sz="1400" u="sng" dirty="0" smtClean="0">
                <a:solidFill>
                  <a:srgbClr val="0070C0"/>
                </a:solidFill>
                <a:hlinkClick r:id="rId4"/>
              </a:rPr>
              <a:t>faylikci@yildiz.edu.tr</a:t>
            </a:r>
            <a:endParaRPr lang="tr-TR" altLang="tr-TR" sz="1400" u="sng" dirty="0">
              <a:solidFill>
                <a:srgbClr val="0070C0"/>
              </a:solidFill>
            </a:endParaRPr>
          </a:p>
          <a:p>
            <a:pPr algn="ctr">
              <a:defRPr/>
            </a:pPr>
            <a:r>
              <a:rPr lang="tr-TR" altLang="tr-TR" sz="1400" u="sng" dirty="0" smtClean="0">
                <a:solidFill>
                  <a:srgbClr val="92D050"/>
                </a:solidFill>
              </a:rPr>
              <a:t>fatihaylikci@gmail.com</a:t>
            </a:r>
            <a:endParaRPr lang="tr-TR" altLang="tr-TR" sz="1400" u="sng" dirty="0">
              <a:solidFill>
                <a:srgbClr val="92D050"/>
              </a:solidFill>
            </a:endParaRPr>
          </a:p>
          <a:p>
            <a:pPr algn="ctr">
              <a:spcBef>
                <a:spcPct val="20000"/>
              </a:spcBef>
              <a:buClr>
                <a:schemeClr val="tx2"/>
              </a:buClr>
              <a:buFont typeface="Wingdings" pitchFamily="2" charset="2"/>
              <a:buNone/>
              <a:defRPr/>
            </a:pPr>
            <a:endParaRPr lang="en-US" sz="1400" b="0" dirty="0">
              <a:effectLst>
                <a:outerShdw blurRad="38100" dist="38100" dir="2700000" algn="tl">
                  <a:srgbClr val="C0C0C0"/>
                </a:outerShdw>
              </a:effectLst>
              <a:latin typeface="Arial" charset="0"/>
            </a:endParaRPr>
          </a:p>
        </p:txBody>
      </p:sp>
      <p:sp>
        <p:nvSpPr>
          <p:cNvPr id="28676" name="Rectangle 7"/>
          <p:cNvSpPr>
            <a:spLocks noChangeArrowheads="1"/>
          </p:cNvSpPr>
          <p:nvPr/>
        </p:nvSpPr>
        <p:spPr bwMode="gray">
          <a:xfrm>
            <a:off x="395288" y="855808"/>
            <a:ext cx="87487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sz="1200" b="1">
                <a:solidFill>
                  <a:schemeClr val="hlink"/>
                </a:solidFill>
                <a:latin typeface="Times New Roman" pitchFamily="18" charset="0"/>
              </a:defRPr>
            </a:lvl1pPr>
            <a:lvl2pPr marL="742950" indent="-285750" eaLnBrk="0" hangingPunct="0">
              <a:defRPr sz="1200" b="1">
                <a:solidFill>
                  <a:schemeClr val="hlink"/>
                </a:solidFill>
                <a:latin typeface="Times New Roman" pitchFamily="18" charset="0"/>
              </a:defRPr>
            </a:lvl2pPr>
            <a:lvl3pPr marL="1143000" indent="-228600" eaLnBrk="0" hangingPunct="0">
              <a:defRPr sz="1200" b="1">
                <a:solidFill>
                  <a:schemeClr val="hlink"/>
                </a:solidFill>
                <a:latin typeface="Times New Roman" pitchFamily="18" charset="0"/>
              </a:defRPr>
            </a:lvl3pPr>
            <a:lvl4pPr marL="1600200" indent="-228600" eaLnBrk="0" hangingPunct="0">
              <a:defRPr sz="1200" b="1">
                <a:solidFill>
                  <a:schemeClr val="hlink"/>
                </a:solidFill>
                <a:latin typeface="Times New Roman" pitchFamily="18" charset="0"/>
              </a:defRPr>
            </a:lvl4pPr>
            <a:lvl5pPr marL="2057400" indent="-228600" eaLnBrk="0" hangingPunct="0">
              <a:defRPr sz="1200" b="1">
                <a:solidFill>
                  <a:schemeClr val="hlink"/>
                </a:solidFill>
                <a:latin typeface="Times New Roman" pitchFamily="18" charset="0"/>
              </a:defRPr>
            </a:lvl5pPr>
            <a:lvl6pPr marL="2514600" indent="-228600" algn="r" eaLnBrk="0" fontAlgn="base" hangingPunct="0">
              <a:spcBef>
                <a:spcPct val="50000"/>
              </a:spcBef>
              <a:spcAft>
                <a:spcPct val="0"/>
              </a:spcAft>
              <a:defRPr sz="1200" b="1">
                <a:solidFill>
                  <a:schemeClr val="hlink"/>
                </a:solidFill>
                <a:latin typeface="Times New Roman" pitchFamily="18" charset="0"/>
              </a:defRPr>
            </a:lvl6pPr>
            <a:lvl7pPr marL="2971800" indent="-228600" algn="r" eaLnBrk="0" fontAlgn="base" hangingPunct="0">
              <a:spcBef>
                <a:spcPct val="50000"/>
              </a:spcBef>
              <a:spcAft>
                <a:spcPct val="0"/>
              </a:spcAft>
              <a:defRPr sz="1200" b="1">
                <a:solidFill>
                  <a:schemeClr val="hlink"/>
                </a:solidFill>
                <a:latin typeface="Times New Roman" pitchFamily="18" charset="0"/>
              </a:defRPr>
            </a:lvl7pPr>
            <a:lvl8pPr marL="3429000" indent="-228600" algn="r" eaLnBrk="0" fontAlgn="base" hangingPunct="0">
              <a:spcBef>
                <a:spcPct val="50000"/>
              </a:spcBef>
              <a:spcAft>
                <a:spcPct val="0"/>
              </a:spcAft>
              <a:defRPr sz="1200" b="1">
                <a:solidFill>
                  <a:schemeClr val="hlink"/>
                </a:solidFill>
                <a:latin typeface="Times New Roman" pitchFamily="18" charset="0"/>
              </a:defRPr>
            </a:lvl8pPr>
            <a:lvl9pPr marL="3886200" indent="-228600" algn="r" eaLnBrk="0" fontAlgn="base" hangingPunct="0">
              <a:spcBef>
                <a:spcPct val="50000"/>
              </a:spcBef>
              <a:spcAft>
                <a:spcPct val="0"/>
              </a:spcAft>
              <a:defRPr sz="1200" b="1">
                <a:solidFill>
                  <a:schemeClr val="hlink"/>
                </a:solidFill>
                <a:latin typeface="Times New Roman" pitchFamily="18" charset="0"/>
              </a:defRPr>
            </a:lvl9pPr>
          </a:lstStyle>
          <a:p>
            <a:pPr algn="ctr"/>
            <a:r>
              <a:rPr lang="tr-TR" altLang="tr-TR" sz="4400" u="sng" dirty="0" smtClean="0">
                <a:solidFill>
                  <a:srgbClr val="993366"/>
                </a:solidFill>
                <a:latin typeface="Arial" pitchFamily="34" charset="0"/>
              </a:rPr>
              <a:t>MTM6119</a:t>
            </a:r>
            <a:endParaRPr lang="tr-TR" altLang="tr-TR" sz="4400" u="sng" dirty="0">
              <a:solidFill>
                <a:srgbClr val="993366"/>
              </a:solidFill>
              <a:latin typeface="Arial" pitchFamily="34" charset="0"/>
            </a:endParaRPr>
          </a:p>
          <a:p>
            <a:pPr algn="ctr"/>
            <a:r>
              <a:rPr lang="tr-TR" altLang="tr-TR" sz="4400" u="sng" dirty="0" smtClean="0">
                <a:solidFill>
                  <a:srgbClr val="993366"/>
                </a:solidFill>
                <a:latin typeface="Arial" pitchFamily="34" charset="0"/>
              </a:rPr>
              <a:t>MÜHENDİSLİK </a:t>
            </a:r>
          </a:p>
          <a:p>
            <a:pPr algn="ctr"/>
            <a:r>
              <a:rPr lang="tr-TR" altLang="tr-TR" sz="4400" u="sng" dirty="0" smtClean="0">
                <a:solidFill>
                  <a:srgbClr val="993366"/>
                </a:solidFill>
                <a:latin typeface="Arial" pitchFamily="34" charset="0"/>
              </a:rPr>
              <a:t>MATEMATİĞİ II</a:t>
            </a:r>
            <a:endParaRPr lang="tr-TR" altLang="tr-TR" sz="4400" u="sng" dirty="0">
              <a:solidFill>
                <a:srgbClr val="993366"/>
              </a:solidFill>
              <a:latin typeface="Arial" pitchFamily="34" charset="0"/>
            </a:endParaRPr>
          </a:p>
        </p:txBody>
      </p:sp>
      <p:sp>
        <p:nvSpPr>
          <p:cNvPr id="2" name="Dikdörtgen 1"/>
          <p:cNvSpPr/>
          <p:nvPr/>
        </p:nvSpPr>
        <p:spPr>
          <a:xfrm>
            <a:off x="5029200" y="5257800"/>
            <a:ext cx="3467616" cy="369332"/>
          </a:xfrm>
          <a:prstGeom prst="rect">
            <a:avLst/>
          </a:prstGeom>
        </p:spPr>
        <p:txBody>
          <a:bodyPr wrap="none">
            <a:spAutoFit/>
          </a:bodyPr>
          <a:lstStyle/>
          <a:p>
            <a:r>
              <a:rPr lang="tr-TR" dirty="0">
                <a:solidFill>
                  <a:srgbClr val="FF0000"/>
                </a:solidFill>
              </a:rPr>
              <a:t>http://</a:t>
            </a:r>
            <a:r>
              <a:rPr lang="tr-TR" dirty="0" smtClean="0">
                <a:solidFill>
                  <a:srgbClr val="FF0000"/>
                </a:solidFill>
              </a:rPr>
              <a:t>avesis.yildiz.edu.tr/faylikci</a:t>
            </a:r>
            <a:endParaRPr lang="tr-TR" dirty="0">
              <a:solidFill>
                <a:srgbClr val="FF0000"/>
              </a:solidFill>
            </a:endParaRPr>
          </a:p>
        </p:txBody>
      </p:sp>
    </p:spTree>
    <p:extLst>
      <p:ext uri="{BB962C8B-B14F-4D97-AF65-F5344CB8AC3E}">
        <p14:creationId xmlns:p14="http://schemas.microsoft.com/office/powerpoint/2010/main" val="208761816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564953183"/>
              </p:ext>
            </p:extLst>
          </p:nvPr>
        </p:nvGraphicFramePr>
        <p:xfrm>
          <a:off x="1143000" y="457200"/>
          <a:ext cx="6921500" cy="1968500"/>
        </p:xfrm>
        <a:graphic>
          <a:graphicData uri="http://schemas.openxmlformats.org/presentationml/2006/ole">
            <mc:AlternateContent xmlns:mc="http://schemas.openxmlformats.org/markup-compatibility/2006">
              <mc:Choice xmlns:v="urn:schemas-microsoft-com:vml" Requires="v">
                <p:oleObj spid="_x0000_s121872" name="Equation" r:id="rId3" imgW="6921360" imgH="1968480" progId="Equation.DSMT4">
                  <p:embed/>
                </p:oleObj>
              </mc:Choice>
              <mc:Fallback>
                <p:oleObj name="Equation" r:id="rId3" imgW="6921360" imgH="1968480" progId="Equation.DSMT4">
                  <p:embed/>
                  <p:pic>
                    <p:nvPicPr>
                      <p:cNvPr id="0" name=""/>
                      <p:cNvPicPr/>
                      <p:nvPr/>
                    </p:nvPicPr>
                    <p:blipFill>
                      <a:blip r:embed="rId4"/>
                      <a:stretch>
                        <a:fillRect/>
                      </a:stretch>
                    </p:blipFill>
                    <p:spPr>
                      <a:xfrm>
                        <a:off x="1143000" y="457200"/>
                        <a:ext cx="6921500" cy="1968500"/>
                      </a:xfrm>
                      <a:prstGeom prst="rect">
                        <a:avLst/>
                      </a:prstGeom>
                    </p:spPr>
                  </p:pic>
                </p:oleObj>
              </mc:Fallback>
            </mc:AlternateContent>
          </a:graphicData>
        </a:graphic>
      </p:graphicFrame>
    </p:spTree>
    <p:extLst>
      <p:ext uri="{BB962C8B-B14F-4D97-AF65-F5344CB8AC3E}">
        <p14:creationId xmlns:p14="http://schemas.microsoft.com/office/powerpoint/2010/main" val="266225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474462411"/>
              </p:ext>
            </p:extLst>
          </p:nvPr>
        </p:nvGraphicFramePr>
        <p:xfrm>
          <a:off x="1066800" y="152400"/>
          <a:ext cx="5029200" cy="1625600"/>
        </p:xfrm>
        <a:graphic>
          <a:graphicData uri="http://schemas.openxmlformats.org/presentationml/2006/ole">
            <mc:AlternateContent xmlns:mc="http://schemas.openxmlformats.org/markup-compatibility/2006">
              <mc:Choice xmlns:v="urn:schemas-microsoft-com:vml" Requires="v">
                <p:oleObj spid="_x0000_s78930" name="Equation" r:id="rId3" imgW="5029200" imgH="1625400" progId="Equation.DSMT4">
                  <p:embed/>
                </p:oleObj>
              </mc:Choice>
              <mc:Fallback>
                <p:oleObj name="Equation" r:id="rId3" imgW="5029200" imgH="1625400" progId="Equation.DSMT4">
                  <p:embed/>
                  <p:pic>
                    <p:nvPicPr>
                      <p:cNvPr id="0" name=""/>
                      <p:cNvPicPr/>
                      <p:nvPr/>
                    </p:nvPicPr>
                    <p:blipFill>
                      <a:blip r:embed="rId4"/>
                      <a:stretch>
                        <a:fillRect/>
                      </a:stretch>
                    </p:blipFill>
                    <p:spPr>
                      <a:xfrm>
                        <a:off x="1066800" y="152400"/>
                        <a:ext cx="5029200" cy="1625600"/>
                      </a:xfrm>
                      <a:prstGeom prst="rect">
                        <a:avLst/>
                      </a:prstGeom>
                    </p:spPr>
                  </p:pic>
                </p:oleObj>
              </mc:Fallback>
            </mc:AlternateContent>
          </a:graphicData>
        </a:graphic>
      </p:graphicFrame>
    </p:spTree>
    <p:extLst>
      <p:ext uri="{BB962C8B-B14F-4D97-AF65-F5344CB8AC3E}">
        <p14:creationId xmlns:p14="http://schemas.microsoft.com/office/powerpoint/2010/main" val="3113809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075166002"/>
              </p:ext>
            </p:extLst>
          </p:nvPr>
        </p:nvGraphicFramePr>
        <p:xfrm>
          <a:off x="1066800" y="76200"/>
          <a:ext cx="4203700" cy="736600"/>
        </p:xfrm>
        <a:graphic>
          <a:graphicData uri="http://schemas.openxmlformats.org/presentationml/2006/ole">
            <mc:AlternateContent xmlns:mc="http://schemas.openxmlformats.org/markup-compatibility/2006">
              <mc:Choice xmlns:v="urn:schemas-microsoft-com:vml" Requires="v">
                <p:oleObj spid="_x0000_s122896" name="Equation" r:id="rId3" imgW="4203360" imgH="736560" progId="Equation.DSMT4">
                  <p:embed/>
                </p:oleObj>
              </mc:Choice>
              <mc:Fallback>
                <p:oleObj name="Equation" r:id="rId3" imgW="4203360" imgH="736560" progId="Equation.DSMT4">
                  <p:embed/>
                  <p:pic>
                    <p:nvPicPr>
                      <p:cNvPr id="0" name=""/>
                      <p:cNvPicPr/>
                      <p:nvPr/>
                    </p:nvPicPr>
                    <p:blipFill>
                      <a:blip r:embed="rId4"/>
                      <a:stretch>
                        <a:fillRect/>
                      </a:stretch>
                    </p:blipFill>
                    <p:spPr>
                      <a:xfrm>
                        <a:off x="1066800" y="76200"/>
                        <a:ext cx="4203700" cy="736600"/>
                      </a:xfrm>
                      <a:prstGeom prst="rect">
                        <a:avLst/>
                      </a:prstGeom>
                    </p:spPr>
                  </p:pic>
                </p:oleObj>
              </mc:Fallback>
            </mc:AlternateContent>
          </a:graphicData>
        </a:graphic>
      </p:graphicFrame>
    </p:spTree>
    <p:extLst>
      <p:ext uri="{BB962C8B-B14F-4D97-AF65-F5344CB8AC3E}">
        <p14:creationId xmlns:p14="http://schemas.microsoft.com/office/powerpoint/2010/main" val="560861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p:nvPr/>
        </p:nvSpPr>
        <p:spPr>
          <a:xfrm>
            <a:off x="1066800" y="19665"/>
            <a:ext cx="7724014" cy="2992755"/>
          </a:xfrm>
          <a:prstGeom prst="rect">
            <a:avLst/>
          </a:prstGeom>
        </p:spPr>
        <p:txBody>
          <a:bodyPr vert="horz" wrap="square" lIns="0" tIns="0" rIns="0" bIns="0" rtlCol="0">
            <a:noAutofit/>
          </a:bodyPr>
          <a:lstStyle/>
          <a:p>
            <a:pPr marL="12700" marR="92075">
              <a:lnSpc>
                <a:spcPct val="145600"/>
              </a:lnSpc>
            </a:pPr>
            <a:r>
              <a:rPr lang="tr-TR" sz="2000" b="1" spc="10" dirty="0" smtClean="0">
                <a:solidFill>
                  <a:srgbClr val="0070C0"/>
                </a:solidFill>
                <a:latin typeface="Arial" panose="020B0604020202020204" pitchFamily="34" charset="0"/>
                <a:cs typeface="Arial" panose="020B0604020202020204" pitchFamily="34" charset="0"/>
              </a:rPr>
              <a:t>Kompleks Değişkenli Fonksiyonlar</a:t>
            </a:r>
          </a:p>
          <a:p>
            <a:pPr marL="12700" marR="92075">
              <a:lnSpc>
                <a:spcPct val="145600"/>
              </a:lnSpc>
            </a:pPr>
            <a:r>
              <a:rPr lang="tr-TR" b="1" spc="10" dirty="0">
                <a:solidFill>
                  <a:srgbClr val="FF0000"/>
                </a:solidFill>
                <a:latin typeface="Arial" panose="020B0604020202020204" pitchFamily="34" charset="0"/>
                <a:cs typeface="Arial" panose="020B0604020202020204" pitchFamily="34" charset="0"/>
              </a:rPr>
              <a:t>z</a:t>
            </a:r>
            <a:r>
              <a:rPr lang="tr-TR" b="1" spc="10" dirty="0" smtClean="0">
                <a:solidFill>
                  <a:srgbClr val="FF0000"/>
                </a:solidFill>
                <a:latin typeface="Arial" panose="020B0604020202020204" pitchFamily="34" charset="0"/>
                <a:cs typeface="Arial" panose="020B0604020202020204" pitchFamily="34" charset="0"/>
              </a:rPr>
              <a:t> kompleks sayısının her değerine başka bir w kompleks sayısı karşılık geliyorsa w, kompleks z değişkeninin kompleks bir fonksiyonudur. </a:t>
            </a:r>
          </a:p>
          <a:p>
            <a:pPr marL="12700" marR="92075">
              <a:lnSpc>
                <a:spcPct val="145600"/>
              </a:lnSpc>
            </a:pPr>
            <a:endParaRPr lang="tr-TR" sz="2400" b="1" spc="10" dirty="0">
              <a:solidFill>
                <a:srgbClr val="FF0000"/>
              </a:solidFill>
              <a:latin typeface="Arial" panose="020B0604020202020204" pitchFamily="34" charset="0"/>
              <a:cs typeface="Arial" panose="020B0604020202020204" pitchFamily="34" charset="0"/>
            </a:endParaRPr>
          </a:p>
          <a:p>
            <a:pPr marL="12700" marR="92075">
              <a:lnSpc>
                <a:spcPct val="145600"/>
              </a:lnSpc>
            </a:pPr>
            <a:r>
              <a:rPr lang="tr-TR" sz="2400" b="1" spc="10" dirty="0" smtClean="0">
                <a:solidFill>
                  <a:srgbClr val="FF0000"/>
                </a:solidFill>
                <a:latin typeface="Arial" panose="020B0604020202020204" pitchFamily="34" charset="0"/>
                <a:cs typeface="Arial" panose="020B0604020202020204" pitchFamily="34" charset="0"/>
              </a:rPr>
              <a:t>Örnek:</a:t>
            </a:r>
          </a:p>
          <a:p>
            <a:pPr marL="12700" marR="92075">
              <a:lnSpc>
                <a:spcPct val="145600"/>
              </a:lnSpc>
            </a:pPr>
            <a:endParaRPr lang="tr-TR" sz="2400" b="1" spc="10" dirty="0">
              <a:solidFill>
                <a:srgbClr val="FF0000"/>
              </a:solidFill>
              <a:latin typeface="Arial" panose="020B0604020202020204" pitchFamily="34" charset="0"/>
              <a:cs typeface="Arial" panose="020B0604020202020204" pitchFamily="34" charset="0"/>
            </a:endParaRPr>
          </a:p>
          <a:p>
            <a:pPr marL="12700" marR="92075">
              <a:lnSpc>
                <a:spcPct val="145600"/>
              </a:lnSpc>
            </a:pPr>
            <a:endParaRPr lang="tr-TR" sz="2400" b="1" spc="10" dirty="0" smtClean="0">
              <a:solidFill>
                <a:srgbClr val="FF0000"/>
              </a:solidFill>
              <a:latin typeface="Arial" panose="020B0604020202020204" pitchFamily="34" charset="0"/>
              <a:cs typeface="Arial" panose="020B0604020202020204" pitchFamily="34" charset="0"/>
            </a:endParaRPr>
          </a:p>
          <a:p>
            <a:pPr marL="12700" marR="92075">
              <a:lnSpc>
                <a:spcPct val="145600"/>
              </a:lnSpc>
            </a:pPr>
            <a:endParaRPr lang="tr-TR" sz="2400" b="1" spc="10" dirty="0">
              <a:solidFill>
                <a:srgbClr val="FF0000"/>
              </a:solidFill>
              <a:latin typeface="Arial" panose="020B0604020202020204" pitchFamily="34" charset="0"/>
              <a:cs typeface="Arial" panose="020B0604020202020204" pitchFamily="34" charset="0"/>
            </a:endParaRPr>
          </a:p>
          <a:p>
            <a:pPr marL="12700" marR="92075">
              <a:lnSpc>
                <a:spcPct val="145600"/>
              </a:lnSpc>
            </a:pPr>
            <a:r>
              <a:rPr lang="tr-TR" b="1" spc="10" dirty="0" smtClean="0">
                <a:solidFill>
                  <a:srgbClr val="FF0000"/>
                </a:solidFill>
                <a:latin typeface="Arial" panose="020B0604020202020204" pitchFamily="34" charset="0"/>
                <a:cs typeface="Arial" panose="020B0604020202020204" pitchFamily="34" charset="0"/>
              </a:rPr>
              <a:t>Eğer her z değerine tek bir w değeri karşılık geliyorsa fonksiyon tek değerli, diğer durumlarda katlı fonksiyondur.  </a:t>
            </a:r>
          </a:p>
          <a:p>
            <a:pPr marL="12700" marR="92075">
              <a:lnSpc>
                <a:spcPct val="145600"/>
              </a:lnSpc>
            </a:pPr>
            <a:r>
              <a:rPr lang="tr-TR" b="1" spc="10" dirty="0" smtClean="0">
                <a:solidFill>
                  <a:srgbClr val="FF0000"/>
                </a:solidFill>
                <a:latin typeface="Arial" panose="020B0604020202020204" pitchFamily="34" charset="0"/>
                <a:cs typeface="Arial" panose="020B0604020202020204" pitchFamily="34" charset="0"/>
              </a:rPr>
              <a:t>w fonksiyonu kompleks olduğundan onun da reel ve sanal kısımları olacaktır. Bunları u ve v ile gösterirsek;</a:t>
            </a:r>
          </a:p>
          <a:p>
            <a:pPr marL="12700" marR="92075">
              <a:lnSpc>
                <a:spcPct val="145600"/>
              </a:lnSpc>
            </a:pPr>
            <a:endParaRPr lang="tr-TR" b="1" spc="10" dirty="0">
              <a:solidFill>
                <a:srgbClr val="FF0000"/>
              </a:solidFill>
              <a:latin typeface="Arial" panose="020B0604020202020204" pitchFamily="34" charset="0"/>
              <a:cs typeface="Arial" panose="020B0604020202020204" pitchFamily="34" charset="0"/>
            </a:endParaRPr>
          </a:p>
          <a:p>
            <a:pPr marL="12700" marR="92075">
              <a:lnSpc>
                <a:spcPct val="145600"/>
              </a:lnSpc>
            </a:pPr>
            <a:r>
              <a:rPr lang="tr-TR" b="1" spc="10" dirty="0" smtClean="0">
                <a:solidFill>
                  <a:srgbClr val="00B050"/>
                </a:solidFill>
                <a:latin typeface="Arial" panose="020B0604020202020204" pitchFamily="34" charset="0"/>
                <a:cs typeface="Arial" panose="020B0604020202020204" pitchFamily="34" charset="0"/>
              </a:rPr>
              <a:t>u ve v iki bağımsız değişkenin (x,y) reel fonksiyonlarıdır.</a:t>
            </a:r>
            <a:endParaRPr b="1" dirty="0">
              <a:solidFill>
                <a:srgbClr val="00B050"/>
              </a:solidFill>
              <a:latin typeface="Arial" panose="020B0604020202020204" pitchFamily="34" charset="0"/>
              <a:cs typeface="Arial" panose="020B060402020202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898108442"/>
              </p:ext>
            </p:extLst>
          </p:nvPr>
        </p:nvGraphicFramePr>
        <p:xfrm>
          <a:off x="3505200" y="1600200"/>
          <a:ext cx="2108200" cy="304800"/>
        </p:xfrm>
        <a:graphic>
          <a:graphicData uri="http://schemas.openxmlformats.org/presentationml/2006/ole">
            <mc:AlternateContent xmlns:mc="http://schemas.openxmlformats.org/markup-compatibility/2006">
              <mc:Choice xmlns:v="urn:schemas-microsoft-com:vml" Requires="v">
                <p:oleObj spid="_x0000_s14839" name="Equation" r:id="rId3" imgW="2108160" imgH="304560" progId="Equation.DSMT4">
                  <p:embed/>
                </p:oleObj>
              </mc:Choice>
              <mc:Fallback>
                <p:oleObj name="Equation" r:id="rId3" imgW="2108160" imgH="304560" progId="Equation.DSMT4">
                  <p:embed/>
                  <p:pic>
                    <p:nvPicPr>
                      <p:cNvPr id="0" name=""/>
                      <p:cNvPicPr/>
                      <p:nvPr/>
                    </p:nvPicPr>
                    <p:blipFill>
                      <a:blip r:embed="rId4"/>
                      <a:stretch>
                        <a:fillRect/>
                      </a:stretch>
                    </p:blipFill>
                    <p:spPr>
                      <a:xfrm>
                        <a:off x="3505200" y="1600200"/>
                        <a:ext cx="2108200" cy="3048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6525127"/>
              </p:ext>
            </p:extLst>
          </p:nvPr>
        </p:nvGraphicFramePr>
        <p:xfrm>
          <a:off x="1143000" y="2895600"/>
          <a:ext cx="5245100" cy="838200"/>
        </p:xfrm>
        <a:graphic>
          <a:graphicData uri="http://schemas.openxmlformats.org/presentationml/2006/ole">
            <mc:AlternateContent xmlns:mc="http://schemas.openxmlformats.org/markup-compatibility/2006">
              <mc:Choice xmlns:v="urn:schemas-microsoft-com:vml" Requires="v">
                <p:oleObj spid="_x0000_s14840" name="Equation" r:id="rId5" imgW="5244840" imgH="838080" progId="Equation.DSMT4">
                  <p:embed/>
                </p:oleObj>
              </mc:Choice>
              <mc:Fallback>
                <p:oleObj name="Equation" r:id="rId5" imgW="5244840" imgH="838080" progId="Equation.DSMT4">
                  <p:embed/>
                  <p:pic>
                    <p:nvPicPr>
                      <p:cNvPr id="0" name=""/>
                      <p:cNvPicPr/>
                      <p:nvPr/>
                    </p:nvPicPr>
                    <p:blipFill>
                      <a:blip r:embed="rId6"/>
                      <a:stretch>
                        <a:fillRect/>
                      </a:stretch>
                    </p:blipFill>
                    <p:spPr>
                      <a:xfrm>
                        <a:off x="1143000" y="2895600"/>
                        <a:ext cx="5245100" cy="8382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247687668"/>
              </p:ext>
            </p:extLst>
          </p:nvPr>
        </p:nvGraphicFramePr>
        <p:xfrm>
          <a:off x="3505200" y="6019800"/>
          <a:ext cx="3251200" cy="304800"/>
        </p:xfrm>
        <a:graphic>
          <a:graphicData uri="http://schemas.openxmlformats.org/presentationml/2006/ole">
            <mc:AlternateContent xmlns:mc="http://schemas.openxmlformats.org/markup-compatibility/2006">
              <mc:Choice xmlns:v="urn:schemas-microsoft-com:vml" Requires="v">
                <p:oleObj spid="_x0000_s14841" name="Equation" r:id="rId7" imgW="3251160" imgH="304560" progId="Equation.DSMT4">
                  <p:embed/>
                </p:oleObj>
              </mc:Choice>
              <mc:Fallback>
                <p:oleObj name="Equation" r:id="rId7" imgW="3251160" imgH="304560" progId="Equation.DSMT4">
                  <p:embed/>
                  <p:pic>
                    <p:nvPicPr>
                      <p:cNvPr id="0" name=""/>
                      <p:cNvPicPr/>
                      <p:nvPr/>
                    </p:nvPicPr>
                    <p:blipFill>
                      <a:blip r:embed="rId8"/>
                      <a:stretch>
                        <a:fillRect/>
                      </a:stretch>
                    </p:blipFill>
                    <p:spPr>
                      <a:xfrm>
                        <a:off x="3505200" y="6019800"/>
                        <a:ext cx="3251200" cy="3048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066800" y="19665"/>
            <a:ext cx="7724014" cy="2992755"/>
          </a:xfrm>
          <a:prstGeom prst="rect">
            <a:avLst/>
          </a:prstGeom>
        </p:spPr>
        <p:txBody>
          <a:bodyPr vert="horz" wrap="square" lIns="0" tIns="0" rIns="0" bIns="0" rtlCol="0">
            <a:noAutofit/>
          </a:bodyPr>
          <a:lstStyle/>
          <a:p>
            <a:pPr marL="12700" marR="92075">
              <a:lnSpc>
                <a:spcPct val="145600"/>
              </a:lnSpc>
            </a:pPr>
            <a:r>
              <a:rPr lang="tr-TR" sz="2000" b="1" spc="10" dirty="0" smtClean="0">
                <a:solidFill>
                  <a:srgbClr val="0070C0"/>
                </a:solidFill>
                <a:latin typeface="Arial" panose="020B0604020202020204" pitchFamily="34" charset="0"/>
                <a:cs typeface="Arial" panose="020B0604020202020204" pitchFamily="34" charset="0"/>
              </a:rPr>
              <a:t>Kompleks Fonksiyonların Tasviri</a:t>
            </a:r>
          </a:p>
          <a:p>
            <a:pPr marL="12700" marR="92075" algn="just">
              <a:lnSpc>
                <a:spcPct val="145600"/>
              </a:lnSpc>
            </a:pPr>
            <a:r>
              <a:rPr lang="tr-TR" sz="1600" b="1" spc="10" dirty="0" smtClean="0">
                <a:solidFill>
                  <a:schemeClr val="accent1">
                    <a:lumMod val="50000"/>
                  </a:schemeClr>
                </a:solidFill>
                <a:latin typeface="Arial" panose="020B0604020202020204" pitchFamily="34" charset="0"/>
                <a:cs typeface="Arial" panose="020B0604020202020204" pitchFamily="34" charset="0"/>
              </a:rPr>
              <a:t>Reel fonksiyonlardaki grafik çizme işlemini kompleks değişkenli bir kompleks fonksiyon için yapma olanağı yoktur. Çünkü, hem bağımsız z değişkenini göstermek için bir düzlem, hem de w fonksiyonunun aldığı değerleri göstermek için başka bir düzlem (4 boyut) gerekir. 3 boyutlu uzay buna yeterli olmadığı için, bir fikir sahibi olabilme amacıyla şöyle bir yol tutulur;</a:t>
            </a:r>
          </a:p>
          <a:p>
            <a:pPr marL="12700" marR="92075" algn="just">
              <a:lnSpc>
                <a:spcPct val="145600"/>
              </a:lnSpc>
            </a:pPr>
            <a:r>
              <a:rPr lang="tr-TR" sz="1600" b="1" spc="10" dirty="0" smtClean="0">
                <a:solidFill>
                  <a:srgbClr val="C00000"/>
                </a:solidFill>
                <a:latin typeface="Arial" panose="020B0604020202020204" pitchFamily="34" charset="0"/>
                <a:cs typeface="Arial" panose="020B0604020202020204" pitchFamily="34" charset="0"/>
              </a:rPr>
              <a:t>«z değişkeninin aldığı değerler bir düzlemde, buna karşılık gelen w değerleri başka bir düzlemde gösterilir. Buna kompleks fonksiyonun tasviri denir.»</a:t>
            </a:r>
            <a:endParaRPr sz="14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6693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62048341"/>
              </p:ext>
            </p:extLst>
          </p:nvPr>
        </p:nvGraphicFramePr>
        <p:xfrm>
          <a:off x="1066800" y="152400"/>
          <a:ext cx="7810500" cy="2679700"/>
        </p:xfrm>
        <a:graphic>
          <a:graphicData uri="http://schemas.openxmlformats.org/presentationml/2006/ole">
            <mc:AlternateContent xmlns:mc="http://schemas.openxmlformats.org/markup-compatibility/2006">
              <mc:Choice xmlns:v="urn:schemas-microsoft-com:vml" Requires="v">
                <p:oleObj spid="_x0000_s15936" name="Equation" r:id="rId3" imgW="7810200" imgH="2679480" progId="Equation.DSMT4">
                  <p:embed/>
                </p:oleObj>
              </mc:Choice>
              <mc:Fallback>
                <p:oleObj name="Equation" r:id="rId3" imgW="7810200" imgH="2679480" progId="Equation.DSMT4">
                  <p:embed/>
                  <p:pic>
                    <p:nvPicPr>
                      <p:cNvPr id="0" name=""/>
                      <p:cNvPicPr/>
                      <p:nvPr/>
                    </p:nvPicPr>
                    <p:blipFill>
                      <a:blip r:embed="rId4"/>
                      <a:stretch>
                        <a:fillRect/>
                      </a:stretch>
                    </p:blipFill>
                    <p:spPr>
                      <a:xfrm>
                        <a:off x="1066800" y="152400"/>
                        <a:ext cx="7810500" cy="26797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140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958083360"/>
              </p:ext>
            </p:extLst>
          </p:nvPr>
        </p:nvGraphicFramePr>
        <p:xfrm>
          <a:off x="1066800" y="152400"/>
          <a:ext cx="7861300" cy="711200"/>
        </p:xfrm>
        <a:graphic>
          <a:graphicData uri="http://schemas.openxmlformats.org/presentationml/2006/ole">
            <mc:AlternateContent xmlns:mc="http://schemas.openxmlformats.org/markup-compatibility/2006">
              <mc:Choice xmlns:v="urn:schemas-microsoft-com:vml" Requires="v">
                <p:oleObj spid="_x0000_s16632" name="Equation" r:id="rId3" imgW="7860960" imgH="711000" progId="Equation.DSMT4">
                  <p:embed/>
                </p:oleObj>
              </mc:Choice>
              <mc:Fallback>
                <p:oleObj name="Equation" r:id="rId3" imgW="7860960" imgH="711000" progId="Equation.DSMT4">
                  <p:embed/>
                  <p:pic>
                    <p:nvPicPr>
                      <p:cNvPr id="0" name=""/>
                      <p:cNvPicPr/>
                      <p:nvPr/>
                    </p:nvPicPr>
                    <p:blipFill>
                      <a:blip r:embed="rId4"/>
                      <a:stretch>
                        <a:fillRect/>
                      </a:stretch>
                    </p:blipFill>
                    <p:spPr>
                      <a:xfrm>
                        <a:off x="1066800" y="152400"/>
                        <a:ext cx="7861300" cy="7112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20989" y="228600"/>
            <a:ext cx="7968615" cy="243967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Katlı bir fonksiyon için, z-düzlemindeki bir noktaya, w-düzleminde bir den fazla nokta karşılık gelir. Kompleks fonksiyonların katlı olması, cebirsel işlemleri zorlaştırmaktadır. Bu durumu ortadan kaldırmak, yani fonksiyonu tek değerlikli yapmak gerekir. Çok değerlikli fonksiyonu, tek değerlikli yapmak için Riemann yüzeyleri kullanılır. </a:t>
            </a: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Bunlar daha sonra detaylı olarak verilecektir. Bundan sonra sadece tek değerlikli fonksiyonlarla uğraşacağız.</a:t>
            </a:r>
            <a:endParaRPr lang="tr-TR"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298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66800" y="19665"/>
            <a:ext cx="7724014" cy="513735"/>
          </a:xfrm>
          <a:prstGeom prst="rect">
            <a:avLst/>
          </a:prstGeom>
        </p:spPr>
        <p:txBody>
          <a:bodyPr vert="horz" wrap="square" lIns="0" tIns="0" rIns="0" bIns="0" rtlCol="0">
            <a:noAutofit/>
          </a:bodyPr>
          <a:lstStyle/>
          <a:p>
            <a:pPr marL="12700" marR="92075">
              <a:lnSpc>
                <a:spcPct val="145600"/>
              </a:lnSpc>
            </a:pPr>
            <a:r>
              <a:rPr lang="tr-TR" sz="2000" b="1" spc="10" dirty="0" smtClean="0">
                <a:solidFill>
                  <a:srgbClr val="0070C0"/>
                </a:solidFill>
                <a:latin typeface="Arial" panose="020B0604020202020204" pitchFamily="34" charset="0"/>
                <a:cs typeface="Arial" panose="020B0604020202020204" pitchFamily="34" charset="0"/>
              </a:rPr>
              <a:t>Kompleks Fonksiyonların Türevi</a:t>
            </a:r>
          </a:p>
          <a:p>
            <a:pPr marL="12700" marR="92075">
              <a:lnSpc>
                <a:spcPct val="145600"/>
              </a:lnSpc>
            </a:pPr>
            <a:endParaRPr lang="tr-TR" sz="2000" b="1" spc="10" dirty="0">
              <a:solidFill>
                <a:srgbClr val="0070C0"/>
              </a:solidFill>
              <a:latin typeface="Arial" panose="020B0604020202020204" pitchFamily="34" charset="0"/>
              <a:cs typeface="Arial" panose="020B0604020202020204" pitchFamily="34" charset="0"/>
            </a:endParaRPr>
          </a:p>
          <a:p>
            <a:pPr marL="12700" marR="92075">
              <a:lnSpc>
                <a:spcPct val="145600"/>
              </a:lnSpc>
            </a:pPr>
            <a:endParaRPr lang="tr-TR" sz="2000" b="1" spc="10" dirty="0" smtClean="0">
              <a:solidFill>
                <a:srgbClr val="0070C0"/>
              </a:solidFill>
              <a:latin typeface="Arial" panose="020B0604020202020204" pitchFamily="34" charset="0"/>
              <a:cs typeface="Arial" panose="020B0604020202020204" pitchFamily="34" charset="0"/>
            </a:endParaRPr>
          </a:p>
          <a:p>
            <a:pPr marL="12700" marR="92075">
              <a:lnSpc>
                <a:spcPct val="145600"/>
              </a:lnSpc>
            </a:pPr>
            <a:endParaRPr lang="tr-TR" sz="2000" b="1" spc="10" dirty="0">
              <a:solidFill>
                <a:srgbClr val="0070C0"/>
              </a:solidFill>
              <a:latin typeface="Arial" panose="020B0604020202020204" pitchFamily="34" charset="0"/>
              <a:cs typeface="Arial" panose="020B0604020202020204" pitchFamily="34" charset="0"/>
            </a:endParaRPr>
          </a:p>
          <a:p>
            <a:pPr marL="12700" marR="92075">
              <a:lnSpc>
                <a:spcPct val="145600"/>
              </a:lnSpc>
            </a:pPr>
            <a:endParaRPr lang="tr-TR" sz="2000" b="1" spc="10" dirty="0" smtClean="0">
              <a:solidFill>
                <a:srgbClr val="0070C0"/>
              </a:solidFill>
              <a:latin typeface="Arial" panose="020B0604020202020204" pitchFamily="34" charset="0"/>
              <a:cs typeface="Arial" panose="020B0604020202020204" pitchFamily="34" charset="0"/>
            </a:endParaRPr>
          </a:p>
          <a:p>
            <a:pPr marL="12700" marR="92075">
              <a:lnSpc>
                <a:spcPct val="145600"/>
              </a:lnSpc>
            </a:pPr>
            <a:endParaRPr lang="tr-TR" sz="2000" b="1" spc="10" dirty="0">
              <a:solidFill>
                <a:srgbClr val="0070C0"/>
              </a:solidFill>
              <a:latin typeface="Arial" panose="020B0604020202020204" pitchFamily="34" charset="0"/>
              <a:cs typeface="Arial" panose="020B0604020202020204" pitchFamily="34" charset="0"/>
            </a:endParaRPr>
          </a:p>
          <a:p>
            <a:pPr marL="12700" marR="92075">
              <a:lnSpc>
                <a:spcPct val="145600"/>
              </a:lnSpc>
            </a:pPr>
            <a:r>
              <a:rPr lang="tr-TR" sz="1600" b="1" spc="10" dirty="0" smtClean="0">
                <a:solidFill>
                  <a:srgbClr val="C00000"/>
                </a:solidFill>
                <a:latin typeface="Arial" panose="020B0604020202020204" pitchFamily="34" charset="0"/>
                <a:cs typeface="Arial" panose="020B0604020202020204" pitchFamily="34" charset="0"/>
              </a:rPr>
              <a:t>Kısaca, türev alınan noktaya sağdan ve soldan yaklaşıldığında sonuç aynı ise, fonksiyonunun türevi vardır. </a:t>
            </a:r>
          </a:p>
          <a:p>
            <a:pPr marL="12700" marR="92075">
              <a:lnSpc>
                <a:spcPct val="145600"/>
              </a:lnSpc>
            </a:pPr>
            <a:r>
              <a:rPr lang="tr-TR" sz="1600" b="1" spc="10" dirty="0" smtClean="0">
                <a:solidFill>
                  <a:srgbClr val="C00000"/>
                </a:solidFill>
                <a:latin typeface="Arial" panose="020B0604020202020204" pitchFamily="34" charset="0"/>
                <a:cs typeface="Arial" panose="020B0604020202020204" pitchFamily="34" charset="0"/>
              </a:rPr>
              <a:t>Şimdi kompleks fonksiyonlara dönersek, bir f(z) fonksiyonu için z</a:t>
            </a:r>
            <a:r>
              <a:rPr lang="tr-TR" sz="1600" b="1" spc="10" baseline="-25000" dirty="0" smtClean="0">
                <a:solidFill>
                  <a:srgbClr val="C00000"/>
                </a:solidFill>
                <a:latin typeface="Arial" panose="020B0604020202020204" pitchFamily="34" charset="0"/>
                <a:cs typeface="Arial" panose="020B0604020202020204" pitchFamily="34" charset="0"/>
              </a:rPr>
              <a:t>0</a:t>
            </a:r>
            <a:r>
              <a:rPr lang="tr-TR" sz="1600" b="1" spc="10" dirty="0" smtClean="0">
                <a:solidFill>
                  <a:srgbClr val="C00000"/>
                </a:solidFill>
                <a:latin typeface="Arial" panose="020B0604020202020204" pitchFamily="34" charset="0"/>
                <a:cs typeface="Arial" panose="020B0604020202020204" pitchFamily="34" charset="0"/>
              </a:rPr>
              <a:t> noktasında </a:t>
            </a:r>
          </a:p>
          <a:p>
            <a:pPr marL="12700" marR="92075">
              <a:lnSpc>
                <a:spcPct val="145600"/>
              </a:lnSpc>
            </a:pPr>
            <a:endParaRPr lang="tr-TR" sz="1600" b="1" spc="10" dirty="0">
              <a:solidFill>
                <a:srgbClr val="C00000"/>
              </a:solidFill>
              <a:latin typeface="Arial" panose="020B0604020202020204" pitchFamily="34" charset="0"/>
              <a:cs typeface="Arial" panose="020B0604020202020204" pitchFamily="34" charset="0"/>
            </a:endParaRPr>
          </a:p>
          <a:p>
            <a:pPr marL="12700" marR="92075">
              <a:lnSpc>
                <a:spcPct val="145600"/>
              </a:lnSpc>
            </a:pPr>
            <a:r>
              <a:rPr lang="tr-TR" sz="1600" b="1" spc="10" dirty="0">
                <a:solidFill>
                  <a:srgbClr val="C00000"/>
                </a:solidFill>
                <a:latin typeface="Arial" panose="020B0604020202020204" pitchFamily="34" charset="0"/>
                <a:cs typeface="Arial" panose="020B0604020202020204" pitchFamily="34" charset="0"/>
              </a:rPr>
              <a:t>i</a:t>
            </a:r>
            <a:r>
              <a:rPr lang="tr-TR" sz="1600" b="1" spc="10" dirty="0" smtClean="0">
                <a:solidFill>
                  <a:srgbClr val="C00000"/>
                </a:solidFill>
                <a:latin typeface="Arial" panose="020B0604020202020204" pitchFamily="34" charset="0"/>
                <a:cs typeface="Arial" panose="020B0604020202020204" pitchFamily="34" charset="0"/>
              </a:rPr>
              <a:t>fadesindeki limit varsa (sonsuz veya belirsiz değilse) ve </a:t>
            </a:r>
            <a:r>
              <a:rPr lang="tr-TR" sz="1600" b="1" spc="10" dirty="0">
                <a:solidFill>
                  <a:srgbClr val="C00000"/>
                </a:solidFill>
                <a:latin typeface="Arial" panose="020B0604020202020204" pitchFamily="34" charset="0"/>
                <a:cs typeface="Arial" panose="020B0604020202020204" pitchFamily="34" charset="0"/>
              </a:rPr>
              <a:t>z</a:t>
            </a:r>
            <a:r>
              <a:rPr lang="tr-TR" sz="1600" b="1" spc="10" baseline="-25000" dirty="0">
                <a:solidFill>
                  <a:srgbClr val="C00000"/>
                </a:solidFill>
                <a:latin typeface="Arial" panose="020B0604020202020204" pitchFamily="34" charset="0"/>
                <a:cs typeface="Arial" panose="020B0604020202020204" pitchFamily="34" charset="0"/>
              </a:rPr>
              <a:t>0</a:t>
            </a:r>
            <a:r>
              <a:rPr lang="tr-TR" sz="1600" b="1" spc="10" dirty="0">
                <a:solidFill>
                  <a:srgbClr val="C00000"/>
                </a:solidFill>
                <a:latin typeface="Arial" panose="020B0604020202020204" pitchFamily="34" charset="0"/>
                <a:cs typeface="Arial" panose="020B0604020202020204" pitchFamily="34" charset="0"/>
              </a:rPr>
              <a:t> </a:t>
            </a:r>
            <a:r>
              <a:rPr lang="tr-TR" sz="1600" b="1" spc="10" dirty="0" smtClean="0">
                <a:solidFill>
                  <a:srgbClr val="C00000"/>
                </a:solidFill>
                <a:latin typeface="Arial" panose="020B0604020202020204" pitchFamily="34" charset="0"/>
                <a:cs typeface="Arial" panose="020B0604020202020204" pitchFamily="34" charset="0"/>
              </a:rPr>
              <a:t>noktasına yaklaşım tarzına bağlı değilse, fonksiyonun bu </a:t>
            </a:r>
            <a:r>
              <a:rPr lang="tr-TR" sz="1600" b="1" spc="10" dirty="0">
                <a:solidFill>
                  <a:srgbClr val="C00000"/>
                </a:solidFill>
                <a:latin typeface="Arial" panose="020B0604020202020204" pitchFamily="34" charset="0"/>
                <a:cs typeface="Arial" panose="020B0604020202020204" pitchFamily="34" charset="0"/>
              </a:rPr>
              <a:t>z</a:t>
            </a:r>
            <a:r>
              <a:rPr lang="tr-TR" sz="1600" b="1" spc="10" baseline="-25000" dirty="0">
                <a:solidFill>
                  <a:srgbClr val="C00000"/>
                </a:solidFill>
                <a:latin typeface="Arial" panose="020B0604020202020204" pitchFamily="34" charset="0"/>
                <a:cs typeface="Arial" panose="020B0604020202020204" pitchFamily="34" charset="0"/>
              </a:rPr>
              <a:t>0</a:t>
            </a:r>
            <a:r>
              <a:rPr lang="tr-TR" sz="1600" b="1" spc="10" dirty="0">
                <a:solidFill>
                  <a:srgbClr val="C00000"/>
                </a:solidFill>
                <a:latin typeface="Arial" panose="020B0604020202020204" pitchFamily="34" charset="0"/>
                <a:cs typeface="Arial" panose="020B0604020202020204" pitchFamily="34" charset="0"/>
              </a:rPr>
              <a:t> noktasında </a:t>
            </a:r>
            <a:r>
              <a:rPr lang="tr-TR" sz="1600" b="1" spc="10" dirty="0" smtClean="0">
                <a:solidFill>
                  <a:srgbClr val="C00000"/>
                </a:solidFill>
                <a:latin typeface="Arial" panose="020B0604020202020204" pitchFamily="34" charset="0"/>
                <a:cs typeface="Arial" panose="020B0604020202020204" pitchFamily="34" charset="0"/>
              </a:rPr>
              <a:t>türevi vardır. Burada gerçekte çift limit söz konusudur:</a:t>
            </a:r>
            <a:endParaRPr lang="tr-TR" sz="1600" b="1" spc="10" dirty="0">
              <a:solidFill>
                <a:srgbClr val="C00000"/>
              </a:solidFill>
              <a:latin typeface="Arial" panose="020B0604020202020204" pitchFamily="34" charset="0"/>
              <a:cs typeface="Arial" panose="020B0604020202020204" pitchFamily="34" charset="0"/>
            </a:endParaRPr>
          </a:p>
          <a:p>
            <a:pPr marL="12700" marR="92075">
              <a:lnSpc>
                <a:spcPct val="145600"/>
              </a:lnSpc>
            </a:pPr>
            <a:endParaRPr lang="tr-TR" sz="1600" b="1" spc="10" dirty="0">
              <a:solidFill>
                <a:srgbClr val="C00000"/>
              </a:solidFill>
              <a:latin typeface="Arial" panose="020B0604020202020204" pitchFamily="34" charset="0"/>
              <a:cs typeface="Arial" panose="020B060402020202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38328655"/>
              </p:ext>
            </p:extLst>
          </p:nvPr>
        </p:nvGraphicFramePr>
        <p:xfrm>
          <a:off x="1143000" y="457200"/>
          <a:ext cx="7708900" cy="2209800"/>
        </p:xfrm>
        <a:graphic>
          <a:graphicData uri="http://schemas.openxmlformats.org/presentationml/2006/ole">
            <mc:AlternateContent xmlns:mc="http://schemas.openxmlformats.org/markup-compatibility/2006">
              <mc:Choice xmlns:v="urn:schemas-microsoft-com:vml" Requires="v">
                <p:oleObj spid="_x0000_s110657" name="Equation" r:id="rId3" imgW="7708680" imgH="2209680" progId="Equation.DSMT4">
                  <p:embed/>
                </p:oleObj>
              </mc:Choice>
              <mc:Fallback>
                <p:oleObj name="Equation" r:id="rId3" imgW="7708680" imgH="2209680" progId="Equation.DSMT4">
                  <p:embed/>
                  <p:pic>
                    <p:nvPicPr>
                      <p:cNvPr id="0" name=""/>
                      <p:cNvPicPr/>
                      <p:nvPr/>
                    </p:nvPicPr>
                    <p:blipFill>
                      <a:blip r:embed="rId4"/>
                      <a:stretch>
                        <a:fillRect/>
                      </a:stretch>
                    </p:blipFill>
                    <p:spPr>
                      <a:xfrm>
                        <a:off x="1143000" y="457200"/>
                        <a:ext cx="7708900" cy="2209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85437166"/>
              </p:ext>
            </p:extLst>
          </p:nvPr>
        </p:nvGraphicFramePr>
        <p:xfrm>
          <a:off x="3124200" y="3886200"/>
          <a:ext cx="3340100" cy="635000"/>
        </p:xfrm>
        <a:graphic>
          <a:graphicData uri="http://schemas.openxmlformats.org/presentationml/2006/ole">
            <mc:AlternateContent xmlns:mc="http://schemas.openxmlformats.org/markup-compatibility/2006">
              <mc:Choice xmlns:v="urn:schemas-microsoft-com:vml" Requires="v">
                <p:oleObj spid="_x0000_s110658" name="Equation" r:id="rId5" imgW="3340080" imgH="634680" progId="Equation.DSMT4">
                  <p:embed/>
                </p:oleObj>
              </mc:Choice>
              <mc:Fallback>
                <p:oleObj name="Equation" r:id="rId5" imgW="3340080" imgH="634680" progId="Equation.DSMT4">
                  <p:embed/>
                  <p:pic>
                    <p:nvPicPr>
                      <p:cNvPr id="0" name=""/>
                      <p:cNvPicPr/>
                      <p:nvPr/>
                    </p:nvPicPr>
                    <p:blipFill>
                      <a:blip r:embed="rId6"/>
                      <a:stretch>
                        <a:fillRect/>
                      </a:stretch>
                    </p:blipFill>
                    <p:spPr>
                      <a:xfrm>
                        <a:off x="3124200" y="3886200"/>
                        <a:ext cx="3340100" cy="635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13776592"/>
              </p:ext>
            </p:extLst>
          </p:nvPr>
        </p:nvGraphicFramePr>
        <p:xfrm>
          <a:off x="2743200" y="5715000"/>
          <a:ext cx="4343400" cy="736600"/>
        </p:xfrm>
        <a:graphic>
          <a:graphicData uri="http://schemas.openxmlformats.org/presentationml/2006/ole">
            <mc:AlternateContent xmlns:mc="http://schemas.openxmlformats.org/markup-compatibility/2006">
              <mc:Choice xmlns:v="urn:schemas-microsoft-com:vml" Requires="v">
                <p:oleObj spid="_x0000_s110659" name="Equation" r:id="rId7" imgW="4343400" imgH="736560" progId="Equation.DSMT4">
                  <p:embed/>
                </p:oleObj>
              </mc:Choice>
              <mc:Fallback>
                <p:oleObj name="Equation" r:id="rId7" imgW="4343400" imgH="736560" progId="Equation.DSMT4">
                  <p:embed/>
                  <p:pic>
                    <p:nvPicPr>
                      <p:cNvPr id="0" name=""/>
                      <p:cNvPicPr/>
                      <p:nvPr/>
                    </p:nvPicPr>
                    <p:blipFill>
                      <a:blip r:embed="rId8"/>
                      <a:stretch>
                        <a:fillRect/>
                      </a:stretch>
                    </p:blipFill>
                    <p:spPr>
                      <a:xfrm>
                        <a:off x="2743200" y="5715000"/>
                        <a:ext cx="4343400" cy="736600"/>
                      </a:xfrm>
                      <a:prstGeom prst="rect">
                        <a:avLst/>
                      </a:prstGeom>
                    </p:spPr>
                  </p:pic>
                </p:oleObj>
              </mc:Fallback>
            </mc:AlternateContent>
          </a:graphicData>
        </a:graphic>
      </p:graphicFrame>
    </p:spTree>
    <p:extLst>
      <p:ext uri="{BB962C8B-B14F-4D97-AF65-F5344CB8AC3E}">
        <p14:creationId xmlns:p14="http://schemas.microsoft.com/office/powerpoint/2010/main" val="1225214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676400" y="2209800"/>
            <a:ext cx="7620000" cy="1143000"/>
          </a:xfrm>
          <a:prstGeom prst="rect">
            <a:avLst/>
          </a:prstGeom>
        </p:spPr>
        <p:txBody>
          <a:bodyPr vert="horz" wrap="square" lIns="0" tIns="0" rIns="0" bIns="0" rtlCol="0">
            <a:noAutofit/>
          </a:bodyPr>
          <a:lstStyle/>
          <a:p>
            <a:pPr marL="77470">
              <a:lnSpc>
                <a:spcPct val="100000"/>
              </a:lnSpc>
            </a:pPr>
            <a:r>
              <a:rPr lang="tr-TR" sz="5400" b="1" dirty="0" smtClean="0">
                <a:solidFill>
                  <a:srgbClr val="C00000"/>
                </a:solidFill>
                <a:latin typeface="Arial"/>
                <a:cs typeface="Arial"/>
              </a:rPr>
              <a:t>KOMPLEKS ANALİZ</a:t>
            </a:r>
            <a:br>
              <a:rPr lang="tr-TR" sz="5400" b="1" dirty="0" smtClean="0">
                <a:solidFill>
                  <a:srgbClr val="C00000"/>
                </a:solidFill>
                <a:latin typeface="Arial"/>
                <a:cs typeface="Arial"/>
              </a:rPr>
            </a:br>
            <a:r>
              <a:rPr lang="tr-TR" sz="5400" b="1" dirty="0" smtClean="0">
                <a:solidFill>
                  <a:srgbClr val="C00000"/>
                </a:solidFill>
                <a:latin typeface="Arial"/>
                <a:cs typeface="Arial"/>
              </a:rPr>
              <a:t>GİRİŞ</a:t>
            </a:r>
            <a:endParaRPr sz="5400" b="1" dirty="0">
              <a:solidFill>
                <a:srgbClr val="C00000"/>
              </a:solidFill>
              <a:latin typeface="Arial"/>
              <a:cs typeface="Arial"/>
            </a:endParaRPr>
          </a:p>
        </p:txBody>
      </p:sp>
      <p:sp>
        <p:nvSpPr>
          <p:cNvPr id="4" name="object 4"/>
          <p:cNvSpPr txBox="1">
            <a:spLocks noGrp="1"/>
          </p:cNvSpPr>
          <p:nvPr>
            <p:ph type="sldNum" sz="quarter" idx="12"/>
          </p:nvPr>
        </p:nvSpPr>
        <p:spPr>
          <a:prstGeom prst="rect">
            <a:avLst/>
          </a:prstGeom>
        </p:spPr>
        <p:txBody>
          <a:bodyPr vert="horz" wrap="square" lIns="0" tIns="0" rIns="0" bIns="0" rtlCol="0">
            <a:noAutofit/>
          </a:bodyPr>
          <a:lstStyle/>
          <a:p>
            <a:pPr marL="114935">
              <a:lnSpc>
                <a:spcPct val="100000"/>
              </a:lnSpc>
            </a:pPr>
            <a:fld id="{81D60167-4931-47E6-BA6A-407CBD079E47}" type="slidenum">
              <a:rPr sz="1400" dirty="0" smtClean="0">
                <a:latin typeface="Times New Roman"/>
                <a:cs typeface="Times New Roman"/>
              </a:rPr>
              <a:t>2</a:t>
            </a:fld>
            <a:endParaRPr sz="14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066800" y="228600"/>
            <a:ext cx="7968615" cy="64770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sz="2000" b="1" dirty="0" smtClean="0">
                <a:solidFill>
                  <a:srgbClr val="FF0000"/>
                </a:solidFill>
                <a:latin typeface="Arial" panose="020B0604020202020204" pitchFamily="34" charset="0"/>
                <a:cs typeface="Arial" panose="020B0604020202020204" pitchFamily="34" charset="0"/>
              </a:rPr>
              <a:t>Reel fonksiyonlarda bir noktaya iki yönden (sağdan ve soldan) yaklaşılabiliyordu. Kompleks düzlemde ise bir </a:t>
            </a:r>
            <a:r>
              <a:rPr lang="tr-TR" sz="2000" b="1" spc="10" dirty="0">
                <a:solidFill>
                  <a:srgbClr val="C00000"/>
                </a:solidFill>
                <a:latin typeface="Arial" panose="020B0604020202020204" pitchFamily="34" charset="0"/>
                <a:cs typeface="Arial" panose="020B0604020202020204" pitchFamily="34" charset="0"/>
              </a:rPr>
              <a:t>z</a:t>
            </a:r>
            <a:r>
              <a:rPr lang="tr-TR" sz="2000" b="1" spc="10" baseline="-25000" dirty="0">
                <a:solidFill>
                  <a:srgbClr val="C00000"/>
                </a:solidFill>
                <a:latin typeface="Arial" panose="020B0604020202020204" pitchFamily="34" charset="0"/>
                <a:cs typeface="Arial" panose="020B0604020202020204" pitchFamily="34" charset="0"/>
              </a:rPr>
              <a:t>0</a:t>
            </a:r>
            <a:r>
              <a:rPr lang="tr-TR" sz="2000" b="1" spc="10" dirty="0">
                <a:solidFill>
                  <a:srgbClr val="C00000"/>
                </a:solidFill>
                <a:latin typeface="Arial" panose="020B0604020202020204" pitchFamily="34" charset="0"/>
                <a:cs typeface="Arial" panose="020B0604020202020204" pitchFamily="34" charset="0"/>
              </a:rPr>
              <a:t> noktasına </a:t>
            </a:r>
            <a:r>
              <a:rPr lang="tr-TR" sz="2000" b="1" spc="10" dirty="0" smtClean="0">
                <a:solidFill>
                  <a:srgbClr val="FF0000"/>
                </a:solidFill>
                <a:latin typeface="Arial" panose="020B0604020202020204" pitchFamily="34" charset="0"/>
                <a:cs typeface="Arial" panose="020B0604020202020204" pitchFamily="34" charset="0"/>
              </a:rPr>
              <a:t>sonsuz farklı şekilde yaklaşılabilir. Bu durumda </a:t>
            </a:r>
            <a:r>
              <a:rPr lang="tr-TR" sz="2400" b="1" spc="10" dirty="0" smtClean="0">
                <a:solidFill>
                  <a:srgbClr val="C00000"/>
                </a:solidFill>
                <a:latin typeface="Arial" panose="020B0604020202020204" pitchFamily="34" charset="0"/>
                <a:cs typeface="Arial" panose="020B0604020202020204" pitchFamily="34" charset="0"/>
              </a:rPr>
              <a:t>f</a:t>
            </a:r>
            <a:r>
              <a:rPr lang="tr-TR" sz="2400" b="1" spc="10" baseline="-25000" dirty="0" smtClean="0">
                <a:solidFill>
                  <a:srgbClr val="C00000"/>
                </a:solidFill>
                <a:latin typeface="Arial" panose="020B0604020202020204" pitchFamily="34" charset="0"/>
                <a:cs typeface="Arial" panose="020B0604020202020204" pitchFamily="34" charset="0"/>
              </a:rPr>
              <a:t>-</a:t>
            </a:r>
            <a:r>
              <a:rPr lang="tr-TR" sz="2400" b="1" spc="10" dirty="0" smtClean="0">
                <a:solidFill>
                  <a:srgbClr val="C00000"/>
                </a:solidFill>
                <a:latin typeface="Arial" panose="020B0604020202020204" pitchFamily="34" charset="0"/>
                <a:cs typeface="Arial" panose="020B0604020202020204" pitchFamily="34" charset="0"/>
              </a:rPr>
              <a:t>=f</a:t>
            </a:r>
            <a:r>
              <a:rPr lang="tr-TR" sz="2400" b="1" spc="10" baseline="-25000" dirty="0" smtClean="0">
                <a:solidFill>
                  <a:srgbClr val="C00000"/>
                </a:solidFill>
                <a:latin typeface="Arial" panose="020B0604020202020204" pitchFamily="34" charset="0"/>
                <a:cs typeface="Arial" panose="020B0604020202020204" pitchFamily="34" charset="0"/>
              </a:rPr>
              <a:t>+</a:t>
            </a:r>
            <a:r>
              <a:rPr lang="tr-TR" sz="2400" b="1" spc="10" dirty="0" smtClean="0">
                <a:solidFill>
                  <a:srgbClr val="C00000"/>
                </a:solidFill>
                <a:latin typeface="Arial" panose="020B0604020202020204" pitchFamily="34" charset="0"/>
                <a:cs typeface="Arial" panose="020B0604020202020204" pitchFamily="34" charset="0"/>
              </a:rPr>
              <a:t> </a:t>
            </a:r>
            <a:r>
              <a:rPr lang="tr-TR" sz="2000" b="1" spc="10" dirty="0" smtClean="0">
                <a:solidFill>
                  <a:srgbClr val="FF0000"/>
                </a:solidFill>
                <a:latin typeface="Arial" panose="020B0604020202020204" pitchFamily="34" charset="0"/>
                <a:cs typeface="Arial" panose="020B0604020202020204" pitchFamily="34" charset="0"/>
              </a:rPr>
              <a:t>gibi tek koşul değil, sonsuz sayıda koşul gerekir. </a:t>
            </a:r>
          </a:p>
          <a:p>
            <a:pPr marL="12700" marR="12700" algn="just">
              <a:lnSpc>
                <a:spcPct val="153900"/>
              </a:lnSpc>
              <a:tabLst>
                <a:tab pos="5242560" algn="l"/>
                <a:tab pos="5598795" algn="l"/>
              </a:tabLst>
            </a:pPr>
            <a:r>
              <a:rPr lang="tr-TR" sz="2000" b="1" spc="10" dirty="0" smtClean="0">
                <a:latin typeface="Arial" panose="020B0604020202020204" pitchFamily="34" charset="0"/>
                <a:cs typeface="Arial" panose="020B0604020202020204" pitchFamily="34" charset="0"/>
              </a:rPr>
              <a:t>Yani kompleks fonksiyonların türev alınabilir olması çok daha bağlayıcı bir koşuldur. Fonksiyona daha büyük bir sınırlama getirir. </a:t>
            </a:r>
            <a:endParaRPr lang="tr-T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475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873838641"/>
              </p:ext>
            </p:extLst>
          </p:nvPr>
        </p:nvGraphicFramePr>
        <p:xfrm>
          <a:off x="1143000" y="152400"/>
          <a:ext cx="5676900" cy="711200"/>
        </p:xfrm>
        <a:graphic>
          <a:graphicData uri="http://schemas.openxmlformats.org/presentationml/2006/ole">
            <mc:AlternateContent xmlns:mc="http://schemas.openxmlformats.org/markup-compatibility/2006">
              <mc:Choice xmlns:v="urn:schemas-microsoft-com:vml" Requires="v">
                <p:oleObj spid="_x0000_s113694" name="Equation" r:id="rId3" imgW="5676840" imgH="711000" progId="Equation.DSMT4">
                  <p:embed/>
                </p:oleObj>
              </mc:Choice>
              <mc:Fallback>
                <p:oleObj name="Equation" r:id="rId3" imgW="5676840" imgH="711000" progId="Equation.DSMT4">
                  <p:embed/>
                  <p:pic>
                    <p:nvPicPr>
                      <p:cNvPr id="0" name=""/>
                      <p:cNvPicPr/>
                      <p:nvPr/>
                    </p:nvPicPr>
                    <p:blipFill>
                      <a:blip r:embed="rId4"/>
                      <a:stretch>
                        <a:fillRect/>
                      </a:stretch>
                    </p:blipFill>
                    <p:spPr>
                      <a:xfrm>
                        <a:off x="1143000" y="152400"/>
                        <a:ext cx="5676900" cy="711200"/>
                      </a:xfrm>
                      <a:prstGeom prst="rect">
                        <a:avLst/>
                      </a:prstGeom>
                    </p:spPr>
                  </p:pic>
                </p:oleObj>
              </mc:Fallback>
            </mc:AlternateContent>
          </a:graphicData>
        </a:graphic>
      </p:graphicFrame>
    </p:spTree>
    <p:extLst>
      <p:ext uri="{BB962C8B-B14F-4D97-AF65-F5344CB8AC3E}">
        <p14:creationId xmlns:p14="http://schemas.microsoft.com/office/powerpoint/2010/main" val="2436021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355870274"/>
              </p:ext>
            </p:extLst>
          </p:nvPr>
        </p:nvGraphicFramePr>
        <p:xfrm>
          <a:off x="1143000" y="152400"/>
          <a:ext cx="3162300" cy="1549400"/>
        </p:xfrm>
        <a:graphic>
          <a:graphicData uri="http://schemas.openxmlformats.org/presentationml/2006/ole">
            <mc:AlternateContent xmlns:mc="http://schemas.openxmlformats.org/markup-compatibility/2006">
              <mc:Choice xmlns:v="urn:schemas-microsoft-com:vml" Requires="v">
                <p:oleObj spid="_x0000_s124945" name="Equation" r:id="rId3" imgW="3162240" imgH="1549080" progId="Equation.DSMT4">
                  <p:embed/>
                </p:oleObj>
              </mc:Choice>
              <mc:Fallback>
                <p:oleObj name="Equation" r:id="rId3" imgW="3162240" imgH="1549080" progId="Equation.DSMT4">
                  <p:embed/>
                  <p:pic>
                    <p:nvPicPr>
                      <p:cNvPr id="2" name="Object 1"/>
                      <p:cNvPicPr/>
                      <p:nvPr/>
                    </p:nvPicPr>
                    <p:blipFill>
                      <a:blip r:embed="rId4"/>
                      <a:stretch>
                        <a:fillRect/>
                      </a:stretch>
                    </p:blipFill>
                    <p:spPr>
                      <a:xfrm>
                        <a:off x="1143000" y="152400"/>
                        <a:ext cx="3162300" cy="1549400"/>
                      </a:xfrm>
                      <a:prstGeom prst="rect">
                        <a:avLst/>
                      </a:prstGeom>
                    </p:spPr>
                  </p:pic>
                </p:oleObj>
              </mc:Fallback>
            </mc:AlternateContent>
          </a:graphicData>
        </a:graphic>
      </p:graphicFrame>
    </p:spTree>
    <p:extLst>
      <p:ext uri="{BB962C8B-B14F-4D97-AF65-F5344CB8AC3E}">
        <p14:creationId xmlns:p14="http://schemas.microsoft.com/office/powerpoint/2010/main" val="857917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ANALİTİK FONKSİYON</a:t>
            </a:r>
          </a:p>
          <a:p>
            <a:pPr marL="12700" marR="12700" algn="just">
              <a:lnSpc>
                <a:spcPct val="153900"/>
              </a:lnSpc>
              <a:tabLst>
                <a:tab pos="5242560" algn="l"/>
                <a:tab pos="5598795" algn="l"/>
              </a:tabLst>
            </a:pPr>
            <a:r>
              <a:rPr lang="tr-TR" b="1" dirty="0" smtClean="0">
                <a:latin typeface="Arial" panose="020B0604020202020204" pitchFamily="34" charset="0"/>
                <a:cs typeface="Arial" panose="020B0604020202020204" pitchFamily="34" charset="0"/>
              </a:rPr>
              <a:t>Bir f(z) fonksiyonunun bir bölgede</a:t>
            </a:r>
          </a:p>
          <a:p>
            <a:pPr marL="412750" marR="12700" indent="-400050" algn="just">
              <a:lnSpc>
                <a:spcPct val="153900"/>
              </a:lnSpc>
              <a:buAutoNum type="romanLcParenR"/>
              <a:tabLst>
                <a:tab pos="5242560" algn="l"/>
                <a:tab pos="5598795" algn="l"/>
              </a:tabLst>
            </a:pPr>
            <a:r>
              <a:rPr lang="tr-TR" b="1" dirty="0" smtClean="0">
                <a:latin typeface="Arial" panose="020B0604020202020204" pitchFamily="34" charset="0"/>
                <a:cs typeface="Arial" panose="020B0604020202020204" pitchFamily="34" charset="0"/>
              </a:rPr>
              <a:t>Tek değeri varsa,</a:t>
            </a:r>
          </a:p>
          <a:p>
            <a:pPr marL="412750" marR="12700" indent="-400050" algn="just">
              <a:lnSpc>
                <a:spcPct val="153900"/>
              </a:lnSpc>
              <a:buAutoNum type="romanLcParenR"/>
              <a:tabLst>
                <a:tab pos="5242560" algn="l"/>
                <a:tab pos="5598795" algn="l"/>
              </a:tabLst>
            </a:pPr>
            <a:r>
              <a:rPr lang="tr-TR" b="1" dirty="0" smtClean="0">
                <a:latin typeface="Arial" panose="020B0604020202020204" pitchFamily="34" charset="0"/>
                <a:cs typeface="Arial" panose="020B0604020202020204" pitchFamily="34" charset="0"/>
              </a:rPr>
              <a:t>Bütün z noktaları için türevi varsa</a:t>
            </a:r>
          </a:p>
          <a:p>
            <a:pPr marL="12700" marR="12700" algn="just">
              <a:lnSpc>
                <a:spcPct val="153900"/>
              </a:lnSpc>
              <a:tabLst>
                <a:tab pos="5242560" algn="l"/>
                <a:tab pos="5598795" algn="l"/>
              </a:tabLst>
            </a:pPr>
            <a:r>
              <a:rPr lang="tr-TR" b="1" dirty="0">
                <a:latin typeface="Arial" panose="020B0604020202020204" pitchFamily="34" charset="0"/>
                <a:cs typeface="Arial" panose="020B0604020202020204" pitchFamily="34" charset="0"/>
              </a:rPr>
              <a:t>b</a:t>
            </a:r>
            <a:r>
              <a:rPr lang="tr-TR" b="1" dirty="0" smtClean="0">
                <a:latin typeface="Arial" panose="020B0604020202020204" pitchFamily="34" charset="0"/>
                <a:cs typeface="Arial" panose="020B0604020202020204" pitchFamily="34" charset="0"/>
              </a:rPr>
              <a:t>u f(z) fonksiyonuna o bölgede analitik fonksiyon denir. </a:t>
            </a:r>
          </a:p>
          <a:p>
            <a:pPr marL="12700" marR="12700" algn="just">
              <a:lnSpc>
                <a:spcPct val="153900"/>
              </a:lnSpc>
              <a:tabLst>
                <a:tab pos="5242560" algn="l"/>
                <a:tab pos="5598795" algn="l"/>
              </a:tabLst>
            </a:pPr>
            <a:r>
              <a:rPr lang="tr-TR" b="1" dirty="0" smtClean="0">
                <a:latin typeface="Arial" panose="020B0604020202020204" pitchFamily="34" charset="0"/>
                <a:cs typeface="Arial" panose="020B0604020202020204" pitchFamily="34" charset="0"/>
              </a:rPr>
              <a:t>Eğer z-düzlemindeki bir bölgenin her noktasında analitik ise, o bölgede analitik fonksiyondur. </a:t>
            </a:r>
          </a:p>
          <a:p>
            <a:pPr marL="12700" marR="12700" algn="just">
              <a:lnSpc>
                <a:spcPct val="153900"/>
              </a:lnSpc>
              <a:tabLst>
                <a:tab pos="5242560" algn="l"/>
                <a:tab pos="5598795" algn="l"/>
              </a:tabLst>
            </a:pPr>
            <a:r>
              <a:rPr lang="tr-TR" b="1" dirty="0" smtClean="0">
                <a:solidFill>
                  <a:srgbClr val="00B0F0"/>
                </a:solidFill>
                <a:latin typeface="Arial" panose="020B0604020202020204" pitchFamily="34" charset="0"/>
                <a:cs typeface="Arial" panose="020B0604020202020204" pitchFamily="34" charset="0"/>
              </a:rPr>
              <a:t>Diğer tanım: </a:t>
            </a: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2" name="Object 1"/>
          <p:cNvGraphicFramePr>
            <a:graphicFrameLocks noChangeAspect="1"/>
          </p:cNvGraphicFramePr>
          <p:nvPr>
            <p:extLst>
              <p:ext uri="{D42A27DB-BD31-4B8C-83A1-F6EECF244321}">
                <p14:modId xmlns:p14="http://schemas.microsoft.com/office/powerpoint/2010/main" val="3909560049"/>
              </p:ext>
            </p:extLst>
          </p:nvPr>
        </p:nvGraphicFramePr>
        <p:xfrm>
          <a:off x="1066800" y="3657600"/>
          <a:ext cx="7988300" cy="711200"/>
        </p:xfrm>
        <a:graphic>
          <a:graphicData uri="http://schemas.openxmlformats.org/presentationml/2006/ole">
            <mc:AlternateContent xmlns:mc="http://schemas.openxmlformats.org/markup-compatibility/2006">
              <mc:Choice xmlns:v="urn:schemas-microsoft-com:vml" Requires="v">
                <p:oleObj spid="_x0000_s114760" name="Equation" r:id="rId3" imgW="7988040" imgH="711000" progId="Equation.DSMT4">
                  <p:embed/>
                </p:oleObj>
              </mc:Choice>
              <mc:Fallback>
                <p:oleObj name="Equation" r:id="rId3" imgW="7988040" imgH="711000" progId="Equation.DSMT4">
                  <p:embed/>
                  <p:pic>
                    <p:nvPicPr>
                      <p:cNvPr id="0" name=""/>
                      <p:cNvPicPr/>
                      <p:nvPr/>
                    </p:nvPicPr>
                    <p:blipFill>
                      <a:blip r:embed="rId4"/>
                      <a:stretch>
                        <a:fillRect/>
                      </a:stretch>
                    </p:blipFill>
                    <p:spPr>
                      <a:xfrm>
                        <a:off x="1066800" y="3657600"/>
                        <a:ext cx="7988300" cy="711200"/>
                      </a:xfrm>
                      <a:prstGeom prst="rect">
                        <a:avLst/>
                      </a:prstGeom>
                    </p:spPr>
                  </p:pic>
                </p:oleObj>
              </mc:Fallback>
            </mc:AlternateContent>
          </a:graphicData>
        </a:graphic>
      </p:graphicFrame>
    </p:spTree>
    <p:extLst>
      <p:ext uri="{BB962C8B-B14F-4D97-AF65-F5344CB8AC3E}">
        <p14:creationId xmlns:p14="http://schemas.microsoft.com/office/powerpoint/2010/main" val="640545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55697501"/>
              </p:ext>
            </p:extLst>
          </p:nvPr>
        </p:nvGraphicFramePr>
        <p:xfrm>
          <a:off x="1066800" y="76200"/>
          <a:ext cx="3784600" cy="787400"/>
        </p:xfrm>
        <a:graphic>
          <a:graphicData uri="http://schemas.openxmlformats.org/presentationml/2006/ole">
            <mc:AlternateContent xmlns:mc="http://schemas.openxmlformats.org/markup-compatibility/2006">
              <mc:Choice xmlns:v="urn:schemas-microsoft-com:vml" Requires="v">
                <p:oleObj spid="_x0000_s125968" name="Equation" r:id="rId3" imgW="3784320" imgH="787320" progId="Equation.DSMT4">
                  <p:embed/>
                </p:oleObj>
              </mc:Choice>
              <mc:Fallback>
                <p:oleObj name="Equation" r:id="rId3" imgW="3784320" imgH="787320" progId="Equation.DSMT4">
                  <p:embed/>
                  <p:pic>
                    <p:nvPicPr>
                      <p:cNvPr id="2" name="Object 1"/>
                      <p:cNvPicPr/>
                      <p:nvPr/>
                    </p:nvPicPr>
                    <p:blipFill>
                      <a:blip r:embed="rId4"/>
                      <a:stretch>
                        <a:fillRect/>
                      </a:stretch>
                    </p:blipFill>
                    <p:spPr>
                      <a:xfrm>
                        <a:off x="1066800" y="76200"/>
                        <a:ext cx="3784600" cy="787400"/>
                      </a:xfrm>
                      <a:prstGeom prst="rect">
                        <a:avLst/>
                      </a:prstGeom>
                    </p:spPr>
                  </p:pic>
                </p:oleObj>
              </mc:Fallback>
            </mc:AlternateContent>
          </a:graphicData>
        </a:graphic>
      </p:graphicFrame>
    </p:spTree>
    <p:extLst>
      <p:ext uri="{BB962C8B-B14F-4D97-AF65-F5344CB8AC3E}">
        <p14:creationId xmlns:p14="http://schemas.microsoft.com/office/powerpoint/2010/main" val="1993038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2065607563"/>
              </p:ext>
            </p:extLst>
          </p:nvPr>
        </p:nvGraphicFramePr>
        <p:xfrm>
          <a:off x="1066800" y="76200"/>
          <a:ext cx="3949700" cy="787400"/>
        </p:xfrm>
        <a:graphic>
          <a:graphicData uri="http://schemas.openxmlformats.org/presentationml/2006/ole">
            <mc:AlternateContent xmlns:mc="http://schemas.openxmlformats.org/markup-compatibility/2006">
              <mc:Choice xmlns:v="urn:schemas-microsoft-com:vml" Requires="v">
                <p:oleObj spid="_x0000_s115773" name="Equation" r:id="rId3" imgW="3949560" imgH="787320" progId="Equation.DSMT4">
                  <p:embed/>
                </p:oleObj>
              </mc:Choice>
              <mc:Fallback>
                <p:oleObj name="Equation" r:id="rId3" imgW="3949560" imgH="787320" progId="Equation.DSMT4">
                  <p:embed/>
                  <p:pic>
                    <p:nvPicPr>
                      <p:cNvPr id="2" name="Object 1"/>
                      <p:cNvPicPr/>
                      <p:nvPr/>
                    </p:nvPicPr>
                    <p:blipFill>
                      <a:blip r:embed="rId4"/>
                      <a:stretch>
                        <a:fillRect/>
                      </a:stretch>
                    </p:blipFill>
                    <p:spPr>
                      <a:xfrm>
                        <a:off x="1066800" y="76200"/>
                        <a:ext cx="3949700" cy="787400"/>
                      </a:xfrm>
                      <a:prstGeom prst="rect">
                        <a:avLst/>
                      </a:prstGeom>
                    </p:spPr>
                  </p:pic>
                </p:oleObj>
              </mc:Fallback>
            </mc:AlternateContent>
          </a:graphicData>
        </a:graphic>
      </p:graphicFrame>
    </p:spTree>
    <p:extLst>
      <p:ext uri="{BB962C8B-B14F-4D97-AF65-F5344CB8AC3E}">
        <p14:creationId xmlns:p14="http://schemas.microsoft.com/office/powerpoint/2010/main" val="2390024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22123"/>
            <a:ext cx="8001000" cy="2225289"/>
          </a:xfrm>
          <a:prstGeom prst="rect">
            <a:avLst/>
          </a:prstGeom>
        </p:spPr>
        <p:txBody>
          <a:bodyPr wrap="square">
            <a:spAutoFit/>
          </a:bodyPr>
          <a:lstStyle/>
          <a:p>
            <a:pPr marL="12700" marR="12700" algn="just">
              <a:lnSpc>
                <a:spcPct val="153900"/>
              </a:lnSpc>
              <a:tabLst>
                <a:tab pos="5242560" algn="l"/>
                <a:tab pos="5598795" algn="l"/>
              </a:tabLst>
            </a:pPr>
            <a:r>
              <a:rPr lang="tr-TR" b="1" dirty="0" smtClean="0">
                <a:solidFill>
                  <a:srgbClr val="7030A0"/>
                </a:solidFill>
                <a:latin typeface="Arial" panose="020B0604020202020204" pitchFamily="34" charset="0"/>
                <a:cs typeface="Arial" panose="020B0604020202020204" pitchFamily="34" charset="0"/>
              </a:rPr>
              <a:t>NOT: Genel olarak,</a:t>
            </a:r>
          </a:p>
          <a:p>
            <a:pPr marL="412750" marR="12700" indent="-400050" algn="just">
              <a:lnSpc>
                <a:spcPct val="153900"/>
              </a:lnSpc>
              <a:buAutoNum type="romanLcParenR"/>
              <a:tabLst>
                <a:tab pos="5242560" algn="l"/>
                <a:tab pos="5598795" algn="l"/>
              </a:tabLst>
            </a:pPr>
            <a:r>
              <a:rPr lang="tr-TR" b="1" dirty="0" smtClean="0">
                <a:solidFill>
                  <a:srgbClr val="002060"/>
                </a:solidFill>
                <a:latin typeface="Arial" panose="020B0604020202020204" pitchFamily="34" charset="0"/>
                <a:cs typeface="Arial" panose="020B0604020202020204" pitchFamily="34" charset="0"/>
              </a:rPr>
              <a:t>Bir fonksiyonun değeri z=z</a:t>
            </a:r>
            <a:r>
              <a:rPr lang="tr-TR" b="1" baseline="-25000" dirty="0" smtClean="0">
                <a:solidFill>
                  <a:srgbClr val="002060"/>
                </a:solidFill>
                <a:latin typeface="Arial" panose="020B0604020202020204" pitchFamily="34" charset="0"/>
                <a:cs typeface="Arial" panose="020B0604020202020204" pitchFamily="34" charset="0"/>
              </a:rPr>
              <a:t>0</a:t>
            </a:r>
            <a:r>
              <a:rPr lang="tr-TR" b="1" dirty="0" smtClean="0">
                <a:solidFill>
                  <a:srgbClr val="002060"/>
                </a:solidFill>
                <a:latin typeface="Arial" panose="020B0604020202020204" pitchFamily="34" charset="0"/>
                <a:cs typeface="Arial" panose="020B0604020202020204" pitchFamily="34" charset="0"/>
              </a:rPr>
              <a:t> noktasında sonsuza gidiyorsa, fonksiyon analitik değildir. </a:t>
            </a:r>
          </a:p>
          <a:p>
            <a:pPr marL="412750" marR="12700" indent="-400050" algn="just">
              <a:lnSpc>
                <a:spcPct val="153900"/>
              </a:lnSpc>
              <a:buAutoNum type="romanLcParenR"/>
              <a:tabLst>
                <a:tab pos="5242560" algn="l"/>
                <a:tab pos="5598795" algn="l"/>
              </a:tabLst>
            </a:pPr>
            <a:r>
              <a:rPr lang="tr-TR" b="1" dirty="0">
                <a:solidFill>
                  <a:srgbClr val="002060"/>
                </a:solidFill>
                <a:latin typeface="Arial" panose="020B0604020202020204" pitchFamily="34" charset="0"/>
                <a:cs typeface="Arial" panose="020B0604020202020204" pitchFamily="34" charset="0"/>
              </a:rPr>
              <a:t>f</a:t>
            </a:r>
            <a:r>
              <a:rPr lang="tr-TR" b="1" dirty="0" smtClean="0">
                <a:solidFill>
                  <a:srgbClr val="002060"/>
                </a:solidFill>
                <a:latin typeface="Arial" panose="020B0604020202020204" pitchFamily="34" charset="0"/>
                <a:cs typeface="Arial" panose="020B0604020202020204" pitchFamily="34" charset="0"/>
              </a:rPr>
              <a:t>(z) fonksiyonu </a:t>
            </a:r>
            <a:r>
              <a:rPr lang="tr-TR" b="1" dirty="0">
                <a:solidFill>
                  <a:srgbClr val="002060"/>
                </a:solidFill>
                <a:latin typeface="Arial" panose="020B0604020202020204" pitchFamily="34" charset="0"/>
                <a:cs typeface="Arial" panose="020B0604020202020204" pitchFamily="34" charset="0"/>
              </a:rPr>
              <a:t>z=z</a:t>
            </a:r>
            <a:r>
              <a:rPr lang="tr-TR" b="1" baseline="-25000" dirty="0">
                <a:solidFill>
                  <a:srgbClr val="002060"/>
                </a:solidFill>
                <a:latin typeface="Arial" panose="020B0604020202020204" pitchFamily="34" charset="0"/>
                <a:cs typeface="Arial" panose="020B0604020202020204" pitchFamily="34" charset="0"/>
              </a:rPr>
              <a:t>0</a:t>
            </a:r>
            <a:r>
              <a:rPr lang="tr-TR" b="1" dirty="0">
                <a:solidFill>
                  <a:srgbClr val="002060"/>
                </a:solidFill>
                <a:latin typeface="Arial" panose="020B0604020202020204" pitchFamily="34" charset="0"/>
                <a:cs typeface="Arial" panose="020B0604020202020204" pitchFamily="34" charset="0"/>
              </a:rPr>
              <a:t> noktasında </a:t>
            </a:r>
            <a:r>
              <a:rPr lang="tr-TR" b="1" dirty="0" smtClean="0">
                <a:solidFill>
                  <a:srgbClr val="002060"/>
                </a:solidFill>
                <a:latin typeface="Arial" panose="020B0604020202020204" pitchFamily="34" charset="0"/>
                <a:cs typeface="Arial" panose="020B0604020202020204" pitchFamily="34" charset="0"/>
              </a:rPr>
              <a:t>analitik ise </a:t>
            </a:r>
            <a:r>
              <a:rPr lang="tr-TR" b="1" dirty="0">
                <a:solidFill>
                  <a:srgbClr val="002060"/>
                </a:solidFill>
                <a:latin typeface="Arial" panose="020B0604020202020204" pitchFamily="34" charset="0"/>
                <a:cs typeface="Arial" panose="020B0604020202020204" pitchFamily="34" charset="0"/>
              </a:rPr>
              <a:t>z=z</a:t>
            </a:r>
            <a:r>
              <a:rPr lang="tr-TR" b="1" baseline="-25000" dirty="0">
                <a:solidFill>
                  <a:srgbClr val="002060"/>
                </a:solidFill>
                <a:latin typeface="Arial" panose="020B0604020202020204" pitchFamily="34" charset="0"/>
                <a:cs typeface="Arial" panose="020B0604020202020204" pitchFamily="34" charset="0"/>
              </a:rPr>
              <a:t>0</a:t>
            </a:r>
            <a:r>
              <a:rPr lang="tr-TR" b="1" dirty="0">
                <a:solidFill>
                  <a:srgbClr val="002060"/>
                </a:solidFill>
                <a:latin typeface="Arial" panose="020B0604020202020204" pitchFamily="34" charset="0"/>
                <a:cs typeface="Arial" panose="020B0604020202020204" pitchFamily="34" charset="0"/>
              </a:rPr>
              <a:t> </a:t>
            </a:r>
            <a:r>
              <a:rPr lang="tr-TR" b="1" dirty="0" smtClean="0">
                <a:solidFill>
                  <a:srgbClr val="002060"/>
                </a:solidFill>
                <a:latin typeface="Arial" panose="020B0604020202020204" pitchFamily="34" charset="0"/>
                <a:cs typeface="Arial" panose="020B0604020202020204" pitchFamily="34" charset="0"/>
              </a:rPr>
              <a:t>’da sürekli olmak zorundadır. Bunun tersi doğru değildir. </a:t>
            </a: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172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CAUCHY-RIEMANN DENKLEMLERİ</a:t>
            </a: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831401429"/>
              </p:ext>
            </p:extLst>
          </p:nvPr>
        </p:nvGraphicFramePr>
        <p:xfrm>
          <a:off x="1100803" y="762000"/>
          <a:ext cx="8013700" cy="1803400"/>
        </p:xfrm>
        <a:graphic>
          <a:graphicData uri="http://schemas.openxmlformats.org/presentationml/2006/ole">
            <mc:AlternateContent xmlns:mc="http://schemas.openxmlformats.org/markup-compatibility/2006">
              <mc:Choice xmlns:v="urn:schemas-microsoft-com:vml" Requires="v">
                <p:oleObj spid="_x0000_s126998" name="Equation" r:id="rId3" imgW="8013600" imgH="1803240" progId="Equation.DSMT4">
                  <p:embed/>
                </p:oleObj>
              </mc:Choice>
              <mc:Fallback>
                <p:oleObj name="Equation" r:id="rId3" imgW="8013600" imgH="1803240" progId="Equation.DSMT4">
                  <p:embed/>
                  <p:pic>
                    <p:nvPicPr>
                      <p:cNvPr id="0" name=""/>
                      <p:cNvPicPr/>
                      <p:nvPr/>
                    </p:nvPicPr>
                    <p:blipFill>
                      <a:blip r:embed="rId4"/>
                      <a:stretch>
                        <a:fillRect/>
                      </a:stretch>
                    </p:blipFill>
                    <p:spPr>
                      <a:xfrm>
                        <a:off x="1100803" y="762000"/>
                        <a:ext cx="8013700" cy="1803400"/>
                      </a:xfrm>
                      <a:prstGeom prst="rect">
                        <a:avLst/>
                      </a:prstGeom>
                    </p:spPr>
                  </p:pic>
                </p:oleObj>
              </mc:Fallback>
            </mc:AlternateContent>
          </a:graphicData>
        </a:graphic>
      </p:graphicFrame>
    </p:spTree>
    <p:extLst>
      <p:ext uri="{BB962C8B-B14F-4D97-AF65-F5344CB8AC3E}">
        <p14:creationId xmlns:p14="http://schemas.microsoft.com/office/powerpoint/2010/main" val="37272081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709645061"/>
              </p:ext>
            </p:extLst>
          </p:nvPr>
        </p:nvGraphicFramePr>
        <p:xfrm>
          <a:off x="1143000" y="152400"/>
          <a:ext cx="5943600" cy="2540000"/>
        </p:xfrm>
        <a:graphic>
          <a:graphicData uri="http://schemas.openxmlformats.org/presentationml/2006/ole">
            <mc:AlternateContent xmlns:mc="http://schemas.openxmlformats.org/markup-compatibility/2006">
              <mc:Choice xmlns:v="urn:schemas-microsoft-com:vml" Requires="v">
                <p:oleObj spid="_x0000_s128017" name="Equation" r:id="rId3" imgW="5943600" imgH="2539800" progId="Equation.DSMT4">
                  <p:embed/>
                </p:oleObj>
              </mc:Choice>
              <mc:Fallback>
                <p:oleObj name="Equation" r:id="rId3" imgW="5943600" imgH="2539800" progId="Equation.DSMT4">
                  <p:embed/>
                  <p:pic>
                    <p:nvPicPr>
                      <p:cNvPr id="0" name=""/>
                      <p:cNvPicPr/>
                      <p:nvPr/>
                    </p:nvPicPr>
                    <p:blipFill>
                      <a:blip r:embed="rId4"/>
                      <a:stretch>
                        <a:fillRect/>
                      </a:stretch>
                    </p:blipFill>
                    <p:spPr>
                      <a:xfrm>
                        <a:off x="1143000" y="152400"/>
                        <a:ext cx="5943600" cy="2540000"/>
                      </a:xfrm>
                      <a:prstGeom prst="rect">
                        <a:avLst/>
                      </a:prstGeom>
                    </p:spPr>
                  </p:pic>
                </p:oleObj>
              </mc:Fallback>
            </mc:AlternateContent>
          </a:graphicData>
        </a:graphic>
      </p:graphicFrame>
    </p:spTree>
    <p:extLst>
      <p:ext uri="{BB962C8B-B14F-4D97-AF65-F5344CB8AC3E}">
        <p14:creationId xmlns:p14="http://schemas.microsoft.com/office/powerpoint/2010/main" val="20231631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4653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08364" y="276621"/>
            <a:ext cx="7883236" cy="6505179"/>
          </a:xfrm>
          <a:prstGeom prst="rect">
            <a:avLst/>
          </a:prstGeom>
        </p:spPr>
        <p:txBody>
          <a:bodyPr vert="horz" wrap="square" lIns="0" tIns="0" rIns="0" bIns="0" rtlCol="0">
            <a:noAutofit/>
          </a:bodyPr>
          <a:lstStyle/>
          <a:p>
            <a:pPr marL="12700" algn="just">
              <a:lnSpc>
                <a:spcPct val="100000"/>
              </a:lnSpc>
              <a:tabLst>
                <a:tab pos="3124835" algn="l"/>
                <a:tab pos="4693285" algn="l"/>
                <a:tab pos="6677659" algn="l"/>
                <a:tab pos="7437120" algn="l"/>
              </a:tabLst>
            </a:pPr>
            <a:r>
              <a:rPr lang="tr-TR" sz="2400" b="1" spc="-20" dirty="0" smtClean="0">
                <a:solidFill>
                  <a:srgbClr val="0033CC"/>
                </a:solidFill>
                <a:latin typeface="Arial"/>
                <a:cs typeface="Arial"/>
              </a:rPr>
              <a:t>Kompleks Sayılar</a:t>
            </a:r>
          </a:p>
          <a:p>
            <a:pPr marL="12700" algn="just">
              <a:lnSpc>
                <a:spcPct val="100000"/>
              </a:lnSpc>
              <a:tabLst>
                <a:tab pos="3124835" algn="l"/>
                <a:tab pos="4693285" algn="l"/>
                <a:tab pos="6677659" algn="l"/>
                <a:tab pos="7437120" algn="l"/>
              </a:tabLst>
            </a:pPr>
            <a:r>
              <a:rPr lang="tr-TR" sz="2000" b="1" spc="-20" dirty="0" smtClean="0">
                <a:solidFill>
                  <a:srgbClr val="FF0000"/>
                </a:solidFill>
                <a:latin typeface="Arial"/>
                <a:cs typeface="Arial"/>
              </a:rPr>
              <a:t>Kompleks sayıların tümü veya kompleks sayılar kümesi      ile gösterilir. </a:t>
            </a:r>
            <a:endParaRPr lang="tr-TR" sz="2000" b="1" spc="-20" dirty="0">
              <a:solidFill>
                <a:srgbClr val="0033CC"/>
              </a:solidFill>
              <a:latin typeface="Arial"/>
              <a:cs typeface="Arial"/>
            </a:endParaRPr>
          </a:p>
          <a:p>
            <a:pPr marL="12700" algn="just">
              <a:lnSpc>
                <a:spcPct val="100000"/>
              </a:lnSpc>
              <a:tabLst>
                <a:tab pos="3124835" algn="l"/>
                <a:tab pos="4693285" algn="l"/>
                <a:tab pos="6677659" algn="l"/>
                <a:tab pos="7437120" algn="l"/>
              </a:tabLst>
            </a:pPr>
            <a:r>
              <a:rPr lang="tr-TR" sz="2000" b="1" spc="-20" dirty="0" smtClean="0">
                <a:solidFill>
                  <a:srgbClr val="0070C0"/>
                </a:solidFill>
                <a:latin typeface="Arial"/>
                <a:cs typeface="Arial"/>
              </a:rPr>
              <a:t>x ve y </a:t>
            </a:r>
            <a:r>
              <a:rPr lang="tr-TR" sz="2000" b="1" spc="-20" dirty="0" smtClean="0">
                <a:solidFill>
                  <a:srgbClr val="FF0000"/>
                </a:solidFill>
                <a:latin typeface="Arial"/>
                <a:cs typeface="Arial"/>
              </a:rPr>
              <a:t>gerçel (reel) sayılar olmak üzere kompleks bir </a:t>
            </a:r>
            <a:r>
              <a:rPr lang="tr-TR" sz="2000" b="1" spc="-20" dirty="0" smtClean="0">
                <a:solidFill>
                  <a:srgbClr val="92D050"/>
                </a:solidFill>
                <a:latin typeface="Arial"/>
                <a:cs typeface="Arial"/>
              </a:rPr>
              <a:t>z</a:t>
            </a:r>
            <a:r>
              <a:rPr lang="tr-TR" sz="2000" b="1" spc="-20" dirty="0" smtClean="0">
                <a:solidFill>
                  <a:srgbClr val="FF0000"/>
                </a:solidFill>
                <a:latin typeface="Arial"/>
                <a:cs typeface="Arial"/>
              </a:rPr>
              <a:t> değişkeni </a:t>
            </a:r>
            <a:r>
              <a:rPr lang="tr-TR" sz="2000" b="1" spc="-20" dirty="0" smtClean="0">
                <a:solidFill>
                  <a:srgbClr val="92D050"/>
                </a:solidFill>
                <a:latin typeface="Arial"/>
                <a:cs typeface="Arial"/>
              </a:rPr>
              <a:t>z=x+iy</a:t>
            </a:r>
            <a:r>
              <a:rPr lang="tr-TR" sz="2000" b="1" spc="-20" dirty="0" smtClean="0">
                <a:solidFill>
                  <a:srgbClr val="FF0000"/>
                </a:solidFill>
                <a:latin typeface="Arial"/>
                <a:cs typeface="Arial"/>
              </a:rPr>
              <a:t> olarak tanımlanır. </a:t>
            </a:r>
          </a:p>
          <a:p>
            <a:pPr marL="12700" algn="just">
              <a:lnSpc>
                <a:spcPct val="100000"/>
              </a:lnSpc>
              <a:tabLst>
                <a:tab pos="3124835" algn="l"/>
                <a:tab pos="4693285" algn="l"/>
                <a:tab pos="6677659" algn="l"/>
                <a:tab pos="7437120" algn="l"/>
              </a:tabLst>
            </a:pPr>
            <a:r>
              <a:rPr lang="tr-TR" sz="2000" b="1" spc="-20" dirty="0" smtClean="0">
                <a:solidFill>
                  <a:srgbClr val="FF0000"/>
                </a:solidFill>
                <a:latin typeface="Arial"/>
                <a:cs typeface="Arial"/>
              </a:rPr>
              <a:t>Burada kompleks sayının reel kısmı </a:t>
            </a:r>
            <a:r>
              <a:rPr lang="tr-TR" sz="2000" b="1" spc="-20" dirty="0" smtClean="0">
                <a:latin typeface="Arial"/>
                <a:cs typeface="Arial"/>
              </a:rPr>
              <a:t>Re z =x</a:t>
            </a:r>
            <a:r>
              <a:rPr lang="tr-TR" sz="2000" b="1" spc="-20" dirty="0" smtClean="0">
                <a:solidFill>
                  <a:srgbClr val="FF0000"/>
                </a:solidFill>
                <a:latin typeface="Arial"/>
                <a:cs typeface="Arial"/>
              </a:rPr>
              <a:t>, sanal kısmı </a:t>
            </a:r>
            <a:r>
              <a:rPr lang="tr-TR" sz="2000" b="1" spc="-20" dirty="0" smtClean="0">
                <a:latin typeface="Arial"/>
                <a:cs typeface="Arial"/>
              </a:rPr>
              <a:t>Im z = y </a:t>
            </a:r>
            <a:r>
              <a:rPr lang="tr-TR" sz="2000" b="1" spc="-20" dirty="0" smtClean="0">
                <a:solidFill>
                  <a:srgbClr val="FF0000"/>
                </a:solidFill>
                <a:latin typeface="Arial"/>
                <a:cs typeface="Arial"/>
              </a:rPr>
              <a:t>‘dir.</a:t>
            </a:r>
          </a:p>
          <a:p>
            <a:pPr marL="12700" algn="just">
              <a:lnSpc>
                <a:spcPct val="100000"/>
              </a:lnSpc>
              <a:tabLst>
                <a:tab pos="3124835" algn="l"/>
                <a:tab pos="4693285" algn="l"/>
                <a:tab pos="6677659" algn="l"/>
                <a:tab pos="7437120" algn="l"/>
              </a:tabLst>
            </a:pPr>
            <a:endParaRPr lang="tr-TR" sz="2000" b="1" spc="-20" dirty="0">
              <a:solidFill>
                <a:srgbClr val="FF0000"/>
              </a:solidFill>
              <a:latin typeface="Arial"/>
              <a:cs typeface="Arial"/>
            </a:endParaRPr>
          </a:p>
          <a:p>
            <a:pPr marL="12700" algn="just">
              <a:tabLst>
                <a:tab pos="3124835" algn="l"/>
                <a:tab pos="4693285" algn="l"/>
                <a:tab pos="6677659" algn="l"/>
                <a:tab pos="7437120" algn="l"/>
              </a:tabLst>
            </a:pPr>
            <a:r>
              <a:rPr lang="tr-TR" sz="2000" b="1" spc="-20" dirty="0">
                <a:solidFill>
                  <a:srgbClr val="0033CC"/>
                </a:solidFill>
                <a:latin typeface="Arial"/>
                <a:cs typeface="Arial"/>
              </a:rPr>
              <a:t>Kompleks </a:t>
            </a:r>
            <a:r>
              <a:rPr lang="tr-TR" sz="2000" b="1" spc="-20" dirty="0" smtClean="0">
                <a:solidFill>
                  <a:srgbClr val="0033CC"/>
                </a:solidFill>
                <a:latin typeface="Arial"/>
                <a:cs typeface="Arial"/>
              </a:rPr>
              <a:t>Sayıların Cebirsel İşlemleri:</a:t>
            </a:r>
            <a:endParaRPr lang="tr-TR" sz="2000" b="1" spc="-20" dirty="0">
              <a:solidFill>
                <a:srgbClr val="0033CC"/>
              </a:solidFill>
              <a:latin typeface="Arial"/>
              <a:cs typeface="Arial"/>
            </a:endParaRPr>
          </a:p>
          <a:p>
            <a:pPr marL="12700" algn="just">
              <a:lnSpc>
                <a:spcPct val="100000"/>
              </a:lnSpc>
              <a:tabLst>
                <a:tab pos="3124835" algn="l"/>
                <a:tab pos="4693285" algn="l"/>
                <a:tab pos="6677659" algn="l"/>
                <a:tab pos="7437120" algn="l"/>
              </a:tabLst>
            </a:pPr>
            <a:endParaRPr lang="tr-TR" sz="2000" spc="-5" dirty="0" smtClean="0">
              <a:solidFill>
                <a:srgbClr val="FF0000"/>
              </a:solidFill>
              <a:latin typeface="Arial"/>
              <a:cs typeface="Aria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94063802"/>
              </p:ext>
            </p:extLst>
          </p:nvPr>
        </p:nvGraphicFramePr>
        <p:xfrm>
          <a:off x="8229600" y="685800"/>
          <a:ext cx="228600" cy="228600"/>
        </p:xfrm>
        <a:graphic>
          <a:graphicData uri="http://schemas.openxmlformats.org/presentationml/2006/ole">
            <mc:AlternateContent xmlns:mc="http://schemas.openxmlformats.org/markup-compatibility/2006">
              <mc:Choice xmlns:v="urn:schemas-microsoft-com:vml" Requires="v">
                <p:oleObj spid="_x0000_s73072" name="Equation" r:id="rId3" imgW="228600" imgH="228600" progId="Equation.DSMT4">
                  <p:embed/>
                </p:oleObj>
              </mc:Choice>
              <mc:Fallback>
                <p:oleObj name="Equation" r:id="rId3" imgW="228600" imgH="228600" progId="Equation.DSMT4">
                  <p:embed/>
                  <p:pic>
                    <p:nvPicPr>
                      <p:cNvPr id="0" name=""/>
                      <p:cNvPicPr/>
                      <p:nvPr/>
                    </p:nvPicPr>
                    <p:blipFill>
                      <a:blip r:embed="rId4"/>
                      <a:stretch>
                        <a:fillRect/>
                      </a:stretch>
                    </p:blipFill>
                    <p:spPr>
                      <a:xfrm>
                        <a:off x="8229600" y="685800"/>
                        <a:ext cx="228600" cy="228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35530730"/>
              </p:ext>
            </p:extLst>
          </p:nvPr>
        </p:nvGraphicFramePr>
        <p:xfrm>
          <a:off x="1143000" y="3200400"/>
          <a:ext cx="7861300" cy="2768600"/>
        </p:xfrm>
        <a:graphic>
          <a:graphicData uri="http://schemas.openxmlformats.org/presentationml/2006/ole">
            <mc:AlternateContent xmlns:mc="http://schemas.openxmlformats.org/markup-compatibility/2006">
              <mc:Choice xmlns:v="urn:schemas-microsoft-com:vml" Requires="v">
                <p:oleObj spid="_x0000_s73073" name="Equation" r:id="rId5" imgW="7860960" imgH="2768400" progId="Equation.DSMT4">
                  <p:embed/>
                </p:oleObj>
              </mc:Choice>
              <mc:Fallback>
                <p:oleObj name="Equation" r:id="rId5" imgW="7860960" imgH="2768400" progId="Equation.DSMT4">
                  <p:embed/>
                  <p:pic>
                    <p:nvPicPr>
                      <p:cNvPr id="0" name=""/>
                      <p:cNvPicPr/>
                      <p:nvPr/>
                    </p:nvPicPr>
                    <p:blipFill>
                      <a:blip r:embed="rId6"/>
                      <a:stretch>
                        <a:fillRect/>
                      </a:stretch>
                    </p:blipFill>
                    <p:spPr>
                      <a:xfrm>
                        <a:off x="1143000" y="3200400"/>
                        <a:ext cx="7861300" cy="27686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HARMONİK FONKSİYONLAR</a:t>
            </a: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2580539330"/>
              </p:ext>
            </p:extLst>
          </p:nvPr>
        </p:nvGraphicFramePr>
        <p:xfrm>
          <a:off x="1093019" y="762000"/>
          <a:ext cx="8026400" cy="3352800"/>
        </p:xfrm>
        <a:graphic>
          <a:graphicData uri="http://schemas.openxmlformats.org/presentationml/2006/ole">
            <mc:AlternateContent xmlns:mc="http://schemas.openxmlformats.org/markup-compatibility/2006">
              <mc:Choice xmlns:v="urn:schemas-microsoft-com:vml" Requires="v">
                <p:oleObj spid="_x0000_s129043" name="Equation" r:id="rId3" imgW="8026200" imgH="3352680" progId="Equation.DSMT4">
                  <p:embed/>
                </p:oleObj>
              </mc:Choice>
              <mc:Fallback>
                <p:oleObj name="Equation" r:id="rId3" imgW="8026200" imgH="3352680" progId="Equation.DSMT4">
                  <p:embed/>
                  <p:pic>
                    <p:nvPicPr>
                      <p:cNvPr id="0" name=""/>
                      <p:cNvPicPr/>
                      <p:nvPr/>
                    </p:nvPicPr>
                    <p:blipFill>
                      <a:blip r:embed="rId4"/>
                      <a:stretch>
                        <a:fillRect/>
                      </a:stretch>
                    </p:blipFill>
                    <p:spPr>
                      <a:xfrm>
                        <a:off x="1093019" y="762000"/>
                        <a:ext cx="8026400" cy="3352800"/>
                      </a:xfrm>
                      <a:prstGeom prst="rect">
                        <a:avLst/>
                      </a:prstGeom>
                    </p:spPr>
                  </p:pic>
                </p:oleObj>
              </mc:Fallback>
            </mc:AlternateContent>
          </a:graphicData>
        </a:graphic>
      </p:graphicFrame>
    </p:spTree>
    <p:extLst>
      <p:ext uri="{BB962C8B-B14F-4D97-AF65-F5344CB8AC3E}">
        <p14:creationId xmlns:p14="http://schemas.microsoft.com/office/powerpoint/2010/main" val="4039281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364465950"/>
              </p:ext>
            </p:extLst>
          </p:nvPr>
        </p:nvGraphicFramePr>
        <p:xfrm>
          <a:off x="1295400" y="228600"/>
          <a:ext cx="4572000" cy="5334001"/>
        </p:xfrm>
        <a:graphic>
          <a:graphicData uri="http://schemas.openxmlformats.org/presentationml/2006/ole">
            <mc:AlternateContent xmlns:mc="http://schemas.openxmlformats.org/markup-compatibility/2006">
              <mc:Choice xmlns:v="urn:schemas-microsoft-com:vml" Requires="v">
                <p:oleObj spid="_x0000_s130064" name="Equation" r:id="rId3" imgW="4572000" imgH="5333760" progId="Equation.DSMT4">
                  <p:embed/>
                </p:oleObj>
              </mc:Choice>
              <mc:Fallback>
                <p:oleObj name="Equation" r:id="rId3" imgW="4572000" imgH="5333760" progId="Equation.DSMT4">
                  <p:embed/>
                  <p:pic>
                    <p:nvPicPr>
                      <p:cNvPr id="6" name="Object 5"/>
                      <p:cNvPicPr/>
                      <p:nvPr/>
                    </p:nvPicPr>
                    <p:blipFill>
                      <a:blip r:embed="rId4"/>
                      <a:stretch>
                        <a:fillRect/>
                      </a:stretch>
                    </p:blipFill>
                    <p:spPr>
                      <a:xfrm>
                        <a:off x="1295400" y="228600"/>
                        <a:ext cx="4572000" cy="5334001"/>
                      </a:xfrm>
                      <a:prstGeom prst="rect">
                        <a:avLst/>
                      </a:prstGeom>
                    </p:spPr>
                  </p:pic>
                </p:oleObj>
              </mc:Fallback>
            </mc:AlternateContent>
          </a:graphicData>
        </a:graphic>
      </p:graphicFrame>
    </p:spTree>
    <p:extLst>
      <p:ext uri="{BB962C8B-B14F-4D97-AF65-F5344CB8AC3E}">
        <p14:creationId xmlns:p14="http://schemas.microsoft.com/office/powerpoint/2010/main" val="865433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0070C0"/>
                </a:solidFill>
                <a:latin typeface="Arial" panose="020B0604020202020204" pitchFamily="34" charset="0"/>
                <a:cs typeface="Arial" panose="020B0604020202020204" pitchFamily="34" charset="0"/>
              </a:rPr>
              <a:t>ÖNEMLİ:</a:t>
            </a:r>
          </a:p>
          <a:p>
            <a:pPr marL="12700" marR="12700" algn="just">
              <a:lnSpc>
                <a:spcPct val="153900"/>
              </a:lnSpc>
              <a:tabLst>
                <a:tab pos="5242560" algn="l"/>
                <a:tab pos="5598795" algn="l"/>
              </a:tabLst>
            </a:pPr>
            <a:r>
              <a:rPr lang="tr-TR" b="1" dirty="0" smtClean="0">
                <a:solidFill>
                  <a:srgbClr val="002060"/>
                </a:solidFill>
                <a:latin typeface="Arial" panose="020B0604020202020204" pitchFamily="34" charset="0"/>
                <a:cs typeface="Arial" panose="020B0604020202020204" pitchFamily="34" charset="0"/>
              </a:rPr>
              <a:t>Analitik bir fonksiyonun hem reel hem de sanal kısımları ayrı ayrı birer harmonik fonksiyon olmalıdır. Harmonik bir u(x,y) veya v(x,y) fonksiyonu verilmişse, analitik fonksiyon oluşturmanın pratik yolu şudur:</a:t>
            </a:r>
          </a:p>
          <a:p>
            <a:pPr marL="355600" marR="12700" indent="-342900" algn="just">
              <a:lnSpc>
                <a:spcPct val="153900"/>
              </a:lnSpc>
              <a:buAutoNum type="arabicParenR"/>
              <a:tabLst>
                <a:tab pos="5242560" algn="l"/>
                <a:tab pos="5598795" algn="l"/>
              </a:tabLst>
            </a:pPr>
            <a:r>
              <a:rPr lang="tr-TR" b="1" dirty="0" smtClean="0">
                <a:solidFill>
                  <a:srgbClr val="7030A0"/>
                </a:solidFill>
                <a:latin typeface="Arial" panose="020B0604020202020204" pitchFamily="34" charset="0"/>
                <a:cs typeface="Arial" panose="020B0604020202020204" pitchFamily="34" charset="0"/>
              </a:rPr>
              <a:t>Reel kısmı u olan analitik fonksiyon</a:t>
            </a:r>
          </a:p>
          <a:p>
            <a:pPr marL="355600" marR="12700" indent="-342900" algn="just">
              <a:lnSpc>
                <a:spcPct val="153900"/>
              </a:lnSpc>
              <a:buAutoNum type="arabicParenR"/>
              <a:tabLst>
                <a:tab pos="5242560" algn="l"/>
                <a:tab pos="5598795" algn="l"/>
              </a:tabLst>
            </a:pPr>
            <a:endParaRPr lang="tr-TR" b="1" dirty="0">
              <a:solidFill>
                <a:srgbClr val="002060"/>
              </a:solidFill>
              <a:latin typeface="Arial" panose="020B0604020202020204" pitchFamily="34" charset="0"/>
              <a:cs typeface="Arial" panose="020B0604020202020204" pitchFamily="34" charset="0"/>
            </a:endParaRPr>
          </a:p>
          <a:p>
            <a:pPr marL="355600" marR="12700" indent="-342900" algn="just">
              <a:lnSpc>
                <a:spcPct val="153900"/>
              </a:lnSpc>
              <a:buAutoNum type="arabicParenR"/>
              <a:tabLst>
                <a:tab pos="5242560" algn="l"/>
                <a:tab pos="5598795" algn="l"/>
              </a:tabLst>
            </a:pPr>
            <a:endParaRPr lang="tr-TR" b="1" dirty="0" smtClean="0">
              <a:solidFill>
                <a:srgbClr val="002060"/>
              </a:solidFill>
              <a:latin typeface="Arial" panose="020B0604020202020204" pitchFamily="34" charset="0"/>
              <a:cs typeface="Arial" panose="020B0604020202020204" pitchFamily="34" charset="0"/>
            </a:endParaRPr>
          </a:p>
          <a:p>
            <a:pPr marL="355600" marR="12700" indent="-342900" algn="just">
              <a:lnSpc>
                <a:spcPct val="153900"/>
              </a:lnSpc>
              <a:buAutoNum type="arabicParenR"/>
              <a:tabLst>
                <a:tab pos="5242560" algn="l"/>
                <a:tab pos="5598795" algn="l"/>
              </a:tabLst>
            </a:pPr>
            <a:r>
              <a:rPr lang="tr-TR" b="1" dirty="0" smtClean="0">
                <a:solidFill>
                  <a:srgbClr val="7030A0"/>
                </a:solidFill>
                <a:latin typeface="Arial" panose="020B0604020202020204" pitchFamily="34" charset="0"/>
                <a:cs typeface="Arial" panose="020B0604020202020204" pitchFamily="34" charset="0"/>
              </a:rPr>
              <a:t>Sanal kısmı v olan analitik fonksiyon</a:t>
            </a:r>
          </a:p>
          <a:p>
            <a:pPr marL="12700" marR="12700" algn="just">
              <a:lnSpc>
                <a:spcPct val="153900"/>
              </a:lnSpc>
              <a:tabLst>
                <a:tab pos="5242560" algn="l"/>
                <a:tab pos="5598795" algn="l"/>
              </a:tabLst>
            </a:pPr>
            <a:endParaRPr lang="tr-TR" b="1" dirty="0" smtClean="0">
              <a:solidFill>
                <a:srgbClr val="FF000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331529530"/>
              </p:ext>
            </p:extLst>
          </p:nvPr>
        </p:nvGraphicFramePr>
        <p:xfrm>
          <a:off x="3810000" y="2362200"/>
          <a:ext cx="2247900" cy="685800"/>
        </p:xfrm>
        <a:graphic>
          <a:graphicData uri="http://schemas.openxmlformats.org/presentationml/2006/ole">
            <mc:AlternateContent xmlns:mc="http://schemas.openxmlformats.org/markup-compatibility/2006">
              <mc:Choice xmlns:v="urn:schemas-microsoft-com:vml" Requires="v">
                <p:oleObj spid="_x0000_s131102" name="Equation" r:id="rId3" imgW="2247840" imgH="685800" progId="Equation.DSMT4">
                  <p:embed/>
                </p:oleObj>
              </mc:Choice>
              <mc:Fallback>
                <p:oleObj name="Equation" r:id="rId3" imgW="2247840" imgH="685800" progId="Equation.DSMT4">
                  <p:embed/>
                  <p:pic>
                    <p:nvPicPr>
                      <p:cNvPr id="0" name=""/>
                      <p:cNvPicPr/>
                      <p:nvPr/>
                    </p:nvPicPr>
                    <p:blipFill>
                      <a:blip r:embed="rId4"/>
                      <a:stretch>
                        <a:fillRect/>
                      </a:stretch>
                    </p:blipFill>
                    <p:spPr>
                      <a:xfrm>
                        <a:off x="3810000" y="2362200"/>
                        <a:ext cx="2247900" cy="6858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49064730"/>
              </p:ext>
            </p:extLst>
          </p:nvPr>
        </p:nvGraphicFramePr>
        <p:xfrm>
          <a:off x="3733800" y="3657600"/>
          <a:ext cx="2298700" cy="685800"/>
        </p:xfrm>
        <a:graphic>
          <a:graphicData uri="http://schemas.openxmlformats.org/presentationml/2006/ole">
            <mc:AlternateContent xmlns:mc="http://schemas.openxmlformats.org/markup-compatibility/2006">
              <mc:Choice xmlns:v="urn:schemas-microsoft-com:vml" Requires="v">
                <p:oleObj spid="_x0000_s131103" name="Equation" r:id="rId5" imgW="2298600" imgH="685800" progId="Equation.DSMT4">
                  <p:embed/>
                </p:oleObj>
              </mc:Choice>
              <mc:Fallback>
                <p:oleObj name="Equation" r:id="rId5" imgW="2298600" imgH="685800" progId="Equation.DSMT4">
                  <p:embed/>
                  <p:pic>
                    <p:nvPicPr>
                      <p:cNvPr id="5" name="Object 4"/>
                      <p:cNvPicPr/>
                      <p:nvPr/>
                    </p:nvPicPr>
                    <p:blipFill>
                      <a:blip r:embed="rId6"/>
                      <a:stretch>
                        <a:fillRect/>
                      </a:stretch>
                    </p:blipFill>
                    <p:spPr>
                      <a:xfrm>
                        <a:off x="3733800" y="3657600"/>
                        <a:ext cx="2298700" cy="685800"/>
                      </a:xfrm>
                      <a:prstGeom prst="rect">
                        <a:avLst/>
                      </a:prstGeom>
                    </p:spPr>
                  </p:pic>
                </p:oleObj>
              </mc:Fallback>
            </mc:AlternateContent>
          </a:graphicData>
        </a:graphic>
      </p:graphicFrame>
    </p:spTree>
    <p:extLst>
      <p:ext uri="{BB962C8B-B14F-4D97-AF65-F5344CB8AC3E}">
        <p14:creationId xmlns:p14="http://schemas.microsoft.com/office/powerpoint/2010/main" val="15597609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83811694"/>
              </p:ext>
            </p:extLst>
          </p:nvPr>
        </p:nvGraphicFramePr>
        <p:xfrm>
          <a:off x="1066800" y="76200"/>
          <a:ext cx="5651500" cy="2692400"/>
        </p:xfrm>
        <a:graphic>
          <a:graphicData uri="http://schemas.openxmlformats.org/presentationml/2006/ole">
            <mc:AlternateContent xmlns:mc="http://schemas.openxmlformats.org/markup-compatibility/2006">
              <mc:Choice xmlns:v="urn:schemas-microsoft-com:vml" Requires="v">
                <p:oleObj spid="_x0000_s132112" name="Equation" r:id="rId3" imgW="5651280" imgH="2692080" progId="Equation.DSMT4">
                  <p:embed/>
                </p:oleObj>
              </mc:Choice>
              <mc:Fallback>
                <p:oleObj name="Equation" r:id="rId3" imgW="5651280" imgH="2692080" progId="Equation.DSMT4">
                  <p:embed/>
                  <p:pic>
                    <p:nvPicPr>
                      <p:cNvPr id="0" name=""/>
                      <p:cNvPicPr/>
                      <p:nvPr/>
                    </p:nvPicPr>
                    <p:blipFill>
                      <a:blip r:embed="rId4"/>
                      <a:stretch>
                        <a:fillRect/>
                      </a:stretch>
                    </p:blipFill>
                    <p:spPr>
                      <a:xfrm>
                        <a:off x="1066800" y="76200"/>
                        <a:ext cx="5651500" cy="2692400"/>
                      </a:xfrm>
                      <a:prstGeom prst="rect">
                        <a:avLst/>
                      </a:prstGeom>
                    </p:spPr>
                  </p:pic>
                </p:oleObj>
              </mc:Fallback>
            </mc:AlternateContent>
          </a:graphicData>
        </a:graphic>
      </p:graphicFrame>
    </p:spTree>
    <p:extLst>
      <p:ext uri="{BB962C8B-B14F-4D97-AF65-F5344CB8AC3E}">
        <p14:creationId xmlns:p14="http://schemas.microsoft.com/office/powerpoint/2010/main" val="2545101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981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KUADRATİK FORMÜL</a:t>
            </a: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2979129669"/>
              </p:ext>
            </p:extLst>
          </p:nvPr>
        </p:nvGraphicFramePr>
        <p:xfrm>
          <a:off x="1066800" y="609600"/>
          <a:ext cx="7708900" cy="3581400"/>
        </p:xfrm>
        <a:graphic>
          <a:graphicData uri="http://schemas.openxmlformats.org/presentationml/2006/ole">
            <mc:AlternateContent xmlns:mc="http://schemas.openxmlformats.org/markup-compatibility/2006">
              <mc:Choice xmlns:v="urn:schemas-microsoft-com:vml" Requires="v">
                <p:oleObj spid="_x0000_s133133" name="Equation" r:id="rId3" imgW="7708680" imgH="3581280" progId="Equation.DSMT4">
                  <p:embed/>
                </p:oleObj>
              </mc:Choice>
              <mc:Fallback>
                <p:oleObj name="Equation" r:id="rId3" imgW="7708680" imgH="3581280" progId="Equation.DSMT4">
                  <p:embed/>
                  <p:pic>
                    <p:nvPicPr>
                      <p:cNvPr id="0" name=""/>
                      <p:cNvPicPr/>
                      <p:nvPr/>
                    </p:nvPicPr>
                    <p:blipFill>
                      <a:blip r:embed="rId4"/>
                      <a:stretch>
                        <a:fillRect/>
                      </a:stretch>
                    </p:blipFill>
                    <p:spPr>
                      <a:xfrm>
                        <a:off x="1066800" y="609600"/>
                        <a:ext cx="7708900" cy="3581400"/>
                      </a:xfrm>
                      <a:prstGeom prst="rect">
                        <a:avLst/>
                      </a:prstGeom>
                    </p:spPr>
                  </p:pic>
                </p:oleObj>
              </mc:Fallback>
            </mc:AlternateContent>
          </a:graphicData>
        </a:graphic>
      </p:graphicFrame>
    </p:spTree>
    <p:extLst>
      <p:ext uri="{BB962C8B-B14F-4D97-AF65-F5344CB8AC3E}">
        <p14:creationId xmlns:p14="http://schemas.microsoft.com/office/powerpoint/2010/main" val="15227717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7030A0"/>
                </a:solidFill>
                <a:latin typeface="Arial" panose="020B0604020202020204" pitchFamily="34" charset="0"/>
                <a:cs typeface="Arial" panose="020B0604020202020204" pitchFamily="34" charset="0"/>
              </a:rPr>
              <a:t>KRİTİK NOKTALAR</a:t>
            </a:r>
          </a:p>
          <a:p>
            <a:pPr marL="12700" marR="12700" algn="just">
              <a:lnSpc>
                <a:spcPct val="153900"/>
              </a:lnSpc>
              <a:tabLst>
                <a:tab pos="5242560" algn="l"/>
                <a:tab pos="5598795" algn="l"/>
              </a:tabLst>
            </a:pPr>
            <a:r>
              <a:rPr lang="tr-TR" b="1" dirty="0" smtClean="0">
                <a:solidFill>
                  <a:srgbClr val="0070C0"/>
                </a:solidFill>
                <a:latin typeface="Arial" panose="020B0604020202020204" pitchFamily="34" charset="0"/>
                <a:cs typeface="Arial" panose="020B0604020202020204" pitchFamily="34" charset="0"/>
              </a:rPr>
              <a:t>1) Sıfır Noktası: </a:t>
            </a: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780349593"/>
              </p:ext>
            </p:extLst>
          </p:nvPr>
        </p:nvGraphicFramePr>
        <p:xfrm>
          <a:off x="1143000" y="1066800"/>
          <a:ext cx="7924800" cy="4216400"/>
        </p:xfrm>
        <a:graphic>
          <a:graphicData uri="http://schemas.openxmlformats.org/presentationml/2006/ole">
            <mc:AlternateContent xmlns:mc="http://schemas.openxmlformats.org/markup-compatibility/2006">
              <mc:Choice xmlns:v="urn:schemas-microsoft-com:vml" Requires="v">
                <p:oleObj spid="_x0000_s134158" name="Equation" r:id="rId3" imgW="7924680" imgH="4216320" progId="Equation.DSMT4">
                  <p:embed/>
                </p:oleObj>
              </mc:Choice>
              <mc:Fallback>
                <p:oleObj name="Equation" r:id="rId3" imgW="7924680" imgH="4216320" progId="Equation.DSMT4">
                  <p:embed/>
                  <p:pic>
                    <p:nvPicPr>
                      <p:cNvPr id="0" name=""/>
                      <p:cNvPicPr/>
                      <p:nvPr/>
                    </p:nvPicPr>
                    <p:blipFill>
                      <a:blip r:embed="rId4"/>
                      <a:stretch>
                        <a:fillRect/>
                      </a:stretch>
                    </p:blipFill>
                    <p:spPr>
                      <a:xfrm>
                        <a:off x="1143000" y="1066800"/>
                        <a:ext cx="7924800" cy="4216400"/>
                      </a:xfrm>
                      <a:prstGeom prst="rect">
                        <a:avLst/>
                      </a:prstGeom>
                    </p:spPr>
                  </p:pic>
                </p:oleObj>
              </mc:Fallback>
            </mc:AlternateContent>
          </a:graphicData>
        </a:graphic>
      </p:graphicFrame>
    </p:spTree>
    <p:extLst>
      <p:ext uri="{BB962C8B-B14F-4D97-AF65-F5344CB8AC3E}">
        <p14:creationId xmlns:p14="http://schemas.microsoft.com/office/powerpoint/2010/main" val="3103519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a:solidFill>
                  <a:srgbClr val="0070C0"/>
                </a:solidFill>
                <a:latin typeface="Arial" panose="020B0604020202020204" pitchFamily="34" charset="0"/>
                <a:cs typeface="Arial" panose="020B0604020202020204" pitchFamily="34" charset="0"/>
              </a:rPr>
              <a:t>2</a:t>
            </a:r>
            <a:r>
              <a:rPr lang="tr-TR" b="1" dirty="0" smtClean="0">
                <a:solidFill>
                  <a:srgbClr val="0070C0"/>
                </a:solidFill>
                <a:latin typeface="Arial" panose="020B0604020202020204" pitchFamily="34" charset="0"/>
                <a:cs typeface="Arial" panose="020B0604020202020204" pitchFamily="34" charset="0"/>
              </a:rPr>
              <a:t>) Tekil Noktalar: </a:t>
            </a:r>
          </a:p>
          <a:p>
            <a:pPr marL="12700" marR="12700" algn="just">
              <a:lnSpc>
                <a:spcPct val="153900"/>
              </a:lnSpc>
              <a:tabLst>
                <a:tab pos="5242560" algn="l"/>
                <a:tab pos="5598795" algn="l"/>
              </a:tabLst>
            </a:pPr>
            <a:r>
              <a:rPr lang="tr-TR" b="1" dirty="0" smtClean="0">
                <a:solidFill>
                  <a:srgbClr val="002060"/>
                </a:solidFill>
                <a:latin typeface="Arial" panose="020B0604020202020204" pitchFamily="34" charset="0"/>
                <a:cs typeface="Arial" panose="020B0604020202020204" pitchFamily="34" charset="0"/>
              </a:rPr>
              <a:t>Kompleks fonksiyonun analitik olmadığı noktalara tekil noktalar denir. 3 tip tekil nokta vardır.  </a:t>
            </a: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i) Zahiri Tekil Nokta:</a:t>
            </a:r>
          </a:p>
          <a:p>
            <a:pPr marL="12700" marR="12700" algn="just">
              <a:lnSpc>
                <a:spcPct val="153900"/>
              </a:lnSpc>
              <a:tabLst>
                <a:tab pos="5242560" algn="l"/>
                <a:tab pos="5598795" algn="l"/>
              </a:tabLst>
            </a:pPr>
            <a:endParaRPr lang="tr-TR" b="1" dirty="0" smtClean="0">
              <a:solidFill>
                <a:srgbClr val="00206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3519873720"/>
              </p:ext>
            </p:extLst>
          </p:nvPr>
        </p:nvGraphicFramePr>
        <p:xfrm>
          <a:off x="1143000" y="2057400"/>
          <a:ext cx="7861300" cy="4203700"/>
        </p:xfrm>
        <a:graphic>
          <a:graphicData uri="http://schemas.openxmlformats.org/presentationml/2006/ole">
            <mc:AlternateContent xmlns:mc="http://schemas.openxmlformats.org/markup-compatibility/2006">
              <mc:Choice xmlns:v="urn:schemas-microsoft-com:vml" Requires="v">
                <p:oleObj spid="_x0000_s135182" name="Equation" r:id="rId3" imgW="7860960" imgH="4203360" progId="Equation.DSMT4">
                  <p:embed/>
                </p:oleObj>
              </mc:Choice>
              <mc:Fallback>
                <p:oleObj name="Equation" r:id="rId3" imgW="7860960" imgH="4203360" progId="Equation.DSMT4">
                  <p:embed/>
                  <p:pic>
                    <p:nvPicPr>
                      <p:cNvPr id="0" name=""/>
                      <p:cNvPicPr/>
                      <p:nvPr/>
                    </p:nvPicPr>
                    <p:blipFill>
                      <a:blip r:embed="rId4"/>
                      <a:stretch>
                        <a:fillRect/>
                      </a:stretch>
                    </p:blipFill>
                    <p:spPr>
                      <a:xfrm>
                        <a:off x="1143000" y="2057400"/>
                        <a:ext cx="7861300" cy="4203700"/>
                      </a:xfrm>
                      <a:prstGeom prst="rect">
                        <a:avLst/>
                      </a:prstGeom>
                    </p:spPr>
                  </p:pic>
                </p:oleObj>
              </mc:Fallback>
            </mc:AlternateContent>
          </a:graphicData>
        </a:graphic>
      </p:graphicFrame>
    </p:spTree>
    <p:extLst>
      <p:ext uri="{BB962C8B-B14F-4D97-AF65-F5344CB8AC3E}">
        <p14:creationId xmlns:p14="http://schemas.microsoft.com/office/powerpoint/2010/main" val="1713278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ii) Kutup Noktası:</a:t>
            </a:r>
          </a:p>
          <a:p>
            <a:pPr marL="12700" marR="12700" algn="just">
              <a:lnSpc>
                <a:spcPct val="153900"/>
              </a:lnSpc>
              <a:tabLst>
                <a:tab pos="5242560" algn="l"/>
                <a:tab pos="5598795" algn="l"/>
              </a:tabLst>
            </a:pPr>
            <a:endParaRPr lang="tr-TR" b="1" dirty="0" smtClean="0">
              <a:solidFill>
                <a:srgbClr val="00206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3827796888"/>
              </p:ext>
            </p:extLst>
          </p:nvPr>
        </p:nvGraphicFramePr>
        <p:xfrm>
          <a:off x="1143000" y="685800"/>
          <a:ext cx="7327900" cy="2946400"/>
        </p:xfrm>
        <a:graphic>
          <a:graphicData uri="http://schemas.openxmlformats.org/presentationml/2006/ole">
            <mc:AlternateContent xmlns:mc="http://schemas.openxmlformats.org/markup-compatibility/2006">
              <mc:Choice xmlns:v="urn:schemas-microsoft-com:vml" Requires="v">
                <p:oleObj spid="_x0000_s136216" name="Equation" r:id="rId3" imgW="7327800" imgH="2946240" progId="Equation.DSMT4">
                  <p:embed/>
                </p:oleObj>
              </mc:Choice>
              <mc:Fallback>
                <p:oleObj name="Equation" r:id="rId3" imgW="7327800" imgH="2946240" progId="Equation.DSMT4">
                  <p:embed/>
                  <p:pic>
                    <p:nvPicPr>
                      <p:cNvPr id="0" name=""/>
                      <p:cNvPicPr/>
                      <p:nvPr/>
                    </p:nvPicPr>
                    <p:blipFill>
                      <a:blip r:embed="rId4"/>
                      <a:stretch>
                        <a:fillRect/>
                      </a:stretch>
                    </p:blipFill>
                    <p:spPr>
                      <a:xfrm>
                        <a:off x="1143000" y="685800"/>
                        <a:ext cx="7327900" cy="29464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84249440"/>
              </p:ext>
            </p:extLst>
          </p:nvPr>
        </p:nvGraphicFramePr>
        <p:xfrm>
          <a:off x="1143000" y="4038600"/>
          <a:ext cx="6426200" cy="1816100"/>
        </p:xfrm>
        <a:graphic>
          <a:graphicData uri="http://schemas.openxmlformats.org/presentationml/2006/ole">
            <mc:AlternateContent xmlns:mc="http://schemas.openxmlformats.org/markup-compatibility/2006">
              <mc:Choice xmlns:v="urn:schemas-microsoft-com:vml" Requires="v">
                <p:oleObj spid="_x0000_s136217" name="Equation" r:id="rId5" imgW="6426000" imgH="1815840" progId="Equation.DSMT4">
                  <p:embed/>
                </p:oleObj>
              </mc:Choice>
              <mc:Fallback>
                <p:oleObj name="Equation" r:id="rId5" imgW="6426000" imgH="1815840" progId="Equation.DSMT4">
                  <p:embed/>
                  <p:pic>
                    <p:nvPicPr>
                      <p:cNvPr id="0" name=""/>
                      <p:cNvPicPr/>
                      <p:nvPr/>
                    </p:nvPicPr>
                    <p:blipFill>
                      <a:blip r:embed="rId6"/>
                      <a:stretch>
                        <a:fillRect/>
                      </a:stretch>
                    </p:blipFill>
                    <p:spPr>
                      <a:xfrm>
                        <a:off x="1143000" y="4038600"/>
                        <a:ext cx="6426200" cy="1816100"/>
                      </a:xfrm>
                      <a:prstGeom prst="rect">
                        <a:avLst/>
                      </a:prstGeom>
                    </p:spPr>
                  </p:pic>
                </p:oleObj>
              </mc:Fallback>
            </mc:AlternateContent>
          </a:graphicData>
        </a:graphic>
      </p:graphicFrame>
    </p:spTree>
    <p:extLst>
      <p:ext uri="{BB962C8B-B14F-4D97-AF65-F5344CB8AC3E}">
        <p14:creationId xmlns:p14="http://schemas.microsoft.com/office/powerpoint/2010/main" val="2435894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1120989" y="228600"/>
            <a:ext cx="7968615" cy="6172200"/>
          </a:xfrm>
          <a:prstGeom prst="rect">
            <a:avLst/>
          </a:prstGeom>
        </p:spPr>
        <p:txBody>
          <a:bodyPr vert="horz" wrap="square" lIns="0" tIns="0" rIns="0" bIns="0" rtlCol="0">
            <a:noAutofit/>
          </a:bodyPr>
          <a:lstStyle/>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iii) Esaslı Tekil Nokta:</a:t>
            </a:r>
          </a:p>
          <a:p>
            <a:pPr marL="12700" marR="12700" algn="just">
              <a:lnSpc>
                <a:spcPct val="153900"/>
              </a:lnSpc>
              <a:tabLst>
                <a:tab pos="5242560" algn="l"/>
                <a:tab pos="5598795" algn="l"/>
              </a:tabLst>
            </a:pPr>
            <a:endParaRPr lang="tr-TR" b="1" dirty="0" smtClean="0">
              <a:solidFill>
                <a:srgbClr val="00206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endParaRPr lang="tr-TR" b="1" dirty="0" smtClean="0">
              <a:solidFill>
                <a:srgbClr val="00B0F0"/>
              </a:solidFill>
              <a:latin typeface="Arial" panose="020B0604020202020204" pitchFamily="34" charset="0"/>
              <a:cs typeface="Arial" panose="020B0604020202020204" pitchFamily="34" charset="0"/>
            </a:endParaRPr>
          </a:p>
          <a:p>
            <a:pPr marL="12700" marR="12700" algn="just">
              <a:lnSpc>
                <a:spcPct val="153900"/>
              </a:lnSpc>
              <a:tabLst>
                <a:tab pos="5242560" algn="l"/>
                <a:tab pos="5598795" algn="l"/>
              </a:tabLst>
            </a:pPr>
            <a:r>
              <a:rPr lang="tr-TR" b="1" dirty="0" smtClean="0">
                <a:solidFill>
                  <a:srgbClr val="FF0000"/>
                </a:solidFill>
                <a:latin typeface="Arial" panose="020B0604020202020204" pitchFamily="34" charset="0"/>
                <a:cs typeface="Arial" panose="020B0604020202020204" pitchFamily="34" charset="0"/>
              </a:rPr>
              <a:t> </a:t>
            </a:r>
          </a:p>
        </p:txBody>
      </p:sp>
      <p:graphicFrame>
        <p:nvGraphicFramePr>
          <p:cNvPr id="5" name="Object 4"/>
          <p:cNvGraphicFramePr>
            <a:graphicFrameLocks noChangeAspect="1"/>
          </p:cNvGraphicFramePr>
          <p:nvPr>
            <p:extLst>
              <p:ext uri="{D42A27DB-BD31-4B8C-83A1-F6EECF244321}">
                <p14:modId xmlns:p14="http://schemas.microsoft.com/office/powerpoint/2010/main" val="1730636801"/>
              </p:ext>
            </p:extLst>
          </p:nvPr>
        </p:nvGraphicFramePr>
        <p:xfrm>
          <a:off x="1143000" y="685800"/>
          <a:ext cx="7696200" cy="1295400"/>
        </p:xfrm>
        <a:graphic>
          <a:graphicData uri="http://schemas.openxmlformats.org/presentationml/2006/ole">
            <mc:AlternateContent xmlns:mc="http://schemas.openxmlformats.org/markup-compatibility/2006">
              <mc:Choice xmlns:v="urn:schemas-microsoft-com:vml" Requires="v">
                <p:oleObj spid="_x0000_s137241" name="Equation" r:id="rId3" imgW="7696080" imgH="1295280" progId="Equation.DSMT4">
                  <p:embed/>
                </p:oleObj>
              </mc:Choice>
              <mc:Fallback>
                <p:oleObj name="Equation" r:id="rId3" imgW="7696080" imgH="1295280" progId="Equation.DSMT4">
                  <p:embed/>
                  <p:pic>
                    <p:nvPicPr>
                      <p:cNvPr id="0" name=""/>
                      <p:cNvPicPr/>
                      <p:nvPr/>
                    </p:nvPicPr>
                    <p:blipFill>
                      <a:blip r:embed="rId4"/>
                      <a:stretch>
                        <a:fillRect/>
                      </a:stretch>
                    </p:blipFill>
                    <p:spPr>
                      <a:xfrm>
                        <a:off x="1143000" y="685800"/>
                        <a:ext cx="7696200" cy="12954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07198897"/>
              </p:ext>
            </p:extLst>
          </p:nvPr>
        </p:nvGraphicFramePr>
        <p:xfrm>
          <a:off x="1143000" y="2209800"/>
          <a:ext cx="5194300" cy="787400"/>
        </p:xfrm>
        <a:graphic>
          <a:graphicData uri="http://schemas.openxmlformats.org/presentationml/2006/ole">
            <mc:AlternateContent xmlns:mc="http://schemas.openxmlformats.org/markup-compatibility/2006">
              <mc:Choice xmlns:v="urn:schemas-microsoft-com:vml" Requires="v">
                <p:oleObj spid="_x0000_s137242" name="Equation" r:id="rId5" imgW="5194080" imgH="787320" progId="Equation.DSMT4">
                  <p:embed/>
                </p:oleObj>
              </mc:Choice>
              <mc:Fallback>
                <p:oleObj name="Equation" r:id="rId5" imgW="5194080" imgH="787320" progId="Equation.DSMT4">
                  <p:embed/>
                  <p:pic>
                    <p:nvPicPr>
                      <p:cNvPr id="0" name=""/>
                      <p:cNvPicPr/>
                      <p:nvPr/>
                    </p:nvPicPr>
                    <p:blipFill>
                      <a:blip r:embed="rId6"/>
                      <a:stretch>
                        <a:fillRect/>
                      </a:stretch>
                    </p:blipFill>
                    <p:spPr>
                      <a:xfrm>
                        <a:off x="1143000" y="2209800"/>
                        <a:ext cx="5194300" cy="787400"/>
                      </a:xfrm>
                      <a:prstGeom prst="rect">
                        <a:avLst/>
                      </a:prstGeom>
                    </p:spPr>
                  </p:pic>
                </p:oleObj>
              </mc:Fallback>
            </mc:AlternateContent>
          </a:graphicData>
        </a:graphic>
      </p:graphicFrame>
    </p:spTree>
    <p:extLst>
      <p:ext uri="{BB962C8B-B14F-4D97-AF65-F5344CB8AC3E}">
        <p14:creationId xmlns:p14="http://schemas.microsoft.com/office/powerpoint/2010/main" val="4198686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4232520976"/>
              </p:ext>
            </p:extLst>
          </p:nvPr>
        </p:nvGraphicFramePr>
        <p:xfrm>
          <a:off x="1143000" y="88900"/>
          <a:ext cx="7302500" cy="6769100"/>
        </p:xfrm>
        <a:graphic>
          <a:graphicData uri="http://schemas.openxmlformats.org/presentationml/2006/ole">
            <mc:AlternateContent xmlns:mc="http://schemas.openxmlformats.org/markup-compatibility/2006">
              <mc:Choice xmlns:v="urn:schemas-microsoft-com:vml" Requires="v">
                <p:oleObj spid="_x0000_s73786" name="Equation" r:id="rId3" imgW="7302240" imgH="6769080" progId="Equation.DSMT4">
                  <p:embed/>
                </p:oleObj>
              </mc:Choice>
              <mc:Fallback>
                <p:oleObj name="Equation" r:id="rId3" imgW="7302240" imgH="6769080" progId="Equation.DSMT4">
                  <p:embed/>
                  <p:pic>
                    <p:nvPicPr>
                      <p:cNvPr id="8" name="Object 7"/>
                      <p:cNvPicPr/>
                      <p:nvPr/>
                    </p:nvPicPr>
                    <p:blipFill>
                      <a:blip r:embed="rId4"/>
                      <a:stretch>
                        <a:fillRect/>
                      </a:stretch>
                    </p:blipFill>
                    <p:spPr>
                      <a:xfrm>
                        <a:off x="1143000" y="88900"/>
                        <a:ext cx="7302500" cy="67691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63395283"/>
              </p:ext>
            </p:extLst>
          </p:nvPr>
        </p:nvGraphicFramePr>
        <p:xfrm>
          <a:off x="1066800" y="228600"/>
          <a:ext cx="7620000" cy="4787900"/>
        </p:xfrm>
        <a:graphic>
          <a:graphicData uri="http://schemas.openxmlformats.org/presentationml/2006/ole">
            <mc:AlternateContent xmlns:mc="http://schemas.openxmlformats.org/markup-compatibility/2006">
              <mc:Choice xmlns:v="urn:schemas-microsoft-com:vml" Requires="v">
                <p:oleObj spid="_x0000_s138251" name="Equation" r:id="rId3" imgW="7619760" imgH="4787640" progId="Equation.DSMT4">
                  <p:embed/>
                </p:oleObj>
              </mc:Choice>
              <mc:Fallback>
                <p:oleObj name="Equation" r:id="rId3" imgW="7619760" imgH="4787640" progId="Equation.DSMT4">
                  <p:embed/>
                  <p:pic>
                    <p:nvPicPr>
                      <p:cNvPr id="0" name=""/>
                      <p:cNvPicPr/>
                      <p:nvPr/>
                    </p:nvPicPr>
                    <p:blipFill>
                      <a:blip r:embed="rId4"/>
                      <a:stretch>
                        <a:fillRect/>
                      </a:stretch>
                    </p:blipFill>
                    <p:spPr>
                      <a:xfrm>
                        <a:off x="1066800" y="228600"/>
                        <a:ext cx="7620000" cy="4787900"/>
                      </a:xfrm>
                      <a:prstGeom prst="rect">
                        <a:avLst/>
                      </a:prstGeom>
                    </p:spPr>
                  </p:pic>
                </p:oleObj>
              </mc:Fallback>
            </mc:AlternateContent>
          </a:graphicData>
        </a:graphic>
      </p:graphicFrame>
    </p:spTree>
    <p:extLst>
      <p:ext uri="{BB962C8B-B14F-4D97-AF65-F5344CB8AC3E}">
        <p14:creationId xmlns:p14="http://schemas.microsoft.com/office/powerpoint/2010/main" val="2042616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703648902"/>
              </p:ext>
            </p:extLst>
          </p:nvPr>
        </p:nvGraphicFramePr>
        <p:xfrm>
          <a:off x="1143000" y="24581"/>
          <a:ext cx="5397500" cy="2768600"/>
        </p:xfrm>
        <a:graphic>
          <a:graphicData uri="http://schemas.openxmlformats.org/presentationml/2006/ole">
            <mc:AlternateContent xmlns:mc="http://schemas.openxmlformats.org/markup-compatibility/2006">
              <mc:Choice xmlns:v="urn:schemas-microsoft-com:vml" Requires="v">
                <p:oleObj spid="_x0000_s139274" name="Equation" r:id="rId3" imgW="5397480" imgH="2768400" progId="Equation.DSMT4">
                  <p:embed/>
                </p:oleObj>
              </mc:Choice>
              <mc:Fallback>
                <p:oleObj name="Equation" r:id="rId3" imgW="5397480" imgH="2768400" progId="Equation.DSMT4">
                  <p:embed/>
                  <p:pic>
                    <p:nvPicPr>
                      <p:cNvPr id="0" name=""/>
                      <p:cNvPicPr/>
                      <p:nvPr/>
                    </p:nvPicPr>
                    <p:blipFill>
                      <a:blip r:embed="rId4"/>
                      <a:stretch>
                        <a:fillRect/>
                      </a:stretch>
                    </p:blipFill>
                    <p:spPr>
                      <a:xfrm>
                        <a:off x="1143000" y="24581"/>
                        <a:ext cx="5397500" cy="2768600"/>
                      </a:xfrm>
                      <a:prstGeom prst="rect">
                        <a:avLst/>
                      </a:prstGeom>
                    </p:spPr>
                  </p:pic>
                </p:oleObj>
              </mc:Fallback>
            </mc:AlternateContent>
          </a:graphicData>
        </a:graphic>
      </p:graphicFrame>
    </p:spTree>
    <p:extLst>
      <p:ext uri="{BB962C8B-B14F-4D97-AF65-F5344CB8AC3E}">
        <p14:creationId xmlns:p14="http://schemas.microsoft.com/office/powerpoint/2010/main" val="1189463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63890" y="6061151"/>
            <a:ext cx="114935" cy="225425"/>
          </a:xfrm>
          <a:prstGeom prst="rect">
            <a:avLst/>
          </a:prstGeom>
        </p:spPr>
        <p:txBody>
          <a:bodyPr vert="horz" wrap="square" lIns="0" tIns="0" rIns="0" bIns="0" rtlCol="0">
            <a:noAutofit/>
          </a:bodyPr>
          <a:lstStyle/>
          <a:p>
            <a:pPr marL="12700">
              <a:lnSpc>
                <a:spcPct val="100000"/>
              </a:lnSpc>
            </a:pPr>
            <a:r>
              <a:rPr sz="1400" dirty="0" smtClean="0">
                <a:latin typeface="Times New Roman"/>
                <a:cs typeface="Times New Roman"/>
              </a:rPr>
              <a:t>6</a:t>
            </a:r>
            <a:endParaRPr sz="1400">
              <a:latin typeface="Times New Roman"/>
              <a:cs typeface="Times New Roman"/>
            </a:endParaRPr>
          </a:p>
        </p:txBody>
      </p:sp>
      <p:sp>
        <p:nvSpPr>
          <p:cNvPr id="12" name="object 12"/>
          <p:cNvSpPr txBox="1"/>
          <p:nvPr/>
        </p:nvSpPr>
        <p:spPr>
          <a:xfrm>
            <a:off x="1066801" y="152400"/>
            <a:ext cx="8077199" cy="1027430"/>
          </a:xfrm>
          <a:prstGeom prst="rect">
            <a:avLst/>
          </a:prstGeom>
        </p:spPr>
        <p:txBody>
          <a:bodyPr vert="horz" wrap="square" lIns="0" tIns="0" rIns="0" bIns="0" rtlCol="0">
            <a:noAutofit/>
          </a:bodyPr>
          <a:lstStyle/>
          <a:p>
            <a:pPr marL="864235" marR="12700" indent="-852169">
              <a:lnSpc>
                <a:spcPts val="2690"/>
              </a:lnSpc>
            </a:pPr>
            <a:r>
              <a:rPr lang="tr-TR" sz="2400" b="1" spc="10" dirty="0" smtClean="0">
                <a:solidFill>
                  <a:srgbClr val="0000FF"/>
                </a:solidFill>
                <a:latin typeface="Arial" panose="020B0604020202020204" pitchFamily="34" charset="0"/>
                <a:cs typeface="Arial" panose="020B0604020202020204" pitchFamily="34" charset="0"/>
              </a:rPr>
              <a:t>Kompleks Düzlem ve Kutupsal Gösterim</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Düzlemde dik bir koordinat sistemi alıp, her bir z kompleks</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değişkenini bu düzlemde birebir gösterebiliriz. Bunun için,</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eksenlerden biri doğrultusunda </a:t>
            </a:r>
            <a:r>
              <a:rPr lang="tr-TR" sz="2000" b="1" spc="10" dirty="0" smtClean="0">
                <a:solidFill>
                  <a:srgbClr val="00B050"/>
                </a:solidFill>
                <a:latin typeface="Arial" panose="020B0604020202020204" pitchFamily="34" charset="0"/>
                <a:cs typeface="Arial" panose="020B0604020202020204" pitchFamily="34" charset="0"/>
              </a:rPr>
              <a:t>x=Re z</a:t>
            </a:r>
            <a:r>
              <a:rPr lang="tr-TR" sz="2000" b="1" spc="10" dirty="0" smtClean="0">
                <a:solidFill>
                  <a:srgbClr val="FF0000"/>
                </a:solidFill>
                <a:latin typeface="Arial" panose="020B0604020202020204" pitchFamily="34" charset="0"/>
                <a:cs typeface="Arial" panose="020B0604020202020204" pitchFamily="34" charset="0"/>
              </a:rPr>
              <a:t>, diğerinde ise </a:t>
            </a:r>
            <a:r>
              <a:rPr lang="tr-TR" sz="2000" b="1" spc="10" dirty="0" smtClean="0">
                <a:solidFill>
                  <a:srgbClr val="00B050"/>
                </a:solidFill>
                <a:latin typeface="Arial" panose="020B0604020202020204" pitchFamily="34" charset="0"/>
                <a:cs typeface="Arial" panose="020B0604020202020204" pitchFamily="34" charset="0"/>
              </a:rPr>
              <a:t>y=Im z</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uzunluğu seçilirse, düzlemde bu koordinatlara karşılık gelen</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nokta </a:t>
            </a:r>
            <a:r>
              <a:rPr lang="tr-TR" sz="2000" b="1" spc="10" dirty="0" smtClean="0">
                <a:solidFill>
                  <a:srgbClr val="00B050"/>
                </a:solidFill>
                <a:latin typeface="Arial" panose="020B0604020202020204" pitchFamily="34" charset="0"/>
                <a:cs typeface="Arial" panose="020B0604020202020204" pitchFamily="34" charset="0"/>
              </a:rPr>
              <a:t>z</a:t>
            </a:r>
            <a:r>
              <a:rPr lang="tr-TR" sz="2000" b="1" spc="10" dirty="0" smtClean="0">
                <a:solidFill>
                  <a:srgbClr val="FF0000"/>
                </a:solidFill>
                <a:latin typeface="Arial" panose="020B0604020202020204" pitchFamily="34" charset="0"/>
                <a:cs typeface="Arial" panose="020B0604020202020204" pitchFamily="34" charset="0"/>
              </a:rPr>
              <a:t> kompleks sayısını verir. </a:t>
            </a:r>
          </a:p>
        </p:txBody>
      </p:sp>
      <p:sp>
        <p:nvSpPr>
          <p:cNvPr id="19" name="object 4"/>
          <p:cNvSpPr txBox="1"/>
          <p:nvPr/>
        </p:nvSpPr>
        <p:spPr>
          <a:xfrm>
            <a:off x="1179603" y="5533621"/>
            <a:ext cx="5824855" cy="1143635"/>
          </a:xfrm>
          <a:prstGeom prst="rect">
            <a:avLst/>
          </a:prstGeom>
        </p:spPr>
        <p:txBody>
          <a:bodyPr vert="horz" wrap="square" lIns="0" tIns="0" rIns="0" bIns="0" rtlCol="0">
            <a:noAutofit/>
          </a:bodyPr>
          <a:lstStyle/>
          <a:p>
            <a:pPr marL="1221105">
              <a:lnSpc>
                <a:spcPct val="100000"/>
              </a:lnSpc>
            </a:pPr>
            <a:endParaRPr sz="2400" dirty="0">
              <a:latin typeface="Arial" panose="020B0604020202020204" pitchFamily="34" charset="0"/>
              <a:cs typeface="Arial" panose="020B0604020202020204" pitchFamily="34" charset="0"/>
            </a:endParaRPr>
          </a:p>
        </p:txBody>
      </p:sp>
      <p:cxnSp>
        <p:nvCxnSpPr>
          <p:cNvPr id="5" name="Straight Arrow Connector 4"/>
          <p:cNvCxnSpPr/>
          <p:nvPr/>
        </p:nvCxnSpPr>
        <p:spPr>
          <a:xfrm flipV="1">
            <a:off x="1447800" y="2743200"/>
            <a:ext cx="0" cy="1905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95400" y="4419600"/>
            <a:ext cx="1981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447800" y="3429000"/>
            <a:ext cx="1066800" cy="990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14600" y="3429000"/>
            <a:ext cx="0" cy="990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447800" y="3429000"/>
            <a:ext cx="10668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438400" y="3429000"/>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17" name="Object 16"/>
          <p:cNvGraphicFramePr>
            <a:graphicFrameLocks noChangeAspect="1"/>
          </p:cNvGraphicFramePr>
          <p:nvPr>
            <p:extLst>
              <p:ext uri="{D42A27DB-BD31-4B8C-83A1-F6EECF244321}">
                <p14:modId xmlns:p14="http://schemas.microsoft.com/office/powerpoint/2010/main" val="1060473336"/>
              </p:ext>
            </p:extLst>
          </p:nvPr>
        </p:nvGraphicFramePr>
        <p:xfrm>
          <a:off x="2590800" y="3352800"/>
          <a:ext cx="165100" cy="165100"/>
        </p:xfrm>
        <a:graphic>
          <a:graphicData uri="http://schemas.openxmlformats.org/presentationml/2006/ole">
            <mc:AlternateContent xmlns:mc="http://schemas.openxmlformats.org/markup-compatibility/2006">
              <mc:Choice xmlns:v="urn:schemas-microsoft-com:vml" Requires="v">
                <p:oleObj spid="_x0000_s74996" name="Equation" r:id="rId3" imgW="164880" imgH="164880" progId="Equation.DSMT4">
                  <p:embed/>
                </p:oleObj>
              </mc:Choice>
              <mc:Fallback>
                <p:oleObj name="Equation" r:id="rId3" imgW="164880" imgH="164880" progId="Equation.DSMT4">
                  <p:embed/>
                  <p:pic>
                    <p:nvPicPr>
                      <p:cNvPr id="0" name=""/>
                      <p:cNvPicPr/>
                      <p:nvPr/>
                    </p:nvPicPr>
                    <p:blipFill>
                      <a:blip r:embed="rId4"/>
                      <a:stretch>
                        <a:fillRect/>
                      </a:stretch>
                    </p:blipFill>
                    <p:spPr>
                      <a:xfrm>
                        <a:off x="2590800" y="3352800"/>
                        <a:ext cx="165100" cy="1651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128961659"/>
              </p:ext>
            </p:extLst>
          </p:nvPr>
        </p:nvGraphicFramePr>
        <p:xfrm>
          <a:off x="1524000" y="2438400"/>
          <a:ext cx="1422400" cy="685800"/>
        </p:xfrm>
        <a:graphic>
          <a:graphicData uri="http://schemas.openxmlformats.org/presentationml/2006/ole">
            <mc:AlternateContent xmlns:mc="http://schemas.openxmlformats.org/markup-compatibility/2006">
              <mc:Choice xmlns:v="urn:schemas-microsoft-com:vml" Requires="v">
                <p:oleObj spid="_x0000_s74997" name="Equation" r:id="rId5" imgW="1422360" imgH="685800" progId="Equation.DSMT4">
                  <p:embed/>
                </p:oleObj>
              </mc:Choice>
              <mc:Fallback>
                <p:oleObj name="Equation" r:id="rId5" imgW="1422360" imgH="685800" progId="Equation.DSMT4">
                  <p:embed/>
                  <p:pic>
                    <p:nvPicPr>
                      <p:cNvPr id="17" name="Object 16"/>
                      <p:cNvPicPr/>
                      <p:nvPr/>
                    </p:nvPicPr>
                    <p:blipFill>
                      <a:blip r:embed="rId6"/>
                      <a:stretch>
                        <a:fillRect/>
                      </a:stretch>
                    </p:blipFill>
                    <p:spPr>
                      <a:xfrm>
                        <a:off x="1524000" y="2438400"/>
                        <a:ext cx="1422400" cy="6858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303889963"/>
              </p:ext>
            </p:extLst>
          </p:nvPr>
        </p:nvGraphicFramePr>
        <p:xfrm>
          <a:off x="2819400" y="4495800"/>
          <a:ext cx="1422400" cy="685800"/>
        </p:xfrm>
        <a:graphic>
          <a:graphicData uri="http://schemas.openxmlformats.org/presentationml/2006/ole">
            <mc:AlternateContent xmlns:mc="http://schemas.openxmlformats.org/markup-compatibility/2006">
              <mc:Choice xmlns:v="urn:schemas-microsoft-com:vml" Requires="v">
                <p:oleObj spid="_x0000_s74998" name="Equation" r:id="rId7" imgW="1422360" imgH="685800" progId="Equation.DSMT4">
                  <p:embed/>
                </p:oleObj>
              </mc:Choice>
              <mc:Fallback>
                <p:oleObj name="Equation" r:id="rId7" imgW="1422360" imgH="685800" progId="Equation.DSMT4">
                  <p:embed/>
                  <p:pic>
                    <p:nvPicPr>
                      <p:cNvPr id="20" name="Object 19"/>
                      <p:cNvPicPr/>
                      <p:nvPr/>
                    </p:nvPicPr>
                    <p:blipFill>
                      <a:blip r:embed="rId8"/>
                      <a:stretch>
                        <a:fillRect/>
                      </a:stretch>
                    </p:blipFill>
                    <p:spPr>
                      <a:xfrm>
                        <a:off x="2819400" y="4495800"/>
                        <a:ext cx="1422400" cy="6858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975303327"/>
              </p:ext>
            </p:extLst>
          </p:nvPr>
        </p:nvGraphicFramePr>
        <p:xfrm>
          <a:off x="1974850" y="4483100"/>
          <a:ext cx="177800" cy="190500"/>
        </p:xfrm>
        <a:graphic>
          <a:graphicData uri="http://schemas.openxmlformats.org/presentationml/2006/ole">
            <mc:AlternateContent xmlns:mc="http://schemas.openxmlformats.org/markup-compatibility/2006">
              <mc:Choice xmlns:v="urn:schemas-microsoft-com:vml" Requires="v">
                <p:oleObj spid="_x0000_s74999" name="Equation" r:id="rId9" imgW="177480" imgH="190440" progId="Equation.DSMT4">
                  <p:embed/>
                </p:oleObj>
              </mc:Choice>
              <mc:Fallback>
                <p:oleObj name="Equation" r:id="rId9" imgW="177480" imgH="190440" progId="Equation.DSMT4">
                  <p:embed/>
                  <p:pic>
                    <p:nvPicPr>
                      <p:cNvPr id="17" name="Object 16"/>
                      <p:cNvPicPr/>
                      <p:nvPr/>
                    </p:nvPicPr>
                    <p:blipFill>
                      <a:blip r:embed="rId10"/>
                      <a:stretch>
                        <a:fillRect/>
                      </a:stretch>
                    </p:blipFill>
                    <p:spPr>
                      <a:xfrm>
                        <a:off x="1974850" y="4483100"/>
                        <a:ext cx="177800" cy="190500"/>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119023426"/>
              </p:ext>
            </p:extLst>
          </p:nvPr>
        </p:nvGraphicFramePr>
        <p:xfrm>
          <a:off x="1136650" y="3784600"/>
          <a:ext cx="190500" cy="241300"/>
        </p:xfrm>
        <a:graphic>
          <a:graphicData uri="http://schemas.openxmlformats.org/presentationml/2006/ole">
            <mc:AlternateContent xmlns:mc="http://schemas.openxmlformats.org/markup-compatibility/2006">
              <mc:Choice xmlns:v="urn:schemas-microsoft-com:vml" Requires="v">
                <p:oleObj spid="_x0000_s75000" name="Equation" r:id="rId11" imgW="190440" imgH="241200" progId="Equation.DSMT4">
                  <p:embed/>
                </p:oleObj>
              </mc:Choice>
              <mc:Fallback>
                <p:oleObj name="Equation" r:id="rId11" imgW="190440" imgH="241200" progId="Equation.DSMT4">
                  <p:embed/>
                  <p:pic>
                    <p:nvPicPr>
                      <p:cNvPr id="22" name="Object 21"/>
                      <p:cNvPicPr/>
                      <p:nvPr/>
                    </p:nvPicPr>
                    <p:blipFill>
                      <a:blip r:embed="rId12"/>
                      <a:stretch>
                        <a:fillRect/>
                      </a:stretch>
                    </p:blipFill>
                    <p:spPr>
                      <a:xfrm>
                        <a:off x="1136650" y="3784600"/>
                        <a:ext cx="190500" cy="24130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198993656"/>
              </p:ext>
            </p:extLst>
          </p:nvPr>
        </p:nvGraphicFramePr>
        <p:xfrm>
          <a:off x="1828800" y="3733800"/>
          <a:ext cx="152400" cy="177800"/>
        </p:xfrm>
        <a:graphic>
          <a:graphicData uri="http://schemas.openxmlformats.org/presentationml/2006/ole">
            <mc:AlternateContent xmlns:mc="http://schemas.openxmlformats.org/markup-compatibility/2006">
              <mc:Choice xmlns:v="urn:schemas-microsoft-com:vml" Requires="v">
                <p:oleObj spid="_x0000_s75001" name="Equation" r:id="rId13" imgW="152280" imgH="177480" progId="Equation.DSMT4">
                  <p:embed/>
                </p:oleObj>
              </mc:Choice>
              <mc:Fallback>
                <p:oleObj name="Equation" r:id="rId13" imgW="152280" imgH="177480" progId="Equation.DSMT4">
                  <p:embed/>
                  <p:pic>
                    <p:nvPicPr>
                      <p:cNvPr id="23" name="Object 22"/>
                      <p:cNvPicPr/>
                      <p:nvPr/>
                    </p:nvPicPr>
                    <p:blipFill>
                      <a:blip r:embed="rId14"/>
                      <a:stretch>
                        <a:fillRect/>
                      </a:stretch>
                    </p:blipFill>
                    <p:spPr>
                      <a:xfrm>
                        <a:off x="1828800" y="3733800"/>
                        <a:ext cx="152400" cy="177800"/>
                      </a:xfrm>
                      <a:prstGeom prst="rect">
                        <a:avLst/>
                      </a:prstGeom>
                    </p:spPr>
                  </p:pic>
                </p:oleObj>
              </mc:Fallback>
            </mc:AlternateContent>
          </a:graphicData>
        </a:graphic>
      </p:graphicFrame>
      <p:sp>
        <p:nvSpPr>
          <p:cNvPr id="25" name="Freeform 24"/>
          <p:cNvSpPr/>
          <p:nvPr/>
        </p:nvSpPr>
        <p:spPr>
          <a:xfrm>
            <a:off x="1661652" y="4235245"/>
            <a:ext cx="130027" cy="167149"/>
          </a:xfrm>
          <a:custGeom>
            <a:avLst/>
            <a:gdLst>
              <a:gd name="connsiteX0" fmla="*/ 0 w 130027"/>
              <a:gd name="connsiteY0" fmla="*/ 0 h 167149"/>
              <a:gd name="connsiteX1" fmla="*/ 127819 w 130027"/>
              <a:gd name="connsiteY1" fmla="*/ 68826 h 167149"/>
              <a:gd name="connsiteX2" fmla="*/ 68825 w 130027"/>
              <a:gd name="connsiteY2" fmla="*/ 167149 h 167149"/>
            </a:gdLst>
            <a:ahLst/>
            <a:cxnLst>
              <a:cxn ang="0">
                <a:pos x="connsiteX0" y="connsiteY0"/>
              </a:cxn>
              <a:cxn ang="0">
                <a:pos x="connsiteX1" y="connsiteY1"/>
              </a:cxn>
              <a:cxn ang="0">
                <a:pos x="connsiteX2" y="connsiteY2"/>
              </a:cxn>
            </a:cxnLst>
            <a:rect l="l" t="t" r="r" b="b"/>
            <a:pathLst>
              <a:path w="130027" h="167149">
                <a:moveTo>
                  <a:pt x="0" y="0"/>
                </a:moveTo>
                <a:cubicBezTo>
                  <a:pt x="58174" y="20484"/>
                  <a:pt x="116348" y="40968"/>
                  <a:pt x="127819" y="68826"/>
                </a:cubicBezTo>
                <a:cubicBezTo>
                  <a:pt x="139290" y="96684"/>
                  <a:pt x="104057" y="131916"/>
                  <a:pt x="68825" y="16714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26" name="Object 25"/>
          <p:cNvGraphicFramePr>
            <a:graphicFrameLocks noChangeAspect="1"/>
          </p:cNvGraphicFramePr>
          <p:nvPr>
            <p:extLst>
              <p:ext uri="{D42A27DB-BD31-4B8C-83A1-F6EECF244321}">
                <p14:modId xmlns:p14="http://schemas.microsoft.com/office/powerpoint/2010/main" val="1438165991"/>
              </p:ext>
            </p:extLst>
          </p:nvPr>
        </p:nvGraphicFramePr>
        <p:xfrm>
          <a:off x="1828800" y="4114800"/>
          <a:ext cx="165100" cy="241300"/>
        </p:xfrm>
        <a:graphic>
          <a:graphicData uri="http://schemas.openxmlformats.org/presentationml/2006/ole">
            <mc:AlternateContent xmlns:mc="http://schemas.openxmlformats.org/markup-compatibility/2006">
              <mc:Choice xmlns:v="urn:schemas-microsoft-com:vml" Requires="v">
                <p:oleObj spid="_x0000_s75002" name="Equation" r:id="rId15" imgW="164880" imgH="241200" progId="Equation.DSMT4">
                  <p:embed/>
                </p:oleObj>
              </mc:Choice>
              <mc:Fallback>
                <p:oleObj name="Equation" r:id="rId15" imgW="164880" imgH="241200" progId="Equation.DSMT4">
                  <p:embed/>
                  <p:pic>
                    <p:nvPicPr>
                      <p:cNvPr id="17" name="Object 16"/>
                      <p:cNvPicPr/>
                      <p:nvPr/>
                    </p:nvPicPr>
                    <p:blipFill>
                      <a:blip r:embed="rId16"/>
                      <a:stretch>
                        <a:fillRect/>
                      </a:stretch>
                    </p:blipFill>
                    <p:spPr>
                      <a:xfrm>
                        <a:off x="1828800" y="4114800"/>
                        <a:ext cx="165100" cy="241300"/>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884449239"/>
              </p:ext>
            </p:extLst>
          </p:nvPr>
        </p:nvGraphicFramePr>
        <p:xfrm>
          <a:off x="3200400" y="3200400"/>
          <a:ext cx="2260600" cy="685800"/>
        </p:xfrm>
        <a:graphic>
          <a:graphicData uri="http://schemas.openxmlformats.org/presentationml/2006/ole">
            <mc:AlternateContent xmlns:mc="http://schemas.openxmlformats.org/markup-compatibility/2006">
              <mc:Choice xmlns:v="urn:schemas-microsoft-com:vml" Requires="v">
                <p:oleObj spid="_x0000_s75003" name="Equation" r:id="rId17" imgW="2260440" imgH="685800" progId="Equation.DSMT4">
                  <p:embed/>
                </p:oleObj>
              </mc:Choice>
              <mc:Fallback>
                <p:oleObj name="Equation" r:id="rId17" imgW="2260440" imgH="685800" progId="Equation.DSMT4">
                  <p:embed/>
                  <p:pic>
                    <p:nvPicPr>
                      <p:cNvPr id="20" name="Object 19"/>
                      <p:cNvPicPr/>
                      <p:nvPr/>
                    </p:nvPicPr>
                    <p:blipFill>
                      <a:blip r:embed="rId18"/>
                      <a:stretch>
                        <a:fillRect/>
                      </a:stretch>
                    </p:blipFill>
                    <p:spPr>
                      <a:xfrm>
                        <a:off x="3200400" y="3200400"/>
                        <a:ext cx="2260600" cy="6858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028054369"/>
              </p:ext>
            </p:extLst>
          </p:nvPr>
        </p:nvGraphicFramePr>
        <p:xfrm>
          <a:off x="5715000" y="2514600"/>
          <a:ext cx="3175000" cy="2717800"/>
        </p:xfrm>
        <a:graphic>
          <a:graphicData uri="http://schemas.openxmlformats.org/presentationml/2006/ole">
            <mc:AlternateContent xmlns:mc="http://schemas.openxmlformats.org/markup-compatibility/2006">
              <mc:Choice xmlns:v="urn:schemas-microsoft-com:vml" Requires="v">
                <p:oleObj spid="_x0000_s75004" name="Equation" r:id="rId19" imgW="3174840" imgH="2717640" progId="Equation.DSMT4">
                  <p:embed/>
                </p:oleObj>
              </mc:Choice>
              <mc:Fallback>
                <p:oleObj name="Equation" r:id="rId19" imgW="3174840" imgH="2717640" progId="Equation.DSMT4">
                  <p:embed/>
                  <p:pic>
                    <p:nvPicPr>
                      <p:cNvPr id="27" name="Object 26"/>
                      <p:cNvPicPr/>
                      <p:nvPr/>
                    </p:nvPicPr>
                    <p:blipFill>
                      <a:blip r:embed="rId20"/>
                      <a:stretch>
                        <a:fillRect/>
                      </a:stretch>
                    </p:blipFill>
                    <p:spPr>
                      <a:xfrm>
                        <a:off x="5715000" y="2514600"/>
                        <a:ext cx="3175000" cy="271780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4061756467"/>
              </p:ext>
            </p:extLst>
          </p:nvPr>
        </p:nvGraphicFramePr>
        <p:xfrm>
          <a:off x="1143000" y="5311877"/>
          <a:ext cx="7620000" cy="1524000"/>
        </p:xfrm>
        <a:graphic>
          <a:graphicData uri="http://schemas.openxmlformats.org/presentationml/2006/ole">
            <mc:AlternateContent xmlns:mc="http://schemas.openxmlformats.org/markup-compatibility/2006">
              <mc:Choice xmlns:v="urn:schemas-microsoft-com:vml" Requires="v">
                <p:oleObj spid="_x0000_s75005" name="Equation" r:id="rId21" imgW="7619760" imgH="1523880" progId="Equation.DSMT4">
                  <p:embed/>
                </p:oleObj>
              </mc:Choice>
              <mc:Fallback>
                <p:oleObj name="Equation" r:id="rId21" imgW="7619760" imgH="1523880" progId="Equation.DSMT4">
                  <p:embed/>
                  <p:pic>
                    <p:nvPicPr>
                      <p:cNvPr id="0" name=""/>
                      <p:cNvPicPr/>
                      <p:nvPr/>
                    </p:nvPicPr>
                    <p:blipFill>
                      <a:blip r:embed="rId22"/>
                      <a:stretch>
                        <a:fillRect/>
                      </a:stretch>
                    </p:blipFill>
                    <p:spPr>
                      <a:xfrm>
                        <a:off x="1143000" y="5311877"/>
                        <a:ext cx="7620000" cy="15240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990600" y="76200"/>
            <a:ext cx="7848600" cy="1200329"/>
          </a:xfrm>
          <a:prstGeom prst="rect">
            <a:avLst/>
          </a:prstGeom>
        </p:spPr>
        <p:txBody>
          <a:bodyPr wrap="square">
            <a:spAutoFit/>
          </a:bodyPr>
          <a:lstStyle/>
          <a:p>
            <a:pPr marL="137160">
              <a:lnSpc>
                <a:spcPct val="100000"/>
              </a:lnSpc>
            </a:pPr>
            <a:r>
              <a:rPr lang="tr-TR" sz="2400" b="1" dirty="0" smtClean="0">
                <a:solidFill>
                  <a:srgbClr val="0000FF"/>
                </a:solidFill>
                <a:latin typeface="Arial" panose="020B0604020202020204" pitchFamily="34" charset="0"/>
                <a:cs typeface="Arial" panose="020B0604020202020204" pitchFamily="34" charset="0"/>
              </a:rPr>
              <a:t>Önemli!</a:t>
            </a:r>
          </a:p>
          <a:p>
            <a:pPr marL="137160">
              <a:lnSpc>
                <a:spcPct val="100000"/>
              </a:lnSpc>
            </a:pPr>
            <a:r>
              <a:rPr lang="tr-TR" sz="2400" b="1" dirty="0">
                <a:solidFill>
                  <a:srgbClr val="0000FF"/>
                </a:solidFill>
                <a:latin typeface="Arial" panose="020B0604020202020204" pitchFamily="34" charset="0"/>
                <a:cs typeface="Arial" panose="020B0604020202020204" pitchFamily="34" charset="0"/>
              </a:rPr>
              <a:t> </a:t>
            </a:r>
            <a:r>
              <a:rPr lang="tr-TR" sz="2400" b="1" dirty="0" smtClean="0">
                <a:solidFill>
                  <a:srgbClr val="0000FF"/>
                </a:solidFill>
                <a:latin typeface="Arial" panose="020B0604020202020204" pitchFamily="34" charset="0"/>
                <a:cs typeface="Arial" panose="020B0604020202020204" pitchFamily="34" charset="0"/>
              </a:rPr>
              <a:t>             </a:t>
            </a:r>
            <a:r>
              <a:rPr lang="tr-TR" b="1" dirty="0" smtClean="0">
                <a:solidFill>
                  <a:srgbClr val="FF0000"/>
                </a:solidFill>
                <a:latin typeface="Arial" panose="020B0604020202020204" pitchFamily="34" charset="0"/>
                <a:cs typeface="Arial" panose="020B0604020202020204" pitchFamily="34" charset="0"/>
              </a:rPr>
              <a:t>                                                                             </a:t>
            </a:r>
          </a:p>
          <a:p>
            <a:pPr marL="137160">
              <a:lnSpc>
                <a:spcPct val="100000"/>
              </a:lnSpc>
            </a:pPr>
            <a:endParaRPr lang="tr-TR" sz="2400" dirty="0">
              <a:latin typeface="Arial" panose="020B0604020202020204" pitchFamily="34" charset="0"/>
              <a:cs typeface="Arial" panose="020B060402020202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098905794"/>
              </p:ext>
            </p:extLst>
          </p:nvPr>
        </p:nvGraphicFramePr>
        <p:xfrm>
          <a:off x="1295400" y="482600"/>
          <a:ext cx="6946900" cy="6375400"/>
        </p:xfrm>
        <a:graphic>
          <a:graphicData uri="http://schemas.openxmlformats.org/presentationml/2006/ole">
            <mc:AlternateContent xmlns:mc="http://schemas.openxmlformats.org/markup-compatibility/2006">
              <mc:Choice xmlns:v="urn:schemas-microsoft-com:vml" Requires="v">
                <p:oleObj spid="_x0000_s75910" name="Equation" r:id="rId3" imgW="6946560" imgH="6375240" progId="Equation.DSMT4">
                  <p:embed/>
                </p:oleObj>
              </mc:Choice>
              <mc:Fallback>
                <p:oleObj name="Equation" r:id="rId3" imgW="6946560" imgH="6375240" progId="Equation.DSMT4">
                  <p:embed/>
                  <p:pic>
                    <p:nvPicPr>
                      <p:cNvPr id="0" name=""/>
                      <p:cNvPicPr/>
                      <p:nvPr/>
                    </p:nvPicPr>
                    <p:blipFill>
                      <a:blip r:embed="rId4"/>
                      <a:stretch>
                        <a:fillRect/>
                      </a:stretch>
                    </p:blipFill>
                    <p:spPr>
                      <a:xfrm>
                        <a:off x="1295400" y="482600"/>
                        <a:ext cx="6946900" cy="63754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066801" y="228600"/>
            <a:ext cx="8001000" cy="6400800"/>
          </a:xfrm>
          <a:prstGeom prst="rect">
            <a:avLst/>
          </a:prstGeom>
        </p:spPr>
        <p:txBody>
          <a:bodyPr vert="horz" wrap="square" lIns="0" tIns="0" rIns="0" bIns="0" rtlCol="0">
            <a:noAutofit/>
          </a:bodyPr>
          <a:lstStyle/>
          <a:p>
            <a:pPr marL="12700"/>
            <a:endParaRPr dirty="0">
              <a:latin typeface="Symbol"/>
              <a:cs typeface="Symbol"/>
            </a:endParaRPr>
          </a:p>
        </p:txBody>
      </p:sp>
      <p:sp>
        <p:nvSpPr>
          <p:cNvPr id="9" name="object 9"/>
          <p:cNvSpPr txBox="1"/>
          <p:nvPr/>
        </p:nvSpPr>
        <p:spPr>
          <a:xfrm>
            <a:off x="4212475" y="1765580"/>
            <a:ext cx="4014633" cy="393065"/>
          </a:xfrm>
          <a:prstGeom prst="rect">
            <a:avLst/>
          </a:prstGeom>
        </p:spPr>
        <p:txBody>
          <a:bodyPr vert="horz" wrap="square" lIns="0" tIns="0" rIns="0" bIns="0" rtlCol="0">
            <a:noAutofit/>
          </a:bodyPr>
          <a:lstStyle/>
          <a:p>
            <a:pPr marL="12700">
              <a:lnSpc>
                <a:spcPct val="100000"/>
              </a:lnSpc>
            </a:pPr>
            <a:endParaRPr sz="2500" dirty="0">
              <a:latin typeface="Times New Roman"/>
              <a:cs typeface="Times New Roman"/>
            </a:endParaRPr>
          </a:p>
        </p:txBody>
      </p:sp>
      <p:sp>
        <p:nvSpPr>
          <p:cNvPr id="10" name="object 10"/>
          <p:cNvSpPr txBox="1"/>
          <p:nvPr/>
        </p:nvSpPr>
        <p:spPr>
          <a:xfrm>
            <a:off x="382015" y="2787948"/>
            <a:ext cx="7773670" cy="1499235"/>
          </a:xfrm>
          <a:prstGeom prst="rect">
            <a:avLst/>
          </a:prstGeom>
        </p:spPr>
        <p:txBody>
          <a:bodyPr vert="horz" wrap="square" lIns="0" tIns="0" rIns="0" bIns="0" rtlCol="0">
            <a:noAutofit/>
          </a:bodyPr>
          <a:lstStyle/>
          <a:p>
            <a:pPr marL="12700">
              <a:lnSpc>
                <a:spcPct val="100000"/>
              </a:lnSpc>
            </a:pPr>
            <a:endParaRPr sz="2500" dirty="0">
              <a:latin typeface="Times New Roman"/>
              <a:cs typeface="Times New Roman"/>
            </a:endParaRPr>
          </a:p>
        </p:txBody>
      </p:sp>
      <p:sp>
        <p:nvSpPr>
          <p:cNvPr id="11" name="object 12"/>
          <p:cNvSpPr txBox="1"/>
          <p:nvPr/>
        </p:nvSpPr>
        <p:spPr>
          <a:xfrm>
            <a:off x="1066801" y="152400"/>
            <a:ext cx="8077199" cy="6400800"/>
          </a:xfrm>
          <a:prstGeom prst="rect">
            <a:avLst/>
          </a:prstGeom>
        </p:spPr>
        <p:txBody>
          <a:bodyPr vert="horz" wrap="square" lIns="0" tIns="0" rIns="0" bIns="0" rtlCol="0">
            <a:noAutofit/>
          </a:bodyPr>
          <a:lstStyle/>
          <a:p>
            <a:pPr marL="864235" marR="12700" indent="-852169">
              <a:lnSpc>
                <a:spcPts val="2690"/>
              </a:lnSpc>
            </a:pPr>
            <a:r>
              <a:rPr lang="tr-TR" sz="2400" b="1" spc="10" dirty="0" smtClean="0">
                <a:solidFill>
                  <a:srgbClr val="0000FF"/>
                </a:solidFill>
                <a:latin typeface="Arial" panose="020B0604020202020204" pitchFamily="34" charset="0"/>
                <a:cs typeface="Arial" panose="020B0604020202020204" pitchFamily="34" charset="0"/>
              </a:rPr>
              <a:t>Kompleks Sayıların Tersi</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z=a+ib ‘nin toplamsal tersi onun negatifi, -z=-a-ib ‘dir. </a:t>
            </a:r>
            <a:r>
              <a:rPr lang="tr-TR" sz="2000" b="1" spc="10" dirty="0">
                <a:solidFill>
                  <a:srgbClr val="FF0000"/>
                </a:solidFill>
                <a:latin typeface="Arial" panose="020B0604020202020204" pitchFamily="34" charset="0"/>
                <a:cs typeface="Arial" panose="020B0604020202020204" pitchFamily="34" charset="0"/>
              </a:rPr>
              <a:t>z</a:t>
            </a:r>
            <a:r>
              <a:rPr lang="tr-TR" sz="2000" b="1" spc="10" dirty="0" smtClean="0">
                <a:solidFill>
                  <a:srgbClr val="FF0000"/>
                </a:solidFill>
                <a:latin typeface="Arial" panose="020B0604020202020204" pitchFamily="34" charset="0"/>
                <a:cs typeface="Arial" panose="020B0604020202020204" pitchFamily="34" charset="0"/>
              </a:rPr>
              <a:t>+(-z)=0</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olur. </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Benzer biçimde, sıfırdan farklı her z kompleks sayısının çarpımsal</a:t>
            </a:r>
          </a:p>
          <a:p>
            <a:pPr marL="864235" marR="12700" indent="-852169">
              <a:lnSpc>
                <a:spcPts val="2690"/>
              </a:lnSpc>
            </a:pPr>
            <a:r>
              <a:rPr lang="tr-TR" sz="2000" b="1" spc="10" dirty="0" smtClean="0">
                <a:solidFill>
                  <a:srgbClr val="FF0000"/>
                </a:solidFill>
                <a:latin typeface="Arial" panose="020B0604020202020204" pitchFamily="34" charset="0"/>
                <a:cs typeface="Arial" panose="020B0604020202020204" pitchFamily="34" charset="0"/>
              </a:rPr>
              <a:t>tersi vardır.  </a:t>
            </a:r>
          </a:p>
          <a:p>
            <a:pPr marL="864235" marR="12700" indent="-852169">
              <a:lnSpc>
                <a:spcPts val="2690"/>
              </a:lnSpc>
            </a:pPr>
            <a:endParaRPr lang="tr-TR" sz="2000" b="1" spc="10" dirty="0">
              <a:solidFill>
                <a:srgbClr val="FF0000"/>
              </a:solidFill>
              <a:latin typeface="Arial" panose="020B0604020202020204" pitchFamily="34" charset="0"/>
              <a:cs typeface="Arial" panose="020B0604020202020204" pitchFamily="34" charset="0"/>
            </a:endParaRPr>
          </a:p>
          <a:p>
            <a:pPr marL="864235" marR="12700" indent="-852169">
              <a:lnSpc>
                <a:spcPts val="2690"/>
              </a:lnSpc>
            </a:pPr>
            <a:endParaRPr lang="tr-TR" sz="2000" b="1" spc="10" dirty="0" smtClean="0">
              <a:solidFill>
                <a:srgbClr val="FF0000"/>
              </a:solidFill>
              <a:latin typeface="Arial" panose="020B0604020202020204" pitchFamily="34" charset="0"/>
              <a:cs typeface="Arial" panose="020B0604020202020204" pitchFamily="34" charset="0"/>
            </a:endParaRPr>
          </a:p>
          <a:p>
            <a:pPr marL="864235" marR="12700" indent="-852169">
              <a:lnSpc>
                <a:spcPts val="2690"/>
              </a:lnSpc>
            </a:pPr>
            <a:endParaRPr lang="tr-TR" sz="2000" b="1" spc="10" dirty="0">
              <a:solidFill>
                <a:srgbClr val="FF0000"/>
              </a:solidFill>
              <a:latin typeface="Arial" panose="020B0604020202020204" pitchFamily="34" charset="0"/>
              <a:cs typeface="Arial" panose="020B0604020202020204" pitchFamily="34" charset="0"/>
            </a:endParaRPr>
          </a:p>
          <a:p>
            <a:pPr marL="864235" marR="12700" indent="-852169">
              <a:lnSpc>
                <a:spcPts val="2690"/>
              </a:lnSpc>
            </a:pPr>
            <a:r>
              <a:rPr lang="tr-TR" sz="2000" b="1" spc="10" dirty="0" smtClean="0">
                <a:solidFill>
                  <a:srgbClr val="0070C0"/>
                </a:solidFill>
                <a:latin typeface="Arial" panose="020B0604020202020204" pitchFamily="34" charset="0"/>
                <a:cs typeface="Arial" panose="020B0604020202020204" pitchFamily="34" charset="0"/>
              </a:rPr>
              <a:t>Reel Analiz ile Karşılaştırma:</a:t>
            </a:r>
          </a:p>
          <a:p>
            <a:pPr marL="12066" marR="12700">
              <a:lnSpc>
                <a:spcPts val="2690"/>
              </a:lnSpc>
            </a:pPr>
            <a:r>
              <a:rPr lang="tr-TR" b="1" spc="10" dirty="0" smtClean="0">
                <a:solidFill>
                  <a:srgbClr val="FF0000"/>
                </a:solidFill>
                <a:latin typeface="Arial" panose="020B0604020202020204" pitchFamily="34" charset="0"/>
                <a:cs typeface="Arial" panose="020B0604020202020204" pitchFamily="34" charset="0"/>
              </a:rPr>
              <a:t>. R reel sayılar kümesinin birçok özelliği C kompleks sayılar sisteminde geçerlidir. Fakat oldukça dikkat çekici farklar da vardır. Örneğin, reel sayılar kümesindeki sıralama kompleks sayılar sisteminde geçerli değildir. </a:t>
            </a:r>
          </a:p>
          <a:p>
            <a:pPr marL="12066" marR="12700">
              <a:lnSpc>
                <a:spcPts val="2690"/>
              </a:lnSpc>
            </a:pPr>
            <a:r>
              <a:rPr lang="tr-TR" b="1" spc="10" dirty="0" smtClean="0">
                <a:solidFill>
                  <a:srgbClr val="FF0000"/>
                </a:solidFill>
                <a:latin typeface="Arial" panose="020B0604020202020204" pitchFamily="34" charset="0"/>
                <a:cs typeface="Arial" panose="020B0604020202020204" pitchFamily="34" charset="0"/>
              </a:rPr>
              <a:t>.. x bir reel sayı iken e</a:t>
            </a:r>
            <a:r>
              <a:rPr lang="tr-TR" b="1" spc="10" baseline="30000" dirty="0" smtClean="0">
                <a:solidFill>
                  <a:srgbClr val="FF0000"/>
                </a:solidFill>
                <a:latin typeface="Arial" panose="020B0604020202020204" pitchFamily="34" charset="0"/>
                <a:cs typeface="Arial" panose="020B0604020202020204" pitchFamily="34" charset="0"/>
              </a:rPr>
              <a:t>x</a:t>
            </a:r>
            <a:r>
              <a:rPr lang="tr-TR" b="1" spc="10" dirty="0" smtClean="0">
                <a:solidFill>
                  <a:srgbClr val="FF0000"/>
                </a:solidFill>
                <a:latin typeface="Arial" panose="020B0604020202020204" pitchFamily="34" charset="0"/>
                <a:cs typeface="Arial" panose="020B0604020202020204" pitchFamily="34" charset="0"/>
              </a:rPr>
              <a:t> =-2 ve sinx=5 gibi reel analizde imkansız olarak kabul ettiğimiz şeyler, x bir kompleks sayı iken kompleks analizde sıradan ve tamamen doğaldır. </a:t>
            </a:r>
          </a:p>
        </p:txBody>
      </p:sp>
      <p:graphicFrame>
        <p:nvGraphicFramePr>
          <p:cNvPr id="2" name="Object 1"/>
          <p:cNvGraphicFramePr>
            <a:graphicFrameLocks noChangeAspect="1"/>
          </p:cNvGraphicFramePr>
          <p:nvPr>
            <p:extLst>
              <p:ext uri="{D42A27DB-BD31-4B8C-83A1-F6EECF244321}">
                <p14:modId xmlns:p14="http://schemas.microsoft.com/office/powerpoint/2010/main" val="3436211846"/>
              </p:ext>
            </p:extLst>
          </p:nvPr>
        </p:nvGraphicFramePr>
        <p:xfrm>
          <a:off x="1828800" y="1905000"/>
          <a:ext cx="6311900" cy="838200"/>
        </p:xfrm>
        <a:graphic>
          <a:graphicData uri="http://schemas.openxmlformats.org/presentationml/2006/ole">
            <mc:AlternateContent xmlns:mc="http://schemas.openxmlformats.org/markup-compatibility/2006">
              <mc:Choice xmlns:v="urn:schemas-microsoft-com:vml" Requires="v">
                <p:oleObj spid="_x0000_s76975" name="Equation" r:id="rId3" imgW="6311880" imgH="838080" progId="Equation.DSMT4">
                  <p:embed/>
                </p:oleObj>
              </mc:Choice>
              <mc:Fallback>
                <p:oleObj name="Equation" r:id="rId3" imgW="6311880" imgH="838080" progId="Equation.DSMT4">
                  <p:embed/>
                  <p:pic>
                    <p:nvPicPr>
                      <p:cNvPr id="0" name=""/>
                      <p:cNvPicPr/>
                      <p:nvPr/>
                    </p:nvPicPr>
                    <p:blipFill>
                      <a:blip r:embed="rId4"/>
                      <a:stretch>
                        <a:fillRect/>
                      </a:stretch>
                    </p:blipFill>
                    <p:spPr>
                      <a:xfrm>
                        <a:off x="1828800" y="1905000"/>
                        <a:ext cx="6311900" cy="8382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7"/>
          <p:cNvSpPr txBox="1"/>
          <p:nvPr/>
        </p:nvSpPr>
        <p:spPr>
          <a:xfrm>
            <a:off x="1066800" y="152400"/>
            <a:ext cx="8001000" cy="838200"/>
          </a:xfrm>
          <a:prstGeom prst="rect">
            <a:avLst/>
          </a:prstGeom>
        </p:spPr>
        <p:txBody>
          <a:bodyPr vert="horz" wrap="square" lIns="0" tIns="0" rIns="0" bIns="0" rtlCol="0">
            <a:noAutofit/>
          </a:bodyPr>
          <a:lstStyle/>
          <a:p>
            <a:pPr marL="12700"/>
            <a:r>
              <a:rPr lang="tr-TR" sz="2000" b="1" dirty="0" smtClean="0">
                <a:solidFill>
                  <a:srgbClr val="0000FF"/>
                </a:solidFill>
                <a:latin typeface="Arial" panose="020B0604020202020204" pitchFamily="34" charset="0"/>
                <a:cs typeface="Arial" panose="020B0604020202020204" pitchFamily="34" charset="0"/>
              </a:rPr>
              <a:t>Kompleks sayıların kutupsal gösterilişi özellikle 2 kompleks sayıyı çarparken veya bölerken kullanışlıdır.</a:t>
            </a:r>
          </a:p>
        </p:txBody>
      </p:sp>
      <p:graphicFrame>
        <p:nvGraphicFramePr>
          <p:cNvPr id="2" name="Object 1"/>
          <p:cNvGraphicFramePr>
            <a:graphicFrameLocks noChangeAspect="1"/>
          </p:cNvGraphicFramePr>
          <p:nvPr>
            <p:extLst>
              <p:ext uri="{D42A27DB-BD31-4B8C-83A1-F6EECF244321}">
                <p14:modId xmlns:p14="http://schemas.microsoft.com/office/powerpoint/2010/main" val="2446015643"/>
              </p:ext>
            </p:extLst>
          </p:nvPr>
        </p:nvGraphicFramePr>
        <p:xfrm>
          <a:off x="1143000" y="838200"/>
          <a:ext cx="6286500" cy="4876800"/>
        </p:xfrm>
        <a:graphic>
          <a:graphicData uri="http://schemas.openxmlformats.org/presentationml/2006/ole">
            <mc:AlternateContent xmlns:mc="http://schemas.openxmlformats.org/markup-compatibility/2006">
              <mc:Choice xmlns:v="urn:schemas-microsoft-com:vml" Requires="v">
                <p:oleObj spid="_x0000_s108609" name="Equation" r:id="rId3" imgW="6286320" imgH="4876560" progId="Equation.DSMT4">
                  <p:embed/>
                </p:oleObj>
              </mc:Choice>
              <mc:Fallback>
                <p:oleObj name="Equation" r:id="rId3" imgW="6286320" imgH="4876560" progId="Equation.DSMT4">
                  <p:embed/>
                  <p:pic>
                    <p:nvPicPr>
                      <p:cNvPr id="0" name=""/>
                      <p:cNvPicPr/>
                      <p:nvPr/>
                    </p:nvPicPr>
                    <p:blipFill>
                      <a:blip r:embed="rId4"/>
                      <a:stretch>
                        <a:fillRect/>
                      </a:stretch>
                    </p:blipFill>
                    <p:spPr>
                      <a:xfrm>
                        <a:off x="1143000" y="838200"/>
                        <a:ext cx="6286500" cy="4876800"/>
                      </a:xfrm>
                      <a:prstGeom prst="rect">
                        <a:avLst/>
                      </a:prstGeom>
                    </p:spPr>
                  </p:pic>
                </p:oleObj>
              </mc:Fallback>
            </mc:AlternateContent>
          </a:graphicData>
        </a:graphic>
      </p:graphicFrame>
    </p:spTree>
    <p:extLst>
      <p:ext uri="{BB962C8B-B14F-4D97-AF65-F5344CB8AC3E}">
        <p14:creationId xmlns:p14="http://schemas.microsoft.com/office/powerpoint/2010/main" val="2178378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p:cNvSpPr txBox="1"/>
          <p:nvPr/>
        </p:nvSpPr>
        <p:spPr>
          <a:xfrm>
            <a:off x="1143000" y="152400"/>
            <a:ext cx="7848600" cy="6629400"/>
          </a:xfrm>
          <a:prstGeom prst="rect">
            <a:avLst/>
          </a:prstGeom>
        </p:spPr>
        <p:txBody>
          <a:bodyPr vert="horz" wrap="square" lIns="0" tIns="0" rIns="0" bIns="0" rtlCol="0">
            <a:noAutofit/>
          </a:bodyPr>
          <a:lstStyle/>
          <a:p>
            <a:pPr marL="12700"/>
            <a:endParaRPr lang="tr-TR" sz="2400" b="1" dirty="0" smtClean="0">
              <a:solidFill>
                <a:srgbClr val="0000FF"/>
              </a:solidFill>
              <a:latin typeface="Arial" panose="020B0604020202020204" pitchFamily="34" charset="0"/>
              <a:cs typeface="Arial" panose="020B0604020202020204"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361482014"/>
              </p:ext>
            </p:extLst>
          </p:nvPr>
        </p:nvGraphicFramePr>
        <p:xfrm>
          <a:off x="1143000" y="152400"/>
          <a:ext cx="7442200" cy="5143500"/>
        </p:xfrm>
        <a:graphic>
          <a:graphicData uri="http://schemas.openxmlformats.org/presentationml/2006/ole">
            <mc:AlternateContent xmlns:mc="http://schemas.openxmlformats.org/markup-compatibility/2006">
              <mc:Choice xmlns:v="urn:schemas-microsoft-com:vml" Requires="v">
                <p:oleObj spid="_x0000_s109635" name="Equation" r:id="rId3" imgW="7441920" imgH="5143320" progId="Equation.DSMT4">
                  <p:embed/>
                </p:oleObj>
              </mc:Choice>
              <mc:Fallback>
                <p:oleObj name="Equation" r:id="rId3" imgW="7441920" imgH="5143320" progId="Equation.DSMT4">
                  <p:embed/>
                  <p:pic>
                    <p:nvPicPr>
                      <p:cNvPr id="0" name=""/>
                      <p:cNvPicPr/>
                      <p:nvPr/>
                    </p:nvPicPr>
                    <p:blipFill>
                      <a:blip r:embed="rId4"/>
                      <a:stretch>
                        <a:fillRect/>
                      </a:stretch>
                    </p:blipFill>
                    <p:spPr>
                      <a:xfrm>
                        <a:off x="1143000" y="152400"/>
                        <a:ext cx="7442200" cy="5143500"/>
                      </a:xfrm>
                      <a:prstGeom prst="rect">
                        <a:avLst/>
                      </a:prstGeom>
                    </p:spPr>
                  </p:pic>
                </p:oleObj>
              </mc:Fallback>
            </mc:AlternateContent>
          </a:graphicData>
        </a:graphic>
      </p:graphicFrame>
    </p:spTree>
    <p:extLst>
      <p:ext uri="{BB962C8B-B14F-4D97-AF65-F5344CB8AC3E}">
        <p14:creationId xmlns:p14="http://schemas.microsoft.com/office/powerpoint/2010/main" val="23854185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4051</TotalTime>
  <Words>790</Words>
  <Application>Microsoft Office PowerPoint</Application>
  <PresentationFormat>On-screen Show (4:3)</PresentationFormat>
  <Paragraphs>114</Paragraphs>
  <Slides>41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1" baseType="lpstr">
      <vt:lpstr>Arial</vt:lpstr>
      <vt:lpstr>Calibri</vt:lpstr>
      <vt:lpstr>Gill Sans MT</vt:lpstr>
      <vt:lpstr>Symbol</vt:lpstr>
      <vt:lpstr>Times New Roman</vt:lpstr>
      <vt:lpstr>Verdana</vt:lpstr>
      <vt:lpstr>Wingdings</vt:lpstr>
      <vt:lpstr>Wingdings 2</vt:lpstr>
      <vt:lpstr>Gündönümü</vt:lpstr>
      <vt:lpstr>Equation</vt:lpstr>
      <vt:lpstr>PowerPoint Presentation</vt:lpstr>
      <vt:lpstr>KOMPLEKS ANALİZ GİRİŞ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Vectors</dc:title>
  <dc:creator>Samim Dündar</dc:creator>
  <cp:lastModifiedBy>fatih aylıkcı</cp:lastModifiedBy>
  <cp:revision>284</cp:revision>
  <cp:lastPrinted>2017-09-19T19:06:38Z</cp:lastPrinted>
  <dcterms:created xsi:type="dcterms:W3CDTF">2015-09-11T17:58:57Z</dcterms:created>
  <dcterms:modified xsi:type="dcterms:W3CDTF">2023-11-28T08:29:37Z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2015-07-28T00:00:00Z</vt:filetime>
  </property>
  <property fmtid="{D5CDD505-2E9C-101B-9397-08002B2CF9AE}" pid="3" name="LastSaved">
    <vt:filetime>2015-09-11T00:00:00Z</vt:filetime>
  </property>
</Properties>
</file>