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  <p:sldMasterId id="2147483800" r:id="rId2"/>
  </p:sldMasterIdLst>
  <p:notesMasterIdLst>
    <p:notesMasterId r:id="rId46"/>
  </p:notesMasterIdLst>
  <p:handoutMasterIdLst>
    <p:handoutMasterId r:id="rId47"/>
  </p:handoutMasterIdLst>
  <p:sldIdLst>
    <p:sldId id="321" r:id="rId3"/>
    <p:sldId id="349" r:id="rId4"/>
    <p:sldId id="262" r:id="rId5"/>
    <p:sldId id="353" r:id="rId6"/>
    <p:sldId id="267" r:id="rId7"/>
    <p:sldId id="266" r:id="rId8"/>
    <p:sldId id="350" r:id="rId9"/>
    <p:sldId id="351" r:id="rId10"/>
    <p:sldId id="352" r:id="rId11"/>
    <p:sldId id="354" r:id="rId12"/>
    <p:sldId id="355" r:id="rId13"/>
    <p:sldId id="356" r:id="rId14"/>
    <p:sldId id="357" r:id="rId15"/>
    <p:sldId id="358" r:id="rId16"/>
    <p:sldId id="359" r:id="rId17"/>
    <p:sldId id="360" r:id="rId18"/>
    <p:sldId id="361" r:id="rId19"/>
    <p:sldId id="362" r:id="rId20"/>
    <p:sldId id="363" r:id="rId21"/>
    <p:sldId id="364" r:id="rId22"/>
    <p:sldId id="365" r:id="rId23"/>
    <p:sldId id="366" r:id="rId24"/>
    <p:sldId id="367" r:id="rId25"/>
    <p:sldId id="368" r:id="rId26"/>
    <p:sldId id="369" r:id="rId27"/>
    <p:sldId id="370" r:id="rId28"/>
    <p:sldId id="371" r:id="rId29"/>
    <p:sldId id="372" r:id="rId30"/>
    <p:sldId id="373" r:id="rId31"/>
    <p:sldId id="374" r:id="rId32"/>
    <p:sldId id="375" r:id="rId33"/>
    <p:sldId id="376" r:id="rId34"/>
    <p:sldId id="377" r:id="rId35"/>
    <p:sldId id="378" r:id="rId36"/>
    <p:sldId id="387" r:id="rId37"/>
    <p:sldId id="379" r:id="rId38"/>
    <p:sldId id="380" r:id="rId39"/>
    <p:sldId id="381" r:id="rId40"/>
    <p:sldId id="382" r:id="rId41"/>
    <p:sldId id="383" r:id="rId42"/>
    <p:sldId id="384" r:id="rId43"/>
    <p:sldId id="385" r:id="rId44"/>
    <p:sldId id="386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268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82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3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66C53-9F20-4291-AF9B-492947D7B3D9}" type="datetimeFigureOut">
              <a:rPr lang="tr-TR" smtClean="0"/>
              <a:t>25.02.2024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AEEF7-DB05-4FAD-A187-06249571960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5590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C9A75-3699-4F36-A3F7-6105F5A52AFF}" type="datetimeFigureOut">
              <a:rPr lang="tr-TR" smtClean="0"/>
              <a:t>25.02.2024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D22B5-1EE1-4AD6-B069-F6C3011F9B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8476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C78B5-471B-4C83-983C-25F59B1F5C05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2282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F696-D6B6-4715-979C-A73744AE076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25.02.2024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817E-4750-45C2-8FB5-A932CA17FCD0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457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F696-D6B6-4715-979C-A73744AE076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25.02.2024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817E-4750-45C2-8FB5-A932CA17FCD0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02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F696-D6B6-4715-979C-A73744AE076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25.02.2024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817E-4750-45C2-8FB5-A932CA17FCD0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70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7496-BE8D-4552-9F71-BBC10741340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1B9E-ADD6-4C90-ABEF-0F5DB33875B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748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7496-BE8D-4552-9F71-BBC10741340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1B9E-ADD6-4C90-ABEF-0F5DB3387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72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7496-BE8D-4552-9F71-BBC10741340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1B9E-ADD6-4C90-ABEF-0F5DB33875B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354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7496-BE8D-4552-9F71-BBC10741340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1B9E-ADD6-4C90-ABEF-0F5DB3387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58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7496-BE8D-4552-9F71-BBC10741340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1B9E-ADD6-4C90-ABEF-0F5DB3387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60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7496-BE8D-4552-9F71-BBC10741340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1B9E-ADD6-4C90-ABEF-0F5DB3387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4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7496-BE8D-4552-9F71-BBC10741340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1B9E-ADD6-4C90-ABEF-0F5DB3387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90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77F17496-BE8D-4552-9F71-BBC10741340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551B9E-ADD6-4C90-ABEF-0F5DB3387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71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F696-D6B6-4715-979C-A73744AE076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25.02.2024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817E-4750-45C2-8FB5-A932CA17FCD0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794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7496-BE8D-4552-9F71-BBC10741340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1B9E-ADD6-4C90-ABEF-0F5DB3387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36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7496-BE8D-4552-9F71-BBC10741340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1B9E-ADD6-4C90-ABEF-0F5DB3387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2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7496-BE8D-4552-9F71-BBC10741340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1B9E-ADD6-4C90-ABEF-0F5DB3387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65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F696-D6B6-4715-979C-A73744AE076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25.02.2024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817E-4750-45C2-8FB5-A932CA17FCD0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335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F696-D6B6-4715-979C-A73744AE076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25.02.2024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817E-4750-45C2-8FB5-A932CA17FCD0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47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F696-D6B6-4715-979C-A73744AE076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25.02.2024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817E-4750-45C2-8FB5-A932CA17FCD0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7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F696-D6B6-4715-979C-A73744AE076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25.02.2024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817E-4750-45C2-8FB5-A932CA17FCD0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148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F696-D6B6-4715-979C-A73744AE076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25.02.2024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817E-4750-45C2-8FB5-A932CA17FCD0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649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F696-D6B6-4715-979C-A73744AE076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25.02.2024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817E-4750-45C2-8FB5-A932CA17FCD0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20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F696-D6B6-4715-979C-A73744AE076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25.02.2024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817E-4750-45C2-8FB5-A932CA17FCD0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800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EF696-D6B6-4715-979C-A73744AE076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25.02.2024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3817E-4750-45C2-8FB5-A932CA17FCD0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5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31EF696-D6B6-4715-979C-A73744AE076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25.02.2024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103817E-4750-45C2-8FB5-A932CA17FCD0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940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image" Target="../media/image44.w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0.wmf"/><Relationship Id="rId9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58.w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57.wmf"/><Relationship Id="rId4" Type="http://schemas.openxmlformats.org/officeDocument/2006/relationships/image" Target="../media/image54.wmf"/><Relationship Id="rId9" Type="http://schemas.openxmlformats.org/officeDocument/2006/relationships/oleObject" Target="../embeddings/oleObject1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7" Type="http://schemas.openxmlformats.org/officeDocument/2006/relationships/image" Target="../media/image70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emf"/><Relationship Id="rId5" Type="http://schemas.openxmlformats.org/officeDocument/2006/relationships/image" Target="../media/image68.wmf"/><Relationship Id="rId4" Type="http://schemas.openxmlformats.org/officeDocument/2006/relationships/oleObject" Target="../embeddings/oleObject15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0" y="0"/>
            <a:ext cx="1907704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941984" y="2681034"/>
            <a:ext cx="542776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tr-TR" sz="6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ÖLÇME BİLGİSİ 1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2051720" y="3719007"/>
            <a:ext cx="4329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prstClr val="black"/>
                </a:solidFill>
              </a:rPr>
              <a:t>2023-2024 Eğitim-Öğretim Yılı Bahar Yarıyılı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476672"/>
            <a:ext cx="1538629" cy="1556792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2159224" y="764706"/>
            <a:ext cx="62292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prstClr val="white"/>
                </a:solidFill>
              </a:rPr>
              <a:t>ÖLÇME TEKNİĞİ ANABİLİM DALI</a:t>
            </a:r>
            <a:endParaRPr lang="tr-TR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063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Teodeolitin</a:t>
            </a:r>
            <a:r>
              <a:rPr lang="tr-TR" sz="2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İç Yapısı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660" y="950527"/>
            <a:ext cx="6830322" cy="514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56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Açı Bölüm Daireleri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42" y="1599502"/>
            <a:ext cx="3001951" cy="436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16" y="824294"/>
            <a:ext cx="5403462" cy="529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1887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Teodolit</a:t>
            </a:r>
            <a:r>
              <a:rPr lang="tr-TR" sz="2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Dürbünü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" descr="http://www.kioskflamant.com/icerikler/resimler/urunler/w1024/2200800037-5_origin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59" t="3853" r="26628" b="4272"/>
          <a:stretch/>
        </p:blipFill>
        <p:spPr bwMode="auto">
          <a:xfrm>
            <a:off x="1917274" y="949333"/>
            <a:ext cx="2664295" cy="2664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222" y="928639"/>
            <a:ext cx="1599418" cy="2705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190" y="4027302"/>
            <a:ext cx="5849883" cy="233886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22" y="3737724"/>
            <a:ext cx="2341067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57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Gözlem Çizgileri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894" y="1125021"/>
            <a:ext cx="724267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07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Teodolit</a:t>
            </a:r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Düzeci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59" name="Resim 6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038" y="1064211"/>
            <a:ext cx="6230622" cy="502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48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467544" y="869327"/>
            <a:ext cx="4287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Çakıştırmalı Silindirik Düzeç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49" y="1498426"/>
            <a:ext cx="2776537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455" y="3587263"/>
            <a:ext cx="4350689" cy="121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Nesne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149848"/>
              </p:ext>
            </p:extLst>
          </p:nvPr>
        </p:nvGraphicFramePr>
        <p:xfrm>
          <a:off x="5580560" y="4989613"/>
          <a:ext cx="2184243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nklem" r:id="rId4" imgW="799753" imgH="342751" progId="Equation.3">
                  <p:embed/>
                </p:oleObj>
              </mc:Choice>
              <mc:Fallback>
                <p:oleObj name="Denklem" r:id="rId4" imgW="799753" imgH="342751" progId="Equation.3">
                  <p:embed/>
                  <p:pic>
                    <p:nvPicPr>
                      <p:cNvPr id="6" name="Nesn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560" y="4989613"/>
                        <a:ext cx="2184243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etin kutusu 6"/>
          <p:cNvSpPr txBox="1"/>
          <p:nvPr/>
        </p:nvSpPr>
        <p:spPr>
          <a:xfrm>
            <a:off x="5382770" y="2817761"/>
            <a:ext cx="2476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Düzeç Duyarlığı</a:t>
            </a:r>
          </a:p>
        </p:txBody>
      </p:sp>
      <p:sp>
        <p:nvSpPr>
          <p:cNvPr id="8" name="Dikdörtgen 7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Teodolit</a:t>
            </a:r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Düzeci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08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Doğrultu Okuma Düzenekleri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99" y="701077"/>
            <a:ext cx="8358340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58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Doğrultu Okuma Düzenekleri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44" y="780058"/>
            <a:ext cx="8583912" cy="52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88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Teodolit</a:t>
            </a:r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Eksenleri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31" y="1187715"/>
            <a:ext cx="3366610" cy="4253289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4007795" y="928984"/>
            <a:ext cx="471871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tr-TR" sz="2400" b="1" dirty="0">
                <a:solidFill>
                  <a:srgbClr val="FF0000"/>
                </a:solidFill>
              </a:rPr>
              <a:t>Düşey eksen (VV): </a:t>
            </a:r>
            <a:r>
              <a:rPr lang="tr-TR" sz="2400" dirty="0"/>
              <a:t>Aleti etrafında döndürdüğümüz eksendir. Alet kurulduğu zaman düşey eksen tam düşey olmalıdır.</a:t>
            </a:r>
          </a:p>
          <a:p>
            <a:pPr lvl="0" algn="just"/>
            <a:endParaRPr lang="tr-TR" sz="2400" dirty="0"/>
          </a:p>
          <a:p>
            <a:pPr lvl="0" algn="just"/>
            <a:r>
              <a:rPr lang="tr-TR" sz="2400" b="1" dirty="0">
                <a:solidFill>
                  <a:srgbClr val="FF0000"/>
                </a:solidFill>
              </a:rPr>
              <a:t>Yatay eksen (KK) </a:t>
            </a:r>
            <a:r>
              <a:rPr lang="tr-TR" sz="2400" dirty="0"/>
              <a:t>: Dürbünü etrafında döndürdüğümüz eksendir. Alet kurulup, düşey eksen düşey duruma getirildikten sonra, yatay eksenin yatay olması gerekir.</a:t>
            </a:r>
          </a:p>
          <a:p>
            <a:pPr lvl="0" algn="just"/>
            <a:endParaRPr lang="tr-TR" sz="2400" dirty="0"/>
          </a:p>
          <a:p>
            <a:pPr lvl="0" algn="just"/>
            <a:r>
              <a:rPr lang="tr-TR" sz="2400" b="1" dirty="0">
                <a:solidFill>
                  <a:srgbClr val="FF0000"/>
                </a:solidFill>
              </a:rPr>
              <a:t>Gözlem ekseni (ZZ): </a:t>
            </a:r>
            <a:r>
              <a:rPr lang="tr-TR" sz="2400" dirty="0"/>
              <a:t>Objektif optik merkezi ile gözlem çizgilerinin kesim noktasından geçen eksendir.   </a:t>
            </a:r>
          </a:p>
        </p:txBody>
      </p:sp>
    </p:spTree>
    <p:extLst>
      <p:ext uri="{BB962C8B-B14F-4D97-AF65-F5344CB8AC3E}">
        <p14:creationId xmlns:p14="http://schemas.microsoft.com/office/powerpoint/2010/main" val="4167987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Teodolit</a:t>
            </a:r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Eksen Koşulları</a:t>
            </a: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02" y="823472"/>
            <a:ext cx="8138809" cy="546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54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0"/>
            <a:ext cx="1907704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476672"/>
            <a:ext cx="1538629" cy="1556792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2159224" y="764706"/>
            <a:ext cx="62292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prstClr val="white"/>
                </a:solidFill>
              </a:rPr>
              <a:t>DOĞRULTU ÖLÇÜMÜ</a:t>
            </a:r>
            <a:endParaRPr lang="tr-TR" sz="2400" dirty="0">
              <a:solidFill>
                <a:prstClr val="white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2110831" y="1633196"/>
            <a:ext cx="63259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Kavramsal Kazanımlar:</a:t>
            </a:r>
          </a:p>
          <a:p>
            <a:pPr algn="just"/>
            <a:r>
              <a:rPr lang="tr-TR" sz="2400" dirty="0">
                <a:ln w="11430"/>
              </a:rPr>
              <a:t>Yatay doğrultu ve düşey açı kavramları ile açı ölçme yöntemleri ve donanımları</a:t>
            </a:r>
          </a:p>
          <a:p>
            <a:pPr algn="just"/>
            <a:endParaRPr lang="tr-TR" sz="2400" dirty="0">
              <a:ln w="11430"/>
            </a:endParaRPr>
          </a:p>
          <a:p>
            <a:pPr algn="just"/>
            <a:r>
              <a:rPr lang="tr-TR" sz="2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Uygulamalar: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tr-TR" sz="2400" dirty="0">
                <a:ln w="11430"/>
              </a:rPr>
              <a:t>Silsile yöntemi ile yatay doğrultu ölçümü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tr-TR" sz="2400" dirty="0">
                <a:ln w="11430"/>
              </a:rPr>
              <a:t>Düşey açı ölçümü</a:t>
            </a:r>
          </a:p>
        </p:txBody>
      </p:sp>
      <p:sp>
        <p:nvSpPr>
          <p:cNvPr id="2" name="Dikdörtgen 1"/>
          <p:cNvSpPr/>
          <p:nvPr/>
        </p:nvSpPr>
        <p:spPr>
          <a:xfrm>
            <a:off x="6426028" y="610927"/>
            <a:ext cx="19623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3.Bölüm</a:t>
            </a:r>
          </a:p>
        </p:txBody>
      </p:sp>
    </p:spTree>
    <p:extLst>
      <p:ext uri="{BB962C8B-B14F-4D97-AF65-F5344CB8AC3E}">
        <p14:creationId xmlns:p14="http://schemas.microsoft.com/office/powerpoint/2010/main" val="1910441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Teodolit</a:t>
            </a:r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Eksen Hataları</a:t>
            </a:r>
          </a:p>
        </p:txBody>
      </p:sp>
      <p:sp>
        <p:nvSpPr>
          <p:cNvPr id="4" name="Dikdörtgen 3"/>
          <p:cNvSpPr/>
          <p:nvPr/>
        </p:nvSpPr>
        <p:spPr>
          <a:xfrm>
            <a:off x="2705578" y="804476"/>
            <a:ext cx="33499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Gözlem Ekseni Hatası</a:t>
            </a:r>
          </a:p>
        </p:txBody>
      </p:sp>
      <p:graphicFrame>
        <p:nvGraphicFramePr>
          <p:cNvPr id="5" name="Nesne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5061569"/>
              </p:ext>
            </p:extLst>
          </p:nvPr>
        </p:nvGraphicFramePr>
        <p:xfrm>
          <a:off x="3598225" y="5126358"/>
          <a:ext cx="2617787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nklem" r:id="rId2" imgW="1244520" imgH="393480" progId="Equation.3">
                  <p:embed/>
                </p:oleObj>
              </mc:Choice>
              <mc:Fallback>
                <p:oleObj name="Denklem" r:id="rId2" imgW="1244520" imgH="393480" progId="Equation.3">
                  <p:embed/>
                  <p:pic>
                    <p:nvPicPr>
                      <p:cNvPr id="5" name="Nesn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8225" y="5126358"/>
                        <a:ext cx="2617787" cy="8270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95" y="1700136"/>
            <a:ext cx="3380082" cy="284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084" y="1538052"/>
            <a:ext cx="2596086" cy="327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923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Teodolit</a:t>
            </a:r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Eksen Hataları</a:t>
            </a:r>
          </a:p>
        </p:txBody>
      </p:sp>
      <p:sp>
        <p:nvSpPr>
          <p:cNvPr id="3" name="Dikdörtgen 2"/>
          <p:cNvSpPr/>
          <p:nvPr/>
        </p:nvSpPr>
        <p:spPr>
          <a:xfrm>
            <a:off x="3111226" y="830256"/>
            <a:ext cx="29390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Yatay Eksen Hatası</a:t>
            </a:r>
          </a:p>
        </p:txBody>
      </p:sp>
      <p:graphicFrame>
        <p:nvGraphicFramePr>
          <p:cNvPr id="4" name="Nesne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989601"/>
              </p:ext>
            </p:extLst>
          </p:nvPr>
        </p:nvGraphicFramePr>
        <p:xfrm>
          <a:off x="3358519" y="4956646"/>
          <a:ext cx="4075113" cy="95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nklem" r:id="rId2" imgW="2057400" imgH="482400" progId="Equation.3">
                  <p:embed/>
                </p:oleObj>
              </mc:Choice>
              <mc:Fallback>
                <p:oleObj name="Denklem" r:id="rId2" imgW="2057400" imgH="482400" progId="Equation.3">
                  <p:embed/>
                  <p:pic>
                    <p:nvPicPr>
                      <p:cNvPr id="4" name="Nesn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8519" y="4956646"/>
                        <a:ext cx="4075113" cy="9509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072" y="1561494"/>
            <a:ext cx="2208324" cy="314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01" y="1091866"/>
            <a:ext cx="2260812" cy="374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302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Elektronik Ölçme Aletleri – Total Station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09" y="971537"/>
            <a:ext cx="7600277" cy="499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2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427" y="1160831"/>
            <a:ext cx="7286640" cy="4993536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Lazer Çekül</a:t>
            </a:r>
          </a:p>
        </p:txBody>
      </p:sp>
    </p:spTree>
    <p:extLst>
      <p:ext uri="{BB962C8B-B14F-4D97-AF65-F5344CB8AC3E}">
        <p14:creationId xmlns:p14="http://schemas.microsoft.com/office/powerpoint/2010/main" val="3708497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Elektronik Düzeç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391" y="799815"/>
            <a:ext cx="6706533" cy="504975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3434149" y="5849565"/>
            <a:ext cx="2619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Kesinlik: </a:t>
            </a:r>
            <a:r>
              <a:rPr lang="sv-SE" sz="2400" dirty="0"/>
              <a:t>0,5'' </a:t>
            </a:r>
            <a:r>
              <a:rPr lang="tr-TR" sz="2400" dirty="0"/>
              <a:t>- </a:t>
            </a:r>
            <a:r>
              <a:rPr lang="sv-SE" sz="2400" dirty="0"/>
              <a:t>2'' </a:t>
            </a:r>
          </a:p>
        </p:txBody>
      </p:sp>
    </p:spTree>
    <p:extLst>
      <p:ext uri="{BB962C8B-B14F-4D97-AF65-F5344CB8AC3E}">
        <p14:creationId xmlns:p14="http://schemas.microsoft.com/office/powerpoint/2010/main" val="543078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Çift Eksenli </a:t>
            </a:r>
            <a:r>
              <a:rPr lang="tr-TR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Kompansatör</a:t>
            </a:r>
            <a:endParaRPr lang="tr-TR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52" y="1593347"/>
            <a:ext cx="8353346" cy="410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1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Çift Eksenli </a:t>
            </a:r>
            <a:r>
              <a:rPr lang="tr-TR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Kompansatör</a:t>
            </a:r>
            <a:endParaRPr lang="tr-TR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417" y="909493"/>
            <a:ext cx="5934077" cy="513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70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Totalstation</a:t>
            </a:r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Aletinin İç Yapısı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076" y="928204"/>
            <a:ext cx="5491415" cy="525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7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587" y="937738"/>
            <a:ext cx="7627451" cy="5339742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Elektronik Açı Ölçme Sistemi</a:t>
            </a:r>
          </a:p>
        </p:txBody>
      </p:sp>
    </p:spTree>
    <p:extLst>
      <p:ext uri="{BB962C8B-B14F-4D97-AF65-F5344CB8AC3E}">
        <p14:creationId xmlns:p14="http://schemas.microsoft.com/office/powerpoint/2010/main" val="2959270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868" y="1639669"/>
            <a:ext cx="7090263" cy="3578662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Kodlu Açı Tablası</a:t>
            </a:r>
          </a:p>
        </p:txBody>
      </p:sp>
    </p:spTree>
    <p:extLst>
      <p:ext uri="{BB962C8B-B14F-4D97-AF65-F5344CB8AC3E}">
        <p14:creationId xmlns:p14="http://schemas.microsoft.com/office/powerpoint/2010/main" val="1906152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Doğrultu Kavramı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462" y="920413"/>
            <a:ext cx="4082900" cy="344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Metin kutusu 14"/>
          <p:cNvSpPr txBox="1"/>
          <p:nvPr/>
        </p:nvSpPr>
        <p:spPr>
          <a:xfrm>
            <a:off x="487751" y="4507254"/>
            <a:ext cx="4228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tr-TR" sz="32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P1</a:t>
            </a:r>
            <a:r>
              <a:rPr lang="tr-T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 r</a:t>
            </a:r>
            <a:r>
              <a:rPr lang="tr-TR" sz="32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P2</a:t>
            </a:r>
            <a:r>
              <a:rPr lang="tr-T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Yatay Doğrultu</a:t>
            </a:r>
          </a:p>
        </p:txBody>
      </p:sp>
      <p:sp>
        <p:nvSpPr>
          <p:cNvPr id="16" name="Metin kutusu 15"/>
          <p:cNvSpPr txBox="1"/>
          <p:nvPr/>
        </p:nvSpPr>
        <p:spPr>
          <a:xfrm>
            <a:off x="5533372" y="1347992"/>
            <a:ext cx="3182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tr-TR" sz="3200" b="1" baseline="-25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tr-TR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 Z</a:t>
            </a:r>
            <a:r>
              <a:rPr lang="tr-TR" sz="3200" b="1" baseline="-25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tr-TR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Düşey Açı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3386513" y="5301103"/>
            <a:ext cx="3533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a</a:t>
            </a:r>
            <a:r>
              <a:rPr lang="tr-T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=r</a:t>
            </a:r>
            <a:r>
              <a:rPr lang="tr-TR" sz="3200" b="1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P2</a:t>
            </a:r>
            <a:r>
              <a:rPr lang="tr-T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r</a:t>
            </a:r>
            <a:r>
              <a:rPr lang="tr-TR" sz="3200" b="1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P1</a:t>
            </a:r>
            <a:r>
              <a:rPr lang="tr-T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Yatay Açı</a:t>
            </a:r>
          </a:p>
        </p:txBody>
      </p:sp>
    </p:spTree>
    <p:extLst>
      <p:ext uri="{BB962C8B-B14F-4D97-AF65-F5344CB8AC3E}">
        <p14:creationId xmlns:p14="http://schemas.microsoft.com/office/powerpoint/2010/main" val="1044915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Basit Yatay Açı Ölçümü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60" y="1080476"/>
            <a:ext cx="2812016" cy="2801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Metin kutusu 3"/>
              <p:cNvSpPr txBox="1"/>
              <p:nvPr/>
            </p:nvSpPr>
            <p:spPr>
              <a:xfrm>
                <a:off x="3145276" y="2204463"/>
                <a:ext cx="237691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tr-TR" sz="36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tr-TR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tr-TR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tr-TR" sz="3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tr-TR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tr-TR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tr-TR" sz="3600" dirty="0"/>
              </a:p>
            </p:txBody>
          </p:sp>
        </mc:Choice>
        <mc:Fallback xmlns="">
          <p:sp>
            <p:nvSpPr>
              <p:cNvPr id="4" name="Metin kutusu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276" y="2204463"/>
                <a:ext cx="2376919" cy="5539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2434" y="4113990"/>
            <a:ext cx="2041082" cy="1863167"/>
          </a:xfrm>
          <a:prstGeom prst="rect">
            <a:avLst/>
          </a:prstGeom>
        </p:spPr>
      </p:pic>
      <p:graphicFrame>
        <p:nvGraphicFramePr>
          <p:cNvPr id="6" name="Nesne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186585"/>
              </p:ext>
            </p:extLst>
          </p:nvPr>
        </p:nvGraphicFramePr>
        <p:xfrm>
          <a:off x="3579778" y="5045573"/>
          <a:ext cx="2448272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nklem" r:id="rId6" imgW="647700" imgH="190500" progId="Equation.3">
                  <p:embed/>
                </p:oleObj>
              </mc:Choice>
              <mc:Fallback>
                <p:oleObj name="Denklem" r:id="rId6" imgW="647700" imgH="190500" progId="Equation.3">
                  <p:embed/>
                  <p:pic>
                    <p:nvPicPr>
                      <p:cNvPr id="6" name="Nesn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9778" y="5045573"/>
                        <a:ext cx="2448272" cy="720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1904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İki Yarım Silsile Yatay Açı Ölçümü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662" y="898774"/>
            <a:ext cx="1773590" cy="1614697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281" y="1225651"/>
            <a:ext cx="2727145" cy="11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63" y="2711168"/>
            <a:ext cx="7882811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657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Silsile Yöntemi ile Yatay Açı Ölçümü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32"/>
          <a:stretch/>
        </p:blipFill>
        <p:spPr bwMode="auto">
          <a:xfrm>
            <a:off x="179512" y="854495"/>
            <a:ext cx="4702759" cy="448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Nesne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4998124"/>
              </p:ext>
            </p:extLst>
          </p:nvPr>
        </p:nvGraphicFramePr>
        <p:xfrm>
          <a:off x="511709" y="5497021"/>
          <a:ext cx="178117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nklem" r:id="rId3" imgW="939600" imgH="368280" progId="Equation.3">
                  <p:embed/>
                </p:oleObj>
              </mc:Choice>
              <mc:Fallback>
                <p:oleObj name="Denklem" r:id="rId3" imgW="939600" imgH="368280" progId="Equation.3">
                  <p:embed/>
                  <p:pic>
                    <p:nvPicPr>
                      <p:cNvPr id="5" name="Nesn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709" y="5497021"/>
                        <a:ext cx="1781175" cy="695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Nesne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6520004"/>
              </p:ext>
            </p:extLst>
          </p:nvPr>
        </p:nvGraphicFramePr>
        <p:xfrm>
          <a:off x="2923899" y="5545038"/>
          <a:ext cx="1462087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nklem" r:id="rId5" imgW="622080" imgH="203040" progId="Equation.3">
                  <p:embed/>
                </p:oleObj>
              </mc:Choice>
              <mc:Fallback>
                <p:oleObj name="Denklem" r:id="rId5" imgW="622080" imgH="203040" progId="Equation.3">
                  <p:embed/>
                  <p:pic>
                    <p:nvPicPr>
                      <p:cNvPr id="6" name="Nesn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3899" y="5545038"/>
                        <a:ext cx="1462087" cy="4762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etin kutusu 6"/>
          <p:cNvSpPr txBox="1"/>
          <p:nvPr/>
        </p:nvSpPr>
        <p:spPr>
          <a:xfrm>
            <a:off x="5796136" y="3308791"/>
            <a:ext cx="19922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/>
              <a:t>2 tam silsile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/>
              <a:t>4 tam silsile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/>
              <a:t>8 tam silsile</a:t>
            </a:r>
          </a:p>
        </p:txBody>
      </p:sp>
      <p:graphicFrame>
        <p:nvGraphicFramePr>
          <p:cNvPr id="8" name="Nesne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5322711"/>
              </p:ext>
            </p:extLst>
          </p:nvPr>
        </p:nvGraphicFramePr>
        <p:xfrm>
          <a:off x="6479090" y="5325963"/>
          <a:ext cx="91440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nklem" r:id="rId7" imgW="482400" imgH="368280" progId="Equation.3">
                  <p:embed/>
                </p:oleObj>
              </mc:Choice>
              <mc:Fallback>
                <p:oleObj name="Denklem" r:id="rId7" imgW="482400" imgH="368280" progId="Equation.3">
                  <p:embed/>
                  <p:pic>
                    <p:nvPicPr>
                      <p:cNvPr id="8" name="Nesn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9090" y="5325963"/>
                        <a:ext cx="914400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Metin kutusu 8"/>
          <p:cNvSpPr txBox="1"/>
          <p:nvPr/>
        </p:nvSpPr>
        <p:spPr>
          <a:xfrm>
            <a:off x="5403693" y="4767535"/>
            <a:ext cx="2768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/>
              <a:t>Silsile Doğrultu Artışı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6012160" y="6135687"/>
            <a:ext cx="1857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/>
              <a:t>n:Silsile sayısı</a:t>
            </a:r>
          </a:p>
        </p:txBody>
      </p:sp>
      <p:pic>
        <p:nvPicPr>
          <p:cNvPr id="11" name="Picture 28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908720"/>
            <a:ext cx="3672409" cy="237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470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2" y="767512"/>
            <a:ext cx="6552729" cy="448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Nesne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5419644"/>
              </p:ext>
            </p:extLst>
          </p:nvPr>
        </p:nvGraphicFramePr>
        <p:xfrm>
          <a:off x="6880041" y="873690"/>
          <a:ext cx="1764680" cy="683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nklem" r:id="rId3" imgW="888614" imgH="342751" progId="Equation.3">
                  <p:embed/>
                </p:oleObj>
              </mc:Choice>
              <mc:Fallback>
                <p:oleObj name="Denklem" r:id="rId3" imgW="888614" imgH="342751" progId="Equation.3">
                  <p:embed/>
                  <p:pic>
                    <p:nvPicPr>
                      <p:cNvPr id="4" name="Nesn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0041" y="873690"/>
                        <a:ext cx="1764680" cy="6831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Nesne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5730542"/>
              </p:ext>
            </p:extLst>
          </p:nvPr>
        </p:nvGraphicFramePr>
        <p:xfrm>
          <a:off x="6574703" y="2991692"/>
          <a:ext cx="2288254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nklem" r:id="rId5" imgW="1358310" imgH="431613" progId="Equation.3">
                  <p:embed/>
                </p:oleObj>
              </mc:Choice>
              <mc:Fallback>
                <p:oleObj name="Denklem" r:id="rId5" imgW="1358310" imgH="431613" progId="Equation.3">
                  <p:embed/>
                  <p:pic>
                    <p:nvPicPr>
                      <p:cNvPr id="5" name="Nesn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4703" y="2991692"/>
                        <a:ext cx="2288254" cy="720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Nesne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7613959"/>
              </p:ext>
            </p:extLst>
          </p:nvPr>
        </p:nvGraphicFramePr>
        <p:xfrm>
          <a:off x="7197695" y="4433852"/>
          <a:ext cx="1042269" cy="786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nklem" r:id="rId7" imgW="533160" imgH="406080" progId="Equation.3">
                  <p:embed/>
                </p:oleObj>
              </mc:Choice>
              <mc:Fallback>
                <p:oleObj name="Denklem" r:id="rId7" imgW="533160" imgH="406080" progId="Equation.3">
                  <p:embed/>
                  <p:pic>
                    <p:nvPicPr>
                      <p:cNvPr id="6" name="Nesn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7695" y="4433852"/>
                        <a:ext cx="1042269" cy="7862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Nesne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1772576"/>
              </p:ext>
            </p:extLst>
          </p:nvPr>
        </p:nvGraphicFramePr>
        <p:xfrm>
          <a:off x="119789" y="5334462"/>
          <a:ext cx="3900978" cy="685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nklem" r:id="rId9" imgW="2438400" imgH="431800" progId="Equation.3">
                  <p:embed/>
                </p:oleObj>
              </mc:Choice>
              <mc:Fallback>
                <p:oleObj name="Denklem" r:id="rId9" imgW="2438400" imgH="431800" progId="Equation.3">
                  <p:embed/>
                  <p:pic>
                    <p:nvPicPr>
                      <p:cNvPr id="7" name="Nesn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789" y="5334462"/>
                        <a:ext cx="3900978" cy="6857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Nesne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6639901"/>
              </p:ext>
            </p:extLst>
          </p:nvPr>
        </p:nvGraphicFramePr>
        <p:xfrm>
          <a:off x="4020767" y="5576864"/>
          <a:ext cx="4995304" cy="71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nklem" r:id="rId11" imgW="2984500" imgH="431800" progId="Equation.3">
                  <p:embed/>
                </p:oleObj>
              </mc:Choice>
              <mc:Fallback>
                <p:oleObj name="Denklem" r:id="rId11" imgW="2984500" imgH="431800" progId="Equation.3">
                  <p:embed/>
                  <p:pic>
                    <p:nvPicPr>
                      <p:cNvPr id="8" name="Nesn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0767" y="5576864"/>
                        <a:ext cx="4995304" cy="718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ikdörtgen 8"/>
          <p:cNvSpPr/>
          <p:nvPr/>
        </p:nvSpPr>
        <p:spPr>
          <a:xfrm>
            <a:off x="6624634" y="2038286"/>
            <a:ext cx="23042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 doğrultunun bir silsiledeki standart sapması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6718264" y="3821047"/>
            <a:ext cx="208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Kesin değerinin standart sapması 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6880041" y="1640281"/>
            <a:ext cx="1877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k: Doğrultu sayısı</a:t>
            </a:r>
          </a:p>
        </p:txBody>
      </p:sp>
      <p:sp>
        <p:nvSpPr>
          <p:cNvPr id="12" name="Dikdörtgen 11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Silsile Yöntemi ile Yatay Açı Ölçümü</a:t>
            </a:r>
          </a:p>
        </p:txBody>
      </p:sp>
    </p:spTree>
    <p:extLst>
      <p:ext uri="{BB962C8B-B14F-4D97-AF65-F5344CB8AC3E}">
        <p14:creationId xmlns:p14="http://schemas.microsoft.com/office/powerpoint/2010/main" val="1023651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Yatay Açı Ölçümünde Ölçüm Belirsizliği</a:t>
            </a:r>
          </a:p>
        </p:txBody>
      </p:sp>
      <p:graphicFrame>
        <p:nvGraphicFramePr>
          <p:cNvPr id="4" name="Nesne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847130"/>
              </p:ext>
            </p:extLst>
          </p:nvPr>
        </p:nvGraphicFramePr>
        <p:xfrm>
          <a:off x="1790184" y="4564554"/>
          <a:ext cx="288607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nklem" r:id="rId2" imgW="1600200" imgH="393480" progId="Equation.3">
                  <p:embed/>
                </p:oleObj>
              </mc:Choice>
              <mc:Fallback>
                <p:oleObj name="Denklem" r:id="rId2" imgW="1600200" imgH="393480" progId="Equation.3">
                  <p:embed/>
                  <p:pic>
                    <p:nvPicPr>
                      <p:cNvPr id="4" name="Nesn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184" y="4564554"/>
                        <a:ext cx="2886075" cy="7048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up 4"/>
          <p:cNvGrpSpPr/>
          <p:nvPr/>
        </p:nvGrpSpPr>
        <p:grpSpPr>
          <a:xfrm>
            <a:off x="1475656" y="3356320"/>
            <a:ext cx="3399259" cy="1008112"/>
            <a:chOff x="323528" y="2909042"/>
            <a:chExt cx="3399259" cy="1008112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328"/>
            <a:stretch/>
          </p:blipFill>
          <p:spPr bwMode="auto">
            <a:xfrm>
              <a:off x="323528" y="2909042"/>
              <a:ext cx="1696104" cy="100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2924944"/>
              <a:ext cx="1743075" cy="885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Metin kutusu 7"/>
          <p:cNvSpPr txBox="1"/>
          <p:nvPr/>
        </p:nvSpPr>
        <p:spPr>
          <a:xfrm>
            <a:off x="1475656" y="3156198"/>
            <a:ext cx="269663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Station Broşür Bilgisi</a:t>
            </a:r>
          </a:p>
        </p:txBody>
      </p:sp>
      <p:sp>
        <p:nvSpPr>
          <p:cNvPr id="9" name="Sol Ok 8"/>
          <p:cNvSpPr/>
          <p:nvPr/>
        </p:nvSpPr>
        <p:spPr>
          <a:xfrm>
            <a:off x="5090939" y="4676317"/>
            <a:ext cx="1152128" cy="4161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ol Ok 9"/>
          <p:cNvSpPr/>
          <p:nvPr/>
        </p:nvSpPr>
        <p:spPr>
          <a:xfrm>
            <a:off x="5090939" y="3914789"/>
            <a:ext cx="1152128" cy="4161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/>
          <p:cNvSpPr txBox="1"/>
          <p:nvPr/>
        </p:nvSpPr>
        <p:spPr>
          <a:xfrm>
            <a:off x="6595438" y="3652490"/>
            <a:ext cx="13740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3x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507128" y="5575911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u="sng" dirty="0">
                <a:solidFill>
                  <a:srgbClr val="0070C0"/>
                </a:solidFill>
              </a:rPr>
              <a:t>Ölçülerden elde edilen doğrultunun standart sapması aletin broşüründe verilen değerin üç katından büyük olmamalı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122969" y="723505"/>
            <a:ext cx="47462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/>
              <a:t>u</a:t>
            </a:r>
            <a:r>
              <a:rPr lang="tr-TR" sz="2400" baseline="-25000" dirty="0"/>
              <a:t>z</a:t>
            </a:r>
            <a:r>
              <a:rPr lang="tr-TR" sz="2400" dirty="0"/>
              <a:t>=Rastlantısal </a:t>
            </a:r>
            <a:r>
              <a:rPr lang="tr-TR" sz="2400" dirty="0" err="1"/>
              <a:t>Hata+Sistematik</a:t>
            </a:r>
            <a:r>
              <a:rPr lang="tr-TR" sz="2400" dirty="0"/>
              <a:t> Hata</a:t>
            </a:r>
          </a:p>
          <a:p>
            <a:r>
              <a:rPr lang="tr-TR" sz="2400" dirty="0"/>
              <a:t>u</a:t>
            </a:r>
            <a:r>
              <a:rPr lang="tr-TR" sz="2400" baseline="-25000" dirty="0"/>
              <a:t>z</a:t>
            </a:r>
            <a:r>
              <a:rPr lang="tr-TR" sz="2400" dirty="0"/>
              <a:t>= </a:t>
            </a:r>
            <a:r>
              <a:rPr lang="tr-TR" sz="2400" dirty="0">
                <a:sym typeface="Symbol"/>
              </a:rPr>
              <a:t></a:t>
            </a:r>
            <a:r>
              <a:rPr lang="tr-TR" sz="2400" baseline="-25000" dirty="0">
                <a:sym typeface="Symbol"/>
              </a:rPr>
              <a:t>R </a:t>
            </a:r>
            <a:r>
              <a:rPr lang="tr-TR" sz="2400" dirty="0">
                <a:sym typeface="Symbol"/>
              </a:rPr>
              <a:t>+ </a:t>
            </a:r>
            <a:r>
              <a:rPr lang="tr-TR" sz="2400" baseline="-25000" dirty="0">
                <a:sym typeface="Symbol"/>
              </a:rPr>
              <a:t>S</a:t>
            </a:r>
          </a:p>
          <a:p>
            <a:r>
              <a:rPr lang="tr-TR" sz="2400" dirty="0">
                <a:sym typeface="Symbol"/>
              </a:rPr>
              <a:t></a:t>
            </a:r>
            <a:r>
              <a:rPr lang="tr-TR" sz="2400" baseline="-25000" dirty="0">
                <a:sym typeface="Symbol"/>
              </a:rPr>
              <a:t>S</a:t>
            </a:r>
            <a:r>
              <a:rPr lang="tr-TR" sz="2400" dirty="0">
                <a:sym typeface="Symbol"/>
              </a:rPr>
              <a:t>=0</a:t>
            </a:r>
          </a:p>
          <a:p>
            <a:r>
              <a:rPr lang="tr-TR" sz="2400" dirty="0"/>
              <a:t>u</a:t>
            </a:r>
            <a:r>
              <a:rPr lang="tr-TR" sz="2400" baseline="-25000" dirty="0"/>
              <a:t>z</a:t>
            </a:r>
            <a:r>
              <a:rPr lang="tr-TR" sz="2400" dirty="0"/>
              <a:t>= </a:t>
            </a:r>
            <a:r>
              <a:rPr lang="tr-TR" sz="2400" dirty="0">
                <a:sym typeface="Symbol"/>
              </a:rPr>
              <a:t></a:t>
            </a:r>
            <a:r>
              <a:rPr lang="tr-TR" sz="2400" baseline="-25000" dirty="0">
                <a:sym typeface="Symbol"/>
              </a:rPr>
              <a:t>R </a:t>
            </a:r>
            <a:r>
              <a:rPr lang="tr-TR" sz="2400" dirty="0">
                <a:sym typeface="Symbol"/>
              </a:rPr>
              <a:t>=</a:t>
            </a:r>
            <a:r>
              <a:rPr lang="tr-TR" sz="2400" dirty="0" err="1">
                <a:sym typeface="Symbol"/>
              </a:rPr>
              <a:t>Sr</a:t>
            </a:r>
            <a:endParaRPr lang="tr-TR" sz="2400" dirty="0">
              <a:sym typeface="Symbol"/>
            </a:endParaRPr>
          </a:p>
          <a:p>
            <a:r>
              <a:rPr lang="tr-T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tr-TR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tr-T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0.18 </a:t>
            </a:r>
            <a:r>
              <a:rPr lang="tr-T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mgon</a:t>
            </a:r>
            <a:endParaRPr lang="tr-TR" sz="24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2240847" y="2247255"/>
            <a:ext cx="2259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/>
              <a:t>%68 Güven alanı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4812734" y="692696"/>
            <a:ext cx="3394327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Kaba Hata</a:t>
            </a:r>
          </a:p>
          <a:p>
            <a:r>
              <a:rPr lang="tr-TR" dirty="0"/>
              <a:t>(Tekrarlı ölçüm ve kontroller)</a:t>
            </a:r>
          </a:p>
          <a:p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Gözlem Ekseni Hatası</a:t>
            </a:r>
          </a:p>
          <a:p>
            <a:r>
              <a:rPr lang="tr-TR" dirty="0"/>
              <a:t>(İki dürbün durumunda ölçüm)</a:t>
            </a:r>
          </a:p>
          <a:p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Sürüklenme Hatası</a:t>
            </a:r>
          </a:p>
          <a:p>
            <a:r>
              <a:rPr lang="tr-TR" dirty="0"/>
              <a:t>(Saat yönü ve tersine ölçüm)</a:t>
            </a:r>
          </a:p>
          <a:p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Açı bölüm dairesi hatası</a:t>
            </a:r>
          </a:p>
          <a:p>
            <a:r>
              <a:rPr lang="tr-TR" dirty="0"/>
              <a:t>(Açı bölüm dairesinin kaydırılması)</a:t>
            </a:r>
          </a:p>
        </p:txBody>
      </p:sp>
      <p:sp>
        <p:nvSpPr>
          <p:cNvPr id="16" name="Sağ Ayraç 15"/>
          <p:cNvSpPr/>
          <p:nvPr/>
        </p:nvSpPr>
        <p:spPr>
          <a:xfrm>
            <a:off x="7920144" y="868244"/>
            <a:ext cx="504055" cy="208823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 16"/>
          <p:cNvSpPr/>
          <p:nvPr/>
        </p:nvSpPr>
        <p:spPr>
          <a:xfrm rot="5400000">
            <a:off x="8322952" y="1606405"/>
            <a:ext cx="926857" cy="58477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tr-T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</a:t>
            </a:r>
            <a:r>
              <a:rPr lang="tr-TR" sz="32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S</a:t>
            </a:r>
            <a:r>
              <a:rPr lang="tr-T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=0</a:t>
            </a:r>
          </a:p>
        </p:txBody>
      </p:sp>
    </p:spTree>
    <p:extLst>
      <p:ext uri="{BB962C8B-B14F-4D97-AF65-F5344CB8AC3E}">
        <p14:creationId xmlns:p14="http://schemas.microsoft.com/office/powerpoint/2010/main" val="456373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6A515394-2603-19EC-EB0B-1A4E7AB28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77" y="146651"/>
            <a:ext cx="7071208" cy="600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12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Düşey Açı Ölçümü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80728"/>
            <a:ext cx="4694203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3131840" y="5364505"/>
            <a:ext cx="3182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tr-TR" sz="3200" b="1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tr-T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 Z</a:t>
            </a:r>
            <a:r>
              <a:rPr lang="tr-TR" sz="3200" b="1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tr-T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Düşey Açı</a:t>
            </a:r>
          </a:p>
        </p:txBody>
      </p:sp>
    </p:spTree>
    <p:extLst>
      <p:ext uri="{BB962C8B-B14F-4D97-AF65-F5344CB8AC3E}">
        <p14:creationId xmlns:p14="http://schemas.microsoft.com/office/powerpoint/2010/main" val="18691906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2807173" y="779470"/>
            <a:ext cx="3548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Düşey Eksen Hatası</a:t>
            </a:r>
          </a:p>
        </p:txBody>
      </p:sp>
      <p:sp>
        <p:nvSpPr>
          <p:cNvPr id="5" name="Dikdörtgen 4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Düşey Açı Ölçümü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926" y="1442638"/>
            <a:ext cx="6523285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331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Silsile Yöntemi ile Düşey Açı Ölçümü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r="21407"/>
          <a:stretch/>
        </p:blipFill>
        <p:spPr>
          <a:xfrm>
            <a:off x="1154191" y="1166969"/>
            <a:ext cx="6595511" cy="493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626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4098270"/>
              </p:ext>
            </p:extLst>
          </p:nvPr>
        </p:nvGraphicFramePr>
        <p:xfrm>
          <a:off x="297588" y="1033952"/>
          <a:ext cx="8449512" cy="4968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elge" r:id="rId2" imgW="5860779" imgH="3446447" progId="Word.Document.12">
                  <p:embed/>
                </p:oleObj>
              </mc:Choice>
              <mc:Fallback>
                <p:oleObj name="Belge" r:id="rId2" imgW="5860779" imgH="3446447" progId="Word.Document.12">
                  <p:embed/>
                  <p:pic>
                    <p:nvPicPr>
                      <p:cNvPr id="2" name="Nesne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7588" y="1033952"/>
                        <a:ext cx="8449512" cy="4968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142" y="5664188"/>
            <a:ext cx="2441266" cy="676632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Düşey Açı Ölçümünde Ölçüm Belirsizliği</a:t>
            </a:r>
          </a:p>
        </p:txBody>
      </p:sp>
    </p:spTree>
    <p:extLst>
      <p:ext uri="{BB962C8B-B14F-4D97-AF65-F5344CB8AC3E}">
        <p14:creationId xmlns:p14="http://schemas.microsoft.com/office/powerpoint/2010/main" val="2408642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Mekanik Ölçme Aletleri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80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Düşey Açı Ölçümünde Ölçüm Belirsizliği</a:t>
            </a:r>
          </a:p>
        </p:txBody>
      </p:sp>
      <p:graphicFrame>
        <p:nvGraphicFramePr>
          <p:cNvPr id="3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7037891"/>
              </p:ext>
            </p:extLst>
          </p:nvPr>
        </p:nvGraphicFramePr>
        <p:xfrm>
          <a:off x="858677" y="1334909"/>
          <a:ext cx="1601788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nklem" r:id="rId2" imgW="876240" imgH="457200" progId="Equation.3">
                  <p:embed/>
                </p:oleObj>
              </mc:Choice>
              <mc:Fallback>
                <p:oleObj name="Denklem" r:id="rId2" imgW="876240" imgH="457200" progId="Equation.3">
                  <p:embed/>
                  <p:pic>
                    <p:nvPicPr>
                      <p:cNvPr id="3" name="Nesn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677" y="1334909"/>
                        <a:ext cx="1601788" cy="841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Metin kutusu 4"/>
          <p:cNvSpPr txBox="1"/>
          <p:nvPr/>
        </p:nvSpPr>
        <p:spPr>
          <a:xfrm>
            <a:off x="278543" y="836794"/>
            <a:ext cx="6064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u="sng" dirty="0">
                <a:solidFill>
                  <a:srgbClr val="0070C0"/>
                </a:solidFill>
              </a:rPr>
              <a:t>Bir silsile ölçülen düşey açının standart sapması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278543" y="2232243"/>
            <a:ext cx="5882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u="sng" dirty="0">
                <a:solidFill>
                  <a:srgbClr val="0070C0"/>
                </a:solidFill>
              </a:rPr>
              <a:t>n silsile ölçülen düşey açının standart sapması</a:t>
            </a:r>
          </a:p>
        </p:txBody>
      </p:sp>
      <p:graphicFrame>
        <p:nvGraphicFramePr>
          <p:cNvPr id="7" name="Nesne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2503769"/>
              </p:ext>
            </p:extLst>
          </p:nvPr>
        </p:nvGraphicFramePr>
        <p:xfrm>
          <a:off x="1011677" y="2826434"/>
          <a:ext cx="1158275" cy="823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nklem" r:id="rId4" imgW="558720" imgH="393480" progId="Equation.3">
                  <p:embed/>
                </p:oleObj>
              </mc:Choice>
              <mc:Fallback>
                <p:oleObj name="Denklem" r:id="rId4" imgW="558720" imgH="393480" progId="Equation.3">
                  <p:embed/>
                  <p:pic>
                    <p:nvPicPr>
                      <p:cNvPr id="7" name="Nesn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1677" y="2826434"/>
                        <a:ext cx="1158275" cy="8232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etin kutusu 7"/>
          <p:cNvSpPr txBox="1"/>
          <p:nvPr/>
        </p:nvSpPr>
        <p:spPr>
          <a:xfrm>
            <a:off x="2004047" y="3980532"/>
            <a:ext cx="495308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dirty="0"/>
              <a:t>u</a:t>
            </a:r>
            <a:r>
              <a:rPr lang="tr-TR" sz="2400" baseline="-25000" dirty="0"/>
              <a:t>z</a:t>
            </a:r>
            <a:r>
              <a:rPr lang="tr-TR" sz="2400" dirty="0"/>
              <a:t>=Rastlantısal Hata  + Sistematik Hata</a:t>
            </a:r>
          </a:p>
          <a:p>
            <a:pPr algn="ctr"/>
            <a:r>
              <a:rPr lang="tr-TR" sz="2400" dirty="0"/>
              <a:t>u</a:t>
            </a:r>
            <a:r>
              <a:rPr lang="tr-TR" sz="2400" baseline="-25000" dirty="0"/>
              <a:t>z</a:t>
            </a:r>
            <a:r>
              <a:rPr lang="tr-TR" sz="2400" dirty="0"/>
              <a:t>= </a:t>
            </a:r>
            <a:r>
              <a:rPr lang="tr-TR" sz="2400" dirty="0">
                <a:sym typeface="Symbol"/>
              </a:rPr>
              <a:t></a:t>
            </a:r>
            <a:r>
              <a:rPr lang="tr-TR" sz="2400" baseline="-25000" dirty="0">
                <a:sym typeface="Symbol"/>
              </a:rPr>
              <a:t>R </a:t>
            </a:r>
            <a:r>
              <a:rPr lang="tr-TR" sz="2400" dirty="0">
                <a:sym typeface="Symbol"/>
              </a:rPr>
              <a:t>+ </a:t>
            </a:r>
            <a:r>
              <a:rPr lang="tr-TR" sz="2400" baseline="-25000" dirty="0">
                <a:sym typeface="Symbol"/>
              </a:rPr>
              <a:t>S</a:t>
            </a:r>
          </a:p>
          <a:p>
            <a:pPr algn="ctr"/>
            <a:r>
              <a:rPr lang="tr-TR" sz="2400" dirty="0">
                <a:sym typeface="Symbol"/>
              </a:rPr>
              <a:t></a:t>
            </a:r>
            <a:r>
              <a:rPr lang="tr-TR" sz="2400" baseline="-25000" dirty="0">
                <a:sym typeface="Symbol"/>
              </a:rPr>
              <a:t>S</a:t>
            </a:r>
            <a:r>
              <a:rPr lang="tr-TR" sz="2400" dirty="0">
                <a:sym typeface="Symbol"/>
              </a:rPr>
              <a:t>=0</a:t>
            </a:r>
          </a:p>
          <a:p>
            <a:pPr algn="ctr"/>
            <a:r>
              <a:rPr lang="tr-TR" sz="2400" dirty="0"/>
              <a:t>u</a:t>
            </a:r>
            <a:r>
              <a:rPr lang="tr-TR" sz="2400" baseline="-25000" dirty="0"/>
              <a:t>z</a:t>
            </a:r>
            <a:r>
              <a:rPr lang="tr-TR" sz="2400" dirty="0"/>
              <a:t>= </a:t>
            </a:r>
            <a:r>
              <a:rPr lang="tr-TR" sz="2400" dirty="0">
                <a:sym typeface="Symbol"/>
              </a:rPr>
              <a:t></a:t>
            </a:r>
            <a:r>
              <a:rPr lang="tr-TR" sz="2400" baseline="-25000" dirty="0">
                <a:sym typeface="Symbol"/>
              </a:rPr>
              <a:t>R </a:t>
            </a:r>
            <a:r>
              <a:rPr lang="tr-TR" sz="2400" dirty="0">
                <a:sym typeface="Symbol"/>
              </a:rPr>
              <a:t>=</a:t>
            </a:r>
            <a:r>
              <a:rPr lang="tr-TR" sz="2400" dirty="0" err="1">
                <a:sym typeface="Symbol"/>
              </a:rPr>
              <a:t>Sz</a:t>
            </a:r>
            <a:endParaRPr lang="tr-TR" sz="2400" dirty="0">
              <a:sym typeface="Symbol"/>
            </a:endParaRPr>
          </a:p>
          <a:p>
            <a:pPr algn="ctr"/>
            <a:r>
              <a:rPr lang="tr-T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tr-TR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tr-T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0.41 </a:t>
            </a:r>
            <a:r>
              <a:rPr lang="tr-T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mgon</a:t>
            </a:r>
            <a:endParaRPr lang="tr-TR" sz="24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5884798" y="5457859"/>
            <a:ext cx="2302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%68 Güven alanı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6"/>
          <a:srcRect b="43440"/>
          <a:stretch/>
        </p:blipFill>
        <p:spPr>
          <a:xfrm>
            <a:off x="4328634" y="1315584"/>
            <a:ext cx="4234881" cy="1026587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7"/>
          <a:srcRect t="55858" r="23379"/>
          <a:stretch/>
        </p:blipFill>
        <p:spPr>
          <a:xfrm>
            <a:off x="4328634" y="2826434"/>
            <a:ext cx="3244811" cy="80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23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Total Station Aletlerinin Sınıflandırılması</a:t>
            </a: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162374"/>
              </p:ext>
            </p:extLst>
          </p:nvPr>
        </p:nvGraphicFramePr>
        <p:xfrm>
          <a:off x="477185" y="1432231"/>
          <a:ext cx="8208768" cy="3481523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000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6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3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81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6883">
                <a:tc>
                  <a:txBody>
                    <a:bodyPr/>
                    <a:lstStyle/>
                    <a:p>
                      <a:pPr algn="ctr"/>
                      <a:endParaRPr lang="tr-T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/>
                        <a:t>Mesafe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/>
                        <a:t>Doğrultu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/>
                        <a:t>Kullanım Alanı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883">
                <a:tc>
                  <a:txBody>
                    <a:bodyPr/>
                    <a:lstStyle/>
                    <a:p>
                      <a:r>
                        <a:rPr lang="tr-TR" sz="2400" dirty="0"/>
                        <a:t>Düşük</a:t>
                      </a:r>
                      <a:r>
                        <a:rPr lang="tr-TR" sz="2400" baseline="0" dirty="0"/>
                        <a:t> Kesinlikli</a:t>
                      </a:r>
                      <a:endParaRPr lang="tr-T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/>
                        <a:t>2mm+2ppm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/>
                        <a:t>1.5 -3.0 </a:t>
                      </a:r>
                      <a:r>
                        <a:rPr lang="tr-TR" sz="2400" dirty="0" err="1"/>
                        <a:t>mgon</a:t>
                      </a:r>
                      <a:endParaRPr lang="tr-T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sz="2400" dirty="0"/>
                        <a:t>İnşaat İşleri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7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/>
                        <a:t>Orta </a:t>
                      </a:r>
                      <a:r>
                        <a:rPr lang="tr-TR" sz="2400" baseline="0" dirty="0"/>
                        <a:t>Kesinlikli</a:t>
                      </a:r>
                      <a:endParaRPr lang="tr-T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/>
                        <a:t>1mm+2ppm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/>
                        <a:t>0.5 – 1.4 </a:t>
                      </a:r>
                      <a:r>
                        <a:rPr lang="tr-TR" sz="2400" dirty="0" err="1"/>
                        <a:t>mgon</a:t>
                      </a:r>
                      <a:endParaRPr lang="tr-T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sz="2400" dirty="0"/>
                        <a:t>Haritacılık Uygulamaları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7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/>
                        <a:t>Yüksek </a:t>
                      </a:r>
                      <a:r>
                        <a:rPr lang="tr-TR" sz="2400" baseline="0" dirty="0"/>
                        <a:t>Kesinlikli</a:t>
                      </a:r>
                      <a:endParaRPr lang="tr-T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/>
                        <a:t>0.5mm+1ppm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/>
                        <a:t>0.1 – 0.4 </a:t>
                      </a:r>
                      <a:r>
                        <a:rPr lang="tr-TR" sz="2400" dirty="0" err="1"/>
                        <a:t>mgon</a:t>
                      </a:r>
                      <a:endParaRPr lang="tr-T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sz="2400" dirty="0"/>
                        <a:t>Deformasyon ve Endüstriyel Ölçmeler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81466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Bakım, Koruma ve Taşıma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43" y="3527898"/>
            <a:ext cx="53816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82" y="2131992"/>
            <a:ext cx="3220194" cy="39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245" y="1010069"/>
            <a:ext cx="2528873" cy="251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6580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Bakım, Koruma ve Taşıma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63" y="927722"/>
            <a:ext cx="8185016" cy="513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41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Mekanik Ölçme Aletleri (</a:t>
            </a:r>
            <a:r>
              <a:rPr lang="tr-TR" sz="2400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Teodolit</a:t>
            </a:r>
            <a:r>
              <a:rPr lang="tr-TR" sz="2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81" y="908085"/>
            <a:ext cx="8364437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97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80"/>
          <a:stretch/>
        </p:blipFill>
        <p:spPr bwMode="auto">
          <a:xfrm>
            <a:off x="847711" y="936612"/>
            <a:ext cx="2280730" cy="295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493" y="1584330"/>
            <a:ext cx="2320834" cy="220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tin kutusu 11"/>
          <p:cNvSpPr txBox="1"/>
          <p:nvPr/>
        </p:nvSpPr>
        <p:spPr>
          <a:xfrm>
            <a:off x="2807859" y="3748128"/>
            <a:ext cx="4150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Optik çekül ile merkezlendirme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853" y="4209793"/>
            <a:ext cx="1921206" cy="197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203" y="4329293"/>
            <a:ext cx="1918509" cy="191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151" y="1415060"/>
            <a:ext cx="1507879" cy="228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Metin kutusu 15"/>
          <p:cNvSpPr txBox="1"/>
          <p:nvPr/>
        </p:nvSpPr>
        <p:spPr>
          <a:xfrm>
            <a:off x="539552" y="764704"/>
            <a:ext cx="2995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 Merkezlendirme</a:t>
            </a:r>
          </a:p>
        </p:txBody>
      </p:sp>
      <p:sp>
        <p:nvSpPr>
          <p:cNvPr id="17" name="Dikdörtgen 16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Teodeolitin</a:t>
            </a:r>
            <a:r>
              <a:rPr lang="tr-TR" sz="2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Kurulması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564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Teodeolitin</a:t>
            </a:r>
            <a:r>
              <a:rPr lang="tr-TR" sz="2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Kurulması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449" y="2391692"/>
            <a:ext cx="4267783" cy="294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683568" y="980728"/>
            <a:ext cx="2616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 Küresel Düzeç</a:t>
            </a:r>
          </a:p>
        </p:txBody>
      </p:sp>
    </p:spTree>
    <p:extLst>
      <p:ext uri="{BB962C8B-B14F-4D97-AF65-F5344CB8AC3E}">
        <p14:creationId xmlns:p14="http://schemas.microsoft.com/office/powerpoint/2010/main" val="1289606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145" y="4194562"/>
            <a:ext cx="5257555" cy="198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ilindirik düzeç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187" y="2492664"/>
            <a:ext cx="3200794" cy="148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609489" y="908720"/>
            <a:ext cx="2810128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r-TR" sz="2800" b="1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3. Silindirik Düzeç</a:t>
            </a:r>
          </a:p>
        </p:txBody>
      </p:sp>
      <p:pic>
        <p:nvPicPr>
          <p:cNvPr id="7" name="Picture 4" descr="silindirik düzeç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89957" y="1997494"/>
            <a:ext cx="2931008" cy="13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ikdörtgen 7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Teodeolitin</a:t>
            </a:r>
            <a:r>
              <a:rPr lang="tr-TR" sz="2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Kurulması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532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278543" y="239412"/>
            <a:ext cx="8606052" cy="461665"/>
          </a:xfrm>
          <a:prstGeom prst="rect">
            <a:avLst/>
          </a:prstGeom>
          <a:solidFill>
            <a:srgbClr val="2683C6"/>
          </a:solidFill>
        </p:spPr>
        <p:txBody>
          <a:bodyPr wrap="square">
            <a:spAutoFit/>
          </a:bodyPr>
          <a:lstStyle/>
          <a:p>
            <a:r>
              <a:rPr lang="tr-TR" sz="2400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Teodeolitin</a:t>
            </a:r>
            <a:r>
              <a:rPr lang="tr-TR" sz="2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Kurulması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160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eçmişe bakış">
  <a:themeElements>
    <a:clrScheme name="Geçmişe bakış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Geçmişe bakış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eçmişe bakı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2054</TotalTime>
  <Words>515</Words>
  <Application>Microsoft Office PowerPoint</Application>
  <PresentationFormat>Ekran Gösterisi (4:3)</PresentationFormat>
  <Paragraphs>121</Paragraphs>
  <Slides>43</Slides>
  <Notes>1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2</vt:i4>
      </vt:variant>
      <vt:variant>
        <vt:lpstr>Eklenmiş OLE Hizmet Programları</vt:lpstr>
      </vt:variant>
      <vt:variant>
        <vt:i4>2</vt:i4>
      </vt:variant>
      <vt:variant>
        <vt:lpstr>Slayt Başlıkları</vt:lpstr>
      </vt:variant>
      <vt:variant>
        <vt:i4>43</vt:i4>
      </vt:variant>
    </vt:vector>
  </HeadingPairs>
  <TitlesOfParts>
    <vt:vector size="54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Teması</vt:lpstr>
      <vt:lpstr>Geçmişe bakış</vt:lpstr>
      <vt:lpstr>Denklem</vt:lpstr>
      <vt:lpstr>Belge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HRT1312 ÖLÇME BİLGİSİ 1</dc:title>
  <dc:creator>Onur</dc:creator>
  <cp:lastModifiedBy>Ramazan Gürsel HOŞBAŞ</cp:lastModifiedBy>
  <cp:revision>413</cp:revision>
  <cp:lastPrinted>2021-03-19T20:12:21Z</cp:lastPrinted>
  <dcterms:created xsi:type="dcterms:W3CDTF">2018-02-18T12:21:13Z</dcterms:created>
  <dcterms:modified xsi:type="dcterms:W3CDTF">2024-02-25T17:03:53Z</dcterms:modified>
</cp:coreProperties>
</file>