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handoutMasterIdLst>
    <p:handoutMasterId r:id="rId11"/>
  </p:handoutMasterIdLst>
  <p:sldIdLst>
    <p:sldId id="256" r:id="rId2"/>
    <p:sldId id="265" r:id="rId3"/>
    <p:sldId id="268" r:id="rId4"/>
    <p:sldId id="257" r:id="rId5"/>
    <p:sldId id="269" r:id="rId6"/>
    <p:sldId id="272" r:id="rId7"/>
    <p:sldId id="270" r:id="rId8"/>
    <p:sldId id="271" r:id="rId9"/>
    <p:sldId id="273" r:id="rId10"/>
  </p:sldIdLst>
  <p:sldSz cx="12801600" cy="9601200" type="A3"/>
  <p:notesSz cx="6797675" cy="9928225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>
        <p:scale>
          <a:sx n="51" d="100"/>
          <a:sy n="51" d="100"/>
        </p:scale>
        <p:origin x="106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21990-2468-4180-A373-0750C2000D4A}" type="datetimeFigureOut">
              <a:rPr lang="tr-TR" smtClean="0"/>
              <a:t>06.11.2017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408F-7B8A-42D9-B8FE-8338DE47C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61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4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5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D332-CA99-4AE0-AB57-112C2A3CB9A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andara" panose="020E0502030303020204" pitchFamily="34" charset="0"/>
              </a:rPr>
              <a:t>İNŞAAT YÖNETİMİ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smtClean="0">
                <a:latin typeface="Candara" panose="020E0502030303020204" pitchFamily="34" charset="0"/>
              </a:rPr>
              <a:t>UYGULAMA-2</a:t>
            </a:r>
            <a:endParaRPr lang="en-US" sz="32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tr-TR" sz="2400"/>
              <a:t>Aşağıda </a:t>
            </a:r>
            <a:r>
              <a:rPr lang="tr-TR" sz="2400" smtClean="0"/>
              <a:t>aktivite süreleri ve bağımlılıkları verilen inşaat projesine ait;</a:t>
            </a:r>
          </a:p>
          <a:p>
            <a:r>
              <a:rPr lang="tr-TR" sz="2400" b="1" smtClean="0"/>
              <a:t>a) </a:t>
            </a:r>
            <a:r>
              <a:rPr lang="tr-TR" sz="2400" smtClean="0"/>
              <a:t>Proje </a:t>
            </a:r>
            <a:r>
              <a:rPr lang="tr-TR" sz="2400"/>
              <a:t>akış </a:t>
            </a:r>
            <a:r>
              <a:rPr lang="tr-TR" sz="2400" smtClean="0"/>
              <a:t>diyagramını çiziniz.</a:t>
            </a:r>
            <a:endParaRPr lang="tr-TR" sz="2400" b="1" smtClean="0"/>
          </a:p>
          <a:p>
            <a:r>
              <a:rPr lang="tr-TR" sz="2400" b="1"/>
              <a:t>b)</a:t>
            </a:r>
            <a:r>
              <a:rPr lang="tr-TR" sz="2400"/>
              <a:t> </a:t>
            </a:r>
            <a:r>
              <a:rPr lang="tr-TR" sz="2400" smtClean="0"/>
              <a:t>Kritik </a:t>
            </a:r>
            <a:r>
              <a:rPr lang="tr-TR" sz="2400"/>
              <a:t>yol – yollarını </a:t>
            </a:r>
            <a:r>
              <a:rPr lang="tr-TR" sz="2400" smtClean="0"/>
              <a:t>bulunuz.</a:t>
            </a:r>
            <a:endParaRPr lang="tr-TR" sz="2400"/>
          </a:p>
          <a:p>
            <a:r>
              <a:rPr lang="tr-TR" sz="2400" b="1"/>
              <a:t>c)</a:t>
            </a:r>
            <a:r>
              <a:rPr lang="tr-TR" sz="2400"/>
              <a:t> </a:t>
            </a:r>
            <a:r>
              <a:rPr lang="tr-TR" sz="2400" smtClean="0"/>
              <a:t>Normal </a:t>
            </a:r>
            <a:r>
              <a:rPr lang="tr-TR" sz="2400"/>
              <a:t>süre ve normal maliyetini </a:t>
            </a:r>
            <a:r>
              <a:rPr lang="tr-TR" sz="2400" smtClean="0"/>
              <a:t>bulunuz.</a:t>
            </a:r>
            <a:endParaRPr lang="tr-TR" sz="2400"/>
          </a:p>
          <a:p>
            <a:r>
              <a:rPr lang="tr-TR" sz="2400" b="1" smtClean="0"/>
              <a:t>d) </a:t>
            </a:r>
            <a:r>
              <a:rPr lang="tr-TR" sz="2400" smtClean="0"/>
              <a:t>Projenin </a:t>
            </a:r>
            <a:r>
              <a:rPr lang="tr-TR" sz="2400"/>
              <a:t>15 günde tamamlanması için gerekli olan hızlandırmaları ve </a:t>
            </a:r>
            <a:r>
              <a:rPr lang="tr-TR" sz="2400" smtClean="0"/>
              <a:t>her </a:t>
            </a:r>
            <a:r>
              <a:rPr lang="tr-TR" sz="2400"/>
              <a:t>adımdaki maliyet artışını hesaplayınız</a:t>
            </a:r>
            <a:r>
              <a:rPr lang="tr-TR" sz="2400" smtClean="0"/>
              <a:t>.</a:t>
            </a:r>
          </a:p>
          <a:p>
            <a:endParaRPr lang="tr-TR" sz="2400"/>
          </a:p>
          <a:p>
            <a:endParaRPr lang="tr-TR" sz="240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51" name="Tablo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48860"/>
              </p:ext>
            </p:extLst>
          </p:nvPr>
        </p:nvGraphicFramePr>
        <p:xfrm>
          <a:off x="772244" y="3654865"/>
          <a:ext cx="8304024" cy="406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4024"/>
              </a:tblGrid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smtClean="0"/>
                        <a:t>Aktiviteler arasındaki ilişkiler</a:t>
                      </a:r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400" smtClean="0"/>
                        <a:t>D</a:t>
                      </a:r>
                      <a:r>
                        <a:rPr lang="tr-TR" sz="2400" baseline="0" smtClean="0"/>
                        <a:t> aktivitesi; A, B ve C aktiviteleri bittikten sonra başlayabilmektedir.</a:t>
                      </a:r>
                      <a:endParaRPr lang="tr-TR" sz="24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400" smtClean="0"/>
                        <a:t>E aktivitesinin başlayabilmesi için B</a:t>
                      </a:r>
                      <a:r>
                        <a:rPr lang="tr-TR" sz="2400" baseline="0" smtClean="0"/>
                        <a:t> ve C aktivitelerinin bitmiş olması gerekmektedir.</a:t>
                      </a:r>
                      <a:endParaRPr lang="tr-TR" sz="24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400" smtClean="0"/>
                        <a:t>F aktivitesi C</a:t>
                      </a:r>
                      <a:r>
                        <a:rPr lang="tr-TR" sz="2400" baseline="0" smtClean="0"/>
                        <a:t> işi bittikten sonra başlayacaktır.</a:t>
                      </a:r>
                      <a:endParaRPr lang="tr-TR" sz="24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smtClean="0"/>
                        <a:t>D işi bittikten sonra G</a:t>
                      </a:r>
                      <a:r>
                        <a:rPr lang="tr-TR" sz="2400" baseline="0" smtClean="0"/>
                        <a:t> aktivitesi başlayacaktır.</a:t>
                      </a:r>
                      <a:endParaRPr lang="tr-TR" sz="2400" smtClean="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smtClean="0"/>
                        <a:t>H aktivitesi</a:t>
                      </a:r>
                      <a:r>
                        <a:rPr lang="tr-TR" sz="2400" baseline="0" smtClean="0"/>
                        <a:t> ise D ve E aktivitelerinin </a:t>
                      </a:r>
                      <a:r>
                        <a:rPr lang="en-US" sz="2600" smtClean="0">
                          <a:cs typeface="Times New Roman" panose="02020603050405020304" pitchFamily="18" charset="0"/>
                        </a:rPr>
                        <a:t>bitimi ile ilişkilendirilecektir</a:t>
                      </a:r>
                      <a:r>
                        <a:rPr lang="tr-TR" sz="2600" smtClean="0"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2400" baseline="0" smtClean="0"/>
                        <a:t> </a:t>
                      </a:r>
                      <a:endParaRPr lang="tr-TR" sz="2400" smtClean="0"/>
                    </a:p>
                  </a:txBody>
                  <a:tcPr marL="118248" marR="118248" marT="59124" marB="59124"/>
                </a:tc>
              </a:tr>
            </a:tbl>
          </a:graphicData>
        </a:graphic>
      </p:graphicFrame>
      <p:graphicFrame>
        <p:nvGraphicFramePr>
          <p:cNvPr id="52" name="Tablo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83446"/>
              </p:ext>
            </p:extLst>
          </p:nvPr>
        </p:nvGraphicFramePr>
        <p:xfrm>
          <a:off x="9208432" y="3654865"/>
          <a:ext cx="2185019" cy="406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007"/>
                <a:gridCol w="1142012"/>
              </a:tblGrid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Akt.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NS (Ay)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B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C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F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451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7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tr-TR" sz="2400"/>
              <a:t>Aşağıda </a:t>
            </a:r>
            <a:r>
              <a:rPr lang="tr-TR" sz="2400" smtClean="0"/>
              <a:t>aktivite süreleri ve bağımlılıkları verilen inşaat projesine ait;</a:t>
            </a:r>
          </a:p>
          <a:p>
            <a:r>
              <a:rPr lang="tr-TR" sz="2400" b="1" smtClean="0"/>
              <a:t>a) </a:t>
            </a:r>
            <a:r>
              <a:rPr lang="tr-TR" sz="2400" smtClean="0"/>
              <a:t>Proje </a:t>
            </a:r>
            <a:r>
              <a:rPr lang="tr-TR" sz="2400"/>
              <a:t>akış </a:t>
            </a:r>
            <a:r>
              <a:rPr lang="tr-TR" sz="2400" smtClean="0"/>
              <a:t>diyagramını çiziniz.</a:t>
            </a:r>
            <a:endParaRPr lang="tr-TR" sz="2400" b="1" smtClean="0"/>
          </a:p>
        </p:txBody>
      </p:sp>
      <p:graphicFrame>
        <p:nvGraphicFramePr>
          <p:cNvPr id="51" name="Tablo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134037"/>
              </p:ext>
            </p:extLst>
          </p:nvPr>
        </p:nvGraphicFramePr>
        <p:xfrm>
          <a:off x="772244" y="1826068"/>
          <a:ext cx="8304024" cy="296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4024"/>
              </a:tblGrid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smtClean="0"/>
                        <a:t>Aktiviteler arasındaki ilişkiler</a:t>
                      </a:r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000" smtClean="0"/>
                        <a:t>D</a:t>
                      </a:r>
                      <a:r>
                        <a:rPr lang="tr-TR" sz="2000" baseline="0" smtClean="0"/>
                        <a:t> aktivitesi; A, B ve C aktiviteleri bittikten sonra başlayabilmektedir.</a:t>
                      </a:r>
                      <a:endParaRPr lang="tr-TR" sz="20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000" smtClean="0"/>
                        <a:t>E aktivitesinin başlayabilmesi için B</a:t>
                      </a:r>
                      <a:r>
                        <a:rPr lang="tr-TR" sz="2000" baseline="0" smtClean="0"/>
                        <a:t> ve C aktivitelerinin bitmiş olması gerekmektedir.</a:t>
                      </a:r>
                      <a:endParaRPr lang="tr-TR" sz="20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tr-TR" sz="2000" smtClean="0"/>
                        <a:t>F aktivitesi C</a:t>
                      </a:r>
                      <a:r>
                        <a:rPr lang="tr-TR" sz="2000" baseline="0" smtClean="0"/>
                        <a:t> işi bittikten sonra başlayacaktır.</a:t>
                      </a:r>
                      <a:endParaRPr lang="tr-TR" sz="200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smtClean="0"/>
                        <a:t>D işi bittikten sonra G</a:t>
                      </a:r>
                      <a:r>
                        <a:rPr lang="tr-TR" sz="2000" baseline="0" smtClean="0"/>
                        <a:t> aktivitesi başlayacaktır.</a:t>
                      </a:r>
                      <a:endParaRPr lang="tr-TR" sz="2000" smtClean="0"/>
                    </a:p>
                  </a:txBody>
                  <a:tcPr marL="118248" marR="118248" marT="59124" marB="59124"/>
                </a:tc>
              </a:tr>
              <a:tr h="422564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smtClean="0"/>
                        <a:t>H aktivitesi</a:t>
                      </a:r>
                      <a:r>
                        <a:rPr lang="tr-TR" sz="2000" baseline="0" smtClean="0"/>
                        <a:t> ise D ve E aktivitelerinin </a:t>
                      </a:r>
                      <a:r>
                        <a:rPr lang="en-US" sz="2400" smtClean="0">
                          <a:cs typeface="Times New Roman" panose="02020603050405020304" pitchFamily="18" charset="0"/>
                        </a:rPr>
                        <a:t>bitimi ile ilişkilendirilecektir</a:t>
                      </a:r>
                      <a:r>
                        <a:rPr lang="tr-TR" sz="2400" smtClean="0"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2000" baseline="0" smtClean="0"/>
                        <a:t> </a:t>
                      </a:r>
                      <a:endParaRPr lang="tr-TR" sz="2000" smtClean="0"/>
                    </a:p>
                  </a:txBody>
                  <a:tcPr marL="118248" marR="118248" marT="59124" marB="59124"/>
                </a:tc>
              </a:tr>
            </a:tbl>
          </a:graphicData>
        </a:graphic>
      </p:graphicFrame>
      <p:graphicFrame>
        <p:nvGraphicFramePr>
          <p:cNvPr id="52" name="Tablo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41245"/>
              </p:ext>
            </p:extLst>
          </p:nvPr>
        </p:nvGraphicFramePr>
        <p:xfrm>
          <a:off x="9208432" y="1826068"/>
          <a:ext cx="2185019" cy="3033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007"/>
                <a:gridCol w="1142012"/>
              </a:tblGrid>
              <a:tr h="4047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Akt.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NS (Ay)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A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B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C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D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E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F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G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26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H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</a:tbl>
          </a:graphicData>
        </a:graphic>
      </p:graphicFrame>
      <p:grpSp>
        <p:nvGrpSpPr>
          <p:cNvPr id="5" name="Grup 4"/>
          <p:cNvGrpSpPr>
            <a:grpSpLocks/>
          </p:cNvGrpSpPr>
          <p:nvPr/>
        </p:nvGrpSpPr>
        <p:grpSpPr bwMode="auto">
          <a:xfrm>
            <a:off x="2670057" y="5191946"/>
            <a:ext cx="7862475" cy="4340741"/>
            <a:chOff x="2020" y="2780"/>
            <a:chExt cx="7680" cy="4240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020" y="4400"/>
              <a:ext cx="820" cy="800"/>
              <a:chOff x="1800" y="3820"/>
              <a:chExt cx="820" cy="800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" name="Line 6"/>
            <p:cNvCxnSpPr>
              <a:cxnSpLocks noChangeShapeType="1"/>
            </p:cNvCxnSpPr>
            <p:nvPr/>
          </p:nvCxnSpPr>
          <p:spPr bwMode="auto">
            <a:xfrm flipV="1">
              <a:off x="2620" y="3160"/>
              <a:ext cx="820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500" y="4400"/>
              <a:ext cx="820" cy="800"/>
              <a:chOff x="1800" y="3820"/>
              <a:chExt cx="820" cy="800"/>
            </a:xfrm>
          </p:grpSpPr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500" y="5940"/>
              <a:ext cx="820" cy="800"/>
              <a:chOff x="1800" y="3820"/>
              <a:chExt cx="820" cy="800"/>
            </a:xfrm>
          </p:grpSpPr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5" name="Text Box 12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4500" y="2900"/>
              <a:ext cx="820" cy="800"/>
              <a:chOff x="1800" y="3820"/>
              <a:chExt cx="820" cy="800"/>
            </a:xfrm>
          </p:grpSpPr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3" name="Text Box 15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" name="Line 16"/>
            <p:cNvCxnSpPr>
              <a:cxnSpLocks noChangeShapeType="1"/>
            </p:cNvCxnSpPr>
            <p:nvPr/>
          </p:nvCxnSpPr>
          <p:spPr bwMode="auto">
            <a:xfrm>
              <a:off x="3420" y="3180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7"/>
            <p:cNvCxnSpPr>
              <a:cxnSpLocks noChangeShapeType="1"/>
            </p:cNvCxnSpPr>
            <p:nvPr/>
          </p:nvCxnSpPr>
          <p:spPr bwMode="auto">
            <a:xfrm>
              <a:off x="2740" y="4700"/>
              <a:ext cx="1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8"/>
            <p:cNvCxnSpPr>
              <a:cxnSpLocks noChangeShapeType="1"/>
            </p:cNvCxnSpPr>
            <p:nvPr/>
          </p:nvCxnSpPr>
          <p:spPr bwMode="auto">
            <a:xfrm>
              <a:off x="2620" y="4960"/>
              <a:ext cx="820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9"/>
            <p:cNvCxnSpPr>
              <a:cxnSpLocks noChangeShapeType="1"/>
            </p:cNvCxnSpPr>
            <p:nvPr/>
          </p:nvCxnSpPr>
          <p:spPr bwMode="auto">
            <a:xfrm flipV="1">
              <a:off x="3440" y="6240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20"/>
            <p:cNvCxnSpPr>
              <a:cxnSpLocks noChangeShapeType="1"/>
            </p:cNvCxnSpPr>
            <p:nvPr/>
          </p:nvCxnSpPr>
          <p:spPr bwMode="auto">
            <a:xfrm>
              <a:off x="5220" y="3180"/>
              <a:ext cx="1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6700" y="2880"/>
              <a:ext cx="820" cy="800"/>
              <a:chOff x="1800" y="3820"/>
              <a:chExt cx="820" cy="800"/>
            </a:xfrm>
          </p:grpSpPr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41" name="Text Box 23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7" name="Line 24"/>
            <p:cNvCxnSpPr>
              <a:cxnSpLocks noChangeShapeType="1"/>
            </p:cNvCxnSpPr>
            <p:nvPr/>
          </p:nvCxnSpPr>
          <p:spPr bwMode="auto">
            <a:xfrm>
              <a:off x="5240" y="4700"/>
              <a:ext cx="1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6720" y="4400"/>
              <a:ext cx="820" cy="800"/>
              <a:chOff x="1800" y="3820"/>
              <a:chExt cx="820" cy="800"/>
            </a:xfrm>
          </p:grpSpPr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39" name="Text Box 27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9" name="Line 28"/>
            <p:cNvCxnSpPr>
              <a:cxnSpLocks noChangeShapeType="1"/>
            </p:cNvCxnSpPr>
            <p:nvPr/>
          </p:nvCxnSpPr>
          <p:spPr bwMode="auto">
            <a:xfrm>
              <a:off x="7440" y="4700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>
              <a:off x="8880" y="4380"/>
              <a:ext cx="820" cy="800"/>
              <a:chOff x="1800" y="3820"/>
              <a:chExt cx="820" cy="800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1920" y="3820"/>
                <a:ext cx="600" cy="5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37" name="Text Box 31"/>
              <p:cNvSpPr txBox="1">
                <a:spLocks noChangeArrowheads="1"/>
              </p:cNvSpPr>
              <p:nvPr/>
            </p:nvSpPr>
            <p:spPr bwMode="auto">
              <a:xfrm>
                <a:off x="1800" y="3840"/>
                <a:ext cx="82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1" name="Line 32"/>
            <p:cNvCxnSpPr>
              <a:cxnSpLocks noChangeShapeType="1"/>
            </p:cNvCxnSpPr>
            <p:nvPr/>
          </p:nvCxnSpPr>
          <p:spPr bwMode="auto">
            <a:xfrm>
              <a:off x="5220" y="6240"/>
              <a:ext cx="3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3"/>
            <p:cNvCxnSpPr>
              <a:cxnSpLocks noChangeShapeType="1"/>
            </p:cNvCxnSpPr>
            <p:nvPr/>
          </p:nvCxnSpPr>
          <p:spPr bwMode="auto">
            <a:xfrm flipV="1">
              <a:off x="8440" y="4940"/>
              <a:ext cx="760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34"/>
            <p:cNvCxnSpPr>
              <a:cxnSpLocks noChangeShapeType="1"/>
            </p:cNvCxnSpPr>
            <p:nvPr/>
          </p:nvCxnSpPr>
          <p:spPr bwMode="auto">
            <a:xfrm>
              <a:off x="7440" y="3180"/>
              <a:ext cx="1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35"/>
            <p:cNvCxnSpPr>
              <a:cxnSpLocks noChangeShapeType="1"/>
            </p:cNvCxnSpPr>
            <p:nvPr/>
          </p:nvCxnSpPr>
          <p:spPr bwMode="auto">
            <a:xfrm>
              <a:off x="8740" y="3200"/>
              <a:ext cx="500" cy="1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36"/>
            <p:cNvCxnSpPr>
              <a:cxnSpLocks noChangeShapeType="1"/>
            </p:cNvCxnSpPr>
            <p:nvPr/>
          </p:nvCxnSpPr>
          <p:spPr bwMode="auto">
            <a:xfrm flipV="1">
              <a:off x="4920" y="4980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37"/>
            <p:cNvCxnSpPr>
              <a:cxnSpLocks noChangeShapeType="1"/>
            </p:cNvCxnSpPr>
            <p:nvPr/>
          </p:nvCxnSpPr>
          <p:spPr bwMode="auto">
            <a:xfrm flipV="1">
              <a:off x="4920" y="3460"/>
              <a:ext cx="0" cy="9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38"/>
            <p:cNvCxnSpPr>
              <a:cxnSpLocks noChangeShapeType="1"/>
            </p:cNvCxnSpPr>
            <p:nvPr/>
          </p:nvCxnSpPr>
          <p:spPr bwMode="auto">
            <a:xfrm>
              <a:off x="7140" y="3460"/>
              <a:ext cx="0" cy="9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3420" y="278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3380" y="586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41"/>
            <p:cNvSpPr txBox="1">
              <a:spLocks noChangeArrowheads="1"/>
            </p:cNvSpPr>
            <p:nvPr/>
          </p:nvSpPr>
          <p:spPr bwMode="auto">
            <a:xfrm>
              <a:off x="3420" y="430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5580" y="278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43"/>
            <p:cNvSpPr txBox="1">
              <a:spLocks noChangeArrowheads="1"/>
            </p:cNvSpPr>
            <p:nvPr/>
          </p:nvSpPr>
          <p:spPr bwMode="auto">
            <a:xfrm>
              <a:off x="7700" y="278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44"/>
            <p:cNvSpPr txBox="1">
              <a:spLocks noChangeArrowheads="1"/>
            </p:cNvSpPr>
            <p:nvPr/>
          </p:nvSpPr>
          <p:spPr bwMode="auto">
            <a:xfrm>
              <a:off x="7760" y="430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5560" y="430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6580" y="5840"/>
              <a:ext cx="880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  <a:endParaRPr lang="tr-T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smtClean="0">
                <a:solidFill>
                  <a:srgbClr val="FF0000"/>
                </a:solidFill>
                <a:cs typeface="Arial" panose="020B0604020202020204" pitchFamily="34" charset="0"/>
              </a:rPr>
              <a:t>PROBLEM-1</a:t>
            </a:r>
          </a:p>
          <a:p>
            <a:r>
              <a:rPr lang="tr-TR" sz="2400" b="1"/>
              <a:t>b)</a:t>
            </a:r>
            <a:r>
              <a:rPr lang="tr-TR" sz="2400"/>
              <a:t> Kritik yol – yollarını bulunuz.</a:t>
            </a:r>
          </a:p>
          <a:p>
            <a:pPr algn="just"/>
            <a:r>
              <a:rPr lang="tr-TR" sz="24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96" name="Grup 95"/>
          <p:cNvGrpSpPr>
            <a:grpSpLocks/>
          </p:cNvGrpSpPr>
          <p:nvPr/>
        </p:nvGrpSpPr>
        <p:grpSpPr bwMode="auto">
          <a:xfrm>
            <a:off x="3263256" y="2180492"/>
            <a:ext cx="8224311" cy="4668390"/>
            <a:chOff x="1620" y="6600"/>
            <a:chExt cx="8280" cy="4700"/>
          </a:xfrm>
        </p:grpSpPr>
        <p:grpSp>
          <p:nvGrpSpPr>
            <p:cNvPr id="97" name="Group 48"/>
            <p:cNvGrpSpPr>
              <a:grpSpLocks/>
            </p:cNvGrpSpPr>
            <p:nvPr/>
          </p:nvGrpSpPr>
          <p:grpSpPr bwMode="auto">
            <a:xfrm>
              <a:off x="2080" y="7060"/>
              <a:ext cx="7680" cy="4240"/>
              <a:chOff x="2020" y="2780"/>
              <a:chExt cx="7680" cy="4240"/>
            </a:xfrm>
          </p:grpSpPr>
          <p:grpSp>
            <p:nvGrpSpPr>
              <p:cNvPr id="119" name="Group 49"/>
              <p:cNvGrpSpPr>
                <a:grpSpLocks/>
              </p:cNvGrpSpPr>
              <p:nvPr/>
            </p:nvGrpSpPr>
            <p:grpSpPr bwMode="auto">
              <a:xfrm>
                <a:off x="2020" y="4400"/>
                <a:ext cx="820" cy="800"/>
                <a:chOff x="1800" y="3820"/>
                <a:chExt cx="820" cy="800"/>
              </a:xfrm>
            </p:grpSpPr>
            <p:sp>
              <p:nvSpPr>
                <p:cNvPr id="161" name="Oval 160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20" name="Line 52"/>
              <p:cNvCxnSpPr>
                <a:cxnSpLocks noChangeShapeType="1"/>
              </p:cNvCxnSpPr>
              <p:nvPr/>
            </p:nvCxnSpPr>
            <p:spPr bwMode="auto">
              <a:xfrm flipV="1">
                <a:off x="2620" y="3160"/>
                <a:ext cx="820" cy="1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21" name="Group 53"/>
              <p:cNvGrpSpPr>
                <a:grpSpLocks/>
              </p:cNvGrpSpPr>
              <p:nvPr/>
            </p:nvGrpSpPr>
            <p:grpSpPr bwMode="auto">
              <a:xfrm>
                <a:off x="4500" y="4400"/>
                <a:ext cx="820" cy="800"/>
                <a:chOff x="1800" y="3820"/>
                <a:chExt cx="820" cy="800"/>
              </a:xfrm>
            </p:grpSpPr>
            <p:sp>
              <p:nvSpPr>
                <p:cNvPr id="159" name="Oval 158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0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2" name="Group 56"/>
              <p:cNvGrpSpPr>
                <a:grpSpLocks/>
              </p:cNvGrpSpPr>
              <p:nvPr/>
            </p:nvGrpSpPr>
            <p:grpSpPr bwMode="auto">
              <a:xfrm>
                <a:off x="4500" y="5940"/>
                <a:ext cx="820" cy="800"/>
                <a:chOff x="1800" y="3820"/>
                <a:chExt cx="820" cy="800"/>
              </a:xfrm>
            </p:grpSpPr>
            <p:sp>
              <p:nvSpPr>
                <p:cNvPr id="157" name="Oval 156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5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3" name="Group 59"/>
              <p:cNvGrpSpPr>
                <a:grpSpLocks/>
              </p:cNvGrpSpPr>
              <p:nvPr/>
            </p:nvGrpSpPr>
            <p:grpSpPr bwMode="auto">
              <a:xfrm>
                <a:off x="4500" y="2900"/>
                <a:ext cx="820" cy="800"/>
                <a:chOff x="1800" y="3820"/>
                <a:chExt cx="820" cy="800"/>
              </a:xfrm>
            </p:grpSpPr>
            <p:sp>
              <p:nvSpPr>
                <p:cNvPr id="155" name="Oval 154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24" name="Line 62"/>
              <p:cNvCxnSpPr>
                <a:cxnSpLocks noChangeShapeType="1"/>
              </p:cNvCxnSpPr>
              <p:nvPr/>
            </p:nvCxnSpPr>
            <p:spPr bwMode="auto">
              <a:xfrm>
                <a:off x="3420" y="3180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" name="Line 63"/>
              <p:cNvCxnSpPr>
                <a:cxnSpLocks noChangeShapeType="1"/>
              </p:cNvCxnSpPr>
              <p:nvPr/>
            </p:nvCxnSpPr>
            <p:spPr bwMode="auto">
              <a:xfrm>
                <a:off x="2740" y="4700"/>
                <a:ext cx="1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Line 64"/>
              <p:cNvCxnSpPr>
                <a:cxnSpLocks noChangeShapeType="1"/>
              </p:cNvCxnSpPr>
              <p:nvPr/>
            </p:nvCxnSpPr>
            <p:spPr bwMode="auto">
              <a:xfrm>
                <a:off x="2620" y="4960"/>
                <a:ext cx="82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Line 65"/>
              <p:cNvCxnSpPr>
                <a:cxnSpLocks noChangeShapeType="1"/>
              </p:cNvCxnSpPr>
              <p:nvPr/>
            </p:nvCxnSpPr>
            <p:spPr bwMode="auto">
              <a:xfrm flipV="1">
                <a:off x="3440" y="6240"/>
                <a:ext cx="12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" name="Line 66"/>
              <p:cNvCxnSpPr>
                <a:cxnSpLocks noChangeShapeType="1"/>
              </p:cNvCxnSpPr>
              <p:nvPr/>
            </p:nvCxnSpPr>
            <p:spPr bwMode="auto">
              <a:xfrm>
                <a:off x="5220" y="318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29" name="Group 67"/>
              <p:cNvGrpSpPr>
                <a:grpSpLocks/>
              </p:cNvGrpSpPr>
              <p:nvPr/>
            </p:nvGrpSpPr>
            <p:grpSpPr bwMode="auto">
              <a:xfrm>
                <a:off x="6700" y="2880"/>
                <a:ext cx="820" cy="800"/>
                <a:chOff x="1800" y="3820"/>
                <a:chExt cx="820" cy="800"/>
              </a:xfrm>
            </p:grpSpPr>
            <p:sp>
              <p:nvSpPr>
                <p:cNvPr id="153" name="Oval 152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5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0" name="Line 70"/>
              <p:cNvCxnSpPr>
                <a:cxnSpLocks noChangeShapeType="1"/>
              </p:cNvCxnSpPr>
              <p:nvPr/>
            </p:nvCxnSpPr>
            <p:spPr bwMode="auto">
              <a:xfrm>
                <a:off x="5240" y="470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31" name="Group 71"/>
              <p:cNvGrpSpPr>
                <a:grpSpLocks/>
              </p:cNvGrpSpPr>
              <p:nvPr/>
            </p:nvGrpSpPr>
            <p:grpSpPr bwMode="auto">
              <a:xfrm>
                <a:off x="6720" y="4400"/>
                <a:ext cx="820" cy="800"/>
                <a:chOff x="1800" y="3820"/>
                <a:chExt cx="820" cy="800"/>
              </a:xfrm>
            </p:grpSpPr>
            <p:sp>
              <p:nvSpPr>
                <p:cNvPr id="151" name="Oval 150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5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2" name="Line 74"/>
              <p:cNvCxnSpPr>
                <a:cxnSpLocks noChangeShapeType="1"/>
              </p:cNvCxnSpPr>
              <p:nvPr/>
            </p:nvCxnSpPr>
            <p:spPr bwMode="auto">
              <a:xfrm>
                <a:off x="7440" y="4700"/>
                <a:ext cx="15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33" name="Group 75"/>
              <p:cNvGrpSpPr>
                <a:grpSpLocks/>
              </p:cNvGrpSpPr>
              <p:nvPr/>
            </p:nvGrpSpPr>
            <p:grpSpPr bwMode="auto">
              <a:xfrm>
                <a:off x="8880" y="4380"/>
                <a:ext cx="820" cy="800"/>
                <a:chOff x="1800" y="3820"/>
                <a:chExt cx="820" cy="800"/>
              </a:xfrm>
            </p:grpSpPr>
            <p:sp>
              <p:nvSpPr>
                <p:cNvPr id="149" name="Oval 148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50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4" name="Line 78"/>
              <p:cNvCxnSpPr>
                <a:cxnSpLocks noChangeShapeType="1"/>
              </p:cNvCxnSpPr>
              <p:nvPr/>
            </p:nvCxnSpPr>
            <p:spPr bwMode="auto">
              <a:xfrm>
                <a:off x="5220" y="6240"/>
                <a:ext cx="322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5" name="Line 79"/>
              <p:cNvCxnSpPr>
                <a:cxnSpLocks noChangeShapeType="1"/>
              </p:cNvCxnSpPr>
              <p:nvPr/>
            </p:nvCxnSpPr>
            <p:spPr bwMode="auto">
              <a:xfrm flipV="1">
                <a:off x="8440" y="4940"/>
                <a:ext cx="76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6" name="Line 80"/>
              <p:cNvCxnSpPr>
                <a:cxnSpLocks noChangeShapeType="1"/>
              </p:cNvCxnSpPr>
              <p:nvPr/>
            </p:nvCxnSpPr>
            <p:spPr bwMode="auto">
              <a:xfrm>
                <a:off x="7440" y="3180"/>
                <a:ext cx="1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7" name="Line 81"/>
              <p:cNvCxnSpPr>
                <a:cxnSpLocks noChangeShapeType="1"/>
              </p:cNvCxnSpPr>
              <p:nvPr/>
            </p:nvCxnSpPr>
            <p:spPr bwMode="auto">
              <a:xfrm>
                <a:off x="8740" y="3200"/>
                <a:ext cx="500" cy="1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" name="Line 82"/>
              <p:cNvCxnSpPr>
                <a:cxnSpLocks noChangeShapeType="1"/>
              </p:cNvCxnSpPr>
              <p:nvPr/>
            </p:nvCxnSpPr>
            <p:spPr bwMode="auto">
              <a:xfrm flipV="1">
                <a:off x="4920" y="4980"/>
                <a:ext cx="0" cy="9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9" name="Line 83"/>
              <p:cNvCxnSpPr>
                <a:cxnSpLocks noChangeShapeType="1"/>
              </p:cNvCxnSpPr>
              <p:nvPr/>
            </p:nvCxnSpPr>
            <p:spPr bwMode="auto">
              <a:xfrm flipV="1">
                <a:off x="492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0" name="Line 84"/>
              <p:cNvCxnSpPr>
                <a:cxnSpLocks noChangeShapeType="1"/>
              </p:cNvCxnSpPr>
              <p:nvPr/>
            </p:nvCxnSpPr>
            <p:spPr bwMode="auto">
              <a:xfrm>
                <a:off x="714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1" name="Text Box 85"/>
              <p:cNvSpPr txBox="1">
                <a:spLocks noChangeArrowheads="1"/>
              </p:cNvSpPr>
              <p:nvPr/>
            </p:nvSpPr>
            <p:spPr bwMode="auto">
              <a:xfrm>
                <a:off x="342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Text Box 86"/>
              <p:cNvSpPr txBox="1">
                <a:spLocks noChangeArrowheads="1"/>
              </p:cNvSpPr>
              <p:nvPr/>
            </p:nvSpPr>
            <p:spPr bwMode="auto">
              <a:xfrm>
                <a:off x="3380" y="586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Text Box 87"/>
              <p:cNvSpPr txBox="1">
                <a:spLocks noChangeArrowheads="1"/>
              </p:cNvSpPr>
              <p:nvPr/>
            </p:nvSpPr>
            <p:spPr bwMode="auto">
              <a:xfrm>
                <a:off x="342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Text Box 88"/>
              <p:cNvSpPr txBox="1">
                <a:spLocks noChangeArrowheads="1"/>
              </p:cNvSpPr>
              <p:nvPr/>
            </p:nvSpPr>
            <p:spPr bwMode="auto">
              <a:xfrm>
                <a:off x="558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Text Box 89"/>
              <p:cNvSpPr txBox="1">
                <a:spLocks noChangeArrowheads="1"/>
              </p:cNvSpPr>
              <p:nvPr/>
            </p:nvSpPr>
            <p:spPr bwMode="auto">
              <a:xfrm>
                <a:off x="770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Text Box 90"/>
              <p:cNvSpPr txBox="1">
                <a:spLocks noChangeArrowheads="1"/>
              </p:cNvSpPr>
              <p:nvPr/>
            </p:nvSpPr>
            <p:spPr bwMode="auto">
              <a:xfrm>
                <a:off x="77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Text Box 91"/>
              <p:cNvSpPr txBox="1">
                <a:spLocks noChangeArrowheads="1"/>
              </p:cNvSpPr>
              <p:nvPr/>
            </p:nvSpPr>
            <p:spPr bwMode="auto">
              <a:xfrm>
                <a:off x="55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Text Box 92"/>
              <p:cNvSpPr txBox="1">
                <a:spLocks noChangeArrowheads="1"/>
              </p:cNvSpPr>
              <p:nvPr/>
            </p:nvSpPr>
            <p:spPr bwMode="auto">
              <a:xfrm>
                <a:off x="6580" y="584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8" name="Group 93"/>
            <p:cNvGrpSpPr>
              <a:grpSpLocks/>
            </p:cNvGrpSpPr>
            <p:nvPr/>
          </p:nvGrpSpPr>
          <p:grpSpPr bwMode="auto">
            <a:xfrm>
              <a:off x="1620" y="8060"/>
              <a:ext cx="1160" cy="500"/>
              <a:chOff x="2720" y="1940"/>
              <a:chExt cx="1160" cy="500"/>
            </a:xfrm>
          </p:grpSpPr>
          <p:sp>
            <p:nvSpPr>
              <p:cNvPr id="117" name="Text Box 94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Text Box 95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9" name="Group 96"/>
            <p:cNvGrpSpPr>
              <a:grpSpLocks/>
            </p:cNvGrpSpPr>
            <p:nvPr/>
          </p:nvGrpSpPr>
          <p:grpSpPr bwMode="auto">
            <a:xfrm>
              <a:off x="5220" y="9800"/>
              <a:ext cx="1160" cy="500"/>
              <a:chOff x="2720" y="1940"/>
              <a:chExt cx="1160" cy="500"/>
            </a:xfrm>
          </p:grpSpPr>
          <p:sp>
            <p:nvSpPr>
              <p:cNvPr id="115" name="Text Box 97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98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0" name="Group 99"/>
            <p:cNvGrpSpPr>
              <a:grpSpLocks/>
            </p:cNvGrpSpPr>
            <p:nvPr/>
          </p:nvGrpSpPr>
          <p:grpSpPr bwMode="auto">
            <a:xfrm>
              <a:off x="7340" y="9360"/>
              <a:ext cx="1160" cy="500"/>
              <a:chOff x="2720" y="1940"/>
              <a:chExt cx="1160" cy="500"/>
            </a:xfrm>
          </p:grpSpPr>
          <p:sp>
            <p:nvSpPr>
              <p:cNvPr id="113" name="Text Box 100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Text Box 101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1" name="Group 102"/>
            <p:cNvGrpSpPr>
              <a:grpSpLocks/>
            </p:cNvGrpSpPr>
            <p:nvPr/>
          </p:nvGrpSpPr>
          <p:grpSpPr bwMode="auto">
            <a:xfrm>
              <a:off x="5060" y="8120"/>
              <a:ext cx="1160" cy="500"/>
              <a:chOff x="2720" y="1940"/>
              <a:chExt cx="1160" cy="500"/>
            </a:xfrm>
          </p:grpSpPr>
          <p:sp>
            <p:nvSpPr>
              <p:cNvPr id="111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04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" name="Group 105"/>
            <p:cNvGrpSpPr>
              <a:grpSpLocks/>
            </p:cNvGrpSpPr>
            <p:nvPr/>
          </p:nvGrpSpPr>
          <p:grpSpPr bwMode="auto">
            <a:xfrm>
              <a:off x="4960" y="6600"/>
              <a:ext cx="1160" cy="500"/>
              <a:chOff x="2720" y="1940"/>
              <a:chExt cx="1160" cy="500"/>
            </a:xfrm>
          </p:grpSpPr>
          <p:sp>
            <p:nvSpPr>
              <p:cNvPr id="109" name="Text Box 106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Text Box 107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" name="Group 108"/>
            <p:cNvGrpSpPr>
              <a:grpSpLocks/>
            </p:cNvGrpSpPr>
            <p:nvPr/>
          </p:nvGrpSpPr>
          <p:grpSpPr bwMode="auto">
            <a:xfrm>
              <a:off x="7120" y="6620"/>
              <a:ext cx="1160" cy="500"/>
              <a:chOff x="2720" y="1940"/>
              <a:chExt cx="1160" cy="500"/>
            </a:xfrm>
          </p:grpSpPr>
          <p:sp>
            <p:nvSpPr>
              <p:cNvPr id="107" name="Text Box 109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 Box 110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4" name="Group 111"/>
            <p:cNvGrpSpPr>
              <a:grpSpLocks/>
            </p:cNvGrpSpPr>
            <p:nvPr/>
          </p:nvGrpSpPr>
          <p:grpSpPr bwMode="auto">
            <a:xfrm>
              <a:off x="8740" y="8060"/>
              <a:ext cx="1160" cy="500"/>
              <a:chOff x="2720" y="1940"/>
              <a:chExt cx="1160" cy="500"/>
            </a:xfrm>
          </p:grpSpPr>
          <p:sp>
            <p:nvSpPr>
              <p:cNvPr id="105" name="Text Box 112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Text Box 113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3" name="Tablo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9868"/>
              </p:ext>
            </p:extLst>
          </p:nvPr>
        </p:nvGraphicFramePr>
        <p:xfrm>
          <a:off x="710817" y="2162207"/>
          <a:ext cx="2185019" cy="3689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007"/>
                <a:gridCol w="1142012"/>
              </a:tblGrid>
              <a:tr h="369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Akt.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</a:rPr>
                        <a:t>NS (Ay)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B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C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F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</a:tbl>
          </a:graphicData>
        </a:graphic>
      </p:graphicFrame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4931020" y="7380526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 Yol: </a:t>
            </a:r>
            <a:r>
              <a:rPr lang="tr-TR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2-7  yada C-F  olarak da gösterilebilir.</a:t>
            </a:r>
            <a:endParaRPr kumimoji="0" lang="tr-TR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65" name="Rectangle 3"/>
          <p:cNvSpPr>
            <a:spLocks noChangeArrowheads="1"/>
          </p:cNvSpPr>
          <p:nvPr/>
        </p:nvSpPr>
        <p:spPr bwMode="auto">
          <a:xfrm>
            <a:off x="4931020" y="7993162"/>
            <a:ext cx="74708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ay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Text Box 44"/>
          <p:cNvSpPr txBox="1">
            <a:spLocks noChangeArrowheads="1"/>
          </p:cNvSpPr>
          <p:nvPr/>
        </p:nvSpPr>
        <p:spPr bwMode="auto">
          <a:xfrm>
            <a:off x="3964948" y="5352115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67" name="Text Box 44"/>
          <p:cNvSpPr txBox="1">
            <a:spLocks noChangeArrowheads="1"/>
          </p:cNvSpPr>
          <p:nvPr/>
        </p:nvSpPr>
        <p:spPr bwMode="auto">
          <a:xfrm>
            <a:off x="7787664" y="6100146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68" name="Text Box 44"/>
          <p:cNvSpPr txBox="1">
            <a:spLocks noChangeArrowheads="1"/>
          </p:cNvSpPr>
          <p:nvPr/>
        </p:nvSpPr>
        <p:spPr bwMode="auto">
          <a:xfrm>
            <a:off x="4710974" y="25100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/>
              <a:t>= </a:t>
            </a:r>
            <a:r>
              <a:rPr lang="tr-TR" sz="1100" b="1" smtClean="0"/>
              <a:t>4  </a:t>
            </a:r>
            <a:r>
              <a:rPr lang="tr-TR" sz="1100" b="1" dirty="0" smtClean="0"/>
              <a:t/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/>
              <a:t>= </a:t>
            </a:r>
            <a:r>
              <a:rPr lang="tr-TR" sz="1100" b="1" smtClean="0"/>
              <a:t>2</a:t>
            </a:r>
            <a:endParaRPr lang="en-US" sz="1100" b="1" dirty="0"/>
          </a:p>
        </p:txBody>
      </p:sp>
      <p:sp>
        <p:nvSpPr>
          <p:cNvPr id="169" name="Text Box 44"/>
          <p:cNvSpPr txBox="1">
            <a:spLocks noChangeArrowheads="1"/>
          </p:cNvSpPr>
          <p:nvPr/>
        </p:nvSpPr>
        <p:spPr bwMode="auto">
          <a:xfrm>
            <a:off x="4780505" y="4062453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70" name="Text Box 44"/>
          <p:cNvSpPr txBox="1">
            <a:spLocks noChangeArrowheads="1"/>
          </p:cNvSpPr>
          <p:nvPr/>
        </p:nvSpPr>
        <p:spPr bwMode="auto">
          <a:xfrm>
            <a:off x="7634373" y="3060727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/>
              <a:t>= </a:t>
            </a:r>
            <a:r>
              <a:rPr lang="tr-TR" sz="1100" b="1" smtClean="0"/>
              <a:t>2  </a:t>
            </a:r>
            <a:r>
              <a:rPr lang="tr-TR" sz="1100" b="1" dirty="0" smtClean="0"/>
              <a:t/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71" name="Text Box 44"/>
          <p:cNvSpPr txBox="1">
            <a:spLocks noChangeArrowheads="1"/>
          </p:cNvSpPr>
          <p:nvPr/>
        </p:nvSpPr>
        <p:spPr bwMode="auto">
          <a:xfrm>
            <a:off x="9696463" y="3033060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/>
              <a:t>= </a:t>
            </a:r>
            <a:r>
              <a:rPr lang="tr-TR" sz="1100" b="1" smtClean="0"/>
              <a:t>2  </a:t>
            </a:r>
            <a:r>
              <a:rPr lang="tr-TR" sz="1100" b="1" dirty="0" smtClean="0"/>
              <a:t/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/>
              <a:t>= </a:t>
            </a:r>
            <a:r>
              <a:rPr lang="tr-TR" sz="1100" b="1" smtClean="0"/>
              <a:t>2</a:t>
            </a:r>
            <a:endParaRPr lang="en-US" sz="1100" b="1" dirty="0"/>
          </a:p>
        </p:txBody>
      </p:sp>
      <p:sp>
        <p:nvSpPr>
          <p:cNvPr id="172" name="Text Box 44"/>
          <p:cNvSpPr txBox="1">
            <a:spLocks noChangeArrowheads="1"/>
          </p:cNvSpPr>
          <p:nvPr/>
        </p:nvSpPr>
        <p:spPr bwMode="auto">
          <a:xfrm>
            <a:off x="7634373" y="4530774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/>
              <a:t>= </a:t>
            </a:r>
            <a:r>
              <a:rPr lang="tr-TR" sz="1100" b="1" smtClean="0"/>
              <a:t>1  </a:t>
            </a:r>
            <a:r>
              <a:rPr lang="tr-TR" sz="1100" b="1" dirty="0" smtClean="0"/>
              <a:t/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73" name="Text Box 44"/>
          <p:cNvSpPr txBox="1">
            <a:spLocks noChangeArrowheads="1"/>
          </p:cNvSpPr>
          <p:nvPr/>
        </p:nvSpPr>
        <p:spPr bwMode="auto">
          <a:xfrm>
            <a:off x="9019324" y="4130035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/>
              <a:t>= </a:t>
            </a:r>
            <a:r>
              <a:rPr lang="tr-TR" sz="1100" b="1" smtClean="0"/>
              <a:t>1  </a:t>
            </a:r>
            <a:r>
              <a:rPr lang="tr-TR" sz="1100" b="1" dirty="0" smtClean="0"/>
              <a:t/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/>
              <a:t>= </a:t>
            </a:r>
            <a:r>
              <a:rPr lang="tr-TR" sz="1100" b="1" smtClean="0"/>
              <a:t>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978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smtClean="0">
                <a:solidFill>
                  <a:srgbClr val="FF0000"/>
                </a:solidFill>
                <a:cs typeface="Arial" panose="020B0604020202020204" pitchFamily="34" charset="0"/>
              </a:rPr>
              <a:t>PROBLEM-1</a:t>
            </a:r>
          </a:p>
          <a:p>
            <a:r>
              <a:rPr lang="tr-TR" sz="2400" b="1" smtClean="0"/>
              <a:t>c</a:t>
            </a:r>
            <a:r>
              <a:rPr lang="tr-TR" sz="2400" b="1"/>
              <a:t>)</a:t>
            </a:r>
            <a:r>
              <a:rPr lang="tr-TR" sz="2400"/>
              <a:t> Normal süre ve normal maliyetini bulunuz.</a:t>
            </a:r>
          </a:p>
          <a:p>
            <a:pPr algn="just"/>
            <a:r>
              <a:rPr lang="tr-TR" sz="24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49173"/>
              </p:ext>
            </p:extLst>
          </p:nvPr>
        </p:nvGraphicFramePr>
        <p:xfrm>
          <a:off x="996542" y="1914629"/>
          <a:ext cx="10720179" cy="3689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007"/>
                <a:gridCol w="1142012"/>
                <a:gridCol w="1693448"/>
                <a:gridCol w="1592140"/>
                <a:gridCol w="1312393"/>
                <a:gridCol w="1312393"/>
                <a:gridCol w="1312393"/>
                <a:gridCol w="1312393"/>
              </a:tblGrid>
              <a:tr h="369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Akt.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NS (Ay)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HS(Ay)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NM 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1.HM(TL)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2.HM(TL)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3.HM(TL)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4.HM(TL)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B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C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900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920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965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F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700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720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745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775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835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  <a:tr h="353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332" marR="124332" marT="0" marB="0" anchor="ctr"/>
                </a:tc>
              </a:tr>
            </a:tbl>
          </a:graphicData>
        </a:graphic>
      </p:graphicFrame>
      <p:sp>
        <p:nvSpPr>
          <p:cNvPr id="50" name="Dikdörtgen 49"/>
          <p:cNvSpPr/>
          <p:nvPr/>
        </p:nvSpPr>
        <p:spPr>
          <a:xfrm>
            <a:off x="5120145" y="1689315"/>
            <a:ext cx="1117059" cy="455908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31856" y="6498236"/>
            <a:ext cx="74708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ay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kumimoji="0" lang="tr-TR" sz="18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Maliyeti: </a:t>
            </a:r>
            <a:r>
              <a:rPr lang="tr-TR" sz="1800" b="1" smtClean="0"/>
              <a:t>3800 TL</a:t>
            </a:r>
            <a:endParaRPr kumimoji="0" lang="tr-T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06761" y="387227"/>
            <a:ext cx="909826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HIZLANDIRMA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 1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2 (C)  / 8 ay         7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ay / Maliyet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TL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Düz Ok Bağlayıcısı 13"/>
          <p:cNvCxnSpPr>
            <a:cxnSpLocks noChangeShapeType="1"/>
          </p:cNvCxnSpPr>
          <p:nvPr/>
        </p:nvCxnSpPr>
        <p:spPr bwMode="auto">
          <a:xfrm>
            <a:off x="5772176" y="621177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7" name="Grup 106"/>
          <p:cNvGrpSpPr>
            <a:grpSpLocks/>
          </p:cNvGrpSpPr>
          <p:nvPr/>
        </p:nvGrpSpPr>
        <p:grpSpPr bwMode="auto">
          <a:xfrm>
            <a:off x="1009527" y="1124621"/>
            <a:ext cx="8224311" cy="4668390"/>
            <a:chOff x="1620" y="6600"/>
            <a:chExt cx="8280" cy="4700"/>
          </a:xfrm>
        </p:grpSpPr>
        <p:grpSp>
          <p:nvGrpSpPr>
            <p:cNvPr id="108" name="Group 48"/>
            <p:cNvGrpSpPr>
              <a:grpSpLocks/>
            </p:cNvGrpSpPr>
            <p:nvPr/>
          </p:nvGrpSpPr>
          <p:grpSpPr bwMode="auto">
            <a:xfrm>
              <a:off x="2080" y="7060"/>
              <a:ext cx="7680" cy="4240"/>
              <a:chOff x="2020" y="2780"/>
              <a:chExt cx="7680" cy="4240"/>
            </a:xfrm>
          </p:grpSpPr>
          <p:grpSp>
            <p:nvGrpSpPr>
              <p:cNvPr id="130" name="Group 49"/>
              <p:cNvGrpSpPr>
                <a:grpSpLocks/>
              </p:cNvGrpSpPr>
              <p:nvPr/>
            </p:nvGrpSpPr>
            <p:grpSpPr bwMode="auto">
              <a:xfrm>
                <a:off x="2020" y="4400"/>
                <a:ext cx="820" cy="800"/>
                <a:chOff x="1800" y="3820"/>
                <a:chExt cx="820" cy="800"/>
              </a:xfrm>
            </p:grpSpPr>
            <p:sp>
              <p:nvSpPr>
                <p:cNvPr id="172" name="Oval 171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7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1" name="Line 52"/>
              <p:cNvCxnSpPr>
                <a:cxnSpLocks noChangeShapeType="1"/>
              </p:cNvCxnSpPr>
              <p:nvPr/>
            </p:nvCxnSpPr>
            <p:spPr bwMode="auto">
              <a:xfrm flipV="1">
                <a:off x="2620" y="3160"/>
                <a:ext cx="820" cy="1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32" name="Group 53"/>
              <p:cNvGrpSpPr>
                <a:grpSpLocks/>
              </p:cNvGrpSpPr>
              <p:nvPr/>
            </p:nvGrpSpPr>
            <p:grpSpPr bwMode="auto">
              <a:xfrm>
                <a:off x="4500" y="4400"/>
                <a:ext cx="820" cy="800"/>
                <a:chOff x="1800" y="3820"/>
                <a:chExt cx="820" cy="800"/>
              </a:xfrm>
            </p:grpSpPr>
            <p:sp>
              <p:nvSpPr>
                <p:cNvPr id="170" name="Oval 169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7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3" name="Group 56"/>
              <p:cNvGrpSpPr>
                <a:grpSpLocks/>
              </p:cNvGrpSpPr>
              <p:nvPr/>
            </p:nvGrpSpPr>
            <p:grpSpPr bwMode="auto">
              <a:xfrm>
                <a:off x="4500" y="5940"/>
                <a:ext cx="820" cy="800"/>
                <a:chOff x="1800" y="3820"/>
                <a:chExt cx="820" cy="800"/>
              </a:xfrm>
            </p:grpSpPr>
            <p:sp>
              <p:nvSpPr>
                <p:cNvPr id="168" name="Oval 167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4" name="Group 59"/>
              <p:cNvGrpSpPr>
                <a:grpSpLocks/>
              </p:cNvGrpSpPr>
              <p:nvPr/>
            </p:nvGrpSpPr>
            <p:grpSpPr bwMode="auto">
              <a:xfrm>
                <a:off x="4500" y="2900"/>
                <a:ext cx="820" cy="800"/>
                <a:chOff x="1800" y="3820"/>
                <a:chExt cx="820" cy="800"/>
              </a:xfrm>
            </p:grpSpPr>
            <p:sp>
              <p:nvSpPr>
                <p:cNvPr id="166" name="Oval 165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5" name="Line 62"/>
              <p:cNvCxnSpPr>
                <a:cxnSpLocks noChangeShapeType="1"/>
              </p:cNvCxnSpPr>
              <p:nvPr/>
            </p:nvCxnSpPr>
            <p:spPr bwMode="auto">
              <a:xfrm>
                <a:off x="3420" y="3180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6" name="Line 63"/>
              <p:cNvCxnSpPr>
                <a:cxnSpLocks noChangeShapeType="1"/>
              </p:cNvCxnSpPr>
              <p:nvPr/>
            </p:nvCxnSpPr>
            <p:spPr bwMode="auto">
              <a:xfrm>
                <a:off x="2740" y="4700"/>
                <a:ext cx="1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7" name="Line 64"/>
              <p:cNvCxnSpPr>
                <a:cxnSpLocks noChangeShapeType="1"/>
              </p:cNvCxnSpPr>
              <p:nvPr/>
            </p:nvCxnSpPr>
            <p:spPr bwMode="auto">
              <a:xfrm>
                <a:off x="2620" y="4960"/>
                <a:ext cx="82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" name="Line 65"/>
              <p:cNvCxnSpPr>
                <a:cxnSpLocks noChangeShapeType="1"/>
              </p:cNvCxnSpPr>
              <p:nvPr/>
            </p:nvCxnSpPr>
            <p:spPr bwMode="auto">
              <a:xfrm flipV="1">
                <a:off x="3440" y="6240"/>
                <a:ext cx="12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9" name="Line 66"/>
              <p:cNvCxnSpPr>
                <a:cxnSpLocks noChangeShapeType="1"/>
              </p:cNvCxnSpPr>
              <p:nvPr/>
            </p:nvCxnSpPr>
            <p:spPr bwMode="auto">
              <a:xfrm>
                <a:off x="5220" y="318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40" name="Group 67"/>
              <p:cNvGrpSpPr>
                <a:grpSpLocks/>
              </p:cNvGrpSpPr>
              <p:nvPr/>
            </p:nvGrpSpPr>
            <p:grpSpPr bwMode="auto">
              <a:xfrm>
                <a:off x="6700" y="2880"/>
                <a:ext cx="820" cy="800"/>
                <a:chOff x="1800" y="3820"/>
                <a:chExt cx="820" cy="800"/>
              </a:xfrm>
            </p:grpSpPr>
            <p:sp>
              <p:nvSpPr>
                <p:cNvPr id="164" name="Oval 163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5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41" name="Line 70"/>
              <p:cNvCxnSpPr>
                <a:cxnSpLocks noChangeShapeType="1"/>
              </p:cNvCxnSpPr>
              <p:nvPr/>
            </p:nvCxnSpPr>
            <p:spPr bwMode="auto">
              <a:xfrm>
                <a:off x="5240" y="470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42" name="Group 71"/>
              <p:cNvGrpSpPr>
                <a:grpSpLocks/>
              </p:cNvGrpSpPr>
              <p:nvPr/>
            </p:nvGrpSpPr>
            <p:grpSpPr bwMode="auto">
              <a:xfrm>
                <a:off x="6720" y="4400"/>
                <a:ext cx="820" cy="800"/>
                <a:chOff x="1800" y="3820"/>
                <a:chExt cx="820" cy="800"/>
              </a:xfrm>
            </p:grpSpPr>
            <p:sp>
              <p:nvSpPr>
                <p:cNvPr id="162" name="Oval 161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43" name="Line 74"/>
              <p:cNvCxnSpPr>
                <a:cxnSpLocks noChangeShapeType="1"/>
              </p:cNvCxnSpPr>
              <p:nvPr/>
            </p:nvCxnSpPr>
            <p:spPr bwMode="auto">
              <a:xfrm>
                <a:off x="7440" y="4700"/>
                <a:ext cx="15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44" name="Group 75"/>
              <p:cNvGrpSpPr>
                <a:grpSpLocks/>
              </p:cNvGrpSpPr>
              <p:nvPr/>
            </p:nvGrpSpPr>
            <p:grpSpPr bwMode="auto">
              <a:xfrm>
                <a:off x="8880" y="4380"/>
                <a:ext cx="820" cy="800"/>
                <a:chOff x="1800" y="3820"/>
                <a:chExt cx="820" cy="800"/>
              </a:xfrm>
            </p:grpSpPr>
            <p:sp>
              <p:nvSpPr>
                <p:cNvPr id="160" name="Oval 159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61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45" name="Line 78"/>
              <p:cNvCxnSpPr>
                <a:cxnSpLocks noChangeShapeType="1"/>
              </p:cNvCxnSpPr>
              <p:nvPr/>
            </p:nvCxnSpPr>
            <p:spPr bwMode="auto">
              <a:xfrm>
                <a:off x="5220" y="6240"/>
                <a:ext cx="322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6" name="Line 79"/>
              <p:cNvCxnSpPr>
                <a:cxnSpLocks noChangeShapeType="1"/>
              </p:cNvCxnSpPr>
              <p:nvPr/>
            </p:nvCxnSpPr>
            <p:spPr bwMode="auto">
              <a:xfrm flipV="1">
                <a:off x="8440" y="4940"/>
                <a:ext cx="76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7" name="Line 80"/>
              <p:cNvCxnSpPr>
                <a:cxnSpLocks noChangeShapeType="1"/>
              </p:cNvCxnSpPr>
              <p:nvPr/>
            </p:nvCxnSpPr>
            <p:spPr bwMode="auto">
              <a:xfrm>
                <a:off x="7440" y="3180"/>
                <a:ext cx="1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8" name="Line 81"/>
              <p:cNvCxnSpPr>
                <a:cxnSpLocks noChangeShapeType="1"/>
              </p:cNvCxnSpPr>
              <p:nvPr/>
            </p:nvCxnSpPr>
            <p:spPr bwMode="auto">
              <a:xfrm>
                <a:off x="8740" y="3200"/>
                <a:ext cx="500" cy="1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9" name="Line 82"/>
              <p:cNvCxnSpPr>
                <a:cxnSpLocks noChangeShapeType="1"/>
              </p:cNvCxnSpPr>
              <p:nvPr/>
            </p:nvCxnSpPr>
            <p:spPr bwMode="auto">
              <a:xfrm flipV="1">
                <a:off x="4920" y="4980"/>
                <a:ext cx="0" cy="9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0" name="Line 83"/>
              <p:cNvCxnSpPr>
                <a:cxnSpLocks noChangeShapeType="1"/>
              </p:cNvCxnSpPr>
              <p:nvPr/>
            </p:nvCxnSpPr>
            <p:spPr bwMode="auto">
              <a:xfrm flipV="1">
                <a:off x="492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1" name="Line 84"/>
              <p:cNvCxnSpPr>
                <a:cxnSpLocks noChangeShapeType="1"/>
              </p:cNvCxnSpPr>
              <p:nvPr/>
            </p:nvCxnSpPr>
            <p:spPr bwMode="auto">
              <a:xfrm>
                <a:off x="714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2" name="Text Box 85"/>
              <p:cNvSpPr txBox="1">
                <a:spLocks noChangeArrowheads="1"/>
              </p:cNvSpPr>
              <p:nvPr/>
            </p:nvSpPr>
            <p:spPr bwMode="auto">
              <a:xfrm>
                <a:off x="342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Text Box 86"/>
              <p:cNvSpPr txBox="1">
                <a:spLocks noChangeArrowheads="1"/>
              </p:cNvSpPr>
              <p:nvPr/>
            </p:nvSpPr>
            <p:spPr bwMode="auto">
              <a:xfrm>
                <a:off x="3380" y="586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7*</a:t>
                </a:r>
                <a:endParaRPr lang="tr-TR" sz="16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Text Box 87"/>
              <p:cNvSpPr txBox="1">
                <a:spLocks noChangeArrowheads="1"/>
              </p:cNvSpPr>
              <p:nvPr/>
            </p:nvSpPr>
            <p:spPr bwMode="auto">
              <a:xfrm>
                <a:off x="342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Text Box 88"/>
              <p:cNvSpPr txBox="1">
                <a:spLocks noChangeArrowheads="1"/>
              </p:cNvSpPr>
              <p:nvPr/>
            </p:nvSpPr>
            <p:spPr bwMode="auto">
              <a:xfrm>
                <a:off x="558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Text Box 89"/>
              <p:cNvSpPr txBox="1">
                <a:spLocks noChangeArrowheads="1"/>
              </p:cNvSpPr>
              <p:nvPr/>
            </p:nvSpPr>
            <p:spPr bwMode="auto">
              <a:xfrm>
                <a:off x="770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Text Box 90"/>
              <p:cNvSpPr txBox="1">
                <a:spLocks noChangeArrowheads="1"/>
              </p:cNvSpPr>
              <p:nvPr/>
            </p:nvSpPr>
            <p:spPr bwMode="auto">
              <a:xfrm>
                <a:off x="77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Text Box 91"/>
              <p:cNvSpPr txBox="1">
                <a:spLocks noChangeArrowheads="1"/>
              </p:cNvSpPr>
              <p:nvPr/>
            </p:nvSpPr>
            <p:spPr bwMode="auto">
              <a:xfrm>
                <a:off x="55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Text Box 92"/>
              <p:cNvSpPr txBox="1">
                <a:spLocks noChangeArrowheads="1"/>
              </p:cNvSpPr>
              <p:nvPr/>
            </p:nvSpPr>
            <p:spPr bwMode="auto">
              <a:xfrm>
                <a:off x="6580" y="584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9" name="Group 93"/>
            <p:cNvGrpSpPr>
              <a:grpSpLocks/>
            </p:cNvGrpSpPr>
            <p:nvPr/>
          </p:nvGrpSpPr>
          <p:grpSpPr bwMode="auto">
            <a:xfrm>
              <a:off x="1620" y="8060"/>
              <a:ext cx="1160" cy="500"/>
              <a:chOff x="2720" y="1940"/>
              <a:chExt cx="1160" cy="500"/>
            </a:xfrm>
          </p:grpSpPr>
          <p:sp>
            <p:nvSpPr>
              <p:cNvPr id="128" name="Text Box 94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Text Box 95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0" name="Group 96"/>
            <p:cNvGrpSpPr>
              <a:grpSpLocks/>
            </p:cNvGrpSpPr>
            <p:nvPr/>
          </p:nvGrpSpPr>
          <p:grpSpPr bwMode="auto">
            <a:xfrm>
              <a:off x="5220" y="9800"/>
              <a:ext cx="1160" cy="500"/>
              <a:chOff x="2720" y="1940"/>
              <a:chExt cx="1160" cy="500"/>
            </a:xfrm>
          </p:grpSpPr>
          <p:sp>
            <p:nvSpPr>
              <p:cNvPr id="126" name="Text Box 97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Text Box 98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1" name="Group 99"/>
            <p:cNvGrpSpPr>
              <a:grpSpLocks/>
            </p:cNvGrpSpPr>
            <p:nvPr/>
          </p:nvGrpSpPr>
          <p:grpSpPr bwMode="auto">
            <a:xfrm>
              <a:off x="7340" y="9360"/>
              <a:ext cx="1160" cy="500"/>
              <a:chOff x="2720" y="1940"/>
              <a:chExt cx="1160" cy="500"/>
            </a:xfrm>
          </p:grpSpPr>
          <p:sp>
            <p:nvSpPr>
              <p:cNvPr id="124" name="Text Box 100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Text Box 101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2" name="Group 102"/>
            <p:cNvGrpSpPr>
              <a:grpSpLocks/>
            </p:cNvGrpSpPr>
            <p:nvPr/>
          </p:nvGrpSpPr>
          <p:grpSpPr bwMode="auto">
            <a:xfrm>
              <a:off x="5060" y="8120"/>
              <a:ext cx="1160" cy="500"/>
              <a:chOff x="2720" y="1940"/>
              <a:chExt cx="1160" cy="500"/>
            </a:xfrm>
          </p:grpSpPr>
          <p:sp>
            <p:nvSpPr>
              <p:cNvPr id="122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Text Box 104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3" name="Group 105"/>
            <p:cNvGrpSpPr>
              <a:grpSpLocks/>
            </p:cNvGrpSpPr>
            <p:nvPr/>
          </p:nvGrpSpPr>
          <p:grpSpPr bwMode="auto">
            <a:xfrm>
              <a:off x="4960" y="6600"/>
              <a:ext cx="1160" cy="500"/>
              <a:chOff x="2720" y="1940"/>
              <a:chExt cx="1160" cy="500"/>
            </a:xfrm>
          </p:grpSpPr>
          <p:sp>
            <p:nvSpPr>
              <p:cNvPr id="120" name="Text Box 106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 Box 107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4" name="Group 108"/>
            <p:cNvGrpSpPr>
              <a:grpSpLocks/>
            </p:cNvGrpSpPr>
            <p:nvPr/>
          </p:nvGrpSpPr>
          <p:grpSpPr bwMode="auto">
            <a:xfrm>
              <a:off x="7120" y="6620"/>
              <a:ext cx="1160" cy="500"/>
              <a:chOff x="2720" y="1940"/>
              <a:chExt cx="1160" cy="500"/>
            </a:xfrm>
          </p:grpSpPr>
          <p:sp>
            <p:nvSpPr>
              <p:cNvPr id="118" name="Text Box 109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Text Box 110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5" name="Group 111"/>
            <p:cNvGrpSpPr>
              <a:grpSpLocks/>
            </p:cNvGrpSpPr>
            <p:nvPr/>
          </p:nvGrpSpPr>
          <p:grpSpPr bwMode="auto">
            <a:xfrm>
              <a:off x="8740" y="8060"/>
              <a:ext cx="1160" cy="500"/>
              <a:chOff x="2720" y="1940"/>
              <a:chExt cx="1160" cy="500"/>
            </a:xfrm>
          </p:grpSpPr>
          <p:sp>
            <p:nvSpPr>
              <p:cNvPr id="116" name="Text Box 112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Text Box 113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78" name="Tablo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6955"/>
              </p:ext>
            </p:extLst>
          </p:nvPr>
        </p:nvGraphicFramePr>
        <p:xfrm>
          <a:off x="1009527" y="5788861"/>
          <a:ext cx="7831026" cy="308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10"/>
                <a:gridCol w="834233"/>
                <a:gridCol w="1237054"/>
                <a:gridCol w="1163049"/>
                <a:gridCol w="958695"/>
                <a:gridCol w="958695"/>
                <a:gridCol w="958695"/>
                <a:gridCol w="9586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Akt.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NS 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HS(Ay)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NM 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225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B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480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C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965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1060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D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685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E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415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F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745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775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835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G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</a:tbl>
          </a:graphicData>
        </a:graphic>
      </p:graphicFrame>
      <p:sp>
        <p:nvSpPr>
          <p:cNvPr id="79" name="Dikdörtgen 78"/>
          <p:cNvSpPr/>
          <p:nvPr/>
        </p:nvSpPr>
        <p:spPr>
          <a:xfrm>
            <a:off x="3860546" y="6825903"/>
            <a:ext cx="1956582" cy="36444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Dikdörtgen 79"/>
          <p:cNvSpPr/>
          <p:nvPr/>
        </p:nvSpPr>
        <p:spPr>
          <a:xfrm>
            <a:off x="9730473" y="1045900"/>
            <a:ext cx="6400800" cy="18261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b="1" u="sng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1.HIZLANDIRMA</a:t>
            </a:r>
            <a:endParaRPr lang="tr-T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C- 1 GÜN,    </a:t>
            </a:r>
            <a:r>
              <a:rPr lang="en-GB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400" baseline="-25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17 </a:t>
            </a:r>
            <a:endParaRPr lang="tr-T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tr-TR" sz="2400" baseline="-25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3800 </a:t>
            </a:r>
            <a:r>
              <a:rPr lang="tr-TR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tr-TR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=3820 TL</a:t>
            </a:r>
            <a:endParaRPr lang="tr-TR"/>
          </a:p>
        </p:txBody>
      </p:sp>
      <p:sp>
        <p:nvSpPr>
          <p:cNvPr id="81" name="Dikdörtgen 80"/>
          <p:cNvSpPr/>
          <p:nvPr/>
        </p:nvSpPr>
        <p:spPr>
          <a:xfrm>
            <a:off x="10692289" y="2981300"/>
            <a:ext cx="6400800" cy="5810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mtClean="0"/>
              <a:t>920-900= 20 TL</a:t>
            </a:r>
            <a:endParaRPr lang="tr-TR"/>
          </a:p>
        </p:txBody>
      </p:sp>
      <p:cxnSp>
        <p:nvCxnSpPr>
          <p:cNvPr id="82" name="Düz Ok Bağlayıcısı 81"/>
          <p:cNvCxnSpPr/>
          <p:nvPr/>
        </p:nvCxnSpPr>
        <p:spPr>
          <a:xfrm>
            <a:off x="11463401" y="2851293"/>
            <a:ext cx="0" cy="2600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ikdörtgen 82"/>
          <p:cNvSpPr/>
          <p:nvPr/>
        </p:nvSpPr>
        <p:spPr>
          <a:xfrm>
            <a:off x="9819452" y="4195724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 :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F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1348" y="401405"/>
            <a:ext cx="93356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HIZLANDIRMA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Akt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– 7 (F) / 10 ay         9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ay / Maliyet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TL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Düz Ok Bağlayıcısı 13"/>
          <p:cNvCxnSpPr>
            <a:cxnSpLocks noChangeShapeType="1"/>
          </p:cNvCxnSpPr>
          <p:nvPr/>
        </p:nvCxnSpPr>
        <p:spPr bwMode="auto">
          <a:xfrm>
            <a:off x="5560301" y="653812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8" name="Grup 77"/>
          <p:cNvGrpSpPr>
            <a:grpSpLocks/>
          </p:cNvGrpSpPr>
          <p:nvPr/>
        </p:nvGrpSpPr>
        <p:grpSpPr bwMode="auto">
          <a:xfrm>
            <a:off x="713123" y="1111421"/>
            <a:ext cx="8224311" cy="4668390"/>
            <a:chOff x="1620" y="6600"/>
            <a:chExt cx="8280" cy="4700"/>
          </a:xfrm>
        </p:grpSpPr>
        <p:grpSp>
          <p:nvGrpSpPr>
            <p:cNvPr id="79" name="Group 48"/>
            <p:cNvGrpSpPr>
              <a:grpSpLocks/>
            </p:cNvGrpSpPr>
            <p:nvPr/>
          </p:nvGrpSpPr>
          <p:grpSpPr bwMode="auto">
            <a:xfrm>
              <a:off x="2080" y="7060"/>
              <a:ext cx="7680" cy="4240"/>
              <a:chOff x="2020" y="2780"/>
              <a:chExt cx="7680" cy="4240"/>
            </a:xfrm>
          </p:grpSpPr>
          <p:grpSp>
            <p:nvGrpSpPr>
              <p:cNvPr id="101" name="Group 49"/>
              <p:cNvGrpSpPr>
                <a:grpSpLocks/>
              </p:cNvGrpSpPr>
              <p:nvPr/>
            </p:nvGrpSpPr>
            <p:grpSpPr bwMode="auto">
              <a:xfrm>
                <a:off x="2020" y="4400"/>
                <a:ext cx="820" cy="800"/>
                <a:chOff x="1800" y="3820"/>
                <a:chExt cx="820" cy="800"/>
              </a:xfrm>
            </p:grpSpPr>
            <p:sp>
              <p:nvSpPr>
                <p:cNvPr id="211" name="Oval 210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2" name="Line 52"/>
              <p:cNvCxnSpPr>
                <a:cxnSpLocks noChangeShapeType="1"/>
              </p:cNvCxnSpPr>
              <p:nvPr/>
            </p:nvCxnSpPr>
            <p:spPr bwMode="auto">
              <a:xfrm flipV="1">
                <a:off x="2620" y="3160"/>
                <a:ext cx="820" cy="1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03" name="Group 53"/>
              <p:cNvGrpSpPr>
                <a:grpSpLocks/>
              </p:cNvGrpSpPr>
              <p:nvPr/>
            </p:nvGrpSpPr>
            <p:grpSpPr bwMode="auto">
              <a:xfrm>
                <a:off x="4500" y="4400"/>
                <a:ext cx="820" cy="800"/>
                <a:chOff x="1800" y="3820"/>
                <a:chExt cx="820" cy="800"/>
              </a:xfrm>
            </p:grpSpPr>
            <p:sp>
              <p:nvSpPr>
                <p:cNvPr id="209" name="Oval 208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0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4" name="Group 56"/>
              <p:cNvGrpSpPr>
                <a:grpSpLocks/>
              </p:cNvGrpSpPr>
              <p:nvPr/>
            </p:nvGrpSpPr>
            <p:grpSpPr bwMode="auto">
              <a:xfrm>
                <a:off x="4500" y="5940"/>
                <a:ext cx="820" cy="800"/>
                <a:chOff x="1800" y="3820"/>
                <a:chExt cx="820" cy="800"/>
              </a:xfrm>
            </p:grpSpPr>
            <p:sp>
              <p:nvSpPr>
                <p:cNvPr id="207" name="Oval 206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5" name="Group 59"/>
              <p:cNvGrpSpPr>
                <a:grpSpLocks/>
              </p:cNvGrpSpPr>
              <p:nvPr/>
            </p:nvGrpSpPr>
            <p:grpSpPr bwMode="auto">
              <a:xfrm>
                <a:off x="4500" y="2900"/>
                <a:ext cx="820" cy="800"/>
                <a:chOff x="1800" y="3820"/>
                <a:chExt cx="820" cy="800"/>
              </a:xfrm>
            </p:grpSpPr>
            <p:sp>
              <p:nvSpPr>
                <p:cNvPr id="205" name="Oval 204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6" name="Line 62"/>
              <p:cNvCxnSpPr>
                <a:cxnSpLocks noChangeShapeType="1"/>
              </p:cNvCxnSpPr>
              <p:nvPr/>
            </p:nvCxnSpPr>
            <p:spPr bwMode="auto">
              <a:xfrm>
                <a:off x="3420" y="3180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Line 63"/>
              <p:cNvCxnSpPr>
                <a:cxnSpLocks noChangeShapeType="1"/>
              </p:cNvCxnSpPr>
              <p:nvPr/>
            </p:nvCxnSpPr>
            <p:spPr bwMode="auto">
              <a:xfrm>
                <a:off x="2740" y="4700"/>
                <a:ext cx="1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6" name="Line 64"/>
              <p:cNvCxnSpPr>
                <a:cxnSpLocks noChangeShapeType="1"/>
              </p:cNvCxnSpPr>
              <p:nvPr/>
            </p:nvCxnSpPr>
            <p:spPr bwMode="auto">
              <a:xfrm>
                <a:off x="2620" y="4960"/>
                <a:ext cx="82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7" name="Line 65"/>
              <p:cNvCxnSpPr>
                <a:cxnSpLocks noChangeShapeType="1"/>
              </p:cNvCxnSpPr>
              <p:nvPr/>
            </p:nvCxnSpPr>
            <p:spPr bwMode="auto">
              <a:xfrm flipV="1">
                <a:off x="3440" y="6240"/>
                <a:ext cx="12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8" name="Line 66"/>
              <p:cNvCxnSpPr>
                <a:cxnSpLocks noChangeShapeType="1"/>
              </p:cNvCxnSpPr>
              <p:nvPr/>
            </p:nvCxnSpPr>
            <p:spPr bwMode="auto">
              <a:xfrm>
                <a:off x="5220" y="318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79" name="Group 67"/>
              <p:cNvGrpSpPr>
                <a:grpSpLocks/>
              </p:cNvGrpSpPr>
              <p:nvPr/>
            </p:nvGrpSpPr>
            <p:grpSpPr bwMode="auto">
              <a:xfrm>
                <a:off x="6700" y="2880"/>
                <a:ext cx="820" cy="800"/>
                <a:chOff x="1800" y="3820"/>
                <a:chExt cx="820" cy="800"/>
              </a:xfrm>
            </p:grpSpPr>
            <p:sp>
              <p:nvSpPr>
                <p:cNvPr id="203" name="Oval 202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0" name="Line 70"/>
              <p:cNvCxnSpPr>
                <a:cxnSpLocks noChangeShapeType="1"/>
              </p:cNvCxnSpPr>
              <p:nvPr/>
            </p:nvCxnSpPr>
            <p:spPr bwMode="auto">
              <a:xfrm>
                <a:off x="5240" y="470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1" name="Group 71"/>
              <p:cNvGrpSpPr>
                <a:grpSpLocks/>
              </p:cNvGrpSpPr>
              <p:nvPr/>
            </p:nvGrpSpPr>
            <p:grpSpPr bwMode="auto">
              <a:xfrm>
                <a:off x="6720" y="4400"/>
                <a:ext cx="820" cy="800"/>
                <a:chOff x="1800" y="3820"/>
                <a:chExt cx="820" cy="800"/>
              </a:xfrm>
            </p:grpSpPr>
            <p:sp>
              <p:nvSpPr>
                <p:cNvPr id="201" name="Oval 200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2" name="Line 74"/>
              <p:cNvCxnSpPr>
                <a:cxnSpLocks noChangeShapeType="1"/>
              </p:cNvCxnSpPr>
              <p:nvPr/>
            </p:nvCxnSpPr>
            <p:spPr bwMode="auto">
              <a:xfrm>
                <a:off x="7440" y="4700"/>
                <a:ext cx="15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3" name="Group 75"/>
              <p:cNvGrpSpPr>
                <a:grpSpLocks/>
              </p:cNvGrpSpPr>
              <p:nvPr/>
            </p:nvGrpSpPr>
            <p:grpSpPr bwMode="auto">
              <a:xfrm>
                <a:off x="8880" y="4380"/>
                <a:ext cx="820" cy="800"/>
                <a:chOff x="1800" y="3820"/>
                <a:chExt cx="820" cy="800"/>
              </a:xfrm>
            </p:grpSpPr>
            <p:sp>
              <p:nvSpPr>
                <p:cNvPr id="199" name="Oval 198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0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4" name="Line 78"/>
              <p:cNvCxnSpPr>
                <a:cxnSpLocks noChangeShapeType="1"/>
              </p:cNvCxnSpPr>
              <p:nvPr/>
            </p:nvCxnSpPr>
            <p:spPr bwMode="auto">
              <a:xfrm>
                <a:off x="5220" y="6240"/>
                <a:ext cx="322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" name="Line 79"/>
              <p:cNvCxnSpPr>
                <a:cxnSpLocks noChangeShapeType="1"/>
              </p:cNvCxnSpPr>
              <p:nvPr/>
            </p:nvCxnSpPr>
            <p:spPr bwMode="auto">
              <a:xfrm flipV="1">
                <a:off x="8440" y="4940"/>
                <a:ext cx="76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6" name="Line 80"/>
              <p:cNvCxnSpPr>
                <a:cxnSpLocks noChangeShapeType="1"/>
              </p:cNvCxnSpPr>
              <p:nvPr/>
            </p:nvCxnSpPr>
            <p:spPr bwMode="auto">
              <a:xfrm>
                <a:off x="7440" y="3180"/>
                <a:ext cx="1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7" name="Line 81"/>
              <p:cNvCxnSpPr>
                <a:cxnSpLocks noChangeShapeType="1"/>
              </p:cNvCxnSpPr>
              <p:nvPr/>
            </p:nvCxnSpPr>
            <p:spPr bwMode="auto">
              <a:xfrm>
                <a:off x="8740" y="3200"/>
                <a:ext cx="500" cy="1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8" name="Line 82"/>
              <p:cNvCxnSpPr>
                <a:cxnSpLocks noChangeShapeType="1"/>
              </p:cNvCxnSpPr>
              <p:nvPr/>
            </p:nvCxnSpPr>
            <p:spPr bwMode="auto">
              <a:xfrm flipV="1">
                <a:off x="4920" y="4980"/>
                <a:ext cx="0" cy="9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9" name="Line 83"/>
              <p:cNvCxnSpPr>
                <a:cxnSpLocks noChangeShapeType="1"/>
              </p:cNvCxnSpPr>
              <p:nvPr/>
            </p:nvCxnSpPr>
            <p:spPr bwMode="auto">
              <a:xfrm flipV="1">
                <a:off x="492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0" name="Line 84"/>
              <p:cNvCxnSpPr>
                <a:cxnSpLocks noChangeShapeType="1"/>
              </p:cNvCxnSpPr>
              <p:nvPr/>
            </p:nvCxnSpPr>
            <p:spPr bwMode="auto">
              <a:xfrm>
                <a:off x="714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1" name="Text Box 85"/>
              <p:cNvSpPr txBox="1">
                <a:spLocks noChangeArrowheads="1"/>
              </p:cNvSpPr>
              <p:nvPr/>
            </p:nvSpPr>
            <p:spPr bwMode="auto">
              <a:xfrm>
                <a:off x="342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Text Box 86"/>
              <p:cNvSpPr txBox="1">
                <a:spLocks noChangeArrowheads="1"/>
              </p:cNvSpPr>
              <p:nvPr/>
            </p:nvSpPr>
            <p:spPr bwMode="auto">
              <a:xfrm>
                <a:off x="3590" y="586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6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Text Box 87"/>
              <p:cNvSpPr txBox="1">
                <a:spLocks noChangeArrowheads="1"/>
              </p:cNvSpPr>
              <p:nvPr/>
            </p:nvSpPr>
            <p:spPr bwMode="auto">
              <a:xfrm>
                <a:off x="342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Text Box 88"/>
              <p:cNvSpPr txBox="1">
                <a:spLocks noChangeArrowheads="1"/>
              </p:cNvSpPr>
              <p:nvPr/>
            </p:nvSpPr>
            <p:spPr bwMode="auto">
              <a:xfrm>
                <a:off x="558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" name="Text Box 89"/>
              <p:cNvSpPr txBox="1">
                <a:spLocks noChangeArrowheads="1"/>
              </p:cNvSpPr>
              <p:nvPr/>
            </p:nvSpPr>
            <p:spPr bwMode="auto">
              <a:xfrm>
                <a:off x="770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Text Box 90"/>
              <p:cNvSpPr txBox="1">
                <a:spLocks noChangeArrowheads="1"/>
              </p:cNvSpPr>
              <p:nvPr/>
            </p:nvSpPr>
            <p:spPr bwMode="auto">
              <a:xfrm>
                <a:off x="77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Text Box 91"/>
              <p:cNvSpPr txBox="1">
                <a:spLocks noChangeArrowheads="1"/>
              </p:cNvSpPr>
              <p:nvPr/>
            </p:nvSpPr>
            <p:spPr bwMode="auto">
              <a:xfrm>
                <a:off x="55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Text Box 92"/>
              <p:cNvSpPr txBox="1">
                <a:spLocks noChangeArrowheads="1"/>
              </p:cNvSpPr>
              <p:nvPr/>
            </p:nvSpPr>
            <p:spPr bwMode="auto">
              <a:xfrm>
                <a:off x="6580" y="584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9*</a:t>
                </a:r>
                <a:endParaRPr lang="tr-TR" sz="1800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0" name="Group 93"/>
            <p:cNvGrpSpPr>
              <a:grpSpLocks/>
            </p:cNvGrpSpPr>
            <p:nvPr/>
          </p:nvGrpSpPr>
          <p:grpSpPr bwMode="auto">
            <a:xfrm>
              <a:off x="1620" y="8060"/>
              <a:ext cx="1160" cy="500"/>
              <a:chOff x="2720" y="1940"/>
              <a:chExt cx="1160" cy="500"/>
            </a:xfrm>
          </p:grpSpPr>
          <p:sp>
            <p:nvSpPr>
              <p:cNvPr id="99" name="Text Box 94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Text Box 95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1" name="Group 96"/>
            <p:cNvGrpSpPr>
              <a:grpSpLocks/>
            </p:cNvGrpSpPr>
            <p:nvPr/>
          </p:nvGrpSpPr>
          <p:grpSpPr bwMode="auto">
            <a:xfrm>
              <a:off x="5220" y="9800"/>
              <a:ext cx="1160" cy="500"/>
              <a:chOff x="2720" y="1940"/>
              <a:chExt cx="1160" cy="500"/>
            </a:xfrm>
          </p:grpSpPr>
          <p:sp>
            <p:nvSpPr>
              <p:cNvPr id="97" name="Text Box 97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98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" name="Group 99"/>
            <p:cNvGrpSpPr>
              <a:grpSpLocks/>
            </p:cNvGrpSpPr>
            <p:nvPr/>
          </p:nvGrpSpPr>
          <p:grpSpPr bwMode="auto">
            <a:xfrm>
              <a:off x="7340" y="9360"/>
              <a:ext cx="1160" cy="500"/>
              <a:chOff x="2720" y="1940"/>
              <a:chExt cx="1160" cy="500"/>
            </a:xfrm>
          </p:grpSpPr>
          <p:sp>
            <p:nvSpPr>
              <p:cNvPr id="95" name="Text Box 100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101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3" name="Group 102"/>
            <p:cNvGrpSpPr>
              <a:grpSpLocks/>
            </p:cNvGrpSpPr>
            <p:nvPr/>
          </p:nvGrpSpPr>
          <p:grpSpPr bwMode="auto">
            <a:xfrm>
              <a:off x="5060" y="8120"/>
              <a:ext cx="1160" cy="500"/>
              <a:chOff x="2720" y="1940"/>
              <a:chExt cx="1160" cy="500"/>
            </a:xfrm>
          </p:grpSpPr>
          <p:sp>
            <p:nvSpPr>
              <p:cNvPr id="93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104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4" name="Group 105"/>
            <p:cNvGrpSpPr>
              <a:grpSpLocks/>
            </p:cNvGrpSpPr>
            <p:nvPr/>
          </p:nvGrpSpPr>
          <p:grpSpPr bwMode="auto">
            <a:xfrm>
              <a:off x="4960" y="6600"/>
              <a:ext cx="1160" cy="500"/>
              <a:chOff x="2720" y="1940"/>
              <a:chExt cx="1160" cy="500"/>
            </a:xfrm>
          </p:grpSpPr>
          <p:sp>
            <p:nvSpPr>
              <p:cNvPr id="91" name="Text Box 106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107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5" name="Group 108"/>
            <p:cNvGrpSpPr>
              <a:grpSpLocks/>
            </p:cNvGrpSpPr>
            <p:nvPr/>
          </p:nvGrpSpPr>
          <p:grpSpPr bwMode="auto">
            <a:xfrm>
              <a:off x="7120" y="6620"/>
              <a:ext cx="1160" cy="500"/>
              <a:chOff x="2720" y="1940"/>
              <a:chExt cx="1160" cy="500"/>
            </a:xfrm>
          </p:grpSpPr>
          <p:sp>
            <p:nvSpPr>
              <p:cNvPr id="89" name="Text Box 109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110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6" name="Group 111"/>
            <p:cNvGrpSpPr>
              <a:grpSpLocks/>
            </p:cNvGrpSpPr>
            <p:nvPr/>
          </p:nvGrpSpPr>
          <p:grpSpPr bwMode="auto">
            <a:xfrm>
              <a:off x="8740" y="8060"/>
              <a:ext cx="1160" cy="500"/>
              <a:chOff x="2720" y="1940"/>
              <a:chExt cx="1160" cy="500"/>
            </a:xfrm>
          </p:grpSpPr>
          <p:sp>
            <p:nvSpPr>
              <p:cNvPr id="87" name="Text Box 112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 Box 113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213" name="Tablo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47186"/>
              </p:ext>
            </p:extLst>
          </p:nvPr>
        </p:nvGraphicFramePr>
        <p:xfrm>
          <a:off x="713123" y="5779810"/>
          <a:ext cx="7831026" cy="308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10"/>
                <a:gridCol w="834233"/>
                <a:gridCol w="1237054"/>
                <a:gridCol w="1163049"/>
                <a:gridCol w="958695"/>
                <a:gridCol w="958695"/>
                <a:gridCol w="958695"/>
                <a:gridCol w="9586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Akt.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NS 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HS(Ay)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NM 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225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B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480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C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965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1060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D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685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E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415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F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745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775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835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G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</a:tbl>
          </a:graphicData>
        </a:graphic>
      </p:graphicFrame>
      <p:sp>
        <p:nvSpPr>
          <p:cNvPr id="214" name="Dikdörtgen 213"/>
          <p:cNvSpPr/>
          <p:nvPr/>
        </p:nvSpPr>
        <p:spPr>
          <a:xfrm>
            <a:off x="3662895" y="7896796"/>
            <a:ext cx="1956582" cy="317849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Dikdörtgen 214"/>
          <p:cNvSpPr/>
          <p:nvPr/>
        </p:nvSpPr>
        <p:spPr>
          <a:xfrm>
            <a:off x="9632725" y="1751029"/>
            <a:ext cx="64008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u="sng"/>
              <a:t>2.HIZLANDIRMA</a:t>
            </a:r>
            <a:endParaRPr lang="tr-TR" sz="2400"/>
          </a:p>
          <a:p>
            <a:endParaRPr lang="tr-TR" sz="2400" smtClean="0"/>
          </a:p>
          <a:p>
            <a:r>
              <a:rPr lang="tr-TR" sz="2400" smtClean="0"/>
              <a:t>F </a:t>
            </a:r>
            <a:r>
              <a:rPr lang="tr-TR" sz="2400"/>
              <a:t>- 1 GÜN,    </a:t>
            </a:r>
            <a:r>
              <a:rPr lang="en-GB" sz="2400"/>
              <a:t>T</a:t>
            </a:r>
            <a:r>
              <a:rPr lang="en-GB" sz="2400" baseline="-25000"/>
              <a:t>2</a:t>
            </a:r>
            <a:r>
              <a:rPr lang="en-GB" sz="2400"/>
              <a:t> = 16 </a:t>
            </a:r>
            <a:endParaRPr lang="tr-TR" sz="2400"/>
          </a:p>
          <a:p>
            <a:endParaRPr lang="tr-TR" sz="2400" smtClean="0"/>
          </a:p>
          <a:p>
            <a:r>
              <a:rPr lang="tr-TR" sz="2400" smtClean="0"/>
              <a:t>C</a:t>
            </a:r>
            <a:r>
              <a:rPr lang="tr-TR" sz="2400" baseline="-25000" smtClean="0"/>
              <a:t>2</a:t>
            </a:r>
            <a:r>
              <a:rPr lang="tr-TR" sz="2400" smtClean="0"/>
              <a:t> </a:t>
            </a:r>
            <a:r>
              <a:rPr lang="tr-TR" sz="2400"/>
              <a:t>= 3820 </a:t>
            </a:r>
            <a:r>
              <a:rPr lang="tr-TR" sz="2400" b="1"/>
              <a:t>+ </a:t>
            </a:r>
            <a:r>
              <a:rPr lang="tr-TR" sz="2400" b="1">
                <a:solidFill>
                  <a:srgbClr val="FF0000"/>
                </a:solidFill>
              </a:rPr>
              <a:t>20</a:t>
            </a:r>
            <a:r>
              <a:rPr lang="tr-TR" sz="2400"/>
              <a:t> = </a:t>
            </a:r>
            <a:r>
              <a:rPr lang="tr-TR" sz="2400" smtClean="0"/>
              <a:t>3840 TL</a:t>
            </a:r>
            <a:endParaRPr lang="tr-TR"/>
          </a:p>
        </p:txBody>
      </p:sp>
      <p:cxnSp>
        <p:nvCxnSpPr>
          <p:cNvPr id="216" name="Düz Ok Bağlayıcısı 215"/>
          <p:cNvCxnSpPr/>
          <p:nvPr/>
        </p:nvCxnSpPr>
        <p:spPr>
          <a:xfrm>
            <a:off x="11400253" y="3576019"/>
            <a:ext cx="0" cy="2600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Dikdörtgen 216"/>
          <p:cNvSpPr/>
          <p:nvPr/>
        </p:nvSpPr>
        <p:spPr>
          <a:xfrm>
            <a:off x="10565158" y="3686429"/>
            <a:ext cx="6400800" cy="5810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mtClean="0"/>
              <a:t>720-700= 20 TL</a:t>
            </a:r>
            <a:endParaRPr lang="tr-TR"/>
          </a:p>
        </p:txBody>
      </p:sp>
      <p:sp>
        <p:nvSpPr>
          <p:cNvPr id="218" name="Dikdörtgen 217"/>
          <p:cNvSpPr/>
          <p:nvPr/>
        </p:nvSpPr>
        <p:spPr>
          <a:xfrm>
            <a:off x="9692321" y="4936286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/>
              <a:t>KY :</a:t>
            </a:r>
            <a:r>
              <a:rPr lang="tr-TR" sz="2400"/>
              <a:t> C</a:t>
            </a:r>
            <a:r>
              <a:rPr lang="tr-TR" sz="2400" baseline="30000"/>
              <a:t>45</a:t>
            </a:r>
            <a:r>
              <a:rPr lang="tr-TR" sz="2400"/>
              <a:t> – F</a:t>
            </a:r>
            <a:r>
              <a:rPr lang="tr-TR" sz="2400" baseline="30000"/>
              <a:t>20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7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568703" y="401677"/>
            <a:ext cx="835299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HIZLANDIRMA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Akt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– 7 (F) / 9 ay         8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ay / Maliyet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TL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Akt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 (E)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ay        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ay / Maliyet = </a:t>
            </a:r>
            <a:r>
              <a:rPr lang="tr-TR" sz="24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tr-TR" sz="24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Düz Ok Bağlayıcısı 76"/>
          <p:cNvCxnSpPr>
            <a:cxnSpLocks noChangeShapeType="1"/>
          </p:cNvCxnSpPr>
          <p:nvPr/>
        </p:nvCxnSpPr>
        <p:spPr bwMode="auto">
          <a:xfrm>
            <a:off x="5415558" y="622092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Düz Ok Bağlayıcısı 77"/>
          <p:cNvCxnSpPr>
            <a:cxnSpLocks noChangeShapeType="1"/>
          </p:cNvCxnSpPr>
          <p:nvPr/>
        </p:nvCxnSpPr>
        <p:spPr bwMode="auto">
          <a:xfrm>
            <a:off x="5415558" y="990220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4" name="Grup 83"/>
          <p:cNvGrpSpPr>
            <a:grpSpLocks/>
          </p:cNvGrpSpPr>
          <p:nvPr/>
        </p:nvGrpSpPr>
        <p:grpSpPr bwMode="auto">
          <a:xfrm>
            <a:off x="772102" y="1654191"/>
            <a:ext cx="8224311" cy="4668390"/>
            <a:chOff x="1620" y="6600"/>
            <a:chExt cx="8280" cy="4700"/>
          </a:xfrm>
        </p:grpSpPr>
        <p:grpSp>
          <p:nvGrpSpPr>
            <p:cNvPr id="85" name="Group 48"/>
            <p:cNvGrpSpPr>
              <a:grpSpLocks/>
            </p:cNvGrpSpPr>
            <p:nvPr/>
          </p:nvGrpSpPr>
          <p:grpSpPr bwMode="auto">
            <a:xfrm>
              <a:off x="2080" y="7060"/>
              <a:ext cx="7680" cy="4240"/>
              <a:chOff x="2020" y="2780"/>
              <a:chExt cx="7680" cy="4240"/>
            </a:xfrm>
          </p:grpSpPr>
          <p:grpSp>
            <p:nvGrpSpPr>
              <p:cNvPr id="175" name="Group 49"/>
              <p:cNvGrpSpPr>
                <a:grpSpLocks/>
              </p:cNvGrpSpPr>
              <p:nvPr/>
            </p:nvGrpSpPr>
            <p:grpSpPr bwMode="auto">
              <a:xfrm>
                <a:off x="2020" y="4400"/>
                <a:ext cx="820" cy="800"/>
                <a:chOff x="1800" y="3820"/>
                <a:chExt cx="820" cy="800"/>
              </a:xfrm>
            </p:grpSpPr>
            <p:sp>
              <p:nvSpPr>
                <p:cNvPr id="217" name="Oval 216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76" name="Line 52"/>
              <p:cNvCxnSpPr>
                <a:cxnSpLocks noChangeShapeType="1"/>
              </p:cNvCxnSpPr>
              <p:nvPr/>
            </p:nvCxnSpPr>
            <p:spPr bwMode="auto">
              <a:xfrm flipV="1">
                <a:off x="2620" y="3160"/>
                <a:ext cx="820" cy="1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77" name="Group 53"/>
              <p:cNvGrpSpPr>
                <a:grpSpLocks/>
              </p:cNvGrpSpPr>
              <p:nvPr/>
            </p:nvGrpSpPr>
            <p:grpSpPr bwMode="auto">
              <a:xfrm>
                <a:off x="4500" y="4400"/>
                <a:ext cx="820" cy="800"/>
                <a:chOff x="1800" y="3820"/>
                <a:chExt cx="820" cy="800"/>
              </a:xfrm>
            </p:grpSpPr>
            <p:sp>
              <p:nvSpPr>
                <p:cNvPr id="215" name="Oval 214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8" name="Group 56"/>
              <p:cNvGrpSpPr>
                <a:grpSpLocks/>
              </p:cNvGrpSpPr>
              <p:nvPr/>
            </p:nvGrpSpPr>
            <p:grpSpPr bwMode="auto">
              <a:xfrm>
                <a:off x="4500" y="5940"/>
                <a:ext cx="820" cy="800"/>
                <a:chOff x="1800" y="3820"/>
                <a:chExt cx="820" cy="800"/>
              </a:xfrm>
            </p:grpSpPr>
            <p:sp>
              <p:nvSpPr>
                <p:cNvPr id="213" name="Oval 212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9" name="Group 59"/>
              <p:cNvGrpSpPr>
                <a:grpSpLocks/>
              </p:cNvGrpSpPr>
              <p:nvPr/>
            </p:nvGrpSpPr>
            <p:grpSpPr bwMode="auto">
              <a:xfrm>
                <a:off x="4500" y="2900"/>
                <a:ext cx="820" cy="800"/>
                <a:chOff x="1800" y="3820"/>
                <a:chExt cx="820" cy="800"/>
              </a:xfrm>
            </p:grpSpPr>
            <p:sp>
              <p:nvSpPr>
                <p:cNvPr id="211" name="Oval 210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0" name="Line 62"/>
              <p:cNvCxnSpPr>
                <a:cxnSpLocks noChangeShapeType="1"/>
              </p:cNvCxnSpPr>
              <p:nvPr/>
            </p:nvCxnSpPr>
            <p:spPr bwMode="auto">
              <a:xfrm>
                <a:off x="3420" y="3180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1" name="Line 63"/>
              <p:cNvCxnSpPr>
                <a:cxnSpLocks noChangeShapeType="1"/>
              </p:cNvCxnSpPr>
              <p:nvPr/>
            </p:nvCxnSpPr>
            <p:spPr bwMode="auto">
              <a:xfrm>
                <a:off x="2740" y="4700"/>
                <a:ext cx="1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2" name="Line 64"/>
              <p:cNvCxnSpPr>
                <a:cxnSpLocks noChangeShapeType="1"/>
              </p:cNvCxnSpPr>
              <p:nvPr/>
            </p:nvCxnSpPr>
            <p:spPr bwMode="auto">
              <a:xfrm>
                <a:off x="2620" y="4960"/>
                <a:ext cx="82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3" name="Line 65"/>
              <p:cNvCxnSpPr>
                <a:cxnSpLocks noChangeShapeType="1"/>
              </p:cNvCxnSpPr>
              <p:nvPr/>
            </p:nvCxnSpPr>
            <p:spPr bwMode="auto">
              <a:xfrm flipV="1">
                <a:off x="3440" y="6240"/>
                <a:ext cx="12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" name="Line 66"/>
              <p:cNvCxnSpPr>
                <a:cxnSpLocks noChangeShapeType="1"/>
              </p:cNvCxnSpPr>
              <p:nvPr/>
            </p:nvCxnSpPr>
            <p:spPr bwMode="auto">
              <a:xfrm>
                <a:off x="5220" y="3180"/>
                <a:ext cx="1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5" name="Group 67"/>
              <p:cNvGrpSpPr>
                <a:grpSpLocks/>
              </p:cNvGrpSpPr>
              <p:nvPr/>
            </p:nvGrpSpPr>
            <p:grpSpPr bwMode="auto">
              <a:xfrm>
                <a:off x="6700" y="2880"/>
                <a:ext cx="820" cy="800"/>
                <a:chOff x="1800" y="3820"/>
                <a:chExt cx="820" cy="800"/>
              </a:xfrm>
            </p:grpSpPr>
            <p:sp>
              <p:nvSpPr>
                <p:cNvPr id="209" name="Oval 208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6" name="Line 70"/>
              <p:cNvCxnSpPr>
                <a:cxnSpLocks noChangeShapeType="1"/>
              </p:cNvCxnSpPr>
              <p:nvPr/>
            </p:nvCxnSpPr>
            <p:spPr bwMode="auto">
              <a:xfrm>
                <a:off x="5240" y="4700"/>
                <a:ext cx="16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7" name="Group 71"/>
              <p:cNvGrpSpPr>
                <a:grpSpLocks/>
              </p:cNvGrpSpPr>
              <p:nvPr/>
            </p:nvGrpSpPr>
            <p:grpSpPr bwMode="auto">
              <a:xfrm>
                <a:off x="6720" y="4400"/>
                <a:ext cx="820" cy="800"/>
                <a:chOff x="1800" y="3820"/>
                <a:chExt cx="820" cy="800"/>
              </a:xfrm>
            </p:grpSpPr>
            <p:sp>
              <p:nvSpPr>
                <p:cNvPr id="207" name="Oval 206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8" name="Line 74"/>
              <p:cNvCxnSpPr>
                <a:cxnSpLocks noChangeShapeType="1"/>
              </p:cNvCxnSpPr>
              <p:nvPr/>
            </p:nvCxnSpPr>
            <p:spPr bwMode="auto">
              <a:xfrm>
                <a:off x="7440" y="4700"/>
                <a:ext cx="156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9" name="Group 75"/>
              <p:cNvGrpSpPr>
                <a:grpSpLocks/>
              </p:cNvGrpSpPr>
              <p:nvPr/>
            </p:nvGrpSpPr>
            <p:grpSpPr bwMode="auto">
              <a:xfrm>
                <a:off x="8880" y="4380"/>
                <a:ext cx="820" cy="800"/>
                <a:chOff x="1800" y="3820"/>
                <a:chExt cx="820" cy="800"/>
              </a:xfrm>
            </p:grpSpPr>
            <p:sp>
              <p:nvSpPr>
                <p:cNvPr id="205" name="Oval 204"/>
                <p:cNvSpPr>
                  <a:spLocks noChangeArrowheads="1"/>
                </p:cNvSpPr>
                <p:nvPr/>
              </p:nvSpPr>
              <p:spPr bwMode="auto">
                <a:xfrm>
                  <a:off x="1920" y="3820"/>
                  <a:ext cx="600" cy="5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6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800" y="3840"/>
                  <a:ext cx="820" cy="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tr-T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90" name="Line 78"/>
              <p:cNvCxnSpPr>
                <a:cxnSpLocks noChangeShapeType="1"/>
              </p:cNvCxnSpPr>
              <p:nvPr/>
            </p:nvCxnSpPr>
            <p:spPr bwMode="auto">
              <a:xfrm>
                <a:off x="5220" y="6240"/>
                <a:ext cx="322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1" name="Line 79"/>
              <p:cNvCxnSpPr>
                <a:cxnSpLocks noChangeShapeType="1"/>
              </p:cNvCxnSpPr>
              <p:nvPr/>
            </p:nvCxnSpPr>
            <p:spPr bwMode="auto">
              <a:xfrm flipV="1">
                <a:off x="8440" y="4940"/>
                <a:ext cx="760" cy="13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2" name="Line 80"/>
              <p:cNvCxnSpPr>
                <a:cxnSpLocks noChangeShapeType="1"/>
              </p:cNvCxnSpPr>
              <p:nvPr/>
            </p:nvCxnSpPr>
            <p:spPr bwMode="auto">
              <a:xfrm>
                <a:off x="7440" y="3180"/>
                <a:ext cx="1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3" name="Line 81"/>
              <p:cNvCxnSpPr>
                <a:cxnSpLocks noChangeShapeType="1"/>
              </p:cNvCxnSpPr>
              <p:nvPr/>
            </p:nvCxnSpPr>
            <p:spPr bwMode="auto">
              <a:xfrm>
                <a:off x="8740" y="3200"/>
                <a:ext cx="500" cy="1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" name="Line 82"/>
              <p:cNvCxnSpPr>
                <a:cxnSpLocks noChangeShapeType="1"/>
              </p:cNvCxnSpPr>
              <p:nvPr/>
            </p:nvCxnSpPr>
            <p:spPr bwMode="auto">
              <a:xfrm flipV="1">
                <a:off x="4920" y="4980"/>
                <a:ext cx="0" cy="9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5" name="Line 83"/>
              <p:cNvCxnSpPr>
                <a:cxnSpLocks noChangeShapeType="1"/>
              </p:cNvCxnSpPr>
              <p:nvPr/>
            </p:nvCxnSpPr>
            <p:spPr bwMode="auto">
              <a:xfrm flipV="1">
                <a:off x="492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6" name="Line 84"/>
              <p:cNvCxnSpPr>
                <a:cxnSpLocks noChangeShapeType="1"/>
              </p:cNvCxnSpPr>
              <p:nvPr/>
            </p:nvCxnSpPr>
            <p:spPr bwMode="auto">
              <a:xfrm>
                <a:off x="7140" y="3460"/>
                <a:ext cx="0" cy="9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7" name="Text Box 85"/>
              <p:cNvSpPr txBox="1">
                <a:spLocks noChangeArrowheads="1"/>
              </p:cNvSpPr>
              <p:nvPr/>
            </p:nvSpPr>
            <p:spPr bwMode="auto">
              <a:xfrm>
                <a:off x="342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Text Box 86"/>
              <p:cNvSpPr txBox="1">
                <a:spLocks noChangeArrowheads="1"/>
              </p:cNvSpPr>
              <p:nvPr/>
            </p:nvSpPr>
            <p:spPr bwMode="auto">
              <a:xfrm>
                <a:off x="3590" y="586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6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Text Box 87"/>
              <p:cNvSpPr txBox="1">
                <a:spLocks noChangeArrowheads="1"/>
              </p:cNvSpPr>
              <p:nvPr/>
            </p:nvSpPr>
            <p:spPr bwMode="auto">
              <a:xfrm>
                <a:off x="342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Text Box 88"/>
              <p:cNvSpPr txBox="1">
                <a:spLocks noChangeArrowheads="1"/>
              </p:cNvSpPr>
              <p:nvPr/>
            </p:nvSpPr>
            <p:spPr bwMode="auto">
              <a:xfrm>
                <a:off x="558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Text Box 89"/>
              <p:cNvSpPr txBox="1">
                <a:spLocks noChangeArrowheads="1"/>
              </p:cNvSpPr>
              <p:nvPr/>
            </p:nvSpPr>
            <p:spPr bwMode="auto">
              <a:xfrm>
                <a:off x="7700" y="278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3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Text Box 90"/>
              <p:cNvSpPr txBox="1">
                <a:spLocks noChangeArrowheads="1"/>
              </p:cNvSpPr>
              <p:nvPr/>
            </p:nvSpPr>
            <p:spPr bwMode="auto">
              <a:xfrm>
                <a:off x="77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3" name="Text Box 91"/>
              <p:cNvSpPr txBox="1">
                <a:spLocks noChangeArrowheads="1"/>
              </p:cNvSpPr>
              <p:nvPr/>
            </p:nvSpPr>
            <p:spPr bwMode="auto">
              <a:xfrm>
                <a:off x="5560" y="430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4*</a:t>
                </a:r>
                <a:endParaRPr lang="tr-TR" sz="1800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Text Box 92"/>
              <p:cNvSpPr txBox="1">
                <a:spLocks noChangeArrowheads="1"/>
              </p:cNvSpPr>
              <p:nvPr/>
            </p:nvSpPr>
            <p:spPr bwMode="auto">
              <a:xfrm>
                <a:off x="6580" y="5840"/>
                <a:ext cx="880" cy="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800" b="1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8*</a:t>
                </a:r>
                <a:endParaRPr lang="tr-TR" sz="1800" b="1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6" name="Group 93"/>
            <p:cNvGrpSpPr>
              <a:grpSpLocks/>
            </p:cNvGrpSpPr>
            <p:nvPr/>
          </p:nvGrpSpPr>
          <p:grpSpPr bwMode="auto">
            <a:xfrm>
              <a:off x="1620" y="8060"/>
              <a:ext cx="1160" cy="500"/>
              <a:chOff x="2720" y="1940"/>
              <a:chExt cx="1160" cy="500"/>
            </a:xfrm>
          </p:grpSpPr>
          <p:sp>
            <p:nvSpPr>
              <p:cNvPr id="105" name="Text Box 94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Text Box 95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7" name="Group 96"/>
            <p:cNvGrpSpPr>
              <a:grpSpLocks/>
            </p:cNvGrpSpPr>
            <p:nvPr/>
          </p:nvGrpSpPr>
          <p:grpSpPr bwMode="auto">
            <a:xfrm>
              <a:off x="5220" y="9800"/>
              <a:ext cx="1160" cy="500"/>
              <a:chOff x="2720" y="1940"/>
              <a:chExt cx="1160" cy="500"/>
            </a:xfrm>
          </p:grpSpPr>
          <p:sp>
            <p:nvSpPr>
              <p:cNvPr id="103" name="Text Box 97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Text Box 98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8" name="Group 99"/>
            <p:cNvGrpSpPr>
              <a:grpSpLocks/>
            </p:cNvGrpSpPr>
            <p:nvPr/>
          </p:nvGrpSpPr>
          <p:grpSpPr bwMode="auto">
            <a:xfrm>
              <a:off x="7340" y="9360"/>
              <a:ext cx="1160" cy="500"/>
              <a:chOff x="2720" y="1940"/>
              <a:chExt cx="1160" cy="500"/>
            </a:xfrm>
          </p:grpSpPr>
          <p:sp>
            <p:nvSpPr>
              <p:cNvPr id="101" name="Text Box 100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 Box 101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9" name="Group 102"/>
            <p:cNvGrpSpPr>
              <a:grpSpLocks/>
            </p:cNvGrpSpPr>
            <p:nvPr/>
          </p:nvGrpSpPr>
          <p:grpSpPr bwMode="auto">
            <a:xfrm>
              <a:off x="5060" y="8120"/>
              <a:ext cx="1160" cy="500"/>
              <a:chOff x="2720" y="1940"/>
              <a:chExt cx="1160" cy="500"/>
            </a:xfrm>
          </p:grpSpPr>
          <p:sp>
            <p:nvSpPr>
              <p:cNvPr id="99" name="Text Box 103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" name="Group 105"/>
            <p:cNvGrpSpPr>
              <a:grpSpLocks/>
            </p:cNvGrpSpPr>
            <p:nvPr/>
          </p:nvGrpSpPr>
          <p:grpSpPr bwMode="auto">
            <a:xfrm>
              <a:off x="4960" y="6600"/>
              <a:ext cx="1160" cy="500"/>
              <a:chOff x="2720" y="1940"/>
              <a:chExt cx="1160" cy="500"/>
            </a:xfrm>
          </p:grpSpPr>
          <p:sp>
            <p:nvSpPr>
              <p:cNvPr id="97" name="Text Box 106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 Box 107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1" name="Group 108"/>
            <p:cNvGrpSpPr>
              <a:grpSpLocks/>
            </p:cNvGrpSpPr>
            <p:nvPr/>
          </p:nvGrpSpPr>
          <p:grpSpPr bwMode="auto">
            <a:xfrm>
              <a:off x="7120" y="6620"/>
              <a:ext cx="1160" cy="500"/>
              <a:chOff x="2720" y="1940"/>
              <a:chExt cx="1160" cy="500"/>
            </a:xfrm>
          </p:grpSpPr>
          <p:sp>
            <p:nvSpPr>
              <p:cNvPr id="95" name="Text Box 109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 Box 110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2" name="Group 111"/>
            <p:cNvGrpSpPr>
              <a:grpSpLocks/>
            </p:cNvGrpSpPr>
            <p:nvPr/>
          </p:nvGrpSpPr>
          <p:grpSpPr bwMode="auto">
            <a:xfrm>
              <a:off x="8740" y="8060"/>
              <a:ext cx="1160" cy="500"/>
              <a:chOff x="2720" y="1940"/>
              <a:chExt cx="1160" cy="500"/>
            </a:xfrm>
          </p:grpSpPr>
          <p:sp>
            <p:nvSpPr>
              <p:cNvPr id="93" name="Text Box 112"/>
              <p:cNvSpPr txBox="1">
                <a:spLocks noChangeArrowheads="1"/>
              </p:cNvSpPr>
              <p:nvPr/>
            </p:nvSpPr>
            <p:spPr bwMode="auto">
              <a:xfrm>
                <a:off x="272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 Box 113"/>
              <p:cNvSpPr txBox="1">
                <a:spLocks noChangeArrowheads="1"/>
              </p:cNvSpPr>
              <p:nvPr/>
            </p:nvSpPr>
            <p:spPr bwMode="auto">
              <a:xfrm>
                <a:off x="3300" y="1940"/>
                <a:ext cx="580" cy="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90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tr-T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219" name="Tablo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22078"/>
              </p:ext>
            </p:extLst>
          </p:nvPr>
        </p:nvGraphicFramePr>
        <p:xfrm>
          <a:off x="792651" y="6004732"/>
          <a:ext cx="7831026" cy="308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10"/>
                <a:gridCol w="834233"/>
                <a:gridCol w="1237054"/>
                <a:gridCol w="1163049"/>
                <a:gridCol w="958695"/>
                <a:gridCol w="958695"/>
                <a:gridCol w="958695"/>
                <a:gridCol w="9586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Akt.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NS 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HS(Ay)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NM 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4.HM(TL)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A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225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B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480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C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965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1060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D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685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E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3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415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440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F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6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745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775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835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G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550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  <a:tr h="333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H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4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2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100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120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150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effectLst/>
                        </a:rPr>
                        <a:t>-</a:t>
                      </a:r>
                      <a:endParaRPr lang="tr-T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24" marR="90824" marT="0" marB="0" anchor="ctr"/>
                </a:tc>
              </a:tr>
            </a:tbl>
          </a:graphicData>
        </a:graphic>
      </p:graphicFrame>
      <p:sp>
        <p:nvSpPr>
          <p:cNvPr id="220" name="Dikdörtgen 219"/>
          <p:cNvSpPr/>
          <p:nvPr/>
        </p:nvSpPr>
        <p:spPr>
          <a:xfrm>
            <a:off x="3742422" y="8121719"/>
            <a:ext cx="2865513" cy="29798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Dikdörtgen 220"/>
          <p:cNvSpPr/>
          <p:nvPr/>
        </p:nvSpPr>
        <p:spPr>
          <a:xfrm>
            <a:off x="3742422" y="7733610"/>
            <a:ext cx="1971568" cy="30864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Dikdörtgen 221"/>
          <p:cNvSpPr/>
          <p:nvPr/>
        </p:nvSpPr>
        <p:spPr>
          <a:xfrm>
            <a:off x="9517660" y="1519045"/>
            <a:ext cx="64008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u="sng"/>
              <a:t>3.HIZLANDIRMA</a:t>
            </a:r>
            <a:endParaRPr lang="tr-TR" sz="2400"/>
          </a:p>
          <a:p>
            <a:endParaRPr lang="tr-TR" sz="2400" smtClean="0"/>
          </a:p>
          <a:p>
            <a:r>
              <a:rPr lang="tr-TR" sz="2400" smtClean="0"/>
              <a:t>E&amp;F </a:t>
            </a:r>
            <a:r>
              <a:rPr lang="tr-TR" sz="2400"/>
              <a:t>1 GÜN,      </a:t>
            </a:r>
            <a:r>
              <a:rPr lang="en-GB" sz="2400"/>
              <a:t>T</a:t>
            </a:r>
            <a:r>
              <a:rPr lang="en-GB" sz="2400" baseline="-25000"/>
              <a:t>3</a:t>
            </a:r>
            <a:r>
              <a:rPr lang="en-GB" sz="2400"/>
              <a:t> = 15 </a:t>
            </a:r>
            <a:endParaRPr lang="tr-TR" sz="2400"/>
          </a:p>
          <a:p>
            <a:endParaRPr lang="tr-TR" sz="2400" smtClean="0"/>
          </a:p>
          <a:p>
            <a:r>
              <a:rPr lang="tr-TR" sz="2400" smtClean="0"/>
              <a:t>C</a:t>
            </a:r>
            <a:r>
              <a:rPr lang="tr-TR" sz="2400" baseline="-25000" smtClean="0"/>
              <a:t>3</a:t>
            </a:r>
            <a:r>
              <a:rPr lang="tr-TR" sz="2400" smtClean="0"/>
              <a:t> </a:t>
            </a:r>
            <a:r>
              <a:rPr lang="tr-TR" sz="2400"/>
              <a:t>= 3840 </a:t>
            </a:r>
            <a:r>
              <a:rPr lang="tr-TR" sz="2400" b="1">
                <a:solidFill>
                  <a:srgbClr val="FF0000"/>
                </a:solidFill>
              </a:rPr>
              <a:t>+ 25 + 15</a:t>
            </a:r>
            <a:r>
              <a:rPr lang="tr-TR" sz="2400">
                <a:solidFill>
                  <a:srgbClr val="FF0000"/>
                </a:solidFill>
              </a:rPr>
              <a:t> </a:t>
            </a:r>
            <a:r>
              <a:rPr lang="tr-TR" sz="2400"/>
              <a:t>=3880</a:t>
            </a:r>
            <a:endParaRPr lang="tr-TR"/>
          </a:p>
        </p:txBody>
      </p:sp>
      <p:sp>
        <p:nvSpPr>
          <p:cNvPr id="223" name="Dikdörtgen 222"/>
          <p:cNvSpPr/>
          <p:nvPr/>
        </p:nvSpPr>
        <p:spPr>
          <a:xfrm>
            <a:off x="9517660" y="4654814"/>
            <a:ext cx="6400800" cy="1143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KY : 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F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  </a:t>
            </a:r>
            <a:endParaRPr lang="tr-T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C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E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tr-TR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H</a:t>
            </a:r>
            <a:r>
              <a:rPr lang="tr-TR" sz="2400" baseline="30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tr-TR"/>
          </a:p>
        </p:txBody>
      </p:sp>
      <p:cxnSp>
        <p:nvCxnSpPr>
          <p:cNvPr id="224" name="Düz Ok Bağlayıcısı 223"/>
          <p:cNvCxnSpPr/>
          <p:nvPr/>
        </p:nvCxnSpPr>
        <p:spPr>
          <a:xfrm>
            <a:off x="11266540" y="3345186"/>
            <a:ext cx="0" cy="2600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Düz Ok Bağlayıcısı 224"/>
          <p:cNvCxnSpPr/>
          <p:nvPr/>
        </p:nvCxnSpPr>
        <p:spPr>
          <a:xfrm>
            <a:off x="11825340" y="3337932"/>
            <a:ext cx="0" cy="2600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Dikdörtgen 225"/>
          <p:cNvSpPr/>
          <p:nvPr/>
        </p:nvSpPr>
        <p:spPr>
          <a:xfrm>
            <a:off x="10695297" y="3642743"/>
            <a:ext cx="6400800" cy="87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000"/>
              </a:spcAft>
            </a:pPr>
            <a:r>
              <a:rPr lang="tr-TR" smtClean="0"/>
              <a:t>745-720= 25 TL</a:t>
            </a:r>
          </a:p>
          <a:p>
            <a:pPr algn="just">
              <a:spcAft>
                <a:spcPts val="1000"/>
              </a:spcAft>
            </a:pPr>
            <a:r>
              <a:rPr lang="tr-TR" smtClean="0"/>
              <a:t>415-400= 15 TL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6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75359"/>
            <a:ext cx="12801600" cy="7618349"/>
          </a:xfrm>
        </p:spPr>
        <p:txBody>
          <a:bodyPr>
            <a:normAutofit/>
          </a:bodyPr>
          <a:lstStyle/>
          <a:p>
            <a:r>
              <a:rPr lang="tr-TR" sz="2600" b="1" u="sng" dirty="0" smtClean="0"/>
              <a:t>Hızlandırma maliyetleri:</a:t>
            </a:r>
            <a:endParaRPr lang="tr-TR" sz="2600" dirty="0"/>
          </a:p>
          <a:p>
            <a:pPr marL="514350" indent="-514350">
              <a:buAutoNum type="arabicPeriod"/>
            </a:pPr>
            <a:r>
              <a:rPr lang="tr-TR" sz="2600" dirty="0" smtClean="0"/>
              <a:t>Hızlandırmanın maliyeti</a:t>
            </a:r>
            <a:r>
              <a:rPr lang="tr-TR" sz="2600" smtClean="0"/>
              <a:t>: </a:t>
            </a:r>
            <a:r>
              <a:rPr lang="tr-TR" sz="26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920 – 900 =20  </a:t>
            </a: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TL </a:t>
            </a:r>
            <a:endParaRPr lang="tr-TR" sz="26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sz="2600" dirty="0"/>
              <a:t>H</a:t>
            </a:r>
            <a:r>
              <a:rPr lang="tr-TR" sz="2600" dirty="0" smtClean="0"/>
              <a:t>ızlandırmanın </a:t>
            </a:r>
            <a:r>
              <a:rPr lang="tr-TR" sz="2600" dirty="0"/>
              <a:t>maliyeti</a:t>
            </a:r>
            <a:r>
              <a:rPr lang="tr-TR" sz="2600"/>
              <a:t>: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720 –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700 =20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TL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sz="2600" dirty="0" smtClean="0"/>
              <a:t>Hızlandırmanın </a:t>
            </a:r>
            <a:r>
              <a:rPr lang="tr-TR" sz="2600" dirty="0"/>
              <a:t>maliyeti</a:t>
            </a:r>
            <a:r>
              <a:rPr lang="tr-TR" sz="2600"/>
              <a:t>: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(745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720)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(415 – 400)= 40 </a:t>
            </a:r>
            <a:r>
              <a:rPr lang="tr-TR" sz="2600" b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endParaRPr lang="tr-TR" sz="2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------------------------------------------------------ </a:t>
            </a:r>
            <a:endParaRPr lang="tr-TR" sz="2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/>
              <a:t>     Toplam hızlandırma maliyeti</a:t>
            </a:r>
            <a:r>
              <a:rPr lang="tr-TR" sz="2600" smtClean="0"/>
              <a:t>:   </a:t>
            </a:r>
            <a:r>
              <a:rPr lang="tr-TR" sz="2600" b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80 TL </a:t>
            </a:r>
            <a:endParaRPr lang="tr-TR" sz="2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b="1" u="sng" smtClean="0"/>
              <a:t>Projenin toplam maliyeti: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tr-TR" sz="2200" smtClean="0"/>
              <a:t>1.Hızlandırma </a:t>
            </a:r>
            <a:r>
              <a:rPr lang="tr-TR" sz="2200" dirty="0"/>
              <a:t>Sonucunda </a:t>
            </a:r>
            <a:r>
              <a:rPr lang="tr-TR" sz="2200" dirty="0" smtClean="0"/>
              <a:t>Toplam Proje Maliyeti</a:t>
            </a:r>
            <a:r>
              <a:rPr lang="tr-TR" sz="2200"/>
              <a:t>: </a:t>
            </a:r>
            <a:r>
              <a:rPr lang="tr-TR" sz="200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3800 +20= 3820 </a:t>
            </a:r>
            <a:r>
              <a:rPr lang="tr-TR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TL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tr-TR" sz="2200" dirty="0" smtClean="0"/>
              <a:t>2.Hızlandırma </a:t>
            </a:r>
            <a:r>
              <a:rPr lang="tr-TR" sz="2200" dirty="0"/>
              <a:t>Sonucunda Toplam </a:t>
            </a:r>
            <a:r>
              <a:rPr lang="tr-TR" sz="2200" dirty="0" smtClean="0"/>
              <a:t>Proje Maliyeti</a:t>
            </a:r>
            <a:r>
              <a:rPr lang="tr-TR" sz="2200"/>
              <a:t>: </a:t>
            </a:r>
            <a:r>
              <a:rPr lang="tr-TR" sz="200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3800 + 20 + 20 = 3840 </a:t>
            </a:r>
            <a:r>
              <a:rPr lang="tr-TR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TL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200" dirty="0" smtClean="0"/>
              <a:t>3.Hızlandırma </a:t>
            </a:r>
            <a:r>
              <a:rPr lang="tr-TR" sz="2200" dirty="0"/>
              <a:t>Sonucunda Toplam </a:t>
            </a:r>
            <a:r>
              <a:rPr lang="tr-TR" sz="2200" dirty="0" smtClean="0"/>
              <a:t>Proje Maliyeti</a:t>
            </a:r>
            <a:r>
              <a:rPr lang="tr-TR" sz="2200" smtClean="0"/>
              <a:t>: </a:t>
            </a:r>
            <a:r>
              <a:rPr lang="tr-TR" sz="200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3800 + 20 + 20 + 25 + 15= 3880 </a:t>
            </a:r>
            <a:r>
              <a:rPr lang="tr-TR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TL</a:t>
            </a:r>
          </a:p>
          <a:p>
            <a:pPr marL="228600" algn="just">
              <a:lnSpc>
                <a:spcPct val="150000"/>
              </a:lnSpc>
            </a:pPr>
            <a:endParaRPr lang="tr-TR" sz="34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endParaRPr lang="tr-TR" sz="3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1684" y="494718"/>
            <a:ext cx="6601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MALİYET İLE İLGİLİ DEĞERLENDİRMELER</a:t>
            </a: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872</TotalTime>
  <Words>1095</Words>
  <Application>Microsoft Office PowerPoint</Application>
  <PresentationFormat>A3 Kağıt (297x420 mm)</PresentationFormat>
  <Paragraphs>594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Candara</vt:lpstr>
      <vt:lpstr>Times New Roman</vt:lpstr>
      <vt:lpstr>Office Teması</vt:lpstr>
      <vt:lpstr>İNŞAAT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İNŞAAT YÖNETİMİ</dc:title>
  <dc:creator>gokhan demirdöğen</dc:creator>
  <cp:lastModifiedBy>Authors</cp:lastModifiedBy>
  <cp:revision>87</cp:revision>
  <cp:lastPrinted>2017-11-06T11:59:19Z</cp:lastPrinted>
  <dcterms:created xsi:type="dcterms:W3CDTF">2013-12-10T21:39:31Z</dcterms:created>
  <dcterms:modified xsi:type="dcterms:W3CDTF">2017-11-06T12:28:17Z</dcterms:modified>
</cp:coreProperties>
</file>