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90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4" r:id="rId37"/>
    <p:sldId id="331" r:id="rId38"/>
    <p:sldId id="295" r:id="rId39"/>
    <p:sldId id="296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rim\Desktop\yeni%20yt&#252;%20dersler\project%20m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'ex1'!$C$13:$C$30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'ex1'!$D$13:$D$30</c:f>
              <c:numCache>
                <c:formatCode>General</c:formatCode>
                <c:ptCount val="18"/>
                <c:pt idx="0">
                  <c:v>18280</c:v>
                </c:pt>
                <c:pt idx="1">
                  <c:v>18250</c:v>
                </c:pt>
                <c:pt idx="2">
                  <c:v>18220</c:v>
                </c:pt>
                <c:pt idx="3">
                  <c:v>18190</c:v>
                </c:pt>
                <c:pt idx="4">
                  <c:v>18160</c:v>
                </c:pt>
                <c:pt idx="5">
                  <c:v>18130</c:v>
                </c:pt>
                <c:pt idx="6">
                  <c:v>18100</c:v>
                </c:pt>
                <c:pt idx="7">
                  <c:v>18070</c:v>
                </c:pt>
                <c:pt idx="8">
                  <c:v>18040</c:v>
                </c:pt>
                <c:pt idx="9">
                  <c:v>18010</c:v>
                </c:pt>
                <c:pt idx="10">
                  <c:v>17980</c:v>
                </c:pt>
                <c:pt idx="11">
                  <c:v>18050</c:v>
                </c:pt>
                <c:pt idx="12">
                  <c:v>18120</c:v>
                </c:pt>
                <c:pt idx="13">
                  <c:v>18190</c:v>
                </c:pt>
                <c:pt idx="14">
                  <c:v>18260</c:v>
                </c:pt>
                <c:pt idx="15">
                  <c:v>18430</c:v>
                </c:pt>
                <c:pt idx="16">
                  <c:v>18600</c:v>
                </c:pt>
                <c:pt idx="17">
                  <c:v>19700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9EE-4CF6-8C8E-3A7FB4E35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831168"/>
        <c:axId val="267980800"/>
      </c:scatterChart>
      <c:valAx>
        <c:axId val="267831168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7980800"/>
        <c:crosses val="autoZero"/>
        <c:crossBetween val="midCat"/>
        <c:majorUnit val="1"/>
      </c:valAx>
      <c:valAx>
        <c:axId val="267980800"/>
        <c:scaling>
          <c:orientation val="minMax"/>
          <c:max val="20000"/>
          <c:min val="17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7831168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'ex1'!$C$51:$C$68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'ex1'!$D$51:$D$68</c:f>
              <c:numCache>
                <c:formatCode>General</c:formatCode>
                <c:ptCount val="18"/>
                <c:pt idx="0">
                  <c:v>8280</c:v>
                </c:pt>
                <c:pt idx="1">
                  <c:v>8050</c:v>
                </c:pt>
                <c:pt idx="2">
                  <c:v>7820</c:v>
                </c:pt>
                <c:pt idx="3">
                  <c:v>7590</c:v>
                </c:pt>
                <c:pt idx="4">
                  <c:v>7360</c:v>
                </c:pt>
                <c:pt idx="5">
                  <c:v>7130</c:v>
                </c:pt>
                <c:pt idx="6">
                  <c:v>6900</c:v>
                </c:pt>
                <c:pt idx="7">
                  <c:v>6670</c:v>
                </c:pt>
                <c:pt idx="8">
                  <c:v>6440</c:v>
                </c:pt>
                <c:pt idx="9">
                  <c:v>6210</c:v>
                </c:pt>
                <c:pt idx="10">
                  <c:v>5980</c:v>
                </c:pt>
                <c:pt idx="11">
                  <c:v>5750</c:v>
                </c:pt>
                <c:pt idx="12">
                  <c:v>5520</c:v>
                </c:pt>
                <c:pt idx="13">
                  <c:v>5290</c:v>
                </c:pt>
                <c:pt idx="14">
                  <c:v>5060</c:v>
                </c:pt>
                <c:pt idx="15">
                  <c:v>4830</c:v>
                </c:pt>
                <c:pt idx="16">
                  <c:v>4600</c:v>
                </c:pt>
                <c:pt idx="17">
                  <c:v>4600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A9A-47DE-A118-9CBFD7A11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438336"/>
        <c:axId val="268977664"/>
      </c:scatterChart>
      <c:valAx>
        <c:axId val="269438336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8977664"/>
        <c:crosses val="autoZero"/>
        <c:crossBetween val="midCat"/>
        <c:majorUnit val="1"/>
      </c:valAx>
      <c:valAx>
        <c:axId val="268977664"/>
        <c:scaling>
          <c:orientation val="minMax"/>
          <c:max val="8500"/>
          <c:min val="4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 dirty="0" err="1"/>
                  <a:t>Indirect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9438336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'ex1'!$C$32:$C$49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'ex1'!$D$32:$D$49</c:f>
              <c:numCache>
                <c:formatCode>General</c:formatCode>
                <c:ptCount val="18"/>
                <c:pt idx="0">
                  <c:v>10000</c:v>
                </c:pt>
                <c:pt idx="1">
                  <c:v>10200</c:v>
                </c:pt>
                <c:pt idx="2">
                  <c:v>10400</c:v>
                </c:pt>
                <c:pt idx="3">
                  <c:v>10600</c:v>
                </c:pt>
                <c:pt idx="4">
                  <c:v>10800</c:v>
                </c:pt>
                <c:pt idx="5">
                  <c:v>11000</c:v>
                </c:pt>
                <c:pt idx="6">
                  <c:v>11200</c:v>
                </c:pt>
                <c:pt idx="7">
                  <c:v>11400</c:v>
                </c:pt>
                <c:pt idx="8">
                  <c:v>11600</c:v>
                </c:pt>
                <c:pt idx="9">
                  <c:v>11800</c:v>
                </c:pt>
                <c:pt idx="10">
                  <c:v>12000</c:v>
                </c:pt>
                <c:pt idx="11">
                  <c:v>12300</c:v>
                </c:pt>
                <c:pt idx="12">
                  <c:v>12600</c:v>
                </c:pt>
                <c:pt idx="13">
                  <c:v>12900</c:v>
                </c:pt>
                <c:pt idx="14">
                  <c:v>13200</c:v>
                </c:pt>
                <c:pt idx="15">
                  <c:v>13600</c:v>
                </c:pt>
                <c:pt idx="16">
                  <c:v>14000</c:v>
                </c:pt>
                <c:pt idx="17">
                  <c:v>15100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6C7-4E0A-823D-E501EBC3A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825152"/>
        <c:axId val="269827072"/>
      </c:scatterChart>
      <c:valAx>
        <c:axId val="269825152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9827072"/>
        <c:crosses val="autoZero"/>
        <c:crossBetween val="midCat"/>
        <c:majorUnit val="1"/>
      </c:valAx>
      <c:valAx>
        <c:axId val="269827072"/>
        <c:scaling>
          <c:orientation val="minMax"/>
          <c:max val="16000"/>
          <c:min val="9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 dirty="0"/>
                  <a:t>Direct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9825152"/>
        <c:crosses val="autoZero"/>
        <c:crossBetween val="midCat"/>
        <c:majorUnit val="5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5681461976252057E-3"/>
                  <c:y val="-5.128202827376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DF-4935-8E4E-677DEEBB412B}"/>
                </c:ext>
              </c:extLst>
            </c:dLbl>
            <c:dLbl>
              <c:idx val="1"/>
              <c:layout>
                <c:manualLayout>
                  <c:x val="-6.5681461976251753E-3"/>
                  <c:y val="5.6980031415289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DF-4935-8E4E-677DEEBB412B}"/>
                </c:ext>
              </c:extLst>
            </c:dLbl>
            <c:dLbl>
              <c:idx val="2"/>
              <c:layout>
                <c:manualLayout>
                  <c:x val="0"/>
                  <c:y val="-1.139600628305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DF-4935-8E4E-677DEEBB412B}"/>
                </c:ext>
              </c:extLst>
            </c:dLbl>
            <c:dLbl>
              <c:idx val="3"/>
              <c:layout>
                <c:manualLayout>
                  <c:x val="-1.9704438592875528E-2"/>
                  <c:y val="2.279201256611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DF-4935-8E4E-677DEEBB412B}"/>
                </c:ext>
              </c:extLst>
            </c:dLbl>
            <c:dLbl>
              <c:idx val="4"/>
              <c:layout>
                <c:manualLayout>
                  <c:x val="3.2840730988125877E-3"/>
                  <c:y val="-4.5584025132231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DF-4935-8E4E-677DEEBB412B}"/>
                </c:ext>
              </c:extLst>
            </c:dLbl>
            <c:dLbl>
              <c:idx val="5"/>
              <c:layout>
                <c:manualLayout>
                  <c:x val="-6.5681461976251753E-3"/>
                  <c:y val="-1.709400942458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DF-4935-8E4E-677DEEBB41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 2'!$C$13:$C$18</c:f>
              <c:numCache>
                <c:formatCode>General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</c:numCache>
            </c:numRef>
          </c:xVal>
          <c:yVal>
            <c:numRef>
              <c:f>'ex 2'!$D$13:$D$18</c:f>
              <c:numCache>
                <c:formatCode>General</c:formatCode>
                <c:ptCount val="6"/>
                <c:pt idx="0">
                  <c:v>5400</c:v>
                </c:pt>
                <c:pt idx="1">
                  <c:v>5360</c:v>
                </c:pt>
                <c:pt idx="2">
                  <c:v>5320</c:v>
                </c:pt>
                <c:pt idx="3">
                  <c:v>5305</c:v>
                </c:pt>
                <c:pt idx="4">
                  <c:v>5305</c:v>
                </c:pt>
                <c:pt idx="5">
                  <c:v>5405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6DF-4935-8E4E-677DEEBB4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930304"/>
        <c:axId val="270932224"/>
      </c:scatterChart>
      <c:valAx>
        <c:axId val="270930304"/>
        <c:scaling>
          <c:orientation val="minMax"/>
          <c:max val="16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0932224"/>
        <c:crosses val="autoZero"/>
        <c:crossBetween val="midCat"/>
        <c:majorUnit val="1"/>
      </c:valAx>
      <c:valAx>
        <c:axId val="270932224"/>
        <c:scaling>
          <c:orientation val="minMax"/>
          <c:max val="5420"/>
          <c:min val="528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70930304"/>
        <c:crosses val="autoZero"/>
        <c:crossBetween val="midCat"/>
        <c:majorUnit val="2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8291309286736351E-2"/>
                  <c:y val="9.289944798475674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F7-4482-B073-431132924583}"/>
                </c:ext>
              </c:extLst>
            </c:dLbl>
            <c:dLbl>
              <c:idx val="1"/>
              <c:layout>
                <c:manualLayout>
                  <c:x val="-0.11407847056288807"/>
                  <c:y val="-2.2527928606139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F7-4482-B073-431132924583}"/>
                </c:ext>
              </c:extLst>
            </c:dLbl>
            <c:dLbl>
              <c:idx val="2"/>
              <c:layout>
                <c:manualLayout>
                  <c:x val="-0.10560374471565893"/>
                  <c:y val="-4.4691738975328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F7-4482-B073-431132924583}"/>
                </c:ext>
              </c:extLst>
            </c:dLbl>
            <c:dLbl>
              <c:idx val="3"/>
              <c:layout>
                <c:manualLayout>
                  <c:x val="-9.60891920085791E-2"/>
                  <c:y val="-4.460255283050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F7-4482-B073-431132924583}"/>
                </c:ext>
              </c:extLst>
            </c:dLbl>
            <c:dLbl>
              <c:idx val="4"/>
              <c:layout>
                <c:manualLayout>
                  <c:x val="-2.3093336690541547E-2"/>
                  <c:y val="3.4867450637934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F7-4482-B073-431132924583}"/>
                </c:ext>
              </c:extLst>
            </c:dLbl>
            <c:dLbl>
              <c:idx val="5"/>
              <c:layout>
                <c:manualLayout>
                  <c:x val="-2.8743055461331789E-2"/>
                  <c:y val="3.9282460140633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F7-4482-B073-431132924583}"/>
                </c:ext>
              </c:extLst>
            </c:dLbl>
            <c:dLbl>
              <c:idx val="6"/>
              <c:layout>
                <c:manualLayout>
                  <c:x val="-8.8360025367271597E-2"/>
                  <c:y val="5.2749040020000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F7-4482-B073-431132924583}"/>
                </c:ext>
              </c:extLst>
            </c:dLbl>
            <c:dLbl>
              <c:idx val="7"/>
              <c:layout>
                <c:manualLayout>
                  <c:x val="-2.0268477305146426E-2"/>
                  <c:y val="-3.5772701405259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F7-4482-B073-431132924583}"/>
                </c:ext>
              </c:extLst>
            </c:dLbl>
            <c:dLbl>
              <c:idx val="8"/>
              <c:layout>
                <c:manualLayout>
                  <c:x val="-6.144180378170821E-3"/>
                  <c:y val="-4.0187710907958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F7-4482-B073-431132924583}"/>
                </c:ext>
              </c:extLst>
            </c:dLbl>
            <c:dLbl>
              <c:idx val="9"/>
              <c:layout>
                <c:manualLayout>
                  <c:x val="-4.9446160738057907E-4"/>
                  <c:y val="-2.2527672897160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F7-4482-B073-431132924583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'ex4'!$C$4:$C$10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</c:numCache>
            </c:numRef>
          </c:xVal>
          <c:yVal>
            <c:numRef>
              <c:f>'ex4'!$D$4:$D$10</c:f>
              <c:numCache>
                <c:formatCode>General</c:formatCode>
                <c:ptCount val="7"/>
                <c:pt idx="0">
                  <c:v>2600</c:v>
                </c:pt>
                <c:pt idx="1">
                  <c:v>2570</c:v>
                </c:pt>
                <c:pt idx="2">
                  <c:v>2550</c:v>
                </c:pt>
                <c:pt idx="3">
                  <c:v>2535</c:v>
                </c:pt>
                <c:pt idx="4">
                  <c:v>2525</c:v>
                </c:pt>
                <c:pt idx="5">
                  <c:v>2525</c:v>
                </c:pt>
                <c:pt idx="6">
                  <c:v>2540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EEF7-4482-B073-431132924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966144"/>
        <c:axId val="271111680"/>
      </c:scatterChart>
      <c:valAx>
        <c:axId val="270966144"/>
        <c:scaling>
          <c:orientation val="minMax"/>
          <c:max val="20"/>
          <c:min val="1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1111680"/>
        <c:crosses val="autoZero"/>
        <c:crossBetween val="midCat"/>
      </c:valAx>
      <c:valAx>
        <c:axId val="271111680"/>
        <c:scaling>
          <c:orientation val="minMax"/>
          <c:max val="2620"/>
          <c:min val="2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70966144"/>
        <c:crosses val="autoZero"/>
        <c:crossBetween val="midCat"/>
        <c:majorUnit val="1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0.19362</cdr:x>
      <cdr:y>0.11982</cdr:y>
    </cdr:from>
    <cdr:to>
      <cdr:x>0.3508</cdr:x>
      <cdr:y>0.37327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99312" y="379632"/>
          <a:ext cx="730058" cy="803019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0.35763</cdr:x>
      <cdr:y>0.20737</cdr:y>
    </cdr:from>
    <cdr:to>
      <cdr:x>0.46925</cdr:x>
      <cdr:y>0.23963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94DFDDF4-1135-4449-9A48-3C396C3B9C6C}"/>
            </a:ext>
          </a:extLst>
        </cdr:cNvPr>
        <cdr:cNvCxnSpPr/>
      </cdr:nvCxnSpPr>
      <cdr:spPr>
        <a:xfrm xmlns:a="http://schemas.openxmlformats.org/drawingml/2006/main" flipV="1">
          <a:off x="1495424" y="428625"/>
          <a:ext cx="466725" cy="666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0.47782</cdr:x>
      <cdr:y>0.1106</cdr:y>
    </cdr:from>
    <cdr:to>
      <cdr:x>0.72167</cdr:x>
      <cdr:y>0.23963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9275" y="228601"/>
          <a:ext cx="1168299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Useless Crash</a:t>
          </a:r>
          <a:endParaRPr lang="en-GB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tr-TR" dirty="0"/>
              <a:t>PROJECT MANAGEMENT AND PLANNING </a:t>
            </a:r>
            <a:br>
              <a:rPr lang="tr-TR" dirty="0"/>
            </a:br>
            <a:r>
              <a:rPr lang="tr-TR" dirty="0"/>
              <a:t>RESITATION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1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1</a:t>
            </a:r>
            <a:r>
              <a:rPr lang="tr-TR" sz="1600" dirty="0"/>
              <a:t>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3800 + 60 = 3860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15 x 100 = 1500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5360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15     15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7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7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8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42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3860 + 60 = 3920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14 x 100 = 1400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5320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14     14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9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3920 + 60 + 25 = 4005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13 x 100 = 1300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5305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13     13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and</a:t>
            </a:r>
            <a:r>
              <a:rPr lang="tr-TR" dirty="0"/>
              <a:t> D by1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548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4</a:t>
            </a:r>
            <a:r>
              <a:rPr lang="tr-TR" sz="1600" dirty="0"/>
              <a:t> = 12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4005 + 75 + 25 = 4105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12 x 100 = 1200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5305 </a:t>
            </a:r>
            <a:r>
              <a:rPr lang="en-GB" sz="1600" dirty="0"/>
              <a:t>₺</a:t>
            </a:r>
            <a:r>
              <a:rPr lang="tr-TR" sz="1600" dirty="0"/>
              <a:t> (</a:t>
            </a:r>
            <a:r>
              <a:rPr lang="tr-TR" sz="1600" dirty="0" err="1"/>
              <a:t>same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third</a:t>
            </a:r>
            <a:r>
              <a:rPr lang="tr-TR" sz="1600" dirty="0"/>
              <a:t> </a:t>
            </a:r>
            <a:r>
              <a:rPr lang="tr-TR" sz="1600" dirty="0" err="1"/>
              <a:t>crash</a:t>
            </a:r>
            <a:r>
              <a:rPr lang="tr-TR" sz="1600" dirty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8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</a:p>
            <a:p>
              <a:pPr algn="ctr"/>
              <a:r>
                <a:rPr lang="tr-TR" sz="1600" b="1" dirty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12     12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>
              <a:glow>
                <a:schemeClr val="accent1"/>
              </a:glow>
              <a:outerShdw blurRad="50800" dist="38100" dir="8100000" algn="tr" rotWithShape="0">
                <a:prstClr val="black">
                  <a:alpha val="40000"/>
                </a:prstClr>
              </a:outerShdw>
              <a:reflection endPos="0" dir="5400000" sy="-100000" algn="bl" rotWithShape="0"/>
              <a:softEdge rad="0"/>
            </a:effectLst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  <a:bevelB w="0" h="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</a:p>
          <a:p>
            <a:r>
              <a:rPr lang="tr-TR" dirty="0" err="1"/>
              <a:t>Crash</a:t>
            </a:r>
            <a:r>
              <a:rPr lang="tr-TR" dirty="0"/>
              <a:t> E </a:t>
            </a:r>
            <a:r>
              <a:rPr lang="tr-TR" dirty="0" err="1"/>
              <a:t>and</a:t>
            </a:r>
            <a:r>
              <a:rPr lang="tr-TR" dirty="0"/>
              <a:t> D by1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798769" y="101155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799881" y="101155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95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5</a:t>
            </a:r>
            <a:r>
              <a:rPr lang="tr-TR" sz="1600" dirty="0"/>
              <a:t> = 11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4105 + 75 + 25 + 100 = 4305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11 x 100 = 1100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5405 </a:t>
            </a:r>
            <a:r>
              <a:rPr lang="en-GB" sz="1600" dirty="0"/>
              <a:t>₺</a:t>
            </a:r>
            <a:r>
              <a:rPr lang="tr-TR" sz="1600" dirty="0"/>
              <a:t> (</a:t>
            </a:r>
            <a:r>
              <a:rPr lang="tr-TR" sz="1600" dirty="0" err="1"/>
              <a:t>missed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optimum </a:t>
            </a:r>
            <a:r>
              <a:rPr lang="tr-TR" sz="1600" dirty="0" err="1"/>
              <a:t>point</a:t>
            </a:r>
            <a:r>
              <a:rPr lang="tr-TR" sz="1600" dirty="0"/>
              <a:t>)</a:t>
            </a:r>
          </a:p>
          <a:p>
            <a:r>
              <a:rPr lang="tr-TR" sz="1600" dirty="0"/>
              <a:t>*</a:t>
            </a:r>
            <a:r>
              <a:rPr lang="tr-TR" sz="1600" dirty="0" err="1"/>
              <a:t>If</a:t>
            </a:r>
            <a:r>
              <a:rPr lang="tr-TR" sz="1600" dirty="0"/>
              <a:t> </a:t>
            </a:r>
            <a:r>
              <a:rPr lang="tr-TR" sz="1600" dirty="0" err="1"/>
              <a:t>one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critical</a:t>
            </a:r>
            <a:r>
              <a:rPr lang="tr-TR" sz="1600" dirty="0"/>
              <a:t> </a:t>
            </a:r>
            <a:r>
              <a:rPr lang="tr-TR" sz="1600" dirty="0" err="1"/>
              <a:t>path</a:t>
            </a:r>
            <a:r>
              <a:rPr lang="tr-TR" sz="1600" dirty="0"/>
              <a:t> is </a:t>
            </a:r>
            <a:r>
              <a:rPr lang="tr-TR" sz="1600" dirty="0" err="1"/>
              <a:t>completely</a:t>
            </a:r>
            <a:r>
              <a:rPr lang="tr-TR" sz="1600" dirty="0"/>
              <a:t> </a:t>
            </a:r>
            <a:r>
              <a:rPr lang="tr-TR" sz="1600" dirty="0" err="1"/>
              <a:t>crashed</a:t>
            </a:r>
            <a:r>
              <a:rPr lang="tr-TR" sz="1600" dirty="0"/>
              <a:t> (B-E), stop </a:t>
            </a:r>
            <a:r>
              <a:rPr lang="tr-TR" sz="1600" dirty="0" err="1"/>
              <a:t>then</a:t>
            </a:r>
            <a:r>
              <a:rPr lang="tr-TR" sz="1600" dirty="0"/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b="1" dirty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</a:p>
            <a:p>
              <a:pPr algn="ctr"/>
              <a:r>
                <a:rPr lang="tr-TR" sz="1600" b="1" dirty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11     11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/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  <a:r>
              <a:rPr lang="tr-TR" dirty="0"/>
              <a:t>  / B</a:t>
            </a:r>
            <a:r>
              <a:rPr lang="tr-TR" baseline="-25000" dirty="0"/>
              <a:t>60</a:t>
            </a:r>
            <a:r>
              <a:rPr lang="tr-TR" dirty="0"/>
              <a:t>-F</a:t>
            </a:r>
            <a:r>
              <a:rPr lang="tr-TR" baseline="-25000" dirty="0"/>
              <a:t>100</a:t>
            </a:r>
          </a:p>
          <a:p>
            <a:r>
              <a:rPr lang="tr-TR" dirty="0" err="1"/>
              <a:t>Crash</a:t>
            </a:r>
            <a:r>
              <a:rPr lang="tr-TR" dirty="0"/>
              <a:t> E, D </a:t>
            </a:r>
            <a:r>
              <a:rPr lang="tr-TR" dirty="0" err="1"/>
              <a:t>and</a:t>
            </a:r>
            <a:r>
              <a:rPr lang="tr-TR" dirty="0"/>
              <a:t> F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453547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454659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06530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07642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56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4797152"/>
            <a:ext cx="3816424" cy="171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/>
              <a:t>Least</a:t>
            </a:r>
            <a:r>
              <a:rPr lang="tr-TR" sz="2000" dirty="0"/>
              <a:t> cost = 5305 </a:t>
            </a:r>
            <a:r>
              <a:rPr lang="en-GB" sz="2000" dirty="0"/>
              <a:t>₺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Optimum time 12 </a:t>
            </a:r>
            <a:r>
              <a:rPr lang="tr-TR" sz="2000" dirty="0" err="1"/>
              <a:t>or</a:t>
            </a:r>
            <a:r>
              <a:rPr lang="tr-TR" sz="2000" dirty="0"/>
              <a:t> 13 </a:t>
            </a:r>
            <a:r>
              <a:rPr lang="tr-TR" sz="2000" dirty="0" err="1"/>
              <a:t>days</a:t>
            </a:r>
            <a:endParaRPr lang="en-GB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618765"/>
              </p:ext>
            </p:extLst>
          </p:nvPr>
        </p:nvGraphicFramePr>
        <p:xfrm>
          <a:off x="1763688" y="1340768"/>
          <a:ext cx="5256583" cy="320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45491" y="5085184"/>
            <a:ext cx="4585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duration = 19 </a:t>
            </a:r>
            <a:r>
              <a:rPr lang="tr-TR" dirty="0" err="1"/>
              <a:t>days</a:t>
            </a:r>
            <a:endParaRPr lang="tr-TR" dirty="0"/>
          </a:p>
          <a:p>
            <a:r>
              <a:rPr lang="tr-TR" dirty="0">
                <a:solidFill>
                  <a:srgbClr val="000000"/>
                </a:solidFill>
              </a:rPr>
              <a:t>Normal cost = 25300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 err="1">
                <a:solidFill>
                  <a:srgbClr val="000000"/>
                </a:solidFill>
              </a:rPr>
              <a:t>Indirect</a:t>
            </a:r>
            <a:r>
              <a:rPr lang="tr-TR" dirty="0">
                <a:solidFill>
                  <a:srgbClr val="000000"/>
                </a:solidFill>
              </a:rPr>
              <a:t> cost = 19 x 120 = 2280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Total cost = 27 580 </a:t>
            </a:r>
            <a:r>
              <a:rPr lang="en-GB" dirty="0"/>
              <a:t>₺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956059" y="-3667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19 19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(10,10,30,50)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725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584573" y="5589240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Normal duration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Normal cost = 25300 + 10 = 25310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 err="1">
                <a:solidFill>
                  <a:srgbClr val="000000"/>
                </a:solidFill>
              </a:rPr>
              <a:t>Indirect</a:t>
            </a:r>
            <a:r>
              <a:rPr lang="tr-TR" sz="1600" dirty="0">
                <a:solidFill>
                  <a:srgbClr val="000000"/>
                </a:solidFill>
              </a:rPr>
              <a:t> cost = 18 x 120 = 2160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Total cost = 27 470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2" y="81635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18 18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A</a:t>
            </a:r>
            <a:r>
              <a:rPr lang="tr-TR" baseline="-25000" dirty="0"/>
              <a:t>50</a:t>
            </a:r>
            <a:r>
              <a:rPr lang="tr-TR" dirty="0"/>
              <a:t>-F</a:t>
            </a:r>
            <a:r>
              <a:rPr lang="tr-TR" baseline="-25000" dirty="0"/>
              <a:t>80</a:t>
            </a:r>
            <a:r>
              <a:rPr lang="tr-TR" dirty="0"/>
              <a:t>-H</a:t>
            </a:r>
            <a:r>
              <a:rPr lang="tr-TR" baseline="-25000" dirty="0"/>
              <a:t>10</a:t>
            </a:r>
          </a:p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b="1" dirty="0"/>
              <a:t>H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43836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25310 + 40 = 25350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17 x 120 = 2040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27 390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10 </a:t>
            </a:r>
            <a:r>
              <a:rPr lang="tr-TR" sz="1600" dirty="0"/>
              <a:t> /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</a:t>
            </a:r>
            <a:r>
              <a:rPr lang="tr-TR" sz="1600" dirty="0">
                <a:sym typeface="Wingdings" pitchFamily="2" charset="2"/>
              </a:rPr>
              <a:t> 50,</a:t>
            </a:r>
          </a:p>
          <a:p>
            <a:r>
              <a:rPr lang="tr-TR" sz="1600" dirty="0">
                <a:sym typeface="Wingdings" pitchFamily="2" charset="2"/>
              </a:rPr>
              <a:t>2) F  80,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30+10=40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 </a:t>
            </a:r>
            <a:r>
              <a:rPr lang="tr-TR" sz="1600" dirty="0" err="1">
                <a:sym typeface="Wingdings" pitchFamily="2" charset="2"/>
              </a:rPr>
              <a:t>and</a:t>
            </a:r>
            <a:r>
              <a:rPr lang="tr-TR" sz="1600" dirty="0">
                <a:sym typeface="Wingdings" pitchFamily="2" charset="2"/>
              </a:rPr>
              <a:t> 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52198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25350 + 50 = 25400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16 x 120 = 1920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27 320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</a:t>
              </a:r>
              <a:r>
                <a:rPr lang="tr-TR" sz="1400" b="1" dirty="0"/>
                <a:t> 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Critical path =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-H</a:t>
            </a:r>
            <a:r>
              <a:rPr lang="en-GB" sz="1600" baseline="-25000" dirty="0"/>
              <a:t>30 </a:t>
            </a:r>
            <a:r>
              <a:rPr lang="en-GB" sz="1600" dirty="0"/>
              <a:t> /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-I</a:t>
            </a:r>
            <a:r>
              <a:rPr lang="en-GB" sz="1600" baseline="-25000" dirty="0"/>
              <a:t>60</a:t>
            </a:r>
            <a:r>
              <a:rPr lang="en-GB" sz="1600" dirty="0"/>
              <a:t> </a:t>
            </a:r>
            <a:endParaRPr lang="en-GB" sz="1600" baseline="-25000" dirty="0"/>
          </a:p>
          <a:p>
            <a:r>
              <a:rPr lang="en-GB" sz="1600" dirty="0"/>
              <a:t>1) </a:t>
            </a:r>
            <a:r>
              <a:rPr lang="en-GB" sz="1600" b="1" dirty="0"/>
              <a:t>A</a:t>
            </a:r>
            <a:r>
              <a:rPr lang="en-GB" sz="1600" dirty="0"/>
              <a:t> </a:t>
            </a:r>
            <a:r>
              <a:rPr lang="en-GB" sz="1600" dirty="0">
                <a:sym typeface="Wingdings" pitchFamily="2" charset="2"/>
              </a:rPr>
              <a:t> 50,</a:t>
            </a:r>
          </a:p>
          <a:p>
            <a:r>
              <a:rPr lang="en-GB" sz="1600" dirty="0">
                <a:sym typeface="Wingdings" pitchFamily="2" charset="2"/>
              </a:rPr>
              <a:t>2) F  80,</a:t>
            </a:r>
          </a:p>
          <a:p>
            <a:r>
              <a:rPr lang="en-GB" sz="1600" dirty="0">
                <a:sym typeface="Wingdings" pitchFamily="2" charset="2"/>
              </a:rPr>
              <a:t>3) H + I  30+60=90</a:t>
            </a:r>
          </a:p>
          <a:p>
            <a:r>
              <a:rPr lang="en-GB" sz="1600" dirty="0">
                <a:sym typeface="Wingdings" pitchFamily="2" charset="2"/>
              </a:rPr>
              <a:t>Decision A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981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08" y="62577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/>
              <a:t>Compress the  given network fully</a:t>
            </a:r>
            <a:r>
              <a:rPr lang="tr-TR" sz="2000" dirty="0"/>
              <a:t>. </a:t>
            </a:r>
            <a:r>
              <a:rPr lang="en-GB" sz="2000" dirty="0"/>
              <a:t>The </a:t>
            </a:r>
            <a:r>
              <a:rPr lang="tr-TR" sz="2000" dirty="0" err="1"/>
              <a:t>direct</a:t>
            </a:r>
            <a:r>
              <a:rPr lang="tr-TR" sz="2000" dirty="0"/>
              <a:t> cost is </a:t>
            </a:r>
            <a:r>
              <a:rPr lang="en-GB" sz="2000" dirty="0"/>
              <a:t>10.000 TL</a:t>
            </a:r>
            <a:r>
              <a:rPr lang="tr-TR" sz="2000" dirty="0"/>
              <a:t>.</a:t>
            </a:r>
            <a:endParaRPr lang="en-GB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354803" y="5157192"/>
            <a:ext cx="438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en-US" baseline="30000" dirty="0"/>
              <a:t>N</a:t>
            </a:r>
            <a:r>
              <a:rPr lang="tr-TR" b="1" baseline="30000" dirty="0"/>
              <a:t> </a:t>
            </a:r>
            <a:r>
              <a:rPr lang="tr-TR" dirty="0"/>
              <a:t> = </a:t>
            </a:r>
            <a:r>
              <a:rPr lang="en-GB" dirty="0"/>
              <a:t>36 days</a:t>
            </a:r>
          </a:p>
          <a:p>
            <a:r>
              <a:rPr lang="tr-TR" dirty="0"/>
              <a:t>C</a:t>
            </a:r>
            <a:r>
              <a:rPr lang="en-US" baseline="30000" dirty="0"/>
              <a:t> N</a:t>
            </a:r>
            <a:r>
              <a:rPr lang="tr-TR" b="1" baseline="30000" dirty="0"/>
              <a:t> </a:t>
            </a:r>
            <a:r>
              <a:rPr lang="tr-TR" dirty="0"/>
              <a:t>= 10 000 TL</a:t>
            </a:r>
          </a:p>
          <a:p>
            <a:r>
              <a:rPr lang="en-GB" dirty="0"/>
              <a:t>Critical path: B-C-D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13320" y="1700019"/>
            <a:ext cx="7585733" cy="2852841"/>
            <a:chOff x="323528" y="2241054"/>
            <a:chExt cx="7585733" cy="2852841"/>
          </a:xfrm>
        </p:grpSpPr>
        <p:sp>
          <p:nvSpPr>
            <p:cNvPr id="4" name="Oval 3"/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5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23" name="Elbow Connector 22"/>
            <p:cNvCxnSpPr>
              <a:stCxn id="4" idx="4"/>
              <a:endCxn id="24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27" name="Elbow Connector 26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46" name="Elbow Connector 45"/>
            <p:cNvCxnSpPr>
              <a:stCxn id="24" idx="6"/>
              <a:endCxn id="4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8" name="Elbow Connector 47"/>
            <p:cNvCxnSpPr>
              <a:stCxn id="8" idx="6"/>
              <a:endCxn id="4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69" name="Rectangle 68"/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endCxn id="69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8129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25400 + 80 = 25480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15 x 120 = 1800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</a:t>
            </a:r>
            <a:r>
              <a:rPr lang="tr-TR" sz="1600" b="1" dirty="0">
                <a:sym typeface="Wingdings" pitchFamily="2" charset="2"/>
              </a:rPr>
              <a:t>F</a:t>
            </a:r>
            <a:r>
              <a:rPr lang="tr-TR" sz="1600" dirty="0">
                <a:sym typeface="Wingdings" pitchFamily="2" charset="2"/>
              </a:rPr>
              <a:t>  80,</a:t>
            </a:r>
          </a:p>
          <a:p>
            <a:r>
              <a:rPr lang="tr-TR" sz="1600" dirty="0">
                <a:sym typeface="Wingdings" pitchFamily="2" charset="2"/>
              </a:rPr>
              <a:t>3) H + I 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F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68746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25480 + 90 = 25570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14 x 120 = 1680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F  110,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H+I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3601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25570 + 120 = 25690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13 x 120 = 1560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6" y="430326"/>
            <a:ext cx="7284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 P.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r>
              <a:rPr lang="tr-TR" sz="1600" dirty="0"/>
              <a:t>/ 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</a:t>
            </a:r>
            <a:r>
              <a:rPr lang="tr-TR" sz="1600" b="1" dirty="0"/>
              <a:t>C</a:t>
            </a:r>
            <a:r>
              <a:rPr lang="tr-TR" sz="1600" b="1" baseline="-25000" dirty="0"/>
              <a:t>40</a:t>
            </a:r>
            <a:r>
              <a:rPr lang="tr-TR" sz="1600" b="1" dirty="0"/>
              <a:t>-G</a:t>
            </a:r>
            <a:r>
              <a:rPr lang="tr-TR" sz="1600" b="1" baseline="-25000" dirty="0"/>
              <a:t>20 </a:t>
            </a:r>
          </a:p>
          <a:p>
            <a:r>
              <a:rPr lang="tr-TR" sz="1600" dirty="0"/>
              <a:t>1) </a:t>
            </a:r>
            <a:r>
              <a:rPr lang="tr-TR" sz="1600" b="1" dirty="0"/>
              <a:t>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E + F  30+110=140,</a:t>
            </a:r>
          </a:p>
          <a:p>
            <a:r>
              <a:rPr lang="tr-TR" sz="1600" dirty="0">
                <a:sym typeface="Wingdings" pitchFamily="2" charset="2"/>
              </a:rPr>
              <a:t>3) H + I + E  50+80+30=160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A + B + G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10039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8304" y="9807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Independent</a:t>
            </a:r>
            <a:r>
              <a:rPr lang="tr-TR" sz="1600" dirty="0"/>
              <a:t> </a:t>
            </a:r>
            <a:r>
              <a:rPr lang="tr-TR" sz="1600" dirty="0" err="1"/>
              <a:t>crash</a:t>
            </a:r>
            <a:r>
              <a:rPr lang="tr-TR" sz="1600" dirty="0"/>
              <a:t> </a:t>
            </a:r>
            <a:r>
              <a:rPr lang="tr-TR" sz="1600" b="1" dirty="0"/>
              <a:t>G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20410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12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25690 + 150 = 25840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12 x 120 = 1440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2018774" y="130689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C.P.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br>
              <a:rPr lang="tr-TR" sz="1600" dirty="0"/>
            </a:br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-G</a:t>
            </a:r>
            <a:r>
              <a:rPr lang="tr-TR" sz="1600" baseline="-25000" dirty="0"/>
              <a:t>20 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</a:t>
            </a:r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 </a:t>
            </a:r>
          </a:p>
          <a:p>
            <a:endParaRPr lang="tr-TR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1) </a:t>
            </a:r>
            <a:r>
              <a:rPr lang="tr-TR" b="1" dirty="0"/>
              <a:t>A + B + C </a:t>
            </a:r>
            <a:r>
              <a:rPr lang="tr-TR" dirty="0">
                <a:sym typeface="Wingdings" pitchFamily="2" charset="2"/>
              </a:rPr>
              <a:t> 60+50+40=150,</a:t>
            </a:r>
          </a:p>
          <a:p>
            <a:r>
              <a:rPr lang="tr-TR" dirty="0">
                <a:sym typeface="Wingdings" pitchFamily="2" charset="2"/>
              </a:rPr>
              <a:t>2) E + F + G 30+110+20=160,</a:t>
            </a:r>
          </a:p>
          <a:p>
            <a:r>
              <a:rPr lang="tr-TR" dirty="0">
                <a:sym typeface="Wingdings" pitchFamily="2" charset="2"/>
              </a:rPr>
              <a:t>3) H + I + E + G  50+80+30+20=180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A + B + 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15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11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25840 + 160 = 26000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11 x 120 = 1320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27320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9    9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8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6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110</a:t>
              </a:r>
              <a:r>
                <a:rPr lang="tr-TR" sz="1400" dirty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8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A- 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</a:t>
            </a:r>
          </a:p>
          <a:p>
            <a:r>
              <a:rPr lang="tr-TR" sz="1600" dirty="0"/>
              <a:t>A- 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A- E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</a:p>
          <a:p>
            <a:r>
              <a:rPr lang="tr-TR" sz="1600" dirty="0"/>
              <a:t>B- 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B- 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B- E</a:t>
            </a:r>
            <a:r>
              <a:rPr lang="tr-TR" sz="1600" baseline="-25000" dirty="0"/>
              <a:t>30</a:t>
            </a:r>
            <a:br>
              <a:rPr lang="tr-TR" sz="1600" dirty="0"/>
            </a:br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-G</a:t>
            </a:r>
            <a:r>
              <a:rPr lang="tr-TR" sz="1600" baseline="-25000" dirty="0"/>
              <a:t>20 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</a:p>
          <a:p>
            <a:endParaRPr lang="tr-TR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</a:t>
            </a:r>
            <a:r>
              <a:rPr lang="tr-TR" b="1" dirty="0">
                <a:sym typeface="Wingdings" pitchFamily="2" charset="2"/>
              </a:rPr>
              <a:t>E + F + G</a:t>
            </a:r>
            <a:r>
              <a:rPr lang="tr-TR" dirty="0">
                <a:sym typeface="Wingdings" pitchFamily="2" charset="2"/>
              </a:rPr>
              <a:t> 30+110+20=160,</a:t>
            </a:r>
          </a:p>
          <a:p>
            <a:r>
              <a:rPr lang="tr-TR" dirty="0">
                <a:sym typeface="Wingdings" pitchFamily="2" charset="2"/>
              </a:rPr>
              <a:t>2) H + I + E + G  50+80+30+20=180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E + F + G = 160</a:t>
            </a:r>
            <a:endParaRPr lang="en-GB" dirty="0"/>
          </a:p>
          <a:p>
            <a:endParaRPr lang="en-GB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95429" y="908720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96541" y="90872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5732" y="11414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386844" y="11414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76035" y="137332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77147" y="137332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6338" y="15918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367450" y="15918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66338" y="185349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367450" y="185349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6338" y="2114225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67450" y="2114225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04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10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26000 + 180 = 26180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10 x 120 = 1200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27380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9    9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110</a:t>
              </a:r>
              <a:r>
                <a:rPr lang="tr-TR" sz="1400" dirty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80</a:t>
              </a:r>
              <a:r>
                <a:rPr lang="tr-TR" sz="1400" dirty="0"/>
                <a:t>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IX.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573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E + H + I + G 30+ 50 + 80 +20=180,</a:t>
            </a:r>
          </a:p>
          <a:p>
            <a:r>
              <a:rPr lang="tr-TR" dirty="0">
                <a:sym typeface="Wingdings" pitchFamily="2" charset="2"/>
              </a:rPr>
              <a:t>2) E + H + I + C  30+ 50 + 80 +50=210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 E + H + I + G = 180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55" y="701591"/>
            <a:ext cx="1094025" cy="2718693"/>
            <a:chOff x="597655" y="701591"/>
            <a:chExt cx="1094025" cy="2718693"/>
          </a:xfrm>
        </p:grpSpPr>
        <p:sp>
          <p:nvSpPr>
            <p:cNvPr id="67" name="TextBox 66"/>
            <p:cNvSpPr txBox="1"/>
            <p:nvPr/>
          </p:nvSpPr>
          <p:spPr>
            <a:xfrm>
              <a:off x="597655" y="701591"/>
              <a:ext cx="1094025" cy="2718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A -E</a:t>
              </a:r>
              <a:r>
                <a:rPr lang="tr-TR" sz="1600" baseline="-25000" dirty="0"/>
                <a:t>30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-E</a:t>
              </a:r>
              <a:r>
                <a:rPr lang="tr-TR" sz="1600" baseline="-25000" dirty="0"/>
                <a:t>30</a:t>
              </a:r>
              <a:br>
                <a:rPr lang="tr-TR" sz="1600" dirty="0"/>
              </a:br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-G</a:t>
              </a:r>
              <a:r>
                <a:rPr lang="tr-TR" sz="1600" baseline="-25000" dirty="0"/>
                <a:t>20 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 -I</a:t>
              </a:r>
              <a:r>
                <a:rPr lang="tr-TR" sz="1600" baseline="-25000" dirty="0"/>
                <a:t>80</a:t>
              </a:r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-E</a:t>
              </a:r>
              <a:r>
                <a:rPr lang="tr-TR" sz="1600" baseline="-25000" dirty="0"/>
                <a:t>30 </a:t>
              </a:r>
            </a:p>
            <a:p>
              <a:endParaRPr lang="tr-TR" sz="1600" baseline="-25000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782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266756" y="1185775"/>
            <a:ext cx="4585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T</a:t>
            </a:r>
            <a:r>
              <a:rPr lang="tr-TR" sz="1600" baseline="-25000" dirty="0" err="1"/>
              <a:t>opt</a:t>
            </a:r>
            <a:r>
              <a:rPr lang="tr-TR" sz="1600" dirty="0"/>
              <a:t> = 13 -14</a:t>
            </a:r>
          </a:p>
          <a:p>
            <a:r>
              <a:rPr lang="tr-TR" sz="1600" dirty="0">
                <a:solidFill>
                  <a:srgbClr val="000000"/>
                </a:solidFill>
              </a:rPr>
              <a:t>T.C </a:t>
            </a:r>
            <a:r>
              <a:rPr lang="tr-TR" sz="1600" dirty="0" err="1">
                <a:solidFill>
                  <a:srgbClr val="000000"/>
                </a:solidFill>
              </a:rPr>
              <a:t>for</a:t>
            </a:r>
            <a:r>
              <a:rPr lang="tr-TR" sz="1600" dirty="0">
                <a:solidFill>
                  <a:srgbClr val="000000"/>
                </a:solidFill>
              </a:rPr>
              <a:t> optimum duration= 27250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57400" y="499653"/>
            <a:ext cx="48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As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paths</a:t>
            </a:r>
            <a:r>
              <a:rPr lang="tr-TR" dirty="0"/>
              <a:t> 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stop </a:t>
            </a:r>
            <a:r>
              <a:rPr lang="tr-TR" dirty="0" err="1"/>
              <a:t>then</a:t>
            </a:r>
            <a:r>
              <a:rPr lang="tr-TR" dirty="0"/>
              <a:t>.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559079" y="558839"/>
            <a:ext cx="1094025" cy="2472472"/>
            <a:chOff x="597655" y="701591"/>
            <a:chExt cx="1094025" cy="2472472"/>
          </a:xfrm>
        </p:grpSpPr>
        <p:sp>
          <p:nvSpPr>
            <p:cNvPr id="79" name="TextBox 78"/>
            <p:cNvSpPr txBox="1"/>
            <p:nvPr/>
          </p:nvSpPr>
          <p:spPr>
            <a:xfrm>
              <a:off x="597655" y="701591"/>
              <a:ext cx="1094025" cy="247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A -E</a:t>
              </a:r>
              <a:r>
                <a:rPr lang="tr-TR" sz="1600" baseline="-25000" dirty="0"/>
                <a:t>30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-E</a:t>
              </a:r>
              <a:r>
                <a:rPr lang="tr-TR" sz="1600" baseline="-25000" dirty="0"/>
                <a:t>30</a:t>
              </a:r>
              <a:br>
                <a:rPr lang="tr-TR" sz="1600" dirty="0"/>
              </a:br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-G</a:t>
              </a:r>
              <a:r>
                <a:rPr lang="tr-TR" sz="1600" baseline="-25000" dirty="0"/>
                <a:t>20 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 -I</a:t>
              </a:r>
              <a:r>
                <a:rPr lang="tr-TR" sz="1600" baseline="-25000" dirty="0"/>
                <a:t>80 </a:t>
              </a:r>
            </a:p>
            <a:p>
              <a:endParaRPr lang="tr-TR" sz="1600" baseline="-25000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1077401" y="630706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078513" y="630706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67704" y="9093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068816" y="9093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71996" y="138230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1073108" y="138230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056429" y="162645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1057541" y="162645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931269" y="213195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32381" y="213195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133587" y="232407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134699" y="232407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49154" y="253523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1150266" y="253523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4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99653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 = 1000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3 </a:t>
            </a:r>
            <a:r>
              <a:rPr lang="tr-TR" dirty="0">
                <a:sym typeface="Wingdings" pitchFamily="2" charset="2"/>
              </a:rPr>
              <a:t>= 1175 </a:t>
            </a:r>
            <a:r>
              <a:rPr lang="en-GB" dirty="0"/>
              <a:t>₺</a:t>
            </a:r>
            <a:r>
              <a:rPr lang="tr-TR" dirty="0"/>
              <a:t> 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6</a:t>
            </a:r>
            <a:r>
              <a:rPr lang="tr-TR" dirty="0">
                <a:sym typeface="Wingdings" pitchFamily="2" charset="2"/>
              </a:rPr>
              <a:t> = 1420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T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= 20 </a:t>
            </a:r>
            <a:r>
              <a:rPr lang="tr-TR" dirty="0" err="1">
                <a:sym typeface="Wingdings" pitchFamily="2" charset="2"/>
              </a:rPr>
              <a:t>days</a:t>
            </a:r>
            <a:endParaRPr lang="tr-TR" dirty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23917" y="1586888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7</a:t>
              </a:r>
            </a:p>
            <a:p>
              <a:pPr algn="ctr"/>
              <a:r>
                <a:rPr lang="tr-TR" sz="1400" b="1" dirty="0"/>
                <a:t>B (3/30)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12</a:t>
              </a:r>
            </a:p>
            <a:p>
              <a:pPr algn="ctr"/>
              <a:r>
                <a:rPr lang="tr-TR" sz="1400" b="1" dirty="0"/>
                <a:t>F (3/20)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63664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</a:p>
          <a:p>
            <a:r>
              <a:rPr lang="tr-TR" dirty="0" err="1">
                <a:sym typeface="Wingdings" pitchFamily="2" charset="2"/>
              </a:rPr>
              <a:t>Crash</a:t>
            </a:r>
            <a:r>
              <a:rPr lang="tr-TR" dirty="0">
                <a:sym typeface="Wingdings" pitchFamily="2" charset="2"/>
              </a:rPr>
              <a:t> B+F = 50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490306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19 19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76910" y="5412225"/>
            <a:ext cx="458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1</a:t>
            </a:r>
            <a:r>
              <a:rPr lang="tr-TR" sz="1600" dirty="0"/>
              <a:t> = 19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1 </a:t>
            </a:r>
            <a:r>
              <a:rPr lang="tr-TR" sz="1600" dirty="0">
                <a:solidFill>
                  <a:srgbClr val="000000"/>
                </a:solidFill>
              </a:rPr>
              <a:t>= 1000 + 50 = 1050 </a:t>
            </a:r>
            <a:r>
              <a:rPr lang="en-GB" sz="1600" dirty="0"/>
              <a:t>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74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  60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 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18 18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12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4565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2 </a:t>
            </a:r>
            <a:r>
              <a:rPr lang="tr-TR" sz="1600" dirty="0">
                <a:solidFill>
                  <a:srgbClr val="000000"/>
                </a:solidFill>
              </a:rPr>
              <a:t>= 1050 + 60 = 1110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4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71399" y="1799697"/>
            <a:ext cx="7585733" cy="2852841"/>
            <a:chOff x="349372" y="2241054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092516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97270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173532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77465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595559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72428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49811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358842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048691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053728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349372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792952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68779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7435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828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1636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6395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1338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0092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2772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1595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64411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10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49387"/>
            <a:ext cx="49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project duration = 26 days</a:t>
            </a:r>
          </a:p>
          <a:p>
            <a:r>
              <a:rPr lang="en-GB" dirty="0"/>
              <a:t>New project cost = 10 000 + </a:t>
            </a:r>
            <a:r>
              <a:rPr lang="tr-TR" dirty="0"/>
              <a:t>10*2</a:t>
            </a:r>
            <a:r>
              <a:rPr lang="en-GB" dirty="0"/>
              <a:t>00 = 12 000 TL</a:t>
            </a:r>
            <a:endParaRPr lang="tr-TR" dirty="0"/>
          </a:p>
          <a:p>
            <a:r>
              <a:rPr lang="en-GB" dirty="0"/>
              <a:t>Critical path: B-C-D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3218" y="910390"/>
            <a:ext cx="6563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 There is no network limitation since the compression of 10 days is smaller than the float of 14 days in the B-C-D path.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7477" y="404662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570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ym typeface="Wingdings" pitchFamily="2" charset="2"/>
              </a:rPr>
              <a:t>C.P.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E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>
                  <a:solidFill>
                    <a:srgbClr val="FF0000"/>
                  </a:solidFill>
                </a:rPr>
                <a:t>=5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338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3 </a:t>
            </a:r>
            <a:r>
              <a:rPr lang="tr-TR" sz="1600" dirty="0">
                <a:solidFill>
                  <a:srgbClr val="000000"/>
                </a:solidFill>
              </a:rPr>
              <a:t>= 1110 + 65 = 1175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8864" y="499653"/>
            <a:ext cx="439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D+F+E  60+X</a:t>
            </a:r>
            <a:r>
              <a:rPr lang="tr-TR" baseline="-25000" dirty="0">
                <a:sym typeface="Wingdings" pitchFamily="2" charset="2"/>
              </a:rPr>
              <a:t>2</a:t>
            </a:r>
            <a:endParaRPr lang="tr-TR" dirty="0">
              <a:sym typeface="Wingdings" pitchFamily="2" charset="2"/>
            </a:endParaRPr>
          </a:p>
          <a:p>
            <a:r>
              <a:rPr lang="tr-TR" dirty="0"/>
              <a:t>C</a:t>
            </a:r>
            <a:r>
              <a:rPr lang="tr-TR" baseline="-25000" dirty="0"/>
              <a:t>3 </a:t>
            </a:r>
            <a:r>
              <a:rPr lang="tr-TR" dirty="0"/>
              <a:t>=1175</a:t>
            </a:r>
          </a:p>
          <a:p>
            <a:r>
              <a:rPr lang="tr-TR" dirty="0"/>
              <a:t>1175-1110=65 </a:t>
            </a:r>
            <a:r>
              <a:rPr lang="tr-TR" dirty="0" err="1"/>
              <a:t>must</a:t>
            </a:r>
            <a:r>
              <a:rPr lang="tr-TR" dirty="0"/>
              <a:t> be total </a:t>
            </a:r>
            <a:r>
              <a:rPr lang="tr-TR" dirty="0" err="1"/>
              <a:t>crash</a:t>
            </a:r>
            <a:r>
              <a:rPr lang="tr-TR" dirty="0"/>
              <a:t> cost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D+F+E </a:t>
            </a:r>
            <a:r>
              <a:rPr lang="tr-TR" dirty="0" err="1">
                <a:sym typeface="Wingdings" pitchFamily="2" charset="2"/>
              </a:rPr>
              <a:t>and</a:t>
            </a:r>
            <a:r>
              <a:rPr lang="tr-TR" dirty="0">
                <a:sym typeface="Wingdings" pitchFamily="2" charset="2"/>
              </a:rPr>
              <a:t> X</a:t>
            </a:r>
            <a:r>
              <a:rPr lang="tr-TR" baseline="-25000" dirty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=5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4398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tr-TR" sz="1400" b="1" dirty="0"/>
                <a:t>G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5" y="5322825"/>
            <a:ext cx="323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4</a:t>
            </a:r>
            <a:r>
              <a:rPr lang="tr-TR" sz="1600" dirty="0"/>
              <a:t>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4 </a:t>
            </a:r>
            <a:r>
              <a:rPr lang="tr-TR" sz="1600" dirty="0">
                <a:solidFill>
                  <a:srgbClr val="000000"/>
                </a:solidFill>
              </a:rPr>
              <a:t>= 1175 + 70 =1245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5687" y="535563"/>
            <a:ext cx="439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D+G  70</a:t>
            </a:r>
          </a:p>
          <a:p>
            <a:r>
              <a:rPr lang="tr-TR" dirty="0">
                <a:sym typeface="Wingdings" pitchFamily="2" charset="2"/>
              </a:rPr>
              <a:t>2) C+G  80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D+G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926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291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5</a:t>
            </a:r>
            <a:r>
              <a:rPr lang="tr-TR" sz="1600" dirty="0"/>
              <a:t>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5 </a:t>
            </a:r>
            <a:r>
              <a:rPr lang="tr-TR" sz="1600" dirty="0">
                <a:solidFill>
                  <a:srgbClr val="000000"/>
                </a:solidFill>
              </a:rPr>
              <a:t>= 1245 + 80 =1325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B+C = 80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86429" y="53556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587541" y="53556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8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A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>
                  <a:solidFill>
                    <a:srgbClr val="FF0000"/>
                  </a:solidFill>
                </a:rPr>
                <a:t>=15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2361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6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6 </a:t>
            </a:r>
            <a:r>
              <a:rPr lang="tr-TR" sz="1600" dirty="0">
                <a:solidFill>
                  <a:srgbClr val="000000"/>
                </a:solidFill>
              </a:rPr>
              <a:t>= 1325+80+X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1420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A+B+C = 80 + X</a:t>
            </a:r>
            <a:r>
              <a:rPr lang="tr-TR" baseline="-25000" dirty="0">
                <a:sym typeface="Wingdings" pitchFamily="2" charset="2"/>
              </a:rPr>
              <a:t>1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34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8457" y="5642712"/>
            <a:ext cx="228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T</a:t>
            </a:r>
            <a:r>
              <a:rPr lang="tr-TR" sz="1600" baseline="-25000" dirty="0" err="1"/>
              <a:t>opt</a:t>
            </a:r>
            <a:r>
              <a:rPr lang="tr-TR" sz="1600" dirty="0"/>
              <a:t> = 15, 16</a:t>
            </a:r>
          </a:p>
          <a:p>
            <a:r>
              <a:rPr lang="tr-TR" sz="1600" dirty="0" err="1">
                <a:solidFill>
                  <a:srgbClr val="000000"/>
                </a:solidFill>
              </a:rPr>
              <a:t>C</a:t>
            </a:r>
            <a:r>
              <a:rPr lang="tr-TR" sz="1600" baseline="-25000" dirty="0" err="1">
                <a:solidFill>
                  <a:srgbClr val="000000"/>
                </a:solidFill>
              </a:rPr>
              <a:t>opt</a:t>
            </a:r>
            <a:r>
              <a:rPr lang="tr-TR" sz="1600" baseline="-25000" dirty="0">
                <a:solidFill>
                  <a:srgbClr val="000000"/>
                </a:solidFill>
              </a:rPr>
              <a:t> </a:t>
            </a:r>
            <a:r>
              <a:rPr lang="tr-TR" sz="1600" dirty="0">
                <a:solidFill>
                  <a:srgbClr val="000000"/>
                </a:solidFill>
              </a:rPr>
              <a:t>= 2525 </a:t>
            </a:r>
            <a:r>
              <a:rPr lang="en-GB" sz="1600" dirty="0"/>
              <a:t>₺</a:t>
            </a:r>
            <a:endParaRPr lang="tr-TR" sz="16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819093" y="500565"/>
            <a:ext cx="480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</a:t>
            </a:r>
            <a:r>
              <a:rPr lang="tr-TR" dirty="0"/>
              <a:t> (B-D) 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stop </a:t>
            </a:r>
            <a:r>
              <a:rPr lang="tr-TR" dirty="0" err="1"/>
              <a:t>then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indirect</a:t>
            </a:r>
            <a:r>
              <a:rPr lang="tr-TR" dirty="0"/>
              <a:t> cost is 80 </a:t>
            </a:r>
            <a:r>
              <a:rPr lang="en-GB" dirty="0"/>
              <a:t>₺</a:t>
            </a:r>
            <a:r>
              <a:rPr lang="tr-TR" dirty="0"/>
              <a:t> / </a:t>
            </a:r>
            <a:r>
              <a:rPr lang="tr-TR" dirty="0" err="1"/>
              <a:t>day</a:t>
            </a:r>
            <a:r>
              <a:rPr lang="tr-TR" dirty="0"/>
              <a:t>,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optimum duration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cost? </a:t>
            </a:r>
            <a:endParaRPr lang="en-GB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263166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263166" y="59126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85166"/>
              </p:ext>
            </p:extLst>
          </p:nvPr>
        </p:nvGraphicFramePr>
        <p:xfrm>
          <a:off x="395536" y="2420888"/>
          <a:ext cx="3672409" cy="29019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80x20=1600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80x19=1520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2.570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1.110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2.535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1.245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1.325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1.420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2.540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6" name="Chart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335605"/>
              </p:ext>
            </p:extLst>
          </p:nvPr>
        </p:nvGraphicFramePr>
        <p:xfrm>
          <a:off x="4860032" y="2443739"/>
          <a:ext cx="3312368" cy="287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3969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5.</a:t>
            </a:r>
            <a:endParaRPr lang="en-GB" sz="2400" b="1" dirty="0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67544" y="581703"/>
            <a:ext cx="766834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company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“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Works”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3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storey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residential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building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executed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after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second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finally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construction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executing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third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815089" y="2380096"/>
            <a:ext cx="2291080" cy="1859915"/>
            <a:chOff x="0" y="0"/>
            <a:chExt cx="2291468" cy="1860495"/>
          </a:xfrm>
        </p:grpSpPr>
        <p:grpSp>
          <p:nvGrpSpPr>
            <p:cNvPr id="76" name="Group 75"/>
            <p:cNvGrpSpPr/>
            <p:nvPr/>
          </p:nvGrpSpPr>
          <p:grpSpPr>
            <a:xfrm>
              <a:off x="0" y="326004"/>
              <a:ext cx="2291468" cy="1526565"/>
              <a:chOff x="-659957" y="84"/>
              <a:chExt cx="2291468" cy="1526565"/>
            </a:xfrm>
          </p:grpSpPr>
          <p:grpSp>
            <p:nvGrpSpPr>
              <p:cNvPr id="81" name="Group 80"/>
              <p:cNvGrpSpPr/>
              <p:nvPr/>
            </p:nvGrpSpPr>
            <p:grpSpPr>
              <a:xfrm rot="16200000">
                <a:off x="-277506" y="-382367"/>
                <a:ext cx="1526565" cy="2291468"/>
                <a:chOff x="-343012" y="-1982389"/>
                <a:chExt cx="4962359" cy="3723161"/>
              </a:xfrm>
            </p:grpSpPr>
            <p:cxnSp>
              <p:nvCxnSpPr>
                <p:cNvPr id="85" name="Düz Bağlayıcı 7"/>
                <p:cNvCxnSpPr/>
                <p:nvPr/>
              </p:nvCxnSpPr>
              <p:spPr>
                <a:xfrm rot="5400000" flipH="1" flipV="1">
                  <a:off x="2138166" y="-2386295"/>
                  <a:ext cx="3" cy="49623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Düz Bağlayıcı 8"/>
                <p:cNvCxnSpPr/>
                <p:nvPr/>
              </p:nvCxnSpPr>
              <p:spPr>
                <a:xfrm rot="5400000">
                  <a:off x="-1064358" y="-896133"/>
                  <a:ext cx="217251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Düz Bağlayıcı 9"/>
                <p:cNvCxnSpPr/>
                <p:nvPr/>
              </p:nvCxnSpPr>
              <p:spPr>
                <a:xfrm rot="5400000">
                  <a:off x="532418" y="-890191"/>
                  <a:ext cx="218439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Düz Bağlayıcı 10"/>
                <p:cNvCxnSpPr/>
                <p:nvPr/>
              </p:nvCxnSpPr>
              <p:spPr>
                <a:xfrm rot="5400000">
                  <a:off x="1945996" y="-890212"/>
                  <a:ext cx="218435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Düz Bağlayıcı 11"/>
                <p:cNvCxnSpPr/>
                <p:nvPr/>
              </p:nvCxnSpPr>
              <p:spPr>
                <a:xfrm rot="5400000" flipV="1">
                  <a:off x="3508190" y="-894831"/>
                  <a:ext cx="2184642" cy="952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Metin Kutusu 2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159416" y="641282"/>
                  <a:ext cx="1381489" cy="81749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sz="1200">
                      <a:effectLst/>
                      <a:latin typeface="Times New Roman"/>
                      <a:ea typeface="Calibri"/>
                      <a:cs typeface="Times New Roman"/>
                    </a:rPr>
                    <a:t>3rd Floor</a:t>
                  </a:r>
                  <a:endParaRPr lang="en-GB" sz="12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r-TR" sz="120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GB" sz="12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82" name="Metin Kutusu 2"/>
              <p:cNvSpPr txBox="1">
                <a:spLocks noChangeArrowheads="1"/>
              </p:cNvSpPr>
              <p:nvPr/>
            </p:nvSpPr>
            <p:spPr bwMode="auto">
              <a:xfrm>
                <a:off x="773100" y="594525"/>
                <a:ext cx="850265" cy="250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2nd Floor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" name="Metin Kutusu 2"/>
              <p:cNvSpPr txBox="1">
                <a:spLocks noChangeArrowheads="1"/>
              </p:cNvSpPr>
              <p:nvPr/>
            </p:nvSpPr>
            <p:spPr bwMode="auto">
              <a:xfrm>
                <a:off x="765148" y="1047749"/>
                <a:ext cx="850265" cy="250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1st Floor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77" name="Düz Bağlayıcı 7"/>
            <p:cNvCxnSpPr/>
            <p:nvPr/>
          </p:nvCxnSpPr>
          <p:spPr>
            <a:xfrm flipH="1" flipV="1">
              <a:off x="79513" y="333955"/>
              <a:ext cx="2" cy="1526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Düz Bağlayıcı 7"/>
            <p:cNvCxnSpPr/>
            <p:nvPr/>
          </p:nvCxnSpPr>
          <p:spPr>
            <a:xfrm flipH="1" flipV="1">
              <a:off x="691763" y="333955"/>
              <a:ext cx="2" cy="1526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Düz Bağlayıcı 11"/>
            <p:cNvCxnSpPr/>
            <p:nvPr/>
          </p:nvCxnSpPr>
          <p:spPr>
            <a:xfrm flipV="1">
              <a:off x="0" y="0"/>
              <a:ext cx="699714" cy="333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Düz Bağlayıcı 11"/>
            <p:cNvCxnSpPr/>
            <p:nvPr/>
          </p:nvCxnSpPr>
          <p:spPr>
            <a:xfrm>
              <a:off x="699714" y="0"/>
              <a:ext cx="637160" cy="3260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3707904" y="2109982"/>
            <a:ext cx="470230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Assumptions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team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after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respectively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words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cannot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before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cannot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before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on.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According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data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above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please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Activity on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Node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(A-o-A)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diagram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project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Abbreviations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FW, RF, CON, PLA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PNT.</a:t>
            </a:r>
            <a:endParaRPr kumimoji="0" 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29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700808"/>
            <a:ext cx="73448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23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0122D4-4AC5-4508-8CD0-009B358E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1B620DDB-C88E-402B-8744-BE6B0BEE5D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1925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>
                  <a:extLst>
                    <a:ext uri="{9D8B030D-6E8A-4147-A177-3AD203B41FA5}">
                      <a16:colId xmlns:a16="http://schemas.microsoft.com/office/drawing/2014/main" val="405565249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90904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32518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Duration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28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7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 (FS2)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7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 (SS)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 (SS1)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874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 (SF3)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 (FF3)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 (SS1),E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7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 (SF2),G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1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377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141834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/>
                        <a:t>Act</a:t>
                      </a:r>
                      <a:r>
                        <a:rPr lang="tr-TR" sz="1600" b="1" dirty="0"/>
                        <a:t>.</a:t>
                      </a:r>
                      <a:endParaRPr lang="en-GB" sz="1600" b="1" dirty="0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Days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1" dirty="0" err="1"/>
                        <a:t>Days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14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43608" y="2060848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092280" y="4653136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43608" y="2780928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79912" y="2420888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99792" y="3933056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19972" y="3140968"/>
            <a:ext cx="21242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7470" y="4293096"/>
            <a:ext cx="21242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56453" y="3501008"/>
            <a:ext cx="46805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9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>
            <a:stCxn id="51" idx="3"/>
            <a:endCxn id="52" idx="1"/>
          </p:cNvCxnSpPr>
          <p:nvPr/>
        </p:nvCxnSpPr>
        <p:spPr>
          <a:xfrm>
            <a:off x="1200543" y="3554154"/>
            <a:ext cx="203105" cy="269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35647"/>
              </p:ext>
            </p:extLst>
          </p:nvPr>
        </p:nvGraphicFramePr>
        <p:xfrm>
          <a:off x="232168" y="2982723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Start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6587"/>
              </p:ext>
            </p:extLst>
          </p:nvPr>
        </p:nvGraphicFramePr>
        <p:xfrm>
          <a:off x="1403648" y="3009652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A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12493"/>
              </p:ext>
            </p:extLst>
          </p:nvPr>
        </p:nvGraphicFramePr>
        <p:xfrm>
          <a:off x="4180115" y="2987879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27083"/>
              </p:ext>
            </p:extLst>
          </p:nvPr>
        </p:nvGraphicFramePr>
        <p:xfrm>
          <a:off x="5797898" y="1419227"/>
          <a:ext cx="941040" cy="1142862"/>
        </p:xfrm>
        <a:graphic>
          <a:graphicData uri="http://schemas.openxmlformats.org/drawingml/2006/table">
            <a:tbl>
              <a:tblPr/>
              <a:tblGrid>
                <a:gridCol w="31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            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G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73499"/>
              </p:ext>
            </p:extLst>
          </p:nvPr>
        </p:nvGraphicFramePr>
        <p:xfrm>
          <a:off x="2372023" y="1258095"/>
          <a:ext cx="1157288" cy="1142862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66075"/>
              </p:ext>
            </p:extLst>
          </p:nvPr>
        </p:nvGraphicFramePr>
        <p:xfrm>
          <a:off x="2402187" y="4532064"/>
          <a:ext cx="968375" cy="1142862"/>
        </p:xfrm>
        <a:graphic>
          <a:graphicData uri="http://schemas.openxmlformats.org/drawingml/2006/table">
            <a:tbl>
              <a:tblPr/>
              <a:tblGrid>
                <a:gridCol w="32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29627"/>
              </p:ext>
            </p:extLst>
          </p:nvPr>
        </p:nvGraphicFramePr>
        <p:xfrm>
          <a:off x="4125348" y="1274300"/>
          <a:ext cx="1255713" cy="1142862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61292"/>
              </p:ext>
            </p:extLst>
          </p:nvPr>
        </p:nvGraphicFramePr>
        <p:xfrm>
          <a:off x="4197350" y="4710659"/>
          <a:ext cx="1243012" cy="1142862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55005"/>
              </p:ext>
            </p:extLst>
          </p:nvPr>
        </p:nvGraphicFramePr>
        <p:xfrm>
          <a:off x="7921626" y="4600169"/>
          <a:ext cx="1111250" cy="960120"/>
        </p:xfrm>
        <a:graphic>
          <a:graphicData uri="http://schemas.openxmlformats.org/drawingml/2006/table">
            <a:tbl>
              <a:tblPr/>
              <a:tblGrid>
                <a:gridCol w="36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57175"/>
              </p:ext>
            </p:extLst>
          </p:nvPr>
        </p:nvGraphicFramePr>
        <p:xfrm>
          <a:off x="7054852" y="2987879"/>
          <a:ext cx="1243012" cy="1142862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H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9" name="Straight Arrow Connector 58"/>
          <p:cNvCxnSpPr>
            <a:stCxn id="52" idx="0"/>
            <a:endCxn id="66" idx="1"/>
          </p:cNvCxnSpPr>
          <p:nvPr/>
        </p:nvCxnSpPr>
        <p:spPr>
          <a:xfrm flipV="1">
            <a:off x="1887835" y="1829526"/>
            <a:ext cx="484188" cy="11801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2"/>
            <a:endCxn id="67" idx="1"/>
          </p:cNvCxnSpPr>
          <p:nvPr/>
        </p:nvCxnSpPr>
        <p:spPr>
          <a:xfrm>
            <a:off x="1887835" y="4152514"/>
            <a:ext cx="514352" cy="950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8" idx="1"/>
          </p:cNvCxnSpPr>
          <p:nvPr/>
        </p:nvCxnSpPr>
        <p:spPr>
          <a:xfrm>
            <a:off x="3550019" y="1830389"/>
            <a:ext cx="575329" cy="153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3"/>
            <a:endCxn id="53" idx="1"/>
          </p:cNvCxnSpPr>
          <p:nvPr/>
        </p:nvCxnSpPr>
        <p:spPr>
          <a:xfrm flipV="1">
            <a:off x="3370562" y="3559310"/>
            <a:ext cx="809553" cy="1544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7" idx="3"/>
            <a:endCxn id="69" idx="1"/>
          </p:cNvCxnSpPr>
          <p:nvPr/>
        </p:nvCxnSpPr>
        <p:spPr>
          <a:xfrm>
            <a:off x="3370562" y="5103495"/>
            <a:ext cx="826788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3" idx="3"/>
            <a:endCxn id="54" idx="1"/>
          </p:cNvCxnSpPr>
          <p:nvPr/>
        </p:nvCxnSpPr>
        <p:spPr>
          <a:xfrm flipV="1">
            <a:off x="5148490" y="1990658"/>
            <a:ext cx="649408" cy="1568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3"/>
            <a:endCxn id="54" idx="1"/>
          </p:cNvCxnSpPr>
          <p:nvPr/>
        </p:nvCxnSpPr>
        <p:spPr>
          <a:xfrm>
            <a:off x="5381061" y="1845731"/>
            <a:ext cx="416837" cy="144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4" idx="3"/>
            <a:endCxn id="56" idx="1"/>
          </p:cNvCxnSpPr>
          <p:nvPr/>
        </p:nvCxnSpPr>
        <p:spPr>
          <a:xfrm>
            <a:off x="6738938" y="1990658"/>
            <a:ext cx="315914" cy="1568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0" idx="1"/>
          </p:cNvCxnSpPr>
          <p:nvPr/>
        </p:nvCxnSpPr>
        <p:spPr>
          <a:xfrm flipH="1">
            <a:off x="7921626" y="3527225"/>
            <a:ext cx="376238" cy="1553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47664" y="1983039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FS2</a:t>
            </a:r>
            <a:endParaRPr lang="en-GB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1530045" y="452599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</a:t>
            </a:r>
            <a:endParaRPr lang="en-GB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3572271" y="140714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SS1</a:t>
            </a:r>
            <a:endParaRPr lang="en-GB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81139" y="371898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SF3</a:t>
            </a:r>
            <a:endParaRPr lang="en-GB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517400" y="5274471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FF3</a:t>
            </a:r>
            <a:endParaRPr lang="en-GB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354634" y="1374171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SS1</a:t>
            </a:r>
            <a:endParaRPr lang="en-GB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936898" y="4115250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SF2</a:t>
            </a:r>
            <a:endParaRPr lang="en-GB" sz="1200" dirty="0"/>
          </a:p>
        </p:txBody>
      </p:sp>
      <p:cxnSp>
        <p:nvCxnSpPr>
          <p:cNvPr id="114" name="Straight Arrow Connector 113"/>
          <p:cNvCxnSpPr>
            <a:stCxn id="69" idx="3"/>
            <a:endCxn id="56" idx="1"/>
          </p:cNvCxnSpPr>
          <p:nvPr/>
        </p:nvCxnSpPr>
        <p:spPr>
          <a:xfrm flipV="1">
            <a:off x="5440362" y="3559310"/>
            <a:ext cx="1614490" cy="1722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495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4658" y="2169029"/>
            <a:ext cx="7585733" cy="2852841"/>
            <a:chOff x="471399" y="1799697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214543" y="280184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719297" y="1799697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295559" y="2123547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599492" y="1799697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717586" y="2234633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594455" y="3787653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771838" y="1854385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480869" y="2784002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170718" y="3431702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175755" y="2123547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471399" y="2447397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914979" y="2447397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90806" y="179969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9462" y="375667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0309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3663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8422" y="379340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43365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52119" y="2051539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9748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03622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6438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57192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tr-TR" b="1" baseline="-25000" dirty="0"/>
              <a:t>2 </a:t>
            </a:r>
            <a:r>
              <a:rPr lang="en-GB" dirty="0"/>
              <a:t>= 2</a:t>
            </a:r>
            <a:r>
              <a:rPr lang="tr-TR" dirty="0"/>
              <a:t>2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tr-TR" b="1" baseline="-25000" dirty="0"/>
              <a:t>2</a:t>
            </a:r>
            <a:r>
              <a:rPr lang="tr-TR" dirty="0"/>
              <a:t> </a:t>
            </a:r>
            <a:r>
              <a:rPr lang="en-GB" dirty="0"/>
              <a:t>= 1</a:t>
            </a:r>
            <a:r>
              <a:rPr lang="tr-TR" dirty="0"/>
              <a:t>2</a:t>
            </a:r>
            <a:r>
              <a:rPr lang="en-GB" dirty="0"/>
              <a:t> 000 + </a:t>
            </a:r>
            <a:r>
              <a:rPr lang="tr-TR" dirty="0"/>
              <a:t>4*300</a:t>
            </a:r>
            <a:r>
              <a:rPr lang="en-GB" dirty="0"/>
              <a:t>= 1</a:t>
            </a:r>
            <a:r>
              <a:rPr lang="tr-TR" dirty="0"/>
              <a:t>3</a:t>
            </a:r>
            <a:r>
              <a:rPr lang="en-GB" dirty="0"/>
              <a:t> </a:t>
            </a:r>
            <a:r>
              <a:rPr lang="tr-TR" dirty="0"/>
              <a:t>2</a:t>
            </a:r>
            <a:r>
              <a:rPr lang="en-GB" dirty="0"/>
              <a:t>00 TL</a:t>
            </a:r>
            <a:endParaRPr lang="tr-TR" dirty="0"/>
          </a:p>
          <a:p>
            <a:r>
              <a:rPr lang="en-GB" dirty="0"/>
              <a:t>Critical path: B-C-D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A-E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35374" y="719084"/>
            <a:ext cx="6563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 There is a network limitation because if we compress B by 6 days, the parallel path which has a float of 4 days becomes automatically critical. That means, it would be waste of money if we compress B by more than 4 days.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67476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30" y="5480357"/>
            <a:ext cx="4585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en-US" b="1" baseline="-25000" dirty="0"/>
              <a:t>3</a:t>
            </a:r>
            <a:r>
              <a:rPr lang="tr-TR" b="1" baseline="-25000" dirty="0"/>
              <a:t>  </a:t>
            </a:r>
            <a:r>
              <a:rPr lang="en-GB" dirty="0"/>
              <a:t>= 2</a:t>
            </a:r>
            <a:r>
              <a:rPr lang="tr-TR" dirty="0"/>
              <a:t>0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en-US" b="1" baseline="-25000" dirty="0"/>
              <a:t>3</a:t>
            </a:r>
            <a:r>
              <a:rPr lang="en-GB" dirty="0"/>
              <a:t>= 1</a:t>
            </a:r>
            <a:r>
              <a:rPr lang="tr-TR" dirty="0"/>
              <a:t>3</a:t>
            </a:r>
            <a:r>
              <a:rPr lang="en-GB" dirty="0"/>
              <a:t> </a:t>
            </a:r>
            <a:r>
              <a:rPr lang="tr-TR" dirty="0"/>
              <a:t>2</a:t>
            </a:r>
            <a:r>
              <a:rPr lang="en-GB" dirty="0"/>
              <a:t>00 + </a:t>
            </a:r>
            <a:r>
              <a:rPr lang="tr-TR" dirty="0"/>
              <a:t>100*2 + 300*2</a:t>
            </a:r>
            <a:r>
              <a:rPr lang="en-GB" dirty="0"/>
              <a:t>= </a:t>
            </a:r>
            <a:r>
              <a:rPr lang="tr-TR" dirty="0"/>
              <a:t>14 000 </a:t>
            </a:r>
            <a:r>
              <a:rPr lang="en-GB" dirty="0"/>
              <a:t>TL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compression</a:t>
            </a:r>
            <a:r>
              <a:rPr lang="tr-TR" dirty="0"/>
              <a:t>, it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involve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decreases</a:t>
            </a:r>
            <a:r>
              <a:rPr lang="tr-TR" dirty="0"/>
              <a:t> in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paths</a:t>
            </a:r>
            <a:r>
              <a:rPr lang="tr-TR" dirty="0"/>
              <a:t>,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otherwise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project</a:t>
            </a:r>
            <a:r>
              <a:rPr lang="tr-TR" dirty="0"/>
              <a:t> duration </a:t>
            </a:r>
            <a:r>
              <a:rPr lang="tr-TR" dirty="0" err="1"/>
              <a:t>will</a:t>
            </a:r>
            <a:r>
              <a:rPr lang="tr-TR" dirty="0"/>
              <a:t> not be </a:t>
            </a:r>
            <a:r>
              <a:rPr lang="tr-TR" dirty="0" err="1"/>
              <a:t>reduced</a:t>
            </a:r>
            <a:r>
              <a:rPr lang="tr-TR" dirty="0"/>
              <a:t>. 1</a:t>
            </a:r>
            <a:r>
              <a:rPr lang="tr-TR" baseline="30000" dirty="0"/>
              <a:t> </a:t>
            </a:r>
            <a:r>
              <a:rPr lang="tr-TR" baseline="30000" dirty="0" err="1"/>
              <a:t>st</a:t>
            </a:r>
            <a:r>
              <a:rPr lang="tr-TR" baseline="30000" dirty="0"/>
              <a:t> 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: B-C-D, 2</a:t>
            </a:r>
            <a:r>
              <a:rPr lang="tr-TR" baseline="30000" dirty="0"/>
              <a:t> </a:t>
            </a:r>
            <a:r>
              <a:rPr lang="tr-TR" baseline="30000" dirty="0" err="1"/>
              <a:t>nd</a:t>
            </a:r>
            <a:r>
              <a:rPr lang="tr-TR" baseline="30000" dirty="0"/>
              <a:t>  </a:t>
            </a:r>
            <a:r>
              <a:rPr lang="tr-TR" dirty="0" err="1"/>
              <a:t>chain</a:t>
            </a:r>
            <a:r>
              <a:rPr lang="tr-TR" dirty="0"/>
              <a:t>: A-E</a:t>
            </a:r>
          </a:p>
          <a:p>
            <a:pPr marL="342900" indent="-342900">
              <a:buFont typeface="Arial" charset="0"/>
              <a:buChar char="•"/>
            </a:pPr>
            <a:r>
              <a:rPr lang="tr-TR" dirty="0" err="1"/>
              <a:t>There</a:t>
            </a:r>
            <a:r>
              <a:rPr lang="tr-TR" dirty="0"/>
              <a:t> is a network </a:t>
            </a:r>
            <a:r>
              <a:rPr lang="tr-TR" dirty="0" err="1"/>
              <a:t>limitation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compress</a:t>
            </a:r>
            <a:r>
              <a:rPr lang="tr-TR" dirty="0"/>
              <a:t> A </a:t>
            </a:r>
            <a:r>
              <a:rPr lang="tr-TR" dirty="0" err="1"/>
              <a:t>by</a:t>
            </a:r>
            <a:r>
              <a:rPr lang="tr-TR" dirty="0"/>
              <a:t> 9 </a:t>
            </a:r>
            <a:r>
              <a:rPr lang="tr-TR" dirty="0" err="1"/>
              <a:t>days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7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Final duration. B can </a:t>
            </a:r>
            <a:r>
              <a:rPr lang="tr-TR" dirty="0" err="1"/>
              <a:t>only</a:t>
            </a:r>
            <a:r>
              <a:rPr lang="tr-TR" dirty="0"/>
              <a:t> be </a:t>
            </a:r>
            <a:r>
              <a:rPr lang="tr-TR" dirty="0" err="1"/>
              <a:t>compressed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2 </a:t>
            </a:r>
            <a:r>
              <a:rPr lang="tr-TR" dirty="0" err="1"/>
              <a:t>days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611380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4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10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  <a:r>
                <a:rPr lang="tr-TR" sz="1600" dirty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B-C-D </a:t>
              </a:r>
              <a:r>
                <a:rPr lang="tr-TR" dirty="0">
                  <a:sym typeface="Wingdings" pitchFamily="2" charset="2"/>
                </a:rPr>
                <a:t> B (300)</a:t>
              </a:r>
              <a:endParaRPr lang="tr-TR" dirty="0"/>
            </a:p>
            <a:p>
              <a:r>
                <a:rPr lang="tr-TR" dirty="0"/>
                <a:t>2</a:t>
              </a:r>
              <a:r>
                <a:rPr lang="tr-TR" baseline="30000" dirty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A-E </a:t>
              </a:r>
              <a:r>
                <a:rPr lang="tr-TR" dirty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7594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29" y="5164027"/>
            <a:ext cx="4585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tr-TR" b="1" baseline="-25000" dirty="0"/>
              <a:t>4  </a:t>
            </a:r>
            <a:r>
              <a:rPr lang="en-GB" dirty="0"/>
              <a:t>= 2</a:t>
            </a:r>
            <a:r>
              <a:rPr lang="tr-TR" dirty="0"/>
              <a:t>0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tr-TR" b="1" baseline="-25000" dirty="0"/>
              <a:t>4</a:t>
            </a:r>
            <a:r>
              <a:rPr lang="en-GB" dirty="0"/>
              <a:t>= 1</a:t>
            </a:r>
            <a:r>
              <a:rPr lang="tr-TR" dirty="0"/>
              <a:t>4</a:t>
            </a:r>
            <a:r>
              <a:rPr lang="en-GB" dirty="0"/>
              <a:t> </a:t>
            </a:r>
            <a:r>
              <a:rPr lang="tr-TR" dirty="0"/>
              <a:t>0</a:t>
            </a:r>
            <a:r>
              <a:rPr lang="en-GB" dirty="0"/>
              <a:t>00 + </a:t>
            </a:r>
            <a:r>
              <a:rPr lang="tr-TR" dirty="0"/>
              <a:t>7*100 + 400</a:t>
            </a:r>
            <a:r>
              <a:rPr lang="en-GB" dirty="0"/>
              <a:t>= </a:t>
            </a:r>
            <a:r>
              <a:rPr lang="tr-TR" dirty="0"/>
              <a:t>15 100 </a:t>
            </a:r>
            <a:r>
              <a:rPr lang="en-GB" dirty="0"/>
              <a:t>TL</a:t>
            </a:r>
            <a:endParaRPr lang="tr-TR" dirty="0"/>
          </a:p>
          <a:p>
            <a:r>
              <a:rPr lang="tr-TR" dirty="0" err="1"/>
              <a:t>That</a:t>
            </a:r>
            <a:r>
              <a:rPr lang="tr-TR" dirty="0"/>
              <a:t> is </a:t>
            </a: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compression</a:t>
            </a:r>
            <a:r>
              <a:rPr lang="tr-TR" dirty="0"/>
              <a:t> is </a:t>
            </a:r>
            <a:r>
              <a:rPr lang="tr-TR" dirty="0" err="1"/>
              <a:t>cometimes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as ‘’</a:t>
            </a:r>
            <a:r>
              <a:rPr lang="tr-TR" dirty="0" err="1"/>
              <a:t>useless</a:t>
            </a:r>
            <a:r>
              <a:rPr lang="tr-TR" dirty="0"/>
              <a:t> </a:t>
            </a:r>
            <a:r>
              <a:rPr lang="tr-TR" dirty="0" err="1"/>
              <a:t>crash</a:t>
            </a:r>
            <a:r>
              <a:rPr lang="tr-TR" dirty="0"/>
              <a:t>’’.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/>
              <a:t>Once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on a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fully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possibility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network </a:t>
            </a:r>
            <a:r>
              <a:rPr lang="tr-TR" dirty="0" err="1"/>
              <a:t>further</a:t>
            </a:r>
            <a:r>
              <a:rPr lang="tr-TR" dirty="0"/>
              <a:t>. </a:t>
            </a:r>
            <a:r>
              <a:rPr lang="tr-TR" b="1" dirty="0" err="1"/>
              <a:t>There</a:t>
            </a:r>
            <a:r>
              <a:rPr lang="tr-TR" b="1" dirty="0"/>
              <a:t> is </a:t>
            </a:r>
            <a:r>
              <a:rPr lang="tr-TR" b="1" dirty="0" err="1"/>
              <a:t>no</a:t>
            </a:r>
            <a:r>
              <a:rPr lang="tr-TR" b="1" dirty="0"/>
              <a:t> </a:t>
            </a:r>
            <a:r>
              <a:rPr lang="tr-TR" b="1" dirty="0" err="1"/>
              <a:t>need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crash</a:t>
            </a:r>
            <a:r>
              <a:rPr lang="tr-TR" b="1" dirty="0"/>
              <a:t> </a:t>
            </a:r>
            <a:r>
              <a:rPr lang="tr-TR" b="1" dirty="0" err="1"/>
              <a:t>other</a:t>
            </a:r>
            <a:r>
              <a:rPr lang="tr-TR" b="1" dirty="0"/>
              <a:t> </a:t>
            </a:r>
            <a:r>
              <a:rPr lang="tr-TR" b="1" dirty="0" err="1"/>
              <a:t>activities</a:t>
            </a:r>
            <a:r>
              <a:rPr lang="tr-TR" b="1" dirty="0"/>
              <a:t> </a:t>
            </a:r>
            <a:r>
              <a:rPr lang="tr-TR" dirty="0"/>
              <a:t>since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cost but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project</a:t>
            </a:r>
            <a:r>
              <a:rPr lang="tr-TR" dirty="0"/>
              <a:t> duration</a:t>
            </a:r>
          </a:p>
          <a:p>
            <a:pPr marL="342900" indent="-342900">
              <a:buFont typeface="Arial" charset="0"/>
              <a:buChar char="•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achieve</a:t>
            </a:r>
            <a:r>
              <a:rPr lang="tr-TR" dirty="0"/>
              <a:t> ‘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crash</a:t>
            </a:r>
            <a:r>
              <a:rPr lang="tr-TR" dirty="0"/>
              <a:t>’ </a:t>
            </a:r>
            <a:r>
              <a:rPr lang="tr-TR" dirty="0" err="1"/>
              <a:t>situation</a:t>
            </a:r>
            <a:r>
              <a:rPr lang="tr-TR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187107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4</a:t>
              </a:r>
              <a:br>
                <a:rPr lang="tr-TR" sz="1600" dirty="0"/>
              </a:br>
              <a:r>
                <a:rPr lang="tr-TR" sz="1600" b="1" dirty="0"/>
                <a:t>0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9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B-C-D </a:t>
              </a:r>
              <a:r>
                <a:rPr lang="tr-TR" dirty="0">
                  <a:sym typeface="Wingdings" pitchFamily="2" charset="2"/>
                </a:rPr>
                <a:t> B (300)</a:t>
              </a:r>
              <a:endParaRPr lang="tr-TR" dirty="0"/>
            </a:p>
            <a:p>
              <a:r>
                <a:rPr lang="tr-TR" dirty="0"/>
                <a:t>2</a:t>
              </a:r>
              <a:r>
                <a:rPr lang="tr-TR" baseline="30000" dirty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A-E </a:t>
              </a:r>
              <a:r>
                <a:rPr lang="tr-TR" dirty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5215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/>
              <a:t>If</a:t>
            </a:r>
            <a:r>
              <a:rPr lang="tr-TR" sz="1800" dirty="0"/>
              <a:t>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indirect</a:t>
            </a:r>
            <a:r>
              <a:rPr lang="tr-TR" sz="1800" dirty="0"/>
              <a:t> cost is 230 </a:t>
            </a:r>
            <a:r>
              <a:rPr lang="en-GB" sz="1800" dirty="0"/>
              <a:t>₺</a:t>
            </a:r>
            <a:r>
              <a:rPr lang="tr-TR" sz="1800" dirty="0"/>
              <a:t> / </a:t>
            </a:r>
            <a:r>
              <a:rPr lang="tr-TR" sz="1800" dirty="0" err="1"/>
              <a:t>day</a:t>
            </a:r>
            <a:r>
              <a:rPr lang="tr-TR" sz="1800" dirty="0"/>
              <a:t>, </a:t>
            </a:r>
            <a:r>
              <a:rPr lang="tr-TR" sz="1800" dirty="0" err="1"/>
              <a:t>what</a:t>
            </a:r>
            <a:r>
              <a:rPr lang="tr-TR" sz="1800" dirty="0"/>
              <a:t> is </a:t>
            </a:r>
            <a:r>
              <a:rPr lang="tr-TR" sz="1800" dirty="0" err="1"/>
              <a:t>the</a:t>
            </a:r>
            <a:r>
              <a:rPr lang="tr-TR" sz="1800" dirty="0"/>
              <a:t> optimum duration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associated</a:t>
            </a:r>
            <a:r>
              <a:rPr lang="tr-TR" sz="1800" dirty="0"/>
              <a:t> cost? D</a:t>
            </a:r>
            <a:r>
              <a:rPr lang="en-GB" sz="1800" dirty="0"/>
              <a:t>raw the direct and indirect cost curves</a:t>
            </a:r>
            <a:r>
              <a:rPr lang="tr-TR" sz="1800" dirty="0"/>
              <a:t>.</a:t>
            </a:r>
            <a:endParaRPr lang="en-GB" sz="24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34576"/>
              </p:ext>
            </p:extLst>
          </p:nvPr>
        </p:nvGraphicFramePr>
        <p:xfrm>
          <a:off x="251520" y="1484784"/>
          <a:ext cx="3528390" cy="4392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5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18250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7820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230x29=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6670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230x28=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230x27=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6210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5290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4830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18430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19700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60986"/>
              </p:ext>
            </p:extLst>
          </p:nvPr>
        </p:nvGraphicFramePr>
        <p:xfrm>
          <a:off x="4139952" y="4725144"/>
          <a:ext cx="468052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480888"/>
              </p:ext>
            </p:extLst>
          </p:nvPr>
        </p:nvGraphicFramePr>
        <p:xfrm>
          <a:off x="4139952" y="2708920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53945"/>
              </p:ext>
            </p:extLst>
          </p:nvPr>
        </p:nvGraphicFramePr>
        <p:xfrm>
          <a:off x="4139952" y="692696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602128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T</a:t>
            </a:r>
            <a:r>
              <a:rPr lang="tr-TR" baseline="-25000" dirty="0" err="1"/>
              <a:t>opt</a:t>
            </a:r>
            <a:r>
              <a:rPr lang="tr-TR" dirty="0"/>
              <a:t> = 26</a:t>
            </a:r>
          </a:p>
          <a:p>
            <a:r>
              <a:rPr lang="tr-TR" dirty="0" err="1">
                <a:solidFill>
                  <a:srgbClr val="000000"/>
                </a:solidFill>
              </a:rPr>
              <a:t>C</a:t>
            </a:r>
            <a:r>
              <a:rPr lang="tr-TR" baseline="-25000" dirty="0" err="1">
                <a:solidFill>
                  <a:srgbClr val="000000"/>
                </a:solidFill>
              </a:rPr>
              <a:t>opt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= 17980 </a:t>
            </a:r>
            <a:r>
              <a:rPr lang="en-GB" dirty="0"/>
              <a:t>₺</a:t>
            </a:r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18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008" y="6257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/>
              <a:t>Find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least</a:t>
            </a:r>
            <a:r>
              <a:rPr lang="tr-TR" sz="2400" dirty="0"/>
              <a:t> cost </a:t>
            </a:r>
            <a:r>
              <a:rPr lang="tr-TR" sz="2400" dirty="0" err="1"/>
              <a:t>schedule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network </a:t>
            </a:r>
            <a:r>
              <a:rPr lang="tr-TR" sz="2400" dirty="0" err="1"/>
              <a:t>shown</a:t>
            </a:r>
            <a:r>
              <a:rPr lang="tr-TR" sz="2400" dirty="0"/>
              <a:t> </a:t>
            </a:r>
            <a:r>
              <a:rPr lang="tr-TR" sz="2400" dirty="0" err="1"/>
              <a:t>below</a:t>
            </a:r>
            <a:r>
              <a:rPr lang="tr-TR" sz="2400" dirty="0"/>
              <a:t>.</a:t>
            </a:r>
            <a:endParaRPr lang="en-GB" sz="2400" dirty="0"/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84151"/>
              </p:ext>
            </p:extLst>
          </p:nvPr>
        </p:nvGraphicFramePr>
        <p:xfrm>
          <a:off x="959498" y="3730843"/>
          <a:ext cx="4639348" cy="28417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9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2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700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1.000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64224" y="5003591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Overhead</a:t>
            </a:r>
            <a:r>
              <a:rPr lang="tr-TR" dirty="0"/>
              <a:t> cost = 100 </a:t>
            </a:r>
            <a:r>
              <a:rPr lang="en-GB" dirty="0"/>
              <a:t>₺</a:t>
            </a:r>
            <a:r>
              <a:rPr lang="tr-TR" dirty="0"/>
              <a:t> / </a:t>
            </a:r>
            <a:r>
              <a:rPr lang="tr-TR" dirty="0" err="1"/>
              <a:t>day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indirect</a:t>
            </a:r>
            <a:r>
              <a:rPr lang="tr-TR" dirty="0"/>
              <a:t> cost)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713497" y="1119431"/>
            <a:ext cx="4768503" cy="2441973"/>
            <a:chOff x="1763688" y="1213089"/>
            <a:chExt cx="4768503" cy="2441973"/>
          </a:xfrm>
        </p:grpSpPr>
        <p:sp>
          <p:nvSpPr>
            <p:cNvPr id="141" name="Oval 140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7" idx="6"/>
              <a:endCxn id="170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137293" y="3316508"/>
              <a:ext cx="806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</p:txBody>
        </p:sp>
        <p:cxnSp>
          <p:nvCxnSpPr>
            <p:cNvPr id="154" name="Straight Arrow Connector 153"/>
            <p:cNvCxnSpPr>
              <a:stCxn id="141" idx="6"/>
            </p:cNvCxnSpPr>
            <p:nvPr/>
          </p:nvCxnSpPr>
          <p:spPr>
            <a:xfrm>
              <a:off x="2195736" y="2465628"/>
              <a:ext cx="2003281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5195216" y="3313785"/>
              <a:ext cx="803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195216" y="1535434"/>
              <a:ext cx="693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226807" y="2375980"/>
              <a:ext cx="7254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  <a:endParaRPr lang="en-GB" sz="1600" b="1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147060" y="1513053"/>
              <a:ext cx="7252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08751" y="2467847"/>
              <a:ext cx="663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9889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06704"/>
              </p:ext>
            </p:extLst>
          </p:nvPr>
        </p:nvGraphicFramePr>
        <p:xfrm>
          <a:off x="1569065" y="3173588"/>
          <a:ext cx="5843219" cy="23762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7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Cost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slope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(500-400) / (4-2) = 50</a:t>
                      </a:r>
                      <a:r>
                        <a:rPr lang="tr-TR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>
                          <a:effectLst/>
                        </a:rPr>
                        <a:t>₺ / 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60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569065" y="5652215"/>
            <a:ext cx="584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Direct </a:t>
            </a:r>
            <a:r>
              <a:rPr lang="tr-TR" dirty="0" err="1"/>
              <a:t>costs</a:t>
            </a:r>
            <a:r>
              <a:rPr lang="tr-TR" dirty="0"/>
              <a:t> = 400 + 800 + 600 + 500 + 800+ 700 = 3800 </a:t>
            </a:r>
            <a:r>
              <a:rPr lang="en-GB" dirty="0"/>
              <a:t>₺</a:t>
            </a:r>
            <a:r>
              <a:rPr lang="tr-TR" dirty="0"/>
              <a:t> </a:t>
            </a:r>
          </a:p>
          <a:p>
            <a:r>
              <a:rPr lang="tr-TR" dirty="0" err="1"/>
              <a:t>Indirect</a:t>
            </a:r>
            <a:r>
              <a:rPr lang="tr-TR" dirty="0"/>
              <a:t> </a:t>
            </a:r>
            <a:r>
              <a:rPr lang="tr-TR" dirty="0" err="1"/>
              <a:t>costs</a:t>
            </a:r>
            <a:r>
              <a:rPr lang="tr-TR" dirty="0"/>
              <a:t> = 16 x 100 = 1600 </a:t>
            </a:r>
            <a:r>
              <a:rPr lang="en-GB" dirty="0"/>
              <a:t>₺</a:t>
            </a:r>
            <a:endParaRPr lang="tr-TR" dirty="0"/>
          </a:p>
          <a:p>
            <a:r>
              <a:rPr lang="tr-TR" dirty="0"/>
              <a:t>Total = 5400 </a:t>
            </a:r>
            <a:r>
              <a:rPr lang="en-GB" dirty="0"/>
              <a:t>₺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210065" y="331000"/>
            <a:ext cx="6411199" cy="2827167"/>
            <a:chOff x="1043608" y="1074116"/>
            <a:chExt cx="6411199" cy="2827167"/>
          </a:xfrm>
        </p:grpSpPr>
        <p:sp>
          <p:nvSpPr>
            <p:cNvPr id="54" name="Oval 53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55" name="Straight Arrow Connector 54"/>
            <p:cNvCxnSpPr>
              <a:stCxn id="87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54" idx="4"/>
              <a:endCxn id="88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2" name="Elbow Connector 61"/>
            <p:cNvCxnSpPr>
              <a:stCxn id="54" idx="0"/>
              <a:endCxn id="86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3" name="Elbow Connector 62"/>
            <p:cNvCxnSpPr>
              <a:stCxn id="88" idx="6"/>
              <a:endCxn id="89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4" name="Elbow Connector 63"/>
            <p:cNvCxnSpPr>
              <a:stCxn id="86" idx="6"/>
              <a:endCxn id="89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/>
              <p:cNvCxnSpPr>
                <a:stCxn id="98" idx="0"/>
                <a:endCxn id="98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72" name="Straight Arrow Connector 71"/>
            <p:cNvCxnSpPr>
              <a:stCxn id="54" idx="6"/>
              <a:endCxn id="87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3/60</a:t>
              </a:r>
              <a:endParaRPr lang="en-GB" sz="16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16     16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Straight Connector 96"/>
              <p:cNvCxnSpPr>
                <a:stCxn id="96" idx="0"/>
                <a:endCxn id="96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/>
              <p:cNvCxnSpPr>
                <a:stCxn id="94" idx="0"/>
                <a:endCxn id="94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8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/>
              <p:cNvCxnSpPr>
                <a:stCxn id="92" idx="0"/>
                <a:endCxn id="92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9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>
                <a:stCxn id="90" idx="0"/>
                <a:endCxn id="90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04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3763</Words>
  <Application>Microsoft Office PowerPoint</Application>
  <PresentationFormat>Ekran Gösterisi (4:3)</PresentationFormat>
  <Paragraphs>1482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4" baseType="lpstr">
      <vt:lpstr>Arial</vt:lpstr>
      <vt:lpstr>Calibri</vt:lpstr>
      <vt:lpstr>Perpetua</vt:lpstr>
      <vt:lpstr>Times New Roman</vt:lpstr>
      <vt:lpstr>Ofis Teması</vt:lpstr>
      <vt:lpstr>PROJECT MANAGEMENT AND PLANNING  RESITATION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kerim koc</dc:creator>
  <cp:lastModifiedBy>Gökhan Demirdöğen</cp:lastModifiedBy>
  <cp:revision>88</cp:revision>
  <dcterms:created xsi:type="dcterms:W3CDTF">2018-04-18T13:48:53Z</dcterms:created>
  <dcterms:modified xsi:type="dcterms:W3CDTF">2020-04-10T13:06:35Z</dcterms:modified>
</cp:coreProperties>
</file>