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56" r:id="rId3"/>
    <p:sldId id="276" r:id="rId4"/>
    <p:sldId id="277" r:id="rId5"/>
    <p:sldId id="257" r:id="rId6"/>
    <p:sldId id="261" r:id="rId7"/>
    <p:sldId id="263" r:id="rId8"/>
    <p:sldId id="268" r:id="rId9"/>
    <p:sldId id="265" r:id="rId10"/>
    <p:sldId id="271" r:id="rId11"/>
    <p:sldId id="264" r:id="rId12"/>
    <p:sldId id="258" r:id="rId13"/>
    <p:sldId id="278" r:id="rId14"/>
    <p:sldId id="272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27" autoAdjust="0"/>
  </p:normalViewPr>
  <p:slideViewPr>
    <p:cSldViewPr snapToGrid="0">
      <p:cViewPr varScale="1">
        <p:scale>
          <a:sx n="87" d="100"/>
          <a:sy n="87" d="100"/>
        </p:scale>
        <p:origin x="1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73475-2ABC-4038-B5F8-FC0EDD961AC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EE07E-C928-484D-A3D6-69CBE768A957}">
      <dgm:prSet phldrT="[Metin]" custT="1"/>
      <dgm:spPr/>
      <dgm:t>
        <a:bodyPr/>
        <a:lstStyle/>
        <a:p>
          <a:r>
            <a:rPr lang="tr-TR" sz="2000" dirty="0" smtClean="0">
              <a:latin typeface="Eras Medium ITC" panose="020B0602030504020804" pitchFamily="34" charset="0"/>
            </a:rPr>
            <a:t>Dr. Öğr. Üyesi</a:t>
          </a:r>
        </a:p>
        <a:p>
          <a:r>
            <a:rPr lang="tr-TR" sz="2000" dirty="0" smtClean="0">
              <a:latin typeface="Eras Medium ITC" panose="020B0602030504020804" pitchFamily="34" charset="0"/>
            </a:rPr>
            <a:t>Abdullah H. AKCA</a:t>
          </a:r>
        </a:p>
        <a:p>
          <a:r>
            <a:rPr lang="tr-TR" sz="2000" dirty="0" smtClean="0">
              <a:latin typeface="Eras Medium ITC" panose="020B0602030504020804" pitchFamily="34" charset="0"/>
            </a:rPr>
            <a:t>(Staj İşlemleri)</a:t>
          </a:r>
        </a:p>
      </dgm:t>
    </dgm:pt>
    <dgm:pt modelId="{B831C9DB-0278-4C51-BA1B-51AA2EF625C3}" type="parTrans" cxnId="{FA6385FE-AA38-4E07-8053-9230E6E4A14E}">
      <dgm:prSet/>
      <dgm:spPr/>
      <dgm:t>
        <a:bodyPr/>
        <a:lstStyle/>
        <a:p>
          <a:endParaRPr lang="en-US" sz="1600">
            <a:latin typeface="Eras Medium ITC" panose="020B0602030504020804" pitchFamily="34" charset="0"/>
          </a:endParaRPr>
        </a:p>
      </dgm:t>
    </dgm:pt>
    <dgm:pt modelId="{45A0F843-9215-410C-A004-04C37B7A5932}" type="sibTrans" cxnId="{FA6385FE-AA38-4E07-8053-9230E6E4A14E}">
      <dgm:prSet/>
      <dgm:spPr/>
      <dgm:t>
        <a:bodyPr/>
        <a:lstStyle/>
        <a:p>
          <a:endParaRPr lang="en-US" sz="1600">
            <a:latin typeface="Eras Medium ITC" panose="020B0602030504020804" pitchFamily="34" charset="0"/>
          </a:endParaRPr>
        </a:p>
      </dgm:t>
    </dgm:pt>
    <dgm:pt modelId="{B44546E0-E85B-4C00-BB59-085BACE67163}">
      <dgm:prSet custT="1"/>
      <dgm:spPr/>
      <dgm:t>
        <a:bodyPr/>
        <a:lstStyle/>
        <a:p>
          <a:r>
            <a:rPr lang="tr-TR" sz="2000" dirty="0" smtClean="0">
              <a:latin typeface="Eras Medium ITC" panose="020B0602030504020804" pitchFamily="34" charset="0"/>
            </a:rPr>
            <a:t>Doç. Dr.                           </a:t>
          </a:r>
        </a:p>
        <a:p>
          <a:r>
            <a:rPr lang="tr-TR" sz="2000" dirty="0" smtClean="0">
              <a:latin typeface="Eras Medium ITC" panose="020B0602030504020804" pitchFamily="34" charset="0"/>
            </a:rPr>
            <a:t>Y. Serhat ERDOĞAN </a:t>
          </a:r>
        </a:p>
        <a:p>
          <a:r>
            <a:rPr lang="tr-TR" sz="2000" dirty="0" smtClean="0">
              <a:latin typeface="Eras Medium ITC" panose="020B0602030504020804" pitchFamily="34" charset="0"/>
            </a:rPr>
            <a:t>(Gelen Öğrenci İşlemleri)</a:t>
          </a:r>
          <a:endParaRPr lang="en-US" sz="2000" dirty="0">
            <a:latin typeface="Eras Medium ITC" panose="020B0602030504020804" pitchFamily="34" charset="0"/>
          </a:endParaRPr>
        </a:p>
      </dgm:t>
    </dgm:pt>
    <dgm:pt modelId="{9754C486-3708-45F1-BB02-007F506CEC9A}" type="parTrans" cxnId="{A75BF5AD-139C-4891-82AE-07CAC4AAD551}">
      <dgm:prSet/>
      <dgm:spPr/>
      <dgm:t>
        <a:bodyPr/>
        <a:lstStyle/>
        <a:p>
          <a:endParaRPr lang="en-US" sz="1600">
            <a:latin typeface="Eras Medium ITC" panose="020B0602030504020804" pitchFamily="34" charset="0"/>
          </a:endParaRPr>
        </a:p>
      </dgm:t>
    </dgm:pt>
    <dgm:pt modelId="{A0BD8488-F462-4E6C-966C-145E0D1C6934}" type="sibTrans" cxnId="{A75BF5AD-139C-4891-82AE-07CAC4AAD551}">
      <dgm:prSet/>
      <dgm:spPr/>
      <dgm:t>
        <a:bodyPr/>
        <a:lstStyle/>
        <a:p>
          <a:endParaRPr lang="en-US" sz="1600">
            <a:latin typeface="Eras Medium ITC" panose="020B0602030504020804" pitchFamily="34" charset="0"/>
          </a:endParaRPr>
        </a:p>
      </dgm:t>
    </dgm:pt>
    <dgm:pt modelId="{658106EA-7BC1-4AA4-B74D-186C4FB9A1F0}">
      <dgm:prSet phldrT="[Metin]" custT="1"/>
      <dgm:spPr/>
      <dgm:t>
        <a:bodyPr/>
        <a:lstStyle/>
        <a:p>
          <a:r>
            <a:rPr lang="tr-TR" sz="2000" dirty="0" smtClean="0">
              <a:latin typeface="Eras Medium ITC" panose="020B0602030504020804" pitchFamily="34" charset="0"/>
            </a:rPr>
            <a:t>Dr. Öğr. Üyesi</a:t>
          </a:r>
        </a:p>
        <a:p>
          <a:r>
            <a:rPr lang="tr-TR" sz="2000" dirty="0" smtClean="0">
              <a:latin typeface="Eras Medium ITC" panose="020B0602030504020804" pitchFamily="34" charset="0"/>
            </a:rPr>
            <a:t>Gökhan DEMİRDÖĞEN</a:t>
          </a:r>
        </a:p>
        <a:p>
          <a:r>
            <a:rPr lang="tr-TR" sz="2000" dirty="0" smtClean="0">
              <a:latin typeface="Eras Medium ITC" panose="020B0602030504020804" pitchFamily="34" charset="0"/>
            </a:rPr>
            <a:t>(Giden Öğrenci İşlemleri)</a:t>
          </a:r>
        </a:p>
      </dgm:t>
    </dgm:pt>
    <dgm:pt modelId="{611E4BE5-0639-4C7F-979C-92CF76EC53E2}" type="parTrans" cxnId="{0F587C7C-6605-4609-81FC-1FDD7272C823}">
      <dgm:prSet/>
      <dgm:spPr/>
      <dgm:t>
        <a:bodyPr/>
        <a:lstStyle/>
        <a:p>
          <a:endParaRPr lang="en-US"/>
        </a:p>
      </dgm:t>
    </dgm:pt>
    <dgm:pt modelId="{0434BC7B-1B12-4548-AFBE-58FBDF2E7600}" type="sibTrans" cxnId="{0F587C7C-6605-4609-81FC-1FDD7272C823}">
      <dgm:prSet/>
      <dgm:spPr/>
      <dgm:t>
        <a:bodyPr/>
        <a:lstStyle/>
        <a:p>
          <a:endParaRPr lang="en-US"/>
        </a:p>
      </dgm:t>
    </dgm:pt>
    <dgm:pt modelId="{709EB013-A042-4403-BE2A-89515B3572CD}" type="pres">
      <dgm:prSet presAssocID="{C9973475-2ABC-4038-B5F8-FC0EDD961A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DA984F-2B95-4B30-A63D-40C2A3D64354}" type="pres">
      <dgm:prSet presAssocID="{642EE07E-C928-484D-A3D6-69CBE768A957}" presName="hierRoot1" presStyleCnt="0">
        <dgm:presLayoutVars>
          <dgm:hierBranch val="init"/>
        </dgm:presLayoutVars>
      </dgm:prSet>
      <dgm:spPr/>
    </dgm:pt>
    <dgm:pt modelId="{FB4C439D-56AA-40F5-B79C-657E7AE1369D}" type="pres">
      <dgm:prSet presAssocID="{642EE07E-C928-484D-A3D6-69CBE768A957}" presName="rootComposite1" presStyleCnt="0"/>
      <dgm:spPr/>
    </dgm:pt>
    <dgm:pt modelId="{83B0D78B-2834-4D63-AD47-6BD9FDD7917D}" type="pres">
      <dgm:prSet presAssocID="{642EE07E-C928-484D-A3D6-69CBE768A957}" presName="rootText1" presStyleLbl="node0" presStyleIdx="0" presStyleCnt="3" custScaleX="100235" custLinFactNeighborX="-1000" custLinFactNeighborY="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4722A-3154-44D4-80C4-772B5715E47B}" type="pres">
      <dgm:prSet presAssocID="{642EE07E-C928-484D-A3D6-69CBE768A95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1F95E3-C3C5-491E-863F-210529DD5FCD}" type="pres">
      <dgm:prSet presAssocID="{642EE07E-C928-484D-A3D6-69CBE768A957}" presName="hierChild2" presStyleCnt="0"/>
      <dgm:spPr/>
    </dgm:pt>
    <dgm:pt modelId="{9D9AB824-8FDC-4FD7-93E9-A7E72146695E}" type="pres">
      <dgm:prSet presAssocID="{642EE07E-C928-484D-A3D6-69CBE768A957}" presName="hierChild3" presStyleCnt="0"/>
      <dgm:spPr/>
    </dgm:pt>
    <dgm:pt modelId="{1EA2BC9C-65BD-4FC0-8A9E-2AF9351E46DF}" type="pres">
      <dgm:prSet presAssocID="{658106EA-7BC1-4AA4-B74D-186C4FB9A1F0}" presName="hierRoot1" presStyleCnt="0">
        <dgm:presLayoutVars>
          <dgm:hierBranch val="init"/>
        </dgm:presLayoutVars>
      </dgm:prSet>
      <dgm:spPr/>
    </dgm:pt>
    <dgm:pt modelId="{2D34A129-F907-4133-9788-B7110A1C2447}" type="pres">
      <dgm:prSet presAssocID="{658106EA-7BC1-4AA4-B74D-186C4FB9A1F0}" presName="rootComposite1" presStyleCnt="0"/>
      <dgm:spPr/>
    </dgm:pt>
    <dgm:pt modelId="{E4BF8E76-78A4-484A-AB16-69A42FF27A38}" type="pres">
      <dgm:prSet presAssocID="{658106EA-7BC1-4AA4-B74D-186C4FB9A1F0}" presName="rootText1" presStyleLbl="node0" presStyleIdx="1" presStyleCnt="3" custScaleX="122405" custLinFactNeighborX="-1000" custLinFactNeighborY="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B6709-6FB0-448C-80AC-3DB1DA07BBAC}" type="pres">
      <dgm:prSet presAssocID="{658106EA-7BC1-4AA4-B74D-186C4FB9A1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396858A-3869-4695-B9AF-64920F04833D}" type="pres">
      <dgm:prSet presAssocID="{658106EA-7BC1-4AA4-B74D-186C4FB9A1F0}" presName="hierChild2" presStyleCnt="0"/>
      <dgm:spPr/>
    </dgm:pt>
    <dgm:pt modelId="{9B028866-88B4-481E-A7F2-B56E66C85069}" type="pres">
      <dgm:prSet presAssocID="{658106EA-7BC1-4AA4-B74D-186C4FB9A1F0}" presName="hierChild3" presStyleCnt="0"/>
      <dgm:spPr/>
    </dgm:pt>
    <dgm:pt modelId="{5E35C081-A770-4C86-89EB-35CD847C7DCE}" type="pres">
      <dgm:prSet presAssocID="{B44546E0-E85B-4C00-BB59-085BACE67163}" presName="hierRoot1" presStyleCnt="0">
        <dgm:presLayoutVars>
          <dgm:hierBranch val="init"/>
        </dgm:presLayoutVars>
      </dgm:prSet>
      <dgm:spPr/>
    </dgm:pt>
    <dgm:pt modelId="{89952789-31B2-4F4F-855F-01C3C8E7AD09}" type="pres">
      <dgm:prSet presAssocID="{B44546E0-E85B-4C00-BB59-085BACE67163}" presName="rootComposite1" presStyleCnt="0"/>
      <dgm:spPr/>
    </dgm:pt>
    <dgm:pt modelId="{7B4DE40D-28A3-44CD-A0C0-FE0B4E675E19}" type="pres">
      <dgm:prSet presAssocID="{B44546E0-E85B-4C00-BB59-085BACE67163}" presName="rootText1" presStyleLbl="node0" presStyleIdx="2" presStyleCnt="3" custScaleX="102337" custLinFactNeighborX="-3963" custLinFactNeighborY="-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9C651-872B-4D18-96A6-3FE40DD51795}" type="pres">
      <dgm:prSet presAssocID="{B44546E0-E85B-4C00-BB59-085BACE6716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C17822-06CA-4158-BA9C-BDF73A1404FB}" type="pres">
      <dgm:prSet presAssocID="{B44546E0-E85B-4C00-BB59-085BACE67163}" presName="hierChild2" presStyleCnt="0"/>
      <dgm:spPr/>
    </dgm:pt>
    <dgm:pt modelId="{41920898-5EAE-4B06-B507-B9F7CDB44842}" type="pres">
      <dgm:prSet presAssocID="{B44546E0-E85B-4C00-BB59-085BACE67163}" presName="hierChild3" presStyleCnt="0"/>
      <dgm:spPr/>
    </dgm:pt>
  </dgm:ptLst>
  <dgm:cxnLst>
    <dgm:cxn modelId="{A75BF5AD-139C-4891-82AE-07CAC4AAD551}" srcId="{C9973475-2ABC-4038-B5F8-FC0EDD961AC2}" destId="{B44546E0-E85B-4C00-BB59-085BACE67163}" srcOrd="2" destOrd="0" parTransId="{9754C486-3708-45F1-BB02-007F506CEC9A}" sibTransId="{A0BD8488-F462-4E6C-966C-145E0D1C6934}"/>
    <dgm:cxn modelId="{490F5DC4-789E-4504-BE82-20C58A230182}" type="presOf" srcId="{658106EA-7BC1-4AA4-B74D-186C4FB9A1F0}" destId="{E4BF8E76-78A4-484A-AB16-69A42FF27A38}" srcOrd="0" destOrd="0" presId="urn:microsoft.com/office/officeart/2005/8/layout/orgChart1"/>
    <dgm:cxn modelId="{E526E9AC-FE8E-4C9F-9FCE-5314F5DDD3A4}" type="presOf" srcId="{B44546E0-E85B-4C00-BB59-085BACE67163}" destId="{7B4DE40D-28A3-44CD-A0C0-FE0B4E675E19}" srcOrd="0" destOrd="0" presId="urn:microsoft.com/office/officeart/2005/8/layout/orgChart1"/>
    <dgm:cxn modelId="{DCDCB6B4-7B63-4B6F-9521-A26FFCA0E7EE}" type="presOf" srcId="{B44546E0-E85B-4C00-BB59-085BACE67163}" destId="{3F79C651-872B-4D18-96A6-3FE40DD51795}" srcOrd="1" destOrd="0" presId="urn:microsoft.com/office/officeart/2005/8/layout/orgChart1"/>
    <dgm:cxn modelId="{54D8E696-FB9D-4DCA-8272-774B8ADC460B}" type="presOf" srcId="{642EE07E-C928-484D-A3D6-69CBE768A957}" destId="{83B0D78B-2834-4D63-AD47-6BD9FDD7917D}" srcOrd="0" destOrd="0" presId="urn:microsoft.com/office/officeart/2005/8/layout/orgChart1"/>
    <dgm:cxn modelId="{FA6385FE-AA38-4E07-8053-9230E6E4A14E}" srcId="{C9973475-2ABC-4038-B5F8-FC0EDD961AC2}" destId="{642EE07E-C928-484D-A3D6-69CBE768A957}" srcOrd="0" destOrd="0" parTransId="{B831C9DB-0278-4C51-BA1B-51AA2EF625C3}" sibTransId="{45A0F843-9215-410C-A004-04C37B7A5932}"/>
    <dgm:cxn modelId="{0F587C7C-6605-4609-81FC-1FDD7272C823}" srcId="{C9973475-2ABC-4038-B5F8-FC0EDD961AC2}" destId="{658106EA-7BC1-4AA4-B74D-186C4FB9A1F0}" srcOrd="1" destOrd="0" parTransId="{611E4BE5-0639-4C7F-979C-92CF76EC53E2}" sibTransId="{0434BC7B-1B12-4548-AFBE-58FBDF2E7600}"/>
    <dgm:cxn modelId="{1ECCA3CC-7E3A-4E12-8153-CA38740A316F}" type="presOf" srcId="{642EE07E-C928-484D-A3D6-69CBE768A957}" destId="{5BE4722A-3154-44D4-80C4-772B5715E47B}" srcOrd="1" destOrd="0" presId="urn:microsoft.com/office/officeart/2005/8/layout/orgChart1"/>
    <dgm:cxn modelId="{C40B73F0-1741-4989-8A85-005ADCE17D25}" type="presOf" srcId="{C9973475-2ABC-4038-B5F8-FC0EDD961AC2}" destId="{709EB013-A042-4403-BE2A-89515B3572CD}" srcOrd="0" destOrd="0" presId="urn:microsoft.com/office/officeart/2005/8/layout/orgChart1"/>
    <dgm:cxn modelId="{BD7521CE-1EA7-4B3F-ACA3-45081A5E3DD7}" type="presOf" srcId="{658106EA-7BC1-4AA4-B74D-186C4FB9A1F0}" destId="{E2CB6709-6FB0-448C-80AC-3DB1DA07BBAC}" srcOrd="1" destOrd="0" presId="urn:microsoft.com/office/officeart/2005/8/layout/orgChart1"/>
    <dgm:cxn modelId="{B76677AB-286D-4E6F-B13E-30293AA1EA44}" type="presParOf" srcId="{709EB013-A042-4403-BE2A-89515B3572CD}" destId="{11DA984F-2B95-4B30-A63D-40C2A3D64354}" srcOrd="0" destOrd="0" presId="urn:microsoft.com/office/officeart/2005/8/layout/orgChart1"/>
    <dgm:cxn modelId="{5F0CC37A-41AA-4338-87D1-DB288E146035}" type="presParOf" srcId="{11DA984F-2B95-4B30-A63D-40C2A3D64354}" destId="{FB4C439D-56AA-40F5-B79C-657E7AE1369D}" srcOrd="0" destOrd="0" presId="urn:microsoft.com/office/officeart/2005/8/layout/orgChart1"/>
    <dgm:cxn modelId="{D37BC3BC-E9A0-474E-8B7F-DA587DCE9150}" type="presParOf" srcId="{FB4C439D-56AA-40F5-B79C-657E7AE1369D}" destId="{83B0D78B-2834-4D63-AD47-6BD9FDD7917D}" srcOrd="0" destOrd="0" presId="urn:microsoft.com/office/officeart/2005/8/layout/orgChart1"/>
    <dgm:cxn modelId="{0D23CA1A-EB4B-4E61-99F0-FE68B12B69BB}" type="presParOf" srcId="{FB4C439D-56AA-40F5-B79C-657E7AE1369D}" destId="{5BE4722A-3154-44D4-80C4-772B5715E47B}" srcOrd="1" destOrd="0" presId="urn:microsoft.com/office/officeart/2005/8/layout/orgChart1"/>
    <dgm:cxn modelId="{A338DFF2-C31B-4523-B608-CA1CF41FDFD3}" type="presParOf" srcId="{11DA984F-2B95-4B30-A63D-40C2A3D64354}" destId="{B61F95E3-C3C5-491E-863F-210529DD5FCD}" srcOrd="1" destOrd="0" presId="urn:microsoft.com/office/officeart/2005/8/layout/orgChart1"/>
    <dgm:cxn modelId="{F783D132-0C2B-4745-B43D-46CF0DC94DBF}" type="presParOf" srcId="{11DA984F-2B95-4B30-A63D-40C2A3D64354}" destId="{9D9AB824-8FDC-4FD7-93E9-A7E72146695E}" srcOrd="2" destOrd="0" presId="urn:microsoft.com/office/officeart/2005/8/layout/orgChart1"/>
    <dgm:cxn modelId="{85E1FB60-C3AA-497A-BF1D-C4683AB370BE}" type="presParOf" srcId="{709EB013-A042-4403-BE2A-89515B3572CD}" destId="{1EA2BC9C-65BD-4FC0-8A9E-2AF9351E46DF}" srcOrd="1" destOrd="0" presId="urn:microsoft.com/office/officeart/2005/8/layout/orgChart1"/>
    <dgm:cxn modelId="{41E0830C-28C8-42FE-8DA4-08B7D32A66B4}" type="presParOf" srcId="{1EA2BC9C-65BD-4FC0-8A9E-2AF9351E46DF}" destId="{2D34A129-F907-4133-9788-B7110A1C2447}" srcOrd="0" destOrd="0" presId="urn:microsoft.com/office/officeart/2005/8/layout/orgChart1"/>
    <dgm:cxn modelId="{37D89D0E-BDCA-4D50-AB8A-F073614CE925}" type="presParOf" srcId="{2D34A129-F907-4133-9788-B7110A1C2447}" destId="{E4BF8E76-78A4-484A-AB16-69A42FF27A38}" srcOrd="0" destOrd="0" presId="urn:microsoft.com/office/officeart/2005/8/layout/orgChart1"/>
    <dgm:cxn modelId="{9FF833EB-4C1C-479A-AE8F-015CFC9C69CA}" type="presParOf" srcId="{2D34A129-F907-4133-9788-B7110A1C2447}" destId="{E2CB6709-6FB0-448C-80AC-3DB1DA07BBAC}" srcOrd="1" destOrd="0" presId="urn:microsoft.com/office/officeart/2005/8/layout/orgChart1"/>
    <dgm:cxn modelId="{9AC7AB9A-58A9-4837-820E-3F32674890EA}" type="presParOf" srcId="{1EA2BC9C-65BD-4FC0-8A9E-2AF9351E46DF}" destId="{4396858A-3869-4695-B9AF-64920F04833D}" srcOrd="1" destOrd="0" presId="urn:microsoft.com/office/officeart/2005/8/layout/orgChart1"/>
    <dgm:cxn modelId="{9D46CEB8-67CE-4899-BA8E-2A4F1570F4E0}" type="presParOf" srcId="{1EA2BC9C-65BD-4FC0-8A9E-2AF9351E46DF}" destId="{9B028866-88B4-481E-A7F2-B56E66C85069}" srcOrd="2" destOrd="0" presId="urn:microsoft.com/office/officeart/2005/8/layout/orgChart1"/>
    <dgm:cxn modelId="{2F6883E9-A8EA-410E-B322-7E15212FC774}" type="presParOf" srcId="{709EB013-A042-4403-BE2A-89515B3572CD}" destId="{5E35C081-A770-4C86-89EB-35CD847C7DCE}" srcOrd="2" destOrd="0" presId="urn:microsoft.com/office/officeart/2005/8/layout/orgChart1"/>
    <dgm:cxn modelId="{7A076DDF-E48F-4EF9-A364-A2CCD32BADB6}" type="presParOf" srcId="{5E35C081-A770-4C86-89EB-35CD847C7DCE}" destId="{89952789-31B2-4F4F-855F-01C3C8E7AD09}" srcOrd="0" destOrd="0" presId="urn:microsoft.com/office/officeart/2005/8/layout/orgChart1"/>
    <dgm:cxn modelId="{C3F0384A-611D-41B7-B1B6-82C0F1C6133C}" type="presParOf" srcId="{89952789-31B2-4F4F-855F-01C3C8E7AD09}" destId="{7B4DE40D-28A3-44CD-A0C0-FE0B4E675E19}" srcOrd="0" destOrd="0" presId="urn:microsoft.com/office/officeart/2005/8/layout/orgChart1"/>
    <dgm:cxn modelId="{7BA2E755-F075-4E6C-A9B5-3B2DA6C2844E}" type="presParOf" srcId="{89952789-31B2-4F4F-855F-01C3C8E7AD09}" destId="{3F79C651-872B-4D18-96A6-3FE40DD51795}" srcOrd="1" destOrd="0" presId="urn:microsoft.com/office/officeart/2005/8/layout/orgChart1"/>
    <dgm:cxn modelId="{1926AA3C-3575-4EBD-BF77-A06EBB9DEB71}" type="presParOf" srcId="{5E35C081-A770-4C86-89EB-35CD847C7DCE}" destId="{E2C17822-06CA-4158-BA9C-BDF73A1404FB}" srcOrd="1" destOrd="0" presId="urn:microsoft.com/office/officeart/2005/8/layout/orgChart1"/>
    <dgm:cxn modelId="{3820353B-2569-4E2C-A146-57CC7E21CF47}" type="presParOf" srcId="{5E35C081-A770-4C86-89EB-35CD847C7DCE}" destId="{41920898-5EAE-4B06-B507-B9F7CDB448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0D78B-2834-4D63-AD47-6BD9FDD7917D}">
      <dsp:nvSpPr>
        <dsp:cNvPr id="0" name=""/>
        <dsp:cNvSpPr/>
      </dsp:nvSpPr>
      <dsp:spPr>
        <a:xfrm>
          <a:off x="0" y="1902783"/>
          <a:ext cx="2820807" cy="14070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Dr. Öğr. Üyesi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Abdullah H. AKCA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(Staj İşlemleri)</a:t>
          </a:r>
        </a:p>
      </dsp:txBody>
      <dsp:txXfrm>
        <a:off x="0" y="1902783"/>
        <a:ext cx="2820807" cy="1407096"/>
      </dsp:txXfrm>
    </dsp:sp>
    <dsp:sp modelId="{E4BF8E76-78A4-484A-AB16-69A42FF27A38}">
      <dsp:nvSpPr>
        <dsp:cNvPr id="0" name=""/>
        <dsp:cNvSpPr/>
      </dsp:nvSpPr>
      <dsp:spPr>
        <a:xfrm>
          <a:off x="3388954" y="1902783"/>
          <a:ext cx="3444713" cy="14070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Dr. Öğr. Üyesi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Gökhan DEMİRDÖĞEN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(Giden Öğrenci İşlemleri)</a:t>
          </a:r>
        </a:p>
      </dsp:txBody>
      <dsp:txXfrm>
        <a:off x="3388954" y="1902783"/>
        <a:ext cx="3444713" cy="1407096"/>
      </dsp:txXfrm>
    </dsp:sp>
    <dsp:sp modelId="{7B4DE40D-28A3-44CD-A0C0-FE0B4E675E19}">
      <dsp:nvSpPr>
        <dsp:cNvPr id="0" name=""/>
        <dsp:cNvSpPr/>
      </dsp:nvSpPr>
      <dsp:spPr>
        <a:xfrm>
          <a:off x="7341264" y="1892159"/>
          <a:ext cx="2879961" cy="14070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Doç. Dr.           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Y. Serhat ERDOĞAN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Eras Medium ITC" panose="020B0602030504020804" pitchFamily="34" charset="0"/>
            </a:rPr>
            <a:t>(Gelen Öğrenci İşlemleri)</a:t>
          </a:r>
          <a:endParaRPr lang="en-US" sz="2000" kern="1200" dirty="0">
            <a:latin typeface="Eras Medium ITC" panose="020B0602030504020804" pitchFamily="34" charset="0"/>
          </a:endParaRPr>
        </a:p>
      </dsp:txBody>
      <dsp:txXfrm>
        <a:off x="7341264" y="1892159"/>
        <a:ext cx="2879961" cy="140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1631D-4EED-4A8A-9EA9-07FFE74A91D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2A8C-F83D-4DAE-9574-589DB0D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2A8C-F83D-4DAE-9574-589DB0D4CB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4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Bochum</a:t>
            </a:r>
            <a:r>
              <a:rPr lang="tr-TR" baseline="0" dirty="0" smtClean="0"/>
              <a:t> 01 ile anlaşma yaptık iki tarafta mutabık ama imzalanmadı</a:t>
            </a:r>
          </a:p>
          <a:p>
            <a:r>
              <a:rPr lang="tr-TR" baseline="0" dirty="0" smtClean="0"/>
              <a:t>Giessen 02 anlaşma teklifi verdim onaylayacaklarını söylediler</a:t>
            </a:r>
          </a:p>
          <a:p>
            <a:r>
              <a:rPr lang="tr-TR" baseline="0" dirty="0" smtClean="0"/>
              <a:t>Munster 02 anlaştık en son ben bir şey değiştirdim tekrar onaylamaları lazımdı unuttular muhtemelen</a:t>
            </a:r>
          </a:p>
          <a:p>
            <a:r>
              <a:rPr lang="tr-TR" baseline="0" dirty="0" smtClean="0"/>
              <a:t>Osijek Gönderdik ama ses gelmedi, muhtelemen devam ediyordur ama riskli</a:t>
            </a:r>
          </a:p>
          <a:p>
            <a:r>
              <a:rPr lang="tr-TR" baseline="0" dirty="0" smtClean="0"/>
              <a:t>Perugia Teklifi yakın zamanda gönderdik daha dönmediler, muhtemelen devam ediyordur ama riskli</a:t>
            </a:r>
          </a:p>
          <a:p>
            <a:r>
              <a:rPr lang="tr-TR" baseline="0" dirty="0" smtClean="0"/>
              <a:t>Zieolona teklif göndermedik ama sitelerinde hala anlaşmamız var gözüküyor riskli</a:t>
            </a:r>
          </a:p>
          <a:p>
            <a:r>
              <a:rPr lang="tr-TR" baseline="0" dirty="0" smtClean="0"/>
              <a:t>Poznan online form talep ettiler doldurduk ama sonra dönüş yapmadılar anlaşma olabilir riskli</a:t>
            </a:r>
          </a:p>
          <a:p>
            <a:r>
              <a:rPr lang="tr-TR" baseline="0" dirty="0" smtClean="0"/>
              <a:t>Bratisl anlaşma henüz sonlanmadı ama anlaşma talebini onlar yaptı, bize 6 öğrenci tek dönem gibi göndermişler ama biz 3 öğrenci 2 dönem yapıyorduk son durumda sorun çıkmaz ama 3 garanti 3 ten sonrası belki sıkıntı çıkabilir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2A8C-F83D-4DAE-9574-589DB0D4CB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2A8C-F83D-4DAE-9574-589DB0D4CB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80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7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05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2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22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2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2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22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1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88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30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42A7-DA74-4E10-98AF-05048273CC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27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yildiz.edu.tr" TargetMode="External"/><Relationship Id="rId2" Type="http://schemas.openxmlformats.org/officeDocument/2006/relationships/hyperlink" Target="http://www.erasmus.yildiz.edu.t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217666" y="830948"/>
            <a:ext cx="11502190" cy="349071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b="1" dirty="0" smtClean="0"/>
              <a:t>ERASMUS+ Programı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400" dirty="0" smtClean="0"/>
              <a:t>2024-2025 Akademik Yılı Öğrenim Hareketliliği </a:t>
            </a:r>
            <a:br>
              <a:rPr lang="tr-TR" sz="4400" dirty="0" smtClean="0"/>
            </a:br>
            <a:r>
              <a:rPr lang="tr-TR" sz="4400" dirty="0" smtClean="0"/>
              <a:t>İnşaat Mühendisliği Bölümü </a:t>
            </a:r>
            <a:r>
              <a:rPr lang="tr-TR" sz="4400" i="1" dirty="0" smtClean="0"/>
              <a:t/>
            </a:r>
            <a:br>
              <a:rPr lang="tr-TR" sz="4400" i="1" dirty="0" smtClean="0"/>
            </a:br>
            <a:r>
              <a:rPr lang="tr-TR" sz="4400" i="1" dirty="0" smtClean="0"/>
              <a:t> Bilgilendirme Toplantısı 1</a:t>
            </a:r>
            <a:r>
              <a:rPr lang="tr-TR" sz="4400" i="1" dirty="0"/>
              <a:t>: </a:t>
            </a:r>
            <a:r>
              <a:rPr lang="tr-TR" sz="4400" i="1" dirty="0" smtClean="0"/>
              <a:t>Adaylık ve Yerleştirme Süreci</a:t>
            </a:r>
            <a:endParaRPr lang="tr-TR" i="1" dirty="0">
              <a:latin typeface="+mn-lt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302618" y="5184226"/>
            <a:ext cx="9144000" cy="652329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00FF"/>
                </a:solidFill>
              </a:rPr>
              <a:t>18 Mart 2024 </a:t>
            </a:r>
            <a:endParaRPr lang="tr-TR" sz="3600" dirty="0" smtClean="0"/>
          </a:p>
        </p:txBody>
      </p:sp>
      <p:pic>
        <p:nvPicPr>
          <p:cNvPr id="1026" name="Resim 5" descr="ytu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35" y="830948"/>
            <a:ext cx="1378711" cy="14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710" y="1010653"/>
            <a:ext cx="1996146" cy="11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35289" t="21614" r="16315" b="20842"/>
          <a:stretch/>
        </p:blipFill>
        <p:spPr>
          <a:xfrm rot="-60000">
            <a:off x="1066313" y="1201168"/>
            <a:ext cx="8066123" cy="53949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41479" y="4842753"/>
            <a:ext cx="1508760" cy="102933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Unvan 2"/>
          <p:cNvSpPr txBox="1">
            <a:spLocks/>
          </p:cNvSpPr>
          <p:nvPr/>
        </p:nvSpPr>
        <p:spPr>
          <a:xfrm>
            <a:off x="1312012" y="38828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u="sng" dirty="0" smtClean="0"/>
              <a:t>İkili Anlaşma Örneği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7902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87817" y="1173414"/>
            <a:ext cx="11297363" cy="4917122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İkili </a:t>
            </a:r>
            <a:r>
              <a:rPr lang="tr-TR" sz="2400" dirty="0"/>
              <a:t>anlaşmada yazan kontenjan ve </a:t>
            </a:r>
            <a:r>
              <a:rPr lang="tr-TR" sz="2400" dirty="0" smtClean="0"/>
              <a:t>dönem </a:t>
            </a:r>
            <a:r>
              <a:rPr lang="tr-TR" sz="2400" dirty="0"/>
              <a:t>bilgilerine göre başarı sırası esas alınarak öğrenciler üniversitelere </a:t>
            </a:r>
            <a:r>
              <a:rPr lang="tr-TR" sz="2400" dirty="0" smtClean="0"/>
              <a:t>yerleştirilecektir. Yerleştirme işlemi esnasında, dönem seçimi hatası oluşması durumunda, sonraki tercih sıralamanız göz önüne alınacaktır. </a:t>
            </a:r>
          </a:p>
          <a:p>
            <a:pPr algn="just"/>
            <a:endParaRPr lang="tr-TR" sz="1800" dirty="0" smtClean="0"/>
          </a:p>
          <a:p>
            <a:pPr algn="just"/>
            <a:r>
              <a:rPr lang="tr-TR" sz="2400" dirty="0" smtClean="0"/>
              <a:t>Öğrencinin </a:t>
            </a:r>
            <a:r>
              <a:rPr lang="tr-TR" sz="2400" dirty="0"/>
              <a:t>misafir olacağı kurumdan </a:t>
            </a:r>
            <a:r>
              <a:rPr lang="tr-TR" sz="2400" b="1" u="sng" dirty="0">
                <a:solidFill>
                  <a:srgbClr val="0000FF"/>
                </a:solidFill>
              </a:rPr>
              <a:t>bir dönem için </a:t>
            </a:r>
            <a:r>
              <a:rPr lang="tr-TR" sz="2400" b="1" u="sng" dirty="0" smtClean="0">
                <a:solidFill>
                  <a:srgbClr val="0000FF"/>
                </a:solidFill>
              </a:rPr>
              <a:t>tavsiye edilen 30 </a:t>
            </a:r>
            <a:r>
              <a:rPr lang="tr-TR" sz="2400" b="1" u="sng" dirty="0">
                <a:solidFill>
                  <a:srgbClr val="0000FF"/>
                </a:solidFill>
              </a:rPr>
              <a:t>ECTS, 2 dönem için 60 ECTS</a:t>
            </a:r>
            <a:r>
              <a:rPr lang="tr-TR" sz="2400" dirty="0"/>
              <a:t> </a:t>
            </a:r>
            <a:r>
              <a:rPr lang="tr-TR" sz="2400" dirty="0" smtClean="0"/>
              <a:t>(minimum 25 ECTS/dönem) ders </a:t>
            </a:r>
            <a:r>
              <a:rPr lang="tr-TR" sz="2400" dirty="0"/>
              <a:t>alması gerekmektedir. </a:t>
            </a:r>
            <a:r>
              <a:rPr lang="tr-TR" sz="2400" dirty="0" smtClean="0"/>
              <a:t> </a:t>
            </a:r>
          </a:p>
          <a:p>
            <a:pPr algn="just"/>
            <a:endParaRPr lang="tr-TR" sz="1800" dirty="0" smtClean="0"/>
          </a:p>
          <a:p>
            <a:pPr algn="just"/>
            <a:r>
              <a:rPr lang="tr-TR" sz="2400" dirty="0" smtClean="0"/>
              <a:t>İntibakı yapılacak derslerin YTÜ AKTS karşılığı minimum karşı kurum toplam ECTS’nin 2/3 kadar olmalıdır.</a:t>
            </a:r>
          </a:p>
          <a:p>
            <a:pPr algn="just"/>
            <a:endParaRPr lang="tr-TR" sz="1800" dirty="0" smtClean="0"/>
          </a:p>
          <a:p>
            <a:pPr algn="just"/>
            <a:r>
              <a:rPr lang="tr-TR" sz="2400" dirty="0" smtClean="0"/>
              <a:t>Karşı </a:t>
            </a:r>
            <a:r>
              <a:rPr lang="tr-TR" sz="2400" dirty="0"/>
              <a:t>kurumdan alınan her </a:t>
            </a:r>
            <a:r>
              <a:rPr lang="tr-TR" sz="2400" dirty="0" smtClean="0"/>
              <a:t>zorunlu dersin </a:t>
            </a:r>
            <a:r>
              <a:rPr lang="tr-TR" sz="2400" dirty="0"/>
              <a:t>YTÜ’de </a:t>
            </a:r>
            <a:r>
              <a:rPr lang="tr-TR" sz="2400" dirty="0" smtClean="0"/>
              <a:t>ders koordinatörünün de onayladığı bir karşılığının bulunması gerekmektedir. Seçmeli derslerde içerik uygunluğu aranmaz.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11</a:t>
            </a:fld>
            <a:endParaRPr lang="tr-TR" dirty="0"/>
          </a:p>
        </p:txBody>
      </p:sp>
      <p:sp>
        <p:nvSpPr>
          <p:cNvPr id="7" name="Unvan 2"/>
          <p:cNvSpPr>
            <a:spLocks noGrp="1"/>
          </p:cNvSpPr>
          <p:nvPr>
            <p:ph type="title"/>
          </p:nvPr>
        </p:nvSpPr>
        <p:spPr>
          <a:xfrm>
            <a:off x="929239" y="-60178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i="1" u="sng" dirty="0" smtClean="0"/>
              <a:t>Önemli Bilgiler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530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2240" y="1613294"/>
            <a:ext cx="111171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Yeterli ders yükü bulunmayan öğrenciler hareketlilikten faydalanamaz</a:t>
            </a:r>
            <a:r>
              <a:rPr lang="tr-TR" sz="2800" dirty="0" smtClean="0"/>
              <a:t>.</a:t>
            </a:r>
            <a:endParaRPr lang="tr-TR" sz="2800" b="0" i="0" dirty="0" smtClean="0">
              <a:solidFill>
                <a:srgbClr val="000000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b="0" i="0" dirty="0" smtClean="0">
                <a:solidFill>
                  <a:srgbClr val="000000"/>
                </a:solidFill>
                <a:effectLst/>
              </a:rPr>
              <a:t>Yerleştirme işlemi sonrasında herhangi bir üniversiteye yerleşmeyen öğrenciler 2024-2025 akademik yılında Erasmus+ Öğrenim Hareketliliğinden faydalanamayacaktır. </a:t>
            </a:r>
          </a:p>
          <a:p>
            <a:endParaRPr lang="tr-TR" sz="2800" b="0" i="0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i="0" u="sng" dirty="0" smtClean="0">
                <a:solidFill>
                  <a:srgbClr val="000000"/>
                </a:solidFill>
                <a:effectLst/>
              </a:rPr>
              <a:t>Ek Liste veya Yedek Liste şeklinde bir uygulama bulunmamaktadır.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b="1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i="0" dirty="0" smtClean="0">
                <a:solidFill>
                  <a:srgbClr val="000000"/>
                </a:solidFill>
                <a:effectLst/>
              </a:rPr>
              <a:t>Üniversitelere yerleşen her öğrencinin birer defa olmak üzere üniversite ve dönem değişikliği yapma hakkı bulunmaktadır.  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12</a:t>
            </a:fld>
            <a:endParaRPr lang="tr-TR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u="sng" dirty="0" smtClean="0"/>
              <a:t>Önemli Bilgiler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4507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13</a:t>
            </a:fld>
            <a:endParaRPr lang="tr-TR"/>
          </a:p>
        </p:txBody>
      </p:sp>
      <p:sp>
        <p:nvSpPr>
          <p:cNvPr id="5" name="Unvan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u="sng" dirty="0" smtClean="0"/>
              <a:t>Tercih Formu</a:t>
            </a:r>
            <a:endParaRPr lang="tr-T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24" y="1027905"/>
            <a:ext cx="7239568" cy="279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60" y="4063439"/>
            <a:ext cx="7396090" cy="20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29.04.2021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14</a:t>
            </a:fld>
            <a:endParaRPr lang="tr-TR"/>
          </a:p>
        </p:txBody>
      </p:sp>
      <p:sp>
        <p:nvSpPr>
          <p:cNvPr id="9" name="Unvan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i="1" u="sng" dirty="0" smtClean="0"/>
              <a:t>YTÜ ERAMUS Ofisi - İletişim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91402" y="1386038"/>
            <a:ext cx="10703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 smtClean="0">
                <a:hlinkClick r:id="rId2"/>
              </a:rPr>
              <a:t>erasmus.yildiz.edu.tr</a:t>
            </a:r>
            <a:endParaRPr lang="tr-TR" sz="3200" dirty="0" smtClean="0"/>
          </a:p>
          <a:p>
            <a:r>
              <a:rPr lang="tr-TR" sz="3200" dirty="0"/>
              <a:t>	http://www.erasmus.yildiz.edu.tr/sayfa/6</a:t>
            </a:r>
            <a:endParaRPr lang="tr-TR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 smtClean="0">
                <a:hlinkClick r:id="rId3"/>
              </a:rPr>
              <a:t>erasmus@yildiz.edu.tr</a:t>
            </a:r>
            <a:r>
              <a:rPr lang="tr-TR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 smtClean="0"/>
              <a:t>(0 212) 383 39 32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7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44379" y="618206"/>
            <a:ext cx="11867949" cy="114321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Değişim Programı</a:t>
            </a:r>
          </a:p>
          <a:p>
            <a:r>
              <a:rPr lang="tr-T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Müh. Bölüm Sorumluları</a:t>
            </a:r>
          </a:p>
          <a:p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79186947"/>
              </p:ext>
            </p:extLst>
          </p:nvPr>
        </p:nvGraphicFramePr>
        <p:xfrm>
          <a:off x="804477" y="742720"/>
          <a:ext cx="10338061" cy="519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4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838200" y="1149351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smtClean="0"/>
              <a:t>* </a:t>
            </a:r>
            <a:r>
              <a:rPr lang="tr-TR" sz="3600" dirty="0"/>
              <a:t>3</a:t>
            </a:r>
            <a:r>
              <a:rPr lang="tr-TR" sz="3600" dirty="0" smtClean="0"/>
              <a:t> Dr, 1 YL ve 17 L olmak üzere toplam 20 aday</a:t>
            </a:r>
            <a:br>
              <a:rPr lang="tr-TR" sz="3600" dirty="0" smtClean="0"/>
            </a:br>
            <a:r>
              <a:rPr lang="tr-TR" sz="3600" dirty="0"/>
              <a:t>* </a:t>
            </a:r>
            <a:r>
              <a:rPr lang="tr-TR" sz="3600" dirty="0" smtClean="0"/>
              <a:t>13 </a:t>
            </a:r>
            <a:r>
              <a:rPr lang="tr-TR" sz="3600" dirty="0"/>
              <a:t>Ülke, </a:t>
            </a:r>
            <a:r>
              <a:rPr lang="tr-TR" sz="3600" dirty="0" smtClean="0"/>
              <a:t>19 </a:t>
            </a:r>
            <a:r>
              <a:rPr lang="tr-TR" sz="3600" dirty="0" smtClean="0"/>
              <a:t>Üniversite </a:t>
            </a:r>
            <a:endParaRPr lang="tr-TR" sz="36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2838651" y="2737836"/>
            <a:ext cx="2989848" cy="3961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 smtClean="0"/>
              <a:t>Almanya (6)</a:t>
            </a:r>
          </a:p>
          <a:p>
            <a:pPr marL="0" indent="0">
              <a:buNone/>
            </a:pPr>
            <a:r>
              <a:rPr lang="tr-TR" sz="3200" dirty="0" smtClean="0"/>
              <a:t>Çekya (2)</a:t>
            </a:r>
            <a:endParaRPr lang="tr-TR" sz="3200" dirty="0" smtClean="0"/>
          </a:p>
          <a:p>
            <a:pPr marL="0" indent="0">
              <a:buNone/>
            </a:pPr>
            <a:r>
              <a:rPr lang="tr-TR" sz="3200" dirty="0" smtClean="0"/>
              <a:t>İtalya</a:t>
            </a:r>
          </a:p>
          <a:p>
            <a:pPr marL="0" indent="0">
              <a:buNone/>
            </a:pPr>
            <a:r>
              <a:rPr lang="tr-TR" sz="3200" dirty="0" smtClean="0"/>
              <a:t>Litvanya</a:t>
            </a:r>
          </a:p>
          <a:p>
            <a:pPr marL="0" indent="0">
              <a:buNone/>
            </a:pPr>
            <a:r>
              <a:rPr lang="tr-TR" sz="3200" dirty="0" smtClean="0"/>
              <a:t>Yunanistan</a:t>
            </a:r>
          </a:p>
          <a:p>
            <a:pPr marL="0" indent="0">
              <a:buNone/>
            </a:pPr>
            <a:r>
              <a:rPr lang="tr-TR" sz="3200" dirty="0" smtClean="0"/>
              <a:t>Hırvatistan</a:t>
            </a:r>
          </a:p>
          <a:p>
            <a:pPr marL="0" indent="0">
              <a:buNone/>
            </a:pPr>
            <a:r>
              <a:rPr lang="tr-TR" sz="3200" dirty="0" smtClean="0"/>
              <a:t>İspanya</a:t>
            </a: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6363501" y="2705661"/>
            <a:ext cx="2472487" cy="3961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 smtClean="0"/>
              <a:t>Slovakya</a:t>
            </a:r>
          </a:p>
          <a:p>
            <a:pPr marL="0" indent="0">
              <a:buNone/>
            </a:pPr>
            <a:r>
              <a:rPr lang="tr-TR" sz="3200" dirty="0" smtClean="0"/>
              <a:t>Bulgaristan</a:t>
            </a:r>
          </a:p>
          <a:p>
            <a:pPr marL="0" indent="0">
              <a:buNone/>
            </a:pPr>
            <a:r>
              <a:rPr lang="tr-TR" sz="3200" dirty="0" smtClean="0"/>
              <a:t>Fransa</a:t>
            </a:r>
          </a:p>
          <a:p>
            <a:pPr marL="0" indent="0">
              <a:buNone/>
            </a:pPr>
            <a:r>
              <a:rPr lang="tr-TR" sz="3200" dirty="0" smtClean="0"/>
              <a:t>Norveç</a:t>
            </a:r>
          </a:p>
          <a:p>
            <a:pPr marL="0" indent="0">
              <a:buNone/>
            </a:pPr>
            <a:r>
              <a:rPr lang="tr-TR" sz="3200" dirty="0" smtClean="0"/>
              <a:t>Polonya</a:t>
            </a:r>
          </a:p>
          <a:p>
            <a:pPr marL="0" indent="0">
              <a:buNone/>
            </a:pPr>
            <a:r>
              <a:rPr lang="tr-TR" sz="3200" dirty="0" smtClean="0"/>
              <a:t>Romanya</a:t>
            </a:r>
          </a:p>
          <a:p>
            <a:pPr marL="0" indent="0">
              <a:buNone/>
            </a:pPr>
            <a:endParaRPr lang="tr-TR" sz="3200" dirty="0" smtClean="0"/>
          </a:p>
          <a:p>
            <a:pPr marL="0" indent="0">
              <a:buNone/>
            </a:pPr>
            <a:r>
              <a:rPr lang="tr-TR" sz="3200" dirty="0" smtClean="0"/>
              <a:t>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3</a:t>
            </a:fld>
            <a:endParaRPr lang="tr-TR"/>
          </a:p>
        </p:txBody>
      </p:sp>
      <p:sp>
        <p:nvSpPr>
          <p:cNvPr id="9" name="Unvan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i="1" u="sng" dirty="0" smtClean="0"/>
              <a:t>Başvuru, Ülke ve Üniversite Bilgileri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70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i="1" u="sng" dirty="0" smtClean="0"/>
              <a:t>Program, Dönem ve Kontenjan Bilgileri</a:t>
            </a:r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30598"/>
              </p:ext>
            </p:extLst>
          </p:nvPr>
        </p:nvGraphicFramePr>
        <p:xfrm>
          <a:off x="366855" y="1034043"/>
          <a:ext cx="11097841" cy="4818127"/>
        </p:xfrm>
        <a:graphic>
          <a:graphicData uri="http://schemas.openxmlformats.org/drawingml/2006/table">
            <a:tbl>
              <a:tblPr/>
              <a:tblGrid>
                <a:gridCol w="59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925">
                  <a:extLst>
                    <a:ext uri="{9D8B030D-6E8A-4147-A177-3AD203B41FA5}">
                      <a16:colId xmlns:a16="http://schemas.microsoft.com/office/drawing/2014/main" val="862740313"/>
                    </a:ext>
                  </a:extLst>
                </a:gridCol>
                <a:gridCol w="1270304">
                  <a:extLst>
                    <a:ext uri="{9D8B030D-6E8A-4147-A177-3AD203B41FA5}">
                      <a16:colId xmlns:a16="http://schemas.microsoft.com/office/drawing/2014/main" val="189921724"/>
                    </a:ext>
                  </a:extLst>
                </a:gridCol>
                <a:gridCol w="1285836">
                  <a:extLst>
                    <a:ext uri="{9D8B030D-6E8A-4147-A177-3AD203B41FA5}">
                      <a16:colId xmlns:a16="http://schemas.microsoft.com/office/drawing/2014/main" val="3475050049"/>
                    </a:ext>
                  </a:extLst>
                </a:gridCol>
              </a:tblGrid>
              <a:tr h="194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 dirty="0" err="1">
                          <a:effectLst/>
                          <a:latin typeface="Times New Roman" panose="02020603050405020304" pitchFamily="18" charset="0"/>
                        </a:rPr>
                        <a:t>Ülke</a:t>
                      </a:r>
                      <a:endParaRPr lang="en-US" sz="9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effectLst/>
                          <a:latin typeface="Times New Roman" panose="02020603050405020304" pitchFamily="18" charset="0"/>
                        </a:rPr>
                        <a:t>Üniversite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effectLst/>
                          <a:latin typeface="Times New Roman" panose="02020603050405020304" pitchFamily="18" charset="0"/>
                        </a:rPr>
                        <a:t>Kod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effectLst/>
                          <a:latin typeface="Times New Roman" panose="02020603050405020304" pitchFamily="18" charset="0"/>
                        </a:rPr>
                        <a:t>Program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effectLst/>
                          <a:latin typeface="Times New Roman" panose="02020603050405020304" pitchFamily="18" charset="0"/>
                        </a:rPr>
                        <a:t>Dönem Sayısı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effectLst/>
                          <a:latin typeface="Times New Roman" panose="02020603050405020304" pitchFamily="18" charset="0"/>
                        </a:rPr>
                        <a:t>Kontenjan Sayısı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Durum</a:t>
                      </a:r>
                      <a:endParaRPr lang="en-US" sz="11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Dil</a:t>
                      </a:r>
                      <a:r>
                        <a:rPr lang="tr-TR" sz="1100" b="1" i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  <a:endParaRPr lang="en-US" sz="11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1" u="none" strike="noStrike" dirty="0" smtClean="0">
                          <a:effectLst/>
                          <a:latin typeface="Times New Roman" panose="02020603050405020304" pitchFamily="18" charset="0"/>
                        </a:rPr>
                        <a:t>Dil 2</a:t>
                      </a:r>
                      <a:endParaRPr lang="en-US" sz="11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TECHNISCHE HOCHSCHULE GEORG AGRICOLA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BOCHUM0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ALM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41896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Almanya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TECHNISCHE UNIVERSITAET CAROLO-WILHELMINA ZU BRAUNSCHWEIG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 BRAUNSC01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YL, DR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ALM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UNIVERSITÄT DUISBURG-ESSEN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 ESSEN04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ALM A2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B2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TECHNISCHE HOCHSCHULE MITTELHESSEN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 GIESSEN02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!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ALM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B2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RHEINISCH-WESTFÄLISCHE TECHNISCHE HOCHSCHULE AACHEN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AACHEN01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ALM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B2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FACHHOCHSCHULE MUENSTER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 MUNSTER02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Aktif</a:t>
                      </a:r>
                      <a:endParaRPr lang="en-US" sz="1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ALM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Bulgaristan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UNIVERSITET PO ARCHITECTURA, STROITELSTVO I GEODESIA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 SOFIA04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YL, DR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Çekya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UCENÍ TECHNICKÉ V BRNE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 BRNO01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YL, DR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tr-T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Çekya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VYSOKÁ SKOLA TECHNICKÁ A EKONOMICKÁ V CESKYCH BUDEJOVICÍCH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 CESKE04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tr-T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YL</a:t>
                      </a:r>
                      <a:r>
                        <a:rPr lang="tr-TR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ÇEK</a:t>
                      </a:r>
                      <a:r>
                        <a:rPr lang="tr-T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UNIVERSITE DE CERGY-PONTOISE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 CERGY07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 B2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Hırvatistan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SVEUCILISTE JOSIPA JURJA STROSSMAYERA U OSIJEKU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OSIJEK01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İtalya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 UNIVERSITÀ DEGLI STUDI DI NAPOLI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 NAPOLI09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 B1 !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İspanya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POLITECNICA DE MADRID (UPM)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 MADRID05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 A2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Litvanya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VILNIAUS GEDIMINO TECHNIKOS UNIVERSITETAS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VILNIUS02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YL, DR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6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!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Polonya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dirty="0" smtClean="0"/>
                        <a:t>POLITECHNIKA KRAKOWSKA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 </a:t>
                      </a:r>
                      <a:r>
                        <a:rPr lang="tr-TR" sz="1200" dirty="0" smtClean="0"/>
                        <a:t>KRAKOW03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Aktif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ING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B1</a:t>
                      </a: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Slovakya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SLOVENSKA TECHNICKA UNIVERZITA V BRATISLAVE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BRATISL01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YL, DR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(6</a:t>
                      </a:r>
                      <a:r>
                        <a:rPr lang="tr-TR" sz="16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!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Norveç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dirty="0" smtClean="0"/>
                        <a:t>NORGES TEKNISK-NATURVITENSKAPELIGE UNIVERSITET NTNU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dirty="0" smtClean="0"/>
                        <a:t>N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200" dirty="0" smtClean="0"/>
                        <a:t>TRONDHE01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YL, DR</a:t>
                      </a: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(2!)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89569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Yunanistan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dirty="0" smtClean="0"/>
                        <a:t>PANEPISTIMIO DYTIKIS ATTIKIS,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dirty="0" smtClean="0"/>
                        <a:t>G EGALEO02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L, YL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B2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3" marR="4933" marT="4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909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01739" y="6331688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/>
              <a:t>Toplam kontenjan </a:t>
            </a:r>
            <a:r>
              <a:rPr lang="tr-TR" i="1" dirty="0" smtClean="0">
                <a:sym typeface="Wingdings" panose="05000000000000000000" pitchFamily="2" charset="2"/>
              </a:rPr>
              <a:t> 54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8616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i="1" u="sng" dirty="0" smtClean="0"/>
              <a:t>Önemli Bilgiler</a:t>
            </a:r>
            <a:endParaRPr lang="tr-TR" sz="36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541429"/>
            <a:ext cx="10885370" cy="4964180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2024-2025 </a:t>
            </a:r>
            <a:r>
              <a:rPr lang="tr-TR" sz="2400" dirty="0"/>
              <a:t>akademik yılı </a:t>
            </a:r>
            <a:r>
              <a:rPr lang="tr-TR" sz="2400" dirty="0" smtClean="0"/>
              <a:t>KA-131 (</a:t>
            </a:r>
            <a:r>
              <a:rPr lang="tr-TR" sz="2400" dirty="0"/>
              <a:t>AB Ülkeleri) Öğrenim </a:t>
            </a:r>
            <a:r>
              <a:rPr lang="tr-TR" sz="2400" dirty="0" smtClean="0"/>
              <a:t>Hareketliliği Nihai </a:t>
            </a:r>
            <a:r>
              <a:rPr lang="tr-TR" sz="2400" dirty="0"/>
              <a:t>Başarı Puanları Listesi (Yerleştirme işlemi yapılırken başarı sırası esas </a:t>
            </a:r>
            <a:r>
              <a:rPr lang="tr-TR" sz="2400" dirty="0" smtClean="0"/>
              <a:t>alınmaktadır).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2024-2025 akademik yılı Erasmus+ Öğrenim Hareketliliği üniversitelere yerleştirme için takvim:</a:t>
            </a:r>
          </a:p>
          <a:p>
            <a:pPr marL="0" indent="0" algn="just">
              <a:buNone/>
            </a:pPr>
            <a:endParaRPr lang="tr-TR" sz="1800" dirty="0" smtClean="0"/>
          </a:p>
          <a:p>
            <a:pPr marL="0" indent="0">
              <a:buNone/>
            </a:pPr>
            <a:r>
              <a:rPr lang="tr-TR" sz="2400" dirty="0" smtClean="0"/>
              <a:t>		</a:t>
            </a:r>
            <a:r>
              <a:rPr lang="tr-TR" sz="2400" dirty="0" smtClean="0">
                <a:solidFill>
                  <a:srgbClr val="FF0000"/>
                </a:solidFill>
              </a:rPr>
              <a:t>20  Mart 2024, 16:00  Tercihlerin İletilmesi için son gün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		</a:t>
            </a:r>
            <a:r>
              <a:rPr lang="tr-TR" sz="2400" dirty="0" smtClean="0">
                <a:solidFill>
                  <a:srgbClr val="0000FF"/>
                </a:solidFill>
              </a:rPr>
              <a:t>21 Mart 2024 : Yerleştirme Sonuçlarının İlanı</a:t>
            </a:r>
          </a:p>
          <a:p>
            <a:pPr marL="0" indent="0">
              <a:buNone/>
            </a:pPr>
            <a:endParaRPr lang="tr-TR" sz="1800" dirty="0" smtClean="0"/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19 </a:t>
            </a:r>
            <a:r>
              <a:rPr lang="tr-TR" sz="2400" dirty="0">
                <a:solidFill>
                  <a:srgbClr val="FF0000"/>
                </a:solidFill>
              </a:rPr>
              <a:t>– </a:t>
            </a:r>
            <a:r>
              <a:rPr lang="tr-TR" sz="2400" dirty="0" smtClean="0">
                <a:solidFill>
                  <a:srgbClr val="FF0000"/>
                </a:solidFill>
              </a:rPr>
              <a:t>20 Mart</a:t>
            </a:r>
            <a:r>
              <a:rPr lang="tr-TR" sz="2400" dirty="0"/>
              <a:t>  tarihleri arasında </a:t>
            </a:r>
            <a:r>
              <a:rPr lang="tr-TR" sz="2400" dirty="0" smtClean="0"/>
              <a:t>«Tercih Formlarını» iletmeyen öğrenciler 2024-2025 </a:t>
            </a:r>
            <a:r>
              <a:rPr lang="tr-TR" sz="2400" dirty="0"/>
              <a:t>akademik yılı Erasmus+ </a:t>
            </a:r>
            <a:r>
              <a:rPr lang="tr-TR" sz="2400" dirty="0" smtClean="0"/>
              <a:t>Öğrenim Hareketliliğinden</a:t>
            </a:r>
            <a:r>
              <a:rPr lang="tr-TR" sz="2400" dirty="0"/>
              <a:t> </a:t>
            </a:r>
            <a:r>
              <a:rPr lang="tr-TR" sz="2400" b="1" u="sng" dirty="0"/>
              <a:t>yararlanamayacaktır.</a:t>
            </a:r>
            <a:r>
              <a:rPr lang="tr-TR" sz="2400" dirty="0"/>
              <a:t> </a:t>
            </a:r>
            <a:endParaRPr lang="tr-TR" sz="2400" dirty="0" smtClean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0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750771" y="1690688"/>
            <a:ext cx="10603029" cy="4351338"/>
          </a:xfrm>
        </p:spPr>
        <p:txBody>
          <a:bodyPr>
            <a:noAutofit/>
          </a:bodyPr>
          <a:lstStyle/>
          <a:p>
            <a:pPr algn="just"/>
            <a:r>
              <a:rPr lang="tr-TR" dirty="0" smtClean="0"/>
              <a:t>Anlaşma </a:t>
            </a:r>
            <a:r>
              <a:rPr lang="tr-TR" dirty="0"/>
              <a:t>yapılan üniversitelerin </a:t>
            </a:r>
            <a:r>
              <a:rPr lang="tr-TR" u="sng" dirty="0"/>
              <a:t>özel şartları</a:t>
            </a:r>
            <a:r>
              <a:rPr lang="tr-TR" dirty="0"/>
              <a:t> ayrıca göz </a:t>
            </a:r>
            <a:r>
              <a:rPr lang="tr-TR" dirty="0" smtClean="0"/>
              <a:t>önünde bulundurulmalıdır.</a:t>
            </a:r>
          </a:p>
          <a:p>
            <a:pPr marL="0" indent="0">
              <a:buNone/>
            </a:pPr>
            <a:endParaRPr lang="tr-TR" dirty="0" smtClean="0"/>
          </a:p>
          <a:p>
            <a:pPr algn="just"/>
            <a:r>
              <a:rPr lang="tr-TR" dirty="0"/>
              <a:t>Gitmeyi planladığınız kurumun </a:t>
            </a:r>
            <a:r>
              <a:rPr lang="tr-TR" b="1" u="sng" dirty="0">
                <a:solidFill>
                  <a:srgbClr val="FF0000"/>
                </a:solidFill>
              </a:rPr>
              <a:t>eğitim dili veya dil sertifikası</a:t>
            </a:r>
            <a:r>
              <a:rPr lang="tr-TR" dirty="0"/>
              <a:t> talebi hakkında önceden bilgi toplamanız yararınıza olacaktır.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algn="just"/>
            <a:r>
              <a:rPr lang="tr-TR" dirty="0" smtClean="0"/>
              <a:t>İlgili </a:t>
            </a:r>
            <a:r>
              <a:rPr lang="tr-TR" dirty="0"/>
              <a:t>üniversitelere ait ikili anlaşmaları inceleyebilir veya üniversitelerin web sayfalarını </a:t>
            </a:r>
            <a:r>
              <a:rPr lang="tr-TR" dirty="0" smtClean="0"/>
              <a:t>inceleyebilirsiniz.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6</a:t>
            </a:fld>
            <a:endParaRPr lang="tr-TR"/>
          </a:p>
        </p:txBody>
      </p:sp>
      <p:sp>
        <p:nvSpPr>
          <p:cNvPr id="8" name="Unvan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z="3600" b="1" i="1" u="sng" dirty="0" smtClean="0"/>
              <a:t>Önemli</a:t>
            </a:r>
            <a:r>
              <a:rPr lang="tr-TR" b="1" i="1" u="sng" dirty="0" smtClean="0"/>
              <a:t> </a:t>
            </a:r>
            <a:r>
              <a:rPr lang="tr-TR" sz="3600" b="1" i="1" u="sng" dirty="0" smtClean="0"/>
              <a:t>Bilgiler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38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7</a:t>
            </a:fld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858359" y="1093189"/>
            <a:ext cx="10284561" cy="5263161"/>
            <a:chOff x="0" y="67377"/>
            <a:chExt cx="12192000" cy="665409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4832"/>
              <a:ext cx="12192000" cy="623928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094297" y="67377"/>
              <a:ext cx="1659556" cy="61601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83780" y="4652010"/>
              <a:ext cx="2228850" cy="2069465"/>
            </a:xfrm>
            <a:prstGeom prst="ellipse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Unvan 2"/>
          <p:cNvSpPr txBox="1">
            <a:spLocks/>
          </p:cNvSpPr>
          <p:nvPr/>
        </p:nvSpPr>
        <p:spPr>
          <a:xfrm>
            <a:off x="742839" y="2548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u="sng" dirty="0" smtClean="0"/>
              <a:t>YTU Erasmus ofisi websitesi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8681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8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535766" y="1552353"/>
            <a:ext cx="5158512" cy="4486940"/>
            <a:chOff x="206156" y="478465"/>
            <a:chExt cx="5158512" cy="4486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156" y="478465"/>
              <a:ext cx="5158512" cy="44869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4" name="Oval 13"/>
            <p:cNvSpPr/>
            <p:nvPr/>
          </p:nvSpPr>
          <p:spPr>
            <a:xfrm>
              <a:off x="2785412" y="4066954"/>
              <a:ext cx="2036453" cy="43884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661" y="119519"/>
            <a:ext cx="5720316" cy="6711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Unvan 2"/>
          <p:cNvSpPr txBox="1">
            <a:spLocks/>
          </p:cNvSpPr>
          <p:nvPr/>
        </p:nvSpPr>
        <p:spPr>
          <a:xfrm>
            <a:off x="498290" y="4622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u="sng" dirty="0" smtClean="0"/>
              <a:t>YTU Erasmus ofisi websitesi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2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0068" t="18369" r="30625" b="44313"/>
          <a:stretch/>
        </p:blipFill>
        <p:spPr>
          <a:xfrm rot="21480000">
            <a:off x="374165" y="1173239"/>
            <a:ext cx="9931024" cy="53035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52302" y="4391246"/>
            <a:ext cx="2012493" cy="1634503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42A7-DA74-4E10-98AF-05048273CC6D}" type="slidenum">
              <a:rPr lang="tr-TR" smtClean="0"/>
              <a:t>9</a:t>
            </a:fld>
            <a:endParaRPr lang="tr-TR"/>
          </a:p>
        </p:txBody>
      </p:sp>
      <p:sp>
        <p:nvSpPr>
          <p:cNvPr id="6" name="Unvan 2"/>
          <p:cNvSpPr txBox="1">
            <a:spLocks/>
          </p:cNvSpPr>
          <p:nvPr/>
        </p:nvSpPr>
        <p:spPr>
          <a:xfrm>
            <a:off x="1312012" y="38828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u="sng" dirty="0" smtClean="0"/>
              <a:t>İkili Anlaşma Örneği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75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693</Words>
  <Application>Microsoft Office PowerPoint</Application>
  <PresentationFormat>Widescreen</PresentationFormat>
  <Paragraphs>263</Paragraphs>
  <Slides>14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Eras Medium ITC</vt:lpstr>
      <vt:lpstr>Times New Roman</vt:lpstr>
      <vt:lpstr>Wingdings</vt:lpstr>
      <vt:lpstr>Office Teması</vt:lpstr>
      <vt:lpstr>    ERASMUS+ Programı  2024-2025 Akademik Yılı Öğrenim Hareketliliği  İnşaat Mühendisliği Bölümü   Bilgilendirme Toplantısı 1: Adaylık ve Yerleştirme Süreci</vt:lpstr>
      <vt:lpstr>PowerPoint Presentation</vt:lpstr>
      <vt:lpstr>* 3 Dr, 1 YL ve 17 L olmak üzere toplam 20 aday * 13 Ülke, 19 Üniversite </vt:lpstr>
      <vt:lpstr>PowerPoint Presentation</vt:lpstr>
      <vt:lpstr>Önemli Bilgiler</vt:lpstr>
      <vt:lpstr>Önemli Bilgiler</vt:lpstr>
      <vt:lpstr>PowerPoint Presentation</vt:lpstr>
      <vt:lpstr>PowerPoint Presentation</vt:lpstr>
      <vt:lpstr>PowerPoint Presentation</vt:lpstr>
      <vt:lpstr>PowerPoint Presentation</vt:lpstr>
      <vt:lpstr>Önemli Bilgiler</vt:lpstr>
      <vt:lpstr>PowerPoint Presentation</vt:lpstr>
      <vt:lpstr>PowerPoint Presentation</vt:lpstr>
      <vt:lpstr>PowerPoint Presentation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Abdullah Huzeyfe AKCA</cp:lastModifiedBy>
  <cp:revision>88</cp:revision>
  <dcterms:created xsi:type="dcterms:W3CDTF">2020-02-24T23:32:02Z</dcterms:created>
  <dcterms:modified xsi:type="dcterms:W3CDTF">2024-03-18T12:09:46Z</dcterms:modified>
</cp:coreProperties>
</file>