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98" r:id="rId1"/>
  </p:sldMasterIdLst>
  <p:handoutMasterIdLst>
    <p:handoutMasterId r:id="rId19"/>
  </p:handoutMasterIdLst>
  <p:sldIdLst>
    <p:sldId id="256" r:id="rId2"/>
    <p:sldId id="274" r:id="rId3"/>
    <p:sldId id="275" r:id="rId4"/>
    <p:sldId id="276" r:id="rId5"/>
    <p:sldId id="277" r:id="rId6"/>
    <p:sldId id="278" r:id="rId7"/>
    <p:sldId id="279" r:id="rId8"/>
    <p:sldId id="280" r:id="rId9"/>
    <p:sldId id="282" r:id="rId10"/>
    <p:sldId id="283" r:id="rId11"/>
    <p:sldId id="284" r:id="rId12"/>
    <p:sldId id="285" r:id="rId13"/>
    <p:sldId id="287" r:id="rId14"/>
    <p:sldId id="288" r:id="rId15"/>
    <p:sldId id="289" r:id="rId16"/>
    <p:sldId id="290" r:id="rId17"/>
    <p:sldId id="291" r:id="rId18"/>
  </p:sldIdLst>
  <p:sldSz cx="12801600" cy="9601200" type="A3"/>
  <p:notesSz cx="6797675" cy="9928225"/>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Orta Stil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F5AB1C69-6EDB-4FF4-983F-18BD219EF322}" styleName="Orta Stil 2 - Vurgu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37" autoAdjust="0"/>
    <p:restoredTop sz="94660"/>
  </p:normalViewPr>
  <p:slideViewPr>
    <p:cSldViewPr snapToGrid="0">
      <p:cViewPr varScale="1">
        <p:scale>
          <a:sx n="69" d="100"/>
          <a:sy n="69" d="100"/>
        </p:scale>
        <p:origin x="30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1"/>
            <a:ext cx="2945659" cy="498135"/>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50443" y="1"/>
            <a:ext cx="2945659" cy="498135"/>
          </a:xfrm>
          <a:prstGeom prst="rect">
            <a:avLst/>
          </a:prstGeom>
        </p:spPr>
        <p:txBody>
          <a:bodyPr vert="horz" lIns="91440" tIns="45720" rIns="91440" bIns="45720" rtlCol="0"/>
          <a:lstStyle>
            <a:lvl1pPr algn="r">
              <a:defRPr sz="1200"/>
            </a:lvl1pPr>
          </a:lstStyle>
          <a:p>
            <a:fld id="{85B21990-2468-4180-A373-0750C2000D4A}" type="datetimeFigureOut">
              <a:rPr lang="tr-TR" smtClean="0"/>
              <a:t>11.12.2018</a:t>
            </a:fld>
            <a:endParaRPr lang="tr-TR"/>
          </a:p>
        </p:txBody>
      </p:sp>
      <p:sp>
        <p:nvSpPr>
          <p:cNvPr id="4" name="Altbilgi Yer Tutucusu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a:defRPr sz="1200"/>
            </a:lvl1pPr>
          </a:lstStyle>
          <a:p>
            <a:fld id="{9845408F-7B8A-42D9-B8FE-8338DE47CC03}" type="slidenum">
              <a:rPr lang="tr-TR" smtClean="0"/>
              <a:t>‹#›</a:t>
            </a:fld>
            <a:endParaRPr lang="tr-TR"/>
          </a:p>
        </p:txBody>
      </p:sp>
    </p:spTree>
    <p:extLst>
      <p:ext uri="{BB962C8B-B14F-4D97-AF65-F5344CB8AC3E}">
        <p14:creationId xmlns:p14="http://schemas.microsoft.com/office/powerpoint/2010/main" val="373061992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600200" y="1571308"/>
            <a:ext cx="9601200" cy="3342640"/>
          </a:xfrm>
        </p:spPr>
        <p:txBody>
          <a:bodyPr anchor="b"/>
          <a:lstStyle>
            <a:lvl1pPr algn="ctr">
              <a:defRPr sz="6300"/>
            </a:lvl1pPr>
          </a:lstStyle>
          <a:p>
            <a:r>
              <a:rPr lang="tr-TR" smtClean="0"/>
              <a:t>Asıl başlık stili için tıklatın</a:t>
            </a:r>
            <a:endParaRPr lang="en-US"/>
          </a:p>
        </p:txBody>
      </p:sp>
      <p:sp>
        <p:nvSpPr>
          <p:cNvPr id="3" name="Alt Başlık 2"/>
          <p:cNvSpPr>
            <a:spLocks noGrp="1"/>
          </p:cNvSpPr>
          <p:nvPr>
            <p:ph type="subTitle" idx="1"/>
          </p:nvPr>
        </p:nvSpPr>
        <p:spPr>
          <a:xfrm>
            <a:off x="1600200" y="5042853"/>
            <a:ext cx="9601200" cy="2318067"/>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tr-TR" smtClean="0"/>
              <a:t>Asıl alt başlık stilini düzenlemek için tıklatın</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426176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11899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9161145" y="511175"/>
            <a:ext cx="2760345" cy="8136573"/>
          </a:xfrm>
        </p:spPr>
        <p:txBody>
          <a:bodyPr vert="eaVert"/>
          <a:lstStyle/>
          <a:p>
            <a:r>
              <a:rPr lang="tr-TR" smtClean="0"/>
              <a:t>Asıl başlık stili için tıklatın</a:t>
            </a:r>
            <a:endParaRPr lang="en-US"/>
          </a:p>
        </p:txBody>
      </p:sp>
      <p:sp>
        <p:nvSpPr>
          <p:cNvPr id="3" name="Dikey Metin Yer Tutucusu 2"/>
          <p:cNvSpPr>
            <a:spLocks noGrp="1"/>
          </p:cNvSpPr>
          <p:nvPr>
            <p:ph type="body" orient="vert" idx="1"/>
          </p:nvPr>
        </p:nvSpPr>
        <p:spPr>
          <a:xfrm>
            <a:off x="880110" y="511175"/>
            <a:ext cx="8121015" cy="8136573"/>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4039154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10"/>
          </p:nvPr>
        </p:nvSpPr>
        <p:spPr/>
        <p:txBody>
          <a:bodyPr/>
          <a:lstStyle/>
          <a:p>
            <a:fld id="{6216D332-CA99-4AE0-AB57-112C2A3CB9A3}" type="datetimeFigureOut">
              <a:rPr lang="en-US" smtClean="0"/>
              <a:t>12/11/2018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61387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73443" y="2393634"/>
            <a:ext cx="11041380" cy="3993832"/>
          </a:xfrm>
        </p:spPr>
        <p:txBody>
          <a:bodyPr anchor="b"/>
          <a:lstStyle>
            <a:lvl1pPr>
              <a:defRPr sz="6300"/>
            </a:lvl1pPr>
          </a:lstStyle>
          <a:p>
            <a:r>
              <a:rPr lang="tr-TR" smtClean="0"/>
              <a:t>Asıl başlık stili için tıklatın</a:t>
            </a:r>
            <a:endParaRPr lang="en-US"/>
          </a:p>
        </p:txBody>
      </p:sp>
      <p:sp>
        <p:nvSpPr>
          <p:cNvPr id="3" name="Metin Yer Tutucusu 2"/>
          <p:cNvSpPr>
            <a:spLocks noGrp="1"/>
          </p:cNvSpPr>
          <p:nvPr>
            <p:ph type="body" idx="1"/>
          </p:nvPr>
        </p:nvSpPr>
        <p:spPr>
          <a:xfrm>
            <a:off x="873443" y="6425249"/>
            <a:ext cx="11041380" cy="2100262"/>
          </a:xfrm>
        </p:spPr>
        <p:txBody>
          <a:bodyPr/>
          <a:lstStyle>
            <a:lvl1pPr marL="0" indent="0">
              <a:buNone/>
              <a:defRPr sz="2520">
                <a:solidFill>
                  <a:schemeClr val="tx1">
                    <a:tint val="75000"/>
                  </a:schemeClr>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216D332-CA99-4AE0-AB57-112C2A3CB9A3}" type="datetimeFigureOut">
              <a:rPr lang="en-US" smtClean="0"/>
              <a:t>12/11/2018</a:t>
            </a:fld>
            <a:endParaRPr lang="en-US"/>
          </a:p>
        </p:txBody>
      </p:sp>
      <p:sp>
        <p:nvSpPr>
          <p:cNvPr id="5" name="Altbilgi Yer Tutucusu 4"/>
          <p:cNvSpPr>
            <a:spLocks noGrp="1"/>
          </p:cNvSpPr>
          <p:nvPr>
            <p:ph type="ftr" sz="quarter" idx="11"/>
          </p:nvPr>
        </p:nvSpPr>
        <p:spPr/>
        <p:txBody>
          <a:bodyPr/>
          <a:lstStyle/>
          <a:p>
            <a:endParaRPr lang="en-US"/>
          </a:p>
        </p:txBody>
      </p:sp>
      <p:sp>
        <p:nvSpPr>
          <p:cNvPr id="6" name="Slayt Numarası Yer Tutucusu 5"/>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3730505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İçerik Yer Tutucusu 2"/>
          <p:cNvSpPr>
            <a:spLocks noGrp="1"/>
          </p:cNvSpPr>
          <p:nvPr>
            <p:ph sz="half" idx="1"/>
          </p:nvPr>
        </p:nvSpPr>
        <p:spPr>
          <a:xfrm>
            <a:off x="880110" y="2555875"/>
            <a:ext cx="5440680" cy="60918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İçerik Yer Tutucusu 3"/>
          <p:cNvSpPr>
            <a:spLocks noGrp="1"/>
          </p:cNvSpPr>
          <p:nvPr>
            <p:ph sz="half" idx="2"/>
          </p:nvPr>
        </p:nvSpPr>
        <p:spPr>
          <a:xfrm>
            <a:off x="6480810" y="2555875"/>
            <a:ext cx="5440680" cy="609187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Veri Yer Tutucusu 4"/>
          <p:cNvSpPr>
            <a:spLocks noGrp="1"/>
          </p:cNvSpPr>
          <p:nvPr>
            <p:ph type="dt" sz="half" idx="10"/>
          </p:nvPr>
        </p:nvSpPr>
        <p:spPr/>
        <p:txBody>
          <a:bodyPr/>
          <a:lstStyle/>
          <a:p>
            <a:fld id="{6216D332-CA99-4AE0-AB57-112C2A3CB9A3}" type="datetimeFigureOut">
              <a:rPr lang="en-US" smtClean="0"/>
              <a:t>12/11/2018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8198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81777" y="511176"/>
            <a:ext cx="11041380" cy="1855788"/>
          </a:xfrm>
        </p:spPr>
        <p:txBody>
          <a:bodyPr/>
          <a:lstStyle/>
          <a:p>
            <a:r>
              <a:rPr lang="tr-TR" smtClean="0"/>
              <a:t>Asıl başlık stili için tıklatın</a:t>
            </a:r>
            <a:endParaRPr lang="en-US"/>
          </a:p>
        </p:txBody>
      </p:sp>
      <p:sp>
        <p:nvSpPr>
          <p:cNvPr id="3" name="Metin Yer Tutucusu 2"/>
          <p:cNvSpPr>
            <a:spLocks noGrp="1"/>
          </p:cNvSpPr>
          <p:nvPr>
            <p:ph type="body" idx="1"/>
          </p:nvPr>
        </p:nvSpPr>
        <p:spPr>
          <a:xfrm>
            <a:off x="881778" y="2353628"/>
            <a:ext cx="5415676"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smtClean="0"/>
              <a:t>Asıl metin stillerini düzenlemek için tıklatın</a:t>
            </a:r>
          </a:p>
        </p:txBody>
      </p:sp>
      <p:sp>
        <p:nvSpPr>
          <p:cNvPr id="4" name="İçerik Yer Tutucusu 3"/>
          <p:cNvSpPr>
            <a:spLocks noGrp="1"/>
          </p:cNvSpPr>
          <p:nvPr>
            <p:ph sz="half" idx="2"/>
          </p:nvPr>
        </p:nvSpPr>
        <p:spPr>
          <a:xfrm>
            <a:off x="881778" y="3507105"/>
            <a:ext cx="5415676" cy="515842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5" name="Metin Yer Tutucusu 4"/>
          <p:cNvSpPr>
            <a:spLocks noGrp="1"/>
          </p:cNvSpPr>
          <p:nvPr>
            <p:ph type="body" sz="quarter" idx="3"/>
          </p:nvPr>
        </p:nvSpPr>
        <p:spPr>
          <a:xfrm>
            <a:off x="6480810" y="2353628"/>
            <a:ext cx="5442347" cy="1153477"/>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480810" y="3507105"/>
            <a:ext cx="5442347" cy="515842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7" name="Veri Yer Tutucusu 6"/>
          <p:cNvSpPr>
            <a:spLocks noGrp="1"/>
          </p:cNvSpPr>
          <p:nvPr>
            <p:ph type="dt" sz="half" idx="10"/>
          </p:nvPr>
        </p:nvSpPr>
        <p:spPr/>
        <p:txBody>
          <a:bodyPr/>
          <a:lstStyle/>
          <a:p>
            <a:fld id="{6216D332-CA99-4AE0-AB57-112C2A3CB9A3}" type="datetimeFigureOut">
              <a:rPr lang="en-US" smtClean="0"/>
              <a:t>12/11/2018</a:t>
            </a:fld>
            <a:endParaRPr lang="en-US"/>
          </a:p>
        </p:txBody>
      </p:sp>
      <p:sp>
        <p:nvSpPr>
          <p:cNvPr id="8" name="Altbilgi Yer Tutucusu 7"/>
          <p:cNvSpPr>
            <a:spLocks noGrp="1"/>
          </p:cNvSpPr>
          <p:nvPr>
            <p:ph type="ftr" sz="quarter" idx="11"/>
          </p:nvPr>
        </p:nvSpPr>
        <p:spPr/>
        <p:txBody>
          <a:bodyPr/>
          <a:lstStyle/>
          <a:p>
            <a:endParaRPr lang="en-US"/>
          </a:p>
        </p:txBody>
      </p:sp>
      <p:sp>
        <p:nvSpPr>
          <p:cNvPr id="9" name="Slayt Numarası Yer Tutucusu 8"/>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7914117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en-US"/>
          </a:p>
        </p:txBody>
      </p:sp>
      <p:sp>
        <p:nvSpPr>
          <p:cNvPr id="3" name="Veri Yer Tutucusu 2"/>
          <p:cNvSpPr>
            <a:spLocks noGrp="1"/>
          </p:cNvSpPr>
          <p:nvPr>
            <p:ph type="dt" sz="half" idx="10"/>
          </p:nvPr>
        </p:nvSpPr>
        <p:spPr/>
        <p:txBody>
          <a:bodyPr/>
          <a:lstStyle/>
          <a:p>
            <a:fld id="{6216D332-CA99-4AE0-AB57-112C2A3CB9A3}" type="datetimeFigureOut">
              <a:rPr lang="en-US" smtClean="0"/>
              <a:t>12/11/2018</a:t>
            </a:fld>
            <a:endParaRPr lang="en-US"/>
          </a:p>
        </p:txBody>
      </p:sp>
      <p:sp>
        <p:nvSpPr>
          <p:cNvPr id="4" name="Altbilgi Yer Tutucusu 3"/>
          <p:cNvSpPr>
            <a:spLocks noGrp="1"/>
          </p:cNvSpPr>
          <p:nvPr>
            <p:ph type="ftr" sz="quarter" idx="11"/>
          </p:nvPr>
        </p:nvSpPr>
        <p:spPr/>
        <p:txBody>
          <a:bodyPr/>
          <a:lstStyle/>
          <a:p>
            <a:endParaRPr lang="en-US"/>
          </a:p>
        </p:txBody>
      </p:sp>
      <p:sp>
        <p:nvSpPr>
          <p:cNvPr id="5" name="Slayt Numarası Yer Tutucusu 4"/>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5772600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216D332-CA99-4AE0-AB57-112C2A3CB9A3}" type="datetimeFigureOut">
              <a:rPr lang="en-US" smtClean="0"/>
              <a:t>12/11/2018</a:t>
            </a:fld>
            <a:endParaRPr lang="en-US"/>
          </a:p>
        </p:txBody>
      </p:sp>
      <p:sp>
        <p:nvSpPr>
          <p:cNvPr id="3" name="Altbilgi Yer Tutucusu 2"/>
          <p:cNvSpPr>
            <a:spLocks noGrp="1"/>
          </p:cNvSpPr>
          <p:nvPr>
            <p:ph type="ftr" sz="quarter" idx="11"/>
          </p:nvPr>
        </p:nvSpPr>
        <p:spPr/>
        <p:txBody>
          <a:bodyPr/>
          <a:lstStyle/>
          <a:p>
            <a:endParaRPr lang="en-US"/>
          </a:p>
        </p:txBody>
      </p:sp>
      <p:sp>
        <p:nvSpPr>
          <p:cNvPr id="4" name="Slayt Numarası Yer Tutucusu 3"/>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3763445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smtClean="0"/>
              <a:t>Asıl başlık stili için tıklatın</a:t>
            </a:r>
            <a:endParaRPr lang="en-US"/>
          </a:p>
        </p:txBody>
      </p:sp>
      <p:sp>
        <p:nvSpPr>
          <p:cNvPr id="3" name="İçerik Yer Tutucusu 2"/>
          <p:cNvSpPr>
            <a:spLocks noGrp="1"/>
          </p:cNvSpPr>
          <p:nvPr>
            <p:ph idx="1"/>
          </p:nvPr>
        </p:nvSpPr>
        <p:spPr>
          <a:xfrm>
            <a:off x="5442347" y="1382396"/>
            <a:ext cx="6480810" cy="6823075"/>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12/11/2018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20811556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81778" y="640080"/>
            <a:ext cx="4128849" cy="2240280"/>
          </a:xfrm>
        </p:spPr>
        <p:txBody>
          <a:bodyPr anchor="b"/>
          <a:lstStyle>
            <a:lvl1pPr>
              <a:defRPr sz="3360"/>
            </a:lvl1pPr>
          </a:lstStyle>
          <a:p>
            <a:r>
              <a:rPr lang="tr-TR" smtClean="0"/>
              <a:t>Asıl başlık stili için tıklatın</a:t>
            </a:r>
            <a:endParaRPr lang="en-US"/>
          </a:p>
        </p:txBody>
      </p:sp>
      <p:sp>
        <p:nvSpPr>
          <p:cNvPr id="3" name="Resim Yer Tutucusu 2"/>
          <p:cNvSpPr>
            <a:spLocks noGrp="1"/>
          </p:cNvSpPr>
          <p:nvPr>
            <p:ph type="pic" idx="1"/>
          </p:nvPr>
        </p:nvSpPr>
        <p:spPr>
          <a:xfrm>
            <a:off x="5442347" y="1382396"/>
            <a:ext cx="6480810" cy="6823075"/>
          </a:xfrm>
        </p:spPr>
        <p:txBody>
          <a:bodyPr/>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endParaRPr lang="en-US"/>
          </a:p>
        </p:txBody>
      </p:sp>
      <p:sp>
        <p:nvSpPr>
          <p:cNvPr id="4" name="Metin Yer Tutucusu 3"/>
          <p:cNvSpPr>
            <a:spLocks noGrp="1"/>
          </p:cNvSpPr>
          <p:nvPr>
            <p:ph type="body" sz="half" idx="2"/>
          </p:nvPr>
        </p:nvSpPr>
        <p:spPr>
          <a:xfrm>
            <a:off x="881778" y="2880360"/>
            <a:ext cx="4128849" cy="5336223"/>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216D332-CA99-4AE0-AB57-112C2A3CB9A3}" type="datetimeFigureOut">
              <a:rPr lang="en-US" smtClean="0"/>
              <a:t>12/11/2018</a:t>
            </a:fld>
            <a:endParaRPr lang="en-US"/>
          </a:p>
        </p:txBody>
      </p:sp>
      <p:sp>
        <p:nvSpPr>
          <p:cNvPr id="6" name="Altbilgi Yer Tutucusu 5"/>
          <p:cNvSpPr>
            <a:spLocks noGrp="1"/>
          </p:cNvSpPr>
          <p:nvPr>
            <p:ph type="ftr" sz="quarter" idx="11"/>
          </p:nvPr>
        </p:nvSpPr>
        <p:spPr/>
        <p:txBody>
          <a:bodyPr/>
          <a:lstStyle/>
          <a:p>
            <a:endParaRPr lang="en-US"/>
          </a:p>
        </p:txBody>
      </p:sp>
      <p:sp>
        <p:nvSpPr>
          <p:cNvPr id="7" name="Slayt Numarası Yer Tutucusu 6"/>
          <p:cNvSpPr>
            <a:spLocks noGrp="1"/>
          </p:cNvSpPr>
          <p:nvPr>
            <p:ph type="sldNum" sz="quarter" idx="12"/>
          </p:nvPr>
        </p:nvSpPr>
        <p:spPr/>
        <p:txBody>
          <a:bodyPr/>
          <a:lstStyle/>
          <a:p>
            <a:fld id="{03A8B467-0DD9-4B1C-8CA1-75E4BCA8DF8F}" type="slidenum">
              <a:rPr lang="en-US" smtClean="0"/>
              <a:t>‹#›</a:t>
            </a:fld>
            <a:endParaRPr lang="en-US"/>
          </a:p>
        </p:txBody>
      </p:sp>
    </p:spTree>
    <p:extLst>
      <p:ext uri="{BB962C8B-B14F-4D97-AF65-F5344CB8AC3E}">
        <p14:creationId xmlns:p14="http://schemas.microsoft.com/office/powerpoint/2010/main" val="1267065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80110" y="511176"/>
            <a:ext cx="11041380" cy="1855788"/>
          </a:xfrm>
          <a:prstGeom prst="rect">
            <a:avLst/>
          </a:prstGeom>
        </p:spPr>
        <p:txBody>
          <a:bodyPr vert="horz" lIns="91440" tIns="45720" rIns="91440" bIns="45720" rtlCol="0" anchor="ctr">
            <a:normAutofit/>
          </a:bodyPr>
          <a:lstStyle/>
          <a:p>
            <a:r>
              <a:rPr lang="tr-TR" smtClean="0"/>
              <a:t>Asıl başlık stili için tıklatın</a:t>
            </a:r>
            <a:endParaRPr lang="en-US"/>
          </a:p>
        </p:txBody>
      </p:sp>
      <p:sp>
        <p:nvSpPr>
          <p:cNvPr id="3" name="Metin Yer Tutucusu 2"/>
          <p:cNvSpPr>
            <a:spLocks noGrp="1"/>
          </p:cNvSpPr>
          <p:nvPr>
            <p:ph type="body" idx="1"/>
          </p:nvPr>
        </p:nvSpPr>
        <p:spPr>
          <a:xfrm>
            <a:off x="880110" y="2555875"/>
            <a:ext cx="11041380" cy="609187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Veri Yer Tutucusu 3"/>
          <p:cNvSpPr>
            <a:spLocks noGrp="1"/>
          </p:cNvSpPr>
          <p:nvPr>
            <p:ph type="dt" sz="half" idx="2"/>
          </p:nvPr>
        </p:nvSpPr>
        <p:spPr>
          <a:xfrm>
            <a:off x="880110" y="8898891"/>
            <a:ext cx="2880360" cy="511175"/>
          </a:xfrm>
          <a:prstGeom prst="rect">
            <a:avLst/>
          </a:prstGeom>
        </p:spPr>
        <p:txBody>
          <a:bodyPr vert="horz" lIns="91440" tIns="45720" rIns="91440" bIns="45720" rtlCol="0" anchor="ctr"/>
          <a:lstStyle>
            <a:lvl1pPr algn="l">
              <a:defRPr sz="1260">
                <a:solidFill>
                  <a:schemeClr val="tx1">
                    <a:tint val="75000"/>
                  </a:schemeClr>
                </a:solidFill>
              </a:defRPr>
            </a:lvl1pPr>
          </a:lstStyle>
          <a:p>
            <a:fld id="{6216D332-CA99-4AE0-AB57-112C2A3CB9A3}" type="datetimeFigureOut">
              <a:rPr lang="en-US" smtClean="0"/>
              <a:t>12/11/2018</a:t>
            </a:fld>
            <a:endParaRPr lang="en-US"/>
          </a:p>
        </p:txBody>
      </p:sp>
      <p:sp>
        <p:nvSpPr>
          <p:cNvPr id="5" name="Altbilgi Yer Tutucusu 4"/>
          <p:cNvSpPr>
            <a:spLocks noGrp="1"/>
          </p:cNvSpPr>
          <p:nvPr>
            <p:ph type="ftr" sz="quarter" idx="3"/>
          </p:nvPr>
        </p:nvSpPr>
        <p:spPr>
          <a:xfrm>
            <a:off x="4240530" y="8898891"/>
            <a:ext cx="4320540" cy="511175"/>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US"/>
          </a:p>
        </p:txBody>
      </p:sp>
      <p:sp>
        <p:nvSpPr>
          <p:cNvPr id="6" name="Slayt Numarası Yer Tutucusu 5"/>
          <p:cNvSpPr>
            <a:spLocks noGrp="1"/>
          </p:cNvSpPr>
          <p:nvPr>
            <p:ph type="sldNum" sz="quarter" idx="4"/>
          </p:nvPr>
        </p:nvSpPr>
        <p:spPr>
          <a:xfrm>
            <a:off x="9041130" y="8898891"/>
            <a:ext cx="2880360" cy="511175"/>
          </a:xfrm>
          <a:prstGeom prst="rect">
            <a:avLst/>
          </a:prstGeom>
        </p:spPr>
        <p:txBody>
          <a:bodyPr vert="horz" lIns="91440" tIns="45720" rIns="91440" bIns="45720" rtlCol="0" anchor="ctr"/>
          <a:lstStyle>
            <a:lvl1pPr algn="r">
              <a:defRPr sz="1260">
                <a:solidFill>
                  <a:schemeClr val="tx1">
                    <a:tint val="75000"/>
                  </a:schemeClr>
                </a:solidFill>
              </a:defRPr>
            </a:lvl1pPr>
          </a:lstStyle>
          <a:p>
            <a:fld id="{03A8B467-0DD9-4B1C-8CA1-75E4BCA8DF8F}" type="slidenum">
              <a:rPr lang="en-US" smtClean="0"/>
              <a:t>‹#›</a:t>
            </a:fld>
            <a:endParaRPr lang="en-US"/>
          </a:p>
        </p:txBody>
      </p:sp>
    </p:spTree>
    <p:extLst>
      <p:ext uri="{BB962C8B-B14F-4D97-AF65-F5344CB8AC3E}">
        <p14:creationId xmlns:p14="http://schemas.microsoft.com/office/powerpoint/2010/main" val="1564353906"/>
      </p:ext>
    </p:extLst>
  </p:cSld>
  <p:clrMap bg1="lt1" tx1="dk1" bg2="lt2" tx2="dk2" accent1="accent1" accent2="accent2" accent3="accent3" accent4="accent4" accent5="accent5" accent6="accent6" hlink="hlink" folHlink="folHlink"/>
  <p:sldLayoutIdLst>
    <p:sldLayoutId id="2147483899" r:id="rId1"/>
    <p:sldLayoutId id="2147483900" r:id="rId2"/>
    <p:sldLayoutId id="2147483901" r:id="rId3"/>
    <p:sldLayoutId id="2147483902" r:id="rId4"/>
    <p:sldLayoutId id="2147483903" r:id="rId5"/>
    <p:sldLayoutId id="2147483904" r:id="rId6"/>
    <p:sldLayoutId id="2147483905" r:id="rId7"/>
    <p:sldLayoutId id="2147483906" r:id="rId8"/>
    <p:sldLayoutId id="2147483907" r:id="rId9"/>
    <p:sldLayoutId id="2147483908" r:id="rId10"/>
    <p:sldLayoutId id="2147483909"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tr-TR"/>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NULL"/><Relationship Id="rId2" Type="http://schemas.openxmlformats.org/officeDocument/2006/relationships/image" Target="NULL"/><Relationship Id="rId1" Type="http://schemas.openxmlformats.org/officeDocument/2006/relationships/slideLayout" Target="../slideLayouts/slideLayout2.xml"/><Relationship Id="rId4" Type="http://schemas.openxmlformats.org/officeDocument/2006/relationships/image" Target="NUL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NUL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latin typeface="Candara" panose="020E0502030303020204" pitchFamily="34" charset="0"/>
              </a:rPr>
              <a:t>İNŞAAT YÖNETİMİ</a:t>
            </a:r>
            <a:endParaRPr lang="en-US" b="1" dirty="0">
              <a:latin typeface="Candara" panose="020E0502030303020204" pitchFamily="34" charset="0"/>
            </a:endParaRPr>
          </a:p>
        </p:txBody>
      </p:sp>
      <p:sp>
        <p:nvSpPr>
          <p:cNvPr id="3" name="Alt Başlık 2"/>
          <p:cNvSpPr>
            <a:spLocks noGrp="1"/>
          </p:cNvSpPr>
          <p:nvPr>
            <p:ph type="subTitle" idx="1"/>
          </p:nvPr>
        </p:nvSpPr>
        <p:spPr/>
        <p:txBody>
          <a:bodyPr>
            <a:normAutofit/>
          </a:bodyPr>
          <a:lstStyle/>
          <a:p>
            <a:r>
              <a:rPr lang="tr-TR" sz="3200" b="1" smtClean="0">
                <a:latin typeface="Candara" panose="020E0502030303020204" pitchFamily="34" charset="0"/>
              </a:rPr>
              <a:t>UYGULAMA-2</a:t>
            </a:r>
            <a:endParaRPr lang="en-US" sz="3200" b="1" dirty="0">
              <a:latin typeface="Candara" panose="020E0502030303020204" pitchFamily="34" charset="0"/>
            </a:endParaRPr>
          </a:p>
        </p:txBody>
      </p:sp>
    </p:spTree>
    <p:extLst>
      <p:ext uri="{BB962C8B-B14F-4D97-AF65-F5344CB8AC3E}">
        <p14:creationId xmlns:p14="http://schemas.microsoft.com/office/powerpoint/2010/main" val="34812988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34340" y="468630"/>
            <a:ext cx="11178540" cy="1938992"/>
          </a:xfrm>
          <a:prstGeom prst="rect">
            <a:avLst/>
          </a:prstGeom>
          <a:noFill/>
        </p:spPr>
        <p:txBody>
          <a:bodyPr wrap="square" rtlCol="0">
            <a:spAutoFit/>
          </a:bodyPr>
          <a:lstStyle/>
          <a:p>
            <a:r>
              <a:rPr lang="tr-TR" sz="2400" b="1" smtClean="0">
                <a:solidFill>
                  <a:srgbClr val="FF0000"/>
                </a:solidFill>
                <a:cs typeface="Arial" panose="020B0604020202020204" pitchFamily="34" charset="0"/>
              </a:rPr>
              <a:t>PROBLEM-3: </a:t>
            </a:r>
            <a:r>
              <a:rPr lang="tr-TR" sz="2400" dirty="0">
                <a:cs typeface="Times New Roman" panose="02020603050405020304" pitchFamily="18" charset="0"/>
              </a:rPr>
              <a:t>Yıllık %8 faiz oranın ile bankadan 10000 lira çekilmiştir. Birinci yıl belli bir meblağ ödenmiştir, daha sonraki yıllarda sırasıyla ilk yıl ödenen meblağa 500 lira, 1500 lira, 3000 lira ve 5000 lira eklenmiştir. Buna göre ilk ödemenin miktarını bulunuz?</a:t>
            </a:r>
            <a:endParaRPr lang="en-US" sz="2400"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tr-TR" sz="2400" b="1" dirty="0">
                <a:solidFill>
                  <a:srgbClr val="FF0000"/>
                </a:solidFill>
                <a:cs typeface="Arial" panose="020B0604020202020204" pitchFamily="34" charset="0"/>
              </a:rPr>
              <a:t>ÇÖZÜM </a:t>
            </a:r>
            <a:endParaRPr lang="en-US" sz="2400" b="1" dirty="0">
              <a:solidFill>
                <a:srgbClr val="FF0000"/>
              </a:solidFill>
              <a:cs typeface="Arial" panose="020B0604020202020204" pitchFamily="34" charset="0"/>
            </a:endParaRPr>
          </a:p>
        </p:txBody>
      </p:sp>
      <p:grpSp>
        <p:nvGrpSpPr>
          <p:cNvPr id="5" name="Canvas 2472"/>
          <p:cNvGrpSpPr/>
          <p:nvPr/>
        </p:nvGrpSpPr>
        <p:grpSpPr>
          <a:xfrm>
            <a:off x="6143109" y="2678925"/>
            <a:ext cx="7459317" cy="3545451"/>
            <a:chOff x="0" y="0"/>
            <a:chExt cx="4686300" cy="2268522"/>
          </a:xfrm>
        </p:grpSpPr>
        <p:sp>
          <p:nvSpPr>
            <p:cNvPr id="6" name="Dikdörtgen 5"/>
            <p:cNvSpPr/>
            <p:nvPr/>
          </p:nvSpPr>
          <p:spPr>
            <a:xfrm>
              <a:off x="0" y="0"/>
              <a:ext cx="4686300" cy="2240280"/>
            </a:xfrm>
            <a:prstGeom prst="rect">
              <a:avLst/>
            </a:prstGeom>
            <a:noFill/>
            <a:ln>
              <a:noFill/>
            </a:ln>
          </p:spPr>
        </p:sp>
        <p:cxnSp>
          <p:nvCxnSpPr>
            <p:cNvPr id="7" name="Line 986"/>
            <p:cNvCxnSpPr/>
            <p:nvPr/>
          </p:nvCxnSpPr>
          <p:spPr bwMode="auto">
            <a:xfrm>
              <a:off x="457200" y="914400"/>
              <a:ext cx="28575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8" name="Line 987"/>
            <p:cNvCxnSpPr/>
            <p:nvPr/>
          </p:nvCxnSpPr>
          <p:spPr bwMode="auto">
            <a:xfrm>
              <a:off x="21710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9" name="Line 988"/>
            <p:cNvCxnSpPr/>
            <p:nvPr/>
          </p:nvCxnSpPr>
          <p:spPr bwMode="auto">
            <a:xfrm>
              <a:off x="27425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0" name="Line 989"/>
            <p:cNvCxnSpPr/>
            <p:nvPr/>
          </p:nvCxnSpPr>
          <p:spPr bwMode="auto">
            <a:xfrm>
              <a:off x="1028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1" name="Line 990"/>
            <p:cNvCxnSpPr/>
            <p:nvPr/>
          </p:nvCxnSpPr>
          <p:spPr bwMode="auto">
            <a:xfrm>
              <a:off x="15995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2" name="Line 991"/>
            <p:cNvCxnSpPr/>
            <p:nvPr/>
          </p:nvCxnSpPr>
          <p:spPr bwMode="auto">
            <a:xfrm>
              <a:off x="3314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13" name="Line 992"/>
            <p:cNvCxnSpPr/>
            <p:nvPr/>
          </p:nvCxnSpPr>
          <p:spPr bwMode="auto">
            <a:xfrm flipH="1">
              <a:off x="1028065" y="914400"/>
              <a:ext cx="635"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4" name="Line 993"/>
            <p:cNvCxnSpPr/>
            <p:nvPr/>
          </p:nvCxnSpPr>
          <p:spPr bwMode="auto">
            <a:xfrm flipH="1">
              <a:off x="2170430" y="914400"/>
              <a:ext cx="1905"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5" name="Line 994"/>
            <p:cNvCxnSpPr/>
            <p:nvPr/>
          </p:nvCxnSpPr>
          <p:spPr bwMode="auto">
            <a:xfrm flipH="1">
              <a:off x="1598930" y="914400"/>
              <a:ext cx="127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6" name="Line 995"/>
            <p:cNvCxnSpPr/>
            <p:nvPr/>
          </p:nvCxnSpPr>
          <p:spPr bwMode="auto">
            <a:xfrm flipH="1">
              <a:off x="2743200" y="914400"/>
              <a:ext cx="635"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7" name="Line 996"/>
            <p:cNvCxnSpPr/>
            <p:nvPr/>
          </p:nvCxnSpPr>
          <p:spPr bwMode="auto">
            <a:xfrm flipH="1">
              <a:off x="3312795" y="914400"/>
              <a:ext cx="3175"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18" name="Line 997"/>
            <p:cNvCxnSpPr/>
            <p:nvPr/>
          </p:nvCxnSpPr>
          <p:spPr bwMode="auto">
            <a:xfrm flipV="1">
              <a:off x="454660" y="228600"/>
              <a:ext cx="3175"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19" name="Text Box 998"/>
            <p:cNvSpPr txBox="1">
              <a:spLocks noChangeArrowheads="1"/>
            </p:cNvSpPr>
            <p:nvPr/>
          </p:nvSpPr>
          <p:spPr bwMode="auto">
            <a:xfrm>
              <a:off x="31927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p:txBody>
        </p:sp>
        <p:sp>
          <p:nvSpPr>
            <p:cNvPr id="20" name="Text Box 999"/>
            <p:cNvSpPr txBox="1">
              <a:spLocks noChangeArrowheads="1"/>
            </p:cNvSpPr>
            <p:nvPr/>
          </p:nvSpPr>
          <p:spPr bwMode="auto">
            <a:xfrm>
              <a:off x="26212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p:txBody>
        </p:sp>
        <p:sp>
          <p:nvSpPr>
            <p:cNvPr id="21" name="Text Box 1000"/>
            <p:cNvSpPr txBox="1">
              <a:spLocks noChangeArrowheads="1"/>
            </p:cNvSpPr>
            <p:nvPr/>
          </p:nvSpPr>
          <p:spPr bwMode="auto">
            <a:xfrm>
              <a:off x="2057400" y="647700"/>
              <a:ext cx="2286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22" name="Text Box 1001"/>
            <p:cNvSpPr txBox="1">
              <a:spLocks noChangeArrowheads="1"/>
            </p:cNvSpPr>
            <p:nvPr/>
          </p:nvSpPr>
          <p:spPr bwMode="auto">
            <a:xfrm>
              <a:off x="14706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p:txBody>
        </p:sp>
        <p:sp>
          <p:nvSpPr>
            <p:cNvPr id="23" name="Text Box 1002"/>
            <p:cNvSpPr txBox="1">
              <a:spLocks noChangeArrowheads="1"/>
            </p:cNvSpPr>
            <p:nvPr/>
          </p:nvSpPr>
          <p:spPr bwMode="auto">
            <a:xfrm>
              <a:off x="8991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p:txBody>
        </p:sp>
        <p:sp>
          <p:nvSpPr>
            <p:cNvPr id="24" name="Text Box 1003"/>
            <p:cNvSpPr txBox="1">
              <a:spLocks noChangeArrowheads="1"/>
            </p:cNvSpPr>
            <p:nvPr/>
          </p:nvSpPr>
          <p:spPr bwMode="auto">
            <a:xfrm>
              <a:off x="457200" y="228600"/>
              <a:ext cx="12573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P = 10.000 TL</a:t>
              </a:r>
              <a:endParaRPr lang="en-US" sz="1200">
                <a:effectLst/>
                <a:latin typeface="Times New Roman" panose="02020603050405020304" pitchFamily="18" charset="0"/>
                <a:ea typeface="Times New Roman" panose="02020603050405020304" pitchFamily="18" charset="0"/>
              </a:endParaRPr>
            </a:p>
          </p:txBody>
        </p:sp>
        <p:cxnSp>
          <p:nvCxnSpPr>
            <p:cNvPr id="25" name="Line 1004"/>
            <p:cNvCxnSpPr/>
            <p:nvPr/>
          </p:nvCxnSpPr>
          <p:spPr bwMode="auto">
            <a:xfrm>
              <a:off x="457200"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26" name="Text Box 1005"/>
            <p:cNvSpPr txBox="1">
              <a:spLocks noChangeArrowheads="1"/>
            </p:cNvSpPr>
            <p:nvPr/>
          </p:nvSpPr>
          <p:spPr bwMode="auto">
            <a:xfrm>
              <a:off x="883920" y="1112520"/>
              <a:ext cx="3429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27" name="Text Box 1006"/>
            <p:cNvSpPr txBox="1">
              <a:spLocks noChangeArrowheads="1"/>
            </p:cNvSpPr>
            <p:nvPr/>
          </p:nvSpPr>
          <p:spPr bwMode="auto">
            <a:xfrm>
              <a:off x="1462946" y="1282206"/>
              <a:ext cx="485799"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smtClean="0">
                  <a:effectLst/>
                  <a:latin typeface="Times New Roman" panose="02020603050405020304" pitchFamily="18" charset="0"/>
                  <a:ea typeface="Times New Roman" panose="02020603050405020304" pitchFamily="18" charset="0"/>
                </a:rPr>
                <a:t>500</a:t>
              </a:r>
              <a:endParaRPr lang="en-US" sz="1200">
                <a:effectLst/>
                <a:latin typeface="Times New Roman" panose="02020603050405020304" pitchFamily="18" charset="0"/>
                <a:ea typeface="Times New Roman" panose="02020603050405020304" pitchFamily="18" charset="0"/>
              </a:endParaRPr>
            </a:p>
          </p:txBody>
        </p:sp>
        <p:sp>
          <p:nvSpPr>
            <p:cNvPr id="28" name="Text Box 1007"/>
            <p:cNvSpPr txBox="1">
              <a:spLocks noChangeArrowheads="1"/>
            </p:cNvSpPr>
            <p:nvPr/>
          </p:nvSpPr>
          <p:spPr bwMode="auto">
            <a:xfrm>
              <a:off x="2027331" y="1495316"/>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smtClean="0">
                  <a:effectLst/>
                  <a:latin typeface="Times New Roman" panose="02020603050405020304" pitchFamily="18" charset="0"/>
                  <a:ea typeface="Times New Roman" panose="02020603050405020304" pitchFamily="18" charset="0"/>
                </a:rPr>
                <a:t>1500</a:t>
              </a:r>
              <a:endParaRPr lang="en-US" sz="1200" dirty="0">
                <a:effectLst/>
                <a:latin typeface="Times New Roman" panose="02020603050405020304" pitchFamily="18" charset="0"/>
                <a:ea typeface="Times New Roman" panose="02020603050405020304" pitchFamily="18" charset="0"/>
              </a:endParaRPr>
            </a:p>
          </p:txBody>
        </p:sp>
        <p:sp>
          <p:nvSpPr>
            <p:cNvPr id="29" name="Text Box 1008"/>
            <p:cNvSpPr txBox="1">
              <a:spLocks noChangeArrowheads="1"/>
            </p:cNvSpPr>
            <p:nvPr/>
          </p:nvSpPr>
          <p:spPr bwMode="auto">
            <a:xfrm>
              <a:off x="2590800" y="1718053"/>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smtClean="0">
                  <a:effectLst/>
                  <a:latin typeface="Times New Roman" panose="02020603050405020304" pitchFamily="18" charset="0"/>
                  <a:ea typeface="Times New Roman" panose="02020603050405020304" pitchFamily="18" charset="0"/>
                </a:rPr>
                <a:t>3000</a:t>
              </a:r>
              <a:endParaRPr lang="en-US" sz="1200" dirty="0">
                <a:effectLst/>
                <a:latin typeface="Times New Roman" panose="02020603050405020304" pitchFamily="18" charset="0"/>
                <a:ea typeface="Times New Roman" panose="02020603050405020304" pitchFamily="18" charset="0"/>
              </a:endParaRPr>
            </a:p>
          </p:txBody>
        </p:sp>
        <p:sp>
          <p:nvSpPr>
            <p:cNvPr id="30" name="Text Box 1009"/>
            <p:cNvSpPr txBox="1">
              <a:spLocks noChangeArrowheads="1"/>
            </p:cNvSpPr>
            <p:nvPr/>
          </p:nvSpPr>
          <p:spPr bwMode="auto">
            <a:xfrm>
              <a:off x="3154269" y="1971342"/>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smtClean="0">
                  <a:effectLst/>
                  <a:latin typeface="Times New Roman" panose="02020603050405020304" pitchFamily="18" charset="0"/>
                  <a:ea typeface="Times New Roman" panose="02020603050405020304" pitchFamily="18" charset="0"/>
                </a:rPr>
                <a:t>5000</a:t>
              </a:r>
              <a:endParaRPr lang="en-US" sz="1200">
                <a:effectLst/>
                <a:latin typeface="Times New Roman" panose="02020603050405020304" pitchFamily="18" charset="0"/>
                <a:ea typeface="Times New Roman" panose="02020603050405020304" pitchFamily="18" charset="0"/>
              </a:endParaRPr>
            </a:p>
          </p:txBody>
        </p:sp>
        <p:sp>
          <p:nvSpPr>
            <p:cNvPr id="31" name="Text Box 1010"/>
            <p:cNvSpPr txBox="1">
              <a:spLocks noChangeArrowheads="1"/>
            </p:cNvSpPr>
            <p:nvPr/>
          </p:nvSpPr>
          <p:spPr bwMode="auto">
            <a:xfrm>
              <a:off x="3429000" y="1257300"/>
              <a:ext cx="9144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i = 8 %</a:t>
              </a:r>
              <a:endParaRPr lang="en-US" sz="1200">
                <a:effectLst/>
                <a:latin typeface="Times New Roman" panose="02020603050405020304" pitchFamily="18" charset="0"/>
                <a:ea typeface="Times New Roman" panose="02020603050405020304" pitchFamily="18" charset="0"/>
              </a:endParaRPr>
            </a:p>
          </p:txBody>
        </p:sp>
      </p:grpSp>
      <p:sp>
        <p:nvSpPr>
          <p:cNvPr id="32" name="Metin kutusu 31"/>
          <p:cNvSpPr txBox="1"/>
          <p:nvPr/>
        </p:nvSpPr>
        <p:spPr>
          <a:xfrm>
            <a:off x="434496" y="6602035"/>
            <a:ext cx="12088808" cy="2695674"/>
          </a:xfrm>
          <a:prstGeom prst="rect">
            <a:avLst/>
          </a:prstGeom>
          <a:noFill/>
        </p:spPr>
        <p:txBody>
          <a:bodyPr wrap="square" rtlCol="0">
            <a:spAutoFit/>
          </a:bodyPr>
          <a:lstStyle/>
          <a:p>
            <a:r>
              <a:rPr lang="tr-TR" sz="1600" smtClean="0">
                <a:cs typeface="Times New Roman" panose="02020603050405020304" pitchFamily="18" charset="0"/>
              </a:rPr>
              <a:t>10.000 - [500 *(</a:t>
            </a:r>
            <a:r>
              <a:rPr lang="tr-TR" sz="1600">
                <a:cs typeface="Times New Roman" panose="02020603050405020304" pitchFamily="18" charset="0"/>
              </a:rPr>
              <a:t>P/F, 8%, 2)  </a:t>
            </a:r>
            <a:r>
              <a:rPr lang="tr-TR" sz="1600" smtClean="0">
                <a:cs typeface="Times New Roman" panose="02020603050405020304" pitchFamily="18" charset="0"/>
              </a:rPr>
              <a:t>+ 1500* </a:t>
            </a:r>
            <a:r>
              <a:rPr lang="tr-TR" sz="1600">
                <a:cs typeface="Times New Roman" panose="02020603050405020304" pitchFamily="18" charset="0"/>
              </a:rPr>
              <a:t>(P/F, 8%, 3)  </a:t>
            </a:r>
            <a:r>
              <a:rPr lang="tr-TR" sz="1600" smtClean="0">
                <a:cs typeface="Times New Roman" panose="02020603050405020304" pitchFamily="18" charset="0"/>
              </a:rPr>
              <a:t>+ 3000* </a:t>
            </a:r>
            <a:r>
              <a:rPr lang="tr-TR" sz="1600">
                <a:cs typeface="Times New Roman" panose="02020603050405020304" pitchFamily="18" charset="0"/>
              </a:rPr>
              <a:t>(P/F, 8%, 4)  </a:t>
            </a:r>
            <a:r>
              <a:rPr lang="tr-TR" sz="1600" smtClean="0">
                <a:cs typeface="Times New Roman" panose="02020603050405020304" pitchFamily="18" charset="0"/>
              </a:rPr>
              <a:t>+ </a:t>
            </a:r>
            <a:r>
              <a:rPr lang="tr-TR" sz="1600">
                <a:cs typeface="Times New Roman" panose="02020603050405020304" pitchFamily="18" charset="0"/>
              </a:rPr>
              <a:t>5000 </a:t>
            </a:r>
            <a:r>
              <a:rPr lang="tr-TR" sz="1600" smtClean="0">
                <a:cs typeface="Times New Roman" panose="02020603050405020304" pitchFamily="18" charset="0"/>
              </a:rPr>
              <a:t>*(</a:t>
            </a:r>
            <a:r>
              <a:rPr lang="tr-TR" sz="1600">
                <a:cs typeface="Times New Roman" panose="02020603050405020304" pitchFamily="18" charset="0"/>
              </a:rPr>
              <a:t>P/F, 8%, 5)  </a:t>
            </a:r>
            <a:r>
              <a:rPr lang="tr-TR" sz="1600" smtClean="0">
                <a:cs typeface="Times New Roman" panose="02020603050405020304" pitchFamily="18" charset="0"/>
              </a:rPr>
              <a:t>- X *(</a:t>
            </a:r>
            <a:r>
              <a:rPr lang="tr-TR" sz="1600">
                <a:cs typeface="Times New Roman" panose="02020603050405020304" pitchFamily="18" charset="0"/>
              </a:rPr>
              <a:t>P/A, 8%, 5) </a:t>
            </a:r>
            <a:r>
              <a:rPr lang="tr-TR" sz="1600" smtClean="0">
                <a:cs typeface="Times New Roman" panose="02020603050405020304" pitchFamily="18" charset="0"/>
              </a:rPr>
              <a:t>] = 0</a:t>
            </a:r>
          </a:p>
          <a:p>
            <a:endParaRPr lang="tr-TR" sz="1600" smtClean="0">
              <a:cs typeface="Times New Roman" panose="02020603050405020304" pitchFamily="18" charset="0"/>
            </a:endParaRPr>
          </a:p>
          <a:p>
            <a:r>
              <a:rPr lang="tr-TR" sz="1600" smtClean="0">
                <a:cs typeface="Times New Roman" panose="02020603050405020304" pitchFamily="18" charset="0"/>
              </a:rPr>
              <a:t>10.000 - [(500*</a:t>
            </a:r>
            <a:r>
              <a:rPr lang="tr-TR" sz="1600"/>
              <a:t> </a:t>
            </a:r>
            <a:r>
              <a:rPr lang="tr-TR" sz="1600" smtClean="0"/>
              <a:t>0.8573) + </a:t>
            </a:r>
            <a:r>
              <a:rPr lang="tr-TR" sz="1600">
                <a:cs typeface="Times New Roman" panose="02020603050405020304" pitchFamily="18" charset="0"/>
              </a:rPr>
              <a:t>(</a:t>
            </a:r>
            <a:r>
              <a:rPr lang="tr-TR" sz="1600" smtClean="0">
                <a:cs typeface="Times New Roman" panose="02020603050405020304" pitchFamily="18" charset="0"/>
              </a:rPr>
              <a:t>1500*</a:t>
            </a:r>
            <a:r>
              <a:rPr lang="tr-TR" sz="1600" smtClean="0"/>
              <a:t>0.7938) + </a:t>
            </a:r>
            <a:r>
              <a:rPr lang="tr-TR" sz="1600" smtClean="0">
                <a:cs typeface="Times New Roman" panose="02020603050405020304" pitchFamily="18" charset="0"/>
              </a:rPr>
              <a:t>(3000*</a:t>
            </a:r>
            <a:r>
              <a:rPr lang="tr-TR" sz="1600"/>
              <a:t>0.7350</a:t>
            </a:r>
            <a:r>
              <a:rPr lang="tr-TR" sz="1600" smtClean="0"/>
              <a:t>) + </a:t>
            </a:r>
            <a:r>
              <a:rPr lang="tr-TR" sz="1600" smtClean="0">
                <a:cs typeface="Times New Roman" panose="02020603050405020304" pitchFamily="18" charset="0"/>
              </a:rPr>
              <a:t>(5000*</a:t>
            </a:r>
            <a:r>
              <a:rPr lang="tr-TR" sz="1600"/>
              <a:t> 0.6806</a:t>
            </a:r>
            <a:r>
              <a:rPr lang="tr-TR" sz="1600" smtClean="0"/>
              <a:t>) – (3.9927 X )</a:t>
            </a:r>
            <a:r>
              <a:rPr lang="tr-TR" sz="1600" smtClean="0">
                <a:cs typeface="Times New Roman" panose="02020603050405020304" pitchFamily="18" charset="0"/>
              </a:rPr>
              <a:t> ]</a:t>
            </a:r>
            <a:r>
              <a:rPr lang="tr-TR" sz="1600">
                <a:cs typeface="Times New Roman" panose="02020603050405020304" pitchFamily="18" charset="0"/>
              </a:rPr>
              <a:t> = 0</a:t>
            </a:r>
          </a:p>
          <a:p>
            <a:endParaRPr lang="tr-TR" sz="1600" smtClean="0">
              <a:cs typeface="Times New Roman" panose="02020603050405020304" pitchFamily="18" charset="0"/>
            </a:endParaRPr>
          </a:p>
          <a:p>
            <a:endParaRPr lang="tr-TR" sz="1600" smtClean="0"/>
          </a:p>
          <a:p>
            <a:r>
              <a:rPr lang="tr-TR" sz="1600" smtClean="0"/>
              <a:t>10.000 -        428.65        +         1190.7      +         2205           +           3403         - </a:t>
            </a:r>
            <a:r>
              <a:rPr lang="tr-TR" sz="1600"/>
              <a:t>3.9927 X </a:t>
            </a:r>
            <a:r>
              <a:rPr lang="tr-TR" sz="1600" smtClean="0"/>
              <a:t>= 0</a:t>
            </a:r>
            <a:endParaRPr lang="tr-TR" sz="1600"/>
          </a:p>
          <a:p>
            <a:r>
              <a:rPr lang="tr-TR" sz="1600" smtClean="0">
                <a:solidFill>
                  <a:srgbClr val="FF0000"/>
                </a:solidFill>
              </a:rPr>
              <a:t> </a:t>
            </a:r>
            <a:endParaRPr lang="tr-TR" sz="1600">
              <a:solidFill>
                <a:srgbClr val="FF0000"/>
              </a:solidFill>
            </a:endParaRPr>
          </a:p>
          <a:p>
            <a:r>
              <a:rPr lang="tr-TR" sz="1800"/>
              <a:t>3.9927 X = </a:t>
            </a:r>
            <a:r>
              <a:rPr lang="tr-TR" sz="1800" smtClean="0"/>
              <a:t>2772,65</a:t>
            </a:r>
            <a:endParaRPr lang="tr-TR" sz="1800" dirty="0">
              <a:cs typeface="Times New Roman" panose="02020603050405020304" pitchFamily="18" charset="0"/>
            </a:endParaRPr>
          </a:p>
          <a:p>
            <a:r>
              <a:rPr lang="tr-TR" sz="1800" b="1" dirty="0">
                <a:cs typeface="Times New Roman" panose="02020603050405020304" pitchFamily="18" charset="0"/>
              </a:rPr>
              <a:t>X </a:t>
            </a:r>
            <a:r>
              <a:rPr lang="tr-TR" sz="1800">
                <a:cs typeface="Times New Roman" panose="02020603050405020304" pitchFamily="18" charset="0"/>
              </a:rPr>
              <a:t>= </a:t>
            </a:r>
            <a:r>
              <a:rPr lang="tr-TR" sz="1800" smtClean="0">
                <a:cs typeface="Times New Roman" panose="02020603050405020304" pitchFamily="18" charset="0"/>
              </a:rPr>
              <a:t>694,46 </a:t>
            </a:r>
            <a:r>
              <a:rPr lang="tr-TR" sz="1800" dirty="0">
                <a:cs typeface="Times New Roman" panose="02020603050405020304" pitchFamily="18" charset="0"/>
              </a:rPr>
              <a:t>TL</a:t>
            </a:r>
            <a:endParaRPr lang="en-US" sz="1800" dirty="0">
              <a:cs typeface="Times New Roman" panose="02020603050405020304" pitchFamily="18" charset="0"/>
            </a:endParaRPr>
          </a:p>
          <a:p>
            <a:endParaRPr lang="en-US" dirty="0"/>
          </a:p>
        </p:txBody>
      </p:sp>
      <p:sp>
        <p:nvSpPr>
          <p:cNvPr id="39" name="Metin kutusu 38"/>
          <p:cNvSpPr txBox="1"/>
          <p:nvPr/>
        </p:nvSpPr>
        <p:spPr>
          <a:xfrm>
            <a:off x="468225" y="6140370"/>
            <a:ext cx="11178540" cy="461665"/>
          </a:xfrm>
          <a:prstGeom prst="rect">
            <a:avLst/>
          </a:prstGeom>
          <a:noFill/>
        </p:spPr>
        <p:txBody>
          <a:bodyPr wrap="square" rtlCol="0">
            <a:spAutoFit/>
          </a:bodyPr>
          <a:lstStyle/>
          <a:p>
            <a:r>
              <a:rPr lang="tr-TR" sz="2400" b="1" u="sng" smtClean="0">
                <a:solidFill>
                  <a:srgbClr val="FF0000"/>
                </a:solidFill>
                <a:cs typeface="Arial" panose="020B0604020202020204" pitchFamily="34" charset="0"/>
              </a:rPr>
              <a:t>2. Çözüm</a:t>
            </a:r>
            <a:endParaRPr lang="en-US" sz="2400" b="1" u="sng" dirty="0">
              <a:solidFill>
                <a:srgbClr val="FF0000"/>
              </a:solidFill>
              <a:cs typeface="Arial" panose="020B0604020202020204" pitchFamily="34" charset="0"/>
            </a:endParaRPr>
          </a:p>
        </p:txBody>
      </p:sp>
      <p:grpSp>
        <p:nvGrpSpPr>
          <p:cNvPr id="40" name="Canvas 2472"/>
          <p:cNvGrpSpPr/>
          <p:nvPr/>
        </p:nvGrpSpPr>
        <p:grpSpPr>
          <a:xfrm>
            <a:off x="266699" y="2335530"/>
            <a:ext cx="7459317" cy="3501312"/>
            <a:chOff x="0" y="0"/>
            <a:chExt cx="4686300" cy="2240280"/>
          </a:xfrm>
        </p:grpSpPr>
        <p:sp>
          <p:nvSpPr>
            <p:cNvPr id="41" name="Dikdörtgen 40"/>
            <p:cNvSpPr/>
            <p:nvPr/>
          </p:nvSpPr>
          <p:spPr>
            <a:xfrm>
              <a:off x="0" y="0"/>
              <a:ext cx="4686300" cy="2240280"/>
            </a:xfrm>
            <a:prstGeom prst="rect">
              <a:avLst/>
            </a:prstGeom>
            <a:noFill/>
            <a:ln>
              <a:noFill/>
            </a:ln>
          </p:spPr>
        </p:sp>
        <p:cxnSp>
          <p:nvCxnSpPr>
            <p:cNvPr id="42" name="Line 986"/>
            <p:cNvCxnSpPr/>
            <p:nvPr/>
          </p:nvCxnSpPr>
          <p:spPr bwMode="auto">
            <a:xfrm>
              <a:off x="457200" y="914400"/>
              <a:ext cx="28575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3" name="Line 987"/>
            <p:cNvCxnSpPr/>
            <p:nvPr/>
          </p:nvCxnSpPr>
          <p:spPr bwMode="auto">
            <a:xfrm>
              <a:off x="21710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4" name="Line 988"/>
            <p:cNvCxnSpPr/>
            <p:nvPr/>
          </p:nvCxnSpPr>
          <p:spPr bwMode="auto">
            <a:xfrm>
              <a:off x="27425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5" name="Line 989"/>
            <p:cNvCxnSpPr/>
            <p:nvPr/>
          </p:nvCxnSpPr>
          <p:spPr bwMode="auto">
            <a:xfrm>
              <a:off x="1028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6" name="Line 990"/>
            <p:cNvCxnSpPr/>
            <p:nvPr/>
          </p:nvCxnSpPr>
          <p:spPr bwMode="auto">
            <a:xfrm>
              <a:off x="15995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7" name="Line 991"/>
            <p:cNvCxnSpPr/>
            <p:nvPr/>
          </p:nvCxnSpPr>
          <p:spPr bwMode="auto">
            <a:xfrm>
              <a:off x="3314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48" name="Line 992"/>
            <p:cNvCxnSpPr/>
            <p:nvPr/>
          </p:nvCxnSpPr>
          <p:spPr bwMode="auto">
            <a:xfrm flipH="1">
              <a:off x="1028065" y="914400"/>
              <a:ext cx="635"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49" name="Line 993"/>
            <p:cNvCxnSpPr/>
            <p:nvPr/>
          </p:nvCxnSpPr>
          <p:spPr bwMode="auto">
            <a:xfrm flipH="1">
              <a:off x="2170430" y="914400"/>
              <a:ext cx="1905"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0" name="Line 994"/>
            <p:cNvCxnSpPr/>
            <p:nvPr/>
          </p:nvCxnSpPr>
          <p:spPr bwMode="auto">
            <a:xfrm flipH="1">
              <a:off x="1598930" y="914400"/>
              <a:ext cx="127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1" name="Line 995"/>
            <p:cNvCxnSpPr/>
            <p:nvPr/>
          </p:nvCxnSpPr>
          <p:spPr bwMode="auto">
            <a:xfrm flipH="1">
              <a:off x="2743200" y="914400"/>
              <a:ext cx="635"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2" name="Line 996"/>
            <p:cNvCxnSpPr/>
            <p:nvPr/>
          </p:nvCxnSpPr>
          <p:spPr bwMode="auto">
            <a:xfrm flipH="1">
              <a:off x="3312795" y="914400"/>
              <a:ext cx="3175"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53" name="Line 997"/>
            <p:cNvCxnSpPr/>
            <p:nvPr/>
          </p:nvCxnSpPr>
          <p:spPr bwMode="auto">
            <a:xfrm flipV="1">
              <a:off x="454660" y="228600"/>
              <a:ext cx="3175"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54" name="Text Box 998"/>
            <p:cNvSpPr txBox="1">
              <a:spLocks noChangeArrowheads="1"/>
            </p:cNvSpPr>
            <p:nvPr/>
          </p:nvSpPr>
          <p:spPr bwMode="auto">
            <a:xfrm>
              <a:off x="31927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p:txBody>
        </p:sp>
        <p:sp>
          <p:nvSpPr>
            <p:cNvPr id="55" name="Text Box 999"/>
            <p:cNvSpPr txBox="1">
              <a:spLocks noChangeArrowheads="1"/>
            </p:cNvSpPr>
            <p:nvPr/>
          </p:nvSpPr>
          <p:spPr bwMode="auto">
            <a:xfrm>
              <a:off x="26212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p:txBody>
        </p:sp>
        <p:sp>
          <p:nvSpPr>
            <p:cNvPr id="56" name="Text Box 1000"/>
            <p:cNvSpPr txBox="1">
              <a:spLocks noChangeArrowheads="1"/>
            </p:cNvSpPr>
            <p:nvPr/>
          </p:nvSpPr>
          <p:spPr bwMode="auto">
            <a:xfrm>
              <a:off x="2057400" y="647700"/>
              <a:ext cx="2286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57" name="Text Box 1001"/>
            <p:cNvSpPr txBox="1">
              <a:spLocks noChangeArrowheads="1"/>
            </p:cNvSpPr>
            <p:nvPr/>
          </p:nvSpPr>
          <p:spPr bwMode="auto">
            <a:xfrm>
              <a:off x="14706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p:txBody>
        </p:sp>
        <p:sp>
          <p:nvSpPr>
            <p:cNvPr id="58" name="Text Box 1002"/>
            <p:cNvSpPr txBox="1">
              <a:spLocks noChangeArrowheads="1"/>
            </p:cNvSpPr>
            <p:nvPr/>
          </p:nvSpPr>
          <p:spPr bwMode="auto">
            <a:xfrm>
              <a:off x="8991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p:txBody>
        </p:sp>
        <p:sp>
          <p:nvSpPr>
            <p:cNvPr id="59" name="Text Box 1003"/>
            <p:cNvSpPr txBox="1">
              <a:spLocks noChangeArrowheads="1"/>
            </p:cNvSpPr>
            <p:nvPr/>
          </p:nvSpPr>
          <p:spPr bwMode="auto">
            <a:xfrm>
              <a:off x="457200" y="228600"/>
              <a:ext cx="12573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P = 10.000 TL</a:t>
              </a:r>
              <a:endParaRPr lang="en-US" sz="1200">
                <a:effectLst/>
                <a:latin typeface="Times New Roman" panose="02020603050405020304" pitchFamily="18" charset="0"/>
                <a:ea typeface="Times New Roman" panose="02020603050405020304" pitchFamily="18" charset="0"/>
              </a:endParaRPr>
            </a:p>
          </p:txBody>
        </p:sp>
        <p:cxnSp>
          <p:nvCxnSpPr>
            <p:cNvPr id="60" name="Line 1004"/>
            <p:cNvCxnSpPr/>
            <p:nvPr/>
          </p:nvCxnSpPr>
          <p:spPr bwMode="auto">
            <a:xfrm>
              <a:off x="457200"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61" name="Text Box 1005"/>
            <p:cNvSpPr txBox="1">
              <a:spLocks noChangeArrowheads="1"/>
            </p:cNvSpPr>
            <p:nvPr/>
          </p:nvSpPr>
          <p:spPr bwMode="auto">
            <a:xfrm>
              <a:off x="883920" y="1112520"/>
              <a:ext cx="3429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62" name="Text Box 1006"/>
            <p:cNvSpPr txBox="1">
              <a:spLocks noChangeArrowheads="1"/>
            </p:cNvSpPr>
            <p:nvPr/>
          </p:nvSpPr>
          <p:spPr bwMode="auto">
            <a:xfrm>
              <a:off x="1257300" y="12573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a:t>
              </a:r>
              <a:endParaRPr lang="en-US" sz="1200">
                <a:effectLst/>
                <a:latin typeface="Times New Roman" panose="02020603050405020304" pitchFamily="18" charset="0"/>
                <a:ea typeface="Times New Roman" panose="02020603050405020304" pitchFamily="18" charset="0"/>
              </a:endParaRPr>
            </a:p>
          </p:txBody>
        </p:sp>
        <p:sp>
          <p:nvSpPr>
            <p:cNvPr id="63" name="Text Box 1007"/>
            <p:cNvSpPr txBox="1">
              <a:spLocks noChangeArrowheads="1"/>
            </p:cNvSpPr>
            <p:nvPr/>
          </p:nvSpPr>
          <p:spPr bwMode="auto">
            <a:xfrm>
              <a:off x="1903728" y="1468196"/>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+ 1500</a:t>
              </a:r>
              <a:endParaRPr lang="en-US" sz="1200" dirty="0">
                <a:effectLst/>
                <a:latin typeface="Times New Roman" panose="02020603050405020304" pitchFamily="18" charset="0"/>
                <a:ea typeface="Times New Roman" panose="02020603050405020304" pitchFamily="18" charset="0"/>
              </a:endParaRPr>
            </a:p>
          </p:txBody>
        </p:sp>
        <p:sp>
          <p:nvSpPr>
            <p:cNvPr id="64" name="Text Box 1008"/>
            <p:cNvSpPr txBox="1">
              <a:spLocks noChangeArrowheads="1"/>
            </p:cNvSpPr>
            <p:nvPr/>
          </p:nvSpPr>
          <p:spPr bwMode="auto">
            <a:xfrm>
              <a:off x="2398392" y="1727275"/>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+ 3000</a:t>
              </a:r>
              <a:endParaRPr lang="en-US" sz="1200" dirty="0">
                <a:effectLst/>
                <a:latin typeface="Times New Roman" panose="02020603050405020304" pitchFamily="18" charset="0"/>
                <a:ea typeface="Times New Roman" panose="02020603050405020304" pitchFamily="18" charset="0"/>
              </a:endParaRPr>
            </a:p>
          </p:txBody>
        </p:sp>
        <p:sp>
          <p:nvSpPr>
            <p:cNvPr id="65" name="Text Box 1009"/>
            <p:cNvSpPr txBox="1">
              <a:spLocks noChangeArrowheads="1"/>
            </p:cNvSpPr>
            <p:nvPr/>
          </p:nvSpPr>
          <p:spPr bwMode="auto">
            <a:xfrm>
              <a:off x="2971800" y="19431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+ 5000</a:t>
              </a:r>
              <a:endParaRPr lang="en-US" sz="1200">
                <a:effectLst/>
                <a:latin typeface="Times New Roman" panose="02020603050405020304" pitchFamily="18" charset="0"/>
                <a:ea typeface="Times New Roman" panose="02020603050405020304" pitchFamily="18" charset="0"/>
              </a:endParaRPr>
            </a:p>
          </p:txBody>
        </p:sp>
        <p:sp>
          <p:nvSpPr>
            <p:cNvPr id="66" name="Text Box 1010"/>
            <p:cNvSpPr txBox="1">
              <a:spLocks noChangeArrowheads="1"/>
            </p:cNvSpPr>
            <p:nvPr/>
          </p:nvSpPr>
          <p:spPr bwMode="auto">
            <a:xfrm>
              <a:off x="3429000" y="1257300"/>
              <a:ext cx="9144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i = 8 %</a:t>
              </a:r>
              <a:endParaRPr lang="en-US" sz="1200">
                <a:effectLst/>
                <a:latin typeface="Times New Roman" panose="02020603050405020304" pitchFamily="18" charset="0"/>
                <a:ea typeface="Times New Roman" panose="02020603050405020304" pitchFamily="18" charset="0"/>
              </a:endParaRPr>
            </a:p>
          </p:txBody>
        </p:sp>
      </p:grpSp>
      <p:cxnSp>
        <p:nvCxnSpPr>
          <p:cNvPr id="67" name="Düz Bağlayıcı 66"/>
          <p:cNvCxnSpPr/>
          <p:nvPr/>
        </p:nvCxnSpPr>
        <p:spPr>
          <a:xfrm>
            <a:off x="7822972" y="4445382"/>
            <a:ext cx="3593207" cy="0"/>
          </a:xfrm>
          <a:prstGeom prst="line">
            <a:avLst/>
          </a:prstGeom>
        </p:spPr>
        <p:style>
          <a:lnRef idx="1">
            <a:schemeClr val="dk1"/>
          </a:lnRef>
          <a:fillRef idx="0">
            <a:schemeClr val="dk1"/>
          </a:fillRef>
          <a:effectRef idx="0">
            <a:schemeClr val="dk1"/>
          </a:effectRef>
          <a:fontRef idx="minor">
            <a:schemeClr val="tx1"/>
          </a:fontRef>
        </p:style>
      </p:cxnSp>
      <p:cxnSp>
        <p:nvCxnSpPr>
          <p:cNvPr id="68" name="Line 992"/>
          <p:cNvCxnSpPr/>
          <p:nvPr/>
        </p:nvCxnSpPr>
        <p:spPr bwMode="auto">
          <a:xfrm flipH="1">
            <a:off x="8684249" y="4076312"/>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69" name="Line 992"/>
          <p:cNvCxnSpPr/>
          <p:nvPr/>
        </p:nvCxnSpPr>
        <p:spPr bwMode="auto">
          <a:xfrm flipH="1">
            <a:off x="9599865" y="4104303"/>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0" name="Line 992"/>
          <p:cNvCxnSpPr/>
          <p:nvPr/>
        </p:nvCxnSpPr>
        <p:spPr bwMode="auto">
          <a:xfrm flipH="1">
            <a:off x="10499279" y="4090659"/>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 name="Line 992"/>
          <p:cNvCxnSpPr/>
          <p:nvPr/>
        </p:nvCxnSpPr>
        <p:spPr bwMode="auto">
          <a:xfrm flipH="1">
            <a:off x="11397682" y="4106658"/>
            <a:ext cx="1011" cy="357277"/>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2" name="Sol Ayraç 71"/>
          <p:cNvSpPr/>
          <p:nvPr/>
        </p:nvSpPr>
        <p:spPr>
          <a:xfrm rot="16200000">
            <a:off x="1659863" y="6923657"/>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3" name="Sol Ayraç 72"/>
          <p:cNvSpPr/>
          <p:nvPr/>
        </p:nvSpPr>
        <p:spPr>
          <a:xfrm rot="16200000">
            <a:off x="3096165" y="6884719"/>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4" name="Sol Ayraç 73"/>
          <p:cNvSpPr/>
          <p:nvPr/>
        </p:nvSpPr>
        <p:spPr>
          <a:xfrm rot="16200000">
            <a:off x="4461179" y="6915528"/>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5" name="Sol Ayraç 74"/>
          <p:cNvSpPr/>
          <p:nvPr/>
        </p:nvSpPr>
        <p:spPr>
          <a:xfrm rot="16200000">
            <a:off x="5909366" y="6915528"/>
            <a:ext cx="344908" cy="1268314"/>
          </a:xfrm>
          <a:prstGeom prst="leftBrace">
            <a:avLst>
              <a:gd name="adj1" fmla="val 93985"/>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6" name="Text Box 1005"/>
          <p:cNvSpPr txBox="1">
            <a:spLocks noChangeArrowheads="1"/>
          </p:cNvSpPr>
          <p:nvPr/>
        </p:nvSpPr>
        <p:spPr bwMode="auto">
          <a:xfrm>
            <a:off x="8411852" y="4412873"/>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77" name="Text Box 1005"/>
          <p:cNvSpPr txBox="1">
            <a:spLocks noChangeArrowheads="1"/>
          </p:cNvSpPr>
          <p:nvPr/>
        </p:nvSpPr>
        <p:spPr bwMode="auto">
          <a:xfrm>
            <a:off x="9304423" y="4440249"/>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78" name="Text Box 1005"/>
          <p:cNvSpPr txBox="1">
            <a:spLocks noChangeArrowheads="1"/>
          </p:cNvSpPr>
          <p:nvPr/>
        </p:nvSpPr>
        <p:spPr bwMode="auto">
          <a:xfrm>
            <a:off x="10226377" y="4449534"/>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79" name="Text Box 1005"/>
          <p:cNvSpPr txBox="1">
            <a:spLocks noChangeArrowheads="1"/>
          </p:cNvSpPr>
          <p:nvPr/>
        </p:nvSpPr>
        <p:spPr bwMode="auto">
          <a:xfrm>
            <a:off x="11083571" y="4448295"/>
            <a:ext cx="545804" cy="4644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81" name="Sağ Ayraç 80"/>
          <p:cNvSpPr/>
          <p:nvPr/>
        </p:nvSpPr>
        <p:spPr>
          <a:xfrm>
            <a:off x="6143794" y="2574230"/>
            <a:ext cx="693075" cy="361751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tr-TR"/>
          </a:p>
        </p:txBody>
      </p:sp>
    </p:spTree>
    <p:extLst>
      <p:ext uri="{BB962C8B-B14F-4D97-AF65-F5344CB8AC3E}">
        <p14:creationId xmlns:p14="http://schemas.microsoft.com/office/powerpoint/2010/main" val="382831706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594360" y="176750"/>
            <a:ext cx="10652760" cy="3003451"/>
          </a:xfrm>
          <a:prstGeom prst="rect">
            <a:avLst/>
          </a:prstGeom>
          <a:noFill/>
        </p:spPr>
        <p:txBody>
          <a:bodyPr wrap="square" rtlCol="0">
            <a:spAutoFit/>
          </a:bodyPr>
          <a:lstStyle/>
          <a:p>
            <a:r>
              <a:rPr lang="tr-TR" sz="2400" b="1" smtClean="0">
                <a:solidFill>
                  <a:srgbClr val="FF0000"/>
                </a:solidFill>
                <a:cs typeface="Arial" panose="020B0604020202020204" pitchFamily="34" charset="0"/>
              </a:rPr>
              <a:t>PROBLEM-4</a:t>
            </a:r>
            <a:endParaRPr lang="en-US" sz="2400" b="1" dirty="0">
              <a:solidFill>
                <a:srgbClr val="FF0000"/>
              </a:solidFill>
              <a:cs typeface="Arial" panose="020B0604020202020204" pitchFamily="34" charset="0"/>
            </a:endParaRPr>
          </a:p>
          <a:p>
            <a:r>
              <a:rPr lang="tr-TR" sz="2400" b="1" dirty="0">
                <a:cs typeface="Times New Roman" panose="02020603050405020304" pitchFamily="18" charset="0"/>
              </a:rPr>
              <a:t> </a:t>
            </a:r>
            <a:endParaRPr lang="en-US" sz="2400" dirty="0">
              <a:cs typeface="Times New Roman" panose="02020603050405020304" pitchFamily="18" charset="0"/>
            </a:endParaRPr>
          </a:p>
          <a:p>
            <a:r>
              <a:rPr lang="tr-TR" sz="2400" dirty="0">
                <a:cs typeface="Times New Roman" panose="02020603050405020304" pitchFamily="18" charset="0"/>
              </a:rPr>
              <a:t>a) Aylık faiz oranı % 2 ise 6 aylık efektif faiz oranı nedir</a:t>
            </a:r>
            <a:r>
              <a:rPr lang="tr-TR" sz="2400" dirty="0" smtClean="0">
                <a:cs typeface="Times New Roman" panose="02020603050405020304" pitchFamily="18" charset="0"/>
              </a:rPr>
              <a:t>?</a:t>
            </a:r>
            <a:endParaRPr lang="en-US" sz="2400" dirty="0">
              <a:cs typeface="Times New Roman" panose="02020603050405020304" pitchFamily="18" charset="0"/>
            </a:endParaRPr>
          </a:p>
          <a:p>
            <a:r>
              <a:rPr lang="tr-TR" sz="2400" dirty="0">
                <a:cs typeface="Times New Roman" panose="02020603050405020304" pitchFamily="18" charset="0"/>
              </a:rPr>
              <a:t>b) 3 aylık faiz oranı % 5 ise 6 aylık efektif faiz oranı nedir</a:t>
            </a:r>
            <a:r>
              <a:rPr lang="tr-TR" sz="2400" dirty="0" smtClean="0">
                <a:cs typeface="Times New Roman" panose="02020603050405020304" pitchFamily="18" charset="0"/>
              </a:rPr>
              <a:t>?</a:t>
            </a:r>
            <a:endParaRPr lang="en-US" sz="2400" dirty="0">
              <a:cs typeface="Times New Roman" panose="02020603050405020304" pitchFamily="18" charset="0"/>
            </a:endParaRPr>
          </a:p>
          <a:p>
            <a:r>
              <a:rPr lang="tr-TR" sz="2400" dirty="0">
                <a:cs typeface="Times New Roman" panose="02020603050405020304" pitchFamily="18" charset="0"/>
              </a:rPr>
              <a:t>c) 3 aylık faiz oranı %5 ise yıllık efektif faiz oranı nedir?</a:t>
            </a:r>
            <a:endParaRPr lang="en-US" sz="2400"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tr-TR" sz="2400" b="1" dirty="0">
                <a:solidFill>
                  <a:srgbClr val="FF0000"/>
                </a:solidFill>
                <a:cs typeface="Arial" panose="020B0604020202020204" pitchFamily="34" charset="0"/>
              </a:rPr>
              <a:t>ÇÖZÜM</a:t>
            </a:r>
            <a:endParaRPr lang="en-US" sz="2400" b="1" dirty="0">
              <a:solidFill>
                <a:srgbClr val="FF0000"/>
              </a:solidFill>
              <a:cs typeface="Arial" panose="020B0604020202020204" pitchFamily="34" charset="0"/>
            </a:endParaRPr>
          </a:p>
          <a:p>
            <a:endParaRPr lang="en-US" dirty="0"/>
          </a:p>
        </p:txBody>
      </p:sp>
      <p:pic>
        <p:nvPicPr>
          <p:cNvPr id="5" name="Picture 56"/>
          <p:cNvPicPr/>
          <p:nvPr/>
        </p:nvPicPr>
        <p:blipFill>
          <a:blip r:embed="rId2"/>
          <a:stretch>
            <a:fillRect/>
          </a:stretch>
        </p:blipFill>
        <p:spPr>
          <a:xfrm>
            <a:off x="594360" y="3168515"/>
            <a:ext cx="3863340" cy="1531620"/>
          </a:xfrm>
          <a:prstGeom prst="rect">
            <a:avLst/>
          </a:prstGeom>
        </p:spPr>
      </p:pic>
      <p:sp>
        <p:nvSpPr>
          <p:cNvPr id="6" name="Metin kutusu 5"/>
          <p:cNvSpPr txBox="1"/>
          <p:nvPr/>
        </p:nvSpPr>
        <p:spPr>
          <a:xfrm>
            <a:off x="594360" y="5859085"/>
            <a:ext cx="12207240" cy="4111447"/>
          </a:xfrm>
          <a:prstGeom prst="rect">
            <a:avLst/>
          </a:prstGeom>
          <a:noFill/>
        </p:spPr>
        <p:txBody>
          <a:bodyPr wrap="square" rtlCol="0">
            <a:spAutoFit/>
          </a:bodyPr>
          <a:lstStyle/>
          <a:p>
            <a:r>
              <a:rPr lang="tr-TR" sz="2400" b="1" smtClean="0">
                <a:solidFill>
                  <a:srgbClr val="FF0000"/>
                </a:solidFill>
                <a:cs typeface="Arial" panose="020B0604020202020204" pitchFamily="34" charset="0"/>
              </a:rPr>
              <a:t>PROBLEM-5</a:t>
            </a:r>
            <a:endParaRPr lang="en-US" sz="2400" b="1" dirty="0">
              <a:solidFill>
                <a:srgbClr val="FF0000"/>
              </a:solidFill>
              <a:cs typeface="Arial" panose="020B0604020202020204" pitchFamily="34" charset="0"/>
            </a:endParaRPr>
          </a:p>
          <a:p>
            <a:r>
              <a:rPr lang="tr-TR" sz="2400" dirty="0">
                <a:cs typeface="Times New Roman" panose="02020603050405020304" pitchFamily="18" charset="0"/>
              </a:rPr>
              <a:t>Yatırılan bir paranın 5 sene içerisinde 3 katına çıkabilmesi için sürekli faizlenen aylık efektif faiz oranı ne olmalıdır?</a:t>
            </a:r>
            <a:endParaRPr lang="en-US" sz="2400"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tr-TR" sz="2400" b="1" dirty="0">
                <a:solidFill>
                  <a:srgbClr val="FF0000"/>
                </a:solidFill>
                <a:cs typeface="Arial" panose="020B0604020202020204" pitchFamily="34" charset="0"/>
              </a:rPr>
              <a:t>ÇÖZÜM </a:t>
            </a:r>
            <a:r>
              <a:rPr lang="tr-TR" sz="2400" b="1" dirty="0">
                <a:cs typeface="Times New Roman" panose="02020603050405020304" pitchFamily="18" charset="0"/>
              </a:rPr>
              <a:t> </a:t>
            </a:r>
            <a:endParaRPr lang="en-US" sz="2400" dirty="0">
              <a:cs typeface="Times New Roman" panose="02020603050405020304" pitchFamily="18" charset="0"/>
            </a:endParaRPr>
          </a:p>
          <a:p>
            <a:endParaRPr lang="tr-TR" sz="2400" dirty="0" smtClean="0">
              <a:cs typeface="Times New Roman" panose="02020603050405020304" pitchFamily="18" charset="0"/>
            </a:endParaRPr>
          </a:p>
          <a:p>
            <a:r>
              <a:rPr lang="tr-TR" sz="2400" dirty="0" smtClean="0">
                <a:cs typeface="Times New Roman" panose="02020603050405020304" pitchFamily="18" charset="0"/>
              </a:rPr>
              <a:t>3P </a:t>
            </a:r>
            <a:r>
              <a:rPr lang="tr-TR" sz="2400" dirty="0">
                <a:cs typeface="Times New Roman" panose="02020603050405020304" pitchFamily="18" charset="0"/>
              </a:rPr>
              <a:t>= P(1 + i)</a:t>
            </a:r>
            <a:r>
              <a:rPr lang="tr-TR" sz="2400" baseline="30000" dirty="0">
                <a:cs typeface="Times New Roman" panose="02020603050405020304" pitchFamily="18" charset="0"/>
              </a:rPr>
              <a:t>60</a:t>
            </a:r>
            <a:endParaRPr lang="en-US" sz="2400" dirty="0">
              <a:cs typeface="Times New Roman" panose="02020603050405020304" pitchFamily="18" charset="0"/>
            </a:endParaRPr>
          </a:p>
          <a:p>
            <a:r>
              <a:rPr lang="tr-TR" sz="2400" dirty="0">
                <a:cs typeface="Times New Roman" panose="02020603050405020304" pitchFamily="18" charset="0"/>
              </a:rPr>
              <a:t>3 = (1 + i)</a:t>
            </a:r>
            <a:r>
              <a:rPr lang="tr-TR" sz="2400" baseline="30000" dirty="0">
                <a:cs typeface="Times New Roman" panose="02020603050405020304" pitchFamily="18" charset="0"/>
              </a:rPr>
              <a:t>60</a:t>
            </a:r>
            <a:endParaRPr lang="en-US" sz="2400" dirty="0">
              <a:cs typeface="Times New Roman" panose="02020603050405020304" pitchFamily="18" charset="0"/>
            </a:endParaRPr>
          </a:p>
          <a:p>
            <a:r>
              <a:rPr lang="tr-TR" sz="2400" dirty="0">
                <a:cs typeface="Times New Roman" panose="02020603050405020304" pitchFamily="18" charset="0"/>
              </a:rPr>
              <a:t>      i = 1.85% aylık  </a:t>
            </a:r>
            <a:endParaRPr lang="en-US" sz="2400" dirty="0">
              <a:cs typeface="Times New Roman" panose="02020603050405020304" pitchFamily="18" charset="0"/>
            </a:endParaRPr>
          </a:p>
          <a:p>
            <a:r>
              <a:rPr lang="tr-TR" sz="2400" b="1" dirty="0"/>
              <a:t> </a:t>
            </a:r>
            <a:endParaRPr lang="en-US" sz="2400" dirty="0"/>
          </a:p>
          <a:p>
            <a:endParaRPr lang="en-US" dirty="0"/>
          </a:p>
        </p:txBody>
      </p:sp>
      <mc:AlternateContent xmlns:mc="http://schemas.openxmlformats.org/markup-compatibility/2006" xmlns:a14="http://schemas.microsoft.com/office/drawing/2010/main">
        <mc:Choice Requires="a14">
          <p:sp>
            <p:nvSpPr>
              <p:cNvPr id="2" name="Dikdörtgen 1"/>
              <p:cNvSpPr/>
              <p:nvPr/>
            </p:nvSpPr>
            <p:spPr>
              <a:xfrm>
                <a:off x="5180825" y="3614137"/>
                <a:ext cx="1863652" cy="400110"/>
              </a:xfrm>
              <a:prstGeom prst="rect">
                <a:avLst/>
              </a:prstGeom>
            </p:spPr>
            <p:txBody>
              <a:bodyPr wrap="none">
                <a:spAutoFit/>
              </a:bodyPr>
              <a:lstStyle/>
              <a:p>
                <a14:m>
                  <m:oMath xmlns:m="http://schemas.openxmlformats.org/officeDocument/2006/math">
                    <m:sSub>
                      <m:sSubPr>
                        <m:ctrlPr>
                          <a:rPr lang="tr-TR" sz="2000" b="1" i="1">
                            <a:solidFill>
                              <a:srgbClr val="FF0000"/>
                            </a:solidFill>
                            <a:latin typeface="Cambria Math" panose="02040503050406030204" pitchFamily="18" charset="0"/>
                          </a:rPr>
                        </m:ctrlPr>
                      </m:sSubPr>
                      <m:e>
                        <m:r>
                          <a:rPr lang="tr-TR" sz="2000" b="1" i="1">
                            <a:solidFill>
                              <a:srgbClr val="FF0000"/>
                            </a:solidFill>
                            <a:latin typeface="Cambria Math" panose="02040503050406030204" pitchFamily="18" charset="0"/>
                          </a:rPr>
                          <m:t>𝒊</m:t>
                        </m:r>
                      </m:e>
                      <m:sub>
                        <m:r>
                          <a:rPr lang="tr-TR" sz="2000" b="1" i="1">
                            <a:solidFill>
                              <a:srgbClr val="FF0000"/>
                            </a:solidFill>
                            <a:latin typeface="Cambria Math" panose="02040503050406030204" pitchFamily="18" charset="0"/>
                          </a:rPr>
                          <m:t>𝒆</m:t>
                        </m:r>
                      </m:sub>
                    </m:sSub>
                  </m:oMath>
                </a14:m>
                <a:r>
                  <a:rPr lang="tr-TR" sz="2000" b="1" dirty="0">
                    <a:solidFill>
                      <a:srgbClr val="FF0000"/>
                    </a:solidFill>
                  </a:rPr>
                  <a:t> = </a:t>
                </a:r>
                <a14:m>
                  <m:oMath xmlns:m="http://schemas.openxmlformats.org/officeDocument/2006/math">
                    <m:sSup>
                      <m:sSupPr>
                        <m:ctrlPr>
                          <a:rPr lang="tr-TR" sz="2000" b="1" i="1">
                            <a:solidFill>
                              <a:srgbClr val="FF0000"/>
                            </a:solidFill>
                            <a:latin typeface="Cambria Math" panose="02040503050406030204" pitchFamily="18" charset="0"/>
                          </a:rPr>
                        </m:ctrlPr>
                      </m:sSupPr>
                      <m:e>
                        <m:r>
                          <a:rPr lang="tr-TR" sz="2000" b="1" i="1">
                            <a:solidFill>
                              <a:srgbClr val="FF0000"/>
                            </a:solidFill>
                            <a:latin typeface="Cambria Math" panose="02040503050406030204" pitchFamily="18" charset="0"/>
                          </a:rPr>
                          <m:t>(</m:t>
                        </m:r>
                        <m:r>
                          <a:rPr lang="tr-TR" sz="2000" b="1" i="1">
                            <a:solidFill>
                              <a:srgbClr val="FF0000"/>
                            </a:solidFill>
                            <a:latin typeface="Cambria Math" panose="02040503050406030204" pitchFamily="18" charset="0"/>
                          </a:rPr>
                          <m:t>𝟏</m:t>
                        </m:r>
                        <m:r>
                          <a:rPr lang="tr-TR" sz="2000" b="1" i="1">
                            <a:solidFill>
                              <a:srgbClr val="FF0000"/>
                            </a:solidFill>
                            <a:latin typeface="Cambria Math" panose="02040503050406030204" pitchFamily="18" charset="0"/>
                          </a:rPr>
                          <m:t>+</m:t>
                        </m:r>
                        <m:r>
                          <m:rPr>
                            <m:nor/>
                          </m:rPr>
                          <a:rPr lang="tr-TR" sz="2000" b="1" dirty="0">
                            <a:solidFill>
                              <a:srgbClr val="FF0000"/>
                            </a:solidFill>
                          </a:rPr>
                          <m:t>i</m:t>
                        </m:r>
                        <m:r>
                          <a:rPr lang="tr-TR" sz="2000" b="1" i="1" dirty="0">
                            <a:solidFill>
                              <a:srgbClr val="FF0000"/>
                            </a:solidFill>
                            <a:latin typeface="Cambria Math"/>
                          </a:rPr>
                          <m:t> </m:t>
                        </m:r>
                        <m:r>
                          <a:rPr lang="tr-TR" sz="2000" b="1" i="1">
                            <a:solidFill>
                              <a:srgbClr val="FF0000"/>
                            </a:solidFill>
                            <a:latin typeface="Cambria Math" panose="02040503050406030204" pitchFamily="18" charset="0"/>
                          </a:rPr>
                          <m:t>)</m:t>
                        </m:r>
                      </m:e>
                      <m:sup>
                        <m:r>
                          <a:rPr lang="tr-TR" sz="2000" b="1" i="1">
                            <a:solidFill>
                              <a:srgbClr val="FF0000"/>
                            </a:solidFill>
                            <a:latin typeface="Cambria Math"/>
                          </a:rPr>
                          <m:t>𝒎</m:t>
                        </m:r>
                      </m:sup>
                    </m:sSup>
                  </m:oMath>
                </a14:m>
                <a:r>
                  <a:rPr lang="tr-TR" sz="2000" b="1" dirty="0">
                    <a:solidFill>
                      <a:srgbClr val="FF0000"/>
                    </a:solidFill>
                  </a:rPr>
                  <a:t> - 1</a:t>
                </a:r>
                <a:endParaRPr lang="en-US" sz="2000" b="1" dirty="0">
                  <a:solidFill>
                    <a:srgbClr val="FF0000"/>
                  </a:solidFill>
                </a:endParaRPr>
              </a:p>
            </p:txBody>
          </p:sp>
        </mc:Choice>
        <mc:Fallback xmlns="">
          <p:sp>
            <p:nvSpPr>
              <p:cNvPr id="2" name="Dikdörtgen 1"/>
              <p:cNvSpPr>
                <a:spLocks noRot="1" noChangeAspect="1" noMove="1" noResize="1" noEditPoints="1" noAdjustHandles="1" noChangeArrowheads="1" noChangeShapeType="1" noTextEdit="1"/>
              </p:cNvSpPr>
              <p:nvPr/>
            </p:nvSpPr>
            <p:spPr>
              <a:xfrm>
                <a:off x="5180825" y="3614137"/>
                <a:ext cx="1863652" cy="400110"/>
              </a:xfrm>
              <a:prstGeom prst="rect">
                <a:avLst/>
              </a:prstGeom>
              <a:blipFill rotWithShape="0">
                <a:blip r:embed="rId3"/>
                <a:stretch>
                  <a:fillRect t="-9091" r="-5882"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Dikdörtgen 6"/>
              <p:cNvSpPr/>
              <p:nvPr/>
            </p:nvSpPr>
            <p:spPr>
              <a:xfrm>
                <a:off x="5083364" y="8347640"/>
                <a:ext cx="2059795" cy="400559"/>
              </a:xfrm>
              <a:prstGeom prst="rect">
                <a:avLst/>
              </a:prstGeom>
            </p:spPr>
            <p:txBody>
              <a:bodyPr wrap="none">
                <a:spAutoFit/>
              </a:bodyPr>
              <a:lstStyle/>
              <a:p>
                <a14:m>
                  <m:oMath xmlns:m="http://schemas.openxmlformats.org/officeDocument/2006/math">
                    <m:r>
                      <a:rPr lang="tr-TR" sz="2000" b="1" i="1" smtClean="0">
                        <a:solidFill>
                          <a:srgbClr val="FF0000"/>
                        </a:solidFill>
                        <a:latin typeface="Cambria Math" panose="02040503050406030204" pitchFamily="18" charset="0"/>
                      </a:rPr>
                      <m:t>𝑭</m:t>
                    </m:r>
                  </m:oMath>
                </a14:m>
                <a:r>
                  <a:rPr lang="tr-TR" sz="2000" b="1" dirty="0">
                    <a:solidFill>
                      <a:srgbClr val="FF0000"/>
                    </a:solidFill>
                  </a:rPr>
                  <a:t> = </a:t>
                </a:r>
                <a14:m>
                  <m:oMath xmlns:m="http://schemas.openxmlformats.org/officeDocument/2006/math">
                    <m:sSup>
                      <m:sSupPr>
                        <m:ctrlPr>
                          <a:rPr lang="tr-TR" sz="2000" b="1" i="1">
                            <a:solidFill>
                              <a:srgbClr val="FF0000"/>
                            </a:solidFill>
                            <a:latin typeface="Cambria Math" panose="02040503050406030204" pitchFamily="18" charset="0"/>
                          </a:rPr>
                        </m:ctrlPr>
                      </m:sSupPr>
                      <m:e>
                        <m:r>
                          <a:rPr lang="tr-TR" sz="2000" b="1" i="1" smtClean="0">
                            <a:solidFill>
                              <a:srgbClr val="FF0000"/>
                            </a:solidFill>
                            <a:latin typeface="Cambria Math" panose="02040503050406030204" pitchFamily="18" charset="0"/>
                          </a:rPr>
                          <m:t> </m:t>
                        </m:r>
                        <m:r>
                          <a:rPr lang="tr-TR" sz="2000" b="1" i="1" smtClean="0">
                            <a:solidFill>
                              <a:srgbClr val="FF0000"/>
                            </a:solidFill>
                            <a:latin typeface="Cambria Math" panose="02040503050406030204" pitchFamily="18" charset="0"/>
                          </a:rPr>
                          <m:t>𝑷</m:t>
                        </m:r>
                        <m:r>
                          <a:rPr lang="tr-TR" sz="2000" b="1" i="1" smtClean="0">
                            <a:solidFill>
                              <a:srgbClr val="FF0000"/>
                            </a:solidFill>
                            <a:latin typeface="Cambria Math" panose="02040503050406030204" pitchFamily="18" charset="0"/>
                          </a:rPr>
                          <m:t> </m:t>
                        </m:r>
                        <m:r>
                          <a:rPr lang="tr-TR" sz="2000" b="1" i="1" smtClean="0">
                            <a:solidFill>
                              <a:srgbClr val="FF0000"/>
                            </a:solidFill>
                            <a:latin typeface="Cambria Math" panose="02040503050406030204" pitchFamily="18" charset="0"/>
                          </a:rPr>
                          <m:t>𝒙</m:t>
                        </m:r>
                        <m:r>
                          <a:rPr lang="tr-TR" sz="2000" b="1" i="1" smtClean="0">
                            <a:solidFill>
                              <a:srgbClr val="FF0000"/>
                            </a:solidFill>
                            <a:latin typeface="Cambria Math" panose="02040503050406030204" pitchFamily="18" charset="0"/>
                          </a:rPr>
                          <m:t> (</m:t>
                        </m:r>
                        <m:r>
                          <a:rPr lang="tr-TR" sz="2000" b="1" i="1">
                            <a:solidFill>
                              <a:srgbClr val="FF0000"/>
                            </a:solidFill>
                            <a:latin typeface="Cambria Math" panose="02040503050406030204" pitchFamily="18" charset="0"/>
                          </a:rPr>
                          <m:t>𝟏</m:t>
                        </m:r>
                        <m:r>
                          <a:rPr lang="tr-TR" sz="2000" b="1" i="1">
                            <a:solidFill>
                              <a:srgbClr val="FF0000"/>
                            </a:solidFill>
                            <a:latin typeface="Cambria Math" panose="02040503050406030204" pitchFamily="18" charset="0"/>
                          </a:rPr>
                          <m:t>+</m:t>
                        </m:r>
                        <m:r>
                          <m:rPr>
                            <m:nor/>
                          </m:rPr>
                          <a:rPr lang="tr-TR" sz="2000" b="1" i="0" smtClean="0">
                            <a:solidFill>
                              <a:srgbClr val="FF0000"/>
                            </a:solidFill>
                            <a:latin typeface="Cambria Math" panose="02040503050406030204" pitchFamily="18" charset="0"/>
                          </a:rPr>
                          <m:t>i</m:t>
                        </m:r>
                        <m:r>
                          <a:rPr lang="tr-TR" sz="2000" b="1" i="1" dirty="0">
                            <a:solidFill>
                              <a:srgbClr val="FF0000"/>
                            </a:solidFill>
                            <a:latin typeface="Cambria Math"/>
                          </a:rPr>
                          <m:t> </m:t>
                        </m:r>
                        <m:r>
                          <a:rPr lang="tr-TR" sz="2000" b="1" i="1">
                            <a:solidFill>
                              <a:srgbClr val="FF0000"/>
                            </a:solidFill>
                            <a:latin typeface="Cambria Math" panose="02040503050406030204" pitchFamily="18" charset="0"/>
                          </a:rPr>
                          <m:t>)</m:t>
                        </m:r>
                      </m:e>
                      <m:sup>
                        <m:r>
                          <a:rPr lang="tr-TR" sz="2000" b="1" i="1" smtClean="0">
                            <a:solidFill>
                              <a:srgbClr val="FF0000"/>
                            </a:solidFill>
                            <a:latin typeface="Cambria Math" panose="02040503050406030204" pitchFamily="18" charset="0"/>
                          </a:rPr>
                          <m:t>𝒏</m:t>
                        </m:r>
                      </m:sup>
                    </m:sSup>
                  </m:oMath>
                </a14:m>
                <a:endParaRPr lang="en-US" sz="2000" b="1" dirty="0">
                  <a:solidFill>
                    <a:srgbClr val="FF0000"/>
                  </a:solidFill>
                </a:endParaRPr>
              </a:p>
            </p:txBody>
          </p:sp>
        </mc:Choice>
        <mc:Fallback xmlns="">
          <p:sp>
            <p:nvSpPr>
              <p:cNvPr id="7" name="Dikdörtgen 6"/>
              <p:cNvSpPr>
                <a:spLocks noRot="1" noChangeAspect="1" noMove="1" noResize="1" noEditPoints="1" noAdjustHandles="1" noChangeArrowheads="1" noChangeShapeType="1" noTextEdit="1"/>
              </p:cNvSpPr>
              <p:nvPr/>
            </p:nvSpPr>
            <p:spPr>
              <a:xfrm>
                <a:off x="5083364" y="8347640"/>
                <a:ext cx="2059795" cy="400559"/>
              </a:xfrm>
              <a:prstGeom prst="rect">
                <a:avLst/>
              </a:prstGeom>
              <a:blipFill rotWithShape="0">
                <a:blip r:embed="rId4"/>
                <a:stretch>
                  <a:fillRect t="-7576" b="-25758"/>
                </a:stretch>
              </a:blipFill>
            </p:spPr>
            <p:txBody>
              <a:bodyPr/>
              <a:lstStyle/>
              <a:p>
                <a:r>
                  <a:rPr lang="tr-TR">
                    <a:noFill/>
                  </a:rPr>
                  <a:t> </a:t>
                </a:r>
              </a:p>
            </p:txBody>
          </p:sp>
        </mc:Fallback>
      </mc:AlternateContent>
      <p:sp>
        <p:nvSpPr>
          <p:cNvPr id="8" name="Sağ Ayraç 7"/>
          <p:cNvSpPr/>
          <p:nvPr/>
        </p:nvSpPr>
        <p:spPr>
          <a:xfrm>
            <a:off x="4276650" y="2772303"/>
            <a:ext cx="529389" cy="2083778"/>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9" name="Sağ Ayraç 8"/>
          <p:cNvSpPr/>
          <p:nvPr/>
        </p:nvSpPr>
        <p:spPr>
          <a:xfrm>
            <a:off x="4197852" y="7937915"/>
            <a:ext cx="529389" cy="1220011"/>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33979219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Resim 1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268730" y="899872"/>
            <a:ext cx="8835389" cy="6121482"/>
          </a:xfrm>
          <a:prstGeom prst="rect">
            <a:avLst/>
          </a:prstGeom>
        </p:spPr>
      </p:pic>
      <p:sp>
        <p:nvSpPr>
          <p:cNvPr id="2" name="Dikdörtgen 1"/>
          <p:cNvSpPr/>
          <p:nvPr/>
        </p:nvSpPr>
        <p:spPr>
          <a:xfrm>
            <a:off x="737203" y="899872"/>
            <a:ext cx="1696298" cy="400110"/>
          </a:xfrm>
          <a:prstGeom prst="rect">
            <a:avLst/>
          </a:prstGeom>
          <a:solidFill>
            <a:schemeClr val="bg1"/>
          </a:solidFill>
        </p:spPr>
        <p:txBody>
          <a:bodyPr wrap="none">
            <a:spAutoFit/>
          </a:bodyPr>
          <a:lstStyle/>
          <a:p>
            <a:r>
              <a:rPr lang="tr-TR" sz="2000" b="1" smtClean="0">
                <a:solidFill>
                  <a:srgbClr val="FF0000"/>
                </a:solidFill>
                <a:latin typeface="Arial" panose="020B0604020202020204" pitchFamily="34" charset="0"/>
                <a:cs typeface="Arial" panose="020B0604020202020204" pitchFamily="34" charset="0"/>
              </a:rPr>
              <a:t>PROBLEM-6</a:t>
            </a:r>
            <a:endParaRPr lang="en-US" sz="2000" b="1" dirty="0">
              <a:solidFill>
                <a:srgbClr val="FF0000"/>
              </a:solidFill>
              <a:latin typeface="Arial" panose="020B0604020202020204" pitchFamily="34" charset="0"/>
              <a:cs typeface="Arial" panose="020B0604020202020204" pitchFamily="34" charset="0"/>
            </a:endParaRPr>
          </a:p>
        </p:txBody>
      </p:sp>
      <p:sp>
        <p:nvSpPr>
          <p:cNvPr id="4" name="Dikdörtgen 3"/>
          <p:cNvSpPr/>
          <p:nvPr/>
        </p:nvSpPr>
        <p:spPr>
          <a:xfrm>
            <a:off x="737203" y="2019681"/>
            <a:ext cx="1966240" cy="400110"/>
          </a:xfrm>
          <a:prstGeom prst="rect">
            <a:avLst/>
          </a:prstGeom>
          <a:solidFill>
            <a:schemeClr val="bg1"/>
          </a:solidFill>
        </p:spPr>
        <p:txBody>
          <a:bodyPr wrap="square">
            <a:spAutoFit/>
          </a:bodyPr>
          <a:lstStyle/>
          <a:p>
            <a:r>
              <a:rPr lang="tr-TR" sz="2000" b="1" dirty="0" smtClean="0">
                <a:solidFill>
                  <a:srgbClr val="FF0000"/>
                </a:solidFill>
                <a:latin typeface="Arial" panose="020B0604020202020204" pitchFamily="34" charset="0"/>
                <a:cs typeface="Arial" panose="020B0604020202020204" pitchFamily="34" charset="0"/>
              </a:rPr>
              <a:t>ÇÖZÜM</a:t>
            </a:r>
            <a:endParaRPr lang="en-US"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0764825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pPr defTabSz="1075334"/>
            <a:r>
              <a:rPr lang="tr-TR" sz="2000" b="1" smtClean="0">
                <a:solidFill>
                  <a:srgbClr val="FF0000"/>
                </a:solidFill>
                <a:latin typeface="Arial" panose="020B0604020202020204" pitchFamily="34" charset="0"/>
                <a:ea typeface="+mn-ea"/>
                <a:cs typeface="Arial" panose="020B0604020202020204" pitchFamily="34" charset="0"/>
              </a:rPr>
              <a:t>PROBLEM-7</a:t>
            </a:r>
            <a:endParaRPr lang="en-US" sz="2000" b="1" dirty="0">
              <a:solidFill>
                <a:srgbClr val="FF0000"/>
              </a:solidFill>
              <a:latin typeface="Arial" panose="020B0604020202020204" pitchFamily="34" charset="0"/>
              <a:ea typeface="+mn-ea"/>
              <a:cs typeface="Arial" panose="020B0604020202020204" pitchFamily="34" charset="0"/>
            </a:endParaRPr>
          </a:p>
        </p:txBody>
      </p:sp>
      <p:cxnSp>
        <p:nvCxnSpPr>
          <p:cNvPr id="58" name="Düz Bağlayıcı 57"/>
          <p:cNvCxnSpPr/>
          <p:nvPr/>
        </p:nvCxnSpPr>
        <p:spPr>
          <a:xfrm>
            <a:off x="3628492" y="2873044"/>
            <a:ext cx="5796644"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nvGrpSpPr>
          <p:cNvPr id="68" name="Grup 67"/>
          <p:cNvGrpSpPr/>
          <p:nvPr/>
        </p:nvGrpSpPr>
        <p:grpSpPr>
          <a:xfrm>
            <a:off x="2492876" y="2455995"/>
            <a:ext cx="7184289" cy="2388075"/>
            <a:chOff x="1780625" y="1754282"/>
            <a:chExt cx="5131635" cy="1705768"/>
          </a:xfrm>
        </p:grpSpPr>
        <p:grpSp>
          <p:nvGrpSpPr>
            <p:cNvPr id="66" name="Grup 65"/>
            <p:cNvGrpSpPr/>
            <p:nvPr/>
          </p:nvGrpSpPr>
          <p:grpSpPr>
            <a:xfrm>
              <a:off x="1780625" y="1754282"/>
              <a:ext cx="5131635" cy="1478233"/>
              <a:chOff x="1780625" y="1754282"/>
              <a:chExt cx="5131635" cy="1478233"/>
            </a:xfrm>
          </p:grpSpPr>
          <p:grpSp>
            <p:nvGrpSpPr>
              <p:cNvPr id="56" name="Grup 55"/>
              <p:cNvGrpSpPr/>
              <p:nvPr/>
            </p:nvGrpSpPr>
            <p:grpSpPr>
              <a:xfrm>
                <a:off x="1780625" y="1754282"/>
                <a:ext cx="5131635" cy="1099374"/>
                <a:chOff x="1780625" y="1754282"/>
                <a:chExt cx="5131635" cy="1099374"/>
              </a:xfrm>
            </p:grpSpPr>
            <p:grpSp>
              <p:nvGrpSpPr>
                <p:cNvPr id="4" name="Grup 3"/>
                <p:cNvGrpSpPr/>
                <p:nvPr/>
              </p:nvGrpSpPr>
              <p:grpSpPr>
                <a:xfrm>
                  <a:off x="1780625" y="1754282"/>
                  <a:ext cx="4951615" cy="1099374"/>
                  <a:chOff x="1780625" y="1627324"/>
                  <a:chExt cx="4951615" cy="1099374"/>
                </a:xfrm>
              </p:grpSpPr>
              <p:grpSp>
                <p:nvGrpSpPr>
                  <p:cNvPr id="5" name="Grup 4"/>
                  <p:cNvGrpSpPr/>
                  <p:nvPr/>
                </p:nvGrpSpPr>
                <p:grpSpPr>
                  <a:xfrm>
                    <a:off x="1871700" y="1916832"/>
                    <a:ext cx="4860540" cy="656456"/>
                    <a:chOff x="1871700" y="1916832"/>
                    <a:chExt cx="4860540" cy="656456"/>
                  </a:xfrm>
                </p:grpSpPr>
                <p:grpSp>
                  <p:nvGrpSpPr>
                    <p:cNvPr id="22" name="Grup 21"/>
                    <p:cNvGrpSpPr/>
                    <p:nvPr/>
                  </p:nvGrpSpPr>
                  <p:grpSpPr>
                    <a:xfrm>
                      <a:off x="1871700" y="2255845"/>
                      <a:ext cx="4860540" cy="317443"/>
                      <a:chOff x="611560" y="2276872"/>
                      <a:chExt cx="4860540" cy="317443"/>
                    </a:xfrm>
                  </p:grpSpPr>
                  <p:cxnSp>
                    <p:nvCxnSpPr>
                      <p:cNvPr id="34" name="Düz Bağlayıcı 33"/>
                      <p:cNvCxnSpPr/>
                      <p:nvPr/>
                    </p:nvCxnSpPr>
                    <p:spPr>
                      <a:xfrm>
                        <a:off x="611560" y="2420888"/>
                        <a:ext cx="486054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Düz Bağlayıcı 34"/>
                      <p:cNvCxnSpPr/>
                      <p:nvPr/>
                    </p:nvCxnSpPr>
                    <p:spPr>
                      <a:xfrm>
                        <a:off x="61156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Düz Bağlayıcı 35"/>
                      <p:cNvCxnSpPr/>
                      <p:nvPr/>
                    </p:nvCxnSpPr>
                    <p:spPr>
                      <a:xfrm>
                        <a:off x="971600" y="2285256"/>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Düz Bağlayıcı 36"/>
                      <p:cNvCxnSpPr/>
                      <p:nvPr/>
                    </p:nvCxnSpPr>
                    <p:spPr>
                      <a:xfrm>
                        <a:off x="1331640" y="2276872"/>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Düz Bağlayıcı 37"/>
                      <p:cNvCxnSpPr/>
                      <p:nvPr/>
                    </p:nvCxnSpPr>
                    <p:spPr>
                      <a:xfrm>
                        <a:off x="1763688"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Düz Bağlayıcı 38"/>
                      <p:cNvCxnSpPr/>
                      <p:nvPr/>
                    </p:nvCxnSpPr>
                    <p:spPr>
                      <a:xfrm>
                        <a:off x="2195736"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Düz Bağlayıcı 39"/>
                      <p:cNvCxnSpPr/>
                      <p:nvPr/>
                    </p:nvCxnSpPr>
                    <p:spPr>
                      <a:xfrm>
                        <a:off x="2627784" y="2289515"/>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Düz Bağlayıcı 40"/>
                      <p:cNvCxnSpPr/>
                      <p:nvPr/>
                    </p:nvCxnSpPr>
                    <p:spPr>
                      <a:xfrm>
                        <a:off x="3059832"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Düz Bağlayıcı 41"/>
                      <p:cNvCxnSpPr/>
                      <p:nvPr/>
                    </p:nvCxnSpPr>
                    <p:spPr>
                      <a:xfrm>
                        <a:off x="3491880" y="2297899"/>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3" name="Düz Bağlayıcı 42"/>
                      <p:cNvCxnSpPr/>
                      <p:nvPr/>
                    </p:nvCxnSpPr>
                    <p:spPr>
                      <a:xfrm>
                        <a:off x="3923928" y="2306283"/>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Düz Bağlayıcı 43"/>
                      <p:cNvCxnSpPr/>
                      <p:nvPr/>
                    </p:nvCxnSpPr>
                    <p:spPr>
                      <a:xfrm>
                        <a:off x="4283968" y="2296411"/>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Düz Bağlayıcı 44"/>
                      <p:cNvCxnSpPr/>
                      <p:nvPr/>
                    </p:nvCxnSpPr>
                    <p:spPr>
                      <a:xfrm>
                        <a:off x="4716016" y="2306283"/>
                        <a:ext cx="0" cy="288032"/>
                      </a:xfrm>
                      <a:prstGeom prst="line">
                        <a:avLst/>
                      </a:prstGeom>
                    </p:spPr>
                    <p:style>
                      <a:lnRef idx="1">
                        <a:schemeClr val="accent1"/>
                      </a:lnRef>
                      <a:fillRef idx="0">
                        <a:schemeClr val="accent1"/>
                      </a:fillRef>
                      <a:effectRef idx="0">
                        <a:schemeClr val="accent1"/>
                      </a:effectRef>
                      <a:fontRef idx="minor">
                        <a:schemeClr val="tx1"/>
                      </a:fontRef>
                    </p:style>
                  </p:cxnSp>
                </p:grpSp>
                <p:cxnSp>
                  <p:nvCxnSpPr>
                    <p:cNvPr id="25" name="Düz Ok Bağlayıcısı 24"/>
                    <p:cNvCxnSpPr/>
                    <p:nvPr/>
                  </p:nvCxnSpPr>
                  <p:spPr>
                    <a:xfrm flipV="1">
                      <a:off x="2591780" y="1916832"/>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9" name="Metin kutusu 8"/>
                  <p:cNvSpPr txBox="1"/>
                  <p:nvPr/>
                </p:nvSpPr>
                <p:spPr>
                  <a:xfrm>
                    <a:off x="5724128" y="1627324"/>
                    <a:ext cx="648072" cy="227535"/>
                  </a:xfrm>
                  <a:prstGeom prst="rect">
                    <a:avLst/>
                  </a:prstGeom>
                  <a:noFill/>
                </p:spPr>
                <p:txBody>
                  <a:bodyPr wrap="square" rtlCol="0">
                    <a:spAutoFit/>
                  </a:bodyPr>
                  <a:lstStyle/>
                  <a:p>
                    <a:r>
                      <a:rPr lang="tr-TR" sz="1470" dirty="0"/>
                      <a:t>A=400</a:t>
                    </a:r>
                    <a:endParaRPr lang="en-US" sz="1470" dirty="0"/>
                  </a:p>
                </p:txBody>
              </p:sp>
              <p:sp>
                <p:nvSpPr>
                  <p:cNvPr id="10" name="Metin kutusu 9"/>
                  <p:cNvSpPr txBox="1"/>
                  <p:nvPr/>
                </p:nvSpPr>
                <p:spPr>
                  <a:xfrm>
                    <a:off x="1780625" y="2088096"/>
                    <a:ext cx="216024" cy="227535"/>
                  </a:xfrm>
                  <a:prstGeom prst="rect">
                    <a:avLst/>
                  </a:prstGeom>
                  <a:noFill/>
                </p:spPr>
                <p:txBody>
                  <a:bodyPr wrap="square" rtlCol="0">
                    <a:spAutoFit/>
                  </a:bodyPr>
                  <a:lstStyle/>
                  <a:p>
                    <a:r>
                      <a:rPr lang="tr-TR" sz="1470" dirty="0"/>
                      <a:t>0</a:t>
                    </a:r>
                    <a:endParaRPr lang="en-US" sz="1470" dirty="0"/>
                  </a:p>
                </p:txBody>
              </p:sp>
              <p:sp>
                <p:nvSpPr>
                  <p:cNvPr id="11" name="Metin kutusu 10"/>
                  <p:cNvSpPr txBox="1"/>
                  <p:nvPr/>
                </p:nvSpPr>
                <p:spPr>
                  <a:xfrm>
                    <a:off x="2123728" y="2499163"/>
                    <a:ext cx="216024" cy="227535"/>
                  </a:xfrm>
                  <a:prstGeom prst="rect">
                    <a:avLst/>
                  </a:prstGeom>
                  <a:noFill/>
                </p:spPr>
                <p:txBody>
                  <a:bodyPr wrap="square" rtlCol="0">
                    <a:spAutoFit/>
                  </a:bodyPr>
                  <a:lstStyle/>
                  <a:p>
                    <a:r>
                      <a:rPr lang="tr-TR" sz="1470" dirty="0"/>
                      <a:t>1</a:t>
                    </a:r>
                    <a:endParaRPr lang="en-US" sz="1470" dirty="0"/>
                  </a:p>
                </p:txBody>
              </p:sp>
              <p:sp>
                <p:nvSpPr>
                  <p:cNvPr id="12" name="Metin kutusu 11"/>
                  <p:cNvSpPr txBox="1"/>
                  <p:nvPr/>
                </p:nvSpPr>
                <p:spPr>
                  <a:xfrm>
                    <a:off x="2483768" y="2499163"/>
                    <a:ext cx="216024" cy="227535"/>
                  </a:xfrm>
                  <a:prstGeom prst="rect">
                    <a:avLst/>
                  </a:prstGeom>
                  <a:noFill/>
                </p:spPr>
                <p:txBody>
                  <a:bodyPr wrap="square" rtlCol="0">
                    <a:spAutoFit/>
                  </a:bodyPr>
                  <a:lstStyle/>
                  <a:p>
                    <a:r>
                      <a:rPr lang="tr-TR" sz="1470" dirty="0"/>
                      <a:t>2</a:t>
                    </a:r>
                    <a:endParaRPr lang="en-US" sz="1470" dirty="0"/>
                  </a:p>
                </p:txBody>
              </p:sp>
              <p:sp>
                <p:nvSpPr>
                  <p:cNvPr id="13" name="Metin kutusu 12"/>
                  <p:cNvSpPr txBox="1"/>
                  <p:nvPr/>
                </p:nvSpPr>
                <p:spPr>
                  <a:xfrm>
                    <a:off x="2915816" y="2499163"/>
                    <a:ext cx="216024" cy="227535"/>
                  </a:xfrm>
                  <a:prstGeom prst="rect">
                    <a:avLst/>
                  </a:prstGeom>
                  <a:noFill/>
                </p:spPr>
                <p:txBody>
                  <a:bodyPr wrap="square" rtlCol="0">
                    <a:spAutoFit/>
                  </a:bodyPr>
                  <a:lstStyle/>
                  <a:p>
                    <a:r>
                      <a:rPr lang="tr-TR" sz="1470" dirty="0"/>
                      <a:t>3</a:t>
                    </a:r>
                    <a:endParaRPr lang="en-US" sz="1470" dirty="0"/>
                  </a:p>
                </p:txBody>
              </p:sp>
              <p:sp>
                <p:nvSpPr>
                  <p:cNvPr id="14" name="Metin kutusu 13"/>
                  <p:cNvSpPr txBox="1"/>
                  <p:nvPr/>
                </p:nvSpPr>
                <p:spPr>
                  <a:xfrm>
                    <a:off x="3347864" y="2499163"/>
                    <a:ext cx="216024" cy="227535"/>
                  </a:xfrm>
                  <a:prstGeom prst="rect">
                    <a:avLst/>
                  </a:prstGeom>
                  <a:noFill/>
                </p:spPr>
                <p:txBody>
                  <a:bodyPr wrap="square" rtlCol="0">
                    <a:spAutoFit/>
                  </a:bodyPr>
                  <a:lstStyle/>
                  <a:p>
                    <a:r>
                      <a:rPr lang="tr-TR" sz="1470" dirty="0"/>
                      <a:t>4</a:t>
                    </a:r>
                    <a:endParaRPr lang="en-US" sz="1470" dirty="0"/>
                  </a:p>
                </p:txBody>
              </p:sp>
              <p:sp>
                <p:nvSpPr>
                  <p:cNvPr id="15" name="Metin kutusu 14"/>
                  <p:cNvSpPr txBox="1"/>
                  <p:nvPr/>
                </p:nvSpPr>
                <p:spPr>
                  <a:xfrm>
                    <a:off x="3779912" y="2499163"/>
                    <a:ext cx="216024" cy="227535"/>
                  </a:xfrm>
                  <a:prstGeom prst="rect">
                    <a:avLst/>
                  </a:prstGeom>
                  <a:noFill/>
                </p:spPr>
                <p:txBody>
                  <a:bodyPr wrap="square" rtlCol="0">
                    <a:spAutoFit/>
                  </a:bodyPr>
                  <a:lstStyle/>
                  <a:p>
                    <a:r>
                      <a:rPr lang="tr-TR" sz="1470" dirty="0"/>
                      <a:t>5</a:t>
                    </a:r>
                    <a:endParaRPr lang="en-US" sz="1470" dirty="0"/>
                  </a:p>
                </p:txBody>
              </p:sp>
              <p:sp>
                <p:nvSpPr>
                  <p:cNvPr id="16" name="Metin kutusu 15"/>
                  <p:cNvSpPr txBox="1"/>
                  <p:nvPr/>
                </p:nvSpPr>
                <p:spPr>
                  <a:xfrm>
                    <a:off x="4211960" y="2499163"/>
                    <a:ext cx="216024" cy="227535"/>
                  </a:xfrm>
                  <a:prstGeom prst="rect">
                    <a:avLst/>
                  </a:prstGeom>
                  <a:noFill/>
                </p:spPr>
                <p:txBody>
                  <a:bodyPr wrap="square" rtlCol="0">
                    <a:spAutoFit/>
                  </a:bodyPr>
                  <a:lstStyle/>
                  <a:p>
                    <a:r>
                      <a:rPr lang="tr-TR" sz="1470" dirty="0"/>
                      <a:t>6</a:t>
                    </a:r>
                    <a:endParaRPr lang="en-US" sz="1470" dirty="0"/>
                  </a:p>
                </p:txBody>
              </p:sp>
              <p:sp>
                <p:nvSpPr>
                  <p:cNvPr id="17" name="Metin kutusu 16"/>
                  <p:cNvSpPr txBox="1"/>
                  <p:nvPr/>
                </p:nvSpPr>
                <p:spPr>
                  <a:xfrm>
                    <a:off x="4649857" y="2499163"/>
                    <a:ext cx="216024" cy="227535"/>
                  </a:xfrm>
                  <a:prstGeom prst="rect">
                    <a:avLst/>
                  </a:prstGeom>
                  <a:noFill/>
                </p:spPr>
                <p:txBody>
                  <a:bodyPr wrap="square" rtlCol="0">
                    <a:spAutoFit/>
                  </a:bodyPr>
                  <a:lstStyle/>
                  <a:p>
                    <a:r>
                      <a:rPr lang="tr-TR" sz="1470" dirty="0"/>
                      <a:t>7</a:t>
                    </a:r>
                    <a:endParaRPr lang="en-US" sz="1470" dirty="0"/>
                  </a:p>
                </p:txBody>
              </p:sp>
              <p:sp>
                <p:nvSpPr>
                  <p:cNvPr id="18" name="Metin kutusu 17"/>
                  <p:cNvSpPr txBox="1"/>
                  <p:nvPr/>
                </p:nvSpPr>
                <p:spPr>
                  <a:xfrm>
                    <a:off x="5076056" y="2499163"/>
                    <a:ext cx="216024" cy="227535"/>
                  </a:xfrm>
                  <a:prstGeom prst="rect">
                    <a:avLst/>
                  </a:prstGeom>
                  <a:noFill/>
                </p:spPr>
                <p:txBody>
                  <a:bodyPr wrap="square" rtlCol="0">
                    <a:spAutoFit/>
                  </a:bodyPr>
                  <a:lstStyle/>
                  <a:p>
                    <a:r>
                      <a:rPr lang="tr-TR" sz="1470" dirty="0"/>
                      <a:t>8</a:t>
                    </a:r>
                    <a:endParaRPr lang="en-US" sz="1470" dirty="0"/>
                  </a:p>
                </p:txBody>
              </p:sp>
              <p:sp>
                <p:nvSpPr>
                  <p:cNvPr id="19" name="Metin kutusu 18"/>
                  <p:cNvSpPr txBox="1"/>
                  <p:nvPr/>
                </p:nvSpPr>
                <p:spPr>
                  <a:xfrm>
                    <a:off x="5436096" y="2499163"/>
                    <a:ext cx="216024" cy="227535"/>
                  </a:xfrm>
                  <a:prstGeom prst="rect">
                    <a:avLst/>
                  </a:prstGeom>
                  <a:noFill/>
                </p:spPr>
                <p:txBody>
                  <a:bodyPr wrap="square" rtlCol="0">
                    <a:spAutoFit/>
                  </a:bodyPr>
                  <a:lstStyle/>
                  <a:p>
                    <a:r>
                      <a:rPr lang="tr-TR" sz="1470" dirty="0"/>
                      <a:t>9</a:t>
                    </a:r>
                    <a:endParaRPr lang="en-US" sz="1470" dirty="0"/>
                  </a:p>
                </p:txBody>
              </p:sp>
              <p:sp>
                <p:nvSpPr>
                  <p:cNvPr id="20" name="Metin kutusu 19"/>
                  <p:cNvSpPr txBox="1"/>
                  <p:nvPr/>
                </p:nvSpPr>
                <p:spPr>
                  <a:xfrm>
                    <a:off x="5812769" y="2494612"/>
                    <a:ext cx="360040" cy="227535"/>
                  </a:xfrm>
                  <a:prstGeom prst="rect">
                    <a:avLst/>
                  </a:prstGeom>
                  <a:noFill/>
                </p:spPr>
                <p:txBody>
                  <a:bodyPr wrap="square" rtlCol="0">
                    <a:spAutoFit/>
                  </a:bodyPr>
                  <a:lstStyle/>
                  <a:p>
                    <a:r>
                      <a:rPr lang="tr-TR" sz="1470" dirty="0"/>
                      <a:t>10</a:t>
                    </a:r>
                    <a:endParaRPr lang="en-US" sz="1470" dirty="0"/>
                  </a:p>
                </p:txBody>
              </p:sp>
            </p:grpSp>
            <p:cxnSp>
              <p:nvCxnSpPr>
                <p:cNvPr id="46" name="Düz Ok Bağlayıcısı 45"/>
                <p:cNvCxnSpPr/>
                <p:nvPr/>
              </p:nvCxnSpPr>
              <p:spPr>
                <a:xfrm flipV="1">
                  <a:off x="4319972" y="2037912"/>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Düz Ok Bağlayıcısı 46"/>
                <p:cNvCxnSpPr/>
                <p:nvPr/>
              </p:nvCxnSpPr>
              <p:spPr>
                <a:xfrm flipV="1">
                  <a:off x="3455876" y="2052174"/>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Düz Ok Bağlayıcısı 47"/>
                <p:cNvCxnSpPr/>
                <p:nvPr/>
              </p:nvCxnSpPr>
              <p:spPr>
                <a:xfrm flipV="1">
                  <a:off x="5184068" y="2037914"/>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9" name="Düz Ok Bağlayıcısı 48"/>
                <p:cNvCxnSpPr/>
                <p:nvPr/>
              </p:nvCxnSpPr>
              <p:spPr>
                <a:xfrm flipV="1">
                  <a:off x="5976156" y="2037914"/>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Düz Bağlayıcı 50"/>
                <p:cNvCxnSpPr/>
                <p:nvPr/>
              </p:nvCxnSpPr>
              <p:spPr>
                <a:xfrm>
                  <a:off x="6372200" y="2407450"/>
                  <a:ext cx="0" cy="288032"/>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Düz Bağlayıcı 51"/>
                <p:cNvCxnSpPr/>
                <p:nvPr/>
              </p:nvCxnSpPr>
              <p:spPr>
                <a:xfrm>
                  <a:off x="6732240" y="2407450"/>
                  <a:ext cx="0" cy="288032"/>
                </a:xfrm>
                <a:prstGeom prst="line">
                  <a:avLst/>
                </a:prstGeom>
              </p:spPr>
              <p:style>
                <a:lnRef idx="1">
                  <a:schemeClr val="accent1"/>
                </a:lnRef>
                <a:fillRef idx="0">
                  <a:schemeClr val="accent1"/>
                </a:fillRef>
                <a:effectRef idx="0">
                  <a:schemeClr val="accent1"/>
                </a:effectRef>
                <a:fontRef idx="minor">
                  <a:schemeClr val="tx1"/>
                </a:fontRef>
              </p:style>
            </p:cxnSp>
            <p:sp>
              <p:nvSpPr>
                <p:cNvPr id="53" name="Metin kutusu 52"/>
                <p:cNvSpPr txBox="1"/>
                <p:nvPr/>
              </p:nvSpPr>
              <p:spPr>
                <a:xfrm>
                  <a:off x="6192180" y="2621570"/>
                  <a:ext cx="360040" cy="227535"/>
                </a:xfrm>
                <a:prstGeom prst="rect">
                  <a:avLst/>
                </a:prstGeom>
                <a:noFill/>
              </p:spPr>
              <p:txBody>
                <a:bodyPr wrap="square" rtlCol="0">
                  <a:spAutoFit/>
                </a:bodyPr>
                <a:lstStyle/>
                <a:p>
                  <a:r>
                    <a:rPr lang="tr-TR" sz="1470" dirty="0"/>
                    <a:t>11</a:t>
                  </a:r>
                  <a:endParaRPr lang="en-US" sz="1470" dirty="0"/>
                </a:p>
              </p:txBody>
            </p:sp>
            <p:sp>
              <p:nvSpPr>
                <p:cNvPr id="54" name="Metin kutusu 53"/>
                <p:cNvSpPr txBox="1"/>
                <p:nvPr/>
              </p:nvSpPr>
              <p:spPr>
                <a:xfrm>
                  <a:off x="6552220" y="2621570"/>
                  <a:ext cx="360040" cy="227535"/>
                </a:xfrm>
                <a:prstGeom prst="rect">
                  <a:avLst/>
                </a:prstGeom>
                <a:noFill/>
              </p:spPr>
              <p:txBody>
                <a:bodyPr wrap="square" rtlCol="0">
                  <a:spAutoFit/>
                </a:bodyPr>
                <a:lstStyle/>
                <a:p>
                  <a:r>
                    <a:rPr lang="tr-TR" sz="1470" dirty="0"/>
                    <a:t>12</a:t>
                  </a:r>
                  <a:endParaRPr lang="en-US" sz="1470" dirty="0"/>
                </a:p>
              </p:txBody>
            </p:sp>
            <p:cxnSp>
              <p:nvCxnSpPr>
                <p:cNvPr id="55" name="Düz Ok Bağlayıcısı 54"/>
                <p:cNvCxnSpPr/>
                <p:nvPr/>
              </p:nvCxnSpPr>
              <p:spPr>
                <a:xfrm flipV="1">
                  <a:off x="6732240" y="2037913"/>
                  <a:ext cx="0" cy="4830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cxnSp>
            <p:nvCxnSpPr>
              <p:cNvPr id="60" name="Düz Ok Bağlayıcısı 59"/>
              <p:cNvCxnSpPr/>
              <p:nvPr/>
            </p:nvCxnSpPr>
            <p:spPr>
              <a:xfrm>
                <a:off x="3023828" y="2526819"/>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Düz Ok Bağlayıcısı 60"/>
              <p:cNvCxnSpPr/>
              <p:nvPr/>
            </p:nvCxnSpPr>
            <p:spPr>
              <a:xfrm>
                <a:off x="4319972" y="2520941"/>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Düz Ok Bağlayıcısı 61"/>
              <p:cNvCxnSpPr/>
              <p:nvPr/>
            </p:nvCxnSpPr>
            <p:spPr>
              <a:xfrm>
                <a:off x="5544108" y="2546358"/>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Düz Ok Bağlayıcısı 62"/>
              <p:cNvCxnSpPr/>
              <p:nvPr/>
            </p:nvCxnSpPr>
            <p:spPr>
              <a:xfrm>
                <a:off x="6732240" y="2539462"/>
                <a:ext cx="0" cy="6861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Düz Bağlayıcı 64"/>
              <p:cNvCxnSpPr/>
              <p:nvPr/>
            </p:nvCxnSpPr>
            <p:spPr>
              <a:xfrm>
                <a:off x="3023828" y="3207098"/>
                <a:ext cx="3708412" cy="0"/>
              </a:xfrm>
              <a:prstGeom prst="line">
                <a:avLst/>
              </a:prstGeom>
              <a:ln>
                <a:prstDash val="dash"/>
              </a:ln>
            </p:spPr>
            <p:style>
              <a:lnRef idx="1">
                <a:schemeClr val="accent1"/>
              </a:lnRef>
              <a:fillRef idx="0">
                <a:schemeClr val="accent1"/>
              </a:fillRef>
              <a:effectRef idx="0">
                <a:schemeClr val="accent1"/>
              </a:effectRef>
              <a:fontRef idx="minor">
                <a:schemeClr val="tx1"/>
              </a:fontRef>
            </p:style>
          </p:cxnSp>
        </p:grpSp>
        <p:sp>
          <p:nvSpPr>
            <p:cNvPr id="67" name="Metin kutusu 66"/>
            <p:cNvSpPr txBox="1"/>
            <p:nvPr/>
          </p:nvSpPr>
          <p:spPr>
            <a:xfrm>
              <a:off x="6171964" y="3232515"/>
              <a:ext cx="648072" cy="227535"/>
            </a:xfrm>
            <a:prstGeom prst="rect">
              <a:avLst/>
            </a:prstGeom>
            <a:noFill/>
          </p:spPr>
          <p:txBody>
            <a:bodyPr wrap="square" rtlCol="0">
              <a:spAutoFit/>
            </a:bodyPr>
            <a:lstStyle/>
            <a:p>
              <a:r>
                <a:rPr lang="tr-TR" sz="1470" dirty="0"/>
                <a:t>A=500</a:t>
              </a:r>
              <a:endParaRPr lang="en-US" sz="1470" dirty="0"/>
            </a:p>
          </p:txBody>
        </p:sp>
      </p:grpSp>
      <p:sp>
        <p:nvSpPr>
          <p:cNvPr id="69" name="Metin kutusu 68"/>
          <p:cNvSpPr txBox="1"/>
          <p:nvPr/>
        </p:nvSpPr>
        <p:spPr>
          <a:xfrm>
            <a:off x="1158618" y="5203846"/>
            <a:ext cx="10181931" cy="1004634"/>
          </a:xfrm>
          <a:prstGeom prst="rect">
            <a:avLst/>
          </a:prstGeom>
          <a:noFill/>
        </p:spPr>
        <p:txBody>
          <a:bodyPr wrap="square" rtlCol="0">
            <a:spAutoFit/>
          </a:bodyPr>
          <a:lstStyle/>
          <a:p>
            <a:r>
              <a:rPr lang="tr-TR" sz="2964" dirty="0"/>
              <a:t>Eğer yukarıda verilen nakit akışının şimdiki değeri 0’sa, aylık faiz oranı </a:t>
            </a:r>
            <a:r>
              <a:rPr lang="tr-TR" sz="2964"/>
              <a:t>kaçtır</a:t>
            </a:r>
            <a:r>
              <a:rPr lang="tr-TR" sz="2964" smtClean="0"/>
              <a:t>?</a:t>
            </a:r>
            <a:endParaRPr lang="tr-TR" sz="2964" dirty="0"/>
          </a:p>
        </p:txBody>
      </p:sp>
    </p:spTree>
    <p:extLst>
      <p:ext uri="{BB962C8B-B14F-4D97-AF65-F5344CB8AC3E}">
        <p14:creationId xmlns:p14="http://schemas.microsoft.com/office/powerpoint/2010/main" val="26761022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İçerik Yer Tutucusu 2"/>
              <p:cNvSpPr>
                <a:spLocks noGrp="1"/>
              </p:cNvSpPr>
              <p:nvPr>
                <p:ph idx="1"/>
              </p:nvPr>
            </p:nvSpPr>
            <p:spPr>
              <a:xfrm>
                <a:off x="0" y="2240281"/>
                <a:ext cx="12651094" cy="6336348"/>
              </a:xfrm>
            </p:spPr>
            <p:txBody>
              <a:bodyPr/>
              <a:lstStyle/>
              <a:p>
                <a:pPr marL="0" indent="0">
                  <a:buNone/>
                </a:pPr>
                <a14:m>
                  <m:oMathPara xmlns:m="http://schemas.openxmlformats.org/officeDocument/2006/math">
                    <m:oMathParaPr>
                      <m:jc m:val="centerGroup"/>
                    </m:oMathParaPr>
                    <m:oMath xmlns:m="http://schemas.openxmlformats.org/officeDocument/2006/math">
                      <m:r>
                        <a:rPr lang="tr-TR" b="0" i="1" smtClean="0">
                          <a:latin typeface="Cambria Math"/>
                        </a:rPr>
                        <m:t>400∗</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2</m:t>
                                      </m:r>
                                      <m:r>
                                        <a:rPr lang="tr-TR" b="0" i="1" smtClean="0">
                                          <a:latin typeface="Cambria Math"/>
                                        </a:rPr>
                                        <m:t>𝑎𝑦</m:t>
                                      </m:r>
                                    </m:sub>
                                  </m:sSub>
                                </m:e>
                              </m:d>
                            </m:e>
                            <m:sup>
                              <m:r>
                                <a:rPr lang="tr-TR" b="0" i="1" smtClean="0">
                                  <a:latin typeface="Cambria Math"/>
                                </a:rPr>
                                <m:t>6</m:t>
                              </m:r>
                            </m:sup>
                          </m:sSup>
                          <m:r>
                            <a:rPr lang="tr-TR" b="0" i="1" smtClean="0">
                              <a:latin typeface="Cambria Math"/>
                            </a:rPr>
                            <m:t>−1</m:t>
                          </m:r>
                        </m:num>
                        <m:den>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2</m:t>
                              </m:r>
                              <m:r>
                                <a:rPr lang="tr-TR" b="0" i="1" smtClean="0">
                                  <a:latin typeface="Cambria Math"/>
                                </a:rPr>
                                <m:t>𝑎𝑦</m:t>
                              </m:r>
                            </m:sub>
                          </m:sSub>
                          <m:r>
                            <a:rPr lang="tr-TR" b="0" i="1" smtClean="0">
                              <a:latin typeface="Cambria Math"/>
                            </a:rPr>
                            <m:t>∗</m:t>
                          </m:r>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2</m:t>
                                      </m:r>
                                      <m:r>
                                        <a:rPr lang="tr-TR" b="0" i="1" smtClean="0">
                                          <a:latin typeface="Cambria Math"/>
                                        </a:rPr>
                                        <m:t>𝑎𝑦</m:t>
                                      </m:r>
                                    </m:sub>
                                  </m:sSub>
                                </m:e>
                              </m:d>
                            </m:e>
                            <m:sup>
                              <m:r>
                                <a:rPr lang="tr-TR" b="0" i="1" smtClean="0">
                                  <a:latin typeface="Cambria Math"/>
                                </a:rPr>
                                <m:t>6</m:t>
                              </m:r>
                            </m:sup>
                          </m:sSup>
                        </m:den>
                      </m:f>
                      <m:r>
                        <a:rPr lang="tr-TR" b="0" i="0" smtClean="0">
                          <a:latin typeface="Cambria Math"/>
                        </a:rPr>
                        <m:t>=</m:t>
                      </m:r>
                      <m:r>
                        <a:rPr lang="tr-TR" b="0" i="1" smtClean="0">
                          <a:latin typeface="Cambria Math"/>
                        </a:rPr>
                        <m:t>500∗</m:t>
                      </m:r>
                      <m:f>
                        <m:fPr>
                          <m:ctrlPr>
                            <a:rPr lang="tr-TR" b="0" i="1" smtClean="0">
                              <a:latin typeface="Cambria Math" panose="02040503050406030204" pitchFamily="18" charset="0"/>
                            </a:rPr>
                          </m:ctrlPr>
                        </m:fPr>
                        <m:num>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3</m:t>
                                      </m:r>
                                      <m:r>
                                        <a:rPr lang="tr-TR" b="0" i="1" smtClean="0">
                                          <a:latin typeface="Cambria Math"/>
                                        </a:rPr>
                                        <m:t>𝑎𝑦</m:t>
                                      </m:r>
                                    </m:sub>
                                  </m:sSub>
                                </m:e>
                              </m:d>
                            </m:e>
                            <m:sup>
                              <m:r>
                                <a:rPr lang="tr-TR" b="0" i="1" smtClean="0">
                                  <a:latin typeface="Cambria Math"/>
                                </a:rPr>
                                <m:t>4</m:t>
                              </m:r>
                            </m:sup>
                          </m:sSup>
                          <m:r>
                            <a:rPr lang="tr-TR" b="0" i="1" smtClean="0">
                              <a:latin typeface="Cambria Math"/>
                            </a:rPr>
                            <m:t>−1</m:t>
                          </m:r>
                        </m:num>
                        <m:den>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3</m:t>
                              </m:r>
                              <m:r>
                                <a:rPr lang="tr-TR" b="0" i="1" smtClean="0">
                                  <a:latin typeface="Cambria Math"/>
                                </a:rPr>
                                <m:t>𝑎𝑦</m:t>
                              </m:r>
                            </m:sub>
                          </m:sSub>
                          <m:r>
                            <a:rPr lang="tr-TR" b="0" i="1" smtClean="0">
                              <a:latin typeface="Cambria Math"/>
                            </a:rPr>
                            <m:t>∗</m:t>
                          </m:r>
                          <m:sSup>
                            <m:sSupPr>
                              <m:ctrlPr>
                                <a:rPr lang="tr-TR" b="0" i="1" smtClean="0">
                                  <a:latin typeface="Cambria Math" panose="02040503050406030204" pitchFamily="18" charset="0"/>
                                </a:rPr>
                              </m:ctrlPr>
                            </m:sSupPr>
                            <m:e>
                              <m:d>
                                <m:dPr>
                                  <m:ctrlPr>
                                    <a:rPr lang="tr-TR" b="0" i="1" smtClean="0">
                                      <a:latin typeface="Cambria Math" panose="02040503050406030204" pitchFamily="18" charset="0"/>
                                    </a:rPr>
                                  </m:ctrlPr>
                                </m:dPr>
                                <m:e>
                                  <m:r>
                                    <a:rPr lang="tr-TR" b="0" i="1" smtClean="0">
                                      <a:latin typeface="Cambria Math"/>
                                    </a:rPr>
                                    <m:t>1+</m:t>
                                  </m:r>
                                  <m:sSub>
                                    <m:sSubPr>
                                      <m:ctrlPr>
                                        <a:rPr lang="tr-TR" b="0" i="1" smtClean="0">
                                          <a:latin typeface="Cambria Math" panose="02040503050406030204" pitchFamily="18" charset="0"/>
                                        </a:rPr>
                                      </m:ctrlPr>
                                    </m:sSubPr>
                                    <m:e>
                                      <m:r>
                                        <a:rPr lang="tr-TR" b="0" i="1" smtClean="0">
                                          <a:latin typeface="Cambria Math"/>
                                        </a:rPr>
                                        <m:t>𝑖</m:t>
                                      </m:r>
                                    </m:e>
                                    <m:sub>
                                      <m:r>
                                        <a:rPr lang="tr-TR" b="0" i="1" smtClean="0">
                                          <a:latin typeface="Cambria Math"/>
                                        </a:rPr>
                                        <m:t>3</m:t>
                                      </m:r>
                                      <m:r>
                                        <a:rPr lang="tr-TR" b="0" i="1" smtClean="0">
                                          <a:latin typeface="Cambria Math"/>
                                        </a:rPr>
                                        <m:t>𝑎𝑦</m:t>
                                      </m:r>
                                    </m:sub>
                                  </m:sSub>
                                </m:e>
                              </m:d>
                            </m:e>
                            <m:sup>
                              <m:r>
                                <a:rPr lang="tr-TR" b="0" i="1" smtClean="0">
                                  <a:latin typeface="Cambria Math"/>
                                </a:rPr>
                                <m:t>4</m:t>
                              </m:r>
                            </m:sup>
                          </m:sSup>
                        </m:den>
                      </m:f>
                    </m:oMath>
                  </m:oMathPara>
                </a14:m>
                <a:endParaRPr lang="en-US" dirty="0"/>
              </a:p>
            </p:txBody>
          </p:sp>
        </mc:Choice>
        <mc:Fallback xmlns="">
          <p:sp>
            <p:nvSpPr>
              <p:cNvPr id="3" name="İçerik Yer Tutucusu 2"/>
              <p:cNvSpPr>
                <a:spLocks noGrp="1" noRot="1" noChangeAspect="1" noMove="1" noResize="1" noEditPoints="1" noAdjustHandles="1" noChangeArrowheads="1" noChangeShapeType="1" noTextEdit="1"/>
              </p:cNvSpPr>
              <p:nvPr>
                <p:ph idx="1"/>
              </p:nvPr>
            </p:nvSpPr>
            <p:spPr>
              <a:xfrm>
                <a:off x="0" y="1600200"/>
                <a:ext cx="9036496" cy="4525963"/>
              </a:xfr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Metin kutusu 3"/>
              <p:cNvSpPr txBox="1"/>
              <p:nvPr/>
            </p:nvSpPr>
            <p:spPr>
              <a:xfrm>
                <a:off x="956995" y="5002223"/>
                <a:ext cx="6250294" cy="7072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964" i="1">
                              <a:latin typeface="Cambria Math" panose="02040503050406030204" pitchFamily="18" charset="0"/>
                            </a:rPr>
                          </m:ctrlPr>
                        </m:sSubPr>
                        <m:e>
                          <m:r>
                            <a:rPr lang="tr-TR" sz="2964" i="1">
                              <a:latin typeface="Cambria Math"/>
                            </a:rPr>
                            <m:t>𝑖</m:t>
                          </m:r>
                        </m:e>
                        <m:sub>
                          <m:r>
                            <a:rPr lang="tr-TR" sz="2964" i="1">
                              <a:latin typeface="Cambria Math"/>
                            </a:rPr>
                            <m:t>2</m:t>
                          </m:r>
                          <m:r>
                            <a:rPr lang="tr-TR" sz="2964" i="1">
                              <a:latin typeface="Cambria Math"/>
                            </a:rPr>
                            <m:t>𝑎𝑦</m:t>
                          </m:r>
                        </m:sub>
                      </m:sSub>
                      <m:r>
                        <a:rPr lang="tr-TR" sz="2964" i="1">
                          <a:latin typeface="Cambria Math"/>
                        </a:rPr>
                        <m:t>=</m:t>
                      </m:r>
                      <m:sSup>
                        <m:sSupPr>
                          <m:ctrlPr>
                            <a:rPr lang="tr-TR" sz="2964" i="1">
                              <a:latin typeface="Cambria Math" panose="02040503050406030204" pitchFamily="18" charset="0"/>
                            </a:rPr>
                          </m:ctrlPr>
                        </m:sSupPr>
                        <m:e>
                          <m:d>
                            <m:dPr>
                              <m:ctrlPr>
                                <a:rPr lang="tr-TR" sz="2964" i="1">
                                  <a:latin typeface="Cambria Math" panose="02040503050406030204" pitchFamily="18" charset="0"/>
                                </a:rPr>
                              </m:ctrlPr>
                            </m:dPr>
                            <m:e>
                              <m:r>
                                <a:rPr lang="tr-TR" sz="2964" i="1">
                                  <a:latin typeface="Cambria Math"/>
                                </a:rPr>
                                <m:t>1+</m:t>
                              </m:r>
                              <m:sSub>
                                <m:sSubPr>
                                  <m:ctrlPr>
                                    <a:rPr lang="tr-TR" sz="2964" i="1">
                                      <a:latin typeface="Cambria Math" panose="02040503050406030204" pitchFamily="18" charset="0"/>
                                    </a:rPr>
                                  </m:ctrlPr>
                                </m:sSubPr>
                                <m:e>
                                  <m:r>
                                    <a:rPr lang="tr-TR" sz="2964" i="1">
                                      <a:latin typeface="Cambria Math"/>
                                    </a:rPr>
                                    <m:t>𝑖</m:t>
                                  </m:r>
                                </m:e>
                                <m:sub>
                                  <m:r>
                                    <a:rPr lang="tr-TR" sz="2964" i="1">
                                      <a:latin typeface="Cambria Math"/>
                                    </a:rPr>
                                    <m:t>𝑎𝑦</m:t>
                                  </m:r>
                                </m:sub>
                              </m:sSub>
                            </m:e>
                          </m:d>
                        </m:e>
                        <m:sup>
                          <m:r>
                            <a:rPr lang="tr-TR" sz="2964" i="1">
                              <a:latin typeface="Cambria Math"/>
                            </a:rPr>
                            <m:t>2</m:t>
                          </m:r>
                        </m:sup>
                      </m:sSup>
                      <m:r>
                        <a:rPr lang="tr-TR" sz="2964" i="1">
                          <a:latin typeface="Cambria Math"/>
                        </a:rPr>
                        <m:t>−1</m:t>
                      </m:r>
                    </m:oMath>
                  </m:oMathPara>
                </a14:m>
                <a:endParaRPr lang="en-US" sz="2964" dirty="0"/>
              </a:p>
            </p:txBody>
          </p:sp>
        </mc:Choice>
        <mc:Fallback xmlns="">
          <p:sp>
            <p:nvSpPr>
              <p:cNvPr id="4" name="Metin kutusu 3"/>
              <p:cNvSpPr txBox="1">
                <a:spLocks noRot="1" noChangeAspect="1" noMove="1" noResize="1" noEditPoints="1" noAdjustHandles="1" noChangeArrowheads="1" noChangeShapeType="1" noTextEdit="1"/>
              </p:cNvSpPr>
              <p:nvPr/>
            </p:nvSpPr>
            <p:spPr>
              <a:xfrm>
                <a:off x="683568" y="3573016"/>
                <a:ext cx="4464496" cy="465705"/>
              </a:xfrm>
              <a:prstGeom prst="rect">
                <a:avLst/>
              </a:prstGeom>
              <a:blipFill rotWithShape="1">
                <a:blip r:embed="rId3"/>
                <a:stretch>
                  <a:fillRect b="-3896"/>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Metin kutusu 4"/>
              <p:cNvSpPr txBox="1"/>
              <p:nvPr/>
            </p:nvSpPr>
            <p:spPr>
              <a:xfrm>
                <a:off x="956995" y="6010335"/>
                <a:ext cx="6250294" cy="707245"/>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sz="2964" i="1">
                              <a:latin typeface="Cambria Math" panose="02040503050406030204" pitchFamily="18" charset="0"/>
                            </a:rPr>
                          </m:ctrlPr>
                        </m:sSubPr>
                        <m:e>
                          <m:r>
                            <a:rPr lang="tr-TR" sz="2964" i="1">
                              <a:latin typeface="Cambria Math"/>
                            </a:rPr>
                            <m:t>𝑖</m:t>
                          </m:r>
                        </m:e>
                        <m:sub>
                          <m:r>
                            <a:rPr lang="tr-TR" sz="2964" i="1">
                              <a:latin typeface="Cambria Math"/>
                            </a:rPr>
                            <m:t>3</m:t>
                          </m:r>
                          <m:r>
                            <a:rPr lang="tr-TR" sz="2964" i="1">
                              <a:latin typeface="Cambria Math"/>
                            </a:rPr>
                            <m:t>𝑎𝑦</m:t>
                          </m:r>
                        </m:sub>
                      </m:sSub>
                      <m:r>
                        <a:rPr lang="tr-TR" sz="2964" i="1">
                          <a:latin typeface="Cambria Math"/>
                        </a:rPr>
                        <m:t>=</m:t>
                      </m:r>
                      <m:sSup>
                        <m:sSupPr>
                          <m:ctrlPr>
                            <a:rPr lang="tr-TR" sz="2964" i="1">
                              <a:latin typeface="Cambria Math" panose="02040503050406030204" pitchFamily="18" charset="0"/>
                            </a:rPr>
                          </m:ctrlPr>
                        </m:sSupPr>
                        <m:e>
                          <m:d>
                            <m:dPr>
                              <m:ctrlPr>
                                <a:rPr lang="tr-TR" sz="2964" i="1">
                                  <a:latin typeface="Cambria Math" panose="02040503050406030204" pitchFamily="18" charset="0"/>
                                </a:rPr>
                              </m:ctrlPr>
                            </m:dPr>
                            <m:e>
                              <m:r>
                                <a:rPr lang="tr-TR" sz="2964" i="1">
                                  <a:latin typeface="Cambria Math"/>
                                </a:rPr>
                                <m:t>1+</m:t>
                              </m:r>
                              <m:sSub>
                                <m:sSubPr>
                                  <m:ctrlPr>
                                    <a:rPr lang="tr-TR" sz="2964" i="1">
                                      <a:latin typeface="Cambria Math" panose="02040503050406030204" pitchFamily="18" charset="0"/>
                                    </a:rPr>
                                  </m:ctrlPr>
                                </m:sSubPr>
                                <m:e>
                                  <m:r>
                                    <a:rPr lang="tr-TR" sz="2964" i="1">
                                      <a:latin typeface="Cambria Math"/>
                                    </a:rPr>
                                    <m:t>𝑖</m:t>
                                  </m:r>
                                </m:e>
                                <m:sub>
                                  <m:r>
                                    <a:rPr lang="tr-TR" sz="2964" i="1">
                                      <a:latin typeface="Cambria Math"/>
                                    </a:rPr>
                                    <m:t>𝑎𝑦</m:t>
                                  </m:r>
                                </m:sub>
                              </m:sSub>
                            </m:e>
                          </m:d>
                        </m:e>
                        <m:sup>
                          <m:r>
                            <a:rPr lang="tr-TR" sz="2964" i="1">
                              <a:latin typeface="Cambria Math"/>
                            </a:rPr>
                            <m:t>3</m:t>
                          </m:r>
                        </m:sup>
                      </m:sSup>
                      <m:r>
                        <a:rPr lang="tr-TR" sz="2964" i="1">
                          <a:latin typeface="Cambria Math"/>
                        </a:rPr>
                        <m:t>−1</m:t>
                      </m:r>
                    </m:oMath>
                  </m:oMathPara>
                </a14:m>
                <a:endParaRPr lang="en-US" sz="2964" dirty="0"/>
              </a:p>
            </p:txBody>
          </p:sp>
        </mc:Choice>
        <mc:Fallback xmlns="">
          <p:sp>
            <p:nvSpPr>
              <p:cNvPr id="5" name="Metin kutusu 4"/>
              <p:cNvSpPr txBox="1">
                <a:spLocks noRot="1" noChangeAspect="1" noMove="1" noResize="1" noEditPoints="1" noAdjustHandles="1" noChangeArrowheads="1" noChangeShapeType="1" noTextEdit="1"/>
              </p:cNvSpPr>
              <p:nvPr/>
            </p:nvSpPr>
            <p:spPr>
              <a:xfrm>
                <a:off x="683568" y="4293096"/>
                <a:ext cx="4464496" cy="465705"/>
              </a:xfrm>
              <a:prstGeom prst="rect">
                <a:avLst/>
              </a:prstGeom>
              <a:blipFill rotWithShape="1">
                <a:blip r:embed="rId4"/>
                <a:stretch>
                  <a:fillRect b="-3896"/>
                </a:stretch>
              </a:blipFill>
            </p:spPr>
            <p:txBody>
              <a:bodyPr/>
              <a:lstStyle/>
              <a:p>
                <a:r>
                  <a:rPr lang="en-US">
                    <a:noFill/>
                  </a:rPr>
                  <a:t> </a:t>
                </a:r>
              </a:p>
            </p:txBody>
          </p:sp>
        </mc:Fallback>
      </mc:AlternateContent>
      <p:sp>
        <p:nvSpPr>
          <p:cNvPr id="7" name="Başlık 1"/>
          <p:cNvSpPr>
            <a:spLocks noGrp="1"/>
          </p:cNvSpPr>
          <p:nvPr>
            <p:ph type="title"/>
          </p:nvPr>
        </p:nvSpPr>
        <p:spPr>
          <a:xfrm>
            <a:off x="880110" y="511176"/>
            <a:ext cx="11041380" cy="1855788"/>
          </a:xfrm>
        </p:spPr>
        <p:txBody>
          <a:bodyPr>
            <a:normAutofit/>
          </a:bodyPr>
          <a:lstStyle/>
          <a:p>
            <a:pPr defTabSz="1075334"/>
            <a:r>
              <a:rPr lang="tr-TR" sz="2000" b="1" smtClean="0">
                <a:solidFill>
                  <a:srgbClr val="FF0000"/>
                </a:solidFill>
                <a:latin typeface="Arial" panose="020B0604020202020204" pitchFamily="34" charset="0"/>
                <a:ea typeface="+mn-ea"/>
                <a:cs typeface="Arial" panose="020B0604020202020204" pitchFamily="34" charset="0"/>
              </a:rPr>
              <a:t>PROBLEM-7</a:t>
            </a:r>
            <a:endParaRPr lang="en-US" sz="2000" b="1" dirty="0">
              <a:solidFill>
                <a:srgbClr val="FF0000"/>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2213900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640080" y="497322"/>
            <a:ext cx="11041380" cy="1855788"/>
          </a:xfrm>
        </p:spPr>
        <p:txBody>
          <a:bodyPr>
            <a:normAutofit/>
          </a:bodyPr>
          <a:lstStyle/>
          <a:p>
            <a:pPr defTabSz="1075334"/>
            <a:r>
              <a:rPr lang="tr-TR" sz="2000" b="1" smtClean="0">
                <a:solidFill>
                  <a:srgbClr val="FF0000"/>
                </a:solidFill>
                <a:latin typeface="Arial" panose="020B0604020202020204" pitchFamily="34" charset="0"/>
                <a:ea typeface="+mn-ea"/>
                <a:cs typeface="Arial" panose="020B0604020202020204" pitchFamily="34" charset="0"/>
              </a:rPr>
              <a:t>PROBLEM-8</a:t>
            </a:r>
            <a:endParaRPr lang="en-US" sz="2000" b="1" dirty="0">
              <a:solidFill>
                <a:srgbClr val="FF0000"/>
              </a:solidFill>
              <a:latin typeface="Arial" panose="020B0604020202020204" pitchFamily="34" charset="0"/>
              <a:ea typeface="+mn-ea"/>
              <a:cs typeface="Arial" panose="020B0604020202020204" pitchFamily="34" charset="0"/>
            </a:endParaRPr>
          </a:p>
        </p:txBody>
      </p:sp>
      <p:graphicFrame>
        <p:nvGraphicFramePr>
          <p:cNvPr id="4" name="İçerik Yer Tutucusu 3"/>
          <p:cNvGraphicFramePr>
            <a:graphicFrameLocks noGrp="1"/>
          </p:cNvGraphicFramePr>
          <p:nvPr>
            <p:ph idx="1"/>
            <p:extLst/>
          </p:nvPr>
        </p:nvGraphicFramePr>
        <p:xfrm>
          <a:off x="640080" y="2240280"/>
          <a:ext cx="11521440" cy="3187596"/>
        </p:xfrm>
        <a:graphic>
          <a:graphicData uri="http://schemas.openxmlformats.org/drawingml/2006/table">
            <a:tbl>
              <a:tblPr firstRow="1" bandRow="1">
                <a:tableStyleId>{5C22544A-7EE6-4342-B048-85BDC9FD1C3A}</a:tableStyleId>
              </a:tblPr>
              <a:tblGrid>
                <a:gridCol w="2880360"/>
                <a:gridCol w="2880360"/>
                <a:gridCol w="2880360"/>
                <a:gridCol w="2880360"/>
              </a:tblGrid>
              <a:tr h="531266">
                <a:tc>
                  <a:txBody>
                    <a:bodyPr/>
                    <a:lstStyle/>
                    <a:p>
                      <a:r>
                        <a:rPr lang="tr-TR" sz="2600" dirty="0" smtClean="0"/>
                        <a:t>Aktivite</a:t>
                      </a:r>
                      <a:endParaRPr lang="en-US" sz="2600" dirty="0"/>
                    </a:p>
                  </a:txBody>
                  <a:tcPr marL="128016" marR="128016" marT="64008" marB="64008"/>
                </a:tc>
                <a:tc>
                  <a:txBody>
                    <a:bodyPr/>
                    <a:lstStyle/>
                    <a:p>
                      <a:r>
                        <a:rPr lang="tr-TR" sz="2600" dirty="0" smtClean="0"/>
                        <a:t>Öncül</a:t>
                      </a:r>
                      <a:endParaRPr lang="en-US" sz="2600" dirty="0"/>
                    </a:p>
                  </a:txBody>
                  <a:tcPr marL="128016" marR="128016" marT="64008" marB="64008"/>
                </a:tc>
                <a:tc>
                  <a:txBody>
                    <a:bodyPr/>
                    <a:lstStyle/>
                    <a:p>
                      <a:r>
                        <a:rPr lang="tr-TR" sz="2600" dirty="0" smtClean="0"/>
                        <a:t>Süre</a:t>
                      </a:r>
                      <a:endParaRPr lang="en-US" sz="2600" dirty="0"/>
                    </a:p>
                  </a:txBody>
                  <a:tcPr marL="128016" marR="128016" marT="64008" marB="64008"/>
                </a:tc>
                <a:tc>
                  <a:txBody>
                    <a:bodyPr/>
                    <a:lstStyle/>
                    <a:p>
                      <a:r>
                        <a:rPr lang="tr-TR" sz="2600" dirty="0" smtClean="0"/>
                        <a:t>Aktivite</a:t>
                      </a:r>
                      <a:r>
                        <a:rPr lang="tr-TR" sz="2600" baseline="0" dirty="0" smtClean="0"/>
                        <a:t> </a:t>
                      </a:r>
                      <a:r>
                        <a:rPr lang="tr-TR" sz="2600" dirty="0" smtClean="0"/>
                        <a:t>Maliyeti</a:t>
                      </a:r>
                      <a:endParaRPr lang="en-US" sz="2600" dirty="0"/>
                    </a:p>
                  </a:txBody>
                  <a:tcPr marL="128016" marR="128016" marT="64008" marB="64008"/>
                </a:tc>
              </a:tr>
              <a:tr h="531266">
                <a:tc>
                  <a:txBody>
                    <a:bodyPr/>
                    <a:lstStyle/>
                    <a:p>
                      <a:r>
                        <a:rPr lang="tr-TR" sz="2600" dirty="0" smtClean="0"/>
                        <a:t>A,</a:t>
                      </a:r>
                      <a:r>
                        <a:rPr lang="tr-TR" sz="2600" baseline="0" dirty="0" smtClean="0"/>
                        <a:t> B, C</a:t>
                      </a:r>
                      <a:endParaRPr lang="en-US" sz="2600" dirty="0"/>
                    </a:p>
                  </a:txBody>
                  <a:tcPr marL="128016" marR="128016" marT="64008" marB="64008"/>
                </a:tc>
                <a:tc>
                  <a:txBody>
                    <a:bodyPr/>
                    <a:lstStyle/>
                    <a:p>
                      <a:r>
                        <a:rPr lang="tr-TR" sz="2600" dirty="0" smtClean="0"/>
                        <a:t>-</a:t>
                      </a:r>
                      <a:endParaRPr lang="en-US" sz="2600" dirty="0"/>
                    </a:p>
                  </a:txBody>
                  <a:tcPr marL="128016" marR="128016" marT="64008" marB="64008"/>
                </a:tc>
                <a:tc>
                  <a:txBody>
                    <a:bodyPr/>
                    <a:lstStyle/>
                    <a:p>
                      <a:r>
                        <a:rPr lang="tr-TR" sz="2600" dirty="0" smtClean="0"/>
                        <a:t>4 </a:t>
                      </a:r>
                      <a:endParaRPr lang="en-US" sz="2600" dirty="0"/>
                    </a:p>
                  </a:txBody>
                  <a:tcPr marL="128016" marR="128016" marT="64008" marB="64008"/>
                </a:tc>
                <a:tc>
                  <a:txBody>
                    <a:bodyPr/>
                    <a:lstStyle/>
                    <a:p>
                      <a:r>
                        <a:rPr lang="tr-TR" sz="2600" dirty="0" smtClean="0"/>
                        <a:t>2500</a:t>
                      </a:r>
                      <a:endParaRPr lang="en-US" sz="2600" dirty="0"/>
                    </a:p>
                  </a:txBody>
                  <a:tcPr marL="128016" marR="128016" marT="64008" marB="64008"/>
                </a:tc>
              </a:tr>
              <a:tr h="531266">
                <a:tc>
                  <a:txBody>
                    <a:bodyPr/>
                    <a:lstStyle/>
                    <a:p>
                      <a:r>
                        <a:rPr lang="tr-TR" sz="2600" dirty="0" smtClean="0"/>
                        <a:t>D, E</a:t>
                      </a:r>
                      <a:endParaRPr lang="en-US" sz="2600" dirty="0"/>
                    </a:p>
                  </a:txBody>
                  <a:tcPr marL="128016" marR="128016" marT="64008" marB="64008"/>
                </a:tc>
                <a:tc>
                  <a:txBody>
                    <a:bodyPr/>
                    <a:lstStyle/>
                    <a:p>
                      <a:r>
                        <a:rPr lang="tr-TR" sz="2600" dirty="0" smtClean="0"/>
                        <a:t>C, B</a:t>
                      </a:r>
                      <a:endParaRPr lang="en-US" sz="2600" dirty="0"/>
                    </a:p>
                  </a:txBody>
                  <a:tcPr marL="128016" marR="128016" marT="64008" marB="64008"/>
                </a:tc>
                <a:tc>
                  <a:txBody>
                    <a:bodyPr/>
                    <a:lstStyle/>
                    <a:p>
                      <a:r>
                        <a:rPr lang="tr-TR" sz="2600" dirty="0" smtClean="0"/>
                        <a:t>5</a:t>
                      </a:r>
                      <a:endParaRPr lang="en-US" sz="2600" dirty="0"/>
                    </a:p>
                  </a:txBody>
                  <a:tcPr marL="128016" marR="128016" marT="64008" marB="64008"/>
                </a:tc>
                <a:tc>
                  <a:txBody>
                    <a:bodyPr/>
                    <a:lstStyle/>
                    <a:p>
                      <a:r>
                        <a:rPr lang="tr-TR" sz="2600" dirty="0" smtClean="0"/>
                        <a:t>3500</a:t>
                      </a:r>
                      <a:endParaRPr lang="en-US" sz="2600" dirty="0"/>
                    </a:p>
                  </a:txBody>
                  <a:tcPr marL="128016" marR="128016" marT="64008" marB="64008"/>
                </a:tc>
              </a:tr>
              <a:tr h="531266">
                <a:tc>
                  <a:txBody>
                    <a:bodyPr/>
                    <a:lstStyle/>
                    <a:p>
                      <a:r>
                        <a:rPr lang="tr-TR" sz="2600" dirty="0" smtClean="0"/>
                        <a:t>F</a:t>
                      </a:r>
                      <a:endParaRPr lang="en-US" sz="2600" dirty="0"/>
                    </a:p>
                  </a:txBody>
                  <a:tcPr marL="128016" marR="128016" marT="64008" marB="64008"/>
                </a:tc>
                <a:tc>
                  <a:txBody>
                    <a:bodyPr/>
                    <a:lstStyle/>
                    <a:p>
                      <a:r>
                        <a:rPr lang="tr-TR" sz="2600" dirty="0" smtClean="0"/>
                        <a:t>A</a:t>
                      </a:r>
                      <a:endParaRPr lang="en-US" sz="2600" dirty="0"/>
                    </a:p>
                  </a:txBody>
                  <a:tcPr marL="128016" marR="128016" marT="64008" marB="64008"/>
                </a:tc>
                <a:tc>
                  <a:txBody>
                    <a:bodyPr/>
                    <a:lstStyle/>
                    <a:p>
                      <a:r>
                        <a:rPr lang="tr-TR" sz="2600" dirty="0" smtClean="0"/>
                        <a:t>2</a:t>
                      </a:r>
                      <a:endParaRPr lang="en-US" sz="2600" dirty="0"/>
                    </a:p>
                  </a:txBody>
                  <a:tcPr marL="128016" marR="128016" marT="64008" marB="64008"/>
                </a:tc>
                <a:tc>
                  <a:txBody>
                    <a:bodyPr/>
                    <a:lstStyle/>
                    <a:p>
                      <a:r>
                        <a:rPr lang="tr-TR" sz="2600" dirty="0" smtClean="0"/>
                        <a:t>750</a:t>
                      </a:r>
                      <a:endParaRPr lang="en-US" sz="2600" dirty="0"/>
                    </a:p>
                  </a:txBody>
                  <a:tcPr marL="128016" marR="128016" marT="64008" marB="64008"/>
                </a:tc>
              </a:tr>
              <a:tr h="531266">
                <a:tc>
                  <a:txBody>
                    <a:bodyPr/>
                    <a:lstStyle/>
                    <a:p>
                      <a:r>
                        <a:rPr lang="tr-TR" sz="2600" dirty="0" smtClean="0"/>
                        <a:t>G</a:t>
                      </a:r>
                      <a:endParaRPr lang="en-US" sz="2600" dirty="0"/>
                    </a:p>
                  </a:txBody>
                  <a:tcPr marL="128016" marR="128016" marT="64008" marB="64008"/>
                </a:tc>
                <a:tc>
                  <a:txBody>
                    <a:bodyPr/>
                    <a:lstStyle/>
                    <a:p>
                      <a:r>
                        <a:rPr lang="tr-TR" sz="2600" dirty="0" smtClean="0"/>
                        <a:t>F, E</a:t>
                      </a:r>
                      <a:endParaRPr lang="en-US" sz="2600" dirty="0"/>
                    </a:p>
                  </a:txBody>
                  <a:tcPr marL="128016" marR="128016" marT="64008" marB="64008"/>
                </a:tc>
                <a:tc>
                  <a:txBody>
                    <a:bodyPr/>
                    <a:lstStyle/>
                    <a:p>
                      <a:r>
                        <a:rPr lang="tr-TR" sz="2600" dirty="0" smtClean="0"/>
                        <a:t>7</a:t>
                      </a:r>
                      <a:endParaRPr lang="en-US" sz="2600" dirty="0"/>
                    </a:p>
                  </a:txBody>
                  <a:tcPr marL="128016" marR="128016" marT="64008" marB="64008"/>
                </a:tc>
                <a:tc>
                  <a:txBody>
                    <a:bodyPr/>
                    <a:lstStyle/>
                    <a:p>
                      <a:r>
                        <a:rPr lang="tr-TR" sz="2600" dirty="0" smtClean="0"/>
                        <a:t>450</a:t>
                      </a:r>
                      <a:endParaRPr lang="en-US" sz="2600" dirty="0"/>
                    </a:p>
                  </a:txBody>
                  <a:tcPr marL="128016" marR="128016" marT="64008" marB="64008"/>
                </a:tc>
              </a:tr>
              <a:tr h="531266">
                <a:tc>
                  <a:txBody>
                    <a:bodyPr/>
                    <a:lstStyle/>
                    <a:p>
                      <a:r>
                        <a:rPr lang="tr-TR" sz="2600" dirty="0" smtClean="0"/>
                        <a:t>H</a:t>
                      </a:r>
                      <a:endParaRPr lang="en-US" sz="2600" dirty="0"/>
                    </a:p>
                  </a:txBody>
                  <a:tcPr marL="128016" marR="128016" marT="64008" marB="64008"/>
                </a:tc>
                <a:tc>
                  <a:txBody>
                    <a:bodyPr/>
                    <a:lstStyle/>
                    <a:p>
                      <a:r>
                        <a:rPr lang="tr-TR" sz="2600" dirty="0" smtClean="0"/>
                        <a:t>D, G</a:t>
                      </a:r>
                      <a:endParaRPr lang="en-US" sz="2600" dirty="0"/>
                    </a:p>
                  </a:txBody>
                  <a:tcPr marL="128016" marR="128016" marT="64008" marB="64008"/>
                </a:tc>
                <a:tc>
                  <a:txBody>
                    <a:bodyPr/>
                    <a:lstStyle/>
                    <a:p>
                      <a:r>
                        <a:rPr lang="tr-TR" sz="2600" dirty="0" smtClean="0"/>
                        <a:t>8</a:t>
                      </a:r>
                      <a:endParaRPr lang="en-US" sz="2600" dirty="0"/>
                    </a:p>
                  </a:txBody>
                  <a:tcPr marL="128016" marR="128016" marT="64008" marB="64008"/>
                </a:tc>
                <a:tc>
                  <a:txBody>
                    <a:bodyPr/>
                    <a:lstStyle/>
                    <a:p>
                      <a:r>
                        <a:rPr lang="tr-TR" sz="2600" dirty="0" smtClean="0"/>
                        <a:t>1000</a:t>
                      </a:r>
                      <a:endParaRPr lang="en-US" sz="2600" dirty="0"/>
                    </a:p>
                  </a:txBody>
                  <a:tcPr marL="128016" marR="128016" marT="64008" marB="64008"/>
                </a:tc>
              </a:tr>
            </a:tbl>
          </a:graphicData>
        </a:graphic>
      </p:graphicFrame>
      <p:sp>
        <p:nvSpPr>
          <p:cNvPr id="5" name="Metin kutusu 4"/>
          <p:cNvSpPr txBox="1"/>
          <p:nvPr/>
        </p:nvSpPr>
        <p:spPr>
          <a:xfrm>
            <a:off x="956995" y="5808713"/>
            <a:ext cx="10988421" cy="2829236"/>
          </a:xfrm>
          <a:prstGeom prst="rect">
            <a:avLst/>
          </a:prstGeom>
          <a:noFill/>
        </p:spPr>
        <p:txBody>
          <a:bodyPr wrap="square" rtlCol="0">
            <a:spAutoFit/>
          </a:bodyPr>
          <a:lstStyle/>
          <a:p>
            <a:r>
              <a:rPr lang="tr-TR" sz="2964" dirty="0"/>
              <a:t>Bir projede her aktivitenin maliyeti, aktivitelerin zamanında tamamlanacağı ve tamamlandığı zamanda ödeneceği varsayımıyla hareket edilmektedir. </a:t>
            </a:r>
          </a:p>
          <a:p>
            <a:r>
              <a:rPr lang="tr-TR" sz="2964" dirty="0"/>
              <a:t>İş veren yüklenicilere daha az para ödemek için aylık %2 faiz oranıyla bankaya para yatırmayı düşünmektedir. İş verenin yatırması gereken miktarı bulunuz. </a:t>
            </a:r>
            <a:endParaRPr lang="en-US" sz="2964" dirty="0"/>
          </a:p>
        </p:txBody>
      </p:sp>
    </p:spTree>
    <p:extLst>
      <p:ext uri="{BB962C8B-B14F-4D97-AF65-F5344CB8AC3E}">
        <p14:creationId xmlns:p14="http://schemas.microsoft.com/office/powerpoint/2010/main" val="1524620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l"/>
            <a:r>
              <a:rPr lang="tr-TR" dirty="0" smtClean="0"/>
              <a:t>Cevap</a:t>
            </a:r>
            <a:endParaRPr lang="en-US" dirty="0"/>
          </a:p>
        </p:txBody>
      </p:sp>
      <p:grpSp>
        <p:nvGrpSpPr>
          <p:cNvPr id="70" name="Grup 69"/>
          <p:cNvGrpSpPr/>
          <p:nvPr/>
        </p:nvGrpSpPr>
        <p:grpSpPr>
          <a:xfrm>
            <a:off x="1821106" y="2732710"/>
            <a:ext cx="9446626" cy="3855023"/>
            <a:chOff x="245652" y="1971556"/>
            <a:chExt cx="6747590" cy="2753588"/>
          </a:xfrm>
        </p:grpSpPr>
        <p:grpSp>
          <p:nvGrpSpPr>
            <p:cNvPr id="40" name="Grup 39"/>
            <p:cNvGrpSpPr/>
            <p:nvPr/>
          </p:nvGrpSpPr>
          <p:grpSpPr>
            <a:xfrm>
              <a:off x="539552" y="2249143"/>
              <a:ext cx="6264696" cy="2476001"/>
              <a:chOff x="539552" y="2249143"/>
              <a:chExt cx="6264696" cy="2476001"/>
            </a:xfrm>
          </p:grpSpPr>
          <p:grpSp>
            <p:nvGrpSpPr>
              <p:cNvPr id="31" name="Grup 30"/>
              <p:cNvGrpSpPr/>
              <p:nvPr/>
            </p:nvGrpSpPr>
            <p:grpSpPr>
              <a:xfrm>
                <a:off x="539552" y="2276872"/>
                <a:ext cx="6264696" cy="2448272"/>
                <a:chOff x="539552" y="2276872"/>
                <a:chExt cx="6264696" cy="2448272"/>
              </a:xfrm>
            </p:grpSpPr>
            <p:sp>
              <p:nvSpPr>
                <p:cNvPr id="4" name="Oval 3"/>
                <p:cNvSpPr/>
                <p:nvPr/>
              </p:nvSpPr>
              <p:spPr>
                <a:xfrm>
                  <a:off x="539552" y="335699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5" name="Oval 4"/>
                <p:cNvSpPr/>
                <p:nvPr/>
              </p:nvSpPr>
              <p:spPr>
                <a:xfrm>
                  <a:off x="1619672"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6" name="Oval 5"/>
                <p:cNvSpPr/>
                <p:nvPr/>
              </p:nvSpPr>
              <p:spPr>
                <a:xfrm>
                  <a:off x="1619672" y="4365104"/>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7" name="Oval 6"/>
                <p:cNvSpPr/>
                <p:nvPr/>
              </p:nvSpPr>
              <p:spPr>
                <a:xfrm>
                  <a:off x="1619672" y="335699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8" name="Oval 7"/>
                <p:cNvSpPr/>
                <p:nvPr/>
              </p:nvSpPr>
              <p:spPr>
                <a:xfrm>
                  <a:off x="3059832"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9" name="Oval 8"/>
                <p:cNvSpPr/>
                <p:nvPr/>
              </p:nvSpPr>
              <p:spPr>
                <a:xfrm>
                  <a:off x="4788024"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sp>
              <p:nvSpPr>
                <p:cNvPr id="10" name="Oval 9"/>
                <p:cNvSpPr/>
                <p:nvPr/>
              </p:nvSpPr>
              <p:spPr>
                <a:xfrm>
                  <a:off x="6444208" y="2276872"/>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964"/>
                </a:p>
              </p:txBody>
            </p:sp>
            <p:cxnSp>
              <p:nvCxnSpPr>
                <p:cNvPr id="12" name="Düz Ok Bağlayıcısı 11"/>
                <p:cNvCxnSpPr>
                  <a:stCxn id="4" idx="7"/>
                  <a:endCxn id="5" idx="3"/>
                </p:cNvCxnSpPr>
                <p:nvPr/>
              </p:nvCxnSpPr>
              <p:spPr>
                <a:xfrm flipV="1">
                  <a:off x="846865" y="2584185"/>
                  <a:ext cx="825534" cy="825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a:stCxn id="4" idx="6"/>
                  <a:endCxn id="7" idx="2"/>
                </p:cNvCxnSpPr>
                <p:nvPr/>
              </p:nvCxnSpPr>
              <p:spPr>
                <a:xfrm>
                  <a:off x="899592" y="3537012"/>
                  <a:ext cx="72008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Düz Ok Bağlayıcısı 15"/>
                <p:cNvCxnSpPr>
                  <a:stCxn id="4" idx="5"/>
                  <a:endCxn id="6" idx="1"/>
                </p:cNvCxnSpPr>
                <p:nvPr/>
              </p:nvCxnSpPr>
              <p:spPr>
                <a:xfrm>
                  <a:off x="846865" y="3664305"/>
                  <a:ext cx="825534" cy="75352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Düz Ok Bağlayıcısı 17"/>
                <p:cNvCxnSpPr>
                  <a:stCxn id="5" idx="6"/>
                  <a:endCxn id="8" idx="2"/>
                </p:cNvCxnSpPr>
                <p:nvPr/>
              </p:nvCxnSpPr>
              <p:spPr>
                <a:xfrm>
                  <a:off x="1979712" y="2456892"/>
                  <a:ext cx="108012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Düz Ok Bağlayıcısı 19"/>
                <p:cNvCxnSpPr>
                  <a:stCxn id="8" idx="6"/>
                  <a:endCxn id="9" idx="2"/>
                </p:cNvCxnSpPr>
                <p:nvPr/>
              </p:nvCxnSpPr>
              <p:spPr>
                <a:xfrm>
                  <a:off x="3419872" y="2456892"/>
                  <a:ext cx="136815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Düz Ok Bağlayıcısı 21"/>
                <p:cNvCxnSpPr>
                  <a:stCxn id="9" idx="6"/>
                  <a:endCxn id="10" idx="2"/>
                </p:cNvCxnSpPr>
                <p:nvPr/>
              </p:nvCxnSpPr>
              <p:spPr>
                <a:xfrm>
                  <a:off x="5148064" y="2456892"/>
                  <a:ext cx="129614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Düz Ok Bağlayıcısı 23"/>
                <p:cNvCxnSpPr>
                  <a:stCxn id="7" idx="7"/>
                  <a:endCxn id="8" idx="3"/>
                </p:cNvCxnSpPr>
                <p:nvPr/>
              </p:nvCxnSpPr>
              <p:spPr>
                <a:xfrm flipV="1">
                  <a:off x="1926985" y="2584185"/>
                  <a:ext cx="1185574" cy="8255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Düz Ok Bağlayıcısı 25"/>
                <p:cNvCxnSpPr>
                  <a:stCxn id="6" idx="0"/>
                  <a:endCxn id="7" idx="4"/>
                </p:cNvCxnSpPr>
                <p:nvPr/>
              </p:nvCxnSpPr>
              <p:spPr>
                <a:xfrm flipV="1">
                  <a:off x="1799692" y="3717032"/>
                  <a:ext cx="0" cy="648072"/>
                </a:xfrm>
                <a:prstGeom prst="straightConnector1">
                  <a:avLst/>
                </a:prstGeom>
                <a:ln>
                  <a:prstDash val="dash"/>
                  <a:tailEnd type="arrow"/>
                </a:ln>
              </p:spPr>
              <p:style>
                <a:lnRef idx="1">
                  <a:schemeClr val="accent1"/>
                </a:lnRef>
                <a:fillRef idx="0">
                  <a:schemeClr val="accent1"/>
                </a:fillRef>
                <a:effectRef idx="0">
                  <a:schemeClr val="accent1"/>
                </a:effectRef>
                <a:fontRef idx="minor">
                  <a:schemeClr val="tx1"/>
                </a:fontRef>
              </p:style>
            </p:cxnSp>
            <p:cxnSp>
              <p:nvCxnSpPr>
                <p:cNvPr id="28" name="Düz Bağlayıcı 27"/>
                <p:cNvCxnSpPr>
                  <a:stCxn id="7" idx="6"/>
                </p:cNvCxnSpPr>
                <p:nvPr/>
              </p:nvCxnSpPr>
              <p:spPr>
                <a:xfrm>
                  <a:off x="1979712" y="3537012"/>
                  <a:ext cx="1944216"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Düz Ok Bağlayıcısı 29"/>
                <p:cNvCxnSpPr>
                  <a:endCxn id="9" idx="3"/>
                </p:cNvCxnSpPr>
                <p:nvPr/>
              </p:nvCxnSpPr>
              <p:spPr>
                <a:xfrm flipV="1">
                  <a:off x="3923928" y="2584185"/>
                  <a:ext cx="916823" cy="95282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32" name="Metin kutusu 31"/>
              <p:cNvSpPr txBox="1"/>
              <p:nvPr/>
            </p:nvSpPr>
            <p:spPr>
              <a:xfrm>
                <a:off x="1160004" y="3328730"/>
                <a:ext cx="504056" cy="389118"/>
              </a:xfrm>
              <a:prstGeom prst="rect">
                <a:avLst/>
              </a:prstGeom>
              <a:noFill/>
            </p:spPr>
            <p:txBody>
              <a:bodyPr wrap="square" rtlCol="0">
                <a:spAutoFit/>
              </a:bodyPr>
              <a:lstStyle/>
              <a:p>
                <a:r>
                  <a:rPr lang="tr-TR" sz="1470" dirty="0"/>
                  <a:t>B</a:t>
                </a:r>
              </a:p>
              <a:p>
                <a:r>
                  <a:rPr lang="tr-TR" sz="1470" dirty="0"/>
                  <a:t>4</a:t>
                </a:r>
                <a:endParaRPr lang="en-US" sz="1470" dirty="0"/>
              </a:p>
            </p:txBody>
          </p:sp>
          <p:sp>
            <p:nvSpPr>
              <p:cNvPr id="33" name="Metin kutusu 32"/>
              <p:cNvSpPr txBox="1"/>
              <p:nvPr/>
            </p:nvSpPr>
            <p:spPr>
              <a:xfrm rot="18961365">
                <a:off x="1057272" y="2766854"/>
                <a:ext cx="504056" cy="389118"/>
              </a:xfrm>
              <a:prstGeom prst="rect">
                <a:avLst/>
              </a:prstGeom>
              <a:noFill/>
            </p:spPr>
            <p:txBody>
              <a:bodyPr wrap="square" rtlCol="0">
                <a:spAutoFit/>
              </a:bodyPr>
              <a:lstStyle/>
              <a:p>
                <a:r>
                  <a:rPr lang="tr-TR" sz="1470" dirty="0"/>
                  <a:t>A</a:t>
                </a:r>
              </a:p>
              <a:p>
                <a:r>
                  <a:rPr lang="tr-TR" sz="1470" dirty="0"/>
                  <a:t>4</a:t>
                </a:r>
                <a:endParaRPr lang="en-US" sz="1470" dirty="0"/>
              </a:p>
            </p:txBody>
          </p:sp>
          <p:sp>
            <p:nvSpPr>
              <p:cNvPr id="34" name="Metin kutusu 33"/>
              <p:cNvSpPr txBox="1"/>
              <p:nvPr/>
            </p:nvSpPr>
            <p:spPr>
              <a:xfrm rot="2597675">
                <a:off x="1057553" y="3899236"/>
                <a:ext cx="504056" cy="389118"/>
              </a:xfrm>
              <a:prstGeom prst="rect">
                <a:avLst/>
              </a:prstGeom>
              <a:noFill/>
            </p:spPr>
            <p:txBody>
              <a:bodyPr wrap="square" rtlCol="0">
                <a:spAutoFit/>
              </a:bodyPr>
              <a:lstStyle/>
              <a:p>
                <a:r>
                  <a:rPr lang="tr-TR" sz="1470" dirty="0"/>
                  <a:t>C</a:t>
                </a:r>
              </a:p>
              <a:p>
                <a:r>
                  <a:rPr lang="tr-TR" sz="1470" dirty="0"/>
                  <a:t>4</a:t>
                </a:r>
                <a:endParaRPr lang="en-US" sz="1470" dirty="0"/>
              </a:p>
            </p:txBody>
          </p:sp>
          <p:sp>
            <p:nvSpPr>
              <p:cNvPr id="35" name="Metin kutusu 34"/>
              <p:cNvSpPr txBox="1"/>
              <p:nvPr/>
            </p:nvSpPr>
            <p:spPr>
              <a:xfrm>
                <a:off x="2412982" y="2249143"/>
                <a:ext cx="504056" cy="389118"/>
              </a:xfrm>
              <a:prstGeom prst="rect">
                <a:avLst/>
              </a:prstGeom>
              <a:noFill/>
            </p:spPr>
            <p:txBody>
              <a:bodyPr wrap="square" rtlCol="0">
                <a:spAutoFit/>
              </a:bodyPr>
              <a:lstStyle/>
              <a:p>
                <a:r>
                  <a:rPr lang="tr-TR" sz="1470" dirty="0"/>
                  <a:t>F</a:t>
                </a:r>
              </a:p>
              <a:p>
                <a:r>
                  <a:rPr lang="tr-TR" sz="1470" dirty="0"/>
                  <a:t>2</a:t>
                </a:r>
                <a:endParaRPr lang="en-US" sz="1470" dirty="0"/>
              </a:p>
            </p:txBody>
          </p:sp>
          <p:sp>
            <p:nvSpPr>
              <p:cNvPr id="36" name="Metin kutusu 35"/>
              <p:cNvSpPr txBox="1"/>
              <p:nvPr/>
            </p:nvSpPr>
            <p:spPr>
              <a:xfrm>
                <a:off x="2745732" y="3322186"/>
                <a:ext cx="504056" cy="389118"/>
              </a:xfrm>
              <a:prstGeom prst="rect">
                <a:avLst/>
              </a:prstGeom>
              <a:noFill/>
            </p:spPr>
            <p:txBody>
              <a:bodyPr wrap="square" rtlCol="0">
                <a:spAutoFit/>
              </a:bodyPr>
              <a:lstStyle/>
              <a:p>
                <a:r>
                  <a:rPr lang="tr-TR" sz="1470" dirty="0"/>
                  <a:t>D</a:t>
                </a:r>
              </a:p>
              <a:p>
                <a:r>
                  <a:rPr lang="tr-TR" sz="1470" dirty="0"/>
                  <a:t>5</a:t>
                </a:r>
                <a:endParaRPr lang="en-US" sz="1470" dirty="0"/>
              </a:p>
            </p:txBody>
          </p:sp>
          <p:sp>
            <p:nvSpPr>
              <p:cNvPr id="37" name="Metin kutusu 36"/>
              <p:cNvSpPr txBox="1"/>
              <p:nvPr/>
            </p:nvSpPr>
            <p:spPr>
              <a:xfrm>
                <a:off x="3851920" y="2276872"/>
                <a:ext cx="504056" cy="389118"/>
              </a:xfrm>
              <a:prstGeom prst="rect">
                <a:avLst/>
              </a:prstGeom>
              <a:noFill/>
            </p:spPr>
            <p:txBody>
              <a:bodyPr wrap="square" rtlCol="0">
                <a:spAutoFit/>
              </a:bodyPr>
              <a:lstStyle/>
              <a:p>
                <a:r>
                  <a:rPr lang="tr-TR" sz="1470" dirty="0"/>
                  <a:t>G</a:t>
                </a:r>
              </a:p>
              <a:p>
                <a:r>
                  <a:rPr lang="tr-TR" sz="1470" dirty="0"/>
                  <a:t>7</a:t>
                </a:r>
                <a:endParaRPr lang="en-US" sz="1470" dirty="0"/>
              </a:p>
            </p:txBody>
          </p:sp>
          <p:sp>
            <p:nvSpPr>
              <p:cNvPr id="38" name="Metin kutusu 37"/>
              <p:cNvSpPr txBox="1"/>
              <p:nvPr/>
            </p:nvSpPr>
            <p:spPr>
              <a:xfrm>
                <a:off x="5652120" y="2249143"/>
                <a:ext cx="504056" cy="389118"/>
              </a:xfrm>
              <a:prstGeom prst="rect">
                <a:avLst/>
              </a:prstGeom>
              <a:noFill/>
            </p:spPr>
            <p:txBody>
              <a:bodyPr wrap="square" rtlCol="0">
                <a:spAutoFit/>
              </a:bodyPr>
              <a:lstStyle/>
              <a:p>
                <a:r>
                  <a:rPr lang="tr-TR" sz="1470" dirty="0"/>
                  <a:t>H</a:t>
                </a:r>
              </a:p>
              <a:p>
                <a:r>
                  <a:rPr lang="tr-TR" sz="1470" dirty="0"/>
                  <a:t>8</a:t>
                </a:r>
                <a:endParaRPr lang="en-US" sz="1470" dirty="0"/>
              </a:p>
            </p:txBody>
          </p:sp>
          <p:sp>
            <p:nvSpPr>
              <p:cNvPr id="39" name="Metin kutusu 38"/>
              <p:cNvSpPr txBox="1"/>
              <p:nvPr/>
            </p:nvSpPr>
            <p:spPr>
              <a:xfrm rot="19400979">
                <a:off x="2267743" y="2802393"/>
                <a:ext cx="504056" cy="389118"/>
              </a:xfrm>
              <a:prstGeom prst="rect">
                <a:avLst/>
              </a:prstGeom>
              <a:noFill/>
            </p:spPr>
            <p:txBody>
              <a:bodyPr wrap="square" rtlCol="0">
                <a:spAutoFit/>
              </a:bodyPr>
              <a:lstStyle/>
              <a:p>
                <a:r>
                  <a:rPr lang="tr-TR" sz="1470" dirty="0"/>
                  <a:t>E</a:t>
                </a:r>
              </a:p>
              <a:p>
                <a:r>
                  <a:rPr lang="tr-TR" sz="1470" dirty="0"/>
                  <a:t>5</a:t>
                </a:r>
                <a:endParaRPr lang="en-US" sz="1470" dirty="0"/>
              </a:p>
            </p:txBody>
          </p:sp>
        </p:grpSp>
        <p:grpSp>
          <p:nvGrpSpPr>
            <p:cNvPr id="49" name="Grup 48"/>
            <p:cNvGrpSpPr/>
            <p:nvPr/>
          </p:nvGrpSpPr>
          <p:grpSpPr>
            <a:xfrm>
              <a:off x="245652" y="2993891"/>
              <a:ext cx="738029" cy="227535"/>
              <a:chOff x="1926985" y="5445224"/>
              <a:chExt cx="738029" cy="227535"/>
            </a:xfrm>
          </p:grpSpPr>
          <p:sp>
            <p:nvSpPr>
              <p:cNvPr id="50" name="Metin kutusu 49"/>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0</a:t>
                </a:r>
                <a:endParaRPr lang="en-US" sz="1470" dirty="0"/>
              </a:p>
            </p:txBody>
          </p:sp>
          <p:sp>
            <p:nvSpPr>
              <p:cNvPr id="51" name="Metin kutusu 50"/>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0</a:t>
                </a:r>
                <a:endParaRPr lang="en-US" sz="1470" dirty="0"/>
              </a:p>
            </p:txBody>
          </p:sp>
        </p:grpSp>
        <p:grpSp>
          <p:nvGrpSpPr>
            <p:cNvPr id="52" name="Grup 51"/>
            <p:cNvGrpSpPr/>
            <p:nvPr/>
          </p:nvGrpSpPr>
          <p:grpSpPr>
            <a:xfrm>
              <a:off x="1455530" y="1971556"/>
              <a:ext cx="738029" cy="227535"/>
              <a:chOff x="1926985" y="5445224"/>
              <a:chExt cx="738029" cy="227535"/>
            </a:xfrm>
          </p:grpSpPr>
          <p:sp>
            <p:nvSpPr>
              <p:cNvPr id="53" name="Metin kutusu 52"/>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7</a:t>
                </a:r>
                <a:endParaRPr lang="en-US" sz="1470" dirty="0"/>
              </a:p>
            </p:txBody>
          </p:sp>
          <p:sp>
            <p:nvSpPr>
              <p:cNvPr id="54" name="Metin kutusu 53"/>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grpSp>
        <p:grpSp>
          <p:nvGrpSpPr>
            <p:cNvPr id="55" name="Grup 54"/>
            <p:cNvGrpSpPr/>
            <p:nvPr/>
          </p:nvGrpSpPr>
          <p:grpSpPr>
            <a:xfrm>
              <a:off x="2917038" y="1971556"/>
              <a:ext cx="738029" cy="227535"/>
              <a:chOff x="1926985" y="5445224"/>
              <a:chExt cx="738029" cy="227535"/>
            </a:xfrm>
          </p:grpSpPr>
          <p:sp>
            <p:nvSpPr>
              <p:cNvPr id="56" name="Metin kutusu 55"/>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9</a:t>
                </a:r>
                <a:endParaRPr lang="en-US" sz="1470" dirty="0"/>
              </a:p>
            </p:txBody>
          </p:sp>
          <p:sp>
            <p:nvSpPr>
              <p:cNvPr id="57" name="Metin kutusu 56"/>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9</a:t>
                </a:r>
                <a:endParaRPr lang="en-US" sz="1470" dirty="0"/>
              </a:p>
            </p:txBody>
          </p:sp>
        </p:grpSp>
        <p:grpSp>
          <p:nvGrpSpPr>
            <p:cNvPr id="58" name="Grup 57"/>
            <p:cNvGrpSpPr/>
            <p:nvPr/>
          </p:nvGrpSpPr>
          <p:grpSpPr>
            <a:xfrm>
              <a:off x="4599029" y="1971556"/>
              <a:ext cx="738029" cy="227535"/>
              <a:chOff x="1926985" y="5445224"/>
              <a:chExt cx="738029" cy="227535"/>
            </a:xfrm>
          </p:grpSpPr>
          <p:sp>
            <p:nvSpPr>
              <p:cNvPr id="59" name="Metin kutusu 58"/>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16</a:t>
                </a:r>
                <a:endParaRPr lang="en-US" sz="1470" dirty="0"/>
              </a:p>
            </p:txBody>
          </p:sp>
          <p:sp>
            <p:nvSpPr>
              <p:cNvPr id="60" name="Metin kutusu 59"/>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16</a:t>
                </a:r>
                <a:endParaRPr lang="en-US" sz="1470" dirty="0"/>
              </a:p>
            </p:txBody>
          </p:sp>
        </p:grpSp>
        <p:grpSp>
          <p:nvGrpSpPr>
            <p:cNvPr id="61" name="Grup 60"/>
            <p:cNvGrpSpPr/>
            <p:nvPr/>
          </p:nvGrpSpPr>
          <p:grpSpPr>
            <a:xfrm>
              <a:off x="6255213" y="1971556"/>
              <a:ext cx="738029" cy="227535"/>
              <a:chOff x="1926985" y="5445224"/>
              <a:chExt cx="738029" cy="227535"/>
            </a:xfrm>
          </p:grpSpPr>
          <p:sp>
            <p:nvSpPr>
              <p:cNvPr id="62" name="Metin kutusu 61"/>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24</a:t>
                </a:r>
                <a:endParaRPr lang="en-US" sz="1470" dirty="0"/>
              </a:p>
            </p:txBody>
          </p:sp>
          <p:sp>
            <p:nvSpPr>
              <p:cNvPr id="63" name="Metin kutusu 62"/>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24</a:t>
                </a:r>
                <a:endParaRPr lang="en-US" sz="1470" dirty="0"/>
              </a:p>
            </p:txBody>
          </p:sp>
        </p:grpSp>
        <p:grpSp>
          <p:nvGrpSpPr>
            <p:cNvPr id="64" name="Grup 63"/>
            <p:cNvGrpSpPr/>
            <p:nvPr/>
          </p:nvGrpSpPr>
          <p:grpSpPr>
            <a:xfrm>
              <a:off x="1455531" y="2993891"/>
              <a:ext cx="738029" cy="227535"/>
              <a:chOff x="1926985" y="5445224"/>
              <a:chExt cx="738029" cy="227535"/>
            </a:xfrm>
          </p:grpSpPr>
          <p:sp>
            <p:nvSpPr>
              <p:cNvPr id="65" name="Metin kutusu 64"/>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sp>
            <p:nvSpPr>
              <p:cNvPr id="66" name="Metin kutusu 65"/>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grpSp>
        <p:grpSp>
          <p:nvGrpSpPr>
            <p:cNvPr id="67" name="Grup 66"/>
            <p:cNvGrpSpPr/>
            <p:nvPr/>
          </p:nvGrpSpPr>
          <p:grpSpPr>
            <a:xfrm>
              <a:off x="2143719" y="4414319"/>
              <a:ext cx="738029" cy="227535"/>
              <a:chOff x="1926985" y="5445224"/>
              <a:chExt cx="738029" cy="227535"/>
            </a:xfrm>
          </p:grpSpPr>
          <p:sp>
            <p:nvSpPr>
              <p:cNvPr id="68" name="Metin kutusu 67"/>
              <p:cNvSpPr txBox="1"/>
              <p:nvPr/>
            </p:nvSpPr>
            <p:spPr>
              <a:xfrm>
                <a:off x="2296001"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sp>
            <p:nvSpPr>
              <p:cNvPr id="69" name="Metin kutusu 68"/>
              <p:cNvSpPr txBox="1"/>
              <p:nvPr/>
            </p:nvSpPr>
            <p:spPr>
              <a:xfrm>
                <a:off x="1926985" y="5445224"/>
                <a:ext cx="369013" cy="227535"/>
              </a:xfrm>
              <a:prstGeom prst="rect">
                <a:avLst/>
              </a:prstGeom>
              <a:noFill/>
              <a:ln>
                <a:solidFill>
                  <a:schemeClr val="tx2"/>
                </a:solidFill>
              </a:ln>
            </p:spPr>
            <p:txBody>
              <a:bodyPr wrap="square" rtlCol="0">
                <a:spAutoFit/>
              </a:bodyPr>
              <a:lstStyle/>
              <a:p>
                <a:r>
                  <a:rPr lang="tr-TR" sz="1470" dirty="0"/>
                  <a:t>4</a:t>
                </a:r>
                <a:endParaRPr lang="en-US" sz="1470" dirty="0"/>
              </a:p>
            </p:txBody>
          </p:sp>
        </p:grpSp>
      </p:grpSp>
    </p:spTree>
    <p:extLst>
      <p:ext uri="{BB962C8B-B14F-4D97-AF65-F5344CB8AC3E}">
        <p14:creationId xmlns:p14="http://schemas.microsoft.com/office/powerpoint/2010/main" val="26816167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3" name="Grup 82"/>
          <p:cNvGrpSpPr/>
          <p:nvPr/>
        </p:nvGrpSpPr>
        <p:grpSpPr>
          <a:xfrm>
            <a:off x="654562" y="2029956"/>
            <a:ext cx="11855420" cy="3717942"/>
            <a:chOff x="467544" y="1449968"/>
            <a:chExt cx="8468157" cy="2655673"/>
          </a:xfrm>
        </p:grpSpPr>
        <p:grpSp>
          <p:nvGrpSpPr>
            <p:cNvPr id="80" name="Grup 79"/>
            <p:cNvGrpSpPr/>
            <p:nvPr/>
          </p:nvGrpSpPr>
          <p:grpSpPr>
            <a:xfrm>
              <a:off x="467544" y="2348880"/>
              <a:ext cx="8468157" cy="1756761"/>
              <a:chOff x="467544" y="2348880"/>
              <a:chExt cx="8468157" cy="1756761"/>
            </a:xfrm>
          </p:grpSpPr>
          <p:grpSp>
            <p:nvGrpSpPr>
              <p:cNvPr id="74" name="Grup 73"/>
              <p:cNvGrpSpPr/>
              <p:nvPr/>
            </p:nvGrpSpPr>
            <p:grpSpPr>
              <a:xfrm>
                <a:off x="467544" y="2348880"/>
                <a:ext cx="8460940" cy="1656184"/>
                <a:chOff x="467544" y="2348880"/>
                <a:chExt cx="8460940" cy="1656184"/>
              </a:xfrm>
            </p:grpSpPr>
            <p:grpSp>
              <p:nvGrpSpPr>
                <p:cNvPr id="63" name="Grup 62"/>
                <p:cNvGrpSpPr/>
                <p:nvPr/>
              </p:nvGrpSpPr>
              <p:grpSpPr>
                <a:xfrm>
                  <a:off x="467544" y="2348880"/>
                  <a:ext cx="8460940" cy="371500"/>
                  <a:chOff x="467544" y="2348880"/>
                  <a:chExt cx="8460940" cy="371500"/>
                </a:xfrm>
              </p:grpSpPr>
              <p:grpSp>
                <p:nvGrpSpPr>
                  <p:cNvPr id="36" name="Grup 35"/>
                  <p:cNvGrpSpPr/>
                  <p:nvPr/>
                </p:nvGrpSpPr>
                <p:grpSpPr>
                  <a:xfrm>
                    <a:off x="539552" y="2557736"/>
                    <a:ext cx="8208912" cy="162644"/>
                    <a:chOff x="539552" y="2557736"/>
                    <a:chExt cx="8208912" cy="162644"/>
                  </a:xfrm>
                </p:grpSpPr>
                <p:cxnSp>
                  <p:nvCxnSpPr>
                    <p:cNvPr id="5" name="Düz Bağlayıcı 4"/>
                    <p:cNvCxnSpPr/>
                    <p:nvPr/>
                  </p:nvCxnSpPr>
                  <p:spPr>
                    <a:xfrm>
                      <a:off x="539552" y="2636912"/>
                      <a:ext cx="8208912"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541512" y="25649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827584" y="257328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Düz Bağlayıcı 9"/>
                    <p:cNvCxnSpPr/>
                    <p:nvPr/>
                  </p:nvCxnSpPr>
                  <p:spPr>
                    <a:xfrm>
                      <a:off x="1097757" y="25649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Düz Bağlayıcı 10"/>
                    <p:cNvCxnSpPr/>
                    <p:nvPr/>
                  </p:nvCxnSpPr>
                  <p:spPr>
                    <a:xfrm>
                      <a:off x="1403648"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Düz Bağlayıcı 11"/>
                    <p:cNvCxnSpPr/>
                    <p:nvPr/>
                  </p:nvCxnSpPr>
                  <p:spPr>
                    <a:xfrm>
                      <a:off x="1691680"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Düz Bağlayıcı 12"/>
                    <p:cNvCxnSpPr/>
                    <p:nvPr/>
                  </p:nvCxnSpPr>
                  <p:spPr>
                    <a:xfrm>
                      <a:off x="1979712"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Düz Bağlayıcı 13"/>
                    <p:cNvCxnSpPr/>
                    <p:nvPr/>
                  </p:nvCxnSpPr>
                  <p:spPr>
                    <a:xfrm>
                      <a:off x="2267744"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Düz Bağlayıcı 14"/>
                    <p:cNvCxnSpPr/>
                    <p:nvPr/>
                  </p:nvCxnSpPr>
                  <p:spPr>
                    <a:xfrm>
                      <a:off x="2555776"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Düz Bağlayıcı 15"/>
                    <p:cNvCxnSpPr/>
                    <p:nvPr/>
                  </p:nvCxnSpPr>
                  <p:spPr>
                    <a:xfrm>
                      <a:off x="284380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Düz Bağlayıcı 16"/>
                    <p:cNvCxnSpPr/>
                    <p:nvPr/>
                  </p:nvCxnSpPr>
                  <p:spPr>
                    <a:xfrm>
                      <a:off x="3203848" y="25763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Düz Bağlayıcı 17"/>
                    <p:cNvCxnSpPr/>
                    <p:nvPr/>
                  </p:nvCxnSpPr>
                  <p:spPr>
                    <a:xfrm>
                      <a:off x="356388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Düz Bağlayıcı 18"/>
                    <p:cNvCxnSpPr/>
                    <p:nvPr/>
                  </p:nvCxnSpPr>
                  <p:spPr>
                    <a:xfrm>
                      <a:off x="3923928" y="255959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Düz Bağlayıcı 19"/>
                    <p:cNvCxnSpPr/>
                    <p:nvPr/>
                  </p:nvCxnSpPr>
                  <p:spPr>
                    <a:xfrm>
                      <a:off x="4319972" y="2558877"/>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Düz Bağlayıcı 20"/>
                    <p:cNvCxnSpPr/>
                    <p:nvPr/>
                  </p:nvCxnSpPr>
                  <p:spPr>
                    <a:xfrm>
                      <a:off x="464400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Düz Bağlayıcı 21"/>
                    <p:cNvCxnSpPr/>
                    <p:nvPr/>
                  </p:nvCxnSpPr>
                  <p:spPr>
                    <a:xfrm>
                      <a:off x="500404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Düz Bağlayıcı 22"/>
                    <p:cNvCxnSpPr/>
                    <p:nvPr/>
                  </p:nvCxnSpPr>
                  <p:spPr>
                    <a:xfrm>
                      <a:off x="5364088" y="2558877"/>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Düz Bağlayıcı 23"/>
                    <p:cNvCxnSpPr/>
                    <p:nvPr/>
                  </p:nvCxnSpPr>
                  <p:spPr>
                    <a:xfrm>
                      <a:off x="5724128" y="2573288"/>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Düz Bağlayıcı 24"/>
                    <p:cNvCxnSpPr/>
                    <p:nvPr/>
                  </p:nvCxnSpPr>
                  <p:spPr>
                    <a:xfrm>
                      <a:off x="6084168" y="25763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Düz Bağlayıcı 25"/>
                    <p:cNvCxnSpPr/>
                    <p:nvPr/>
                  </p:nvCxnSpPr>
                  <p:spPr>
                    <a:xfrm>
                      <a:off x="6444208" y="2567980"/>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Düz Bağlayıcı 26"/>
                    <p:cNvCxnSpPr/>
                    <p:nvPr/>
                  </p:nvCxnSpPr>
                  <p:spPr>
                    <a:xfrm>
                      <a:off x="6804248" y="257636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Düz Bağlayıcı 27"/>
                    <p:cNvCxnSpPr/>
                    <p:nvPr/>
                  </p:nvCxnSpPr>
                  <p:spPr>
                    <a:xfrm>
                      <a:off x="7164288" y="25577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Düz Bağlayıcı 28"/>
                    <p:cNvCxnSpPr/>
                    <p:nvPr/>
                  </p:nvCxnSpPr>
                  <p:spPr>
                    <a:xfrm>
                      <a:off x="7524328" y="2575645"/>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Düz Bağlayıcı 30"/>
                    <p:cNvCxnSpPr/>
                    <p:nvPr/>
                  </p:nvCxnSpPr>
                  <p:spPr>
                    <a:xfrm>
                      <a:off x="7884368" y="2564904"/>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Düz Bağlayıcı 32"/>
                    <p:cNvCxnSpPr/>
                    <p:nvPr/>
                  </p:nvCxnSpPr>
                  <p:spPr>
                    <a:xfrm>
                      <a:off x="8316416" y="2557736"/>
                      <a:ext cx="0" cy="144016"/>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Düz Bağlayıcı 34"/>
                    <p:cNvCxnSpPr/>
                    <p:nvPr/>
                  </p:nvCxnSpPr>
                  <p:spPr>
                    <a:xfrm>
                      <a:off x="8748464" y="2567980"/>
                      <a:ext cx="0" cy="144016"/>
                    </a:xfrm>
                    <a:prstGeom prst="line">
                      <a:avLst/>
                    </a:prstGeom>
                  </p:spPr>
                  <p:style>
                    <a:lnRef idx="1">
                      <a:schemeClr val="accent1"/>
                    </a:lnRef>
                    <a:fillRef idx="0">
                      <a:schemeClr val="accent1"/>
                    </a:fillRef>
                    <a:effectRef idx="0">
                      <a:schemeClr val="accent1"/>
                    </a:effectRef>
                    <a:fontRef idx="minor">
                      <a:schemeClr val="tx1"/>
                    </a:fontRef>
                  </p:style>
                </p:cxnSp>
              </p:grpSp>
              <p:sp>
                <p:nvSpPr>
                  <p:cNvPr id="37" name="Metin kutusu 36"/>
                  <p:cNvSpPr txBox="1"/>
                  <p:nvPr/>
                </p:nvSpPr>
                <p:spPr>
                  <a:xfrm>
                    <a:off x="467544" y="2348880"/>
                    <a:ext cx="288032" cy="227535"/>
                  </a:xfrm>
                  <a:prstGeom prst="rect">
                    <a:avLst/>
                  </a:prstGeom>
                  <a:noFill/>
                </p:spPr>
                <p:txBody>
                  <a:bodyPr wrap="square" rtlCol="0">
                    <a:spAutoFit/>
                  </a:bodyPr>
                  <a:lstStyle/>
                  <a:p>
                    <a:r>
                      <a:rPr lang="tr-TR" sz="1470" dirty="0"/>
                      <a:t>0</a:t>
                    </a:r>
                    <a:endParaRPr lang="en-US" sz="1470" dirty="0"/>
                  </a:p>
                </p:txBody>
              </p:sp>
              <p:sp>
                <p:nvSpPr>
                  <p:cNvPr id="39" name="Metin kutusu 38"/>
                  <p:cNvSpPr txBox="1"/>
                  <p:nvPr/>
                </p:nvSpPr>
                <p:spPr>
                  <a:xfrm>
                    <a:off x="687810" y="2348880"/>
                    <a:ext cx="288032" cy="227535"/>
                  </a:xfrm>
                  <a:prstGeom prst="rect">
                    <a:avLst/>
                  </a:prstGeom>
                  <a:noFill/>
                </p:spPr>
                <p:txBody>
                  <a:bodyPr wrap="square" rtlCol="0">
                    <a:spAutoFit/>
                  </a:bodyPr>
                  <a:lstStyle/>
                  <a:p>
                    <a:r>
                      <a:rPr lang="tr-TR" sz="1470" dirty="0"/>
                      <a:t>1</a:t>
                    </a:r>
                    <a:endParaRPr lang="en-US" sz="1470" dirty="0"/>
                  </a:p>
                </p:txBody>
              </p:sp>
              <p:sp>
                <p:nvSpPr>
                  <p:cNvPr id="40" name="Metin kutusu 39"/>
                  <p:cNvSpPr txBox="1"/>
                  <p:nvPr/>
                </p:nvSpPr>
                <p:spPr>
                  <a:xfrm>
                    <a:off x="975842" y="2348880"/>
                    <a:ext cx="288032" cy="227535"/>
                  </a:xfrm>
                  <a:prstGeom prst="rect">
                    <a:avLst/>
                  </a:prstGeom>
                  <a:noFill/>
                </p:spPr>
                <p:txBody>
                  <a:bodyPr wrap="square" rtlCol="0">
                    <a:spAutoFit/>
                  </a:bodyPr>
                  <a:lstStyle/>
                  <a:p>
                    <a:r>
                      <a:rPr lang="tr-TR" sz="1470" dirty="0"/>
                      <a:t>2</a:t>
                    </a:r>
                    <a:endParaRPr lang="en-US" sz="1470" dirty="0"/>
                  </a:p>
                </p:txBody>
              </p:sp>
              <p:sp>
                <p:nvSpPr>
                  <p:cNvPr id="41" name="Metin kutusu 40"/>
                  <p:cNvSpPr txBox="1"/>
                  <p:nvPr/>
                </p:nvSpPr>
                <p:spPr>
                  <a:xfrm>
                    <a:off x="1272258" y="2348880"/>
                    <a:ext cx="288032" cy="227535"/>
                  </a:xfrm>
                  <a:prstGeom prst="rect">
                    <a:avLst/>
                  </a:prstGeom>
                  <a:noFill/>
                </p:spPr>
                <p:txBody>
                  <a:bodyPr wrap="square" rtlCol="0">
                    <a:spAutoFit/>
                  </a:bodyPr>
                  <a:lstStyle/>
                  <a:p>
                    <a:r>
                      <a:rPr lang="tr-TR" sz="1470" dirty="0"/>
                      <a:t>3</a:t>
                    </a:r>
                    <a:endParaRPr lang="en-US" sz="1470" dirty="0"/>
                  </a:p>
                </p:txBody>
              </p:sp>
              <p:sp>
                <p:nvSpPr>
                  <p:cNvPr id="42" name="Metin kutusu 41"/>
                  <p:cNvSpPr txBox="1"/>
                  <p:nvPr/>
                </p:nvSpPr>
                <p:spPr>
                  <a:xfrm>
                    <a:off x="1568674" y="2348880"/>
                    <a:ext cx="288032" cy="227535"/>
                  </a:xfrm>
                  <a:prstGeom prst="rect">
                    <a:avLst/>
                  </a:prstGeom>
                  <a:noFill/>
                </p:spPr>
                <p:txBody>
                  <a:bodyPr wrap="square" rtlCol="0">
                    <a:spAutoFit/>
                  </a:bodyPr>
                  <a:lstStyle/>
                  <a:p>
                    <a:r>
                      <a:rPr lang="tr-TR" sz="1470" dirty="0"/>
                      <a:t>4</a:t>
                    </a:r>
                    <a:endParaRPr lang="en-US" sz="1470" dirty="0"/>
                  </a:p>
                </p:txBody>
              </p:sp>
              <p:sp>
                <p:nvSpPr>
                  <p:cNvPr id="43" name="Metin kutusu 42"/>
                  <p:cNvSpPr txBox="1"/>
                  <p:nvPr/>
                </p:nvSpPr>
                <p:spPr>
                  <a:xfrm>
                    <a:off x="1865090" y="2348880"/>
                    <a:ext cx="288032" cy="227535"/>
                  </a:xfrm>
                  <a:prstGeom prst="rect">
                    <a:avLst/>
                  </a:prstGeom>
                  <a:noFill/>
                </p:spPr>
                <p:txBody>
                  <a:bodyPr wrap="square" rtlCol="0">
                    <a:spAutoFit/>
                  </a:bodyPr>
                  <a:lstStyle/>
                  <a:p>
                    <a:r>
                      <a:rPr lang="tr-TR" sz="1470" dirty="0"/>
                      <a:t>5</a:t>
                    </a:r>
                    <a:endParaRPr lang="en-US" sz="1470" dirty="0"/>
                  </a:p>
                </p:txBody>
              </p:sp>
              <p:sp>
                <p:nvSpPr>
                  <p:cNvPr id="44" name="Metin kutusu 43"/>
                  <p:cNvSpPr txBox="1"/>
                  <p:nvPr/>
                </p:nvSpPr>
                <p:spPr>
                  <a:xfrm>
                    <a:off x="2161506" y="2348880"/>
                    <a:ext cx="288032" cy="227535"/>
                  </a:xfrm>
                  <a:prstGeom prst="rect">
                    <a:avLst/>
                  </a:prstGeom>
                  <a:noFill/>
                </p:spPr>
                <p:txBody>
                  <a:bodyPr wrap="square" rtlCol="0">
                    <a:spAutoFit/>
                  </a:bodyPr>
                  <a:lstStyle/>
                  <a:p>
                    <a:r>
                      <a:rPr lang="tr-TR" sz="1470" dirty="0"/>
                      <a:t>6</a:t>
                    </a:r>
                    <a:endParaRPr lang="en-US" sz="1470" dirty="0"/>
                  </a:p>
                </p:txBody>
              </p:sp>
              <p:sp>
                <p:nvSpPr>
                  <p:cNvPr id="45" name="Metin kutusu 44"/>
                  <p:cNvSpPr txBox="1"/>
                  <p:nvPr/>
                </p:nvSpPr>
                <p:spPr>
                  <a:xfrm>
                    <a:off x="2411760" y="2348880"/>
                    <a:ext cx="288032" cy="227535"/>
                  </a:xfrm>
                  <a:prstGeom prst="rect">
                    <a:avLst/>
                  </a:prstGeom>
                  <a:noFill/>
                </p:spPr>
                <p:txBody>
                  <a:bodyPr wrap="square" rtlCol="0">
                    <a:spAutoFit/>
                  </a:bodyPr>
                  <a:lstStyle/>
                  <a:p>
                    <a:r>
                      <a:rPr lang="tr-TR" sz="1470" dirty="0"/>
                      <a:t>7</a:t>
                    </a:r>
                    <a:endParaRPr lang="en-US" sz="1470" dirty="0"/>
                  </a:p>
                </p:txBody>
              </p:sp>
              <p:sp>
                <p:nvSpPr>
                  <p:cNvPr id="46" name="Metin kutusu 45"/>
                  <p:cNvSpPr txBox="1"/>
                  <p:nvPr/>
                </p:nvSpPr>
                <p:spPr>
                  <a:xfrm>
                    <a:off x="2699792" y="2348880"/>
                    <a:ext cx="288032" cy="227535"/>
                  </a:xfrm>
                  <a:prstGeom prst="rect">
                    <a:avLst/>
                  </a:prstGeom>
                  <a:noFill/>
                </p:spPr>
                <p:txBody>
                  <a:bodyPr wrap="square" rtlCol="0">
                    <a:spAutoFit/>
                  </a:bodyPr>
                  <a:lstStyle/>
                  <a:p>
                    <a:r>
                      <a:rPr lang="tr-TR" sz="1470" dirty="0"/>
                      <a:t>8</a:t>
                    </a:r>
                    <a:endParaRPr lang="en-US" sz="1470" dirty="0"/>
                  </a:p>
                </p:txBody>
              </p:sp>
              <p:sp>
                <p:nvSpPr>
                  <p:cNvPr id="47" name="Metin kutusu 46"/>
                  <p:cNvSpPr txBox="1"/>
                  <p:nvPr/>
                </p:nvSpPr>
                <p:spPr>
                  <a:xfrm>
                    <a:off x="3059832" y="2348880"/>
                    <a:ext cx="288032" cy="227535"/>
                  </a:xfrm>
                  <a:prstGeom prst="rect">
                    <a:avLst/>
                  </a:prstGeom>
                  <a:noFill/>
                </p:spPr>
                <p:txBody>
                  <a:bodyPr wrap="square" rtlCol="0">
                    <a:spAutoFit/>
                  </a:bodyPr>
                  <a:lstStyle/>
                  <a:p>
                    <a:r>
                      <a:rPr lang="tr-TR" sz="1470" dirty="0"/>
                      <a:t>9</a:t>
                    </a:r>
                    <a:endParaRPr lang="en-US" sz="1470" dirty="0"/>
                  </a:p>
                </p:txBody>
              </p:sp>
              <p:sp>
                <p:nvSpPr>
                  <p:cNvPr id="48" name="Metin kutusu 47"/>
                  <p:cNvSpPr txBox="1"/>
                  <p:nvPr/>
                </p:nvSpPr>
                <p:spPr>
                  <a:xfrm>
                    <a:off x="3419872" y="2348880"/>
                    <a:ext cx="360040" cy="227535"/>
                  </a:xfrm>
                  <a:prstGeom prst="rect">
                    <a:avLst/>
                  </a:prstGeom>
                  <a:noFill/>
                </p:spPr>
                <p:txBody>
                  <a:bodyPr wrap="square" rtlCol="0">
                    <a:spAutoFit/>
                  </a:bodyPr>
                  <a:lstStyle/>
                  <a:p>
                    <a:r>
                      <a:rPr lang="tr-TR" sz="1470" dirty="0"/>
                      <a:t>10</a:t>
                    </a:r>
                    <a:endParaRPr lang="en-US" sz="1470" dirty="0"/>
                  </a:p>
                </p:txBody>
              </p:sp>
              <p:sp>
                <p:nvSpPr>
                  <p:cNvPr id="49" name="Metin kutusu 48"/>
                  <p:cNvSpPr txBox="1"/>
                  <p:nvPr/>
                </p:nvSpPr>
                <p:spPr>
                  <a:xfrm>
                    <a:off x="3759349" y="2348880"/>
                    <a:ext cx="360040" cy="227535"/>
                  </a:xfrm>
                  <a:prstGeom prst="rect">
                    <a:avLst/>
                  </a:prstGeom>
                  <a:noFill/>
                </p:spPr>
                <p:txBody>
                  <a:bodyPr wrap="square" rtlCol="0">
                    <a:spAutoFit/>
                  </a:bodyPr>
                  <a:lstStyle/>
                  <a:p>
                    <a:r>
                      <a:rPr lang="tr-TR" sz="1470" dirty="0"/>
                      <a:t>11</a:t>
                    </a:r>
                    <a:endParaRPr lang="en-US" sz="1470" dirty="0"/>
                  </a:p>
                </p:txBody>
              </p:sp>
              <p:sp>
                <p:nvSpPr>
                  <p:cNvPr id="50" name="Metin kutusu 49"/>
                  <p:cNvSpPr txBox="1"/>
                  <p:nvPr/>
                </p:nvSpPr>
                <p:spPr>
                  <a:xfrm>
                    <a:off x="4139952" y="2348880"/>
                    <a:ext cx="360040" cy="227535"/>
                  </a:xfrm>
                  <a:prstGeom prst="rect">
                    <a:avLst/>
                  </a:prstGeom>
                  <a:noFill/>
                </p:spPr>
                <p:txBody>
                  <a:bodyPr wrap="square" rtlCol="0">
                    <a:spAutoFit/>
                  </a:bodyPr>
                  <a:lstStyle/>
                  <a:p>
                    <a:r>
                      <a:rPr lang="tr-TR" sz="1470" dirty="0"/>
                      <a:t>12</a:t>
                    </a:r>
                    <a:endParaRPr lang="en-US" sz="1470" dirty="0"/>
                  </a:p>
                </p:txBody>
              </p:sp>
              <p:sp>
                <p:nvSpPr>
                  <p:cNvPr id="51" name="Metin kutusu 50"/>
                  <p:cNvSpPr txBox="1"/>
                  <p:nvPr/>
                </p:nvSpPr>
                <p:spPr>
                  <a:xfrm>
                    <a:off x="4472372" y="2348880"/>
                    <a:ext cx="360040" cy="227535"/>
                  </a:xfrm>
                  <a:prstGeom prst="rect">
                    <a:avLst/>
                  </a:prstGeom>
                  <a:noFill/>
                </p:spPr>
                <p:txBody>
                  <a:bodyPr wrap="square" rtlCol="0">
                    <a:spAutoFit/>
                  </a:bodyPr>
                  <a:lstStyle/>
                  <a:p>
                    <a:r>
                      <a:rPr lang="tr-TR" sz="1470" dirty="0"/>
                      <a:t>13</a:t>
                    </a:r>
                    <a:endParaRPr lang="en-US" sz="1470" dirty="0"/>
                  </a:p>
                </p:txBody>
              </p:sp>
              <p:sp>
                <p:nvSpPr>
                  <p:cNvPr id="52" name="Metin kutusu 51"/>
                  <p:cNvSpPr txBox="1"/>
                  <p:nvPr/>
                </p:nvSpPr>
                <p:spPr>
                  <a:xfrm>
                    <a:off x="4832412" y="2348880"/>
                    <a:ext cx="360040" cy="227535"/>
                  </a:xfrm>
                  <a:prstGeom prst="rect">
                    <a:avLst/>
                  </a:prstGeom>
                  <a:noFill/>
                </p:spPr>
                <p:txBody>
                  <a:bodyPr wrap="square" rtlCol="0">
                    <a:spAutoFit/>
                  </a:bodyPr>
                  <a:lstStyle/>
                  <a:p>
                    <a:r>
                      <a:rPr lang="tr-TR" sz="1470" dirty="0"/>
                      <a:t>14</a:t>
                    </a:r>
                    <a:endParaRPr lang="en-US" sz="1470" dirty="0"/>
                  </a:p>
                </p:txBody>
              </p:sp>
              <p:sp>
                <p:nvSpPr>
                  <p:cNvPr id="53" name="Metin kutusu 52"/>
                  <p:cNvSpPr txBox="1"/>
                  <p:nvPr/>
                </p:nvSpPr>
                <p:spPr>
                  <a:xfrm>
                    <a:off x="5192452" y="2348880"/>
                    <a:ext cx="360040" cy="227535"/>
                  </a:xfrm>
                  <a:prstGeom prst="rect">
                    <a:avLst/>
                  </a:prstGeom>
                  <a:noFill/>
                </p:spPr>
                <p:txBody>
                  <a:bodyPr wrap="square" rtlCol="0">
                    <a:spAutoFit/>
                  </a:bodyPr>
                  <a:lstStyle/>
                  <a:p>
                    <a:r>
                      <a:rPr lang="tr-TR" sz="1470" dirty="0"/>
                      <a:t>15</a:t>
                    </a:r>
                    <a:endParaRPr lang="en-US" sz="1470" dirty="0"/>
                  </a:p>
                </p:txBody>
              </p:sp>
              <p:sp>
                <p:nvSpPr>
                  <p:cNvPr id="54" name="Metin kutusu 53"/>
                  <p:cNvSpPr txBox="1"/>
                  <p:nvPr/>
                </p:nvSpPr>
                <p:spPr>
                  <a:xfrm>
                    <a:off x="5552492" y="2348880"/>
                    <a:ext cx="360040" cy="227535"/>
                  </a:xfrm>
                  <a:prstGeom prst="rect">
                    <a:avLst/>
                  </a:prstGeom>
                  <a:noFill/>
                </p:spPr>
                <p:txBody>
                  <a:bodyPr wrap="square" rtlCol="0">
                    <a:spAutoFit/>
                  </a:bodyPr>
                  <a:lstStyle/>
                  <a:p>
                    <a:r>
                      <a:rPr lang="tr-TR" sz="1470" dirty="0"/>
                      <a:t>16</a:t>
                    </a:r>
                    <a:endParaRPr lang="en-US" sz="1470" dirty="0"/>
                  </a:p>
                </p:txBody>
              </p:sp>
              <p:sp>
                <p:nvSpPr>
                  <p:cNvPr id="55" name="Metin kutusu 54"/>
                  <p:cNvSpPr txBox="1"/>
                  <p:nvPr/>
                </p:nvSpPr>
                <p:spPr>
                  <a:xfrm>
                    <a:off x="5912532" y="2348880"/>
                    <a:ext cx="360040" cy="227535"/>
                  </a:xfrm>
                  <a:prstGeom prst="rect">
                    <a:avLst/>
                  </a:prstGeom>
                  <a:noFill/>
                </p:spPr>
                <p:txBody>
                  <a:bodyPr wrap="square" rtlCol="0">
                    <a:spAutoFit/>
                  </a:bodyPr>
                  <a:lstStyle/>
                  <a:p>
                    <a:r>
                      <a:rPr lang="tr-TR" sz="1470" dirty="0"/>
                      <a:t>17</a:t>
                    </a:r>
                    <a:endParaRPr lang="en-US" sz="1470" dirty="0"/>
                  </a:p>
                </p:txBody>
              </p:sp>
              <p:sp>
                <p:nvSpPr>
                  <p:cNvPr id="56" name="Metin kutusu 55"/>
                  <p:cNvSpPr txBox="1"/>
                  <p:nvPr/>
                </p:nvSpPr>
                <p:spPr>
                  <a:xfrm>
                    <a:off x="6272572" y="2348880"/>
                    <a:ext cx="360040" cy="227535"/>
                  </a:xfrm>
                  <a:prstGeom prst="rect">
                    <a:avLst/>
                  </a:prstGeom>
                  <a:noFill/>
                </p:spPr>
                <p:txBody>
                  <a:bodyPr wrap="square" rtlCol="0">
                    <a:spAutoFit/>
                  </a:bodyPr>
                  <a:lstStyle/>
                  <a:p>
                    <a:r>
                      <a:rPr lang="tr-TR" sz="1470" dirty="0"/>
                      <a:t>18</a:t>
                    </a:r>
                    <a:endParaRPr lang="en-US" sz="1470" dirty="0"/>
                  </a:p>
                </p:txBody>
              </p:sp>
              <p:sp>
                <p:nvSpPr>
                  <p:cNvPr id="57" name="Metin kutusu 56"/>
                  <p:cNvSpPr txBox="1"/>
                  <p:nvPr/>
                </p:nvSpPr>
                <p:spPr>
                  <a:xfrm>
                    <a:off x="6624228" y="2348880"/>
                    <a:ext cx="360040" cy="227535"/>
                  </a:xfrm>
                  <a:prstGeom prst="rect">
                    <a:avLst/>
                  </a:prstGeom>
                  <a:noFill/>
                </p:spPr>
                <p:txBody>
                  <a:bodyPr wrap="square" rtlCol="0">
                    <a:spAutoFit/>
                  </a:bodyPr>
                  <a:lstStyle/>
                  <a:p>
                    <a:r>
                      <a:rPr lang="tr-TR" sz="1470" dirty="0"/>
                      <a:t>19</a:t>
                    </a:r>
                    <a:endParaRPr lang="en-US" sz="1470" dirty="0"/>
                  </a:p>
                </p:txBody>
              </p:sp>
              <p:sp>
                <p:nvSpPr>
                  <p:cNvPr id="58" name="Metin kutusu 57"/>
                  <p:cNvSpPr txBox="1"/>
                  <p:nvPr/>
                </p:nvSpPr>
                <p:spPr>
                  <a:xfrm>
                    <a:off x="6984268" y="2348880"/>
                    <a:ext cx="360040" cy="227535"/>
                  </a:xfrm>
                  <a:prstGeom prst="rect">
                    <a:avLst/>
                  </a:prstGeom>
                  <a:noFill/>
                </p:spPr>
                <p:txBody>
                  <a:bodyPr wrap="square" rtlCol="0">
                    <a:spAutoFit/>
                  </a:bodyPr>
                  <a:lstStyle/>
                  <a:p>
                    <a:r>
                      <a:rPr lang="tr-TR" sz="1470" dirty="0"/>
                      <a:t>20</a:t>
                    </a:r>
                    <a:endParaRPr lang="en-US" sz="1470" dirty="0"/>
                  </a:p>
                </p:txBody>
              </p:sp>
              <p:sp>
                <p:nvSpPr>
                  <p:cNvPr id="59" name="Metin kutusu 58"/>
                  <p:cNvSpPr txBox="1"/>
                  <p:nvPr/>
                </p:nvSpPr>
                <p:spPr>
                  <a:xfrm>
                    <a:off x="7344308" y="2348880"/>
                    <a:ext cx="360040" cy="227535"/>
                  </a:xfrm>
                  <a:prstGeom prst="rect">
                    <a:avLst/>
                  </a:prstGeom>
                  <a:noFill/>
                </p:spPr>
                <p:txBody>
                  <a:bodyPr wrap="square" rtlCol="0">
                    <a:spAutoFit/>
                  </a:bodyPr>
                  <a:lstStyle/>
                  <a:p>
                    <a:r>
                      <a:rPr lang="tr-TR" sz="1470" dirty="0"/>
                      <a:t>21</a:t>
                    </a:r>
                    <a:endParaRPr lang="en-US" sz="1470" dirty="0"/>
                  </a:p>
                </p:txBody>
              </p:sp>
              <p:sp>
                <p:nvSpPr>
                  <p:cNvPr id="60" name="Metin kutusu 59"/>
                  <p:cNvSpPr txBox="1"/>
                  <p:nvPr/>
                </p:nvSpPr>
                <p:spPr>
                  <a:xfrm>
                    <a:off x="7704348" y="2348880"/>
                    <a:ext cx="360040" cy="227535"/>
                  </a:xfrm>
                  <a:prstGeom prst="rect">
                    <a:avLst/>
                  </a:prstGeom>
                  <a:noFill/>
                </p:spPr>
                <p:txBody>
                  <a:bodyPr wrap="square" rtlCol="0">
                    <a:spAutoFit/>
                  </a:bodyPr>
                  <a:lstStyle/>
                  <a:p>
                    <a:r>
                      <a:rPr lang="tr-TR" sz="1470" dirty="0"/>
                      <a:t>22</a:t>
                    </a:r>
                    <a:endParaRPr lang="en-US" sz="1470" dirty="0"/>
                  </a:p>
                </p:txBody>
              </p:sp>
              <p:sp>
                <p:nvSpPr>
                  <p:cNvPr id="61" name="Metin kutusu 60"/>
                  <p:cNvSpPr txBox="1"/>
                  <p:nvPr/>
                </p:nvSpPr>
                <p:spPr>
                  <a:xfrm>
                    <a:off x="8136396" y="2348880"/>
                    <a:ext cx="360040" cy="227535"/>
                  </a:xfrm>
                  <a:prstGeom prst="rect">
                    <a:avLst/>
                  </a:prstGeom>
                  <a:noFill/>
                </p:spPr>
                <p:txBody>
                  <a:bodyPr wrap="square" rtlCol="0">
                    <a:spAutoFit/>
                  </a:bodyPr>
                  <a:lstStyle/>
                  <a:p>
                    <a:r>
                      <a:rPr lang="tr-TR" sz="1470" dirty="0"/>
                      <a:t>23</a:t>
                    </a:r>
                    <a:endParaRPr lang="en-US" sz="1470" dirty="0"/>
                  </a:p>
                </p:txBody>
              </p:sp>
              <p:sp>
                <p:nvSpPr>
                  <p:cNvPr id="62" name="Metin kutusu 61"/>
                  <p:cNvSpPr txBox="1"/>
                  <p:nvPr/>
                </p:nvSpPr>
                <p:spPr>
                  <a:xfrm>
                    <a:off x="8568444" y="2348880"/>
                    <a:ext cx="360040" cy="227535"/>
                  </a:xfrm>
                  <a:prstGeom prst="rect">
                    <a:avLst/>
                  </a:prstGeom>
                  <a:noFill/>
                </p:spPr>
                <p:txBody>
                  <a:bodyPr wrap="square" rtlCol="0">
                    <a:spAutoFit/>
                  </a:bodyPr>
                  <a:lstStyle/>
                  <a:p>
                    <a:r>
                      <a:rPr lang="tr-TR" sz="1470" dirty="0"/>
                      <a:t>24</a:t>
                    </a:r>
                    <a:endParaRPr lang="en-US" sz="1470" dirty="0"/>
                  </a:p>
                </p:txBody>
              </p:sp>
            </p:grpSp>
            <p:cxnSp>
              <p:nvCxnSpPr>
                <p:cNvPr id="65" name="Düz Ok Bağlayıcısı 64"/>
                <p:cNvCxnSpPr/>
                <p:nvPr/>
              </p:nvCxnSpPr>
              <p:spPr>
                <a:xfrm>
                  <a:off x="1691680" y="2647653"/>
                  <a:ext cx="0" cy="13574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Düz Ok Bağlayıcısı 66"/>
                <p:cNvCxnSpPr/>
                <p:nvPr/>
              </p:nvCxnSpPr>
              <p:spPr>
                <a:xfrm>
                  <a:off x="2267744" y="2647653"/>
                  <a:ext cx="0" cy="6787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Düz Ok Bağlayıcısı 68"/>
                <p:cNvCxnSpPr/>
                <p:nvPr/>
              </p:nvCxnSpPr>
              <p:spPr>
                <a:xfrm>
                  <a:off x="3203848" y="2647653"/>
                  <a:ext cx="0" cy="11413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1" name="Düz Ok Bağlayıcısı 70"/>
                <p:cNvCxnSpPr/>
                <p:nvPr/>
              </p:nvCxnSpPr>
              <p:spPr>
                <a:xfrm>
                  <a:off x="5724128" y="2602796"/>
                  <a:ext cx="0" cy="6155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Düz Ok Bağlayıcısı 71"/>
                <p:cNvCxnSpPr/>
                <p:nvPr/>
              </p:nvCxnSpPr>
              <p:spPr>
                <a:xfrm>
                  <a:off x="8748067" y="2665626"/>
                  <a:ext cx="0" cy="8353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75" name="Metin kutusu 74"/>
              <p:cNvSpPr txBox="1"/>
              <p:nvPr/>
            </p:nvSpPr>
            <p:spPr>
              <a:xfrm>
                <a:off x="1733674" y="3878106"/>
                <a:ext cx="678085" cy="227535"/>
              </a:xfrm>
              <a:prstGeom prst="rect">
                <a:avLst/>
              </a:prstGeom>
              <a:noFill/>
            </p:spPr>
            <p:txBody>
              <a:bodyPr wrap="square" rtlCol="0">
                <a:spAutoFit/>
              </a:bodyPr>
              <a:lstStyle/>
              <a:p>
                <a:r>
                  <a:rPr lang="tr-TR" sz="1470" dirty="0"/>
                  <a:t>7500</a:t>
                </a:r>
                <a:endParaRPr lang="en-US" sz="1470" dirty="0"/>
              </a:p>
            </p:txBody>
          </p:sp>
          <p:sp>
            <p:nvSpPr>
              <p:cNvPr id="76" name="Metin kutusu 75"/>
              <p:cNvSpPr txBox="1"/>
              <p:nvPr/>
            </p:nvSpPr>
            <p:spPr>
              <a:xfrm>
                <a:off x="2085317" y="3374050"/>
                <a:ext cx="678085" cy="227535"/>
              </a:xfrm>
              <a:prstGeom prst="rect">
                <a:avLst/>
              </a:prstGeom>
              <a:noFill/>
            </p:spPr>
            <p:txBody>
              <a:bodyPr wrap="square" rtlCol="0">
                <a:spAutoFit/>
              </a:bodyPr>
              <a:lstStyle/>
              <a:p>
                <a:r>
                  <a:rPr lang="tr-TR" sz="1470" dirty="0"/>
                  <a:t>750</a:t>
                </a:r>
                <a:endParaRPr lang="en-US" sz="1470" dirty="0"/>
              </a:p>
            </p:txBody>
          </p:sp>
          <p:sp>
            <p:nvSpPr>
              <p:cNvPr id="77" name="Metin kutusu 76"/>
              <p:cNvSpPr txBox="1"/>
              <p:nvPr/>
            </p:nvSpPr>
            <p:spPr>
              <a:xfrm>
                <a:off x="2987824" y="3878106"/>
                <a:ext cx="678085" cy="227535"/>
              </a:xfrm>
              <a:prstGeom prst="rect">
                <a:avLst/>
              </a:prstGeom>
              <a:noFill/>
            </p:spPr>
            <p:txBody>
              <a:bodyPr wrap="square" rtlCol="0">
                <a:spAutoFit/>
              </a:bodyPr>
              <a:lstStyle/>
              <a:p>
                <a:r>
                  <a:rPr lang="tr-TR" sz="1470" dirty="0"/>
                  <a:t>7000</a:t>
                </a:r>
                <a:endParaRPr lang="en-US" sz="1470" dirty="0"/>
              </a:p>
            </p:txBody>
          </p:sp>
          <p:sp>
            <p:nvSpPr>
              <p:cNvPr id="78" name="Metin kutusu 77"/>
              <p:cNvSpPr txBox="1"/>
              <p:nvPr/>
            </p:nvSpPr>
            <p:spPr>
              <a:xfrm>
                <a:off x="5552492" y="3247092"/>
                <a:ext cx="531675" cy="227535"/>
              </a:xfrm>
              <a:prstGeom prst="rect">
                <a:avLst/>
              </a:prstGeom>
              <a:noFill/>
            </p:spPr>
            <p:txBody>
              <a:bodyPr wrap="square" rtlCol="0">
                <a:spAutoFit/>
              </a:bodyPr>
              <a:lstStyle/>
              <a:p>
                <a:r>
                  <a:rPr lang="tr-TR" sz="1470" dirty="0"/>
                  <a:t>450</a:t>
                </a:r>
                <a:endParaRPr lang="en-US" sz="1470" dirty="0"/>
              </a:p>
            </p:txBody>
          </p:sp>
          <p:sp>
            <p:nvSpPr>
              <p:cNvPr id="79" name="Metin kutusu 78"/>
              <p:cNvSpPr txBox="1"/>
              <p:nvPr/>
            </p:nvSpPr>
            <p:spPr>
              <a:xfrm>
                <a:off x="8404026" y="3535124"/>
                <a:ext cx="531675" cy="227535"/>
              </a:xfrm>
              <a:prstGeom prst="rect">
                <a:avLst/>
              </a:prstGeom>
              <a:noFill/>
            </p:spPr>
            <p:txBody>
              <a:bodyPr wrap="square" rtlCol="0">
                <a:spAutoFit/>
              </a:bodyPr>
              <a:lstStyle/>
              <a:p>
                <a:r>
                  <a:rPr lang="tr-TR" sz="1470" dirty="0"/>
                  <a:t>1000</a:t>
                </a:r>
                <a:endParaRPr lang="en-US" sz="1470" dirty="0"/>
              </a:p>
            </p:txBody>
          </p:sp>
        </p:grpSp>
        <p:cxnSp>
          <p:nvCxnSpPr>
            <p:cNvPr id="82" name="Düz Ok Bağlayıcısı 81"/>
            <p:cNvCxnSpPr/>
            <p:nvPr/>
          </p:nvCxnSpPr>
          <p:spPr>
            <a:xfrm flipV="1">
              <a:off x="543472" y="1449968"/>
              <a:ext cx="0" cy="11900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sp>
        <p:nvSpPr>
          <p:cNvPr id="84" name="Metin kutusu 83"/>
          <p:cNvSpPr txBox="1"/>
          <p:nvPr/>
        </p:nvSpPr>
        <p:spPr>
          <a:xfrm>
            <a:off x="856185" y="2015315"/>
            <a:ext cx="744345" cy="318549"/>
          </a:xfrm>
          <a:prstGeom prst="rect">
            <a:avLst/>
          </a:prstGeom>
          <a:noFill/>
        </p:spPr>
        <p:txBody>
          <a:bodyPr wrap="square" rtlCol="0">
            <a:spAutoFit/>
          </a:bodyPr>
          <a:lstStyle/>
          <a:p>
            <a:r>
              <a:rPr lang="tr-TR" sz="1470" dirty="0"/>
              <a:t>P=?</a:t>
            </a:r>
            <a:endParaRPr lang="en-US" sz="1470" dirty="0"/>
          </a:p>
        </p:txBody>
      </p:sp>
      <mc:AlternateContent xmlns:mc="http://schemas.openxmlformats.org/markup-compatibility/2006" xmlns:a14="http://schemas.microsoft.com/office/drawing/2010/main">
        <mc:Choice Requires="a14">
          <p:sp>
            <p:nvSpPr>
              <p:cNvPr id="86" name="Metin kutusu 85"/>
              <p:cNvSpPr txBox="1"/>
              <p:nvPr/>
            </p:nvSpPr>
            <p:spPr>
              <a:xfrm>
                <a:off x="0" y="6514391"/>
                <a:ext cx="12801600" cy="149579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tr-TR" sz="2964" i="1">
                          <a:latin typeface="Cambria Math"/>
                        </a:rPr>
                        <m:t>𝑃</m:t>
                      </m:r>
                      <m:r>
                        <a:rPr lang="tr-TR" sz="2964" i="1">
                          <a:latin typeface="Cambria Math"/>
                        </a:rPr>
                        <m:t>=</m:t>
                      </m:r>
                      <m:f>
                        <m:fPr>
                          <m:ctrlPr>
                            <a:rPr lang="en-US" sz="2964" i="1">
                              <a:latin typeface="Cambria Math" panose="02040503050406030204" pitchFamily="18" charset="0"/>
                            </a:rPr>
                          </m:ctrlPr>
                        </m:fPr>
                        <m:num>
                          <m:r>
                            <a:rPr lang="tr-TR" sz="2964" i="1">
                              <a:latin typeface="Cambria Math"/>
                            </a:rPr>
                            <m:t>7500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4</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750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6</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7000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9</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450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16</m:t>
                              </m:r>
                            </m:sup>
                          </m:sSup>
                        </m:den>
                      </m:f>
                      <m:r>
                        <a:rPr lang="tr-TR" sz="2964" i="1">
                          <a:latin typeface="Cambria Math"/>
                        </a:rPr>
                        <m:t>+</m:t>
                      </m:r>
                      <m:f>
                        <m:fPr>
                          <m:ctrlPr>
                            <a:rPr lang="en-US" sz="2964" i="1">
                              <a:latin typeface="Cambria Math" panose="02040503050406030204" pitchFamily="18" charset="0"/>
                            </a:rPr>
                          </m:ctrlPr>
                        </m:fPr>
                        <m:num>
                          <m:r>
                            <a:rPr lang="tr-TR" sz="2964" i="1">
                              <a:latin typeface="Cambria Math"/>
                            </a:rPr>
                            <m:t>1000</m:t>
                          </m:r>
                        </m:num>
                        <m:den>
                          <m:sSup>
                            <m:sSupPr>
                              <m:ctrlPr>
                                <a:rPr lang="en-US" sz="2964" i="1">
                                  <a:latin typeface="Cambria Math" panose="02040503050406030204" pitchFamily="18" charset="0"/>
                                </a:rPr>
                              </m:ctrlPr>
                            </m:sSupPr>
                            <m:e>
                              <m:r>
                                <a:rPr lang="tr-TR" sz="2964" i="1">
                                  <a:latin typeface="Cambria Math"/>
                                </a:rPr>
                                <m:t>(1+0,02)</m:t>
                              </m:r>
                            </m:e>
                            <m:sup>
                              <m:r>
                                <a:rPr lang="tr-TR" sz="2964" i="1">
                                  <a:latin typeface="Cambria Math"/>
                                </a:rPr>
                                <m:t>24</m:t>
                              </m:r>
                            </m:sup>
                          </m:sSup>
                        </m:den>
                      </m:f>
                      <m:r>
                        <a:rPr lang="tr-TR" sz="2964" i="1">
                          <a:latin typeface="Cambria Math"/>
                        </a:rPr>
                        <m:t>=14401,63</m:t>
                      </m:r>
                    </m:oMath>
                  </m:oMathPara>
                </a14:m>
                <a:endParaRPr lang="en-US" sz="2964" dirty="0"/>
              </a:p>
            </p:txBody>
          </p:sp>
        </mc:Choice>
        <mc:Fallback xmlns="">
          <p:sp>
            <p:nvSpPr>
              <p:cNvPr id="86" name="Metin kutusu 85"/>
              <p:cNvSpPr txBox="1">
                <a:spLocks noRot="1" noChangeAspect="1" noMove="1" noResize="1" noEditPoints="1" noAdjustHandles="1" noChangeArrowheads="1" noChangeShapeType="1" noTextEdit="1"/>
              </p:cNvSpPr>
              <p:nvPr/>
            </p:nvSpPr>
            <p:spPr>
              <a:xfrm>
                <a:off x="0" y="4653136"/>
                <a:ext cx="9144000" cy="667490"/>
              </a:xfrm>
              <a:prstGeom prst="rect">
                <a:avLst/>
              </a:prstGeom>
              <a:blipFill rotWithShape="1">
                <a:blip r:embed="rId2"/>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239291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1200329"/>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PROBLEM-1</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pic>
        <p:nvPicPr>
          <p:cNvPr id="6" name="Resim 5"/>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318654" y="1125944"/>
            <a:ext cx="11993813" cy="7436165"/>
          </a:xfrm>
          <a:prstGeom prst="rect">
            <a:avLst/>
          </a:prstGeom>
        </p:spPr>
      </p:pic>
    </p:spTree>
    <p:extLst>
      <p:ext uri="{BB962C8B-B14F-4D97-AF65-F5344CB8AC3E}">
        <p14:creationId xmlns:p14="http://schemas.microsoft.com/office/powerpoint/2010/main" val="4265107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72111" y="773467"/>
            <a:ext cx="9537026" cy="3785692"/>
          </a:xfrm>
          <a:prstGeom prst="rect">
            <a:avLst/>
          </a:prstGeom>
        </p:spPr>
      </p:pic>
      <p:pic>
        <p:nvPicPr>
          <p:cNvPr id="3" name="Resim 2"/>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1472111" y="4962644"/>
            <a:ext cx="9691126" cy="3629894"/>
          </a:xfrm>
          <a:prstGeom prst="rect">
            <a:avLst/>
          </a:prstGeom>
        </p:spPr>
      </p:pic>
      <p:sp>
        <p:nvSpPr>
          <p:cNvPr id="7" name="Metin kutusu 6"/>
          <p:cNvSpPr txBox="1"/>
          <p:nvPr/>
        </p:nvSpPr>
        <p:spPr>
          <a:xfrm>
            <a:off x="640080" y="525780"/>
            <a:ext cx="11795760" cy="1200329"/>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X makinesi</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
        <p:nvSpPr>
          <p:cNvPr id="8" name="Metin kutusu 7"/>
          <p:cNvSpPr txBox="1"/>
          <p:nvPr/>
        </p:nvSpPr>
        <p:spPr>
          <a:xfrm>
            <a:off x="419794" y="4559159"/>
            <a:ext cx="11795760" cy="1200329"/>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Y makinesi</a:t>
            </a:r>
            <a:endParaRPr lang="tr-TR" sz="2400"/>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5879322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8956298"/>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PROBLEM-2</a:t>
            </a:r>
            <a:endParaRPr lang="tr-TR" sz="2400" b="1" smtClean="0">
              <a:solidFill>
                <a:srgbClr val="FF0000"/>
              </a:solidFill>
              <a:cs typeface="Arial" panose="020B0604020202020204" pitchFamily="34" charset="0"/>
            </a:endParaRPr>
          </a:p>
          <a:p>
            <a:endParaRPr lang="tr-TR" sz="2800" smtClean="0"/>
          </a:p>
          <a:p>
            <a:r>
              <a:rPr lang="tr-TR" sz="2800" smtClean="0"/>
              <a:t>Bir </a:t>
            </a:r>
            <a:r>
              <a:rPr lang="tr-TR" sz="2800"/>
              <a:t>büyükşehir yerel yönetimi yeni yerleşim bölgesi için metrobüs </a:t>
            </a:r>
            <a:r>
              <a:rPr lang="tr-TR" sz="2800" smtClean="0"/>
              <a:t>ile toplu </a:t>
            </a:r>
            <a:r>
              <a:rPr lang="tr-TR" sz="2800"/>
              <a:t>taşıma yapmayı planlamaktadır. </a:t>
            </a:r>
            <a:endParaRPr lang="tr-TR" sz="2800" smtClean="0"/>
          </a:p>
          <a:p>
            <a:pPr marL="457200" indent="-457200">
              <a:buFont typeface="Arial" panose="020B0604020202020204" pitchFamily="34" charset="0"/>
              <a:buChar char="•"/>
            </a:pPr>
            <a:r>
              <a:rPr lang="tr-TR" sz="2800" smtClean="0"/>
              <a:t>Metrobüs </a:t>
            </a:r>
            <a:r>
              <a:rPr lang="tr-TR" sz="2800"/>
              <a:t>sisteminin </a:t>
            </a:r>
            <a:r>
              <a:rPr lang="tr-TR" sz="2800" smtClean="0"/>
              <a:t>ilk yatırım </a:t>
            </a:r>
            <a:r>
              <a:rPr lang="tr-TR" sz="2800"/>
              <a:t>maliyeti 15.000.000 TL’dir. </a:t>
            </a:r>
            <a:endParaRPr lang="tr-TR" sz="2800" smtClean="0"/>
          </a:p>
          <a:p>
            <a:pPr marL="457200" indent="-457200">
              <a:buFont typeface="Arial" panose="020B0604020202020204" pitchFamily="34" charset="0"/>
              <a:buChar char="•"/>
            </a:pPr>
            <a:r>
              <a:rPr lang="tr-TR" sz="2800" smtClean="0"/>
              <a:t>Ayrıca</a:t>
            </a:r>
            <a:r>
              <a:rPr lang="tr-TR" sz="2800"/>
              <a:t>, yıllık bakım </a:t>
            </a:r>
            <a:r>
              <a:rPr lang="tr-TR" sz="2800" smtClean="0"/>
              <a:t>masrafları 250.000 </a:t>
            </a:r>
            <a:r>
              <a:rPr lang="tr-TR" sz="2800"/>
              <a:t>TL’dir ve işletme, enerji masrafları ise 500.000 </a:t>
            </a:r>
            <a:r>
              <a:rPr lang="tr-TR" sz="2800" smtClean="0"/>
              <a:t>TL/yıldır, bu masrafların </a:t>
            </a:r>
            <a:r>
              <a:rPr lang="tr-TR" sz="2800"/>
              <a:t>üç senede bir 50.000 TL artacağı ön görülmektedir. </a:t>
            </a:r>
            <a:endParaRPr lang="tr-TR" sz="2800" smtClean="0"/>
          </a:p>
          <a:p>
            <a:pPr marL="457200" indent="-457200">
              <a:buFont typeface="Arial" panose="020B0604020202020204" pitchFamily="34" charset="0"/>
              <a:buChar char="•"/>
            </a:pPr>
            <a:r>
              <a:rPr lang="tr-TR" sz="2800" smtClean="0"/>
              <a:t>Yerel yönetim </a:t>
            </a:r>
            <a:r>
              <a:rPr lang="tr-TR" sz="2800"/>
              <a:t>bu yatırımdan yılda 1.000.000 TL kazanç beklemektedir </a:t>
            </a:r>
            <a:r>
              <a:rPr lang="tr-TR" sz="2800" smtClean="0"/>
              <a:t>ve bu </a:t>
            </a:r>
            <a:r>
              <a:rPr lang="tr-TR" sz="2800"/>
              <a:t>kazancın her 2 senede bir 200.000 TL artacağı </a:t>
            </a:r>
            <a:r>
              <a:rPr lang="tr-TR" sz="2800" smtClean="0"/>
              <a:t>tahmin edilmektedir</a:t>
            </a:r>
            <a:r>
              <a:rPr lang="tr-TR" sz="2800"/>
              <a:t>. </a:t>
            </a:r>
            <a:endParaRPr lang="tr-TR" sz="2800" smtClean="0"/>
          </a:p>
          <a:p>
            <a:pPr marL="457200" indent="-457200">
              <a:buFont typeface="Arial" panose="020B0604020202020204" pitchFamily="34" charset="0"/>
              <a:buChar char="•"/>
            </a:pPr>
            <a:r>
              <a:rPr lang="tr-TR" sz="2800" smtClean="0"/>
              <a:t>Bu </a:t>
            </a:r>
            <a:r>
              <a:rPr lang="tr-TR" sz="2800"/>
              <a:t>yatırımı kullanan kişilere yılda 3.000.000 TL </a:t>
            </a:r>
            <a:r>
              <a:rPr lang="tr-TR" sz="2800" smtClean="0"/>
              <a:t>kazanç sağlayacağı </a:t>
            </a:r>
            <a:r>
              <a:rPr lang="tr-TR" sz="2800"/>
              <a:t>düşünülmektedir. </a:t>
            </a:r>
            <a:endParaRPr lang="tr-TR" sz="2800" smtClean="0"/>
          </a:p>
          <a:p>
            <a:pPr marL="457200" indent="-457200">
              <a:buFont typeface="Arial" panose="020B0604020202020204" pitchFamily="34" charset="0"/>
              <a:buChar char="•"/>
            </a:pPr>
            <a:r>
              <a:rPr lang="tr-TR" sz="2800" smtClean="0"/>
              <a:t>Fakat </a:t>
            </a:r>
            <a:r>
              <a:rPr lang="tr-TR" sz="2800"/>
              <a:t>bu projenin yıllık 1.000.000 </a:t>
            </a:r>
            <a:r>
              <a:rPr lang="tr-TR" sz="2800" smtClean="0"/>
              <a:t>TL değerinde </a:t>
            </a:r>
            <a:r>
              <a:rPr lang="tr-TR" sz="2800"/>
              <a:t>çevre kirliliği yaratacağı varsayılmaktadır. </a:t>
            </a:r>
            <a:endParaRPr lang="tr-TR" sz="2800" smtClean="0"/>
          </a:p>
          <a:p>
            <a:pPr marL="457200" indent="-457200">
              <a:buFont typeface="Arial" panose="020B0604020202020204" pitchFamily="34" charset="0"/>
              <a:buChar char="•"/>
            </a:pPr>
            <a:r>
              <a:rPr lang="tr-TR" sz="2800" smtClean="0"/>
              <a:t>Bu projenin ekonomik </a:t>
            </a:r>
            <a:r>
              <a:rPr lang="tr-TR" sz="2800"/>
              <a:t>ömrünün 30 yıl olduğu düşünülmektedir.</a:t>
            </a:r>
          </a:p>
          <a:p>
            <a:endParaRPr lang="tr-TR" sz="2800"/>
          </a:p>
          <a:p>
            <a:r>
              <a:rPr lang="tr-TR" sz="2800" smtClean="0"/>
              <a:t>Yukarıdaki </a:t>
            </a:r>
            <a:r>
              <a:rPr lang="tr-TR" sz="2800"/>
              <a:t>veriler göz önüne alınırsa bu projenin yapılıp </a:t>
            </a:r>
            <a:r>
              <a:rPr lang="tr-TR" sz="2800" smtClean="0"/>
              <a:t>yapılmama kararını </a:t>
            </a:r>
            <a:r>
              <a:rPr lang="tr-TR" sz="2800"/>
              <a:t>yıllık MARR değeri % 10 alarak net bugünkü değerleri </a:t>
            </a:r>
            <a:r>
              <a:rPr lang="tr-TR" sz="2800" smtClean="0"/>
              <a:t>göz önüne </a:t>
            </a:r>
            <a:r>
              <a:rPr lang="tr-TR" sz="2800"/>
              <a:t>alarak </a:t>
            </a:r>
            <a:r>
              <a:rPr lang="tr-TR" sz="2800" b="1">
                <a:solidFill>
                  <a:srgbClr val="FF0000"/>
                </a:solidFill>
              </a:rPr>
              <a:t>Fayda Maliyet analizi yöntemine göre </a:t>
            </a:r>
            <a:r>
              <a:rPr lang="tr-TR" sz="2800"/>
              <a:t>belirleyiniz</a:t>
            </a:r>
          </a:p>
          <a:p>
            <a:endParaRPr lang="tr-TR" sz="2400"/>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34236777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5078313"/>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PROBLEM-2</a:t>
            </a:r>
            <a:endParaRPr lang="tr-TR" sz="2400" b="1" smtClean="0">
              <a:solidFill>
                <a:srgbClr val="FF0000"/>
              </a:solidFill>
              <a:cs typeface="Arial" panose="020B0604020202020204" pitchFamily="34" charset="0"/>
            </a:endParaRPr>
          </a:p>
          <a:p>
            <a:pPr algn="just"/>
            <a:endParaRPr lang="tr-TR" sz="2400" b="1" smtClean="0">
              <a:solidFill>
                <a:srgbClr val="FF0000"/>
              </a:solidFill>
              <a:cs typeface="Arial" panose="020B0604020202020204" pitchFamily="34" charset="0"/>
            </a:endParaRPr>
          </a:p>
          <a:p>
            <a:r>
              <a:rPr lang="tr-TR" sz="2800" b="1"/>
              <a:t>• Maliyetler?</a:t>
            </a:r>
          </a:p>
          <a:p>
            <a:r>
              <a:rPr lang="tr-TR" sz="2800"/>
              <a:t>– İlk yatırım maliyeti</a:t>
            </a:r>
          </a:p>
          <a:p>
            <a:r>
              <a:rPr lang="tr-TR" sz="2800"/>
              <a:t>– Yıllık bakım masrafı</a:t>
            </a:r>
          </a:p>
          <a:p>
            <a:r>
              <a:rPr lang="tr-TR" sz="2800"/>
              <a:t>– Enerji masrafı</a:t>
            </a:r>
          </a:p>
          <a:p>
            <a:r>
              <a:rPr lang="tr-TR" sz="2800"/>
              <a:t>– </a:t>
            </a:r>
            <a:r>
              <a:rPr lang="tr-TR" sz="2800" smtClean="0"/>
              <a:t>Kazançlar</a:t>
            </a:r>
          </a:p>
          <a:p>
            <a:endParaRPr lang="tr-TR" sz="2800"/>
          </a:p>
          <a:p>
            <a:r>
              <a:rPr lang="tr-TR" sz="2800" b="1"/>
              <a:t>• Faydalar?</a:t>
            </a:r>
          </a:p>
          <a:p>
            <a:r>
              <a:rPr lang="nn-NO" sz="2800"/>
              <a:t>– Yatırımı kullanan kişilere sağlanan faydalar</a:t>
            </a:r>
          </a:p>
          <a:p>
            <a:r>
              <a:rPr lang="tr-TR" sz="2800"/>
              <a:t>– Çevre kirliliği</a:t>
            </a:r>
          </a:p>
          <a:p>
            <a:pPr marL="342900" indent="-342900" algn="just">
              <a:buFont typeface="Arial" panose="020B0604020202020204" pitchFamily="34" charset="0"/>
              <a:buChar char="•"/>
            </a:pPr>
            <a:endParaRPr lang="en-US" sz="2400" dirty="0">
              <a:cs typeface="Times New Roman" panose="02020603050405020304" pitchFamily="18" charset="0"/>
            </a:endParaRPr>
          </a:p>
        </p:txBody>
      </p:sp>
    </p:spTree>
    <p:extLst>
      <p:ext uri="{BB962C8B-B14F-4D97-AF65-F5344CB8AC3E}">
        <p14:creationId xmlns:p14="http://schemas.microsoft.com/office/powerpoint/2010/main" val="427548269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830997"/>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PROBLEM-2</a:t>
            </a:r>
            <a:endParaRPr lang="tr-TR" sz="2400" b="1" smtClean="0">
              <a:solidFill>
                <a:srgbClr val="FF0000"/>
              </a:solidFill>
              <a:cs typeface="Arial" panose="020B0604020202020204" pitchFamily="34" charset="0"/>
            </a:endParaRPr>
          </a:p>
          <a:p>
            <a:pPr algn="just"/>
            <a:endParaRPr lang="tr-TR" sz="2400" b="1" smtClean="0">
              <a:solidFill>
                <a:srgbClr val="FF0000"/>
              </a:solidFill>
              <a:cs typeface="Arial" panose="020B0604020202020204" pitchFamily="34" charset="0"/>
            </a:endParaRPr>
          </a:p>
        </p:txBody>
      </p:sp>
      <p:pic>
        <p:nvPicPr>
          <p:cNvPr id="2" name="Resim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14399" y="1634835"/>
            <a:ext cx="9074729" cy="4156365"/>
          </a:xfrm>
          <a:prstGeom prst="rect">
            <a:avLst/>
          </a:prstGeom>
        </p:spPr>
      </p:pic>
    </p:spTree>
    <p:extLst>
      <p:ext uri="{BB962C8B-B14F-4D97-AF65-F5344CB8AC3E}">
        <p14:creationId xmlns:p14="http://schemas.microsoft.com/office/powerpoint/2010/main" val="21933738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Resim 2"/>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14399" y="1634835"/>
            <a:ext cx="8524745" cy="3865419"/>
          </a:xfrm>
          <a:prstGeom prst="rect">
            <a:avLst/>
          </a:prstGeom>
        </p:spPr>
      </p:pic>
      <p:sp>
        <p:nvSpPr>
          <p:cNvPr id="5" name="Metin kutusu 4"/>
          <p:cNvSpPr txBox="1"/>
          <p:nvPr/>
        </p:nvSpPr>
        <p:spPr>
          <a:xfrm>
            <a:off x="640080" y="525780"/>
            <a:ext cx="11795760" cy="830997"/>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PROBLEM-2</a:t>
            </a:r>
            <a:endParaRPr lang="tr-TR" sz="2400" b="1" smtClean="0">
              <a:solidFill>
                <a:srgbClr val="FF0000"/>
              </a:solidFill>
              <a:cs typeface="Arial" panose="020B0604020202020204" pitchFamily="34" charset="0"/>
            </a:endParaRPr>
          </a:p>
          <a:p>
            <a:pPr algn="just"/>
            <a:endParaRPr lang="tr-TR" sz="2400" b="1" smtClean="0">
              <a:solidFill>
                <a:srgbClr val="FF0000"/>
              </a:solidFill>
              <a:cs typeface="Arial" panose="020B0604020202020204" pitchFamily="34" charset="0"/>
            </a:endParaRPr>
          </a:p>
        </p:txBody>
      </p:sp>
    </p:spTree>
    <p:extLst>
      <p:ext uri="{BB962C8B-B14F-4D97-AF65-F5344CB8AC3E}">
        <p14:creationId xmlns:p14="http://schemas.microsoft.com/office/powerpoint/2010/main" val="984335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Metin kutusu 4"/>
          <p:cNvSpPr txBox="1"/>
          <p:nvPr/>
        </p:nvSpPr>
        <p:spPr>
          <a:xfrm>
            <a:off x="640080" y="525780"/>
            <a:ext cx="11795760" cy="461665"/>
          </a:xfrm>
          <a:prstGeom prst="rect">
            <a:avLst/>
          </a:prstGeom>
          <a:noFill/>
        </p:spPr>
        <p:txBody>
          <a:bodyPr wrap="square" rtlCol="0">
            <a:spAutoFit/>
          </a:bodyPr>
          <a:lstStyle/>
          <a:p>
            <a:pPr algn="just"/>
            <a:r>
              <a:rPr lang="tr-TR" sz="2400" b="1" smtClean="0">
                <a:solidFill>
                  <a:srgbClr val="FF0000"/>
                </a:solidFill>
                <a:cs typeface="Arial" panose="020B0604020202020204" pitchFamily="34" charset="0"/>
              </a:rPr>
              <a:t>PROBLEM-2</a:t>
            </a:r>
            <a:endParaRPr lang="tr-TR" sz="2400" b="1" smtClean="0">
              <a:solidFill>
                <a:srgbClr val="FF0000"/>
              </a:solidFill>
              <a:cs typeface="Arial" panose="020B0604020202020204" pitchFamily="34" charset="0"/>
            </a:endParaRPr>
          </a:p>
        </p:txBody>
      </p:sp>
      <p:pic>
        <p:nvPicPr>
          <p:cNvPr id="2" name="Resim 1"/>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1496290" y="1634836"/>
            <a:ext cx="8631383" cy="5278582"/>
          </a:xfrm>
          <a:prstGeom prst="rect">
            <a:avLst/>
          </a:prstGeom>
        </p:spPr>
      </p:pic>
    </p:spTree>
    <p:extLst>
      <p:ext uri="{BB962C8B-B14F-4D97-AF65-F5344CB8AC3E}">
        <p14:creationId xmlns:p14="http://schemas.microsoft.com/office/powerpoint/2010/main" val="3854837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434340" y="468630"/>
            <a:ext cx="11178540" cy="1938992"/>
          </a:xfrm>
          <a:prstGeom prst="rect">
            <a:avLst/>
          </a:prstGeom>
          <a:noFill/>
        </p:spPr>
        <p:txBody>
          <a:bodyPr wrap="square" rtlCol="0">
            <a:spAutoFit/>
          </a:bodyPr>
          <a:lstStyle/>
          <a:p>
            <a:r>
              <a:rPr lang="tr-TR" sz="2400" b="1" smtClean="0">
                <a:solidFill>
                  <a:srgbClr val="FF0000"/>
                </a:solidFill>
                <a:cs typeface="Arial" panose="020B0604020202020204" pitchFamily="34" charset="0"/>
              </a:rPr>
              <a:t>PROBLEM-3: </a:t>
            </a:r>
            <a:r>
              <a:rPr lang="tr-TR" sz="2400" dirty="0">
                <a:cs typeface="Times New Roman" panose="02020603050405020304" pitchFamily="18" charset="0"/>
              </a:rPr>
              <a:t>Yıllık %8 faiz oranın ile bankadan 10000 lira çekilmiştir. Birinci yıl belli bir meblağ ödenmiştir, daha sonraki yıllarda sırasıyla ilk yıl ödenen meblağa 500 lira, 1500 lira, 3000 lira ve 5000 lira eklenmiştir. Buna göre ilk ödemenin miktarını bulunuz?</a:t>
            </a:r>
            <a:endParaRPr lang="en-US" sz="2400" dirty="0">
              <a:cs typeface="Times New Roman" panose="02020603050405020304" pitchFamily="18" charset="0"/>
            </a:endParaRPr>
          </a:p>
          <a:p>
            <a:r>
              <a:rPr lang="tr-TR" sz="2400" dirty="0">
                <a:cs typeface="Times New Roman" panose="02020603050405020304" pitchFamily="18" charset="0"/>
              </a:rPr>
              <a:t> </a:t>
            </a:r>
            <a:endParaRPr lang="en-US" sz="2400" dirty="0">
              <a:cs typeface="Times New Roman" panose="02020603050405020304" pitchFamily="18" charset="0"/>
            </a:endParaRPr>
          </a:p>
          <a:p>
            <a:r>
              <a:rPr lang="tr-TR" sz="2400" b="1" dirty="0">
                <a:solidFill>
                  <a:srgbClr val="FF0000"/>
                </a:solidFill>
                <a:cs typeface="Arial" panose="020B0604020202020204" pitchFamily="34" charset="0"/>
              </a:rPr>
              <a:t>ÇÖZÜM </a:t>
            </a:r>
            <a:endParaRPr lang="en-US" sz="2400" b="1" dirty="0">
              <a:solidFill>
                <a:srgbClr val="FF0000"/>
              </a:solidFill>
              <a:cs typeface="Arial" panose="020B0604020202020204" pitchFamily="34" charset="0"/>
            </a:endParaRPr>
          </a:p>
        </p:txBody>
      </p:sp>
      <p:sp>
        <p:nvSpPr>
          <p:cNvPr id="32" name="Metin kutusu 31"/>
          <p:cNvSpPr txBox="1"/>
          <p:nvPr/>
        </p:nvSpPr>
        <p:spPr>
          <a:xfrm>
            <a:off x="434496" y="6602035"/>
            <a:ext cx="12088808" cy="2664897"/>
          </a:xfrm>
          <a:prstGeom prst="rect">
            <a:avLst/>
          </a:prstGeom>
          <a:noFill/>
        </p:spPr>
        <p:txBody>
          <a:bodyPr wrap="square" rtlCol="0">
            <a:spAutoFit/>
          </a:bodyPr>
          <a:lstStyle/>
          <a:p>
            <a:r>
              <a:rPr lang="tr-TR" sz="1600" dirty="0">
                <a:cs typeface="Times New Roman" panose="02020603050405020304" pitchFamily="18" charset="0"/>
              </a:rPr>
              <a:t>10.000(A/P, </a:t>
            </a:r>
            <a:r>
              <a:rPr lang="tr-TR" sz="1600" dirty="0" smtClean="0">
                <a:cs typeface="Times New Roman" panose="02020603050405020304" pitchFamily="18" charset="0"/>
              </a:rPr>
              <a:t>8%, </a:t>
            </a:r>
            <a:r>
              <a:rPr lang="tr-TR" sz="1600" dirty="0">
                <a:cs typeface="Times New Roman" panose="02020603050405020304" pitchFamily="18" charset="0"/>
              </a:rPr>
              <a:t>5) = X + </a:t>
            </a:r>
            <a:r>
              <a:rPr lang="tr-TR" sz="2000" dirty="0" smtClean="0">
                <a:cs typeface="Times New Roman" panose="02020603050405020304" pitchFamily="18" charset="0"/>
              </a:rPr>
              <a:t>[</a:t>
            </a:r>
            <a:r>
              <a:rPr lang="tr-TR" sz="1600" dirty="0" smtClean="0">
                <a:cs typeface="Times New Roman" panose="02020603050405020304" pitchFamily="18" charset="0"/>
              </a:rPr>
              <a:t>500(P/F</a:t>
            </a:r>
            <a:r>
              <a:rPr lang="tr-TR" sz="1600" dirty="0">
                <a:cs typeface="Times New Roman" panose="02020603050405020304" pitchFamily="18" charset="0"/>
              </a:rPr>
              <a:t>, 8%, 2) (A/P, 8</a:t>
            </a:r>
            <a:r>
              <a:rPr lang="tr-TR" sz="1600" dirty="0" smtClean="0">
                <a:cs typeface="Times New Roman" panose="02020603050405020304" pitchFamily="18" charset="0"/>
              </a:rPr>
              <a:t>%, </a:t>
            </a:r>
            <a:r>
              <a:rPr lang="tr-TR" sz="1600" dirty="0">
                <a:cs typeface="Times New Roman" panose="02020603050405020304" pitchFamily="18" charset="0"/>
              </a:rPr>
              <a:t>5</a:t>
            </a:r>
            <a:r>
              <a:rPr lang="tr-TR" sz="1600" dirty="0" smtClean="0">
                <a:cs typeface="Times New Roman" panose="02020603050405020304" pitchFamily="18" charset="0"/>
              </a:rPr>
              <a:t>)</a:t>
            </a:r>
            <a:r>
              <a:rPr lang="tr-TR" sz="2000" dirty="0">
                <a:cs typeface="Times New Roman" panose="02020603050405020304" pitchFamily="18" charset="0"/>
              </a:rPr>
              <a:t>]</a:t>
            </a:r>
            <a:r>
              <a:rPr lang="tr-TR" sz="1600" dirty="0" smtClean="0">
                <a:cs typeface="Times New Roman" panose="02020603050405020304" pitchFamily="18" charset="0"/>
              </a:rPr>
              <a:t> </a:t>
            </a:r>
            <a:r>
              <a:rPr lang="tr-TR" sz="1600" dirty="0">
                <a:cs typeface="Times New Roman" panose="02020603050405020304" pitchFamily="18" charset="0"/>
              </a:rPr>
              <a:t>+ </a:t>
            </a:r>
            <a:r>
              <a:rPr lang="tr-TR" sz="2000" dirty="0">
                <a:cs typeface="Times New Roman" panose="02020603050405020304" pitchFamily="18" charset="0"/>
              </a:rPr>
              <a:t>[</a:t>
            </a:r>
            <a:r>
              <a:rPr lang="tr-TR" sz="1600" dirty="0" smtClean="0">
                <a:cs typeface="Times New Roman" panose="02020603050405020304" pitchFamily="18" charset="0"/>
              </a:rPr>
              <a:t>1.500(P/F</a:t>
            </a:r>
            <a:r>
              <a:rPr lang="tr-TR" sz="1600" dirty="0">
                <a:cs typeface="Times New Roman" panose="02020603050405020304" pitchFamily="18" charset="0"/>
              </a:rPr>
              <a:t>, 8%, 3) (A/P, 8%, 5</a:t>
            </a:r>
            <a:r>
              <a:rPr lang="tr-TR" sz="1600" dirty="0" smtClean="0">
                <a:cs typeface="Times New Roman" panose="02020603050405020304" pitchFamily="18" charset="0"/>
              </a:rPr>
              <a:t>)</a:t>
            </a:r>
            <a:r>
              <a:rPr lang="tr-TR" sz="2000" dirty="0">
                <a:cs typeface="Times New Roman" panose="02020603050405020304" pitchFamily="18" charset="0"/>
              </a:rPr>
              <a:t>]</a:t>
            </a:r>
            <a:r>
              <a:rPr lang="tr-TR" sz="1600" dirty="0" smtClean="0">
                <a:cs typeface="Times New Roman" panose="02020603050405020304" pitchFamily="18" charset="0"/>
              </a:rPr>
              <a:t> + </a:t>
            </a:r>
            <a:r>
              <a:rPr lang="tr-TR" sz="2000" dirty="0">
                <a:cs typeface="Times New Roman" panose="02020603050405020304" pitchFamily="18" charset="0"/>
              </a:rPr>
              <a:t>[</a:t>
            </a:r>
            <a:r>
              <a:rPr lang="tr-TR" sz="1600" dirty="0" smtClean="0">
                <a:cs typeface="Times New Roman" panose="02020603050405020304" pitchFamily="18" charset="0"/>
              </a:rPr>
              <a:t>3.000(P/F</a:t>
            </a:r>
            <a:r>
              <a:rPr lang="tr-TR" sz="1600" dirty="0">
                <a:cs typeface="Times New Roman" panose="02020603050405020304" pitchFamily="18" charset="0"/>
              </a:rPr>
              <a:t>, 8%, 4) (A/P, 8%, 5</a:t>
            </a:r>
            <a:r>
              <a:rPr lang="tr-TR" sz="1600" dirty="0" smtClean="0">
                <a:cs typeface="Times New Roman" panose="02020603050405020304" pitchFamily="18" charset="0"/>
              </a:rPr>
              <a:t>)</a:t>
            </a:r>
            <a:r>
              <a:rPr lang="tr-TR" sz="2000" dirty="0">
                <a:cs typeface="Times New Roman" panose="02020603050405020304" pitchFamily="18" charset="0"/>
              </a:rPr>
              <a:t>]</a:t>
            </a:r>
            <a:r>
              <a:rPr lang="tr-TR" sz="1600" dirty="0" smtClean="0">
                <a:cs typeface="Times New Roman" panose="02020603050405020304" pitchFamily="18" charset="0"/>
              </a:rPr>
              <a:t> </a:t>
            </a:r>
            <a:r>
              <a:rPr lang="tr-TR" sz="1600" dirty="0">
                <a:cs typeface="Times New Roman" panose="02020603050405020304" pitchFamily="18" charset="0"/>
              </a:rPr>
              <a:t>+ </a:t>
            </a:r>
            <a:r>
              <a:rPr lang="tr-TR" sz="1600" dirty="0" smtClean="0">
                <a:cs typeface="Times New Roman" panose="02020603050405020304" pitchFamily="18" charset="0"/>
              </a:rPr>
              <a:t>5000(A/F</a:t>
            </a:r>
            <a:r>
              <a:rPr lang="tr-TR" sz="1600" dirty="0">
                <a:cs typeface="Times New Roman" panose="02020603050405020304" pitchFamily="18" charset="0"/>
              </a:rPr>
              <a:t>, 8%, 5)</a:t>
            </a:r>
            <a:endParaRPr lang="en-US" sz="1600" dirty="0">
              <a:cs typeface="Times New Roman" panose="02020603050405020304" pitchFamily="18" charset="0"/>
            </a:endParaRPr>
          </a:p>
          <a:p>
            <a:endParaRPr lang="tr-TR" sz="1800" dirty="0" smtClean="0">
              <a:cs typeface="Times New Roman" panose="02020603050405020304" pitchFamily="18" charset="0"/>
            </a:endParaRPr>
          </a:p>
          <a:p>
            <a:r>
              <a:rPr lang="tr-TR" sz="1800" dirty="0" smtClean="0">
                <a:cs typeface="Times New Roman" panose="02020603050405020304" pitchFamily="18" charset="0"/>
              </a:rPr>
              <a:t>10.000 </a:t>
            </a:r>
            <a:r>
              <a:rPr lang="tr-TR" sz="1800" dirty="0">
                <a:cs typeface="Times New Roman" panose="02020603050405020304" pitchFamily="18" charset="0"/>
              </a:rPr>
              <a:t>x 0,25046 = X + </a:t>
            </a:r>
            <a:r>
              <a:rPr lang="tr-TR" sz="1800" dirty="0" smtClean="0">
                <a:cs typeface="Times New Roman" panose="02020603050405020304" pitchFamily="18" charset="0"/>
              </a:rPr>
              <a:t>(500 </a:t>
            </a:r>
            <a:r>
              <a:rPr lang="tr-TR" sz="1800" dirty="0">
                <a:cs typeface="Times New Roman" panose="02020603050405020304" pitchFamily="18" charset="0"/>
              </a:rPr>
              <a:t>x </a:t>
            </a:r>
            <a:r>
              <a:rPr lang="tr-TR" sz="1800" dirty="0" smtClean="0">
                <a:cs typeface="Times New Roman" panose="02020603050405020304" pitchFamily="18" charset="0"/>
              </a:rPr>
              <a:t>0,8573 </a:t>
            </a:r>
            <a:r>
              <a:rPr lang="tr-TR" sz="1800" dirty="0">
                <a:cs typeface="Times New Roman" panose="02020603050405020304" pitchFamily="18" charset="0"/>
              </a:rPr>
              <a:t>x </a:t>
            </a:r>
            <a:r>
              <a:rPr lang="tr-TR" sz="1800" dirty="0" smtClean="0">
                <a:cs typeface="Times New Roman" panose="02020603050405020304" pitchFamily="18" charset="0"/>
              </a:rPr>
              <a:t>0,25046) </a:t>
            </a:r>
            <a:r>
              <a:rPr lang="tr-TR" sz="1800" dirty="0">
                <a:cs typeface="Times New Roman" panose="02020603050405020304" pitchFamily="18" charset="0"/>
              </a:rPr>
              <a:t>+ </a:t>
            </a:r>
            <a:r>
              <a:rPr lang="tr-TR" sz="1800" dirty="0" smtClean="0">
                <a:cs typeface="Times New Roman" panose="02020603050405020304" pitchFamily="18" charset="0"/>
              </a:rPr>
              <a:t>(1.500 </a:t>
            </a:r>
            <a:r>
              <a:rPr lang="tr-TR" sz="1800" dirty="0">
                <a:cs typeface="Times New Roman" panose="02020603050405020304" pitchFamily="18" charset="0"/>
              </a:rPr>
              <a:t>x </a:t>
            </a:r>
            <a:r>
              <a:rPr lang="tr-TR" sz="1800" dirty="0" smtClean="0">
                <a:cs typeface="Times New Roman" panose="02020603050405020304" pitchFamily="18" charset="0"/>
              </a:rPr>
              <a:t>0,7938 </a:t>
            </a:r>
            <a:r>
              <a:rPr lang="tr-TR" sz="1800" dirty="0">
                <a:cs typeface="Times New Roman" panose="02020603050405020304" pitchFamily="18" charset="0"/>
              </a:rPr>
              <a:t>x </a:t>
            </a:r>
            <a:r>
              <a:rPr lang="tr-TR" sz="1800" dirty="0" smtClean="0">
                <a:cs typeface="Times New Roman" panose="02020603050405020304" pitchFamily="18" charset="0"/>
              </a:rPr>
              <a:t>0,25046) + (3.000 </a:t>
            </a:r>
            <a:r>
              <a:rPr lang="tr-TR" sz="1800" dirty="0">
                <a:cs typeface="Times New Roman" panose="02020603050405020304" pitchFamily="18" charset="0"/>
              </a:rPr>
              <a:t>x </a:t>
            </a:r>
            <a:r>
              <a:rPr lang="tr-TR" sz="1800" dirty="0" smtClean="0">
                <a:cs typeface="Times New Roman" panose="02020603050405020304" pitchFamily="18" charset="0"/>
              </a:rPr>
              <a:t>0,7350 </a:t>
            </a:r>
            <a:r>
              <a:rPr lang="tr-TR" sz="1800" dirty="0">
                <a:cs typeface="Times New Roman" panose="02020603050405020304" pitchFamily="18" charset="0"/>
              </a:rPr>
              <a:t>x </a:t>
            </a:r>
            <a:r>
              <a:rPr lang="tr-TR" sz="1800" dirty="0" smtClean="0">
                <a:cs typeface="Times New Roman" panose="02020603050405020304" pitchFamily="18" charset="0"/>
              </a:rPr>
              <a:t>0,25046) </a:t>
            </a:r>
            <a:r>
              <a:rPr lang="tr-TR" sz="1800" dirty="0">
                <a:cs typeface="Times New Roman" panose="02020603050405020304" pitchFamily="18" charset="0"/>
              </a:rPr>
              <a:t>+ 5.000 x 0,17046</a:t>
            </a:r>
            <a:endParaRPr lang="en-US" sz="1800" dirty="0">
              <a:cs typeface="Times New Roman" panose="02020603050405020304" pitchFamily="18" charset="0"/>
            </a:endParaRPr>
          </a:p>
          <a:p>
            <a:endParaRPr lang="tr-TR" sz="1800" dirty="0" smtClean="0">
              <a:cs typeface="Times New Roman" panose="02020603050405020304" pitchFamily="18" charset="0"/>
            </a:endParaRPr>
          </a:p>
          <a:p>
            <a:r>
              <a:rPr lang="tr-TR" sz="1800" dirty="0" smtClean="0">
                <a:cs typeface="Times New Roman" panose="02020603050405020304" pitchFamily="18" charset="0"/>
              </a:rPr>
              <a:t>2.504,60 </a:t>
            </a:r>
            <a:r>
              <a:rPr lang="tr-TR" sz="1800" dirty="0">
                <a:cs typeface="Times New Roman" panose="02020603050405020304" pitchFamily="18" charset="0"/>
              </a:rPr>
              <a:t>= X + 107,36 + 298,22 + 552,26 + 852,30</a:t>
            </a:r>
            <a:br>
              <a:rPr lang="tr-TR" sz="1800" dirty="0">
                <a:cs typeface="Times New Roman" panose="02020603050405020304" pitchFamily="18" charset="0"/>
              </a:rPr>
            </a:br>
            <a:endParaRPr lang="tr-TR" sz="1800" dirty="0" smtClean="0">
              <a:cs typeface="Times New Roman" panose="02020603050405020304" pitchFamily="18" charset="0"/>
            </a:endParaRPr>
          </a:p>
          <a:p>
            <a:r>
              <a:rPr lang="tr-TR" sz="1800" b="1" dirty="0" smtClean="0">
                <a:cs typeface="Times New Roman" panose="02020603050405020304" pitchFamily="18" charset="0"/>
              </a:rPr>
              <a:t>X </a:t>
            </a:r>
            <a:r>
              <a:rPr lang="tr-TR" sz="1800" dirty="0">
                <a:cs typeface="Times New Roman" panose="02020603050405020304" pitchFamily="18" charset="0"/>
              </a:rPr>
              <a:t>= 2.504,60 - 1.810,14</a:t>
            </a:r>
            <a:endParaRPr lang="en-US" sz="1800" dirty="0">
              <a:cs typeface="Times New Roman" panose="02020603050405020304" pitchFamily="18" charset="0"/>
            </a:endParaRPr>
          </a:p>
          <a:p>
            <a:r>
              <a:rPr lang="tr-TR" sz="1800" dirty="0" smtClean="0">
                <a:cs typeface="Times New Roman" panose="02020603050405020304" pitchFamily="18" charset="0"/>
              </a:rPr>
              <a:t>   = </a:t>
            </a:r>
            <a:r>
              <a:rPr lang="tr-TR" sz="1800" dirty="0">
                <a:cs typeface="Times New Roman" panose="02020603050405020304" pitchFamily="18" charset="0"/>
              </a:rPr>
              <a:t>694,46 TL</a:t>
            </a:r>
            <a:endParaRPr lang="en-US" sz="1800" dirty="0">
              <a:cs typeface="Times New Roman" panose="02020603050405020304" pitchFamily="18" charset="0"/>
            </a:endParaRPr>
          </a:p>
          <a:p>
            <a:endParaRPr lang="en-US" dirty="0"/>
          </a:p>
        </p:txBody>
      </p:sp>
      <p:sp>
        <p:nvSpPr>
          <p:cNvPr id="33" name="Metin kutusu 32"/>
          <p:cNvSpPr txBox="1"/>
          <p:nvPr/>
        </p:nvSpPr>
        <p:spPr>
          <a:xfrm>
            <a:off x="434340" y="6047144"/>
            <a:ext cx="11178540" cy="461665"/>
          </a:xfrm>
          <a:prstGeom prst="rect">
            <a:avLst/>
          </a:prstGeom>
          <a:noFill/>
        </p:spPr>
        <p:txBody>
          <a:bodyPr wrap="square" rtlCol="0">
            <a:spAutoFit/>
          </a:bodyPr>
          <a:lstStyle/>
          <a:p>
            <a:r>
              <a:rPr lang="tr-TR" sz="2400" b="1" u="sng" smtClean="0">
                <a:solidFill>
                  <a:srgbClr val="FF0000"/>
                </a:solidFill>
                <a:cs typeface="Arial" panose="020B0604020202020204" pitchFamily="34" charset="0"/>
              </a:rPr>
              <a:t>1. Çözüm</a:t>
            </a:r>
            <a:endParaRPr lang="en-US" sz="2400" b="1" u="sng" dirty="0">
              <a:solidFill>
                <a:srgbClr val="FF0000"/>
              </a:solidFill>
              <a:cs typeface="Arial" panose="020B0604020202020204" pitchFamily="34" charset="0"/>
            </a:endParaRPr>
          </a:p>
        </p:txBody>
      </p:sp>
      <p:grpSp>
        <p:nvGrpSpPr>
          <p:cNvPr id="62" name="Canvas 2472"/>
          <p:cNvGrpSpPr/>
          <p:nvPr/>
        </p:nvGrpSpPr>
        <p:grpSpPr>
          <a:xfrm>
            <a:off x="266699" y="2335530"/>
            <a:ext cx="7459317" cy="3501312"/>
            <a:chOff x="0" y="0"/>
            <a:chExt cx="4686300" cy="2240280"/>
          </a:xfrm>
        </p:grpSpPr>
        <p:sp>
          <p:nvSpPr>
            <p:cNvPr id="63" name="Dikdörtgen 62"/>
            <p:cNvSpPr/>
            <p:nvPr/>
          </p:nvSpPr>
          <p:spPr>
            <a:xfrm>
              <a:off x="0" y="0"/>
              <a:ext cx="4686300" cy="2240280"/>
            </a:xfrm>
            <a:prstGeom prst="rect">
              <a:avLst/>
            </a:prstGeom>
            <a:noFill/>
            <a:ln>
              <a:noFill/>
            </a:ln>
          </p:spPr>
        </p:sp>
        <p:cxnSp>
          <p:nvCxnSpPr>
            <p:cNvPr id="64" name="Line 986"/>
            <p:cNvCxnSpPr/>
            <p:nvPr/>
          </p:nvCxnSpPr>
          <p:spPr bwMode="auto">
            <a:xfrm>
              <a:off x="457200" y="914400"/>
              <a:ext cx="2857500" cy="635"/>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5" name="Line 987"/>
            <p:cNvCxnSpPr/>
            <p:nvPr/>
          </p:nvCxnSpPr>
          <p:spPr bwMode="auto">
            <a:xfrm>
              <a:off x="21710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6" name="Line 988"/>
            <p:cNvCxnSpPr/>
            <p:nvPr/>
          </p:nvCxnSpPr>
          <p:spPr bwMode="auto">
            <a:xfrm>
              <a:off x="2742565" y="85344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7" name="Line 989"/>
            <p:cNvCxnSpPr/>
            <p:nvPr/>
          </p:nvCxnSpPr>
          <p:spPr bwMode="auto">
            <a:xfrm>
              <a:off x="1028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8" name="Line 990"/>
            <p:cNvCxnSpPr/>
            <p:nvPr/>
          </p:nvCxnSpPr>
          <p:spPr bwMode="auto">
            <a:xfrm>
              <a:off x="15995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69" name="Line 991"/>
            <p:cNvCxnSpPr/>
            <p:nvPr/>
          </p:nvCxnSpPr>
          <p:spPr bwMode="auto">
            <a:xfrm>
              <a:off x="3314065"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cxnSp>
          <p:nvCxnSpPr>
            <p:cNvPr id="70" name="Line 992"/>
            <p:cNvCxnSpPr/>
            <p:nvPr/>
          </p:nvCxnSpPr>
          <p:spPr bwMode="auto">
            <a:xfrm flipH="1">
              <a:off x="1028065" y="914400"/>
              <a:ext cx="635" cy="2286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1" name="Line 993"/>
            <p:cNvCxnSpPr/>
            <p:nvPr/>
          </p:nvCxnSpPr>
          <p:spPr bwMode="auto">
            <a:xfrm flipH="1">
              <a:off x="2170430" y="914400"/>
              <a:ext cx="1905" cy="5715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2" name="Line 994"/>
            <p:cNvCxnSpPr/>
            <p:nvPr/>
          </p:nvCxnSpPr>
          <p:spPr bwMode="auto">
            <a:xfrm flipH="1">
              <a:off x="1598930" y="914400"/>
              <a:ext cx="1270" cy="3429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3" name="Line 995"/>
            <p:cNvCxnSpPr/>
            <p:nvPr/>
          </p:nvCxnSpPr>
          <p:spPr bwMode="auto">
            <a:xfrm flipH="1">
              <a:off x="2743200" y="914400"/>
              <a:ext cx="635" cy="8001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4" name="Line 996"/>
            <p:cNvCxnSpPr/>
            <p:nvPr/>
          </p:nvCxnSpPr>
          <p:spPr bwMode="auto">
            <a:xfrm flipH="1">
              <a:off x="3312795" y="914400"/>
              <a:ext cx="3175" cy="10287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cxnSp>
          <p:nvCxnSpPr>
            <p:cNvPr id="75" name="Line 997"/>
            <p:cNvCxnSpPr/>
            <p:nvPr/>
          </p:nvCxnSpPr>
          <p:spPr bwMode="auto">
            <a:xfrm flipV="1">
              <a:off x="454660" y="228600"/>
              <a:ext cx="3175" cy="68580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cxnSp>
        <p:sp>
          <p:nvSpPr>
            <p:cNvPr id="76" name="Text Box 998"/>
            <p:cNvSpPr txBox="1">
              <a:spLocks noChangeArrowheads="1"/>
            </p:cNvSpPr>
            <p:nvPr/>
          </p:nvSpPr>
          <p:spPr bwMode="auto">
            <a:xfrm>
              <a:off x="31927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5</a:t>
              </a:r>
              <a:endParaRPr lang="en-US" sz="1200">
                <a:effectLst/>
                <a:latin typeface="Times New Roman" panose="02020603050405020304" pitchFamily="18" charset="0"/>
                <a:ea typeface="Times New Roman" panose="02020603050405020304" pitchFamily="18" charset="0"/>
              </a:endParaRPr>
            </a:p>
          </p:txBody>
        </p:sp>
        <p:sp>
          <p:nvSpPr>
            <p:cNvPr id="77" name="Text Box 999"/>
            <p:cNvSpPr txBox="1">
              <a:spLocks noChangeArrowheads="1"/>
            </p:cNvSpPr>
            <p:nvPr/>
          </p:nvSpPr>
          <p:spPr bwMode="auto">
            <a:xfrm>
              <a:off x="2621280" y="662940"/>
              <a:ext cx="23622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4</a:t>
              </a:r>
              <a:endParaRPr lang="en-US" sz="1200">
                <a:effectLst/>
                <a:latin typeface="Times New Roman" panose="02020603050405020304" pitchFamily="18" charset="0"/>
                <a:ea typeface="Times New Roman" panose="02020603050405020304" pitchFamily="18" charset="0"/>
              </a:endParaRPr>
            </a:p>
          </p:txBody>
        </p:sp>
        <p:sp>
          <p:nvSpPr>
            <p:cNvPr id="78" name="Text Box 1000"/>
            <p:cNvSpPr txBox="1">
              <a:spLocks noChangeArrowheads="1"/>
            </p:cNvSpPr>
            <p:nvPr/>
          </p:nvSpPr>
          <p:spPr bwMode="auto">
            <a:xfrm>
              <a:off x="2057400" y="647700"/>
              <a:ext cx="2286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3</a:t>
              </a:r>
              <a:endParaRPr lang="en-US" sz="1200">
                <a:effectLst/>
                <a:latin typeface="Times New Roman" panose="02020603050405020304" pitchFamily="18" charset="0"/>
                <a:ea typeface="Times New Roman" panose="02020603050405020304" pitchFamily="18" charset="0"/>
              </a:endParaRPr>
            </a:p>
          </p:txBody>
        </p:sp>
        <p:sp>
          <p:nvSpPr>
            <p:cNvPr id="79" name="Text Box 1001"/>
            <p:cNvSpPr txBox="1">
              <a:spLocks noChangeArrowheads="1"/>
            </p:cNvSpPr>
            <p:nvPr/>
          </p:nvSpPr>
          <p:spPr bwMode="auto">
            <a:xfrm>
              <a:off x="14706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2</a:t>
              </a:r>
              <a:endParaRPr lang="en-US" sz="1200">
                <a:effectLst/>
                <a:latin typeface="Times New Roman" panose="02020603050405020304" pitchFamily="18" charset="0"/>
                <a:ea typeface="Times New Roman" panose="02020603050405020304" pitchFamily="18" charset="0"/>
              </a:endParaRPr>
            </a:p>
          </p:txBody>
        </p:sp>
        <p:sp>
          <p:nvSpPr>
            <p:cNvPr id="80" name="Text Box 1002"/>
            <p:cNvSpPr txBox="1">
              <a:spLocks noChangeArrowheads="1"/>
            </p:cNvSpPr>
            <p:nvPr/>
          </p:nvSpPr>
          <p:spPr bwMode="auto">
            <a:xfrm>
              <a:off x="899160" y="647700"/>
              <a:ext cx="24384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1</a:t>
              </a:r>
              <a:endParaRPr lang="en-US" sz="1200">
                <a:effectLst/>
                <a:latin typeface="Times New Roman" panose="02020603050405020304" pitchFamily="18" charset="0"/>
                <a:ea typeface="Times New Roman" panose="02020603050405020304" pitchFamily="18" charset="0"/>
              </a:endParaRPr>
            </a:p>
          </p:txBody>
        </p:sp>
        <p:sp>
          <p:nvSpPr>
            <p:cNvPr id="81" name="Text Box 1003"/>
            <p:cNvSpPr txBox="1">
              <a:spLocks noChangeArrowheads="1"/>
            </p:cNvSpPr>
            <p:nvPr/>
          </p:nvSpPr>
          <p:spPr bwMode="auto">
            <a:xfrm>
              <a:off x="457200" y="228600"/>
              <a:ext cx="12573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P = 10.000 TL</a:t>
              </a:r>
              <a:endParaRPr lang="en-US" sz="1200">
                <a:effectLst/>
                <a:latin typeface="Times New Roman" panose="02020603050405020304" pitchFamily="18" charset="0"/>
                <a:ea typeface="Times New Roman" panose="02020603050405020304" pitchFamily="18" charset="0"/>
              </a:endParaRPr>
            </a:p>
          </p:txBody>
        </p:sp>
        <p:cxnSp>
          <p:nvCxnSpPr>
            <p:cNvPr id="82" name="Line 1004"/>
            <p:cNvCxnSpPr/>
            <p:nvPr/>
          </p:nvCxnSpPr>
          <p:spPr bwMode="auto">
            <a:xfrm>
              <a:off x="457200" y="868680"/>
              <a:ext cx="635" cy="114300"/>
            </a:xfrm>
            <a:prstGeom prst="line">
              <a:avLst/>
            </a:prstGeom>
            <a:noFill/>
            <a:ln w="9525">
              <a:solidFill>
                <a:srgbClr val="000000"/>
              </a:solidFill>
              <a:round/>
              <a:headEnd/>
              <a:tailEnd/>
            </a:ln>
            <a:extLst>
              <a:ext uri="{909E8E84-426E-40DD-AFC4-6F175D3DCCD1}">
                <a14:hiddenFill xmlns:a14="http://schemas.microsoft.com/office/drawing/2010/main">
                  <a:noFill/>
                </a14:hiddenFill>
              </a:ext>
            </a:extLst>
          </p:spPr>
        </p:cxnSp>
        <p:sp>
          <p:nvSpPr>
            <p:cNvPr id="83" name="Text Box 1005"/>
            <p:cNvSpPr txBox="1">
              <a:spLocks noChangeArrowheads="1"/>
            </p:cNvSpPr>
            <p:nvPr/>
          </p:nvSpPr>
          <p:spPr bwMode="auto">
            <a:xfrm>
              <a:off x="883920" y="1112520"/>
              <a:ext cx="3429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a:t>
              </a:r>
              <a:endParaRPr lang="en-US" sz="1200">
                <a:effectLst/>
                <a:latin typeface="Times New Roman" panose="02020603050405020304" pitchFamily="18" charset="0"/>
                <a:ea typeface="Times New Roman" panose="02020603050405020304" pitchFamily="18" charset="0"/>
              </a:endParaRPr>
            </a:p>
          </p:txBody>
        </p:sp>
        <p:sp>
          <p:nvSpPr>
            <p:cNvPr id="84" name="Text Box 1006"/>
            <p:cNvSpPr txBox="1">
              <a:spLocks noChangeArrowheads="1"/>
            </p:cNvSpPr>
            <p:nvPr/>
          </p:nvSpPr>
          <p:spPr bwMode="auto">
            <a:xfrm>
              <a:off x="1257300" y="12573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a:t>
              </a:r>
              <a:endParaRPr lang="en-US" sz="1200">
                <a:effectLst/>
                <a:latin typeface="Times New Roman" panose="02020603050405020304" pitchFamily="18" charset="0"/>
                <a:ea typeface="Times New Roman" panose="02020603050405020304" pitchFamily="18" charset="0"/>
              </a:endParaRPr>
            </a:p>
          </p:txBody>
        </p:sp>
        <p:sp>
          <p:nvSpPr>
            <p:cNvPr id="85" name="Text Box 1007"/>
            <p:cNvSpPr txBox="1">
              <a:spLocks noChangeArrowheads="1"/>
            </p:cNvSpPr>
            <p:nvPr/>
          </p:nvSpPr>
          <p:spPr bwMode="auto">
            <a:xfrm>
              <a:off x="1903728" y="1468196"/>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+ 1500</a:t>
              </a:r>
              <a:endParaRPr lang="en-US" sz="1200" dirty="0">
                <a:effectLst/>
                <a:latin typeface="Times New Roman" panose="02020603050405020304" pitchFamily="18" charset="0"/>
                <a:ea typeface="Times New Roman" panose="02020603050405020304" pitchFamily="18" charset="0"/>
              </a:endParaRPr>
            </a:p>
          </p:txBody>
        </p:sp>
        <p:sp>
          <p:nvSpPr>
            <p:cNvPr id="86" name="Text Box 1008"/>
            <p:cNvSpPr txBox="1">
              <a:spLocks noChangeArrowheads="1"/>
            </p:cNvSpPr>
            <p:nvPr/>
          </p:nvSpPr>
          <p:spPr bwMode="auto">
            <a:xfrm>
              <a:off x="2398392" y="1727275"/>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dirty="0">
                  <a:effectLst/>
                  <a:latin typeface="Times New Roman" panose="02020603050405020304" pitchFamily="18" charset="0"/>
                  <a:ea typeface="Times New Roman" panose="02020603050405020304" pitchFamily="18" charset="0"/>
                </a:rPr>
                <a:t>X + 3000</a:t>
              </a:r>
              <a:endParaRPr lang="en-US" sz="1200" dirty="0">
                <a:effectLst/>
                <a:latin typeface="Times New Roman" panose="02020603050405020304" pitchFamily="18" charset="0"/>
                <a:ea typeface="Times New Roman" panose="02020603050405020304" pitchFamily="18" charset="0"/>
              </a:endParaRPr>
            </a:p>
          </p:txBody>
        </p:sp>
        <p:sp>
          <p:nvSpPr>
            <p:cNvPr id="87" name="Text Box 1009"/>
            <p:cNvSpPr txBox="1">
              <a:spLocks noChangeArrowheads="1"/>
            </p:cNvSpPr>
            <p:nvPr/>
          </p:nvSpPr>
          <p:spPr bwMode="auto">
            <a:xfrm>
              <a:off x="2971800" y="1943100"/>
              <a:ext cx="7620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X + 5000</a:t>
              </a:r>
              <a:endParaRPr lang="en-US" sz="1200">
                <a:effectLst/>
                <a:latin typeface="Times New Roman" panose="02020603050405020304" pitchFamily="18" charset="0"/>
                <a:ea typeface="Times New Roman" panose="02020603050405020304" pitchFamily="18" charset="0"/>
              </a:endParaRPr>
            </a:p>
          </p:txBody>
        </p:sp>
        <p:sp>
          <p:nvSpPr>
            <p:cNvPr id="88" name="Text Box 1010"/>
            <p:cNvSpPr txBox="1">
              <a:spLocks noChangeArrowheads="1"/>
            </p:cNvSpPr>
            <p:nvPr/>
          </p:nvSpPr>
          <p:spPr bwMode="auto">
            <a:xfrm>
              <a:off x="3429000" y="1257300"/>
              <a:ext cx="914400" cy="2971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pPr marL="0" marR="0">
                <a:spcBef>
                  <a:spcPts val="0"/>
                </a:spcBef>
                <a:spcAft>
                  <a:spcPts val="0"/>
                </a:spcAft>
              </a:pPr>
              <a:r>
                <a:rPr lang="tr-TR" sz="1200">
                  <a:effectLst/>
                  <a:latin typeface="Times New Roman" panose="02020603050405020304" pitchFamily="18" charset="0"/>
                  <a:ea typeface="Times New Roman" panose="02020603050405020304" pitchFamily="18" charset="0"/>
                </a:rPr>
                <a:t>i = 8 %</a:t>
              </a:r>
              <a:endParaRPr lang="en-US" sz="1200">
                <a:effectLst/>
                <a:latin typeface="Times New Roman" panose="02020603050405020304" pitchFamily="18" charset="0"/>
                <a:ea typeface="Times New Roman" panose="02020603050405020304" pitchFamily="18" charset="0"/>
              </a:endParaRPr>
            </a:p>
          </p:txBody>
        </p:sp>
      </p:grpSp>
    </p:spTree>
    <p:extLst>
      <p:ext uri="{BB962C8B-B14F-4D97-AF65-F5344CB8AC3E}">
        <p14:creationId xmlns:p14="http://schemas.microsoft.com/office/powerpoint/2010/main" val="382373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887</TotalTime>
  <Words>760</Words>
  <Application>Microsoft Office PowerPoint</Application>
  <PresentationFormat>A3 Kağıt (297x420 mm)</PresentationFormat>
  <Paragraphs>225</Paragraphs>
  <Slides>17</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17</vt:i4>
      </vt:variant>
    </vt:vector>
  </HeadingPairs>
  <TitlesOfParts>
    <vt:vector size="24" baseType="lpstr">
      <vt:lpstr>Arial</vt:lpstr>
      <vt:lpstr>Calibri</vt:lpstr>
      <vt:lpstr>Calibri Light</vt:lpstr>
      <vt:lpstr>Cambria Math</vt:lpstr>
      <vt:lpstr>Candara</vt:lpstr>
      <vt:lpstr>Times New Roman</vt:lpstr>
      <vt:lpstr>Office Teması</vt:lpstr>
      <vt:lpstr>İNŞAAT YÖNETİMİ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PROBLEM-7</vt:lpstr>
      <vt:lpstr>PROBLEM-7</vt:lpstr>
      <vt:lpstr>PROBLEM-8</vt:lpstr>
      <vt:lpstr>Cevap</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İNŞAAT YÖNETİMİ</dc:title>
  <dc:creator>gokhan demirdöğen</dc:creator>
  <cp:lastModifiedBy>Authors</cp:lastModifiedBy>
  <cp:revision>93</cp:revision>
  <cp:lastPrinted>2017-11-06T11:59:19Z</cp:lastPrinted>
  <dcterms:created xsi:type="dcterms:W3CDTF">2013-12-10T21:39:31Z</dcterms:created>
  <dcterms:modified xsi:type="dcterms:W3CDTF">2018-12-11T14:25:20Z</dcterms:modified>
</cp:coreProperties>
</file>