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5" d="100"/>
          <a:sy n="65" d="100"/>
        </p:scale>
        <p:origin x="-44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9DE3D82-FC15-44AC-9775-3E27110D91AA}"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308599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DE3D82-FC15-44AC-9775-3E27110D91AA}"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153257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DE3D82-FC15-44AC-9775-3E27110D91AA}"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219886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DE3D82-FC15-44AC-9775-3E27110D91AA}"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411280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9DE3D82-FC15-44AC-9775-3E27110D91AA}" type="datetimeFigureOut">
              <a:rPr lang="tr-TR" smtClean="0"/>
              <a:t>25.12.2017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282035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DE3D82-FC15-44AC-9775-3E27110D91AA}" type="datetimeFigureOut">
              <a:rPr lang="tr-TR" smtClean="0"/>
              <a:t>25.12.2017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296152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DE3D82-FC15-44AC-9775-3E27110D91AA}" type="datetimeFigureOut">
              <a:rPr lang="tr-TR" smtClean="0"/>
              <a:t>25.12.2017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125001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DE3D82-FC15-44AC-9775-3E27110D91AA}" type="datetimeFigureOut">
              <a:rPr lang="tr-TR" smtClean="0"/>
              <a:t>25.12.2017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67054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DE3D82-FC15-44AC-9775-3E27110D91AA}" type="datetimeFigureOut">
              <a:rPr lang="tr-TR" smtClean="0"/>
              <a:t>25.12.2017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202052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DE3D82-FC15-44AC-9775-3E27110D91AA}" type="datetimeFigureOut">
              <a:rPr lang="tr-TR" smtClean="0"/>
              <a:t>25.12.2017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36066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DE3D82-FC15-44AC-9775-3E27110D91AA}" type="datetimeFigureOut">
              <a:rPr lang="tr-TR" smtClean="0"/>
              <a:t>25.12.2017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E77659-A9D1-4289-8251-5DAE5780EEB6}" type="slidenum">
              <a:rPr lang="tr-TR" smtClean="0"/>
              <a:t>‹#›</a:t>
            </a:fld>
            <a:endParaRPr lang="tr-TR"/>
          </a:p>
        </p:txBody>
      </p:sp>
    </p:spTree>
    <p:extLst>
      <p:ext uri="{BB962C8B-B14F-4D97-AF65-F5344CB8AC3E}">
        <p14:creationId xmlns:p14="http://schemas.microsoft.com/office/powerpoint/2010/main" val="175919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E3D82-FC15-44AC-9775-3E27110D91AA}" type="datetimeFigureOut">
              <a:rPr lang="tr-TR" smtClean="0"/>
              <a:t>25.12.2017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77659-A9D1-4289-8251-5DAE5780EEB6}" type="slidenum">
              <a:rPr lang="tr-TR" smtClean="0"/>
              <a:t>‹#›</a:t>
            </a:fld>
            <a:endParaRPr lang="tr-TR"/>
          </a:p>
        </p:txBody>
      </p:sp>
    </p:spTree>
    <p:extLst>
      <p:ext uri="{BB962C8B-B14F-4D97-AF65-F5344CB8AC3E}">
        <p14:creationId xmlns:p14="http://schemas.microsoft.com/office/powerpoint/2010/main" val="901390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2608976" y="2144968"/>
            <a:ext cx="3073735" cy="3073735"/>
          </a:xfrm>
          <a:prstGeom prst="rect">
            <a:avLst/>
          </a:prstGeom>
        </p:spPr>
      </p:pic>
      <p:sp>
        <p:nvSpPr>
          <p:cNvPr id="2" name="Unvan 1"/>
          <p:cNvSpPr>
            <a:spLocks noGrp="1"/>
          </p:cNvSpPr>
          <p:nvPr>
            <p:ph type="ctrTitle"/>
          </p:nvPr>
        </p:nvSpPr>
        <p:spPr/>
        <p:txBody>
          <a:bodyPr/>
          <a:lstStyle/>
          <a:p>
            <a:pPr algn="r"/>
            <a:r>
              <a:rPr lang="tr-TR" b="1" dirty="0" smtClean="0">
                <a:solidFill>
                  <a:srgbClr val="92D050"/>
                </a:solidFill>
              </a:rPr>
              <a:t>İnşaat Yönetimi </a:t>
            </a:r>
            <a:r>
              <a:rPr lang="tr-TR" dirty="0" smtClean="0"/>
              <a:t/>
            </a:r>
            <a:br>
              <a:rPr lang="tr-TR" dirty="0" smtClean="0"/>
            </a:br>
            <a:r>
              <a:rPr lang="tr-TR" sz="4400" dirty="0" smtClean="0">
                <a:solidFill>
                  <a:srgbClr val="002060"/>
                </a:solidFill>
              </a:rPr>
              <a:t>Uygulama-3</a:t>
            </a:r>
            <a:endParaRPr lang="tr-TR" sz="4400" dirty="0">
              <a:solidFill>
                <a:srgbClr val="002060"/>
              </a:solidFill>
            </a:endParaRPr>
          </a:p>
        </p:txBody>
      </p:sp>
      <p:pic>
        <p:nvPicPr>
          <p:cNvPr id="4" name="Resim 3"/>
          <p:cNvPicPr>
            <a:picLocks noChangeAspect="1"/>
          </p:cNvPicPr>
          <p:nvPr/>
        </p:nvPicPr>
        <p:blipFill>
          <a:blip r:embed="rId3"/>
          <a:stretch>
            <a:fillRect/>
          </a:stretch>
        </p:blipFill>
        <p:spPr>
          <a:xfrm>
            <a:off x="835769" y="501641"/>
            <a:ext cx="3188484" cy="2036240"/>
          </a:xfrm>
          <a:prstGeom prst="rect">
            <a:avLst/>
          </a:prstGeom>
        </p:spPr>
      </p:pic>
    </p:spTree>
    <p:extLst>
      <p:ext uri="{BB962C8B-B14F-4D97-AF65-F5344CB8AC3E}">
        <p14:creationId xmlns:p14="http://schemas.microsoft.com/office/powerpoint/2010/main" val="3809615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20090" y="354330"/>
            <a:ext cx="10881360" cy="6309420"/>
          </a:xfrm>
          <a:prstGeom prst="rect">
            <a:avLst/>
          </a:prstGeom>
          <a:noFill/>
        </p:spPr>
        <p:txBody>
          <a:bodyPr wrap="square" rtlCol="0">
            <a:spAutoFit/>
          </a:bodyPr>
          <a:lstStyle/>
          <a:p>
            <a:r>
              <a:rPr lang="tr-TR" sz="4400" dirty="0">
                <a:solidFill>
                  <a:srgbClr val="00B050"/>
                </a:solidFill>
                <a:latin typeface="+mj-lt"/>
                <a:ea typeface="+mj-ea"/>
                <a:cs typeface="+mj-cs"/>
              </a:rPr>
              <a:t>SORU-3 </a:t>
            </a:r>
            <a:r>
              <a:rPr lang="tr-TR" sz="4400" dirty="0">
                <a:solidFill>
                  <a:schemeClr val="accent2">
                    <a:lumMod val="60000"/>
                    <a:lumOff val="40000"/>
                  </a:schemeClr>
                </a:solidFill>
                <a:latin typeface="+mj-lt"/>
                <a:ea typeface="+mj-ea"/>
                <a:cs typeface="+mj-cs"/>
              </a:rPr>
              <a:t> </a:t>
            </a:r>
            <a:endParaRPr lang="en-US" sz="4400" dirty="0">
              <a:solidFill>
                <a:schemeClr val="accent2">
                  <a:lumMod val="60000"/>
                  <a:lumOff val="40000"/>
                </a:schemeClr>
              </a:solidFill>
              <a:latin typeface="+mj-lt"/>
              <a:ea typeface="+mj-ea"/>
              <a:cs typeface="+mj-cs"/>
            </a:endParaRPr>
          </a:p>
          <a:p>
            <a:pPr algn="just"/>
            <a:r>
              <a:rPr lang="tr-TR" sz="1800" dirty="0" smtClean="0">
                <a:solidFill>
                  <a:srgbClr val="000000"/>
                </a:solidFill>
                <a:effectLst/>
                <a:ea typeface="Times New Roman" panose="02020603050405020304" pitchFamily="18" charset="0"/>
                <a:cs typeface="Arial" panose="020B0604020202020204" pitchFamily="34" charset="0"/>
              </a:rPr>
              <a:t>Bir inşaat firması iki alternatifi karşılaştırmaktadır. İlk alternatif otomatik besleme makinesidir, diğeri ise manuel besleme makinesidir. </a:t>
            </a:r>
          </a:p>
          <a:p>
            <a:pPr marL="285750" indent="-285750" algn="just">
              <a:buFont typeface="Wingdings" panose="05000000000000000000" pitchFamily="2" charset="2"/>
              <a:buChar char="q"/>
            </a:pPr>
            <a:r>
              <a:rPr lang="tr-TR" sz="1800" dirty="0" smtClean="0">
                <a:solidFill>
                  <a:srgbClr val="000000"/>
                </a:solidFill>
                <a:effectLst/>
                <a:ea typeface="Times New Roman" panose="02020603050405020304" pitchFamily="18" charset="0"/>
                <a:cs typeface="Arial" panose="020B0604020202020204" pitchFamily="34" charset="0"/>
              </a:rPr>
              <a:t>10 yıllık ekonomik ömrü olduğu düşünülen ilk alternatifin ilk maliyeti 23000 TL ve tahmin edilen hurda değeri de 4000 TL’dir. Operasyon maliyeti ise saate 12 TL’dir. Saatlik olarak beklenen üretim miktarı ise 8 tondur. Yıllık bakım ve operasyon masrafları ise 3500 TL olarak düşünülmektedir. </a:t>
            </a:r>
          </a:p>
          <a:p>
            <a:pPr marL="285750" indent="-285750" algn="just">
              <a:buFont typeface="Wingdings" panose="05000000000000000000" pitchFamily="2" charset="2"/>
              <a:buChar char="q"/>
            </a:pPr>
            <a:r>
              <a:rPr lang="tr-TR" sz="1800" dirty="0" smtClean="0">
                <a:solidFill>
                  <a:srgbClr val="000000"/>
                </a:solidFill>
                <a:effectLst/>
                <a:ea typeface="Times New Roman" panose="02020603050405020304" pitchFamily="18" charset="0"/>
                <a:cs typeface="Arial" panose="020B0604020202020204" pitchFamily="34" charset="0"/>
              </a:rPr>
              <a:t>Alternatif olarak düşünülen ikinci makinenin ise ilk maliyeti 8000 TL ve hurda değeri yoktur. Ekonomik ömrü de 5 yıl olarak tahmin edilmektedir. Bu makineyi saatte 6 ton üretim yapabilmesi için saati 8 TL’ye üç işçinin çalıştırılması gerekmektedir. Yıllık bakım ve operasyon masraflarının ise 1500 TL olacağı tahmin edilmektedir. </a:t>
            </a:r>
          </a:p>
          <a:p>
            <a:pPr marL="285750" indent="-285750" algn="just">
              <a:buFont typeface="Wingdings" panose="05000000000000000000" pitchFamily="2" charset="2"/>
              <a:buChar char="q"/>
            </a:pPr>
            <a:r>
              <a:rPr lang="tr-TR" sz="1800" dirty="0" smtClean="0">
                <a:solidFill>
                  <a:srgbClr val="000000"/>
                </a:solidFill>
                <a:effectLst/>
                <a:ea typeface="Times New Roman" panose="02020603050405020304" pitchFamily="18" charset="0"/>
                <a:cs typeface="Arial" panose="020B0604020202020204" pitchFamily="34" charset="0"/>
              </a:rPr>
              <a:t>Bütün projenin %10 getiri getireceği tahmin edildiğine göre kaç ton yılda üretim yapılmalıdır ki otomatik makine seçilebilsin?</a:t>
            </a:r>
            <a:endParaRPr lang="en-US" sz="1800" dirty="0" smtClean="0">
              <a:effectLst/>
              <a:ea typeface="Times New Roman" panose="02020603050405020304" pitchFamily="18" charset="0"/>
              <a:cs typeface="Arial" panose="020B0604020202020204" pitchFamily="34" charset="0"/>
            </a:endParaRPr>
          </a:p>
          <a:p>
            <a:endParaRPr lang="tr-TR" sz="1800" b="1" dirty="0" smtClean="0">
              <a:solidFill>
                <a:srgbClr val="000000"/>
              </a:solidFill>
              <a:effectLst/>
              <a:ea typeface="Times New Roman" panose="02020603050405020304" pitchFamily="18" charset="0"/>
              <a:cs typeface="Times New Roman" panose="02020603050405020304" pitchFamily="18" charset="0"/>
            </a:endParaRPr>
          </a:p>
          <a:p>
            <a:r>
              <a:rPr lang="tr-TR" sz="1800" b="1" dirty="0" smtClean="0">
                <a:solidFill>
                  <a:srgbClr val="000000"/>
                </a:solidFill>
                <a:ea typeface="Times New Roman" panose="02020603050405020304" pitchFamily="18" charset="0"/>
                <a:cs typeface="Times New Roman" panose="02020603050405020304" pitchFamily="18" charset="0"/>
              </a:rPr>
              <a:t>-----------------------------------------------------------------------------------------------------------------------------------------------------</a:t>
            </a:r>
            <a:r>
              <a:rPr lang="tr-TR" sz="1800" b="1" dirty="0" smtClean="0">
                <a:solidFill>
                  <a:srgbClr val="000000"/>
                </a:solidFill>
                <a:effectLst/>
                <a:ea typeface="Times New Roman" panose="02020603050405020304" pitchFamily="18" charset="0"/>
                <a:cs typeface="Times New Roman" panose="02020603050405020304" pitchFamily="18" charset="0"/>
              </a:rPr>
              <a:t> </a:t>
            </a:r>
            <a:endParaRPr lang="en-US" sz="1800" dirty="0" smtClean="0">
              <a:effectLst/>
              <a:ea typeface="Times New Roman" panose="02020603050405020304" pitchFamily="18" charset="0"/>
            </a:endParaRPr>
          </a:p>
          <a:p>
            <a:r>
              <a:rPr lang="tr-TR" sz="1800" dirty="0" smtClean="0">
                <a:solidFill>
                  <a:srgbClr val="000000"/>
                </a:solidFill>
                <a:effectLst/>
                <a:ea typeface="Times New Roman" panose="02020603050405020304" pitchFamily="18" charset="0"/>
                <a:cs typeface="Arial" panose="020B0604020202020204" pitchFamily="34" charset="0"/>
              </a:rPr>
              <a:t>x yıllık üretimi simgelemektedir. </a:t>
            </a:r>
            <a:endParaRPr lang="en-US" sz="1800" dirty="0" smtClean="0">
              <a:effectLst/>
              <a:ea typeface="Times New Roman" panose="02020603050405020304" pitchFamily="18" charset="0"/>
              <a:cs typeface="Arial" panose="020B0604020202020204" pitchFamily="34" charset="0"/>
            </a:endParaRPr>
          </a:p>
          <a:p>
            <a:endParaRPr lang="tr-TR" sz="1800" dirty="0" smtClean="0">
              <a:solidFill>
                <a:srgbClr val="000000"/>
              </a:solidFill>
              <a:effectLst/>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q"/>
            </a:pPr>
            <a:r>
              <a:rPr lang="tr-TR" sz="1800" dirty="0" smtClean="0">
                <a:solidFill>
                  <a:srgbClr val="000000"/>
                </a:solidFill>
                <a:effectLst/>
                <a:ea typeface="Times New Roman" panose="02020603050405020304" pitchFamily="18" charset="0"/>
                <a:cs typeface="Arial" panose="020B0604020202020204" pitchFamily="34" charset="0"/>
              </a:rPr>
              <a:t>Yıllık değişen maliyet</a:t>
            </a:r>
            <a:r>
              <a:rPr lang="tr-TR" sz="1800" baseline="-25000" dirty="0" smtClean="0">
                <a:solidFill>
                  <a:srgbClr val="000000"/>
                </a:solidFill>
                <a:effectLst/>
                <a:ea typeface="Times New Roman" panose="02020603050405020304" pitchFamily="18" charset="0"/>
                <a:cs typeface="Arial" panose="020B0604020202020204" pitchFamily="34" charset="0"/>
              </a:rPr>
              <a:t>1</a:t>
            </a:r>
            <a:r>
              <a:rPr lang="tr-TR" sz="1800" dirty="0" smtClean="0">
                <a:solidFill>
                  <a:srgbClr val="000000"/>
                </a:solidFill>
                <a:effectLst/>
                <a:ea typeface="Times New Roman" panose="02020603050405020304" pitchFamily="18" charset="0"/>
                <a:cs typeface="Arial" panose="020B0604020202020204" pitchFamily="34" charset="0"/>
              </a:rPr>
              <a:t>= $12/saat* 1saat/8ton* x ton/yıl</a:t>
            </a:r>
            <a:endParaRPr lang="en-US" sz="1800" dirty="0" smtClean="0">
              <a:effectLst/>
              <a:ea typeface="Times New Roman" panose="02020603050405020304" pitchFamily="18" charset="0"/>
              <a:cs typeface="Arial" panose="020B0604020202020204" pitchFamily="34" charset="0"/>
            </a:endParaRPr>
          </a:p>
          <a:p>
            <a:r>
              <a:rPr lang="tr-TR" sz="1800" dirty="0">
                <a:solidFill>
                  <a:srgbClr val="000000"/>
                </a:solidFill>
                <a:ea typeface="Times New Roman" panose="02020603050405020304" pitchFamily="18" charset="0"/>
                <a:cs typeface="Arial" panose="020B0604020202020204" pitchFamily="34" charset="0"/>
              </a:rPr>
              <a:t> </a:t>
            </a:r>
            <a:r>
              <a:rPr lang="tr-TR" sz="1800" dirty="0" smtClean="0">
                <a:solidFill>
                  <a:srgbClr val="000000"/>
                </a:solidFill>
                <a:ea typeface="Times New Roman" panose="02020603050405020304" pitchFamily="18" charset="0"/>
                <a:cs typeface="Arial" panose="020B0604020202020204" pitchFamily="34" charset="0"/>
              </a:rPr>
              <a:t>     </a:t>
            </a:r>
            <a:r>
              <a:rPr lang="tr-TR" sz="1800" dirty="0" smtClean="0">
                <a:solidFill>
                  <a:srgbClr val="000000"/>
                </a:solidFill>
                <a:effectLst/>
                <a:ea typeface="Times New Roman" panose="02020603050405020304" pitchFamily="18" charset="0"/>
                <a:cs typeface="Arial" panose="020B0604020202020204" pitchFamily="34" charset="0"/>
              </a:rPr>
              <a:t>D</a:t>
            </a:r>
            <a:r>
              <a:rPr lang="tr-TR" sz="1800" baseline="-25000" dirty="0" smtClean="0">
                <a:solidFill>
                  <a:srgbClr val="000000"/>
                </a:solidFill>
                <a:effectLst/>
                <a:ea typeface="Times New Roman" panose="02020603050405020304" pitchFamily="18" charset="0"/>
                <a:cs typeface="Arial" panose="020B0604020202020204" pitchFamily="34" charset="0"/>
              </a:rPr>
              <a:t>1</a:t>
            </a:r>
            <a:r>
              <a:rPr lang="tr-TR" sz="1800" dirty="0" smtClean="0">
                <a:solidFill>
                  <a:srgbClr val="000000"/>
                </a:solidFill>
                <a:effectLst/>
                <a:ea typeface="Times New Roman" panose="02020603050405020304" pitchFamily="18" charset="0"/>
                <a:cs typeface="Arial" panose="020B0604020202020204" pitchFamily="34" charset="0"/>
              </a:rPr>
              <a:t>= 1.5x</a:t>
            </a:r>
            <a:endParaRPr lang="tr-TR" sz="1800" dirty="0">
              <a:ea typeface="Times New Roman" panose="02020603050405020304" pitchFamily="18" charset="0"/>
              <a:cs typeface="Arial" panose="020B0604020202020204" pitchFamily="34" charset="0"/>
            </a:endParaRPr>
          </a:p>
          <a:p>
            <a:endParaRPr lang="en-US" sz="1800" dirty="0" smtClean="0">
              <a:effectLst/>
              <a:ea typeface="Times New Roman" panose="02020603050405020304" pitchFamily="18" charset="0"/>
              <a:cs typeface="Arial" panose="020B0604020202020204" pitchFamily="34" charset="0"/>
            </a:endParaRPr>
          </a:p>
          <a:p>
            <a:r>
              <a:rPr lang="tr-TR" sz="1800" dirty="0">
                <a:solidFill>
                  <a:srgbClr val="000000"/>
                </a:solidFill>
                <a:ea typeface="Times New Roman" panose="02020603050405020304" pitchFamily="18" charset="0"/>
                <a:cs typeface="Arial" panose="020B0604020202020204" pitchFamily="34" charset="0"/>
              </a:rPr>
              <a:t> </a:t>
            </a:r>
            <a:r>
              <a:rPr lang="tr-TR" sz="1800" dirty="0" smtClean="0">
                <a:solidFill>
                  <a:srgbClr val="000000"/>
                </a:solidFill>
                <a:ea typeface="Times New Roman" panose="02020603050405020304" pitchFamily="18" charset="0"/>
                <a:cs typeface="Arial" panose="020B0604020202020204" pitchFamily="34" charset="0"/>
              </a:rPr>
              <a:t>     </a:t>
            </a:r>
            <a:r>
              <a:rPr lang="tr-TR" sz="1800" dirty="0" smtClean="0">
                <a:solidFill>
                  <a:srgbClr val="000000"/>
                </a:solidFill>
                <a:effectLst/>
                <a:ea typeface="Times New Roman" panose="02020603050405020304" pitchFamily="18" charset="0"/>
                <a:cs typeface="Arial" panose="020B0604020202020204" pitchFamily="34" charset="0"/>
              </a:rPr>
              <a:t>ENH</a:t>
            </a:r>
            <a:r>
              <a:rPr lang="tr-TR" sz="1800" baseline="-25000" dirty="0" smtClean="0">
                <a:solidFill>
                  <a:srgbClr val="000000"/>
                </a:solidFill>
                <a:effectLst/>
                <a:ea typeface="Times New Roman" panose="02020603050405020304" pitchFamily="18" charset="0"/>
                <a:cs typeface="Arial" panose="020B0604020202020204" pitchFamily="34" charset="0"/>
              </a:rPr>
              <a:t>1</a:t>
            </a:r>
            <a:r>
              <a:rPr lang="tr-TR" sz="1800" dirty="0" smtClean="0">
                <a:solidFill>
                  <a:srgbClr val="000000"/>
                </a:solidFill>
                <a:effectLst/>
                <a:ea typeface="Times New Roman" panose="02020603050405020304" pitchFamily="18" charset="0"/>
                <a:cs typeface="Arial" panose="020B0604020202020204" pitchFamily="34" charset="0"/>
              </a:rPr>
              <a:t>= - 23 ,000(A / P,10%,10)  + 4000(A / F, 10%,10)  - 3500  - 1.5x</a:t>
            </a:r>
            <a:endParaRPr lang="en-US" sz="1800" dirty="0" smtClean="0">
              <a:effectLst/>
              <a:ea typeface="Times New Roman" panose="02020603050405020304" pitchFamily="18" charset="0"/>
              <a:cs typeface="Arial" panose="020B0604020202020204" pitchFamily="34" charset="0"/>
            </a:endParaRPr>
          </a:p>
          <a:p>
            <a:r>
              <a:rPr lang="tr-TR" sz="1800" dirty="0" smtClean="0">
                <a:solidFill>
                  <a:srgbClr val="000000"/>
                </a:solidFill>
                <a:effectLst/>
                <a:ea typeface="Times New Roman" panose="02020603050405020304" pitchFamily="18" charset="0"/>
                <a:cs typeface="Arial" panose="020B0604020202020204" pitchFamily="34" charset="0"/>
              </a:rPr>
              <a:t>      ENH</a:t>
            </a:r>
            <a:r>
              <a:rPr lang="tr-TR" sz="1800" baseline="-25000" dirty="0" smtClean="0">
                <a:solidFill>
                  <a:srgbClr val="000000"/>
                </a:solidFill>
                <a:effectLst/>
                <a:ea typeface="Times New Roman" panose="02020603050405020304" pitchFamily="18" charset="0"/>
                <a:cs typeface="Arial" panose="020B0604020202020204" pitchFamily="34" charset="0"/>
              </a:rPr>
              <a:t>1</a:t>
            </a:r>
            <a:r>
              <a:rPr lang="tr-TR" sz="1800" dirty="0" smtClean="0">
                <a:solidFill>
                  <a:srgbClr val="000000"/>
                </a:solidFill>
                <a:effectLst/>
                <a:ea typeface="Times New Roman" panose="02020603050405020304" pitchFamily="18" charset="0"/>
                <a:cs typeface="Arial" panose="020B0604020202020204" pitchFamily="34" charset="0"/>
              </a:rPr>
              <a:t>= -6992-1.5x</a:t>
            </a:r>
            <a:endParaRPr lang="en-US" sz="1800" dirty="0" smtClean="0">
              <a:effectLst/>
              <a:ea typeface="Times New Roman" panose="02020603050405020304" pitchFamily="18" charset="0"/>
              <a:cs typeface="Arial" panose="020B0604020202020204" pitchFamily="34" charset="0"/>
            </a:endParaRPr>
          </a:p>
          <a:p>
            <a:r>
              <a:rPr lang="tr-TR" sz="1800" dirty="0" smtClean="0">
                <a:solidFill>
                  <a:srgbClr val="000000"/>
                </a:solidFill>
                <a:effectLst/>
                <a:ea typeface="Times New Roman" panose="02020603050405020304" pitchFamily="18" charset="0"/>
                <a:cs typeface="Arial" panose="020B0604020202020204" pitchFamily="34" charset="0"/>
              </a:rPr>
              <a:t> </a:t>
            </a:r>
            <a:endParaRPr lang="en-US" sz="1800" dirty="0" smtClean="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4087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4" name="Dikdörtgen 3"/>
          <p:cNvSpPr/>
          <p:nvPr/>
        </p:nvSpPr>
        <p:spPr>
          <a:xfrm>
            <a:off x="3048000" y="2207537"/>
            <a:ext cx="6096000" cy="3416320"/>
          </a:xfrm>
          <a:prstGeom prst="rect">
            <a:avLst/>
          </a:prstGeom>
        </p:spPr>
        <p:txBody>
          <a:bodyPr>
            <a:spAutoFit/>
          </a:bodyPr>
          <a:lstStyle/>
          <a:p>
            <a:pPr marL="285750" indent="-285750">
              <a:buFont typeface="Wingdings" panose="05000000000000000000" pitchFamily="2" charset="2"/>
              <a:buChar char="q"/>
            </a:pPr>
            <a:r>
              <a:rPr lang="tr-TR" dirty="0">
                <a:solidFill>
                  <a:srgbClr val="000000"/>
                </a:solidFill>
                <a:ea typeface="Times New Roman" panose="02020603050405020304" pitchFamily="18" charset="0"/>
                <a:cs typeface="Arial" panose="020B0604020202020204" pitchFamily="34" charset="0"/>
              </a:rPr>
              <a:t>Yıllık değişen maliyet</a:t>
            </a:r>
            <a:r>
              <a:rPr lang="tr-TR" baseline="-25000" dirty="0">
                <a:solidFill>
                  <a:srgbClr val="000000"/>
                </a:solidFill>
                <a:ea typeface="Times New Roman" panose="02020603050405020304" pitchFamily="18" charset="0"/>
                <a:cs typeface="Arial" panose="020B0604020202020204" pitchFamily="34" charset="0"/>
              </a:rPr>
              <a:t>2</a:t>
            </a:r>
            <a:r>
              <a:rPr lang="tr-TR" dirty="0">
                <a:solidFill>
                  <a:srgbClr val="000000"/>
                </a:solidFill>
                <a:ea typeface="Times New Roman" panose="02020603050405020304" pitchFamily="18" charset="0"/>
                <a:cs typeface="Arial" panose="020B0604020202020204" pitchFamily="34" charset="0"/>
              </a:rPr>
              <a:t>= $8/saat*3*1saat/6ton* x ton/yıl</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 </a:t>
            </a:r>
            <a:r>
              <a:rPr lang="tr-TR" dirty="0">
                <a:ea typeface="Times New Roman" panose="02020603050405020304" pitchFamily="18" charset="0"/>
                <a:cs typeface="Arial" panose="020B0604020202020204" pitchFamily="34" charset="0"/>
              </a:rPr>
              <a:t>     </a:t>
            </a:r>
            <a:r>
              <a:rPr lang="tr-TR" dirty="0">
                <a:solidFill>
                  <a:srgbClr val="000000"/>
                </a:solidFill>
                <a:ea typeface="Times New Roman" panose="02020603050405020304" pitchFamily="18" charset="0"/>
                <a:cs typeface="Arial" panose="020B0604020202020204" pitchFamily="34" charset="0"/>
              </a:rPr>
              <a:t>D</a:t>
            </a:r>
            <a:r>
              <a:rPr lang="tr-TR" baseline="-25000" dirty="0">
                <a:solidFill>
                  <a:srgbClr val="000000"/>
                </a:solidFill>
                <a:ea typeface="Times New Roman" panose="02020603050405020304" pitchFamily="18" charset="0"/>
                <a:cs typeface="Arial" panose="020B0604020202020204" pitchFamily="34" charset="0"/>
              </a:rPr>
              <a:t>2</a:t>
            </a:r>
            <a:r>
              <a:rPr lang="tr-TR" dirty="0">
                <a:solidFill>
                  <a:srgbClr val="000000"/>
                </a:solidFill>
                <a:ea typeface="Times New Roman" panose="02020603050405020304" pitchFamily="18" charset="0"/>
                <a:cs typeface="Arial" panose="020B0604020202020204" pitchFamily="34" charset="0"/>
              </a:rPr>
              <a:t>= 4x</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 </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      ENH</a:t>
            </a:r>
            <a:r>
              <a:rPr lang="tr-TR" baseline="-25000" dirty="0">
                <a:solidFill>
                  <a:srgbClr val="000000"/>
                </a:solidFill>
                <a:ea typeface="Times New Roman" panose="02020603050405020304" pitchFamily="18" charset="0"/>
                <a:cs typeface="Arial" panose="020B0604020202020204" pitchFamily="34" charset="0"/>
              </a:rPr>
              <a:t>2</a:t>
            </a:r>
            <a:r>
              <a:rPr lang="tr-TR" dirty="0">
                <a:solidFill>
                  <a:srgbClr val="000000"/>
                </a:solidFill>
                <a:ea typeface="Times New Roman" panose="02020603050405020304" pitchFamily="18" charset="0"/>
                <a:cs typeface="Arial" panose="020B0604020202020204" pitchFamily="34" charset="0"/>
              </a:rPr>
              <a:t>= - 8000(A / P,10%,5)  - 1500  - 4x</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 </a:t>
            </a:r>
            <a:r>
              <a:rPr lang="tr-TR" dirty="0">
                <a:ea typeface="Times New Roman" panose="02020603050405020304" pitchFamily="18" charset="0"/>
                <a:cs typeface="Arial" panose="020B0604020202020204" pitchFamily="34" charset="0"/>
              </a:rPr>
              <a:t>     </a:t>
            </a:r>
            <a:r>
              <a:rPr lang="tr-TR" dirty="0">
                <a:solidFill>
                  <a:srgbClr val="000000"/>
                </a:solidFill>
                <a:ea typeface="Times New Roman" panose="02020603050405020304" pitchFamily="18" charset="0"/>
                <a:cs typeface="Arial" panose="020B0604020202020204" pitchFamily="34" charset="0"/>
              </a:rPr>
              <a:t>ENH</a:t>
            </a:r>
            <a:r>
              <a:rPr lang="tr-TR" baseline="-25000" dirty="0">
                <a:solidFill>
                  <a:srgbClr val="000000"/>
                </a:solidFill>
                <a:ea typeface="Times New Roman" panose="02020603050405020304" pitchFamily="18" charset="0"/>
                <a:cs typeface="Arial" panose="020B0604020202020204" pitchFamily="34" charset="0"/>
              </a:rPr>
              <a:t>2 </a:t>
            </a:r>
            <a:r>
              <a:rPr lang="tr-TR" dirty="0">
                <a:solidFill>
                  <a:srgbClr val="000000"/>
                </a:solidFill>
                <a:ea typeface="Times New Roman" panose="02020603050405020304" pitchFamily="18" charset="0"/>
                <a:cs typeface="Arial" panose="020B0604020202020204" pitchFamily="34" charset="0"/>
              </a:rPr>
              <a:t>= -3610-4x</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 </a:t>
            </a:r>
            <a:endParaRPr lang="en-US" dirty="0">
              <a:ea typeface="Times New Roman" panose="02020603050405020304" pitchFamily="18" charset="0"/>
              <a:cs typeface="Arial" panose="020B0604020202020204" pitchFamily="34" charset="0"/>
            </a:endParaRPr>
          </a:p>
          <a:p>
            <a:pPr marL="285750" indent="-285750">
              <a:buFont typeface="Wingdings" panose="05000000000000000000" pitchFamily="2" charset="2"/>
              <a:buChar char="q"/>
            </a:pPr>
            <a:r>
              <a:rPr lang="tr-TR" dirty="0">
                <a:solidFill>
                  <a:srgbClr val="000000"/>
                </a:solidFill>
                <a:ea typeface="Times New Roman" panose="02020603050405020304" pitchFamily="18" charset="0"/>
                <a:cs typeface="Arial" panose="020B0604020202020204" pitchFamily="34" charset="0"/>
              </a:rPr>
              <a:t>ENH</a:t>
            </a:r>
            <a:r>
              <a:rPr lang="tr-TR" baseline="-25000" dirty="0">
                <a:solidFill>
                  <a:srgbClr val="000000"/>
                </a:solidFill>
                <a:ea typeface="Times New Roman" panose="02020603050405020304" pitchFamily="18" charset="0"/>
                <a:cs typeface="Arial" panose="020B0604020202020204" pitchFamily="34" charset="0"/>
              </a:rPr>
              <a:t>1</a:t>
            </a:r>
            <a:r>
              <a:rPr lang="tr-TR" dirty="0">
                <a:solidFill>
                  <a:srgbClr val="000000"/>
                </a:solidFill>
                <a:ea typeface="Times New Roman" panose="02020603050405020304" pitchFamily="18" charset="0"/>
                <a:cs typeface="Arial" panose="020B0604020202020204" pitchFamily="34" charset="0"/>
              </a:rPr>
              <a:t>= ENH</a:t>
            </a:r>
            <a:r>
              <a:rPr lang="tr-TR" baseline="-25000" dirty="0">
                <a:solidFill>
                  <a:srgbClr val="000000"/>
                </a:solidFill>
                <a:ea typeface="Times New Roman" panose="02020603050405020304" pitchFamily="18" charset="0"/>
                <a:cs typeface="Arial" panose="020B0604020202020204" pitchFamily="34" charset="0"/>
              </a:rPr>
              <a:t>2</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-6992-1.5x  = -3610-4x</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x= 1353 ton/yıl</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 </a:t>
            </a:r>
            <a:endParaRPr lang="en-US" dirty="0">
              <a:ea typeface="Times New Roman" panose="02020603050405020304" pitchFamily="18" charset="0"/>
              <a:cs typeface="Arial" panose="020B0604020202020204" pitchFamily="34" charset="0"/>
            </a:endParaRPr>
          </a:p>
          <a:p>
            <a:r>
              <a:rPr lang="tr-TR" dirty="0">
                <a:solidFill>
                  <a:srgbClr val="000000"/>
                </a:solidFill>
                <a:ea typeface="Times New Roman" panose="02020603050405020304" pitchFamily="18" charset="0"/>
                <a:cs typeface="Arial" panose="020B0604020202020204" pitchFamily="34" charset="0"/>
              </a:rPr>
              <a:t>yıldaki üretimi 1353 tonu geçerse otomatik olan makinenin alınması gerekir.</a:t>
            </a:r>
            <a:endParaRPr lang="en-US"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4624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6961" y="481373"/>
            <a:ext cx="10515600" cy="1325563"/>
          </a:xfrm>
        </p:spPr>
        <p:txBody>
          <a:bodyPr>
            <a:normAutofit/>
          </a:bodyPr>
          <a:lstStyle/>
          <a:p>
            <a:r>
              <a:rPr lang="tr-TR" sz="4000" dirty="0" smtClean="0">
                <a:solidFill>
                  <a:srgbClr val="7030A0"/>
                </a:solidFill>
              </a:rPr>
              <a:t>Soru-1</a:t>
            </a:r>
            <a:endParaRPr lang="tr-TR" sz="4000" dirty="0">
              <a:solidFill>
                <a:srgbClr val="7030A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68750775"/>
              </p:ext>
            </p:extLst>
          </p:nvPr>
        </p:nvGraphicFramePr>
        <p:xfrm>
          <a:off x="736961" y="3078152"/>
          <a:ext cx="7811420" cy="1760982"/>
        </p:xfrm>
        <a:graphic>
          <a:graphicData uri="http://schemas.openxmlformats.org/drawingml/2006/table">
            <a:tbl>
              <a:tblPr firstRow="1" firstCol="1" bandRow="1">
                <a:tableStyleId>{5C22544A-7EE6-4342-B048-85BDC9FD1C3A}</a:tableStyleId>
              </a:tblPr>
              <a:tblGrid>
                <a:gridCol w="2603498"/>
                <a:gridCol w="2603498"/>
                <a:gridCol w="2604424"/>
              </a:tblGrid>
              <a:tr h="0">
                <a:tc>
                  <a:txBody>
                    <a:bodyPr/>
                    <a:lstStyle/>
                    <a:p>
                      <a:pPr algn="just">
                        <a:lnSpc>
                          <a:spcPct val="107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X Makine</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Y Makine</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tr-TR" sz="1800" dirty="0">
                          <a:effectLst/>
                        </a:rPr>
                        <a:t>Sabit Maliyet</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38.000 $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38.000 $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tr-TR" sz="1800" dirty="0">
                          <a:effectLst/>
                        </a:rPr>
                        <a:t>İlk yıl net getirisi (tüm giderler düştükten sonra)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14.000 $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1.500 $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tr-TR" sz="1800" dirty="0">
                          <a:effectLst/>
                        </a:rPr>
                        <a:t>Sonraki yıllardaki getiri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Her yıl 2.000 $ azalmakta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Her yıl 3.500 $ artmakta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tr-TR" sz="1800" dirty="0">
                          <a:effectLst/>
                        </a:rPr>
                        <a:t>Hizmet süresi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800" dirty="0">
                          <a:effectLst/>
                        </a:rPr>
                        <a:t>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624979" y="1788820"/>
            <a:ext cx="9223698"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Bir firma, yeni bir üretim tesisi için üretim ekipmanı satın almayı planlamaktadır. Bu satın almada iki alternatif makine dikkate alınmaktadır.</a:t>
            </a: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200" dirty="0">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200" dirty="0">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200" dirty="0">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200" dirty="0" smtClean="0">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200" dirty="0">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200" dirty="0">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200" dirty="0">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chemeClr val="tx1"/>
              </a:solidFill>
              <a:effectLst/>
              <a:latin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12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İki makinenin de hurda değeri bulunmadığına göre, her bir alternatifin </a:t>
            </a:r>
            <a:r>
              <a:rPr kumimoji="0" lang="tr-TR" altLang="tr-TR" sz="2400" b="1" i="1" u="sng" strike="noStrike" cap="none" normalizeH="0" baseline="0" dirty="0" smtClean="0">
                <a:ln>
                  <a:noFill/>
                </a:ln>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geri ödeme periyodunu </a:t>
            </a:r>
            <a:r>
              <a:rPr kumimoji="0" lang="tr-TR" altLang="tr-TR" sz="2400" b="0" i="0" u="none" strike="noStrike" cap="none" normalizeH="0" baseline="0" dirty="0" smtClean="0">
                <a:ln>
                  <a:noFill/>
                </a:ln>
                <a:solidFill>
                  <a:schemeClr val="tx1"/>
                </a:solidFill>
                <a:effectLst/>
                <a:latin typeface="Calibri" panose="020F0502020204030204" pitchFamily="34" charset="0"/>
                <a:ea typeface="Cambria" panose="02040503050406030204" pitchFamily="18" charset="0"/>
                <a:cs typeface="Times New Roman" panose="02020603050405020304" pitchFamily="18" charset="0"/>
              </a:rPr>
              <a:t>MARR değerini %10 alarak hesaplayınız.</a:t>
            </a:r>
            <a:endParaRPr kumimoji="0" lang="tr-TR" altLang="tr-TR"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854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6">
                    <a:lumMod val="50000"/>
                  </a:schemeClr>
                </a:solidFill>
              </a:rPr>
              <a:t>Cevap-1</a:t>
            </a:r>
            <a:endParaRPr lang="tr-TR" dirty="0">
              <a:solidFill>
                <a:schemeClr val="accent6">
                  <a:lumMod val="50000"/>
                </a:schemeClr>
              </a:solidFill>
            </a:endParaRPr>
          </a:p>
        </p:txBody>
      </p:sp>
      <p:graphicFrame>
        <p:nvGraphicFramePr>
          <p:cNvPr id="4" name="Tablo 3"/>
          <p:cNvGraphicFramePr>
            <a:graphicFrameLocks noGrp="1"/>
          </p:cNvGraphicFramePr>
          <p:nvPr>
            <p:extLst>
              <p:ext uri="{D42A27DB-BD31-4B8C-83A1-F6EECF244321}">
                <p14:modId xmlns:p14="http://schemas.microsoft.com/office/powerpoint/2010/main" val="1838246921"/>
              </p:ext>
            </p:extLst>
          </p:nvPr>
        </p:nvGraphicFramePr>
        <p:xfrm>
          <a:off x="1702966" y="2424416"/>
          <a:ext cx="8816826" cy="2927760"/>
        </p:xfrm>
        <a:graphic>
          <a:graphicData uri="http://schemas.openxmlformats.org/drawingml/2006/table">
            <a:tbl>
              <a:tblPr firstRow="1" firstCol="1" bandRow="1"/>
              <a:tblGrid>
                <a:gridCol w="1169906"/>
                <a:gridCol w="1124172"/>
                <a:gridCol w="1097583"/>
                <a:gridCol w="1097583"/>
                <a:gridCol w="1097583"/>
                <a:gridCol w="1082693"/>
                <a:gridCol w="1082693"/>
                <a:gridCol w="1064613"/>
              </a:tblGrid>
              <a:tr h="365970">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Yıllar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0</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1</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2</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3</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4</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5</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6</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940">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Nakit Akış</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38000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14000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12000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10000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8000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6000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4000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940">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Bugünkü değer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-38000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12727,27</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9917,36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7513,15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5464,11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3725,53</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2257,89</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910">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Net bugünkü değer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-38000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-25373,73</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-15355,37</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-7842,22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solidFill>
                            <a:srgbClr val="FF0000"/>
                          </a:solidFill>
                          <a:effectLst/>
                          <a:latin typeface="Times New Roman" panose="02020603050405020304" pitchFamily="18" charset="0"/>
                          <a:ea typeface="Cambria" panose="02040503050406030204" pitchFamily="18" charset="0"/>
                          <a:cs typeface="Times New Roman" panose="02020603050405020304" pitchFamily="18" charset="0"/>
                        </a:rPr>
                        <a:t>-2378,11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solidFill>
                            <a:srgbClr val="FF0000"/>
                          </a:solidFill>
                          <a:effectLst/>
                          <a:latin typeface="Times New Roman" panose="02020603050405020304" pitchFamily="18" charset="0"/>
                          <a:ea typeface="Cambria" panose="02040503050406030204" pitchFamily="18" charset="0"/>
                          <a:cs typeface="Times New Roman" panose="02020603050405020304" pitchFamily="18" charset="0"/>
                        </a:rPr>
                        <a:t>+1347,42</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solidFill>
                            <a:srgbClr val="7030A0"/>
                          </a:solidFill>
                          <a:effectLst/>
                          <a:latin typeface="Times New Roman" panose="02020603050405020304" pitchFamily="18" charset="0"/>
                          <a:ea typeface="Cambria" panose="02040503050406030204" pitchFamily="18" charset="0"/>
                          <a:cs typeface="Times New Roman" panose="02020603050405020304" pitchFamily="18" charset="0"/>
                        </a:rPr>
                        <a:t>+3605,31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71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6">
                    <a:lumMod val="50000"/>
                  </a:schemeClr>
                </a:solidFill>
              </a:rPr>
              <a:t>Cevap-1</a:t>
            </a:r>
            <a:endParaRPr lang="tr-TR" dirty="0">
              <a:solidFill>
                <a:schemeClr val="accent6">
                  <a:lumMod val="50000"/>
                </a:schemeClr>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75877"/>
              </p:ext>
            </p:extLst>
          </p:nvPr>
        </p:nvGraphicFramePr>
        <p:xfrm>
          <a:off x="1582722" y="2122414"/>
          <a:ext cx="9026556" cy="3003259"/>
        </p:xfrm>
        <a:graphic>
          <a:graphicData uri="http://schemas.openxmlformats.org/drawingml/2006/table">
            <a:tbl>
              <a:tblPr firstRow="1" firstCol="1" bandRow="1"/>
              <a:tblGrid>
                <a:gridCol w="1197734"/>
                <a:gridCol w="1146557"/>
                <a:gridCol w="1117159"/>
                <a:gridCol w="1117159"/>
                <a:gridCol w="1117159"/>
                <a:gridCol w="1117159"/>
                <a:gridCol w="1117159"/>
                <a:gridCol w="1096470"/>
              </a:tblGrid>
              <a:tr h="375408">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Yıllar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0</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1</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2</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3</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4</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5</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6</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815">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Nakit Akış</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38000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1500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5000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8500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12000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15500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19000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0815">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Bugünkü değer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-38000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1363,64</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4132,23</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6386,18</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8196,16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9624,28</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10725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6221">
                <a:tc>
                  <a:txBody>
                    <a:bodyPr/>
                    <a:lstStyle/>
                    <a:p>
                      <a:pPr algn="just">
                        <a:lnSpc>
                          <a:spcPct val="107000"/>
                        </a:lnSpc>
                        <a:spcAft>
                          <a:spcPts val="0"/>
                        </a:spcAft>
                      </a:pPr>
                      <a:r>
                        <a:rPr lang="tr-TR" sz="1800" b="1" dirty="0">
                          <a:effectLst/>
                          <a:latin typeface="Times New Roman" panose="02020603050405020304" pitchFamily="18" charset="0"/>
                          <a:ea typeface="Cambria" panose="02040503050406030204" pitchFamily="18" charset="0"/>
                          <a:cs typeface="Times New Roman" panose="02020603050405020304" pitchFamily="18" charset="0"/>
                        </a:rPr>
                        <a:t>Net bugünkü değer</a:t>
                      </a:r>
                      <a:endParaRPr lang="tr-T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-38000</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-36636,36</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-32504,13</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-26117,95</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effectLst/>
                          <a:latin typeface="Times New Roman" panose="02020603050405020304" pitchFamily="18" charset="0"/>
                          <a:ea typeface="Cambria" panose="02040503050406030204" pitchFamily="18" charset="0"/>
                          <a:cs typeface="Times New Roman" panose="02020603050405020304" pitchFamily="18" charset="0"/>
                        </a:rPr>
                        <a:t>-17921,79</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solidFill>
                            <a:srgbClr val="FF0000"/>
                          </a:solidFill>
                          <a:effectLst/>
                          <a:latin typeface="Times New Roman" panose="02020603050405020304" pitchFamily="18" charset="0"/>
                          <a:ea typeface="Cambria" panose="02040503050406030204" pitchFamily="18" charset="0"/>
                          <a:cs typeface="Times New Roman" panose="02020603050405020304" pitchFamily="18" charset="0"/>
                        </a:rPr>
                        <a:t>-8297,51</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1800" dirty="0">
                          <a:solidFill>
                            <a:srgbClr val="FF0000"/>
                          </a:solidFill>
                          <a:effectLst/>
                          <a:latin typeface="Times New Roman" panose="02020603050405020304" pitchFamily="18" charset="0"/>
                          <a:ea typeface="Cambria" panose="02040503050406030204" pitchFamily="18" charset="0"/>
                          <a:cs typeface="Times New Roman" panose="02020603050405020304" pitchFamily="18" charset="0"/>
                        </a:rPr>
                        <a:t>2427,49</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869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2">
                    <a:lumMod val="60000"/>
                    <a:lumOff val="40000"/>
                  </a:schemeClr>
                </a:solidFill>
              </a:rPr>
              <a:t>Soru-2</a:t>
            </a:r>
            <a:endParaRPr lang="tr-TR" dirty="0">
              <a:solidFill>
                <a:schemeClr val="accent2">
                  <a:lumMod val="60000"/>
                  <a:lumOff val="40000"/>
                </a:schemeClr>
              </a:solidFill>
            </a:endParaRPr>
          </a:p>
        </p:txBody>
      </p:sp>
      <p:sp>
        <p:nvSpPr>
          <p:cNvPr id="3" name="Metin kutusu 2"/>
          <p:cNvSpPr txBox="1"/>
          <p:nvPr/>
        </p:nvSpPr>
        <p:spPr>
          <a:xfrm>
            <a:off x="870155" y="1504335"/>
            <a:ext cx="10589342" cy="4524315"/>
          </a:xfrm>
          <a:prstGeom prst="rect">
            <a:avLst/>
          </a:prstGeom>
          <a:noFill/>
        </p:spPr>
        <p:txBody>
          <a:bodyPr wrap="square" rtlCol="0">
            <a:spAutoFit/>
          </a:bodyPr>
          <a:lstStyle/>
          <a:p>
            <a:r>
              <a:rPr lang="en-US" sz="2400" dirty="0" err="1"/>
              <a:t>Bir</a:t>
            </a:r>
            <a:r>
              <a:rPr lang="en-US" sz="2400" dirty="0"/>
              <a:t> </a:t>
            </a:r>
            <a:r>
              <a:rPr lang="en-US" sz="2400" dirty="0" err="1"/>
              <a:t>büyükşehir</a:t>
            </a:r>
            <a:r>
              <a:rPr lang="en-US" sz="2400" dirty="0"/>
              <a:t> </a:t>
            </a:r>
            <a:r>
              <a:rPr lang="en-US" sz="2400" dirty="0" err="1"/>
              <a:t>yerel</a:t>
            </a:r>
            <a:r>
              <a:rPr lang="en-US" sz="2400" dirty="0"/>
              <a:t> </a:t>
            </a:r>
            <a:r>
              <a:rPr lang="en-US" sz="2400" dirty="0" err="1"/>
              <a:t>yönetimi</a:t>
            </a:r>
            <a:r>
              <a:rPr lang="en-US" sz="2400" dirty="0"/>
              <a:t> </a:t>
            </a:r>
            <a:r>
              <a:rPr lang="en-US" sz="2400" dirty="0" err="1"/>
              <a:t>yeni</a:t>
            </a:r>
            <a:r>
              <a:rPr lang="en-US" sz="2400" dirty="0"/>
              <a:t> </a:t>
            </a:r>
            <a:r>
              <a:rPr lang="en-US" sz="2400" dirty="0" err="1"/>
              <a:t>yerleşim</a:t>
            </a:r>
            <a:r>
              <a:rPr lang="en-US" sz="2400" dirty="0"/>
              <a:t> </a:t>
            </a:r>
            <a:r>
              <a:rPr lang="en-US" sz="2400" dirty="0" err="1"/>
              <a:t>bölgesi</a:t>
            </a:r>
            <a:r>
              <a:rPr lang="en-US" sz="2400" dirty="0"/>
              <a:t> </a:t>
            </a:r>
            <a:r>
              <a:rPr lang="en-US" sz="2400" dirty="0" err="1"/>
              <a:t>için</a:t>
            </a:r>
            <a:r>
              <a:rPr lang="en-US" sz="2400" dirty="0"/>
              <a:t> </a:t>
            </a:r>
            <a:r>
              <a:rPr lang="en-US" sz="2400" dirty="0" err="1"/>
              <a:t>metrobüs</a:t>
            </a:r>
            <a:r>
              <a:rPr lang="en-US" sz="2400" dirty="0"/>
              <a:t> </a:t>
            </a:r>
            <a:r>
              <a:rPr lang="en-US" sz="2400" dirty="0" err="1" smtClean="0"/>
              <a:t>ile</a:t>
            </a:r>
            <a:r>
              <a:rPr lang="tr-TR" sz="2400" dirty="0" smtClean="0"/>
              <a:t> </a:t>
            </a:r>
            <a:r>
              <a:rPr lang="en-US" sz="2400" dirty="0" err="1" smtClean="0"/>
              <a:t>toplu</a:t>
            </a:r>
            <a:r>
              <a:rPr lang="en-US" sz="2400" dirty="0" smtClean="0"/>
              <a:t> </a:t>
            </a:r>
            <a:r>
              <a:rPr lang="en-US" sz="2400" dirty="0" err="1"/>
              <a:t>taşıma</a:t>
            </a:r>
            <a:r>
              <a:rPr lang="en-US" sz="2400" dirty="0"/>
              <a:t> </a:t>
            </a:r>
            <a:r>
              <a:rPr lang="en-US" sz="2400" dirty="0" err="1"/>
              <a:t>yapmayı</a:t>
            </a:r>
            <a:r>
              <a:rPr lang="en-US" sz="2400" dirty="0"/>
              <a:t> </a:t>
            </a:r>
            <a:r>
              <a:rPr lang="en-US" sz="2400" dirty="0" err="1"/>
              <a:t>planlamaktadır</a:t>
            </a:r>
            <a:r>
              <a:rPr lang="en-US" sz="2400" dirty="0"/>
              <a:t>. </a:t>
            </a:r>
            <a:r>
              <a:rPr lang="en-US" sz="2400" dirty="0" err="1"/>
              <a:t>Metrobüs</a:t>
            </a:r>
            <a:r>
              <a:rPr lang="en-US" sz="2400" dirty="0"/>
              <a:t> </a:t>
            </a:r>
            <a:r>
              <a:rPr lang="en-US" sz="2400" dirty="0" err="1"/>
              <a:t>sisteminin</a:t>
            </a:r>
            <a:r>
              <a:rPr lang="en-US" sz="2400" dirty="0"/>
              <a:t> </a:t>
            </a:r>
            <a:r>
              <a:rPr lang="en-US" sz="2400" dirty="0" smtClean="0"/>
              <a:t>ilk</a:t>
            </a:r>
            <a:r>
              <a:rPr lang="tr-TR" sz="2400" dirty="0" smtClean="0"/>
              <a:t> </a:t>
            </a:r>
            <a:r>
              <a:rPr lang="en-US" sz="2400" dirty="0" err="1" smtClean="0"/>
              <a:t>yatırım</a:t>
            </a:r>
            <a:r>
              <a:rPr lang="en-US" sz="2400" dirty="0" smtClean="0"/>
              <a:t> </a:t>
            </a:r>
            <a:r>
              <a:rPr lang="en-US" sz="2400" dirty="0" err="1"/>
              <a:t>maliyeti</a:t>
            </a:r>
            <a:r>
              <a:rPr lang="en-US" sz="2400" dirty="0"/>
              <a:t> 15.000.000 </a:t>
            </a:r>
            <a:r>
              <a:rPr lang="en-US" sz="2400" dirty="0" err="1"/>
              <a:t>TL’dir</a:t>
            </a:r>
            <a:r>
              <a:rPr lang="en-US" sz="2400" dirty="0"/>
              <a:t>. </a:t>
            </a:r>
            <a:r>
              <a:rPr lang="en-US" sz="2400" dirty="0" err="1"/>
              <a:t>Ayrıca</a:t>
            </a:r>
            <a:r>
              <a:rPr lang="en-US" sz="2400" dirty="0"/>
              <a:t>, </a:t>
            </a:r>
            <a:r>
              <a:rPr lang="en-US" sz="2400" dirty="0" err="1"/>
              <a:t>yıllık</a:t>
            </a:r>
            <a:r>
              <a:rPr lang="en-US" sz="2400" dirty="0"/>
              <a:t> </a:t>
            </a:r>
            <a:r>
              <a:rPr lang="en-US" sz="2400" dirty="0" err="1"/>
              <a:t>bakım</a:t>
            </a:r>
            <a:r>
              <a:rPr lang="en-US" sz="2400" dirty="0"/>
              <a:t> </a:t>
            </a:r>
            <a:r>
              <a:rPr lang="en-US" sz="2400" dirty="0" err="1" smtClean="0"/>
              <a:t>masrafları</a:t>
            </a:r>
            <a:r>
              <a:rPr lang="tr-TR" sz="2400" dirty="0" smtClean="0"/>
              <a:t> </a:t>
            </a:r>
            <a:r>
              <a:rPr lang="en-US" sz="2400" dirty="0" smtClean="0"/>
              <a:t>250.000 </a:t>
            </a:r>
            <a:r>
              <a:rPr lang="en-US" sz="2400" dirty="0" err="1"/>
              <a:t>TL’dir</a:t>
            </a:r>
            <a:r>
              <a:rPr lang="en-US" sz="2400" dirty="0"/>
              <a:t> </a:t>
            </a:r>
            <a:r>
              <a:rPr lang="en-US" sz="2400" dirty="0" err="1"/>
              <a:t>ve</a:t>
            </a:r>
            <a:r>
              <a:rPr lang="en-US" sz="2400" dirty="0"/>
              <a:t> </a:t>
            </a:r>
            <a:r>
              <a:rPr lang="en-US" sz="2400" dirty="0" err="1"/>
              <a:t>işletme</a:t>
            </a:r>
            <a:r>
              <a:rPr lang="en-US" sz="2400" dirty="0"/>
              <a:t>, </a:t>
            </a:r>
            <a:r>
              <a:rPr lang="en-US" sz="2400" dirty="0" err="1"/>
              <a:t>enerji</a:t>
            </a:r>
            <a:r>
              <a:rPr lang="en-US" sz="2400" dirty="0"/>
              <a:t> </a:t>
            </a:r>
            <a:r>
              <a:rPr lang="en-US" sz="2400" dirty="0" err="1"/>
              <a:t>masrafları</a:t>
            </a:r>
            <a:r>
              <a:rPr lang="en-US" sz="2400" dirty="0"/>
              <a:t> </a:t>
            </a:r>
            <a:r>
              <a:rPr lang="en-US" sz="2400" dirty="0" err="1"/>
              <a:t>ise</a:t>
            </a:r>
            <a:r>
              <a:rPr lang="en-US" sz="2400" dirty="0"/>
              <a:t> 500.000 TL/</a:t>
            </a:r>
            <a:r>
              <a:rPr lang="en-US" sz="2400" dirty="0" err="1"/>
              <a:t>yıldır</a:t>
            </a:r>
            <a:r>
              <a:rPr lang="en-US" sz="2400" dirty="0"/>
              <a:t>, </a:t>
            </a:r>
            <a:r>
              <a:rPr lang="en-US" sz="2400" dirty="0" err="1" smtClean="0"/>
              <a:t>bu</a:t>
            </a:r>
            <a:r>
              <a:rPr lang="tr-TR" sz="2400" dirty="0" smtClean="0"/>
              <a:t> </a:t>
            </a:r>
            <a:r>
              <a:rPr lang="en-US" sz="2400" dirty="0" err="1" smtClean="0"/>
              <a:t>masrafların</a:t>
            </a:r>
            <a:r>
              <a:rPr lang="en-US" sz="2400" dirty="0" smtClean="0"/>
              <a:t> </a:t>
            </a:r>
            <a:r>
              <a:rPr lang="en-US" sz="2400" dirty="0" err="1"/>
              <a:t>üç</a:t>
            </a:r>
            <a:r>
              <a:rPr lang="en-US" sz="2400" dirty="0"/>
              <a:t> </a:t>
            </a:r>
            <a:r>
              <a:rPr lang="en-US" sz="2400" dirty="0" err="1"/>
              <a:t>senede</a:t>
            </a:r>
            <a:r>
              <a:rPr lang="en-US" sz="2400" dirty="0"/>
              <a:t> </a:t>
            </a:r>
            <a:r>
              <a:rPr lang="en-US" sz="2400" dirty="0" err="1"/>
              <a:t>bir</a:t>
            </a:r>
            <a:r>
              <a:rPr lang="en-US" sz="2400" dirty="0"/>
              <a:t> 50.000 TL </a:t>
            </a:r>
            <a:r>
              <a:rPr lang="en-US" sz="2400" dirty="0" err="1"/>
              <a:t>artacağı</a:t>
            </a:r>
            <a:r>
              <a:rPr lang="en-US" sz="2400" dirty="0"/>
              <a:t> </a:t>
            </a:r>
            <a:r>
              <a:rPr lang="en-US" sz="2400" dirty="0" err="1"/>
              <a:t>ön</a:t>
            </a:r>
            <a:r>
              <a:rPr lang="en-US" sz="2400" dirty="0"/>
              <a:t> </a:t>
            </a:r>
            <a:r>
              <a:rPr lang="en-US" sz="2400" dirty="0" err="1"/>
              <a:t>görülmektedir</a:t>
            </a:r>
            <a:r>
              <a:rPr lang="en-US" sz="2400" dirty="0"/>
              <a:t>. </a:t>
            </a:r>
            <a:r>
              <a:rPr lang="en-US" sz="2400" dirty="0" err="1" smtClean="0"/>
              <a:t>Yerel</a:t>
            </a:r>
            <a:r>
              <a:rPr lang="tr-TR" sz="2400" dirty="0" smtClean="0"/>
              <a:t> </a:t>
            </a:r>
            <a:r>
              <a:rPr lang="en-US" sz="2400" dirty="0" err="1" smtClean="0"/>
              <a:t>yönetim</a:t>
            </a:r>
            <a:r>
              <a:rPr lang="en-US" sz="2400" dirty="0" smtClean="0"/>
              <a:t> </a:t>
            </a:r>
            <a:r>
              <a:rPr lang="en-US" sz="2400" dirty="0" err="1"/>
              <a:t>bu</a:t>
            </a:r>
            <a:r>
              <a:rPr lang="en-US" sz="2400" dirty="0"/>
              <a:t> </a:t>
            </a:r>
            <a:r>
              <a:rPr lang="en-US" sz="2400" dirty="0" err="1"/>
              <a:t>yatırımdan</a:t>
            </a:r>
            <a:r>
              <a:rPr lang="en-US" sz="2400" dirty="0"/>
              <a:t> </a:t>
            </a:r>
            <a:r>
              <a:rPr lang="en-US" sz="2400" dirty="0" err="1"/>
              <a:t>yılda</a:t>
            </a:r>
            <a:r>
              <a:rPr lang="en-US" sz="2400" dirty="0"/>
              <a:t> 1.000.000 TL </a:t>
            </a:r>
            <a:r>
              <a:rPr lang="en-US" sz="2400" dirty="0" err="1"/>
              <a:t>kazanç</a:t>
            </a:r>
            <a:r>
              <a:rPr lang="en-US" sz="2400" dirty="0"/>
              <a:t> </a:t>
            </a:r>
            <a:r>
              <a:rPr lang="en-US" sz="2400" dirty="0" err="1"/>
              <a:t>beklemektedir</a:t>
            </a:r>
            <a:r>
              <a:rPr lang="en-US" sz="2400" dirty="0"/>
              <a:t> </a:t>
            </a:r>
            <a:r>
              <a:rPr lang="en-US" sz="2400" dirty="0" err="1" smtClean="0"/>
              <a:t>ve</a:t>
            </a:r>
            <a:r>
              <a:rPr lang="tr-TR" sz="2400" dirty="0" smtClean="0"/>
              <a:t> </a:t>
            </a:r>
            <a:r>
              <a:rPr lang="en-US" sz="2400" dirty="0" err="1" smtClean="0"/>
              <a:t>bu</a:t>
            </a:r>
            <a:r>
              <a:rPr lang="en-US" sz="2400" dirty="0" smtClean="0"/>
              <a:t> </a:t>
            </a:r>
            <a:r>
              <a:rPr lang="en-US" sz="2400" dirty="0" err="1"/>
              <a:t>kazancın</a:t>
            </a:r>
            <a:r>
              <a:rPr lang="en-US" sz="2400" dirty="0"/>
              <a:t> her 2 </a:t>
            </a:r>
            <a:r>
              <a:rPr lang="en-US" sz="2400" dirty="0" err="1"/>
              <a:t>senede</a:t>
            </a:r>
            <a:r>
              <a:rPr lang="en-US" sz="2400" dirty="0"/>
              <a:t> </a:t>
            </a:r>
            <a:r>
              <a:rPr lang="en-US" sz="2400" dirty="0" err="1"/>
              <a:t>bir</a:t>
            </a:r>
            <a:r>
              <a:rPr lang="en-US" sz="2400" dirty="0"/>
              <a:t> 200.000 TL </a:t>
            </a:r>
            <a:r>
              <a:rPr lang="en-US" sz="2400" dirty="0" err="1"/>
              <a:t>artacağı</a:t>
            </a:r>
            <a:r>
              <a:rPr lang="en-US" sz="2400" dirty="0"/>
              <a:t> </a:t>
            </a:r>
            <a:r>
              <a:rPr lang="en-US" sz="2400" dirty="0" err="1" smtClean="0"/>
              <a:t>tahmin</a:t>
            </a:r>
            <a:r>
              <a:rPr lang="tr-TR" sz="2400" dirty="0" smtClean="0"/>
              <a:t> </a:t>
            </a:r>
            <a:r>
              <a:rPr lang="en-US" sz="2400" dirty="0" err="1" smtClean="0"/>
              <a:t>edilmektedir</a:t>
            </a:r>
            <a:r>
              <a:rPr lang="en-US" sz="2400" dirty="0"/>
              <a:t>. Bu </a:t>
            </a:r>
            <a:r>
              <a:rPr lang="en-US" sz="2400" dirty="0" err="1"/>
              <a:t>yatırımı</a:t>
            </a:r>
            <a:r>
              <a:rPr lang="en-US" sz="2400" dirty="0"/>
              <a:t> </a:t>
            </a:r>
            <a:r>
              <a:rPr lang="en-US" sz="2400" dirty="0" err="1"/>
              <a:t>kullanan</a:t>
            </a:r>
            <a:r>
              <a:rPr lang="en-US" sz="2400" dirty="0"/>
              <a:t> </a:t>
            </a:r>
            <a:r>
              <a:rPr lang="en-US" sz="2400" dirty="0" err="1"/>
              <a:t>kişilere</a:t>
            </a:r>
            <a:r>
              <a:rPr lang="en-US" sz="2400" dirty="0"/>
              <a:t> </a:t>
            </a:r>
            <a:r>
              <a:rPr lang="en-US" sz="2400" dirty="0" err="1"/>
              <a:t>yılda</a:t>
            </a:r>
            <a:r>
              <a:rPr lang="en-US" sz="2400" dirty="0"/>
              <a:t> 3.000.000 TL </a:t>
            </a:r>
            <a:r>
              <a:rPr lang="en-US" sz="2400" dirty="0" err="1" smtClean="0"/>
              <a:t>kazanç</a:t>
            </a:r>
            <a:r>
              <a:rPr lang="tr-TR" sz="2400" dirty="0" smtClean="0"/>
              <a:t> </a:t>
            </a:r>
            <a:r>
              <a:rPr lang="en-US" sz="2400" dirty="0" err="1" smtClean="0"/>
              <a:t>sağlayacağı</a:t>
            </a:r>
            <a:r>
              <a:rPr lang="en-US" sz="2400" dirty="0" smtClean="0"/>
              <a:t> </a:t>
            </a:r>
            <a:r>
              <a:rPr lang="en-US" sz="2400" dirty="0" err="1"/>
              <a:t>düşünülmektedir</a:t>
            </a:r>
            <a:r>
              <a:rPr lang="en-US" sz="2400" dirty="0"/>
              <a:t>. </a:t>
            </a:r>
            <a:r>
              <a:rPr lang="en-US" sz="2400" dirty="0" err="1"/>
              <a:t>Fakat</a:t>
            </a:r>
            <a:r>
              <a:rPr lang="en-US" sz="2400" dirty="0"/>
              <a:t> </a:t>
            </a:r>
            <a:r>
              <a:rPr lang="en-US" sz="2400" dirty="0" err="1"/>
              <a:t>bu</a:t>
            </a:r>
            <a:r>
              <a:rPr lang="en-US" sz="2400" dirty="0"/>
              <a:t> </a:t>
            </a:r>
            <a:r>
              <a:rPr lang="en-US" sz="2400" dirty="0" err="1"/>
              <a:t>projenin</a:t>
            </a:r>
            <a:r>
              <a:rPr lang="en-US" sz="2400" dirty="0"/>
              <a:t> </a:t>
            </a:r>
            <a:r>
              <a:rPr lang="en-US" sz="2400" dirty="0" err="1"/>
              <a:t>yıllık</a:t>
            </a:r>
            <a:r>
              <a:rPr lang="en-US" sz="2400" dirty="0"/>
              <a:t> 1.000.000 </a:t>
            </a:r>
            <a:r>
              <a:rPr lang="en-US" sz="2400" dirty="0" smtClean="0"/>
              <a:t>TL</a:t>
            </a:r>
            <a:r>
              <a:rPr lang="tr-TR" sz="2400" dirty="0" smtClean="0"/>
              <a:t> </a:t>
            </a:r>
            <a:r>
              <a:rPr lang="en-US" sz="2400" dirty="0" err="1" smtClean="0"/>
              <a:t>değerinde</a:t>
            </a:r>
            <a:r>
              <a:rPr lang="en-US" sz="2400" dirty="0" smtClean="0"/>
              <a:t> </a:t>
            </a:r>
            <a:r>
              <a:rPr lang="en-US" sz="2400" dirty="0" err="1"/>
              <a:t>çevre</a:t>
            </a:r>
            <a:r>
              <a:rPr lang="en-US" sz="2400" dirty="0"/>
              <a:t> </a:t>
            </a:r>
            <a:r>
              <a:rPr lang="en-US" sz="2400" dirty="0" err="1"/>
              <a:t>kirliliği</a:t>
            </a:r>
            <a:r>
              <a:rPr lang="en-US" sz="2400" dirty="0"/>
              <a:t> </a:t>
            </a:r>
            <a:r>
              <a:rPr lang="en-US" sz="2400" dirty="0" err="1"/>
              <a:t>yaratacağı</a:t>
            </a:r>
            <a:r>
              <a:rPr lang="en-US" sz="2400" dirty="0"/>
              <a:t> </a:t>
            </a:r>
            <a:r>
              <a:rPr lang="en-US" sz="2400" dirty="0" err="1"/>
              <a:t>varsayılmaktadır</a:t>
            </a:r>
            <a:r>
              <a:rPr lang="en-US" sz="2400" dirty="0"/>
              <a:t>. Bu </a:t>
            </a:r>
            <a:r>
              <a:rPr lang="en-US" sz="2400" dirty="0" err="1" smtClean="0"/>
              <a:t>projenin</a:t>
            </a:r>
            <a:r>
              <a:rPr lang="tr-TR" sz="2400" dirty="0" smtClean="0"/>
              <a:t> </a:t>
            </a:r>
            <a:r>
              <a:rPr lang="en-US" sz="2400" dirty="0" err="1" smtClean="0"/>
              <a:t>ekonomik</a:t>
            </a:r>
            <a:r>
              <a:rPr lang="en-US" sz="2400" dirty="0" smtClean="0"/>
              <a:t> </a:t>
            </a:r>
            <a:r>
              <a:rPr lang="en-US" sz="2400" dirty="0" err="1"/>
              <a:t>ömrünün</a:t>
            </a:r>
            <a:r>
              <a:rPr lang="en-US" sz="2400" dirty="0"/>
              <a:t> 30 </a:t>
            </a:r>
            <a:r>
              <a:rPr lang="en-US" sz="2400" dirty="0" err="1"/>
              <a:t>yıl</a:t>
            </a:r>
            <a:r>
              <a:rPr lang="en-US" sz="2400" dirty="0"/>
              <a:t> </a:t>
            </a:r>
            <a:r>
              <a:rPr lang="en-US" sz="2400" dirty="0" err="1"/>
              <a:t>olduğu</a:t>
            </a:r>
            <a:r>
              <a:rPr lang="en-US" sz="2400" dirty="0"/>
              <a:t> </a:t>
            </a:r>
            <a:r>
              <a:rPr lang="en-US" sz="2400" dirty="0" err="1"/>
              <a:t>düşünülmektedir</a:t>
            </a:r>
            <a:r>
              <a:rPr lang="en-US" sz="2400" dirty="0"/>
              <a:t>.</a:t>
            </a:r>
          </a:p>
          <a:p>
            <a:r>
              <a:rPr lang="en-US" sz="2400" dirty="0"/>
              <a:t>• </a:t>
            </a:r>
            <a:r>
              <a:rPr lang="en-US" sz="2400" dirty="0" err="1"/>
              <a:t>Yukarıdaki</a:t>
            </a:r>
            <a:r>
              <a:rPr lang="en-US" sz="2400" dirty="0"/>
              <a:t> </a:t>
            </a:r>
            <a:r>
              <a:rPr lang="en-US" sz="2400" dirty="0" err="1"/>
              <a:t>veriler</a:t>
            </a:r>
            <a:r>
              <a:rPr lang="en-US" sz="2400" dirty="0"/>
              <a:t> </a:t>
            </a:r>
            <a:r>
              <a:rPr lang="en-US" sz="2400" dirty="0" err="1"/>
              <a:t>göz</a:t>
            </a:r>
            <a:r>
              <a:rPr lang="en-US" sz="2400" dirty="0"/>
              <a:t> </a:t>
            </a:r>
            <a:r>
              <a:rPr lang="en-US" sz="2400" dirty="0" err="1"/>
              <a:t>önüne</a:t>
            </a:r>
            <a:r>
              <a:rPr lang="en-US" sz="2400" dirty="0"/>
              <a:t> </a:t>
            </a:r>
            <a:r>
              <a:rPr lang="en-US" sz="2400" dirty="0" err="1"/>
              <a:t>alınırsa</a:t>
            </a:r>
            <a:r>
              <a:rPr lang="en-US" sz="2400" dirty="0"/>
              <a:t> </a:t>
            </a:r>
            <a:r>
              <a:rPr lang="en-US" sz="2400" dirty="0" err="1"/>
              <a:t>bu</a:t>
            </a:r>
            <a:r>
              <a:rPr lang="en-US" sz="2400" dirty="0"/>
              <a:t> </a:t>
            </a:r>
            <a:r>
              <a:rPr lang="en-US" sz="2400" dirty="0" err="1"/>
              <a:t>projenin</a:t>
            </a:r>
            <a:r>
              <a:rPr lang="en-US" sz="2400" dirty="0"/>
              <a:t> </a:t>
            </a:r>
            <a:r>
              <a:rPr lang="en-US" sz="2400" dirty="0" err="1"/>
              <a:t>yapılıp</a:t>
            </a:r>
            <a:r>
              <a:rPr lang="en-US" sz="2400" dirty="0"/>
              <a:t> </a:t>
            </a:r>
            <a:r>
              <a:rPr lang="en-US" sz="2400" dirty="0" err="1" smtClean="0"/>
              <a:t>yapılmama</a:t>
            </a:r>
            <a:r>
              <a:rPr lang="tr-TR" sz="2400" dirty="0" smtClean="0"/>
              <a:t> </a:t>
            </a:r>
            <a:r>
              <a:rPr lang="en-US" sz="2400" dirty="0" err="1" smtClean="0"/>
              <a:t>kararını</a:t>
            </a:r>
            <a:r>
              <a:rPr lang="en-US" sz="2400" dirty="0" smtClean="0"/>
              <a:t> </a:t>
            </a:r>
            <a:r>
              <a:rPr lang="en-US" sz="2400" dirty="0" err="1"/>
              <a:t>yıllık</a:t>
            </a:r>
            <a:r>
              <a:rPr lang="en-US" sz="2400" dirty="0"/>
              <a:t> MARR </a:t>
            </a:r>
            <a:r>
              <a:rPr lang="en-US" sz="2400" dirty="0" err="1"/>
              <a:t>değeri</a:t>
            </a:r>
            <a:r>
              <a:rPr lang="en-US" sz="2400" dirty="0"/>
              <a:t> % 10 </a:t>
            </a:r>
            <a:r>
              <a:rPr lang="en-US" sz="2400" dirty="0" err="1"/>
              <a:t>alarak</a:t>
            </a:r>
            <a:r>
              <a:rPr lang="en-US" sz="2400" dirty="0"/>
              <a:t> net </a:t>
            </a:r>
            <a:r>
              <a:rPr lang="en-US" sz="2400" dirty="0" err="1"/>
              <a:t>bugünkü</a:t>
            </a:r>
            <a:r>
              <a:rPr lang="en-US" sz="2400" dirty="0"/>
              <a:t> </a:t>
            </a:r>
            <a:r>
              <a:rPr lang="en-US" sz="2400" dirty="0" err="1"/>
              <a:t>değerleri</a:t>
            </a:r>
            <a:r>
              <a:rPr lang="en-US" sz="2400" dirty="0"/>
              <a:t> </a:t>
            </a:r>
            <a:r>
              <a:rPr lang="en-US" sz="2400" dirty="0" err="1" smtClean="0"/>
              <a:t>göz</a:t>
            </a:r>
            <a:r>
              <a:rPr lang="tr-TR" sz="2400" dirty="0" smtClean="0"/>
              <a:t> </a:t>
            </a:r>
            <a:r>
              <a:rPr lang="en-US" sz="2400" dirty="0" err="1" smtClean="0"/>
              <a:t>önüne</a:t>
            </a:r>
            <a:r>
              <a:rPr lang="en-US" sz="2400" dirty="0" smtClean="0"/>
              <a:t> </a:t>
            </a:r>
            <a:r>
              <a:rPr lang="en-US" sz="2400" dirty="0" err="1"/>
              <a:t>alarak</a:t>
            </a:r>
            <a:r>
              <a:rPr lang="en-US" sz="2400" dirty="0"/>
              <a:t> </a:t>
            </a:r>
            <a:r>
              <a:rPr lang="en-US" sz="2400" dirty="0" err="1"/>
              <a:t>Fayda</a:t>
            </a:r>
            <a:r>
              <a:rPr lang="en-US" sz="2400" dirty="0"/>
              <a:t> </a:t>
            </a:r>
            <a:r>
              <a:rPr lang="en-US" sz="2400" dirty="0" err="1"/>
              <a:t>Maliyet</a:t>
            </a:r>
            <a:r>
              <a:rPr lang="en-US" sz="2400" dirty="0"/>
              <a:t> </a:t>
            </a:r>
            <a:r>
              <a:rPr lang="en-US" sz="2400" dirty="0" err="1"/>
              <a:t>analizi</a:t>
            </a:r>
            <a:r>
              <a:rPr lang="en-US" sz="2400" dirty="0"/>
              <a:t> </a:t>
            </a:r>
            <a:r>
              <a:rPr lang="en-US" sz="2400" dirty="0" err="1"/>
              <a:t>yöntemine</a:t>
            </a:r>
            <a:r>
              <a:rPr lang="en-US" sz="2400" dirty="0"/>
              <a:t> </a:t>
            </a:r>
            <a:r>
              <a:rPr lang="en-US" sz="2400" dirty="0" err="1"/>
              <a:t>göre</a:t>
            </a:r>
            <a:r>
              <a:rPr lang="en-US" sz="2400" dirty="0"/>
              <a:t> </a:t>
            </a:r>
            <a:r>
              <a:rPr lang="en-US" sz="2400" dirty="0" err="1"/>
              <a:t>belirleyiniz</a:t>
            </a:r>
            <a:endParaRPr lang="en-US" sz="2400" dirty="0"/>
          </a:p>
        </p:txBody>
      </p:sp>
    </p:spTree>
    <p:extLst>
      <p:ext uri="{BB962C8B-B14F-4D97-AF65-F5344CB8AC3E}">
        <p14:creationId xmlns:p14="http://schemas.microsoft.com/office/powerpoint/2010/main" val="69831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2060"/>
                </a:solidFill>
              </a:rPr>
              <a:t>Cevap-2</a:t>
            </a:r>
            <a:endParaRPr lang="en-US" dirty="0">
              <a:solidFill>
                <a:srgbClr val="002060"/>
              </a:solidFill>
            </a:endParaRPr>
          </a:p>
        </p:txBody>
      </p:sp>
      <p:sp>
        <p:nvSpPr>
          <p:cNvPr id="3" name="İçerik Yer Tutucusu 2"/>
          <p:cNvSpPr>
            <a:spLocks noGrp="1"/>
          </p:cNvSpPr>
          <p:nvPr>
            <p:ph idx="1"/>
          </p:nvPr>
        </p:nvSpPr>
        <p:spPr/>
        <p:txBody>
          <a:bodyPr/>
          <a:lstStyle/>
          <a:p>
            <a:r>
              <a:rPr lang="en-US" dirty="0" err="1"/>
              <a:t>Maliyetler</a:t>
            </a:r>
            <a:r>
              <a:rPr lang="en-US" dirty="0"/>
              <a:t>?</a:t>
            </a:r>
          </a:p>
          <a:p>
            <a:pPr marL="0" indent="0">
              <a:buNone/>
            </a:pPr>
            <a:r>
              <a:rPr lang="en-US" dirty="0"/>
              <a:t>– İlk </a:t>
            </a:r>
            <a:r>
              <a:rPr lang="en-US" dirty="0" err="1"/>
              <a:t>yatırım</a:t>
            </a:r>
            <a:r>
              <a:rPr lang="en-US" dirty="0"/>
              <a:t> </a:t>
            </a:r>
            <a:r>
              <a:rPr lang="en-US" dirty="0" err="1"/>
              <a:t>maliyeti</a:t>
            </a:r>
            <a:endParaRPr lang="en-US" dirty="0"/>
          </a:p>
          <a:p>
            <a:pPr marL="0" indent="0">
              <a:buNone/>
            </a:pPr>
            <a:r>
              <a:rPr lang="en-US" dirty="0"/>
              <a:t>– </a:t>
            </a:r>
            <a:r>
              <a:rPr lang="en-US" dirty="0" err="1"/>
              <a:t>Yıllık</a:t>
            </a:r>
            <a:r>
              <a:rPr lang="en-US" dirty="0"/>
              <a:t> </a:t>
            </a:r>
            <a:r>
              <a:rPr lang="en-US" dirty="0" err="1"/>
              <a:t>bakım</a:t>
            </a:r>
            <a:r>
              <a:rPr lang="en-US" dirty="0"/>
              <a:t> </a:t>
            </a:r>
            <a:r>
              <a:rPr lang="en-US" dirty="0" err="1"/>
              <a:t>masrafı</a:t>
            </a:r>
            <a:endParaRPr lang="en-US" dirty="0"/>
          </a:p>
          <a:p>
            <a:pPr marL="0" indent="0">
              <a:buNone/>
            </a:pPr>
            <a:r>
              <a:rPr lang="en-US" dirty="0"/>
              <a:t>– </a:t>
            </a:r>
            <a:r>
              <a:rPr lang="en-US" dirty="0" err="1"/>
              <a:t>Enerji</a:t>
            </a:r>
            <a:r>
              <a:rPr lang="en-US" dirty="0"/>
              <a:t> </a:t>
            </a:r>
            <a:r>
              <a:rPr lang="en-US" dirty="0" err="1"/>
              <a:t>masrafı</a:t>
            </a:r>
            <a:endParaRPr lang="en-US" dirty="0"/>
          </a:p>
          <a:p>
            <a:pPr marL="0" indent="0">
              <a:buNone/>
            </a:pPr>
            <a:r>
              <a:rPr lang="en-US" dirty="0"/>
              <a:t>– </a:t>
            </a:r>
            <a:r>
              <a:rPr lang="en-US" dirty="0" err="1"/>
              <a:t>Kazançlar</a:t>
            </a:r>
            <a:endParaRPr lang="en-US" dirty="0"/>
          </a:p>
          <a:p>
            <a:pPr marL="0" indent="0">
              <a:buNone/>
            </a:pPr>
            <a:r>
              <a:rPr lang="en-US" dirty="0"/>
              <a:t>• </a:t>
            </a:r>
            <a:r>
              <a:rPr lang="en-US" dirty="0" err="1"/>
              <a:t>Faydalar</a:t>
            </a:r>
            <a:r>
              <a:rPr lang="en-US" dirty="0"/>
              <a:t>?</a:t>
            </a:r>
          </a:p>
          <a:p>
            <a:pPr marL="0" indent="0">
              <a:buNone/>
            </a:pPr>
            <a:r>
              <a:rPr lang="nn-NO" dirty="0"/>
              <a:t>– Yatırımı kullanan kişilere sağlanan faydalar</a:t>
            </a:r>
          </a:p>
          <a:p>
            <a:pPr marL="0" indent="0">
              <a:buNone/>
            </a:pPr>
            <a:r>
              <a:rPr lang="en-US" dirty="0"/>
              <a:t>– </a:t>
            </a:r>
            <a:r>
              <a:rPr lang="en-US" dirty="0" err="1"/>
              <a:t>Çevre</a:t>
            </a:r>
            <a:r>
              <a:rPr lang="en-US" dirty="0"/>
              <a:t> </a:t>
            </a:r>
            <a:r>
              <a:rPr lang="en-US" dirty="0" err="1"/>
              <a:t>kirliliği</a:t>
            </a:r>
            <a:endParaRPr lang="en-US" dirty="0"/>
          </a:p>
        </p:txBody>
      </p:sp>
    </p:spTree>
    <p:extLst>
      <p:ext uri="{BB962C8B-B14F-4D97-AF65-F5344CB8AC3E}">
        <p14:creationId xmlns:p14="http://schemas.microsoft.com/office/powerpoint/2010/main" val="671301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576263"/>
            <a:ext cx="9515475" cy="570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1166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666750"/>
            <a:ext cx="9372600" cy="552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930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0663" y="762000"/>
            <a:ext cx="9210675"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82652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349</Words>
  <Application>Microsoft Office PowerPoint</Application>
  <PresentationFormat>Özel</PresentationFormat>
  <Paragraphs>136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İnşaat Yönetimi  Uygulama-3</vt:lpstr>
      <vt:lpstr>Soru-1</vt:lpstr>
      <vt:lpstr>Cevap-1</vt:lpstr>
      <vt:lpstr>Cevap-1</vt:lpstr>
      <vt:lpstr>Soru-2</vt:lpstr>
      <vt:lpstr>Cevap-2</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İnşaat Yönetimi  Uygulama-2</dc:title>
  <dc:creator>Gökhan Demirdöğen</dc:creator>
  <cp:lastModifiedBy>Authors</cp:lastModifiedBy>
  <cp:revision>10</cp:revision>
  <dcterms:created xsi:type="dcterms:W3CDTF">2016-04-28T18:36:22Z</dcterms:created>
  <dcterms:modified xsi:type="dcterms:W3CDTF">2017-12-25T06:32:15Z</dcterms:modified>
</cp:coreProperties>
</file>