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6" r:id="rId12"/>
    <p:sldId id="307" r:id="rId13"/>
    <p:sldId id="309" r:id="rId14"/>
    <p:sldId id="258" r:id="rId15"/>
    <p:sldId id="310" r:id="rId16"/>
    <p:sldId id="260" r:id="rId17"/>
    <p:sldId id="261" r:id="rId18"/>
    <p:sldId id="262" r:id="rId19"/>
    <p:sldId id="290" r:id="rId20"/>
    <p:sldId id="259" r:id="rId21"/>
    <p:sldId id="311" r:id="rId22"/>
    <p:sldId id="263" r:id="rId23"/>
    <p:sldId id="313" r:id="rId24"/>
    <p:sldId id="312" r:id="rId25"/>
    <p:sldId id="314" r:id="rId26"/>
    <p:sldId id="265" r:id="rId27"/>
    <p:sldId id="315" r:id="rId28"/>
    <p:sldId id="266" r:id="rId29"/>
    <p:sldId id="267" r:id="rId30"/>
    <p:sldId id="268" r:id="rId31"/>
    <p:sldId id="269" r:id="rId32"/>
    <p:sldId id="316" r:id="rId33"/>
    <p:sldId id="271" r:id="rId34"/>
    <p:sldId id="317" r:id="rId35"/>
    <p:sldId id="272" r:id="rId36"/>
    <p:sldId id="318" r:id="rId37"/>
    <p:sldId id="273" r:id="rId38"/>
    <p:sldId id="319" r:id="rId39"/>
    <p:sldId id="274" r:id="rId40"/>
    <p:sldId id="320" r:id="rId41"/>
    <p:sldId id="275" r:id="rId42"/>
    <p:sldId id="321" r:id="rId43"/>
    <p:sldId id="276" r:id="rId44"/>
    <p:sldId id="322" r:id="rId45"/>
    <p:sldId id="277" r:id="rId46"/>
    <p:sldId id="323" r:id="rId47"/>
    <p:sldId id="278" r:id="rId48"/>
    <p:sldId id="279" r:id="rId49"/>
    <p:sldId id="280" r:id="rId50"/>
    <p:sldId id="281" r:id="rId51"/>
    <p:sldId id="324" r:id="rId52"/>
    <p:sldId id="292" r:id="rId53"/>
    <p:sldId id="325" r:id="rId54"/>
    <p:sldId id="283" r:id="rId55"/>
    <p:sldId id="326" r:id="rId56"/>
    <p:sldId id="284" r:id="rId57"/>
    <p:sldId id="327" r:id="rId58"/>
    <p:sldId id="285" r:id="rId59"/>
    <p:sldId id="328" r:id="rId60"/>
    <p:sldId id="286" r:id="rId61"/>
    <p:sldId id="330" r:id="rId62"/>
    <p:sldId id="287" r:id="rId63"/>
    <p:sldId id="329" r:id="rId64"/>
    <p:sldId id="288" r:id="rId65"/>
    <p:sldId id="289" r:id="rId66"/>
    <p:sldId id="293" r:id="rId67"/>
    <p:sldId id="294" r:id="rId68"/>
    <p:sldId id="331" r:id="rId69"/>
    <p:sldId id="295" r:id="rId70"/>
    <p:sldId id="332" r:id="rId71"/>
    <p:sldId id="296" r:id="rId7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erim\Desktop\yeni%20yt&#252;%20dersler\project%20m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rim\Desktop\yeni%20yt&#252;%20dersler\project%20m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rim\Desktop\yeni%20yt&#252;%20dersler\project%20m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'ex1'!$C$13:$C$30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'ex1'!$D$13:$D$30</c:f>
              <c:numCache>
                <c:formatCode>General</c:formatCode>
                <c:ptCount val="18"/>
                <c:pt idx="0">
                  <c:v>18280</c:v>
                </c:pt>
                <c:pt idx="1">
                  <c:v>18250</c:v>
                </c:pt>
                <c:pt idx="2">
                  <c:v>18220</c:v>
                </c:pt>
                <c:pt idx="3">
                  <c:v>18190</c:v>
                </c:pt>
                <c:pt idx="4">
                  <c:v>18160</c:v>
                </c:pt>
                <c:pt idx="5">
                  <c:v>18130</c:v>
                </c:pt>
                <c:pt idx="6">
                  <c:v>18100</c:v>
                </c:pt>
                <c:pt idx="7">
                  <c:v>18070</c:v>
                </c:pt>
                <c:pt idx="8">
                  <c:v>18040</c:v>
                </c:pt>
                <c:pt idx="9">
                  <c:v>18010</c:v>
                </c:pt>
                <c:pt idx="10">
                  <c:v>17980</c:v>
                </c:pt>
                <c:pt idx="11">
                  <c:v>18050</c:v>
                </c:pt>
                <c:pt idx="12">
                  <c:v>18120</c:v>
                </c:pt>
                <c:pt idx="13">
                  <c:v>18190</c:v>
                </c:pt>
                <c:pt idx="14">
                  <c:v>18260</c:v>
                </c:pt>
                <c:pt idx="15">
                  <c:v>18430</c:v>
                </c:pt>
                <c:pt idx="16">
                  <c:v>18600</c:v>
                </c:pt>
                <c:pt idx="17">
                  <c:v>19700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508-491C-9AE7-9579E8B70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7831168"/>
        <c:axId val="267980800"/>
      </c:scatterChart>
      <c:valAx>
        <c:axId val="267831168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7980800"/>
        <c:crosses val="autoZero"/>
        <c:crossBetween val="midCat"/>
        <c:majorUnit val="1"/>
      </c:valAx>
      <c:valAx>
        <c:axId val="267980800"/>
        <c:scaling>
          <c:orientation val="minMax"/>
          <c:max val="20000"/>
          <c:min val="17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dirty="0"/>
                  <a:t>Total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67831168"/>
        <c:crosses val="autoZero"/>
        <c:crossBetween val="midCat"/>
        <c:majorUnit val="3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'ex1'!$C$51:$C$68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'ex1'!$D$51:$D$68</c:f>
              <c:numCache>
                <c:formatCode>General</c:formatCode>
                <c:ptCount val="18"/>
                <c:pt idx="0">
                  <c:v>8280</c:v>
                </c:pt>
                <c:pt idx="1">
                  <c:v>8050</c:v>
                </c:pt>
                <c:pt idx="2">
                  <c:v>7820</c:v>
                </c:pt>
                <c:pt idx="3">
                  <c:v>7590</c:v>
                </c:pt>
                <c:pt idx="4">
                  <c:v>7360</c:v>
                </c:pt>
                <c:pt idx="5">
                  <c:v>7130</c:v>
                </c:pt>
                <c:pt idx="6">
                  <c:v>6900</c:v>
                </c:pt>
                <c:pt idx="7">
                  <c:v>6670</c:v>
                </c:pt>
                <c:pt idx="8">
                  <c:v>6440</c:v>
                </c:pt>
                <c:pt idx="9">
                  <c:v>6210</c:v>
                </c:pt>
                <c:pt idx="10">
                  <c:v>5980</c:v>
                </c:pt>
                <c:pt idx="11">
                  <c:v>5750</c:v>
                </c:pt>
                <c:pt idx="12">
                  <c:v>5520</c:v>
                </c:pt>
                <c:pt idx="13">
                  <c:v>5290</c:v>
                </c:pt>
                <c:pt idx="14">
                  <c:v>5060</c:v>
                </c:pt>
                <c:pt idx="15">
                  <c:v>4830</c:v>
                </c:pt>
                <c:pt idx="16">
                  <c:v>4600</c:v>
                </c:pt>
                <c:pt idx="17">
                  <c:v>4600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B4-45FC-A032-E55A603CC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438336"/>
        <c:axId val="268977664"/>
      </c:scatterChart>
      <c:valAx>
        <c:axId val="269438336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8977664"/>
        <c:crosses val="autoZero"/>
        <c:crossBetween val="midCat"/>
        <c:majorUnit val="1"/>
      </c:valAx>
      <c:valAx>
        <c:axId val="268977664"/>
        <c:scaling>
          <c:orientation val="minMax"/>
          <c:max val="8500"/>
          <c:min val="4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baseline="0" dirty="0" err="1"/>
                  <a:t>Indirect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69438336"/>
        <c:crosses val="autoZero"/>
        <c:crossBetween val="midCat"/>
        <c:majorUnit val="3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'ex1'!$C$32:$C$49</c:f>
              <c:numCache>
                <c:formatCode>General</c:formatCode>
                <c:ptCount val="18"/>
                <c:pt idx="0">
                  <c:v>36</c:v>
                </c:pt>
                <c:pt idx="1">
                  <c:v>35</c:v>
                </c:pt>
                <c:pt idx="2">
                  <c:v>34</c:v>
                </c:pt>
                <c:pt idx="3">
                  <c:v>33</c:v>
                </c:pt>
                <c:pt idx="4">
                  <c:v>32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26</c:v>
                </c:pt>
                <c:pt idx="11">
                  <c:v>25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21</c:v>
                </c:pt>
                <c:pt idx="16">
                  <c:v>20</c:v>
                </c:pt>
                <c:pt idx="17">
                  <c:v>20</c:v>
                </c:pt>
              </c:numCache>
            </c:numRef>
          </c:xVal>
          <c:yVal>
            <c:numRef>
              <c:f>'ex1'!$D$32:$D$49</c:f>
              <c:numCache>
                <c:formatCode>General</c:formatCode>
                <c:ptCount val="18"/>
                <c:pt idx="0">
                  <c:v>10000</c:v>
                </c:pt>
                <c:pt idx="1">
                  <c:v>10200</c:v>
                </c:pt>
                <c:pt idx="2">
                  <c:v>10400</c:v>
                </c:pt>
                <c:pt idx="3">
                  <c:v>10600</c:v>
                </c:pt>
                <c:pt idx="4">
                  <c:v>10800</c:v>
                </c:pt>
                <c:pt idx="5">
                  <c:v>11000</c:v>
                </c:pt>
                <c:pt idx="6">
                  <c:v>11200</c:v>
                </c:pt>
                <c:pt idx="7">
                  <c:v>11400</c:v>
                </c:pt>
                <c:pt idx="8">
                  <c:v>11600</c:v>
                </c:pt>
                <c:pt idx="9">
                  <c:v>11800</c:v>
                </c:pt>
                <c:pt idx="10">
                  <c:v>12000</c:v>
                </c:pt>
                <c:pt idx="11">
                  <c:v>12300</c:v>
                </c:pt>
                <c:pt idx="12">
                  <c:v>12600</c:v>
                </c:pt>
                <c:pt idx="13">
                  <c:v>12900</c:v>
                </c:pt>
                <c:pt idx="14">
                  <c:v>13200</c:v>
                </c:pt>
                <c:pt idx="15">
                  <c:v>13600</c:v>
                </c:pt>
                <c:pt idx="16">
                  <c:v>14000</c:v>
                </c:pt>
                <c:pt idx="17">
                  <c:v>15100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1BE-47C6-A66A-4C9240BF7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9825152"/>
        <c:axId val="269827072"/>
      </c:scatterChart>
      <c:valAx>
        <c:axId val="269825152"/>
        <c:scaling>
          <c:orientation val="minMax"/>
          <c:max val="37"/>
          <c:min val="1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69827072"/>
        <c:crosses val="autoZero"/>
        <c:crossBetween val="midCat"/>
        <c:majorUnit val="1"/>
      </c:valAx>
      <c:valAx>
        <c:axId val="269827072"/>
        <c:scaling>
          <c:orientation val="minMax"/>
          <c:max val="16000"/>
          <c:min val="9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baseline="0" dirty="0"/>
                  <a:t>Direct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69825152"/>
        <c:crosses val="autoZero"/>
        <c:crossBetween val="midCat"/>
        <c:majorUnit val="500"/>
        <c:minorUnit val="4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dLbl>
              <c:idx val="0"/>
              <c:layout>
                <c:manualLayout>
                  <c:x val="-6.5681461976252057E-3"/>
                  <c:y val="-5.128202827376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5D-40BD-9AEC-423F4C5727CA}"/>
                </c:ext>
              </c:extLst>
            </c:dLbl>
            <c:dLbl>
              <c:idx val="1"/>
              <c:layout>
                <c:manualLayout>
                  <c:x val="-6.5681461976251753E-3"/>
                  <c:y val="5.69800314152897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5D-40BD-9AEC-423F4C5727CA}"/>
                </c:ext>
              </c:extLst>
            </c:dLbl>
            <c:dLbl>
              <c:idx val="2"/>
              <c:layout>
                <c:manualLayout>
                  <c:x val="0"/>
                  <c:y val="-1.139600628305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5D-40BD-9AEC-423F4C5727CA}"/>
                </c:ext>
              </c:extLst>
            </c:dLbl>
            <c:dLbl>
              <c:idx val="3"/>
              <c:layout>
                <c:manualLayout>
                  <c:x val="-1.9704438592875528E-2"/>
                  <c:y val="2.279201256611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5D-40BD-9AEC-423F4C5727CA}"/>
                </c:ext>
              </c:extLst>
            </c:dLbl>
            <c:dLbl>
              <c:idx val="4"/>
              <c:layout>
                <c:manualLayout>
                  <c:x val="3.2840730988125877E-3"/>
                  <c:y val="-4.5584025132231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5D-40BD-9AEC-423F4C5727CA}"/>
                </c:ext>
              </c:extLst>
            </c:dLbl>
            <c:dLbl>
              <c:idx val="5"/>
              <c:layout>
                <c:manualLayout>
                  <c:x val="-6.5681461976251753E-3"/>
                  <c:y val="-1.7094009424586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5D-40BD-9AEC-423F4C5727C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'ex 2'!$C$13:$C$18</c:f>
              <c:numCache>
                <c:formatCode>General</c:formatCode>
                <c:ptCount val="6"/>
                <c:pt idx="0">
                  <c:v>16</c:v>
                </c:pt>
                <c:pt idx="1">
                  <c:v>15</c:v>
                </c:pt>
                <c:pt idx="2">
                  <c:v>14</c:v>
                </c:pt>
                <c:pt idx="3">
                  <c:v>13</c:v>
                </c:pt>
                <c:pt idx="4">
                  <c:v>12</c:v>
                </c:pt>
                <c:pt idx="5">
                  <c:v>11</c:v>
                </c:pt>
              </c:numCache>
            </c:numRef>
          </c:xVal>
          <c:yVal>
            <c:numRef>
              <c:f>'ex 2'!$D$13:$D$18</c:f>
              <c:numCache>
                <c:formatCode>General</c:formatCode>
                <c:ptCount val="6"/>
                <c:pt idx="0">
                  <c:v>5400</c:v>
                </c:pt>
                <c:pt idx="1">
                  <c:v>5360</c:v>
                </c:pt>
                <c:pt idx="2">
                  <c:v>5320</c:v>
                </c:pt>
                <c:pt idx="3">
                  <c:v>5305</c:v>
                </c:pt>
                <c:pt idx="4">
                  <c:v>5305</c:v>
                </c:pt>
                <c:pt idx="5">
                  <c:v>5405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85D-40BD-9AEC-423F4C572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930304"/>
        <c:axId val="270932224"/>
      </c:scatterChart>
      <c:valAx>
        <c:axId val="270930304"/>
        <c:scaling>
          <c:orientation val="minMax"/>
          <c:max val="16"/>
          <c:min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0932224"/>
        <c:crosses val="autoZero"/>
        <c:crossBetween val="midCat"/>
        <c:majorUnit val="1"/>
      </c:valAx>
      <c:valAx>
        <c:axId val="270932224"/>
        <c:scaling>
          <c:orientation val="minMax"/>
          <c:max val="5420"/>
          <c:min val="528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dirty="0"/>
                  <a:t>Total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70930304"/>
        <c:crosses val="autoZero"/>
        <c:crossBetween val="midCat"/>
        <c:majorUnit val="20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dLbls>
            <c:dLbl>
              <c:idx val="0"/>
              <c:layout>
                <c:manualLayout>
                  <c:x val="-6.8291309286736351E-2"/>
                  <c:y val="9.289944798475674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4B-4AAA-B785-CD306C56181A}"/>
                </c:ext>
              </c:extLst>
            </c:dLbl>
            <c:dLbl>
              <c:idx val="1"/>
              <c:layout>
                <c:manualLayout>
                  <c:x val="-0.11407847056288807"/>
                  <c:y val="-2.2527928606139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4B-4AAA-B785-CD306C56181A}"/>
                </c:ext>
              </c:extLst>
            </c:dLbl>
            <c:dLbl>
              <c:idx val="2"/>
              <c:layout>
                <c:manualLayout>
                  <c:x val="-0.10560374471565893"/>
                  <c:y val="-4.4691738975328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4B-4AAA-B785-CD306C56181A}"/>
                </c:ext>
              </c:extLst>
            </c:dLbl>
            <c:dLbl>
              <c:idx val="3"/>
              <c:layout>
                <c:manualLayout>
                  <c:x val="-9.60891920085791E-2"/>
                  <c:y val="-4.460255283050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4B-4AAA-B785-CD306C56181A}"/>
                </c:ext>
              </c:extLst>
            </c:dLbl>
            <c:dLbl>
              <c:idx val="4"/>
              <c:layout>
                <c:manualLayout>
                  <c:x val="-2.3093336690541547E-2"/>
                  <c:y val="3.4867450637934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4B-4AAA-B785-CD306C56181A}"/>
                </c:ext>
              </c:extLst>
            </c:dLbl>
            <c:dLbl>
              <c:idx val="5"/>
              <c:layout>
                <c:manualLayout>
                  <c:x val="-2.8743055461331789E-2"/>
                  <c:y val="3.9282460140633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4B-4AAA-B785-CD306C56181A}"/>
                </c:ext>
              </c:extLst>
            </c:dLbl>
            <c:dLbl>
              <c:idx val="6"/>
              <c:layout>
                <c:manualLayout>
                  <c:x val="-8.8360025367271597E-2"/>
                  <c:y val="5.2749040020000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4B-4AAA-B785-CD306C56181A}"/>
                </c:ext>
              </c:extLst>
            </c:dLbl>
            <c:dLbl>
              <c:idx val="7"/>
              <c:layout>
                <c:manualLayout>
                  <c:x val="-2.0268477305146426E-2"/>
                  <c:y val="-3.57727014052593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4B-4AAA-B785-CD306C56181A}"/>
                </c:ext>
              </c:extLst>
            </c:dLbl>
            <c:dLbl>
              <c:idx val="8"/>
              <c:layout>
                <c:manualLayout>
                  <c:x val="-6.144180378170821E-3"/>
                  <c:y val="-4.0187710907958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4B-4AAA-B785-CD306C56181A}"/>
                </c:ext>
              </c:extLst>
            </c:dLbl>
            <c:dLbl>
              <c:idx val="9"/>
              <c:layout>
                <c:manualLayout>
                  <c:x val="-4.9446160738057907E-4"/>
                  <c:y val="-2.2527672897160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4B-4AAA-B785-CD306C56181A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'ex4'!$C$4:$C$10</c:f>
              <c:numCache>
                <c:formatCode>General</c:formatCode>
                <c:ptCount val="7"/>
                <c:pt idx="0">
                  <c:v>20</c:v>
                </c:pt>
                <c:pt idx="1">
                  <c:v>19</c:v>
                </c:pt>
                <c:pt idx="2">
                  <c:v>18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</c:numCache>
            </c:numRef>
          </c:xVal>
          <c:yVal>
            <c:numRef>
              <c:f>'ex4'!$D$4:$D$10</c:f>
              <c:numCache>
                <c:formatCode>General</c:formatCode>
                <c:ptCount val="7"/>
                <c:pt idx="0">
                  <c:v>2600</c:v>
                </c:pt>
                <c:pt idx="1">
                  <c:v>2570</c:v>
                </c:pt>
                <c:pt idx="2">
                  <c:v>2550</c:v>
                </c:pt>
                <c:pt idx="3">
                  <c:v>2535</c:v>
                </c:pt>
                <c:pt idx="4">
                  <c:v>2525</c:v>
                </c:pt>
                <c:pt idx="5">
                  <c:v>2525</c:v>
                </c:pt>
                <c:pt idx="6">
                  <c:v>2540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254B-4AAA-B785-CD306C561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0966144"/>
        <c:axId val="271111680"/>
      </c:scatterChart>
      <c:valAx>
        <c:axId val="270966144"/>
        <c:scaling>
          <c:orientation val="minMax"/>
          <c:max val="20"/>
          <c:min val="1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tr-TR" sz="1100"/>
                  <a:t>Days</a:t>
                </a:r>
                <a:endParaRPr lang="en-GB" sz="11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71111680"/>
        <c:crosses val="autoZero"/>
        <c:crossBetween val="midCat"/>
      </c:valAx>
      <c:valAx>
        <c:axId val="271111680"/>
        <c:scaling>
          <c:orientation val="minMax"/>
          <c:max val="2620"/>
          <c:min val="25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tr-TR" sz="1100" dirty="0"/>
                  <a:t>Total</a:t>
                </a:r>
                <a:r>
                  <a:rPr lang="tr-TR" sz="1100" baseline="0" dirty="0"/>
                  <a:t> Cost</a:t>
                </a:r>
                <a:endParaRPr lang="en-US" sz="1100" dirty="0"/>
              </a:p>
            </c:rich>
          </c:tx>
          <c:overlay val="0"/>
        </c:title>
        <c:numFmt formatCode="#,##0\ &quot;₺&quot;" sourceLinked="0"/>
        <c:majorTickMark val="out"/>
        <c:minorTickMark val="none"/>
        <c:tickLblPos val="nextTo"/>
        <c:spPr>
          <a:noFill/>
        </c:spPr>
        <c:crossAx val="270966144"/>
        <c:crosses val="autoZero"/>
        <c:crossBetween val="midCat"/>
        <c:majorUnit val="10"/>
      </c:valAx>
    </c:plotArea>
    <c:plotVisOnly val="1"/>
    <c:dispBlanksAs val="gap"/>
    <c:showDLblsOverMax val="0"/>
  </c:chart>
  <c:spPr>
    <a:ln>
      <a:solidFill>
        <a:schemeClr val="tx1"/>
      </a:solidFill>
    </a:ln>
    <a:scene3d>
      <a:camera prst="orthographicFront"/>
      <a:lightRig rig="threePt" dir="t"/>
    </a:scene3d>
    <a:sp3d>
      <a:bevelT w="0"/>
    </a:sp3d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0.19362</cdr:x>
      <cdr:y>0.11982</cdr:y>
    </cdr:from>
    <cdr:to>
      <cdr:x>0.3508</cdr:x>
      <cdr:y>0.37327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99312" y="379632"/>
          <a:ext cx="730058" cy="803019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0.35763</cdr:x>
      <cdr:y>0.20737</cdr:y>
    </cdr:from>
    <cdr:to>
      <cdr:x>0.46925</cdr:x>
      <cdr:y>0.23963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DEBE69A0-FDE4-4637-AB3F-5F3C0A68139F}"/>
            </a:ext>
          </a:extLst>
        </cdr:cNvPr>
        <cdr:cNvCxnSpPr/>
      </cdr:nvCxnSpPr>
      <cdr:spPr>
        <a:xfrm xmlns:a="http://schemas.openxmlformats.org/drawingml/2006/main" flipV="1">
          <a:off x="1495424" y="428625"/>
          <a:ext cx="466725" cy="666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0.47782</cdr:x>
      <cdr:y>0.1106</cdr:y>
    </cdr:from>
    <cdr:to>
      <cdr:x>0.72167</cdr:x>
      <cdr:y>0.23963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9275" y="228601"/>
          <a:ext cx="1168299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1100"/>
            <a:t>Useless Crash</a:t>
          </a:r>
          <a:endParaRPr lang="en-GB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tr-TR" dirty="0"/>
              <a:t>PROJECT MANAGEMENT AND PLANNING </a:t>
            </a:r>
            <a:br>
              <a:rPr lang="tr-TR" dirty="0"/>
            </a:br>
            <a:r>
              <a:rPr lang="tr-TR" dirty="0"/>
              <a:t>RESITATION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31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BBCB24-EF83-4317-A32F-26D7317D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Total </a:t>
            </a:r>
            <a:r>
              <a:rPr lang="tr-TR" dirty="0" err="1"/>
              <a:t>Float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27" name="Group 86">
            <a:extLst>
              <a:ext uri="{FF2B5EF4-FFF2-40B4-BE49-F238E27FC236}">
                <a16:creationId xmlns:a16="http://schemas.microsoft.com/office/drawing/2014/main" id="{03C0D7EC-63E1-4C63-ABC4-4FA7C7FBDC1F}"/>
              </a:ext>
            </a:extLst>
          </p:cNvPr>
          <p:cNvGrpSpPr/>
          <p:nvPr/>
        </p:nvGrpSpPr>
        <p:grpSpPr>
          <a:xfrm>
            <a:off x="683568" y="3429000"/>
            <a:ext cx="7585733" cy="2852841"/>
            <a:chOff x="323528" y="2241054"/>
            <a:chExt cx="7585733" cy="285284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208F48B-19FE-484B-8DF9-93335760BB7D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C520B54-E489-4AD9-A4B8-C455F19AEB06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30" name="Straight Arrow Connector 6">
              <a:extLst>
                <a:ext uri="{FF2B5EF4-FFF2-40B4-BE49-F238E27FC236}">
                  <a16:creationId xmlns:a16="http://schemas.microsoft.com/office/drawing/2014/main" id="{1DE369A7-0DFC-4C51-9F24-002BF8BE44DF}"/>
                </a:ext>
              </a:extLst>
            </p:cNvPr>
            <p:cNvCxnSpPr>
              <a:stCxn id="29" idx="6"/>
              <a:endCxn id="31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860FC53-8F62-4B7D-BE1B-713548F4337A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32" name="Elbow Connector 22">
              <a:extLst>
                <a:ext uri="{FF2B5EF4-FFF2-40B4-BE49-F238E27FC236}">
                  <a16:creationId xmlns:a16="http://schemas.microsoft.com/office/drawing/2014/main" id="{024865D1-20A5-4784-B398-64968679D15D}"/>
                </a:ext>
              </a:extLst>
            </p:cNvPr>
            <p:cNvCxnSpPr>
              <a:stCxn id="28" idx="4"/>
              <a:endCxn id="33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FD3E977-2C2F-479A-BAC4-1478AE63A48F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34" name="Elbow Connector 26">
              <a:extLst>
                <a:ext uri="{FF2B5EF4-FFF2-40B4-BE49-F238E27FC236}">
                  <a16:creationId xmlns:a16="http://schemas.microsoft.com/office/drawing/2014/main" id="{8B1E9E38-F453-4B7B-8845-60DCC3FA68AC}"/>
                </a:ext>
              </a:extLst>
            </p:cNvPr>
            <p:cNvCxnSpPr>
              <a:stCxn id="28" idx="0"/>
              <a:endCxn id="29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1ADB564-F97E-4FDE-81F3-8B0FC52F7663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36" name="Elbow Connector 45">
              <a:extLst>
                <a:ext uri="{FF2B5EF4-FFF2-40B4-BE49-F238E27FC236}">
                  <a16:creationId xmlns:a16="http://schemas.microsoft.com/office/drawing/2014/main" id="{99E5A9DA-9B93-4AB9-8CD8-B267C8AC6710}"/>
                </a:ext>
              </a:extLst>
            </p:cNvPr>
            <p:cNvCxnSpPr>
              <a:stCxn id="33" idx="6"/>
              <a:endCxn id="35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7" name="Elbow Connector 47">
              <a:extLst>
                <a:ext uri="{FF2B5EF4-FFF2-40B4-BE49-F238E27FC236}">
                  <a16:creationId xmlns:a16="http://schemas.microsoft.com/office/drawing/2014/main" id="{047403B2-B8F9-412E-A33A-57A9E8C10B42}"/>
                </a:ext>
              </a:extLst>
            </p:cNvPr>
            <p:cNvCxnSpPr>
              <a:stCxn id="31" idx="6"/>
              <a:endCxn id="35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8" name="Rectangle 68">
              <a:extLst>
                <a:ext uri="{FF2B5EF4-FFF2-40B4-BE49-F238E27FC236}">
                  <a16:creationId xmlns:a16="http://schemas.microsoft.com/office/drawing/2014/main" id="{3ADB04D9-32AA-4747-B31A-7AA5621B21AE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9" name="Straight Connector 69">
              <a:extLst>
                <a:ext uri="{FF2B5EF4-FFF2-40B4-BE49-F238E27FC236}">
                  <a16:creationId xmlns:a16="http://schemas.microsoft.com/office/drawing/2014/main" id="{281C54C0-C247-438D-AFAE-1A526C5C30AD}"/>
                </a:ext>
              </a:extLst>
            </p:cNvPr>
            <p:cNvCxnSpPr>
              <a:endCxn id="38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73">
              <a:extLst>
                <a:ext uri="{FF2B5EF4-FFF2-40B4-BE49-F238E27FC236}">
                  <a16:creationId xmlns:a16="http://schemas.microsoft.com/office/drawing/2014/main" id="{2EED0191-510D-46DB-A736-41D512239D42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41" name="TextBox 74">
              <a:extLst>
                <a:ext uri="{FF2B5EF4-FFF2-40B4-BE49-F238E27FC236}">
                  <a16:creationId xmlns:a16="http://schemas.microsoft.com/office/drawing/2014/main" id="{6BABDC22-6AD8-4979-B856-DF9264CD068E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42" name="TextBox 75">
              <a:extLst>
                <a:ext uri="{FF2B5EF4-FFF2-40B4-BE49-F238E27FC236}">
                  <a16:creationId xmlns:a16="http://schemas.microsoft.com/office/drawing/2014/main" id="{C360A940-6213-4335-B27E-8987301DB8AC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43" name="TextBox 76">
              <a:extLst>
                <a:ext uri="{FF2B5EF4-FFF2-40B4-BE49-F238E27FC236}">
                  <a16:creationId xmlns:a16="http://schemas.microsoft.com/office/drawing/2014/main" id="{E54B5FB7-1939-40F8-A08D-20CD8DD52542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44" name="TextBox 77">
              <a:extLst>
                <a:ext uri="{FF2B5EF4-FFF2-40B4-BE49-F238E27FC236}">
                  <a16:creationId xmlns:a16="http://schemas.microsoft.com/office/drawing/2014/main" id="{B365BA13-CC1F-4B75-BDBC-03D41A3D7D2A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45" name="TextBox 78">
              <a:extLst>
                <a:ext uri="{FF2B5EF4-FFF2-40B4-BE49-F238E27FC236}">
                  <a16:creationId xmlns:a16="http://schemas.microsoft.com/office/drawing/2014/main" id="{7FDA87F1-AC94-4DB8-BC14-307DE5911C2C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46" name="TextBox 82">
              <a:extLst>
                <a:ext uri="{FF2B5EF4-FFF2-40B4-BE49-F238E27FC236}">
                  <a16:creationId xmlns:a16="http://schemas.microsoft.com/office/drawing/2014/main" id="{A472A177-4A90-41B7-B00F-B387F269322F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47" name="TextBox 83">
              <a:extLst>
                <a:ext uri="{FF2B5EF4-FFF2-40B4-BE49-F238E27FC236}">
                  <a16:creationId xmlns:a16="http://schemas.microsoft.com/office/drawing/2014/main" id="{4190AC47-09D1-490E-8ABD-64C509741C3C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48" name="TextBox 84">
              <a:extLst>
                <a:ext uri="{FF2B5EF4-FFF2-40B4-BE49-F238E27FC236}">
                  <a16:creationId xmlns:a16="http://schemas.microsoft.com/office/drawing/2014/main" id="{AFAB5C06-7DAE-48AE-A6C1-21339F417717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49" name="TextBox 85">
              <a:extLst>
                <a:ext uri="{FF2B5EF4-FFF2-40B4-BE49-F238E27FC236}">
                  <a16:creationId xmlns:a16="http://schemas.microsoft.com/office/drawing/2014/main" id="{1F01699D-02C1-493F-8CB2-9AC99BD83C86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50" name="Rectangle 68">
            <a:extLst>
              <a:ext uri="{FF2B5EF4-FFF2-40B4-BE49-F238E27FC236}">
                <a16:creationId xmlns:a16="http://schemas.microsoft.com/office/drawing/2014/main" id="{69841CB0-14BF-4FA9-8169-D530E4569734}"/>
              </a:ext>
            </a:extLst>
          </p:cNvPr>
          <p:cNvSpPr/>
          <p:nvPr/>
        </p:nvSpPr>
        <p:spPr bwMode="auto">
          <a:xfrm>
            <a:off x="2790775" y="301254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10    10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68">
            <a:extLst>
              <a:ext uri="{FF2B5EF4-FFF2-40B4-BE49-F238E27FC236}">
                <a16:creationId xmlns:a16="http://schemas.microsoft.com/office/drawing/2014/main" id="{964CB981-7918-4115-ACFA-C18F916B538E}"/>
              </a:ext>
            </a:extLst>
          </p:cNvPr>
          <p:cNvSpPr/>
          <p:nvPr/>
        </p:nvSpPr>
        <p:spPr bwMode="auto">
          <a:xfrm>
            <a:off x="5656212" y="301254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30    30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Rectangle 68">
            <a:extLst>
              <a:ext uri="{FF2B5EF4-FFF2-40B4-BE49-F238E27FC236}">
                <a16:creationId xmlns:a16="http://schemas.microsoft.com/office/drawing/2014/main" id="{9A589E73-05CD-4327-B45E-BC740B260ED3}"/>
              </a:ext>
            </a:extLst>
          </p:cNvPr>
          <p:cNvSpPr/>
          <p:nvPr/>
        </p:nvSpPr>
        <p:spPr bwMode="auto">
          <a:xfrm>
            <a:off x="4651175" y="501254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12    26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Rectangle 68">
            <a:extLst>
              <a:ext uri="{FF2B5EF4-FFF2-40B4-BE49-F238E27FC236}">
                <a16:creationId xmlns:a16="http://schemas.microsoft.com/office/drawing/2014/main" id="{9D91C7E7-B1EC-408E-834E-38190276231A}"/>
              </a:ext>
            </a:extLst>
          </p:cNvPr>
          <p:cNvSpPr/>
          <p:nvPr/>
        </p:nvSpPr>
        <p:spPr bwMode="auto">
          <a:xfrm>
            <a:off x="8046725" y="3973229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36    36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id="{D3D5AFE5-D413-4811-A185-A88993B2F23E}"/>
              </a:ext>
            </a:extLst>
          </p:cNvPr>
          <p:cNvSpPr txBox="1"/>
          <p:nvPr/>
        </p:nvSpPr>
        <p:spPr>
          <a:xfrm>
            <a:off x="704594" y="3707368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id="{EB881551-4D6A-4A1B-BEEA-D1A5C0985DD5}"/>
              </a:ext>
            </a:extLst>
          </p:cNvPr>
          <p:cNvSpPr txBox="1"/>
          <p:nvPr/>
        </p:nvSpPr>
        <p:spPr>
          <a:xfrm>
            <a:off x="1729318" y="5697066"/>
            <a:ext cx="43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Metin kutusu 55">
            <a:extLst>
              <a:ext uri="{FF2B5EF4-FFF2-40B4-BE49-F238E27FC236}">
                <a16:creationId xmlns:a16="http://schemas.microsoft.com/office/drawing/2014/main" id="{10352B5B-4DB4-4C4E-8D68-B94C27F21E12}"/>
              </a:ext>
            </a:extLst>
          </p:cNvPr>
          <p:cNvSpPr txBox="1"/>
          <p:nvPr/>
        </p:nvSpPr>
        <p:spPr>
          <a:xfrm>
            <a:off x="755576" y="141763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Definition: </a:t>
            </a:r>
            <a:r>
              <a:rPr lang="en-US" dirty="0"/>
              <a:t>Total Float is the schedule ﬂexibility or amount of time that a schedule activity can be delayed or extended without delaying the project ﬁnish date.</a:t>
            </a:r>
            <a:r>
              <a:rPr lang="tr-TR" dirty="0"/>
              <a:t>  </a:t>
            </a:r>
            <a:endParaRPr lang="en-US" dirty="0"/>
          </a:p>
        </p:txBody>
      </p:sp>
      <p:sp>
        <p:nvSpPr>
          <p:cNvPr id="57" name="Metin kutusu 56">
            <a:extLst>
              <a:ext uri="{FF2B5EF4-FFF2-40B4-BE49-F238E27FC236}">
                <a16:creationId xmlns:a16="http://schemas.microsoft.com/office/drawing/2014/main" id="{D01E570B-26F1-4C1D-98D2-396932D053F3}"/>
              </a:ext>
            </a:extLst>
          </p:cNvPr>
          <p:cNvSpPr txBox="1"/>
          <p:nvPr/>
        </p:nvSpPr>
        <p:spPr>
          <a:xfrm>
            <a:off x="1182150" y="3707368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D5D68F0F-4024-44D6-B7EC-19636D7DD96D}"/>
              </a:ext>
            </a:extLst>
          </p:cNvPr>
          <p:cNvSpPr txBox="1"/>
          <p:nvPr/>
        </p:nvSpPr>
        <p:spPr>
          <a:xfrm>
            <a:off x="3312801" y="2650370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9" name="Metin kutusu 58">
            <a:extLst>
              <a:ext uri="{FF2B5EF4-FFF2-40B4-BE49-F238E27FC236}">
                <a16:creationId xmlns:a16="http://schemas.microsoft.com/office/drawing/2014/main" id="{FFEAFA31-CAA2-42BB-A43E-7DB7C4732F4A}"/>
              </a:ext>
            </a:extLst>
          </p:cNvPr>
          <p:cNvSpPr txBox="1"/>
          <p:nvPr/>
        </p:nvSpPr>
        <p:spPr>
          <a:xfrm>
            <a:off x="2814261" y="2634459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Metin kutusu 59">
            <a:extLst>
              <a:ext uri="{FF2B5EF4-FFF2-40B4-BE49-F238E27FC236}">
                <a16:creationId xmlns:a16="http://schemas.microsoft.com/office/drawing/2014/main" id="{D782AB35-FCBB-49CF-81E9-59DD907CFE1F}"/>
              </a:ext>
            </a:extLst>
          </p:cNvPr>
          <p:cNvSpPr txBox="1"/>
          <p:nvPr/>
        </p:nvSpPr>
        <p:spPr>
          <a:xfrm>
            <a:off x="2811845" y="2144654"/>
            <a:ext cx="366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TF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 B= LF-(ES+B - Activity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Duration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61" name="Metin kutusu 60">
            <a:extLst>
              <a:ext uri="{FF2B5EF4-FFF2-40B4-BE49-F238E27FC236}">
                <a16:creationId xmlns:a16="http://schemas.microsoft.com/office/drawing/2014/main" id="{732702F0-ADA5-458C-A10A-77BFCF31FE20}"/>
              </a:ext>
            </a:extLst>
          </p:cNvPr>
          <p:cNvSpPr txBox="1"/>
          <p:nvPr/>
        </p:nvSpPr>
        <p:spPr>
          <a:xfrm>
            <a:off x="3545020" y="6338417"/>
            <a:ext cx="219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TF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 B= 10-(0+10)=0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419385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CBBCB24-EF83-4317-A32F-26D7317D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Free</a:t>
            </a:r>
            <a:r>
              <a:rPr lang="tr-TR" dirty="0"/>
              <a:t> </a:t>
            </a:r>
            <a:r>
              <a:rPr lang="tr-TR" dirty="0" err="1"/>
              <a:t>Float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27" name="Group 86">
            <a:extLst>
              <a:ext uri="{FF2B5EF4-FFF2-40B4-BE49-F238E27FC236}">
                <a16:creationId xmlns:a16="http://schemas.microsoft.com/office/drawing/2014/main" id="{03C0D7EC-63E1-4C63-ABC4-4FA7C7FBDC1F}"/>
              </a:ext>
            </a:extLst>
          </p:cNvPr>
          <p:cNvGrpSpPr/>
          <p:nvPr/>
        </p:nvGrpSpPr>
        <p:grpSpPr>
          <a:xfrm>
            <a:off x="683568" y="3429000"/>
            <a:ext cx="7585733" cy="2852841"/>
            <a:chOff x="323528" y="2241054"/>
            <a:chExt cx="7585733" cy="285284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208F48B-19FE-484B-8DF9-93335760BB7D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C520B54-E489-4AD9-A4B8-C455F19AEB06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30" name="Straight Arrow Connector 6">
              <a:extLst>
                <a:ext uri="{FF2B5EF4-FFF2-40B4-BE49-F238E27FC236}">
                  <a16:creationId xmlns:a16="http://schemas.microsoft.com/office/drawing/2014/main" id="{1DE369A7-0DFC-4C51-9F24-002BF8BE44DF}"/>
                </a:ext>
              </a:extLst>
            </p:cNvPr>
            <p:cNvCxnSpPr>
              <a:stCxn id="29" idx="6"/>
              <a:endCxn id="31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860FC53-8F62-4B7D-BE1B-713548F4337A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32" name="Elbow Connector 22">
              <a:extLst>
                <a:ext uri="{FF2B5EF4-FFF2-40B4-BE49-F238E27FC236}">
                  <a16:creationId xmlns:a16="http://schemas.microsoft.com/office/drawing/2014/main" id="{024865D1-20A5-4784-B398-64968679D15D}"/>
                </a:ext>
              </a:extLst>
            </p:cNvPr>
            <p:cNvCxnSpPr>
              <a:stCxn id="28" idx="4"/>
              <a:endCxn id="33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FD3E977-2C2F-479A-BAC4-1478AE63A48F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34" name="Elbow Connector 26">
              <a:extLst>
                <a:ext uri="{FF2B5EF4-FFF2-40B4-BE49-F238E27FC236}">
                  <a16:creationId xmlns:a16="http://schemas.microsoft.com/office/drawing/2014/main" id="{8B1E9E38-F453-4B7B-8845-60DCC3FA68AC}"/>
                </a:ext>
              </a:extLst>
            </p:cNvPr>
            <p:cNvCxnSpPr>
              <a:stCxn id="28" idx="0"/>
              <a:endCxn id="29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A1ADB564-F97E-4FDE-81F3-8B0FC52F7663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36" name="Elbow Connector 45">
              <a:extLst>
                <a:ext uri="{FF2B5EF4-FFF2-40B4-BE49-F238E27FC236}">
                  <a16:creationId xmlns:a16="http://schemas.microsoft.com/office/drawing/2014/main" id="{99E5A9DA-9B93-4AB9-8CD8-B267C8AC6710}"/>
                </a:ext>
              </a:extLst>
            </p:cNvPr>
            <p:cNvCxnSpPr>
              <a:stCxn id="33" idx="6"/>
              <a:endCxn id="35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7" name="Elbow Connector 47">
              <a:extLst>
                <a:ext uri="{FF2B5EF4-FFF2-40B4-BE49-F238E27FC236}">
                  <a16:creationId xmlns:a16="http://schemas.microsoft.com/office/drawing/2014/main" id="{047403B2-B8F9-412E-A33A-57A9E8C10B42}"/>
                </a:ext>
              </a:extLst>
            </p:cNvPr>
            <p:cNvCxnSpPr>
              <a:stCxn id="31" idx="6"/>
              <a:endCxn id="35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38" name="Rectangle 68">
              <a:extLst>
                <a:ext uri="{FF2B5EF4-FFF2-40B4-BE49-F238E27FC236}">
                  <a16:creationId xmlns:a16="http://schemas.microsoft.com/office/drawing/2014/main" id="{3ADB04D9-32AA-4747-B31A-7AA5621B21AE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9" name="Straight Connector 69">
              <a:extLst>
                <a:ext uri="{FF2B5EF4-FFF2-40B4-BE49-F238E27FC236}">
                  <a16:creationId xmlns:a16="http://schemas.microsoft.com/office/drawing/2014/main" id="{281C54C0-C247-438D-AFAE-1A526C5C30AD}"/>
                </a:ext>
              </a:extLst>
            </p:cNvPr>
            <p:cNvCxnSpPr>
              <a:endCxn id="38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73">
              <a:extLst>
                <a:ext uri="{FF2B5EF4-FFF2-40B4-BE49-F238E27FC236}">
                  <a16:creationId xmlns:a16="http://schemas.microsoft.com/office/drawing/2014/main" id="{2EED0191-510D-46DB-A736-41D512239D42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41" name="TextBox 74">
              <a:extLst>
                <a:ext uri="{FF2B5EF4-FFF2-40B4-BE49-F238E27FC236}">
                  <a16:creationId xmlns:a16="http://schemas.microsoft.com/office/drawing/2014/main" id="{6BABDC22-6AD8-4979-B856-DF9264CD068E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42" name="TextBox 75">
              <a:extLst>
                <a:ext uri="{FF2B5EF4-FFF2-40B4-BE49-F238E27FC236}">
                  <a16:creationId xmlns:a16="http://schemas.microsoft.com/office/drawing/2014/main" id="{C360A940-6213-4335-B27E-8987301DB8AC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43" name="TextBox 76">
              <a:extLst>
                <a:ext uri="{FF2B5EF4-FFF2-40B4-BE49-F238E27FC236}">
                  <a16:creationId xmlns:a16="http://schemas.microsoft.com/office/drawing/2014/main" id="{E54B5FB7-1939-40F8-A08D-20CD8DD52542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44" name="TextBox 77">
              <a:extLst>
                <a:ext uri="{FF2B5EF4-FFF2-40B4-BE49-F238E27FC236}">
                  <a16:creationId xmlns:a16="http://schemas.microsoft.com/office/drawing/2014/main" id="{B365BA13-CC1F-4B75-BDBC-03D41A3D7D2A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45" name="TextBox 78">
              <a:extLst>
                <a:ext uri="{FF2B5EF4-FFF2-40B4-BE49-F238E27FC236}">
                  <a16:creationId xmlns:a16="http://schemas.microsoft.com/office/drawing/2014/main" id="{7FDA87F1-AC94-4DB8-BC14-307DE5911C2C}"/>
                </a:ext>
              </a:extLst>
            </p:cNvPr>
            <p:cNvSpPr txBox="1"/>
            <p:nvPr/>
          </p:nvSpPr>
          <p:spPr>
            <a:xfrm>
              <a:off x="1478869" y="2510047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46" name="TextBox 82">
              <a:extLst>
                <a:ext uri="{FF2B5EF4-FFF2-40B4-BE49-F238E27FC236}">
                  <a16:creationId xmlns:a16="http://schemas.microsoft.com/office/drawing/2014/main" id="{A472A177-4A90-41B7-B00F-B387F269322F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47" name="TextBox 83">
              <a:extLst>
                <a:ext uri="{FF2B5EF4-FFF2-40B4-BE49-F238E27FC236}">
                  <a16:creationId xmlns:a16="http://schemas.microsoft.com/office/drawing/2014/main" id="{4190AC47-09D1-490E-8ABD-64C509741C3C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48" name="TextBox 84">
              <a:extLst>
                <a:ext uri="{FF2B5EF4-FFF2-40B4-BE49-F238E27FC236}">
                  <a16:creationId xmlns:a16="http://schemas.microsoft.com/office/drawing/2014/main" id="{AFAB5C06-7DAE-48AE-A6C1-21339F417717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49" name="TextBox 85">
              <a:extLst>
                <a:ext uri="{FF2B5EF4-FFF2-40B4-BE49-F238E27FC236}">
                  <a16:creationId xmlns:a16="http://schemas.microsoft.com/office/drawing/2014/main" id="{1F01699D-02C1-493F-8CB2-9AC99BD83C86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50" name="Rectangle 68">
            <a:extLst>
              <a:ext uri="{FF2B5EF4-FFF2-40B4-BE49-F238E27FC236}">
                <a16:creationId xmlns:a16="http://schemas.microsoft.com/office/drawing/2014/main" id="{69841CB0-14BF-4FA9-8169-D530E4569734}"/>
              </a:ext>
            </a:extLst>
          </p:cNvPr>
          <p:cNvSpPr/>
          <p:nvPr/>
        </p:nvSpPr>
        <p:spPr bwMode="auto">
          <a:xfrm>
            <a:off x="2790775" y="301254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10    10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68">
            <a:extLst>
              <a:ext uri="{FF2B5EF4-FFF2-40B4-BE49-F238E27FC236}">
                <a16:creationId xmlns:a16="http://schemas.microsoft.com/office/drawing/2014/main" id="{964CB981-7918-4115-ACFA-C18F916B538E}"/>
              </a:ext>
            </a:extLst>
          </p:cNvPr>
          <p:cNvSpPr/>
          <p:nvPr/>
        </p:nvSpPr>
        <p:spPr bwMode="auto">
          <a:xfrm>
            <a:off x="5656212" y="301254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30    30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Rectangle 68">
            <a:extLst>
              <a:ext uri="{FF2B5EF4-FFF2-40B4-BE49-F238E27FC236}">
                <a16:creationId xmlns:a16="http://schemas.microsoft.com/office/drawing/2014/main" id="{9A589E73-05CD-4327-B45E-BC740B260ED3}"/>
              </a:ext>
            </a:extLst>
          </p:cNvPr>
          <p:cNvSpPr/>
          <p:nvPr/>
        </p:nvSpPr>
        <p:spPr bwMode="auto">
          <a:xfrm>
            <a:off x="4651175" y="501254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12    26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3" name="Rectangle 68">
            <a:extLst>
              <a:ext uri="{FF2B5EF4-FFF2-40B4-BE49-F238E27FC236}">
                <a16:creationId xmlns:a16="http://schemas.microsoft.com/office/drawing/2014/main" id="{9D91C7E7-B1EC-408E-834E-38190276231A}"/>
              </a:ext>
            </a:extLst>
          </p:cNvPr>
          <p:cNvSpPr/>
          <p:nvPr/>
        </p:nvSpPr>
        <p:spPr bwMode="auto">
          <a:xfrm>
            <a:off x="8046725" y="3973229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36    36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Metin kutusu 53">
            <a:extLst>
              <a:ext uri="{FF2B5EF4-FFF2-40B4-BE49-F238E27FC236}">
                <a16:creationId xmlns:a16="http://schemas.microsoft.com/office/drawing/2014/main" id="{D3D5AFE5-D413-4811-A185-A88993B2F23E}"/>
              </a:ext>
            </a:extLst>
          </p:cNvPr>
          <p:cNvSpPr txBox="1"/>
          <p:nvPr/>
        </p:nvSpPr>
        <p:spPr>
          <a:xfrm>
            <a:off x="704594" y="3707368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5" name="Metin kutusu 54">
            <a:extLst>
              <a:ext uri="{FF2B5EF4-FFF2-40B4-BE49-F238E27FC236}">
                <a16:creationId xmlns:a16="http://schemas.microsoft.com/office/drawing/2014/main" id="{EB881551-4D6A-4A1B-BEEA-D1A5C0985DD5}"/>
              </a:ext>
            </a:extLst>
          </p:cNvPr>
          <p:cNvSpPr txBox="1"/>
          <p:nvPr/>
        </p:nvSpPr>
        <p:spPr>
          <a:xfrm>
            <a:off x="1729318" y="5697066"/>
            <a:ext cx="43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6" name="Metin kutusu 55">
            <a:extLst>
              <a:ext uri="{FF2B5EF4-FFF2-40B4-BE49-F238E27FC236}">
                <a16:creationId xmlns:a16="http://schemas.microsoft.com/office/drawing/2014/main" id="{10352B5B-4DB4-4C4E-8D68-B94C27F21E12}"/>
              </a:ext>
            </a:extLst>
          </p:cNvPr>
          <p:cNvSpPr txBox="1"/>
          <p:nvPr/>
        </p:nvSpPr>
        <p:spPr>
          <a:xfrm>
            <a:off x="755576" y="141763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Definition: </a:t>
            </a:r>
            <a:r>
              <a:rPr lang="en-US" dirty="0"/>
              <a:t>Free Float</a:t>
            </a:r>
            <a:r>
              <a:rPr lang="tr-TR" dirty="0"/>
              <a:t> </a:t>
            </a:r>
            <a:r>
              <a:rPr lang="en-US" dirty="0"/>
              <a:t>is the amount of time that a schedule activity can be delayed without delaying the early start date of any successor</a:t>
            </a:r>
          </a:p>
        </p:txBody>
      </p:sp>
      <p:sp>
        <p:nvSpPr>
          <p:cNvPr id="57" name="Metin kutusu 56">
            <a:extLst>
              <a:ext uri="{FF2B5EF4-FFF2-40B4-BE49-F238E27FC236}">
                <a16:creationId xmlns:a16="http://schemas.microsoft.com/office/drawing/2014/main" id="{D01E570B-26F1-4C1D-98D2-396932D053F3}"/>
              </a:ext>
            </a:extLst>
          </p:cNvPr>
          <p:cNvSpPr txBox="1"/>
          <p:nvPr/>
        </p:nvSpPr>
        <p:spPr>
          <a:xfrm>
            <a:off x="3312800" y="2452877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8" name="Metin kutusu 57">
            <a:extLst>
              <a:ext uri="{FF2B5EF4-FFF2-40B4-BE49-F238E27FC236}">
                <a16:creationId xmlns:a16="http://schemas.microsoft.com/office/drawing/2014/main" id="{D5D68F0F-4024-44D6-B7EC-19636D7DD96D}"/>
              </a:ext>
            </a:extLst>
          </p:cNvPr>
          <p:cNvSpPr txBox="1"/>
          <p:nvPr/>
        </p:nvSpPr>
        <p:spPr>
          <a:xfrm>
            <a:off x="3312801" y="2650370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9" name="Metin kutusu 58">
            <a:extLst>
              <a:ext uri="{FF2B5EF4-FFF2-40B4-BE49-F238E27FC236}">
                <a16:creationId xmlns:a16="http://schemas.microsoft.com/office/drawing/2014/main" id="{FFEAFA31-CAA2-42BB-A43E-7DB7C4732F4A}"/>
              </a:ext>
            </a:extLst>
          </p:cNvPr>
          <p:cNvSpPr txBox="1"/>
          <p:nvPr/>
        </p:nvSpPr>
        <p:spPr>
          <a:xfrm>
            <a:off x="2795883" y="2643486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Metin kutusu 59">
            <a:extLst>
              <a:ext uri="{FF2B5EF4-FFF2-40B4-BE49-F238E27FC236}">
                <a16:creationId xmlns:a16="http://schemas.microsoft.com/office/drawing/2014/main" id="{D782AB35-FCBB-49CF-81E9-59DD907CFE1F}"/>
              </a:ext>
            </a:extLst>
          </p:cNvPr>
          <p:cNvSpPr txBox="1"/>
          <p:nvPr/>
        </p:nvSpPr>
        <p:spPr>
          <a:xfrm>
            <a:off x="2734064" y="2189438"/>
            <a:ext cx="366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FF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 B= EF-(ES+B - Activity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Duration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61" name="Metin kutusu 60">
            <a:extLst>
              <a:ext uri="{FF2B5EF4-FFF2-40B4-BE49-F238E27FC236}">
                <a16:creationId xmlns:a16="http://schemas.microsoft.com/office/drawing/2014/main" id="{732702F0-ADA5-458C-A10A-77BFCF31FE20}"/>
              </a:ext>
            </a:extLst>
          </p:cNvPr>
          <p:cNvSpPr txBox="1"/>
          <p:nvPr/>
        </p:nvSpPr>
        <p:spPr>
          <a:xfrm>
            <a:off x="3545020" y="6338417"/>
            <a:ext cx="219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FF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 B= 10-(0+10)=0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160EB04-2737-4905-AA57-280FD6BC4CB2}"/>
              </a:ext>
            </a:extLst>
          </p:cNvPr>
          <p:cNvSpPr txBox="1"/>
          <p:nvPr/>
        </p:nvSpPr>
        <p:spPr>
          <a:xfrm>
            <a:off x="2339752" y="3435699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" name="Metin kutusu 61">
            <a:extLst>
              <a:ext uri="{FF2B5EF4-FFF2-40B4-BE49-F238E27FC236}">
                <a16:creationId xmlns:a16="http://schemas.microsoft.com/office/drawing/2014/main" id="{EE7ED76E-1BD6-4B96-8F32-8F3B788F4746}"/>
              </a:ext>
            </a:extLst>
          </p:cNvPr>
          <p:cNvSpPr txBox="1"/>
          <p:nvPr/>
        </p:nvSpPr>
        <p:spPr>
          <a:xfrm>
            <a:off x="4831628" y="3404348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3" name="Metin kutusu 62">
            <a:extLst>
              <a:ext uri="{FF2B5EF4-FFF2-40B4-BE49-F238E27FC236}">
                <a16:creationId xmlns:a16="http://schemas.microsoft.com/office/drawing/2014/main" id="{218662BE-8254-488F-9B51-B327C913EB0F}"/>
              </a:ext>
            </a:extLst>
          </p:cNvPr>
          <p:cNvSpPr txBox="1"/>
          <p:nvPr/>
        </p:nvSpPr>
        <p:spPr>
          <a:xfrm>
            <a:off x="7478920" y="3404348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Metin kutusu 63">
            <a:extLst>
              <a:ext uri="{FF2B5EF4-FFF2-40B4-BE49-F238E27FC236}">
                <a16:creationId xmlns:a16="http://schemas.microsoft.com/office/drawing/2014/main" id="{627508A3-4569-4745-B247-6D7CE78D8ED7}"/>
              </a:ext>
            </a:extLst>
          </p:cNvPr>
          <p:cNvSpPr txBox="1"/>
          <p:nvPr/>
        </p:nvSpPr>
        <p:spPr>
          <a:xfrm>
            <a:off x="2795883" y="2448087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Metin kutusu 64">
            <a:extLst>
              <a:ext uri="{FF2B5EF4-FFF2-40B4-BE49-F238E27FC236}">
                <a16:creationId xmlns:a16="http://schemas.microsoft.com/office/drawing/2014/main" id="{D8FBD66E-9812-4F83-879B-1ACAE1C64DEF}"/>
              </a:ext>
            </a:extLst>
          </p:cNvPr>
          <p:cNvSpPr txBox="1"/>
          <p:nvPr/>
        </p:nvSpPr>
        <p:spPr>
          <a:xfrm>
            <a:off x="5656212" y="2673433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Metin kutusu 65">
            <a:extLst>
              <a:ext uri="{FF2B5EF4-FFF2-40B4-BE49-F238E27FC236}">
                <a16:creationId xmlns:a16="http://schemas.microsoft.com/office/drawing/2014/main" id="{607715FD-A364-45CA-A83B-1D5C2C920B6B}"/>
              </a:ext>
            </a:extLst>
          </p:cNvPr>
          <p:cNvSpPr txBox="1"/>
          <p:nvPr/>
        </p:nvSpPr>
        <p:spPr>
          <a:xfrm>
            <a:off x="6161917" y="2669797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C2F2968-602C-4DF1-9C0B-CEF25BFB2CA5}"/>
              </a:ext>
            </a:extLst>
          </p:cNvPr>
          <p:cNvSpPr txBox="1"/>
          <p:nvPr/>
        </p:nvSpPr>
        <p:spPr>
          <a:xfrm>
            <a:off x="6566847" y="2614366"/>
            <a:ext cx="2376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 </a:t>
            </a:r>
            <a:r>
              <a:rPr lang="tr-TR" dirty="0" err="1"/>
              <a:t>for</a:t>
            </a:r>
            <a:r>
              <a:rPr lang="tr-TR" dirty="0"/>
              <a:t>=30-(10+20)=0</a:t>
            </a:r>
          </a:p>
          <a:p>
            <a:r>
              <a:rPr lang="tr-TR" dirty="0"/>
              <a:t>FF </a:t>
            </a:r>
            <a:r>
              <a:rPr lang="tr-TR" dirty="0" err="1"/>
              <a:t>for</a:t>
            </a:r>
            <a:r>
              <a:rPr lang="tr-TR" dirty="0"/>
              <a:t> C=30-(10+20)=0</a:t>
            </a:r>
            <a:endParaRPr lang="en-US" dirty="0"/>
          </a:p>
        </p:txBody>
      </p:sp>
      <p:sp>
        <p:nvSpPr>
          <p:cNvPr id="67" name="Metin kutusu 66">
            <a:extLst>
              <a:ext uri="{FF2B5EF4-FFF2-40B4-BE49-F238E27FC236}">
                <a16:creationId xmlns:a16="http://schemas.microsoft.com/office/drawing/2014/main" id="{A0174453-42B3-4A67-917D-D09048C8D466}"/>
              </a:ext>
            </a:extLst>
          </p:cNvPr>
          <p:cNvSpPr txBox="1"/>
          <p:nvPr/>
        </p:nvSpPr>
        <p:spPr>
          <a:xfrm>
            <a:off x="1251241" y="6061418"/>
            <a:ext cx="2776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 </a:t>
            </a:r>
            <a:r>
              <a:rPr lang="tr-TR" dirty="0" err="1"/>
              <a:t>for</a:t>
            </a:r>
            <a:r>
              <a:rPr lang="tr-TR" dirty="0"/>
              <a:t> A= 26 – (0+12)=14</a:t>
            </a:r>
          </a:p>
          <a:p>
            <a:r>
              <a:rPr lang="tr-TR" dirty="0"/>
              <a:t>FF </a:t>
            </a:r>
            <a:r>
              <a:rPr lang="tr-TR" dirty="0" err="1"/>
              <a:t>for</a:t>
            </a:r>
            <a:r>
              <a:rPr lang="tr-TR" dirty="0"/>
              <a:t> A=12-(0+12)=0</a:t>
            </a:r>
            <a:endParaRPr lang="en-US" dirty="0"/>
          </a:p>
        </p:txBody>
      </p:sp>
      <p:sp>
        <p:nvSpPr>
          <p:cNvPr id="68" name="Metin kutusu 67">
            <a:extLst>
              <a:ext uri="{FF2B5EF4-FFF2-40B4-BE49-F238E27FC236}">
                <a16:creationId xmlns:a16="http://schemas.microsoft.com/office/drawing/2014/main" id="{880ABA53-B7EB-4C28-B8F9-0FC4A7BDBE4D}"/>
              </a:ext>
            </a:extLst>
          </p:cNvPr>
          <p:cNvSpPr txBox="1"/>
          <p:nvPr/>
        </p:nvSpPr>
        <p:spPr>
          <a:xfrm>
            <a:off x="1175400" y="3697993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9" name="Metin kutusu 68">
            <a:extLst>
              <a:ext uri="{FF2B5EF4-FFF2-40B4-BE49-F238E27FC236}">
                <a16:creationId xmlns:a16="http://schemas.microsoft.com/office/drawing/2014/main" id="{D43742DE-6283-4E7B-A506-08EC8AAC7B4F}"/>
              </a:ext>
            </a:extLst>
          </p:cNvPr>
          <p:cNvSpPr txBox="1"/>
          <p:nvPr/>
        </p:nvSpPr>
        <p:spPr>
          <a:xfrm>
            <a:off x="4662577" y="4695855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" name="Metin kutusu 69">
            <a:extLst>
              <a:ext uri="{FF2B5EF4-FFF2-40B4-BE49-F238E27FC236}">
                <a16:creationId xmlns:a16="http://schemas.microsoft.com/office/drawing/2014/main" id="{1169A64A-25AD-4048-8322-9A0F2E5AE32E}"/>
              </a:ext>
            </a:extLst>
          </p:cNvPr>
          <p:cNvSpPr txBox="1"/>
          <p:nvPr/>
        </p:nvSpPr>
        <p:spPr>
          <a:xfrm>
            <a:off x="5130560" y="4676480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1" name="Metin kutusu 70">
            <a:extLst>
              <a:ext uri="{FF2B5EF4-FFF2-40B4-BE49-F238E27FC236}">
                <a16:creationId xmlns:a16="http://schemas.microsoft.com/office/drawing/2014/main" id="{09E9598B-196E-4EC3-97CA-B72B40B21E88}"/>
              </a:ext>
            </a:extLst>
          </p:cNvPr>
          <p:cNvSpPr txBox="1"/>
          <p:nvPr/>
        </p:nvSpPr>
        <p:spPr>
          <a:xfrm>
            <a:off x="2766621" y="1888084"/>
            <a:ext cx="366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TF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 B= LF-(ES+B - Activity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Duration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0CE6E0E4-7057-4BB1-9298-F79ED6DBE310}"/>
              </a:ext>
            </a:extLst>
          </p:cNvPr>
          <p:cNvSpPr txBox="1"/>
          <p:nvPr/>
        </p:nvSpPr>
        <p:spPr>
          <a:xfrm>
            <a:off x="6629537" y="6184266"/>
            <a:ext cx="2376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 </a:t>
            </a:r>
            <a:r>
              <a:rPr lang="tr-TR" dirty="0" err="1"/>
              <a:t>for</a:t>
            </a:r>
            <a:r>
              <a:rPr lang="tr-TR" dirty="0"/>
              <a:t> E=36-(12+10)=14</a:t>
            </a:r>
          </a:p>
          <a:p>
            <a:r>
              <a:rPr lang="tr-TR" dirty="0"/>
              <a:t>FF </a:t>
            </a:r>
            <a:r>
              <a:rPr lang="tr-TR" dirty="0" err="1"/>
              <a:t>for</a:t>
            </a:r>
            <a:r>
              <a:rPr lang="tr-TR" dirty="0"/>
              <a:t> E=36-(12+10)=14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53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17C584-932C-4789-9974-B43F2DEE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TF </a:t>
            </a:r>
            <a:r>
              <a:rPr lang="tr-TR" dirty="0" err="1"/>
              <a:t>and</a:t>
            </a:r>
            <a:r>
              <a:rPr lang="tr-TR" dirty="0"/>
              <a:t> FF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4" name="Group 86">
            <a:extLst>
              <a:ext uri="{FF2B5EF4-FFF2-40B4-BE49-F238E27FC236}">
                <a16:creationId xmlns:a16="http://schemas.microsoft.com/office/drawing/2014/main" id="{48CF85EB-C10B-4B88-8D4E-01D020870438}"/>
              </a:ext>
            </a:extLst>
          </p:cNvPr>
          <p:cNvGrpSpPr/>
          <p:nvPr/>
        </p:nvGrpSpPr>
        <p:grpSpPr>
          <a:xfrm>
            <a:off x="683568" y="2002579"/>
            <a:ext cx="7585733" cy="2852841"/>
            <a:chOff x="323528" y="2241054"/>
            <a:chExt cx="7585733" cy="28528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4829CA0-0263-41E4-909A-9A3B46540FA9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9493257-AEC0-4CCC-901E-5E24436D3413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EFCB165-2661-4B00-9E38-E68520CC2409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7CD3D56-2DEC-48F8-9BFF-0258452C95CA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22">
              <a:extLst>
                <a:ext uri="{FF2B5EF4-FFF2-40B4-BE49-F238E27FC236}">
                  <a16:creationId xmlns:a16="http://schemas.microsoft.com/office/drawing/2014/main" id="{4FC7ED74-0A30-4AB0-A59B-978E79C1FAF5}"/>
                </a:ext>
              </a:extLst>
            </p:cNvPr>
            <p:cNvCxnSpPr>
              <a:stCxn id="5" idx="4"/>
              <a:endCxn id="10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BFE724A-AB6A-4708-9303-5B8BEDF74A6C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26">
              <a:extLst>
                <a:ext uri="{FF2B5EF4-FFF2-40B4-BE49-F238E27FC236}">
                  <a16:creationId xmlns:a16="http://schemas.microsoft.com/office/drawing/2014/main" id="{2080AAC5-447B-4E7B-9826-43242A218CE5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12B80FB-8006-4FE6-A84A-D281557D609F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45">
              <a:extLst>
                <a:ext uri="{FF2B5EF4-FFF2-40B4-BE49-F238E27FC236}">
                  <a16:creationId xmlns:a16="http://schemas.microsoft.com/office/drawing/2014/main" id="{657551BA-8FD3-497C-BFA0-CAB0A7DFCD28}"/>
                </a:ext>
              </a:extLst>
            </p:cNvPr>
            <p:cNvCxnSpPr>
              <a:stCxn id="10" idx="6"/>
              <a:endCxn id="1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47">
              <a:extLst>
                <a:ext uri="{FF2B5EF4-FFF2-40B4-BE49-F238E27FC236}">
                  <a16:creationId xmlns:a16="http://schemas.microsoft.com/office/drawing/2014/main" id="{F9352118-E8AB-4772-98A1-607131902525}"/>
                </a:ext>
              </a:extLst>
            </p:cNvPr>
            <p:cNvCxnSpPr>
              <a:stCxn id="8" idx="6"/>
              <a:endCxn id="1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5976269C-B282-48AA-8A6B-03D3B4100BE0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69">
              <a:extLst>
                <a:ext uri="{FF2B5EF4-FFF2-40B4-BE49-F238E27FC236}">
                  <a16:creationId xmlns:a16="http://schemas.microsoft.com/office/drawing/2014/main" id="{CA8CB814-387D-4446-98F3-A2E527EC19CE}"/>
                </a:ext>
              </a:extLst>
            </p:cNvPr>
            <p:cNvCxnSpPr>
              <a:endCxn id="15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3">
              <a:extLst>
                <a:ext uri="{FF2B5EF4-FFF2-40B4-BE49-F238E27FC236}">
                  <a16:creationId xmlns:a16="http://schemas.microsoft.com/office/drawing/2014/main" id="{05D6E7D3-C65A-4DAB-88DD-8AFE350EED65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74">
              <a:extLst>
                <a:ext uri="{FF2B5EF4-FFF2-40B4-BE49-F238E27FC236}">
                  <a16:creationId xmlns:a16="http://schemas.microsoft.com/office/drawing/2014/main" id="{08F267AC-2465-4212-ABA3-BAAB26D376CE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75">
              <a:extLst>
                <a:ext uri="{FF2B5EF4-FFF2-40B4-BE49-F238E27FC236}">
                  <a16:creationId xmlns:a16="http://schemas.microsoft.com/office/drawing/2014/main" id="{43D78678-B1B5-4168-BC3B-AB413CC5659D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B039D590-CD14-460A-A8F7-B6C01CE3E3A0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77">
              <a:extLst>
                <a:ext uri="{FF2B5EF4-FFF2-40B4-BE49-F238E27FC236}">
                  <a16:creationId xmlns:a16="http://schemas.microsoft.com/office/drawing/2014/main" id="{31B39924-ADCB-4746-83D2-19130E6AFF17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78">
              <a:extLst>
                <a:ext uri="{FF2B5EF4-FFF2-40B4-BE49-F238E27FC236}">
                  <a16:creationId xmlns:a16="http://schemas.microsoft.com/office/drawing/2014/main" id="{D98C8E4C-726D-4F5E-BE20-289D7C83B227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82">
              <a:extLst>
                <a:ext uri="{FF2B5EF4-FFF2-40B4-BE49-F238E27FC236}">
                  <a16:creationId xmlns:a16="http://schemas.microsoft.com/office/drawing/2014/main" id="{671247D7-12A1-4F60-8DCD-C8E8D2A61B8B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83">
              <a:extLst>
                <a:ext uri="{FF2B5EF4-FFF2-40B4-BE49-F238E27FC236}">
                  <a16:creationId xmlns:a16="http://schemas.microsoft.com/office/drawing/2014/main" id="{5E9BEC7F-1489-404D-B359-7BA89B892C2E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84">
              <a:extLst>
                <a:ext uri="{FF2B5EF4-FFF2-40B4-BE49-F238E27FC236}">
                  <a16:creationId xmlns:a16="http://schemas.microsoft.com/office/drawing/2014/main" id="{CB27E9B3-7CC4-48F3-A1BE-A78946692965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6268C44B-F000-476C-AD55-CE6F125AE0C0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7" name="Rectangle 68">
            <a:extLst>
              <a:ext uri="{FF2B5EF4-FFF2-40B4-BE49-F238E27FC236}">
                <a16:creationId xmlns:a16="http://schemas.microsoft.com/office/drawing/2014/main" id="{C8750D3F-B5AA-488C-8A14-298C2189FF5B}"/>
              </a:ext>
            </a:extLst>
          </p:cNvPr>
          <p:cNvSpPr/>
          <p:nvPr/>
        </p:nvSpPr>
        <p:spPr bwMode="auto">
          <a:xfrm>
            <a:off x="2790775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10    10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68">
            <a:extLst>
              <a:ext uri="{FF2B5EF4-FFF2-40B4-BE49-F238E27FC236}">
                <a16:creationId xmlns:a16="http://schemas.microsoft.com/office/drawing/2014/main" id="{F6342561-F85A-4235-85B5-06132A81EEBD}"/>
              </a:ext>
            </a:extLst>
          </p:cNvPr>
          <p:cNvSpPr/>
          <p:nvPr/>
        </p:nvSpPr>
        <p:spPr bwMode="auto">
          <a:xfrm>
            <a:off x="5656212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30    30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AB82FE65-18C9-49EA-9068-7CAE61F12C99}"/>
              </a:ext>
            </a:extLst>
          </p:cNvPr>
          <p:cNvSpPr/>
          <p:nvPr/>
        </p:nvSpPr>
        <p:spPr bwMode="auto">
          <a:xfrm>
            <a:off x="4651175" y="3586124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12    26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68">
            <a:extLst>
              <a:ext uri="{FF2B5EF4-FFF2-40B4-BE49-F238E27FC236}">
                <a16:creationId xmlns:a16="http://schemas.microsoft.com/office/drawing/2014/main" id="{0A0ACA42-2FFF-4A3C-B089-113DF6B1D051}"/>
              </a:ext>
            </a:extLst>
          </p:cNvPr>
          <p:cNvSpPr/>
          <p:nvPr/>
        </p:nvSpPr>
        <p:spPr bwMode="auto">
          <a:xfrm>
            <a:off x="8046725" y="2546808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36    36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31BEC5DB-6678-4631-877E-8074C5E51819}"/>
              </a:ext>
            </a:extLst>
          </p:cNvPr>
          <p:cNvSpPr txBox="1"/>
          <p:nvPr/>
        </p:nvSpPr>
        <p:spPr>
          <a:xfrm>
            <a:off x="704594" y="2280947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469EB4B0-B9C6-4C37-BBC0-B5BBEE717F52}"/>
              </a:ext>
            </a:extLst>
          </p:cNvPr>
          <p:cNvSpPr txBox="1"/>
          <p:nvPr/>
        </p:nvSpPr>
        <p:spPr>
          <a:xfrm>
            <a:off x="1729318" y="4270645"/>
            <a:ext cx="43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DB57CADF-E969-4FB5-8183-B5BDB88D1BBC}"/>
              </a:ext>
            </a:extLst>
          </p:cNvPr>
          <p:cNvSpPr txBox="1"/>
          <p:nvPr/>
        </p:nvSpPr>
        <p:spPr>
          <a:xfrm>
            <a:off x="1182150" y="2280947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5C7DF01F-0741-4168-8038-9B6AEC1B6581}"/>
              </a:ext>
            </a:extLst>
          </p:cNvPr>
          <p:cNvSpPr txBox="1"/>
          <p:nvPr/>
        </p:nvSpPr>
        <p:spPr>
          <a:xfrm>
            <a:off x="3312801" y="1223949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01A4D4EA-F9F5-4D96-992B-CC930C93C923}"/>
              </a:ext>
            </a:extLst>
          </p:cNvPr>
          <p:cNvSpPr txBox="1"/>
          <p:nvPr/>
        </p:nvSpPr>
        <p:spPr>
          <a:xfrm>
            <a:off x="2795883" y="1217065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7B7DEC71-CA5C-43A9-B003-A0C7FF59974B}"/>
              </a:ext>
            </a:extLst>
          </p:cNvPr>
          <p:cNvSpPr txBox="1"/>
          <p:nvPr/>
        </p:nvSpPr>
        <p:spPr>
          <a:xfrm>
            <a:off x="2339752" y="2009278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7121738F-90DF-4C78-AB5A-8E19C624FE14}"/>
              </a:ext>
            </a:extLst>
          </p:cNvPr>
          <p:cNvSpPr txBox="1"/>
          <p:nvPr/>
        </p:nvSpPr>
        <p:spPr>
          <a:xfrm>
            <a:off x="4831628" y="1977927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19772156-5D2D-48D6-BFCA-6A5FF5A708E7}"/>
              </a:ext>
            </a:extLst>
          </p:cNvPr>
          <p:cNvSpPr txBox="1"/>
          <p:nvPr/>
        </p:nvSpPr>
        <p:spPr>
          <a:xfrm>
            <a:off x="7478920" y="1977927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9377530D-91AA-4335-9474-C153A2AECC71}"/>
              </a:ext>
            </a:extLst>
          </p:cNvPr>
          <p:cNvSpPr txBox="1"/>
          <p:nvPr/>
        </p:nvSpPr>
        <p:spPr>
          <a:xfrm>
            <a:off x="1855534" y="5218004"/>
            <a:ext cx="5881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 </a:t>
            </a:r>
            <a:r>
              <a:rPr lang="tr-TR" dirty="0" err="1"/>
              <a:t>for</a:t>
            </a:r>
            <a:r>
              <a:rPr lang="tr-TR" dirty="0"/>
              <a:t> E </a:t>
            </a:r>
            <a:r>
              <a:rPr lang="tr-TR" dirty="0" err="1"/>
              <a:t>Act</a:t>
            </a:r>
            <a:r>
              <a:rPr lang="tr-TR" dirty="0"/>
              <a:t>.= 36 - (12+10)=14</a:t>
            </a:r>
          </a:p>
          <a:p>
            <a:r>
              <a:rPr lang="tr-TR" dirty="0"/>
              <a:t>FF </a:t>
            </a:r>
            <a:r>
              <a:rPr lang="tr-TR" dirty="0" err="1"/>
              <a:t>for</a:t>
            </a:r>
            <a:r>
              <a:rPr lang="tr-TR" dirty="0"/>
              <a:t> E </a:t>
            </a:r>
            <a:r>
              <a:rPr lang="tr-TR" dirty="0" err="1"/>
              <a:t>Act</a:t>
            </a:r>
            <a:r>
              <a:rPr lang="tr-TR" dirty="0"/>
              <a:t>.= 36 - (12+10)=14</a:t>
            </a:r>
          </a:p>
          <a:p>
            <a:r>
              <a:rPr lang="tr-TR" dirty="0"/>
              <a:t>TF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Act</a:t>
            </a:r>
            <a:r>
              <a:rPr lang="tr-TR" dirty="0"/>
              <a:t>.= 26 – (0+12)=14</a:t>
            </a:r>
          </a:p>
          <a:p>
            <a:r>
              <a:rPr lang="tr-TR" dirty="0"/>
              <a:t>FF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Act</a:t>
            </a:r>
            <a:r>
              <a:rPr lang="tr-TR" dirty="0"/>
              <a:t>.=12 – (0+12)=0</a:t>
            </a:r>
            <a:endParaRPr lang="en-US" dirty="0"/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7CD776C6-5A17-47C5-A074-0B6C99A62AB4}"/>
              </a:ext>
            </a:extLst>
          </p:cNvPr>
          <p:cNvSpPr txBox="1"/>
          <p:nvPr/>
        </p:nvSpPr>
        <p:spPr>
          <a:xfrm>
            <a:off x="7013004" y="3977441"/>
            <a:ext cx="81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14/14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Metin kutusu 41">
            <a:extLst>
              <a:ext uri="{FF2B5EF4-FFF2-40B4-BE49-F238E27FC236}">
                <a16:creationId xmlns:a16="http://schemas.microsoft.com/office/drawing/2014/main" id="{EE6C5FE5-8C1B-4C3C-8CCF-CF24B47EBB90}"/>
              </a:ext>
            </a:extLst>
          </p:cNvPr>
          <p:cNvSpPr txBox="1"/>
          <p:nvPr/>
        </p:nvSpPr>
        <p:spPr>
          <a:xfrm>
            <a:off x="2403077" y="3901312"/>
            <a:ext cx="81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14/0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99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17C584-932C-4789-9974-B43F2DEE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endParaRPr lang="en-US" dirty="0"/>
          </a:p>
        </p:txBody>
      </p:sp>
      <p:grpSp>
        <p:nvGrpSpPr>
          <p:cNvPr id="4" name="Group 86">
            <a:extLst>
              <a:ext uri="{FF2B5EF4-FFF2-40B4-BE49-F238E27FC236}">
                <a16:creationId xmlns:a16="http://schemas.microsoft.com/office/drawing/2014/main" id="{48CF85EB-C10B-4B88-8D4E-01D020870438}"/>
              </a:ext>
            </a:extLst>
          </p:cNvPr>
          <p:cNvGrpSpPr/>
          <p:nvPr/>
        </p:nvGrpSpPr>
        <p:grpSpPr>
          <a:xfrm>
            <a:off x="683568" y="2002579"/>
            <a:ext cx="7585733" cy="2852841"/>
            <a:chOff x="323528" y="2241054"/>
            <a:chExt cx="7585733" cy="28528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4829CA0-0263-41E4-909A-9A3B46540FA9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9493257-AEC0-4CCC-901E-5E24436D3413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EFCB165-2661-4B00-9E38-E68520CC2409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7CD3D56-2DEC-48F8-9BFF-0258452C95CA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22">
              <a:extLst>
                <a:ext uri="{FF2B5EF4-FFF2-40B4-BE49-F238E27FC236}">
                  <a16:creationId xmlns:a16="http://schemas.microsoft.com/office/drawing/2014/main" id="{4FC7ED74-0A30-4AB0-A59B-978E79C1FAF5}"/>
                </a:ext>
              </a:extLst>
            </p:cNvPr>
            <p:cNvCxnSpPr>
              <a:stCxn id="5" idx="4"/>
              <a:endCxn id="10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BFE724A-AB6A-4708-9303-5B8BEDF74A6C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26">
              <a:extLst>
                <a:ext uri="{FF2B5EF4-FFF2-40B4-BE49-F238E27FC236}">
                  <a16:creationId xmlns:a16="http://schemas.microsoft.com/office/drawing/2014/main" id="{2080AAC5-447B-4E7B-9826-43242A218CE5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12B80FB-8006-4FE6-A84A-D281557D609F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45">
              <a:extLst>
                <a:ext uri="{FF2B5EF4-FFF2-40B4-BE49-F238E27FC236}">
                  <a16:creationId xmlns:a16="http://schemas.microsoft.com/office/drawing/2014/main" id="{657551BA-8FD3-497C-BFA0-CAB0A7DFCD28}"/>
                </a:ext>
              </a:extLst>
            </p:cNvPr>
            <p:cNvCxnSpPr>
              <a:stCxn id="10" idx="6"/>
              <a:endCxn id="1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47">
              <a:extLst>
                <a:ext uri="{FF2B5EF4-FFF2-40B4-BE49-F238E27FC236}">
                  <a16:creationId xmlns:a16="http://schemas.microsoft.com/office/drawing/2014/main" id="{F9352118-E8AB-4772-98A1-607131902525}"/>
                </a:ext>
              </a:extLst>
            </p:cNvPr>
            <p:cNvCxnSpPr>
              <a:stCxn id="8" idx="6"/>
              <a:endCxn id="1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5976269C-B282-48AA-8A6B-03D3B4100BE0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69">
              <a:extLst>
                <a:ext uri="{FF2B5EF4-FFF2-40B4-BE49-F238E27FC236}">
                  <a16:creationId xmlns:a16="http://schemas.microsoft.com/office/drawing/2014/main" id="{CA8CB814-387D-4446-98F3-A2E527EC19CE}"/>
                </a:ext>
              </a:extLst>
            </p:cNvPr>
            <p:cNvCxnSpPr>
              <a:endCxn id="15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3">
              <a:extLst>
                <a:ext uri="{FF2B5EF4-FFF2-40B4-BE49-F238E27FC236}">
                  <a16:creationId xmlns:a16="http://schemas.microsoft.com/office/drawing/2014/main" id="{05D6E7D3-C65A-4DAB-88DD-8AFE350EED65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74">
              <a:extLst>
                <a:ext uri="{FF2B5EF4-FFF2-40B4-BE49-F238E27FC236}">
                  <a16:creationId xmlns:a16="http://schemas.microsoft.com/office/drawing/2014/main" id="{08F267AC-2465-4212-ABA3-BAAB26D376CE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75">
              <a:extLst>
                <a:ext uri="{FF2B5EF4-FFF2-40B4-BE49-F238E27FC236}">
                  <a16:creationId xmlns:a16="http://schemas.microsoft.com/office/drawing/2014/main" id="{43D78678-B1B5-4168-BC3B-AB413CC5659D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B039D590-CD14-460A-A8F7-B6C01CE3E3A0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77">
              <a:extLst>
                <a:ext uri="{FF2B5EF4-FFF2-40B4-BE49-F238E27FC236}">
                  <a16:creationId xmlns:a16="http://schemas.microsoft.com/office/drawing/2014/main" id="{31B39924-ADCB-4746-83D2-19130E6AFF17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78">
              <a:extLst>
                <a:ext uri="{FF2B5EF4-FFF2-40B4-BE49-F238E27FC236}">
                  <a16:creationId xmlns:a16="http://schemas.microsoft.com/office/drawing/2014/main" id="{D98C8E4C-726D-4F5E-BE20-289D7C83B227}"/>
                </a:ext>
              </a:extLst>
            </p:cNvPr>
            <p:cNvSpPr txBox="1"/>
            <p:nvPr/>
          </p:nvSpPr>
          <p:spPr>
            <a:xfrm>
              <a:off x="1564127" y="2503637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82">
              <a:extLst>
                <a:ext uri="{FF2B5EF4-FFF2-40B4-BE49-F238E27FC236}">
                  <a16:creationId xmlns:a16="http://schemas.microsoft.com/office/drawing/2014/main" id="{671247D7-12A1-4F60-8DCD-C8E8D2A61B8B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83">
              <a:extLst>
                <a:ext uri="{FF2B5EF4-FFF2-40B4-BE49-F238E27FC236}">
                  <a16:creationId xmlns:a16="http://schemas.microsoft.com/office/drawing/2014/main" id="{5E9BEC7F-1489-404D-B359-7BA89B892C2E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84">
              <a:extLst>
                <a:ext uri="{FF2B5EF4-FFF2-40B4-BE49-F238E27FC236}">
                  <a16:creationId xmlns:a16="http://schemas.microsoft.com/office/drawing/2014/main" id="{CB27E9B3-7CC4-48F3-A1BE-A78946692965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6268C44B-F000-476C-AD55-CE6F125AE0C0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7" name="Rectangle 68">
            <a:extLst>
              <a:ext uri="{FF2B5EF4-FFF2-40B4-BE49-F238E27FC236}">
                <a16:creationId xmlns:a16="http://schemas.microsoft.com/office/drawing/2014/main" id="{C8750D3F-B5AA-488C-8A14-298C2189FF5B}"/>
              </a:ext>
            </a:extLst>
          </p:cNvPr>
          <p:cNvSpPr/>
          <p:nvPr/>
        </p:nvSpPr>
        <p:spPr bwMode="auto">
          <a:xfrm>
            <a:off x="2790775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10    10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68">
            <a:extLst>
              <a:ext uri="{FF2B5EF4-FFF2-40B4-BE49-F238E27FC236}">
                <a16:creationId xmlns:a16="http://schemas.microsoft.com/office/drawing/2014/main" id="{F6342561-F85A-4235-85B5-06132A81EEBD}"/>
              </a:ext>
            </a:extLst>
          </p:cNvPr>
          <p:cNvSpPr/>
          <p:nvPr/>
        </p:nvSpPr>
        <p:spPr bwMode="auto">
          <a:xfrm>
            <a:off x="5656212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30    30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AB82FE65-18C9-49EA-9068-7CAE61F12C99}"/>
              </a:ext>
            </a:extLst>
          </p:cNvPr>
          <p:cNvSpPr/>
          <p:nvPr/>
        </p:nvSpPr>
        <p:spPr bwMode="auto">
          <a:xfrm>
            <a:off x="4651175" y="3586124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12    26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68">
            <a:extLst>
              <a:ext uri="{FF2B5EF4-FFF2-40B4-BE49-F238E27FC236}">
                <a16:creationId xmlns:a16="http://schemas.microsoft.com/office/drawing/2014/main" id="{0A0ACA42-2FFF-4A3C-B089-113DF6B1D051}"/>
              </a:ext>
            </a:extLst>
          </p:cNvPr>
          <p:cNvSpPr/>
          <p:nvPr/>
        </p:nvSpPr>
        <p:spPr bwMode="auto">
          <a:xfrm>
            <a:off x="8046725" y="2546808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36    36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31BEC5DB-6678-4631-877E-8074C5E51819}"/>
              </a:ext>
            </a:extLst>
          </p:cNvPr>
          <p:cNvSpPr txBox="1"/>
          <p:nvPr/>
        </p:nvSpPr>
        <p:spPr>
          <a:xfrm>
            <a:off x="704594" y="2280947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469EB4B0-B9C6-4C37-BBC0-B5BBEE717F52}"/>
              </a:ext>
            </a:extLst>
          </p:cNvPr>
          <p:cNvSpPr txBox="1"/>
          <p:nvPr/>
        </p:nvSpPr>
        <p:spPr>
          <a:xfrm>
            <a:off x="1729318" y="4270645"/>
            <a:ext cx="43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DB57CADF-E969-4FB5-8183-B5BDB88D1BBC}"/>
              </a:ext>
            </a:extLst>
          </p:cNvPr>
          <p:cNvSpPr txBox="1"/>
          <p:nvPr/>
        </p:nvSpPr>
        <p:spPr>
          <a:xfrm>
            <a:off x="1182150" y="2280947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5C7DF01F-0741-4168-8038-9B6AEC1B6581}"/>
              </a:ext>
            </a:extLst>
          </p:cNvPr>
          <p:cNvSpPr txBox="1"/>
          <p:nvPr/>
        </p:nvSpPr>
        <p:spPr>
          <a:xfrm>
            <a:off x="3312801" y="1223949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LF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01A4D4EA-F9F5-4D96-992B-CC930C93C923}"/>
              </a:ext>
            </a:extLst>
          </p:cNvPr>
          <p:cNvSpPr txBox="1"/>
          <p:nvPr/>
        </p:nvSpPr>
        <p:spPr>
          <a:xfrm>
            <a:off x="2795883" y="1217065"/>
            <a:ext cx="373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EF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7B7DEC71-CA5C-43A9-B003-A0C7FF59974B}"/>
              </a:ext>
            </a:extLst>
          </p:cNvPr>
          <p:cNvSpPr txBox="1"/>
          <p:nvPr/>
        </p:nvSpPr>
        <p:spPr>
          <a:xfrm>
            <a:off x="2339752" y="2009278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7121738F-90DF-4C78-AB5A-8E19C624FE14}"/>
              </a:ext>
            </a:extLst>
          </p:cNvPr>
          <p:cNvSpPr txBox="1"/>
          <p:nvPr/>
        </p:nvSpPr>
        <p:spPr>
          <a:xfrm>
            <a:off x="4831628" y="1977927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19772156-5D2D-48D6-BFCA-6A5FF5A708E7}"/>
              </a:ext>
            </a:extLst>
          </p:cNvPr>
          <p:cNvSpPr txBox="1"/>
          <p:nvPr/>
        </p:nvSpPr>
        <p:spPr>
          <a:xfrm>
            <a:off x="7478920" y="1977927"/>
            <a:ext cx="52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0/0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7CD776C6-5A17-47C5-A074-0B6C99A62AB4}"/>
              </a:ext>
            </a:extLst>
          </p:cNvPr>
          <p:cNvSpPr txBox="1"/>
          <p:nvPr/>
        </p:nvSpPr>
        <p:spPr>
          <a:xfrm>
            <a:off x="7013004" y="3977441"/>
            <a:ext cx="81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14/14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Metin kutusu 41">
            <a:extLst>
              <a:ext uri="{FF2B5EF4-FFF2-40B4-BE49-F238E27FC236}">
                <a16:creationId xmlns:a16="http://schemas.microsoft.com/office/drawing/2014/main" id="{EE6C5FE5-8C1B-4C3C-8CCF-CF24B47EBB90}"/>
              </a:ext>
            </a:extLst>
          </p:cNvPr>
          <p:cNvSpPr txBox="1"/>
          <p:nvPr/>
        </p:nvSpPr>
        <p:spPr>
          <a:xfrm>
            <a:off x="2403077" y="3901312"/>
            <a:ext cx="815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14/0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Metin kutusu 42">
            <a:extLst>
              <a:ext uri="{FF2B5EF4-FFF2-40B4-BE49-F238E27FC236}">
                <a16:creationId xmlns:a16="http://schemas.microsoft.com/office/drawing/2014/main" id="{8068AA9D-C767-4782-AFC9-DA11366C3BA6}"/>
              </a:ext>
            </a:extLst>
          </p:cNvPr>
          <p:cNvSpPr txBox="1"/>
          <p:nvPr/>
        </p:nvSpPr>
        <p:spPr>
          <a:xfrm>
            <a:off x="1465902" y="5500280"/>
            <a:ext cx="6850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Critical path: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A series of interconnected activities through the network diagram, which cannot be delayed without increasing the duration of the project. 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 0/0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44" name="Düz Bağlayıcı 43">
            <a:extLst>
              <a:ext uri="{FF2B5EF4-FFF2-40B4-BE49-F238E27FC236}">
                <a16:creationId xmlns:a16="http://schemas.microsoft.com/office/drawing/2014/main" id="{D1C7482C-5901-487A-AFFB-EBD3FF9DC35D}"/>
              </a:ext>
            </a:extLst>
          </p:cNvPr>
          <p:cNvCxnSpPr/>
          <p:nvPr/>
        </p:nvCxnSpPr>
        <p:spPr>
          <a:xfrm flipV="1">
            <a:off x="1896783" y="2650279"/>
            <a:ext cx="0" cy="33660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Düz Bağlayıcı 45">
            <a:extLst>
              <a:ext uri="{FF2B5EF4-FFF2-40B4-BE49-F238E27FC236}">
                <a16:creationId xmlns:a16="http://schemas.microsoft.com/office/drawing/2014/main" id="{831B8717-0DB3-464A-A810-84F730C3C128}"/>
              </a:ext>
            </a:extLst>
          </p:cNvPr>
          <p:cNvCxnSpPr>
            <a:cxnSpLocks/>
          </p:cNvCxnSpPr>
          <p:nvPr/>
        </p:nvCxnSpPr>
        <p:spPr>
          <a:xfrm>
            <a:off x="1896783" y="2650279"/>
            <a:ext cx="93524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Düz Bağlayıcı 47">
            <a:extLst>
              <a:ext uri="{FF2B5EF4-FFF2-40B4-BE49-F238E27FC236}">
                <a16:creationId xmlns:a16="http://schemas.microsoft.com/office/drawing/2014/main" id="{37691C97-7ED8-4A21-A0FE-89087769EFD6}"/>
              </a:ext>
            </a:extLst>
          </p:cNvPr>
          <p:cNvCxnSpPr/>
          <p:nvPr/>
        </p:nvCxnSpPr>
        <p:spPr>
          <a:xfrm>
            <a:off x="3507728" y="2650279"/>
            <a:ext cx="22164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Düz Bağlayıcı 49">
            <a:extLst>
              <a:ext uri="{FF2B5EF4-FFF2-40B4-BE49-F238E27FC236}">
                <a16:creationId xmlns:a16="http://schemas.microsoft.com/office/drawing/2014/main" id="{CA4D3ECC-2F50-4273-AF06-BD9ACA5DF96F}"/>
              </a:ext>
            </a:extLst>
          </p:cNvPr>
          <p:cNvCxnSpPr/>
          <p:nvPr/>
        </p:nvCxnSpPr>
        <p:spPr>
          <a:xfrm>
            <a:off x="6543372" y="2650279"/>
            <a:ext cx="114966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Düz Bağlayıcı 51">
            <a:extLst>
              <a:ext uri="{FF2B5EF4-FFF2-40B4-BE49-F238E27FC236}">
                <a16:creationId xmlns:a16="http://schemas.microsoft.com/office/drawing/2014/main" id="{02291CD2-3C76-4C87-89E7-583C81E37D32}"/>
              </a:ext>
            </a:extLst>
          </p:cNvPr>
          <p:cNvCxnSpPr>
            <a:cxnSpLocks/>
          </p:cNvCxnSpPr>
          <p:nvPr/>
        </p:nvCxnSpPr>
        <p:spPr>
          <a:xfrm>
            <a:off x="7693038" y="2650279"/>
            <a:ext cx="0" cy="35444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366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71399" y="1799697"/>
            <a:ext cx="7585733" cy="2852841"/>
            <a:chOff x="349372" y="2241054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092516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97270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173532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477465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595559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472428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49811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358842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048691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053728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349372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792952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668779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7435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0828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1636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6395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1338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30092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2772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81595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64411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10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/200</a:t>
              </a:r>
              <a:endParaRPr lang="en-GB" sz="16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54803" y="5149387"/>
            <a:ext cx="499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project duration = 26 days</a:t>
            </a:r>
          </a:p>
          <a:p>
            <a:r>
              <a:rPr lang="en-GB" dirty="0"/>
              <a:t>New project cost = 10 000 + </a:t>
            </a:r>
            <a:r>
              <a:rPr lang="tr-TR" dirty="0"/>
              <a:t>10*2</a:t>
            </a:r>
            <a:r>
              <a:rPr lang="en-GB" dirty="0"/>
              <a:t>00 = 12 000 TL</a:t>
            </a:r>
            <a:endParaRPr lang="tr-TR" dirty="0"/>
          </a:p>
          <a:p>
            <a:r>
              <a:rPr lang="en-GB" dirty="0"/>
              <a:t>Critical path: B-C-D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13218" y="910390"/>
            <a:ext cx="6563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* There is no network limitation since the compression of 10 days is smaller than the float of 14 days in the B-C-D path.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7477" y="404662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Crashing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BDC29DCB-8FE1-49C5-A922-052948A700A6}"/>
              </a:ext>
            </a:extLst>
          </p:cNvPr>
          <p:cNvSpPr/>
          <p:nvPr/>
        </p:nvSpPr>
        <p:spPr bwMode="auto">
          <a:xfrm>
            <a:off x="2578606" y="1504968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10   10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545DACD2-0E9D-48C7-933F-C8AA694FFDF2}"/>
              </a:ext>
            </a:extLst>
          </p:cNvPr>
          <p:cNvSpPr/>
          <p:nvPr/>
        </p:nvSpPr>
        <p:spPr bwMode="auto">
          <a:xfrm>
            <a:off x="5506168" y="147199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20    20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29067CAF-EEB1-448A-9DF1-76339A64F123}"/>
              </a:ext>
            </a:extLst>
          </p:cNvPr>
          <p:cNvSpPr/>
          <p:nvPr/>
        </p:nvSpPr>
        <p:spPr bwMode="auto">
          <a:xfrm>
            <a:off x="4447525" y="450382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12   16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A3FD8142-AD12-4B62-977F-A82E536215E0}"/>
              </a:ext>
            </a:extLst>
          </p:cNvPr>
          <p:cNvSpPr/>
          <p:nvPr/>
        </p:nvSpPr>
        <p:spPr bwMode="auto">
          <a:xfrm>
            <a:off x="7901684" y="244739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26   26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298F034C-6202-41DF-BDB2-0189788254D6}"/>
              </a:ext>
            </a:extLst>
          </p:cNvPr>
          <p:cNvSpPr txBox="1"/>
          <p:nvPr/>
        </p:nvSpPr>
        <p:spPr>
          <a:xfrm>
            <a:off x="189496" y="1422932"/>
            <a:ext cx="1938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TF=10-(0+10)=0</a:t>
            </a:r>
          </a:p>
          <a:p>
            <a:r>
              <a:rPr lang="tr-TR" dirty="0"/>
              <a:t>FF=10-(0+10)=0</a:t>
            </a:r>
            <a:endParaRPr lang="en-US" dirty="0"/>
          </a:p>
        </p:txBody>
      </p:sp>
      <p:sp>
        <p:nvSpPr>
          <p:cNvPr id="38" name="Metin kutusu 37">
            <a:extLst>
              <a:ext uri="{FF2B5EF4-FFF2-40B4-BE49-F238E27FC236}">
                <a16:creationId xmlns:a16="http://schemas.microsoft.com/office/drawing/2014/main" id="{147C020F-105E-4846-9384-52F9FC0ABA63}"/>
              </a:ext>
            </a:extLst>
          </p:cNvPr>
          <p:cNvSpPr txBox="1"/>
          <p:nvPr/>
        </p:nvSpPr>
        <p:spPr>
          <a:xfrm>
            <a:off x="3783997" y="1397016"/>
            <a:ext cx="1938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TF=20-(10+10)=0</a:t>
            </a:r>
          </a:p>
          <a:p>
            <a:r>
              <a:rPr lang="tr-TR" dirty="0"/>
              <a:t>FF=20-(10+10)=0</a:t>
            </a:r>
            <a:endParaRPr lang="en-US" dirty="0"/>
          </a:p>
        </p:txBody>
      </p: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EDDA5C85-1206-42D2-98A8-85370A7C5220}"/>
              </a:ext>
            </a:extLst>
          </p:cNvPr>
          <p:cNvSpPr txBox="1"/>
          <p:nvPr/>
        </p:nvSpPr>
        <p:spPr>
          <a:xfrm>
            <a:off x="7302856" y="1441212"/>
            <a:ext cx="1938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TF=0</a:t>
            </a:r>
          </a:p>
          <a:p>
            <a:r>
              <a:rPr lang="tr-TR" dirty="0"/>
              <a:t>FF=0</a:t>
            </a:r>
            <a:endParaRPr lang="en-US" dirty="0"/>
          </a:p>
        </p:txBody>
      </p: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EBB1AD8D-C4FB-4B10-B7DC-DA66A4F665A3}"/>
              </a:ext>
            </a:extLst>
          </p:cNvPr>
          <p:cNvSpPr txBox="1"/>
          <p:nvPr/>
        </p:nvSpPr>
        <p:spPr>
          <a:xfrm>
            <a:off x="1935781" y="4181222"/>
            <a:ext cx="1938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TF=4</a:t>
            </a:r>
          </a:p>
          <a:p>
            <a:r>
              <a:rPr lang="tr-TR" dirty="0"/>
              <a:t>FF=0</a:t>
            </a:r>
            <a:endParaRPr lang="en-US" dirty="0"/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D06C5ABB-70FF-4B5C-8B7A-D9ECB0F7B6CE}"/>
              </a:ext>
            </a:extLst>
          </p:cNvPr>
          <p:cNvSpPr txBox="1"/>
          <p:nvPr/>
        </p:nvSpPr>
        <p:spPr>
          <a:xfrm>
            <a:off x="6839799" y="4181222"/>
            <a:ext cx="1938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TF=4</a:t>
            </a:r>
          </a:p>
          <a:p>
            <a:r>
              <a:rPr lang="tr-TR" dirty="0"/>
              <a:t>FF=4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71399" y="1799697"/>
            <a:ext cx="7585733" cy="2852841"/>
            <a:chOff x="349372" y="2241054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092516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97270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173532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477465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595559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472428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49811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358842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048691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053728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349372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792952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668779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107435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0828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1636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86395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21338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30092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2772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81595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64411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10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/200</a:t>
              </a:r>
              <a:endParaRPr lang="en-GB" sz="16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54803" y="5149387"/>
            <a:ext cx="499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project duration = 26 days</a:t>
            </a:r>
          </a:p>
          <a:p>
            <a:r>
              <a:rPr lang="en-GB" dirty="0"/>
              <a:t>New project cost = 10 000 + </a:t>
            </a:r>
            <a:r>
              <a:rPr lang="tr-TR" dirty="0"/>
              <a:t>10*2</a:t>
            </a:r>
            <a:r>
              <a:rPr lang="en-GB" dirty="0"/>
              <a:t>00 = 12 000 TL</a:t>
            </a:r>
            <a:endParaRPr lang="tr-TR" dirty="0"/>
          </a:p>
          <a:p>
            <a:r>
              <a:rPr lang="en-GB" dirty="0"/>
              <a:t>Critical path: B-C-D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13218" y="910390"/>
            <a:ext cx="6563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* There is no network limitation since the compression of 10 days is smaller than the float of 14 days in the B-C-D path.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7477" y="404662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Crashing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FA505B50-9DBD-4701-B708-E873B9C2D26F}"/>
              </a:ext>
            </a:extLst>
          </p:cNvPr>
          <p:cNvSpPr/>
          <p:nvPr/>
        </p:nvSpPr>
        <p:spPr bwMode="auto">
          <a:xfrm>
            <a:off x="2563848" y="1502489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10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  10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35C9BC00-BE2E-44DD-8F3A-94A94EF19B27}"/>
              </a:ext>
            </a:extLst>
          </p:cNvPr>
          <p:cNvSpPr/>
          <p:nvPr/>
        </p:nvSpPr>
        <p:spPr bwMode="auto">
          <a:xfrm>
            <a:off x="5468348" y="149245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20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  20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5BAD4F1D-BF6B-44A2-8DB9-B92E6D803D23}"/>
              </a:ext>
            </a:extLst>
          </p:cNvPr>
          <p:cNvSpPr/>
          <p:nvPr/>
        </p:nvSpPr>
        <p:spPr bwMode="auto">
          <a:xfrm>
            <a:off x="7976877" y="244739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26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  26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Rectangle 14">
            <a:extLst>
              <a:ext uri="{FF2B5EF4-FFF2-40B4-BE49-F238E27FC236}">
                <a16:creationId xmlns:a16="http://schemas.microsoft.com/office/drawing/2014/main" id="{07290739-3220-4433-A7A7-7924FE3D013A}"/>
              </a:ext>
            </a:extLst>
          </p:cNvPr>
          <p:cNvSpPr/>
          <p:nvPr/>
        </p:nvSpPr>
        <p:spPr bwMode="auto">
          <a:xfrm>
            <a:off x="4439007" y="337736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12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  16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" name="Düz Bağlayıcı 2">
            <a:extLst>
              <a:ext uri="{FF2B5EF4-FFF2-40B4-BE49-F238E27FC236}">
                <a16:creationId xmlns:a16="http://schemas.microsoft.com/office/drawing/2014/main" id="{AF0DD1B5-571C-4962-B46C-F5B02276394D}"/>
              </a:ext>
            </a:extLst>
          </p:cNvPr>
          <p:cNvCxnSpPr/>
          <p:nvPr/>
        </p:nvCxnSpPr>
        <p:spPr>
          <a:xfrm flipV="1">
            <a:off x="1811472" y="2479499"/>
            <a:ext cx="0" cy="4102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Düz Bağlayıcı 26">
            <a:extLst>
              <a:ext uri="{FF2B5EF4-FFF2-40B4-BE49-F238E27FC236}">
                <a16:creationId xmlns:a16="http://schemas.microsoft.com/office/drawing/2014/main" id="{C1B7E3FD-B6F2-4216-AAFB-05F9F542BF8C}"/>
              </a:ext>
            </a:extLst>
          </p:cNvPr>
          <p:cNvCxnSpPr/>
          <p:nvPr/>
        </p:nvCxnSpPr>
        <p:spPr>
          <a:xfrm>
            <a:off x="1790806" y="2462696"/>
            <a:ext cx="56202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Düz Bağlayıcı 37">
            <a:extLst>
              <a:ext uri="{FF2B5EF4-FFF2-40B4-BE49-F238E27FC236}">
                <a16:creationId xmlns:a16="http://schemas.microsoft.com/office/drawing/2014/main" id="{0919DC5A-6821-4754-B914-ED97AEF6916A}"/>
              </a:ext>
            </a:extLst>
          </p:cNvPr>
          <p:cNvCxnSpPr/>
          <p:nvPr/>
        </p:nvCxnSpPr>
        <p:spPr>
          <a:xfrm>
            <a:off x="7411102" y="2479499"/>
            <a:ext cx="0" cy="4102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Metin kutusu 38">
            <a:extLst>
              <a:ext uri="{FF2B5EF4-FFF2-40B4-BE49-F238E27FC236}">
                <a16:creationId xmlns:a16="http://schemas.microsoft.com/office/drawing/2014/main" id="{C87A1065-252B-48E3-B5F8-9852FD1EBE6C}"/>
              </a:ext>
            </a:extLst>
          </p:cNvPr>
          <p:cNvSpPr txBox="1"/>
          <p:nvPr/>
        </p:nvSpPr>
        <p:spPr>
          <a:xfrm>
            <a:off x="2110985" y="1806396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Metin kutusu 39">
            <a:extLst>
              <a:ext uri="{FF2B5EF4-FFF2-40B4-BE49-F238E27FC236}">
                <a16:creationId xmlns:a16="http://schemas.microsoft.com/office/drawing/2014/main" id="{DBCAAE36-1ED5-4824-862F-53F5675228E6}"/>
              </a:ext>
            </a:extLst>
          </p:cNvPr>
          <p:cNvSpPr txBox="1"/>
          <p:nvPr/>
        </p:nvSpPr>
        <p:spPr>
          <a:xfrm>
            <a:off x="4799865" y="1816181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Metin kutusu 40">
            <a:extLst>
              <a:ext uri="{FF2B5EF4-FFF2-40B4-BE49-F238E27FC236}">
                <a16:creationId xmlns:a16="http://schemas.microsoft.com/office/drawing/2014/main" id="{96AF2D4C-9AC8-4334-B105-8C9E2F73F981}"/>
              </a:ext>
            </a:extLst>
          </p:cNvPr>
          <p:cNvSpPr txBox="1"/>
          <p:nvPr/>
        </p:nvSpPr>
        <p:spPr>
          <a:xfrm>
            <a:off x="7167240" y="1816181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Metin kutusu 41">
            <a:extLst>
              <a:ext uri="{FF2B5EF4-FFF2-40B4-BE49-F238E27FC236}">
                <a16:creationId xmlns:a16="http://schemas.microsoft.com/office/drawing/2014/main" id="{17E24746-F3D2-4A77-AC50-B06D246BAACC}"/>
              </a:ext>
            </a:extLst>
          </p:cNvPr>
          <p:cNvSpPr txBox="1"/>
          <p:nvPr/>
        </p:nvSpPr>
        <p:spPr>
          <a:xfrm>
            <a:off x="6922494" y="3777234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4/4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Metin kutusu 42">
            <a:extLst>
              <a:ext uri="{FF2B5EF4-FFF2-40B4-BE49-F238E27FC236}">
                <a16:creationId xmlns:a16="http://schemas.microsoft.com/office/drawing/2014/main" id="{0A5BE4F9-84C5-4942-BF62-4F60D6D553F7}"/>
              </a:ext>
            </a:extLst>
          </p:cNvPr>
          <p:cNvSpPr txBox="1"/>
          <p:nvPr/>
        </p:nvSpPr>
        <p:spPr>
          <a:xfrm>
            <a:off x="3635989" y="3701092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4/0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28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1592" y="2361802"/>
            <a:ext cx="7585733" cy="2852841"/>
            <a:chOff x="471399" y="1799697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214543" y="280184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719297" y="1799697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295559" y="2123547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599492" y="1799697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717586" y="2234633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594455" y="3787653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771838" y="1854385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480869" y="2784002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170718" y="3431702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175755" y="2123547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471399" y="2447397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914979" y="2447397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90806" y="179969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29462" y="375667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30309" y="180639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3663" y="180639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08422" y="379340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43365" y="2051539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dirty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52119" y="2051539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9748" y="4067763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803622" y="4067763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6438" y="2051539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10</a:t>
              </a:r>
              <a:br>
                <a:rPr lang="tr-TR" sz="1600" dirty="0"/>
              </a:br>
              <a:r>
                <a:rPr lang="tr-TR" sz="1600" b="1" dirty="0"/>
                <a:t>0/</a:t>
              </a:r>
              <a:r>
                <a:rPr lang="tr-TR" sz="1600" dirty="0"/>
                <a:t>200</a:t>
              </a:r>
              <a:endParaRPr lang="en-GB" sz="16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354803" y="5157192"/>
            <a:ext cx="4585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tr-TR" b="1" baseline="-25000" dirty="0"/>
              <a:t>2 </a:t>
            </a:r>
            <a:r>
              <a:rPr lang="en-GB" dirty="0"/>
              <a:t>= 2</a:t>
            </a:r>
            <a:r>
              <a:rPr lang="tr-TR" dirty="0"/>
              <a:t>2</a:t>
            </a:r>
            <a:r>
              <a:rPr lang="en-GB" dirty="0"/>
              <a:t> days</a:t>
            </a:r>
          </a:p>
          <a:p>
            <a:r>
              <a:rPr lang="tr-TR" dirty="0"/>
              <a:t>C</a:t>
            </a:r>
            <a:r>
              <a:rPr lang="tr-TR" b="1" baseline="-25000" dirty="0"/>
              <a:t>2</a:t>
            </a:r>
            <a:r>
              <a:rPr lang="tr-TR" dirty="0"/>
              <a:t> </a:t>
            </a:r>
            <a:r>
              <a:rPr lang="en-GB" dirty="0"/>
              <a:t>= 1</a:t>
            </a:r>
            <a:r>
              <a:rPr lang="tr-TR" dirty="0"/>
              <a:t>2</a:t>
            </a:r>
            <a:r>
              <a:rPr lang="en-GB" dirty="0"/>
              <a:t> 000 + </a:t>
            </a:r>
            <a:r>
              <a:rPr lang="tr-TR" dirty="0"/>
              <a:t>4*300</a:t>
            </a:r>
            <a:r>
              <a:rPr lang="en-GB" dirty="0"/>
              <a:t>= 1</a:t>
            </a:r>
            <a:r>
              <a:rPr lang="tr-TR" dirty="0"/>
              <a:t>3</a:t>
            </a:r>
            <a:r>
              <a:rPr lang="en-GB" dirty="0"/>
              <a:t> </a:t>
            </a:r>
            <a:r>
              <a:rPr lang="tr-TR" dirty="0"/>
              <a:t>2</a:t>
            </a:r>
            <a:r>
              <a:rPr lang="en-GB" dirty="0"/>
              <a:t>00 TL</a:t>
            </a:r>
            <a:endParaRPr lang="tr-TR" dirty="0"/>
          </a:p>
          <a:p>
            <a:r>
              <a:rPr lang="en-GB" dirty="0"/>
              <a:t>Critical path: B-C-D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A-E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35374" y="719084"/>
            <a:ext cx="65636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* There is a network limitation because if we compress B by 6 days, the parallel path which has a float of 4 days becomes automatically critical. That means, it would be waste of money if we compress B by more than 4 days.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Crashing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  <p:sp>
        <p:nvSpPr>
          <p:cNvPr id="31" name="Rectangle 14">
            <a:extLst>
              <a:ext uri="{FF2B5EF4-FFF2-40B4-BE49-F238E27FC236}">
                <a16:creationId xmlns:a16="http://schemas.microsoft.com/office/drawing/2014/main" id="{B7850A51-AA02-476D-8C24-C228CFA75273}"/>
              </a:ext>
            </a:extLst>
          </p:cNvPr>
          <p:cNvSpPr/>
          <p:nvPr/>
        </p:nvSpPr>
        <p:spPr bwMode="auto">
          <a:xfrm>
            <a:off x="2704041" y="1983762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CA8245E5-2681-49C0-A93C-8BC64394AD59}"/>
              </a:ext>
            </a:extLst>
          </p:cNvPr>
          <p:cNvSpPr/>
          <p:nvPr/>
        </p:nvSpPr>
        <p:spPr bwMode="auto">
          <a:xfrm>
            <a:off x="5609720" y="1981288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40E74B7A-827E-4491-9119-1122AA0B2135}"/>
              </a:ext>
            </a:extLst>
          </p:cNvPr>
          <p:cNvSpPr/>
          <p:nvPr/>
        </p:nvSpPr>
        <p:spPr bwMode="auto">
          <a:xfrm>
            <a:off x="8041877" y="3004373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7C56D1B8-0C47-4C18-B06D-6B81D4C728E5}"/>
              </a:ext>
            </a:extLst>
          </p:cNvPr>
          <p:cNvSpPr/>
          <p:nvPr/>
        </p:nvSpPr>
        <p:spPr bwMode="auto">
          <a:xfrm>
            <a:off x="4600738" y="396494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Düz Bağlayıcı 3">
            <a:extLst>
              <a:ext uri="{FF2B5EF4-FFF2-40B4-BE49-F238E27FC236}">
                <a16:creationId xmlns:a16="http://schemas.microsoft.com/office/drawing/2014/main" id="{CB49F0B6-0C39-4574-832C-83D177296E86}"/>
              </a:ext>
            </a:extLst>
          </p:cNvPr>
          <p:cNvCxnSpPr>
            <a:endCxn id="22" idx="1"/>
          </p:cNvCxnSpPr>
          <p:nvPr/>
        </p:nvCxnSpPr>
        <p:spPr>
          <a:xfrm flipV="1">
            <a:off x="1783558" y="2906032"/>
            <a:ext cx="0" cy="40104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id="{2761C983-75B0-48D5-B830-A703E7378E33}"/>
              </a:ext>
            </a:extLst>
          </p:cNvPr>
          <p:cNvCxnSpPr>
            <a:cxnSpLocks/>
            <a:stCxn id="22" idx="1"/>
          </p:cNvCxnSpPr>
          <p:nvPr/>
        </p:nvCxnSpPr>
        <p:spPr>
          <a:xfrm flipV="1">
            <a:off x="1783558" y="2904362"/>
            <a:ext cx="5956794" cy="16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Düz Bağlayıcı 38">
            <a:extLst>
              <a:ext uri="{FF2B5EF4-FFF2-40B4-BE49-F238E27FC236}">
                <a16:creationId xmlns:a16="http://schemas.microsoft.com/office/drawing/2014/main" id="{56B59A84-363D-4B6D-85B5-8BB637B80EB6}"/>
              </a:ext>
            </a:extLst>
          </p:cNvPr>
          <p:cNvCxnSpPr/>
          <p:nvPr/>
        </p:nvCxnSpPr>
        <p:spPr>
          <a:xfrm>
            <a:off x="7740352" y="2922767"/>
            <a:ext cx="0" cy="3794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Düz Bağlayıcı 40">
            <a:extLst>
              <a:ext uri="{FF2B5EF4-FFF2-40B4-BE49-F238E27FC236}">
                <a16:creationId xmlns:a16="http://schemas.microsoft.com/office/drawing/2014/main" id="{4E6FF828-C905-4975-8313-290D196072C8}"/>
              </a:ext>
            </a:extLst>
          </p:cNvPr>
          <p:cNvCxnSpPr/>
          <p:nvPr/>
        </p:nvCxnSpPr>
        <p:spPr>
          <a:xfrm>
            <a:off x="1783558" y="4048378"/>
            <a:ext cx="0" cy="4917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Düz Bağlayıcı 42">
            <a:extLst>
              <a:ext uri="{FF2B5EF4-FFF2-40B4-BE49-F238E27FC236}">
                <a16:creationId xmlns:a16="http://schemas.microsoft.com/office/drawing/2014/main" id="{67E38DF2-FD43-4E41-B52D-334C6181F94E}"/>
              </a:ext>
            </a:extLst>
          </p:cNvPr>
          <p:cNvCxnSpPr/>
          <p:nvPr/>
        </p:nvCxnSpPr>
        <p:spPr>
          <a:xfrm>
            <a:off x="1783558" y="4540172"/>
            <a:ext cx="595679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Düz Bağlayıcı 44">
            <a:extLst>
              <a:ext uri="{FF2B5EF4-FFF2-40B4-BE49-F238E27FC236}">
                <a16:creationId xmlns:a16="http://schemas.microsoft.com/office/drawing/2014/main" id="{003D5B6D-C474-4773-AFFA-FA467B97368E}"/>
              </a:ext>
            </a:extLst>
          </p:cNvPr>
          <p:cNvCxnSpPr/>
          <p:nvPr/>
        </p:nvCxnSpPr>
        <p:spPr>
          <a:xfrm flipV="1">
            <a:off x="7740352" y="4126809"/>
            <a:ext cx="0" cy="4133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Metin kutusu 45">
            <a:extLst>
              <a:ext uri="{FF2B5EF4-FFF2-40B4-BE49-F238E27FC236}">
                <a16:creationId xmlns:a16="http://schemas.microsoft.com/office/drawing/2014/main" id="{87513A0F-B70E-4B6F-B110-24DFAE04AA55}"/>
              </a:ext>
            </a:extLst>
          </p:cNvPr>
          <p:cNvSpPr txBox="1"/>
          <p:nvPr/>
        </p:nvSpPr>
        <p:spPr>
          <a:xfrm>
            <a:off x="2251178" y="2307488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9B6265A9-8654-4838-A5D9-5FE33D24E34D}"/>
              </a:ext>
            </a:extLst>
          </p:cNvPr>
          <p:cNvSpPr txBox="1"/>
          <p:nvPr/>
        </p:nvSpPr>
        <p:spPr>
          <a:xfrm>
            <a:off x="4924381" y="2287829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Metin kutusu 47">
            <a:extLst>
              <a:ext uri="{FF2B5EF4-FFF2-40B4-BE49-F238E27FC236}">
                <a16:creationId xmlns:a16="http://schemas.microsoft.com/office/drawing/2014/main" id="{90823F94-1157-45C5-B2DE-633A5C7CB346}"/>
              </a:ext>
            </a:extLst>
          </p:cNvPr>
          <p:cNvSpPr txBox="1"/>
          <p:nvPr/>
        </p:nvSpPr>
        <p:spPr>
          <a:xfrm>
            <a:off x="7384143" y="2287829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Metin kutusu 48">
            <a:extLst>
              <a:ext uri="{FF2B5EF4-FFF2-40B4-BE49-F238E27FC236}">
                <a16:creationId xmlns:a16="http://schemas.microsoft.com/office/drawing/2014/main" id="{C402B140-3CE4-4A5A-8729-0A25B6BB6B40}"/>
              </a:ext>
            </a:extLst>
          </p:cNvPr>
          <p:cNvSpPr txBox="1"/>
          <p:nvPr/>
        </p:nvSpPr>
        <p:spPr>
          <a:xfrm>
            <a:off x="7012336" y="4170840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Metin kutusu 49">
            <a:extLst>
              <a:ext uri="{FF2B5EF4-FFF2-40B4-BE49-F238E27FC236}">
                <a16:creationId xmlns:a16="http://schemas.microsoft.com/office/drawing/2014/main" id="{CA060FE2-43FF-47BA-8E40-F7ABA60423B8}"/>
              </a:ext>
            </a:extLst>
          </p:cNvPr>
          <p:cNvSpPr txBox="1"/>
          <p:nvPr/>
        </p:nvSpPr>
        <p:spPr>
          <a:xfrm>
            <a:off x="2250752" y="4200565"/>
            <a:ext cx="530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0/0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60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343730" y="5480357"/>
            <a:ext cx="4585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en-US" b="1" baseline="-25000" dirty="0"/>
              <a:t>3</a:t>
            </a:r>
            <a:r>
              <a:rPr lang="tr-TR" b="1" baseline="-25000" dirty="0"/>
              <a:t>  </a:t>
            </a:r>
            <a:r>
              <a:rPr lang="en-GB" dirty="0"/>
              <a:t>= 2</a:t>
            </a:r>
            <a:r>
              <a:rPr lang="tr-TR" dirty="0"/>
              <a:t>0</a:t>
            </a:r>
            <a:r>
              <a:rPr lang="en-GB" dirty="0"/>
              <a:t> days</a:t>
            </a:r>
          </a:p>
          <a:p>
            <a:r>
              <a:rPr lang="tr-TR" dirty="0"/>
              <a:t>C</a:t>
            </a:r>
            <a:r>
              <a:rPr lang="en-US" b="1" baseline="-25000" dirty="0"/>
              <a:t>3</a:t>
            </a:r>
            <a:r>
              <a:rPr lang="en-GB" dirty="0"/>
              <a:t>= 1</a:t>
            </a:r>
            <a:r>
              <a:rPr lang="tr-TR" dirty="0"/>
              <a:t>3</a:t>
            </a:r>
            <a:r>
              <a:rPr lang="en-GB" dirty="0"/>
              <a:t> </a:t>
            </a:r>
            <a:r>
              <a:rPr lang="tr-TR" dirty="0"/>
              <a:t>2</a:t>
            </a:r>
            <a:r>
              <a:rPr lang="en-GB" dirty="0"/>
              <a:t>00 + </a:t>
            </a:r>
            <a:r>
              <a:rPr lang="tr-TR" dirty="0"/>
              <a:t>100*2 + 300*2</a:t>
            </a:r>
            <a:r>
              <a:rPr lang="en-GB" dirty="0"/>
              <a:t>= </a:t>
            </a:r>
            <a:r>
              <a:rPr lang="tr-TR" dirty="0"/>
              <a:t>14 000 </a:t>
            </a:r>
            <a:r>
              <a:rPr lang="en-GB" dirty="0"/>
              <a:t>TL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19229" y="605035"/>
            <a:ext cx="65636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further</a:t>
            </a:r>
            <a:r>
              <a:rPr lang="tr-TR" dirty="0"/>
              <a:t> </a:t>
            </a:r>
            <a:r>
              <a:rPr lang="tr-TR" dirty="0" err="1"/>
              <a:t>compression</a:t>
            </a:r>
            <a:r>
              <a:rPr lang="tr-TR" dirty="0"/>
              <a:t>, it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involve</a:t>
            </a:r>
            <a:r>
              <a:rPr lang="tr-TR" dirty="0"/>
              <a:t> 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decreases</a:t>
            </a:r>
            <a:r>
              <a:rPr lang="tr-TR" dirty="0"/>
              <a:t> in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paths</a:t>
            </a:r>
            <a:r>
              <a:rPr lang="tr-TR" dirty="0"/>
              <a:t>,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otherwise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project</a:t>
            </a:r>
            <a:r>
              <a:rPr lang="tr-TR" dirty="0"/>
              <a:t> duration </a:t>
            </a:r>
            <a:r>
              <a:rPr lang="tr-TR" dirty="0" err="1"/>
              <a:t>will</a:t>
            </a:r>
            <a:r>
              <a:rPr lang="tr-TR" dirty="0"/>
              <a:t> not be </a:t>
            </a:r>
            <a:r>
              <a:rPr lang="tr-TR" dirty="0" err="1"/>
              <a:t>reduced</a:t>
            </a:r>
            <a:r>
              <a:rPr lang="tr-TR" dirty="0"/>
              <a:t>. 1</a:t>
            </a:r>
            <a:r>
              <a:rPr lang="tr-TR" baseline="30000" dirty="0"/>
              <a:t> </a:t>
            </a:r>
            <a:r>
              <a:rPr lang="tr-TR" baseline="30000" dirty="0" err="1"/>
              <a:t>st</a:t>
            </a:r>
            <a:r>
              <a:rPr lang="tr-TR" baseline="30000" dirty="0"/>
              <a:t> 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: B-C-D, 2</a:t>
            </a:r>
            <a:r>
              <a:rPr lang="tr-TR" baseline="30000" dirty="0"/>
              <a:t> </a:t>
            </a:r>
            <a:r>
              <a:rPr lang="tr-TR" baseline="30000" dirty="0" err="1"/>
              <a:t>nd</a:t>
            </a:r>
            <a:r>
              <a:rPr lang="tr-TR" baseline="30000" dirty="0"/>
              <a:t>  </a:t>
            </a:r>
            <a:r>
              <a:rPr lang="tr-TR" dirty="0" err="1"/>
              <a:t>chain</a:t>
            </a:r>
            <a:r>
              <a:rPr lang="tr-TR" dirty="0"/>
              <a:t>: A-E</a:t>
            </a:r>
          </a:p>
          <a:p>
            <a:pPr marL="342900" indent="-342900">
              <a:buFont typeface="Arial" charset="0"/>
              <a:buChar char="•"/>
            </a:pPr>
            <a:r>
              <a:rPr lang="tr-TR" dirty="0" err="1"/>
              <a:t>There</a:t>
            </a:r>
            <a:r>
              <a:rPr lang="tr-TR" dirty="0"/>
              <a:t> is a network </a:t>
            </a:r>
            <a:r>
              <a:rPr lang="tr-TR" dirty="0" err="1"/>
              <a:t>limitation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compress</a:t>
            </a:r>
            <a:r>
              <a:rPr lang="tr-TR" dirty="0"/>
              <a:t> A </a:t>
            </a:r>
            <a:r>
              <a:rPr lang="tr-TR" dirty="0" err="1"/>
              <a:t>by</a:t>
            </a:r>
            <a:r>
              <a:rPr lang="tr-TR" dirty="0"/>
              <a:t> 9 </a:t>
            </a:r>
            <a:r>
              <a:rPr lang="tr-TR" dirty="0" err="1"/>
              <a:t>days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7 </a:t>
            </a:r>
            <a:r>
              <a:rPr lang="tr-TR" dirty="0" err="1"/>
              <a:t>days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Final duration. B can </a:t>
            </a:r>
            <a:r>
              <a:rPr lang="tr-TR" dirty="0" err="1"/>
              <a:t>only</a:t>
            </a:r>
            <a:r>
              <a:rPr lang="tr-TR" dirty="0"/>
              <a:t> be </a:t>
            </a:r>
            <a:r>
              <a:rPr lang="tr-TR" dirty="0" err="1"/>
              <a:t>compressed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2 </a:t>
            </a:r>
            <a:r>
              <a:rPr lang="tr-TR" dirty="0" err="1"/>
              <a:t>days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Crashing</a:t>
            </a:r>
            <a:endParaRPr lang="en-GB" sz="2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0121" y="2611380"/>
            <a:ext cx="7585733" cy="2852841"/>
            <a:chOff x="654658" y="2169029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397802" y="3171176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902556" y="2169029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478818" y="2492879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782751" y="216902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900845" y="2603965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777714" y="4156985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955097" y="2223717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664128" y="315333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353977" y="3801034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359014" y="2492879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654658" y="2816729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1098238" y="2816729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74065" y="216902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2721" y="412600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3568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922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1681" y="416273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624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4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35378" y="2420871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33007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6881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10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  <a:r>
                <a:rPr lang="tr-TR" sz="1600" dirty="0"/>
                <a:t>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9697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10</a:t>
              </a:r>
              <a:br>
                <a:rPr lang="tr-TR" sz="1600" dirty="0"/>
              </a:br>
              <a:r>
                <a:rPr lang="tr-TR" sz="1600" b="1" dirty="0"/>
                <a:t>0/</a:t>
              </a:r>
              <a:r>
                <a:rPr lang="tr-TR" sz="1600" dirty="0"/>
                <a:t>200</a:t>
              </a:r>
              <a:endParaRPr lang="en-GB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944597" y="3140455"/>
              <a:ext cx="36662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1</a:t>
              </a:r>
              <a:r>
                <a:rPr lang="tr-TR" baseline="30000" dirty="0"/>
                <a:t> </a:t>
              </a:r>
              <a:r>
                <a:rPr lang="tr-TR" baseline="30000" dirty="0" err="1"/>
                <a:t>st</a:t>
              </a:r>
              <a:r>
                <a:rPr lang="tr-TR" baseline="30000" dirty="0"/>
                <a:t> </a:t>
              </a:r>
              <a:r>
                <a:rPr lang="tr-TR" dirty="0"/>
                <a:t> </a:t>
              </a:r>
              <a:r>
                <a:rPr lang="tr-TR" dirty="0" err="1"/>
                <a:t>chain</a:t>
              </a:r>
              <a:r>
                <a:rPr lang="tr-TR" dirty="0"/>
                <a:t>: B-C-D </a:t>
              </a:r>
              <a:r>
                <a:rPr lang="tr-TR" dirty="0">
                  <a:sym typeface="Wingdings" pitchFamily="2" charset="2"/>
                </a:rPr>
                <a:t> B (300)</a:t>
              </a:r>
              <a:endParaRPr lang="tr-TR" dirty="0"/>
            </a:p>
            <a:p>
              <a:r>
                <a:rPr lang="tr-TR" dirty="0"/>
                <a:t>2</a:t>
              </a:r>
              <a:r>
                <a:rPr lang="tr-TR" baseline="30000" dirty="0"/>
                <a:t> </a:t>
              </a:r>
              <a:r>
                <a:rPr lang="tr-TR" baseline="30000" dirty="0" err="1"/>
                <a:t>nd</a:t>
              </a:r>
              <a:r>
                <a:rPr lang="tr-TR" baseline="30000" dirty="0"/>
                <a:t>  </a:t>
              </a:r>
              <a:r>
                <a:rPr lang="tr-TR" dirty="0" err="1"/>
                <a:t>chain</a:t>
              </a:r>
              <a:r>
                <a:rPr lang="tr-TR" dirty="0"/>
                <a:t>: A-E </a:t>
              </a:r>
              <a:r>
                <a:rPr lang="tr-TR" dirty="0">
                  <a:sym typeface="Wingdings" pitchFamily="2" charset="2"/>
                </a:rPr>
                <a:t> A (100)</a:t>
              </a:r>
              <a:endParaRPr lang="en-GB" dirty="0"/>
            </a:p>
            <a:p>
              <a:endParaRPr lang="en-GB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  <p:sp>
        <p:nvSpPr>
          <p:cNvPr id="32" name="Rectangle 14">
            <a:extLst>
              <a:ext uri="{FF2B5EF4-FFF2-40B4-BE49-F238E27FC236}">
                <a16:creationId xmlns:a16="http://schemas.microsoft.com/office/drawing/2014/main" id="{91126B00-211E-4C6E-8F31-014B06F130E4}"/>
              </a:ext>
            </a:extLst>
          </p:cNvPr>
          <p:cNvSpPr/>
          <p:nvPr/>
        </p:nvSpPr>
        <p:spPr bwMode="auto">
          <a:xfrm>
            <a:off x="2760909" y="2287530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tr-TR" dirty="0">
                <a:solidFill>
                  <a:schemeClr val="tx1"/>
                </a:solidFill>
              </a:rPr>
              <a:t>4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tr-TR" dirty="0">
                <a:solidFill>
                  <a:schemeClr val="tx1"/>
                </a:solidFill>
              </a:rPr>
              <a:t>4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2231152-C4DC-4734-B502-DD945C8391D4}"/>
              </a:ext>
            </a:extLst>
          </p:cNvPr>
          <p:cNvSpPr/>
          <p:nvPr/>
        </p:nvSpPr>
        <p:spPr bwMode="auto">
          <a:xfrm>
            <a:off x="5609720" y="2251650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14    14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14">
            <a:extLst>
              <a:ext uri="{FF2B5EF4-FFF2-40B4-BE49-F238E27FC236}">
                <a16:creationId xmlns:a16="http://schemas.microsoft.com/office/drawing/2014/main" id="{3E4B0188-26E7-48B4-B518-B33D0562C793}"/>
              </a:ext>
            </a:extLst>
          </p:cNvPr>
          <p:cNvSpPr/>
          <p:nvPr/>
        </p:nvSpPr>
        <p:spPr bwMode="auto">
          <a:xfrm>
            <a:off x="8070651" y="325414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20    20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14">
            <a:extLst>
              <a:ext uri="{FF2B5EF4-FFF2-40B4-BE49-F238E27FC236}">
                <a16:creationId xmlns:a16="http://schemas.microsoft.com/office/drawing/2014/main" id="{91B9C843-1C4B-4D04-AB79-DDD23C843C70}"/>
              </a:ext>
            </a:extLst>
          </p:cNvPr>
          <p:cNvSpPr/>
          <p:nvPr/>
        </p:nvSpPr>
        <p:spPr bwMode="auto">
          <a:xfrm>
            <a:off x="4621902" y="534023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10    10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949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343729" y="5164027"/>
            <a:ext cx="4585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tr-TR" b="1" baseline="-25000" dirty="0"/>
              <a:t>4  </a:t>
            </a:r>
            <a:r>
              <a:rPr lang="en-GB" dirty="0"/>
              <a:t>= 2</a:t>
            </a:r>
            <a:r>
              <a:rPr lang="tr-TR" dirty="0"/>
              <a:t>0</a:t>
            </a:r>
            <a:r>
              <a:rPr lang="en-GB" dirty="0"/>
              <a:t> days</a:t>
            </a:r>
          </a:p>
          <a:p>
            <a:r>
              <a:rPr lang="tr-TR" dirty="0"/>
              <a:t>C</a:t>
            </a:r>
            <a:r>
              <a:rPr lang="tr-TR" b="1" baseline="-25000" dirty="0"/>
              <a:t>4</a:t>
            </a:r>
            <a:r>
              <a:rPr lang="en-GB" dirty="0"/>
              <a:t>= 1</a:t>
            </a:r>
            <a:r>
              <a:rPr lang="tr-TR" dirty="0"/>
              <a:t>4</a:t>
            </a:r>
            <a:r>
              <a:rPr lang="en-GB" dirty="0"/>
              <a:t> </a:t>
            </a:r>
            <a:r>
              <a:rPr lang="tr-TR" dirty="0"/>
              <a:t>0</a:t>
            </a:r>
            <a:r>
              <a:rPr lang="en-GB" dirty="0"/>
              <a:t>00 + </a:t>
            </a:r>
            <a:r>
              <a:rPr lang="tr-TR" dirty="0"/>
              <a:t>7*100 + 400</a:t>
            </a:r>
            <a:r>
              <a:rPr lang="en-GB" dirty="0"/>
              <a:t>= </a:t>
            </a:r>
            <a:r>
              <a:rPr lang="tr-TR" dirty="0"/>
              <a:t>15 100 </a:t>
            </a:r>
            <a:r>
              <a:rPr lang="en-GB" dirty="0"/>
              <a:t>TL</a:t>
            </a:r>
            <a:endParaRPr lang="tr-TR" dirty="0"/>
          </a:p>
          <a:p>
            <a:r>
              <a:rPr lang="tr-TR" dirty="0" err="1"/>
              <a:t>That</a:t>
            </a:r>
            <a:r>
              <a:rPr lang="tr-TR" dirty="0"/>
              <a:t> is </a:t>
            </a:r>
            <a:r>
              <a:rPr lang="tr-TR" dirty="0" err="1"/>
              <a:t>why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compression</a:t>
            </a:r>
            <a:r>
              <a:rPr lang="tr-TR" dirty="0"/>
              <a:t> is </a:t>
            </a:r>
            <a:r>
              <a:rPr lang="tr-TR" dirty="0" err="1"/>
              <a:t>cometimes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as ‘’</a:t>
            </a:r>
            <a:r>
              <a:rPr lang="tr-TR" dirty="0" err="1"/>
              <a:t>useless</a:t>
            </a:r>
            <a:r>
              <a:rPr lang="tr-TR" dirty="0"/>
              <a:t> </a:t>
            </a:r>
            <a:r>
              <a:rPr lang="tr-TR" dirty="0" err="1"/>
              <a:t>crash</a:t>
            </a:r>
            <a:r>
              <a:rPr lang="tr-TR" dirty="0"/>
              <a:t>’’.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419229" y="605035"/>
            <a:ext cx="65636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tr-TR" dirty="0" err="1"/>
              <a:t>Once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activity</a:t>
            </a:r>
            <a:r>
              <a:rPr lang="tr-TR" dirty="0"/>
              <a:t> on a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chain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fully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possibility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compress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network </a:t>
            </a:r>
            <a:r>
              <a:rPr lang="tr-TR" dirty="0" err="1"/>
              <a:t>further</a:t>
            </a:r>
            <a:r>
              <a:rPr lang="tr-TR" dirty="0"/>
              <a:t>. </a:t>
            </a:r>
            <a:r>
              <a:rPr lang="tr-TR" b="1" dirty="0" err="1"/>
              <a:t>There</a:t>
            </a:r>
            <a:r>
              <a:rPr lang="tr-TR" b="1" dirty="0"/>
              <a:t> is </a:t>
            </a:r>
            <a:r>
              <a:rPr lang="tr-TR" b="1" dirty="0" err="1"/>
              <a:t>no</a:t>
            </a:r>
            <a:r>
              <a:rPr lang="tr-TR" b="1" dirty="0"/>
              <a:t> </a:t>
            </a:r>
            <a:r>
              <a:rPr lang="tr-TR" b="1" dirty="0" err="1"/>
              <a:t>need</a:t>
            </a:r>
            <a:r>
              <a:rPr lang="tr-TR" b="1" dirty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err="1"/>
              <a:t>crash</a:t>
            </a:r>
            <a:r>
              <a:rPr lang="tr-TR" b="1" dirty="0"/>
              <a:t> </a:t>
            </a:r>
            <a:r>
              <a:rPr lang="tr-TR" b="1" dirty="0" err="1"/>
              <a:t>other</a:t>
            </a:r>
            <a:r>
              <a:rPr lang="tr-TR" b="1" dirty="0"/>
              <a:t> </a:t>
            </a:r>
            <a:r>
              <a:rPr lang="tr-TR" b="1" dirty="0" err="1"/>
              <a:t>activities</a:t>
            </a:r>
            <a:r>
              <a:rPr lang="tr-TR" b="1" dirty="0"/>
              <a:t> </a:t>
            </a:r>
            <a:r>
              <a:rPr lang="tr-TR" dirty="0"/>
              <a:t>since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cost but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effect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project</a:t>
            </a:r>
            <a:r>
              <a:rPr lang="tr-TR" dirty="0"/>
              <a:t> duration</a:t>
            </a:r>
          </a:p>
          <a:p>
            <a:pPr marL="342900" indent="-342900">
              <a:buFont typeface="Arial" charset="0"/>
              <a:buChar char="•"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achieve</a:t>
            </a:r>
            <a:r>
              <a:rPr lang="tr-TR" dirty="0"/>
              <a:t> ‘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crash</a:t>
            </a:r>
            <a:r>
              <a:rPr lang="tr-TR" dirty="0"/>
              <a:t>’ </a:t>
            </a:r>
            <a:r>
              <a:rPr lang="tr-TR" dirty="0" err="1"/>
              <a:t>situation</a:t>
            </a:r>
            <a:r>
              <a:rPr lang="tr-TR" dirty="0"/>
              <a:t>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48818" y="19739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Crashing</a:t>
            </a:r>
            <a:endParaRPr lang="en-GB" sz="24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640121" y="2187107"/>
            <a:ext cx="7585733" cy="2852841"/>
            <a:chOff x="654658" y="2169029"/>
            <a:chExt cx="7585733" cy="2852841"/>
          </a:xfrm>
        </p:grpSpPr>
        <p:sp>
          <p:nvSpPr>
            <p:cNvPr id="5" name="Oval 4"/>
            <p:cNvSpPr/>
            <p:nvPr/>
          </p:nvSpPr>
          <p:spPr>
            <a:xfrm>
              <a:off x="1397802" y="3171176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902556" y="2169029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6" idx="6"/>
              <a:endCxn id="8" idx="2"/>
            </p:cNvCxnSpPr>
            <p:nvPr/>
          </p:nvCxnSpPr>
          <p:spPr>
            <a:xfrm>
              <a:off x="3478818" y="2492879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782751" y="216902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8"/>
            <p:cNvCxnSpPr>
              <a:stCxn id="5" idx="4"/>
              <a:endCxn id="10" idx="2"/>
            </p:cNvCxnSpPr>
            <p:nvPr/>
          </p:nvCxnSpPr>
          <p:spPr>
            <a:xfrm rot="16200000" flipH="1">
              <a:off x="2900845" y="2603965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4777714" y="4156985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10"/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955097" y="2223717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664128" y="315333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12"/>
            <p:cNvCxnSpPr>
              <a:stCxn id="10" idx="6"/>
              <a:endCxn id="12" idx="4"/>
            </p:cNvCxnSpPr>
            <p:nvPr/>
          </p:nvCxnSpPr>
          <p:spPr>
            <a:xfrm flipV="1">
              <a:off x="5353977" y="3801034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8" idx="6"/>
              <a:endCxn id="12" idx="0"/>
            </p:cNvCxnSpPr>
            <p:nvPr/>
          </p:nvCxnSpPr>
          <p:spPr>
            <a:xfrm>
              <a:off x="6359014" y="2492879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 bwMode="auto">
            <a:xfrm>
              <a:off x="654658" y="2816729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>
              <a:endCxn id="15" idx="2"/>
            </p:cNvCxnSpPr>
            <p:nvPr/>
          </p:nvCxnSpPr>
          <p:spPr bwMode="auto">
            <a:xfrm>
              <a:off x="1098238" y="2816729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974065" y="216902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2721" y="412600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13568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922" y="21757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1681" y="416273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6624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4</a:t>
              </a:r>
              <a:br>
                <a:rPr lang="tr-TR" sz="1600" dirty="0"/>
              </a:br>
              <a:r>
                <a:rPr lang="tr-TR" sz="1600" b="1" dirty="0"/>
                <a:t>0</a:t>
              </a:r>
              <a:r>
                <a:rPr lang="tr-TR" sz="1600" dirty="0"/>
                <a:t>/300</a:t>
              </a:r>
              <a:endParaRPr lang="en-GB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35378" y="2420871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33007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9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/400</a:t>
              </a:r>
              <a:endParaRPr lang="en-GB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86881" y="4437095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3</a:t>
              </a:r>
              <a:br>
                <a:rPr lang="tr-TR" sz="1600" dirty="0"/>
              </a:br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dirty="0"/>
                <a:t>/100</a:t>
              </a:r>
              <a:endParaRPr lang="en-GB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69697" y="2420871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10</a:t>
              </a:r>
              <a:br>
                <a:rPr lang="tr-TR" sz="1600" dirty="0"/>
              </a:br>
              <a:r>
                <a:rPr lang="tr-TR" sz="1600" b="1" dirty="0"/>
                <a:t>0/</a:t>
              </a:r>
              <a:r>
                <a:rPr lang="tr-TR" sz="1600" dirty="0"/>
                <a:t>200</a:t>
              </a:r>
              <a:endParaRPr lang="en-GB" sz="1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944597" y="3140455"/>
              <a:ext cx="36662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/>
                <a:t>1</a:t>
              </a:r>
              <a:r>
                <a:rPr lang="tr-TR" baseline="30000" dirty="0"/>
                <a:t> </a:t>
              </a:r>
              <a:r>
                <a:rPr lang="tr-TR" baseline="30000" dirty="0" err="1"/>
                <a:t>st</a:t>
              </a:r>
              <a:r>
                <a:rPr lang="tr-TR" baseline="30000" dirty="0"/>
                <a:t> </a:t>
              </a:r>
              <a:r>
                <a:rPr lang="tr-TR" dirty="0"/>
                <a:t> </a:t>
              </a:r>
              <a:r>
                <a:rPr lang="tr-TR" dirty="0" err="1"/>
                <a:t>chain</a:t>
              </a:r>
              <a:r>
                <a:rPr lang="tr-TR" dirty="0"/>
                <a:t>: B-C-D </a:t>
              </a:r>
              <a:r>
                <a:rPr lang="tr-TR" dirty="0">
                  <a:sym typeface="Wingdings" pitchFamily="2" charset="2"/>
                </a:rPr>
                <a:t> B (300)</a:t>
              </a:r>
              <a:endParaRPr lang="tr-TR" dirty="0"/>
            </a:p>
            <a:p>
              <a:r>
                <a:rPr lang="tr-TR" dirty="0"/>
                <a:t>2</a:t>
              </a:r>
              <a:r>
                <a:rPr lang="tr-TR" baseline="30000" dirty="0"/>
                <a:t> </a:t>
              </a:r>
              <a:r>
                <a:rPr lang="tr-TR" baseline="30000" dirty="0" err="1"/>
                <a:t>nd</a:t>
              </a:r>
              <a:r>
                <a:rPr lang="tr-TR" baseline="30000" dirty="0"/>
                <a:t>  </a:t>
              </a:r>
              <a:r>
                <a:rPr lang="tr-TR" dirty="0" err="1"/>
                <a:t>chain</a:t>
              </a:r>
              <a:r>
                <a:rPr lang="tr-TR" dirty="0"/>
                <a:t>: A-E </a:t>
              </a:r>
              <a:r>
                <a:rPr lang="tr-TR" dirty="0">
                  <a:sym typeface="Wingdings" pitchFamily="2" charset="2"/>
                </a:rPr>
                <a:t> A (100)</a:t>
              </a:r>
              <a:endParaRPr lang="en-GB" dirty="0"/>
            </a:p>
            <a:p>
              <a:endParaRPr lang="en-GB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52158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/>
              <a:t>If</a:t>
            </a:r>
            <a:r>
              <a:rPr lang="tr-TR" sz="1800" dirty="0"/>
              <a:t> </a:t>
            </a:r>
            <a:r>
              <a:rPr lang="tr-TR" sz="1800" dirty="0" err="1"/>
              <a:t>the</a:t>
            </a:r>
            <a:r>
              <a:rPr lang="tr-TR" sz="1800" dirty="0"/>
              <a:t> </a:t>
            </a:r>
            <a:r>
              <a:rPr lang="tr-TR" sz="1800" dirty="0" err="1"/>
              <a:t>indirect</a:t>
            </a:r>
            <a:r>
              <a:rPr lang="tr-TR" sz="1800" dirty="0"/>
              <a:t> cost is 230 </a:t>
            </a:r>
            <a:r>
              <a:rPr lang="en-GB" sz="1800" dirty="0"/>
              <a:t>₺</a:t>
            </a:r>
            <a:r>
              <a:rPr lang="tr-TR" sz="1800" dirty="0"/>
              <a:t> / </a:t>
            </a:r>
            <a:r>
              <a:rPr lang="tr-TR" sz="1800" dirty="0" err="1"/>
              <a:t>day</a:t>
            </a:r>
            <a:r>
              <a:rPr lang="tr-TR" sz="1800" dirty="0"/>
              <a:t>, </a:t>
            </a:r>
            <a:r>
              <a:rPr lang="tr-TR" sz="1800" dirty="0" err="1"/>
              <a:t>what</a:t>
            </a:r>
            <a:r>
              <a:rPr lang="tr-TR" sz="1800" dirty="0"/>
              <a:t> is </a:t>
            </a:r>
            <a:r>
              <a:rPr lang="tr-TR" sz="1800" dirty="0" err="1"/>
              <a:t>the</a:t>
            </a:r>
            <a:r>
              <a:rPr lang="tr-TR" sz="1800" dirty="0"/>
              <a:t> optimum duration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associated</a:t>
            </a:r>
            <a:r>
              <a:rPr lang="tr-TR" sz="1800" dirty="0"/>
              <a:t> cost? D</a:t>
            </a:r>
            <a:r>
              <a:rPr lang="en-GB" sz="1800" dirty="0"/>
              <a:t>raw the direct and indirect cost curves</a:t>
            </a:r>
            <a:r>
              <a:rPr lang="tr-TR" sz="1800" dirty="0"/>
              <a:t>.</a:t>
            </a:r>
            <a:endParaRPr lang="en-GB" sz="2400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34576"/>
              </p:ext>
            </p:extLst>
          </p:nvPr>
        </p:nvGraphicFramePr>
        <p:xfrm>
          <a:off x="251520" y="1484784"/>
          <a:ext cx="3528390" cy="43924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05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duration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direct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indirect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230x36=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230x35=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18250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230x34=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7820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230x33=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7590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230x32=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7360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230x31=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7130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230x30=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6900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11400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230x29=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6670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18070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230x28=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6440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11800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230x27=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6210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230x26=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5980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17980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12300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230x25=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5750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18050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230x24=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5520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12900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230x23=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5290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18190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230x22=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18260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230x21=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4830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18430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14000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118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15100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230x20=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19700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60986"/>
              </p:ext>
            </p:extLst>
          </p:nvPr>
        </p:nvGraphicFramePr>
        <p:xfrm>
          <a:off x="4139952" y="4725144"/>
          <a:ext cx="468052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480888"/>
              </p:ext>
            </p:extLst>
          </p:nvPr>
        </p:nvGraphicFramePr>
        <p:xfrm>
          <a:off x="4139952" y="2708920"/>
          <a:ext cx="4680520" cy="206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453945"/>
              </p:ext>
            </p:extLst>
          </p:nvPr>
        </p:nvGraphicFramePr>
        <p:xfrm>
          <a:off x="4139952" y="692696"/>
          <a:ext cx="4680520" cy="206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602128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T</a:t>
            </a:r>
            <a:r>
              <a:rPr lang="tr-TR" baseline="-25000" dirty="0" err="1"/>
              <a:t>opt</a:t>
            </a:r>
            <a:r>
              <a:rPr lang="tr-TR" dirty="0"/>
              <a:t> = 26</a:t>
            </a:r>
          </a:p>
          <a:p>
            <a:r>
              <a:rPr lang="tr-TR" dirty="0" err="1">
                <a:solidFill>
                  <a:srgbClr val="000000"/>
                </a:solidFill>
              </a:rPr>
              <a:t>C</a:t>
            </a:r>
            <a:r>
              <a:rPr lang="tr-TR" baseline="-25000" dirty="0" err="1">
                <a:solidFill>
                  <a:srgbClr val="000000"/>
                </a:solidFill>
              </a:rPr>
              <a:t>opt</a:t>
            </a:r>
            <a:r>
              <a:rPr lang="tr-TR" baseline="-25000" dirty="0">
                <a:solidFill>
                  <a:srgbClr val="000000"/>
                </a:solidFill>
              </a:rPr>
              <a:t> </a:t>
            </a:r>
            <a:r>
              <a:rPr lang="tr-TR" dirty="0">
                <a:solidFill>
                  <a:srgbClr val="000000"/>
                </a:solidFill>
              </a:rPr>
              <a:t>= 17980 </a:t>
            </a:r>
            <a:r>
              <a:rPr lang="en-GB" dirty="0"/>
              <a:t>₺</a:t>
            </a:r>
            <a:endParaRPr lang="tr-TR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182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08" y="625772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/>
              <a:t>Compress the  given network fully</a:t>
            </a:r>
            <a:r>
              <a:rPr lang="tr-TR" sz="2000" dirty="0"/>
              <a:t>. </a:t>
            </a:r>
            <a:r>
              <a:rPr lang="en-GB" sz="2000" dirty="0"/>
              <a:t>The </a:t>
            </a:r>
            <a:r>
              <a:rPr lang="tr-TR" sz="2000" dirty="0" err="1"/>
              <a:t>direct</a:t>
            </a:r>
            <a:r>
              <a:rPr lang="tr-TR" sz="2000" dirty="0"/>
              <a:t> cost is </a:t>
            </a:r>
            <a:r>
              <a:rPr lang="en-GB" sz="2000" dirty="0"/>
              <a:t>10.000 TL</a:t>
            </a:r>
            <a:r>
              <a:rPr lang="tr-TR" sz="2000" dirty="0"/>
              <a:t>.</a:t>
            </a:r>
            <a:endParaRPr lang="en-GB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1354803" y="5157192"/>
            <a:ext cx="43849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</a:t>
            </a:r>
            <a:r>
              <a:rPr lang="en-US" baseline="30000" dirty="0"/>
              <a:t>N</a:t>
            </a:r>
            <a:r>
              <a:rPr lang="tr-TR" b="1" baseline="30000" dirty="0"/>
              <a:t> </a:t>
            </a:r>
            <a:r>
              <a:rPr lang="tr-TR" dirty="0"/>
              <a:t> = </a:t>
            </a:r>
            <a:r>
              <a:rPr lang="en-GB" dirty="0"/>
              <a:t>36 days</a:t>
            </a:r>
          </a:p>
          <a:p>
            <a:r>
              <a:rPr lang="tr-TR" dirty="0"/>
              <a:t>C</a:t>
            </a:r>
            <a:r>
              <a:rPr lang="en-US" baseline="30000" dirty="0"/>
              <a:t> N</a:t>
            </a:r>
            <a:r>
              <a:rPr lang="tr-TR" b="1" baseline="30000" dirty="0"/>
              <a:t> </a:t>
            </a:r>
            <a:r>
              <a:rPr lang="tr-TR" dirty="0"/>
              <a:t>= 10 000 TL</a:t>
            </a:r>
          </a:p>
          <a:p>
            <a:r>
              <a:rPr lang="en-GB" dirty="0"/>
              <a:t>Critical path: B-C-D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413320" y="1700019"/>
            <a:ext cx="7585733" cy="2852841"/>
            <a:chOff x="323528" y="2241054"/>
            <a:chExt cx="7585733" cy="2852841"/>
          </a:xfrm>
        </p:grpSpPr>
        <p:sp>
          <p:nvSpPr>
            <p:cNvPr id="4" name="Oval 3"/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/>
            <p:cNvCxnSpPr>
              <a:stCxn id="5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23" name="Elbow Connector 22"/>
            <p:cNvCxnSpPr>
              <a:stCxn id="4" idx="4"/>
              <a:endCxn id="24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27" name="Elbow Connector 26"/>
            <p:cNvCxnSpPr>
              <a:stCxn id="4" idx="0"/>
              <a:endCxn id="5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46" name="Elbow Connector 45"/>
            <p:cNvCxnSpPr>
              <a:stCxn id="24" idx="6"/>
              <a:endCxn id="4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8" name="Elbow Connector 47"/>
            <p:cNvCxnSpPr>
              <a:stCxn id="8" idx="6"/>
              <a:endCxn id="4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69" name="Rectangle 68"/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0" name="Straight Connector 69"/>
            <p:cNvCxnSpPr>
              <a:endCxn id="69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12926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1.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81291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008" y="6257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/>
              <a:t>Find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least</a:t>
            </a:r>
            <a:r>
              <a:rPr lang="tr-TR" sz="2400" dirty="0"/>
              <a:t> cost </a:t>
            </a:r>
            <a:r>
              <a:rPr lang="tr-TR" sz="2400" dirty="0" err="1"/>
              <a:t>schedule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network </a:t>
            </a:r>
            <a:r>
              <a:rPr lang="tr-TR" sz="2400" dirty="0" err="1"/>
              <a:t>shown</a:t>
            </a:r>
            <a:r>
              <a:rPr lang="tr-TR" sz="2400" dirty="0"/>
              <a:t> </a:t>
            </a:r>
            <a:r>
              <a:rPr lang="tr-TR" sz="2400" dirty="0" err="1"/>
              <a:t>below</a:t>
            </a:r>
            <a:r>
              <a:rPr lang="tr-TR" sz="2400" dirty="0"/>
              <a:t>.</a:t>
            </a:r>
            <a:endParaRPr lang="en-GB" sz="2400" dirty="0"/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84151"/>
              </p:ext>
            </p:extLst>
          </p:nvPr>
        </p:nvGraphicFramePr>
        <p:xfrm>
          <a:off x="959498" y="3730843"/>
          <a:ext cx="4639348" cy="28417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91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22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Act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Duration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22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400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500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980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700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2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1.000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6" name="TextBox 135"/>
          <p:cNvSpPr txBox="1"/>
          <p:nvPr/>
        </p:nvSpPr>
        <p:spPr>
          <a:xfrm>
            <a:off x="5864224" y="5003591"/>
            <a:ext cx="4585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Overhead</a:t>
            </a:r>
            <a:r>
              <a:rPr lang="tr-TR" dirty="0"/>
              <a:t> cost = 100 </a:t>
            </a:r>
            <a:r>
              <a:rPr lang="en-GB" dirty="0"/>
              <a:t>₺</a:t>
            </a:r>
            <a:r>
              <a:rPr lang="tr-TR" dirty="0"/>
              <a:t> / </a:t>
            </a:r>
            <a:r>
              <a:rPr lang="tr-TR" dirty="0" err="1"/>
              <a:t>day</a:t>
            </a:r>
            <a:r>
              <a:rPr lang="tr-TR" dirty="0"/>
              <a:t> </a:t>
            </a:r>
          </a:p>
          <a:p>
            <a:r>
              <a:rPr lang="tr-TR" dirty="0"/>
              <a:t>(</a:t>
            </a:r>
            <a:r>
              <a:rPr lang="tr-TR" dirty="0" err="1"/>
              <a:t>indirect</a:t>
            </a:r>
            <a:r>
              <a:rPr lang="tr-TR" dirty="0"/>
              <a:t> cost)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140" name="Group 139"/>
          <p:cNvGrpSpPr/>
          <p:nvPr/>
        </p:nvGrpSpPr>
        <p:grpSpPr>
          <a:xfrm>
            <a:off x="1713497" y="1119431"/>
            <a:ext cx="4768503" cy="2441973"/>
            <a:chOff x="1763688" y="1213089"/>
            <a:chExt cx="4768503" cy="2441973"/>
          </a:xfrm>
        </p:grpSpPr>
        <p:sp>
          <p:nvSpPr>
            <p:cNvPr id="141" name="Oval 140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7" idx="6"/>
              <a:endCxn id="170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3137293" y="3316508"/>
              <a:ext cx="8064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</p:txBody>
        </p:sp>
        <p:cxnSp>
          <p:nvCxnSpPr>
            <p:cNvPr id="154" name="Straight Arrow Connector 153"/>
            <p:cNvCxnSpPr>
              <a:stCxn id="141" idx="6"/>
            </p:cNvCxnSpPr>
            <p:nvPr/>
          </p:nvCxnSpPr>
          <p:spPr>
            <a:xfrm>
              <a:off x="2195736" y="2465628"/>
              <a:ext cx="2003281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5195216" y="3313785"/>
              <a:ext cx="8038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195216" y="1535434"/>
              <a:ext cx="6933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226807" y="2375980"/>
              <a:ext cx="7254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  <a:endParaRPr lang="en-GB" sz="1600" b="1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147060" y="1513053"/>
              <a:ext cx="7252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208751" y="2467847"/>
              <a:ext cx="663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98899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>
            <a:extLst>
              <a:ext uri="{FF2B5EF4-FFF2-40B4-BE49-F238E27FC236}">
                <a16:creationId xmlns:a16="http://schemas.microsoft.com/office/drawing/2014/main" id="{9759C63E-04FB-4091-8D85-DFC316C64093}"/>
              </a:ext>
            </a:extLst>
          </p:cNvPr>
          <p:cNvGrpSpPr/>
          <p:nvPr/>
        </p:nvGrpSpPr>
        <p:grpSpPr>
          <a:xfrm>
            <a:off x="1115616" y="836698"/>
            <a:ext cx="6411199" cy="2827181"/>
            <a:chOff x="1043608" y="1074102"/>
            <a:chExt cx="6411199" cy="282718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7834B7C-AFC7-47D5-A14C-7AEBC9C24EDA}"/>
                </a:ext>
              </a:extLst>
            </p:cNvPr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6" name="Straight Arrow Connector 54">
              <a:extLst>
                <a:ext uri="{FF2B5EF4-FFF2-40B4-BE49-F238E27FC236}">
                  <a16:creationId xmlns:a16="http://schemas.microsoft.com/office/drawing/2014/main" id="{05A98069-73FB-4A06-81B2-059C2CE8A835}"/>
                </a:ext>
              </a:extLst>
            </p:cNvPr>
            <p:cNvCxnSpPr>
              <a:stCxn id="32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Elbow Connector 55">
              <a:extLst>
                <a:ext uri="{FF2B5EF4-FFF2-40B4-BE49-F238E27FC236}">
                  <a16:creationId xmlns:a16="http://schemas.microsoft.com/office/drawing/2014/main" id="{3CB18A3A-EAB2-4BBB-9D96-4DC74922AD0E}"/>
                </a:ext>
              </a:extLst>
            </p:cNvPr>
            <p:cNvCxnSpPr>
              <a:stCxn id="5" idx="4"/>
              <a:endCxn id="33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8" name="Elbow Connector 61">
              <a:extLst>
                <a:ext uri="{FF2B5EF4-FFF2-40B4-BE49-F238E27FC236}">
                  <a16:creationId xmlns:a16="http://schemas.microsoft.com/office/drawing/2014/main" id="{B0A26EC9-7285-4531-A1B6-46AA30E83AA8}"/>
                </a:ext>
              </a:extLst>
            </p:cNvPr>
            <p:cNvCxnSpPr>
              <a:stCxn id="5" idx="0"/>
              <a:endCxn id="31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Elbow Connector 62">
              <a:extLst>
                <a:ext uri="{FF2B5EF4-FFF2-40B4-BE49-F238E27FC236}">
                  <a16:creationId xmlns:a16="http://schemas.microsoft.com/office/drawing/2014/main" id="{B73497EA-AB7C-4C30-822F-50FFD4E7B38B}"/>
                </a:ext>
              </a:extLst>
            </p:cNvPr>
            <p:cNvCxnSpPr>
              <a:stCxn id="33" idx="6"/>
              <a:endCxn id="34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0" name="Elbow Connector 63">
              <a:extLst>
                <a:ext uri="{FF2B5EF4-FFF2-40B4-BE49-F238E27FC236}">
                  <a16:creationId xmlns:a16="http://schemas.microsoft.com/office/drawing/2014/main" id="{7271C6EF-F0CB-4A35-85BE-96B206415203}"/>
                </a:ext>
              </a:extLst>
            </p:cNvPr>
            <p:cNvCxnSpPr>
              <a:stCxn id="31" idx="6"/>
              <a:endCxn id="34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" name="Group 64">
              <a:extLst>
                <a:ext uri="{FF2B5EF4-FFF2-40B4-BE49-F238E27FC236}">
                  <a16:creationId xmlns:a16="http://schemas.microsoft.com/office/drawing/2014/main" id="{803BC2C1-7D4E-437D-B2A4-83E92D7963A5}"/>
                </a:ext>
              </a:extLst>
            </p:cNvPr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43" name="Rectangle 97">
                <a:extLst>
                  <a:ext uri="{FF2B5EF4-FFF2-40B4-BE49-F238E27FC236}">
                    <a16:creationId xmlns:a16="http://schemas.microsoft.com/office/drawing/2014/main" id="{22CDC046-F956-42F8-BEC0-E6FF86908F4A}"/>
                  </a:ext>
                </a:extLst>
              </p:cNvPr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0   0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Straight Connector 98">
                <a:extLst>
                  <a:ext uri="{FF2B5EF4-FFF2-40B4-BE49-F238E27FC236}">
                    <a16:creationId xmlns:a16="http://schemas.microsoft.com/office/drawing/2014/main" id="{89892ED0-9FE9-496A-9ABF-927FBFF5F43A}"/>
                  </a:ext>
                </a:extLst>
              </p:cNvPr>
              <p:cNvCxnSpPr>
                <a:stCxn id="43" idx="0"/>
                <a:endCxn id="4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65">
              <a:extLst>
                <a:ext uri="{FF2B5EF4-FFF2-40B4-BE49-F238E27FC236}">
                  <a16:creationId xmlns:a16="http://schemas.microsoft.com/office/drawing/2014/main" id="{2672DFCA-AC58-42AD-85F8-3B347A54EA40}"/>
                </a:ext>
              </a:extLst>
            </p:cNvPr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3" name="TextBox 66">
              <a:extLst>
                <a:ext uri="{FF2B5EF4-FFF2-40B4-BE49-F238E27FC236}">
                  <a16:creationId xmlns:a16="http://schemas.microsoft.com/office/drawing/2014/main" id="{A935D5EE-36E5-4AC1-B4A3-E2C826E6C7A0}"/>
                </a:ext>
              </a:extLst>
            </p:cNvPr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4" name="TextBox 67">
              <a:extLst>
                <a:ext uri="{FF2B5EF4-FFF2-40B4-BE49-F238E27FC236}">
                  <a16:creationId xmlns:a16="http://schemas.microsoft.com/office/drawing/2014/main" id="{BF9188F5-5375-40EF-A429-CB9523BA823C}"/>
                </a:ext>
              </a:extLst>
            </p:cNvPr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" name="TextBox 68">
              <a:extLst>
                <a:ext uri="{FF2B5EF4-FFF2-40B4-BE49-F238E27FC236}">
                  <a16:creationId xmlns:a16="http://schemas.microsoft.com/office/drawing/2014/main" id="{94208141-3D19-4456-BCCE-2C0EDE10B674}"/>
                </a:ext>
              </a:extLst>
            </p:cNvPr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6" name="TextBox 69">
              <a:extLst>
                <a:ext uri="{FF2B5EF4-FFF2-40B4-BE49-F238E27FC236}">
                  <a16:creationId xmlns:a16="http://schemas.microsoft.com/office/drawing/2014/main" id="{5F206742-DCC0-4F73-AE16-19F705A040F1}"/>
                </a:ext>
              </a:extLst>
            </p:cNvPr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17" name="TextBox 70">
              <a:extLst>
                <a:ext uri="{FF2B5EF4-FFF2-40B4-BE49-F238E27FC236}">
                  <a16:creationId xmlns:a16="http://schemas.microsoft.com/office/drawing/2014/main" id="{B76DB9AF-A1E4-4462-B253-41AD587CEBCF}"/>
                </a:ext>
              </a:extLst>
            </p:cNvPr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18" name="Straight Arrow Connector 71">
              <a:extLst>
                <a:ext uri="{FF2B5EF4-FFF2-40B4-BE49-F238E27FC236}">
                  <a16:creationId xmlns:a16="http://schemas.microsoft.com/office/drawing/2014/main" id="{C86F4A39-C898-4BF7-BB36-F8BA74BAA358}"/>
                </a:ext>
              </a:extLst>
            </p:cNvPr>
            <p:cNvCxnSpPr>
              <a:stCxn id="5" idx="6"/>
              <a:endCxn id="32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73">
              <a:extLst>
                <a:ext uri="{FF2B5EF4-FFF2-40B4-BE49-F238E27FC236}">
                  <a16:creationId xmlns:a16="http://schemas.microsoft.com/office/drawing/2014/main" id="{A3B1D910-500F-4360-B1E7-B111ECF69DF8}"/>
                </a:ext>
              </a:extLst>
            </p:cNvPr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20" name="TextBox 74">
              <a:extLst>
                <a:ext uri="{FF2B5EF4-FFF2-40B4-BE49-F238E27FC236}">
                  <a16:creationId xmlns:a16="http://schemas.microsoft.com/office/drawing/2014/main" id="{9A6BA4FC-6F99-4369-91C0-E984BE746E53}"/>
                </a:ext>
              </a:extLst>
            </p:cNvPr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21" name="TextBox 75">
              <a:extLst>
                <a:ext uri="{FF2B5EF4-FFF2-40B4-BE49-F238E27FC236}">
                  <a16:creationId xmlns:a16="http://schemas.microsoft.com/office/drawing/2014/main" id="{4051A7A6-6DEF-4ECC-B1C0-C6444F696DC1}"/>
                </a:ext>
              </a:extLst>
            </p:cNvPr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22" name="TextBox 76">
              <a:extLst>
                <a:ext uri="{FF2B5EF4-FFF2-40B4-BE49-F238E27FC236}">
                  <a16:creationId xmlns:a16="http://schemas.microsoft.com/office/drawing/2014/main" id="{C36A34CF-8599-4EE0-A895-24DFA74F9CAE}"/>
                </a:ext>
              </a:extLst>
            </p:cNvPr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23" name="TextBox 77">
              <a:extLst>
                <a:ext uri="{FF2B5EF4-FFF2-40B4-BE49-F238E27FC236}">
                  <a16:creationId xmlns:a16="http://schemas.microsoft.com/office/drawing/2014/main" id="{03394AC0-CF99-454A-99D3-454CC5BBCCE2}"/>
                </a:ext>
              </a:extLst>
            </p:cNvPr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3/60</a:t>
              </a:r>
              <a:endParaRPr lang="en-GB" sz="1600" b="1" dirty="0"/>
            </a:p>
          </p:txBody>
        </p:sp>
        <p:sp>
          <p:nvSpPr>
            <p:cNvPr id="24" name="TextBox 78">
              <a:extLst>
                <a:ext uri="{FF2B5EF4-FFF2-40B4-BE49-F238E27FC236}">
                  <a16:creationId xmlns:a16="http://schemas.microsoft.com/office/drawing/2014/main" id="{C2A523B9-857D-4D02-BFE9-1374D0B964D9}"/>
                </a:ext>
              </a:extLst>
            </p:cNvPr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25" name="Group 79">
              <a:extLst>
                <a:ext uri="{FF2B5EF4-FFF2-40B4-BE49-F238E27FC236}">
                  <a16:creationId xmlns:a16="http://schemas.microsoft.com/office/drawing/2014/main" id="{9ADF21EB-2104-4665-9D38-D2FE09B1DE83}"/>
                </a:ext>
              </a:extLst>
            </p:cNvPr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41" name="Rectangle 95">
                <a:extLst>
                  <a:ext uri="{FF2B5EF4-FFF2-40B4-BE49-F238E27FC236}">
                    <a16:creationId xmlns:a16="http://schemas.microsoft.com/office/drawing/2014/main" id="{2382A739-F182-4900-82C5-E15FC8C4FBBF}"/>
                  </a:ext>
                </a:extLst>
              </p:cNvPr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 16  16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Connector 96">
                <a:extLst>
                  <a:ext uri="{FF2B5EF4-FFF2-40B4-BE49-F238E27FC236}">
                    <a16:creationId xmlns:a16="http://schemas.microsoft.com/office/drawing/2014/main" id="{D60741EC-EA3A-498B-A580-F0F62B95B544}"/>
                  </a:ext>
                </a:extLst>
              </p:cNvPr>
              <p:cNvCxnSpPr>
                <a:stCxn id="41" idx="0"/>
                <a:endCxn id="41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80">
              <a:extLst>
                <a:ext uri="{FF2B5EF4-FFF2-40B4-BE49-F238E27FC236}">
                  <a16:creationId xmlns:a16="http://schemas.microsoft.com/office/drawing/2014/main" id="{E6D692CB-D940-4E39-BAE2-D87D3C0ABFA3}"/>
                </a:ext>
              </a:extLst>
            </p:cNvPr>
            <p:cNvGrpSpPr/>
            <p:nvPr/>
          </p:nvGrpSpPr>
          <p:grpSpPr>
            <a:xfrm>
              <a:off x="4436682" y="1074102"/>
              <a:ext cx="720080" cy="277955"/>
              <a:chOff x="323528" y="2946208"/>
              <a:chExt cx="720080" cy="208509"/>
            </a:xfrm>
          </p:grpSpPr>
          <p:sp>
            <p:nvSpPr>
              <p:cNvPr id="39" name="Rectangle 93">
                <a:extLst>
                  <a:ext uri="{FF2B5EF4-FFF2-40B4-BE49-F238E27FC236}">
                    <a16:creationId xmlns:a16="http://schemas.microsoft.com/office/drawing/2014/main" id="{3E3635C2-4DE4-431A-B1FE-3F763509B419}"/>
                  </a:ext>
                </a:extLst>
              </p:cNvPr>
              <p:cNvSpPr/>
              <p:nvPr/>
            </p:nvSpPr>
            <p:spPr bwMode="auto">
              <a:xfrm>
                <a:off x="323528" y="2946219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4    6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traight Connector 94">
                <a:extLst>
                  <a:ext uri="{FF2B5EF4-FFF2-40B4-BE49-F238E27FC236}">
                    <a16:creationId xmlns:a16="http://schemas.microsoft.com/office/drawing/2014/main" id="{E2EBACA0-B5C1-4927-9015-64087F4DE80B}"/>
                  </a:ext>
                </a:extLst>
              </p:cNvPr>
              <p:cNvCxnSpPr>
                <a:stCxn id="39" idx="0"/>
                <a:endCxn id="3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81">
              <a:extLst>
                <a:ext uri="{FF2B5EF4-FFF2-40B4-BE49-F238E27FC236}">
                  <a16:creationId xmlns:a16="http://schemas.microsoft.com/office/drawing/2014/main" id="{B58E96D4-5DE1-4117-950B-A893E3623046}"/>
                </a:ext>
              </a:extLst>
            </p:cNvPr>
            <p:cNvGrpSpPr/>
            <p:nvPr/>
          </p:nvGrpSpPr>
          <p:grpSpPr>
            <a:xfrm>
              <a:off x="4427984" y="2039811"/>
              <a:ext cx="720080" cy="277941"/>
              <a:chOff x="296853" y="2946214"/>
              <a:chExt cx="720080" cy="208498"/>
            </a:xfrm>
          </p:grpSpPr>
          <p:sp>
            <p:nvSpPr>
              <p:cNvPr id="37" name="Rectangle 91">
                <a:extLst>
                  <a:ext uri="{FF2B5EF4-FFF2-40B4-BE49-F238E27FC236}">
                    <a16:creationId xmlns:a16="http://schemas.microsoft.com/office/drawing/2014/main" id="{EC3222E9-0AD8-4321-B3EC-638D7C8073A0}"/>
                  </a:ext>
                </a:extLst>
              </p:cNvPr>
              <p:cNvSpPr/>
              <p:nvPr/>
            </p:nvSpPr>
            <p:spPr bwMode="auto">
              <a:xfrm>
                <a:off x="296853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8   8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  <p:cxnSp>
            <p:nvCxnSpPr>
              <p:cNvPr id="38" name="Straight Connector 92">
                <a:extLst>
                  <a:ext uri="{FF2B5EF4-FFF2-40B4-BE49-F238E27FC236}">
                    <a16:creationId xmlns:a16="http://schemas.microsoft.com/office/drawing/2014/main" id="{53D6EAE3-8A76-45C1-8FFD-2C2CBD1C3C81}"/>
                  </a:ext>
                </a:extLst>
              </p:cNvPr>
              <p:cNvCxnSpPr>
                <a:stCxn id="37" idx="0"/>
                <a:endCxn id="37" idx="2"/>
              </p:cNvCxnSpPr>
              <p:nvPr/>
            </p:nvCxnSpPr>
            <p:spPr bwMode="auto">
              <a:xfrm>
                <a:off x="656893" y="2946214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82">
              <a:extLst>
                <a:ext uri="{FF2B5EF4-FFF2-40B4-BE49-F238E27FC236}">
                  <a16:creationId xmlns:a16="http://schemas.microsoft.com/office/drawing/2014/main" id="{BC016ECE-55E1-4D19-A03B-BCA06E920B77}"/>
                </a:ext>
              </a:extLst>
            </p:cNvPr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35" name="Rectangle 89">
                <a:extLst>
                  <a:ext uri="{FF2B5EF4-FFF2-40B4-BE49-F238E27FC236}">
                    <a16:creationId xmlns:a16="http://schemas.microsoft.com/office/drawing/2014/main" id="{50A7A3CB-4E8A-4B2F-A313-5076A69CF238}"/>
                  </a:ext>
                </a:extLst>
              </p:cNvPr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8    9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Connector 90">
                <a:extLst>
                  <a:ext uri="{FF2B5EF4-FFF2-40B4-BE49-F238E27FC236}">
                    <a16:creationId xmlns:a16="http://schemas.microsoft.com/office/drawing/2014/main" id="{2F1EA800-E274-44E5-9B12-D5F905CE767E}"/>
                  </a:ext>
                </a:extLst>
              </p:cNvPr>
              <p:cNvCxnSpPr>
                <a:stCxn id="35" idx="0"/>
                <a:endCxn id="35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B20E31CE-9016-4C61-85C1-ADAF3D8FD9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40">
              <a:extLst>
                <a:ext uri="{FF2B5EF4-FFF2-40B4-BE49-F238E27FC236}">
                  <a16:creationId xmlns:a16="http://schemas.microsoft.com/office/drawing/2014/main" id="{2A3258D4-902A-4B40-BC90-25C4A249A3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807ED45-29AA-4E1B-BF8C-B6C2F88F732C}"/>
                </a:ext>
              </a:extLst>
            </p:cNvPr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13053A6-9647-4B8F-9193-3CD9F77549F5}"/>
                </a:ext>
              </a:extLst>
            </p:cNvPr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6E1B562-723C-466B-AA79-7A2621DA8003}"/>
                </a:ext>
              </a:extLst>
            </p:cNvPr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FDBAB6F-E498-4220-B79B-E936A3D5B6CF}"/>
                </a:ext>
              </a:extLst>
            </p:cNvPr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1644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406704"/>
              </p:ext>
            </p:extLst>
          </p:nvPr>
        </p:nvGraphicFramePr>
        <p:xfrm>
          <a:off x="1569065" y="3173588"/>
          <a:ext cx="5843219" cy="23762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77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Act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Duration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Cost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Normal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Crashed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slope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(500-400) / (4-2) = 50</a:t>
                      </a:r>
                      <a:r>
                        <a:rPr lang="tr-TR" sz="1100" u="none" strike="noStrike" dirty="0">
                          <a:effectLst/>
                        </a:rPr>
                        <a:t> </a:t>
                      </a:r>
                      <a:r>
                        <a:rPr lang="en-GB" sz="1100" u="none" strike="noStrike" dirty="0">
                          <a:effectLst/>
                        </a:rPr>
                        <a:t>₺ / 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B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980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60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C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500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E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950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F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700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100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569065" y="5652215"/>
            <a:ext cx="5846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Direct </a:t>
            </a:r>
            <a:r>
              <a:rPr lang="tr-TR" dirty="0" err="1"/>
              <a:t>costs</a:t>
            </a:r>
            <a:r>
              <a:rPr lang="tr-TR" dirty="0"/>
              <a:t> = 400 + 800 + 600 + 500 + 800+ 700 = 3800 </a:t>
            </a:r>
            <a:r>
              <a:rPr lang="en-GB" dirty="0"/>
              <a:t>₺</a:t>
            </a:r>
            <a:r>
              <a:rPr lang="tr-TR" dirty="0"/>
              <a:t> </a:t>
            </a:r>
          </a:p>
          <a:p>
            <a:r>
              <a:rPr lang="tr-TR" dirty="0" err="1"/>
              <a:t>Indirect</a:t>
            </a:r>
            <a:r>
              <a:rPr lang="tr-TR" dirty="0"/>
              <a:t> </a:t>
            </a:r>
            <a:r>
              <a:rPr lang="tr-TR" dirty="0" err="1"/>
              <a:t>costs</a:t>
            </a:r>
            <a:r>
              <a:rPr lang="tr-TR" dirty="0"/>
              <a:t> = 16 x 100 = 1600 </a:t>
            </a:r>
            <a:r>
              <a:rPr lang="en-GB" dirty="0"/>
              <a:t>₺</a:t>
            </a:r>
            <a:endParaRPr lang="tr-TR" dirty="0"/>
          </a:p>
          <a:p>
            <a:r>
              <a:rPr lang="tr-TR" dirty="0"/>
              <a:t>Total = 5400 </a:t>
            </a:r>
            <a:r>
              <a:rPr lang="en-GB" dirty="0"/>
              <a:t>₺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210065" y="331000"/>
            <a:ext cx="6411199" cy="2827167"/>
            <a:chOff x="1043608" y="1074116"/>
            <a:chExt cx="6411199" cy="2827167"/>
          </a:xfrm>
        </p:grpSpPr>
        <p:sp>
          <p:nvSpPr>
            <p:cNvPr id="54" name="Oval 53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55" name="Straight Arrow Connector 54"/>
            <p:cNvCxnSpPr>
              <a:stCxn id="87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54" idx="4"/>
              <a:endCxn id="88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2" name="Elbow Connector 61"/>
            <p:cNvCxnSpPr>
              <a:stCxn id="54" idx="0"/>
              <a:endCxn id="86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3" name="Elbow Connector 62"/>
            <p:cNvCxnSpPr>
              <a:stCxn id="88" idx="6"/>
              <a:endCxn id="89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4" name="Elbow Connector 63"/>
            <p:cNvCxnSpPr>
              <a:stCxn id="86" idx="6"/>
              <a:endCxn id="89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65" name="Group 64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98" name="Rectangle 97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Connector 98"/>
              <p:cNvCxnSpPr>
                <a:stCxn id="98" idx="0"/>
                <a:endCxn id="98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TextBox 65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72" name="Straight Arrow Connector 71"/>
            <p:cNvCxnSpPr>
              <a:stCxn id="54" idx="6"/>
              <a:endCxn id="87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3/60</a:t>
              </a:r>
              <a:endParaRPr lang="en-GB" sz="160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96" name="Rectangle 95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16     16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7" name="Straight Connector 96"/>
              <p:cNvCxnSpPr>
                <a:stCxn id="96" idx="0"/>
                <a:endCxn id="96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94" name="Rectangle 93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5" name="Straight Connector 94"/>
              <p:cNvCxnSpPr>
                <a:stCxn id="94" idx="0"/>
                <a:endCxn id="94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92" name="Rectangle 91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8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3" name="Straight Connector 92"/>
              <p:cNvCxnSpPr>
                <a:stCxn id="92" idx="0"/>
                <a:endCxn id="92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90" name="Rectangle 89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8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9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1" name="Straight Connector 90"/>
              <p:cNvCxnSpPr>
                <a:stCxn id="90" idx="0"/>
                <a:endCxn id="90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25041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9">
            <a:extLst>
              <a:ext uri="{FF2B5EF4-FFF2-40B4-BE49-F238E27FC236}">
                <a16:creationId xmlns:a16="http://schemas.microsoft.com/office/drawing/2014/main" id="{5D93EF98-C66F-4A36-BAF1-5B0EE83C058F}"/>
              </a:ext>
            </a:extLst>
          </p:cNvPr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DF0C718-A163-4DD7-91E4-CAA65817CC28}"/>
                </a:ext>
              </a:extLst>
            </p:cNvPr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6" name="Straight Arrow Connector 8">
              <a:extLst>
                <a:ext uri="{FF2B5EF4-FFF2-40B4-BE49-F238E27FC236}">
                  <a16:creationId xmlns:a16="http://schemas.microsoft.com/office/drawing/2014/main" id="{DB3B6BF2-05EF-46B3-B31A-B3F4DFC5324D}"/>
                </a:ext>
              </a:extLst>
            </p:cNvPr>
            <p:cNvCxnSpPr>
              <a:stCxn id="32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Elbow Connector 10">
              <a:extLst>
                <a:ext uri="{FF2B5EF4-FFF2-40B4-BE49-F238E27FC236}">
                  <a16:creationId xmlns:a16="http://schemas.microsoft.com/office/drawing/2014/main" id="{CC26D581-BA2A-4C76-BE92-B3BF959D4664}"/>
                </a:ext>
              </a:extLst>
            </p:cNvPr>
            <p:cNvCxnSpPr>
              <a:stCxn id="5" idx="4"/>
              <a:endCxn id="33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8" name="Elbow Connector 12">
              <a:extLst>
                <a:ext uri="{FF2B5EF4-FFF2-40B4-BE49-F238E27FC236}">
                  <a16:creationId xmlns:a16="http://schemas.microsoft.com/office/drawing/2014/main" id="{48E16E83-E022-4B17-A463-86061F9CF3AC}"/>
                </a:ext>
              </a:extLst>
            </p:cNvPr>
            <p:cNvCxnSpPr>
              <a:stCxn id="5" idx="0"/>
              <a:endCxn id="31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Elbow Connector 14">
              <a:extLst>
                <a:ext uri="{FF2B5EF4-FFF2-40B4-BE49-F238E27FC236}">
                  <a16:creationId xmlns:a16="http://schemas.microsoft.com/office/drawing/2014/main" id="{A34D85DA-93C4-49A9-A763-59BC3FE093E9}"/>
                </a:ext>
              </a:extLst>
            </p:cNvPr>
            <p:cNvCxnSpPr>
              <a:stCxn id="33" idx="6"/>
              <a:endCxn id="34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0" name="Elbow Connector 15">
              <a:extLst>
                <a:ext uri="{FF2B5EF4-FFF2-40B4-BE49-F238E27FC236}">
                  <a16:creationId xmlns:a16="http://schemas.microsoft.com/office/drawing/2014/main" id="{473CCAF1-D74A-47DD-9C2A-AE4F5F4200CC}"/>
                </a:ext>
              </a:extLst>
            </p:cNvPr>
            <p:cNvCxnSpPr>
              <a:stCxn id="31" idx="6"/>
              <a:endCxn id="34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" name="Group 100">
              <a:extLst>
                <a:ext uri="{FF2B5EF4-FFF2-40B4-BE49-F238E27FC236}">
                  <a16:creationId xmlns:a16="http://schemas.microsoft.com/office/drawing/2014/main" id="{D0402365-E876-4D47-8792-BA72141359F8}"/>
                </a:ext>
              </a:extLst>
            </p:cNvPr>
            <p:cNvGrpSpPr/>
            <p:nvPr/>
          </p:nvGrpSpPr>
          <p:grpSpPr>
            <a:xfrm>
              <a:off x="1043608" y="1900831"/>
              <a:ext cx="720080" cy="277941"/>
              <a:chOff x="323528" y="2914192"/>
              <a:chExt cx="720080" cy="208498"/>
            </a:xfrm>
          </p:grpSpPr>
          <p:sp>
            <p:nvSpPr>
              <p:cNvPr id="43" name="Rectangle 16">
                <a:extLst>
                  <a:ext uri="{FF2B5EF4-FFF2-40B4-BE49-F238E27FC236}">
                    <a16:creationId xmlns:a16="http://schemas.microsoft.com/office/drawing/2014/main" id="{C28725B5-F333-4548-90AB-0850D35E7C92}"/>
                  </a:ext>
                </a:extLst>
              </p:cNvPr>
              <p:cNvSpPr/>
              <p:nvPr/>
            </p:nvSpPr>
            <p:spPr bwMode="auto">
              <a:xfrm>
                <a:off x="323528" y="2914192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0    0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Straight Connector 17">
                <a:extLst>
                  <a:ext uri="{FF2B5EF4-FFF2-40B4-BE49-F238E27FC236}">
                    <a16:creationId xmlns:a16="http://schemas.microsoft.com/office/drawing/2014/main" id="{5209A70B-677B-421E-A3E0-7E7CF2AE4386}"/>
                  </a:ext>
                </a:extLst>
              </p:cNvPr>
              <p:cNvCxnSpPr>
                <a:stCxn id="43" idx="0"/>
                <a:endCxn id="43" idx="2"/>
              </p:cNvCxnSpPr>
              <p:nvPr/>
            </p:nvCxnSpPr>
            <p:spPr bwMode="auto">
              <a:xfrm>
                <a:off x="683568" y="2914192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8">
              <a:extLst>
                <a:ext uri="{FF2B5EF4-FFF2-40B4-BE49-F238E27FC236}">
                  <a16:creationId xmlns:a16="http://schemas.microsoft.com/office/drawing/2014/main" id="{5E43F29C-1D8A-49A0-A328-48FF1DD24FB8}"/>
                </a:ext>
              </a:extLst>
            </p:cNvPr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3" name="TextBox 19">
              <a:extLst>
                <a:ext uri="{FF2B5EF4-FFF2-40B4-BE49-F238E27FC236}">
                  <a16:creationId xmlns:a16="http://schemas.microsoft.com/office/drawing/2014/main" id="{E2DACA6F-8B05-4299-B57D-9EC2D42F12B4}"/>
                </a:ext>
              </a:extLst>
            </p:cNvPr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89AA92B1-8507-46E9-A468-F528E225D946}"/>
                </a:ext>
              </a:extLst>
            </p:cNvPr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" name="TextBox 21">
              <a:extLst>
                <a:ext uri="{FF2B5EF4-FFF2-40B4-BE49-F238E27FC236}">
                  <a16:creationId xmlns:a16="http://schemas.microsoft.com/office/drawing/2014/main" id="{4B4450A7-0079-4D42-8FED-AA203448E8A6}"/>
                </a:ext>
              </a:extLst>
            </p:cNvPr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6" name="TextBox 22">
              <a:extLst>
                <a:ext uri="{FF2B5EF4-FFF2-40B4-BE49-F238E27FC236}">
                  <a16:creationId xmlns:a16="http://schemas.microsoft.com/office/drawing/2014/main" id="{2E414ADF-F7EE-4F55-BF1B-079824761069}"/>
                </a:ext>
              </a:extLst>
            </p:cNvPr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4BC6C494-84FB-4EDB-9CEA-FC1F1BA20316}"/>
                </a:ext>
              </a:extLst>
            </p:cNvPr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18" name="Straight Arrow Connector 30">
              <a:extLst>
                <a:ext uri="{FF2B5EF4-FFF2-40B4-BE49-F238E27FC236}">
                  <a16:creationId xmlns:a16="http://schemas.microsoft.com/office/drawing/2014/main" id="{8E5DE016-A018-43F8-AB67-1E9E9BEECD45}"/>
                </a:ext>
              </a:extLst>
            </p:cNvPr>
            <p:cNvCxnSpPr>
              <a:stCxn id="5" idx="6"/>
              <a:endCxn id="32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9" name="TextBox 56">
              <a:extLst>
                <a:ext uri="{FF2B5EF4-FFF2-40B4-BE49-F238E27FC236}">
                  <a16:creationId xmlns:a16="http://schemas.microsoft.com/office/drawing/2014/main" id="{EB568ECB-3F67-4430-9DBC-F8418F80E300}"/>
                </a:ext>
              </a:extLst>
            </p:cNvPr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20" name="TextBox 57">
              <a:extLst>
                <a:ext uri="{FF2B5EF4-FFF2-40B4-BE49-F238E27FC236}">
                  <a16:creationId xmlns:a16="http://schemas.microsoft.com/office/drawing/2014/main" id="{75C75190-C438-4297-A382-FC35EF2D174A}"/>
                </a:ext>
              </a:extLst>
            </p:cNvPr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21" name="TextBox 58">
              <a:extLst>
                <a:ext uri="{FF2B5EF4-FFF2-40B4-BE49-F238E27FC236}">
                  <a16:creationId xmlns:a16="http://schemas.microsoft.com/office/drawing/2014/main" id="{1E1FFB88-E1E2-4E69-B407-3D6219859DD1}"/>
                </a:ext>
              </a:extLst>
            </p:cNvPr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22" name="TextBox 59">
              <a:extLst>
                <a:ext uri="{FF2B5EF4-FFF2-40B4-BE49-F238E27FC236}">
                  <a16:creationId xmlns:a16="http://schemas.microsoft.com/office/drawing/2014/main" id="{4499FFE7-9C5E-44AF-B9D0-B20A464C040C}"/>
                </a:ext>
              </a:extLst>
            </p:cNvPr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23" name="TextBox 60">
              <a:extLst>
                <a:ext uri="{FF2B5EF4-FFF2-40B4-BE49-F238E27FC236}">
                  <a16:creationId xmlns:a16="http://schemas.microsoft.com/office/drawing/2014/main" id="{9C486220-CDFD-4901-AF00-84C0D56CD0F7}"/>
                </a:ext>
              </a:extLst>
            </p:cNvPr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24" name="TextBox 72">
              <a:extLst>
                <a:ext uri="{FF2B5EF4-FFF2-40B4-BE49-F238E27FC236}">
                  <a16:creationId xmlns:a16="http://schemas.microsoft.com/office/drawing/2014/main" id="{5E66A248-0ED5-486D-B20A-89D5428C7C2E}"/>
                </a:ext>
              </a:extLst>
            </p:cNvPr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25" name="Group 118">
              <a:extLst>
                <a:ext uri="{FF2B5EF4-FFF2-40B4-BE49-F238E27FC236}">
                  <a16:creationId xmlns:a16="http://schemas.microsoft.com/office/drawing/2014/main" id="{619B8D5D-C4B7-4690-A129-F35A6A2C376F}"/>
                </a:ext>
              </a:extLst>
            </p:cNvPr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41" name="Rectangle 119">
                <a:extLst>
                  <a:ext uri="{FF2B5EF4-FFF2-40B4-BE49-F238E27FC236}">
                    <a16:creationId xmlns:a16="http://schemas.microsoft.com/office/drawing/2014/main" id="{0ABBBB93-51C0-40D9-89D1-13266CC644F2}"/>
                  </a:ext>
                </a:extLst>
              </p:cNvPr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15   15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Straight Connector 120">
                <a:extLst>
                  <a:ext uri="{FF2B5EF4-FFF2-40B4-BE49-F238E27FC236}">
                    <a16:creationId xmlns:a16="http://schemas.microsoft.com/office/drawing/2014/main" id="{B6D9E6BF-06AB-487D-BFD4-81EEB755E1C9}"/>
                  </a:ext>
                </a:extLst>
              </p:cNvPr>
              <p:cNvCxnSpPr>
                <a:stCxn id="41" idx="0"/>
                <a:endCxn id="41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121">
              <a:extLst>
                <a:ext uri="{FF2B5EF4-FFF2-40B4-BE49-F238E27FC236}">
                  <a16:creationId xmlns:a16="http://schemas.microsoft.com/office/drawing/2014/main" id="{2BBC29D3-8C29-46FD-8C3E-2DAC5ACBC70E}"/>
                </a:ext>
              </a:extLst>
            </p:cNvPr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39" name="Rectangle 122">
                <a:extLst>
                  <a:ext uri="{FF2B5EF4-FFF2-40B4-BE49-F238E27FC236}">
                    <a16:creationId xmlns:a16="http://schemas.microsoft.com/office/drawing/2014/main" id="{21EE84E5-E35C-4301-875E-213AA8DAE5A6}"/>
                  </a:ext>
                </a:extLst>
              </p:cNvPr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4   5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Straight Connector 123">
                <a:extLst>
                  <a:ext uri="{FF2B5EF4-FFF2-40B4-BE49-F238E27FC236}">
                    <a16:creationId xmlns:a16="http://schemas.microsoft.com/office/drawing/2014/main" id="{31CFEF70-5033-407F-B2B4-0B7485C82177}"/>
                  </a:ext>
                </a:extLst>
              </p:cNvPr>
              <p:cNvCxnSpPr>
                <a:stCxn id="39" idx="0"/>
                <a:endCxn id="3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124">
              <a:extLst>
                <a:ext uri="{FF2B5EF4-FFF2-40B4-BE49-F238E27FC236}">
                  <a16:creationId xmlns:a16="http://schemas.microsoft.com/office/drawing/2014/main" id="{34357583-2589-4CB3-8949-7F712CD6F0AD}"/>
                </a:ext>
              </a:extLst>
            </p:cNvPr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37" name="Rectangle 125">
                <a:extLst>
                  <a:ext uri="{FF2B5EF4-FFF2-40B4-BE49-F238E27FC236}">
                    <a16:creationId xmlns:a16="http://schemas.microsoft.com/office/drawing/2014/main" id="{271CF331-B089-4487-A26E-C93D791811E8}"/>
                  </a:ext>
                </a:extLst>
              </p:cNvPr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7    7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Straight Connector 126">
                <a:extLst>
                  <a:ext uri="{FF2B5EF4-FFF2-40B4-BE49-F238E27FC236}">
                    <a16:creationId xmlns:a16="http://schemas.microsoft.com/office/drawing/2014/main" id="{6022BD58-84C4-413F-98FA-885E6050783D}"/>
                  </a:ext>
                </a:extLst>
              </p:cNvPr>
              <p:cNvCxnSpPr>
                <a:stCxn id="37" idx="0"/>
                <a:endCxn id="3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127">
              <a:extLst>
                <a:ext uri="{FF2B5EF4-FFF2-40B4-BE49-F238E27FC236}">
                  <a16:creationId xmlns:a16="http://schemas.microsoft.com/office/drawing/2014/main" id="{C089CC70-61F3-4631-B9E4-10733BF68D59}"/>
                </a:ext>
              </a:extLst>
            </p:cNvPr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35" name="Rectangle 128">
                <a:extLst>
                  <a:ext uri="{FF2B5EF4-FFF2-40B4-BE49-F238E27FC236}">
                    <a16:creationId xmlns:a16="http://schemas.microsoft.com/office/drawing/2014/main" id="{26D0193B-AAC0-49B0-B10D-965A7AF15FAB}"/>
                  </a:ext>
                </a:extLst>
              </p:cNvPr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7   8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Straight Connector 129">
                <a:extLst>
                  <a:ext uri="{FF2B5EF4-FFF2-40B4-BE49-F238E27FC236}">
                    <a16:creationId xmlns:a16="http://schemas.microsoft.com/office/drawing/2014/main" id="{6916FFD9-CEA2-4C64-9522-9504B3C7F395}"/>
                  </a:ext>
                </a:extLst>
              </p:cNvPr>
              <p:cNvCxnSpPr>
                <a:stCxn id="35" idx="0"/>
                <a:endCxn id="35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F84AC42F-48EA-4912-944C-88C0E3685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40">
              <a:extLst>
                <a:ext uri="{FF2B5EF4-FFF2-40B4-BE49-F238E27FC236}">
                  <a16:creationId xmlns:a16="http://schemas.microsoft.com/office/drawing/2014/main" id="{FD963A51-9953-4B7A-A684-50B0A29892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D064BB1-5F76-4F2A-8722-4E820A98E8F7}"/>
                </a:ext>
              </a:extLst>
            </p:cNvPr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01F68E4-9EEC-4FFB-B6F9-DE05153F2842}"/>
                </a:ext>
              </a:extLst>
            </p:cNvPr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2037A8-2620-47DD-B6B2-FB2D12ADC83A}"/>
                </a:ext>
              </a:extLst>
            </p:cNvPr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0669D9E-D8DA-48BA-A0CA-51CB92A2D182}"/>
                </a:ext>
              </a:extLst>
            </p:cNvPr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2" name="Metin kutusu 1">
            <a:extLst>
              <a:ext uri="{FF2B5EF4-FFF2-40B4-BE49-F238E27FC236}">
                <a16:creationId xmlns:a16="http://schemas.microsoft.com/office/drawing/2014/main" id="{5A71CD01-2947-4643-8FA0-9F20289161B8}"/>
              </a:ext>
            </a:extLst>
          </p:cNvPr>
          <p:cNvSpPr txBox="1"/>
          <p:nvPr/>
        </p:nvSpPr>
        <p:spPr>
          <a:xfrm>
            <a:off x="4283968" y="3261080"/>
            <a:ext cx="79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8-0=8</a:t>
            </a:r>
            <a:endParaRPr lang="en-US" dirty="0"/>
          </a:p>
        </p:txBody>
      </p:sp>
      <p:sp>
        <p:nvSpPr>
          <p:cNvPr id="45" name="Metin kutusu 44">
            <a:extLst>
              <a:ext uri="{FF2B5EF4-FFF2-40B4-BE49-F238E27FC236}">
                <a16:creationId xmlns:a16="http://schemas.microsoft.com/office/drawing/2014/main" id="{A4364DC7-8FFF-49F2-BB85-F4BFC675EA63}"/>
              </a:ext>
            </a:extLst>
          </p:cNvPr>
          <p:cNvSpPr txBox="1"/>
          <p:nvPr/>
        </p:nvSpPr>
        <p:spPr>
          <a:xfrm>
            <a:off x="4461345" y="2862549"/>
            <a:ext cx="946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15-8=7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80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1</a:t>
            </a:r>
            <a:r>
              <a:rPr lang="tr-TR" sz="1600" dirty="0"/>
              <a:t>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3800 + 60 = 3860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15 x 100 = 1500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5360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15     15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7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7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7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8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397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2</a:t>
            </a:r>
            <a:r>
              <a:rPr lang="tr-TR" sz="1600" dirty="0"/>
              <a:t>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3860 + 60 = 3920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14 x 100 = 1400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5320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0    0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14   14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4    4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11"/>
              <a:ext cx="720080" cy="277941"/>
              <a:chOff x="323528" y="2946214"/>
              <a:chExt cx="720080" cy="208498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6    6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cxnSpLocks/>
              </p:cNvCxnSpPr>
              <p:nvPr/>
            </p:nvCxnSpPr>
            <p:spPr bwMode="auto">
              <a:xfrm>
                <a:off x="683568" y="2946214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6   7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967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2</a:t>
            </a:r>
            <a:r>
              <a:rPr lang="tr-TR" sz="1600" dirty="0"/>
              <a:t>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3860 + 60 = 3920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14 x 100 = 1400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5320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</a:p>
            <a:p>
              <a:pPr algn="ctr"/>
              <a:r>
                <a:rPr lang="tr-TR" sz="1600" b="1" dirty="0"/>
                <a:t>4/25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14     14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7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99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3</a:t>
            </a:r>
            <a:r>
              <a:rPr lang="tr-TR" sz="1600" dirty="0"/>
              <a:t> = 13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3920 + 60 + 25 = 4005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13 x 100 = 1300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5305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378299" cy="2827167"/>
            <a:chOff x="1043608" y="1074116"/>
            <a:chExt cx="63782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0   0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3</a:t>
              </a:r>
              <a:r>
                <a:rPr lang="tr-TR" sz="1600" b="1" dirty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569736" y="1989210"/>
              <a:ext cx="852171" cy="277942"/>
              <a:chOff x="290627" y="2946218"/>
              <a:chExt cx="852171" cy="208499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2906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13   13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16713" y="2946218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4   4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 5   5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5   6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</a:t>
            </a:r>
            <a:r>
              <a:rPr lang="tr-TR" baseline="-25000" dirty="0"/>
              <a:t>50</a:t>
            </a:r>
            <a:r>
              <a:rPr lang="tr-TR" dirty="0"/>
              <a:t>-D</a:t>
            </a:r>
            <a:r>
              <a:rPr lang="tr-TR" baseline="-25000" dirty="0"/>
              <a:t>25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and</a:t>
            </a:r>
            <a:r>
              <a:rPr lang="tr-TR" dirty="0"/>
              <a:t> D by1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1963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3</a:t>
            </a:r>
            <a:r>
              <a:rPr lang="tr-TR" sz="1600" dirty="0"/>
              <a:t> = 13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3920 + 60 + 25 = 4005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13 x 100 = 1300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5305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3</a:t>
              </a:r>
              <a:r>
                <a:rPr lang="tr-TR" sz="1600" b="1" dirty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26807" y="2375980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8</a:t>
              </a:r>
            </a:p>
            <a:p>
              <a:pPr algn="ctr"/>
              <a:r>
                <a:rPr lang="tr-TR" sz="1600" b="1" dirty="0"/>
                <a:t>2/75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b="1" dirty="0"/>
                <a:t>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13     13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</a:t>
            </a:r>
            <a:r>
              <a:rPr lang="tr-TR" baseline="-25000" dirty="0"/>
              <a:t>50</a:t>
            </a:r>
            <a:r>
              <a:rPr lang="tr-TR" dirty="0"/>
              <a:t>-D</a:t>
            </a:r>
            <a:r>
              <a:rPr lang="tr-TR" baseline="-25000" dirty="0"/>
              <a:t>25</a:t>
            </a:r>
          </a:p>
          <a:p>
            <a:r>
              <a:rPr lang="tr-TR" dirty="0" err="1"/>
              <a:t>Crash</a:t>
            </a:r>
            <a:r>
              <a:rPr lang="tr-TR" dirty="0"/>
              <a:t> B </a:t>
            </a:r>
            <a:r>
              <a:rPr lang="tr-TR" dirty="0" err="1"/>
              <a:t>and</a:t>
            </a:r>
            <a:r>
              <a:rPr lang="tr-TR" dirty="0"/>
              <a:t> D by1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548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4</a:t>
            </a:r>
            <a:r>
              <a:rPr lang="tr-TR" sz="1600" dirty="0"/>
              <a:t> = 12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4005 + 75 + 25 = 4105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12 x 100 = 1200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5305 </a:t>
            </a:r>
            <a:r>
              <a:rPr lang="en-GB" sz="1600" dirty="0"/>
              <a:t>₺</a:t>
            </a:r>
            <a:r>
              <a:rPr lang="tr-TR" sz="1600" dirty="0"/>
              <a:t> (</a:t>
            </a:r>
            <a:r>
              <a:rPr lang="tr-TR" sz="1600" dirty="0" err="1"/>
              <a:t>same</a:t>
            </a:r>
            <a:r>
              <a:rPr lang="tr-TR" sz="1600" dirty="0"/>
              <a:t> </a:t>
            </a:r>
            <a:r>
              <a:rPr lang="tr-TR" sz="1600" dirty="0" err="1"/>
              <a:t>with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third</a:t>
            </a:r>
            <a:r>
              <a:rPr lang="tr-TR" sz="1600" dirty="0"/>
              <a:t> </a:t>
            </a:r>
            <a:r>
              <a:rPr lang="tr-TR" sz="1600" dirty="0" err="1"/>
              <a:t>crash</a:t>
            </a:r>
            <a:r>
              <a:rPr lang="tr-TR" sz="1600" dirty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7</a:t>
              </a:r>
            </a:p>
            <a:p>
              <a:pPr algn="ctr"/>
              <a:r>
                <a:rPr lang="tr-TR" sz="1600" b="1" dirty="0"/>
                <a:t>3/100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8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34393" y="2438647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/>
                <a:t>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5</a:t>
              </a:r>
            </a:p>
            <a:p>
              <a:pPr algn="ctr"/>
              <a:r>
                <a:rPr lang="tr-TR" sz="1600" b="1" dirty="0"/>
                <a:t>0/60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12     12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ffectLst>
              <a:glow>
                <a:schemeClr val="accent1"/>
              </a:glow>
              <a:outerShdw blurRad="50800" dist="38100" dir="8100000" algn="tr" rotWithShape="0">
                <a:prstClr val="black">
                  <a:alpha val="40000"/>
                </a:prstClr>
              </a:outerShdw>
              <a:reflection endPos="0" dir="5400000" sy="-100000" algn="bl" rotWithShape="0"/>
              <a:softEdge rad="0"/>
            </a:effectLst>
            <a:scene3d>
              <a:camera prst="orthographicFront">
                <a:rot lat="0" lon="0" rev="0"/>
              </a:camera>
              <a:lightRig rig="threePt" dir="t">
                <a:rot lat="0" lon="0" rev="0"/>
              </a:lightRig>
            </a:scene3d>
            <a:sp3d>
              <a:bevelT w="0" h="0"/>
              <a:bevelB w="0" h="0"/>
            </a:sp3d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</a:t>
            </a:r>
            <a:r>
              <a:rPr lang="tr-TR" baseline="-25000" dirty="0"/>
              <a:t>50</a:t>
            </a:r>
            <a:r>
              <a:rPr lang="tr-TR" dirty="0"/>
              <a:t>-D</a:t>
            </a:r>
            <a:r>
              <a:rPr lang="tr-TR" baseline="-25000" dirty="0"/>
              <a:t>25</a:t>
            </a:r>
          </a:p>
          <a:p>
            <a:r>
              <a:rPr lang="tr-TR" dirty="0" err="1"/>
              <a:t>Crash</a:t>
            </a:r>
            <a:r>
              <a:rPr lang="tr-TR" dirty="0"/>
              <a:t> E </a:t>
            </a:r>
            <a:r>
              <a:rPr lang="tr-TR" dirty="0" err="1"/>
              <a:t>and</a:t>
            </a:r>
            <a:r>
              <a:rPr lang="tr-TR" dirty="0"/>
              <a:t> D by1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2798769" y="101155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799881" y="101155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95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312969-931B-40DB-AB81-C0306F77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Forward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4" name="Group 86">
            <a:extLst>
              <a:ext uri="{FF2B5EF4-FFF2-40B4-BE49-F238E27FC236}">
                <a16:creationId xmlns:a16="http://schemas.microsoft.com/office/drawing/2014/main" id="{7D53EC91-9A34-47B9-BB95-5DE4AE1BDDBE}"/>
              </a:ext>
            </a:extLst>
          </p:cNvPr>
          <p:cNvGrpSpPr/>
          <p:nvPr/>
        </p:nvGrpSpPr>
        <p:grpSpPr>
          <a:xfrm>
            <a:off x="779133" y="2002579"/>
            <a:ext cx="7585733" cy="2852841"/>
            <a:chOff x="323528" y="2241054"/>
            <a:chExt cx="7585733" cy="28528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72EAF81-2B58-45B7-B1E8-26052D165BDD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AF8E284-106D-4742-94C5-36729D1FE838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603355F-DA9E-4DC8-A460-B1AA5D5D8B56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0635912-3A30-45DB-9631-30C25E72F094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22">
              <a:extLst>
                <a:ext uri="{FF2B5EF4-FFF2-40B4-BE49-F238E27FC236}">
                  <a16:creationId xmlns:a16="http://schemas.microsoft.com/office/drawing/2014/main" id="{F6F9DEFF-8F1F-4A41-BF43-8D2C48887289}"/>
                </a:ext>
              </a:extLst>
            </p:cNvPr>
            <p:cNvCxnSpPr>
              <a:stCxn id="5" idx="4"/>
              <a:endCxn id="10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F4C907A-D772-45A0-933B-CFD6835191CD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26">
              <a:extLst>
                <a:ext uri="{FF2B5EF4-FFF2-40B4-BE49-F238E27FC236}">
                  <a16:creationId xmlns:a16="http://schemas.microsoft.com/office/drawing/2014/main" id="{16E00A52-D18C-4D1B-8349-9B88004DC15A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22B3CF5-C10E-48B5-8A03-6B5BC01FF2F8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45">
              <a:extLst>
                <a:ext uri="{FF2B5EF4-FFF2-40B4-BE49-F238E27FC236}">
                  <a16:creationId xmlns:a16="http://schemas.microsoft.com/office/drawing/2014/main" id="{F3DF2D39-B3FE-45E5-AB94-A7846F655D24}"/>
                </a:ext>
              </a:extLst>
            </p:cNvPr>
            <p:cNvCxnSpPr>
              <a:stCxn id="10" idx="6"/>
              <a:endCxn id="1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47">
              <a:extLst>
                <a:ext uri="{FF2B5EF4-FFF2-40B4-BE49-F238E27FC236}">
                  <a16:creationId xmlns:a16="http://schemas.microsoft.com/office/drawing/2014/main" id="{3A567A15-956D-4E1A-ACEC-9C3E34CA3F70}"/>
                </a:ext>
              </a:extLst>
            </p:cNvPr>
            <p:cNvCxnSpPr>
              <a:stCxn id="8" idx="6"/>
              <a:endCxn id="1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615244E9-7AD2-4495-841A-83E0024309B8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69">
              <a:extLst>
                <a:ext uri="{FF2B5EF4-FFF2-40B4-BE49-F238E27FC236}">
                  <a16:creationId xmlns:a16="http://schemas.microsoft.com/office/drawing/2014/main" id="{39E508B1-A605-4474-B70E-B9D3FF479859}"/>
                </a:ext>
              </a:extLst>
            </p:cNvPr>
            <p:cNvCxnSpPr>
              <a:endCxn id="15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3">
              <a:extLst>
                <a:ext uri="{FF2B5EF4-FFF2-40B4-BE49-F238E27FC236}">
                  <a16:creationId xmlns:a16="http://schemas.microsoft.com/office/drawing/2014/main" id="{367995A6-BDD4-49FB-85FA-D577CDE9595C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74">
              <a:extLst>
                <a:ext uri="{FF2B5EF4-FFF2-40B4-BE49-F238E27FC236}">
                  <a16:creationId xmlns:a16="http://schemas.microsoft.com/office/drawing/2014/main" id="{FAC99467-9132-4735-8A55-9CEF50AE8784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75">
              <a:extLst>
                <a:ext uri="{FF2B5EF4-FFF2-40B4-BE49-F238E27FC236}">
                  <a16:creationId xmlns:a16="http://schemas.microsoft.com/office/drawing/2014/main" id="{5D40B8B3-D23A-449D-B18F-A60C46BDC564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831769BD-BEFC-479D-BC5B-9E0149E7899F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77">
              <a:extLst>
                <a:ext uri="{FF2B5EF4-FFF2-40B4-BE49-F238E27FC236}">
                  <a16:creationId xmlns:a16="http://schemas.microsoft.com/office/drawing/2014/main" id="{6635FF2B-D970-4133-B36C-3FAACB50F4DE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78">
              <a:extLst>
                <a:ext uri="{FF2B5EF4-FFF2-40B4-BE49-F238E27FC236}">
                  <a16:creationId xmlns:a16="http://schemas.microsoft.com/office/drawing/2014/main" id="{80D37D02-1A72-4AC8-9159-AD2C5D3AD608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82">
              <a:extLst>
                <a:ext uri="{FF2B5EF4-FFF2-40B4-BE49-F238E27FC236}">
                  <a16:creationId xmlns:a16="http://schemas.microsoft.com/office/drawing/2014/main" id="{50F1DE48-9D88-4B7F-B0A7-E15F26407034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83">
              <a:extLst>
                <a:ext uri="{FF2B5EF4-FFF2-40B4-BE49-F238E27FC236}">
                  <a16:creationId xmlns:a16="http://schemas.microsoft.com/office/drawing/2014/main" id="{7DD6732B-5F09-4FC9-A54F-2A22AC7950BA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84">
              <a:extLst>
                <a:ext uri="{FF2B5EF4-FFF2-40B4-BE49-F238E27FC236}">
                  <a16:creationId xmlns:a16="http://schemas.microsoft.com/office/drawing/2014/main" id="{210E3779-8349-40B8-A44A-4EA90E97C7ED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2AF7EB13-29EB-42FD-AFE5-A25AC0343FC6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7" name="Rectangle 68">
            <a:extLst>
              <a:ext uri="{FF2B5EF4-FFF2-40B4-BE49-F238E27FC236}">
                <a16:creationId xmlns:a16="http://schemas.microsoft.com/office/drawing/2014/main" id="{E793D78A-95FF-4E85-8925-5BD429B0C1CF}"/>
              </a:ext>
            </a:extLst>
          </p:cNvPr>
          <p:cNvSpPr/>
          <p:nvPr/>
        </p:nvSpPr>
        <p:spPr bwMode="auto">
          <a:xfrm>
            <a:off x="2871581" y="1638163"/>
            <a:ext cx="935241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tx1"/>
                </a:solidFill>
              </a:rPr>
              <a:t>10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     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22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7110" y="2118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2.</a:t>
            </a:r>
            <a:endParaRPr lang="en-GB" sz="2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75842" y="4890000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5</a:t>
            </a:r>
            <a:r>
              <a:rPr lang="tr-TR" sz="1600" dirty="0"/>
              <a:t> = 11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/>
              <a:t>D.C =  4105 + 75 + 25 + 100 = 4305 </a:t>
            </a:r>
            <a:r>
              <a:rPr lang="en-GB" sz="1600" dirty="0"/>
              <a:t>₺</a:t>
            </a:r>
            <a:r>
              <a:rPr lang="tr-TR" sz="1600" dirty="0"/>
              <a:t> </a:t>
            </a:r>
          </a:p>
          <a:p>
            <a:r>
              <a:rPr lang="tr-TR" sz="1600" dirty="0"/>
              <a:t>I.C = 11 x 100 = 1100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/>
              <a:t>Total = 5405 </a:t>
            </a:r>
            <a:r>
              <a:rPr lang="en-GB" sz="1600" dirty="0"/>
              <a:t>₺</a:t>
            </a:r>
            <a:r>
              <a:rPr lang="tr-TR" sz="1600" dirty="0"/>
              <a:t> (</a:t>
            </a:r>
            <a:r>
              <a:rPr lang="tr-TR" sz="1600" dirty="0" err="1"/>
              <a:t>missed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optimum </a:t>
            </a:r>
            <a:r>
              <a:rPr lang="tr-TR" sz="1600" dirty="0" err="1"/>
              <a:t>point</a:t>
            </a:r>
            <a:r>
              <a:rPr lang="tr-TR" sz="1600" dirty="0"/>
              <a:t>)</a:t>
            </a:r>
          </a:p>
          <a:p>
            <a:r>
              <a:rPr lang="tr-TR" sz="1600" dirty="0"/>
              <a:t>*</a:t>
            </a:r>
            <a:r>
              <a:rPr lang="tr-TR" sz="1600" dirty="0" err="1"/>
              <a:t>If</a:t>
            </a:r>
            <a:r>
              <a:rPr lang="tr-TR" sz="1600" dirty="0"/>
              <a:t> </a:t>
            </a:r>
            <a:r>
              <a:rPr lang="tr-TR" sz="1600" dirty="0" err="1"/>
              <a:t>one</a:t>
            </a:r>
            <a:r>
              <a:rPr lang="tr-TR" sz="1600" dirty="0"/>
              <a:t> of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critical</a:t>
            </a:r>
            <a:r>
              <a:rPr lang="tr-TR" sz="1600" dirty="0"/>
              <a:t> </a:t>
            </a:r>
            <a:r>
              <a:rPr lang="tr-TR" sz="1600" dirty="0" err="1"/>
              <a:t>path</a:t>
            </a:r>
            <a:r>
              <a:rPr lang="tr-TR" sz="1600" dirty="0"/>
              <a:t> is </a:t>
            </a:r>
            <a:r>
              <a:rPr lang="tr-TR" sz="1600" dirty="0" err="1"/>
              <a:t>completely</a:t>
            </a:r>
            <a:r>
              <a:rPr lang="tr-TR" sz="1600" dirty="0"/>
              <a:t> </a:t>
            </a:r>
            <a:r>
              <a:rPr lang="tr-TR" sz="1600" dirty="0" err="1"/>
              <a:t>crashed</a:t>
            </a:r>
            <a:r>
              <a:rPr lang="tr-TR" sz="1600" dirty="0"/>
              <a:t> (B-E), stop </a:t>
            </a:r>
            <a:r>
              <a:rPr lang="tr-TR" sz="1600" dirty="0" err="1"/>
              <a:t>then</a:t>
            </a:r>
            <a:r>
              <a:rPr lang="tr-TR" sz="1600" dirty="0"/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27875" y="17382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grpSp>
        <p:nvGrpSpPr>
          <p:cNvPr id="80" name="Group 79"/>
          <p:cNvGrpSpPr/>
          <p:nvPr/>
        </p:nvGrpSpPr>
        <p:grpSpPr>
          <a:xfrm>
            <a:off x="1043608" y="1671094"/>
            <a:ext cx="6411199" cy="2827167"/>
            <a:chOff x="1043608" y="1074116"/>
            <a:chExt cx="6411199" cy="2827167"/>
          </a:xfrm>
        </p:grpSpPr>
        <p:sp>
          <p:nvSpPr>
            <p:cNvPr id="7" name="Oval 6"/>
            <p:cNvSpPr/>
            <p:nvPr/>
          </p:nvSpPr>
          <p:spPr>
            <a:xfrm>
              <a:off x="1763688" y="226715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cxnSp>
          <p:nvCxnSpPr>
            <p:cNvPr id="9" name="Straight Arrow Connector 8"/>
            <p:cNvCxnSpPr>
              <a:stCxn id="86" idx="6"/>
            </p:cNvCxnSpPr>
            <p:nvPr/>
          </p:nvCxnSpPr>
          <p:spPr>
            <a:xfrm flipV="1">
              <a:off x="4416996" y="2452138"/>
              <a:ext cx="1693207" cy="1570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1" name="Elbow Connector 10"/>
            <p:cNvCxnSpPr>
              <a:stCxn id="7" idx="4"/>
              <a:endCxn id="87" idx="2"/>
            </p:cNvCxnSpPr>
            <p:nvPr/>
          </p:nvCxnSpPr>
          <p:spPr>
            <a:xfrm rot="16200000" flipH="1">
              <a:off x="2647042" y="1996773"/>
              <a:ext cx="668621" cy="200328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>
              <a:stCxn id="7" idx="0"/>
              <a:endCxn id="85" idx="2"/>
            </p:cNvCxnSpPr>
            <p:nvPr/>
          </p:nvCxnSpPr>
          <p:spPr>
            <a:xfrm rot="5400000" flipH="1" flipV="1">
              <a:off x="2646121" y="916012"/>
              <a:ext cx="684730" cy="2017549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14"/>
            <p:cNvCxnSpPr>
              <a:stCxn id="87" idx="6"/>
              <a:endCxn id="88" idx="4"/>
            </p:cNvCxnSpPr>
            <p:nvPr/>
          </p:nvCxnSpPr>
          <p:spPr>
            <a:xfrm flipV="1">
              <a:off x="4415041" y="2637124"/>
              <a:ext cx="1901126" cy="6956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6" name="Elbow Connector 15"/>
            <p:cNvCxnSpPr>
              <a:stCxn id="85" idx="6"/>
              <a:endCxn id="88" idx="0"/>
            </p:cNvCxnSpPr>
            <p:nvPr/>
          </p:nvCxnSpPr>
          <p:spPr>
            <a:xfrm>
              <a:off x="4429309" y="1582421"/>
              <a:ext cx="1886858" cy="6577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43608" y="1943511"/>
              <a:ext cx="720080" cy="277949"/>
              <a:chOff x="323528" y="2946208"/>
              <a:chExt cx="720080" cy="208504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>
                <a:stCxn id="17" idx="0"/>
                <a:endCxn id="17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63222" y="21519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07765" y="215986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18267" y="12352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391540" y="30526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00145" y="121308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37293" y="3316508"/>
              <a:ext cx="806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3</a:t>
              </a:r>
            </a:p>
            <a:p>
              <a:pPr algn="ctr"/>
              <a:r>
                <a:rPr lang="tr-TR" sz="1600" b="1" dirty="0"/>
                <a:t>1/100</a:t>
              </a:r>
              <a:endParaRPr lang="en-GB" sz="1600" b="1" dirty="0"/>
            </a:p>
          </p:txBody>
        </p:sp>
        <p:cxnSp>
          <p:nvCxnSpPr>
            <p:cNvPr id="31" name="Straight Arrow Connector 30"/>
            <p:cNvCxnSpPr>
              <a:stCxn id="7" idx="6"/>
              <a:endCxn id="86" idx="2"/>
            </p:cNvCxnSpPr>
            <p:nvPr/>
          </p:nvCxnSpPr>
          <p:spPr>
            <a:xfrm>
              <a:off x="2195736" y="2465628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5195216" y="3313785"/>
              <a:ext cx="80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2</a:t>
              </a:r>
              <a:r>
                <a:rPr lang="tr-TR" sz="1600" b="1" dirty="0"/>
                <a:t>/100</a:t>
              </a:r>
              <a:endParaRPr lang="en-GB" sz="1600" b="1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195216" y="1535434"/>
              <a:ext cx="6933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7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1</a:t>
              </a:r>
              <a:r>
                <a:rPr lang="tr-TR" sz="1600" b="1" dirty="0"/>
                <a:t>/25</a:t>
              </a:r>
              <a:endParaRPr lang="en-GB" sz="16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234393" y="2438647"/>
              <a:ext cx="7254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0</a:t>
              </a:r>
              <a:r>
                <a:rPr lang="tr-TR" sz="1600" b="1" dirty="0"/>
                <a:t>/75</a:t>
              </a:r>
              <a:endParaRPr lang="en-GB" sz="16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147060" y="1513053"/>
              <a:ext cx="72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4</a:t>
              </a:r>
            </a:p>
            <a:p>
              <a:pPr algn="ctr"/>
              <a:r>
                <a:rPr lang="tr-TR" sz="1600" b="1" dirty="0"/>
                <a:t>2/50</a:t>
              </a:r>
              <a:endParaRPr lang="en-GB" sz="16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208751" y="2467847"/>
              <a:ext cx="6635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/>
                <a:t>5</a:t>
              </a:r>
            </a:p>
            <a:p>
              <a:pPr algn="ctr"/>
              <a:r>
                <a:rPr lang="tr-TR" sz="1600" b="1" dirty="0"/>
                <a:t>0/60</a:t>
              </a:r>
              <a:endParaRPr lang="en-GB" sz="1600" b="1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410229" y="302800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6602636" y="1989205"/>
              <a:ext cx="852171" cy="277947"/>
              <a:chOff x="323527" y="2946218"/>
              <a:chExt cx="852171" cy="208503"/>
            </a:xfrm>
          </p:grpSpPr>
          <p:sp>
            <p:nvSpPr>
              <p:cNvPr id="120" name="Rectangle 119"/>
              <p:cNvSpPr/>
              <p:nvPr/>
            </p:nvSpPr>
            <p:spPr bwMode="auto">
              <a:xfrm>
                <a:off x="323527" y="2946218"/>
                <a:ext cx="852171" cy="20849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11     11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1" name="Straight Connector 120"/>
              <p:cNvCxnSpPr>
                <a:stCxn id="120" idx="0"/>
                <a:endCxn id="120" idx="2"/>
              </p:cNvCxnSpPr>
              <p:nvPr/>
            </p:nvCxnSpPr>
            <p:spPr bwMode="auto">
              <a:xfrm>
                <a:off x="749613" y="2946222"/>
                <a:ext cx="0" cy="20849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/>
            <p:cNvGrpSpPr/>
            <p:nvPr/>
          </p:nvGrpSpPr>
          <p:grpSpPr>
            <a:xfrm>
              <a:off x="4436682" y="1074116"/>
              <a:ext cx="720080" cy="277948"/>
              <a:chOff x="323528" y="2946208"/>
              <a:chExt cx="720080" cy="208503"/>
            </a:xfrm>
          </p:grpSpPr>
          <p:sp>
            <p:nvSpPr>
              <p:cNvPr id="123" name="Rectangle 122"/>
              <p:cNvSpPr/>
              <p:nvPr/>
            </p:nvSpPr>
            <p:spPr bwMode="auto">
              <a:xfrm>
                <a:off x="323528" y="2946213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4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/>
            <p:cNvGrpSpPr/>
            <p:nvPr/>
          </p:nvGrpSpPr>
          <p:grpSpPr>
            <a:xfrm>
              <a:off x="4454659" y="2039803"/>
              <a:ext cx="720080" cy="277949"/>
              <a:chOff x="323528" y="2946208"/>
              <a:chExt cx="720080" cy="208504"/>
            </a:xfrm>
          </p:grpSpPr>
          <p:sp>
            <p:nvSpPr>
              <p:cNvPr id="126" name="Rectangle 125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7" name="Straight Connector 126"/>
              <p:cNvCxnSpPr>
                <a:stCxn id="126" idx="0"/>
                <a:endCxn id="126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454659" y="2945708"/>
              <a:ext cx="720080" cy="277949"/>
              <a:chOff x="323528" y="2946208"/>
              <a:chExt cx="720080" cy="208504"/>
            </a:xfrm>
          </p:grpSpPr>
          <p:sp>
            <p:nvSpPr>
              <p:cNvPr id="129" name="Rectangle 128"/>
              <p:cNvSpPr/>
              <p:nvPr/>
            </p:nvSpPr>
            <p:spPr bwMode="auto">
              <a:xfrm>
                <a:off x="323528" y="2946214"/>
                <a:ext cx="720080" cy="20849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0" name="Straight Connector 129"/>
              <p:cNvCxnSpPr>
                <a:stCxn id="129" idx="0"/>
                <a:endCxn id="129" idx="2"/>
              </p:cNvCxnSpPr>
              <p:nvPr/>
            </p:nvCxnSpPr>
            <p:spPr bwMode="auto">
              <a:xfrm>
                <a:off x="683568" y="2946208"/>
                <a:ext cx="0" cy="2084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4201089" y="1827822"/>
              <a:ext cx="0" cy="4393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4201089" y="2637124"/>
              <a:ext cx="0" cy="4971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997261" y="1383944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3984948" y="2269370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3982993" y="3134248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100143" y="224017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1290110" y="908720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B</a:t>
            </a:r>
            <a:r>
              <a:rPr lang="tr-TR" baseline="-25000" dirty="0"/>
              <a:t>60</a:t>
            </a:r>
            <a:r>
              <a:rPr lang="tr-TR" dirty="0"/>
              <a:t>-E</a:t>
            </a:r>
            <a:r>
              <a:rPr lang="tr-TR" baseline="-25000" dirty="0"/>
              <a:t>75</a:t>
            </a:r>
            <a:r>
              <a:rPr lang="tr-TR" dirty="0"/>
              <a:t> / A</a:t>
            </a:r>
            <a:r>
              <a:rPr lang="tr-TR" baseline="-25000" dirty="0"/>
              <a:t>50</a:t>
            </a:r>
            <a:r>
              <a:rPr lang="tr-TR" dirty="0"/>
              <a:t>-D</a:t>
            </a:r>
            <a:r>
              <a:rPr lang="tr-TR" baseline="-25000" dirty="0"/>
              <a:t>25</a:t>
            </a:r>
            <a:r>
              <a:rPr lang="tr-TR" dirty="0"/>
              <a:t>  / B</a:t>
            </a:r>
            <a:r>
              <a:rPr lang="tr-TR" baseline="-25000" dirty="0"/>
              <a:t>60</a:t>
            </a:r>
            <a:r>
              <a:rPr lang="tr-TR" dirty="0"/>
              <a:t>-F</a:t>
            </a:r>
            <a:r>
              <a:rPr lang="tr-TR" baseline="-25000" dirty="0"/>
              <a:t>100</a:t>
            </a:r>
          </a:p>
          <a:p>
            <a:r>
              <a:rPr lang="tr-TR" dirty="0" err="1"/>
              <a:t>Crash</a:t>
            </a:r>
            <a:r>
              <a:rPr lang="tr-TR" dirty="0"/>
              <a:t> E, D </a:t>
            </a:r>
            <a:r>
              <a:rPr lang="tr-TR" dirty="0" err="1"/>
              <a:t>and</a:t>
            </a:r>
            <a:r>
              <a:rPr lang="tr-TR" dirty="0"/>
              <a:t> F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453547" y="103977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454659" y="103977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06530" y="103977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807642" y="103977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3560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4797152"/>
            <a:ext cx="3816424" cy="171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/>
              <a:t>Least</a:t>
            </a:r>
            <a:r>
              <a:rPr lang="tr-TR" sz="2000" dirty="0"/>
              <a:t> cost = 5305 </a:t>
            </a:r>
            <a:r>
              <a:rPr lang="en-GB" sz="2000" dirty="0"/>
              <a:t>₺</a:t>
            </a:r>
            <a:endParaRPr lang="tr-TR" sz="2000" dirty="0"/>
          </a:p>
          <a:p>
            <a:pPr marL="0" indent="0">
              <a:buNone/>
            </a:pPr>
            <a:r>
              <a:rPr lang="tr-TR" sz="2000" dirty="0"/>
              <a:t>Optimum time 12 </a:t>
            </a:r>
            <a:r>
              <a:rPr lang="tr-TR" sz="2000" dirty="0" err="1"/>
              <a:t>or</a:t>
            </a:r>
            <a:r>
              <a:rPr lang="tr-TR" sz="2000" dirty="0"/>
              <a:t> 13 </a:t>
            </a:r>
            <a:r>
              <a:rPr lang="tr-TR" sz="2000" dirty="0" err="1"/>
              <a:t>days</a:t>
            </a:r>
            <a:endParaRPr lang="en-GB" sz="2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618765"/>
              </p:ext>
            </p:extLst>
          </p:nvPr>
        </p:nvGraphicFramePr>
        <p:xfrm>
          <a:off x="1763688" y="1340768"/>
          <a:ext cx="5256583" cy="3202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2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745491" y="5085184"/>
            <a:ext cx="4585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Normal duration = 19 </a:t>
            </a:r>
            <a:r>
              <a:rPr lang="tr-TR" dirty="0" err="1"/>
              <a:t>days</a:t>
            </a:r>
            <a:endParaRPr lang="tr-TR" dirty="0"/>
          </a:p>
          <a:p>
            <a:r>
              <a:rPr lang="tr-TR" dirty="0">
                <a:solidFill>
                  <a:srgbClr val="000000"/>
                </a:solidFill>
              </a:rPr>
              <a:t>Normal cost = 25300 </a:t>
            </a:r>
            <a:r>
              <a:rPr lang="en-GB" dirty="0"/>
              <a:t>₺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 err="1">
                <a:solidFill>
                  <a:srgbClr val="000000"/>
                </a:solidFill>
              </a:rPr>
              <a:t>Indirect</a:t>
            </a:r>
            <a:r>
              <a:rPr lang="tr-TR" dirty="0">
                <a:solidFill>
                  <a:srgbClr val="000000"/>
                </a:solidFill>
              </a:rPr>
              <a:t> cost = 19 x 120 = 2280 </a:t>
            </a:r>
            <a:r>
              <a:rPr lang="en-GB" dirty="0"/>
              <a:t>₺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Total cost = 27 580 </a:t>
            </a:r>
            <a:r>
              <a:rPr lang="en-GB" dirty="0"/>
              <a:t>₺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956551" y="-36676"/>
            <a:ext cx="7503881" cy="4809743"/>
            <a:chOff x="956551" y="-36676"/>
            <a:chExt cx="7503881" cy="4809743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6  6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5    6 </a:t>
                </a:r>
                <a:r>
                  <a:rPr lang="tr-TR" dirty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4   6 </a:t>
                </a:r>
                <a:r>
                  <a:rPr lang="tr-TR" dirty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551" y="2397581"/>
              <a:ext cx="720080" cy="277941"/>
              <a:chOff x="4404960" y="2884869"/>
              <a:chExt cx="720080" cy="277941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960" y="2884869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  0  0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5000" y="2884869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19 19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4</a:t>
              </a:r>
              <a:br>
                <a:rPr lang="tr-TR" sz="1400" dirty="0"/>
              </a:br>
              <a:r>
                <a:rPr lang="tr-TR" sz="1400" dirty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(10,10,30,50)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3" name="Metin kutusu 2">
            <a:extLst>
              <a:ext uri="{FF2B5EF4-FFF2-40B4-BE49-F238E27FC236}">
                <a16:creationId xmlns:a16="http://schemas.microsoft.com/office/drawing/2014/main" id="{5C8AE753-7AE1-4F05-988B-F53FDE492536}"/>
              </a:ext>
            </a:extLst>
          </p:cNvPr>
          <p:cNvSpPr txBox="1"/>
          <p:nvPr/>
        </p:nvSpPr>
        <p:spPr>
          <a:xfrm>
            <a:off x="4812623" y="5301208"/>
            <a:ext cx="4223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Normal Project </a:t>
            </a:r>
            <a:r>
              <a:rPr lang="tr-TR" dirty="0" err="1"/>
              <a:t>cost</a:t>
            </a:r>
            <a:r>
              <a:rPr lang="tr-TR" dirty="0"/>
              <a:t>=25300+120*19=27580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83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745491" y="5085184"/>
            <a:ext cx="45853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Normal duration = 19 </a:t>
            </a:r>
            <a:r>
              <a:rPr lang="tr-TR" dirty="0" err="1"/>
              <a:t>days</a:t>
            </a:r>
            <a:endParaRPr lang="tr-TR" dirty="0"/>
          </a:p>
          <a:p>
            <a:r>
              <a:rPr lang="tr-TR" dirty="0">
                <a:solidFill>
                  <a:srgbClr val="000000"/>
                </a:solidFill>
              </a:rPr>
              <a:t>Normal cost = 25300 </a:t>
            </a:r>
            <a:r>
              <a:rPr lang="en-GB" dirty="0"/>
              <a:t>₺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 err="1">
                <a:solidFill>
                  <a:srgbClr val="000000"/>
                </a:solidFill>
              </a:rPr>
              <a:t>Indirect</a:t>
            </a:r>
            <a:r>
              <a:rPr lang="tr-TR" dirty="0">
                <a:solidFill>
                  <a:srgbClr val="000000"/>
                </a:solidFill>
              </a:rPr>
              <a:t> cost = 19 x 120 = 2280 </a:t>
            </a:r>
            <a:r>
              <a:rPr lang="en-GB" dirty="0"/>
              <a:t>₺</a:t>
            </a:r>
            <a:endParaRPr lang="tr-TR" dirty="0">
              <a:solidFill>
                <a:srgbClr val="000000"/>
              </a:solidFill>
            </a:endParaRPr>
          </a:p>
          <a:p>
            <a:r>
              <a:rPr lang="tr-TR" dirty="0">
                <a:solidFill>
                  <a:srgbClr val="000000"/>
                </a:solidFill>
              </a:rPr>
              <a:t>Total cost = 27 580 </a:t>
            </a:r>
            <a:r>
              <a:rPr lang="en-GB" dirty="0"/>
              <a:t>₺</a:t>
            </a:r>
            <a:endParaRPr lang="en-GB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956059" y="-36676"/>
            <a:ext cx="7504373" cy="4809743"/>
            <a:chOff x="956059" y="-36676"/>
            <a:chExt cx="7504373" cy="4809743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14 15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19 19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4</a:t>
              </a:r>
              <a:br>
                <a:rPr lang="tr-TR" sz="1400" dirty="0"/>
              </a:br>
              <a:r>
                <a:rPr lang="tr-TR" sz="1400" dirty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(10,10,30,50)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Metin kutusu 66">
            <a:extLst>
              <a:ext uri="{FF2B5EF4-FFF2-40B4-BE49-F238E27FC236}">
                <a16:creationId xmlns:a16="http://schemas.microsoft.com/office/drawing/2014/main" id="{52267232-1EF8-46DD-9BE5-9B765E9087A7}"/>
              </a:ext>
            </a:extLst>
          </p:cNvPr>
          <p:cNvSpPr txBox="1"/>
          <p:nvPr/>
        </p:nvSpPr>
        <p:spPr>
          <a:xfrm>
            <a:off x="4371002" y="5122808"/>
            <a:ext cx="477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Normal Project </a:t>
            </a:r>
            <a:r>
              <a:rPr lang="tr-TR" dirty="0" err="1"/>
              <a:t>cost</a:t>
            </a:r>
            <a:r>
              <a:rPr lang="tr-TR" dirty="0"/>
              <a:t>=25300+120*19=27580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6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584573" y="5589240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Normal duration = 18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Normal cost = 25300 + 10 = 25310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 err="1">
                <a:solidFill>
                  <a:srgbClr val="000000"/>
                </a:solidFill>
              </a:rPr>
              <a:t>Indirect</a:t>
            </a:r>
            <a:r>
              <a:rPr lang="tr-TR" sz="1600" dirty="0">
                <a:solidFill>
                  <a:srgbClr val="000000"/>
                </a:solidFill>
              </a:rPr>
              <a:t> cost = 18 x 120 = 2160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Total cost = 27 470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819813" y="857986"/>
            <a:ext cx="7504373" cy="4793412"/>
            <a:chOff x="956059" y="-36676"/>
            <a:chExt cx="7504373" cy="479341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6  6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5  6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85870" y="4478795"/>
              <a:ext cx="720080" cy="277941"/>
              <a:chOff x="5339563" y="3113667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39563" y="3113667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4    6 </a:t>
                </a:r>
                <a:r>
                  <a:rPr lang="tr-TR" dirty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699603" y="3113667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0    0 </a:t>
                </a:r>
                <a:r>
                  <a:rPr lang="tr-TR" dirty="0">
                    <a:solidFill>
                      <a:schemeClr val="tx1"/>
                    </a:solidFill>
                  </a:rPr>
                  <a:t>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18 18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4</a:t>
              </a:r>
              <a:br>
                <a:rPr lang="tr-TR" sz="1400" dirty="0"/>
              </a:br>
              <a:r>
                <a:rPr lang="tr-TR" sz="1400" dirty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  <a:r>
                <a:rPr lang="tr-TR" sz="1400" dirty="0"/>
                <a:t>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A</a:t>
            </a:r>
            <a:r>
              <a:rPr lang="tr-TR" baseline="-25000" dirty="0"/>
              <a:t>50</a:t>
            </a:r>
            <a:r>
              <a:rPr lang="tr-TR" dirty="0"/>
              <a:t>-F</a:t>
            </a:r>
            <a:r>
              <a:rPr lang="tr-TR" baseline="-25000" dirty="0"/>
              <a:t>80</a:t>
            </a:r>
            <a:r>
              <a:rPr lang="tr-TR" dirty="0"/>
              <a:t>-H</a:t>
            </a:r>
            <a:r>
              <a:rPr lang="tr-TR" baseline="-25000" dirty="0"/>
              <a:t>10</a:t>
            </a:r>
          </a:p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b="1" dirty="0"/>
              <a:t>H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CF9944D4-91B2-4493-83BA-8D095F8B8DE0}"/>
              </a:ext>
            </a:extLst>
          </p:cNvPr>
          <p:cNvSpPr txBox="1"/>
          <p:nvPr/>
        </p:nvSpPr>
        <p:spPr>
          <a:xfrm>
            <a:off x="5382692" y="5849915"/>
            <a:ext cx="279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1st=A-F-H</a:t>
            </a:r>
          </a:p>
          <a:p>
            <a:r>
              <a:rPr lang="tr-TR" dirty="0"/>
              <a:t>2nd=A-F-3d-I</a:t>
            </a:r>
            <a:endParaRPr lang="en-US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3F5F5A06-E306-48FD-A8BF-42FA6B555124}"/>
              </a:ext>
            </a:extLst>
          </p:cNvPr>
          <p:cNvSpPr txBox="1"/>
          <p:nvPr/>
        </p:nvSpPr>
        <p:spPr>
          <a:xfrm>
            <a:off x="7209229" y="4121594"/>
            <a:ext cx="2043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1Alt=A=50</a:t>
            </a:r>
          </a:p>
          <a:p>
            <a:r>
              <a:rPr lang="tr-TR" dirty="0"/>
              <a:t>2Alt=F=80</a:t>
            </a:r>
          </a:p>
          <a:p>
            <a:r>
              <a:rPr lang="tr-TR" dirty="0"/>
              <a:t>3Alt=H-I=10+30=40</a:t>
            </a:r>
            <a:endParaRPr lang="en-US" dirty="0"/>
          </a:p>
        </p:txBody>
      </p:sp>
      <p:sp>
        <p:nvSpPr>
          <p:cNvPr id="75" name="Metin kutusu 74">
            <a:extLst>
              <a:ext uri="{FF2B5EF4-FFF2-40B4-BE49-F238E27FC236}">
                <a16:creationId xmlns:a16="http://schemas.microsoft.com/office/drawing/2014/main" id="{CF84160F-C2F0-4A13-9882-E0173E95C08E}"/>
              </a:ext>
            </a:extLst>
          </p:cNvPr>
          <p:cNvSpPr txBox="1"/>
          <p:nvPr/>
        </p:nvSpPr>
        <p:spPr>
          <a:xfrm>
            <a:off x="4629340" y="5620495"/>
            <a:ext cx="4772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Normal Project </a:t>
            </a:r>
            <a:r>
              <a:rPr lang="tr-TR" dirty="0" err="1"/>
              <a:t>cost</a:t>
            </a:r>
            <a:r>
              <a:rPr lang="tr-TR" dirty="0"/>
              <a:t>=25300+120*18+10=27470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16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584573" y="5589240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Normal duration = 18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Normal cost = 25300 + 10 = 25310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 err="1">
                <a:solidFill>
                  <a:srgbClr val="000000"/>
                </a:solidFill>
              </a:rPr>
              <a:t>Indirect</a:t>
            </a:r>
            <a:r>
              <a:rPr lang="tr-TR" sz="1600" dirty="0">
                <a:solidFill>
                  <a:srgbClr val="000000"/>
                </a:solidFill>
              </a:rPr>
              <a:t> cost = 18 x 120 = 2160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Total cost = 27 470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2" y="816356"/>
            <a:ext cx="7504373" cy="4809743"/>
            <a:chOff x="956059" y="-36676"/>
            <a:chExt cx="7504373" cy="4809743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6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5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4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6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dirty="0">
                    <a:solidFill>
                      <a:schemeClr val="tx1"/>
                    </a:solidFill>
                  </a:rPr>
                  <a:t>0 </a:t>
                </a: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dirty="0">
                    <a:solidFill>
                      <a:schemeClr val="tx1"/>
                    </a:solidFill>
                  </a:rPr>
                  <a:t> 0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14 14 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18 18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4</a:t>
              </a:r>
              <a:br>
                <a:rPr lang="tr-TR" sz="1400" dirty="0"/>
              </a:br>
              <a:r>
                <a:rPr lang="tr-TR" sz="1400" dirty="0"/>
                <a:t>(30,60,80)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2" y="423351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1"/>
              <a:ext cx="11841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  <a:r>
                <a:rPr lang="tr-TR" sz="1400" dirty="0"/>
                <a:t>,10,30,50)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Critical </a:t>
            </a:r>
            <a:r>
              <a:rPr lang="tr-TR" dirty="0" err="1"/>
              <a:t>path</a:t>
            </a:r>
            <a:r>
              <a:rPr lang="tr-TR" dirty="0"/>
              <a:t> = A</a:t>
            </a:r>
            <a:r>
              <a:rPr lang="tr-TR" baseline="-25000" dirty="0"/>
              <a:t>50</a:t>
            </a:r>
            <a:r>
              <a:rPr lang="tr-TR" dirty="0"/>
              <a:t>-F</a:t>
            </a:r>
            <a:r>
              <a:rPr lang="tr-TR" baseline="-25000" dirty="0"/>
              <a:t>80</a:t>
            </a:r>
            <a:r>
              <a:rPr lang="tr-TR" dirty="0"/>
              <a:t>-H</a:t>
            </a:r>
            <a:r>
              <a:rPr lang="tr-TR" baseline="-25000" dirty="0"/>
              <a:t>10</a:t>
            </a:r>
          </a:p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b="1" dirty="0"/>
              <a:t>H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1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43836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17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25310 + 40 = 25350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17 x 120 = 2040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27 390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6   6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5    6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4  6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0   0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17 17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10 </a:t>
            </a:r>
            <a:r>
              <a:rPr lang="tr-TR" sz="1600" dirty="0"/>
              <a:t> / A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</a:t>
            </a:r>
            <a:r>
              <a:rPr lang="tr-TR" sz="1600" dirty="0">
                <a:sym typeface="Wingdings" pitchFamily="2" charset="2"/>
              </a:rPr>
              <a:t> 50,</a:t>
            </a:r>
          </a:p>
          <a:p>
            <a:r>
              <a:rPr lang="tr-TR" sz="1600" dirty="0">
                <a:sym typeface="Wingdings" pitchFamily="2" charset="2"/>
              </a:rPr>
              <a:t>2) F  80,</a:t>
            </a:r>
          </a:p>
          <a:p>
            <a:r>
              <a:rPr lang="tr-TR" sz="1600" dirty="0">
                <a:sym typeface="Wingdings" pitchFamily="2" charset="2"/>
              </a:rPr>
              <a:t>3) </a:t>
            </a:r>
            <a:r>
              <a:rPr lang="tr-TR" sz="1600" b="1" dirty="0">
                <a:sym typeface="Wingdings" pitchFamily="2" charset="2"/>
              </a:rPr>
              <a:t>H + I </a:t>
            </a:r>
            <a:r>
              <a:rPr lang="tr-TR" sz="1600" dirty="0">
                <a:sym typeface="Wingdings" pitchFamily="2" charset="2"/>
              </a:rPr>
              <a:t> 30+10=40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H </a:t>
            </a:r>
            <a:r>
              <a:rPr lang="tr-TR" sz="1600" dirty="0" err="1">
                <a:sym typeface="Wingdings" pitchFamily="2" charset="2"/>
              </a:rPr>
              <a:t>and</a:t>
            </a:r>
            <a:r>
              <a:rPr lang="tr-TR" sz="1600" dirty="0">
                <a:sym typeface="Wingdings" pitchFamily="2" charset="2"/>
              </a:rPr>
              <a:t> 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C7383FBE-F534-43B4-8C50-C95FB1A72F7C}"/>
              </a:ext>
            </a:extLst>
          </p:cNvPr>
          <p:cNvSpPr txBox="1"/>
          <p:nvPr/>
        </p:nvSpPr>
        <p:spPr>
          <a:xfrm>
            <a:off x="4965867" y="5526432"/>
            <a:ext cx="28464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1Alt.=A=50</a:t>
            </a:r>
          </a:p>
          <a:p>
            <a:r>
              <a:rPr lang="tr-TR" dirty="0"/>
              <a:t>2Alt.=F=80</a:t>
            </a:r>
          </a:p>
          <a:p>
            <a:r>
              <a:rPr lang="tr-TR" dirty="0"/>
              <a:t>3Alt.=H+I=30+60=90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390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17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25310 + 40 = 25350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17 x 120 = 2040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27 390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(50,60,60)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17 17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10 </a:t>
            </a:r>
            <a:r>
              <a:rPr lang="tr-TR" sz="1600" dirty="0"/>
              <a:t> / A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</a:t>
            </a:r>
            <a:r>
              <a:rPr lang="tr-TR" sz="1600" dirty="0">
                <a:sym typeface="Wingdings" pitchFamily="2" charset="2"/>
              </a:rPr>
              <a:t> 50,</a:t>
            </a:r>
          </a:p>
          <a:p>
            <a:r>
              <a:rPr lang="tr-TR" sz="1600" dirty="0">
                <a:sym typeface="Wingdings" pitchFamily="2" charset="2"/>
              </a:rPr>
              <a:t>2) F  80,</a:t>
            </a:r>
          </a:p>
          <a:p>
            <a:r>
              <a:rPr lang="tr-TR" sz="1600" dirty="0">
                <a:sym typeface="Wingdings" pitchFamily="2" charset="2"/>
              </a:rPr>
              <a:t>3) </a:t>
            </a:r>
            <a:r>
              <a:rPr lang="tr-TR" sz="1600" b="1" dirty="0">
                <a:sym typeface="Wingdings" pitchFamily="2" charset="2"/>
              </a:rPr>
              <a:t>H + I </a:t>
            </a:r>
            <a:r>
              <a:rPr lang="tr-TR" sz="1600" dirty="0">
                <a:sym typeface="Wingdings" pitchFamily="2" charset="2"/>
              </a:rPr>
              <a:t> 30+10=40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H </a:t>
            </a:r>
            <a:r>
              <a:rPr lang="tr-TR" sz="1600" dirty="0" err="1">
                <a:sym typeface="Wingdings" pitchFamily="2" charset="2"/>
              </a:rPr>
              <a:t>and</a:t>
            </a:r>
            <a:r>
              <a:rPr lang="tr-TR" sz="1600" dirty="0">
                <a:sym typeface="Wingdings" pitchFamily="2" charset="2"/>
              </a:rPr>
              <a:t> 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75" name="Metin kutusu 74">
            <a:extLst>
              <a:ext uri="{FF2B5EF4-FFF2-40B4-BE49-F238E27FC236}">
                <a16:creationId xmlns:a16="http://schemas.microsoft.com/office/drawing/2014/main" id="{C1595DF4-56E1-4FFC-938B-4CA372BA9F48}"/>
              </a:ext>
            </a:extLst>
          </p:cNvPr>
          <p:cNvSpPr txBox="1"/>
          <p:nvPr/>
        </p:nvSpPr>
        <p:spPr>
          <a:xfrm>
            <a:off x="3907018" y="5582159"/>
            <a:ext cx="5365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2nd </a:t>
            </a:r>
            <a:r>
              <a:rPr lang="tr-TR" dirty="0" err="1"/>
              <a:t>crashing</a:t>
            </a:r>
            <a:r>
              <a:rPr lang="tr-TR" dirty="0"/>
              <a:t> </a:t>
            </a:r>
            <a:r>
              <a:rPr lang="tr-TR" dirty="0" err="1"/>
              <a:t>cost</a:t>
            </a:r>
            <a:r>
              <a:rPr lang="tr-TR" dirty="0"/>
              <a:t>=25300+120*17+10+10+30=27470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986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16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25350 + 50 = 25400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16 x 120 = 1920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27 320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5    5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5   5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4   5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0  0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1313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16 16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</a:t>
              </a:r>
              <a:r>
                <a:rPr lang="tr-TR" sz="1400" b="1" dirty="0"/>
                <a:t> 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Critical path = A</a:t>
            </a:r>
            <a:r>
              <a:rPr lang="en-GB" sz="1600" baseline="-25000" dirty="0"/>
              <a:t>50</a:t>
            </a:r>
            <a:r>
              <a:rPr lang="en-GB" sz="1600" dirty="0"/>
              <a:t>-F</a:t>
            </a:r>
            <a:r>
              <a:rPr lang="en-GB" sz="1600" baseline="-25000" dirty="0"/>
              <a:t>80</a:t>
            </a:r>
            <a:r>
              <a:rPr lang="en-GB" sz="1600" dirty="0"/>
              <a:t>-H</a:t>
            </a:r>
            <a:r>
              <a:rPr lang="en-GB" sz="1600" baseline="-25000" dirty="0"/>
              <a:t>30 </a:t>
            </a:r>
            <a:r>
              <a:rPr lang="en-GB" sz="1600" dirty="0"/>
              <a:t> / A</a:t>
            </a:r>
            <a:r>
              <a:rPr lang="en-GB" sz="1600" baseline="-25000" dirty="0"/>
              <a:t>50</a:t>
            </a:r>
            <a:r>
              <a:rPr lang="en-GB" sz="1600" dirty="0"/>
              <a:t>-F</a:t>
            </a:r>
            <a:r>
              <a:rPr lang="en-GB" sz="1600" baseline="-25000" dirty="0"/>
              <a:t>80</a:t>
            </a:r>
            <a:r>
              <a:rPr lang="en-GB" sz="1600" dirty="0"/>
              <a:t>-I</a:t>
            </a:r>
            <a:r>
              <a:rPr lang="en-GB" sz="1600" baseline="-25000" dirty="0"/>
              <a:t>60</a:t>
            </a:r>
            <a:r>
              <a:rPr lang="en-GB" sz="1600" dirty="0"/>
              <a:t> </a:t>
            </a:r>
            <a:endParaRPr lang="en-GB" sz="1600" baseline="-25000" dirty="0"/>
          </a:p>
          <a:p>
            <a:r>
              <a:rPr lang="en-GB" sz="1600" dirty="0"/>
              <a:t>1) </a:t>
            </a:r>
            <a:r>
              <a:rPr lang="en-GB" sz="1600" b="1" dirty="0"/>
              <a:t>A</a:t>
            </a:r>
            <a:r>
              <a:rPr lang="en-GB" sz="1600" dirty="0"/>
              <a:t> </a:t>
            </a:r>
            <a:r>
              <a:rPr lang="en-GB" sz="1600" dirty="0">
                <a:sym typeface="Wingdings" pitchFamily="2" charset="2"/>
              </a:rPr>
              <a:t> 50,</a:t>
            </a:r>
          </a:p>
          <a:p>
            <a:r>
              <a:rPr lang="en-GB" sz="1600" dirty="0">
                <a:sym typeface="Wingdings" pitchFamily="2" charset="2"/>
              </a:rPr>
              <a:t>2) F  80,</a:t>
            </a:r>
          </a:p>
          <a:p>
            <a:r>
              <a:rPr lang="en-GB" sz="1600" dirty="0">
                <a:sym typeface="Wingdings" pitchFamily="2" charset="2"/>
              </a:rPr>
              <a:t>3) H + I  30+60=90</a:t>
            </a:r>
          </a:p>
          <a:p>
            <a:r>
              <a:rPr lang="en-GB" sz="1600" dirty="0">
                <a:sym typeface="Wingdings" pitchFamily="2" charset="2"/>
              </a:rPr>
              <a:t>Decision A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94719F93-16A5-440F-A476-AAAC657F91F0}"/>
              </a:ext>
            </a:extLst>
          </p:cNvPr>
          <p:cNvSpPr txBox="1"/>
          <p:nvPr/>
        </p:nvSpPr>
        <p:spPr>
          <a:xfrm>
            <a:off x="1990080" y="3215213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0/0</a:t>
            </a:r>
            <a:endParaRPr lang="en-US" dirty="0"/>
          </a:p>
        </p:txBody>
      </p:sp>
      <p:sp>
        <p:nvSpPr>
          <p:cNvPr id="75" name="Metin kutusu 74">
            <a:extLst>
              <a:ext uri="{FF2B5EF4-FFF2-40B4-BE49-F238E27FC236}">
                <a16:creationId xmlns:a16="http://schemas.microsoft.com/office/drawing/2014/main" id="{B65CDECD-B7D1-4DCF-B959-0F8BE94786A6}"/>
              </a:ext>
            </a:extLst>
          </p:cNvPr>
          <p:cNvSpPr txBox="1"/>
          <p:nvPr/>
        </p:nvSpPr>
        <p:spPr>
          <a:xfrm>
            <a:off x="1705811" y="1894062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0/0</a:t>
            </a:r>
            <a:endParaRPr lang="en-US" dirty="0"/>
          </a:p>
        </p:txBody>
      </p:sp>
      <p:sp>
        <p:nvSpPr>
          <p:cNvPr id="76" name="Metin kutusu 75">
            <a:extLst>
              <a:ext uri="{FF2B5EF4-FFF2-40B4-BE49-F238E27FC236}">
                <a16:creationId xmlns:a16="http://schemas.microsoft.com/office/drawing/2014/main" id="{FA46A9CA-FCBC-4837-98F9-5AC4E6A4BBF3}"/>
              </a:ext>
            </a:extLst>
          </p:cNvPr>
          <p:cNvSpPr txBox="1"/>
          <p:nvPr/>
        </p:nvSpPr>
        <p:spPr>
          <a:xfrm>
            <a:off x="3685971" y="2819521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0/0</a:t>
            </a:r>
            <a:endParaRPr lang="en-US" dirty="0"/>
          </a:p>
        </p:txBody>
      </p:sp>
      <p:sp>
        <p:nvSpPr>
          <p:cNvPr id="78" name="Metin kutusu 77">
            <a:extLst>
              <a:ext uri="{FF2B5EF4-FFF2-40B4-BE49-F238E27FC236}">
                <a16:creationId xmlns:a16="http://schemas.microsoft.com/office/drawing/2014/main" id="{5FB0AD2F-52A9-430E-9AEE-D2268DCC7725}"/>
              </a:ext>
            </a:extLst>
          </p:cNvPr>
          <p:cNvSpPr txBox="1"/>
          <p:nvPr/>
        </p:nvSpPr>
        <p:spPr>
          <a:xfrm>
            <a:off x="4122934" y="2003674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0/0</a:t>
            </a:r>
            <a:endParaRPr lang="en-US" dirty="0"/>
          </a:p>
        </p:txBody>
      </p:sp>
      <p:sp>
        <p:nvSpPr>
          <p:cNvPr id="79" name="Metin kutusu 78">
            <a:extLst>
              <a:ext uri="{FF2B5EF4-FFF2-40B4-BE49-F238E27FC236}">
                <a16:creationId xmlns:a16="http://schemas.microsoft.com/office/drawing/2014/main" id="{6B4B495A-3659-43A2-9A68-2832A31E2C1E}"/>
              </a:ext>
            </a:extLst>
          </p:cNvPr>
          <p:cNvSpPr txBox="1"/>
          <p:nvPr/>
        </p:nvSpPr>
        <p:spPr>
          <a:xfrm>
            <a:off x="4540818" y="3221070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2/2</a:t>
            </a:r>
            <a:endParaRPr lang="en-US" dirty="0"/>
          </a:p>
        </p:txBody>
      </p:sp>
      <p:sp>
        <p:nvSpPr>
          <p:cNvPr id="80" name="Metin kutusu 79">
            <a:extLst>
              <a:ext uri="{FF2B5EF4-FFF2-40B4-BE49-F238E27FC236}">
                <a16:creationId xmlns:a16="http://schemas.microsoft.com/office/drawing/2014/main" id="{37F92747-B592-4D84-8A8C-59DCA2030A2E}"/>
              </a:ext>
            </a:extLst>
          </p:cNvPr>
          <p:cNvSpPr txBox="1"/>
          <p:nvPr/>
        </p:nvSpPr>
        <p:spPr>
          <a:xfrm>
            <a:off x="5373997" y="2803749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0/0</a:t>
            </a:r>
            <a:endParaRPr lang="en-US" dirty="0"/>
          </a:p>
        </p:txBody>
      </p:sp>
      <p:sp>
        <p:nvSpPr>
          <p:cNvPr id="81" name="Metin kutusu 80">
            <a:extLst>
              <a:ext uri="{FF2B5EF4-FFF2-40B4-BE49-F238E27FC236}">
                <a16:creationId xmlns:a16="http://schemas.microsoft.com/office/drawing/2014/main" id="{DF0303C3-6901-4005-ABDE-32E1786A5EA2}"/>
              </a:ext>
            </a:extLst>
          </p:cNvPr>
          <p:cNvSpPr txBox="1"/>
          <p:nvPr/>
        </p:nvSpPr>
        <p:spPr>
          <a:xfrm>
            <a:off x="5884149" y="1937084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0/0</a:t>
            </a:r>
            <a:endParaRPr lang="en-US" dirty="0"/>
          </a:p>
        </p:txBody>
      </p:sp>
      <p:sp>
        <p:nvSpPr>
          <p:cNvPr id="82" name="Metin kutusu 81">
            <a:extLst>
              <a:ext uri="{FF2B5EF4-FFF2-40B4-BE49-F238E27FC236}">
                <a16:creationId xmlns:a16="http://schemas.microsoft.com/office/drawing/2014/main" id="{71E8B4B7-B1FB-413C-A483-7F74A0FE5561}"/>
              </a:ext>
            </a:extLst>
          </p:cNvPr>
          <p:cNvSpPr txBox="1"/>
          <p:nvPr/>
        </p:nvSpPr>
        <p:spPr>
          <a:xfrm>
            <a:off x="6219702" y="2903808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0/0</a:t>
            </a:r>
            <a:endParaRPr lang="en-US" dirty="0"/>
          </a:p>
        </p:txBody>
      </p:sp>
      <p:sp>
        <p:nvSpPr>
          <p:cNvPr id="84" name="Metin kutusu 83">
            <a:extLst>
              <a:ext uri="{FF2B5EF4-FFF2-40B4-BE49-F238E27FC236}">
                <a16:creationId xmlns:a16="http://schemas.microsoft.com/office/drawing/2014/main" id="{0A9007C4-9F20-45FA-8E38-0E260ED870E8}"/>
              </a:ext>
            </a:extLst>
          </p:cNvPr>
          <p:cNvSpPr txBox="1"/>
          <p:nvPr/>
        </p:nvSpPr>
        <p:spPr>
          <a:xfrm>
            <a:off x="4743039" y="4548125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2/2</a:t>
            </a:r>
            <a:endParaRPr lang="en-US" dirty="0"/>
          </a:p>
        </p:txBody>
      </p:sp>
      <p:sp>
        <p:nvSpPr>
          <p:cNvPr id="85" name="Metin kutusu 84">
            <a:extLst>
              <a:ext uri="{FF2B5EF4-FFF2-40B4-BE49-F238E27FC236}">
                <a16:creationId xmlns:a16="http://schemas.microsoft.com/office/drawing/2014/main" id="{717C8787-45E4-452F-BE3D-51CC02EACE46}"/>
              </a:ext>
            </a:extLst>
          </p:cNvPr>
          <p:cNvSpPr txBox="1"/>
          <p:nvPr/>
        </p:nvSpPr>
        <p:spPr>
          <a:xfrm>
            <a:off x="3575219" y="4194195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1/1</a:t>
            </a:r>
            <a:endParaRPr lang="en-US" dirty="0"/>
          </a:p>
        </p:txBody>
      </p:sp>
      <p:sp>
        <p:nvSpPr>
          <p:cNvPr id="86" name="Metin kutusu 85">
            <a:extLst>
              <a:ext uri="{FF2B5EF4-FFF2-40B4-BE49-F238E27FC236}">
                <a16:creationId xmlns:a16="http://schemas.microsoft.com/office/drawing/2014/main" id="{6AA14B97-0810-46FF-8951-701690B99989}"/>
              </a:ext>
            </a:extLst>
          </p:cNvPr>
          <p:cNvSpPr txBox="1"/>
          <p:nvPr/>
        </p:nvSpPr>
        <p:spPr>
          <a:xfrm>
            <a:off x="2059044" y="4444200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1/0</a:t>
            </a:r>
            <a:endParaRPr lang="en-US" dirty="0"/>
          </a:p>
        </p:txBody>
      </p:sp>
      <p:sp>
        <p:nvSpPr>
          <p:cNvPr id="87" name="Metin kutusu 86">
            <a:extLst>
              <a:ext uri="{FF2B5EF4-FFF2-40B4-BE49-F238E27FC236}">
                <a16:creationId xmlns:a16="http://schemas.microsoft.com/office/drawing/2014/main" id="{0FF50992-2C6D-4559-9C69-E4886445F92B}"/>
              </a:ext>
            </a:extLst>
          </p:cNvPr>
          <p:cNvSpPr txBox="1"/>
          <p:nvPr/>
        </p:nvSpPr>
        <p:spPr>
          <a:xfrm>
            <a:off x="5540621" y="974783"/>
            <a:ext cx="133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2/2</a:t>
            </a:r>
            <a:endParaRPr lang="en-US" dirty="0"/>
          </a:p>
        </p:txBody>
      </p:sp>
      <p:cxnSp>
        <p:nvCxnSpPr>
          <p:cNvPr id="5" name="Düz Bağlayıcı 4">
            <a:extLst>
              <a:ext uri="{FF2B5EF4-FFF2-40B4-BE49-F238E27FC236}">
                <a16:creationId xmlns:a16="http://schemas.microsoft.com/office/drawing/2014/main" id="{9D98C4D3-754B-4354-BC4B-59BC3A2E55D4}"/>
              </a:ext>
            </a:extLst>
          </p:cNvPr>
          <p:cNvCxnSpPr/>
          <p:nvPr/>
        </p:nvCxnSpPr>
        <p:spPr>
          <a:xfrm flipV="1">
            <a:off x="1614344" y="2324563"/>
            <a:ext cx="0" cy="1125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2B73A4B8-32BE-485B-9E01-F761DDF3BC3C}"/>
              </a:ext>
            </a:extLst>
          </p:cNvPr>
          <p:cNvCxnSpPr>
            <a:endCxn id="81" idx="2"/>
          </p:cNvCxnSpPr>
          <p:nvPr/>
        </p:nvCxnSpPr>
        <p:spPr>
          <a:xfrm flipV="1">
            <a:off x="1614344" y="2306416"/>
            <a:ext cx="4937358" cy="2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D8E9746F-3003-4B6A-B178-5674AE1E43E0}"/>
              </a:ext>
            </a:extLst>
          </p:cNvPr>
          <p:cNvCxnSpPr>
            <a:stCxn id="78" idx="2"/>
          </p:cNvCxnSpPr>
          <p:nvPr/>
        </p:nvCxnSpPr>
        <p:spPr>
          <a:xfrm>
            <a:off x="4790487" y="2373006"/>
            <a:ext cx="417883" cy="1090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>
            <a:extLst>
              <a:ext uri="{FF2B5EF4-FFF2-40B4-BE49-F238E27FC236}">
                <a16:creationId xmlns:a16="http://schemas.microsoft.com/office/drawing/2014/main" id="{77EA4A66-E68C-4983-A5C3-F054AAB4314B}"/>
              </a:ext>
            </a:extLst>
          </p:cNvPr>
          <p:cNvCxnSpPr>
            <a:stCxn id="79" idx="3"/>
          </p:cNvCxnSpPr>
          <p:nvPr/>
        </p:nvCxnSpPr>
        <p:spPr>
          <a:xfrm flipV="1">
            <a:off x="5875923" y="2562446"/>
            <a:ext cx="622642" cy="843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95AFD61E-65B5-4E6F-8D25-45F210A8DCE1}"/>
              </a:ext>
            </a:extLst>
          </p:cNvPr>
          <p:cNvCxnSpPr/>
          <p:nvPr/>
        </p:nvCxnSpPr>
        <p:spPr>
          <a:xfrm>
            <a:off x="1856839" y="3575419"/>
            <a:ext cx="1535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>
            <a:extLst>
              <a:ext uri="{FF2B5EF4-FFF2-40B4-BE49-F238E27FC236}">
                <a16:creationId xmlns:a16="http://schemas.microsoft.com/office/drawing/2014/main" id="{38811A58-7386-4980-9CD7-8903D4CE0D77}"/>
              </a:ext>
            </a:extLst>
          </p:cNvPr>
          <p:cNvCxnSpPr/>
          <p:nvPr/>
        </p:nvCxnSpPr>
        <p:spPr>
          <a:xfrm flipV="1">
            <a:off x="3731957" y="2003674"/>
            <a:ext cx="0" cy="1471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Bağlayıcı 16">
            <a:extLst>
              <a:ext uri="{FF2B5EF4-FFF2-40B4-BE49-F238E27FC236}">
                <a16:creationId xmlns:a16="http://schemas.microsoft.com/office/drawing/2014/main" id="{44457851-69DE-4341-B7A4-B705ACDB5D89}"/>
              </a:ext>
            </a:extLst>
          </p:cNvPr>
          <p:cNvCxnSpPr/>
          <p:nvPr/>
        </p:nvCxnSpPr>
        <p:spPr>
          <a:xfrm>
            <a:off x="3841550" y="2003674"/>
            <a:ext cx="28083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Bağlayıcı 18">
            <a:extLst>
              <a:ext uri="{FF2B5EF4-FFF2-40B4-BE49-F238E27FC236}">
                <a16:creationId xmlns:a16="http://schemas.microsoft.com/office/drawing/2014/main" id="{66065DF7-75B4-48C0-A1ED-C1A4A7993526}"/>
              </a:ext>
            </a:extLst>
          </p:cNvPr>
          <p:cNvCxnSpPr/>
          <p:nvPr/>
        </p:nvCxnSpPr>
        <p:spPr>
          <a:xfrm>
            <a:off x="5329824" y="2003674"/>
            <a:ext cx="420754" cy="1185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E58F10FB-3DE6-49C1-8B16-701754E98F7B}"/>
              </a:ext>
            </a:extLst>
          </p:cNvPr>
          <p:cNvCxnSpPr/>
          <p:nvPr/>
        </p:nvCxnSpPr>
        <p:spPr>
          <a:xfrm flipV="1">
            <a:off x="5750578" y="2159592"/>
            <a:ext cx="710602" cy="1017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Metin kutusu 21">
            <a:extLst>
              <a:ext uri="{FF2B5EF4-FFF2-40B4-BE49-F238E27FC236}">
                <a16:creationId xmlns:a16="http://schemas.microsoft.com/office/drawing/2014/main" id="{BE3A187D-1B98-4FFF-B9EC-E461E6EB5B88}"/>
              </a:ext>
            </a:extLst>
          </p:cNvPr>
          <p:cNvSpPr txBox="1"/>
          <p:nvPr/>
        </p:nvSpPr>
        <p:spPr>
          <a:xfrm>
            <a:off x="6721125" y="4891490"/>
            <a:ext cx="2171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1ALT=F=80</a:t>
            </a:r>
          </a:p>
          <a:p>
            <a:r>
              <a:rPr lang="tr-TR" dirty="0"/>
              <a:t>2Alt=B+A=100</a:t>
            </a:r>
          </a:p>
          <a:p>
            <a:r>
              <a:rPr lang="tr-TR" dirty="0"/>
              <a:t>3Alt=H+I=30+60=90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335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4" y="5526432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16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25350 + 50 = 25400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16 x 120 = 1920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27 320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84483" y="1100323"/>
            <a:ext cx="6955870" cy="4314387"/>
            <a:chOff x="956059" y="-36676"/>
            <a:chExt cx="7504373" cy="4859522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3667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8048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16 16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8</a:t>
              </a:r>
              <a:br>
                <a:rPr lang="tr-TR" sz="1400" dirty="0"/>
              </a:br>
              <a:r>
                <a:rPr lang="tr-TR" sz="1400" dirty="0"/>
                <a:t>(80,110)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</a:t>
              </a:r>
              <a:r>
                <a:rPr lang="tr-TR" sz="1400" b="1" dirty="0"/>
                <a:t> 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92003" y="430326"/>
            <a:ext cx="58463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Critical path = A</a:t>
            </a:r>
            <a:r>
              <a:rPr lang="en-GB" sz="1600" baseline="-25000" dirty="0"/>
              <a:t>50</a:t>
            </a:r>
            <a:r>
              <a:rPr lang="en-GB" sz="1600" dirty="0"/>
              <a:t>-F</a:t>
            </a:r>
            <a:r>
              <a:rPr lang="en-GB" sz="1600" baseline="-25000" dirty="0"/>
              <a:t>80</a:t>
            </a:r>
            <a:r>
              <a:rPr lang="en-GB" sz="1600" dirty="0"/>
              <a:t>-H</a:t>
            </a:r>
            <a:r>
              <a:rPr lang="en-GB" sz="1600" baseline="-25000" dirty="0"/>
              <a:t>30 </a:t>
            </a:r>
            <a:r>
              <a:rPr lang="en-GB" sz="1600" dirty="0"/>
              <a:t> / A</a:t>
            </a:r>
            <a:r>
              <a:rPr lang="en-GB" sz="1600" baseline="-25000" dirty="0"/>
              <a:t>50</a:t>
            </a:r>
            <a:r>
              <a:rPr lang="en-GB" sz="1600" dirty="0"/>
              <a:t>-F</a:t>
            </a:r>
            <a:r>
              <a:rPr lang="en-GB" sz="1600" baseline="-25000" dirty="0"/>
              <a:t>80</a:t>
            </a:r>
            <a:r>
              <a:rPr lang="en-GB" sz="1600" dirty="0"/>
              <a:t>-I</a:t>
            </a:r>
            <a:r>
              <a:rPr lang="en-GB" sz="1600" baseline="-25000" dirty="0"/>
              <a:t>60</a:t>
            </a:r>
            <a:r>
              <a:rPr lang="en-GB" sz="1600" dirty="0"/>
              <a:t> </a:t>
            </a:r>
            <a:endParaRPr lang="en-GB" sz="1600" baseline="-25000" dirty="0"/>
          </a:p>
          <a:p>
            <a:r>
              <a:rPr lang="en-GB" sz="1600" dirty="0"/>
              <a:t>1) </a:t>
            </a:r>
            <a:r>
              <a:rPr lang="en-GB" sz="1600" b="1" dirty="0"/>
              <a:t>A</a:t>
            </a:r>
            <a:r>
              <a:rPr lang="en-GB" sz="1600" dirty="0"/>
              <a:t> </a:t>
            </a:r>
            <a:r>
              <a:rPr lang="en-GB" sz="1600" dirty="0">
                <a:sym typeface="Wingdings" pitchFamily="2" charset="2"/>
              </a:rPr>
              <a:t> 50,</a:t>
            </a:r>
          </a:p>
          <a:p>
            <a:r>
              <a:rPr lang="en-GB" sz="1600" dirty="0">
                <a:sym typeface="Wingdings" pitchFamily="2" charset="2"/>
              </a:rPr>
              <a:t>2) F  80,</a:t>
            </a:r>
          </a:p>
          <a:p>
            <a:r>
              <a:rPr lang="en-GB" sz="1600" dirty="0">
                <a:sym typeface="Wingdings" pitchFamily="2" charset="2"/>
              </a:rPr>
              <a:t>3) H + I  30+60=90</a:t>
            </a:r>
          </a:p>
          <a:p>
            <a:r>
              <a:rPr lang="en-GB" sz="1600" dirty="0">
                <a:sym typeface="Wingdings" pitchFamily="2" charset="2"/>
              </a:rPr>
              <a:t>Decision A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12981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043267-8F04-49FC-ACFE-5F7C11EAD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Forward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5" name="Group 86">
            <a:extLst>
              <a:ext uri="{FF2B5EF4-FFF2-40B4-BE49-F238E27FC236}">
                <a16:creationId xmlns:a16="http://schemas.microsoft.com/office/drawing/2014/main" id="{D4A38765-B4A7-4FB7-A8BE-631B0EE78B6B}"/>
              </a:ext>
            </a:extLst>
          </p:cNvPr>
          <p:cNvGrpSpPr/>
          <p:nvPr/>
        </p:nvGrpSpPr>
        <p:grpSpPr>
          <a:xfrm>
            <a:off x="779133" y="2002579"/>
            <a:ext cx="7585733" cy="2852841"/>
            <a:chOff x="323528" y="2241054"/>
            <a:chExt cx="7585733" cy="285284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58FD5D1-0627-4DF3-A5D9-CE93D043AB50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2FBC0E3-52B1-4166-9DB3-C2FFD58A077D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8" name="Straight Arrow Connector 6">
              <a:extLst>
                <a:ext uri="{FF2B5EF4-FFF2-40B4-BE49-F238E27FC236}">
                  <a16:creationId xmlns:a16="http://schemas.microsoft.com/office/drawing/2014/main" id="{3FD676E6-26B9-430B-AF74-70EAC5A77516}"/>
                </a:ext>
              </a:extLst>
            </p:cNvPr>
            <p:cNvCxnSpPr>
              <a:stCxn id="7" idx="6"/>
              <a:endCxn id="9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3A5CE78-E31C-4C62-9668-E401FA8B1916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10" name="Elbow Connector 22">
              <a:extLst>
                <a:ext uri="{FF2B5EF4-FFF2-40B4-BE49-F238E27FC236}">
                  <a16:creationId xmlns:a16="http://schemas.microsoft.com/office/drawing/2014/main" id="{C323B8E7-825E-40CC-996A-A90752946E17}"/>
                </a:ext>
              </a:extLst>
            </p:cNvPr>
            <p:cNvCxnSpPr>
              <a:stCxn id="6" idx="4"/>
              <a:endCxn id="11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E8F2D86-BA8B-4C81-8C58-57E0532001B1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2" name="Elbow Connector 26">
              <a:extLst>
                <a:ext uri="{FF2B5EF4-FFF2-40B4-BE49-F238E27FC236}">
                  <a16:creationId xmlns:a16="http://schemas.microsoft.com/office/drawing/2014/main" id="{5A9B1577-84CD-4FA6-9462-61C679507D28}"/>
                </a:ext>
              </a:extLst>
            </p:cNvPr>
            <p:cNvCxnSpPr>
              <a:stCxn id="6" idx="0"/>
              <a:endCxn id="7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E5F4378-1841-4ABB-B7E7-345F1A0408E1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4" name="Elbow Connector 45">
              <a:extLst>
                <a:ext uri="{FF2B5EF4-FFF2-40B4-BE49-F238E27FC236}">
                  <a16:creationId xmlns:a16="http://schemas.microsoft.com/office/drawing/2014/main" id="{B5AAB707-9128-4CA1-89DB-42E3D7604719}"/>
                </a:ext>
              </a:extLst>
            </p:cNvPr>
            <p:cNvCxnSpPr>
              <a:stCxn id="11" idx="6"/>
              <a:endCxn id="13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47">
              <a:extLst>
                <a:ext uri="{FF2B5EF4-FFF2-40B4-BE49-F238E27FC236}">
                  <a16:creationId xmlns:a16="http://schemas.microsoft.com/office/drawing/2014/main" id="{AAC3501A-64B3-4F78-BD0A-D0E9A0CB3434}"/>
                </a:ext>
              </a:extLst>
            </p:cNvPr>
            <p:cNvCxnSpPr>
              <a:stCxn id="9" idx="6"/>
              <a:endCxn id="13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" name="Rectangle 68">
              <a:extLst>
                <a:ext uri="{FF2B5EF4-FFF2-40B4-BE49-F238E27FC236}">
                  <a16:creationId xmlns:a16="http://schemas.microsoft.com/office/drawing/2014/main" id="{F925A28D-7464-48F8-9D1F-275120831957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7" name="Straight Connector 69">
              <a:extLst>
                <a:ext uri="{FF2B5EF4-FFF2-40B4-BE49-F238E27FC236}">
                  <a16:creationId xmlns:a16="http://schemas.microsoft.com/office/drawing/2014/main" id="{1F91E7EC-49B3-45D7-B643-658FEA6B6D7E}"/>
                </a:ext>
              </a:extLst>
            </p:cNvPr>
            <p:cNvCxnSpPr>
              <a:endCxn id="16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73">
              <a:extLst>
                <a:ext uri="{FF2B5EF4-FFF2-40B4-BE49-F238E27FC236}">
                  <a16:creationId xmlns:a16="http://schemas.microsoft.com/office/drawing/2014/main" id="{DB49A6BB-DC9B-42EE-A8C7-6C3CCF5F1D4E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9" name="TextBox 74">
              <a:extLst>
                <a:ext uri="{FF2B5EF4-FFF2-40B4-BE49-F238E27FC236}">
                  <a16:creationId xmlns:a16="http://schemas.microsoft.com/office/drawing/2014/main" id="{673A344C-C693-46F1-8308-2C9521D4C670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0" name="TextBox 75">
              <a:extLst>
                <a:ext uri="{FF2B5EF4-FFF2-40B4-BE49-F238E27FC236}">
                  <a16:creationId xmlns:a16="http://schemas.microsoft.com/office/drawing/2014/main" id="{7AD9E2B3-542C-4269-B46C-B3FFEA4261FA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1" name="TextBox 76">
              <a:extLst>
                <a:ext uri="{FF2B5EF4-FFF2-40B4-BE49-F238E27FC236}">
                  <a16:creationId xmlns:a16="http://schemas.microsoft.com/office/drawing/2014/main" id="{D93E75C3-0255-4FE6-B48F-F1C9E0D45ACD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2" name="TextBox 77">
              <a:extLst>
                <a:ext uri="{FF2B5EF4-FFF2-40B4-BE49-F238E27FC236}">
                  <a16:creationId xmlns:a16="http://schemas.microsoft.com/office/drawing/2014/main" id="{AC9A0A24-FAE5-4114-81CF-1A3009601026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3" name="TextBox 78">
              <a:extLst>
                <a:ext uri="{FF2B5EF4-FFF2-40B4-BE49-F238E27FC236}">
                  <a16:creationId xmlns:a16="http://schemas.microsoft.com/office/drawing/2014/main" id="{58F12CA7-CFE9-4AC0-9944-04701682EFBA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4" name="TextBox 82">
              <a:extLst>
                <a:ext uri="{FF2B5EF4-FFF2-40B4-BE49-F238E27FC236}">
                  <a16:creationId xmlns:a16="http://schemas.microsoft.com/office/drawing/2014/main" id="{6520C913-1593-4C10-B162-9F688186C482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5" name="TextBox 83">
              <a:extLst>
                <a:ext uri="{FF2B5EF4-FFF2-40B4-BE49-F238E27FC236}">
                  <a16:creationId xmlns:a16="http://schemas.microsoft.com/office/drawing/2014/main" id="{B6AE2670-C518-41D8-9FDB-FD217539F054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6" name="TextBox 84">
              <a:extLst>
                <a:ext uri="{FF2B5EF4-FFF2-40B4-BE49-F238E27FC236}">
                  <a16:creationId xmlns:a16="http://schemas.microsoft.com/office/drawing/2014/main" id="{E6B81491-E75F-49F6-BB4B-E98BC3CB417D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7" name="TextBox 85">
              <a:extLst>
                <a:ext uri="{FF2B5EF4-FFF2-40B4-BE49-F238E27FC236}">
                  <a16:creationId xmlns:a16="http://schemas.microsoft.com/office/drawing/2014/main" id="{E5E9B5CC-C5FB-4540-81E5-0DB519035C73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8" name="Rectangle 68">
            <a:extLst>
              <a:ext uri="{FF2B5EF4-FFF2-40B4-BE49-F238E27FC236}">
                <a16:creationId xmlns:a16="http://schemas.microsoft.com/office/drawing/2014/main" id="{71C58B10-4340-4BA9-994E-98DE7BCE0DCD}"/>
              </a:ext>
            </a:extLst>
          </p:cNvPr>
          <p:cNvSpPr/>
          <p:nvPr/>
        </p:nvSpPr>
        <p:spPr bwMode="auto">
          <a:xfrm>
            <a:off x="2886340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56DE6EF7-2E4E-4687-A34B-07146CFCE72B}"/>
              </a:ext>
            </a:extLst>
          </p:cNvPr>
          <p:cNvSpPr/>
          <p:nvPr/>
        </p:nvSpPr>
        <p:spPr bwMode="auto">
          <a:xfrm>
            <a:off x="5751777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344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25400 + 80 = 25480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15 x 120 = 1800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459560" y="937778"/>
              <a:ext cx="720080" cy="277941"/>
              <a:chOff x="4179264" y="2865870"/>
              <a:chExt cx="720080" cy="277941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179264" y="2865870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539305" y="286587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60 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60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</a:t>
            </a:r>
            <a:r>
              <a:rPr lang="tr-TR" sz="1600" b="1" dirty="0">
                <a:sym typeface="Wingdings" pitchFamily="2" charset="2"/>
              </a:rPr>
              <a:t>F</a:t>
            </a:r>
            <a:r>
              <a:rPr lang="tr-TR" sz="1600" dirty="0">
                <a:sym typeface="Wingdings" pitchFamily="2" charset="2"/>
              </a:rPr>
              <a:t>  80,</a:t>
            </a:r>
          </a:p>
          <a:p>
            <a:r>
              <a:rPr lang="tr-TR" sz="1600" dirty="0">
                <a:sym typeface="Wingdings" pitchFamily="2" charset="2"/>
              </a:rPr>
              <a:t>3) H + I  30+60=90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F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260582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25400 + 80 = 25480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15 x 120 = 1800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,60,80)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,30,50)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60 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80</a:t>
            </a:r>
            <a:r>
              <a:rPr lang="tr-TR" sz="1600" dirty="0"/>
              <a:t>-I</a:t>
            </a:r>
            <a:r>
              <a:rPr lang="tr-TR" sz="1600" baseline="-25000" dirty="0"/>
              <a:t>60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</a:t>
            </a:r>
            <a:r>
              <a:rPr lang="tr-TR" sz="1600" b="1" dirty="0">
                <a:sym typeface="Wingdings" pitchFamily="2" charset="2"/>
              </a:rPr>
              <a:t>F</a:t>
            </a:r>
            <a:r>
              <a:rPr lang="tr-TR" sz="1600" dirty="0">
                <a:sym typeface="Wingdings" pitchFamily="2" charset="2"/>
              </a:rPr>
              <a:t>  80,</a:t>
            </a:r>
          </a:p>
          <a:p>
            <a:r>
              <a:rPr lang="tr-TR" sz="1600" dirty="0">
                <a:sym typeface="Wingdings" pitchFamily="2" charset="2"/>
              </a:rPr>
              <a:t>3) H + I  30+60=90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F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687464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25480 + 90 = 25570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14 x 120 = 1680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60 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60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F  110,</a:t>
            </a:r>
          </a:p>
          <a:p>
            <a:r>
              <a:rPr lang="tr-TR" sz="1600" dirty="0">
                <a:sym typeface="Wingdings" pitchFamily="2" charset="2"/>
              </a:rPr>
              <a:t>3) </a:t>
            </a:r>
            <a:r>
              <a:rPr lang="tr-TR" sz="1600" b="1" dirty="0">
                <a:sym typeface="Wingdings" pitchFamily="2" charset="2"/>
              </a:rPr>
              <a:t>H + I </a:t>
            </a:r>
            <a:r>
              <a:rPr lang="tr-TR" sz="1600" dirty="0">
                <a:sym typeface="Wingdings" pitchFamily="2" charset="2"/>
              </a:rPr>
              <a:t> 30+60=90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H+I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32656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25480 + 90 = 25570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14 x 120 = 1680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5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,60,60)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4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  <a:br>
                <a:rPr lang="tr-TR" sz="1400" dirty="0"/>
              </a:br>
              <a:r>
                <a:rPr lang="tr-TR" sz="1400" dirty="0"/>
                <a:t>(20,20,20)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7" y="430326"/>
            <a:ext cx="554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Critical </a:t>
            </a:r>
            <a:r>
              <a:rPr lang="tr-TR" sz="1600" dirty="0" err="1"/>
              <a:t>path</a:t>
            </a:r>
            <a:r>
              <a:rPr lang="tr-TR" sz="1600" dirty="0"/>
              <a:t>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60 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30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60</a:t>
            </a:r>
            <a:r>
              <a:rPr lang="tr-TR" sz="1600" dirty="0"/>
              <a:t> </a:t>
            </a:r>
            <a:endParaRPr lang="tr-TR" sz="1600" baseline="-25000" dirty="0"/>
          </a:p>
          <a:p>
            <a:r>
              <a:rPr lang="tr-TR" sz="1600" dirty="0"/>
              <a:t>1) 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F  110,</a:t>
            </a:r>
          </a:p>
          <a:p>
            <a:r>
              <a:rPr lang="tr-TR" sz="1600" dirty="0">
                <a:sym typeface="Wingdings" pitchFamily="2" charset="2"/>
              </a:rPr>
              <a:t>3) </a:t>
            </a:r>
            <a:r>
              <a:rPr lang="tr-TR" sz="1600" b="1" dirty="0">
                <a:sym typeface="Wingdings" pitchFamily="2" charset="2"/>
              </a:rPr>
              <a:t>H + I </a:t>
            </a:r>
            <a:r>
              <a:rPr lang="tr-TR" sz="1600" dirty="0">
                <a:sym typeface="Wingdings" pitchFamily="2" charset="2"/>
              </a:rPr>
              <a:t> 30+60=90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H+I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6360145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13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25570 + 120 = 25690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13 x 120 = 1560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56440" y="923958"/>
              <a:ext cx="720080" cy="277941"/>
              <a:chOff x="4376144" y="2852050"/>
              <a:chExt cx="720080" cy="277941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376144" y="2852050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36185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20</a:t>
              </a:r>
              <a:r>
                <a:rPr lang="tr-TR" sz="1400" dirty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6" y="430326"/>
            <a:ext cx="7284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C. P.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r>
              <a:rPr lang="tr-TR" sz="1600" dirty="0"/>
              <a:t>/ A</a:t>
            </a:r>
            <a:r>
              <a:rPr lang="tr-TR" sz="1600" baseline="-25000" dirty="0"/>
              <a:t>60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/ </a:t>
            </a:r>
            <a:r>
              <a:rPr lang="tr-TR" sz="1600" b="1" dirty="0"/>
              <a:t>C</a:t>
            </a:r>
            <a:r>
              <a:rPr lang="tr-TR" sz="1600" b="1" baseline="-25000" dirty="0"/>
              <a:t>40</a:t>
            </a:r>
            <a:r>
              <a:rPr lang="tr-TR" sz="1600" b="1" dirty="0"/>
              <a:t>-G</a:t>
            </a:r>
            <a:r>
              <a:rPr lang="tr-TR" sz="1600" b="1" baseline="-25000" dirty="0"/>
              <a:t>20 </a:t>
            </a:r>
          </a:p>
          <a:p>
            <a:r>
              <a:rPr lang="tr-TR" sz="1600" dirty="0"/>
              <a:t>1) </a:t>
            </a:r>
            <a:r>
              <a:rPr lang="tr-TR" sz="1600" b="1" dirty="0"/>
              <a:t>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E + F  30+110=140,</a:t>
            </a:r>
          </a:p>
          <a:p>
            <a:r>
              <a:rPr lang="tr-TR" sz="1600" dirty="0">
                <a:sym typeface="Wingdings" pitchFamily="2" charset="2"/>
              </a:rPr>
              <a:t>3) H + I + E  50+80+30=160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A + B + G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100392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08304" y="98072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Independent</a:t>
            </a:r>
            <a:r>
              <a:rPr lang="tr-TR" sz="1600" dirty="0"/>
              <a:t> </a:t>
            </a:r>
            <a:r>
              <a:rPr lang="tr-TR" sz="1600" dirty="0" err="1"/>
              <a:t>crash</a:t>
            </a:r>
            <a:r>
              <a:rPr lang="tr-TR" sz="1600" dirty="0"/>
              <a:t> </a:t>
            </a:r>
            <a:r>
              <a:rPr lang="tr-TR" sz="1600" b="1" dirty="0"/>
              <a:t>G</a:t>
            </a:r>
            <a:r>
              <a:rPr lang="tr-TR" sz="1600" dirty="0"/>
              <a:t> </a:t>
            </a:r>
            <a:r>
              <a:rPr lang="tr-TR" sz="1600" dirty="0" err="1"/>
              <a:t>by</a:t>
            </a:r>
            <a:r>
              <a:rPr lang="tr-TR" sz="1600" dirty="0"/>
              <a:t> 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446836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873" y="211889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13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25570 + 120 = 25690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13 x 120 = 1560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799895" y="1124744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,60)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11 11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11 11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4</a:t>
              </a:r>
              <a:br>
                <a:rPr lang="tr-TR" sz="1400" dirty="0"/>
              </a:br>
              <a:r>
                <a:rPr lang="tr-TR" sz="1400" dirty="0"/>
                <a:t>(40,50)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20</a:t>
              </a:r>
              <a:r>
                <a:rPr lang="tr-TR" sz="1400" dirty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1464026" y="430326"/>
            <a:ext cx="72844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C. P. =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/ 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r>
              <a:rPr lang="tr-TR" sz="1600" dirty="0"/>
              <a:t>/ A</a:t>
            </a:r>
            <a:r>
              <a:rPr lang="tr-TR" sz="1600" baseline="-25000" dirty="0"/>
              <a:t>60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 </a:t>
            </a:r>
            <a:r>
              <a:rPr lang="tr-TR" sz="1600" dirty="0"/>
              <a:t>/ B</a:t>
            </a:r>
            <a:r>
              <a:rPr lang="tr-TR" sz="1600" baseline="-25000" dirty="0"/>
              <a:t>40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/ </a:t>
            </a:r>
            <a:r>
              <a:rPr lang="tr-TR" sz="1600" b="1" dirty="0"/>
              <a:t>C</a:t>
            </a:r>
            <a:r>
              <a:rPr lang="tr-TR" sz="1600" b="1" baseline="-25000" dirty="0"/>
              <a:t>40</a:t>
            </a:r>
            <a:r>
              <a:rPr lang="tr-TR" sz="1600" b="1" dirty="0"/>
              <a:t>-G</a:t>
            </a:r>
            <a:r>
              <a:rPr lang="tr-TR" sz="1600" b="1" baseline="-25000" dirty="0"/>
              <a:t>20 </a:t>
            </a:r>
          </a:p>
          <a:p>
            <a:r>
              <a:rPr lang="tr-TR" sz="1600" dirty="0"/>
              <a:t>1) </a:t>
            </a:r>
            <a:r>
              <a:rPr lang="tr-TR" sz="1600" b="1" dirty="0"/>
              <a:t>A + B </a:t>
            </a:r>
            <a:r>
              <a:rPr lang="tr-TR" sz="1600" dirty="0">
                <a:sym typeface="Wingdings" pitchFamily="2" charset="2"/>
              </a:rPr>
              <a:t> 60+40=100,</a:t>
            </a:r>
          </a:p>
          <a:p>
            <a:r>
              <a:rPr lang="tr-TR" sz="1600" dirty="0">
                <a:sym typeface="Wingdings" pitchFamily="2" charset="2"/>
              </a:rPr>
              <a:t>2) E + F  30+110=140,</a:t>
            </a:r>
          </a:p>
          <a:p>
            <a:r>
              <a:rPr lang="tr-TR" sz="1600" dirty="0">
                <a:sym typeface="Wingdings" pitchFamily="2" charset="2"/>
              </a:rPr>
              <a:t>3) H + I + E  50+80+30=160</a:t>
            </a:r>
          </a:p>
          <a:p>
            <a:r>
              <a:rPr lang="tr-TR" sz="1600" dirty="0" err="1">
                <a:sym typeface="Wingdings" pitchFamily="2" charset="2"/>
              </a:rPr>
              <a:t>Decision</a:t>
            </a:r>
            <a:r>
              <a:rPr lang="tr-TR" sz="1600" dirty="0">
                <a:sym typeface="Wingdings" pitchFamily="2" charset="2"/>
              </a:rPr>
              <a:t> A + B + G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100392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08304" y="98072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Independent</a:t>
            </a:r>
            <a:r>
              <a:rPr lang="tr-TR" sz="1600" dirty="0"/>
              <a:t> </a:t>
            </a:r>
            <a:r>
              <a:rPr lang="tr-TR" sz="1600" dirty="0" err="1"/>
              <a:t>crash</a:t>
            </a:r>
            <a:r>
              <a:rPr lang="tr-TR" sz="1600" dirty="0"/>
              <a:t> </a:t>
            </a:r>
            <a:r>
              <a:rPr lang="tr-TR" sz="1600" b="1" dirty="0"/>
              <a:t>G</a:t>
            </a:r>
            <a:r>
              <a:rPr lang="tr-TR" sz="1600" dirty="0"/>
              <a:t> </a:t>
            </a:r>
            <a:r>
              <a:rPr lang="tr-TR" sz="1600" dirty="0" err="1"/>
              <a:t>by</a:t>
            </a:r>
            <a:r>
              <a:rPr lang="tr-TR" sz="1600" dirty="0"/>
              <a:t> 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204101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12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25690 + 150 = 25840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12 x 120 = 1440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2018774" y="130689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80477" y="836306"/>
            <a:ext cx="1738297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C.P.</a:t>
            </a:r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</a:t>
            </a:r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br>
              <a:rPr lang="tr-TR" sz="1600" dirty="0"/>
            </a:br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-G</a:t>
            </a:r>
            <a:r>
              <a:rPr lang="tr-TR" sz="1600" baseline="-25000" dirty="0"/>
              <a:t>20 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</a:t>
            </a:r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-E</a:t>
            </a:r>
            <a:r>
              <a:rPr lang="tr-TR" sz="1600" baseline="-25000" dirty="0"/>
              <a:t>30 </a:t>
            </a:r>
          </a:p>
          <a:p>
            <a:endParaRPr lang="tr-TR" sz="16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367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1) </a:t>
            </a:r>
            <a:r>
              <a:rPr lang="tr-TR" b="1" dirty="0"/>
              <a:t>A + B + C </a:t>
            </a:r>
            <a:r>
              <a:rPr lang="tr-TR" dirty="0">
                <a:sym typeface="Wingdings" pitchFamily="2" charset="2"/>
              </a:rPr>
              <a:t> 60+50+40=150,</a:t>
            </a:r>
          </a:p>
          <a:p>
            <a:r>
              <a:rPr lang="tr-TR" dirty="0">
                <a:sym typeface="Wingdings" pitchFamily="2" charset="2"/>
              </a:rPr>
              <a:t>2) E + F + G 30+110+20=160,</a:t>
            </a:r>
          </a:p>
          <a:p>
            <a:r>
              <a:rPr lang="tr-TR" dirty="0">
                <a:sym typeface="Wingdings" pitchFamily="2" charset="2"/>
              </a:rPr>
              <a:t>3) H + I + E + G  50+80+30+20=180</a:t>
            </a: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A + B + 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9888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12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25690 + 150 = 25840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12 x 120 = 1440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27 280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2018774" y="130689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60</a:t>
              </a:r>
              <a:r>
                <a:rPr lang="tr-TR" sz="1400" dirty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10 10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10 10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12 12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9</a:t>
              </a:r>
              <a:br>
                <a:rPr lang="tr-TR" sz="1400" dirty="0"/>
              </a:br>
              <a:r>
                <a:rPr lang="tr-TR" sz="1400" dirty="0"/>
                <a:t>(30,30,30)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,110)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,20,20)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80477" y="836306"/>
            <a:ext cx="1738297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C.P.</a:t>
            </a:r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</a:t>
            </a:r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A</a:t>
            </a:r>
            <a:r>
              <a:rPr lang="tr-TR" sz="1600" baseline="-25000" dirty="0"/>
              <a:t>60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B</a:t>
            </a:r>
            <a:r>
              <a:rPr lang="tr-TR" sz="1600" baseline="-25000" dirty="0"/>
              <a:t>50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  <a:br>
              <a:rPr lang="tr-TR" sz="1600" dirty="0"/>
            </a:br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-G</a:t>
            </a:r>
            <a:r>
              <a:rPr lang="tr-TR" sz="1600" baseline="-25000" dirty="0"/>
              <a:t>20 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</a:t>
            </a:r>
          </a:p>
          <a:p>
            <a:r>
              <a:rPr lang="tr-TR" sz="1600" dirty="0"/>
              <a:t>C</a:t>
            </a:r>
            <a:r>
              <a:rPr lang="tr-TR" sz="1600" baseline="-25000" dirty="0"/>
              <a:t>40</a:t>
            </a:r>
            <a:r>
              <a:rPr lang="tr-TR" sz="1600" dirty="0"/>
              <a:t>-E</a:t>
            </a:r>
            <a:r>
              <a:rPr lang="tr-TR" sz="1600" baseline="-25000" dirty="0"/>
              <a:t>30 </a:t>
            </a:r>
          </a:p>
          <a:p>
            <a:endParaRPr lang="tr-TR" sz="16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3677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1) </a:t>
            </a:r>
            <a:r>
              <a:rPr lang="tr-TR" b="1" dirty="0"/>
              <a:t>A + B + C </a:t>
            </a:r>
            <a:r>
              <a:rPr lang="tr-TR" dirty="0">
                <a:sym typeface="Wingdings" pitchFamily="2" charset="2"/>
              </a:rPr>
              <a:t> 60+50+40=150,</a:t>
            </a:r>
          </a:p>
          <a:p>
            <a:r>
              <a:rPr lang="tr-TR" dirty="0">
                <a:sym typeface="Wingdings" pitchFamily="2" charset="2"/>
              </a:rPr>
              <a:t>2) E + F + G 30+110+20=160,</a:t>
            </a:r>
          </a:p>
          <a:p>
            <a:r>
              <a:rPr lang="tr-TR" dirty="0">
                <a:sym typeface="Wingdings" pitchFamily="2" charset="2"/>
              </a:rPr>
              <a:t>3) H + I + E + G  50+80+30+20=180</a:t>
            </a: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A + B + 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2154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11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25840 + 160 = 26000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11 x 120 = 1320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27320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823676" y="123754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9     9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9    9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11 11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8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,30,30)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6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110</a:t>
              </a:r>
              <a:r>
                <a:rPr lang="tr-TR" sz="1400" dirty="0"/>
                <a:t>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,80)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8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20</a:t>
              </a:r>
              <a:r>
                <a:rPr lang="tr-TR" sz="1400" dirty="0"/>
                <a:t>,20)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2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280477" y="836306"/>
            <a:ext cx="1738297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A- 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r>
              <a:rPr lang="tr-TR" sz="1600" dirty="0"/>
              <a:t> </a:t>
            </a:r>
          </a:p>
          <a:p>
            <a:r>
              <a:rPr lang="tr-TR" sz="1600" dirty="0"/>
              <a:t>A- 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A- E</a:t>
            </a:r>
            <a:r>
              <a:rPr lang="tr-TR" sz="1600" baseline="-25000" dirty="0"/>
              <a:t>30</a:t>
            </a:r>
            <a:r>
              <a:rPr lang="tr-TR" sz="1600" dirty="0"/>
              <a:t> </a:t>
            </a:r>
          </a:p>
          <a:p>
            <a:r>
              <a:rPr lang="tr-TR" sz="1600" dirty="0"/>
              <a:t>B- 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B- 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  <a:endParaRPr lang="tr-TR" sz="1600" dirty="0"/>
          </a:p>
          <a:p>
            <a:r>
              <a:rPr lang="tr-TR" sz="1600" dirty="0"/>
              <a:t>B- E</a:t>
            </a:r>
            <a:r>
              <a:rPr lang="tr-TR" sz="1600" baseline="-25000" dirty="0"/>
              <a:t>30</a:t>
            </a:r>
            <a:br>
              <a:rPr lang="tr-TR" sz="1600" dirty="0"/>
            </a:br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-G</a:t>
            </a:r>
            <a:r>
              <a:rPr lang="tr-TR" sz="1600" baseline="-25000" dirty="0"/>
              <a:t>20 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-H</a:t>
            </a:r>
            <a:r>
              <a:rPr lang="tr-TR" sz="1600" baseline="-25000" dirty="0"/>
              <a:t>50 </a:t>
            </a:r>
            <a:endParaRPr lang="tr-TR" sz="1600" dirty="0"/>
          </a:p>
          <a:p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-F</a:t>
            </a:r>
            <a:r>
              <a:rPr lang="tr-TR" sz="1600" baseline="-25000" dirty="0"/>
              <a:t>110</a:t>
            </a:r>
            <a:r>
              <a:rPr lang="tr-TR" sz="1600" dirty="0"/>
              <a:t>-I</a:t>
            </a:r>
            <a:r>
              <a:rPr lang="tr-TR" sz="1600" baseline="-25000" dirty="0"/>
              <a:t>80 </a:t>
            </a:r>
          </a:p>
          <a:p>
            <a:r>
              <a:rPr lang="tr-TR" sz="1600" dirty="0"/>
              <a:t>C</a:t>
            </a:r>
            <a:r>
              <a:rPr lang="tr-TR" sz="1600" baseline="-25000" dirty="0"/>
              <a:t>50</a:t>
            </a:r>
            <a:r>
              <a:rPr lang="tr-TR" sz="1600" dirty="0"/>
              <a:t>-E</a:t>
            </a:r>
            <a:r>
              <a:rPr lang="tr-TR" sz="1600" baseline="-25000" dirty="0"/>
              <a:t>30</a:t>
            </a:r>
          </a:p>
          <a:p>
            <a:endParaRPr lang="tr-TR" sz="1600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3677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</a:t>
            </a:r>
            <a:r>
              <a:rPr lang="tr-TR" b="1" dirty="0">
                <a:sym typeface="Wingdings" pitchFamily="2" charset="2"/>
              </a:rPr>
              <a:t>E + F + G</a:t>
            </a:r>
            <a:r>
              <a:rPr lang="tr-TR" dirty="0">
                <a:sym typeface="Wingdings" pitchFamily="2" charset="2"/>
              </a:rPr>
              <a:t> 30+110+20=160,</a:t>
            </a:r>
          </a:p>
          <a:p>
            <a:r>
              <a:rPr lang="tr-TR" dirty="0">
                <a:sym typeface="Wingdings" pitchFamily="2" charset="2"/>
              </a:rPr>
              <a:t>2) H + I + E + G  50+80+30+20=180</a:t>
            </a: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E + F + G = 160</a:t>
            </a:r>
            <a:endParaRPr lang="en-GB" dirty="0"/>
          </a:p>
          <a:p>
            <a:endParaRPr lang="en-GB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395429" y="908720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96541" y="908720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85732" y="11414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386844" y="11414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76035" y="137332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77147" y="137332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66338" y="15918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367450" y="15918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66338" y="185349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367450" y="185349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6338" y="2114225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67450" y="2114225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044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1614343" y="5503783"/>
            <a:ext cx="45853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 = 10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D.C= 26000 + 180 = 26180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I.C. = 10 x 120 = 1200 </a:t>
            </a:r>
            <a:r>
              <a:rPr lang="en-GB" sz="1600" dirty="0"/>
              <a:t>₺</a:t>
            </a:r>
            <a:endParaRPr lang="tr-TR" sz="1600" dirty="0">
              <a:solidFill>
                <a:srgbClr val="000000"/>
              </a:solidFill>
            </a:endParaRPr>
          </a:p>
          <a:p>
            <a:r>
              <a:rPr lang="tr-TR" sz="1600" dirty="0">
                <a:solidFill>
                  <a:srgbClr val="000000"/>
                </a:solidFill>
              </a:rPr>
              <a:t>T.C = 27380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grpSp>
        <p:nvGrpSpPr>
          <p:cNvPr id="77" name="Group 76"/>
          <p:cNvGrpSpPr/>
          <p:nvPr/>
        </p:nvGrpSpPr>
        <p:grpSpPr>
          <a:xfrm>
            <a:off x="1823676" y="1237540"/>
            <a:ext cx="6955870" cy="4368132"/>
            <a:chOff x="956059" y="-97212"/>
            <a:chExt cx="7504373" cy="4920058"/>
          </a:xfrm>
        </p:grpSpPr>
        <p:sp>
          <p:nvSpPr>
            <p:cNvPr id="141" name="Oval 140"/>
            <p:cNvSpPr/>
            <p:nvPr/>
          </p:nvSpPr>
          <p:spPr>
            <a:xfrm>
              <a:off x="1553940" y="270250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207248" y="2903198"/>
              <a:ext cx="1691545" cy="276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2201520" y="2667899"/>
              <a:ext cx="1169145" cy="203225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stCxn id="141" idx="0"/>
              <a:endCxn id="167" idx="2"/>
            </p:cNvCxnSpPr>
            <p:nvPr/>
          </p:nvCxnSpPr>
          <p:spPr>
            <a:xfrm rot="5400000" flipH="1" flipV="1">
              <a:off x="2180842" y="1061202"/>
              <a:ext cx="1230422" cy="2052178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stCxn id="169" idx="6"/>
              <a:endCxn id="170" idx="4"/>
            </p:cNvCxnSpPr>
            <p:nvPr/>
          </p:nvCxnSpPr>
          <p:spPr>
            <a:xfrm flipV="1">
              <a:off x="4234268" y="1676950"/>
              <a:ext cx="3202511" cy="259165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endCxn id="170" idx="0"/>
            </p:cNvCxnSpPr>
            <p:nvPr/>
          </p:nvCxnSpPr>
          <p:spPr>
            <a:xfrm>
              <a:off x="4652829" y="258055"/>
              <a:ext cx="2783950" cy="10219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708910" y="2596505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866473" y="-9721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78308" y="259520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704741" y="3986817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40197" y="112474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1985988" y="2900979"/>
              <a:ext cx="1789212" cy="221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8" name="TextBox 157"/>
            <p:cNvSpPr txBox="1"/>
            <p:nvPr/>
          </p:nvSpPr>
          <p:spPr>
            <a:xfrm>
              <a:off x="2238010" y="141196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)</a:t>
              </a: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812623" y="112632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F</a:t>
              </a:r>
              <a:endParaRPr lang="en-GB" b="1" dirty="0"/>
            </a:p>
          </p:txBody>
        </p: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 flipV="1">
              <a:off x="4018244" y="1673576"/>
              <a:ext cx="19922" cy="96463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3989268" y="3099451"/>
              <a:ext cx="1955" cy="97067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822142" y="127360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3775200" y="2704721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3802220" y="40701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220755" y="1279997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7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5898793" y="2707482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5540750" y="1276623"/>
              <a:ext cx="432048" cy="39695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cxnSp>
          <p:nvCxnSpPr>
            <p:cNvPr id="46" name="Straight Arrow Connector 45"/>
            <p:cNvCxnSpPr>
              <a:stCxn id="167" idx="6"/>
              <a:endCxn id="39" idx="2"/>
            </p:cNvCxnSpPr>
            <p:nvPr/>
          </p:nvCxnSpPr>
          <p:spPr>
            <a:xfrm>
              <a:off x="4254190" y="1472080"/>
              <a:ext cx="1286560" cy="302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>
              <a:off x="5821036" y="1670556"/>
              <a:ext cx="293781" cy="100496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84764" y="923958"/>
              <a:ext cx="720080" cy="277949"/>
              <a:chOff x="4404468" y="2852050"/>
              <a:chExt cx="720080" cy="277949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9     9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stCxn id="57" idx="0"/>
                <a:endCxn id="57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99948" y="911141"/>
              <a:ext cx="720080" cy="277941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266813" y="2456238"/>
              <a:ext cx="720080" cy="27794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199004" y="4495126"/>
              <a:ext cx="720080" cy="277941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3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3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956059" y="2364762"/>
              <a:ext cx="720080" cy="27794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3"/>
            </p:cNvCxnSpPr>
            <p:nvPr/>
          </p:nvCxnSpPr>
          <p:spPr>
            <a:xfrm flipV="1">
              <a:off x="6330841" y="1618818"/>
              <a:ext cx="953186" cy="128714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stCxn id="167" idx="0"/>
            </p:cNvCxnSpPr>
            <p:nvPr/>
          </p:nvCxnSpPr>
          <p:spPr>
            <a:xfrm flipV="1">
              <a:off x="4038166" y="258055"/>
              <a:ext cx="614663" cy="101554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946958" y="3956059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G</a:t>
              </a:r>
              <a:endParaRPr lang="en-GB" b="1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557888" y="2077722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I</a:t>
              </a:r>
              <a:endParaRPr lang="en-GB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498984" y="1159961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H</a:t>
              </a:r>
              <a:endParaRPr lang="en-GB" b="1" dirty="0"/>
            </a:p>
          </p:txBody>
        </p:sp>
        <p:cxnSp>
          <p:nvCxnSpPr>
            <p:cNvPr id="107" name="Straight Arrow Connector 106"/>
            <p:cNvCxnSpPr>
              <a:stCxn id="39" idx="6"/>
              <a:endCxn id="170" idx="2"/>
            </p:cNvCxnSpPr>
            <p:nvPr/>
          </p:nvCxnSpPr>
          <p:spPr>
            <a:xfrm>
              <a:off x="5972798" y="1475100"/>
              <a:ext cx="1247957" cy="33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313754" y="3072475"/>
              <a:ext cx="720080" cy="27794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9    9 </a:t>
                </a: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7740352" y="1087202"/>
              <a:ext cx="720080" cy="27794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10 10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9" name="TextBox 118"/>
            <p:cNvSpPr txBox="1"/>
            <p:nvPr/>
          </p:nvSpPr>
          <p:spPr>
            <a:xfrm>
              <a:off x="5472582" y="22362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30</a:t>
              </a:r>
              <a:r>
                <a:rPr lang="tr-TR" sz="1400" dirty="0"/>
                <a:t>,30)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371002" y="1405328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80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110</a:t>
              </a:r>
              <a:r>
                <a:rPr lang="tr-TR" sz="1400" dirty="0"/>
                <a:t>)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92006" y="2858935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724873" y="2842825"/>
              <a:ext cx="10961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  <a:br>
                <a:rPr lang="tr-TR" sz="1400" dirty="0"/>
              </a:br>
              <a:r>
                <a:rPr lang="tr-TR" sz="1400" dirty="0"/>
                <a:t>(30,30,40)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557888" y="2208711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dirty="0"/>
                <a:t>     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60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80</a:t>
              </a:r>
              <a:r>
                <a:rPr lang="tr-TR" sz="1400" dirty="0"/>
                <a:t>)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332513" y="4233516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3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40</a:t>
              </a:r>
              <a:r>
                <a:rPr lang="tr-TR" sz="1400" dirty="0"/>
                <a:t>,50)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77631" y="4206493"/>
              <a:ext cx="1096163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7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20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20</a:t>
              </a:r>
              <a:r>
                <a:rPr lang="tr-TR" sz="1400" dirty="0"/>
                <a:t>)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967926" y="1423882"/>
              <a:ext cx="1252829" cy="589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br>
                <a:rPr lang="tr-TR" sz="1400" dirty="0"/>
              </a:br>
              <a:r>
                <a:rPr lang="tr-TR" sz="1400" dirty="0"/>
                <a:t>(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10</a:t>
              </a:r>
              <a:r>
                <a:rPr lang="tr-TR" sz="1400" dirty="0"/>
                <a:t>,</a:t>
              </a:r>
              <a:r>
                <a:rPr lang="tr-TR" sz="1400" b="1" strike="sngStrike" dirty="0"/>
                <a:t>30</a:t>
              </a:r>
              <a:r>
                <a:rPr lang="tr-TR" sz="1400" dirty="0"/>
                <a:t>,</a:t>
              </a:r>
              <a:r>
                <a:rPr lang="tr-TR" sz="1400" b="1" dirty="0">
                  <a:solidFill>
                    <a:srgbClr val="FF0000"/>
                  </a:solidFill>
                </a:rPr>
                <a:t>50</a:t>
              </a:r>
              <a:r>
                <a:rPr lang="tr-TR" sz="1400" dirty="0"/>
                <a:t>)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19426" y="2007530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3</a:t>
              </a:r>
              <a:endParaRPr lang="en-GB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659159" y="192854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2</a:t>
              </a:r>
              <a:endParaRPr lang="en-GB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655163" y="3350416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r>
                <a:rPr lang="tr-TR" b="1" baseline="-25000" dirty="0"/>
                <a:t>1</a:t>
              </a:r>
              <a:endParaRPr lang="en-GB" b="1" dirty="0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528785" y="32161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IX.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49894" y="679440"/>
            <a:ext cx="5739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E + H + I + G 30+ 50 + 80 +20=180,</a:t>
            </a:r>
          </a:p>
          <a:p>
            <a:r>
              <a:rPr lang="tr-TR" dirty="0">
                <a:sym typeface="Wingdings" pitchFamily="2" charset="2"/>
              </a:rPr>
              <a:t>2) E + H + I + C  30+ 50 + 80 +50=210</a:t>
            </a:r>
          </a:p>
          <a:p>
            <a:r>
              <a:rPr lang="tr-TR" dirty="0" err="1">
                <a:sym typeface="Wingdings" pitchFamily="2" charset="2"/>
              </a:rPr>
              <a:t>Decision</a:t>
            </a:r>
            <a:r>
              <a:rPr lang="tr-TR" dirty="0">
                <a:sym typeface="Wingdings" pitchFamily="2" charset="2"/>
              </a:rPr>
              <a:t>  E + H + I + G = 180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597655" y="701591"/>
            <a:ext cx="1094025" cy="2718693"/>
            <a:chOff x="597655" y="701591"/>
            <a:chExt cx="1094025" cy="2718693"/>
          </a:xfrm>
        </p:grpSpPr>
        <p:sp>
          <p:nvSpPr>
            <p:cNvPr id="67" name="TextBox 66"/>
            <p:cNvSpPr txBox="1"/>
            <p:nvPr/>
          </p:nvSpPr>
          <p:spPr>
            <a:xfrm>
              <a:off x="597655" y="701591"/>
              <a:ext cx="1094025" cy="2718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A -E</a:t>
              </a:r>
              <a:r>
                <a:rPr lang="tr-TR" sz="1600" baseline="-25000" dirty="0"/>
                <a:t>30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-E</a:t>
              </a:r>
              <a:r>
                <a:rPr lang="tr-TR" sz="1600" baseline="-25000" dirty="0"/>
                <a:t>30</a:t>
              </a:r>
              <a:br>
                <a:rPr lang="tr-TR" sz="1600" dirty="0"/>
              </a:br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-G</a:t>
              </a:r>
              <a:r>
                <a:rPr lang="tr-TR" sz="1600" baseline="-25000" dirty="0"/>
                <a:t>20 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 -I</a:t>
              </a:r>
              <a:r>
                <a:rPr lang="tr-TR" sz="1600" baseline="-25000" dirty="0"/>
                <a:t>80</a:t>
              </a:r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-E</a:t>
              </a:r>
              <a:r>
                <a:rPr lang="tr-TR" sz="1600" baseline="-25000" dirty="0"/>
                <a:t>30 </a:t>
              </a:r>
            </a:p>
            <a:p>
              <a:endParaRPr lang="tr-TR" sz="1600" baseline="-25000" dirty="0"/>
            </a:p>
          </p:txBody>
        </p:sp>
        <p:cxnSp>
          <p:nvCxnSpPr>
            <p:cNvPr id="75" name="Straight Connector 74"/>
            <p:cNvCxnSpPr/>
            <p:nvPr/>
          </p:nvCxnSpPr>
          <p:spPr>
            <a:xfrm>
              <a:off x="68245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68356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5616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85727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1344" y="1021727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82456" y="1021727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56166" y="102850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57278" y="102850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0232" y="1244319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681344" y="1244319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71647" y="150671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72759" y="150671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856166" y="152238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857278" y="152238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5232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5343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5616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85727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0322" y="196746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651434" y="196746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951964" y="248136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953076" y="248136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951964" y="271094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953076" y="271094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978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9CEF73-A9F3-48C1-855E-C533521BA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Forward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4" name="Group 86">
            <a:extLst>
              <a:ext uri="{FF2B5EF4-FFF2-40B4-BE49-F238E27FC236}">
                <a16:creationId xmlns:a16="http://schemas.microsoft.com/office/drawing/2014/main" id="{9A711600-4CFA-44C7-B962-37CEC3962A0C}"/>
              </a:ext>
            </a:extLst>
          </p:cNvPr>
          <p:cNvGrpSpPr/>
          <p:nvPr/>
        </p:nvGrpSpPr>
        <p:grpSpPr>
          <a:xfrm>
            <a:off x="779133" y="2002579"/>
            <a:ext cx="7585733" cy="2852841"/>
            <a:chOff x="323528" y="2241054"/>
            <a:chExt cx="7585733" cy="28528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37DAC51-1F2D-4B5D-9FC8-52F3BBD5AD2D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0850793-621D-4A0E-A87F-E5E3CA179779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6D328CB-8395-4B71-AB10-7CABB63E6687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4DBDF30-7156-4486-9BC3-4A4C866848B9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22">
              <a:extLst>
                <a:ext uri="{FF2B5EF4-FFF2-40B4-BE49-F238E27FC236}">
                  <a16:creationId xmlns:a16="http://schemas.microsoft.com/office/drawing/2014/main" id="{36A296A4-908E-41EB-8537-D185F5F869F4}"/>
                </a:ext>
              </a:extLst>
            </p:cNvPr>
            <p:cNvCxnSpPr>
              <a:stCxn id="5" idx="4"/>
              <a:endCxn id="10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B621875-E2BA-4EF4-81D5-CE27F1C4C324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26">
              <a:extLst>
                <a:ext uri="{FF2B5EF4-FFF2-40B4-BE49-F238E27FC236}">
                  <a16:creationId xmlns:a16="http://schemas.microsoft.com/office/drawing/2014/main" id="{28836E5A-FE06-4B73-80C4-5E06284197EC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C759D0D-48CE-4A20-9C2B-3B3B8DB33831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45">
              <a:extLst>
                <a:ext uri="{FF2B5EF4-FFF2-40B4-BE49-F238E27FC236}">
                  <a16:creationId xmlns:a16="http://schemas.microsoft.com/office/drawing/2014/main" id="{E75EFCB8-7522-4A1F-898A-B95DEC5ADD1D}"/>
                </a:ext>
              </a:extLst>
            </p:cNvPr>
            <p:cNvCxnSpPr>
              <a:stCxn id="10" idx="6"/>
              <a:endCxn id="1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47">
              <a:extLst>
                <a:ext uri="{FF2B5EF4-FFF2-40B4-BE49-F238E27FC236}">
                  <a16:creationId xmlns:a16="http://schemas.microsoft.com/office/drawing/2014/main" id="{4E2862CB-7FE6-496E-84AB-C80CA5505531}"/>
                </a:ext>
              </a:extLst>
            </p:cNvPr>
            <p:cNvCxnSpPr>
              <a:stCxn id="8" idx="6"/>
              <a:endCxn id="1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E2D08021-EB54-4BAD-B774-6752FBD999F1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69">
              <a:extLst>
                <a:ext uri="{FF2B5EF4-FFF2-40B4-BE49-F238E27FC236}">
                  <a16:creationId xmlns:a16="http://schemas.microsoft.com/office/drawing/2014/main" id="{1D814E0D-09AF-4EBC-A977-CD842BA3D947}"/>
                </a:ext>
              </a:extLst>
            </p:cNvPr>
            <p:cNvCxnSpPr>
              <a:endCxn id="15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3">
              <a:extLst>
                <a:ext uri="{FF2B5EF4-FFF2-40B4-BE49-F238E27FC236}">
                  <a16:creationId xmlns:a16="http://schemas.microsoft.com/office/drawing/2014/main" id="{1A067C5F-BC86-4D05-AC2B-7F80FA6CD9D1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74">
              <a:extLst>
                <a:ext uri="{FF2B5EF4-FFF2-40B4-BE49-F238E27FC236}">
                  <a16:creationId xmlns:a16="http://schemas.microsoft.com/office/drawing/2014/main" id="{30FF3128-1754-4193-9706-408E63704F06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75">
              <a:extLst>
                <a:ext uri="{FF2B5EF4-FFF2-40B4-BE49-F238E27FC236}">
                  <a16:creationId xmlns:a16="http://schemas.microsoft.com/office/drawing/2014/main" id="{AB2057D8-DC36-4E38-8F38-ACAA907523AE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873D1897-D692-4199-8039-767C331CAC1C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77">
              <a:extLst>
                <a:ext uri="{FF2B5EF4-FFF2-40B4-BE49-F238E27FC236}">
                  <a16:creationId xmlns:a16="http://schemas.microsoft.com/office/drawing/2014/main" id="{A9470DC9-FD73-4827-838C-DFB07E32CF39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78">
              <a:extLst>
                <a:ext uri="{FF2B5EF4-FFF2-40B4-BE49-F238E27FC236}">
                  <a16:creationId xmlns:a16="http://schemas.microsoft.com/office/drawing/2014/main" id="{7152AE1C-68A1-4A84-85D6-9AED2660B677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82">
              <a:extLst>
                <a:ext uri="{FF2B5EF4-FFF2-40B4-BE49-F238E27FC236}">
                  <a16:creationId xmlns:a16="http://schemas.microsoft.com/office/drawing/2014/main" id="{DC54EB51-222C-438D-8222-8D00FB12C3F8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83">
              <a:extLst>
                <a:ext uri="{FF2B5EF4-FFF2-40B4-BE49-F238E27FC236}">
                  <a16:creationId xmlns:a16="http://schemas.microsoft.com/office/drawing/2014/main" id="{4FC880CA-652C-4792-A38F-A173C8A9C1DD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84">
              <a:extLst>
                <a:ext uri="{FF2B5EF4-FFF2-40B4-BE49-F238E27FC236}">
                  <a16:creationId xmlns:a16="http://schemas.microsoft.com/office/drawing/2014/main" id="{2C363EC9-B961-4321-B98D-858F7424E233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8EAB3FDE-A72C-41D0-9BFF-3D83DCCDD82F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7" name="Rectangle 68">
            <a:extLst>
              <a:ext uri="{FF2B5EF4-FFF2-40B4-BE49-F238E27FC236}">
                <a16:creationId xmlns:a16="http://schemas.microsoft.com/office/drawing/2014/main" id="{0BE4074C-C5D2-415F-94EF-97D5A7A95016}"/>
              </a:ext>
            </a:extLst>
          </p:cNvPr>
          <p:cNvSpPr/>
          <p:nvPr/>
        </p:nvSpPr>
        <p:spPr bwMode="auto">
          <a:xfrm>
            <a:off x="2886340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68">
            <a:extLst>
              <a:ext uri="{FF2B5EF4-FFF2-40B4-BE49-F238E27FC236}">
                <a16:creationId xmlns:a16="http://schemas.microsoft.com/office/drawing/2014/main" id="{27B9A767-73B6-4AB1-A009-E83ACD1198C2}"/>
              </a:ext>
            </a:extLst>
          </p:cNvPr>
          <p:cNvSpPr/>
          <p:nvPr/>
        </p:nvSpPr>
        <p:spPr bwMode="auto">
          <a:xfrm>
            <a:off x="5751777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A5DA761E-1FB0-4199-B795-A7CCA2589B83}"/>
              </a:ext>
            </a:extLst>
          </p:cNvPr>
          <p:cNvSpPr/>
          <p:nvPr/>
        </p:nvSpPr>
        <p:spPr bwMode="auto">
          <a:xfrm>
            <a:off x="4746740" y="3586124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982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3.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2266756" y="1185775"/>
            <a:ext cx="45853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T</a:t>
            </a:r>
            <a:r>
              <a:rPr lang="tr-TR" sz="1600" baseline="-25000" dirty="0" err="1"/>
              <a:t>opt</a:t>
            </a:r>
            <a:r>
              <a:rPr lang="tr-TR" sz="1600" dirty="0"/>
              <a:t> = 13 -14</a:t>
            </a:r>
          </a:p>
          <a:p>
            <a:r>
              <a:rPr lang="tr-TR" sz="1600" dirty="0">
                <a:solidFill>
                  <a:srgbClr val="000000"/>
                </a:solidFill>
              </a:rPr>
              <a:t>T.C </a:t>
            </a:r>
            <a:r>
              <a:rPr lang="tr-TR" sz="1600" dirty="0" err="1">
                <a:solidFill>
                  <a:srgbClr val="000000"/>
                </a:solidFill>
              </a:rPr>
              <a:t>for</a:t>
            </a:r>
            <a:r>
              <a:rPr lang="tr-TR" sz="1600" dirty="0">
                <a:solidFill>
                  <a:srgbClr val="000000"/>
                </a:solidFill>
              </a:rPr>
              <a:t> optimum duration= 27250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57400" y="499653"/>
            <a:ext cx="480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As at </a:t>
            </a:r>
            <a:r>
              <a:rPr lang="tr-TR" dirty="0" err="1"/>
              <a:t>least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paths</a:t>
            </a:r>
            <a:r>
              <a:rPr lang="tr-TR" dirty="0"/>
              <a:t> is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stop </a:t>
            </a:r>
            <a:r>
              <a:rPr lang="tr-TR" dirty="0" err="1"/>
              <a:t>then</a:t>
            </a:r>
            <a:r>
              <a:rPr lang="tr-TR" dirty="0"/>
              <a:t>.</a:t>
            </a: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559079" y="558839"/>
            <a:ext cx="1094025" cy="2472472"/>
            <a:chOff x="597655" y="701591"/>
            <a:chExt cx="1094025" cy="2472472"/>
          </a:xfrm>
        </p:grpSpPr>
        <p:sp>
          <p:nvSpPr>
            <p:cNvPr id="79" name="TextBox 78"/>
            <p:cNvSpPr txBox="1"/>
            <p:nvPr/>
          </p:nvSpPr>
          <p:spPr>
            <a:xfrm>
              <a:off x="597655" y="701591"/>
              <a:ext cx="1094025" cy="247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A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A -E</a:t>
              </a:r>
              <a:r>
                <a:rPr lang="tr-TR" sz="1600" baseline="-25000" dirty="0"/>
                <a:t>30</a:t>
              </a:r>
              <a:r>
                <a:rPr lang="tr-TR" sz="1600" dirty="0"/>
                <a:t> </a:t>
              </a:r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–F</a:t>
              </a:r>
              <a:r>
                <a:rPr lang="tr-TR" sz="1600" baseline="-25000" dirty="0"/>
                <a:t> </a:t>
              </a:r>
              <a:r>
                <a:rPr lang="tr-TR" sz="1600" dirty="0"/>
                <a:t>-I</a:t>
              </a:r>
              <a:r>
                <a:rPr lang="tr-TR" sz="1600" baseline="-25000" dirty="0"/>
                <a:t>80 </a:t>
              </a:r>
              <a:endParaRPr lang="tr-TR" sz="1600" dirty="0"/>
            </a:p>
            <a:p>
              <a:r>
                <a:rPr lang="tr-TR" sz="1600" dirty="0"/>
                <a:t>B</a:t>
              </a:r>
              <a:r>
                <a:rPr lang="tr-TR" sz="1600" baseline="-25000" dirty="0"/>
                <a:t> </a:t>
              </a:r>
              <a:r>
                <a:rPr lang="tr-TR" sz="1600" dirty="0"/>
                <a:t>-E</a:t>
              </a:r>
              <a:r>
                <a:rPr lang="tr-TR" sz="1600" baseline="-25000" dirty="0"/>
                <a:t>30</a:t>
              </a:r>
              <a:br>
                <a:rPr lang="tr-TR" sz="1600" dirty="0"/>
              </a:br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-G</a:t>
              </a:r>
              <a:r>
                <a:rPr lang="tr-TR" sz="1600" baseline="-25000" dirty="0"/>
                <a:t>20 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</a:t>
              </a:r>
              <a:r>
                <a:rPr lang="tr-TR" sz="1600" baseline="-25000" dirty="0"/>
                <a:t> </a:t>
              </a:r>
              <a:r>
                <a:rPr lang="tr-TR" sz="1600" dirty="0"/>
                <a:t>-H</a:t>
              </a:r>
              <a:r>
                <a:rPr lang="tr-TR" sz="1600" baseline="-25000" dirty="0"/>
                <a:t>50 </a:t>
              </a:r>
              <a:endParaRPr lang="tr-TR" sz="1600" dirty="0"/>
            </a:p>
            <a:p>
              <a:r>
                <a:rPr lang="tr-TR" sz="1600" dirty="0"/>
                <a:t>C</a:t>
              </a:r>
              <a:r>
                <a:rPr lang="tr-TR" sz="1600" baseline="-25000" dirty="0"/>
                <a:t>50</a:t>
              </a:r>
              <a:r>
                <a:rPr lang="tr-TR" sz="1600" dirty="0"/>
                <a:t>-F -I</a:t>
              </a:r>
              <a:r>
                <a:rPr lang="tr-TR" sz="1600" baseline="-25000" dirty="0"/>
                <a:t>80 </a:t>
              </a:r>
            </a:p>
            <a:p>
              <a:endParaRPr lang="tr-TR" sz="1600" baseline="-25000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68245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68356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856166" y="76470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857278" y="76470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681344" y="1021727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682456" y="1021727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856166" y="102850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857278" y="102850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80232" y="1244319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681344" y="1244319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71647" y="150671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672759" y="150671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856166" y="152238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857278" y="152238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65232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65343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56166" y="1745715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857278" y="1745715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50322" y="196746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651434" y="196746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951964" y="2481364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953076" y="2481364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951964" y="2710946"/>
              <a:ext cx="165125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953076" y="2710946"/>
              <a:ext cx="173710" cy="192112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>
            <a:off x="1077401" y="630706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1078513" y="630706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067704" y="90938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1068816" y="90938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071996" y="138230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H="1">
            <a:off x="1073108" y="138230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1056429" y="162645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1057541" y="162645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931269" y="213195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932381" y="213195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1133587" y="232407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1134699" y="232407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149154" y="253523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1150266" y="253523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1467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99653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0</a:t>
            </a:r>
            <a:r>
              <a:rPr lang="tr-TR" dirty="0">
                <a:sym typeface="Wingdings" pitchFamily="2" charset="2"/>
              </a:rPr>
              <a:t> = 1000 </a:t>
            </a:r>
            <a:r>
              <a:rPr lang="en-GB" dirty="0"/>
              <a:t>₺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3 </a:t>
            </a:r>
            <a:r>
              <a:rPr lang="tr-TR" dirty="0">
                <a:sym typeface="Wingdings" pitchFamily="2" charset="2"/>
              </a:rPr>
              <a:t>= 1175 </a:t>
            </a:r>
            <a:r>
              <a:rPr lang="en-GB" dirty="0"/>
              <a:t>₺</a:t>
            </a:r>
            <a:r>
              <a:rPr lang="tr-TR" dirty="0"/>
              <a:t> 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6</a:t>
            </a:r>
            <a:r>
              <a:rPr lang="tr-TR" dirty="0">
                <a:sym typeface="Wingdings" pitchFamily="2" charset="2"/>
              </a:rPr>
              <a:t> = 1420 </a:t>
            </a:r>
            <a:r>
              <a:rPr lang="en-GB" dirty="0"/>
              <a:t>₺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T</a:t>
            </a:r>
            <a:r>
              <a:rPr lang="tr-TR" baseline="-25000" dirty="0">
                <a:sym typeface="Wingdings" pitchFamily="2" charset="2"/>
              </a:rPr>
              <a:t>0</a:t>
            </a:r>
            <a:r>
              <a:rPr lang="tr-TR" dirty="0">
                <a:sym typeface="Wingdings" pitchFamily="2" charset="2"/>
              </a:rPr>
              <a:t>= 20 </a:t>
            </a:r>
            <a:r>
              <a:rPr lang="tr-TR" dirty="0" err="1">
                <a:sym typeface="Wingdings" pitchFamily="2" charset="2"/>
              </a:rPr>
              <a:t>days</a:t>
            </a:r>
            <a:endParaRPr lang="tr-TR" dirty="0">
              <a:sym typeface="Wingdings" pitchFamily="2" charset="2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23917" y="1586888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7</a:t>
              </a:r>
            </a:p>
            <a:p>
              <a:pPr algn="ctr"/>
              <a:r>
                <a:rPr lang="tr-TR" sz="1400" b="1" dirty="0"/>
                <a:t>B (3/30)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ln>
              <a:prstDash val="dash"/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ln>
              <a:prstDash val="dash"/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13</a:t>
              </a:r>
            </a:p>
            <a:p>
              <a:pPr algn="ctr"/>
              <a:r>
                <a:rPr lang="tr-TR" sz="1400" b="1" dirty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12</a:t>
              </a:r>
            </a:p>
            <a:p>
              <a:pPr algn="ctr"/>
              <a:r>
                <a:rPr lang="tr-TR" sz="1400" b="1" dirty="0"/>
                <a:t>F (3/20)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3" name="Metin kutusu 2">
            <a:extLst>
              <a:ext uri="{FF2B5EF4-FFF2-40B4-BE49-F238E27FC236}">
                <a16:creationId xmlns:a16="http://schemas.microsoft.com/office/drawing/2014/main" id="{56B1782E-33C5-4BB2-BC82-FB93EFA5E8C6}"/>
              </a:ext>
            </a:extLst>
          </p:cNvPr>
          <p:cNvSpPr txBox="1"/>
          <p:nvPr/>
        </p:nvSpPr>
        <p:spPr>
          <a:xfrm>
            <a:off x="344335" y="4957346"/>
            <a:ext cx="256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Comb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852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99653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0</a:t>
            </a:r>
            <a:r>
              <a:rPr lang="tr-TR" dirty="0">
                <a:sym typeface="Wingdings" pitchFamily="2" charset="2"/>
              </a:rPr>
              <a:t> = 1000 </a:t>
            </a:r>
            <a:r>
              <a:rPr lang="en-GB" dirty="0"/>
              <a:t>₺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3 </a:t>
            </a:r>
            <a:r>
              <a:rPr lang="tr-TR" dirty="0">
                <a:sym typeface="Wingdings" pitchFamily="2" charset="2"/>
              </a:rPr>
              <a:t>= 1175 </a:t>
            </a:r>
            <a:r>
              <a:rPr lang="en-GB" dirty="0"/>
              <a:t>₺</a:t>
            </a:r>
            <a:r>
              <a:rPr lang="tr-TR" dirty="0"/>
              <a:t> 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6</a:t>
            </a:r>
            <a:r>
              <a:rPr lang="tr-TR" dirty="0">
                <a:sym typeface="Wingdings" pitchFamily="2" charset="2"/>
              </a:rPr>
              <a:t> = 1420 </a:t>
            </a:r>
            <a:r>
              <a:rPr lang="en-GB" dirty="0"/>
              <a:t>₺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T</a:t>
            </a:r>
            <a:r>
              <a:rPr lang="tr-TR" baseline="-25000" dirty="0">
                <a:sym typeface="Wingdings" pitchFamily="2" charset="2"/>
              </a:rPr>
              <a:t>0</a:t>
            </a:r>
            <a:r>
              <a:rPr lang="tr-TR" dirty="0">
                <a:sym typeface="Wingdings" pitchFamily="2" charset="2"/>
              </a:rPr>
              <a:t>= 20 </a:t>
            </a:r>
            <a:r>
              <a:rPr lang="tr-TR" dirty="0" err="1">
                <a:sym typeface="Wingdings" pitchFamily="2" charset="2"/>
              </a:rPr>
              <a:t>days</a:t>
            </a:r>
            <a:endParaRPr lang="tr-TR" dirty="0">
              <a:sym typeface="Wingdings" pitchFamily="2" charset="2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23917" y="1586888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7</a:t>
              </a:r>
            </a:p>
            <a:p>
              <a:pPr algn="ctr"/>
              <a:r>
                <a:rPr lang="tr-TR" sz="1400" b="1" dirty="0"/>
                <a:t>B (3/30)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ln>
              <a:prstDash val="dash"/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ln>
              <a:prstDash val="dash"/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5     7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7     7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6    6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0     0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tx1"/>
                    </a:solidFill>
                  </a:rPr>
                  <a:t> 18 18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 20  20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13</a:t>
              </a:r>
            </a:p>
            <a:p>
              <a:pPr algn="ctr"/>
              <a:r>
                <a:rPr lang="tr-TR" sz="1400" b="1" dirty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12</a:t>
              </a:r>
            </a:p>
            <a:p>
              <a:pPr algn="ctr"/>
              <a:r>
                <a:rPr lang="tr-TR" sz="1400" b="1" dirty="0"/>
                <a:t>F (3/20)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3" name="Metin kutusu 2">
            <a:extLst>
              <a:ext uri="{FF2B5EF4-FFF2-40B4-BE49-F238E27FC236}">
                <a16:creationId xmlns:a16="http://schemas.microsoft.com/office/drawing/2014/main" id="{56B1782E-33C5-4BB2-BC82-FB93EFA5E8C6}"/>
              </a:ext>
            </a:extLst>
          </p:cNvPr>
          <p:cNvSpPr txBox="1"/>
          <p:nvPr/>
        </p:nvSpPr>
        <p:spPr>
          <a:xfrm>
            <a:off x="344335" y="4957346"/>
            <a:ext cx="25624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B+C=80</a:t>
            </a:r>
          </a:p>
          <a:p>
            <a:r>
              <a:rPr lang="tr-TR" dirty="0">
                <a:highlight>
                  <a:srgbClr val="FFFF00"/>
                </a:highlight>
              </a:rPr>
              <a:t>B+F=50</a:t>
            </a:r>
          </a:p>
          <a:p>
            <a:r>
              <a:rPr lang="tr-TR" dirty="0"/>
              <a:t>B+G=60</a:t>
            </a:r>
          </a:p>
          <a:p>
            <a:r>
              <a:rPr lang="tr-TR" dirty="0"/>
              <a:t>D+C=90</a:t>
            </a:r>
          </a:p>
          <a:p>
            <a:r>
              <a:rPr lang="tr-TR" dirty="0"/>
              <a:t>D+F=60</a:t>
            </a:r>
          </a:p>
          <a:p>
            <a:r>
              <a:rPr lang="tr-TR" dirty="0"/>
              <a:t>D+G=70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644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C.P. = 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</a:p>
          <a:p>
            <a:r>
              <a:rPr lang="tr-TR" dirty="0" err="1">
                <a:sym typeface="Wingdings" pitchFamily="2" charset="2"/>
              </a:rPr>
              <a:t>Crash</a:t>
            </a:r>
            <a:r>
              <a:rPr lang="tr-TR" dirty="0">
                <a:sym typeface="Wingdings" pitchFamily="2" charset="2"/>
              </a:rPr>
              <a:t> B+F = 50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490306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13</a:t>
              </a:r>
            </a:p>
            <a:p>
              <a:pPr algn="ctr"/>
              <a:r>
                <a:rPr lang="tr-TR" sz="1400" b="1" dirty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596686" y="444134"/>
            <a:ext cx="4585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1</a:t>
            </a:r>
            <a:r>
              <a:rPr lang="tr-TR" sz="1600" dirty="0"/>
              <a:t> = 19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1 </a:t>
            </a:r>
            <a:r>
              <a:rPr lang="tr-TR" sz="1600" dirty="0">
                <a:solidFill>
                  <a:srgbClr val="000000"/>
                </a:solidFill>
              </a:rPr>
              <a:t>= 1000 + 50 = 1050 </a:t>
            </a:r>
            <a:r>
              <a:rPr lang="en-GB" sz="1600" dirty="0"/>
              <a:t>₺</a:t>
            </a:r>
            <a:endParaRPr lang="en-GB" dirty="0"/>
          </a:p>
        </p:txBody>
      </p:sp>
      <p:sp>
        <p:nvSpPr>
          <p:cNvPr id="56" name="Metin kutusu 55">
            <a:extLst>
              <a:ext uri="{FF2B5EF4-FFF2-40B4-BE49-F238E27FC236}">
                <a16:creationId xmlns:a16="http://schemas.microsoft.com/office/drawing/2014/main" id="{AE7B7B57-D1C5-458F-BDE8-F72BA6AA2F64}"/>
              </a:ext>
            </a:extLst>
          </p:cNvPr>
          <p:cNvSpPr txBox="1"/>
          <p:nvPr/>
        </p:nvSpPr>
        <p:spPr>
          <a:xfrm>
            <a:off x="387531" y="5027504"/>
            <a:ext cx="2562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Comb</a:t>
            </a:r>
            <a:r>
              <a:rPr lang="tr-T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457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C.P. = 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</a:p>
          <a:p>
            <a:r>
              <a:rPr lang="tr-TR" dirty="0" err="1">
                <a:sym typeface="Wingdings" pitchFamily="2" charset="2"/>
              </a:rPr>
              <a:t>Crash</a:t>
            </a:r>
            <a:r>
              <a:rPr lang="tr-TR" dirty="0">
                <a:sym typeface="Wingdings" pitchFamily="2" charset="2"/>
              </a:rPr>
              <a:t> B+F = 50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490306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6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17 17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19 19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13</a:t>
              </a:r>
            </a:p>
            <a:p>
              <a:pPr algn="ctr"/>
              <a:r>
                <a:rPr lang="tr-TR" sz="1400" b="1" dirty="0"/>
                <a:t>D (3/40)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620035" y="413094"/>
            <a:ext cx="45853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1</a:t>
            </a:r>
            <a:r>
              <a:rPr lang="tr-TR" sz="1600" dirty="0"/>
              <a:t> = 19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1 </a:t>
            </a:r>
            <a:r>
              <a:rPr lang="tr-TR" sz="1600" dirty="0">
                <a:solidFill>
                  <a:srgbClr val="000000"/>
                </a:solidFill>
              </a:rPr>
              <a:t>= 1000 + 50 = 1050 </a:t>
            </a:r>
            <a:r>
              <a:rPr lang="en-GB" sz="1600" dirty="0"/>
              <a:t>₺</a:t>
            </a:r>
            <a:endParaRPr lang="en-GB" dirty="0"/>
          </a:p>
        </p:txBody>
      </p:sp>
      <p:sp>
        <p:nvSpPr>
          <p:cNvPr id="50" name="Metin kutusu 49">
            <a:extLst>
              <a:ext uri="{FF2B5EF4-FFF2-40B4-BE49-F238E27FC236}">
                <a16:creationId xmlns:a16="http://schemas.microsoft.com/office/drawing/2014/main" id="{06443C30-887B-47BA-BA15-21AA800FBC9C}"/>
              </a:ext>
            </a:extLst>
          </p:cNvPr>
          <p:cNvSpPr txBox="1"/>
          <p:nvPr/>
        </p:nvSpPr>
        <p:spPr>
          <a:xfrm>
            <a:off x="415652" y="4904199"/>
            <a:ext cx="2562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B+C=80</a:t>
            </a:r>
          </a:p>
          <a:p>
            <a:r>
              <a:rPr lang="tr-TR" dirty="0"/>
              <a:t>D+G=70</a:t>
            </a:r>
          </a:p>
          <a:p>
            <a:r>
              <a:rPr lang="tr-TR" dirty="0">
                <a:highlight>
                  <a:srgbClr val="FFFF00"/>
                </a:highlight>
              </a:rPr>
              <a:t>D+F=60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389748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C.P. = 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1) B+C  80</a:t>
            </a:r>
          </a:p>
          <a:p>
            <a:r>
              <a:rPr lang="tr-TR" dirty="0">
                <a:sym typeface="Wingdings" pitchFamily="2" charset="2"/>
              </a:rPr>
              <a:t>2) D+F  60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D+F 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12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851085" y="668977"/>
            <a:ext cx="4565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2</a:t>
            </a:r>
            <a:r>
              <a:rPr lang="tr-TR" sz="1600" dirty="0"/>
              <a:t> = 18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2 </a:t>
            </a:r>
            <a:r>
              <a:rPr lang="tr-TR" sz="1600" dirty="0">
                <a:solidFill>
                  <a:srgbClr val="000000"/>
                </a:solidFill>
              </a:rPr>
              <a:t>= 1050 + 60 = 1110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DEF0B587-0783-4B5D-9CCA-4D29940E314A}"/>
              </a:ext>
            </a:extLst>
          </p:cNvPr>
          <p:cNvSpPr txBox="1"/>
          <p:nvPr/>
        </p:nvSpPr>
        <p:spPr>
          <a:xfrm>
            <a:off x="597655" y="5373216"/>
            <a:ext cx="282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Comb</a:t>
            </a:r>
            <a:r>
              <a:rPr lang="tr-TR" dirty="0"/>
              <a:t>.</a:t>
            </a:r>
            <a:endParaRPr lang="en-US" dirty="0"/>
          </a:p>
        </p:txBody>
      </p:sp>
      <p:sp>
        <p:nvSpPr>
          <p:cNvPr id="51" name="Metin kutusu 50">
            <a:extLst>
              <a:ext uri="{FF2B5EF4-FFF2-40B4-BE49-F238E27FC236}">
                <a16:creationId xmlns:a16="http://schemas.microsoft.com/office/drawing/2014/main" id="{7AF7B235-0230-4A67-AF21-98857CDC2EB2}"/>
              </a:ext>
            </a:extLst>
          </p:cNvPr>
          <p:cNvSpPr txBox="1"/>
          <p:nvPr/>
        </p:nvSpPr>
        <p:spPr>
          <a:xfrm>
            <a:off x="5440007" y="1376135"/>
            <a:ext cx="3236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C</a:t>
            </a:r>
            <a:r>
              <a:rPr lang="tr-TR" baseline="-25000" dirty="0">
                <a:solidFill>
                  <a:srgbClr val="000000"/>
                </a:solidFill>
              </a:rPr>
              <a:t>3</a:t>
            </a:r>
            <a:r>
              <a:rPr lang="tr-TR" dirty="0">
                <a:solidFill>
                  <a:srgbClr val="000000"/>
                </a:solidFill>
              </a:rPr>
              <a:t> = 1175 </a:t>
            </a:r>
            <a:r>
              <a:rPr lang="en-GB" dirty="0"/>
              <a:t>₺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err="1">
                <a:sym typeface="Wingdings" panose="05000000000000000000" pitchFamily="2" charset="2"/>
              </a:rPr>
              <a:t>given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by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question</a:t>
            </a:r>
            <a:r>
              <a:rPr lang="tr-TR" baseline="-250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854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5739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C.P. = 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 / 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1) B+C  80</a:t>
            </a:r>
          </a:p>
          <a:p>
            <a:r>
              <a:rPr lang="tr-TR" dirty="0">
                <a:sym typeface="Wingdings" pitchFamily="2" charset="2"/>
              </a:rPr>
              <a:t>2) D+F  60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D+F </a:t>
            </a:r>
            <a:endParaRPr lang="en-GB" dirty="0"/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16 16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18 18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12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E (2/X</a:t>
              </a:r>
              <a:r>
                <a:rPr lang="tr-TR" sz="1400" b="1" baseline="-25000" dirty="0"/>
                <a:t>2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256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825717" y="668977"/>
            <a:ext cx="4565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2</a:t>
            </a:r>
            <a:r>
              <a:rPr lang="tr-TR" sz="1600" dirty="0"/>
              <a:t> = 18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2 </a:t>
            </a:r>
            <a:r>
              <a:rPr lang="tr-TR" sz="1600" dirty="0">
                <a:solidFill>
                  <a:srgbClr val="000000"/>
                </a:solidFill>
              </a:rPr>
              <a:t>= 1050 + 60 = 1110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A8E93A3C-F463-4491-A318-BE1B62327ADF}"/>
              </a:ext>
            </a:extLst>
          </p:cNvPr>
          <p:cNvSpPr txBox="1"/>
          <p:nvPr/>
        </p:nvSpPr>
        <p:spPr>
          <a:xfrm>
            <a:off x="597655" y="5151071"/>
            <a:ext cx="254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B+C=80</a:t>
            </a:r>
          </a:p>
          <a:p>
            <a:r>
              <a:rPr lang="tr-TR" dirty="0"/>
              <a:t>D+G=70</a:t>
            </a:r>
          </a:p>
          <a:p>
            <a:r>
              <a:rPr lang="tr-TR" dirty="0"/>
              <a:t>D+E+F=60+X2</a:t>
            </a:r>
            <a:endParaRPr lang="en-US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14E28E0-29E9-4C7D-B711-1A8CE3B7B870}"/>
              </a:ext>
            </a:extLst>
          </p:cNvPr>
          <p:cNvSpPr txBox="1"/>
          <p:nvPr/>
        </p:nvSpPr>
        <p:spPr>
          <a:xfrm>
            <a:off x="5440007" y="1376135"/>
            <a:ext cx="3236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</a:rPr>
              <a:t>C</a:t>
            </a:r>
            <a:r>
              <a:rPr lang="tr-TR" baseline="-25000" dirty="0">
                <a:solidFill>
                  <a:srgbClr val="000000"/>
                </a:solidFill>
              </a:rPr>
              <a:t>3</a:t>
            </a:r>
            <a:r>
              <a:rPr lang="tr-TR" dirty="0">
                <a:solidFill>
                  <a:srgbClr val="000000"/>
                </a:solidFill>
              </a:rPr>
              <a:t> = 1175 </a:t>
            </a:r>
            <a:r>
              <a:rPr lang="en-GB" dirty="0"/>
              <a:t>₺</a:t>
            </a:r>
            <a:r>
              <a:rPr lang="tr-TR" dirty="0"/>
              <a:t>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err="1">
                <a:sym typeface="Wingdings" panose="05000000000000000000" pitchFamily="2" charset="2"/>
              </a:rPr>
              <a:t>given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by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err="1">
                <a:sym typeface="Wingdings" panose="05000000000000000000" pitchFamily="2" charset="2"/>
              </a:rPr>
              <a:t>question</a:t>
            </a:r>
            <a:r>
              <a:rPr lang="tr-TR" baseline="-25000" dirty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410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ym typeface="Wingdings" pitchFamily="2" charset="2"/>
              </a:rPr>
              <a:t>C.P.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X2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X2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/>
                <a:t>E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</a:t>
              </a:r>
              <a:r>
                <a:rPr lang="tr-TR" sz="1400" b="1" dirty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>
                  <a:solidFill>
                    <a:srgbClr val="FF0000"/>
                  </a:solidFill>
                </a:rPr>
                <a:t>=5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621881" y="356561"/>
            <a:ext cx="3386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3</a:t>
            </a:r>
            <a:r>
              <a:rPr lang="tr-TR" sz="1600" dirty="0"/>
              <a:t> = 17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3 </a:t>
            </a:r>
            <a:r>
              <a:rPr lang="tr-TR" sz="1600" dirty="0">
                <a:solidFill>
                  <a:srgbClr val="000000"/>
                </a:solidFill>
              </a:rPr>
              <a:t>= 1110 + 65 = 1175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8864" y="499653"/>
            <a:ext cx="4395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B+C  80</a:t>
            </a:r>
          </a:p>
          <a:p>
            <a:r>
              <a:rPr lang="tr-TR" dirty="0">
                <a:sym typeface="Wingdings" pitchFamily="2" charset="2"/>
              </a:rPr>
              <a:t>2) D+F+E  60+X</a:t>
            </a:r>
            <a:r>
              <a:rPr lang="tr-TR" baseline="-25000" dirty="0">
                <a:sym typeface="Wingdings" pitchFamily="2" charset="2"/>
              </a:rPr>
              <a:t>2</a:t>
            </a:r>
            <a:endParaRPr lang="tr-TR" dirty="0">
              <a:sym typeface="Wingdings" pitchFamily="2" charset="2"/>
            </a:endParaRPr>
          </a:p>
          <a:p>
            <a:r>
              <a:rPr lang="tr-TR" dirty="0"/>
              <a:t>C</a:t>
            </a:r>
            <a:r>
              <a:rPr lang="tr-TR" baseline="-25000" dirty="0"/>
              <a:t>3 </a:t>
            </a:r>
            <a:r>
              <a:rPr lang="tr-TR" dirty="0"/>
              <a:t>=1175</a:t>
            </a:r>
          </a:p>
          <a:p>
            <a:r>
              <a:rPr lang="tr-TR" dirty="0"/>
              <a:t>1175-1110=65 </a:t>
            </a:r>
            <a:r>
              <a:rPr lang="tr-TR" dirty="0" err="1"/>
              <a:t>must</a:t>
            </a:r>
            <a:r>
              <a:rPr lang="tr-TR" dirty="0"/>
              <a:t> be total </a:t>
            </a:r>
            <a:r>
              <a:rPr lang="tr-TR" dirty="0" err="1"/>
              <a:t>crash</a:t>
            </a:r>
            <a:r>
              <a:rPr lang="tr-TR" dirty="0"/>
              <a:t> cost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D+F+E </a:t>
            </a:r>
            <a:r>
              <a:rPr lang="tr-TR" dirty="0" err="1">
                <a:sym typeface="Wingdings" pitchFamily="2" charset="2"/>
              </a:rPr>
              <a:t>and</a:t>
            </a:r>
            <a:r>
              <a:rPr lang="tr-TR" dirty="0">
                <a:sym typeface="Wingdings" pitchFamily="2" charset="2"/>
              </a:rPr>
              <a:t> X</a:t>
            </a:r>
            <a:r>
              <a:rPr lang="tr-TR" baseline="-25000" dirty="0">
                <a:sym typeface="Wingdings" pitchFamily="2" charset="2"/>
              </a:rPr>
              <a:t>2</a:t>
            </a:r>
            <a:r>
              <a:rPr lang="tr-TR" dirty="0">
                <a:sym typeface="Wingdings" pitchFamily="2" charset="2"/>
              </a:rPr>
              <a:t>=5</a:t>
            </a:r>
            <a:endParaRPr lang="en-GB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7AB960CC-6975-46BD-A59B-9237F049A364}"/>
              </a:ext>
            </a:extLst>
          </p:cNvPr>
          <p:cNvSpPr txBox="1"/>
          <p:nvPr/>
        </p:nvSpPr>
        <p:spPr>
          <a:xfrm>
            <a:off x="467544" y="5151071"/>
            <a:ext cx="302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Comb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878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ym typeface="Wingdings" pitchFamily="2" charset="2"/>
              </a:rPr>
              <a:t>C.P.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X2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X2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17 17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11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2</a:t>
              </a:r>
            </a:p>
            <a:p>
              <a:pPr algn="ctr"/>
              <a:r>
                <a:rPr lang="tr-TR" sz="1400" b="1" dirty="0"/>
                <a:t>G (1/30)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/>
                <a:t>E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</a:t>
              </a:r>
              <a:r>
                <a:rPr lang="tr-TR" sz="1400" b="1" dirty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>
                  <a:solidFill>
                    <a:srgbClr val="FF0000"/>
                  </a:solidFill>
                </a:rPr>
                <a:t>=5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9</a:t>
              </a:r>
            </a:p>
            <a:p>
              <a:pPr algn="ctr"/>
              <a:r>
                <a:rPr lang="tr-TR" sz="1400" b="1" dirty="0"/>
                <a:t>F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III.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946432" y="482698"/>
            <a:ext cx="3386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3</a:t>
            </a:r>
            <a:r>
              <a:rPr lang="tr-TR" sz="1600" dirty="0"/>
              <a:t> = 17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3 </a:t>
            </a:r>
            <a:r>
              <a:rPr lang="tr-TR" sz="1600" dirty="0">
                <a:solidFill>
                  <a:srgbClr val="000000"/>
                </a:solidFill>
              </a:rPr>
              <a:t>= 1110 + 65 = 1175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8864" y="499653"/>
            <a:ext cx="4395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B+C  80</a:t>
            </a:r>
          </a:p>
          <a:p>
            <a:r>
              <a:rPr lang="tr-TR" dirty="0">
                <a:sym typeface="Wingdings" pitchFamily="2" charset="2"/>
              </a:rPr>
              <a:t>2) D+F+E  60+X</a:t>
            </a:r>
            <a:r>
              <a:rPr lang="tr-TR" baseline="-25000" dirty="0">
                <a:sym typeface="Wingdings" pitchFamily="2" charset="2"/>
              </a:rPr>
              <a:t>2</a:t>
            </a:r>
            <a:endParaRPr lang="tr-TR" dirty="0">
              <a:sym typeface="Wingdings" pitchFamily="2" charset="2"/>
            </a:endParaRPr>
          </a:p>
          <a:p>
            <a:r>
              <a:rPr lang="tr-TR" dirty="0"/>
              <a:t>C</a:t>
            </a:r>
            <a:r>
              <a:rPr lang="tr-TR" baseline="-25000" dirty="0"/>
              <a:t>3 </a:t>
            </a:r>
            <a:r>
              <a:rPr lang="tr-TR" dirty="0"/>
              <a:t>=1175</a:t>
            </a:r>
          </a:p>
          <a:p>
            <a:r>
              <a:rPr lang="tr-TR" dirty="0"/>
              <a:t>1175-1110=65 </a:t>
            </a:r>
            <a:r>
              <a:rPr lang="tr-TR" dirty="0" err="1"/>
              <a:t>must</a:t>
            </a:r>
            <a:r>
              <a:rPr lang="tr-TR" dirty="0"/>
              <a:t> be total </a:t>
            </a:r>
            <a:r>
              <a:rPr lang="tr-TR" dirty="0" err="1"/>
              <a:t>crash</a:t>
            </a:r>
            <a:r>
              <a:rPr lang="tr-TR" dirty="0"/>
              <a:t> cost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D+F+E </a:t>
            </a:r>
            <a:r>
              <a:rPr lang="tr-TR" dirty="0" err="1">
                <a:sym typeface="Wingdings" pitchFamily="2" charset="2"/>
              </a:rPr>
              <a:t>and</a:t>
            </a:r>
            <a:r>
              <a:rPr lang="tr-TR" dirty="0">
                <a:sym typeface="Wingdings" pitchFamily="2" charset="2"/>
              </a:rPr>
              <a:t> X</a:t>
            </a:r>
            <a:r>
              <a:rPr lang="tr-TR" baseline="-25000" dirty="0">
                <a:sym typeface="Wingdings" pitchFamily="2" charset="2"/>
              </a:rPr>
              <a:t>2</a:t>
            </a:r>
            <a:r>
              <a:rPr lang="tr-TR" dirty="0">
                <a:sym typeface="Wingdings" pitchFamily="2" charset="2"/>
              </a:rPr>
              <a:t>=5</a:t>
            </a:r>
            <a:endParaRPr lang="en-GB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31AFED9C-AC86-4DD9-99E1-6385AC09AA06}"/>
              </a:ext>
            </a:extLst>
          </p:cNvPr>
          <p:cNvSpPr txBox="1"/>
          <p:nvPr/>
        </p:nvSpPr>
        <p:spPr>
          <a:xfrm>
            <a:off x="393182" y="5573611"/>
            <a:ext cx="294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B+C=80</a:t>
            </a:r>
          </a:p>
          <a:p>
            <a:r>
              <a:rPr lang="tr-TR" dirty="0"/>
              <a:t>D+G=70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398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</a:p>
            <a:p>
              <a:pPr algn="ctr"/>
              <a:r>
                <a:rPr lang="tr-TR" sz="1400" b="1" dirty="0"/>
                <a:t>G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95260" y="637523"/>
            <a:ext cx="323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4</a:t>
            </a:r>
            <a:r>
              <a:rPr lang="tr-TR" sz="1600" dirty="0"/>
              <a:t> = 16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4 </a:t>
            </a:r>
            <a:r>
              <a:rPr lang="tr-TR" sz="1600" dirty="0">
                <a:solidFill>
                  <a:srgbClr val="000000"/>
                </a:solidFill>
              </a:rPr>
              <a:t>= 1175 + 70 =1245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5687" y="535563"/>
            <a:ext cx="439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D+G  70</a:t>
            </a:r>
          </a:p>
          <a:p>
            <a:r>
              <a:rPr lang="tr-TR" dirty="0">
                <a:sym typeface="Wingdings" pitchFamily="2" charset="2"/>
              </a:rPr>
              <a:t>2) C+G  80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D+G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Metin kutusu 52">
            <a:extLst>
              <a:ext uri="{FF2B5EF4-FFF2-40B4-BE49-F238E27FC236}">
                <a16:creationId xmlns:a16="http://schemas.microsoft.com/office/drawing/2014/main" id="{0709BF1D-CAC2-487A-B111-D83D56428AEB}"/>
              </a:ext>
            </a:extLst>
          </p:cNvPr>
          <p:cNvSpPr txBox="1"/>
          <p:nvPr/>
        </p:nvSpPr>
        <p:spPr>
          <a:xfrm>
            <a:off x="467544" y="5151071"/>
            <a:ext cx="302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Comb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4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5E61BD-B62C-452C-B151-1EE0DB832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Forward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5" name="Group 86">
            <a:extLst>
              <a:ext uri="{FF2B5EF4-FFF2-40B4-BE49-F238E27FC236}">
                <a16:creationId xmlns:a16="http://schemas.microsoft.com/office/drawing/2014/main" id="{A036A068-5D6C-4CB3-87AF-0F270EDF09C4}"/>
              </a:ext>
            </a:extLst>
          </p:cNvPr>
          <p:cNvGrpSpPr/>
          <p:nvPr/>
        </p:nvGrpSpPr>
        <p:grpSpPr>
          <a:xfrm>
            <a:off x="779133" y="2002579"/>
            <a:ext cx="7585733" cy="2852841"/>
            <a:chOff x="323528" y="2241054"/>
            <a:chExt cx="7585733" cy="285284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75B8226-AEFD-4ACC-87AA-42074B8BD644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505B8CD-0F69-4115-B17C-1B266D28FB36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8" name="Straight Arrow Connector 6">
              <a:extLst>
                <a:ext uri="{FF2B5EF4-FFF2-40B4-BE49-F238E27FC236}">
                  <a16:creationId xmlns:a16="http://schemas.microsoft.com/office/drawing/2014/main" id="{A92B41EF-DACE-47A4-95E4-9FE4EE545F1E}"/>
                </a:ext>
              </a:extLst>
            </p:cNvPr>
            <p:cNvCxnSpPr>
              <a:stCxn id="7" idx="6"/>
              <a:endCxn id="9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D76F675-31D8-446C-B69F-0F6DC420C448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10" name="Elbow Connector 22">
              <a:extLst>
                <a:ext uri="{FF2B5EF4-FFF2-40B4-BE49-F238E27FC236}">
                  <a16:creationId xmlns:a16="http://schemas.microsoft.com/office/drawing/2014/main" id="{16316AA7-477E-4871-8DC9-BC03259D84BC}"/>
                </a:ext>
              </a:extLst>
            </p:cNvPr>
            <p:cNvCxnSpPr>
              <a:stCxn id="6" idx="4"/>
              <a:endCxn id="11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704CF8F-54A4-4EF6-A3B6-FC6173D62994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2" name="Elbow Connector 26">
              <a:extLst>
                <a:ext uri="{FF2B5EF4-FFF2-40B4-BE49-F238E27FC236}">
                  <a16:creationId xmlns:a16="http://schemas.microsoft.com/office/drawing/2014/main" id="{9C6AF943-CF2D-4DC2-AF51-DD04B46B1BAD}"/>
                </a:ext>
              </a:extLst>
            </p:cNvPr>
            <p:cNvCxnSpPr>
              <a:stCxn id="6" idx="0"/>
              <a:endCxn id="7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C8883E9-DB4D-4D8A-AA82-4C0789E6D1C5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4" name="Elbow Connector 45">
              <a:extLst>
                <a:ext uri="{FF2B5EF4-FFF2-40B4-BE49-F238E27FC236}">
                  <a16:creationId xmlns:a16="http://schemas.microsoft.com/office/drawing/2014/main" id="{AA640494-FFDC-4ED6-8A76-04AE2E420145}"/>
                </a:ext>
              </a:extLst>
            </p:cNvPr>
            <p:cNvCxnSpPr>
              <a:stCxn id="11" idx="6"/>
              <a:endCxn id="13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5" name="Elbow Connector 47">
              <a:extLst>
                <a:ext uri="{FF2B5EF4-FFF2-40B4-BE49-F238E27FC236}">
                  <a16:creationId xmlns:a16="http://schemas.microsoft.com/office/drawing/2014/main" id="{208B5A2C-9CFF-4085-B481-6D561AACDC7B}"/>
                </a:ext>
              </a:extLst>
            </p:cNvPr>
            <p:cNvCxnSpPr>
              <a:stCxn id="9" idx="6"/>
              <a:endCxn id="13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" name="Rectangle 68">
              <a:extLst>
                <a:ext uri="{FF2B5EF4-FFF2-40B4-BE49-F238E27FC236}">
                  <a16:creationId xmlns:a16="http://schemas.microsoft.com/office/drawing/2014/main" id="{576ACF27-2962-4DE6-9482-0DDD0146CE3E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7" name="Straight Connector 69">
              <a:extLst>
                <a:ext uri="{FF2B5EF4-FFF2-40B4-BE49-F238E27FC236}">
                  <a16:creationId xmlns:a16="http://schemas.microsoft.com/office/drawing/2014/main" id="{B23DBD45-6AC9-4BD3-B887-7C2202832B96}"/>
                </a:ext>
              </a:extLst>
            </p:cNvPr>
            <p:cNvCxnSpPr>
              <a:cxnSpLocks/>
              <a:endCxn id="16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73">
              <a:extLst>
                <a:ext uri="{FF2B5EF4-FFF2-40B4-BE49-F238E27FC236}">
                  <a16:creationId xmlns:a16="http://schemas.microsoft.com/office/drawing/2014/main" id="{D69E2381-8BEB-4E3B-9129-8CA39E7A0EFD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9" name="TextBox 74">
              <a:extLst>
                <a:ext uri="{FF2B5EF4-FFF2-40B4-BE49-F238E27FC236}">
                  <a16:creationId xmlns:a16="http://schemas.microsoft.com/office/drawing/2014/main" id="{A93B59CD-E176-47F5-824E-A21C2B88D649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20" name="TextBox 75">
              <a:extLst>
                <a:ext uri="{FF2B5EF4-FFF2-40B4-BE49-F238E27FC236}">
                  <a16:creationId xmlns:a16="http://schemas.microsoft.com/office/drawing/2014/main" id="{A1C2506C-11D7-49E2-ADA9-8C8875872DAC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1" name="TextBox 76">
              <a:extLst>
                <a:ext uri="{FF2B5EF4-FFF2-40B4-BE49-F238E27FC236}">
                  <a16:creationId xmlns:a16="http://schemas.microsoft.com/office/drawing/2014/main" id="{50DA05F4-975F-42B6-96C7-4490A490C68D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2" name="TextBox 77">
              <a:extLst>
                <a:ext uri="{FF2B5EF4-FFF2-40B4-BE49-F238E27FC236}">
                  <a16:creationId xmlns:a16="http://schemas.microsoft.com/office/drawing/2014/main" id="{B0F14F4B-BC28-4265-81EA-C8AAE73D5495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3" name="TextBox 78">
              <a:extLst>
                <a:ext uri="{FF2B5EF4-FFF2-40B4-BE49-F238E27FC236}">
                  <a16:creationId xmlns:a16="http://schemas.microsoft.com/office/drawing/2014/main" id="{B76EA880-A364-4EAC-94C2-36B1ADA777D9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4" name="TextBox 82">
              <a:extLst>
                <a:ext uri="{FF2B5EF4-FFF2-40B4-BE49-F238E27FC236}">
                  <a16:creationId xmlns:a16="http://schemas.microsoft.com/office/drawing/2014/main" id="{512CF52D-4704-4FE0-8364-094B1C8D5122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5" name="TextBox 83">
              <a:extLst>
                <a:ext uri="{FF2B5EF4-FFF2-40B4-BE49-F238E27FC236}">
                  <a16:creationId xmlns:a16="http://schemas.microsoft.com/office/drawing/2014/main" id="{2AE61C84-4350-42B6-861D-A7F9A6EF1AE0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6" name="TextBox 84">
              <a:extLst>
                <a:ext uri="{FF2B5EF4-FFF2-40B4-BE49-F238E27FC236}">
                  <a16:creationId xmlns:a16="http://schemas.microsoft.com/office/drawing/2014/main" id="{F5C4E697-FC5B-480D-8294-9F17064FE8E0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7" name="TextBox 85">
              <a:extLst>
                <a:ext uri="{FF2B5EF4-FFF2-40B4-BE49-F238E27FC236}">
                  <a16:creationId xmlns:a16="http://schemas.microsoft.com/office/drawing/2014/main" id="{91622BC3-12E3-4632-84E3-51DB74DD12BF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8" name="Rectangle 68">
            <a:extLst>
              <a:ext uri="{FF2B5EF4-FFF2-40B4-BE49-F238E27FC236}">
                <a16:creationId xmlns:a16="http://schemas.microsoft.com/office/drawing/2014/main" id="{56F99782-0618-4042-B96E-A253292BE20F}"/>
              </a:ext>
            </a:extLst>
          </p:cNvPr>
          <p:cNvSpPr/>
          <p:nvPr/>
        </p:nvSpPr>
        <p:spPr bwMode="auto">
          <a:xfrm>
            <a:off x="2886340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CDC2A80A-C263-4C8E-8807-691BD73355C0}"/>
              </a:ext>
            </a:extLst>
          </p:cNvPr>
          <p:cNvSpPr/>
          <p:nvPr/>
        </p:nvSpPr>
        <p:spPr bwMode="auto">
          <a:xfrm>
            <a:off x="5751777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68">
            <a:extLst>
              <a:ext uri="{FF2B5EF4-FFF2-40B4-BE49-F238E27FC236}">
                <a16:creationId xmlns:a16="http://schemas.microsoft.com/office/drawing/2014/main" id="{1F5B652B-24F2-4FFF-990A-85066FF0A2D3}"/>
              </a:ext>
            </a:extLst>
          </p:cNvPr>
          <p:cNvSpPr/>
          <p:nvPr/>
        </p:nvSpPr>
        <p:spPr bwMode="auto">
          <a:xfrm>
            <a:off x="4746740" y="3586124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Rectangle 68">
            <a:extLst>
              <a:ext uri="{FF2B5EF4-FFF2-40B4-BE49-F238E27FC236}">
                <a16:creationId xmlns:a16="http://schemas.microsoft.com/office/drawing/2014/main" id="{CAE21394-8FE7-452F-A6BC-6AA0AE9A62FA}"/>
              </a:ext>
            </a:extLst>
          </p:cNvPr>
          <p:cNvSpPr/>
          <p:nvPr/>
        </p:nvSpPr>
        <p:spPr bwMode="auto">
          <a:xfrm>
            <a:off x="8142290" y="2546808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EA3444A7-EE14-4C0F-849A-C2C8782F5D9B}"/>
              </a:ext>
            </a:extLst>
          </p:cNvPr>
          <p:cNvSpPr txBox="1"/>
          <p:nvPr/>
        </p:nvSpPr>
        <p:spPr>
          <a:xfrm>
            <a:off x="7725777" y="1905060"/>
            <a:ext cx="48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36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5BFCCFCF-5F69-4AEA-81A9-14F7CCC9458B}"/>
              </a:ext>
            </a:extLst>
          </p:cNvPr>
          <p:cNvSpPr txBox="1"/>
          <p:nvPr/>
        </p:nvSpPr>
        <p:spPr>
          <a:xfrm>
            <a:off x="7731356" y="4268903"/>
            <a:ext cx="480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748C9755-F696-4923-A0F1-197DC9E829E3}"/>
              </a:ext>
            </a:extLst>
          </p:cNvPr>
          <p:cNvSpPr txBox="1"/>
          <p:nvPr/>
        </p:nvSpPr>
        <p:spPr>
          <a:xfrm>
            <a:off x="1067265" y="5298690"/>
            <a:ext cx="7132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If two arrows intersect each</a:t>
            </a:r>
            <a:r>
              <a:rPr lang="tr-TR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other at one event, you need to take the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highe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st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one as duration in the forward calculation.</a:t>
            </a:r>
          </a:p>
        </p:txBody>
      </p:sp>
    </p:spTree>
    <p:extLst>
      <p:ext uri="{BB962C8B-B14F-4D97-AF65-F5344CB8AC3E}">
        <p14:creationId xmlns:p14="http://schemas.microsoft.com/office/powerpoint/2010/main" val="876630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6</a:t>
              </a:r>
            </a:p>
            <a:p>
              <a:pPr algn="ctr"/>
              <a:r>
                <a:rPr lang="tr-TR" sz="1400" b="1" dirty="0"/>
                <a:t>B (2/30)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6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6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16 16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10</a:t>
              </a:r>
            </a:p>
            <a:p>
              <a:pPr algn="ctr"/>
              <a:r>
                <a:rPr lang="tr-TR" sz="1400" b="1" dirty="0"/>
                <a:t>D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6</a:t>
              </a:r>
            </a:p>
            <a:p>
              <a:pPr algn="ctr"/>
              <a:r>
                <a:rPr lang="tr-TR" sz="1400" b="1" dirty="0"/>
                <a:t>C (3/50)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</a:p>
            <a:p>
              <a:pPr algn="ctr"/>
              <a:r>
                <a:rPr lang="tr-TR" sz="1400" b="1" dirty="0"/>
                <a:t>G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IV.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495260" y="637523"/>
            <a:ext cx="3237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4</a:t>
            </a:r>
            <a:r>
              <a:rPr lang="tr-TR" sz="1600" dirty="0"/>
              <a:t> = 16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4 </a:t>
            </a:r>
            <a:r>
              <a:rPr lang="tr-TR" sz="1600" dirty="0">
                <a:solidFill>
                  <a:srgbClr val="000000"/>
                </a:solidFill>
              </a:rPr>
              <a:t>= 1175 + 70 =1245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5687" y="535563"/>
            <a:ext cx="4395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1) D+G  70</a:t>
            </a:r>
          </a:p>
          <a:p>
            <a:r>
              <a:rPr lang="tr-TR" dirty="0">
                <a:sym typeface="Wingdings" pitchFamily="2" charset="2"/>
              </a:rPr>
              <a:t>2) C+G  80</a:t>
            </a:r>
          </a:p>
          <a:p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D+G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Metin kutusu 52">
            <a:extLst>
              <a:ext uri="{FF2B5EF4-FFF2-40B4-BE49-F238E27FC236}">
                <a16:creationId xmlns:a16="http://schemas.microsoft.com/office/drawing/2014/main" id="{A019D3E6-F9FF-41B1-ADB1-DC8783F4AF08}"/>
              </a:ext>
            </a:extLst>
          </p:cNvPr>
          <p:cNvSpPr txBox="1"/>
          <p:nvPr/>
        </p:nvSpPr>
        <p:spPr>
          <a:xfrm>
            <a:off x="523413" y="5190649"/>
            <a:ext cx="302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B+C=80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264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10</a:t>
              </a:r>
            </a:p>
            <a:p>
              <a:pPr algn="ctr"/>
              <a:r>
                <a:rPr lang="tr-TR" sz="1400" b="1" dirty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/>
                <a:t>C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</a:t>
              </a:r>
            </a:p>
            <a:p>
              <a:pPr algn="ctr"/>
              <a:r>
                <a:rPr lang="tr-TR" sz="1400" b="1" dirty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014237" y="860371"/>
            <a:ext cx="291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5</a:t>
            </a:r>
            <a:r>
              <a:rPr lang="tr-TR" sz="1600" dirty="0"/>
              <a:t>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5 </a:t>
            </a:r>
            <a:r>
              <a:rPr lang="tr-TR" sz="1600" dirty="0">
                <a:solidFill>
                  <a:srgbClr val="000000"/>
                </a:solidFill>
              </a:rPr>
              <a:t>= 1245 + 80 =1325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B+C = 80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86429" y="53556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587541" y="53556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Metin kutusu 76">
            <a:extLst>
              <a:ext uri="{FF2B5EF4-FFF2-40B4-BE49-F238E27FC236}">
                <a16:creationId xmlns:a16="http://schemas.microsoft.com/office/drawing/2014/main" id="{206C0A47-6727-45B4-A390-E69E24955F4E}"/>
              </a:ext>
            </a:extLst>
          </p:cNvPr>
          <p:cNvSpPr txBox="1"/>
          <p:nvPr/>
        </p:nvSpPr>
        <p:spPr>
          <a:xfrm>
            <a:off x="523413" y="5190649"/>
            <a:ext cx="302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Comb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255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2" y="483634"/>
            <a:ext cx="1874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5</a:t>
              </a:r>
            </a:p>
            <a:p>
              <a:pPr algn="ctr"/>
              <a:r>
                <a:rPr lang="tr-TR" sz="1400" b="1" dirty="0"/>
                <a:t>A (2/X</a:t>
              </a:r>
              <a:r>
                <a:rPr lang="tr-TR" sz="1400" b="1" baseline="-25000" dirty="0"/>
                <a:t>1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5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5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15 15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10</a:t>
              </a:r>
            </a:p>
            <a:p>
              <a:pPr algn="ctr"/>
              <a:r>
                <a:rPr lang="tr-TR" sz="1400" b="1" dirty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5</a:t>
              </a:r>
            </a:p>
            <a:p>
              <a:pPr algn="ctr"/>
              <a:r>
                <a:rPr lang="tr-TR" sz="1400" b="1" dirty="0"/>
                <a:t>C (</a:t>
              </a:r>
              <a:r>
                <a:rPr lang="tr-TR" sz="1400" b="1" dirty="0">
                  <a:solidFill>
                    <a:srgbClr val="FF0000"/>
                  </a:solidFill>
                </a:rPr>
                <a:t>2</a:t>
              </a:r>
              <a:r>
                <a:rPr lang="tr-TR" sz="1400" b="1" dirty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</a:t>
              </a:r>
            </a:p>
            <a:p>
              <a:pPr algn="ctr"/>
              <a:r>
                <a:rPr lang="tr-TR" sz="1400" b="1" dirty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551441" y="716506"/>
            <a:ext cx="2915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5</a:t>
            </a:r>
            <a:r>
              <a:rPr lang="tr-TR" sz="1600" dirty="0"/>
              <a:t> = 15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5 </a:t>
            </a:r>
            <a:r>
              <a:rPr lang="tr-TR" sz="1600" dirty="0">
                <a:solidFill>
                  <a:srgbClr val="000000"/>
                </a:solidFill>
              </a:rPr>
              <a:t>= 1245 + 80 =1325 </a:t>
            </a:r>
            <a:r>
              <a:rPr lang="en-GB" sz="1600" dirty="0"/>
              <a:t>₺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B+C = 80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86429" y="535563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587541" y="535563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Metin kutusu 76">
            <a:extLst>
              <a:ext uri="{FF2B5EF4-FFF2-40B4-BE49-F238E27FC236}">
                <a16:creationId xmlns:a16="http://schemas.microsoft.com/office/drawing/2014/main" id="{24061549-2B56-4178-BECB-5BFDCDF90954}"/>
              </a:ext>
            </a:extLst>
          </p:cNvPr>
          <p:cNvSpPr txBox="1"/>
          <p:nvPr/>
        </p:nvSpPr>
        <p:spPr>
          <a:xfrm>
            <a:off x="523413" y="5190649"/>
            <a:ext cx="302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A+B+C=80+</a:t>
            </a:r>
            <a:r>
              <a:rPr lang="tr-TR" b="1" dirty="0"/>
              <a:t> X</a:t>
            </a:r>
            <a:r>
              <a:rPr lang="tr-TR" b="1" baseline="-25000" dirty="0"/>
              <a:t>1</a:t>
            </a:r>
            <a:endParaRPr lang="en-US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ADE8696A-6DA9-4FC2-B7E8-E81B5E9FD628}"/>
              </a:ext>
            </a:extLst>
          </p:cNvPr>
          <p:cNvSpPr/>
          <p:nvPr/>
        </p:nvSpPr>
        <p:spPr>
          <a:xfrm>
            <a:off x="6551974" y="1353478"/>
            <a:ext cx="1245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6</a:t>
            </a:r>
            <a:r>
              <a:rPr lang="tr-TR" dirty="0">
                <a:sym typeface="Wingdings" pitchFamily="2" charset="2"/>
              </a:rPr>
              <a:t> = 1420 </a:t>
            </a:r>
            <a:r>
              <a:rPr lang="en-GB" dirty="0"/>
              <a:t>₺</a:t>
            </a:r>
            <a:endParaRPr lang="tr-TR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49081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1" y="483634"/>
            <a:ext cx="141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A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</a:t>
              </a:r>
              <a:r>
                <a:rPr lang="tr-TR" sz="1400" b="1" dirty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>
                  <a:solidFill>
                    <a:srgbClr val="FF0000"/>
                  </a:solidFill>
                </a:rPr>
                <a:t>=15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10</a:t>
              </a:r>
            </a:p>
            <a:p>
              <a:pPr algn="ctr"/>
              <a:r>
                <a:rPr lang="tr-TR" sz="1400" b="1" dirty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C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</a:t>
              </a:r>
            </a:p>
            <a:p>
              <a:pPr algn="ctr"/>
              <a:r>
                <a:rPr lang="tr-TR" sz="1400" b="1" dirty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2361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6</a:t>
            </a:r>
            <a:r>
              <a:rPr lang="tr-TR" sz="1600" dirty="0"/>
              <a:t>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6 </a:t>
            </a:r>
            <a:r>
              <a:rPr lang="tr-TR" sz="1600" dirty="0">
                <a:solidFill>
                  <a:srgbClr val="000000"/>
                </a:solidFill>
              </a:rPr>
              <a:t>= 1325+80+X</a:t>
            </a:r>
            <a:r>
              <a:rPr lang="tr-TR" sz="1600" baseline="-25000" dirty="0">
                <a:solidFill>
                  <a:srgbClr val="000000"/>
                </a:solidFill>
              </a:rPr>
              <a:t>1</a:t>
            </a:r>
            <a:r>
              <a:rPr lang="tr-TR" sz="1600" dirty="0">
                <a:solidFill>
                  <a:srgbClr val="000000"/>
                </a:solidFill>
              </a:rPr>
              <a:t> = 1420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X</a:t>
            </a:r>
            <a:r>
              <a:rPr lang="tr-TR" sz="1600" baseline="-25000" dirty="0">
                <a:solidFill>
                  <a:srgbClr val="000000"/>
                </a:solidFill>
              </a:rPr>
              <a:t>1</a:t>
            </a:r>
            <a:r>
              <a:rPr lang="tr-TR" sz="1600" dirty="0">
                <a:solidFill>
                  <a:srgbClr val="000000"/>
                </a:solidFill>
              </a:rPr>
              <a:t> = 15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A+B+C = 80 + X</a:t>
            </a:r>
            <a:r>
              <a:rPr lang="tr-TR" baseline="-25000" dirty="0">
                <a:sym typeface="Wingdings" pitchFamily="2" charset="2"/>
              </a:rPr>
              <a:t>1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06072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07184" y="57422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01810" y="574224"/>
            <a:ext cx="14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3007828" y="63161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008940" y="63161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23867" y="94506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224979" y="94506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2606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1" y="483634"/>
            <a:ext cx="141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805537" y="1816405"/>
            <a:ext cx="7326016" cy="4183529"/>
            <a:chOff x="1823676" y="2132777"/>
            <a:chExt cx="7326016" cy="4183529"/>
          </a:xfrm>
        </p:grpSpPr>
        <p:sp>
          <p:nvSpPr>
            <p:cNvPr id="141" name="Oval 140"/>
            <p:cNvSpPr/>
            <p:nvPr/>
          </p:nvSpPr>
          <p:spPr>
            <a:xfrm>
              <a:off x="2377857" y="372318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142" name="Straight Arrow Connector 141"/>
            <p:cNvCxnSpPr>
              <a:stCxn id="168" idx="6"/>
              <a:endCxn id="38" idx="2"/>
            </p:cNvCxnSpPr>
            <p:nvPr/>
          </p:nvCxnSpPr>
          <p:spPr>
            <a:xfrm>
              <a:off x="4837232" y="3901368"/>
              <a:ext cx="1567908" cy="245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3" name="Elbow Connector 142"/>
            <p:cNvCxnSpPr>
              <a:stCxn id="141" idx="4"/>
              <a:endCxn id="169" idx="2"/>
            </p:cNvCxnSpPr>
            <p:nvPr/>
          </p:nvCxnSpPr>
          <p:spPr>
            <a:xfrm rot="16200000" flipH="1">
              <a:off x="3000954" y="3652746"/>
              <a:ext cx="1037992" cy="1883716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4" name="Elbow Connector 143"/>
            <p:cNvCxnSpPr>
              <a:endCxn id="167" idx="2"/>
            </p:cNvCxnSpPr>
            <p:nvPr/>
          </p:nvCxnSpPr>
          <p:spPr>
            <a:xfrm flipV="1">
              <a:off x="2574581" y="2644923"/>
              <a:ext cx="1202252" cy="1078265"/>
            </a:xfrm>
            <a:prstGeom prst="bentConnector3">
              <a:avLst>
                <a:gd name="adj1" fmla="val -348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5" name="Elbow Connector 144"/>
            <p:cNvCxnSpPr>
              <a:endCxn id="170" idx="4"/>
            </p:cNvCxnSpPr>
            <p:nvPr/>
          </p:nvCxnSpPr>
          <p:spPr>
            <a:xfrm flipV="1">
              <a:off x="5317024" y="4074655"/>
              <a:ext cx="3104400" cy="19800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6" name="Elbow Connector 145"/>
            <p:cNvCxnSpPr>
              <a:stCxn id="168" idx="0"/>
              <a:endCxn id="170" idx="0"/>
            </p:cNvCxnSpPr>
            <p:nvPr/>
          </p:nvCxnSpPr>
          <p:spPr>
            <a:xfrm rot="5400000" flipH="1" flipV="1">
              <a:off x="6527749" y="1831481"/>
              <a:ext cx="2924" cy="3784426"/>
            </a:xfrm>
            <a:prstGeom prst="bentConnector3">
              <a:avLst>
                <a:gd name="adj1" fmla="val 38309405"/>
              </a:avLst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2962014" y="3649114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B (</a:t>
              </a:r>
              <a:r>
                <a:rPr lang="tr-TR" sz="1400" b="1" dirty="0">
                  <a:solidFill>
                    <a:srgbClr val="FF0000"/>
                  </a:solidFill>
                </a:rPr>
                <a:t>0</a:t>
              </a:r>
              <a:r>
                <a:rPr lang="tr-TR" sz="1400" b="1" dirty="0"/>
                <a:t>/30)</a:t>
              </a:r>
              <a:endParaRPr lang="en-GB" sz="1400" b="1" dirty="0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625323" y="2376486"/>
              <a:ext cx="92297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A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</a:t>
              </a:r>
              <a:r>
                <a:rPr lang="tr-TR" sz="1400" b="1" dirty="0">
                  <a:solidFill>
                    <a:srgbClr val="FF0000"/>
                  </a:solidFill>
                </a:rPr>
                <a:t>X</a:t>
              </a:r>
              <a:r>
                <a:rPr lang="tr-TR" sz="1400" b="1" baseline="-25000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>
                  <a:solidFill>
                    <a:srgbClr val="FF0000"/>
                  </a:solidFill>
                </a:rPr>
                <a:t>=15</a:t>
              </a:r>
              <a:r>
                <a:rPr lang="tr-TR" sz="1400" b="1" dirty="0"/>
                <a:t>)</a:t>
              </a:r>
              <a:endParaRPr lang="en-GB" sz="1400" b="1" dirty="0"/>
            </a:p>
          </p:txBody>
        </p:sp>
        <p:cxnSp>
          <p:nvCxnSpPr>
            <p:cNvPr id="154" name="Straight Arrow Connector 153"/>
            <p:cNvCxnSpPr>
              <a:stCxn id="141" idx="6"/>
              <a:endCxn id="168" idx="2"/>
            </p:cNvCxnSpPr>
            <p:nvPr/>
          </p:nvCxnSpPr>
          <p:spPr>
            <a:xfrm>
              <a:off x="2778326" y="3899398"/>
              <a:ext cx="1658436" cy="19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65" name="Line 40"/>
            <p:cNvSpPr>
              <a:spLocks noChangeShapeType="1"/>
            </p:cNvSpPr>
            <p:nvPr/>
          </p:nvSpPr>
          <p:spPr bwMode="auto">
            <a:xfrm>
              <a:off x="4027971" y="2833136"/>
              <a:ext cx="518833" cy="8900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Line 40"/>
            <p:cNvSpPr>
              <a:spLocks noChangeShapeType="1"/>
            </p:cNvSpPr>
            <p:nvPr/>
          </p:nvSpPr>
          <p:spPr bwMode="auto">
            <a:xfrm flipH="1" flipV="1">
              <a:off x="4635184" y="4075605"/>
              <a:ext cx="1812" cy="86178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3776833" y="2468711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sp>
          <p:nvSpPr>
            <p:cNvPr id="168" name="Oval 167"/>
            <p:cNvSpPr/>
            <p:nvPr/>
          </p:nvSpPr>
          <p:spPr>
            <a:xfrm>
              <a:off x="4436763" y="3725156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sp>
          <p:nvSpPr>
            <p:cNvPr id="169" name="Oval 168"/>
            <p:cNvSpPr/>
            <p:nvPr/>
          </p:nvSpPr>
          <p:spPr>
            <a:xfrm>
              <a:off x="4461808" y="4937389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8221189" y="3722232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6</a:t>
              </a:r>
              <a:endParaRPr lang="en-US" b="1" dirty="0"/>
            </a:p>
          </p:txBody>
        </p:sp>
        <p:sp>
          <p:nvSpPr>
            <p:cNvPr id="38" name="Oval 37"/>
            <p:cNvSpPr/>
            <p:nvPr/>
          </p:nvSpPr>
          <p:spPr>
            <a:xfrm>
              <a:off x="6405140" y="3727607"/>
              <a:ext cx="400469" cy="352423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5</a:t>
              </a:r>
              <a:endParaRPr lang="en-US" b="1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3996248" y="2132777"/>
              <a:ext cx="667449" cy="246762"/>
              <a:chOff x="3411627" y="2645628"/>
              <a:chExt cx="720080" cy="277941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3411627" y="264562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60" idx="2"/>
              </p:cNvCxnSpPr>
              <p:nvPr/>
            </p:nvCxnSpPr>
            <p:spPr bwMode="auto">
              <a:xfrm>
                <a:off x="3771667" y="264562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4892443" y="3504547"/>
              <a:ext cx="667449" cy="246769"/>
              <a:chOff x="4404468" y="2852050"/>
              <a:chExt cx="720080" cy="277949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4" name="Straight Connector 63"/>
              <p:cNvCxnSpPr>
                <a:stCxn id="63" idx="0"/>
                <a:endCxn id="63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8" name="Group 67"/>
            <p:cNvGrpSpPr/>
            <p:nvPr/>
          </p:nvGrpSpPr>
          <p:grpSpPr>
            <a:xfrm>
              <a:off x="4953735" y="5220681"/>
              <a:ext cx="667449" cy="246762"/>
              <a:chOff x="5352697" y="3129998"/>
              <a:chExt cx="720080" cy="277941"/>
            </a:xfrm>
          </p:grpSpPr>
          <p:sp>
            <p:nvSpPr>
              <p:cNvPr id="69" name="Rectangle 68"/>
              <p:cNvSpPr/>
              <p:nvPr/>
            </p:nvSpPr>
            <p:spPr bwMode="auto">
              <a:xfrm>
                <a:off x="5352697" y="312999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4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4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0" name="Straight Connector 69"/>
              <p:cNvCxnSpPr>
                <a:stCxn id="69" idx="0"/>
                <a:endCxn id="69" idx="2"/>
              </p:cNvCxnSpPr>
              <p:nvPr/>
            </p:nvCxnSpPr>
            <p:spPr bwMode="auto">
              <a:xfrm>
                <a:off x="5712737" y="3129998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1823676" y="3423333"/>
              <a:ext cx="667449" cy="246769"/>
              <a:chOff x="4404468" y="2852050"/>
              <a:chExt cx="720080" cy="277949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tr-TR" sz="1600" dirty="0">
                    <a:solidFill>
                      <a:schemeClr val="tx1"/>
                    </a:solidFill>
                  </a:rPr>
                  <a:t>0 </a:t>
                </a:r>
                <a:r>
                  <a:rPr lang="tr-TR" sz="1600" dirty="0">
                    <a:solidFill>
                      <a:schemeClr val="accent6">
                        <a:lumMod val="75000"/>
                      </a:schemeClr>
                    </a:solidFill>
                  </a:rPr>
                  <a:t>  </a:t>
                </a:r>
                <a:r>
                  <a:rPr lang="tr-TR" sz="1600" dirty="0">
                    <a:solidFill>
                      <a:schemeClr val="tx1"/>
                    </a:solidFill>
                  </a:rPr>
                  <a:t> 0 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3" name="Straight Connector 72"/>
              <p:cNvCxnSpPr>
                <a:stCxn id="72" idx="0"/>
                <a:endCxn id="72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Arrow Connector 82"/>
            <p:cNvCxnSpPr>
              <a:stCxn id="38" idx="6"/>
              <a:endCxn id="170" idx="2"/>
            </p:cNvCxnSpPr>
            <p:nvPr/>
          </p:nvCxnSpPr>
          <p:spPr>
            <a:xfrm flipV="1">
              <a:off x="6805609" y="3898444"/>
              <a:ext cx="1415580" cy="53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4" name="Straight Arrow Connector 93"/>
            <p:cNvCxnSpPr>
              <a:endCxn id="169" idx="4"/>
            </p:cNvCxnSpPr>
            <p:nvPr/>
          </p:nvCxnSpPr>
          <p:spPr>
            <a:xfrm flipH="1" flipV="1">
              <a:off x="4662043" y="5289812"/>
              <a:ext cx="654981" cy="764884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6428690" y="3407949"/>
              <a:ext cx="667449" cy="246769"/>
              <a:chOff x="4404468" y="2852050"/>
              <a:chExt cx="720080" cy="277949"/>
            </a:xfrm>
          </p:grpSpPr>
          <p:sp>
            <p:nvSpPr>
              <p:cNvPr id="111" name="Rectangle 110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13 13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2" name="Straight Connector 111"/>
              <p:cNvCxnSpPr>
                <a:stCxn id="111" idx="0"/>
                <a:endCxn id="111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8482243" y="3257778"/>
              <a:ext cx="667449" cy="246769"/>
              <a:chOff x="4404468" y="2852050"/>
              <a:chExt cx="720080" cy="277949"/>
            </a:xfrm>
          </p:grpSpPr>
          <p:sp>
            <p:nvSpPr>
              <p:cNvPr id="114" name="Rectangle 113"/>
              <p:cNvSpPr/>
              <p:nvPr/>
            </p:nvSpPr>
            <p:spPr bwMode="auto">
              <a:xfrm>
                <a:off x="4404468" y="2852058"/>
                <a:ext cx="720080" cy="277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tr-TR" sz="1600" dirty="0">
                    <a:solidFill>
                      <a:schemeClr val="tx1"/>
                    </a:solidFill>
                  </a:rPr>
                  <a:t>14 14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5" name="Straight Connector 114"/>
              <p:cNvCxnSpPr>
                <a:stCxn id="114" idx="0"/>
                <a:endCxn id="114" idx="2"/>
              </p:cNvCxnSpPr>
              <p:nvPr/>
            </p:nvCxnSpPr>
            <p:spPr bwMode="auto">
              <a:xfrm>
                <a:off x="4764508" y="2852050"/>
                <a:ext cx="0" cy="27794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Elbow Connector 87"/>
            <p:cNvCxnSpPr>
              <a:stCxn id="169" idx="6"/>
              <a:endCxn id="38" idx="4"/>
            </p:cNvCxnSpPr>
            <p:nvPr/>
          </p:nvCxnSpPr>
          <p:spPr>
            <a:xfrm flipV="1">
              <a:off x="4862277" y="4080030"/>
              <a:ext cx="1743098" cy="103357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220718" y="233037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10</a:t>
              </a:r>
            </a:p>
            <a:p>
              <a:pPr algn="ctr"/>
              <a:r>
                <a:rPr lang="tr-TR" sz="1400" b="1" dirty="0"/>
                <a:t>D (0/40)</a:t>
              </a:r>
              <a:endParaRPr lang="en-GB" sz="1400" b="1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940975" y="48519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rgbClr val="FF0000"/>
                  </a:solidFill>
                </a:rPr>
                <a:t>4</a:t>
              </a:r>
            </a:p>
            <a:p>
              <a:pPr algn="ctr"/>
              <a:r>
                <a:rPr lang="tr-TR" sz="1400" b="1" dirty="0"/>
                <a:t>C (</a:t>
              </a:r>
              <a:r>
                <a:rPr lang="tr-TR" sz="1400" b="1" dirty="0">
                  <a:solidFill>
                    <a:srgbClr val="FF0000"/>
                  </a:solidFill>
                </a:rPr>
                <a:t>1</a:t>
              </a:r>
              <a:r>
                <a:rPr lang="tr-TR" sz="1400" b="1" dirty="0"/>
                <a:t>/50)</a:t>
              </a:r>
              <a:endParaRPr lang="en-GB" sz="1400" b="1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096139" y="3649891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1</a:t>
              </a:r>
            </a:p>
            <a:p>
              <a:pPr algn="ctr"/>
              <a:r>
                <a:rPr lang="tr-TR" sz="1400" b="1" dirty="0"/>
                <a:t>G (0/30)</a:t>
              </a:r>
              <a:endParaRPr lang="en-GB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42274" y="3662650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E (1/5)</a:t>
              </a:r>
              <a:endParaRPr lang="en-GB" sz="1400" b="1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590321" y="4866549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/>
                <a:t>9</a:t>
              </a:r>
            </a:p>
            <a:p>
              <a:pPr algn="ctr"/>
              <a:r>
                <a:rPr lang="tr-TR" sz="1400" b="1" dirty="0"/>
                <a:t>F (0/20)</a:t>
              </a:r>
              <a:endParaRPr lang="en-GB" sz="14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424732" y="5793086"/>
              <a:ext cx="1215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dirty="0"/>
                <a:t>10</a:t>
              </a:r>
            </a:p>
            <a:p>
              <a:pPr algn="ctr"/>
              <a:r>
                <a:rPr lang="tr-TR" sz="1400" b="1" dirty="0"/>
                <a:t>H (3/10)</a:t>
              </a:r>
              <a:endParaRPr lang="en-GB" sz="1400" b="1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058305" y="37988"/>
            <a:ext cx="1381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VI. </a:t>
            </a:r>
            <a:r>
              <a:rPr lang="tr-TR" sz="2400" b="1" dirty="0" err="1"/>
              <a:t>Crash</a:t>
            </a:r>
            <a:endParaRPr lang="en-GB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821244" y="5322825"/>
            <a:ext cx="2361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T</a:t>
            </a:r>
            <a:r>
              <a:rPr lang="tr-TR" sz="1600" baseline="-25000" dirty="0"/>
              <a:t>6</a:t>
            </a:r>
            <a:r>
              <a:rPr lang="tr-TR" sz="1600" dirty="0"/>
              <a:t> = 14 </a:t>
            </a:r>
            <a:r>
              <a:rPr lang="tr-TR" sz="1600" dirty="0" err="1"/>
              <a:t>days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C</a:t>
            </a:r>
            <a:r>
              <a:rPr lang="tr-TR" sz="1600" baseline="-25000" dirty="0">
                <a:solidFill>
                  <a:srgbClr val="000000"/>
                </a:solidFill>
              </a:rPr>
              <a:t>6 </a:t>
            </a:r>
            <a:r>
              <a:rPr lang="tr-TR" sz="1600" dirty="0">
                <a:solidFill>
                  <a:srgbClr val="000000"/>
                </a:solidFill>
              </a:rPr>
              <a:t>= 1325+80+X</a:t>
            </a:r>
            <a:r>
              <a:rPr lang="tr-TR" sz="1600" baseline="-25000" dirty="0">
                <a:solidFill>
                  <a:srgbClr val="000000"/>
                </a:solidFill>
              </a:rPr>
              <a:t>1</a:t>
            </a:r>
            <a:r>
              <a:rPr lang="tr-TR" sz="1600" dirty="0">
                <a:solidFill>
                  <a:srgbClr val="000000"/>
                </a:solidFill>
              </a:rPr>
              <a:t> = 1420 </a:t>
            </a:r>
            <a:r>
              <a:rPr lang="en-GB" sz="1600" dirty="0"/>
              <a:t>₺</a:t>
            </a:r>
            <a:endParaRPr lang="tr-TR" sz="1600" dirty="0"/>
          </a:p>
          <a:p>
            <a:r>
              <a:rPr lang="tr-TR" sz="1600" dirty="0">
                <a:solidFill>
                  <a:srgbClr val="000000"/>
                </a:solidFill>
              </a:rPr>
              <a:t>X</a:t>
            </a:r>
            <a:r>
              <a:rPr lang="tr-TR" sz="1600" baseline="-25000" dirty="0">
                <a:solidFill>
                  <a:srgbClr val="000000"/>
                </a:solidFill>
              </a:rPr>
              <a:t>1</a:t>
            </a:r>
            <a:r>
              <a:rPr lang="tr-TR" sz="1600" dirty="0">
                <a:solidFill>
                  <a:srgbClr val="000000"/>
                </a:solidFill>
              </a:rPr>
              <a:t> = 15 </a:t>
            </a:r>
            <a:r>
              <a:rPr lang="en-GB" sz="1600" dirty="0"/>
              <a:t>₺</a:t>
            </a:r>
            <a:endParaRPr lang="tr-TR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736417" y="531840"/>
            <a:ext cx="439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Crash</a:t>
            </a:r>
            <a:r>
              <a:rPr lang="tr-TR" dirty="0"/>
              <a:t> </a:t>
            </a:r>
            <a:r>
              <a:rPr lang="tr-TR" dirty="0">
                <a:sym typeface="Wingdings" pitchFamily="2" charset="2"/>
              </a:rPr>
              <a:t> A+B+C = 80 + X</a:t>
            </a:r>
            <a:r>
              <a:rPr lang="tr-TR" baseline="-25000" dirty="0">
                <a:sym typeface="Wingdings" pitchFamily="2" charset="2"/>
              </a:rPr>
              <a:t>1</a:t>
            </a:r>
            <a:endParaRPr lang="en-GB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06072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07184" y="57422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01810" y="574224"/>
            <a:ext cx="14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3007828" y="63161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008940" y="63161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23867" y="94506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224979" y="94506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0344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</a:t>
            </a:r>
            <a:r>
              <a:rPr lang="tr-TR" sz="2400" b="1" dirty="0"/>
              <a:t> 4.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34971" y="483634"/>
            <a:ext cx="1416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B</a:t>
            </a:r>
            <a:r>
              <a:rPr lang="tr-TR" baseline="-25000" dirty="0">
                <a:sym typeface="Wingdings" pitchFamily="2" charset="2"/>
              </a:rPr>
              <a:t>30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-F</a:t>
            </a:r>
            <a:r>
              <a:rPr lang="tr-TR" baseline="-25000" dirty="0">
                <a:sym typeface="Wingdings" pitchFamily="2" charset="2"/>
              </a:rPr>
              <a:t>20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C</a:t>
            </a:r>
            <a:r>
              <a:rPr lang="tr-TR" baseline="-25000" dirty="0">
                <a:sym typeface="Wingdings" pitchFamily="2" charset="2"/>
              </a:rPr>
              <a:t>50</a:t>
            </a:r>
            <a:r>
              <a:rPr lang="tr-TR" dirty="0">
                <a:sym typeface="Wingdings" pitchFamily="2" charset="2"/>
              </a:rPr>
              <a:t>-H</a:t>
            </a:r>
            <a:r>
              <a:rPr lang="tr-TR" baseline="-25000" dirty="0">
                <a:sym typeface="Wingdings" pitchFamily="2" charset="2"/>
              </a:rPr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8457" y="5642712"/>
            <a:ext cx="2282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/>
              <a:t>T</a:t>
            </a:r>
            <a:r>
              <a:rPr lang="tr-TR" sz="1600" baseline="-25000" dirty="0" err="1"/>
              <a:t>opt</a:t>
            </a:r>
            <a:r>
              <a:rPr lang="tr-TR" sz="1600" dirty="0"/>
              <a:t> = 15, 16</a:t>
            </a:r>
          </a:p>
          <a:p>
            <a:r>
              <a:rPr lang="tr-TR" sz="1600" dirty="0" err="1">
                <a:solidFill>
                  <a:srgbClr val="000000"/>
                </a:solidFill>
              </a:rPr>
              <a:t>C</a:t>
            </a:r>
            <a:r>
              <a:rPr lang="tr-TR" sz="1600" baseline="-25000" dirty="0" err="1">
                <a:solidFill>
                  <a:srgbClr val="000000"/>
                </a:solidFill>
              </a:rPr>
              <a:t>opt</a:t>
            </a:r>
            <a:r>
              <a:rPr lang="tr-TR" sz="1600" baseline="-25000" dirty="0">
                <a:solidFill>
                  <a:srgbClr val="000000"/>
                </a:solidFill>
              </a:rPr>
              <a:t> </a:t>
            </a:r>
            <a:r>
              <a:rPr lang="tr-TR" sz="1600" dirty="0">
                <a:solidFill>
                  <a:srgbClr val="000000"/>
                </a:solidFill>
              </a:rPr>
              <a:t>= 2525 </a:t>
            </a:r>
            <a:r>
              <a:rPr lang="en-GB" sz="1600" dirty="0"/>
              <a:t>₺</a:t>
            </a:r>
            <a:endParaRPr lang="tr-TR" sz="16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580378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1581490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06072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1607184" y="574224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906488" y="90117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00" y="90117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921724" y="1126242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1922836" y="1126242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824965" y="1396978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826077" y="1396978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586429" y="172034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87541" y="172034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501810" y="574224"/>
            <a:ext cx="1416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-D</a:t>
            </a:r>
            <a:r>
              <a:rPr lang="tr-TR" baseline="-25000" dirty="0">
                <a:sym typeface="Wingdings" pitchFamily="2" charset="2"/>
              </a:rPr>
              <a:t>40</a:t>
            </a:r>
          </a:p>
          <a:p>
            <a:r>
              <a:rPr lang="tr-TR" dirty="0">
                <a:sym typeface="Wingdings" pitchFamily="2" charset="2"/>
              </a:rPr>
              <a:t>A</a:t>
            </a:r>
            <a:r>
              <a:rPr lang="tr-TR" baseline="-25000" dirty="0">
                <a:sym typeface="Wingdings" pitchFamily="2" charset="2"/>
              </a:rPr>
              <a:t>X1</a:t>
            </a:r>
            <a:r>
              <a:rPr lang="tr-TR" dirty="0">
                <a:sym typeface="Wingdings" pitchFamily="2" charset="2"/>
              </a:rPr>
              <a:t>-E</a:t>
            </a:r>
            <a:r>
              <a:rPr lang="tr-TR" baseline="-25000" dirty="0">
                <a:sym typeface="Wingdings" pitchFamily="2" charset="2"/>
              </a:rPr>
              <a:t>5</a:t>
            </a:r>
            <a:r>
              <a:rPr lang="tr-TR" dirty="0">
                <a:sym typeface="Wingdings" pitchFamily="2" charset="2"/>
              </a:rPr>
              <a:t>-G</a:t>
            </a:r>
            <a:r>
              <a:rPr lang="tr-TR" baseline="-25000" dirty="0">
                <a:sym typeface="Wingdings" pitchFamily="2" charset="2"/>
              </a:rPr>
              <a:t>30</a:t>
            </a:r>
            <a:endParaRPr lang="tr-TR" dirty="0">
              <a:sym typeface="Wingdings" pitchFamily="2" charset="2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3007828" y="631619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3008940" y="631619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223867" y="945061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224979" y="945061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819093" y="500565"/>
            <a:ext cx="480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As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critical</a:t>
            </a:r>
            <a:r>
              <a:rPr lang="tr-TR" dirty="0"/>
              <a:t> </a:t>
            </a:r>
            <a:r>
              <a:rPr lang="tr-TR" dirty="0" err="1"/>
              <a:t>path</a:t>
            </a:r>
            <a:r>
              <a:rPr lang="tr-TR" dirty="0"/>
              <a:t> (B-D) is </a:t>
            </a:r>
            <a:r>
              <a:rPr lang="tr-TR" dirty="0" err="1"/>
              <a:t>completely</a:t>
            </a:r>
            <a:r>
              <a:rPr lang="tr-TR" dirty="0"/>
              <a:t> </a:t>
            </a:r>
            <a:r>
              <a:rPr lang="tr-TR" dirty="0" err="1"/>
              <a:t>crashed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stop </a:t>
            </a:r>
            <a:r>
              <a:rPr lang="tr-TR" dirty="0" err="1"/>
              <a:t>then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  <a:p>
            <a:pPr marL="285750" indent="-285750">
              <a:buFont typeface="Arial" pitchFamily="34" charset="0"/>
              <a:buChar char="•"/>
            </a:pP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indirect</a:t>
            </a:r>
            <a:r>
              <a:rPr lang="tr-TR" dirty="0"/>
              <a:t> cost is 80 </a:t>
            </a:r>
            <a:r>
              <a:rPr lang="en-GB" dirty="0"/>
              <a:t>₺</a:t>
            </a:r>
            <a:r>
              <a:rPr lang="tr-TR" dirty="0"/>
              <a:t> / </a:t>
            </a:r>
            <a:r>
              <a:rPr lang="tr-TR" dirty="0" err="1"/>
              <a:t>day</a:t>
            </a:r>
            <a:r>
              <a:rPr lang="tr-TR" dirty="0"/>
              <a:t>,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optimum duration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associated</a:t>
            </a:r>
            <a:r>
              <a:rPr lang="tr-TR" dirty="0"/>
              <a:t> cost? </a:t>
            </a:r>
            <a:endParaRPr lang="en-GB" dirty="0"/>
          </a:p>
        </p:txBody>
      </p:sp>
      <p:cxnSp>
        <p:nvCxnSpPr>
          <p:cNvPr id="84" name="Straight Connector 83"/>
          <p:cNvCxnSpPr/>
          <p:nvPr/>
        </p:nvCxnSpPr>
        <p:spPr>
          <a:xfrm>
            <a:off x="1263166" y="574224"/>
            <a:ext cx="165125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263166" y="591260"/>
            <a:ext cx="173710" cy="1921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885166"/>
              </p:ext>
            </p:extLst>
          </p:nvPr>
        </p:nvGraphicFramePr>
        <p:xfrm>
          <a:off x="395536" y="2420888"/>
          <a:ext cx="3672409" cy="29019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9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9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Duration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Direct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Indirect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Total cost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80x20=1600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2.600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1.050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80x19=1520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2.570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1.110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1440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2.550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1.175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1360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2.535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1.245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1280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1.325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1200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2.525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1.420 ₺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>
                          <a:effectLst/>
                        </a:rPr>
                        <a:t>1120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2.540 ₺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6" name="Chart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335605"/>
              </p:ext>
            </p:extLst>
          </p:nvPr>
        </p:nvGraphicFramePr>
        <p:xfrm>
          <a:off x="4860032" y="2443739"/>
          <a:ext cx="3312368" cy="2879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03969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7655" y="37988"/>
            <a:ext cx="2704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Example</a:t>
            </a:r>
            <a:r>
              <a:rPr lang="tr-TR" sz="2400" b="1" dirty="0"/>
              <a:t> 5.</a:t>
            </a:r>
            <a:endParaRPr lang="en-GB" sz="2400" b="1" dirty="0"/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467544" y="581703"/>
            <a:ext cx="766834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company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packages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“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plastering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painting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Works”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 3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storey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residential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building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package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executed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after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second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finally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construction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executing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packages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third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815089" y="2380096"/>
            <a:ext cx="2291080" cy="1859915"/>
            <a:chOff x="0" y="0"/>
            <a:chExt cx="2291468" cy="1860495"/>
          </a:xfrm>
        </p:grpSpPr>
        <p:grpSp>
          <p:nvGrpSpPr>
            <p:cNvPr id="76" name="Group 75"/>
            <p:cNvGrpSpPr/>
            <p:nvPr/>
          </p:nvGrpSpPr>
          <p:grpSpPr>
            <a:xfrm>
              <a:off x="0" y="326004"/>
              <a:ext cx="2291468" cy="1526565"/>
              <a:chOff x="-659957" y="84"/>
              <a:chExt cx="2291468" cy="1526565"/>
            </a:xfrm>
          </p:grpSpPr>
          <p:grpSp>
            <p:nvGrpSpPr>
              <p:cNvPr id="81" name="Group 80"/>
              <p:cNvGrpSpPr/>
              <p:nvPr/>
            </p:nvGrpSpPr>
            <p:grpSpPr>
              <a:xfrm rot="16200000">
                <a:off x="-277506" y="-382367"/>
                <a:ext cx="1526565" cy="2291468"/>
                <a:chOff x="-343012" y="-1982389"/>
                <a:chExt cx="4962359" cy="3723161"/>
              </a:xfrm>
            </p:grpSpPr>
            <p:cxnSp>
              <p:nvCxnSpPr>
                <p:cNvPr id="85" name="Düz Bağlayıcı 7"/>
                <p:cNvCxnSpPr/>
                <p:nvPr/>
              </p:nvCxnSpPr>
              <p:spPr>
                <a:xfrm rot="5400000" flipH="1" flipV="1">
                  <a:off x="2138166" y="-2386295"/>
                  <a:ext cx="3" cy="496235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Düz Bağlayıcı 8"/>
                <p:cNvCxnSpPr/>
                <p:nvPr/>
              </p:nvCxnSpPr>
              <p:spPr>
                <a:xfrm rot="5400000">
                  <a:off x="-1064358" y="-896133"/>
                  <a:ext cx="2172511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Düz Bağlayıcı 9"/>
                <p:cNvCxnSpPr/>
                <p:nvPr/>
              </p:nvCxnSpPr>
              <p:spPr>
                <a:xfrm rot="5400000">
                  <a:off x="532418" y="-890191"/>
                  <a:ext cx="2184395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Düz Bağlayıcı 10"/>
                <p:cNvCxnSpPr/>
                <p:nvPr/>
              </p:nvCxnSpPr>
              <p:spPr>
                <a:xfrm rot="5400000">
                  <a:off x="1945996" y="-890212"/>
                  <a:ext cx="218435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Düz Bağlayıcı 11"/>
                <p:cNvCxnSpPr/>
                <p:nvPr/>
              </p:nvCxnSpPr>
              <p:spPr>
                <a:xfrm rot="5400000" flipV="1">
                  <a:off x="3508190" y="-894831"/>
                  <a:ext cx="2184642" cy="952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1" name="Metin Kutusu 2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159416" y="641282"/>
                  <a:ext cx="1381489" cy="81749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tr-TR" sz="1200">
                      <a:effectLst/>
                      <a:latin typeface="Times New Roman"/>
                      <a:ea typeface="Calibri"/>
                      <a:cs typeface="Times New Roman"/>
                    </a:rPr>
                    <a:t>3rd Floor</a:t>
                  </a:r>
                  <a:endParaRPr lang="en-GB" sz="1200">
                    <a:effectLst/>
                    <a:latin typeface="Calibri"/>
                    <a:ea typeface="Calibri"/>
                    <a:cs typeface="Times New Roman"/>
                  </a:endParaRPr>
                </a:p>
                <a:p>
                  <a:pPr>
                    <a:spcAft>
                      <a:spcPts val="0"/>
                    </a:spcAft>
                  </a:pPr>
                  <a:r>
                    <a:rPr lang="tr-TR" sz="1200">
                      <a:effectLst/>
                      <a:latin typeface="Times New Roman"/>
                      <a:ea typeface="Calibri"/>
                      <a:cs typeface="Times New Roman"/>
                    </a:rPr>
                    <a:t> </a:t>
                  </a:r>
                  <a:endParaRPr lang="en-GB" sz="12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sp>
            <p:nvSpPr>
              <p:cNvPr id="82" name="Metin Kutusu 2"/>
              <p:cNvSpPr txBox="1">
                <a:spLocks noChangeArrowheads="1"/>
              </p:cNvSpPr>
              <p:nvPr/>
            </p:nvSpPr>
            <p:spPr bwMode="auto">
              <a:xfrm>
                <a:off x="773100" y="594525"/>
                <a:ext cx="850265" cy="250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2nd Floor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4" name="Metin Kutusu 2"/>
              <p:cNvSpPr txBox="1">
                <a:spLocks noChangeArrowheads="1"/>
              </p:cNvSpPr>
              <p:nvPr/>
            </p:nvSpPr>
            <p:spPr bwMode="auto">
              <a:xfrm>
                <a:off x="765148" y="1047749"/>
                <a:ext cx="850265" cy="2508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1st Floor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  <a:p>
                <a:pPr>
                  <a:spcAft>
                    <a:spcPts val="0"/>
                  </a:spcAft>
                </a:pPr>
                <a:r>
                  <a:rPr lang="tr-TR" sz="1200">
                    <a:effectLst/>
                    <a:latin typeface="Times New Roman"/>
                    <a:ea typeface="Calibri"/>
                    <a:cs typeface="Times New Roman"/>
                  </a:rPr>
                  <a:t> </a:t>
                </a:r>
                <a:endParaRPr lang="en-GB" sz="12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77" name="Düz Bağlayıcı 7"/>
            <p:cNvCxnSpPr/>
            <p:nvPr/>
          </p:nvCxnSpPr>
          <p:spPr>
            <a:xfrm flipH="1" flipV="1">
              <a:off x="79513" y="333955"/>
              <a:ext cx="2" cy="15265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Düz Bağlayıcı 7"/>
            <p:cNvCxnSpPr/>
            <p:nvPr/>
          </p:nvCxnSpPr>
          <p:spPr>
            <a:xfrm flipH="1" flipV="1">
              <a:off x="691763" y="333955"/>
              <a:ext cx="2" cy="152654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Düz Bağlayıcı 11"/>
            <p:cNvCxnSpPr/>
            <p:nvPr/>
          </p:nvCxnSpPr>
          <p:spPr>
            <a:xfrm flipV="1">
              <a:off x="0" y="0"/>
              <a:ext cx="699714" cy="3333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Düz Bağlayıcı 11"/>
            <p:cNvCxnSpPr/>
            <p:nvPr/>
          </p:nvCxnSpPr>
          <p:spPr>
            <a:xfrm>
              <a:off x="699714" y="0"/>
              <a:ext cx="637160" cy="3260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3707904" y="2109982"/>
            <a:ext cx="470230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Assumptions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5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plastering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painting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team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each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after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plastering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painting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activities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floor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respectively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other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words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cannot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before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formworks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concrete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activity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cannot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performed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before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completing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reinforcement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on. 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According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given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data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above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please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draw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Activity on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Node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(A-o-A)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diagram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project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9613" algn="l"/>
              </a:tabLst>
            </a:pP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Abbreviations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FW, RF, CON, PLA </a:t>
            </a:r>
            <a:r>
              <a:rPr kumimoji="0" lang="tr-T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PNT.</a:t>
            </a:r>
            <a:endParaRPr kumimoji="0" lang="tr-T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295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700808"/>
            <a:ext cx="7344816" cy="2808312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5D5CC6EF-2D72-4DE1-90BE-911A06A5D641}"/>
              </a:ext>
            </a:extLst>
          </p:cNvPr>
          <p:cNvSpPr txBox="1"/>
          <p:nvPr/>
        </p:nvSpPr>
        <p:spPr>
          <a:xfrm>
            <a:off x="1187624" y="198884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FW1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60230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0122D4-4AC5-4508-8CD0-009B358E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1B620DDB-C88E-402B-8744-BE6B0BEE5D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146500"/>
              </p:ext>
            </p:extLst>
          </p:nvPr>
        </p:nvGraphicFramePr>
        <p:xfrm>
          <a:off x="467544" y="1600200"/>
          <a:ext cx="821925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56">
                  <a:extLst>
                    <a:ext uri="{9D8B030D-6E8A-4147-A177-3AD203B41FA5}">
                      <a16:colId xmlns:a16="http://schemas.microsoft.com/office/drawing/2014/main" val="405565249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7909044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32518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Duration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828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671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 (FS2)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79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 (SS)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84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 (SS1)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874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C (SF3)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2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C (FF3)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2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D (SS1),E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879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 (SF2),G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1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53770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225511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b="1" dirty="0" err="1"/>
                        <a:t>Act</a:t>
                      </a:r>
                      <a:r>
                        <a:rPr lang="tr-TR" sz="1600" b="1" dirty="0"/>
                        <a:t>.</a:t>
                      </a:r>
                      <a:endParaRPr lang="en-GB" sz="1600" b="1" dirty="0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Days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F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1" dirty="0" err="1"/>
                        <a:t>Days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14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AA9F2D68-3E61-41CA-90DE-85D4E975F1E3}"/>
              </a:ext>
            </a:extLst>
          </p:cNvPr>
          <p:cNvSpPr/>
          <p:nvPr/>
        </p:nvSpPr>
        <p:spPr>
          <a:xfrm>
            <a:off x="1115616" y="2060848"/>
            <a:ext cx="136815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A94432A4-F5BA-4617-954B-EAAEADF468BD}"/>
              </a:ext>
            </a:extLst>
          </p:cNvPr>
          <p:cNvSpPr/>
          <p:nvPr/>
        </p:nvSpPr>
        <p:spPr>
          <a:xfrm>
            <a:off x="3851920" y="2435312"/>
            <a:ext cx="936104" cy="249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6E282E17-9466-4FFA-83CE-F86E430B221F}"/>
              </a:ext>
            </a:extLst>
          </p:cNvPr>
          <p:cNvSpPr/>
          <p:nvPr/>
        </p:nvSpPr>
        <p:spPr>
          <a:xfrm>
            <a:off x="1115616" y="2737520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ikdörtgen 14">
            <a:extLst>
              <a:ext uri="{FF2B5EF4-FFF2-40B4-BE49-F238E27FC236}">
                <a16:creationId xmlns:a16="http://schemas.microsoft.com/office/drawing/2014/main" id="{F559FE89-0C3B-4500-8C7B-020DBDA9D701}"/>
              </a:ext>
            </a:extLst>
          </p:cNvPr>
          <p:cNvSpPr/>
          <p:nvPr/>
        </p:nvSpPr>
        <p:spPr>
          <a:xfrm>
            <a:off x="4319972" y="3140968"/>
            <a:ext cx="2124236" cy="249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FF2B588A-7F18-430D-B07F-809B405D9433}"/>
              </a:ext>
            </a:extLst>
          </p:cNvPr>
          <p:cNvSpPr/>
          <p:nvPr/>
        </p:nvSpPr>
        <p:spPr>
          <a:xfrm>
            <a:off x="2195736" y="3504704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C69BA0D7-EC70-4A7D-8925-7262DA901113}"/>
              </a:ext>
            </a:extLst>
          </p:cNvPr>
          <p:cNvSpPr/>
          <p:nvPr/>
        </p:nvSpPr>
        <p:spPr>
          <a:xfrm>
            <a:off x="2771800" y="3861048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E850E96E-A2D6-4A2C-B4D0-60521A21E1DF}"/>
              </a:ext>
            </a:extLst>
          </p:cNvPr>
          <p:cNvSpPr/>
          <p:nvPr/>
        </p:nvSpPr>
        <p:spPr>
          <a:xfrm>
            <a:off x="4932040" y="4254955"/>
            <a:ext cx="2016224" cy="249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065C85-15AF-4539-8917-96E94C14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Backward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4" name="Group 86">
            <a:extLst>
              <a:ext uri="{FF2B5EF4-FFF2-40B4-BE49-F238E27FC236}">
                <a16:creationId xmlns:a16="http://schemas.microsoft.com/office/drawing/2014/main" id="{738163CC-7930-4281-A976-82B44ED3151B}"/>
              </a:ext>
            </a:extLst>
          </p:cNvPr>
          <p:cNvGrpSpPr/>
          <p:nvPr/>
        </p:nvGrpSpPr>
        <p:grpSpPr>
          <a:xfrm>
            <a:off x="779133" y="2002579"/>
            <a:ext cx="7585733" cy="2852841"/>
            <a:chOff x="323528" y="2241054"/>
            <a:chExt cx="7585733" cy="28528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55FCBB8-639F-4DEB-B042-DC536E934FC0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441AEE8-A5E3-482E-8C47-24ED782D6420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9ACEA3B-753F-4DB1-8414-5D3A9B9D1982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BFDC81A-E8F9-4B8D-8F06-BCBC8DC3C219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22">
              <a:extLst>
                <a:ext uri="{FF2B5EF4-FFF2-40B4-BE49-F238E27FC236}">
                  <a16:creationId xmlns:a16="http://schemas.microsoft.com/office/drawing/2014/main" id="{20B7231D-3B56-46F7-BAC1-B20090D363A7}"/>
                </a:ext>
              </a:extLst>
            </p:cNvPr>
            <p:cNvCxnSpPr>
              <a:stCxn id="5" idx="4"/>
              <a:endCxn id="10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D2D31B6-49E6-4218-8193-1CCD2CA2798F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26">
              <a:extLst>
                <a:ext uri="{FF2B5EF4-FFF2-40B4-BE49-F238E27FC236}">
                  <a16:creationId xmlns:a16="http://schemas.microsoft.com/office/drawing/2014/main" id="{279C8FF0-498A-4CC4-9FB6-F6F168CAE9F9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403F031-9013-465B-901F-26AACEFB6021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45">
              <a:extLst>
                <a:ext uri="{FF2B5EF4-FFF2-40B4-BE49-F238E27FC236}">
                  <a16:creationId xmlns:a16="http://schemas.microsoft.com/office/drawing/2014/main" id="{D034AEF2-D763-4474-8A86-B12092B7F3BB}"/>
                </a:ext>
              </a:extLst>
            </p:cNvPr>
            <p:cNvCxnSpPr>
              <a:stCxn id="10" idx="6"/>
              <a:endCxn id="1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47">
              <a:extLst>
                <a:ext uri="{FF2B5EF4-FFF2-40B4-BE49-F238E27FC236}">
                  <a16:creationId xmlns:a16="http://schemas.microsoft.com/office/drawing/2014/main" id="{8ECD279A-38E1-4C76-80E8-3056CCCBEEFF}"/>
                </a:ext>
              </a:extLst>
            </p:cNvPr>
            <p:cNvCxnSpPr>
              <a:stCxn id="8" idx="6"/>
              <a:endCxn id="1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20DBEEEC-6174-47A1-9D38-43BD105D315C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0    0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69">
              <a:extLst>
                <a:ext uri="{FF2B5EF4-FFF2-40B4-BE49-F238E27FC236}">
                  <a16:creationId xmlns:a16="http://schemas.microsoft.com/office/drawing/2014/main" id="{561E70D7-0E3E-4FE9-AF37-1420088C387A}"/>
                </a:ext>
              </a:extLst>
            </p:cNvPr>
            <p:cNvCxnSpPr>
              <a:endCxn id="15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3">
              <a:extLst>
                <a:ext uri="{FF2B5EF4-FFF2-40B4-BE49-F238E27FC236}">
                  <a16:creationId xmlns:a16="http://schemas.microsoft.com/office/drawing/2014/main" id="{142A5072-ECBB-4633-A180-40486E9FDD60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74">
              <a:extLst>
                <a:ext uri="{FF2B5EF4-FFF2-40B4-BE49-F238E27FC236}">
                  <a16:creationId xmlns:a16="http://schemas.microsoft.com/office/drawing/2014/main" id="{F4320D60-5C42-44DD-9084-BAC6B103B6CD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75">
              <a:extLst>
                <a:ext uri="{FF2B5EF4-FFF2-40B4-BE49-F238E27FC236}">
                  <a16:creationId xmlns:a16="http://schemas.microsoft.com/office/drawing/2014/main" id="{4DB70DB2-D76B-49C4-BD90-1BFF941EE686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958673C8-0800-4B6B-B47B-CF65997820EC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77">
              <a:extLst>
                <a:ext uri="{FF2B5EF4-FFF2-40B4-BE49-F238E27FC236}">
                  <a16:creationId xmlns:a16="http://schemas.microsoft.com/office/drawing/2014/main" id="{C01C339F-64C2-43A1-8893-9FD14F005C16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78">
              <a:extLst>
                <a:ext uri="{FF2B5EF4-FFF2-40B4-BE49-F238E27FC236}">
                  <a16:creationId xmlns:a16="http://schemas.microsoft.com/office/drawing/2014/main" id="{38B0D335-1AFA-4394-B3E1-2F18D9B1CB16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82">
              <a:extLst>
                <a:ext uri="{FF2B5EF4-FFF2-40B4-BE49-F238E27FC236}">
                  <a16:creationId xmlns:a16="http://schemas.microsoft.com/office/drawing/2014/main" id="{622ABC2C-09C3-47B7-A742-24EE5957731B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83">
              <a:extLst>
                <a:ext uri="{FF2B5EF4-FFF2-40B4-BE49-F238E27FC236}">
                  <a16:creationId xmlns:a16="http://schemas.microsoft.com/office/drawing/2014/main" id="{8E50D0B6-3BEE-469F-ACF0-9C95F63F4C68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84">
              <a:extLst>
                <a:ext uri="{FF2B5EF4-FFF2-40B4-BE49-F238E27FC236}">
                  <a16:creationId xmlns:a16="http://schemas.microsoft.com/office/drawing/2014/main" id="{CEE26268-3CF1-4A57-B83A-17347E67B2C9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847F8D16-DF7B-4246-AD66-70FB6EBA77D4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7" name="Rectangle 68">
            <a:extLst>
              <a:ext uri="{FF2B5EF4-FFF2-40B4-BE49-F238E27FC236}">
                <a16:creationId xmlns:a16="http://schemas.microsoft.com/office/drawing/2014/main" id="{1CD33D5A-2357-4A2E-9433-12104F72B1E9}"/>
              </a:ext>
            </a:extLst>
          </p:cNvPr>
          <p:cNvSpPr/>
          <p:nvPr/>
        </p:nvSpPr>
        <p:spPr bwMode="auto">
          <a:xfrm>
            <a:off x="2886340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10    10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68">
            <a:extLst>
              <a:ext uri="{FF2B5EF4-FFF2-40B4-BE49-F238E27FC236}">
                <a16:creationId xmlns:a16="http://schemas.microsoft.com/office/drawing/2014/main" id="{233E7E94-615C-4DC2-9D1E-A759EEE5C52D}"/>
              </a:ext>
            </a:extLst>
          </p:cNvPr>
          <p:cNvSpPr/>
          <p:nvPr/>
        </p:nvSpPr>
        <p:spPr bwMode="auto">
          <a:xfrm>
            <a:off x="5751777" y="1586126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30   30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5B7ED0BD-20F3-4943-8A5E-71EA81E32FE8}"/>
              </a:ext>
            </a:extLst>
          </p:cNvPr>
          <p:cNvSpPr/>
          <p:nvPr/>
        </p:nvSpPr>
        <p:spPr bwMode="auto">
          <a:xfrm>
            <a:off x="4746740" y="3586124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12   22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68">
            <a:extLst>
              <a:ext uri="{FF2B5EF4-FFF2-40B4-BE49-F238E27FC236}">
                <a16:creationId xmlns:a16="http://schemas.microsoft.com/office/drawing/2014/main" id="{87EBFFDB-C10D-4957-BD1A-1E547EB3468E}"/>
              </a:ext>
            </a:extLst>
          </p:cNvPr>
          <p:cNvSpPr/>
          <p:nvPr/>
        </p:nvSpPr>
        <p:spPr bwMode="auto">
          <a:xfrm>
            <a:off x="8142290" y="2546808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36    36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3541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600" b="1" dirty="0" err="1"/>
                        <a:t>Act</a:t>
                      </a:r>
                      <a:r>
                        <a:rPr lang="tr-TR" sz="1600" b="1" dirty="0"/>
                        <a:t>.</a:t>
                      </a:r>
                      <a:endParaRPr lang="en-GB" sz="1600" b="1" dirty="0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/>
                      <a:r>
                        <a:rPr lang="tr-TR" b="1" dirty="0" err="1"/>
                        <a:t>Days</a:t>
                      </a:r>
                      <a:endParaRPr lang="en-GB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A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B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C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F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1" dirty="0" err="1"/>
                        <a:t>Days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8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9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14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43608" y="2060848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092280" y="4653136"/>
            <a:ext cx="151216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43608" y="2780928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779912" y="2420888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699792" y="3933056"/>
            <a:ext cx="9361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319972" y="3140968"/>
            <a:ext cx="21242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867470" y="4293096"/>
            <a:ext cx="21242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56453" y="3501008"/>
            <a:ext cx="46805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3346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>
            <a:stCxn id="51" idx="3"/>
            <a:endCxn id="52" idx="1"/>
          </p:cNvCxnSpPr>
          <p:nvPr/>
        </p:nvCxnSpPr>
        <p:spPr>
          <a:xfrm>
            <a:off x="1200543" y="3554154"/>
            <a:ext cx="203105" cy="269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35647"/>
              </p:ext>
            </p:extLst>
          </p:nvPr>
        </p:nvGraphicFramePr>
        <p:xfrm>
          <a:off x="232168" y="2982723"/>
          <a:ext cx="968375" cy="114286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Start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26587"/>
              </p:ext>
            </p:extLst>
          </p:nvPr>
        </p:nvGraphicFramePr>
        <p:xfrm>
          <a:off x="1403648" y="3009652"/>
          <a:ext cx="968375" cy="114286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A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12493"/>
              </p:ext>
            </p:extLst>
          </p:nvPr>
        </p:nvGraphicFramePr>
        <p:xfrm>
          <a:off x="4180115" y="2987879"/>
          <a:ext cx="968375" cy="1142862"/>
        </p:xfrm>
        <a:graphic>
          <a:graphicData uri="http://schemas.openxmlformats.org/drawingml/2006/table">
            <a:tbl>
              <a:tblPr/>
              <a:tblGrid>
                <a:gridCol w="322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327083"/>
              </p:ext>
            </p:extLst>
          </p:nvPr>
        </p:nvGraphicFramePr>
        <p:xfrm>
          <a:off x="5797898" y="1419227"/>
          <a:ext cx="941040" cy="1142862"/>
        </p:xfrm>
        <a:graphic>
          <a:graphicData uri="http://schemas.openxmlformats.org/drawingml/2006/table">
            <a:tbl>
              <a:tblPr/>
              <a:tblGrid>
                <a:gridCol w="31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            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G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73499"/>
              </p:ext>
            </p:extLst>
          </p:nvPr>
        </p:nvGraphicFramePr>
        <p:xfrm>
          <a:off x="2372023" y="1258095"/>
          <a:ext cx="1157288" cy="1142862"/>
        </p:xfrm>
        <a:graphic>
          <a:graphicData uri="http://schemas.openxmlformats.org/drawingml/2006/table">
            <a:tbl>
              <a:tblPr/>
              <a:tblGrid>
                <a:gridCol w="38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5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B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5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7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66075"/>
              </p:ext>
            </p:extLst>
          </p:nvPr>
        </p:nvGraphicFramePr>
        <p:xfrm>
          <a:off x="2402187" y="4532064"/>
          <a:ext cx="968375" cy="1142862"/>
        </p:xfrm>
        <a:graphic>
          <a:graphicData uri="http://schemas.openxmlformats.org/drawingml/2006/table">
            <a:tbl>
              <a:tblPr/>
              <a:tblGrid>
                <a:gridCol w="32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29627"/>
              </p:ext>
            </p:extLst>
          </p:nvPr>
        </p:nvGraphicFramePr>
        <p:xfrm>
          <a:off x="4125348" y="1274300"/>
          <a:ext cx="1255713" cy="1142862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6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4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10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61292"/>
              </p:ext>
            </p:extLst>
          </p:nvPr>
        </p:nvGraphicFramePr>
        <p:xfrm>
          <a:off x="4197350" y="4710659"/>
          <a:ext cx="1243012" cy="1142862"/>
        </p:xfrm>
        <a:graphic>
          <a:graphicData uri="http://schemas.openxmlformats.org/drawingml/2006/table">
            <a:tbl>
              <a:tblPr/>
              <a:tblGrid>
                <a:gridCol w="41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5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2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55005"/>
              </p:ext>
            </p:extLst>
          </p:nvPr>
        </p:nvGraphicFramePr>
        <p:xfrm>
          <a:off x="7921626" y="4600169"/>
          <a:ext cx="1111250" cy="960120"/>
        </p:xfrm>
        <a:graphic>
          <a:graphicData uri="http://schemas.openxmlformats.org/drawingml/2006/table">
            <a:tbl>
              <a:tblPr/>
              <a:tblGrid>
                <a:gridCol w="369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57175"/>
              </p:ext>
            </p:extLst>
          </p:nvPr>
        </p:nvGraphicFramePr>
        <p:xfrm>
          <a:off x="7054852" y="2987879"/>
          <a:ext cx="1243012" cy="1142862"/>
        </p:xfrm>
        <a:graphic>
          <a:graphicData uri="http://schemas.openxmlformats.org/drawingml/2006/table">
            <a:tbl>
              <a:tblPr/>
              <a:tblGrid>
                <a:gridCol w="414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H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11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3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-83" charset="0"/>
                          <a:ea typeface="ＭＳ Ｐゴシック" pitchFamily="-83" charset="-128"/>
                        </a:rPr>
                        <a:t>14</a:t>
                      </a:r>
                      <a:endParaRPr kumimoji="0" lang="en-US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-83" charset="0"/>
                        <a:ea typeface="ＭＳ Ｐゴシック" pitchFamily="-83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9" name="Straight Arrow Connector 58"/>
          <p:cNvCxnSpPr>
            <a:stCxn id="52" idx="0"/>
            <a:endCxn id="66" idx="1"/>
          </p:cNvCxnSpPr>
          <p:nvPr/>
        </p:nvCxnSpPr>
        <p:spPr>
          <a:xfrm flipV="1">
            <a:off x="1887835" y="1829526"/>
            <a:ext cx="484188" cy="11801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2" idx="2"/>
            <a:endCxn id="67" idx="1"/>
          </p:cNvCxnSpPr>
          <p:nvPr/>
        </p:nvCxnSpPr>
        <p:spPr>
          <a:xfrm>
            <a:off x="1887835" y="4152514"/>
            <a:ext cx="514352" cy="950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8" idx="1"/>
          </p:cNvCxnSpPr>
          <p:nvPr/>
        </p:nvCxnSpPr>
        <p:spPr>
          <a:xfrm>
            <a:off x="3550019" y="1830389"/>
            <a:ext cx="575329" cy="153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7" idx="3"/>
            <a:endCxn id="53" idx="1"/>
          </p:cNvCxnSpPr>
          <p:nvPr/>
        </p:nvCxnSpPr>
        <p:spPr>
          <a:xfrm flipV="1">
            <a:off x="3370562" y="3559310"/>
            <a:ext cx="809553" cy="1544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7" idx="3"/>
            <a:endCxn id="69" idx="1"/>
          </p:cNvCxnSpPr>
          <p:nvPr/>
        </p:nvCxnSpPr>
        <p:spPr>
          <a:xfrm>
            <a:off x="3370562" y="5103495"/>
            <a:ext cx="826788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3" idx="3"/>
            <a:endCxn id="54" idx="1"/>
          </p:cNvCxnSpPr>
          <p:nvPr/>
        </p:nvCxnSpPr>
        <p:spPr>
          <a:xfrm flipV="1">
            <a:off x="5148490" y="1990658"/>
            <a:ext cx="649408" cy="1568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68" idx="3"/>
            <a:endCxn id="54" idx="1"/>
          </p:cNvCxnSpPr>
          <p:nvPr/>
        </p:nvCxnSpPr>
        <p:spPr>
          <a:xfrm>
            <a:off x="5381061" y="1845731"/>
            <a:ext cx="416837" cy="1449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4" idx="3"/>
            <a:endCxn id="56" idx="1"/>
          </p:cNvCxnSpPr>
          <p:nvPr/>
        </p:nvCxnSpPr>
        <p:spPr>
          <a:xfrm>
            <a:off x="6738938" y="1990658"/>
            <a:ext cx="315914" cy="15686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70" idx="1"/>
          </p:cNvCxnSpPr>
          <p:nvPr/>
        </p:nvCxnSpPr>
        <p:spPr>
          <a:xfrm flipH="1">
            <a:off x="7921626" y="3527225"/>
            <a:ext cx="376238" cy="15530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547664" y="1983039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FS2</a:t>
            </a:r>
            <a:endParaRPr lang="en-GB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1530045" y="4525993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SS</a:t>
            </a:r>
            <a:endParaRPr lang="en-GB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3572271" y="1407143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SS1</a:t>
            </a:r>
            <a:endParaRPr lang="en-GB" sz="1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81139" y="3718983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SF3</a:t>
            </a:r>
            <a:endParaRPr lang="en-GB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517400" y="5274471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FF3</a:t>
            </a:r>
            <a:endParaRPr lang="en-GB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354634" y="1374171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SS1</a:t>
            </a:r>
            <a:endParaRPr lang="en-GB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936898" y="4115250"/>
            <a:ext cx="582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/>
              <a:t>SF2</a:t>
            </a:r>
            <a:endParaRPr lang="en-GB" sz="1200" dirty="0"/>
          </a:p>
        </p:txBody>
      </p:sp>
      <p:cxnSp>
        <p:nvCxnSpPr>
          <p:cNvPr id="114" name="Straight Arrow Connector 113"/>
          <p:cNvCxnSpPr>
            <a:stCxn id="69" idx="3"/>
            <a:endCxn id="56" idx="1"/>
          </p:cNvCxnSpPr>
          <p:nvPr/>
        </p:nvCxnSpPr>
        <p:spPr>
          <a:xfrm flipV="1">
            <a:off x="5440362" y="3559310"/>
            <a:ext cx="1614490" cy="1722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4959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3F9C02-26A0-4F82-B560-17DC9CAD1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Backward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4" name="Group 86">
            <a:extLst>
              <a:ext uri="{FF2B5EF4-FFF2-40B4-BE49-F238E27FC236}">
                <a16:creationId xmlns:a16="http://schemas.microsoft.com/office/drawing/2014/main" id="{D8C696C0-3646-4DC7-B45B-6AA5C475D947}"/>
              </a:ext>
            </a:extLst>
          </p:cNvPr>
          <p:cNvGrpSpPr/>
          <p:nvPr/>
        </p:nvGrpSpPr>
        <p:grpSpPr>
          <a:xfrm>
            <a:off x="539552" y="2060848"/>
            <a:ext cx="7585733" cy="2852841"/>
            <a:chOff x="323528" y="2241054"/>
            <a:chExt cx="7585733" cy="28528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8FD8A74-811E-4620-8F00-A676355AFD86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1D21519-50B6-4592-851F-DDF9BA50D244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9392D39-470A-42A4-BDA9-30039E6CBC5A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CDFCC93-1CB3-4895-880E-5E30EF59DB85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22">
              <a:extLst>
                <a:ext uri="{FF2B5EF4-FFF2-40B4-BE49-F238E27FC236}">
                  <a16:creationId xmlns:a16="http://schemas.microsoft.com/office/drawing/2014/main" id="{1249A977-8436-4F86-A089-572985101F13}"/>
                </a:ext>
              </a:extLst>
            </p:cNvPr>
            <p:cNvCxnSpPr>
              <a:stCxn id="5" idx="4"/>
              <a:endCxn id="10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E86470D-6001-4C26-B054-C228BE0316F5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26">
              <a:extLst>
                <a:ext uri="{FF2B5EF4-FFF2-40B4-BE49-F238E27FC236}">
                  <a16:creationId xmlns:a16="http://schemas.microsoft.com/office/drawing/2014/main" id="{0B202E7B-F97A-4A73-8C59-7D79E4AE1478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94AAFB0-6DA9-4B89-B585-4774EB7FB7FB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45">
              <a:extLst>
                <a:ext uri="{FF2B5EF4-FFF2-40B4-BE49-F238E27FC236}">
                  <a16:creationId xmlns:a16="http://schemas.microsoft.com/office/drawing/2014/main" id="{1EA3E476-B651-4804-AA48-8E089C797726}"/>
                </a:ext>
              </a:extLst>
            </p:cNvPr>
            <p:cNvCxnSpPr>
              <a:stCxn id="10" idx="6"/>
              <a:endCxn id="1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47">
              <a:extLst>
                <a:ext uri="{FF2B5EF4-FFF2-40B4-BE49-F238E27FC236}">
                  <a16:creationId xmlns:a16="http://schemas.microsoft.com/office/drawing/2014/main" id="{5023728A-54FE-4EF3-904A-0EDC1B6E4E04}"/>
                </a:ext>
              </a:extLst>
            </p:cNvPr>
            <p:cNvCxnSpPr>
              <a:stCxn id="8" idx="6"/>
              <a:endCxn id="1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F2DBAC19-A43D-4271-BF1A-B7118315C642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69">
              <a:extLst>
                <a:ext uri="{FF2B5EF4-FFF2-40B4-BE49-F238E27FC236}">
                  <a16:creationId xmlns:a16="http://schemas.microsoft.com/office/drawing/2014/main" id="{3F6C1795-A99D-49FD-A266-778F597BA5CC}"/>
                </a:ext>
              </a:extLst>
            </p:cNvPr>
            <p:cNvCxnSpPr>
              <a:endCxn id="15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3">
              <a:extLst>
                <a:ext uri="{FF2B5EF4-FFF2-40B4-BE49-F238E27FC236}">
                  <a16:creationId xmlns:a16="http://schemas.microsoft.com/office/drawing/2014/main" id="{59F1F339-F26D-4B70-9B3D-CAA22727609E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74">
              <a:extLst>
                <a:ext uri="{FF2B5EF4-FFF2-40B4-BE49-F238E27FC236}">
                  <a16:creationId xmlns:a16="http://schemas.microsoft.com/office/drawing/2014/main" id="{754BDD95-8E53-4C30-9768-B59F8D883EE1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75">
              <a:extLst>
                <a:ext uri="{FF2B5EF4-FFF2-40B4-BE49-F238E27FC236}">
                  <a16:creationId xmlns:a16="http://schemas.microsoft.com/office/drawing/2014/main" id="{0DF20254-9330-408B-AEBF-DA8EACC9CFEF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6C037D49-8077-4364-95F6-ACB5471571A2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77">
              <a:extLst>
                <a:ext uri="{FF2B5EF4-FFF2-40B4-BE49-F238E27FC236}">
                  <a16:creationId xmlns:a16="http://schemas.microsoft.com/office/drawing/2014/main" id="{D60F81CC-EEE1-4E35-9B2B-F705297441A2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78">
              <a:extLst>
                <a:ext uri="{FF2B5EF4-FFF2-40B4-BE49-F238E27FC236}">
                  <a16:creationId xmlns:a16="http://schemas.microsoft.com/office/drawing/2014/main" id="{C7034112-0964-4D3D-B7AD-2E3D12D59D5A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82">
              <a:extLst>
                <a:ext uri="{FF2B5EF4-FFF2-40B4-BE49-F238E27FC236}">
                  <a16:creationId xmlns:a16="http://schemas.microsoft.com/office/drawing/2014/main" id="{E23B53EC-804D-48AE-B847-E8BFE753E716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83">
              <a:extLst>
                <a:ext uri="{FF2B5EF4-FFF2-40B4-BE49-F238E27FC236}">
                  <a16:creationId xmlns:a16="http://schemas.microsoft.com/office/drawing/2014/main" id="{3E393C6E-ED6C-4050-B1C6-063C410B6C27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84">
              <a:extLst>
                <a:ext uri="{FF2B5EF4-FFF2-40B4-BE49-F238E27FC236}">
                  <a16:creationId xmlns:a16="http://schemas.microsoft.com/office/drawing/2014/main" id="{634AFCAC-721C-4D2C-82BF-A74A9E058DF1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7E200B1F-678D-4BD1-9083-B809F4BB5614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7" name="Rectangle 68">
            <a:extLst>
              <a:ext uri="{FF2B5EF4-FFF2-40B4-BE49-F238E27FC236}">
                <a16:creationId xmlns:a16="http://schemas.microsoft.com/office/drawing/2014/main" id="{E7990BCA-76F5-4B53-B8CC-4FA4EEB7F509}"/>
              </a:ext>
            </a:extLst>
          </p:cNvPr>
          <p:cNvSpPr/>
          <p:nvPr/>
        </p:nvSpPr>
        <p:spPr bwMode="auto">
          <a:xfrm>
            <a:off x="2646759" y="164439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68">
            <a:extLst>
              <a:ext uri="{FF2B5EF4-FFF2-40B4-BE49-F238E27FC236}">
                <a16:creationId xmlns:a16="http://schemas.microsoft.com/office/drawing/2014/main" id="{8A7EF4CF-1D62-403E-BD9F-74B26694848B}"/>
              </a:ext>
            </a:extLst>
          </p:cNvPr>
          <p:cNvSpPr/>
          <p:nvPr/>
        </p:nvSpPr>
        <p:spPr bwMode="auto">
          <a:xfrm>
            <a:off x="5512196" y="164439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30    30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7C729B43-1240-4867-8616-4036404D7F01}"/>
              </a:ext>
            </a:extLst>
          </p:cNvPr>
          <p:cNvSpPr/>
          <p:nvPr/>
        </p:nvSpPr>
        <p:spPr bwMode="auto">
          <a:xfrm>
            <a:off x="4507159" y="3644393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12    26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68">
            <a:extLst>
              <a:ext uri="{FF2B5EF4-FFF2-40B4-BE49-F238E27FC236}">
                <a16:creationId xmlns:a16="http://schemas.microsoft.com/office/drawing/2014/main" id="{9D343974-DF3D-4C8D-B5F8-AED2C4F73786}"/>
              </a:ext>
            </a:extLst>
          </p:cNvPr>
          <p:cNvSpPr/>
          <p:nvPr/>
        </p:nvSpPr>
        <p:spPr bwMode="auto">
          <a:xfrm>
            <a:off x="7902709" y="260507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36    36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1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B13434-EECA-476E-81AB-21B94B214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Backward</a:t>
            </a:r>
            <a:r>
              <a:rPr lang="tr-TR" dirty="0"/>
              <a:t> </a:t>
            </a:r>
            <a:r>
              <a:rPr lang="tr-TR" dirty="0" err="1"/>
              <a:t>Calculation</a:t>
            </a:r>
            <a:endParaRPr lang="en-US" dirty="0"/>
          </a:p>
        </p:txBody>
      </p:sp>
      <p:grpSp>
        <p:nvGrpSpPr>
          <p:cNvPr id="4" name="Group 86">
            <a:extLst>
              <a:ext uri="{FF2B5EF4-FFF2-40B4-BE49-F238E27FC236}">
                <a16:creationId xmlns:a16="http://schemas.microsoft.com/office/drawing/2014/main" id="{F1270C9F-8E48-4EBC-ACD4-3D545F9C236E}"/>
              </a:ext>
            </a:extLst>
          </p:cNvPr>
          <p:cNvGrpSpPr/>
          <p:nvPr/>
        </p:nvGrpSpPr>
        <p:grpSpPr>
          <a:xfrm>
            <a:off x="539552" y="2060848"/>
            <a:ext cx="7585733" cy="2852841"/>
            <a:chOff x="323528" y="2241054"/>
            <a:chExt cx="7585733" cy="285284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260C796-005F-4BB4-AE84-7CB6F1057831}"/>
                </a:ext>
              </a:extLst>
            </p:cNvPr>
            <p:cNvSpPr/>
            <p:nvPr/>
          </p:nvSpPr>
          <p:spPr>
            <a:xfrm>
              <a:off x="1066672" y="3243201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0</a:t>
              </a:r>
              <a:endParaRPr lang="en-US" b="1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B4D00B8-8CC1-4D26-861D-14D12F5D74E5}"/>
                </a:ext>
              </a:extLst>
            </p:cNvPr>
            <p:cNvSpPr/>
            <p:nvPr/>
          </p:nvSpPr>
          <p:spPr>
            <a:xfrm>
              <a:off x="2571426" y="2241054"/>
              <a:ext cx="576262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b="1" dirty="0"/>
                <a:t>1</a:t>
              </a:r>
              <a:endParaRPr lang="en-US" b="1" dirty="0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6E273B53-1F06-4279-9F10-7699BBFC3C29}"/>
                </a:ext>
              </a:extLst>
            </p:cNvPr>
            <p:cNvCxnSpPr>
              <a:stCxn id="6" idx="6"/>
              <a:endCxn id="8" idx="2"/>
            </p:cNvCxnSpPr>
            <p:nvPr/>
          </p:nvCxnSpPr>
          <p:spPr>
            <a:xfrm>
              <a:off x="3147688" y="2564904"/>
              <a:ext cx="230393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7146FBB-8727-4379-B938-06CA9AC5E54C}"/>
                </a:ext>
              </a:extLst>
            </p:cNvPr>
            <p:cNvSpPr/>
            <p:nvPr/>
          </p:nvSpPr>
          <p:spPr>
            <a:xfrm>
              <a:off x="5451621" y="2241054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2</a:t>
              </a:r>
              <a:endParaRPr lang="en-US" b="1" dirty="0"/>
            </a:p>
          </p:txBody>
        </p:sp>
        <p:cxnSp>
          <p:nvCxnSpPr>
            <p:cNvPr id="9" name="Elbow Connector 22">
              <a:extLst>
                <a:ext uri="{FF2B5EF4-FFF2-40B4-BE49-F238E27FC236}">
                  <a16:creationId xmlns:a16="http://schemas.microsoft.com/office/drawing/2014/main" id="{3727727F-4537-45A2-BB93-264ADB300CEA}"/>
                </a:ext>
              </a:extLst>
            </p:cNvPr>
            <p:cNvCxnSpPr>
              <a:stCxn id="5" idx="4"/>
              <a:endCxn id="10" idx="2"/>
            </p:cNvCxnSpPr>
            <p:nvPr/>
          </p:nvCxnSpPr>
          <p:spPr>
            <a:xfrm rot="16200000" flipH="1">
              <a:off x="2569715" y="2675990"/>
              <a:ext cx="661959" cy="309178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7ED037A-FDBE-4B60-9BB3-942478BDEAD3}"/>
                </a:ext>
              </a:extLst>
            </p:cNvPr>
            <p:cNvSpPr/>
            <p:nvPr/>
          </p:nvSpPr>
          <p:spPr>
            <a:xfrm>
              <a:off x="4446584" y="4229010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3</a:t>
              </a:r>
              <a:endParaRPr lang="en-US" b="1" dirty="0"/>
            </a:p>
          </p:txBody>
        </p:sp>
        <p:cxnSp>
          <p:nvCxnSpPr>
            <p:cNvPr id="11" name="Elbow Connector 26">
              <a:extLst>
                <a:ext uri="{FF2B5EF4-FFF2-40B4-BE49-F238E27FC236}">
                  <a16:creationId xmlns:a16="http://schemas.microsoft.com/office/drawing/2014/main" id="{6605F6DE-D40C-4812-A174-2EE5754FDCEC}"/>
                </a:ext>
              </a:extLst>
            </p:cNvPr>
            <p:cNvCxnSpPr>
              <a:stCxn id="5" idx="0"/>
              <a:endCxn id="6" idx="2"/>
            </p:cNvCxnSpPr>
            <p:nvPr/>
          </p:nvCxnSpPr>
          <p:spPr>
            <a:xfrm rot="5400000" flipH="1" flipV="1">
              <a:off x="1623967" y="2295742"/>
              <a:ext cx="678297" cy="121662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F16A2E2-9CC2-4A0D-8531-1E83F6E54E09}"/>
                </a:ext>
              </a:extLst>
            </p:cNvPr>
            <p:cNvSpPr/>
            <p:nvPr/>
          </p:nvSpPr>
          <p:spPr>
            <a:xfrm>
              <a:off x="7332998" y="3225359"/>
              <a:ext cx="576263" cy="6477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tr-TR" b="1" dirty="0"/>
                <a:t>4</a:t>
              </a:r>
              <a:endParaRPr lang="en-US" b="1" dirty="0"/>
            </a:p>
          </p:txBody>
        </p:sp>
        <p:cxnSp>
          <p:nvCxnSpPr>
            <p:cNvPr id="13" name="Elbow Connector 45">
              <a:extLst>
                <a:ext uri="{FF2B5EF4-FFF2-40B4-BE49-F238E27FC236}">
                  <a16:creationId xmlns:a16="http://schemas.microsoft.com/office/drawing/2014/main" id="{6C984D5C-FA47-4758-8EF8-6B0CC1A418CF}"/>
                </a:ext>
              </a:extLst>
            </p:cNvPr>
            <p:cNvCxnSpPr>
              <a:stCxn id="10" idx="6"/>
              <a:endCxn id="12" idx="4"/>
            </p:cNvCxnSpPr>
            <p:nvPr/>
          </p:nvCxnSpPr>
          <p:spPr>
            <a:xfrm flipV="1">
              <a:off x="5022847" y="3873059"/>
              <a:ext cx="2598283" cy="67980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4" name="Elbow Connector 47">
              <a:extLst>
                <a:ext uri="{FF2B5EF4-FFF2-40B4-BE49-F238E27FC236}">
                  <a16:creationId xmlns:a16="http://schemas.microsoft.com/office/drawing/2014/main" id="{391BB396-D156-4AC2-99D4-66273EA80E93}"/>
                </a:ext>
              </a:extLst>
            </p:cNvPr>
            <p:cNvCxnSpPr>
              <a:stCxn id="8" idx="6"/>
              <a:endCxn id="12" idx="0"/>
            </p:cNvCxnSpPr>
            <p:nvPr/>
          </p:nvCxnSpPr>
          <p:spPr>
            <a:xfrm>
              <a:off x="6027884" y="2564904"/>
              <a:ext cx="1593246" cy="660455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5DDDEC0D-A930-423E-86C9-7ABBD3C938F0}"/>
                </a:ext>
              </a:extLst>
            </p:cNvPr>
            <p:cNvSpPr/>
            <p:nvPr/>
          </p:nvSpPr>
          <p:spPr bwMode="auto">
            <a:xfrm>
              <a:off x="323528" y="2888754"/>
              <a:ext cx="887160" cy="3237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    </a:t>
              </a:r>
              <a:r>
                <a:rPr lang="tr-TR" dirty="0">
                  <a:solidFill>
                    <a:schemeClr val="tx1"/>
                  </a:solidFill>
                </a:rPr>
                <a:t>0</a:t>
              </a:r>
              <a:r>
                <a:rPr lang="tr-TR" dirty="0">
                  <a:solidFill>
                    <a:schemeClr val="accent6">
                      <a:lumMod val="75000"/>
                    </a:schemeClr>
                  </a:solidFill>
                </a:rPr>
                <a:t>  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6" name="Straight Connector 69">
              <a:extLst>
                <a:ext uri="{FF2B5EF4-FFF2-40B4-BE49-F238E27FC236}">
                  <a16:creationId xmlns:a16="http://schemas.microsoft.com/office/drawing/2014/main" id="{5C205B6D-8FFF-4DC2-999E-2CBA7317481D}"/>
                </a:ext>
              </a:extLst>
            </p:cNvPr>
            <p:cNvCxnSpPr>
              <a:endCxn id="15" idx="2"/>
            </p:cNvCxnSpPr>
            <p:nvPr/>
          </p:nvCxnSpPr>
          <p:spPr bwMode="auto">
            <a:xfrm>
              <a:off x="767108" y="2888754"/>
              <a:ext cx="0" cy="3237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3">
              <a:extLst>
                <a:ext uri="{FF2B5EF4-FFF2-40B4-BE49-F238E27FC236}">
                  <a16:creationId xmlns:a16="http://schemas.microsoft.com/office/drawing/2014/main" id="{F83D31C2-5500-44AC-91B4-8355BE846B80}"/>
                </a:ext>
              </a:extLst>
            </p:cNvPr>
            <p:cNvSpPr txBox="1"/>
            <p:nvPr/>
          </p:nvSpPr>
          <p:spPr>
            <a:xfrm>
              <a:off x="1642935" y="2241054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B</a:t>
              </a:r>
              <a:endParaRPr lang="en-GB" b="1" dirty="0"/>
            </a:p>
          </p:txBody>
        </p:sp>
        <p:sp>
          <p:nvSpPr>
            <p:cNvPr id="18" name="TextBox 74">
              <a:extLst>
                <a:ext uri="{FF2B5EF4-FFF2-40B4-BE49-F238E27FC236}">
                  <a16:creationId xmlns:a16="http://schemas.microsoft.com/office/drawing/2014/main" id="{91E32804-7D98-48C2-99B4-DA8B31588C70}"/>
                </a:ext>
              </a:extLst>
            </p:cNvPr>
            <p:cNvSpPr txBox="1"/>
            <p:nvPr/>
          </p:nvSpPr>
          <p:spPr>
            <a:xfrm>
              <a:off x="6081591" y="419802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E</a:t>
              </a:r>
              <a:endParaRPr lang="en-GB" b="1" dirty="0"/>
            </a:p>
          </p:txBody>
        </p:sp>
        <p:sp>
          <p:nvSpPr>
            <p:cNvPr id="19" name="TextBox 75">
              <a:extLst>
                <a:ext uri="{FF2B5EF4-FFF2-40B4-BE49-F238E27FC236}">
                  <a16:creationId xmlns:a16="http://schemas.microsoft.com/office/drawing/2014/main" id="{779BEC95-7CAA-4797-9A3C-1EE21DBCD47B}"/>
                </a:ext>
              </a:extLst>
            </p:cNvPr>
            <p:cNvSpPr txBox="1"/>
            <p:nvPr/>
          </p:nvSpPr>
          <p:spPr>
            <a:xfrm>
              <a:off x="6782438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D</a:t>
              </a:r>
              <a:endParaRPr lang="en-GB" b="1" dirty="0"/>
            </a:p>
          </p:txBody>
        </p:sp>
        <p:sp>
          <p:nvSpPr>
            <p:cNvPr id="20" name="TextBox 76">
              <a:extLst>
                <a:ext uri="{FF2B5EF4-FFF2-40B4-BE49-F238E27FC236}">
                  <a16:creationId xmlns:a16="http://schemas.microsoft.com/office/drawing/2014/main" id="{7EFA10BA-030C-4CE4-AA47-7159A2F26C93}"/>
                </a:ext>
              </a:extLst>
            </p:cNvPr>
            <p:cNvSpPr txBox="1"/>
            <p:nvPr/>
          </p:nvSpPr>
          <p:spPr>
            <a:xfrm>
              <a:off x="3965792" y="2247753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C</a:t>
              </a:r>
              <a:endParaRPr lang="en-GB" b="1" dirty="0"/>
            </a:p>
          </p:txBody>
        </p:sp>
        <p:sp>
          <p:nvSpPr>
            <p:cNvPr id="21" name="TextBox 77">
              <a:extLst>
                <a:ext uri="{FF2B5EF4-FFF2-40B4-BE49-F238E27FC236}">
                  <a16:creationId xmlns:a16="http://schemas.microsoft.com/office/drawing/2014/main" id="{0AE599D7-A476-4F15-A549-5058B08CA7A5}"/>
                </a:ext>
              </a:extLst>
            </p:cNvPr>
            <p:cNvSpPr txBox="1"/>
            <p:nvPr/>
          </p:nvSpPr>
          <p:spPr>
            <a:xfrm>
              <a:off x="2960551" y="4234758"/>
              <a:ext cx="480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/>
                <a:t>A</a:t>
              </a:r>
              <a:endParaRPr lang="en-GB" b="1" dirty="0"/>
            </a:p>
          </p:txBody>
        </p:sp>
        <p:sp>
          <p:nvSpPr>
            <p:cNvPr id="22" name="TextBox 78">
              <a:extLst>
                <a:ext uri="{FF2B5EF4-FFF2-40B4-BE49-F238E27FC236}">
                  <a16:creationId xmlns:a16="http://schemas.microsoft.com/office/drawing/2014/main" id="{39388305-442B-4363-99E2-C168EE44464C}"/>
                </a:ext>
              </a:extLst>
            </p:cNvPr>
            <p:cNvSpPr txBox="1"/>
            <p:nvPr/>
          </p:nvSpPr>
          <p:spPr>
            <a:xfrm>
              <a:off x="1495494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6/300</a:t>
              </a:r>
              <a:endParaRPr lang="en-GB" sz="1600" dirty="0"/>
            </a:p>
          </p:txBody>
        </p:sp>
        <p:sp>
          <p:nvSpPr>
            <p:cNvPr id="23" name="TextBox 82">
              <a:extLst>
                <a:ext uri="{FF2B5EF4-FFF2-40B4-BE49-F238E27FC236}">
                  <a16:creationId xmlns:a16="http://schemas.microsoft.com/office/drawing/2014/main" id="{665B2C18-1408-4D97-9A41-1C29447CA35D}"/>
                </a:ext>
              </a:extLst>
            </p:cNvPr>
            <p:cNvSpPr txBox="1"/>
            <p:nvPr/>
          </p:nvSpPr>
          <p:spPr>
            <a:xfrm>
              <a:off x="6804248" y="2492896"/>
              <a:ext cx="381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dirty="0"/>
                <a:t>6</a:t>
              </a:r>
              <a:endParaRPr lang="en-GB" sz="1600" dirty="0"/>
            </a:p>
          </p:txBody>
        </p:sp>
        <p:sp>
          <p:nvSpPr>
            <p:cNvPr id="24" name="TextBox 83">
              <a:extLst>
                <a:ext uri="{FF2B5EF4-FFF2-40B4-BE49-F238E27FC236}">
                  <a16:creationId xmlns:a16="http://schemas.microsoft.com/office/drawing/2014/main" id="{E3546AB5-55CD-4C27-8675-D5C7D599D8C7}"/>
                </a:ext>
              </a:extLst>
            </p:cNvPr>
            <p:cNvSpPr txBox="1"/>
            <p:nvPr/>
          </p:nvSpPr>
          <p:spPr>
            <a:xfrm>
              <a:off x="5801877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10</a:t>
              </a:r>
              <a:br>
                <a:rPr lang="tr-TR" sz="1600" dirty="0"/>
              </a:br>
              <a:r>
                <a:rPr lang="tr-TR" sz="1600" dirty="0"/>
                <a:t>1/400</a:t>
              </a:r>
              <a:endParaRPr lang="en-GB" sz="1600" dirty="0"/>
            </a:p>
          </p:txBody>
        </p:sp>
        <p:sp>
          <p:nvSpPr>
            <p:cNvPr id="25" name="TextBox 84">
              <a:extLst>
                <a:ext uri="{FF2B5EF4-FFF2-40B4-BE49-F238E27FC236}">
                  <a16:creationId xmlns:a16="http://schemas.microsoft.com/office/drawing/2014/main" id="{9995AD6E-B8BC-4EFC-AEE7-37F4D8767C16}"/>
                </a:ext>
              </a:extLst>
            </p:cNvPr>
            <p:cNvSpPr txBox="1"/>
            <p:nvPr/>
          </p:nvSpPr>
          <p:spPr>
            <a:xfrm>
              <a:off x="2655751" y="4509120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12</a:t>
              </a:r>
              <a:br>
                <a:rPr lang="tr-TR" sz="1600" dirty="0"/>
              </a:br>
              <a:r>
                <a:rPr lang="tr-TR" sz="1600" dirty="0"/>
                <a:t>9/100</a:t>
              </a:r>
              <a:endParaRPr lang="en-GB" sz="1600" dirty="0"/>
            </a:p>
          </p:txBody>
        </p:sp>
        <p:sp>
          <p:nvSpPr>
            <p:cNvPr id="26" name="TextBox 85">
              <a:extLst>
                <a:ext uri="{FF2B5EF4-FFF2-40B4-BE49-F238E27FC236}">
                  <a16:creationId xmlns:a16="http://schemas.microsoft.com/office/drawing/2014/main" id="{3FFECDA8-4A9A-45B7-B187-9A597C03DCD4}"/>
                </a:ext>
              </a:extLst>
            </p:cNvPr>
            <p:cNvSpPr txBox="1"/>
            <p:nvPr/>
          </p:nvSpPr>
          <p:spPr>
            <a:xfrm>
              <a:off x="3738567" y="2492896"/>
              <a:ext cx="9352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20</a:t>
              </a:r>
              <a:br>
                <a:rPr lang="tr-TR" sz="1600" dirty="0"/>
              </a:br>
              <a:r>
                <a:rPr lang="tr-TR" sz="1600" dirty="0"/>
                <a:t>10/200</a:t>
              </a:r>
              <a:endParaRPr lang="en-GB" sz="1600" dirty="0"/>
            </a:p>
          </p:txBody>
        </p:sp>
      </p:grpSp>
      <p:sp>
        <p:nvSpPr>
          <p:cNvPr id="27" name="Rectangle 68">
            <a:extLst>
              <a:ext uri="{FF2B5EF4-FFF2-40B4-BE49-F238E27FC236}">
                <a16:creationId xmlns:a16="http://schemas.microsoft.com/office/drawing/2014/main" id="{B07D12F8-4F14-4624-B061-A35E0425398B}"/>
              </a:ext>
            </a:extLst>
          </p:cNvPr>
          <p:cNvSpPr/>
          <p:nvPr/>
        </p:nvSpPr>
        <p:spPr bwMode="auto">
          <a:xfrm>
            <a:off x="2646759" y="164439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10    10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68">
            <a:extLst>
              <a:ext uri="{FF2B5EF4-FFF2-40B4-BE49-F238E27FC236}">
                <a16:creationId xmlns:a16="http://schemas.microsoft.com/office/drawing/2014/main" id="{AC6AFA5E-888F-4345-BF7C-4940A8E4960F}"/>
              </a:ext>
            </a:extLst>
          </p:cNvPr>
          <p:cNvSpPr/>
          <p:nvPr/>
        </p:nvSpPr>
        <p:spPr bwMode="auto">
          <a:xfrm>
            <a:off x="5512196" y="1644395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30    30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 68">
            <a:extLst>
              <a:ext uri="{FF2B5EF4-FFF2-40B4-BE49-F238E27FC236}">
                <a16:creationId xmlns:a16="http://schemas.microsoft.com/office/drawing/2014/main" id="{A456D1B2-AAB6-40E6-A5B3-B82F09048428}"/>
              </a:ext>
            </a:extLst>
          </p:cNvPr>
          <p:cNvSpPr/>
          <p:nvPr/>
        </p:nvSpPr>
        <p:spPr bwMode="auto">
          <a:xfrm>
            <a:off x="4507159" y="3644393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12    26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68">
            <a:extLst>
              <a:ext uri="{FF2B5EF4-FFF2-40B4-BE49-F238E27FC236}">
                <a16:creationId xmlns:a16="http://schemas.microsoft.com/office/drawing/2014/main" id="{CA5FA2E7-39AE-4983-9414-F23319E7C946}"/>
              </a:ext>
            </a:extLst>
          </p:cNvPr>
          <p:cNvSpPr/>
          <p:nvPr/>
        </p:nvSpPr>
        <p:spPr bwMode="auto">
          <a:xfrm>
            <a:off x="7902709" y="2605077"/>
            <a:ext cx="887160" cy="3237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36    36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EAD217AD-BF9C-4202-8AF7-40B7DF2192AB}"/>
              </a:ext>
            </a:extLst>
          </p:cNvPr>
          <p:cNvSpPr txBox="1"/>
          <p:nvPr/>
        </p:nvSpPr>
        <p:spPr>
          <a:xfrm>
            <a:off x="1570828" y="1968121"/>
            <a:ext cx="29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6179EF00-7C9B-4D1B-8237-C0F2173A6CAB}"/>
              </a:ext>
            </a:extLst>
          </p:cNvPr>
          <p:cNvSpPr txBox="1"/>
          <p:nvPr/>
        </p:nvSpPr>
        <p:spPr>
          <a:xfrm>
            <a:off x="1585302" y="4328914"/>
            <a:ext cx="43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CEE0832D-D8EA-4EE4-8CAD-E250893D25C8}"/>
              </a:ext>
            </a:extLst>
          </p:cNvPr>
          <p:cNvSpPr txBox="1"/>
          <p:nvPr/>
        </p:nvSpPr>
        <p:spPr>
          <a:xfrm>
            <a:off x="1067265" y="5298690"/>
            <a:ext cx="7132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If two arrows intersect </a:t>
            </a:r>
            <a:r>
              <a:rPr lang="en-US" dirty="0" err="1">
                <a:solidFill>
                  <a:srgbClr val="FF0000"/>
                </a:solidFill>
                <a:highlight>
                  <a:srgbClr val="FFFF00"/>
                </a:highlight>
              </a:rPr>
              <a:t>eachother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at one event, you need to take the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lowest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 one as duration in the </a:t>
            </a:r>
            <a:r>
              <a:rPr lang="tr-TR" dirty="0" err="1">
                <a:solidFill>
                  <a:srgbClr val="FF0000"/>
                </a:solidFill>
                <a:highlight>
                  <a:srgbClr val="FFFF00"/>
                </a:highlight>
              </a:rPr>
              <a:t>back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ward calculation.</a:t>
            </a:r>
          </a:p>
        </p:txBody>
      </p:sp>
    </p:spTree>
    <p:extLst>
      <p:ext uri="{BB962C8B-B14F-4D97-AF65-F5344CB8AC3E}">
        <p14:creationId xmlns:p14="http://schemas.microsoft.com/office/powerpoint/2010/main" val="419330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3860</TotalTime>
  <Words>6480</Words>
  <Application>Microsoft Office PowerPoint</Application>
  <PresentationFormat>Ekran Gösterisi (4:3)</PresentationFormat>
  <Paragraphs>2646</Paragraphs>
  <Slides>71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71</vt:i4>
      </vt:variant>
    </vt:vector>
  </HeadingPairs>
  <TitlesOfParts>
    <vt:vector size="76" baseType="lpstr">
      <vt:lpstr>Arial</vt:lpstr>
      <vt:lpstr>Calibri</vt:lpstr>
      <vt:lpstr>Perpetua</vt:lpstr>
      <vt:lpstr>Times New Roman</vt:lpstr>
      <vt:lpstr>Ofis Teması</vt:lpstr>
      <vt:lpstr>PROJECT MANAGEMENT AND PLANNING  RESITATION</vt:lpstr>
      <vt:lpstr>PowerPoint Sunusu</vt:lpstr>
      <vt:lpstr>Forward Calculation</vt:lpstr>
      <vt:lpstr>Forward Calculation</vt:lpstr>
      <vt:lpstr>Forward Calculation</vt:lpstr>
      <vt:lpstr>Forward Calculation</vt:lpstr>
      <vt:lpstr>Backward Calculation</vt:lpstr>
      <vt:lpstr>Backward Calculation</vt:lpstr>
      <vt:lpstr>Backward Calculation</vt:lpstr>
      <vt:lpstr>Total Float Calculation</vt:lpstr>
      <vt:lpstr>Free Float Calculation</vt:lpstr>
      <vt:lpstr>TF and FF Calculation</vt:lpstr>
      <vt:lpstr>Critical Path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kerim koc</dc:creator>
  <cp:lastModifiedBy>Gökhan Demirdöğen</cp:lastModifiedBy>
  <cp:revision>136</cp:revision>
  <dcterms:created xsi:type="dcterms:W3CDTF">2018-04-18T13:48:53Z</dcterms:created>
  <dcterms:modified xsi:type="dcterms:W3CDTF">2020-04-10T13:01:55Z</dcterms:modified>
</cp:coreProperties>
</file>