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90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rim\Desktop\yeni%20yt&#252;%20dersler\project%20m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'ex1'!$C$13:$C$30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'ex1'!$D$13:$D$30</c:f>
              <c:numCache>
                <c:formatCode>General</c:formatCode>
                <c:ptCount val="18"/>
                <c:pt idx="0">
                  <c:v>18280</c:v>
                </c:pt>
                <c:pt idx="1">
                  <c:v>18250</c:v>
                </c:pt>
                <c:pt idx="2">
                  <c:v>18220</c:v>
                </c:pt>
                <c:pt idx="3">
                  <c:v>18190</c:v>
                </c:pt>
                <c:pt idx="4">
                  <c:v>18160</c:v>
                </c:pt>
                <c:pt idx="5">
                  <c:v>18130</c:v>
                </c:pt>
                <c:pt idx="6">
                  <c:v>18100</c:v>
                </c:pt>
                <c:pt idx="7">
                  <c:v>18070</c:v>
                </c:pt>
                <c:pt idx="8">
                  <c:v>18040</c:v>
                </c:pt>
                <c:pt idx="9">
                  <c:v>18010</c:v>
                </c:pt>
                <c:pt idx="10">
                  <c:v>17980</c:v>
                </c:pt>
                <c:pt idx="11">
                  <c:v>18050</c:v>
                </c:pt>
                <c:pt idx="12">
                  <c:v>18120</c:v>
                </c:pt>
                <c:pt idx="13">
                  <c:v>18190</c:v>
                </c:pt>
                <c:pt idx="14">
                  <c:v>18260</c:v>
                </c:pt>
                <c:pt idx="15">
                  <c:v>18430</c:v>
                </c:pt>
                <c:pt idx="16">
                  <c:v>18600</c:v>
                </c:pt>
                <c:pt idx="17">
                  <c:v>19700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7744"/>
        <c:axId val="11600464"/>
      </c:scatterChart>
      <c:valAx>
        <c:axId val="11597744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600464"/>
        <c:crosses val="autoZero"/>
        <c:crossBetween val="midCat"/>
        <c:majorUnit val="1"/>
      </c:valAx>
      <c:valAx>
        <c:axId val="11600464"/>
        <c:scaling>
          <c:orientation val="minMax"/>
          <c:max val="20000"/>
          <c:min val="17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/>
                  <a:t>Total</a:t>
                </a:r>
                <a:r>
                  <a:rPr lang="tr-TR" sz="1100" baseline="0"/>
                  <a:t> Cost</a:t>
                </a:r>
                <a:endParaRPr lang="en-US" sz="1100"/>
              </a:p>
            </c:rich>
          </c:tx>
          <c:layout/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11597744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'ex1'!$C$51:$C$68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'ex1'!$D$51:$D$68</c:f>
              <c:numCache>
                <c:formatCode>General</c:formatCode>
                <c:ptCount val="18"/>
                <c:pt idx="0">
                  <c:v>8280</c:v>
                </c:pt>
                <c:pt idx="1">
                  <c:v>8050</c:v>
                </c:pt>
                <c:pt idx="2">
                  <c:v>7820</c:v>
                </c:pt>
                <c:pt idx="3">
                  <c:v>7590</c:v>
                </c:pt>
                <c:pt idx="4">
                  <c:v>7360</c:v>
                </c:pt>
                <c:pt idx="5">
                  <c:v>7130</c:v>
                </c:pt>
                <c:pt idx="6">
                  <c:v>6900</c:v>
                </c:pt>
                <c:pt idx="7">
                  <c:v>6670</c:v>
                </c:pt>
                <c:pt idx="8">
                  <c:v>6440</c:v>
                </c:pt>
                <c:pt idx="9">
                  <c:v>6210</c:v>
                </c:pt>
                <c:pt idx="10">
                  <c:v>5980</c:v>
                </c:pt>
                <c:pt idx="11">
                  <c:v>5750</c:v>
                </c:pt>
                <c:pt idx="12">
                  <c:v>5520</c:v>
                </c:pt>
                <c:pt idx="13">
                  <c:v>5290</c:v>
                </c:pt>
                <c:pt idx="14">
                  <c:v>5060</c:v>
                </c:pt>
                <c:pt idx="15">
                  <c:v>4830</c:v>
                </c:pt>
                <c:pt idx="16">
                  <c:v>4600</c:v>
                </c:pt>
                <c:pt idx="17">
                  <c:v>4600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98288"/>
        <c:axId val="11598832"/>
      </c:scatterChart>
      <c:valAx>
        <c:axId val="11598288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98832"/>
        <c:crosses val="autoZero"/>
        <c:crossBetween val="midCat"/>
        <c:majorUnit val="1"/>
      </c:valAx>
      <c:valAx>
        <c:axId val="11598832"/>
        <c:scaling>
          <c:orientation val="minMax"/>
          <c:max val="8500"/>
          <c:min val="4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/>
                  <a:t>Indirect Cost</a:t>
                </a:r>
                <a:endParaRPr lang="en-US" sz="1100"/>
              </a:p>
            </c:rich>
          </c:tx>
          <c:layout/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11598288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'ex1'!$C$32:$C$49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'ex1'!$D$32:$D$49</c:f>
              <c:numCache>
                <c:formatCode>General</c:formatCode>
                <c:ptCount val="18"/>
                <c:pt idx="0">
                  <c:v>10000</c:v>
                </c:pt>
                <c:pt idx="1">
                  <c:v>10200</c:v>
                </c:pt>
                <c:pt idx="2">
                  <c:v>10400</c:v>
                </c:pt>
                <c:pt idx="3">
                  <c:v>10600</c:v>
                </c:pt>
                <c:pt idx="4">
                  <c:v>10800</c:v>
                </c:pt>
                <c:pt idx="5">
                  <c:v>11000</c:v>
                </c:pt>
                <c:pt idx="6">
                  <c:v>11200</c:v>
                </c:pt>
                <c:pt idx="7">
                  <c:v>11400</c:v>
                </c:pt>
                <c:pt idx="8">
                  <c:v>11600</c:v>
                </c:pt>
                <c:pt idx="9">
                  <c:v>11800</c:v>
                </c:pt>
                <c:pt idx="10">
                  <c:v>12000</c:v>
                </c:pt>
                <c:pt idx="11">
                  <c:v>12300</c:v>
                </c:pt>
                <c:pt idx="12">
                  <c:v>12600</c:v>
                </c:pt>
                <c:pt idx="13">
                  <c:v>12900</c:v>
                </c:pt>
                <c:pt idx="14">
                  <c:v>13200</c:v>
                </c:pt>
                <c:pt idx="15">
                  <c:v>13600</c:v>
                </c:pt>
                <c:pt idx="16">
                  <c:v>14000</c:v>
                </c:pt>
                <c:pt idx="17">
                  <c:v>15100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01008"/>
        <c:axId val="1870614432"/>
      </c:scatterChart>
      <c:valAx>
        <c:axId val="11601008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0614432"/>
        <c:crosses val="autoZero"/>
        <c:crossBetween val="midCat"/>
        <c:majorUnit val="1"/>
      </c:valAx>
      <c:valAx>
        <c:axId val="1870614432"/>
        <c:scaling>
          <c:orientation val="minMax"/>
          <c:max val="16000"/>
          <c:min val="9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/>
                  <a:t>Direct Cost</a:t>
                </a:r>
                <a:endParaRPr lang="en-US" sz="1100"/>
              </a:p>
            </c:rich>
          </c:tx>
          <c:layout/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11601008"/>
        <c:crosses val="autoZero"/>
        <c:crossBetween val="midCat"/>
        <c:majorUnit val="5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5681461976252057E-3"/>
                  <c:y val="-5.128202827376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681461976251753E-3"/>
                  <c:y val="5.6980031415289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139600628305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704438592875528E-2"/>
                  <c:y val="2.279201256611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840730988125877E-3"/>
                  <c:y val="-4.5584025132231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5681461976251753E-3"/>
                  <c:y val="-1.709400942458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 2'!$C$13:$C$18</c:f>
              <c:numCache>
                <c:formatCode>General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</c:numCache>
            </c:numRef>
          </c:xVal>
          <c:yVal>
            <c:numRef>
              <c:f>'ex 2'!$D$13:$D$18</c:f>
              <c:numCache>
                <c:formatCode>General</c:formatCode>
                <c:ptCount val="6"/>
                <c:pt idx="0">
                  <c:v>5400</c:v>
                </c:pt>
                <c:pt idx="1">
                  <c:v>5360</c:v>
                </c:pt>
                <c:pt idx="2">
                  <c:v>5320</c:v>
                </c:pt>
                <c:pt idx="3">
                  <c:v>5305</c:v>
                </c:pt>
                <c:pt idx="4">
                  <c:v>5305</c:v>
                </c:pt>
                <c:pt idx="5">
                  <c:v>5405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0621504"/>
        <c:axId val="2042238464"/>
      </c:scatterChart>
      <c:valAx>
        <c:axId val="1870621504"/>
        <c:scaling>
          <c:orientation val="minMax"/>
          <c:max val="16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2238464"/>
        <c:crosses val="autoZero"/>
        <c:crossBetween val="midCat"/>
        <c:majorUnit val="1"/>
      </c:valAx>
      <c:valAx>
        <c:axId val="2042238464"/>
        <c:scaling>
          <c:orientation val="minMax"/>
          <c:max val="5420"/>
          <c:min val="528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/>
                  <a:t>Total</a:t>
                </a:r>
                <a:r>
                  <a:rPr lang="tr-TR" sz="1100" baseline="0"/>
                  <a:t> Cost</a:t>
                </a:r>
                <a:endParaRPr lang="en-US" sz="1100"/>
              </a:p>
            </c:rich>
          </c:tx>
          <c:layout/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1870621504"/>
        <c:crosses val="autoZero"/>
        <c:crossBetween val="midCat"/>
        <c:majorUnit val="2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0.10082283403109922"/>
                  <c:y val="2.45831271272888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746403704792295E-2"/>
                  <c:y val="-3.777105574128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504305428792015E-2"/>
                  <c:y val="-3.8189696094373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6765732077589133E-2"/>
                  <c:y val="-3.4982476694508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44180378170821E-3"/>
                  <c:y val="-4.867634886362174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268477305146426E-2"/>
                  <c:y val="2.162242212983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6765665013048795E-2"/>
                  <c:y val="3.0452441135234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268477305146426E-2"/>
                  <c:y val="-3.5772701405259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8.3767063856477267E-3"/>
                  <c:y val="-3.6980992010988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122153797257368E-2"/>
                  <c:y val="-1.932083303875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'ex3'!$C$4:$C$13</c:f>
              <c:numCache>
                <c:formatCode>General</c:formatCode>
                <c:ptCount val="10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</c:numCache>
            </c:numRef>
          </c:xVal>
          <c:yVal>
            <c:numRef>
              <c:f>'ex3'!$D$4:$D$13</c:f>
              <c:numCache>
                <c:formatCode>General</c:formatCode>
                <c:ptCount val="10"/>
                <c:pt idx="0">
                  <c:v>27580</c:v>
                </c:pt>
                <c:pt idx="1">
                  <c:v>27470</c:v>
                </c:pt>
                <c:pt idx="2">
                  <c:v>27390</c:v>
                </c:pt>
                <c:pt idx="3">
                  <c:v>27320</c:v>
                </c:pt>
                <c:pt idx="4">
                  <c:v>27280</c:v>
                </c:pt>
                <c:pt idx="5">
                  <c:v>27250</c:v>
                </c:pt>
                <c:pt idx="6">
                  <c:v>27250</c:v>
                </c:pt>
                <c:pt idx="7">
                  <c:v>27280</c:v>
                </c:pt>
                <c:pt idx="8">
                  <c:v>27320</c:v>
                </c:pt>
                <c:pt idx="9">
                  <c:v>27380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5157296"/>
        <c:axId val="52800256"/>
      </c:scatterChart>
      <c:valAx>
        <c:axId val="1815157296"/>
        <c:scaling>
          <c:orientation val="minMax"/>
          <c:max val="20"/>
          <c:min val="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2800256"/>
        <c:crosses val="autoZero"/>
        <c:crossBetween val="midCat"/>
      </c:valAx>
      <c:valAx>
        <c:axId val="528002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/>
                  <a:t>Total</a:t>
                </a:r>
                <a:r>
                  <a:rPr lang="tr-TR" sz="1100" baseline="0"/>
                  <a:t> Cost</a:t>
                </a:r>
                <a:endParaRPr lang="en-US" sz="1100"/>
              </a:p>
            </c:rich>
          </c:tx>
          <c:layout/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1815157296"/>
        <c:crosses val="autoZero"/>
        <c:crossBetween val="midCat"/>
        <c:majorUnit val="50"/>
      </c:valAx>
    </c:plotArea>
    <c:plotVisOnly val="1"/>
    <c:dispBlanksAs val="gap"/>
    <c:showDLblsOverMax val="0"/>
  </c:chart>
  <c:spPr>
    <a:ln>
      <a:solidFill>
        <a:schemeClr val="accent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8291309286736351E-2"/>
                  <c:y val="9.289944798475674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407847056288807"/>
                  <c:y val="-2.2527928606139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0560374471565893"/>
                  <c:y val="-4.4691738975328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60891920085791E-2"/>
                  <c:y val="-4.460255283050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093336690541547E-2"/>
                  <c:y val="3.4867450637934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743055461331789E-2"/>
                  <c:y val="3.9282460140633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8360025367271597E-2"/>
                  <c:y val="5.2749040020000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0268477305146426E-2"/>
                  <c:y val="-3.5772701405259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144180378170821E-3"/>
                  <c:y val="-4.0187710907958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9446160738057907E-4"/>
                  <c:y val="-2.2527672897160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'ex4'!$C$4:$C$10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</c:numCache>
            </c:numRef>
          </c:xVal>
          <c:yVal>
            <c:numRef>
              <c:f>'ex4'!$D$4:$D$10</c:f>
              <c:numCache>
                <c:formatCode>General</c:formatCode>
                <c:ptCount val="7"/>
                <c:pt idx="0">
                  <c:v>2600</c:v>
                </c:pt>
                <c:pt idx="1">
                  <c:v>2570</c:v>
                </c:pt>
                <c:pt idx="2">
                  <c:v>2550</c:v>
                </c:pt>
                <c:pt idx="3">
                  <c:v>2535</c:v>
                </c:pt>
                <c:pt idx="4">
                  <c:v>2525</c:v>
                </c:pt>
                <c:pt idx="5">
                  <c:v>2525</c:v>
                </c:pt>
                <c:pt idx="6">
                  <c:v>2540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794272"/>
        <c:axId val="52796992"/>
      </c:scatterChart>
      <c:valAx>
        <c:axId val="52794272"/>
        <c:scaling>
          <c:orientation val="minMax"/>
          <c:max val="20"/>
          <c:min val="1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2796992"/>
        <c:crosses val="autoZero"/>
        <c:crossBetween val="midCat"/>
      </c:valAx>
      <c:valAx>
        <c:axId val="52796992"/>
        <c:scaling>
          <c:orientation val="minMax"/>
          <c:max val="2620"/>
          <c:min val="2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/>
                  <a:t>Total</a:t>
                </a:r>
                <a:r>
                  <a:rPr lang="tr-TR" sz="1100" baseline="0"/>
                  <a:t> Cost</a:t>
                </a:r>
                <a:endParaRPr lang="en-US" sz="110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52794272"/>
        <c:crosses val="autoZero"/>
        <c:crossBetween val="midCat"/>
        <c:majorUnit val="1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0.19362</cdr:x>
      <cdr:y>0.11982</cdr:y>
    </cdr:from>
    <cdr:to>
      <cdr:x>0.3508</cdr:x>
      <cdr:y>0.37327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99312" y="379632"/>
          <a:ext cx="730058" cy="803019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0.35763</cdr:x>
      <cdr:y>0.20737</cdr:y>
    </cdr:from>
    <cdr:to>
      <cdr:x>0.46925</cdr:x>
      <cdr:y>0.23963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1495424" y="428625"/>
          <a:ext cx="466725" cy="666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0.47782</cdr:x>
      <cdr:y>0.1106</cdr:y>
    </cdr:from>
    <cdr:to>
      <cdr:x>0.72167</cdr:x>
      <cdr:y>0.23963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9275" y="228601"/>
          <a:ext cx="1168299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Useless Crash</a:t>
          </a:r>
          <a:endParaRPr lang="en-GB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PROJECT MANAGEMENT AND PLANNING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1</a:t>
            </a:r>
            <a:r>
              <a:rPr lang="tr-TR" sz="1600" dirty="0" smtClean="0"/>
              <a:t> = 15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/>
              <a:t>D.C =  3800 + 60 = 3860 </a:t>
            </a:r>
            <a:r>
              <a:rPr lang="en-GB" sz="1600" dirty="0" smtClean="0"/>
              <a:t>₺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I.C = 15 x 100 = 1500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/>
              <a:t>Total = 5360 </a:t>
            </a:r>
            <a:r>
              <a:rPr lang="en-GB" sz="1600" dirty="0" smtClean="0"/>
              <a:t>₺</a:t>
            </a:r>
            <a:endParaRPr lang="tr-TR" sz="16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  <a:p>
              <a:pPr algn="ctr"/>
              <a:r>
                <a:rPr lang="tr-TR" sz="1600" b="1" dirty="0"/>
                <a:t>3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</a:p>
            <a:p>
              <a:pPr algn="ctr"/>
              <a:r>
                <a:rPr lang="tr-TR" sz="1600" b="1" dirty="0" smtClean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  <a:p>
              <a:pPr algn="ctr"/>
              <a:r>
                <a:rPr lang="tr-TR" sz="1600" b="1" dirty="0" smtClean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  <a:endParaRPr lang="tr-TR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 smtClean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15     15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7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7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B</a:t>
            </a:r>
            <a:r>
              <a:rPr lang="tr-TR" baseline="-25000" dirty="0" smtClean="0"/>
              <a:t>60</a:t>
            </a:r>
            <a:r>
              <a:rPr lang="tr-TR" dirty="0" smtClean="0"/>
              <a:t>-E</a:t>
            </a:r>
            <a:r>
              <a:rPr lang="tr-TR" baseline="-25000" dirty="0" smtClean="0"/>
              <a:t>75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B </a:t>
            </a:r>
            <a:r>
              <a:rPr lang="tr-TR" dirty="0" err="1" smtClean="0"/>
              <a:t>by</a:t>
            </a:r>
            <a:r>
              <a:rPr lang="tr-TR" dirty="0" smtClean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4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/>
              <a:t>2</a:t>
            </a:r>
            <a:r>
              <a:rPr lang="tr-TR" sz="1600" dirty="0" smtClean="0"/>
              <a:t> = 14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/>
              <a:t>D.C =  3860 + 60 = 3920 </a:t>
            </a:r>
            <a:r>
              <a:rPr lang="en-GB" sz="1600" dirty="0" smtClean="0"/>
              <a:t>₺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I.C = 14 x 100 = 1400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/>
              <a:t>Total = 5320 </a:t>
            </a:r>
            <a:r>
              <a:rPr lang="en-GB" sz="1600" dirty="0" smtClean="0"/>
              <a:t>₺</a:t>
            </a:r>
            <a:endParaRPr lang="tr-TR" sz="16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  <a:p>
              <a:pPr algn="ctr"/>
              <a:r>
                <a:rPr lang="tr-TR" sz="1600" b="1" dirty="0"/>
                <a:t>3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</a:p>
            <a:p>
              <a:pPr algn="ctr"/>
              <a:r>
                <a:rPr lang="tr-TR" sz="1600" b="1" dirty="0" smtClean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  <a:p>
              <a:pPr algn="ctr"/>
              <a:r>
                <a:rPr lang="tr-TR" sz="1600" b="1" dirty="0" smtClean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600" b="1" dirty="0" smtClean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14     14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B</a:t>
            </a:r>
            <a:r>
              <a:rPr lang="tr-TR" baseline="-25000" dirty="0" smtClean="0"/>
              <a:t>60</a:t>
            </a:r>
            <a:r>
              <a:rPr lang="tr-TR" dirty="0" smtClean="0"/>
              <a:t>-E</a:t>
            </a:r>
            <a:r>
              <a:rPr lang="tr-TR" baseline="-25000" dirty="0" smtClean="0"/>
              <a:t>75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B </a:t>
            </a:r>
            <a:r>
              <a:rPr lang="tr-TR" dirty="0" err="1" smtClean="0"/>
              <a:t>by</a:t>
            </a:r>
            <a:r>
              <a:rPr lang="tr-TR" dirty="0" smtClean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3</a:t>
            </a:r>
            <a:r>
              <a:rPr lang="tr-TR" sz="1600" dirty="0" smtClean="0"/>
              <a:t> = 13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/>
              <a:t>D.C =  3920 + 60 + 25 = 4005 </a:t>
            </a:r>
            <a:r>
              <a:rPr lang="en-GB" sz="1600" dirty="0" smtClean="0"/>
              <a:t>₺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I.C = 13 x 100 = 1300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/>
              <a:t>Total = 5305 </a:t>
            </a:r>
            <a:r>
              <a:rPr lang="en-GB" sz="1600" dirty="0" smtClean="0"/>
              <a:t>₺</a:t>
            </a:r>
            <a:endParaRPr lang="tr-TR" sz="16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  <a:p>
              <a:pPr algn="ctr"/>
              <a:r>
                <a:rPr lang="tr-TR" sz="1600" b="1" dirty="0"/>
                <a:t>3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r>
                <a:rPr lang="tr-TR" sz="1600" b="1" dirty="0" smtClean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  <a:p>
              <a:pPr algn="ctr"/>
              <a:r>
                <a:rPr lang="tr-TR" sz="1600" b="1" dirty="0" smtClean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5</a:t>
              </a:r>
              <a:endParaRPr lang="tr-TR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600" b="1" dirty="0" smtClean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13     13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B</a:t>
            </a:r>
            <a:r>
              <a:rPr lang="tr-TR" baseline="-25000" dirty="0" smtClean="0"/>
              <a:t>60</a:t>
            </a:r>
            <a:r>
              <a:rPr lang="tr-TR" dirty="0" smtClean="0"/>
              <a:t>-E</a:t>
            </a:r>
            <a:r>
              <a:rPr lang="tr-TR" baseline="-25000" dirty="0" smtClean="0"/>
              <a:t>75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</a:t>
            </a:r>
            <a:r>
              <a:rPr lang="tr-TR" baseline="-25000" dirty="0" smtClean="0"/>
              <a:t>50</a:t>
            </a:r>
            <a:r>
              <a:rPr lang="tr-TR" dirty="0" smtClean="0"/>
              <a:t>-D</a:t>
            </a:r>
            <a:r>
              <a:rPr lang="tr-TR" baseline="-25000" dirty="0" smtClean="0"/>
              <a:t>25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B </a:t>
            </a:r>
            <a:r>
              <a:rPr lang="tr-TR" dirty="0" err="1" smtClean="0"/>
              <a:t>and</a:t>
            </a:r>
            <a:r>
              <a:rPr lang="tr-TR" dirty="0" smtClean="0"/>
              <a:t> D by1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5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4</a:t>
            </a:r>
            <a:r>
              <a:rPr lang="tr-TR" sz="1600" dirty="0" smtClean="0"/>
              <a:t> = 12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/>
              <a:t>D.C =  4005 + 75 + 25 = 4105 </a:t>
            </a:r>
            <a:r>
              <a:rPr lang="en-GB" sz="1600" dirty="0" smtClean="0"/>
              <a:t>₺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I.C = 12 x 100 = 1200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/>
              <a:t>Total = 5305 </a:t>
            </a:r>
            <a:r>
              <a:rPr lang="en-GB" sz="1600" dirty="0" smtClean="0"/>
              <a:t>₺</a:t>
            </a:r>
            <a:r>
              <a:rPr lang="tr-TR" sz="1600" dirty="0" smtClean="0"/>
              <a:t> (</a:t>
            </a:r>
            <a:r>
              <a:rPr lang="tr-TR" sz="1600" dirty="0" err="1" smtClean="0"/>
              <a:t>same</a:t>
            </a:r>
            <a:r>
              <a:rPr lang="tr-TR" sz="1600" dirty="0" smtClean="0"/>
              <a:t> </a:t>
            </a:r>
            <a:r>
              <a:rPr lang="tr-TR" sz="1600" dirty="0" err="1" smtClean="0"/>
              <a:t>with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third</a:t>
            </a:r>
            <a:r>
              <a:rPr lang="tr-TR" sz="1600" dirty="0" smtClean="0"/>
              <a:t> </a:t>
            </a:r>
            <a:r>
              <a:rPr lang="tr-TR" sz="1600" dirty="0" err="1" smtClean="0"/>
              <a:t>crash</a:t>
            </a:r>
            <a:r>
              <a:rPr lang="tr-TR" sz="1600" dirty="0" smtClean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  <a:p>
              <a:pPr algn="ctr"/>
              <a:r>
                <a:rPr lang="tr-TR" sz="1600" b="1" dirty="0"/>
                <a:t>3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8</a:t>
              </a:r>
            </a:p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600" b="1" dirty="0" smtClean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 smtClean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  <a:endParaRPr lang="tr-TR" sz="1600" b="1" dirty="0" smtClean="0"/>
            </a:p>
            <a:p>
              <a:pPr algn="ctr"/>
              <a:r>
                <a:rPr lang="tr-TR" sz="1600" b="1" dirty="0" smtClean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12     12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>
              <a:glow>
                <a:schemeClr val="accent1"/>
              </a:glow>
              <a:outerShdw blurRad="50800" dist="38100" dir="8100000" algn="tr" rotWithShape="0">
                <a:prstClr val="black">
                  <a:alpha val="40000"/>
                </a:prstClr>
              </a:outerShdw>
              <a:reflection endPos="0" dir="5400000" sy="-100000" algn="bl" rotWithShape="0"/>
              <a:softEdge rad="0"/>
            </a:effectLst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  <a:bevelB w="0" h="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B</a:t>
            </a:r>
            <a:r>
              <a:rPr lang="tr-TR" baseline="-25000" dirty="0" smtClean="0"/>
              <a:t>60</a:t>
            </a:r>
            <a:r>
              <a:rPr lang="tr-TR" dirty="0" smtClean="0"/>
              <a:t>-E</a:t>
            </a:r>
            <a:r>
              <a:rPr lang="tr-TR" baseline="-25000" dirty="0" smtClean="0"/>
              <a:t>75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</a:t>
            </a:r>
            <a:r>
              <a:rPr lang="tr-TR" baseline="-25000" dirty="0" smtClean="0"/>
              <a:t>50</a:t>
            </a:r>
            <a:r>
              <a:rPr lang="tr-TR" dirty="0" smtClean="0"/>
              <a:t>-D</a:t>
            </a:r>
            <a:r>
              <a:rPr lang="tr-TR" baseline="-25000" dirty="0" smtClean="0"/>
              <a:t>25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E </a:t>
            </a:r>
            <a:r>
              <a:rPr lang="tr-TR" dirty="0" err="1" smtClean="0"/>
              <a:t>and</a:t>
            </a:r>
            <a:r>
              <a:rPr lang="tr-TR" dirty="0" smtClean="0"/>
              <a:t> D by1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798769" y="101155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799881" y="101155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9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/>
              <a:t>5</a:t>
            </a:r>
            <a:r>
              <a:rPr lang="tr-TR" sz="1600" dirty="0" smtClean="0"/>
              <a:t> = 11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/>
              <a:t>D.C =  4105 + 75 + 25 + 100 = 4305 </a:t>
            </a:r>
            <a:r>
              <a:rPr lang="en-GB" sz="1600" dirty="0" smtClean="0"/>
              <a:t>₺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I.C = 11 x 100 = 1100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/>
              <a:t>Total = 5405 </a:t>
            </a:r>
            <a:r>
              <a:rPr lang="en-GB" sz="1600" dirty="0" smtClean="0"/>
              <a:t>₺</a:t>
            </a:r>
            <a:r>
              <a:rPr lang="tr-TR" sz="1600" dirty="0" smtClean="0"/>
              <a:t> (</a:t>
            </a:r>
            <a:r>
              <a:rPr lang="tr-TR" sz="1600" dirty="0" err="1" smtClean="0"/>
              <a:t>missed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optimum </a:t>
            </a:r>
            <a:r>
              <a:rPr lang="tr-TR" sz="1600" dirty="0" err="1" smtClean="0"/>
              <a:t>point</a:t>
            </a:r>
            <a:r>
              <a:rPr lang="tr-TR" sz="1600" dirty="0" smtClean="0"/>
              <a:t>)</a:t>
            </a:r>
          </a:p>
          <a:p>
            <a:r>
              <a:rPr lang="tr-TR" sz="1600" dirty="0" smtClean="0"/>
              <a:t>*</a:t>
            </a:r>
            <a:r>
              <a:rPr lang="tr-TR" sz="1600" dirty="0" err="1" smtClean="0"/>
              <a:t>If</a:t>
            </a:r>
            <a:r>
              <a:rPr lang="tr-TR" sz="1600" dirty="0" smtClean="0"/>
              <a:t> </a:t>
            </a:r>
            <a:r>
              <a:rPr lang="tr-TR" sz="1600" dirty="0" err="1" smtClean="0"/>
              <a:t>one</a:t>
            </a:r>
            <a:r>
              <a:rPr lang="tr-TR" sz="1600" dirty="0" smtClean="0"/>
              <a:t> of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critical</a:t>
            </a:r>
            <a:r>
              <a:rPr lang="tr-TR" sz="1600" dirty="0" smtClean="0"/>
              <a:t> </a:t>
            </a:r>
            <a:r>
              <a:rPr lang="tr-TR" sz="1600" dirty="0" err="1" smtClean="0"/>
              <a:t>path</a:t>
            </a:r>
            <a:r>
              <a:rPr lang="tr-TR" sz="1600" dirty="0" smtClean="0"/>
              <a:t> is </a:t>
            </a:r>
            <a:r>
              <a:rPr lang="tr-TR" sz="1600" dirty="0" err="1" smtClean="0"/>
              <a:t>completely</a:t>
            </a:r>
            <a:r>
              <a:rPr lang="tr-TR" sz="1600" dirty="0" smtClean="0"/>
              <a:t> </a:t>
            </a:r>
            <a:r>
              <a:rPr lang="tr-TR" sz="1600" dirty="0" err="1" smtClean="0"/>
              <a:t>crashed</a:t>
            </a:r>
            <a:r>
              <a:rPr lang="tr-TR" sz="1600" dirty="0" smtClean="0"/>
              <a:t> (B-E), stop </a:t>
            </a:r>
            <a:r>
              <a:rPr lang="tr-TR" sz="1600" dirty="0" err="1" smtClean="0"/>
              <a:t>then</a:t>
            </a:r>
            <a:r>
              <a:rPr lang="tr-TR" sz="1600" dirty="0" smtClean="0"/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  <a:endParaRPr lang="tr-TR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 smtClean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  <a:endParaRPr lang="tr-TR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600" b="1" dirty="0" smtClean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  <a:endParaRPr lang="tr-TR" sz="1600" b="1" dirty="0" smtClean="0"/>
            </a:p>
            <a:p>
              <a:pPr algn="ctr"/>
              <a:r>
                <a:rPr lang="tr-TR" sz="1600" b="1" dirty="0" smtClean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11     11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B</a:t>
            </a:r>
            <a:r>
              <a:rPr lang="tr-TR" baseline="-25000" dirty="0" smtClean="0"/>
              <a:t>60</a:t>
            </a:r>
            <a:r>
              <a:rPr lang="tr-TR" dirty="0" smtClean="0"/>
              <a:t>-E</a:t>
            </a:r>
            <a:r>
              <a:rPr lang="tr-TR" baseline="-25000" dirty="0" smtClean="0"/>
              <a:t>75</a:t>
            </a:r>
            <a:r>
              <a:rPr lang="tr-TR" dirty="0" smtClean="0"/>
              <a:t> / A</a:t>
            </a:r>
            <a:r>
              <a:rPr lang="tr-TR" baseline="-25000" dirty="0" smtClean="0"/>
              <a:t>50</a:t>
            </a:r>
            <a:r>
              <a:rPr lang="tr-TR" dirty="0" smtClean="0"/>
              <a:t>-D</a:t>
            </a:r>
            <a:r>
              <a:rPr lang="tr-TR" baseline="-25000" dirty="0" smtClean="0"/>
              <a:t>25</a:t>
            </a:r>
            <a:r>
              <a:rPr lang="tr-TR" dirty="0" smtClean="0"/>
              <a:t>  / B</a:t>
            </a:r>
            <a:r>
              <a:rPr lang="tr-TR" baseline="-25000" dirty="0" smtClean="0"/>
              <a:t>60</a:t>
            </a:r>
            <a:r>
              <a:rPr lang="tr-TR" dirty="0" smtClean="0"/>
              <a:t>-F</a:t>
            </a:r>
            <a:r>
              <a:rPr lang="tr-TR" baseline="-25000" dirty="0" smtClean="0"/>
              <a:t>100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E, D </a:t>
            </a:r>
            <a:r>
              <a:rPr lang="tr-TR" dirty="0" err="1" smtClean="0"/>
              <a:t>and</a:t>
            </a:r>
            <a:r>
              <a:rPr lang="tr-TR" dirty="0" smtClean="0"/>
              <a:t> F </a:t>
            </a:r>
            <a:r>
              <a:rPr lang="tr-TR" dirty="0" err="1" smtClean="0"/>
              <a:t>by</a:t>
            </a:r>
            <a:r>
              <a:rPr lang="tr-TR" dirty="0" smtClean="0"/>
              <a:t> 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453547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454659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06530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07642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4797152"/>
            <a:ext cx="3816424" cy="171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 smtClean="0"/>
              <a:t>Least</a:t>
            </a:r>
            <a:r>
              <a:rPr lang="tr-TR" sz="2000" dirty="0" smtClean="0"/>
              <a:t> </a:t>
            </a:r>
            <a:r>
              <a:rPr lang="tr-TR" sz="2000" dirty="0" err="1" smtClean="0"/>
              <a:t>cost</a:t>
            </a:r>
            <a:r>
              <a:rPr lang="tr-TR" sz="2000" dirty="0" smtClean="0"/>
              <a:t> = </a:t>
            </a:r>
            <a:r>
              <a:rPr lang="tr-TR" sz="2000" dirty="0"/>
              <a:t>5305 </a:t>
            </a:r>
            <a:r>
              <a:rPr lang="en-GB" sz="2000" dirty="0" smtClean="0"/>
              <a:t>₺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Optimum time 12 </a:t>
            </a:r>
            <a:r>
              <a:rPr lang="tr-TR" sz="2000" dirty="0" err="1" smtClean="0"/>
              <a:t>or</a:t>
            </a:r>
            <a:r>
              <a:rPr lang="tr-TR" sz="2000" dirty="0" smtClean="0"/>
              <a:t> 13 </a:t>
            </a:r>
            <a:r>
              <a:rPr lang="tr-TR" sz="2000" dirty="0" err="1" smtClean="0"/>
              <a:t>days</a:t>
            </a:r>
            <a:endParaRPr lang="en-GB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618765"/>
              </p:ext>
            </p:extLst>
          </p:nvPr>
        </p:nvGraphicFramePr>
        <p:xfrm>
          <a:off x="1763688" y="1340768"/>
          <a:ext cx="5256583" cy="320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Example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45491" y="5085184"/>
            <a:ext cx="4585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Normal </a:t>
            </a:r>
            <a:r>
              <a:rPr lang="tr-TR" dirty="0" err="1" smtClean="0"/>
              <a:t>duration</a:t>
            </a:r>
            <a:r>
              <a:rPr lang="tr-TR" dirty="0" smtClean="0"/>
              <a:t> = 19 </a:t>
            </a:r>
            <a:r>
              <a:rPr lang="tr-TR" dirty="0" err="1" smtClean="0"/>
              <a:t>days</a:t>
            </a:r>
            <a:endParaRPr lang="tr-TR" dirty="0" smtClean="0"/>
          </a:p>
          <a:p>
            <a:r>
              <a:rPr lang="tr-TR" dirty="0" smtClean="0">
                <a:solidFill>
                  <a:srgbClr val="000000"/>
                </a:solidFill>
              </a:rPr>
              <a:t>Normal </a:t>
            </a:r>
            <a:r>
              <a:rPr lang="tr-TR" dirty="0" err="1" smtClean="0">
                <a:solidFill>
                  <a:srgbClr val="000000"/>
                </a:solidFill>
              </a:rPr>
              <a:t>cost</a:t>
            </a:r>
            <a:r>
              <a:rPr lang="tr-TR" dirty="0" smtClean="0">
                <a:solidFill>
                  <a:srgbClr val="000000"/>
                </a:solidFill>
              </a:rPr>
              <a:t> = 25300 </a:t>
            </a:r>
            <a:r>
              <a:rPr lang="en-GB" dirty="0" smtClean="0"/>
              <a:t>₺</a:t>
            </a:r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err="1" smtClean="0">
                <a:solidFill>
                  <a:srgbClr val="000000"/>
                </a:solidFill>
              </a:rPr>
              <a:t>Indirect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cost</a:t>
            </a:r>
            <a:r>
              <a:rPr lang="tr-TR" dirty="0" smtClean="0">
                <a:solidFill>
                  <a:srgbClr val="000000"/>
                </a:solidFill>
              </a:rPr>
              <a:t> = 19 x 120 = 2280 </a:t>
            </a:r>
            <a:r>
              <a:rPr lang="en-GB" dirty="0" smtClean="0"/>
              <a:t>₺</a:t>
            </a:r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Total </a:t>
            </a:r>
            <a:r>
              <a:rPr lang="tr-TR" dirty="0" err="1" smtClean="0">
                <a:solidFill>
                  <a:srgbClr val="000000"/>
                </a:solidFill>
              </a:rPr>
              <a:t>cost</a:t>
            </a:r>
            <a:r>
              <a:rPr lang="tr-TR" dirty="0" smtClean="0">
                <a:solidFill>
                  <a:srgbClr val="000000"/>
                </a:solidFill>
              </a:rPr>
              <a:t> = 27 580 </a:t>
            </a:r>
            <a:r>
              <a:rPr lang="en-GB" dirty="0" smtClean="0"/>
              <a:t>₺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956059" y="-3667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14 1</a:t>
                </a:r>
                <a:r>
                  <a:rPr lang="tr-TR" dirty="0">
                    <a:solidFill>
                      <a:schemeClr val="tx1"/>
                    </a:solidFill>
                  </a:rPr>
                  <a:t>5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19 19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4</a:t>
              </a:r>
              <a:br>
                <a:rPr lang="tr-TR" sz="1400" dirty="0" smtClean="0"/>
              </a:br>
              <a:r>
                <a:rPr lang="tr-TR" sz="1400" dirty="0" smtClean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(10,10,30,50)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72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584573" y="5589240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Normal </a:t>
            </a:r>
            <a:r>
              <a:rPr lang="tr-TR" sz="1600" dirty="0" err="1" smtClean="0"/>
              <a:t>duration</a:t>
            </a:r>
            <a:r>
              <a:rPr lang="tr-TR" sz="1600" dirty="0" smtClean="0"/>
              <a:t> = 18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Normal </a:t>
            </a:r>
            <a:r>
              <a:rPr lang="tr-TR" sz="1600" dirty="0" err="1" smtClean="0">
                <a:solidFill>
                  <a:srgbClr val="000000"/>
                </a:solidFill>
              </a:rPr>
              <a:t>cost</a:t>
            </a:r>
            <a:r>
              <a:rPr lang="tr-TR" sz="1600" dirty="0" smtClean="0">
                <a:solidFill>
                  <a:srgbClr val="000000"/>
                </a:solidFill>
              </a:rPr>
              <a:t> = 25300 + 10 = 25310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err="1" smtClean="0">
                <a:solidFill>
                  <a:srgbClr val="000000"/>
                </a:solidFill>
              </a:rPr>
              <a:t>Indirect</a:t>
            </a:r>
            <a:r>
              <a:rPr lang="tr-TR" sz="1600" dirty="0" smtClean="0">
                <a:solidFill>
                  <a:srgbClr val="000000"/>
                </a:solidFill>
              </a:rPr>
              <a:t> </a:t>
            </a:r>
            <a:r>
              <a:rPr lang="tr-TR" sz="1600" dirty="0" err="1" smtClean="0">
                <a:solidFill>
                  <a:srgbClr val="000000"/>
                </a:solidFill>
              </a:rPr>
              <a:t>cost</a:t>
            </a:r>
            <a:r>
              <a:rPr lang="tr-TR" sz="1600" dirty="0" smtClean="0">
                <a:solidFill>
                  <a:srgbClr val="000000"/>
                </a:solidFill>
              </a:rPr>
              <a:t> = 18 x 120 = 2160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Total </a:t>
            </a:r>
            <a:r>
              <a:rPr lang="tr-TR" sz="1600" dirty="0" err="1" smtClean="0">
                <a:solidFill>
                  <a:srgbClr val="000000"/>
                </a:solidFill>
              </a:rPr>
              <a:t>cost</a:t>
            </a:r>
            <a:r>
              <a:rPr lang="tr-TR" sz="1600" dirty="0" smtClean="0">
                <a:solidFill>
                  <a:srgbClr val="000000"/>
                </a:solidFill>
              </a:rPr>
              <a:t> = 27 470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2" y="81635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tx1"/>
                    </a:solidFill>
                  </a:rPr>
                  <a:t>18 18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4</a:t>
              </a:r>
              <a:br>
                <a:rPr lang="tr-TR" sz="1400" dirty="0" smtClean="0"/>
              </a:br>
              <a:r>
                <a:rPr lang="tr-TR" sz="1400" dirty="0" smtClean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10</a:t>
              </a:r>
              <a:r>
                <a:rPr lang="tr-TR" sz="1400" dirty="0" smtClean="0"/>
                <a:t>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Critical </a:t>
            </a:r>
            <a:r>
              <a:rPr lang="tr-TR" dirty="0" err="1" smtClean="0"/>
              <a:t>path</a:t>
            </a:r>
            <a:r>
              <a:rPr lang="tr-TR" dirty="0" smtClean="0"/>
              <a:t> = A</a:t>
            </a:r>
            <a:r>
              <a:rPr lang="tr-TR" baseline="-25000" dirty="0" smtClean="0"/>
              <a:t>50</a:t>
            </a:r>
            <a:r>
              <a:rPr lang="tr-TR" dirty="0" smtClean="0"/>
              <a:t>-F</a:t>
            </a:r>
            <a:r>
              <a:rPr lang="tr-TR" baseline="-25000" dirty="0" smtClean="0"/>
              <a:t>80</a:t>
            </a:r>
            <a:r>
              <a:rPr lang="tr-TR" dirty="0" smtClean="0"/>
              <a:t>-H</a:t>
            </a:r>
            <a:r>
              <a:rPr lang="tr-TR" baseline="-25000" dirty="0" smtClean="0"/>
              <a:t>10</a:t>
            </a:r>
          </a:p>
          <a:p>
            <a:r>
              <a:rPr lang="tr-TR" dirty="0" err="1" smtClean="0"/>
              <a:t>Crash</a:t>
            </a:r>
            <a:r>
              <a:rPr lang="tr-TR" dirty="0" smtClean="0"/>
              <a:t> </a:t>
            </a:r>
            <a:r>
              <a:rPr lang="tr-TR" b="1" dirty="0" smtClean="0"/>
              <a:t>H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1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</a:t>
            </a:r>
            <a:r>
              <a:rPr lang="tr-TR" sz="2400" b="1" dirty="0" smtClean="0"/>
              <a:t>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438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17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25310 + 40 = 25350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17 x 120 = 2040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27 390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14 14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14 14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30</a:t>
              </a:r>
              <a:r>
                <a:rPr lang="tr-TR" sz="1400" dirty="0" smtClean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10</a:t>
              </a:r>
              <a:r>
                <a:rPr lang="tr-TR" sz="1400" dirty="0" smtClean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Critical </a:t>
            </a:r>
            <a:r>
              <a:rPr lang="tr-TR" sz="1600" dirty="0" err="1" smtClean="0"/>
              <a:t>path</a:t>
            </a:r>
            <a:r>
              <a:rPr lang="tr-TR" sz="1600" dirty="0" smtClean="0"/>
              <a:t> = A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10 </a:t>
            </a:r>
            <a:r>
              <a:rPr lang="tr-TR" sz="1600" dirty="0" smtClean="0"/>
              <a:t> </a:t>
            </a:r>
            <a:r>
              <a:rPr lang="tr-TR" sz="1600" dirty="0"/>
              <a:t>/ </a:t>
            </a:r>
            <a:r>
              <a:rPr lang="tr-TR" sz="1600" dirty="0" smtClean="0"/>
              <a:t>A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30</a:t>
            </a:r>
            <a:r>
              <a:rPr lang="tr-TR" sz="1600" dirty="0" smtClean="0"/>
              <a:t> </a:t>
            </a:r>
            <a:endParaRPr lang="tr-TR" sz="1600" baseline="-25000" dirty="0" smtClean="0"/>
          </a:p>
          <a:p>
            <a:r>
              <a:rPr lang="tr-TR" sz="1600" dirty="0" smtClean="0"/>
              <a:t>1) A </a:t>
            </a:r>
            <a:r>
              <a:rPr lang="tr-TR" sz="1600" dirty="0" smtClean="0">
                <a:sym typeface="Wingdings" pitchFamily="2" charset="2"/>
              </a:rPr>
              <a:t> 50,</a:t>
            </a:r>
          </a:p>
          <a:p>
            <a:r>
              <a:rPr lang="tr-TR" sz="1600" dirty="0" smtClean="0">
                <a:sym typeface="Wingdings" pitchFamily="2" charset="2"/>
              </a:rPr>
              <a:t>2) F  80,</a:t>
            </a:r>
          </a:p>
          <a:p>
            <a:r>
              <a:rPr lang="tr-TR" sz="1600" dirty="0" smtClean="0">
                <a:sym typeface="Wingdings" pitchFamily="2" charset="2"/>
              </a:rPr>
              <a:t>3) </a:t>
            </a:r>
            <a:r>
              <a:rPr lang="tr-TR" sz="1600" b="1" dirty="0" smtClean="0">
                <a:sym typeface="Wingdings" pitchFamily="2" charset="2"/>
              </a:rPr>
              <a:t>H + I </a:t>
            </a:r>
            <a:r>
              <a:rPr lang="tr-TR" sz="1600" dirty="0" smtClean="0">
                <a:sym typeface="Wingdings" pitchFamily="2" charset="2"/>
              </a:rPr>
              <a:t> 30+10=40</a:t>
            </a:r>
          </a:p>
          <a:p>
            <a:r>
              <a:rPr lang="tr-TR" sz="1600" dirty="0" err="1" smtClean="0">
                <a:sym typeface="Wingdings" pitchFamily="2" charset="2"/>
              </a:rPr>
              <a:t>Decision</a:t>
            </a:r>
            <a:r>
              <a:rPr lang="tr-TR" sz="1600" dirty="0" smtClean="0">
                <a:sym typeface="Wingdings" pitchFamily="2" charset="2"/>
              </a:rPr>
              <a:t> H </a:t>
            </a:r>
            <a:r>
              <a:rPr lang="tr-TR" sz="1600" dirty="0" err="1" smtClean="0">
                <a:sym typeface="Wingdings" pitchFamily="2" charset="2"/>
              </a:rPr>
              <a:t>and</a:t>
            </a:r>
            <a:r>
              <a:rPr lang="tr-TR" sz="1600" dirty="0" smtClean="0">
                <a:sym typeface="Wingdings" pitchFamily="2" charset="2"/>
              </a:rPr>
              <a:t> 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521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16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25350 + 50 = 25400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16 x 120 = 1920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27 320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50</a:t>
              </a:r>
              <a:r>
                <a:rPr lang="tr-TR" sz="1400" dirty="0" smtClean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1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1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</a:t>
              </a:r>
              <a:r>
                <a:rPr lang="tr-TR" sz="1400" b="1" dirty="0" smtClean="0"/>
                <a:t> 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Critical path = A</a:t>
            </a:r>
            <a:r>
              <a:rPr lang="en-GB" sz="1600" baseline="-25000" dirty="0" smtClean="0"/>
              <a:t>50</a:t>
            </a:r>
            <a:r>
              <a:rPr lang="en-GB" sz="1600" dirty="0" smtClean="0"/>
              <a:t>-F</a:t>
            </a:r>
            <a:r>
              <a:rPr lang="en-GB" sz="1600" baseline="-25000" dirty="0" smtClean="0"/>
              <a:t>80</a:t>
            </a:r>
            <a:r>
              <a:rPr lang="en-GB" sz="1600" dirty="0" smtClean="0"/>
              <a:t>-H</a:t>
            </a:r>
            <a:r>
              <a:rPr lang="en-GB" sz="1600" baseline="-25000" dirty="0" smtClean="0"/>
              <a:t>30 </a:t>
            </a:r>
            <a:r>
              <a:rPr lang="en-GB" sz="1600" dirty="0" smtClean="0"/>
              <a:t> / A</a:t>
            </a:r>
            <a:r>
              <a:rPr lang="en-GB" sz="1600" baseline="-25000" dirty="0" smtClean="0"/>
              <a:t>50</a:t>
            </a:r>
            <a:r>
              <a:rPr lang="en-GB" sz="1600" dirty="0" smtClean="0"/>
              <a:t>-F</a:t>
            </a:r>
            <a:r>
              <a:rPr lang="en-GB" sz="1600" baseline="-25000" dirty="0" smtClean="0"/>
              <a:t>80</a:t>
            </a:r>
            <a:r>
              <a:rPr lang="en-GB" sz="1600" dirty="0" smtClean="0"/>
              <a:t>-I</a:t>
            </a:r>
            <a:r>
              <a:rPr lang="en-GB" sz="1600" baseline="-25000" dirty="0" smtClean="0"/>
              <a:t>60</a:t>
            </a:r>
            <a:r>
              <a:rPr lang="en-GB" sz="1600" dirty="0" smtClean="0"/>
              <a:t> </a:t>
            </a:r>
            <a:endParaRPr lang="en-GB" sz="1600" baseline="-25000" dirty="0" smtClean="0"/>
          </a:p>
          <a:p>
            <a:r>
              <a:rPr lang="en-GB" sz="1600" dirty="0" smtClean="0"/>
              <a:t>1) </a:t>
            </a:r>
            <a:r>
              <a:rPr lang="en-GB" sz="1600" b="1" dirty="0" smtClean="0"/>
              <a:t>A</a:t>
            </a:r>
            <a:r>
              <a:rPr lang="en-GB" sz="1600" dirty="0" smtClean="0"/>
              <a:t> </a:t>
            </a:r>
            <a:r>
              <a:rPr lang="en-GB" sz="1600" dirty="0" smtClean="0">
                <a:sym typeface="Wingdings" pitchFamily="2" charset="2"/>
              </a:rPr>
              <a:t> 50,</a:t>
            </a:r>
          </a:p>
          <a:p>
            <a:r>
              <a:rPr lang="en-GB" sz="1600" dirty="0" smtClean="0">
                <a:sym typeface="Wingdings" pitchFamily="2" charset="2"/>
              </a:rPr>
              <a:t>2) F  80,</a:t>
            </a:r>
          </a:p>
          <a:p>
            <a:r>
              <a:rPr lang="en-GB" sz="1600" dirty="0" smtClean="0">
                <a:sym typeface="Wingdings" pitchFamily="2" charset="2"/>
              </a:rPr>
              <a:t>3) H + I  30+60=90</a:t>
            </a:r>
          </a:p>
          <a:p>
            <a:r>
              <a:rPr lang="en-GB" sz="1600" dirty="0" smtClean="0">
                <a:sym typeface="Wingdings" pitchFamily="2" charset="2"/>
              </a:rPr>
              <a:t>Decision A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98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08" y="62577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Compress the  given network fully</a:t>
            </a:r>
            <a:r>
              <a:rPr lang="tr-TR" sz="2000" dirty="0" smtClean="0"/>
              <a:t>. </a:t>
            </a:r>
            <a:r>
              <a:rPr lang="en-GB" sz="2000" dirty="0" smtClean="0"/>
              <a:t>The </a:t>
            </a:r>
            <a:r>
              <a:rPr lang="tr-TR" sz="2000" dirty="0" err="1" smtClean="0"/>
              <a:t>direct</a:t>
            </a:r>
            <a:r>
              <a:rPr lang="tr-TR" sz="2000" dirty="0" smtClean="0"/>
              <a:t> </a:t>
            </a:r>
            <a:r>
              <a:rPr lang="tr-TR" sz="2000" dirty="0" err="1" smtClean="0"/>
              <a:t>cost</a:t>
            </a:r>
            <a:r>
              <a:rPr lang="tr-TR" sz="2000" dirty="0" smtClean="0"/>
              <a:t> is </a:t>
            </a:r>
            <a:r>
              <a:rPr lang="en-GB" sz="2000" dirty="0" smtClean="0"/>
              <a:t>10.000 TL</a:t>
            </a:r>
            <a:r>
              <a:rPr lang="tr-TR" sz="2000" dirty="0" smtClean="0"/>
              <a:t>.</a:t>
            </a:r>
            <a:endParaRPr lang="en-GB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354803" y="5157192"/>
            <a:ext cx="438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</a:t>
            </a:r>
            <a:r>
              <a:rPr lang="en-US" baseline="30000" dirty="0" smtClean="0"/>
              <a:t>N</a:t>
            </a:r>
            <a:r>
              <a:rPr lang="tr-TR" b="1" baseline="30000" dirty="0" smtClean="0"/>
              <a:t> </a:t>
            </a:r>
            <a:r>
              <a:rPr lang="tr-TR" dirty="0" smtClean="0"/>
              <a:t> = </a:t>
            </a:r>
            <a:r>
              <a:rPr lang="en-GB" dirty="0" smtClean="0"/>
              <a:t>36 days</a:t>
            </a:r>
          </a:p>
          <a:p>
            <a:r>
              <a:rPr lang="tr-TR" dirty="0" smtClean="0"/>
              <a:t>C</a:t>
            </a:r>
            <a:r>
              <a:rPr lang="en-US" baseline="30000" dirty="0" smtClean="0"/>
              <a:t> </a:t>
            </a:r>
            <a:r>
              <a:rPr lang="en-US" baseline="30000" dirty="0"/>
              <a:t>N</a:t>
            </a:r>
            <a:r>
              <a:rPr lang="tr-TR" b="1" baseline="30000" dirty="0"/>
              <a:t> </a:t>
            </a:r>
            <a:r>
              <a:rPr lang="tr-TR" dirty="0" smtClean="0"/>
              <a:t>= 10 000 TL</a:t>
            </a:r>
          </a:p>
          <a:p>
            <a:r>
              <a:rPr lang="en-GB" dirty="0"/>
              <a:t>Critical path: </a:t>
            </a:r>
            <a:r>
              <a:rPr lang="en-GB" dirty="0" smtClean="0"/>
              <a:t>B-C-D</a:t>
            </a:r>
            <a:endParaRPr lang="en-GB" dirty="0"/>
          </a:p>
        </p:txBody>
      </p:sp>
      <p:grpSp>
        <p:nvGrpSpPr>
          <p:cNvPr id="87" name="Group 86"/>
          <p:cNvGrpSpPr/>
          <p:nvPr/>
        </p:nvGrpSpPr>
        <p:grpSpPr>
          <a:xfrm>
            <a:off x="413320" y="1700019"/>
            <a:ext cx="7585733" cy="2852841"/>
            <a:chOff x="323528" y="2241054"/>
            <a:chExt cx="7585733" cy="2852841"/>
          </a:xfrm>
        </p:grpSpPr>
        <p:sp>
          <p:nvSpPr>
            <p:cNvPr id="4" name="Oval 3"/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 smtClean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5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23" name="Elbow Connector 22"/>
            <p:cNvCxnSpPr>
              <a:stCxn id="4" idx="4"/>
              <a:endCxn id="24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27" name="Elbow Connector 26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46" name="Elbow Connector 45"/>
            <p:cNvCxnSpPr>
              <a:stCxn id="24" idx="6"/>
              <a:endCxn id="4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8" name="Elbow Connector 47"/>
            <p:cNvCxnSpPr>
              <a:stCxn id="8" idx="6"/>
              <a:endCxn id="4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69" name="Rectangle 68"/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endCxn id="69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6/300</a:t>
              </a:r>
              <a:endParaRPr lang="en-GB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6</a:t>
              </a:r>
              <a:endParaRPr lang="en-GB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1/400</a:t>
              </a:r>
              <a:endParaRPr lang="en-GB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12</a:t>
              </a:r>
              <a:br>
                <a:rPr lang="tr-TR" sz="1600" dirty="0" smtClean="0"/>
              </a:br>
              <a:r>
                <a:rPr lang="tr-TR" sz="1600" dirty="0" smtClean="0"/>
                <a:t>9/100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20</a:t>
              </a:r>
              <a:br>
                <a:rPr lang="tr-TR" sz="1600" dirty="0" smtClean="0"/>
              </a:br>
              <a:r>
                <a:rPr lang="tr-TR" sz="1600" dirty="0" smtClean="0"/>
                <a:t>10/200</a:t>
              </a:r>
              <a:endParaRPr lang="en-GB" sz="16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Example</a:t>
            </a:r>
            <a:r>
              <a:rPr lang="tr-TR" sz="2400" b="1" dirty="0" smtClean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812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15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25400 + 80 = 25480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15 x 120 = 1800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27 280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12 12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80</a:t>
              </a:r>
              <a:r>
                <a:rPr lang="tr-TR" sz="1400" dirty="0" smtClean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Critical </a:t>
            </a:r>
            <a:r>
              <a:rPr lang="tr-TR" sz="1600" dirty="0" err="1" smtClean="0"/>
              <a:t>path</a:t>
            </a:r>
            <a:r>
              <a:rPr lang="tr-TR" sz="1600" dirty="0" smtClean="0"/>
              <a:t> = A</a:t>
            </a:r>
            <a:r>
              <a:rPr lang="tr-TR" sz="1600" baseline="-25000" dirty="0"/>
              <a:t>6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30 </a:t>
            </a:r>
            <a:r>
              <a:rPr lang="tr-TR" sz="1600" dirty="0" smtClean="0"/>
              <a:t> </a:t>
            </a:r>
            <a:r>
              <a:rPr lang="tr-TR" sz="1600" dirty="0"/>
              <a:t>/ </a:t>
            </a:r>
            <a:r>
              <a:rPr lang="tr-TR" sz="1600" dirty="0" smtClean="0"/>
              <a:t>A</a:t>
            </a:r>
            <a:r>
              <a:rPr lang="tr-TR" sz="1600" baseline="-25000" dirty="0"/>
              <a:t>6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60 </a:t>
            </a:r>
            <a:r>
              <a:rPr lang="tr-TR" sz="1600" dirty="0" smtClean="0"/>
              <a:t> 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30 </a:t>
            </a:r>
            <a:r>
              <a:rPr lang="tr-TR" sz="1600" dirty="0" smtClean="0"/>
              <a:t>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80</a:t>
            </a:r>
            <a:r>
              <a:rPr lang="tr-TR" sz="1600" dirty="0" smtClean="0"/>
              <a:t>-I</a:t>
            </a:r>
            <a:r>
              <a:rPr lang="tr-TR" sz="1600" baseline="-25000" dirty="0"/>
              <a:t>6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 </a:t>
            </a:r>
            <a:endParaRPr lang="tr-TR" sz="1600" baseline="-25000" dirty="0" smtClean="0"/>
          </a:p>
          <a:p>
            <a:r>
              <a:rPr lang="tr-TR" sz="1600" dirty="0" smtClean="0"/>
              <a:t>1) A + B </a:t>
            </a:r>
            <a:r>
              <a:rPr lang="tr-TR" sz="1600" dirty="0" smtClean="0">
                <a:sym typeface="Wingdings" pitchFamily="2" charset="2"/>
              </a:rPr>
              <a:t> 60+40=100,</a:t>
            </a:r>
          </a:p>
          <a:p>
            <a:r>
              <a:rPr lang="tr-TR" sz="1600" dirty="0" smtClean="0">
                <a:sym typeface="Wingdings" pitchFamily="2" charset="2"/>
              </a:rPr>
              <a:t>2) </a:t>
            </a:r>
            <a:r>
              <a:rPr lang="tr-TR" sz="1600" b="1" dirty="0" smtClean="0">
                <a:sym typeface="Wingdings" pitchFamily="2" charset="2"/>
              </a:rPr>
              <a:t>F</a:t>
            </a:r>
            <a:r>
              <a:rPr lang="tr-TR" sz="1600" dirty="0" smtClean="0">
                <a:sym typeface="Wingdings" pitchFamily="2" charset="2"/>
              </a:rPr>
              <a:t>  80,</a:t>
            </a:r>
          </a:p>
          <a:p>
            <a:r>
              <a:rPr lang="tr-TR" sz="1600" dirty="0" smtClean="0">
                <a:sym typeface="Wingdings" pitchFamily="2" charset="2"/>
              </a:rPr>
              <a:t>3) H + I  30+60=90</a:t>
            </a:r>
          </a:p>
          <a:p>
            <a:r>
              <a:rPr lang="tr-TR" sz="1600" dirty="0" err="1" smtClean="0">
                <a:sym typeface="Wingdings" pitchFamily="2" charset="2"/>
              </a:rPr>
              <a:t>Decision</a:t>
            </a:r>
            <a:r>
              <a:rPr lang="tr-TR" sz="1600" dirty="0" smtClean="0">
                <a:sym typeface="Wingdings" pitchFamily="2" charset="2"/>
              </a:rPr>
              <a:t> F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687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14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25480 + 90 = 25570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14 x 120 = 1680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27 250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12 12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80</a:t>
              </a:r>
              <a:r>
                <a:rPr lang="tr-TR" sz="1400" dirty="0" smtClean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60</a:t>
              </a:r>
              <a:r>
                <a:rPr lang="tr-TR" sz="1400" dirty="0" smtClean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  <a:br>
                <a:rPr lang="tr-TR" sz="1400" dirty="0" smtClean="0"/>
              </a:br>
              <a:r>
                <a:rPr lang="tr-TR" sz="1400" dirty="0" smtClean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30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Critical </a:t>
            </a:r>
            <a:r>
              <a:rPr lang="tr-TR" sz="1600" dirty="0" err="1" smtClean="0"/>
              <a:t>path</a:t>
            </a:r>
            <a:r>
              <a:rPr lang="tr-TR" sz="1600" dirty="0" smtClean="0"/>
              <a:t> = 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30 </a:t>
            </a:r>
            <a:r>
              <a:rPr lang="tr-TR" sz="1600" dirty="0" smtClean="0"/>
              <a:t> </a:t>
            </a:r>
            <a:r>
              <a:rPr lang="tr-TR" sz="1600" dirty="0"/>
              <a:t>/ </a:t>
            </a:r>
            <a:r>
              <a:rPr lang="tr-TR" sz="1600" dirty="0" smtClean="0"/>
              <a:t>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60 </a:t>
            </a:r>
            <a:r>
              <a:rPr lang="tr-TR" sz="1600" dirty="0" smtClean="0"/>
              <a:t> 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30 </a:t>
            </a:r>
            <a:r>
              <a:rPr lang="tr-TR" sz="1600" dirty="0" smtClean="0"/>
              <a:t>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 </a:t>
            </a:r>
            <a:endParaRPr lang="tr-TR" sz="1600" baseline="-25000" dirty="0" smtClean="0"/>
          </a:p>
          <a:p>
            <a:r>
              <a:rPr lang="tr-TR" sz="1600" dirty="0" smtClean="0"/>
              <a:t>1) A + B </a:t>
            </a:r>
            <a:r>
              <a:rPr lang="tr-TR" sz="1600" dirty="0" smtClean="0">
                <a:sym typeface="Wingdings" pitchFamily="2" charset="2"/>
              </a:rPr>
              <a:t> 60+40=100,</a:t>
            </a:r>
          </a:p>
          <a:p>
            <a:r>
              <a:rPr lang="tr-TR" sz="1600" dirty="0" smtClean="0">
                <a:sym typeface="Wingdings" pitchFamily="2" charset="2"/>
              </a:rPr>
              <a:t>2) F  110,</a:t>
            </a:r>
          </a:p>
          <a:p>
            <a:r>
              <a:rPr lang="tr-TR" sz="1600" dirty="0" smtClean="0">
                <a:sym typeface="Wingdings" pitchFamily="2" charset="2"/>
              </a:rPr>
              <a:t>3) </a:t>
            </a:r>
            <a:r>
              <a:rPr lang="tr-TR" sz="1600" b="1" dirty="0" smtClean="0">
                <a:sym typeface="Wingdings" pitchFamily="2" charset="2"/>
              </a:rPr>
              <a:t>H + I </a:t>
            </a:r>
            <a:r>
              <a:rPr lang="tr-TR" sz="1600" dirty="0" smtClean="0">
                <a:sym typeface="Wingdings" pitchFamily="2" charset="2"/>
              </a:rPr>
              <a:t> 30+60=90</a:t>
            </a:r>
          </a:p>
          <a:p>
            <a:r>
              <a:rPr lang="tr-TR" sz="1600" dirty="0" err="1" smtClean="0">
                <a:sym typeface="Wingdings" pitchFamily="2" charset="2"/>
              </a:rPr>
              <a:t>Decision</a:t>
            </a:r>
            <a:r>
              <a:rPr lang="tr-TR" sz="1600" dirty="0" smtClean="0">
                <a:sym typeface="Wingdings" pitchFamily="2" charset="2"/>
              </a:rPr>
              <a:t> H+I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360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13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25570 + 120 = 25690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13 x 120 = 1560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27 250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60</a:t>
              </a:r>
              <a:r>
                <a:rPr lang="tr-TR" sz="1400" dirty="0" smtClean="0"/>
                <a:t>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11 1</a:t>
                </a:r>
                <a:r>
                  <a:rPr lang="tr-TR" sz="1600" dirty="0">
                    <a:solidFill>
                      <a:schemeClr val="tx1"/>
                    </a:solidFill>
                  </a:rPr>
                  <a:t>1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11 11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13 13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80</a:t>
              </a:r>
              <a:r>
                <a:rPr lang="tr-TR" sz="1400" dirty="0" smtClean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40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20</a:t>
              </a:r>
              <a:r>
                <a:rPr lang="tr-TR" sz="1400" dirty="0" smtClean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6" y="430326"/>
            <a:ext cx="7284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C. P. = 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/>
              <a:t>5</a:t>
            </a:r>
            <a:r>
              <a:rPr lang="tr-TR" sz="1600" baseline="-25000" dirty="0" smtClean="0"/>
              <a:t>0 </a:t>
            </a:r>
            <a:r>
              <a:rPr lang="tr-TR" sz="1600" dirty="0" smtClean="0"/>
              <a:t> </a:t>
            </a:r>
            <a:r>
              <a:rPr lang="tr-TR" sz="1600" dirty="0"/>
              <a:t>/ </a:t>
            </a:r>
            <a:r>
              <a:rPr lang="tr-TR" sz="1600" dirty="0" smtClean="0"/>
              <a:t>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/>
              <a:t>8</a:t>
            </a:r>
            <a:r>
              <a:rPr lang="tr-TR" sz="1600" baseline="-25000" dirty="0" smtClean="0"/>
              <a:t>0 </a:t>
            </a:r>
            <a:r>
              <a:rPr lang="tr-TR" sz="1600" dirty="0"/>
              <a:t>/ 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</a:t>
            </a:r>
            <a:r>
              <a:rPr lang="tr-TR" sz="1600" dirty="0" smtClean="0"/>
              <a:t>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/>
              <a:t>5</a:t>
            </a:r>
            <a:r>
              <a:rPr lang="tr-TR" sz="1600" baseline="-25000" dirty="0" smtClean="0"/>
              <a:t>0 </a:t>
            </a:r>
            <a:r>
              <a:rPr lang="tr-TR" sz="1600" dirty="0" smtClean="0"/>
              <a:t>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/>
              <a:t>8</a:t>
            </a:r>
            <a:r>
              <a:rPr lang="tr-TR" sz="1600" baseline="-25000" dirty="0" smtClean="0"/>
              <a:t>0  </a:t>
            </a:r>
            <a:r>
              <a:rPr lang="tr-TR" sz="1600" dirty="0" smtClean="0"/>
              <a:t>/ B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-E</a:t>
            </a:r>
            <a:r>
              <a:rPr lang="tr-TR" sz="1600" baseline="-25000" dirty="0" smtClean="0"/>
              <a:t>30</a:t>
            </a:r>
            <a:r>
              <a:rPr lang="tr-TR" sz="1600" dirty="0"/>
              <a:t> / </a:t>
            </a:r>
            <a:r>
              <a:rPr lang="tr-TR" sz="1600" b="1" dirty="0" smtClean="0"/>
              <a:t>C</a:t>
            </a:r>
            <a:r>
              <a:rPr lang="tr-TR" sz="1600" b="1" baseline="-25000" dirty="0" smtClean="0"/>
              <a:t>40</a:t>
            </a:r>
            <a:r>
              <a:rPr lang="tr-TR" sz="1600" b="1" dirty="0" smtClean="0"/>
              <a:t>-G</a:t>
            </a:r>
            <a:r>
              <a:rPr lang="tr-TR" sz="1600" b="1" baseline="-25000" dirty="0" smtClean="0"/>
              <a:t>20 </a:t>
            </a:r>
          </a:p>
          <a:p>
            <a:r>
              <a:rPr lang="tr-TR" sz="1600" dirty="0" smtClean="0"/>
              <a:t>1) </a:t>
            </a:r>
            <a:r>
              <a:rPr lang="tr-TR" sz="1600" b="1" dirty="0" smtClean="0"/>
              <a:t>A + B </a:t>
            </a:r>
            <a:r>
              <a:rPr lang="tr-TR" sz="1600" dirty="0" smtClean="0">
                <a:sym typeface="Wingdings" pitchFamily="2" charset="2"/>
              </a:rPr>
              <a:t> 60+40=100,</a:t>
            </a:r>
          </a:p>
          <a:p>
            <a:r>
              <a:rPr lang="tr-TR" sz="1600" dirty="0" smtClean="0">
                <a:sym typeface="Wingdings" pitchFamily="2" charset="2"/>
              </a:rPr>
              <a:t>2) E + F  30+110=140,</a:t>
            </a:r>
          </a:p>
          <a:p>
            <a:r>
              <a:rPr lang="tr-TR" sz="1600" dirty="0" smtClean="0">
                <a:sym typeface="Wingdings" pitchFamily="2" charset="2"/>
              </a:rPr>
              <a:t>3) H + I + E  50+80+30=160</a:t>
            </a:r>
          </a:p>
          <a:p>
            <a:r>
              <a:rPr lang="tr-TR" sz="1600" dirty="0" err="1" smtClean="0">
                <a:sym typeface="Wingdings" pitchFamily="2" charset="2"/>
              </a:rPr>
              <a:t>Decision</a:t>
            </a:r>
            <a:r>
              <a:rPr lang="tr-TR" sz="1600" dirty="0" smtClean="0">
                <a:sym typeface="Wingdings" pitchFamily="2" charset="2"/>
              </a:rPr>
              <a:t> A + B + G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10039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8304" y="9807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/>
              <a:t>Independent</a:t>
            </a:r>
            <a:r>
              <a:rPr lang="tr-TR" sz="1600" dirty="0" smtClean="0"/>
              <a:t> </a:t>
            </a:r>
            <a:r>
              <a:rPr lang="tr-TR" sz="1600" dirty="0" err="1" smtClean="0"/>
              <a:t>crash</a:t>
            </a:r>
            <a:r>
              <a:rPr lang="tr-TR" sz="1600" dirty="0" smtClean="0"/>
              <a:t> </a:t>
            </a:r>
            <a:r>
              <a:rPr lang="tr-TR" sz="1600" b="1" dirty="0" smtClean="0"/>
              <a:t>G</a:t>
            </a:r>
            <a:r>
              <a:rPr lang="tr-TR" sz="1600" dirty="0" smtClean="0"/>
              <a:t> </a:t>
            </a:r>
            <a:r>
              <a:rPr lang="tr-TR" sz="1600" dirty="0" err="1" smtClean="0"/>
              <a:t>by</a:t>
            </a:r>
            <a:r>
              <a:rPr lang="tr-TR" sz="1600" dirty="0" smtClean="0"/>
              <a:t>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204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12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25690 + 150 = 25840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12 x 120 = 1440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27 280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2018774" y="130689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60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10 10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10 10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12 12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80</a:t>
              </a:r>
              <a:r>
                <a:rPr lang="tr-TR" sz="1400" dirty="0" smtClean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40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50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40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20</a:t>
              </a:r>
              <a:r>
                <a:rPr lang="tr-TR" sz="1400" dirty="0" smtClean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C.P.</a:t>
            </a:r>
          </a:p>
          <a:p>
            <a:r>
              <a:rPr lang="tr-TR" sz="1600" dirty="0" smtClean="0"/>
              <a:t>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 </a:t>
            </a:r>
            <a:endParaRPr lang="tr-TR" sz="1600" dirty="0" smtClean="0"/>
          </a:p>
          <a:p>
            <a:r>
              <a:rPr lang="tr-TR" sz="1600" dirty="0" smtClean="0"/>
              <a:t>A</a:t>
            </a:r>
            <a:r>
              <a:rPr lang="tr-TR" sz="1600" baseline="-25000" dirty="0" smtClean="0"/>
              <a:t>60</a:t>
            </a:r>
            <a:r>
              <a:rPr lang="tr-TR" sz="1600" dirty="0" smtClean="0"/>
              <a:t>-E</a:t>
            </a:r>
            <a:r>
              <a:rPr lang="tr-TR" sz="1600" baseline="-25000" dirty="0" smtClean="0"/>
              <a:t>30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B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endParaRPr lang="tr-TR" sz="1600" dirty="0" smtClean="0"/>
          </a:p>
          <a:p>
            <a:r>
              <a:rPr lang="tr-TR" sz="1600" dirty="0" smtClean="0"/>
              <a:t>B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 </a:t>
            </a:r>
            <a:endParaRPr lang="tr-TR" sz="1600" dirty="0" smtClean="0"/>
          </a:p>
          <a:p>
            <a:r>
              <a:rPr lang="tr-TR" sz="1600" dirty="0" smtClean="0"/>
              <a:t>B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-E</a:t>
            </a:r>
            <a:r>
              <a:rPr lang="tr-TR" sz="1600" baseline="-25000" dirty="0" smtClean="0"/>
              <a:t>30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C</a:t>
            </a:r>
            <a:r>
              <a:rPr lang="tr-TR" sz="1600" baseline="-25000" dirty="0"/>
              <a:t>4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-G</a:t>
            </a:r>
            <a:r>
              <a:rPr lang="tr-TR" sz="1600" baseline="-25000" dirty="0" smtClean="0"/>
              <a:t>20  </a:t>
            </a:r>
            <a:endParaRPr lang="tr-TR" sz="1600" dirty="0" smtClean="0"/>
          </a:p>
          <a:p>
            <a:r>
              <a:rPr lang="tr-TR" sz="1600" dirty="0" smtClean="0"/>
              <a:t>C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endParaRPr lang="tr-TR" sz="1600" dirty="0" smtClean="0"/>
          </a:p>
          <a:p>
            <a:r>
              <a:rPr lang="tr-TR" sz="1600" dirty="0" smtClean="0"/>
              <a:t>C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</a:t>
            </a:r>
          </a:p>
          <a:p>
            <a:r>
              <a:rPr lang="tr-TR" sz="1600" dirty="0" smtClean="0"/>
              <a:t>C</a:t>
            </a:r>
            <a:r>
              <a:rPr lang="tr-TR" sz="1600" baseline="-25000" dirty="0" smtClean="0"/>
              <a:t>40</a:t>
            </a:r>
            <a:r>
              <a:rPr lang="tr-TR" sz="1600" dirty="0" smtClean="0"/>
              <a:t>-E</a:t>
            </a:r>
            <a:r>
              <a:rPr lang="tr-TR" sz="1600" baseline="-25000" dirty="0" smtClean="0"/>
              <a:t>30 </a:t>
            </a:r>
          </a:p>
          <a:p>
            <a:endParaRPr lang="tr-TR" sz="1600" baseline="-250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1) </a:t>
            </a:r>
            <a:r>
              <a:rPr lang="tr-TR" b="1" dirty="0"/>
              <a:t>A + </a:t>
            </a:r>
            <a:r>
              <a:rPr lang="tr-TR" b="1" dirty="0" smtClean="0"/>
              <a:t>B + C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60+50+40=150</a:t>
            </a:r>
            <a:r>
              <a:rPr lang="tr-TR" dirty="0">
                <a:sym typeface="Wingdings" pitchFamily="2" charset="2"/>
              </a:rPr>
              <a:t>,</a:t>
            </a:r>
          </a:p>
          <a:p>
            <a:r>
              <a:rPr lang="tr-TR" dirty="0">
                <a:sym typeface="Wingdings" pitchFamily="2" charset="2"/>
              </a:rPr>
              <a:t>2) E + F </a:t>
            </a:r>
            <a:r>
              <a:rPr lang="tr-TR" dirty="0" smtClean="0">
                <a:sym typeface="Wingdings" pitchFamily="2" charset="2"/>
              </a:rPr>
              <a:t>+ G 30+110+20=160</a:t>
            </a:r>
            <a:r>
              <a:rPr lang="tr-TR" dirty="0">
                <a:sym typeface="Wingdings" pitchFamily="2" charset="2"/>
              </a:rPr>
              <a:t>,</a:t>
            </a:r>
          </a:p>
          <a:p>
            <a:r>
              <a:rPr lang="tr-TR" dirty="0">
                <a:sym typeface="Wingdings" pitchFamily="2" charset="2"/>
              </a:rPr>
              <a:t>3) H + I + </a:t>
            </a:r>
            <a:r>
              <a:rPr lang="tr-TR" dirty="0" smtClean="0">
                <a:sym typeface="Wingdings" pitchFamily="2" charset="2"/>
              </a:rPr>
              <a:t>E + G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50+80+30+20=180</a:t>
            </a:r>
            <a:endParaRPr lang="tr-TR" dirty="0">
              <a:sym typeface="Wingdings" pitchFamily="2" charset="2"/>
            </a:endParaRP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A + B + </a:t>
            </a:r>
            <a:r>
              <a:rPr lang="tr-TR" dirty="0" smtClean="0">
                <a:sym typeface="Wingdings" pitchFamily="2" charset="2"/>
              </a:rPr>
              <a:t>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11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25840 + 160 = 26000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11 x 120 = 1320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27320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 9    9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11 11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30</a:t>
              </a:r>
              <a:r>
                <a:rPr lang="tr-TR" sz="1400" dirty="0" smtClean="0"/>
                <a:t>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6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80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110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40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40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8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20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20</a:t>
              </a:r>
              <a:r>
                <a:rPr lang="tr-TR" sz="1400" dirty="0" smtClean="0"/>
                <a:t>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2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A- 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A- 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 </a:t>
            </a:r>
            <a:endParaRPr lang="tr-TR" sz="1600" dirty="0" smtClean="0"/>
          </a:p>
          <a:p>
            <a:r>
              <a:rPr lang="tr-TR" sz="1600" dirty="0" smtClean="0"/>
              <a:t>A- E</a:t>
            </a:r>
            <a:r>
              <a:rPr lang="tr-TR" sz="1600" baseline="-25000" dirty="0" smtClean="0"/>
              <a:t>30</a:t>
            </a:r>
            <a:r>
              <a:rPr lang="tr-TR" sz="1600" dirty="0" smtClean="0"/>
              <a:t> </a:t>
            </a:r>
          </a:p>
          <a:p>
            <a:r>
              <a:rPr lang="tr-TR" sz="1600" dirty="0" smtClean="0"/>
              <a:t>B- 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endParaRPr lang="tr-TR" sz="1600" dirty="0" smtClean="0"/>
          </a:p>
          <a:p>
            <a:r>
              <a:rPr lang="tr-TR" sz="1600" dirty="0" smtClean="0"/>
              <a:t>B- 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 </a:t>
            </a:r>
            <a:endParaRPr lang="tr-TR" sz="1600" dirty="0" smtClean="0"/>
          </a:p>
          <a:p>
            <a:r>
              <a:rPr lang="tr-TR" sz="1600" dirty="0" smtClean="0"/>
              <a:t>B- E</a:t>
            </a:r>
            <a:r>
              <a:rPr lang="tr-TR" sz="1600" baseline="-25000" dirty="0" smtClean="0"/>
              <a:t>30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C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-G</a:t>
            </a:r>
            <a:r>
              <a:rPr lang="tr-TR" sz="1600" baseline="-25000" dirty="0" smtClean="0"/>
              <a:t>20  </a:t>
            </a:r>
            <a:endParaRPr lang="tr-TR" sz="1600" dirty="0" smtClean="0"/>
          </a:p>
          <a:p>
            <a:r>
              <a:rPr lang="tr-TR" sz="1600" dirty="0" smtClean="0"/>
              <a:t>C</a:t>
            </a:r>
            <a:r>
              <a:rPr lang="tr-TR" sz="1600" baseline="-25000" dirty="0"/>
              <a:t>5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-H</a:t>
            </a:r>
            <a:r>
              <a:rPr lang="tr-TR" sz="1600" baseline="-25000" dirty="0" smtClean="0"/>
              <a:t>50 </a:t>
            </a:r>
            <a:endParaRPr lang="tr-TR" sz="1600" dirty="0" smtClean="0"/>
          </a:p>
          <a:p>
            <a:r>
              <a:rPr lang="tr-TR" sz="1600" dirty="0" smtClean="0"/>
              <a:t>C</a:t>
            </a:r>
            <a:r>
              <a:rPr lang="tr-TR" sz="1600" baseline="-25000" dirty="0"/>
              <a:t>5</a:t>
            </a:r>
            <a:r>
              <a:rPr lang="tr-TR" sz="1600" baseline="-25000" dirty="0" smtClean="0"/>
              <a:t>0</a:t>
            </a:r>
            <a:r>
              <a:rPr lang="tr-TR" sz="1600" dirty="0" smtClean="0"/>
              <a:t>-F</a:t>
            </a:r>
            <a:r>
              <a:rPr lang="tr-TR" sz="1600" baseline="-25000" dirty="0" smtClean="0"/>
              <a:t>110</a:t>
            </a:r>
            <a:r>
              <a:rPr lang="tr-TR" sz="1600" dirty="0" smtClean="0"/>
              <a:t>-I</a:t>
            </a:r>
            <a:r>
              <a:rPr lang="tr-TR" sz="1600" baseline="-25000" dirty="0" smtClean="0"/>
              <a:t>80 </a:t>
            </a:r>
          </a:p>
          <a:p>
            <a:r>
              <a:rPr lang="tr-TR" sz="1600" dirty="0" smtClean="0"/>
              <a:t>C</a:t>
            </a:r>
            <a:r>
              <a:rPr lang="tr-TR" sz="1600" baseline="-25000" dirty="0" smtClean="0"/>
              <a:t>50</a:t>
            </a:r>
            <a:r>
              <a:rPr lang="tr-TR" sz="1600" dirty="0" smtClean="0"/>
              <a:t>-E</a:t>
            </a:r>
            <a:r>
              <a:rPr lang="tr-TR" sz="1600" baseline="-25000" dirty="0" smtClean="0"/>
              <a:t>30</a:t>
            </a:r>
          </a:p>
          <a:p>
            <a:endParaRPr lang="tr-TR" sz="1600" baseline="-250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VIII.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</a:t>
            </a:r>
            <a:r>
              <a:rPr lang="tr-TR" dirty="0" smtClean="0">
                <a:sym typeface="Wingdings" pitchFamily="2" charset="2"/>
              </a:rPr>
              <a:t>) </a:t>
            </a:r>
            <a:r>
              <a:rPr lang="tr-TR" b="1" dirty="0">
                <a:sym typeface="Wingdings" pitchFamily="2" charset="2"/>
              </a:rPr>
              <a:t>E + F </a:t>
            </a:r>
            <a:r>
              <a:rPr lang="tr-TR" b="1" dirty="0" smtClean="0">
                <a:sym typeface="Wingdings" pitchFamily="2" charset="2"/>
              </a:rPr>
              <a:t>+ G</a:t>
            </a:r>
            <a:r>
              <a:rPr lang="tr-TR" dirty="0" smtClean="0">
                <a:sym typeface="Wingdings" pitchFamily="2" charset="2"/>
              </a:rPr>
              <a:t> 30+110+20=160</a:t>
            </a:r>
            <a:r>
              <a:rPr lang="tr-TR" dirty="0">
                <a:sym typeface="Wingdings" pitchFamily="2" charset="2"/>
              </a:rPr>
              <a:t>,</a:t>
            </a:r>
          </a:p>
          <a:p>
            <a:r>
              <a:rPr lang="tr-TR" dirty="0" smtClean="0">
                <a:sym typeface="Wingdings" pitchFamily="2" charset="2"/>
              </a:rPr>
              <a:t>2) </a:t>
            </a:r>
            <a:r>
              <a:rPr lang="tr-TR" dirty="0">
                <a:sym typeface="Wingdings" pitchFamily="2" charset="2"/>
              </a:rPr>
              <a:t>H + I + </a:t>
            </a:r>
            <a:r>
              <a:rPr lang="tr-TR" dirty="0" smtClean="0">
                <a:sym typeface="Wingdings" pitchFamily="2" charset="2"/>
              </a:rPr>
              <a:t>E + G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50+80+30+20=180</a:t>
            </a:r>
            <a:endParaRPr lang="tr-TR" dirty="0">
              <a:sym typeface="Wingdings" pitchFamily="2" charset="2"/>
            </a:endParaRP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E + F + G = 160</a:t>
            </a:r>
            <a:endParaRPr lang="en-GB" dirty="0"/>
          </a:p>
          <a:p>
            <a:endParaRPr lang="en-GB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95429" y="908720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96541" y="90872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5732" y="11414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386844" y="11414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76035" y="137332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77147" y="137332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6338" y="15918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367450" y="15918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66338" y="185349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367450" y="185349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6338" y="2114225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67450" y="2114225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0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 = 10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D.C= 26000 + 180 = 26180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I.C. = 10 x 120 = 1200 </a:t>
            </a:r>
            <a:r>
              <a:rPr lang="en-GB" sz="1600" dirty="0" smtClean="0"/>
              <a:t>₺</a:t>
            </a:r>
            <a:endParaRPr lang="tr-TR" sz="1600" dirty="0" smtClean="0">
              <a:solidFill>
                <a:srgbClr val="000000"/>
              </a:solidFill>
            </a:endParaRPr>
          </a:p>
          <a:p>
            <a:r>
              <a:rPr lang="tr-TR" sz="1600" dirty="0" smtClean="0">
                <a:solidFill>
                  <a:srgbClr val="000000"/>
                </a:solidFill>
              </a:rPr>
              <a:t>T.C = 27380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 smtClean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 9    9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10 10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30</a:t>
              </a:r>
              <a:r>
                <a:rPr lang="tr-TR" sz="1400" dirty="0" smtClean="0"/>
                <a:t>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6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80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110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40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50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  <a:br>
                <a:rPr lang="tr-TR" sz="1400" dirty="0" smtClean="0"/>
              </a:br>
              <a:r>
                <a:rPr lang="tr-TR" sz="1400" dirty="0" smtClean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  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60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80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3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40</a:t>
              </a:r>
              <a:r>
                <a:rPr lang="tr-TR" sz="1400" dirty="0" smtClean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20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20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dirty="0" smtClean="0"/>
                <a:t/>
              </a:r>
              <a:br>
                <a:rPr lang="tr-TR" sz="1400" dirty="0" smtClean="0"/>
              </a:br>
              <a:r>
                <a:rPr lang="tr-TR" sz="1400" dirty="0" smtClean="0"/>
                <a:t>(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10</a:t>
              </a:r>
              <a:r>
                <a:rPr lang="tr-TR" sz="1400" dirty="0" smtClean="0"/>
                <a:t>,</a:t>
              </a:r>
              <a:r>
                <a:rPr lang="tr-TR" sz="1400" b="1" strike="sngStrike" dirty="0" smtClean="0"/>
                <a:t>30</a:t>
              </a:r>
              <a:r>
                <a:rPr lang="tr-TR" sz="1400" dirty="0" smtClean="0"/>
                <a:t>,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50</a:t>
              </a:r>
              <a:r>
                <a:rPr lang="tr-TR" sz="1400" dirty="0" smtClean="0"/>
                <a:t>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</a:t>
              </a:r>
              <a:r>
                <a:rPr lang="tr-TR" b="1" baseline="-25000" dirty="0" smtClean="0"/>
                <a:t>1</a:t>
              </a:r>
              <a:endParaRPr lang="en-GB" b="1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IX.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573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</a:t>
            </a:r>
            <a:r>
              <a:rPr lang="tr-TR" dirty="0" smtClean="0">
                <a:sym typeface="Wingdings" pitchFamily="2" charset="2"/>
              </a:rPr>
              <a:t>) </a:t>
            </a:r>
            <a:r>
              <a:rPr lang="tr-TR" dirty="0">
                <a:sym typeface="Wingdings" pitchFamily="2" charset="2"/>
              </a:rPr>
              <a:t>E + </a:t>
            </a:r>
            <a:r>
              <a:rPr lang="tr-TR" dirty="0" smtClean="0">
                <a:sym typeface="Wingdings" pitchFamily="2" charset="2"/>
              </a:rPr>
              <a:t>H + I + G 30+ 50 + 80 +20=180</a:t>
            </a:r>
            <a:r>
              <a:rPr lang="tr-TR" dirty="0">
                <a:sym typeface="Wingdings" pitchFamily="2" charset="2"/>
              </a:rPr>
              <a:t>,</a:t>
            </a:r>
          </a:p>
          <a:p>
            <a:r>
              <a:rPr lang="tr-TR" dirty="0" smtClean="0">
                <a:sym typeface="Wingdings" pitchFamily="2" charset="2"/>
              </a:rPr>
              <a:t>2) E + H </a:t>
            </a:r>
            <a:r>
              <a:rPr lang="tr-TR" dirty="0">
                <a:sym typeface="Wingdings" pitchFamily="2" charset="2"/>
              </a:rPr>
              <a:t>+ </a:t>
            </a:r>
            <a:r>
              <a:rPr lang="tr-TR" dirty="0" smtClean="0">
                <a:sym typeface="Wingdings" pitchFamily="2" charset="2"/>
              </a:rPr>
              <a:t>I + C </a:t>
            </a:r>
            <a:r>
              <a:rPr lang="tr-TR" dirty="0">
                <a:sym typeface="Wingdings" pitchFamily="2" charset="2"/>
              </a:rPr>
              <a:t> 30+ 50 + 80 </a:t>
            </a:r>
            <a:r>
              <a:rPr lang="tr-TR" dirty="0" smtClean="0">
                <a:sym typeface="Wingdings" pitchFamily="2" charset="2"/>
              </a:rPr>
              <a:t>+50=210</a:t>
            </a:r>
          </a:p>
          <a:p>
            <a:r>
              <a:rPr lang="tr-TR" dirty="0" err="1" smtClean="0">
                <a:sym typeface="Wingdings" pitchFamily="2" charset="2"/>
              </a:rPr>
              <a:t>Decision</a:t>
            </a:r>
            <a:r>
              <a:rPr lang="tr-TR" dirty="0" smtClean="0">
                <a:sym typeface="Wingdings" pitchFamily="2" charset="2"/>
              </a:rPr>
              <a:t> </a:t>
            </a:r>
            <a:r>
              <a:rPr lang="tr-TR" dirty="0">
                <a:sym typeface="Wingdings" pitchFamily="2" charset="2"/>
              </a:rPr>
              <a:t> E + H + I + </a:t>
            </a:r>
            <a:r>
              <a:rPr lang="tr-TR" dirty="0" smtClean="0">
                <a:sym typeface="Wingdings" pitchFamily="2" charset="2"/>
              </a:rPr>
              <a:t>G = 180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55" y="701591"/>
            <a:ext cx="1094025" cy="2718693"/>
            <a:chOff x="597655" y="701591"/>
            <a:chExt cx="1094025" cy="2718693"/>
          </a:xfrm>
        </p:grpSpPr>
        <p:sp>
          <p:nvSpPr>
            <p:cNvPr id="67" name="TextBox 66"/>
            <p:cNvSpPr txBox="1"/>
            <p:nvPr/>
          </p:nvSpPr>
          <p:spPr>
            <a:xfrm>
              <a:off x="597655" y="701591"/>
              <a:ext cx="1094025" cy="2718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A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r>
                <a:rPr lang="tr-TR" sz="1600" dirty="0" smtClean="0"/>
                <a:t> </a:t>
              </a:r>
            </a:p>
            <a:p>
              <a:r>
                <a:rPr lang="tr-TR" sz="1600" dirty="0" smtClean="0"/>
                <a:t>A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-I</a:t>
              </a:r>
              <a:r>
                <a:rPr lang="tr-TR" sz="1600" baseline="-25000" dirty="0" smtClean="0"/>
                <a:t>80 </a:t>
              </a:r>
              <a:endParaRPr lang="tr-TR" sz="1600" dirty="0" smtClean="0"/>
            </a:p>
            <a:p>
              <a:r>
                <a:rPr lang="tr-TR" sz="1600" dirty="0" smtClean="0"/>
                <a:t>A -E</a:t>
              </a:r>
              <a:r>
                <a:rPr lang="tr-TR" sz="1600" baseline="-25000" dirty="0" smtClean="0"/>
                <a:t>30</a:t>
              </a:r>
              <a:r>
                <a:rPr lang="tr-TR" sz="1600" dirty="0" smtClean="0"/>
                <a:t> </a:t>
              </a:r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endParaRPr lang="tr-TR" sz="1600" dirty="0" smtClean="0"/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-I</a:t>
              </a:r>
              <a:r>
                <a:rPr lang="tr-TR" sz="1600" baseline="-25000" dirty="0" smtClean="0"/>
                <a:t>80 </a:t>
              </a:r>
              <a:endParaRPr lang="tr-TR" sz="1600" dirty="0" smtClean="0"/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-E</a:t>
              </a:r>
              <a:r>
                <a:rPr lang="tr-TR" sz="1600" baseline="-25000" dirty="0" smtClean="0"/>
                <a:t>30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-G</a:t>
              </a:r>
              <a:r>
                <a:rPr lang="tr-TR" sz="1600" baseline="-25000" dirty="0" smtClean="0"/>
                <a:t>20  </a:t>
              </a:r>
              <a:endParaRPr lang="tr-TR" sz="1600" dirty="0" smtClean="0"/>
            </a:p>
            <a:p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-F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endParaRPr lang="tr-TR" sz="1600" dirty="0" smtClean="0"/>
            </a:p>
            <a:p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-F -I</a:t>
              </a:r>
              <a:r>
                <a:rPr lang="tr-TR" sz="1600" baseline="-25000" dirty="0" smtClean="0"/>
                <a:t>80</a:t>
              </a:r>
            </a:p>
            <a:p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-E</a:t>
              </a:r>
              <a:r>
                <a:rPr lang="tr-TR" sz="1600" baseline="-25000" dirty="0" smtClean="0"/>
                <a:t>30 </a:t>
              </a:r>
            </a:p>
            <a:p>
              <a:endParaRPr lang="tr-TR" sz="1600" baseline="-25000" dirty="0" smtClean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7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/>
              <a:t>T</a:t>
            </a:r>
            <a:r>
              <a:rPr lang="tr-TR" sz="1600" baseline="-25000" dirty="0" err="1" smtClean="0"/>
              <a:t>opt</a:t>
            </a:r>
            <a:r>
              <a:rPr lang="tr-TR" sz="1600" dirty="0" smtClean="0"/>
              <a:t> = 13 </a:t>
            </a:r>
            <a:r>
              <a:rPr lang="tr-TR" sz="1600" dirty="0" err="1" smtClean="0"/>
              <a:t>or</a:t>
            </a:r>
            <a:r>
              <a:rPr lang="tr-TR" sz="1600" dirty="0" smtClean="0"/>
              <a:t> 14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T.C </a:t>
            </a:r>
            <a:r>
              <a:rPr lang="tr-TR" sz="1600" dirty="0" err="1" smtClean="0">
                <a:solidFill>
                  <a:srgbClr val="000000"/>
                </a:solidFill>
              </a:rPr>
              <a:t>for</a:t>
            </a:r>
            <a:r>
              <a:rPr lang="tr-TR" sz="1600" dirty="0" smtClean="0">
                <a:solidFill>
                  <a:srgbClr val="000000"/>
                </a:solidFill>
              </a:rPr>
              <a:t> optimum </a:t>
            </a:r>
            <a:r>
              <a:rPr lang="tr-TR" sz="1600" dirty="0" err="1" smtClean="0">
                <a:solidFill>
                  <a:srgbClr val="000000"/>
                </a:solidFill>
              </a:rPr>
              <a:t>duration</a:t>
            </a:r>
            <a:r>
              <a:rPr lang="tr-TR" sz="1600" dirty="0" smtClean="0">
                <a:solidFill>
                  <a:srgbClr val="000000"/>
                </a:solidFill>
              </a:rPr>
              <a:t>= 27380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57400" y="499653"/>
            <a:ext cx="48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 at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 smtClean="0"/>
              <a:t>paths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stop </a:t>
            </a:r>
            <a:r>
              <a:rPr lang="tr-TR" dirty="0" err="1" smtClean="0"/>
              <a:t>then</a:t>
            </a:r>
            <a:r>
              <a:rPr lang="tr-TR" dirty="0" smtClean="0"/>
              <a:t>.</a:t>
            </a:r>
            <a:endParaRPr lang="en-GB" dirty="0"/>
          </a:p>
        </p:txBody>
      </p:sp>
      <p:graphicFrame>
        <p:nvGraphicFramePr>
          <p:cNvPr id="75" name="Char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829436"/>
              </p:ext>
            </p:extLst>
          </p:nvPr>
        </p:nvGraphicFramePr>
        <p:xfrm>
          <a:off x="1835697" y="1340768"/>
          <a:ext cx="56886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8" name="Group 77"/>
          <p:cNvGrpSpPr/>
          <p:nvPr/>
        </p:nvGrpSpPr>
        <p:grpSpPr>
          <a:xfrm>
            <a:off x="559079" y="558839"/>
            <a:ext cx="1094025" cy="2472472"/>
            <a:chOff x="597655" y="701591"/>
            <a:chExt cx="1094025" cy="2472472"/>
          </a:xfrm>
        </p:grpSpPr>
        <p:sp>
          <p:nvSpPr>
            <p:cNvPr id="79" name="TextBox 78"/>
            <p:cNvSpPr txBox="1"/>
            <p:nvPr/>
          </p:nvSpPr>
          <p:spPr>
            <a:xfrm>
              <a:off x="597655" y="701591"/>
              <a:ext cx="1094025" cy="247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A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r>
                <a:rPr lang="tr-TR" sz="1600" dirty="0" smtClean="0"/>
                <a:t> </a:t>
              </a:r>
            </a:p>
            <a:p>
              <a:r>
                <a:rPr lang="tr-TR" sz="1600" dirty="0" smtClean="0"/>
                <a:t>A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-I</a:t>
              </a:r>
              <a:r>
                <a:rPr lang="tr-TR" sz="1600" baseline="-25000" dirty="0" smtClean="0"/>
                <a:t>80 </a:t>
              </a:r>
              <a:endParaRPr lang="tr-TR" sz="1600" dirty="0" smtClean="0"/>
            </a:p>
            <a:p>
              <a:r>
                <a:rPr lang="tr-TR" sz="1600" dirty="0" smtClean="0"/>
                <a:t>A -E</a:t>
              </a:r>
              <a:r>
                <a:rPr lang="tr-TR" sz="1600" baseline="-25000" dirty="0" smtClean="0"/>
                <a:t>30</a:t>
              </a:r>
              <a:r>
                <a:rPr lang="tr-TR" sz="1600" dirty="0" smtClean="0"/>
                <a:t> </a:t>
              </a:r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endParaRPr lang="tr-TR" sz="1600" dirty="0" smtClean="0"/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–F</a:t>
              </a:r>
              <a:r>
                <a:rPr lang="tr-TR" sz="1600" baseline="-25000" dirty="0" smtClean="0"/>
                <a:t> </a:t>
              </a:r>
              <a:r>
                <a:rPr lang="tr-TR" sz="1600" dirty="0" smtClean="0"/>
                <a:t>-I</a:t>
              </a:r>
              <a:r>
                <a:rPr lang="tr-TR" sz="1600" baseline="-25000" dirty="0" smtClean="0"/>
                <a:t>80 </a:t>
              </a:r>
              <a:endParaRPr lang="tr-TR" sz="1600" dirty="0" smtClean="0"/>
            </a:p>
            <a:p>
              <a:r>
                <a:rPr lang="tr-TR" sz="1600" dirty="0" smtClean="0"/>
                <a:t>B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-E</a:t>
              </a:r>
              <a:r>
                <a:rPr lang="tr-TR" sz="1600" baseline="-25000" dirty="0" smtClean="0"/>
                <a:t>30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-G</a:t>
              </a:r>
              <a:r>
                <a:rPr lang="tr-TR" sz="1600" baseline="-25000" dirty="0" smtClean="0"/>
                <a:t>20  </a:t>
              </a:r>
              <a:endParaRPr lang="tr-TR" sz="1600" dirty="0" smtClean="0"/>
            </a:p>
            <a:p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-F</a:t>
              </a:r>
              <a:r>
                <a:rPr lang="tr-TR" sz="1600" baseline="-25000" dirty="0"/>
                <a:t> </a:t>
              </a:r>
              <a:r>
                <a:rPr lang="tr-TR" sz="1600" dirty="0" smtClean="0"/>
                <a:t>-H</a:t>
              </a:r>
              <a:r>
                <a:rPr lang="tr-TR" sz="1600" baseline="-25000" dirty="0" smtClean="0"/>
                <a:t>50 </a:t>
              </a:r>
              <a:endParaRPr lang="tr-TR" sz="1600" dirty="0" smtClean="0"/>
            </a:p>
            <a:p>
              <a:r>
                <a:rPr lang="tr-TR" sz="1600" dirty="0" smtClean="0"/>
                <a:t>C</a:t>
              </a:r>
              <a:r>
                <a:rPr lang="tr-TR" sz="1600" baseline="-25000" dirty="0" smtClean="0"/>
                <a:t>50</a:t>
              </a:r>
              <a:r>
                <a:rPr lang="tr-TR" sz="1600" dirty="0" smtClean="0"/>
                <a:t>-F -I</a:t>
              </a:r>
              <a:r>
                <a:rPr lang="tr-TR" sz="1600" baseline="-25000" dirty="0" smtClean="0"/>
                <a:t>80 </a:t>
              </a:r>
            </a:p>
            <a:p>
              <a:endParaRPr lang="tr-TR" sz="1600" baseline="-25000" dirty="0" smtClean="0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1077401" y="630706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078513" y="630706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67704" y="9093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068816" y="9093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71996" y="138230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1073108" y="138230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056429" y="162645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1057541" y="162645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931269" y="213195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32381" y="213195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133587" y="232407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134699" y="232407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49154" y="253523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1150266" y="253523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Example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0</a:t>
            </a:r>
            <a:r>
              <a:rPr lang="tr-TR" dirty="0" smtClean="0">
                <a:sym typeface="Wingdings" pitchFamily="2" charset="2"/>
              </a:rPr>
              <a:t> = 1000 </a:t>
            </a:r>
            <a:r>
              <a:rPr lang="en-GB" dirty="0" smtClean="0"/>
              <a:t>₺</a:t>
            </a:r>
            <a:endParaRPr lang="tr-TR" dirty="0" smtClean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3 </a:t>
            </a:r>
            <a:r>
              <a:rPr lang="tr-TR" dirty="0" smtClean="0">
                <a:sym typeface="Wingdings" pitchFamily="2" charset="2"/>
              </a:rPr>
              <a:t>= 1175 </a:t>
            </a:r>
            <a:r>
              <a:rPr lang="en-GB" dirty="0" smtClean="0"/>
              <a:t>₺</a:t>
            </a:r>
            <a:r>
              <a:rPr lang="tr-TR" dirty="0" smtClean="0"/>
              <a:t> </a:t>
            </a: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6</a:t>
            </a:r>
            <a:r>
              <a:rPr lang="tr-TR" dirty="0" smtClean="0">
                <a:sym typeface="Wingdings" pitchFamily="2" charset="2"/>
              </a:rPr>
              <a:t> = 1420 </a:t>
            </a:r>
            <a:r>
              <a:rPr lang="en-GB" dirty="0" smtClean="0"/>
              <a:t>₺</a:t>
            </a:r>
            <a:endParaRPr lang="tr-TR" dirty="0" smtClean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T</a:t>
            </a:r>
            <a:r>
              <a:rPr lang="tr-TR" baseline="-25000" dirty="0" smtClean="0">
                <a:sym typeface="Wingdings" pitchFamily="2" charset="2"/>
              </a:rPr>
              <a:t>0</a:t>
            </a:r>
            <a:r>
              <a:rPr lang="tr-TR" dirty="0" smtClean="0">
                <a:sym typeface="Wingdings" pitchFamily="2" charset="2"/>
              </a:rPr>
              <a:t>= 20 </a:t>
            </a:r>
            <a:r>
              <a:rPr lang="tr-TR" dirty="0" err="1" smtClean="0">
                <a:sym typeface="Wingdings" pitchFamily="2" charset="2"/>
              </a:rPr>
              <a:t>days</a:t>
            </a:r>
            <a:endParaRPr lang="tr-TR" dirty="0" smtClean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23917" y="1586888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7</a:t>
              </a:r>
            </a:p>
            <a:p>
              <a:pPr algn="ctr"/>
              <a:r>
                <a:rPr lang="tr-TR" sz="1400" b="1" dirty="0" smtClean="0"/>
                <a:t>B (3/30)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3</a:t>
              </a:r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7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7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7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18 18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2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tx1"/>
                    </a:solidFill>
                  </a:rPr>
                  <a:t>2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13</a:t>
              </a:r>
            </a:p>
            <a:p>
              <a:pPr algn="ctr"/>
              <a:r>
                <a:rPr lang="tr-TR" sz="1400" b="1" dirty="0" smtClean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</a:p>
            <a:p>
              <a:pPr algn="ctr"/>
              <a:r>
                <a:rPr lang="tr-TR" sz="1400" b="1" dirty="0" smtClean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2</a:t>
              </a:r>
            </a:p>
            <a:p>
              <a:pPr algn="ctr"/>
              <a:r>
                <a:rPr lang="tr-TR" sz="1400" b="1" dirty="0" smtClean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E (2/X</a:t>
              </a:r>
              <a:r>
                <a:rPr lang="tr-TR" sz="1400" b="1" baseline="-25000" dirty="0" smtClean="0"/>
                <a:t>2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12</a:t>
              </a:r>
            </a:p>
            <a:p>
              <a:pPr algn="ctr"/>
              <a:r>
                <a:rPr lang="tr-TR" sz="1400" b="1" dirty="0" smtClean="0"/>
                <a:t>F (3/20)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493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C.P. = 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 smtClean="0">
                <a:sym typeface="Wingdings" pitchFamily="2" charset="2"/>
              </a:rPr>
              <a:t> / 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</a:p>
          <a:p>
            <a:r>
              <a:rPr lang="tr-TR" dirty="0" err="1" smtClean="0">
                <a:sym typeface="Wingdings" pitchFamily="2" charset="2"/>
              </a:rPr>
              <a:t>Crash</a:t>
            </a:r>
            <a:r>
              <a:rPr lang="tr-TR" dirty="0" smtClean="0">
                <a:sym typeface="Wingdings" pitchFamily="2" charset="2"/>
              </a:rPr>
              <a:t> B+F = 50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490306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400" b="1" dirty="0" smtClean="0"/>
                <a:t>B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b="1" dirty="0" smtClean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endParaRPr lang="tr-TR" sz="1400" dirty="0" smtClean="0"/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17 17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19 19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13</a:t>
              </a:r>
            </a:p>
            <a:p>
              <a:pPr algn="ctr"/>
              <a:r>
                <a:rPr lang="tr-TR" sz="1400" b="1" dirty="0" smtClean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</a:p>
            <a:p>
              <a:pPr algn="ctr"/>
              <a:r>
                <a:rPr lang="tr-TR" sz="1400" b="1" dirty="0" smtClean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2</a:t>
              </a:r>
            </a:p>
            <a:p>
              <a:pPr algn="ctr"/>
              <a:r>
                <a:rPr lang="tr-TR" sz="1400" b="1" dirty="0" smtClean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E (2/X</a:t>
              </a:r>
              <a:r>
                <a:rPr lang="tr-TR" sz="1400" b="1" baseline="-25000" dirty="0" smtClean="0"/>
                <a:t>2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 smtClean="0"/>
                <a:t>F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b="1" dirty="0" smtClean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76910" y="5412225"/>
            <a:ext cx="458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1</a:t>
            </a:r>
            <a:r>
              <a:rPr lang="tr-TR" sz="1600" dirty="0" smtClean="0"/>
              <a:t> = 19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 smtClean="0">
                <a:solidFill>
                  <a:srgbClr val="000000"/>
                </a:solidFill>
              </a:rPr>
              <a:t>1 </a:t>
            </a:r>
            <a:r>
              <a:rPr lang="tr-TR" sz="1600" dirty="0" smtClean="0">
                <a:solidFill>
                  <a:srgbClr val="000000"/>
                </a:solidFill>
              </a:rPr>
              <a:t>= 1000 + 50 = 1050 </a:t>
            </a:r>
            <a:r>
              <a:rPr lang="en-GB" sz="1600" dirty="0" smtClean="0"/>
              <a:t>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C.P. = 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 smtClean="0">
                <a:sym typeface="Wingdings" pitchFamily="2" charset="2"/>
              </a:rPr>
              <a:t> / 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 / 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1</a:t>
            </a:r>
            <a:r>
              <a:rPr lang="tr-TR" dirty="0">
                <a:sym typeface="Wingdings" pitchFamily="2" charset="2"/>
              </a:rPr>
              <a:t>) </a:t>
            </a:r>
            <a:r>
              <a:rPr lang="tr-TR" dirty="0" smtClean="0">
                <a:sym typeface="Wingdings" pitchFamily="2" charset="2"/>
              </a:rPr>
              <a:t>B+C  80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2) </a:t>
            </a:r>
            <a:r>
              <a:rPr lang="tr-TR" dirty="0" smtClean="0">
                <a:sym typeface="Wingdings" pitchFamily="2" charset="2"/>
              </a:rPr>
              <a:t>D+F  60</a:t>
            </a:r>
            <a:endParaRPr lang="tr-TR" dirty="0">
              <a:sym typeface="Wingdings" pitchFamily="2" charset="2"/>
            </a:endParaRPr>
          </a:p>
          <a:p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D+F 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6</a:t>
              </a:r>
            </a:p>
            <a:p>
              <a:pPr algn="ctr"/>
              <a:r>
                <a:rPr lang="tr-TR" sz="1400" b="1" dirty="0" smtClean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endParaRPr lang="tr-TR" sz="1400" dirty="0" smtClean="0"/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16 16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18 18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12</a:t>
              </a:r>
            </a:p>
            <a:p>
              <a:pPr algn="ctr"/>
              <a:r>
                <a:rPr lang="tr-TR" sz="1400" b="1" dirty="0" smtClean="0"/>
                <a:t>D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b="1" dirty="0" smtClean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</a:p>
            <a:p>
              <a:pPr algn="ctr"/>
              <a:r>
                <a:rPr lang="tr-TR" sz="1400" b="1" dirty="0" smtClean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2</a:t>
              </a:r>
            </a:p>
            <a:p>
              <a:pPr algn="ctr"/>
              <a:r>
                <a:rPr lang="tr-TR" sz="1400" b="1" dirty="0" smtClean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E (2/X</a:t>
              </a:r>
              <a:r>
                <a:rPr lang="tr-TR" sz="1400" b="1" baseline="-25000" dirty="0" smtClean="0"/>
                <a:t>2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 smtClean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4565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/>
              <a:t>2</a:t>
            </a:r>
            <a:r>
              <a:rPr lang="tr-TR" sz="1600" dirty="0" smtClean="0"/>
              <a:t> = 18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2</a:t>
            </a:r>
            <a:r>
              <a:rPr lang="tr-TR" sz="1600" baseline="-25000" dirty="0" smtClean="0">
                <a:solidFill>
                  <a:srgbClr val="000000"/>
                </a:solidFill>
              </a:rPr>
              <a:t> </a:t>
            </a:r>
            <a:r>
              <a:rPr lang="tr-TR" sz="1600" dirty="0" smtClean="0">
                <a:solidFill>
                  <a:srgbClr val="000000"/>
                </a:solidFill>
              </a:rPr>
              <a:t>= 1050 + 60 = 1110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71399" y="1799697"/>
            <a:ext cx="7585733" cy="2852841"/>
            <a:chOff x="349372" y="2241054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092516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97270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 smtClean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173532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77465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595559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72428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49811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358842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048691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053728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349372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792952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68779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7435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828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1636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6395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1338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6/300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0092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2772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1595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12</a:t>
              </a:r>
              <a:br>
                <a:rPr lang="tr-TR" sz="1600" dirty="0" smtClean="0"/>
              </a:br>
              <a:r>
                <a:rPr lang="tr-TR" sz="1600" dirty="0" smtClean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64411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10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600" dirty="0" smtClean="0"/>
                <a:t>/200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49387"/>
            <a:ext cx="49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 project duration = 26 days</a:t>
            </a:r>
          </a:p>
          <a:p>
            <a:r>
              <a:rPr lang="en-GB" dirty="0" smtClean="0"/>
              <a:t>New project cost = 10 000 + </a:t>
            </a:r>
            <a:r>
              <a:rPr lang="tr-TR" dirty="0" smtClean="0"/>
              <a:t>10*2</a:t>
            </a:r>
            <a:r>
              <a:rPr lang="en-GB" dirty="0" smtClean="0"/>
              <a:t>00 = 12 000 TL</a:t>
            </a:r>
            <a:endParaRPr lang="tr-TR" dirty="0" smtClean="0"/>
          </a:p>
          <a:p>
            <a:r>
              <a:rPr lang="en-GB" dirty="0" smtClean="0"/>
              <a:t>Critical path: B-C-D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13218" y="910390"/>
            <a:ext cx="6563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 There is no network limitation since the compression of 10 days is smaller than the float of 14 days in the B-C-D path.</a:t>
            </a:r>
            <a:endParaRPr lang="en-GB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647477" y="404662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I. </a:t>
            </a:r>
            <a:r>
              <a:rPr lang="tr-TR" sz="2400" b="1" dirty="0" err="1" smtClean="0"/>
              <a:t>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5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sym typeface="Wingdings" pitchFamily="2" charset="2"/>
              </a:rPr>
              <a:t>C.P.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 smtClean="0">
                <a:sym typeface="Wingdings" pitchFamily="2" charset="2"/>
              </a:rPr>
              <a:t>X2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 smtClean="0">
                <a:sym typeface="Wingdings" pitchFamily="2" charset="2"/>
              </a:rPr>
              <a:t>X2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6</a:t>
              </a:r>
            </a:p>
            <a:p>
              <a:pPr algn="ctr"/>
              <a:r>
                <a:rPr lang="tr-TR" sz="1400" b="1" dirty="0" smtClean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endParaRPr lang="tr-TR" sz="1400" dirty="0" smtClean="0"/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 smtClean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</a:p>
            <a:p>
              <a:pPr algn="ctr"/>
              <a:r>
                <a:rPr lang="tr-TR" sz="1400" b="1" dirty="0" smtClean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2</a:t>
              </a:r>
            </a:p>
            <a:p>
              <a:pPr algn="ctr"/>
              <a:r>
                <a:rPr lang="tr-TR" sz="1400" b="1" dirty="0" smtClean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 smtClean="0"/>
                <a:t>E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 smtClean="0">
                  <a:solidFill>
                    <a:srgbClr val="FF0000"/>
                  </a:solidFill>
                </a:rPr>
                <a:t>2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=5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 smtClean="0"/>
                <a:t>F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400" b="1" dirty="0" smtClean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338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3</a:t>
            </a:r>
            <a:r>
              <a:rPr lang="tr-TR" sz="1600" dirty="0" smtClean="0"/>
              <a:t> = 17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 smtClean="0">
                <a:solidFill>
                  <a:srgbClr val="000000"/>
                </a:solidFill>
              </a:rPr>
              <a:t>3 </a:t>
            </a:r>
            <a:r>
              <a:rPr lang="tr-TR" sz="1600" dirty="0" smtClean="0">
                <a:solidFill>
                  <a:srgbClr val="000000"/>
                </a:solidFill>
              </a:rPr>
              <a:t>= 1110 + 65 = 1175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8864" y="499653"/>
            <a:ext cx="439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</a:t>
            </a:r>
            <a:r>
              <a:rPr lang="tr-TR" dirty="0" smtClean="0">
                <a:sym typeface="Wingdings" pitchFamily="2" charset="2"/>
              </a:rPr>
              <a:t>D+F+E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60+X</a:t>
            </a:r>
            <a:r>
              <a:rPr lang="tr-TR" baseline="-25000" dirty="0" smtClean="0">
                <a:sym typeface="Wingdings" pitchFamily="2" charset="2"/>
              </a:rPr>
              <a:t>2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/>
              <a:t>C</a:t>
            </a:r>
            <a:r>
              <a:rPr lang="tr-TR" baseline="-25000" dirty="0" smtClean="0"/>
              <a:t>3 </a:t>
            </a:r>
            <a:r>
              <a:rPr lang="tr-TR" dirty="0" smtClean="0"/>
              <a:t>=1175</a:t>
            </a:r>
          </a:p>
          <a:p>
            <a:r>
              <a:rPr lang="tr-TR" dirty="0" smtClean="0"/>
              <a:t>1175-1110=65 </a:t>
            </a:r>
            <a:r>
              <a:rPr lang="tr-TR" dirty="0" err="1" smtClean="0"/>
              <a:t>must</a:t>
            </a:r>
            <a:r>
              <a:rPr lang="tr-TR" dirty="0" smtClean="0"/>
              <a:t> be total </a:t>
            </a:r>
            <a:r>
              <a:rPr lang="tr-TR" dirty="0" err="1" smtClean="0"/>
              <a:t>crash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endParaRPr lang="tr-TR" dirty="0" smtClean="0"/>
          </a:p>
          <a:p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D+F+E </a:t>
            </a:r>
            <a:r>
              <a:rPr lang="tr-TR" dirty="0" err="1" smtClean="0">
                <a:sym typeface="Wingdings" pitchFamily="2" charset="2"/>
              </a:rPr>
              <a:t>and</a:t>
            </a:r>
            <a:r>
              <a:rPr lang="tr-TR" dirty="0" smtClean="0">
                <a:sym typeface="Wingdings" pitchFamily="2" charset="2"/>
              </a:rPr>
              <a:t> X</a:t>
            </a:r>
            <a:r>
              <a:rPr lang="tr-TR" baseline="-25000" dirty="0" smtClean="0">
                <a:sym typeface="Wingdings" pitchFamily="2" charset="2"/>
              </a:rPr>
              <a:t>2</a:t>
            </a:r>
            <a:r>
              <a:rPr lang="tr-TR" dirty="0" smtClean="0">
                <a:sym typeface="Wingdings" pitchFamily="2" charset="2"/>
              </a:rPr>
              <a:t>=5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4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6</a:t>
              </a:r>
            </a:p>
            <a:p>
              <a:pPr algn="ctr"/>
              <a:r>
                <a:rPr lang="tr-TR" sz="1400" b="1" dirty="0" smtClean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endParaRPr lang="tr-TR" sz="1400" dirty="0" smtClean="0"/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 smtClean="0"/>
                <a:t>D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400" b="1" dirty="0" smtClean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6</a:t>
              </a:r>
            </a:p>
            <a:p>
              <a:pPr algn="ctr"/>
              <a:r>
                <a:rPr lang="tr-TR" sz="1400" b="1" dirty="0" smtClean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tr-TR" sz="1400" b="1" dirty="0" smtClean="0"/>
                <a:t>G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400" b="1" dirty="0" smtClean="0"/>
                <a:t>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5" y="5322825"/>
            <a:ext cx="323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/>
              <a:t>4</a:t>
            </a:r>
            <a:r>
              <a:rPr lang="tr-TR" sz="1600" dirty="0" smtClean="0"/>
              <a:t> = 16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4</a:t>
            </a:r>
            <a:r>
              <a:rPr lang="tr-TR" sz="1600" baseline="-25000" dirty="0" smtClean="0">
                <a:solidFill>
                  <a:srgbClr val="000000"/>
                </a:solidFill>
              </a:rPr>
              <a:t> </a:t>
            </a:r>
            <a:r>
              <a:rPr lang="tr-TR" sz="1600" dirty="0" smtClean="0">
                <a:solidFill>
                  <a:srgbClr val="000000"/>
                </a:solidFill>
              </a:rPr>
              <a:t>= 1175 + 70 =1245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5687" y="535563"/>
            <a:ext cx="439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</a:t>
            </a:r>
            <a:r>
              <a:rPr lang="tr-TR" dirty="0" smtClean="0">
                <a:sym typeface="Wingdings" pitchFamily="2" charset="2"/>
              </a:rPr>
              <a:t>D+G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70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2) </a:t>
            </a:r>
            <a:r>
              <a:rPr lang="tr-TR" dirty="0" smtClean="0">
                <a:sym typeface="Wingdings" pitchFamily="2" charset="2"/>
              </a:rPr>
              <a:t>C+G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 smtClean="0">
                <a:sym typeface="Wingdings" pitchFamily="2" charset="2"/>
              </a:rPr>
              <a:t>80</a:t>
            </a:r>
            <a:endParaRPr lang="tr-TR" dirty="0">
              <a:sym typeface="Wingdings" pitchFamily="2" charset="2"/>
            </a:endParaRPr>
          </a:p>
          <a:p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D+G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9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</a:t>
            </a:r>
            <a:r>
              <a:rPr lang="tr-TR" baseline="-25000" dirty="0" smtClean="0">
                <a:sym typeface="Wingdings" pitchFamily="2" charset="2"/>
              </a:rPr>
              <a:t>0</a:t>
            </a:r>
            <a:endParaRPr lang="tr-TR" baseline="-25000" dirty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 smtClean="0"/>
                <a:t>B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endParaRPr lang="tr-TR" sz="1400" dirty="0" smtClean="0"/>
            </a:p>
            <a:p>
              <a:pPr algn="ctr"/>
              <a:r>
                <a:rPr lang="tr-TR" sz="1400" b="1" dirty="0" smtClean="0"/>
                <a:t>A (2/X</a:t>
              </a:r>
              <a:r>
                <a:rPr lang="tr-TR" sz="1400" b="1" baseline="-25000" dirty="0" smtClean="0"/>
                <a:t>1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10</a:t>
              </a:r>
            </a:p>
            <a:p>
              <a:pPr algn="ctr"/>
              <a:r>
                <a:rPr lang="tr-TR" sz="1400" b="1" dirty="0" smtClean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 smtClean="0"/>
                <a:t>C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400" b="1" dirty="0" smtClean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1</a:t>
              </a:r>
            </a:p>
            <a:p>
              <a:pPr algn="ctr"/>
              <a:r>
                <a:rPr lang="tr-TR" sz="1400" b="1" dirty="0" smtClean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291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/>
              <a:t>5</a:t>
            </a:r>
            <a:r>
              <a:rPr lang="tr-TR" sz="1600" dirty="0" smtClean="0"/>
              <a:t> = 15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5</a:t>
            </a:r>
            <a:r>
              <a:rPr lang="tr-TR" sz="1600" baseline="-25000" dirty="0" smtClean="0">
                <a:solidFill>
                  <a:srgbClr val="000000"/>
                </a:solidFill>
              </a:rPr>
              <a:t> </a:t>
            </a:r>
            <a:r>
              <a:rPr lang="tr-TR" sz="1600" dirty="0" smtClean="0">
                <a:solidFill>
                  <a:srgbClr val="000000"/>
                </a:solidFill>
              </a:rPr>
              <a:t>= 1245 + 80 =1325 </a:t>
            </a:r>
            <a:r>
              <a:rPr lang="en-GB" sz="1600" dirty="0" smtClean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Crash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B+C = 80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86429" y="53556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587541" y="53556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</a:t>
            </a:r>
            <a:r>
              <a:rPr lang="tr-TR" baseline="-25000" dirty="0" smtClean="0">
                <a:sym typeface="Wingdings" pitchFamily="2" charset="2"/>
              </a:rPr>
              <a:t>0</a:t>
            </a:r>
            <a:endParaRPr lang="tr-TR" baseline="-25000" dirty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 smtClean="0"/>
                <a:t>B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400" b="1" dirty="0" smtClean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 smtClean="0"/>
                <a:t>A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=15</a:t>
              </a:r>
              <a:r>
                <a:rPr lang="tr-TR" sz="1400" b="1" dirty="0" smtClean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 smtClean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13 13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10</a:t>
              </a:r>
            </a:p>
            <a:p>
              <a:pPr algn="ctr"/>
              <a:r>
                <a:rPr lang="tr-TR" sz="1400" b="1" dirty="0" smtClean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 smtClean="0"/>
                <a:t>C (</a:t>
              </a:r>
              <a:r>
                <a:rPr lang="tr-TR" sz="1400" b="1" dirty="0" smtClean="0">
                  <a:solidFill>
                    <a:srgbClr val="FF0000"/>
                  </a:solidFill>
                </a:rPr>
                <a:t>1</a:t>
              </a:r>
              <a:r>
                <a:rPr lang="tr-TR" sz="1400" b="1" dirty="0" smtClean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1</a:t>
              </a:r>
            </a:p>
            <a:p>
              <a:pPr algn="ctr"/>
              <a:r>
                <a:rPr lang="tr-TR" sz="1400" b="1" dirty="0" smtClean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9</a:t>
              </a:r>
            </a:p>
            <a:p>
              <a:pPr algn="ctr"/>
              <a:r>
                <a:rPr lang="tr-TR" sz="1400" b="1" dirty="0" smtClean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10</a:t>
              </a:r>
            </a:p>
            <a:p>
              <a:pPr algn="ctr"/>
              <a:r>
                <a:rPr lang="tr-TR" sz="1400" b="1" dirty="0" smtClean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VI. </a:t>
            </a:r>
            <a:r>
              <a:rPr lang="tr-TR" sz="2400" b="1" dirty="0" err="1" smtClean="0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5" y="5322825"/>
            <a:ext cx="2282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</a:t>
            </a:r>
            <a:r>
              <a:rPr lang="tr-TR" sz="1600" baseline="-25000" dirty="0" smtClean="0"/>
              <a:t>6</a:t>
            </a:r>
            <a:r>
              <a:rPr lang="tr-TR" sz="1600" dirty="0" smtClean="0"/>
              <a:t> = 14 </a:t>
            </a:r>
            <a:r>
              <a:rPr lang="tr-TR" sz="1600" dirty="0" err="1" smtClean="0"/>
              <a:t>days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C</a:t>
            </a:r>
            <a:r>
              <a:rPr lang="tr-TR" sz="1600" baseline="-25000" dirty="0" smtClean="0">
                <a:solidFill>
                  <a:srgbClr val="000000"/>
                </a:solidFill>
              </a:rPr>
              <a:t>6 </a:t>
            </a:r>
            <a:r>
              <a:rPr lang="tr-TR" sz="1600" dirty="0" smtClean="0">
                <a:solidFill>
                  <a:srgbClr val="000000"/>
                </a:solidFill>
              </a:rPr>
              <a:t>= 1325+X</a:t>
            </a:r>
            <a:r>
              <a:rPr lang="tr-TR" sz="1600" baseline="-25000" dirty="0" smtClean="0">
                <a:solidFill>
                  <a:srgbClr val="000000"/>
                </a:solidFill>
              </a:rPr>
              <a:t>1</a:t>
            </a:r>
            <a:r>
              <a:rPr lang="tr-TR" sz="1600" dirty="0" smtClean="0">
                <a:solidFill>
                  <a:srgbClr val="000000"/>
                </a:solidFill>
              </a:rPr>
              <a:t> = 1420 </a:t>
            </a:r>
            <a:r>
              <a:rPr lang="en-GB" sz="1600" dirty="0" smtClean="0"/>
              <a:t>₺</a:t>
            </a:r>
            <a:endParaRPr lang="tr-TR" sz="1600" dirty="0" smtClean="0"/>
          </a:p>
          <a:p>
            <a:r>
              <a:rPr lang="tr-TR" sz="1600" dirty="0" smtClean="0">
                <a:solidFill>
                  <a:srgbClr val="000000"/>
                </a:solidFill>
              </a:rPr>
              <a:t>X</a:t>
            </a:r>
            <a:r>
              <a:rPr lang="tr-TR" sz="1600" baseline="-25000" dirty="0" smtClean="0">
                <a:solidFill>
                  <a:srgbClr val="000000"/>
                </a:solidFill>
              </a:rPr>
              <a:t>1</a:t>
            </a:r>
            <a:r>
              <a:rPr lang="tr-TR" sz="1600" dirty="0" smtClean="0">
                <a:solidFill>
                  <a:srgbClr val="000000"/>
                </a:solidFill>
              </a:rPr>
              <a:t> = 15 </a:t>
            </a:r>
            <a:r>
              <a:rPr lang="en-GB" sz="1600" dirty="0" smtClean="0"/>
              <a:t>₺</a:t>
            </a:r>
            <a:endParaRPr lang="tr-T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Crash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A+B+C = 80 + X</a:t>
            </a:r>
            <a:r>
              <a:rPr lang="tr-TR" baseline="-25000" dirty="0" smtClean="0">
                <a:sym typeface="Wingdings" pitchFamily="2" charset="2"/>
              </a:rPr>
              <a:t>1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A</a:t>
            </a:r>
            <a:r>
              <a:rPr lang="tr-TR" baseline="-25000" dirty="0" smtClean="0">
                <a:sym typeface="Wingdings" pitchFamily="2" charset="2"/>
              </a:rPr>
              <a:t>X1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A</a:t>
            </a:r>
            <a:r>
              <a:rPr lang="tr-TR" baseline="-25000" dirty="0" smtClean="0">
                <a:sym typeface="Wingdings" pitchFamily="2" charset="2"/>
              </a:rPr>
              <a:t>X1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 smtClean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</a:t>
            </a:r>
            <a:r>
              <a:rPr lang="tr-TR" sz="2400" b="1" dirty="0"/>
              <a:t>4</a:t>
            </a:r>
            <a:r>
              <a:rPr lang="tr-TR" sz="2400" b="1" dirty="0" smtClean="0"/>
              <a:t>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B</a:t>
            </a:r>
            <a:r>
              <a:rPr lang="tr-TR" baseline="-25000" dirty="0" smtClean="0">
                <a:sym typeface="Wingdings" pitchFamily="2" charset="2"/>
              </a:rPr>
              <a:t>30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-F</a:t>
            </a:r>
            <a:r>
              <a:rPr lang="tr-TR" baseline="-25000" dirty="0" smtClean="0">
                <a:sym typeface="Wingdings" pitchFamily="2" charset="2"/>
              </a:rPr>
              <a:t>20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C</a:t>
            </a:r>
            <a:r>
              <a:rPr lang="tr-TR" baseline="-25000" dirty="0" smtClean="0">
                <a:sym typeface="Wingdings" pitchFamily="2" charset="2"/>
              </a:rPr>
              <a:t>50</a:t>
            </a:r>
            <a:r>
              <a:rPr lang="tr-TR" dirty="0" smtClean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</a:t>
            </a:r>
            <a:r>
              <a:rPr lang="tr-TR" baseline="-25000" dirty="0" smtClean="0">
                <a:sym typeface="Wingdings" pitchFamily="2" charset="2"/>
              </a:rPr>
              <a:t>0</a:t>
            </a:r>
            <a:endParaRPr lang="tr-TR" baseline="-25000" dirty="0">
              <a:sym typeface="Wingdings" pitchFamily="2" charset="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8457" y="5642712"/>
            <a:ext cx="228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/>
              <a:t>T</a:t>
            </a:r>
            <a:r>
              <a:rPr lang="tr-TR" sz="1600" baseline="-25000" dirty="0" err="1" smtClean="0"/>
              <a:t>opt</a:t>
            </a:r>
            <a:r>
              <a:rPr lang="tr-TR" sz="1600" dirty="0" smtClean="0"/>
              <a:t> = 15, 16</a:t>
            </a:r>
          </a:p>
          <a:p>
            <a:r>
              <a:rPr lang="tr-TR" sz="1600" dirty="0" err="1" smtClean="0">
                <a:solidFill>
                  <a:srgbClr val="000000"/>
                </a:solidFill>
              </a:rPr>
              <a:t>C</a:t>
            </a:r>
            <a:r>
              <a:rPr lang="tr-TR" sz="1600" baseline="-25000" dirty="0" err="1" smtClean="0">
                <a:solidFill>
                  <a:srgbClr val="000000"/>
                </a:solidFill>
              </a:rPr>
              <a:t>opt</a:t>
            </a:r>
            <a:r>
              <a:rPr lang="tr-TR" sz="1600" baseline="-25000" dirty="0" smtClean="0">
                <a:solidFill>
                  <a:srgbClr val="000000"/>
                </a:solidFill>
              </a:rPr>
              <a:t> </a:t>
            </a:r>
            <a:r>
              <a:rPr lang="tr-TR" sz="1600" dirty="0" smtClean="0">
                <a:solidFill>
                  <a:srgbClr val="000000"/>
                </a:solidFill>
              </a:rPr>
              <a:t>= 2525 </a:t>
            </a:r>
            <a:r>
              <a:rPr lang="en-GB" sz="1600" dirty="0" smtClean="0"/>
              <a:t>₺</a:t>
            </a:r>
            <a:endParaRPr lang="tr-TR" sz="1600" dirty="0" smtClean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ym typeface="Wingdings" pitchFamily="2" charset="2"/>
              </a:rPr>
              <a:t>A</a:t>
            </a:r>
            <a:r>
              <a:rPr lang="tr-TR" baseline="-25000" dirty="0" smtClean="0">
                <a:sym typeface="Wingdings" pitchFamily="2" charset="2"/>
              </a:rPr>
              <a:t>X1</a:t>
            </a:r>
            <a:r>
              <a:rPr lang="tr-TR" dirty="0" smtClean="0">
                <a:sym typeface="Wingdings" pitchFamily="2" charset="2"/>
              </a:rPr>
              <a:t>-D</a:t>
            </a:r>
            <a:r>
              <a:rPr lang="tr-TR" baseline="-25000" dirty="0" smtClean="0">
                <a:sym typeface="Wingdings" pitchFamily="2" charset="2"/>
              </a:rPr>
              <a:t>40</a:t>
            </a:r>
          </a:p>
          <a:p>
            <a:r>
              <a:rPr lang="tr-TR" dirty="0" smtClean="0">
                <a:sym typeface="Wingdings" pitchFamily="2" charset="2"/>
              </a:rPr>
              <a:t>A</a:t>
            </a:r>
            <a:r>
              <a:rPr lang="tr-TR" baseline="-25000" dirty="0" smtClean="0">
                <a:sym typeface="Wingdings" pitchFamily="2" charset="2"/>
              </a:rPr>
              <a:t>X1</a:t>
            </a:r>
            <a:r>
              <a:rPr lang="tr-TR" dirty="0" smtClean="0">
                <a:sym typeface="Wingdings" pitchFamily="2" charset="2"/>
              </a:rPr>
              <a:t>-E</a:t>
            </a:r>
            <a:r>
              <a:rPr lang="tr-TR" baseline="-25000" dirty="0" smtClean="0">
                <a:sym typeface="Wingdings" pitchFamily="2" charset="2"/>
              </a:rPr>
              <a:t>5</a:t>
            </a:r>
            <a:r>
              <a:rPr lang="tr-TR" dirty="0" smtClean="0">
                <a:sym typeface="Wingdings" pitchFamily="2" charset="2"/>
              </a:rPr>
              <a:t>-G</a:t>
            </a:r>
            <a:r>
              <a:rPr lang="tr-TR" baseline="-25000" dirty="0" smtClean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819093" y="500565"/>
            <a:ext cx="480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 (B-D) </a:t>
            </a:r>
            <a:r>
              <a:rPr lang="tr-TR" dirty="0"/>
              <a:t>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stop </a:t>
            </a:r>
            <a:r>
              <a:rPr lang="tr-TR" dirty="0" err="1" smtClean="0"/>
              <a:t>then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is 80 </a:t>
            </a:r>
            <a:r>
              <a:rPr lang="en-GB" dirty="0" smtClean="0"/>
              <a:t>₺</a:t>
            </a:r>
            <a:r>
              <a:rPr lang="tr-TR" dirty="0"/>
              <a:t> </a:t>
            </a:r>
            <a:r>
              <a:rPr lang="tr-TR" dirty="0" smtClean="0"/>
              <a:t>/ </a:t>
            </a:r>
            <a:r>
              <a:rPr lang="tr-TR" dirty="0" err="1" smtClean="0"/>
              <a:t>day</a:t>
            </a:r>
            <a:r>
              <a:rPr lang="tr-TR" dirty="0" smtClean="0"/>
              <a:t>,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optimum </a:t>
            </a:r>
            <a:r>
              <a:rPr lang="tr-TR" dirty="0" err="1" smtClean="0"/>
              <a:t>duration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? </a:t>
            </a:r>
            <a:endParaRPr lang="en-GB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263166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263166" y="59126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85166"/>
              </p:ext>
            </p:extLst>
          </p:nvPr>
        </p:nvGraphicFramePr>
        <p:xfrm>
          <a:off x="395536" y="2420888"/>
          <a:ext cx="3672409" cy="29019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9437"/>
                <a:gridCol w="899365"/>
                <a:gridCol w="1036768"/>
                <a:gridCol w="936839"/>
              </a:tblGrid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80x20=1600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80x19=1520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2.570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1.110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2.535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1.245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1.325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1.420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2.540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6" name="Chart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335605"/>
              </p:ext>
            </p:extLst>
          </p:nvPr>
        </p:nvGraphicFramePr>
        <p:xfrm>
          <a:off x="4860032" y="2443739"/>
          <a:ext cx="3312368" cy="287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3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4658" y="2169029"/>
            <a:ext cx="7585733" cy="2852841"/>
            <a:chOff x="471399" y="1799697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214543" y="280184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719297" y="1799697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 smtClean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295559" y="2123547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599492" y="1799697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717586" y="2234633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594455" y="3787653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771838" y="1854385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480869" y="2784002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170718" y="3431702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175755" y="2123547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471399" y="2447397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914979" y="2447397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90806" y="179969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9462" y="375667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0309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3663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8422" y="379340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43365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>
                  <a:solidFill>
                    <a:srgbClr val="FF0000"/>
                  </a:solidFill>
                </a:rPr>
                <a:t>2</a:t>
              </a:r>
              <a:r>
                <a:rPr lang="tr-TR" sz="1600" dirty="0" smtClean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52119" y="2051539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9748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03622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12</a:t>
              </a:r>
              <a:br>
                <a:rPr lang="tr-TR" sz="1600" dirty="0" smtClean="0"/>
              </a:br>
              <a:r>
                <a:rPr lang="tr-TR" sz="1600" dirty="0" smtClean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6438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10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/>
                <a:t>0/</a:t>
              </a:r>
              <a:r>
                <a:rPr lang="tr-TR" sz="1600" dirty="0" smtClean="0"/>
                <a:t>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57192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</a:t>
            </a:r>
            <a:r>
              <a:rPr lang="tr-TR" b="1" baseline="-25000" dirty="0" smtClean="0"/>
              <a:t>2 </a:t>
            </a:r>
            <a:r>
              <a:rPr lang="en-GB" dirty="0" smtClean="0"/>
              <a:t>= 2</a:t>
            </a:r>
            <a:r>
              <a:rPr lang="tr-TR" dirty="0" smtClean="0"/>
              <a:t>2</a:t>
            </a:r>
            <a:r>
              <a:rPr lang="en-GB" dirty="0" smtClean="0"/>
              <a:t> days</a:t>
            </a:r>
          </a:p>
          <a:p>
            <a:r>
              <a:rPr lang="tr-TR" dirty="0" smtClean="0"/>
              <a:t>C</a:t>
            </a:r>
            <a:r>
              <a:rPr lang="tr-TR" b="1" baseline="-25000" dirty="0"/>
              <a:t>2</a:t>
            </a:r>
            <a:r>
              <a:rPr lang="tr-TR" dirty="0" smtClean="0"/>
              <a:t> </a:t>
            </a:r>
            <a:r>
              <a:rPr lang="en-GB" dirty="0" smtClean="0"/>
              <a:t>= 1</a:t>
            </a:r>
            <a:r>
              <a:rPr lang="tr-TR" dirty="0"/>
              <a:t>2</a:t>
            </a:r>
            <a:r>
              <a:rPr lang="en-GB" dirty="0" smtClean="0"/>
              <a:t> 000 + </a:t>
            </a:r>
            <a:r>
              <a:rPr lang="tr-TR" dirty="0" smtClean="0"/>
              <a:t>4*300</a:t>
            </a:r>
            <a:r>
              <a:rPr lang="en-GB" dirty="0" smtClean="0"/>
              <a:t>= 1</a:t>
            </a:r>
            <a:r>
              <a:rPr lang="tr-TR" dirty="0" smtClean="0"/>
              <a:t>3</a:t>
            </a:r>
            <a:r>
              <a:rPr lang="en-GB" dirty="0" smtClean="0"/>
              <a:t> </a:t>
            </a:r>
            <a:r>
              <a:rPr lang="tr-TR" dirty="0"/>
              <a:t>2</a:t>
            </a:r>
            <a:r>
              <a:rPr lang="en-GB" dirty="0" smtClean="0"/>
              <a:t>00 TL</a:t>
            </a:r>
            <a:endParaRPr lang="tr-TR" dirty="0" smtClean="0"/>
          </a:p>
          <a:p>
            <a:r>
              <a:rPr lang="en-GB" dirty="0"/>
              <a:t>Critical path: </a:t>
            </a:r>
            <a:r>
              <a:rPr lang="en-GB" dirty="0" smtClean="0"/>
              <a:t>B-C-D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A-E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35374" y="719084"/>
            <a:ext cx="6563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 There is a network limitation because if we compress B by 6 days, the parallel path which has a float of 4 days becomes automatically critical. That means, it would be waste of money if we compress B by more than 4 days.</a:t>
            </a:r>
            <a:endParaRPr lang="en-GB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II. </a:t>
            </a:r>
            <a:r>
              <a:rPr lang="tr-TR" sz="2400" b="1" dirty="0" err="1" smtClean="0"/>
              <a:t>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74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30" y="5480357"/>
            <a:ext cx="4585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</a:t>
            </a:r>
            <a:r>
              <a:rPr lang="en-US" b="1" baseline="-25000" dirty="0" smtClean="0"/>
              <a:t>3</a:t>
            </a:r>
            <a:r>
              <a:rPr lang="tr-TR" b="1" baseline="-25000" dirty="0" smtClean="0"/>
              <a:t>  </a:t>
            </a:r>
            <a:r>
              <a:rPr lang="en-GB" dirty="0" smtClean="0"/>
              <a:t>= 2</a:t>
            </a:r>
            <a:r>
              <a:rPr lang="tr-TR" dirty="0" smtClean="0"/>
              <a:t>0</a:t>
            </a:r>
            <a:r>
              <a:rPr lang="en-GB" dirty="0" smtClean="0"/>
              <a:t> days</a:t>
            </a:r>
          </a:p>
          <a:p>
            <a:r>
              <a:rPr lang="tr-TR" dirty="0" smtClean="0"/>
              <a:t>C</a:t>
            </a:r>
            <a:r>
              <a:rPr lang="en-US" b="1" baseline="-25000" dirty="0"/>
              <a:t>3</a:t>
            </a:r>
            <a:r>
              <a:rPr lang="en-GB" dirty="0" smtClean="0"/>
              <a:t>= 1</a:t>
            </a:r>
            <a:r>
              <a:rPr lang="tr-TR" dirty="0" smtClean="0"/>
              <a:t>3</a:t>
            </a:r>
            <a:r>
              <a:rPr lang="en-GB" dirty="0" smtClean="0"/>
              <a:t> </a:t>
            </a:r>
            <a:r>
              <a:rPr lang="tr-TR" dirty="0"/>
              <a:t>2</a:t>
            </a:r>
            <a:r>
              <a:rPr lang="en-GB" dirty="0" smtClean="0"/>
              <a:t>00 + </a:t>
            </a:r>
            <a:r>
              <a:rPr lang="tr-TR" dirty="0" smtClean="0"/>
              <a:t>100*2 + 300*2</a:t>
            </a:r>
            <a:r>
              <a:rPr lang="en-GB" dirty="0" smtClean="0"/>
              <a:t>= </a:t>
            </a:r>
            <a:r>
              <a:rPr lang="tr-TR" dirty="0" smtClean="0"/>
              <a:t>14 000 </a:t>
            </a:r>
            <a:r>
              <a:rPr lang="en-GB" dirty="0" smtClean="0"/>
              <a:t>TL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compression</a:t>
            </a:r>
            <a:r>
              <a:rPr lang="tr-TR" dirty="0" smtClean="0"/>
              <a:t>, it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involve</a:t>
            </a:r>
            <a:r>
              <a:rPr lang="tr-TR" dirty="0" smtClean="0"/>
              <a:t> </a:t>
            </a:r>
            <a:r>
              <a:rPr lang="tr-TR" dirty="0" err="1" smtClean="0"/>
              <a:t>equal</a:t>
            </a:r>
            <a:r>
              <a:rPr lang="tr-TR" dirty="0" smtClean="0"/>
              <a:t> </a:t>
            </a:r>
            <a:r>
              <a:rPr lang="tr-TR" dirty="0" err="1" smtClean="0"/>
              <a:t>decreases</a:t>
            </a:r>
            <a:r>
              <a:rPr lang="tr-TR" dirty="0" smtClean="0"/>
              <a:t> in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critical</a:t>
            </a:r>
            <a:r>
              <a:rPr lang="tr-TR" dirty="0" smtClean="0"/>
              <a:t> </a:t>
            </a:r>
            <a:r>
              <a:rPr lang="tr-TR" dirty="0" err="1" smtClean="0"/>
              <a:t>paths</a:t>
            </a:r>
            <a:r>
              <a:rPr lang="tr-TR" dirty="0" smtClean="0"/>
              <a:t>,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duration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not be </a:t>
            </a:r>
            <a:r>
              <a:rPr lang="tr-TR" dirty="0" err="1" smtClean="0"/>
              <a:t>reduced</a:t>
            </a:r>
            <a:r>
              <a:rPr lang="tr-TR" dirty="0" smtClean="0"/>
              <a:t>. 1</a:t>
            </a:r>
            <a:r>
              <a:rPr lang="tr-TR" baseline="30000" dirty="0"/>
              <a:t> </a:t>
            </a:r>
            <a:r>
              <a:rPr lang="tr-TR" baseline="30000" dirty="0" err="1" smtClean="0"/>
              <a:t>st</a:t>
            </a:r>
            <a:r>
              <a:rPr lang="tr-TR" baseline="30000" dirty="0" smtClean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: B-C-D, 2</a:t>
            </a:r>
            <a:r>
              <a:rPr lang="tr-TR" baseline="30000" dirty="0"/>
              <a:t> </a:t>
            </a:r>
            <a:r>
              <a:rPr lang="tr-TR" baseline="30000" dirty="0" err="1" smtClean="0"/>
              <a:t>nd</a:t>
            </a:r>
            <a:r>
              <a:rPr lang="tr-TR" baseline="30000" dirty="0" smtClean="0"/>
              <a:t>  </a:t>
            </a:r>
            <a:r>
              <a:rPr lang="tr-TR" dirty="0" err="1" smtClean="0"/>
              <a:t>chain</a:t>
            </a:r>
            <a:r>
              <a:rPr lang="tr-TR" dirty="0" smtClean="0"/>
              <a:t>: A-E</a:t>
            </a:r>
          </a:p>
          <a:p>
            <a:pPr marL="342900" indent="-342900">
              <a:buFont typeface="Arial" charset="0"/>
              <a:buChar char="•"/>
            </a:pPr>
            <a:r>
              <a:rPr lang="tr-TR" dirty="0" err="1" smtClean="0"/>
              <a:t>There</a:t>
            </a:r>
            <a:r>
              <a:rPr lang="tr-TR" dirty="0" smtClean="0"/>
              <a:t> is a network </a:t>
            </a:r>
            <a:r>
              <a:rPr lang="tr-TR" dirty="0" err="1" smtClean="0"/>
              <a:t>limitation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compress</a:t>
            </a:r>
            <a:r>
              <a:rPr lang="tr-TR" dirty="0" smtClean="0"/>
              <a:t> A </a:t>
            </a:r>
            <a:r>
              <a:rPr lang="tr-TR" dirty="0" err="1" smtClean="0"/>
              <a:t>by</a:t>
            </a:r>
            <a:r>
              <a:rPr lang="tr-TR" dirty="0" smtClean="0"/>
              <a:t> 9 </a:t>
            </a:r>
            <a:r>
              <a:rPr lang="tr-TR" dirty="0" err="1" smtClean="0"/>
              <a:t>days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7 </a:t>
            </a:r>
            <a:r>
              <a:rPr lang="tr-TR" dirty="0" err="1" smtClean="0"/>
              <a:t>days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Final </a:t>
            </a:r>
            <a:r>
              <a:rPr lang="tr-TR" dirty="0" err="1" smtClean="0"/>
              <a:t>duration</a:t>
            </a:r>
            <a:r>
              <a:rPr lang="tr-TR" dirty="0" smtClean="0"/>
              <a:t>. B can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compressed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2 </a:t>
            </a:r>
            <a:r>
              <a:rPr lang="tr-TR" dirty="0" err="1" smtClean="0"/>
              <a:t>days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III. </a:t>
            </a:r>
            <a:r>
              <a:rPr lang="tr-TR" sz="2400" b="1" dirty="0" err="1" smtClean="0"/>
              <a:t>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611380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 smtClean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4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>
                  <a:solidFill>
                    <a:srgbClr val="FF0000"/>
                  </a:solidFill>
                </a:rPr>
                <a:t>0</a:t>
              </a:r>
              <a:r>
                <a:rPr lang="tr-TR" sz="1600" dirty="0" smtClean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  <a:br>
                <a:rPr lang="tr-TR" sz="1600" dirty="0" smtClean="0"/>
              </a:br>
              <a:r>
                <a:rPr lang="tr-TR" sz="1600" dirty="0" smtClean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10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>
                  <a:solidFill>
                    <a:srgbClr val="FF0000"/>
                  </a:solidFill>
                </a:rPr>
                <a:t>7</a:t>
              </a:r>
              <a:r>
                <a:rPr lang="tr-TR" sz="1600" dirty="0" smtClean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10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/>
                <a:t>0/</a:t>
              </a:r>
              <a:r>
                <a:rPr lang="tr-TR" sz="1600" dirty="0" smtClean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</a:t>
              </a:r>
              <a:r>
                <a:rPr lang="tr-TR" dirty="0" smtClean="0"/>
                <a:t>B-C-D </a:t>
              </a:r>
              <a:r>
                <a:rPr lang="tr-TR" dirty="0" smtClean="0">
                  <a:sym typeface="Wingdings" pitchFamily="2" charset="2"/>
                </a:rPr>
                <a:t> B (300)</a:t>
              </a:r>
              <a:endParaRPr lang="tr-TR" dirty="0" smtClean="0"/>
            </a:p>
            <a:p>
              <a:r>
                <a:rPr lang="tr-TR" dirty="0" smtClean="0"/>
                <a:t>2</a:t>
              </a:r>
              <a:r>
                <a:rPr lang="tr-TR" baseline="30000" dirty="0" smtClean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</a:t>
              </a:r>
              <a:r>
                <a:rPr lang="tr-TR" dirty="0" smtClean="0"/>
                <a:t>A-E </a:t>
              </a:r>
              <a:r>
                <a:rPr lang="tr-TR" dirty="0" smtClean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759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29" y="5164027"/>
            <a:ext cx="4585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</a:t>
            </a:r>
            <a:r>
              <a:rPr lang="tr-TR" b="1" baseline="-25000" dirty="0" smtClean="0"/>
              <a:t>4  </a:t>
            </a:r>
            <a:r>
              <a:rPr lang="en-GB" dirty="0" smtClean="0"/>
              <a:t>= 2</a:t>
            </a:r>
            <a:r>
              <a:rPr lang="tr-TR" dirty="0" smtClean="0"/>
              <a:t>0</a:t>
            </a:r>
            <a:r>
              <a:rPr lang="en-GB" dirty="0" smtClean="0"/>
              <a:t> days</a:t>
            </a:r>
          </a:p>
          <a:p>
            <a:r>
              <a:rPr lang="tr-TR" dirty="0" smtClean="0"/>
              <a:t>C</a:t>
            </a:r>
            <a:r>
              <a:rPr lang="tr-TR" b="1" baseline="-25000" dirty="0" smtClean="0"/>
              <a:t>4</a:t>
            </a:r>
            <a:r>
              <a:rPr lang="en-GB" dirty="0" smtClean="0"/>
              <a:t>= 1</a:t>
            </a:r>
            <a:r>
              <a:rPr lang="tr-TR" dirty="0"/>
              <a:t>4</a:t>
            </a:r>
            <a:r>
              <a:rPr lang="en-GB" dirty="0" smtClean="0"/>
              <a:t> </a:t>
            </a:r>
            <a:r>
              <a:rPr lang="tr-TR" dirty="0" smtClean="0"/>
              <a:t>0</a:t>
            </a:r>
            <a:r>
              <a:rPr lang="en-GB" dirty="0" smtClean="0"/>
              <a:t>00 + </a:t>
            </a:r>
            <a:r>
              <a:rPr lang="tr-TR" dirty="0" smtClean="0"/>
              <a:t>7*100 + 400</a:t>
            </a:r>
            <a:r>
              <a:rPr lang="en-GB" dirty="0" smtClean="0"/>
              <a:t>= </a:t>
            </a:r>
            <a:r>
              <a:rPr lang="tr-TR" dirty="0" smtClean="0"/>
              <a:t>15 100 </a:t>
            </a:r>
            <a:r>
              <a:rPr lang="en-GB" dirty="0" smtClean="0"/>
              <a:t>TL</a:t>
            </a:r>
            <a:endParaRPr lang="tr-TR" dirty="0" smtClean="0"/>
          </a:p>
          <a:p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compression</a:t>
            </a:r>
            <a:r>
              <a:rPr lang="tr-TR" dirty="0" smtClean="0"/>
              <a:t> is </a:t>
            </a:r>
            <a:r>
              <a:rPr lang="tr-TR" dirty="0" err="1" smtClean="0"/>
              <a:t>cometimes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as ‘’</a:t>
            </a:r>
            <a:r>
              <a:rPr lang="tr-TR" dirty="0" err="1" smtClean="0"/>
              <a:t>useless</a:t>
            </a:r>
            <a:r>
              <a:rPr lang="tr-TR" dirty="0" smtClean="0"/>
              <a:t> </a:t>
            </a:r>
            <a:r>
              <a:rPr lang="tr-TR" dirty="0" err="1" smtClean="0"/>
              <a:t>crash</a:t>
            </a:r>
            <a:r>
              <a:rPr lang="tr-TR" dirty="0" smtClean="0"/>
              <a:t>’’.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on a </a:t>
            </a:r>
            <a:r>
              <a:rPr lang="tr-TR" dirty="0" err="1" smtClean="0"/>
              <a:t>critical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fully</a:t>
            </a:r>
            <a:r>
              <a:rPr lang="tr-TR" dirty="0" smtClean="0"/>
              <a:t> </a:t>
            </a:r>
            <a:r>
              <a:rPr lang="tr-TR" dirty="0" err="1" smtClean="0"/>
              <a:t>crashed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compress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network </a:t>
            </a:r>
            <a:r>
              <a:rPr lang="tr-TR" dirty="0" err="1" smtClean="0"/>
              <a:t>further</a:t>
            </a:r>
            <a:r>
              <a:rPr lang="tr-TR" dirty="0" smtClean="0"/>
              <a:t>. </a:t>
            </a:r>
            <a:r>
              <a:rPr lang="tr-TR" b="1" dirty="0" err="1" smtClean="0"/>
              <a:t>There</a:t>
            </a:r>
            <a:r>
              <a:rPr lang="tr-TR" b="1" dirty="0" smtClean="0"/>
              <a:t> is </a:t>
            </a:r>
            <a:r>
              <a:rPr lang="tr-TR" b="1" dirty="0" err="1" smtClean="0"/>
              <a:t>no</a:t>
            </a:r>
            <a:r>
              <a:rPr lang="tr-TR" b="1" dirty="0" smtClean="0"/>
              <a:t> </a:t>
            </a:r>
            <a:r>
              <a:rPr lang="tr-TR" b="1" dirty="0" err="1" smtClean="0"/>
              <a:t>need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crash</a:t>
            </a:r>
            <a:r>
              <a:rPr lang="tr-TR" b="1" dirty="0" smtClean="0"/>
              <a:t> </a:t>
            </a:r>
            <a:r>
              <a:rPr lang="tr-TR" b="1" dirty="0" err="1" smtClean="0"/>
              <a:t>other</a:t>
            </a:r>
            <a:r>
              <a:rPr lang="tr-TR" b="1" dirty="0" smtClean="0"/>
              <a:t> </a:t>
            </a:r>
            <a:r>
              <a:rPr lang="tr-TR" b="1" dirty="0" err="1" smtClean="0"/>
              <a:t>activities</a:t>
            </a:r>
            <a:r>
              <a:rPr lang="tr-TR" b="1" dirty="0" smtClean="0"/>
              <a:t> </a:t>
            </a:r>
            <a:r>
              <a:rPr lang="tr-TR" dirty="0" smtClean="0"/>
              <a:t>since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but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project</a:t>
            </a:r>
            <a:r>
              <a:rPr lang="tr-TR" dirty="0" smtClean="0"/>
              <a:t> </a:t>
            </a:r>
            <a:r>
              <a:rPr lang="tr-TR" dirty="0" err="1" smtClean="0"/>
              <a:t>duration</a:t>
            </a:r>
            <a:endParaRPr lang="tr-TR" dirty="0" smtClean="0"/>
          </a:p>
          <a:p>
            <a:pPr marL="342900" indent="-342900">
              <a:buFont typeface="Arial" charset="0"/>
              <a:buChar char="•"/>
            </a:pP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achieve</a:t>
            </a:r>
            <a:r>
              <a:rPr lang="tr-TR" dirty="0" smtClean="0"/>
              <a:t> ‘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crash</a:t>
            </a:r>
            <a:r>
              <a:rPr lang="tr-TR" dirty="0" smtClean="0"/>
              <a:t>’ </a:t>
            </a:r>
            <a:r>
              <a:rPr lang="tr-TR" dirty="0" err="1" smtClean="0"/>
              <a:t>situation</a:t>
            </a:r>
            <a:r>
              <a:rPr lang="tr-TR" dirty="0" smtClean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IV. </a:t>
            </a:r>
            <a:r>
              <a:rPr lang="tr-TR" sz="2400" b="1" dirty="0" err="1" smtClean="0"/>
              <a:t>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187107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 smtClean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 smtClean="0">
                  <a:solidFill>
                    <a:schemeClr val="tx1"/>
                  </a:solidFill>
                </a:rPr>
                <a:t>0</a:t>
              </a:r>
              <a:r>
                <a:rPr lang="tr-TR" dirty="0" smtClean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4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/>
                <a:t>0</a:t>
              </a:r>
              <a:r>
                <a:rPr lang="tr-TR" sz="1600" dirty="0" smtClean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 smtClean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9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 smtClean="0"/>
                <a:t>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 smtClean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10</a:t>
              </a:r>
              <a:r>
                <a:rPr lang="tr-TR" sz="1600" dirty="0" smtClean="0"/>
                <a:t/>
              </a:r>
              <a:br>
                <a:rPr lang="tr-TR" sz="1600" dirty="0" smtClean="0"/>
              </a:br>
              <a:r>
                <a:rPr lang="tr-TR" sz="1600" b="1" dirty="0" smtClean="0"/>
                <a:t>0/</a:t>
              </a:r>
              <a:r>
                <a:rPr lang="tr-TR" sz="1600" dirty="0" smtClean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</a:t>
              </a:r>
              <a:r>
                <a:rPr lang="tr-TR" dirty="0" smtClean="0"/>
                <a:t>B-C-D </a:t>
              </a:r>
              <a:r>
                <a:rPr lang="tr-TR" dirty="0" smtClean="0">
                  <a:sym typeface="Wingdings" pitchFamily="2" charset="2"/>
                </a:rPr>
                <a:t> B (300)</a:t>
              </a:r>
              <a:endParaRPr lang="tr-TR" dirty="0" smtClean="0"/>
            </a:p>
            <a:p>
              <a:r>
                <a:rPr lang="tr-TR" dirty="0" smtClean="0"/>
                <a:t>2</a:t>
              </a:r>
              <a:r>
                <a:rPr lang="tr-TR" baseline="30000" dirty="0" smtClean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</a:t>
              </a:r>
              <a:r>
                <a:rPr lang="tr-TR" dirty="0" smtClean="0"/>
                <a:t>A-E </a:t>
              </a:r>
              <a:r>
                <a:rPr lang="tr-TR" dirty="0" smtClean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521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/>
              <a:t>If</a:t>
            </a:r>
            <a:r>
              <a:rPr lang="tr-TR" sz="1800" dirty="0"/>
              <a:t>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indirect</a:t>
            </a:r>
            <a:r>
              <a:rPr lang="tr-TR" sz="1800" dirty="0"/>
              <a:t> </a:t>
            </a:r>
            <a:r>
              <a:rPr lang="tr-TR" sz="1800" dirty="0" err="1"/>
              <a:t>cost</a:t>
            </a:r>
            <a:r>
              <a:rPr lang="tr-TR" sz="1800" dirty="0"/>
              <a:t> is </a:t>
            </a:r>
            <a:r>
              <a:rPr lang="tr-TR" sz="1800" dirty="0" smtClean="0"/>
              <a:t>230 </a:t>
            </a:r>
            <a:r>
              <a:rPr lang="en-GB" sz="1800" dirty="0"/>
              <a:t>₺</a:t>
            </a:r>
            <a:r>
              <a:rPr lang="tr-TR" sz="1800" dirty="0"/>
              <a:t> / </a:t>
            </a:r>
            <a:r>
              <a:rPr lang="tr-TR" sz="1800" dirty="0" err="1"/>
              <a:t>day</a:t>
            </a:r>
            <a:r>
              <a:rPr lang="tr-TR" sz="1800" dirty="0"/>
              <a:t>, </a:t>
            </a:r>
            <a:r>
              <a:rPr lang="tr-TR" sz="1800" dirty="0" err="1"/>
              <a:t>what</a:t>
            </a:r>
            <a:r>
              <a:rPr lang="tr-TR" sz="1800" dirty="0"/>
              <a:t> is </a:t>
            </a:r>
            <a:r>
              <a:rPr lang="tr-TR" sz="1800" dirty="0" err="1"/>
              <a:t>the</a:t>
            </a:r>
            <a:r>
              <a:rPr lang="tr-TR" sz="1800" dirty="0"/>
              <a:t> optimum </a:t>
            </a:r>
            <a:r>
              <a:rPr lang="tr-TR" sz="1800" dirty="0" err="1"/>
              <a:t>duration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associated</a:t>
            </a:r>
            <a:r>
              <a:rPr lang="tr-TR" sz="1800" dirty="0"/>
              <a:t> </a:t>
            </a:r>
            <a:r>
              <a:rPr lang="tr-TR" sz="1800" dirty="0" err="1"/>
              <a:t>cost</a:t>
            </a:r>
            <a:r>
              <a:rPr lang="tr-TR" sz="1800" dirty="0"/>
              <a:t>? </a:t>
            </a:r>
            <a:r>
              <a:rPr lang="tr-TR" sz="1800" dirty="0" smtClean="0"/>
              <a:t>D</a:t>
            </a:r>
            <a:r>
              <a:rPr lang="en-GB" sz="1800" dirty="0" smtClean="0"/>
              <a:t>raw </a:t>
            </a:r>
            <a:r>
              <a:rPr lang="en-GB" sz="1800" dirty="0"/>
              <a:t>the direct and indirect cost </a:t>
            </a:r>
            <a:r>
              <a:rPr lang="en-GB" sz="1800" dirty="0" smtClean="0"/>
              <a:t>curves</a:t>
            </a:r>
            <a:r>
              <a:rPr lang="tr-TR" sz="1800" dirty="0" smtClean="0"/>
              <a:t>.</a:t>
            </a:r>
            <a:endParaRPr lang="en-GB" sz="24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34576"/>
              </p:ext>
            </p:extLst>
          </p:nvPr>
        </p:nvGraphicFramePr>
        <p:xfrm>
          <a:off x="251520" y="1484784"/>
          <a:ext cx="3528390" cy="4392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18250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7820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230x29=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6670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230x28=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230x27=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6210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5290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4830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18430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19700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60986"/>
              </p:ext>
            </p:extLst>
          </p:nvPr>
        </p:nvGraphicFramePr>
        <p:xfrm>
          <a:off x="4139952" y="4725144"/>
          <a:ext cx="468052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480888"/>
              </p:ext>
            </p:extLst>
          </p:nvPr>
        </p:nvGraphicFramePr>
        <p:xfrm>
          <a:off x="4139952" y="2708920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53945"/>
              </p:ext>
            </p:extLst>
          </p:nvPr>
        </p:nvGraphicFramePr>
        <p:xfrm>
          <a:off x="4139952" y="692696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602128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T</a:t>
            </a:r>
            <a:r>
              <a:rPr lang="tr-TR" baseline="-25000" dirty="0" err="1"/>
              <a:t>opt</a:t>
            </a:r>
            <a:r>
              <a:rPr lang="tr-TR" dirty="0"/>
              <a:t> = </a:t>
            </a:r>
            <a:r>
              <a:rPr lang="tr-TR" dirty="0" smtClean="0"/>
              <a:t>26</a:t>
            </a:r>
            <a:endParaRPr lang="tr-TR" dirty="0"/>
          </a:p>
          <a:p>
            <a:r>
              <a:rPr lang="tr-TR" dirty="0" err="1">
                <a:solidFill>
                  <a:srgbClr val="000000"/>
                </a:solidFill>
              </a:rPr>
              <a:t>C</a:t>
            </a:r>
            <a:r>
              <a:rPr lang="tr-TR" baseline="-25000" dirty="0" err="1">
                <a:solidFill>
                  <a:srgbClr val="000000"/>
                </a:solidFill>
              </a:rPr>
              <a:t>opt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= </a:t>
            </a:r>
            <a:r>
              <a:rPr lang="tr-TR" dirty="0" smtClean="0">
                <a:solidFill>
                  <a:srgbClr val="000000"/>
                </a:solidFill>
              </a:rPr>
              <a:t>17980 </a:t>
            </a:r>
            <a:r>
              <a:rPr lang="en-GB" dirty="0"/>
              <a:t>₺</a:t>
            </a:r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18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Example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008" y="6257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/>
              <a:t>Find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least</a:t>
            </a:r>
            <a:r>
              <a:rPr lang="tr-TR" sz="2400" dirty="0"/>
              <a:t> </a:t>
            </a:r>
            <a:r>
              <a:rPr lang="tr-TR" sz="2400" dirty="0" err="1" smtClean="0"/>
              <a:t>cost</a:t>
            </a:r>
            <a:r>
              <a:rPr lang="tr-TR" sz="2400" dirty="0" smtClean="0"/>
              <a:t> </a:t>
            </a:r>
            <a:r>
              <a:rPr lang="tr-TR" sz="2400" dirty="0" err="1" smtClean="0"/>
              <a:t>schedule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network </a:t>
            </a:r>
            <a:r>
              <a:rPr lang="tr-TR" sz="2400" dirty="0" err="1" smtClean="0"/>
              <a:t>shown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.</a:t>
            </a:r>
            <a:endParaRPr lang="en-GB" sz="2400" dirty="0"/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84151"/>
              </p:ext>
            </p:extLst>
          </p:nvPr>
        </p:nvGraphicFramePr>
        <p:xfrm>
          <a:off x="959498" y="3730843"/>
          <a:ext cx="4639348" cy="28417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91646"/>
                <a:gridCol w="891646"/>
                <a:gridCol w="891646"/>
                <a:gridCol w="919511"/>
                <a:gridCol w="1044899"/>
              </a:tblGrid>
              <a:tr h="3552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52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700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1.000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64224" y="5003591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Overhead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 = 100 </a:t>
            </a:r>
            <a:r>
              <a:rPr lang="en-GB" dirty="0" smtClean="0"/>
              <a:t>₺</a:t>
            </a:r>
            <a:r>
              <a:rPr lang="tr-TR" dirty="0" smtClean="0"/>
              <a:t> / </a:t>
            </a:r>
            <a:r>
              <a:rPr lang="tr-TR" dirty="0" err="1" smtClean="0"/>
              <a:t>day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)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713497" y="1119431"/>
            <a:ext cx="4768503" cy="2441973"/>
            <a:chOff x="1763688" y="1213089"/>
            <a:chExt cx="4768503" cy="2441973"/>
          </a:xfrm>
        </p:grpSpPr>
        <p:sp>
          <p:nvSpPr>
            <p:cNvPr id="141" name="Oval 140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7" idx="6"/>
              <a:endCxn id="170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137293" y="3316508"/>
              <a:ext cx="806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</p:txBody>
        </p:sp>
        <p:cxnSp>
          <p:nvCxnSpPr>
            <p:cNvPr id="154" name="Straight Arrow Connector 153"/>
            <p:cNvCxnSpPr>
              <a:stCxn id="141" idx="6"/>
            </p:cNvCxnSpPr>
            <p:nvPr/>
          </p:nvCxnSpPr>
          <p:spPr>
            <a:xfrm>
              <a:off x="2195736" y="2465628"/>
              <a:ext cx="2003281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5195216" y="3313785"/>
              <a:ext cx="803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195216" y="1535434"/>
              <a:ext cx="693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226807" y="2375980"/>
              <a:ext cx="7254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  <a:endParaRPr lang="en-GB" sz="1600" b="1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147060" y="1513053"/>
              <a:ext cx="7252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08751" y="2467847"/>
              <a:ext cx="663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988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Ex</a:t>
            </a:r>
            <a:r>
              <a:rPr lang="tr-TR" sz="2400" b="1" dirty="0" smtClean="0"/>
              <a:t> 2.</a:t>
            </a:r>
            <a:endParaRPr lang="en-GB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06704"/>
              </p:ext>
            </p:extLst>
          </p:nvPr>
        </p:nvGraphicFramePr>
        <p:xfrm>
          <a:off x="1569065" y="3173588"/>
          <a:ext cx="5843219" cy="23762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9063"/>
                <a:gridCol w="739063"/>
                <a:gridCol w="739063"/>
                <a:gridCol w="762159"/>
                <a:gridCol w="866090"/>
                <a:gridCol w="1997781"/>
              </a:tblGrid>
              <a:tr h="297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Cost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70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slope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(500-400) / (4-2) = </a:t>
                      </a:r>
                      <a:r>
                        <a:rPr lang="en-GB" sz="1100" u="none" strike="noStrike" dirty="0" smtClean="0">
                          <a:effectLst/>
                        </a:rPr>
                        <a:t>50</a:t>
                      </a:r>
                      <a:r>
                        <a:rPr lang="tr-TR" sz="1100" u="none" strike="noStrike" dirty="0" smtClean="0">
                          <a:effectLst/>
                        </a:rPr>
                        <a:t> </a:t>
                      </a:r>
                      <a:r>
                        <a:rPr lang="en-GB" sz="1100" u="none" strike="noStrike" dirty="0" smtClean="0">
                          <a:effectLst/>
                        </a:rPr>
                        <a:t>₺ </a:t>
                      </a:r>
                      <a:r>
                        <a:rPr lang="en-GB" sz="1100" u="none" strike="noStrike" dirty="0">
                          <a:effectLst/>
                        </a:rPr>
                        <a:t>/ 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60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569065" y="5652215"/>
            <a:ext cx="584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Direct </a:t>
            </a:r>
            <a:r>
              <a:rPr lang="tr-TR" dirty="0" err="1" smtClean="0"/>
              <a:t>costs</a:t>
            </a:r>
            <a:r>
              <a:rPr lang="tr-TR" dirty="0" smtClean="0"/>
              <a:t> = 400 + 800 + 600 + 500 + 800+ 700</a:t>
            </a:r>
            <a:r>
              <a:rPr lang="tr-TR" dirty="0"/>
              <a:t> </a:t>
            </a:r>
            <a:r>
              <a:rPr lang="tr-TR" dirty="0" smtClean="0"/>
              <a:t>= 3800 </a:t>
            </a:r>
            <a:r>
              <a:rPr lang="en-GB" dirty="0"/>
              <a:t>₺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r>
              <a:rPr lang="tr-TR" dirty="0" smtClean="0"/>
              <a:t> = 16 x 100 = 1600 </a:t>
            </a:r>
            <a:r>
              <a:rPr lang="en-GB" dirty="0" smtClean="0"/>
              <a:t>₺</a:t>
            </a:r>
            <a:endParaRPr lang="tr-TR" dirty="0" smtClean="0"/>
          </a:p>
          <a:p>
            <a:r>
              <a:rPr lang="tr-TR" dirty="0" smtClean="0"/>
              <a:t>Total = 5400 </a:t>
            </a:r>
            <a:r>
              <a:rPr lang="en-GB" dirty="0" smtClean="0"/>
              <a:t>₺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210065" y="331000"/>
            <a:ext cx="6411199" cy="2827167"/>
            <a:chOff x="1043608" y="1074116"/>
            <a:chExt cx="6411199" cy="2827167"/>
          </a:xfrm>
        </p:grpSpPr>
        <p:sp>
          <p:nvSpPr>
            <p:cNvPr id="54" name="Oval 53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55" name="Straight Arrow Connector 54"/>
            <p:cNvCxnSpPr>
              <a:stCxn id="87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54" idx="4"/>
              <a:endCxn id="88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2" name="Elbow Connector 61"/>
            <p:cNvCxnSpPr>
              <a:stCxn id="54" idx="0"/>
              <a:endCxn id="86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3" name="Elbow Connector 62"/>
            <p:cNvCxnSpPr>
              <a:stCxn id="88" idx="6"/>
              <a:endCxn id="89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4" name="Elbow Connector 63"/>
            <p:cNvCxnSpPr>
              <a:stCxn id="86" idx="6"/>
              <a:endCxn id="89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0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/>
              <p:cNvCxnSpPr>
                <a:stCxn id="98" idx="0"/>
                <a:endCxn id="98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B</a:t>
              </a:r>
              <a:endParaRPr lang="en-GB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3</a:t>
              </a:r>
            </a:p>
            <a:p>
              <a:pPr algn="ctr"/>
              <a:r>
                <a:rPr lang="tr-TR" sz="1600" b="1" dirty="0" smtClean="0"/>
                <a:t>1/100</a:t>
              </a:r>
              <a:endParaRPr lang="en-GB" sz="1600" b="1" dirty="0"/>
            </a:p>
          </p:txBody>
        </p:sp>
        <p:cxnSp>
          <p:nvCxnSpPr>
            <p:cNvPr id="72" name="Straight Arrow Connector 71"/>
            <p:cNvCxnSpPr>
              <a:stCxn id="54" idx="6"/>
              <a:endCxn id="87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7</a:t>
              </a:r>
            </a:p>
            <a:p>
              <a:pPr algn="ctr"/>
              <a:r>
                <a:rPr lang="tr-TR" sz="1600" b="1" dirty="0"/>
                <a:t>3</a:t>
              </a:r>
              <a:r>
                <a:rPr lang="tr-TR" sz="1600" b="1" dirty="0" smtClean="0"/>
                <a:t>/100</a:t>
              </a:r>
              <a:endParaRPr lang="en-GB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10</a:t>
              </a:r>
            </a:p>
            <a:p>
              <a:pPr algn="ctr"/>
              <a:r>
                <a:rPr lang="tr-TR" sz="1600" b="1" dirty="0" smtClean="0"/>
                <a:t>4/25</a:t>
              </a:r>
              <a:endParaRPr lang="en-GB" sz="16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  <a:p>
              <a:pPr algn="ctr"/>
              <a:r>
                <a:rPr lang="tr-TR" sz="1600" b="1" dirty="0" smtClean="0"/>
                <a:t>2/75</a:t>
              </a:r>
              <a:endParaRPr lang="en-GB" sz="16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4</a:t>
              </a:r>
            </a:p>
            <a:p>
              <a:pPr algn="ctr"/>
              <a:r>
                <a:rPr lang="tr-TR" sz="1600" b="1" dirty="0" smtClean="0"/>
                <a:t>2/50</a:t>
              </a:r>
              <a:endParaRPr lang="en-GB" sz="16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8</a:t>
              </a:r>
            </a:p>
            <a:p>
              <a:pPr algn="ctr"/>
              <a:r>
                <a:rPr lang="tr-TR" sz="1600" b="1" dirty="0" smtClean="0"/>
                <a:t>3/60</a:t>
              </a:r>
              <a:endParaRPr lang="en-GB" sz="16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 smtClean="0">
                    <a:solidFill>
                      <a:schemeClr val="tx1"/>
                    </a:solidFill>
                  </a:rPr>
                  <a:t>16     16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Straight Connector 96"/>
              <p:cNvCxnSpPr>
                <a:stCxn id="96" idx="0"/>
                <a:endCxn id="96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/>
              <p:cNvCxnSpPr>
                <a:stCxn id="94" idx="0"/>
                <a:endCxn id="94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/>
              <p:cNvCxnSpPr>
                <a:stCxn id="92" idx="0"/>
                <a:endCxn id="92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9</a:t>
                </a:r>
                <a:r>
                  <a:rPr lang="tr-TR" dirty="0" smtClean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>
                <a:stCxn id="90" idx="0"/>
                <a:endCxn id="90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0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3313</Words>
  <Application>Microsoft Office PowerPoint</Application>
  <PresentationFormat>Ekran Gösterisi (4:3)</PresentationFormat>
  <Paragraphs>1359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8" baseType="lpstr">
      <vt:lpstr>Arial</vt:lpstr>
      <vt:lpstr>Calibri</vt:lpstr>
      <vt:lpstr>Wingdings</vt:lpstr>
      <vt:lpstr>Ofis Teması</vt:lpstr>
      <vt:lpstr>PROJECT MANAGEMENT AND PLANNING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kerim koc</dc:creator>
  <cp:lastModifiedBy>Gökhan Demirdöğen</cp:lastModifiedBy>
  <cp:revision>68</cp:revision>
  <dcterms:created xsi:type="dcterms:W3CDTF">2018-04-18T13:48:53Z</dcterms:created>
  <dcterms:modified xsi:type="dcterms:W3CDTF">2018-05-01T10:33:39Z</dcterms:modified>
</cp:coreProperties>
</file>