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handoutMasterIdLst>
    <p:handoutMasterId r:id="rId28"/>
  </p:handoutMasterIdLst>
  <p:sldIdLst>
    <p:sldId id="256" r:id="rId2"/>
    <p:sldId id="257" r:id="rId3"/>
    <p:sldId id="285" r:id="rId4"/>
    <p:sldId id="280" r:id="rId5"/>
    <p:sldId id="287" r:id="rId6"/>
    <p:sldId id="288" r:id="rId7"/>
    <p:sldId id="289" r:id="rId8"/>
    <p:sldId id="290" r:id="rId9"/>
    <p:sldId id="286" r:id="rId10"/>
    <p:sldId id="291" r:id="rId11"/>
    <p:sldId id="294" r:id="rId12"/>
    <p:sldId id="293" r:id="rId13"/>
    <p:sldId id="295" r:id="rId14"/>
    <p:sldId id="283" r:id="rId15"/>
    <p:sldId id="282" r:id="rId16"/>
    <p:sldId id="284" r:id="rId17"/>
    <p:sldId id="281" r:id="rId18"/>
    <p:sldId id="279" r:id="rId19"/>
    <p:sldId id="258" r:id="rId20"/>
    <p:sldId id="259" r:id="rId21"/>
    <p:sldId id="260" r:id="rId22"/>
    <p:sldId id="261" r:id="rId23"/>
    <p:sldId id="262" r:id="rId24"/>
    <p:sldId id="263" r:id="rId25"/>
    <p:sldId id="277" r:id="rId26"/>
    <p:sldId id="278" r:id="rId27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TL/aY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3218061023622046"/>
          <c:y val="0.15282824803149606"/>
          <c:w val="0.82904855643044617"/>
          <c:h val="0.7719424212598424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Y-Değerleri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Sayfa1!$A$2:$A$6</c:f>
              <c:numCache>
                <c:formatCode>General</c:formatCode>
                <c:ptCount val="5"/>
                <c:pt idx="0">
                  <c:v>31</c:v>
                </c:pt>
                <c:pt idx="1">
                  <c:v>30</c:v>
                </c:pt>
                <c:pt idx="2">
                  <c:v>29</c:v>
                </c:pt>
                <c:pt idx="3">
                  <c:v>28</c:v>
                </c:pt>
              </c:numCache>
            </c:numRef>
          </c:xVal>
          <c:yVal>
            <c:numRef>
              <c:f>Sayfa1!$B$2:$B$6</c:f>
              <c:numCache>
                <c:formatCode>General</c:formatCode>
                <c:ptCount val="5"/>
                <c:pt idx="0">
                  <c:v>9630000</c:v>
                </c:pt>
                <c:pt idx="1">
                  <c:v>9600000</c:v>
                </c:pt>
                <c:pt idx="2">
                  <c:v>9595000</c:v>
                </c:pt>
                <c:pt idx="3">
                  <c:v>9665000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447488"/>
        <c:axId val="173448048"/>
      </c:scatterChart>
      <c:valAx>
        <c:axId val="173447488"/>
        <c:scaling>
          <c:orientation val="minMax"/>
          <c:max val="31"/>
          <c:min val="2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3448048"/>
        <c:crossesAt val="145000"/>
        <c:crossBetween val="midCat"/>
      </c:valAx>
      <c:valAx>
        <c:axId val="17344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73447488"/>
        <c:crossesAt val="27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21990-2468-4180-A373-0750C2000D4A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408F-7B8A-42D9-B8FE-8338DE47C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619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7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1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4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5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D332-CA99-4AE0-AB57-112C2A3CB9A3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8B467-0DD9-4B1C-8CA1-75E4BCA8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Candara" panose="020E0502030303020204" pitchFamily="34" charset="0"/>
              </a:rPr>
              <a:t>İNŞAAT YÖNETİMİ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latin typeface="Candara" panose="020E0502030303020204" pitchFamily="34" charset="0"/>
              </a:rPr>
              <a:t>UYGULAMA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086181" y="248251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02005" y="58668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10158189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9078069" y="4282711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5" y="2842551"/>
            <a:ext cx="295232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45911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10374213" y="3130583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790037" y="4651231"/>
            <a:ext cx="0" cy="1143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9078068" y="4588169"/>
            <a:ext cx="1151433" cy="127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9006061" y="3058575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438109" y="313058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709626" y="313899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790037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smtClean="0"/>
          </a:p>
          <a:p>
            <a:pPr>
              <a:spcBef>
                <a:spcPct val="50000"/>
              </a:spcBef>
            </a:pPr>
            <a:r>
              <a:rPr lang="tr-TR" sz="1600" b="1" smtClean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9390607" y="3878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9529491" y="4977244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10111431" y="3056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66887" y="5528428"/>
            <a:ext cx="3219206" cy="2664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90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890525" y="2903838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111431" y="256428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742365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02005" y="58668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10158189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9078069" y="4282711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4" y="2878555"/>
            <a:ext cx="2982205" cy="36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662245" y="2842551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45911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10374213" y="3130583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790037" y="4651231"/>
            <a:ext cx="0" cy="1143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9078068" y="4588169"/>
            <a:ext cx="1151433" cy="127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9006061" y="3058575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438109" y="313058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709626" y="313899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790037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smtClean="0"/>
          </a:p>
          <a:p>
            <a:pPr>
              <a:spcBef>
                <a:spcPct val="50000"/>
              </a:spcBef>
            </a:pPr>
            <a:r>
              <a:rPr lang="tr-TR" sz="1600" b="1" smtClean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9390607" y="3878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9529491" y="4977244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10111431" y="3056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80536" y="5995502"/>
            <a:ext cx="3259620" cy="474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2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734253" y="4210703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890525" y="2903838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111431" y="256428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742365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02005" y="58668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10158189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9078069" y="4282711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4" y="2878555"/>
            <a:ext cx="2982205" cy="36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662245" y="2842551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V="1">
            <a:off x="9150077" y="4570743"/>
            <a:ext cx="2664296" cy="15841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45911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10374213" y="3130583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790037" y="4651231"/>
            <a:ext cx="0" cy="1143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9078068" y="4588169"/>
            <a:ext cx="1151433" cy="127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9006061" y="3058575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438109" y="313058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709626" y="313899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790037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smtClean="0"/>
          </a:p>
          <a:p>
            <a:pPr>
              <a:spcBef>
                <a:spcPct val="50000"/>
              </a:spcBef>
            </a:pPr>
            <a:r>
              <a:rPr lang="tr-TR" sz="1600" b="1" smtClean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9390607" y="3878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9529491" y="4977244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0878964" y="38013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10111431" y="3056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66887" y="5754378"/>
            <a:ext cx="3229258" cy="2584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9" name="Dikdörtgen 58"/>
          <p:cNvSpPr/>
          <p:nvPr/>
        </p:nvSpPr>
        <p:spPr>
          <a:xfrm>
            <a:off x="566887" y="6927273"/>
            <a:ext cx="3219206" cy="2288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22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734253" y="4210703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890525" y="2903838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111431" y="256428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742365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02005" y="58668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10158189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9078069" y="4282711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4" y="2878555"/>
            <a:ext cx="2982205" cy="36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662245" y="2842551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V="1">
            <a:off x="9150077" y="4570743"/>
            <a:ext cx="2664296" cy="15841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45911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10374213" y="3130583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790037" y="4651231"/>
            <a:ext cx="0" cy="1143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9078068" y="4588169"/>
            <a:ext cx="1151433" cy="127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9006061" y="3058575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438109" y="313058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709626" y="313899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790037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smtClean="0"/>
          </a:p>
          <a:p>
            <a:pPr>
              <a:spcBef>
                <a:spcPct val="50000"/>
              </a:spcBef>
            </a:pPr>
            <a:r>
              <a:rPr lang="tr-TR" sz="1600" b="1" smtClean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9390607" y="3878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9529491" y="4977244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0878964" y="38013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10111431" y="3056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750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7220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80319" y="27012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3904255" y="3277335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64295" y="3205327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4295" y="226922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US" b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24335" y="226922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GB" b="1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00199" y="4573479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US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60239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GB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912367" y="565359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40359" y="622966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2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0399" y="622966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11</a:t>
            </a:r>
            <a:endParaRPr lang="en-GB" b="1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976263" y="4429463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848471" y="26292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096943" y="4141431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488431" y="5941631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136503" y="3205327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056383" y="2886307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4912367" y="3205327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363927" y="557076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253215" y="2834566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36503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048271" y="4285447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9448871" y="241323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105055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779268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344415" y="4501471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864695" y="57976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599248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635252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9520879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236403" y="3169370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8440759" y="4213439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6640559" y="4285447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6424535" y="2773279"/>
            <a:ext cx="295232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024935" y="2773279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V="1">
            <a:off x="8512767" y="4501471"/>
            <a:ext cx="2664296" cy="15841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6424535" y="2989303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496543" y="4501471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5965421" y="3088910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152727" y="2389841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5632099" y="480327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9736903" y="3061311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152727" y="5005527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8440759" y="4861511"/>
            <a:ext cx="9361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764867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23	</a:t>
            </a:r>
            <a:endParaRPr lang="en-US" b="1" dirty="0"/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00871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2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944887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980891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8368751" y="2989303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8800799" y="306131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6928605" y="387021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072316" y="3069720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152727" y="478950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8753297" y="380882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8892181" y="490797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0241654" y="3732064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6965290" y="478950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772067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3" name="Rectangle 14"/>
          <p:cNvSpPr>
            <a:spLocks noChangeArrowheads="1"/>
          </p:cNvSpPr>
          <p:nvPr/>
        </p:nvSpPr>
        <p:spPr bwMode="auto">
          <a:xfrm>
            <a:off x="808071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570445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606449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9736903" y="298930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4926016" y="387869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262011" y="4759596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1117706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1153710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1" name="Rectangle 14"/>
          <p:cNvSpPr>
            <a:spLocks noChangeArrowheads="1"/>
          </p:cNvSpPr>
          <p:nvPr/>
        </p:nvSpPr>
        <p:spPr bwMode="auto">
          <a:xfrm>
            <a:off x="973690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937686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4932594" y="7903608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Bitiş Süresi: 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 ay</a:t>
            </a:r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90054"/>
              </p:ext>
            </p:extLst>
          </p:nvPr>
        </p:nvGraphicFramePr>
        <p:xfrm>
          <a:off x="567731" y="2125207"/>
          <a:ext cx="2652448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524"/>
                <a:gridCol w="317990"/>
                <a:gridCol w="921347"/>
                <a:gridCol w="1052587"/>
              </a:tblGrid>
              <a:tr h="3899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272885" y="2565664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864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7220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80319" y="27012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3904255" y="3277335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64295" y="3205327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4295" y="226922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US" b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24335" y="226922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GB" b="1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00199" y="4573479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US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60239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GB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912367" y="565359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40359" y="622966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2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0399" y="622966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11</a:t>
            </a:r>
            <a:endParaRPr lang="en-GB" b="1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976263" y="4429463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848471" y="26292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096943" y="4141431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488431" y="5941631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136503" y="3205327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056383" y="2989303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4912367" y="3205327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363927" y="557076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456983" y="2629263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6496543" y="4285447"/>
            <a:ext cx="1440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SB</a:t>
            </a:r>
            <a:r>
              <a:rPr lang="tr-TR" sz="1100" b="1" dirty="0"/>
              <a:t>= 6</a:t>
            </a:r>
            <a:endParaRPr lang="en-US" sz="1100" b="1" dirty="0"/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4048271" y="5149543"/>
            <a:ext cx="1368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smtClean="0"/>
              <a:t>TB=9    </a:t>
            </a:r>
            <a:r>
              <a:rPr lang="tr-TR" sz="1200" b="1" dirty="0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0</a:t>
            </a:r>
            <a:endParaRPr lang="en-US" sz="1200" b="1" dirty="0"/>
          </a:p>
        </p:txBody>
      </p:sp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5992487" y="5725607"/>
            <a:ext cx="1152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</a:t>
            </a:r>
            <a:r>
              <a:rPr lang="tr-TR" sz="1200" b="1"/>
              <a:t>= </a:t>
            </a:r>
            <a:r>
              <a:rPr lang="tr-TR" sz="1200" b="1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12</a:t>
            </a:r>
            <a:endParaRPr lang="en-US" sz="1200" b="1" dirty="0"/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8368751" y="4285447"/>
            <a:ext cx="10989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/>
              <a:t>TB= </a:t>
            </a:r>
            <a:r>
              <a:rPr lang="tr-TR" sz="1100" b="1" dirty="0" smtClean="0"/>
              <a:t>SB</a:t>
            </a:r>
            <a:r>
              <a:rPr lang="tr-TR" sz="1100" b="1" dirty="0"/>
              <a:t>= 8</a:t>
            </a:r>
            <a:endParaRPr lang="en-US" sz="11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36503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048271" y="4285447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9448871" y="241323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105055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779268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344415" y="4501471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864695" y="57976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599248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635252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9520879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416423" y="2989303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8440759" y="4213439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6640559" y="4285447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6424535" y="2773279"/>
            <a:ext cx="295232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024935" y="2773279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V="1">
            <a:off x="8512767" y="4501471"/>
            <a:ext cx="2664296" cy="15841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6424535" y="2989303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496543" y="4501471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280519" y="3061311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5272407" y="226922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4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152727" y="2125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5506671" y="442775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9736903" y="3061311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152727" y="5005527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8440759" y="4861511"/>
            <a:ext cx="9361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764867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23	</a:t>
            </a:r>
            <a:endParaRPr lang="en-US" b="1" dirty="0"/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00871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2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944887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980891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8368751" y="2989303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8800799" y="306131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6928591" y="356536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288631" y="291729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152727" y="478950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8728791" y="356536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8656783" y="464548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0240959" y="349335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149745" y="449919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772067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3" name="Rectangle 14"/>
          <p:cNvSpPr>
            <a:spLocks noChangeArrowheads="1"/>
          </p:cNvSpPr>
          <p:nvPr/>
        </p:nvSpPr>
        <p:spPr bwMode="auto">
          <a:xfrm>
            <a:off x="808071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570445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606449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9736903" y="298930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4912367" y="356536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480319" y="442946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1117706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1153710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1" name="Rectangle 14"/>
          <p:cNvSpPr>
            <a:spLocks noChangeArrowheads="1"/>
          </p:cNvSpPr>
          <p:nvPr/>
        </p:nvSpPr>
        <p:spPr bwMode="auto">
          <a:xfrm>
            <a:off x="973690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937686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8" name="Text Box 52"/>
          <p:cNvSpPr txBox="1">
            <a:spLocks noChangeArrowheads="1"/>
          </p:cNvSpPr>
          <p:nvPr/>
        </p:nvSpPr>
        <p:spPr bwMode="auto">
          <a:xfrm rot="18939362">
            <a:off x="8519694" y="5280312"/>
            <a:ext cx="10989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/>
              <a:t>TB= </a:t>
            </a:r>
            <a:r>
              <a:rPr lang="tr-TR" sz="1100" b="1" dirty="0" smtClean="0"/>
              <a:t>SB</a:t>
            </a:r>
            <a:r>
              <a:rPr lang="tr-TR" sz="1100" b="1" dirty="0"/>
              <a:t>= </a:t>
            </a:r>
            <a:r>
              <a:rPr lang="tr-TR" sz="1100" b="1" dirty="0" smtClean="0"/>
              <a:t>13</a:t>
            </a:r>
            <a:endParaRPr lang="en-US" sz="1100" b="1" dirty="0"/>
          </a:p>
        </p:txBody>
      </p:sp>
      <p:sp>
        <p:nvSpPr>
          <p:cNvPr id="89" name="Text Box 52"/>
          <p:cNvSpPr txBox="1">
            <a:spLocks noChangeArrowheads="1"/>
          </p:cNvSpPr>
          <p:nvPr/>
        </p:nvSpPr>
        <p:spPr bwMode="auto">
          <a:xfrm>
            <a:off x="5506671" y="507069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9</a:t>
            </a:r>
            <a:endParaRPr lang="en-US" sz="1200" b="1" dirty="0"/>
          </a:p>
        </p:txBody>
      </p:sp>
      <p:sp>
        <p:nvSpPr>
          <p:cNvPr id="90" name="Text Box 44"/>
          <p:cNvSpPr txBox="1">
            <a:spLocks noChangeArrowheads="1"/>
          </p:cNvSpPr>
          <p:nvPr/>
        </p:nvSpPr>
        <p:spPr bwMode="auto">
          <a:xfrm>
            <a:off x="4480319" y="4285447"/>
            <a:ext cx="1440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8</a:t>
            </a:r>
            <a:r>
              <a:rPr lang="tr-TR" sz="1100" b="1" dirty="0" smtClean="0"/>
              <a:t>  SB</a:t>
            </a:r>
            <a:r>
              <a:rPr lang="tr-TR" sz="1100" b="1" dirty="0"/>
              <a:t>= </a:t>
            </a:r>
            <a:r>
              <a:rPr lang="tr-TR" sz="1100" b="1" dirty="0" smtClean="0"/>
              <a:t>8</a:t>
            </a:r>
            <a:endParaRPr lang="en-US" sz="1100" b="1" dirty="0"/>
          </a:p>
        </p:txBody>
      </p:sp>
      <p:sp>
        <p:nvSpPr>
          <p:cNvPr id="91" name="Text Box 52"/>
          <p:cNvSpPr txBox="1">
            <a:spLocks noChangeArrowheads="1"/>
          </p:cNvSpPr>
          <p:nvPr/>
        </p:nvSpPr>
        <p:spPr bwMode="auto">
          <a:xfrm>
            <a:off x="10673007" y="327733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</a:t>
            </a:r>
            <a:endParaRPr lang="en-US" sz="1200" b="1" dirty="0"/>
          </a:p>
        </p:txBody>
      </p:sp>
      <p:sp>
        <p:nvSpPr>
          <p:cNvPr id="92" name="Text Box 52"/>
          <p:cNvSpPr txBox="1">
            <a:spLocks noChangeArrowheads="1"/>
          </p:cNvSpPr>
          <p:nvPr/>
        </p:nvSpPr>
        <p:spPr bwMode="auto">
          <a:xfrm>
            <a:off x="4768351" y="3565367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5</a:t>
            </a:r>
            <a:endParaRPr lang="en-US" sz="1200" b="1" dirty="0"/>
          </a:p>
        </p:txBody>
      </p:sp>
      <p:sp>
        <p:nvSpPr>
          <p:cNvPr id="93" name="Text Box 52"/>
          <p:cNvSpPr txBox="1">
            <a:spLocks noChangeArrowheads="1"/>
          </p:cNvSpPr>
          <p:nvPr/>
        </p:nvSpPr>
        <p:spPr bwMode="auto">
          <a:xfrm>
            <a:off x="6856583" y="3133319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14</a:t>
            </a:r>
            <a:endParaRPr lang="en-US" sz="1200" b="1" dirty="0"/>
          </a:p>
        </p:txBody>
      </p:sp>
      <p:sp>
        <p:nvSpPr>
          <p:cNvPr id="94" name="Text Box 44"/>
          <p:cNvSpPr txBox="1">
            <a:spLocks noChangeArrowheads="1"/>
          </p:cNvSpPr>
          <p:nvPr/>
        </p:nvSpPr>
        <p:spPr bwMode="auto">
          <a:xfrm>
            <a:off x="8152727" y="3133319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5" name="Text Box 44"/>
          <p:cNvSpPr txBox="1">
            <a:spLocks noChangeArrowheads="1"/>
          </p:cNvSpPr>
          <p:nvPr/>
        </p:nvSpPr>
        <p:spPr bwMode="auto">
          <a:xfrm>
            <a:off x="6712567" y="522155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6064495" y="3133319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4984375" y="23412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8" name="Text Box 44"/>
          <p:cNvSpPr txBox="1">
            <a:spLocks noChangeArrowheads="1"/>
          </p:cNvSpPr>
          <p:nvPr/>
        </p:nvSpPr>
        <p:spPr bwMode="auto">
          <a:xfrm>
            <a:off x="3616223" y="3205327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9" name="Text Box 44"/>
          <p:cNvSpPr txBox="1">
            <a:spLocks noChangeArrowheads="1"/>
          </p:cNvSpPr>
          <p:nvPr/>
        </p:nvSpPr>
        <p:spPr bwMode="auto">
          <a:xfrm>
            <a:off x="9520879" y="2989303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00" name="Text Box 44"/>
          <p:cNvSpPr txBox="1">
            <a:spLocks noChangeArrowheads="1"/>
          </p:cNvSpPr>
          <p:nvPr/>
        </p:nvSpPr>
        <p:spPr bwMode="auto">
          <a:xfrm>
            <a:off x="10168951" y="41414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01" name="Text Box 52"/>
          <p:cNvSpPr txBox="1">
            <a:spLocks noChangeArrowheads="1"/>
          </p:cNvSpPr>
          <p:nvPr/>
        </p:nvSpPr>
        <p:spPr bwMode="auto">
          <a:xfrm>
            <a:off x="6935431" y="257036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17</a:t>
            </a:r>
            <a:endParaRPr lang="en-US" sz="1200" b="1" dirty="0"/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4931020" y="7380526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 Yol: 1-2, 2-4, 4-5, 5-6, 6-7</a:t>
            </a: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7-8, 8-9, 9-10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4932594" y="7903608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Bitiş Süresi: 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 ay</a:t>
            </a:r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25346"/>
              </p:ext>
            </p:extLst>
          </p:nvPr>
        </p:nvGraphicFramePr>
        <p:xfrm>
          <a:off x="567731" y="2125207"/>
          <a:ext cx="2652448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814"/>
                <a:gridCol w="345700"/>
                <a:gridCol w="921347"/>
                <a:gridCol w="1052587"/>
              </a:tblGrid>
              <a:tr h="3899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7220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80319" y="27012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3904255" y="3277335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64295" y="3205327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4295" y="226922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US" b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24335" y="226922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GB" b="1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00199" y="4573479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US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60239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GB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912367" y="565359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40359" y="622966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2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0399" y="622966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11</a:t>
            </a:r>
            <a:endParaRPr lang="en-GB" b="1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976263" y="4429463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848471" y="26292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096943" y="4141431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488431" y="5941631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136503" y="3205327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056383" y="2989303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4912367" y="3205327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363927" y="557076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456983" y="2629263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6496543" y="4285447"/>
            <a:ext cx="1440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SB</a:t>
            </a:r>
            <a:r>
              <a:rPr lang="tr-TR" sz="1100" b="1" dirty="0"/>
              <a:t>= 6</a:t>
            </a:r>
            <a:endParaRPr lang="en-US" sz="1100" b="1" dirty="0"/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4048271" y="5149543"/>
            <a:ext cx="1368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smtClean="0"/>
              <a:t>TB=9    </a:t>
            </a:r>
            <a:r>
              <a:rPr lang="tr-TR" sz="1200" b="1" dirty="0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0</a:t>
            </a:r>
            <a:endParaRPr lang="en-US" sz="1200" b="1" dirty="0"/>
          </a:p>
        </p:txBody>
      </p:sp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5992487" y="5725607"/>
            <a:ext cx="1152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</a:t>
            </a:r>
            <a:r>
              <a:rPr lang="tr-TR" sz="1200" b="1"/>
              <a:t>= </a:t>
            </a:r>
            <a:r>
              <a:rPr lang="tr-TR" sz="1200" b="1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12</a:t>
            </a:r>
            <a:endParaRPr lang="en-US" sz="1200" b="1" dirty="0"/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8368751" y="4285447"/>
            <a:ext cx="10989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/>
              <a:t>TB= </a:t>
            </a:r>
            <a:r>
              <a:rPr lang="tr-TR" sz="1100" b="1" dirty="0" smtClean="0"/>
              <a:t>SB</a:t>
            </a:r>
            <a:r>
              <a:rPr lang="tr-TR" sz="1100" b="1" dirty="0"/>
              <a:t>= 8</a:t>
            </a:r>
            <a:endParaRPr lang="en-US" sz="1100" b="1" dirty="0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 flipV="1">
            <a:off x="3832247" y="3205327"/>
            <a:ext cx="648072" cy="72008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31" name="Line 55"/>
          <p:cNvSpPr>
            <a:spLocks noChangeShapeType="1"/>
          </p:cNvSpPr>
          <p:nvPr/>
        </p:nvSpPr>
        <p:spPr bwMode="auto">
          <a:xfrm>
            <a:off x="6208511" y="3133319"/>
            <a:ext cx="144016" cy="7920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056383" y="2917295"/>
            <a:ext cx="720080" cy="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36503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048271" y="4285447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9448871" y="241323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105055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779268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344415" y="4501471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864695" y="57976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599248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635252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9520879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416423" y="2989303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8440759" y="4213439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6640559" y="4285447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6424535" y="2773279"/>
            <a:ext cx="295232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024935" y="2773279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V="1">
            <a:off x="8512767" y="4501471"/>
            <a:ext cx="2664296" cy="15841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6424535" y="2989303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496543" y="4501471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280519" y="3061311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5272407" y="226922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4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152727" y="2125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5506671" y="442775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9736903" y="3061311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152727" y="5005527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8440759" y="4861511"/>
            <a:ext cx="9361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764867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23	</a:t>
            </a:r>
            <a:endParaRPr lang="en-US" b="1" dirty="0"/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00871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2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944887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980891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8368751" y="2989303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8800799" y="306131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6928591" y="356536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288631" y="291729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152727" y="478950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8728791" y="356536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8656783" y="464548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0240959" y="349335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149745" y="449919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772067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3" name="Rectangle 14"/>
          <p:cNvSpPr>
            <a:spLocks noChangeArrowheads="1"/>
          </p:cNvSpPr>
          <p:nvPr/>
        </p:nvSpPr>
        <p:spPr bwMode="auto">
          <a:xfrm>
            <a:off x="808071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570445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606449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9736903" y="298930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4912367" y="356536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480319" y="442946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1117706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1153710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1" name="Rectangle 14"/>
          <p:cNvSpPr>
            <a:spLocks noChangeArrowheads="1"/>
          </p:cNvSpPr>
          <p:nvPr/>
        </p:nvSpPr>
        <p:spPr bwMode="auto">
          <a:xfrm>
            <a:off x="973690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937686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3" name="Line 55"/>
          <p:cNvSpPr>
            <a:spLocks noChangeShapeType="1"/>
          </p:cNvSpPr>
          <p:nvPr/>
        </p:nvSpPr>
        <p:spPr bwMode="auto">
          <a:xfrm flipH="1" flipV="1">
            <a:off x="6568551" y="4429463"/>
            <a:ext cx="1368152" cy="136815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 flipH="1">
            <a:off x="8080719" y="5077535"/>
            <a:ext cx="8384" cy="64807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 flipH="1">
            <a:off x="8296743" y="2917295"/>
            <a:ext cx="1152128" cy="93610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6" name="Line 55"/>
          <p:cNvSpPr>
            <a:spLocks noChangeShapeType="1"/>
          </p:cNvSpPr>
          <p:nvPr/>
        </p:nvSpPr>
        <p:spPr bwMode="auto">
          <a:xfrm flipH="1">
            <a:off x="9664895" y="3061311"/>
            <a:ext cx="0" cy="64807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7" name="Line 55"/>
          <p:cNvSpPr>
            <a:spLocks noChangeShapeType="1"/>
          </p:cNvSpPr>
          <p:nvPr/>
        </p:nvSpPr>
        <p:spPr bwMode="auto">
          <a:xfrm flipH="1">
            <a:off x="10096943" y="4213439"/>
            <a:ext cx="864096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8" name="Text Box 52"/>
          <p:cNvSpPr txBox="1">
            <a:spLocks noChangeArrowheads="1"/>
          </p:cNvSpPr>
          <p:nvPr/>
        </p:nvSpPr>
        <p:spPr bwMode="auto">
          <a:xfrm rot="18939362">
            <a:off x="8519694" y="5280312"/>
            <a:ext cx="10989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/>
              <a:t>TB= </a:t>
            </a:r>
            <a:r>
              <a:rPr lang="tr-TR" sz="1100" b="1" dirty="0" smtClean="0"/>
              <a:t>SB</a:t>
            </a:r>
            <a:r>
              <a:rPr lang="tr-TR" sz="1100" b="1" dirty="0"/>
              <a:t>= </a:t>
            </a:r>
            <a:r>
              <a:rPr lang="tr-TR" sz="1100" b="1" dirty="0" smtClean="0"/>
              <a:t>13</a:t>
            </a:r>
            <a:endParaRPr lang="en-US" sz="1100" b="1" dirty="0"/>
          </a:p>
        </p:txBody>
      </p:sp>
      <p:sp>
        <p:nvSpPr>
          <p:cNvPr id="89" name="Text Box 52"/>
          <p:cNvSpPr txBox="1">
            <a:spLocks noChangeArrowheads="1"/>
          </p:cNvSpPr>
          <p:nvPr/>
        </p:nvSpPr>
        <p:spPr bwMode="auto">
          <a:xfrm>
            <a:off x="5506671" y="507069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9</a:t>
            </a:r>
            <a:endParaRPr lang="en-US" sz="1200" b="1" dirty="0"/>
          </a:p>
        </p:txBody>
      </p:sp>
      <p:sp>
        <p:nvSpPr>
          <p:cNvPr id="90" name="Text Box 44"/>
          <p:cNvSpPr txBox="1">
            <a:spLocks noChangeArrowheads="1"/>
          </p:cNvSpPr>
          <p:nvPr/>
        </p:nvSpPr>
        <p:spPr bwMode="auto">
          <a:xfrm>
            <a:off x="4480319" y="4285447"/>
            <a:ext cx="1440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8</a:t>
            </a:r>
            <a:r>
              <a:rPr lang="tr-TR" sz="1100" b="1" dirty="0" smtClean="0"/>
              <a:t>  SB</a:t>
            </a:r>
            <a:r>
              <a:rPr lang="tr-TR" sz="1100" b="1" dirty="0"/>
              <a:t>= </a:t>
            </a:r>
            <a:r>
              <a:rPr lang="tr-TR" sz="1100" b="1" dirty="0" smtClean="0"/>
              <a:t>8</a:t>
            </a:r>
            <a:endParaRPr lang="en-US" sz="1100" b="1" dirty="0"/>
          </a:p>
        </p:txBody>
      </p:sp>
      <p:sp>
        <p:nvSpPr>
          <p:cNvPr id="91" name="Text Box 52"/>
          <p:cNvSpPr txBox="1">
            <a:spLocks noChangeArrowheads="1"/>
          </p:cNvSpPr>
          <p:nvPr/>
        </p:nvSpPr>
        <p:spPr bwMode="auto">
          <a:xfrm>
            <a:off x="10673007" y="327733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</a:t>
            </a:r>
            <a:endParaRPr lang="en-US" sz="1200" b="1" dirty="0"/>
          </a:p>
        </p:txBody>
      </p:sp>
      <p:sp>
        <p:nvSpPr>
          <p:cNvPr id="92" name="Text Box 52"/>
          <p:cNvSpPr txBox="1">
            <a:spLocks noChangeArrowheads="1"/>
          </p:cNvSpPr>
          <p:nvPr/>
        </p:nvSpPr>
        <p:spPr bwMode="auto">
          <a:xfrm>
            <a:off x="4768351" y="3565367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5</a:t>
            </a:r>
            <a:endParaRPr lang="en-US" sz="1200" b="1" dirty="0"/>
          </a:p>
        </p:txBody>
      </p:sp>
      <p:sp>
        <p:nvSpPr>
          <p:cNvPr id="93" name="Text Box 52"/>
          <p:cNvSpPr txBox="1">
            <a:spLocks noChangeArrowheads="1"/>
          </p:cNvSpPr>
          <p:nvPr/>
        </p:nvSpPr>
        <p:spPr bwMode="auto">
          <a:xfrm>
            <a:off x="6856583" y="3133319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14</a:t>
            </a:r>
            <a:endParaRPr lang="en-US" sz="1200" b="1" dirty="0"/>
          </a:p>
        </p:txBody>
      </p:sp>
      <p:sp>
        <p:nvSpPr>
          <p:cNvPr id="94" name="Text Box 44"/>
          <p:cNvSpPr txBox="1">
            <a:spLocks noChangeArrowheads="1"/>
          </p:cNvSpPr>
          <p:nvPr/>
        </p:nvSpPr>
        <p:spPr bwMode="auto">
          <a:xfrm>
            <a:off x="8152727" y="3133319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5" name="Text Box 44"/>
          <p:cNvSpPr txBox="1">
            <a:spLocks noChangeArrowheads="1"/>
          </p:cNvSpPr>
          <p:nvPr/>
        </p:nvSpPr>
        <p:spPr bwMode="auto">
          <a:xfrm>
            <a:off x="6712567" y="522155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6064495" y="3133319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4984375" y="23412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8" name="Text Box 44"/>
          <p:cNvSpPr txBox="1">
            <a:spLocks noChangeArrowheads="1"/>
          </p:cNvSpPr>
          <p:nvPr/>
        </p:nvSpPr>
        <p:spPr bwMode="auto">
          <a:xfrm>
            <a:off x="3616223" y="3205327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9" name="Text Box 44"/>
          <p:cNvSpPr txBox="1">
            <a:spLocks noChangeArrowheads="1"/>
          </p:cNvSpPr>
          <p:nvPr/>
        </p:nvSpPr>
        <p:spPr bwMode="auto">
          <a:xfrm>
            <a:off x="9520879" y="2989303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00" name="Text Box 44"/>
          <p:cNvSpPr txBox="1">
            <a:spLocks noChangeArrowheads="1"/>
          </p:cNvSpPr>
          <p:nvPr/>
        </p:nvSpPr>
        <p:spPr bwMode="auto">
          <a:xfrm>
            <a:off x="10168951" y="41414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01" name="Text Box 52"/>
          <p:cNvSpPr txBox="1">
            <a:spLocks noChangeArrowheads="1"/>
          </p:cNvSpPr>
          <p:nvPr/>
        </p:nvSpPr>
        <p:spPr bwMode="auto">
          <a:xfrm>
            <a:off x="6935431" y="257036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17</a:t>
            </a:r>
            <a:endParaRPr lang="en-US" sz="1200" b="1" dirty="0"/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4931020" y="7380526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 Yol: 1-2, 2-4, 4-5, 5-6, 6-7</a:t>
            </a: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7-8, 8-9, 9-10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4932594" y="7903608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Bitiş Süresi: 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 ay</a:t>
            </a:r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25346"/>
              </p:ext>
            </p:extLst>
          </p:nvPr>
        </p:nvGraphicFramePr>
        <p:xfrm>
          <a:off x="567731" y="2125207"/>
          <a:ext cx="2652448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814"/>
                <a:gridCol w="345700"/>
                <a:gridCol w="921347"/>
                <a:gridCol w="1052587"/>
              </a:tblGrid>
              <a:tr h="3899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40385" y="2024552"/>
            <a:ext cx="1117059" cy="5082830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7220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80319" y="27012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3904255" y="3277335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64295" y="3205327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4295" y="226922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US" b="1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24335" y="226922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endParaRPr lang="en-GB" b="1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00199" y="4573479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US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60239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0</a:t>
            </a:r>
            <a:endParaRPr lang="en-GB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912367" y="565359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40359" y="6229663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2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200399" y="6229663"/>
            <a:ext cx="3603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smtClean="0"/>
              <a:t>11</a:t>
            </a:r>
            <a:endParaRPr lang="en-GB" b="1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976263" y="4429463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5848471" y="26292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096943" y="4141431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5488431" y="5941631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136503" y="3205327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056383" y="2989303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4912367" y="3205327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363927" y="557076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0456983" y="2629263"/>
            <a:ext cx="407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10</a:t>
            </a:r>
            <a:endParaRPr lang="en-US" sz="1600" b="1" dirty="0"/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6496543" y="4285447"/>
            <a:ext cx="1440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SB</a:t>
            </a:r>
            <a:r>
              <a:rPr lang="tr-TR" sz="1100" b="1" dirty="0"/>
              <a:t>= 6</a:t>
            </a:r>
            <a:endParaRPr lang="en-US" sz="1100" b="1" dirty="0"/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4048271" y="5149543"/>
            <a:ext cx="1368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smtClean="0"/>
              <a:t>TB=9    </a:t>
            </a:r>
            <a:r>
              <a:rPr lang="tr-TR" sz="1200" b="1" dirty="0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0</a:t>
            </a:r>
            <a:endParaRPr lang="en-US" sz="1200" b="1" dirty="0"/>
          </a:p>
        </p:txBody>
      </p:sp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5992487" y="5725607"/>
            <a:ext cx="1152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/>
              <a:t>TB</a:t>
            </a:r>
            <a:r>
              <a:rPr lang="tr-TR" sz="1200" b="1" smtClean="0"/>
              <a:t>= SB</a:t>
            </a:r>
            <a:r>
              <a:rPr lang="tr-TR" sz="1200" b="1"/>
              <a:t>= </a:t>
            </a:r>
            <a:r>
              <a:rPr lang="tr-TR" sz="1200" b="1" smtClean="0"/>
              <a:t>12</a:t>
            </a:r>
            <a:endParaRPr lang="en-US" sz="1200" b="1" dirty="0"/>
          </a:p>
        </p:txBody>
      </p:sp>
      <p:sp>
        <p:nvSpPr>
          <p:cNvPr id="29" name="Text Box 52"/>
          <p:cNvSpPr txBox="1">
            <a:spLocks noChangeArrowheads="1"/>
          </p:cNvSpPr>
          <p:nvPr/>
        </p:nvSpPr>
        <p:spPr bwMode="auto">
          <a:xfrm>
            <a:off x="8368751" y="4285447"/>
            <a:ext cx="10989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/>
              <a:t>TB= </a:t>
            </a:r>
            <a:r>
              <a:rPr lang="tr-TR" sz="1100" b="1" dirty="0" smtClean="0"/>
              <a:t>SB</a:t>
            </a:r>
            <a:r>
              <a:rPr lang="tr-TR" sz="1100" b="1" dirty="0"/>
              <a:t>= 8</a:t>
            </a:r>
            <a:endParaRPr lang="en-US" sz="1100" b="1" dirty="0"/>
          </a:p>
        </p:txBody>
      </p:sp>
      <p:sp>
        <p:nvSpPr>
          <p:cNvPr id="30" name="Line 53"/>
          <p:cNvSpPr>
            <a:spLocks noChangeShapeType="1"/>
          </p:cNvSpPr>
          <p:nvPr/>
        </p:nvSpPr>
        <p:spPr bwMode="auto">
          <a:xfrm flipV="1">
            <a:off x="3832247" y="3205327"/>
            <a:ext cx="648072" cy="72008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31" name="Line 55"/>
          <p:cNvSpPr>
            <a:spLocks noChangeShapeType="1"/>
          </p:cNvSpPr>
          <p:nvPr/>
        </p:nvSpPr>
        <p:spPr bwMode="auto">
          <a:xfrm>
            <a:off x="6208511" y="3133319"/>
            <a:ext cx="144016" cy="7920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056383" y="2917295"/>
            <a:ext cx="720080" cy="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36503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048271" y="4285447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9448871" y="241323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1105055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10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7792687" y="39974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344415" y="4501471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7864695" y="579761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599248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6352527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13</a:t>
            </a:r>
            <a:endParaRPr lang="en-US" b="1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9520879" y="392540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416423" y="2989303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8440759" y="4213439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6640559" y="4285447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6424535" y="2773279"/>
            <a:ext cx="295232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>
            <a:off x="10024935" y="2773279"/>
            <a:ext cx="1080120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 flipV="1">
            <a:off x="8512767" y="4501471"/>
            <a:ext cx="2664296" cy="15841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6424535" y="2989303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6496543" y="4501471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280519" y="3061311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5272407" y="226922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4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152727" y="212520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5506671" y="442775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9736903" y="3061311"/>
            <a:ext cx="0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152727" y="5005527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V="1">
            <a:off x="8440759" y="4861511"/>
            <a:ext cx="9361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764867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23	</a:t>
            </a:r>
            <a:endParaRPr lang="en-US" b="1" dirty="0"/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008711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2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944887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9808911" y="450147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3</a:t>
            </a:r>
            <a:r>
              <a:rPr lang="tr-TR" b="1" dirty="0" smtClean="0"/>
              <a:t>3</a:t>
            </a:r>
            <a:endParaRPr lang="en-US" b="1" dirty="0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8368751" y="2989303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8800799" y="306131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6928591" y="356536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288631" y="291729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152727" y="478950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8728791" y="356536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9" name="Text Box 35"/>
          <p:cNvSpPr txBox="1">
            <a:spLocks noChangeArrowheads="1"/>
          </p:cNvSpPr>
          <p:nvPr/>
        </p:nvSpPr>
        <p:spPr bwMode="auto">
          <a:xfrm>
            <a:off x="8656783" y="4645487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0" name="Text Box 35"/>
          <p:cNvSpPr txBox="1">
            <a:spLocks noChangeArrowheads="1"/>
          </p:cNvSpPr>
          <p:nvPr/>
        </p:nvSpPr>
        <p:spPr bwMode="auto">
          <a:xfrm>
            <a:off x="10240959" y="349335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149745" y="4499191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2" name="Rectangle 14"/>
          <p:cNvSpPr>
            <a:spLocks noChangeArrowheads="1"/>
          </p:cNvSpPr>
          <p:nvPr/>
        </p:nvSpPr>
        <p:spPr bwMode="auto">
          <a:xfrm>
            <a:off x="772067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3" name="Rectangle 14"/>
          <p:cNvSpPr>
            <a:spLocks noChangeArrowheads="1"/>
          </p:cNvSpPr>
          <p:nvPr/>
        </p:nvSpPr>
        <p:spPr bwMode="auto">
          <a:xfrm>
            <a:off x="8080719" y="6445687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18	</a:t>
            </a:r>
            <a:endParaRPr lang="en-US" b="1" dirty="0"/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570445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6064495" y="2197215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/>
              <a:t>7</a:t>
            </a:r>
            <a:r>
              <a:rPr lang="tr-TR" b="1" dirty="0" smtClean="0"/>
              <a:t>	</a:t>
            </a:r>
            <a:endParaRPr lang="en-US" b="1" dirty="0"/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9736903" y="298930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6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4912367" y="3565367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480319" y="4429463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1117706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11537103" y="4573479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3</a:t>
            </a:r>
            <a:r>
              <a:rPr lang="tr-TR" b="1" dirty="0"/>
              <a:t>8</a:t>
            </a:r>
            <a:endParaRPr lang="en-US" b="1" dirty="0"/>
          </a:p>
        </p:txBody>
      </p:sp>
      <p:sp>
        <p:nvSpPr>
          <p:cNvPr id="81" name="Rectangle 14"/>
          <p:cNvSpPr>
            <a:spLocks noChangeArrowheads="1"/>
          </p:cNvSpPr>
          <p:nvPr/>
        </p:nvSpPr>
        <p:spPr bwMode="auto">
          <a:xfrm>
            <a:off x="973690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9376863" y="1981191"/>
            <a:ext cx="3603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 smtClean="0"/>
              <a:t>27</a:t>
            </a:r>
            <a:endParaRPr lang="en-US" b="1" dirty="0"/>
          </a:p>
        </p:txBody>
      </p:sp>
      <p:sp>
        <p:nvSpPr>
          <p:cNvPr id="83" name="Line 55"/>
          <p:cNvSpPr>
            <a:spLocks noChangeShapeType="1"/>
          </p:cNvSpPr>
          <p:nvPr/>
        </p:nvSpPr>
        <p:spPr bwMode="auto">
          <a:xfrm flipH="1" flipV="1">
            <a:off x="6568551" y="4429463"/>
            <a:ext cx="1368152" cy="136815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4" name="Line 55"/>
          <p:cNvSpPr>
            <a:spLocks noChangeShapeType="1"/>
          </p:cNvSpPr>
          <p:nvPr/>
        </p:nvSpPr>
        <p:spPr bwMode="auto">
          <a:xfrm flipH="1">
            <a:off x="8080719" y="5077535"/>
            <a:ext cx="8384" cy="64807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5" name="Line 55"/>
          <p:cNvSpPr>
            <a:spLocks noChangeShapeType="1"/>
          </p:cNvSpPr>
          <p:nvPr/>
        </p:nvSpPr>
        <p:spPr bwMode="auto">
          <a:xfrm flipH="1">
            <a:off x="8296743" y="2917295"/>
            <a:ext cx="1152128" cy="93610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6" name="Line 55"/>
          <p:cNvSpPr>
            <a:spLocks noChangeShapeType="1"/>
          </p:cNvSpPr>
          <p:nvPr/>
        </p:nvSpPr>
        <p:spPr bwMode="auto">
          <a:xfrm flipH="1">
            <a:off x="9664895" y="3061311"/>
            <a:ext cx="0" cy="64807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7" name="Line 55"/>
          <p:cNvSpPr>
            <a:spLocks noChangeShapeType="1"/>
          </p:cNvSpPr>
          <p:nvPr/>
        </p:nvSpPr>
        <p:spPr bwMode="auto">
          <a:xfrm flipH="1">
            <a:off x="10096943" y="4213439"/>
            <a:ext cx="864096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/>
          </a:p>
        </p:txBody>
      </p:sp>
      <p:sp>
        <p:nvSpPr>
          <p:cNvPr id="88" name="Text Box 52"/>
          <p:cNvSpPr txBox="1">
            <a:spLocks noChangeArrowheads="1"/>
          </p:cNvSpPr>
          <p:nvPr/>
        </p:nvSpPr>
        <p:spPr bwMode="auto">
          <a:xfrm rot="18939362">
            <a:off x="8519694" y="5280312"/>
            <a:ext cx="10989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/>
              <a:t>TB= </a:t>
            </a:r>
            <a:r>
              <a:rPr lang="tr-TR" sz="1100" b="1" dirty="0" smtClean="0"/>
              <a:t>SB</a:t>
            </a:r>
            <a:r>
              <a:rPr lang="tr-TR" sz="1100" b="1" dirty="0"/>
              <a:t>= </a:t>
            </a:r>
            <a:r>
              <a:rPr lang="tr-TR" sz="1100" b="1" dirty="0" smtClean="0"/>
              <a:t>13</a:t>
            </a:r>
            <a:endParaRPr lang="en-US" sz="1100" b="1" dirty="0"/>
          </a:p>
        </p:txBody>
      </p:sp>
      <p:sp>
        <p:nvSpPr>
          <p:cNvPr id="89" name="Text Box 52"/>
          <p:cNvSpPr txBox="1">
            <a:spLocks noChangeArrowheads="1"/>
          </p:cNvSpPr>
          <p:nvPr/>
        </p:nvSpPr>
        <p:spPr bwMode="auto">
          <a:xfrm>
            <a:off x="5506671" y="507069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/>
              <a:t>= </a:t>
            </a:r>
            <a:r>
              <a:rPr lang="tr-TR" sz="1200" b="1" smtClean="0"/>
              <a:t>9</a:t>
            </a:r>
            <a:endParaRPr lang="en-US" sz="1200" b="1" dirty="0"/>
          </a:p>
        </p:txBody>
      </p:sp>
      <p:sp>
        <p:nvSpPr>
          <p:cNvPr id="90" name="Text Box 44"/>
          <p:cNvSpPr txBox="1">
            <a:spLocks noChangeArrowheads="1"/>
          </p:cNvSpPr>
          <p:nvPr/>
        </p:nvSpPr>
        <p:spPr bwMode="auto">
          <a:xfrm>
            <a:off x="4480319" y="4285447"/>
            <a:ext cx="1440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8</a:t>
            </a:r>
            <a:r>
              <a:rPr lang="tr-TR" sz="1100" b="1" dirty="0" smtClean="0"/>
              <a:t>  SB</a:t>
            </a:r>
            <a:r>
              <a:rPr lang="tr-TR" sz="1100" b="1" dirty="0"/>
              <a:t>= </a:t>
            </a:r>
            <a:r>
              <a:rPr lang="tr-TR" sz="1100" b="1" dirty="0" smtClean="0"/>
              <a:t>8</a:t>
            </a:r>
            <a:endParaRPr lang="en-US" sz="1100" b="1" dirty="0"/>
          </a:p>
        </p:txBody>
      </p:sp>
      <p:sp>
        <p:nvSpPr>
          <p:cNvPr id="91" name="Text Box 52"/>
          <p:cNvSpPr txBox="1">
            <a:spLocks noChangeArrowheads="1"/>
          </p:cNvSpPr>
          <p:nvPr/>
        </p:nvSpPr>
        <p:spPr bwMode="auto">
          <a:xfrm>
            <a:off x="10673007" y="327733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</a:t>
            </a:r>
            <a:endParaRPr lang="en-US" sz="1200" b="1" dirty="0"/>
          </a:p>
        </p:txBody>
      </p:sp>
      <p:sp>
        <p:nvSpPr>
          <p:cNvPr id="92" name="Text Box 52"/>
          <p:cNvSpPr txBox="1">
            <a:spLocks noChangeArrowheads="1"/>
          </p:cNvSpPr>
          <p:nvPr/>
        </p:nvSpPr>
        <p:spPr bwMode="auto">
          <a:xfrm>
            <a:off x="4768351" y="3565367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5</a:t>
            </a:r>
            <a:endParaRPr lang="en-US" sz="1200" b="1" dirty="0"/>
          </a:p>
        </p:txBody>
      </p:sp>
      <p:sp>
        <p:nvSpPr>
          <p:cNvPr id="93" name="Text Box 52"/>
          <p:cNvSpPr txBox="1">
            <a:spLocks noChangeArrowheads="1"/>
          </p:cNvSpPr>
          <p:nvPr/>
        </p:nvSpPr>
        <p:spPr bwMode="auto">
          <a:xfrm>
            <a:off x="6856583" y="3133319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14</a:t>
            </a:r>
            <a:endParaRPr lang="en-US" sz="1200" b="1" dirty="0"/>
          </a:p>
        </p:txBody>
      </p:sp>
      <p:sp>
        <p:nvSpPr>
          <p:cNvPr id="94" name="Text Box 44"/>
          <p:cNvSpPr txBox="1">
            <a:spLocks noChangeArrowheads="1"/>
          </p:cNvSpPr>
          <p:nvPr/>
        </p:nvSpPr>
        <p:spPr bwMode="auto">
          <a:xfrm>
            <a:off x="8152727" y="3133319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5" name="Text Box 44"/>
          <p:cNvSpPr txBox="1">
            <a:spLocks noChangeArrowheads="1"/>
          </p:cNvSpPr>
          <p:nvPr/>
        </p:nvSpPr>
        <p:spPr bwMode="auto">
          <a:xfrm>
            <a:off x="6712567" y="522155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6064495" y="3133319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4984375" y="23412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8" name="Text Box 44"/>
          <p:cNvSpPr txBox="1">
            <a:spLocks noChangeArrowheads="1"/>
          </p:cNvSpPr>
          <p:nvPr/>
        </p:nvSpPr>
        <p:spPr bwMode="auto">
          <a:xfrm>
            <a:off x="3616223" y="3205327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99" name="Text Box 44"/>
          <p:cNvSpPr txBox="1">
            <a:spLocks noChangeArrowheads="1"/>
          </p:cNvSpPr>
          <p:nvPr/>
        </p:nvSpPr>
        <p:spPr bwMode="auto">
          <a:xfrm>
            <a:off x="9520879" y="2989303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00" name="Text Box 44"/>
          <p:cNvSpPr txBox="1">
            <a:spLocks noChangeArrowheads="1"/>
          </p:cNvSpPr>
          <p:nvPr/>
        </p:nvSpPr>
        <p:spPr bwMode="auto">
          <a:xfrm>
            <a:off x="10168951" y="4141431"/>
            <a:ext cx="7200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100" b="1" dirty="0" smtClean="0"/>
              <a:t>      TB</a:t>
            </a:r>
            <a:r>
              <a:rPr lang="tr-TR" sz="1100" b="1" dirty="0"/>
              <a:t>= </a:t>
            </a:r>
            <a:r>
              <a:rPr lang="tr-TR" sz="1100" b="1" dirty="0" smtClean="0"/>
              <a:t>0  </a:t>
            </a:r>
            <a:br>
              <a:rPr lang="tr-TR" sz="1100" b="1" dirty="0" smtClean="0"/>
            </a:br>
            <a:r>
              <a:rPr lang="tr-TR" sz="1100" b="1" dirty="0" smtClean="0"/>
              <a:t>      SB</a:t>
            </a:r>
            <a:r>
              <a:rPr lang="tr-TR" sz="1100" b="1" dirty="0"/>
              <a:t>= </a:t>
            </a:r>
            <a:r>
              <a:rPr lang="tr-TR" sz="1100" b="1" dirty="0" smtClean="0"/>
              <a:t>0</a:t>
            </a:r>
            <a:endParaRPr lang="en-US" sz="1100" b="1" dirty="0"/>
          </a:p>
        </p:txBody>
      </p:sp>
      <p:sp>
        <p:nvSpPr>
          <p:cNvPr id="101" name="Text Box 52"/>
          <p:cNvSpPr txBox="1">
            <a:spLocks noChangeArrowheads="1"/>
          </p:cNvSpPr>
          <p:nvPr/>
        </p:nvSpPr>
        <p:spPr bwMode="auto">
          <a:xfrm>
            <a:off x="6935431" y="2570365"/>
            <a:ext cx="1159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/>
              <a:t>TB= </a:t>
            </a:r>
            <a:r>
              <a:rPr lang="tr-TR" sz="1200" b="1" dirty="0" smtClean="0"/>
              <a:t>SB</a:t>
            </a:r>
            <a:r>
              <a:rPr lang="tr-TR" sz="1200" b="1" dirty="0"/>
              <a:t>= </a:t>
            </a:r>
            <a:r>
              <a:rPr lang="tr-TR" sz="1200" b="1" dirty="0" smtClean="0"/>
              <a:t>17</a:t>
            </a:r>
            <a:endParaRPr lang="en-US" sz="1200" b="1" dirty="0"/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4931020" y="7380526"/>
            <a:ext cx="7470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 Yol: 1-2, 2-4, 4-5, 5-6, 6-7</a:t>
            </a: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7-8, 8-9, 9-10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3"/>
          <p:cNvSpPr>
            <a:spLocks noChangeArrowheads="1"/>
          </p:cNvSpPr>
          <p:nvPr/>
        </p:nvSpPr>
        <p:spPr bwMode="auto">
          <a:xfrm>
            <a:off x="4931020" y="7854663"/>
            <a:ext cx="74708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 Bitiş Süresi: </a:t>
            </a:r>
            <a:r>
              <a:rPr lang="tr-TR" sz="18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 ay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18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kumimoji="0" lang="tr-TR" sz="18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Maliyeti: </a:t>
            </a:r>
            <a:r>
              <a:rPr lang="tr-TR" sz="1800" b="1"/>
              <a:t>388 milyon $</a:t>
            </a:r>
            <a:endParaRPr kumimoji="0" lang="tr-T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635469"/>
              </p:ext>
            </p:extLst>
          </p:nvPr>
        </p:nvGraphicFramePr>
        <p:xfrm>
          <a:off x="567731" y="2125207"/>
          <a:ext cx="2652448" cy="483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814"/>
                <a:gridCol w="345700"/>
                <a:gridCol w="921347"/>
                <a:gridCol w="1052587"/>
              </a:tblGrid>
              <a:tr h="3899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cxnSp>
        <p:nvCxnSpPr>
          <p:cNvPr id="5" name="Düz Bağlayıcı 4"/>
          <p:cNvCxnSpPr/>
          <p:nvPr/>
        </p:nvCxnSpPr>
        <p:spPr>
          <a:xfrm flipV="1">
            <a:off x="2140385" y="2119706"/>
            <a:ext cx="0" cy="486959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6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smtClean="0">
                <a:solidFill>
                  <a:srgbClr val="FF0000"/>
                </a:solidFill>
                <a:cs typeface="Arial" panose="020B0604020202020204" pitchFamily="34" charset="0"/>
              </a:rPr>
              <a:t>PROBLEM-2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/>
            <a:r>
              <a:rPr lang="tr-TR" sz="2400" dirty="0" smtClean="0">
                <a:cs typeface="Times New Roman" panose="02020603050405020304" pitchFamily="18" charset="0"/>
              </a:rPr>
              <a:t>Karadeniz </a:t>
            </a:r>
            <a:r>
              <a:rPr lang="tr-TR" sz="2400" dirty="0">
                <a:cs typeface="Times New Roman" panose="02020603050405020304" pitchFamily="18" charset="0"/>
              </a:rPr>
              <a:t>bölgesinde kışın yolların kardan dolayı 3 ay kapalı olmasından dolayı tünel ihalesi yapılmıştır. Tünel iki şehri birbirine bağlayacak ve yolu 1 saat daha kısaltacaktır. Tünelin uzunluğu 8,5 km olmasından dolayı ve sürenin 2 sene olmasından dolayı ortaklık 9 farklı firmaya işi </a:t>
            </a:r>
            <a:r>
              <a:rPr lang="tr-TR" sz="2400" dirty="0" err="1">
                <a:cs typeface="Times New Roman" panose="02020603050405020304" pitchFamily="18" charset="0"/>
              </a:rPr>
              <a:t>taşere</a:t>
            </a:r>
            <a:r>
              <a:rPr lang="tr-TR" sz="2400" dirty="0">
                <a:cs typeface="Times New Roman" panose="02020603050405020304" pitchFamily="18" charset="0"/>
              </a:rPr>
              <a:t> ederek bitirmek istemektedir. Tünelin 1,2 km’lik kısmının yapımı ile ilgili de işveren Yıldız inşaat firmasına işi </a:t>
            </a:r>
            <a:r>
              <a:rPr lang="tr-TR" sz="2400" dirty="0" err="1">
                <a:cs typeface="Times New Roman" panose="02020603050405020304" pitchFamily="18" charset="0"/>
              </a:rPr>
              <a:t>taşere</a:t>
            </a:r>
            <a:r>
              <a:rPr lang="tr-TR" sz="2400" dirty="0">
                <a:cs typeface="Times New Roman" panose="02020603050405020304" pitchFamily="18" charset="0"/>
              </a:rPr>
              <a:t> etmiştir. Yıldız İ</a:t>
            </a:r>
            <a:r>
              <a:rPr lang="tr-TR" sz="2400" dirty="0" smtClean="0">
                <a:cs typeface="Times New Roman" panose="02020603050405020304" pitchFamily="18" charset="0"/>
              </a:rPr>
              <a:t>nşaat’ın </a:t>
            </a:r>
            <a:r>
              <a:rPr lang="tr-TR" sz="2400" dirty="0">
                <a:cs typeface="Times New Roman" panose="02020603050405020304" pitchFamily="18" charset="0"/>
              </a:rPr>
              <a:t>yapacağı işle ilgili, faaliyetler ve süreleri; faaliyetler arasındaki (lojik) ilişkiler aşağıda verilmiştir. 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cs typeface="Times New Roman" panose="02020603050405020304" pitchFamily="18" charset="0"/>
              </a:rPr>
              <a:t>Proje için dolaylı maliyet ise 80.000 TL </a:t>
            </a:r>
            <a:r>
              <a:rPr lang="tr-TR" sz="2400" smtClean="0">
                <a:cs typeface="Times New Roman" panose="02020603050405020304" pitchFamily="18" charset="0"/>
              </a:rPr>
              <a:t>/ </a:t>
            </a:r>
            <a:r>
              <a:rPr lang="tr-TR" sz="2400" smtClean="0">
                <a:cs typeface="Times New Roman" panose="02020603050405020304" pitchFamily="18" charset="0"/>
              </a:rPr>
              <a:t>ay</a:t>
            </a:r>
            <a:r>
              <a:rPr lang="tr-TR" sz="2400" smtClean="0">
                <a:cs typeface="Times New Roman" panose="02020603050405020304" pitchFamily="18" charset="0"/>
              </a:rPr>
              <a:t>’dır</a:t>
            </a:r>
            <a:r>
              <a:rPr lang="tr-TR" sz="2400" dirty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cs typeface="Times New Roman" panose="02020603050405020304" pitchFamily="18" charset="0"/>
              </a:rPr>
              <a:t>Bu işe ait şebekeyi çizin ve gerekli hesaplamaları yapın, kritik yolu bularak şebeke ile ilgili bir yorum yapınız.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cs typeface="Times New Roman" panose="02020603050405020304" pitchFamily="18" charset="0"/>
              </a:rPr>
              <a:t>Bu </a:t>
            </a:r>
            <a:r>
              <a:rPr lang="tr-TR" sz="2400" dirty="0">
                <a:cs typeface="Times New Roman" panose="02020603050405020304" pitchFamily="18" charset="0"/>
              </a:rPr>
              <a:t>işi en kısa sürede bitirmesi için ne kadar bir maliyet artışına katlanması </a:t>
            </a:r>
            <a:r>
              <a:rPr lang="tr-TR" sz="2400" dirty="0" smtClean="0">
                <a:cs typeface="Times New Roman" panose="02020603050405020304" pitchFamily="18" charset="0"/>
              </a:rPr>
              <a:t>gerekmektedir?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cs typeface="Times New Roman" panose="02020603050405020304" pitchFamily="18" charset="0"/>
              </a:rPr>
              <a:t>H</a:t>
            </a:r>
            <a:r>
              <a:rPr lang="tr-TR" sz="2400" dirty="0" smtClean="0">
                <a:cs typeface="Times New Roman" panose="02020603050405020304" pitchFamily="18" charset="0"/>
              </a:rPr>
              <a:t>er </a:t>
            </a:r>
            <a:r>
              <a:rPr lang="tr-TR" sz="2400" dirty="0">
                <a:cs typeface="Times New Roman" panose="02020603050405020304" pitchFamily="18" charset="0"/>
              </a:rPr>
              <a:t>bir hızlandırma adımının sonucunda oluşacak </a:t>
            </a:r>
            <a:r>
              <a:rPr lang="tr-TR" sz="2400" dirty="0" smtClean="0">
                <a:cs typeface="Times New Roman" panose="02020603050405020304" pitchFamily="18" charset="0"/>
              </a:rPr>
              <a:t>toplam proje maliyetini hesaplayınız.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58825"/>
              </p:ext>
            </p:extLst>
          </p:nvPr>
        </p:nvGraphicFramePr>
        <p:xfrm>
          <a:off x="2370582" y="5191696"/>
          <a:ext cx="8060437" cy="4139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4435"/>
                <a:gridCol w="2836002"/>
              </a:tblGrid>
              <a:tr h="6325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Faaliyet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Normal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Süre (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Ay)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Zemin Etüdünün yapılması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İksa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Yapımı (Süren, Zemin çivisi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vs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.)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Tünel Kazısı Yapımı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Püskürtme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Beton (</a:t>
                      </a:r>
                      <a:r>
                        <a:rPr lang="tr-TR" sz="2000" b="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Shotcrete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 İmalatı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İzolasyon Yapımı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Malzemelerin Satın Alınması, Tedarik ve Lojistik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Kalıp ve Donatı Yapımı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Beton Dökümü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2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Asfalt Dökümü, İşaretlerin Konulması, Kullanıma Hazır Hale Getirilmesi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4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00100" y="822960"/>
            <a:ext cx="10389870" cy="743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Faaliyetler</a:t>
            </a:r>
            <a:r>
              <a:rPr lang="en-US" sz="2400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arasındaki</a:t>
            </a:r>
            <a:r>
              <a:rPr lang="en-US" sz="2400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ilişkiler</a:t>
            </a:r>
            <a:r>
              <a:rPr lang="en-US" sz="2400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;</a:t>
            </a:r>
            <a:endParaRPr lang="tr-TR" sz="2400" u="sng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en-US" sz="2400" u="sng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Zemin </a:t>
            </a:r>
            <a:r>
              <a:rPr lang="en-US" sz="2400" b="1" dirty="0" err="1">
                <a:cs typeface="Times New Roman" panose="02020603050405020304" pitchFamily="18" charset="0"/>
              </a:rPr>
              <a:t>Etüdünün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yapılması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bittikten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sonra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Tünel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Kazısı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Yapımı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ve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İksa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Yapımı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cs typeface="Times New Roman" panose="02020603050405020304" pitchFamily="18" charset="0"/>
              </a:rPr>
              <a:t>Süren</a:t>
            </a:r>
            <a:r>
              <a:rPr lang="en-US" sz="2400" dirty="0">
                <a:cs typeface="Times New Roman" panose="02020603050405020304" pitchFamily="18" charset="0"/>
              </a:rPr>
              <a:t>, Zemin </a:t>
            </a:r>
            <a:r>
              <a:rPr lang="en-US" sz="2400" dirty="0" err="1">
                <a:cs typeface="Times New Roman" panose="02020603050405020304" pitchFamily="18" charset="0"/>
              </a:rPr>
              <a:t>çivisi,vs</a:t>
            </a:r>
            <a:r>
              <a:rPr lang="en-US" sz="2400" dirty="0" smtClean="0">
                <a:cs typeface="Times New Roman" panose="02020603050405020304" pitchFamily="18" charset="0"/>
              </a:rPr>
              <a:t>.)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başlayacaktır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cs typeface="Times New Roman" panose="02020603050405020304" pitchFamily="18" charset="0"/>
              </a:rPr>
              <a:t> "</a:t>
            </a:r>
            <a:r>
              <a:rPr lang="en-US" sz="2400" b="1" dirty="0" err="1" smtClean="0">
                <a:cs typeface="Times New Roman" panose="02020603050405020304" pitchFamily="18" charset="0"/>
              </a:rPr>
              <a:t>İksa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Yapımı</a:t>
            </a:r>
            <a:r>
              <a:rPr lang="tr-TR" sz="2400" dirty="0">
                <a:cs typeface="Times New Roman" panose="02020603050405020304" pitchFamily="18" charset="0"/>
              </a:rPr>
              <a:t> " </a:t>
            </a:r>
            <a:r>
              <a:rPr lang="en-US" sz="2400" dirty="0" err="1" smtClean="0">
                <a:cs typeface="Times New Roman" panose="02020603050405020304" pitchFamily="18" charset="0"/>
              </a:rPr>
              <a:t>ndan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cs typeface="Times New Roman" panose="02020603050405020304" pitchFamily="18" charset="0"/>
              </a:rPr>
              <a:t>Süren</a:t>
            </a:r>
            <a:r>
              <a:rPr lang="en-US" sz="2400" dirty="0">
                <a:cs typeface="Times New Roman" panose="02020603050405020304" pitchFamily="18" charset="0"/>
              </a:rPr>
              <a:t>, Zemin </a:t>
            </a:r>
            <a:r>
              <a:rPr lang="en-US" sz="2400" dirty="0" err="1">
                <a:cs typeface="Times New Roman" panose="02020603050405020304" pitchFamily="18" charset="0"/>
              </a:rPr>
              <a:t>çivisi,vs</a:t>
            </a:r>
            <a:r>
              <a:rPr lang="en-US" sz="2400" dirty="0">
                <a:cs typeface="Times New Roman" panose="02020603050405020304" pitchFamily="18" charset="0"/>
              </a:rPr>
              <a:t>.) </a:t>
            </a:r>
            <a:r>
              <a:rPr lang="en-US" sz="2400" dirty="0" err="1">
                <a:cs typeface="Times New Roman" panose="02020603050405020304" pitchFamily="18" charset="0"/>
              </a:rPr>
              <a:t>sonra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Püskürtme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Beton</a:t>
            </a:r>
            <a:r>
              <a:rPr lang="en-US" sz="2400" b="1" dirty="0">
                <a:cs typeface="Times New Roman" panose="02020603050405020304" pitchFamily="18" charset="0"/>
              </a:rPr>
              <a:t>(Shotcrete) </a:t>
            </a:r>
            <a:r>
              <a:rPr lang="en-US" sz="2400" b="1" dirty="0" err="1" smtClean="0">
                <a:cs typeface="Times New Roman" panose="02020603050405020304" pitchFamily="18" charset="0"/>
              </a:rPr>
              <a:t>İmalatı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başlayacaktır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cs typeface="Times New Roman" panose="02020603050405020304" pitchFamily="18" charset="0"/>
              </a:rPr>
              <a:t> "</a:t>
            </a:r>
            <a:r>
              <a:rPr lang="en-US" sz="2400" b="1" dirty="0" err="1" smtClean="0">
                <a:cs typeface="Times New Roman" panose="02020603050405020304" pitchFamily="18" charset="0"/>
              </a:rPr>
              <a:t>Tünel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Kazısı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Yapımı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faaliyeti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bittikten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sonra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İzolasyon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Yapımı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ve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Malzemelerin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>
                <a:cs typeface="Times New Roman" panose="02020603050405020304" pitchFamily="18" charset="0"/>
              </a:rPr>
              <a:t>Satın </a:t>
            </a:r>
            <a:r>
              <a:rPr lang="en-US" sz="2400" b="1" dirty="0" err="1">
                <a:cs typeface="Times New Roman" panose="02020603050405020304" pitchFamily="18" charset="0"/>
              </a:rPr>
              <a:t>Alınması</a:t>
            </a:r>
            <a:r>
              <a:rPr lang="en-US" sz="2400" b="1" dirty="0"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cs typeface="Times New Roman" panose="02020603050405020304" pitchFamily="18" charset="0"/>
              </a:rPr>
              <a:t>Tedarik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Lojistik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işi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başlayacaktır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cs typeface="Times New Roman" panose="02020603050405020304" pitchFamily="18" charset="0"/>
              </a:rPr>
              <a:t> "</a:t>
            </a:r>
            <a:r>
              <a:rPr lang="en-US" sz="2400" b="1" dirty="0" err="1" smtClean="0">
                <a:cs typeface="Times New Roman" panose="02020603050405020304" pitchFamily="18" charset="0"/>
              </a:rPr>
              <a:t>Kalıp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err="1">
                <a:cs typeface="Times New Roman" panose="02020603050405020304" pitchFamily="18" charset="0"/>
              </a:rPr>
              <a:t>Donatı</a:t>
            </a:r>
            <a:r>
              <a:rPr lang="en-US" sz="2400" b="1"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cs typeface="Times New Roman" panose="02020603050405020304" pitchFamily="18" charset="0"/>
              </a:rPr>
              <a:t>Yapımı</a:t>
            </a:r>
            <a:r>
              <a:rPr lang="tr-TR" sz="2400" smtClean="0">
                <a:cs typeface="Times New Roman" panose="02020603050405020304" pitchFamily="18" charset="0"/>
              </a:rPr>
              <a:t>" </a:t>
            </a:r>
            <a:r>
              <a:rPr lang="en-US" sz="2400" smtClean="0">
                <a:cs typeface="Times New Roman" panose="02020603050405020304" pitchFamily="18" charset="0"/>
              </a:rPr>
              <a:t>işi</a:t>
            </a:r>
            <a:r>
              <a:rPr lang="tr-TR" sz="2400" smtClean="0">
                <a:cs typeface="Times New Roman" panose="02020603050405020304" pitchFamily="18" charset="0"/>
              </a:rPr>
              <a:t>,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İzolasyon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Yapımı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ve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Püskürtme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Beton</a:t>
            </a:r>
            <a:r>
              <a:rPr lang="en-US" sz="2400" b="1" dirty="0">
                <a:cs typeface="Times New Roman" panose="02020603050405020304" pitchFamily="18" charset="0"/>
              </a:rPr>
              <a:t>(Shotcrete) </a:t>
            </a:r>
            <a:r>
              <a:rPr lang="en-US" sz="2400" b="1" dirty="0" err="1" smtClean="0">
                <a:cs typeface="Times New Roman" panose="02020603050405020304" pitchFamily="18" charset="0"/>
              </a:rPr>
              <a:t>İmalatı</a:t>
            </a:r>
            <a:r>
              <a:rPr lang="tr-TR" sz="2400" dirty="0" smtClean="0">
                <a:cs typeface="Times New Roman" panose="02020603050405020304" pitchFamily="18" charset="0"/>
              </a:rPr>
              <a:t>" </a:t>
            </a:r>
            <a:r>
              <a:rPr lang="en-US" sz="2400" dirty="0" err="1" smtClean="0">
                <a:cs typeface="Times New Roman" panose="02020603050405020304" pitchFamily="18" charset="0"/>
              </a:rPr>
              <a:t>nın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bitimi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ile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ilişkilendirilecektir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cs typeface="Times New Roman" panose="02020603050405020304" pitchFamily="18" charset="0"/>
              </a:rPr>
              <a:t> "</a:t>
            </a:r>
            <a:r>
              <a:rPr lang="en-US" sz="2400" b="1" dirty="0" err="1" smtClean="0">
                <a:cs typeface="Times New Roman" panose="02020603050405020304" pitchFamily="18" charset="0"/>
              </a:rPr>
              <a:t>Kalıp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Donatı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Yapımı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işinden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sonra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Beton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Dökümü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işi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yapılacaktır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cs typeface="Times New Roman" panose="02020603050405020304" pitchFamily="18" charset="0"/>
              </a:rPr>
              <a:t> "</a:t>
            </a:r>
            <a:r>
              <a:rPr lang="en-US" sz="2400" b="1" dirty="0" err="1" smtClean="0">
                <a:cs typeface="Times New Roman" panose="02020603050405020304" pitchFamily="18" charset="0"/>
              </a:rPr>
              <a:t>Beton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Dökümü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işi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ve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Malzemelerin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>
                <a:cs typeface="Times New Roman" panose="02020603050405020304" pitchFamily="18" charset="0"/>
              </a:rPr>
              <a:t>Satın </a:t>
            </a:r>
            <a:r>
              <a:rPr lang="en-US" sz="2400" b="1" dirty="0" err="1">
                <a:cs typeface="Times New Roman" panose="02020603050405020304" pitchFamily="18" charset="0"/>
              </a:rPr>
              <a:t>Alınması</a:t>
            </a:r>
            <a:r>
              <a:rPr lang="en-US" sz="2400" b="1" dirty="0"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cs typeface="Times New Roman" panose="02020603050405020304" pitchFamily="18" charset="0"/>
              </a:rPr>
              <a:t>Tedarik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ve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cs typeface="Times New Roman" panose="02020603050405020304" pitchFamily="18" charset="0"/>
              </a:rPr>
              <a:t>Lojistik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işi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bittikten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sonra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b="1" dirty="0" err="1" smtClean="0">
                <a:cs typeface="Times New Roman" panose="02020603050405020304" pitchFamily="18" charset="0"/>
              </a:rPr>
              <a:t>Asfalt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Dökümü</a:t>
            </a:r>
            <a:r>
              <a:rPr lang="en-US" sz="2400" b="1" dirty="0"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cs typeface="Times New Roman" panose="02020603050405020304" pitchFamily="18" charset="0"/>
              </a:rPr>
              <a:t>İşaretlerin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Konulması</a:t>
            </a:r>
            <a:r>
              <a:rPr lang="en-US" sz="2400" b="1" dirty="0"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cs typeface="Times New Roman" panose="02020603050405020304" pitchFamily="18" charset="0"/>
              </a:rPr>
              <a:t>Kullanıma</a:t>
            </a:r>
            <a:r>
              <a:rPr lang="en-US" sz="2400" b="1" dirty="0"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cs typeface="Times New Roman" panose="02020603050405020304" pitchFamily="18" charset="0"/>
              </a:rPr>
              <a:t>Hazır</a:t>
            </a:r>
            <a:r>
              <a:rPr lang="en-US" sz="2400" b="1" dirty="0">
                <a:cs typeface="Times New Roman" panose="02020603050405020304" pitchFamily="18" charset="0"/>
              </a:rPr>
              <a:t> Hale </a:t>
            </a:r>
            <a:r>
              <a:rPr lang="en-US" sz="2400" b="1" dirty="0" err="1" smtClean="0">
                <a:cs typeface="Times New Roman" panose="02020603050405020304" pitchFamily="18" charset="0"/>
              </a:rPr>
              <a:t>Getirilmesi</a:t>
            </a:r>
            <a:r>
              <a:rPr lang="tr-TR" sz="2400" dirty="0" smtClean="0">
                <a:cs typeface="Times New Roman" panose="02020603050405020304" pitchFamily="18" charset="0"/>
              </a:rPr>
              <a:t>"</a:t>
            </a:r>
            <a:r>
              <a:rPr lang="en-US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işi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başlayacaktır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smtClean="0"/>
              <a:t>Aşağıda </a:t>
            </a:r>
            <a:r>
              <a:rPr lang="tr-TR" sz="2400"/>
              <a:t>tablosu verilen işlerin CPM diyagramını çiziniz.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smtClean="0"/>
              <a:t>Kritik </a:t>
            </a:r>
            <a:r>
              <a:rPr lang="tr-TR" sz="2400"/>
              <a:t>ağı, normal bitiş süresini, normal maliyetini, toplam bolluk ve serbest bolluklarını bulunuz.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29774"/>
              </p:ext>
            </p:extLst>
          </p:nvPr>
        </p:nvGraphicFramePr>
        <p:xfrm>
          <a:off x="2316781" y="2209423"/>
          <a:ext cx="8168039" cy="701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310"/>
                <a:gridCol w="1081126"/>
                <a:gridCol w="2837230"/>
                <a:gridCol w="3241373"/>
              </a:tblGrid>
              <a:tr h="4010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FAALİYET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NORMAL SÜRE </a:t>
                      </a:r>
                      <a:r>
                        <a:rPr lang="tr-TR" sz="2000" smtClean="0">
                          <a:effectLst/>
                        </a:rPr>
                        <a:t>(</a:t>
                      </a:r>
                      <a:r>
                        <a:rPr lang="tr-TR" sz="2000">
                          <a:effectLst/>
                        </a:rPr>
                        <a:t>AY)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NORMAL MALİYET</a:t>
                      </a:r>
                      <a:br>
                        <a:rPr lang="tr-TR" sz="2000">
                          <a:effectLst/>
                        </a:rPr>
                      </a:br>
                      <a:r>
                        <a:rPr lang="tr-TR" sz="2000">
                          <a:effectLst/>
                        </a:rPr>
                        <a:t>(MİLYON $)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-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-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6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29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72952"/>
              </p:ext>
            </p:extLst>
          </p:nvPr>
        </p:nvGraphicFramePr>
        <p:xfrm>
          <a:off x="548641" y="342900"/>
          <a:ext cx="11466576" cy="8087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324"/>
                <a:gridCol w="3112279"/>
                <a:gridCol w="1361278"/>
                <a:gridCol w="1945860"/>
                <a:gridCol w="1944488"/>
                <a:gridCol w="2139347"/>
              </a:tblGrid>
              <a:tr h="1241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İlişki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Faaliyet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Normal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Süre (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Ay)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Hızlandırılma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Süresi (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Ay)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Maliyet</a:t>
                      </a:r>
                      <a:endParaRPr lang="en-US" sz="2000" b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Hızlandırma Birim Maliyeti TL/(Ay)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2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– 2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Zemin Etüdünün yapılması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– 3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İksa Yapımı (Süren, Zemin çivisi,vs.)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800.000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– 4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Tünel Kazısı Yapımı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1.300.000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 – 5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Püskürtme Beton(Shotcrete) İmalatı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ay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350.000 TL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– 5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İzolasyon Yapımı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400.000 TL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75.000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0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–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Malzemelerin Satın Alınması, Tedarik ve Lojistik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1.350.000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–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Kalıp ve Donatı Yapımı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1.850.000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325.000 TL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Beton Dökümü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225.000 TL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50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tr-TR" sz="2000" b="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Asfalt Dökümü, İşaretlerin Konulması, Kullanıma Hazır Hale Getirilmesi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 ay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300.000 TL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150.000 TL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7.150.000 TL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r-TR" sz="2000" b="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1680" y="1600200"/>
            <a:ext cx="8858250" cy="5143499"/>
          </a:xfrm>
          <a:prstGeom prst="rect">
            <a:avLst/>
          </a:prstGeom>
          <a:noFill/>
        </p:spPr>
      </p:pic>
      <p:sp>
        <p:nvSpPr>
          <p:cNvPr id="2" name="Metin kutusu 1"/>
          <p:cNvSpPr txBox="1"/>
          <p:nvPr/>
        </p:nvSpPr>
        <p:spPr>
          <a:xfrm>
            <a:off x="4359966" y="1643270"/>
            <a:ext cx="477078" cy="41812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11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 rot="18192595">
            <a:off x="3684105" y="2637185"/>
            <a:ext cx="357809" cy="4181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7257758" y="2317881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6</a:t>
            </a:r>
            <a:endParaRPr lang="tr-TR" sz="18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7900488" y="3987283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7</a:t>
            </a:r>
            <a:endParaRPr lang="tr-TR" sz="18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9269253" y="4024554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8</a:t>
            </a:r>
            <a:endParaRPr lang="tr-TR" sz="18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135915" y="7053798"/>
            <a:ext cx="7470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Kritik Yol: 1-2, 2-4, 4-5, 5-6, 6-7, 7-8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92529" y="8665734"/>
            <a:ext cx="811042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Toplam Proje Maliyeti : 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7.150.000 + (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31 x 80.000)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=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9.630.000</a:t>
            </a:r>
            <a:endParaRPr lang="tr-TR" sz="2400" b="1" dirty="0">
              <a:solidFill>
                <a:srgbClr val="00206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114385" y="7970914"/>
            <a:ext cx="9804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Toplam </a:t>
            </a:r>
            <a:r>
              <a:rPr lang="tr-TR" altLang="tr-TR" sz="2400" b="1" dirty="0" smtClean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Maliyet </a:t>
            </a:r>
            <a:r>
              <a:rPr lang="tr-TR" altLang="tr-TR" sz="2400" b="1" dirty="0">
                <a:latin typeface="Candara" panose="020E0502030303020204" pitchFamily="34" charset="0"/>
                <a:cs typeface="Times New Roman" panose="02020603050405020304" pitchFamily="18" charset="0"/>
              </a:rPr>
              <a:t>= </a:t>
            </a:r>
            <a:r>
              <a:rPr lang="tr-TR" alt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Sabit (Doğrudan) </a:t>
            </a:r>
            <a:r>
              <a:rPr lang="tr-TR" alt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maliyet </a:t>
            </a:r>
            <a:r>
              <a:rPr lang="tr-TR" altLang="tr-TR" sz="2400" b="1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+ </a:t>
            </a:r>
            <a:r>
              <a:rPr lang="tr-TR" alt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Değişken (Dolaylı) maliyet</a:t>
            </a:r>
            <a:endParaRPr lang="en-US" sz="2400" b="1" dirty="0">
              <a:solidFill>
                <a:srgbClr val="00206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8539" y="316471"/>
            <a:ext cx="950470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HIZLANDIRMA : İş 1 – 2 / 2 ay         1 ay / Maliyet = 50.000 TL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Düz Ok Bağlayıcısı 8"/>
          <p:cNvCxnSpPr>
            <a:cxnSpLocks noChangeShapeType="1"/>
          </p:cNvCxnSpPr>
          <p:nvPr/>
        </p:nvCxnSpPr>
        <p:spPr bwMode="auto">
          <a:xfrm>
            <a:off x="4475922" y="571500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" name="Resim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480" y="1759267"/>
            <a:ext cx="9029700" cy="4047173"/>
          </a:xfrm>
          <a:prstGeom prst="rect">
            <a:avLst/>
          </a:prstGeom>
          <a:noFill/>
        </p:spPr>
      </p:pic>
      <p:sp>
        <p:nvSpPr>
          <p:cNvPr id="6" name="Metin kutusu 5"/>
          <p:cNvSpPr txBox="1"/>
          <p:nvPr/>
        </p:nvSpPr>
        <p:spPr>
          <a:xfrm>
            <a:off x="3922644" y="1759267"/>
            <a:ext cx="477078" cy="41812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 rot="18192595">
            <a:off x="3233531" y="2464907"/>
            <a:ext cx="357809" cy="4181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902848" y="2264883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6</a:t>
            </a:r>
            <a:endParaRPr lang="tr-TR" sz="18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595689" y="3611360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7</a:t>
            </a:r>
            <a:endParaRPr lang="tr-TR" sz="18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8973978" y="3616400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8</a:t>
            </a:r>
            <a:endParaRPr lang="tr-TR" sz="1800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863009" y="6802851"/>
            <a:ext cx="7470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Kritik Yol: 1-2, 2-4, 4-5, 5-6, 6-7, 7-8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753138" y="7658533"/>
            <a:ext cx="12086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1.Hızlandırma Sonucunda Toplam Proje </a:t>
            </a:r>
            <a:r>
              <a:rPr lang="tr-TR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Maliyeti: </a:t>
            </a:r>
            <a:r>
              <a:rPr lang="tr-TR" sz="2400" b="1" dirty="0" smtClean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 </a:t>
            </a: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7.150.000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+ (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30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x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80.000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) </a:t>
            </a:r>
            <a:r>
              <a:rPr lang="tr-T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</a:t>
            </a:r>
            <a:r>
              <a:rPr lang="tr-TR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50.000</a:t>
            </a:r>
            <a:r>
              <a:rPr lang="tr-T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9.600.000 TL</a:t>
            </a:r>
            <a:endParaRPr lang="tr-TR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5920" y="341888"/>
            <a:ext cx="87484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HIZLANDIRMA : İş 4 – 5 / 5 ay         4 ay / Maliyet = 75.000 TL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1670" y="2057400"/>
            <a:ext cx="8412480" cy="4081463"/>
          </a:xfrm>
          <a:prstGeom prst="rect">
            <a:avLst/>
          </a:prstGeom>
          <a:noFill/>
        </p:spPr>
      </p:pic>
      <p:sp>
        <p:nvSpPr>
          <p:cNvPr id="8" name="Metin kutusu 7"/>
          <p:cNvSpPr txBox="1"/>
          <p:nvPr/>
        </p:nvSpPr>
        <p:spPr>
          <a:xfrm>
            <a:off x="6913201" y="2529916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6</a:t>
            </a:r>
            <a:endParaRPr lang="tr-TR" sz="18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7555930" y="3935140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7</a:t>
            </a:r>
            <a:endParaRPr lang="tr-TR" sz="18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8847336" y="3948392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8</a:t>
            </a:r>
            <a:endParaRPr lang="tr-TR" sz="1800" dirty="0"/>
          </a:p>
        </p:txBody>
      </p:sp>
      <p:cxnSp>
        <p:nvCxnSpPr>
          <p:cNvPr id="11" name="Düz Ok Bağlayıcısı 10"/>
          <p:cNvCxnSpPr>
            <a:cxnSpLocks noChangeShapeType="1"/>
          </p:cNvCxnSpPr>
          <p:nvPr/>
        </p:nvCxnSpPr>
        <p:spPr bwMode="auto">
          <a:xfrm>
            <a:off x="4480869" y="609600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863009" y="6341188"/>
            <a:ext cx="74708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Kritik Yol-1: 1-2, 2-4, 4-5, 5-6, 6-7, 7-8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Kritik Yol-2: 1-2, 2-3, 3-5, 5-6, 6-7, 7-8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753138" y="7658533"/>
            <a:ext cx="12086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2.Hızlandırma </a:t>
            </a:r>
            <a:r>
              <a:rPr lang="tr-TR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Sonucunda Toplam </a:t>
            </a:r>
            <a:r>
              <a:rPr lang="tr-TR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Proje </a:t>
            </a:r>
            <a:r>
              <a:rPr lang="tr-TR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Maliyeti: </a:t>
            </a:r>
            <a:r>
              <a:rPr lang="tr-TR" sz="2400" b="1" dirty="0" smtClean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 </a:t>
            </a: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7.150.000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+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(29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x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80.000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) +50.000 </a:t>
            </a:r>
            <a:r>
              <a:rPr lang="tr-T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75.000 </a:t>
            </a:r>
            <a:r>
              <a:rPr lang="tr-T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9.595.000 TL</a:t>
            </a:r>
            <a:endParaRPr lang="tr-TR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5170" y="387731"/>
            <a:ext cx="826469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HIZLANDIRMA : </a:t>
            </a:r>
            <a:r>
              <a:rPr kumimoji="0" lang="tr-T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İş 7 – 8 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 4 ay         3 ay / Maliyet = 150.000 TL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810" y="2274571"/>
            <a:ext cx="8686800" cy="4309110"/>
          </a:xfrm>
          <a:prstGeom prst="rect">
            <a:avLst/>
          </a:prstGeom>
          <a:noFill/>
        </p:spPr>
      </p:pic>
      <p:sp>
        <p:nvSpPr>
          <p:cNvPr id="8" name="Metin kutusu 7"/>
          <p:cNvSpPr txBox="1"/>
          <p:nvPr/>
        </p:nvSpPr>
        <p:spPr>
          <a:xfrm>
            <a:off x="8335618" y="4638261"/>
            <a:ext cx="477078" cy="4181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3*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878956" y="4803913"/>
            <a:ext cx="463828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28</a:t>
            </a:r>
            <a:endParaRPr lang="tr-TR" sz="18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9230136" y="4797289"/>
            <a:ext cx="463828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28</a:t>
            </a:r>
            <a:endParaRPr lang="tr-TR" sz="18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7037585" y="2821149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6</a:t>
            </a:r>
            <a:endParaRPr lang="tr-TR" sz="18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7680314" y="4252877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7</a:t>
            </a:r>
            <a:endParaRPr lang="tr-TR" sz="18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9051232" y="4239625"/>
            <a:ext cx="23191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r-TR" sz="1800" dirty="0" smtClean="0"/>
              <a:t>8</a:t>
            </a:r>
            <a:endParaRPr lang="tr-TR" sz="1800" dirty="0"/>
          </a:p>
        </p:txBody>
      </p:sp>
      <p:cxnSp>
        <p:nvCxnSpPr>
          <p:cNvPr id="14" name="Düz Ok Bağlayıcısı 13"/>
          <p:cNvCxnSpPr>
            <a:cxnSpLocks noChangeShapeType="1"/>
          </p:cNvCxnSpPr>
          <p:nvPr/>
        </p:nvCxnSpPr>
        <p:spPr bwMode="auto">
          <a:xfrm>
            <a:off x="4442769" y="642763"/>
            <a:ext cx="34278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863009" y="6356577"/>
            <a:ext cx="747084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Kritik Yol-1: 1-2, 2-4, 4-5, 5-6, 6-7, 7-8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2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Kritik Yol-2: 1-2, 2-3, 3-5, 5-6, 6-7, 7-8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753138" y="7658533"/>
            <a:ext cx="120868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3.Hızlandırma Sonucunda </a:t>
            </a:r>
            <a:r>
              <a:rPr lang="tr-TR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Toplam Proje Maliyeti: </a:t>
            </a:r>
            <a:r>
              <a:rPr lang="tr-TR" sz="2400" b="1" dirty="0" smtClean="0">
                <a:solidFill>
                  <a:srgbClr val="FF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 </a:t>
            </a: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7.150.000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+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(28 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x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80.000</a:t>
            </a:r>
            <a:r>
              <a:rPr lang="tr-TR" sz="2400" b="1" dirty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) +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50.000</a:t>
            </a:r>
            <a:r>
              <a:rPr lang="tr-T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rgbClr val="00206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+ 75.000 </a:t>
            </a:r>
            <a:r>
              <a:rPr lang="tr-T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tr-TR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150.000 </a:t>
            </a:r>
            <a:r>
              <a:rPr lang="tr-T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9.665.000 TL</a:t>
            </a:r>
            <a:endParaRPr lang="tr-TR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75359"/>
            <a:ext cx="12801600" cy="7618349"/>
          </a:xfrm>
        </p:spPr>
        <p:txBody>
          <a:bodyPr>
            <a:normAutofit/>
          </a:bodyPr>
          <a:lstStyle/>
          <a:p>
            <a:r>
              <a:rPr lang="tr-TR" sz="2600" b="1" u="sng" dirty="0" smtClean="0"/>
              <a:t>Hızlandırma maliyetleri:</a:t>
            </a:r>
            <a:endParaRPr lang="tr-TR" sz="2600" dirty="0"/>
          </a:p>
          <a:p>
            <a:pPr marL="514350" indent="-514350">
              <a:buAutoNum type="arabicPeriod"/>
            </a:pPr>
            <a:r>
              <a:rPr lang="tr-TR" sz="2600" dirty="0" smtClean="0"/>
              <a:t>Hızlandırmanın maliyeti: </a:t>
            </a: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50.000 TL </a:t>
            </a:r>
            <a:endParaRPr lang="tr-TR" sz="2600" b="1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r-TR" sz="2600" dirty="0"/>
              <a:t>H</a:t>
            </a:r>
            <a:r>
              <a:rPr lang="tr-TR" sz="2600" dirty="0" smtClean="0"/>
              <a:t>ızlandırmanın </a:t>
            </a:r>
            <a:r>
              <a:rPr lang="tr-TR" sz="2600" dirty="0"/>
              <a:t>maliyeti: </a:t>
            </a:r>
            <a:r>
              <a:rPr lang="tr-TR" sz="2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75.000 </a:t>
            </a: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TL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r-TR" sz="2600" dirty="0" smtClean="0"/>
              <a:t>Hızlandırmanın </a:t>
            </a:r>
            <a:r>
              <a:rPr lang="tr-TR" sz="2600" dirty="0"/>
              <a:t>maliyeti: </a:t>
            </a:r>
            <a:r>
              <a:rPr lang="tr-TR" sz="2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150.000 TL</a:t>
            </a:r>
          </a:p>
          <a:p>
            <a:pPr marL="0" indent="0">
              <a:buNone/>
            </a:pP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------------------------------------------------------ </a:t>
            </a:r>
            <a:endParaRPr lang="tr-TR" sz="26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/>
              <a:t>     Toplam hızlandırma maliyeti:    </a:t>
            </a:r>
            <a:r>
              <a:rPr lang="tr-TR" sz="2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275 </a:t>
            </a:r>
            <a:r>
              <a:rPr lang="tr-TR" sz="2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.000 TL </a:t>
            </a:r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b="1" u="sng" dirty="0"/>
              <a:t>Projenin toplam doğrudan maliyeti </a:t>
            </a:r>
            <a:r>
              <a:rPr lang="tr-TR" sz="2600" b="1" u="sng" dirty="0" smtClean="0"/>
              <a:t>:</a:t>
            </a:r>
          </a:p>
          <a:p>
            <a:pPr marL="0" indent="0">
              <a:buNone/>
            </a:pPr>
            <a:r>
              <a:rPr lang="tr-TR" sz="2600" dirty="0" smtClean="0"/>
              <a:t>7.150.000 TL olarak bulunmuştur (dolaylı maliyetler hariç). </a:t>
            </a:r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b="1" u="sng" dirty="0"/>
              <a:t>Dolaylı maliyet ise </a:t>
            </a:r>
            <a:r>
              <a:rPr lang="tr-TR" sz="2600" b="1" u="sng" dirty="0" smtClean="0"/>
              <a:t>80.000 TL/gün </a:t>
            </a:r>
            <a:r>
              <a:rPr lang="tr-TR" sz="2600" b="1" u="sng" dirty="0"/>
              <a:t>ise: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tr-TR" sz="2200" dirty="0"/>
              <a:t>1.Hızlandırma Sonucunda </a:t>
            </a:r>
            <a:r>
              <a:rPr lang="tr-TR" sz="2200" dirty="0" smtClean="0"/>
              <a:t>Toplam Proje Maliyeti</a:t>
            </a:r>
            <a:r>
              <a:rPr lang="tr-TR" sz="2200" dirty="0"/>
              <a:t>: </a:t>
            </a:r>
            <a:r>
              <a:rPr lang="tr-TR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7.150.000 + (30 x 80.000) +50.000= 9.600.000 TL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tr-TR" sz="2200" dirty="0" smtClean="0"/>
              <a:t>2.Hızlandırma </a:t>
            </a:r>
            <a:r>
              <a:rPr lang="tr-TR" sz="2200" dirty="0"/>
              <a:t>Sonucunda Toplam </a:t>
            </a:r>
            <a:r>
              <a:rPr lang="tr-TR" sz="2200" dirty="0" smtClean="0"/>
              <a:t>Proje Maliyeti</a:t>
            </a:r>
            <a:r>
              <a:rPr lang="tr-TR" sz="2200" dirty="0"/>
              <a:t>: </a:t>
            </a:r>
            <a:r>
              <a:rPr lang="tr-TR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7.150.000 + (29 x 80.000) +50.000 + 75.000 = 9.595.000 TL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200" dirty="0" smtClean="0"/>
              <a:t>3.Hızlandırma </a:t>
            </a:r>
            <a:r>
              <a:rPr lang="tr-TR" sz="2200" dirty="0"/>
              <a:t>Sonucunda Toplam </a:t>
            </a:r>
            <a:r>
              <a:rPr lang="tr-TR" sz="2200" dirty="0" smtClean="0"/>
              <a:t>Proje Maliyeti: </a:t>
            </a:r>
            <a:r>
              <a:rPr lang="tr-TR" sz="18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7.150.000</a:t>
            </a:r>
            <a:r>
              <a:rPr lang="tr-TR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+(</a:t>
            </a:r>
            <a:r>
              <a:rPr lang="tr-TR" sz="18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28 x 80.000</a:t>
            </a:r>
            <a:r>
              <a:rPr lang="tr-TR" sz="1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)+50.000+75.000+150.000 = 9.665.000 </a:t>
            </a:r>
            <a:r>
              <a:rPr lang="tr-TR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TL</a:t>
            </a:r>
          </a:p>
          <a:p>
            <a:pPr marL="228600" algn="just">
              <a:lnSpc>
                <a:spcPct val="150000"/>
              </a:lnSpc>
            </a:pPr>
            <a:endParaRPr lang="tr-TR" sz="34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endParaRPr lang="tr-TR" sz="3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1684" y="494718"/>
            <a:ext cx="66011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MALİYET İLE İLGİLİ DEĞERLENDİRMELER</a:t>
            </a:r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488360"/>
              </p:ext>
            </p:extLst>
          </p:nvPr>
        </p:nvGraphicFramePr>
        <p:xfrm>
          <a:off x="1034922" y="2506346"/>
          <a:ext cx="10996427" cy="687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7251" y="567354"/>
            <a:ext cx="1199176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ea typeface="Cambria" panose="02040503050406030204" pitchFamily="18" charset="0"/>
                <a:cs typeface="Times New Roman" panose="02020603050405020304" pitchFamily="18" charset="0"/>
              </a:rPr>
              <a:t>Soruda </a:t>
            </a:r>
            <a:r>
              <a:rPr lang="tr-TR" sz="2400" b="1" u="sng" dirty="0">
                <a:ea typeface="Cambria" panose="02040503050406030204" pitchFamily="18" charset="0"/>
                <a:cs typeface="Times New Roman" panose="02020603050405020304" pitchFamily="18" charset="0"/>
              </a:rPr>
              <a:t>eğer</a:t>
            </a:r>
            <a:r>
              <a:rPr lang="tr-TR" sz="240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optimum süre ve maliyet </a:t>
            </a:r>
            <a:r>
              <a:rPr lang="tr-TR" sz="2400" dirty="0">
                <a:ea typeface="Cambria" panose="02040503050406030204" pitchFamily="18" charset="0"/>
                <a:cs typeface="Times New Roman" panose="02020603050405020304" pitchFamily="18" charset="0"/>
              </a:rPr>
              <a:t>için kaç kere </a:t>
            </a:r>
            <a:r>
              <a:rPr lang="tr-TR" sz="2400" dirty="0" smtClean="0">
                <a:ea typeface="Cambria" panose="02040503050406030204" pitchFamily="18" charset="0"/>
                <a:cs typeface="Times New Roman" panose="02020603050405020304" pitchFamily="18" charset="0"/>
              </a:rPr>
              <a:t>projenin hızlandırılması </a:t>
            </a:r>
            <a:r>
              <a:rPr lang="tr-TR" sz="2400" dirty="0">
                <a:ea typeface="Cambria" panose="02040503050406030204" pitchFamily="18" charset="0"/>
                <a:cs typeface="Times New Roman" panose="02020603050405020304" pitchFamily="18" charset="0"/>
              </a:rPr>
              <a:t>gerektiği sorulsaydı</a:t>
            </a:r>
            <a:r>
              <a:rPr lang="tr-TR" sz="2400" dirty="0" smtClean="0">
                <a:ea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ea typeface="Cambria" panose="02040503050406030204" pitchFamily="18" charset="0"/>
                <a:cs typeface="Times New Roman" panose="02020603050405020304" pitchFamily="18" charset="0"/>
              </a:rPr>
              <a:t>Yararlılık eğrisinden de görüleceği üzere projenin toplam maliyeti (dolaylı + değişken maliyetler birlikte değerlendirilerek) 2. hızlandırmadan sonra artmaktadır.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ea typeface="Cambria" panose="02040503050406030204" pitchFamily="18" charset="0"/>
                <a:cs typeface="Times New Roman" panose="02020603050405020304" pitchFamily="18" charset="0"/>
              </a:rPr>
              <a:t>Bu nedenle optimum süre ve maliyeti yakalamak için projenin 2 kere hızlandırılması yeterlidir. Ancak bu durumu analiz edebilmek için 3. hızlandırılmaya ait hesapların yapılması gereklidir.</a:t>
            </a:r>
            <a:endParaRPr lang="tr-TR" sz="2400" dirty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37251" y="2871592"/>
            <a:ext cx="2138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YARARLILIK EĞRİSİ</a:t>
            </a:r>
            <a:endParaRPr lang="tr-TR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580535" y="2507672"/>
            <a:ext cx="3233267" cy="753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6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80536" y="3217214"/>
            <a:ext cx="3205557" cy="4542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1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2"/>
            <a:ext cx="2370142" cy="137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495883" y="571192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57487" y="3698513"/>
            <a:ext cx="3228606" cy="4542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3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299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3188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80536" y="4852400"/>
            <a:ext cx="3205557" cy="4542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5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299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085412" y="2634936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38009" y="5758490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4" y="2906149"/>
            <a:ext cx="3023567" cy="8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476164" cy="993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45911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694845" y="3185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9390607" y="3878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80536" y="4141453"/>
            <a:ext cx="3216443" cy="7173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2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085412" y="262247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02005" y="58668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4" y="2897741"/>
            <a:ext cx="3023567" cy="16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55451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790037" y="4651231"/>
            <a:ext cx="0" cy="1143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9006061" y="3058575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438109" y="313058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709626" y="313899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790037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smtClean="0"/>
          </a:p>
          <a:p>
            <a:pPr>
              <a:spcBef>
                <a:spcPct val="50000"/>
              </a:spcBef>
            </a:pPr>
            <a:r>
              <a:rPr lang="tr-TR" sz="1600" b="1" smtClean="0"/>
              <a:t>5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80536" y="5293581"/>
            <a:ext cx="3205558" cy="268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40080" y="525780"/>
            <a:ext cx="1179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>
                <a:solidFill>
                  <a:srgbClr val="FF0000"/>
                </a:solidFill>
                <a:cs typeface="Arial" panose="020B0604020202020204" pitchFamily="34" charset="0"/>
              </a:rPr>
              <a:t>PROBLEM-1 </a:t>
            </a:r>
            <a:endParaRPr lang="tr-TR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09517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1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17629" y="277054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2</a:t>
            </a: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4541565" y="3346607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01605" y="3274599"/>
            <a:ext cx="43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549677" y="572287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3</a:t>
            </a:r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613573" y="4498735"/>
            <a:ext cx="936104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485781" y="2698535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4</a:t>
            </a:r>
            <a:endParaRPr 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6125741" y="6010903"/>
            <a:ext cx="2304256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6773813" y="3274599"/>
            <a:ext cx="14401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V="1">
            <a:off x="5693693" y="2961590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549677" y="3274599"/>
            <a:ext cx="1152128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7001237" y="564003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3813" y="40666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5</a:t>
            </a:r>
            <a:endParaRPr lang="en-US" dirty="0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685581" y="4354719"/>
            <a:ext cx="20162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0086181" y="248251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500888" y="40669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 flipV="1">
            <a:off x="5981725" y="4570743"/>
            <a:ext cx="720080" cy="11521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502005" y="5866887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6</a:t>
            </a:r>
            <a:endParaRPr lang="en-US" dirty="0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10158189" y="399467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9</a:t>
            </a:r>
            <a:endParaRPr lang="en-US" dirty="0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5873713" y="3238642"/>
            <a:ext cx="28803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9078069" y="4282711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277869" y="4354719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7061845" y="2842551"/>
            <a:ext cx="295232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7061845" y="3058575"/>
            <a:ext cx="151216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7133853" y="4570743"/>
            <a:ext cx="1368152" cy="13681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Text Box 38"/>
          <p:cNvSpPr txBox="1">
            <a:spLocks noChangeArrowheads="1"/>
          </p:cNvSpPr>
          <p:nvPr/>
        </p:nvSpPr>
        <p:spPr bwMode="auto">
          <a:xfrm>
            <a:off x="6602731" y="3158182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6</a:t>
            </a:r>
            <a:endParaRPr lang="en-US" sz="1600" b="1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8790037" y="2459113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3</a:t>
            </a:r>
            <a:endParaRPr lang="en-US" sz="1600" b="1" dirty="0"/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6269409" y="487254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H="1" flipV="1">
            <a:off x="8790037" y="4651231"/>
            <a:ext cx="0" cy="11436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9006061" y="3058575"/>
            <a:ext cx="1152128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438109" y="3130583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7565915" y="3939489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7709626" y="3138992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67" name="Text Box 35"/>
          <p:cNvSpPr txBox="1">
            <a:spLocks noChangeArrowheads="1"/>
          </p:cNvSpPr>
          <p:nvPr/>
        </p:nvSpPr>
        <p:spPr bwMode="auto">
          <a:xfrm>
            <a:off x="8790037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smtClean="0"/>
          </a:p>
          <a:p>
            <a:pPr>
              <a:spcBef>
                <a:spcPct val="50000"/>
              </a:spcBef>
            </a:pPr>
            <a:r>
              <a:rPr lang="tr-TR" sz="1600" b="1" smtClean="0"/>
              <a:t>5</a:t>
            </a:r>
            <a:endParaRPr lang="en-US" sz="1600" b="1" dirty="0"/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9390607" y="3878098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71" name="Text Box 35"/>
          <p:cNvSpPr txBox="1">
            <a:spLocks noChangeArrowheads="1"/>
          </p:cNvSpPr>
          <p:nvPr/>
        </p:nvSpPr>
        <p:spPr bwMode="auto">
          <a:xfrm>
            <a:off x="7602600" y="4858775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5563326" y="3947969"/>
            <a:ext cx="2873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5</a:t>
            </a:r>
            <a:endParaRPr lang="en-US" sz="1600" b="1" dirty="0"/>
          </a:p>
        </p:txBody>
      </p:sp>
      <p:sp>
        <p:nvSpPr>
          <p:cNvPr id="78" name="Text Box 38"/>
          <p:cNvSpPr txBox="1">
            <a:spLocks noChangeArrowheads="1"/>
          </p:cNvSpPr>
          <p:nvPr/>
        </p:nvSpPr>
        <p:spPr bwMode="auto">
          <a:xfrm>
            <a:off x="4757936" y="4792095"/>
            <a:ext cx="287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 smtClean="0"/>
              <a:t>2</a:t>
            </a:r>
            <a:endParaRPr lang="en-US" sz="1600" b="1" dirty="0"/>
          </a:p>
        </p:txBody>
      </p:sp>
      <p:graphicFrame>
        <p:nvGraphicFramePr>
          <p:cNvPr id="104" name="Tablo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38030"/>
              </p:ext>
            </p:extLst>
          </p:nvPr>
        </p:nvGraphicFramePr>
        <p:xfrm>
          <a:off x="580536" y="1841395"/>
          <a:ext cx="3205557" cy="53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03"/>
                <a:gridCol w="384300"/>
                <a:gridCol w="1113473"/>
                <a:gridCol w="1272081"/>
              </a:tblGrid>
              <a:tr h="69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SÜRE </a:t>
                      </a:r>
                      <a:r>
                        <a:rPr lang="tr-TR" sz="1200" smtClean="0">
                          <a:effectLst/>
                        </a:rPr>
                        <a:t>(</a:t>
                      </a:r>
                      <a:r>
                        <a:rPr lang="tr-TR" sz="1200">
                          <a:effectLst/>
                        </a:rPr>
                        <a:t>AY)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NORMAL MALİYET</a:t>
                      </a:r>
                      <a:br>
                        <a:rPr lang="tr-TR" sz="1200">
                          <a:effectLst/>
                        </a:rPr>
                      </a:br>
                      <a:r>
                        <a:rPr lang="tr-TR" sz="1200">
                          <a:effectLst/>
                        </a:rPr>
                        <a:t>(MİLYON $)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tr-T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tr-TR" sz="12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5910195" y="2634936"/>
            <a:ext cx="2873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tr-TR" sz="1600" b="1" dirty="0"/>
          </a:p>
          <a:p>
            <a:pPr>
              <a:spcBef>
                <a:spcPct val="50000"/>
              </a:spcBef>
            </a:pPr>
            <a:r>
              <a:rPr lang="tr-TR" sz="1600" b="1" dirty="0"/>
              <a:t>4</a:t>
            </a:r>
            <a:endParaRPr lang="en-US" sz="1600" b="1" dirty="0"/>
          </a:p>
        </p:txBody>
      </p:sp>
      <p:sp>
        <p:nvSpPr>
          <p:cNvPr id="58" name="Dikdörtgen 57"/>
          <p:cNvSpPr/>
          <p:nvPr/>
        </p:nvSpPr>
        <p:spPr>
          <a:xfrm>
            <a:off x="580536" y="6464035"/>
            <a:ext cx="3205557" cy="4632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8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723</TotalTime>
  <Words>3149</Words>
  <Application>Microsoft Office PowerPoint</Application>
  <PresentationFormat>A3 Kağıt (297x420 mm)</PresentationFormat>
  <Paragraphs>2211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Candara</vt:lpstr>
      <vt:lpstr>Times New Roman</vt:lpstr>
      <vt:lpstr>Office Teması</vt:lpstr>
      <vt:lpstr>İNŞAAT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İNŞAAT YÖNETİMİ</dc:title>
  <dc:creator>gokhan demirdöğen</dc:creator>
  <cp:lastModifiedBy>Authors</cp:lastModifiedBy>
  <cp:revision>73</cp:revision>
  <cp:lastPrinted>2017-10-13T12:31:14Z</cp:lastPrinted>
  <dcterms:created xsi:type="dcterms:W3CDTF">2013-12-10T21:39:31Z</dcterms:created>
  <dcterms:modified xsi:type="dcterms:W3CDTF">2017-10-16T11:48:52Z</dcterms:modified>
</cp:coreProperties>
</file>