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338" r:id="rId3"/>
    <p:sldId id="336" r:id="rId4"/>
    <p:sldId id="33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F8A0D-8A4C-4351-967F-F14EAF05655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832C4-2E9B-48E4-9948-95C5B9407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1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5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21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1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86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23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63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2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72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06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909A-6B13-4F2D-AF6A-BCE86D052553}" type="datetimeFigureOut">
              <a:rPr lang="tr-TR" smtClean="0"/>
              <a:t>08.05.2023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B110-6EEF-4909-80FE-2460971DA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24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unkara@yildiz.edu.t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230188"/>
            <a:ext cx="6858000" cy="432752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Occupational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Health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Safety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Homework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143000" y="180816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tx2"/>
                </a:solidFill>
              </a:rPr>
              <a:t/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>
                <a:solidFill>
                  <a:schemeClr val="tx2"/>
                </a:solidFill>
              </a:rPr>
              <a:t/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/>
            </a:r>
            <a:br>
              <a:rPr lang="tr-TR" b="1" dirty="0">
                <a:solidFill>
                  <a:schemeClr val="tx2"/>
                </a:solidFill>
              </a:rPr>
            </a:br>
            <a:r>
              <a:rPr lang="tr-TR" b="1" dirty="0" err="1">
                <a:solidFill>
                  <a:schemeClr val="tx2"/>
                </a:solidFill>
              </a:rPr>
              <a:t>Occupational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Health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and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Safety</a:t>
            </a:r>
            <a:r>
              <a:rPr lang="tr-TR" b="1" dirty="0" smtClean="0">
                <a:solidFill>
                  <a:schemeClr val="tx2"/>
                </a:solidFill>
              </a:rPr>
              <a:t/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Homework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31710" y="6472965"/>
            <a:ext cx="321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Assoc.Prof</a:t>
            </a:r>
            <a:r>
              <a:rPr lang="tr-TR" b="1" dirty="0" smtClean="0">
                <a:solidFill>
                  <a:schemeClr val="tx2"/>
                </a:solidFill>
              </a:rPr>
              <a:t>. </a:t>
            </a:r>
            <a:r>
              <a:rPr lang="tr-TR" b="1" dirty="0" err="1" smtClean="0">
                <a:solidFill>
                  <a:schemeClr val="tx2"/>
                </a:solidFill>
              </a:rPr>
              <a:t>Omer</a:t>
            </a:r>
            <a:r>
              <a:rPr lang="tr-TR" b="1" dirty="0" smtClean="0">
                <a:solidFill>
                  <a:schemeClr val="tx2"/>
                </a:solidFill>
              </a:rPr>
              <a:t> Tahir </a:t>
            </a:r>
            <a:r>
              <a:rPr lang="tr-TR" b="1" dirty="0" err="1" smtClean="0">
                <a:solidFill>
                  <a:schemeClr val="tx2"/>
                </a:solidFill>
              </a:rPr>
              <a:t>Gunkara</a:t>
            </a:r>
            <a:endParaRPr lang="tr-TR" b="1" dirty="0">
              <a:solidFill>
                <a:schemeClr val="tx2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377190" y="662940"/>
            <a:ext cx="8452485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205865" y="739140"/>
            <a:ext cx="7623810" cy="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V="1">
            <a:off x="2674620" y="811530"/>
            <a:ext cx="6157913" cy="2286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230188"/>
            <a:ext cx="6858000" cy="432752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Occupational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Health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Safety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Homework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31710" y="6472965"/>
            <a:ext cx="321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Assoc.Prof</a:t>
            </a:r>
            <a:r>
              <a:rPr lang="tr-TR" b="1" dirty="0" smtClean="0">
                <a:solidFill>
                  <a:schemeClr val="tx2"/>
                </a:solidFill>
              </a:rPr>
              <a:t>. </a:t>
            </a:r>
            <a:r>
              <a:rPr lang="tr-TR" b="1" dirty="0" err="1" smtClean="0">
                <a:solidFill>
                  <a:schemeClr val="tx2"/>
                </a:solidFill>
              </a:rPr>
              <a:t>Omer</a:t>
            </a:r>
            <a:r>
              <a:rPr lang="tr-TR" b="1" dirty="0" smtClean="0">
                <a:solidFill>
                  <a:schemeClr val="tx2"/>
                </a:solidFill>
              </a:rPr>
              <a:t> Tahir </a:t>
            </a:r>
            <a:r>
              <a:rPr lang="tr-TR" b="1" dirty="0" err="1" smtClean="0">
                <a:solidFill>
                  <a:schemeClr val="tx2"/>
                </a:solidFill>
              </a:rPr>
              <a:t>Gunkara</a:t>
            </a:r>
            <a:endParaRPr lang="tr-TR" b="1" dirty="0">
              <a:solidFill>
                <a:schemeClr val="tx2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377190" y="662940"/>
            <a:ext cx="8452485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205865" y="739140"/>
            <a:ext cx="7623810" cy="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V="1">
            <a:off x="2674620" y="811530"/>
            <a:ext cx="6157913" cy="2286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377189" y="1720840"/>
            <a:ext cx="845248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solidFill>
                  <a:srgbClr val="374151"/>
                </a:solidFill>
                <a:latin typeface="Söhne"/>
              </a:rPr>
              <a:t>You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should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select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one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of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topic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from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following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list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74151"/>
                </a:solidFill>
                <a:latin typeface="Söhne"/>
              </a:rPr>
              <a:t>The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presentation should consist of a maximum of 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2</a:t>
            </a:r>
            <a:r>
              <a:rPr lang="en-US" dirty="0" smtClean="0">
                <a:solidFill>
                  <a:srgbClr val="374151"/>
                </a:solidFill>
                <a:latin typeface="Söhne"/>
              </a:rPr>
              <a:t>0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slides. </a:t>
            </a:r>
            <a:endParaRPr lang="tr-TR" dirty="0" smtClean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Söhne"/>
              </a:rPr>
              <a:t>This </a:t>
            </a:r>
            <a:r>
              <a:rPr lang="en-US" dirty="0">
                <a:solidFill>
                  <a:srgbClr val="FF0000"/>
                </a:solidFill>
                <a:latin typeface="Söhne"/>
              </a:rPr>
              <a:t>presentation file format should be used. </a:t>
            </a:r>
            <a:endParaRPr lang="tr-TR" dirty="0" smtClean="0">
              <a:solidFill>
                <a:srgbClr val="FF0000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74151"/>
                </a:solidFill>
                <a:latin typeface="Söhne"/>
              </a:rPr>
              <a:t>Please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do not work on a different file. </a:t>
            </a:r>
            <a:endParaRPr lang="tr-TR" dirty="0" smtClean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74151"/>
                </a:solidFill>
                <a:latin typeface="Söhne"/>
              </a:rPr>
              <a:t>The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assignment is individual. Group work will not be accepted. </a:t>
            </a:r>
            <a:endParaRPr lang="tr-TR" dirty="0" smtClean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74151"/>
                </a:solidFill>
                <a:latin typeface="Söhne"/>
              </a:rPr>
              <a:t>The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assignment will be submitted via email. </a:t>
            </a:r>
            <a:r>
              <a:rPr lang="en-US" dirty="0" smtClean="0">
                <a:solidFill>
                  <a:srgbClr val="374151"/>
                </a:solidFill>
                <a:latin typeface="Söhne"/>
              </a:rPr>
              <a:t>The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subject line of the email should </a:t>
            </a:r>
            <a:r>
              <a:rPr lang="en-US" dirty="0" smtClean="0">
                <a:solidFill>
                  <a:srgbClr val="374151"/>
                </a:solidFill>
                <a:latin typeface="Söhne"/>
              </a:rPr>
              <a:t>include the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course name and midterm assignment submission information. </a:t>
            </a:r>
            <a:endParaRPr lang="tr-TR" dirty="0" smtClean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74151"/>
                </a:solidFill>
                <a:latin typeface="Söhne"/>
              </a:rPr>
              <a:t>Your </a:t>
            </a:r>
            <a:r>
              <a:rPr lang="en-US" dirty="0">
                <a:solidFill>
                  <a:srgbClr val="374151"/>
                </a:solidFill>
                <a:latin typeface="Söhne"/>
              </a:rPr>
              <a:t>file should consist of your student number, name, and surname. (e.g. 123457 Ali </a:t>
            </a:r>
            <a:r>
              <a:rPr lang="en-US" dirty="0" err="1">
                <a:solidFill>
                  <a:srgbClr val="374151"/>
                </a:solidFill>
                <a:latin typeface="Söhne"/>
              </a:rPr>
              <a:t>Mantar</a:t>
            </a:r>
            <a:r>
              <a:rPr lang="en-US" dirty="0" smtClean="0">
                <a:solidFill>
                  <a:srgbClr val="374151"/>
                </a:solidFill>
                <a:latin typeface="Söhne"/>
              </a:rPr>
              <a:t>)</a:t>
            </a:r>
            <a:endParaRPr lang="tr-TR" dirty="0" smtClean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solidFill>
                  <a:srgbClr val="374151"/>
                </a:solidFill>
                <a:latin typeface="Söhne"/>
              </a:rPr>
              <a:t>The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homework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will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be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send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via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email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to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my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 mail </a:t>
            </a:r>
            <a:r>
              <a:rPr lang="tr-TR" dirty="0" err="1" smtClean="0">
                <a:solidFill>
                  <a:srgbClr val="374151"/>
                </a:solidFill>
                <a:latin typeface="Söhne"/>
              </a:rPr>
              <a:t>adress</a:t>
            </a:r>
            <a:r>
              <a:rPr lang="tr-TR" dirty="0" smtClean="0">
                <a:solidFill>
                  <a:srgbClr val="374151"/>
                </a:solidFill>
                <a:latin typeface="Söhne"/>
              </a:rPr>
              <a:t>; </a:t>
            </a:r>
            <a:r>
              <a:rPr lang="tr-TR" dirty="0" smtClean="0">
                <a:solidFill>
                  <a:srgbClr val="374151"/>
                </a:solidFill>
                <a:latin typeface="Söhne"/>
                <a:hlinkClick r:id="rId2"/>
              </a:rPr>
              <a:t>gunkara@yildiz.edu.tr</a:t>
            </a:r>
            <a:endParaRPr lang="tr-TR" dirty="0" smtClean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The final deadline for the assignment is until </a:t>
            </a:r>
            <a:r>
              <a:rPr lang="tr-TR" dirty="0" smtClean="0">
                <a:solidFill>
                  <a:srgbClr val="FF0000"/>
                </a:solidFill>
                <a:latin typeface="Söhne"/>
              </a:rPr>
              <a:t>23</a:t>
            </a:r>
            <a:r>
              <a:rPr lang="en-US" dirty="0" smtClean="0">
                <a:solidFill>
                  <a:srgbClr val="FF0000"/>
                </a:solidFill>
                <a:latin typeface="Söhne"/>
              </a:rPr>
              <a:t>:</a:t>
            </a:r>
            <a:r>
              <a:rPr lang="tr-TR" dirty="0" smtClean="0">
                <a:solidFill>
                  <a:srgbClr val="FF0000"/>
                </a:solidFill>
                <a:latin typeface="Söhne"/>
              </a:rPr>
              <a:t>59</a:t>
            </a:r>
            <a:r>
              <a:rPr lang="en-US" dirty="0" smtClean="0">
                <a:solidFill>
                  <a:srgbClr val="FF0000"/>
                </a:solidFill>
                <a:latin typeface="Söhne"/>
              </a:rPr>
              <a:t> </a:t>
            </a:r>
            <a:r>
              <a:rPr lang="en-US" dirty="0">
                <a:solidFill>
                  <a:srgbClr val="FF0000"/>
                </a:solidFill>
                <a:latin typeface="Söhne"/>
              </a:rPr>
              <a:t>PM on </a:t>
            </a:r>
            <a:r>
              <a:rPr lang="tr-TR" dirty="0" smtClean="0">
                <a:solidFill>
                  <a:srgbClr val="FF0000"/>
                </a:solidFill>
                <a:latin typeface="Söhne"/>
              </a:rPr>
              <a:t>May </a:t>
            </a:r>
            <a:r>
              <a:rPr lang="tr-TR" dirty="0" smtClean="0">
                <a:solidFill>
                  <a:srgbClr val="FF0000"/>
                </a:solidFill>
                <a:latin typeface="Söhne"/>
              </a:rPr>
              <a:t>31</a:t>
            </a:r>
            <a:r>
              <a:rPr lang="en-US" dirty="0" smtClean="0">
                <a:solidFill>
                  <a:srgbClr val="FF0000"/>
                </a:solidFill>
                <a:latin typeface="Söhne"/>
              </a:rPr>
              <a:t>, </a:t>
            </a:r>
            <a:r>
              <a:rPr lang="en-US" dirty="0">
                <a:solidFill>
                  <a:srgbClr val="FF0000"/>
                </a:solidFill>
                <a:latin typeface="Söhne"/>
              </a:rPr>
              <a:t>2023.</a:t>
            </a:r>
            <a:endParaRPr lang="tr-TR" dirty="0" smtClean="0">
              <a:solidFill>
                <a:srgbClr val="FF0000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230188"/>
            <a:ext cx="6858000" cy="432752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Occupational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Health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Safety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Homework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31710" y="6472965"/>
            <a:ext cx="321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Assoc.Prof</a:t>
            </a:r>
            <a:r>
              <a:rPr lang="tr-TR" b="1" dirty="0" smtClean="0">
                <a:solidFill>
                  <a:schemeClr val="tx2"/>
                </a:solidFill>
              </a:rPr>
              <a:t>. </a:t>
            </a:r>
            <a:r>
              <a:rPr lang="tr-TR" b="1" dirty="0" err="1" smtClean="0">
                <a:solidFill>
                  <a:schemeClr val="tx2"/>
                </a:solidFill>
              </a:rPr>
              <a:t>Omer</a:t>
            </a:r>
            <a:r>
              <a:rPr lang="tr-TR" b="1" dirty="0" smtClean="0">
                <a:solidFill>
                  <a:schemeClr val="tx2"/>
                </a:solidFill>
              </a:rPr>
              <a:t> Tahir </a:t>
            </a:r>
            <a:r>
              <a:rPr lang="tr-TR" b="1" dirty="0" err="1" smtClean="0">
                <a:solidFill>
                  <a:schemeClr val="tx2"/>
                </a:solidFill>
              </a:rPr>
              <a:t>Gunkara</a:t>
            </a:r>
            <a:endParaRPr lang="tr-TR" b="1" dirty="0">
              <a:solidFill>
                <a:schemeClr val="tx2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377190" y="662940"/>
            <a:ext cx="8452485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205865" y="739140"/>
            <a:ext cx="7623810" cy="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V="1">
            <a:off x="2674620" y="811530"/>
            <a:ext cx="6157913" cy="2286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402688" y="969512"/>
            <a:ext cx="8528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74151"/>
                </a:solidFill>
                <a:latin typeface="Söhne"/>
              </a:rPr>
              <a:t>TOPIC TITLE AND HEADINGS </a:t>
            </a:r>
            <a:endParaRPr lang="tr-TR" sz="2000" b="1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Major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Materials Used in the Laboratory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Measurement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Methods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Ensuring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Safety of Work, Equipment, and Devices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Health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and Safety in Chemistry Laboratories - General Rules to Follow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Laboratory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Accidents and First Aid Applications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General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Rules for Storage Organization - Labeling - Material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Safety,</a:t>
            </a:r>
            <a:r>
              <a:rPr lang="tr-TR" sz="2000" dirty="0" smtClean="0">
                <a:solidFill>
                  <a:srgbClr val="374151"/>
                </a:solidFill>
                <a:latin typeface="Söhne"/>
              </a:rPr>
              <a:t>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Responsibilities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of Storage Manager and Recording System Laboratory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Laboratory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Techniques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and Safe Work - Mixing, Heating, Cooling, Filtering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Laboratory Techniques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and Safe Work - Working with Gases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Laboratory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Techniques and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Safe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Work - Various Reaction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Devices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Laboratory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Techniques and Safe Work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– Distillation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, Extraction, Sublimation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Laboratory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Techniques and Safe Work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– Chromatography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Laboratory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Laboratory </a:t>
            </a: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Techniques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and Safe Work - Special Reactions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Preparation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and Use of Personal Protective Equipment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Explosive 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Materials </a:t>
            </a:r>
            <a:endParaRPr lang="tr-TR" sz="2000" dirty="0" smtClean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8826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230188"/>
            <a:ext cx="6858000" cy="432752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Occupational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Health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</a:rPr>
              <a:t>Safety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Homework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31710" y="6472965"/>
            <a:ext cx="321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Assoc.Prof</a:t>
            </a:r>
            <a:r>
              <a:rPr lang="tr-TR" b="1" dirty="0" smtClean="0">
                <a:solidFill>
                  <a:schemeClr val="tx2"/>
                </a:solidFill>
              </a:rPr>
              <a:t>. </a:t>
            </a:r>
            <a:r>
              <a:rPr lang="tr-TR" b="1" dirty="0" err="1" smtClean="0">
                <a:solidFill>
                  <a:schemeClr val="tx2"/>
                </a:solidFill>
              </a:rPr>
              <a:t>Omer</a:t>
            </a:r>
            <a:r>
              <a:rPr lang="tr-TR" b="1" dirty="0" smtClean="0">
                <a:solidFill>
                  <a:schemeClr val="tx2"/>
                </a:solidFill>
              </a:rPr>
              <a:t> Tahir </a:t>
            </a:r>
            <a:r>
              <a:rPr lang="tr-TR" b="1" dirty="0" err="1" smtClean="0">
                <a:solidFill>
                  <a:schemeClr val="tx2"/>
                </a:solidFill>
              </a:rPr>
              <a:t>Gunkara</a:t>
            </a:r>
            <a:endParaRPr lang="tr-TR" b="1" dirty="0">
              <a:solidFill>
                <a:schemeClr val="tx2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377190" y="662940"/>
            <a:ext cx="8452485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205865" y="739140"/>
            <a:ext cx="7623810" cy="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V="1">
            <a:off x="2674620" y="811530"/>
            <a:ext cx="6157913" cy="2286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377190" y="982979"/>
            <a:ext cx="81841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74151"/>
                </a:solidFill>
                <a:latin typeface="Söhne"/>
              </a:rPr>
              <a:t>TOPIC TITLE AND HEADINGS </a:t>
            </a:r>
            <a:endParaRPr lang="tr-TR" sz="2000" b="1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endParaRPr lang="tr-TR" sz="2000" dirty="0" smtClean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 smtClean="0">
                <a:solidFill>
                  <a:srgbClr val="374151"/>
                </a:solidFill>
                <a:latin typeface="Söhne"/>
              </a:rPr>
              <a:t>Explosives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, Flammable, Combustible, Radioactive Materials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Gases and Hazards, Dangerous Gases,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Legal Regulations Waste Management in the Laboratory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Precautions Against Biological and Chemical Pollution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Rules for Disinfection and Sterilization Materials and Their Use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Disinfection Materials and Preparation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Ensuring Electrical Safety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Measures to be Taken in Extraordinary Events and Disasters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Ensuring Safety of Equipment and Devices </a:t>
            </a:r>
            <a:endParaRPr lang="tr-TR" sz="20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2000" dirty="0">
                <a:solidFill>
                  <a:srgbClr val="374151"/>
                </a:solidFill>
                <a:latin typeface="Söhne"/>
              </a:rPr>
              <a:t>Eye, </a:t>
            </a:r>
            <a:r>
              <a:rPr lang="tr-TR" sz="2000" dirty="0" err="1">
                <a:solidFill>
                  <a:srgbClr val="374151"/>
                </a:solidFill>
                <a:latin typeface="Söhne"/>
              </a:rPr>
              <a:t>Face</a:t>
            </a:r>
            <a:r>
              <a:rPr lang="en-US" sz="2000" dirty="0">
                <a:solidFill>
                  <a:srgbClr val="374151"/>
                </a:solidFill>
                <a:latin typeface="Söhne"/>
              </a:rPr>
              <a:t>, Body, and Foot Protection When Working with Flame, Electricity, and Chemicals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94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377</Words>
  <Application>Microsoft Office PowerPoint</Application>
  <PresentationFormat>Ekran Gösterisi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Söhne</vt:lpstr>
      <vt:lpstr>Ofis Teması</vt:lpstr>
      <vt:lpstr>    Occupational Health and Safety Homework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FULYA</dc:creator>
  <cp:lastModifiedBy>Acer</cp:lastModifiedBy>
  <cp:revision>249</cp:revision>
  <dcterms:created xsi:type="dcterms:W3CDTF">2020-02-05T06:36:45Z</dcterms:created>
  <dcterms:modified xsi:type="dcterms:W3CDTF">2023-05-08T08:14:30Z</dcterms:modified>
</cp:coreProperties>
</file>